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3"/>
  </p:notesMasterIdLst>
  <p:sldIdLst>
    <p:sldId id="256" r:id="rId3"/>
    <p:sldId id="731" r:id="rId4"/>
    <p:sldId id="698" r:id="rId5"/>
    <p:sldId id="258" r:id="rId6"/>
    <p:sldId id="709" r:id="rId7"/>
    <p:sldId id="427" r:id="rId8"/>
    <p:sldId id="440" r:id="rId9"/>
    <p:sldId id="260" r:id="rId10"/>
    <p:sldId id="261" r:id="rId11"/>
    <p:sldId id="429" r:id="rId12"/>
    <p:sldId id="262" r:id="rId13"/>
    <p:sldId id="701" r:id="rId14"/>
    <p:sldId id="455" r:id="rId15"/>
    <p:sldId id="264" r:id="rId16"/>
    <p:sldId id="449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81" r:id="rId29"/>
    <p:sldId id="277" r:id="rId30"/>
    <p:sldId id="278" r:id="rId31"/>
    <p:sldId id="279" r:id="rId32"/>
    <p:sldId id="445" r:id="rId33"/>
    <p:sldId id="282" r:id="rId34"/>
    <p:sldId id="446" r:id="rId35"/>
    <p:sldId id="447" r:id="rId36"/>
    <p:sldId id="285" r:id="rId37"/>
    <p:sldId id="287" r:id="rId38"/>
    <p:sldId id="288" r:id="rId39"/>
    <p:sldId id="289" r:id="rId40"/>
    <p:sldId id="290" r:id="rId41"/>
    <p:sldId id="291" r:id="rId42"/>
    <p:sldId id="292" r:id="rId43"/>
    <p:sldId id="294" r:id="rId44"/>
    <p:sldId id="450" r:id="rId45"/>
    <p:sldId id="295" r:id="rId46"/>
    <p:sldId id="733" r:id="rId47"/>
    <p:sldId id="451" r:id="rId48"/>
    <p:sldId id="441" r:id="rId49"/>
    <p:sldId id="296" r:id="rId50"/>
    <p:sldId id="454" r:id="rId51"/>
    <p:sldId id="437" r:id="rId52"/>
    <p:sldId id="304" r:id="rId53"/>
    <p:sldId id="452" r:id="rId54"/>
    <p:sldId id="732" r:id="rId55"/>
    <p:sldId id="432" r:id="rId56"/>
    <p:sldId id="435" r:id="rId57"/>
    <p:sldId id="734" r:id="rId58"/>
    <p:sldId id="298" r:id="rId59"/>
    <p:sldId id="299" r:id="rId60"/>
    <p:sldId id="300" r:id="rId61"/>
    <p:sldId id="301" r:id="rId62"/>
    <p:sldId id="302" r:id="rId63"/>
    <p:sldId id="303" r:id="rId64"/>
    <p:sldId id="442" r:id="rId65"/>
    <p:sldId id="305" r:id="rId66"/>
    <p:sldId id="443" r:id="rId67"/>
    <p:sldId id="444" r:id="rId68"/>
    <p:sldId id="307" r:id="rId69"/>
    <p:sldId id="309" r:id="rId70"/>
    <p:sldId id="438" r:id="rId71"/>
    <p:sldId id="436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usef mousa" initials="ym" lastIdx="1" clrIdx="0">
    <p:extLst>
      <p:ext uri="{19B8F6BF-5375-455C-9EA6-DF929625EA0E}">
        <p15:presenceInfo xmlns:p15="http://schemas.microsoft.com/office/powerpoint/2012/main" userId="fd9edc1abc0396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4A914-91DB-421E-AEB3-E42E15267801}" type="datetimeFigureOut">
              <a:rPr lang="en-US" smtClean="0"/>
              <a:pPr/>
              <a:t>29-Apr-21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AF394-41A4-4F51-B125-E9ED82DDF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4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>
            <a:extLst>
              <a:ext uri="{FF2B5EF4-FFF2-40B4-BE49-F238E27FC236}">
                <a16:creationId xmlns:a16="http://schemas.microsoft.com/office/drawing/2014/main" id="{3AB2CDCE-CE66-4091-BC6F-071A14E98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3">
            <a:extLst>
              <a:ext uri="{FF2B5EF4-FFF2-40B4-BE49-F238E27FC236}">
                <a16:creationId xmlns:a16="http://schemas.microsoft.com/office/drawing/2014/main" id="{A5E55178-E6FA-49DF-BF24-CF9B0B99D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12ED50E2-FD9B-49D0-9A37-045216DD53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4CF305A7-E7F8-4B22-8D65-B62542624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1A28973-E3FC-4E32-8A62-2DD4310EEC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F154D1D8-B62B-4888-B030-90B8C826D7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B47ABFC3-87D8-41CA-9D60-655FAD6E08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8169466-ADA2-42FC-8C7F-AA9369A62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BB6D9-AD7D-4C43-A0B0-CC2F7A935CA9}" type="slidenum">
              <a:rPr lang="en-GB"/>
              <a:pPr/>
              <a:t>50</a:t>
            </a:fld>
            <a:endParaRPr lang="en-GB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From Shannon Theorem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46FD2-25A9-483D-B4A0-CD646EFB8AF7}" type="datetime1">
              <a:rPr lang="en-US" smtClean="0"/>
              <a:pPr/>
              <a:t>29-Apr-21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Sec3_Dig_Modu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88C9-2324-4A97-8B58-9513BB717A26}" type="datetime1">
              <a:rPr lang="en-US" smtClean="0"/>
              <a:pPr/>
              <a:t>29-Apr-21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Sec3_Dig_Modu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AFF7-AFC8-44BA-8DF6-FB0CAE20930B}" type="datetime1">
              <a:rPr lang="en-US" smtClean="0"/>
              <a:pPr/>
              <a:t>29-Apr-21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Sec3_Dig_Modu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5">
            <a:extLst>
              <a:ext uri="{FF2B5EF4-FFF2-40B4-BE49-F238E27FC236}">
                <a16:creationId xmlns:a16="http://schemas.microsoft.com/office/drawing/2014/main" id="{03F9786C-9DDE-4AF4-9BBF-3A7A633086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>
            <a:extLst>
              <a:ext uri="{FF2B5EF4-FFF2-40B4-BE49-F238E27FC236}">
                <a16:creationId xmlns:a16="http://schemas.microsoft.com/office/drawing/2014/main" id="{199FE46A-FD56-428A-B434-F259BCFAB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>
            <a:extLst>
              <a:ext uri="{FF2B5EF4-FFF2-40B4-BE49-F238E27FC236}">
                <a16:creationId xmlns:a16="http://schemas.microsoft.com/office/drawing/2014/main" id="{E1993FBF-17C9-4839-A06A-8E4CE9C10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CF21-EDD0-4C91-929F-416A5AE9D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585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مجموعة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شكل حر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شكل حر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11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18416E9-1DCB-4660-97B1-9406293B2030}" type="datetime1">
              <a:rPr lang="en-US" smtClean="0"/>
              <a:pPr>
                <a:defRPr/>
              </a:pPr>
              <a:t>29-Apr-21</a:t>
            </a:fld>
            <a:endParaRPr lang="ar-SA"/>
          </a:p>
        </p:txBody>
      </p:sp>
      <p:sp>
        <p:nvSpPr>
          <p:cNvPr id="12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Sec3_Dig_Modu</a:t>
            </a:r>
            <a:endParaRPr lang="ar-SA"/>
          </a:p>
        </p:txBody>
      </p:sp>
      <p:sp>
        <p:nvSpPr>
          <p:cNvPr id="13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566319D-E6DA-485F-BC98-EE59022BE9F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503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6839A-4351-4945-9CA7-50E1089DACB5}" type="datetime1">
              <a:rPr lang="en-US" smtClean="0"/>
              <a:pPr>
                <a:defRPr/>
              </a:pPr>
              <a:t>29-Apr-21</a:t>
            </a:fld>
            <a:endParaRPr lang="ar-SA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Sec3_Dig_Modu</a:t>
            </a:r>
            <a:endParaRPr lang="ar-SA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889B6-CA02-4105-9CD0-F4FFCBE8C8F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4680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ارة رتبة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شارة رتبة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F8CCA0-FB3B-4112-BD4C-AFFCD38108E0}" type="datetime1">
              <a:rPr lang="en-US" smtClean="0"/>
              <a:pPr>
                <a:defRPr/>
              </a:pPr>
              <a:t>29-Apr-21</a:t>
            </a:fld>
            <a:endParaRPr lang="ar-SA"/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Sec3_Dig_Modu</a:t>
            </a:r>
            <a:endParaRPr lang="ar-SA"/>
          </a:p>
        </p:txBody>
      </p:sp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350F3E-E2B0-4C29-96A4-F8BD8D06B52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543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27EF6E-CBF2-472F-AA3B-7F89CF1F8016}" type="datetime1">
              <a:rPr lang="en-US" smtClean="0"/>
              <a:pPr>
                <a:defRPr/>
              </a:pPr>
              <a:t>29-Apr-21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Sec3_Dig_Modu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0DCB45-896E-4B4F-B6E9-B0CFC24D4AF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9359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90D52A-7359-48B5-9DE2-79C6C2EB9B3C}" type="datetime1">
              <a:rPr lang="en-US" smtClean="0"/>
              <a:pPr>
                <a:defRPr/>
              </a:pPr>
              <a:t>29-Apr-21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Sec3_Dig_Modu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0889E9-8070-447D-889A-AFCAC470D0C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7054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E00F94-36AF-4C17-AB22-FB0A2AA6E216}" type="datetime1">
              <a:rPr lang="en-US" smtClean="0"/>
              <a:pPr>
                <a:defRPr/>
              </a:pPr>
              <a:t>29-Apr-21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Sec3_Dig_Modu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1F5E6F-005F-4B7F-91AD-B2C8BA9A913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310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00482-BF61-4A82-8EB3-E6ABAB2DE118}" type="datetime1">
              <a:rPr lang="en-US" smtClean="0"/>
              <a:pPr>
                <a:defRPr/>
              </a:pPr>
              <a:t>29-Apr-21</a:t>
            </a:fld>
            <a:endParaRPr lang="ar-SA"/>
          </a:p>
        </p:txBody>
      </p:sp>
      <p:sp>
        <p:nvSpPr>
          <p:cNvPr id="3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Sec3_Dig_Modu</a:t>
            </a:r>
            <a:endParaRPr lang="ar-SA"/>
          </a:p>
        </p:txBody>
      </p:sp>
      <p:sp>
        <p:nvSpPr>
          <p:cNvPr id="4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B8F79-9CE8-41A7-9A84-255A148172B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013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7C75-849C-4E5C-A71B-74C9013C6835}" type="datetime1">
              <a:rPr lang="en-US" smtClean="0"/>
              <a:pPr/>
              <a:t>29-Apr-21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Sec3_Dig_Modu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8A3C6C-8559-44F0-A19C-59B7CEB5D150}" type="datetime1">
              <a:rPr lang="en-US" smtClean="0"/>
              <a:pPr>
                <a:defRPr/>
              </a:pPr>
              <a:t>29-Apr-21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Sec3_Dig_Modu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980A9A-0315-4341-9432-908ED1D7D82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0741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حر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شكل حر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مثلث قائم الزاوية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رابط مستقيم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شارة رتبة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شارة رتبة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ar-SA" noProof="0"/>
              <a:t>انقر فوق الرمز لإضافة صورة</a:t>
            </a:r>
            <a:endParaRPr lang="en-US" noProof="0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1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FE32C42-1CAD-47A4-B96C-D52DE55DC122}" type="datetime1">
              <a:rPr lang="en-US" smtClean="0"/>
              <a:pPr>
                <a:defRPr/>
              </a:pPr>
              <a:t>29-Apr-21</a:t>
            </a:fld>
            <a:endParaRPr lang="ar-SA"/>
          </a:p>
        </p:txBody>
      </p:sp>
      <p:sp>
        <p:nvSpPr>
          <p:cNvPr id="12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Sec3_Dig_Modu</a:t>
            </a:r>
            <a:endParaRPr lang="ar-SA"/>
          </a:p>
        </p:txBody>
      </p:sp>
      <p:sp>
        <p:nvSpPr>
          <p:cNvPr id="13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E6C2BE8-2249-4D8D-93C4-437CD401C04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0448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2785-B0C5-4279-94CA-C1AC85A9CBDE}" type="datetime1">
              <a:rPr lang="en-US" smtClean="0"/>
              <a:pPr>
                <a:defRPr/>
              </a:pPr>
              <a:t>29-Apr-21</a:t>
            </a:fld>
            <a:endParaRPr lang="ar-SA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Sec3_Dig_Modu</a:t>
            </a:r>
            <a:endParaRPr lang="ar-SA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198E-C710-4C73-962C-B797110931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019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D56F9-1D51-4EDA-A407-D23300DEDFE0}" type="datetime1">
              <a:rPr lang="en-US" smtClean="0"/>
              <a:pPr>
                <a:defRPr/>
              </a:pPr>
              <a:t>29-Apr-21</a:t>
            </a:fld>
            <a:endParaRPr lang="ar-SA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Sec3_Dig_Modu</a:t>
            </a:r>
            <a:endParaRPr lang="ar-SA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93E3-EC04-4F0A-AFCC-5BD2E565C7B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173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05B6-1381-4F25-8B03-5908EC2B82F8}" type="datetime1">
              <a:rPr lang="en-US" smtClean="0"/>
              <a:pPr/>
              <a:t>29-Apr-21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Sec3_Dig_Modu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2815-F4F3-48FF-BF84-9E23617945FF}" type="datetime1">
              <a:rPr lang="en-US" smtClean="0"/>
              <a:pPr/>
              <a:t>29-Apr-21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Sec3_Dig_Modu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269A-64F1-47B7-B997-49A6688D6FAB}" type="datetime1">
              <a:rPr lang="en-US" smtClean="0"/>
              <a:pPr/>
              <a:t>29-Apr-21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Sec3_Dig_Modu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C711-C8B8-49A3-82B6-39E8683A017C}" type="datetime1">
              <a:rPr lang="en-US" smtClean="0"/>
              <a:pPr/>
              <a:t>29-Apr-21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Sec3_Dig_Modu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800C-61A9-4044-B72B-C4AA90988754}" type="datetime1">
              <a:rPr lang="en-US" smtClean="0"/>
              <a:pPr/>
              <a:t>29-Apr-21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Sec3_Dig_Modu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A282-C60F-4709-A8B1-F31EF12DFF36}" type="datetime1">
              <a:rPr lang="en-US" smtClean="0"/>
              <a:pPr/>
              <a:t>29-Apr-21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Sec3_Dig_Modu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A2F5-C1EF-4BCE-AED3-38337197CD36}" type="datetime1">
              <a:rPr lang="en-US" smtClean="0"/>
              <a:pPr/>
              <a:t>29-Apr-21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Sec3_Dig_Modu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368A0-AF5F-4D09-A94A-B8B224178803}" type="datetime1">
              <a:rPr lang="en-US" smtClean="0"/>
              <a:pPr/>
              <a:t>29-Apr-21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Sec3_Dig_Modu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5A9A6-B89F-4EA0-AC06-CD245DF48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33" name="عنصر نائب للنص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7B54958-0EA4-4148-B852-60F0C909E1B9}" type="datetime1">
              <a:rPr lang="en-US" smtClean="0"/>
              <a:pPr>
                <a:defRPr/>
              </a:pPr>
              <a:t>29-Apr-21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Sec3_Dig_Modu</a:t>
            </a:r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B8ABE0B-E600-4027-AE7D-CFA342BE5DB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782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829761"/>
          </a:xfrm>
        </p:spPr>
        <p:txBody>
          <a:bodyPr>
            <a:normAutofit/>
          </a:bodyPr>
          <a:lstStyle/>
          <a:p>
            <a:pPr lvl="0" algn="ctr" rtl="0">
              <a:spcBef>
                <a:spcPct val="50000"/>
              </a:spcBef>
            </a:pPr>
            <a:r>
              <a:rPr lang="en-US" sz="4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Digital Modulation</a:t>
            </a:r>
            <a:br>
              <a:rPr lang="en-US" sz="4000" i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100" b="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M-</a:t>
            </a:r>
            <a:r>
              <a:rPr lang="en-US" sz="3100" b="0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ary</a:t>
            </a:r>
            <a:r>
              <a:rPr lang="en-US" sz="3100" b="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,…</a:t>
            </a:r>
            <a:br>
              <a:rPr lang="en-US" sz="4000" dirty="0"/>
            </a:br>
            <a:r>
              <a:rPr lang="en-US" sz="4000" dirty="0"/>
              <a:t>5</a:t>
            </a:r>
            <a:endParaRPr lang="ar-SA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6319D-E6DA-485F-BC98-EE59022BE9FD}" type="slidenum">
              <a:rPr kumimoji="0" lang="ar-S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굴림" panose="020B0600000101010101" pitchFamily="34" charset="-127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ar-SA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2DFBD9-76B6-4C61-97E8-54D04A991E34}"/>
              </a:ext>
            </a:extLst>
          </p:cNvPr>
          <p:cNvSpPr/>
          <p:nvPr/>
        </p:nvSpPr>
        <p:spPr>
          <a:xfrm>
            <a:off x="2209800" y="776528"/>
            <a:ext cx="44805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anose="020B0600000101010101" pitchFamily="34" charset="-127"/>
                <a:cs typeface="Arial" charset="0"/>
              </a:rPr>
              <a:t>Digital Communications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anose="020B0600000101010101" pitchFamily="34" charset="-127"/>
                <a:cs typeface="Arial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anose="020B0600000101010101" pitchFamily="34" charset="-127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FBD657-063D-4B3A-BA01-855507DEB0BB}"/>
              </a:ext>
            </a:extLst>
          </p:cNvPr>
          <p:cNvSpPr/>
          <p:nvPr/>
        </p:nvSpPr>
        <p:spPr>
          <a:xfrm rot="19250267">
            <a:off x="6864647" y="1408370"/>
            <a:ext cx="1642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anose="020B0600000101010101" pitchFamily="34" charset="-127"/>
                <a:cs typeface="Arial" charset="0"/>
              </a:rPr>
              <a:t>DRAFT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Constellation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lvl="0">
              <a:defRPr/>
            </a:pPr>
            <a:r>
              <a:rPr lang="en-US" dirty="0"/>
              <a:t>A constellation diagram helps us to define the </a:t>
            </a:r>
            <a:r>
              <a:rPr lang="en-US" b="1" dirty="0"/>
              <a:t>amplitude and phase </a:t>
            </a:r>
            <a:r>
              <a:rPr lang="en-US" dirty="0"/>
              <a:t>of a signal when we are using two carriers, one in quadrature of the other.</a:t>
            </a:r>
          </a:p>
          <a:p>
            <a:pPr lvl="0">
              <a:defRPr/>
            </a:pPr>
            <a:r>
              <a:rPr lang="en-US" dirty="0"/>
              <a:t>The X-axis represents the in-phase carrier and the Y-axis represents quadrature carrier.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800600"/>
            <a:ext cx="2860675" cy="18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Line 10"/>
          <p:cNvSpPr>
            <a:spLocks noChangeShapeType="1"/>
          </p:cNvSpPr>
          <p:nvPr/>
        </p:nvSpPr>
        <p:spPr bwMode="auto">
          <a:xfrm>
            <a:off x="5508625" y="260350"/>
            <a:ext cx="0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Text Box 17"/>
          <p:cNvSpPr txBox="1">
            <a:spLocks noChangeArrowheads="1"/>
          </p:cNvSpPr>
          <p:nvPr/>
        </p:nvSpPr>
        <p:spPr bwMode="auto">
          <a:xfrm>
            <a:off x="6019800" y="4337050"/>
            <a:ext cx="2555875" cy="647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Fig. constellation diagram</a:t>
            </a:r>
          </a:p>
        </p:txBody>
      </p:sp>
      <p:sp>
        <p:nvSpPr>
          <p:cNvPr id="31767" name="Text Box 25"/>
          <p:cNvSpPr txBox="1">
            <a:spLocks noChangeArrowheads="1"/>
          </p:cNvSpPr>
          <p:nvPr/>
        </p:nvSpPr>
        <p:spPr bwMode="auto">
          <a:xfrm>
            <a:off x="838200" y="3962400"/>
            <a:ext cx="2952750" cy="3746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Fig. phasor diagram </a:t>
            </a:r>
          </a:p>
        </p:txBody>
      </p:sp>
      <p:sp>
        <p:nvSpPr>
          <p:cNvPr id="31768" name="Text Box 26"/>
          <p:cNvSpPr txBox="1">
            <a:spLocks noChangeArrowheads="1"/>
          </p:cNvSpPr>
          <p:nvPr/>
        </p:nvSpPr>
        <p:spPr bwMode="auto">
          <a:xfrm>
            <a:off x="152400" y="4487734"/>
            <a:ext cx="3863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  <a:latin typeface="Comic Sans MS" pitchFamily="66" charset="0"/>
              </a:rPr>
              <a:t>All have same amplitude                  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2487-FF98-438C-A220-FC71AC1B4EFA}" type="slidenum">
              <a:rPr lang="ar-SA"/>
              <a:pPr>
                <a:defRPr/>
              </a:pPr>
              <a:t>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C6AA03-B10F-4666-AFEF-236A05685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200246"/>
            <a:ext cx="4283681" cy="32287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D5531E-A191-4AC3-A201-75A257A76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632283"/>
            <a:ext cx="3791385" cy="3187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72DDFE-FB95-4FA3-82DB-0EF3FD871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64" y="5111867"/>
            <a:ext cx="4816474" cy="1336425"/>
          </a:xfrm>
          <a:prstGeom prst="rect">
            <a:avLst/>
          </a:prstGeom>
        </p:spPr>
      </p:pic>
      <p:sp>
        <p:nvSpPr>
          <p:cNvPr id="10" name="Text Box 29">
            <a:extLst>
              <a:ext uri="{FF2B5EF4-FFF2-40B4-BE49-F238E27FC236}">
                <a16:creationId xmlns:a16="http://schemas.microsoft.com/office/drawing/2014/main" id="{B9C9FB56-DF1A-47B8-A60A-F16BCB111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491" y="6486072"/>
            <a:ext cx="4816474" cy="292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Fig. output phases –versus-time relation ship for a QPSK modulator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1">
            <a:extLst>
              <a:ext uri="{FF2B5EF4-FFF2-40B4-BE49-F238E27FC236}">
                <a16:creationId xmlns:a16="http://schemas.microsoft.com/office/drawing/2014/main" id="{78A47858-4A9A-415E-ACCA-0143219E32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bg2"/>
                </a:solidFill>
              </a:rPr>
              <a:t>5.</a:t>
            </a:r>
            <a:fld id="{8F038394-6EE7-43B3-BD28-C5889999EC07}" type="slidenum">
              <a:rPr lang="en-US" altLang="en-US" sz="2000" smtClean="0">
                <a:solidFill>
                  <a:schemeClr val="bg2"/>
                </a:solidFill>
              </a:rPr>
              <a:pPr/>
              <a:t>12</a:t>
            </a:fld>
            <a:endParaRPr lang="en-US" altLang="en-US" sz="2000">
              <a:solidFill>
                <a:schemeClr val="bg2"/>
              </a:solidFill>
            </a:endParaRPr>
          </a:p>
        </p:txBody>
      </p:sp>
      <p:sp>
        <p:nvSpPr>
          <p:cNvPr id="76803" name="Line 2">
            <a:extLst>
              <a:ext uri="{FF2B5EF4-FFF2-40B4-BE49-F238E27FC236}">
                <a16:creationId xmlns:a16="http://schemas.microsoft.com/office/drawing/2014/main" id="{4A6DAF77-0B88-4580-B992-E5CE28E6A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4" name="Line 3">
            <a:extLst>
              <a:ext uri="{FF2B5EF4-FFF2-40B4-BE49-F238E27FC236}">
                <a16:creationId xmlns:a16="http://schemas.microsoft.com/office/drawing/2014/main" id="{751C4EE9-867E-4BAC-9ABE-0367ACBAC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371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5" name="Text Box 4">
            <a:extLst>
              <a:ext uri="{FF2B5EF4-FFF2-40B4-BE49-F238E27FC236}">
                <a16:creationId xmlns:a16="http://schemas.microsoft.com/office/drawing/2014/main" id="{3423AF55-592D-48FA-B2CF-8999995CA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53856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folHlink"/>
                </a:solidFill>
                <a:latin typeface="Times New Roman" panose="02020603050405020304" pitchFamily="18" charset="0"/>
              </a:rPr>
              <a:t>Figure </a:t>
            </a:r>
            <a:r>
              <a:rPr lang="en-US" altLang="en-US" sz="2000" i="1" dirty="0">
                <a:latin typeface="Times New Roman" panose="02020603050405020304" pitchFamily="18" charset="0"/>
              </a:rPr>
              <a:t>Constellation diagrams for some QAMs</a:t>
            </a:r>
          </a:p>
        </p:txBody>
      </p:sp>
      <p:sp>
        <p:nvSpPr>
          <p:cNvPr id="76806" name="Line 5">
            <a:extLst>
              <a:ext uri="{FF2B5EF4-FFF2-40B4-BE49-F238E27FC236}">
                <a16:creationId xmlns:a16="http://schemas.microsoft.com/office/drawing/2014/main" id="{AA2D7A1F-2B91-4AC0-83B3-90531C00B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807" name="Picture 6">
            <a:extLst>
              <a:ext uri="{FF2B5EF4-FFF2-40B4-BE49-F238E27FC236}">
                <a16:creationId xmlns:a16="http://schemas.microsoft.com/office/drawing/2014/main" id="{6AB74531-CF36-44F8-B66B-FA79A5281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14625"/>
            <a:ext cx="8610600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A077-851E-4798-AFD1-E210F04D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297CE-334D-4C23-81B7-36E653EE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D0834D5-EB5F-46A1-8264-2CDA2716512A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indent="0" rtl="0">
              <a:spcBef>
                <a:spcPct val="50000"/>
              </a:spcBef>
              <a:buNone/>
            </a:pPr>
            <a:r>
              <a:rPr lang="en-US" sz="2400" b="1" u="sng" dirty="0"/>
              <a:t>Notes on QPSK</a:t>
            </a:r>
          </a:p>
          <a:p>
            <a:pPr marL="0" indent="0" rtl="0">
              <a:spcBef>
                <a:spcPct val="50000"/>
              </a:spcBef>
              <a:buNone/>
            </a:pPr>
            <a:r>
              <a:rPr lang="en-US" sz="2400" dirty="0"/>
              <a:t>1) All QPSK outputs have the same amplitude.</a:t>
            </a:r>
          </a:p>
          <a:p>
            <a:pPr marL="0" indent="0" rtl="0">
              <a:spcBef>
                <a:spcPct val="50000"/>
              </a:spcBef>
              <a:buNone/>
            </a:pPr>
            <a:r>
              <a:rPr lang="en-US" sz="2400" dirty="0"/>
              <a:t>2) angular separation between any two adjacent phasors in QPSK is 90 degree then </a:t>
            </a:r>
            <a:r>
              <a:rPr lang="en-US" sz="2400" b="1" dirty="0"/>
              <a:t>we </a:t>
            </a:r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can correct up to ± 45 shift in phase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F55B00-1081-4651-A7AF-F55919D5E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786729"/>
            <a:ext cx="3298161" cy="24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78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143003" y="404813"/>
            <a:ext cx="6021385" cy="830997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Bandwidth Consideration for QPSK (option 2)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539750" y="1225256"/>
            <a:ext cx="80645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Comic Sans MS" pitchFamily="66" charset="0"/>
              </a:rPr>
              <a:t>                                            I-</a:t>
            </a:r>
            <a:r>
              <a:rPr lang="en-US" sz="1800" dirty="0" err="1">
                <a:latin typeface="Comic Sans MS" pitchFamily="66" charset="0"/>
              </a:rPr>
              <a:t>ch</a:t>
            </a:r>
            <a:r>
              <a:rPr lang="en-US" sz="1800" dirty="0">
                <a:latin typeface="Comic Sans MS" pitchFamily="66" charset="0"/>
              </a:rPr>
              <a:t>       f</a:t>
            </a:r>
            <a:r>
              <a:rPr lang="en-US" sz="1200" b="1" dirty="0">
                <a:latin typeface="Comic Sans MS" pitchFamily="66" charset="0"/>
              </a:rPr>
              <a:t>b</a:t>
            </a:r>
            <a:r>
              <a:rPr lang="en-US" sz="1800" dirty="0">
                <a:latin typeface="Comic Sans MS" pitchFamily="66" charset="0"/>
              </a:rPr>
              <a:t>/2  &amp;  </a:t>
            </a:r>
            <a:r>
              <a:rPr lang="en-US" sz="1800" dirty="0" err="1">
                <a:latin typeface="Comic Sans MS" pitchFamily="66" charset="0"/>
              </a:rPr>
              <a:t>T</a:t>
            </a:r>
            <a:r>
              <a:rPr lang="en-US" sz="1000" b="1" dirty="0" err="1">
                <a:latin typeface="Comic Sans MS" pitchFamily="66" charset="0"/>
              </a:rPr>
              <a:t>bI</a:t>
            </a:r>
            <a:r>
              <a:rPr lang="en-US" sz="1800" dirty="0">
                <a:latin typeface="Comic Sans MS" pitchFamily="66" charset="0"/>
              </a:rPr>
              <a:t> =2T</a:t>
            </a:r>
            <a:r>
              <a:rPr lang="en-US" sz="1000" b="1" dirty="0">
                <a:latin typeface="Comic Sans MS" pitchFamily="66" charset="0"/>
              </a:rPr>
              <a:t>b</a:t>
            </a:r>
            <a:r>
              <a:rPr lang="en-US" sz="1800" dirty="0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Comic Sans MS" pitchFamily="66" charset="0"/>
              </a:rPr>
              <a:t> input data </a:t>
            </a:r>
            <a:r>
              <a:rPr lang="en-US" sz="1800" dirty="0" err="1">
                <a:latin typeface="Comic Sans MS" pitchFamily="66" charset="0"/>
              </a:rPr>
              <a:t>f</a:t>
            </a:r>
            <a:r>
              <a:rPr lang="en-US" sz="1200" b="1" dirty="0" err="1">
                <a:latin typeface="Comic Sans MS" pitchFamily="66" charset="0"/>
              </a:rPr>
              <a:t>b</a:t>
            </a:r>
            <a:r>
              <a:rPr lang="en-US" sz="1800" dirty="0">
                <a:latin typeface="Comic Sans MS" pitchFamily="66" charset="0"/>
              </a:rPr>
              <a:t>  b/s 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Comic Sans MS" pitchFamily="66" charset="0"/>
              </a:rPr>
              <a:t>                                           Q-</a:t>
            </a:r>
            <a:r>
              <a:rPr lang="en-US" sz="1800" dirty="0" err="1">
                <a:latin typeface="Comic Sans MS" pitchFamily="66" charset="0"/>
              </a:rPr>
              <a:t>ch</a:t>
            </a:r>
            <a:r>
              <a:rPr lang="en-US" sz="1800" dirty="0">
                <a:latin typeface="Comic Sans MS" pitchFamily="66" charset="0"/>
              </a:rPr>
              <a:t>      f</a:t>
            </a:r>
            <a:r>
              <a:rPr lang="en-US" sz="1200" b="1" dirty="0">
                <a:latin typeface="Comic Sans MS" pitchFamily="66" charset="0"/>
              </a:rPr>
              <a:t>b</a:t>
            </a:r>
            <a:r>
              <a:rPr lang="en-US" sz="1800" dirty="0">
                <a:latin typeface="Comic Sans MS" pitchFamily="66" charset="0"/>
              </a:rPr>
              <a:t>/2   &amp;  </a:t>
            </a:r>
            <a:r>
              <a:rPr lang="en-US" sz="1800" dirty="0" err="1">
                <a:latin typeface="Comic Sans MS" pitchFamily="66" charset="0"/>
              </a:rPr>
              <a:t>T</a:t>
            </a:r>
            <a:r>
              <a:rPr lang="en-US" sz="1200" b="1" dirty="0" err="1">
                <a:latin typeface="Comic Sans MS" pitchFamily="66" charset="0"/>
              </a:rPr>
              <a:t>bQ</a:t>
            </a:r>
            <a:r>
              <a:rPr lang="en-US" sz="1800" dirty="0">
                <a:latin typeface="Comic Sans MS" pitchFamily="66" charset="0"/>
              </a:rPr>
              <a:t> =2T</a:t>
            </a:r>
            <a:r>
              <a:rPr lang="en-US" sz="1200" b="1" dirty="0">
                <a:latin typeface="Comic Sans MS" pitchFamily="66" charset="0"/>
              </a:rPr>
              <a:t>b</a:t>
            </a:r>
            <a:r>
              <a:rPr lang="en-US" sz="1800" dirty="0">
                <a:latin typeface="Comic Sans MS" pitchFamily="66" charset="0"/>
              </a:rPr>
              <a:t> </a:t>
            </a:r>
          </a:p>
        </p:txBody>
      </p:sp>
      <p:sp>
        <p:nvSpPr>
          <p:cNvPr id="33796" name="Line 6"/>
          <p:cNvSpPr>
            <a:spLocks noChangeShapeType="1"/>
          </p:cNvSpPr>
          <p:nvPr/>
        </p:nvSpPr>
        <p:spPr bwMode="auto">
          <a:xfrm>
            <a:off x="2771775" y="1844675"/>
            <a:ext cx="360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>
            <a:off x="3132138" y="1412875"/>
            <a:ext cx="0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Line 8"/>
          <p:cNvSpPr>
            <a:spLocks noChangeShapeType="1"/>
          </p:cNvSpPr>
          <p:nvPr/>
        </p:nvSpPr>
        <p:spPr bwMode="auto">
          <a:xfrm>
            <a:off x="3132138" y="1412875"/>
            <a:ext cx="5032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Line 9"/>
          <p:cNvSpPr>
            <a:spLocks noChangeShapeType="1"/>
          </p:cNvSpPr>
          <p:nvPr/>
        </p:nvSpPr>
        <p:spPr bwMode="auto">
          <a:xfrm>
            <a:off x="3132138" y="2276475"/>
            <a:ext cx="5032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6659563" y="1196975"/>
            <a:ext cx="1657350" cy="646331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Stretching bit </a:t>
            </a:r>
          </a:p>
        </p:txBody>
      </p:sp>
      <p:sp>
        <p:nvSpPr>
          <p:cNvPr id="33801" name="Line 12"/>
          <p:cNvSpPr>
            <a:spLocks noChangeShapeType="1"/>
          </p:cNvSpPr>
          <p:nvPr/>
        </p:nvSpPr>
        <p:spPr bwMode="auto">
          <a:xfrm>
            <a:off x="4500563" y="112553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Line 13"/>
          <p:cNvSpPr>
            <a:spLocks noChangeShapeType="1"/>
          </p:cNvSpPr>
          <p:nvPr/>
        </p:nvSpPr>
        <p:spPr bwMode="auto">
          <a:xfrm>
            <a:off x="4500563" y="11255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Line 14"/>
          <p:cNvSpPr>
            <a:spLocks noChangeShapeType="1"/>
          </p:cNvSpPr>
          <p:nvPr/>
        </p:nvSpPr>
        <p:spPr bwMode="auto">
          <a:xfrm>
            <a:off x="5148263" y="112553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Line 15"/>
          <p:cNvSpPr>
            <a:spLocks noChangeShapeType="1"/>
          </p:cNvSpPr>
          <p:nvPr/>
        </p:nvSpPr>
        <p:spPr bwMode="auto">
          <a:xfrm flipH="1">
            <a:off x="4500563" y="24209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Text Box 16"/>
          <p:cNvSpPr txBox="1">
            <a:spLocks noChangeArrowheads="1"/>
          </p:cNvSpPr>
          <p:nvPr/>
        </p:nvSpPr>
        <p:spPr bwMode="auto">
          <a:xfrm>
            <a:off x="4284663" y="249237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3806" name="Text Box 17"/>
          <p:cNvSpPr txBox="1">
            <a:spLocks noChangeArrowheads="1"/>
          </p:cNvSpPr>
          <p:nvPr/>
        </p:nvSpPr>
        <p:spPr bwMode="auto">
          <a:xfrm>
            <a:off x="4140200" y="2492375"/>
            <a:ext cx="1727200" cy="646331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B.W Compression </a:t>
            </a:r>
          </a:p>
        </p:txBody>
      </p:sp>
      <p:sp>
        <p:nvSpPr>
          <p:cNvPr id="33807" name="Line 18"/>
          <p:cNvSpPr>
            <a:spLocks noChangeShapeType="1"/>
          </p:cNvSpPr>
          <p:nvPr/>
        </p:nvSpPr>
        <p:spPr bwMode="auto">
          <a:xfrm>
            <a:off x="4140200" y="141287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Line 19"/>
          <p:cNvSpPr>
            <a:spLocks noChangeShapeType="1"/>
          </p:cNvSpPr>
          <p:nvPr/>
        </p:nvSpPr>
        <p:spPr bwMode="auto">
          <a:xfrm>
            <a:off x="4140200" y="22050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Text Box 20"/>
          <p:cNvSpPr txBox="1">
            <a:spLocks noChangeArrowheads="1"/>
          </p:cNvSpPr>
          <p:nvPr/>
        </p:nvSpPr>
        <p:spPr bwMode="auto">
          <a:xfrm>
            <a:off x="611188" y="1989138"/>
            <a:ext cx="2232025" cy="92333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Input data is divided into two channels </a:t>
            </a:r>
          </a:p>
        </p:txBody>
      </p:sp>
      <p:sp>
        <p:nvSpPr>
          <p:cNvPr id="33810" name="Rectangle 21"/>
          <p:cNvSpPr>
            <a:spLocks noChangeArrowheads="1"/>
          </p:cNvSpPr>
          <p:nvPr/>
        </p:nvSpPr>
        <p:spPr bwMode="auto">
          <a:xfrm>
            <a:off x="4140200" y="3429000"/>
            <a:ext cx="15843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4211638" y="5445125"/>
            <a:ext cx="15843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Rectangle 23"/>
          <p:cNvSpPr>
            <a:spLocks noChangeArrowheads="1"/>
          </p:cNvSpPr>
          <p:nvPr/>
        </p:nvSpPr>
        <p:spPr bwMode="auto">
          <a:xfrm>
            <a:off x="1835150" y="4508500"/>
            <a:ext cx="10080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Line 24"/>
          <p:cNvSpPr>
            <a:spLocks noChangeShapeType="1"/>
          </p:cNvSpPr>
          <p:nvPr/>
        </p:nvSpPr>
        <p:spPr bwMode="auto">
          <a:xfrm flipH="1">
            <a:off x="2339975" y="3789363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4" name="Line 25"/>
          <p:cNvSpPr>
            <a:spLocks noChangeShapeType="1"/>
          </p:cNvSpPr>
          <p:nvPr/>
        </p:nvSpPr>
        <p:spPr bwMode="auto">
          <a:xfrm>
            <a:off x="2339975" y="3789363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5" name="Line 26"/>
          <p:cNvSpPr>
            <a:spLocks noChangeShapeType="1"/>
          </p:cNvSpPr>
          <p:nvPr/>
        </p:nvSpPr>
        <p:spPr bwMode="auto">
          <a:xfrm>
            <a:off x="2339975" y="5084763"/>
            <a:ext cx="0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Line 27"/>
          <p:cNvSpPr>
            <a:spLocks noChangeShapeType="1"/>
          </p:cNvSpPr>
          <p:nvPr/>
        </p:nvSpPr>
        <p:spPr bwMode="auto">
          <a:xfrm>
            <a:off x="2339975" y="5876925"/>
            <a:ext cx="1871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7" name="Line 28"/>
          <p:cNvSpPr>
            <a:spLocks noChangeShapeType="1"/>
          </p:cNvSpPr>
          <p:nvPr/>
        </p:nvSpPr>
        <p:spPr bwMode="auto">
          <a:xfrm flipV="1">
            <a:off x="4932363" y="4365625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Line 29"/>
          <p:cNvSpPr>
            <a:spLocks noChangeShapeType="1"/>
          </p:cNvSpPr>
          <p:nvPr/>
        </p:nvSpPr>
        <p:spPr bwMode="auto">
          <a:xfrm>
            <a:off x="4932363" y="508476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Line 30"/>
          <p:cNvSpPr>
            <a:spLocks noChangeShapeType="1"/>
          </p:cNvSpPr>
          <p:nvPr/>
        </p:nvSpPr>
        <p:spPr bwMode="auto">
          <a:xfrm>
            <a:off x="5724525" y="3860800"/>
            <a:ext cx="1655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0" name="Line 31"/>
          <p:cNvSpPr>
            <a:spLocks noChangeShapeType="1"/>
          </p:cNvSpPr>
          <p:nvPr/>
        </p:nvSpPr>
        <p:spPr bwMode="auto">
          <a:xfrm>
            <a:off x="5795963" y="5876925"/>
            <a:ext cx="1655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1" name="Line 32"/>
          <p:cNvSpPr>
            <a:spLocks noChangeShapeType="1"/>
          </p:cNvSpPr>
          <p:nvPr/>
        </p:nvSpPr>
        <p:spPr bwMode="auto">
          <a:xfrm>
            <a:off x="1476375" y="4221163"/>
            <a:ext cx="15827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2" name="Line 33"/>
          <p:cNvSpPr>
            <a:spLocks noChangeShapeType="1"/>
          </p:cNvSpPr>
          <p:nvPr/>
        </p:nvSpPr>
        <p:spPr bwMode="auto">
          <a:xfrm>
            <a:off x="1476375" y="4221163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Line 34"/>
          <p:cNvSpPr>
            <a:spLocks noChangeShapeType="1"/>
          </p:cNvSpPr>
          <p:nvPr/>
        </p:nvSpPr>
        <p:spPr bwMode="auto">
          <a:xfrm>
            <a:off x="3059113" y="4221163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4" name="Line 35"/>
          <p:cNvSpPr>
            <a:spLocks noChangeShapeType="1"/>
          </p:cNvSpPr>
          <p:nvPr/>
        </p:nvSpPr>
        <p:spPr bwMode="auto">
          <a:xfrm>
            <a:off x="1476375" y="5300663"/>
            <a:ext cx="15827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5" name="Text Box 36"/>
          <p:cNvSpPr txBox="1">
            <a:spLocks noChangeArrowheads="1"/>
          </p:cNvSpPr>
          <p:nvPr/>
        </p:nvSpPr>
        <p:spPr bwMode="auto">
          <a:xfrm>
            <a:off x="2484438" y="3357563"/>
            <a:ext cx="863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I-ch 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  f</a:t>
            </a:r>
            <a:r>
              <a:rPr lang="en-US" b="1">
                <a:latin typeface="Comic Sans MS" pitchFamily="66" charset="0"/>
              </a:rPr>
              <a:t>b</a:t>
            </a:r>
            <a:r>
              <a:rPr lang="en-US" sz="1800">
                <a:latin typeface="Comic Sans MS" pitchFamily="66" charset="0"/>
              </a:rPr>
              <a:t>/2  </a:t>
            </a:r>
          </a:p>
        </p:txBody>
      </p:sp>
      <p:sp>
        <p:nvSpPr>
          <p:cNvPr id="33826" name="Text Box 37"/>
          <p:cNvSpPr txBox="1">
            <a:spLocks noChangeArrowheads="1"/>
          </p:cNvSpPr>
          <p:nvPr/>
        </p:nvSpPr>
        <p:spPr bwMode="auto">
          <a:xfrm>
            <a:off x="2484438" y="5589588"/>
            <a:ext cx="863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f</a:t>
            </a:r>
            <a:r>
              <a:rPr lang="en-US" b="1">
                <a:latin typeface="Comic Sans MS" pitchFamily="66" charset="0"/>
              </a:rPr>
              <a:t>b</a:t>
            </a:r>
            <a:r>
              <a:rPr lang="en-US" sz="1800">
                <a:latin typeface="Comic Sans MS" pitchFamily="66" charset="0"/>
              </a:rPr>
              <a:t>/2 Q-ch 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    </a:t>
            </a:r>
          </a:p>
        </p:txBody>
      </p:sp>
      <p:sp>
        <p:nvSpPr>
          <p:cNvPr id="33827" name="Text Box 38"/>
          <p:cNvSpPr txBox="1">
            <a:spLocks noChangeArrowheads="1"/>
          </p:cNvSpPr>
          <p:nvPr/>
        </p:nvSpPr>
        <p:spPr bwMode="auto">
          <a:xfrm>
            <a:off x="0" y="4149725"/>
            <a:ext cx="936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8000"/>
                </a:solidFill>
              </a:rPr>
              <a:t>Binary input data f</a:t>
            </a:r>
            <a:r>
              <a:rPr 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33828" name="Line 39"/>
          <p:cNvSpPr>
            <a:spLocks noChangeShapeType="1"/>
          </p:cNvSpPr>
          <p:nvPr/>
        </p:nvSpPr>
        <p:spPr bwMode="auto">
          <a:xfrm>
            <a:off x="827088" y="4724400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9" name="Line 40"/>
          <p:cNvSpPr>
            <a:spLocks noChangeShapeType="1"/>
          </p:cNvSpPr>
          <p:nvPr/>
        </p:nvSpPr>
        <p:spPr bwMode="auto">
          <a:xfrm>
            <a:off x="2339975" y="45085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0" name="Text Box 41"/>
          <p:cNvSpPr txBox="1">
            <a:spLocks noChangeArrowheads="1"/>
          </p:cNvSpPr>
          <p:nvPr/>
        </p:nvSpPr>
        <p:spPr bwMode="auto">
          <a:xfrm>
            <a:off x="1835150" y="45815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Q      I</a:t>
            </a:r>
          </a:p>
        </p:txBody>
      </p:sp>
      <p:sp>
        <p:nvSpPr>
          <p:cNvPr id="33831" name="Text Box 42"/>
          <p:cNvSpPr txBox="1">
            <a:spLocks noChangeArrowheads="1"/>
          </p:cNvSpPr>
          <p:nvPr/>
        </p:nvSpPr>
        <p:spPr bwMode="auto">
          <a:xfrm>
            <a:off x="4284663" y="3573463"/>
            <a:ext cx="1368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Balanced modulator </a:t>
            </a:r>
          </a:p>
        </p:txBody>
      </p:sp>
      <p:sp>
        <p:nvSpPr>
          <p:cNvPr id="33832" name="Text Box 43"/>
          <p:cNvSpPr txBox="1">
            <a:spLocks noChangeArrowheads="1"/>
          </p:cNvSpPr>
          <p:nvPr/>
        </p:nvSpPr>
        <p:spPr bwMode="auto">
          <a:xfrm>
            <a:off x="4284663" y="5661025"/>
            <a:ext cx="1368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Balanced modulator </a:t>
            </a:r>
          </a:p>
        </p:txBody>
      </p:sp>
      <p:sp>
        <p:nvSpPr>
          <p:cNvPr id="33833" name="Text Box 44"/>
          <p:cNvSpPr txBox="1">
            <a:spLocks noChangeArrowheads="1"/>
          </p:cNvSpPr>
          <p:nvPr/>
        </p:nvSpPr>
        <p:spPr bwMode="auto">
          <a:xfrm>
            <a:off x="3635375" y="350043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+1</a:t>
            </a:r>
          </a:p>
        </p:txBody>
      </p:sp>
      <p:sp>
        <p:nvSpPr>
          <p:cNvPr id="33834" name="Text Box 45"/>
          <p:cNvSpPr txBox="1">
            <a:spLocks noChangeArrowheads="1"/>
          </p:cNvSpPr>
          <p:nvPr/>
        </p:nvSpPr>
        <p:spPr bwMode="auto">
          <a:xfrm>
            <a:off x="3708400" y="54451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+1</a:t>
            </a:r>
          </a:p>
        </p:txBody>
      </p:sp>
      <p:sp>
        <p:nvSpPr>
          <p:cNvPr id="33835" name="Text Box 46"/>
          <p:cNvSpPr txBox="1">
            <a:spLocks noChangeArrowheads="1"/>
          </p:cNvSpPr>
          <p:nvPr/>
        </p:nvSpPr>
        <p:spPr bwMode="auto">
          <a:xfrm>
            <a:off x="3429509" y="5480844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/>
              <a:t>_</a:t>
            </a:r>
          </a:p>
        </p:txBody>
      </p:sp>
      <p:sp>
        <p:nvSpPr>
          <p:cNvPr id="33836" name="Text Box 47"/>
          <p:cNvSpPr txBox="1">
            <a:spLocks noChangeArrowheads="1"/>
          </p:cNvSpPr>
          <p:nvPr/>
        </p:nvSpPr>
        <p:spPr bwMode="auto">
          <a:xfrm>
            <a:off x="3348038" y="3284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_</a:t>
            </a:r>
          </a:p>
        </p:txBody>
      </p:sp>
      <p:sp>
        <p:nvSpPr>
          <p:cNvPr id="33837" name="Text Box 48"/>
          <p:cNvSpPr txBox="1">
            <a:spLocks noChangeArrowheads="1"/>
          </p:cNvSpPr>
          <p:nvPr/>
        </p:nvSpPr>
        <p:spPr bwMode="auto">
          <a:xfrm>
            <a:off x="4932363" y="4570413"/>
            <a:ext cx="1008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mic Sans MS" pitchFamily="66" charset="0"/>
                <a:cs typeface="Bold Italic Art" pitchFamily="2" charset="-78"/>
              </a:rPr>
              <a:t>Sinwc t</a:t>
            </a:r>
          </a:p>
        </p:txBody>
      </p:sp>
      <p:sp>
        <p:nvSpPr>
          <p:cNvPr id="33838" name="Text Box 49"/>
          <p:cNvSpPr txBox="1">
            <a:spLocks noChangeArrowheads="1"/>
          </p:cNvSpPr>
          <p:nvPr/>
        </p:nvSpPr>
        <p:spPr bwMode="auto">
          <a:xfrm>
            <a:off x="5003800" y="5084763"/>
            <a:ext cx="1223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Comic Sans MS" pitchFamily="66" charset="0"/>
                <a:cs typeface="Bold Italic Art" pitchFamily="2" charset="-78"/>
              </a:rPr>
              <a:t>coswc</a:t>
            </a:r>
            <a:r>
              <a:rPr lang="en-US" b="1" dirty="0">
                <a:latin typeface="Comic Sans MS" pitchFamily="66" charset="0"/>
                <a:cs typeface="Bold Italic Art" pitchFamily="2" charset="-78"/>
              </a:rPr>
              <a:t> t</a:t>
            </a:r>
          </a:p>
        </p:txBody>
      </p:sp>
      <p:sp>
        <p:nvSpPr>
          <p:cNvPr id="33839" name="Text Box 50"/>
          <p:cNvSpPr txBox="1">
            <a:spLocks noChangeArrowheads="1"/>
          </p:cNvSpPr>
          <p:nvPr/>
        </p:nvSpPr>
        <p:spPr bwMode="auto">
          <a:xfrm>
            <a:off x="5940425" y="3933825"/>
            <a:ext cx="1223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omic Sans MS" pitchFamily="66" charset="0"/>
                <a:cs typeface="Bold Italic Art" pitchFamily="2" charset="-78"/>
              </a:rPr>
              <a:t>+</a:t>
            </a:r>
            <a:r>
              <a:rPr lang="en-US" b="1" dirty="0" err="1">
                <a:latin typeface="Comic Sans MS" pitchFamily="66" charset="0"/>
                <a:cs typeface="Bold Italic Art" pitchFamily="2" charset="-78"/>
              </a:rPr>
              <a:t>Sinwc</a:t>
            </a:r>
            <a:r>
              <a:rPr lang="en-US" b="1" dirty="0">
                <a:latin typeface="Comic Sans MS" pitchFamily="66" charset="0"/>
                <a:cs typeface="Bold Italic Art" pitchFamily="2" charset="-78"/>
              </a:rPr>
              <a:t> t</a:t>
            </a:r>
          </a:p>
        </p:txBody>
      </p:sp>
      <p:sp>
        <p:nvSpPr>
          <p:cNvPr id="33840" name="Text Box 51"/>
          <p:cNvSpPr txBox="1">
            <a:spLocks noChangeArrowheads="1"/>
          </p:cNvSpPr>
          <p:nvPr/>
        </p:nvSpPr>
        <p:spPr bwMode="auto">
          <a:xfrm>
            <a:off x="6011863" y="5516563"/>
            <a:ext cx="122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omic Sans MS" pitchFamily="66" charset="0"/>
                <a:cs typeface="Bold Italic Art" pitchFamily="2" charset="-78"/>
              </a:rPr>
              <a:t>+</a:t>
            </a:r>
            <a:r>
              <a:rPr lang="en-US" b="1" dirty="0" err="1">
                <a:latin typeface="Comic Sans MS" pitchFamily="66" charset="0"/>
                <a:cs typeface="Bold Italic Art" pitchFamily="2" charset="-78"/>
              </a:rPr>
              <a:t>coswc</a:t>
            </a:r>
            <a:r>
              <a:rPr lang="en-US" b="1" dirty="0">
                <a:latin typeface="Comic Sans MS" pitchFamily="66" charset="0"/>
                <a:cs typeface="Bold Italic Art" pitchFamily="2" charset="-78"/>
              </a:rPr>
              <a:t> t</a:t>
            </a:r>
          </a:p>
        </p:txBody>
      </p:sp>
      <p:sp>
        <p:nvSpPr>
          <p:cNvPr id="33841" name="Text Box 52"/>
          <p:cNvSpPr txBox="1">
            <a:spLocks noChangeArrowheads="1"/>
          </p:cNvSpPr>
          <p:nvPr/>
        </p:nvSpPr>
        <p:spPr bwMode="auto">
          <a:xfrm>
            <a:off x="6011863" y="558958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33842" name="Text Box 53"/>
          <p:cNvSpPr txBox="1">
            <a:spLocks noChangeArrowheads="1"/>
          </p:cNvSpPr>
          <p:nvPr/>
        </p:nvSpPr>
        <p:spPr bwMode="auto">
          <a:xfrm>
            <a:off x="5940425" y="39338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9A3D4-FCDC-47DA-B142-15F46041C657}" type="slidenum">
              <a:rPr lang="ar-SA"/>
              <a:pPr>
                <a:defRPr/>
              </a:pPr>
              <a:t>14</a:t>
            </a:fld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9D35584-4C53-4EEA-A4AE-ACA887539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238" y="2252602"/>
            <a:ext cx="2325349" cy="15351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144A0-723D-4CC7-AD66-6469A90A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DD5702-CB78-4E13-B7F6-0459ADAF9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9600"/>
            <a:ext cx="6586087" cy="2276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25FCD7-8243-4E2F-AF71-8FE69A75FE9F}"/>
              </a:ext>
            </a:extLst>
          </p:cNvPr>
          <p:cNvSpPr/>
          <p:nvPr/>
        </p:nvSpPr>
        <p:spPr>
          <a:xfrm>
            <a:off x="1219200" y="3064381"/>
            <a:ext cx="4419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FIG. B.W consideration of a QPSK modulator.</a:t>
            </a:r>
          </a:p>
        </p:txBody>
      </p:sp>
      <p:sp>
        <p:nvSpPr>
          <p:cNvPr id="8" name="Text Box 67">
            <a:extLst>
              <a:ext uri="{FF2B5EF4-FFF2-40B4-BE49-F238E27FC236}">
                <a16:creationId xmlns:a16="http://schemas.microsoft.com/office/drawing/2014/main" id="{36B7657C-4023-4C85-9479-443E08691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43400"/>
            <a:ext cx="84978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bit stretched to twice the input  bit length. (B.W=1/T; as 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creases then B.W decreases)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Baud rate: fastest output rate of change =0.5 input bit rate for (QPSK).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=same input bit rate for (BPSK)</a:t>
            </a:r>
          </a:p>
        </p:txBody>
      </p:sp>
      <p:sp>
        <p:nvSpPr>
          <p:cNvPr id="9" name="Text Box 64">
            <a:extLst>
              <a:ext uri="{FF2B5EF4-FFF2-40B4-BE49-F238E27FC236}">
                <a16:creationId xmlns:a16="http://schemas.microsoft.com/office/drawing/2014/main" id="{0FBD961B-DB6D-45FE-A51A-50A1CE0D2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205" y="1459101"/>
            <a:ext cx="972796" cy="808037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Comic Sans MS" pitchFamily="66" charset="0"/>
              </a:rPr>
              <a:t>I –</a:t>
            </a:r>
            <a:r>
              <a:rPr lang="en-US" sz="1800" dirty="0" err="1">
                <a:latin typeface="Comic Sans MS" pitchFamily="66" charset="0"/>
              </a:rPr>
              <a:t>ch</a:t>
            </a:r>
            <a:r>
              <a:rPr lang="en-US" sz="1800" dirty="0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Comic Sans MS" pitchFamily="66" charset="0"/>
              </a:rPr>
              <a:t> fb/2 </a:t>
            </a:r>
          </a:p>
        </p:txBody>
      </p:sp>
      <p:sp>
        <p:nvSpPr>
          <p:cNvPr id="10" name="Text Box 64">
            <a:extLst>
              <a:ext uri="{FF2B5EF4-FFF2-40B4-BE49-F238E27FC236}">
                <a16:creationId xmlns:a16="http://schemas.microsoft.com/office/drawing/2014/main" id="{A6DCE280-EBB4-4443-AA05-734BFF8D7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5879" y="2267138"/>
            <a:ext cx="975122" cy="78483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Q</a:t>
            </a:r>
            <a:r>
              <a:rPr lang="en-US" sz="1800" dirty="0">
                <a:latin typeface="Comic Sans MS" pitchFamily="66" charset="0"/>
              </a:rPr>
              <a:t> –</a:t>
            </a:r>
            <a:r>
              <a:rPr lang="en-US" sz="1800" dirty="0" err="1">
                <a:latin typeface="Comic Sans MS" pitchFamily="66" charset="0"/>
              </a:rPr>
              <a:t>ch</a:t>
            </a:r>
            <a:r>
              <a:rPr lang="en-US" sz="1800" dirty="0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Comic Sans MS" pitchFamily="66" charset="0"/>
              </a:rPr>
              <a:t> fb/2 </a:t>
            </a:r>
          </a:p>
        </p:txBody>
      </p:sp>
      <p:sp>
        <p:nvSpPr>
          <p:cNvPr id="11" name="Text Box 63">
            <a:extLst>
              <a:ext uri="{FF2B5EF4-FFF2-40B4-BE49-F238E27FC236}">
                <a16:creationId xmlns:a16="http://schemas.microsoft.com/office/drawing/2014/main" id="{EF773FCF-3E4F-4FB0-AE8D-6A904EFD2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312" y="914350"/>
            <a:ext cx="1871662" cy="39528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Input data f</a:t>
            </a:r>
            <a:r>
              <a:rPr lang="en-US" b="1">
                <a:latin typeface="Comic Sans MS" pitchFamily="66" charset="0"/>
              </a:rPr>
              <a:t>b</a:t>
            </a:r>
            <a:r>
              <a:rPr lang="en-US" sz="1800"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286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684213" y="189651"/>
            <a:ext cx="8064500" cy="647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1800" dirty="0">
                <a:latin typeface="Comic Sans MS" pitchFamily="66" charset="0"/>
              </a:rPr>
              <a:t>The output of the balanced modulator (for QPSK) is </a:t>
            </a:r>
          </a:p>
          <a:p>
            <a:pPr>
              <a:spcBef>
                <a:spcPct val="50000"/>
              </a:spcBef>
            </a:pPr>
            <a:endParaRPr lang="en-US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US" sz="1800" dirty="0">
              <a:latin typeface="Comic Sans MS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en-US" sz="1800" dirty="0">
                <a:latin typeface="Comic Sans MS" pitchFamily="66" charset="0"/>
              </a:rPr>
              <a:t>B.W = f</a:t>
            </a:r>
            <a:r>
              <a:rPr lang="en-US" b="1" dirty="0">
                <a:latin typeface="Comic Sans MS" pitchFamily="66" charset="0"/>
              </a:rPr>
              <a:t>b</a:t>
            </a:r>
            <a:r>
              <a:rPr lang="en-US" sz="1800" dirty="0">
                <a:latin typeface="Comic Sans MS" pitchFamily="66" charset="0"/>
              </a:rPr>
              <a:t>/2    for QPSK </a:t>
            </a:r>
          </a:p>
          <a:p>
            <a:pPr algn="ctr">
              <a:spcBef>
                <a:spcPts val="600"/>
              </a:spcBef>
            </a:pPr>
            <a:r>
              <a:rPr lang="en-US" sz="1800" dirty="0">
                <a:latin typeface="Comic Sans MS" pitchFamily="66" charset="0"/>
              </a:rPr>
              <a:t> B.W = </a:t>
            </a:r>
            <a:r>
              <a:rPr lang="en-US" sz="1800" dirty="0" err="1">
                <a:latin typeface="Comic Sans MS" pitchFamily="66" charset="0"/>
              </a:rPr>
              <a:t>f</a:t>
            </a:r>
            <a:r>
              <a:rPr lang="en-US" b="1" dirty="0" err="1">
                <a:latin typeface="Comic Sans MS" pitchFamily="66" charset="0"/>
              </a:rPr>
              <a:t>b</a:t>
            </a:r>
            <a:r>
              <a:rPr lang="en-US" sz="1800" dirty="0">
                <a:latin typeface="Comic Sans MS" pitchFamily="66" charset="0"/>
              </a:rPr>
              <a:t>       for BPSK </a:t>
            </a:r>
          </a:p>
        </p:txBody>
      </p:sp>
      <p:sp>
        <p:nvSpPr>
          <p:cNvPr id="35843" name="Line 5"/>
          <p:cNvSpPr>
            <a:spLocks noChangeShapeType="1"/>
          </p:cNvSpPr>
          <p:nvPr/>
        </p:nvSpPr>
        <p:spPr bwMode="auto">
          <a:xfrm>
            <a:off x="1979613" y="5229225"/>
            <a:ext cx="4824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Line 6"/>
          <p:cNvSpPr>
            <a:spLocks noChangeShapeType="1"/>
          </p:cNvSpPr>
          <p:nvPr/>
        </p:nvSpPr>
        <p:spPr bwMode="auto">
          <a:xfrm>
            <a:off x="4500563" y="4581525"/>
            <a:ext cx="0" cy="792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Line 7"/>
          <p:cNvSpPr>
            <a:spLocks noChangeShapeType="1"/>
          </p:cNvSpPr>
          <p:nvPr/>
        </p:nvSpPr>
        <p:spPr bwMode="auto">
          <a:xfrm>
            <a:off x="2700338" y="5084763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Line 8"/>
          <p:cNvSpPr>
            <a:spLocks noChangeShapeType="1"/>
          </p:cNvSpPr>
          <p:nvPr/>
        </p:nvSpPr>
        <p:spPr bwMode="auto">
          <a:xfrm>
            <a:off x="6156325" y="5084763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Line 9"/>
          <p:cNvSpPr>
            <a:spLocks noChangeShapeType="1"/>
          </p:cNvSpPr>
          <p:nvPr/>
        </p:nvSpPr>
        <p:spPr bwMode="auto">
          <a:xfrm>
            <a:off x="2700338" y="5734050"/>
            <a:ext cx="3455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3563938" y="5157788"/>
            <a:ext cx="720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 fb/2 </a:t>
            </a:r>
          </a:p>
        </p:txBody>
      </p:sp>
      <p:sp>
        <p:nvSpPr>
          <p:cNvPr id="35849" name="Text Box 11"/>
          <p:cNvSpPr txBox="1">
            <a:spLocks noChangeArrowheads="1"/>
          </p:cNvSpPr>
          <p:nvPr/>
        </p:nvSpPr>
        <p:spPr bwMode="auto">
          <a:xfrm>
            <a:off x="4284663" y="508476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1800">
                <a:solidFill>
                  <a:srgbClr val="FF3300"/>
                </a:solidFill>
                <a:latin typeface="Comic Sans MS" pitchFamily="66" charset="0"/>
              </a:rPr>
              <a:t>fc</a:t>
            </a:r>
          </a:p>
        </p:txBody>
      </p:sp>
      <p:sp>
        <p:nvSpPr>
          <p:cNvPr id="35850" name="Text Box 12"/>
          <p:cNvSpPr txBox="1">
            <a:spLocks noChangeArrowheads="1"/>
          </p:cNvSpPr>
          <p:nvPr/>
        </p:nvSpPr>
        <p:spPr bwMode="auto">
          <a:xfrm>
            <a:off x="1835919" y="5300663"/>
            <a:ext cx="1512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latin typeface="Comic Sans MS" pitchFamily="66" charset="0"/>
              </a:rPr>
              <a:t> fc – fb/4</a:t>
            </a:r>
          </a:p>
        </p:txBody>
      </p:sp>
      <p:sp>
        <p:nvSpPr>
          <p:cNvPr id="35851" name="Text Box 13"/>
          <p:cNvSpPr txBox="1">
            <a:spLocks noChangeArrowheads="1"/>
          </p:cNvSpPr>
          <p:nvPr/>
        </p:nvSpPr>
        <p:spPr bwMode="auto">
          <a:xfrm>
            <a:off x="5651500" y="5300663"/>
            <a:ext cx="1368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latin typeface="Comic Sans MS" pitchFamily="66" charset="0"/>
              </a:rPr>
              <a:t> fc +fb/4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6C627-7B26-43A4-AC59-D4811A84B60C}" type="slidenum">
              <a:rPr lang="ar-SA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636092-463D-41AA-8B88-904D4DD9C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49" y="1058862"/>
            <a:ext cx="5827951" cy="35018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81FD1C-72EC-4216-92F6-1DE03DB79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969" y="443804"/>
            <a:ext cx="2467200" cy="15373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23850" y="466823"/>
            <a:ext cx="882015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a QPSK Modulator with an input data rate  (fb) equal to 10 Mbps and a carrier frequency (fc) of 70 MHz , determine  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1) the minimum double – sided Nyquist bandwidth 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 and baud rate.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2) Compare the results with a BPSK (same conditions, previous example).</a:t>
            </a:r>
          </a:p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 </a:t>
            </a:r>
            <a:r>
              <a:rPr lang="en-US" sz="2000" b="1" dirty="0">
                <a:solidFill>
                  <a:srgbClr val="009900"/>
                </a:solidFill>
                <a:latin typeface="Bradley Hand ITC" pitchFamily="66" charset="0"/>
              </a:rPr>
              <a:t>: 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bit rate in both the </a:t>
            </a:r>
            <a:r>
              <a:rPr lang="en-US" sz="1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and Q channels is one half of the transmission bit rate.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highest fundamental frequency presented to either balanced modulator is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</a:t>
            </a: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3563938" y="5157788"/>
            <a:ext cx="1439862" cy="71913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Line 7"/>
          <p:cNvSpPr>
            <a:spLocks noChangeShapeType="1"/>
          </p:cNvSpPr>
          <p:nvPr/>
        </p:nvSpPr>
        <p:spPr bwMode="auto">
          <a:xfrm>
            <a:off x="2484438" y="55165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Line 8"/>
          <p:cNvSpPr>
            <a:spLocks noChangeShapeType="1"/>
          </p:cNvSpPr>
          <p:nvPr/>
        </p:nvSpPr>
        <p:spPr bwMode="auto">
          <a:xfrm>
            <a:off x="5003800" y="55165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 flipV="1">
            <a:off x="4211638" y="58769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360363" y="5300663"/>
            <a:ext cx="21240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Input rate f</a:t>
            </a:r>
            <a:r>
              <a:rPr lang="en-US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(bps) </a:t>
            </a:r>
          </a:p>
        </p:txBody>
      </p:sp>
      <p:sp>
        <p:nvSpPr>
          <p:cNvPr id="36873" name="Text Box 11"/>
          <p:cNvSpPr txBox="1">
            <a:spLocks noChangeArrowheads="1"/>
          </p:cNvSpPr>
          <p:nvPr/>
        </p:nvSpPr>
        <p:spPr bwMode="auto">
          <a:xfrm>
            <a:off x="3563938" y="6381750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Sin (2*pi*</a:t>
            </a:r>
            <a:r>
              <a:rPr lang="en-US" sz="2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fc</a:t>
            </a:r>
            <a:r>
              <a:rPr lang="en-US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*t)</a:t>
            </a:r>
          </a:p>
        </p:txBody>
      </p:sp>
      <p:sp>
        <p:nvSpPr>
          <p:cNvPr id="36874" name="Text Box 12"/>
          <p:cNvSpPr txBox="1">
            <a:spLocks noChangeArrowheads="1"/>
          </p:cNvSpPr>
          <p:nvPr/>
        </p:nvSpPr>
        <p:spPr bwMode="auto">
          <a:xfrm>
            <a:off x="5435600" y="5157788"/>
            <a:ext cx="3960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sin (2*pi*</a:t>
            </a:r>
            <a:r>
              <a:rPr lang="en-US" sz="2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fa</a:t>
            </a:r>
            <a:r>
              <a:rPr lang="en-US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*t) Sin (2*pi*</a:t>
            </a:r>
            <a:r>
              <a:rPr lang="en-US" sz="2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fc</a:t>
            </a:r>
            <a:r>
              <a:rPr lang="en-US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*t)</a:t>
            </a:r>
          </a:p>
        </p:txBody>
      </p:sp>
      <p:sp>
        <p:nvSpPr>
          <p:cNvPr id="36875" name="Text Box 13"/>
          <p:cNvSpPr txBox="1">
            <a:spLocks noChangeArrowheads="1"/>
          </p:cNvSpPr>
          <p:nvPr/>
        </p:nvSpPr>
        <p:spPr bwMode="auto">
          <a:xfrm>
            <a:off x="3708400" y="5300663"/>
            <a:ext cx="132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Balanced modulator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59D80-185F-4C8C-A8AF-D3312906F7D6}" type="slidenum">
              <a:rPr lang="ar-SA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25F7A7-9D0F-48B2-A6EC-415D424E2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067" y="3581409"/>
            <a:ext cx="2898325" cy="68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E52520-740E-4325-8427-696459C2B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447706"/>
            <a:ext cx="3034500" cy="562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468313" y="620713"/>
            <a:ext cx="8351837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output wave from each balanced modulator is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Minimum Nyquist bandwidth is B=(72.5 – 67.5) =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MHz.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symbol rate = Bandwidth, thus Symbol rate = 5M baud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892" name="Line 9"/>
          <p:cNvSpPr>
            <a:spLocks noChangeShapeType="1"/>
          </p:cNvSpPr>
          <p:nvPr/>
        </p:nvSpPr>
        <p:spPr bwMode="auto">
          <a:xfrm>
            <a:off x="900113" y="5516563"/>
            <a:ext cx="6911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Line 10"/>
          <p:cNvSpPr>
            <a:spLocks noChangeShapeType="1"/>
          </p:cNvSpPr>
          <p:nvPr/>
        </p:nvSpPr>
        <p:spPr bwMode="auto">
          <a:xfrm flipV="1">
            <a:off x="1908175" y="4652963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Line 11"/>
          <p:cNvSpPr>
            <a:spLocks noChangeShapeType="1"/>
          </p:cNvSpPr>
          <p:nvPr/>
        </p:nvSpPr>
        <p:spPr bwMode="auto">
          <a:xfrm flipV="1">
            <a:off x="5076825" y="4581525"/>
            <a:ext cx="0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Line 15"/>
          <p:cNvSpPr>
            <a:spLocks noChangeShapeType="1"/>
          </p:cNvSpPr>
          <p:nvPr/>
        </p:nvSpPr>
        <p:spPr bwMode="auto">
          <a:xfrm>
            <a:off x="3492500" y="5445125"/>
            <a:ext cx="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Line 16"/>
          <p:cNvSpPr>
            <a:spLocks noChangeShapeType="1"/>
          </p:cNvSpPr>
          <p:nvPr/>
        </p:nvSpPr>
        <p:spPr bwMode="auto">
          <a:xfrm>
            <a:off x="1908175" y="5013325"/>
            <a:ext cx="3168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Text Box 17"/>
          <p:cNvSpPr txBox="1">
            <a:spLocks noChangeArrowheads="1"/>
          </p:cNvSpPr>
          <p:nvPr/>
        </p:nvSpPr>
        <p:spPr bwMode="auto">
          <a:xfrm>
            <a:off x="2411413" y="4641850"/>
            <a:ext cx="1655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8000"/>
                </a:solidFill>
              </a:rPr>
              <a:t>B.W = 5MH z </a:t>
            </a:r>
          </a:p>
        </p:txBody>
      </p:sp>
      <p:sp>
        <p:nvSpPr>
          <p:cNvPr id="37901" name="Text Box 18"/>
          <p:cNvSpPr txBox="1">
            <a:spLocks noChangeArrowheads="1"/>
          </p:cNvSpPr>
          <p:nvPr/>
        </p:nvSpPr>
        <p:spPr bwMode="auto">
          <a:xfrm>
            <a:off x="1403350" y="5516563"/>
            <a:ext cx="1081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</a:rPr>
              <a:t>67.5MHz </a:t>
            </a:r>
          </a:p>
        </p:txBody>
      </p:sp>
      <p:sp>
        <p:nvSpPr>
          <p:cNvPr id="37902" name="Text Box 19"/>
          <p:cNvSpPr txBox="1">
            <a:spLocks noChangeArrowheads="1"/>
          </p:cNvSpPr>
          <p:nvPr/>
        </p:nvSpPr>
        <p:spPr bwMode="auto">
          <a:xfrm>
            <a:off x="4572000" y="5516563"/>
            <a:ext cx="1081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</a:rPr>
              <a:t>72.5MHz </a:t>
            </a:r>
          </a:p>
        </p:txBody>
      </p:sp>
      <p:sp>
        <p:nvSpPr>
          <p:cNvPr id="37904" name="Text Box 21"/>
          <p:cNvSpPr txBox="1">
            <a:spLocks noChangeArrowheads="1"/>
          </p:cNvSpPr>
          <p:nvPr/>
        </p:nvSpPr>
        <p:spPr bwMode="auto">
          <a:xfrm>
            <a:off x="3276600" y="5589588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</a:rPr>
              <a:t> fc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CC85D-35F4-4245-AFC9-254F614DC71C}" type="slidenum">
              <a:rPr lang="ar-SA"/>
              <a:pPr>
                <a:defRPr/>
              </a:pPr>
              <a:t>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06136D-2CAA-4C6D-8F34-3D09B6563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75" y="1253496"/>
            <a:ext cx="4857713" cy="2023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470DB9-9AE0-4551-87B9-7A4782502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149" y="5061576"/>
            <a:ext cx="1166085" cy="705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E4E7A7-D9D9-4671-BFF1-89D4F12BF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5861097"/>
            <a:ext cx="785400" cy="70573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68313" y="466824"/>
            <a:ext cx="8280400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Comparing QPSK to BPSK for the same input rate: </a:t>
            </a:r>
          </a:p>
          <a:p>
            <a:pPr>
              <a:spcBef>
                <a:spcPct val="50000"/>
              </a:spcBef>
            </a:pPr>
            <a:r>
              <a:rPr lang="en-US" dirty="0"/>
              <a:t>                                  QPSK                                  BPSK </a:t>
            </a:r>
          </a:p>
          <a:p>
            <a:pPr>
              <a:spcBef>
                <a:spcPct val="50000"/>
              </a:spcBef>
            </a:pPr>
            <a:r>
              <a:rPr lang="en-US" dirty="0"/>
              <a:t> </a:t>
            </a:r>
          </a:p>
          <a:p>
            <a:pPr>
              <a:spcBef>
                <a:spcPct val="50000"/>
              </a:spcBef>
            </a:pPr>
            <a:r>
              <a:rPr lang="en-US" dirty="0"/>
              <a:t>              (</a:t>
            </a:r>
            <a:r>
              <a:rPr lang="en-US" dirty="0" err="1"/>
              <a:t>f</a:t>
            </a:r>
            <a:r>
              <a:rPr lang="en-US" sz="1400" b="1" dirty="0" err="1"/>
              <a:t>N</a:t>
            </a:r>
            <a:r>
              <a:rPr lang="en-US" sz="1400" b="1" dirty="0"/>
              <a:t>)</a:t>
            </a:r>
            <a:r>
              <a:rPr lang="en-US" dirty="0"/>
              <a:t>                 5 MHz                                   10 MHz </a:t>
            </a:r>
          </a:p>
          <a:p>
            <a:pPr>
              <a:spcBef>
                <a:spcPct val="50000"/>
              </a:spcBef>
            </a:pPr>
            <a:r>
              <a:rPr lang="en-US" dirty="0"/>
              <a:t>      baud rate             5 M baud                             10 M baud </a:t>
            </a:r>
          </a:p>
          <a:p>
            <a:pPr rtl="0">
              <a:spcBef>
                <a:spcPct val="50000"/>
              </a:spcBef>
            </a:pPr>
            <a:endParaRPr lang="en-US" dirty="0"/>
          </a:p>
          <a:p>
            <a:pPr rtl="0">
              <a:spcBef>
                <a:spcPct val="50000"/>
              </a:spcBef>
            </a:pPr>
            <a:r>
              <a:rPr lang="en-US" sz="2000" dirty="0"/>
              <a:t>For the same input bit rate </a:t>
            </a:r>
          </a:p>
          <a:p>
            <a:pPr rtl="0">
              <a:spcBef>
                <a:spcPct val="50000"/>
              </a:spcBef>
            </a:pPr>
            <a:r>
              <a:rPr lang="en-US" sz="2000" dirty="0"/>
              <a:t>      f </a:t>
            </a:r>
            <a:r>
              <a:rPr lang="en-US" sz="1600" b="1" dirty="0"/>
              <a:t>N for (QPSK)</a:t>
            </a:r>
            <a:r>
              <a:rPr lang="en-US" sz="2000" dirty="0"/>
              <a:t>  =0.5 (</a:t>
            </a:r>
            <a:r>
              <a:rPr lang="en-US" sz="2000" dirty="0" err="1"/>
              <a:t>f</a:t>
            </a:r>
            <a:r>
              <a:rPr lang="en-US" sz="1600" b="1" dirty="0" err="1"/>
              <a:t>N</a:t>
            </a:r>
            <a:r>
              <a:rPr lang="en-US" sz="1600" b="1" dirty="0"/>
              <a:t>)</a:t>
            </a:r>
            <a:r>
              <a:rPr lang="en-US" sz="2000" dirty="0"/>
              <a:t>  for (BPSK)                             f </a:t>
            </a:r>
            <a:r>
              <a:rPr lang="en-US" sz="1600" b="1" dirty="0"/>
              <a:t>N</a:t>
            </a:r>
            <a:r>
              <a:rPr lang="en-US" sz="2000" dirty="0"/>
              <a:t> = f</a:t>
            </a:r>
            <a:r>
              <a:rPr lang="en-US" sz="1600" b="1" dirty="0"/>
              <a:t>b</a:t>
            </a:r>
            <a:r>
              <a:rPr lang="en-US" sz="2000" dirty="0"/>
              <a:t>    for BPSK</a:t>
            </a:r>
          </a:p>
          <a:p>
            <a:pPr rtl="0">
              <a:spcBef>
                <a:spcPct val="50000"/>
              </a:spcBef>
            </a:pPr>
            <a:r>
              <a:rPr lang="en-US" sz="2000" dirty="0"/>
              <a:t>                                                                                           f </a:t>
            </a:r>
            <a:r>
              <a:rPr lang="en-US" sz="1600" b="1" dirty="0"/>
              <a:t>N</a:t>
            </a:r>
            <a:r>
              <a:rPr lang="en-US" sz="2000" dirty="0"/>
              <a:t> =0.5 f</a:t>
            </a:r>
            <a:r>
              <a:rPr lang="en-US" sz="1600" b="1" dirty="0"/>
              <a:t>b</a:t>
            </a:r>
            <a:r>
              <a:rPr lang="en-US" sz="2000" dirty="0"/>
              <a:t> for QPSK </a:t>
            </a:r>
          </a:p>
          <a:p>
            <a:pPr rtl="0">
              <a:spcBef>
                <a:spcPct val="50000"/>
              </a:spcBef>
            </a:pPr>
            <a:r>
              <a:rPr lang="en-US" sz="2000" dirty="0"/>
              <a:t>      baud rate for (QPSK) = 0.5 baud rate for (BPSK)</a:t>
            </a:r>
          </a:p>
          <a:p>
            <a:pPr rtl="0">
              <a:spcBef>
                <a:spcPct val="50000"/>
              </a:spcBef>
            </a:pPr>
            <a:r>
              <a:rPr lang="en-US" sz="2000" dirty="0"/>
              <a:t>                                                </a:t>
            </a:r>
          </a:p>
        </p:txBody>
      </p:sp>
      <p:sp>
        <p:nvSpPr>
          <p:cNvPr id="2051" name="Line 5"/>
          <p:cNvSpPr>
            <a:spLocks noChangeShapeType="1"/>
          </p:cNvSpPr>
          <p:nvPr/>
        </p:nvSpPr>
        <p:spPr bwMode="auto">
          <a:xfrm>
            <a:off x="2268538" y="1052513"/>
            <a:ext cx="0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Line 6"/>
          <p:cNvSpPr>
            <a:spLocks noChangeShapeType="1"/>
          </p:cNvSpPr>
          <p:nvPr/>
        </p:nvSpPr>
        <p:spPr bwMode="auto">
          <a:xfrm>
            <a:off x="1476375" y="1341438"/>
            <a:ext cx="5111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7C11B7-38E1-42F3-BB8C-4899076D23D9}" type="slidenum">
              <a:rPr lang="ar-SA" smtClean="0"/>
              <a:pPr/>
              <a:t>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2E67D-EA62-4FAC-99F1-12F71104A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436959"/>
            <a:ext cx="7391400" cy="8161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38842-6189-4346-BAD7-6ED823FD74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5.</a:t>
            </a:r>
            <a:fld id="{1CC1C5A5-0A6C-45C2-A7E5-A52D18DBF12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86786" name="Rectangle 2">
            <a:extLst>
              <a:ext uri="{FF2B5EF4-FFF2-40B4-BE49-F238E27FC236}">
                <a16:creationId xmlns:a16="http://schemas.microsoft.com/office/drawing/2014/main" id="{F54193B3-D266-4861-B011-A42C1389B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US" altLang="en-US" sz="4000" dirty="0"/>
              <a:t>Quadrature PSK</a:t>
            </a:r>
            <a:endParaRPr lang="en-US" altLang="en-US" dirty="0"/>
          </a:p>
        </p:txBody>
      </p:sp>
      <p:sp>
        <p:nvSpPr>
          <p:cNvPr id="886787" name="Rectangle 3">
            <a:extLst>
              <a:ext uri="{FF2B5EF4-FFF2-40B4-BE49-F238E27FC236}">
                <a16:creationId xmlns:a16="http://schemas.microsoft.com/office/drawing/2014/main" id="{6CC8F294-C54F-49EA-9B71-CB57D217B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n-US" altLang="en-US" sz="2800" dirty="0"/>
              <a:t>To increase the bit rate, we can code 2 or more bits onto one signal element.</a:t>
            </a:r>
          </a:p>
          <a:p>
            <a:pPr algn="l" rtl="0"/>
            <a:r>
              <a:rPr lang="en-US" altLang="en-US" sz="2800" dirty="0"/>
              <a:t>In QPSK, we parallelize the bit stream so that every two incoming bits are split up and </a:t>
            </a:r>
            <a:r>
              <a:rPr lang="en-US" altLang="en-US" sz="2800" dirty="0" err="1"/>
              <a:t>PSKing</a:t>
            </a:r>
            <a:r>
              <a:rPr lang="en-US" altLang="en-US" sz="2800" dirty="0"/>
              <a:t> a carrier frequency. One carrier frequency is phase shifted 90</a:t>
            </a:r>
            <a:r>
              <a:rPr lang="en-US" altLang="en-US" sz="2800" baseline="30000" dirty="0"/>
              <a:t>o</a:t>
            </a:r>
            <a:r>
              <a:rPr lang="en-US" altLang="en-US" sz="2800" dirty="0"/>
              <a:t> from the other - in quadrature.</a:t>
            </a:r>
          </a:p>
          <a:p>
            <a:pPr algn="l" rtl="0"/>
            <a:r>
              <a:rPr lang="en-US" altLang="en-US" sz="2800" dirty="0"/>
              <a:t>The two </a:t>
            </a:r>
            <a:r>
              <a:rPr lang="en-US" altLang="en-US" sz="2800" dirty="0" err="1"/>
              <a:t>PSKed</a:t>
            </a:r>
            <a:r>
              <a:rPr lang="en-US" altLang="en-US" sz="2800" dirty="0"/>
              <a:t> signals are then added to produce one of 4 signal elements. L = 4 here.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132138" y="404813"/>
            <a:ext cx="3240087" cy="485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33CC33"/>
                </a:solidFill>
                <a:latin typeface="Castellar" pitchFamily="18" charset="0"/>
              </a:rPr>
              <a:t>QPSK  receiver </a:t>
            </a: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547813" y="2636838"/>
            <a:ext cx="1079500" cy="792162"/>
          </a:xfrm>
          <a:prstGeom prst="rect">
            <a:avLst/>
          </a:prstGeom>
          <a:solidFill>
            <a:srgbClr val="99CC00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4643438" y="3860800"/>
            <a:ext cx="1081087" cy="792163"/>
          </a:xfrm>
          <a:prstGeom prst="rect">
            <a:avLst/>
          </a:prstGeom>
          <a:solidFill>
            <a:srgbClr val="99CC00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684213" y="2852738"/>
            <a:ext cx="576262" cy="360362"/>
          </a:xfrm>
          <a:prstGeom prst="rect">
            <a:avLst/>
          </a:prstGeom>
          <a:solidFill>
            <a:srgbClr val="99CC00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4572000" y="1557338"/>
            <a:ext cx="936625" cy="647700"/>
          </a:xfrm>
          <a:prstGeom prst="rect">
            <a:avLst/>
          </a:prstGeom>
          <a:solidFill>
            <a:srgbClr val="99CC00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4859338" y="3213100"/>
            <a:ext cx="576262" cy="360363"/>
          </a:xfrm>
          <a:prstGeom prst="rect">
            <a:avLst/>
          </a:prstGeom>
          <a:solidFill>
            <a:srgbClr val="99CC00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14"/>
          <p:cNvSpPr>
            <a:spLocks noChangeArrowheads="1"/>
          </p:cNvSpPr>
          <p:nvPr/>
        </p:nvSpPr>
        <p:spPr bwMode="auto">
          <a:xfrm>
            <a:off x="3132138" y="2636838"/>
            <a:ext cx="1079500" cy="792162"/>
          </a:xfrm>
          <a:prstGeom prst="rect">
            <a:avLst/>
          </a:prstGeom>
          <a:solidFill>
            <a:srgbClr val="99CC00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15"/>
          <p:cNvSpPr>
            <a:spLocks noChangeArrowheads="1"/>
          </p:cNvSpPr>
          <p:nvPr/>
        </p:nvSpPr>
        <p:spPr bwMode="auto">
          <a:xfrm>
            <a:off x="6659563" y="3789363"/>
            <a:ext cx="720725" cy="431800"/>
          </a:xfrm>
          <a:prstGeom prst="rect">
            <a:avLst/>
          </a:prstGeom>
          <a:solidFill>
            <a:srgbClr val="99CC00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6"/>
          <p:cNvSpPr>
            <a:spLocks noChangeArrowheads="1"/>
          </p:cNvSpPr>
          <p:nvPr/>
        </p:nvSpPr>
        <p:spPr bwMode="auto">
          <a:xfrm>
            <a:off x="7596188" y="2636838"/>
            <a:ext cx="935037" cy="504825"/>
          </a:xfrm>
          <a:prstGeom prst="rect">
            <a:avLst/>
          </a:prstGeom>
          <a:solidFill>
            <a:srgbClr val="99CC00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7"/>
          <p:cNvSpPr>
            <a:spLocks noChangeArrowheads="1"/>
          </p:cNvSpPr>
          <p:nvPr/>
        </p:nvSpPr>
        <p:spPr bwMode="auto">
          <a:xfrm>
            <a:off x="6588125" y="1628775"/>
            <a:ext cx="720725" cy="431800"/>
          </a:xfrm>
          <a:prstGeom prst="rect">
            <a:avLst/>
          </a:prstGeom>
          <a:solidFill>
            <a:srgbClr val="99CC00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8"/>
          <p:cNvSpPr>
            <a:spLocks noChangeShapeType="1"/>
          </p:cNvSpPr>
          <p:nvPr/>
        </p:nvSpPr>
        <p:spPr bwMode="auto">
          <a:xfrm>
            <a:off x="179388" y="2997200"/>
            <a:ext cx="504825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Line 19"/>
          <p:cNvSpPr>
            <a:spLocks noChangeShapeType="1"/>
          </p:cNvSpPr>
          <p:nvPr/>
        </p:nvSpPr>
        <p:spPr bwMode="auto">
          <a:xfrm>
            <a:off x="1258888" y="2997200"/>
            <a:ext cx="288925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6" name="Line 20"/>
          <p:cNvSpPr>
            <a:spLocks noChangeShapeType="1"/>
          </p:cNvSpPr>
          <p:nvPr/>
        </p:nvSpPr>
        <p:spPr bwMode="auto">
          <a:xfrm flipH="1" flipV="1">
            <a:off x="2124075" y="1773238"/>
            <a:ext cx="0" cy="8636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Line 21"/>
          <p:cNvSpPr>
            <a:spLocks noChangeShapeType="1"/>
          </p:cNvSpPr>
          <p:nvPr/>
        </p:nvSpPr>
        <p:spPr bwMode="auto">
          <a:xfrm>
            <a:off x="2124075" y="1773238"/>
            <a:ext cx="2447925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8" name="Line 22"/>
          <p:cNvSpPr>
            <a:spLocks noChangeShapeType="1"/>
          </p:cNvSpPr>
          <p:nvPr/>
        </p:nvSpPr>
        <p:spPr bwMode="auto">
          <a:xfrm>
            <a:off x="5508625" y="1844675"/>
            <a:ext cx="10795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9" name="Line 23"/>
          <p:cNvSpPr>
            <a:spLocks noChangeShapeType="1"/>
          </p:cNvSpPr>
          <p:nvPr/>
        </p:nvSpPr>
        <p:spPr bwMode="auto">
          <a:xfrm>
            <a:off x="7308850" y="1844675"/>
            <a:ext cx="719138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Line 24"/>
          <p:cNvSpPr>
            <a:spLocks noChangeShapeType="1"/>
          </p:cNvSpPr>
          <p:nvPr/>
        </p:nvSpPr>
        <p:spPr bwMode="auto">
          <a:xfrm>
            <a:off x="8027988" y="1844675"/>
            <a:ext cx="0" cy="792163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1" name="Line 26"/>
          <p:cNvSpPr>
            <a:spLocks noChangeShapeType="1"/>
          </p:cNvSpPr>
          <p:nvPr/>
        </p:nvSpPr>
        <p:spPr bwMode="auto">
          <a:xfrm>
            <a:off x="7380288" y="4005263"/>
            <a:ext cx="6477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Line 27"/>
          <p:cNvSpPr>
            <a:spLocks noChangeShapeType="1"/>
          </p:cNvSpPr>
          <p:nvPr/>
        </p:nvSpPr>
        <p:spPr bwMode="auto">
          <a:xfrm flipV="1">
            <a:off x="8027988" y="3141663"/>
            <a:ext cx="0" cy="8636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3" name="Line 28"/>
          <p:cNvSpPr>
            <a:spLocks noChangeShapeType="1"/>
          </p:cNvSpPr>
          <p:nvPr/>
        </p:nvSpPr>
        <p:spPr bwMode="auto">
          <a:xfrm>
            <a:off x="5724525" y="4076700"/>
            <a:ext cx="935038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4" name="Line 29"/>
          <p:cNvSpPr>
            <a:spLocks noChangeShapeType="1"/>
          </p:cNvSpPr>
          <p:nvPr/>
        </p:nvSpPr>
        <p:spPr bwMode="auto">
          <a:xfrm>
            <a:off x="5148263" y="3573463"/>
            <a:ext cx="0" cy="28733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5" name="Line 30"/>
          <p:cNvSpPr>
            <a:spLocks noChangeShapeType="1"/>
          </p:cNvSpPr>
          <p:nvPr/>
        </p:nvSpPr>
        <p:spPr bwMode="auto">
          <a:xfrm flipV="1">
            <a:off x="5148263" y="2205038"/>
            <a:ext cx="0" cy="1008062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6" name="Line 31"/>
          <p:cNvSpPr>
            <a:spLocks noChangeShapeType="1"/>
          </p:cNvSpPr>
          <p:nvPr/>
        </p:nvSpPr>
        <p:spPr bwMode="auto">
          <a:xfrm>
            <a:off x="4211638" y="2997200"/>
            <a:ext cx="936625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7" name="Line 32"/>
          <p:cNvSpPr>
            <a:spLocks noChangeShapeType="1"/>
          </p:cNvSpPr>
          <p:nvPr/>
        </p:nvSpPr>
        <p:spPr bwMode="auto">
          <a:xfrm>
            <a:off x="2627313" y="2997200"/>
            <a:ext cx="504825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8" name="Line 33"/>
          <p:cNvSpPr>
            <a:spLocks noChangeShapeType="1"/>
          </p:cNvSpPr>
          <p:nvPr/>
        </p:nvSpPr>
        <p:spPr bwMode="auto">
          <a:xfrm>
            <a:off x="2051050" y="3429000"/>
            <a:ext cx="0" cy="8636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Line 34"/>
          <p:cNvSpPr>
            <a:spLocks noChangeShapeType="1"/>
          </p:cNvSpPr>
          <p:nvPr/>
        </p:nvSpPr>
        <p:spPr bwMode="auto">
          <a:xfrm>
            <a:off x="2051050" y="4292600"/>
            <a:ext cx="2592388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0" name="Text Box 35"/>
          <p:cNvSpPr txBox="1">
            <a:spLocks noChangeArrowheads="1"/>
          </p:cNvSpPr>
          <p:nvPr/>
        </p:nvSpPr>
        <p:spPr bwMode="auto">
          <a:xfrm>
            <a:off x="611188" y="28527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BPF</a:t>
            </a:r>
          </a:p>
        </p:txBody>
      </p:sp>
      <p:sp>
        <p:nvSpPr>
          <p:cNvPr id="3101" name="Text Box 36"/>
          <p:cNvSpPr txBox="1">
            <a:spLocks noChangeArrowheads="1"/>
          </p:cNvSpPr>
          <p:nvPr/>
        </p:nvSpPr>
        <p:spPr bwMode="auto">
          <a:xfrm>
            <a:off x="6588125" y="16287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LPF</a:t>
            </a:r>
          </a:p>
        </p:txBody>
      </p:sp>
      <p:sp>
        <p:nvSpPr>
          <p:cNvPr id="3102" name="Text Box 37"/>
          <p:cNvSpPr txBox="1">
            <a:spLocks noChangeArrowheads="1"/>
          </p:cNvSpPr>
          <p:nvPr/>
        </p:nvSpPr>
        <p:spPr bwMode="auto">
          <a:xfrm>
            <a:off x="6659563" y="378936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LPF</a:t>
            </a:r>
          </a:p>
        </p:txBody>
      </p:sp>
      <p:sp>
        <p:nvSpPr>
          <p:cNvPr id="3103" name="Line 38"/>
          <p:cNvSpPr>
            <a:spLocks noChangeShapeType="1"/>
          </p:cNvSpPr>
          <p:nvPr/>
        </p:nvSpPr>
        <p:spPr bwMode="auto">
          <a:xfrm>
            <a:off x="8027988" y="26368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Text Box 39"/>
          <p:cNvSpPr txBox="1">
            <a:spLocks noChangeArrowheads="1"/>
          </p:cNvSpPr>
          <p:nvPr/>
        </p:nvSpPr>
        <p:spPr bwMode="auto">
          <a:xfrm>
            <a:off x="7667625" y="2708275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    I</a:t>
            </a:r>
          </a:p>
        </p:txBody>
      </p:sp>
      <p:sp>
        <p:nvSpPr>
          <p:cNvPr id="3105" name="Text Box 40"/>
          <p:cNvSpPr txBox="1">
            <a:spLocks noChangeArrowheads="1"/>
          </p:cNvSpPr>
          <p:nvPr/>
        </p:nvSpPr>
        <p:spPr bwMode="auto">
          <a:xfrm>
            <a:off x="4572000" y="4005263"/>
            <a:ext cx="1223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Product detector </a:t>
            </a:r>
          </a:p>
        </p:txBody>
      </p:sp>
      <p:sp>
        <p:nvSpPr>
          <p:cNvPr id="3106" name="Text Box 41"/>
          <p:cNvSpPr txBox="1">
            <a:spLocks noChangeArrowheads="1"/>
          </p:cNvSpPr>
          <p:nvPr/>
        </p:nvSpPr>
        <p:spPr bwMode="auto">
          <a:xfrm>
            <a:off x="4427538" y="1557338"/>
            <a:ext cx="12239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Product detector </a:t>
            </a:r>
          </a:p>
        </p:txBody>
      </p:sp>
      <p:sp>
        <p:nvSpPr>
          <p:cNvPr id="3107" name="Text Box 42"/>
          <p:cNvSpPr txBox="1">
            <a:spLocks noChangeArrowheads="1"/>
          </p:cNvSpPr>
          <p:nvPr/>
        </p:nvSpPr>
        <p:spPr bwMode="auto">
          <a:xfrm>
            <a:off x="3059113" y="2565400"/>
            <a:ext cx="1079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Carrier recovery sin wc t</a:t>
            </a:r>
          </a:p>
        </p:txBody>
      </p:sp>
      <p:sp>
        <p:nvSpPr>
          <p:cNvPr id="3108" name="Text Box 43"/>
          <p:cNvSpPr txBox="1">
            <a:spLocks noChangeArrowheads="1"/>
          </p:cNvSpPr>
          <p:nvPr/>
        </p:nvSpPr>
        <p:spPr bwMode="auto">
          <a:xfrm>
            <a:off x="4787900" y="32131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+90</a:t>
            </a:r>
          </a:p>
        </p:txBody>
      </p:sp>
      <p:sp>
        <p:nvSpPr>
          <p:cNvPr id="3109" name="Text Box 44"/>
          <p:cNvSpPr txBox="1">
            <a:spLocks noChangeArrowheads="1"/>
          </p:cNvSpPr>
          <p:nvPr/>
        </p:nvSpPr>
        <p:spPr bwMode="auto">
          <a:xfrm>
            <a:off x="1547813" y="2708275"/>
            <a:ext cx="935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Power splitter</a:t>
            </a:r>
          </a:p>
        </p:txBody>
      </p:sp>
      <p:sp>
        <p:nvSpPr>
          <p:cNvPr id="3110" name="Text Box 45"/>
          <p:cNvSpPr txBox="1">
            <a:spLocks noChangeArrowheads="1"/>
          </p:cNvSpPr>
          <p:nvPr/>
        </p:nvSpPr>
        <p:spPr bwMode="auto">
          <a:xfrm>
            <a:off x="2339975" y="134143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I – CH </a:t>
            </a:r>
          </a:p>
        </p:txBody>
      </p:sp>
      <p:sp>
        <p:nvSpPr>
          <p:cNvPr id="3111" name="Text Box 46"/>
          <p:cNvSpPr txBox="1">
            <a:spLocks noChangeArrowheads="1"/>
          </p:cNvSpPr>
          <p:nvPr/>
        </p:nvSpPr>
        <p:spPr bwMode="auto">
          <a:xfrm>
            <a:off x="1835150" y="42926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Q – CH </a:t>
            </a:r>
          </a:p>
        </p:txBody>
      </p:sp>
      <p:sp>
        <p:nvSpPr>
          <p:cNvPr id="3112" name="Text Box 47"/>
          <p:cNvSpPr txBox="1">
            <a:spLocks noChangeArrowheads="1"/>
          </p:cNvSpPr>
          <p:nvPr/>
        </p:nvSpPr>
        <p:spPr bwMode="auto">
          <a:xfrm>
            <a:off x="-180975" y="3500438"/>
            <a:ext cx="1944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/>
              <a:t>-Sin wc t + cos wc t </a:t>
            </a:r>
          </a:p>
        </p:txBody>
      </p:sp>
      <p:sp>
        <p:nvSpPr>
          <p:cNvPr id="3113" name="Text Box 48"/>
          <p:cNvSpPr txBox="1">
            <a:spLocks noChangeArrowheads="1"/>
          </p:cNvSpPr>
          <p:nvPr/>
        </p:nvSpPr>
        <p:spPr bwMode="auto">
          <a:xfrm>
            <a:off x="2268538" y="3933825"/>
            <a:ext cx="194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/>
              <a:t>-Sin wc t + cos wc t </a:t>
            </a:r>
          </a:p>
        </p:txBody>
      </p:sp>
      <p:sp>
        <p:nvSpPr>
          <p:cNvPr id="3114" name="Text Box 49"/>
          <p:cNvSpPr txBox="1">
            <a:spLocks noChangeArrowheads="1"/>
          </p:cNvSpPr>
          <p:nvPr/>
        </p:nvSpPr>
        <p:spPr bwMode="auto">
          <a:xfrm>
            <a:off x="2195513" y="1844675"/>
            <a:ext cx="194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/>
              <a:t>-Sin wc t + cos wc t </a:t>
            </a:r>
          </a:p>
        </p:txBody>
      </p:sp>
      <p:sp>
        <p:nvSpPr>
          <p:cNvPr id="3115" name="Text Box 50"/>
          <p:cNvSpPr txBox="1">
            <a:spLocks noChangeArrowheads="1"/>
          </p:cNvSpPr>
          <p:nvPr/>
        </p:nvSpPr>
        <p:spPr bwMode="auto">
          <a:xfrm>
            <a:off x="5003800" y="23495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/>
              <a:t>Sin wc t   </a:t>
            </a:r>
          </a:p>
        </p:txBody>
      </p:sp>
      <p:sp>
        <p:nvSpPr>
          <p:cNvPr id="3116" name="Text Box 51"/>
          <p:cNvSpPr txBox="1">
            <a:spLocks noChangeArrowheads="1"/>
          </p:cNvSpPr>
          <p:nvPr/>
        </p:nvSpPr>
        <p:spPr bwMode="auto">
          <a:xfrm>
            <a:off x="5076825" y="3573463"/>
            <a:ext cx="1008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/>
              <a:t> cos wc t </a:t>
            </a:r>
          </a:p>
        </p:txBody>
      </p:sp>
      <p:sp>
        <p:nvSpPr>
          <p:cNvPr id="3117" name="Text Box 52"/>
          <p:cNvSpPr txBox="1">
            <a:spLocks noChangeArrowheads="1"/>
          </p:cNvSpPr>
          <p:nvPr/>
        </p:nvSpPr>
        <p:spPr bwMode="auto">
          <a:xfrm>
            <a:off x="5508625" y="4581525"/>
            <a:ext cx="2808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Cos(wc t)(-sin wc t +cos wc t)</a:t>
            </a:r>
          </a:p>
        </p:txBody>
      </p:sp>
      <p:sp>
        <p:nvSpPr>
          <p:cNvPr id="3118" name="Text Box 56"/>
          <p:cNvSpPr txBox="1">
            <a:spLocks noChangeArrowheads="1"/>
          </p:cNvSpPr>
          <p:nvPr/>
        </p:nvSpPr>
        <p:spPr bwMode="auto">
          <a:xfrm>
            <a:off x="5580063" y="1125538"/>
            <a:ext cx="2808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sin(wc t)(-sin wc t +cos wc t)</a:t>
            </a:r>
          </a:p>
        </p:txBody>
      </p:sp>
      <p:sp>
        <p:nvSpPr>
          <p:cNvPr id="3119" name="Line 60"/>
          <p:cNvSpPr>
            <a:spLocks noChangeShapeType="1"/>
          </p:cNvSpPr>
          <p:nvPr/>
        </p:nvSpPr>
        <p:spPr bwMode="auto">
          <a:xfrm flipV="1">
            <a:off x="5867400" y="1412875"/>
            <a:ext cx="4333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20" name="Line 61"/>
          <p:cNvSpPr>
            <a:spLocks noChangeShapeType="1"/>
          </p:cNvSpPr>
          <p:nvPr/>
        </p:nvSpPr>
        <p:spPr bwMode="auto">
          <a:xfrm>
            <a:off x="6084888" y="4076700"/>
            <a:ext cx="2873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21" name="Line 62"/>
          <p:cNvSpPr>
            <a:spLocks noChangeShapeType="1"/>
          </p:cNvSpPr>
          <p:nvPr/>
        </p:nvSpPr>
        <p:spPr bwMode="auto">
          <a:xfrm>
            <a:off x="395288" y="2997200"/>
            <a:ext cx="2159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22" name="Text Box 63"/>
          <p:cNvSpPr txBox="1">
            <a:spLocks noChangeArrowheads="1"/>
          </p:cNvSpPr>
          <p:nvPr/>
        </p:nvSpPr>
        <p:spPr bwMode="auto">
          <a:xfrm>
            <a:off x="-180975" y="2133600"/>
            <a:ext cx="11160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Input QPSK  signal</a:t>
            </a:r>
          </a:p>
        </p:txBody>
      </p:sp>
      <p:sp>
        <p:nvSpPr>
          <p:cNvPr id="3123" name="Text Box 64"/>
          <p:cNvSpPr txBox="1">
            <a:spLocks noChangeArrowheads="1"/>
          </p:cNvSpPr>
          <p:nvPr/>
        </p:nvSpPr>
        <p:spPr bwMode="auto">
          <a:xfrm>
            <a:off x="8278813" y="2060575"/>
            <a:ext cx="8651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Recived binary data </a:t>
            </a:r>
          </a:p>
        </p:txBody>
      </p:sp>
      <p:sp>
        <p:nvSpPr>
          <p:cNvPr id="3124" name="Line 65"/>
          <p:cNvSpPr>
            <a:spLocks noChangeShapeType="1"/>
          </p:cNvSpPr>
          <p:nvPr/>
        </p:nvSpPr>
        <p:spPr bwMode="auto">
          <a:xfrm>
            <a:off x="8532813" y="2924175"/>
            <a:ext cx="61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25" name="Text Box 66"/>
          <p:cNvSpPr txBox="1">
            <a:spLocks noChangeArrowheads="1"/>
          </p:cNvSpPr>
          <p:nvPr/>
        </p:nvSpPr>
        <p:spPr bwMode="auto">
          <a:xfrm>
            <a:off x="7272338" y="4076700"/>
            <a:ext cx="1871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/>
              <a:t>+ 0.5 V (logic 1)</a:t>
            </a:r>
          </a:p>
        </p:txBody>
      </p:sp>
      <p:sp>
        <p:nvSpPr>
          <p:cNvPr id="3126" name="Text Box 67"/>
          <p:cNvSpPr txBox="1">
            <a:spLocks noChangeArrowheads="1"/>
          </p:cNvSpPr>
          <p:nvPr/>
        </p:nvSpPr>
        <p:spPr bwMode="auto">
          <a:xfrm>
            <a:off x="7092950" y="1557338"/>
            <a:ext cx="1871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/>
              <a:t>+ 0.5 V (logic 0)</a:t>
            </a:r>
          </a:p>
        </p:txBody>
      </p:sp>
      <p:sp>
        <p:nvSpPr>
          <p:cNvPr id="3127" name="Text Box 68"/>
          <p:cNvSpPr txBox="1">
            <a:spLocks noChangeArrowheads="1"/>
          </p:cNvSpPr>
          <p:nvPr/>
        </p:nvSpPr>
        <p:spPr bwMode="auto">
          <a:xfrm>
            <a:off x="7633495" y="1592067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/>
              <a:t>-</a:t>
            </a:r>
          </a:p>
        </p:txBody>
      </p:sp>
      <p:sp>
        <p:nvSpPr>
          <p:cNvPr id="3128" name="Text Box 69"/>
          <p:cNvSpPr txBox="1">
            <a:spLocks noChangeArrowheads="1"/>
          </p:cNvSpPr>
          <p:nvPr/>
        </p:nvSpPr>
        <p:spPr bwMode="auto">
          <a:xfrm>
            <a:off x="7811294" y="4103198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/>
              <a:t>-</a:t>
            </a:r>
          </a:p>
        </p:txBody>
      </p:sp>
      <p:sp>
        <p:nvSpPr>
          <p:cNvPr id="3129" name="Slide Number Placeholder 5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EAA804-2A3B-43EB-BADF-58652895BFA8}" type="slidenum">
              <a:rPr lang="ar-SA" smtClean="0"/>
              <a:pPr/>
              <a:t>20</a:t>
            </a:fld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2998B42-4352-4CDE-A6AF-CE4FC152D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97" y="4637396"/>
            <a:ext cx="3108303" cy="205207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561150" y="211284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Now, for the input –sin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wct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+cos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wct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(coming from QI=10), then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85800" y="5080732"/>
            <a:ext cx="4915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Similarly,     Q = 0.5 V 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   Q=1 (logic)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410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2604FE-0CEB-4F89-8439-EA59EF4FA49B}" type="slidenum">
              <a:rPr lang="ar-SA" smtClean="0"/>
              <a:pPr/>
              <a:t>21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62B1C-8619-4B59-8315-2493C7825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260" y="1777268"/>
            <a:ext cx="4915128" cy="33034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F31098-3D2A-441A-BD41-AB9368948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73" y="642466"/>
            <a:ext cx="7675501" cy="75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6DF73-09D4-46F5-BF81-7819FEEE9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14" y="5725979"/>
            <a:ext cx="7639801" cy="8129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5D92CC-F867-4A85-A14E-6EBDC3539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615" y="1506969"/>
            <a:ext cx="1669585" cy="35831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684213" y="332656"/>
            <a:ext cx="7926387" cy="461665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 dirty="0">
                <a:latin typeface="Castellar" pitchFamily="18" charset="0"/>
              </a:rPr>
              <a:t>Offset QPSK  (OQPSK) OR (OKQPSK)  k: KEYD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643438" y="3789363"/>
            <a:ext cx="647700" cy="549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2555875" y="3357563"/>
            <a:ext cx="1295400" cy="863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3995738" y="4797425"/>
            <a:ext cx="1655762" cy="863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6227763" y="3357563"/>
            <a:ext cx="1368425" cy="7921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4356100" y="2205038"/>
            <a:ext cx="1295400" cy="7921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1547813" y="2133600"/>
            <a:ext cx="1223962" cy="863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>
            <a:off x="684213" y="2492375"/>
            <a:ext cx="863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>
            <a:off x="1042988" y="5157788"/>
            <a:ext cx="29527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13"/>
          <p:cNvSpPr>
            <a:spLocks noChangeShapeType="1"/>
          </p:cNvSpPr>
          <p:nvPr/>
        </p:nvSpPr>
        <p:spPr bwMode="auto">
          <a:xfrm>
            <a:off x="5651500" y="2565400"/>
            <a:ext cx="11525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4"/>
          <p:cNvSpPr>
            <a:spLocks noChangeShapeType="1"/>
          </p:cNvSpPr>
          <p:nvPr/>
        </p:nvSpPr>
        <p:spPr bwMode="auto">
          <a:xfrm>
            <a:off x="6804025" y="2565400"/>
            <a:ext cx="0" cy="7921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5"/>
          <p:cNvSpPr>
            <a:spLocks noChangeShapeType="1"/>
          </p:cNvSpPr>
          <p:nvPr/>
        </p:nvSpPr>
        <p:spPr bwMode="auto">
          <a:xfrm>
            <a:off x="5651500" y="5229225"/>
            <a:ext cx="129698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Line 16"/>
          <p:cNvSpPr>
            <a:spLocks noChangeShapeType="1"/>
          </p:cNvSpPr>
          <p:nvPr/>
        </p:nvSpPr>
        <p:spPr bwMode="auto">
          <a:xfrm flipV="1">
            <a:off x="6948488" y="4149725"/>
            <a:ext cx="0" cy="10795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5" name="Line 17"/>
          <p:cNvSpPr>
            <a:spLocks noChangeShapeType="1"/>
          </p:cNvSpPr>
          <p:nvPr/>
        </p:nvSpPr>
        <p:spPr bwMode="auto">
          <a:xfrm>
            <a:off x="4932363" y="4365625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6" name="Line 18"/>
          <p:cNvSpPr>
            <a:spLocks noChangeShapeType="1"/>
          </p:cNvSpPr>
          <p:nvPr/>
        </p:nvSpPr>
        <p:spPr bwMode="auto">
          <a:xfrm>
            <a:off x="5003800" y="2997200"/>
            <a:ext cx="0" cy="863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19"/>
          <p:cNvSpPr>
            <a:spLocks noChangeShapeType="1"/>
          </p:cNvSpPr>
          <p:nvPr/>
        </p:nvSpPr>
        <p:spPr bwMode="auto">
          <a:xfrm flipV="1">
            <a:off x="3851275" y="3573463"/>
            <a:ext cx="11525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Line 20"/>
          <p:cNvSpPr>
            <a:spLocks noChangeShapeType="1"/>
          </p:cNvSpPr>
          <p:nvPr/>
        </p:nvSpPr>
        <p:spPr bwMode="auto">
          <a:xfrm>
            <a:off x="2771775" y="2565400"/>
            <a:ext cx="1584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9" name="Text Box 21"/>
          <p:cNvSpPr txBox="1">
            <a:spLocks noChangeArrowheads="1"/>
          </p:cNvSpPr>
          <p:nvPr/>
        </p:nvSpPr>
        <p:spPr bwMode="auto">
          <a:xfrm>
            <a:off x="1692275" y="2060575"/>
            <a:ext cx="9350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6699"/>
                </a:solidFill>
              </a:rPr>
              <a:t>One half bit delay </a:t>
            </a:r>
          </a:p>
        </p:txBody>
      </p:sp>
      <p:sp>
        <p:nvSpPr>
          <p:cNvPr id="5140" name="Text Box 22"/>
          <p:cNvSpPr txBox="1">
            <a:spLocks noChangeArrowheads="1"/>
          </p:cNvSpPr>
          <p:nvPr/>
        </p:nvSpPr>
        <p:spPr bwMode="auto">
          <a:xfrm>
            <a:off x="2555875" y="3357563"/>
            <a:ext cx="13684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Reference carrier oscillator </a:t>
            </a:r>
          </a:p>
        </p:txBody>
      </p:sp>
      <p:sp>
        <p:nvSpPr>
          <p:cNvPr id="5141" name="Text Box 23"/>
          <p:cNvSpPr txBox="1">
            <a:spLocks noChangeArrowheads="1"/>
          </p:cNvSpPr>
          <p:nvPr/>
        </p:nvSpPr>
        <p:spPr bwMode="auto">
          <a:xfrm>
            <a:off x="4356100" y="2205038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Balance modulator </a:t>
            </a:r>
          </a:p>
        </p:txBody>
      </p:sp>
      <p:sp>
        <p:nvSpPr>
          <p:cNvPr id="5142" name="Text Box 24"/>
          <p:cNvSpPr txBox="1">
            <a:spLocks noChangeArrowheads="1"/>
          </p:cNvSpPr>
          <p:nvPr/>
        </p:nvSpPr>
        <p:spPr bwMode="auto">
          <a:xfrm>
            <a:off x="4427538" y="3860800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  +90 </a:t>
            </a:r>
          </a:p>
        </p:txBody>
      </p:sp>
      <p:sp>
        <p:nvSpPr>
          <p:cNvPr id="5143" name="Text Box 25"/>
          <p:cNvSpPr txBox="1">
            <a:spLocks noChangeArrowheads="1"/>
          </p:cNvSpPr>
          <p:nvPr/>
        </p:nvSpPr>
        <p:spPr bwMode="auto">
          <a:xfrm>
            <a:off x="4211638" y="4941888"/>
            <a:ext cx="1223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Balance modulator </a:t>
            </a:r>
          </a:p>
        </p:txBody>
      </p:sp>
      <p:sp>
        <p:nvSpPr>
          <p:cNvPr id="5144" name="Text Box 26"/>
          <p:cNvSpPr txBox="1">
            <a:spLocks noChangeArrowheads="1"/>
          </p:cNvSpPr>
          <p:nvPr/>
        </p:nvSpPr>
        <p:spPr bwMode="auto">
          <a:xfrm>
            <a:off x="6372225" y="3429000"/>
            <a:ext cx="1081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Linear summer </a:t>
            </a:r>
          </a:p>
        </p:txBody>
      </p:sp>
      <p:sp>
        <p:nvSpPr>
          <p:cNvPr id="5145" name="Line 27"/>
          <p:cNvSpPr>
            <a:spLocks noChangeShapeType="1"/>
          </p:cNvSpPr>
          <p:nvPr/>
        </p:nvSpPr>
        <p:spPr bwMode="auto">
          <a:xfrm>
            <a:off x="7596188" y="37163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6" name="Text Box 28"/>
          <p:cNvSpPr txBox="1">
            <a:spLocks noChangeArrowheads="1"/>
          </p:cNvSpPr>
          <p:nvPr/>
        </p:nvSpPr>
        <p:spPr bwMode="auto">
          <a:xfrm>
            <a:off x="2771775" y="6237288"/>
            <a:ext cx="3313113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Fig. OQPSK block diagram </a:t>
            </a:r>
          </a:p>
        </p:txBody>
      </p:sp>
      <p:sp>
        <p:nvSpPr>
          <p:cNvPr id="5147" name="Text Box 29"/>
          <p:cNvSpPr txBox="1">
            <a:spLocks noChangeArrowheads="1"/>
          </p:cNvSpPr>
          <p:nvPr/>
        </p:nvSpPr>
        <p:spPr bwMode="auto">
          <a:xfrm>
            <a:off x="251520" y="1916112"/>
            <a:ext cx="1224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dirty="0"/>
              <a:t>I –</a:t>
            </a:r>
            <a:r>
              <a:rPr lang="en-US" dirty="0" err="1"/>
              <a:t>ch</a:t>
            </a:r>
            <a:r>
              <a:rPr lang="en-US" dirty="0"/>
              <a:t> input data </a:t>
            </a:r>
          </a:p>
        </p:txBody>
      </p:sp>
      <p:sp>
        <p:nvSpPr>
          <p:cNvPr id="5148" name="Text Box 30"/>
          <p:cNvSpPr txBox="1">
            <a:spLocks noChangeArrowheads="1"/>
          </p:cNvSpPr>
          <p:nvPr/>
        </p:nvSpPr>
        <p:spPr bwMode="auto">
          <a:xfrm>
            <a:off x="8101013" y="3141663"/>
            <a:ext cx="1042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OQPSK OUT </a:t>
            </a:r>
          </a:p>
        </p:txBody>
      </p:sp>
      <p:sp>
        <p:nvSpPr>
          <p:cNvPr id="5149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78C298-AF26-48AF-A713-A130A9225666}" type="slidenum">
              <a:rPr lang="ar-SA" smtClean="0"/>
              <a:pPr/>
              <a:t>22</a:t>
            </a:fld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5760" y="963047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OQPSK OR OKQPSK is a modified  form  of QPSK where the bit waveforms on the I &amp; Q channels are offset or shifted in phase from each other by  one-half of bit time .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467544" y="4437112"/>
            <a:ext cx="1547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dirty="0"/>
              <a:t>Q –</a:t>
            </a:r>
            <a:r>
              <a:rPr lang="en-US" dirty="0" err="1"/>
              <a:t>ch</a:t>
            </a:r>
            <a:r>
              <a:rPr lang="en-US" dirty="0"/>
              <a:t> input data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539750" y="620713"/>
            <a:ext cx="792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 dirty="0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042988" y="476250"/>
            <a:ext cx="71294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Q-channel starts half bit duration after I-channel starts</a:t>
            </a:r>
          </a:p>
          <a:p>
            <a:pPr>
              <a:spcBef>
                <a:spcPct val="50000"/>
              </a:spcBef>
            </a:pPr>
            <a:endParaRPr lang="en-US" b="1" dirty="0"/>
          </a:p>
          <a:p>
            <a:pPr>
              <a:spcBef>
                <a:spcPct val="50000"/>
              </a:spcBef>
            </a:pPr>
            <a:endParaRPr lang="en-US" b="1" dirty="0"/>
          </a:p>
          <a:p>
            <a:pPr>
              <a:spcBef>
                <a:spcPct val="50000"/>
              </a:spcBef>
            </a:pPr>
            <a:endParaRPr lang="en-US" b="1" dirty="0"/>
          </a:p>
          <a:p>
            <a:pPr>
              <a:spcBef>
                <a:spcPct val="50000"/>
              </a:spcBef>
            </a:pPr>
            <a:endParaRPr lang="en-US" b="1" dirty="0"/>
          </a:p>
          <a:p>
            <a:pPr>
              <a:spcBef>
                <a:spcPct val="50000"/>
              </a:spcBef>
            </a:pPr>
            <a:endParaRPr lang="en-US" b="1" dirty="0"/>
          </a:p>
          <a:p>
            <a:pPr>
              <a:spcBef>
                <a:spcPct val="50000"/>
              </a:spcBef>
            </a:pPr>
            <a:endParaRPr lang="en-US" b="1" dirty="0"/>
          </a:p>
          <a:p>
            <a:pPr>
              <a:spcBef>
                <a:spcPct val="50000"/>
              </a:spcBef>
            </a:pPr>
            <a:endParaRPr lang="en-US" b="1" dirty="0"/>
          </a:p>
          <a:p>
            <a:pPr>
              <a:spcBef>
                <a:spcPct val="50000"/>
              </a:spcBef>
            </a:pPr>
            <a:endParaRPr lang="en-US" b="1" dirty="0"/>
          </a:p>
          <a:p>
            <a:pPr rtl="0">
              <a:spcBef>
                <a:spcPct val="50000"/>
              </a:spcBef>
            </a:pPr>
            <a:endParaRPr lang="en-US" b="1" dirty="0"/>
          </a:p>
          <a:p>
            <a:pPr rtl="0">
              <a:spcBef>
                <a:spcPct val="50000"/>
              </a:spcBef>
            </a:pPr>
            <a:r>
              <a:rPr lang="en-US" b="1" dirty="0"/>
              <a:t>Fig. bit alignment.</a:t>
            </a: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1042988" y="2781300"/>
            <a:ext cx="6264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1042988" y="3860800"/>
            <a:ext cx="6264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250825" y="25654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I-ch </a:t>
            </a: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179388" y="36449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Q-ch </a:t>
            </a:r>
          </a:p>
        </p:txBody>
      </p:sp>
      <p:sp>
        <p:nvSpPr>
          <p:cNvPr id="6154" name="Line 12"/>
          <p:cNvSpPr>
            <a:spLocks noChangeShapeType="1"/>
          </p:cNvSpPr>
          <p:nvPr/>
        </p:nvSpPr>
        <p:spPr bwMode="auto">
          <a:xfrm>
            <a:off x="1187450" y="2205038"/>
            <a:ext cx="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Line 13"/>
          <p:cNvSpPr>
            <a:spLocks noChangeShapeType="1"/>
          </p:cNvSpPr>
          <p:nvPr/>
        </p:nvSpPr>
        <p:spPr bwMode="auto">
          <a:xfrm>
            <a:off x="2268538" y="220503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Line 14"/>
          <p:cNvSpPr>
            <a:spLocks noChangeShapeType="1"/>
          </p:cNvSpPr>
          <p:nvPr/>
        </p:nvSpPr>
        <p:spPr bwMode="auto">
          <a:xfrm>
            <a:off x="3348038" y="2420938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15"/>
          <p:cNvSpPr>
            <a:spLocks noChangeShapeType="1"/>
          </p:cNvSpPr>
          <p:nvPr/>
        </p:nvSpPr>
        <p:spPr bwMode="auto">
          <a:xfrm>
            <a:off x="4572000" y="23495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18"/>
          <p:cNvSpPr>
            <a:spLocks noChangeShapeType="1"/>
          </p:cNvSpPr>
          <p:nvPr/>
        </p:nvSpPr>
        <p:spPr bwMode="auto">
          <a:xfrm>
            <a:off x="1187450" y="2349500"/>
            <a:ext cx="1081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9" name="Text Box 19"/>
          <p:cNvSpPr txBox="1">
            <a:spLocks noChangeArrowheads="1"/>
          </p:cNvSpPr>
          <p:nvPr/>
        </p:nvSpPr>
        <p:spPr bwMode="auto">
          <a:xfrm>
            <a:off x="1403350" y="20605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t</a:t>
            </a:r>
            <a:r>
              <a:rPr lang="en-US" sz="1400" b="1"/>
              <a:t>b</a:t>
            </a:r>
          </a:p>
        </p:txBody>
      </p:sp>
      <p:sp>
        <p:nvSpPr>
          <p:cNvPr id="6160" name="Line 20"/>
          <p:cNvSpPr>
            <a:spLocks noChangeShapeType="1"/>
          </p:cNvSpPr>
          <p:nvPr/>
        </p:nvSpPr>
        <p:spPr bwMode="auto">
          <a:xfrm>
            <a:off x="1692275" y="27813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Line 21"/>
          <p:cNvSpPr>
            <a:spLocks noChangeShapeType="1"/>
          </p:cNvSpPr>
          <p:nvPr/>
        </p:nvSpPr>
        <p:spPr bwMode="auto">
          <a:xfrm>
            <a:off x="1692275" y="314166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2" name="Text Box 22"/>
          <p:cNvSpPr txBox="1">
            <a:spLocks noChangeArrowheads="1"/>
          </p:cNvSpPr>
          <p:nvPr/>
        </p:nvSpPr>
        <p:spPr bwMode="auto">
          <a:xfrm>
            <a:off x="1619250" y="27813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t</a:t>
            </a:r>
            <a:r>
              <a:rPr lang="en-US" sz="1400" b="1"/>
              <a:t>b/2</a:t>
            </a:r>
          </a:p>
        </p:txBody>
      </p:sp>
      <p:sp>
        <p:nvSpPr>
          <p:cNvPr id="6163" name="Text Box 23"/>
          <p:cNvSpPr txBox="1">
            <a:spLocks noChangeArrowheads="1"/>
          </p:cNvSpPr>
          <p:nvPr/>
        </p:nvSpPr>
        <p:spPr bwMode="auto">
          <a:xfrm>
            <a:off x="1476375" y="242093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 b</a:t>
            </a:r>
            <a:r>
              <a:rPr lang="en-US" sz="1400" b="1"/>
              <a:t>0</a:t>
            </a:r>
          </a:p>
        </p:txBody>
      </p:sp>
      <p:sp>
        <p:nvSpPr>
          <p:cNvPr id="6164" name="Text Box 24"/>
          <p:cNvSpPr txBox="1">
            <a:spLocks noChangeArrowheads="1"/>
          </p:cNvSpPr>
          <p:nvPr/>
        </p:nvSpPr>
        <p:spPr bwMode="auto">
          <a:xfrm>
            <a:off x="2555875" y="234950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 b</a:t>
            </a:r>
            <a:r>
              <a:rPr lang="en-US" sz="1400" b="1"/>
              <a:t>1</a:t>
            </a:r>
          </a:p>
        </p:txBody>
      </p:sp>
      <p:sp>
        <p:nvSpPr>
          <p:cNvPr id="6165" name="Text Box 25"/>
          <p:cNvSpPr txBox="1">
            <a:spLocks noChangeArrowheads="1"/>
          </p:cNvSpPr>
          <p:nvPr/>
        </p:nvSpPr>
        <p:spPr bwMode="auto">
          <a:xfrm>
            <a:off x="3708400" y="234950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 b</a:t>
            </a:r>
            <a:r>
              <a:rPr lang="en-US" sz="1400" b="1"/>
              <a:t>2</a:t>
            </a:r>
          </a:p>
        </p:txBody>
      </p:sp>
      <p:sp>
        <p:nvSpPr>
          <p:cNvPr id="6166" name="Text Box 26"/>
          <p:cNvSpPr txBox="1">
            <a:spLocks noChangeArrowheads="1"/>
          </p:cNvSpPr>
          <p:nvPr/>
        </p:nvSpPr>
        <p:spPr bwMode="auto">
          <a:xfrm>
            <a:off x="4716463" y="234950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 b</a:t>
            </a:r>
            <a:r>
              <a:rPr lang="en-US" sz="1400" b="1"/>
              <a:t>3</a:t>
            </a:r>
          </a:p>
        </p:txBody>
      </p:sp>
      <p:sp>
        <p:nvSpPr>
          <p:cNvPr id="6167" name="Line 27"/>
          <p:cNvSpPr>
            <a:spLocks noChangeShapeType="1"/>
          </p:cNvSpPr>
          <p:nvPr/>
        </p:nvSpPr>
        <p:spPr bwMode="auto">
          <a:xfrm>
            <a:off x="2843213" y="3716338"/>
            <a:ext cx="0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8" name="Line 28"/>
          <p:cNvSpPr>
            <a:spLocks noChangeShapeType="1"/>
          </p:cNvSpPr>
          <p:nvPr/>
        </p:nvSpPr>
        <p:spPr bwMode="auto">
          <a:xfrm>
            <a:off x="3995738" y="3716338"/>
            <a:ext cx="0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9" name="Line 29"/>
          <p:cNvSpPr>
            <a:spLocks noChangeShapeType="1"/>
          </p:cNvSpPr>
          <p:nvPr/>
        </p:nvSpPr>
        <p:spPr bwMode="auto">
          <a:xfrm>
            <a:off x="5219700" y="3716338"/>
            <a:ext cx="0" cy="217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0" name="Line 30"/>
          <p:cNvSpPr>
            <a:spLocks noChangeShapeType="1"/>
          </p:cNvSpPr>
          <p:nvPr/>
        </p:nvSpPr>
        <p:spPr bwMode="auto">
          <a:xfrm>
            <a:off x="5795963" y="23495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1" name="Text Box 31"/>
          <p:cNvSpPr txBox="1">
            <a:spLocks noChangeArrowheads="1"/>
          </p:cNvSpPr>
          <p:nvPr/>
        </p:nvSpPr>
        <p:spPr bwMode="auto">
          <a:xfrm>
            <a:off x="1979613" y="342900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 b</a:t>
            </a:r>
            <a:r>
              <a:rPr lang="en-US" sz="1400" b="1"/>
              <a:t>0</a:t>
            </a:r>
          </a:p>
        </p:txBody>
      </p:sp>
      <p:sp>
        <p:nvSpPr>
          <p:cNvPr id="6172" name="Text Box 32"/>
          <p:cNvSpPr txBox="1">
            <a:spLocks noChangeArrowheads="1"/>
          </p:cNvSpPr>
          <p:nvPr/>
        </p:nvSpPr>
        <p:spPr bwMode="auto">
          <a:xfrm>
            <a:off x="3276600" y="350043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 b</a:t>
            </a:r>
            <a:r>
              <a:rPr lang="en-US" sz="1400" b="1"/>
              <a:t>1</a:t>
            </a:r>
          </a:p>
        </p:txBody>
      </p:sp>
      <p:sp>
        <p:nvSpPr>
          <p:cNvPr id="6173" name="Text Box 33"/>
          <p:cNvSpPr txBox="1">
            <a:spLocks noChangeArrowheads="1"/>
          </p:cNvSpPr>
          <p:nvPr/>
        </p:nvSpPr>
        <p:spPr bwMode="auto">
          <a:xfrm>
            <a:off x="4140200" y="350043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 b</a:t>
            </a:r>
            <a:r>
              <a:rPr lang="en-US" sz="1400" b="1"/>
              <a:t>2</a:t>
            </a:r>
          </a:p>
        </p:txBody>
      </p:sp>
      <p:sp>
        <p:nvSpPr>
          <p:cNvPr id="6174" name="Text Box 34"/>
          <p:cNvSpPr txBox="1">
            <a:spLocks noChangeArrowheads="1"/>
          </p:cNvSpPr>
          <p:nvPr/>
        </p:nvSpPr>
        <p:spPr bwMode="auto">
          <a:xfrm>
            <a:off x="5292725" y="350043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 b</a:t>
            </a:r>
            <a:r>
              <a:rPr lang="en-US" sz="1400" b="1"/>
              <a:t>3</a:t>
            </a:r>
          </a:p>
        </p:txBody>
      </p:sp>
      <p:sp>
        <p:nvSpPr>
          <p:cNvPr id="6175" name="Line 35"/>
          <p:cNvSpPr>
            <a:spLocks noChangeShapeType="1"/>
          </p:cNvSpPr>
          <p:nvPr/>
        </p:nvSpPr>
        <p:spPr bwMode="auto">
          <a:xfrm>
            <a:off x="6372225" y="3716338"/>
            <a:ext cx="0" cy="217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6" name="Line 36"/>
          <p:cNvSpPr>
            <a:spLocks noChangeShapeType="1"/>
          </p:cNvSpPr>
          <p:nvPr/>
        </p:nvSpPr>
        <p:spPr bwMode="auto">
          <a:xfrm>
            <a:off x="2843213" y="3716338"/>
            <a:ext cx="0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7" name="Line 37"/>
          <p:cNvSpPr>
            <a:spLocks noChangeShapeType="1"/>
          </p:cNvSpPr>
          <p:nvPr/>
        </p:nvSpPr>
        <p:spPr bwMode="auto">
          <a:xfrm>
            <a:off x="3995738" y="3716338"/>
            <a:ext cx="0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8" name="Line 38"/>
          <p:cNvSpPr>
            <a:spLocks noChangeShapeType="1"/>
          </p:cNvSpPr>
          <p:nvPr/>
        </p:nvSpPr>
        <p:spPr bwMode="auto">
          <a:xfrm>
            <a:off x="5219700" y="3716338"/>
            <a:ext cx="0" cy="217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9" name="Line 39"/>
          <p:cNvSpPr>
            <a:spLocks noChangeShapeType="1"/>
          </p:cNvSpPr>
          <p:nvPr/>
        </p:nvSpPr>
        <p:spPr bwMode="auto">
          <a:xfrm>
            <a:off x="6372225" y="3716338"/>
            <a:ext cx="0" cy="217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0" name="Line 40"/>
          <p:cNvSpPr>
            <a:spLocks noChangeShapeType="1"/>
          </p:cNvSpPr>
          <p:nvPr/>
        </p:nvSpPr>
        <p:spPr bwMode="auto">
          <a:xfrm>
            <a:off x="1692275" y="3716338"/>
            <a:ext cx="0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1" name="Line 41"/>
          <p:cNvSpPr>
            <a:spLocks noChangeShapeType="1"/>
          </p:cNvSpPr>
          <p:nvPr/>
        </p:nvSpPr>
        <p:spPr bwMode="auto">
          <a:xfrm>
            <a:off x="2844800" y="3716338"/>
            <a:ext cx="0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2" name="Line 43"/>
          <p:cNvSpPr>
            <a:spLocks noChangeShapeType="1"/>
          </p:cNvSpPr>
          <p:nvPr/>
        </p:nvSpPr>
        <p:spPr bwMode="auto">
          <a:xfrm>
            <a:off x="5221288" y="3716338"/>
            <a:ext cx="0" cy="217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3" name="Line 44"/>
          <p:cNvSpPr>
            <a:spLocks noChangeShapeType="1"/>
          </p:cNvSpPr>
          <p:nvPr/>
        </p:nvSpPr>
        <p:spPr bwMode="auto">
          <a:xfrm>
            <a:off x="1692275" y="4005263"/>
            <a:ext cx="11509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4" name="Text Box 46"/>
          <p:cNvSpPr txBox="1">
            <a:spLocks noChangeArrowheads="1"/>
          </p:cNvSpPr>
          <p:nvPr/>
        </p:nvSpPr>
        <p:spPr bwMode="auto">
          <a:xfrm>
            <a:off x="1835150" y="39338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t</a:t>
            </a:r>
            <a:r>
              <a:rPr lang="en-US" sz="1400" b="1"/>
              <a:t>b</a:t>
            </a:r>
          </a:p>
        </p:txBody>
      </p:sp>
      <p:sp>
        <p:nvSpPr>
          <p:cNvPr id="6201" name="Text Box 63"/>
          <p:cNvSpPr txBox="1">
            <a:spLocks noChangeArrowheads="1"/>
          </p:cNvSpPr>
          <p:nvPr/>
        </p:nvSpPr>
        <p:spPr bwMode="auto">
          <a:xfrm>
            <a:off x="2468300" y="6204148"/>
            <a:ext cx="3240087" cy="30777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dirty="0">
                <a:solidFill>
                  <a:srgbClr val="006600"/>
                </a:solidFill>
              </a:rPr>
              <a:t>FIG. Constellation</a:t>
            </a:r>
          </a:p>
        </p:txBody>
      </p:sp>
      <p:sp>
        <p:nvSpPr>
          <p:cNvPr id="6202" name="Slide Number Placeholder 57"/>
          <p:cNvSpPr>
            <a:spLocks noGrp="1"/>
          </p:cNvSpPr>
          <p:nvPr>
            <p:ph type="sldNum" sz="quarter" idx="12"/>
          </p:nvPr>
        </p:nvSpPr>
        <p:spPr>
          <a:xfrm>
            <a:off x="8604250" y="6426431"/>
            <a:ext cx="369094" cy="365125"/>
          </a:xfrm>
          <a:noFill/>
        </p:spPr>
        <p:txBody>
          <a:bodyPr/>
          <a:lstStyle/>
          <a:p>
            <a:fld id="{D7E51675-2D13-4047-8FF7-65EBF0815D5E}" type="slidenum">
              <a:rPr lang="ar-SA" smtClean="0"/>
              <a:pPr/>
              <a:t>23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4D5F3D-60B1-465B-86D4-81FD2006B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090" y="4149725"/>
            <a:ext cx="2539174" cy="205441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8280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/>
              <a:t>In OQPSK : </a:t>
            </a:r>
          </a:p>
          <a:p>
            <a:pPr rtl="0">
              <a:spcBef>
                <a:spcPct val="50000"/>
              </a:spcBef>
            </a:pPr>
            <a:r>
              <a:rPr lang="en-US" sz="2400" dirty="0"/>
              <a:t>There is never more than </a:t>
            </a:r>
            <a:r>
              <a:rPr lang="en-US" sz="2400" dirty="0">
                <a:solidFill>
                  <a:srgbClr val="FF0000"/>
                </a:solidFill>
              </a:rPr>
              <a:t>a single bit change</a:t>
            </a:r>
            <a:r>
              <a:rPr lang="en-US" sz="2400" dirty="0"/>
              <a:t> in the </a:t>
            </a:r>
            <a:r>
              <a:rPr lang="en-US" sz="2400" dirty="0" err="1"/>
              <a:t>dibit</a:t>
            </a:r>
            <a:r>
              <a:rPr lang="en-US" sz="2400" dirty="0"/>
              <a:t> code ,</a:t>
            </a:r>
          </a:p>
          <a:p>
            <a:pPr rtl="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So; </a:t>
            </a:r>
            <a:r>
              <a:rPr lang="en-US" sz="2400" dirty="0">
                <a:solidFill>
                  <a:schemeClr val="tx2"/>
                </a:solidFill>
              </a:rPr>
              <a:t>There is never more than a 90 shift in the output phase.</a:t>
            </a:r>
          </a:p>
          <a:p>
            <a:pPr rtl="0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In conventional QPSK  00  to  11 (the two bits changed) then we may have 180 shift in the output phase .</a:t>
            </a:r>
          </a:p>
          <a:p>
            <a:pPr rtl="0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similarly  01  to  10 the two bits changed??  </a:t>
            </a:r>
          </a:p>
          <a:p>
            <a:pPr rtl="0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An advantage of OQPSK is the limited phase shift .</a:t>
            </a:r>
          </a:p>
          <a:p>
            <a:pPr rtl="0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A disadvantage of OQPSK is that changes in the output phase occurs at twice the data rate in I, Q channels</a:t>
            </a:r>
            <a:r>
              <a:rPr lang="en-US" b="1" dirty="0">
                <a:solidFill>
                  <a:schemeClr val="tx2"/>
                </a:solidFill>
              </a:rPr>
              <a:t>                            </a:t>
            </a:r>
          </a:p>
          <a:p>
            <a:pPr rtl="0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            </a:t>
            </a:r>
            <a:r>
              <a:rPr lang="en-US" sz="2400" dirty="0">
                <a:solidFill>
                  <a:schemeClr val="tx2"/>
                </a:solidFill>
              </a:rPr>
              <a:t>baud (OQPSK)  =2 baud (QPSK) </a:t>
            </a:r>
          </a:p>
          <a:p>
            <a:pPr rtl="0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         B</a:t>
            </a:r>
            <a:r>
              <a:rPr lang="en-US" dirty="0">
                <a:solidFill>
                  <a:schemeClr val="tx2"/>
                </a:solidFill>
              </a:rPr>
              <a:t> min</a:t>
            </a:r>
            <a:r>
              <a:rPr lang="en-US" sz="2400" dirty="0">
                <a:solidFill>
                  <a:schemeClr val="tx2"/>
                </a:solidFill>
              </a:rPr>
              <a:t> is ;   </a:t>
            </a:r>
            <a:r>
              <a:rPr lang="en-US" sz="2400" dirty="0" err="1">
                <a:solidFill>
                  <a:schemeClr val="tx2"/>
                </a:solidFill>
              </a:rPr>
              <a:t>fN</a:t>
            </a:r>
            <a:r>
              <a:rPr lang="en-US" sz="2400" dirty="0">
                <a:solidFill>
                  <a:schemeClr val="tx2"/>
                </a:solidFill>
              </a:rPr>
              <a:t> (OQPSK)     =2 </a:t>
            </a:r>
            <a:r>
              <a:rPr lang="en-US" sz="2400" dirty="0" err="1">
                <a:solidFill>
                  <a:schemeClr val="tx2"/>
                </a:solidFill>
              </a:rPr>
              <a:t>fN</a:t>
            </a:r>
            <a:r>
              <a:rPr lang="en-US" sz="2400" dirty="0">
                <a:solidFill>
                  <a:schemeClr val="tx2"/>
                </a:solidFill>
              </a:rPr>
              <a:t> (QPSK)     </a:t>
            </a:r>
          </a:p>
        </p:txBody>
      </p:sp>
      <p:sp>
        <p:nvSpPr>
          <p:cNvPr id="7179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49C302-5EA7-43B2-8270-82EBD2090367}" type="slidenum">
              <a:rPr lang="ar-SA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987674" y="692150"/>
            <a:ext cx="4536653" cy="55399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000" dirty="0"/>
              <a:t>Eight – Phase PSK 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CD8AC3-2838-44AD-8BDC-AF58C2D16ED1}" type="slidenum">
              <a:rPr lang="ar-SA" smtClean="0"/>
              <a:pPr/>
              <a:t>25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4213" y="2060575"/>
            <a:ext cx="66246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006699"/>
                </a:solidFill>
              </a:rPr>
              <a:t> 8- PSK = M-PSK, where </a:t>
            </a:r>
            <a:r>
              <a:rPr lang="en-US" sz="2400" b="1" dirty="0">
                <a:solidFill>
                  <a:srgbClr val="FF0000"/>
                </a:solidFill>
              </a:rPr>
              <a:t>M=8 or N-3 </a:t>
            </a:r>
          </a:p>
          <a:p>
            <a:pPr rtl="0"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</a:endParaRPr>
          </a:p>
          <a:p>
            <a:pPr rtl="0">
              <a:spcBef>
                <a:spcPct val="50000"/>
              </a:spcBef>
            </a:pPr>
            <a:r>
              <a:rPr lang="en-US" sz="2400" b="1" dirty="0"/>
              <a:t>Binary                M =2        N = 1 </a:t>
            </a:r>
          </a:p>
          <a:p>
            <a:pPr rtl="0">
              <a:spcBef>
                <a:spcPct val="50000"/>
              </a:spcBef>
            </a:pPr>
            <a:r>
              <a:rPr lang="en-US" sz="2400" b="1" dirty="0" err="1"/>
              <a:t>Dibit</a:t>
            </a:r>
            <a:r>
              <a:rPr lang="en-US" sz="2400" b="1" dirty="0"/>
              <a:t>                   M =4        N =2 </a:t>
            </a:r>
          </a:p>
          <a:p>
            <a:pPr rtl="0">
              <a:spcBef>
                <a:spcPct val="50000"/>
              </a:spcBef>
            </a:pPr>
            <a:r>
              <a:rPr lang="en-US" sz="2400" b="1" dirty="0" err="1"/>
              <a:t>Tribit</a:t>
            </a:r>
            <a:r>
              <a:rPr lang="en-US" sz="2400" b="1" dirty="0"/>
              <a:t>                  M=8         N=3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5292725" y="3789363"/>
            <a:ext cx="647700" cy="549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3635375" y="3357563"/>
            <a:ext cx="1295400" cy="863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4787900" y="4797425"/>
            <a:ext cx="1655763" cy="863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6804025" y="3357563"/>
            <a:ext cx="1368425" cy="7921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5003800" y="2205038"/>
            <a:ext cx="1295400" cy="7921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2195513" y="2060575"/>
            <a:ext cx="1223962" cy="863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12"/>
          <p:cNvSpPr>
            <a:spLocks noChangeShapeType="1"/>
          </p:cNvSpPr>
          <p:nvPr/>
        </p:nvSpPr>
        <p:spPr bwMode="auto">
          <a:xfrm>
            <a:off x="3492500" y="5157788"/>
            <a:ext cx="1295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13"/>
          <p:cNvSpPr>
            <a:spLocks noChangeShapeType="1"/>
          </p:cNvSpPr>
          <p:nvPr/>
        </p:nvSpPr>
        <p:spPr bwMode="auto">
          <a:xfrm>
            <a:off x="6300788" y="2565400"/>
            <a:ext cx="11525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>
            <a:off x="7451725" y="2565400"/>
            <a:ext cx="0" cy="7921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5"/>
          <p:cNvSpPr>
            <a:spLocks noChangeShapeType="1"/>
          </p:cNvSpPr>
          <p:nvPr/>
        </p:nvSpPr>
        <p:spPr bwMode="auto">
          <a:xfrm>
            <a:off x="6156325" y="5229225"/>
            <a:ext cx="129698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Line 16"/>
          <p:cNvSpPr>
            <a:spLocks noChangeShapeType="1"/>
          </p:cNvSpPr>
          <p:nvPr/>
        </p:nvSpPr>
        <p:spPr bwMode="auto">
          <a:xfrm flipV="1">
            <a:off x="7451725" y="4149725"/>
            <a:ext cx="0" cy="10795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Line 17"/>
          <p:cNvSpPr>
            <a:spLocks noChangeShapeType="1"/>
          </p:cNvSpPr>
          <p:nvPr/>
        </p:nvSpPr>
        <p:spPr bwMode="auto">
          <a:xfrm>
            <a:off x="5651500" y="4365625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18"/>
          <p:cNvSpPr>
            <a:spLocks noChangeShapeType="1"/>
          </p:cNvSpPr>
          <p:nvPr/>
        </p:nvSpPr>
        <p:spPr bwMode="auto">
          <a:xfrm>
            <a:off x="5580063" y="2997200"/>
            <a:ext cx="0" cy="863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Line 19"/>
          <p:cNvSpPr>
            <a:spLocks noChangeShapeType="1"/>
          </p:cNvSpPr>
          <p:nvPr/>
        </p:nvSpPr>
        <p:spPr bwMode="auto">
          <a:xfrm flipV="1">
            <a:off x="4932363" y="3644900"/>
            <a:ext cx="647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Line 20"/>
          <p:cNvSpPr>
            <a:spLocks noChangeShapeType="1"/>
          </p:cNvSpPr>
          <p:nvPr/>
        </p:nvSpPr>
        <p:spPr bwMode="auto">
          <a:xfrm>
            <a:off x="3419475" y="2565400"/>
            <a:ext cx="1584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Text Box 22"/>
          <p:cNvSpPr txBox="1">
            <a:spLocks noChangeArrowheads="1"/>
          </p:cNvSpPr>
          <p:nvPr/>
        </p:nvSpPr>
        <p:spPr bwMode="auto">
          <a:xfrm>
            <a:off x="3635375" y="3429000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Reference  oscillator </a:t>
            </a:r>
          </a:p>
        </p:txBody>
      </p:sp>
      <p:sp>
        <p:nvSpPr>
          <p:cNvPr id="11282" name="Text Box 23"/>
          <p:cNvSpPr txBox="1">
            <a:spLocks noChangeArrowheads="1"/>
          </p:cNvSpPr>
          <p:nvPr/>
        </p:nvSpPr>
        <p:spPr bwMode="auto">
          <a:xfrm>
            <a:off x="5076825" y="2205038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Product modulator </a:t>
            </a:r>
          </a:p>
        </p:txBody>
      </p:sp>
      <p:sp>
        <p:nvSpPr>
          <p:cNvPr id="11283" name="Text Box 24"/>
          <p:cNvSpPr txBox="1">
            <a:spLocks noChangeArrowheads="1"/>
          </p:cNvSpPr>
          <p:nvPr/>
        </p:nvSpPr>
        <p:spPr bwMode="auto">
          <a:xfrm>
            <a:off x="5076825" y="3860800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  +90 </a:t>
            </a:r>
          </a:p>
        </p:txBody>
      </p:sp>
      <p:sp>
        <p:nvSpPr>
          <p:cNvPr id="11284" name="Text Box 25"/>
          <p:cNvSpPr txBox="1">
            <a:spLocks noChangeArrowheads="1"/>
          </p:cNvSpPr>
          <p:nvPr/>
        </p:nvSpPr>
        <p:spPr bwMode="auto">
          <a:xfrm>
            <a:off x="5076825" y="4941888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product modulator </a:t>
            </a:r>
          </a:p>
        </p:txBody>
      </p:sp>
      <p:sp>
        <p:nvSpPr>
          <p:cNvPr id="11285" name="Text Box 26"/>
          <p:cNvSpPr txBox="1">
            <a:spLocks noChangeArrowheads="1"/>
          </p:cNvSpPr>
          <p:nvPr/>
        </p:nvSpPr>
        <p:spPr bwMode="auto">
          <a:xfrm>
            <a:off x="6948488" y="3429000"/>
            <a:ext cx="1081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Linear summer </a:t>
            </a:r>
          </a:p>
        </p:txBody>
      </p:sp>
      <p:sp>
        <p:nvSpPr>
          <p:cNvPr id="11286" name="Line 27"/>
          <p:cNvSpPr>
            <a:spLocks noChangeShapeType="1"/>
          </p:cNvSpPr>
          <p:nvPr/>
        </p:nvSpPr>
        <p:spPr bwMode="auto">
          <a:xfrm>
            <a:off x="8172450" y="37163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Text Box 28"/>
          <p:cNvSpPr txBox="1">
            <a:spLocks noChangeArrowheads="1"/>
          </p:cNvSpPr>
          <p:nvPr/>
        </p:nvSpPr>
        <p:spPr bwMode="auto">
          <a:xfrm>
            <a:off x="5055124" y="5988033"/>
            <a:ext cx="2260076" cy="3693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6600"/>
                </a:solidFill>
              </a:rPr>
              <a:t>Fig. 8-PSK modulator  </a:t>
            </a:r>
          </a:p>
        </p:txBody>
      </p:sp>
      <p:sp>
        <p:nvSpPr>
          <p:cNvPr id="11288" name="Text Box 30"/>
          <p:cNvSpPr txBox="1">
            <a:spLocks noChangeArrowheads="1"/>
          </p:cNvSpPr>
          <p:nvPr/>
        </p:nvSpPr>
        <p:spPr bwMode="auto">
          <a:xfrm>
            <a:off x="8316913" y="3357563"/>
            <a:ext cx="1042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8-PSK </a:t>
            </a:r>
          </a:p>
        </p:txBody>
      </p:sp>
      <p:sp>
        <p:nvSpPr>
          <p:cNvPr id="11289" name="Rectangle 31"/>
          <p:cNvSpPr>
            <a:spLocks noChangeArrowheads="1"/>
          </p:cNvSpPr>
          <p:nvPr/>
        </p:nvSpPr>
        <p:spPr bwMode="auto">
          <a:xfrm>
            <a:off x="2268538" y="4652963"/>
            <a:ext cx="1223962" cy="863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Rectangle 32"/>
          <p:cNvSpPr>
            <a:spLocks noChangeArrowheads="1"/>
          </p:cNvSpPr>
          <p:nvPr/>
        </p:nvSpPr>
        <p:spPr bwMode="auto">
          <a:xfrm>
            <a:off x="755650" y="3500438"/>
            <a:ext cx="1439863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Line 33"/>
          <p:cNvSpPr>
            <a:spLocks noChangeShapeType="1"/>
          </p:cNvSpPr>
          <p:nvPr/>
        </p:nvSpPr>
        <p:spPr bwMode="auto">
          <a:xfrm>
            <a:off x="250825" y="3716338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Line 34"/>
          <p:cNvSpPr>
            <a:spLocks noChangeShapeType="1"/>
          </p:cNvSpPr>
          <p:nvPr/>
        </p:nvSpPr>
        <p:spPr bwMode="auto">
          <a:xfrm flipV="1">
            <a:off x="1476375" y="2420938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Line 35"/>
          <p:cNvSpPr>
            <a:spLocks noChangeShapeType="1"/>
          </p:cNvSpPr>
          <p:nvPr/>
        </p:nvSpPr>
        <p:spPr bwMode="auto">
          <a:xfrm>
            <a:off x="1476375" y="2420938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Line 36"/>
          <p:cNvSpPr>
            <a:spLocks noChangeShapeType="1"/>
          </p:cNvSpPr>
          <p:nvPr/>
        </p:nvSpPr>
        <p:spPr bwMode="auto">
          <a:xfrm>
            <a:off x="971550" y="3933825"/>
            <a:ext cx="0" cy="1150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5" name="Line 37"/>
          <p:cNvSpPr>
            <a:spLocks noChangeShapeType="1"/>
          </p:cNvSpPr>
          <p:nvPr/>
        </p:nvSpPr>
        <p:spPr bwMode="auto">
          <a:xfrm>
            <a:off x="971550" y="5084763"/>
            <a:ext cx="12969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6" name="Line 38"/>
          <p:cNvSpPr>
            <a:spLocks noChangeShapeType="1"/>
          </p:cNvSpPr>
          <p:nvPr/>
        </p:nvSpPr>
        <p:spPr bwMode="auto">
          <a:xfrm flipV="1">
            <a:off x="2771775" y="2924175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7" name="Line 39"/>
          <p:cNvSpPr>
            <a:spLocks noChangeShapeType="1"/>
          </p:cNvSpPr>
          <p:nvPr/>
        </p:nvSpPr>
        <p:spPr bwMode="auto">
          <a:xfrm>
            <a:off x="2195513" y="3716338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8" name="Line 40"/>
          <p:cNvSpPr>
            <a:spLocks noChangeShapeType="1"/>
          </p:cNvSpPr>
          <p:nvPr/>
        </p:nvSpPr>
        <p:spPr bwMode="auto">
          <a:xfrm>
            <a:off x="2771775" y="3716338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9" name="AutoShape 43"/>
          <p:cNvSpPr>
            <a:spLocks noChangeArrowheads="1"/>
          </p:cNvSpPr>
          <p:nvPr/>
        </p:nvSpPr>
        <p:spPr bwMode="auto">
          <a:xfrm>
            <a:off x="2664619" y="3952489"/>
            <a:ext cx="215900" cy="217488"/>
          </a:xfrm>
          <a:prstGeom prst="flowChartMerge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AutoShape 44"/>
          <p:cNvSpPr>
            <a:spLocks noChangeArrowheads="1"/>
          </p:cNvSpPr>
          <p:nvPr/>
        </p:nvSpPr>
        <p:spPr bwMode="auto">
          <a:xfrm>
            <a:off x="2735262" y="4177514"/>
            <a:ext cx="73025" cy="71438"/>
          </a:xfrm>
          <a:prstGeom prst="flowChartConnector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1" name="Text Box 45"/>
          <p:cNvSpPr txBox="1">
            <a:spLocks noChangeArrowheads="1"/>
          </p:cNvSpPr>
          <p:nvPr/>
        </p:nvSpPr>
        <p:spPr bwMode="auto">
          <a:xfrm>
            <a:off x="3708400" y="4797425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PAM</a:t>
            </a:r>
          </a:p>
        </p:txBody>
      </p:sp>
      <p:sp>
        <p:nvSpPr>
          <p:cNvPr id="11302" name="Text Box 46"/>
          <p:cNvSpPr txBox="1">
            <a:spLocks noChangeArrowheads="1"/>
          </p:cNvSpPr>
          <p:nvPr/>
        </p:nvSpPr>
        <p:spPr bwMode="auto">
          <a:xfrm>
            <a:off x="3851275" y="2133600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PAM</a:t>
            </a:r>
          </a:p>
        </p:txBody>
      </p:sp>
      <p:sp>
        <p:nvSpPr>
          <p:cNvPr id="11303" name="Text Box 47"/>
          <p:cNvSpPr txBox="1">
            <a:spLocks noChangeArrowheads="1"/>
          </p:cNvSpPr>
          <p:nvPr/>
        </p:nvSpPr>
        <p:spPr bwMode="auto">
          <a:xfrm>
            <a:off x="5292725" y="3068638"/>
            <a:ext cx="1150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/>
              <a:t>sin wc t</a:t>
            </a:r>
          </a:p>
        </p:txBody>
      </p:sp>
      <p:sp>
        <p:nvSpPr>
          <p:cNvPr id="11304" name="Text Box 48"/>
          <p:cNvSpPr txBox="1">
            <a:spLocks noChangeArrowheads="1"/>
          </p:cNvSpPr>
          <p:nvPr/>
        </p:nvSpPr>
        <p:spPr bwMode="auto">
          <a:xfrm>
            <a:off x="5364163" y="4365625"/>
            <a:ext cx="1150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/>
              <a:t>cos wc t</a:t>
            </a:r>
          </a:p>
        </p:txBody>
      </p:sp>
      <p:sp>
        <p:nvSpPr>
          <p:cNvPr id="11305" name="Freeform 49"/>
          <p:cNvSpPr>
            <a:spLocks/>
          </p:cNvSpPr>
          <p:nvPr/>
        </p:nvSpPr>
        <p:spPr bwMode="auto">
          <a:xfrm>
            <a:off x="3708400" y="5157788"/>
            <a:ext cx="323850" cy="647700"/>
          </a:xfrm>
          <a:custGeom>
            <a:avLst/>
            <a:gdLst>
              <a:gd name="T0" fmla="*/ 0 w 204"/>
              <a:gd name="T1" fmla="*/ 2147483647 h 408"/>
              <a:gd name="T2" fmla="*/ 2147483647 w 204"/>
              <a:gd name="T3" fmla="*/ 2147483647 h 408"/>
              <a:gd name="T4" fmla="*/ 2147483647 w 204"/>
              <a:gd name="T5" fmla="*/ 0 h 408"/>
              <a:gd name="T6" fmla="*/ 0 60000 65536"/>
              <a:gd name="T7" fmla="*/ 0 60000 65536"/>
              <a:gd name="T8" fmla="*/ 0 60000 65536"/>
              <a:gd name="T9" fmla="*/ 0 w 204"/>
              <a:gd name="T10" fmla="*/ 0 h 408"/>
              <a:gd name="T11" fmla="*/ 204 w 204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408">
                <a:moveTo>
                  <a:pt x="0" y="408"/>
                </a:moveTo>
                <a:cubicBezTo>
                  <a:pt x="79" y="374"/>
                  <a:pt x="158" y="340"/>
                  <a:pt x="181" y="272"/>
                </a:cubicBezTo>
                <a:cubicBezTo>
                  <a:pt x="204" y="204"/>
                  <a:pt x="143" y="45"/>
                  <a:pt x="136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06" name="Text Box 50"/>
          <p:cNvSpPr txBox="1">
            <a:spLocks noChangeArrowheads="1"/>
          </p:cNvSpPr>
          <p:nvPr/>
        </p:nvSpPr>
        <p:spPr bwMode="auto">
          <a:xfrm>
            <a:off x="2771775" y="5734050"/>
            <a:ext cx="180022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M-ary pulse amplitued modulation </a:t>
            </a:r>
          </a:p>
          <a:p>
            <a:pPr algn="ctr">
              <a:spcBef>
                <a:spcPct val="50000"/>
              </a:spcBef>
            </a:pPr>
            <a:r>
              <a:rPr lang="en-US" sz="1400" b="1"/>
              <a:t>M=4</a:t>
            </a:r>
          </a:p>
        </p:txBody>
      </p:sp>
      <p:sp>
        <p:nvSpPr>
          <p:cNvPr id="11307" name="Text Box 51"/>
          <p:cNvSpPr txBox="1">
            <a:spLocks noChangeArrowheads="1"/>
          </p:cNvSpPr>
          <p:nvPr/>
        </p:nvSpPr>
        <p:spPr bwMode="auto">
          <a:xfrm>
            <a:off x="2195513" y="2133600"/>
            <a:ext cx="1296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2to4 level converter </a:t>
            </a:r>
          </a:p>
        </p:txBody>
      </p:sp>
      <p:sp>
        <p:nvSpPr>
          <p:cNvPr id="11308" name="Text Box 52"/>
          <p:cNvSpPr txBox="1">
            <a:spLocks noChangeArrowheads="1"/>
          </p:cNvSpPr>
          <p:nvPr/>
        </p:nvSpPr>
        <p:spPr bwMode="auto">
          <a:xfrm>
            <a:off x="2268538" y="4797425"/>
            <a:ext cx="1296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2to4 level converter </a:t>
            </a:r>
          </a:p>
        </p:txBody>
      </p:sp>
      <p:sp>
        <p:nvSpPr>
          <p:cNvPr id="11309" name="Text Box 53"/>
          <p:cNvSpPr txBox="1">
            <a:spLocks noChangeArrowheads="1"/>
          </p:cNvSpPr>
          <p:nvPr/>
        </p:nvSpPr>
        <p:spPr bwMode="auto">
          <a:xfrm>
            <a:off x="2843213" y="42926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11310" name="Line 54"/>
          <p:cNvSpPr>
            <a:spLocks noChangeShapeType="1"/>
          </p:cNvSpPr>
          <p:nvPr/>
        </p:nvSpPr>
        <p:spPr bwMode="auto">
          <a:xfrm>
            <a:off x="2916238" y="4292600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1" name="Text Box 55"/>
          <p:cNvSpPr txBox="1">
            <a:spLocks noChangeArrowheads="1"/>
          </p:cNvSpPr>
          <p:nvPr/>
        </p:nvSpPr>
        <p:spPr bwMode="auto">
          <a:xfrm>
            <a:off x="2789237" y="3692525"/>
            <a:ext cx="1081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Inverter </a:t>
            </a:r>
          </a:p>
        </p:txBody>
      </p:sp>
      <p:sp>
        <p:nvSpPr>
          <p:cNvPr id="11312" name="Text Box 56"/>
          <p:cNvSpPr txBox="1">
            <a:spLocks noChangeArrowheads="1"/>
          </p:cNvSpPr>
          <p:nvPr/>
        </p:nvSpPr>
        <p:spPr bwMode="auto">
          <a:xfrm>
            <a:off x="2771775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11313" name="Line 57"/>
          <p:cNvSpPr>
            <a:spLocks noChangeShapeType="1"/>
          </p:cNvSpPr>
          <p:nvPr/>
        </p:nvSpPr>
        <p:spPr bwMode="auto">
          <a:xfrm>
            <a:off x="1187450" y="35004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4" name="Line 58"/>
          <p:cNvSpPr>
            <a:spLocks noChangeShapeType="1"/>
          </p:cNvSpPr>
          <p:nvPr/>
        </p:nvSpPr>
        <p:spPr bwMode="auto">
          <a:xfrm>
            <a:off x="1692275" y="35004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5" name="Text Box 59"/>
          <p:cNvSpPr txBox="1">
            <a:spLocks noChangeArrowheads="1"/>
          </p:cNvSpPr>
          <p:nvPr/>
        </p:nvSpPr>
        <p:spPr bwMode="auto">
          <a:xfrm>
            <a:off x="827088" y="357346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    I       C </a:t>
            </a:r>
          </a:p>
        </p:txBody>
      </p:sp>
      <p:sp>
        <p:nvSpPr>
          <p:cNvPr id="11316" name="Text Box 60"/>
          <p:cNvSpPr txBox="1">
            <a:spLocks noChangeArrowheads="1"/>
          </p:cNvSpPr>
          <p:nvPr/>
        </p:nvSpPr>
        <p:spPr bwMode="auto">
          <a:xfrm>
            <a:off x="827088" y="51577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Q-channel </a:t>
            </a:r>
          </a:p>
        </p:txBody>
      </p:sp>
      <p:sp>
        <p:nvSpPr>
          <p:cNvPr id="11317" name="Text Box 61"/>
          <p:cNvSpPr txBox="1">
            <a:spLocks noChangeArrowheads="1"/>
          </p:cNvSpPr>
          <p:nvPr/>
        </p:nvSpPr>
        <p:spPr bwMode="auto">
          <a:xfrm>
            <a:off x="1403350" y="285273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I-channel </a:t>
            </a:r>
          </a:p>
        </p:txBody>
      </p:sp>
      <p:sp>
        <p:nvSpPr>
          <p:cNvPr id="11318" name="Text Box 62"/>
          <p:cNvSpPr txBox="1">
            <a:spLocks noChangeArrowheads="1"/>
          </p:cNvSpPr>
          <p:nvPr/>
        </p:nvSpPr>
        <p:spPr bwMode="auto">
          <a:xfrm>
            <a:off x="2124075" y="3357563"/>
            <a:ext cx="6477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0">
              <a:spcBef>
                <a:spcPct val="50000"/>
              </a:spcBef>
            </a:pPr>
            <a:r>
              <a:rPr lang="en-US" sz="1300" b="1" dirty="0"/>
              <a:t>fb/3 </a:t>
            </a:r>
          </a:p>
        </p:txBody>
      </p:sp>
      <p:sp>
        <p:nvSpPr>
          <p:cNvPr id="11319" name="Text Box 63"/>
          <p:cNvSpPr txBox="1">
            <a:spLocks noChangeArrowheads="1"/>
          </p:cNvSpPr>
          <p:nvPr/>
        </p:nvSpPr>
        <p:spPr bwMode="auto">
          <a:xfrm>
            <a:off x="1116013" y="47244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fb</a:t>
            </a:r>
            <a:r>
              <a:rPr lang="en-US" dirty="0"/>
              <a:t>/3 </a:t>
            </a:r>
          </a:p>
        </p:txBody>
      </p:sp>
      <p:sp>
        <p:nvSpPr>
          <p:cNvPr id="11320" name="Text Box 64"/>
          <p:cNvSpPr txBox="1">
            <a:spLocks noChangeArrowheads="1"/>
          </p:cNvSpPr>
          <p:nvPr/>
        </p:nvSpPr>
        <p:spPr bwMode="auto">
          <a:xfrm>
            <a:off x="1403350" y="198913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fb</a:t>
            </a:r>
            <a:r>
              <a:rPr lang="en-US" dirty="0"/>
              <a:t>/3 </a:t>
            </a:r>
          </a:p>
        </p:txBody>
      </p:sp>
      <p:sp>
        <p:nvSpPr>
          <p:cNvPr id="11321" name="Text Box 65"/>
          <p:cNvSpPr txBox="1">
            <a:spLocks noChangeArrowheads="1"/>
          </p:cNvSpPr>
          <p:nvPr/>
        </p:nvSpPr>
        <p:spPr bwMode="auto">
          <a:xfrm>
            <a:off x="0" y="3068638"/>
            <a:ext cx="75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Input f</a:t>
            </a:r>
            <a:r>
              <a:rPr lang="en-US" sz="1400" b="1" dirty="0"/>
              <a:t>b</a:t>
            </a:r>
            <a:r>
              <a:rPr lang="en-US" dirty="0"/>
              <a:t> </a:t>
            </a:r>
          </a:p>
        </p:txBody>
      </p:sp>
      <p:sp>
        <p:nvSpPr>
          <p:cNvPr id="11322" name="Freeform 67"/>
          <p:cNvSpPr>
            <a:spLocks/>
          </p:cNvSpPr>
          <p:nvPr/>
        </p:nvSpPr>
        <p:spPr bwMode="auto">
          <a:xfrm>
            <a:off x="2411413" y="1412875"/>
            <a:ext cx="1655762" cy="1152525"/>
          </a:xfrm>
          <a:custGeom>
            <a:avLst/>
            <a:gdLst>
              <a:gd name="T0" fmla="*/ 2147483647 w 1043"/>
              <a:gd name="T1" fmla="*/ 2147483647 h 726"/>
              <a:gd name="T2" fmla="*/ 2147483647 w 1043"/>
              <a:gd name="T3" fmla="*/ 2147483647 h 726"/>
              <a:gd name="T4" fmla="*/ 0 w 1043"/>
              <a:gd name="T5" fmla="*/ 0 h 726"/>
              <a:gd name="T6" fmla="*/ 0 60000 65536"/>
              <a:gd name="T7" fmla="*/ 0 60000 65536"/>
              <a:gd name="T8" fmla="*/ 0 60000 65536"/>
              <a:gd name="T9" fmla="*/ 0 w 1043"/>
              <a:gd name="T10" fmla="*/ 0 h 726"/>
              <a:gd name="T11" fmla="*/ 1043 w 1043"/>
              <a:gd name="T12" fmla="*/ 726 h 7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3" h="726">
                <a:moveTo>
                  <a:pt x="1043" y="726"/>
                </a:moveTo>
                <a:cubicBezTo>
                  <a:pt x="971" y="514"/>
                  <a:pt x="899" y="303"/>
                  <a:pt x="725" y="182"/>
                </a:cubicBezTo>
                <a:cubicBezTo>
                  <a:pt x="551" y="61"/>
                  <a:pt x="275" y="30"/>
                  <a:pt x="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23" name="Line 68"/>
          <p:cNvSpPr>
            <a:spLocks noChangeShapeType="1"/>
          </p:cNvSpPr>
          <p:nvPr/>
        </p:nvSpPr>
        <p:spPr bwMode="auto">
          <a:xfrm>
            <a:off x="1116013" y="47625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4" name="Line 69"/>
          <p:cNvSpPr>
            <a:spLocks noChangeShapeType="1"/>
          </p:cNvSpPr>
          <p:nvPr/>
        </p:nvSpPr>
        <p:spPr bwMode="auto">
          <a:xfrm>
            <a:off x="323850" y="1125538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5" name="Line 70"/>
          <p:cNvSpPr>
            <a:spLocks noChangeShapeType="1"/>
          </p:cNvSpPr>
          <p:nvPr/>
        </p:nvSpPr>
        <p:spPr bwMode="auto">
          <a:xfrm>
            <a:off x="1116013" y="981075"/>
            <a:ext cx="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6" name="Line 71"/>
          <p:cNvSpPr>
            <a:spLocks noChangeShapeType="1"/>
          </p:cNvSpPr>
          <p:nvPr/>
        </p:nvSpPr>
        <p:spPr bwMode="auto">
          <a:xfrm>
            <a:off x="1116013" y="981075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7" name="Line 72"/>
          <p:cNvSpPr>
            <a:spLocks noChangeShapeType="1"/>
          </p:cNvSpPr>
          <p:nvPr/>
        </p:nvSpPr>
        <p:spPr bwMode="auto">
          <a:xfrm flipV="1">
            <a:off x="1403350" y="692150"/>
            <a:ext cx="0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8" name="Line 73"/>
          <p:cNvSpPr>
            <a:spLocks noChangeShapeType="1"/>
          </p:cNvSpPr>
          <p:nvPr/>
        </p:nvSpPr>
        <p:spPr bwMode="auto">
          <a:xfrm>
            <a:off x="1403350" y="692150"/>
            <a:ext cx="288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9" name="Line 74"/>
          <p:cNvSpPr>
            <a:spLocks noChangeShapeType="1"/>
          </p:cNvSpPr>
          <p:nvPr/>
        </p:nvSpPr>
        <p:spPr bwMode="auto">
          <a:xfrm flipH="1">
            <a:off x="827088" y="1268413"/>
            <a:ext cx="288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0" name="Line 75"/>
          <p:cNvSpPr>
            <a:spLocks noChangeShapeType="1"/>
          </p:cNvSpPr>
          <p:nvPr/>
        </p:nvSpPr>
        <p:spPr bwMode="auto">
          <a:xfrm>
            <a:off x="827088" y="1268413"/>
            <a:ext cx="0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1" name="Line 76"/>
          <p:cNvSpPr>
            <a:spLocks noChangeShapeType="1"/>
          </p:cNvSpPr>
          <p:nvPr/>
        </p:nvSpPr>
        <p:spPr bwMode="auto">
          <a:xfrm flipH="1">
            <a:off x="611188" y="1557338"/>
            <a:ext cx="215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2" name="Text Box 77"/>
          <p:cNvSpPr txBox="1">
            <a:spLocks noChangeArrowheads="1"/>
          </p:cNvSpPr>
          <p:nvPr/>
        </p:nvSpPr>
        <p:spPr bwMode="auto">
          <a:xfrm>
            <a:off x="323850" y="549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333" name="Text Box 79"/>
          <p:cNvSpPr txBox="1">
            <a:spLocks noChangeArrowheads="1"/>
          </p:cNvSpPr>
          <p:nvPr/>
        </p:nvSpPr>
        <p:spPr bwMode="auto">
          <a:xfrm>
            <a:off x="323850" y="549275"/>
            <a:ext cx="3095625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                                  +1.307</a:t>
            </a:r>
          </a:p>
          <a:p>
            <a:pPr>
              <a:spcBef>
                <a:spcPct val="50000"/>
              </a:spcBef>
            </a:pPr>
            <a:r>
              <a:rPr lang="en-US" sz="1400" b="1" dirty="0"/>
              <a:t>                            +0.541</a:t>
            </a:r>
          </a:p>
          <a:p>
            <a:pPr>
              <a:spcBef>
                <a:spcPct val="50000"/>
              </a:spcBef>
            </a:pPr>
            <a:r>
              <a:rPr lang="en-US" sz="1400" b="1" dirty="0"/>
              <a:t>                    - 0.541</a:t>
            </a:r>
          </a:p>
          <a:p>
            <a:pPr>
              <a:spcBef>
                <a:spcPct val="50000"/>
              </a:spcBef>
            </a:pPr>
            <a:r>
              <a:rPr lang="en-US" sz="1400" b="1" dirty="0"/>
              <a:t>         -1.307</a:t>
            </a:r>
          </a:p>
        </p:txBody>
      </p:sp>
      <p:sp>
        <p:nvSpPr>
          <p:cNvPr id="11334" name="Text Box 80"/>
          <p:cNvSpPr txBox="1">
            <a:spLocks noChangeArrowheads="1"/>
          </p:cNvSpPr>
          <p:nvPr/>
        </p:nvSpPr>
        <p:spPr bwMode="auto">
          <a:xfrm>
            <a:off x="2484438" y="333375"/>
            <a:ext cx="15113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PAM levels </a:t>
            </a:r>
          </a:p>
        </p:txBody>
      </p:sp>
      <p:sp>
        <p:nvSpPr>
          <p:cNvPr id="11335" name="Slide Number Placeholder 7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FB0D2-C20D-4D4C-8270-A0B4AF5BF850}" type="slidenum">
              <a:rPr lang="ar-SA" smtClean="0"/>
              <a:pPr/>
              <a:t>26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6AE34A-E55F-4149-902F-A8649CE88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091" y="143607"/>
            <a:ext cx="4142754" cy="178044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411413" y="404813"/>
            <a:ext cx="4248150" cy="430887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200" dirty="0">
                <a:solidFill>
                  <a:srgbClr val="CC0099"/>
                </a:solidFill>
                <a:latin typeface="Comic Sans MS" pitchFamily="66" charset="0"/>
              </a:rPr>
              <a:t>8- PSK  (M- </a:t>
            </a:r>
            <a:r>
              <a:rPr lang="en-US" sz="2200" dirty="0" err="1">
                <a:solidFill>
                  <a:srgbClr val="CC0099"/>
                </a:solidFill>
                <a:latin typeface="Comic Sans MS" pitchFamily="66" charset="0"/>
              </a:rPr>
              <a:t>ary</a:t>
            </a:r>
            <a:r>
              <a:rPr lang="en-US" sz="2200" dirty="0">
                <a:solidFill>
                  <a:srgbClr val="CC0099"/>
                </a:solidFill>
                <a:latin typeface="Comic Sans MS" pitchFamily="66" charset="0"/>
              </a:rPr>
              <a:t>      M = 8 ) 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95288" y="951283"/>
            <a:ext cx="77771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  <a:cs typeface="Arabic Typesetting" pitchFamily="66" charset="-78"/>
              </a:rPr>
              <a:t> 8 = 2 ^ 3   the incoming bits are grouped into 3 bits (</a:t>
            </a:r>
            <a:r>
              <a:rPr lang="en-US" dirty="0" err="1">
                <a:latin typeface="Comic Sans MS" pitchFamily="66" charset="0"/>
                <a:cs typeface="Arabic Typesetting" pitchFamily="66" charset="-78"/>
              </a:rPr>
              <a:t>tribit</a:t>
            </a:r>
            <a:r>
              <a:rPr lang="en-US" dirty="0">
                <a:latin typeface="Comic Sans MS" pitchFamily="66" charset="0"/>
                <a:cs typeface="Arabic Typesetting" pitchFamily="66" charset="-78"/>
              </a:rPr>
              <a:t>) .</a:t>
            </a:r>
          </a:p>
          <a:p>
            <a:pPr>
              <a:spcBef>
                <a:spcPct val="50000"/>
              </a:spcBef>
            </a:pPr>
            <a:endParaRPr lang="en-US" dirty="0">
              <a:latin typeface="Comic Sans MS" pitchFamily="66" charset="0"/>
              <a:cs typeface="Arabic Typesetting" pitchFamily="66" charset="-78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Comic Sans MS" pitchFamily="66" charset="0"/>
              <a:cs typeface="Arabic Typesetting" pitchFamily="66" charset="-78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Comic Sans MS" pitchFamily="66" charset="0"/>
              <a:cs typeface="Arabic Typesetting" pitchFamily="66" charset="-78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Comic Sans MS" pitchFamily="66" charset="0"/>
              <a:cs typeface="Arabic Typesetting" pitchFamily="66" charset="-78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Comic Sans MS" pitchFamily="66" charset="0"/>
              <a:cs typeface="Arabic Typesetting" pitchFamily="66" charset="-78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Comic Sans MS" pitchFamily="66" charset="0"/>
              <a:cs typeface="Arabic Typesetting" pitchFamily="66" charset="-78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Comic Sans MS" pitchFamily="66" charset="0"/>
              <a:cs typeface="Arabic Typesetting" pitchFamily="66" charset="-78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  <a:cs typeface="Arabic Typesetting" pitchFamily="66" charset="-78"/>
              </a:rPr>
              <a:t>I =In-phase channel .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  <a:cs typeface="Arabic Typesetting" pitchFamily="66" charset="-78"/>
              </a:rPr>
              <a:t>Q =in- quadrature channel .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  <a:cs typeface="Arabic Typesetting" pitchFamily="66" charset="-78"/>
              </a:rPr>
              <a:t>C = control channel .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2051050" y="2636838"/>
            <a:ext cx="1871663" cy="576262"/>
          </a:xfrm>
          <a:prstGeom prst="rect">
            <a:avLst/>
          </a:prstGeom>
          <a:solidFill>
            <a:srgbClr val="CC99FF"/>
          </a:solidFill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>
            <a:off x="3276600" y="2636838"/>
            <a:ext cx="0" cy="576262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>
            <a:off x="2627313" y="2636838"/>
            <a:ext cx="0" cy="576262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1116013" y="2924175"/>
            <a:ext cx="935037" cy="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4" name="Line 10"/>
          <p:cNvSpPr>
            <a:spLocks noChangeShapeType="1"/>
          </p:cNvSpPr>
          <p:nvPr/>
        </p:nvSpPr>
        <p:spPr bwMode="auto">
          <a:xfrm>
            <a:off x="2339975" y="3213100"/>
            <a:ext cx="0" cy="1008063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>
            <a:off x="2339975" y="4221163"/>
            <a:ext cx="3600450" cy="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>
            <a:off x="3924300" y="2924175"/>
            <a:ext cx="2016125" cy="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 flipV="1">
            <a:off x="2916238" y="2133600"/>
            <a:ext cx="0" cy="503238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14"/>
          <p:cNvSpPr>
            <a:spLocks noChangeShapeType="1"/>
          </p:cNvSpPr>
          <p:nvPr/>
        </p:nvSpPr>
        <p:spPr bwMode="auto">
          <a:xfrm>
            <a:off x="2916238" y="2133600"/>
            <a:ext cx="2951162" cy="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Line 15"/>
          <p:cNvSpPr>
            <a:spLocks noChangeShapeType="1"/>
          </p:cNvSpPr>
          <p:nvPr/>
        </p:nvSpPr>
        <p:spPr bwMode="auto">
          <a:xfrm>
            <a:off x="1763713" y="2420938"/>
            <a:ext cx="0" cy="936625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0" name="Line 16"/>
          <p:cNvSpPr>
            <a:spLocks noChangeShapeType="1"/>
          </p:cNvSpPr>
          <p:nvPr/>
        </p:nvSpPr>
        <p:spPr bwMode="auto">
          <a:xfrm>
            <a:off x="1763713" y="3357563"/>
            <a:ext cx="2376487" cy="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Line 17"/>
          <p:cNvSpPr>
            <a:spLocks noChangeShapeType="1"/>
          </p:cNvSpPr>
          <p:nvPr/>
        </p:nvSpPr>
        <p:spPr bwMode="auto">
          <a:xfrm flipV="1">
            <a:off x="4140200" y="2420938"/>
            <a:ext cx="0" cy="936625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2" name="Line 18"/>
          <p:cNvSpPr>
            <a:spLocks noChangeShapeType="1"/>
          </p:cNvSpPr>
          <p:nvPr/>
        </p:nvSpPr>
        <p:spPr bwMode="auto">
          <a:xfrm>
            <a:off x="1763713" y="2420938"/>
            <a:ext cx="2376487" cy="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3" name="Text Box 19"/>
          <p:cNvSpPr txBox="1">
            <a:spLocks noChangeArrowheads="1"/>
          </p:cNvSpPr>
          <p:nvPr/>
        </p:nvSpPr>
        <p:spPr bwMode="auto">
          <a:xfrm>
            <a:off x="2124075" y="2708275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Q       I       C</a:t>
            </a:r>
          </a:p>
        </p:txBody>
      </p:sp>
      <p:sp>
        <p:nvSpPr>
          <p:cNvPr id="9234" name="Text Box 20"/>
          <p:cNvSpPr txBox="1">
            <a:spLocks noChangeArrowheads="1"/>
          </p:cNvSpPr>
          <p:nvPr/>
        </p:nvSpPr>
        <p:spPr bwMode="auto">
          <a:xfrm>
            <a:off x="150297" y="2323790"/>
            <a:ext cx="1081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mic Sans MS" pitchFamily="66" charset="0"/>
                <a:cs typeface="Aharoni" pitchFamily="2" charset="-79"/>
              </a:rPr>
              <a:t>Input data f</a:t>
            </a:r>
            <a:r>
              <a:rPr lang="en-US" sz="1400" b="1" dirty="0">
                <a:latin typeface="Comic Sans MS" pitchFamily="66" charset="0"/>
                <a:cs typeface="Aharoni" pitchFamily="2" charset="-79"/>
              </a:rPr>
              <a:t>b</a:t>
            </a:r>
            <a:r>
              <a:rPr lang="en-US" dirty="0">
                <a:latin typeface="Comic Sans MS" pitchFamily="66" charset="0"/>
                <a:cs typeface="Aharoni" pitchFamily="2" charset="-79"/>
              </a:rPr>
              <a:t> </a:t>
            </a:r>
          </a:p>
        </p:txBody>
      </p:sp>
      <p:sp>
        <p:nvSpPr>
          <p:cNvPr id="9235" name="Text Box 21"/>
          <p:cNvSpPr txBox="1">
            <a:spLocks noChangeArrowheads="1"/>
          </p:cNvSpPr>
          <p:nvPr/>
        </p:nvSpPr>
        <p:spPr bwMode="auto">
          <a:xfrm>
            <a:off x="4356100" y="220503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Comic Sans MS" pitchFamily="66" charset="0"/>
              </a:rPr>
              <a:t>fb</a:t>
            </a:r>
            <a:r>
              <a:rPr lang="en-US" dirty="0">
                <a:latin typeface="Comic Sans MS" pitchFamily="66" charset="0"/>
              </a:rPr>
              <a:t>/3 </a:t>
            </a:r>
          </a:p>
        </p:txBody>
      </p:sp>
      <p:sp>
        <p:nvSpPr>
          <p:cNvPr id="9236" name="Text Box 22"/>
          <p:cNvSpPr txBox="1">
            <a:spLocks noChangeArrowheads="1"/>
          </p:cNvSpPr>
          <p:nvPr/>
        </p:nvSpPr>
        <p:spPr bwMode="auto">
          <a:xfrm>
            <a:off x="4067175" y="378936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Comic Sans MS" pitchFamily="66" charset="0"/>
              </a:rPr>
              <a:t>fb</a:t>
            </a:r>
            <a:r>
              <a:rPr lang="en-US" dirty="0">
                <a:latin typeface="Comic Sans MS" pitchFamily="66" charset="0"/>
              </a:rPr>
              <a:t>/3 </a:t>
            </a:r>
          </a:p>
        </p:txBody>
      </p:sp>
      <p:sp>
        <p:nvSpPr>
          <p:cNvPr id="9237" name="Text Box 23"/>
          <p:cNvSpPr txBox="1">
            <a:spLocks noChangeArrowheads="1"/>
          </p:cNvSpPr>
          <p:nvPr/>
        </p:nvSpPr>
        <p:spPr bwMode="auto">
          <a:xfrm>
            <a:off x="4356100" y="292417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Comic Sans MS" pitchFamily="66" charset="0"/>
              </a:rPr>
              <a:t>fb</a:t>
            </a:r>
            <a:r>
              <a:rPr lang="en-US" dirty="0">
                <a:latin typeface="Comic Sans MS" pitchFamily="66" charset="0"/>
              </a:rPr>
              <a:t>/3 </a:t>
            </a:r>
          </a:p>
        </p:txBody>
      </p:sp>
      <p:sp>
        <p:nvSpPr>
          <p:cNvPr id="9238" name="Text Box 24"/>
          <p:cNvSpPr txBox="1">
            <a:spLocks noChangeArrowheads="1"/>
          </p:cNvSpPr>
          <p:nvPr/>
        </p:nvSpPr>
        <p:spPr bwMode="auto">
          <a:xfrm>
            <a:off x="385127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I-channel </a:t>
            </a:r>
          </a:p>
        </p:txBody>
      </p:sp>
      <p:sp>
        <p:nvSpPr>
          <p:cNvPr id="9239" name="Text Box 25"/>
          <p:cNvSpPr txBox="1">
            <a:spLocks noChangeArrowheads="1"/>
          </p:cNvSpPr>
          <p:nvPr/>
        </p:nvSpPr>
        <p:spPr bwMode="auto">
          <a:xfrm>
            <a:off x="3851275" y="422116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Q-channel </a:t>
            </a:r>
          </a:p>
        </p:txBody>
      </p:sp>
      <p:sp>
        <p:nvSpPr>
          <p:cNvPr id="9240" name="Line 26"/>
          <p:cNvSpPr>
            <a:spLocks noChangeShapeType="1"/>
          </p:cNvSpPr>
          <p:nvPr/>
        </p:nvSpPr>
        <p:spPr bwMode="auto">
          <a:xfrm flipH="1">
            <a:off x="1763688" y="3284984"/>
            <a:ext cx="43180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1" name="Text Box 27"/>
          <p:cNvSpPr txBox="1">
            <a:spLocks noChangeArrowheads="1"/>
          </p:cNvSpPr>
          <p:nvPr/>
        </p:nvSpPr>
        <p:spPr bwMode="auto">
          <a:xfrm>
            <a:off x="395288" y="371633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/>
          </a:p>
        </p:txBody>
      </p:sp>
      <p:sp>
        <p:nvSpPr>
          <p:cNvPr id="9242" name="Text Box 28"/>
          <p:cNvSpPr txBox="1">
            <a:spLocks noChangeArrowheads="1"/>
          </p:cNvSpPr>
          <p:nvPr/>
        </p:nvSpPr>
        <p:spPr bwMode="auto">
          <a:xfrm>
            <a:off x="0" y="3284984"/>
            <a:ext cx="1800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6600"/>
                </a:solidFill>
                <a:latin typeface="Comic Sans MS" pitchFamily="66" charset="0"/>
              </a:rPr>
              <a:t>Serial to parallel converter </a:t>
            </a:r>
          </a:p>
        </p:txBody>
      </p:sp>
      <p:sp>
        <p:nvSpPr>
          <p:cNvPr id="9243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09827A-2050-4A63-9F06-1CFB358A6E79}" type="slidenum">
              <a:rPr lang="ar-SA" smtClean="0"/>
              <a:pPr/>
              <a:t>27</a:t>
            </a:fld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E5839DF-9931-4819-B20E-56DA7A28A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267" y="4800617"/>
            <a:ext cx="4175571" cy="179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45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304800" y="2590800"/>
            <a:ext cx="828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000" dirty="0"/>
              <a:t>The 2 – to – 4 level converter has 2 inputs (I , C  or  Q , </a:t>
            </a:r>
            <a:r>
              <a:rPr lang="en-US" sz="2000" dirty="0" err="1"/>
              <a:t>Cpar</a:t>
            </a:r>
            <a:r>
              <a:rPr lang="en-US" sz="2000" dirty="0"/>
              <a:t> )  AND 4 – outputs. </a:t>
            </a:r>
          </a:p>
          <a:p>
            <a:pPr marL="742950" lvl="1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parallel input digital – to-analog converter  </a:t>
            </a:r>
          </a:p>
          <a:p>
            <a:pPr marL="742950" lvl="1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DACs with 2-input bits ,4-output level voltage .</a:t>
            </a:r>
          </a:p>
        </p:txBody>
      </p:sp>
      <p:sp>
        <p:nvSpPr>
          <p:cNvPr id="12307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7496DF-D352-4A7C-B0BC-BCA188C124AB}" type="slidenum">
              <a:rPr lang="ar-SA" smtClean="0"/>
              <a:pPr/>
              <a:t>28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35BDD3-18E8-42C4-8FA2-2AAA32A94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12" y="851059"/>
            <a:ext cx="7331888" cy="1416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D509B3-0924-42A6-9A06-DC4E0CE27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461681"/>
            <a:ext cx="5216369" cy="224185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5292725" y="3789363"/>
            <a:ext cx="647700" cy="549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3635375" y="3357563"/>
            <a:ext cx="1295400" cy="863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787900" y="4797425"/>
            <a:ext cx="1655763" cy="863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6804025" y="3357563"/>
            <a:ext cx="1368425" cy="7921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5003800" y="2205038"/>
            <a:ext cx="1295400" cy="7921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2195513" y="2060575"/>
            <a:ext cx="1223962" cy="863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>
            <a:off x="3492500" y="5157788"/>
            <a:ext cx="1295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>
            <a:off x="6300788" y="2565400"/>
            <a:ext cx="11525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Line 12"/>
          <p:cNvSpPr>
            <a:spLocks noChangeShapeType="1"/>
          </p:cNvSpPr>
          <p:nvPr/>
        </p:nvSpPr>
        <p:spPr bwMode="auto">
          <a:xfrm>
            <a:off x="7451725" y="2565400"/>
            <a:ext cx="0" cy="7921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Line 13"/>
          <p:cNvSpPr>
            <a:spLocks noChangeShapeType="1"/>
          </p:cNvSpPr>
          <p:nvPr/>
        </p:nvSpPr>
        <p:spPr bwMode="auto">
          <a:xfrm>
            <a:off x="6156325" y="5229225"/>
            <a:ext cx="129698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Line 14"/>
          <p:cNvSpPr>
            <a:spLocks noChangeShapeType="1"/>
          </p:cNvSpPr>
          <p:nvPr/>
        </p:nvSpPr>
        <p:spPr bwMode="auto">
          <a:xfrm flipV="1">
            <a:off x="7451725" y="4149725"/>
            <a:ext cx="0" cy="10795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Line 15"/>
          <p:cNvSpPr>
            <a:spLocks noChangeShapeType="1"/>
          </p:cNvSpPr>
          <p:nvPr/>
        </p:nvSpPr>
        <p:spPr bwMode="auto">
          <a:xfrm>
            <a:off x="5651500" y="4365625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Line 16"/>
          <p:cNvSpPr>
            <a:spLocks noChangeShapeType="1"/>
          </p:cNvSpPr>
          <p:nvPr/>
        </p:nvSpPr>
        <p:spPr bwMode="auto">
          <a:xfrm>
            <a:off x="5580063" y="2997200"/>
            <a:ext cx="0" cy="863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Line 17"/>
          <p:cNvSpPr>
            <a:spLocks noChangeShapeType="1"/>
          </p:cNvSpPr>
          <p:nvPr/>
        </p:nvSpPr>
        <p:spPr bwMode="auto">
          <a:xfrm flipV="1">
            <a:off x="4932363" y="3644900"/>
            <a:ext cx="647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Line 18"/>
          <p:cNvSpPr>
            <a:spLocks noChangeShapeType="1"/>
          </p:cNvSpPr>
          <p:nvPr/>
        </p:nvSpPr>
        <p:spPr bwMode="auto">
          <a:xfrm>
            <a:off x="3419475" y="2565400"/>
            <a:ext cx="1584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Text Box 19"/>
          <p:cNvSpPr txBox="1">
            <a:spLocks noChangeArrowheads="1"/>
          </p:cNvSpPr>
          <p:nvPr/>
        </p:nvSpPr>
        <p:spPr bwMode="auto">
          <a:xfrm>
            <a:off x="3635375" y="3429000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Reference  oscillator </a:t>
            </a:r>
          </a:p>
        </p:txBody>
      </p:sp>
      <p:sp>
        <p:nvSpPr>
          <p:cNvPr id="13330" name="Text Box 20"/>
          <p:cNvSpPr txBox="1">
            <a:spLocks noChangeArrowheads="1"/>
          </p:cNvSpPr>
          <p:nvPr/>
        </p:nvSpPr>
        <p:spPr bwMode="auto">
          <a:xfrm>
            <a:off x="5076825" y="2205038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Product modulator </a:t>
            </a:r>
          </a:p>
        </p:txBody>
      </p:sp>
      <p:sp>
        <p:nvSpPr>
          <p:cNvPr id="13331" name="Text Box 21"/>
          <p:cNvSpPr txBox="1">
            <a:spLocks noChangeArrowheads="1"/>
          </p:cNvSpPr>
          <p:nvPr/>
        </p:nvSpPr>
        <p:spPr bwMode="auto">
          <a:xfrm>
            <a:off x="5076825" y="3860800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  +90 </a:t>
            </a:r>
          </a:p>
        </p:txBody>
      </p:sp>
      <p:sp>
        <p:nvSpPr>
          <p:cNvPr id="13332" name="Text Box 22"/>
          <p:cNvSpPr txBox="1">
            <a:spLocks noChangeArrowheads="1"/>
          </p:cNvSpPr>
          <p:nvPr/>
        </p:nvSpPr>
        <p:spPr bwMode="auto">
          <a:xfrm>
            <a:off x="5076825" y="4941888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product modulator </a:t>
            </a:r>
          </a:p>
        </p:txBody>
      </p:sp>
      <p:sp>
        <p:nvSpPr>
          <p:cNvPr id="13333" name="Text Box 23"/>
          <p:cNvSpPr txBox="1">
            <a:spLocks noChangeArrowheads="1"/>
          </p:cNvSpPr>
          <p:nvPr/>
        </p:nvSpPr>
        <p:spPr bwMode="auto">
          <a:xfrm>
            <a:off x="6948488" y="3429000"/>
            <a:ext cx="1081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Linear summer </a:t>
            </a:r>
          </a:p>
        </p:txBody>
      </p:sp>
      <p:sp>
        <p:nvSpPr>
          <p:cNvPr id="13334" name="Line 24"/>
          <p:cNvSpPr>
            <a:spLocks noChangeShapeType="1"/>
          </p:cNvSpPr>
          <p:nvPr/>
        </p:nvSpPr>
        <p:spPr bwMode="auto">
          <a:xfrm>
            <a:off x="8172450" y="37163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Rectangle 27"/>
          <p:cNvSpPr>
            <a:spLocks noChangeArrowheads="1"/>
          </p:cNvSpPr>
          <p:nvPr/>
        </p:nvSpPr>
        <p:spPr bwMode="auto">
          <a:xfrm>
            <a:off x="2268538" y="4652963"/>
            <a:ext cx="1223962" cy="863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Rectangle 28"/>
          <p:cNvSpPr>
            <a:spLocks noChangeArrowheads="1"/>
          </p:cNvSpPr>
          <p:nvPr/>
        </p:nvSpPr>
        <p:spPr bwMode="auto">
          <a:xfrm>
            <a:off x="755650" y="3500438"/>
            <a:ext cx="1439863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Line 29"/>
          <p:cNvSpPr>
            <a:spLocks noChangeShapeType="1"/>
          </p:cNvSpPr>
          <p:nvPr/>
        </p:nvSpPr>
        <p:spPr bwMode="auto">
          <a:xfrm>
            <a:off x="250825" y="3716338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8" name="Line 30"/>
          <p:cNvSpPr>
            <a:spLocks noChangeShapeType="1"/>
          </p:cNvSpPr>
          <p:nvPr/>
        </p:nvSpPr>
        <p:spPr bwMode="auto">
          <a:xfrm flipV="1">
            <a:off x="1476375" y="2420938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Line 31"/>
          <p:cNvSpPr>
            <a:spLocks noChangeShapeType="1"/>
          </p:cNvSpPr>
          <p:nvPr/>
        </p:nvSpPr>
        <p:spPr bwMode="auto">
          <a:xfrm>
            <a:off x="1476375" y="2420938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0" name="Line 32"/>
          <p:cNvSpPr>
            <a:spLocks noChangeShapeType="1"/>
          </p:cNvSpPr>
          <p:nvPr/>
        </p:nvSpPr>
        <p:spPr bwMode="auto">
          <a:xfrm>
            <a:off x="971550" y="3933825"/>
            <a:ext cx="0" cy="1150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1" name="Line 33"/>
          <p:cNvSpPr>
            <a:spLocks noChangeShapeType="1"/>
          </p:cNvSpPr>
          <p:nvPr/>
        </p:nvSpPr>
        <p:spPr bwMode="auto">
          <a:xfrm>
            <a:off x="971550" y="5084763"/>
            <a:ext cx="12969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2" name="Line 34"/>
          <p:cNvSpPr>
            <a:spLocks noChangeShapeType="1"/>
          </p:cNvSpPr>
          <p:nvPr/>
        </p:nvSpPr>
        <p:spPr bwMode="auto">
          <a:xfrm flipV="1">
            <a:off x="2771775" y="2924175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3" name="Line 35"/>
          <p:cNvSpPr>
            <a:spLocks noChangeShapeType="1"/>
          </p:cNvSpPr>
          <p:nvPr/>
        </p:nvSpPr>
        <p:spPr bwMode="auto">
          <a:xfrm>
            <a:off x="2195513" y="3716338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4" name="Line 36"/>
          <p:cNvSpPr>
            <a:spLocks noChangeShapeType="1"/>
          </p:cNvSpPr>
          <p:nvPr/>
        </p:nvSpPr>
        <p:spPr bwMode="auto">
          <a:xfrm>
            <a:off x="2771775" y="3716338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5" name="AutoShape 37"/>
          <p:cNvSpPr>
            <a:spLocks noChangeArrowheads="1"/>
          </p:cNvSpPr>
          <p:nvPr/>
        </p:nvSpPr>
        <p:spPr bwMode="auto">
          <a:xfrm>
            <a:off x="2665561" y="3924300"/>
            <a:ext cx="215900" cy="217488"/>
          </a:xfrm>
          <a:prstGeom prst="flowChartMerge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6" name="AutoShape 38"/>
          <p:cNvSpPr>
            <a:spLocks noChangeArrowheads="1"/>
          </p:cNvSpPr>
          <p:nvPr/>
        </p:nvSpPr>
        <p:spPr bwMode="auto">
          <a:xfrm>
            <a:off x="2733674" y="4156075"/>
            <a:ext cx="73025" cy="71438"/>
          </a:xfrm>
          <a:prstGeom prst="flowChartConnector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7" name="Text Box 39"/>
          <p:cNvSpPr txBox="1">
            <a:spLocks noChangeArrowheads="1"/>
          </p:cNvSpPr>
          <p:nvPr/>
        </p:nvSpPr>
        <p:spPr bwMode="auto">
          <a:xfrm>
            <a:off x="3708400" y="4797425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PAM</a:t>
            </a:r>
          </a:p>
        </p:txBody>
      </p:sp>
      <p:sp>
        <p:nvSpPr>
          <p:cNvPr id="13348" name="Text Box 40"/>
          <p:cNvSpPr txBox="1">
            <a:spLocks noChangeArrowheads="1"/>
          </p:cNvSpPr>
          <p:nvPr/>
        </p:nvSpPr>
        <p:spPr bwMode="auto">
          <a:xfrm>
            <a:off x="3851275" y="2133600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PAM</a:t>
            </a:r>
          </a:p>
        </p:txBody>
      </p:sp>
      <p:sp>
        <p:nvSpPr>
          <p:cNvPr id="13349" name="Text Box 41"/>
          <p:cNvSpPr txBox="1">
            <a:spLocks noChangeArrowheads="1"/>
          </p:cNvSpPr>
          <p:nvPr/>
        </p:nvSpPr>
        <p:spPr bwMode="auto">
          <a:xfrm>
            <a:off x="5508104" y="3068960"/>
            <a:ext cx="1150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 dirty="0"/>
              <a:t>sin </a:t>
            </a:r>
            <a:r>
              <a:rPr lang="en-US" sz="1600" b="1" dirty="0" err="1"/>
              <a:t>wc</a:t>
            </a:r>
            <a:r>
              <a:rPr lang="en-US" sz="1600" b="1" dirty="0"/>
              <a:t> t</a:t>
            </a:r>
          </a:p>
        </p:txBody>
      </p:sp>
      <p:sp>
        <p:nvSpPr>
          <p:cNvPr id="13350" name="Text Box 42"/>
          <p:cNvSpPr txBox="1">
            <a:spLocks noChangeArrowheads="1"/>
          </p:cNvSpPr>
          <p:nvPr/>
        </p:nvSpPr>
        <p:spPr bwMode="auto">
          <a:xfrm>
            <a:off x="5580112" y="4365104"/>
            <a:ext cx="1150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 dirty="0" err="1"/>
              <a:t>cos</a:t>
            </a:r>
            <a:r>
              <a:rPr lang="en-US" sz="1600" b="1" dirty="0"/>
              <a:t> </a:t>
            </a:r>
            <a:r>
              <a:rPr lang="en-US" sz="1600" b="1" dirty="0" err="1"/>
              <a:t>wc</a:t>
            </a:r>
            <a:r>
              <a:rPr lang="en-US" sz="1600" b="1" dirty="0"/>
              <a:t> t</a:t>
            </a:r>
          </a:p>
        </p:txBody>
      </p:sp>
      <p:sp>
        <p:nvSpPr>
          <p:cNvPr id="13351" name="Text Box 45"/>
          <p:cNvSpPr txBox="1">
            <a:spLocks noChangeArrowheads="1"/>
          </p:cNvSpPr>
          <p:nvPr/>
        </p:nvSpPr>
        <p:spPr bwMode="auto">
          <a:xfrm>
            <a:off x="2195513" y="2133600"/>
            <a:ext cx="1296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2to4 level converter </a:t>
            </a:r>
          </a:p>
        </p:txBody>
      </p:sp>
      <p:sp>
        <p:nvSpPr>
          <p:cNvPr id="13352" name="Text Box 46"/>
          <p:cNvSpPr txBox="1">
            <a:spLocks noChangeArrowheads="1"/>
          </p:cNvSpPr>
          <p:nvPr/>
        </p:nvSpPr>
        <p:spPr bwMode="auto">
          <a:xfrm>
            <a:off x="2268538" y="4797425"/>
            <a:ext cx="1296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2to4 level converter </a:t>
            </a:r>
          </a:p>
        </p:txBody>
      </p:sp>
      <p:sp>
        <p:nvSpPr>
          <p:cNvPr id="13353" name="Line 51"/>
          <p:cNvSpPr>
            <a:spLocks noChangeShapeType="1"/>
          </p:cNvSpPr>
          <p:nvPr/>
        </p:nvSpPr>
        <p:spPr bwMode="auto">
          <a:xfrm>
            <a:off x="1187450" y="35004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4" name="Line 52"/>
          <p:cNvSpPr>
            <a:spLocks noChangeShapeType="1"/>
          </p:cNvSpPr>
          <p:nvPr/>
        </p:nvSpPr>
        <p:spPr bwMode="auto">
          <a:xfrm>
            <a:off x="1692275" y="35004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5" name="Text Box 53"/>
          <p:cNvSpPr txBox="1">
            <a:spLocks noChangeArrowheads="1"/>
          </p:cNvSpPr>
          <p:nvPr/>
        </p:nvSpPr>
        <p:spPr bwMode="auto">
          <a:xfrm>
            <a:off x="827088" y="357346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    I       C </a:t>
            </a:r>
          </a:p>
        </p:txBody>
      </p:sp>
      <p:sp>
        <p:nvSpPr>
          <p:cNvPr id="13356" name="Text Box 54"/>
          <p:cNvSpPr txBox="1">
            <a:spLocks noChangeArrowheads="1"/>
          </p:cNvSpPr>
          <p:nvPr/>
        </p:nvSpPr>
        <p:spPr bwMode="auto">
          <a:xfrm>
            <a:off x="827088" y="5157788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Q-ch </a:t>
            </a:r>
          </a:p>
        </p:txBody>
      </p:sp>
      <p:sp>
        <p:nvSpPr>
          <p:cNvPr id="13357" name="Text Box 55"/>
          <p:cNvSpPr txBox="1">
            <a:spLocks noChangeArrowheads="1"/>
          </p:cNvSpPr>
          <p:nvPr/>
        </p:nvSpPr>
        <p:spPr bwMode="auto">
          <a:xfrm>
            <a:off x="1403350" y="242093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I-ch </a:t>
            </a:r>
          </a:p>
        </p:txBody>
      </p:sp>
      <p:sp>
        <p:nvSpPr>
          <p:cNvPr id="13358" name="Text Box 81"/>
          <p:cNvSpPr txBox="1">
            <a:spLocks noChangeArrowheads="1"/>
          </p:cNvSpPr>
          <p:nvPr/>
        </p:nvSpPr>
        <p:spPr bwMode="auto">
          <a:xfrm>
            <a:off x="1619250" y="19891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13359" name="Text Box 82"/>
          <p:cNvSpPr txBox="1">
            <a:spLocks noChangeArrowheads="1"/>
          </p:cNvSpPr>
          <p:nvPr/>
        </p:nvSpPr>
        <p:spPr bwMode="auto">
          <a:xfrm>
            <a:off x="1763713" y="51577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13360" name="Text Box 83"/>
          <p:cNvSpPr txBox="1">
            <a:spLocks noChangeArrowheads="1"/>
          </p:cNvSpPr>
          <p:nvPr/>
        </p:nvSpPr>
        <p:spPr bwMode="auto">
          <a:xfrm>
            <a:off x="933474" y="3888066"/>
            <a:ext cx="1260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6600"/>
                </a:solidFill>
              </a:rPr>
              <a:t>0      0     0 </a:t>
            </a:r>
          </a:p>
        </p:txBody>
      </p:sp>
      <p:sp>
        <p:nvSpPr>
          <p:cNvPr id="13361" name="Text Box 84"/>
          <p:cNvSpPr txBox="1">
            <a:spLocks noChangeArrowheads="1"/>
          </p:cNvSpPr>
          <p:nvPr/>
        </p:nvSpPr>
        <p:spPr bwMode="auto">
          <a:xfrm>
            <a:off x="2843213" y="30686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13362" name="Text Box 85"/>
          <p:cNvSpPr txBox="1">
            <a:spLocks noChangeArrowheads="1"/>
          </p:cNvSpPr>
          <p:nvPr/>
        </p:nvSpPr>
        <p:spPr bwMode="auto">
          <a:xfrm>
            <a:off x="2771775" y="42211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13363" name="Text Box 86"/>
          <p:cNvSpPr txBox="1">
            <a:spLocks noChangeArrowheads="1"/>
          </p:cNvSpPr>
          <p:nvPr/>
        </p:nvSpPr>
        <p:spPr bwMode="auto">
          <a:xfrm>
            <a:off x="201612" y="252058"/>
            <a:ext cx="87407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6600"/>
                </a:solidFill>
              </a:rPr>
              <a:t>Example: </a:t>
            </a:r>
            <a:r>
              <a:rPr lang="en-US" sz="2400" dirty="0"/>
              <a:t>For a </a:t>
            </a:r>
            <a:r>
              <a:rPr lang="en-US" sz="2400" dirty="0" err="1"/>
              <a:t>tribit</a:t>
            </a:r>
            <a:r>
              <a:rPr lang="en-US" sz="2400" dirty="0"/>
              <a:t> of Q=0, I=0 And C=0 (QIC=0 0 0 ), determine the output phase for the   8-PSK Modulator? </a:t>
            </a:r>
          </a:p>
        </p:txBody>
      </p:sp>
      <p:sp>
        <p:nvSpPr>
          <p:cNvPr id="13364" name="Slide Number Placeholder 5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863572-8CBF-4F68-8C4D-BCBD639520C2}" type="slidenum">
              <a:rPr lang="ar-SA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6F675B2-ACC0-482B-940E-BAF080259B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5.</a:t>
            </a:r>
            <a:fld id="{38DE14A6-2199-43D5-9760-6D1ADD061CC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08962" name="Line 2">
            <a:extLst>
              <a:ext uri="{FF2B5EF4-FFF2-40B4-BE49-F238E27FC236}">
                <a16:creationId xmlns:a16="http://schemas.microsoft.com/office/drawing/2014/main" id="{6B139206-B8C7-4836-A7F0-EF2F9572A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762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8963" name="Line 3">
            <a:extLst>
              <a:ext uri="{FF2B5EF4-FFF2-40B4-BE49-F238E27FC236}">
                <a16:creationId xmlns:a16="http://schemas.microsoft.com/office/drawing/2014/main" id="{57CFEDD6-03CD-446F-A209-19E6EB885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9144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8964" name="Text Box 4">
            <a:extLst>
              <a:ext uri="{FF2B5EF4-FFF2-40B4-BE49-F238E27FC236}">
                <a16:creationId xmlns:a16="http://schemas.microsoft.com/office/drawing/2014/main" id="{A051FF82-9FED-43B1-9B90-C353D9691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38026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folHlink"/>
                </a:solidFill>
                <a:latin typeface="Times New Roman" panose="02020603050405020304" pitchFamily="18" charset="0"/>
              </a:rPr>
              <a:t>Fig. </a:t>
            </a:r>
            <a:r>
              <a:rPr lang="en-US" altLang="en-US" sz="2000" i="1" dirty="0">
                <a:latin typeface="Times New Roman" panose="02020603050405020304" pitchFamily="18" charset="0"/>
              </a:rPr>
              <a:t>QPSK and its implementation</a:t>
            </a:r>
          </a:p>
        </p:txBody>
      </p:sp>
      <p:sp>
        <p:nvSpPr>
          <p:cNvPr id="808965" name="Line 5">
            <a:extLst>
              <a:ext uri="{FF2B5EF4-FFF2-40B4-BE49-F238E27FC236}">
                <a16:creationId xmlns:a16="http://schemas.microsoft.com/office/drawing/2014/main" id="{B3020698-8E73-4F82-914B-91D0737E87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3246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8967" name="Picture 7">
            <a:extLst>
              <a:ext uri="{FF2B5EF4-FFF2-40B4-BE49-F238E27FC236}">
                <a16:creationId xmlns:a16="http://schemas.microsoft.com/office/drawing/2014/main" id="{9E8CCFC5-7C60-42EE-A801-E80CCBFB6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1143000"/>
            <a:ext cx="7258050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69081" y="137200"/>
            <a:ext cx="851535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u="sng" dirty="0"/>
              <a:t> Solution:</a:t>
            </a:r>
          </a:p>
          <a:p>
            <a:pPr rtl="0">
              <a:spcBef>
                <a:spcPct val="50000"/>
              </a:spcBef>
            </a:pPr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I-</a:t>
            </a:r>
            <a:r>
              <a:rPr lang="en-US" sz="2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: Inputs to the 2-to-4 converter are (IC=0 0), 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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from truth table PAM=-0.541 V.</a:t>
            </a:r>
          </a:p>
          <a:p>
            <a:pPr rtl="0">
              <a:spcBef>
                <a:spcPct val="50000"/>
              </a:spcBef>
            </a:pPr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Q-</a:t>
            </a:r>
            <a:r>
              <a:rPr lang="en-US" sz="2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: Inputs to 2-to-4 converter are (QC= 0 1 ), 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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 from truth table PAM = -1.307 V .</a:t>
            </a:r>
          </a:p>
        </p:txBody>
      </p: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1239838" y="193675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`</a:t>
            </a:r>
          </a:p>
        </p:txBody>
      </p:sp>
      <p:sp>
        <p:nvSpPr>
          <p:cNvPr id="14342" name="Line 12"/>
          <p:cNvSpPr>
            <a:spLocks noChangeShapeType="1"/>
          </p:cNvSpPr>
          <p:nvPr/>
        </p:nvSpPr>
        <p:spPr bwMode="auto">
          <a:xfrm>
            <a:off x="3563938" y="285273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4356100" y="2565400"/>
            <a:ext cx="936625" cy="574675"/>
          </a:xfrm>
          <a:prstGeom prst="rect">
            <a:avLst/>
          </a:prstGeom>
          <a:solidFill>
            <a:srgbClr val="99CC00"/>
          </a:solidFill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14"/>
          <p:cNvSpPr>
            <a:spLocks noChangeShapeType="1"/>
          </p:cNvSpPr>
          <p:nvPr/>
        </p:nvSpPr>
        <p:spPr bwMode="auto">
          <a:xfrm>
            <a:off x="5292725" y="278130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Text Box 15"/>
          <p:cNvSpPr txBox="1">
            <a:spLocks noChangeArrowheads="1"/>
          </p:cNvSpPr>
          <p:nvPr/>
        </p:nvSpPr>
        <p:spPr bwMode="auto">
          <a:xfrm>
            <a:off x="2555875" y="2636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 -0.541 V </a:t>
            </a:r>
          </a:p>
        </p:txBody>
      </p:sp>
      <p:sp>
        <p:nvSpPr>
          <p:cNvPr id="14346" name="Text Box 16"/>
          <p:cNvSpPr txBox="1">
            <a:spLocks noChangeArrowheads="1"/>
          </p:cNvSpPr>
          <p:nvPr/>
        </p:nvSpPr>
        <p:spPr bwMode="auto">
          <a:xfrm>
            <a:off x="6011863" y="263683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-0.541 sinwc t </a:t>
            </a:r>
          </a:p>
        </p:txBody>
      </p:sp>
      <p:sp>
        <p:nvSpPr>
          <p:cNvPr id="14347" name="Text Box 17"/>
          <p:cNvSpPr txBox="1">
            <a:spLocks noChangeArrowheads="1"/>
          </p:cNvSpPr>
          <p:nvPr/>
        </p:nvSpPr>
        <p:spPr bwMode="auto">
          <a:xfrm>
            <a:off x="4356100" y="2565400"/>
            <a:ext cx="9366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Product </a:t>
            </a:r>
          </a:p>
          <a:p>
            <a:pPr algn="ctr">
              <a:spcBef>
                <a:spcPct val="50000"/>
              </a:spcBef>
            </a:pPr>
            <a:r>
              <a:rPr lang="en-US" sz="1400" b="1"/>
              <a:t>Mod. I </a:t>
            </a:r>
          </a:p>
        </p:txBody>
      </p:sp>
      <p:sp>
        <p:nvSpPr>
          <p:cNvPr id="14348" name="Rectangle 19"/>
          <p:cNvSpPr>
            <a:spLocks noChangeArrowheads="1"/>
          </p:cNvSpPr>
          <p:nvPr/>
        </p:nvSpPr>
        <p:spPr bwMode="auto">
          <a:xfrm>
            <a:off x="4356100" y="4005263"/>
            <a:ext cx="936625" cy="574675"/>
          </a:xfrm>
          <a:prstGeom prst="rect">
            <a:avLst/>
          </a:prstGeom>
          <a:solidFill>
            <a:srgbClr val="99CC00"/>
          </a:solidFill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Text Box 20"/>
          <p:cNvSpPr txBox="1">
            <a:spLocks noChangeArrowheads="1"/>
          </p:cNvSpPr>
          <p:nvPr/>
        </p:nvSpPr>
        <p:spPr bwMode="auto">
          <a:xfrm>
            <a:off x="4284663" y="4076700"/>
            <a:ext cx="1152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Product mod .Q </a:t>
            </a:r>
          </a:p>
        </p:txBody>
      </p:sp>
      <p:sp>
        <p:nvSpPr>
          <p:cNvPr id="14350" name="Line 21"/>
          <p:cNvSpPr>
            <a:spLocks noChangeShapeType="1"/>
          </p:cNvSpPr>
          <p:nvPr/>
        </p:nvSpPr>
        <p:spPr bwMode="auto">
          <a:xfrm>
            <a:off x="3708400" y="42926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Line 22"/>
          <p:cNvSpPr>
            <a:spLocks noChangeShapeType="1"/>
          </p:cNvSpPr>
          <p:nvPr/>
        </p:nvSpPr>
        <p:spPr bwMode="auto">
          <a:xfrm>
            <a:off x="5292725" y="42926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Text Box 23"/>
          <p:cNvSpPr txBox="1">
            <a:spLocks noChangeArrowheads="1"/>
          </p:cNvSpPr>
          <p:nvPr/>
        </p:nvSpPr>
        <p:spPr bwMode="auto">
          <a:xfrm>
            <a:off x="2627313" y="40767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 -1.307 V </a:t>
            </a:r>
          </a:p>
        </p:txBody>
      </p:sp>
      <p:sp>
        <p:nvSpPr>
          <p:cNvPr id="14353" name="Text Box 24"/>
          <p:cNvSpPr txBox="1">
            <a:spLocks noChangeArrowheads="1"/>
          </p:cNvSpPr>
          <p:nvPr/>
        </p:nvSpPr>
        <p:spPr bwMode="auto">
          <a:xfrm>
            <a:off x="5940425" y="4076700"/>
            <a:ext cx="208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 -1.307 coswc t  V </a:t>
            </a:r>
          </a:p>
        </p:txBody>
      </p:sp>
      <p:sp>
        <p:nvSpPr>
          <p:cNvPr id="14354" name="Line 25"/>
          <p:cNvSpPr>
            <a:spLocks noChangeShapeType="1"/>
          </p:cNvSpPr>
          <p:nvPr/>
        </p:nvSpPr>
        <p:spPr bwMode="auto">
          <a:xfrm flipV="1">
            <a:off x="4787900" y="31416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Line 26"/>
          <p:cNvSpPr>
            <a:spLocks noChangeShapeType="1"/>
          </p:cNvSpPr>
          <p:nvPr/>
        </p:nvSpPr>
        <p:spPr bwMode="auto">
          <a:xfrm flipV="1">
            <a:off x="4859338" y="45815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Text Box 27"/>
          <p:cNvSpPr txBox="1">
            <a:spLocks noChangeArrowheads="1"/>
          </p:cNvSpPr>
          <p:nvPr/>
        </p:nvSpPr>
        <p:spPr bwMode="auto">
          <a:xfrm>
            <a:off x="4859338" y="479742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Coswc t </a:t>
            </a:r>
          </a:p>
        </p:txBody>
      </p:sp>
      <p:sp>
        <p:nvSpPr>
          <p:cNvPr id="14357" name="Text Box 28"/>
          <p:cNvSpPr txBox="1">
            <a:spLocks noChangeArrowheads="1"/>
          </p:cNvSpPr>
          <p:nvPr/>
        </p:nvSpPr>
        <p:spPr bwMode="auto">
          <a:xfrm>
            <a:off x="4787900" y="335756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sinwc t </a:t>
            </a:r>
          </a:p>
        </p:txBody>
      </p:sp>
      <p:sp>
        <p:nvSpPr>
          <p:cNvPr id="14359" name="Line 30"/>
          <p:cNvSpPr>
            <a:spLocks noChangeShapeType="1"/>
          </p:cNvSpPr>
          <p:nvPr/>
        </p:nvSpPr>
        <p:spPr bwMode="auto">
          <a:xfrm>
            <a:off x="3708400" y="1828800"/>
            <a:ext cx="144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0" name="Text Box 31"/>
          <p:cNvSpPr txBox="1">
            <a:spLocks noChangeArrowheads="1"/>
          </p:cNvSpPr>
          <p:nvPr/>
        </p:nvSpPr>
        <p:spPr bwMode="auto">
          <a:xfrm>
            <a:off x="323528" y="5157192"/>
            <a:ext cx="8280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000" dirty="0"/>
              <a:t>Linear summ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er output = -0.541 sin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wc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t -1.307cos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wc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t .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= 1.41 sin(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wc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t – 112.5 ). </a:t>
            </a:r>
          </a:p>
        </p:txBody>
      </p:sp>
      <p:sp>
        <p:nvSpPr>
          <p:cNvPr id="14361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B72659-0F93-4B2F-BBD0-817993ED63FE}" type="slidenum">
              <a:rPr lang="ar-SA" smtClean="0"/>
              <a:pPr/>
              <a:t>30</a:t>
            </a:fld>
            <a:endParaRPr lang="en-US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59568" y="6028729"/>
            <a:ext cx="8424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6600"/>
                </a:solidFill>
              </a:rPr>
              <a:t>For the remaining </a:t>
            </a:r>
            <a:r>
              <a:rPr lang="en-US" sz="1600" dirty="0" err="1">
                <a:solidFill>
                  <a:srgbClr val="006600"/>
                </a:solidFill>
              </a:rPr>
              <a:t>tribit</a:t>
            </a:r>
            <a:r>
              <a:rPr lang="en-US" sz="1600" dirty="0">
                <a:solidFill>
                  <a:srgbClr val="006600"/>
                </a:solidFill>
              </a:rPr>
              <a:t> codes (001, 010 , 011 , 100 ,101 , 110 , 111) the procedure is the same 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7544" y="2852936"/>
            <a:ext cx="2680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I-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ch.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Product modulator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21386-6A8F-4A3A-9E8F-AE41D84B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37E761-0BA3-4EB5-ADB5-EF22AB657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575074"/>
            <a:ext cx="3939318" cy="2999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BC5A44-B85A-40F1-A9DC-6BCF2745E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26" y="1066800"/>
            <a:ext cx="4656956" cy="3733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7BDDA4-15B4-4169-AADB-21B51FF48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04738"/>
            <a:ext cx="5355000" cy="464533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E02AE150-090A-46CD-B848-9A5098C91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44" y="5485829"/>
            <a:ext cx="84402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dirty="0"/>
              <a:t>Here,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only one bit changes between any two adjacent phases, this is called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Gray Code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Maximum distance code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This is used to reduce the number of transmission errors .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D3B00008-7A0C-42A2-968B-CE80D3592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518657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Fig. Phaser diagram.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77F1699-D67B-4D73-AA1E-A54EEF784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78" y="4574141"/>
            <a:ext cx="17687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Fig. Constellation</a:t>
            </a:r>
          </a:p>
        </p:txBody>
      </p:sp>
    </p:spTree>
    <p:extLst>
      <p:ext uri="{BB962C8B-B14F-4D97-AF65-F5344CB8AC3E}">
        <p14:creationId xmlns:p14="http://schemas.microsoft.com/office/powerpoint/2010/main" val="2443907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23850" y="1213227"/>
            <a:ext cx="374332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6600"/>
                </a:solidFill>
                <a:latin typeface="Comic Sans MS" pitchFamily="66" charset="0"/>
              </a:rPr>
              <a:t>Truth table for  8-PSK modulator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mic Sans MS" pitchFamily="66" charset="0"/>
              </a:rPr>
              <a:t>Binary input    8-psk output phase </a:t>
            </a:r>
          </a:p>
          <a:p>
            <a:pPr>
              <a:spcBef>
                <a:spcPct val="50000"/>
              </a:spcBef>
            </a:pPr>
            <a:endParaRPr lang="en-US" sz="16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mic Sans MS" pitchFamily="66" charset="0"/>
              </a:rPr>
              <a:t>000                 -112.5 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mic Sans MS" pitchFamily="66" charset="0"/>
              </a:rPr>
              <a:t>001                 -157.5 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mic Sans MS" pitchFamily="66" charset="0"/>
              </a:rPr>
              <a:t>010                 -67.5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mic Sans MS" pitchFamily="66" charset="0"/>
              </a:rPr>
              <a:t>011                 -22.5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mic Sans MS" pitchFamily="66" charset="0"/>
              </a:rPr>
              <a:t>100                 +112.5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mic Sans MS" pitchFamily="66" charset="0"/>
              </a:rPr>
              <a:t>101                 +157.5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mic Sans MS" pitchFamily="66" charset="0"/>
              </a:rPr>
              <a:t>110                 +67.5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mic Sans MS" pitchFamily="66" charset="0"/>
              </a:rPr>
              <a:t>111                  +22.5</a:t>
            </a:r>
          </a:p>
        </p:txBody>
      </p:sp>
      <p:sp>
        <p:nvSpPr>
          <p:cNvPr id="10243" name="Line 5"/>
          <p:cNvSpPr>
            <a:spLocks noChangeShapeType="1"/>
          </p:cNvSpPr>
          <p:nvPr/>
        </p:nvSpPr>
        <p:spPr bwMode="auto">
          <a:xfrm>
            <a:off x="1763713" y="1484313"/>
            <a:ext cx="0" cy="3673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323850" y="1916113"/>
            <a:ext cx="36718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6804025" y="908050"/>
            <a:ext cx="0" cy="3600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4716463" y="2781300"/>
            <a:ext cx="41767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 flipH="1">
            <a:off x="5867400" y="981075"/>
            <a:ext cx="1873250" cy="3600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 flipH="1">
            <a:off x="4932363" y="1700213"/>
            <a:ext cx="3671887" cy="2160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>
            <a:off x="5867400" y="1125538"/>
            <a:ext cx="1944688" cy="3382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>
            <a:off x="5148263" y="1700213"/>
            <a:ext cx="3384550" cy="2160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6227763" y="476250"/>
            <a:ext cx="1150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006600"/>
                </a:solidFill>
              </a:rPr>
              <a:t>Cos wc t</a:t>
            </a:r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7993063" y="2420938"/>
            <a:ext cx="1150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006600"/>
                </a:solidFill>
              </a:rPr>
              <a:t>sin wc t</a:t>
            </a:r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7524750" y="692150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110</a:t>
            </a:r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5508625" y="765175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100</a:t>
            </a:r>
          </a:p>
        </p:txBody>
      </p:sp>
      <p:sp>
        <p:nvSpPr>
          <p:cNvPr id="10255" name="Text Box 17"/>
          <p:cNvSpPr txBox="1">
            <a:spLocks noChangeArrowheads="1"/>
          </p:cNvSpPr>
          <p:nvPr/>
        </p:nvSpPr>
        <p:spPr bwMode="auto">
          <a:xfrm>
            <a:off x="4643438" y="1341438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101</a:t>
            </a:r>
          </a:p>
        </p:txBody>
      </p:sp>
      <p:sp>
        <p:nvSpPr>
          <p:cNvPr id="10256" name="Text Box 18"/>
          <p:cNvSpPr txBox="1">
            <a:spLocks noChangeArrowheads="1"/>
          </p:cNvSpPr>
          <p:nvPr/>
        </p:nvSpPr>
        <p:spPr bwMode="auto">
          <a:xfrm>
            <a:off x="8351838" y="3789363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011</a:t>
            </a:r>
          </a:p>
        </p:txBody>
      </p:sp>
      <p:sp>
        <p:nvSpPr>
          <p:cNvPr id="10257" name="Text Box 19"/>
          <p:cNvSpPr txBox="1">
            <a:spLocks noChangeArrowheads="1"/>
          </p:cNvSpPr>
          <p:nvPr/>
        </p:nvSpPr>
        <p:spPr bwMode="auto">
          <a:xfrm>
            <a:off x="7596188" y="4437063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010</a:t>
            </a:r>
          </a:p>
        </p:txBody>
      </p:sp>
      <p:sp>
        <p:nvSpPr>
          <p:cNvPr id="10258" name="Text Box 20"/>
          <p:cNvSpPr txBox="1">
            <a:spLocks noChangeArrowheads="1"/>
          </p:cNvSpPr>
          <p:nvPr/>
        </p:nvSpPr>
        <p:spPr bwMode="auto">
          <a:xfrm>
            <a:off x="5508625" y="4581525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000</a:t>
            </a:r>
          </a:p>
        </p:txBody>
      </p:sp>
      <p:sp>
        <p:nvSpPr>
          <p:cNvPr id="10259" name="Text Box 21"/>
          <p:cNvSpPr txBox="1">
            <a:spLocks noChangeArrowheads="1"/>
          </p:cNvSpPr>
          <p:nvPr/>
        </p:nvSpPr>
        <p:spPr bwMode="auto">
          <a:xfrm>
            <a:off x="4572000" y="37893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001</a:t>
            </a:r>
          </a:p>
        </p:txBody>
      </p:sp>
      <p:sp>
        <p:nvSpPr>
          <p:cNvPr id="10260" name="Text Box 22"/>
          <p:cNvSpPr txBox="1">
            <a:spLocks noChangeArrowheads="1"/>
          </p:cNvSpPr>
          <p:nvPr/>
        </p:nvSpPr>
        <p:spPr bwMode="auto">
          <a:xfrm>
            <a:off x="8351838" y="14128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111</a:t>
            </a:r>
          </a:p>
        </p:txBody>
      </p:sp>
      <p:sp>
        <p:nvSpPr>
          <p:cNvPr id="10261" name="Text Box 23"/>
          <p:cNvSpPr txBox="1">
            <a:spLocks noChangeArrowheads="1"/>
          </p:cNvSpPr>
          <p:nvPr/>
        </p:nvSpPr>
        <p:spPr bwMode="auto">
          <a:xfrm>
            <a:off x="7524750" y="476250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QI C</a:t>
            </a:r>
          </a:p>
        </p:txBody>
      </p:sp>
      <p:sp>
        <p:nvSpPr>
          <p:cNvPr id="10262" name="Text Box 24"/>
          <p:cNvSpPr txBox="1">
            <a:spLocks noChangeArrowheads="1"/>
          </p:cNvSpPr>
          <p:nvPr/>
        </p:nvSpPr>
        <p:spPr bwMode="auto">
          <a:xfrm>
            <a:off x="152400" y="5668963"/>
            <a:ext cx="8839199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Angular separation between any two adjacent phasors is 45. (i.e., half that of QPSK).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So, an 8-PSK signal can undergoes almost ±22.5 phase shift during transmission &amp; still retain its integrity.   </a:t>
            </a:r>
          </a:p>
        </p:txBody>
      </p:sp>
      <p:sp>
        <p:nvSpPr>
          <p:cNvPr id="10264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37FA60-1C7B-4F45-98D4-489220B8F05C}" type="slidenum">
              <a:rPr lang="ar-SA" smtClean="0"/>
              <a:pPr/>
              <a:t>32</a:t>
            </a:fld>
            <a:endParaRPr lang="en-US"/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6E0C195A-9D7D-49BF-BE18-BD90B21B3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" y="117277"/>
            <a:ext cx="8664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Here, only one bit changes between any two adjacent phases, this is called </a:t>
            </a:r>
            <a:r>
              <a:rPr lang="en-US" sz="1600" b="1" dirty="0">
                <a:latin typeface="Times New Roman" panose="02020603050405020304" pitchFamily="18" charset="0"/>
                <a:cs typeface="Times New Roman" pitchFamily="18" charset="0"/>
              </a:rPr>
              <a:t>Gray Code</a:t>
            </a:r>
            <a:r>
              <a:rPr lang="en-US" sz="1600" dirty="0">
                <a:latin typeface="Times New Roman" panose="02020603050405020304" pitchFamily="18" charset="0"/>
                <a:cs typeface="Times New Roman" pitchFamily="18" charset="0"/>
              </a:rPr>
              <a:t> or </a:t>
            </a:r>
            <a:r>
              <a:rPr lang="en-US" sz="1600" b="1" dirty="0">
                <a:latin typeface="Times New Roman" panose="02020603050405020304" pitchFamily="18" charset="0"/>
                <a:cs typeface="Times New Roman" pitchFamily="18" charset="0"/>
              </a:rPr>
              <a:t>Maximum distance code</a:t>
            </a:r>
            <a:r>
              <a:rPr lang="en-US" sz="1600" dirty="0">
                <a:latin typeface="Times New Roman" panose="02020603050405020304" pitchFamily="18" charset="0"/>
                <a:cs typeface="Times New Roman" pitchFamily="18" charset="0"/>
              </a:rPr>
              <a:t>. This is used to reduce the number of transmission errors 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5E37A-68A0-4717-B14C-0057A3C25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B2F15-CA9F-497C-9F16-EB89AC29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D9290-2C30-432F-94A1-29FB3E9B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754533"/>
            <a:ext cx="7247101" cy="1348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9E938C-9690-4463-9F61-3B83DEDEB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594273"/>
            <a:ext cx="5105100" cy="4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42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157B4-72E3-4E08-A4D4-B6D626A8B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88976-8740-4130-820C-13B130E4F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043" y="271374"/>
            <a:ext cx="5722158" cy="65866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3A7054-0BAF-4D1A-80DE-8BD210D18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77" y="61440"/>
            <a:ext cx="3927000" cy="419867"/>
          </a:xfrm>
          <a:prstGeom prst="rect">
            <a:avLst/>
          </a:prstGeom>
        </p:spPr>
      </p:pic>
      <p:sp>
        <p:nvSpPr>
          <p:cNvPr id="7" name="Text Box 108">
            <a:extLst>
              <a:ext uri="{FF2B5EF4-FFF2-40B4-BE49-F238E27FC236}">
                <a16:creationId xmlns:a16="http://schemas.microsoft.com/office/drawing/2014/main" id="{F5080D9D-FED2-4719-85A7-F214B6EA2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196975"/>
            <a:ext cx="2482850" cy="9233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Baud rate for 8-PSK is (1/3)f</a:t>
            </a:r>
            <a:r>
              <a:rPr lang="en-US" b="1" dirty="0"/>
              <a:t>b</a:t>
            </a:r>
            <a:r>
              <a:rPr lang="en-US" dirty="0"/>
              <a:t> =minimum band width </a:t>
            </a:r>
          </a:p>
        </p:txBody>
      </p:sp>
      <p:sp>
        <p:nvSpPr>
          <p:cNvPr id="8" name="Text Box 108">
            <a:extLst>
              <a:ext uri="{FF2B5EF4-FFF2-40B4-BE49-F238E27FC236}">
                <a16:creationId xmlns:a16="http://schemas.microsoft.com/office/drawing/2014/main" id="{270FBF7B-8FE4-42B1-844E-8593B25C4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44" y="932445"/>
            <a:ext cx="1943100" cy="4308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100" dirty="0">
                <a:solidFill>
                  <a:srgbClr val="008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Power splitter splits the I,C,Q to three times the input</a:t>
            </a:r>
          </a:p>
        </p:txBody>
      </p:sp>
    </p:spTree>
    <p:extLst>
      <p:ext uri="{BB962C8B-B14F-4D97-AF65-F5344CB8AC3E}">
        <p14:creationId xmlns:p14="http://schemas.microsoft.com/office/powerpoint/2010/main" val="3110365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note-34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 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D4E14-6EF3-49C1-AE3E-33A047A9E075}" type="slidenum">
              <a:rPr lang="ar-SA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828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5292725" y="6172200"/>
            <a:ext cx="367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5867400" y="548005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>
            <a:off x="8388350" y="55530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5148263" y="6268242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68.333</a:t>
            </a: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7763522" y="612933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71.667</a:t>
            </a:r>
          </a:p>
        </p:txBody>
      </p:sp>
      <p:sp>
        <p:nvSpPr>
          <p:cNvPr id="18441" name="Line 11"/>
          <p:cNvSpPr>
            <a:spLocks noChangeShapeType="1"/>
          </p:cNvSpPr>
          <p:nvPr/>
        </p:nvSpPr>
        <p:spPr bwMode="auto">
          <a:xfrm>
            <a:off x="5795962" y="5157788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6264275" y="4678362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B=3.333MHz </a:t>
            </a:r>
          </a:p>
        </p:txBody>
      </p:sp>
      <p:sp>
        <p:nvSpPr>
          <p:cNvPr id="18443" name="Line 13"/>
          <p:cNvSpPr>
            <a:spLocks noChangeShapeType="1"/>
          </p:cNvSpPr>
          <p:nvPr/>
        </p:nvSpPr>
        <p:spPr bwMode="auto">
          <a:xfrm>
            <a:off x="7112582" y="5237162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6084888" y="5516563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 fc =70</a:t>
            </a:r>
          </a:p>
        </p:txBody>
      </p:sp>
      <p:sp>
        <p:nvSpPr>
          <p:cNvPr id="18445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F46EDC-110A-4850-8473-34816208FC15}" type="slidenum">
              <a:rPr lang="ar-SA" smtClean="0"/>
              <a:pPr/>
              <a:t>36</a:t>
            </a:fld>
            <a:endParaRPr lang="en-US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A91627C6-AB48-4549-AF19-7D3EFB924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6" y="276018"/>
            <a:ext cx="8713788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Example: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For an 8 – PSK modulator with an input data rate f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= 10 Mbps and a carrier frequency of 70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MHz.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 determine the minimum double-sided Nyquist bandwidth (f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) &amp; the baud.</a:t>
            </a:r>
          </a:p>
          <a:p>
            <a:pPr rtl="0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Solution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FEA330-D32A-479A-81EB-3A431F9D5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882570"/>
            <a:ext cx="5254624" cy="403626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203575" y="260350"/>
            <a:ext cx="3168650" cy="4616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008000"/>
                </a:solidFill>
                <a:latin typeface="Castellar" pitchFamily="18" charset="0"/>
              </a:rPr>
              <a:t>8 – PSK Receiver </a:t>
            </a: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7235825" y="3141663"/>
            <a:ext cx="1368425" cy="574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6011863" y="1196975"/>
            <a:ext cx="1223962" cy="936625"/>
          </a:xfrm>
          <a:prstGeom prst="rect">
            <a:avLst/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6156325" y="4941888"/>
            <a:ext cx="1223963" cy="935037"/>
          </a:xfrm>
          <a:prstGeom prst="rect">
            <a:avLst/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4716463" y="4149725"/>
            <a:ext cx="576262" cy="360363"/>
          </a:xfrm>
          <a:prstGeom prst="rect">
            <a:avLst/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11"/>
          <p:cNvSpPr>
            <a:spLocks noChangeArrowheads="1"/>
          </p:cNvSpPr>
          <p:nvPr/>
        </p:nvSpPr>
        <p:spPr bwMode="auto">
          <a:xfrm>
            <a:off x="4211638" y="4941888"/>
            <a:ext cx="1368425" cy="8636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12"/>
          <p:cNvSpPr>
            <a:spLocks noChangeArrowheads="1"/>
          </p:cNvSpPr>
          <p:nvPr/>
        </p:nvSpPr>
        <p:spPr bwMode="auto">
          <a:xfrm>
            <a:off x="3995738" y="1412875"/>
            <a:ext cx="1368425" cy="8636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13"/>
          <p:cNvSpPr>
            <a:spLocks noChangeArrowheads="1"/>
          </p:cNvSpPr>
          <p:nvPr/>
        </p:nvSpPr>
        <p:spPr bwMode="auto">
          <a:xfrm>
            <a:off x="2700338" y="3068638"/>
            <a:ext cx="115252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14"/>
          <p:cNvSpPr>
            <a:spLocks noChangeArrowheads="1"/>
          </p:cNvSpPr>
          <p:nvPr/>
        </p:nvSpPr>
        <p:spPr bwMode="auto">
          <a:xfrm>
            <a:off x="1258888" y="3068639"/>
            <a:ext cx="1008059" cy="779446"/>
          </a:xfrm>
          <a:prstGeom prst="rect">
            <a:avLst/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5"/>
          <p:cNvSpPr>
            <a:spLocks noChangeShapeType="1"/>
          </p:cNvSpPr>
          <p:nvPr/>
        </p:nvSpPr>
        <p:spPr bwMode="auto">
          <a:xfrm flipV="1">
            <a:off x="1547813" y="1773238"/>
            <a:ext cx="0" cy="1295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Line 16"/>
          <p:cNvSpPr>
            <a:spLocks noChangeShapeType="1"/>
          </p:cNvSpPr>
          <p:nvPr/>
        </p:nvSpPr>
        <p:spPr bwMode="auto">
          <a:xfrm>
            <a:off x="1547813" y="1773238"/>
            <a:ext cx="2447925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Line 17"/>
          <p:cNvSpPr>
            <a:spLocks noChangeShapeType="1"/>
          </p:cNvSpPr>
          <p:nvPr/>
        </p:nvSpPr>
        <p:spPr bwMode="auto">
          <a:xfrm>
            <a:off x="5364163" y="1773238"/>
            <a:ext cx="6477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Line 18"/>
          <p:cNvSpPr>
            <a:spLocks noChangeShapeType="1"/>
          </p:cNvSpPr>
          <p:nvPr/>
        </p:nvSpPr>
        <p:spPr bwMode="auto">
          <a:xfrm>
            <a:off x="7235825" y="1557338"/>
            <a:ext cx="1081088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Line 19"/>
          <p:cNvSpPr>
            <a:spLocks noChangeShapeType="1"/>
          </p:cNvSpPr>
          <p:nvPr/>
        </p:nvSpPr>
        <p:spPr bwMode="auto">
          <a:xfrm>
            <a:off x="7667625" y="3141663"/>
            <a:ext cx="0" cy="574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Line 20"/>
          <p:cNvSpPr>
            <a:spLocks noChangeShapeType="1"/>
          </p:cNvSpPr>
          <p:nvPr/>
        </p:nvSpPr>
        <p:spPr bwMode="auto">
          <a:xfrm>
            <a:off x="8172450" y="3141663"/>
            <a:ext cx="0" cy="574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Line 21"/>
          <p:cNvSpPr>
            <a:spLocks noChangeShapeType="1"/>
          </p:cNvSpPr>
          <p:nvPr/>
        </p:nvSpPr>
        <p:spPr bwMode="auto">
          <a:xfrm>
            <a:off x="8316913" y="1557338"/>
            <a:ext cx="0" cy="1295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Line 22"/>
          <p:cNvSpPr>
            <a:spLocks noChangeShapeType="1"/>
          </p:cNvSpPr>
          <p:nvPr/>
        </p:nvSpPr>
        <p:spPr bwMode="auto">
          <a:xfrm>
            <a:off x="7235825" y="1916113"/>
            <a:ext cx="360363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Line 23"/>
          <p:cNvSpPr>
            <a:spLocks noChangeShapeType="1"/>
          </p:cNvSpPr>
          <p:nvPr/>
        </p:nvSpPr>
        <p:spPr bwMode="auto">
          <a:xfrm>
            <a:off x="7596188" y="1916113"/>
            <a:ext cx="0" cy="9366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Line 24"/>
          <p:cNvSpPr>
            <a:spLocks noChangeShapeType="1"/>
          </p:cNvSpPr>
          <p:nvPr/>
        </p:nvSpPr>
        <p:spPr bwMode="auto">
          <a:xfrm>
            <a:off x="7019925" y="2852738"/>
            <a:ext cx="1800225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Line 25"/>
          <p:cNvSpPr>
            <a:spLocks noChangeShapeType="1"/>
          </p:cNvSpPr>
          <p:nvPr/>
        </p:nvSpPr>
        <p:spPr bwMode="auto">
          <a:xfrm>
            <a:off x="7019925" y="2852738"/>
            <a:ext cx="0" cy="129698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Line 26"/>
          <p:cNvSpPr>
            <a:spLocks noChangeShapeType="1"/>
          </p:cNvSpPr>
          <p:nvPr/>
        </p:nvSpPr>
        <p:spPr bwMode="auto">
          <a:xfrm>
            <a:off x="7019925" y="4149725"/>
            <a:ext cx="1800225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Line 27"/>
          <p:cNvSpPr>
            <a:spLocks noChangeShapeType="1"/>
          </p:cNvSpPr>
          <p:nvPr/>
        </p:nvSpPr>
        <p:spPr bwMode="auto">
          <a:xfrm flipV="1">
            <a:off x="8820150" y="2852738"/>
            <a:ext cx="0" cy="129698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Line 28"/>
          <p:cNvSpPr>
            <a:spLocks noChangeShapeType="1"/>
          </p:cNvSpPr>
          <p:nvPr/>
        </p:nvSpPr>
        <p:spPr bwMode="auto">
          <a:xfrm>
            <a:off x="7380288" y="5589588"/>
            <a:ext cx="10795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Line 29"/>
          <p:cNvSpPr>
            <a:spLocks noChangeShapeType="1"/>
          </p:cNvSpPr>
          <p:nvPr/>
        </p:nvSpPr>
        <p:spPr bwMode="auto">
          <a:xfrm flipV="1">
            <a:off x="8459788" y="4149725"/>
            <a:ext cx="0" cy="14398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Line 30"/>
          <p:cNvSpPr>
            <a:spLocks noChangeShapeType="1"/>
          </p:cNvSpPr>
          <p:nvPr/>
        </p:nvSpPr>
        <p:spPr bwMode="auto">
          <a:xfrm>
            <a:off x="7380288" y="5157788"/>
            <a:ext cx="431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Line 31"/>
          <p:cNvSpPr>
            <a:spLocks noChangeShapeType="1"/>
          </p:cNvSpPr>
          <p:nvPr/>
        </p:nvSpPr>
        <p:spPr bwMode="auto">
          <a:xfrm flipV="1">
            <a:off x="7812088" y="4149725"/>
            <a:ext cx="0" cy="10080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Line 32"/>
          <p:cNvSpPr>
            <a:spLocks noChangeShapeType="1"/>
          </p:cNvSpPr>
          <p:nvPr/>
        </p:nvSpPr>
        <p:spPr bwMode="auto">
          <a:xfrm>
            <a:off x="1547813" y="3933825"/>
            <a:ext cx="0" cy="14398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Line 33"/>
          <p:cNvSpPr>
            <a:spLocks noChangeShapeType="1"/>
          </p:cNvSpPr>
          <p:nvPr/>
        </p:nvSpPr>
        <p:spPr bwMode="auto">
          <a:xfrm>
            <a:off x="1547813" y="5373688"/>
            <a:ext cx="2663825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Line 34"/>
          <p:cNvSpPr>
            <a:spLocks noChangeShapeType="1"/>
          </p:cNvSpPr>
          <p:nvPr/>
        </p:nvSpPr>
        <p:spPr bwMode="auto">
          <a:xfrm>
            <a:off x="5003800" y="4508500"/>
            <a:ext cx="0" cy="4333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Line 35"/>
          <p:cNvSpPr>
            <a:spLocks noChangeShapeType="1"/>
          </p:cNvSpPr>
          <p:nvPr/>
        </p:nvSpPr>
        <p:spPr bwMode="auto">
          <a:xfrm>
            <a:off x="3851275" y="3357563"/>
            <a:ext cx="1152525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Line 36"/>
          <p:cNvSpPr>
            <a:spLocks noChangeShapeType="1"/>
          </p:cNvSpPr>
          <p:nvPr/>
        </p:nvSpPr>
        <p:spPr bwMode="auto">
          <a:xfrm flipV="1">
            <a:off x="5003800" y="2276475"/>
            <a:ext cx="0" cy="18732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Line 37"/>
          <p:cNvSpPr>
            <a:spLocks noChangeShapeType="1"/>
          </p:cNvSpPr>
          <p:nvPr/>
        </p:nvSpPr>
        <p:spPr bwMode="auto">
          <a:xfrm>
            <a:off x="2268538" y="3429000"/>
            <a:ext cx="431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Line 38"/>
          <p:cNvSpPr>
            <a:spLocks noChangeShapeType="1"/>
          </p:cNvSpPr>
          <p:nvPr/>
        </p:nvSpPr>
        <p:spPr bwMode="auto">
          <a:xfrm>
            <a:off x="5580063" y="5373688"/>
            <a:ext cx="576262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Text Box 39"/>
          <p:cNvSpPr txBox="1">
            <a:spLocks noChangeArrowheads="1"/>
          </p:cNvSpPr>
          <p:nvPr/>
        </p:nvSpPr>
        <p:spPr bwMode="auto">
          <a:xfrm>
            <a:off x="7308850" y="328453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Q     I      C</a:t>
            </a:r>
          </a:p>
        </p:txBody>
      </p:sp>
      <p:sp>
        <p:nvSpPr>
          <p:cNvPr id="19492" name="Text Box 40"/>
          <p:cNvSpPr txBox="1">
            <a:spLocks noChangeArrowheads="1"/>
          </p:cNvSpPr>
          <p:nvPr/>
        </p:nvSpPr>
        <p:spPr bwMode="auto">
          <a:xfrm>
            <a:off x="7667625" y="55165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19493" name="Text Box 41"/>
          <p:cNvSpPr txBox="1">
            <a:spLocks noChangeArrowheads="1"/>
          </p:cNvSpPr>
          <p:nvPr/>
        </p:nvSpPr>
        <p:spPr bwMode="auto">
          <a:xfrm>
            <a:off x="7380288" y="47974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19494" name="Line 42"/>
          <p:cNvSpPr>
            <a:spLocks noChangeShapeType="1"/>
          </p:cNvSpPr>
          <p:nvPr/>
        </p:nvSpPr>
        <p:spPr bwMode="auto">
          <a:xfrm>
            <a:off x="7451725" y="4868863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Text Box 43"/>
          <p:cNvSpPr txBox="1">
            <a:spLocks noChangeArrowheads="1"/>
          </p:cNvSpPr>
          <p:nvPr/>
        </p:nvSpPr>
        <p:spPr bwMode="auto">
          <a:xfrm>
            <a:off x="7596188" y="11969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</a:t>
            </a:r>
          </a:p>
        </p:txBody>
      </p:sp>
      <p:sp>
        <p:nvSpPr>
          <p:cNvPr id="19496" name="Text Box 44"/>
          <p:cNvSpPr txBox="1">
            <a:spLocks noChangeArrowheads="1"/>
          </p:cNvSpPr>
          <p:nvPr/>
        </p:nvSpPr>
        <p:spPr bwMode="auto">
          <a:xfrm>
            <a:off x="7524750" y="198913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19497" name="Line 45"/>
          <p:cNvSpPr>
            <a:spLocks noChangeShapeType="1"/>
          </p:cNvSpPr>
          <p:nvPr/>
        </p:nvSpPr>
        <p:spPr bwMode="auto">
          <a:xfrm>
            <a:off x="8820150" y="3357563"/>
            <a:ext cx="323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98" name="Line 46"/>
          <p:cNvSpPr>
            <a:spLocks noChangeShapeType="1"/>
          </p:cNvSpPr>
          <p:nvPr/>
        </p:nvSpPr>
        <p:spPr bwMode="auto">
          <a:xfrm>
            <a:off x="49721" y="3499803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Text Box 47"/>
          <p:cNvSpPr txBox="1">
            <a:spLocks noChangeArrowheads="1"/>
          </p:cNvSpPr>
          <p:nvPr/>
        </p:nvSpPr>
        <p:spPr bwMode="auto">
          <a:xfrm>
            <a:off x="4140200" y="1484313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Product detector </a:t>
            </a:r>
          </a:p>
        </p:txBody>
      </p:sp>
      <p:sp>
        <p:nvSpPr>
          <p:cNvPr id="19500" name="Text Box 48"/>
          <p:cNvSpPr txBox="1">
            <a:spLocks noChangeArrowheads="1"/>
          </p:cNvSpPr>
          <p:nvPr/>
        </p:nvSpPr>
        <p:spPr bwMode="auto">
          <a:xfrm>
            <a:off x="4284663" y="5084763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Product detector </a:t>
            </a:r>
          </a:p>
        </p:txBody>
      </p:sp>
      <p:sp>
        <p:nvSpPr>
          <p:cNvPr id="19501" name="Text Box 49"/>
          <p:cNvSpPr txBox="1">
            <a:spLocks noChangeArrowheads="1"/>
          </p:cNvSpPr>
          <p:nvPr/>
        </p:nvSpPr>
        <p:spPr bwMode="auto">
          <a:xfrm>
            <a:off x="1185066" y="3094488"/>
            <a:ext cx="10810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Power splitter</a:t>
            </a:r>
          </a:p>
        </p:txBody>
      </p:sp>
      <p:sp>
        <p:nvSpPr>
          <p:cNvPr id="19502" name="Text Box 50"/>
          <p:cNvSpPr txBox="1">
            <a:spLocks noChangeArrowheads="1"/>
          </p:cNvSpPr>
          <p:nvPr/>
        </p:nvSpPr>
        <p:spPr bwMode="auto">
          <a:xfrm>
            <a:off x="2771775" y="3068638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Carrier recovery</a:t>
            </a:r>
          </a:p>
        </p:txBody>
      </p:sp>
      <p:sp>
        <p:nvSpPr>
          <p:cNvPr id="19503" name="Text Box 51"/>
          <p:cNvSpPr txBox="1">
            <a:spLocks noChangeArrowheads="1"/>
          </p:cNvSpPr>
          <p:nvPr/>
        </p:nvSpPr>
        <p:spPr bwMode="auto">
          <a:xfrm>
            <a:off x="4716463" y="414972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90</a:t>
            </a:r>
          </a:p>
        </p:txBody>
      </p:sp>
      <p:sp>
        <p:nvSpPr>
          <p:cNvPr id="19504" name="Text Box 52"/>
          <p:cNvSpPr txBox="1">
            <a:spLocks noChangeArrowheads="1"/>
          </p:cNvSpPr>
          <p:nvPr/>
        </p:nvSpPr>
        <p:spPr bwMode="auto">
          <a:xfrm>
            <a:off x="6227763" y="4941888"/>
            <a:ext cx="10080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Analog to Digital </a:t>
            </a:r>
          </a:p>
        </p:txBody>
      </p:sp>
      <p:sp>
        <p:nvSpPr>
          <p:cNvPr id="19505" name="Text Box 53"/>
          <p:cNvSpPr txBox="1">
            <a:spLocks noChangeArrowheads="1"/>
          </p:cNvSpPr>
          <p:nvPr/>
        </p:nvSpPr>
        <p:spPr bwMode="auto">
          <a:xfrm>
            <a:off x="5003800" y="25654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sinwc t </a:t>
            </a:r>
          </a:p>
        </p:txBody>
      </p:sp>
      <p:sp>
        <p:nvSpPr>
          <p:cNvPr id="19506" name="Text Box 54"/>
          <p:cNvSpPr txBox="1">
            <a:spLocks noChangeArrowheads="1"/>
          </p:cNvSpPr>
          <p:nvPr/>
        </p:nvSpPr>
        <p:spPr bwMode="auto">
          <a:xfrm>
            <a:off x="5003800" y="45085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Coswc t </a:t>
            </a:r>
          </a:p>
        </p:txBody>
      </p:sp>
      <p:sp>
        <p:nvSpPr>
          <p:cNvPr id="19507" name="Text Box 55"/>
          <p:cNvSpPr txBox="1">
            <a:spLocks noChangeArrowheads="1"/>
          </p:cNvSpPr>
          <p:nvPr/>
        </p:nvSpPr>
        <p:spPr bwMode="auto">
          <a:xfrm>
            <a:off x="5508625" y="5084763"/>
            <a:ext cx="8636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4-level</a:t>
            </a:r>
          </a:p>
          <a:p>
            <a:pPr>
              <a:spcBef>
                <a:spcPct val="50000"/>
              </a:spcBef>
            </a:pPr>
            <a:r>
              <a:rPr lang="en-US" sz="1400" b="1"/>
              <a:t>PAM</a:t>
            </a:r>
          </a:p>
        </p:txBody>
      </p:sp>
      <p:sp>
        <p:nvSpPr>
          <p:cNvPr id="19508" name="Text Box 56"/>
          <p:cNvSpPr txBox="1">
            <a:spLocks noChangeArrowheads="1"/>
          </p:cNvSpPr>
          <p:nvPr/>
        </p:nvSpPr>
        <p:spPr bwMode="auto">
          <a:xfrm>
            <a:off x="5364163" y="1412875"/>
            <a:ext cx="8636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4-level</a:t>
            </a:r>
          </a:p>
          <a:p>
            <a:pPr>
              <a:spcBef>
                <a:spcPct val="50000"/>
              </a:spcBef>
            </a:pPr>
            <a:r>
              <a:rPr lang="en-US" sz="1400" b="1"/>
              <a:t>PAM</a:t>
            </a:r>
          </a:p>
        </p:txBody>
      </p:sp>
      <p:sp>
        <p:nvSpPr>
          <p:cNvPr id="19509" name="Text Box 57"/>
          <p:cNvSpPr txBox="1">
            <a:spLocks noChangeArrowheads="1"/>
          </p:cNvSpPr>
          <p:nvPr/>
        </p:nvSpPr>
        <p:spPr bwMode="auto">
          <a:xfrm>
            <a:off x="6084888" y="1196975"/>
            <a:ext cx="10080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Analog to Digital </a:t>
            </a:r>
          </a:p>
        </p:txBody>
      </p:sp>
      <p:sp>
        <p:nvSpPr>
          <p:cNvPr id="19510" name="Text Box 58"/>
          <p:cNvSpPr txBox="1">
            <a:spLocks noChangeArrowheads="1"/>
          </p:cNvSpPr>
          <p:nvPr/>
        </p:nvSpPr>
        <p:spPr bwMode="auto">
          <a:xfrm>
            <a:off x="49721" y="2412630"/>
            <a:ext cx="9001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8-PSK in </a:t>
            </a:r>
          </a:p>
        </p:txBody>
      </p:sp>
      <p:sp>
        <p:nvSpPr>
          <p:cNvPr id="19511" name="Text Box 59"/>
          <p:cNvSpPr txBox="1">
            <a:spLocks noChangeArrowheads="1"/>
          </p:cNvSpPr>
          <p:nvPr/>
        </p:nvSpPr>
        <p:spPr bwMode="auto">
          <a:xfrm>
            <a:off x="8388350" y="2420938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output</a:t>
            </a:r>
          </a:p>
        </p:txBody>
      </p:sp>
      <p:sp>
        <p:nvSpPr>
          <p:cNvPr id="19512" name="Text Box 60"/>
          <p:cNvSpPr txBox="1">
            <a:spLocks noChangeArrowheads="1"/>
          </p:cNvSpPr>
          <p:nvPr/>
        </p:nvSpPr>
        <p:spPr bwMode="auto">
          <a:xfrm>
            <a:off x="7019925" y="3644900"/>
            <a:ext cx="17287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Parallel to serial converter </a:t>
            </a:r>
          </a:p>
        </p:txBody>
      </p:sp>
      <p:sp>
        <p:nvSpPr>
          <p:cNvPr id="19513" name="Slide Number Placeholder 5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50CF27-6EFE-40E6-88E7-AF72D2F22D75}" type="slidenum">
              <a:rPr lang="ar-SA" smtClean="0"/>
              <a:pPr/>
              <a:t>37</a:t>
            </a:fld>
            <a:endParaRPr lang="en-US"/>
          </a:p>
        </p:txBody>
      </p:sp>
      <p:sp>
        <p:nvSpPr>
          <p:cNvPr id="58" name="Rectangle 14">
            <a:extLst>
              <a:ext uri="{FF2B5EF4-FFF2-40B4-BE49-F238E27FC236}">
                <a16:creationId xmlns:a16="http://schemas.microsoft.com/office/drawing/2014/main" id="{8C25E2AD-64C5-4E26-9190-8C11A79C7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30" y="3113646"/>
            <a:ext cx="618110" cy="608013"/>
          </a:xfrm>
          <a:prstGeom prst="rect">
            <a:avLst/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49">
            <a:extLst>
              <a:ext uri="{FF2B5EF4-FFF2-40B4-BE49-F238E27FC236}">
                <a16:creationId xmlns:a16="http://schemas.microsoft.com/office/drawing/2014/main" id="{1C376A7A-F7F0-401E-A8D1-A07AE6579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4" y="3109287"/>
            <a:ext cx="576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BPF</a:t>
            </a:r>
          </a:p>
        </p:txBody>
      </p:sp>
      <p:sp>
        <p:nvSpPr>
          <p:cNvPr id="60" name="Line 46">
            <a:extLst>
              <a:ext uri="{FF2B5EF4-FFF2-40B4-BE49-F238E27FC236}">
                <a16:creationId xmlns:a16="http://schemas.microsoft.com/office/drawing/2014/main" id="{E794D46F-E767-42FA-AA7E-A0571F7E60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3" y="3499803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1D2FFA6E-C4C5-49A9-B9EE-3F52CD684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69" y="5459428"/>
            <a:ext cx="2824907" cy="121406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3600" b="1" dirty="0"/>
              <a:t>16- PSK </a:t>
            </a:r>
            <a:r>
              <a:rPr lang="en-US" dirty="0"/>
              <a:t>…  … quadbit (M=16, N=4)</a:t>
            </a:r>
          </a:p>
          <a:p>
            <a:pPr algn="l" rtl="0"/>
            <a:r>
              <a:rPr lang="en-US" dirty="0"/>
              <a:t>minimum bandwidth and baud =(fb/4)</a:t>
            </a:r>
          </a:p>
          <a:p>
            <a:pPr algn="l" rtl="0"/>
            <a:r>
              <a:rPr lang="en-US" dirty="0"/>
              <a:t>What is the truth table and constellation</a:t>
            </a:r>
          </a:p>
          <a:p>
            <a:pPr algn="l" rtl="0"/>
            <a:r>
              <a:rPr lang="en-US" dirty="0"/>
              <a:t>Find a block diagram for 16 PSK</a:t>
            </a:r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D4E14-6EF3-49C1-AE3E-33A047A9E075}" type="slidenum">
              <a:rPr lang="ar-SA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693FB9-F9F9-4E15-A9AE-B30D0FBAE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290486"/>
            <a:ext cx="6541862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52400" y="404813"/>
            <a:ext cx="8740775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2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Quadrature Amplitude Modulation (QAM)</a:t>
            </a:r>
          </a:p>
          <a:p>
            <a:pPr rtl="0">
              <a:spcBef>
                <a:spcPct val="50000"/>
              </a:spcBef>
            </a:pPr>
            <a:endParaRPr lang="en-US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rtl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Information is contained in both the </a:t>
            </a:r>
            <a:r>
              <a:rPr lang="en-US" u="sng" dirty="0">
                <a:latin typeface="Tahoma" pitchFamily="34" charset="0"/>
                <a:ea typeface="Tahoma" pitchFamily="34" charset="0"/>
                <a:cs typeface="Tahoma" pitchFamily="34" charset="0"/>
              </a:rPr>
              <a:t>amplitude &amp; phase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of the transmitted carrier.</a:t>
            </a:r>
          </a:p>
          <a:p>
            <a:pPr marL="285750" indent="-285750" rtl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Both ASK and PSK are combined.</a:t>
            </a:r>
          </a:p>
          <a:p>
            <a:pPr rtl="0">
              <a:spcBef>
                <a:spcPct val="50000"/>
              </a:spcBef>
            </a:pP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rtl="0">
              <a:spcBef>
                <a:spcPct val="50000"/>
              </a:spcBef>
            </a:pP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rtl="0">
              <a:spcBef>
                <a:spcPct val="50000"/>
              </a:spcBef>
            </a:pP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rtl="0">
              <a:spcBef>
                <a:spcPct val="50000"/>
              </a:spcBef>
            </a:pP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rtl="0">
              <a:spcBef>
                <a:spcPct val="50000"/>
              </a:spcBef>
            </a:pP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rtl="0">
              <a:spcBef>
                <a:spcPct val="50000"/>
              </a:spcBef>
            </a:pP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rtl="0">
              <a:spcBef>
                <a:spcPct val="50000"/>
              </a:spcBef>
            </a:pP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rtl="0">
              <a:spcBef>
                <a:spcPct val="50000"/>
              </a:spcBef>
            </a:pP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rtl="0">
              <a:spcBef>
                <a:spcPct val="50000"/>
              </a:spcBef>
            </a:pP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rtl="0">
              <a:spcBef>
                <a:spcPct val="50000"/>
              </a:spcBef>
            </a:pP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4211638" y="2636838"/>
            <a:ext cx="0" cy="3097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>
            <a:off x="1908175" y="4076700"/>
            <a:ext cx="4895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2771775" y="2781300"/>
            <a:ext cx="3168650" cy="2808288"/>
          </a:xfrm>
          <a:prstGeom prst="line">
            <a:avLst/>
          </a:prstGeom>
          <a:noFill/>
          <a:ln w="9525">
            <a:solidFill>
              <a:srgbClr val="FF3300"/>
            </a:solidFill>
            <a:prstDash val="lgDash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 flipH="1">
            <a:off x="2411413" y="2852738"/>
            <a:ext cx="3240087" cy="2808287"/>
          </a:xfrm>
          <a:prstGeom prst="line">
            <a:avLst/>
          </a:prstGeom>
          <a:noFill/>
          <a:ln w="9525">
            <a:solidFill>
              <a:srgbClr val="FF3300"/>
            </a:solidFill>
            <a:prstDash val="lgDashDot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>
            <a:off x="3492500" y="3429000"/>
            <a:ext cx="1366838" cy="1223963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 flipH="1">
            <a:off x="3563938" y="3573463"/>
            <a:ext cx="1295400" cy="10795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5651500" y="2781300"/>
            <a:ext cx="73025" cy="71438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AutoShape 12"/>
          <p:cNvSpPr>
            <a:spLocks noChangeArrowheads="1"/>
          </p:cNvSpPr>
          <p:nvPr/>
        </p:nvSpPr>
        <p:spPr bwMode="auto">
          <a:xfrm>
            <a:off x="2700338" y="2708275"/>
            <a:ext cx="73025" cy="7143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AutoShape 13"/>
          <p:cNvSpPr>
            <a:spLocks noChangeArrowheads="1"/>
          </p:cNvSpPr>
          <p:nvPr/>
        </p:nvSpPr>
        <p:spPr bwMode="auto">
          <a:xfrm>
            <a:off x="4859338" y="3500438"/>
            <a:ext cx="73025" cy="7143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AutoShape 14"/>
          <p:cNvSpPr>
            <a:spLocks noChangeArrowheads="1"/>
          </p:cNvSpPr>
          <p:nvPr/>
        </p:nvSpPr>
        <p:spPr bwMode="auto">
          <a:xfrm>
            <a:off x="3492500" y="4652963"/>
            <a:ext cx="73025" cy="7143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AutoShape 15"/>
          <p:cNvSpPr>
            <a:spLocks noChangeArrowheads="1"/>
          </p:cNvSpPr>
          <p:nvPr/>
        </p:nvSpPr>
        <p:spPr bwMode="auto">
          <a:xfrm>
            <a:off x="4859338" y="4581525"/>
            <a:ext cx="73025" cy="7143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AutoShape 16"/>
          <p:cNvSpPr>
            <a:spLocks noChangeArrowheads="1"/>
          </p:cNvSpPr>
          <p:nvPr/>
        </p:nvSpPr>
        <p:spPr bwMode="auto">
          <a:xfrm>
            <a:off x="3419475" y="3357563"/>
            <a:ext cx="73025" cy="71437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Text Box 17"/>
          <p:cNvSpPr txBox="1">
            <a:spLocks noChangeArrowheads="1"/>
          </p:cNvSpPr>
          <p:nvPr/>
        </p:nvSpPr>
        <p:spPr bwMode="auto">
          <a:xfrm>
            <a:off x="5651500" y="249237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111</a:t>
            </a:r>
          </a:p>
        </p:txBody>
      </p:sp>
      <p:sp>
        <p:nvSpPr>
          <p:cNvPr id="20496" name="Text Box 18"/>
          <p:cNvSpPr txBox="1">
            <a:spLocks noChangeArrowheads="1"/>
          </p:cNvSpPr>
          <p:nvPr/>
        </p:nvSpPr>
        <p:spPr bwMode="auto">
          <a:xfrm>
            <a:off x="4932363" y="328453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110</a:t>
            </a:r>
          </a:p>
        </p:txBody>
      </p:sp>
      <p:sp>
        <p:nvSpPr>
          <p:cNvPr id="20497" name="Text Box 19"/>
          <p:cNvSpPr txBox="1">
            <a:spLocks noChangeArrowheads="1"/>
          </p:cNvSpPr>
          <p:nvPr/>
        </p:nvSpPr>
        <p:spPr bwMode="auto">
          <a:xfrm>
            <a:off x="4932363" y="436562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010</a:t>
            </a:r>
          </a:p>
        </p:txBody>
      </p:sp>
      <p:sp>
        <p:nvSpPr>
          <p:cNvPr id="20498" name="Text Box 20"/>
          <p:cNvSpPr txBox="1">
            <a:spLocks noChangeArrowheads="1"/>
          </p:cNvSpPr>
          <p:nvPr/>
        </p:nvSpPr>
        <p:spPr bwMode="auto">
          <a:xfrm>
            <a:off x="2411413" y="23495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101</a:t>
            </a:r>
          </a:p>
        </p:txBody>
      </p:sp>
      <p:sp>
        <p:nvSpPr>
          <p:cNvPr id="20499" name="Text Box 21"/>
          <p:cNvSpPr txBox="1">
            <a:spLocks noChangeArrowheads="1"/>
          </p:cNvSpPr>
          <p:nvPr/>
        </p:nvSpPr>
        <p:spPr bwMode="auto">
          <a:xfrm>
            <a:off x="3203575" y="3068638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100</a:t>
            </a:r>
          </a:p>
        </p:txBody>
      </p:sp>
      <p:sp>
        <p:nvSpPr>
          <p:cNvPr id="20500" name="Text Box 22"/>
          <p:cNvSpPr txBox="1">
            <a:spLocks noChangeArrowheads="1"/>
          </p:cNvSpPr>
          <p:nvPr/>
        </p:nvSpPr>
        <p:spPr bwMode="auto">
          <a:xfrm>
            <a:off x="1835150" y="544512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001</a:t>
            </a:r>
          </a:p>
        </p:txBody>
      </p:sp>
      <p:sp>
        <p:nvSpPr>
          <p:cNvPr id="20501" name="AutoShape 23"/>
          <p:cNvSpPr>
            <a:spLocks noChangeArrowheads="1"/>
          </p:cNvSpPr>
          <p:nvPr/>
        </p:nvSpPr>
        <p:spPr bwMode="auto">
          <a:xfrm>
            <a:off x="2339975" y="5661025"/>
            <a:ext cx="73025" cy="7143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AutoShape 24"/>
          <p:cNvSpPr>
            <a:spLocks noChangeArrowheads="1"/>
          </p:cNvSpPr>
          <p:nvPr/>
        </p:nvSpPr>
        <p:spPr bwMode="auto">
          <a:xfrm>
            <a:off x="5940425" y="5589588"/>
            <a:ext cx="73025" cy="7143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Text Box 25"/>
          <p:cNvSpPr txBox="1">
            <a:spLocks noChangeArrowheads="1"/>
          </p:cNvSpPr>
          <p:nvPr/>
        </p:nvSpPr>
        <p:spPr bwMode="auto">
          <a:xfrm>
            <a:off x="3419475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000</a:t>
            </a:r>
          </a:p>
        </p:txBody>
      </p:sp>
      <p:sp>
        <p:nvSpPr>
          <p:cNvPr id="20504" name="Text Box 27"/>
          <p:cNvSpPr txBox="1">
            <a:spLocks noChangeArrowheads="1"/>
          </p:cNvSpPr>
          <p:nvPr/>
        </p:nvSpPr>
        <p:spPr bwMode="auto">
          <a:xfrm>
            <a:off x="6011863" y="537368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011</a:t>
            </a:r>
          </a:p>
        </p:txBody>
      </p:sp>
      <p:sp>
        <p:nvSpPr>
          <p:cNvPr id="20505" name="Freeform 29"/>
          <p:cNvSpPr>
            <a:spLocks/>
          </p:cNvSpPr>
          <p:nvPr/>
        </p:nvSpPr>
        <p:spPr bwMode="auto">
          <a:xfrm>
            <a:off x="4932363" y="4076700"/>
            <a:ext cx="2519362" cy="479425"/>
          </a:xfrm>
          <a:custGeom>
            <a:avLst/>
            <a:gdLst>
              <a:gd name="T0" fmla="*/ 0 w 1587"/>
              <a:gd name="T1" fmla="*/ 2147483647 h 302"/>
              <a:gd name="T2" fmla="*/ 2147483647 w 1587"/>
              <a:gd name="T3" fmla="*/ 2147483647 h 302"/>
              <a:gd name="T4" fmla="*/ 2147483647 w 1587"/>
              <a:gd name="T5" fmla="*/ 2147483647 h 302"/>
              <a:gd name="T6" fmla="*/ 0 60000 65536"/>
              <a:gd name="T7" fmla="*/ 0 60000 65536"/>
              <a:gd name="T8" fmla="*/ 0 60000 65536"/>
              <a:gd name="T9" fmla="*/ 0 w 1587"/>
              <a:gd name="T10" fmla="*/ 0 h 302"/>
              <a:gd name="T11" fmla="*/ 1587 w 1587"/>
              <a:gd name="T12" fmla="*/ 302 h 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02">
                <a:moveTo>
                  <a:pt x="0" y="302"/>
                </a:moveTo>
                <a:cubicBezTo>
                  <a:pt x="94" y="181"/>
                  <a:pt x="189" y="60"/>
                  <a:pt x="453" y="30"/>
                </a:cubicBezTo>
                <a:cubicBezTo>
                  <a:pt x="717" y="0"/>
                  <a:pt x="1398" y="106"/>
                  <a:pt x="1587" y="12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Freeform 32"/>
          <p:cNvSpPr>
            <a:spLocks/>
          </p:cNvSpPr>
          <p:nvPr/>
        </p:nvSpPr>
        <p:spPr bwMode="auto">
          <a:xfrm>
            <a:off x="6011863" y="4437063"/>
            <a:ext cx="1368425" cy="1152525"/>
          </a:xfrm>
          <a:custGeom>
            <a:avLst/>
            <a:gdLst>
              <a:gd name="T0" fmla="*/ 0 w 862"/>
              <a:gd name="T1" fmla="*/ 2147483647 h 726"/>
              <a:gd name="T2" fmla="*/ 2147483647 w 862"/>
              <a:gd name="T3" fmla="*/ 2147483647 h 726"/>
              <a:gd name="T4" fmla="*/ 2147483647 w 862"/>
              <a:gd name="T5" fmla="*/ 0 h 726"/>
              <a:gd name="T6" fmla="*/ 0 60000 65536"/>
              <a:gd name="T7" fmla="*/ 0 60000 65536"/>
              <a:gd name="T8" fmla="*/ 0 60000 65536"/>
              <a:gd name="T9" fmla="*/ 0 w 862"/>
              <a:gd name="T10" fmla="*/ 0 h 726"/>
              <a:gd name="T11" fmla="*/ 862 w 862"/>
              <a:gd name="T12" fmla="*/ 726 h 7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2" h="726">
                <a:moveTo>
                  <a:pt x="0" y="726"/>
                </a:moveTo>
                <a:cubicBezTo>
                  <a:pt x="41" y="627"/>
                  <a:pt x="83" y="529"/>
                  <a:pt x="227" y="408"/>
                </a:cubicBezTo>
                <a:cubicBezTo>
                  <a:pt x="371" y="287"/>
                  <a:pt x="616" y="143"/>
                  <a:pt x="86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Text Box 33"/>
          <p:cNvSpPr txBox="1">
            <a:spLocks noChangeArrowheads="1"/>
          </p:cNvSpPr>
          <p:nvPr/>
        </p:nvSpPr>
        <p:spPr bwMode="auto">
          <a:xfrm>
            <a:off x="7451725" y="4221163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</a:rPr>
              <a:t>Phasor diagram</a:t>
            </a:r>
          </a:p>
        </p:txBody>
      </p:sp>
      <p:sp>
        <p:nvSpPr>
          <p:cNvPr id="20508" name="Text Box 34"/>
          <p:cNvSpPr txBox="1">
            <a:spLocks noChangeArrowheads="1"/>
          </p:cNvSpPr>
          <p:nvPr/>
        </p:nvSpPr>
        <p:spPr bwMode="auto">
          <a:xfrm>
            <a:off x="6659563" y="371633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sinwc t </a:t>
            </a:r>
          </a:p>
        </p:txBody>
      </p:sp>
      <p:sp>
        <p:nvSpPr>
          <p:cNvPr id="20509" name="Text Box 35"/>
          <p:cNvSpPr txBox="1">
            <a:spLocks noChangeArrowheads="1"/>
          </p:cNvSpPr>
          <p:nvPr/>
        </p:nvSpPr>
        <p:spPr bwMode="auto">
          <a:xfrm>
            <a:off x="4140200" y="23495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coswc t </a:t>
            </a:r>
          </a:p>
        </p:txBody>
      </p:sp>
      <p:sp>
        <p:nvSpPr>
          <p:cNvPr id="20510" name="Line 36"/>
          <p:cNvSpPr>
            <a:spLocks noChangeShapeType="1"/>
          </p:cNvSpPr>
          <p:nvPr/>
        </p:nvSpPr>
        <p:spPr bwMode="auto">
          <a:xfrm flipV="1">
            <a:off x="5508625" y="3068638"/>
            <a:ext cx="15113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Line 37"/>
          <p:cNvSpPr>
            <a:spLocks noChangeShapeType="1"/>
          </p:cNvSpPr>
          <p:nvPr/>
        </p:nvSpPr>
        <p:spPr bwMode="auto">
          <a:xfrm>
            <a:off x="5795963" y="2852738"/>
            <a:ext cx="12239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Text Box 38"/>
          <p:cNvSpPr txBox="1">
            <a:spLocks noChangeArrowheads="1"/>
          </p:cNvSpPr>
          <p:nvPr/>
        </p:nvSpPr>
        <p:spPr bwMode="auto">
          <a:xfrm>
            <a:off x="6948488" y="2852738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Constellation diagram</a:t>
            </a:r>
          </a:p>
        </p:txBody>
      </p:sp>
      <p:sp>
        <p:nvSpPr>
          <p:cNvPr id="20513" name="Slide Number Placeholder 3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3AA31A-1EF8-4A2E-8129-BC27182A35FA}" type="slidenum">
              <a:rPr lang="ar-SA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331913" y="404813"/>
            <a:ext cx="6911975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Quaternary Phase Shift Keying (QPSK)   </a:t>
            </a:r>
            <a:r>
              <a:rPr lang="en-US" sz="20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</a:t>
            </a:r>
            <a:r>
              <a:rPr lang="en-US" sz="20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M=4 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50825" y="1369718"/>
            <a:ext cx="867568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/>
              <a:t>QPSK: one carrier &amp; 4 different phases (same amplitude??).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3348038" y="2565400"/>
            <a:ext cx="1439862" cy="6477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8"/>
          <p:cNvSpPr>
            <a:spLocks noChangeShapeType="1"/>
          </p:cNvSpPr>
          <p:nvPr/>
        </p:nvSpPr>
        <p:spPr bwMode="auto">
          <a:xfrm>
            <a:off x="2339975" y="2852738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9"/>
          <p:cNvSpPr>
            <a:spLocks noChangeShapeType="1"/>
          </p:cNvSpPr>
          <p:nvPr/>
        </p:nvSpPr>
        <p:spPr bwMode="auto">
          <a:xfrm>
            <a:off x="4787900" y="28527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900112" y="2118934"/>
            <a:ext cx="16557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2-bits</a:t>
            </a:r>
            <a:r>
              <a:rPr lang="en-GB" sz="2400" dirty="0"/>
              <a:t>,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4 input conditions </a:t>
            </a:r>
          </a:p>
        </p:txBody>
      </p:sp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5940425" y="2636838"/>
            <a:ext cx="23034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4 output  phases</a:t>
            </a:r>
          </a:p>
        </p:txBody>
      </p:sp>
      <p:sp>
        <p:nvSpPr>
          <p:cNvPr id="27658" name="Text Box 12"/>
          <p:cNvSpPr txBox="1">
            <a:spLocks noChangeArrowheads="1"/>
          </p:cNvSpPr>
          <p:nvPr/>
        </p:nvSpPr>
        <p:spPr bwMode="auto">
          <a:xfrm>
            <a:off x="3563938" y="263683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QPSK</a:t>
            </a:r>
          </a:p>
        </p:txBody>
      </p:sp>
      <p:sp>
        <p:nvSpPr>
          <p:cNvPr id="27659" name="Text Box 13"/>
          <p:cNvSpPr txBox="1">
            <a:spLocks noChangeArrowheads="1"/>
          </p:cNvSpPr>
          <p:nvPr/>
        </p:nvSpPr>
        <p:spPr bwMode="auto">
          <a:xfrm>
            <a:off x="504031" y="3644901"/>
            <a:ext cx="813593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  </a:t>
            </a:r>
            <a:r>
              <a:rPr lang="en-US" sz="2200" dirty="0"/>
              <a:t>  </a:t>
            </a:r>
            <a:r>
              <a:rPr lang="en-US" sz="2400" dirty="0"/>
              <a:t>M = 2  = 2 = 4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</a:t>
            </a:r>
            <a:r>
              <a:rPr lang="en-US" sz="2400" dirty="0" err="1"/>
              <a:t>dibits</a:t>
            </a:r>
            <a:r>
              <a:rPr lang="en-US" sz="2400" dirty="0"/>
              <a:t>                   2-bits groups .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2-bits input generate 1 output  out of 4 possible output phases 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Baud rate = 0.5 input rate .</a:t>
            </a:r>
            <a:r>
              <a:rPr lang="en-US" sz="2400" dirty="0"/>
              <a:t>      (</a:t>
            </a:r>
            <a:r>
              <a:rPr lang="en-US" sz="2400" dirty="0">
                <a:solidFill>
                  <a:srgbClr val="008000"/>
                </a:solidFill>
              </a:rPr>
              <a:t>for QPSK</a:t>
            </a:r>
            <a:r>
              <a:rPr lang="en-US" sz="2400" dirty="0"/>
              <a:t>).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baud rate = bit rate for </a:t>
            </a:r>
            <a:r>
              <a:rPr lang="en-US" sz="2400" dirty="0">
                <a:solidFill>
                  <a:srgbClr val="008000"/>
                </a:solidFill>
              </a:rPr>
              <a:t>BPSK.</a:t>
            </a:r>
            <a:r>
              <a:rPr lang="en-US" sz="2400" dirty="0"/>
              <a:t>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What about baud rate for 8PSK, 16PSK,....</a:t>
            </a:r>
            <a:r>
              <a:rPr lang="en-US" sz="2400" dirty="0"/>
              <a:t>  </a:t>
            </a:r>
          </a:p>
        </p:txBody>
      </p:sp>
      <p:sp>
        <p:nvSpPr>
          <p:cNvPr id="27660" name="AutoShape 14"/>
          <p:cNvSpPr>
            <a:spLocks noChangeArrowheads="1"/>
          </p:cNvSpPr>
          <p:nvPr/>
        </p:nvSpPr>
        <p:spPr bwMode="auto">
          <a:xfrm>
            <a:off x="1921193" y="4371168"/>
            <a:ext cx="503238" cy="215900"/>
          </a:xfrm>
          <a:prstGeom prst="leftRightArrow">
            <a:avLst>
              <a:gd name="adj1" fmla="val 50000"/>
              <a:gd name="adj2" fmla="val 46618"/>
            </a:avLst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Text Box 15"/>
          <p:cNvSpPr txBox="1">
            <a:spLocks noChangeArrowheads="1"/>
          </p:cNvSpPr>
          <p:nvPr/>
        </p:nvSpPr>
        <p:spPr bwMode="auto">
          <a:xfrm>
            <a:off x="1393030" y="3568700"/>
            <a:ext cx="29924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N</a:t>
            </a:r>
          </a:p>
        </p:txBody>
      </p:sp>
      <p:sp>
        <p:nvSpPr>
          <p:cNvPr id="27662" name="Text Box 16"/>
          <p:cNvSpPr txBox="1">
            <a:spLocks noChangeArrowheads="1"/>
          </p:cNvSpPr>
          <p:nvPr/>
        </p:nvSpPr>
        <p:spPr bwMode="auto">
          <a:xfrm>
            <a:off x="1873567" y="3561974"/>
            <a:ext cx="29924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2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AE89E-640F-49DE-A16E-267FB6484685}" type="slidenum">
              <a:rPr lang="ar-SA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5292725" y="3789363"/>
            <a:ext cx="647700" cy="549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3635375" y="3357563"/>
            <a:ext cx="1295400" cy="863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4787900" y="4797425"/>
            <a:ext cx="1655763" cy="863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6804025" y="3357563"/>
            <a:ext cx="1368425" cy="7921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5003800" y="2205038"/>
            <a:ext cx="1295400" cy="7921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2195513" y="2060575"/>
            <a:ext cx="1223962" cy="863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>
            <a:off x="3492500" y="5157788"/>
            <a:ext cx="1295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6300788" y="2565400"/>
            <a:ext cx="11525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12"/>
          <p:cNvSpPr>
            <a:spLocks noChangeShapeType="1"/>
          </p:cNvSpPr>
          <p:nvPr/>
        </p:nvSpPr>
        <p:spPr bwMode="auto">
          <a:xfrm>
            <a:off x="7451725" y="2565400"/>
            <a:ext cx="0" cy="7921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6156325" y="5229225"/>
            <a:ext cx="129698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Line 14"/>
          <p:cNvSpPr>
            <a:spLocks noChangeShapeType="1"/>
          </p:cNvSpPr>
          <p:nvPr/>
        </p:nvSpPr>
        <p:spPr bwMode="auto">
          <a:xfrm flipV="1">
            <a:off x="7451725" y="4149725"/>
            <a:ext cx="0" cy="10795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Line 15"/>
          <p:cNvSpPr>
            <a:spLocks noChangeShapeType="1"/>
          </p:cNvSpPr>
          <p:nvPr/>
        </p:nvSpPr>
        <p:spPr bwMode="auto">
          <a:xfrm>
            <a:off x="5651500" y="4365625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Line 16"/>
          <p:cNvSpPr>
            <a:spLocks noChangeShapeType="1"/>
          </p:cNvSpPr>
          <p:nvPr/>
        </p:nvSpPr>
        <p:spPr bwMode="auto">
          <a:xfrm>
            <a:off x="5580063" y="2997200"/>
            <a:ext cx="0" cy="863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Line 17"/>
          <p:cNvSpPr>
            <a:spLocks noChangeShapeType="1"/>
          </p:cNvSpPr>
          <p:nvPr/>
        </p:nvSpPr>
        <p:spPr bwMode="auto">
          <a:xfrm flipV="1">
            <a:off x="4932363" y="3644900"/>
            <a:ext cx="647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Line 18"/>
          <p:cNvSpPr>
            <a:spLocks noChangeShapeType="1"/>
          </p:cNvSpPr>
          <p:nvPr/>
        </p:nvSpPr>
        <p:spPr bwMode="auto">
          <a:xfrm>
            <a:off x="3419475" y="2565400"/>
            <a:ext cx="1584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Text Box 19"/>
          <p:cNvSpPr txBox="1">
            <a:spLocks noChangeArrowheads="1"/>
          </p:cNvSpPr>
          <p:nvPr/>
        </p:nvSpPr>
        <p:spPr bwMode="auto">
          <a:xfrm>
            <a:off x="3635375" y="3429000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Reference  oscillator </a:t>
            </a:r>
          </a:p>
        </p:txBody>
      </p:sp>
      <p:sp>
        <p:nvSpPr>
          <p:cNvPr id="21522" name="Text Box 20"/>
          <p:cNvSpPr txBox="1">
            <a:spLocks noChangeArrowheads="1"/>
          </p:cNvSpPr>
          <p:nvPr/>
        </p:nvSpPr>
        <p:spPr bwMode="auto">
          <a:xfrm>
            <a:off x="5076825" y="2205038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Product modulator </a:t>
            </a:r>
          </a:p>
        </p:txBody>
      </p:sp>
      <p:sp>
        <p:nvSpPr>
          <p:cNvPr id="21523" name="Text Box 21"/>
          <p:cNvSpPr txBox="1">
            <a:spLocks noChangeArrowheads="1"/>
          </p:cNvSpPr>
          <p:nvPr/>
        </p:nvSpPr>
        <p:spPr bwMode="auto">
          <a:xfrm>
            <a:off x="5076825" y="3860800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  +90 </a:t>
            </a:r>
          </a:p>
        </p:txBody>
      </p:sp>
      <p:sp>
        <p:nvSpPr>
          <p:cNvPr id="21524" name="Text Box 22"/>
          <p:cNvSpPr txBox="1">
            <a:spLocks noChangeArrowheads="1"/>
          </p:cNvSpPr>
          <p:nvPr/>
        </p:nvSpPr>
        <p:spPr bwMode="auto">
          <a:xfrm>
            <a:off x="5076825" y="4941888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product modulator </a:t>
            </a:r>
          </a:p>
        </p:txBody>
      </p:sp>
      <p:sp>
        <p:nvSpPr>
          <p:cNvPr id="21525" name="Text Box 23"/>
          <p:cNvSpPr txBox="1">
            <a:spLocks noChangeArrowheads="1"/>
          </p:cNvSpPr>
          <p:nvPr/>
        </p:nvSpPr>
        <p:spPr bwMode="auto">
          <a:xfrm>
            <a:off x="6948488" y="3429000"/>
            <a:ext cx="1081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Linear summer </a:t>
            </a:r>
          </a:p>
        </p:txBody>
      </p:sp>
      <p:sp>
        <p:nvSpPr>
          <p:cNvPr id="21526" name="Line 24"/>
          <p:cNvSpPr>
            <a:spLocks noChangeShapeType="1"/>
          </p:cNvSpPr>
          <p:nvPr/>
        </p:nvSpPr>
        <p:spPr bwMode="auto">
          <a:xfrm>
            <a:off x="8172450" y="37163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7" name="Text Box 26"/>
          <p:cNvSpPr txBox="1">
            <a:spLocks noChangeArrowheads="1"/>
          </p:cNvSpPr>
          <p:nvPr/>
        </p:nvSpPr>
        <p:spPr bwMode="auto">
          <a:xfrm>
            <a:off x="8101013" y="3357563"/>
            <a:ext cx="10429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8-QAM</a:t>
            </a:r>
          </a:p>
          <a:p>
            <a:pPr algn="ctr">
              <a:spcBef>
                <a:spcPct val="50000"/>
              </a:spcBef>
            </a:pPr>
            <a:r>
              <a:rPr lang="en-US"/>
              <a:t>output </a:t>
            </a:r>
          </a:p>
        </p:txBody>
      </p:sp>
      <p:sp>
        <p:nvSpPr>
          <p:cNvPr id="21528" name="Rectangle 27"/>
          <p:cNvSpPr>
            <a:spLocks noChangeArrowheads="1"/>
          </p:cNvSpPr>
          <p:nvPr/>
        </p:nvSpPr>
        <p:spPr bwMode="auto">
          <a:xfrm>
            <a:off x="2268538" y="4652963"/>
            <a:ext cx="1223962" cy="863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Rectangle 28"/>
          <p:cNvSpPr>
            <a:spLocks noChangeArrowheads="1"/>
          </p:cNvSpPr>
          <p:nvPr/>
        </p:nvSpPr>
        <p:spPr bwMode="auto">
          <a:xfrm>
            <a:off x="755650" y="3500438"/>
            <a:ext cx="1439863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29"/>
          <p:cNvSpPr>
            <a:spLocks noChangeShapeType="1"/>
          </p:cNvSpPr>
          <p:nvPr/>
        </p:nvSpPr>
        <p:spPr bwMode="auto">
          <a:xfrm>
            <a:off x="250825" y="3716338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1" name="Line 30"/>
          <p:cNvSpPr>
            <a:spLocks noChangeShapeType="1"/>
          </p:cNvSpPr>
          <p:nvPr/>
        </p:nvSpPr>
        <p:spPr bwMode="auto">
          <a:xfrm flipV="1">
            <a:off x="1476375" y="2420938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2" name="Line 31"/>
          <p:cNvSpPr>
            <a:spLocks noChangeShapeType="1"/>
          </p:cNvSpPr>
          <p:nvPr/>
        </p:nvSpPr>
        <p:spPr bwMode="auto">
          <a:xfrm>
            <a:off x="1476375" y="2420938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3" name="Line 32"/>
          <p:cNvSpPr>
            <a:spLocks noChangeShapeType="1"/>
          </p:cNvSpPr>
          <p:nvPr/>
        </p:nvSpPr>
        <p:spPr bwMode="auto">
          <a:xfrm>
            <a:off x="971550" y="3933825"/>
            <a:ext cx="0" cy="1150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4" name="Line 33"/>
          <p:cNvSpPr>
            <a:spLocks noChangeShapeType="1"/>
          </p:cNvSpPr>
          <p:nvPr/>
        </p:nvSpPr>
        <p:spPr bwMode="auto">
          <a:xfrm>
            <a:off x="971550" y="5084763"/>
            <a:ext cx="12969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5" name="Line 34"/>
          <p:cNvSpPr>
            <a:spLocks noChangeShapeType="1"/>
          </p:cNvSpPr>
          <p:nvPr/>
        </p:nvSpPr>
        <p:spPr bwMode="auto">
          <a:xfrm flipV="1">
            <a:off x="2771775" y="2924175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6" name="Line 35"/>
          <p:cNvSpPr>
            <a:spLocks noChangeShapeType="1"/>
          </p:cNvSpPr>
          <p:nvPr/>
        </p:nvSpPr>
        <p:spPr bwMode="auto">
          <a:xfrm>
            <a:off x="2195513" y="3716338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7" name="Line 36"/>
          <p:cNvSpPr>
            <a:spLocks noChangeShapeType="1"/>
          </p:cNvSpPr>
          <p:nvPr/>
        </p:nvSpPr>
        <p:spPr bwMode="auto">
          <a:xfrm>
            <a:off x="2771775" y="3716338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8" name="Text Box 39"/>
          <p:cNvSpPr txBox="1">
            <a:spLocks noChangeArrowheads="1"/>
          </p:cNvSpPr>
          <p:nvPr/>
        </p:nvSpPr>
        <p:spPr bwMode="auto">
          <a:xfrm>
            <a:off x="3708400" y="4797425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PAM</a:t>
            </a:r>
          </a:p>
        </p:txBody>
      </p:sp>
      <p:sp>
        <p:nvSpPr>
          <p:cNvPr id="21539" name="Text Box 40"/>
          <p:cNvSpPr txBox="1">
            <a:spLocks noChangeArrowheads="1"/>
          </p:cNvSpPr>
          <p:nvPr/>
        </p:nvSpPr>
        <p:spPr bwMode="auto">
          <a:xfrm>
            <a:off x="3851275" y="2133600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PAM</a:t>
            </a:r>
          </a:p>
        </p:txBody>
      </p:sp>
      <p:sp>
        <p:nvSpPr>
          <p:cNvPr id="21540" name="Text Box 41"/>
          <p:cNvSpPr txBox="1">
            <a:spLocks noChangeArrowheads="1"/>
          </p:cNvSpPr>
          <p:nvPr/>
        </p:nvSpPr>
        <p:spPr bwMode="auto">
          <a:xfrm>
            <a:off x="5292725" y="3068638"/>
            <a:ext cx="1150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/>
              <a:t>sin wc t</a:t>
            </a:r>
          </a:p>
        </p:txBody>
      </p:sp>
      <p:sp>
        <p:nvSpPr>
          <p:cNvPr id="21541" name="Text Box 42"/>
          <p:cNvSpPr txBox="1">
            <a:spLocks noChangeArrowheads="1"/>
          </p:cNvSpPr>
          <p:nvPr/>
        </p:nvSpPr>
        <p:spPr bwMode="auto">
          <a:xfrm>
            <a:off x="5364163" y="4365625"/>
            <a:ext cx="1150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/>
              <a:t>cos wc t</a:t>
            </a:r>
          </a:p>
        </p:txBody>
      </p:sp>
      <p:sp>
        <p:nvSpPr>
          <p:cNvPr id="21542" name="Text Box 45"/>
          <p:cNvSpPr txBox="1">
            <a:spLocks noChangeArrowheads="1"/>
          </p:cNvSpPr>
          <p:nvPr/>
        </p:nvSpPr>
        <p:spPr bwMode="auto">
          <a:xfrm>
            <a:off x="2195513" y="2133600"/>
            <a:ext cx="1296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2 to4 level converter</a:t>
            </a:r>
          </a:p>
        </p:txBody>
      </p:sp>
      <p:sp>
        <p:nvSpPr>
          <p:cNvPr id="21543" name="Text Box 46"/>
          <p:cNvSpPr txBox="1">
            <a:spLocks noChangeArrowheads="1"/>
          </p:cNvSpPr>
          <p:nvPr/>
        </p:nvSpPr>
        <p:spPr bwMode="auto">
          <a:xfrm>
            <a:off x="2268538" y="4797425"/>
            <a:ext cx="1296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2to4 level converter </a:t>
            </a:r>
          </a:p>
        </p:txBody>
      </p:sp>
      <p:sp>
        <p:nvSpPr>
          <p:cNvPr id="21544" name="Text Box 50"/>
          <p:cNvSpPr txBox="1">
            <a:spLocks noChangeArrowheads="1"/>
          </p:cNvSpPr>
          <p:nvPr/>
        </p:nvSpPr>
        <p:spPr bwMode="auto">
          <a:xfrm>
            <a:off x="2771775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21545" name="Line 51"/>
          <p:cNvSpPr>
            <a:spLocks noChangeShapeType="1"/>
          </p:cNvSpPr>
          <p:nvPr/>
        </p:nvSpPr>
        <p:spPr bwMode="auto">
          <a:xfrm>
            <a:off x="1187450" y="35004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6" name="Line 52"/>
          <p:cNvSpPr>
            <a:spLocks noChangeShapeType="1"/>
          </p:cNvSpPr>
          <p:nvPr/>
        </p:nvSpPr>
        <p:spPr bwMode="auto">
          <a:xfrm>
            <a:off x="1692275" y="35004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7" name="Text Box 53"/>
          <p:cNvSpPr txBox="1">
            <a:spLocks noChangeArrowheads="1"/>
          </p:cNvSpPr>
          <p:nvPr/>
        </p:nvSpPr>
        <p:spPr bwMode="auto">
          <a:xfrm>
            <a:off x="827088" y="357346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Q      I       C </a:t>
            </a:r>
          </a:p>
        </p:txBody>
      </p:sp>
      <p:sp>
        <p:nvSpPr>
          <p:cNvPr id="21548" name="Text Box 54"/>
          <p:cNvSpPr txBox="1">
            <a:spLocks noChangeArrowheads="1"/>
          </p:cNvSpPr>
          <p:nvPr/>
        </p:nvSpPr>
        <p:spPr bwMode="auto">
          <a:xfrm>
            <a:off x="827088" y="51577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Q-channel </a:t>
            </a:r>
          </a:p>
        </p:txBody>
      </p:sp>
      <p:sp>
        <p:nvSpPr>
          <p:cNvPr id="21549" name="Text Box 55"/>
          <p:cNvSpPr txBox="1">
            <a:spLocks noChangeArrowheads="1"/>
          </p:cNvSpPr>
          <p:nvPr/>
        </p:nvSpPr>
        <p:spPr bwMode="auto">
          <a:xfrm>
            <a:off x="1403350" y="285273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I-channel </a:t>
            </a:r>
          </a:p>
        </p:txBody>
      </p:sp>
      <p:sp>
        <p:nvSpPr>
          <p:cNvPr id="21550" name="Text Box 56"/>
          <p:cNvSpPr txBox="1">
            <a:spLocks noChangeArrowheads="1"/>
          </p:cNvSpPr>
          <p:nvPr/>
        </p:nvSpPr>
        <p:spPr bwMode="auto">
          <a:xfrm>
            <a:off x="2124075" y="335756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f</a:t>
            </a:r>
            <a:r>
              <a:rPr lang="en-US" sz="1200" b="1" dirty="0"/>
              <a:t>b</a:t>
            </a:r>
            <a:r>
              <a:rPr lang="en-US" sz="1600" b="1" dirty="0"/>
              <a:t>/3</a:t>
            </a:r>
            <a:r>
              <a:rPr lang="en-US" dirty="0"/>
              <a:t> </a:t>
            </a:r>
          </a:p>
        </p:txBody>
      </p:sp>
      <p:sp>
        <p:nvSpPr>
          <p:cNvPr id="21551" name="Text Box 57"/>
          <p:cNvSpPr txBox="1">
            <a:spLocks noChangeArrowheads="1"/>
          </p:cNvSpPr>
          <p:nvPr/>
        </p:nvSpPr>
        <p:spPr bwMode="auto">
          <a:xfrm>
            <a:off x="1116013" y="47244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fb</a:t>
            </a:r>
            <a:r>
              <a:rPr lang="en-US" dirty="0"/>
              <a:t>/3 </a:t>
            </a:r>
          </a:p>
        </p:txBody>
      </p:sp>
      <p:sp>
        <p:nvSpPr>
          <p:cNvPr id="21552" name="Text Box 58"/>
          <p:cNvSpPr txBox="1">
            <a:spLocks noChangeArrowheads="1"/>
          </p:cNvSpPr>
          <p:nvPr/>
        </p:nvSpPr>
        <p:spPr bwMode="auto">
          <a:xfrm>
            <a:off x="1403350" y="198913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fb</a:t>
            </a:r>
            <a:r>
              <a:rPr lang="en-US" dirty="0"/>
              <a:t>/3 </a:t>
            </a:r>
          </a:p>
        </p:txBody>
      </p:sp>
      <p:sp>
        <p:nvSpPr>
          <p:cNvPr id="21553" name="Text Box 59"/>
          <p:cNvSpPr txBox="1">
            <a:spLocks noChangeArrowheads="1"/>
          </p:cNvSpPr>
          <p:nvPr/>
        </p:nvSpPr>
        <p:spPr bwMode="auto">
          <a:xfrm>
            <a:off x="0" y="3068638"/>
            <a:ext cx="75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Input f</a:t>
            </a:r>
            <a:r>
              <a:rPr lang="en-US" sz="1400" b="1" dirty="0"/>
              <a:t>b</a:t>
            </a:r>
            <a:r>
              <a:rPr lang="en-US" dirty="0"/>
              <a:t> </a:t>
            </a:r>
          </a:p>
        </p:txBody>
      </p:sp>
      <p:sp>
        <p:nvSpPr>
          <p:cNvPr id="21554" name="Text Box 70"/>
          <p:cNvSpPr txBox="1">
            <a:spLocks noChangeArrowheads="1"/>
          </p:cNvSpPr>
          <p:nvPr/>
        </p:nvSpPr>
        <p:spPr bwMode="auto">
          <a:xfrm>
            <a:off x="323850" y="549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55" name="Text Box 73"/>
          <p:cNvSpPr txBox="1">
            <a:spLocks noChangeArrowheads="1"/>
          </p:cNvSpPr>
          <p:nvPr/>
        </p:nvSpPr>
        <p:spPr bwMode="auto">
          <a:xfrm>
            <a:off x="1187449" y="195264"/>
            <a:ext cx="34559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8-QAM modulator </a:t>
            </a:r>
          </a:p>
        </p:txBody>
      </p:sp>
      <p:sp>
        <p:nvSpPr>
          <p:cNvPr id="21556" name="Oval 74"/>
          <p:cNvSpPr>
            <a:spLocks noChangeArrowheads="1"/>
          </p:cNvSpPr>
          <p:nvPr/>
        </p:nvSpPr>
        <p:spPr bwMode="auto">
          <a:xfrm>
            <a:off x="2555875" y="4005263"/>
            <a:ext cx="431800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Freeform 75"/>
          <p:cNvSpPr>
            <a:spLocks/>
          </p:cNvSpPr>
          <p:nvPr/>
        </p:nvSpPr>
        <p:spPr bwMode="auto">
          <a:xfrm>
            <a:off x="2987675" y="4149725"/>
            <a:ext cx="863600" cy="2016125"/>
          </a:xfrm>
          <a:custGeom>
            <a:avLst/>
            <a:gdLst>
              <a:gd name="T0" fmla="*/ 0 w 544"/>
              <a:gd name="T1" fmla="*/ 2147483647 h 1134"/>
              <a:gd name="T2" fmla="*/ 2147483647 w 544"/>
              <a:gd name="T3" fmla="*/ 2147483647 h 1134"/>
              <a:gd name="T4" fmla="*/ 2147483647 w 544"/>
              <a:gd name="T5" fmla="*/ 2147483647 h 1134"/>
              <a:gd name="T6" fmla="*/ 0 60000 65536"/>
              <a:gd name="T7" fmla="*/ 0 60000 65536"/>
              <a:gd name="T8" fmla="*/ 0 60000 65536"/>
              <a:gd name="T9" fmla="*/ 0 w 544"/>
              <a:gd name="T10" fmla="*/ 0 h 1134"/>
              <a:gd name="T11" fmla="*/ 544 w 544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1134">
                <a:moveTo>
                  <a:pt x="0" y="45"/>
                </a:moveTo>
                <a:cubicBezTo>
                  <a:pt x="136" y="22"/>
                  <a:pt x="272" y="0"/>
                  <a:pt x="363" y="181"/>
                </a:cubicBezTo>
                <a:cubicBezTo>
                  <a:pt x="454" y="362"/>
                  <a:pt x="514" y="975"/>
                  <a:pt x="544" y="11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58" name="Text Box 76"/>
          <p:cNvSpPr txBox="1">
            <a:spLocks noChangeArrowheads="1"/>
          </p:cNvSpPr>
          <p:nvPr/>
        </p:nvSpPr>
        <p:spPr bwMode="auto">
          <a:xfrm>
            <a:off x="4067174" y="6027737"/>
            <a:ext cx="3170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Adding an inverter to 8-QAM transmitter makes it an 8-PSK </a:t>
            </a:r>
          </a:p>
        </p:txBody>
      </p:sp>
      <p:sp>
        <p:nvSpPr>
          <p:cNvPr id="21559" name="Line 77"/>
          <p:cNvSpPr>
            <a:spLocks noChangeShapeType="1"/>
          </p:cNvSpPr>
          <p:nvPr/>
        </p:nvSpPr>
        <p:spPr bwMode="auto">
          <a:xfrm>
            <a:off x="2771775" y="400526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60" name="Slide Number Placeholder 5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892114-9A26-4AC1-9198-B1E0A415C2B4}" type="slidenum">
              <a:rPr lang="ar-SA" smtClean="0"/>
              <a:pPr/>
              <a:t>40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50825" y="794688"/>
            <a:ext cx="45370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sz="2000" dirty="0">
                <a:latin typeface="Comic Sans MS" pitchFamily="66" charset="0"/>
              </a:rPr>
              <a:t>I &amp; Q bits determine the polarity of the QAM signal &amp; the C channel determines the magnitude .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C7E322-89B0-4C38-819F-915D4C7F2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619" y="263382"/>
            <a:ext cx="3680457" cy="17321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2BAE28-1999-437E-BC3B-55B219C43E7B}"/>
              </a:ext>
            </a:extLst>
          </p:cNvPr>
          <p:cNvSpPr/>
          <p:nvPr/>
        </p:nvSpPr>
        <p:spPr>
          <a:xfrm>
            <a:off x="184298" y="6006878"/>
            <a:ext cx="3854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Fig. 8 –QAM Tx is so similar to the    8-PSK Tx except the inverter is removed 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2A84E-7A5D-42E9-B421-2EFFE7F1F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876" y="5525204"/>
            <a:ext cx="1006200" cy="582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539750" y="620713"/>
            <a:ext cx="7488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50824" y="260350"/>
            <a:ext cx="843597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B.W of 8-QAM = B.W of 8-PSK =f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/3 .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Also    16-QAM …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What about 16-PSK???</a:t>
            </a:r>
          </a:p>
          <a:p>
            <a:pPr marL="285750" indent="-285750" rtl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 &amp; Q bits determine the polarity of the PAM signal at the out put of the 2-to- 4 level converter, C channel determines the magnitude.</a:t>
            </a:r>
          </a:p>
          <a:p>
            <a:pPr marL="285750" indent="-285750" rtl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The minimum B.W required for 8-QAM is fb/3 (same as 8-PSK ).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22532" name="Line 42"/>
          <p:cNvSpPr>
            <a:spLocks noChangeShapeType="1"/>
          </p:cNvSpPr>
          <p:nvPr/>
        </p:nvSpPr>
        <p:spPr bwMode="auto">
          <a:xfrm>
            <a:off x="4211638" y="3683000"/>
            <a:ext cx="0" cy="309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43"/>
          <p:cNvSpPr>
            <a:spLocks noChangeShapeType="1"/>
          </p:cNvSpPr>
          <p:nvPr/>
        </p:nvSpPr>
        <p:spPr bwMode="auto">
          <a:xfrm>
            <a:off x="1908175" y="5122863"/>
            <a:ext cx="4895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44"/>
          <p:cNvSpPr>
            <a:spLocks noChangeShapeType="1"/>
          </p:cNvSpPr>
          <p:nvPr/>
        </p:nvSpPr>
        <p:spPr bwMode="auto">
          <a:xfrm>
            <a:off x="2771775" y="3827463"/>
            <a:ext cx="3168650" cy="2808287"/>
          </a:xfrm>
          <a:prstGeom prst="line">
            <a:avLst/>
          </a:prstGeom>
          <a:noFill/>
          <a:ln w="9525">
            <a:solidFill>
              <a:srgbClr val="FF3300"/>
            </a:solidFill>
            <a:prstDash val="lgDash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45"/>
          <p:cNvSpPr>
            <a:spLocks noChangeShapeType="1"/>
          </p:cNvSpPr>
          <p:nvPr/>
        </p:nvSpPr>
        <p:spPr bwMode="auto">
          <a:xfrm flipH="1">
            <a:off x="2411413" y="3898900"/>
            <a:ext cx="3240087" cy="2808288"/>
          </a:xfrm>
          <a:prstGeom prst="line">
            <a:avLst/>
          </a:prstGeom>
          <a:noFill/>
          <a:ln w="9525">
            <a:solidFill>
              <a:srgbClr val="FF3300"/>
            </a:solidFill>
            <a:prstDash val="lgDashDot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46"/>
          <p:cNvSpPr>
            <a:spLocks noChangeShapeType="1"/>
          </p:cNvSpPr>
          <p:nvPr/>
        </p:nvSpPr>
        <p:spPr bwMode="auto">
          <a:xfrm>
            <a:off x="3492500" y="4475163"/>
            <a:ext cx="1366838" cy="1223962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47"/>
          <p:cNvSpPr>
            <a:spLocks noChangeShapeType="1"/>
          </p:cNvSpPr>
          <p:nvPr/>
        </p:nvSpPr>
        <p:spPr bwMode="auto">
          <a:xfrm flipH="1">
            <a:off x="3563938" y="4619625"/>
            <a:ext cx="1295400" cy="10795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AutoShape 48"/>
          <p:cNvSpPr>
            <a:spLocks noChangeArrowheads="1"/>
          </p:cNvSpPr>
          <p:nvPr/>
        </p:nvSpPr>
        <p:spPr bwMode="auto">
          <a:xfrm>
            <a:off x="5651500" y="3827463"/>
            <a:ext cx="73025" cy="71437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AutoShape 49"/>
          <p:cNvSpPr>
            <a:spLocks noChangeArrowheads="1"/>
          </p:cNvSpPr>
          <p:nvPr/>
        </p:nvSpPr>
        <p:spPr bwMode="auto">
          <a:xfrm>
            <a:off x="2700338" y="3754438"/>
            <a:ext cx="73025" cy="7143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AutoShape 50"/>
          <p:cNvSpPr>
            <a:spLocks noChangeArrowheads="1"/>
          </p:cNvSpPr>
          <p:nvPr/>
        </p:nvSpPr>
        <p:spPr bwMode="auto">
          <a:xfrm>
            <a:off x="4859338" y="4546600"/>
            <a:ext cx="73025" cy="7143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AutoShape 51"/>
          <p:cNvSpPr>
            <a:spLocks noChangeArrowheads="1"/>
          </p:cNvSpPr>
          <p:nvPr/>
        </p:nvSpPr>
        <p:spPr bwMode="auto">
          <a:xfrm>
            <a:off x="3492500" y="5699125"/>
            <a:ext cx="73025" cy="7143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AutoShape 52"/>
          <p:cNvSpPr>
            <a:spLocks noChangeArrowheads="1"/>
          </p:cNvSpPr>
          <p:nvPr/>
        </p:nvSpPr>
        <p:spPr bwMode="auto">
          <a:xfrm>
            <a:off x="4859338" y="5627688"/>
            <a:ext cx="73025" cy="7143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AutoShape 53"/>
          <p:cNvSpPr>
            <a:spLocks noChangeArrowheads="1"/>
          </p:cNvSpPr>
          <p:nvPr/>
        </p:nvSpPr>
        <p:spPr bwMode="auto">
          <a:xfrm>
            <a:off x="3419475" y="4403725"/>
            <a:ext cx="73025" cy="71438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Text Box 54"/>
          <p:cNvSpPr txBox="1">
            <a:spLocks noChangeArrowheads="1"/>
          </p:cNvSpPr>
          <p:nvPr/>
        </p:nvSpPr>
        <p:spPr bwMode="auto">
          <a:xfrm>
            <a:off x="5651500" y="3538538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111</a:t>
            </a:r>
          </a:p>
        </p:txBody>
      </p:sp>
      <p:sp>
        <p:nvSpPr>
          <p:cNvPr id="22545" name="Text Box 55"/>
          <p:cNvSpPr txBox="1">
            <a:spLocks noChangeArrowheads="1"/>
          </p:cNvSpPr>
          <p:nvPr/>
        </p:nvSpPr>
        <p:spPr bwMode="auto">
          <a:xfrm>
            <a:off x="4932363" y="43307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110</a:t>
            </a:r>
          </a:p>
        </p:txBody>
      </p:sp>
      <p:sp>
        <p:nvSpPr>
          <p:cNvPr id="22546" name="Text Box 56"/>
          <p:cNvSpPr txBox="1">
            <a:spLocks noChangeArrowheads="1"/>
          </p:cNvSpPr>
          <p:nvPr/>
        </p:nvSpPr>
        <p:spPr bwMode="auto">
          <a:xfrm>
            <a:off x="4932363" y="537368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010</a:t>
            </a:r>
          </a:p>
        </p:txBody>
      </p:sp>
      <p:sp>
        <p:nvSpPr>
          <p:cNvPr id="22547" name="Text Box 57"/>
          <p:cNvSpPr txBox="1">
            <a:spLocks noChangeArrowheads="1"/>
          </p:cNvSpPr>
          <p:nvPr/>
        </p:nvSpPr>
        <p:spPr bwMode="auto">
          <a:xfrm>
            <a:off x="2411413" y="3395663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101</a:t>
            </a:r>
          </a:p>
        </p:txBody>
      </p:sp>
      <p:sp>
        <p:nvSpPr>
          <p:cNvPr id="22548" name="Text Box 58"/>
          <p:cNvSpPr txBox="1">
            <a:spLocks noChangeArrowheads="1"/>
          </p:cNvSpPr>
          <p:nvPr/>
        </p:nvSpPr>
        <p:spPr bwMode="auto">
          <a:xfrm>
            <a:off x="3203575" y="41148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100</a:t>
            </a:r>
          </a:p>
        </p:txBody>
      </p:sp>
      <p:sp>
        <p:nvSpPr>
          <p:cNvPr id="22549" name="Text Box 59"/>
          <p:cNvSpPr txBox="1">
            <a:spLocks noChangeArrowheads="1"/>
          </p:cNvSpPr>
          <p:nvPr/>
        </p:nvSpPr>
        <p:spPr bwMode="auto">
          <a:xfrm>
            <a:off x="1835150" y="6491288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001</a:t>
            </a:r>
          </a:p>
        </p:txBody>
      </p:sp>
      <p:sp>
        <p:nvSpPr>
          <p:cNvPr id="22550" name="AutoShape 60"/>
          <p:cNvSpPr>
            <a:spLocks noChangeArrowheads="1"/>
          </p:cNvSpPr>
          <p:nvPr/>
        </p:nvSpPr>
        <p:spPr bwMode="auto">
          <a:xfrm>
            <a:off x="2339975" y="6707188"/>
            <a:ext cx="73025" cy="7143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AutoShape 61"/>
          <p:cNvSpPr>
            <a:spLocks noChangeArrowheads="1"/>
          </p:cNvSpPr>
          <p:nvPr/>
        </p:nvSpPr>
        <p:spPr bwMode="auto">
          <a:xfrm>
            <a:off x="5940425" y="6635750"/>
            <a:ext cx="73025" cy="7143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Text Box 62"/>
          <p:cNvSpPr txBox="1">
            <a:spLocks noChangeArrowheads="1"/>
          </p:cNvSpPr>
          <p:nvPr/>
        </p:nvSpPr>
        <p:spPr bwMode="auto">
          <a:xfrm>
            <a:off x="3419475" y="569912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000</a:t>
            </a:r>
          </a:p>
        </p:txBody>
      </p:sp>
      <p:sp>
        <p:nvSpPr>
          <p:cNvPr id="22553" name="Text Box 63"/>
          <p:cNvSpPr txBox="1">
            <a:spLocks noChangeArrowheads="1"/>
          </p:cNvSpPr>
          <p:nvPr/>
        </p:nvSpPr>
        <p:spPr bwMode="auto">
          <a:xfrm>
            <a:off x="6011863" y="64198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011</a:t>
            </a:r>
          </a:p>
        </p:txBody>
      </p:sp>
      <p:sp>
        <p:nvSpPr>
          <p:cNvPr id="22554" name="Text Box 67"/>
          <p:cNvSpPr txBox="1">
            <a:spLocks noChangeArrowheads="1"/>
          </p:cNvSpPr>
          <p:nvPr/>
        </p:nvSpPr>
        <p:spPr bwMode="auto">
          <a:xfrm>
            <a:off x="6659563" y="47625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sinwc t </a:t>
            </a:r>
          </a:p>
        </p:txBody>
      </p:sp>
      <p:sp>
        <p:nvSpPr>
          <p:cNvPr id="22555" name="Text Box 68"/>
          <p:cNvSpPr txBox="1">
            <a:spLocks noChangeArrowheads="1"/>
          </p:cNvSpPr>
          <p:nvPr/>
        </p:nvSpPr>
        <p:spPr bwMode="auto">
          <a:xfrm>
            <a:off x="4140200" y="339566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coswc t </a:t>
            </a:r>
          </a:p>
        </p:txBody>
      </p:sp>
      <p:sp>
        <p:nvSpPr>
          <p:cNvPr id="22556" name="Text Box 72"/>
          <p:cNvSpPr txBox="1">
            <a:spLocks noChangeArrowheads="1"/>
          </p:cNvSpPr>
          <p:nvPr/>
        </p:nvSpPr>
        <p:spPr bwMode="auto">
          <a:xfrm rot="-2324191">
            <a:off x="4061408" y="4250255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0.766v</a:t>
            </a:r>
          </a:p>
        </p:txBody>
      </p:sp>
      <p:sp>
        <p:nvSpPr>
          <p:cNvPr id="22557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20F8EA-CB55-4519-9692-49763E4CF5F3}" type="slidenum">
              <a:rPr lang="ar-SA" smtClean="0"/>
              <a:pPr/>
              <a:t>41</a:t>
            </a:fld>
            <a:endParaRPr lang="en-US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95536" y="4221088"/>
            <a:ext cx="2376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Fig. Constellation diagram for QAM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50825" y="313779"/>
            <a:ext cx="8713788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>
                <a:solidFill>
                  <a:srgbClr val="660066"/>
                </a:solidFill>
                <a:latin typeface="Comic Sans MS" pitchFamily="66" charset="0"/>
              </a:rPr>
              <a:t>Example: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For a </a:t>
            </a:r>
            <a:r>
              <a:rPr lang="en-US" sz="2000" dirty="0" err="1">
                <a:solidFill>
                  <a:schemeClr val="tx2"/>
                </a:solidFill>
                <a:latin typeface="Comic Sans MS" pitchFamily="66" charset="0"/>
              </a:rPr>
              <a:t>tribit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 of (IQC= 000) , determine the output amplitude &amp; phase for the 8-QAM Transmitter .</a:t>
            </a:r>
          </a:p>
          <a:p>
            <a:pPr rtl="0">
              <a:spcBef>
                <a:spcPct val="50000"/>
              </a:spcBef>
            </a:pPr>
            <a:r>
              <a:rPr lang="en-US" sz="2400" dirty="0">
                <a:solidFill>
                  <a:srgbClr val="660066"/>
                </a:solidFill>
                <a:latin typeface="Comic Sans MS" pitchFamily="66" charset="0"/>
              </a:rPr>
              <a:t>Solution :</a:t>
            </a:r>
            <a:endParaRPr lang="en-US" sz="2400" dirty="0">
              <a:latin typeface="Comic Sans MS" pitchFamily="66" charset="0"/>
            </a:endParaRP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The input to the I-</a:t>
            </a:r>
            <a:r>
              <a:rPr lang="en-US" sz="2000" dirty="0" err="1">
                <a:latin typeface="Comic Sans MS" pitchFamily="66" charset="0"/>
              </a:rPr>
              <a:t>ch</a:t>
            </a:r>
            <a:r>
              <a:rPr lang="en-US" sz="2000" dirty="0">
                <a:latin typeface="Comic Sans MS" pitchFamily="66" charset="0"/>
              </a:rPr>
              <a:t> 2-to-4 level converter are (I=0 , C=0), from I truth table, the output is   -0.541 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Similarly for Q-</a:t>
            </a:r>
            <a:r>
              <a:rPr lang="en-US" sz="2000" dirty="0" err="1">
                <a:latin typeface="Comic Sans MS" pitchFamily="66" charset="0"/>
              </a:rPr>
              <a:t>ch</a:t>
            </a:r>
            <a:r>
              <a:rPr lang="en-US" sz="2000" dirty="0">
                <a:latin typeface="Comic Sans MS" pitchFamily="66" charset="0"/>
              </a:rPr>
              <a:t>   0 0  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</a:t>
            </a:r>
            <a:r>
              <a:rPr lang="en-US" sz="2000" dirty="0">
                <a:latin typeface="Comic Sans MS" pitchFamily="66" charset="0"/>
              </a:rPr>
              <a:t>        2-to-4  output is  - 0.541 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I-</a:t>
            </a:r>
            <a:r>
              <a:rPr lang="en-US" sz="2000" dirty="0" err="1">
                <a:latin typeface="Comic Sans MS" pitchFamily="66" charset="0"/>
              </a:rPr>
              <a:t>ch</a:t>
            </a:r>
            <a:r>
              <a:rPr lang="en-US" sz="2000" dirty="0">
                <a:latin typeface="Comic Sans MS" pitchFamily="66" charset="0"/>
              </a:rPr>
              <a:t>  product modulator 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</a:t>
            </a:r>
            <a:r>
              <a:rPr lang="en-US" sz="2000" dirty="0">
                <a:latin typeface="Comic Sans MS" pitchFamily="66" charset="0"/>
              </a:rPr>
              <a:t>       -.541 and </a:t>
            </a:r>
            <a:r>
              <a:rPr lang="en-US" sz="2000" dirty="0" err="1">
                <a:latin typeface="Comic Sans MS" pitchFamily="66" charset="0"/>
              </a:rPr>
              <a:t>sinwc</a:t>
            </a:r>
            <a:r>
              <a:rPr lang="en-US" sz="2000" dirty="0">
                <a:latin typeface="Comic Sans MS" pitchFamily="66" charset="0"/>
              </a:rPr>
              <a:t> t          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The  output is 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		I = - 0.541 </a:t>
            </a:r>
            <a:r>
              <a:rPr lang="en-US" sz="2000" dirty="0" err="1">
                <a:latin typeface="Comic Sans MS" pitchFamily="66" charset="0"/>
              </a:rPr>
              <a:t>sinwc</a:t>
            </a:r>
            <a:r>
              <a:rPr lang="en-US" sz="2000" dirty="0">
                <a:latin typeface="Comic Sans MS" pitchFamily="66" charset="0"/>
              </a:rPr>
              <a:t> t </a:t>
            </a:r>
          </a:p>
          <a:p>
            <a:pPr rtl="0">
              <a:spcBef>
                <a:spcPct val="50000"/>
              </a:spcBef>
            </a:pPr>
            <a:r>
              <a:rPr lang="en-US" sz="2000" b="1" dirty="0">
                <a:latin typeface="Comic Sans MS" pitchFamily="66" charset="0"/>
              </a:rPr>
              <a:t>Similarly;      </a:t>
            </a:r>
            <a:r>
              <a:rPr lang="en-US" sz="2000" dirty="0">
                <a:latin typeface="Comic Sans MS" pitchFamily="66" charset="0"/>
              </a:rPr>
              <a:t>Q = - 0.541 </a:t>
            </a:r>
            <a:r>
              <a:rPr lang="en-US" sz="2000" dirty="0" err="1">
                <a:latin typeface="Comic Sans MS" pitchFamily="66" charset="0"/>
              </a:rPr>
              <a:t>coswc</a:t>
            </a:r>
            <a:r>
              <a:rPr lang="en-US" sz="2000" dirty="0">
                <a:latin typeface="Comic Sans MS" pitchFamily="66" charset="0"/>
              </a:rPr>
              <a:t> t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Output =  sum (  I + Q )    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</a:t>
            </a:r>
            <a:r>
              <a:rPr lang="en-US" sz="2000" dirty="0">
                <a:latin typeface="Comic Sans MS" pitchFamily="66" charset="0"/>
              </a:rPr>
              <a:t>   - 0.541 </a:t>
            </a:r>
            <a:r>
              <a:rPr lang="en-US" sz="2000" dirty="0" err="1">
                <a:latin typeface="Comic Sans MS" pitchFamily="66" charset="0"/>
              </a:rPr>
              <a:t>sinwct</a:t>
            </a:r>
            <a:r>
              <a:rPr lang="en-US" sz="2000" dirty="0">
                <a:latin typeface="Comic Sans MS" pitchFamily="66" charset="0"/>
              </a:rPr>
              <a:t> – 0.541 </a:t>
            </a:r>
            <a:r>
              <a:rPr lang="en-US" sz="2000" dirty="0" err="1">
                <a:latin typeface="Comic Sans MS" pitchFamily="66" charset="0"/>
              </a:rPr>
              <a:t>coswct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             = 0.765 sin(</a:t>
            </a:r>
            <a:r>
              <a:rPr lang="en-US" sz="2000" dirty="0" err="1">
                <a:latin typeface="Comic Sans MS" pitchFamily="66" charset="0"/>
              </a:rPr>
              <a:t>wc</a:t>
            </a:r>
            <a:r>
              <a:rPr lang="en-US" sz="2000" dirty="0">
                <a:latin typeface="Comic Sans MS" pitchFamily="66" charset="0"/>
              </a:rPr>
              <a:t> t -135 ) 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Similar procedure for 001,010,011,100,101,110,111     </a:t>
            </a:r>
          </a:p>
        </p:txBody>
      </p:sp>
      <p:sp>
        <p:nvSpPr>
          <p:cNvPr id="24586" name="Line 13"/>
          <p:cNvSpPr>
            <a:spLocks noChangeShapeType="1"/>
          </p:cNvSpPr>
          <p:nvPr/>
        </p:nvSpPr>
        <p:spPr bwMode="auto">
          <a:xfrm>
            <a:off x="6011863" y="4937125"/>
            <a:ext cx="0" cy="155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Line 14"/>
          <p:cNvSpPr>
            <a:spLocks noChangeShapeType="1"/>
          </p:cNvSpPr>
          <p:nvPr/>
        </p:nvSpPr>
        <p:spPr bwMode="auto">
          <a:xfrm>
            <a:off x="6731000" y="5095875"/>
            <a:ext cx="0" cy="155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15"/>
          <p:cNvSpPr>
            <a:spLocks noChangeShapeType="1"/>
          </p:cNvSpPr>
          <p:nvPr/>
        </p:nvSpPr>
        <p:spPr bwMode="auto">
          <a:xfrm>
            <a:off x="7451725" y="5095875"/>
            <a:ext cx="0" cy="155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Freeform 16"/>
          <p:cNvSpPr>
            <a:spLocks/>
          </p:cNvSpPr>
          <p:nvPr/>
        </p:nvSpPr>
        <p:spPr bwMode="auto">
          <a:xfrm>
            <a:off x="6011863" y="5284788"/>
            <a:ext cx="1439862" cy="973137"/>
          </a:xfrm>
          <a:custGeom>
            <a:avLst/>
            <a:gdLst>
              <a:gd name="T0" fmla="*/ 0 w 907"/>
              <a:gd name="T1" fmla="*/ 2147483647 h 613"/>
              <a:gd name="T2" fmla="*/ 2147483647 w 907"/>
              <a:gd name="T3" fmla="*/ 2147483647 h 613"/>
              <a:gd name="T4" fmla="*/ 2147483647 w 907"/>
              <a:gd name="T5" fmla="*/ 2147483647 h 613"/>
              <a:gd name="T6" fmla="*/ 2147483647 w 907"/>
              <a:gd name="T7" fmla="*/ 2147483647 h 613"/>
              <a:gd name="T8" fmla="*/ 2147483647 w 907"/>
              <a:gd name="T9" fmla="*/ 2147483647 h 613"/>
              <a:gd name="T10" fmla="*/ 2147483647 w 907"/>
              <a:gd name="T11" fmla="*/ 2147483647 h 6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7"/>
              <a:gd name="T19" fmla="*/ 0 h 613"/>
              <a:gd name="T20" fmla="*/ 907 w 907"/>
              <a:gd name="T21" fmla="*/ 613 h 6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7" h="613">
                <a:moveTo>
                  <a:pt x="0" y="326"/>
                </a:moveTo>
                <a:cubicBezTo>
                  <a:pt x="3" y="390"/>
                  <a:pt x="7" y="454"/>
                  <a:pt x="45" y="416"/>
                </a:cubicBezTo>
                <a:cubicBezTo>
                  <a:pt x="83" y="378"/>
                  <a:pt x="144" y="69"/>
                  <a:pt x="227" y="99"/>
                </a:cubicBezTo>
                <a:cubicBezTo>
                  <a:pt x="310" y="129"/>
                  <a:pt x="469" y="613"/>
                  <a:pt x="544" y="598"/>
                </a:cubicBezTo>
                <a:cubicBezTo>
                  <a:pt x="619" y="583"/>
                  <a:pt x="620" y="16"/>
                  <a:pt x="680" y="8"/>
                </a:cubicBezTo>
                <a:cubicBezTo>
                  <a:pt x="740" y="0"/>
                  <a:pt x="823" y="276"/>
                  <a:pt x="907" y="552"/>
                </a:cubicBez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Text Box 17"/>
          <p:cNvSpPr txBox="1">
            <a:spLocks noChangeArrowheads="1"/>
          </p:cNvSpPr>
          <p:nvPr/>
        </p:nvSpPr>
        <p:spPr bwMode="auto">
          <a:xfrm>
            <a:off x="6011863" y="49990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000       001      010    011</a:t>
            </a:r>
          </a:p>
        </p:txBody>
      </p:sp>
      <p:sp>
        <p:nvSpPr>
          <p:cNvPr id="24591" name="Line 18"/>
          <p:cNvSpPr>
            <a:spLocks noChangeShapeType="1"/>
          </p:cNvSpPr>
          <p:nvPr/>
        </p:nvSpPr>
        <p:spPr bwMode="auto">
          <a:xfrm>
            <a:off x="8101013" y="5084763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Line 19"/>
          <p:cNvSpPr>
            <a:spLocks noChangeShapeType="1"/>
          </p:cNvSpPr>
          <p:nvPr/>
        </p:nvSpPr>
        <p:spPr bwMode="auto">
          <a:xfrm>
            <a:off x="5651500" y="5791200"/>
            <a:ext cx="324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Freeform 20"/>
          <p:cNvSpPr>
            <a:spLocks/>
          </p:cNvSpPr>
          <p:nvPr/>
        </p:nvSpPr>
        <p:spPr bwMode="auto">
          <a:xfrm>
            <a:off x="7451725" y="5311775"/>
            <a:ext cx="792163" cy="838200"/>
          </a:xfrm>
          <a:custGeom>
            <a:avLst/>
            <a:gdLst>
              <a:gd name="T0" fmla="*/ 0 w 499"/>
              <a:gd name="T1" fmla="*/ 2147483647 h 528"/>
              <a:gd name="T2" fmla="*/ 2147483647 w 499"/>
              <a:gd name="T3" fmla="*/ 2147483647 h 528"/>
              <a:gd name="T4" fmla="*/ 2147483647 w 499"/>
              <a:gd name="T5" fmla="*/ 2147483647 h 528"/>
              <a:gd name="T6" fmla="*/ 2147483647 w 499"/>
              <a:gd name="T7" fmla="*/ 2147483647 h 528"/>
              <a:gd name="T8" fmla="*/ 2147483647 w 499"/>
              <a:gd name="T9" fmla="*/ 2147483647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"/>
              <a:gd name="T16" fmla="*/ 0 h 528"/>
              <a:gd name="T17" fmla="*/ 499 w 499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" h="528">
                <a:moveTo>
                  <a:pt x="0" y="166"/>
                </a:moveTo>
                <a:cubicBezTo>
                  <a:pt x="45" y="90"/>
                  <a:pt x="91" y="15"/>
                  <a:pt x="136" y="75"/>
                </a:cubicBezTo>
                <a:cubicBezTo>
                  <a:pt x="181" y="135"/>
                  <a:pt x="228" y="528"/>
                  <a:pt x="273" y="528"/>
                </a:cubicBezTo>
                <a:cubicBezTo>
                  <a:pt x="318" y="528"/>
                  <a:pt x="371" y="150"/>
                  <a:pt x="409" y="75"/>
                </a:cubicBezTo>
                <a:cubicBezTo>
                  <a:pt x="447" y="0"/>
                  <a:pt x="473" y="37"/>
                  <a:pt x="499" y="75"/>
                </a:cubicBez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Line 21"/>
          <p:cNvSpPr>
            <a:spLocks noChangeShapeType="1"/>
          </p:cNvSpPr>
          <p:nvPr/>
        </p:nvSpPr>
        <p:spPr bwMode="auto">
          <a:xfrm>
            <a:off x="7451725" y="5589588"/>
            <a:ext cx="0" cy="574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5" name="Text Box 22"/>
          <p:cNvSpPr txBox="1">
            <a:spLocks noChangeArrowheads="1"/>
          </p:cNvSpPr>
          <p:nvPr/>
        </p:nvSpPr>
        <p:spPr bwMode="auto">
          <a:xfrm>
            <a:off x="5940425" y="6078538"/>
            <a:ext cx="32035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0.765    1.848 0.765</a:t>
            </a:r>
          </a:p>
          <a:p>
            <a:pPr>
              <a:spcBef>
                <a:spcPct val="50000"/>
              </a:spcBef>
            </a:pPr>
            <a:r>
              <a:rPr lang="en-US"/>
              <a:t>-135       -135     -45</a:t>
            </a:r>
          </a:p>
        </p:txBody>
      </p:sp>
      <p:sp>
        <p:nvSpPr>
          <p:cNvPr id="24597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6084C1-A808-47D2-9883-910EFB0E3D88}" type="slidenum">
              <a:rPr lang="ar-SA" smtClean="0"/>
              <a:pPr/>
              <a:t>42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A3D984-BFDD-4E50-AFFB-4D235E553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414" y="3048000"/>
            <a:ext cx="2816299" cy="132541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3423E-C708-45BA-B0E8-0165836B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4C4BC7-FF91-490B-85C4-CA7C71D14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7782"/>
            <a:ext cx="6095999" cy="4408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7377E5-FE40-41D0-9FDA-F3EAE1460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100" y="4984193"/>
            <a:ext cx="4638299" cy="1682018"/>
          </a:xfrm>
          <a:prstGeom prst="rect">
            <a:avLst/>
          </a:prstGeom>
        </p:spPr>
      </p:pic>
      <p:sp>
        <p:nvSpPr>
          <p:cNvPr id="7" name="Text Box 19">
            <a:extLst>
              <a:ext uri="{FF2B5EF4-FFF2-40B4-BE49-F238E27FC236}">
                <a16:creationId xmlns:a16="http://schemas.microsoft.com/office/drawing/2014/main" id="{4CE18495-F189-4796-A95A-28171076C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1" y="245148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omic Sans MS" pitchFamily="66" charset="0"/>
              </a:rPr>
              <a:t>Truth table for the I&amp;Q channel 2-to-4 level converter 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F3C60E75-01E1-429E-8690-539F4F2E7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30298"/>
            <a:ext cx="3457575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2 Amplitudes &amp; 4 phases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F21F6E-067E-4F3F-A974-2168FCD4008E}"/>
              </a:ext>
            </a:extLst>
          </p:cNvPr>
          <p:cNvSpPr/>
          <p:nvPr/>
        </p:nvSpPr>
        <p:spPr>
          <a:xfrm>
            <a:off x="99926" y="214371"/>
            <a:ext cx="3124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Similar procedure for 001,010,011,100,101,110,111     </a:t>
            </a:r>
          </a:p>
        </p:txBody>
      </p:sp>
    </p:spTree>
    <p:extLst>
      <p:ext uri="{BB962C8B-B14F-4D97-AF65-F5344CB8AC3E}">
        <p14:creationId xmlns:p14="http://schemas.microsoft.com/office/powerpoint/2010/main" val="23248952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latin typeface="Tahoma" pitchFamily="34" charset="0"/>
                <a:ea typeface="Tahoma" pitchFamily="34" charset="0"/>
                <a:cs typeface="Tahoma" pitchFamily="34" charset="0"/>
              </a:rPr>
              <a:t>Band width Consideration of 8-QAM &amp; 16-QAM. </a:t>
            </a:r>
            <a:br>
              <a:rPr lang="en-US" sz="27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s it the same as 8-PSK and 16-PSK?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D4E14-6EF3-49C1-AE3E-33A047A9E075}" type="slidenum">
              <a:rPr lang="ar-SA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CC2C9-E648-4057-8D37-F76F280BC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438400"/>
            <a:ext cx="7502730" cy="3794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168FC6-49A3-43D9-9C9C-011B6C0CC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725671"/>
            <a:ext cx="3608940" cy="16319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FC57-D52C-493A-96B1-8E760BDAF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87882-F17E-4351-B987-CE6EB216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80BAD5-540E-4927-9C77-FDF943F81415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8-QAM and </a:t>
            </a:r>
            <a:r>
              <a:rPr lang="en-US" sz="3300" kern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16-QAM Tx &amp; Rx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92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85568-7E95-407D-A48B-30AC0F3A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B680F5-2FF0-4815-9449-BAF58EAC4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9" y="1752600"/>
            <a:ext cx="8723528" cy="41468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8D117-D0E9-4C9E-A761-33C30EFF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192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6A6F1-8ACB-40BB-96FB-8FDE5BB9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6DEA1E-DF79-4F04-BC52-C6CE06B78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31" y="1905000"/>
            <a:ext cx="7849773" cy="40546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C6E9E5-0F55-460F-AC66-07DFFB9E0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62" y="473678"/>
            <a:ext cx="7744942" cy="849292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CBF575F-8E42-4DBA-A996-FA29F23EF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2660" y="2133600"/>
            <a:ext cx="856655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645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81001" y="335111"/>
            <a:ext cx="8305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Band Width Effecting (called information density )</a:t>
            </a:r>
            <a:endParaRPr lang="en-U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spcBef>
                <a:spcPct val="50000"/>
              </a:spcBef>
            </a:pPr>
            <a:r>
              <a:rPr lang="en-US" sz="2000" dirty="0"/>
              <a:t>Compares the performance of one digital technique to another.</a:t>
            </a:r>
          </a:p>
          <a:p>
            <a:pPr rtl="0">
              <a:spcBef>
                <a:spcPct val="50000"/>
              </a:spcBef>
            </a:pPr>
            <a:r>
              <a:rPr lang="en-US" sz="2000" dirty="0"/>
              <a:t>B.W efficiency = [transmission rate(bps) / minimum bandwidth(Hz)], the unit [(bits/sec)/Hz] = bits/cycle</a:t>
            </a:r>
            <a:endParaRPr lang="en-US" sz="2000" b="1" u="sng" dirty="0">
              <a:solidFill>
                <a:srgbClr val="FF3300"/>
              </a:solidFill>
            </a:endParaRPr>
          </a:p>
        </p:txBody>
      </p:sp>
      <p:sp>
        <p:nvSpPr>
          <p:cNvPr id="2560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F3208F-C845-44DA-8AF4-E00ECE32B21A}" type="slidenum">
              <a:rPr lang="ar-SA" smtClean="0"/>
              <a:pPr/>
              <a:t>48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AF78A7-3CB9-472B-87CE-BDC2EE6BA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813" y="4119308"/>
            <a:ext cx="6007188" cy="1519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21D26F-8C51-49A4-9506-D64E5633B7E9}"/>
                  </a:ext>
                </a:extLst>
              </p:cNvPr>
              <p:cNvSpPr txBox="1"/>
              <p:nvPr/>
            </p:nvSpPr>
            <p:spPr>
              <a:xfrm>
                <a:off x="2438400" y="2231231"/>
                <a:ext cx="2742610" cy="4412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Bɳ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𝑡𝑟𝑎𝑛𝑠𝑚𝑖𝑠𝑠𝑖𝑜𝑛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𝑟𝑎𝑡𝑒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𝑏𝑝𝑠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𝑚𝑖𝑛𝑖𝑚𝑢𝑚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𝑏𝑎𝑛𝑑𝑤𝑖𝑑𝑡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21D26F-8C51-49A4-9506-D64E5633B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231231"/>
                <a:ext cx="2742610" cy="441211"/>
              </a:xfrm>
              <a:prstGeom prst="rect">
                <a:avLst/>
              </a:prstGeom>
              <a:blipFill>
                <a:blip r:embed="rId3"/>
                <a:stretch>
                  <a:fillRect l="-5111" t="-2778" r="-2444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25412" y="335111"/>
            <a:ext cx="8893175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000" b="1" u="sng" dirty="0">
                <a:solidFill>
                  <a:srgbClr val="FF3300"/>
                </a:solidFill>
              </a:rPr>
              <a:t>Example:</a:t>
            </a:r>
          </a:p>
          <a:p>
            <a:pPr rtl="0">
              <a:spcBef>
                <a:spcPct val="50000"/>
              </a:spcBef>
            </a:pPr>
            <a:r>
              <a:rPr lang="en-US" sz="2000" dirty="0"/>
              <a:t>Determine the </a:t>
            </a:r>
            <a:r>
              <a:rPr lang="en-US" sz="2000" u="sng" dirty="0">
                <a:solidFill>
                  <a:srgbClr val="008000"/>
                </a:solidFill>
              </a:rPr>
              <a:t>bandwidth efficiencies</a:t>
            </a:r>
            <a:r>
              <a:rPr lang="en-US" sz="2000" dirty="0"/>
              <a:t> for the following modulation schemes, BPSK,QPSK ,8-PSK &amp; 16-PSK, for a transmission rate of 10 Mbps .</a:t>
            </a:r>
          </a:p>
          <a:p>
            <a:pPr rtl="0">
              <a:spcBef>
                <a:spcPct val="50000"/>
              </a:spcBef>
            </a:pPr>
            <a:r>
              <a:rPr lang="en-US" sz="2000" b="1" u="sng" dirty="0">
                <a:solidFill>
                  <a:srgbClr val="FF3300"/>
                </a:solidFill>
              </a:rPr>
              <a:t>Solution : </a:t>
            </a:r>
          </a:p>
          <a:p>
            <a:pPr rtl="0">
              <a:spcBef>
                <a:spcPct val="50000"/>
              </a:spcBef>
            </a:pPr>
            <a:endParaRPr lang="en-US" b="1" u="sng" dirty="0">
              <a:solidFill>
                <a:srgbClr val="FF3300"/>
              </a:solidFill>
            </a:endParaRPr>
          </a:p>
          <a:p>
            <a:pPr rtl="0">
              <a:spcBef>
                <a:spcPct val="50000"/>
              </a:spcBef>
            </a:pPr>
            <a:endParaRPr lang="en-US" b="1" u="sng" dirty="0">
              <a:solidFill>
                <a:srgbClr val="FF3300"/>
              </a:solidFill>
            </a:endParaRPr>
          </a:p>
          <a:p>
            <a:pPr rtl="0">
              <a:spcBef>
                <a:spcPct val="50000"/>
              </a:spcBef>
            </a:pPr>
            <a:r>
              <a:rPr lang="en-US" dirty="0"/>
              <a:t>The minimum bandwidths required are;</a:t>
            </a:r>
          </a:p>
          <a:p>
            <a:pPr rtl="0">
              <a:spcBef>
                <a:spcPct val="50000"/>
              </a:spcBef>
            </a:pPr>
            <a:r>
              <a:rPr lang="en-US" dirty="0"/>
              <a:t>Modulation scheme         minimum B.W (MHz)                   B.W efficiency </a:t>
            </a:r>
          </a:p>
          <a:p>
            <a:pPr rtl="0">
              <a:spcBef>
                <a:spcPct val="50000"/>
              </a:spcBef>
            </a:pPr>
            <a:r>
              <a:rPr lang="en-US" dirty="0"/>
              <a:t>BPSK                                     f</a:t>
            </a:r>
            <a:r>
              <a:rPr lang="en-US" sz="1400" b="1" dirty="0"/>
              <a:t>b</a:t>
            </a:r>
            <a:r>
              <a:rPr lang="en-US" dirty="0"/>
              <a:t> (FULL) =10MHz              10Mbps/10MHz =1bit/cycle</a:t>
            </a:r>
          </a:p>
          <a:p>
            <a:pPr rtl="0">
              <a:spcBef>
                <a:spcPct val="50000"/>
              </a:spcBef>
            </a:pPr>
            <a:r>
              <a:rPr lang="en-US" dirty="0"/>
              <a:t>QPSK                                     f</a:t>
            </a:r>
            <a:r>
              <a:rPr lang="en-US" sz="1400" b="1" dirty="0"/>
              <a:t>b</a:t>
            </a:r>
            <a:r>
              <a:rPr lang="en-US" dirty="0"/>
              <a:t>/2 = 5MHz                       10 /5  =2 bit/cycle .</a:t>
            </a:r>
          </a:p>
          <a:p>
            <a:pPr rtl="0">
              <a:spcBef>
                <a:spcPct val="50000"/>
              </a:spcBef>
            </a:pPr>
            <a:r>
              <a:rPr lang="en-US" dirty="0"/>
              <a:t>8-PSK                                     f</a:t>
            </a:r>
            <a:r>
              <a:rPr lang="en-US" sz="1400" b="1" dirty="0"/>
              <a:t>b</a:t>
            </a:r>
            <a:r>
              <a:rPr lang="en-US" dirty="0"/>
              <a:t>/3 =3.33 MHz                 10/3.33= 3 bit/cycle .</a:t>
            </a:r>
          </a:p>
          <a:p>
            <a:pPr rtl="0">
              <a:spcBef>
                <a:spcPct val="50000"/>
              </a:spcBef>
            </a:pPr>
            <a:r>
              <a:rPr lang="en-US" dirty="0"/>
              <a:t>16-PSK                                   f</a:t>
            </a:r>
            <a:r>
              <a:rPr lang="en-US" sz="1400" b="1" dirty="0"/>
              <a:t>b</a:t>
            </a:r>
            <a:r>
              <a:rPr lang="en-US" dirty="0"/>
              <a:t>/4 = 2.5 MHz                   10/2.5  =4 bit/cycle .</a:t>
            </a:r>
          </a:p>
        </p:txBody>
      </p:sp>
      <p:sp>
        <p:nvSpPr>
          <p:cNvPr id="2560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799" y="6340326"/>
            <a:ext cx="646411" cy="365125"/>
          </a:xfrm>
          <a:noFill/>
        </p:spPr>
        <p:txBody>
          <a:bodyPr/>
          <a:lstStyle/>
          <a:p>
            <a:fld id="{DFF3208F-C845-44DA-8AF4-E00ECE32B21A}" type="slidenum">
              <a:rPr lang="ar-SA" smtClean="0"/>
              <a:pPr/>
              <a:t>49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FA61F7-4618-4A3E-A0BC-2C964E5D0A11}"/>
              </a:ext>
            </a:extLst>
          </p:cNvPr>
          <p:cNvSpPr/>
          <p:nvPr/>
        </p:nvSpPr>
        <p:spPr>
          <a:xfrm>
            <a:off x="159977" y="5486400"/>
            <a:ext cx="8374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omic Sans MS" pitchFamily="66" charset="0"/>
              </a:rPr>
              <a:t>BPSK is the least efficient. 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omic Sans MS" pitchFamily="66" charset="0"/>
              </a:rPr>
              <a:t>16 PSK is the most efficient.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omic Sans MS" pitchFamily="66" charset="0"/>
              </a:rPr>
              <a:t>16-PSK requires (1/4) BW  as BPSK for the same input bit rate.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22052C-FCD4-43BF-AC3A-23DF434EE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589" y="1676400"/>
            <a:ext cx="2739051" cy="692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7539FE-4459-4F72-8071-766F9464EF88}"/>
                  </a:ext>
                </a:extLst>
              </p:cNvPr>
              <p:cNvSpPr txBox="1"/>
              <p:nvPr/>
            </p:nvSpPr>
            <p:spPr>
              <a:xfrm>
                <a:off x="1371600" y="1794054"/>
                <a:ext cx="2742610" cy="4412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Bɳ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𝑡𝑟𝑎𝑛𝑠𝑚𝑖𝑠𝑠𝑖𝑜𝑛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𝑟𝑎𝑡𝑒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𝑏𝑝𝑠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𝑚𝑖𝑛𝑖𝑚𝑢𝑚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𝑏𝑎𝑛𝑑𝑤𝑖𝑑𝑡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7539FE-4459-4F72-8071-766F9464E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794054"/>
                <a:ext cx="2742610" cy="441211"/>
              </a:xfrm>
              <a:prstGeom prst="rect">
                <a:avLst/>
              </a:prstGeom>
              <a:blipFill>
                <a:blip r:embed="rId3"/>
                <a:stretch>
                  <a:fillRect l="-5111" t="-2740" r="-2444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50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1">
            <a:extLst>
              <a:ext uri="{FF2B5EF4-FFF2-40B4-BE49-F238E27FC236}">
                <a16:creationId xmlns:a16="http://schemas.microsoft.com/office/drawing/2014/main" id="{735A428B-D70F-4D6D-B5CC-8ABF4DE29F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bg2"/>
                </a:solidFill>
              </a:rPr>
              <a:t>5.</a:t>
            </a:r>
            <a:fld id="{27BD4862-FC48-4779-AD0F-7234B2F4C99C}" type="slidenum">
              <a:rPr lang="en-US" altLang="en-US" sz="2000" smtClean="0">
                <a:solidFill>
                  <a:schemeClr val="bg2"/>
                </a:solidFill>
              </a:rPr>
              <a:pPr/>
              <a:t>5</a:t>
            </a:fld>
            <a:endParaRPr lang="en-US" altLang="en-US" sz="2000">
              <a:solidFill>
                <a:schemeClr val="bg2"/>
              </a:solidFill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2E8283FA-E1B6-42E5-A12A-9DA198A8D88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66713" y="1079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2400" b="0">
              <a:latin typeface="Tahoma" panose="020B0604030504040204" pitchFamily="34" charset="0"/>
            </a:endParaRP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90C8A7A-2A28-4FC8-A4A3-C0AB89B0DA1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49300" y="1079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2400" b="0">
              <a:latin typeface="Tahoma" panose="020B0604030504040204" pitchFamily="34" charset="0"/>
            </a:endParaRPr>
          </a:p>
        </p:txBody>
      </p:sp>
      <p:sp>
        <p:nvSpPr>
          <p:cNvPr id="74757" name="Rectangle 4">
            <a:extLst>
              <a:ext uri="{FF2B5EF4-FFF2-40B4-BE49-F238E27FC236}">
                <a16:creationId xmlns:a16="http://schemas.microsoft.com/office/drawing/2014/main" id="{8A80545E-8EF3-4C34-95C0-1934E08B191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90538" y="5302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2400" b="0">
              <a:latin typeface="Tahoma" panose="020B0604030504040204" pitchFamily="34" charset="0"/>
            </a:endParaRPr>
          </a:p>
        </p:txBody>
      </p:sp>
      <p:sp>
        <p:nvSpPr>
          <p:cNvPr id="74758" name="Rectangle 5">
            <a:extLst>
              <a:ext uri="{FF2B5EF4-FFF2-40B4-BE49-F238E27FC236}">
                <a16:creationId xmlns:a16="http://schemas.microsoft.com/office/drawing/2014/main" id="{9DB9CD0C-E39A-4E7A-B387-52EFBA0375A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60425" y="5302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2400" b="0">
              <a:latin typeface="Tahoma" panose="020B0604030504040204" pitchFamily="34" charset="0"/>
            </a:endParaRPr>
          </a:p>
        </p:txBody>
      </p:sp>
      <p:sp>
        <p:nvSpPr>
          <p:cNvPr id="74759" name="Rectangle 6">
            <a:extLst>
              <a:ext uri="{FF2B5EF4-FFF2-40B4-BE49-F238E27FC236}">
                <a16:creationId xmlns:a16="http://schemas.microsoft.com/office/drawing/2014/main" id="{F76061FF-BB8C-47A5-B802-8C227085AE1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6200" y="4572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2400" b="0">
              <a:latin typeface="Tahoma" panose="020B0604030504040204" pitchFamily="34" charset="0"/>
            </a:endParaRPr>
          </a:p>
        </p:txBody>
      </p:sp>
      <p:sp>
        <p:nvSpPr>
          <p:cNvPr id="74760" name="Rectangle 7">
            <a:extLst>
              <a:ext uri="{FF2B5EF4-FFF2-40B4-BE49-F238E27FC236}">
                <a16:creationId xmlns:a16="http://schemas.microsoft.com/office/drawing/2014/main" id="{F61EF1CA-FC44-4BEA-8EA8-31B1C76FDB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1200" y="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2400" b="0">
              <a:latin typeface="Tahoma" panose="020B0604030504040204" pitchFamily="34" charset="0"/>
            </a:endParaRPr>
          </a:p>
        </p:txBody>
      </p:sp>
      <p:sp>
        <p:nvSpPr>
          <p:cNvPr id="74761" name="Rectangle 8">
            <a:extLst>
              <a:ext uri="{FF2B5EF4-FFF2-40B4-BE49-F238E27FC236}">
                <a16:creationId xmlns:a16="http://schemas.microsoft.com/office/drawing/2014/main" id="{9BB5A161-11C9-40C0-A134-0CBA1ED8F45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533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2400" b="0">
              <a:latin typeface="Tahoma" panose="020B0604030504040204" pitchFamily="34" charset="0"/>
            </a:endParaRPr>
          </a:p>
        </p:txBody>
      </p:sp>
      <p:sp>
        <p:nvSpPr>
          <p:cNvPr id="74762" name="Line 9">
            <a:extLst>
              <a:ext uri="{FF2B5EF4-FFF2-40B4-BE49-F238E27FC236}">
                <a16:creationId xmlns:a16="http://schemas.microsoft.com/office/drawing/2014/main" id="{5971B741-8B40-4282-852E-F987D51A1F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9718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3" name="Line 10">
            <a:extLst>
              <a:ext uri="{FF2B5EF4-FFF2-40B4-BE49-F238E27FC236}">
                <a16:creationId xmlns:a16="http://schemas.microsoft.com/office/drawing/2014/main" id="{71277D58-2EE5-45EB-A09E-4A20926694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788" y="41910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4" name="Rectangle 11">
            <a:extLst>
              <a:ext uri="{FF2B5EF4-FFF2-40B4-BE49-F238E27FC236}">
                <a16:creationId xmlns:a16="http://schemas.microsoft.com/office/drawing/2014/main" id="{2775B5FC-12E3-43B1-B398-C283D0FDF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063875"/>
            <a:ext cx="8077200" cy="106680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Quadrature amplitude modulation is a combination of ASK and PSK.</a:t>
            </a:r>
          </a:p>
        </p:txBody>
      </p:sp>
      <p:grpSp>
        <p:nvGrpSpPr>
          <p:cNvPr id="74765" name="Group 15">
            <a:extLst>
              <a:ext uri="{FF2B5EF4-FFF2-40B4-BE49-F238E27FC236}">
                <a16:creationId xmlns:a16="http://schemas.microsoft.com/office/drawing/2014/main" id="{031972AB-46A7-4C70-BE9A-0B3B8A38CFC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362200"/>
            <a:ext cx="1143000" cy="566738"/>
            <a:chOff x="1200" y="1248"/>
            <a:chExt cx="720" cy="357"/>
          </a:xfrm>
        </p:grpSpPr>
        <p:pic>
          <p:nvPicPr>
            <p:cNvPr id="74766" name="Picture 16">
              <a:extLst>
                <a:ext uri="{FF2B5EF4-FFF2-40B4-BE49-F238E27FC236}">
                  <a16:creationId xmlns:a16="http://schemas.microsoft.com/office/drawing/2014/main" id="{70171A0D-D03C-4BE8-84E4-B9017C466F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248"/>
              <a:ext cx="720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4767" name="Text Box 17">
              <a:extLst>
                <a:ext uri="{FF2B5EF4-FFF2-40B4-BE49-F238E27FC236}">
                  <a16:creationId xmlns:a16="http://schemas.microsoft.com/office/drawing/2014/main" id="{FF2ACFD3-F5DC-4B95-836C-44F2483972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4" y="1248"/>
              <a:ext cx="5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i="1">
                  <a:solidFill>
                    <a:schemeClr val="hlink"/>
                  </a:solidFill>
                  <a:latin typeface="Times New Roman" panose="02020603050405020304" pitchFamily="18" charset="0"/>
                </a:rPr>
                <a:t>Note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Bandwidth Efficiency</a:t>
            </a:r>
            <a:endParaRPr lang="en-GB" dirty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638300" y="1739900"/>
          <a:ext cx="6030913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4" imgW="86563200" imgH="65227200" progId="">
                  <p:embed/>
                </p:oleObj>
              </mc:Choice>
              <mc:Fallback>
                <p:oleObj name="Equation" r:id="rId4" imgW="86563200" imgH="6522720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1739900"/>
                        <a:ext cx="6030913" cy="454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504950" y="1473200"/>
            <a:ext cx="2711450" cy="11112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FF84A7-6E23-4826-A327-D141D0128C61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>
            <a:extLst>
              <a:ext uri="{FF2B5EF4-FFF2-40B4-BE49-F238E27FC236}">
                <a16:creationId xmlns:a16="http://schemas.microsoft.com/office/drawing/2014/main" id="{322690FA-3065-4F51-8E23-F95AA0A3C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Comparison of Modulation Types</a:t>
            </a:r>
          </a:p>
        </p:txBody>
      </p:sp>
      <p:graphicFrame>
        <p:nvGraphicFramePr>
          <p:cNvPr id="72760" name="Group 56">
            <a:extLst>
              <a:ext uri="{FF2B5EF4-FFF2-40B4-BE49-F238E27FC236}">
                <a16:creationId xmlns:a16="http://schemas.microsoft.com/office/drawing/2014/main" id="{BF5BAB1C-6911-40D8-84F8-50B3AE524458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01675" y="1806575"/>
          <a:ext cx="7772400" cy="4328160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841010115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9152823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506906625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082312781"/>
                    </a:ext>
                  </a:extLst>
                </a:gridCol>
              </a:tblGrid>
              <a:tr h="514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Modulation Format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Bandwidth efficiency C/B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Log2(C/B)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Error-free Eb/N0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339713"/>
                  </a:ext>
                </a:extLst>
              </a:tr>
              <a:tr h="514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 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396544"/>
                  </a:ext>
                </a:extLst>
              </a:tr>
              <a:tr h="514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 QAM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703913"/>
                  </a:ext>
                </a:extLst>
              </a:tr>
              <a:tr h="514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 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14.5dB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708377"/>
                  </a:ext>
                </a:extLst>
              </a:tr>
              <a:tr h="514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 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874296"/>
                  </a:ext>
                </a:extLst>
              </a:tr>
              <a:tr h="514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 QAM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312951"/>
                  </a:ext>
                </a:extLst>
              </a:tr>
              <a:tr h="514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BFSK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118627"/>
                  </a:ext>
                </a:extLst>
              </a:tr>
              <a:tr h="514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10.5dB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876804"/>
                  </a:ext>
                </a:extLst>
              </a:tr>
            </a:tbl>
          </a:graphicData>
        </a:graphic>
      </p:graphicFrame>
      <p:sp>
        <p:nvSpPr>
          <p:cNvPr id="54322" name="Slide Number Placeholder 49">
            <a:extLst>
              <a:ext uri="{FF2B5EF4-FFF2-40B4-BE49-F238E27FC236}">
                <a16:creationId xmlns:a16="http://schemas.microsoft.com/office/drawing/2014/main" id="{911DA076-C6FC-4CD6-A603-87CB59B1D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EFFAC41-C7B6-49AD-96B6-95AF2EAD241E}" type="slidenum">
              <a:rPr lang="en-US" altLang="en-US" sz="1400"/>
              <a:pPr eaLnBrk="1" hangingPunct="1"/>
              <a:t>51</a:t>
            </a:fld>
            <a:endParaRPr lang="en-US" altLang="en-US" sz="1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B9E20-89CA-4E15-B28B-39FF3C862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C1EAE7-93B4-486F-B3B8-ED4775864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660" y="2133600"/>
            <a:ext cx="8566559" cy="3657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304F2-7952-41FD-AA4A-4B3BD3EE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698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4FBD66E-E785-4C1E-A80A-F8D2F38CA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Spectral Efficiencies - Examples</a:t>
            </a:r>
          </a:p>
        </p:txBody>
      </p:sp>
      <p:sp>
        <p:nvSpPr>
          <p:cNvPr id="55299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3AD0FA92-972F-4879-A308-3DB19B714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56525" cy="4114800"/>
          </a:xfrm>
        </p:spPr>
        <p:txBody>
          <a:bodyPr/>
          <a:lstStyle/>
          <a:p>
            <a:pPr eaLnBrk="1" hangingPunct="1"/>
            <a:r>
              <a:rPr lang="en-US" altLang="en-US" dirty="0"/>
              <a:t>GSM Europe Digital Cellular</a:t>
            </a:r>
          </a:p>
          <a:p>
            <a:pPr lvl="1" eaLnBrk="1" hangingPunct="1"/>
            <a:r>
              <a:rPr lang="en-US" altLang="en-US" dirty="0"/>
              <a:t>Data Rate = 270kb/s; Bandwidth = 200kHz</a:t>
            </a:r>
          </a:p>
          <a:p>
            <a:pPr lvl="1" eaLnBrk="1" hangingPunct="1"/>
            <a:r>
              <a:rPr lang="en-US" altLang="en-US" dirty="0"/>
              <a:t>Bandwidth efficiency = 270/200 = 1.35bits/sec/Hz</a:t>
            </a:r>
          </a:p>
          <a:p>
            <a:pPr eaLnBrk="1" hangingPunct="1"/>
            <a:r>
              <a:rPr lang="en-US" altLang="en-US" dirty="0"/>
              <a:t>IS-95 North American Digital Cellular</a:t>
            </a:r>
          </a:p>
          <a:p>
            <a:pPr lvl="1" eaLnBrk="1" hangingPunct="1"/>
            <a:r>
              <a:rPr lang="en-US" altLang="en-US" dirty="0"/>
              <a:t>Data Rate = 48kb/s; Bandwidth = 30kHz</a:t>
            </a:r>
          </a:p>
          <a:p>
            <a:pPr lvl="1" eaLnBrk="1" hangingPunct="1"/>
            <a:r>
              <a:rPr lang="en-US" altLang="en-US" dirty="0"/>
              <a:t>Bandwidth efficiency = 48/30 = 1.6bits/sec/Hz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31BB0AC3-9EDE-4491-9B67-AF3FCB9C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0BB5AC8-A287-4F2C-8A30-381A67FD2B7E}" type="slidenum">
              <a:rPr lang="en-US" altLang="en-US" sz="1400"/>
              <a:pPr eaLnBrk="1" hangingPunct="1"/>
              <a:t>53</a:t>
            </a:fld>
            <a:endParaRPr lang="en-US" altLang="en-US" sz="14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82FF9-4BD1-46A0-BBF6-683E8DC70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B7AA5-6593-4143-9661-0D8E13EF3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83284"/>
            <a:ext cx="5943600" cy="4873751"/>
          </a:xfrm>
          <a:prstGeom prst="rect">
            <a:avLst/>
          </a:prstGeom>
        </p:spPr>
      </p:pic>
      <p:sp>
        <p:nvSpPr>
          <p:cNvPr id="6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321F4578-1251-4890-8C30-74CC06D7DF61}"/>
              </a:ext>
            </a:extLst>
          </p:cNvPr>
          <p:cNvSpPr txBox="1">
            <a:spLocks noChangeArrowheads="1"/>
          </p:cNvSpPr>
          <p:nvPr/>
        </p:nvSpPr>
        <p:spPr>
          <a:xfrm>
            <a:off x="464599" y="762000"/>
            <a:ext cx="8259933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/>
              <a:t>GSM Europe Digital Cellular</a:t>
            </a:r>
          </a:p>
          <a:p>
            <a:pPr>
              <a:lnSpc>
                <a:spcPct val="110000"/>
              </a:lnSpc>
            </a:pPr>
            <a:r>
              <a:rPr lang="en-US" dirty="0"/>
              <a:t>IS-95 North American Digital Cellular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74C2C8D-E422-4A6F-86CF-E930C943B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801" y="2286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u="sng" dirty="0"/>
              <a:t>Bandwidth Efficiency</a:t>
            </a:r>
            <a:endParaRPr lang="en-GB" sz="3200" u="sng" dirty="0"/>
          </a:p>
        </p:txBody>
      </p:sp>
    </p:spTree>
    <p:extLst>
      <p:ext uri="{BB962C8B-B14F-4D97-AF65-F5344CB8AC3E}">
        <p14:creationId xmlns:p14="http://schemas.microsoft.com/office/powerpoint/2010/main" val="7919056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449A9F-49C9-438A-B467-27D1B83CD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240" y="49561"/>
            <a:ext cx="4659793" cy="41877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0133AC-9CDD-4293-BCE6-E1916D6EEFCF}"/>
              </a:ext>
            </a:extLst>
          </p:cNvPr>
          <p:cNvSpPr/>
          <p:nvPr/>
        </p:nvSpPr>
        <p:spPr>
          <a:xfrm>
            <a:off x="304800" y="838200"/>
            <a:ext cx="441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2222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SNR influences spectral efficiency.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2222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It can be expressed as the carrier to noise power ratio (CNR).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2222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measure is the BER for a given CNR value.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2222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As the noise becomes larger compared to the signal level, more errors occur.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2222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Some modulation methods are more immune to noise than others.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2222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Amplitude modulation methods like ASK/OOK and QAM are far more susceptible to noise so they have a higher BER for a given modulation.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2222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Phase and frequency modulation (BPSK, FSK, etc.) fare better in a noisy environment so they require less signal power for a given noise level 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(Fig. )</a:t>
            </a:r>
            <a:r>
              <a:rPr lang="en-GB" sz="2000" dirty="0">
                <a:solidFill>
                  <a:srgbClr val="22222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252B79-14EB-4670-8DF5-2AB7B5634E36}"/>
              </a:ext>
            </a:extLst>
          </p:cNvPr>
          <p:cNvSpPr/>
          <p:nvPr/>
        </p:nvSpPr>
        <p:spPr>
          <a:xfrm>
            <a:off x="533400" y="3048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 of Digital</a:t>
            </a:r>
          </a:p>
          <a:p>
            <a:r>
              <a:rPr lang="en-GB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Modulation Techniques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6F3E89-EF10-427F-AC10-2785898E4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232244"/>
            <a:ext cx="3222238" cy="264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977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449A9F-49C9-438A-B467-27D1B83CD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816032"/>
            <a:ext cx="6553201" cy="58893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252B79-14EB-4670-8DF5-2AB7B5634E36}"/>
              </a:ext>
            </a:extLst>
          </p:cNvPr>
          <p:cNvSpPr/>
          <p:nvPr/>
        </p:nvSpPr>
        <p:spPr>
          <a:xfrm>
            <a:off x="5334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 of Digital Modulation Techniques</a:t>
            </a:r>
          </a:p>
        </p:txBody>
      </p:sp>
    </p:spTree>
    <p:extLst>
      <p:ext uri="{BB962C8B-B14F-4D97-AF65-F5344CB8AC3E}">
        <p14:creationId xmlns:p14="http://schemas.microsoft.com/office/powerpoint/2010/main" val="9592679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323850" y="476250"/>
            <a:ext cx="842486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Probability of Error &amp;  Bit Error Rate  (</a:t>
            </a:r>
            <a:r>
              <a:rPr lang="en-US" sz="2800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</a:t>
            </a:r>
            <a:r>
              <a:rPr lang="en-US" sz="2800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BER)</a:t>
            </a:r>
          </a:p>
          <a:p>
            <a:pPr rtl="0">
              <a:spcBef>
                <a:spcPct val="50000"/>
              </a:spcBef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theoretical (mathematical) expectation .</a:t>
            </a:r>
          </a:p>
          <a:p>
            <a:pPr rtl="0">
              <a:spcBef>
                <a:spcPct val="50000"/>
              </a:spcBef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 : empirical (historical) record .</a:t>
            </a:r>
          </a:p>
          <a:p>
            <a:pPr rtl="0">
              <a:spcBef>
                <a:spcPct val="50000"/>
              </a:spcBef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 function of :</a:t>
            </a:r>
          </a:p>
          <a:p>
            <a:pPr rtl="0">
              <a:spcBef>
                <a:spcPct val="50000"/>
              </a:spcBef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Carrier to noise power ratio (C/N) or (E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/No) .</a:t>
            </a:r>
          </a:p>
          <a:p>
            <a:pPr marL="742950" lvl="1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average energy per bit.</a:t>
            </a:r>
          </a:p>
          <a:p>
            <a:pPr marL="742950" lvl="1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: noise power density .</a:t>
            </a:r>
          </a:p>
          <a:p>
            <a:pPr marL="742950" lvl="1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N: thermal noise power .</a:t>
            </a:r>
          </a:p>
          <a:p>
            <a:pPr marL="742950" lvl="1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C: carrier power . </a:t>
            </a:r>
          </a:p>
          <a:p>
            <a:pPr rtl="0">
              <a:spcBef>
                <a:spcPct val="50000"/>
              </a:spcBef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M: the number of possible encoding conditions .</a:t>
            </a:r>
          </a:p>
          <a:p>
            <a:pPr rtl="0">
              <a:spcBef>
                <a:spcPct val="50000"/>
              </a:spcBef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C584D8-5A68-46D6-BCD5-2D89DE151DF3}" type="slidenum">
              <a:rPr lang="ar-SA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82804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66FF"/>
                </a:solidFill>
                <a:latin typeface="Comic Sans MS" pitchFamily="66" charset="0"/>
              </a:rPr>
              <a:t>Notes: 				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C/N</a:t>
            </a:r>
            <a:endParaRPr lang="en-US" sz="2000" b="1" dirty="0">
              <a:solidFill>
                <a:srgbClr val="0066FF"/>
              </a:solidFill>
              <a:latin typeface="Comic Sans MS" pitchFamily="66" charset="0"/>
            </a:endParaRPr>
          </a:p>
          <a:p>
            <a:pPr rtl="0">
              <a:spcBef>
                <a:spcPct val="50000"/>
              </a:spcBef>
            </a:pPr>
            <a:r>
              <a:rPr lang="en-US" sz="2000" dirty="0">
                <a:solidFill>
                  <a:srgbClr val="0066FF"/>
                </a:solidFill>
                <a:latin typeface="Comic Sans MS" pitchFamily="66" charset="0"/>
              </a:rPr>
              <a:t>C (dBm) =10 log C(watts) /0.001.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66FF"/>
                </a:solidFill>
                <a:latin typeface="Comic Sans MS" pitchFamily="66" charset="0"/>
              </a:rPr>
              <a:t>N (dBm) = 10 log (</a:t>
            </a:r>
            <a:r>
              <a:rPr lang="en-US" sz="2000" dirty="0" err="1">
                <a:solidFill>
                  <a:srgbClr val="0066FF"/>
                </a:solidFill>
                <a:latin typeface="Comic Sans MS" pitchFamily="66" charset="0"/>
              </a:rPr>
              <a:t>kTB</a:t>
            </a:r>
            <a:r>
              <a:rPr lang="en-US" sz="2000" dirty="0">
                <a:solidFill>
                  <a:srgbClr val="0066FF"/>
                </a:solidFill>
                <a:latin typeface="Comic Sans MS" pitchFamily="66" charset="0"/>
              </a:rPr>
              <a:t>)/0.001.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solidFill>
                  <a:srgbClr val="0066FF"/>
                </a:solidFill>
                <a:latin typeface="Comic Sans MS" pitchFamily="66" charset="0"/>
              </a:rPr>
              <a:t>Thermal Noise Power  N=</a:t>
            </a:r>
            <a:r>
              <a:rPr lang="en-US" sz="2000" dirty="0" err="1">
                <a:solidFill>
                  <a:srgbClr val="0066FF"/>
                </a:solidFill>
                <a:latin typeface="Comic Sans MS" pitchFamily="66" charset="0"/>
              </a:rPr>
              <a:t>kTB</a:t>
            </a:r>
            <a:endParaRPr lang="en-US" sz="2000" dirty="0">
              <a:solidFill>
                <a:srgbClr val="0066FF"/>
              </a:solidFill>
              <a:latin typeface="Comic Sans MS" pitchFamily="66" charset="0"/>
            </a:endParaRP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K=Boltzmann's constant ( 1.38 *10^ -23)J/k.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T: temperature in kelvin  (0 k=-273 C) , To = 290 k, room temp .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B: bandwidth (Hz).</a:t>
            </a:r>
          </a:p>
          <a:p>
            <a:pPr rtl="0">
              <a:spcBef>
                <a:spcPct val="50000"/>
              </a:spcBef>
            </a:pPr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rtl="0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C/N = C/KTB (unit less)                    C: carrier power (W).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                                                         N: Noise power (W) . 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solidFill>
                  <a:srgbClr val="0099FF"/>
                </a:solidFill>
                <a:latin typeface="Comic Sans MS" pitchFamily="66" charset="0"/>
              </a:rPr>
              <a:t>C/N (dB) = 10 log (C/N) =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10 </a:t>
            </a:r>
            <a:r>
              <a:rPr lang="en-US" sz="2000" dirty="0" err="1">
                <a:solidFill>
                  <a:schemeClr val="tx2"/>
                </a:solidFill>
                <a:latin typeface="Comic Sans MS" pitchFamily="66" charset="0"/>
              </a:rPr>
              <a:t>logC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 – 10 log N 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                                      = C(dBm) – N (dBm) .</a:t>
            </a:r>
            <a:endParaRPr lang="en-US" sz="2000" dirty="0">
              <a:solidFill>
                <a:srgbClr val="0099FF"/>
              </a:solidFill>
              <a:latin typeface="Comic Sans MS" pitchFamily="66" charset="0"/>
            </a:endParaRPr>
          </a:p>
          <a:p>
            <a:pPr rtl="0">
              <a:spcBef>
                <a:spcPct val="50000"/>
              </a:spcBef>
            </a:pPr>
            <a:r>
              <a:rPr lang="en-US" sz="2000" dirty="0">
                <a:solidFill>
                  <a:srgbClr val="0099FF"/>
                </a:solidFill>
                <a:latin typeface="Comic Sans MS" pitchFamily="66" charset="0"/>
              </a:rPr>
              <a:t> dBm :…… milliwatt.</a:t>
            </a: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3322F0-D8F8-4F53-AD59-FF4F39E06689}" type="slidenum">
              <a:rPr lang="ar-SA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68313" y="620713"/>
            <a:ext cx="8064500" cy="561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000" dirty="0">
                <a:solidFill>
                  <a:srgbClr val="660066"/>
                </a:solidFill>
                <a:latin typeface="Comic Sans MS" pitchFamily="66" charset="0"/>
              </a:rPr>
              <a:t>Energy per bit  Eb  = Tb  ( J/bit) </a:t>
            </a:r>
          </a:p>
          <a:p>
            <a:pPr rtl="0"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rtl="0"/>
            <a:r>
              <a:rPr lang="en-US" sz="2000" dirty="0">
                <a:latin typeface="Comic Sans MS" pitchFamily="66" charset="0"/>
              </a:rPr>
              <a:t>Eb : average energy per bit.</a:t>
            </a:r>
          </a:p>
          <a:p>
            <a:pPr rtl="0"/>
            <a:r>
              <a:rPr lang="en-US" sz="2000" dirty="0">
                <a:latin typeface="Comic Sans MS" pitchFamily="66" charset="0"/>
              </a:rPr>
              <a:t>C: carrier power . </a:t>
            </a:r>
          </a:p>
          <a:p>
            <a:pPr rtl="0"/>
            <a:r>
              <a:rPr lang="en-US" sz="2000" dirty="0">
                <a:latin typeface="Comic Sans MS" pitchFamily="66" charset="0"/>
              </a:rPr>
              <a:t>Tb: bit duration</a:t>
            </a:r>
          </a:p>
          <a:p>
            <a:pPr rtl="0"/>
            <a:endParaRPr lang="en-US" sz="2000" dirty="0">
              <a:latin typeface="Comic Sans MS" pitchFamily="66" charset="0"/>
            </a:endParaRPr>
          </a:p>
          <a:p>
            <a:pPr rtl="0"/>
            <a:r>
              <a:rPr lang="en-US" sz="2000" dirty="0" err="1">
                <a:latin typeface="Comic Sans MS" pitchFamily="66" charset="0"/>
              </a:rPr>
              <a:t>Eb</a:t>
            </a:r>
            <a:r>
              <a:rPr lang="en-US" sz="2000" dirty="0">
                <a:latin typeface="Comic Sans MS" pitchFamily="66" charset="0"/>
              </a:rPr>
              <a:t> (</a:t>
            </a:r>
            <a:r>
              <a:rPr lang="en-US" sz="2000" dirty="0" err="1">
                <a:latin typeface="Comic Sans MS" pitchFamily="66" charset="0"/>
              </a:rPr>
              <a:t>dBJ</a:t>
            </a:r>
            <a:r>
              <a:rPr lang="en-US" sz="2000" dirty="0">
                <a:latin typeface="Comic Sans MS" pitchFamily="66" charset="0"/>
              </a:rPr>
              <a:t>) = 10 log </a:t>
            </a:r>
            <a:r>
              <a:rPr lang="en-US" sz="2000" dirty="0" err="1">
                <a:latin typeface="Comic Sans MS" pitchFamily="66" charset="0"/>
              </a:rPr>
              <a:t>Eb</a:t>
            </a:r>
            <a:r>
              <a:rPr lang="en-US" sz="2000" dirty="0">
                <a:latin typeface="Comic Sans MS" pitchFamily="66" charset="0"/>
              </a:rPr>
              <a:t> .</a:t>
            </a:r>
          </a:p>
          <a:p>
            <a:pPr rtl="0"/>
            <a:r>
              <a:rPr lang="en-US" sz="2000" dirty="0">
                <a:latin typeface="Comic Sans MS" pitchFamily="66" charset="0"/>
              </a:rPr>
              <a:t>Tb = 1/</a:t>
            </a:r>
            <a:r>
              <a:rPr lang="en-US" sz="2000" dirty="0" err="1">
                <a:latin typeface="Comic Sans MS" pitchFamily="66" charset="0"/>
              </a:rPr>
              <a:t>Rb</a:t>
            </a:r>
            <a:r>
              <a:rPr lang="en-US" sz="2000" dirty="0">
                <a:latin typeface="Comic Sans MS" pitchFamily="66" charset="0"/>
              </a:rPr>
              <a:t>                       </a:t>
            </a:r>
            <a:r>
              <a:rPr lang="en-US" sz="2000" dirty="0" err="1">
                <a:latin typeface="Comic Sans MS" pitchFamily="66" charset="0"/>
              </a:rPr>
              <a:t>Rb</a:t>
            </a:r>
            <a:r>
              <a:rPr lang="en-US" sz="2000" dirty="0">
                <a:latin typeface="Comic Sans MS" pitchFamily="66" charset="0"/>
              </a:rPr>
              <a:t> :bit rate .</a:t>
            </a:r>
          </a:p>
          <a:p>
            <a:pPr rtl="0"/>
            <a:r>
              <a:rPr lang="en-US" sz="2000" dirty="0">
                <a:latin typeface="Comic Sans MS" pitchFamily="66" charset="0"/>
              </a:rPr>
              <a:t>Eb = </a:t>
            </a:r>
            <a:r>
              <a:rPr lang="en-US" sz="2000" dirty="0" err="1">
                <a:latin typeface="Comic Sans MS" pitchFamily="66" charset="0"/>
              </a:rPr>
              <a:t>CTb</a:t>
            </a:r>
            <a:r>
              <a:rPr lang="en-US" sz="2000" dirty="0">
                <a:latin typeface="Comic Sans MS" pitchFamily="66" charset="0"/>
              </a:rPr>
              <a:t> = C/</a:t>
            </a:r>
            <a:r>
              <a:rPr lang="en-US" sz="2000" dirty="0" err="1">
                <a:latin typeface="Comic Sans MS" pitchFamily="66" charset="0"/>
              </a:rPr>
              <a:t>Rb</a:t>
            </a:r>
            <a:r>
              <a:rPr lang="en-US" sz="2000" dirty="0">
                <a:latin typeface="Comic Sans MS" pitchFamily="66" charset="0"/>
              </a:rPr>
              <a:t>    (J/bit ) .</a:t>
            </a:r>
          </a:p>
          <a:p>
            <a:pPr rtl="0"/>
            <a:endParaRPr lang="en-US" sz="2000" dirty="0">
              <a:latin typeface="Comic Sans MS" pitchFamily="66" charset="0"/>
            </a:endParaRPr>
          </a:p>
          <a:p>
            <a:pPr rtl="0"/>
            <a:r>
              <a:rPr lang="en-US" sz="2000" dirty="0" err="1">
                <a:solidFill>
                  <a:srgbClr val="660066"/>
                </a:solidFill>
                <a:latin typeface="Comic Sans MS" pitchFamily="66" charset="0"/>
              </a:rPr>
              <a:t>Eb</a:t>
            </a:r>
            <a:r>
              <a:rPr lang="en-US" sz="2000" dirty="0">
                <a:solidFill>
                  <a:srgbClr val="660066"/>
                </a:solidFill>
                <a:latin typeface="Comic Sans MS" pitchFamily="66" charset="0"/>
              </a:rPr>
              <a:t> (</a:t>
            </a:r>
            <a:r>
              <a:rPr lang="en-US" sz="2000" dirty="0" err="1">
                <a:solidFill>
                  <a:srgbClr val="660066"/>
                </a:solidFill>
                <a:latin typeface="Comic Sans MS" pitchFamily="66" charset="0"/>
              </a:rPr>
              <a:t>dBJ</a:t>
            </a:r>
            <a:r>
              <a:rPr lang="en-US" sz="2000" dirty="0">
                <a:solidFill>
                  <a:srgbClr val="660066"/>
                </a:solidFill>
                <a:latin typeface="Comic Sans MS" pitchFamily="66" charset="0"/>
              </a:rPr>
              <a:t>) = 10log (C/</a:t>
            </a:r>
            <a:r>
              <a:rPr lang="en-US" sz="2000" dirty="0" err="1">
                <a:solidFill>
                  <a:srgbClr val="660066"/>
                </a:solidFill>
                <a:latin typeface="Comic Sans MS" pitchFamily="66" charset="0"/>
              </a:rPr>
              <a:t>Rb</a:t>
            </a:r>
            <a:r>
              <a:rPr lang="en-US" sz="2000" dirty="0">
                <a:solidFill>
                  <a:srgbClr val="660066"/>
                </a:solidFill>
                <a:latin typeface="Comic Sans MS" pitchFamily="66" charset="0"/>
              </a:rPr>
              <a:t>) </a:t>
            </a:r>
          </a:p>
          <a:p>
            <a:pPr rtl="0"/>
            <a:r>
              <a:rPr lang="en-US" sz="2000" dirty="0">
                <a:solidFill>
                  <a:srgbClr val="660066"/>
                </a:solidFill>
                <a:latin typeface="Comic Sans MS" pitchFamily="66" charset="0"/>
              </a:rPr>
              <a:t>                                           </a:t>
            </a:r>
          </a:p>
          <a:p>
            <a:pPr rtl="0"/>
            <a:r>
              <a:rPr lang="en-US" sz="1600" dirty="0">
                <a:solidFill>
                  <a:schemeClr val="tx2"/>
                </a:solidFill>
                <a:latin typeface="Comic Sans MS" pitchFamily="66" charset="0"/>
              </a:rPr>
              <a:t>                     =10 </a:t>
            </a:r>
            <a:r>
              <a:rPr lang="en-US" sz="1600" dirty="0" err="1">
                <a:solidFill>
                  <a:schemeClr val="tx2"/>
                </a:solidFill>
                <a:latin typeface="Comic Sans MS" pitchFamily="66" charset="0"/>
              </a:rPr>
              <a:t>logC</a:t>
            </a:r>
            <a:r>
              <a:rPr lang="en-US" sz="1600" dirty="0">
                <a:solidFill>
                  <a:schemeClr val="tx2"/>
                </a:solidFill>
                <a:latin typeface="Comic Sans MS" pitchFamily="66" charset="0"/>
              </a:rPr>
              <a:t> – 10 log </a:t>
            </a:r>
            <a:r>
              <a:rPr lang="en-US" sz="1600" dirty="0" err="1">
                <a:solidFill>
                  <a:srgbClr val="660066"/>
                </a:solidFill>
                <a:latin typeface="Comic Sans MS" pitchFamily="66" charset="0"/>
              </a:rPr>
              <a:t>Rb</a:t>
            </a:r>
            <a:endParaRPr lang="en-US" sz="1600" dirty="0">
              <a:solidFill>
                <a:schemeClr val="tx2"/>
              </a:solidFill>
              <a:latin typeface="Comic Sans MS" pitchFamily="66" charset="0"/>
            </a:endParaRPr>
          </a:p>
          <a:p>
            <a:pPr rtl="0"/>
            <a:r>
              <a:rPr lang="en-US" sz="1600" dirty="0">
                <a:solidFill>
                  <a:schemeClr val="tx2"/>
                </a:solidFill>
                <a:latin typeface="Comic Sans MS" pitchFamily="66" charset="0"/>
              </a:rPr>
              <a:t>Also ,</a:t>
            </a:r>
          </a:p>
          <a:p>
            <a:pPr rtl="0"/>
            <a:r>
              <a:rPr lang="en-US" sz="1600" dirty="0">
                <a:solidFill>
                  <a:srgbClr val="660066"/>
                </a:solidFill>
                <a:latin typeface="Comic Sans MS" pitchFamily="66" charset="0"/>
              </a:rPr>
              <a:t>No =N/B (W/Hz)</a:t>
            </a:r>
          </a:p>
          <a:p>
            <a:pPr rtl="0"/>
            <a:r>
              <a:rPr lang="en-US" sz="16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en-US" sz="1500" dirty="0">
              <a:solidFill>
                <a:schemeClr val="tx2"/>
              </a:solidFill>
              <a:latin typeface="Comic Sans MS" pitchFamily="66" charset="0"/>
            </a:endParaRPr>
          </a:p>
          <a:p>
            <a:pPr rtl="0"/>
            <a:r>
              <a:rPr lang="en-US" sz="1500" dirty="0">
                <a:solidFill>
                  <a:schemeClr val="tx2"/>
                </a:solidFill>
                <a:latin typeface="Comic Sans MS" pitchFamily="66" charset="0"/>
              </a:rPr>
              <a:t>No: Noise power density  (W/Hz) , </a:t>
            </a:r>
          </a:p>
          <a:p>
            <a:pPr rtl="0"/>
            <a:r>
              <a:rPr lang="en-US" sz="1500" dirty="0">
                <a:solidFill>
                  <a:schemeClr val="tx2"/>
                </a:solidFill>
                <a:latin typeface="Comic Sans MS" pitchFamily="66" charset="0"/>
              </a:rPr>
              <a:t>N: thermal noise power (W), </a:t>
            </a:r>
          </a:p>
          <a:p>
            <a:pPr rtl="0"/>
            <a:r>
              <a:rPr lang="en-US" sz="1500" dirty="0">
                <a:solidFill>
                  <a:schemeClr val="tx2"/>
                </a:solidFill>
                <a:latin typeface="Comic Sans MS" pitchFamily="66" charset="0"/>
              </a:rPr>
              <a:t>B: Bandwidth  (Hz) . 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383651-165A-431F-9B07-62A2C8DCB186}" type="slidenum">
              <a:rPr lang="ar-SA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28600" y="1600200"/>
            <a:ext cx="8458200" cy="377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600" i="1" dirty="0">
                <a:latin typeface="Times New Roman" pitchFamily="1" charset="0"/>
              </a:rPr>
              <a:t>Find the bandwidth for a signal transmitting at 12 Mbps for QPSK. The value of d = 0.</a:t>
            </a:r>
            <a:endParaRPr lang="en-US" sz="2600" i="1" dirty="0">
              <a:solidFill>
                <a:schemeClr val="hlink"/>
              </a:solidFill>
              <a:latin typeface="Times New Roman" pitchFamily="1" charset="0"/>
            </a:endParaRPr>
          </a:p>
          <a:p>
            <a:pPr algn="just">
              <a:buNone/>
            </a:pPr>
            <a:r>
              <a:rPr lang="en-US" sz="2600" i="1" dirty="0">
                <a:solidFill>
                  <a:schemeClr val="hlink"/>
                </a:solidFill>
                <a:latin typeface="Times New Roman" pitchFamily="1" charset="0"/>
              </a:rPr>
              <a:t>Solution</a:t>
            </a:r>
          </a:p>
          <a:p>
            <a:pPr algn="just">
              <a:buNone/>
            </a:pPr>
            <a:r>
              <a:rPr lang="en-US" sz="2600" i="1" dirty="0">
                <a:latin typeface="Times New Roman" pitchFamily="1" charset="0"/>
              </a:rPr>
              <a:t>For QPSK, 2-bits is carried by one signal element (</a:t>
            </a:r>
            <a:r>
              <a:rPr lang="en-US" sz="2600" i="1" u="sng" dirty="0">
                <a:latin typeface="Times New Roman" pitchFamily="1" charset="0"/>
              </a:rPr>
              <a:t>one baud</a:t>
            </a:r>
            <a:r>
              <a:rPr lang="en-US" sz="2600" i="1" dirty="0">
                <a:latin typeface="Times New Roman" pitchFamily="1" charset="0"/>
              </a:rPr>
              <a:t>).</a:t>
            </a:r>
          </a:p>
          <a:p>
            <a:pPr algn="just">
              <a:buNone/>
            </a:pPr>
            <a:r>
              <a:rPr lang="en-US" sz="2600" i="1" dirty="0">
                <a:latin typeface="Times New Roman" pitchFamily="1" charset="0"/>
              </a:rPr>
              <a:t>Then, r = 2, N=12Mbps. </a:t>
            </a:r>
          </a:p>
          <a:p>
            <a:pPr algn="just">
              <a:buNone/>
            </a:pPr>
            <a:r>
              <a:rPr lang="en-US" sz="2600" i="1" dirty="0">
                <a:latin typeface="Times New Roman" pitchFamily="1" charset="0"/>
              </a:rPr>
              <a:t>the signal rate (baud rate) is </a:t>
            </a:r>
            <a:r>
              <a:rPr lang="en-US" sz="2600" b="1" i="1" dirty="0">
                <a:latin typeface="Times New Roman" pitchFamily="1" charset="0"/>
              </a:rPr>
              <a:t>S = N/r =12/2= 6 </a:t>
            </a:r>
            <a:r>
              <a:rPr lang="en-US" sz="2600" i="1" dirty="0" err="1">
                <a:latin typeface="Times New Roman" pitchFamily="1" charset="0"/>
              </a:rPr>
              <a:t>Mbaud</a:t>
            </a:r>
            <a:r>
              <a:rPr lang="en-US" sz="2600" i="1" dirty="0">
                <a:latin typeface="Times New Roman" pitchFamily="1" charset="0"/>
              </a:rPr>
              <a:t>. </a:t>
            </a:r>
          </a:p>
          <a:p>
            <a:pPr algn="just">
              <a:buNone/>
            </a:pPr>
            <a:endParaRPr lang="en-US" sz="2600" i="1" dirty="0">
              <a:latin typeface="Times New Roman" pitchFamily="1" charset="0"/>
            </a:endParaRPr>
          </a:p>
          <a:p>
            <a:pPr algn="just">
              <a:buNone/>
            </a:pPr>
            <a:r>
              <a:rPr lang="en-US" sz="2600" i="1" dirty="0">
                <a:latin typeface="Times New Roman" pitchFamily="1" charset="0"/>
              </a:rPr>
              <a:t>Band width, B=(1+d)S=(1+0)S, then </a:t>
            </a:r>
            <a:r>
              <a:rPr lang="en-US" sz="2600" b="1" dirty="0">
                <a:latin typeface="Times New Roman" pitchFamily="1" charset="0"/>
              </a:rPr>
              <a:t>B=6</a:t>
            </a:r>
            <a:r>
              <a:rPr lang="en-US" sz="2600" i="1" dirty="0">
                <a:latin typeface="Times New Roman" pitchFamily="1" charset="0"/>
              </a:rPr>
              <a:t>MHz.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89480" y="289679"/>
            <a:ext cx="8281044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No(</a:t>
            </a:r>
            <a:r>
              <a:rPr lang="en-US" dirty="0" err="1">
                <a:latin typeface="Comic Sans MS" pitchFamily="66" charset="0"/>
              </a:rPr>
              <a:t>dBm</a:t>
            </a:r>
            <a:r>
              <a:rPr lang="en-US" dirty="0">
                <a:latin typeface="Comic Sans MS" pitchFamily="66" charset="0"/>
              </a:rPr>
              <a:t>) = 10 log (N/0.001) – 10 log  B</a:t>
            </a:r>
          </a:p>
          <a:p>
            <a:pPr rtl="0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 No(dBm) = N(dBm) – 10log (B) .</a:t>
            </a:r>
          </a:p>
          <a:p>
            <a:pPr rtl="0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But , No = </a:t>
            </a:r>
            <a:r>
              <a:rPr lang="en-US" dirty="0" err="1">
                <a:latin typeface="Comic Sans MS" pitchFamily="66" charset="0"/>
              </a:rPr>
              <a:t>kTB</a:t>
            </a:r>
            <a:r>
              <a:rPr lang="en-US" dirty="0">
                <a:latin typeface="Comic Sans MS" pitchFamily="66" charset="0"/>
              </a:rPr>
              <a:t>/B = KT (W/Hz) .</a:t>
            </a:r>
          </a:p>
          <a:p>
            <a:pPr rtl="0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No(</a:t>
            </a:r>
            <a:r>
              <a:rPr lang="en-US" dirty="0" err="1">
                <a:latin typeface="Comic Sans MS" pitchFamily="66" charset="0"/>
              </a:rPr>
              <a:t>dBm</a:t>
            </a:r>
            <a:r>
              <a:rPr lang="en-US" dirty="0">
                <a:latin typeface="Comic Sans MS" pitchFamily="66" charset="0"/>
              </a:rPr>
              <a:t>) = 10 log (k/0.001) + 10 log (T) .</a:t>
            </a:r>
          </a:p>
          <a:p>
            <a:pPr rtl="0">
              <a:spcBef>
                <a:spcPct val="50000"/>
              </a:spcBef>
            </a:pPr>
            <a:endParaRPr lang="en-US" dirty="0">
              <a:latin typeface="Comic Sans MS" pitchFamily="66" charset="0"/>
            </a:endParaRPr>
          </a:p>
          <a:p>
            <a:pPr rtl="0">
              <a:spcBef>
                <a:spcPct val="50000"/>
              </a:spcBef>
            </a:pPr>
            <a:r>
              <a:rPr lang="en-US" b="1" dirty="0">
                <a:latin typeface="Comic Sans MS" pitchFamily="66" charset="0"/>
              </a:rPr>
              <a:t>No : noise power present in 1Hz of Bandwidth .</a:t>
            </a:r>
          </a:p>
          <a:p>
            <a:pPr rtl="0">
              <a:spcBef>
                <a:spcPct val="50000"/>
              </a:spcBef>
            </a:pPr>
            <a:endParaRPr lang="en-US" dirty="0">
              <a:latin typeface="Comic Sans MS" pitchFamily="66" charset="0"/>
            </a:endParaRPr>
          </a:p>
          <a:p>
            <a:pPr rtl="0">
              <a:spcBef>
                <a:spcPct val="50000"/>
              </a:spcBef>
            </a:pPr>
            <a:r>
              <a:rPr lang="en-US" dirty="0" err="1">
                <a:latin typeface="Comic Sans MS" pitchFamily="66" charset="0"/>
              </a:rPr>
              <a:t>E</a:t>
            </a:r>
            <a:r>
              <a:rPr lang="en-US" sz="1400" b="1" dirty="0" err="1">
                <a:latin typeface="Comic Sans MS" pitchFamily="66" charset="0"/>
              </a:rPr>
              <a:t>b</a:t>
            </a:r>
            <a:r>
              <a:rPr lang="en-US" dirty="0">
                <a:latin typeface="Comic Sans MS" pitchFamily="66" charset="0"/>
              </a:rPr>
              <a:t>/No = (C/</a:t>
            </a:r>
            <a:r>
              <a:rPr lang="en-US" dirty="0" err="1">
                <a:latin typeface="Comic Sans MS" pitchFamily="66" charset="0"/>
              </a:rPr>
              <a:t>R</a:t>
            </a:r>
            <a:r>
              <a:rPr lang="en-US" sz="1400" b="1" dirty="0" err="1">
                <a:latin typeface="Comic Sans MS" pitchFamily="66" charset="0"/>
              </a:rPr>
              <a:t>b</a:t>
            </a:r>
            <a:r>
              <a:rPr lang="en-US" dirty="0">
                <a:latin typeface="Comic Sans MS" pitchFamily="66" charset="0"/>
              </a:rPr>
              <a:t>)/(N/B) = CB/N </a:t>
            </a:r>
            <a:r>
              <a:rPr lang="en-US" dirty="0" err="1">
                <a:latin typeface="Comic Sans MS" pitchFamily="66" charset="0"/>
              </a:rPr>
              <a:t>R</a:t>
            </a:r>
            <a:r>
              <a:rPr lang="en-US" sz="1400" b="1" dirty="0" err="1">
                <a:latin typeface="Comic Sans MS" pitchFamily="66" charset="0"/>
              </a:rPr>
              <a:t>b</a:t>
            </a:r>
            <a:r>
              <a:rPr lang="en-US" sz="1400" dirty="0">
                <a:latin typeface="Comic Sans MS" pitchFamily="66" charset="0"/>
              </a:rPr>
              <a:t> = </a:t>
            </a:r>
            <a:r>
              <a:rPr lang="en-US" dirty="0">
                <a:latin typeface="Comic Sans MS" pitchFamily="66" charset="0"/>
              </a:rPr>
              <a:t>(C/N) *(B/</a:t>
            </a:r>
            <a:r>
              <a:rPr lang="en-US" dirty="0" err="1">
                <a:latin typeface="Comic Sans MS" pitchFamily="66" charset="0"/>
              </a:rPr>
              <a:t>R</a:t>
            </a:r>
            <a:r>
              <a:rPr lang="en-US" sz="1400" b="1" dirty="0" err="1">
                <a:latin typeface="Comic Sans MS" pitchFamily="66" charset="0"/>
              </a:rPr>
              <a:t>b</a:t>
            </a:r>
            <a:r>
              <a:rPr lang="en-US" dirty="0">
                <a:latin typeface="Comic Sans MS" pitchFamily="66" charset="0"/>
              </a:rPr>
              <a:t>) </a:t>
            </a:r>
          </a:p>
          <a:p>
            <a:pPr rtl="0">
              <a:spcBef>
                <a:spcPct val="50000"/>
              </a:spcBef>
            </a:pPr>
            <a:r>
              <a:rPr lang="en-US" sz="1400" b="1" dirty="0">
                <a:solidFill>
                  <a:srgbClr val="008000"/>
                </a:solidFill>
                <a:latin typeface="Comic Sans MS" pitchFamily="66" charset="0"/>
              </a:rPr>
              <a:t>            carrier to noise power ratio          noise bandwidth to bit rate ratio</a:t>
            </a:r>
          </a:p>
          <a:p>
            <a:pPr rtl="0"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 </a:t>
            </a:r>
          </a:p>
          <a:p>
            <a:pPr rtl="0">
              <a:spcBef>
                <a:spcPct val="50000"/>
              </a:spcBef>
            </a:pPr>
            <a:r>
              <a:rPr lang="en-US" b="1" dirty="0" err="1">
                <a:latin typeface="Comic Sans MS" pitchFamily="66" charset="0"/>
              </a:rPr>
              <a:t>E</a:t>
            </a:r>
            <a:r>
              <a:rPr lang="en-US" sz="1400" b="1" dirty="0" err="1">
                <a:latin typeface="Comic Sans MS" pitchFamily="66" charset="0"/>
              </a:rPr>
              <a:t>b</a:t>
            </a:r>
            <a:r>
              <a:rPr lang="en-US" b="1" dirty="0">
                <a:latin typeface="Comic Sans MS" pitchFamily="66" charset="0"/>
              </a:rPr>
              <a:t>/No(dB) = 10 log (C/N) + 10 log (B/</a:t>
            </a:r>
            <a:r>
              <a:rPr lang="en-US" b="1" dirty="0" err="1">
                <a:latin typeface="Comic Sans MS" pitchFamily="66" charset="0"/>
              </a:rPr>
              <a:t>R</a:t>
            </a:r>
            <a:r>
              <a:rPr lang="en-US" sz="1400" b="1" dirty="0" err="1">
                <a:latin typeface="Comic Sans MS" pitchFamily="66" charset="0"/>
              </a:rPr>
              <a:t>b</a:t>
            </a:r>
            <a:r>
              <a:rPr lang="en-US" b="1" dirty="0">
                <a:latin typeface="Comic Sans MS" pitchFamily="66" charset="0"/>
              </a:rPr>
              <a:t>) </a:t>
            </a:r>
          </a:p>
          <a:p>
            <a:pPr rtl="0">
              <a:spcBef>
                <a:spcPct val="50000"/>
              </a:spcBef>
            </a:pPr>
            <a:r>
              <a:rPr lang="en-US" b="1" dirty="0" err="1">
                <a:latin typeface="Comic Sans MS" pitchFamily="66" charset="0"/>
              </a:rPr>
              <a:t>E</a:t>
            </a:r>
            <a:r>
              <a:rPr lang="en-US" sz="1400" b="1" dirty="0" err="1">
                <a:latin typeface="Comic Sans MS" pitchFamily="66" charset="0"/>
              </a:rPr>
              <a:t>b</a:t>
            </a:r>
            <a:r>
              <a:rPr lang="en-US" b="1" dirty="0">
                <a:latin typeface="Comic Sans MS" pitchFamily="66" charset="0"/>
              </a:rPr>
              <a:t>/No(dB) = 10 log </a:t>
            </a:r>
            <a:r>
              <a:rPr lang="en-US" b="1" dirty="0" err="1">
                <a:latin typeface="Comic Sans MS" pitchFamily="66" charset="0"/>
              </a:rPr>
              <a:t>E</a:t>
            </a:r>
            <a:r>
              <a:rPr lang="en-US" sz="1400" b="1" dirty="0" err="1">
                <a:latin typeface="Comic Sans MS" pitchFamily="66" charset="0"/>
              </a:rPr>
              <a:t>b</a:t>
            </a:r>
            <a:r>
              <a:rPr lang="en-US" b="1" dirty="0">
                <a:latin typeface="Comic Sans MS" pitchFamily="66" charset="0"/>
              </a:rPr>
              <a:t>  - 10 log No .</a:t>
            </a:r>
          </a:p>
          <a:p>
            <a:pPr rtl="0">
              <a:spcBef>
                <a:spcPct val="50000"/>
              </a:spcBef>
            </a:pPr>
            <a:endParaRPr lang="en-US" dirty="0">
              <a:latin typeface="Comic Sans MS" pitchFamily="66" charset="0"/>
            </a:endParaRPr>
          </a:p>
          <a:p>
            <a:pPr rtl="0">
              <a:spcBef>
                <a:spcPct val="50000"/>
              </a:spcBef>
            </a:pPr>
            <a:r>
              <a:rPr lang="en-US" dirty="0" err="1">
                <a:latin typeface="Comic Sans MS" pitchFamily="66" charset="0"/>
              </a:rPr>
              <a:t>E</a:t>
            </a:r>
            <a:r>
              <a:rPr lang="en-US" sz="1400" b="1" dirty="0" err="1">
                <a:latin typeface="Comic Sans MS" pitchFamily="66" charset="0"/>
              </a:rPr>
              <a:t>b</a:t>
            </a:r>
            <a:r>
              <a:rPr lang="en-US" sz="1400" b="1" dirty="0">
                <a:latin typeface="Comic Sans MS" pitchFamily="66" charset="0"/>
              </a:rPr>
              <a:t>/No</a:t>
            </a:r>
            <a:r>
              <a:rPr lang="en-US" dirty="0">
                <a:latin typeface="Comic Sans MS" pitchFamily="66" charset="0"/>
              </a:rPr>
              <a:t> is used to compare 2 or more digital modulation systems that use </a:t>
            </a:r>
            <a:r>
              <a:rPr lang="en-US" u="sng" dirty="0">
                <a:solidFill>
                  <a:srgbClr val="008000"/>
                </a:solidFill>
                <a:latin typeface="Comic Sans MS" pitchFamily="66" charset="0"/>
              </a:rPr>
              <a:t>different transmission rates</a:t>
            </a:r>
            <a:r>
              <a:rPr lang="en-US" u="sng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 (bit rate ) , modulation schemes</a:t>
            </a:r>
          </a:p>
          <a:p>
            <a:pPr rtl="0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 (FSK,PSK,QAM), OR  encoding techniques ( M- </a:t>
            </a:r>
            <a:r>
              <a:rPr lang="en-US" dirty="0" err="1">
                <a:latin typeface="Comic Sans MS" pitchFamily="66" charset="0"/>
              </a:rPr>
              <a:t>ary</a:t>
            </a:r>
            <a:r>
              <a:rPr lang="en-US" dirty="0">
                <a:latin typeface="Comic Sans MS" pitchFamily="66" charset="0"/>
              </a:rPr>
              <a:t> ) .</a:t>
            </a:r>
          </a:p>
        </p:txBody>
      </p:sp>
      <p:sp>
        <p:nvSpPr>
          <p:cNvPr id="30723" name="Line 5"/>
          <p:cNvSpPr>
            <a:spLocks noChangeShapeType="1"/>
          </p:cNvSpPr>
          <p:nvPr/>
        </p:nvSpPr>
        <p:spPr bwMode="auto">
          <a:xfrm flipH="1">
            <a:off x="3131840" y="3068960"/>
            <a:ext cx="431800" cy="144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3995936" y="3140968"/>
            <a:ext cx="287337" cy="144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5B78AA-CBD7-4935-B6AE-BCFDB6891DAB}" type="slidenum">
              <a:rPr lang="ar-SA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835342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u="sng" dirty="0">
                <a:solidFill>
                  <a:srgbClr val="0066FF"/>
                </a:solidFill>
              </a:rPr>
              <a:t>Example:</a:t>
            </a:r>
            <a:endParaRPr lang="en-US" sz="2800" u="sng" dirty="0">
              <a:solidFill>
                <a:srgbClr val="FF0000"/>
              </a:solidFill>
            </a:endParaRPr>
          </a:p>
          <a:p>
            <a:pPr rtl="0">
              <a:spcBef>
                <a:spcPct val="50000"/>
              </a:spcBef>
            </a:pPr>
            <a:r>
              <a:rPr lang="en-US" sz="2400" dirty="0"/>
              <a:t>For a QPSK  system , C= 10^-12W , fb= 60 kbps, N = 1.2 * 10^-14 W, B= 120 kHz .</a:t>
            </a:r>
          </a:p>
          <a:p>
            <a:pPr rtl="0">
              <a:spcBef>
                <a:spcPct val="50000"/>
              </a:spcBef>
            </a:pPr>
            <a:r>
              <a:rPr lang="en-US" sz="2400" dirty="0"/>
              <a:t>Determine </a:t>
            </a:r>
          </a:p>
          <a:p>
            <a:pPr rtl="0">
              <a:spcBef>
                <a:spcPct val="50000"/>
              </a:spcBef>
            </a:pPr>
            <a:r>
              <a:rPr lang="en-US" sz="2400" dirty="0"/>
              <a:t> a) carrier power in </a:t>
            </a:r>
            <a:r>
              <a:rPr lang="en-US" sz="2400" dirty="0" err="1"/>
              <a:t>dBm</a:t>
            </a:r>
            <a:r>
              <a:rPr lang="en-US" sz="2400" dirty="0"/>
              <a:t> .</a:t>
            </a:r>
          </a:p>
          <a:p>
            <a:pPr rtl="0">
              <a:spcBef>
                <a:spcPct val="50000"/>
              </a:spcBef>
            </a:pPr>
            <a:r>
              <a:rPr lang="en-US" sz="2400" dirty="0"/>
              <a:t> b) noise power in </a:t>
            </a:r>
            <a:r>
              <a:rPr lang="en-US" sz="2400" dirty="0" err="1"/>
              <a:t>dBm</a:t>
            </a:r>
            <a:r>
              <a:rPr lang="en-US" sz="2400" dirty="0"/>
              <a:t> .</a:t>
            </a:r>
          </a:p>
          <a:p>
            <a:pPr rtl="0">
              <a:spcBef>
                <a:spcPct val="50000"/>
              </a:spcBef>
            </a:pPr>
            <a:r>
              <a:rPr lang="en-US" sz="2400" dirty="0"/>
              <a:t> c) noise power density in </a:t>
            </a:r>
            <a:r>
              <a:rPr lang="en-US" sz="2400" dirty="0" err="1"/>
              <a:t>dBm</a:t>
            </a:r>
            <a:r>
              <a:rPr lang="en-US" sz="2400" dirty="0"/>
              <a:t> . </a:t>
            </a:r>
          </a:p>
          <a:p>
            <a:pPr rtl="0">
              <a:spcBef>
                <a:spcPct val="50000"/>
              </a:spcBef>
            </a:pPr>
            <a:r>
              <a:rPr lang="en-US" sz="2400" dirty="0"/>
              <a:t> d) energy per bit in  </a:t>
            </a:r>
            <a:r>
              <a:rPr lang="en-US" sz="2400" dirty="0" err="1"/>
              <a:t>dBJ</a:t>
            </a:r>
            <a:r>
              <a:rPr lang="en-US" sz="2400" dirty="0"/>
              <a:t> .</a:t>
            </a:r>
          </a:p>
          <a:p>
            <a:pPr rtl="0">
              <a:spcBef>
                <a:spcPct val="50000"/>
              </a:spcBef>
            </a:pPr>
            <a:r>
              <a:rPr lang="en-US" sz="2400" dirty="0"/>
              <a:t> e) carrier to noise power ratio in dB. </a:t>
            </a:r>
          </a:p>
          <a:p>
            <a:pPr rtl="0">
              <a:spcBef>
                <a:spcPct val="50000"/>
              </a:spcBef>
            </a:pPr>
            <a:r>
              <a:rPr lang="en-US" sz="2400" dirty="0"/>
              <a:t> f) Eb/No ratio .</a:t>
            </a:r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6A96AC-6BA9-4E53-98FF-E9197B18A349}" type="slidenum">
              <a:rPr lang="ar-SA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395288" y="476250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395288" y="609601"/>
            <a:ext cx="842486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>
                <a:solidFill>
                  <a:srgbClr val="0066FF"/>
                </a:solidFill>
              </a:rPr>
              <a:t>Solution :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a) C(dBm)  = 10 log C/0.001 = 10 log (1*10^-12)/0.001  = -90 dBm.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b) N(dBm) = 10 log (N)/0.001 = 10 log (1.2*10^-14) / 0.001= -109.2 dBm 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c) No(dBm) = N (dBm)  - 10 log B = -109.2 – 50.79 = -160 dBm .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Or  , No =N/B = 1*10^-19 then,  No(dBm) = 10log (No/0.001) = -160 dBm.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d) E</a:t>
            </a:r>
            <a:r>
              <a:rPr lang="en-US" sz="1600" b="1" dirty="0"/>
              <a:t>b</a:t>
            </a:r>
            <a:r>
              <a:rPr lang="en-US" sz="2000" dirty="0"/>
              <a:t>(</a:t>
            </a:r>
            <a:r>
              <a:rPr lang="en-US" sz="2000" dirty="0" err="1"/>
              <a:t>dBJ</a:t>
            </a:r>
            <a:r>
              <a:rPr lang="en-US" sz="2000" dirty="0"/>
              <a:t>)= 10 log C/</a:t>
            </a:r>
            <a:r>
              <a:rPr lang="en-US" sz="2000" dirty="0" err="1"/>
              <a:t>R</a:t>
            </a:r>
            <a:r>
              <a:rPr lang="en-US" sz="1600" b="1" dirty="0" err="1"/>
              <a:t>b</a:t>
            </a:r>
            <a:r>
              <a:rPr lang="en-US" sz="2000" dirty="0"/>
              <a:t> = 10 log (10^-12)/60kbps =-167.8 </a:t>
            </a:r>
            <a:r>
              <a:rPr lang="en-US" sz="2000" dirty="0" err="1"/>
              <a:t>dBJ</a:t>
            </a:r>
            <a:r>
              <a:rPr lang="en-US" sz="2000" dirty="0"/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e) C/N = 10 log C/N = C(dBm) – N(dBm) = -90 – (-109.2) = 19.2 dBm 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f) E</a:t>
            </a:r>
            <a:r>
              <a:rPr lang="en-US" sz="1600" b="1" dirty="0"/>
              <a:t>b</a:t>
            </a:r>
            <a:r>
              <a:rPr lang="en-US" sz="2000" dirty="0"/>
              <a:t> / No (dB) = 10 log (C/N) + 10 log (B/</a:t>
            </a:r>
            <a:r>
              <a:rPr lang="en-US" sz="2000" dirty="0" err="1"/>
              <a:t>R</a:t>
            </a:r>
            <a:r>
              <a:rPr lang="en-US" sz="1600" b="1" dirty="0" err="1"/>
              <a:t>b</a:t>
            </a:r>
            <a:r>
              <a:rPr lang="en-US" sz="2000" dirty="0"/>
              <a:t>) = 19.2 +  10 log (120 kHz/60kbps)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                                                                               = 22.2 </a:t>
            </a:r>
            <a:r>
              <a:rPr lang="en-US" sz="2000" dirty="0" err="1"/>
              <a:t>dB.</a:t>
            </a:r>
            <a:r>
              <a:rPr lang="en-US" sz="2000" dirty="0"/>
              <a:t> </a:t>
            </a:r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Eb/No=(C/</a:t>
            </a:r>
            <a:r>
              <a:rPr lang="en-US" sz="2000" dirty="0" err="1"/>
              <a:t>Rb</a:t>
            </a:r>
            <a:r>
              <a:rPr lang="en-US" sz="2000" dirty="0"/>
              <a:t>)8(B/N)= (C/N) * (B/</a:t>
            </a:r>
            <a:r>
              <a:rPr lang="en-US" sz="2000" dirty="0" err="1"/>
              <a:t>Rb</a:t>
            </a:r>
            <a:r>
              <a:rPr lang="en-US" sz="2000" dirty="0"/>
              <a:t>)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7560D8-29BF-4B5F-B22A-44165A893578}" type="slidenum">
              <a:rPr lang="ar-SA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E8AA-9657-4658-A9EB-85669660C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564"/>
            <a:ext cx="8229600" cy="621236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8000"/>
                </a:solidFill>
              </a:rPr>
              <a:t>PSK error performance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57B0A-1E9D-485C-8FBC-69319D1BF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8560D-EAA6-4C6C-B584-C97B27CDB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94848"/>
            <a:ext cx="5351659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FCD8FC-FCF7-4572-9012-852C9D347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895" y="1648911"/>
            <a:ext cx="3526609" cy="489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402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842486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Example : </a:t>
            </a:r>
          </a:p>
          <a:p>
            <a:pPr rtl="0">
              <a:spcBef>
                <a:spcPct val="50000"/>
              </a:spcBef>
            </a:pPr>
            <a:r>
              <a:rPr lang="en-US" sz="2400" dirty="0"/>
              <a:t>Determine the minimum bandwidth required to achieve a Pe of (10^-7) for an 8-PSK system operating at 10 Mbps with a carrier-to-noise power ratio of 11.7 dB. </a:t>
            </a:r>
          </a:p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Solution :</a:t>
            </a:r>
            <a:endParaRPr lang="en-US" sz="2400" b="1" dirty="0"/>
          </a:p>
          <a:p>
            <a:pPr rtl="0">
              <a:spcBef>
                <a:spcPct val="50000"/>
              </a:spcBef>
            </a:pPr>
            <a:r>
              <a:rPr lang="en-US" sz="2400" dirty="0"/>
              <a:t>From fig. 8-PSK then, Pe=10^-7   </a:t>
            </a:r>
            <a:r>
              <a:rPr lang="en-US" sz="2400" dirty="0">
                <a:sym typeface="Wingdings" pitchFamily="2" charset="2"/>
              </a:rPr>
              <a:t></a:t>
            </a:r>
            <a:r>
              <a:rPr lang="en-US" sz="2400" dirty="0"/>
              <a:t>       E</a:t>
            </a:r>
            <a:r>
              <a:rPr lang="en-US" b="1" dirty="0"/>
              <a:t>b</a:t>
            </a:r>
            <a:r>
              <a:rPr lang="en-US" sz="2400" dirty="0"/>
              <a:t>/No = 14.7dB .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rtl="0">
              <a:spcBef>
                <a:spcPct val="50000"/>
              </a:spcBef>
            </a:pPr>
            <a:r>
              <a:rPr lang="en-US" sz="2400" dirty="0"/>
              <a:t>E</a:t>
            </a:r>
            <a:r>
              <a:rPr lang="en-US" b="1" dirty="0"/>
              <a:t>b</a:t>
            </a:r>
            <a:r>
              <a:rPr lang="en-US" sz="2400" dirty="0"/>
              <a:t>/No = (C/</a:t>
            </a:r>
            <a:r>
              <a:rPr lang="en-US" sz="2400" dirty="0" err="1"/>
              <a:t>R</a:t>
            </a:r>
            <a:r>
              <a:rPr lang="en-US" b="1" dirty="0" err="1"/>
              <a:t>b</a:t>
            </a:r>
            <a:r>
              <a:rPr lang="en-US" sz="2400" dirty="0"/>
              <a:t>)/(N/B) = (C/N)* (B/</a:t>
            </a:r>
            <a:r>
              <a:rPr lang="en-US" sz="2400" dirty="0" err="1"/>
              <a:t>R</a:t>
            </a:r>
            <a:r>
              <a:rPr lang="en-US" b="1" dirty="0" err="1"/>
              <a:t>b</a:t>
            </a:r>
            <a:r>
              <a:rPr lang="en-US" sz="2400" b="1" dirty="0"/>
              <a:t>) </a:t>
            </a:r>
            <a:r>
              <a:rPr lang="en-US" sz="2400" b="1" dirty="0">
                <a:sym typeface="Wingdings" pitchFamily="2" charset="2"/>
              </a:rPr>
              <a:t> </a:t>
            </a:r>
            <a:r>
              <a:rPr lang="en-US" sz="2400" dirty="0"/>
              <a:t>B/</a:t>
            </a:r>
            <a:r>
              <a:rPr lang="en-US" sz="2400" dirty="0" err="1"/>
              <a:t>R</a:t>
            </a:r>
            <a:r>
              <a:rPr lang="en-US" b="1" dirty="0" err="1"/>
              <a:t>b</a:t>
            </a:r>
            <a:r>
              <a:rPr lang="en-US" sz="2400" dirty="0"/>
              <a:t> =( E</a:t>
            </a:r>
            <a:r>
              <a:rPr lang="en-US" b="1" dirty="0"/>
              <a:t>b</a:t>
            </a:r>
            <a:r>
              <a:rPr lang="en-US" sz="2400" dirty="0"/>
              <a:t>/No) / (C/N) .</a:t>
            </a:r>
          </a:p>
          <a:p>
            <a:pPr rtl="0">
              <a:spcBef>
                <a:spcPct val="50000"/>
              </a:spcBef>
            </a:pPr>
            <a:r>
              <a:rPr lang="en-US" sz="2400" dirty="0"/>
              <a:t>B/</a:t>
            </a:r>
            <a:r>
              <a:rPr lang="en-US" sz="2400" dirty="0" err="1"/>
              <a:t>R</a:t>
            </a:r>
            <a:r>
              <a:rPr lang="en-US" b="1" dirty="0" err="1"/>
              <a:t>b</a:t>
            </a:r>
            <a:r>
              <a:rPr lang="en-US" sz="2400" dirty="0"/>
              <a:t>(dB)  = ( </a:t>
            </a:r>
            <a:r>
              <a:rPr lang="en-US" sz="2400" dirty="0" err="1"/>
              <a:t>E</a:t>
            </a:r>
            <a:r>
              <a:rPr lang="en-US" b="1" dirty="0" err="1"/>
              <a:t>b</a:t>
            </a:r>
            <a:r>
              <a:rPr lang="en-US" sz="2400" dirty="0"/>
              <a:t> / No) (dB)  – (C/N)  (dB))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B/</a:t>
            </a:r>
            <a:r>
              <a:rPr lang="en-US" sz="2400" dirty="0" err="1"/>
              <a:t>R</a:t>
            </a:r>
            <a:r>
              <a:rPr lang="en-US" b="1" dirty="0" err="1"/>
              <a:t>b</a:t>
            </a:r>
            <a:r>
              <a:rPr lang="en-US" sz="2400" dirty="0"/>
              <a:t> = 14.7 – 11.7 = 3 dB.            B/</a:t>
            </a:r>
            <a:r>
              <a:rPr lang="en-US" sz="2400" dirty="0" err="1"/>
              <a:t>R</a:t>
            </a:r>
            <a:r>
              <a:rPr lang="en-US" b="1" dirty="0" err="1"/>
              <a:t>b</a:t>
            </a:r>
            <a:r>
              <a:rPr lang="en-US" b="1" dirty="0"/>
              <a:t> </a:t>
            </a:r>
            <a:r>
              <a:rPr lang="en-US" sz="2400" b="1" dirty="0"/>
              <a:t>= </a:t>
            </a:r>
            <a:r>
              <a:rPr lang="en-US" sz="2400" dirty="0"/>
              <a:t>antilog  3= 2.	B/</a:t>
            </a:r>
            <a:r>
              <a:rPr lang="en-US" sz="2400" dirty="0" err="1"/>
              <a:t>Rb</a:t>
            </a:r>
            <a:r>
              <a:rPr lang="en-US" sz="2400" dirty="0"/>
              <a:t>=2</a:t>
            </a:r>
            <a:r>
              <a:rPr lang="en-US" sz="2400" b="1" dirty="0">
                <a:sym typeface="Wingdings" pitchFamily="2" charset="2"/>
              </a:rPr>
              <a:t>  </a:t>
            </a:r>
            <a:r>
              <a:rPr lang="en-US" sz="2400" dirty="0"/>
              <a:t>B=2Rb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B = 2Rb </a:t>
            </a:r>
            <a:r>
              <a:rPr lang="en-US" sz="2400" b="1" dirty="0">
                <a:sym typeface="Wingdings" pitchFamily="2" charset="2"/>
              </a:rPr>
              <a:t></a:t>
            </a:r>
            <a:r>
              <a:rPr lang="en-US" sz="2400" dirty="0"/>
              <a:t>       B(min) = 2(10 Mbps),    B(min) = 20 </a:t>
            </a:r>
            <a:r>
              <a:rPr lang="en-US" sz="2400" dirty="0" err="1"/>
              <a:t>MHz.</a:t>
            </a:r>
            <a:endParaRPr lang="en-US" sz="2400" dirty="0"/>
          </a:p>
          <a:p>
            <a:pPr rtl="0">
              <a:spcBef>
                <a:spcPct val="50000"/>
              </a:spcBef>
            </a:pPr>
            <a:r>
              <a:rPr lang="en-US" sz="2400" dirty="0"/>
              <a:t>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835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C81568-4466-4EAC-A872-D51AF1E690F1}" type="slidenum">
              <a:rPr lang="ar-SA" smtClean="0"/>
              <a:pPr/>
              <a:t>64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E2A12A-B305-4BAF-9211-22BF05494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3079" y="-15240"/>
            <a:ext cx="3526609" cy="4890001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A345F-46F0-4C81-A6B5-36204B4E2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660066"/>
                </a:solidFill>
              </a:rPr>
              <a:t>QAM  error performance 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B2180-7490-4682-832F-ABFCF9BA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591EB-44A5-4177-85F3-8D5AC4F2D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19" y="1733787"/>
            <a:ext cx="5158562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196988-338B-48B0-9403-A6345A496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55511"/>
            <a:ext cx="3654454" cy="513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762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47467-A95D-4019-AE77-DAABE12E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F2C83C5-2CA0-4C2E-A40F-F7AB56B6C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15691"/>
            <a:ext cx="599281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008000"/>
                </a:solidFill>
              </a:rPr>
              <a:t>Example</a:t>
            </a:r>
          </a:p>
          <a:p>
            <a:pPr rtl="0">
              <a:spcBef>
                <a:spcPct val="50000"/>
              </a:spcBef>
            </a:pPr>
            <a:r>
              <a:rPr lang="en-US" sz="2000" dirty="0"/>
              <a:t>Which system requires the highest E</a:t>
            </a:r>
            <a:r>
              <a:rPr lang="en-US" sz="1600" b="1" dirty="0"/>
              <a:t>b</a:t>
            </a:r>
            <a:r>
              <a:rPr lang="en-US" sz="2000" dirty="0"/>
              <a:t>/No ratio for a probability of error of 10^-6 , a four – level QAM system or an 8-PSK system.</a:t>
            </a:r>
          </a:p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008000"/>
                </a:solidFill>
              </a:rPr>
              <a:t>Solution : </a:t>
            </a:r>
          </a:p>
          <a:p>
            <a:pPr rtl="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From Figs.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4-QAM  </a:t>
            </a:r>
            <a:r>
              <a:rPr lang="en-US" sz="2400" dirty="0">
                <a:solidFill>
                  <a:schemeClr val="tx2"/>
                </a:solidFill>
              </a:rPr>
              <a:t> has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Pe = 10^-6   &amp;   E</a:t>
            </a:r>
            <a:r>
              <a:rPr lang="en-US" sz="1600" b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/No =10.6 dB.</a:t>
            </a:r>
          </a:p>
          <a:p>
            <a:pPr rtl="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8-PSK</a:t>
            </a:r>
            <a:r>
              <a:rPr lang="en-US" sz="2400" dirty="0">
                <a:solidFill>
                  <a:schemeClr val="tx2"/>
                </a:solidFill>
              </a:rPr>
              <a:t>      has  Pe  = 10^-6   &amp;  E</a:t>
            </a:r>
            <a:r>
              <a:rPr lang="en-US" sz="1600" b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/No =14dB </a:t>
            </a:r>
          </a:p>
          <a:p>
            <a:pPr rtl="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For  the same </a:t>
            </a:r>
            <a:r>
              <a:rPr lang="en-US" sz="2400" dirty="0" err="1">
                <a:solidFill>
                  <a:srgbClr val="FF0000"/>
                </a:solidFill>
              </a:rPr>
              <a:t>Pe</a:t>
            </a:r>
            <a:r>
              <a:rPr lang="en-US" sz="2400" dirty="0">
                <a:solidFill>
                  <a:srgbClr val="FF0000"/>
                </a:solidFill>
              </a:rPr>
              <a:t>,</a:t>
            </a:r>
          </a:p>
          <a:p>
            <a:pPr rtl="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 E</a:t>
            </a:r>
            <a:r>
              <a:rPr lang="en-US" sz="1600" b="1" dirty="0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/No (4-QAM)  </a:t>
            </a:r>
            <a:r>
              <a:rPr lang="en-US" sz="2800" b="1" dirty="0">
                <a:solidFill>
                  <a:srgbClr val="FF0000"/>
                </a:solidFill>
              </a:rPr>
              <a:t>&lt;</a:t>
            </a:r>
            <a:r>
              <a:rPr lang="en-US" sz="2400" dirty="0">
                <a:solidFill>
                  <a:srgbClr val="FF0000"/>
                </a:solidFill>
              </a:rPr>
              <a:t>  E</a:t>
            </a:r>
            <a:r>
              <a:rPr lang="en-US" sz="1600" b="1" dirty="0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/No (8-PSK)</a:t>
            </a:r>
            <a:r>
              <a:rPr lang="en-US" sz="2400" dirty="0">
                <a:solidFill>
                  <a:schemeClr val="tx2"/>
                </a:solidFill>
              </a:rPr>
              <a:t>  , so 4-QAM is better 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844EEE-81EA-4B40-84F4-D003FDD82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79981"/>
            <a:ext cx="2143226" cy="2971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076683-6432-4938-A459-46EC1DB4E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746203"/>
            <a:ext cx="2209800" cy="310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7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684213" y="533400"/>
            <a:ext cx="777398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Table: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error performance comparison of various Digital Modulation Schemes (BER=10^-6)</a:t>
            </a:r>
          </a:p>
          <a:p>
            <a:pPr rtl="0">
              <a:spcBef>
                <a:spcPct val="50000"/>
              </a:spcBef>
            </a:pPr>
            <a:r>
              <a:rPr lang="en-US" dirty="0"/>
              <a:t> </a:t>
            </a:r>
            <a:r>
              <a:rPr lang="en-US" b="1" dirty="0"/>
              <a:t>Method                    C/N(dB)                 Eb/No(dB)</a:t>
            </a:r>
          </a:p>
          <a:p>
            <a:pPr rtl="0">
              <a:spcBef>
                <a:spcPct val="50000"/>
              </a:spcBef>
            </a:pPr>
            <a:r>
              <a:rPr lang="en-US" dirty="0"/>
              <a:t>BPSK                            10.6                      10.6</a:t>
            </a:r>
          </a:p>
          <a:p>
            <a:pPr rtl="0">
              <a:spcBef>
                <a:spcPct val="50000"/>
              </a:spcBef>
            </a:pPr>
            <a:r>
              <a:rPr lang="en-US" dirty="0"/>
              <a:t>QPSK                           13.6                      10.6</a:t>
            </a:r>
          </a:p>
          <a:p>
            <a:pPr rtl="0">
              <a:spcBef>
                <a:spcPct val="50000"/>
              </a:spcBef>
            </a:pPr>
            <a:r>
              <a:rPr lang="en-US" dirty="0"/>
              <a:t>4QAM                          13.6                      10.6</a:t>
            </a:r>
          </a:p>
          <a:p>
            <a:pPr rtl="0">
              <a:spcBef>
                <a:spcPct val="50000"/>
              </a:spcBef>
            </a:pPr>
            <a:r>
              <a:rPr lang="en-US" dirty="0"/>
              <a:t>8QAM                          17.6                      10.6</a:t>
            </a:r>
          </a:p>
          <a:p>
            <a:pPr rtl="0">
              <a:spcBef>
                <a:spcPct val="50000"/>
              </a:spcBef>
            </a:pPr>
            <a:r>
              <a:rPr lang="en-US" dirty="0"/>
              <a:t>8PSK                            18.5                      14</a:t>
            </a:r>
          </a:p>
          <a:p>
            <a:pPr rtl="0">
              <a:spcBef>
                <a:spcPct val="50000"/>
              </a:spcBef>
            </a:pPr>
            <a:r>
              <a:rPr lang="en-US" dirty="0"/>
              <a:t>16PSK                          24.3                      18.3</a:t>
            </a:r>
          </a:p>
          <a:p>
            <a:pPr rtl="0">
              <a:spcBef>
                <a:spcPct val="50000"/>
              </a:spcBef>
            </a:pPr>
            <a:r>
              <a:rPr lang="en-US" dirty="0"/>
              <a:t>16QAM                        20.5                      14.5</a:t>
            </a:r>
          </a:p>
          <a:p>
            <a:pPr rtl="0">
              <a:spcBef>
                <a:spcPct val="50000"/>
              </a:spcBef>
            </a:pPr>
            <a:r>
              <a:rPr lang="en-US" dirty="0"/>
              <a:t>32QAM                        24.4                      17.4</a:t>
            </a:r>
          </a:p>
          <a:p>
            <a:pPr rtl="0">
              <a:spcBef>
                <a:spcPct val="50000"/>
              </a:spcBef>
            </a:pPr>
            <a:r>
              <a:rPr lang="en-US" dirty="0"/>
              <a:t>64QAM            	  26.6                      18.8 </a:t>
            </a:r>
          </a:p>
        </p:txBody>
      </p:sp>
      <p:sp>
        <p:nvSpPr>
          <p:cNvPr id="368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C5C49A-04DB-4DE2-9E17-EE25012201BC}" type="slidenum">
              <a:rPr lang="ar-SA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032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323851" y="376532"/>
            <a:ext cx="5619749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latin typeface="Comic Sans MS" pitchFamily="66" charset="0"/>
              </a:rPr>
              <a:t>FSK Error Performance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rtl="0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(different than PSK ,QAM treatment ).</a:t>
            </a:r>
            <a:endParaRPr lang="en-US" sz="1600" dirty="0">
              <a:latin typeface="Comic Sans MS" pitchFamily="66" charset="0"/>
            </a:endParaRPr>
          </a:p>
          <a:p>
            <a:pPr rtl="0">
              <a:spcBef>
                <a:spcPct val="50000"/>
              </a:spcBef>
            </a:pPr>
            <a:r>
              <a:rPr lang="en-US" sz="1600" u="sng" dirty="0">
                <a:latin typeface="Comic Sans MS" pitchFamily="66" charset="0"/>
              </a:rPr>
              <a:t>FSK has two types</a:t>
            </a:r>
            <a:endParaRPr lang="en-US" u="sng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1) Noncoherent (asynchronous ) FSK;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 Tr. &amp; Rx. are not freq or phase synchronized.</a:t>
            </a:r>
          </a:p>
          <a:p>
            <a:pPr rtl="0">
              <a:spcBef>
                <a:spcPct val="50000"/>
              </a:spcBef>
            </a:pPr>
            <a:endParaRPr lang="en-US" dirty="0">
              <a:latin typeface="Comic Sans MS" pitchFamily="66" charset="0"/>
            </a:endParaRPr>
          </a:p>
          <a:p>
            <a:pPr rtl="0">
              <a:spcBef>
                <a:spcPct val="50000"/>
              </a:spcBef>
            </a:pPr>
            <a:endParaRPr lang="en-US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2) Coherent (synchronous) FSK;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Tr. &amp; Rx. are in freq &amp; phase synchronization </a:t>
            </a:r>
          </a:p>
          <a:p>
            <a:pPr rtl="0">
              <a:spcBef>
                <a:spcPct val="50000"/>
              </a:spcBef>
            </a:pPr>
            <a:endParaRPr lang="en-US" dirty="0">
              <a:latin typeface="Comic Sans MS" pitchFamily="66" charset="0"/>
            </a:endParaRPr>
          </a:p>
          <a:p>
            <a:pPr rtl="0">
              <a:spcBef>
                <a:spcPct val="50000"/>
              </a:spcBef>
            </a:pPr>
            <a:endParaRPr lang="en-US" dirty="0">
              <a:latin typeface="Comic Sans MS" pitchFamily="66" charset="0"/>
            </a:endParaRPr>
          </a:p>
          <a:p>
            <a:pPr rtl="0">
              <a:spcBef>
                <a:spcPct val="50000"/>
              </a:spcBef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38931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538726-035E-4DD8-BC11-48F55383146A}" type="slidenum">
              <a:rPr lang="ar-SA" smtClean="0"/>
              <a:pPr/>
              <a:t>68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FA4AE5-862C-4411-8237-9CAB562D9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01" y="2516803"/>
            <a:ext cx="2137600" cy="76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AD3A75-F7E0-4A29-8D98-904CD4D78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" y="4419600"/>
            <a:ext cx="2209800" cy="681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418106-1104-45C6-A87B-5131068D3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008" y="990600"/>
            <a:ext cx="3194996" cy="3920648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29AB-C89A-41A9-8192-B5A58124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35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E9564-45AC-4378-BEF8-345D99B8E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66915E-A1FB-4419-8DD5-A689B8DB2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2836314" cy="38572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E2BF4D-567D-45AA-8702-026484F4E765}"/>
              </a:ext>
            </a:extLst>
          </p:cNvPr>
          <p:cNvSpPr/>
          <p:nvPr/>
        </p:nvSpPr>
        <p:spPr>
          <a:xfrm>
            <a:off x="304800" y="6382983"/>
            <a:ext cx="2717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Eurostile"/>
              </a:rPr>
              <a:t>Error rates of PSK modulation systems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C0CEAD-2766-4B59-A39B-8913D7996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92" y="2611524"/>
            <a:ext cx="2603905" cy="37823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C5C39B-FDE7-4674-A29C-0CD5DAAD68F4}"/>
              </a:ext>
            </a:extLst>
          </p:cNvPr>
          <p:cNvSpPr/>
          <p:nvPr/>
        </p:nvSpPr>
        <p:spPr>
          <a:xfrm>
            <a:off x="3053489" y="6261914"/>
            <a:ext cx="2744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Eurostile"/>
              </a:rPr>
              <a:t>Error rates of QAM modulation systems</a:t>
            </a: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3EBFCC-8BF1-4D19-8EF1-43EE8772C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516" y="2681904"/>
            <a:ext cx="2830567" cy="34334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A2ED68-3D69-4597-8A0F-A603ADD85AE1}"/>
              </a:ext>
            </a:extLst>
          </p:cNvPr>
          <p:cNvSpPr/>
          <p:nvPr/>
        </p:nvSpPr>
        <p:spPr>
          <a:xfrm>
            <a:off x="6021572" y="6171684"/>
            <a:ext cx="27703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Eurostile"/>
              </a:rPr>
              <a:t>Error rates for FSK modulation systems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040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11C06-00F3-43C7-8DAB-D71EC5CD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8F94104-7133-4880-B9FA-1BDBC1145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015" y="342529"/>
            <a:ext cx="5157784" cy="646331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QPSK transmitter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954512-475A-42E0-B92D-8817DF3EF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84066"/>
            <a:ext cx="7683063" cy="50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198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1078-4512-4B71-BE22-1D02F8865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E9BBF-1746-4B2C-B053-100FC5455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/>
              <a:t>The End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E464B-9258-4E11-A265-9AC726951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9A6-B89F-4EA0-AC06-CD245DF48C16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9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82804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2-bits are serially input then we have only 1 output.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So, rate of change at the output = half that of the input rate.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QPSK               2 - BPSK Combined in parallel.</a:t>
            </a:r>
          </a:p>
          <a:p>
            <a:pPr rtl="0"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Possible outputs are </a:t>
            </a:r>
          </a:p>
          <a:p>
            <a:pPr rtl="0"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 +sin </a:t>
            </a:r>
            <a:r>
              <a:rPr lang="en-US" sz="2000" dirty="0" err="1">
                <a:latin typeface="Comic Sans MS" pitchFamily="66" charset="0"/>
              </a:rPr>
              <a:t>wc</a:t>
            </a:r>
            <a:r>
              <a:rPr lang="en-US" sz="2000" dirty="0">
                <a:latin typeface="Comic Sans MS" pitchFamily="66" charset="0"/>
              </a:rPr>
              <a:t> t + </a:t>
            </a:r>
            <a:r>
              <a:rPr lang="en-US" sz="2000" dirty="0" err="1">
                <a:latin typeface="Comic Sans MS" pitchFamily="66" charset="0"/>
              </a:rPr>
              <a:t>cos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wc</a:t>
            </a:r>
            <a:r>
              <a:rPr lang="en-US" sz="2000" dirty="0">
                <a:latin typeface="Comic Sans MS" pitchFamily="66" charset="0"/>
              </a:rPr>
              <a:t> t 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 +sin </a:t>
            </a:r>
            <a:r>
              <a:rPr lang="en-US" sz="2000" dirty="0" err="1">
                <a:latin typeface="Comic Sans MS" pitchFamily="66" charset="0"/>
              </a:rPr>
              <a:t>wc</a:t>
            </a:r>
            <a:r>
              <a:rPr lang="en-US" sz="2000" dirty="0">
                <a:latin typeface="Comic Sans MS" pitchFamily="66" charset="0"/>
              </a:rPr>
              <a:t> t - </a:t>
            </a:r>
            <a:r>
              <a:rPr lang="en-US" sz="2000" dirty="0" err="1">
                <a:latin typeface="Comic Sans MS" pitchFamily="66" charset="0"/>
              </a:rPr>
              <a:t>cos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wc</a:t>
            </a:r>
            <a:r>
              <a:rPr lang="en-US" sz="2000" dirty="0">
                <a:latin typeface="Comic Sans MS" pitchFamily="66" charset="0"/>
              </a:rPr>
              <a:t> t 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 -sin </a:t>
            </a:r>
            <a:r>
              <a:rPr lang="en-US" sz="2000" dirty="0" err="1">
                <a:latin typeface="Comic Sans MS" pitchFamily="66" charset="0"/>
              </a:rPr>
              <a:t>wc</a:t>
            </a:r>
            <a:r>
              <a:rPr lang="en-US" sz="2000" dirty="0">
                <a:latin typeface="Comic Sans MS" pitchFamily="66" charset="0"/>
              </a:rPr>
              <a:t> t + </a:t>
            </a:r>
            <a:r>
              <a:rPr lang="en-US" sz="2000" dirty="0" err="1">
                <a:latin typeface="Comic Sans MS" pitchFamily="66" charset="0"/>
              </a:rPr>
              <a:t>cos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wc</a:t>
            </a:r>
            <a:r>
              <a:rPr lang="en-US" sz="2000" dirty="0">
                <a:latin typeface="Comic Sans MS" pitchFamily="66" charset="0"/>
              </a:rPr>
              <a:t> t </a:t>
            </a:r>
          </a:p>
          <a:p>
            <a:pPr rtl="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 -sin </a:t>
            </a:r>
            <a:r>
              <a:rPr lang="en-US" sz="2000" dirty="0" err="1">
                <a:latin typeface="Comic Sans MS" pitchFamily="66" charset="0"/>
              </a:rPr>
              <a:t>wc</a:t>
            </a:r>
            <a:r>
              <a:rPr lang="en-US" sz="2000" dirty="0">
                <a:latin typeface="Comic Sans MS" pitchFamily="66" charset="0"/>
              </a:rPr>
              <a:t> t - </a:t>
            </a:r>
            <a:r>
              <a:rPr lang="en-US" sz="2000" dirty="0" err="1">
                <a:latin typeface="Comic Sans MS" pitchFamily="66" charset="0"/>
              </a:rPr>
              <a:t>cos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wc</a:t>
            </a:r>
            <a:r>
              <a:rPr lang="en-US" sz="2000" dirty="0">
                <a:latin typeface="Comic Sans MS" pitchFamily="66" charset="0"/>
              </a:rPr>
              <a:t> t </a:t>
            </a:r>
          </a:p>
          <a:p>
            <a:pPr rtl="0"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rtl="0"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29699" name="AutoShape 5"/>
          <p:cNvSpPr>
            <a:spLocks noChangeArrowheads="1"/>
          </p:cNvSpPr>
          <p:nvPr/>
        </p:nvSpPr>
        <p:spPr bwMode="auto">
          <a:xfrm>
            <a:off x="1295400" y="1524000"/>
            <a:ext cx="792162" cy="215900"/>
          </a:xfrm>
          <a:prstGeom prst="leftRightArrow">
            <a:avLst>
              <a:gd name="adj1" fmla="val 50000"/>
              <a:gd name="adj2" fmla="val 73382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F7F7C-8ACF-446F-BB46-9756EFCD1473}" type="slidenum">
              <a:rPr lang="ar-SA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C2D5AEA-E526-40F9-9E58-150F47446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169672"/>
            <a:ext cx="2133601" cy="138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16937C-E003-437C-B599-C33AEDE61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989364"/>
            <a:ext cx="6106160" cy="40312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23850" y="248533"/>
            <a:ext cx="82804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rtl="0">
              <a:spcBef>
                <a:spcPct val="50000"/>
              </a:spcBef>
            </a:pPr>
            <a:r>
              <a:rPr lang="en-US" sz="2000" dirty="0"/>
              <a:t>For  the QPSK modulator, construct </a:t>
            </a:r>
            <a:r>
              <a:rPr lang="en-US" sz="2000" u="sng" dirty="0"/>
              <a:t>the truth table</a:t>
            </a:r>
            <a:r>
              <a:rPr lang="en-US" sz="2000" dirty="0"/>
              <a:t>, </a:t>
            </a:r>
            <a:r>
              <a:rPr lang="en-US" sz="2000" u="sng" dirty="0"/>
              <a:t>phasor diagram </a:t>
            </a:r>
            <a:r>
              <a:rPr lang="en-US" sz="2000" dirty="0"/>
              <a:t>and </a:t>
            </a:r>
            <a:r>
              <a:rPr lang="en-US" sz="2000" u="sng" dirty="0"/>
              <a:t>constellation diagram</a:t>
            </a:r>
            <a:r>
              <a:rPr lang="en-US" sz="2000" dirty="0"/>
              <a:t>.</a:t>
            </a:r>
          </a:p>
          <a:p>
            <a:pPr rtl="0">
              <a:spcBef>
                <a:spcPct val="50000"/>
              </a:spcBef>
            </a:pPr>
            <a:r>
              <a:rPr lang="en-US" sz="2400" b="1" u="sng" dirty="0">
                <a:solidFill>
                  <a:srgbClr val="008000"/>
                </a:solidFill>
              </a:rPr>
              <a:t>Solution </a:t>
            </a:r>
            <a:r>
              <a:rPr lang="en-US" sz="2400" dirty="0">
                <a:solidFill>
                  <a:srgbClr val="008000"/>
                </a:solidFill>
              </a:rPr>
              <a:t>: </a:t>
            </a:r>
          </a:p>
          <a:p>
            <a:pPr rtl="0">
              <a:spcBef>
                <a:spcPct val="50000"/>
              </a:spcBef>
            </a:pPr>
            <a:r>
              <a:rPr lang="en-US" sz="2000" dirty="0"/>
              <a:t>For Q=0 , I=0</a:t>
            </a:r>
          </a:p>
          <a:p>
            <a:pPr rtl="0">
              <a:spcBef>
                <a:spcPct val="50000"/>
              </a:spcBef>
            </a:pPr>
            <a:r>
              <a:rPr lang="en-US" sz="2000" dirty="0"/>
              <a:t>I-</a:t>
            </a:r>
            <a:r>
              <a:rPr lang="en-US" sz="2000" dirty="0" err="1"/>
              <a:t>ch</a:t>
            </a:r>
            <a:r>
              <a:rPr lang="en-US" sz="2000" dirty="0"/>
              <a:t> balanced modulator output is    -sin </a:t>
            </a:r>
            <a:r>
              <a:rPr lang="en-US" sz="2000" dirty="0" err="1"/>
              <a:t>wc</a:t>
            </a:r>
            <a:r>
              <a:rPr lang="en-US" sz="2000" dirty="0"/>
              <a:t> t</a:t>
            </a:r>
          </a:p>
          <a:p>
            <a:pPr rtl="0">
              <a:spcBef>
                <a:spcPct val="50000"/>
              </a:spcBef>
            </a:pPr>
            <a:r>
              <a:rPr lang="en-US" sz="2000" dirty="0"/>
              <a:t>Q-</a:t>
            </a:r>
            <a:r>
              <a:rPr lang="en-US" sz="2000" dirty="0" err="1"/>
              <a:t>ch</a:t>
            </a:r>
            <a:r>
              <a:rPr lang="en-US" sz="2000" dirty="0"/>
              <a:t> balanced modulator output is   -</a:t>
            </a:r>
            <a:r>
              <a:rPr lang="en-US" sz="2000" dirty="0" err="1"/>
              <a:t>cos</a:t>
            </a:r>
            <a:r>
              <a:rPr lang="en-US" sz="2000" dirty="0"/>
              <a:t> </a:t>
            </a:r>
            <a:r>
              <a:rPr lang="en-US" sz="2000" dirty="0" err="1"/>
              <a:t>wc</a:t>
            </a:r>
            <a:r>
              <a:rPr lang="en-US" sz="2000" dirty="0"/>
              <a:t> t </a:t>
            </a:r>
          </a:p>
          <a:p>
            <a:pPr rtl="0">
              <a:spcBef>
                <a:spcPct val="50000"/>
              </a:spcBef>
            </a:pPr>
            <a:r>
              <a:rPr lang="en-US" sz="2000" dirty="0"/>
              <a:t>Output of the linear summer is  -</a:t>
            </a:r>
            <a:r>
              <a:rPr lang="en-US" sz="2000" dirty="0" err="1"/>
              <a:t>sinwc</a:t>
            </a:r>
            <a:r>
              <a:rPr lang="en-US" sz="2000" dirty="0"/>
              <a:t> t </a:t>
            </a:r>
            <a:r>
              <a:rPr lang="en-US" sz="2000" dirty="0">
                <a:latin typeface="Arial" charset="0"/>
              </a:rPr>
              <a:t>–</a:t>
            </a:r>
            <a:r>
              <a:rPr lang="en-US" sz="2000" dirty="0"/>
              <a:t> cos </a:t>
            </a:r>
            <a:r>
              <a:rPr lang="en-US" sz="2000" dirty="0" err="1"/>
              <a:t>wc</a:t>
            </a:r>
            <a:r>
              <a:rPr lang="en-US" sz="2000" dirty="0"/>
              <a:t> t </a:t>
            </a:r>
          </a:p>
          <a:p>
            <a:pPr rtl="0">
              <a:spcBef>
                <a:spcPct val="50000"/>
              </a:spcBef>
            </a:pPr>
            <a:r>
              <a:rPr lang="en-US" sz="2000" dirty="0"/>
              <a:t>Out put due to (0,0) is          1+1     tan (-1)  =       2    -135         (Q I = 0 0)</a:t>
            </a:r>
          </a:p>
          <a:p>
            <a:pPr rtl="0">
              <a:spcBef>
                <a:spcPct val="50000"/>
              </a:spcBef>
            </a:pPr>
            <a:r>
              <a:rPr lang="en-US" sz="2000" dirty="0"/>
              <a:t>        = 1.414 sin (</a:t>
            </a:r>
            <a:r>
              <a:rPr lang="en-US" sz="2000" dirty="0" err="1"/>
              <a:t>wc</a:t>
            </a:r>
            <a:r>
              <a:rPr lang="en-US" sz="2000" dirty="0"/>
              <a:t> t </a:t>
            </a:r>
            <a:r>
              <a:rPr lang="en-US" sz="2000" dirty="0">
                <a:latin typeface="Arial" charset="0"/>
              </a:rPr>
              <a:t>–</a:t>
            </a:r>
            <a:r>
              <a:rPr lang="en-US" sz="2000" dirty="0"/>
              <a:t> 135 ) .</a:t>
            </a:r>
          </a:p>
        </p:txBody>
      </p:sp>
      <p:sp>
        <p:nvSpPr>
          <p:cNvPr id="30730" name="Line 12"/>
          <p:cNvSpPr>
            <a:spLocks noChangeShapeType="1"/>
          </p:cNvSpPr>
          <p:nvPr/>
        </p:nvSpPr>
        <p:spPr bwMode="auto">
          <a:xfrm flipH="1">
            <a:off x="5580063" y="3933825"/>
            <a:ext cx="1444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>
            <a:off x="5580063" y="42211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Line 14"/>
          <p:cNvSpPr>
            <a:spLocks noChangeShapeType="1"/>
          </p:cNvSpPr>
          <p:nvPr/>
        </p:nvSpPr>
        <p:spPr bwMode="auto">
          <a:xfrm flipV="1">
            <a:off x="5148263" y="3933825"/>
            <a:ext cx="1444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Line 15"/>
          <p:cNvSpPr>
            <a:spLocks noChangeShapeType="1"/>
          </p:cNvSpPr>
          <p:nvPr/>
        </p:nvSpPr>
        <p:spPr bwMode="auto">
          <a:xfrm>
            <a:off x="5292725" y="393382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Line 16"/>
          <p:cNvSpPr>
            <a:spLocks noChangeShapeType="1"/>
          </p:cNvSpPr>
          <p:nvPr/>
        </p:nvSpPr>
        <p:spPr bwMode="auto">
          <a:xfrm flipH="1" flipV="1">
            <a:off x="5075238" y="4075113"/>
            <a:ext cx="73025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Line 17"/>
          <p:cNvSpPr>
            <a:spLocks noChangeShapeType="1"/>
          </p:cNvSpPr>
          <p:nvPr/>
        </p:nvSpPr>
        <p:spPr bwMode="auto">
          <a:xfrm flipV="1">
            <a:off x="3132138" y="3933825"/>
            <a:ext cx="1444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Line 18"/>
          <p:cNvSpPr>
            <a:spLocks noChangeShapeType="1"/>
          </p:cNvSpPr>
          <p:nvPr/>
        </p:nvSpPr>
        <p:spPr bwMode="auto">
          <a:xfrm>
            <a:off x="3276600" y="39338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7" name="Line 19"/>
          <p:cNvSpPr>
            <a:spLocks noChangeShapeType="1"/>
          </p:cNvSpPr>
          <p:nvPr/>
        </p:nvSpPr>
        <p:spPr bwMode="auto">
          <a:xfrm flipH="1" flipV="1">
            <a:off x="3059113" y="4076700"/>
            <a:ext cx="730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9" name="Text Box 21"/>
          <p:cNvSpPr txBox="1">
            <a:spLocks noChangeArrowheads="1"/>
          </p:cNvSpPr>
          <p:nvPr/>
        </p:nvSpPr>
        <p:spPr bwMode="auto">
          <a:xfrm>
            <a:off x="4067175" y="3860800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-1</a:t>
            </a:r>
          </a:p>
        </p:txBody>
      </p:sp>
      <p:sp>
        <p:nvSpPr>
          <p:cNvPr id="30740" name="Line 22"/>
          <p:cNvSpPr>
            <a:spLocks noChangeShapeType="1"/>
          </p:cNvSpPr>
          <p:nvPr/>
        </p:nvSpPr>
        <p:spPr bwMode="auto">
          <a:xfrm flipH="1">
            <a:off x="3851275" y="3933825"/>
            <a:ext cx="1444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1" name="Line 23"/>
          <p:cNvSpPr>
            <a:spLocks noChangeShapeType="1"/>
          </p:cNvSpPr>
          <p:nvPr/>
        </p:nvSpPr>
        <p:spPr bwMode="auto">
          <a:xfrm>
            <a:off x="3851275" y="42211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9" name="Text Box 31"/>
          <p:cNvSpPr txBox="1">
            <a:spLocks noChangeArrowheads="1"/>
          </p:cNvSpPr>
          <p:nvPr/>
        </p:nvSpPr>
        <p:spPr bwMode="auto">
          <a:xfrm>
            <a:off x="4416949" y="6221100"/>
            <a:ext cx="2592387" cy="3952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QPSK TRUTH TABLE 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6553200" y="6384630"/>
            <a:ext cx="2133600" cy="365125"/>
          </a:xfrm>
        </p:spPr>
        <p:txBody>
          <a:bodyPr/>
          <a:lstStyle/>
          <a:p>
            <a:pPr>
              <a:defRPr/>
            </a:pPr>
            <a:fld id="{B389CC81-B988-42F1-AFE3-A58112D49ECA}" type="slidenum">
              <a:rPr lang="ar-SA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3FFC98-C697-4936-8F00-3059F4335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803" y="4864275"/>
            <a:ext cx="2366620" cy="1821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12B780-1327-46A0-9D4A-DCA4C7EB1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863" y="1371600"/>
            <a:ext cx="3116364" cy="20573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0733A7-7071-4AA4-87DE-ED82FEAFF688}"/>
              </a:ext>
            </a:extLst>
          </p:cNvPr>
          <p:cNvSpPr/>
          <p:nvPr/>
        </p:nvSpPr>
        <p:spPr>
          <a:xfrm rot="18984069">
            <a:off x="520402" y="5479600"/>
            <a:ext cx="1358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8000"/>
                </a:solidFill>
              </a:rPr>
              <a:t>Similarly 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ملتقى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ألوان متوسطة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ألوان متوسطة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ألوان متوسطة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ألوان متوسطة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4340</Words>
  <Application>Microsoft Office PowerPoint</Application>
  <PresentationFormat>On-screen Show (4:3)</PresentationFormat>
  <Paragraphs>745</Paragraphs>
  <Slides>70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91" baseType="lpstr">
      <vt:lpstr>굴림</vt:lpstr>
      <vt:lpstr>Aharoni</vt:lpstr>
      <vt:lpstr>Arabic Typesetting</vt:lpstr>
      <vt:lpstr>Arial</vt:lpstr>
      <vt:lpstr>Bold Italic Art</vt:lpstr>
      <vt:lpstr>Bradley Hand ITC</vt:lpstr>
      <vt:lpstr>Calibri</vt:lpstr>
      <vt:lpstr>Cambria Math</vt:lpstr>
      <vt:lpstr>Castellar</vt:lpstr>
      <vt:lpstr>Comic Sans MS</vt:lpstr>
      <vt:lpstr>Eurostile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Office Theme</vt:lpstr>
      <vt:lpstr>ملتقى</vt:lpstr>
      <vt:lpstr>Equation</vt:lpstr>
      <vt:lpstr>Digital Modulation M-ary,… 5</vt:lpstr>
      <vt:lpstr>Quadrature PSK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Constellation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note-34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Band width Consideration of 8-QAM &amp; 16-QAM.  Is it the same as 8-PSK and 16-PSK?</vt:lpstr>
      <vt:lpstr>8-QAM and 16-QAM Tx &amp; Rx</vt:lpstr>
      <vt:lpstr>PowerPoint Presentation</vt:lpstr>
      <vt:lpstr>PowerPoint Presentation</vt:lpstr>
      <vt:lpstr>PowerPoint Presentation</vt:lpstr>
      <vt:lpstr>PowerPoint Presentation</vt:lpstr>
      <vt:lpstr>Bandwidth Efficiency</vt:lpstr>
      <vt:lpstr>Comparison of Modulation Types</vt:lpstr>
      <vt:lpstr>PowerPoint Presentation</vt:lpstr>
      <vt:lpstr>Spectral Efficiencies - Examples</vt:lpstr>
      <vt:lpstr>Bandwidth Efficiency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PSK error performance</vt:lpstr>
      <vt:lpstr>PowerPoint Presentation</vt:lpstr>
      <vt:lpstr>QAM  error performance 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CompaqMini</dc:creator>
  <cp:lastModifiedBy>Allam</cp:lastModifiedBy>
  <cp:revision>145</cp:revision>
  <dcterms:created xsi:type="dcterms:W3CDTF">2013-03-07T20:07:08Z</dcterms:created>
  <dcterms:modified xsi:type="dcterms:W3CDTF">2021-04-29T12:00:46Z</dcterms:modified>
</cp:coreProperties>
</file>