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4" r:id="rId1"/>
  </p:sldMasterIdLst>
  <p:notesMasterIdLst>
    <p:notesMasterId r:id="rId90"/>
  </p:notesMasterIdLst>
  <p:handoutMasterIdLst>
    <p:handoutMasterId r:id="rId91"/>
  </p:handoutMasterIdLst>
  <p:sldIdLst>
    <p:sldId id="418" r:id="rId2"/>
    <p:sldId id="450" r:id="rId3"/>
    <p:sldId id="455" r:id="rId4"/>
    <p:sldId id="408" r:id="rId5"/>
    <p:sldId id="682" r:id="rId6"/>
    <p:sldId id="468" r:id="rId7"/>
    <p:sldId id="409" r:id="rId8"/>
    <p:sldId id="458" r:id="rId9"/>
    <p:sldId id="457" r:id="rId10"/>
    <p:sldId id="683" r:id="rId11"/>
    <p:sldId id="684" r:id="rId12"/>
    <p:sldId id="435" r:id="rId13"/>
    <p:sldId id="675" r:id="rId14"/>
    <p:sldId id="407" r:id="rId15"/>
    <p:sldId id="440" r:id="rId16"/>
    <p:sldId id="419" r:id="rId17"/>
    <p:sldId id="685" r:id="rId18"/>
    <p:sldId id="469" r:id="rId19"/>
    <p:sldId id="676" r:id="rId20"/>
    <p:sldId id="517" r:id="rId21"/>
    <p:sldId id="518" r:id="rId22"/>
    <p:sldId id="678" r:id="rId23"/>
    <p:sldId id="677" r:id="rId24"/>
    <p:sldId id="679" r:id="rId25"/>
    <p:sldId id="680" r:id="rId26"/>
    <p:sldId id="681" r:id="rId27"/>
    <p:sldId id="539" r:id="rId28"/>
    <p:sldId id="540" r:id="rId29"/>
    <p:sldId id="541" r:id="rId30"/>
    <p:sldId id="542" r:id="rId31"/>
    <p:sldId id="543" r:id="rId32"/>
    <p:sldId id="544" r:id="rId33"/>
    <p:sldId id="569" r:id="rId34"/>
    <p:sldId id="546" r:id="rId35"/>
    <p:sldId id="547" r:id="rId36"/>
    <p:sldId id="548" r:id="rId37"/>
    <p:sldId id="549" r:id="rId38"/>
    <p:sldId id="553" r:id="rId39"/>
    <p:sldId id="554" r:id="rId40"/>
    <p:sldId id="551" r:id="rId41"/>
    <p:sldId id="552" r:id="rId42"/>
    <p:sldId id="558" r:id="rId43"/>
    <p:sldId id="559" r:id="rId44"/>
    <p:sldId id="628" r:id="rId45"/>
    <p:sldId id="563" r:id="rId46"/>
    <p:sldId id="564" r:id="rId47"/>
    <p:sldId id="565" r:id="rId48"/>
    <p:sldId id="566" r:id="rId49"/>
    <p:sldId id="568" r:id="rId50"/>
    <p:sldId id="570" r:id="rId51"/>
    <p:sldId id="571" r:id="rId52"/>
    <p:sldId id="614" r:id="rId53"/>
    <p:sldId id="572" r:id="rId54"/>
    <p:sldId id="573" r:id="rId55"/>
    <p:sldId id="615" r:id="rId56"/>
    <p:sldId id="625" r:id="rId57"/>
    <p:sldId id="616" r:id="rId58"/>
    <p:sldId id="627" r:id="rId59"/>
    <p:sldId id="574" r:id="rId60"/>
    <p:sldId id="629" r:id="rId61"/>
    <p:sldId id="617" r:id="rId62"/>
    <p:sldId id="575" r:id="rId63"/>
    <p:sldId id="579" r:id="rId64"/>
    <p:sldId id="580" r:id="rId65"/>
    <p:sldId id="624" r:id="rId66"/>
    <p:sldId id="581" r:id="rId67"/>
    <p:sldId id="582" r:id="rId68"/>
    <p:sldId id="618" r:id="rId69"/>
    <p:sldId id="623" r:id="rId70"/>
    <p:sldId id="585" r:id="rId71"/>
    <p:sldId id="609" r:id="rId72"/>
    <p:sldId id="380" r:id="rId73"/>
    <p:sldId id="604" r:id="rId74"/>
    <p:sldId id="399" r:id="rId75"/>
    <p:sldId id="434" r:id="rId76"/>
    <p:sldId id="400" r:id="rId77"/>
    <p:sldId id="421" r:id="rId78"/>
    <p:sldId id="411" r:id="rId79"/>
    <p:sldId id="415" r:id="rId80"/>
    <p:sldId id="422" r:id="rId81"/>
    <p:sldId id="429" r:id="rId82"/>
    <p:sldId id="424" r:id="rId83"/>
    <p:sldId id="448" r:id="rId84"/>
    <p:sldId id="669" r:id="rId85"/>
    <p:sldId id="687" r:id="rId86"/>
    <p:sldId id="688" r:id="rId87"/>
    <p:sldId id="690" r:id="rId88"/>
    <p:sldId id="689" r:id="rId89"/>
  </p:sldIdLst>
  <p:sldSz cx="9144000" cy="6858000" type="screen4x3"/>
  <p:notesSz cx="6858000" cy="9774238"/>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E2E2"/>
    <a:srgbClr val="FCFEB9"/>
    <a:srgbClr val="00FF00"/>
    <a:srgbClr val="FAFD00"/>
    <a:srgbClr val="DC0081"/>
    <a:srgbClr val="3C0023"/>
    <a:srgbClr val="00DFCA"/>
    <a:srgbClr val="E913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8" autoAdjust="0"/>
    <p:restoredTop sz="84464" autoAdjust="0"/>
  </p:normalViewPr>
  <p:slideViewPr>
    <p:cSldViewPr showGuides="1">
      <p:cViewPr>
        <p:scale>
          <a:sx n="68" d="100"/>
          <a:sy n="68" d="100"/>
        </p:scale>
        <p:origin x="-133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3DD6-673B-49B1-B5C9-F2540E678BC4}" type="doc">
      <dgm:prSet loTypeId="urn:microsoft.com/office/officeart/2005/8/layout/hierarchy6" loCatId="hierarchy" qsTypeId="urn:microsoft.com/office/officeart/2005/8/quickstyle/3d3" qsCatId="3D" csTypeId="urn:microsoft.com/office/officeart/2005/8/colors/colorful3" csCatId="colorful" phldr="1"/>
      <dgm:spPr/>
      <dgm:t>
        <a:bodyPr/>
        <a:lstStyle/>
        <a:p>
          <a:endParaRPr lang="en-US"/>
        </a:p>
      </dgm:t>
    </dgm:pt>
    <dgm:pt modelId="{E1279B44-899B-404B-8CCA-577E23A223F8}">
      <dgm:prSet phldrT="[Text]" custT="1"/>
      <dgm:spPr/>
      <dgm:t>
        <a:bodyPr/>
        <a:lstStyle/>
        <a:p>
          <a:r>
            <a:rPr lang="en-US" sz="4000" dirty="0" smtClean="0">
              <a:solidFill>
                <a:schemeClr val="tx1"/>
              </a:solidFill>
            </a:rPr>
            <a:t>Lipid </a:t>
          </a:r>
          <a:endParaRPr lang="en-US" sz="4000" dirty="0">
            <a:solidFill>
              <a:schemeClr val="tx1"/>
            </a:solidFill>
          </a:endParaRPr>
        </a:p>
      </dgm:t>
    </dgm:pt>
    <dgm:pt modelId="{5432E096-03BC-4BAA-AA6F-C38B9161A3F0}" type="parTrans" cxnId="{E00B6842-ACF2-4236-9A4E-5F89CF81B77B}">
      <dgm:prSet/>
      <dgm:spPr/>
      <dgm:t>
        <a:bodyPr/>
        <a:lstStyle/>
        <a:p>
          <a:endParaRPr lang="en-US" sz="4800"/>
        </a:p>
      </dgm:t>
    </dgm:pt>
    <dgm:pt modelId="{FDC4D32A-3326-4E5A-9093-676AD5EB669B}" type="sibTrans" cxnId="{E00B6842-ACF2-4236-9A4E-5F89CF81B77B}">
      <dgm:prSet/>
      <dgm:spPr/>
      <dgm:t>
        <a:bodyPr/>
        <a:lstStyle/>
        <a:p>
          <a:endParaRPr lang="en-US" sz="4800"/>
        </a:p>
      </dgm:t>
    </dgm:pt>
    <dgm:pt modelId="{3F987584-FB71-4048-B16D-F16C8AEBEA45}">
      <dgm:prSet phldrT="[Text]" custT="1"/>
      <dgm:spPr/>
      <dgm:t>
        <a:bodyPr/>
        <a:lstStyle/>
        <a:p>
          <a:r>
            <a:rPr lang="en-US" sz="2400" dirty="0" smtClean="0">
              <a:solidFill>
                <a:schemeClr val="tx1"/>
              </a:solidFill>
            </a:rPr>
            <a:t>Compound </a:t>
          </a:r>
          <a:endParaRPr lang="en-US" sz="2400" dirty="0">
            <a:solidFill>
              <a:schemeClr val="tx1"/>
            </a:solidFill>
          </a:endParaRPr>
        </a:p>
      </dgm:t>
    </dgm:pt>
    <dgm:pt modelId="{8AA9307D-AF74-4A77-B95E-C566B89CDE19}" type="parTrans" cxnId="{30779DD0-A020-4341-A25C-5C13907548C7}">
      <dgm:prSet/>
      <dgm:spPr/>
      <dgm:t>
        <a:bodyPr/>
        <a:lstStyle/>
        <a:p>
          <a:endParaRPr lang="en-US" sz="4800"/>
        </a:p>
      </dgm:t>
    </dgm:pt>
    <dgm:pt modelId="{0E60F47D-6B34-474F-ADD7-99CEE24A0D47}" type="sibTrans" cxnId="{30779DD0-A020-4341-A25C-5C13907548C7}">
      <dgm:prSet/>
      <dgm:spPr/>
      <dgm:t>
        <a:bodyPr/>
        <a:lstStyle/>
        <a:p>
          <a:endParaRPr lang="en-US" sz="4800"/>
        </a:p>
      </dgm:t>
    </dgm:pt>
    <dgm:pt modelId="{06CBB1AA-D380-4683-BE3C-37C319DFF860}">
      <dgm:prSet phldrT="[Text]" custT="1"/>
      <dgm:spPr/>
      <dgm:t>
        <a:bodyPr/>
        <a:lstStyle/>
        <a:p>
          <a:r>
            <a:rPr lang="en-US" sz="1600" dirty="0" smtClean="0">
              <a:solidFill>
                <a:schemeClr val="tx1"/>
              </a:solidFill>
            </a:rPr>
            <a:t>phospholipid</a:t>
          </a:r>
          <a:endParaRPr lang="en-US" sz="1600" dirty="0">
            <a:solidFill>
              <a:schemeClr val="tx1"/>
            </a:solidFill>
          </a:endParaRPr>
        </a:p>
      </dgm:t>
    </dgm:pt>
    <dgm:pt modelId="{392A1039-A011-4E39-AFC7-5B78BD205694}" type="parTrans" cxnId="{76365E6A-BC74-47E8-ADFB-AD1B27C16E4E}">
      <dgm:prSet/>
      <dgm:spPr/>
      <dgm:t>
        <a:bodyPr/>
        <a:lstStyle/>
        <a:p>
          <a:endParaRPr lang="en-US" sz="4800"/>
        </a:p>
      </dgm:t>
    </dgm:pt>
    <dgm:pt modelId="{8CD254B0-1053-45C1-AEC7-05DF42D0179F}" type="sibTrans" cxnId="{76365E6A-BC74-47E8-ADFB-AD1B27C16E4E}">
      <dgm:prSet/>
      <dgm:spPr/>
      <dgm:t>
        <a:bodyPr/>
        <a:lstStyle/>
        <a:p>
          <a:endParaRPr lang="en-US" sz="4800"/>
        </a:p>
      </dgm:t>
    </dgm:pt>
    <dgm:pt modelId="{A70014D4-4F24-47E8-BA09-00B5732992EF}">
      <dgm:prSet phldrT="[Text]" custT="1"/>
      <dgm:spPr/>
      <dgm:t>
        <a:bodyPr/>
        <a:lstStyle/>
        <a:p>
          <a:r>
            <a:rPr lang="en-US" sz="1600" dirty="0" smtClean="0">
              <a:solidFill>
                <a:schemeClr val="tx1"/>
              </a:solidFill>
            </a:rPr>
            <a:t>Lipoprotein </a:t>
          </a:r>
          <a:endParaRPr lang="en-US" sz="1600" dirty="0">
            <a:solidFill>
              <a:schemeClr val="tx1"/>
            </a:solidFill>
          </a:endParaRPr>
        </a:p>
      </dgm:t>
    </dgm:pt>
    <dgm:pt modelId="{4C9450EC-3175-4253-884A-B0AF094AB3CC}" type="parTrans" cxnId="{787DF6BF-1C64-4AE6-8B32-DB36A53708C0}">
      <dgm:prSet/>
      <dgm:spPr/>
      <dgm:t>
        <a:bodyPr/>
        <a:lstStyle/>
        <a:p>
          <a:endParaRPr lang="en-US" sz="4800"/>
        </a:p>
      </dgm:t>
    </dgm:pt>
    <dgm:pt modelId="{A55E8F32-029A-4ED6-876C-1D314B247B44}" type="sibTrans" cxnId="{787DF6BF-1C64-4AE6-8B32-DB36A53708C0}">
      <dgm:prSet/>
      <dgm:spPr/>
      <dgm:t>
        <a:bodyPr/>
        <a:lstStyle/>
        <a:p>
          <a:endParaRPr lang="en-US" sz="4800"/>
        </a:p>
      </dgm:t>
    </dgm:pt>
    <dgm:pt modelId="{7FE8C500-13D6-479A-AA0A-E954F60831A4}">
      <dgm:prSet phldrT="[Text]" custT="1"/>
      <dgm:spPr/>
      <dgm:t>
        <a:bodyPr/>
        <a:lstStyle/>
        <a:p>
          <a:r>
            <a:rPr lang="en-US" sz="2800" dirty="0" smtClean="0">
              <a:solidFill>
                <a:schemeClr val="tx1"/>
              </a:solidFill>
            </a:rPr>
            <a:t>Simple </a:t>
          </a:r>
          <a:endParaRPr lang="en-US" sz="2800" dirty="0">
            <a:solidFill>
              <a:schemeClr val="tx1"/>
            </a:solidFill>
          </a:endParaRPr>
        </a:p>
      </dgm:t>
    </dgm:pt>
    <dgm:pt modelId="{3DEC973A-A98E-407F-8B8E-620B28E80249}" type="parTrans" cxnId="{47B8056A-0DFB-4317-9A19-51245054E095}">
      <dgm:prSet/>
      <dgm:spPr/>
      <dgm:t>
        <a:bodyPr/>
        <a:lstStyle/>
        <a:p>
          <a:endParaRPr lang="en-US" sz="4800"/>
        </a:p>
      </dgm:t>
    </dgm:pt>
    <dgm:pt modelId="{EFFE0580-FE99-484D-9F1E-8D4DA93B0DCE}" type="sibTrans" cxnId="{47B8056A-0DFB-4317-9A19-51245054E095}">
      <dgm:prSet/>
      <dgm:spPr/>
      <dgm:t>
        <a:bodyPr/>
        <a:lstStyle/>
        <a:p>
          <a:endParaRPr lang="en-US" sz="4800"/>
        </a:p>
      </dgm:t>
    </dgm:pt>
    <dgm:pt modelId="{665E3ECE-8692-44DB-9EE2-1ADFCBBFB250}">
      <dgm:prSet phldrT="[Text]" custT="1"/>
      <dgm:spPr/>
      <dgm:t>
        <a:bodyPr/>
        <a:lstStyle/>
        <a:p>
          <a:r>
            <a:rPr lang="en-US" sz="1800" dirty="0" smtClean="0">
              <a:solidFill>
                <a:schemeClr val="tx1"/>
              </a:solidFill>
            </a:rPr>
            <a:t>Fatty acids </a:t>
          </a:r>
          <a:endParaRPr lang="en-US" sz="1800" dirty="0">
            <a:solidFill>
              <a:schemeClr val="tx1"/>
            </a:solidFill>
          </a:endParaRPr>
        </a:p>
      </dgm:t>
    </dgm:pt>
    <dgm:pt modelId="{36C03CCB-7110-43CA-89F4-40C544946BF3}" type="parTrans" cxnId="{18A38D9C-FB02-4EC8-8645-190E3A148EBB}">
      <dgm:prSet/>
      <dgm:spPr/>
      <dgm:t>
        <a:bodyPr/>
        <a:lstStyle/>
        <a:p>
          <a:endParaRPr lang="en-US" sz="4800"/>
        </a:p>
      </dgm:t>
    </dgm:pt>
    <dgm:pt modelId="{0CF9563E-7EE1-4497-B1B2-C88616D86FAE}" type="sibTrans" cxnId="{18A38D9C-FB02-4EC8-8645-190E3A148EBB}">
      <dgm:prSet/>
      <dgm:spPr/>
      <dgm:t>
        <a:bodyPr/>
        <a:lstStyle/>
        <a:p>
          <a:endParaRPr lang="en-US" sz="4800"/>
        </a:p>
      </dgm:t>
    </dgm:pt>
    <dgm:pt modelId="{FEE5BCCE-6045-4C3A-9F6C-7843728C3893}">
      <dgm:prSet phldrT="[Text]" custT="1"/>
      <dgm:spPr/>
      <dgm:t>
        <a:bodyPr/>
        <a:lstStyle/>
        <a:p>
          <a:r>
            <a:rPr lang="en-US" sz="1800" dirty="0" err="1" smtClean="0">
              <a:solidFill>
                <a:schemeClr val="tx1"/>
              </a:solidFill>
            </a:rPr>
            <a:t>Triacylglycerols</a:t>
          </a:r>
          <a:r>
            <a:rPr lang="en-US" sz="1800" dirty="0" smtClean="0">
              <a:solidFill>
                <a:schemeClr val="tx1"/>
              </a:solidFill>
            </a:rPr>
            <a:t>, </a:t>
          </a:r>
          <a:endParaRPr lang="en-US" sz="1800" dirty="0">
            <a:solidFill>
              <a:schemeClr val="tx1"/>
            </a:solidFill>
          </a:endParaRPr>
        </a:p>
      </dgm:t>
    </dgm:pt>
    <dgm:pt modelId="{79D7F99C-2623-4EB0-9016-BD6BCC04726A}" type="parTrans" cxnId="{3C769D1A-7FB4-4A06-AE30-901006B94E80}">
      <dgm:prSet/>
      <dgm:spPr/>
      <dgm:t>
        <a:bodyPr/>
        <a:lstStyle/>
        <a:p>
          <a:endParaRPr lang="en-US" sz="4800"/>
        </a:p>
      </dgm:t>
    </dgm:pt>
    <dgm:pt modelId="{0B69B1D2-430E-4C6A-995D-319D89DD81B1}" type="sibTrans" cxnId="{3C769D1A-7FB4-4A06-AE30-901006B94E80}">
      <dgm:prSet/>
      <dgm:spPr/>
      <dgm:t>
        <a:bodyPr/>
        <a:lstStyle/>
        <a:p>
          <a:endParaRPr lang="en-US" sz="4800"/>
        </a:p>
      </dgm:t>
    </dgm:pt>
    <dgm:pt modelId="{C8218F89-9D5A-4774-835D-A4FB51AFC611}">
      <dgm:prSet phldrT="[Text]" custT="1"/>
      <dgm:spPr/>
      <dgm:t>
        <a:bodyPr/>
        <a:lstStyle/>
        <a:p>
          <a:r>
            <a:rPr lang="en-US" sz="1800" dirty="0" smtClean="0">
              <a:solidFill>
                <a:schemeClr val="tx1"/>
              </a:solidFill>
            </a:rPr>
            <a:t>Waxes </a:t>
          </a:r>
          <a:endParaRPr lang="en-US" sz="1800" dirty="0">
            <a:solidFill>
              <a:schemeClr val="tx1"/>
            </a:solidFill>
          </a:endParaRPr>
        </a:p>
      </dgm:t>
    </dgm:pt>
    <dgm:pt modelId="{2002D24E-8F6B-4451-8945-23FF77C4ADEC}" type="parTrans" cxnId="{8F545330-87E4-440B-BCB3-E68D311C82C0}">
      <dgm:prSet/>
      <dgm:spPr/>
      <dgm:t>
        <a:bodyPr/>
        <a:lstStyle/>
        <a:p>
          <a:endParaRPr lang="en-US" sz="4800"/>
        </a:p>
      </dgm:t>
    </dgm:pt>
    <dgm:pt modelId="{CB82DA5A-1D87-473A-AE0E-43C6870B6494}" type="sibTrans" cxnId="{8F545330-87E4-440B-BCB3-E68D311C82C0}">
      <dgm:prSet/>
      <dgm:spPr/>
      <dgm:t>
        <a:bodyPr/>
        <a:lstStyle/>
        <a:p>
          <a:endParaRPr lang="en-US" sz="4800"/>
        </a:p>
      </dgm:t>
    </dgm:pt>
    <dgm:pt modelId="{BA05FA32-2C99-4D31-8260-C9335A4E5A2F}">
      <dgm:prSet phldrT="[Text]" custT="1"/>
      <dgm:spPr/>
      <dgm:t>
        <a:bodyPr/>
        <a:lstStyle/>
        <a:p>
          <a:r>
            <a:rPr lang="en-US" sz="1600" dirty="0" smtClean="0">
              <a:solidFill>
                <a:schemeClr val="tx1"/>
              </a:solidFill>
            </a:rPr>
            <a:t>Glycoprotein </a:t>
          </a:r>
          <a:endParaRPr lang="en-US" sz="1600" dirty="0">
            <a:solidFill>
              <a:schemeClr val="tx1"/>
            </a:solidFill>
          </a:endParaRPr>
        </a:p>
      </dgm:t>
    </dgm:pt>
    <dgm:pt modelId="{7A19AB23-502B-4D3B-B279-28A9EE5CC628}" type="parTrans" cxnId="{7967A2AB-1EAD-434D-954E-F986233BB6A6}">
      <dgm:prSet/>
      <dgm:spPr/>
      <dgm:t>
        <a:bodyPr/>
        <a:lstStyle/>
        <a:p>
          <a:endParaRPr lang="en-US" sz="4800"/>
        </a:p>
      </dgm:t>
    </dgm:pt>
    <dgm:pt modelId="{B35AB616-B042-480B-8C38-445B532A3F2D}" type="sibTrans" cxnId="{7967A2AB-1EAD-434D-954E-F986233BB6A6}">
      <dgm:prSet/>
      <dgm:spPr/>
      <dgm:t>
        <a:bodyPr/>
        <a:lstStyle/>
        <a:p>
          <a:endParaRPr lang="en-US" sz="4800"/>
        </a:p>
      </dgm:t>
    </dgm:pt>
    <dgm:pt modelId="{5F0978E5-A79B-41F7-A373-619948049226}" type="pres">
      <dgm:prSet presAssocID="{B2433DD6-673B-49B1-B5C9-F2540E678BC4}" presName="mainComposite" presStyleCnt="0">
        <dgm:presLayoutVars>
          <dgm:chPref val="1"/>
          <dgm:dir/>
          <dgm:animOne val="branch"/>
          <dgm:animLvl val="lvl"/>
          <dgm:resizeHandles val="exact"/>
        </dgm:presLayoutVars>
      </dgm:prSet>
      <dgm:spPr/>
      <dgm:t>
        <a:bodyPr/>
        <a:lstStyle/>
        <a:p>
          <a:endParaRPr lang="en-US"/>
        </a:p>
      </dgm:t>
    </dgm:pt>
    <dgm:pt modelId="{5AE91D84-8D73-4146-9C96-153236934621}" type="pres">
      <dgm:prSet presAssocID="{B2433DD6-673B-49B1-B5C9-F2540E678BC4}" presName="hierFlow" presStyleCnt="0"/>
      <dgm:spPr/>
    </dgm:pt>
    <dgm:pt modelId="{709E70EB-A40C-4B4C-89A9-4AED271D8D9D}" type="pres">
      <dgm:prSet presAssocID="{B2433DD6-673B-49B1-B5C9-F2540E678BC4}" presName="hierChild1" presStyleCnt="0">
        <dgm:presLayoutVars>
          <dgm:chPref val="1"/>
          <dgm:animOne val="branch"/>
          <dgm:animLvl val="lvl"/>
        </dgm:presLayoutVars>
      </dgm:prSet>
      <dgm:spPr/>
    </dgm:pt>
    <dgm:pt modelId="{A5EB1949-29F6-4F94-919E-01DD879FE14E}" type="pres">
      <dgm:prSet presAssocID="{E1279B44-899B-404B-8CCA-577E23A223F8}" presName="Name14" presStyleCnt="0"/>
      <dgm:spPr/>
    </dgm:pt>
    <dgm:pt modelId="{8347B3DE-DF1E-45A4-BF04-0F36F5C0B569}" type="pres">
      <dgm:prSet presAssocID="{E1279B44-899B-404B-8CCA-577E23A223F8}" presName="level1Shape" presStyleLbl="node0" presStyleIdx="0" presStyleCnt="1" custScaleX="288687" custScaleY="164684">
        <dgm:presLayoutVars>
          <dgm:chPref val="3"/>
        </dgm:presLayoutVars>
      </dgm:prSet>
      <dgm:spPr/>
      <dgm:t>
        <a:bodyPr/>
        <a:lstStyle/>
        <a:p>
          <a:endParaRPr lang="en-US"/>
        </a:p>
      </dgm:t>
    </dgm:pt>
    <dgm:pt modelId="{AD29676E-7704-4D98-9001-B38492D1D623}" type="pres">
      <dgm:prSet presAssocID="{E1279B44-899B-404B-8CCA-577E23A223F8}" presName="hierChild2" presStyleCnt="0"/>
      <dgm:spPr/>
    </dgm:pt>
    <dgm:pt modelId="{4F8C66D4-DF72-464F-B3D8-680E48045115}" type="pres">
      <dgm:prSet presAssocID="{8AA9307D-AF74-4A77-B95E-C566B89CDE19}" presName="Name19" presStyleLbl="parChTrans1D2" presStyleIdx="0" presStyleCnt="2"/>
      <dgm:spPr/>
      <dgm:t>
        <a:bodyPr/>
        <a:lstStyle/>
        <a:p>
          <a:endParaRPr lang="en-US"/>
        </a:p>
      </dgm:t>
    </dgm:pt>
    <dgm:pt modelId="{3033BFCD-D57E-4DE5-A30F-55773D050B54}" type="pres">
      <dgm:prSet presAssocID="{3F987584-FB71-4048-B16D-F16C8AEBEA45}" presName="Name21" presStyleCnt="0"/>
      <dgm:spPr/>
    </dgm:pt>
    <dgm:pt modelId="{CFB2C119-BC60-40E4-9116-1F00D9717346}" type="pres">
      <dgm:prSet presAssocID="{3F987584-FB71-4048-B16D-F16C8AEBEA45}" presName="level2Shape" presStyleLbl="node2" presStyleIdx="0" presStyleCnt="2" custScaleX="244430"/>
      <dgm:spPr/>
      <dgm:t>
        <a:bodyPr/>
        <a:lstStyle/>
        <a:p>
          <a:endParaRPr lang="en-US"/>
        </a:p>
      </dgm:t>
    </dgm:pt>
    <dgm:pt modelId="{9288B813-D809-44C0-B0D6-9A1BA821EFB7}" type="pres">
      <dgm:prSet presAssocID="{3F987584-FB71-4048-B16D-F16C8AEBEA45}" presName="hierChild3" presStyleCnt="0"/>
      <dgm:spPr/>
    </dgm:pt>
    <dgm:pt modelId="{17C09A2C-7826-46FA-A080-C49505BED2E2}" type="pres">
      <dgm:prSet presAssocID="{392A1039-A011-4E39-AFC7-5B78BD205694}" presName="Name19" presStyleLbl="parChTrans1D3" presStyleIdx="0" presStyleCnt="6"/>
      <dgm:spPr/>
      <dgm:t>
        <a:bodyPr/>
        <a:lstStyle/>
        <a:p>
          <a:endParaRPr lang="en-US"/>
        </a:p>
      </dgm:t>
    </dgm:pt>
    <dgm:pt modelId="{F84C2C01-66B2-4D25-A913-1AB2F13E63F4}" type="pres">
      <dgm:prSet presAssocID="{06CBB1AA-D380-4683-BE3C-37C319DFF860}" presName="Name21" presStyleCnt="0"/>
      <dgm:spPr/>
    </dgm:pt>
    <dgm:pt modelId="{68585A82-0F3D-4044-BB91-8150944046FE}" type="pres">
      <dgm:prSet presAssocID="{06CBB1AA-D380-4683-BE3C-37C319DFF860}" presName="level2Shape" presStyleLbl="node3" presStyleIdx="0" presStyleCnt="6" custScaleY="315237"/>
      <dgm:spPr/>
      <dgm:t>
        <a:bodyPr/>
        <a:lstStyle/>
        <a:p>
          <a:endParaRPr lang="en-US"/>
        </a:p>
      </dgm:t>
    </dgm:pt>
    <dgm:pt modelId="{85F414B5-A913-4009-B840-A1EBC748FEB5}" type="pres">
      <dgm:prSet presAssocID="{06CBB1AA-D380-4683-BE3C-37C319DFF860}" presName="hierChild3" presStyleCnt="0"/>
      <dgm:spPr/>
    </dgm:pt>
    <dgm:pt modelId="{18CE2F78-8B72-4FAA-918E-03171CD7C720}" type="pres">
      <dgm:prSet presAssocID="{7A19AB23-502B-4D3B-B279-28A9EE5CC628}" presName="Name19" presStyleLbl="parChTrans1D3" presStyleIdx="1" presStyleCnt="6"/>
      <dgm:spPr/>
      <dgm:t>
        <a:bodyPr/>
        <a:lstStyle/>
        <a:p>
          <a:endParaRPr lang="en-US"/>
        </a:p>
      </dgm:t>
    </dgm:pt>
    <dgm:pt modelId="{22561DE2-A5E4-4CD8-88E4-CD92AE96BDD6}" type="pres">
      <dgm:prSet presAssocID="{BA05FA32-2C99-4D31-8260-C9335A4E5A2F}" presName="Name21" presStyleCnt="0"/>
      <dgm:spPr/>
    </dgm:pt>
    <dgm:pt modelId="{0C8FD356-432A-437E-9DFC-BA5E7667CEF1}" type="pres">
      <dgm:prSet presAssocID="{BA05FA32-2C99-4D31-8260-C9335A4E5A2F}" presName="level2Shape" presStyleLbl="node3" presStyleIdx="1" presStyleCnt="6" custScaleY="330008"/>
      <dgm:spPr/>
      <dgm:t>
        <a:bodyPr/>
        <a:lstStyle/>
        <a:p>
          <a:endParaRPr lang="en-US"/>
        </a:p>
      </dgm:t>
    </dgm:pt>
    <dgm:pt modelId="{4AE59B9C-F513-4669-A0FC-A0D95EDC9B9D}" type="pres">
      <dgm:prSet presAssocID="{BA05FA32-2C99-4D31-8260-C9335A4E5A2F}" presName="hierChild3" presStyleCnt="0"/>
      <dgm:spPr/>
    </dgm:pt>
    <dgm:pt modelId="{7B72A926-C213-419A-A45A-607B99E557AB}" type="pres">
      <dgm:prSet presAssocID="{4C9450EC-3175-4253-884A-B0AF094AB3CC}" presName="Name19" presStyleLbl="parChTrans1D3" presStyleIdx="2" presStyleCnt="6"/>
      <dgm:spPr/>
      <dgm:t>
        <a:bodyPr/>
        <a:lstStyle/>
        <a:p>
          <a:endParaRPr lang="en-US"/>
        </a:p>
      </dgm:t>
    </dgm:pt>
    <dgm:pt modelId="{7E593A67-412B-4A66-A989-452C4CC90B09}" type="pres">
      <dgm:prSet presAssocID="{A70014D4-4F24-47E8-BA09-00B5732992EF}" presName="Name21" presStyleCnt="0"/>
      <dgm:spPr/>
    </dgm:pt>
    <dgm:pt modelId="{C2DF9094-61B5-49B9-ADED-244DD12A7BCE}" type="pres">
      <dgm:prSet presAssocID="{A70014D4-4F24-47E8-BA09-00B5732992EF}" presName="level2Shape" presStyleLbl="node3" presStyleIdx="2" presStyleCnt="6" custScaleY="310010"/>
      <dgm:spPr/>
      <dgm:t>
        <a:bodyPr/>
        <a:lstStyle/>
        <a:p>
          <a:endParaRPr lang="en-US"/>
        </a:p>
      </dgm:t>
    </dgm:pt>
    <dgm:pt modelId="{E5B91147-1C12-4EA1-9CDE-DE28B1A4820A}" type="pres">
      <dgm:prSet presAssocID="{A70014D4-4F24-47E8-BA09-00B5732992EF}" presName="hierChild3" presStyleCnt="0"/>
      <dgm:spPr/>
    </dgm:pt>
    <dgm:pt modelId="{CF0E9C2C-DFE7-4372-AACD-9286E285475F}" type="pres">
      <dgm:prSet presAssocID="{3DEC973A-A98E-407F-8B8E-620B28E80249}" presName="Name19" presStyleLbl="parChTrans1D2" presStyleIdx="1" presStyleCnt="2"/>
      <dgm:spPr/>
      <dgm:t>
        <a:bodyPr/>
        <a:lstStyle/>
        <a:p>
          <a:endParaRPr lang="en-US"/>
        </a:p>
      </dgm:t>
    </dgm:pt>
    <dgm:pt modelId="{F9CB6D10-30D3-4F6C-B887-75A926F44BB2}" type="pres">
      <dgm:prSet presAssocID="{7FE8C500-13D6-479A-AA0A-E954F60831A4}" presName="Name21" presStyleCnt="0"/>
      <dgm:spPr/>
    </dgm:pt>
    <dgm:pt modelId="{45AED387-4956-4C20-A2E2-0714EAC95BB2}" type="pres">
      <dgm:prSet presAssocID="{7FE8C500-13D6-479A-AA0A-E954F60831A4}" presName="level2Shape" presStyleLbl="node2" presStyleIdx="1" presStyleCnt="2" custScaleX="220904"/>
      <dgm:spPr/>
      <dgm:t>
        <a:bodyPr/>
        <a:lstStyle/>
        <a:p>
          <a:endParaRPr lang="en-US"/>
        </a:p>
      </dgm:t>
    </dgm:pt>
    <dgm:pt modelId="{2E712679-BE82-48EC-9682-F2346793428E}" type="pres">
      <dgm:prSet presAssocID="{7FE8C500-13D6-479A-AA0A-E954F60831A4}" presName="hierChild3" presStyleCnt="0"/>
      <dgm:spPr/>
    </dgm:pt>
    <dgm:pt modelId="{A00BB0BC-93CC-4EEF-82E2-30DCDC284271}" type="pres">
      <dgm:prSet presAssocID="{36C03CCB-7110-43CA-89F4-40C544946BF3}" presName="Name19" presStyleLbl="parChTrans1D3" presStyleIdx="3" presStyleCnt="6"/>
      <dgm:spPr/>
      <dgm:t>
        <a:bodyPr/>
        <a:lstStyle/>
        <a:p>
          <a:endParaRPr lang="en-US"/>
        </a:p>
      </dgm:t>
    </dgm:pt>
    <dgm:pt modelId="{D7CF0AE1-B0E2-4C91-AB9B-D91F7795921E}" type="pres">
      <dgm:prSet presAssocID="{665E3ECE-8692-44DB-9EE2-1ADFCBBFB250}" presName="Name21" presStyleCnt="0"/>
      <dgm:spPr/>
    </dgm:pt>
    <dgm:pt modelId="{92EAC2D7-9506-4D9B-B75A-326985C08A94}" type="pres">
      <dgm:prSet presAssocID="{665E3ECE-8692-44DB-9EE2-1ADFCBBFB250}" presName="level2Shape" presStyleLbl="node3" presStyleIdx="3" presStyleCnt="6" custScaleY="304676"/>
      <dgm:spPr/>
      <dgm:t>
        <a:bodyPr/>
        <a:lstStyle/>
        <a:p>
          <a:endParaRPr lang="en-US"/>
        </a:p>
      </dgm:t>
    </dgm:pt>
    <dgm:pt modelId="{3F1B9E2F-4524-4D25-B9CB-920839F3152C}" type="pres">
      <dgm:prSet presAssocID="{665E3ECE-8692-44DB-9EE2-1ADFCBBFB250}" presName="hierChild3" presStyleCnt="0"/>
      <dgm:spPr/>
    </dgm:pt>
    <dgm:pt modelId="{837558A9-4A71-403B-AC5F-7574D84443F2}" type="pres">
      <dgm:prSet presAssocID="{79D7F99C-2623-4EB0-9016-BD6BCC04726A}" presName="Name19" presStyleLbl="parChTrans1D3" presStyleIdx="4" presStyleCnt="6"/>
      <dgm:spPr/>
      <dgm:t>
        <a:bodyPr/>
        <a:lstStyle/>
        <a:p>
          <a:endParaRPr lang="en-US"/>
        </a:p>
      </dgm:t>
    </dgm:pt>
    <dgm:pt modelId="{71A7E552-B868-4BAC-B5E2-0CCE02DBF7FA}" type="pres">
      <dgm:prSet presAssocID="{FEE5BCCE-6045-4C3A-9F6C-7843728C3893}" presName="Name21" presStyleCnt="0"/>
      <dgm:spPr/>
    </dgm:pt>
    <dgm:pt modelId="{A1585792-5074-4662-9C4F-7DB7E4FB8D8A}" type="pres">
      <dgm:prSet presAssocID="{FEE5BCCE-6045-4C3A-9F6C-7843728C3893}" presName="level2Shape" presStyleLbl="node3" presStyleIdx="4" presStyleCnt="6" custScaleY="312932"/>
      <dgm:spPr/>
      <dgm:t>
        <a:bodyPr/>
        <a:lstStyle/>
        <a:p>
          <a:endParaRPr lang="en-US"/>
        </a:p>
      </dgm:t>
    </dgm:pt>
    <dgm:pt modelId="{730F0F03-E78A-47D8-A2E4-76A2987DB560}" type="pres">
      <dgm:prSet presAssocID="{FEE5BCCE-6045-4C3A-9F6C-7843728C3893}" presName="hierChild3" presStyleCnt="0"/>
      <dgm:spPr/>
    </dgm:pt>
    <dgm:pt modelId="{1DC8375F-F3C2-41AC-8B1C-D6A1D3C5AF4C}" type="pres">
      <dgm:prSet presAssocID="{2002D24E-8F6B-4451-8945-23FF77C4ADEC}" presName="Name19" presStyleLbl="parChTrans1D3" presStyleIdx="5" presStyleCnt="6"/>
      <dgm:spPr/>
      <dgm:t>
        <a:bodyPr/>
        <a:lstStyle/>
        <a:p>
          <a:endParaRPr lang="en-US"/>
        </a:p>
      </dgm:t>
    </dgm:pt>
    <dgm:pt modelId="{956687DE-E5E8-4803-B7C4-AF6A2BF0E5BE}" type="pres">
      <dgm:prSet presAssocID="{C8218F89-9D5A-4774-835D-A4FB51AFC611}" presName="Name21" presStyleCnt="0"/>
      <dgm:spPr/>
    </dgm:pt>
    <dgm:pt modelId="{00BB4302-9705-4532-9585-75A906E2F7D4}" type="pres">
      <dgm:prSet presAssocID="{C8218F89-9D5A-4774-835D-A4FB51AFC611}" presName="level2Shape" presStyleLbl="node3" presStyleIdx="5" presStyleCnt="6" custScaleY="304676"/>
      <dgm:spPr/>
      <dgm:t>
        <a:bodyPr/>
        <a:lstStyle/>
        <a:p>
          <a:endParaRPr lang="en-US"/>
        </a:p>
      </dgm:t>
    </dgm:pt>
    <dgm:pt modelId="{2180F2F0-D799-49E4-AAFE-3A970AF41636}" type="pres">
      <dgm:prSet presAssocID="{C8218F89-9D5A-4774-835D-A4FB51AFC611}" presName="hierChild3" presStyleCnt="0"/>
      <dgm:spPr/>
    </dgm:pt>
    <dgm:pt modelId="{DF3EF35D-6012-4139-818B-78727F629A8E}" type="pres">
      <dgm:prSet presAssocID="{B2433DD6-673B-49B1-B5C9-F2540E678BC4}" presName="bgShapesFlow" presStyleCnt="0"/>
      <dgm:spPr/>
    </dgm:pt>
  </dgm:ptLst>
  <dgm:cxnLst>
    <dgm:cxn modelId="{7967A2AB-1EAD-434D-954E-F986233BB6A6}" srcId="{3F987584-FB71-4048-B16D-F16C8AEBEA45}" destId="{BA05FA32-2C99-4D31-8260-C9335A4E5A2F}" srcOrd="1" destOrd="0" parTransId="{7A19AB23-502B-4D3B-B279-28A9EE5CC628}" sibTransId="{B35AB616-B042-480B-8C38-445B532A3F2D}"/>
    <dgm:cxn modelId="{81ABBA5C-DB34-4D61-A736-8968A63438D5}" type="presOf" srcId="{665E3ECE-8692-44DB-9EE2-1ADFCBBFB250}" destId="{92EAC2D7-9506-4D9B-B75A-326985C08A94}" srcOrd="0" destOrd="0" presId="urn:microsoft.com/office/officeart/2005/8/layout/hierarchy6"/>
    <dgm:cxn modelId="{A959D68D-5A44-4B3C-AF69-3A9BC1F44A6B}" type="presOf" srcId="{3DEC973A-A98E-407F-8B8E-620B28E80249}" destId="{CF0E9C2C-DFE7-4372-AACD-9286E285475F}" srcOrd="0" destOrd="0" presId="urn:microsoft.com/office/officeart/2005/8/layout/hierarchy6"/>
    <dgm:cxn modelId="{20C3E51B-9EAC-43DC-9962-1F4DCA8552FF}" type="presOf" srcId="{BA05FA32-2C99-4D31-8260-C9335A4E5A2F}" destId="{0C8FD356-432A-437E-9DFC-BA5E7667CEF1}" srcOrd="0" destOrd="0" presId="urn:microsoft.com/office/officeart/2005/8/layout/hierarchy6"/>
    <dgm:cxn modelId="{FC6B578F-A02D-4F17-88AE-B60CA34AB486}" type="presOf" srcId="{7A19AB23-502B-4D3B-B279-28A9EE5CC628}" destId="{18CE2F78-8B72-4FAA-918E-03171CD7C720}" srcOrd="0" destOrd="0" presId="urn:microsoft.com/office/officeart/2005/8/layout/hierarchy6"/>
    <dgm:cxn modelId="{EBC62262-7513-409B-8317-3C39B27C2FCF}" type="presOf" srcId="{E1279B44-899B-404B-8CCA-577E23A223F8}" destId="{8347B3DE-DF1E-45A4-BF04-0F36F5C0B569}" srcOrd="0" destOrd="0" presId="urn:microsoft.com/office/officeart/2005/8/layout/hierarchy6"/>
    <dgm:cxn modelId="{30779DD0-A020-4341-A25C-5C13907548C7}" srcId="{E1279B44-899B-404B-8CCA-577E23A223F8}" destId="{3F987584-FB71-4048-B16D-F16C8AEBEA45}" srcOrd="0" destOrd="0" parTransId="{8AA9307D-AF74-4A77-B95E-C566B89CDE19}" sibTransId="{0E60F47D-6B34-474F-ADD7-99CEE24A0D47}"/>
    <dgm:cxn modelId="{6C8395A9-2758-4215-8441-EADF38351635}" type="presOf" srcId="{3F987584-FB71-4048-B16D-F16C8AEBEA45}" destId="{CFB2C119-BC60-40E4-9116-1F00D9717346}" srcOrd="0" destOrd="0" presId="urn:microsoft.com/office/officeart/2005/8/layout/hierarchy6"/>
    <dgm:cxn modelId="{EEDB2953-C157-4CBC-B5A0-2C7897C8C4F3}" type="presOf" srcId="{8AA9307D-AF74-4A77-B95E-C566B89CDE19}" destId="{4F8C66D4-DF72-464F-B3D8-680E48045115}" srcOrd="0" destOrd="0" presId="urn:microsoft.com/office/officeart/2005/8/layout/hierarchy6"/>
    <dgm:cxn modelId="{2994FA99-A252-4552-9E84-4FBE87133C06}" type="presOf" srcId="{36C03CCB-7110-43CA-89F4-40C544946BF3}" destId="{A00BB0BC-93CC-4EEF-82E2-30DCDC284271}" srcOrd="0" destOrd="0" presId="urn:microsoft.com/office/officeart/2005/8/layout/hierarchy6"/>
    <dgm:cxn modelId="{EDF9DBCD-1D33-402D-8EFE-D034F458C395}" type="presOf" srcId="{06CBB1AA-D380-4683-BE3C-37C319DFF860}" destId="{68585A82-0F3D-4044-BB91-8150944046FE}" srcOrd="0" destOrd="0" presId="urn:microsoft.com/office/officeart/2005/8/layout/hierarchy6"/>
    <dgm:cxn modelId="{4A6191CE-4437-4B7A-9408-417DB3D95559}" type="presOf" srcId="{2002D24E-8F6B-4451-8945-23FF77C4ADEC}" destId="{1DC8375F-F3C2-41AC-8B1C-D6A1D3C5AF4C}" srcOrd="0" destOrd="0" presId="urn:microsoft.com/office/officeart/2005/8/layout/hierarchy6"/>
    <dgm:cxn modelId="{CF475243-19B5-480D-9DCE-697A71EDDCB5}" type="presOf" srcId="{392A1039-A011-4E39-AFC7-5B78BD205694}" destId="{17C09A2C-7826-46FA-A080-C49505BED2E2}" srcOrd="0" destOrd="0" presId="urn:microsoft.com/office/officeart/2005/8/layout/hierarchy6"/>
    <dgm:cxn modelId="{787DF6BF-1C64-4AE6-8B32-DB36A53708C0}" srcId="{3F987584-FB71-4048-B16D-F16C8AEBEA45}" destId="{A70014D4-4F24-47E8-BA09-00B5732992EF}" srcOrd="2" destOrd="0" parTransId="{4C9450EC-3175-4253-884A-B0AF094AB3CC}" sibTransId="{A55E8F32-029A-4ED6-876C-1D314B247B44}"/>
    <dgm:cxn modelId="{E9FEDD9B-9502-468A-951B-7154C0C4C2ED}" type="presOf" srcId="{C8218F89-9D5A-4774-835D-A4FB51AFC611}" destId="{00BB4302-9705-4532-9585-75A906E2F7D4}" srcOrd="0" destOrd="0" presId="urn:microsoft.com/office/officeart/2005/8/layout/hierarchy6"/>
    <dgm:cxn modelId="{9DCF6E11-9079-40B4-ADF7-EFE091B31BCC}" type="presOf" srcId="{79D7F99C-2623-4EB0-9016-BD6BCC04726A}" destId="{837558A9-4A71-403B-AC5F-7574D84443F2}" srcOrd="0" destOrd="0" presId="urn:microsoft.com/office/officeart/2005/8/layout/hierarchy6"/>
    <dgm:cxn modelId="{CF5DB28F-85E4-4A7C-8F3E-E2BC8A748293}" type="presOf" srcId="{7FE8C500-13D6-479A-AA0A-E954F60831A4}" destId="{45AED387-4956-4C20-A2E2-0714EAC95BB2}" srcOrd="0" destOrd="0" presId="urn:microsoft.com/office/officeart/2005/8/layout/hierarchy6"/>
    <dgm:cxn modelId="{47B8056A-0DFB-4317-9A19-51245054E095}" srcId="{E1279B44-899B-404B-8CCA-577E23A223F8}" destId="{7FE8C500-13D6-479A-AA0A-E954F60831A4}" srcOrd="1" destOrd="0" parTransId="{3DEC973A-A98E-407F-8B8E-620B28E80249}" sibTransId="{EFFE0580-FE99-484D-9F1E-8D4DA93B0DCE}"/>
    <dgm:cxn modelId="{9C1BE6D9-42C1-462E-A389-537007ADF763}" type="presOf" srcId="{4C9450EC-3175-4253-884A-B0AF094AB3CC}" destId="{7B72A926-C213-419A-A45A-607B99E557AB}" srcOrd="0" destOrd="0" presId="urn:microsoft.com/office/officeart/2005/8/layout/hierarchy6"/>
    <dgm:cxn modelId="{76365E6A-BC74-47E8-ADFB-AD1B27C16E4E}" srcId="{3F987584-FB71-4048-B16D-F16C8AEBEA45}" destId="{06CBB1AA-D380-4683-BE3C-37C319DFF860}" srcOrd="0" destOrd="0" parTransId="{392A1039-A011-4E39-AFC7-5B78BD205694}" sibTransId="{8CD254B0-1053-45C1-AEC7-05DF42D0179F}"/>
    <dgm:cxn modelId="{8F545330-87E4-440B-BCB3-E68D311C82C0}" srcId="{7FE8C500-13D6-479A-AA0A-E954F60831A4}" destId="{C8218F89-9D5A-4774-835D-A4FB51AFC611}" srcOrd="2" destOrd="0" parTransId="{2002D24E-8F6B-4451-8945-23FF77C4ADEC}" sibTransId="{CB82DA5A-1D87-473A-AE0E-43C6870B6494}"/>
    <dgm:cxn modelId="{6256032B-FFF3-454D-BF1E-C8781AC0EF4D}" type="presOf" srcId="{B2433DD6-673B-49B1-B5C9-F2540E678BC4}" destId="{5F0978E5-A79B-41F7-A373-619948049226}" srcOrd="0" destOrd="0" presId="urn:microsoft.com/office/officeart/2005/8/layout/hierarchy6"/>
    <dgm:cxn modelId="{23232CE3-8256-48CC-B1B9-0E55C2E7A0F5}" type="presOf" srcId="{A70014D4-4F24-47E8-BA09-00B5732992EF}" destId="{C2DF9094-61B5-49B9-ADED-244DD12A7BCE}" srcOrd="0" destOrd="0" presId="urn:microsoft.com/office/officeart/2005/8/layout/hierarchy6"/>
    <dgm:cxn modelId="{0FE84340-F115-4AD8-9CCA-8B2F9A2686B5}" type="presOf" srcId="{FEE5BCCE-6045-4C3A-9F6C-7843728C3893}" destId="{A1585792-5074-4662-9C4F-7DB7E4FB8D8A}" srcOrd="0" destOrd="0" presId="urn:microsoft.com/office/officeart/2005/8/layout/hierarchy6"/>
    <dgm:cxn modelId="{18A38D9C-FB02-4EC8-8645-190E3A148EBB}" srcId="{7FE8C500-13D6-479A-AA0A-E954F60831A4}" destId="{665E3ECE-8692-44DB-9EE2-1ADFCBBFB250}" srcOrd="0" destOrd="0" parTransId="{36C03CCB-7110-43CA-89F4-40C544946BF3}" sibTransId="{0CF9563E-7EE1-4497-B1B2-C88616D86FAE}"/>
    <dgm:cxn modelId="{3C769D1A-7FB4-4A06-AE30-901006B94E80}" srcId="{7FE8C500-13D6-479A-AA0A-E954F60831A4}" destId="{FEE5BCCE-6045-4C3A-9F6C-7843728C3893}" srcOrd="1" destOrd="0" parTransId="{79D7F99C-2623-4EB0-9016-BD6BCC04726A}" sibTransId="{0B69B1D2-430E-4C6A-995D-319D89DD81B1}"/>
    <dgm:cxn modelId="{E00B6842-ACF2-4236-9A4E-5F89CF81B77B}" srcId="{B2433DD6-673B-49B1-B5C9-F2540E678BC4}" destId="{E1279B44-899B-404B-8CCA-577E23A223F8}" srcOrd="0" destOrd="0" parTransId="{5432E096-03BC-4BAA-AA6F-C38B9161A3F0}" sibTransId="{FDC4D32A-3326-4E5A-9093-676AD5EB669B}"/>
    <dgm:cxn modelId="{700FB975-3D6B-46E2-B2BB-D6A95C2C8C9E}" type="presParOf" srcId="{5F0978E5-A79B-41F7-A373-619948049226}" destId="{5AE91D84-8D73-4146-9C96-153236934621}" srcOrd="0" destOrd="0" presId="urn:microsoft.com/office/officeart/2005/8/layout/hierarchy6"/>
    <dgm:cxn modelId="{948FC1DD-D22B-4CB4-AB36-F0CC02D9DD0A}" type="presParOf" srcId="{5AE91D84-8D73-4146-9C96-153236934621}" destId="{709E70EB-A40C-4B4C-89A9-4AED271D8D9D}" srcOrd="0" destOrd="0" presId="urn:microsoft.com/office/officeart/2005/8/layout/hierarchy6"/>
    <dgm:cxn modelId="{542B54F6-EDFF-4AF4-9C7D-8CDF1BAF3411}" type="presParOf" srcId="{709E70EB-A40C-4B4C-89A9-4AED271D8D9D}" destId="{A5EB1949-29F6-4F94-919E-01DD879FE14E}" srcOrd="0" destOrd="0" presId="urn:microsoft.com/office/officeart/2005/8/layout/hierarchy6"/>
    <dgm:cxn modelId="{D824EE17-4BD7-4D70-AA66-FCE911F3C22D}" type="presParOf" srcId="{A5EB1949-29F6-4F94-919E-01DD879FE14E}" destId="{8347B3DE-DF1E-45A4-BF04-0F36F5C0B569}" srcOrd="0" destOrd="0" presId="urn:microsoft.com/office/officeart/2005/8/layout/hierarchy6"/>
    <dgm:cxn modelId="{D18B11A9-6038-4A08-A12B-95714F47285B}" type="presParOf" srcId="{A5EB1949-29F6-4F94-919E-01DD879FE14E}" destId="{AD29676E-7704-4D98-9001-B38492D1D623}" srcOrd="1" destOrd="0" presId="urn:microsoft.com/office/officeart/2005/8/layout/hierarchy6"/>
    <dgm:cxn modelId="{187F4918-3EA4-4FA9-A2CE-9F12C38E6E6D}" type="presParOf" srcId="{AD29676E-7704-4D98-9001-B38492D1D623}" destId="{4F8C66D4-DF72-464F-B3D8-680E48045115}" srcOrd="0" destOrd="0" presId="urn:microsoft.com/office/officeart/2005/8/layout/hierarchy6"/>
    <dgm:cxn modelId="{ADFE6ACA-151F-4310-8A19-8FD907922974}" type="presParOf" srcId="{AD29676E-7704-4D98-9001-B38492D1D623}" destId="{3033BFCD-D57E-4DE5-A30F-55773D050B54}" srcOrd="1" destOrd="0" presId="urn:microsoft.com/office/officeart/2005/8/layout/hierarchy6"/>
    <dgm:cxn modelId="{9D85C417-F312-4CF4-9F9B-F0D797A8DA6E}" type="presParOf" srcId="{3033BFCD-D57E-4DE5-A30F-55773D050B54}" destId="{CFB2C119-BC60-40E4-9116-1F00D9717346}" srcOrd="0" destOrd="0" presId="urn:microsoft.com/office/officeart/2005/8/layout/hierarchy6"/>
    <dgm:cxn modelId="{58F2D29D-6743-487B-9836-722B9539D9A5}" type="presParOf" srcId="{3033BFCD-D57E-4DE5-A30F-55773D050B54}" destId="{9288B813-D809-44C0-B0D6-9A1BA821EFB7}" srcOrd="1" destOrd="0" presId="urn:microsoft.com/office/officeart/2005/8/layout/hierarchy6"/>
    <dgm:cxn modelId="{08877267-4E3F-49D6-A68C-D8DA66A10D06}" type="presParOf" srcId="{9288B813-D809-44C0-B0D6-9A1BA821EFB7}" destId="{17C09A2C-7826-46FA-A080-C49505BED2E2}" srcOrd="0" destOrd="0" presId="urn:microsoft.com/office/officeart/2005/8/layout/hierarchy6"/>
    <dgm:cxn modelId="{F34655A5-5090-47C7-901D-F76D84BF9ECD}" type="presParOf" srcId="{9288B813-D809-44C0-B0D6-9A1BA821EFB7}" destId="{F84C2C01-66B2-4D25-A913-1AB2F13E63F4}" srcOrd="1" destOrd="0" presId="urn:microsoft.com/office/officeart/2005/8/layout/hierarchy6"/>
    <dgm:cxn modelId="{2D84AEB1-1948-4974-8C03-92F54076C92C}" type="presParOf" srcId="{F84C2C01-66B2-4D25-A913-1AB2F13E63F4}" destId="{68585A82-0F3D-4044-BB91-8150944046FE}" srcOrd="0" destOrd="0" presId="urn:microsoft.com/office/officeart/2005/8/layout/hierarchy6"/>
    <dgm:cxn modelId="{56BFDBE2-C98D-44E3-8C37-197F51A3FB74}" type="presParOf" srcId="{F84C2C01-66B2-4D25-A913-1AB2F13E63F4}" destId="{85F414B5-A913-4009-B840-A1EBC748FEB5}" srcOrd="1" destOrd="0" presId="urn:microsoft.com/office/officeart/2005/8/layout/hierarchy6"/>
    <dgm:cxn modelId="{8AEB0918-3B4B-469D-989D-9CB1FC5F76E1}" type="presParOf" srcId="{9288B813-D809-44C0-B0D6-9A1BA821EFB7}" destId="{18CE2F78-8B72-4FAA-918E-03171CD7C720}" srcOrd="2" destOrd="0" presId="urn:microsoft.com/office/officeart/2005/8/layout/hierarchy6"/>
    <dgm:cxn modelId="{3DF04F37-F55C-4752-8BB6-F4A39BFB0EB9}" type="presParOf" srcId="{9288B813-D809-44C0-B0D6-9A1BA821EFB7}" destId="{22561DE2-A5E4-4CD8-88E4-CD92AE96BDD6}" srcOrd="3" destOrd="0" presId="urn:microsoft.com/office/officeart/2005/8/layout/hierarchy6"/>
    <dgm:cxn modelId="{BEFE15E3-F53B-47D8-A308-7665EC9FAAA6}" type="presParOf" srcId="{22561DE2-A5E4-4CD8-88E4-CD92AE96BDD6}" destId="{0C8FD356-432A-437E-9DFC-BA5E7667CEF1}" srcOrd="0" destOrd="0" presId="urn:microsoft.com/office/officeart/2005/8/layout/hierarchy6"/>
    <dgm:cxn modelId="{47D0BFBE-D44C-4370-9B03-D16930CAD3FB}" type="presParOf" srcId="{22561DE2-A5E4-4CD8-88E4-CD92AE96BDD6}" destId="{4AE59B9C-F513-4669-A0FC-A0D95EDC9B9D}" srcOrd="1" destOrd="0" presId="urn:microsoft.com/office/officeart/2005/8/layout/hierarchy6"/>
    <dgm:cxn modelId="{2B2ECB2B-38FE-4A1D-9B0E-0779804406DB}" type="presParOf" srcId="{9288B813-D809-44C0-B0D6-9A1BA821EFB7}" destId="{7B72A926-C213-419A-A45A-607B99E557AB}" srcOrd="4" destOrd="0" presId="urn:microsoft.com/office/officeart/2005/8/layout/hierarchy6"/>
    <dgm:cxn modelId="{593F33B0-6869-4B1F-BEDD-63F0A11D25BA}" type="presParOf" srcId="{9288B813-D809-44C0-B0D6-9A1BA821EFB7}" destId="{7E593A67-412B-4A66-A989-452C4CC90B09}" srcOrd="5" destOrd="0" presId="urn:microsoft.com/office/officeart/2005/8/layout/hierarchy6"/>
    <dgm:cxn modelId="{73D77962-3F6A-415A-BB04-FF0047E69470}" type="presParOf" srcId="{7E593A67-412B-4A66-A989-452C4CC90B09}" destId="{C2DF9094-61B5-49B9-ADED-244DD12A7BCE}" srcOrd="0" destOrd="0" presId="urn:microsoft.com/office/officeart/2005/8/layout/hierarchy6"/>
    <dgm:cxn modelId="{A7A632E7-3C1B-4BAC-83C8-E7548135A154}" type="presParOf" srcId="{7E593A67-412B-4A66-A989-452C4CC90B09}" destId="{E5B91147-1C12-4EA1-9CDE-DE28B1A4820A}" srcOrd="1" destOrd="0" presId="urn:microsoft.com/office/officeart/2005/8/layout/hierarchy6"/>
    <dgm:cxn modelId="{18AB9411-399D-4C90-98CC-DF841D34F643}" type="presParOf" srcId="{AD29676E-7704-4D98-9001-B38492D1D623}" destId="{CF0E9C2C-DFE7-4372-AACD-9286E285475F}" srcOrd="2" destOrd="0" presId="urn:microsoft.com/office/officeart/2005/8/layout/hierarchy6"/>
    <dgm:cxn modelId="{BFD9FBEA-EE10-4B8D-AA76-37C862296397}" type="presParOf" srcId="{AD29676E-7704-4D98-9001-B38492D1D623}" destId="{F9CB6D10-30D3-4F6C-B887-75A926F44BB2}" srcOrd="3" destOrd="0" presId="urn:microsoft.com/office/officeart/2005/8/layout/hierarchy6"/>
    <dgm:cxn modelId="{BFE3D0C4-9151-436D-94C4-CB4AB1F83176}" type="presParOf" srcId="{F9CB6D10-30D3-4F6C-B887-75A926F44BB2}" destId="{45AED387-4956-4C20-A2E2-0714EAC95BB2}" srcOrd="0" destOrd="0" presId="urn:microsoft.com/office/officeart/2005/8/layout/hierarchy6"/>
    <dgm:cxn modelId="{6380810A-9C92-4E21-8CEE-272806320087}" type="presParOf" srcId="{F9CB6D10-30D3-4F6C-B887-75A926F44BB2}" destId="{2E712679-BE82-48EC-9682-F2346793428E}" srcOrd="1" destOrd="0" presId="urn:microsoft.com/office/officeart/2005/8/layout/hierarchy6"/>
    <dgm:cxn modelId="{B33AF8B4-9E7D-4E2F-B4AF-4A47C064AB25}" type="presParOf" srcId="{2E712679-BE82-48EC-9682-F2346793428E}" destId="{A00BB0BC-93CC-4EEF-82E2-30DCDC284271}" srcOrd="0" destOrd="0" presId="urn:microsoft.com/office/officeart/2005/8/layout/hierarchy6"/>
    <dgm:cxn modelId="{CF59FA6C-1CF0-46BA-AA07-54E7599A8613}" type="presParOf" srcId="{2E712679-BE82-48EC-9682-F2346793428E}" destId="{D7CF0AE1-B0E2-4C91-AB9B-D91F7795921E}" srcOrd="1" destOrd="0" presId="urn:microsoft.com/office/officeart/2005/8/layout/hierarchy6"/>
    <dgm:cxn modelId="{4F08BBD9-6D5F-4C95-B885-8A6ED1A87142}" type="presParOf" srcId="{D7CF0AE1-B0E2-4C91-AB9B-D91F7795921E}" destId="{92EAC2D7-9506-4D9B-B75A-326985C08A94}" srcOrd="0" destOrd="0" presId="urn:microsoft.com/office/officeart/2005/8/layout/hierarchy6"/>
    <dgm:cxn modelId="{0515AE40-F9F5-43B3-9438-9F9BE9DA53C3}" type="presParOf" srcId="{D7CF0AE1-B0E2-4C91-AB9B-D91F7795921E}" destId="{3F1B9E2F-4524-4D25-B9CB-920839F3152C}" srcOrd="1" destOrd="0" presId="urn:microsoft.com/office/officeart/2005/8/layout/hierarchy6"/>
    <dgm:cxn modelId="{1D082B71-289F-4D95-9602-8CEEA47804B5}" type="presParOf" srcId="{2E712679-BE82-48EC-9682-F2346793428E}" destId="{837558A9-4A71-403B-AC5F-7574D84443F2}" srcOrd="2" destOrd="0" presId="urn:microsoft.com/office/officeart/2005/8/layout/hierarchy6"/>
    <dgm:cxn modelId="{41D2E6F3-746E-4839-91A2-7D618E25594C}" type="presParOf" srcId="{2E712679-BE82-48EC-9682-F2346793428E}" destId="{71A7E552-B868-4BAC-B5E2-0CCE02DBF7FA}" srcOrd="3" destOrd="0" presId="urn:microsoft.com/office/officeart/2005/8/layout/hierarchy6"/>
    <dgm:cxn modelId="{1365B304-FA16-40BC-ACB2-B02E02967777}" type="presParOf" srcId="{71A7E552-B868-4BAC-B5E2-0CCE02DBF7FA}" destId="{A1585792-5074-4662-9C4F-7DB7E4FB8D8A}" srcOrd="0" destOrd="0" presId="urn:microsoft.com/office/officeart/2005/8/layout/hierarchy6"/>
    <dgm:cxn modelId="{6B3CBDF7-0FC8-4257-88C7-A3BA98AF7070}" type="presParOf" srcId="{71A7E552-B868-4BAC-B5E2-0CCE02DBF7FA}" destId="{730F0F03-E78A-47D8-A2E4-76A2987DB560}" srcOrd="1" destOrd="0" presId="urn:microsoft.com/office/officeart/2005/8/layout/hierarchy6"/>
    <dgm:cxn modelId="{41F84628-EC1F-4AAC-A1E4-30E14AA63E7D}" type="presParOf" srcId="{2E712679-BE82-48EC-9682-F2346793428E}" destId="{1DC8375F-F3C2-41AC-8B1C-D6A1D3C5AF4C}" srcOrd="4" destOrd="0" presId="urn:microsoft.com/office/officeart/2005/8/layout/hierarchy6"/>
    <dgm:cxn modelId="{51553B81-E7B5-4317-824F-79A4C6BC29DA}" type="presParOf" srcId="{2E712679-BE82-48EC-9682-F2346793428E}" destId="{956687DE-E5E8-4803-B7C4-AF6A2BF0E5BE}" srcOrd="5" destOrd="0" presId="urn:microsoft.com/office/officeart/2005/8/layout/hierarchy6"/>
    <dgm:cxn modelId="{C3B3039A-3A4C-400B-BBEE-365EBFF8C0E9}" type="presParOf" srcId="{956687DE-E5E8-4803-B7C4-AF6A2BF0E5BE}" destId="{00BB4302-9705-4532-9585-75A906E2F7D4}" srcOrd="0" destOrd="0" presId="urn:microsoft.com/office/officeart/2005/8/layout/hierarchy6"/>
    <dgm:cxn modelId="{74A3E5C7-1F0D-4B99-8C46-4D40D1C34C9A}" type="presParOf" srcId="{956687DE-E5E8-4803-B7C4-AF6A2BF0E5BE}" destId="{2180F2F0-D799-49E4-AAFE-3A970AF41636}" srcOrd="1" destOrd="0" presId="urn:microsoft.com/office/officeart/2005/8/layout/hierarchy6"/>
    <dgm:cxn modelId="{2DBB5E05-007B-4E0C-8C23-15C8D2CB060A}" type="presParOf" srcId="{5F0978E5-A79B-41F7-A373-619948049226}" destId="{DF3EF35D-6012-4139-818B-78727F629A8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7B3DE-DF1E-45A4-BF04-0F36F5C0B569}">
      <dsp:nvSpPr>
        <dsp:cNvPr id="0" name=""/>
        <dsp:cNvSpPr/>
      </dsp:nvSpPr>
      <dsp:spPr>
        <a:xfrm>
          <a:off x="2375450" y="824624"/>
          <a:ext cx="3049637" cy="1159794"/>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1"/>
              </a:solidFill>
            </a:rPr>
            <a:t>Lipid </a:t>
          </a:r>
          <a:endParaRPr lang="en-US" sz="4000" kern="1200" dirty="0">
            <a:solidFill>
              <a:schemeClr val="tx1"/>
            </a:solidFill>
          </a:endParaRPr>
        </a:p>
      </dsp:txBody>
      <dsp:txXfrm>
        <a:off x="2409419" y="858593"/>
        <a:ext cx="2981699" cy="1091856"/>
      </dsp:txXfrm>
    </dsp:sp>
    <dsp:sp modelId="{4F8C66D4-DF72-464F-B3D8-680E48045115}">
      <dsp:nvSpPr>
        <dsp:cNvPr id="0" name=""/>
        <dsp:cNvSpPr/>
      </dsp:nvSpPr>
      <dsp:spPr>
        <a:xfrm>
          <a:off x="1902455" y="1984419"/>
          <a:ext cx="1997813" cy="281701"/>
        </a:xfrm>
        <a:custGeom>
          <a:avLst/>
          <a:gdLst/>
          <a:ahLst/>
          <a:cxnLst/>
          <a:rect l="0" t="0" r="0" b="0"/>
          <a:pathLst>
            <a:path>
              <a:moveTo>
                <a:pt x="1997813" y="0"/>
              </a:moveTo>
              <a:lnTo>
                <a:pt x="1997813" y="140850"/>
              </a:lnTo>
              <a:lnTo>
                <a:pt x="0" y="140850"/>
              </a:lnTo>
              <a:lnTo>
                <a:pt x="0" y="281701"/>
              </a:lnTo>
            </a:path>
          </a:pathLst>
        </a:custGeom>
        <a:noFill/>
        <a:ln w="2857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FB2C119-BC60-40E4-9116-1F00D9717346}">
      <dsp:nvSpPr>
        <dsp:cNvPr id="0" name=""/>
        <dsp:cNvSpPr/>
      </dsp:nvSpPr>
      <dsp:spPr>
        <a:xfrm>
          <a:off x="611397" y="2266121"/>
          <a:ext cx="2582114" cy="70425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Compound </a:t>
          </a:r>
          <a:endParaRPr lang="en-US" sz="2400" kern="1200" dirty="0">
            <a:solidFill>
              <a:schemeClr val="tx1"/>
            </a:solidFill>
          </a:endParaRPr>
        </a:p>
      </dsp:txBody>
      <dsp:txXfrm>
        <a:off x="632024" y="2286748"/>
        <a:ext cx="2540860" cy="663000"/>
      </dsp:txXfrm>
    </dsp:sp>
    <dsp:sp modelId="{17C09A2C-7826-46FA-A080-C49505BED2E2}">
      <dsp:nvSpPr>
        <dsp:cNvPr id="0" name=""/>
        <dsp:cNvSpPr/>
      </dsp:nvSpPr>
      <dsp:spPr>
        <a:xfrm>
          <a:off x="529158" y="2970376"/>
          <a:ext cx="1373296" cy="281701"/>
        </a:xfrm>
        <a:custGeom>
          <a:avLst/>
          <a:gdLst/>
          <a:ahLst/>
          <a:cxnLst/>
          <a:rect l="0" t="0" r="0" b="0"/>
          <a:pathLst>
            <a:path>
              <a:moveTo>
                <a:pt x="1373296" y="0"/>
              </a:moveTo>
              <a:lnTo>
                <a:pt x="1373296" y="140850"/>
              </a:lnTo>
              <a:lnTo>
                <a:pt x="0" y="140850"/>
              </a:lnTo>
              <a:lnTo>
                <a:pt x="0" y="281701"/>
              </a:lnTo>
            </a:path>
          </a:pathLst>
        </a:custGeom>
        <a:noFill/>
        <a:ln w="285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8585A82-0F3D-4044-BB91-8150944046FE}">
      <dsp:nvSpPr>
        <dsp:cNvPr id="0" name=""/>
        <dsp:cNvSpPr/>
      </dsp:nvSpPr>
      <dsp:spPr>
        <a:xfrm>
          <a:off x="967" y="3252078"/>
          <a:ext cx="1056382" cy="2220071"/>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phospholipid</a:t>
          </a:r>
          <a:endParaRPr lang="en-US" sz="1600" kern="1200" dirty="0">
            <a:solidFill>
              <a:schemeClr val="tx1"/>
            </a:solidFill>
          </a:endParaRPr>
        </a:p>
      </dsp:txBody>
      <dsp:txXfrm>
        <a:off x="31907" y="3283018"/>
        <a:ext cx="994502" cy="2158191"/>
      </dsp:txXfrm>
    </dsp:sp>
    <dsp:sp modelId="{18CE2F78-8B72-4FAA-918E-03171CD7C720}">
      <dsp:nvSpPr>
        <dsp:cNvPr id="0" name=""/>
        <dsp:cNvSpPr/>
      </dsp:nvSpPr>
      <dsp:spPr>
        <a:xfrm>
          <a:off x="1856735" y="2970376"/>
          <a:ext cx="91440" cy="281701"/>
        </a:xfrm>
        <a:custGeom>
          <a:avLst/>
          <a:gdLst/>
          <a:ahLst/>
          <a:cxnLst/>
          <a:rect l="0" t="0" r="0" b="0"/>
          <a:pathLst>
            <a:path>
              <a:moveTo>
                <a:pt x="45720" y="0"/>
              </a:moveTo>
              <a:lnTo>
                <a:pt x="45720" y="281701"/>
              </a:lnTo>
            </a:path>
          </a:pathLst>
        </a:custGeom>
        <a:noFill/>
        <a:ln w="285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8FD356-432A-437E-9DFC-BA5E7667CEF1}">
      <dsp:nvSpPr>
        <dsp:cNvPr id="0" name=""/>
        <dsp:cNvSpPr/>
      </dsp:nvSpPr>
      <dsp:spPr>
        <a:xfrm>
          <a:off x="1374264" y="3252078"/>
          <a:ext cx="1056382" cy="2324096"/>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Glycoprotein </a:t>
          </a:r>
          <a:endParaRPr lang="en-US" sz="1600" kern="1200" dirty="0">
            <a:solidFill>
              <a:schemeClr val="tx1"/>
            </a:solidFill>
          </a:endParaRPr>
        </a:p>
      </dsp:txBody>
      <dsp:txXfrm>
        <a:off x="1405204" y="3283018"/>
        <a:ext cx="994502" cy="2262216"/>
      </dsp:txXfrm>
    </dsp:sp>
    <dsp:sp modelId="{7B72A926-C213-419A-A45A-607B99E557AB}">
      <dsp:nvSpPr>
        <dsp:cNvPr id="0" name=""/>
        <dsp:cNvSpPr/>
      </dsp:nvSpPr>
      <dsp:spPr>
        <a:xfrm>
          <a:off x="1902455" y="2970376"/>
          <a:ext cx="1373296" cy="281701"/>
        </a:xfrm>
        <a:custGeom>
          <a:avLst/>
          <a:gdLst/>
          <a:ahLst/>
          <a:cxnLst/>
          <a:rect l="0" t="0" r="0" b="0"/>
          <a:pathLst>
            <a:path>
              <a:moveTo>
                <a:pt x="0" y="0"/>
              </a:moveTo>
              <a:lnTo>
                <a:pt x="0" y="140850"/>
              </a:lnTo>
              <a:lnTo>
                <a:pt x="1373296" y="140850"/>
              </a:lnTo>
              <a:lnTo>
                <a:pt x="1373296" y="281701"/>
              </a:lnTo>
            </a:path>
          </a:pathLst>
        </a:custGeom>
        <a:noFill/>
        <a:ln w="285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2DF9094-61B5-49B9-ADED-244DD12A7BCE}">
      <dsp:nvSpPr>
        <dsp:cNvPr id="0" name=""/>
        <dsp:cNvSpPr/>
      </dsp:nvSpPr>
      <dsp:spPr>
        <a:xfrm>
          <a:off x="2747560" y="3252078"/>
          <a:ext cx="1056382" cy="2183259"/>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Lipoprotein </a:t>
          </a:r>
          <a:endParaRPr lang="en-US" sz="1600" kern="1200" dirty="0">
            <a:solidFill>
              <a:schemeClr val="tx1"/>
            </a:solidFill>
          </a:endParaRPr>
        </a:p>
      </dsp:txBody>
      <dsp:txXfrm>
        <a:off x="2778500" y="3283018"/>
        <a:ext cx="994502" cy="2121379"/>
      </dsp:txXfrm>
    </dsp:sp>
    <dsp:sp modelId="{CF0E9C2C-DFE7-4372-AACD-9286E285475F}">
      <dsp:nvSpPr>
        <dsp:cNvPr id="0" name=""/>
        <dsp:cNvSpPr/>
      </dsp:nvSpPr>
      <dsp:spPr>
        <a:xfrm>
          <a:off x="3900268" y="1984419"/>
          <a:ext cx="2122076" cy="281701"/>
        </a:xfrm>
        <a:custGeom>
          <a:avLst/>
          <a:gdLst/>
          <a:ahLst/>
          <a:cxnLst/>
          <a:rect l="0" t="0" r="0" b="0"/>
          <a:pathLst>
            <a:path>
              <a:moveTo>
                <a:pt x="0" y="0"/>
              </a:moveTo>
              <a:lnTo>
                <a:pt x="0" y="140850"/>
              </a:lnTo>
              <a:lnTo>
                <a:pt x="2122076" y="140850"/>
              </a:lnTo>
              <a:lnTo>
                <a:pt x="2122076" y="281701"/>
              </a:lnTo>
            </a:path>
          </a:pathLst>
        </a:custGeom>
        <a:noFill/>
        <a:ln w="2857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5AED387-4956-4C20-A2E2-0714EAC95BB2}">
      <dsp:nvSpPr>
        <dsp:cNvPr id="0" name=""/>
        <dsp:cNvSpPr/>
      </dsp:nvSpPr>
      <dsp:spPr>
        <a:xfrm>
          <a:off x="4855549" y="2266121"/>
          <a:ext cx="2333590" cy="70425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Simple </a:t>
          </a:r>
          <a:endParaRPr lang="en-US" sz="2800" kern="1200" dirty="0">
            <a:solidFill>
              <a:schemeClr val="tx1"/>
            </a:solidFill>
          </a:endParaRPr>
        </a:p>
      </dsp:txBody>
      <dsp:txXfrm>
        <a:off x="4876176" y="2286748"/>
        <a:ext cx="2292336" cy="663000"/>
      </dsp:txXfrm>
    </dsp:sp>
    <dsp:sp modelId="{A00BB0BC-93CC-4EEF-82E2-30DCDC284271}">
      <dsp:nvSpPr>
        <dsp:cNvPr id="0" name=""/>
        <dsp:cNvSpPr/>
      </dsp:nvSpPr>
      <dsp:spPr>
        <a:xfrm>
          <a:off x="4649048" y="2970376"/>
          <a:ext cx="1373296" cy="281701"/>
        </a:xfrm>
        <a:custGeom>
          <a:avLst/>
          <a:gdLst/>
          <a:ahLst/>
          <a:cxnLst/>
          <a:rect l="0" t="0" r="0" b="0"/>
          <a:pathLst>
            <a:path>
              <a:moveTo>
                <a:pt x="1373296" y="0"/>
              </a:moveTo>
              <a:lnTo>
                <a:pt x="1373296" y="140850"/>
              </a:lnTo>
              <a:lnTo>
                <a:pt x="0" y="140850"/>
              </a:lnTo>
              <a:lnTo>
                <a:pt x="0" y="281701"/>
              </a:lnTo>
            </a:path>
          </a:pathLst>
        </a:custGeom>
        <a:noFill/>
        <a:ln w="285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2EAC2D7-9506-4D9B-B75A-326985C08A94}">
      <dsp:nvSpPr>
        <dsp:cNvPr id="0" name=""/>
        <dsp:cNvSpPr/>
      </dsp:nvSpPr>
      <dsp:spPr>
        <a:xfrm>
          <a:off x="4120857" y="3252078"/>
          <a:ext cx="1056382" cy="214569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Fatty acids </a:t>
          </a:r>
          <a:endParaRPr lang="en-US" sz="1800" kern="1200" dirty="0">
            <a:solidFill>
              <a:schemeClr val="tx1"/>
            </a:solidFill>
          </a:endParaRPr>
        </a:p>
      </dsp:txBody>
      <dsp:txXfrm>
        <a:off x="4151797" y="3283018"/>
        <a:ext cx="994502" cy="2083815"/>
      </dsp:txXfrm>
    </dsp:sp>
    <dsp:sp modelId="{837558A9-4A71-403B-AC5F-7574D84443F2}">
      <dsp:nvSpPr>
        <dsp:cNvPr id="0" name=""/>
        <dsp:cNvSpPr/>
      </dsp:nvSpPr>
      <dsp:spPr>
        <a:xfrm>
          <a:off x="5976624" y="2970376"/>
          <a:ext cx="91440" cy="281701"/>
        </a:xfrm>
        <a:custGeom>
          <a:avLst/>
          <a:gdLst/>
          <a:ahLst/>
          <a:cxnLst/>
          <a:rect l="0" t="0" r="0" b="0"/>
          <a:pathLst>
            <a:path>
              <a:moveTo>
                <a:pt x="45720" y="0"/>
              </a:moveTo>
              <a:lnTo>
                <a:pt x="45720" y="281701"/>
              </a:lnTo>
            </a:path>
          </a:pathLst>
        </a:custGeom>
        <a:noFill/>
        <a:ln w="285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585792-5074-4662-9C4F-7DB7E4FB8D8A}">
      <dsp:nvSpPr>
        <dsp:cNvPr id="0" name=""/>
        <dsp:cNvSpPr/>
      </dsp:nvSpPr>
      <dsp:spPr>
        <a:xfrm>
          <a:off x="5494153" y="3252078"/>
          <a:ext cx="1056382" cy="2203838"/>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rPr>
            <a:t>Triacylglycerols</a:t>
          </a:r>
          <a:r>
            <a:rPr lang="en-US" sz="1800" kern="1200" dirty="0" smtClean="0">
              <a:solidFill>
                <a:schemeClr val="tx1"/>
              </a:solidFill>
            </a:rPr>
            <a:t>, </a:t>
          </a:r>
          <a:endParaRPr lang="en-US" sz="1800" kern="1200" dirty="0">
            <a:solidFill>
              <a:schemeClr val="tx1"/>
            </a:solidFill>
          </a:endParaRPr>
        </a:p>
      </dsp:txBody>
      <dsp:txXfrm>
        <a:off x="5525093" y="3283018"/>
        <a:ext cx="994502" cy="2141958"/>
      </dsp:txXfrm>
    </dsp:sp>
    <dsp:sp modelId="{1DC8375F-F3C2-41AC-8B1C-D6A1D3C5AF4C}">
      <dsp:nvSpPr>
        <dsp:cNvPr id="0" name=""/>
        <dsp:cNvSpPr/>
      </dsp:nvSpPr>
      <dsp:spPr>
        <a:xfrm>
          <a:off x="6022344" y="2970376"/>
          <a:ext cx="1373296" cy="281701"/>
        </a:xfrm>
        <a:custGeom>
          <a:avLst/>
          <a:gdLst/>
          <a:ahLst/>
          <a:cxnLst/>
          <a:rect l="0" t="0" r="0" b="0"/>
          <a:pathLst>
            <a:path>
              <a:moveTo>
                <a:pt x="0" y="0"/>
              </a:moveTo>
              <a:lnTo>
                <a:pt x="0" y="140850"/>
              </a:lnTo>
              <a:lnTo>
                <a:pt x="1373296" y="140850"/>
              </a:lnTo>
              <a:lnTo>
                <a:pt x="1373296" y="281701"/>
              </a:lnTo>
            </a:path>
          </a:pathLst>
        </a:custGeom>
        <a:noFill/>
        <a:ln w="285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BB4302-9705-4532-9585-75A906E2F7D4}">
      <dsp:nvSpPr>
        <dsp:cNvPr id="0" name=""/>
        <dsp:cNvSpPr/>
      </dsp:nvSpPr>
      <dsp:spPr>
        <a:xfrm>
          <a:off x="6867450" y="3252078"/>
          <a:ext cx="1056382" cy="214569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Waxes </a:t>
          </a:r>
          <a:endParaRPr lang="en-US" sz="1800" kern="1200" dirty="0">
            <a:solidFill>
              <a:schemeClr val="tx1"/>
            </a:solidFill>
          </a:endParaRPr>
        </a:p>
      </dsp:txBody>
      <dsp:txXfrm>
        <a:off x="6898390" y="3283018"/>
        <a:ext cx="994502" cy="20838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933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657725"/>
            <a:ext cx="5029200" cy="4419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9155" name="Rectangle 3"/>
          <p:cNvSpPr>
            <a:spLocks noGrp="1" noRot="1" noChangeAspect="1" noChangeArrowheads="1" noTextEdit="1"/>
          </p:cNvSpPr>
          <p:nvPr>
            <p:ph type="sldImg" idx="2"/>
          </p:nvPr>
        </p:nvSpPr>
        <p:spPr bwMode="auto">
          <a:xfrm>
            <a:off x="1149350" y="854075"/>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22456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r>
              <a:rPr lang="en-GB" dirty="0"/>
              <a:t>Alcohol = 7 kcal</a:t>
            </a:r>
          </a:p>
          <a:p>
            <a:r>
              <a:rPr lang="en-GB" dirty="0"/>
              <a:t>Protein</a:t>
            </a:r>
            <a:r>
              <a:rPr lang="en-GB" baseline="0" dirty="0"/>
              <a:t> = 4 kcal</a:t>
            </a:r>
          </a:p>
          <a:p>
            <a:r>
              <a:rPr lang="en-GB" baseline="0" dirty="0"/>
              <a:t>Carbohydrate 3.75 kcal</a:t>
            </a:r>
            <a:endParaRPr lang="en-GB" dirty="0"/>
          </a:p>
        </p:txBody>
      </p:sp>
    </p:spTree>
    <p:extLst>
      <p:ext uri="{BB962C8B-B14F-4D97-AF65-F5344CB8AC3E}">
        <p14:creationId xmlns:p14="http://schemas.microsoft.com/office/powerpoint/2010/main" val="280237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8317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50938" y="854075"/>
            <a:ext cx="4556125" cy="3416300"/>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a:p>
            <a:endParaRPr lang="en-GB"/>
          </a:p>
        </p:txBody>
      </p:sp>
      <p:sp>
        <p:nvSpPr>
          <p:cNvPr id="91140"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387BEC2A-7C76-4341-B663-8744966D4CE0}" type="slidenum">
              <a:rPr lang="en-GB" sz="1200"/>
              <a:pPr/>
              <a:t>30</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50938" y="854075"/>
            <a:ext cx="4556125" cy="3416300"/>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164"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65B41718-7836-410D-A557-7C5F63CA54B5}" type="slidenum">
              <a:rPr lang="en-GB" sz="1200"/>
              <a:pPr/>
              <a:t>31</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50938" y="854075"/>
            <a:ext cx="4556125" cy="3416300"/>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88"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6307D2C1-CD86-48E6-98B5-AEA8C7CF5E8D}" type="slidenum">
              <a:rPr lang="en-GB" sz="1200"/>
              <a:pPr/>
              <a:t>32</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856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4898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599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baseline="0" dirty="0"/>
          </a:p>
        </p:txBody>
      </p:sp>
    </p:spTree>
    <p:extLst>
      <p:ext uri="{BB962C8B-B14F-4D97-AF65-F5344CB8AC3E}">
        <p14:creationId xmlns:p14="http://schemas.microsoft.com/office/powerpoint/2010/main" val="40790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91268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076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r>
              <a:rPr lang="en-GB" dirty="0"/>
              <a:t>Non-polar = non ionic – does not dissociate into ions.  Doesn’t dissolve</a:t>
            </a:r>
            <a:r>
              <a:rPr lang="en-GB" baseline="0" dirty="0"/>
              <a:t> in water but does in a non polar solvent </a:t>
            </a:r>
            <a:r>
              <a:rPr lang="en-GB" baseline="0" dirty="0" err="1"/>
              <a:t>i.e</a:t>
            </a:r>
            <a:r>
              <a:rPr lang="en-GB" baseline="0" dirty="0"/>
              <a:t> ether</a:t>
            </a:r>
          </a:p>
          <a:p>
            <a:endParaRPr lang="en-GB" baseline="0" dirty="0"/>
          </a:p>
          <a:p>
            <a:r>
              <a:rPr lang="en-GB" baseline="0" dirty="0"/>
              <a:t>Ether = organic compound consisting of an oxygen molecule attached to two alkyl groups (R-O-R) can be symmetrical or non symmetrical (CH3-CH2-O-CH2-CH3)</a:t>
            </a:r>
            <a:endParaRPr lang="en-GB" dirty="0"/>
          </a:p>
        </p:txBody>
      </p:sp>
    </p:spTree>
    <p:extLst>
      <p:ext uri="{BB962C8B-B14F-4D97-AF65-F5344CB8AC3E}">
        <p14:creationId xmlns:p14="http://schemas.microsoft.com/office/powerpoint/2010/main" val="3573897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8754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7073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4277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5296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9849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40328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50938" y="854075"/>
            <a:ext cx="4556125" cy="34163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100"/>
          </a:p>
        </p:txBody>
      </p:sp>
      <p:sp>
        <p:nvSpPr>
          <p:cNvPr id="97284"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97A9A4C7-3927-4045-95A6-6394B858C097}" type="slidenum">
              <a:rPr lang="en-GB" sz="1200"/>
              <a:pPr/>
              <a:t>56</a:t>
            </a:fld>
            <a:endParaRPr lang="en-GB"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50938" y="854075"/>
            <a:ext cx="4556125" cy="3416300"/>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3188"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6307D2C1-CD86-48E6-98B5-AEA8C7CF5E8D}" type="slidenum">
              <a:rPr lang="en-GB" sz="1200"/>
              <a:pPr/>
              <a:t>57</a:t>
            </a:fld>
            <a:endParaRPr lang="en-GB"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91805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50938" y="854075"/>
            <a:ext cx="4556125" cy="3416300"/>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0596"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9F75F1BE-0F3C-49B2-9DE6-C8777369CC29}" type="slidenum">
              <a:rPr lang="en-GB" sz="1200"/>
              <a:pPr/>
              <a:t>61</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40031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854075"/>
            <a:ext cx="4556125" cy="3416300"/>
          </a:xfrm>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644"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FC505966-D5D3-4A72-B039-7CD8D08A0161}" type="slidenum">
              <a:rPr lang="en-GB" sz="1200"/>
              <a:pPr/>
              <a:t>62</a:t>
            </a:fld>
            <a:endParaRPr lang="en-GB"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50938" y="854075"/>
            <a:ext cx="4556125" cy="3416300"/>
          </a:xfrm>
          <a:ln/>
        </p:spPr>
      </p:sp>
      <p:sp>
        <p:nvSpPr>
          <p:cNvPr id="3" name="Notes Placeholder 2"/>
          <p:cNvSpPr>
            <a:spLocks noGrp="1"/>
          </p:cNvSpPr>
          <p:nvPr>
            <p:ph type="body" idx="1"/>
          </p:nvPr>
        </p:nvSpPr>
        <p:spPr/>
        <p:txBody>
          <a:bodyPr>
            <a:normAutofit/>
          </a:bodyPr>
          <a:lstStyle/>
          <a:p>
            <a:pPr>
              <a:lnSpc>
                <a:spcPct val="90000"/>
              </a:lnSpc>
            </a:pPr>
            <a:endParaRPr lang="en-US"/>
          </a:p>
        </p:txBody>
      </p:sp>
      <p:sp>
        <p:nvSpPr>
          <p:cNvPr id="120836"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C93BF052-B4EB-4827-8C76-518D315270CC}" type="slidenum">
              <a:rPr lang="en-GB" sz="1200"/>
              <a:pPr/>
              <a:t>63</a:t>
            </a:fld>
            <a:endParaRPr lang="en-GB"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150938" y="854075"/>
            <a:ext cx="4556125" cy="3416300"/>
          </a:xfrm>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860"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533BF22A-93C0-4EDE-9D43-ABBB5E4E5073}" type="slidenum">
              <a:rPr lang="en-GB" sz="1200"/>
              <a:pPr/>
              <a:t>64</a:t>
            </a:fld>
            <a:endParaRPr lang="en-GB"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50938" y="854075"/>
            <a:ext cx="4556125" cy="3416300"/>
          </a:xfrm>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3908"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CFEBE87B-4CC2-4AB8-9C14-F8A430273D56}" type="slidenum">
              <a:rPr lang="en-GB" sz="1200"/>
              <a:pPr/>
              <a:t>66</a:t>
            </a:fld>
            <a:endParaRPr lang="en-GB"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150938" y="854075"/>
            <a:ext cx="4556125" cy="3416300"/>
          </a:xfrm>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980"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7C18F42F-E33A-4F43-83FF-40A4268D4CF2}" type="slidenum">
              <a:rPr lang="en-GB" sz="1200"/>
              <a:pPr/>
              <a:t>67</a:t>
            </a:fld>
            <a:endParaRPr lang="en-GB"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3699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06949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36169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77291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r>
              <a:rPr lang="en-GB" dirty="0"/>
              <a:t>Nucleus is flattened and</a:t>
            </a:r>
            <a:r>
              <a:rPr lang="en-GB" baseline="0" dirty="0"/>
              <a:t> located on the </a:t>
            </a:r>
            <a:r>
              <a:rPr lang="en-GB" b="1" baseline="0" dirty="0">
                <a:solidFill>
                  <a:srgbClr val="C00000"/>
                </a:solidFill>
              </a:rPr>
              <a:t>periphery of the cell</a:t>
            </a:r>
            <a:endParaRPr lang="en-GB" b="1" dirty="0">
              <a:solidFill>
                <a:srgbClr val="C00000"/>
              </a:solidFill>
            </a:endParaRPr>
          </a:p>
          <a:p>
            <a:endParaRPr lang="en-GB" dirty="0"/>
          </a:p>
          <a:p>
            <a:r>
              <a:rPr lang="en-GB" dirty="0"/>
              <a:t>Adipocytes TAG</a:t>
            </a:r>
            <a:r>
              <a:rPr lang="en-GB" baseline="0" dirty="0"/>
              <a:t> can be synthesised from glucose – influenced by insulin.  Insulin accelerates the entry of glucose into the adipose tissue (liver does not respond to this action of the hormone) and it increases the availability and uptake of fatty acids by stimulating  lipoprotein lipase.  Cellular glucose therefore provides a source of </a:t>
            </a:r>
            <a:r>
              <a:rPr lang="en-GB" baseline="0" dirty="0" err="1"/>
              <a:t>glycerophophate</a:t>
            </a:r>
            <a:r>
              <a:rPr lang="en-GB" baseline="0" dirty="0"/>
              <a:t> for </a:t>
            </a:r>
            <a:r>
              <a:rPr lang="en-GB" baseline="0" dirty="0" err="1"/>
              <a:t>reesterification</a:t>
            </a:r>
            <a:r>
              <a:rPr lang="en-GB" baseline="0" dirty="0"/>
              <a:t> with the fatty acids to for TAG.  </a:t>
            </a:r>
          </a:p>
          <a:p>
            <a:endParaRPr lang="en-GB" baseline="0" dirty="0"/>
          </a:p>
          <a:p>
            <a:r>
              <a:rPr lang="en-GB" baseline="0" dirty="0"/>
              <a:t>Absorbed </a:t>
            </a:r>
            <a:r>
              <a:rPr lang="en-GB" baseline="0" dirty="0" err="1"/>
              <a:t>monoacylglycerol</a:t>
            </a:r>
            <a:r>
              <a:rPr lang="en-GB" baseline="0" dirty="0"/>
              <a:t>/ </a:t>
            </a:r>
            <a:r>
              <a:rPr lang="en-GB" baseline="0" dirty="0" err="1"/>
              <a:t>diacylglycerols</a:t>
            </a:r>
            <a:r>
              <a:rPr lang="en-GB" baseline="0" dirty="0"/>
              <a:t> also involved in </a:t>
            </a:r>
            <a:r>
              <a:rPr lang="en-GB" baseline="0" dirty="0" err="1"/>
              <a:t>resynthesis</a:t>
            </a:r>
            <a:r>
              <a:rPr lang="en-GB" baseline="0" dirty="0"/>
              <a:t> of TAG</a:t>
            </a:r>
          </a:p>
          <a:p>
            <a:endParaRPr lang="en-GB" baseline="0" dirty="0"/>
          </a:p>
          <a:p>
            <a:r>
              <a:rPr lang="en-GB" b="1" baseline="0" dirty="0"/>
              <a:t>Insulin also inhibits intracellular lipase which hydrolyses TAG to FA </a:t>
            </a:r>
            <a:r>
              <a:rPr lang="en-GB" baseline="0" dirty="0"/>
              <a:t>– intracellular lipase is hormone sensitive</a:t>
            </a:r>
            <a:endParaRPr lang="en-GB" dirty="0"/>
          </a:p>
        </p:txBody>
      </p:sp>
    </p:spTree>
    <p:extLst>
      <p:ext uri="{BB962C8B-B14F-4D97-AF65-F5344CB8AC3E}">
        <p14:creationId xmlns:p14="http://schemas.microsoft.com/office/powerpoint/2010/main" val="103201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r>
              <a:rPr lang="en-GB" dirty="0"/>
              <a:t>Precursors e.g.</a:t>
            </a:r>
            <a:r>
              <a:rPr lang="en-GB" baseline="0" dirty="0"/>
              <a:t> prostaglandins which are locally acting messengers. Mediate/Regulate smooth muscle contraction and relaxation</a:t>
            </a:r>
            <a:endParaRPr lang="en-GB" dirty="0"/>
          </a:p>
        </p:txBody>
      </p:sp>
    </p:spTree>
    <p:extLst>
      <p:ext uri="{BB962C8B-B14F-4D97-AF65-F5344CB8AC3E}">
        <p14:creationId xmlns:p14="http://schemas.microsoft.com/office/powerpoint/2010/main" val="3652690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4294967295"/>
          </p:nvPr>
        </p:nvSpPr>
        <p:spPr bwMode="auto">
          <a:xfrm>
            <a:off x="3884613" y="9283700"/>
            <a:ext cx="2971800" cy="488950"/>
          </a:xfrm>
          <a:prstGeom prst="rect">
            <a:avLst/>
          </a:prstGeom>
          <a:noFill/>
          <a:ln>
            <a:miter lim="800000"/>
            <a:headEnd/>
            <a:tailEnd/>
          </a:ln>
        </p:spPr>
        <p:txBody>
          <a:bodyPr/>
          <a:lstStyle/>
          <a:p>
            <a:fld id="{8B8022CC-F50E-4093-AD1F-7B962DAAC2C1}" type="slidenum">
              <a:rPr lang="en-GB"/>
              <a:pPr/>
              <a:t>78</a:t>
            </a:fld>
            <a:endParaRPr lang="en-GB"/>
          </a:p>
        </p:txBody>
      </p:sp>
      <p:sp>
        <p:nvSpPr>
          <p:cNvPr id="51203" name="Rectangle 2"/>
          <p:cNvSpPr>
            <a:spLocks noGrp="1" noRot="1" noChangeAspect="1" noChangeArrowheads="1" noTextEdit="1"/>
          </p:cNvSpPr>
          <p:nvPr>
            <p:ph type="sldImg"/>
          </p:nvPr>
        </p:nvSpPr>
        <p:spPr>
          <a:xfrm>
            <a:off x="1152525" y="857250"/>
            <a:ext cx="4552950" cy="3416300"/>
          </a:xfrm>
          <a:ln cap="flat"/>
        </p:spPr>
      </p:sp>
      <p:sp>
        <p:nvSpPr>
          <p:cNvPr id="51204" name="Rectangle 3"/>
          <p:cNvSpPr>
            <a:spLocks noGrp="1" noChangeArrowheads="1"/>
          </p:cNvSpPr>
          <p:nvPr>
            <p:ph type="body" idx="1"/>
          </p:nvPr>
        </p:nvSpPr>
        <p:spPr>
          <a:xfrm>
            <a:off x="914400" y="4659313"/>
            <a:ext cx="5029200" cy="4135437"/>
          </a:xfrm>
          <a:noFill/>
          <a:ln w="9525"/>
        </p:spPr>
        <p:txBody>
          <a:bodyPr/>
          <a:lstStyle/>
          <a:p>
            <a:endParaRPr lang="en-US">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baseline="0" dirty="0"/>
          </a:p>
          <a:p>
            <a:endParaRPr lang="en-GB" dirty="0"/>
          </a:p>
        </p:txBody>
      </p:sp>
    </p:spTree>
    <p:extLst>
      <p:ext uri="{BB962C8B-B14F-4D97-AF65-F5344CB8AC3E}">
        <p14:creationId xmlns:p14="http://schemas.microsoft.com/office/powerpoint/2010/main" val="145231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7575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08710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0938" y="854075"/>
            <a:ext cx="4556125" cy="3416300"/>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a:p>
            <a:endParaRPr lang="en-US" dirty="0"/>
          </a:p>
        </p:txBody>
      </p:sp>
      <p:sp>
        <p:nvSpPr>
          <p:cNvPr id="81924" name="Slide Number Placeholder 3"/>
          <p:cNvSpPr>
            <a:spLocks noGrp="1"/>
          </p:cNvSpPr>
          <p:nvPr>
            <p:ph type="sldNum" sz="quarter" idx="5"/>
          </p:nvPr>
        </p:nvSpPr>
        <p:spPr>
          <a:xfrm>
            <a:off x="3884613" y="9283830"/>
            <a:ext cx="2971800" cy="48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fld id="{E7375C36-C1B3-4EBD-928F-D3F948D150C5}" type="slidenum">
              <a:rPr lang="en-GB" sz="1200"/>
              <a:pPr/>
              <a:t>27</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854075"/>
            <a:ext cx="4556125" cy="3416300"/>
          </a:xfrm>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2C55AD63-5500-494D-B7EA-7E18B2920C4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D579BA-11CF-4CA3-A26D-EA3CFE9B191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9FC7B2-F95C-4777-A3C4-EA69A9D33E1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088C2A-F9F5-471B-9E80-55EF85441C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4C6FF8-E60C-4AAF-8D3D-489529A5AED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906FCF00-86B1-4E5F-8148-54C04175D578}"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7C1CA5-A6FD-43B8-B919-F956B1A0865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D592BE1-FDE1-4E94-90C1-28BC5BA9927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D72F30A-7225-4938-8D65-8125EA77AB3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F729160-A756-4D4A-B000-6260423BDEC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F27CDC-8EF0-4664-B96B-ECC5DE8C9E77}"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BF015971-F5C7-471C-8E9E-B617CD6E5EC7}" type="slidenum">
              <a:rPr lang="en-US" smtClean="0"/>
              <a:pPr>
                <a:defRPr/>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defRPr/>
            </a:pPr>
            <a:fld id="{94387546-D9EC-45E2-A838-C3C26929C9A1}" type="slidenum">
              <a:rPr lang="en-US" smtClean="0"/>
              <a:pPr>
                <a:defRPr/>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7"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4.wd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5.wdp"/></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2.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1.emf"/><Relationship Id="rId4" Type="http://schemas.openxmlformats.org/officeDocument/2006/relationships/oleObject" Target="../embeddings/oleObject1.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normAutofit/>
          </a:bodyPr>
          <a:lstStyle/>
          <a:p>
            <a:r>
              <a:rPr lang="en-GB" sz="8000" b="1" dirty="0">
                <a:solidFill>
                  <a:schemeClr val="bg2">
                    <a:lumMod val="50000"/>
                  </a:schemeClr>
                </a:solidFill>
                <a:latin typeface="Calibri" pitchFamily="34" charset="0"/>
                <a:cs typeface="Calibri" pitchFamily="34" charset="0"/>
              </a:rPr>
              <a:t>LIPIDS</a:t>
            </a:r>
            <a:br>
              <a:rPr lang="en-GB" sz="8000" b="1" dirty="0">
                <a:solidFill>
                  <a:schemeClr val="bg2">
                    <a:lumMod val="50000"/>
                  </a:schemeClr>
                </a:solidFill>
                <a:latin typeface="Calibri" pitchFamily="34" charset="0"/>
                <a:cs typeface="Calibri" pitchFamily="34" charset="0"/>
              </a:rPr>
            </a:br>
            <a:r>
              <a:rPr lang="en-GB" sz="4900" b="1" dirty="0">
                <a:latin typeface="Calibri" pitchFamily="34" charset="0"/>
                <a:cs typeface="Calibri" pitchFamily="34" charset="0"/>
              </a:rPr>
              <a:t>why do we need them anyway?</a:t>
            </a:r>
          </a:p>
        </p:txBody>
      </p:sp>
      <p:sp>
        <p:nvSpPr>
          <p:cNvPr id="7171" name="Subtitle 2"/>
          <p:cNvSpPr>
            <a:spLocks noGrp="1"/>
          </p:cNvSpPr>
          <p:nvPr>
            <p:ph type="subTitle" idx="1"/>
          </p:nvPr>
        </p:nvSpPr>
        <p:spPr/>
        <p:txBody>
          <a:bodyPr>
            <a:noAutofit/>
          </a:bodyPr>
          <a:lstStyle/>
          <a:p>
            <a:r>
              <a:rPr lang="en-GB" sz="2000" b="1" dirty="0">
                <a:solidFill>
                  <a:schemeClr val="tx1"/>
                </a:solidFill>
                <a:latin typeface="Calibri" pitchFamily="34" charset="0"/>
              </a:rPr>
              <a:t>Alma Irshaid</a:t>
            </a:r>
          </a:p>
          <a:p>
            <a:r>
              <a:rPr lang="en-GB" sz="2000" b="1" dirty="0">
                <a:solidFill>
                  <a:schemeClr val="tx1"/>
                </a:solidFill>
                <a:latin typeface="Calibri" pitchFamily="34" charset="0"/>
              </a:rPr>
              <a:t>HUMAN NUTRITION</a:t>
            </a:r>
          </a:p>
          <a:p>
            <a:endParaRPr lang="en-GB" sz="20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620818"/>
          </a:xfrm>
        </p:spPr>
        <p:txBody>
          <a:bodyPr/>
          <a:lstStyle/>
          <a:p>
            <a:r>
              <a:rPr lang="en-US" dirty="0" smtClean="0"/>
              <a:t>Structure of FA</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35" t="77173" r="18344" b="6250"/>
          <a:stretch/>
        </p:blipFill>
        <p:spPr bwMode="auto">
          <a:xfrm>
            <a:off x="609600" y="2971800"/>
            <a:ext cx="7620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36" t="47817" r="12989" b="38357"/>
          <a:stretch/>
        </p:blipFill>
        <p:spPr bwMode="auto">
          <a:xfrm>
            <a:off x="762000" y="533400"/>
            <a:ext cx="7696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784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27" t="30159" r="8751" b="10795"/>
          <a:stretch/>
        </p:blipFill>
        <p:spPr bwMode="auto">
          <a:xfrm>
            <a:off x="899886" y="609600"/>
            <a:ext cx="7558314" cy="546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31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15416"/>
            <a:ext cx="7239000" cy="1143000"/>
          </a:xfrm>
        </p:spPr>
        <p:txBody>
          <a:bodyPr>
            <a:normAutofit/>
          </a:bodyPr>
          <a:lstStyle/>
          <a:p>
            <a:r>
              <a:rPr lang="en-GB" sz="4100" b="1" dirty="0">
                <a:solidFill>
                  <a:schemeClr val="bg2">
                    <a:lumMod val="50000"/>
                  </a:schemeClr>
                </a:solidFill>
                <a:latin typeface="Calibri" pitchFamily="34" charset="0"/>
                <a:cs typeface="Calibri" pitchFamily="34" charset="0"/>
              </a:rPr>
              <a:t>Example of a fatty acid</a:t>
            </a:r>
          </a:p>
        </p:txBody>
      </p:sp>
      <p:sp>
        <p:nvSpPr>
          <p:cNvPr id="3" name="Content Placeholder 2"/>
          <p:cNvSpPr>
            <a:spLocks noGrp="1"/>
          </p:cNvSpPr>
          <p:nvPr>
            <p:ph idx="1"/>
          </p:nvPr>
        </p:nvSpPr>
        <p:spPr>
          <a:xfrm>
            <a:off x="228600" y="980728"/>
            <a:ext cx="8610600" cy="5648672"/>
          </a:xfrm>
        </p:spPr>
        <p:txBody>
          <a:bodyPr/>
          <a:lstStyle/>
          <a:p>
            <a:pPr marL="342900" indent="-342900">
              <a:buClr>
                <a:schemeClr val="bg2">
                  <a:lumMod val="50000"/>
                </a:schemeClr>
              </a:buClr>
              <a:buFont typeface="Wingdings" pitchFamily="2" charset="2"/>
              <a:buChar char="§"/>
            </a:pPr>
            <a:r>
              <a:rPr lang="en-GB" dirty="0">
                <a:latin typeface="Calibri" pitchFamily="34" charset="0"/>
                <a:cs typeface="Calibri" pitchFamily="34" charset="0"/>
              </a:rPr>
              <a:t>Linoleic Acid </a:t>
            </a:r>
          </a:p>
          <a:p>
            <a:pPr lvl="1">
              <a:buClr>
                <a:schemeClr val="bg2">
                  <a:lumMod val="50000"/>
                </a:schemeClr>
              </a:buClr>
              <a:buFont typeface="Wingdings" pitchFamily="2" charset="2"/>
              <a:buChar char="§"/>
            </a:pPr>
            <a:r>
              <a:rPr lang="en-GB" sz="1900" dirty="0">
                <a:latin typeface="Calibri" pitchFamily="34" charset="0"/>
                <a:cs typeface="Calibri" pitchFamily="34" charset="0"/>
              </a:rPr>
              <a:t>Has 18 carbons (most abundant in diet)</a:t>
            </a:r>
          </a:p>
          <a:p>
            <a:pPr lvl="1">
              <a:buClr>
                <a:schemeClr val="bg2">
                  <a:lumMod val="50000"/>
                </a:schemeClr>
              </a:buClr>
              <a:buFont typeface="Wingdings" pitchFamily="2" charset="2"/>
              <a:buChar char="§"/>
            </a:pPr>
            <a:r>
              <a:rPr lang="en-GB" sz="1900" dirty="0">
                <a:latin typeface="Calibri" pitchFamily="34" charset="0"/>
                <a:cs typeface="Calibri" pitchFamily="34" charset="0"/>
              </a:rPr>
              <a:t>2 </a:t>
            </a:r>
            <a:r>
              <a:rPr lang="en-GB" sz="1900" i="1" dirty="0" err="1">
                <a:latin typeface="Calibri" pitchFamily="34" charset="0"/>
                <a:cs typeface="Calibri" pitchFamily="34" charset="0"/>
              </a:rPr>
              <a:t>cis</a:t>
            </a:r>
            <a:r>
              <a:rPr lang="en-GB" sz="1900" dirty="0">
                <a:latin typeface="Calibri" pitchFamily="34" charset="0"/>
                <a:cs typeface="Calibri" pitchFamily="34" charset="0"/>
              </a:rPr>
              <a:t> double bonds- one between the 9 &amp;10 carbons and one between the 12 &amp; 13 carbon (from the COOH end)</a:t>
            </a:r>
          </a:p>
          <a:p>
            <a:pPr lvl="1">
              <a:buClr>
                <a:schemeClr val="bg2">
                  <a:lumMod val="50000"/>
                </a:schemeClr>
              </a:buClr>
              <a:buFont typeface="Wingdings" pitchFamily="2" charset="2"/>
              <a:buChar char="§"/>
            </a:pPr>
            <a:r>
              <a:rPr lang="en-GB" sz="1900" dirty="0">
                <a:latin typeface="Calibri" pitchFamily="34" charset="0"/>
                <a:cs typeface="Calibri" pitchFamily="34" charset="0"/>
              </a:rPr>
              <a:t>       Means the number of bonds from COOH</a:t>
            </a:r>
          </a:p>
          <a:p>
            <a:pPr lvl="1">
              <a:buClr>
                <a:schemeClr val="bg2">
                  <a:lumMod val="50000"/>
                </a:schemeClr>
              </a:buClr>
              <a:buFont typeface="Wingdings" pitchFamily="2" charset="2"/>
              <a:buChar char="§"/>
            </a:pPr>
            <a:r>
              <a:rPr lang="en-GB" sz="1900" dirty="0">
                <a:latin typeface="Calibri" pitchFamily="34" charset="0"/>
                <a:cs typeface="Calibri" pitchFamily="34" charset="0"/>
              </a:rPr>
              <a:t>Omega-6 : from CH3 counting </a:t>
            </a:r>
          </a:p>
          <a:p>
            <a:pPr marL="274320" lvl="1" indent="0">
              <a:buClr>
                <a:schemeClr val="bg2">
                  <a:lumMod val="50000"/>
                </a:schemeClr>
              </a:buClr>
              <a:buNone/>
            </a:pPr>
            <a:endParaRPr lang="en-GB" sz="1900" dirty="0">
              <a:latin typeface="Calibri" pitchFamily="34" charset="0"/>
              <a:cs typeface="Calibri" pitchFamily="34" charset="0"/>
            </a:endParaRPr>
          </a:p>
          <a:p>
            <a:pPr marL="342900" indent="-342900">
              <a:buClr>
                <a:schemeClr val="bg2">
                  <a:lumMod val="50000"/>
                </a:schemeClr>
              </a:buClr>
              <a:buFont typeface="Wingdings" pitchFamily="2" charset="2"/>
              <a:buChar char="§"/>
            </a:pPr>
            <a:endParaRPr lang="en-GB" dirty="0">
              <a:latin typeface="Calibri" pitchFamily="34" charset="0"/>
              <a:cs typeface="Calibri" pitchFamily="34" charset="0"/>
            </a:endParaRPr>
          </a:p>
        </p:txBody>
      </p:sp>
      <p:pic>
        <p:nvPicPr>
          <p:cNvPr id="148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140967"/>
            <a:ext cx="563880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sosceles Triangle 3"/>
          <p:cNvSpPr/>
          <p:nvPr/>
        </p:nvSpPr>
        <p:spPr>
          <a:xfrm>
            <a:off x="914400" y="2514600"/>
            <a:ext cx="144016" cy="144016"/>
          </a:xfrm>
          <a:prstGeom prst="triangl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1790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66334" t="6969" r="4670" b="55414"/>
          <a:stretch/>
        </p:blipFill>
        <p:spPr>
          <a:xfrm>
            <a:off x="152400" y="152400"/>
            <a:ext cx="8686800" cy="6400800"/>
          </a:xfrm>
        </p:spPr>
      </p:pic>
    </p:spTree>
    <p:extLst>
      <p:ext uri="{BB962C8B-B14F-4D97-AF65-F5344CB8AC3E}">
        <p14:creationId xmlns:p14="http://schemas.microsoft.com/office/powerpoint/2010/main" val="1384076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98264" y="332656"/>
            <a:ext cx="8522208" cy="1143000"/>
          </a:xfrm>
        </p:spPr>
        <p:txBody>
          <a:bodyPr>
            <a:noAutofit/>
          </a:bodyPr>
          <a:lstStyle/>
          <a:p>
            <a:r>
              <a:rPr lang="en-GB" b="1" dirty="0">
                <a:solidFill>
                  <a:schemeClr val="bg2">
                    <a:lumMod val="50000"/>
                  </a:schemeClr>
                </a:solidFill>
                <a:latin typeface="Calibri" pitchFamily="34" charset="0"/>
                <a:cs typeface="Calibri" pitchFamily="34" charset="0"/>
              </a:rPr>
              <a:t>Majority of energy in dietary lipids comes from fatty acids</a:t>
            </a:r>
          </a:p>
        </p:txBody>
      </p:sp>
      <p:sp>
        <p:nvSpPr>
          <p:cNvPr id="1028" name="Text Box 5"/>
          <p:cNvSpPr txBox="1">
            <a:spLocks noChangeArrowheads="1"/>
          </p:cNvSpPr>
          <p:nvPr/>
        </p:nvSpPr>
        <p:spPr bwMode="auto">
          <a:xfrm>
            <a:off x="152400" y="2348880"/>
            <a:ext cx="8668072" cy="2985433"/>
          </a:xfrm>
          <a:prstGeom prst="rect">
            <a:avLst/>
          </a:prstGeom>
          <a:noFill/>
          <a:ln w="12700">
            <a:noFill/>
            <a:miter lim="800000"/>
            <a:headEnd/>
            <a:tailEnd/>
          </a:ln>
        </p:spPr>
        <p:txBody>
          <a:bodyPr wrap="square">
            <a:spAutoFit/>
          </a:bodyPr>
          <a:lstStyle/>
          <a:p>
            <a:pPr marL="342900" indent="-342900">
              <a:buClr>
                <a:schemeClr val="bg2">
                  <a:lumMod val="50000"/>
                </a:schemeClr>
              </a:buClr>
              <a:buFont typeface="Wingdings" pitchFamily="2" charset="2"/>
              <a:buChar char="§"/>
            </a:pPr>
            <a:r>
              <a:rPr lang="en-GB" sz="2800" dirty="0">
                <a:latin typeface="Calibri" pitchFamily="34" charset="0"/>
                <a:cs typeface="Calibri" pitchFamily="34" charset="0"/>
              </a:rPr>
              <a:t>  </a:t>
            </a:r>
            <a:r>
              <a:rPr lang="en-GB" sz="2800" b="0" dirty="0">
                <a:solidFill>
                  <a:srgbClr val="000000"/>
                </a:solidFill>
                <a:latin typeface="Calibri" pitchFamily="34" charset="0"/>
                <a:cs typeface="Calibri" pitchFamily="34" charset="0"/>
              </a:rPr>
              <a:t>Energy is primarily dependent on chain length </a:t>
            </a:r>
          </a:p>
          <a:p>
            <a:pPr marL="342900" indent="-342900">
              <a:buClr>
                <a:schemeClr val="bg2">
                  <a:lumMod val="50000"/>
                </a:schemeClr>
              </a:buClr>
              <a:buFont typeface="Wingdings" pitchFamily="2" charset="2"/>
              <a:buChar char="§"/>
            </a:pPr>
            <a:endParaRPr lang="en-GB" sz="2800" b="0" dirty="0">
              <a:solidFill>
                <a:srgbClr val="000000"/>
              </a:solidFill>
              <a:latin typeface="Calibri" pitchFamily="34" charset="0"/>
              <a:cs typeface="Calibri" pitchFamily="34" charset="0"/>
            </a:endParaRPr>
          </a:p>
          <a:p>
            <a:pPr marL="342900" indent="-342900">
              <a:buClr>
                <a:schemeClr val="bg2">
                  <a:lumMod val="50000"/>
                </a:schemeClr>
              </a:buClr>
              <a:buFont typeface="Wingdings" pitchFamily="2" charset="2"/>
              <a:buChar char="§"/>
            </a:pPr>
            <a:endParaRPr lang="en-GB" sz="2800" b="0" dirty="0">
              <a:solidFill>
                <a:srgbClr val="000000"/>
              </a:solidFill>
              <a:latin typeface="Calibri" pitchFamily="34" charset="0"/>
              <a:cs typeface="Calibri" pitchFamily="34" charset="0"/>
            </a:endParaRPr>
          </a:p>
          <a:p>
            <a:pPr marL="342900" indent="-342900">
              <a:buClr>
                <a:schemeClr val="bg2">
                  <a:lumMod val="50000"/>
                </a:schemeClr>
              </a:buClr>
              <a:buFont typeface="Wingdings" pitchFamily="2" charset="2"/>
              <a:buChar char="§"/>
            </a:pPr>
            <a:r>
              <a:rPr lang="en-GB" sz="2800" b="0" dirty="0">
                <a:solidFill>
                  <a:srgbClr val="000000"/>
                </a:solidFill>
                <a:latin typeface="Calibri" pitchFamily="34" charset="0"/>
                <a:cs typeface="Calibri" pitchFamily="34" charset="0"/>
              </a:rPr>
              <a:t>  Number of double bonds has a very minor impact on amount of energy</a:t>
            </a:r>
          </a:p>
          <a:p>
            <a:pPr marL="342900" indent="-342900">
              <a:buClr>
                <a:schemeClr val="bg2">
                  <a:lumMod val="50000"/>
                </a:schemeClr>
              </a:buClr>
              <a:buFont typeface="Wingdings" pitchFamily="2" charset="2"/>
              <a:buChar char="§"/>
            </a:pPr>
            <a:endParaRPr lang="en-GB" dirty="0">
              <a:latin typeface="Calibri" pitchFamily="34" charset="0"/>
              <a:cs typeface="Calibri" pitchFamily="34" charset="0"/>
            </a:endParaRPr>
          </a:p>
          <a:p>
            <a:endParaRPr lang="en-GB"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258" y="-955475"/>
            <a:ext cx="8487742" cy="6264696"/>
          </a:xfrm>
        </p:spPr>
        <p:txBody>
          <a:bodyPr>
            <a:normAutofit/>
          </a:bodyPr>
          <a:lstStyle/>
          <a:p>
            <a:r>
              <a:rPr lang="en-GB" sz="3000" b="1" dirty="0">
                <a:solidFill>
                  <a:schemeClr val="bg2">
                    <a:lumMod val="50000"/>
                  </a:schemeClr>
                </a:solidFill>
                <a:latin typeface="Calibri" pitchFamily="34" charset="0"/>
                <a:cs typeface="Calibri" pitchFamily="34" charset="0"/>
              </a:rPr>
              <a:t>Saturated fatty acid</a:t>
            </a:r>
            <a:br>
              <a:rPr lang="en-GB" sz="3000" b="1" dirty="0">
                <a:solidFill>
                  <a:schemeClr val="bg2">
                    <a:lumMod val="50000"/>
                  </a:schemeClr>
                </a:solidFill>
                <a:latin typeface="Calibri" pitchFamily="34" charset="0"/>
                <a:cs typeface="Calibri" pitchFamily="34" charset="0"/>
              </a:rPr>
            </a:br>
            <a:r>
              <a:rPr lang="en-GB" sz="3000" b="1" dirty="0">
                <a:solidFill>
                  <a:schemeClr val="bg2">
                    <a:lumMod val="50000"/>
                  </a:schemeClr>
                </a:solidFill>
                <a:latin typeface="Calibri" pitchFamily="34" charset="0"/>
                <a:cs typeface="Calibri" pitchFamily="34" charset="0"/>
              </a:rPr>
              <a:t/>
            </a:r>
            <a:br>
              <a:rPr lang="en-GB" sz="3000" b="1" dirty="0">
                <a:solidFill>
                  <a:schemeClr val="bg2">
                    <a:lumMod val="50000"/>
                  </a:schemeClr>
                </a:solidFill>
                <a:latin typeface="Calibri" pitchFamily="34" charset="0"/>
                <a:cs typeface="Calibri" pitchFamily="34" charset="0"/>
              </a:rPr>
            </a:br>
            <a:r>
              <a:rPr lang="en-GB" sz="3000" b="1" dirty="0">
                <a:solidFill>
                  <a:schemeClr val="bg2">
                    <a:lumMod val="50000"/>
                  </a:schemeClr>
                </a:solidFill>
                <a:latin typeface="Calibri" pitchFamily="34" charset="0"/>
                <a:cs typeface="Calibri" pitchFamily="34" charset="0"/>
              </a:rPr>
              <a:t/>
            </a:r>
            <a:br>
              <a:rPr lang="en-GB" sz="3000" b="1" dirty="0">
                <a:solidFill>
                  <a:schemeClr val="bg2">
                    <a:lumMod val="50000"/>
                  </a:schemeClr>
                </a:solidFill>
                <a:latin typeface="Calibri" pitchFamily="34" charset="0"/>
                <a:cs typeface="Calibri" pitchFamily="34" charset="0"/>
              </a:rPr>
            </a:br>
            <a:r>
              <a:rPr lang="en-GB" sz="3000" b="1" dirty="0">
                <a:solidFill>
                  <a:schemeClr val="bg2">
                    <a:lumMod val="50000"/>
                  </a:schemeClr>
                </a:solidFill>
                <a:latin typeface="Calibri" pitchFamily="34" charset="0"/>
                <a:cs typeface="Calibri" pitchFamily="34" charset="0"/>
              </a:rPr>
              <a:t/>
            </a:r>
            <a:br>
              <a:rPr lang="en-GB" sz="3000" b="1" dirty="0">
                <a:solidFill>
                  <a:schemeClr val="bg2">
                    <a:lumMod val="50000"/>
                  </a:schemeClr>
                </a:solidFill>
                <a:latin typeface="Calibri" pitchFamily="34" charset="0"/>
                <a:cs typeface="Calibri" pitchFamily="34" charset="0"/>
              </a:rPr>
            </a:br>
            <a:r>
              <a:rPr lang="en-GB" sz="3000" b="1" dirty="0">
                <a:solidFill>
                  <a:schemeClr val="bg2">
                    <a:lumMod val="50000"/>
                  </a:schemeClr>
                </a:solidFill>
                <a:latin typeface="Calibri" pitchFamily="34" charset="0"/>
                <a:cs typeface="Calibri" pitchFamily="34" charset="0"/>
              </a:rPr>
              <a:t/>
            </a:r>
            <a:br>
              <a:rPr lang="en-GB" sz="3000" b="1" dirty="0">
                <a:solidFill>
                  <a:schemeClr val="bg2">
                    <a:lumMod val="50000"/>
                  </a:schemeClr>
                </a:solidFill>
                <a:latin typeface="Calibri" pitchFamily="34" charset="0"/>
                <a:cs typeface="Calibri" pitchFamily="34" charset="0"/>
              </a:rPr>
            </a:br>
            <a:r>
              <a:rPr lang="en-GB" sz="3000" b="1" dirty="0">
                <a:solidFill>
                  <a:schemeClr val="bg2">
                    <a:lumMod val="50000"/>
                  </a:schemeClr>
                </a:solidFill>
                <a:latin typeface="Calibri" pitchFamily="34" charset="0"/>
                <a:cs typeface="Calibri" pitchFamily="34" charset="0"/>
              </a:rPr>
              <a:t>Unsaturated fatty </a:t>
            </a:r>
            <a:r>
              <a:rPr lang="en-GB" sz="3000" b="1" dirty="0" smtClean="0">
                <a:solidFill>
                  <a:schemeClr val="bg2">
                    <a:lumMod val="50000"/>
                  </a:schemeClr>
                </a:solidFill>
                <a:latin typeface="Calibri" pitchFamily="34" charset="0"/>
                <a:cs typeface="Calibri" pitchFamily="34" charset="0"/>
              </a:rPr>
              <a:t>acid (MUFA)</a:t>
            </a:r>
            <a:r>
              <a:rPr lang="en-GB" sz="3000" b="1" dirty="0">
                <a:solidFill>
                  <a:schemeClr val="bg2">
                    <a:lumMod val="50000"/>
                  </a:schemeClr>
                </a:solidFill>
                <a:latin typeface="Calibri" pitchFamily="34" charset="0"/>
                <a:cs typeface="Calibri" pitchFamily="34" charset="0"/>
              </a:rPr>
              <a:t/>
            </a:r>
            <a:br>
              <a:rPr lang="en-GB" sz="3000" b="1" dirty="0">
                <a:solidFill>
                  <a:schemeClr val="bg2">
                    <a:lumMod val="50000"/>
                  </a:schemeClr>
                </a:solidFill>
                <a:latin typeface="Calibri" pitchFamily="34" charset="0"/>
                <a:cs typeface="Calibri" pitchFamily="34" charset="0"/>
              </a:rPr>
            </a:br>
            <a:r>
              <a:rPr lang="en-GB" sz="3000" b="1" dirty="0">
                <a:solidFill>
                  <a:schemeClr val="bg2">
                    <a:lumMod val="50000"/>
                  </a:schemeClr>
                </a:solidFill>
                <a:latin typeface="Calibri" pitchFamily="34" charset="0"/>
                <a:cs typeface="Calibri" pitchFamily="34" charset="0"/>
              </a:rPr>
              <a:t/>
            </a:r>
            <a:br>
              <a:rPr lang="en-GB" sz="3000" b="1" dirty="0">
                <a:solidFill>
                  <a:schemeClr val="bg2">
                    <a:lumMod val="50000"/>
                  </a:schemeClr>
                </a:solidFill>
                <a:latin typeface="Calibri" pitchFamily="34" charset="0"/>
                <a:cs typeface="Calibri" pitchFamily="34" charset="0"/>
              </a:rPr>
            </a:br>
            <a:r>
              <a:rPr lang="en-GB" sz="3000" b="1" dirty="0">
                <a:solidFill>
                  <a:schemeClr val="bg2">
                    <a:lumMod val="50000"/>
                  </a:schemeClr>
                </a:solidFill>
                <a:latin typeface="Calibri" pitchFamily="34" charset="0"/>
                <a:cs typeface="Calibri" pitchFamily="34" charset="0"/>
              </a:rPr>
              <a:t/>
            </a:r>
            <a:br>
              <a:rPr lang="en-GB" sz="3000" b="1" dirty="0">
                <a:solidFill>
                  <a:schemeClr val="bg2">
                    <a:lumMod val="50000"/>
                  </a:schemeClr>
                </a:solidFill>
                <a:latin typeface="Calibri" pitchFamily="34" charset="0"/>
                <a:cs typeface="Calibri" pitchFamily="34" charset="0"/>
              </a:rPr>
            </a:br>
            <a:r>
              <a:rPr lang="en-GB" sz="3000" b="1" dirty="0">
                <a:solidFill>
                  <a:schemeClr val="bg2">
                    <a:lumMod val="50000"/>
                  </a:schemeClr>
                </a:solidFill>
                <a:latin typeface="Calibri" pitchFamily="34" charset="0"/>
                <a:cs typeface="Calibri" pitchFamily="34" charset="0"/>
              </a:rPr>
              <a:t/>
            </a:r>
            <a:br>
              <a:rPr lang="en-GB" sz="3000" b="1" dirty="0">
                <a:solidFill>
                  <a:schemeClr val="bg2">
                    <a:lumMod val="50000"/>
                  </a:schemeClr>
                </a:solidFill>
                <a:latin typeface="Calibri" pitchFamily="34" charset="0"/>
                <a:cs typeface="Calibri" pitchFamily="34" charset="0"/>
              </a:rPr>
            </a:br>
            <a:r>
              <a:rPr lang="en-GB" sz="3000" b="1" dirty="0">
                <a:solidFill>
                  <a:schemeClr val="bg2">
                    <a:lumMod val="50000"/>
                  </a:schemeClr>
                </a:solidFill>
                <a:latin typeface="Calibri" pitchFamily="34" charset="0"/>
                <a:cs typeface="Calibri" pitchFamily="34" charset="0"/>
              </a:rPr>
              <a:t/>
            </a:r>
            <a:br>
              <a:rPr lang="en-GB" sz="3000" b="1" dirty="0">
                <a:solidFill>
                  <a:schemeClr val="bg2">
                    <a:lumMod val="50000"/>
                  </a:schemeClr>
                </a:solidFill>
                <a:latin typeface="Calibri" pitchFamily="34" charset="0"/>
                <a:cs typeface="Calibri" pitchFamily="34" charset="0"/>
              </a:rPr>
            </a:br>
            <a:r>
              <a:rPr lang="en-GB" sz="3000" b="1" dirty="0">
                <a:solidFill>
                  <a:schemeClr val="bg2">
                    <a:lumMod val="50000"/>
                  </a:schemeClr>
                </a:solidFill>
                <a:latin typeface="Calibri" pitchFamily="34" charset="0"/>
                <a:cs typeface="Calibri" pitchFamily="34" charset="0"/>
              </a:rPr>
              <a:t>polyunsaturated fatty </a:t>
            </a:r>
            <a:r>
              <a:rPr lang="en-GB" sz="3000" b="1" dirty="0" smtClean="0">
                <a:solidFill>
                  <a:schemeClr val="bg2">
                    <a:lumMod val="50000"/>
                  </a:schemeClr>
                </a:solidFill>
                <a:latin typeface="Calibri" pitchFamily="34" charset="0"/>
                <a:cs typeface="Calibri" pitchFamily="34" charset="0"/>
              </a:rPr>
              <a:t>acid (PUFA)</a:t>
            </a:r>
            <a:endParaRPr lang="en-GB" sz="3000" b="1" dirty="0">
              <a:solidFill>
                <a:schemeClr val="bg2">
                  <a:lumMod val="50000"/>
                </a:schemeClr>
              </a:solidFill>
              <a:latin typeface="Calibri" pitchFamily="34" charset="0"/>
              <a:cs typeface="Calibri" pitchFamily="34" charset="0"/>
            </a:endParaRPr>
          </a:p>
        </p:txBody>
      </p:sp>
      <p:grpSp>
        <p:nvGrpSpPr>
          <p:cNvPr id="28" name="Group 27"/>
          <p:cNvGrpSpPr/>
          <p:nvPr/>
        </p:nvGrpSpPr>
        <p:grpSpPr>
          <a:xfrm>
            <a:off x="1432039" y="1005661"/>
            <a:ext cx="2823980" cy="936142"/>
            <a:chOff x="1432039" y="1005661"/>
            <a:chExt cx="2823980" cy="936142"/>
          </a:xfrm>
        </p:grpSpPr>
        <p:grpSp>
          <p:nvGrpSpPr>
            <p:cNvPr id="14" name="Group 13"/>
            <p:cNvGrpSpPr/>
            <p:nvPr/>
          </p:nvGrpSpPr>
          <p:grpSpPr>
            <a:xfrm rot="10800000">
              <a:off x="3073500" y="1268760"/>
              <a:ext cx="504056" cy="396044"/>
              <a:chOff x="2411760" y="1988840"/>
              <a:chExt cx="1435100" cy="720080"/>
            </a:xfrm>
          </p:grpSpPr>
          <p:cxnSp>
            <p:nvCxnSpPr>
              <p:cNvPr id="7" name="Straight Connector 6"/>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rot="10800000">
              <a:off x="1812471" y="1268760"/>
              <a:ext cx="252917" cy="3960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rot="10800000">
              <a:off x="2569444" y="1268760"/>
              <a:ext cx="504056" cy="396044"/>
              <a:chOff x="2411760" y="1988840"/>
              <a:chExt cx="1435100" cy="720080"/>
            </a:xfrm>
          </p:grpSpPr>
          <p:cxnSp>
            <p:nvCxnSpPr>
              <p:cNvPr id="19" name="Straight Connector 18"/>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0800000">
              <a:off x="2065388" y="1268760"/>
              <a:ext cx="504056" cy="396044"/>
              <a:chOff x="2411760" y="1988840"/>
              <a:chExt cx="1435100" cy="720080"/>
            </a:xfrm>
          </p:grpSpPr>
          <p:cxnSp>
            <p:nvCxnSpPr>
              <p:cNvPr id="22" name="Straight Connector 21"/>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577556" y="1556792"/>
              <a:ext cx="634404" cy="276999"/>
            </a:xfrm>
            <a:prstGeom prst="rect">
              <a:avLst/>
            </a:prstGeom>
            <a:noFill/>
          </p:spPr>
          <p:txBody>
            <a:bodyPr wrap="square" rtlCol="0">
              <a:spAutoFit/>
            </a:bodyPr>
            <a:lstStyle/>
            <a:p>
              <a:r>
                <a:rPr lang="en-GB" sz="1200" dirty="0">
                  <a:latin typeface="Calibri" pitchFamily="34" charset="0"/>
                  <a:cs typeface="Calibri" pitchFamily="34" charset="0"/>
                </a:rPr>
                <a:t>COOH</a:t>
              </a:r>
            </a:p>
          </p:txBody>
        </p:sp>
        <p:sp>
          <p:nvSpPr>
            <p:cNvPr id="26" name="TextBox 25"/>
            <p:cNvSpPr txBox="1"/>
            <p:nvPr/>
          </p:nvSpPr>
          <p:spPr>
            <a:xfrm>
              <a:off x="1663731" y="1005661"/>
              <a:ext cx="2592288" cy="261610"/>
            </a:xfrm>
            <a:prstGeom prst="rect">
              <a:avLst/>
            </a:prstGeom>
            <a:noFill/>
          </p:spPr>
          <p:txBody>
            <a:bodyPr wrap="square" rtlCol="0">
              <a:spAutoFit/>
            </a:bodyPr>
            <a:lstStyle/>
            <a:p>
              <a:r>
                <a:rPr lang="en-GB" sz="1100" b="0" dirty="0">
                  <a:latin typeface="Calibri" pitchFamily="34" charset="0"/>
                  <a:cs typeface="Calibri" pitchFamily="34" charset="0"/>
                </a:rPr>
                <a:t>8               6             4              2</a:t>
              </a:r>
            </a:p>
          </p:txBody>
        </p:sp>
        <p:sp>
          <p:nvSpPr>
            <p:cNvPr id="27" name="TextBox 26"/>
            <p:cNvSpPr txBox="1"/>
            <p:nvPr/>
          </p:nvSpPr>
          <p:spPr>
            <a:xfrm>
              <a:off x="1432039" y="1664804"/>
              <a:ext cx="2635905" cy="276999"/>
            </a:xfrm>
            <a:prstGeom prst="rect">
              <a:avLst/>
            </a:prstGeom>
            <a:noFill/>
          </p:spPr>
          <p:txBody>
            <a:bodyPr wrap="square" rtlCol="0">
              <a:spAutoFit/>
            </a:bodyPr>
            <a:lstStyle/>
            <a:p>
              <a:r>
                <a:rPr lang="en-GB" sz="1200" b="0" dirty="0">
                  <a:latin typeface="Calibri" pitchFamily="34" charset="0"/>
                  <a:cs typeface="Calibri" pitchFamily="34" charset="0"/>
                </a:rPr>
                <a:t>               7            5            3             1</a:t>
              </a:r>
            </a:p>
          </p:txBody>
        </p:sp>
      </p:grpSp>
      <p:grpSp>
        <p:nvGrpSpPr>
          <p:cNvPr id="29" name="Group 28"/>
          <p:cNvGrpSpPr/>
          <p:nvPr/>
        </p:nvGrpSpPr>
        <p:grpSpPr>
          <a:xfrm>
            <a:off x="1617451" y="3128069"/>
            <a:ext cx="2823980" cy="936142"/>
            <a:chOff x="1432039" y="1005661"/>
            <a:chExt cx="2823980" cy="936142"/>
          </a:xfrm>
        </p:grpSpPr>
        <p:grpSp>
          <p:nvGrpSpPr>
            <p:cNvPr id="30" name="Group 29"/>
            <p:cNvGrpSpPr/>
            <p:nvPr/>
          </p:nvGrpSpPr>
          <p:grpSpPr>
            <a:xfrm rot="10800000">
              <a:off x="3073500" y="1268760"/>
              <a:ext cx="504056" cy="396044"/>
              <a:chOff x="2411760" y="1988840"/>
              <a:chExt cx="1435100" cy="720080"/>
            </a:xfrm>
          </p:grpSpPr>
          <p:cxnSp>
            <p:nvCxnSpPr>
              <p:cNvPr id="41" name="Straight Connector 40"/>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10800000">
              <a:off x="1812471" y="1268760"/>
              <a:ext cx="252917" cy="396044"/>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rot="10800000">
              <a:off x="2569444" y="1268760"/>
              <a:ext cx="504056" cy="396044"/>
              <a:chOff x="2411760" y="1988840"/>
              <a:chExt cx="1435100" cy="720080"/>
            </a:xfrm>
          </p:grpSpPr>
          <p:cxnSp>
            <p:nvCxnSpPr>
              <p:cNvPr id="39" name="Straight Connector 38"/>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rot="10800000">
              <a:off x="2065388" y="1268760"/>
              <a:ext cx="504056" cy="396044"/>
              <a:chOff x="2411760" y="1988840"/>
              <a:chExt cx="1435100" cy="720080"/>
            </a:xfrm>
          </p:grpSpPr>
          <p:cxnSp>
            <p:nvCxnSpPr>
              <p:cNvPr id="37" name="Straight Connector 36"/>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3577556" y="1556792"/>
              <a:ext cx="634404" cy="276999"/>
            </a:xfrm>
            <a:prstGeom prst="rect">
              <a:avLst/>
            </a:prstGeom>
            <a:noFill/>
          </p:spPr>
          <p:txBody>
            <a:bodyPr wrap="square" rtlCol="0">
              <a:spAutoFit/>
            </a:bodyPr>
            <a:lstStyle/>
            <a:p>
              <a:r>
                <a:rPr lang="en-GB" sz="1200" dirty="0">
                  <a:latin typeface="Calibri" pitchFamily="34" charset="0"/>
                  <a:cs typeface="Calibri" pitchFamily="34" charset="0"/>
                </a:rPr>
                <a:t>COOH</a:t>
              </a:r>
            </a:p>
          </p:txBody>
        </p:sp>
        <p:sp>
          <p:nvSpPr>
            <p:cNvPr id="35" name="TextBox 34"/>
            <p:cNvSpPr txBox="1"/>
            <p:nvPr/>
          </p:nvSpPr>
          <p:spPr>
            <a:xfrm>
              <a:off x="1663731" y="1005661"/>
              <a:ext cx="2592288" cy="261610"/>
            </a:xfrm>
            <a:prstGeom prst="rect">
              <a:avLst/>
            </a:prstGeom>
            <a:noFill/>
          </p:spPr>
          <p:txBody>
            <a:bodyPr wrap="square" rtlCol="0">
              <a:spAutoFit/>
            </a:bodyPr>
            <a:lstStyle/>
            <a:p>
              <a:r>
                <a:rPr lang="en-GB" sz="1100" b="0" dirty="0">
                  <a:latin typeface="Calibri" pitchFamily="34" charset="0"/>
                  <a:cs typeface="Calibri" pitchFamily="34" charset="0"/>
                </a:rPr>
                <a:t>8               6             4              2</a:t>
              </a:r>
            </a:p>
          </p:txBody>
        </p:sp>
        <p:sp>
          <p:nvSpPr>
            <p:cNvPr id="36" name="TextBox 35"/>
            <p:cNvSpPr txBox="1"/>
            <p:nvPr/>
          </p:nvSpPr>
          <p:spPr>
            <a:xfrm>
              <a:off x="1432039" y="1664804"/>
              <a:ext cx="2635905" cy="276999"/>
            </a:xfrm>
            <a:prstGeom prst="rect">
              <a:avLst/>
            </a:prstGeom>
            <a:noFill/>
          </p:spPr>
          <p:txBody>
            <a:bodyPr wrap="square" rtlCol="0">
              <a:spAutoFit/>
            </a:bodyPr>
            <a:lstStyle/>
            <a:p>
              <a:r>
                <a:rPr lang="en-GB" sz="1200" b="0" dirty="0">
                  <a:latin typeface="Calibri" pitchFamily="34" charset="0"/>
                  <a:cs typeface="Calibri" pitchFamily="34" charset="0"/>
                </a:rPr>
                <a:t>               7            5            3             1</a:t>
              </a:r>
            </a:p>
          </p:txBody>
        </p:sp>
      </p:grpSp>
      <p:cxnSp>
        <p:nvCxnSpPr>
          <p:cNvPr id="58" name="Straight Connector 57"/>
          <p:cNvCxnSpPr/>
          <p:nvPr/>
        </p:nvCxnSpPr>
        <p:spPr>
          <a:xfrm>
            <a:off x="2979461" y="3444126"/>
            <a:ext cx="252000" cy="376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229785" y="3705800"/>
            <a:ext cx="79535" cy="124599"/>
          </a:xfrm>
          <a:prstGeom prst="line">
            <a:avLst/>
          </a:prstGeom>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4717182" y="3215466"/>
            <a:ext cx="3743250" cy="933614"/>
            <a:chOff x="4717182" y="3023374"/>
            <a:chExt cx="3743250" cy="933614"/>
          </a:xfrm>
        </p:grpSpPr>
        <p:grpSp>
          <p:nvGrpSpPr>
            <p:cNvPr id="69" name="Group 68"/>
            <p:cNvGrpSpPr/>
            <p:nvPr/>
          </p:nvGrpSpPr>
          <p:grpSpPr>
            <a:xfrm rot="10800000">
              <a:off x="6889924" y="3260051"/>
              <a:ext cx="504056" cy="396044"/>
              <a:chOff x="2411760" y="1988840"/>
              <a:chExt cx="1435100" cy="720080"/>
            </a:xfrm>
          </p:grpSpPr>
          <p:cxnSp>
            <p:nvCxnSpPr>
              <p:cNvPr id="80" name="Straight Connector 79"/>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rot="10800000">
              <a:off x="6372200" y="3260051"/>
              <a:ext cx="504056" cy="396044"/>
              <a:chOff x="2411760" y="1988840"/>
              <a:chExt cx="1435100" cy="720080"/>
            </a:xfrm>
          </p:grpSpPr>
          <p:cxnSp>
            <p:nvCxnSpPr>
              <p:cNvPr id="78" name="Straight Connector 77"/>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rot="10800000">
              <a:off x="5868144" y="3260051"/>
              <a:ext cx="504056" cy="396044"/>
              <a:chOff x="2411760" y="1988840"/>
              <a:chExt cx="1435100" cy="720080"/>
            </a:xfrm>
          </p:grpSpPr>
          <p:cxnSp>
            <p:nvCxnSpPr>
              <p:cNvPr id="76" name="Straight Connector 75"/>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7393980" y="3548083"/>
              <a:ext cx="634404" cy="276999"/>
            </a:xfrm>
            <a:prstGeom prst="rect">
              <a:avLst/>
            </a:prstGeom>
            <a:noFill/>
          </p:spPr>
          <p:txBody>
            <a:bodyPr wrap="square" rtlCol="0">
              <a:spAutoFit/>
            </a:bodyPr>
            <a:lstStyle/>
            <a:p>
              <a:r>
                <a:rPr lang="en-GB" sz="1200" dirty="0">
                  <a:latin typeface="Calibri" pitchFamily="34" charset="0"/>
                  <a:cs typeface="Calibri" pitchFamily="34" charset="0"/>
                </a:rPr>
                <a:t>COOH</a:t>
              </a:r>
            </a:p>
          </p:txBody>
        </p:sp>
        <p:sp>
          <p:nvSpPr>
            <p:cNvPr id="74" name="TextBox 73"/>
            <p:cNvSpPr txBox="1"/>
            <p:nvPr/>
          </p:nvSpPr>
          <p:spPr>
            <a:xfrm>
              <a:off x="4982840" y="3023374"/>
              <a:ext cx="3477592" cy="261610"/>
            </a:xfrm>
            <a:prstGeom prst="rect">
              <a:avLst/>
            </a:prstGeom>
            <a:noFill/>
          </p:spPr>
          <p:txBody>
            <a:bodyPr wrap="square" rtlCol="0">
              <a:spAutoFit/>
            </a:bodyPr>
            <a:lstStyle/>
            <a:p>
              <a:r>
                <a:rPr lang="en-GB" sz="1100" b="0" dirty="0">
                  <a:latin typeface="Calibri" pitchFamily="34" charset="0"/>
                  <a:cs typeface="Calibri" pitchFamily="34" charset="0"/>
                </a:rPr>
                <a:t>9                             6              4              2</a:t>
              </a:r>
            </a:p>
          </p:txBody>
        </p:sp>
        <p:sp>
          <p:nvSpPr>
            <p:cNvPr id="75" name="TextBox 74"/>
            <p:cNvSpPr txBox="1"/>
            <p:nvPr/>
          </p:nvSpPr>
          <p:spPr>
            <a:xfrm>
              <a:off x="4717182" y="3679989"/>
              <a:ext cx="3138795" cy="276999"/>
            </a:xfrm>
            <a:prstGeom prst="rect">
              <a:avLst/>
            </a:prstGeom>
            <a:noFill/>
          </p:spPr>
          <p:txBody>
            <a:bodyPr wrap="square" rtlCol="0">
              <a:spAutoFit/>
            </a:bodyPr>
            <a:lstStyle/>
            <a:p>
              <a:r>
                <a:rPr lang="en-GB" sz="1200" b="0" dirty="0">
                  <a:latin typeface="Calibri" pitchFamily="34" charset="0"/>
                  <a:cs typeface="Calibri" pitchFamily="34" charset="0"/>
                </a:rPr>
                <a:t> 10          8            7            5            3             1</a:t>
              </a:r>
            </a:p>
          </p:txBody>
        </p:sp>
        <p:cxnSp>
          <p:nvCxnSpPr>
            <p:cNvPr id="84" name="Straight Connector 83"/>
            <p:cNvCxnSpPr/>
            <p:nvPr/>
          </p:nvCxnSpPr>
          <p:spPr>
            <a:xfrm flipH="1">
              <a:off x="5374340" y="3656095"/>
              <a:ext cx="49380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rot="10800000">
              <a:off x="4865922" y="3260051"/>
              <a:ext cx="504056" cy="396044"/>
              <a:chOff x="2411760" y="1988840"/>
              <a:chExt cx="1435100" cy="720080"/>
            </a:xfrm>
          </p:grpSpPr>
          <p:cxnSp>
            <p:nvCxnSpPr>
              <p:cNvPr id="87" name="Straight Connector 86"/>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9" name="Straight Connector 88"/>
            <p:cNvCxnSpPr/>
            <p:nvPr/>
          </p:nvCxnSpPr>
          <p:spPr>
            <a:xfrm flipH="1">
              <a:off x="5348940" y="3601877"/>
              <a:ext cx="540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1835696" y="5273199"/>
            <a:ext cx="3725025" cy="941451"/>
            <a:chOff x="1835696" y="5273199"/>
            <a:chExt cx="3725025" cy="941451"/>
          </a:xfrm>
        </p:grpSpPr>
        <p:grpSp>
          <p:nvGrpSpPr>
            <p:cNvPr id="94" name="Group 93"/>
            <p:cNvGrpSpPr/>
            <p:nvPr/>
          </p:nvGrpSpPr>
          <p:grpSpPr>
            <a:xfrm>
              <a:off x="3707904" y="5537885"/>
              <a:ext cx="504056" cy="396044"/>
              <a:chOff x="2411760" y="1988840"/>
              <a:chExt cx="1435100" cy="720080"/>
            </a:xfrm>
          </p:grpSpPr>
          <p:cxnSp>
            <p:nvCxnSpPr>
              <p:cNvPr id="103" name="Straight Connector 102"/>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4926317" y="5825916"/>
              <a:ext cx="634404" cy="276999"/>
            </a:xfrm>
            <a:prstGeom prst="rect">
              <a:avLst/>
            </a:prstGeom>
            <a:noFill/>
          </p:spPr>
          <p:txBody>
            <a:bodyPr wrap="square" rtlCol="0">
              <a:spAutoFit/>
            </a:bodyPr>
            <a:lstStyle/>
            <a:p>
              <a:r>
                <a:rPr lang="en-GB" sz="1200" dirty="0">
                  <a:latin typeface="Calibri" pitchFamily="34" charset="0"/>
                  <a:cs typeface="Calibri" pitchFamily="34" charset="0"/>
                </a:rPr>
                <a:t>COOH</a:t>
              </a:r>
            </a:p>
          </p:txBody>
        </p:sp>
        <p:cxnSp>
          <p:nvCxnSpPr>
            <p:cNvPr id="98" name="Straight Connector 97"/>
            <p:cNvCxnSpPr/>
            <p:nvPr/>
          </p:nvCxnSpPr>
          <p:spPr>
            <a:xfrm rot="10800000" flipH="1">
              <a:off x="3316628" y="5592270"/>
              <a:ext cx="432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2853433" y="5534546"/>
              <a:ext cx="504056" cy="396044"/>
              <a:chOff x="2411760" y="1988840"/>
              <a:chExt cx="1435100" cy="720080"/>
            </a:xfrm>
          </p:grpSpPr>
          <p:cxnSp>
            <p:nvCxnSpPr>
              <p:cNvPr id="101" name="Straight Connector 100"/>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0" name="Straight Connector 99"/>
            <p:cNvCxnSpPr/>
            <p:nvPr/>
          </p:nvCxnSpPr>
          <p:spPr>
            <a:xfrm rot="10800000" flipH="1">
              <a:off x="3355900" y="5537886"/>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flipH="1">
              <a:off x="2462096" y="5592270"/>
              <a:ext cx="432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1992818" y="5537944"/>
              <a:ext cx="504056" cy="396044"/>
              <a:chOff x="2411760" y="1988840"/>
              <a:chExt cx="1435100" cy="720080"/>
            </a:xfrm>
          </p:grpSpPr>
          <p:cxnSp>
            <p:nvCxnSpPr>
              <p:cNvPr id="114" name="Straight Connector 113"/>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rot="10800000" flipH="1">
              <a:off x="2498097" y="5542553"/>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717182" y="5550198"/>
              <a:ext cx="252917" cy="3960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4213126" y="5537885"/>
              <a:ext cx="504056" cy="396044"/>
              <a:chOff x="2411760" y="1988840"/>
              <a:chExt cx="1435100" cy="720080"/>
            </a:xfrm>
          </p:grpSpPr>
          <p:cxnSp>
            <p:nvCxnSpPr>
              <p:cNvPr id="132" name="Straight Connector 131"/>
              <p:cNvCxnSpPr/>
              <p:nvPr/>
            </p:nvCxnSpPr>
            <p:spPr>
              <a:xfrm flipH="1">
                <a:off x="3119140" y="1988840"/>
                <a:ext cx="72772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411760" y="1988840"/>
                <a:ext cx="720080" cy="7200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4" name="TextBox 133"/>
            <p:cNvSpPr txBox="1"/>
            <p:nvPr/>
          </p:nvSpPr>
          <p:spPr>
            <a:xfrm>
              <a:off x="2071961" y="5937651"/>
              <a:ext cx="3129095" cy="276999"/>
            </a:xfrm>
            <a:prstGeom prst="rect">
              <a:avLst/>
            </a:prstGeom>
            <a:noFill/>
          </p:spPr>
          <p:txBody>
            <a:bodyPr wrap="square" rtlCol="0">
              <a:spAutoFit/>
            </a:bodyPr>
            <a:lstStyle/>
            <a:p>
              <a:r>
                <a:rPr lang="en-GB" sz="1200" b="0" dirty="0">
                  <a:latin typeface="Calibri" pitchFamily="34" charset="0"/>
                  <a:cs typeface="Calibri" pitchFamily="34" charset="0"/>
                </a:rPr>
                <a:t>11                      8                      5            3            1</a:t>
              </a:r>
            </a:p>
          </p:txBody>
        </p:sp>
        <p:sp>
          <p:nvSpPr>
            <p:cNvPr id="135" name="TextBox 134"/>
            <p:cNvSpPr txBox="1"/>
            <p:nvPr/>
          </p:nvSpPr>
          <p:spPr>
            <a:xfrm>
              <a:off x="1835696" y="5273199"/>
              <a:ext cx="3129095" cy="276999"/>
            </a:xfrm>
            <a:prstGeom prst="rect">
              <a:avLst/>
            </a:prstGeom>
            <a:noFill/>
          </p:spPr>
          <p:txBody>
            <a:bodyPr wrap="square" rtlCol="0">
              <a:spAutoFit/>
            </a:bodyPr>
            <a:lstStyle/>
            <a:p>
              <a:r>
                <a:rPr lang="en-GB" sz="1200" b="0" dirty="0">
                  <a:latin typeface="Calibri" pitchFamily="34" charset="0"/>
                  <a:cs typeface="Calibri" pitchFamily="34" charset="0"/>
                </a:rPr>
                <a:t>12          10      9             7       6            4             2</a:t>
              </a:r>
            </a:p>
          </p:txBody>
        </p:sp>
      </p:grpSp>
    </p:spTree>
    <p:extLst>
      <p:ext uri="{BB962C8B-B14F-4D97-AF65-F5344CB8AC3E}">
        <p14:creationId xmlns:p14="http://schemas.microsoft.com/office/powerpoint/2010/main" val="3972703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9212" y="-99392"/>
            <a:ext cx="7772400" cy="1143000"/>
          </a:xfrm>
        </p:spPr>
        <p:txBody>
          <a:bodyPr>
            <a:noAutofit/>
          </a:bodyPr>
          <a:lstStyle/>
          <a:p>
            <a:r>
              <a:rPr lang="en-GB" b="1" dirty="0">
                <a:solidFill>
                  <a:srgbClr val="00B050"/>
                </a:solidFill>
                <a:latin typeface="Calibri" pitchFamily="34" charset="0"/>
                <a:cs typeface="Calibri" pitchFamily="34" charset="0"/>
              </a:rPr>
              <a:t>Fatty acid </a:t>
            </a:r>
            <a:r>
              <a:rPr lang="en-GB" b="1" dirty="0">
                <a:solidFill>
                  <a:schemeClr val="bg2">
                    <a:lumMod val="50000"/>
                  </a:schemeClr>
                </a:solidFill>
                <a:latin typeface="Calibri" pitchFamily="34" charset="0"/>
                <a:cs typeface="Calibri" pitchFamily="34" charset="0"/>
              </a:rPr>
              <a:t>composition of foods</a:t>
            </a:r>
          </a:p>
        </p:txBody>
      </p:sp>
      <p:pic>
        <p:nvPicPr>
          <p:cNvPr id="11267" name="Picture 2" descr="http://www.theirishshop.co.uk/images/champion%20butter%20block.jpg"/>
          <p:cNvPicPr>
            <a:picLocks noChangeAspect="1" noChangeArrowheads="1"/>
          </p:cNvPicPr>
          <p:nvPr/>
        </p:nvPicPr>
        <p:blipFill>
          <a:blip r:embed="rId2" cstate="print"/>
          <a:srcRect/>
          <a:stretch>
            <a:fillRect/>
          </a:stretch>
        </p:blipFill>
        <p:spPr bwMode="auto">
          <a:xfrm>
            <a:off x="457200" y="3159125"/>
            <a:ext cx="2146300" cy="1609725"/>
          </a:xfrm>
          <a:prstGeom prst="rect">
            <a:avLst/>
          </a:prstGeom>
          <a:noFill/>
          <a:ln w="9525">
            <a:noFill/>
            <a:miter lim="800000"/>
            <a:headEnd/>
            <a:tailEnd/>
          </a:ln>
        </p:spPr>
      </p:pic>
      <p:pic>
        <p:nvPicPr>
          <p:cNvPr id="11268" name="Picture 4" descr="http://www.recipes4us.co.uk/beef%20and%20veal/Fotolia_Beef.jpg"/>
          <p:cNvPicPr>
            <a:picLocks noChangeAspect="1" noChangeArrowheads="1"/>
          </p:cNvPicPr>
          <p:nvPr/>
        </p:nvPicPr>
        <p:blipFill>
          <a:blip r:embed="rId3" cstate="print"/>
          <a:srcRect/>
          <a:stretch>
            <a:fillRect/>
          </a:stretch>
        </p:blipFill>
        <p:spPr bwMode="auto">
          <a:xfrm>
            <a:off x="593725" y="4459288"/>
            <a:ext cx="1736725" cy="1158875"/>
          </a:xfrm>
          <a:prstGeom prst="rect">
            <a:avLst/>
          </a:prstGeom>
          <a:noFill/>
          <a:ln w="9525">
            <a:noFill/>
            <a:miter lim="800000"/>
            <a:headEnd/>
            <a:tailEnd/>
          </a:ln>
        </p:spPr>
      </p:pic>
      <p:pic>
        <p:nvPicPr>
          <p:cNvPr id="11269" name="Picture 6" descr="http://temasekpoly.files.wordpress.com/2008/11/2k8_olive_oil.jpg"/>
          <p:cNvPicPr>
            <a:picLocks noChangeAspect="1" noChangeArrowheads="1"/>
          </p:cNvPicPr>
          <p:nvPr/>
        </p:nvPicPr>
        <p:blipFill>
          <a:blip r:embed="rId4" cstate="print"/>
          <a:srcRect/>
          <a:stretch>
            <a:fillRect/>
          </a:stretch>
        </p:blipFill>
        <p:spPr bwMode="auto">
          <a:xfrm>
            <a:off x="3089424" y="2119313"/>
            <a:ext cx="2181225" cy="1636712"/>
          </a:xfrm>
          <a:prstGeom prst="rect">
            <a:avLst/>
          </a:prstGeom>
          <a:noFill/>
          <a:ln w="9525">
            <a:noFill/>
            <a:miter lim="800000"/>
            <a:headEnd/>
            <a:tailEnd/>
          </a:ln>
        </p:spPr>
      </p:pic>
      <p:pic>
        <p:nvPicPr>
          <p:cNvPr id="11270" name="Picture 10" descr="http://www.bogos.ru/images/oil_link_b2.gif"/>
          <p:cNvPicPr>
            <a:picLocks noChangeAspect="1" noChangeArrowheads="1"/>
          </p:cNvPicPr>
          <p:nvPr/>
        </p:nvPicPr>
        <p:blipFill>
          <a:blip r:embed="rId5" cstate="print"/>
          <a:srcRect/>
          <a:stretch>
            <a:fillRect/>
          </a:stretch>
        </p:blipFill>
        <p:spPr bwMode="auto">
          <a:xfrm>
            <a:off x="5580112" y="1274763"/>
            <a:ext cx="1971675" cy="2781300"/>
          </a:xfrm>
          <a:prstGeom prst="rect">
            <a:avLst/>
          </a:prstGeom>
          <a:noFill/>
          <a:ln w="9525">
            <a:noFill/>
            <a:miter lim="800000"/>
            <a:headEnd/>
            <a:tailEnd/>
          </a:ln>
        </p:spPr>
      </p:pic>
      <p:pic>
        <p:nvPicPr>
          <p:cNvPr id="11271" name="Picture 12" descr="http://www.florafamilymarathon.com/img/whichfloraisrightforyou/orig/flwhite_product_img.jpg"/>
          <p:cNvPicPr>
            <a:picLocks noChangeAspect="1" noChangeArrowheads="1"/>
          </p:cNvPicPr>
          <p:nvPr/>
        </p:nvPicPr>
        <p:blipFill>
          <a:blip r:embed="rId6" cstate="print"/>
          <a:srcRect/>
          <a:stretch>
            <a:fillRect/>
          </a:stretch>
        </p:blipFill>
        <p:spPr bwMode="auto">
          <a:xfrm>
            <a:off x="6026199" y="4056063"/>
            <a:ext cx="1943100" cy="1562100"/>
          </a:xfrm>
          <a:prstGeom prst="rect">
            <a:avLst/>
          </a:prstGeom>
          <a:noFill/>
          <a:ln w="9525">
            <a:noFill/>
            <a:miter lim="800000"/>
            <a:headEnd/>
            <a:tailEnd/>
          </a:ln>
        </p:spPr>
      </p:pic>
      <p:pic>
        <p:nvPicPr>
          <p:cNvPr id="11272" name="Picture 14" descr="http://www.bertolli.com/uk/img/products/large/spread_tub.jpg"/>
          <p:cNvPicPr>
            <a:picLocks noChangeAspect="1" noChangeArrowheads="1"/>
          </p:cNvPicPr>
          <p:nvPr/>
        </p:nvPicPr>
        <p:blipFill>
          <a:blip r:embed="rId7" cstate="print"/>
          <a:srcRect/>
          <a:stretch>
            <a:fillRect/>
          </a:stretch>
        </p:blipFill>
        <p:spPr bwMode="auto">
          <a:xfrm>
            <a:off x="2987824" y="3963988"/>
            <a:ext cx="2411412" cy="1585912"/>
          </a:xfrm>
          <a:prstGeom prst="rect">
            <a:avLst/>
          </a:prstGeom>
          <a:noFill/>
          <a:ln w="9525">
            <a:noFill/>
            <a:miter lim="800000"/>
            <a:headEnd/>
            <a:tailEnd/>
          </a:ln>
        </p:spPr>
      </p:pic>
      <p:pic>
        <p:nvPicPr>
          <p:cNvPr id="11273" name="Picture 16" descr="http://www.lifegoggles.com/wordpress/wp-content/uploads/milk.jpg"/>
          <p:cNvPicPr>
            <a:picLocks noChangeAspect="1" noChangeArrowheads="1"/>
          </p:cNvPicPr>
          <p:nvPr/>
        </p:nvPicPr>
        <p:blipFill>
          <a:blip r:embed="rId8" cstate="print"/>
          <a:srcRect/>
          <a:stretch>
            <a:fillRect/>
          </a:stretch>
        </p:blipFill>
        <p:spPr bwMode="auto">
          <a:xfrm>
            <a:off x="809625" y="1763713"/>
            <a:ext cx="1444625" cy="1438275"/>
          </a:xfrm>
          <a:prstGeom prst="rect">
            <a:avLst/>
          </a:prstGeom>
          <a:noFill/>
          <a:ln w="9525">
            <a:noFill/>
            <a:miter lim="800000"/>
            <a:headEnd/>
            <a:tailEnd/>
          </a:ln>
        </p:spPr>
      </p:pic>
      <p:sp>
        <p:nvSpPr>
          <p:cNvPr id="11274" name="TextBox 10"/>
          <p:cNvSpPr txBox="1">
            <a:spLocks noChangeArrowheads="1"/>
          </p:cNvSpPr>
          <p:nvPr/>
        </p:nvSpPr>
        <p:spPr bwMode="auto">
          <a:xfrm>
            <a:off x="615950" y="6208713"/>
            <a:ext cx="1635704" cy="523220"/>
          </a:xfrm>
          <a:prstGeom prst="rect">
            <a:avLst/>
          </a:prstGeom>
          <a:noFill/>
          <a:ln w="9525">
            <a:noFill/>
            <a:miter lim="800000"/>
            <a:headEnd/>
            <a:tailEnd/>
          </a:ln>
        </p:spPr>
        <p:txBody>
          <a:bodyPr wrap="none">
            <a:spAutoFit/>
          </a:bodyPr>
          <a:lstStyle/>
          <a:p>
            <a:r>
              <a:rPr lang="en-GB" sz="2800" dirty="0">
                <a:solidFill>
                  <a:srgbClr val="FF0000"/>
                </a:solidFill>
                <a:latin typeface="Calibri" pitchFamily="34" charset="0"/>
                <a:cs typeface="Calibri" pitchFamily="34" charset="0"/>
              </a:rPr>
              <a:t>Saturated</a:t>
            </a:r>
          </a:p>
        </p:txBody>
      </p:sp>
      <p:sp>
        <p:nvSpPr>
          <p:cNvPr id="11275" name="TextBox 11"/>
          <p:cNvSpPr txBox="1">
            <a:spLocks noChangeArrowheads="1"/>
          </p:cNvSpPr>
          <p:nvPr/>
        </p:nvSpPr>
        <p:spPr bwMode="auto">
          <a:xfrm>
            <a:off x="3635896" y="6208713"/>
            <a:ext cx="1095685" cy="523220"/>
          </a:xfrm>
          <a:prstGeom prst="rect">
            <a:avLst/>
          </a:prstGeom>
          <a:noFill/>
          <a:ln w="9525">
            <a:noFill/>
            <a:miter lim="800000"/>
            <a:headEnd/>
            <a:tailEnd/>
          </a:ln>
        </p:spPr>
        <p:txBody>
          <a:bodyPr wrap="none">
            <a:spAutoFit/>
          </a:bodyPr>
          <a:lstStyle/>
          <a:p>
            <a:r>
              <a:rPr lang="en-GB" sz="2800" dirty="0">
                <a:solidFill>
                  <a:srgbClr val="FFC000"/>
                </a:solidFill>
                <a:latin typeface="Calibri" pitchFamily="34" charset="0"/>
                <a:cs typeface="Calibri" pitchFamily="34" charset="0"/>
              </a:rPr>
              <a:t>MUFA</a:t>
            </a:r>
          </a:p>
        </p:txBody>
      </p:sp>
      <p:sp>
        <p:nvSpPr>
          <p:cNvPr id="11276" name="TextBox 12"/>
          <p:cNvSpPr txBox="1">
            <a:spLocks noChangeArrowheads="1"/>
          </p:cNvSpPr>
          <p:nvPr/>
        </p:nvSpPr>
        <p:spPr bwMode="auto">
          <a:xfrm>
            <a:off x="6444208" y="6203379"/>
            <a:ext cx="972254" cy="523220"/>
          </a:xfrm>
          <a:prstGeom prst="rect">
            <a:avLst/>
          </a:prstGeom>
          <a:noFill/>
          <a:ln w="9525">
            <a:noFill/>
            <a:miter lim="800000"/>
            <a:headEnd/>
            <a:tailEnd/>
          </a:ln>
        </p:spPr>
        <p:txBody>
          <a:bodyPr wrap="none">
            <a:spAutoFit/>
          </a:bodyPr>
          <a:lstStyle/>
          <a:p>
            <a:r>
              <a:rPr lang="en-GB" sz="2800" dirty="0">
                <a:solidFill>
                  <a:srgbClr val="66FF33"/>
                </a:solidFill>
                <a:latin typeface="Calibri" pitchFamily="34" charset="0"/>
                <a:cs typeface="Calibri" pitchFamily="34" charset="0"/>
              </a:rPr>
              <a:t>PUFA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975" y="381000"/>
            <a:ext cx="6965245" cy="554018"/>
          </a:xfrm>
        </p:spPr>
        <p:txBody>
          <a:bodyPr>
            <a:normAutofit fontScale="90000"/>
          </a:bodyPr>
          <a:lstStyle/>
          <a:p>
            <a:r>
              <a:rPr lang="en-US" dirty="0" smtClean="0"/>
              <a:t>FYI</a:t>
            </a:r>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271" t="15278" r="19459" b="21969"/>
          <a:stretch/>
        </p:blipFill>
        <p:spPr bwMode="auto">
          <a:xfrm>
            <a:off x="685800" y="1066801"/>
            <a:ext cx="7772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9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239000" cy="1143000"/>
          </a:xfrm>
        </p:spPr>
        <p:txBody>
          <a:bodyPr>
            <a:normAutofit/>
          </a:bodyPr>
          <a:lstStyle/>
          <a:p>
            <a:r>
              <a:rPr lang="en-GB" b="1" dirty="0">
                <a:solidFill>
                  <a:schemeClr val="bg2">
                    <a:lumMod val="50000"/>
                  </a:schemeClr>
                </a:solidFill>
                <a:latin typeface="Calibri" pitchFamily="34" charset="0"/>
                <a:cs typeface="Calibri" pitchFamily="34" charset="0"/>
              </a:rPr>
              <a:t>common fatty acids</a:t>
            </a:r>
          </a:p>
        </p:txBody>
      </p:sp>
      <p:sp>
        <p:nvSpPr>
          <p:cNvPr id="3" name="Content Placeholder 2"/>
          <p:cNvSpPr>
            <a:spLocks noGrp="1"/>
          </p:cNvSpPr>
          <p:nvPr>
            <p:ph idx="1"/>
          </p:nvPr>
        </p:nvSpPr>
        <p:spPr>
          <a:xfrm>
            <a:off x="152400" y="1371600"/>
            <a:ext cx="8686800" cy="5257800"/>
          </a:xfrm>
        </p:spPr>
        <p:txBody>
          <a:bodyPr/>
          <a:lstStyle/>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Saturated </a:t>
            </a:r>
          </a:p>
          <a:p>
            <a:pPr lvl="1">
              <a:buFont typeface="Wingdings" panose="05000000000000000000" pitchFamily="2" charset="2"/>
              <a:buChar char="§"/>
            </a:pPr>
            <a:r>
              <a:rPr lang="en-GB" sz="2400" dirty="0" err="1">
                <a:solidFill>
                  <a:srgbClr val="000000"/>
                </a:solidFill>
                <a:latin typeface="Calibri" pitchFamily="34" charset="0"/>
                <a:cs typeface="Calibri" pitchFamily="34" charset="0"/>
              </a:rPr>
              <a:t>Palmitic</a:t>
            </a:r>
            <a:r>
              <a:rPr lang="en-GB" sz="2400" dirty="0">
                <a:solidFill>
                  <a:srgbClr val="000000"/>
                </a:solidFill>
                <a:latin typeface="Calibri" pitchFamily="34" charset="0"/>
                <a:cs typeface="Calibri" pitchFamily="34" charset="0"/>
              </a:rPr>
              <a:t> acid (C16:0) – meat, dairy products, palm oil</a:t>
            </a:r>
          </a:p>
          <a:p>
            <a:pPr lvl="1">
              <a:buFont typeface="Wingdings" panose="05000000000000000000" pitchFamily="2" charset="2"/>
              <a:buChar char="§"/>
            </a:pPr>
            <a:r>
              <a:rPr lang="en-GB" sz="2400" dirty="0">
                <a:solidFill>
                  <a:srgbClr val="000000"/>
                </a:solidFill>
                <a:latin typeface="Calibri" pitchFamily="34" charset="0"/>
                <a:cs typeface="Calibri" pitchFamily="34" charset="0"/>
              </a:rPr>
              <a:t>Stearic acid (C18:0) – animal and vegetable fats, cocoa butter</a:t>
            </a:r>
          </a:p>
          <a:p>
            <a:pPr marL="342900" indent="-342900">
              <a:buFont typeface="Wingdings" panose="05000000000000000000" pitchFamily="2" charset="2"/>
              <a:buChar char="§"/>
            </a:pPr>
            <a:endParaRPr lang="en-GB" sz="240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Monounsaturated</a:t>
            </a:r>
          </a:p>
          <a:p>
            <a:pPr lvl="1">
              <a:buFont typeface="Wingdings" panose="05000000000000000000" pitchFamily="2" charset="2"/>
              <a:buChar char="§"/>
            </a:pPr>
            <a:r>
              <a:rPr lang="en-GB" sz="2400" dirty="0">
                <a:solidFill>
                  <a:srgbClr val="000000"/>
                </a:solidFill>
                <a:latin typeface="Calibri" pitchFamily="34" charset="0"/>
                <a:cs typeface="Calibri" pitchFamily="34" charset="0"/>
              </a:rPr>
              <a:t>Oleic acid (C18:1) – meat, dairy products, olive oil</a:t>
            </a:r>
          </a:p>
          <a:p>
            <a:pPr lvl="1">
              <a:buFont typeface="Wingdings" panose="05000000000000000000" pitchFamily="2" charset="2"/>
              <a:buChar char="§"/>
            </a:pPr>
            <a:endParaRPr lang="en-GB" sz="240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Polyunsaturated</a:t>
            </a:r>
          </a:p>
          <a:p>
            <a:pPr lvl="1">
              <a:buFont typeface="Wingdings" panose="05000000000000000000" pitchFamily="2" charset="2"/>
              <a:buChar char="§"/>
            </a:pPr>
            <a:r>
              <a:rPr lang="en-GB" sz="2400" dirty="0">
                <a:solidFill>
                  <a:srgbClr val="000000"/>
                </a:solidFill>
                <a:latin typeface="Calibri" pitchFamily="34" charset="0"/>
                <a:cs typeface="Calibri" pitchFamily="34" charset="0"/>
              </a:rPr>
              <a:t>Linoleic acid (C18:2) – sunflower oil, corn oil</a:t>
            </a:r>
          </a:p>
          <a:p>
            <a:pPr lvl="1">
              <a:buFont typeface="Wingdings" panose="05000000000000000000" pitchFamily="2" charset="2"/>
              <a:buChar char="§"/>
            </a:pPr>
            <a:r>
              <a:rPr lang="en-GB" sz="2400" dirty="0" err="1">
                <a:solidFill>
                  <a:srgbClr val="000000"/>
                </a:solidFill>
                <a:latin typeface="Calibri" pitchFamily="34" charset="0"/>
                <a:cs typeface="Calibri" pitchFamily="34" charset="0"/>
              </a:rPr>
              <a:t>Docosahexanoic</a:t>
            </a:r>
            <a:r>
              <a:rPr lang="en-GB" sz="2400" dirty="0">
                <a:solidFill>
                  <a:srgbClr val="000000"/>
                </a:solidFill>
                <a:latin typeface="Calibri" pitchFamily="34" charset="0"/>
                <a:cs typeface="Calibri" pitchFamily="34" charset="0"/>
              </a:rPr>
              <a:t> acid (22:6) – oily fish</a:t>
            </a:r>
          </a:p>
          <a:p>
            <a:endParaRPr lang="en-GB" dirty="0">
              <a:latin typeface="Calibri" pitchFamily="34" charset="0"/>
              <a:cs typeface="Calibri" pitchFamily="34" charset="0"/>
            </a:endParaRPr>
          </a:p>
          <a:p>
            <a:endParaRPr lang="en-GB" dirty="0">
              <a:latin typeface="Calibri" pitchFamily="34" charset="0"/>
              <a:cs typeface="Calibri" pitchFamily="34" charset="0"/>
            </a:endParaRPr>
          </a:p>
        </p:txBody>
      </p:sp>
    </p:spTree>
    <p:extLst>
      <p:ext uri="{BB962C8B-B14F-4D97-AF65-F5344CB8AC3E}">
        <p14:creationId xmlns:p14="http://schemas.microsoft.com/office/powerpoint/2010/main" val="1260331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Characteristics of unsaturation</a:t>
            </a:r>
          </a:p>
        </p:txBody>
      </p:sp>
      <p:sp>
        <p:nvSpPr>
          <p:cNvPr id="3" name="Content Placeholder 2"/>
          <p:cNvSpPr>
            <a:spLocks noGrp="1"/>
          </p:cNvSpPr>
          <p:nvPr>
            <p:ph idx="1"/>
          </p:nvPr>
        </p:nvSpPr>
        <p:spPr>
          <a:xfrm>
            <a:off x="228600" y="1752600"/>
            <a:ext cx="8610600" cy="4953000"/>
          </a:xfrm>
        </p:spPr>
        <p:txBody>
          <a:bodyPr>
            <a:normAutofit/>
          </a:bodyPr>
          <a:lstStyle/>
          <a:p>
            <a:pPr marR="0" lvl="0" defTabSz="914400" eaLnBrk="1" fontAlgn="auto" latinLnBrk="0" hangingPunct="1">
              <a:lnSpc>
                <a:spcPct val="100000"/>
              </a:lnSpc>
              <a:spcBef>
                <a:spcPts val="0"/>
              </a:spcBef>
              <a:spcAft>
                <a:spcPts val="0"/>
              </a:spcAft>
              <a:buClrTx/>
              <a:buSzTx/>
              <a:tabLst/>
              <a:defRPr/>
            </a:pPr>
            <a:r>
              <a:rPr lang="en-US" sz="2400" dirty="0"/>
              <a:t>Firmness</a:t>
            </a:r>
          </a:p>
          <a:p>
            <a:pPr lvl="1">
              <a:spcBef>
                <a:spcPts val="0"/>
              </a:spcBef>
              <a:buClrTx/>
            </a:pPr>
            <a:r>
              <a:rPr lang="en-US" sz="2400" dirty="0"/>
              <a:t>PUFA </a:t>
            </a:r>
            <a:r>
              <a:rPr lang="en-US" sz="2400" dirty="0">
                <a:sym typeface="Wingdings"/>
              </a:rPr>
              <a:t> liquid at room temperature</a:t>
            </a:r>
          </a:p>
          <a:p>
            <a:pPr lvl="1">
              <a:spcBef>
                <a:spcPts val="0"/>
              </a:spcBef>
              <a:buClrTx/>
            </a:pPr>
            <a:r>
              <a:rPr lang="en-US" sz="2400" dirty="0">
                <a:sym typeface="Wingdings"/>
              </a:rPr>
              <a:t>SFA  Solid at room temperature</a:t>
            </a:r>
          </a:p>
          <a:p>
            <a:pPr lvl="1">
              <a:spcBef>
                <a:spcPts val="0"/>
              </a:spcBef>
              <a:buClrTx/>
            </a:pPr>
            <a:endParaRPr lang="en-US" sz="2400" dirty="0">
              <a:sym typeface="Wingdings"/>
            </a:endParaRPr>
          </a:p>
          <a:p>
            <a:pPr lvl="1">
              <a:spcBef>
                <a:spcPts val="0"/>
              </a:spcBef>
              <a:buClrTx/>
            </a:pPr>
            <a:endParaRPr lang="en-US" sz="2400" dirty="0">
              <a:sym typeface="Wingdings"/>
            </a:endParaRPr>
          </a:p>
          <a:p>
            <a:pPr>
              <a:spcBef>
                <a:spcPts val="0"/>
              </a:spcBef>
            </a:pPr>
            <a:r>
              <a:rPr lang="en-US" sz="2400" dirty="0">
                <a:sym typeface="Wingdings"/>
              </a:rPr>
              <a:t>Stability</a:t>
            </a:r>
          </a:p>
          <a:p>
            <a:pPr lvl="1">
              <a:spcBef>
                <a:spcPts val="0"/>
              </a:spcBef>
            </a:pPr>
            <a:r>
              <a:rPr lang="en-US" sz="2400" dirty="0">
                <a:sym typeface="Wingdings"/>
              </a:rPr>
              <a:t>More saturation = less oxidation (    rancidity)</a:t>
            </a:r>
          </a:p>
          <a:p>
            <a:pPr lvl="1">
              <a:spcBef>
                <a:spcPts val="0"/>
              </a:spcBef>
            </a:pPr>
            <a:endParaRPr lang="en-US" sz="2400" dirty="0">
              <a:sym typeface="Wingdings"/>
            </a:endParaRPr>
          </a:p>
          <a:p>
            <a:pPr lvl="1">
              <a:spcBef>
                <a:spcPts val="0"/>
              </a:spcBef>
            </a:pPr>
            <a:endParaRPr lang="en-US" sz="2400" dirty="0">
              <a:sym typeface="Wingdings"/>
            </a:endParaRPr>
          </a:p>
          <a:p>
            <a:pPr>
              <a:spcBef>
                <a:spcPts val="0"/>
              </a:spcBef>
            </a:pPr>
            <a:r>
              <a:rPr lang="en-US" sz="2400" dirty="0">
                <a:sym typeface="Wingdings"/>
              </a:rPr>
              <a:t>Hydrogenation</a:t>
            </a:r>
          </a:p>
          <a:p>
            <a:pPr lvl="1">
              <a:spcBef>
                <a:spcPts val="0"/>
              </a:spcBef>
            </a:pPr>
            <a:r>
              <a:rPr lang="en-US" sz="2400" dirty="0">
                <a:sym typeface="Wingdings"/>
              </a:rPr>
              <a:t>Protects against oxidation (longer shelf life)</a:t>
            </a:r>
          </a:p>
          <a:p>
            <a:pPr lvl="1">
              <a:spcBef>
                <a:spcPts val="0"/>
              </a:spcBef>
            </a:pPr>
            <a:r>
              <a:rPr lang="en-US" sz="2400" dirty="0">
                <a:sym typeface="Wingdings"/>
              </a:rPr>
              <a:t>Change in the texture</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5334000" y="4126468"/>
                <a:ext cx="22121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334000" y="4126468"/>
                <a:ext cx="221214" cy="369332"/>
              </a:xfrm>
              <a:prstGeom prst="rect">
                <a:avLst/>
              </a:prstGeom>
              <a:blipFill rotWithShape="0">
                <a:blip r:embed="rId2"/>
                <a:stretch>
                  <a:fillRect l="-36111" r="-33333" b="-11475"/>
                </a:stretch>
              </a:blipFill>
            </p:spPr>
            <p:txBody>
              <a:bodyPr/>
              <a:lstStyle/>
              <a:p>
                <a:r>
                  <a:rPr lang="en-US">
                    <a:noFill/>
                  </a:rPr>
                  <a:t> </a:t>
                </a:r>
              </a:p>
            </p:txBody>
          </p:sp>
        </mc:Fallback>
      </mc:AlternateContent>
    </p:spTree>
    <p:extLst>
      <p:ext uri="{BB962C8B-B14F-4D97-AF65-F5344CB8AC3E}">
        <p14:creationId xmlns:p14="http://schemas.microsoft.com/office/powerpoint/2010/main" val="191359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87424"/>
            <a:ext cx="7239000" cy="1143000"/>
          </a:xfrm>
        </p:spPr>
        <p:txBody>
          <a:bodyPr/>
          <a:lstStyle/>
          <a:p>
            <a:r>
              <a:rPr lang="en-GB" b="1" dirty="0">
                <a:solidFill>
                  <a:schemeClr val="bg2">
                    <a:lumMod val="50000"/>
                  </a:schemeClr>
                </a:solidFill>
                <a:latin typeface="Calibri" pitchFamily="34" charset="0"/>
                <a:cs typeface="Calibri" pitchFamily="34" charset="0"/>
              </a:rPr>
              <a:t>Outline of session </a:t>
            </a:r>
          </a:p>
        </p:txBody>
      </p:sp>
      <p:sp>
        <p:nvSpPr>
          <p:cNvPr id="3" name="Content Placeholder 2"/>
          <p:cNvSpPr>
            <a:spLocks noGrp="1"/>
          </p:cNvSpPr>
          <p:nvPr>
            <p:ph idx="1"/>
          </p:nvPr>
        </p:nvSpPr>
        <p:spPr>
          <a:xfrm>
            <a:off x="467544" y="1080121"/>
            <a:ext cx="7620000" cy="5445223"/>
          </a:xfrm>
        </p:spPr>
        <p:txBody>
          <a:bodyPr>
            <a:normAutofit lnSpcReduction="10000"/>
          </a:bodyPr>
          <a:lstStyle/>
          <a:p>
            <a:pPr marL="342900" indent="-342900">
              <a:buClr>
                <a:schemeClr val="tx2"/>
              </a:buClr>
              <a:buFont typeface="Wingdings" pitchFamily="2" charset="2"/>
              <a:buChar char="§"/>
            </a:pPr>
            <a:r>
              <a:rPr lang="en-GB" dirty="0">
                <a:latin typeface="Calibri" pitchFamily="34" charset="0"/>
                <a:cs typeface="Calibri" pitchFamily="34" charset="0"/>
              </a:rPr>
              <a:t>Introduction to lipids</a:t>
            </a:r>
          </a:p>
          <a:p>
            <a:pPr marL="342900" indent="-342900">
              <a:buClr>
                <a:schemeClr val="tx2"/>
              </a:buClr>
              <a:buFont typeface="Wingdings" pitchFamily="2" charset="2"/>
              <a:buChar char="§"/>
            </a:pPr>
            <a:endParaRPr lang="en-GB" dirty="0">
              <a:latin typeface="Calibri" pitchFamily="34" charset="0"/>
              <a:cs typeface="Calibri" pitchFamily="34" charset="0"/>
            </a:endParaRPr>
          </a:p>
          <a:p>
            <a:pPr marL="342900" indent="-342900">
              <a:buClr>
                <a:schemeClr val="tx2"/>
              </a:buClr>
              <a:buFont typeface="Wingdings" pitchFamily="2" charset="2"/>
              <a:buChar char="§"/>
            </a:pPr>
            <a:r>
              <a:rPr lang="en-GB" dirty="0" err="1">
                <a:latin typeface="Calibri" pitchFamily="34" charset="0"/>
                <a:cs typeface="Calibri" pitchFamily="34" charset="0"/>
              </a:rPr>
              <a:t>Triacylglycerides</a:t>
            </a:r>
            <a:endParaRPr lang="en-GB" dirty="0">
              <a:latin typeface="Calibri" pitchFamily="34" charset="0"/>
              <a:cs typeface="Calibri" pitchFamily="34" charset="0"/>
            </a:endParaRPr>
          </a:p>
          <a:p>
            <a:pPr marL="342900" indent="-342900">
              <a:buClr>
                <a:schemeClr val="tx2"/>
              </a:buClr>
              <a:buFont typeface="Wingdings" pitchFamily="2" charset="2"/>
              <a:buChar char="§"/>
            </a:pPr>
            <a:endParaRPr lang="en-GB" dirty="0">
              <a:latin typeface="Calibri" pitchFamily="34" charset="0"/>
              <a:cs typeface="Calibri" pitchFamily="34" charset="0"/>
            </a:endParaRPr>
          </a:p>
          <a:p>
            <a:pPr marL="342900" indent="-342900">
              <a:buClr>
                <a:schemeClr val="tx2"/>
              </a:buClr>
              <a:buFont typeface="Wingdings" pitchFamily="2" charset="2"/>
              <a:buChar char="§"/>
            </a:pPr>
            <a:r>
              <a:rPr lang="en-GB" dirty="0">
                <a:latin typeface="Calibri" pitchFamily="34" charset="0"/>
                <a:cs typeface="Calibri" pitchFamily="34" charset="0"/>
              </a:rPr>
              <a:t>Lipid metabolism</a:t>
            </a:r>
          </a:p>
          <a:p>
            <a:pPr marL="342900" indent="-342900">
              <a:buClr>
                <a:schemeClr val="tx2"/>
              </a:buClr>
              <a:buFont typeface="Wingdings" pitchFamily="2" charset="2"/>
              <a:buChar char="§"/>
            </a:pPr>
            <a:endParaRPr lang="en-GB" dirty="0">
              <a:latin typeface="Calibri" pitchFamily="34" charset="0"/>
              <a:cs typeface="Calibri" pitchFamily="34" charset="0"/>
            </a:endParaRPr>
          </a:p>
          <a:p>
            <a:pPr marL="342900" indent="-342900">
              <a:buClr>
                <a:schemeClr val="tx2"/>
              </a:buClr>
              <a:buFont typeface="Wingdings" pitchFamily="2" charset="2"/>
              <a:buChar char="§"/>
            </a:pPr>
            <a:r>
              <a:rPr lang="en-GB" dirty="0">
                <a:latin typeface="Calibri" pitchFamily="34" charset="0"/>
                <a:cs typeface="Calibri" pitchFamily="34" charset="0"/>
              </a:rPr>
              <a:t>Essential fatty acids</a:t>
            </a:r>
          </a:p>
          <a:p>
            <a:pPr marL="342900" indent="-342900">
              <a:buClr>
                <a:schemeClr val="tx2"/>
              </a:buClr>
              <a:buFont typeface="Wingdings" pitchFamily="2" charset="2"/>
              <a:buChar char="§"/>
            </a:pPr>
            <a:endParaRPr lang="en-GB" dirty="0">
              <a:latin typeface="Calibri" pitchFamily="34" charset="0"/>
              <a:cs typeface="Calibri" pitchFamily="34" charset="0"/>
            </a:endParaRPr>
          </a:p>
          <a:p>
            <a:pPr marL="342900" indent="-342900">
              <a:buClr>
                <a:schemeClr val="tx2"/>
              </a:buClr>
              <a:buFont typeface="Wingdings" pitchFamily="2" charset="2"/>
              <a:buChar char="§"/>
            </a:pPr>
            <a:r>
              <a:rPr lang="en-GB" dirty="0">
                <a:latin typeface="Calibri" pitchFamily="34" charset="0"/>
                <a:cs typeface="Calibri" pitchFamily="34" charset="0"/>
              </a:rPr>
              <a:t>How are fatty acids used as a source of energy?</a:t>
            </a:r>
          </a:p>
          <a:p>
            <a:pPr marL="342900" indent="-342900">
              <a:buClr>
                <a:schemeClr val="tx2"/>
              </a:buClr>
              <a:buFont typeface="Wingdings" pitchFamily="2" charset="2"/>
              <a:buChar char="§"/>
            </a:pPr>
            <a:endParaRPr lang="en-GB" dirty="0">
              <a:latin typeface="Calibri" pitchFamily="34" charset="0"/>
              <a:cs typeface="Calibri" pitchFamily="34" charset="0"/>
            </a:endParaRPr>
          </a:p>
          <a:p>
            <a:pPr marL="342900" indent="-342900">
              <a:buClr>
                <a:schemeClr val="tx2"/>
              </a:buClr>
              <a:buFont typeface="Wingdings" pitchFamily="2" charset="2"/>
              <a:buChar char="§"/>
            </a:pPr>
            <a:r>
              <a:rPr lang="en-GB" dirty="0">
                <a:latin typeface="Calibri" pitchFamily="34" charset="0"/>
                <a:cs typeface="Calibri" pitchFamily="34" charset="0"/>
              </a:rPr>
              <a:t>Lipid metabolism in fed and fasted state</a:t>
            </a:r>
          </a:p>
          <a:p>
            <a:pPr marL="342900" indent="-342900">
              <a:buClr>
                <a:schemeClr val="tx2"/>
              </a:buClr>
              <a:buFont typeface="Wingdings" pitchFamily="2" charset="2"/>
              <a:buChar char="§"/>
            </a:pPr>
            <a:endParaRPr lang="en-GB" dirty="0">
              <a:latin typeface="Calibri" pitchFamily="34" charset="0"/>
              <a:cs typeface="Calibri" pitchFamily="34" charset="0"/>
            </a:endParaRPr>
          </a:p>
          <a:p>
            <a:pPr marL="342900" indent="-342900">
              <a:buClr>
                <a:schemeClr val="tx2"/>
              </a:buClr>
              <a:buFont typeface="Wingdings" pitchFamily="2" charset="2"/>
              <a:buChar char="§"/>
            </a:pPr>
            <a:r>
              <a:rPr lang="en-GB" dirty="0">
                <a:latin typeface="Calibri" pitchFamily="34" charset="0"/>
                <a:cs typeface="Calibri" pitchFamily="34" charset="0"/>
              </a:rPr>
              <a:t>Lipids and disease</a:t>
            </a:r>
          </a:p>
        </p:txBody>
      </p:sp>
    </p:spTree>
    <p:extLst>
      <p:ext uri="{BB962C8B-B14F-4D97-AF65-F5344CB8AC3E}">
        <p14:creationId xmlns:p14="http://schemas.microsoft.com/office/powerpoint/2010/main" val="3302129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979"/>
            <a:ext cx="7239000" cy="1143000"/>
          </a:xfrm>
        </p:spPr>
        <p:txBody>
          <a:bodyPr>
            <a:normAutofit/>
          </a:bodyPr>
          <a:lstStyle/>
          <a:p>
            <a:r>
              <a:rPr lang="en-GB" b="1" dirty="0">
                <a:solidFill>
                  <a:schemeClr val="bg2">
                    <a:lumMod val="50000"/>
                  </a:schemeClr>
                </a:solidFill>
                <a:latin typeface="Calibri" pitchFamily="34" charset="0"/>
                <a:cs typeface="Calibri" pitchFamily="34" charset="0"/>
              </a:rPr>
              <a:t>Short Chain fatty acids</a:t>
            </a:r>
          </a:p>
        </p:txBody>
      </p:sp>
      <p:sp>
        <p:nvSpPr>
          <p:cNvPr id="3" name="Content Placeholder 2"/>
          <p:cNvSpPr>
            <a:spLocks noGrp="1"/>
          </p:cNvSpPr>
          <p:nvPr>
            <p:ph idx="1"/>
          </p:nvPr>
        </p:nvSpPr>
        <p:spPr>
          <a:xfrm>
            <a:off x="323528" y="1340768"/>
            <a:ext cx="8515672" cy="5112568"/>
          </a:xfrm>
        </p:spPr>
        <p:txBody>
          <a:bodyPr>
            <a:noAutofit/>
          </a:bodyPr>
          <a:lstStyle/>
          <a:p>
            <a:pPr marL="342900" indent="-342900">
              <a:buFont typeface="Wingdings" panose="05000000000000000000" pitchFamily="2" charset="2"/>
              <a:buChar char="§"/>
            </a:pPr>
            <a:r>
              <a:rPr lang="en-GB" sz="2400" b="0" dirty="0">
                <a:solidFill>
                  <a:srgbClr val="000000"/>
                </a:solidFill>
                <a:latin typeface="Calibri" pitchFamily="34" charset="0"/>
                <a:cs typeface="Calibri" pitchFamily="34" charset="0"/>
              </a:rPr>
              <a:t>&lt; 8 carbons chain</a:t>
            </a:r>
          </a:p>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Water soluble</a:t>
            </a:r>
          </a:p>
          <a:p>
            <a:pPr marL="342900" indent="-342900">
              <a:buFont typeface="Wingdings" panose="05000000000000000000" pitchFamily="2" charset="2"/>
              <a:buChar char="§"/>
            </a:pPr>
            <a:r>
              <a:rPr lang="en-GB" sz="2400" b="0" dirty="0">
                <a:solidFill>
                  <a:srgbClr val="000000"/>
                </a:solidFill>
                <a:latin typeface="Calibri" pitchFamily="34" charset="0"/>
                <a:cs typeface="Calibri" pitchFamily="34" charset="0"/>
              </a:rPr>
              <a:t>Found primarily in products containing ruminant milk</a:t>
            </a:r>
          </a:p>
          <a:p>
            <a:pPr marL="342900" indent="-342900">
              <a:buFont typeface="Wingdings" panose="05000000000000000000" pitchFamily="2" charset="2"/>
              <a:buChar char="§"/>
            </a:pPr>
            <a:r>
              <a:rPr lang="en-GB" sz="2400" b="0">
                <a:solidFill>
                  <a:srgbClr val="000000"/>
                </a:solidFill>
                <a:latin typeface="Calibri" pitchFamily="34" charset="0"/>
                <a:cs typeface="Calibri" pitchFamily="34" charset="0"/>
              </a:rPr>
              <a:t>Doesn’t </a:t>
            </a:r>
            <a:r>
              <a:rPr lang="en-GB" sz="2400" b="0" dirty="0">
                <a:solidFill>
                  <a:srgbClr val="000000"/>
                </a:solidFill>
                <a:latin typeface="Calibri" pitchFamily="34" charset="0"/>
                <a:cs typeface="Calibri" pitchFamily="34" charset="0"/>
              </a:rPr>
              <a:t>become part of body lipid pool</a:t>
            </a:r>
          </a:p>
          <a:p>
            <a:endParaRPr lang="en-GB" dirty="0">
              <a:latin typeface="Calibri" pitchFamily="34" charset="0"/>
              <a:cs typeface="Calibri" pitchFamily="34" charset="0"/>
            </a:endParaRPr>
          </a:p>
          <a:p>
            <a:pPr>
              <a:buNone/>
            </a:pPr>
            <a:endParaRPr lang="en-GB" sz="2400" b="0" dirty="0">
              <a:latin typeface="Calibri" pitchFamily="34" charset="0"/>
              <a:cs typeface="Calibri" pitchFamily="34" charset="0"/>
            </a:endParaRPr>
          </a:p>
          <a:p>
            <a:pPr marL="342900" indent="-342900">
              <a:buFont typeface="Wingdings" panose="05000000000000000000" pitchFamily="2" charset="2"/>
              <a:buChar char="§"/>
            </a:pPr>
            <a:r>
              <a:rPr lang="en-GB" sz="2400" b="0" dirty="0">
                <a:solidFill>
                  <a:srgbClr val="000000"/>
                </a:solidFill>
                <a:latin typeface="Calibri" pitchFamily="34" charset="0"/>
                <a:cs typeface="Calibri" pitchFamily="34" charset="0"/>
              </a:rPr>
              <a:t>8-14 carbons</a:t>
            </a:r>
          </a:p>
          <a:p>
            <a:pPr marL="342900" indent="-342900">
              <a:buFont typeface="Wingdings" panose="05000000000000000000" pitchFamily="2" charset="2"/>
              <a:buChar char="§"/>
            </a:pPr>
            <a:r>
              <a:rPr lang="en-GB" sz="2400" b="0" dirty="0">
                <a:solidFill>
                  <a:srgbClr val="000000"/>
                </a:solidFill>
                <a:latin typeface="Calibri" pitchFamily="34" charset="0"/>
                <a:cs typeface="Calibri" pitchFamily="34" charset="0"/>
              </a:rPr>
              <a:t> Arise during synthesis of LCFA</a:t>
            </a:r>
          </a:p>
          <a:p>
            <a:pPr marL="342900" indent="-342900">
              <a:buFont typeface="Wingdings" panose="05000000000000000000" pitchFamily="2" charset="2"/>
              <a:buChar char="§"/>
            </a:pPr>
            <a:r>
              <a:rPr lang="en-GB" sz="2400" b="0" dirty="0">
                <a:solidFill>
                  <a:srgbClr val="000000"/>
                </a:solidFill>
                <a:latin typeface="Calibri" pitchFamily="34" charset="0"/>
                <a:cs typeface="Calibri" pitchFamily="34" charset="0"/>
              </a:rPr>
              <a:t> Coconut milk and milk fat</a:t>
            </a:r>
          </a:p>
          <a:p>
            <a:pPr marL="342900" indent="-342900">
              <a:buFont typeface="Wingdings" panose="05000000000000000000" pitchFamily="2" charset="2"/>
              <a:buChar char="§"/>
            </a:pPr>
            <a:endParaRPr lang="en-GB" sz="2400" b="0" dirty="0">
              <a:solidFill>
                <a:srgbClr val="000000"/>
              </a:solidFill>
              <a:latin typeface="Calibri" pitchFamily="34" charset="0"/>
              <a:cs typeface="Calibri" pitchFamily="34" charset="0"/>
            </a:endParaRPr>
          </a:p>
        </p:txBody>
      </p:sp>
      <p:sp>
        <p:nvSpPr>
          <p:cNvPr id="4" name="Title 1"/>
          <p:cNvSpPr txBox="1">
            <a:spLocks/>
          </p:cNvSpPr>
          <p:nvPr/>
        </p:nvSpPr>
        <p:spPr>
          <a:xfrm>
            <a:off x="323528" y="3212976"/>
            <a:ext cx="72390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pPr>
            <a:r>
              <a:rPr lang="en-GB" b="1" dirty="0">
                <a:solidFill>
                  <a:schemeClr val="bg2">
                    <a:lumMod val="50000"/>
                  </a:schemeClr>
                </a:solidFill>
                <a:latin typeface="Calibri" pitchFamily="34" charset="0"/>
                <a:cs typeface="Calibri" pitchFamily="34" charset="0"/>
              </a:rPr>
              <a:t>MEDIUM Chain fatty acids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7239000" cy="1143000"/>
          </a:xfrm>
        </p:spPr>
        <p:txBody>
          <a:bodyPr/>
          <a:lstStyle/>
          <a:p>
            <a:r>
              <a:rPr lang="en-GB" b="1" dirty="0">
                <a:solidFill>
                  <a:schemeClr val="bg2">
                    <a:lumMod val="50000"/>
                  </a:schemeClr>
                </a:solidFill>
                <a:latin typeface="Calibri" panose="020F0502020204030204" pitchFamily="34" charset="0"/>
              </a:rPr>
              <a:t>Long chain fatty acids</a:t>
            </a:r>
          </a:p>
        </p:txBody>
      </p:sp>
      <p:sp>
        <p:nvSpPr>
          <p:cNvPr id="3" name="Content Placeholder 2"/>
          <p:cNvSpPr>
            <a:spLocks noGrp="1"/>
          </p:cNvSpPr>
          <p:nvPr>
            <p:ph idx="1"/>
          </p:nvPr>
        </p:nvSpPr>
        <p:spPr>
          <a:xfrm>
            <a:off x="323528" y="1340768"/>
            <a:ext cx="8439472" cy="5256584"/>
          </a:xfrm>
        </p:spPr>
        <p:txBody>
          <a:bodyPr>
            <a:noAutofit/>
          </a:bodyPr>
          <a:lstStyle/>
          <a:p>
            <a:pPr marL="342900" indent="-342900">
              <a:lnSpc>
                <a:spcPct val="150000"/>
              </a:lnSpc>
              <a:buFont typeface="Wingdings" panose="05000000000000000000" pitchFamily="2" charset="2"/>
              <a:buChar char="§"/>
            </a:pPr>
            <a:r>
              <a:rPr lang="en-GB" sz="2800" b="0" dirty="0">
                <a:solidFill>
                  <a:srgbClr val="000000"/>
                </a:solidFill>
                <a:latin typeface="Calibri" pitchFamily="34" charset="0"/>
                <a:cs typeface="Calibri" pitchFamily="34" charset="0"/>
              </a:rPr>
              <a:t>&gt; 14 carbons in length</a:t>
            </a:r>
          </a:p>
          <a:p>
            <a:pPr marL="342900" indent="-342900">
              <a:lnSpc>
                <a:spcPct val="150000"/>
              </a:lnSpc>
              <a:buFont typeface="Wingdings" panose="05000000000000000000" pitchFamily="2" charset="2"/>
              <a:buChar char="§"/>
            </a:pPr>
            <a:r>
              <a:rPr lang="en-GB" sz="2800" b="0" dirty="0">
                <a:solidFill>
                  <a:srgbClr val="000000"/>
                </a:solidFill>
                <a:latin typeface="Calibri" pitchFamily="34" charset="0"/>
                <a:cs typeface="Calibri" pitchFamily="34" charset="0"/>
              </a:rPr>
              <a:t>Main constituent of dietary </a:t>
            </a:r>
            <a:r>
              <a:rPr lang="en-GB" sz="2800" b="0" dirty="0" smtClean="0">
                <a:solidFill>
                  <a:srgbClr val="000000"/>
                </a:solidFill>
                <a:latin typeface="Calibri" pitchFamily="34" charset="0"/>
                <a:cs typeface="Calibri" pitchFamily="34" charset="0"/>
              </a:rPr>
              <a:t>fat</a:t>
            </a:r>
            <a:endParaRPr lang="en-GB" sz="2800" b="0" u="sng" dirty="0">
              <a:solidFill>
                <a:srgbClr val="000000"/>
              </a:solidFill>
              <a:latin typeface="Calibri" pitchFamily="34" charset="0"/>
              <a:cs typeface="Calibri" pitchFamily="34" charset="0"/>
            </a:endParaRPr>
          </a:p>
          <a:p>
            <a:pPr marL="342900" indent="-342900">
              <a:lnSpc>
                <a:spcPct val="150000"/>
              </a:lnSpc>
              <a:buFont typeface="Wingdings" panose="05000000000000000000" pitchFamily="2" charset="2"/>
              <a:buChar char="§"/>
            </a:pPr>
            <a:r>
              <a:rPr lang="en-GB" sz="2800" b="0" dirty="0">
                <a:solidFill>
                  <a:srgbClr val="000000"/>
                </a:solidFill>
                <a:latin typeface="Calibri" pitchFamily="34" charset="0"/>
                <a:cs typeface="Calibri" pitchFamily="34" charset="0"/>
              </a:rPr>
              <a:t>Originate from</a:t>
            </a:r>
          </a:p>
          <a:p>
            <a:pPr lvl="1">
              <a:buFont typeface="Wingdings" panose="05000000000000000000" pitchFamily="2" charset="2"/>
              <a:buChar char="§"/>
            </a:pPr>
            <a:r>
              <a:rPr lang="en-GB" sz="2800" dirty="0">
                <a:solidFill>
                  <a:srgbClr val="000000"/>
                </a:solidFill>
                <a:latin typeface="Calibri" pitchFamily="34" charset="0"/>
                <a:cs typeface="Calibri" pitchFamily="34" charset="0"/>
              </a:rPr>
              <a:t>Diet</a:t>
            </a:r>
          </a:p>
          <a:p>
            <a:pPr lvl="1">
              <a:buFont typeface="Wingdings" panose="05000000000000000000" pitchFamily="2" charset="2"/>
              <a:buChar char="§"/>
            </a:pPr>
            <a:r>
              <a:rPr lang="en-GB" sz="2800" dirty="0">
                <a:solidFill>
                  <a:srgbClr val="000000"/>
                </a:solidFill>
                <a:latin typeface="Calibri" pitchFamily="34" charset="0"/>
                <a:cs typeface="Calibri" pitchFamily="34" charset="0"/>
              </a:rPr>
              <a:t>Synthesis from acetyl </a:t>
            </a:r>
            <a:r>
              <a:rPr lang="en-GB" sz="2800" dirty="0" err="1">
                <a:solidFill>
                  <a:srgbClr val="000000"/>
                </a:solidFill>
                <a:latin typeface="Calibri" pitchFamily="34" charset="0"/>
                <a:cs typeface="Calibri" pitchFamily="34" charset="0"/>
              </a:rPr>
              <a:t>CoA</a:t>
            </a:r>
            <a:endParaRPr lang="en-GB" sz="2800" dirty="0">
              <a:solidFill>
                <a:srgbClr val="000000"/>
              </a:solidFill>
              <a:latin typeface="Calibri" pitchFamily="34" charset="0"/>
              <a:cs typeface="Calibri" pitchFamily="34" charset="0"/>
            </a:endParaRPr>
          </a:p>
          <a:p>
            <a:pPr lvl="1">
              <a:buFont typeface="Wingdings" panose="05000000000000000000" pitchFamily="2" charset="2"/>
              <a:buChar char="§"/>
            </a:pPr>
            <a:r>
              <a:rPr lang="en-GB" sz="2800" dirty="0">
                <a:solidFill>
                  <a:srgbClr val="000000"/>
                </a:solidFill>
                <a:latin typeface="Calibri" pitchFamily="34" charset="0"/>
                <a:cs typeface="Calibri" pitchFamily="34" charset="0"/>
              </a:rPr>
              <a:t>Elongation of SCFA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990282"/>
          </a:xfrm>
        </p:spPr>
        <p:txBody>
          <a:bodyPr/>
          <a:lstStyle/>
          <a:p>
            <a:r>
              <a:rPr lang="en-US" dirty="0">
                <a:solidFill>
                  <a:schemeClr val="bg2">
                    <a:lumMod val="50000"/>
                  </a:schemeClr>
                </a:solidFill>
              </a:rPr>
              <a:t>Triglycerides</a:t>
            </a:r>
          </a:p>
        </p:txBody>
      </p:sp>
      <p:sp>
        <p:nvSpPr>
          <p:cNvPr id="3" name="Content Placeholder 2"/>
          <p:cNvSpPr>
            <a:spLocks noGrp="1"/>
          </p:cNvSpPr>
          <p:nvPr>
            <p:ph idx="1"/>
          </p:nvPr>
        </p:nvSpPr>
        <p:spPr>
          <a:xfrm>
            <a:off x="457200" y="1752600"/>
            <a:ext cx="8382000" cy="4373563"/>
          </a:xfrm>
        </p:spPr>
        <p:txBody>
          <a:bodyPr/>
          <a:lstStyle/>
          <a:p>
            <a:pPr marL="342900" indent="-342900">
              <a:buFont typeface="Arial" charset="0"/>
              <a:buChar char="•"/>
            </a:pPr>
            <a:r>
              <a:rPr lang="en-US" dirty="0"/>
              <a:t>F.A in diet mostly incorporated as triglycerides</a:t>
            </a:r>
          </a:p>
          <a:p>
            <a:pPr marL="342900" indent="-342900">
              <a:buFont typeface="Arial" charset="0"/>
              <a:buChar char="•"/>
            </a:pPr>
            <a:r>
              <a:rPr lang="en-US" dirty="0"/>
              <a:t>3 fatty acids attached to a glycerol.</a:t>
            </a:r>
          </a:p>
          <a:p>
            <a:pPr marL="342900" indent="-342900">
              <a:buFont typeface="Arial" charset="0"/>
              <a:buChar char="•"/>
            </a:pPr>
            <a:r>
              <a:rPr lang="en-US" dirty="0"/>
              <a:t>Formed by condensation </a:t>
            </a:r>
            <a:r>
              <a:rPr lang="en-US" dirty="0" err="1"/>
              <a:t>rxns</a:t>
            </a:r>
            <a:r>
              <a:rPr lang="en-US" dirty="0"/>
              <a:t>.</a:t>
            </a:r>
          </a:p>
          <a:p>
            <a:pPr marL="342900" indent="-342900">
              <a:buFont typeface="Arial" charset="0"/>
              <a:buChar char="•"/>
            </a:pPr>
            <a:r>
              <a:rPr lang="en-US" dirty="0"/>
              <a:t>Most triglycerides contain a mixture of more than one type of fatty acid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833" t="38000" r="53333" b="39333"/>
          <a:stretch/>
        </p:blipFill>
        <p:spPr>
          <a:xfrm>
            <a:off x="2743200" y="3671720"/>
            <a:ext cx="6096000" cy="3033879"/>
          </a:xfrm>
          <a:prstGeom prst="rect">
            <a:avLst/>
          </a:prstGeom>
        </p:spPr>
      </p:pic>
    </p:spTree>
    <p:extLst>
      <p:ext uri="{BB962C8B-B14F-4D97-AF65-F5344CB8AC3E}">
        <p14:creationId xmlns:p14="http://schemas.microsoft.com/office/powerpoint/2010/main" val="1740837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72365"/>
            <a:ext cx="5791200" cy="1371600"/>
          </a:xfrm>
        </p:spPr>
        <p:txBody>
          <a:bodyPr/>
          <a:lstStyle/>
          <a:p>
            <a:r>
              <a:rPr lang="en-US" dirty="0">
                <a:solidFill>
                  <a:schemeClr val="bg2">
                    <a:lumMod val="50000"/>
                  </a:schemeClr>
                </a:solidFill>
              </a:rPr>
              <a:t>Phospholipids</a:t>
            </a:r>
          </a:p>
        </p:txBody>
      </p:sp>
      <p:sp>
        <p:nvSpPr>
          <p:cNvPr id="3" name="Content Placeholder 2"/>
          <p:cNvSpPr>
            <a:spLocks noGrp="1"/>
          </p:cNvSpPr>
          <p:nvPr>
            <p:ph idx="1"/>
          </p:nvPr>
        </p:nvSpPr>
        <p:spPr>
          <a:xfrm>
            <a:off x="457200" y="1371600"/>
            <a:ext cx="8305800" cy="4754563"/>
          </a:xfrm>
        </p:spPr>
        <p:txBody>
          <a:bodyPr/>
          <a:lstStyle/>
          <a:p>
            <a:pPr algn="ctr"/>
            <a:r>
              <a:rPr lang="en-US" dirty="0"/>
              <a:t>a compound similar to a triglyceride but having a phosphate group and choline in place of one of the fatty acids. </a:t>
            </a:r>
            <a:endParaRPr lang="en-US" dirty="0">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166" t="11334" r="7501" b="39333"/>
          <a:stretch/>
        </p:blipFill>
        <p:spPr>
          <a:xfrm>
            <a:off x="457200" y="2514600"/>
            <a:ext cx="8077200" cy="4191000"/>
          </a:xfrm>
          <a:prstGeom prst="rect">
            <a:avLst/>
          </a:prstGeom>
        </p:spPr>
      </p:pic>
    </p:spTree>
    <p:extLst>
      <p:ext uri="{BB962C8B-B14F-4D97-AF65-F5344CB8AC3E}">
        <p14:creationId xmlns:p14="http://schemas.microsoft.com/office/powerpoint/2010/main" val="1938544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phospholipids</a:t>
            </a:r>
          </a:p>
        </p:txBody>
      </p:sp>
      <p:sp>
        <p:nvSpPr>
          <p:cNvPr id="3" name="Content Placeholder 2"/>
          <p:cNvSpPr>
            <a:spLocks noGrp="1"/>
          </p:cNvSpPr>
          <p:nvPr>
            <p:ph idx="1"/>
          </p:nvPr>
        </p:nvSpPr>
        <p:spPr>
          <a:xfrm>
            <a:off x="152400" y="1752600"/>
            <a:ext cx="8763000" cy="4953000"/>
          </a:xfrm>
        </p:spPr>
        <p:txBody>
          <a:bodyPr>
            <a:normAutofit lnSpcReduction="10000"/>
          </a:bodyPr>
          <a:lstStyle/>
          <a:p>
            <a:pPr marL="342900" indent="-342900">
              <a:buFont typeface="Arial" charset="0"/>
              <a:buChar char="•"/>
            </a:pPr>
            <a:r>
              <a:rPr lang="en-US" sz="2400" dirty="0"/>
              <a:t>Emulsifier (Lecithin)</a:t>
            </a:r>
          </a:p>
          <a:p>
            <a:pPr marL="342900" indent="-342900">
              <a:buFont typeface="Arial" charset="0"/>
              <a:buChar char="•"/>
            </a:pPr>
            <a:endParaRPr lang="en-US" sz="2400" dirty="0"/>
          </a:p>
          <a:p>
            <a:pPr marL="342900" indent="-342900">
              <a:buFont typeface="Arial" charset="0"/>
              <a:buChar char="•"/>
            </a:pPr>
            <a:r>
              <a:rPr lang="en-US" sz="2400" dirty="0"/>
              <a:t>Enable fat-soluble substances, including vitamins and hormones, to pass easily in and out of cells.</a:t>
            </a:r>
          </a:p>
          <a:p>
            <a:pPr marL="342900" indent="-342900">
              <a:buFont typeface="Arial" charset="0"/>
              <a:buChar char="•"/>
            </a:pPr>
            <a:endParaRPr lang="en-US" sz="2400" dirty="0"/>
          </a:p>
          <a:p>
            <a:pPr marL="342900" indent="-342900">
              <a:buFont typeface="Arial" charset="0"/>
              <a:buChar char="•"/>
            </a:pPr>
            <a:r>
              <a:rPr lang="en-US" sz="2400" dirty="0"/>
              <a:t> The phospholipids also act as emulsifiers in the body, helping to keep fats suspended in the blood and body fluids </a:t>
            </a:r>
          </a:p>
          <a:p>
            <a:pPr marL="342900" indent="-342900">
              <a:buFont typeface="Arial" charset="0"/>
              <a:buChar char="•"/>
            </a:pPr>
            <a:endParaRPr lang="en-US" sz="2400" dirty="0"/>
          </a:p>
          <a:p>
            <a:pPr marL="342900" indent="-342900">
              <a:buFont typeface="Arial" charset="0"/>
              <a:buChar char="•"/>
            </a:pPr>
            <a:r>
              <a:rPr lang="en-US" sz="2400" dirty="0"/>
              <a:t>The richest food sources of lecithin are eggs, liver, soybeans, wheat germ, and peanuts. </a:t>
            </a:r>
          </a:p>
          <a:p>
            <a:endParaRPr lang="en-US" dirty="0"/>
          </a:p>
        </p:txBody>
      </p:sp>
    </p:spTree>
    <p:extLst>
      <p:ext uri="{BB962C8B-B14F-4D97-AF65-F5344CB8AC3E}">
        <p14:creationId xmlns:p14="http://schemas.microsoft.com/office/powerpoint/2010/main" val="192955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Sterols</a:t>
            </a:r>
          </a:p>
        </p:txBody>
      </p:sp>
      <p:sp>
        <p:nvSpPr>
          <p:cNvPr id="3" name="Content Placeholder 2"/>
          <p:cNvSpPr>
            <a:spLocks noGrp="1"/>
          </p:cNvSpPr>
          <p:nvPr>
            <p:ph idx="1"/>
          </p:nvPr>
        </p:nvSpPr>
        <p:spPr>
          <a:xfrm>
            <a:off x="457200" y="1752600"/>
            <a:ext cx="3657600" cy="4373563"/>
          </a:xfrm>
        </p:spPr>
        <p:txBody>
          <a:bodyPr>
            <a:normAutofit/>
          </a:bodyPr>
          <a:lstStyle/>
          <a:p>
            <a:pPr algn="ctr"/>
            <a:r>
              <a:rPr lang="en-US" sz="2400" dirty="0"/>
              <a:t>compounds containing a four ring carbon structure with any of a variety of side chains attached.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500" t="7333" r="51667" b="52667"/>
          <a:stretch/>
        </p:blipFill>
        <p:spPr>
          <a:xfrm>
            <a:off x="4343400" y="990600"/>
            <a:ext cx="4572000" cy="5562600"/>
          </a:xfrm>
          <a:prstGeom prst="rect">
            <a:avLst/>
          </a:prstGeom>
        </p:spPr>
      </p:pic>
    </p:spTree>
    <p:extLst>
      <p:ext uri="{BB962C8B-B14F-4D97-AF65-F5344CB8AC3E}">
        <p14:creationId xmlns:p14="http://schemas.microsoft.com/office/powerpoint/2010/main" val="1148147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457200"/>
            <a:ext cx="5791200" cy="1371600"/>
          </a:xfrm>
        </p:spPr>
        <p:txBody>
          <a:bodyPr/>
          <a:lstStyle/>
          <a:p>
            <a:r>
              <a:rPr lang="en-US" dirty="0">
                <a:solidFill>
                  <a:schemeClr val="bg2">
                    <a:lumMod val="50000"/>
                  </a:schemeClr>
                </a:solidFill>
              </a:rPr>
              <a:t>Sterols</a:t>
            </a:r>
          </a:p>
        </p:txBody>
      </p:sp>
      <p:sp>
        <p:nvSpPr>
          <p:cNvPr id="3" name="Content Placeholder 2"/>
          <p:cNvSpPr>
            <a:spLocks noGrp="1"/>
          </p:cNvSpPr>
          <p:nvPr>
            <p:ph idx="1"/>
          </p:nvPr>
        </p:nvSpPr>
        <p:spPr>
          <a:xfrm>
            <a:off x="228600" y="1066800"/>
            <a:ext cx="8610600" cy="5562600"/>
          </a:xfrm>
        </p:spPr>
        <p:txBody>
          <a:bodyPr>
            <a:normAutofit fontScale="92500" lnSpcReduction="10000"/>
          </a:bodyPr>
          <a:lstStyle/>
          <a:p>
            <a:pPr marL="342900" indent="-342900">
              <a:lnSpc>
                <a:spcPct val="150000"/>
              </a:lnSpc>
              <a:buFont typeface="Arial" charset="0"/>
              <a:buChar char="•"/>
            </a:pPr>
            <a:r>
              <a:rPr lang="en-US" sz="2400" dirty="0"/>
              <a:t>Foods derived from both plants and animals contain sterols.</a:t>
            </a:r>
          </a:p>
          <a:p>
            <a:pPr marL="342900" indent="-342900">
              <a:lnSpc>
                <a:spcPct val="150000"/>
              </a:lnSpc>
              <a:buFont typeface="Arial" charset="0"/>
              <a:buChar char="•"/>
            </a:pPr>
            <a:r>
              <a:rPr lang="en-US" sz="2400" dirty="0"/>
              <a:t>Animal sources contain significant amounts of cholesterol </a:t>
            </a:r>
          </a:p>
          <a:p>
            <a:pPr marL="342900" indent="-342900">
              <a:lnSpc>
                <a:spcPct val="150000"/>
              </a:lnSpc>
              <a:buFont typeface="Arial" charset="0"/>
              <a:buChar char="•"/>
            </a:pPr>
            <a:r>
              <a:rPr lang="en-US" sz="2400" dirty="0">
                <a:solidFill>
                  <a:srgbClr val="FF0000"/>
                </a:solidFill>
              </a:rPr>
              <a:t>Plant sterols are structurally similar to cholesterol, thus interfere with cholesterol absorption, lowering blood cholesterol levels</a:t>
            </a:r>
            <a:r>
              <a:rPr lang="en-US" sz="2400" dirty="0"/>
              <a:t>.</a:t>
            </a:r>
          </a:p>
          <a:p>
            <a:pPr marL="342900" indent="-342900">
              <a:lnSpc>
                <a:spcPct val="150000"/>
              </a:lnSpc>
              <a:buFont typeface="Arial" charset="0"/>
              <a:buChar char="•"/>
            </a:pPr>
            <a:r>
              <a:rPr lang="en-US" sz="2400" dirty="0"/>
              <a:t>Used to produce “Bile salts, some hormones like testosterone and cortisol and vitamin D and cholesterol by itself”</a:t>
            </a:r>
          </a:p>
          <a:p>
            <a:pPr marL="342900" indent="-342900">
              <a:lnSpc>
                <a:spcPct val="150000"/>
              </a:lnSpc>
              <a:buFont typeface="Arial" charset="0"/>
              <a:buChar char="•"/>
            </a:pPr>
            <a:r>
              <a:rPr lang="en-US" sz="2400" dirty="0"/>
              <a:t>Body’s production of cholesterol bigger than average diet intake</a:t>
            </a:r>
          </a:p>
          <a:p>
            <a:pPr marL="342900" indent="-342900">
              <a:buFont typeface="Arial" charset="0"/>
              <a:buChar char="•"/>
            </a:pPr>
            <a:endParaRPr lang="en-US" sz="2400" dirty="0"/>
          </a:p>
        </p:txBody>
      </p:sp>
    </p:spTree>
    <p:extLst>
      <p:ext uri="{BB962C8B-B14F-4D97-AF65-F5344CB8AC3E}">
        <p14:creationId xmlns:p14="http://schemas.microsoft.com/office/powerpoint/2010/main" val="909678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269425" y="2366878"/>
            <a:ext cx="2962275" cy="2862263"/>
            <a:chOff x="1676" y="700"/>
            <a:chExt cx="1866" cy="1803"/>
          </a:xfrm>
        </p:grpSpPr>
        <p:sp>
          <p:nvSpPr>
            <p:cNvPr id="19462" name="Text Box 3"/>
            <p:cNvSpPr txBox="1">
              <a:spLocks noChangeArrowheads="1"/>
            </p:cNvSpPr>
            <p:nvPr/>
          </p:nvSpPr>
          <p:spPr bwMode="auto">
            <a:xfrm>
              <a:off x="1676" y="700"/>
              <a:ext cx="947" cy="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r>
                <a:rPr lang="en-GB" sz="2000" b="0" dirty="0">
                  <a:latin typeface="Calibri" pitchFamily="34" charset="0"/>
                  <a:cs typeface="Calibri" pitchFamily="34" charset="0"/>
                </a:rPr>
                <a:t>Acetyl CoA</a:t>
              </a:r>
            </a:p>
            <a:p>
              <a:pPr algn="ctr"/>
              <a:r>
                <a:rPr lang="en-GB" sz="2000" b="0" dirty="0">
                  <a:latin typeface="Calibri" pitchFamily="34" charset="0"/>
                  <a:cs typeface="Calibri" pitchFamily="34" charset="0"/>
                  <a:sym typeface="Symbol" pitchFamily="18" charset="2"/>
                </a:rPr>
                <a:t></a:t>
              </a:r>
            </a:p>
            <a:p>
              <a:pPr algn="ctr"/>
              <a:r>
                <a:rPr lang="en-GB" sz="2000" b="0" dirty="0" err="1">
                  <a:latin typeface="Calibri" pitchFamily="34" charset="0"/>
                  <a:cs typeface="Calibri" pitchFamily="34" charset="0"/>
                  <a:sym typeface="Symbol" pitchFamily="18" charset="2"/>
                </a:rPr>
                <a:t>Malonyl</a:t>
              </a:r>
              <a:r>
                <a:rPr lang="en-GB" sz="2000" b="0" dirty="0">
                  <a:latin typeface="Calibri" pitchFamily="34" charset="0"/>
                  <a:cs typeface="Calibri" pitchFamily="34" charset="0"/>
                  <a:sym typeface="Symbol" pitchFamily="18" charset="2"/>
                </a:rPr>
                <a:t> CoA</a:t>
              </a:r>
            </a:p>
            <a:p>
              <a:pPr algn="ctr"/>
              <a:r>
                <a:rPr lang="en-GB" sz="2000" b="0" dirty="0">
                  <a:latin typeface="Calibri" pitchFamily="34" charset="0"/>
                  <a:cs typeface="Calibri" pitchFamily="34" charset="0"/>
                  <a:sym typeface="Symbol" pitchFamily="18" charset="2"/>
                </a:rPr>
                <a:t></a:t>
              </a:r>
            </a:p>
            <a:p>
              <a:pPr algn="ctr"/>
              <a:r>
                <a:rPr lang="en-GB" sz="2000" b="0" dirty="0" err="1">
                  <a:latin typeface="Calibri" pitchFamily="34" charset="0"/>
                  <a:cs typeface="Calibri" pitchFamily="34" charset="0"/>
                  <a:sym typeface="Symbol" pitchFamily="18" charset="2"/>
                </a:rPr>
                <a:t>Palmitic</a:t>
              </a:r>
              <a:r>
                <a:rPr lang="en-GB" sz="2000" b="0" dirty="0">
                  <a:latin typeface="Calibri" pitchFamily="34" charset="0"/>
                  <a:cs typeface="Calibri" pitchFamily="34" charset="0"/>
                  <a:sym typeface="Symbol" pitchFamily="18" charset="2"/>
                </a:rPr>
                <a:t> acid</a:t>
              </a:r>
            </a:p>
            <a:p>
              <a:pPr algn="ctr"/>
              <a:r>
                <a:rPr lang="en-GB" sz="2000" b="0" dirty="0">
                  <a:latin typeface="Calibri" pitchFamily="34" charset="0"/>
                  <a:cs typeface="Calibri" pitchFamily="34" charset="0"/>
                  <a:sym typeface="Symbol" pitchFamily="18" charset="2"/>
                </a:rPr>
                <a:t></a:t>
              </a:r>
            </a:p>
            <a:p>
              <a:pPr algn="ctr"/>
              <a:r>
                <a:rPr lang="en-GB" sz="2000" b="0" dirty="0">
                  <a:latin typeface="Calibri" pitchFamily="34" charset="0"/>
                  <a:cs typeface="Calibri" pitchFamily="34" charset="0"/>
                  <a:sym typeface="Symbol" pitchFamily="18" charset="2"/>
                </a:rPr>
                <a:t>Stearic acid</a:t>
              </a:r>
            </a:p>
            <a:p>
              <a:pPr algn="ctr"/>
              <a:r>
                <a:rPr lang="en-GB" sz="2000" b="0" dirty="0">
                  <a:latin typeface="Calibri" pitchFamily="34" charset="0"/>
                  <a:cs typeface="Calibri" pitchFamily="34" charset="0"/>
                  <a:sym typeface="Symbol" pitchFamily="18" charset="2"/>
                </a:rPr>
                <a:t></a:t>
              </a:r>
            </a:p>
            <a:p>
              <a:pPr algn="ctr"/>
              <a:r>
                <a:rPr lang="en-GB" sz="2000" b="0" dirty="0">
                  <a:latin typeface="Calibri" pitchFamily="34" charset="0"/>
                  <a:cs typeface="Calibri" pitchFamily="34" charset="0"/>
                  <a:sym typeface="Symbol" pitchFamily="18" charset="2"/>
                </a:rPr>
                <a:t>Oleic acid</a:t>
              </a:r>
            </a:p>
          </p:txBody>
        </p:sp>
        <p:sp>
          <p:nvSpPr>
            <p:cNvPr id="19463" name="Text Box 4"/>
            <p:cNvSpPr txBox="1">
              <a:spLocks noChangeArrowheads="1"/>
            </p:cNvSpPr>
            <p:nvPr/>
          </p:nvSpPr>
          <p:spPr bwMode="auto">
            <a:xfrm>
              <a:off x="2224" y="900"/>
              <a:ext cx="13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b="0" i="1" dirty="0">
                  <a:solidFill>
                    <a:srgbClr val="3333CC"/>
                  </a:solidFill>
                  <a:latin typeface="Calibri" pitchFamily="34" charset="0"/>
                  <a:cs typeface="Calibri" pitchFamily="34" charset="0"/>
                </a:rPr>
                <a:t>Acetyl </a:t>
              </a:r>
              <a:r>
                <a:rPr lang="en-GB" sz="1600" b="0" i="1" dirty="0" err="1">
                  <a:solidFill>
                    <a:srgbClr val="3333CC"/>
                  </a:solidFill>
                  <a:latin typeface="Calibri" pitchFamily="34" charset="0"/>
                  <a:cs typeface="Calibri" pitchFamily="34" charset="0"/>
                </a:rPr>
                <a:t>CoA</a:t>
              </a:r>
              <a:r>
                <a:rPr lang="en-GB" sz="1600" b="0" i="1" dirty="0">
                  <a:solidFill>
                    <a:srgbClr val="3333CC"/>
                  </a:solidFill>
                  <a:latin typeface="Calibri" pitchFamily="34" charset="0"/>
                  <a:cs typeface="Calibri" pitchFamily="34" charset="0"/>
                </a:rPr>
                <a:t> </a:t>
              </a:r>
              <a:r>
                <a:rPr lang="en-GB" sz="1600" b="0" i="1" dirty="0" err="1">
                  <a:solidFill>
                    <a:srgbClr val="3333CC"/>
                  </a:solidFill>
                  <a:latin typeface="Calibri" pitchFamily="34" charset="0"/>
                  <a:cs typeface="Calibri" pitchFamily="34" charset="0"/>
                </a:rPr>
                <a:t>carboxylase</a:t>
              </a:r>
              <a:endParaRPr lang="en-GB" sz="1600" b="0" i="1" dirty="0">
                <a:solidFill>
                  <a:srgbClr val="3333CC"/>
                </a:solidFill>
                <a:latin typeface="Calibri" pitchFamily="34" charset="0"/>
                <a:cs typeface="Calibri" pitchFamily="34" charset="0"/>
              </a:endParaRPr>
            </a:p>
          </p:txBody>
        </p:sp>
        <p:sp>
          <p:nvSpPr>
            <p:cNvPr id="19464" name="Text Box 5"/>
            <p:cNvSpPr txBox="1">
              <a:spLocks noChangeArrowheads="1"/>
            </p:cNvSpPr>
            <p:nvPr/>
          </p:nvSpPr>
          <p:spPr bwMode="auto">
            <a:xfrm>
              <a:off x="2239" y="1308"/>
              <a:ext cx="111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b="0" i="1" dirty="0">
                  <a:solidFill>
                    <a:srgbClr val="3333CC"/>
                  </a:solidFill>
                  <a:latin typeface="Calibri" pitchFamily="34" charset="0"/>
                  <a:cs typeface="Calibri" pitchFamily="34" charset="0"/>
                </a:rPr>
                <a:t>Fatty acid </a:t>
              </a:r>
              <a:r>
                <a:rPr lang="en-GB" sz="1600" b="0" i="1" dirty="0" err="1">
                  <a:solidFill>
                    <a:srgbClr val="3333CC"/>
                  </a:solidFill>
                  <a:latin typeface="Calibri" pitchFamily="34" charset="0"/>
                  <a:cs typeface="Calibri" pitchFamily="34" charset="0"/>
                </a:rPr>
                <a:t>synthase</a:t>
              </a:r>
              <a:endParaRPr lang="en-GB" sz="1600" b="0" i="1" dirty="0">
                <a:solidFill>
                  <a:srgbClr val="3333CC"/>
                </a:solidFill>
                <a:latin typeface="Calibri" pitchFamily="34" charset="0"/>
                <a:cs typeface="Calibri" pitchFamily="34" charset="0"/>
              </a:endParaRPr>
            </a:p>
          </p:txBody>
        </p:sp>
        <p:sp>
          <p:nvSpPr>
            <p:cNvPr id="19465" name="Text Box 6"/>
            <p:cNvSpPr txBox="1">
              <a:spLocks noChangeArrowheads="1"/>
            </p:cNvSpPr>
            <p:nvPr/>
          </p:nvSpPr>
          <p:spPr bwMode="auto">
            <a:xfrm>
              <a:off x="2222" y="1716"/>
              <a:ext cx="5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b="0" i="1" dirty="0" err="1">
                  <a:solidFill>
                    <a:srgbClr val="3333CC"/>
                  </a:solidFill>
                  <a:latin typeface="Calibri" pitchFamily="34" charset="0"/>
                  <a:cs typeface="Calibri" pitchFamily="34" charset="0"/>
                </a:rPr>
                <a:t>Elongase</a:t>
              </a:r>
              <a:endParaRPr lang="en-GB" sz="1600" b="0" i="1" dirty="0">
                <a:solidFill>
                  <a:srgbClr val="3333CC"/>
                </a:solidFill>
                <a:latin typeface="Calibri" pitchFamily="34" charset="0"/>
                <a:cs typeface="Calibri" pitchFamily="34" charset="0"/>
              </a:endParaRPr>
            </a:p>
          </p:txBody>
        </p:sp>
        <p:sp>
          <p:nvSpPr>
            <p:cNvPr id="19466" name="Text Box 7"/>
            <p:cNvSpPr txBox="1">
              <a:spLocks noChangeArrowheads="1"/>
            </p:cNvSpPr>
            <p:nvPr/>
          </p:nvSpPr>
          <p:spPr bwMode="auto">
            <a:xfrm>
              <a:off x="2267" y="2079"/>
              <a:ext cx="87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b="0" i="1" dirty="0">
                  <a:solidFill>
                    <a:srgbClr val="3333CC"/>
                  </a:solidFill>
                  <a:latin typeface="Calibri" pitchFamily="34" charset="0"/>
                  <a:cs typeface="Calibri" pitchFamily="34" charset="0"/>
                  <a:sym typeface="Symbol" pitchFamily="18" charset="2"/>
                </a:rPr>
                <a:t>9-desaturase</a:t>
              </a:r>
              <a:endParaRPr lang="en-GB" sz="1600" b="0" i="1" dirty="0">
                <a:solidFill>
                  <a:srgbClr val="3333CC"/>
                </a:solidFill>
                <a:latin typeface="Calibri" pitchFamily="34" charset="0"/>
                <a:cs typeface="Calibri" pitchFamily="34" charset="0"/>
              </a:endParaRPr>
            </a:p>
          </p:txBody>
        </p:sp>
      </p:grpSp>
      <p:sp>
        <p:nvSpPr>
          <p:cNvPr id="19460" name="Text Box 9"/>
          <p:cNvSpPr txBox="1">
            <a:spLocks noChangeArrowheads="1"/>
          </p:cNvSpPr>
          <p:nvPr/>
        </p:nvSpPr>
        <p:spPr bwMode="auto">
          <a:xfrm>
            <a:off x="4499992" y="2366878"/>
            <a:ext cx="77938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r>
              <a:rPr lang="en-GB" sz="2000" b="0" dirty="0">
                <a:latin typeface="Calibri" pitchFamily="34" charset="0"/>
                <a:cs typeface="Calibri" pitchFamily="34" charset="0"/>
              </a:rPr>
              <a:t>C2:0</a:t>
            </a:r>
          </a:p>
          <a:p>
            <a:pPr algn="ctr"/>
            <a:r>
              <a:rPr lang="en-GB" sz="2000" b="0" dirty="0">
                <a:latin typeface="Calibri" pitchFamily="34" charset="0"/>
                <a:cs typeface="Calibri" pitchFamily="34" charset="0"/>
                <a:sym typeface="Symbol" pitchFamily="18" charset="2"/>
              </a:rPr>
              <a:t></a:t>
            </a:r>
          </a:p>
          <a:p>
            <a:pPr algn="ctr"/>
            <a:r>
              <a:rPr lang="en-GB" sz="2000" b="0" dirty="0">
                <a:latin typeface="Calibri" pitchFamily="34" charset="0"/>
                <a:cs typeface="Calibri" pitchFamily="34" charset="0"/>
                <a:sym typeface="Symbol" pitchFamily="18" charset="2"/>
              </a:rPr>
              <a:t>C3:0</a:t>
            </a:r>
          </a:p>
          <a:p>
            <a:pPr algn="ctr"/>
            <a:r>
              <a:rPr lang="en-GB" sz="2000" b="0" dirty="0">
                <a:latin typeface="Calibri" pitchFamily="34" charset="0"/>
                <a:cs typeface="Calibri" pitchFamily="34" charset="0"/>
                <a:sym typeface="Symbol" pitchFamily="18" charset="2"/>
              </a:rPr>
              <a:t></a:t>
            </a:r>
          </a:p>
          <a:p>
            <a:pPr algn="ctr"/>
            <a:r>
              <a:rPr lang="en-GB" sz="2000" b="0" dirty="0">
                <a:latin typeface="Calibri" pitchFamily="34" charset="0"/>
                <a:cs typeface="Calibri" pitchFamily="34" charset="0"/>
                <a:sym typeface="Symbol" pitchFamily="18" charset="2"/>
              </a:rPr>
              <a:t>C16:0</a:t>
            </a:r>
          </a:p>
          <a:p>
            <a:pPr algn="ctr"/>
            <a:r>
              <a:rPr lang="en-GB" sz="2000" b="0" dirty="0">
                <a:latin typeface="Calibri" pitchFamily="34" charset="0"/>
                <a:cs typeface="Calibri" pitchFamily="34" charset="0"/>
                <a:sym typeface="Symbol" pitchFamily="18" charset="2"/>
              </a:rPr>
              <a:t></a:t>
            </a:r>
          </a:p>
          <a:p>
            <a:pPr algn="ctr"/>
            <a:r>
              <a:rPr lang="en-GB" sz="2000" b="0" dirty="0">
                <a:latin typeface="Calibri" pitchFamily="34" charset="0"/>
                <a:cs typeface="Calibri" pitchFamily="34" charset="0"/>
                <a:sym typeface="Symbol" pitchFamily="18" charset="2"/>
              </a:rPr>
              <a:t>C18:0</a:t>
            </a:r>
          </a:p>
          <a:p>
            <a:pPr algn="ctr"/>
            <a:r>
              <a:rPr lang="en-GB" sz="2000" b="0" dirty="0">
                <a:latin typeface="Calibri" pitchFamily="34" charset="0"/>
                <a:cs typeface="Calibri" pitchFamily="34" charset="0"/>
                <a:sym typeface="Symbol" pitchFamily="18" charset="2"/>
              </a:rPr>
              <a:t></a:t>
            </a:r>
          </a:p>
          <a:p>
            <a:pPr algn="ctr"/>
            <a:r>
              <a:rPr lang="en-GB" sz="2000" b="0" dirty="0">
                <a:latin typeface="Calibri" pitchFamily="34" charset="0"/>
                <a:cs typeface="Calibri" pitchFamily="34" charset="0"/>
                <a:sym typeface="Symbol" pitchFamily="18" charset="2"/>
              </a:rPr>
              <a:t>C18:1</a:t>
            </a:r>
          </a:p>
        </p:txBody>
      </p:sp>
      <p:sp>
        <p:nvSpPr>
          <p:cNvPr id="10" name="TextBox 9"/>
          <p:cNvSpPr txBox="1"/>
          <p:nvPr/>
        </p:nvSpPr>
        <p:spPr>
          <a:xfrm>
            <a:off x="198076" y="1532954"/>
            <a:ext cx="4176464" cy="4524315"/>
          </a:xfrm>
          <a:prstGeom prst="rect">
            <a:avLst/>
          </a:prstGeom>
          <a:noFill/>
        </p:spPr>
        <p:txBody>
          <a:bodyPr wrap="square" rtlCol="0">
            <a:spAutoFit/>
          </a:bodyPr>
          <a:lstStyle/>
          <a:p>
            <a:pPr marL="342900" indent="-342900">
              <a:buClr>
                <a:schemeClr val="tx2"/>
              </a:buClr>
              <a:buFont typeface="Wingdings" panose="05000000000000000000" pitchFamily="2" charset="2"/>
              <a:buChar char="§"/>
            </a:pPr>
            <a:r>
              <a:rPr lang="en-GB" b="0" dirty="0">
                <a:solidFill>
                  <a:srgbClr val="000000"/>
                </a:solidFill>
                <a:latin typeface="Calibri" pitchFamily="34" charset="0"/>
                <a:cs typeface="Calibri" pitchFamily="34" charset="0"/>
              </a:rPr>
              <a:t>  Fatty acid synthesis occurs in the </a:t>
            </a:r>
            <a:r>
              <a:rPr lang="en-GB" dirty="0" err="1">
                <a:solidFill>
                  <a:srgbClr val="000000"/>
                </a:solidFill>
                <a:latin typeface="Calibri" pitchFamily="34" charset="0"/>
                <a:cs typeface="Calibri" pitchFamily="34" charset="0"/>
              </a:rPr>
              <a:t>cytosol</a:t>
            </a:r>
            <a:endParaRPr lang="en-GB" dirty="0">
              <a:solidFill>
                <a:srgbClr val="000000"/>
              </a:solidFill>
              <a:latin typeface="Calibri" pitchFamily="34" charset="0"/>
              <a:cs typeface="Calibri" pitchFamily="34" charset="0"/>
            </a:endParaRPr>
          </a:p>
          <a:p>
            <a:pPr marL="342900" indent="-342900">
              <a:buClr>
                <a:schemeClr val="tx2"/>
              </a:buClr>
              <a:buFont typeface="Wingdings" panose="05000000000000000000" pitchFamily="2" charset="2"/>
              <a:buChar char="§"/>
            </a:pPr>
            <a:endParaRPr lang="en-GB" b="0" dirty="0">
              <a:solidFill>
                <a:srgbClr val="000000"/>
              </a:solidFill>
              <a:latin typeface="Calibri" pitchFamily="34" charset="0"/>
              <a:cs typeface="Calibri" pitchFamily="34" charset="0"/>
            </a:endParaRPr>
          </a:p>
          <a:p>
            <a:pPr marL="342900" indent="-342900">
              <a:buClr>
                <a:schemeClr val="tx2"/>
              </a:buClr>
              <a:buFont typeface="Wingdings" panose="05000000000000000000" pitchFamily="2" charset="2"/>
              <a:buChar char="§"/>
            </a:pPr>
            <a:r>
              <a:rPr lang="en-GB" b="0" dirty="0">
                <a:solidFill>
                  <a:srgbClr val="000000"/>
                </a:solidFill>
                <a:latin typeface="Calibri" pitchFamily="34" charset="0"/>
                <a:cs typeface="Calibri" pitchFamily="34" charset="0"/>
              </a:rPr>
              <a:t> Requires Acetyl </a:t>
            </a:r>
            <a:r>
              <a:rPr lang="en-GB" b="0" dirty="0" err="1">
                <a:solidFill>
                  <a:srgbClr val="000000"/>
                </a:solidFill>
                <a:latin typeface="Calibri" pitchFamily="34" charset="0"/>
                <a:cs typeface="Calibri" pitchFamily="34" charset="0"/>
              </a:rPr>
              <a:t>CoA</a:t>
            </a:r>
            <a:endParaRPr lang="en-GB" b="0" dirty="0">
              <a:solidFill>
                <a:srgbClr val="000000"/>
              </a:solidFill>
              <a:latin typeface="Calibri" pitchFamily="34" charset="0"/>
              <a:cs typeface="Calibri" pitchFamily="34" charset="0"/>
            </a:endParaRPr>
          </a:p>
          <a:p>
            <a:pPr marL="342900" indent="-342900">
              <a:buClr>
                <a:schemeClr val="tx2"/>
              </a:buClr>
              <a:buFont typeface="Wingdings" panose="05000000000000000000" pitchFamily="2" charset="2"/>
              <a:buChar char="§"/>
            </a:pPr>
            <a:endParaRPr lang="en-GB" b="0" dirty="0">
              <a:solidFill>
                <a:srgbClr val="000000"/>
              </a:solidFill>
              <a:latin typeface="Calibri" pitchFamily="34" charset="0"/>
              <a:cs typeface="Calibri" pitchFamily="34" charset="0"/>
            </a:endParaRPr>
          </a:p>
          <a:p>
            <a:pPr marL="342900" indent="-342900">
              <a:buClr>
                <a:schemeClr val="tx2"/>
              </a:buClr>
              <a:buFont typeface="Wingdings" panose="05000000000000000000" pitchFamily="2" charset="2"/>
              <a:buChar char="§"/>
            </a:pPr>
            <a:r>
              <a:rPr lang="en-GB" b="0" dirty="0">
                <a:solidFill>
                  <a:srgbClr val="000000"/>
                </a:solidFill>
                <a:latin typeface="Calibri" pitchFamily="34" charset="0"/>
                <a:cs typeface="Calibri" pitchFamily="34" charset="0"/>
              </a:rPr>
              <a:t> </a:t>
            </a:r>
            <a:r>
              <a:rPr lang="en-GB" dirty="0">
                <a:solidFill>
                  <a:srgbClr val="000000"/>
                </a:solidFill>
                <a:latin typeface="Calibri" pitchFamily="34" charset="0"/>
                <a:cs typeface="Calibri" pitchFamily="34" charset="0"/>
              </a:rPr>
              <a:t>Acetyl Co A </a:t>
            </a:r>
            <a:r>
              <a:rPr lang="en-GB" dirty="0" err="1">
                <a:solidFill>
                  <a:srgbClr val="000000"/>
                </a:solidFill>
                <a:latin typeface="Calibri" pitchFamily="34" charset="0"/>
                <a:cs typeface="Calibri" pitchFamily="34" charset="0"/>
              </a:rPr>
              <a:t>carboxylase</a:t>
            </a:r>
            <a:r>
              <a:rPr lang="en-GB" dirty="0">
                <a:solidFill>
                  <a:srgbClr val="000000"/>
                </a:solidFill>
                <a:latin typeface="Calibri" pitchFamily="34" charset="0"/>
                <a:cs typeface="Calibri" pitchFamily="34" charset="0"/>
              </a:rPr>
              <a:t>  </a:t>
            </a:r>
            <a:r>
              <a:rPr lang="en-GB" b="0" dirty="0">
                <a:solidFill>
                  <a:srgbClr val="000000"/>
                </a:solidFill>
                <a:latin typeface="Calibri" pitchFamily="34" charset="0"/>
                <a:cs typeface="Calibri" pitchFamily="34" charset="0"/>
              </a:rPr>
              <a:t>is inhibited by LCFA</a:t>
            </a:r>
          </a:p>
          <a:p>
            <a:pPr marL="342900" indent="-342900">
              <a:buClr>
                <a:schemeClr val="tx2"/>
              </a:buClr>
              <a:buFont typeface="Wingdings" panose="05000000000000000000" pitchFamily="2" charset="2"/>
              <a:buChar char="§"/>
            </a:pPr>
            <a:endParaRPr lang="en-GB" b="0" dirty="0">
              <a:solidFill>
                <a:srgbClr val="000000"/>
              </a:solidFill>
              <a:latin typeface="Calibri" pitchFamily="34" charset="0"/>
              <a:cs typeface="Calibri" pitchFamily="34" charset="0"/>
            </a:endParaRPr>
          </a:p>
          <a:p>
            <a:pPr marL="342900" indent="-342900">
              <a:buClr>
                <a:schemeClr val="tx2"/>
              </a:buClr>
              <a:buFont typeface="Wingdings" panose="05000000000000000000" pitchFamily="2" charset="2"/>
              <a:buChar char="§"/>
            </a:pPr>
            <a:r>
              <a:rPr lang="en-GB" b="0" dirty="0">
                <a:solidFill>
                  <a:srgbClr val="000000"/>
                </a:solidFill>
                <a:latin typeface="Calibri" pitchFamily="34" charset="0"/>
                <a:cs typeface="Calibri" pitchFamily="34" charset="0"/>
              </a:rPr>
              <a:t> Fatty acid synthesis is stimulated by feeding carbohydrates after fasting</a:t>
            </a:r>
            <a:endParaRPr lang="en-GB" dirty="0">
              <a:solidFill>
                <a:srgbClr val="000000"/>
              </a:solidFill>
            </a:endParaRPr>
          </a:p>
          <a:p>
            <a:pPr>
              <a:buClr>
                <a:schemeClr val="tx2"/>
              </a:buClr>
              <a:buFont typeface="Wingdings" pitchFamily="2" charset="2"/>
              <a:buChar char="v"/>
            </a:pPr>
            <a:endParaRPr lang="en-GB" b="0" dirty="0">
              <a:latin typeface="Calibri" pitchFamily="34" charset="0"/>
              <a:cs typeface="Calibri" pitchFamily="34" charset="0"/>
            </a:endParaRPr>
          </a:p>
        </p:txBody>
      </p:sp>
      <p:sp>
        <p:nvSpPr>
          <p:cNvPr id="12" name="Title 1"/>
          <p:cNvSpPr>
            <a:spLocks noGrp="1"/>
          </p:cNvSpPr>
          <p:nvPr>
            <p:ph type="title"/>
          </p:nvPr>
        </p:nvSpPr>
        <p:spPr>
          <a:xfrm>
            <a:off x="179513" y="8979"/>
            <a:ext cx="8461298" cy="1143000"/>
          </a:xfrm>
        </p:spPr>
        <p:txBody>
          <a:bodyPr>
            <a:noAutofit/>
          </a:bodyPr>
          <a:lstStyle/>
          <a:p>
            <a:r>
              <a:rPr lang="en-GB" b="1" dirty="0">
                <a:solidFill>
                  <a:schemeClr val="bg2">
                    <a:lumMod val="50000"/>
                  </a:schemeClr>
                </a:solidFill>
                <a:latin typeface="Calibri" pitchFamily="34" charset="0"/>
                <a:cs typeface="Calibri" pitchFamily="34" charset="0"/>
              </a:rPr>
              <a:t>SYNTHESIS OF fatty acids</a:t>
            </a:r>
          </a:p>
        </p:txBody>
      </p:sp>
    </p:spTree>
    <p:extLst>
      <p:ext uri="{BB962C8B-B14F-4D97-AF65-F5344CB8AC3E}">
        <p14:creationId xmlns:p14="http://schemas.microsoft.com/office/powerpoint/2010/main" val="406794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7768"/>
            <a:ext cx="7239000" cy="1143000"/>
          </a:xfrm>
        </p:spPr>
        <p:txBody>
          <a:bodyPr>
            <a:noAutofit/>
          </a:bodyPr>
          <a:lstStyle/>
          <a:p>
            <a:r>
              <a:rPr lang="en-GB" sz="4100" b="1" dirty="0">
                <a:solidFill>
                  <a:schemeClr val="bg2">
                    <a:lumMod val="50000"/>
                  </a:schemeClr>
                </a:solidFill>
                <a:latin typeface="Calibri" pitchFamily="34" charset="0"/>
                <a:cs typeface="Calibri" pitchFamily="34" charset="0"/>
              </a:rPr>
              <a:t>Polyunsaturated fatty acids</a:t>
            </a:r>
          </a:p>
        </p:txBody>
      </p:sp>
      <p:sp>
        <p:nvSpPr>
          <p:cNvPr id="3" name="Content Placeholder 2"/>
          <p:cNvSpPr>
            <a:spLocks noGrp="1"/>
          </p:cNvSpPr>
          <p:nvPr>
            <p:ph idx="1"/>
          </p:nvPr>
        </p:nvSpPr>
        <p:spPr>
          <a:xfrm>
            <a:off x="395536" y="1268760"/>
            <a:ext cx="8496944" cy="5328592"/>
          </a:xfrm>
        </p:spPr>
        <p:txBody>
          <a:bodyPr>
            <a:normAutofit/>
          </a:bodyPr>
          <a:lstStyle/>
          <a:p>
            <a:pPr marL="457200" indent="-457200">
              <a:buFont typeface="Wingdings" panose="05000000000000000000" pitchFamily="2" charset="2"/>
              <a:buChar char="§"/>
            </a:pPr>
            <a:r>
              <a:rPr lang="en-GB" sz="2800" b="0" dirty="0">
                <a:solidFill>
                  <a:srgbClr val="000000"/>
                </a:solidFill>
                <a:latin typeface="Calibri" pitchFamily="34" charset="0"/>
                <a:cs typeface="Calibri" pitchFamily="34" charset="0"/>
              </a:rPr>
              <a:t>Derived from MUFA</a:t>
            </a:r>
          </a:p>
          <a:p>
            <a:pPr lvl="1">
              <a:buFont typeface="Wingdings" panose="05000000000000000000" pitchFamily="2" charset="2"/>
              <a:buChar char="§"/>
            </a:pPr>
            <a:r>
              <a:rPr lang="en-GB" sz="2400" dirty="0" err="1">
                <a:solidFill>
                  <a:srgbClr val="000000"/>
                </a:solidFill>
                <a:latin typeface="Calibri" pitchFamily="34" charset="0"/>
                <a:cs typeface="Calibri" pitchFamily="34" charset="0"/>
              </a:rPr>
              <a:t>Desaturase</a:t>
            </a:r>
            <a:r>
              <a:rPr lang="en-GB" sz="2400" dirty="0">
                <a:solidFill>
                  <a:srgbClr val="000000"/>
                </a:solidFill>
                <a:latin typeface="Calibri" pitchFamily="34" charset="0"/>
                <a:cs typeface="Calibri" pitchFamily="34" charset="0"/>
              </a:rPr>
              <a:t> enzymes </a:t>
            </a:r>
          </a:p>
          <a:p>
            <a:pPr lvl="1">
              <a:buFont typeface="Wingdings" panose="05000000000000000000" pitchFamily="2" charset="2"/>
              <a:buChar char="§"/>
            </a:pPr>
            <a:r>
              <a:rPr lang="en-GB" sz="2400" dirty="0">
                <a:solidFill>
                  <a:srgbClr val="000000"/>
                </a:solidFill>
                <a:latin typeface="Calibri" pitchFamily="34" charset="0"/>
                <a:cs typeface="Calibri" pitchFamily="34" charset="0"/>
              </a:rPr>
              <a:t>Insert double bonds into LCFAs</a:t>
            </a:r>
          </a:p>
          <a:p>
            <a:pPr lvl="1">
              <a:buFont typeface="Wingdings" panose="05000000000000000000" pitchFamily="2" charset="2"/>
              <a:buChar char="§"/>
            </a:pPr>
            <a:endParaRPr lang="en-GB" sz="2500" dirty="0">
              <a:solidFill>
                <a:srgbClr val="000000"/>
              </a:solidFill>
              <a:latin typeface="Calibri" pitchFamily="34" charset="0"/>
              <a:cs typeface="Calibri" pitchFamily="34" charset="0"/>
            </a:endParaRPr>
          </a:p>
          <a:p>
            <a:pPr marL="457200" indent="-457200">
              <a:buFont typeface="Wingdings" panose="05000000000000000000" pitchFamily="2" charset="2"/>
              <a:buChar char="§"/>
            </a:pPr>
            <a:r>
              <a:rPr lang="en-GB" sz="2800" b="0" dirty="0">
                <a:solidFill>
                  <a:srgbClr val="000000"/>
                </a:solidFill>
                <a:latin typeface="Calibri" pitchFamily="34" charset="0"/>
                <a:cs typeface="Calibri" pitchFamily="34" charset="0"/>
              </a:rPr>
              <a:t>LCFA  (&gt;18 carbons) undergo </a:t>
            </a:r>
            <a:r>
              <a:rPr lang="en-GB" sz="2800" dirty="0" err="1">
                <a:solidFill>
                  <a:srgbClr val="000000"/>
                </a:solidFill>
                <a:latin typeface="Calibri" pitchFamily="34" charset="0"/>
                <a:cs typeface="Calibri" pitchFamily="34" charset="0"/>
              </a:rPr>
              <a:t>desaturation</a:t>
            </a:r>
            <a:endParaRPr lang="en-GB" sz="2800" dirty="0">
              <a:solidFill>
                <a:srgbClr val="000000"/>
              </a:solidFill>
              <a:latin typeface="Calibri" pitchFamily="34" charset="0"/>
              <a:cs typeface="Calibri" pitchFamily="34" charset="0"/>
            </a:endParaRPr>
          </a:p>
          <a:p>
            <a:pPr lvl="1">
              <a:buFont typeface="Wingdings" panose="05000000000000000000" pitchFamily="2" charset="2"/>
              <a:buChar char="§"/>
            </a:pPr>
            <a:r>
              <a:rPr lang="en-GB" sz="2400" dirty="0">
                <a:solidFill>
                  <a:srgbClr val="000000"/>
                </a:solidFill>
                <a:latin typeface="Calibri" pitchFamily="34" charset="0"/>
                <a:cs typeface="Calibri" pitchFamily="34" charset="0"/>
              </a:rPr>
              <a:t>Oleic Acid</a:t>
            </a:r>
          </a:p>
          <a:p>
            <a:pPr marL="457200" indent="-457200">
              <a:buFont typeface="Wingdings" panose="05000000000000000000" pitchFamily="2" charset="2"/>
              <a:buChar char="§"/>
            </a:pPr>
            <a:endParaRPr lang="en-GB" sz="2800" b="0" dirty="0">
              <a:solidFill>
                <a:srgbClr val="000000"/>
              </a:solidFill>
              <a:latin typeface="Calibri" pitchFamily="34" charset="0"/>
              <a:cs typeface="Calibri" pitchFamily="34" charset="0"/>
            </a:endParaRPr>
          </a:p>
          <a:p>
            <a:pPr marL="457200" indent="-457200">
              <a:buFont typeface="Wingdings" panose="05000000000000000000" pitchFamily="2" charset="2"/>
              <a:buChar char="§"/>
            </a:pPr>
            <a:r>
              <a:rPr lang="en-GB" sz="2800" b="0" dirty="0" err="1">
                <a:solidFill>
                  <a:srgbClr val="000000"/>
                </a:solidFill>
                <a:latin typeface="Calibri" pitchFamily="34" charset="0"/>
                <a:cs typeface="Calibri" pitchFamily="34" charset="0"/>
              </a:rPr>
              <a:t>Linoleic</a:t>
            </a:r>
            <a:r>
              <a:rPr lang="en-GB" sz="2800" b="0" dirty="0">
                <a:solidFill>
                  <a:srgbClr val="000000"/>
                </a:solidFill>
                <a:latin typeface="Calibri" pitchFamily="34" charset="0"/>
                <a:cs typeface="Calibri" pitchFamily="34" charset="0"/>
              </a:rPr>
              <a:t> (C18:2) &amp; </a:t>
            </a:r>
            <a:r>
              <a:rPr lang="en-GB" sz="2800" b="0" dirty="0" err="1">
                <a:solidFill>
                  <a:srgbClr val="000000"/>
                </a:solidFill>
                <a:latin typeface="Calibri" pitchFamily="34" charset="0"/>
                <a:cs typeface="Calibri" pitchFamily="34" charset="0"/>
              </a:rPr>
              <a:t>linolenic</a:t>
            </a:r>
            <a:r>
              <a:rPr lang="en-GB" sz="2800" b="0" dirty="0">
                <a:solidFill>
                  <a:srgbClr val="000000"/>
                </a:solidFill>
                <a:latin typeface="Calibri" pitchFamily="34" charset="0"/>
                <a:cs typeface="Calibri" pitchFamily="34" charset="0"/>
              </a:rPr>
              <a:t> acids (C18:3) are essential PUFA obtained by diet</a:t>
            </a:r>
          </a:p>
          <a:p>
            <a:pPr lvl="1">
              <a:buFont typeface="Wingdings" panose="05000000000000000000" pitchFamily="2" charset="2"/>
              <a:buChar char="§"/>
            </a:pPr>
            <a:r>
              <a:rPr lang="en-GB" sz="2400" dirty="0">
                <a:solidFill>
                  <a:srgbClr val="000000"/>
                </a:solidFill>
                <a:latin typeface="Calibri" pitchFamily="34" charset="0"/>
                <a:cs typeface="Calibri" pitchFamily="34" charset="0"/>
              </a:rPr>
              <a:t>Further </a:t>
            </a:r>
            <a:r>
              <a:rPr lang="en-GB" sz="2400" dirty="0" err="1">
                <a:solidFill>
                  <a:srgbClr val="000000"/>
                </a:solidFill>
                <a:latin typeface="Calibri" pitchFamily="34" charset="0"/>
                <a:cs typeface="Calibri" pitchFamily="34" charset="0"/>
              </a:rPr>
              <a:t>desaturated</a:t>
            </a:r>
            <a:r>
              <a:rPr lang="en-GB" sz="2400" dirty="0">
                <a:solidFill>
                  <a:srgbClr val="000000"/>
                </a:solidFill>
                <a:latin typeface="Calibri" pitchFamily="34" charset="0"/>
                <a:cs typeface="Calibri" pitchFamily="34" charset="0"/>
              </a:rPr>
              <a:t> into other LCPUFA’s</a:t>
            </a:r>
          </a:p>
          <a:p>
            <a:pPr marL="457200" indent="-457200">
              <a:buFont typeface="Wingdings" panose="05000000000000000000" pitchFamily="2" charset="2"/>
              <a:buChar char="§"/>
            </a:pPr>
            <a:endParaRPr lang="en-GB" sz="2800" dirty="0">
              <a:latin typeface="Calibri" pitchFamily="34" charset="0"/>
              <a:cs typeface="Calibri" pitchFamily="34" charset="0"/>
            </a:endParaRPr>
          </a:p>
          <a:p>
            <a:pPr marL="342900" indent="-342900">
              <a:buFont typeface="Wingdings" panose="05000000000000000000" pitchFamily="2" charset="2"/>
              <a:buChar char="§"/>
            </a:pPr>
            <a:endParaRPr lang="en-GB" dirty="0"/>
          </a:p>
        </p:txBody>
      </p:sp>
    </p:spTree>
    <p:extLst>
      <p:ext uri="{BB962C8B-B14F-4D97-AF65-F5344CB8AC3E}">
        <p14:creationId xmlns:p14="http://schemas.microsoft.com/office/powerpoint/2010/main" val="2512953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64382" y="1075441"/>
            <a:ext cx="73556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b="0" dirty="0">
                <a:latin typeface="Calibri" pitchFamily="34" charset="0"/>
                <a:cs typeface="Calibri" pitchFamily="34" charset="0"/>
              </a:rPr>
              <a:t>3 major families based on</a:t>
            </a:r>
            <a:r>
              <a:rPr lang="en-GB" b="0" dirty="0">
                <a:solidFill>
                  <a:srgbClr val="C00000"/>
                </a:solidFill>
                <a:latin typeface="Calibri" pitchFamily="34" charset="0"/>
                <a:cs typeface="Calibri" pitchFamily="34" charset="0"/>
              </a:rPr>
              <a:t> n-9</a:t>
            </a:r>
            <a:r>
              <a:rPr lang="en-GB" b="0" dirty="0">
                <a:latin typeface="Calibri" pitchFamily="34" charset="0"/>
                <a:cs typeface="Calibri" pitchFamily="34" charset="0"/>
              </a:rPr>
              <a:t>, </a:t>
            </a:r>
            <a:r>
              <a:rPr lang="en-GB" b="0" dirty="0">
                <a:solidFill>
                  <a:srgbClr val="C00000"/>
                </a:solidFill>
                <a:latin typeface="Calibri" pitchFamily="34" charset="0"/>
                <a:cs typeface="Calibri" pitchFamily="34" charset="0"/>
              </a:rPr>
              <a:t>n-6</a:t>
            </a:r>
            <a:r>
              <a:rPr lang="en-GB" b="0" dirty="0">
                <a:latin typeface="Calibri" pitchFamily="34" charset="0"/>
                <a:cs typeface="Calibri" pitchFamily="34" charset="0"/>
              </a:rPr>
              <a:t> &amp; </a:t>
            </a:r>
            <a:r>
              <a:rPr lang="en-GB" b="0" dirty="0">
                <a:solidFill>
                  <a:srgbClr val="C00000"/>
                </a:solidFill>
                <a:latin typeface="Calibri" pitchFamily="34" charset="0"/>
                <a:cs typeface="Calibri" pitchFamily="34" charset="0"/>
              </a:rPr>
              <a:t>n-3</a:t>
            </a:r>
            <a:r>
              <a:rPr lang="en-GB" b="0" dirty="0">
                <a:latin typeface="Calibri" pitchFamily="34" charset="0"/>
                <a:cs typeface="Calibri" pitchFamily="34" charset="0"/>
              </a:rPr>
              <a:t> fatty acids</a:t>
            </a:r>
          </a:p>
          <a:p>
            <a:r>
              <a:rPr lang="en-GB" b="0" dirty="0">
                <a:latin typeface="Calibri" pitchFamily="34" charset="0"/>
                <a:cs typeface="Calibri" pitchFamily="34" charset="0"/>
              </a:rPr>
              <a:t>Parent molecules:</a:t>
            </a:r>
          </a:p>
          <a:p>
            <a:endParaRPr lang="en-GB" b="0" dirty="0">
              <a:latin typeface="Calibri" pitchFamily="34" charset="0"/>
              <a:cs typeface="Calibri" pitchFamily="34" charset="0"/>
            </a:endParaRPr>
          </a:p>
        </p:txBody>
      </p:sp>
      <p:sp>
        <p:nvSpPr>
          <p:cNvPr id="107" name="Title 1"/>
          <p:cNvSpPr>
            <a:spLocks noGrp="1"/>
          </p:cNvSpPr>
          <p:nvPr>
            <p:ph type="title"/>
          </p:nvPr>
        </p:nvSpPr>
        <p:spPr>
          <a:xfrm>
            <a:off x="264383" y="-76200"/>
            <a:ext cx="7242048" cy="1143000"/>
          </a:xfrm>
        </p:spPr>
        <p:txBody>
          <a:bodyPr>
            <a:normAutofit/>
          </a:bodyPr>
          <a:lstStyle/>
          <a:p>
            <a:r>
              <a:rPr lang="en-GB" sz="4100" b="1" dirty="0">
                <a:solidFill>
                  <a:schemeClr val="bg2">
                    <a:lumMod val="50000"/>
                  </a:schemeClr>
                </a:solidFill>
                <a:latin typeface="Calibri" pitchFamily="34" charset="0"/>
                <a:cs typeface="Calibri" pitchFamily="34" charset="0"/>
              </a:rPr>
              <a:t>Polyunsaturated fatty acids</a:t>
            </a:r>
          </a:p>
        </p:txBody>
      </p:sp>
      <p:pic>
        <p:nvPicPr>
          <p:cNvPr id="14950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41325" y="2132856"/>
            <a:ext cx="26098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09" name="Picture 5"/>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0" y="4437112"/>
            <a:ext cx="504127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650" name="Straight Connector 27649"/>
          <p:cNvCxnSpPr/>
          <p:nvPr/>
        </p:nvCxnSpPr>
        <p:spPr>
          <a:xfrm>
            <a:off x="3837634" y="4785247"/>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894778" y="4787628"/>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655" name="Rectangle 27654"/>
          <p:cNvSpPr/>
          <p:nvPr/>
        </p:nvSpPr>
        <p:spPr>
          <a:xfrm>
            <a:off x="4679504" y="2204864"/>
            <a:ext cx="4464496" cy="3970318"/>
          </a:xfrm>
          <a:prstGeom prst="rect">
            <a:avLst/>
          </a:prstGeom>
        </p:spPr>
        <p:txBody>
          <a:bodyPr wrap="square">
            <a:spAutoFit/>
          </a:bodyPr>
          <a:lstStyle/>
          <a:p>
            <a:pPr marL="285750" indent="-285750">
              <a:buClr>
                <a:schemeClr val="tx2"/>
              </a:buClr>
              <a:buFont typeface="Wingdings" panose="05000000000000000000" pitchFamily="2" charset="2"/>
              <a:buChar char="§"/>
            </a:pPr>
            <a:r>
              <a:rPr lang="en-GB" b="0" dirty="0">
                <a:solidFill>
                  <a:srgbClr val="000000"/>
                </a:solidFill>
                <a:latin typeface="Calibri" pitchFamily="34" charset="0"/>
                <a:cs typeface="Calibri" pitchFamily="34" charset="0"/>
              </a:rPr>
              <a:t> Mammals lack enzymes to </a:t>
            </a:r>
            <a:r>
              <a:rPr lang="en-GB" dirty="0">
                <a:solidFill>
                  <a:srgbClr val="000000"/>
                </a:solidFill>
                <a:latin typeface="Calibri" pitchFamily="34" charset="0"/>
                <a:cs typeface="Calibri" pitchFamily="34" charset="0"/>
              </a:rPr>
              <a:t>insert double bonds beyond C9 </a:t>
            </a:r>
            <a:r>
              <a:rPr lang="en-GB" b="0" dirty="0">
                <a:solidFill>
                  <a:srgbClr val="000000"/>
                </a:solidFill>
                <a:latin typeface="Calibri" pitchFamily="34" charset="0"/>
                <a:cs typeface="Calibri" pitchFamily="34" charset="0"/>
              </a:rPr>
              <a:t>in a chain between existing bond and carboxyl group </a:t>
            </a:r>
          </a:p>
          <a:p>
            <a:pPr marL="742950" lvl="1" indent="-285750">
              <a:buClr>
                <a:schemeClr val="accent4"/>
              </a:buClr>
              <a:buFont typeface="Wingdings" panose="05000000000000000000" pitchFamily="2" charset="2"/>
              <a:buChar char="§"/>
            </a:pPr>
            <a:r>
              <a:rPr lang="en-GB" sz="2000" b="0" dirty="0">
                <a:solidFill>
                  <a:srgbClr val="000000"/>
                </a:solidFill>
                <a:latin typeface="Calibri" pitchFamily="34" charset="0"/>
                <a:cs typeface="Calibri" pitchFamily="34" charset="0"/>
              </a:rPr>
              <a:t>Linoleic acid (18:2,</a:t>
            </a:r>
            <a:r>
              <a:rPr lang="en-GB" sz="2000" b="0" dirty="0">
                <a:solidFill>
                  <a:srgbClr val="000000"/>
                </a:solidFill>
                <a:latin typeface="Calibri" pitchFamily="34" charset="0"/>
                <a:cs typeface="Calibri" pitchFamily="34" charset="0"/>
                <a:sym typeface="Symbol" pitchFamily="18" charset="2"/>
              </a:rPr>
              <a:t></a:t>
            </a:r>
            <a:r>
              <a:rPr lang="en-GB" sz="2000" b="0" dirty="0">
                <a:solidFill>
                  <a:srgbClr val="000000"/>
                </a:solidFill>
                <a:latin typeface="Calibri" pitchFamily="34" charset="0"/>
                <a:cs typeface="Calibri" pitchFamily="34" charset="0"/>
              </a:rPr>
              <a:t> 9,12) cannot be formed from oleic acid (</a:t>
            </a:r>
            <a:r>
              <a:rPr lang="en-GB" sz="2000" b="0" dirty="0">
                <a:solidFill>
                  <a:srgbClr val="000000"/>
                </a:solidFill>
                <a:latin typeface="Calibri" pitchFamily="34" charset="0"/>
                <a:cs typeface="Calibri" pitchFamily="34" charset="0"/>
                <a:sym typeface="Symbol" pitchFamily="18" charset="2"/>
              </a:rPr>
              <a:t>18:1,9)</a:t>
            </a:r>
            <a:r>
              <a:rPr lang="en-GB" sz="2000" b="0" dirty="0">
                <a:solidFill>
                  <a:srgbClr val="000000"/>
                </a:solidFill>
                <a:latin typeface="Calibri" pitchFamily="34" charset="0"/>
                <a:cs typeface="Calibri" pitchFamily="34" charset="0"/>
              </a:rPr>
              <a:t> from the COOH end</a:t>
            </a:r>
          </a:p>
          <a:p>
            <a:pPr marL="285750" indent="-285750">
              <a:buFont typeface="Wingdings" panose="05000000000000000000" pitchFamily="2" charset="2"/>
              <a:buChar char="§"/>
            </a:pPr>
            <a:endParaRPr lang="en-GB" b="0" dirty="0">
              <a:solidFill>
                <a:srgbClr val="000000"/>
              </a:solidFill>
              <a:latin typeface="Calibri" pitchFamily="34" charset="0"/>
              <a:cs typeface="Calibri" pitchFamily="34" charset="0"/>
            </a:endParaRPr>
          </a:p>
          <a:p>
            <a:pPr marL="285750" indent="-285750">
              <a:buClr>
                <a:schemeClr val="tx2"/>
              </a:buClr>
              <a:buFont typeface="Wingdings" panose="05000000000000000000" pitchFamily="2" charset="2"/>
              <a:buChar char="§"/>
            </a:pPr>
            <a:r>
              <a:rPr lang="en-GB" b="0" dirty="0">
                <a:solidFill>
                  <a:srgbClr val="000000"/>
                </a:solidFill>
                <a:latin typeface="Calibri" pitchFamily="34" charset="0"/>
                <a:cs typeface="Calibri" pitchFamily="34" charset="0"/>
              </a:rPr>
              <a:t> Plants insert double bonds between existing bond and methyl group</a:t>
            </a:r>
          </a:p>
        </p:txBody>
      </p:sp>
    </p:spTree>
    <p:extLst>
      <p:ext uri="{BB962C8B-B14F-4D97-AF65-F5344CB8AC3E}">
        <p14:creationId xmlns:p14="http://schemas.microsoft.com/office/powerpoint/2010/main" val="2914648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924944"/>
            <a:ext cx="4536504" cy="1371600"/>
          </a:xfrm>
        </p:spPr>
        <p:txBody>
          <a:bodyPr>
            <a:noAutofit/>
          </a:bodyPr>
          <a:lstStyle/>
          <a:p>
            <a:pPr algn="ctr"/>
            <a:r>
              <a:rPr lang="en-GB" b="1" dirty="0">
                <a:solidFill>
                  <a:schemeClr val="bg2">
                    <a:lumMod val="50000"/>
                  </a:schemeClr>
                </a:solidFill>
                <a:latin typeface="Calibri" pitchFamily="34" charset="0"/>
                <a:cs typeface="Calibri" pitchFamily="34" charset="0"/>
              </a:rPr>
              <a:t>why are lipids important in the diet?</a:t>
            </a:r>
          </a:p>
        </p:txBody>
      </p:sp>
      <p:sp>
        <p:nvSpPr>
          <p:cNvPr id="3" name="Content Placeholder 2"/>
          <p:cNvSpPr>
            <a:spLocks noGrp="1"/>
          </p:cNvSpPr>
          <p:nvPr>
            <p:ph idx="1"/>
          </p:nvPr>
        </p:nvSpPr>
        <p:spPr>
          <a:xfrm>
            <a:off x="1331640" y="4559932"/>
            <a:ext cx="2376264" cy="1224136"/>
          </a:xfrm>
        </p:spPr>
        <p:txBody>
          <a:bodyPr>
            <a:noAutofit/>
          </a:bodyPr>
          <a:lstStyle/>
          <a:p>
            <a:pPr marL="342900" indent="-342900">
              <a:buClr>
                <a:schemeClr val="tx2"/>
              </a:buClr>
              <a:buFont typeface="Wingdings" pitchFamily="2" charset="2"/>
              <a:buChar char="§"/>
            </a:pPr>
            <a:endParaRPr lang="en-GB" dirty="0">
              <a:solidFill>
                <a:srgbClr val="000000"/>
              </a:solidFill>
              <a:latin typeface="Calibri" pitchFamily="34" charset="0"/>
              <a:cs typeface="Calibri" pitchFamily="34" charset="0"/>
            </a:endParaRPr>
          </a:p>
          <a:p>
            <a:pPr lvl="1">
              <a:buFont typeface="Wingdings" pitchFamily="2" charset="2"/>
              <a:buChar char="§"/>
            </a:pPr>
            <a:endParaRPr lang="en-GB" dirty="0">
              <a:solidFill>
                <a:srgbClr val="000000"/>
              </a:solidFill>
              <a:latin typeface="Calibri" pitchFamily="34" charset="0"/>
              <a:cs typeface="Calibri" pitchFamily="34" charset="0"/>
            </a:endParaRPr>
          </a:p>
          <a:p>
            <a:pPr>
              <a:buClr>
                <a:schemeClr val="tx2"/>
              </a:buClr>
            </a:pPr>
            <a:r>
              <a:rPr lang="en-GB" b="0" dirty="0">
                <a:solidFill>
                  <a:srgbClr val="000000"/>
                </a:solidFill>
                <a:latin typeface="Calibri" pitchFamily="34" charset="0"/>
                <a:cs typeface="Calibri" pitchFamily="34" charset="0"/>
              </a:rPr>
              <a:t>Improve palatability of foods</a:t>
            </a:r>
          </a:p>
        </p:txBody>
      </p:sp>
      <p:sp>
        <p:nvSpPr>
          <p:cNvPr id="4" name="Rectangle 3"/>
          <p:cNvSpPr/>
          <p:nvPr/>
        </p:nvSpPr>
        <p:spPr>
          <a:xfrm>
            <a:off x="5868144" y="836712"/>
            <a:ext cx="2520280" cy="707886"/>
          </a:xfrm>
          <a:prstGeom prst="rect">
            <a:avLst/>
          </a:prstGeom>
        </p:spPr>
        <p:txBody>
          <a:bodyPr wrap="square">
            <a:spAutoFit/>
          </a:bodyPr>
          <a:lstStyle/>
          <a:p>
            <a:pPr>
              <a:buClr>
                <a:schemeClr val="tx2"/>
              </a:buClr>
            </a:pPr>
            <a:r>
              <a:rPr lang="en-GB" sz="2000" b="0" dirty="0">
                <a:solidFill>
                  <a:srgbClr val="000000"/>
                </a:solidFill>
                <a:latin typeface="Calibri" pitchFamily="34" charset="0"/>
                <a:cs typeface="Calibri" pitchFamily="34" charset="0"/>
              </a:rPr>
              <a:t>Energy provision </a:t>
            </a:r>
          </a:p>
          <a:p>
            <a:pPr>
              <a:buClr>
                <a:schemeClr val="tx2"/>
              </a:buClr>
            </a:pPr>
            <a:r>
              <a:rPr lang="en-GB" sz="2000" b="0" dirty="0">
                <a:solidFill>
                  <a:srgbClr val="000000"/>
                </a:solidFill>
                <a:latin typeface="Calibri" pitchFamily="34" charset="0"/>
                <a:cs typeface="Calibri" pitchFamily="34" charset="0"/>
              </a:rPr>
              <a:t>(9 kcal/g)</a:t>
            </a:r>
          </a:p>
        </p:txBody>
      </p:sp>
      <p:sp>
        <p:nvSpPr>
          <p:cNvPr id="5" name="Rectangle 4"/>
          <p:cNvSpPr/>
          <p:nvPr/>
        </p:nvSpPr>
        <p:spPr>
          <a:xfrm>
            <a:off x="971600" y="1067544"/>
            <a:ext cx="4572000" cy="1015663"/>
          </a:xfrm>
          <a:prstGeom prst="rect">
            <a:avLst/>
          </a:prstGeom>
        </p:spPr>
        <p:txBody>
          <a:bodyPr>
            <a:spAutoFit/>
          </a:bodyPr>
          <a:lstStyle/>
          <a:p>
            <a:pPr>
              <a:buClr>
                <a:schemeClr val="tx2"/>
              </a:buClr>
            </a:pPr>
            <a:r>
              <a:rPr lang="en-GB" sz="2000" b="0" dirty="0">
                <a:solidFill>
                  <a:srgbClr val="000000"/>
                </a:solidFill>
                <a:latin typeface="Calibri" pitchFamily="34" charset="0"/>
                <a:cs typeface="Calibri" pitchFamily="34" charset="0"/>
              </a:rPr>
              <a:t>Supply of essential nutrients</a:t>
            </a:r>
          </a:p>
          <a:p>
            <a:pPr lvl="1"/>
            <a:r>
              <a:rPr lang="en-GB" sz="2000" b="0" dirty="0">
                <a:solidFill>
                  <a:srgbClr val="000000"/>
                </a:solidFill>
                <a:latin typeface="Calibri" pitchFamily="34" charset="0"/>
                <a:cs typeface="Calibri" pitchFamily="34" charset="0"/>
              </a:rPr>
              <a:t>Fat soluble vitamins</a:t>
            </a:r>
          </a:p>
          <a:p>
            <a:pPr lvl="1"/>
            <a:r>
              <a:rPr lang="en-GB" sz="2000" b="0" dirty="0">
                <a:solidFill>
                  <a:srgbClr val="000000"/>
                </a:solidFill>
                <a:latin typeface="Calibri" pitchFamily="34" charset="0"/>
                <a:cs typeface="Calibri" pitchFamily="34" charset="0"/>
              </a:rPr>
              <a:t>Essential fatty acids</a:t>
            </a:r>
          </a:p>
        </p:txBody>
      </p:sp>
      <p:sp>
        <p:nvSpPr>
          <p:cNvPr id="6" name="Rectangle 5"/>
          <p:cNvSpPr/>
          <p:nvPr/>
        </p:nvSpPr>
        <p:spPr>
          <a:xfrm>
            <a:off x="4343975" y="5748292"/>
            <a:ext cx="986042" cy="400110"/>
          </a:xfrm>
          <a:prstGeom prst="rect">
            <a:avLst/>
          </a:prstGeom>
        </p:spPr>
        <p:txBody>
          <a:bodyPr wrap="none">
            <a:spAutoFit/>
          </a:bodyPr>
          <a:lstStyle/>
          <a:p>
            <a:pPr marL="274320" lvl="1" indent="0">
              <a:buNone/>
            </a:pPr>
            <a:r>
              <a:rPr lang="en-GB" sz="2000" b="0" dirty="0">
                <a:solidFill>
                  <a:srgbClr val="000000"/>
                </a:solidFill>
                <a:latin typeface="Calibri" pitchFamily="34" charset="0"/>
                <a:cs typeface="Calibri" pitchFamily="34" charset="0"/>
              </a:rPr>
              <a:t>Texture </a:t>
            </a:r>
          </a:p>
        </p:txBody>
      </p:sp>
      <p:sp>
        <p:nvSpPr>
          <p:cNvPr id="7" name="Rectangle 6"/>
          <p:cNvSpPr/>
          <p:nvPr/>
        </p:nvSpPr>
        <p:spPr>
          <a:xfrm>
            <a:off x="4245327" y="4936849"/>
            <a:ext cx="959492" cy="400110"/>
          </a:xfrm>
          <a:prstGeom prst="rect">
            <a:avLst/>
          </a:prstGeom>
        </p:spPr>
        <p:txBody>
          <a:bodyPr wrap="none">
            <a:spAutoFit/>
          </a:bodyPr>
          <a:lstStyle/>
          <a:p>
            <a:pPr marL="274320" lvl="1" indent="0">
              <a:buNone/>
            </a:pPr>
            <a:r>
              <a:rPr lang="en-GB" sz="2000" b="0" dirty="0">
                <a:solidFill>
                  <a:srgbClr val="000000"/>
                </a:solidFill>
                <a:latin typeface="Calibri" pitchFamily="34" charset="0"/>
                <a:cs typeface="Calibri" pitchFamily="34" charset="0"/>
              </a:rPr>
              <a:t>Flavour</a:t>
            </a:r>
          </a:p>
        </p:txBody>
      </p:sp>
      <p:sp>
        <p:nvSpPr>
          <p:cNvPr id="8" name="Cloud 7"/>
          <p:cNvSpPr/>
          <p:nvPr/>
        </p:nvSpPr>
        <p:spPr>
          <a:xfrm>
            <a:off x="2411760" y="2222668"/>
            <a:ext cx="4608512" cy="2587969"/>
          </a:xfrm>
          <a:prstGeom prst="cloud">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H="1">
            <a:off x="5724128" y="1529209"/>
            <a:ext cx="144016" cy="693459"/>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43808" y="1990874"/>
            <a:ext cx="288032" cy="502022"/>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555776" y="4509120"/>
            <a:ext cx="576064" cy="612395"/>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635896" y="5306181"/>
            <a:ext cx="708079" cy="211051"/>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35896" y="5517232"/>
            <a:ext cx="936104" cy="415726"/>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79712" y="3354958"/>
            <a:ext cx="432048" cy="0"/>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28" y="3140968"/>
            <a:ext cx="1512168" cy="707886"/>
          </a:xfrm>
          <a:prstGeom prst="rect">
            <a:avLst/>
          </a:prstGeom>
          <a:noFill/>
        </p:spPr>
        <p:txBody>
          <a:bodyPr wrap="square" rtlCol="0">
            <a:spAutoFit/>
          </a:bodyPr>
          <a:lstStyle/>
          <a:p>
            <a:r>
              <a:rPr lang="en-GB" sz="2000" b="0" dirty="0">
                <a:solidFill>
                  <a:srgbClr val="000000"/>
                </a:solidFill>
                <a:latin typeface="Calibri" panose="020F0502020204030204" pitchFamily="34" charset="0"/>
              </a:rPr>
              <a:t>Hormone precursors</a:t>
            </a:r>
          </a:p>
        </p:txBody>
      </p:sp>
      <p:sp>
        <p:nvSpPr>
          <p:cNvPr id="13" name="TextBox 12"/>
          <p:cNvSpPr txBox="1"/>
          <p:nvPr/>
        </p:nvSpPr>
        <p:spPr>
          <a:xfrm>
            <a:off x="7380312" y="4435588"/>
            <a:ext cx="1548172" cy="400110"/>
          </a:xfrm>
          <a:prstGeom prst="rect">
            <a:avLst/>
          </a:prstGeom>
          <a:noFill/>
        </p:spPr>
        <p:txBody>
          <a:bodyPr wrap="square" rtlCol="0">
            <a:spAutoFit/>
          </a:bodyPr>
          <a:lstStyle/>
          <a:p>
            <a:r>
              <a:rPr lang="en-GB" sz="2000" b="0" dirty="0">
                <a:solidFill>
                  <a:srgbClr val="000000"/>
                </a:solidFill>
                <a:latin typeface="Calibri" panose="020F0502020204030204" pitchFamily="34" charset="0"/>
              </a:rPr>
              <a:t>Structural</a:t>
            </a:r>
          </a:p>
        </p:txBody>
      </p:sp>
      <p:cxnSp>
        <p:nvCxnSpPr>
          <p:cNvPr id="19" name="Straight Connector 18"/>
          <p:cNvCxnSpPr>
            <a:stCxn id="13" idx="1"/>
          </p:cNvCxnSpPr>
          <p:nvPr/>
        </p:nvCxnSpPr>
        <p:spPr>
          <a:xfrm flipH="1" flipV="1">
            <a:off x="6372200" y="4242367"/>
            <a:ext cx="1008112" cy="393276"/>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177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0" y="1341438"/>
            <a:ext cx="261461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r>
              <a:rPr lang="en-GB" b="0" dirty="0">
                <a:latin typeface="Arial" charset="0"/>
                <a:cs typeface="Arial" charset="0"/>
              </a:rPr>
              <a:t>Oleic acid </a:t>
            </a:r>
          </a:p>
          <a:p>
            <a:pPr algn="ctr"/>
            <a:r>
              <a:rPr lang="en-GB" b="0" dirty="0">
                <a:latin typeface="Arial" charset="0"/>
                <a:cs typeface="Arial" charset="0"/>
              </a:rPr>
              <a:t>(C18:1), </a:t>
            </a:r>
          </a:p>
          <a:p>
            <a:pPr algn="ctr"/>
            <a:r>
              <a:rPr lang="en-GB" b="0" dirty="0">
                <a:latin typeface="Arial" charset="0"/>
                <a:cs typeface="Arial" charset="0"/>
                <a:sym typeface="Symbol" pitchFamily="18" charset="2"/>
              </a:rPr>
              <a:t></a:t>
            </a:r>
          </a:p>
          <a:p>
            <a:pPr algn="ctr"/>
            <a:r>
              <a:rPr lang="en-GB" b="0" dirty="0">
                <a:latin typeface="Arial" charset="0"/>
                <a:cs typeface="Arial" charset="0"/>
                <a:sym typeface="Symbol" pitchFamily="18" charset="2"/>
              </a:rPr>
              <a:t>C18:2, </a:t>
            </a:r>
          </a:p>
          <a:p>
            <a:pPr algn="ctr"/>
            <a:r>
              <a:rPr lang="en-GB" b="0" dirty="0">
                <a:latin typeface="Arial" charset="0"/>
                <a:cs typeface="Arial" charset="0"/>
                <a:sym typeface="Symbol" pitchFamily="18" charset="2"/>
              </a:rPr>
              <a:t></a:t>
            </a:r>
          </a:p>
          <a:p>
            <a:pPr algn="ctr"/>
            <a:r>
              <a:rPr lang="en-GB" b="0" dirty="0">
                <a:latin typeface="Arial" charset="0"/>
                <a:cs typeface="Arial" charset="0"/>
                <a:sym typeface="Symbol" pitchFamily="18" charset="2"/>
              </a:rPr>
              <a:t>C20:2, </a:t>
            </a:r>
          </a:p>
          <a:p>
            <a:pPr algn="ctr"/>
            <a:r>
              <a:rPr lang="en-GB" b="0" dirty="0">
                <a:latin typeface="Arial" charset="0"/>
                <a:cs typeface="Arial" charset="0"/>
                <a:sym typeface="Symbol" pitchFamily="18" charset="2"/>
              </a:rPr>
              <a:t></a:t>
            </a:r>
          </a:p>
          <a:p>
            <a:pPr algn="ctr"/>
            <a:endParaRPr lang="en-GB" b="0" dirty="0">
              <a:latin typeface="Arial" charset="0"/>
              <a:cs typeface="Arial" charset="0"/>
              <a:sym typeface="Symbol" pitchFamily="18" charset="2"/>
            </a:endParaRPr>
          </a:p>
          <a:p>
            <a:pPr algn="ctr"/>
            <a:r>
              <a:rPr lang="en-GB" b="0" dirty="0">
                <a:latin typeface="Arial" charset="0"/>
                <a:cs typeface="Arial" charset="0"/>
                <a:sym typeface="Symbol" pitchFamily="18" charset="2"/>
              </a:rPr>
              <a:t>C20:3, </a:t>
            </a:r>
          </a:p>
          <a:p>
            <a:pPr algn="ctr"/>
            <a:r>
              <a:rPr lang="en-GB" b="0" dirty="0">
                <a:latin typeface="Arial" charset="0"/>
                <a:cs typeface="Arial" charset="0"/>
                <a:sym typeface="Symbol" pitchFamily="18" charset="2"/>
              </a:rPr>
              <a:t></a:t>
            </a:r>
          </a:p>
          <a:p>
            <a:pPr algn="ctr"/>
            <a:r>
              <a:rPr lang="en-GB" b="0" dirty="0">
                <a:latin typeface="Arial" charset="0"/>
                <a:cs typeface="Arial" charset="0"/>
                <a:sym typeface="Symbol" pitchFamily="18" charset="2"/>
              </a:rPr>
              <a:t>C22:3, </a:t>
            </a:r>
          </a:p>
          <a:p>
            <a:pPr algn="ctr"/>
            <a:r>
              <a:rPr lang="en-GB" b="0" dirty="0">
                <a:latin typeface="Arial" charset="0"/>
                <a:cs typeface="Arial" charset="0"/>
                <a:sym typeface="Symbol" pitchFamily="18" charset="2"/>
              </a:rPr>
              <a:t></a:t>
            </a:r>
          </a:p>
          <a:p>
            <a:pPr algn="ctr"/>
            <a:r>
              <a:rPr lang="en-GB" b="0" dirty="0">
                <a:latin typeface="Arial" charset="0"/>
                <a:cs typeface="Arial" charset="0"/>
                <a:sym typeface="Symbol" pitchFamily="18" charset="2"/>
              </a:rPr>
              <a:t>C22:4, </a:t>
            </a:r>
          </a:p>
        </p:txBody>
      </p:sp>
      <p:sp>
        <p:nvSpPr>
          <p:cNvPr id="28676" name="Text Box 7"/>
          <p:cNvSpPr txBox="1">
            <a:spLocks noChangeArrowheads="1"/>
          </p:cNvSpPr>
          <p:nvPr/>
        </p:nvSpPr>
        <p:spPr bwMode="auto">
          <a:xfrm>
            <a:off x="1619250" y="2133600"/>
            <a:ext cx="1563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Arial" charset="0"/>
                <a:cs typeface="Arial" charset="0"/>
                <a:sym typeface="Symbol" pitchFamily="18" charset="2"/>
              </a:rPr>
              <a:t>6 desaturase</a:t>
            </a:r>
            <a:endParaRPr lang="en-GB" sz="1600" i="1">
              <a:solidFill>
                <a:srgbClr val="3333CC"/>
              </a:solidFill>
              <a:latin typeface="Arial" charset="0"/>
              <a:cs typeface="Arial" charset="0"/>
            </a:endParaRPr>
          </a:p>
        </p:txBody>
      </p:sp>
      <p:sp>
        <p:nvSpPr>
          <p:cNvPr id="28677" name="Text Box 8"/>
          <p:cNvSpPr txBox="1">
            <a:spLocks noChangeArrowheads="1"/>
          </p:cNvSpPr>
          <p:nvPr/>
        </p:nvSpPr>
        <p:spPr bwMode="auto">
          <a:xfrm>
            <a:off x="1619250" y="3573463"/>
            <a:ext cx="1563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Arial" charset="0"/>
                <a:cs typeface="Arial" charset="0"/>
                <a:sym typeface="Symbol" pitchFamily="18" charset="2"/>
              </a:rPr>
              <a:t>5 desaturase</a:t>
            </a:r>
            <a:endParaRPr lang="en-GB" sz="1600" i="1">
              <a:solidFill>
                <a:srgbClr val="3333CC"/>
              </a:solidFill>
              <a:latin typeface="Arial" charset="0"/>
              <a:cs typeface="Arial" charset="0"/>
            </a:endParaRPr>
          </a:p>
        </p:txBody>
      </p:sp>
      <p:sp>
        <p:nvSpPr>
          <p:cNvPr id="28678" name="Text Box 9"/>
          <p:cNvSpPr txBox="1">
            <a:spLocks noChangeArrowheads="1"/>
          </p:cNvSpPr>
          <p:nvPr/>
        </p:nvSpPr>
        <p:spPr bwMode="auto">
          <a:xfrm>
            <a:off x="1692275" y="5373688"/>
            <a:ext cx="1562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Arial" charset="0"/>
                <a:cs typeface="Arial" charset="0"/>
                <a:sym typeface="Symbol" pitchFamily="18" charset="2"/>
              </a:rPr>
              <a:t>4 desaturase</a:t>
            </a:r>
            <a:endParaRPr lang="en-GB" sz="1600" i="1">
              <a:solidFill>
                <a:srgbClr val="3333CC"/>
              </a:solidFill>
              <a:latin typeface="Arial" charset="0"/>
              <a:cs typeface="Arial" charset="0"/>
            </a:endParaRPr>
          </a:p>
        </p:txBody>
      </p:sp>
      <p:sp>
        <p:nvSpPr>
          <p:cNvPr id="8" name="Rectangle 2"/>
          <p:cNvSpPr txBox="1">
            <a:spLocks noChangeArrowheads="1"/>
          </p:cNvSpPr>
          <p:nvPr/>
        </p:nvSpPr>
        <p:spPr bwMode="auto">
          <a:xfrm>
            <a:off x="-252536" y="272047"/>
            <a:ext cx="3200400" cy="838200"/>
          </a:xfrm>
          <a:prstGeom prst="rect">
            <a:avLst/>
          </a:prstGeom>
          <a:noFill/>
          <a:ln w="9525">
            <a:noFill/>
            <a:miter lim="800000"/>
            <a:headEnd/>
            <a:tailEnd/>
          </a:ln>
        </p:spPr>
        <p:txBody>
          <a:bodyPr anchor="b"/>
          <a:lstStyle/>
          <a:p>
            <a:pPr algn="ctr">
              <a:defRPr/>
            </a:pPr>
            <a:r>
              <a:rPr kumimoji="1" lang="en-GB" sz="3200" kern="0" dirty="0">
                <a:latin typeface="Calibri" pitchFamily="34" charset="0"/>
                <a:ea typeface="+mj-ea"/>
                <a:cs typeface="Calibri" pitchFamily="34" charset="0"/>
              </a:rPr>
              <a:t>n-9</a:t>
            </a:r>
            <a:br>
              <a:rPr kumimoji="1" lang="en-GB" sz="3200" kern="0" dirty="0">
                <a:latin typeface="Calibri" pitchFamily="34" charset="0"/>
                <a:ea typeface="+mj-ea"/>
                <a:cs typeface="Calibri" pitchFamily="34" charset="0"/>
              </a:rPr>
            </a:br>
            <a:r>
              <a:rPr kumimoji="1" lang="en-GB" sz="3200" kern="0" dirty="0">
                <a:latin typeface="Calibri" pitchFamily="34" charset="0"/>
                <a:ea typeface="+mj-ea"/>
                <a:cs typeface="Calibri" pitchFamily="34" charset="0"/>
              </a:rPr>
              <a:t>pathway</a:t>
            </a:r>
          </a:p>
        </p:txBody>
      </p:sp>
    </p:spTree>
    <p:extLst>
      <p:ext uri="{BB962C8B-B14F-4D97-AF65-F5344CB8AC3E}">
        <p14:creationId xmlns:p14="http://schemas.microsoft.com/office/powerpoint/2010/main" val="4127729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0" y="1341438"/>
            <a:ext cx="261461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r>
              <a:rPr lang="en-GB" b="0">
                <a:latin typeface="Arial" charset="0"/>
                <a:cs typeface="Arial" charset="0"/>
              </a:rPr>
              <a:t>Oleic acid </a:t>
            </a:r>
          </a:p>
          <a:p>
            <a:pPr algn="ctr"/>
            <a:r>
              <a:rPr lang="en-GB" b="0">
                <a:latin typeface="Arial" charset="0"/>
                <a:cs typeface="Arial" charset="0"/>
              </a:rPr>
              <a:t>(C18:1), </a:t>
            </a:r>
          </a:p>
          <a:p>
            <a:pPr algn="ctr"/>
            <a:r>
              <a:rPr lang="en-GB" b="0">
                <a:latin typeface="Arial" charset="0"/>
                <a:cs typeface="Arial" charset="0"/>
                <a:sym typeface="Symbol" pitchFamily="18" charset="2"/>
              </a:rPr>
              <a:t></a:t>
            </a:r>
          </a:p>
          <a:p>
            <a:pPr algn="ctr"/>
            <a:r>
              <a:rPr lang="en-GB" b="0">
                <a:latin typeface="Arial" charset="0"/>
                <a:cs typeface="Arial" charset="0"/>
                <a:sym typeface="Symbol" pitchFamily="18" charset="2"/>
              </a:rPr>
              <a:t>C18:2, </a:t>
            </a:r>
          </a:p>
          <a:p>
            <a:pPr algn="ctr"/>
            <a:r>
              <a:rPr lang="en-GB" b="0">
                <a:latin typeface="Arial" charset="0"/>
                <a:cs typeface="Arial" charset="0"/>
                <a:sym typeface="Symbol" pitchFamily="18" charset="2"/>
              </a:rPr>
              <a:t></a:t>
            </a:r>
          </a:p>
          <a:p>
            <a:pPr algn="ctr"/>
            <a:r>
              <a:rPr lang="en-GB" b="0">
                <a:latin typeface="Arial" charset="0"/>
                <a:cs typeface="Arial" charset="0"/>
                <a:sym typeface="Symbol" pitchFamily="18" charset="2"/>
              </a:rPr>
              <a:t>C20:2, </a:t>
            </a:r>
          </a:p>
          <a:p>
            <a:pPr algn="ctr"/>
            <a:r>
              <a:rPr lang="en-GB" b="0">
                <a:latin typeface="Arial" charset="0"/>
                <a:cs typeface="Arial" charset="0"/>
                <a:sym typeface="Symbol" pitchFamily="18" charset="2"/>
              </a:rPr>
              <a:t></a:t>
            </a:r>
          </a:p>
          <a:p>
            <a:pPr algn="ctr"/>
            <a:endParaRPr lang="en-GB" b="0">
              <a:latin typeface="Arial" charset="0"/>
              <a:cs typeface="Arial" charset="0"/>
              <a:sym typeface="Symbol" pitchFamily="18" charset="2"/>
            </a:endParaRPr>
          </a:p>
          <a:p>
            <a:pPr algn="ctr"/>
            <a:r>
              <a:rPr lang="en-GB" b="0">
                <a:latin typeface="Arial" charset="0"/>
                <a:cs typeface="Arial" charset="0"/>
                <a:sym typeface="Symbol" pitchFamily="18" charset="2"/>
              </a:rPr>
              <a:t>C20:3, </a:t>
            </a:r>
          </a:p>
          <a:p>
            <a:pPr algn="ctr"/>
            <a:r>
              <a:rPr lang="en-GB" b="0">
                <a:latin typeface="Arial" charset="0"/>
                <a:cs typeface="Arial" charset="0"/>
                <a:sym typeface="Symbol" pitchFamily="18" charset="2"/>
              </a:rPr>
              <a:t></a:t>
            </a:r>
          </a:p>
          <a:p>
            <a:pPr algn="ctr"/>
            <a:r>
              <a:rPr lang="en-GB" b="0">
                <a:latin typeface="Arial" charset="0"/>
                <a:cs typeface="Arial" charset="0"/>
                <a:sym typeface="Symbol" pitchFamily="18" charset="2"/>
              </a:rPr>
              <a:t>C22:3, </a:t>
            </a:r>
          </a:p>
          <a:p>
            <a:pPr algn="ctr"/>
            <a:r>
              <a:rPr lang="en-GB" b="0">
                <a:latin typeface="Arial" charset="0"/>
                <a:cs typeface="Arial" charset="0"/>
                <a:sym typeface="Symbol" pitchFamily="18" charset="2"/>
              </a:rPr>
              <a:t></a:t>
            </a:r>
          </a:p>
          <a:p>
            <a:pPr algn="ctr"/>
            <a:r>
              <a:rPr lang="en-GB" b="0">
                <a:latin typeface="Arial" charset="0"/>
                <a:cs typeface="Arial" charset="0"/>
                <a:sym typeface="Symbol" pitchFamily="18" charset="2"/>
              </a:rPr>
              <a:t>C22:4, </a:t>
            </a:r>
          </a:p>
        </p:txBody>
      </p:sp>
      <p:sp>
        <p:nvSpPr>
          <p:cNvPr id="29700" name="Text Box 3"/>
          <p:cNvSpPr txBox="1">
            <a:spLocks noChangeArrowheads="1"/>
          </p:cNvSpPr>
          <p:nvPr/>
        </p:nvSpPr>
        <p:spPr bwMode="auto">
          <a:xfrm>
            <a:off x="2771775" y="1341438"/>
            <a:ext cx="334327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r>
              <a:rPr lang="en-GB" b="0" dirty="0">
                <a:latin typeface="Arial" charset="0"/>
                <a:cs typeface="Arial" charset="0"/>
              </a:rPr>
              <a:t>Linoleic acid </a:t>
            </a:r>
          </a:p>
          <a:p>
            <a:pPr algn="ctr"/>
            <a:r>
              <a:rPr lang="en-GB" b="0" dirty="0">
                <a:latin typeface="Arial" charset="0"/>
                <a:cs typeface="Arial" charset="0"/>
              </a:rPr>
              <a:t>(C18:2), </a:t>
            </a:r>
          </a:p>
          <a:p>
            <a:pPr algn="ctr"/>
            <a:r>
              <a:rPr lang="en-GB" b="0" dirty="0">
                <a:latin typeface="Arial" charset="0"/>
                <a:cs typeface="Arial" charset="0"/>
                <a:sym typeface="Symbol" pitchFamily="18" charset="2"/>
              </a:rPr>
              <a:t></a:t>
            </a:r>
          </a:p>
          <a:p>
            <a:pPr algn="ctr"/>
            <a:r>
              <a:rPr lang="en-GB" b="0" dirty="0">
                <a:latin typeface="Arial" charset="0"/>
                <a:cs typeface="Arial" charset="0"/>
                <a:sym typeface="Symbol" pitchFamily="18" charset="2"/>
              </a:rPr>
              <a:t>-</a:t>
            </a:r>
            <a:r>
              <a:rPr lang="en-GB" b="0" dirty="0" err="1">
                <a:latin typeface="Arial" charset="0"/>
                <a:cs typeface="Arial" charset="0"/>
                <a:sym typeface="Symbol" pitchFamily="18" charset="2"/>
              </a:rPr>
              <a:t>Linolenic</a:t>
            </a:r>
            <a:r>
              <a:rPr lang="en-GB" b="0" dirty="0">
                <a:latin typeface="Arial" charset="0"/>
                <a:cs typeface="Arial" charset="0"/>
                <a:sym typeface="Symbol" pitchFamily="18" charset="2"/>
              </a:rPr>
              <a:t> acid</a:t>
            </a:r>
            <a:r>
              <a:rPr lang="en-GB" b="0" dirty="0">
                <a:solidFill>
                  <a:srgbClr val="FF0000"/>
                </a:solidFill>
                <a:latin typeface="Arial" charset="0"/>
                <a:cs typeface="Arial" charset="0"/>
                <a:sym typeface="Symbol" pitchFamily="18" charset="2"/>
              </a:rPr>
              <a:t> </a:t>
            </a:r>
            <a:r>
              <a:rPr lang="en-GB" b="0" dirty="0">
                <a:latin typeface="Arial" charset="0"/>
                <a:cs typeface="Arial" charset="0"/>
                <a:sym typeface="Symbol" pitchFamily="18" charset="2"/>
              </a:rPr>
              <a:t>C18:3, </a:t>
            </a:r>
          </a:p>
          <a:p>
            <a:pPr algn="ctr"/>
            <a:r>
              <a:rPr lang="en-GB" b="0" dirty="0">
                <a:latin typeface="Arial" charset="0"/>
                <a:cs typeface="Arial" charset="0"/>
                <a:sym typeface="Symbol" pitchFamily="18" charset="2"/>
              </a:rPr>
              <a:t></a:t>
            </a:r>
          </a:p>
          <a:p>
            <a:pPr algn="ctr"/>
            <a:r>
              <a:rPr lang="en-GB" b="0" dirty="0">
                <a:latin typeface="Arial" charset="0"/>
                <a:cs typeface="Arial" charset="0"/>
                <a:sym typeface="Symbol" pitchFamily="18" charset="2"/>
              </a:rPr>
              <a:t>C20:3, </a:t>
            </a:r>
          </a:p>
          <a:p>
            <a:pPr algn="ctr"/>
            <a:r>
              <a:rPr lang="en-GB" b="0" dirty="0">
                <a:latin typeface="Arial" charset="0"/>
                <a:cs typeface="Arial" charset="0"/>
                <a:sym typeface="Symbol" pitchFamily="18" charset="2"/>
              </a:rPr>
              <a:t></a:t>
            </a:r>
          </a:p>
          <a:p>
            <a:pPr algn="ctr"/>
            <a:r>
              <a:rPr lang="en-GB" b="0" dirty="0">
                <a:latin typeface="Arial" charset="0"/>
                <a:cs typeface="Arial" charset="0"/>
                <a:sym typeface="Symbol" pitchFamily="18" charset="2"/>
              </a:rPr>
              <a:t>Arachidonic acid </a:t>
            </a:r>
          </a:p>
          <a:p>
            <a:pPr algn="ctr"/>
            <a:r>
              <a:rPr lang="en-GB" b="0" dirty="0">
                <a:latin typeface="Arial" charset="0"/>
                <a:cs typeface="Arial" charset="0"/>
                <a:sym typeface="Symbol" pitchFamily="18" charset="2"/>
              </a:rPr>
              <a:t>(C20:4), </a:t>
            </a:r>
          </a:p>
          <a:p>
            <a:pPr algn="ctr"/>
            <a:r>
              <a:rPr lang="en-GB" b="0" dirty="0">
                <a:latin typeface="Arial" charset="0"/>
                <a:cs typeface="Arial" charset="0"/>
                <a:sym typeface="Symbol" pitchFamily="18" charset="2"/>
              </a:rPr>
              <a:t></a:t>
            </a:r>
          </a:p>
          <a:p>
            <a:pPr algn="ctr"/>
            <a:r>
              <a:rPr lang="en-GB" b="0" dirty="0">
                <a:latin typeface="Arial" charset="0"/>
                <a:cs typeface="Arial" charset="0"/>
                <a:sym typeface="Symbol" pitchFamily="18" charset="2"/>
              </a:rPr>
              <a:t>C22:4, </a:t>
            </a:r>
          </a:p>
          <a:p>
            <a:pPr algn="ctr"/>
            <a:r>
              <a:rPr lang="en-GB" b="0" dirty="0">
                <a:latin typeface="Arial" charset="0"/>
                <a:cs typeface="Arial" charset="0"/>
                <a:sym typeface="Symbol" pitchFamily="18" charset="2"/>
              </a:rPr>
              <a:t></a:t>
            </a:r>
          </a:p>
          <a:p>
            <a:pPr algn="ctr"/>
            <a:r>
              <a:rPr lang="en-GB" b="0" dirty="0" err="1">
                <a:latin typeface="Arial" charset="0"/>
                <a:cs typeface="Arial" charset="0"/>
                <a:sym typeface="Symbol" pitchFamily="18" charset="2"/>
              </a:rPr>
              <a:t>Docosapentanoic</a:t>
            </a:r>
            <a:r>
              <a:rPr lang="en-GB" b="0" dirty="0">
                <a:latin typeface="Arial" charset="0"/>
                <a:cs typeface="Arial" charset="0"/>
                <a:sym typeface="Symbol" pitchFamily="18" charset="2"/>
              </a:rPr>
              <a:t> acid </a:t>
            </a:r>
          </a:p>
          <a:p>
            <a:pPr algn="ctr"/>
            <a:r>
              <a:rPr lang="en-GB" b="0" dirty="0">
                <a:latin typeface="Arial" charset="0"/>
                <a:cs typeface="Arial" charset="0"/>
                <a:sym typeface="Symbol" pitchFamily="18" charset="2"/>
              </a:rPr>
              <a:t>(C22:5), </a:t>
            </a:r>
          </a:p>
        </p:txBody>
      </p:sp>
      <p:sp>
        <p:nvSpPr>
          <p:cNvPr id="9" name="Rectangle 2"/>
          <p:cNvSpPr txBox="1">
            <a:spLocks noChangeArrowheads="1"/>
          </p:cNvSpPr>
          <p:nvPr/>
        </p:nvSpPr>
        <p:spPr bwMode="auto">
          <a:xfrm>
            <a:off x="2916238" y="260350"/>
            <a:ext cx="3200400" cy="838200"/>
          </a:xfrm>
          <a:prstGeom prst="rect">
            <a:avLst/>
          </a:prstGeom>
          <a:noFill/>
          <a:ln w="9525">
            <a:noFill/>
            <a:miter lim="800000"/>
            <a:headEnd/>
            <a:tailEnd/>
          </a:ln>
        </p:spPr>
        <p:txBody>
          <a:bodyPr anchor="b"/>
          <a:lstStyle/>
          <a:p>
            <a:pPr algn="ctr">
              <a:defRPr/>
            </a:pPr>
            <a:r>
              <a:rPr kumimoji="1" lang="en-GB" sz="3200" kern="0" dirty="0">
                <a:latin typeface="Arial" pitchFamily="34" charset="0"/>
                <a:ea typeface="+mj-ea"/>
                <a:cs typeface="Arial" pitchFamily="34" charset="0"/>
              </a:rPr>
              <a:t>n-6 </a:t>
            </a:r>
            <a:br>
              <a:rPr kumimoji="1" lang="en-GB" sz="3200" kern="0" dirty="0">
                <a:latin typeface="Arial" pitchFamily="34" charset="0"/>
                <a:ea typeface="+mj-ea"/>
                <a:cs typeface="Arial" pitchFamily="34" charset="0"/>
              </a:rPr>
            </a:br>
            <a:r>
              <a:rPr kumimoji="1" lang="en-GB" sz="3200" kern="0" dirty="0">
                <a:latin typeface="Arial" pitchFamily="34" charset="0"/>
                <a:ea typeface="+mj-ea"/>
                <a:cs typeface="Arial" pitchFamily="34" charset="0"/>
              </a:rPr>
              <a:t>pathway</a:t>
            </a:r>
          </a:p>
        </p:txBody>
      </p:sp>
      <p:sp>
        <p:nvSpPr>
          <p:cNvPr id="29702" name="Text Box 7"/>
          <p:cNvSpPr txBox="1">
            <a:spLocks noChangeArrowheads="1"/>
          </p:cNvSpPr>
          <p:nvPr/>
        </p:nvSpPr>
        <p:spPr bwMode="auto">
          <a:xfrm>
            <a:off x="1619250" y="2133600"/>
            <a:ext cx="1563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Arial" charset="0"/>
                <a:cs typeface="Arial" charset="0"/>
                <a:sym typeface="Symbol" pitchFamily="18" charset="2"/>
              </a:rPr>
              <a:t>6 desaturase</a:t>
            </a:r>
            <a:endParaRPr lang="en-GB" sz="1600" i="1">
              <a:solidFill>
                <a:srgbClr val="3333CC"/>
              </a:solidFill>
              <a:latin typeface="Arial" charset="0"/>
              <a:cs typeface="Arial" charset="0"/>
            </a:endParaRPr>
          </a:p>
        </p:txBody>
      </p:sp>
      <p:sp>
        <p:nvSpPr>
          <p:cNvPr id="29703" name="Text Box 8"/>
          <p:cNvSpPr txBox="1">
            <a:spLocks noChangeArrowheads="1"/>
          </p:cNvSpPr>
          <p:nvPr/>
        </p:nvSpPr>
        <p:spPr bwMode="auto">
          <a:xfrm>
            <a:off x="1619250" y="3573463"/>
            <a:ext cx="1563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Arial" charset="0"/>
                <a:cs typeface="Arial" charset="0"/>
                <a:sym typeface="Symbol" pitchFamily="18" charset="2"/>
              </a:rPr>
              <a:t>5 desaturase</a:t>
            </a:r>
            <a:endParaRPr lang="en-GB" sz="1600" i="1">
              <a:solidFill>
                <a:srgbClr val="3333CC"/>
              </a:solidFill>
              <a:latin typeface="Arial" charset="0"/>
              <a:cs typeface="Arial" charset="0"/>
            </a:endParaRPr>
          </a:p>
        </p:txBody>
      </p:sp>
      <p:sp>
        <p:nvSpPr>
          <p:cNvPr id="29704" name="Text Box 9"/>
          <p:cNvSpPr txBox="1">
            <a:spLocks noChangeArrowheads="1"/>
          </p:cNvSpPr>
          <p:nvPr/>
        </p:nvSpPr>
        <p:spPr bwMode="auto">
          <a:xfrm>
            <a:off x="1692275" y="5373688"/>
            <a:ext cx="1562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Arial" charset="0"/>
                <a:cs typeface="Arial" charset="0"/>
                <a:sym typeface="Symbol" pitchFamily="18" charset="2"/>
              </a:rPr>
              <a:t>4 desaturase</a:t>
            </a:r>
            <a:endParaRPr lang="en-GB" sz="1600" i="1">
              <a:solidFill>
                <a:srgbClr val="3333CC"/>
              </a:solidFill>
              <a:latin typeface="Arial" charset="0"/>
              <a:cs typeface="Arial" charset="0"/>
            </a:endParaRPr>
          </a:p>
        </p:txBody>
      </p:sp>
      <p:cxnSp>
        <p:nvCxnSpPr>
          <p:cNvPr id="29705" name="Straight Connector 18"/>
          <p:cNvCxnSpPr>
            <a:cxnSpLocks noChangeShapeType="1"/>
          </p:cNvCxnSpPr>
          <p:nvPr/>
        </p:nvCxnSpPr>
        <p:spPr bwMode="auto">
          <a:xfrm>
            <a:off x="3348038" y="2349500"/>
            <a:ext cx="863600"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29706" name="Straight Connector 21"/>
          <p:cNvCxnSpPr>
            <a:cxnSpLocks noChangeShapeType="1"/>
          </p:cNvCxnSpPr>
          <p:nvPr/>
        </p:nvCxnSpPr>
        <p:spPr bwMode="auto">
          <a:xfrm>
            <a:off x="3348038" y="3716338"/>
            <a:ext cx="863600"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29707" name="Straight Connector 23"/>
          <p:cNvCxnSpPr>
            <a:cxnSpLocks noChangeShapeType="1"/>
          </p:cNvCxnSpPr>
          <p:nvPr/>
        </p:nvCxnSpPr>
        <p:spPr bwMode="auto">
          <a:xfrm>
            <a:off x="3419475" y="5589588"/>
            <a:ext cx="865188"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sp>
        <p:nvSpPr>
          <p:cNvPr id="13" name="Rectangle 2"/>
          <p:cNvSpPr txBox="1">
            <a:spLocks noChangeArrowheads="1"/>
          </p:cNvSpPr>
          <p:nvPr/>
        </p:nvSpPr>
        <p:spPr bwMode="auto">
          <a:xfrm>
            <a:off x="-292894" y="279734"/>
            <a:ext cx="3200400" cy="838200"/>
          </a:xfrm>
          <a:prstGeom prst="rect">
            <a:avLst/>
          </a:prstGeom>
          <a:noFill/>
          <a:ln w="9525">
            <a:noFill/>
            <a:miter lim="800000"/>
            <a:headEnd/>
            <a:tailEnd/>
          </a:ln>
        </p:spPr>
        <p:txBody>
          <a:bodyPr anchor="b"/>
          <a:lstStyle/>
          <a:p>
            <a:pPr algn="ctr">
              <a:defRPr/>
            </a:pPr>
            <a:r>
              <a:rPr kumimoji="1" lang="en-GB" sz="3200" kern="0" dirty="0">
                <a:latin typeface="Calibri" pitchFamily="34" charset="0"/>
                <a:ea typeface="+mj-ea"/>
                <a:cs typeface="Calibri" pitchFamily="34" charset="0"/>
              </a:rPr>
              <a:t>n-9</a:t>
            </a:r>
            <a:br>
              <a:rPr kumimoji="1" lang="en-GB" sz="3200" kern="0" dirty="0">
                <a:latin typeface="Calibri" pitchFamily="34" charset="0"/>
                <a:ea typeface="+mj-ea"/>
                <a:cs typeface="Calibri" pitchFamily="34" charset="0"/>
              </a:rPr>
            </a:br>
            <a:r>
              <a:rPr kumimoji="1" lang="en-GB" sz="3200" kern="0" dirty="0">
                <a:latin typeface="Calibri" pitchFamily="34" charset="0"/>
                <a:ea typeface="+mj-ea"/>
                <a:cs typeface="Calibri" pitchFamily="34" charset="0"/>
              </a:rPr>
              <a:t>pathway</a:t>
            </a:r>
          </a:p>
        </p:txBody>
      </p:sp>
    </p:spTree>
    <p:extLst>
      <p:ext uri="{BB962C8B-B14F-4D97-AF65-F5344CB8AC3E}">
        <p14:creationId xmlns:p14="http://schemas.microsoft.com/office/powerpoint/2010/main" val="4124888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465837" y="1341438"/>
            <a:ext cx="261461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r>
              <a:rPr lang="en-GB" b="0" dirty="0">
                <a:latin typeface="Calibri" pitchFamily="34" charset="0"/>
                <a:cs typeface="Calibri" pitchFamily="34" charset="0"/>
              </a:rPr>
              <a:t>Oleic acid </a:t>
            </a:r>
          </a:p>
          <a:p>
            <a:pPr algn="ctr"/>
            <a:r>
              <a:rPr lang="en-GB" b="0" dirty="0">
                <a:latin typeface="Calibri" pitchFamily="34" charset="0"/>
                <a:cs typeface="Calibri" pitchFamily="34" charset="0"/>
              </a:rPr>
              <a:t>(C18:1),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C18:2,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C20:2, </a:t>
            </a:r>
          </a:p>
          <a:p>
            <a:pPr algn="ctr"/>
            <a:r>
              <a:rPr lang="en-GB" b="0" dirty="0">
                <a:latin typeface="Calibri" pitchFamily="34" charset="0"/>
                <a:cs typeface="Calibri" pitchFamily="34" charset="0"/>
                <a:sym typeface="Symbol" pitchFamily="18" charset="2"/>
              </a:rPr>
              <a:t></a:t>
            </a:r>
          </a:p>
          <a:p>
            <a:pPr algn="ctr"/>
            <a:endParaRPr lang="en-GB" b="0" dirty="0">
              <a:latin typeface="Calibri" pitchFamily="34" charset="0"/>
              <a:cs typeface="Calibri" pitchFamily="34" charset="0"/>
              <a:sym typeface="Symbol" pitchFamily="18" charset="2"/>
            </a:endParaRPr>
          </a:p>
          <a:p>
            <a:pPr algn="ctr"/>
            <a:r>
              <a:rPr lang="en-GB" b="0" dirty="0">
                <a:latin typeface="Calibri" pitchFamily="34" charset="0"/>
                <a:cs typeface="Calibri" pitchFamily="34" charset="0"/>
                <a:sym typeface="Symbol" pitchFamily="18" charset="2"/>
              </a:rPr>
              <a:t>C20:3,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C22:3,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C22:4, </a:t>
            </a:r>
          </a:p>
        </p:txBody>
      </p:sp>
      <p:sp>
        <p:nvSpPr>
          <p:cNvPr id="30724" name="Text Box 3"/>
          <p:cNvSpPr txBox="1">
            <a:spLocks noChangeArrowheads="1"/>
          </p:cNvSpPr>
          <p:nvPr/>
        </p:nvSpPr>
        <p:spPr bwMode="auto">
          <a:xfrm>
            <a:off x="2283928" y="1341438"/>
            <a:ext cx="302198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r>
              <a:rPr lang="en-GB" b="0" dirty="0">
                <a:latin typeface="Calibri" pitchFamily="34" charset="0"/>
                <a:cs typeface="Calibri" pitchFamily="34" charset="0"/>
              </a:rPr>
              <a:t>Linoleic acid </a:t>
            </a:r>
          </a:p>
          <a:p>
            <a:pPr algn="ctr"/>
            <a:r>
              <a:rPr lang="en-GB" b="0" dirty="0">
                <a:latin typeface="Calibri" pitchFamily="34" charset="0"/>
                <a:cs typeface="Calibri" pitchFamily="34" charset="0"/>
              </a:rPr>
              <a:t>(C18:2),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a:t>
            </a:r>
            <a:r>
              <a:rPr lang="en-GB" b="0" dirty="0" err="1">
                <a:latin typeface="Calibri" pitchFamily="34" charset="0"/>
                <a:cs typeface="Calibri" pitchFamily="34" charset="0"/>
                <a:sym typeface="Symbol" pitchFamily="18" charset="2"/>
              </a:rPr>
              <a:t>Linolenic</a:t>
            </a:r>
            <a:r>
              <a:rPr lang="en-GB" b="0" dirty="0">
                <a:latin typeface="Calibri" pitchFamily="34" charset="0"/>
                <a:cs typeface="Calibri" pitchFamily="34" charset="0"/>
                <a:sym typeface="Symbol" pitchFamily="18" charset="2"/>
              </a:rPr>
              <a:t> acid</a:t>
            </a:r>
            <a:r>
              <a:rPr lang="en-GB" b="0" dirty="0">
                <a:solidFill>
                  <a:srgbClr val="FF0000"/>
                </a:solidFill>
                <a:latin typeface="Calibri" pitchFamily="34" charset="0"/>
                <a:cs typeface="Calibri" pitchFamily="34" charset="0"/>
                <a:sym typeface="Symbol" pitchFamily="18" charset="2"/>
              </a:rPr>
              <a:t> </a:t>
            </a:r>
            <a:r>
              <a:rPr lang="en-GB" b="0" dirty="0">
                <a:latin typeface="Calibri" pitchFamily="34" charset="0"/>
                <a:cs typeface="Calibri" pitchFamily="34" charset="0"/>
                <a:sym typeface="Symbol" pitchFamily="18" charset="2"/>
              </a:rPr>
              <a:t>C18:3,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C20:3,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Arachidonic acid </a:t>
            </a:r>
          </a:p>
          <a:p>
            <a:pPr algn="ctr"/>
            <a:r>
              <a:rPr lang="en-GB" b="0" dirty="0">
                <a:latin typeface="Calibri" pitchFamily="34" charset="0"/>
                <a:cs typeface="Calibri" pitchFamily="34" charset="0"/>
                <a:sym typeface="Symbol" pitchFamily="18" charset="2"/>
              </a:rPr>
              <a:t>(C20:4),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C22:4, </a:t>
            </a:r>
          </a:p>
          <a:p>
            <a:pPr algn="ctr"/>
            <a:r>
              <a:rPr lang="en-GB" b="0" dirty="0">
                <a:latin typeface="Calibri" pitchFamily="34" charset="0"/>
                <a:cs typeface="Calibri" pitchFamily="34" charset="0"/>
                <a:sym typeface="Symbol" pitchFamily="18" charset="2"/>
              </a:rPr>
              <a:t></a:t>
            </a:r>
          </a:p>
          <a:p>
            <a:pPr algn="ctr"/>
            <a:r>
              <a:rPr lang="en-GB" b="0" dirty="0" err="1">
                <a:latin typeface="Calibri" pitchFamily="34" charset="0"/>
                <a:cs typeface="Calibri" pitchFamily="34" charset="0"/>
                <a:sym typeface="Symbol" pitchFamily="18" charset="2"/>
              </a:rPr>
              <a:t>Docosapentanoic</a:t>
            </a:r>
            <a:r>
              <a:rPr lang="en-GB" b="0" dirty="0">
                <a:latin typeface="Calibri" pitchFamily="34" charset="0"/>
                <a:cs typeface="Calibri" pitchFamily="34" charset="0"/>
                <a:sym typeface="Symbol" pitchFamily="18" charset="2"/>
              </a:rPr>
              <a:t> acid </a:t>
            </a:r>
          </a:p>
          <a:p>
            <a:pPr algn="ctr"/>
            <a:r>
              <a:rPr lang="en-GB" b="0" dirty="0">
                <a:latin typeface="Calibri" pitchFamily="34" charset="0"/>
                <a:cs typeface="Calibri" pitchFamily="34" charset="0"/>
                <a:sym typeface="Symbol" pitchFamily="18" charset="2"/>
              </a:rPr>
              <a:t>(C22:5), </a:t>
            </a:r>
          </a:p>
        </p:txBody>
      </p:sp>
      <p:sp>
        <p:nvSpPr>
          <p:cNvPr id="30725" name="Text Box 3"/>
          <p:cNvSpPr txBox="1">
            <a:spLocks noChangeArrowheads="1"/>
          </p:cNvSpPr>
          <p:nvPr/>
        </p:nvSpPr>
        <p:spPr bwMode="auto">
          <a:xfrm>
            <a:off x="5467479" y="1341438"/>
            <a:ext cx="285565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buFont typeface="Symbol" pitchFamily="18" charset="2"/>
              <a:buChar char="a"/>
            </a:pPr>
            <a:r>
              <a:rPr lang="en-GB" b="0">
                <a:latin typeface="Calibri" pitchFamily="34" charset="0"/>
                <a:cs typeface="Calibri" pitchFamily="34" charset="0"/>
              </a:rPr>
              <a:t>-linolenic acid </a:t>
            </a:r>
          </a:p>
          <a:p>
            <a:pPr algn="ctr"/>
            <a:r>
              <a:rPr lang="en-GB" b="0">
                <a:latin typeface="Calibri" pitchFamily="34" charset="0"/>
                <a:cs typeface="Calibri" pitchFamily="34" charset="0"/>
              </a:rPr>
              <a:t>(C18:3), </a:t>
            </a:r>
          </a:p>
          <a:p>
            <a:pPr algn="ctr"/>
            <a:r>
              <a:rPr lang="en-GB" b="0">
                <a:latin typeface="Calibri" pitchFamily="34" charset="0"/>
                <a:cs typeface="Calibri" pitchFamily="34" charset="0"/>
                <a:sym typeface="Symbol" pitchFamily="18" charset="2"/>
              </a:rPr>
              <a:t></a:t>
            </a:r>
          </a:p>
          <a:p>
            <a:pPr algn="ctr"/>
            <a:r>
              <a:rPr lang="en-GB" b="0">
                <a:latin typeface="Calibri" pitchFamily="34" charset="0"/>
                <a:cs typeface="Calibri" pitchFamily="34" charset="0"/>
                <a:sym typeface="Symbol" pitchFamily="18" charset="2"/>
              </a:rPr>
              <a:t>C18:4, </a:t>
            </a:r>
          </a:p>
          <a:p>
            <a:pPr algn="ctr"/>
            <a:r>
              <a:rPr lang="en-GB" b="0">
                <a:latin typeface="Calibri" pitchFamily="34" charset="0"/>
                <a:cs typeface="Calibri" pitchFamily="34" charset="0"/>
                <a:sym typeface="Symbol" pitchFamily="18" charset="2"/>
              </a:rPr>
              <a:t></a:t>
            </a:r>
          </a:p>
          <a:p>
            <a:pPr algn="ctr"/>
            <a:r>
              <a:rPr lang="en-GB" b="0">
                <a:latin typeface="Calibri" pitchFamily="34" charset="0"/>
                <a:cs typeface="Calibri" pitchFamily="34" charset="0"/>
                <a:sym typeface="Symbol" pitchFamily="18" charset="2"/>
              </a:rPr>
              <a:t>C20:4, </a:t>
            </a:r>
          </a:p>
          <a:p>
            <a:pPr algn="ctr"/>
            <a:r>
              <a:rPr lang="en-GB" b="0">
                <a:latin typeface="Calibri" pitchFamily="34" charset="0"/>
                <a:cs typeface="Calibri" pitchFamily="34" charset="0"/>
                <a:sym typeface="Symbol" pitchFamily="18" charset="2"/>
              </a:rPr>
              <a:t></a:t>
            </a:r>
          </a:p>
          <a:p>
            <a:pPr algn="ctr"/>
            <a:r>
              <a:rPr lang="en-GB" b="0">
                <a:latin typeface="Calibri" pitchFamily="34" charset="0"/>
                <a:cs typeface="Calibri" pitchFamily="34" charset="0"/>
                <a:sym typeface="Symbol" pitchFamily="18" charset="2"/>
              </a:rPr>
              <a:t>Eicosapentanoic acid </a:t>
            </a:r>
          </a:p>
          <a:p>
            <a:pPr algn="ctr"/>
            <a:r>
              <a:rPr lang="en-GB" b="0">
                <a:latin typeface="Calibri" pitchFamily="34" charset="0"/>
                <a:cs typeface="Calibri" pitchFamily="34" charset="0"/>
                <a:sym typeface="Symbol" pitchFamily="18" charset="2"/>
              </a:rPr>
              <a:t>(C20:5), </a:t>
            </a:r>
          </a:p>
          <a:p>
            <a:pPr algn="ctr"/>
            <a:r>
              <a:rPr lang="en-GB" b="0">
                <a:latin typeface="Calibri" pitchFamily="34" charset="0"/>
                <a:cs typeface="Calibri" pitchFamily="34" charset="0"/>
                <a:sym typeface="Symbol" pitchFamily="18" charset="2"/>
              </a:rPr>
              <a:t></a:t>
            </a:r>
          </a:p>
          <a:p>
            <a:pPr algn="ctr"/>
            <a:r>
              <a:rPr lang="en-GB" b="0">
                <a:latin typeface="Calibri" pitchFamily="34" charset="0"/>
                <a:cs typeface="Calibri" pitchFamily="34" charset="0"/>
                <a:sym typeface="Symbol" pitchFamily="18" charset="2"/>
              </a:rPr>
              <a:t>C22:5, </a:t>
            </a:r>
          </a:p>
          <a:p>
            <a:pPr algn="ctr"/>
            <a:r>
              <a:rPr lang="en-GB" b="0">
                <a:latin typeface="Calibri" pitchFamily="34" charset="0"/>
                <a:cs typeface="Calibri" pitchFamily="34" charset="0"/>
                <a:sym typeface="Symbol" pitchFamily="18" charset="2"/>
              </a:rPr>
              <a:t></a:t>
            </a:r>
          </a:p>
          <a:p>
            <a:pPr algn="ctr"/>
            <a:r>
              <a:rPr lang="en-GB" b="0">
                <a:latin typeface="Calibri" pitchFamily="34" charset="0"/>
                <a:cs typeface="Calibri" pitchFamily="34" charset="0"/>
                <a:sym typeface="Symbol" pitchFamily="18" charset="2"/>
              </a:rPr>
              <a:t>Docosahexanoic acid </a:t>
            </a:r>
          </a:p>
          <a:p>
            <a:pPr algn="ctr"/>
            <a:r>
              <a:rPr lang="en-GB" b="0">
                <a:latin typeface="Calibri" pitchFamily="34" charset="0"/>
                <a:cs typeface="Calibri" pitchFamily="34" charset="0"/>
                <a:sym typeface="Symbol" pitchFamily="18" charset="2"/>
              </a:rPr>
              <a:t>(C22:6),</a:t>
            </a:r>
            <a:r>
              <a:rPr lang="en-GB" sz="2800" b="0">
                <a:latin typeface="Calibri" pitchFamily="34" charset="0"/>
                <a:cs typeface="Calibri" pitchFamily="34" charset="0"/>
                <a:sym typeface="Symbol" pitchFamily="18" charset="2"/>
              </a:rPr>
              <a:t> </a:t>
            </a:r>
          </a:p>
        </p:txBody>
      </p:sp>
      <p:sp>
        <p:nvSpPr>
          <p:cNvPr id="9" name="Rectangle 2"/>
          <p:cNvSpPr txBox="1">
            <a:spLocks noChangeArrowheads="1"/>
          </p:cNvSpPr>
          <p:nvPr/>
        </p:nvSpPr>
        <p:spPr bwMode="auto">
          <a:xfrm>
            <a:off x="2267744" y="286544"/>
            <a:ext cx="3200400" cy="838200"/>
          </a:xfrm>
          <a:prstGeom prst="rect">
            <a:avLst/>
          </a:prstGeom>
          <a:noFill/>
          <a:ln w="9525">
            <a:noFill/>
            <a:miter lim="800000"/>
            <a:headEnd/>
            <a:tailEnd/>
          </a:ln>
        </p:spPr>
        <p:txBody>
          <a:bodyPr anchor="b"/>
          <a:lstStyle/>
          <a:p>
            <a:pPr algn="ctr">
              <a:defRPr/>
            </a:pPr>
            <a:r>
              <a:rPr kumimoji="1" lang="en-GB" sz="3200" kern="0" dirty="0">
                <a:latin typeface="Calibri" pitchFamily="34" charset="0"/>
                <a:ea typeface="+mj-ea"/>
                <a:cs typeface="Calibri" pitchFamily="34" charset="0"/>
              </a:rPr>
              <a:t>n-6 </a:t>
            </a:r>
            <a:br>
              <a:rPr kumimoji="1" lang="en-GB" sz="3200" kern="0" dirty="0">
                <a:latin typeface="Calibri" pitchFamily="34" charset="0"/>
                <a:ea typeface="+mj-ea"/>
                <a:cs typeface="Calibri" pitchFamily="34" charset="0"/>
              </a:rPr>
            </a:br>
            <a:r>
              <a:rPr kumimoji="1" lang="en-GB" sz="3200" kern="0" dirty="0">
                <a:latin typeface="Calibri" pitchFamily="34" charset="0"/>
                <a:ea typeface="+mj-ea"/>
                <a:cs typeface="Calibri" pitchFamily="34" charset="0"/>
              </a:rPr>
              <a:t>pathway</a:t>
            </a:r>
          </a:p>
        </p:txBody>
      </p:sp>
      <p:sp>
        <p:nvSpPr>
          <p:cNvPr id="10" name="Rectangle 2"/>
          <p:cNvSpPr txBox="1">
            <a:spLocks noChangeArrowheads="1"/>
          </p:cNvSpPr>
          <p:nvPr/>
        </p:nvSpPr>
        <p:spPr bwMode="auto">
          <a:xfrm>
            <a:off x="5147469" y="332656"/>
            <a:ext cx="3200400" cy="838200"/>
          </a:xfrm>
          <a:prstGeom prst="rect">
            <a:avLst/>
          </a:prstGeom>
          <a:noFill/>
          <a:ln w="9525">
            <a:noFill/>
            <a:miter lim="800000"/>
            <a:headEnd/>
            <a:tailEnd/>
          </a:ln>
        </p:spPr>
        <p:txBody>
          <a:bodyPr anchor="b"/>
          <a:lstStyle/>
          <a:p>
            <a:pPr algn="ctr">
              <a:defRPr/>
            </a:pPr>
            <a:r>
              <a:rPr kumimoji="1" lang="en-GB" sz="3200" kern="0" dirty="0">
                <a:latin typeface="Calibri" pitchFamily="34" charset="0"/>
                <a:ea typeface="+mj-ea"/>
                <a:cs typeface="Calibri" pitchFamily="34" charset="0"/>
              </a:rPr>
              <a:t>n-3 </a:t>
            </a:r>
            <a:br>
              <a:rPr kumimoji="1" lang="en-GB" sz="3200" kern="0" dirty="0">
                <a:latin typeface="Calibri" pitchFamily="34" charset="0"/>
                <a:ea typeface="+mj-ea"/>
                <a:cs typeface="Calibri" pitchFamily="34" charset="0"/>
              </a:rPr>
            </a:br>
            <a:r>
              <a:rPr kumimoji="1" lang="en-GB" sz="3200" kern="0" dirty="0">
                <a:latin typeface="Calibri" pitchFamily="34" charset="0"/>
                <a:ea typeface="+mj-ea"/>
                <a:cs typeface="Calibri" pitchFamily="34" charset="0"/>
              </a:rPr>
              <a:t>pathway</a:t>
            </a:r>
          </a:p>
        </p:txBody>
      </p:sp>
      <p:sp>
        <p:nvSpPr>
          <p:cNvPr id="30728" name="Text Box 7"/>
          <p:cNvSpPr txBox="1">
            <a:spLocks noChangeArrowheads="1"/>
          </p:cNvSpPr>
          <p:nvPr/>
        </p:nvSpPr>
        <p:spPr bwMode="auto">
          <a:xfrm>
            <a:off x="1153413" y="2133600"/>
            <a:ext cx="14013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Calibri" pitchFamily="34" charset="0"/>
                <a:cs typeface="Calibri" pitchFamily="34" charset="0"/>
                <a:sym typeface="Symbol" pitchFamily="18" charset="2"/>
              </a:rPr>
              <a:t>6 desaturase</a:t>
            </a:r>
            <a:endParaRPr lang="en-GB" sz="1600" i="1">
              <a:solidFill>
                <a:srgbClr val="3333CC"/>
              </a:solidFill>
              <a:latin typeface="Calibri" pitchFamily="34" charset="0"/>
              <a:cs typeface="Calibri" pitchFamily="34" charset="0"/>
            </a:endParaRPr>
          </a:p>
        </p:txBody>
      </p:sp>
      <p:sp>
        <p:nvSpPr>
          <p:cNvPr id="30729" name="Text Box 8"/>
          <p:cNvSpPr txBox="1">
            <a:spLocks noChangeArrowheads="1"/>
          </p:cNvSpPr>
          <p:nvPr/>
        </p:nvSpPr>
        <p:spPr bwMode="auto">
          <a:xfrm>
            <a:off x="1153413" y="3573463"/>
            <a:ext cx="14013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Calibri" pitchFamily="34" charset="0"/>
                <a:cs typeface="Calibri" pitchFamily="34" charset="0"/>
                <a:sym typeface="Symbol" pitchFamily="18" charset="2"/>
              </a:rPr>
              <a:t>5 desaturase</a:t>
            </a:r>
            <a:endParaRPr lang="en-GB" sz="1600" i="1">
              <a:solidFill>
                <a:srgbClr val="3333CC"/>
              </a:solidFill>
              <a:latin typeface="Calibri" pitchFamily="34" charset="0"/>
              <a:cs typeface="Calibri" pitchFamily="34" charset="0"/>
            </a:endParaRPr>
          </a:p>
        </p:txBody>
      </p:sp>
      <p:sp>
        <p:nvSpPr>
          <p:cNvPr id="30730" name="Text Box 9"/>
          <p:cNvSpPr txBox="1">
            <a:spLocks noChangeArrowheads="1"/>
          </p:cNvSpPr>
          <p:nvPr/>
        </p:nvSpPr>
        <p:spPr bwMode="auto">
          <a:xfrm>
            <a:off x="1226438" y="5373688"/>
            <a:ext cx="14013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Calibri" pitchFamily="34" charset="0"/>
                <a:cs typeface="Calibri" pitchFamily="34" charset="0"/>
                <a:sym typeface="Symbol" pitchFamily="18" charset="2"/>
              </a:rPr>
              <a:t>4 desaturase</a:t>
            </a:r>
            <a:endParaRPr lang="en-GB" sz="1600" i="1">
              <a:solidFill>
                <a:srgbClr val="3333CC"/>
              </a:solidFill>
              <a:latin typeface="Calibri" pitchFamily="34" charset="0"/>
              <a:cs typeface="Calibri" pitchFamily="34" charset="0"/>
            </a:endParaRPr>
          </a:p>
        </p:txBody>
      </p:sp>
      <p:cxnSp>
        <p:nvCxnSpPr>
          <p:cNvPr id="30731" name="Straight Connector 16"/>
          <p:cNvCxnSpPr>
            <a:cxnSpLocks noChangeShapeType="1"/>
          </p:cNvCxnSpPr>
          <p:nvPr/>
        </p:nvCxnSpPr>
        <p:spPr bwMode="auto">
          <a:xfrm>
            <a:off x="4210844" y="2349500"/>
            <a:ext cx="2376487"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30732" name="Straight Connector 18"/>
          <p:cNvCxnSpPr>
            <a:cxnSpLocks noChangeShapeType="1"/>
          </p:cNvCxnSpPr>
          <p:nvPr/>
        </p:nvCxnSpPr>
        <p:spPr bwMode="auto">
          <a:xfrm>
            <a:off x="2699544" y="2349500"/>
            <a:ext cx="863600"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30733" name="Straight Connector 20"/>
          <p:cNvCxnSpPr>
            <a:cxnSpLocks noChangeShapeType="1"/>
          </p:cNvCxnSpPr>
          <p:nvPr/>
        </p:nvCxnSpPr>
        <p:spPr bwMode="auto">
          <a:xfrm>
            <a:off x="4210844" y="3716338"/>
            <a:ext cx="2376487"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30734" name="Straight Connector 21"/>
          <p:cNvCxnSpPr>
            <a:cxnSpLocks noChangeShapeType="1"/>
          </p:cNvCxnSpPr>
          <p:nvPr/>
        </p:nvCxnSpPr>
        <p:spPr bwMode="auto">
          <a:xfrm>
            <a:off x="2699544" y="3716338"/>
            <a:ext cx="863600"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30735" name="Straight Connector 22"/>
          <p:cNvCxnSpPr>
            <a:cxnSpLocks noChangeShapeType="1"/>
          </p:cNvCxnSpPr>
          <p:nvPr/>
        </p:nvCxnSpPr>
        <p:spPr bwMode="auto">
          <a:xfrm>
            <a:off x="4283869" y="5589588"/>
            <a:ext cx="2376487"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30736" name="Straight Connector 23"/>
          <p:cNvCxnSpPr>
            <a:cxnSpLocks noChangeShapeType="1"/>
          </p:cNvCxnSpPr>
          <p:nvPr/>
        </p:nvCxnSpPr>
        <p:spPr bwMode="auto">
          <a:xfrm>
            <a:off x="2770981" y="5589588"/>
            <a:ext cx="865188"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sp>
        <p:nvSpPr>
          <p:cNvPr id="18" name="Rectangle 2"/>
          <p:cNvSpPr txBox="1">
            <a:spLocks noChangeArrowheads="1"/>
          </p:cNvSpPr>
          <p:nvPr/>
        </p:nvSpPr>
        <p:spPr bwMode="auto">
          <a:xfrm>
            <a:off x="-756592" y="272047"/>
            <a:ext cx="3200400" cy="838200"/>
          </a:xfrm>
          <a:prstGeom prst="rect">
            <a:avLst/>
          </a:prstGeom>
          <a:noFill/>
          <a:ln w="9525">
            <a:noFill/>
            <a:miter lim="800000"/>
            <a:headEnd/>
            <a:tailEnd/>
          </a:ln>
        </p:spPr>
        <p:txBody>
          <a:bodyPr anchor="b"/>
          <a:lstStyle/>
          <a:p>
            <a:pPr algn="ctr">
              <a:defRPr/>
            </a:pPr>
            <a:r>
              <a:rPr kumimoji="1" lang="en-GB" sz="3200" kern="0" dirty="0">
                <a:latin typeface="Calibri" pitchFamily="34" charset="0"/>
                <a:ea typeface="+mj-ea"/>
                <a:cs typeface="Calibri" pitchFamily="34" charset="0"/>
              </a:rPr>
              <a:t>n-9</a:t>
            </a:r>
            <a:br>
              <a:rPr kumimoji="1" lang="en-GB" sz="3200" kern="0" dirty="0">
                <a:latin typeface="Calibri" pitchFamily="34" charset="0"/>
                <a:ea typeface="+mj-ea"/>
                <a:cs typeface="Calibri" pitchFamily="34" charset="0"/>
              </a:rPr>
            </a:br>
            <a:r>
              <a:rPr kumimoji="1" lang="en-GB" sz="3200" kern="0" dirty="0">
                <a:latin typeface="Calibri" pitchFamily="34" charset="0"/>
                <a:ea typeface="+mj-ea"/>
                <a:cs typeface="Calibri" pitchFamily="34" charset="0"/>
              </a:rPr>
              <a:t>pathway</a:t>
            </a:r>
          </a:p>
        </p:txBody>
      </p:sp>
    </p:spTree>
    <p:extLst>
      <p:ext uri="{BB962C8B-B14F-4D97-AF65-F5344CB8AC3E}">
        <p14:creationId xmlns:p14="http://schemas.microsoft.com/office/powerpoint/2010/main" val="3631086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988840"/>
            <a:ext cx="8208912" cy="2868168"/>
          </a:xfrm>
        </p:spPr>
        <p:txBody>
          <a:bodyPr/>
          <a:lstStyle/>
          <a:p>
            <a:r>
              <a:rPr lang="en-GB" sz="5400" b="1" dirty="0">
                <a:solidFill>
                  <a:schemeClr val="bg2">
                    <a:lumMod val="50000"/>
                  </a:schemeClr>
                </a:solidFill>
                <a:latin typeface="Calibri" panose="020F0502020204030204" pitchFamily="34" charset="0"/>
              </a:rPr>
              <a:t>Digestion, absorption and transport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66" y="188640"/>
            <a:ext cx="7768960" cy="1287016"/>
          </a:xfrm>
        </p:spPr>
        <p:txBody>
          <a:bodyPr>
            <a:noAutofit/>
          </a:bodyPr>
          <a:lstStyle/>
          <a:p>
            <a:r>
              <a:rPr lang="en-GB" sz="4100" b="1" dirty="0">
                <a:solidFill>
                  <a:schemeClr val="bg2">
                    <a:lumMod val="50000"/>
                  </a:schemeClr>
                </a:solidFill>
                <a:latin typeface="Calibri" pitchFamily="34" charset="0"/>
                <a:cs typeface="Calibri" pitchFamily="34" charset="0"/>
              </a:rPr>
              <a:t>Triacylglycerol is a major dietary lipid</a:t>
            </a:r>
          </a:p>
        </p:txBody>
      </p:sp>
      <p:grpSp>
        <p:nvGrpSpPr>
          <p:cNvPr id="3" name="Group 2"/>
          <p:cNvGrpSpPr/>
          <p:nvPr/>
        </p:nvGrpSpPr>
        <p:grpSpPr>
          <a:xfrm>
            <a:off x="5029200" y="1905000"/>
            <a:ext cx="3753710" cy="3485975"/>
            <a:chOff x="67246" y="1556793"/>
            <a:chExt cx="3753710" cy="3485975"/>
          </a:xfrm>
        </p:grpSpPr>
        <p:sp>
          <p:nvSpPr>
            <p:cNvPr id="4" name="Rectangle 3"/>
            <p:cNvSpPr>
              <a:spLocks noChangeArrowheads="1"/>
            </p:cNvSpPr>
            <p:nvPr/>
          </p:nvSpPr>
          <p:spPr bwMode="auto">
            <a:xfrm>
              <a:off x="1405559" y="1599208"/>
              <a:ext cx="2415397" cy="2980035"/>
            </a:xfrm>
            <a:prstGeom prst="rect">
              <a:avLst/>
            </a:prstGeom>
            <a:solidFill>
              <a:srgbClr val="EAEC5E"/>
            </a:solidFill>
            <a:ln w="12700">
              <a:solidFill>
                <a:schemeClr val="tx1"/>
              </a:solidFill>
              <a:miter lim="800000"/>
              <a:headEnd/>
              <a:tailEnd/>
            </a:ln>
          </p:spPr>
          <p:txBody>
            <a:bodyPr wrap="none" anchor="ctr"/>
            <a:lstStyle/>
            <a:p>
              <a:endParaRPr lang="en-US" sz="1400">
                <a:latin typeface="Calibri" pitchFamily="34" charset="0"/>
                <a:cs typeface="Calibri" pitchFamily="34" charset="0"/>
              </a:endParaRPr>
            </a:p>
          </p:txBody>
        </p:sp>
        <p:sp>
          <p:nvSpPr>
            <p:cNvPr id="5" name="Rectangle 4"/>
            <p:cNvSpPr>
              <a:spLocks noChangeArrowheads="1"/>
            </p:cNvSpPr>
            <p:nvPr/>
          </p:nvSpPr>
          <p:spPr bwMode="auto">
            <a:xfrm>
              <a:off x="67246" y="1556793"/>
              <a:ext cx="1236055" cy="3022450"/>
            </a:xfrm>
            <a:prstGeom prst="rect">
              <a:avLst/>
            </a:prstGeom>
            <a:solidFill>
              <a:srgbClr val="00DFCA"/>
            </a:solidFill>
            <a:ln w="12700">
              <a:solidFill>
                <a:schemeClr val="tx1"/>
              </a:solidFill>
              <a:miter lim="800000"/>
              <a:headEnd/>
              <a:tailEnd/>
            </a:ln>
          </p:spPr>
          <p:txBody>
            <a:bodyPr wrap="none" anchor="ctr"/>
            <a:lstStyle/>
            <a:p>
              <a:endParaRPr lang="en-US" sz="1400">
                <a:latin typeface="Calibri" pitchFamily="34" charset="0"/>
                <a:cs typeface="Calibri" pitchFamily="34" charset="0"/>
              </a:endParaRPr>
            </a:p>
          </p:txBody>
        </p:sp>
        <p:sp>
          <p:nvSpPr>
            <p:cNvPr id="6" name="Line 5"/>
            <p:cNvSpPr>
              <a:spLocks noChangeShapeType="1"/>
            </p:cNvSpPr>
            <p:nvPr/>
          </p:nvSpPr>
          <p:spPr bwMode="auto">
            <a:xfrm flipV="1">
              <a:off x="962452" y="2431234"/>
              <a:ext cx="6111" cy="528638"/>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grpSp>
          <p:nvGrpSpPr>
            <p:cNvPr id="7" name="Group 8"/>
            <p:cNvGrpSpPr>
              <a:grpSpLocks/>
            </p:cNvGrpSpPr>
            <p:nvPr/>
          </p:nvGrpSpPr>
          <p:grpSpPr bwMode="auto">
            <a:xfrm>
              <a:off x="351265" y="1667647"/>
              <a:ext cx="3457575" cy="1201739"/>
              <a:chOff x="1164" y="1030"/>
              <a:chExt cx="2178" cy="757"/>
            </a:xfrm>
          </p:grpSpPr>
          <p:sp>
            <p:nvSpPr>
              <p:cNvPr id="11" name="Rectangle 10"/>
              <p:cNvSpPr>
                <a:spLocks noChangeArrowheads="1"/>
              </p:cNvSpPr>
              <p:nvPr/>
            </p:nvSpPr>
            <p:spPr bwMode="auto">
              <a:xfrm>
                <a:off x="1464" y="1030"/>
                <a:ext cx="186" cy="19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H</a:t>
                </a:r>
              </a:p>
            </p:txBody>
          </p:sp>
          <p:sp>
            <p:nvSpPr>
              <p:cNvPr id="12" name="Rectangle 11"/>
              <p:cNvSpPr>
                <a:spLocks noChangeArrowheads="1"/>
              </p:cNvSpPr>
              <p:nvPr/>
            </p:nvSpPr>
            <p:spPr bwMode="auto">
              <a:xfrm>
                <a:off x="1461" y="1346"/>
                <a:ext cx="176" cy="19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a:t>
                </a:r>
              </a:p>
            </p:txBody>
          </p:sp>
          <p:sp>
            <p:nvSpPr>
              <p:cNvPr id="13" name="Rectangle 12"/>
              <p:cNvSpPr>
                <a:spLocks noChangeArrowheads="1"/>
              </p:cNvSpPr>
              <p:nvPr/>
            </p:nvSpPr>
            <p:spPr bwMode="auto">
              <a:xfrm>
                <a:off x="1164" y="1349"/>
                <a:ext cx="186" cy="19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H</a:t>
                </a:r>
              </a:p>
            </p:txBody>
          </p:sp>
          <p:sp>
            <p:nvSpPr>
              <p:cNvPr id="16" name="Rectangle 15"/>
              <p:cNvSpPr>
                <a:spLocks noChangeArrowheads="1"/>
              </p:cNvSpPr>
              <p:nvPr/>
            </p:nvSpPr>
            <p:spPr bwMode="auto">
              <a:xfrm>
                <a:off x="1909" y="1342"/>
                <a:ext cx="190" cy="19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O</a:t>
                </a:r>
              </a:p>
            </p:txBody>
          </p:sp>
          <p:sp>
            <p:nvSpPr>
              <p:cNvPr id="18" name="Rectangle 17"/>
              <p:cNvSpPr>
                <a:spLocks noChangeArrowheads="1"/>
              </p:cNvSpPr>
              <p:nvPr/>
            </p:nvSpPr>
            <p:spPr bwMode="auto">
              <a:xfrm>
                <a:off x="2241" y="1358"/>
                <a:ext cx="176" cy="19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a:t>
                </a:r>
              </a:p>
            </p:txBody>
          </p:sp>
          <p:sp>
            <p:nvSpPr>
              <p:cNvPr id="20" name="Rectangle 21"/>
              <p:cNvSpPr>
                <a:spLocks noChangeArrowheads="1"/>
              </p:cNvSpPr>
              <p:nvPr/>
            </p:nvSpPr>
            <p:spPr bwMode="auto">
              <a:xfrm>
                <a:off x="2248" y="1086"/>
                <a:ext cx="190" cy="19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O</a:t>
                </a:r>
              </a:p>
            </p:txBody>
          </p:sp>
          <p:sp>
            <p:nvSpPr>
              <p:cNvPr id="21" name="Line 22"/>
              <p:cNvSpPr>
                <a:spLocks noChangeShapeType="1"/>
              </p:cNvSpPr>
              <p:nvPr/>
            </p:nvSpPr>
            <p:spPr bwMode="auto">
              <a:xfrm flipH="1">
                <a:off x="2423" y="1443"/>
                <a:ext cx="174" cy="4"/>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22" name="Rectangle 23"/>
              <p:cNvSpPr>
                <a:spLocks noChangeArrowheads="1"/>
              </p:cNvSpPr>
              <p:nvPr/>
            </p:nvSpPr>
            <p:spPr bwMode="auto">
              <a:xfrm>
                <a:off x="2553" y="1358"/>
                <a:ext cx="393" cy="19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(CH</a:t>
                </a:r>
                <a:r>
                  <a:rPr lang="en-GB" sz="1400" b="0" baseline="-25000" dirty="0">
                    <a:latin typeface="Calibri" pitchFamily="34" charset="0"/>
                    <a:cs typeface="Calibri" pitchFamily="34" charset="0"/>
                  </a:rPr>
                  <a:t>2</a:t>
                </a:r>
                <a:r>
                  <a:rPr lang="en-GB" sz="1400" b="0" dirty="0">
                    <a:latin typeface="Calibri" pitchFamily="34" charset="0"/>
                    <a:cs typeface="Calibri" pitchFamily="34" charset="0"/>
                  </a:rPr>
                  <a:t>)</a:t>
                </a:r>
                <a:r>
                  <a:rPr lang="en-GB" sz="1400" b="0" baseline="-25000" dirty="0">
                    <a:latin typeface="Calibri" pitchFamily="34" charset="0"/>
                    <a:cs typeface="Calibri" pitchFamily="34" charset="0"/>
                  </a:rPr>
                  <a:t>n</a:t>
                </a:r>
              </a:p>
            </p:txBody>
          </p:sp>
          <p:sp>
            <p:nvSpPr>
              <p:cNvPr id="24" name="Rectangle 25"/>
              <p:cNvSpPr>
                <a:spLocks noChangeArrowheads="1"/>
              </p:cNvSpPr>
              <p:nvPr/>
            </p:nvSpPr>
            <p:spPr bwMode="auto">
              <a:xfrm>
                <a:off x="3057" y="1363"/>
                <a:ext cx="285" cy="19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CH</a:t>
                </a:r>
                <a:r>
                  <a:rPr lang="en-GB" sz="1400" b="0" baseline="-25000" dirty="0">
                    <a:latin typeface="Calibri" pitchFamily="34" charset="0"/>
                    <a:cs typeface="Calibri" pitchFamily="34" charset="0"/>
                  </a:rPr>
                  <a:t>3</a:t>
                </a:r>
              </a:p>
            </p:txBody>
          </p:sp>
          <p:sp>
            <p:nvSpPr>
              <p:cNvPr id="25" name="Rectangle 26"/>
              <p:cNvSpPr>
                <a:spLocks noChangeArrowheads="1"/>
              </p:cNvSpPr>
              <p:nvPr/>
            </p:nvSpPr>
            <p:spPr bwMode="auto">
              <a:xfrm>
                <a:off x="2230" y="1595"/>
                <a:ext cx="190" cy="19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O</a:t>
                </a:r>
              </a:p>
            </p:txBody>
          </p:sp>
        </p:grpSp>
        <p:sp>
          <p:nvSpPr>
            <p:cNvPr id="28" name="Rectangle 27"/>
            <p:cNvSpPr>
              <a:spLocks noChangeArrowheads="1"/>
            </p:cNvSpPr>
            <p:nvPr/>
          </p:nvSpPr>
          <p:spPr bwMode="auto">
            <a:xfrm>
              <a:off x="818466" y="2957537"/>
              <a:ext cx="278924"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a:t>
              </a:r>
            </a:p>
          </p:txBody>
        </p:sp>
        <p:sp>
          <p:nvSpPr>
            <p:cNvPr id="29" name="Rectangle 28"/>
            <p:cNvSpPr>
              <a:spLocks noChangeArrowheads="1"/>
            </p:cNvSpPr>
            <p:nvPr/>
          </p:nvSpPr>
          <p:spPr bwMode="auto">
            <a:xfrm>
              <a:off x="364771" y="2969059"/>
              <a:ext cx="294954"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H</a:t>
              </a:r>
            </a:p>
          </p:txBody>
        </p:sp>
        <p:sp>
          <p:nvSpPr>
            <p:cNvPr id="32" name="Rectangle 31"/>
            <p:cNvSpPr>
              <a:spLocks noChangeArrowheads="1"/>
            </p:cNvSpPr>
            <p:nvPr/>
          </p:nvSpPr>
          <p:spPr bwMode="auto">
            <a:xfrm>
              <a:off x="1558148" y="2969059"/>
              <a:ext cx="301366"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O</a:t>
              </a:r>
            </a:p>
          </p:txBody>
        </p:sp>
        <p:sp>
          <p:nvSpPr>
            <p:cNvPr id="33" name="Line 32"/>
            <p:cNvSpPr>
              <a:spLocks noChangeShapeType="1"/>
            </p:cNvSpPr>
            <p:nvPr/>
          </p:nvSpPr>
          <p:spPr bwMode="auto">
            <a:xfrm flipH="1">
              <a:off x="1796356" y="3096998"/>
              <a:ext cx="276225"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34" name="Rectangle 33"/>
            <p:cNvSpPr>
              <a:spLocks noChangeArrowheads="1"/>
            </p:cNvSpPr>
            <p:nvPr/>
          </p:nvSpPr>
          <p:spPr bwMode="auto">
            <a:xfrm>
              <a:off x="2045604" y="2963854"/>
              <a:ext cx="278924"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a:t>
              </a:r>
            </a:p>
          </p:txBody>
        </p:sp>
        <p:sp>
          <p:nvSpPr>
            <p:cNvPr id="36" name="Rectangle 35"/>
            <p:cNvSpPr>
              <a:spLocks noChangeArrowheads="1"/>
            </p:cNvSpPr>
            <p:nvPr/>
          </p:nvSpPr>
          <p:spPr bwMode="auto">
            <a:xfrm>
              <a:off x="2575187" y="2940039"/>
              <a:ext cx="623570"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(CH</a:t>
              </a:r>
              <a:r>
                <a:rPr lang="en-GB" sz="1400" b="0" baseline="-25000" dirty="0">
                  <a:latin typeface="Calibri" pitchFamily="34" charset="0"/>
                  <a:cs typeface="Calibri" pitchFamily="34" charset="0"/>
                </a:rPr>
                <a:t>2</a:t>
              </a:r>
              <a:r>
                <a:rPr lang="en-GB" sz="1400" b="0" dirty="0">
                  <a:latin typeface="Calibri" pitchFamily="34" charset="0"/>
                  <a:cs typeface="Calibri" pitchFamily="34" charset="0"/>
                </a:rPr>
                <a:t>)</a:t>
              </a:r>
              <a:r>
                <a:rPr lang="en-GB" sz="1400" b="0" baseline="-25000" dirty="0">
                  <a:latin typeface="Calibri" pitchFamily="34" charset="0"/>
                  <a:cs typeface="Calibri" pitchFamily="34" charset="0"/>
                </a:rPr>
                <a:t>n</a:t>
              </a:r>
            </a:p>
          </p:txBody>
        </p:sp>
        <p:sp>
          <p:nvSpPr>
            <p:cNvPr id="38" name="Rectangle 37"/>
            <p:cNvSpPr>
              <a:spLocks noChangeArrowheads="1"/>
            </p:cNvSpPr>
            <p:nvPr/>
          </p:nvSpPr>
          <p:spPr bwMode="auto">
            <a:xfrm>
              <a:off x="3368908" y="2927339"/>
              <a:ext cx="452048"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CH</a:t>
              </a:r>
              <a:r>
                <a:rPr lang="en-GB" sz="1400" b="0" baseline="-25000" dirty="0">
                  <a:latin typeface="Calibri" pitchFamily="34" charset="0"/>
                  <a:cs typeface="Calibri" pitchFamily="34" charset="0"/>
                </a:rPr>
                <a:t>3</a:t>
              </a:r>
            </a:p>
          </p:txBody>
        </p:sp>
        <p:sp>
          <p:nvSpPr>
            <p:cNvPr id="39" name="Rectangle 38"/>
            <p:cNvSpPr>
              <a:spLocks noChangeArrowheads="1"/>
            </p:cNvSpPr>
            <p:nvPr/>
          </p:nvSpPr>
          <p:spPr bwMode="auto">
            <a:xfrm>
              <a:off x="818466" y="3741476"/>
              <a:ext cx="278924"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a:t>
              </a:r>
            </a:p>
          </p:txBody>
        </p:sp>
        <p:sp>
          <p:nvSpPr>
            <p:cNvPr id="40" name="Rectangle 39"/>
            <p:cNvSpPr>
              <a:spLocks noChangeArrowheads="1"/>
            </p:cNvSpPr>
            <p:nvPr/>
          </p:nvSpPr>
          <p:spPr bwMode="auto">
            <a:xfrm>
              <a:off x="376665" y="3728207"/>
              <a:ext cx="294954"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H</a:t>
              </a:r>
            </a:p>
          </p:txBody>
        </p:sp>
        <p:sp>
          <p:nvSpPr>
            <p:cNvPr id="41" name="Line 40"/>
            <p:cNvSpPr>
              <a:spLocks noChangeShapeType="1"/>
            </p:cNvSpPr>
            <p:nvPr/>
          </p:nvSpPr>
          <p:spPr bwMode="auto">
            <a:xfrm flipH="1">
              <a:off x="614139" y="3884640"/>
              <a:ext cx="276225"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42" name="Line 41"/>
            <p:cNvSpPr>
              <a:spLocks noChangeShapeType="1"/>
            </p:cNvSpPr>
            <p:nvPr/>
          </p:nvSpPr>
          <p:spPr bwMode="auto">
            <a:xfrm flipH="1">
              <a:off x="1052990" y="3873173"/>
              <a:ext cx="504000"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43" name="Rectangle 42"/>
            <p:cNvSpPr>
              <a:spLocks noChangeArrowheads="1"/>
            </p:cNvSpPr>
            <p:nvPr/>
          </p:nvSpPr>
          <p:spPr bwMode="auto">
            <a:xfrm>
              <a:off x="1545448" y="3743369"/>
              <a:ext cx="301366"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O</a:t>
              </a:r>
            </a:p>
          </p:txBody>
        </p:sp>
        <p:sp>
          <p:nvSpPr>
            <p:cNvPr id="44" name="Line 43"/>
            <p:cNvSpPr>
              <a:spLocks noChangeShapeType="1"/>
            </p:cNvSpPr>
            <p:nvPr/>
          </p:nvSpPr>
          <p:spPr bwMode="auto">
            <a:xfrm flipH="1">
              <a:off x="1796355" y="3884640"/>
              <a:ext cx="276225"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45" name="Rectangle 44"/>
            <p:cNvSpPr>
              <a:spLocks noChangeArrowheads="1"/>
            </p:cNvSpPr>
            <p:nvPr/>
          </p:nvSpPr>
          <p:spPr bwMode="auto">
            <a:xfrm>
              <a:off x="2031316" y="3738872"/>
              <a:ext cx="278924"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a:t>
              </a:r>
            </a:p>
          </p:txBody>
        </p:sp>
        <p:sp>
          <p:nvSpPr>
            <p:cNvPr id="47" name="Rectangle 46"/>
            <p:cNvSpPr>
              <a:spLocks noChangeArrowheads="1"/>
            </p:cNvSpPr>
            <p:nvPr/>
          </p:nvSpPr>
          <p:spPr bwMode="auto">
            <a:xfrm>
              <a:off x="2556303" y="3746544"/>
              <a:ext cx="623570"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(CH</a:t>
              </a:r>
              <a:r>
                <a:rPr lang="en-GB" sz="1400" b="0" baseline="-25000" dirty="0">
                  <a:latin typeface="Calibri" pitchFamily="34" charset="0"/>
                  <a:cs typeface="Calibri" pitchFamily="34" charset="0"/>
                </a:rPr>
                <a:t>2</a:t>
              </a:r>
              <a:r>
                <a:rPr lang="en-GB" sz="1400" b="0" dirty="0">
                  <a:latin typeface="Calibri" pitchFamily="34" charset="0"/>
                  <a:cs typeface="Calibri" pitchFamily="34" charset="0"/>
                </a:rPr>
                <a:t>)</a:t>
              </a:r>
              <a:r>
                <a:rPr lang="en-GB" sz="1400" b="0" baseline="-25000" dirty="0">
                  <a:latin typeface="Calibri" pitchFamily="34" charset="0"/>
                  <a:cs typeface="Calibri" pitchFamily="34" charset="0"/>
                </a:rPr>
                <a:t>n</a:t>
              </a:r>
            </a:p>
          </p:txBody>
        </p:sp>
        <p:sp>
          <p:nvSpPr>
            <p:cNvPr id="49" name="Rectangle 48"/>
            <p:cNvSpPr>
              <a:spLocks noChangeArrowheads="1"/>
            </p:cNvSpPr>
            <p:nvPr/>
          </p:nvSpPr>
          <p:spPr bwMode="auto">
            <a:xfrm>
              <a:off x="3347864" y="3755132"/>
              <a:ext cx="452048"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CH</a:t>
              </a:r>
              <a:r>
                <a:rPr lang="en-GB" sz="1400" b="0" baseline="-25000" dirty="0">
                  <a:latin typeface="Calibri" pitchFamily="34" charset="0"/>
                  <a:cs typeface="Calibri" pitchFamily="34" charset="0"/>
                </a:rPr>
                <a:t>3</a:t>
              </a:r>
            </a:p>
          </p:txBody>
        </p:sp>
        <p:sp>
          <p:nvSpPr>
            <p:cNvPr id="50" name="Line 49"/>
            <p:cNvSpPr>
              <a:spLocks noChangeShapeType="1"/>
            </p:cNvSpPr>
            <p:nvPr/>
          </p:nvSpPr>
          <p:spPr bwMode="auto">
            <a:xfrm flipV="1">
              <a:off x="965507" y="3208091"/>
              <a:ext cx="3056" cy="557446"/>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51" name="Rectangle 50"/>
            <p:cNvSpPr>
              <a:spLocks noChangeArrowheads="1"/>
            </p:cNvSpPr>
            <p:nvPr/>
          </p:nvSpPr>
          <p:spPr bwMode="auto">
            <a:xfrm>
              <a:off x="2018616" y="3322352"/>
              <a:ext cx="301366"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O</a:t>
              </a:r>
            </a:p>
          </p:txBody>
        </p:sp>
        <p:grpSp>
          <p:nvGrpSpPr>
            <p:cNvPr id="8" name="Group 51"/>
            <p:cNvGrpSpPr>
              <a:grpSpLocks/>
            </p:cNvGrpSpPr>
            <p:nvPr/>
          </p:nvGrpSpPr>
          <p:grpSpPr bwMode="auto">
            <a:xfrm>
              <a:off x="2138234" y="3573040"/>
              <a:ext cx="65087" cy="216000"/>
              <a:chOff x="2493" y="2791"/>
              <a:chExt cx="41" cy="182"/>
            </a:xfrm>
          </p:grpSpPr>
          <p:sp>
            <p:nvSpPr>
              <p:cNvPr id="53" name="Line 52"/>
              <p:cNvSpPr>
                <a:spLocks noChangeShapeType="1"/>
              </p:cNvSpPr>
              <p:nvPr/>
            </p:nvSpPr>
            <p:spPr bwMode="auto">
              <a:xfrm flipV="1">
                <a:off x="2534" y="2791"/>
                <a:ext cx="0" cy="182"/>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54" name="Line 53"/>
              <p:cNvSpPr>
                <a:spLocks noChangeShapeType="1"/>
              </p:cNvSpPr>
              <p:nvPr/>
            </p:nvSpPr>
            <p:spPr bwMode="auto">
              <a:xfrm flipV="1">
                <a:off x="2493" y="2791"/>
                <a:ext cx="0" cy="182"/>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grpSp>
        <p:sp>
          <p:nvSpPr>
            <p:cNvPr id="55" name="Line 54"/>
            <p:cNvSpPr>
              <a:spLocks noChangeShapeType="1"/>
            </p:cNvSpPr>
            <p:nvPr/>
          </p:nvSpPr>
          <p:spPr bwMode="auto">
            <a:xfrm flipV="1">
              <a:off x="970121" y="4033419"/>
              <a:ext cx="0" cy="288925"/>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56" name="Rectangle 55"/>
            <p:cNvSpPr>
              <a:spLocks noChangeArrowheads="1"/>
            </p:cNvSpPr>
            <p:nvPr/>
          </p:nvSpPr>
          <p:spPr bwMode="auto">
            <a:xfrm>
              <a:off x="827836" y="4274030"/>
              <a:ext cx="294954" cy="305212"/>
            </a:xfrm>
            <a:prstGeom prst="rect">
              <a:avLst/>
            </a:prstGeom>
            <a:noFill/>
            <a:ln w="12700">
              <a:noFill/>
              <a:miter lim="800000"/>
              <a:headEnd/>
              <a:tailEnd/>
            </a:ln>
          </p:spPr>
          <p:txBody>
            <a:bodyPr wrap="none" lIns="90488" tIns="44450" rIns="90488" bIns="44450">
              <a:spAutoFit/>
            </a:bodyPr>
            <a:lstStyle/>
            <a:p>
              <a:r>
                <a:rPr lang="en-GB" sz="1400" b="0" dirty="0">
                  <a:latin typeface="Calibri" pitchFamily="34" charset="0"/>
                  <a:cs typeface="Calibri" pitchFamily="34" charset="0"/>
                </a:rPr>
                <a:t>H</a:t>
              </a:r>
            </a:p>
          </p:txBody>
        </p:sp>
        <p:sp>
          <p:nvSpPr>
            <p:cNvPr id="57" name="Rectangle 56"/>
            <p:cNvSpPr>
              <a:spLocks noChangeArrowheads="1"/>
            </p:cNvSpPr>
            <p:nvPr/>
          </p:nvSpPr>
          <p:spPr bwMode="auto">
            <a:xfrm>
              <a:off x="263622" y="4725144"/>
              <a:ext cx="792206" cy="305212"/>
            </a:xfrm>
            <a:prstGeom prst="rect">
              <a:avLst/>
            </a:prstGeom>
            <a:noFill/>
            <a:ln w="12700">
              <a:noFill/>
              <a:miter lim="800000"/>
              <a:headEnd/>
              <a:tailEnd/>
            </a:ln>
          </p:spPr>
          <p:txBody>
            <a:bodyPr wrap="none" lIns="90488" tIns="44450" rIns="90488" bIns="44450">
              <a:spAutoFit/>
            </a:bodyPr>
            <a:lstStyle/>
            <a:p>
              <a:r>
                <a:rPr lang="en-GB" sz="1400" dirty="0">
                  <a:latin typeface="Calibri" pitchFamily="34" charset="0"/>
                  <a:cs typeface="Calibri" pitchFamily="34" charset="0"/>
                </a:rPr>
                <a:t>Glycerol</a:t>
              </a:r>
            </a:p>
          </p:txBody>
        </p:sp>
        <p:sp>
          <p:nvSpPr>
            <p:cNvPr id="58" name="Rectangle 57"/>
            <p:cNvSpPr>
              <a:spLocks noChangeArrowheads="1"/>
            </p:cNvSpPr>
            <p:nvPr/>
          </p:nvSpPr>
          <p:spPr bwMode="auto">
            <a:xfrm>
              <a:off x="2045604" y="4737556"/>
              <a:ext cx="991555" cy="305212"/>
            </a:xfrm>
            <a:prstGeom prst="rect">
              <a:avLst/>
            </a:prstGeom>
            <a:noFill/>
            <a:ln w="12700">
              <a:noFill/>
              <a:miter lim="800000"/>
              <a:headEnd/>
              <a:tailEnd/>
            </a:ln>
          </p:spPr>
          <p:txBody>
            <a:bodyPr wrap="none" lIns="90488" tIns="44450" rIns="90488" bIns="44450">
              <a:spAutoFit/>
            </a:bodyPr>
            <a:lstStyle/>
            <a:p>
              <a:r>
                <a:rPr lang="en-GB" sz="1400" dirty="0">
                  <a:latin typeface="Calibri" pitchFamily="34" charset="0"/>
                  <a:cs typeface="Calibri" pitchFamily="34" charset="0"/>
                </a:rPr>
                <a:t>Fatty Acids</a:t>
              </a:r>
            </a:p>
          </p:txBody>
        </p:sp>
        <p:sp>
          <p:nvSpPr>
            <p:cNvPr id="59" name="Line 22"/>
            <p:cNvSpPr>
              <a:spLocks noChangeShapeType="1"/>
            </p:cNvSpPr>
            <p:nvPr/>
          </p:nvSpPr>
          <p:spPr bwMode="auto">
            <a:xfrm flipH="1">
              <a:off x="2358128" y="3103793"/>
              <a:ext cx="276225"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60" name="Line 22"/>
            <p:cNvSpPr>
              <a:spLocks noChangeShapeType="1"/>
            </p:cNvSpPr>
            <p:nvPr/>
          </p:nvSpPr>
          <p:spPr bwMode="auto">
            <a:xfrm flipH="1">
              <a:off x="1796357" y="2325641"/>
              <a:ext cx="276225"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61" name="Line 22"/>
            <p:cNvSpPr>
              <a:spLocks noChangeShapeType="1"/>
            </p:cNvSpPr>
            <p:nvPr/>
          </p:nvSpPr>
          <p:spPr bwMode="auto">
            <a:xfrm flipH="1">
              <a:off x="1051301" y="2315346"/>
              <a:ext cx="504000"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62" name="Line 22"/>
            <p:cNvSpPr>
              <a:spLocks noChangeShapeType="1"/>
            </p:cNvSpPr>
            <p:nvPr/>
          </p:nvSpPr>
          <p:spPr bwMode="auto">
            <a:xfrm flipH="1">
              <a:off x="595922" y="3112259"/>
              <a:ext cx="276225"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63" name="Line 22"/>
            <p:cNvSpPr>
              <a:spLocks noChangeShapeType="1"/>
            </p:cNvSpPr>
            <p:nvPr/>
          </p:nvSpPr>
          <p:spPr bwMode="auto">
            <a:xfrm flipH="1">
              <a:off x="583525" y="2322466"/>
              <a:ext cx="276225"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64" name="Line 22"/>
            <p:cNvSpPr>
              <a:spLocks noChangeShapeType="1"/>
            </p:cNvSpPr>
            <p:nvPr/>
          </p:nvSpPr>
          <p:spPr bwMode="auto">
            <a:xfrm flipH="1">
              <a:off x="3131840" y="3899150"/>
              <a:ext cx="276225"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65" name="Line 22"/>
            <p:cNvSpPr>
              <a:spLocks noChangeShapeType="1"/>
            </p:cNvSpPr>
            <p:nvPr/>
          </p:nvSpPr>
          <p:spPr bwMode="auto">
            <a:xfrm flipH="1">
              <a:off x="2286690" y="3895975"/>
              <a:ext cx="276225"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66" name="Line 22"/>
            <p:cNvSpPr>
              <a:spLocks noChangeShapeType="1"/>
            </p:cNvSpPr>
            <p:nvPr/>
          </p:nvSpPr>
          <p:spPr bwMode="auto">
            <a:xfrm flipH="1">
              <a:off x="3131840" y="3085405"/>
              <a:ext cx="276225"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67" name="Line 22"/>
            <p:cNvSpPr>
              <a:spLocks noChangeShapeType="1"/>
            </p:cNvSpPr>
            <p:nvPr/>
          </p:nvSpPr>
          <p:spPr bwMode="auto">
            <a:xfrm flipH="1">
              <a:off x="3107923" y="2321696"/>
              <a:ext cx="276225"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68" name="Line 22"/>
            <p:cNvSpPr>
              <a:spLocks noChangeShapeType="1"/>
            </p:cNvSpPr>
            <p:nvPr/>
          </p:nvSpPr>
          <p:spPr bwMode="auto">
            <a:xfrm flipH="1">
              <a:off x="1060895" y="3103348"/>
              <a:ext cx="504000" cy="6350"/>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69" name="Line 54"/>
            <p:cNvSpPr>
              <a:spLocks noChangeShapeType="1"/>
            </p:cNvSpPr>
            <p:nvPr/>
          </p:nvSpPr>
          <p:spPr bwMode="auto">
            <a:xfrm flipV="1">
              <a:off x="968563" y="1912846"/>
              <a:ext cx="0" cy="288925"/>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grpSp>
          <p:nvGrpSpPr>
            <p:cNvPr id="9" name="Group 69"/>
            <p:cNvGrpSpPr>
              <a:grpSpLocks/>
            </p:cNvGrpSpPr>
            <p:nvPr/>
          </p:nvGrpSpPr>
          <p:grpSpPr bwMode="auto">
            <a:xfrm>
              <a:off x="2171206" y="2042648"/>
              <a:ext cx="65087" cy="216000"/>
              <a:chOff x="2493" y="2791"/>
              <a:chExt cx="41" cy="182"/>
            </a:xfrm>
          </p:grpSpPr>
          <p:sp>
            <p:nvSpPr>
              <p:cNvPr id="71" name="Line 52"/>
              <p:cNvSpPr>
                <a:spLocks noChangeShapeType="1"/>
              </p:cNvSpPr>
              <p:nvPr/>
            </p:nvSpPr>
            <p:spPr bwMode="auto">
              <a:xfrm flipV="1">
                <a:off x="2534" y="2791"/>
                <a:ext cx="0" cy="182"/>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72" name="Line 53"/>
              <p:cNvSpPr>
                <a:spLocks noChangeShapeType="1"/>
              </p:cNvSpPr>
              <p:nvPr/>
            </p:nvSpPr>
            <p:spPr bwMode="auto">
              <a:xfrm flipV="1">
                <a:off x="2493" y="2791"/>
                <a:ext cx="0" cy="182"/>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grpSp>
        <p:grpSp>
          <p:nvGrpSpPr>
            <p:cNvPr id="10" name="Group 72"/>
            <p:cNvGrpSpPr>
              <a:grpSpLocks/>
            </p:cNvGrpSpPr>
            <p:nvPr/>
          </p:nvGrpSpPr>
          <p:grpSpPr bwMode="auto">
            <a:xfrm>
              <a:off x="2149455" y="2793628"/>
              <a:ext cx="65087" cy="216000"/>
              <a:chOff x="2493" y="2791"/>
              <a:chExt cx="41" cy="182"/>
            </a:xfrm>
          </p:grpSpPr>
          <p:sp>
            <p:nvSpPr>
              <p:cNvPr id="74" name="Line 52"/>
              <p:cNvSpPr>
                <a:spLocks noChangeShapeType="1"/>
              </p:cNvSpPr>
              <p:nvPr/>
            </p:nvSpPr>
            <p:spPr bwMode="auto">
              <a:xfrm flipV="1">
                <a:off x="2534" y="2791"/>
                <a:ext cx="0" cy="182"/>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sp>
            <p:nvSpPr>
              <p:cNvPr id="75" name="Line 53"/>
              <p:cNvSpPr>
                <a:spLocks noChangeShapeType="1"/>
              </p:cNvSpPr>
              <p:nvPr/>
            </p:nvSpPr>
            <p:spPr bwMode="auto">
              <a:xfrm flipV="1">
                <a:off x="2493" y="2791"/>
                <a:ext cx="0" cy="182"/>
              </a:xfrm>
              <a:prstGeom prst="line">
                <a:avLst/>
              </a:prstGeom>
              <a:noFill/>
              <a:ln w="12700">
                <a:solidFill>
                  <a:schemeClr val="tx1"/>
                </a:solidFill>
                <a:round/>
                <a:headEnd/>
                <a:tailEnd/>
              </a:ln>
            </p:spPr>
            <p:txBody>
              <a:bodyPr wrap="none" anchor="ctr"/>
              <a:lstStyle/>
              <a:p>
                <a:endParaRPr lang="en-GB" sz="1400">
                  <a:latin typeface="Calibri" pitchFamily="34" charset="0"/>
                  <a:cs typeface="Calibri" pitchFamily="34" charset="0"/>
                </a:endParaRPr>
              </a:p>
            </p:txBody>
          </p:sp>
        </p:grpSp>
      </p:grpSp>
      <p:sp>
        <p:nvSpPr>
          <p:cNvPr id="14" name="TextBox 13"/>
          <p:cNvSpPr txBox="1"/>
          <p:nvPr/>
        </p:nvSpPr>
        <p:spPr>
          <a:xfrm>
            <a:off x="251520" y="1700808"/>
            <a:ext cx="4674207" cy="4862870"/>
          </a:xfrm>
          <a:prstGeom prst="rect">
            <a:avLst/>
          </a:prstGeom>
          <a:noFill/>
        </p:spPr>
        <p:txBody>
          <a:bodyPr wrap="square" rtlCol="0">
            <a:spAutoFit/>
          </a:bodyPr>
          <a:lstStyle/>
          <a:p>
            <a:pPr marL="342900" indent="-342900">
              <a:buClr>
                <a:schemeClr val="tx2"/>
              </a:buClr>
              <a:buFont typeface="Wingdings" panose="05000000000000000000" pitchFamily="2" charset="2"/>
              <a:buChar char="§"/>
            </a:pPr>
            <a:r>
              <a:rPr lang="en-GB" sz="2200" b="0" dirty="0">
                <a:solidFill>
                  <a:srgbClr val="000000"/>
                </a:solidFill>
                <a:latin typeface="Calibri" pitchFamily="34" charset="0"/>
                <a:cs typeface="Calibri" pitchFamily="34" charset="0"/>
              </a:rPr>
              <a:t>Western diet average fat intake is 50 – 100 g / day (35%-40% total energy)</a:t>
            </a:r>
          </a:p>
          <a:p>
            <a:pPr marL="342900" indent="-342900">
              <a:buClr>
                <a:schemeClr val="tx2"/>
              </a:buClr>
              <a:buFont typeface="Wingdings" panose="05000000000000000000" pitchFamily="2" charset="2"/>
              <a:buChar char="§"/>
            </a:pPr>
            <a:endParaRPr lang="en-GB" sz="2200" b="0" dirty="0">
              <a:solidFill>
                <a:srgbClr val="000000"/>
              </a:solidFill>
              <a:latin typeface="Calibri" pitchFamily="34" charset="0"/>
              <a:cs typeface="Calibri" pitchFamily="34" charset="0"/>
            </a:endParaRPr>
          </a:p>
          <a:p>
            <a:pPr marL="342900" indent="-342900">
              <a:buClr>
                <a:schemeClr val="tx2"/>
              </a:buClr>
              <a:buFont typeface="Wingdings" panose="05000000000000000000" pitchFamily="2" charset="2"/>
              <a:buChar char="§"/>
            </a:pPr>
            <a:r>
              <a:rPr lang="en-GB" sz="2200" b="0" dirty="0">
                <a:solidFill>
                  <a:srgbClr val="000000"/>
                </a:solidFill>
                <a:latin typeface="Calibri" pitchFamily="34" charset="0"/>
                <a:cs typeface="Calibri" pitchFamily="34" charset="0"/>
              </a:rPr>
              <a:t>Most stored body fat is in </a:t>
            </a:r>
          </a:p>
          <a:p>
            <a:pPr>
              <a:buClr>
                <a:schemeClr val="tx2"/>
              </a:buClr>
            </a:pPr>
            <a:r>
              <a:rPr lang="en-GB" sz="2200" b="0" dirty="0">
                <a:solidFill>
                  <a:srgbClr val="000000"/>
                </a:solidFill>
                <a:latin typeface="Calibri" pitchFamily="34" charset="0"/>
                <a:cs typeface="Calibri" pitchFamily="34" charset="0"/>
              </a:rPr>
              <a:t>the form of triacylglycerol  (TG)</a:t>
            </a:r>
          </a:p>
          <a:p>
            <a:pPr marL="342900" indent="-342900">
              <a:buClr>
                <a:schemeClr val="tx2"/>
              </a:buClr>
              <a:buFont typeface="Wingdings" panose="05000000000000000000" pitchFamily="2" charset="2"/>
              <a:buChar char="§"/>
            </a:pPr>
            <a:r>
              <a:rPr lang="en-GB" sz="2200" b="0" dirty="0">
                <a:solidFill>
                  <a:srgbClr val="000000"/>
                </a:solidFill>
                <a:latin typeface="Calibri" pitchFamily="34" charset="0"/>
                <a:cs typeface="Calibri" pitchFamily="34" charset="0"/>
              </a:rPr>
              <a:t>Connected by ester bond</a:t>
            </a:r>
          </a:p>
          <a:p>
            <a:pPr marL="342900" indent="-342900">
              <a:buClr>
                <a:schemeClr val="tx2"/>
              </a:buClr>
              <a:buFont typeface="Wingdings" panose="05000000000000000000" pitchFamily="2" charset="2"/>
              <a:buChar char="§"/>
            </a:pPr>
            <a:r>
              <a:rPr lang="en-GB" sz="2200" b="0" dirty="0">
                <a:solidFill>
                  <a:srgbClr val="000000"/>
                </a:solidFill>
                <a:latin typeface="Calibri" pitchFamily="34" charset="0"/>
                <a:cs typeface="Calibri" pitchFamily="34" charset="0"/>
              </a:rPr>
              <a:t>95 % dietary fat</a:t>
            </a:r>
          </a:p>
          <a:p>
            <a:pPr marL="342900" indent="-342900">
              <a:buClr>
                <a:schemeClr val="tx2"/>
              </a:buClr>
              <a:buFont typeface="Wingdings" panose="05000000000000000000" pitchFamily="2" charset="2"/>
              <a:buChar char="§"/>
            </a:pPr>
            <a:endParaRPr lang="en-GB" sz="2200" b="0" dirty="0">
              <a:solidFill>
                <a:srgbClr val="000000"/>
              </a:solidFill>
              <a:latin typeface="Calibri" pitchFamily="34" charset="0"/>
              <a:cs typeface="Calibri" pitchFamily="34" charset="0"/>
            </a:endParaRPr>
          </a:p>
          <a:p>
            <a:pPr marL="342900" indent="-342900">
              <a:buClr>
                <a:schemeClr val="tx2"/>
              </a:buClr>
              <a:buFont typeface="Wingdings" panose="05000000000000000000" pitchFamily="2" charset="2"/>
              <a:buChar char="§"/>
            </a:pPr>
            <a:r>
              <a:rPr lang="en-GB" sz="2200" b="0" dirty="0">
                <a:solidFill>
                  <a:srgbClr val="000000"/>
                </a:solidFill>
                <a:latin typeface="Calibri" pitchFamily="34" charset="0"/>
                <a:cs typeface="Calibri" pitchFamily="34" charset="0"/>
              </a:rPr>
              <a:t>Exist as fats or oils at room temperature</a:t>
            </a:r>
          </a:p>
          <a:p>
            <a:pPr marL="800100" lvl="1" indent="-342900">
              <a:buClr>
                <a:schemeClr val="accent4"/>
              </a:buClr>
              <a:buFont typeface="Wingdings" panose="05000000000000000000" pitchFamily="2" charset="2"/>
              <a:buChar char="§"/>
            </a:pPr>
            <a:r>
              <a:rPr lang="en-GB" sz="2000" b="0" dirty="0">
                <a:solidFill>
                  <a:srgbClr val="000000"/>
                </a:solidFill>
                <a:latin typeface="Calibri" pitchFamily="34" charset="0"/>
                <a:cs typeface="Calibri" pitchFamily="34" charset="0"/>
              </a:rPr>
              <a:t>Depends on structure of fatty acids</a:t>
            </a:r>
          </a:p>
          <a:p>
            <a:pPr>
              <a:buClr>
                <a:schemeClr val="tx2"/>
              </a:buClr>
            </a:pPr>
            <a:endParaRPr lang="en-GB" b="0" dirty="0">
              <a:latin typeface="Calibri" pitchFamily="34" charset="0"/>
              <a:cs typeface="Calibri" pitchFamily="34" charset="0"/>
            </a:endParaRPr>
          </a:p>
          <a:p>
            <a:pPr marL="342900" indent="-342900">
              <a:buClr>
                <a:schemeClr val="tx2"/>
              </a:buClr>
              <a:buFont typeface="Wingdings" pitchFamily="2" charset="2"/>
              <a:buChar char="v"/>
            </a:pPr>
            <a:endParaRPr lang="en-GB" b="0" dirty="0">
              <a:latin typeface="Calibri" pitchFamily="34" charset="0"/>
              <a:cs typeface="Calibri" pitchFamily="34" charset="0"/>
            </a:endParaRPr>
          </a:p>
        </p:txBody>
      </p:sp>
    </p:spTree>
    <p:extLst>
      <p:ext uri="{BB962C8B-B14F-4D97-AF65-F5344CB8AC3E}">
        <p14:creationId xmlns:p14="http://schemas.microsoft.com/office/powerpoint/2010/main" val="1161857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normAutofit/>
          </a:bodyPr>
          <a:lstStyle/>
          <a:p>
            <a:r>
              <a:rPr lang="en-GB" sz="4000" b="1" dirty="0">
                <a:solidFill>
                  <a:schemeClr val="bg2">
                    <a:lumMod val="50000"/>
                  </a:schemeClr>
                </a:solidFill>
                <a:latin typeface="Calibri" pitchFamily="34" charset="0"/>
                <a:cs typeface="Calibri" pitchFamily="34" charset="0"/>
              </a:rPr>
              <a:t>Digestion of triglycerides</a:t>
            </a:r>
          </a:p>
        </p:txBody>
      </p:sp>
      <p:sp>
        <p:nvSpPr>
          <p:cNvPr id="3" name="Content Placeholder 2"/>
          <p:cNvSpPr>
            <a:spLocks noGrp="1"/>
          </p:cNvSpPr>
          <p:nvPr>
            <p:ph idx="1"/>
          </p:nvPr>
        </p:nvSpPr>
        <p:spPr>
          <a:xfrm>
            <a:off x="467544" y="2011680"/>
            <a:ext cx="7239000" cy="4846320"/>
          </a:xfrm>
        </p:spPr>
        <p:txBody>
          <a:bodyPr>
            <a:normAutofit/>
          </a:bodyPr>
          <a:lstStyle/>
          <a:p>
            <a:pPr marL="0" indent="0">
              <a:buNone/>
            </a:pPr>
            <a:r>
              <a:rPr lang="en-GB" sz="2400" b="0" dirty="0">
                <a:latin typeface="Calibri" pitchFamily="34" charset="0"/>
                <a:cs typeface="Calibri" pitchFamily="34" charset="0"/>
              </a:rPr>
              <a:t>Occurs in three main stages</a:t>
            </a:r>
          </a:p>
          <a:p>
            <a:pPr marL="0" indent="0">
              <a:buNone/>
            </a:pPr>
            <a:endParaRPr lang="en-GB" sz="2400" b="0" dirty="0">
              <a:solidFill>
                <a:srgbClr val="000000"/>
              </a:solidFill>
              <a:latin typeface="Calibri" pitchFamily="34" charset="0"/>
              <a:cs typeface="Calibri" pitchFamily="34" charset="0"/>
            </a:endParaRPr>
          </a:p>
          <a:p>
            <a:pPr marL="514350" indent="-514350">
              <a:buFont typeface="+mj-lt"/>
              <a:buAutoNum type="arabicPeriod"/>
            </a:pPr>
            <a:r>
              <a:rPr lang="en-GB" sz="2400" b="0" dirty="0">
                <a:solidFill>
                  <a:srgbClr val="000000"/>
                </a:solidFill>
                <a:latin typeface="Calibri" pitchFamily="34" charset="0"/>
                <a:cs typeface="Calibri" pitchFamily="34" charset="0"/>
              </a:rPr>
              <a:t>Gastric (Mechanical)</a:t>
            </a:r>
          </a:p>
          <a:p>
            <a:pPr marL="514350" indent="-514350">
              <a:buFont typeface="+mj-lt"/>
              <a:buAutoNum type="arabicPeriod"/>
            </a:pPr>
            <a:endParaRPr lang="en-GB" sz="2400" b="0" dirty="0">
              <a:solidFill>
                <a:srgbClr val="000000"/>
              </a:solidFill>
              <a:latin typeface="Calibri" pitchFamily="34" charset="0"/>
              <a:cs typeface="Calibri" pitchFamily="34" charset="0"/>
            </a:endParaRPr>
          </a:p>
          <a:p>
            <a:pPr marL="514350" indent="-514350">
              <a:buFont typeface="+mj-lt"/>
              <a:buAutoNum type="arabicPeriod"/>
            </a:pPr>
            <a:r>
              <a:rPr lang="en-GB" sz="2400" b="0" dirty="0">
                <a:solidFill>
                  <a:srgbClr val="000000"/>
                </a:solidFill>
                <a:latin typeface="Calibri" pitchFamily="34" charset="0"/>
                <a:cs typeface="Calibri" pitchFamily="34" charset="0"/>
              </a:rPr>
              <a:t>Duodenal (Solubilisation)</a:t>
            </a:r>
          </a:p>
          <a:p>
            <a:pPr marL="514350" indent="-514350">
              <a:buFont typeface="+mj-lt"/>
              <a:buAutoNum type="arabicPeriod"/>
            </a:pPr>
            <a:endParaRPr lang="en-GB" sz="2400" b="0" dirty="0">
              <a:solidFill>
                <a:srgbClr val="000000"/>
              </a:solidFill>
              <a:latin typeface="Calibri" pitchFamily="34" charset="0"/>
              <a:cs typeface="Calibri" pitchFamily="34" charset="0"/>
            </a:endParaRPr>
          </a:p>
          <a:p>
            <a:pPr marL="514350" indent="-514350">
              <a:buFont typeface="+mj-lt"/>
              <a:buAutoNum type="arabicPeriod"/>
            </a:pPr>
            <a:r>
              <a:rPr lang="en-GB" sz="2400" b="0" dirty="0" err="1">
                <a:solidFill>
                  <a:srgbClr val="000000"/>
                </a:solidFill>
                <a:latin typeface="Calibri" pitchFamily="34" charset="0"/>
                <a:cs typeface="Calibri" pitchFamily="34" charset="0"/>
              </a:rPr>
              <a:t>Ilial</a:t>
            </a:r>
            <a:r>
              <a:rPr lang="en-GB" sz="2400" b="0" dirty="0">
                <a:solidFill>
                  <a:srgbClr val="000000"/>
                </a:solidFill>
                <a:latin typeface="Calibri" pitchFamily="34" charset="0"/>
                <a:cs typeface="Calibri" pitchFamily="34" charset="0"/>
              </a:rPr>
              <a:t> (Absorption)</a:t>
            </a:r>
          </a:p>
        </p:txBody>
      </p:sp>
    </p:spTree>
    <p:extLst>
      <p:ext uri="{BB962C8B-B14F-4D97-AF65-F5344CB8AC3E}">
        <p14:creationId xmlns:p14="http://schemas.microsoft.com/office/powerpoint/2010/main" val="3230404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7239000" cy="1143000"/>
          </a:xfrm>
        </p:spPr>
        <p:txBody>
          <a:bodyPr>
            <a:normAutofit/>
          </a:bodyPr>
          <a:lstStyle/>
          <a:p>
            <a:r>
              <a:rPr lang="en-GB" b="1" dirty="0">
                <a:solidFill>
                  <a:schemeClr val="bg2">
                    <a:lumMod val="50000"/>
                  </a:schemeClr>
                </a:solidFill>
                <a:latin typeface="Calibri" pitchFamily="34" charset="0"/>
                <a:cs typeface="Calibri" pitchFamily="34" charset="0"/>
              </a:rPr>
              <a:t>Digestion of triacylglycerol</a:t>
            </a:r>
          </a:p>
        </p:txBody>
      </p:sp>
      <p:sp>
        <p:nvSpPr>
          <p:cNvPr id="3" name="Content Placeholder 2"/>
          <p:cNvSpPr>
            <a:spLocks noGrp="1"/>
          </p:cNvSpPr>
          <p:nvPr>
            <p:ph idx="1"/>
          </p:nvPr>
        </p:nvSpPr>
        <p:spPr>
          <a:xfrm>
            <a:off x="611560" y="1484784"/>
            <a:ext cx="7848872" cy="4846320"/>
          </a:xfrm>
        </p:spPr>
        <p:txBody>
          <a:bodyPr>
            <a:normAutofit fontScale="92500" lnSpcReduction="10000"/>
          </a:bodyPr>
          <a:lstStyle/>
          <a:p>
            <a:pPr marL="0" indent="0">
              <a:buNone/>
            </a:pPr>
            <a:r>
              <a:rPr lang="en-GB" sz="3000" dirty="0">
                <a:solidFill>
                  <a:schemeClr val="bg2">
                    <a:lumMod val="50000"/>
                  </a:schemeClr>
                </a:solidFill>
                <a:latin typeface="Calibri" pitchFamily="34" charset="0"/>
                <a:cs typeface="Calibri" pitchFamily="34" charset="0"/>
              </a:rPr>
              <a:t>1. Gastric</a:t>
            </a:r>
          </a:p>
          <a:p>
            <a:pPr marL="342900" indent="-342900">
              <a:buFont typeface="Wingdings" panose="05000000000000000000" pitchFamily="2" charset="2"/>
              <a:buChar char="§"/>
            </a:pPr>
            <a:r>
              <a:rPr lang="en-GB" dirty="0">
                <a:solidFill>
                  <a:srgbClr val="000000"/>
                </a:solidFill>
                <a:latin typeface="Calibri" pitchFamily="34" charset="0"/>
                <a:cs typeface="Calibri" pitchFamily="34" charset="0"/>
              </a:rPr>
              <a:t>Digestion may begin in the mouth</a:t>
            </a:r>
          </a:p>
          <a:p>
            <a:pPr lvl="1">
              <a:buFont typeface="Wingdings" panose="05000000000000000000" pitchFamily="2" charset="2"/>
              <a:buChar char="§"/>
            </a:pPr>
            <a:r>
              <a:rPr lang="en-GB" dirty="0">
                <a:solidFill>
                  <a:srgbClr val="000000"/>
                </a:solidFill>
                <a:latin typeface="Calibri" pitchFamily="34" charset="0"/>
                <a:cs typeface="Calibri" pitchFamily="34" charset="0"/>
              </a:rPr>
              <a:t>Lingual lipase secreted from glands under the tongue</a:t>
            </a:r>
          </a:p>
          <a:p>
            <a:pPr lvl="1">
              <a:buFont typeface="Wingdings" panose="05000000000000000000" pitchFamily="2" charset="2"/>
              <a:buChar char="§"/>
            </a:pPr>
            <a:r>
              <a:rPr lang="en-GB" dirty="0">
                <a:solidFill>
                  <a:srgbClr val="000000"/>
                </a:solidFill>
                <a:latin typeface="Calibri" pitchFamily="34" charset="0"/>
                <a:cs typeface="Calibri" pitchFamily="34" charset="0"/>
              </a:rPr>
              <a:t>Travels with food to stomach – active at low pH</a:t>
            </a:r>
          </a:p>
          <a:p>
            <a:pPr lvl="1">
              <a:buFont typeface="Wingdings" panose="05000000000000000000" pitchFamily="2" charset="2"/>
              <a:buChar char="§"/>
            </a:pPr>
            <a:r>
              <a:rPr lang="en-GB" dirty="0">
                <a:solidFill>
                  <a:srgbClr val="000000"/>
                </a:solidFill>
                <a:latin typeface="Calibri" pitchFamily="34" charset="0"/>
                <a:cs typeface="Calibri" pitchFamily="34" charset="0"/>
              </a:rPr>
              <a:t>Penetrate milk fat globules</a:t>
            </a:r>
          </a:p>
          <a:p>
            <a:pPr lvl="1">
              <a:buFont typeface="Wingdings" panose="05000000000000000000" pitchFamily="2" charset="2"/>
              <a:buChar char="§"/>
            </a:pPr>
            <a:r>
              <a:rPr lang="en-GB" dirty="0" err="1">
                <a:solidFill>
                  <a:srgbClr val="000000"/>
                </a:solidFill>
                <a:latin typeface="Calibri" pitchFamily="34" charset="0"/>
                <a:cs typeface="Calibri" pitchFamily="34" charset="0"/>
              </a:rPr>
              <a:t>Hydrolyze</a:t>
            </a:r>
            <a:r>
              <a:rPr lang="en-GB" dirty="0">
                <a:solidFill>
                  <a:srgbClr val="000000"/>
                </a:solidFill>
                <a:latin typeface="Calibri" pitchFamily="34" charset="0"/>
                <a:cs typeface="Calibri" pitchFamily="34" charset="0"/>
              </a:rPr>
              <a:t> fatty acids</a:t>
            </a:r>
          </a:p>
          <a:p>
            <a:pPr marL="292608" lvl="1" indent="0">
              <a:buNone/>
            </a:pPr>
            <a:r>
              <a:rPr lang="en-GB" dirty="0">
                <a:solidFill>
                  <a:srgbClr val="000000"/>
                </a:solidFill>
                <a:latin typeface="Calibri" pitchFamily="34" charset="0"/>
                <a:cs typeface="Calibri" pitchFamily="34" charset="0"/>
              </a:rPr>
              <a:t>Very important for children who don’t have developed pancreas </a:t>
            </a:r>
          </a:p>
          <a:p>
            <a:pPr marL="342900" indent="-342900">
              <a:buFont typeface="Wingdings" panose="05000000000000000000" pitchFamily="2" charset="2"/>
              <a:buChar char="§"/>
            </a:pPr>
            <a:r>
              <a:rPr lang="en-GB" dirty="0">
                <a:solidFill>
                  <a:srgbClr val="000000"/>
                </a:solidFill>
                <a:latin typeface="Calibri" pitchFamily="34" charset="0"/>
                <a:cs typeface="Calibri" pitchFamily="34" charset="0"/>
              </a:rPr>
              <a:t>Gastric lipase (Chef cells in pancreas)</a:t>
            </a:r>
          </a:p>
          <a:p>
            <a:endParaRPr lang="en-GB"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dirty="0">
                <a:solidFill>
                  <a:srgbClr val="000000"/>
                </a:solidFill>
                <a:latin typeface="Calibri" pitchFamily="34" charset="0"/>
                <a:cs typeface="Calibri" pitchFamily="34" charset="0"/>
              </a:rPr>
              <a:t>Mechanical digestion occurs in the stomach</a:t>
            </a:r>
          </a:p>
          <a:p>
            <a:pPr lvl="1">
              <a:buFont typeface="Wingdings" panose="05000000000000000000" pitchFamily="2" charset="2"/>
              <a:buChar char="§"/>
            </a:pPr>
            <a:r>
              <a:rPr lang="en-GB" dirty="0">
                <a:solidFill>
                  <a:srgbClr val="000000"/>
                </a:solidFill>
                <a:latin typeface="Calibri" pitchFamily="34" charset="0"/>
                <a:cs typeface="Calibri" pitchFamily="34" charset="0"/>
              </a:rPr>
              <a:t>Produces </a:t>
            </a:r>
            <a:r>
              <a:rPr lang="en-GB" dirty="0" err="1">
                <a:solidFill>
                  <a:srgbClr val="000000"/>
                </a:solidFill>
                <a:latin typeface="Calibri" pitchFamily="34" charset="0"/>
                <a:cs typeface="Calibri" pitchFamily="34" charset="0"/>
              </a:rPr>
              <a:t>chyme</a:t>
            </a:r>
            <a:endParaRPr lang="en-GB" dirty="0">
              <a:solidFill>
                <a:srgbClr val="000000"/>
              </a:solidFill>
              <a:latin typeface="Calibri" pitchFamily="34" charset="0"/>
              <a:cs typeface="Calibri" pitchFamily="34" charset="0"/>
            </a:endParaRPr>
          </a:p>
          <a:p>
            <a:pPr>
              <a:buFont typeface="Wingdings" pitchFamily="2" charset="2"/>
              <a:buChar char="v"/>
            </a:pPr>
            <a:endParaRPr lang="en-GB"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dirty="0">
                <a:solidFill>
                  <a:srgbClr val="000000"/>
                </a:solidFill>
                <a:latin typeface="Calibri" pitchFamily="34" charset="0"/>
                <a:cs typeface="Calibri" pitchFamily="34" charset="0"/>
              </a:rPr>
              <a:t> Chyme is slowly released into the duodenum</a:t>
            </a:r>
          </a:p>
        </p:txBody>
      </p:sp>
      <p:sp>
        <p:nvSpPr>
          <p:cNvPr id="4" name="TextBox 3"/>
          <p:cNvSpPr txBox="1"/>
          <p:nvPr/>
        </p:nvSpPr>
        <p:spPr>
          <a:xfrm>
            <a:off x="5868144" y="4365104"/>
            <a:ext cx="3047256" cy="1631216"/>
          </a:xfrm>
          <a:prstGeom prst="rect">
            <a:avLst/>
          </a:prstGeom>
          <a:noFill/>
        </p:spPr>
        <p:txBody>
          <a:bodyPr wrap="square" rtlCol="0">
            <a:spAutoFit/>
          </a:bodyPr>
          <a:lstStyle/>
          <a:p>
            <a:pPr marL="342900" indent="-342900">
              <a:buFont typeface="Arial" pitchFamily="34" charset="0"/>
              <a:buChar char="•"/>
            </a:pPr>
            <a:r>
              <a:rPr lang="en-GB" sz="2000" dirty="0">
                <a:solidFill>
                  <a:srgbClr val="FF9900"/>
                </a:solidFill>
              </a:rPr>
              <a:t>Lingual lipases: children</a:t>
            </a:r>
          </a:p>
          <a:p>
            <a:pPr marL="342900" indent="-342900">
              <a:buFont typeface="Arial" pitchFamily="34" charset="0"/>
              <a:buChar char="•"/>
            </a:pPr>
            <a:r>
              <a:rPr lang="en-GB" sz="2000" dirty="0">
                <a:solidFill>
                  <a:srgbClr val="FF9900"/>
                </a:solidFill>
              </a:rPr>
              <a:t>Gastric lipase: adults</a:t>
            </a:r>
          </a:p>
          <a:p>
            <a:pPr marL="342900" indent="-342900">
              <a:buFont typeface="Arial" pitchFamily="34" charset="0"/>
              <a:buChar char="•"/>
            </a:pPr>
            <a:r>
              <a:rPr lang="en-GB" sz="2000" dirty="0">
                <a:solidFill>
                  <a:srgbClr val="FF9900"/>
                </a:solidFill>
              </a:rPr>
              <a:t>Mechanical digestion (Chyme)</a:t>
            </a:r>
          </a:p>
        </p:txBody>
      </p:sp>
    </p:spTree>
    <p:extLst>
      <p:ext uri="{BB962C8B-B14F-4D97-AF65-F5344CB8AC3E}">
        <p14:creationId xmlns:p14="http://schemas.microsoft.com/office/powerpoint/2010/main" val="230891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28" y="-171400"/>
            <a:ext cx="7239000" cy="1143000"/>
          </a:xfrm>
        </p:spPr>
        <p:txBody>
          <a:bodyPr>
            <a:normAutofit/>
          </a:bodyPr>
          <a:lstStyle/>
          <a:p>
            <a:r>
              <a:rPr lang="en-GB" sz="4100" b="1" dirty="0">
                <a:solidFill>
                  <a:schemeClr val="bg2">
                    <a:lumMod val="50000"/>
                  </a:schemeClr>
                </a:solidFill>
                <a:latin typeface="Calibri" pitchFamily="34" charset="0"/>
                <a:cs typeface="Calibri" pitchFamily="34" charset="0"/>
              </a:rPr>
              <a:t>Digestion of </a:t>
            </a:r>
            <a:r>
              <a:rPr lang="en-GB" sz="4100" b="1" dirty="0" err="1">
                <a:solidFill>
                  <a:schemeClr val="bg2">
                    <a:lumMod val="50000"/>
                  </a:schemeClr>
                </a:solidFill>
                <a:latin typeface="Calibri" pitchFamily="34" charset="0"/>
                <a:cs typeface="Calibri" pitchFamily="34" charset="0"/>
              </a:rPr>
              <a:t>triglycerol</a:t>
            </a:r>
            <a:endParaRPr lang="en-GB" sz="4100" b="1" dirty="0">
              <a:solidFill>
                <a:schemeClr val="bg2">
                  <a:lumMod val="50000"/>
                </a:schemeClr>
              </a:solidFill>
              <a:latin typeface="Calibri" pitchFamily="34" charset="0"/>
              <a:cs typeface="Calibri" pitchFamily="34" charset="0"/>
            </a:endParaRPr>
          </a:p>
        </p:txBody>
      </p:sp>
      <p:sp>
        <p:nvSpPr>
          <p:cNvPr id="3" name="Content Placeholder 2"/>
          <p:cNvSpPr>
            <a:spLocks noGrp="1"/>
          </p:cNvSpPr>
          <p:nvPr>
            <p:ph idx="1"/>
          </p:nvPr>
        </p:nvSpPr>
        <p:spPr>
          <a:xfrm>
            <a:off x="251520" y="1196752"/>
            <a:ext cx="8587680" cy="5472608"/>
          </a:xfrm>
        </p:spPr>
        <p:txBody>
          <a:bodyPr>
            <a:normAutofit fontScale="92500" lnSpcReduction="10000"/>
          </a:bodyPr>
          <a:lstStyle/>
          <a:p>
            <a:pPr marL="0" indent="0">
              <a:buNone/>
            </a:pPr>
            <a:r>
              <a:rPr lang="en-GB" sz="3200" dirty="0">
                <a:solidFill>
                  <a:schemeClr val="bg2">
                    <a:lumMod val="50000"/>
                  </a:schemeClr>
                </a:solidFill>
                <a:latin typeface="Calibri" pitchFamily="34" charset="0"/>
                <a:cs typeface="Calibri" pitchFamily="34" charset="0"/>
              </a:rPr>
              <a:t>2. Duodenal phase</a:t>
            </a:r>
            <a:endParaRPr lang="en-GB" dirty="0">
              <a:latin typeface="Calibri" pitchFamily="34" charset="0"/>
              <a:cs typeface="Calibri" pitchFamily="34" charset="0"/>
            </a:endParaRPr>
          </a:p>
          <a:p>
            <a:pPr marL="342900" indent="-342900">
              <a:buFont typeface="Wingdings" panose="05000000000000000000" pitchFamily="2" charset="2"/>
              <a:buChar char="§"/>
            </a:pPr>
            <a:r>
              <a:rPr lang="en-GB" dirty="0">
                <a:solidFill>
                  <a:srgbClr val="000000"/>
                </a:solidFill>
                <a:latin typeface="Calibri" pitchFamily="34" charset="0"/>
                <a:cs typeface="Calibri" pitchFamily="34" charset="0"/>
              </a:rPr>
              <a:t>Breakdown of emulsified fat</a:t>
            </a:r>
          </a:p>
          <a:p>
            <a:pPr lvl="1">
              <a:buFont typeface="Wingdings" panose="05000000000000000000" pitchFamily="2" charset="2"/>
              <a:buChar char="§"/>
            </a:pPr>
            <a:r>
              <a:rPr lang="en-GB" dirty="0">
                <a:solidFill>
                  <a:srgbClr val="000000"/>
                </a:solidFill>
                <a:latin typeface="Calibri" pitchFamily="34" charset="0"/>
                <a:cs typeface="Calibri" pitchFamily="34" charset="0"/>
              </a:rPr>
              <a:t>Lipolysis</a:t>
            </a:r>
          </a:p>
          <a:p>
            <a:pPr lvl="1">
              <a:buFont typeface="Wingdings" panose="05000000000000000000" pitchFamily="2" charset="2"/>
              <a:buChar char="§"/>
            </a:pPr>
            <a:r>
              <a:rPr lang="en-GB" dirty="0">
                <a:solidFill>
                  <a:srgbClr val="000000"/>
                </a:solidFill>
                <a:latin typeface="Calibri" pitchFamily="34" charset="0"/>
                <a:cs typeface="Calibri" pitchFamily="34" charset="0"/>
              </a:rPr>
              <a:t>Solubilisation of lipolysis products</a:t>
            </a:r>
          </a:p>
          <a:p>
            <a:pPr lvl="1">
              <a:buFont typeface="Wingdings" panose="05000000000000000000" pitchFamily="2" charset="2"/>
              <a:buChar char="§"/>
            </a:pPr>
            <a:endParaRPr lang="en-GB"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dirty="0">
                <a:solidFill>
                  <a:srgbClr val="000000"/>
                </a:solidFill>
                <a:latin typeface="Calibri" pitchFamily="34" charset="0"/>
                <a:cs typeface="Calibri" pitchFamily="34" charset="0"/>
              </a:rPr>
              <a:t>The majority of TG is digested in the small intestine</a:t>
            </a:r>
          </a:p>
          <a:p>
            <a:pPr marL="342900" indent="-342900">
              <a:buFont typeface="Wingdings" panose="05000000000000000000" pitchFamily="2" charset="2"/>
              <a:buChar char="§"/>
            </a:pPr>
            <a:endParaRPr lang="en-GB"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dirty="0">
                <a:solidFill>
                  <a:srgbClr val="000000"/>
                </a:solidFill>
                <a:latin typeface="Calibri" pitchFamily="34" charset="0"/>
                <a:cs typeface="Calibri" pitchFamily="34" charset="0"/>
              </a:rPr>
              <a:t>As TG (in </a:t>
            </a:r>
            <a:r>
              <a:rPr lang="en-GB" dirty="0" err="1">
                <a:solidFill>
                  <a:srgbClr val="000000"/>
                </a:solidFill>
                <a:latin typeface="Calibri" pitchFamily="34" charset="0"/>
                <a:cs typeface="Calibri" pitchFamily="34" charset="0"/>
              </a:rPr>
              <a:t>chyme</a:t>
            </a:r>
            <a:r>
              <a:rPr lang="en-GB" dirty="0">
                <a:solidFill>
                  <a:srgbClr val="000000"/>
                </a:solidFill>
                <a:latin typeface="Calibri" pitchFamily="34" charset="0"/>
                <a:cs typeface="Calibri" pitchFamily="34" charset="0"/>
              </a:rPr>
              <a:t>) enter the small intestine</a:t>
            </a:r>
          </a:p>
          <a:p>
            <a:pPr lvl="1">
              <a:buFont typeface="Wingdings" panose="05000000000000000000" pitchFamily="2" charset="2"/>
              <a:buChar char="§"/>
            </a:pPr>
            <a:r>
              <a:rPr lang="en-GB" dirty="0">
                <a:solidFill>
                  <a:srgbClr val="000000"/>
                </a:solidFill>
                <a:latin typeface="Calibri" pitchFamily="34" charset="0"/>
                <a:cs typeface="Calibri" pitchFamily="34" charset="0"/>
              </a:rPr>
              <a:t>pH rises to 5.8-6.5</a:t>
            </a:r>
          </a:p>
          <a:p>
            <a:pPr lvl="1">
              <a:buFont typeface="Wingdings" panose="05000000000000000000" pitchFamily="2" charset="2"/>
              <a:buChar char="§"/>
            </a:pPr>
            <a:r>
              <a:rPr lang="en-GB" dirty="0">
                <a:solidFill>
                  <a:srgbClr val="000000"/>
                </a:solidFill>
                <a:latin typeface="Calibri" pitchFamily="34" charset="0"/>
                <a:cs typeface="Calibri" pitchFamily="34" charset="0"/>
              </a:rPr>
              <a:t>Chyme stimulates the release of cholecystokinin</a:t>
            </a:r>
          </a:p>
          <a:p>
            <a:pPr lvl="1">
              <a:buFont typeface="Wingdings" panose="05000000000000000000" pitchFamily="2" charset="2"/>
              <a:buChar char="§"/>
            </a:pPr>
            <a:r>
              <a:rPr lang="en-GB" dirty="0">
                <a:solidFill>
                  <a:srgbClr val="000000"/>
                </a:solidFill>
                <a:latin typeface="Calibri" pitchFamily="34" charset="0"/>
                <a:cs typeface="Calibri" pitchFamily="34" charset="0"/>
              </a:rPr>
              <a:t>Decrease motility</a:t>
            </a:r>
          </a:p>
          <a:p>
            <a:pPr lvl="1">
              <a:buFont typeface="Wingdings" panose="05000000000000000000" pitchFamily="2" charset="2"/>
              <a:buChar char="§"/>
            </a:pPr>
            <a:r>
              <a:rPr lang="en-GB" dirty="0">
                <a:solidFill>
                  <a:srgbClr val="000000"/>
                </a:solidFill>
                <a:latin typeface="Calibri" pitchFamily="34" charset="0"/>
                <a:cs typeface="Calibri" pitchFamily="34" charset="0"/>
              </a:rPr>
              <a:t>Secretion of bile acids from gall bladder</a:t>
            </a:r>
          </a:p>
          <a:p>
            <a:pPr lvl="1">
              <a:buFont typeface="Wingdings" panose="05000000000000000000" pitchFamily="2" charset="2"/>
              <a:buChar char="§"/>
            </a:pPr>
            <a:r>
              <a:rPr lang="en-GB" dirty="0">
                <a:solidFill>
                  <a:srgbClr val="000000"/>
                </a:solidFill>
                <a:latin typeface="Calibri" pitchFamily="34" charset="0"/>
                <a:cs typeface="Calibri" pitchFamily="34" charset="0"/>
              </a:rPr>
              <a:t>Release of pancreatic juice  (lipases)</a:t>
            </a:r>
          </a:p>
          <a:p>
            <a:pPr lvl="1">
              <a:buFont typeface="Wingdings" panose="05000000000000000000" pitchFamily="2" charset="2"/>
              <a:buChar char="§"/>
            </a:pPr>
            <a:r>
              <a:rPr lang="en-GB" dirty="0">
                <a:solidFill>
                  <a:srgbClr val="000000"/>
                </a:solidFill>
                <a:latin typeface="Calibri" pitchFamily="34" charset="0"/>
                <a:cs typeface="Calibri" pitchFamily="34" charset="0"/>
              </a:rPr>
              <a:t>Oil droplet becomes coated in bile salts </a:t>
            </a:r>
          </a:p>
          <a:p>
            <a:pPr lvl="1">
              <a:buFont typeface="Wingdings" panose="05000000000000000000" pitchFamily="2" charset="2"/>
              <a:buChar char="§"/>
            </a:pPr>
            <a:r>
              <a:rPr lang="en-GB" dirty="0">
                <a:solidFill>
                  <a:srgbClr val="000000"/>
                </a:solidFill>
                <a:latin typeface="Calibri" pitchFamily="34" charset="0"/>
                <a:cs typeface="Calibri" pitchFamily="34" charset="0"/>
              </a:rPr>
              <a:t>Forms micelles</a:t>
            </a:r>
          </a:p>
          <a:p>
            <a:pPr marL="292608" lvl="1" indent="0">
              <a:buNone/>
            </a:pPr>
            <a:endParaRPr lang="en-GB" dirty="0">
              <a:latin typeface="Calibri" pitchFamily="34" charset="0"/>
              <a:cs typeface="Calibri" pitchFamily="34" charset="0"/>
            </a:endParaRPr>
          </a:p>
          <a:p>
            <a:pPr marL="0" indent="0">
              <a:buNone/>
            </a:pPr>
            <a:endParaRPr lang="en-GB" dirty="0">
              <a:latin typeface="Calibri" pitchFamily="34" charset="0"/>
              <a:cs typeface="Calibri" pitchFamily="34" charset="0"/>
            </a:endParaRPr>
          </a:p>
        </p:txBody>
      </p:sp>
    </p:spTree>
    <p:extLst>
      <p:ext uri="{BB962C8B-B14F-4D97-AF65-F5344CB8AC3E}">
        <p14:creationId xmlns:p14="http://schemas.microsoft.com/office/powerpoint/2010/main" val="1458521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47035" y="1984637"/>
            <a:ext cx="5193675" cy="4561619"/>
          </a:xfrm>
          <a:noFill/>
        </p:spPr>
        <p:txBody>
          <a:bodyPr lIns="90488" tIns="44450" rIns="90488" bIns="44450">
            <a:normAutofit/>
          </a:bodyPr>
          <a:lstStyle/>
          <a:p>
            <a:pPr marL="342900" indent="-342900">
              <a:buFont typeface="Wingdings" panose="05000000000000000000" pitchFamily="2" charset="2"/>
              <a:buChar char="§"/>
            </a:pPr>
            <a:endParaRPr lang="en-GB"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Pancreatic lipase (protein) binds to the droplet and, in the presence of Ca</a:t>
            </a:r>
            <a:r>
              <a:rPr lang="en-GB" sz="2400" baseline="30000" dirty="0">
                <a:solidFill>
                  <a:srgbClr val="000000"/>
                </a:solidFill>
                <a:latin typeface="Calibri" pitchFamily="34" charset="0"/>
                <a:cs typeface="Calibri" pitchFamily="34" charset="0"/>
              </a:rPr>
              <a:t>2+</a:t>
            </a:r>
            <a:r>
              <a:rPr lang="en-GB" sz="2400" dirty="0">
                <a:solidFill>
                  <a:srgbClr val="000000"/>
                </a:solidFill>
                <a:latin typeface="Calibri" pitchFamily="34" charset="0"/>
                <a:cs typeface="Calibri" pitchFamily="34" charset="0"/>
              </a:rPr>
              <a:t>, hydrolyses TAG</a:t>
            </a:r>
          </a:p>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Main products of TG digestion are 2-MAG and non-esterified fatty acids</a:t>
            </a:r>
          </a:p>
        </p:txBody>
      </p:sp>
      <p:sp>
        <p:nvSpPr>
          <p:cNvPr id="5" name="Rectangle 41"/>
          <p:cNvSpPr>
            <a:spLocks noChangeArrowheads="1"/>
          </p:cNvSpPr>
          <p:nvPr/>
        </p:nvSpPr>
        <p:spPr bwMode="auto">
          <a:xfrm>
            <a:off x="5480776" y="5178419"/>
            <a:ext cx="3483712" cy="366767"/>
          </a:xfrm>
          <a:prstGeom prst="rect">
            <a:avLst/>
          </a:prstGeom>
          <a:noFill/>
          <a:ln w="12700">
            <a:noFill/>
            <a:miter lim="800000"/>
            <a:headEnd/>
            <a:tailEnd/>
          </a:ln>
        </p:spPr>
        <p:txBody>
          <a:bodyPr wrap="none" lIns="90488" tIns="44450" rIns="90488" bIns="44450">
            <a:spAutoFit/>
          </a:bodyPr>
          <a:lstStyle/>
          <a:p>
            <a:r>
              <a:rPr lang="en-GB" sz="1800" dirty="0">
                <a:latin typeface="Calibri" pitchFamily="34" charset="0"/>
                <a:cs typeface="Calibri" pitchFamily="34" charset="0"/>
              </a:rPr>
              <a:t>An Emulsified Oil Droplet (Micelle)</a:t>
            </a:r>
          </a:p>
        </p:txBody>
      </p:sp>
      <p:grpSp>
        <p:nvGrpSpPr>
          <p:cNvPr id="2" name="Group 5"/>
          <p:cNvGrpSpPr/>
          <p:nvPr/>
        </p:nvGrpSpPr>
        <p:grpSpPr>
          <a:xfrm>
            <a:off x="5233282" y="1916832"/>
            <a:ext cx="3682906" cy="3257669"/>
            <a:chOff x="256525" y="-76200"/>
            <a:chExt cx="8078910" cy="6221630"/>
          </a:xfrm>
        </p:grpSpPr>
        <p:sp>
          <p:nvSpPr>
            <p:cNvPr id="7" name="Oval 2"/>
            <p:cNvSpPr>
              <a:spLocks noChangeArrowheads="1"/>
            </p:cNvSpPr>
            <p:nvPr/>
          </p:nvSpPr>
          <p:spPr bwMode="auto">
            <a:xfrm>
              <a:off x="1933377" y="766763"/>
              <a:ext cx="4727575" cy="4576762"/>
            </a:xfrm>
            <a:prstGeom prst="ellipse">
              <a:avLst/>
            </a:prstGeom>
            <a:solidFill>
              <a:srgbClr val="FCFEB9"/>
            </a:solidFill>
            <a:ln w="12700">
              <a:solidFill>
                <a:schemeClr val="tx1"/>
              </a:solidFill>
              <a:round/>
              <a:headEnd/>
              <a:tailEnd/>
            </a:ln>
          </p:spPr>
          <p:txBody>
            <a:bodyPr wrap="none" anchor="ctr"/>
            <a:lstStyle/>
            <a:p>
              <a:endParaRPr lang="en-US" sz="1600">
                <a:latin typeface="Calibri" pitchFamily="34" charset="0"/>
                <a:cs typeface="Calibri" pitchFamily="34" charset="0"/>
              </a:endParaRPr>
            </a:p>
          </p:txBody>
        </p:sp>
        <p:grpSp>
          <p:nvGrpSpPr>
            <p:cNvPr id="3" name="Group 3"/>
            <p:cNvGrpSpPr>
              <a:grpSpLocks/>
            </p:cNvGrpSpPr>
            <p:nvPr/>
          </p:nvGrpSpPr>
          <p:grpSpPr bwMode="auto">
            <a:xfrm>
              <a:off x="1933376" y="685800"/>
              <a:ext cx="1051103" cy="1284534"/>
              <a:chOff x="1108" y="676"/>
              <a:chExt cx="745" cy="766"/>
            </a:xfrm>
          </p:grpSpPr>
          <p:sp>
            <p:nvSpPr>
              <p:cNvPr id="51" name="Rectangle 4"/>
              <p:cNvSpPr>
                <a:spLocks noChangeArrowheads="1"/>
              </p:cNvSpPr>
              <p:nvPr/>
            </p:nvSpPr>
            <p:spPr bwMode="auto">
              <a:xfrm rot="18960000">
                <a:off x="1422" y="929"/>
                <a:ext cx="431" cy="513"/>
              </a:xfrm>
              <a:prstGeom prst="rect">
                <a:avLst/>
              </a:prstGeom>
              <a:noFill/>
              <a:ln w="12700">
                <a:noFill/>
                <a:miter lim="800000"/>
                <a:headEnd/>
                <a:tailEnd/>
              </a:ln>
            </p:spPr>
            <p:txBody>
              <a:bodyPr wrap="none" lIns="90488" tIns="44450" rIns="90488" bIns="44450">
                <a:spAutoFit/>
              </a:bodyPr>
              <a:lstStyle/>
              <a:p>
                <a:r>
                  <a:rPr lang="en-GB" sz="3600" dirty="0">
                    <a:latin typeface="Calibri" pitchFamily="34" charset="0"/>
                    <a:cs typeface="Calibri" pitchFamily="34" charset="0"/>
                  </a:rPr>
                  <a:t>T</a:t>
                </a:r>
              </a:p>
            </p:txBody>
          </p:sp>
          <p:sp>
            <p:nvSpPr>
              <p:cNvPr id="52" name="Oval 5"/>
              <p:cNvSpPr>
                <a:spLocks noChangeArrowheads="1"/>
              </p:cNvSpPr>
              <p:nvPr/>
            </p:nvSpPr>
            <p:spPr bwMode="auto">
              <a:xfrm>
                <a:off x="1108" y="676"/>
                <a:ext cx="472" cy="472"/>
              </a:xfrm>
              <a:prstGeom prst="ellipse">
                <a:avLst/>
              </a:prstGeom>
              <a:solidFill>
                <a:schemeClr val="accent1"/>
              </a:solidFill>
              <a:ln w="12700">
                <a:solidFill>
                  <a:schemeClr val="tx1"/>
                </a:solidFill>
                <a:round/>
                <a:headEnd/>
                <a:tailEnd/>
              </a:ln>
            </p:spPr>
            <p:txBody>
              <a:bodyPr wrap="none" anchor="ctr"/>
              <a:lstStyle/>
              <a:p>
                <a:endParaRPr lang="en-US" sz="1600">
                  <a:latin typeface="Calibri" pitchFamily="34" charset="0"/>
                  <a:cs typeface="Calibri" pitchFamily="34" charset="0"/>
                </a:endParaRPr>
              </a:p>
            </p:txBody>
          </p:sp>
        </p:grpSp>
        <p:sp>
          <p:nvSpPr>
            <p:cNvPr id="9" name="Rectangle 7"/>
            <p:cNvSpPr>
              <a:spLocks noChangeArrowheads="1"/>
            </p:cNvSpPr>
            <p:nvPr/>
          </p:nvSpPr>
          <p:spPr bwMode="auto">
            <a:xfrm rot="7560000">
              <a:off x="5940931" y="3497147"/>
              <a:ext cx="551038" cy="949556"/>
            </a:xfrm>
            <a:prstGeom prst="rect">
              <a:avLst/>
            </a:prstGeom>
            <a:noFill/>
            <a:ln w="12700">
              <a:noFill/>
              <a:miter lim="800000"/>
              <a:headEnd/>
              <a:tailEnd/>
            </a:ln>
          </p:spPr>
          <p:txBody>
            <a:bodyPr wrap="none" lIns="90488" tIns="44450" rIns="90488" bIns="44450">
              <a:spAutoFit/>
            </a:bodyPr>
            <a:lstStyle/>
            <a:p>
              <a:r>
                <a:rPr lang="en-GB" sz="3600" dirty="0">
                  <a:latin typeface="Calibri" pitchFamily="34" charset="0"/>
                  <a:cs typeface="Calibri" pitchFamily="34" charset="0"/>
                </a:rPr>
                <a:t>T</a:t>
              </a:r>
            </a:p>
          </p:txBody>
        </p:sp>
        <p:sp>
          <p:nvSpPr>
            <p:cNvPr id="10" name="Oval 8"/>
            <p:cNvSpPr>
              <a:spLocks noChangeArrowheads="1"/>
            </p:cNvSpPr>
            <p:nvPr/>
          </p:nvSpPr>
          <p:spPr bwMode="auto">
            <a:xfrm rot="10200000">
              <a:off x="6313289" y="4051300"/>
              <a:ext cx="666750" cy="792163"/>
            </a:xfrm>
            <a:prstGeom prst="ellipse">
              <a:avLst/>
            </a:prstGeom>
            <a:solidFill>
              <a:schemeClr val="accent1"/>
            </a:solidFill>
            <a:ln w="12700">
              <a:solidFill>
                <a:schemeClr val="tx1"/>
              </a:solidFill>
              <a:round/>
              <a:headEnd/>
              <a:tailEnd/>
            </a:ln>
          </p:spPr>
          <p:txBody>
            <a:bodyPr wrap="none" anchor="ctr"/>
            <a:lstStyle/>
            <a:p>
              <a:endParaRPr lang="en-US" sz="1600">
                <a:latin typeface="Calibri" pitchFamily="34" charset="0"/>
                <a:cs typeface="Calibri" pitchFamily="34" charset="0"/>
              </a:endParaRPr>
            </a:p>
          </p:txBody>
        </p:sp>
        <p:grpSp>
          <p:nvGrpSpPr>
            <p:cNvPr id="6" name="Group 9"/>
            <p:cNvGrpSpPr>
              <a:grpSpLocks/>
            </p:cNvGrpSpPr>
            <p:nvPr/>
          </p:nvGrpSpPr>
          <p:grpSpPr bwMode="auto">
            <a:xfrm>
              <a:off x="2943027" y="598488"/>
              <a:ext cx="1285875" cy="966787"/>
              <a:chOff x="1824" y="624"/>
              <a:chExt cx="912" cy="576"/>
            </a:xfrm>
          </p:grpSpPr>
          <p:sp>
            <p:nvSpPr>
              <p:cNvPr id="49" name="Oval 10"/>
              <p:cNvSpPr>
                <a:spLocks noChangeArrowheads="1"/>
              </p:cNvSpPr>
              <p:nvPr/>
            </p:nvSpPr>
            <p:spPr bwMode="auto">
              <a:xfrm rot="-1080000">
                <a:off x="1824" y="624"/>
                <a:ext cx="912" cy="28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sp>
            <p:nvSpPr>
              <p:cNvPr id="50" name="Oval 11"/>
              <p:cNvSpPr>
                <a:spLocks noChangeArrowheads="1"/>
              </p:cNvSpPr>
              <p:nvPr/>
            </p:nvSpPr>
            <p:spPr bwMode="auto">
              <a:xfrm rot="-1560000">
                <a:off x="2304" y="720"/>
                <a:ext cx="192" cy="480"/>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grpSp>
        <p:grpSp>
          <p:nvGrpSpPr>
            <p:cNvPr id="8" name="Group 12"/>
            <p:cNvGrpSpPr>
              <a:grpSpLocks/>
            </p:cNvGrpSpPr>
            <p:nvPr/>
          </p:nvGrpSpPr>
          <p:grpSpPr bwMode="auto">
            <a:xfrm>
              <a:off x="4763889" y="747713"/>
              <a:ext cx="1285875" cy="1022350"/>
              <a:chOff x="3115" y="713"/>
              <a:chExt cx="912" cy="609"/>
            </a:xfrm>
          </p:grpSpPr>
          <p:sp>
            <p:nvSpPr>
              <p:cNvPr id="47" name="Oval 13"/>
              <p:cNvSpPr>
                <a:spLocks noChangeArrowheads="1"/>
              </p:cNvSpPr>
              <p:nvPr/>
            </p:nvSpPr>
            <p:spPr bwMode="auto">
              <a:xfrm rot="1380000">
                <a:off x="3115" y="713"/>
                <a:ext cx="912" cy="28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sp>
            <p:nvSpPr>
              <p:cNvPr id="48" name="Oval 14"/>
              <p:cNvSpPr>
                <a:spLocks noChangeArrowheads="1"/>
              </p:cNvSpPr>
              <p:nvPr/>
            </p:nvSpPr>
            <p:spPr bwMode="auto">
              <a:xfrm rot="900000">
                <a:off x="3440" y="842"/>
                <a:ext cx="192" cy="480"/>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grpSp>
        <p:grpSp>
          <p:nvGrpSpPr>
            <p:cNvPr id="11" name="Group 15"/>
            <p:cNvGrpSpPr>
              <a:grpSpLocks/>
            </p:cNvGrpSpPr>
            <p:nvPr/>
          </p:nvGrpSpPr>
          <p:grpSpPr bwMode="auto">
            <a:xfrm>
              <a:off x="1849239" y="1689100"/>
              <a:ext cx="822325" cy="1295400"/>
              <a:chOff x="1048" y="1274"/>
              <a:chExt cx="584" cy="772"/>
            </a:xfrm>
          </p:grpSpPr>
          <p:sp>
            <p:nvSpPr>
              <p:cNvPr id="45" name="Oval 16"/>
              <p:cNvSpPr>
                <a:spLocks noChangeArrowheads="1"/>
              </p:cNvSpPr>
              <p:nvPr/>
            </p:nvSpPr>
            <p:spPr bwMode="auto">
              <a:xfrm rot="-3720000">
                <a:off x="811" y="1511"/>
                <a:ext cx="772" cy="2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sp>
            <p:nvSpPr>
              <p:cNvPr id="46" name="Oval 17"/>
              <p:cNvSpPr>
                <a:spLocks noChangeArrowheads="1"/>
              </p:cNvSpPr>
              <p:nvPr/>
            </p:nvSpPr>
            <p:spPr bwMode="auto">
              <a:xfrm rot="-4200000">
                <a:off x="1302" y="1468"/>
                <a:ext cx="162" cy="4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grpSp>
        <p:grpSp>
          <p:nvGrpSpPr>
            <p:cNvPr id="12" name="Group 18"/>
            <p:cNvGrpSpPr>
              <a:grpSpLocks/>
            </p:cNvGrpSpPr>
            <p:nvPr/>
          </p:nvGrpSpPr>
          <p:grpSpPr bwMode="auto">
            <a:xfrm>
              <a:off x="1914327" y="3427413"/>
              <a:ext cx="766762" cy="1295400"/>
              <a:chOff x="1095" y="2310"/>
              <a:chExt cx="543" cy="772"/>
            </a:xfrm>
          </p:grpSpPr>
          <p:sp>
            <p:nvSpPr>
              <p:cNvPr id="43" name="Oval 19"/>
              <p:cNvSpPr>
                <a:spLocks noChangeArrowheads="1"/>
              </p:cNvSpPr>
              <p:nvPr/>
            </p:nvSpPr>
            <p:spPr bwMode="auto">
              <a:xfrm rot="-7260000">
                <a:off x="858" y="2547"/>
                <a:ext cx="772" cy="2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sp>
            <p:nvSpPr>
              <p:cNvPr id="44" name="Oval 20"/>
              <p:cNvSpPr>
                <a:spLocks noChangeArrowheads="1"/>
              </p:cNvSpPr>
              <p:nvPr/>
            </p:nvSpPr>
            <p:spPr bwMode="auto">
              <a:xfrm rot="-7740000">
                <a:off x="1308" y="2317"/>
                <a:ext cx="162" cy="4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grpSp>
        <p:grpSp>
          <p:nvGrpSpPr>
            <p:cNvPr id="13" name="Group 21"/>
            <p:cNvGrpSpPr>
              <a:grpSpLocks/>
            </p:cNvGrpSpPr>
            <p:nvPr/>
          </p:nvGrpSpPr>
          <p:grpSpPr bwMode="auto">
            <a:xfrm>
              <a:off x="2584252" y="4279900"/>
              <a:ext cx="1089025" cy="985838"/>
              <a:chOff x="1570" y="2818"/>
              <a:chExt cx="772" cy="587"/>
            </a:xfrm>
          </p:grpSpPr>
          <p:sp>
            <p:nvSpPr>
              <p:cNvPr id="41" name="Oval 22"/>
              <p:cNvSpPr>
                <a:spLocks noChangeArrowheads="1"/>
              </p:cNvSpPr>
              <p:nvPr/>
            </p:nvSpPr>
            <p:spPr bwMode="auto">
              <a:xfrm rot="-9300000">
                <a:off x="1570" y="3107"/>
                <a:ext cx="772" cy="2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sp>
            <p:nvSpPr>
              <p:cNvPr id="42" name="Oval 23"/>
              <p:cNvSpPr>
                <a:spLocks noChangeArrowheads="1"/>
              </p:cNvSpPr>
              <p:nvPr/>
            </p:nvSpPr>
            <p:spPr bwMode="auto">
              <a:xfrm rot="-9780000">
                <a:off x="1922" y="2818"/>
                <a:ext cx="162" cy="4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grpSp>
        <p:grpSp>
          <p:nvGrpSpPr>
            <p:cNvPr id="14" name="Group 24"/>
            <p:cNvGrpSpPr>
              <a:grpSpLocks/>
            </p:cNvGrpSpPr>
            <p:nvPr/>
          </p:nvGrpSpPr>
          <p:grpSpPr bwMode="auto">
            <a:xfrm>
              <a:off x="6121202" y="1574800"/>
              <a:ext cx="501650" cy="1316038"/>
              <a:chOff x="4077" y="1206"/>
              <a:chExt cx="356" cy="784"/>
            </a:xfrm>
          </p:grpSpPr>
          <p:sp>
            <p:nvSpPr>
              <p:cNvPr id="39" name="Oval 25"/>
              <p:cNvSpPr>
                <a:spLocks noChangeArrowheads="1"/>
              </p:cNvSpPr>
              <p:nvPr/>
            </p:nvSpPr>
            <p:spPr bwMode="auto">
              <a:xfrm rot="3777899">
                <a:off x="3898" y="1443"/>
                <a:ext cx="772" cy="2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sp>
            <p:nvSpPr>
              <p:cNvPr id="40" name="Oval 26"/>
              <p:cNvSpPr>
                <a:spLocks noChangeArrowheads="1"/>
              </p:cNvSpPr>
              <p:nvPr/>
            </p:nvSpPr>
            <p:spPr bwMode="auto">
              <a:xfrm rot="2580000">
                <a:off x="4077" y="1492"/>
                <a:ext cx="162" cy="4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grpSp>
        <p:grpSp>
          <p:nvGrpSpPr>
            <p:cNvPr id="15" name="Group 27"/>
            <p:cNvGrpSpPr>
              <a:grpSpLocks/>
            </p:cNvGrpSpPr>
            <p:nvPr/>
          </p:nvGrpSpPr>
          <p:grpSpPr bwMode="auto">
            <a:xfrm>
              <a:off x="5125839" y="4222750"/>
              <a:ext cx="1089025" cy="885825"/>
              <a:chOff x="3371" y="2784"/>
              <a:chExt cx="772" cy="528"/>
            </a:xfrm>
          </p:grpSpPr>
          <p:sp>
            <p:nvSpPr>
              <p:cNvPr id="37" name="Oval 28"/>
              <p:cNvSpPr>
                <a:spLocks noChangeArrowheads="1"/>
              </p:cNvSpPr>
              <p:nvPr/>
            </p:nvSpPr>
            <p:spPr bwMode="auto">
              <a:xfrm rot="8580000">
                <a:off x="3371" y="3014"/>
                <a:ext cx="772" cy="2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sp>
            <p:nvSpPr>
              <p:cNvPr id="38" name="Oval 29"/>
              <p:cNvSpPr>
                <a:spLocks noChangeArrowheads="1"/>
              </p:cNvSpPr>
              <p:nvPr/>
            </p:nvSpPr>
            <p:spPr bwMode="auto">
              <a:xfrm rot="8100000">
                <a:off x="3533" y="2784"/>
                <a:ext cx="162" cy="4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grpSp>
        <p:grpSp>
          <p:nvGrpSpPr>
            <p:cNvPr id="16" name="Group 30"/>
            <p:cNvGrpSpPr>
              <a:grpSpLocks/>
            </p:cNvGrpSpPr>
            <p:nvPr/>
          </p:nvGrpSpPr>
          <p:grpSpPr bwMode="auto">
            <a:xfrm>
              <a:off x="3955852" y="4587875"/>
              <a:ext cx="1089025" cy="973138"/>
              <a:chOff x="2542" y="3001"/>
              <a:chExt cx="772" cy="580"/>
            </a:xfrm>
          </p:grpSpPr>
          <p:sp>
            <p:nvSpPr>
              <p:cNvPr id="35" name="Oval 31"/>
              <p:cNvSpPr>
                <a:spLocks noChangeArrowheads="1"/>
              </p:cNvSpPr>
              <p:nvPr/>
            </p:nvSpPr>
            <p:spPr bwMode="auto">
              <a:xfrm rot="10200000">
                <a:off x="2542" y="3283"/>
                <a:ext cx="772" cy="2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sp>
            <p:nvSpPr>
              <p:cNvPr id="36" name="Oval 32"/>
              <p:cNvSpPr>
                <a:spLocks noChangeArrowheads="1"/>
              </p:cNvSpPr>
              <p:nvPr/>
            </p:nvSpPr>
            <p:spPr bwMode="auto">
              <a:xfrm rot="9720000">
                <a:off x="2777" y="3001"/>
                <a:ext cx="162" cy="498"/>
              </a:xfrm>
              <a:prstGeom prst="ellipse">
                <a:avLst/>
              </a:prstGeom>
              <a:solidFill>
                <a:srgbClr val="DC0081"/>
              </a:solidFill>
              <a:ln w="12700">
                <a:noFill/>
                <a:round/>
                <a:headEnd/>
                <a:tailEnd/>
              </a:ln>
            </p:spPr>
            <p:txBody>
              <a:bodyPr wrap="none" anchor="ctr"/>
              <a:lstStyle/>
              <a:p>
                <a:endParaRPr lang="en-US" sz="1600">
                  <a:latin typeface="Calibri" pitchFamily="34" charset="0"/>
                  <a:cs typeface="Calibri" pitchFamily="34" charset="0"/>
                </a:endParaRPr>
              </a:p>
            </p:txBody>
          </p:sp>
        </p:grpSp>
        <p:sp>
          <p:nvSpPr>
            <p:cNvPr id="19" name="Rectangle 33"/>
            <p:cNvSpPr>
              <a:spLocks noChangeArrowheads="1"/>
            </p:cNvSpPr>
            <p:nvPr/>
          </p:nvSpPr>
          <p:spPr bwMode="auto">
            <a:xfrm>
              <a:off x="848676" y="617065"/>
              <a:ext cx="596095" cy="373498"/>
            </a:xfrm>
            <a:prstGeom prst="rect">
              <a:avLst/>
            </a:prstGeom>
            <a:noFill/>
            <a:ln w="12700">
              <a:noFill/>
              <a:miter lim="800000"/>
              <a:headEnd/>
              <a:tailEnd/>
            </a:ln>
          </p:spPr>
          <p:txBody>
            <a:bodyPr wrap="none" lIns="90488" tIns="44450" rIns="90488" bIns="44450">
              <a:spAutoFit/>
            </a:bodyPr>
            <a:lstStyle/>
            <a:p>
              <a:r>
                <a:rPr lang="en-GB" sz="1600" dirty="0">
                  <a:latin typeface="Calibri" pitchFamily="34" charset="0"/>
                  <a:cs typeface="Calibri" pitchFamily="34" charset="0"/>
                </a:rPr>
                <a:t>Ca</a:t>
              </a:r>
              <a:r>
                <a:rPr lang="en-GB" sz="1600" baseline="30000" dirty="0">
                  <a:latin typeface="Calibri" pitchFamily="34" charset="0"/>
                  <a:cs typeface="Calibri" pitchFamily="34" charset="0"/>
                </a:rPr>
                <a:t>2+</a:t>
              </a:r>
            </a:p>
          </p:txBody>
        </p:sp>
        <p:sp>
          <p:nvSpPr>
            <p:cNvPr id="20" name="Rectangle 34"/>
            <p:cNvSpPr>
              <a:spLocks noChangeArrowheads="1"/>
            </p:cNvSpPr>
            <p:nvPr/>
          </p:nvSpPr>
          <p:spPr bwMode="auto">
            <a:xfrm>
              <a:off x="1733384" y="40877"/>
              <a:ext cx="596095" cy="373498"/>
            </a:xfrm>
            <a:prstGeom prst="rect">
              <a:avLst/>
            </a:prstGeom>
            <a:noFill/>
            <a:ln w="12700">
              <a:noFill/>
              <a:miter lim="800000"/>
              <a:headEnd/>
              <a:tailEnd/>
            </a:ln>
          </p:spPr>
          <p:txBody>
            <a:bodyPr wrap="none" lIns="90488" tIns="44450" rIns="90488" bIns="44450">
              <a:spAutoFit/>
            </a:bodyPr>
            <a:lstStyle/>
            <a:p>
              <a:r>
                <a:rPr lang="en-GB" sz="1600" dirty="0">
                  <a:latin typeface="Calibri" pitchFamily="34" charset="0"/>
                  <a:cs typeface="Calibri" pitchFamily="34" charset="0"/>
                </a:rPr>
                <a:t>Ca</a:t>
              </a:r>
              <a:r>
                <a:rPr lang="en-GB" sz="1600" baseline="30000" dirty="0">
                  <a:latin typeface="Calibri" pitchFamily="34" charset="0"/>
                  <a:cs typeface="Calibri" pitchFamily="34" charset="0"/>
                </a:rPr>
                <a:t>2+</a:t>
              </a:r>
            </a:p>
          </p:txBody>
        </p:sp>
        <p:sp>
          <p:nvSpPr>
            <p:cNvPr id="21" name="Rectangle 35"/>
            <p:cNvSpPr>
              <a:spLocks noChangeArrowheads="1"/>
            </p:cNvSpPr>
            <p:nvPr/>
          </p:nvSpPr>
          <p:spPr bwMode="auto">
            <a:xfrm>
              <a:off x="6660952" y="5024718"/>
              <a:ext cx="596095" cy="373498"/>
            </a:xfrm>
            <a:prstGeom prst="rect">
              <a:avLst/>
            </a:prstGeom>
            <a:noFill/>
            <a:ln w="12700">
              <a:noFill/>
              <a:miter lim="800000"/>
              <a:headEnd/>
              <a:tailEnd/>
            </a:ln>
          </p:spPr>
          <p:txBody>
            <a:bodyPr wrap="none" lIns="90488" tIns="44450" rIns="90488" bIns="44450">
              <a:spAutoFit/>
            </a:bodyPr>
            <a:lstStyle/>
            <a:p>
              <a:r>
                <a:rPr lang="en-GB" sz="1600" dirty="0">
                  <a:latin typeface="Calibri" pitchFamily="34" charset="0"/>
                  <a:cs typeface="Calibri" pitchFamily="34" charset="0"/>
                </a:rPr>
                <a:t>Ca</a:t>
              </a:r>
              <a:r>
                <a:rPr lang="en-GB" sz="1600" baseline="30000" dirty="0">
                  <a:latin typeface="Calibri" pitchFamily="34" charset="0"/>
                  <a:cs typeface="Calibri" pitchFamily="34" charset="0"/>
                </a:rPr>
                <a:t>2+</a:t>
              </a:r>
            </a:p>
          </p:txBody>
        </p:sp>
        <p:sp>
          <p:nvSpPr>
            <p:cNvPr id="22" name="Rectangle 36"/>
            <p:cNvSpPr>
              <a:spLocks noChangeArrowheads="1"/>
            </p:cNvSpPr>
            <p:nvPr/>
          </p:nvSpPr>
          <p:spPr bwMode="auto">
            <a:xfrm>
              <a:off x="7113771" y="4331937"/>
              <a:ext cx="596095" cy="373498"/>
            </a:xfrm>
            <a:prstGeom prst="rect">
              <a:avLst/>
            </a:prstGeom>
            <a:noFill/>
            <a:ln w="12700">
              <a:noFill/>
              <a:miter lim="800000"/>
              <a:headEnd/>
              <a:tailEnd/>
            </a:ln>
          </p:spPr>
          <p:txBody>
            <a:bodyPr wrap="none" lIns="90488" tIns="44450" rIns="90488" bIns="44450">
              <a:spAutoFit/>
            </a:bodyPr>
            <a:lstStyle/>
            <a:p>
              <a:r>
                <a:rPr lang="en-GB" sz="1600" dirty="0">
                  <a:latin typeface="Calibri" pitchFamily="34" charset="0"/>
                  <a:cs typeface="Calibri" pitchFamily="34" charset="0"/>
                </a:rPr>
                <a:t>Ca</a:t>
              </a:r>
              <a:r>
                <a:rPr lang="en-GB" sz="1600" baseline="30000" dirty="0">
                  <a:latin typeface="Calibri" pitchFamily="34" charset="0"/>
                  <a:cs typeface="Calibri" pitchFamily="34" charset="0"/>
                </a:rPr>
                <a:t>2+</a:t>
              </a:r>
            </a:p>
          </p:txBody>
        </p:sp>
        <p:sp>
          <p:nvSpPr>
            <p:cNvPr id="23" name="Rectangle 37"/>
            <p:cNvSpPr>
              <a:spLocks noChangeArrowheads="1"/>
            </p:cNvSpPr>
            <p:nvPr/>
          </p:nvSpPr>
          <p:spPr bwMode="auto">
            <a:xfrm>
              <a:off x="256525" y="1308101"/>
              <a:ext cx="2193244" cy="994368"/>
            </a:xfrm>
            <a:prstGeom prst="rect">
              <a:avLst/>
            </a:prstGeom>
            <a:noFill/>
            <a:ln w="12700">
              <a:noFill/>
              <a:miter lim="800000"/>
              <a:headEnd/>
              <a:tailEnd/>
            </a:ln>
          </p:spPr>
          <p:txBody>
            <a:bodyPr wrap="none" lIns="90488" tIns="44450" rIns="90488" bIns="44450">
              <a:spAutoFit/>
            </a:bodyPr>
            <a:lstStyle/>
            <a:p>
              <a:pPr algn="ctr"/>
              <a:r>
                <a:rPr lang="en-GB" sz="1400" dirty="0">
                  <a:latin typeface="Calibri" pitchFamily="34" charset="0"/>
                  <a:cs typeface="Calibri" pitchFamily="34" charset="0"/>
                </a:rPr>
                <a:t>pancreatic </a:t>
              </a:r>
            </a:p>
            <a:p>
              <a:pPr algn="ctr"/>
              <a:r>
                <a:rPr lang="en-GB" sz="1400" dirty="0">
                  <a:latin typeface="Calibri" pitchFamily="34" charset="0"/>
                  <a:cs typeface="Calibri" pitchFamily="34" charset="0"/>
                </a:rPr>
                <a:t>lipase</a:t>
              </a:r>
            </a:p>
          </p:txBody>
        </p:sp>
        <p:sp>
          <p:nvSpPr>
            <p:cNvPr id="24" name="Rectangle 38"/>
            <p:cNvSpPr>
              <a:spLocks noChangeArrowheads="1"/>
            </p:cNvSpPr>
            <p:nvPr/>
          </p:nvSpPr>
          <p:spPr bwMode="auto">
            <a:xfrm>
              <a:off x="2795389" y="1871663"/>
              <a:ext cx="1055558" cy="373499"/>
            </a:xfrm>
            <a:prstGeom prst="rect">
              <a:avLst/>
            </a:prstGeom>
            <a:noFill/>
            <a:ln w="12700">
              <a:noFill/>
              <a:miter lim="800000"/>
              <a:headEnd/>
              <a:tailEnd/>
            </a:ln>
          </p:spPr>
          <p:txBody>
            <a:bodyPr wrap="none" lIns="90488" tIns="44450" rIns="90488" bIns="44450">
              <a:spAutoFit/>
            </a:bodyPr>
            <a:lstStyle/>
            <a:p>
              <a:r>
                <a:rPr lang="en-GB" sz="1600" dirty="0">
                  <a:latin typeface="Calibri" pitchFamily="34" charset="0"/>
                  <a:cs typeface="Calibri" pitchFamily="34" charset="0"/>
                </a:rPr>
                <a:t>co-lipase</a:t>
              </a:r>
            </a:p>
          </p:txBody>
        </p:sp>
        <p:sp>
          <p:nvSpPr>
            <p:cNvPr id="25" name="Rectangle 39"/>
            <p:cNvSpPr>
              <a:spLocks noChangeArrowheads="1"/>
            </p:cNvSpPr>
            <p:nvPr/>
          </p:nvSpPr>
          <p:spPr bwMode="auto">
            <a:xfrm>
              <a:off x="6654602" y="1549401"/>
              <a:ext cx="1680833" cy="582906"/>
            </a:xfrm>
            <a:prstGeom prst="rect">
              <a:avLst/>
            </a:prstGeom>
            <a:noFill/>
            <a:ln w="12700">
              <a:noFill/>
              <a:miter lim="800000"/>
              <a:headEnd/>
              <a:tailEnd/>
            </a:ln>
          </p:spPr>
          <p:txBody>
            <a:bodyPr wrap="none" lIns="90488" tIns="44450" rIns="90488" bIns="44450">
              <a:spAutoFit/>
            </a:bodyPr>
            <a:lstStyle/>
            <a:p>
              <a:r>
                <a:rPr lang="en-GB" sz="1400" dirty="0">
                  <a:latin typeface="Calibri" pitchFamily="34" charset="0"/>
                  <a:cs typeface="Calibri" pitchFamily="34" charset="0"/>
                </a:rPr>
                <a:t>bile salt</a:t>
              </a:r>
            </a:p>
          </p:txBody>
        </p:sp>
        <p:sp>
          <p:nvSpPr>
            <p:cNvPr id="26" name="Rectangle 40"/>
            <p:cNvSpPr>
              <a:spLocks noChangeArrowheads="1"/>
            </p:cNvSpPr>
            <p:nvPr/>
          </p:nvSpPr>
          <p:spPr bwMode="auto">
            <a:xfrm>
              <a:off x="3201789" y="2597150"/>
              <a:ext cx="2729985" cy="1229491"/>
            </a:xfrm>
            <a:prstGeom prst="rect">
              <a:avLst/>
            </a:prstGeom>
            <a:noFill/>
            <a:ln w="12700">
              <a:noFill/>
              <a:miter lim="800000"/>
              <a:headEnd/>
              <a:tailEnd/>
            </a:ln>
          </p:spPr>
          <p:txBody>
            <a:bodyPr wrap="none" lIns="90488" tIns="44450" rIns="90488" bIns="44450">
              <a:spAutoFit/>
            </a:bodyPr>
            <a:lstStyle/>
            <a:p>
              <a:r>
                <a:rPr lang="en-GB" sz="1200" dirty="0">
                  <a:latin typeface="Calibri" pitchFamily="34" charset="0"/>
                  <a:cs typeface="Calibri" pitchFamily="34" charset="0"/>
                </a:rPr>
                <a:t>triacylglycerol</a:t>
              </a:r>
            </a:p>
            <a:p>
              <a:r>
                <a:rPr lang="en-GB" sz="1200" dirty="0">
                  <a:latin typeface="Calibri" pitchFamily="34" charset="0"/>
                  <a:cs typeface="Calibri" pitchFamily="34" charset="0"/>
                </a:rPr>
                <a:t>phospholipid</a:t>
              </a:r>
            </a:p>
            <a:p>
              <a:r>
                <a:rPr lang="en-GB" sz="1200" dirty="0">
                  <a:latin typeface="Calibri" pitchFamily="34" charset="0"/>
                  <a:cs typeface="Calibri" pitchFamily="34" charset="0"/>
                </a:rPr>
                <a:t>cholesterol ester</a:t>
              </a:r>
            </a:p>
          </p:txBody>
        </p:sp>
        <p:sp>
          <p:nvSpPr>
            <p:cNvPr id="27" name="Rectangle 42"/>
            <p:cNvSpPr>
              <a:spLocks noChangeArrowheads="1"/>
            </p:cNvSpPr>
            <p:nvPr/>
          </p:nvSpPr>
          <p:spPr bwMode="auto">
            <a:xfrm>
              <a:off x="3131840" y="-76200"/>
              <a:ext cx="499998" cy="373499"/>
            </a:xfrm>
            <a:prstGeom prst="rect">
              <a:avLst/>
            </a:prstGeom>
            <a:noFill/>
            <a:ln w="12700">
              <a:noFill/>
              <a:miter lim="800000"/>
              <a:headEnd/>
              <a:tailEnd/>
            </a:ln>
          </p:spPr>
          <p:txBody>
            <a:bodyPr wrap="none" lIns="90488" tIns="44450" rIns="90488" bIns="44450">
              <a:spAutoFit/>
            </a:bodyPr>
            <a:lstStyle/>
            <a:p>
              <a:r>
                <a:rPr lang="en-GB" sz="1600" dirty="0">
                  <a:latin typeface="Calibri" pitchFamily="34" charset="0"/>
                  <a:cs typeface="Calibri" pitchFamily="34" charset="0"/>
                </a:rPr>
                <a:t>-</a:t>
              </a:r>
              <a:r>
                <a:rPr lang="en-GB" sz="1600" dirty="0" err="1">
                  <a:latin typeface="Calibri" pitchFamily="34" charset="0"/>
                  <a:cs typeface="Calibri" pitchFamily="34" charset="0"/>
                </a:rPr>
                <a:t>ve</a:t>
              </a:r>
              <a:endParaRPr lang="en-GB" sz="1600" dirty="0">
                <a:latin typeface="Calibri" pitchFamily="34" charset="0"/>
                <a:cs typeface="Calibri" pitchFamily="34" charset="0"/>
              </a:endParaRPr>
            </a:p>
          </p:txBody>
        </p:sp>
        <p:sp>
          <p:nvSpPr>
            <p:cNvPr id="28" name="Rectangle 43"/>
            <p:cNvSpPr>
              <a:spLocks noChangeArrowheads="1"/>
            </p:cNvSpPr>
            <p:nvPr/>
          </p:nvSpPr>
          <p:spPr bwMode="auto">
            <a:xfrm rot="1980000">
              <a:off x="5564587" y="131545"/>
              <a:ext cx="499998" cy="373499"/>
            </a:xfrm>
            <a:prstGeom prst="rect">
              <a:avLst/>
            </a:prstGeom>
            <a:noFill/>
            <a:ln w="12700">
              <a:noFill/>
              <a:miter lim="800000"/>
              <a:headEnd/>
              <a:tailEnd/>
            </a:ln>
          </p:spPr>
          <p:txBody>
            <a:bodyPr wrap="none" lIns="90488" tIns="44450" rIns="90488" bIns="44450">
              <a:spAutoFit/>
            </a:bodyPr>
            <a:lstStyle/>
            <a:p>
              <a:r>
                <a:rPr lang="en-GB" sz="1600" dirty="0">
                  <a:latin typeface="Calibri" pitchFamily="34" charset="0"/>
                  <a:cs typeface="Calibri" pitchFamily="34" charset="0"/>
                </a:rPr>
                <a:t>-</a:t>
              </a:r>
              <a:r>
                <a:rPr lang="en-GB" sz="1600" dirty="0" err="1">
                  <a:latin typeface="Calibri" pitchFamily="34" charset="0"/>
                  <a:cs typeface="Calibri" pitchFamily="34" charset="0"/>
                </a:rPr>
                <a:t>ve</a:t>
              </a:r>
              <a:endParaRPr lang="en-GB" sz="1600" dirty="0">
                <a:latin typeface="Calibri" pitchFamily="34" charset="0"/>
                <a:cs typeface="Calibri" pitchFamily="34" charset="0"/>
              </a:endParaRPr>
            </a:p>
          </p:txBody>
        </p:sp>
        <p:sp>
          <p:nvSpPr>
            <p:cNvPr id="29" name="Rectangle 44"/>
            <p:cNvSpPr>
              <a:spLocks noChangeArrowheads="1"/>
            </p:cNvSpPr>
            <p:nvPr/>
          </p:nvSpPr>
          <p:spPr bwMode="auto">
            <a:xfrm rot="3900000">
              <a:off x="6873908" y="1970489"/>
              <a:ext cx="493248" cy="378610"/>
            </a:xfrm>
            <a:prstGeom prst="rect">
              <a:avLst/>
            </a:prstGeom>
            <a:noFill/>
            <a:ln w="12700">
              <a:noFill/>
              <a:miter lim="800000"/>
              <a:headEnd/>
              <a:tailEnd/>
            </a:ln>
          </p:spPr>
          <p:txBody>
            <a:bodyPr wrap="none" lIns="90488" tIns="44450" rIns="90488" bIns="44450">
              <a:spAutoFit/>
            </a:bodyPr>
            <a:lstStyle/>
            <a:p>
              <a:r>
                <a:rPr lang="en-GB" sz="1600">
                  <a:latin typeface="Calibri" pitchFamily="34" charset="0"/>
                  <a:cs typeface="Calibri" pitchFamily="34" charset="0"/>
                </a:rPr>
                <a:t>-ve</a:t>
              </a:r>
            </a:p>
          </p:txBody>
        </p:sp>
        <p:sp>
          <p:nvSpPr>
            <p:cNvPr id="30" name="Rectangle 45"/>
            <p:cNvSpPr>
              <a:spLocks noChangeArrowheads="1"/>
            </p:cNvSpPr>
            <p:nvPr/>
          </p:nvSpPr>
          <p:spPr bwMode="auto">
            <a:xfrm rot="9180000">
              <a:off x="5670383" y="5229006"/>
              <a:ext cx="499998" cy="373499"/>
            </a:xfrm>
            <a:prstGeom prst="rect">
              <a:avLst/>
            </a:prstGeom>
            <a:noFill/>
            <a:ln w="12700">
              <a:noFill/>
              <a:miter lim="800000"/>
              <a:headEnd/>
              <a:tailEnd/>
            </a:ln>
          </p:spPr>
          <p:txBody>
            <a:bodyPr wrap="none" lIns="90488" tIns="44450" rIns="90488" bIns="44450">
              <a:spAutoFit/>
            </a:bodyPr>
            <a:lstStyle/>
            <a:p>
              <a:r>
                <a:rPr lang="en-GB" sz="1600">
                  <a:latin typeface="Calibri" pitchFamily="34" charset="0"/>
                  <a:cs typeface="Calibri" pitchFamily="34" charset="0"/>
                </a:rPr>
                <a:t>-ve</a:t>
              </a:r>
            </a:p>
          </p:txBody>
        </p:sp>
        <p:sp>
          <p:nvSpPr>
            <p:cNvPr id="31" name="Rectangle 46"/>
            <p:cNvSpPr>
              <a:spLocks noChangeArrowheads="1"/>
            </p:cNvSpPr>
            <p:nvPr/>
          </p:nvSpPr>
          <p:spPr bwMode="auto">
            <a:xfrm rot="10920000">
              <a:off x="4171783" y="5771931"/>
              <a:ext cx="499998" cy="373499"/>
            </a:xfrm>
            <a:prstGeom prst="rect">
              <a:avLst/>
            </a:prstGeom>
            <a:noFill/>
            <a:ln w="12700">
              <a:noFill/>
              <a:miter lim="800000"/>
              <a:headEnd/>
              <a:tailEnd/>
            </a:ln>
          </p:spPr>
          <p:txBody>
            <a:bodyPr wrap="none" lIns="90488" tIns="44450" rIns="90488" bIns="44450">
              <a:spAutoFit/>
            </a:bodyPr>
            <a:lstStyle/>
            <a:p>
              <a:r>
                <a:rPr lang="en-GB" sz="1600">
                  <a:latin typeface="Calibri" pitchFamily="34" charset="0"/>
                  <a:cs typeface="Calibri" pitchFamily="34" charset="0"/>
                </a:rPr>
                <a:t>-ve</a:t>
              </a:r>
            </a:p>
          </p:txBody>
        </p:sp>
        <p:sp>
          <p:nvSpPr>
            <p:cNvPr id="32" name="Rectangle 47"/>
            <p:cNvSpPr>
              <a:spLocks noChangeArrowheads="1"/>
            </p:cNvSpPr>
            <p:nvPr/>
          </p:nvSpPr>
          <p:spPr bwMode="auto">
            <a:xfrm rot="12480000">
              <a:off x="2471572" y="5511581"/>
              <a:ext cx="499998" cy="373499"/>
            </a:xfrm>
            <a:prstGeom prst="rect">
              <a:avLst/>
            </a:prstGeom>
            <a:noFill/>
            <a:ln w="12700">
              <a:noFill/>
              <a:miter lim="800000"/>
              <a:headEnd/>
              <a:tailEnd/>
            </a:ln>
          </p:spPr>
          <p:txBody>
            <a:bodyPr wrap="none" lIns="90488" tIns="44450" rIns="90488" bIns="44450">
              <a:spAutoFit/>
            </a:bodyPr>
            <a:lstStyle/>
            <a:p>
              <a:r>
                <a:rPr lang="en-GB" sz="1600">
                  <a:latin typeface="Calibri" pitchFamily="34" charset="0"/>
                  <a:cs typeface="Calibri" pitchFamily="34" charset="0"/>
                </a:rPr>
                <a:t>-ve</a:t>
              </a:r>
            </a:p>
          </p:txBody>
        </p:sp>
        <p:sp>
          <p:nvSpPr>
            <p:cNvPr id="33" name="Rectangle 48"/>
            <p:cNvSpPr>
              <a:spLocks noChangeArrowheads="1"/>
            </p:cNvSpPr>
            <p:nvPr/>
          </p:nvSpPr>
          <p:spPr bwMode="auto">
            <a:xfrm rot="13980000">
              <a:off x="1335121" y="4219976"/>
              <a:ext cx="493249" cy="378610"/>
            </a:xfrm>
            <a:prstGeom prst="rect">
              <a:avLst/>
            </a:prstGeom>
            <a:noFill/>
            <a:ln w="12700">
              <a:noFill/>
              <a:miter lim="800000"/>
              <a:headEnd/>
              <a:tailEnd/>
            </a:ln>
          </p:spPr>
          <p:txBody>
            <a:bodyPr wrap="none" lIns="90488" tIns="44450" rIns="90488" bIns="44450">
              <a:spAutoFit/>
            </a:bodyPr>
            <a:lstStyle/>
            <a:p>
              <a:r>
                <a:rPr lang="en-GB" sz="1600">
                  <a:latin typeface="Calibri" pitchFamily="34" charset="0"/>
                  <a:cs typeface="Calibri" pitchFamily="34" charset="0"/>
                </a:rPr>
                <a:t>-ve</a:t>
              </a:r>
            </a:p>
          </p:txBody>
        </p:sp>
        <p:sp>
          <p:nvSpPr>
            <p:cNvPr id="34" name="Rectangle 49"/>
            <p:cNvSpPr>
              <a:spLocks noChangeArrowheads="1"/>
            </p:cNvSpPr>
            <p:nvPr/>
          </p:nvSpPr>
          <p:spPr bwMode="auto">
            <a:xfrm rot="17640000">
              <a:off x="982697" y="2400701"/>
              <a:ext cx="493249" cy="378610"/>
            </a:xfrm>
            <a:prstGeom prst="rect">
              <a:avLst/>
            </a:prstGeom>
            <a:noFill/>
            <a:ln w="12700">
              <a:noFill/>
              <a:miter lim="800000"/>
              <a:headEnd/>
              <a:tailEnd/>
            </a:ln>
          </p:spPr>
          <p:txBody>
            <a:bodyPr wrap="none" lIns="90488" tIns="44450" rIns="90488" bIns="44450">
              <a:spAutoFit/>
            </a:bodyPr>
            <a:lstStyle/>
            <a:p>
              <a:r>
                <a:rPr lang="en-GB" sz="1600">
                  <a:latin typeface="Calibri" pitchFamily="34" charset="0"/>
                  <a:cs typeface="Calibri" pitchFamily="34" charset="0"/>
                </a:rPr>
                <a:t>-ve</a:t>
              </a:r>
            </a:p>
          </p:txBody>
        </p:sp>
      </p:grpSp>
      <p:sp>
        <p:nvSpPr>
          <p:cNvPr id="53" name="Title 1"/>
          <p:cNvSpPr>
            <a:spLocks noGrp="1"/>
          </p:cNvSpPr>
          <p:nvPr>
            <p:ph type="title"/>
          </p:nvPr>
        </p:nvSpPr>
        <p:spPr>
          <a:xfrm>
            <a:off x="285328" y="-171400"/>
            <a:ext cx="7239000" cy="1143000"/>
          </a:xfrm>
        </p:spPr>
        <p:txBody>
          <a:bodyPr>
            <a:normAutofit/>
          </a:bodyPr>
          <a:lstStyle/>
          <a:p>
            <a:r>
              <a:rPr lang="en-GB" sz="4100" b="1" dirty="0">
                <a:solidFill>
                  <a:schemeClr val="bg2">
                    <a:lumMod val="50000"/>
                  </a:schemeClr>
                </a:solidFill>
                <a:latin typeface="Calibri" pitchFamily="34" charset="0"/>
                <a:cs typeface="Calibri" pitchFamily="34" charset="0"/>
              </a:rPr>
              <a:t>Digestion of </a:t>
            </a:r>
            <a:r>
              <a:rPr lang="en-GB" sz="4100" b="1" dirty="0" err="1">
                <a:solidFill>
                  <a:schemeClr val="bg2">
                    <a:lumMod val="50000"/>
                  </a:schemeClr>
                </a:solidFill>
                <a:latin typeface="Calibri" pitchFamily="34" charset="0"/>
                <a:cs typeface="Calibri" pitchFamily="34" charset="0"/>
              </a:rPr>
              <a:t>triacyglycerol</a:t>
            </a:r>
            <a:endParaRPr lang="en-GB" sz="4100" b="1" dirty="0">
              <a:solidFill>
                <a:schemeClr val="bg2">
                  <a:lumMod val="50000"/>
                </a:schemeClr>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67928" y="3162350"/>
            <a:ext cx="8018871" cy="3009850"/>
          </a:xfrm>
          <a:prstGeom prst="rect">
            <a:avLst/>
          </a:prstGeom>
          <a:solidFill>
            <a:srgbClr val="FCFEB9"/>
          </a:solidFill>
          <a:ln w="12700">
            <a:solidFill>
              <a:schemeClr val="tx1"/>
            </a:solidFill>
            <a:miter lim="800000"/>
            <a:headEnd/>
            <a:tailEnd/>
          </a:ln>
        </p:spPr>
        <p:txBody>
          <a:bodyPr wrap="none" anchor="ctr"/>
          <a:lstStyle/>
          <a:p>
            <a:pPr algn="ctr"/>
            <a:endParaRPr lang="en-US">
              <a:latin typeface="Calibri" pitchFamily="34" charset="0"/>
              <a:cs typeface="Calibri" pitchFamily="34" charset="0"/>
            </a:endParaRPr>
          </a:p>
        </p:txBody>
      </p:sp>
      <p:grpSp>
        <p:nvGrpSpPr>
          <p:cNvPr id="2" name="Group 4"/>
          <p:cNvGrpSpPr>
            <a:grpSpLocks/>
          </p:cNvGrpSpPr>
          <p:nvPr/>
        </p:nvGrpSpPr>
        <p:grpSpPr bwMode="auto">
          <a:xfrm>
            <a:off x="928520" y="3452125"/>
            <a:ext cx="1979779" cy="1805675"/>
            <a:chOff x="512" y="1671"/>
            <a:chExt cx="1320" cy="1249"/>
          </a:xfrm>
        </p:grpSpPr>
        <p:sp>
          <p:nvSpPr>
            <p:cNvPr id="17424" name="Line 5"/>
            <p:cNvSpPr>
              <a:spLocks noChangeShapeType="1"/>
            </p:cNvSpPr>
            <p:nvPr/>
          </p:nvSpPr>
          <p:spPr bwMode="auto">
            <a:xfrm flipH="1">
              <a:off x="512" y="1776"/>
              <a:ext cx="992" cy="0"/>
            </a:xfrm>
            <a:prstGeom prst="line">
              <a:avLst/>
            </a:prstGeom>
            <a:noFill/>
            <a:ln w="508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7425" name="Line 6"/>
            <p:cNvSpPr>
              <a:spLocks noChangeShapeType="1"/>
            </p:cNvSpPr>
            <p:nvPr/>
          </p:nvSpPr>
          <p:spPr bwMode="auto">
            <a:xfrm flipH="1">
              <a:off x="512" y="2256"/>
              <a:ext cx="992" cy="0"/>
            </a:xfrm>
            <a:prstGeom prst="line">
              <a:avLst/>
            </a:prstGeom>
            <a:noFill/>
            <a:ln w="508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7426" name="Line 7"/>
            <p:cNvSpPr>
              <a:spLocks noChangeShapeType="1"/>
            </p:cNvSpPr>
            <p:nvPr/>
          </p:nvSpPr>
          <p:spPr bwMode="auto">
            <a:xfrm flipH="1">
              <a:off x="512" y="2784"/>
              <a:ext cx="992" cy="0"/>
            </a:xfrm>
            <a:prstGeom prst="line">
              <a:avLst/>
            </a:prstGeom>
            <a:noFill/>
            <a:ln w="508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7427" name="Line 8"/>
            <p:cNvSpPr>
              <a:spLocks noChangeShapeType="1"/>
            </p:cNvSpPr>
            <p:nvPr/>
          </p:nvSpPr>
          <p:spPr bwMode="auto">
            <a:xfrm>
              <a:off x="528" y="1792"/>
              <a:ext cx="0" cy="976"/>
            </a:xfrm>
            <a:prstGeom prst="line">
              <a:avLst/>
            </a:prstGeom>
            <a:noFill/>
            <a:ln w="508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7428" name="Rectangle 9"/>
            <p:cNvSpPr>
              <a:spLocks noChangeArrowheads="1"/>
            </p:cNvSpPr>
            <p:nvPr/>
          </p:nvSpPr>
          <p:spPr bwMode="auto">
            <a:xfrm>
              <a:off x="1527" y="1671"/>
              <a:ext cx="305" cy="289"/>
            </a:xfrm>
            <a:prstGeom prst="rect">
              <a:avLst/>
            </a:prstGeom>
            <a:noFill/>
            <a:ln w="12700">
              <a:noFill/>
              <a:miter lim="800000"/>
              <a:headEnd/>
              <a:tailEnd/>
            </a:ln>
          </p:spPr>
          <p:txBody>
            <a:bodyPr wrap="none" lIns="90488" tIns="44450" rIns="90488" bIns="44450">
              <a:spAutoFit/>
            </a:bodyPr>
            <a:lstStyle/>
            <a:p>
              <a:r>
                <a:rPr lang="en-GB" b="0">
                  <a:latin typeface="Calibri" pitchFamily="34" charset="0"/>
                  <a:cs typeface="Calibri" pitchFamily="34" charset="0"/>
                </a:rPr>
                <a:t>FA</a:t>
              </a:r>
            </a:p>
          </p:txBody>
        </p:sp>
        <p:sp>
          <p:nvSpPr>
            <p:cNvPr id="17429" name="Rectangle 10"/>
            <p:cNvSpPr>
              <a:spLocks noChangeArrowheads="1"/>
            </p:cNvSpPr>
            <p:nvPr/>
          </p:nvSpPr>
          <p:spPr bwMode="auto">
            <a:xfrm>
              <a:off x="1527" y="2103"/>
              <a:ext cx="305" cy="289"/>
            </a:xfrm>
            <a:prstGeom prst="rect">
              <a:avLst/>
            </a:prstGeom>
            <a:noFill/>
            <a:ln w="12700">
              <a:noFill/>
              <a:miter lim="800000"/>
              <a:headEnd/>
              <a:tailEnd/>
            </a:ln>
          </p:spPr>
          <p:txBody>
            <a:bodyPr wrap="none" lIns="90488" tIns="44450" rIns="90488" bIns="44450">
              <a:spAutoFit/>
            </a:bodyPr>
            <a:lstStyle/>
            <a:p>
              <a:r>
                <a:rPr lang="en-GB" b="0">
                  <a:latin typeface="Calibri" pitchFamily="34" charset="0"/>
                  <a:cs typeface="Calibri" pitchFamily="34" charset="0"/>
                </a:rPr>
                <a:t>FA</a:t>
              </a:r>
            </a:p>
          </p:txBody>
        </p:sp>
        <p:sp>
          <p:nvSpPr>
            <p:cNvPr id="17430" name="Rectangle 11"/>
            <p:cNvSpPr>
              <a:spLocks noChangeArrowheads="1"/>
            </p:cNvSpPr>
            <p:nvPr/>
          </p:nvSpPr>
          <p:spPr bwMode="auto">
            <a:xfrm>
              <a:off x="1527" y="2631"/>
              <a:ext cx="305" cy="289"/>
            </a:xfrm>
            <a:prstGeom prst="rect">
              <a:avLst/>
            </a:prstGeom>
            <a:noFill/>
            <a:ln w="12700">
              <a:noFill/>
              <a:miter lim="800000"/>
              <a:headEnd/>
              <a:tailEnd/>
            </a:ln>
          </p:spPr>
          <p:txBody>
            <a:bodyPr wrap="none" lIns="90488" tIns="44450" rIns="90488" bIns="44450">
              <a:spAutoFit/>
            </a:bodyPr>
            <a:lstStyle/>
            <a:p>
              <a:r>
                <a:rPr lang="en-GB" b="0">
                  <a:latin typeface="Calibri" pitchFamily="34" charset="0"/>
                  <a:cs typeface="Calibri" pitchFamily="34" charset="0"/>
                </a:rPr>
                <a:t>FA</a:t>
              </a:r>
            </a:p>
          </p:txBody>
        </p:sp>
      </p:grpSp>
      <p:sp>
        <p:nvSpPr>
          <p:cNvPr id="17413" name="Rectangle 12"/>
          <p:cNvSpPr>
            <a:spLocks noChangeArrowheads="1"/>
          </p:cNvSpPr>
          <p:nvPr/>
        </p:nvSpPr>
        <p:spPr bwMode="auto">
          <a:xfrm>
            <a:off x="917890" y="5302811"/>
            <a:ext cx="1899063" cy="335989"/>
          </a:xfrm>
          <a:prstGeom prst="rect">
            <a:avLst/>
          </a:prstGeom>
          <a:noFill/>
          <a:ln w="12700">
            <a:noFill/>
            <a:miter lim="800000"/>
            <a:headEnd/>
            <a:tailEnd/>
          </a:ln>
        </p:spPr>
        <p:txBody>
          <a:bodyPr wrap="square" lIns="90488" tIns="44450" rIns="90488" bIns="44450">
            <a:spAutoFit/>
          </a:bodyPr>
          <a:lstStyle/>
          <a:p>
            <a:r>
              <a:rPr lang="en-GB" sz="1600" dirty="0">
                <a:latin typeface="Calibri" pitchFamily="34" charset="0"/>
                <a:cs typeface="Calibri" pitchFamily="34" charset="0"/>
              </a:rPr>
              <a:t>triacylglycerol</a:t>
            </a:r>
          </a:p>
        </p:txBody>
      </p:sp>
      <p:sp>
        <p:nvSpPr>
          <p:cNvPr id="17414" name="AutoShape 13"/>
          <p:cNvSpPr>
            <a:spLocks noChangeArrowheads="1"/>
          </p:cNvSpPr>
          <p:nvPr/>
        </p:nvSpPr>
        <p:spPr bwMode="auto">
          <a:xfrm>
            <a:off x="3164330" y="4388998"/>
            <a:ext cx="1787801" cy="335402"/>
          </a:xfrm>
          <a:prstGeom prst="rightArrow">
            <a:avLst>
              <a:gd name="adj1" fmla="val 50000"/>
              <a:gd name="adj2" fmla="val 256920"/>
            </a:avLst>
          </a:prstGeom>
          <a:solidFill>
            <a:schemeClr val="accent1"/>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17415" name="Rectangle 14"/>
          <p:cNvSpPr>
            <a:spLocks noChangeArrowheads="1"/>
          </p:cNvSpPr>
          <p:nvPr/>
        </p:nvSpPr>
        <p:spPr bwMode="auto">
          <a:xfrm>
            <a:off x="1126833" y="5683811"/>
            <a:ext cx="1552741" cy="335989"/>
          </a:xfrm>
          <a:prstGeom prst="rect">
            <a:avLst/>
          </a:prstGeom>
          <a:noFill/>
          <a:ln w="12700">
            <a:noFill/>
            <a:miter lim="800000"/>
            <a:headEnd/>
            <a:tailEnd/>
          </a:ln>
        </p:spPr>
        <p:txBody>
          <a:bodyPr wrap="square" lIns="90488" tIns="44450" rIns="90488" bIns="44450">
            <a:spAutoFit/>
          </a:bodyPr>
          <a:lstStyle/>
          <a:p>
            <a:r>
              <a:rPr lang="en-GB" sz="1600" dirty="0">
                <a:latin typeface="Calibri" pitchFamily="34" charset="0"/>
                <a:cs typeface="Calibri" pitchFamily="34" charset="0"/>
              </a:rPr>
              <a:t>+ 2H</a:t>
            </a:r>
            <a:r>
              <a:rPr lang="en-GB" sz="1600" baseline="-25000" dirty="0">
                <a:latin typeface="Calibri" pitchFamily="34" charset="0"/>
                <a:cs typeface="Calibri" pitchFamily="34" charset="0"/>
              </a:rPr>
              <a:t>2</a:t>
            </a:r>
            <a:r>
              <a:rPr lang="en-GB" sz="1600" dirty="0">
                <a:latin typeface="Calibri" pitchFamily="34" charset="0"/>
                <a:cs typeface="Calibri" pitchFamily="34" charset="0"/>
              </a:rPr>
              <a:t>O</a:t>
            </a:r>
          </a:p>
        </p:txBody>
      </p:sp>
      <p:sp>
        <p:nvSpPr>
          <p:cNvPr id="17416" name="Line 15"/>
          <p:cNvSpPr>
            <a:spLocks noChangeShapeType="1"/>
          </p:cNvSpPr>
          <p:nvPr/>
        </p:nvSpPr>
        <p:spPr bwMode="auto">
          <a:xfrm flipH="1">
            <a:off x="5486400" y="3581400"/>
            <a:ext cx="1487834" cy="0"/>
          </a:xfrm>
          <a:prstGeom prst="line">
            <a:avLst/>
          </a:prstGeom>
          <a:noFill/>
          <a:ln w="508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7417" name="Line 16"/>
          <p:cNvSpPr>
            <a:spLocks noChangeShapeType="1"/>
          </p:cNvSpPr>
          <p:nvPr/>
        </p:nvSpPr>
        <p:spPr bwMode="auto">
          <a:xfrm flipH="1">
            <a:off x="5486400" y="4343400"/>
            <a:ext cx="1487834" cy="0"/>
          </a:xfrm>
          <a:prstGeom prst="line">
            <a:avLst/>
          </a:prstGeom>
          <a:noFill/>
          <a:ln w="508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7418" name="Line 17"/>
          <p:cNvSpPr>
            <a:spLocks noChangeShapeType="1"/>
          </p:cNvSpPr>
          <p:nvPr/>
        </p:nvSpPr>
        <p:spPr bwMode="auto">
          <a:xfrm>
            <a:off x="5486400" y="3581400"/>
            <a:ext cx="0" cy="1411000"/>
          </a:xfrm>
          <a:prstGeom prst="line">
            <a:avLst/>
          </a:prstGeom>
          <a:noFill/>
          <a:ln w="508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7419" name="Rectangle 19"/>
          <p:cNvSpPr>
            <a:spLocks noChangeArrowheads="1"/>
          </p:cNvSpPr>
          <p:nvPr/>
        </p:nvSpPr>
        <p:spPr bwMode="auto">
          <a:xfrm>
            <a:off x="5253038" y="5455211"/>
            <a:ext cx="2271290" cy="335989"/>
          </a:xfrm>
          <a:prstGeom prst="rect">
            <a:avLst/>
          </a:prstGeom>
          <a:noFill/>
          <a:ln w="12700">
            <a:noFill/>
            <a:miter lim="800000"/>
            <a:headEnd/>
            <a:tailEnd/>
          </a:ln>
        </p:spPr>
        <p:txBody>
          <a:bodyPr wrap="square" lIns="90488" tIns="44450" rIns="90488" bIns="44450">
            <a:spAutoFit/>
          </a:bodyPr>
          <a:lstStyle/>
          <a:p>
            <a:r>
              <a:rPr lang="en-GB" sz="1600" dirty="0">
                <a:solidFill>
                  <a:schemeClr val="tx2">
                    <a:lumMod val="60000"/>
                    <a:lumOff val="40000"/>
                  </a:schemeClr>
                </a:solidFill>
                <a:latin typeface="Calibri" pitchFamily="34" charset="0"/>
                <a:cs typeface="Calibri" pitchFamily="34" charset="0"/>
              </a:rPr>
              <a:t>2-monoacylglycerol</a:t>
            </a:r>
          </a:p>
        </p:txBody>
      </p:sp>
      <p:sp>
        <p:nvSpPr>
          <p:cNvPr id="17420" name="Rectangle 20"/>
          <p:cNvSpPr>
            <a:spLocks noChangeArrowheads="1"/>
          </p:cNvSpPr>
          <p:nvPr/>
        </p:nvSpPr>
        <p:spPr bwMode="auto">
          <a:xfrm>
            <a:off x="5460884" y="5683811"/>
            <a:ext cx="1920347" cy="335989"/>
          </a:xfrm>
          <a:prstGeom prst="rect">
            <a:avLst/>
          </a:prstGeom>
          <a:noFill/>
          <a:ln w="12700">
            <a:noFill/>
            <a:miter lim="800000"/>
            <a:headEnd/>
            <a:tailEnd/>
          </a:ln>
        </p:spPr>
        <p:txBody>
          <a:bodyPr wrap="square" lIns="90488" tIns="44450" rIns="90488" bIns="44450">
            <a:spAutoFit/>
          </a:bodyPr>
          <a:lstStyle/>
          <a:p>
            <a:r>
              <a:rPr lang="en-GB" sz="1600" dirty="0">
                <a:solidFill>
                  <a:schemeClr val="tx2">
                    <a:lumMod val="60000"/>
                    <a:lumOff val="40000"/>
                  </a:schemeClr>
                </a:solidFill>
                <a:latin typeface="Calibri" pitchFamily="34" charset="0"/>
                <a:cs typeface="Calibri" pitchFamily="34" charset="0"/>
              </a:rPr>
              <a:t>+ 2 Fatty acids</a:t>
            </a:r>
          </a:p>
        </p:txBody>
      </p:sp>
      <p:sp>
        <p:nvSpPr>
          <p:cNvPr id="17421" name="Line 21"/>
          <p:cNvSpPr>
            <a:spLocks noChangeShapeType="1"/>
          </p:cNvSpPr>
          <p:nvPr/>
        </p:nvSpPr>
        <p:spPr bwMode="auto">
          <a:xfrm flipH="1">
            <a:off x="5486400" y="5029200"/>
            <a:ext cx="1487834" cy="0"/>
          </a:xfrm>
          <a:prstGeom prst="line">
            <a:avLst/>
          </a:prstGeom>
          <a:noFill/>
          <a:ln w="508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7422" name="Rectangle 22"/>
          <p:cNvSpPr>
            <a:spLocks noChangeArrowheads="1"/>
          </p:cNvSpPr>
          <p:nvPr/>
        </p:nvSpPr>
        <p:spPr bwMode="auto">
          <a:xfrm>
            <a:off x="2843808" y="3638079"/>
            <a:ext cx="1870383" cy="705321"/>
          </a:xfrm>
          <a:prstGeom prst="rect">
            <a:avLst/>
          </a:prstGeom>
          <a:noFill/>
          <a:ln w="12700">
            <a:noFill/>
            <a:miter lim="800000"/>
            <a:headEnd/>
            <a:tailEnd/>
          </a:ln>
        </p:spPr>
        <p:txBody>
          <a:bodyPr wrap="square" lIns="90488" tIns="44450" rIns="90488" bIns="44450">
            <a:spAutoFit/>
          </a:bodyPr>
          <a:lstStyle/>
          <a:p>
            <a:pPr algn="ctr"/>
            <a:r>
              <a:rPr lang="en-GB" sz="2000" i="1" dirty="0">
                <a:solidFill>
                  <a:srgbClr val="E9134B"/>
                </a:solidFill>
                <a:latin typeface="Calibri" pitchFamily="34" charset="0"/>
                <a:cs typeface="Calibri" pitchFamily="34" charset="0"/>
              </a:rPr>
              <a:t>pancreatic lipase</a:t>
            </a:r>
          </a:p>
        </p:txBody>
      </p:sp>
      <p:sp>
        <p:nvSpPr>
          <p:cNvPr id="17423" name="Text Box 25"/>
          <p:cNvSpPr txBox="1">
            <a:spLocks noChangeArrowheads="1"/>
          </p:cNvSpPr>
          <p:nvPr/>
        </p:nvSpPr>
        <p:spPr bwMode="auto">
          <a:xfrm>
            <a:off x="6934200" y="4038600"/>
            <a:ext cx="517939" cy="461665"/>
          </a:xfrm>
          <a:prstGeom prst="rect">
            <a:avLst/>
          </a:prstGeom>
          <a:noFill/>
          <a:ln w="12700">
            <a:noFill/>
            <a:miter lim="800000"/>
            <a:headEnd/>
            <a:tailEnd/>
          </a:ln>
        </p:spPr>
        <p:txBody>
          <a:bodyPr wrap="square">
            <a:spAutoFit/>
          </a:bodyPr>
          <a:lstStyle/>
          <a:p>
            <a:r>
              <a:rPr lang="en-GB" dirty="0">
                <a:latin typeface="Calibri" pitchFamily="34" charset="0"/>
                <a:cs typeface="Calibri" pitchFamily="34" charset="0"/>
              </a:rPr>
              <a:t>FA</a:t>
            </a:r>
          </a:p>
        </p:txBody>
      </p:sp>
      <p:sp>
        <p:nvSpPr>
          <p:cNvPr id="5" name="Rectangle 4"/>
          <p:cNvSpPr/>
          <p:nvPr/>
        </p:nvSpPr>
        <p:spPr>
          <a:xfrm>
            <a:off x="299270" y="1219200"/>
            <a:ext cx="8387530" cy="1697901"/>
          </a:xfrm>
          <a:prstGeom prst="rect">
            <a:avLst/>
          </a:prstGeom>
        </p:spPr>
        <p:txBody>
          <a:bodyPr wrap="square">
            <a:spAutoFit/>
          </a:bodyPr>
          <a:lstStyle/>
          <a:p>
            <a:pPr marL="342900" lvl="0" indent="-342900" eaLnBrk="1" fontAlgn="auto" hangingPunct="1">
              <a:spcBef>
                <a:spcPts val="600"/>
              </a:spcBef>
              <a:spcAft>
                <a:spcPts val="0"/>
              </a:spcAft>
              <a:buClr>
                <a:schemeClr val="bg2">
                  <a:lumMod val="25000"/>
                </a:schemeClr>
              </a:buClr>
              <a:buSzPct val="73000"/>
              <a:buFont typeface="Wingdings" panose="05000000000000000000" pitchFamily="2" charset="2"/>
              <a:buChar char="§"/>
            </a:pPr>
            <a:r>
              <a:rPr lang="en-GB" b="0" dirty="0">
                <a:solidFill>
                  <a:prstClr val="black"/>
                </a:solidFill>
                <a:latin typeface="Calibri" pitchFamily="34" charset="0"/>
                <a:cs typeface="Calibri" pitchFamily="34" charset="0"/>
              </a:rPr>
              <a:t>Pancreatic lipase</a:t>
            </a:r>
          </a:p>
          <a:p>
            <a:pPr marL="578358" lvl="1" indent="-285750" eaLnBrk="1" fontAlgn="auto" hangingPunct="1">
              <a:spcBef>
                <a:spcPts val="500"/>
              </a:spcBef>
              <a:spcAft>
                <a:spcPts val="0"/>
              </a:spcAft>
              <a:buClr>
                <a:schemeClr val="bg2">
                  <a:lumMod val="25000"/>
                </a:schemeClr>
              </a:buClr>
              <a:buSzPct val="80000"/>
              <a:buFont typeface="Wingdings" panose="05000000000000000000" pitchFamily="2" charset="2"/>
              <a:buChar char="§"/>
            </a:pPr>
            <a:r>
              <a:rPr lang="en-GB" b="0" dirty="0">
                <a:solidFill>
                  <a:prstClr val="black">
                    <a:tint val="85000"/>
                  </a:prstClr>
                </a:solidFill>
                <a:latin typeface="Calibri" pitchFamily="34" charset="0"/>
                <a:cs typeface="Calibri" pitchFamily="34" charset="0"/>
              </a:rPr>
              <a:t>Released from pancreas </a:t>
            </a:r>
            <a:r>
              <a:rPr lang="en-GB" b="0" dirty="0">
                <a:solidFill>
                  <a:srgbClr val="000000"/>
                </a:solidFill>
                <a:latin typeface="Calibri" pitchFamily="34" charset="0"/>
                <a:cs typeface="Calibri" pitchFamily="34" charset="0"/>
              </a:rPr>
              <a:t>within pancreatic juices</a:t>
            </a:r>
          </a:p>
          <a:p>
            <a:pPr marL="578358" lvl="1" indent="-285750" eaLnBrk="1" fontAlgn="auto" hangingPunct="1">
              <a:spcBef>
                <a:spcPts val="500"/>
              </a:spcBef>
              <a:spcAft>
                <a:spcPts val="0"/>
              </a:spcAft>
              <a:buClr>
                <a:schemeClr val="bg2">
                  <a:lumMod val="25000"/>
                </a:schemeClr>
              </a:buClr>
              <a:buSzPct val="80000"/>
              <a:buFont typeface="Wingdings" panose="05000000000000000000" pitchFamily="2" charset="2"/>
              <a:buChar char="§"/>
            </a:pPr>
            <a:r>
              <a:rPr lang="en-GB" b="0" dirty="0">
                <a:solidFill>
                  <a:prstClr val="black">
                    <a:tint val="85000"/>
                  </a:prstClr>
                </a:solidFill>
                <a:latin typeface="Calibri" pitchFamily="34" charset="0"/>
                <a:cs typeface="Calibri" pitchFamily="34" charset="0"/>
              </a:rPr>
              <a:t>Hydrolyses TG to release fatty acids from glycerol backbone In lumen</a:t>
            </a:r>
          </a:p>
        </p:txBody>
      </p:sp>
      <p:sp>
        <p:nvSpPr>
          <p:cNvPr id="25" name="Title 1"/>
          <p:cNvSpPr>
            <a:spLocks noGrp="1"/>
          </p:cNvSpPr>
          <p:nvPr>
            <p:ph type="title"/>
          </p:nvPr>
        </p:nvSpPr>
        <p:spPr>
          <a:xfrm>
            <a:off x="299269" y="-39640"/>
            <a:ext cx="7239000" cy="1143000"/>
          </a:xfrm>
        </p:spPr>
        <p:txBody>
          <a:bodyPr>
            <a:normAutofit/>
          </a:bodyPr>
          <a:lstStyle/>
          <a:p>
            <a:r>
              <a:rPr lang="en-GB" sz="4100" b="1" dirty="0">
                <a:solidFill>
                  <a:schemeClr val="bg2">
                    <a:lumMod val="50000"/>
                  </a:schemeClr>
                </a:solidFill>
                <a:latin typeface="Calibri" pitchFamily="34" charset="0"/>
                <a:cs typeface="Calibri" pitchFamily="34" charset="0"/>
              </a:rPr>
              <a:t>PANCREATIC LIPASE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838200"/>
            <a:ext cx="7239000" cy="1143000"/>
          </a:xfrm>
        </p:spPr>
        <p:txBody>
          <a:bodyPr lIns="90488" tIns="44450" rIns="90488" bIns="44450">
            <a:normAutofit/>
          </a:bodyPr>
          <a:lstStyle/>
          <a:p>
            <a:pPr eaLnBrk="1" hangingPunct="1"/>
            <a:r>
              <a:rPr lang="en-US" b="1" dirty="0">
                <a:solidFill>
                  <a:schemeClr val="bg2">
                    <a:lumMod val="50000"/>
                  </a:schemeClr>
                </a:solidFill>
                <a:latin typeface="Calibri" pitchFamily="34" charset="0"/>
                <a:cs typeface="Calibri" pitchFamily="34" charset="0"/>
              </a:rPr>
              <a:t>What is a Lipid?</a:t>
            </a:r>
          </a:p>
        </p:txBody>
      </p:sp>
      <p:sp>
        <p:nvSpPr>
          <p:cNvPr id="8195" name="Rectangle 3"/>
          <p:cNvSpPr>
            <a:spLocks noGrp="1" noChangeArrowheads="1"/>
          </p:cNvSpPr>
          <p:nvPr>
            <p:ph idx="1"/>
          </p:nvPr>
        </p:nvSpPr>
        <p:spPr>
          <a:xfrm>
            <a:off x="192956" y="2133600"/>
            <a:ext cx="8722444" cy="3792390"/>
          </a:xfrm>
          <a:ln w="76200" cap="flat">
            <a:noFill/>
          </a:ln>
        </p:spPr>
        <p:txBody>
          <a:bodyPr lIns="90488" tIns="44450" rIns="90488" bIns="44450">
            <a:noAutofit/>
          </a:bodyPr>
          <a:lstStyle/>
          <a:p>
            <a:pPr algn="ctr">
              <a:buSzPct val="75000"/>
            </a:pPr>
            <a:r>
              <a:rPr lang="en-US" sz="2600" dirty="0"/>
              <a:t>a family of organic compounds that includes triglycerides, phospholipids, and sterols. Lipids are characterized by their insolubility in water (non-polar)</a:t>
            </a:r>
            <a:endParaRPr lang="en-GB" sz="2600" b="0" dirty="0">
              <a:latin typeface="Calibri" pitchFamily="34" charset="0"/>
              <a:cs typeface="Calibri" pitchFamily="34" charset="0"/>
            </a:endParaRPr>
          </a:p>
          <a:p>
            <a:pPr marL="0" indent="0" algn="ctr" eaLnBrk="1" hangingPunct="1">
              <a:buSzPct val="75000"/>
              <a:buNone/>
            </a:pPr>
            <a:endParaRPr lang="en-GB" sz="2600" b="0" dirty="0">
              <a:latin typeface="Calibri" pitchFamily="34" charset="0"/>
              <a:cs typeface="Calibri" pitchFamily="34" charset="0"/>
            </a:endParaRPr>
          </a:p>
          <a:p>
            <a:pPr marL="0" indent="0" algn="ctr" eaLnBrk="1" hangingPunct="1">
              <a:buSzPct val="75000"/>
              <a:buNone/>
            </a:pPr>
            <a:r>
              <a:rPr lang="en-GB" sz="2600" b="0" dirty="0">
                <a:latin typeface="Calibri" pitchFamily="34" charset="0"/>
                <a:cs typeface="Calibri" pitchFamily="34" charset="0"/>
              </a:rPr>
              <a:t>Its major biological functions involve energy storage, structural component of cell membrane, and cell signalling</a:t>
            </a:r>
          </a:p>
          <a:p>
            <a:pPr marL="0" indent="0" algn="ctr" eaLnBrk="1" hangingPunct="1">
              <a:buSzPct val="75000"/>
              <a:buNone/>
            </a:pPr>
            <a:endParaRPr lang="en-GB" sz="2600" b="0" dirty="0">
              <a:latin typeface="Calibri" pitchFamily="34" charset="0"/>
              <a:cs typeface="Calibri" pitchFamily="34" charset="0"/>
            </a:endParaRPr>
          </a:p>
          <a:p>
            <a:pPr marL="0" indent="0" algn="ctr" eaLnBrk="1" hangingPunct="1">
              <a:buSzPct val="75000"/>
              <a:buNone/>
            </a:pPr>
            <a:endParaRPr lang="en-GB" sz="2600" b="0" dirty="0">
              <a:latin typeface="Calibri" pitchFamily="34" charset="0"/>
              <a:cs typeface="Calibri" pitchFamily="34" charset="0"/>
            </a:endParaRPr>
          </a:p>
          <a:p>
            <a:pPr marL="0" indent="0" eaLnBrk="1" hangingPunct="1">
              <a:buSzPct val="75000"/>
              <a:buNone/>
            </a:pPr>
            <a:endParaRPr lang="en-US" sz="2600" b="0" dirty="0">
              <a:latin typeface="Calibri" pitchFamily="34" charset="0"/>
              <a:cs typeface="Calibri" pitchFamily="34" charset="0"/>
            </a:endParaRPr>
          </a:p>
          <a:p>
            <a:pPr marL="0" indent="0" eaLnBrk="1" hangingPunct="1">
              <a:buSzPct val="75000"/>
              <a:buNone/>
            </a:pPr>
            <a:endParaRPr lang="en-US" sz="2600" b="0" dirty="0">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5861" y="290512"/>
            <a:ext cx="1347788" cy="141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7" name="Picture 1" descr="age166image360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4500" cy="100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1027"/>
          <p:cNvSpPr>
            <a:spLocks noGrp="1" noChangeArrowheads="1"/>
          </p:cNvSpPr>
          <p:nvPr>
            <p:ph idx="1"/>
          </p:nvPr>
        </p:nvSpPr>
        <p:spPr>
          <a:xfrm>
            <a:off x="228600" y="1295400"/>
            <a:ext cx="8534400" cy="5410200"/>
          </a:xfrm>
          <a:noFill/>
        </p:spPr>
        <p:txBody>
          <a:bodyPr lIns="90488" tIns="44450" rIns="90488" bIns="44450">
            <a:normAutofit lnSpcReduction="10000"/>
          </a:bodyPr>
          <a:lstStyle/>
          <a:p>
            <a:pPr marL="342900" indent="-342900">
              <a:buFont typeface="Wingdings" panose="05000000000000000000" pitchFamily="2" charset="2"/>
              <a:buChar char="§"/>
            </a:pPr>
            <a:r>
              <a:rPr lang="en-GB" dirty="0">
                <a:solidFill>
                  <a:srgbClr val="000000"/>
                </a:solidFill>
                <a:latin typeface="Calibri" pitchFamily="34" charset="0"/>
                <a:cs typeface="Calibri" pitchFamily="34" charset="0"/>
              </a:rPr>
              <a:t> Sterols</a:t>
            </a:r>
          </a:p>
          <a:p>
            <a:pPr lvl="1">
              <a:buFont typeface="Wingdings" panose="05000000000000000000" pitchFamily="2" charset="2"/>
              <a:buChar char="§"/>
            </a:pPr>
            <a:r>
              <a:rPr lang="en-GB" dirty="0" err="1">
                <a:solidFill>
                  <a:srgbClr val="000000"/>
                </a:solidFill>
                <a:latin typeface="Calibri" pitchFamily="34" charset="0"/>
                <a:cs typeface="Calibri" pitchFamily="34" charset="0"/>
              </a:rPr>
              <a:t>hydroxylated</a:t>
            </a:r>
            <a:r>
              <a:rPr lang="en-GB" dirty="0">
                <a:solidFill>
                  <a:srgbClr val="000000"/>
                </a:solidFill>
                <a:latin typeface="Calibri" pitchFamily="34" charset="0"/>
                <a:cs typeface="Calibri" pitchFamily="34" charset="0"/>
              </a:rPr>
              <a:t> steroids derived from cholesterol</a:t>
            </a:r>
          </a:p>
          <a:p>
            <a:pPr marL="635508" lvl="1" indent="-342900">
              <a:buFont typeface="Wingdings" panose="05000000000000000000" pitchFamily="2" charset="2"/>
              <a:buChar char="§"/>
            </a:pPr>
            <a:endParaRPr lang="en-GB"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dirty="0">
                <a:solidFill>
                  <a:srgbClr val="000000"/>
                </a:solidFill>
                <a:latin typeface="Calibri" pitchFamily="34" charset="0"/>
                <a:cs typeface="Calibri" pitchFamily="34" charset="0"/>
              </a:rPr>
              <a:t>Conjugated to an amino acid side chain</a:t>
            </a:r>
          </a:p>
          <a:p>
            <a:pPr lvl="1">
              <a:buFont typeface="Wingdings" panose="05000000000000000000" pitchFamily="2" charset="2"/>
              <a:buChar char="§"/>
            </a:pPr>
            <a:r>
              <a:rPr lang="en-GB" dirty="0">
                <a:solidFill>
                  <a:srgbClr val="000000"/>
                </a:solidFill>
                <a:latin typeface="Calibri" pitchFamily="34" charset="0"/>
                <a:cs typeface="Calibri" pitchFamily="34" charset="0"/>
              </a:rPr>
              <a:t>e.g. </a:t>
            </a:r>
            <a:r>
              <a:rPr lang="en-GB" dirty="0" err="1">
                <a:solidFill>
                  <a:srgbClr val="000000"/>
                </a:solidFill>
                <a:latin typeface="Calibri" pitchFamily="34" charset="0"/>
                <a:cs typeface="Calibri" pitchFamily="34" charset="0"/>
              </a:rPr>
              <a:t>taurine</a:t>
            </a:r>
            <a:r>
              <a:rPr lang="en-GB" dirty="0">
                <a:solidFill>
                  <a:srgbClr val="000000"/>
                </a:solidFill>
                <a:latin typeface="Calibri" pitchFamily="34" charset="0"/>
                <a:cs typeface="Calibri" pitchFamily="34" charset="0"/>
              </a:rPr>
              <a:t>, glycine</a:t>
            </a:r>
          </a:p>
          <a:p>
            <a:pPr lvl="1">
              <a:buFont typeface="Wingdings" panose="05000000000000000000" pitchFamily="2" charset="2"/>
              <a:buChar char="§"/>
            </a:pPr>
            <a:r>
              <a:rPr lang="en-GB" dirty="0">
                <a:solidFill>
                  <a:srgbClr val="000000"/>
                </a:solidFill>
                <a:latin typeface="Calibri" pitchFamily="34" charset="0"/>
                <a:cs typeface="Calibri" pitchFamily="34" charset="0"/>
              </a:rPr>
              <a:t>More soluble</a:t>
            </a:r>
          </a:p>
          <a:p>
            <a:pPr marL="635508" lvl="1" indent="-342900">
              <a:buFont typeface="Wingdings" panose="05000000000000000000" pitchFamily="2" charset="2"/>
              <a:buChar char="§"/>
            </a:pPr>
            <a:endParaRPr lang="en-GB"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dirty="0">
                <a:solidFill>
                  <a:srgbClr val="000000"/>
                </a:solidFill>
                <a:latin typeface="Calibri" pitchFamily="34" charset="0"/>
                <a:cs typeface="Calibri" pitchFamily="34" charset="0"/>
              </a:rPr>
              <a:t>Amphipathic</a:t>
            </a:r>
          </a:p>
          <a:p>
            <a:pPr lvl="1">
              <a:buFont typeface="Wingdings" panose="05000000000000000000" pitchFamily="2" charset="2"/>
              <a:buChar char="§"/>
            </a:pPr>
            <a:r>
              <a:rPr lang="en-GB" dirty="0">
                <a:solidFill>
                  <a:srgbClr val="000000"/>
                </a:solidFill>
                <a:latin typeface="Calibri" pitchFamily="34" charset="0"/>
                <a:cs typeface="Calibri" pitchFamily="34" charset="0"/>
              </a:rPr>
              <a:t>Hydrophobic (lipid soluble)(steroid) (YELLOW)</a:t>
            </a:r>
          </a:p>
          <a:p>
            <a:pPr lvl="1">
              <a:buFont typeface="Wingdings" panose="05000000000000000000" pitchFamily="2" charset="2"/>
              <a:buChar char="§"/>
            </a:pPr>
            <a:r>
              <a:rPr lang="en-GB" dirty="0">
                <a:solidFill>
                  <a:srgbClr val="000000"/>
                </a:solidFill>
                <a:latin typeface="Calibri" pitchFamily="34" charset="0"/>
                <a:cs typeface="Calibri" pitchFamily="34" charset="0"/>
              </a:rPr>
              <a:t>Hydrophilic (polar)(</a:t>
            </a:r>
            <a:r>
              <a:rPr lang="en-GB" dirty="0" err="1">
                <a:solidFill>
                  <a:srgbClr val="000000"/>
                </a:solidFill>
                <a:latin typeface="Calibri" pitchFamily="34" charset="0"/>
                <a:cs typeface="Calibri" pitchFamily="34" charset="0"/>
              </a:rPr>
              <a:t>a.a</a:t>
            </a:r>
            <a:r>
              <a:rPr lang="en-GB" dirty="0">
                <a:solidFill>
                  <a:srgbClr val="000000"/>
                </a:solidFill>
                <a:latin typeface="Calibri" pitchFamily="34" charset="0"/>
                <a:cs typeface="Calibri" pitchFamily="34" charset="0"/>
              </a:rPr>
              <a:t> ) (RED)</a:t>
            </a:r>
          </a:p>
          <a:p>
            <a:pPr lvl="1">
              <a:buFont typeface="Wingdings" panose="05000000000000000000" pitchFamily="2" charset="2"/>
              <a:buChar char="§"/>
            </a:pPr>
            <a:r>
              <a:rPr lang="en-GB" dirty="0">
                <a:solidFill>
                  <a:srgbClr val="000000"/>
                </a:solidFill>
                <a:latin typeface="Calibri" pitchFamily="34" charset="0"/>
                <a:cs typeface="Calibri" pitchFamily="34" charset="0"/>
              </a:rPr>
              <a:t>Dissolve at oil/water interphase</a:t>
            </a:r>
          </a:p>
          <a:p>
            <a:pPr marL="635508" lvl="1" indent="-342900">
              <a:buFont typeface="Wingdings" panose="05000000000000000000" pitchFamily="2" charset="2"/>
              <a:buChar char="§"/>
            </a:pPr>
            <a:endParaRPr lang="en-GB"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dirty="0">
                <a:solidFill>
                  <a:srgbClr val="000000"/>
                </a:solidFill>
                <a:latin typeface="Calibri" pitchFamily="34" charset="0"/>
                <a:cs typeface="Calibri" pitchFamily="34" charset="0"/>
              </a:rPr>
              <a:t>Help to disperse oil droplets and donate negative charge to their surface</a:t>
            </a:r>
          </a:p>
          <a:p>
            <a:pPr lvl="1">
              <a:buFont typeface="Wingdings" panose="05000000000000000000" pitchFamily="2" charset="2"/>
              <a:buChar char="§"/>
            </a:pPr>
            <a:r>
              <a:rPr lang="en-GB" dirty="0">
                <a:solidFill>
                  <a:srgbClr val="000000"/>
                </a:solidFill>
                <a:latin typeface="Calibri" pitchFamily="34" charset="0"/>
                <a:cs typeface="Calibri" pitchFamily="34" charset="0"/>
              </a:rPr>
              <a:t>Forms micelles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057400"/>
            <a:ext cx="3591904" cy="221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45466" y="4666920"/>
            <a:ext cx="2968972" cy="338554"/>
          </a:xfrm>
          <a:prstGeom prst="rect">
            <a:avLst/>
          </a:prstGeom>
        </p:spPr>
        <p:txBody>
          <a:bodyPr wrap="square">
            <a:spAutoFit/>
          </a:bodyPr>
          <a:lstStyle/>
          <a:p>
            <a:r>
              <a:rPr lang="en-GB" sz="800" dirty="0">
                <a:latin typeface="Calibri" pitchFamily="34" charset="0"/>
                <a:cs typeface="Calibri" pitchFamily="34" charset="0"/>
              </a:rPr>
              <a:t>http://www.vivo.colostate.edu/hbooks/pathphys/digestion/liver/bile.html</a:t>
            </a:r>
          </a:p>
        </p:txBody>
      </p:sp>
      <p:sp>
        <p:nvSpPr>
          <p:cNvPr id="6" name="Title 1"/>
          <p:cNvSpPr>
            <a:spLocks noGrp="1"/>
          </p:cNvSpPr>
          <p:nvPr>
            <p:ph type="title"/>
          </p:nvPr>
        </p:nvSpPr>
        <p:spPr>
          <a:xfrm>
            <a:off x="467544" y="-243408"/>
            <a:ext cx="5791200" cy="1371600"/>
          </a:xfrm>
        </p:spPr>
        <p:txBody>
          <a:bodyPr>
            <a:noAutofit/>
          </a:bodyPr>
          <a:lstStyle/>
          <a:p>
            <a:r>
              <a:rPr lang="en-GB" sz="4100" b="1" dirty="0">
                <a:solidFill>
                  <a:schemeClr val="bg2">
                    <a:lumMod val="50000"/>
                  </a:schemeClr>
                </a:solidFill>
                <a:latin typeface="Calibri" pitchFamily="34" charset="0"/>
                <a:cs typeface="Calibri" pitchFamily="34" charset="0"/>
              </a:rPr>
              <a:t>bile salts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05800" cy="1371600"/>
          </a:xfrm>
        </p:spPr>
        <p:txBody>
          <a:bodyPr>
            <a:noAutofit/>
          </a:bodyPr>
          <a:lstStyle/>
          <a:p>
            <a:r>
              <a:rPr lang="en-GB" sz="4100" b="1" dirty="0">
                <a:solidFill>
                  <a:schemeClr val="bg2">
                    <a:lumMod val="50000"/>
                  </a:schemeClr>
                </a:solidFill>
                <a:latin typeface="Calibri" pitchFamily="34" charset="0"/>
                <a:cs typeface="Calibri" pitchFamily="34" charset="0"/>
              </a:rPr>
              <a:t>Amphipathic nature of bile salts</a:t>
            </a:r>
          </a:p>
        </p:txBody>
      </p:sp>
      <p:sp>
        <p:nvSpPr>
          <p:cNvPr id="3" name="Content Placeholder 2"/>
          <p:cNvSpPr>
            <a:spLocks noGrp="1"/>
          </p:cNvSpPr>
          <p:nvPr>
            <p:ph idx="1"/>
          </p:nvPr>
        </p:nvSpPr>
        <p:spPr>
          <a:xfrm>
            <a:off x="140368" y="1524000"/>
            <a:ext cx="8610600" cy="4682920"/>
          </a:xfrm>
        </p:spPr>
        <p:txBody>
          <a:bodyPr>
            <a:normAutofit/>
          </a:bodyPr>
          <a:lstStyle/>
          <a:p>
            <a:pPr lvl="1">
              <a:buFont typeface="Wingdings" panose="05000000000000000000" pitchFamily="2" charset="2"/>
              <a:buChar char="§"/>
            </a:pPr>
            <a:r>
              <a:rPr lang="en-GB" sz="2800" dirty="0">
                <a:solidFill>
                  <a:srgbClr val="000000"/>
                </a:solidFill>
                <a:latin typeface="Calibri" pitchFamily="34" charset="0"/>
                <a:cs typeface="Calibri" pitchFamily="34" charset="0"/>
              </a:rPr>
              <a:t>Breaks down fat globules </a:t>
            </a:r>
            <a:r>
              <a:rPr lang="en-GB" sz="2800" dirty="0">
                <a:solidFill>
                  <a:srgbClr val="000000"/>
                </a:solidFill>
                <a:latin typeface="Calibri" pitchFamily="34" charset="0"/>
                <a:cs typeface="Calibri" pitchFamily="34" charset="0"/>
                <a:sym typeface="Wingdings" pitchFamily="2" charset="2"/>
              </a:rPr>
              <a:t> droplets</a:t>
            </a:r>
          </a:p>
          <a:p>
            <a:pPr lvl="1">
              <a:buFont typeface="Wingdings" panose="05000000000000000000" pitchFamily="2" charset="2"/>
              <a:buChar char="§"/>
            </a:pPr>
            <a:endParaRPr lang="en-GB" sz="2800" dirty="0">
              <a:solidFill>
                <a:srgbClr val="000000"/>
              </a:solidFill>
              <a:latin typeface="Calibri" pitchFamily="34" charset="0"/>
              <a:cs typeface="Calibri" pitchFamily="34" charset="0"/>
              <a:sym typeface="Wingdings" pitchFamily="2" charset="2"/>
            </a:endParaRPr>
          </a:p>
          <a:p>
            <a:pPr lvl="1">
              <a:buFont typeface="Wingdings" panose="05000000000000000000" pitchFamily="2" charset="2"/>
              <a:buChar char="§"/>
            </a:pPr>
            <a:r>
              <a:rPr lang="en-GB" sz="2800" dirty="0">
                <a:solidFill>
                  <a:srgbClr val="000000"/>
                </a:solidFill>
                <a:latin typeface="Calibri" pitchFamily="34" charset="0"/>
                <a:cs typeface="Calibri" pitchFamily="34" charset="0"/>
                <a:sym typeface="Wingdings" pitchFamily="2" charset="2"/>
              </a:rPr>
              <a:t>Increases surface area of fat increasing digestibility by lipases</a:t>
            </a:r>
          </a:p>
          <a:p>
            <a:pPr lvl="1">
              <a:buFont typeface="Wingdings" panose="05000000000000000000" pitchFamily="2" charset="2"/>
              <a:buChar char="§"/>
            </a:pPr>
            <a:endParaRPr lang="en-GB" sz="2800" dirty="0">
              <a:solidFill>
                <a:srgbClr val="000000"/>
              </a:solidFill>
              <a:latin typeface="Calibri" pitchFamily="34" charset="0"/>
              <a:cs typeface="Calibri" pitchFamily="34" charset="0"/>
              <a:sym typeface="Wingdings" pitchFamily="2" charset="2"/>
            </a:endParaRPr>
          </a:p>
          <a:p>
            <a:pPr lvl="1">
              <a:buFont typeface="Wingdings" panose="05000000000000000000" pitchFamily="2" charset="2"/>
              <a:buChar char="§"/>
            </a:pPr>
            <a:r>
              <a:rPr lang="en-GB" sz="2800" dirty="0">
                <a:solidFill>
                  <a:srgbClr val="000000"/>
                </a:solidFill>
                <a:latin typeface="Calibri" pitchFamily="34" charset="0"/>
                <a:cs typeface="Calibri" pitchFamily="34" charset="0"/>
              </a:rPr>
              <a:t>Solubilisation </a:t>
            </a:r>
          </a:p>
          <a:p>
            <a:pPr lvl="1">
              <a:buFont typeface="Wingdings" panose="05000000000000000000" pitchFamily="2" charset="2"/>
              <a:buChar char="§"/>
            </a:pPr>
            <a:endParaRPr lang="en-GB" sz="2800" dirty="0">
              <a:solidFill>
                <a:srgbClr val="000000"/>
              </a:solidFill>
              <a:latin typeface="Calibri" pitchFamily="34" charset="0"/>
              <a:cs typeface="Calibri" pitchFamily="34" charset="0"/>
            </a:endParaRPr>
          </a:p>
          <a:p>
            <a:pPr lvl="1">
              <a:buFont typeface="Wingdings" panose="05000000000000000000" pitchFamily="2" charset="2"/>
              <a:buChar char="§"/>
            </a:pPr>
            <a:r>
              <a:rPr lang="en-GB" sz="2800" dirty="0">
                <a:solidFill>
                  <a:srgbClr val="000000"/>
                </a:solidFill>
                <a:latin typeface="Calibri" pitchFamily="34" charset="0"/>
                <a:cs typeface="Calibri" pitchFamily="34" charset="0"/>
              </a:rPr>
              <a:t>Remain suspended in water</a:t>
            </a:r>
          </a:p>
        </p:txBody>
      </p:sp>
    </p:spTree>
    <p:extLst>
      <p:ext uri="{BB962C8B-B14F-4D97-AF65-F5344CB8AC3E}">
        <p14:creationId xmlns:p14="http://schemas.microsoft.com/office/powerpoint/2010/main" val="1004205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27384"/>
            <a:ext cx="7239000" cy="1143000"/>
          </a:xfrm>
        </p:spPr>
        <p:txBody>
          <a:bodyPr>
            <a:noAutofit/>
          </a:bodyPr>
          <a:lstStyle/>
          <a:p>
            <a:r>
              <a:rPr lang="en-GB" sz="4100" b="1" dirty="0">
                <a:solidFill>
                  <a:schemeClr val="bg2">
                    <a:lumMod val="50000"/>
                  </a:schemeClr>
                </a:solidFill>
                <a:latin typeface="Calibri" pitchFamily="34" charset="0"/>
                <a:cs typeface="Calibri" pitchFamily="34" charset="0"/>
              </a:rPr>
              <a:t>absorption</a:t>
            </a:r>
          </a:p>
        </p:txBody>
      </p:sp>
      <p:sp>
        <p:nvSpPr>
          <p:cNvPr id="19459" name="Rectangle 3"/>
          <p:cNvSpPr>
            <a:spLocks noGrp="1" noChangeArrowheads="1"/>
          </p:cNvSpPr>
          <p:nvPr>
            <p:ph idx="1"/>
          </p:nvPr>
        </p:nvSpPr>
        <p:spPr>
          <a:xfrm>
            <a:off x="323528" y="1219200"/>
            <a:ext cx="8515672" cy="5489104"/>
          </a:xfrm>
          <a:noFill/>
        </p:spPr>
        <p:txBody>
          <a:bodyPr lIns="90488" tIns="44450" rIns="90488" bIns="44450">
            <a:normAutofit/>
          </a:bodyPr>
          <a:lstStyle/>
          <a:p>
            <a:pPr marL="342900" indent="-342900">
              <a:lnSpc>
                <a:spcPct val="120000"/>
              </a:lnSpc>
              <a:buFont typeface="Wingdings" panose="05000000000000000000" pitchFamily="2" charset="2"/>
              <a:buChar char="§"/>
            </a:pPr>
            <a:r>
              <a:rPr lang="en-GB" dirty="0">
                <a:solidFill>
                  <a:srgbClr val="000000"/>
                </a:solidFill>
                <a:latin typeface="Calibri" pitchFamily="34" charset="0"/>
                <a:cs typeface="Calibri" pitchFamily="34" charset="0"/>
              </a:rPr>
              <a:t>Transit of fats from micelles into the enterocytes </a:t>
            </a:r>
          </a:p>
          <a:p>
            <a:pPr marL="342900" indent="-342900">
              <a:lnSpc>
                <a:spcPct val="120000"/>
              </a:lnSpc>
              <a:buFont typeface="Wingdings" panose="05000000000000000000" pitchFamily="2" charset="2"/>
              <a:buChar char="§"/>
            </a:pPr>
            <a:r>
              <a:rPr lang="en-GB" b="0" dirty="0">
                <a:solidFill>
                  <a:srgbClr val="000000"/>
                </a:solidFill>
                <a:latin typeface="Calibri" pitchFamily="34" charset="0"/>
                <a:cs typeface="Calibri" pitchFamily="34" charset="0"/>
              </a:rPr>
              <a:t>Occurs mainly in Jejunum</a:t>
            </a:r>
          </a:p>
          <a:p>
            <a:pPr marL="635508" lvl="1" indent="-342900">
              <a:lnSpc>
                <a:spcPct val="120000"/>
              </a:lnSpc>
              <a:buFont typeface="Wingdings" panose="05000000000000000000" pitchFamily="2" charset="2"/>
              <a:buChar char="§"/>
            </a:pPr>
            <a:endParaRPr lang="en-GB" sz="1600" dirty="0">
              <a:solidFill>
                <a:srgbClr val="000000"/>
              </a:solidFill>
              <a:latin typeface="Calibri" pitchFamily="34" charset="0"/>
              <a:cs typeface="Calibri" pitchFamily="34" charset="0"/>
            </a:endParaRPr>
          </a:p>
          <a:p>
            <a:pPr marL="342900" indent="-342900">
              <a:lnSpc>
                <a:spcPct val="120000"/>
              </a:lnSpc>
              <a:buFont typeface="Wingdings" panose="05000000000000000000" pitchFamily="2" charset="2"/>
              <a:buChar char="§"/>
            </a:pPr>
            <a:r>
              <a:rPr lang="en-GB" dirty="0">
                <a:solidFill>
                  <a:srgbClr val="000000"/>
                </a:solidFill>
                <a:latin typeface="Calibri" pitchFamily="34" charset="0"/>
                <a:cs typeface="Calibri" pitchFamily="34" charset="0"/>
              </a:rPr>
              <a:t>Occurs when the micelles come into contact with the microvillus membrane of the enterocytes</a:t>
            </a:r>
          </a:p>
          <a:p>
            <a:pPr lvl="1">
              <a:lnSpc>
                <a:spcPct val="120000"/>
              </a:lnSpc>
              <a:buFont typeface="Wingdings" panose="05000000000000000000" pitchFamily="2" charset="2"/>
              <a:buChar char="§"/>
            </a:pPr>
            <a:r>
              <a:rPr lang="en-GB" dirty="0">
                <a:solidFill>
                  <a:srgbClr val="000000"/>
                </a:solidFill>
                <a:latin typeface="Calibri" pitchFamily="34" charset="0"/>
                <a:cs typeface="Calibri" pitchFamily="34" charset="0"/>
              </a:rPr>
              <a:t>Lipids are absorbed here but </a:t>
            </a:r>
            <a:r>
              <a:rPr lang="en-GB" b="1" dirty="0">
                <a:solidFill>
                  <a:srgbClr val="000000"/>
                </a:solidFill>
                <a:latin typeface="Calibri" pitchFamily="34" charset="0"/>
                <a:cs typeface="Calibri" pitchFamily="34" charset="0"/>
              </a:rPr>
              <a:t>not bile acids</a:t>
            </a:r>
          </a:p>
          <a:p>
            <a:pPr lvl="1">
              <a:lnSpc>
                <a:spcPct val="120000"/>
              </a:lnSpc>
              <a:buFont typeface="Wingdings" panose="05000000000000000000" pitchFamily="2" charset="2"/>
              <a:buChar char="§"/>
            </a:pPr>
            <a:r>
              <a:rPr lang="en-GB" dirty="0">
                <a:solidFill>
                  <a:srgbClr val="000000"/>
                </a:solidFill>
                <a:latin typeface="Calibri" pitchFamily="34" charset="0"/>
                <a:cs typeface="Calibri" pitchFamily="34" charset="0"/>
              </a:rPr>
              <a:t>Lipids transferred from micelles to enterocyte – down a concentration gradient</a:t>
            </a:r>
          </a:p>
          <a:p>
            <a:pPr lvl="1">
              <a:lnSpc>
                <a:spcPct val="120000"/>
              </a:lnSpc>
              <a:buFont typeface="Wingdings" panose="05000000000000000000" pitchFamily="2" charset="2"/>
              <a:buChar char="§"/>
            </a:pPr>
            <a:r>
              <a:rPr lang="en-GB" dirty="0">
                <a:solidFill>
                  <a:srgbClr val="000000"/>
                </a:solidFill>
                <a:latin typeface="Calibri" pitchFamily="34" charset="0"/>
                <a:cs typeface="Calibri" pitchFamily="34" charset="0"/>
              </a:rPr>
              <a:t>Facilitated by fatty acid binding proteins</a:t>
            </a:r>
          </a:p>
          <a:p>
            <a:pPr marL="457200" indent="-457200">
              <a:lnSpc>
                <a:spcPct val="120000"/>
              </a:lnSpc>
              <a:buFont typeface="Wingdings" panose="05000000000000000000" pitchFamily="2" charset="2"/>
              <a:buChar char="§"/>
            </a:pPr>
            <a:endParaRPr lang="en-GB" sz="1600" dirty="0">
              <a:solidFill>
                <a:srgbClr val="000000"/>
              </a:solidFill>
              <a:latin typeface="Calibri" pitchFamily="34" charset="0"/>
              <a:cs typeface="Calibri" pitchFamily="34" charset="0"/>
            </a:endParaRPr>
          </a:p>
          <a:p>
            <a:pPr marL="342900" indent="-342900">
              <a:lnSpc>
                <a:spcPct val="120000"/>
              </a:lnSpc>
              <a:buFont typeface="Wingdings" panose="05000000000000000000" pitchFamily="2" charset="2"/>
              <a:buChar char="§"/>
            </a:pPr>
            <a:r>
              <a:rPr lang="en-GB" dirty="0">
                <a:solidFill>
                  <a:srgbClr val="000000"/>
                </a:solidFill>
                <a:latin typeface="Calibri" pitchFamily="34" charset="0"/>
                <a:cs typeface="Calibri" pitchFamily="34" charset="0"/>
              </a:rPr>
              <a:t>Transport across the membrane is dependent on an inward diffusion gradient</a:t>
            </a:r>
          </a:p>
          <a:p>
            <a:pPr>
              <a:lnSpc>
                <a:spcPct val="120000"/>
              </a:lnSpc>
              <a:buFont typeface="Wingdings" pitchFamily="2" charset="2"/>
              <a:buChar char="v"/>
            </a:pPr>
            <a:endParaRPr lang="en-GB" dirty="0">
              <a:latin typeface="Calibri" pitchFamily="34" charset="0"/>
              <a:cs typeface="Calibri" pitchFamily="34" charset="0"/>
            </a:endParaRPr>
          </a:p>
          <a:p>
            <a:pPr>
              <a:lnSpc>
                <a:spcPct val="120000"/>
              </a:lnSpc>
              <a:buNone/>
            </a:pPr>
            <a:endParaRPr lang="en-GB" dirty="0">
              <a:latin typeface="Calibri" pitchFamily="34" charset="0"/>
              <a:cs typeface="Calibri" pitchFamily="34" charset="0"/>
            </a:endParaRPr>
          </a:p>
          <a:p>
            <a:pPr lvl="1">
              <a:lnSpc>
                <a:spcPct val="120000"/>
              </a:lnSpc>
              <a:buFont typeface="Wingdings" pitchFamily="2" charset="2"/>
              <a:buChar char="v"/>
            </a:pPr>
            <a:endParaRPr lang="en-GB" dirty="0">
              <a:latin typeface="Calibri" pitchFamily="34" charset="0"/>
              <a:cs typeface="Calibri" pitchFamily="34" charset="0"/>
            </a:endParaRPr>
          </a:p>
          <a:p>
            <a:pPr marL="0" indent="0">
              <a:lnSpc>
                <a:spcPct val="120000"/>
              </a:lnSpc>
              <a:buNone/>
            </a:pPr>
            <a:endParaRPr lang="en-GB" dirty="0">
              <a:latin typeface="Calibri" pitchFamily="34" charset="0"/>
              <a:cs typeface="Calibri" pitchFamily="34" charset="0"/>
            </a:endParaRP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295400"/>
            <a:ext cx="4953000" cy="5334000"/>
          </a:xfrm>
          <a:noFill/>
        </p:spPr>
        <p:txBody>
          <a:bodyPr lIns="90488" tIns="44450" rIns="90488" bIns="44450">
            <a:normAutofit lnSpcReduction="10000"/>
          </a:bodyPr>
          <a:lstStyle/>
          <a:p>
            <a:pPr marL="342900" indent="-342900">
              <a:lnSpc>
                <a:spcPct val="120000"/>
              </a:lnSpc>
              <a:buFont typeface="Wingdings" panose="05000000000000000000" pitchFamily="2" charset="2"/>
              <a:buChar char="§"/>
            </a:pPr>
            <a:r>
              <a:rPr lang="en-GB" sz="2200" dirty="0">
                <a:solidFill>
                  <a:srgbClr val="000000"/>
                </a:solidFill>
                <a:latin typeface="Calibri" pitchFamily="34" charset="0"/>
                <a:cs typeface="Calibri" pitchFamily="34" charset="0"/>
              </a:rPr>
              <a:t>Bile acids pass to ileum where they are absorbed and recirculated in the portal blood to the liver and then pass to the bile for re-entry into the duodenum</a:t>
            </a:r>
          </a:p>
          <a:p>
            <a:pPr lvl="1">
              <a:lnSpc>
                <a:spcPct val="120000"/>
              </a:lnSpc>
              <a:buFont typeface="Wingdings" panose="05000000000000000000" pitchFamily="2" charset="2"/>
              <a:buChar char="§"/>
            </a:pPr>
            <a:r>
              <a:rPr lang="en-GB" sz="1900" b="1" dirty="0" err="1">
                <a:solidFill>
                  <a:srgbClr val="000000"/>
                </a:solidFill>
                <a:latin typeface="Calibri" pitchFamily="34" charset="0"/>
                <a:cs typeface="Calibri" pitchFamily="34" charset="0"/>
              </a:rPr>
              <a:t>Enterohepatic</a:t>
            </a:r>
            <a:r>
              <a:rPr lang="en-GB" sz="1900" b="1" dirty="0">
                <a:solidFill>
                  <a:srgbClr val="000000"/>
                </a:solidFill>
                <a:latin typeface="Calibri" pitchFamily="34" charset="0"/>
                <a:cs typeface="Calibri" pitchFamily="34" charset="0"/>
              </a:rPr>
              <a:t> circulation</a:t>
            </a:r>
          </a:p>
          <a:p>
            <a:pPr marL="342900" indent="-342900">
              <a:lnSpc>
                <a:spcPct val="120000"/>
              </a:lnSpc>
              <a:buFont typeface="Wingdings" panose="05000000000000000000" pitchFamily="2" charset="2"/>
              <a:buChar char="§"/>
            </a:pPr>
            <a:endParaRPr lang="en-GB" sz="2400" dirty="0">
              <a:solidFill>
                <a:srgbClr val="000000"/>
              </a:solidFill>
              <a:latin typeface="Calibri" pitchFamily="34" charset="0"/>
              <a:cs typeface="Calibri" pitchFamily="34" charset="0"/>
            </a:endParaRPr>
          </a:p>
          <a:p>
            <a:pPr marL="342900" indent="-342900">
              <a:lnSpc>
                <a:spcPct val="120000"/>
              </a:lnSpc>
              <a:buFont typeface="Wingdings" panose="05000000000000000000" pitchFamily="2" charset="2"/>
              <a:buChar char="§"/>
            </a:pPr>
            <a:r>
              <a:rPr lang="en-GB" sz="2200" dirty="0">
                <a:solidFill>
                  <a:srgbClr val="000000"/>
                </a:solidFill>
                <a:latin typeface="Calibri" pitchFamily="34" charset="0"/>
                <a:cs typeface="Calibri" pitchFamily="34" charset="0"/>
              </a:rPr>
              <a:t>Reabsorption is incomplete and this represents the major route for excretion of cholesterol</a:t>
            </a:r>
          </a:p>
          <a:p>
            <a:pPr lvl="1">
              <a:lnSpc>
                <a:spcPct val="120000"/>
              </a:lnSpc>
              <a:buFont typeface="Wingdings" panose="05000000000000000000" pitchFamily="2" charset="2"/>
              <a:buChar char="§"/>
            </a:pPr>
            <a:r>
              <a:rPr lang="en-GB" sz="1900" dirty="0">
                <a:solidFill>
                  <a:srgbClr val="000000"/>
                </a:solidFill>
                <a:latin typeface="Calibri" pitchFamily="34" charset="0"/>
                <a:cs typeface="Calibri" pitchFamily="34" charset="0"/>
              </a:rPr>
              <a:t>Approximately 40 % dietary cholesterol is absorbed directly</a:t>
            </a:r>
          </a:p>
          <a:p>
            <a:pPr lvl="1">
              <a:lnSpc>
                <a:spcPct val="120000"/>
              </a:lnSpc>
              <a:buFont typeface="Wingdings" panose="05000000000000000000" pitchFamily="2" charset="2"/>
              <a:buChar char="§"/>
            </a:pPr>
            <a:r>
              <a:rPr lang="en-GB" sz="1900" dirty="0">
                <a:solidFill>
                  <a:srgbClr val="000000"/>
                </a:solidFill>
                <a:latin typeface="Calibri" pitchFamily="34" charset="0"/>
                <a:cs typeface="Calibri" pitchFamily="34" charset="0"/>
              </a:rPr>
              <a:t> Rest excreted in faeces</a:t>
            </a:r>
          </a:p>
          <a:p>
            <a:pPr>
              <a:lnSpc>
                <a:spcPct val="120000"/>
              </a:lnSpc>
              <a:buFont typeface="Wingdings" pitchFamily="2" charset="2"/>
              <a:buChar char="v"/>
            </a:pPr>
            <a:endParaRPr lang="en-GB" sz="2400" dirty="0">
              <a:latin typeface="Calibri" pitchFamily="34" charset="0"/>
              <a:cs typeface="Calibri" pitchFamily="34" charset="0"/>
            </a:endParaRPr>
          </a:p>
        </p:txBody>
      </p:sp>
      <p:pic>
        <p:nvPicPr>
          <p:cNvPr id="15053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99000"/>
                    </a14:imgEffect>
                  </a14:imgLayer>
                </a14:imgProps>
              </a:ext>
              <a:ext uri="{28A0092B-C50C-407E-A947-70E740481C1C}">
                <a14:useLocalDpi xmlns:a14="http://schemas.microsoft.com/office/drawing/2010/main" val="0"/>
              </a:ext>
            </a:extLst>
          </a:blip>
          <a:srcRect/>
          <a:stretch>
            <a:fillRect/>
          </a:stretch>
        </p:blipFill>
        <p:spPr bwMode="auto">
          <a:xfrm>
            <a:off x="4953000" y="1447800"/>
            <a:ext cx="388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5536" y="332656"/>
            <a:ext cx="3002810" cy="723275"/>
          </a:xfrm>
          <a:prstGeom prst="rect">
            <a:avLst/>
          </a:prstGeom>
        </p:spPr>
        <p:txBody>
          <a:bodyPr wrap="none">
            <a:spAutoFit/>
          </a:bodyPr>
          <a:lstStyle/>
          <a:p>
            <a:r>
              <a:rPr lang="en-GB" sz="4100" cap="all" spc="-60" dirty="0">
                <a:solidFill>
                  <a:srgbClr val="DBF5F9">
                    <a:lumMod val="50000"/>
                  </a:srgbClr>
                </a:solidFill>
                <a:latin typeface="Calibri" pitchFamily="34" charset="0"/>
                <a:cs typeface="Calibri" pitchFamily="34" charset="0"/>
              </a:rPr>
              <a:t>absorption</a:t>
            </a:r>
            <a:endParaRPr lang="en-GB" dirty="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1371600"/>
          </a:xfrm>
        </p:spPr>
        <p:txBody>
          <a:bodyPr>
            <a:normAutofit/>
          </a:bodyPr>
          <a:lstStyle/>
          <a:p>
            <a:r>
              <a:rPr lang="en-GB" dirty="0" err="1">
                <a:solidFill>
                  <a:schemeClr val="bg2">
                    <a:lumMod val="50000"/>
                  </a:schemeClr>
                </a:solidFill>
              </a:rPr>
              <a:t>Enterohepatic</a:t>
            </a:r>
            <a:r>
              <a:rPr lang="en-GB" dirty="0">
                <a:solidFill>
                  <a:schemeClr val="bg2">
                    <a:lumMod val="50000"/>
                  </a:schemeClr>
                </a:solidFill>
              </a:rPr>
              <a:t> circulation</a:t>
            </a:r>
          </a:p>
        </p:txBody>
      </p:sp>
      <p:sp>
        <p:nvSpPr>
          <p:cNvPr id="3" name="Content Placeholder 2"/>
          <p:cNvSpPr>
            <a:spLocks noGrp="1"/>
          </p:cNvSpPr>
          <p:nvPr>
            <p:ph idx="1"/>
          </p:nvPr>
        </p:nvSpPr>
        <p:spPr>
          <a:xfrm>
            <a:off x="228600" y="1981200"/>
            <a:ext cx="8610600" cy="4144963"/>
          </a:xfrm>
        </p:spPr>
        <p:txBody>
          <a:bodyPr>
            <a:normAutofit/>
          </a:bodyPr>
          <a:lstStyle/>
          <a:p>
            <a:pPr marL="285750" indent="-285750">
              <a:buFont typeface="Arial" pitchFamily="34" charset="0"/>
              <a:buChar char="•"/>
            </a:pPr>
            <a:r>
              <a:rPr lang="en-GB" sz="2800" b="0" dirty="0">
                <a:solidFill>
                  <a:srgbClr val="000000"/>
                </a:solidFill>
              </a:rPr>
              <a:t>The reuse of bile salts, by their absorption in ileum part. And carried to the liver, to be secreted again into the small intestines for new TG digestion</a:t>
            </a:r>
          </a:p>
          <a:p>
            <a:pPr marL="285750" indent="-285750">
              <a:buFont typeface="Arial" pitchFamily="34" charset="0"/>
              <a:buChar char="•"/>
            </a:pPr>
            <a:endParaRPr lang="en-GB" sz="2800" b="0" dirty="0">
              <a:solidFill>
                <a:srgbClr val="000000"/>
              </a:solidFill>
            </a:endParaRPr>
          </a:p>
          <a:p>
            <a:pPr marL="285750" indent="-285750">
              <a:buFont typeface="Arial" pitchFamily="34" charset="0"/>
              <a:buChar char="•"/>
            </a:pPr>
            <a:r>
              <a:rPr lang="en-GB" sz="2800" dirty="0">
                <a:solidFill>
                  <a:srgbClr val="000000"/>
                </a:solidFill>
              </a:rPr>
              <a:t>Fibre</a:t>
            </a:r>
            <a:r>
              <a:rPr lang="en-GB" sz="2800" b="0" dirty="0">
                <a:solidFill>
                  <a:srgbClr val="000000"/>
                </a:solidFill>
              </a:rPr>
              <a:t> play a role in decrease cholesterol absorption, by binding and increase excretion</a:t>
            </a:r>
          </a:p>
        </p:txBody>
      </p:sp>
    </p:spTree>
    <p:extLst>
      <p:ext uri="{BB962C8B-B14F-4D97-AF65-F5344CB8AC3E}">
        <p14:creationId xmlns:p14="http://schemas.microsoft.com/office/powerpoint/2010/main" val="4266372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240346" y="1752600"/>
            <a:ext cx="8598854" cy="4373563"/>
          </a:xfrm>
          <a:noFill/>
        </p:spPr>
        <p:txBody>
          <a:bodyPr>
            <a:normAutofit/>
          </a:bodyPr>
          <a:lstStyle/>
          <a:p>
            <a:pPr marL="342900" indent="-342900">
              <a:buFont typeface="Wingdings" panose="05000000000000000000" pitchFamily="2" charset="2"/>
              <a:buChar char="§"/>
            </a:pPr>
            <a:r>
              <a:rPr lang="en-GB" sz="2800" dirty="0">
                <a:solidFill>
                  <a:srgbClr val="000000"/>
                </a:solidFill>
                <a:latin typeface="Calibri" pitchFamily="34" charset="0"/>
                <a:cs typeface="Calibri" pitchFamily="34" charset="0"/>
              </a:rPr>
              <a:t>Lipids are not soluble in blood plasma </a:t>
            </a:r>
          </a:p>
          <a:p>
            <a:pPr marL="342900" indent="-342900">
              <a:buFont typeface="Wingdings" panose="05000000000000000000" pitchFamily="2" charset="2"/>
              <a:buChar char="§"/>
            </a:pPr>
            <a:endParaRPr lang="en-GB" sz="280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800" dirty="0">
                <a:solidFill>
                  <a:srgbClr val="000000"/>
                </a:solidFill>
                <a:latin typeface="Calibri" pitchFamily="34" charset="0"/>
                <a:cs typeface="Calibri" pitchFamily="34" charset="0"/>
              </a:rPr>
              <a:t>They first must be packaged into particles called CHYLOMICRONS</a:t>
            </a:r>
          </a:p>
          <a:p>
            <a:endParaRPr lang="en-GB" sz="280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800" dirty="0">
                <a:solidFill>
                  <a:srgbClr val="000000"/>
                </a:solidFill>
                <a:latin typeface="Calibri" pitchFamily="34" charset="0"/>
                <a:cs typeface="Calibri" pitchFamily="34" charset="0"/>
              </a:rPr>
              <a:t>The chylomicron then passes into the blood stream</a:t>
            </a:r>
          </a:p>
        </p:txBody>
      </p:sp>
      <p:sp>
        <p:nvSpPr>
          <p:cNvPr id="5" name="Rectangle 4"/>
          <p:cNvSpPr/>
          <p:nvPr/>
        </p:nvSpPr>
        <p:spPr>
          <a:xfrm>
            <a:off x="240346" y="332656"/>
            <a:ext cx="8352928" cy="723275"/>
          </a:xfrm>
          <a:prstGeom prst="rect">
            <a:avLst/>
          </a:prstGeom>
        </p:spPr>
        <p:txBody>
          <a:bodyPr wrap="square">
            <a:spAutoFit/>
          </a:bodyPr>
          <a:lstStyle/>
          <a:p>
            <a:r>
              <a:rPr lang="en-GB" sz="4100" cap="all" spc="-60" dirty="0">
                <a:solidFill>
                  <a:srgbClr val="DBF5F9">
                    <a:lumMod val="50000"/>
                  </a:srgbClr>
                </a:solidFill>
                <a:latin typeface="Calibri" pitchFamily="34" charset="0"/>
                <a:cs typeface="Calibri" pitchFamily="34" charset="0"/>
              </a:rPr>
              <a:t>Transport of dietary LIPIDS</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114" descr="http://homepage.smc.edu/wissmann_paul/anatomy2textbook/chylomicronpic.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Lst>
          </a:blip>
          <a:srcRect/>
          <a:stretch>
            <a:fillRect/>
          </a:stretch>
        </p:blipFill>
        <p:spPr bwMode="auto">
          <a:xfrm>
            <a:off x="2411413" y="1125538"/>
            <a:ext cx="4176712" cy="4703762"/>
          </a:xfrm>
          <a:prstGeom prst="rect">
            <a:avLst/>
          </a:prstGeom>
          <a:noFill/>
          <a:ln w="9525">
            <a:noFill/>
            <a:miter lim="800000"/>
            <a:headEnd/>
            <a:tailEnd/>
          </a:ln>
        </p:spPr>
      </p:pic>
      <p:sp>
        <p:nvSpPr>
          <p:cNvPr id="27652" name="Rectangle 113"/>
          <p:cNvSpPr>
            <a:spLocks noChangeArrowheads="1"/>
          </p:cNvSpPr>
          <p:nvPr/>
        </p:nvSpPr>
        <p:spPr bwMode="auto">
          <a:xfrm>
            <a:off x="1763688" y="6218238"/>
            <a:ext cx="6408738" cy="306387"/>
          </a:xfrm>
          <a:prstGeom prst="rect">
            <a:avLst/>
          </a:prstGeom>
          <a:noFill/>
          <a:ln w="9525">
            <a:noFill/>
            <a:miter lim="800000"/>
            <a:headEnd/>
            <a:tailEnd/>
          </a:ln>
        </p:spPr>
        <p:txBody>
          <a:bodyPr>
            <a:spAutoFit/>
          </a:bodyPr>
          <a:lstStyle/>
          <a:p>
            <a:r>
              <a:rPr lang="en-GB" sz="1400" dirty="0"/>
              <a:t>http://homepage.smc.edu/wissmann_paul/anatomy2textbook/chylomicronpic.jpg</a:t>
            </a:r>
          </a:p>
        </p:txBody>
      </p:sp>
      <p:sp>
        <p:nvSpPr>
          <p:cNvPr id="5" name="Rectangle 4"/>
          <p:cNvSpPr/>
          <p:nvPr/>
        </p:nvSpPr>
        <p:spPr>
          <a:xfrm>
            <a:off x="323305" y="402263"/>
            <a:ext cx="8352928" cy="723275"/>
          </a:xfrm>
          <a:prstGeom prst="rect">
            <a:avLst/>
          </a:prstGeom>
        </p:spPr>
        <p:txBody>
          <a:bodyPr wrap="square">
            <a:spAutoFit/>
          </a:bodyPr>
          <a:lstStyle/>
          <a:p>
            <a:r>
              <a:rPr lang="en-GB" sz="4100" cap="all" spc="-60" dirty="0">
                <a:solidFill>
                  <a:srgbClr val="DBF5F9">
                    <a:lumMod val="50000"/>
                  </a:srgbClr>
                </a:solidFill>
                <a:latin typeface="Calibri" pitchFamily="34" charset="0"/>
                <a:cs typeface="Calibri" pitchFamily="34" charset="0"/>
              </a:rPr>
              <a:t>Structure of a chylomicron</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54934" y="934062"/>
            <a:ext cx="8565537" cy="1768321"/>
          </a:xfrm>
          <a:noFill/>
        </p:spPr>
        <p:txBody>
          <a:bodyPr>
            <a:normAutofit/>
          </a:bodyPr>
          <a:lstStyle/>
          <a:p>
            <a:pPr marL="342900" indent="-342900">
              <a:lnSpc>
                <a:spcPct val="150000"/>
              </a:lnSpc>
              <a:buFont typeface="Wingdings" panose="05000000000000000000" pitchFamily="2" charset="2"/>
              <a:buChar char="§"/>
            </a:pPr>
            <a:r>
              <a:rPr lang="en-GB" sz="2000" b="0" dirty="0">
                <a:solidFill>
                  <a:srgbClr val="000000"/>
                </a:solidFill>
                <a:latin typeface="Calibri" pitchFamily="34" charset="0"/>
                <a:cs typeface="Calibri" pitchFamily="34" charset="0"/>
              </a:rPr>
              <a:t>In the blood stream, chylomicron interacts with the enzyme </a:t>
            </a:r>
            <a:r>
              <a:rPr lang="en-GB" sz="2000" u="sng" dirty="0">
                <a:solidFill>
                  <a:srgbClr val="000000"/>
                </a:solidFill>
                <a:latin typeface="Calibri" pitchFamily="34" charset="0"/>
                <a:cs typeface="Calibri" pitchFamily="34" charset="0"/>
              </a:rPr>
              <a:t>lipoprotein lipase </a:t>
            </a:r>
            <a:r>
              <a:rPr lang="en-GB" sz="2000" b="0" dirty="0">
                <a:solidFill>
                  <a:srgbClr val="000000"/>
                </a:solidFill>
                <a:latin typeface="Calibri" pitchFamily="34" charset="0"/>
                <a:cs typeface="Calibri" pitchFamily="34" charset="0"/>
              </a:rPr>
              <a:t>which is anchored to the capillary walls in many tissues</a:t>
            </a:r>
          </a:p>
          <a:p>
            <a:pPr marL="800100" lvl="1" indent="-342900">
              <a:buFont typeface="Wingdings" panose="05000000000000000000" pitchFamily="2" charset="2"/>
              <a:buChar char="§"/>
            </a:pPr>
            <a:r>
              <a:rPr lang="en-GB" dirty="0">
                <a:solidFill>
                  <a:srgbClr val="000000"/>
                </a:solidFill>
                <a:latin typeface="Calibri" pitchFamily="34" charset="0"/>
                <a:cs typeface="Calibri" pitchFamily="34" charset="0"/>
              </a:rPr>
              <a:t>quantitatively most important are adipose tissue and muscle</a:t>
            </a:r>
          </a:p>
        </p:txBody>
      </p:sp>
      <p:grpSp>
        <p:nvGrpSpPr>
          <p:cNvPr id="2" name="Group 1"/>
          <p:cNvGrpSpPr/>
          <p:nvPr/>
        </p:nvGrpSpPr>
        <p:grpSpPr>
          <a:xfrm>
            <a:off x="418015" y="2819400"/>
            <a:ext cx="8148074" cy="3744490"/>
            <a:chOff x="228600" y="1864568"/>
            <a:chExt cx="8229600" cy="4876800"/>
          </a:xfrm>
        </p:grpSpPr>
        <p:sp>
          <p:nvSpPr>
            <p:cNvPr id="5" name="Line 3"/>
            <p:cNvSpPr>
              <a:spLocks noChangeShapeType="1"/>
            </p:cNvSpPr>
            <p:nvPr/>
          </p:nvSpPr>
          <p:spPr bwMode="auto">
            <a:xfrm>
              <a:off x="838200" y="1864568"/>
              <a:ext cx="7620000" cy="0"/>
            </a:xfrm>
            <a:prstGeom prst="line">
              <a:avLst/>
            </a:prstGeom>
            <a:noFill/>
            <a:ln w="635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6" name="Line 4"/>
            <p:cNvSpPr>
              <a:spLocks noChangeShapeType="1"/>
            </p:cNvSpPr>
            <p:nvPr/>
          </p:nvSpPr>
          <p:spPr bwMode="auto">
            <a:xfrm>
              <a:off x="685800" y="6741368"/>
              <a:ext cx="7772400" cy="0"/>
            </a:xfrm>
            <a:prstGeom prst="line">
              <a:avLst/>
            </a:prstGeom>
            <a:noFill/>
            <a:ln w="635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7" name="Freeform 5"/>
            <p:cNvSpPr>
              <a:spLocks/>
            </p:cNvSpPr>
            <p:nvPr/>
          </p:nvSpPr>
          <p:spPr bwMode="auto">
            <a:xfrm>
              <a:off x="4430713" y="6719143"/>
              <a:ext cx="61912" cy="20638"/>
            </a:xfrm>
            <a:custGeom>
              <a:avLst/>
              <a:gdLst>
                <a:gd name="T0" fmla="*/ 0 w 39"/>
                <a:gd name="T1" fmla="*/ 2147483647 h 13"/>
                <a:gd name="T2" fmla="*/ 2147483647 w 39"/>
                <a:gd name="T3" fmla="*/ 0 h 13"/>
                <a:gd name="T4" fmla="*/ 0 w 39"/>
                <a:gd name="T5" fmla="*/ 2147483647 h 13"/>
                <a:gd name="T6" fmla="*/ 0 60000 65536"/>
                <a:gd name="T7" fmla="*/ 0 60000 65536"/>
                <a:gd name="T8" fmla="*/ 0 60000 65536"/>
                <a:gd name="T9" fmla="*/ 0 w 39"/>
                <a:gd name="T10" fmla="*/ 0 h 13"/>
                <a:gd name="T11" fmla="*/ 39 w 39"/>
                <a:gd name="T12" fmla="*/ 13 h 13"/>
              </a:gdLst>
              <a:ahLst/>
              <a:cxnLst>
                <a:cxn ang="T6">
                  <a:pos x="T0" y="T1"/>
                </a:cxn>
                <a:cxn ang="T7">
                  <a:pos x="T2" y="T3"/>
                </a:cxn>
                <a:cxn ang="T8">
                  <a:pos x="T4" y="T5"/>
                </a:cxn>
              </a:cxnLst>
              <a:rect l="T9" t="T10" r="T11" b="T12"/>
              <a:pathLst>
                <a:path w="39" h="13">
                  <a:moveTo>
                    <a:pt x="0" y="13"/>
                  </a:moveTo>
                  <a:cubicBezTo>
                    <a:pt x="13" y="9"/>
                    <a:pt x="39" y="0"/>
                    <a:pt x="39" y="0"/>
                  </a:cubicBezTo>
                  <a:cubicBezTo>
                    <a:pt x="39" y="0"/>
                    <a:pt x="13" y="9"/>
                    <a:pt x="0" y="13"/>
                  </a:cubicBezTo>
                  <a:close/>
                </a:path>
              </a:pathLst>
            </a:custGeom>
            <a:solidFill>
              <a:schemeClr val="accent1"/>
            </a:solidFill>
            <a:ln w="952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8" name="Freeform 6"/>
            <p:cNvSpPr>
              <a:spLocks/>
            </p:cNvSpPr>
            <p:nvPr/>
          </p:nvSpPr>
          <p:spPr bwMode="auto">
            <a:xfrm>
              <a:off x="4078288" y="6139706"/>
              <a:ext cx="249237" cy="558800"/>
            </a:xfrm>
            <a:custGeom>
              <a:avLst/>
              <a:gdLst>
                <a:gd name="T0" fmla="*/ 0 w 157"/>
                <a:gd name="T1" fmla="*/ 2147483647 h 352"/>
                <a:gd name="T2" fmla="*/ 2147483647 w 157"/>
                <a:gd name="T3" fmla="*/ 2147483647 h 352"/>
                <a:gd name="T4" fmla="*/ 2147483647 w 157"/>
                <a:gd name="T5" fmla="*/ 2147483647 h 352"/>
                <a:gd name="T6" fmla="*/ 2147483647 w 157"/>
                <a:gd name="T7" fmla="*/ 2147483647 h 352"/>
                <a:gd name="T8" fmla="*/ 2147483647 w 157"/>
                <a:gd name="T9" fmla="*/ 2147483647 h 352"/>
                <a:gd name="T10" fmla="*/ 2147483647 w 157"/>
                <a:gd name="T11" fmla="*/ 2147483647 h 352"/>
                <a:gd name="T12" fmla="*/ 2147483647 w 157"/>
                <a:gd name="T13" fmla="*/ 2147483647 h 352"/>
                <a:gd name="T14" fmla="*/ 2147483647 w 157"/>
                <a:gd name="T15" fmla="*/ 0 h 352"/>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352"/>
                <a:gd name="T26" fmla="*/ 157 w 157"/>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352">
                  <a:moveTo>
                    <a:pt x="0" y="352"/>
                  </a:moveTo>
                  <a:cubicBezTo>
                    <a:pt x="35" y="348"/>
                    <a:pt x="72" y="352"/>
                    <a:pt x="105" y="339"/>
                  </a:cubicBezTo>
                  <a:cubicBezTo>
                    <a:pt x="148" y="322"/>
                    <a:pt x="128" y="257"/>
                    <a:pt x="118" y="234"/>
                  </a:cubicBezTo>
                  <a:cubicBezTo>
                    <a:pt x="106" y="207"/>
                    <a:pt x="75" y="203"/>
                    <a:pt x="52" y="195"/>
                  </a:cubicBezTo>
                  <a:cubicBezTo>
                    <a:pt x="43" y="182"/>
                    <a:pt x="26" y="172"/>
                    <a:pt x="26" y="156"/>
                  </a:cubicBezTo>
                  <a:cubicBezTo>
                    <a:pt x="26" y="117"/>
                    <a:pt x="67" y="112"/>
                    <a:pt x="91" y="104"/>
                  </a:cubicBezTo>
                  <a:cubicBezTo>
                    <a:pt x="117" y="79"/>
                    <a:pt x="127" y="73"/>
                    <a:pt x="144" y="39"/>
                  </a:cubicBezTo>
                  <a:cubicBezTo>
                    <a:pt x="150" y="27"/>
                    <a:pt x="157" y="0"/>
                    <a:pt x="157" y="0"/>
                  </a:cubicBezTo>
                </a:path>
              </a:pathLst>
            </a:custGeom>
            <a:noFill/>
            <a:ln w="635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9" name="Oval 7"/>
            <p:cNvSpPr>
              <a:spLocks noChangeArrowheads="1"/>
            </p:cNvSpPr>
            <p:nvPr/>
          </p:nvSpPr>
          <p:spPr bwMode="auto">
            <a:xfrm>
              <a:off x="4038600" y="5598368"/>
              <a:ext cx="762000" cy="609600"/>
            </a:xfrm>
            <a:prstGeom prst="ellipse">
              <a:avLst/>
            </a:prstGeom>
            <a:solidFill>
              <a:schemeClr val="accent1"/>
            </a:solidFill>
            <a:ln w="9525">
              <a:solidFill>
                <a:schemeClr val="tx1"/>
              </a:solidFill>
              <a:round/>
              <a:headEnd/>
              <a:tailEnd/>
            </a:ln>
          </p:spPr>
          <p:txBody>
            <a:bodyPr wrap="none" anchor="ctr"/>
            <a:lstStyle/>
            <a:p>
              <a:pPr algn="ctr"/>
              <a:r>
                <a:rPr lang="en-GB" b="0">
                  <a:latin typeface="Calibri" pitchFamily="34" charset="0"/>
                  <a:cs typeface="Calibri" pitchFamily="34" charset="0"/>
                </a:rPr>
                <a:t>LPL</a:t>
              </a:r>
            </a:p>
          </p:txBody>
        </p:sp>
        <p:sp>
          <p:nvSpPr>
            <p:cNvPr id="10" name="Oval 8"/>
            <p:cNvSpPr>
              <a:spLocks noChangeArrowheads="1"/>
            </p:cNvSpPr>
            <p:nvPr/>
          </p:nvSpPr>
          <p:spPr bwMode="auto">
            <a:xfrm>
              <a:off x="2195513" y="2169368"/>
              <a:ext cx="2986087" cy="3048000"/>
            </a:xfrm>
            <a:prstGeom prst="ellipse">
              <a:avLst/>
            </a:prstGeom>
            <a:solidFill>
              <a:srgbClr val="FFFF99"/>
            </a:solidFill>
            <a:ln w="9525">
              <a:solidFill>
                <a:schemeClr val="tx1"/>
              </a:solidFill>
              <a:round/>
              <a:headEnd/>
              <a:tailEnd/>
            </a:ln>
          </p:spPr>
          <p:txBody>
            <a:bodyPr wrap="none" anchor="ctr"/>
            <a:lstStyle/>
            <a:p>
              <a:pPr algn="ctr"/>
              <a:r>
                <a:rPr lang="en-GB" b="0">
                  <a:latin typeface="Calibri" pitchFamily="34" charset="0"/>
                  <a:cs typeface="Calibri" pitchFamily="34" charset="0"/>
                </a:rPr>
                <a:t>Chylomicron</a:t>
              </a:r>
            </a:p>
          </p:txBody>
        </p:sp>
        <p:sp>
          <p:nvSpPr>
            <p:cNvPr id="11" name="Oval 9"/>
            <p:cNvSpPr>
              <a:spLocks noChangeArrowheads="1"/>
            </p:cNvSpPr>
            <p:nvPr/>
          </p:nvSpPr>
          <p:spPr bwMode="auto">
            <a:xfrm>
              <a:off x="3733800" y="4760168"/>
              <a:ext cx="990600" cy="838200"/>
            </a:xfrm>
            <a:prstGeom prst="ellipse">
              <a:avLst/>
            </a:prstGeom>
            <a:solidFill>
              <a:srgbClr val="CCFFFF"/>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12" name="Text Box 10"/>
            <p:cNvSpPr txBox="1">
              <a:spLocks noChangeArrowheads="1"/>
            </p:cNvSpPr>
            <p:nvPr/>
          </p:nvSpPr>
          <p:spPr bwMode="auto">
            <a:xfrm>
              <a:off x="3759200" y="5003056"/>
              <a:ext cx="841897" cy="400110"/>
            </a:xfrm>
            <a:prstGeom prst="rect">
              <a:avLst/>
            </a:prstGeom>
            <a:noFill/>
            <a:ln w="9525">
              <a:noFill/>
              <a:miter lim="800000"/>
              <a:headEnd/>
              <a:tailEnd/>
            </a:ln>
          </p:spPr>
          <p:txBody>
            <a:bodyPr wrap="none">
              <a:spAutoFit/>
            </a:bodyPr>
            <a:lstStyle/>
            <a:p>
              <a:r>
                <a:rPr lang="en-GB" sz="2000" b="0">
                  <a:latin typeface="Calibri" pitchFamily="34" charset="0"/>
                  <a:cs typeface="Calibri" pitchFamily="34" charset="0"/>
                </a:rPr>
                <a:t>apoCII</a:t>
              </a:r>
            </a:p>
          </p:txBody>
        </p:sp>
        <p:sp>
          <p:nvSpPr>
            <p:cNvPr id="13" name="Text Box 11"/>
            <p:cNvSpPr txBox="1">
              <a:spLocks noChangeArrowheads="1"/>
            </p:cNvSpPr>
            <p:nvPr/>
          </p:nvSpPr>
          <p:spPr bwMode="auto">
            <a:xfrm>
              <a:off x="5851525" y="4631581"/>
              <a:ext cx="2168735" cy="769441"/>
            </a:xfrm>
            <a:prstGeom prst="rect">
              <a:avLst/>
            </a:prstGeom>
            <a:noFill/>
            <a:ln w="9525">
              <a:noFill/>
              <a:miter lim="800000"/>
              <a:headEnd/>
              <a:tailEnd/>
            </a:ln>
          </p:spPr>
          <p:txBody>
            <a:bodyPr wrap="none">
              <a:spAutoFit/>
            </a:bodyPr>
            <a:lstStyle/>
            <a:p>
              <a:r>
                <a:rPr lang="en-GB" sz="4400" b="0">
                  <a:latin typeface="Calibri" pitchFamily="34" charset="0"/>
                  <a:cs typeface="Calibri" pitchFamily="34" charset="0"/>
                </a:rPr>
                <a:t>Capillary</a:t>
              </a:r>
            </a:p>
          </p:txBody>
        </p:sp>
        <p:sp>
          <p:nvSpPr>
            <p:cNvPr id="14" name="Oval 12"/>
            <p:cNvSpPr>
              <a:spLocks noChangeArrowheads="1"/>
            </p:cNvSpPr>
            <p:nvPr/>
          </p:nvSpPr>
          <p:spPr bwMode="auto">
            <a:xfrm>
              <a:off x="1066800" y="5141168"/>
              <a:ext cx="1066800" cy="3810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15" name="Oval 13"/>
            <p:cNvSpPr>
              <a:spLocks noChangeArrowheads="1"/>
            </p:cNvSpPr>
            <p:nvPr/>
          </p:nvSpPr>
          <p:spPr bwMode="auto">
            <a:xfrm>
              <a:off x="304800" y="5979368"/>
              <a:ext cx="1066800" cy="3810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16" name="Oval 14"/>
            <p:cNvSpPr>
              <a:spLocks noChangeArrowheads="1"/>
            </p:cNvSpPr>
            <p:nvPr/>
          </p:nvSpPr>
          <p:spPr bwMode="auto">
            <a:xfrm>
              <a:off x="2438400" y="6055568"/>
              <a:ext cx="1066800" cy="3810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17" name="Oval 15"/>
            <p:cNvSpPr>
              <a:spLocks noChangeArrowheads="1"/>
            </p:cNvSpPr>
            <p:nvPr/>
          </p:nvSpPr>
          <p:spPr bwMode="auto">
            <a:xfrm>
              <a:off x="5715000" y="5750768"/>
              <a:ext cx="1066800" cy="3810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18" name="Oval 16"/>
            <p:cNvSpPr>
              <a:spLocks noChangeArrowheads="1"/>
            </p:cNvSpPr>
            <p:nvPr/>
          </p:nvSpPr>
          <p:spPr bwMode="auto">
            <a:xfrm>
              <a:off x="228600" y="3769568"/>
              <a:ext cx="1066800" cy="3810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19" name="Oval 17"/>
            <p:cNvSpPr>
              <a:spLocks noChangeArrowheads="1"/>
            </p:cNvSpPr>
            <p:nvPr/>
          </p:nvSpPr>
          <p:spPr bwMode="auto">
            <a:xfrm>
              <a:off x="685800" y="2321768"/>
              <a:ext cx="1066800" cy="3810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20" name="Oval 18"/>
            <p:cNvSpPr>
              <a:spLocks noChangeArrowheads="1"/>
            </p:cNvSpPr>
            <p:nvPr/>
          </p:nvSpPr>
          <p:spPr bwMode="auto">
            <a:xfrm>
              <a:off x="5486400" y="4074368"/>
              <a:ext cx="1066800" cy="3810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21" name="Oval 19"/>
            <p:cNvSpPr>
              <a:spLocks noChangeArrowheads="1"/>
            </p:cNvSpPr>
            <p:nvPr/>
          </p:nvSpPr>
          <p:spPr bwMode="auto">
            <a:xfrm>
              <a:off x="7315200" y="5674568"/>
              <a:ext cx="1066800" cy="3810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22" name="Oval 20"/>
            <p:cNvSpPr>
              <a:spLocks noChangeArrowheads="1"/>
            </p:cNvSpPr>
            <p:nvPr/>
          </p:nvSpPr>
          <p:spPr bwMode="auto">
            <a:xfrm>
              <a:off x="5334000" y="2702768"/>
              <a:ext cx="1066800" cy="3810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23" name="Oval 21"/>
            <p:cNvSpPr>
              <a:spLocks noChangeArrowheads="1"/>
            </p:cNvSpPr>
            <p:nvPr/>
          </p:nvSpPr>
          <p:spPr bwMode="auto">
            <a:xfrm>
              <a:off x="6781800" y="3388568"/>
              <a:ext cx="1066800" cy="3810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24" name="Oval 22"/>
            <p:cNvSpPr>
              <a:spLocks noChangeArrowheads="1"/>
            </p:cNvSpPr>
            <p:nvPr/>
          </p:nvSpPr>
          <p:spPr bwMode="auto">
            <a:xfrm>
              <a:off x="6858000" y="2169368"/>
              <a:ext cx="1066800" cy="3810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cs typeface="Calibri" pitchFamily="34" charset="0"/>
              </a:endParaRPr>
            </a:p>
          </p:txBody>
        </p:sp>
      </p:grpSp>
      <p:sp>
        <p:nvSpPr>
          <p:cNvPr id="25" name="Rectangle 24"/>
          <p:cNvSpPr/>
          <p:nvPr/>
        </p:nvSpPr>
        <p:spPr>
          <a:xfrm>
            <a:off x="213161" y="185445"/>
            <a:ext cx="8352928" cy="723275"/>
          </a:xfrm>
          <a:prstGeom prst="rect">
            <a:avLst/>
          </a:prstGeom>
        </p:spPr>
        <p:txBody>
          <a:bodyPr wrap="square">
            <a:spAutoFit/>
          </a:bodyPr>
          <a:lstStyle/>
          <a:p>
            <a:r>
              <a:rPr lang="en-GB" sz="4100" cap="all" spc="-60" dirty="0">
                <a:solidFill>
                  <a:srgbClr val="DBF5F9">
                    <a:lumMod val="50000"/>
                  </a:srgbClr>
                </a:solidFill>
                <a:latin typeface="Calibri" pitchFamily="34" charset="0"/>
                <a:cs typeface="Calibri" pitchFamily="34" charset="0"/>
              </a:rPr>
              <a:t>Chylomicron metabolism</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56295" y="908720"/>
            <a:ext cx="7960121" cy="5626100"/>
          </a:xfrm>
          <a:prstGeom prst="rect">
            <a:avLst/>
          </a:prstGeom>
          <a:solidFill>
            <a:srgbClr val="EAEC5E"/>
          </a:solidFill>
          <a:ln w="12700">
            <a:solidFill>
              <a:schemeClr val="tx1"/>
            </a:solidFill>
            <a:miter lim="800000"/>
            <a:headEnd/>
            <a:tailEnd/>
          </a:ln>
        </p:spPr>
        <p:txBody>
          <a:bodyPr wrap="none" anchor="ctr"/>
          <a:lstStyle/>
          <a:p>
            <a:pPr algn="ctr"/>
            <a:endParaRPr lang="en-US">
              <a:latin typeface="Calibri" pitchFamily="34" charset="0"/>
              <a:cs typeface="Calibri" pitchFamily="34" charset="0"/>
            </a:endParaRPr>
          </a:p>
        </p:txBody>
      </p:sp>
      <p:sp>
        <p:nvSpPr>
          <p:cNvPr id="30724" name="Oval 4"/>
          <p:cNvSpPr>
            <a:spLocks noChangeArrowheads="1"/>
          </p:cNvSpPr>
          <p:nvPr/>
        </p:nvSpPr>
        <p:spPr bwMode="auto">
          <a:xfrm>
            <a:off x="3344863" y="5129955"/>
            <a:ext cx="2120900" cy="368300"/>
          </a:xfrm>
          <a:prstGeom prst="ellipse">
            <a:avLst/>
          </a:prstGeom>
          <a:solidFill>
            <a:schemeClr val="accent1"/>
          </a:solidFill>
          <a:ln w="12700">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30725" name="Line 5"/>
          <p:cNvSpPr>
            <a:spLocks noChangeShapeType="1"/>
          </p:cNvSpPr>
          <p:nvPr/>
        </p:nvSpPr>
        <p:spPr bwMode="auto">
          <a:xfrm flipV="1">
            <a:off x="3338513" y="2362943"/>
            <a:ext cx="0" cy="2930525"/>
          </a:xfrm>
          <a:prstGeom prst="line">
            <a:avLst/>
          </a:prstGeom>
          <a:noFill/>
          <a:ln w="127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30726" name="Oval 6"/>
          <p:cNvSpPr>
            <a:spLocks noChangeArrowheads="1"/>
          </p:cNvSpPr>
          <p:nvPr/>
        </p:nvSpPr>
        <p:spPr bwMode="auto">
          <a:xfrm>
            <a:off x="3344863" y="2234355"/>
            <a:ext cx="2120900" cy="368300"/>
          </a:xfrm>
          <a:prstGeom prst="ellipse">
            <a:avLst/>
          </a:prstGeom>
          <a:solidFill>
            <a:schemeClr val="accent1"/>
          </a:solidFill>
          <a:ln w="12700">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30727" name="Oval 7"/>
          <p:cNvSpPr>
            <a:spLocks noChangeArrowheads="1"/>
          </p:cNvSpPr>
          <p:nvPr/>
        </p:nvSpPr>
        <p:spPr bwMode="auto">
          <a:xfrm>
            <a:off x="3802063" y="1167555"/>
            <a:ext cx="1358900" cy="1365250"/>
          </a:xfrm>
          <a:prstGeom prst="ellipse">
            <a:avLst/>
          </a:prstGeom>
          <a:solidFill>
            <a:srgbClr val="FFFFFF"/>
          </a:solidFill>
          <a:ln w="12700">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30728" name="Oval 8"/>
          <p:cNvSpPr>
            <a:spLocks noChangeArrowheads="1"/>
          </p:cNvSpPr>
          <p:nvPr/>
        </p:nvSpPr>
        <p:spPr bwMode="auto">
          <a:xfrm>
            <a:off x="3732213" y="3371005"/>
            <a:ext cx="1358900" cy="1295400"/>
          </a:xfrm>
          <a:prstGeom prst="ellipse">
            <a:avLst/>
          </a:prstGeom>
          <a:solidFill>
            <a:srgbClr val="FFFFFF"/>
          </a:solidFill>
          <a:ln w="12700">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30729" name="Oval 9"/>
          <p:cNvSpPr>
            <a:spLocks noChangeArrowheads="1"/>
          </p:cNvSpPr>
          <p:nvPr/>
        </p:nvSpPr>
        <p:spPr bwMode="auto">
          <a:xfrm>
            <a:off x="4030663" y="5587155"/>
            <a:ext cx="901700" cy="825500"/>
          </a:xfrm>
          <a:prstGeom prst="ellipse">
            <a:avLst/>
          </a:prstGeom>
          <a:solidFill>
            <a:srgbClr val="FFFFFF"/>
          </a:solidFill>
          <a:ln w="12700">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30730" name="AutoShape 10"/>
          <p:cNvSpPr>
            <a:spLocks noChangeArrowheads="1"/>
          </p:cNvSpPr>
          <p:nvPr/>
        </p:nvSpPr>
        <p:spPr bwMode="auto">
          <a:xfrm rot="16200000" flipH="1">
            <a:off x="4183063" y="2697905"/>
            <a:ext cx="596900" cy="444500"/>
          </a:xfrm>
          <a:prstGeom prst="rightArrow">
            <a:avLst>
              <a:gd name="adj1" fmla="val 50000"/>
              <a:gd name="adj2" fmla="val 67174"/>
            </a:avLst>
          </a:prstGeom>
          <a:solidFill>
            <a:schemeClr val="bg1"/>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30731" name="AutoShape 11"/>
          <p:cNvSpPr>
            <a:spLocks noChangeArrowheads="1"/>
          </p:cNvSpPr>
          <p:nvPr/>
        </p:nvSpPr>
        <p:spPr bwMode="auto">
          <a:xfrm rot="16200000" flipH="1">
            <a:off x="4183063" y="4825155"/>
            <a:ext cx="596900" cy="444500"/>
          </a:xfrm>
          <a:prstGeom prst="rightArrow">
            <a:avLst>
              <a:gd name="adj1" fmla="val 50000"/>
              <a:gd name="adj2" fmla="val 67174"/>
            </a:avLst>
          </a:prstGeom>
          <a:solidFill>
            <a:schemeClr val="bg1"/>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30732" name="Rectangle 12"/>
          <p:cNvSpPr>
            <a:spLocks noChangeArrowheads="1"/>
          </p:cNvSpPr>
          <p:nvPr/>
        </p:nvSpPr>
        <p:spPr bwMode="auto">
          <a:xfrm>
            <a:off x="3857626" y="1618405"/>
            <a:ext cx="1266825" cy="333375"/>
          </a:xfrm>
          <a:prstGeom prst="rect">
            <a:avLst/>
          </a:prstGeom>
          <a:noFill/>
          <a:ln w="12700">
            <a:noFill/>
            <a:miter lim="800000"/>
            <a:headEnd/>
            <a:tailEnd/>
          </a:ln>
        </p:spPr>
        <p:txBody>
          <a:bodyPr wrap="none" lIns="90488" tIns="44450" rIns="90488" bIns="44450">
            <a:spAutoFit/>
          </a:bodyPr>
          <a:lstStyle/>
          <a:p>
            <a:r>
              <a:rPr lang="en-GB" sz="1600">
                <a:latin typeface="Calibri" pitchFamily="34" charset="0"/>
                <a:cs typeface="Calibri" pitchFamily="34" charset="0"/>
              </a:rPr>
              <a:t>chylomicron</a:t>
            </a:r>
          </a:p>
        </p:txBody>
      </p:sp>
      <p:sp>
        <p:nvSpPr>
          <p:cNvPr id="30733" name="Rectangle 13"/>
          <p:cNvSpPr>
            <a:spLocks noChangeArrowheads="1"/>
          </p:cNvSpPr>
          <p:nvPr/>
        </p:nvSpPr>
        <p:spPr bwMode="auto">
          <a:xfrm>
            <a:off x="3795713" y="3752005"/>
            <a:ext cx="1266825" cy="333375"/>
          </a:xfrm>
          <a:prstGeom prst="rect">
            <a:avLst/>
          </a:prstGeom>
          <a:noFill/>
          <a:ln w="12700">
            <a:noFill/>
            <a:miter lim="800000"/>
            <a:headEnd/>
            <a:tailEnd/>
          </a:ln>
        </p:spPr>
        <p:txBody>
          <a:bodyPr wrap="none" lIns="90488" tIns="44450" rIns="90488" bIns="44450">
            <a:spAutoFit/>
          </a:bodyPr>
          <a:lstStyle/>
          <a:p>
            <a:r>
              <a:rPr lang="en-GB" sz="1600">
                <a:latin typeface="Calibri" pitchFamily="34" charset="0"/>
                <a:cs typeface="Calibri" pitchFamily="34" charset="0"/>
              </a:rPr>
              <a:t>chylomicron</a:t>
            </a:r>
          </a:p>
        </p:txBody>
      </p:sp>
      <p:sp>
        <p:nvSpPr>
          <p:cNvPr id="30734" name="Rectangle 14"/>
          <p:cNvSpPr>
            <a:spLocks noChangeArrowheads="1"/>
          </p:cNvSpPr>
          <p:nvPr/>
        </p:nvSpPr>
        <p:spPr bwMode="auto">
          <a:xfrm>
            <a:off x="4008438" y="5733205"/>
            <a:ext cx="927100" cy="577850"/>
          </a:xfrm>
          <a:prstGeom prst="rect">
            <a:avLst/>
          </a:prstGeom>
          <a:noFill/>
          <a:ln w="12700">
            <a:noFill/>
            <a:miter lim="800000"/>
            <a:headEnd/>
            <a:tailEnd/>
          </a:ln>
        </p:spPr>
        <p:txBody>
          <a:bodyPr wrap="none" lIns="90488" tIns="44450" rIns="90488" bIns="44450">
            <a:spAutoFit/>
          </a:bodyPr>
          <a:lstStyle/>
          <a:p>
            <a:pPr algn="ctr"/>
            <a:r>
              <a:rPr lang="en-GB" sz="1600">
                <a:latin typeface="Calibri" pitchFamily="34" charset="0"/>
                <a:cs typeface="Calibri" pitchFamily="34" charset="0"/>
              </a:rPr>
              <a:t>chylo</a:t>
            </a:r>
          </a:p>
          <a:p>
            <a:pPr algn="ctr"/>
            <a:r>
              <a:rPr lang="en-GB" sz="1600">
                <a:latin typeface="Calibri" pitchFamily="34" charset="0"/>
                <a:cs typeface="Calibri" pitchFamily="34" charset="0"/>
              </a:rPr>
              <a:t>remnant</a:t>
            </a:r>
          </a:p>
        </p:txBody>
      </p:sp>
      <p:sp>
        <p:nvSpPr>
          <p:cNvPr id="30735" name="Rectangle 15"/>
          <p:cNvSpPr>
            <a:spLocks noChangeArrowheads="1"/>
          </p:cNvSpPr>
          <p:nvPr/>
        </p:nvSpPr>
        <p:spPr bwMode="auto">
          <a:xfrm>
            <a:off x="1508851" y="3661518"/>
            <a:ext cx="1668599" cy="828432"/>
          </a:xfrm>
          <a:prstGeom prst="rect">
            <a:avLst/>
          </a:prstGeom>
          <a:noFill/>
          <a:ln w="12700">
            <a:noFill/>
            <a:miter lim="800000"/>
            <a:headEnd/>
            <a:tailEnd/>
          </a:ln>
        </p:spPr>
        <p:txBody>
          <a:bodyPr wrap="none" lIns="90488" tIns="44450" rIns="90488" bIns="44450">
            <a:spAutoFit/>
          </a:bodyPr>
          <a:lstStyle/>
          <a:p>
            <a:pPr algn="ctr"/>
            <a:r>
              <a:rPr lang="en-GB" b="0" i="1">
                <a:latin typeface="Calibri" pitchFamily="34" charset="0"/>
                <a:cs typeface="Calibri" pitchFamily="34" charset="0"/>
              </a:rPr>
              <a:t>Lipoprotein </a:t>
            </a:r>
          </a:p>
          <a:p>
            <a:pPr algn="ctr"/>
            <a:r>
              <a:rPr lang="en-GB" b="0" i="1">
                <a:latin typeface="Calibri" pitchFamily="34" charset="0"/>
                <a:cs typeface="Calibri" pitchFamily="34" charset="0"/>
              </a:rPr>
              <a:t>Lipase</a:t>
            </a:r>
          </a:p>
        </p:txBody>
      </p:sp>
      <p:sp>
        <p:nvSpPr>
          <p:cNvPr id="30736" name="Rectangle 16"/>
          <p:cNvSpPr>
            <a:spLocks noChangeArrowheads="1"/>
          </p:cNvSpPr>
          <p:nvPr/>
        </p:nvSpPr>
        <p:spPr bwMode="auto">
          <a:xfrm>
            <a:off x="1038226" y="1451718"/>
            <a:ext cx="1495988" cy="459100"/>
          </a:xfrm>
          <a:prstGeom prst="rect">
            <a:avLst/>
          </a:prstGeom>
          <a:noFill/>
          <a:ln w="12700">
            <a:noFill/>
            <a:miter lim="800000"/>
            <a:headEnd/>
            <a:tailEnd/>
          </a:ln>
        </p:spPr>
        <p:txBody>
          <a:bodyPr wrap="none" lIns="90488" tIns="44450" rIns="90488" bIns="44450">
            <a:spAutoFit/>
          </a:bodyPr>
          <a:lstStyle/>
          <a:p>
            <a:r>
              <a:rPr lang="en-GB">
                <a:latin typeface="Calibri" pitchFamily="34" charset="0"/>
                <a:cs typeface="Calibri" pitchFamily="34" charset="0"/>
              </a:rPr>
              <a:t>INTESTINE</a:t>
            </a:r>
          </a:p>
        </p:txBody>
      </p:sp>
      <p:sp>
        <p:nvSpPr>
          <p:cNvPr id="30737" name="AutoShape 17"/>
          <p:cNvSpPr>
            <a:spLocks noChangeArrowheads="1"/>
          </p:cNvSpPr>
          <p:nvPr/>
        </p:nvSpPr>
        <p:spPr bwMode="auto">
          <a:xfrm>
            <a:off x="3116263" y="1548555"/>
            <a:ext cx="368300" cy="292100"/>
          </a:xfrm>
          <a:prstGeom prst="rightArrow">
            <a:avLst>
              <a:gd name="adj1" fmla="val 50000"/>
              <a:gd name="adj2" fmla="val 63073"/>
            </a:avLst>
          </a:prstGeom>
          <a:solidFill>
            <a:schemeClr val="accent1"/>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30738" name="AutoShape 18"/>
          <p:cNvSpPr>
            <a:spLocks noChangeArrowheads="1"/>
          </p:cNvSpPr>
          <p:nvPr/>
        </p:nvSpPr>
        <p:spPr bwMode="auto">
          <a:xfrm flipH="1">
            <a:off x="3192463" y="5891955"/>
            <a:ext cx="520700" cy="292100"/>
          </a:xfrm>
          <a:prstGeom prst="rightArrow">
            <a:avLst>
              <a:gd name="adj1" fmla="val 50000"/>
              <a:gd name="adj2" fmla="val 89172"/>
            </a:avLst>
          </a:prstGeom>
          <a:solidFill>
            <a:schemeClr val="accent1"/>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30739" name="Rectangle 19"/>
          <p:cNvSpPr>
            <a:spLocks noChangeArrowheads="1"/>
          </p:cNvSpPr>
          <p:nvPr/>
        </p:nvSpPr>
        <p:spPr bwMode="auto">
          <a:xfrm>
            <a:off x="1571626" y="5795118"/>
            <a:ext cx="900889" cy="459100"/>
          </a:xfrm>
          <a:prstGeom prst="rect">
            <a:avLst/>
          </a:prstGeom>
          <a:noFill/>
          <a:ln w="12700">
            <a:noFill/>
            <a:miter lim="800000"/>
            <a:headEnd/>
            <a:tailEnd/>
          </a:ln>
        </p:spPr>
        <p:txBody>
          <a:bodyPr wrap="none" lIns="90488" tIns="44450" rIns="90488" bIns="44450">
            <a:spAutoFit/>
          </a:bodyPr>
          <a:lstStyle/>
          <a:p>
            <a:r>
              <a:rPr lang="en-GB">
                <a:latin typeface="Calibri" pitchFamily="34" charset="0"/>
                <a:cs typeface="Calibri" pitchFamily="34" charset="0"/>
              </a:rPr>
              <a:t>LIVER</a:t>
            </a:r>
          </a:p>
        </p:txBody>
      </p:sp>
      <p:grpSp>
        <p:nvGrpSpPr>
          <p:cNvPr id="2" name="Group 20"/>
          <p:cNvGrpSpPr>
            <a:grpSpLocks/>
          </p:cNvGrpSpPr>
          <p:nvPr/>
        </p:nvGrpSpPr>
        <p:grpSpPr bwMode="auto">
          <a:xfrm>
            <a:off x="5402264" y="2213718"/>
            <a:ext cx="2206626" cy="3419475"/>
            <a:chOff x="3604" y="1431"/>
            <a:chExt cx="1390" cy="2154"/>
          </a:xfrm>
        </p:grpSpPr>
        <p:sp>
          <p:nvSpPr>
            <p:cNvPr id="30745" name="Line 21"/>
            <p:cNvSpPr>
              <a:spLocks noChangeShapeType="1"/>
            </p:cNvSpPr>
            <p:nvPr/>
          </p:nvSpPr>
          <p:spPr bwMode="auto">
            <a:xfrm flipV="1">
              <a:off x="3648" y="1525"/>
              <a:ext cx="0" cy="1846"/>
            </a:xfrm>
            <a:prstGeom prst="line">
              <a:avLst/>
            </a:prstGeom>
            <a:noFill/>
            <a:ln w="12700">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30746" name="AutoShape 22"/>
            <p:cNvSpPr>
              <a:spLocks noChangeArrowheads="1"/>
            </p:cNvSpPr>
            <p:nvPr/>
          </p:nvSpPr>
          <p:spPr bwMode="auto">
            <a:xfrm>
              <a:off x="3604" y="2356"/>
              <a:ext cx="424" cy="280"/>
            </a:xfrm>
            <a:prstGeom prst="rightArrow">
              <a:avLst>
                <a:gd name="adj1" fmla="val 50000"/>
                <a:gd name="adj2" fmla="val 75749"/>
              </a:avLst>
            </a:prstGeom>
            <a:solidFill>
              <a:schemeClr val="accent1"/>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30747" name="Rectangle 23"/>
            <p:cNvSpPr>
              <a:spLocks noChangeArrowheads="1"/>
            </p:cNvSpPr>
            <p:nvPr/>
          </p:nvSpPr>
          <p:spPr bwMode="auto">
            <a:xfrm>
              <a:off x="4119" y="2343"/>
              <a:ext cx="359" cy="289"/>
            </a:xfrm>
            <a:prstGeom prst="rect">
              <a:avLst/>
            </a:prstGeom>
            <a:noFill/>
            <a:ln w="12700">
              <a:noFill/>
              <a:miter lim="800000"/>
              <a:headEnd/>
              <a:tailEnd/>
            </a:ln>
          </p:spPr>
          <p:txBody>
            <a:bodyPr wrap="none" lIns="90488" tIns="44450" rIns="90488" bIns="44450">
              <a:spAutoFit/>
            </a:bodyPr>
            <a:lstStyle/>
            <a:p>
              <a:r>
                <a:rPr lang="en-GB">
                  <a:latin typeface="Calibri" pitchFamily="34" charset="0"/>
                  <a:cs typeface="Calibri" pitchFamily="34" charset="0"/>
                </a:rPr>
                <a:t>F.A</a:t>
              </a:r>
            </a:p>
          </p:txBody>
        </p:sp>
        <p:sp>
          <p:nvSpPr>
            <p:cNvPr id="30748" name="AutoShape 24"/>
            <p:cNvSpPr>
              <a:spLocks noChangeArrowheads="1"/>
            </p:cNvSpPr>
            <p:nvPr/>
          </p:nvSpPr>
          <p:spPr bwMode="auto">
            <a:xfrm rot="-5400000">
              <a:off x="4132" y="1972"/>
              <a:ext cx="328" cy="232"/>
            </a:xfrm>
            <a:prstGeom prst="rightArrow">
              <a:avLst>
                <a:gd name="adj1" fmla="val 50000"/>
                <a:gd name="adj2" fmla="val 70722"/>
              </a:avLst>
            </a:prstGeom>
            <a:solidFill>
              <a:schemeClr val="accent1"/>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30749" name="Rectangle 25"/>
            <p:cNvSpPr>
              <a:spLocks noChangeArrowheads="1"/>
            </p:cNvSpPr>
            <p:nvPr/>
          </p:nvSpPr>
          <p:spPr bwMode="auto">
            <a:xfrm>
              <a:off x="3891" y="1431"/>
              <a:ext cx="843" cy="522"/>
            </a:xfrm>
            <a:prstGeom prst="rect">
              <a:avLst/>
            </a:prstGeom>
            <a:noFill/>
            <a:ln w="12700">
              <a:noFill/>
              <a:miter lim="800000"/>
              <a:headEnd/>
              <a:tailEnd/>
            </a:ln>
          </p:spPr>
          <p:txBody>
            <a:bodyPr wrap="none" lIns="90488" tIns="44450" rIns="90488" bIns="44450">
              <a:spAutoFit/>
            </a:bodyPr>
            <a:lstStyle/>
            <a:p>
              <a:pPr algn="ctr"/>
              <a:r>
                <a:rPr lang="en-GB" b="0">
                  <a:latin typeface="Calibri" pitchFamily="34" charset="0"/>
                  <a:cs typeface="Calibri" pitchFamily="34" charset="0"/>
                </a:rPr>
                <a:t>Energy in</a:t>
              </a:r>
            </a:p>
            <a:p>
              <a:pPr algn="ctr"/>
              <a:r>
                <a:rPr lang="en-GB" b="0">
                  <a:latin typeface="Calibri" pitchFamily="34" charset="0"/>
                  <a:cs typeface="Calibri" pitchFamily="34" charset="0"/>
                </a:rPr>
                <a:t>muscle</a:t>
              </a:r>
            </a:p>
          </p:txBody>
        </p:sp>
        <p:sp>
          <p:nvSpPr>
            <p:cNvPr id="30750" name="AutoShape 26"/>
            <p:cNvSpPr>
              <a:spLocks noChangeArrowheads="1"/>
            </p:cNvSpPr>
            <p:nvPr/>
          </p:nvSpPr>
          <p:spPr bwMode="auto">
            <a:xfrm rot="16200000" flipH="1">
              <a:off x="4156" y="2716"/>
              <a:ext cx="280" cy="232"/>
            </a:xfrm>
            <a:prstGeom prst="rightArrow">
              <a:avLst>
                <a:gd name="adj1" fmla="val 50000"/>
                <a:gd name="adj2" fmla="val 60373"/>
              </a:avLst>
            </a:prstGeom>
            <a:solidFill>
              <a:schemeClr val="accent1"/>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30751" name="Rectangle 27"/>
            <p:cNvSpPr>
              <a:spLocks noChangeArrowheads="1"/>
            </p:cNvSpPr>
            <p:nvPr/>
          </p:nvSpPr>
          <p:spPr bwMode="auto">
            <a:xfrm>
              <a:off x="3760" y="3063"/>
              <a:ext cx="1234" cy="522"/>
            </a:xfrm>
            <a:prstGeom prst="rect">
              <a:avLst/>
            </a:prstGeom>
            <a:noFill/>
            <a:ln w="12700">
              <a:noFill/>
              <a:miter lim="800000"/>
              <a:headEnd/>
              <a:tailEnd/>
            </a:ln>
          </p:spPr>
          <p:txBody>
            <a:bodyPr wrap="none" lIns="90488" tIns="44450" rIns="90488" bIns="44450">
              <a:spAutoFit/>
            </a:bodyPr>
            <a:lstStyle/>
            <a:p>
              <a:pPr algn="ctr"/>
              <a:r>
                <a:rPr lang="en-GB" b="0">
                  <a:latin typeface="Calibri" pitchFamily="34" charset="0"/>
                  <a:cs typeface="Calibri" pitchFamily="34" charset="0"/>
                </a:rPr>
                <a:t>TAG in</a:t>
              </a:r>
            </a:p>
            <a:p>
              <a:pPr algn="ctr"/>
              <a:r>
                <a:rPr lang="en-GB" b="0">
                  <a:latin typeface="Calibri" pitchFamily="34" charset="0"/>
                  <a:cs typeface="Calibri" pitchFamily="34" charset="0"/>
                </a:rPr>
                <a:t>adipose tissue</a:t>
              </a:r>
            </a:p>
          </p:txBody>
        </p:sp>
      </p:grpSp>
      <p:sp>
        <p:nvSpPr>
          <p:cNvPr id="30741" name="Line 28"/>
          <p:cNvSpPr>
            <a:spLocks noChangeShapeType="1"/>
          </p:cNvSpPr>
          <p:nvPr/>
        </p:nvSpPr>
        <p:spPr bwMode="auto">
          <a:xfrm flipH="1" flipV="1">
            <a:off x="2330451" y="2515343"/>
            <a:ext cx="1025525" cy="415925"/>
          </a:xfrm>
          <a:prstGeom prst="line">
            <a:avLst/>
          </a:prstGeom>
          <a:noFill/>
          <a:ln w="12700">
            <a:solidFill>
              <a:schemeClr val="tx1"/>
            </a:solidFill>
            <a:round/>
            <a:headEnd type="triangle" w="med" len="med"/>
            <a:tailEnd/>
          </a:ln>
        </p:spPr>
        <p:txBody>
          <a:bodyPr wrap="none" anchor="ctr"/>
          <a:lstStyle/>
          <a:p>
            <a:endParaRPr lang="en-GB">
              <a:latin typeface="Calibri" pitchFamily="34" charset="0"/>
              <a:cs typeface="Calibri" pitchFamily="34" charset="0"/>
            </a:endParaRPr>
          </a:p>
        </p:txBody>
      </p:sp>
      <p:sp>
        <p:nvSpPr>
          <p:cNvPr id="30742" name="Rectangle 29"/>
          <p:cNvSpPr>
            <a:spLocks noChangeArrowheads="1"/>
          </p:cNvSpPr>
          <p:nvPr/>
        </p:nvSpPr>
        <p:spPr bwMode="auto">
          <a:xfrm>
            <a:off x="1038226" y="2289918"/>
            <a:ext cx="1273876" cy="459100"/>
          </a:xfrm>
          <a:prstGeom prst="rect">
            <a:avLst/>
          </a:prstGeom>
          <a:noFill/>
          <a:ln w="12700">
            <a:noFill/>
            <a:miter lim="800000"/>
            <a:headEnd/>
            <a:tailEnd/>
          </a:ln>
        </p:spPr>
        <p:txBody>
          <a:bodyPr wrap="none" lIns="90488" tIns="44450" rIns="90488" bIns="44450">
            <a:spAutoFit/>
          </a:bodyPr>
          <a:lstStyle/>
          <a:p>
            <a:r>
              <a:rPr lang="en-GB" i="1">
                <a:latin typeface="Calibri" pitchFamily="34" charset="0"/>
                <a:cs typeface="Calibri" pitchFamily="34" charset="0"/>
              </a:rPr>
              <a:t>capillary</a:t>
            </a:r>
          </a:p>
        </p:txBody>
      </p:sp>
      <p:sp>
        <p:nvSpPr>
          <p:cNvPr id="30743" name="Rectangle 30"/>
          <p:cNvSpPr>
            <a:spLocks noChangeArrowheads="1"/>
          </p:cNvSpPr>
          <p:nvPr/>
        </p:nvSpPr>
        <p:spPr bwMode="auto">
          <a:xfrm>
            <a:off x="2714626" y="1215180"/>
            <a:ext cx="1076325" cy="363538"/>
          </a:xfrm>
          <a:prstGeom prst="rect">
            <a:avLst/>
          </a:prstGeom>
          <a:noFill/>
          <a:ln w="12700">
            <a:noFill/>
            <a:miter lim="800000"/>
            <a:headEnd/>
            <a:tailEnd/>
          </a:ln>
        </p:spPr>
        <p:txBody>
          <a:bodyPr wrap="none" lIns="90488" tIns="44450" rIns="90488" bIns="44450">
            <a:spAutoFit/>
          </a:bodyPr>
          <a:lstStyle/>
          <a:p>
            <a:r>
              <a:rPr lang="en-GB" sz="1800" b="0" i="1" dirty="0">
                <a:latin typeface="Calibri" pitchFamily="34" charset="0"/>
                <a:cs typeface="Calibri" pitchFamily="34" charset="0"/>
              </a:rPr>
              <a:t>via lymph</a:t>
            </a:r>
          </a:p>
        </p:txBody>
      </p:sp>
      <p:sp>
        <p:nvSpPr>
          <p:cNvPr id="30744" name="Text Box 31"/>
          <p:cNvSpPr txBox="1">
            <a:spLocks noChangeArrowheads="1"/>
          </p:cNvSpPr>
          <p:nvPr/>
        </p:nvSpPr>
        <p:spPr bwMode="auto">
          <a:xfrm rot="5234737">
            <a:off x="3312098" y="3627020"/>
            <a:ext cx="505267" cy="830997"/>
          </a:xfrm>
          <a:prstGeom prst="rect">
            <a:avLst/>
          </a:prstGeom>
          <a:noFill/>
          <a:ln w="12700">
            <a:noFill/>
            <a:miter lim="800000"/>
            <a:headEnd/>
            <a:tailEnd/>
          </a:ln>
        </p:spPr>
        <p:txBody>
          <a:bodyPr wrap="none">
            <a:spAutoFit/>
          </a:bodyPr>
          <a:lstStyle/>
          <a:p>
            <a:r>
              <a:rPr lang="en-GB" sz="4800">
                <a:latin typeface="Calibri" pitchFamily="34" charset="0"/>
                <a:cs typeface="Calibri" pitchFamily="34" charset="0"/>
              </a:rPr>
              <a:t>Y</a:t>
            </a:r>
            <a:endParaRPr lang="en-GB" sz="3600">
              <a:latin typeface="Calibri" pitchFamily="34" charset="0"/>
              <a:cs typeface="Calibri" pitchFamily="34" charset="0"/>
            </a:endParaRPr>
          </a:p>
        </p:txBody>
      </p:sp>
      <p:sp>
        <p:nvSpPr>
          <p:cNvPr id="33" name="Rectangle 32"/>
          <p:cNvSpPr/>
          <p:nvPr/>
        </p:nvSpPr>
        <p:spPr>
          <a:xfrm>
            <a:off x="119533" y="188640"/>
            <a:ext cx="8352928" cy="723275"/>
          </a:xfrm>
          <a:prstGeom prst="rect">
            <a:avLst/>
          </a:prstGeom>
        </p:spPr>
        <p:txBody>
          <a:bodyPr wrap="square">
            <a:spAutoFit/>
          </a:bodyPr>
          <a:lstStyle/>
          <a:p>
            <a:r>
              <a:rPr lang="en-GB" sz="4100" cap="all" spc="-60" dirty="0">
                <a:solidFill>
                  <a:srgbClr val="DBF5F9">
                    <a:lumMod val="50000"/>
                  </a:srgbClr>
                </a:solidFill>
                <a:latin typeface="Calibri" pitchFamily="34" charset="0"/>
                <a:cs typeface="Calibri" pitchFamily="34" charset="0"/>
              </a:rPr>
              <a:t>Endogenous lipoprotein pathway</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323528" y="1556792"/>
            <a:ext cx="8352928" cy="4586064"/>
          </a:xfrm>
          <a:noFill/>
        </p:spPr>
        <p:txBody>
          <a:bodyPr>
            <a:normAutofit/>
          </a:bodyPr>
          <a:lstStyle/>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 Eventually most of the triacylglycerol in the chylomicron is </a:t>
            </a:r>
            <a:r>
              <a:rPr lang="en-GB" sz="2800" b="0" dirty="0" err="1">
                <a:solidFill>
                  <a:srgbClr val="000000"/>
                </a:solidFill>
                <a:latin typeface="Calibri" pitchFamily="34" charset="0"/>
                <a:cs typeface="Calibri" pitchFamily="34" charset="0"/>
              </a:rPr>
              <a:t>hydrolyzed</a:t>
            </a:r>
            <a:endParaRPr lang="en-GB" sz="2800" b="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endParaRPr lang="en-GB" sz="2800" b="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 It shrinks, becomes relatively rich in cholesterol and is known as a </a:t>
            </a:r>
            <a:r>
              <a:rPr lang="en-GB" sz="2800" u="sng" dirty="0">
                <a:solidFill>
                  <a:srgbClr val="000000"/>
                </a:solidFill>
                <a:latin typeface="Calibri" pitchFamily="34" charset="0"/>
                <a:cs typeface="Calibri" pitchFamily="34" charset="0"/>
              </a:rPr>
              <a:t>chylomicron remnant</a:t>
            </a:r>
          </a:p>
          <a:p>
            <a:pPr marL="342900" indent="-342900">
              <a:buFont typeface="Wingdings" panose="05000000000000000000" pitchFamily="2" charset="2"/>
              <a:buChar char="§"/>
            </a:pPr>
            <a:endParaRPr lang="en-GB" sz="2800" b="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 The remnant is released back into the circulation from where it is rapidly removed after interaction  with receptors in the liver</a:t>
            </a:r>
          </a:p>
        </p:txBody>
      </p:sp>
      <p:sp>
        <p:nvSpPr>
          <p:cNvPr id="5" name="Rectangle 4"/>
          <p:cNvSpPr/>
          <p:nvPr/>
        </p:nvSpPr>
        <p:spPr>
          <a:xfrm>
            <a:off x="323528" y="332656"/>
            <a:ext cx="8352928" cy="723275"/>
          </a:xfrm>
          <a:prstGeom prst="rect">
            <a:avLst/>
          </a:prstGeom>
        </p:spPr>
        <p:txBody>
          <a:bodyPr wrap="square">
            <a:spAutoFit/>
          </a:bodyPr>
          <a:lstStyle/>
          <a:p>
            <a:r>
              <a:rPr lang="en-GB" sz="4100" cap="all" spc="-60" dirty="0">
                <a:solidFill>
                  <a:srgbClr val="DBF5F9">
                    <a:lumMod val="50000"/>
                  </a:srgbClr>
                </a:solidFill>
                <a:latin typeface="Calibri" pitchFamily="34" charset="0"/>
                <a:cs typeface="Calibri" pitchFamily="34" charset="0"/>
              </a:rPr>
              <a:t>Chylomicron metabolism</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11209872"/>
              </p:ext>
            </p:extLst>
          </p:nvPr>
        </p:nvGraphicFramePr>
        <p:xfrm>
          <a:off x="457200" y="228600"/>
          <a:ext cx="7924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68219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7239000" cy="1143000"/>
          </a:xfrm>
        </p:spPr>
        <p:txBody>
          <a:bodyPr>
            <a:normAutofit/>
          </a:bodyPr>
          <a:lstStyle/>
          <a:p>
            <a:r>
              <a:rPr lang="en-GB" sz="4100" b="1" dirty="0">
                <a:solidFill>
                  <a:schemeClr val="bg2">
                    <a:lumMod val="50000"/>
                  </a:schemeClr>
                </a:solidFill>
                <a:latin typeface="Calibri" pitchFamily="34" charset="0"/>
                <a:cs typeface="Calibri" pitchFamily="34" charset="0"/>
              </a:rPr>
              <a:t>Plasma lipoproteins</a:t>
            </a:r>
          </a:p>
        </p:txBody>
      </p:sp>
      <p:sp>
        <p:nvSpPr>
          <p:cNvPr id="3" name="Content Placeholder 2"/>
          <p:cNvSpPr>
            <a:spLocks noGrp="1"/>
          </p:cNvSpPr>
          <p:nvPr>
            <p:ph idx="1"/>
          </p:nvPr>
        </p:nvSpPr>
        <p:spPr>
          <a:xfrm>
            <a:off x="251520" y="1340768"/>
            <a:ext cx="8663880" cy="4846320"/>
          </a:xfrm>
        </p:spPr>
        <p:txBody>
          <a:bodyPr>
            <a:normAutofit/>
          </a:bodyPr>
          <a:lstStyle/>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Function </a:t>
            </a:r>
          </a:p>
          <a:p>
            <a:pPr marL="800100" lvl="1" indent="-342900">
              <a:buFont typeface="Wingdings" panose="05000000000000000000" pitchFamily="2" charset="2"/>
              <a:buChar char="§"/>
            </a:pPr>
            <a:r>
              <a:rPr lang="en-GB" sz="2400" dirty="0">
                <a:solidFill>
                  <a:srgbClr val="000000"/>
                </a:solidFill>
                <a:latin typeface="Calibri" pitchFamily="34" charset="0"/>
                <a:cs typeface="Calibri" pitchFamily="34" charset="0"/>
              </a:rPr>
              <a:t>Transport endogenous lipids (synthesised in liver) and exogenous lipids (dietary) from site of production/absorption to site of utilisation ( muscle, membranes) and storage</a:t>
            </a:r>
          </a:p>
          <a:p>
            <a:pPr marL="342900" indent="-342900">
              <a:buFont typeface="Wingdings" panose="05000000000000000000" pitchFamily="2" charset="2"/>
              <a:buChar char="§"/>
            </a:pPr>
            <a:endParaRPr lang="en-GB" sz="240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Structure	</a:t>
            </a:r>
          </a:p>
          <a:p>
            <a:pPr lvl="1">
              <a:buFont typeface="Wingdings" panose="05000000000000000000" pitchFamily="2" charset="2"/>
              <a:buChar char="§"/>
            </a:pPr>
            <a:r>
              <a:rPr lang="en-GB" sz="2400" dirty="0">
                <a:solidFill>
                  <a:srgbClr val="000000"/>
                </a:solidFill>
                <a:latin typeface="Calibri" pitchFamily="34" charset="0"/>
                <a:cs typeface="Calibri" pitchFamily="34" charset="0"/>
              </a:rPr>
              <a:t>Core:  hydrophobic, neutral lipids (TG, cholesterol esters)</a:t>
            </a:r>
          </a:p>
          <a:p>
            <a:pPr lvl="1">
              <a:buFont typeface="Wingdings" panose="05000000000000000000" pitchFamily="2" charset="2"/>
              <a:buChar char="§"/>
            </a:pPr>
            <a:r>
              <a:rPr lang="en-GB" sz="2400" dirty="0">
                <a:solidFill>
                  <a:srgbClr val="000000"/>
                </a:solidFill>
                <a:latin typeface="Calibri" pitchFamily="34" charset="0"/>
                <a:cs typeface="Calibri" pitchFamily="34" charset="0"/>
              </a:rPr>
              <a:t>Hydrophilic coat of phospholipids, free cholesterol and </a:t>
            </a:r>
            <a:r>
              <a:rPr lang="en-GB" sz="2400" dirty="0" err="1">
                <a:solidFill>
                  <a:srgbClr val="000000"/>
                </a:solidFill>
                <a:latin typeface="Calibri" pitchFamily="34" charset="0"/>
                <a:cs typeface="Calibri" pitchFamily="34" charset="0"/>
              </a:rPr>
              <a:t>apolipoproteins</a:t>
            </a:r>
            <a:r>
              <a:rPr lang="en-GB" sz="2400" dirty="0">
                <a:solidFill>
                  <a:srgbClr val="000000"/>
                </a:solidFill>
                <a:latin typeface="Calibri" pitchFamily="34" charset="0"/>
                <a:cs typeface="Calibri" pitchFamily="34" charset="0"/>
              </a:rPr>
              <a:t> </a:t>
            </a:r>
          </a:p>
        </p:txBody>
      </p:sp>
    </p:spTree>
    <p:extLst>
      <p:ext uri="{BB962C8B-B14F-4D97-AF65-F5344CB8AC3E}">
        <p14:creationId xmlns:p14="http://schemas.microsoft.com/office/powerpoint/2010/main" val="1251105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7239000" cy="1143000"/>
          </a:xfrm>
        </p:spPr>
        <p:txBody>
          <a:bodyPr>
            <a:normAutofit/>
          </a:bodyPr>
          <a:lstStyle/>
          <a:p>
            <a:r>
              <a:rPr lang="en-GB" sz="4100" b="1" dirty="0">
                <a:solidFill>
                  <a:schemeClr val="bg2">
                    <a:lumMod val="50000"/>
                  </a:schemeClr>
                </a:solidFill>
                <a:latin typeface="Calibri" pitchFamily="34" charset="0"/>
                <a:cs typeface="Calibri" pitchFamily="34" charset="0"/>
              </a:rPr>
              <a:t>Plasma lipoproteins</a:t>
            </a:r>
          </a:p>
        </p:txBody>
      </p:sp>
      <p:sp>
        <p:nvSpPr>
          <p:cNvPr id="3" name="Content Placeholder 2"/>
          <p:cNvSpPr>
            <a:spLocks noGrp="1"/>
          </p:cNvSpPr>
          <p:nvPr>
            <p:ph idx="1"/>
          </p:nvPr>
        </p:nvSpPr>
        <p:spPr>
          <a:xfrm>
            <a:off x="467544" y="1628800"/>
            <a:ext cx="8280920" cy="4846320"/>
          </a:xfrm>
        </p:spPr>
        <p:txBody>
          <a:bodyPr>
            <a:normAutofit/>
          </a:bodyPr>
          <a:lstStyle/>
          <a:p>
            <a:pPr marL="342900" indent="-342900">
              <a:buFont typeface="Wingdings" panose="05000000000000000000" pitchFamily="2" charset="2"/>
              <a:buChar char="§"/>
            </a:pPr>
            <a:r>
              <a:rPr lang="en-GB" sz="2600" b="0" dirty="0">
                <a:solidFill>
                  <a:srgbClr val="00B050"/>
                </a:solidFill>
                <a:latin typeface="Calibri" pitchFamily="34" charset="0"/>
                <a:cs typeface="Calibri" pitchFamily="34" charset="0"/>
              </a:rPr>
              <a:t>Low density lipoproteins (LDL) </a:t>
            </a:r>
            <a:r>
              <a:rPr lang="en-GB" sz="2600" b="0" dirty="0">
                <a:latin typeface="Calibri" pitchFamily="34" charset="0"/>
                <a:cs typeface="Calibri" pitchFamily="34" charset="0"/>
              </a:rPr>
              <a:t>– </a:t>
            </a:r>
            <a:r>
              <a:rPr lang="en-GB" sz="2600" b="0" dirty="0">
                <a:solidFill>
                  <a:srgbClr val="000000"/>
                </a:solidFill>
                <a:latin typeface="Calibri" pitchFamily="34" charset="0"/>
                <a:cs typeface="Calibri" pitchFamily="34" charset="0"/>
              </a:rPr>
              <a:t>transports cholesterol from liver to body tissues (‘bad cholesterol’ lipoprotein)</a:t>
            </a:r>
          </a:p>
          <a:p>
            <a:pPr marL="342900" indent="-342900">
              <a:buFont typeface="Wingdings" panose="05000000000000000000" pitchFamily="2" charset="2"/>
              <a:buChar char="§"/>
            </a:pPr>
            <a:endParaRPr lang="en-GB" sz="2600" b="0" dirty="0">
              <a:latin typeface="Calibri" pitchFamily="34" charset="0"/>
              <a:cs typeface="Calibri" pitchFamily="34" charset="0"/>
            </a:endParaRPr>
          </a:p>
          <a:p>
            <a:pPr marL="342900" indent="-342900">
              <a:buFont typeface="Wingdings" panose="05000000000000000000" pitchFamily="2" charset="2"/>
              <a:buChar char="§"/>
            </a:pPr>
            <a:r>
              <a:rPr lang="en-GB" sz="2600" b="0" dirty="0">
                <a:solidFill>
                  <a:srgbClr val="00B050"/>
                </a:solidFill>
                <a:latin typeface="Calibri" pitchFamily="34" charset="0"/>
                <a:cs typeface="Calibri" pitchFamily="34" charset="0"/>
              </a:rPr>
              <a:t>Very low density lipoproteins (VLDL) </a:t>
            </a:r>
            <a:r>
              <a:rPr lang="en-GB" sz="2600" b="0" dirty="0">
                <a:latin typeface="Calibri" pitchFamily="34" charset="0"/>
                <a:cs typeface="Calibri" pitchFamily="34" charset="0"/>
              </a:rPr>
              <a:t>–</a:t>
            </a:r>
            <a:r>
              <a:rPr lang="en-GB" sz="2600" b="0" dirty="0">
                <a:solidFill>
                  <a:srgbClr val="000000"/>
                </a:solidFill>
                <a:latin typeface="Calibri" pitchFamily="34" charset="0"/>
                <a:cs typeface="Calibri" pitchFamily="34" charset="0"/>
              </a:rPr>
              <a:t> transport newly synthesised TG from liver to adipose tissue</a:t>
            </a:r>
          </a:p>
          <a:p>
            <a:pPr marL="342900" indent="-342900">
              <a:buFont typeface="Wingdings" panose="05000000000000000000" pitchFamily="2" charset="2"/>
              <a:buChar char="§"/>
            </a:pPr>
            <a:endParaRPr lang="en-GB" sz="2600" b="0" dirty="0">
              <a:latin typeface="Calibri" pitchFamily="34" charset="0"/>
              <a:cs typeface="Calibri" pitchFamily="34" charset="0"/>
            </a:endParaRPr>
          </a:p>
          <a:p>
            <a:pPr marL="342900" indent="-342900">
              <a:buFont typeface="Wingdings" panose="05000000000000000000" pitchFamily="2" charset="2"/>
              <a:buChar char="§"/>
            </a:pPr>
            <a:r>
              <a:rPr lang="en-GB" sz="2600" b="0" dirty="0">
                <a:solidFill>
                  <a:srgbClr val="00B050"/>
                </a:solidFill>
                <a:latin typeface="Calibri" pitchFamily="34" charset="0"/>
                <a:cs typeface="Calibri" pitchFamily="34" charset="0"/>
              </a:rPr>
              <a:t>High density lipoproteins (HDL) </a:t>
            </a:r>
            <a:r>
              <a:rPr lang="en-GB" sz="2600" b="0" dirty="0">
                <a:latin typeface="Calibri" pitchFamily="34" charset="0"/>
                <a:cs typeface="Calibri" pitchFamily="34" charset="0"/>
              </a:rPr>
              <a:t>– </a:t>
            </a:r>
            <a:r>
              <a:rPr lang="en-GB" sz="2600" b="0" dirty="0">
                <a:solidFill>
                  <a:srgbClr val="000000"/>
                </a:solidFill>
                <a:latin typeface="Calibri" pitchFamily="34" charset="0"/>
                <a:cs typeface="Calibri" pitchFamily="34" charset="0"/>
              </a:rPr>
              <a:t>transport cholesterol from tissues to the liver (‘good cholesterol’ lipoprotein)</a:t>
            </a:r>
          </a:p>
        </p:txBody>
      </p:sp>
    </p:spTree>
    <p:extLst>
      <p:ext uri="{BB962C8B-B14F-4D97-AF65-F5344CB8AC3E}">
        <p14:creationId xmlns:p14="http://schemas.microsoft.com/office/powerpoint/2010/main" val="38814495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38" y="0"/>
            <a:ext cx="7242048" cy="1143000"/>
          </a:xfrm>
        </p:spPr>
        <p:txBody>
          <a:bodyPr/>
          <a:lstStyle/>
          <a:p>
            <a:r>
              <a:rPr lang="en-GB" b="1" dirty="0">
                <a:solidFill>
                  <a:schemeClr val="bg2">
                    <a:lumMod val="50000"/>
                  </a:schemeClr>
                </a:solidFill>
                <a:latin typeface="Calibri" pitchFamily="34" charset="0"/>
                <a:cs typeface="Calibri" pitchFamily="34" charset="0"/>
              </a:rPr>
              <a:t>Summary</a:t>
            </a:r>
            <a:r>
              <a:rPr lang="en-GB" dirty="0">
                <a:latin typeface="Calibri" pitchFamily="34" charset="0"/>
                <a:cs typeface="Calibri" pitchFamily="34" charset="0"/>
              </a:rPr>
              <a:t> </a:t>
            </a:r>
          </a:p>
        </p:txBody>
      </p:sp>
      <p:sp>
        <p:nvSpPr>
          <p:cNvPr id="4" name="TextBox 3"/>
          <p:cNvSpPr txBox="1"/>
          <p:nvPr/>
        </p:nvSpPr>
        <p:spPr>
          <a:xfrm>
            <a:off x="152400" y="1412776"/>
            <a:ext cx="8763000" cy="4573047"/>
          </a:xfrm>
          <a:prstGeom prst="rect">
            <a:avLst/>
          </a:prstGeom>
          <a:noFill/>
        </p:spPr>
        <p:txBody>
          <a:bodyPr wrap="square" rtlCol="0">
            <a:spAutoFit/>
          </a:bodyPr>
          <a:lstStyle/>
          <a:p>
            <a:pPr marL="342900" indent="-342900">
              <a:buClr>
                <a:schemeClr val="bg2">
                  <a:lumMod val="25000"/>
                </a:schemeClr>
              </a:buClr>
              <a:buFont typeface="Wingdings" panose="05000000000000000000" pitchFamily="2" charset="2"/>
              <a:buChar char="§"/>
            </a:pPr>
            <a:r>
              <a:rPr lang="en-GB" b="0" dirty="0">
                <a:latin typeface="Calibri" pitchFamily="34" charset="0"/>
                <a:cs typeface="Calibri" pitchFamily="34" charset="0"/>
              </a:rPr>
              <a:t> TG is major dietary lipid mainly digested in the small intestine</a:t>
            </a:r>
          </a:p>
          <a:p>
            <a:pPr marL="800100" lvl="1" indent="-342900">
              <a:buClr>
                <a:schemeClr val="bg2">
                  <a:lumMod val="25000"/>
                </a:schemeClr>
              </a:buClr>
              <a:buFont typeface="Wingdings" panose="05000000000000000000" pitchFamily="2" charset="2"/>
              <a:buChar char="§"/>
            </a:pPr>
            <a:r>
              <a:rPr lang="en-GB" sz="2000" b="0" dirty="0">
                <a:latin typeface="Calibri" pitchFamily="34" charset="0"/>
                <a:cs typeface="Calibri" pitchFamily="34" charset="0"/>
              </a:rPr>
              <a:t>Bile is released from the gall bladder</a:t>
            </a:r>
          </a:p>
          <a:p>
            <a:pPr marL="800100" lvl="1" indent="-342900">
              <a:buClr>
                <a:schemeClr val="bg2">
                  <a:lumMod val="25000"/>
                </a:schemeClr>
              </a:buClr>
              <a:buFont typeface="Wingdings" panose="05000000000000000000" pitchFamily="2" charset="2"/>
              <a:buChar char="§"/>
            </a:pPr>
            <a:r>
              <a:rPr lang="en-GB" sz="2000" b="0" dirty="0">
                <a:latin typeface="Calibri" pitchFamily="34" charset="0"/>
                <a:cs typeface="Calibri" pitchFamily="34" charset="0"/>
              </a:rPr>
              <a:t>Forms micelles (TAGs </a:t>
            </a:r>
            <a:r>
              <a:rPr lang="en-GB" sz="2000" b="0" dirty="0" err="1">
                <a:latin typeface="Calibri" pitchFamily="34" charset="0"/>
                <a:cs typeface="Calibri" pitchFamily="34" charset="0"/>
              </a:rPr>
              <a:t>phopholipids</a:t>
            </a:r>
            <a:r>
              <a:rPr lang="en-GB" sz="2000" b="0" dirty="0">
                <a:latin typeface="Calibri" pitchFamily="34" charset="0"/>
                <a:cs typeface="Calibri" pitchFamily="34" charset="0"/>
              </a:rPr>
              <a:t>, cholesterol, bile salt)</a:t>
            </a:r>
          </a:p>
          <a:p>
            <a:pPr marL="800100" lvl="1" indent="-342900">
              <a:buClr>
                <a:schemeClr val="bg2">
                  <a:lumMod val="25000"/>
                </a:schemeClr>
              </a:buClr>
              <a:buFont typeface="Wingdings" panose="05000000000000000000" pitchFamily="2" charset="2"/>
              <a:buChar char="§"/>
            </a:pPr>
            <a:r>
              <a:rPr lang="en-GB" sz="2000" b="0" dirty="0">
                <a:latin typeface="Calibri" pitchFamily="34" charset="0"/>
                <a:cs typeface="Calibri" pitchFamily="34" charset="0"/>
              </a:rPr>
              <a:t>Pancreatic lipase hydrolyses TAGs in micelles</a:t>
            </a:r>
          </a:p>
          <a:p>
            <a:pPr marL="800100" lvl="1" indent="-342900">
              <a:buClr>
                <a:schemeClr val="bg2">
                  <a:lumMod val="25000"/>
                </a:schemeClr>
              </a:buClr>
              <a:buFont typeface="Wingdings" panose="05000000000000000000" pitchFamily="2" charset="2"/>
              <a:buChar char="§"/>
            </a:pPr>
            <a:r>
              <a:rPr lang="en-GB" sz="2000" b="0" dirty="0">
                <a:latin typeface="Calibri" pitchFamily="34" charset="0"/>
                <a:cs typeface="Calibri" pitchFamily="34" charset="0"/>
              </a:rPr>
              <a:t>Absorbed into enterocyte</a:t>
            </a:r>
          </a:p>
          <a:p>
            <a:pPr marL="800100" lvl="1" indent="-342900">
              <a:buClr>
                <a:schemeClr val="bg2">
                  <a:lumMod val="25000"/>
                </a:schemeClr>
              </a:buClr>
              <a:buFont typeface="Wingdings" panose="05000000000000000000" pitchFamily="2" charset="2"/>
              <a:buChar char="§"/>
            </a:pPr>
            <a:r>
              <a:rPr lang="en-GB" sz="2000" b="0" dirty="0">
                <a:latin typeface="Calibri" pitchFamily="34" charset="0"/>
                <a:cs typeface="Calibri" pitchFamily="34" charset="0"/>
              </a:rPr>
              <a:t>Fatty acids are re-esterified</a:t>
            </a:r>
            <a:r>
              <a:rPr lang="en-GB" sz="2000" b="0" dirty="0">
                <a:latin typeface="Calibri" pitchFamily="34" charset="0"/>
                <a:cs typeface="Calibri" pitchFamily="34" charset="0"/>
                <a:sym typeface="Wingdings" pitchFamily="2" charset="2"/>
              </a:rPr>
              <a:t> TAGs</a:t>
            </a:r>
          </a:p>
          <a:p>
            <a:pPr marL="800100" lvl="1" indent="-342900">
              <a:buClr>
                <a:schemeClr val="bg2">
                  <a:lumMod val="25000"/>
                </a:schemeClr>
              </a:buClr>
              <a:buFont typeface="Wingdings" panose="05000000000000000000" pitchFamily="2" charset="2"/>
              <a:buChar char="§"/>
            </a:pPr>
            <a:r>
              <a:rPr lang="en-GB" sz="2000" b="0" dirty="0">
                <a:latin typeface="Calibri" pitchFamily="34" charset="0"/>
                <a:cs typeface="Calibri" pitchFamily="34" charset="0"/>
                <a:sym typeface="Wingdings" pitchFamily="2" charset="2"/>
              </a:rPr>
              <a:t>Packaged into chylomicrons lymphatic system  blood</a:t>
            </a:r>
          </a:p>
          <a:p>
            <a:pPr marL="800100" lvl="1" indent="-342900">
              <a:buClr>
                <a:schemeClr val="bg2">
                  <a:lumMod val="25000"/>
                </a:schemeClr>
              </a:buClr>
              <a:buFont typeface="Wingdings" panose="05000000000000000000" pitchFamily="2" charset="2"/>
              <a:buChar char="§"/>
            </a:pPr>
            <a:endParaRPr lang="en-GB" b="0" dirty="0">
              <a:latin typeface="Calibri" pitchFamily="34" charset="0"/>
              <a:cs typeface="Calibri" pitchFamily="34" charset="0"/>
              <a:sym typeface="Wingdings" pitchFamily="2" charset="2"/>
            </a:endParaRPr>
          </a:p>
          <a:p>
            <a:pPr marL="342900" lvl="0" indent="-342900" eaLnBrk="1" fontAlgn="auto" hangingPunct="1">
              <a:spcBef>
                <a:spcPts val="600"/>
              </a:spcBef>
              <a:spcAft>
                <a:spcPts val="0"/>
              </a:spcAft>
              <a:buClr>
                <a:schemeClr val="bg2">
                  <a:lumMod val="25000"/>
                </a:schemeClr>
              </a:buClr>
              <a:buSzPct val="73000"/>
              <a:buFont typeface="Wingdings" panose="05000000000000000000" pitchFamily="2" charset="2"/>
              <a:buChar char="§"/>
            </a:pPr>
            <a:r>
              <a:rPr lang="en-GB" b="0" dirty="0">
                <a:latin typeface="Calibri" pitchFamily="34" charset="0"/>
                <a:cs typeface="Calibri" pitchFamily="34" charset="0"/>
                <a:sym typeface="Wingdings" pitchFamily="2" charset="2"/>
              </a:rPr>
              <a:t>  </a:t>
            </a:r>
            <a:r>
              <a:rPr lang="en-GB" b="0" dirty="0">
                <a:solidFill>
                  <a:prstClr val="black"/>
                </a:solidFill>
                <a:latin typeface="Calibri" pitchFamily="34" charset="0"/>
                <a:cs typeface="Calibri" pitchFamily="34" charset="0"/>
                <a:sym typeface="Wingdings" pitchFamily="2" charset="2"/>
              </a:rPr>
              <a:t>Chylomicron interacts with LPL</a:t>
            </a:r>
          </a:p>
          <a:p>
            <a:pPr marL="635508" lvl="1" indent="-342900" eaLnBrk="1" fontAlgn="auto" hangingPunct="1">
              <a:spcBef>
                <a:spcPts val="500"/>
              </a:spcBef>
              <a:spcAft>
                <a:spcPts val="0"/>
              </a:spcAft>
              <a:buClr>
                <a:schemeClr val="bg2">
                  <a:lumMod val="25000"/>
                </a:schemeClr>
              </a:buClr>
              <a:buSzPct val="80000"/>
              <a:buFont typeface="Wingdings" panose="05000000000000000000" pitchFamily="2" charset="2"/>
              <a:buChar char="§"/>
            </a:pPr>
            <a:r>
              <a:rPr lang="en-GB" sz="2100" b="0" dirty="0">
                <a:solidFill>
                  <a:prstClr val="black">
                    <a:tint val="85000"/>
                  </a:prstClr>
                </a:solidFill>
                <a:latin typeface="Calibri" pitchFamily="34" charset="0"/>
                <a:cs typeface="Calibri" pitchFamily="34" charset="0"/>
                <a:sym typeface="Wingdings" pitchFamily="2" charset="2"/>
              </a:rPr>
              <a:t>Fatty acids released from chylomicron  muscle (</a:t>
            </a:r>
            <a:r>
              <a:rPr lang="en-GB" sz="2100" b="0" dirty="0" err="1">
                <a:solidFill>
                  <a:prstClr val="black">
                    <a:tint val="85000"/>
                  </a:prstClr>
                </a:solidFill>
                <a:latin typeface="Calibri" pitchFamily="34" charset="0"/>
                <a:cs typeface="Calibri" pitchFamily="34" charset="0"/>
                <a:sym typeface="Wingdings" pitchFamily="2" charset="2"/>
              </a:rPr>
              <a:t>oxidated</a:t>
            </a:r>
            <a:r>
              <a:rPr lang="en-GB" sz="2100" b="0" dirty="0">
                <a:solidFill>
                  <a:prstClr val="black">
                    <a:tint val="85000"/>
                  </a:prstClr>
                </a:solidFill>
                <a:latin typeface="Calibri" pitchFamily="34" charset="0"/>
                <a:cs typeface="Calibri" pitchFamily="34" charset="0"/>
                <a:sym typeface="Wingdings" pitchFamily="2" charset="2"/>
              </a:rPr>
              <a:t> for energy production), adipose tissue ( re-</a:t>
            </a:r>
            <a:r>
              <a:rPr lang="en-GB" sz="2100" b="0" dirty="0" err="1">
                <a:solidFill>
                  <a:prstClr val="black">
                    <a:tint val="85000"/>
                  </a:prstClr>
                </a:solidFill>
                <a:latin typeface="Calibri" pitchFamily="34" charset="0"/>
                <a:cs typeface="Calibri" pitchFamily="34" charset="0"/>
                <a:sym typeface="Wingdings" pitchFamily="2" charset="2"/>
              </a:rPr>
              <a:t>estrefication</a:t>
            </a:r>
            <a:r>
              <a:rPr lang="en-GB" sz="2100" b="0" dirty="0">
                <a:solidFill>
                  <a:prstClr val="black">
                    <a:tint val="85000"/>
                  </a:prstClr>
                </a:solidFill>
                <a:latin typeface="Calibri" pitchFamily="34" charset="0"/>
                <a:cs typeface="Calibri" pitchFamily="34" charset="0"/>
                <a:sym typeface="Wingdings" pitchFamily="2" charset="2"/>
              </a:rPr>
              <a:t>, storage)</a:t>
            </a:r>
          </a:p>
          <a:p>
            <a:pPr>
              <a:buClr>
                <a:schemeClr val="tx2"/>
              </a:buClr>
            </a:pPr>
            <a:endParaRPr lang="en-GB" b="0" dirty="0">
              <a:latin typeface="Calibri" pitchFamily="34" charset="0"/>
              <a:cs typeface="Calibri" pitchFamily="34" charset="0"/>
              <a:sym typeface="Wingdings" pitchFamily="2" charset="2"/>
            </a:endParaRPr>
          </a:p>
          <a:p>
            <a:pPr lvl="1"/>
            <a:endParaRPr lang="en-GB" b="0" dirty="0">
              <a:latin typeface="Calibri" pitchFamily="34" charset="0"/>
              <a:cs typeface="Calibri" pitchFamily="34" charset="0"/>
              <a:sym typeface="Wingdings" pitchFamily="2" charset="2"/>
            </a:endParaRPr>
          </a:p>
        </p:txBody>
      </p:sp>
    </p:spTree>
    <p:extLst>
      <p:ext uri="{BB962C8B-B14F-4D97-AF65-F5344CB8AC3E}">
        <p14:creationId xmlns:p14="http://schemas.microsoft.com/office/powerpoint/2010/main" val="2056754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800" b="1" dirty="0">
                <a:solidFill>
                  <a:schemeClr val="bg2">
                    <a:lumMod val="50000"/>
                  </a:schemeClr>
                </a:solidFill>
                <a:latin typeface="+mn-lt"/>
              </a:rPr>
              <a:t>Essential fatty acids</a:t>
            </a:r>
          </a:p>
        </p:txBody>
      </p:sp>
    </p:spTree>
    <p:extLst>
      <p:ext uri="{BB962C8B-B14F-4D97-AF65-F5344CB8AC3E}">
        <p14:creationId xmlns:p14="http://schemas.microsoft.com/office/powerpoint/2010/main" val="9996347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3408"/>
            <a:ext cx="7239000" cy="1143000"/>
          </a:xfrm>
        </p:spPr>
        <p:txBody>
          <a:bodyPr/>
          <a:lstStyle/>
          <a:p>
            <a:r>
              <a:rPr lang="en-GB" b="1" dirty="0">
                <a:solidFill>
                  <a:schemeClr val="bg2">
                    <a:lumMod val="50000"/>
                  </a:schemeClr>
                </a:solidFill>
                <a:latin typeface="+mn-lt"/>
              </a:rPr>
              <a:t>Essential fatty acids</a:t>
            </a:r>
          </a:p>
        </p:txBody>
      </p:sp>
      <p:sp>
        <p:nvSpPr>
          <p:cNvPr id="3" name="Content Placeholder 2"/>
          <p:cNvSpPr>
            <a:spLocks noGrp="1"/>
          </p:cNvSpPr>
          <p:nvPr>
            <p:ph idx="1"/>
          </p:nvPr>
        </p:nvSpPr>
        <p:spPr>
          <a:xfrm>
            <a:off x="179512" y="1196752"/>
            <a:ext cx="8712968" cy="5544616"/>
          </a:xfrm>
        </p:spPr>
        <p:txBody>
          <a:bodyPr>
            <a:normAutofit fontScale="92500"/>
          </a:bodyPr>
          <a:lstStyle/>
          <a:p>
            <a:pPr marL="342900" indent="-342900">
              <a:lnSpc>
                <a:spcPct val="120000"/>
              </a:lnSpc>
              <a:buFont typeface="Wingdings" panose="05000000000000000000" pitchFamily="2" charset="2"/>
              <a:buChar char="§"/>
            </a:pPr>
            <a:r>
              <a:rPr lang="en-GB" sz="2400" b="0" dirty="0">
                <a:solidFill>
                  <a:srgbClr val="000000"/>
                </a:solidFill>
                <a:latin typeface="Calibri" pitchFamily="34" charset="0"/>
                <a:cs typeface="Calibri" pitchFamily="34" charset="0"/>
              </a:rPr>
              <a:t>Polyunsaturated fatty acids that we cannot synthesise and therefore must obtain from the diet</a:t>
            </a:r>
          </a:p>
          <a:p>
            <a:pPr>
              <a:lnSpc>
                <a:spcPct val="120000"/>
              </a:lnSpc>
            </a:pPr>
            <a:r>
              <a:rPr lang="en-GB" b="1" dirty="0">
                <a:solidFill>
                  <a:srgbClr val="FF0000"/>
                </a:solidFill>
                <a:latin typeface="Calibri" pitchFamily="34" charset="0"/>
                <a:cs typeface="Calibri" pitchFamily="34" charset="0"/>
              </a:rPr>
              <a:t>Omega 6 fatty acids</a:t>
            </a:r>
          </a:p>
          <a:p>
            <a:pPr marL="342900" indent="-342900">
              <a:lnSpc>
                <a:spcPct val="120000"/>
              </a:lnSpc>
              <a:buFont typeface="Wingdings" panose="05000000000000000000" pitchFamily="2" charset="2"/>
              <a:buChar char="§"/>
            </a:pPr>
            <a:r>
              <a:rPr lang="en-GB" dirty="0">
                <a:solidFill>
                  <a:srgbClr val="000000"/>
                </a:solidFill>
                <a:latin typeface="Calibri" pitchFamily="34" charset="0"/>
                <a:cs typeface="Calibri" pitchFamily="34" charset="0"/>
              </a:rPr>
              <a:t>Linoleic acid C18:2, n-6</a:t>
            </a:r>
          </a:p>
          <a:p>
            <a:pPr lvl="1">
              <a:lnSpc>
                <a:spcPct val="120000"/>
              </a:lnSpc>
              <a:buFont typeface="Wingdings" panose="05000000000000000000" pitchFamily="2" charset="2"/>
              <a:buChar char="§"/>
            </a:pPr>
            <a:r>
              <a:rPr lang="en-GB" sz="2200" dirty="0">
                <a:solidFill>
                  <a:srgbClr val="000000"/>
                </a:solidFill>
                <a:latin typeface="Calibri" pitchFamily="34" charset="0"/>
                <a:cs typeface="Calibri" pitchFamily="34" charset="0"/>
              </a:rPr>
              <a:t>1 % of total energy intake (COMA, 1991)</a:t>
            </a:r>
          </a:p>
          <a:p>
            <a:pPr lvl="1">
              <a:lnSpc>
                <a:spcPct val="120000"/>
              </a:lnSpc>
              <a:buFont typeface="Wingdings" panose="05000000000000000000" pitchFamily="2" charset="2"/>
              <a:buChar char="§"/>
            </a:pPr>
            <a:r>
              <a:rPr lang="en-GB" sz="2200" dirty="0">
                <a:solidFill>
                  <a:srgbClr val="000000"/>
                </a:solidFill>
                <a:latin typeface="Calibri" pitchFamily="34" charset="0"/>
                <a:cs typeface="Calibri" pitchFamily="34" charset="0"/>
              </a:rPr>
              <a:t>Vegetable oils e.g. corn, sunflower, soy and nuts, whole wheat bread, chicken</a:t>
            </a:r>
          </a:p>
          <a:p>
            <a:pPr lvl="1">
              <a:lnSpc>
                <a:spcPct val="120000"/>
              </a:lnSpc>
              <a:buFont typeface="Wingdings" panose="05000000000000000000" pitchFamily="2" charset="2"/>
              <a:buChar char="§"/>
            </a:pPr>
            <a:endParaRPr lang="en-GB" dirty="0">
              <a:latin typeface="Calibri" pitchFamily="34" charset="0"/>
              <a:cs typeface="Calibri" pitchFamily="34" charset="0"/>
            </a:endParaRPr>
          </a:p>
          <a:p>
            <a:pPr>
              <a:lnSpc>
                <a:spcPct val="120000"/>
              </a:lnSpc>
            </a:pPr>
            <a:r>
              <a:rPr lang="en-GB" b="1" dirty="0">
                <a:solidFill>
                  <a:srgbClr val="FF0000"/>
                </a:solidFill>
                <a:latin typeface="Calibri" pitchFamily="34" charset="0"/>
                <a:cs typeface="Calibri" pitchFamily="34" charset="0"/>
              </a:rPr>
              <a:t>Omega 3 fatty acids</a:t>
            </a:r>
          </a:p>
          <a:p>
            <a:pPr marL="342900" indent="-342900">
              <a:lnSpc>
                <a:spcPct val="120000"/>
              </a:lnSpc>
              <a:buFont typeface="Wingdings" panose="05000000000000000000" pitchFamily="2" charset="2"/>
              <a:buChar char="§"/>
            </a:pPr>
            <a:r>
              <a:rPr lang="en-GB" dirty="0">
                <a:solidFill>
                  <a:srgbClr val="000000"/>
                </a:solidFill>
                <a:latin typeface="Calibri" pitchFamily="34" charset="0"/>
                <a:cs typeface="Calibri" pitchFamily="34" charset="0"/>
              </a:rPr>
              <a:t>α </a:t>
            </a:r>
            <a:r>
              <a:rPr lang="en-GB" dirty="0" err="1">
                <a:solidFill>
                  <a:srgbClr val="000000"/>
                </a:solidFill>
                <a:latin typeface="Calibri" pitchFamily="34" charset="0"/>
                <a:cs typeface="Calibri" pitchFamily="34" charset="0"/>
              </a:rPr>
              <a:t>linolenic</a:t>
            </a:r>
            <a:r>
              <a:rPr lang="en-GB" dirty="0">
                <a:solidFill>
                  <a:srgbClr val="000000"/>
                </a:solidFill>
                <a:latin typeface="Calibri" pitchFamily="34" charset="0"/>
                <a:cs typeface="Calibri" pitchFamily="34" charset="0"/>
              </a:rPr>
              <a:t> acid C18:3, n-3</a:t>
            </a:r>
          </a:p>
          <a:p>
            <a:pPr lvl="1">
              <a:lnSpc>
                <a:spcPct val="120000"/>
              </a:lnSpc>
              <a:buFont typeface="Wingdings" panose="05000000000000000000" pitchFamily="2" charset="2"/>
              <a:buChar char="§"/>
            </a:pPr>
            <a:r>
              <a:rPr lang="en-GB" sz="2200" dirty="0">
                <a:solidFill>
                  <a:srgbClr val="000000"/>
                </a:solidFill>
                <a:latin typeface="Calibri" pitchFamily="34" charset="0"/>
                <a:cs typeface="Calibri" pitchFamily="34" charset="0"/>
              </a:rPr>
              <a:t>0.2 % of total energy intake (COMA, 1991)</a:t>
            </a:r>
          </a:p>
          <a:p>
            <a:pPr lvl="1">
              <a:lnSpc>
                <a:spcPct val="120000"/>
              </a:lnSpc>
              <a:buFont typeface="Wingdings" panose="05000000000000000000" pitchFamily="2" charset="2"/>
              <a:buChar char="§"/>
            </a:pPr>
            <a:r>
              <a:rPr lang="en-GB" sz="2200" dirty="0">
                <a:solidFill>
                  <a:srgbClr val="000000"/>
                </a:solidFill>
                <a:latin typeface="Calibri" pitchFamily="34" charset="0"/>
                <a:cs typeface="Calibri" pitchFamily="34" charset="0"/>
              </a:rPr>
              <a:t>Alpha-</a:t>
            </a:r>
            <a:r>
              <a:rPr lang="en-GB" sz="2200" dirty="0" err="1">
                <a:solidFill>
                  <a:srgbClr val="000000"/>
                </a:solidFill>
                <a:latin typeface="Calibri" pitchFamily="34" charset="0"/>
                <a:cs typeface="Calibri" pitchFamily="34" charset="0"/>
              </a:rPr>
              <a:t>linolenic</a:t>
            </a:r>
            <a:r>
              <a:rPr lang="en-GB" sz="2200" dirty="0">
                <a:solidFill>
                  <a:srgbClr val="000000"/>
                </a:solidFill>
                <a:latin typeface="Calibri" pitchFamily="34" charset="0"/>
                <a:cs typeface="Calibri" pitchFamily="34" charset="0"/>
              </a:rPr>
              <a:t> acid found in canola, soy bean oil, flax seed oil</a:t>
            </a:r>
          </a:p>
          <a:p>
            <a:pPr lvl="1">
              <a:lnSpc>
                <a:spcPct val="120000"/>
              </a:lnSpc>
              <a:buFont typeface="Wingdings" panose="05000000000000000000" pitchFamily="2" charset="2"/>
              <a:buChar char="§"/>
            </a:pPr>
            <a:r>
              <a:rPr lang="en-GB" sz="2200" dirty="0">
                <a:solidFill>
                  <a:srgbClr val="000000"/>
                </a:solidFill>
                <a:latin typeface="Calibri" pitchFamily="34" charset="0"/>
                <a:cs typeface="Calibri" pitchFamily="34" charset="0"/>
              </a:rPr>
              <a:t>EPA and DHA found in fatty fish e.g. salmon, mackerel, rainbow trout</a:t>
            </a:r>
          </a:p>
          <a:p>
            <a:pPr lvl="1">
              <a:lnSpc>
                <a:spcPct val="120000"/>
              </a:lnSpc>
              <a:buFont typeface="Wingdings" pitchFamily="2" charset="2"/>
              <a:buChar char="v"/>
            </a:pPr>
            <a:endParaRPr lang="en-GB" dirty="0">
              <a:latin typeface="Calibri" pitchFamily="34" charset="0"/>
              <a:cs typeface="Calibri" pitchFamily="34" charset="0"/>
            </a:endParaRPr>
          </a:p>
          <a:p>
            <a:pPr>
              <a:lnSpc>
                <a:spcPct val="120000"/>
              </a:lnSpc>
              <a:buFont typeface="Wingdings" pitchFamily="2" charset="2"/>
              <a:buChar char="v"/>
            </a:pPr>
            <a:endParaRPr lang="en-GB" dirty="0">
              <a:latin typeface="Calibri" pitchFamily="34" charset="0"/>
              <a:cs typeface="Calibri" pitchFamily="34" charset="0"/>
            </a:endParaRPr>
          </a:p>
        </p:txBody>
      </p:sp>
    </p:spTree>
    <p:extLst>
      <p:ext uri="{BB962C8B-B14F-4D97-AF65-F5344CB8AC3E}">
        <p14:creationId xmlns:p14="http://schemas.microsoft.com/office/powerpoint/2010/main" val="1537897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064896" cy="4846320"/>
          </a:xfrm>
        </p:spPr>
        <p:txBody>
          <a:bodyPr>
            <a:normAutofit/>
          </a:bodyPr>
          <a:lstStyle/>
          <a:p>
            <a:pPr>
              <a:buFont typeface="Wingdings" pitchFamily="2" charset="2"/>
              <a:buChar char="v"/>
            </a:pPr>
            <a:endParaRPr lang="en-GB" sz="2400" dirty="0">
              <a:latin typeface="Calibri" pitchFamily="34" charset="0"/>
              <a:cs typeface="Calibri" pitchFamily="34" charset="0"/>
            </a:endParaRPr>
          </a:p>
          <a:p>
            <a:pPr>
              <a:buFont typeface="Wingdings" pitchFamily="2" charset="2"/>
              <a:buChar char="v"/>
            </a:pPr>
            <a:endParaRPr lang="en-GB" sz="2400" dirty="0">
              <a:latin typeface="Calibri" pitchFamily="34" charset="0"/>
              <a:cs typeface="Calibri" pitchFamily="34" charset="0"/>
            </a:endParaRPr>
          </a:p>
          <a:p>
            <a:pPr>
              <a:buFont typeface="Wingdings" pitchFamily="2" charset="2"/>
              <a:buChar char="v"/>
            </a:pPr>
            <a:endParaRPr lang="en-GB" sz="2400" dirty="0">
              <a:latin typeface="Calibri" pitchFamily="34" charset="0"/>
              <a:cs typeface="Calibri" pitchFamily="34" charset="0"/>
            </a:endParaRPr>
          </a:p>
          <a:p>
            <a:pPr>
              <a:buFont typeface="Wingdings" pitchFamily="2" charset="2"/>
              <a:buChar char="v"/>
            </a:pPr>
            <a:endParaRPr lang="en-GB" sz="2400" dirty="0">
              <a:latin typeface="Calibri" pitchFamily="34" charset="0"/>
              <a:cs typeface="Calibri" pitchFamily="34" charset="0"/>
            </a:endParaRPr>
          </a:p>
        </p:txBody>
      </p:sp>
      <p:sp>
        <p:nvSpPr>
          <p:cNvPr id="6" name="Rectangle 5"/>
          <p:cNvSpPr/>
          <p:nvPr/>
        </p:nvSpPr>
        <p:spPr>
          <a:xfrm>
            <a:off x="395536" y="260648"/>
            <a:ext cx="8352928" cy="6341736"/>
          </a:xfrm>
          <a:prstGeom prst="rect">
            <a:avLst/>
          </a:prstGeom>
        </p:spPr>
        <p:txBody>
          <a:bodyPr wrap="square">
            <a:spAutoFit/>
          </a:bodyPr>
          <a:lstStyle/>
          <a:p>
            <a:pPr marL="342900" lvl="0" indent="-342900" eaLnBrk="1" fontAlgn="auto" hangingPunct="1">
              <a:lnSpc>
                <a:spcPct val="120000"/>
              </a:lnSpc>
              <a:spcBef>
                <a:spcPts val="600"/>
              </a:spcBef>
              <a:spcAft>
                <a:spcPts val="0"/>
              </a:spcAft>
              <a:buClr>
                <a:schemeClr val="bg2">
                  <a:lumMod val="25000"/>
                </a:schemeClr>
              </a:buClr>
              <a:buSzPct val="73000"/>
              <a:buFont typeface="Wingdings" panose="05000000000000000000" pitchFamily="2" charset="2"/>
              <a:buChar char="§"/>
            </a:pPr>
            <a:r>
              <a:rPr lang="en-GB" b="0" dirty="0">
                <a:solidFill>
                  <a:srgbClr val="000000"/>
                </a:solidFill>
                <a:latin typeface="Calibri" pitchFamily="34" charset="0"/>
                <a:cs typeface="Calibri" pitchFamily="34" charset="0"/>
              </a:rPr>
              <a:t>Omega 3 and 6 are major membrane components (especially in the brain)</a:t>
            </a:r>
          </a:p>
          <a:p>
            <a:pPr marL="342900" lvl="0" indent="-342900" eaLnBrk="1" fontAlgn="auto" hangingPunct="1">
              <a:lnSpc>
                <a:spcPct val="120000"/>
              </a:lnSpc>
              <a:spcBef>
                <a:spcPts val="600"/>
              </a:spcBef>
              <a:spcAft>
                <a:spcPts val="0"/>
              </a:spcAft>
              <a:buClr>
                <a:schemeClr val="bg2">
                  <a:lumMod val="25000"/>
                </a:schemeClr>
              </a:buClr>
              <a:buSzPct val="73000"/>
              <a:buFont typeface="Wingdings" panose="05000000000000000000" pitchFamily="2" charset="2"/>
              <a:buChar char="§"/>
            </a:pPr>
            <a:r>
              <a:rPr lang="en-GB" b="0" dirty="0">
                <a:solidFill>
                  <a:srgbClr val="000000"/>
                </a:solidFill>
                <a:latin typeface="Calibri" pitchFamily="34" charset="0"/>
                <a:cs typeface="Calibri" pitchFamily="34" charset="0"/>
              </a:rPr>
              <a:t>n3 thought to</a:t>
            </a:r>
            <a:r>
              <a:rPr lang="en-GB" dirty="0">
                <a:solidFill>
                  <a:srgbClr val="000000"/>
                </a:solidFill>
                <a:latin typeface="Calibri" pitchFamily="34" charset="0"/>
                <a:cs typeface="Calibri" pitchFamily="34" charset="0"/>
              </a:rPr>
              <a:t> increase </a:t>
            </a:r>
            <a:r>
              <a:rPr lang="en-GB" b="0" dirty="0">
                <a:solidFill>
                  <a:srgbClr val="000000"/>
                </a:solidFill>
                <a:latin typeface="Calibri" pitchFamily="34" charset="0"/>
                <a:cs typeface="Calibri" pitchFamily="34" charset="0"/>
              </a:rPr>
              <a:t>membrane </a:t>
            </a:r>
            <a:r>
              <a:rPr lang="en-GB" dirty="0">
                <a:solidFill>
                  <a:srgbClr val="000000"/>
                </a:solidFill>
                <a:latin typeface="Calibri" pitchFamily="34" charset="0"/>
                <a:cs typeface="Calibri" pitchFamily="34" charset="0"/>
              </a:rPr>
              <a:t>fluidity</a:t>
            </a:r>
            <a:r>
              <a:rPr lang="en-GB" b="0" dirty="0">
                <a:solidFill>
                  <a:srgbClr val="000000"/>
                </a:solidFill>
                <a:latin typeface="Calibri" pitchFamily="34" charset="0"/>
                <a:cs typeface="Calibri" pitchFamily="34" charset="0"/>
              </a:rPr>
              <a:t> and speed up neural response</a:t>
            </a:r>
          </a:p>
          <a:p>
            <a:pPr marL="342900" lvl="0" indent="-342900" eaLnBrk="1" fontAlgn="auto" hangingPunct="1">
              <a:lnSpc>
                <a:spcPct val="120000"/>
              </a:lnSpc>
              <a:spcBef>
                <a:spcPts val="600"/>
              </a:spcBef>
              <a:spcAft>
                <a:spcPts val="0"/>
              </a:spcAft>
              <a:buClr>
                <a:schemeClr val="bg2">
                  <a:lumMod val="25000"/>
                </a:schemeClr>
              </a:buClr>
              <a:buSzPct val="73000"/>
              <a:buFont typeface="Wingdings" panose="05000000000000000000" pitchFamily="2" charset="2"/>
              <a:buChar char="§"/>
            </a:pPr>
            <a:r>
              <a:rPr lang="en-GB" b="0" dirty="0">
                <a:solidFill>
                  <a:srgbClr val="000000"/>
                </a:solidFill>
                <a:latin typeface="Calibri" pitchFamily="34" charset="0"/>
                <a:cs typeface="Calibri" pitchFamily="34" charset="0"/>
              </a:rPr>
              <a:t>DHA is a key component of the retina</a:t>
            </a:r>
          </a:p>
          <a:p>
            <a:pPr marL="342900" lvl="0" indent="-342900" eaLnBrk="1" fontAlgn="auto" hangingPunct="1">
              <a:lnSpc>
                <a:spcPct val="120000"/>
              </a:lnSpc>
              <a:spcBef>
                <a:spcPts val="600"/>
              </a:spcBef>
              <a:spcAft>
                <a:spcPts val="0"/>
              </a:spcAft>
              <a:buClr>
                <a:schemeClr val="bg2">
                  <a:lumMod val="25000"/>
                </a:schemeClr>
              </a:buClr>
              <a:buSzPct val="73000"/>
              <a:buFont typeface="Wingdings" panose="05000000000000000000" pitchFamily="2" charset="2"/>
              <a:buChar char="§"/>
            </a:pPr>
            <a:endParaRPr lang="en-GB" b="0" dirty="0">
              <a:solidFill>
                <a:srgbClr val="000000"/>
              </a:solidFill>
              <a:latin typeface="Calibri" pitchFamily="34" charset="0"/>
              <a:cs typeface="Calibri" pitchFamily="34" charset="0"/>
            </a:endParaRPr>
          </a:p>
          <a:p>
            <a:pPr marL="342900" lvl="0" indent="-342900" eaLnBrk="1" fontAlgn="auto" hangingPunct="1">
              <a:lnSpc>
                <a:spcPct val="120000"/>
              </a:lnSpc>
              <a:spcBef>
                <a:spcPts val="600"/>
              </a:spcBef>
              <a:spcAft>
                <a:spcPts val="0"/>
              </a:spcAft>
              <a:buClr>
                <a:schemeClr val="bg2">
                  <a:lumMod val="25000"/>
                </a:schemeClr>
              </a:buClr>
              <a:buSzPct val="73000"/>
              <a:buFont typeface="Wingdings" panose="05000000000000000000" pitchFamily="2" charset="2"/>
              <a:buChar char="§"/>
            </a:pPr>
            <a:r>
              <a:rPr lang="en-GB" b="0" dirty="0">
                <a:solidFill>
                  <a:srgbClr val="000000"/>
                </a:solidFill>
                <a:latin typeface="Calibri" pitchFamily="34" charset="0"/>
                <a:cs typeface="Calibri" pitchFamily="34" charset="0"/>
              </a:rPr>
              <a:t>Deficiency leads to many changes in membrane function</a:t>
            </a:r>
          </a:p>
          <a:p>
            <a:pPr marL="578358" lvl="1" indent="-285750" eaLnBrk="1" fontAlgn="auto" hangingPunct="1">
              <a:lnSpc>
                <a:spcPct val="120000"/>
              </a:lnSpc>
              <a:spcBef>
                <a:spcPts val="500"/>
              </a:spcBef>
              <a:spcAft>
                <a:spcPts val="0"/>
              </a:spcAft>
              <a:buClr>
                <a:schemeClr val="bg2">
                  <a:lumMod val="25000"/>
                </a:schemeClr>
              </a:buClr>
              <a:buSzPct val="80000"/>
              <a:buFont typeface="Wingdings" panose="05000000000000000000" pitchFamily="2" charset="2"/>
              <a:buChar char="§"/>
            </a:pPr>
            <a:r>
              <a:rPr lang="en-GB" b="0" dirty="0">
                <a:solidFill>
                  <a:srgbClr val="000000"/>
                </a:solidFill>
                <a:latin typeface="Calibri" pitchFamily="34" charset="0"/>
                <a:cs typeface="Calibri" pitchFamily="34" charset="0"/>
              </a:rPr>
              <a:t> Increased permeability to water and small molecules (sugars and metal ions)</a:t>
            </a:r>
          </a:p>
          <a:p>
            <a:pPr marL="578358" lvl="1" indent="-285750" eaLnBrk="1" fontAlgn="auto" hangingPunct="1">
              <a:lnSpc>
                <a:spcPct val="120000"/>
              </a:lnSpc>
              <a:spcBef>
                <a:spcPts val="500"/>
              </a:spcBef>
              <a:spcAft>
                <a:spcPts val="0"/>
              </a:spcAft>
              <a:buClr>
                <a:schemeClr val="bg2">
                  <a:lumMod val="25000"/>
                </a:schemeClr>
              </a:buClr>
              <a:buSzPct val="80000"/>
              <a:buFont typeface="Wingdings" panose="05000000000000000000" pitchFamily="2" charset="2"/>
              <a:buChar char="§"/>
            </a:pPr>
            <a:r>
              <a:rPr lang="en-GB" b="0" dirty="0">
                <a:solidFill>
                  <a:srgbClr val="000000"/>
                </a:solidFill>
                <a:latin typeface="Calibri" pitchFamily="34" charset="0"/>
                <a:cs typeface="Calibri" pitchFamily="34" charset="0"/>
              </a:rPr>
              <a:t> Mitochondrial membranes - reduced efficiency of oxidative phosphorylation</a:t>
            </a:r>
          </a:p>
          <a:p>
            <a:pPr marL="578358" lvl="1" indent="-285750" eaLnBrk="1" fontAlgn="auto" hangingPunct="1">
              <a:lnSpc>
                <a:spcPct val="120000"/>
              </a:lnSpc>
              <a:spcBef>
                <a:spcPts val="500"/>
              </a:spcBef>
              <a:spcAft>
                <a:spcPts val="0"/>
              </a:spcAft>
              <a:buClr>
                <a:schemeClr val="bg2">
                  <a:lumMod val="25000"/>
                </a:schemeClr>
              </a:buClr>
              <a:buSzPct val="80000"/>
              <a:buFont typeface="Wingdings" panose="05000000000000000000" pitchFamily="2" charset="2"/>
              <a:buChar char="§"/>
            </a:pPr>
            <a:r>
              <a:rPr lang="en-GB" b="0" dirty="0">
                <a:solidFill>
                  <a:srgbClr val="000000"/>
                </a:solidFill>
                <a:latin typeface="Calibri" pitchFamily="34" charset="0"/>
                <a:cs typeface="Calibri" pitchFamily="34" charset="0"/>
              </a:rPr>
              <a:t> Nervous tissue, reproductive tissue and retinal membranes usually contain more n-3 fatty acids</a:t>
            </a:r>
          </a:p>
        </p:txBody>
      </p:sp>
    </p:spTree>
    <p:extLst>
      <p:ext uri="{BB962C8B-B14F-4D97-AF65-F5344CB8AC3E}">
        <p14:creationId xmlns:p14="http://schemas.microsoft.com/office/powerpoint/2010/main" val="40066412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Oval 3"/>
          <p:cNvSpPr>
            <a:spLocks noChangeArrowheads="1"/>
          </p:cNvSpPr>
          <p:nvPr/>
        </p:nvSpPr>
        <p:spPr bwMode="auto">
          <a:xfrm>
            <a:off x="3059113" y="3068638"/>
            <a:ext cx="2438400" cy="1905000"/>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2000" dirty="0">
                <a:latin typeface="Arial" charset="0"/>
                <a:cs typeface="Arial" charset="0"/>
              </a:rPr>
              <a:t>Essential Fatty</a:t>
            </a:r>
          </a:p>
          <a:p>
            <a:pPr algn="ctr"/>
            <a:r>
              <a:rPr lang="en-GB" sz="2000" dirty="0">
                <a:latin typeface="Arial" charset="0"/>
                <a:cs typeface="Arial" charset="0"/>
              </a:rPr>
              <a:t>Acid</a:t>
            </a:r>
          </a:p>
          <a:p>
            <a:pPr algn="ctr"/>
            <a:r>
              <a:rPr lang="en-GB" sz="2000" dirty="0">
                <a:latin typeface="Arial" charset="0"/>
                <a:cs typeface="Arial" charset="0"/>
              </a:rPr>
              <a:t>Deficiency</a:t>
            </a:r>
          </a:p>
        </p:txBody>
      </p:sp>
      <p:sp>
        <p:nvSpPr>
          <p:cNvPr id="32772" name="Oval 4"/>
          <p:cNvSpPr>
            <a:spLocks noChangeArrowheads="1"/>
          </p:cNvSpPr>
          <p:nvPr/>
        </p:nvSpPr>
        <p:spPr bwMode="auto">
          <a:xfrm>
            <a:off x="684213" y="1484313"/>
            <a:ext cx="1143000" cy="990600"/>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latin typeface="Arial" charset="0"/>
                <a:cs typeface="Arial" charset="0"/>
              </a:rPr>
              <a:t>Infertility</a:t>
            </a:r>
          </a:p>
        </p:txBody>
      </p:sp>
      <p:sp>
        <p:nvSpPr>
          <p:cNvPr id="32773" name="Oval 5"/>
          <p:cNvSpPr>
            <a:spLocks noChangeArrowheads="1"/>
          </p:cNvSpPr>
          <p:nvPr/>
        </p:nvSpPr>
        <p:spPr bwMode="auto">
          <a:xfrm>
            <a:off x="2195513" y="1125538"/>
            <a:ext cx="1143000" cy="990600"/>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chemeClr val="bg1"/>
                </a:solidFill>
                <a:latin typeface="Arial" charset="0"/>
                <a:cs typeface="Arial" charset="0"/>
              </a:rPr>
              <a:t>Fatty </a:t>
            </a:r>
          </a:p>
          <a:p>
            <a:pPr algn="ctr"/>
            <a:r>
              <a:rPr lang="en-GB" sz="1400" dirty="0">
                <a:solidFill>
                  <a:schemeClr val="bg1"/>
                </a:solidFill>
                <a:latin typeface="Arial" charset="0"/>
                <a:cs typeface="Arial" charset="0"/>
              </a:rPr>
              <a:t>Liver</a:t>
            </a:r>
          </a:p>
        </p:txBody>
      </p:sp>
      <p:sp>
        <p:nvSpPr>
          <p:cNvPr id="32774" name="Oval 6"/>
          <p:cNvSpPr>
            <a:spLocks noChangeArrowheads="1"/>
          </p:cNvSpPr>
          <p:nvPr/>
        </p:nvSpPr>
        <p:spPr bwMode="auto">
          <a:xfrm>
            <a:off x="3924300" y="1125538"/>
            <a:ext cx="1143000" cy="990600"/>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rgbClr val="FFFF00"/>
                </a:solidFill>
                <a:latin typeface="Arial" charset="0"/>
                <a:cs typeface="Arial" charset="0"/>
              </a:rPr>
              <a:t>Unstable</a:t>
            </a:r>
          </a:p>
          <a:p>
            <a:pPr algn="ctr"/>
            <a:r>
              <a:rPr lang="en-GB" sz="1400" dirty="0">
                <a:solidFill>
                  <a:srgbClr val="FFFF00"/>
                </a:solidFill>
                <a:latin typeface="Arial" charset="0"/>
                <a:cs typeface="Arial" charset="0"/>
              </a:rPr>
              <a:t>membranes</a:t>
            </a:r>
          </a:p>
        </p:txBody>
      </p:sp>
      <p:sp>
        <p:nvSpPr>
          <p:cNvPr id="32775" name="Oval 7"/>
          <p:cNvSpPr>
            <a:spLocks noChangeArrowheads="1"/>
          </p:cNvSpPr>
          <p:nvPr/>
        </p:nvSpPr>
        <p:spPr bwMode="auto">
          <a:xfrm>
            <a:off x="5508625" y="1196975"/>
            <a:ext cx="1143000" cy="990600"/>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chemeClr val="bg1"/>
                </a:solidFill>
                <a:latin typeface="Arial" charset="0"/>
                <a:cs typeface="Arial" charset="0"/>
              </a:rPr>
              <a:t>Kidney</a:t>
            </a:r>
          </a:p>
          <a:p>
            <a:pPr algn="ctr"/>
            <a:r>
              <a:rPr lang="en-GB" sz="1400" dirty="0">
                <a:solidFill>
                  <a:schemeClr val="bg1"/>
                </a:solidFill>
                <a:latin typeface="Arial" charset="0"/>
                <a:cs typeface="Arial" charset="0"/>
              </a:rPr>
              <a:t>Damage</a:t>
            </a:r>
          </a:p>
        </p:txBody>
      </p:sp>
      <p:sp>
        <p:nvSpPr>
          <p:cNvPr id="32776" name="Oval 8"/>
          <p:cNvSpPr>
            <a:spLocks noChangeArrowheads="1"/>
          </p:cNvSpPr>
          <p:nvPr/>
        </p:nvSpPr>
        <p:spPr bwMode="auto">
          <a:xfrm>
            <a:off x="7235825" y="2852738"/>
            <a:ext cx="1512639" cy="1062037"/>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chemeClr val="bg1"/>
                </a:solidFill>
                <a:latin typeface="Arial" charset="0"/>
                <a:cs typeface="Arial" charset="0"/>
              </a:rPr>
              <a:t>Decreased</a:t>
            </a:r>
          </a:p>
          <a:p>
            <a:pPr algn="ctr"/>
            <a:r>
              <a:rPr lang="en-GB" sz="1400" dirty="0">
                <a:solidFill>
                  <a:schemeClr val="bg1"/>
                </a:solidFill>
                <a:latin typeface="Arial" charset="0"/>
                <a:cs typeface="Arial" charset="0"/>
              </a:rPr>
              <a:t>Heart</a:t>
            </a:r>
          </a:p>
          <a:p>
            <a:pPr algn="ctr"/>
            <a:r>
              <a:rPr lang="en-GB" sz="1400" dirty="0">
                <a:solidFill>
                  <a:schemeClr val="bg1"/>
                </a:solidFill>
                <a:latin typeface="Arial" charset="0"/>
                <a:cs typeface="Arial" charset="0"/>
              </a:rPr>
              <a:t>Contractility</a:t>
            </a:r>
          </a:p>
        </p:txBody>
      </p:sp>
      <p:sp>
        <p:nvSpPr>
          <p:cNvPr id="32777" name="Oval 9"/>
          <p:cNvSpPr>
            <a:spLocks noChangeArrowheads="1"/>
          </p:cNvSpPr>
          <p:nvPr/>
        </p:nvSpPr>
        <p:spPr bwMode="auto">
          <a:xfrm>
            <a:off x="7164388" y="4149725"/>
            <a:ext cx="1728092" cy="1223963"/>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rgbClr val="FFFF00"/>
                </a:solidFill>
                <a:latin typeface="Arial" charset="0"/>
                <a:cs typeface="Arial" charset="0"/>
              </a:rPr>
              <a:t>Decreased ATP</a:t>
            </a:r>
          </a:p>
          <a:p>
            <a:pPr algn="ctr"/>
            <a:r>
              <a:rPr lang="en-GB" sz="1400" dirty="0">
                <a:solidFill>
                  <a:srgbClr val="FFFF00"/>
                </a:solidFill>
                <a:latin typeface="Arial" charset="0"/>
                <a:cs typeface="Arial" charset="0"/>
              </a:rPr>
              <a:t>Synthesis, heart</a:t>
            </a:r>
          </a:p>
          <a:p>
            <a:pPr algn="ctr"/>
            <a:r>
              <a:rPr lang="en-GB" sz="1400" dirty="0">
                <a:solidFill>
                  <a:srgbClr val="FFFF00"/>
                </a:solidFill>
                <a:latin typeface="Arial" charset="0"/>
                <a:cs typeface="Arial" charset="0"/>
              </a:rPr>
              <a:t>Liver.</a:t>
            </a:r>
          </a:p>
        </p:txBody>
      </p:sp>
      <p:sp>
        <p:nvSpPr>
          <p:cNvPr id="32778" name="Oval 10"/>
          <p:cNvSpPr>
            <a:spLocks noChangeArrowheads="1"/>
          </p:cNvSpPr>
          <p:nvPr/>
        </p:nvSpPr>
        <p:spPr bwMode="auto">
          <a:xfrm>
            <a:off x="6156324" y="5300663"/>
            <a:ext cx="1387475" cy="990600"/>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chemeClr val="bg1"/>
                </a:solidFill>
                <a:latin typeface="Arial" charset="0"/>
                <a:cs typeface="Arial" charset="0"/>
              </a:rPr>
              <a:t>Decreased</a:t>
            </a:r>
          </a:p>
          <a:p>
            <a:pPr algn="ctr"/>
            <a:r>
              <a:rPr lang="en-GB" sz="1400" dirty="0">
                <a:solidFill>
                  <a:schemeClr val="bg1"/>
                </a:solidFill>
                <a:latin typeface="Arial" charset="0"/>
                <a:cs typeface="Arial" charset="0"/>
              </a:rPr>
              <a:t>Eicosanoid</a:t>
            </a:r>
          </a:p>
          <a:p>
            <a:pPr algn="ctr"/>
            <a:r>
              <a:rPr lang="en-GB" sz="1400" dirty="0">
                <a:solidFill>
                  <a:schemeClr val="bg1"/>
                </a:solidFill>
                <a:latin typeface="Arial" charset="0"/>
                <a:cs typeface="Arial" charset="0"/>
              </a:rPr>
              <a:t>synthesis</a:t>
            </a:r>
          </a:p>
        </p:txBody>
      </p:sp>
      <p:sp>
        <p:nvSpPr>
          <p:cNvPr id="32779" name="Oval 11"/>
          <p:cNvSpPr>
            <a:spLocks noChangeArrowheads="1"/>
          </p:cNvSpPr>
          <p:nvPr/>
        </p:nvSpPr>
        <p:spPr bwMode="auto">
          <a:xfrm>
            <a:off x="4487863" y="5719763"/>
            <a:ext cx="1143000" cy="990600"/>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rgbClr val="FFFF00"/>
                </a:solidFill>
                <a:latin typeface="Arial" charset="0"/>
                <a:cs typeface="Arial" charset="0"/>
              </a:rPr>
              <a:t>Fragile</a:t>
            </a:r>
          </a:p>
          <a:p>
            <a:pPr algn="ctr"/>
            <a:r>
              <a:rPr lang="en-GB" sz="1400" dirty="0">
                <a:solidFill>
                  <a:srgbClr val="FFFF00"/>
                </a:solidFill>
                <a:latin typeface="Arial" charset="0"/>
                <a:cs typeface="Arial" charset="0"/>
              </a:rPr>
              <a:t>capillaries</a:t>
            </a:r>
          </a:p>
        </p:txBody>
      </p:sp>
      <p:sp>
        <p:nvSpPr>
          <p:cNvPr id="32780" name="Oval 12"/>
          <p:cNvSpPr>
            <a:spLocks noChangeArrowheads="1"/>
          </p:cNvSpPr>
          <p:nvPr/>
        </p:nvSpPr>
        <p:spPr bwMode="auto">
          <a:xfrm>
            <a:off x="468313" y="2636838"/>
            <a:ext cx="1143000" cy="990600"/>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rgbClr val="FFFF00"/>
                </a:solidFill>
                <a:latin typeface="Arial" charset="0"/>
                <a:cs typeface="Arial" charset="0"/>
              </a:rPr>
              <a:t>Growth</a:t>
            </a:r>
          </a:p>
          <a:p>
            <a:pPr algn="ctr"/>
            <a:r>
              <a:rPr lang="en-GB" sz="1400" dirty="0">
                <a:solidFill>
                  <a:srgbClr val="FFFF00"/>
                </a:solidFill>
                <a:latin typeface="Arial" charset="0"/>
                <a:cs typeface="Arial" charset="0"/>
              </a:rPr>
              <a:t>Retardation</a:t>
            </a:r>
          </a:p>
        </p:txBody>
      </p:sp>
      <p:sp>
        <p:nvSpPr>
          <p:cNvPr id="32781" name="Line 13"/>
          <p:cNvSpPr>
            <a:spLocks noChangeShapeType="1"/>
          </p:cNvSpPr>
          <p:nvPr/>
        </p:nvSpPr>
        <p:spPr bwMode="auto">
          <a:xfrm flipH="1" flipV="1">
            <a:off x="1835150" y="2349500"/>
            <a:ext cx="1296988" cy="1150938"/>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82" name="Line 14"/>
          <p:cNvSpPr>
            <a:spLocks noChangeShapeType="1"/>
          </p:cNvSpPr>
          <p:nvPr/>
        </p:nvSpPr>
        <p:spPr bwMode="auto">
          <a:xfrm flipV="1">
            <a:off x="5003800" y="2276475"/>
            <a:ext cx="647700" cy="923925"/>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83" name="Line 15"/>
          <p:cNvSpPr>
            <a:spLocks noChangeShapeType="1"/>
          </p:cNvSpPr>
          <p:nvPr/>
        </p:nvSpPr>
        <p:spPr bwMode="auto">
          <a:xfrm flipV="1">
            <a:off x="4427538" y="2205038"/>
            <a:ext cx="73025" cy="792162"/>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84" name="Line 16"/>
          <p:cNvSpPr>
            <a:spLocks noChangeShapeType="1"/>
          </p:cNvSpPr>
          <p:nvPr/>
        </p:nvSpPr>
        <p:spPr bwMode="auto">
          <a:xfrm flipH="1" flipV="1">
            <a:off x="1692275" y="3284538"/>
            <a:ext cx="1223963" cy="576262"/>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85" name="Line 17"/>
          <p:cNvSpPr>
            <a:spLocks noChangeShapeType="1"/>
          </p:cNvSpPr>
          <p:nvPr/>
        </p:nvSpPr>
        <p:spPr bwMode="auto">
          <a:xfrm flipV="1">
            <a:off x="5364163" y="2781300"/>
            <a:ext cx="1392237" cy="64770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86" name="Line 18"/>
          <p:cNvSpPr>
            <a:spLocks noChangeShapeType="1"/>
          </p:cNvSpPr>
          <p:nvPr/>
        </p:nvSpPr>
        <p:spPr bwMode="auto">
          <a:xfrm flipV="1">
            <a:off x="5651500" y="3644900"/>
            <a:ext cx="1441450" cy="288925"/>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87" name="Line 19"/>
          <p:cNvSpPr>
            <a:spLocks noChangeShapeType="1"/>
          </p:cNvSpPr>
          <p:nvPr/>
        </p:nvSpPr>
        <p:spPr bwMode="auto">
          <a:xfrm>
            <a:off x="5508625" y="4437063"/>
            <a:ext cx="1511300" cy="144462"/>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88" name="Line 20"/>
          <p:cNvSpPr>
            <a:spLocks noChangeShapeType="1"/>
          </p:cNvSpPr>
          <p:nvPr/>
        </p:nvSpPr>
        <p:spPr bwMode="auto">
          <a:xfrm>
            <a:off x="5292725" y="4797425"/>
            <a:ext cx="863600" cy="64770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89" name="Line 21"/>
          <p:cNvSpPr>
            <a:spLocks noChangeShapeType="1"/>
          </p:cNvSpPr>
          <p:nvPr/>
        </p:nvSpPr>
        <p:spPr bwMode="auto">
          <a:xfrm flipH="1" flipV="1">
            <a:off x="2987675" y="2205038"/>
            <a:ext cx="576263" cy="936625"/>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90" name="Oval 12"/>
          <p:cNvSpPr>
            <a:spLocks noChangeArrowheads="1"/>
          </p:cNvSpPr>
          <p:nvPr/>
        </p:nvSpPr>
        <p:spPr bwMode="auto">
          <a:xfrm>
            <a:off x="468313" y="5229225"/>
            <a:ext cx="1285875" cy="1079500"/>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rgbClr val="FFFF00"/>
                </a:solidFill>
                <a:latin typeface="Arial" charset="0"/>
                <a:cs typeface="Arial" charset="0"/>
              </a:rPr>
              <a:t>Increased </a:t>
            </a:r>
          </a:p>
          <a:p>
            <a:pPr algn="ctr"/>
            <a:r>
              <a:rPr lang="en-GB" sz="1400" dirty="0">
                <a:solidFill>
                  <a:srgbClr val="FFFF00"/>
                </a:solidFill>
                <a:latin typeface="Arial" charset="0"/>
                <a:cs typeface="Arial" charset="0"/>
              </a:rPr>
              <a:t>susceptibility</a:t>
            </a:r>
          </a:p>
          <a:p>
            <a:pPr algn="ctr"/>
            <a:r>
              <a:rPr lang="en-GB" sz="1400" dirty="0">
                <a:solidFill>
                  <a:srgbClr val="FFFF00"/>
                </a:solidFill>
                <a:latin typeface="Arial" charset="0"/>
                <a:cs typeface="Arial" charset="0"/>
              </a:rPr>
              <a:t>infection</a:t>
            </a:r>
          </a:p>
        </p:txBody>
      </p:sp>
      <p:sp>
        <p:nvSpPr>
          <p:cNvPr id="32791" name="Oval 12"/>
          <p:cNvSpPr>
            <a:spLocks noChangeArrowheads="1"/>
          </p:cNvSpPr>
          <p:nvPr/>
        </p:nvSpPr>
        <p:spPr bwMode="auto">
          <a:xfrm>
            <a:off x="468313" y="3860800"/>
            <a:ext cx="1366837" cy="1152525"/>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chemeClr val="bg1"/>
                </a:solidFill>
                <a:latin typeface="Arial" charset="0"/>
                <a:cs typeface="Arial" charset="0"/>
              </a:rPr>
              <a:t>Increased</a:t>
            </a:r>
          </a:p>
          <a:p>
            <a:pPr algn="ctr"/>
            <a:r>
              <a:rPr lang="en-GB" sz="1400" dirty="0">
                <a:solidFill>
                  <a:schemeClr val="bg1"/>
                </a:solidFill>
                <a:latin typeface="Arial" charset="0"/>
                <a:cs typeface="Arial" charset="0"/>
              </a:rPr>
              <a:t>skin</a:t>
            </a:r>
          </a:p>
          <a:p>
            <a:pPr algn="ctr"/>
            <a:r>
              <a:rPr lang="en-GB" sz="1400" dirty="0">
                <a:solidFill>
                  <a:schemeClr val="bg1"/>
                </a:solidFill>
                <a:latin typeface="Arial" charset="0"/>
                <a:cs typeface="Arial" charset="0"/>
              </a:rPr>
              <a:t>permeability</a:t>
            </a:r>
          </a:p>
        </p:txBody>
      </p:sp>
      <p:sp>
        <p:nvSpPr>
          <p:cNvPr id="32792" name="Oval 12"/>
          <p:cNvSpPr>
            <a:spLocks noChangeArrowheads="1"/>
          </p:cNvSpPr>
          <p:nvPr/>
        </p:nvSpPr>
        <p:spPr bwMode="auto">
          <a:xfrm>
            <a:off x="2492375" y="5668963"/>
            <a:ext cx="1143000" cy="990600"/>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chemeClr val="bg1"/>
                </a:solidFill>
                <a:latin typeface="Arial" charset="0"/>
                <a:cs typeface="Arial" charset="0"/>
              </a:rPr>
              <a:t>Impaired</a:t>
            </a:r>
          </a:p>
          <a:p>
            <a:pPr algn="ctr"/>
            <a:r>
              <a:rPr lang="en-GB" sz="1400" dirty="0">
                <a:solidFill>
                  <a:schemeClr val="bg1"/>
                </a:solidFill>
                <a:latin typeface="Arial" charset="0"/>
                <a:cs typeface="Arial" charset="0"/>
              </a:rPr>
              <a:t>Cholesterol</a:t>
            </a:r>
          </a:p>
          <a:p>
            <a:pPr algn="ctr"/>
            <a:r>
              <a:rPr lang="en-GB" sz="1400" dirty="0">
                <a:solidFill>
                  <a:schemeClr val="bg1"/>
                </a:solidFill>
                <a:latin typeface="Arial" charset="0"/>
                <a:cs typeface="Arial" charset="0"/>
              </a:rPr>
              <a:t>transport</a:t>
            </a:r>
          </a:p>
        </p:txBody>
      </p:sp>
      <p:sp>
        <p:nvSpPr>
          <p:cNvPr id="32793" name="Oval 12"/>
          <p:cNvSpPr>
            <a:spLocks noChangeArrowheads="1"/>
          </p:cNvSpPr>
          <p:nvPr/>
        </p:nvSpPr>
        <p:spPr bwMode="auto">
          <a:xfrm>
            <a:off x="6659562" y="1773238"/>
            <a:ext cx="1656853" cy="990600"/>
          </a:xfrm>
          <a:prstGeom prst="ellipse">
            <a:avLst/>
          </a:prstGeom>
          <a:solidFill>
            <a:schemeClr val="bg2">
              <a:lumMod val="50000"/>
            </a:schemeClr>
          </a:solidFill>
          <a:ln w="12700" cap="sq">
            <a:solidFill>
              <a:schemeClr val="tx1"/>
            </a:solidFill>
            <a:round/>
            <a:headEnd type="none" w="sm" len="sm"/>
            <a:tailEnd type="none" w="sm" len="sm"/>
          </a:ln>
        </p:spPr>
        <p:txBody>
          <a:bodyPr wrap="none" anchor="ctr"/>
          <a:lstStyle/>
          <a:p>
            <a:pPr algn="ctr"/>
            <a:r>
              <a:rPr lang="en-GB" sz="1400" dirty="0">
                <a:solidFill>
                  <a:srgbClr val="FFFF00"/>
                </a:solidFill>
                <a:latin typeface="Arial" charset="0"/>
                <a:cs typeface="Arial" charset="0"/>
              </a:rPr>
              <a:t>Decreased</a:t>
            </a:r>
          </a:p>
          <a:p>
            <a:pPr algn="ctr"/>
            <a:r>
              <a:rPr lang="en-GB" sz="1400" dirty="0">
                <a:solidFill>
                  <a:srgbClr val="FFFF00"/>
                </a:solidFill>
                <a:latin typeface="Arial" charset="0"/>
                <a:cs typeface="Arial" charset="0"/>
              </a:rPr>
              <a:t>Visual</a:t>
            </a:r>
          </a:p>
          <a:p>
            <a:pPr algn="ctr"/>
            <a:r>
              <a:rPr lang="en-GB" sz="1400" dirty="0">
                <a:solidFill>
                  <a:srgbClr val="FFFF00"/>
                </a:solidFill>
                <a:latin typeface="Arial" charset="0"/>
                <a:cs typeface="Arial" charset="0"/>
              </a:rPr>
              <a:t>Acuity</a:t>
            </a:r>
          </a:p>
        </p:txBody>
      </p:sp>
      <p:sp>
        <p:nvSpPr>
          <p:cNvPr id="32794" name="Line 16"/>
          <p:cNvSpPr>
            <a:spLocks noChangeShapeType="1"/>
          </p:cNvSpPr>
          <p:nvPr/>
        </p:nvSpPr>
        <p:spPr bwMode="auto">
          <a:xfrm flipH="1">
            <a:off x="1979613" y="4292600"/>
            <a:ext cx="1079500" cy="73025"/>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95" name="Line 16"/>
          <p:cNvSpPr>
            <a:spLocks noChangeShapeType="1"/>
          </p:cNvSpPr>
          <p:nvPr/>
        </p:nvSpPr>
        <p:spPr bwMode="auto">
          <a:xfrm flipH="1">
            <a:off x="1835150" y="4652963"/>
            <a:ext cx="1368425" cy="720725"/>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96" name="Line 16"/>
          <p:cNvSpPr>
            <a:spLocks noChangeShapeType="1"/>
          </p:cNvSpPr>
          <p:nvPr/>
        </p:nvSpPr>
        <p:spPr bwMode="auto">
          <a:xfrm flipH="1">
            <a:off x="3276600" y="4941888"/>
            <a:ext cx="431800" cy="719137"/>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2797" name="Line 16"/>
          <p:cNvSpPr>
            <a:spLocks noChangeShapeType="1"/>
          </p:cNvSpPr>
          <p:nvPr/>
        </p:nvSpPr>
        <p:spPr bwMode="auto">
          <a:xfrm>
            <a:off x="4643438" y="5084763"/>
            <a:ext cx="144462" cy="576262"/>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31" name="Title 1"/>
          <p:cNvSpPr>
            <a:spLocks noGrp="1"/>
          </p:cNvSpPr>
          <p:nvPr>
            <p:ph type="title"/>
          </p:nvPr>
        </p:nvSpPr>
        <p:spPr>
          <a:xfrm>
            <a:off x="304799" y="-306288"/>
            <a:ext cx="7239000" cy="1143000"/>
          </a:xfrm>
        </p:spPr>
        <p:txBody>
          <a:bodyPr>
            <a:normAutofit fontScale="90000"/>
          </a:bodyPr>
          <a:lstStyle/>
          <a:p>
            <a:r>
              <a:rPr lang="en-GB" b="1" dirty="0">
                <a:solidFill>
                  <a:schemeClr val="bg2">
                    <a:lumMod val="50000"/>
                  </a:schemeClr>
                </a:solidFill>
                <a:latin typeface="+mn-lt"/>
              </a:rPr>
              <a:t>Symptoms of </a:t>
            </a:r>
            <a:r>
              <a:rPr lang="en-GB" b="1" dirty="0" err="1">
                <a:solidFill>
                  <a:schemeClr val="bg2">
                    <a:lumMod val="50000"/>
                  </a:schemeClr>
                </a:solidFill>
                <a:latin typeface="+mn-lt"/>
              </a:rPr>
              <a:t>efa</a:t>
            </a:r>
            <a:r>
              <a:rPr lang="en-GB" b="1" dirty="0">
                <a:solidFill>
                  <a:schemeClr val="bg2">
                    <a:lumMod val="50000"/>
                  </a:schemeClr>
                </a:solidFill>
                <a:latin typeface="+mn-lt"/>
              </a:rPr>
              <a:t> deficiency</a:t>
            </a:r>
          </a:p>
        </p:txBody>
      </p:sp>
    </p:spTree>
    <p:extLst>
      <p:ext uri="{BB962C8B-B14F-4D97-AF65-F5344CB8AC3E}">
        <p14:creationId xmlns:p14="http://schemas.microsoft.com/office/powerpoint/2010/main" val="19720822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465837" y="1341438"/>
            <a:ext cx="261461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r>
              <a:rPr lang="en-GB" b="0" dirty="0">
                <a:latin typeface="Calibri" pitchFamily="34" charset="0"/>
                <a:cs typeface="Calibri" pitchFamily="34" charset="0"/>
              </a:rPr>
              <a:t>Oleic acid </a:t>
            </a:r>
          </a:p>
          <a:p>
            <a:pPr algn="ctr"/>
            <a:r>
              <a:rPr lang="en-GB" b="0" dirty="0">
                <a:latin typeface="Calibri" pitchFamily="34" charset="0"/>
                <a:cs typeface="Calibri" pitchFamily="34" charset="0"/>
              </a:rPr>
              <a:t>(C18:1),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C18:2,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C20:2, </a:t>
            </a:r>
          </a:p>
          <a:p>
            <a:pPr algn="ctr"/>
            <a:r>
              <a:rPr lang="en-GB" b="0" dirty="0">
                <a:latin typeface="Calibri" pitchFamily="34" charset="0"/>
                <a:cs typeface="Calibri" pitchFamily="34" charset="0"/>
                <a:sym typeface="Symbol" pitchFamily="18" charset="2"/>
              </a:rPr>
              <a:t></a:t>
            </a:r>
          </a:p>
          <a:p>
            <a:pPr algn="ctr"/>
            <a:endParaRPr lang="en-GB" b="0" dirty="0">
              <a:latin typeface="Calibri" pitchFamily="34" charset="0"/>
              <a:cs typeface="Calibri" pitchFamily="34" charset="0"/>
              <a:sym typeface="Symbol" pitchFamily="18" charset="2"/>
            </a:endParaRPr>
          </a:p>
          <a:p>
            <a:pPr algn="ctr"/>
            <a:r>
              <a:rPr lang="en-GB" b="0" dirty="0">
                <a:latin typeface="Calibri" pitchFamily="34" charset="0"/>
                <a:cs typeface="Calibri" pitchFamily="34" charset="0"/>
                <a:sym typeface="Symbol" pitchFamily="18" charset="2"/>
              </a:rPr>
              <a:t>C20:3,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C22:3,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C22:4, </a:t>
            </a:r>
          </a:p>
        </p:txBody>
      </p:sp>
      <p:sp>
        <p:nvSpPr>
          <p:cNvPr id="30724" name="Text Box 3"/>
          <p:cNvSpPr txBox="1">
            <a:spLocks noChangeArrowheads="1"/>
          </p:cNvSpPr>
          <p:nvPr/>
        </p:nvSpPr>
        <p:spPr bwMode="auto">
          <a:xfrm>
            <a:off x="2283928" y="1341438"/>
            <a:ext cx="302198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r>
              <a:rPr lang="en-GB" b="0" dirty="0">
                <a:latin typeface="Calibri" pitchFamily="34" charset="0"/>
                <a:cs typeface="Calibri" pitchFamily="34" charset="0"/>
              </a:rPr>
              <a:t>Linoleic acid </a:t>
            </a:r>
          </a:p>
          <a:p>
            <a:pPr algn="ctr"/>
            <a:r>
              <a:rPr lang="en-GB" b="0" dirty="0">
                <a:latin typeface="Calibri" pitchFamily="34" charset="0"/>
                <a:cs typeface="Calibri" pitchFamily="34" charset="0"/>
              </a:rPr>
              <a:t>(C18:2),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a:t>
            </a:r>
            <a:r>
              <a:rPr lang="en-GB" b="0" dirty="0" err="1">
                <a:latin typeface="Calibri" pitchFamily="34" charset="0"/>
                <a:cs typeface="Calibri" pitchFamily="34" charset="0"/>
                <a:sym typeface="Symbol" pitchFamily="18" charset="2"/>
              </a:rPr>
              <a:t>Linolenic</a:t>
            </a:r>
            <a:r>
              <a:rPr lang="en-GB" b="0" dirty="0">
                <a:latin typeface="Calibri" pitchFamily="34" charset="0"/>
                <a:cs typeface="Calibri" pitchFamily="34" charset="0"/>
                <a:sym typeface="Symbol" pitchFamily="18" charset="2"/>
              </a:rPr>
              <a:t> acid</a:t>
            </a:r>
            <a:r>
              <a:rPr lang="en-GB" b="0" dirty="0">
                <a:solidFill>
                  <a:srgbClr val="FF0000"/>
                </a:solidFill>
                <a:latin typeface="Calibri" pitchFamily="34" charset="0"/>
                <a:cs typeface="Calibri" pitchFamily="34" charset="0"/>
                <a:sym typeface="Symbol" pitchFamily="18" charset="2"/>
              </a:rPr>
              <a:t> </a:t>
            </a:r>
            <a:r>
              <a:rPr lang="en-GB" b="0" dirty="0">
                <a:latin typeface="Calibri" pitchFamily="34" charset="0"/>
                <a:cs typeface="Calibri" pitchFamily="34" charset="0"/>
                <a:sym typeface="Symbol" pitchFamily="18" charset="2"/>
              </a:rPr>
              <a:t>C18:3,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C20:3, </a:t>
            </a:r>
          </a:p>
          <a:p>
            <a:pPr algn="ctr"/>
            <a:r>
              <a:rPr lang="en-GB" b="0" dirty="0">
                <a:solidFill>
                  <a:srgbClr val="000000"/>
                </a:solidFill>
                <a:latin typeface="Calibri" pitchFamily="34" charset="0"/>
                <a:cs typeface="Calibri" pitchFamily="34" charset="0"/>
                <a:sym typeface="Symbol" pitchFamily="18" charset="2"/>
              </a:rPr>
              <a:t></a:t>
            </a:r>
          </a:p>
          <a:p>
            <a:pPr algn="ctr"/>
            <a:r>
              <a:rPr lang="en-GB" b="0" dirty="0">
                <a:solidFill>
                  <a:srgbClr val="000000"/>
                </a:solidFill>
                <a:latin typeface="Calibri" pitchFamily="34" charset="0"/>
                <a:cs typeface="Calibri" pitchFamily="34" charset="0"/>
                <a:sym typeface="Symbol" pitchFamily="18" charset="2"/>
              </a:rPr>
              <a:t>Arachidonic acid </a:t>
            </a:r>
          </a:p>
          <a:p>
            <a:pPr algn="ctr"/>
            <a:r>
              <a:rPr lang="en-GB" dirty="0">
                <a:solidFill>
                  <a:srgbClr val="FF0000"/>
                </a:solidFill>
                <a:latin typeface="Calibri" pitchFamily="34" charset="0"/>
                <a:cs typeface="Calibri" pitchFamily="34" charset="0"/>
                <a:sym typeface="Symbol" pitchFamily="18" charset="2"/>
              </a:rPr>
              <a:t>(C20:4)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C22:4, </a:t>
            </a:r>
          </a:p>
          <a:p>
            <a:pPr algn="ctr"/>
            <a:r>
              <a:rPr lang="en-GB" b="0" dirty="0">
                <a:latin typeface="Calibri" pitchFamily="34" charset="0"/>
                <a:cs typeface="Calibri" pitchFamily="34" charset="0"/>
                <a:sym typeface="Symbol" pitchFamily="18" charset="2"/>
              </a:rPr>
              <a:t></a:t>
            </a:r>
          </a:p>
          <a:p>
            <a:pPr algn="ctr"/>
            <a:r>
              <a:rPr lang="en-GB" b="0" dirty="0" err="1">
                <a:latin typeface="Calibri" pitchFamily="34" charset="0"/>
                <a:cs typeface="Calibri" pitchFamily="34" charset="0"/>
                <a:sym typeface="Symbol" pitchFamily="18" charset="2"/>
              </a:rPr>
              <a:t>Docosapentanoic</a:t>
            </a:r>
            <a:r>
              <a:rPr lang="en-GB" b="0" dirty="0">
                <a:latin typeface="Calibri" pitchFamily="34" charset="0"/>
                <a:cs typeface="Calibri" pitchFamily="34" charset="0"/>
                <a:sym typeface="Symbol" pitchFamily="18" charset="2"/>
              </a:rPr>
              <a:t> acid </a:t>
            </a:r>
          </a:p>
          <a:p>
            <a:pPr algn="ctr"/>
            <a:r>
              <a:rPr lang="en-GB" b="0" dirty="0">
                <a:latin typeface="Calibri" pitchFamily="34" charset="0"/>
                <a:cs typeface="Calibri" pitchFamily="34" charset="0"/>
                <a:sym typeface="Symbol" pitchFamily="18" charset="2"/>
              </a:rPr>
              <a:t>(C22:5), </a:t>
            </a:r>
          </a:p>
        </p:txBody>
      </p:sp>
      <p:sp>
        <p:nvSpPr>
          <p:cNvPr id="30725" name="Text Box 3"/>
          <p:cNvSpPr txBox="1">
            <a:spLocks noChangeArrowheads="1"/>
          </p:cNvSpPr>
          <p:nvPr/>
        </p:nvSpPr>
        <p:spPr bwMode="auto">
          <a:xfrm>
            <a:off x="5467479" y="1341438"/>
            <a:ext cx="285565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buFont typeface="Symbol" pitchFamily="18" charset="2"/>
              <a:buChar char="a"/>
            </a:pPr>
            <a:r>
              <a:rPr lang="en-GB" b="0" dirty="0">
                <a:latin typeface="Calibri" pitchFamily="34" charset="0"/>
                <a:cs typeface="Calibri" pitchFamily="34" charset="0"/>
              </a:rPr>
              <a:t>-</a:t>
            </a:r>
            <a:r>
              <a:rPr lang="en-GB" b="0" dirty="0" err="1">
                <a:latin typeface="Calibri" pitchFamily="34" charset="0"/>
                <a:cs typeface="Calibri" pitchFamily="34" charset="0"/>
              </a:rPr>
              <a:t>linolenic</a:t>
            </a:r>
            <a:r>
              <a:rPr lang="en-GB" b="0" dirty="0">
                <a:latin typeface="Calibri" pitchFamily="34" charset="0"/>
                <a:cs typeface="Calibri" pitchFamily="34" charset="0"/>
              </a:rPr>
              <a:t> acid </a:t>
            </a:r>
          </a:p>
          <a:p>
            <a:pPr algn="ctr"/>
            <a:r>
              <a:rPr lang="en-GB" b="0" dirty="0">
                <a:latin typeface="Calibri" pitchFamily="34" charset="0"/>
                <a:cs typeface="Calibri" pitchFamily="34" charset="0"/>
              </a:rPr>
              <a:t>(C18:3),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C18:4, </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C20:4, </a:t>
            </a:r>
          </a:p>
          <a:p>
            <a:pPr algn="ctr"/>
            <a:r>
              <a:rPr lang="en-GB" b="0" dirty="0">
                <a:latin typeface="Calibri" pitchFamily="34" charset="0"/>
                <a:cs typeface="Calibri" pitchFamily="34" charset="0"/>
                <a:sym typeface="Symbol" pitchFamily="18" charset="2"/>
              </a:rPr>
              <a:t></a:t>
            </a:r>
          </a:p>
          <a:p>
            <a:pPr algn="ctr"/>
            <a:r>
              <a:rPr lang="en-GB" b="0" dirty="0" err="1">
                <a:solidFill>
                  <a:srgbClr val="000000"/>
                </a:solidFill>
                <a:latin typeface="Calibri" pitchFamily="34" charset="0"/>
                <a:cs typeface="Calibri" pitchFamily="34" charset="0"/>
                <a:sym typeface="Symbol" pitchFamily="18" charset="2"/>
              </a:rPr>
              <a:t>Eicosapentanoic</a:t>
            </a:r>
            <a:r>
              <a:rPr lang="en-GB" b="0" dirty="0">
                <a:solidFill>
                  <a:srgbClr val="000000"/>
                </a:solidFill>
                <a:latin typeface="Calibri" pitchFamily="34" charset="0"/>
                <a:cs typeface="Calibri" pitchFamily="34" charset="0"/>
                <a:sym typeface="Symbol" pitchFamily="18" charset="2"/>
              </a:rPr>
              <a:t> acid </a:t>
            </a:r>
          </a:p>
          <a:p>
            <a:pPr algn="ctr"/>
            <a:r>
              <a:rPr lang="en-GB" dirty="0">
                <a:solidFill>
                  <a:srgbClr val="FF0000"/>
                </a:solidFill>
                <a:latin typeface="Calibri" pitchFamily="34" charset="0"/>
                <a:cs typeface="Calibri" pitchFamily="34" charset="0"/>
                <a:sym typeface="Symbol" pitchFamily="18" charset="2"/>
              </a:rPr>
              <a:t>(C20:5)</a:t>
            </a:r>
          </a:p>
          <a:p>
            <a:pPr algn="ctr"/>
            <a:r>
              <a:rPr lang="en-GB" b="0" dirty="0">
                <a:latin typeface="Calibri" pitchFamily="34" charset="0"/>
                <a:cs typeface="Calibri" pitchFamily="34" charset="0"/>
                <a:sym typeface="Symbol" pitchFamily="18" charset="2"/>
              </a:rPr>
              <a:t></a:t>
            </a:r>
          </a:p>
          <a:p>
            <a:pPr algn="ctr"/>
            <a:r>
              <a:rPr lang="en-GB" b="0" dirty="0">
                <a:latin typeface="Calibri" pitchFamily="34" charset="0"/>
                <a:cs typeface="Calibri" pitchFamily="34" charset="0"/>
                <a:sym typeface="Symbol" pitchFamily="18" charset="2"/>
              </a:rPr>
              <a:t>C22:5, </a:t>
            </a:r>
          </a:p>
          <a:p>
            <a:pPr algn="ctr"/>
            <a:r>
              <a:rPr lang="en-GB" b="0" dirty="0">
                <a:solidFill>
                  <a:srgbClr val="000000"/>
                </a:solidFill>
                <a:latin typeface="Calibri" pitchFamily="34" charset="0"/>
                <a:cs typeface="Calibri" pitchFamily="34" charset="0"/>
                <a:sym typeface="Symbol" pitchFamily="18" charset="2"/>
              </a:rPr>
              <a:t></a:t>
            </a:r>
          </a:p>
          <a:p>
            <a:pPr algn="ctr"/>
            <a:r>
              <a:rPr lang="en-GB" b="0" dirty="0" err="1">
                <a:solidFill>
                  <a:srgbClr val="000000"/>
                </a:solidFill>
                <a:latin typeface="Calibri" pitchFamily="34" charset="0"/>
                <a:cs typeface="Calibri" pitchFamily="34" charset="0"/>
                <a:sym typeface="Symbol" pitchFamily="18" charset="2"/>
              </a:rPr>
              <a:t>Docosahexanoic</a:t>
            </a:r>
            <a:r>
              <a:rPr lang="en-GB" b="0" dirty="0">
                <a:solidFill>
                  <a:srgbClr val="000000"/>
                </a:solidFill>
                <a:latin typeface="Calibri" pitchFamily="34" charset="0"/>
                <a:cs typeface="Calibri" pitchFamily="34" charset="0"/>
                <a:sym typeface="Symbol" pitchFamily="18" charset="2"/>
              </a:rPr>
              <a:t> acid </a:t>
            </a:r>
          </a:p>
          <a:p>
            <a:pPr algn="ctr"/>
            <a:r>
              <a:rPr lang="en-GB" dirty="0">
                <a:solidFill>
                  <a:srgbClr val="FF0000"/>
                </a:solidFill>
                <a:latin typeface="Calibri" pitchFamily="34" charset="0"/>
                <a:cs typeface="Calibri" pitchFamily="34" charset="0"/>
                <a:sym typeface="Symbol" pitchFamily="18" charset="2"/>
              </a:rPr>
              <a:t>(C22:6)</a:t>
            </a:r>
            <a:r>
              <a:rPr lang="en-GB" sz="2800" dirty="0">
                <a:solidFill>
                  <a:srgbClr val="FF0000"/>
                </a:solidFill>
                <a:latin typeface="Calibri" pitchFamily="34" charset="0"/>
                <a:cs typeface="Calibri" pitchFamily="34" charset="0"/>
                <a:sym typeface="Symbol" pitchFamily="18" charset="2"/>
              </a:rPr>
              <a:t> </a:t>
            </a:r>
          </a:p>
        </p:txBody>
      </p:sp>
      <p:sp>
        <p:nvSpPr>
          <p:cNvPr id="9" name="Rectangle 2"/>
          <p:cNvSpPr txBox="1">
            <a:spLocks noChangeArrowheads="1"/>
          </p:cNvSpPr>
          <p:nvPr/>
        </p:nvSpPr>
        <p:spPr bwMode="auto">
          <a:xfrm>
            <a:off x="2267744" y="286544"/>
            <a:ext cx="3200400" cy="838200"/>
          </a:xfrm>
          <a:prstGeom prst="rect">
            <a:avLst/>
          </a:prstGeom>
          <a:noFill/>
          <a:ln w="9525">
            <a:noFill/>
            <a:miter lim="800000"/>
            <a:headEnd/>
            <a:tailEnd/>
          </a:ln>
        </p:spPr>
        <p:txBody>
          <a:bodyPr anchor="b"/>
          <a:lstStyle/>
          <a:p>
            <a:pPr algn="ctr">
              <a:defRPr/>
            </a:pPr>
            <a:r>
              <a:rPr kumimoji="1" lang="en-GB" sz="3200" kern="0" dirty="0">
                <a:latin typeface="Calibri" pitchFamily="34" charset="0"/>
                <a:ea typeface="+mj-ea"/>
                <a:cs typeface="Calibri" pitchFamily="34" charset="0"/>
              </a:rPr>
              <a:t>n-6 </a:t>
            </a:r>
            <a:br>
              <a:rPr kumimoji="1" lang="en-GB" sz="3200" kern="0" dirty="0">
                <a:latin typeface="Calibri" pitchFamily="34" charset="0"/>
                <a:ea typeface="+mj-ea"/>
                <a:cs typeface="Calibri" pitchFamily="34" charset="0"/>
              </a:rPr>
            </a:br>
            <a:r>
              <a:rPr kumimoji="1" lang="en-GB" sz="3200" kern="0" dirty="0">
                <a:latin typeface="Calibri" pitchFamily="34" charset="0"/>
                <a:ea typeface="+mj-ea"/>
                <a:cs typeface="Calibri" pitchFamily="34" charset="0"/>
              </a:rPr>
              <a:t>pathway</a:t>
            </a:r>
          </a:p>
        </p:txBody>
      </p:sp>
      <p:sp>
        <p:nvSpPr>
          <p:cNvPr id="10" name="Rectangle 2"/>
          <p:cNvSpPr txBox="1">
            <a:spLocks noChangeArrowheads="1"/>
          </p:cNvSpPr>
          <p:nvPr/>
        </p:nvSpPr>
        <p:spPr bwMode="auto">
          <a:xfrm>
            <a:off x="5147469" y="332656"/>
            <a:ext cx="3200400" cy="838200"/>
          </a:xfrm>
          <a:prstGeom prst="rect">
            <a:avLst/>
          </a:prstGeom>
          <a:noFill/>
          <a:ln w="9525">
            <a:noFill/>
            <a:miter lim="800000"/>
            <a:headEnd/>
            <a:tailEnd/>
          </a:ln>
        </p:spPr>
        <p:txBody>
          <a:bodyPr anchor="b"/>
          <a:lstStyle/>
          <a:p>
            <a:pPr algn="ctr">
              <a:defRPr/>
            </a:pPr>
            <a:r>
              <a:rPr kumimoji="1" lang="en-GB" sz="3200" kern="0" dirty="0">
                <a:latin typeface="Calibri" pitchFamily="34" charset="0"/>
                <a:ea typeface="+mj-ea"/>
                <a:cs typeface="Calibri" pitchFamily="34" charset="0"/>
              </a:rPr>
              <a:t>n-3 </a:t>
            </a:r>
            <a:br>
              <a:rPr kumimoji="1" lang="en-GB" sz="3200" kern="0" dirty="0">
                <a:latin typeface="Calibri" pitchFamily="34" charset="0"/>
                <a:ea typeface="+mj-ea"/>
                <a:cs typeface="Calibri" pitchFamily="34" charset="0"/>
              </a:rPr>
            </a:br>
            <a:r>
              <a:rPr kumimoji="1" lang="en-GB" sz="3200" kern="0" dirty="0">
                <a:latin typeface="Calibri" pitchFamily="34" charset="0"/>
                <a:ea typeface="+mj-ea"/>
                <a:cs typeface="Calibri" pitchFamily="34" charset="0"/>
              </a:rPr>
              <a:t>pathway</a:t>
            </a:r>
          </a:p>
        </p:txBody>
      </p:sp>
      <p:sp>
        <p:nvSpPr>
          <p:cNvPr id="30728" name="Text Box 7"/>
          <p:cNvSpPr txBox="1">
            <a:spLocks noChangeArrowheads="1"/>
          </p:cNvSpPr>
          <p:nvPr/>
        </p:nvSpPr>
        <p:spPr bwMode="auto">
          <a:xfrm>
            <a:off x="1153413" y="2133600"/>
            <a:ext cx="14013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Calibri" pitchFamily="34" charset="0"/>
                <a:cs typeface="Calibri" pitchFamily="34" charset="0"/>
                <a:sym typeface="Symbol" pitchFamily="18" charset="2"/>
              </a:rPr>
              <a:t>6 desaturase</a:t>
            </a:r>
            <a:endParaRPr lang="en-GB" sz="1600" i="1">
              <a:solidFill>
                <a:srgbClr val="3333CC"/>
              </a:solidFill>
              <a:latin typeface="Calibri" pitchFamily="34" charset="0"/>
              <a:cs typeface="Calibri" pitchFamily="34" charset="0"/>
            </a:endParaRPr>
          </a:p>
        </p:txBody>
      </p:sp>
      <p:sp>
        <p:nvSpPr>
          <p:cNvPr id="30729" name="Text Box 8"/>
          <p:cNvSpPr txBox="1">
            <a:spLocks noChangeArrowheads="1"/>
          </p:cNvSpPr>
          <p:nvPr/>
        </p:nvSpPr>
        <p:spPr bwMode="auto">
          <a:xfrm>
            <a:off x="1153413" y="3573463"/>
            <a:ext cx="14013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Calibri" pitchFamily="34" charset="0"/>
                <a:cs typeface="Calibri" pitchFamily="34" charset="0"/>
                <a:sym typeface="Symbol" pitchFamily="18" charset="2"/>
              </a:rPr>
              <a:t>5 desaturase</a:t>
            </a:r>
            <a:endParaRPr lang="en-GB" sz="1600" i="1">
              <a:solidFill>
                <a:srgbClr val="3333CC"/>
              </a:solidFill>
              <a:latin typeface="Calibri" pitchFamily="34" charset="0"/>
              <a:cs typeface="Calibri" pitchFamily="34" charset="0"/>
            </a:endParaRPr>
          </a:p>
        </p:txBody>
      </p:sp>
      <p:sp>
        <p:nvSpPr>
          <p:cNvPr id="30730" name="Text Box 9"/>
          <p:cNvSpPr txBox="1">
            <a:spLocks noChangeArrowheads="1"/>
          </p:cNvSpPr>
          <p:nvPr/>
        </p:nvSpPr>
        <p:spPr bwMode="auto">
          <a:xfrm>
            <a:off x="1226438" y="5373688"/>
            <a:ext cx="14013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600" i="1">
                <a:solidFill>
                  <a:srgbClr val="3333CC"/>
                </a:solidFill>
                <a:latin typeface="Calibri" pitchFamily="34" charset="0"/>
                <a:cs typeface="Calibri" pitchFamily="34" charset="0"/>
                <a:sym typeface="Symbol" pitchFamily="18" charset="2"/>
              </a:rPr>
              <a:t>4 desaturase</a:t>
            </a:r>
            <a:endParaRPr lang="en-GB" sz="1600" i="1">
              <a:solidFill>
                <a:srgbClr val="3333CC"/>
              </a:solidFill>
              <a:latin typeface="Calibri" pitchFamily="34" charset="0"/>
              <a:cs typeface="Calibri" pitchFamily="34" charset="0"/>
            </a:endParaRPr>
          </a:p>
        </p:txBody>
      </p:sp>
      <p:cxnSp>
        <p:nvCxnSpPr>
          <p:cNvPr id="30731" name="Straight Connector 16"/>
          <p:cNvCxnSpPr>
            <a:cxnSpLocks noChangeShapeType="1"/>
          </p:cNvCxnSpPr>
          <p:nvPr/>
        </p:nvCxnSpPr>
        <p:spPr bwMode="auto">
          <a:xfrm>
            <a:off x="4210844" y="2349500"/>
            <a:ext cx="2376487"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30732" name="Straight Connector 18"/>
          <p:cNvCxnSpPr>
            <a:cxnSpLocks noChangeShapeType="1"/>
          </p:cNvCxnSpPr>
          <p:nvPr/>
        </p:nvCxnSpPr>
        <p:spPr bwMode="auto">
          <a:xfrm>
            <a:off x="2699544" y="2349500"/>
            <a:ext cx="863600"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30733" name="Straight Connector 20"/>
          <p:cNvCxnSpPr>
            <a:cxnSpLocks noChangeShapeType="1"/>
          </p:cNvCxnSpPr>
          <p:nvPr/>
        </p:nvCxnSpPr>
        <p:spPr bwMode="auto">
          <a:xfrm>
            <a:off x="4210844" y="3716338"/>
            <a:ext cx="2376487"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30734" name="Straight Connector 21"/>
          <p:cNvCxnSpPr>
            <a:cxnSpLocks noChangeShapeType="1"/>
          </p:cNvCxnSpPr>
          <p:nvPr/>
        </p:nvCxnSpPr>
        <p:spPr bwMode="auto">
          <a:xfrm>
            <a:off x="2699544" y="3716338"/>
            <a:ext cx="863600"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30735" name="Straight Connector 22"/>
          <p:cNvCxnSpPr>
            <a:cxnSpLocks noChangeShapeType="1"/>
          </p:cNvCxnSpPr>
          <p:nvPr/>
        </p:nvCxnSpPr>
        <p:spPr bwMode="auto">
          <a:xfrm>
            <a:off x="4283869" y="5589588"/>
            <a:ext cx="2376487"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cxnSp>
        <p:nvCxnSpPr>
          <p:cNvPr id="30736" name="Straight Connector 23"/>
          <p:cNvCxnSpPr>
            <a:cxnSpLocks noChangeShapeType="1"/>
          </p:cNvCxnSpPr>
          <p:nvPr/>
        </p:nvCxnSpPr>
        <p:spPr bwMode="auto">
          <a:xfrm>
            <a:off x="2770981" y="5589588"/>
            <a:ext cx="865188" cy="0"/>
          </a:xfrm>
          <a:prstGeom prst="line">
            <a:avLst/>
          </a:prstGeom>
          <a:noFill/>
          <a:ln w="22225" algn="ctr">
            <a:solidFill>
              <a:srgbClr val="3333CC"/>
            </a:solidFill>
            <a:prstDash val="dash"/>
            <a:round/>
            <a:headEnd/>
            <a:tailEnd/>
          </a:ln>
          <a:extLst>
            <a:ext uri="{909E8E84-426E-40DD-AFC4-6F175D3DCCD1}">
              <a14:hiddenFill xmlns:a14="http://schemas.microsoft.com/office/drawing/2010/main">
                <a:noFill/>
              </a14:hiddenFill>
            </a:ext>
          </a:extLst>
        </p:spPr>
      </p:cxnSp>
      <p:sp>
        <p:nvSpPr>
          <p:cNvPr id="18" name="Rectangle 2"/>
          <p:cNvSpPr txBox="1">
            <a:spLocks noChangeArrowheads="1"/>
          </p:cNvSpPr>
          <p:nvPr/>
        </p:nvSpPr>
        <p:spPr bwMode="auto">
          <a:xfrm>
            <a:off x="-756592" y="272047"/>
            <a:ext cx="3200400" cy="838200"/>
          </a:xfrm>
          <a:prstGeom prst="rect">
            <a:avLst/>
          </a:prstGeom>
          <a:noFill/>
          <a:ln w="9525">
            <a:noFill/>
            <a:miter lim="800000"/>
            <a:headEnd/>
            <a:tailEnd/>
          </a:ln>
        </p:spPr>
        <p:txBody>
          <a:bodyPr anchor="b"/>
          <a:lstStyle/>
          <a:p>
            <a:pPr algn="ctr">
              <a:defRPr/>
            </a:pPr>
            <a:r>
              <a:rPr kumimoji="1" lang="en-GB" sz="3200" kern="0" dirty="0">
                <a:latin typeface="Calibri" pitchFamily="34" charset="0"/>
                <a:ea typeface="+mj-ea"/>
                <a:cs typeface="Calibri" pitchFamily="34" charset="0"/>
              </a:rPr>
              <a:t>n-9</a:t>
            </a:r>
            <a:br>
              <a:rPr kumimoji="1" lang="en-GB" sz="3200" kern="0" dirty="0">
                <a:latin typeface="Calibri" pitchFamily="34" charset="0"/>
                <a:ea typeface="+mj-ea"/>
                <a:cs typeface="Calibri" pitchFamily="34" charset="0"/>
              </a:rPr>
            </a:br>
            <a:r>
              <a:rPr kumimoji="1" lang="en-GB" sz="3200" kern="0" dirty="0">
                <a:latin typeface="Calibri" pitchFamily="34" charset="0"/>
                <a:ea typeface="+mj-ea"/>
                <a:cs typeface="Calibri" pitchFamily="34" charset="0"/>
              </a:rPr>
              <a:t>pathway</a:t>
            </a:r>
          </a:p>
        </p:txBody>
      </p:sp>
      <p:sp>
        <p:nvSpPr>
          <p:cNvPr id="2" name="Oval 1"/>
          <p:cNvSpPr/>
          <p:nvPr/>
        </p:nvSpPr>
        <p:spPr>
          <a:xfrm>
            <a:off x="2443808" y="3716339"/>
            <a:ext cx="2592710" cy="1008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523383" y="5296556"/>
            <a:ext cx="2721025" cy="1369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429423" y="3536033"/>
            <a:ext cx="2918446" cy="1369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12931" y="-173869"/>
            <a:ext cx="7239000" cy="1143000"/>
          </a:xfrm>
        </p:spPr>
        <p:txBody>
          <a:bodyPr/>
          <a:lstStyle/>
          <a:p>
            <a:r>
              <a:rPr lang="en-GB" b="1" dirty="0">
                <a:solidFill>
                  <a:schemeClr val="bg2">
                    <a:lumMod val="50000"/>
                  </a:schemeClr>
                </a:solidFill>
                <a:latin typeface="+mn-lt"/>
              </a:rPr>
              <a:t>eicosanoids</a:t>
            </a:r>
          </a:p>
        </p:txBody>
      </p:sp>
      <p:sp>
        <p:nvSpPr>
          <p:cNvPr id="4" name="TextBox 3"/>
          <p:cNvSpPr txBox="1"/>
          <p:nvPr/>
        </p:nvSpPr>
        <p:spPr>
          <a:xfrm>
            <a:off x="401862" y="980728"/>
            <a:ext cx="8478157" cy="5865708"/>
          </a:xfrm>
          <a:prstGeom prst="rect">
            <a:avLst/>
          </a:prstGeom>
          <a:noFill/>
        </p:spPr>
        <p:txBody>
          <a:bodyPr wrap="square" rtlCol="0">
            <a:spAutoFit/>
          </a:bodyPr>
          <a:lstStyle/>
          <a:p>
            <a:pPr marL="342900" indent="-342900">
              <a:buFont typeface="Wingdings" panose="05000000000000000000" pitchFamily="2" charset="2"/>
              <a:buChar char="§"/>
            </a:pPr>
            <a:r>
              <a:rPr lang="en-GB" b="0" dirty="0">
                <a:solidFill>
                  <a:srgbClr val="000000"/>
                </a:solidFill>
                <a:latin typeface="Calibri" panose="020F0502020204030204" pitchFamily="34" charset="0"/>
              </a:rPr>
              <a:t>Mediate variety of cellular functions</a:t>
            </a:r>
          </a:p>
          <a:p>
            <a:pPr marL="800100" lvl="1" indent="-342900">
              <a:buFont typeface="Wingdings" panose="05000000000000000000" pitchFamily="2" charset="2"/>
              <a:buChar char="§"/>
            </a:pPr>
            <a:r>
              <a:rPr lang="en-GB" b="0" dirty="0">
                <a:solidFill>
                  <a:srgbClr val="000000"/>
                </a:solidFill>
                <a:latin typeface="Calibri" panose="020F0502020204030204" pitchFamily="34" charset="0"/>
              </a:rPr>
              <a:t>Smooth muscle contraction</a:t>
            </a:r>
          </a:p>
          <a:p>
            <a:pPr marL="800100" lvl="1" indent="-342900">
              <a:buFont typeface="Wingdings" panose="05000000000000000000" pitchFamily="2" charset="2"/>
              <a:buChar char="§"/>
            </a:pPr>
            <a:r>
              <a:rPr lang="en-GB" b="0" dirty="0">
                <a:solidFill>
                  <a:srgbClr val="000000"/>
                </a:solidFill>
                <a:latin typeface="Calibri" panose="020F0502020204030204" pitchFamily="34" charset="0"/>
              </a:rPr>
              <a:t>Blood clotting</a:t>
            </a:r>
          </a:p>
          <a:p>
            <a:pPr marL="800100" lvl="1" indent="-342900">
              <a:buFont typeface="Wingdings" panose="05000000000000000000" pitchFamily="2" charset="2"/>
              <a:buChar char="§"/>
            </a:pPr>
            <a:endParaRPr lang="en-GB" b="0" dirty="0">
              <a:solidFill>
                <a:srgbClr val="000000"/>
              </a:solidFill>
              <a:latin typeface="Calibri" panose="020F0502020204030204" pitchFamily="34" charset="0"/>
            </a:endParaRPr>
          </a:p>
          <a:p>
            <a:pPr marL="342900" lvl="0" indent="-342900" eaLnBrk="1" fontAlgn="auto" hangingPunct="1">
              <a:spcBef>
                <a:spcPts val="600"/>
              </a:spcBef>
              <a:spcAft>
                <a:spcPts val="0"/>
              </a:spcAft>
              <a:buClr>
                <a:schemeClr val="bg2">
                  <a:lumMod val="25000"/>
                </a:schemeClr>
              </a:buClr>
              <a:buSzPct val="73000"/>
              <a:buFont typeface="Wingdings" panose="05000000000000000000" pitchFamily="2" charset="2"/>
              <a:buChar char="§"/>
            </a:pPr>
            <a:r>
              <a:rPr lang="en-GB" b="0" dirty="0">
                <a:solidFill>
                  <a:srgbClr val="000000"/>
                </a:solidFill>
                <a:latin typeface="Calibri" pitchFamily="34" charset="0"/>
                <a:cs typeface="Calibri" pitchFamily="34" charset="0"/>
              </a:rPr>
              <a:t>Local hormones </a:t>
            </a:r>
          </a:p>
          <a:p>
            <a:pPr marL="800100" lvl="1" indent="-342900" eaLnBrk="1" fontAlgn="auto" hangingPunct="1">
              <a:spcBef>
                <a:spcPts val="600"/>
              </a:spcBef>
              <a:spcAft>
                <a:spcPts val="0"/>
              </a:spcAft>
              <a:buClr>
                <a:schemeClr val="bg2">
                  <a:lumMod val="25000"/>
                </a:schemeClr>
              </a:buClr>
              <a:buSzPct val="73000"/>
              <a:buFont typeface="Wingdings" panose="05000000000000000000" pitchFamily="2" charset="2"/>
              <a:buChar char="§"/>
            </a:pPr>
            <a:r>
              <a:rPr lang="en-GB" b="0" dirty="0">
                <a:solidFill>
                  <a:srgbClr val="000000"/>
                </a:solidFill>
                <a:latin typeface="Calibri" pitchFamily="34" charset="0"/>
                <a:cs typeface="Calibri" pitchFamily="34" charset="0"/>
              </a:rPr>
              <a:t>Short lived</a:t>
            </a:r>
          </a:p>
          <a:p>
            <a:pPr marL="800100" lvl="1" indent="-342900" eaLnBrk="1" fontAlgn="auto" hangingPunct="1">
              <a:spcBef>
                <a:spcPts val="600"/>
              </a:spcBef>
              <a:spcAft>
                <a:spcPts val="0"/>
              </a:spcAft>
              <a:buClr>
                <a:schemeClr val="bg2">
                  <a:lumMod val="25000"/>
                </a:schemeClr>
              </a:buClr>
              <a:buSzPct val="73000"/>
              <a:buFont typeface="Wingdings" panose="05000000000000000000" pitchFamily="2" charset="2"/>
              <a:buChar char="§"/>
            </a:pPr>
            <a:r>
              <a:rPr lang="en-GB" b="0" dirty="0">
                <a:solidFill>
                  <a:srgbClr val="000000"/>
                </a:solidFill>
                <a:latin typeface="Calibri" pitchFamily="34" charset="0"/>
                <a:cs typeface="Calibri" pitchFamily="34" charset="0"/>
              </a:rPr>
              <a:t>Alter activity of cells they are made in (endocrine) or neighbouring cells (paracrine)</a:t>
            </a:r>
          </a:p>
          <a:p>
            <a:pPr marL="635508" lvl="1" indent="-342900" eaLnBrk="1" fontAlgn="auto" hangingPunct="1">
              <a:spcBef>
                <a:spcPts val="500"/>
              </a:spcBef>
              <a:spcAft>
                <a:spcPts val="0"/>
              </a:spcAft>
              <a:buClr>
                <a:schemeClr val="bg2">
                  <a:lumMod val="25000"/>
                </a:schemeClr>
              </a:buClr>
              <a:buSzPct val="80000"/>
              <a:buFont typeface="Wingdings" panose="05000000000000000000" pitchFamily="2" charset="2"/>
              <a:buChar char="§"/>
            </a:pPr>
            <a:endParaRPr lang="en-GB" b="0" dirty="0">
              <a:solidFill>
                <a:srgbClr val="000000"/>
              </a:solidFill>
              <a:latin typeface="Calibri" pitchFamily="34" charset="0"/>
              <a:cs typeface="Calibri" pitchFamily="34" charset="0"/>
            </a:endParaRPr>
          </a:p>
          <a:p>
            <a:pPr marL="342900" lvl="0" indent="-342900" eaLnBrk="1" fontAlgn="auto" hangingPunct="1">
              <a:spcBef>
                <a:spcPts val="600"/>
              </a:spcBef>
              <a:spcAft>
                <a:spcPts val="0"/>
              </a:spcAft>
              <a:buClr>
                <a:schemeClr val="bg2">
                  <a:lumMod val="25000"/>
                </a:schemeClr>
              </a:buClr>
              <a:buSzPct val="73000"/>
              <a:buFont typeface="Wingdings" panose="05000000000000000000" pitchFamily="2" charset="2"/>
              <a:buChar char="§"/>
            </a:pPr>
            <a:r>
              <a:rPr lang="en-GB" b="0" dirty="0">
                <a:solidFill>
                  <a:srgbClr val="000000"/>
                </a:solidFill>
                <a:latin typeface="Calibri" pitchFamily="34" charset="0"/>
                <a:cs typeface="Calibri" pitchFamily="34" charset="0"/>
              </a:rPr>
              <a:t>Modulate inflammatory response</a:t>
            </a:r>
          </a:p>
          <a:p>
            <a:pPr marL="800100" lvl="1" indent="-342900" eaLnBrk="1" fontAlgn="auto" hangingPunct="1">
              <a:spcBef>
                <a:spcPts val="600"/>
              </a:spcBef>
              <a:spcAft>
                <a:spcPts val="0"/>
              </a:spcAft>
              <a:buClr>
                <a:schemeClr val="bg2">
                  <a:lumMod val="25000"/>
                </a:schemeClr>
              </a:buClr>
              <a:buSzPct val="73000"/>
              <a:buFont typeface="Wingdings" panose="05000000000000000000" pitchFamily="2" charset="2"/>
              <a:buChar char="§"/>
            </a:pPr>
            <a:r>
              <a:rPr lang="en-GB" b="0" dirty="0">
                <a:solidFill>
                  <a:srgbClr val="000000"/>
                </a:solidFill>
                <a:latin typeface="Calibri" pitchFamily="34" charset="0"/>
                <a:cs typeface="Calibri" pitchFamily="34" charset="0"/>
              </a:rPr>
              <a:t>Regulate constriction and dilation of blood vessels</a:t>
            </a:r>
          </a:p>
          <a:p>
            <a:pPr marL="800100" lvl="1" indent="-342900" eaLnBrk="1" fontAlgn="auto" hangingPunct="1">
              <a:spcBef>
                <a:spcPts val="600"/>
              </a:spcBef>
              <a:spcAft>
                <a:spcPts val="0"/>
              </a:spcAft>
              <a:buClr>
                <a:schemeClr val="bg2">
                  <a:lumMod val="25000"/>
                </a:schemeClr>
              </a:buClr>
              <a:buSzPct val="73000"/>
              <a:buFont typeface="Wingdings" panose="05000000000000000000" pitchFamily="2" charset="2"/>
              <a:buChar char="§"/>
            </a:pPr>
            <a:r>
              <a:rPr lang="en-GB" b="0" dirty="0">
                <a:solidFill>
                  <a:srgbClr val="000000"/>
                </a:solidFill>
                <a:latin typeface="Calibri" pitchFamily="34" charset="0"/>
                <a:cs typeface="Calibri" pitchFamily="34" charset="0"/>
              </a:rPr>
              <a:t>Platelet aggregation (</a:t>
            </a:r>
            <a:r>
              <a:rPr lang="en-GB" b="0" dirty="0" err="1">
                <a:solidFill>
                  <a:srgbClr val="000000"/>
                </a:solidFill>
                <a:latin typeface="Calibri" pitchFamily="34" charset="0"/>
                <a:cs typeface="Calibri" pitchFamily="34" charset="0"/>
              </a:rPr>
              <a:t>prostacyclins</a:t>
            </a:r>
            <a:r>
              <a:rPr lang="en-GB" b="0" dirty="0">
                <a:solidFill>
                  <a:srgbClr val="000000"/>
                </a:solidFill>
                <a:latin typeface="Calibri" pitchFamily="34" charset="0"/>
                <a:cs typeface="Calibri" pitchFamily="34" charset="0"/>
              </a:rPr>
              <a:t> </a:t>
            </a:r>
            <a:r>
              <a:rPr lang="en-GB" dirty="0">
                <a:solidFill>
                  <a:srgbClr val="000000"/>
                </a:solidFill>
                <a:latin typeface="Calibri" pitchFamily="34" charset="0"/>
                <a:cs typeface="Calibri" pitchFamily="34" charset="0"/>
              </a:rPr>
              <a:t>inhibit</a:t>
            </a:r>
            <a:r>
              <a:rPr lang="en-GB" b="0" dirty="0">
                <a:solidFill>
                  <a:srgbClr val="000000"/>
                </a:solidFill>
                <a:latin typeface="Calibri" pitchFamily="34" charset="0"/>
                <a:cs typeface="Calibri" pitchFamily="34" charset="0"/>
              </a:rPr>
              <a:t>, </a:t>
            </a:r>
            <a:r>
              <a:rPr lang="en-GB" b="0" dirty="0" err="1">
                <a:solidFill>
                  <a:srgbClr val="000000"/>
                </a:solidFill>
                <a:latin typeface="Calibri" pitchFamily="34" charset="0"/>
                <a:cs typeface="Calibri" pitchFamily="34" charset="0"/>
              </a:rPr>
              <a:t>thromboxanes</a:t>
            </a:r>
            <a:r>
              <a:rPr lang="en-GB" b="0" dirty="0">
                <a:solidFill>
                  <a:srgbClr val="000000"/>
                </a:solidFill>
                <a:latin typeface="Calibri" pitchFamily="34" charset="0"/>
                <a:cs typeface="Calibri" pitchFamily="34" charset="0"/>
              </a:rPr>
              <a:t> </a:t>
            </a:r>
            <a:r>
              <a:rPr lang="en-GB" dirty="0">
                <a:solidFill>
                  <a:srgbClr val="000000"/>
                </a:solidFill>
                <a:latin typeface="Calibri" pitchFamily="34" charset="0"/>
                <a:cs typeface="Calibri" pitchFamily="34" charset="0"/>
              </a:rPr>
              <a:t>stimulate</a:t>
            </a:r>
            <a:r>
              <a:rPr lang="en-GB" b="0" dirty="0">
                <a:solidFill>
                  <a:srgbClr val="000000"/>
                </a:solidFill>
                <a:latin typeface="Calibri" pitchFamily="34" charset="0"/>
                <a:cs typeface="Calibri" pitchFamily="34" charset="0"/>
              </a:rPr>
              <a:t>)</a:t>
            </a:r>
          </a:p>
          <a:p>
            <a:pPr marL="342900" indent="-342900">
              <a:buFont typeface="Wingdings" panose="05000000000000000000" pitchFamily="2" charset="2"/>
              <a:buChar char="§"/>
            </a:pPr>
            <a:endParaRPr lang="en-GB" b="0" dirty="0">
              <a:latin typeface="Calibri" panose="020F0502020204030204" pitchFamily="34" charset="0"/>
            </a:endParaRPr>
          </a:p>
        </p:txBody>
      </p:sp>
    </p:spTree>
    <p:extLst>
      <p:ext uri="{BB962C8B-B14F-4D97-AF65-F5344CB8AC3E}">
        <p14:creationId xmlns:p14="http://schemas.microsoft.com/office/powerpoint/2010/main" val="1431191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31" y="-173869"/>
            <a:ext cx="7239000" cy="1143000"/>
          </a:xfrm>
        </p:spPr>
        <p:txBody>
          <a:bodyPr/>
          <a:lstStyle/>
          <a:p>
            <a:r>
              <a:rPr lang="en-GB" b="1" dirty="0">
                <a:solidFill>
                  <a:schemeClr val="bg2">
                    <a:lumMod val="50000"/>
                  </a:schemeClr>
                </a:solidFill>
                <a:latin typeface="+mn-lt"/>
              </a:rPr>
              <a:t>eicosanoids</a:t>
            </a:r>
          </a:p>
        </p:txBody>
      </p:sp>
      <p:sp>
        <p:nvSpPr>
          <p:cNvPr id="3" name="Content Placeholder 2"/>
          <p:cNvSpPr>
            <a:spLocks noGrp="1"/>
          </p:cNvSpPr>
          <p:nvPr>
            <p:ph idx="1"/>
          </p:nvPr>
        </p:nvSpPr>
        <p:spPr>
          <a:xfrm>
            <a:off x="514649" y="4077072"/>
            <a:ext cx="7608227" cy="2450188"/>
          </a:xfrm>
        </p:spPr>
        <p:txBody>
          <a:bodyPr>
            <a:normAutofit/>
          </a:bodyPr>
          <a:lstStyle/>
          <a:p>
            <a:pPr marL="292608" lvl="1" indent="0">
              <a:lnSpc>
                <a:spcPct val="110000"/>
              </a:lnSpc>
              <a:buNone/>
            </a:pPr>
            <a:endParaRPr lang="en-GB" dirty="0">
              <a:latin typeface="Calibri" pitchFamily="34" charset="0"/>
              <a:cs typeface="Calibri" pitchFamily="34" charset="0"/>
            </a:endParaRPr>
          </a:p>
          <a:p>
            <a:pPr lvl="1">
              <a:lnSpc>
                <a:spcPct val="110000"/>
              </a:lnSpc>
              <a:buFont typeface="Wingdings" pitchFamily="2" charset="2"/>
              <a:buChar char="v"/>
            </a:pPr>
            <a:endParaRPr lang="en-GB" dirty="0">
              <a:latin typeface="Calibri" pitchFamily="34" charset="0"/>
              <a:cs typeface="Calibri" pitchFamily="34" charset="0"/>
            </a:endParaRPr>
          </a:p>
          <a:p>
            <a:pPr lvl="1">
              <a:lnSpc>
                <a:spcPct val="110000"/>
              </a:lnSpc>
              <a:buFont typeface="Wingdings" pitchFamily="2" charset="2"/>
              <a:buChar char="v"/>
            </a:pPr>
            <a:endParaRPr lang="en-GB" dirty="0">
              <a:latin typeface="Calibri" pitchFamily="34" charset="0"/>
              <a:cs typeface="Calibri" pitchFamily="34" charset="0"/>
            </a:endParaRPr>
          </a:p>
        </p:txBody>
      </p:sp>
      <p:sp>
        <p:nvSpPr>
          <p:cNvPr id="4" name="Text Box 3"/>
          <p:cNvSpPr txBox="1">
            <a:spLocks noChangeArrowheads="1"/>
          </p:cNvSpPr>
          <p:nvPr/>
        </p:nvSpPr>
        <p:spPr bwMode="auto">
          <a:xfrm>
            <a:off x="3059832" y="1124744"/>
            <a:ext cx="25202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2000" dirty="0">
                <a:latin typeface="Arial" charset="0"/>
                <a:cs typeface="Arial" charset="0"/>
              </a:rPr>
              <a:t>Arachidonic acid </a:t>
            </a:r>
            <a:r>
              <a:rPr lang="en-GB" sz="2000" dirty="0">
                <a:solidFill>
                  <a:srgbClr val="FF0000"/>
                </a:solidFill>
                <a:latin typeface="Arial" charset="0"/>
                <a:cs typeface="Arial" charset="0"/>
              </a:rPr>
              <a:t>(C20:4, n-6)</a:t>
            </a:r>
          </a:p>
        </p:txBody>
      </p:sp>
      <p:sp>
        <p:nvSpPr>
          <p:cNvPr id="5" name="Line 4"/>
          <p:cNvSpPr>
            <a:spLocks noChangeShapeType="1"/>
          </p:cNvSpPr>
          <p:nvPr/>
        </p:nvSpPr>
        <p:spPr bwMode="auto">
          <a:xfrm>
            <a:off x="4572000" y="2204864"/>
            <a:ext cx="615509" cy="11532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p>
        </p:txBody>
      </p:sp>
      <p:sp>
        <p:nvSpPr>
          <p:cNvPr id="6" name="Text Box 7"/>
          <p:cNvSpPr txBox="1">
            <a:spLocks noChangeArrowheads="1"/>
          </p:cNvSpPr>
          <p:nvPr/>
        </p:nvSpPr>
        <p:spPr bwMode="auto">
          <a:xfrm>
            <a:off x="4932040" y="3573016"/>
            <a:ext cx="15064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800" b="0" dirty="0">
                <a:latin typeface="Arial" charset="0"/>
                <a:cs typeface="Arial" charset="0"/>
              </a:rPr>
              <a:t>Leukotrienes</a:t>
            </a:r>
          </a:p>
        </p:txBody>
      </p:sp>
      <p:sp>
        <p:nvSpPr>
          <p:cNvPr id="7" name="Text Box 10"/>
          <p:cNvSpPr txBox="1">
            <a:spLocks noChangeArrowheads="1"/>
          </p:cNvSpPr>
          <p:nvPr/>
        </p:nvSpPr>
        <p:spPr bwMode="auto">
          <a:xfrm>
            <a:off x="5292080" y="2420888"/>
            <a:ext cx="1724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800" dirty="0">
                <a:solidFill>
                  <a:srgbClr val="000000"/>
                </a:solidFill>
                <a:latin typeface="Arial" charset="0"/>
                <a:cs typeface="Arial" charset="0"/>
              </a:rPr>
              <a:t>Lipoxygenase</a:t>
            </a:r>
          </a:p>
        </p:txBody>
      </p:sp>
      <p:sp>
        <p:nvSpPr>
          <p:cNvPr id="8" name="Line 11"/>
          <p:cNvSpPr>
            <a:spLocks noChangeShapeType="1"/>
          </p:cNvSpPr>
          <p:nvPr/>
        </p:nvSpPr>
        <p:spPr bwMode="auto">
          <a:xfrm flipH="1">
            <a:off x="2483766" y="2204864"/>
            <a:ext cx="648074" cy="10801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p>
        </p:txBody>
      </p:sp>
      <p:sp>
        <p:nvSpPr>
          <p:cNvPr id="9" name="Text Box 12"/>
          <p:cNvSpPr txBox="1">
            <a:spLocks noChangeArrowheads="1"/>
          </p:cNvSpPr>
          <p:nvPr/>
        </p:nvSpPr>
        <p:spPr bwMode="auto">
          <a:xfrm>
            <a:off x="1288235" y="3429000"/>
            <a:ext cx="1724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algn="ctr"/>
            <a:r>
              <a:rPr lang="en-GB" sz="1800" b="0" dirty="0">
                <a:latin typeface="Arial" charset="0"/>
                <a:cs typeface="Arial" charset="0"/>
              </a:rPr>
              <a:t>Cyclic</a:t>
            </a:r>
          </a:p>
          <a:p>
            <a:pPr algn="ctr"/>
            <a:r>
              <a:rPr lang="en-GB" sz="1800" b="0" dirty="0">
                <a:latin typeface="Arial" charset="0"/>
                <a:cs typeface="Arial" charset="0"/>
              </a:rPr>
              <a:t>Endoperoxides</a:t>
            </a:r>
          </a:p>
        </p:txBody>
      </p:sp>
      <p:sp>
        <p:nvSpPr>
          <p:cNvPr id="10" name="Line 13"/>
          <p:cNvSpPr>
            <a:spLocks noChangeShapeType="1"/>
          </p:cNvSpPr>
          <p:nvPr/>
        </p:nvSpPr>
        <p:spPr bwMode="auto">
          <a:xfrm flipH="1">
            <a:off x="683568" y="4509120"/>
            <a:ext cx="410716" cy="8640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p>
        </p:txBody>
      </p:sp>
      <p:sp>
        <p:nvSpPr>
          <p:cNvPr id="11" name="Line 14"/>
          <p:cNvSpPr>
            <a:spLocks noChangeShapeType="1"/>
          </p:cNvSpPr>
          <p:nvPr/>
        </p:nvSpPr>
        <p:spPr bwMode="auto">
          <a:xfrm>
            <a:off x="2411760" y="4365104"/>
            <a:ext cx="0" cy="10801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p>
        </p:txBody>
      </p:sp>
      <p:sp>
        <p:nvSpPr>
          <p:cNvPr id="12" name="Line 15"/>
          <p:cNvSpPr>
            <a:spLocks noChangeShapeType="1"/>
          </p:cNvSpPr>
          <p:nvPr/>
        </p:nvSpPr>
        <p:spPr bwMode="auto">
          <a:xfrm>
            <a:off x="3275856" y="4509120"/>
            <a:ext cx="792088" cy="93610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200"/>
          </a:p>
        </p:txBody>
      </p:sp>
      <p:sp>
        <p:nvSpPr>
          <p:cNvPr id="13" name="Text Box 16"/>
          <p:cNvSpPr txBox="1">
            <a:spLocks noChangeArrowheads="1"/>
          </p:cNvSpPr>
          <p:nvPr/>
        </p:nvSpPr>
        <p:spPr bwMode="auto">
          <a:xfrm rot="10800000" flipV="1">
            <a:off x="21412" y="5661248"/>
            <a:ext cx="20162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800" b="0" dirty="0">
                <a:solidFill>
                  <a:srgbClr val="00B050"/>
                </a:solidFill>
                <a:latin typeface="Arial" charset="0"/>
                <a:cs typeface="Arial" charset="0"/>
              </a:rPr>
              <a:t>Prostacyclins: inhibit platelet aggregation</a:t>
            </a:r>
          </a:p>
        </p:txBody>
      </p:sp>
      <p:sp>
        <p:nvSpPr>
          <p:cNvPr id="14" name="Text Box 18"/>
          <p:cNvSpPr txBox="1">
            <a:spLocks noChangeArrowheads="1"/>
          </p:cNvSpPr>
          <p:nvPr/>
        </p:nvSpPr>
        <p:spPr bwMode="auto">
          <a:xfrm>
            <a:off x="1763688" y="5650740"/>
            <a:ext cx="17915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800" b="0" dirty="0">
                <a:solidFill>
                  <a:srgbClr val="00B050"/>
                </a:solidFill>
                <a:latin typeface="Arial" charset="0"/>
                <a:cs typeface="Arial" charset="0"/>
              </a:rPr>
              <a:t>Prostaglandins: regulate constriction of blood vessels</a:t>
            </a:r>
          </a:p>
        </p:txBody>
      </p:sp>
      <p:sp>
        <p:nvSpPr>
          <p:cNvPr id="15" name="Text Box 19"/>
          <p:cNvSpPr txBox="1">
            <a:spLocks noChangeArrowheads="1"/>
          </p:cNvSpPr>
          <p:nvPr/>
        </p:nvSpPr>
        <p:spPr bwMode="auto">
          <a:xfrm>
            <a:off x="3707904" y="5733256"/>
            <a:ext cx="31983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800" b="0" dirty="0">
                <a:solidFill>
                  <a:srgbClr val="00B050"/>
                </a:solidFill>
                <a:latin typeface="Arial" charset="0"/>
                <a:cs typeface="Arial" charset="0"/>
              </a:rPr>
              <a:t>Thromboxanes : stimulate PA</a:t>
            </a:r>
          </a:p>
        </p:txBody>
      </p:sp>
      <p:sp>
        <p:nvSpPr>
          <p:cNvPr id="16" name="Text Box 20"/>
          <p:cNvSpPr txBox="1">
            <a:spLocks noChangeArrowheads="1"/>
          </p:cNvSpPr>
          <p:nvPr/>
        </p:nvSpPr>
        <p:spPr bwMode="auto">
          <a:xfrm>
            <a:off x="251520" y="2420888"/>
            <a:ext cx="18655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800" dirty="0">
                <a:solidFill>
                  <a:srgbClr val="000000"/>
                </a:solidFill>
                <a:latin typeface="Arial" charset="0"/>
                <a:cs typeface="Arial" charset="0"/>
              </a:rPr>
              <a:t>Cycloxygenase</a:t>
            </a:r>
          </a:p>
        </p:txBody>
      </p:sp>
    </p:spTree>
    <p:extLst>
      <p:ext uri="{BB962C8B-B14F-4D97-AF65-F5344CB8AC3E}">
        <p14:creationId xmlns:p14="http://schemas.microsoft.com/office/powerpoint/2010/main" val="385874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91264" cy="1371600"/>
          </a:xfrm>
        </p:spPr>
        <p:txBody>
          <a:bodyPr>
            <a:noAutofit/>
          </a:bodyPr>
          <a:lstStyle/>
          <a:p>
            <a:r>
              <a:rPr lang="en-GB" b="1" dirty="0">
                <a:solidFill>
                  <a:schemeClr val="bg2">
                    <a:lumMod val="50000"/>
                  </a:schemeClr>
                </a:solidFill>
                <a:latin typeface="Calibri" pitchFamily="34" charset="0"/>
                <a:cs typeface="Calibri" pitchFamily="34" charset="0"/>
              </a:rPr>
              <a:t>In what forms are fatty acids found in the body?</a:t>
            </a:r>
          </a:p>
        </p:txBody>
      </p:sp>
      <p:sp>
        <p:nvSpPr>
          <p:cNvPr id="3" name="Content Placeholder 2"/>
          <p:cNvSpPr>
            <a:spLocks noGrp="1"/>
          </p:cNvSpPr>
          <p:nvPr>
            <p:ph idx="1"/>
          </p:nvPr>
        </p:nvSpPr>
        <p:spPr>
          <a:xfrm>
            <a:off x="304800" y="1823040"/>
            <a:ext cx="8443664" cy="4846320"/>
          </a:xfrm>
        </p:spPr>
        <p:txBody>
          <a:bodyPr>
            <a:normAutofit lnSpcReduction="10000"/>
          </a:bodyPr>
          <a:lstStyle/>
          <a:p>
            <a:pPr marL="342900" indent="-342900">
              <a:buClr>
                <a:schemeClr val="bg2">
                  <a:lumMod val="25000"/>
                </a:schemeClr>
              </a:buClr>
              <a:buFont typeface="Wingdings" pitchFamily="2" charset="2"/>
              <a:buChar char="§"/>
            </a:pPr>
            <a:r>
              <a:rPr lang="en-GB" sz="2400" dirty="0">
                <a:solidFill>
                  <a:srgbClr val="000000"/>
                </a:solidFill>
                <a:latin typeface="Calibri" pitchFamily="34" charset="0"/>
                <a:cs typeface="Calibri" pitchFamily="34" charset="0"/>
              </a:rPr>
              <a:t>Triacylglycerol</a:t>
            </a:r>
          </a:p>
          <a:p>
            <a:pPr lvl="1">
              <a:buClr>
                <a:schemeClr val="bg2">
                  <a:lumMod val="25000"/>
                </a:schemeClr>
              </a:buClr>
              <a:buFont typeface="Wingdings" pitchFamily="2" charset="2"/>
              <a:buChar char="§"/>
            </a:pPr>
            <a:r>
              <a:rPr lang="en-GB" sz="2400" dirty="0">
                <a:solidFill>
                  <a:srgbClr val="000000"/>
                </a:solidFill>
                <a:latin typeface="Calibri" pitchFamily="34" charset="0"/>
                <a:cs typeface="Calibri" pitchFamily="34" charset="0"/>
              </a:rPr>
              <a:t>Adipose tissue</a:t>
            </a:r>
          </a:p>
          <a:p>
            <a:pPr marL="635508" lvl="1" indent="-342900">
              <a:buClr>
                <a:schemeClr val="bg2">
                  <a:lumMod val="25000"/>
                </a:schemeClr>
              </a:buClr>
              <a:buFont typeface="Wingdings" pitchFamily="2" charset="2"/>
              <a:buChar char="§"/>
            </a:pPr>
            <a:endParaRPr lang="en-GB" sz="2400" dirty="0">
              <a:solidFill>
                <a:srgbClr val="000000"/>
              </a:solidFill>
              <a:latin typeface="Calibri" pitchFamily="34" charset="0"/>
              <a:cs typeface="Calibri" pitchFamily="34" charset="0"/>
            </a:endParaRPr>
          </a:p>
          <a:p>
            <a:pPr marL="342900" indent="-342900">
              <a:buClr>
                <a:schemeClr val="bg2">
                  <a:lumMod val="25000"/>
                </a:schemeClr>
              </a:buClr>
              <a:buFont typeface="Wingdings" pitchFamily="2" charset="2"/>
              <a:buChar char="§"/>
            </a:pPr>
            <a:r>
              <a:rPr lang="en-GB" sz="2400" dirty="0">
                <a:solidFill>
                  <a:srgbClr val="000000"/>
                </a:solidFill>
                <a:latin typeface="Calibri" pitchFamily="34" charset="0"/>
                <a:cs typeface="Calibri" pitchFamily="34" charset="0"/>
              </a:rPr>
              <a:t>Phospholipids</a:t>
            </a:r>
          </a:p>
          <a:p>
            <a:pPr lvl="1">
              <a:buClr>
                <a:schemeClr val="bg2">
                  <a:lumMod val="25000"/>
                </a:schemeClr>
              </a:buClr>
              <a:buFont typeface="Wingdings" pitchFamily="2" charset="2"/>
              <a:buChar char="§"/>
            </a:pPr>
            <a:r>
              <a:rPr lang="en-GB" sz="2400" dirty="0">
                <a:solidFill>
                  <a:srgbClr val="000000"/>
                </a:solidFill>
                <a:latin typeface="Calibri" pitchFamily="34" charset="0"/>
                <a:cs typeface="Calibri" pitchFamily="34" charset="0"/>
              </a:rPr>
              <a:t>Major component of membranes</a:t>
            </a:r>
          </a:p>
          <a:p>
            <a:pPr lvl="1">
              <a:buClr>
                <a:schemeClr val="bg2">
                  <a:lumMod val="25000"/>
                </a:schemeClr>
              </a:buClr>
              <a:buFont typeface="Wingdings" pitchFamily="2" charset="2"/>
              <a:buChar char="§"/>
            </a:pPr>
            <a:endParaRPr lang="en-GB" sz="2400" dirty="0">
              <a:solidFill>
                <a:srgbClr val="000000"/>
              </a:solidFill>
              <a:latin typeface="Calibri" pitchFamily="34" charset="0"/>
              <a:cs typeface="Calibri" pitchFamily="34" charset="0"/>
            </a:endParaRPr>
          </a:p>
          <a:p>
            <a:pPr marL="342900" indent="-342900">
              <a:buClr>
                <a:schemeClr val="bg2">
                  <a:lumMod val="25000"/>
                </a:schemeClr>
              </a:buClr>
              <a:buFont typeface="Wingdings" pitchFamily="2" charset="2"/>
              <a:buChar char="§"/>
            </a:pPr>
            <a:r>
              <a:rPr lang="en-GB" sz="2400" dirty="0">
                <a:solidFill>
                  <a:srgbClr val="000000"/>
                </a:solidFill>
                <a:latin typeface="Calibri" pitchFamily="34" charset="0"/>
                <a:cs typeface="Calibri" pitchFamily="34" charset="0"/>
              </a:rPr>
              <a:t>Glycolipids</a:t>
            </a:r>
          </a:p>
          <a:p>
            <a:pPr marL="800100" lvl="1" indent="-342900">
              <a:buClr>
                <a:schemeClr val="bg2">
                  <a:lumMod val="25000"/>
                </a:schemeClr>
              </a:buClr>
              <a:buFont typeface="Wingdings" pitchFamily="2" charset="2"/>
              <a:buChar char="§"/>
            </a:pPr>
            <a:r>
              <a:rPr lang="en-GB" sz="2400" dirty="0">
                <a:solidFill>
                  <a:srgbClr val="000000"/>
                </a:solidFill>
                <a:latin typeface="Calibri" pitchFamily="34" charset="0"/>
                <a:cs typeface="Calibri" pitchFamily="34" charset="0"/>
              </a:rPr>
              <a:t>Cellular recognition in cell membrane</a:t>
            </a:r>
          </a:p>
          <a:p>
            <a:pPr marL="342900" indent="-342900">
              <a:buClr>
                <a:schemeClr val="bg2">
                  <a:lumMod val="25000"/>
                </a:schemeClr>
              </a:buClr>
              <a:buFont typeface="Wingdings" pitchFamily="2" charset="2"/>
              <a:buChar char="§"/>
            </a:pPr>
            <a:endParaRPr lang="en-GB" sz="2400" dirty="0">
              <a:solidFill>
                <a:srgbClr val="000000"/>
              </a:solidFill>
              <a:latin typeface="Calibri" pitchFamily="34" charset="0"/>
              <a:cs typeface="Calibri" pitchFamily="34" charset="0"/>
            </a:endParaRPr>
          </a:p>
          <a:p>
            <a:pPr marL="342900" indent="-342900">
              <a:buClr>
                <a:schemeClr val="bg2">
                  <a:lumMod val="25000"/>
                </a:schemeClr>
              </a:buClr>
              <a:buFont typeface="Wingdings" pitchFamily="2" charset="2"/>
              <a:buChar char="§"/>
            </a:pPr>
            <a:r>
              <a:rPr lang="en-GB" sz="2400" dirty="0">
                <a:solidFill>
                  <a:srgbClr val="000000"/>
                </a:solidFill>
                <a:latin typeface="Calibri" pitchFamily="34" charset="0"/>
                <a:cs typeface="Calibri" pitchFamily="34" charset="0"/>
              </a:rPr>
              <a:t>Cholesterol </a:t>
            </a:r>
          </a:p>
          <a:p>
            <a:pPr marL="800100" lvl="1" indent="-342900">
              <a:buClr>
                <a:schemeClr val="bg2">
                  <a:lumMod val="25000"/>
                </a:schemeClr>
              </a:buClr>
              <a:buFont typeface="Wingdings" pitchFamily="2" charset="2"/>
              <a:buChar char="§"/>
            </a:pPr>
            <a:r>
              <a:rPr lang="en-GB" sz="2400" dirty="0">
                <a:solidFill>
                  <a:srgbClr val="000000"/>
                </a:solidFill>
                <a:latin typeface="Calibri" pitchFamily="34" charset="0"/>
                <a:cs typeface="Calibri" pitchFamily="34" charset="0"/>
              </a:rPr>
              <a:t>Found in different types of cells in the body</a:t>
            </a:r>
          </a:p>
          <a:p>
            <a:pPr marL="342900" indent="-342900">
              <a:buClr>
                <a:schemeClr val="bg2">
                  <a:lumMod val="25000"/>
                </a:schemeClr>
              </a:buClr>
              <a:buFont typeface="Wingdings" pitchFamily="2" charset="2"/>
              <a:buChar char="§"/>
            </a:pPr>
            <a:endParaRPr lang="en-GB" sz="24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2689929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620000" cy="5440363"/>
          </a:xfrm>
        </p:spPr>
        <p:txBody>
          <a:bodyPr/>
          <a:lstStyle/>
          <a:p>
            <a:pPr marL="342900" indent="-342900">
              <a:lnSpc>
                <a:spcPct val="110000"/>
              </a:lnSpc>
              <a:buFont typeface="Wingdings" panose="05000000000000000000" pitchFamily="2" charset="2"/>
              <a:buChar char="§"/>
            </a:pPr>
            <a:r>
              <a:rPr lang="en-GB" sz="2800" b="0" dirty="0">
                <a:solidFill>
                  <a:srgbClr val="000000"/>
                </a:solidFill>
                <a:latin typeface="Calibri" pitchFamily="34" charset="0"/>
                <a:cs typeface="Calibri" pitchFamily="34" charset="0"/>
              </a:rPr>
              <a:t>Eicosanoids are derivatives of omega 3 and omega 6 fatty acids</a:t>
            </a:r>
          </a:p>
          <a:p>
            <a:pPr marL="342900" indent="-342900">
              <a:lnSpc>
                <a:spcPct val="110000"/>
              </a:lnSpc>
              <a:buFont typeface="Wingdings" panose="05000000000000000000" pitchFamily="2" charset="2"/>
              <a:buChar char="§"/>
            </a:pPr>
            <a:endParaRPr lang="en-GB" sz="2800" b="0" dirty="0">
              <a:solidFill>
                <a:srgbClr val="000000"/>
              </a:solidFill>
              <a:latin typeface="Calibri" pitchFamily="34" charset="0"/>
              <a:cs typeface="Calibri" pitchFamily="34" charset="0"/>
            </a:endParaRPr>
          </a:p>
          <a:p>
            <a:pPr marL="342900" indent="-342900">
              <a:lnSpc>
                <a:spcPct val="110000"/>
              </a:lnSpc>
              <a:buFont typeface="Wingdings" panose="05000000000000000000" pitchFamily="2" charset="2"/>
              <a:buChar char="§"/>
            </a:pPr>
            <a:r>
              <a:rPr lang="en-GB" sz="2800" b="0" dirty="0">
                <a:solidFill>
                  <a:srgbClr val="000000"/>
                </a:solidFill>
                <a:latin typeface="Calibri" pitchFamily="34" charset="0"/>
                <a:cs typeface="Calibri" pitchFamily="34" charset="0"/>
              </a:rPr>
              <a:t>Essential fatty acids are </a:t>
            </a:r>
            <a:r>
              <a:rPr lang="en-GB" sz="2800" dirty="0">
                <a:solidFill>
                  <a:srgbClr val="000000"/>
                </a:solidFill>
                <a:latin typeface="Calibri" pitchFamily="34" charset="0"/>
                <a:cs typeface="Calibri" pitchFamily="34" charset="0"/>
              </a:rPr>
              <a:t>modified</a:t>
            </a:r>
            <a:r>
              <a:rPr lang="en-GB" sz="2800" b="0" dirty="0">
                <a:solidFill>
                  <a:srgbClr val="000000"/>
                </a:solidFill>
                <a:latin typeface="Calibri" pitchFamily="34" charset="0"/>
                <a:cs typeface="Calibri" pitchFamily="34" charset="0"/>
              </a:rPr>
              <a:t> to make eicosanoids ( and they are part of phospholipid membrane)</a:t>
            </a:r>
          </a:p>
          <a:p>
            <a:pPr lvl="1">
              <a:lnSpc>
                <a:spcPct val="110000"/>
              </a:lnSpc>
              <a:buFont typeface="Wingdings" panose="05000000000000000000" pitchFamily="2" charset="2"/>
              <a:buChar char="§"/>
            </a:pPr>
            <a:r>
              <a:rPr lang="en-GB" sz="2400" dirty="0">
                <a:solidFill>
                  <a:srgbClr val="000000"/>
                </a:solidFill>
                <a:latin typeface="Calibri" pitchFamily="34" charset="0"/>
                <a:cs typeface="Calibri" pitchFamily="34" charset="0"/>
              </a:rPr>
              <a:t>Made from </a:t>
            </a:r>
            <a:r>
              <a:rPr lang="en-GB" sz="2400" dirty="0" err="1">
                <a:solidFill>
                  <a:srgbClr val="000000"/>
                </a:solidFill>
                <a:latin typeface="Calibri" pitchFamily="34" charset="0"/>
                <a:cs typeface="Calibri" pitchFamily="34" charset="0"/>
              </a:rPr>
              <a:t>arachidonic</a:t>
            </a:r>
            <a:r>
              <a:rPr lang="en-GB" sz="2400" dirty="0">
                <a:solidFill>
                  <a:srgbClr val="000000"/>
                </a:solidFill>
                <a:latin typeface="Calibri" pitchFamily="34" charset="0"/>
                <a:cs typeface="Calibri" pitchFamily="34" charset="0"/>
              </a:rPr>
              <a:t> acid and LC-PUFA</a:t>
            </a:r>
          </a:p>
          <a:p>
            <a:endParaRPr lang="en-US" dirty="0"/>
          </a:p>
        </p:txBody>
      </p:sp>
    </p:spTree>
    <p:extLst>
      <p:ext uri="{BB962C8B-B14F-4D97-AF65-F5344CB8AC3E}">
        <p14:creationId xmlns:p14="http://schemas.microsoft.com/office/powerpoint/2010/main" val="1246585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87152" y="1700808"/>
            <a:ext cx="8633320" cy="4896544"/>
          </a:xfrm>
        </p:spPr>
        <p:txBody>
          <a:bodyPr>
            <a:normAutofit fontScale="92500" lnSpcReduction="10000"/>
          </a:bodyPr>
          <a:lstStyle/>
          <a:p>
            <a:pPr marL="342900" indent="-342900">
              <a:lnSpc>
                <a:spcPct val="120000"/>
              </a:lnSpc>
              <a:buFont typeface="Wingdings" panose="05000000000000000000" pitchFamily="2" charset="2"/>
              <a:buChar char="§"/>
            </a:pPr>
            <a:r>
              <a:rPr lang="en-GB" sz="2400" b="0" dirty="0">
                <a:latin typeface="Calibri" pitchFamily="34" charset="0"/>
                <a:cs typeface="Calibri" pitchFamily="34" charset="0"/>
              </a:rPr>
              <a:t>n-3 &amp; n-6 PUFAs give rise to different eicosanoids</a:t>
            </a:r>
          </a:p>
          <a:p>
            <a:pPr marL="342900" indent="-342900">
              <a:lnSpc>
                <a:spcPct val="120000"/>
              </a:lnSpc>
              <a:buFont typeface="Wingdings" panose="05000000000000000000" pitchFamily="2" charset="2"/>
              <a:buChar char="§"/>
            </a:pPr>
            <a:r>
              <a:rPr lang="en-GB" sz="2400" b="0" dirty="0">
                <a:latin typeface="Calibri" pitchFamily="34" charset="0"/>
                <a:cs typeface="Calibri" pitchFamily="34" charset="0"/>
              </a:rPr>
              <a:t>These often have different activities where those from n-3 PUFAs are less potent</a:t>
            </a:r>
          </a:p>
          <a:p>
            <a:pPr marL="457200" indent="-457200">
              <a:lnSpc>
                <a:spcPct val="120000"/>
              </a:lnSpc>
              <a:buFont typeface="Wingdings" panose="05000000000000000000" pitchFamily="2" charset="2"/>
              <a:buChar char="§"/>
            </a:pPr>
            <a:r>
              <a:rPr lang="en-GB" sz="2800" b="0" dirty="0">
                <a:solidFill>
                  <a:srgbClr val="000000"/>
                </a:solidFill>
                <a:latin typeface="Calibri" pitchFamily="34" charset="0"/>
                <a:cs typeface="Calibri" pitchFamily="34" charset="0"/>
              </a:rPr>
              <a:t>Example</a:t>
            </a:r>
          </a:p>
          <a:p>
            <a:pPr lvl="1">
              <a:lnSpc>
                <a:spcPct val="120000"/>
              </a:lnSpc>
              <a:buFont typeface="Wingdings" panose="05000000000000000000" pitchFamily="2" charset="2"/>
              <a:buChar char="§"/>
            </a:pPr>
            <a:r>
              <a:rPr lang="en-GB" sz="2400" dirty="0">
                <a:solidFill>
                  <a:srgbClr val="000000"/>
                </a:solidFill>
                <a:latin typeface="Calibri" pitchFamily="34" charset="0"/>
                <a:cs typeface="Calibri" pitchFamily="34" charset="0"/>
              </a:rPr>
              <a:t>Thromboxane A2 (n-6) is a </a:t>
            </a:r>
            <a:r>
              <a:rPr lang="en-GB" sz="2400" b="1" dirty="0">
                <a:solidFill>
                  <a:srgbClr val="000000"/>
                </a:solidFill>
                <a:latin typeface="Calibri" pitchFamily="34" charset="0"/>
                <a:cs typeface="Calibri" pitchFamily="34" charset="0"/>
              </a:rPr>
              <a:t>more potent </a:t>
            </a:r>
            <a:r>
              <a:rPr lang="en-GB" sz="2400" dirty="0">
                <a:solidFill>
                  <a:srgbClr val="000000"/>
                </a:solidFill>
                <a:latin typeface="Calibri" pitchFamily="34" charset="0"/>
                <a:cs typeface="Calibri" pitchFamily="34" charset="0"/>
              </a:rPr>
              <a:t>stimulator of platelet aggregation than Thromboxane A3 (n-3) (less effective)</a:t>
            </a:r>
          </a:p>
          <a:p>
            <a:pPr lvl="1">
              <a:lnSpc>
                <a:spcPct val="120000"/>
              </a:lnSpc>
              <a:buFont typeface="Wingdings" panose="05000000000000000000" pitchFamily="2" charset="2"/>
              <a:buChar char="§"/>
            </a:pPr>
            <a:r>
              <a:rPr lang="en-GB" sz="2400" dirty="0">
                <a:solidFill>
                  <a:srgbClr val="000000"/>
                </a:solidFill>
                <a:latin typeface="Calibri" pitchFamily="34" charset="0"/>
                <a:cs typeface="Calibri" pitchFamily="34" charset="0"/>
              </a:rPr>
              <a:t>If change to diet rich in n-3 PUFA (</a:t>
            </a:r>
            <a:r>
              <a:rPr lang="en-GB" sz="2400" dirty="0" err="1">
                <a:solidFill>
                  <a:srgbClr val="000000"/>
                </a:solidFill>
                <a:latin typeface="Calibri" pitchFamily="34" charset="0"/>
                <a:cs typeface="Calibri" pitchFamily="34" charset="0"/>
              </a:rPr>
              <a:t>e.g</a:t>
            </a:r>
            <a:r>
              <a:rPr lang="en-GB" sz="2400" dirty="0">
                <a:solidFill>
                  <a:srgbClr val="000000"/>
                </a:solidFill>
                <a:latin typeface="Calibri" pitchFamily="34" charset="0"/>
                <a:cs typeface="Calibri" pitchFamily="34" charset="0"/>
              </a:rPr>
              <a:t> rich in oily fish) then blood clotting time increases</a:t>
            </a:r>
          </a:p>
          <a:p>
            <a:pPr lvl="1">
              <a:lnSpc>
                <a:spcPct val="120000"/>
              </a:lnSpc>
              <a:buFont typeface="Wingdings" panose="05000000000000000000" pitchFamily="2" charset="2"/>
              <a:buChar char="§"/>
            </a:pPr>
            <a:r>
              <a:rPr lang="en-GB" sz="2400" dirty="0">
                <a:solidFill>
                  <a:srgbClr val="000000"/>
                </a:solidFill>
                <a:latin typeface="Calibri" pitchFamily="34" charset="0"/>
                <a:cs typeface="Calibri" pitchFamily="34" charset="0"/>
              </a:rPr>
              <a:t>This may protect from Thrombosis and therefore myocardial infarction/stroke </a:t>
            </a:r>
          </a:p>
          <a:p>
            <a:pPr lvl="1">
              <a:lnSpc>
                <a:spcPct val="120000"/>
              </a:lnSpc>
              <a:buFont typeface="Wingdings" panose="05000000000000000000" pitchFamily="2" charset="2"/>
              <a:buChar char="§"/>
            </a:pPr>
            <a:r>
              <a:rPr lang="en-GB" sz="2400" b="1" dirty="0">
                <a:solidFill>
                  <a:srgbClr val="000000"/>
                </a:solidFill>
                <a:latin typeface="Calibri" pitchFamily="34" charset="0"/>
                <a:cs typeface="Calibri" pitchFamily="34" charset="0"/>
              </a:rPr>
              <a:t>(n-3),alpha-</a:t>
            </a:r>
            <a:r>
              <a:rPr lang="en-GB" sz="2400" b="1" dirty="0" err="1">
                <a:solidFill>
                  <a:srgbClr val="000000"/>
                </a:solidFill>
                <a:latin typeface="Calibri" pitchFamily="34" charset="0"/>
                <a:cs typeface="Calibri" pitchFamily="34" charset="0"/>
              </a:rPr>
              <a:t>linolenic</a:t>
            </a:r>
            <a:r>
              <a:rPr lang="en-GB" sz="2400" b="1" dirty="0">
                <a:solidFill>
                  <a:srgbClr val="000000"/>
                </a:solidFill>
                <a:latin typeface="Calibri" pitchFamily="34" charset="0"/>
                <a:cs typeface="Calibri" pitchFamily="34" charset="0"/>
              </a:rPr>
              <a:t> acid is better.</a:t>
            </a:r>
          </a:p>
          <a:p>
            <a:pPr lvl="1">
              <a:lnSpc>
                <a:spcPct val="120000"/>
              </a:lnSpc>
              <a:buFont typeface="Wingdings" panose="05000000000000000000" pitchFamily="2" charset="2"/>
              <a:buChar char="§"/>
            </a:pPr>
            <a:endParaRPr lang="en-GB" sz="2400" dirty="0">
              <a:latin typeface="Calibri" pitchFamily="34" charset="0"/>
              <a:cs typeface="Calibri" pitchFamily="34" charset="0"/>
            </a:endParaRPr>
          </a:p>
        </p:txBody>
      </p:sp>
      <p:sp>
        <p:nvSpPr>
          <p:cNvPr id="5" name="Title 1"/>
          <p:cNvSpPr>
            <a:spLocks noGrp="1"/>
          </p:cNvSpPr>
          <p:nvPr>
            <p:ph type="title"/>
          </p:nvPr>
        </p:nvSpPr>
        <p:spPr>
          <a:xfrm>
            <a:off x="323528" y="260648"/>
            <a:ext cx="8496944" cy="1143000"/>
          </a:xfrm>
        </p:spPr>
        <p:txBody>
          <a:bodyPr>
            <a:normAutofit fontScale="90000"/>
          </a:bodyPr>
          <a:lstStyle/>
          <a:p>
            <a:r>
              <a:rPr lang="en-GB" b="1" dirty="0">
                <a:solidFill>
                  <a:schemeClr val="bg2">
                    <a:lumMod val="50000"/>
                  </a:schemeClr>
                </a:solidFill>
                <a:latin typeface="+mn-lt"/>
              </a:rPr>
              <a:t>Eicosanoids are also formed from other </a:t>
            </a:r>
            <a:r>
              <a:rPr lang="en-GB" b="1" dirty="0" err="1">
                <a:solidFill>
                  <a:schemeClr val="bg2">
                    <a:lumMod val="50000"/>
                  </a:schemeClr>
                </a:solidFill>
                <a:latin typeface="+mn-lt"/>
              </a:rPr>
              <a:t>pufas</a:t>
            </a:r>
            <a:endParaRPr lang="en-GB" b="1" dirty="0">
              <a:solidFill>
                <a:schemeClr val="bg2">
                  <a:lumMod val="50000"/>
                </a:schemeClr>
              </a:solidFill>
              <a:latin typeface="+mn-lt"/>
            </a:endParaRPr>
          </a:p>
        </p:txBody>
      </p:sp>
    </p:spTree>
    <p:extLst>
      <p:ext uri="{BB962C8B-B14F-4D97-AF65-F5344CB8AC3E}">
        <p14:creationId xmlns:p14="http://schemas.microsoft.com/office/powerpoint/2010/main" val="2376777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179512" y="1484784"/>
            <a:ext cx="8735888" cy="5112568"/>
          </a:xfrm>
        </p:spPr>
        <p:txBody>
          <a:bodyPr>
            <a:normAutofit/>
          </a:bodyPr>
          <a:lstStyle/>
          <a:p>
            <a:pPr marL="342900" indent="-342900">
              <a:buFont typeface="Wingdings" panose="05000000000000000000" pitchFamily="2" charset="2"/>
              <a:buChar char="§"/>
            </a:pPr>
            <a:r>
              <a:rPr lang="en-GB" sz="2400" b="0" dirty="0">
                <a:solidFill>
                  <a:srgbClr val="000000"/>
                </a:solidFill>
                <a:latin typeface="Calibri" pitchFamily="34" charset="0"/>
                <a:cs typeface="Calibri" pitchFamily="34" charset="0"/>
              </a:rPr>
              <a:t> In most countries we have dramatically increased intake of n-6 PUFA</a:t>
            </a:r>
          </a:p>
          <a:p>
            <a:pPr lvl="1">
              <a:buFont typeface="Wingdings" panose="05000000000000000000" pitchFamily="2" charset="2"/>
              <a:buChar char="§"/>
            </a:pPr>
            <a:r>
              <a:rPr lang="en-GB" dirty="0">
                <a:solidFill>
                  <a:srgbClr val="000000"/>
                </a:solidFill>
                <a:latin typeface="Calibri" pitchFamily="34" charset="0"/>
                <a:cs typeface="Calibri" pitchFamily="34" charset="0"/>
              </a:rPr>
              <a:t>Availability of plant oils (e.g. sunflower)</a:t>
            </a:r>
          </a:p>
          <a:p>
            <a:pPr marL="274320" lvl="1" indent="0">
              <a:buNone/>
            </a:pPr>
            <a:endParaRPr lang="en-GB" sz="240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400" b="0" dirty="0">
                <a:solidFill>
                  <a:srgbClr val="000000"/>
                </a:solidFill>
                <a:latin typeface="Calibri" pitchFamily="34" charset="0"/>
                <a:cs typeface="Calibri" pitchFamily="34" charset="0"/>
              </a:rPr>
              <a:t> At the same time we have reduced our intake of n-3 PUFA</a:t>
            </a:r>
          </a:p>
          <a:p>
            <a:pPr lvl="1">
              <a:buFont typeface="Wingdings" panose="05000000000000000000" pitchFamily="2" charset="2"/>
              <a:buChar char="§"/>
            </a:pPr>
            <a:r>
              <a:rPr lang="en-GB" dirty="0">
                <a:solidFill>
                  <a:srgbClr val="000000"/>
                </a:solidFill>
                <a:latin typeface="Calibri" pitchFamily="34" charset="0"/>
                <a:cs typeface="Calibri" pitchFamily="34" charset="0"/>
              </a:rPr>
              <a:t>Low intake of oily fish</a:t>
            </a:r>
          </a:p>
          <a:p>
            <a:pPr lvl="1">
              <a:buFont typeface="Wingdings" panose="05000000000000000000" pitchFamily="2" charset="2"/>
              <a:buChar char="§"/>
            </a:pPr>
            <a:endParaRPr lang="en-GB" sz="240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400" b="0" dirty="0">
                <a:solidFill>
                  <a:srgbClr val="000000"/>
                </a:solidFill>
                <a:latin typeface="Calibri" pitchFamily="34" charset="0"/>
                <a:cs typeface="Calibri" pitchFamily="34" charset="0"/>
              </a:rPr>
              <a:t> As a result eicosanoid production is heavily biased toward n-6 derived molecules</a:t>
            </a:r>
          </a:p>
          <a:p>
            <a:pPr marL="342900" indent="-342900">
              <a:buFont typeface="Wingdings" panose="05000000000000000000" pitchFamily="2" charset="2"/>
              <a:buChar char="§"/>
            </a:pPr>
            <a:endParaRPr lang="en-GB" sz="2400" b="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400" b="0" dirty="0">
                <a:solidFill>
                  <a:srgbClr val="000000"/>
                </a:solidFill>
                <a:latin typeface="Calibri" pitchFamily="34" charset="0"/>
                <a:cs typeface="Calibri" pitchFamily="34" charset="0"/>
              </a:rPr>
              <a:t> May have adverse effects on some aspects of health</a:t>
            </a:r>
          </a:p>
        </p:txBody>
      </p:sp>
      <p:sp>
        <p:nvSpPr>
          <p:cNvPr id="5" name="Title 1"/>
          <p:cNvSpPr>
            <a:spLocks noGrp="1"/>
          </p:cNvSpPr>
          <p:nvPr>
            <p:ph type="title"/>
          </p:nvPr>
        </p:nvSpPr>
        <p:spPr>
          <a:xfrm>
            <a:off x="323528" y="-99392"/>
            <a:ext cx="7239000" cy="1143000"/>
          </a:xfrm>
        </p:spPr>
        <p:txBody>
          <a:bodyPr/>
          <a:lstStyle/>
          <a:p>
            <a:r>
              <a:rPr lang="en-GB" b="1" dirty="0" err="1">
                <a:solidFill>
                  <a:schemeClr val="bg2">
                    <a:lumMod val="50000"/>
                  </a:schemeClr>
                </a:solidFill>
                <a:latin typeface="+mn-lt"/>
              </a:rPr>
              <a:t>Diteary</a:t>
            </a:r>
            <a:r>
              <a:rPr lang="en-GB" b="1" dirty="0">
                <a:solidFill>
                  <a:schemeClr val="bg2">
                    <a:lumMod val="50000"/>
                  </a:schemeClr>
                </a:solidFill>
                <a:latin typeface="+mn-lt"/>
              </a:rPr>
              <a:t> n-6/n-3 ratios</a:t>
            </a:r>
          </a:p>
        </p:txBody>
      </p:sp>
    </p:spTree>
    <p:extLst>
      <p:ext uri="{BB962C8B-B14F-4D97-AF65-F5344CB8AC3E}">
        <p14:creationId xmlns:p14="http://schemas.microsoft.com/office/powerpoint/2010/main" val="2487152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161074" y="2173560"/>
            <a:ext cx="8754325" cy="4227240"/>
          </a:xfrm>
          <a:solidFill>
            <a:schemeClr val="bg1"/>
          </a:solidFill>
        </p:spPr>
        <p:txBody>
          <a:bodyPr>
            <a:normAutofit/>
          </a:bodyPr>
          <a:lstStyle/>
          <a:p>
            <a:pPr marL="342900" indent="-342900">
              <a:lnSpc>
                <a:spcPct val="110000"/>
              </a:lnSpc>
              <a:buFont typeface="Wingdings" panose="05000000000000000000" pitchFamily="2" charset="2"/>
              <a:buChar char="§"/>
            </a:pPr>
            <a:r>
              <a:rPr lang="en-GB" sz="2400" dirty="0">
                <a:solidFill>
                  <a:srgbClr val="000000"/>
                </a:solidFill>
                <a:latin typeface="Calibri" pitchFamily="34" charset="0"/>
                <a:cs typeface="Calibri" pitchFamily="34" charset="0"/>
              </a:rPr>
              <a:t> Reduced susceptibility of heart to ventricular arrhythmia</a:t>
            </a:r>
          </a:p>
          <a:p>
            <a:pPr marL="342900" indent="-342900">
              <a:lnSpc>
                <a:spcPct val="110000"/>
              </a:lnSpc>
              <a:buFont typeface="Wingdings" panose="05000000000000000000" pitchFamily="2" charset="2"/>
              <a:buChar char="§"/>
            </a:pPr>
            <a:r>
              <a:rPr lang="en-GB" sz="2400" dirty="0">
                <a:solidFill>
                  <a:srgbClr val="000000"/>
                </a:solidFill>
                <a:latin typeface="Calibri" pitchFamily="34" charset="0"/>
                <a:cs typeface="Calibri" pitchFamily="34" charset="0"/>
              </a:rPr>
              <a:t> </a:t>
            </a:r>
            <a:r>
              <a:rPr lang="en-GB" sz="2400" dirty="0" err="1">
                <a:solidFill>
                  <a:srgbClr val="000000"/>
                </a:solidFill>
                <a:latin typeface="Calibri" pitchFamily="34" charset="0"/>
                <a:cs typeface="Calibri" pitchFamily="34" charset="0"/>
              </a:rPr>
              <a:t>Antithrombogenic</a:t>
            </a:r>
            <a:endParaRPr lang="en-GB" sz="2400" dirty="0">
              <a:solidFill>
                <a:srgbClr val="000000"/>
              </a:solidFill>
              <a:latin typeface="Calibri" pitchFamily="34" charset="0"/>
              <a:cs typeface="Calibri" pitchFamily="34" charset="0"/>
            </a:endParaRPr>
          </a:p>
          <a:p>
            <a:pPr marL="342900" indent="-342900">
              <a:lnSpc>
                <a:spcPct val="110000"/>
              </a:lnSpc>
              <a:buFont typeface="Wingdings" panose="05000000000000000000" pitchFamily="2" charset="2"/>
              <a:buChar char="§"/>
            </a:pPr>
            <a:r>
              <a:rPr lang="en-GB" sz="2400" dirty="0">
                <a:solidFill>
                  <a:srgbClr val="000000"/>
                </a:solidFill>
                <a:latin typeface="Calibri" pitchFamily="34" charset="0"/>
                <a:cs typeface="Calibri" pitchFamily="34" charset="0"/>
              </a:rPr>
              <a:t> Retard growth of atherosclerotic plaque</a:t>
            </a:r>
          </a:p>
          <a:p>
            <a:pPr lvl="2">
              <a:lnSpc>
                <a:spcPct val="110000"/>
              </a:lnSpc>
              <a:buFont typeface="Wingdings" panose="05000000000000000000" pitchFamily="2" charset="2"/>
              <a:buChar char="§"/>
            </a:pPr>
            <a:r>
              <a:rPr lang="en-GB" sz="2400" dirty="0">
                <a:solidFill>
                  <a:srgbClr val="000000"/>
                </a:solidFill>
                <a:latin typeface="Calibri" pitchFamily="34" charset="0"/>
                <a:cs typeface="Calibri" pitchFamily="34" charset="0"/>
              </a:rPr>
              <a:t>Reduced adhesion molecule expression</a:t>
            </a:r>
          </a:p>
          <a:p>
            <a:pPr lvl="2">
              <a:lnSpc>
                <a:spcPct val="110000"/>
              </a:lnSpc>
              <a:buFont typeface="Wingdings" panose="05000000000000000000" pitchFamily="2" charset="2"/>
              <a:buChar char="§"/>
            </a:pPr>
            <a:r>
              <a:rPr lang="en-GB" sz="2400" dirty="0">
                <a:solidFill>
                  <a:srgbClr val="000000"/>
                </a:solidFill>
                <a:latin typeface="Calibri" pitchFamily="34" charset="0"/>
                <a:cs typeface="Calibri" pitchFamily="34" charset="0"/>
              </a:rPr>
              <a:t>Anti-inflammatory</a:t>
            </a:r>
          </a:p>
          <a:p>
            <a:pPr marL="342900" indent="-342900">
              <a:lnSpc>
                <a:spcPct val="110000"/>
              </a:lnSpc>
              <a:buFont typeface="Wingdings" panose="05000000000000000000" pitchFamily="2" charset="2"/>
              <a:buChar char="§"/>
            </a:pPr>
            <a:r>
              <a:rPr lang="en-GB" sz="2400" dirty="0">
                <a:solidFill>
                  <a:srgbClr val="000000"/>
                </a:solidFill>
                <a:latin typeface="Calibri" pitchFamily="34" charset="0"/>
                <a:cs typeface="Calibri" pitchFamily="34" charset="0"/>
              </a:rPr>
              <a:t> Promote endothelial relaxation</a:t>
            </a:r>
          </a:p>
          <a:p>
            <a:pPr marL="342900" indent="-342900">
              <a:lnSpc>
                <a:spcPct val="110000"/>
              </a:lnSpc>
              <a:buFont typeface="Wingdings" panose="05000000000000000000" pitchFamily="2" charset="2"/>
              <a:buChar char="§"/>
            </a:pPr>
            <a:r>
              <a:rPr lang="en-GB" sz="2400" dirty="0">
                <a:solidFill>
                  <a:srgbClr val="000000"/>
                </a:solidFill>
                <a:latin typeface="Calibri" pitchFamily="34" charset="0"/>
                <a:cs typeface="Calibri" pitchFamily="34" charset="0"/>
              </a:rPr>
              <a:t> Mildly hypotensive</a:t>
            </a:r>
          </a:p>
          <a:p>
            <a:pPr lvl="1">
              <a:lnSpc>
                <a:spcPct val="90000"/>
              </a:lnSpc>
            </a:pPr>
            <a:endParaRPr lang="en-GB" sz="2400" dirty="0">
              <a:latin typeface="Calibri" pitchFamily="34" charset="0"/>
              <a:cs typeface="Calibri" pitchFamily="34" charset="0"/>
            </a:endParaRPr>
          </a:p>
        </p:txBody>
      </p:sp>
      <p:sp>
        <p:nvSpPr>
          <p:cNvPr id="6" name="Title 1"/>
          <p:cNvSpPr>
            <a:spLocks noGrp="1"/>
          </p:cNvSpPr>
          <p:nvPr>
            <p:ph type="title"/>
          </p:nvPr>
        </p:nvSpPr>
        <p:spPr>
          <a:xfrm>
            <a:off x="193353" y="620688"/>
            <a:ext cx="8496944" cy="1143000"/>
          </a:xfrm>
        </p:spPr>
        <p:txBody>
          <a:bodyPr>
            <a:normAutofit fontScale="90000"/>
          </a:bodyPr>
          <a:lstStyle/>
          <a:p>
            <a:r>
              <a:rPr lang="en-GB" b="1" dirty="0">
                <a:solidFill>
                  <a:schemeClr val="bg2">
                    <a:lumMod val="50000"/>
                  </a:schemeClr>
                </a:solidFill>
                <a:latin typeface="+mn-lt"/>
              </a:rPr>
              <a:t>Mechanisms whereby N-3 </a:t>
            </a:r>
            <a:r>
              <a:rPr lang="en-GB" b="1" dirty="0" err="1">
                <a:solidFill>
                  <a:schemeClr val="bg2">
                    <a:lumMod val="50000"/>
                  </a:schemeClr>
                </a:solidFill>
                <a:latin typeface="+mn-lt"/>
              </a:rPr>
              <a:t>Pufa</a:t>
            </a:r>
            <a:r>
              <a:rPr lang="en-GB" b="1" dirty="0">
                <a:solidFill>
                  <a:schemeClr val="bg2">
                    <a:lumMod val="50000"/>
                  </a:schemeClr>
                </a:solidFill>
                <a:latin typeface="+mn-lt"/>
              </a:rPr>
              <a:t> reduce risk of cardiovascular disease</a:t>
            </a:r>
          </a:p>
        </p:txBody>
      </p:sp>
    </p:spTree>
    <p:extLst>
      <p:ext uri="{BB962C8B-B14F-4D97-AF65-F5344CB8AC3E}">
        <p14:creationId xmlns:p14="http://schemas.microsoft.com/office/powerpoint/2010/main" val="3122601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151056" y="1916832"/>
            <a:ext cx="8688143" cy="4560168"/>
          </a:xfrm>
        </p:spPr>
        <p:txBody>
          <a:bodyPr>
            <a:normAutofit/>
          </a:bodyPr>
          <a:lstStyle/>
          <a:p>
            <a:pPr algn="ctr"/>
            <a:r>
              <a:rPr lang="en-GB" sz="2800" b="1" i="1" dirty="0">
                <a:latin typeface="Calibri" pitchFamily="34" charset="0"/>
                <a:cs typeface="Calibri" pitchFamily="34" charset="0"/>
              </a:rPr>
              <a:t>“</a:t>
            </a:r>
            <a:r>
              <a:rPr lang="en-GB" sz="2800" b="1" i="1" dirty="0">
                <a:solidFill>
                  <a:srgbClr val="000000"/>
                </a:solidFill>
                <a:latin typeface="Calibri" pitchFamily="34" charset="0"/>
                <a:cs typeface="Calibri" pitchFamily="34" charset="0"/>
              </a:rPr>
              <a:t>Because of demonstrated benefit in respects of  CHD deaths, we recommend….”</a:t>
            </a:r>
          </a:p>
          <a:p>
            <a:pPr lvl="1">
              <a:buFont typeface="Wingdings" panose="05000000000000000000" pitchFamily="2" charset="2"/>
              <a:buChar char="§"/>
            </a:pPr>
            <a:r>
              <a:rPr lang="en-GB" dirty="0">
                <a:solidFill>
                  <a:srgbClr val="000000"/>
                </a:solidFill>
                <a:latin typeface="Calibri" pitchFamily="34" charset="0"/>
                <a:cs typeface="Calibri" pitchFamily="34" charset="0"/>
              </a:rPr>
              <a:t>no further increase in average intake of n-6 PUFA and proportion of population consuming  more than 10% of energy should not increase</a:t>
            </a:r>
          </a:p>
          <a:p>
            <a:pPr lvl="1">
              <a:buFont typeface="Wingdings" panose="05000000000000000000" pitchFamily="2" charset="2"/>
              <a:buChar char="§"/>
            </a:pPr>
            <a:r>
              <a:rPr lang="en-GB" dirty="0">
                <a:solidFill>
                  <a:srgbClr val="000000"/>
                </a:solidFill>
                <a:latin typeface="Calibri" pitchFamily="34" charset="0"/>
                <a:cs typeface="Calibri" pitchFamily="34" charset="0"/>
              </a:rPr>
              <a:t>The population average consumption of long chain n-3 PUFA should increase from 0.1g/day to about 0.2g/d</a:t>
            </a:r>
          </a:p>
          <a:p>
            <a:pPr lvl="1">
              <a:buFont typeface="Wingdings" panose="05000000000000000000" pitchFamily="2" charset="2"/>
              <a:buChar char="§"/>
            </a:pPr>
            <a:endParaRPr lang="en-GB" dirty="0">
              <a:solidFill>
                <a:srgbClr val="000000"/>
              </a:solidFill>
              <a:latin typeface="Calibri" pitchFamily="34" charset="0"/>
              <a:cs typeface="Calibri" pitchFamily="34" charset="0"/>
            </a:endParaRPr>
          </a:p>
          <a:p>
            <a:r>
              <a:rPr lang="en-GB" sz="2400" dirty="0">
                <a:solidFill>
                  <a:srgbClr val="000000"/>
                </a:solidFill>
                <a:latin typeface="Calibri" pitchFamily="34" charset="0"/>
                <a:cs typeface="Calibri" pitchFamily="34" charset="0"/>
              </a:rPr>
              <a:t>Food recommendation</a:t>
            </a:r>
          </a:p>
          <a:p>
            <a:pPr lvl="1">
              <a:buFont typeface="Wingdings" panose="05000000000000000000" pitchFamily="2" charset="2"/>
              <a:buChar char="§"/>
            </a:pPr>
            <a:r>
              <a:rPr lang="en-GB" sz="2400" dirty="0">
                <a:solidFill>
                  <a:srgbClr val="000000"/>
                </a:solidFill>
                <a:latin typeface="Calibri" pitchFamily="34" charset="0"/>
                <a:cs typeface="Calibri" pitchFamily="34" charset="0"/>
              </a:rPr>
              <a:t>People should eat at least two portions of fish per week, of which one should be oily fish</a:t>
            </a:r>
          </a:p>
          <a:p>
            <a:pPr lvl="1">
              <a:buFont typeface="Wingdings" pitchFamily="2" charset="2"/>
              <a:buChar char="v"/>
            </a:pPr>
            <a:endParaRPr lang="en-GB" dirty="0">
              <a:latin typeface="Calibri" pitchFamily="34" charset="0"/>
              <a:cs typeface="Calibri" pitchFamily="34" charset="0"/>
            </a:endParaRPr>
          </a:p>
        </p:txBody>
      </p:sp>
      <p:sp>
        <p:nvSpPr>
          <p:cNvPr id="5" name="Title 1"/>
          <p:cNvSpPr>
            <a:spLocks noGrp="1"/>
          </p:cNvSpPr>
          <p:nvPr>
            <p:ph type="title"/>
          </p:nvPr>
        </p:nvSpPr>
        <p:spPr>
          <a:xfrm>
            <a:off x="151057" y="304800"/>
            <a:ext cx="8496944" cy="1143000"/>
          </a:xfrm>
        </p:spPr>
        <p:txBody>
          <a:bodyPr>
            <a:normAutofit fontScale="90000"/>
          </a:bodyPr>
          <a:lstStyle/>
          <a:p>
            <a:r>
              <a:rPr lang="en-GB" b="1" dirty="0">
                <a:solidFill>
                  <a:schemeClr val="bg2">
                    <a:lumMod val="50000"/>
                  </a:schemeClr>
                </a:solidFill>
                <a:latin typeface="+mn-lt"/>
              </a:rPr>
              <a:t>Coma report on nutritional aspects of </a:t>
            </a:r>
            <a:r>
              <a:rPr lang="en-GB" b="1" dirty="0" err="1">
                <a:solidFill>
                  <a:schemeClr val="bg2">
                    <a:lumMod val="50000"/>
                  </a:schemeClr>
                </a:solidFill>
                <a:latin typeface="+mn-lt"/>
              </a:rPr>
              <a:t>cvd</a:t>
            </a:r>
            <a:r>
              <a:rPr lang="en-GB" b="1" dirty="0">
                <a:solidFill>
                  <a:schemeClr val="bg2">
                    <a:lumMod val="50000"/>
                  </a:schemeClr>
                </a:solidFill>
                <a:latin typeface="+mn-lt"/>
              </a:rPr>
              <a:t>, 1994</a:t>
            </a:r>
          </a:p>
        </p:txBody>
      </p:sp>
    </p:spTree>
    <p:extLst>
      <p:ext uri="{BB962C8B-B14F-4D97-AF65-F5344CB8AC3E}">
        <p14:creationId xmlns:p14="http://schemas.microsoft.com/office/powerpoint/2010/main" val="169295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2"/>
            <a:ext cx="7772400" cy="4571999"/>
          </a:xfrm>
        </p:spPr>
        <p:txBody>
          <a:bodyPr/>
          <a:lstStyle/>
          <a:p>
            <a:pPr algn="ctr"/>
            <a:r>
              <a:rPr lang="en-GB" sz="4800" b="1" dirty="0">
                <a:solidFill>
                  <a:schemeClr val="bg2">
                    <a:lumMod val="50000"/>
                  </a:schemeClr>
                </a:solidFill>
                <a:latin typeface="+mn-lt"/>
              </a:rPr>
              <a:t>Conjugated </a:t>
            </a:r>
            <a:r>
              <a:rPr lang="en-GB" sz="4800" b="1" dirty="0" err="1">
                <a:solidFill>
                  <a:schemeClr val="bg2">
                    <a:lumMod val="50000"/>
                  </a:schemeClr>
                </a:solidFill>
                <a:latin typeface="+mn-lt"/>
              </a:rPr>
              <a:t>linoleic</a:t>
            </a:r>
            <a:r>
              <a:rPr lang="en-GB" sz="4800" b="1" dirty="0">
                <a:solidFill>
                  <a:schemeClr val="bg2">
                    <a:lumMod val="50000"/>
                  </a:schemeClr>
                </a:solidFill>
                <a:latin typeface="+mn-lt"/>
              </a:rPr>
              <a:t> acids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952"/>
            <a:ext cx="7239000" cy="1143000"/>
          </a:xfrm>
        </p:spPr>
        <p:txBody>
          <a:bodyPr>
            <a:normAutofit/>
          </a:bodyPr>
          <a:lstStyle/>
          <a:p>
            <a:r>
              <a:rPr lang="en-GB" sz="4100" b="1" dirty="0">
                <a:solidFill>
                  <a:schemeClr val="bg2">
                    <a:lumMod val="50000"/>
                  </a:schemeClr>
                </a:solidFill>
                <a:latin typeface="Calibri" pitchFamily="34" charset="0"/>
                <a:cs typeface="Calibri" pitchFamily="34" charset="0"/>
              </a:rPr>
              <a:t>Conjugated linoleic acids</a:t>
            </a:r>
          </a:p>
        </p:txBody>
      </p:sp>
      <p:sp>
        <p:nvSpPr>
          <p:cNvPr id="64515" name="Rectangle 3"/>
          <p:cNvSpPr>
            <a:spLocks noGrp="1" noChangeArrowheads="1"/>
          </p:cNvSpPr>
          <p:nvPr>
            <p:ph idx="1"/>
          </p:nvPr>
        </p:nvSpPr>
        <p:spPr>
          <a:xfrm>
            <a:off x="308402" y="1340768"/>
            <a:ext cx="8530797" cy="3671492"/>
          </a:xfrm>
        </p:spPr>
        <p:txBody>
          <a:bodyPr>
            <a:normAutofit fontScale="77500" lnSpcReduction="20000"/>
          </a:bodyPr>
          <a:lstStyle/>
          <a:p>
            <a:pPr marL="457200" indent="-457200">
              <a:lnSpc>
                <a:spcPct val="120000"/>
              </a:lnSpc>
              <a:buFont typeface="Wingdings" panose="05000000000000000000" pitchFamily="2" charset="2"/>
              <a:buChar char="§"/>
            </a:pPr>
            <a:r>
              <a:rPr lang="en-GB" sz="2800" dirty="0">
                <a:solidFill>
                  <a:srgbClr val="000000"/>
                </a:solidFill>
                <a:latin typeface="Calibri" pitchFamily="34" charset="0"/>
                <a:cs typeface="Calibri" pitchFamily="34" charset="0"/>
              </a:rPr>
              <a:t>In linoleic acid (C18:2) the double bonds are separated by a methyl group (CH</a:t>
            </a:r>
            <a:r>
              <a:rPr lang="en-GB" sz="2800" baseline="-25000" dirty="0">
                <a:solidFill>
                  <a:srgbClr val="000000"/>
                </a:solidFill>
                <a:latin typeface="Calibri" pitchFamily="34" charset="0"/>
                <a:cs typeface="Calibri" pitchFamily="34" charset="0"/>
              </a:rPr>
              <a:t>2</a:t>
            </a:r>
            <a:r>
              <a:rPr lang="en-GB" sz="2800" dirty="0">
                <a:solidFill>
                  <a:srgbClr val="000000"/>
                </a:solidFill>
                <a:latin typeface="Calibri" pitchFamily="34" charset="0"/>
                <a:cs typeface="Calibri" pitchFamily="34" charset="0"/>
              </a:rPr>
              <a:t>)</a:t>
            </a:r>
          </a:p>
          <a:p>
            <a:pPr marL="457200" indent="-457200">
              <a:lnSpc>
                <a:spcPct val="120000"/>
              </a:lnSpc>
              <a:buFont typeface="Wingdings" panose="05000000000000000000" pitchFamily="2" charset="2"/>
              <a:buChar char="§"/>
            </a:pPr>
            <a:endParaRPr lang="en-GB" sz="2800" dirty="0">
              <a:solidFill>
                <a:srgbClr val="000000"/>
              </a:solidFill>
              <a:latin typeface="Calibri" pitchFamily="34" charset="0"/>
              <a:cs typeface="Calibri" pitchFamily="34" charset="0"/>
            </a:endParaRPr>
          </a:p>
          <a:p>
            <a:pPr marL="457200" indent="-457200">
              <a:lnSpc>
                <a:spcPct val="120000"/>
              </a:lnSpc>
              <a:buFont typeface="Wingdings" panose="05000000000000000000" pitchFamily="2" charset="2"/>
              <a:buChar char="§"/>
            </a:pPr>
            <a:r>
              <a:rPr lang="en-GB" sz="2800" dirty="0">
                <a:solidFill>
                  <a:srgbClr val="000000"/>
                </a:solidFill>
                <a:latin typeface="Calibri" pitchFamily="34" charset="0"/>
                <a:cs typeface="Calibri" pitchFamily="34" charset="0"/>
              </a:rPr>
              <a:t>In milk and ruminant meats a range of “conjugated” linoleic acids are found where the </a:t>
            </a:r>
            <a:r>
              <a:rPr lang="en-GB" sz="3400" dirty="0">
                <a:solidFill>
                  <a:srgbClr val="000000"/>
                </a:solidFill>
                <a:latin typeface="Calibri" pitchFamily="34" charset="0"/>
                <a:cs typeface="Calibri" pitchFamily="34" charset="0"/>
              </a:rPr>
              <a:t>double bonds are next </a:t>
            </a:r>
            <a:r>
              <a:rPr lang="en-GB" sz="2800" dirty="0">
                <a:solidFill>
                  <a:srgbClr val="000000"/>
                </a:solidFill>
                <a:latin typeface="Calibri" pitchFamily="34" charset="0"/>
                <a:cs typeface="Calibri" pitchFamily="34" charset="0"/>
              </a:rPr>
              <a:t>to each other</a:t>
            </a:r>
            <a:endParaRPr lang="en-GB" sz="2800" dirty="0">
              <a:latin typeface="Calibri" pitchFamily="34" charset="0"/>
              <a:cs typeface="Calibri" pitchFamily="34" charset="0"/>
            </a:endParaRPr>
          </a:p>
          <a:p>
            <a:pPr marL="457200" indent="-457200">
              <a:lnSpc>
                <a:spcPct val="120000"/>
              </a:lnSpc>
              <a:buFont typeface="Wingdings" panose="05000000000000000000" pitchFamily="2" charset="2"/>
              <a:buChar char="§"/>
            </a:pPr>
            <a:r>
              <a:rPr lang="en-GB" sz="2800" dirty="0">
                <a:latin typeface="Calibri" pitchFamily="34" charset="0"/>
                <a:cs typeface="Calibri" pitchFamily="34" charset="0"/>
              </a:rPr>
              <a:t>While a large number of isomers can be found, 2 predominate</a:t>
            </a:r>
          </a:p>
          <a:p>
            <a:pPr lvl="1">
              <a:lnSpc>
                <a:spcPct val="120000"/>
              </a:lnSpc>
              <a:buFont typeface="Wingdings" panose="05000000000000000000" pitchFamily="2" charset="2"/>
              <a:buChar char="§"/>
            </a:pPr>
            <a:r>
              <a:rPr lang="en-GB" sz="2600" dirty="0">
                <a:latin typeface="Calibri" pitchFamily="34" charset="0"/>
                <a:cs typeface="Calibri" pitchFamily="34" charset="0"/>
              </a:rPr>
              <a:t>cis-9, trans 11</a:t>
            </a:r>
          </a:p>
          <a:p>
            <a:pPr lvl="1">
              <a:lnSpc>
                <a:spcPct val="120000"/>
              </a:lnSpc>
              <a:buFont typeface="Wingdings" panose="05000000000000000000" pitchFamily="2" charset="2"/>
              <a:buChar char="§"/>
            </a:pPr>
            <a:r>
              <a:rPr lang="en-GB" sz="2600" dirty="0">
                <a:latin typeface="Calibri" pitchFamily="34" charset="0"/>
                <a:cs typeface="Calibri" pitchFamily="34" charset="0"/>
              </a:rPr>
              <a:t>trans-10, cis-12 </a:t>
            </a:r>
          </a:p>
        </p:txBody>
      </p:sp>
      <p:grpSp>
        <p:nvGrpSpPr>
          <p:cNvPr id="3" name="Group 4"/>
          <p:cNvGrpSpPr/>
          <p:nvPr/>
        </p:nvGrpSpPr>
        <p:grpSpPr>
          <a:xfrm>
            <a:off x="3809999" y="4114800"/>
            <a:ext cx="4572001" cy="2743199"/>
            <a:chOff x="1120775" y="1371600"/>
            <a:chExt cx="6599238" cy="5146364"/>
          </a:xfrm>
        </p:grpSpPr>
        <p:sp>
          <p:nvSpPr>
            <p:cNvPr id="6" name="Text Box 3"/>
            <p:cNvSpPr txBox="1">
              <a:spLocks noChangeArrowheads="1"/>
            </p:cNvSpPr>
            <p:nvPr/>
          </p:nvSpPr>
          <p:spPr bwMode="auto">
            <a:xfrm>
              <a:off x="1295400" y="1371600"/>
              <a:ext cx="2062421"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a:latin typeface="Calibri" pitchFamily="34" charset="0"/>
                  <a:cs typeface="Calibri" pitchFamily="34" charset="0"/>
                </a:rPr>
                <a:t>Linoleic acid (n-6)</a:t>
              </a:r>
            </a:p>
          </p:txBody>
        </p:sp>
        <p:grpSp>
          <p:nvGrpSpPr>
            <p:cNvPr id="4" name="Group 4"/>
            <p:cNvGrpSpPr>
              <a:grpSpLocks/>
            </p:cNvGrpSpPr>
            <p:nvPr/>
          </p:nvGrpSpPr>
          <p:grpSpPr bwMode="auto">
            <a:xfrm>
              <a:off x="6172200" y="2060575"/>
              <a:ext cx="307975" cy="457200"/>
              <a:chOff x="4511" y="1872"/>
              <a:chExt cx="194" cy="288"/>
            </a:xfrm>
          </p:grpSpPr>
          <p:sp>
            <p:nvSpPr>
              <p:cNvPr id="89" name="Line 5"/>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90" name="Line 6"/>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grpSp>
          <p:nvGrpSpPr>
            <p:cNvPr id="5" name="Group 7"/>
            <p:cNvGrpSpPr>
              <a:grpSpLocks/>
            </p:cNvGrpSpPr>
            <p:nvPr/>
          </p:nvGrpSpPr>
          <p:grpSpPr bwMode="auto">
            <a:xfrm>
              <a:off x="5637213" y="2060575"/>
              <a:ext cx="307975" cy="457200"/>
              <a:chOff x="4511" y="1872"/>
              <a:chExt cx="194" cy="288"/>
            </a:xfrm>
          </p:grpSpPr>
          <p:sp>
            <p:nvSpPr>
              <p:cNvPr id="87" name="Line 8"/>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88" name="Line 9"/>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grpSp>
          <p:nvGrpSpPr>
            <p:cNvPr id="7" name="Group 10"/>
            <p:cNvGrpSpPr>
              <a:grpSpLocks/>
            </p:cNvGrpSpPr>
            <p:nvPr/>
          </p:nvGrpSpPr>
          <p:grpSpPr bwMode="auto">
            <a:xfrm>
              <a:off x="5106988" y="2060575"/>
              <a:ext cx="307975" cy="457200"/>
              <a:chOff x="4511" y="1872"/>
              <a:chExt cx="194" cy="288"/>
            </a:xfrm>
          </p:grpSpPr>
          <p:sp>
            <p:nvSpPr>
              <p:cNvPr id="85" name="Line 11"/>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86" name="Line 12"/>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grpSp>
          <p:nvGrpSpPr>
            <p:cNvPr id="8" name="Group 13"/>
            <p:cNvGrpSpPr>
              <a:grpSpLocks/>
            </p:cNvGrpSpPr>
            <p:nvPr/>
          </p:nvGrpSpPr>
          <p:grpSpPr bwMode="auto">
            <a:xfrm>
              <a:off x="4573588" y="2060575"/>
              <a:ext cx="307975" cy="457200"/>
              <a:chOff x="4511" y="1872"/>
              <a:chExt cx="194" cy="288"/>
            </a:xfrm>
          </p:grpSpPr>
          <p:sp>
            <p:nvSpPr>
              <p:cNvPr id="83" name="Line 14"/>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84" name="Line 15"/>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sp>
          <p:nvSpPr>
            <p:cNvPr id="11" name="Line 16"/>
            <p:cNvSpPr>
              <a:spLocks noChangeShapeType="1"/>
            </p:cNvSpPr>
            <p:nvPr/>
          </p:nvSpPr>
          <p:spPr bwMode="auto">
            <a:xfrm>
              <a:off x="4033838" y="2370138"/>
              <a:ext cx="4778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12" name="Line 17"/>
            <p:cNvSpPr>
              <a:spLocks noChangeShapeType="1"/>
            </p:cNvSpPr>
            <p:nvPr/>
          </p:nvSpPr>
          <p:spPr bwMode="auto">
            <a:xfrm>
              <a:off x="4113213" y="2462213"/>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nvGrpSpPr>
            <p:cNvPr id="9" name="Group 18"/>
            <p:cNvGrpSpPr>
              <a:grpSpLocks/>
            </p:cNvGrpSpPr>
            <p:nvPr/>
          </p:nvGrpSpPr>
          <p:grpSpPr bwMode="auto">
            <a:xfrm>
              <a:off x="3656013" y="2060575"/>
              <a:ext cx="307975" cy="457200"/>
              <a:chOff x="4511" y="1872"/>
              <a:chExt cx="194" cy="288"/>
            </a:xfrm>
          </p:grpSpPr>
          <p:sp>
            <p:nvSpPr>
              <p:cNvPr id="81" name="Line 19"/>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82" name="Line 20"/>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grpSp>
          <p:nvGrpSpPr>
            <p:cNvPr id="10" name="Group 21"/>
            <p:cNvGrpSpPr>
              <a:grpSpLocks/>
            </p:cNvGrpSpPr>
            <p:nvPr/>
          </p:nvGrpSpPr>
          <p:grpSpPr bwMode="auto">
            <a:xfrm>
              <a:off x="2741613" y="2060575"/>
              <a:ext cx="307975" cy="457200"/>
              <a:chOff x="4511" y="1872"/>
              <a:chExt cx="194" cy="288"/>
            </a:xfrm>
          </p:grpSpPr>
          <p:sp>
            <p:nvSpPr>
              <p:cNvPr id="79" name="Line 22"/>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80" name="Line 23"/>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sp>
          <p:nvSpPr>
            <p:cNvPr id="15" name="Line 24"/>
            <p:cNvSpPr>
              <a:spLocks noChangeShapeType="1"/>
            </p:cNvSpPr>
            <p:nvPr/>
          </p:nvSpPr>
          <p:spPr bwMode="auto">
            <a:xfrm rot="-2474139">
              <a:off x="2511425" y="2060575"/>
              <a:ext cx="1588"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16" name="Line 25"/>
            <p:cNvSpPr>
              <a:spLocks noChangeShapeType="1"/>
            </p:cNvSpPr>
            <p:nvPr/>
          </p:nvSpPr>
          <p:spPr bwMode="auto">
            <a:xfrm rot="2299316">
              <a:off x="2205038" y="2060575"/>
              <a:ext cx="1587"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17" name="Text Box 26"/>
            <p:cNvSpPr txBox="1">
              <a:spLocks noChangeArrowheads="1"/>
            </p:cNvSpPr>
            <p:nvPr/>
          </p:nvSpPr>
          <p:spPr bwMode="auto">
            <a:xfrm>
              <a:off x="1120775" y="1755774"/>
              <a:ext cx="708975"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a:latin typeface="Calibri" pitchFamily="34" charset="0"/>
                  <a:cs typeface="Calibri" pitchFamily="34" charset="0"/>
                </a:rPr>
                <a:t>H</a:t>
              </a:r>
              <a:r>
                <a:rPr lang="en-GB" sz="1000" b="0" baseline="-25000">
                  <a:latin typeface="Calibri" pitchFamily="34" charset="0"/>
                  <a:cs typeface="Calibri" pitchFamily="34" charset="0"/>
                </a:rPr>
                <a:t>3</a:t>
              </a:r>
              <a:r>
                <a:rPr lang="en-GB" sz="1000" b="0">
                  <a:latin typeface="Calibri" pitchFamily="34" charset="0"/>
                  <a:cs typeface="Calibri" pitchFamily="34" charset="0"/>
                </a:rPr>
                <a:t>C</a:t>
              </a:r>
            </a:p>
          </p:txBody>
        </p:sp>
        <p:sp>
          <p:nvSpPr>
            <p:cNvPr id="18" name="Text Box 27"/>
            <p:cNvSpPr txBox="1">
              <a:spLocks noChangeArrowheads="1"/>
            </p:cNvSpPr>
            <p:nvPr/>
          </p:nvSpPr>
          <p:spPr bwMode="auto">
            <a:xfrm>
              <a:off x="6648449" y="2289176"/>
              <a:ext cx="1049339"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a:latin typeface="Calibri" pitchFamily="34" charset="0"/>
                  <a:cs typeface="Calibri" pitchFamily="34" charset="0"/>
                </a:rPr>
                <a:t>COOH</a:t>
              </a:r>
            </a:p>
          </p:txBody>
        </p:sp>
        <p:sp>
          <p:nvSpPr>
            <p:cNvPr id="19" name="Text Box 28"/>
            <p:cNvSpPr txBox="1">
              <a:spLocks noChangeArrowheads="1"/>
            </p:cNvSpPr>
            <p:nvPr/>
          </p:nvSpPr>
          <p:spPr bwMode="auto">
            <a:xfrm>
              <a:off x="3930651" y="2500314"/>
              <a:ext cx="829549"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a:solidFill>
                    <a:srgbClr val="3333CC"/>
                  </a:solidFill>
                  <a:latin typeface="Calibri" pitchFamily="34" charset="0"/>
                  <a:cs typeface="Calibri" pitchFamily="34" charset="0"/>
                </a:rPr>
                <a:t>10  9</a:t>
              </a:r>
            </a:p>
          </p:txBody>
        </p:sp>
        <p:sp>
          <p:nvSpPr>
            <p:cNvPr id="20" name="Line 29"/>
            <p:cNvSpPr>
              <a:spLocks noChangeShapeType="1"/>
            </p:cNvSpPr>
            <p:nvPr/>
          </p:nvSpPr>
          <p:spPr bwMode="auto">
            <a:xfrm>
              <a:off x="3117850" y="2360613"/>
              <a:ext cx="47148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21" name="Line 30"/>
            <p:cNvSpPr>
              <a:spLocks noChangeShapeType="1"/>
            </p:cNvSpPr>
            <p:nvPr/>
          </p:nvSpPr>
          <p:spPr bwMode="auto">
            <a:xfrm>
              <a:off x="3200400" y="2466975"/>
              <a:ext cx="315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22" name="Text Box 31"/>
            <p:cNvSpPr txBox="1">
              <a:spLocks noChangeArrowheads="1"/>
            </p:cNvSpPr>
            <p:nvPr/>
          </p:nvSpPr>
          <p:spPr bwMode="auto">
            <a:xfrm>
              <a:off x="2982912" y="2500314"/>
              <a:ext cx="889836"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a:solidFill>
                    <a:srgbClr val="3333CC"/>
                  </a:solidFill>
                  <a:latin typeface="Calibri" pitchFamily="34" charset="0"/>
                  <a:cs typeface="Calibri" pitchFamily="34" charset="0"/>
                </a:rPr>
                <a:t>13 12</a:t>
              </a:r>
            </a:p>
          </p:txBody>
        </p:sp>
        <p:sp>
          <p:nvSpPr>
            <p:cNvPr id="23" name="Line 32"/>
            <p:cNvSpPr>
              <a:spLocks noChangeShapeType="1"/>
            </p:cNvSpPr>
            <p:nvPr/>
          </p:nvSpPr>
          <p:spPr bwMode="auto">
            <a:xfrm rot="-2474139">
              <a:off x="1906588" y="2060575"/>
              <a:ext cx="1587"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nvGrpSpPr>
            <p:cNvPr id="13" name="Group 33"/>
            <p:cNvGrpSpPr>
              <a:grpSpLocks/>
            </p:cNvGrpSpPr>
            <p:nvPr/>
          </p:nvGrpSpPr>
          <p:grpSpPr bwMode="auto">
            <a:xfrm>
              <a:off x="6170613" y="3581400"/>
              <a:ext cx="307975" cy="457200"/>
              <a:chOff x="4511" y="1872"/>
              <a:chExt cx="194" cy="288"/>
            </a:xfrm>
          </p:grpSpPr>
          <p:sp>
            <p:nvSpPr>
              <p:cNvPr id="77" name="Line 34"/>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78" name="Line 35"/>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grpSp>
          <p:nvGrpSpPr>
            <p:cNvPr id="14" name="Group 36"/>
            <p:cNvGrpSpPr>
              <a:grpSpLocks/>
            </p:cNvGrpSpPr>
            <p:nvPr/>
          </p:nvGrpSpPr>
          <p:grpSpPr bwMode="auto">
            <a:xfrm>
              <a:off x="5635625" y="3581400"/>
              <a:ext cx="307975" cy="457200"/>
              <a:chOff x="4511" y="1872"/>
              <a:chExt cx="194" cy="288"/>
            </a:xfrm>
          </p:grpSpPr>
          <p:sp>
            <p:nvSpPr>
              <p:cNvPr id="75" name="Line 37"/>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76" name="Line 38"/>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grpSp>
          <p:nvGrpSpPr>
            <p:cNvPr id="24" name="Group 39"/>
            <p:cNvGrpSpPr>
              <a:grpSpLocks/>
            </p:cNvGrpSpPr>
            <p:nvPr/>
          </p:nvGrpSpPr>
          <p:grpSpPr bwMode="auto">
            <a:xfrm>
              <a:off x="5105400" y="3581400"/>
              <a:ext cx="307975" cy="457200"/>
              <a:chOff x="4511" y="1872"/>
              <a:chExt cx="194" cy="288"/>
            </a:xfrm>
          </p:grpSpPr>
          <p:sp>
            <p:nvSpPr>
              <p:cNvPr id="73" name="Line 40"/>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74" name="Line 41"/>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grpSp>
          <p:nvGrpSpPr>
            <p:cNvPr id="25" name="Group 42"/>
            <p:cNvGrpSpPr>
              <a:grpSpLocks/>
            </p:cNvGrpSpPr>
            <p:nvPr/>
          </p:nvGrpSpPr>
          <p:grpSpPr bwMode="auto">
            <a:xfrm>
              <a:off x="4572000" y="3581400"/>
              <a:ext cx="307975" cy="457200"/>
              <a:chOff x="4511" y="1872"/>
              <a:chExt cx="194" cy="288"/>
            </a:xfrm>
          </p:grpSpPr>
          <p:sp>
            <p:nvSpPr>
              <p:cNvPr id="71" name="Line 43"/>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72" name="Line 44"/>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sp>
          <p:nvSpPr>
            <p:cNvPr id="28" name="Line 45"/>
            <p:cNvSpPr>
              <a:spLocks noChangeShapeType="1"/>
            </p:cNvSpPr>
            <p:nvPr/>
          </p:nvSpPr>
          <p:spPr bwMode="auto">
            <a:xfrm>
              <a:off x="4038600" y="3910013"/>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29" name="Line 46"/>
            <p:cNvSpPr>
              <a:spLocks noChangeShapeType="1"/>
            </p:cNvSpPr>
            <p:nvPr/>
          </p:nvSpPr>
          <p:spPr bwMode="auto">
            <a:xfrm>
              <a:off x="4121150" y="3983038"/>
              <a:ext cx="312738"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30" name="Line 47"/>
            <p:cNvSpPr>
              <a:spLocks noChangeShapeType="1"/>
            </p:cNvSpPr>
            <p:nvPr/>
          </p:nvSpPr>
          <p:spPr bwMode="auto">
            <a:xfrm rot="-2474139">
              <a:off x="3960813" y="3581400"/>
              <a:ext cx="1587"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31" name="Line 48"/>
            <p:cNvSpPr>
              <a:spLocks noChangeShapeType="1"/>
            </p:cNvSpPr>
            <p:nvPr/>
          </p:nvSpPr>
          <p:spPr bwMode="auto">
            <a:xfrm rot="2299316">
              <a:off x="3663950" y="3590925"/>
              <a:ext cx="1588"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nvGrpSpPr>
            <p:cNvPr id="26" name="Group 49"/>
            <p:cNvGrpSpPr>
              <a:grpSpLocks/>
            </p:cNvGrpSpPr>
            <p:nvPr/>
          </p:nvGrpSpPr>
          <p:grpSpPr bwMode="auto">
            <a:xfrm>
              <a:off x="3121025" y="3657600"/>
              <a:ext cx="307975" cy="457200"/>
              <a:chOff x="4511" y="1872"/>
              <a:chExt cx="194" cy="288"/>
            </a:xfrm>
          </p:grpSpPr>
          <p:sp>
            <p:nvSpPr>
              <p:cNvPr id="69" name="Line 50"/>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70" name="Line 51"/>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sp>
          <p:nvSpPr>
            <p:cNvPr id="33" name="Line 52"/>
            <p:cNvSpPr>
              <a:spLocks noChangeShapeType="1"/>
            </p:cNvSpPr>
            <p:nvPr/>
          </p:nvSpPr>
          <p:spPr bwMode="auto">
            <a:xfrm rot="-2474139">
              <a:off x="2890838" y="3657600"/>
              <a:ext cx="1587"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34" name="Line 53"/>
            <p:cNvSpPr>
              <a:spLocks noChangeShapeType="1"/>
            </p:cNvSpPr>
            <p:nvPr/>
          </p:nvSpPr>
          <p:spPr bwMode="auto">
            <a:xfrm rot="2299316">
              <a:off x="2584450" y="3657600"/>
              <a:ext cx="1588"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35" name="Text Box 54"/>
            <p:cNvSpPr txBox="1">
              <a:spLocks noChangeArrowheads="1"/>
            </p:cNvSpPr>
            <p:nvPr/>
          </p:nvSpPr>
          <p:spPr bwMode="auto">
            <a:xfrm>
              <a:off x="1219199" y="3962401"/>
              <a:ext cx="708975"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a:latin typeface="Calibri" pitchFamily="34" charset="0"/>
                  <a:cs typeface="Calibri" pitchFamily="34" charset="0"/>
                </a:rPr>
                <a:t>H</a:t>
              </a:r>
              <a:r>
                <a:rPr lang="en-GB" sz="1000" b="0" baseline="-25000">
                  <a:latin typeface="Calibri" pitchFamily="34" charset="0"/>
                  <a:cs typeface="Calibri" pitchFamily="34" charset="0"/>
                </a:rPr>
                <a:t>3</a:t>
              </a:r>
              <a:r>
                <a:rPr lang="en-GB" sz="1000" b="0">
                  <a:latin typeface="Calibri" pitchFamily="34" charset="0"/>
                  <a:cs typeface="Calibri" pitchFamily="34" charset="0"/>
                </a:rPr>
                <a:t>C</a:t>
              </a:r>
            </a:p>
          </p:txBody>
        </p:sp>
        <p:sp>
          <p:nvSpPr>
            <p:cNvPr id="36" name="Text Box 55"/>
            <p:cNvSpPr txBox="1">
              <a:spLocks noChangeArrowheads="1"/>
            </p:cNvSpPr>
            <p:nvPr/>
          </p:nvSpPr>
          <p:spPr bwMode="auto">
            <a:xfrm>
              <a:off x="6646864" y="3810000"/>
              <a:ext cx="1049337"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a:latin typeface="Calibri" pitchFamily="34" charset="0"/>
                  <a:cs typeface="Calibri" pitchFamily="34" charset="0"/>
                </a:rPr>
                <a:t>COOH</a:t>
              </a:r>
            </a:p>
          </p:txBody>
        </p:sp>
        <p:sp>
          <p:nvSpPr>
            <p:cNvPr id="37" name="Text Box 56"/>
            <p:cNvSpPr txBox="1">
              <a:spLocks noChangeArrowheads="1"/>
            </p:cNvSpPr>
            <p:nvPr/>
          </p:nvSpPr>
          <p:spPr bwMode="auto">
            <a:xfrm>
              <a:off x="3429000" y="4111626"/>
              <a:ext cx="1432421"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a:solidFill>
                    <a:srgbClr val="3333CC"/>
                  </a:solidFill>
                  <a:latin typeface="Calibri" pitchFamily="34" charset="0"/>
                  <a:cs typeface="Calibri" pitchFamily="34" charset="0"/>
                </a:rPr>
                <a:t>12 11 10  9</a:t>
              </a:r>
            </a:p>
          </p:txBody>
        </p:sp>
        <p:sp>
          <p:nvSpPr>
            <p:cNvPr id="38" name="Line 57"/>
            <p:cNvSpPr>
              <a:spLocks noChangeShapeType="1"/>
            </p:cNvSpPr>
            <p:nvPr/>
          </p:nvSpPr>
          <p:spPr bwMode="auto">
            <a:xfrm rot="-2474139">
              <a:off x="2286000" y="3657600"/>
              <a:ext cx="1588"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39" name="Line 58"/>
            <p:cNvSpPr>
              <a:spLocks noChangeShapeType="1"/>
            </p:cNvSpPr>
            <p:nvPr/>
          </p:nvSpPr>
          <p:spPr bwMode="auto">
            <a:xfrm rot="2299316">
              <a:off x="3716338" y="3646488"/>
              <a:ext cx="1587"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40" name="Line 59"/>
            <p:cNvSpPr>
              <a:spLocks noChangeShapeType="1"/>
            </p:cNvSpPr>
            <p:nvPr/>
          </p:nvSpPr>
          <p:spPr bwMode="auto">
            <a:xfrm rot="2299316">
              <a:off x="2025070" y="3657597"/>
              <a:ext cx="1587" cy="4571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41" name="Text Box 60"/>
            <p:cNvSpPr txBox="1">
              <a:spLocks noChangeArrowheads="1"/>
            </p:cNvSpPr>
            <p:nvPr/>
          </p:nvSpPr>
          <p:spPr bwMode="auto">
            <a:xfrm>
              <a:off x="1355727" y="3089276"/>
              <a:ext cx="2152852"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dirty="0">
                  <a:latin typeface="Calibri" pitchFamily="34" charset="0"/>
                  <a:cs typeface="Calibri" pitchFamily="34" charset="0"/>
                </a:rPr>
                <a:t>cis-9, trans-11 CLA</a:t>
              </a:r>
            </a:p>
          </p:txBody>
        </p:sp>
        <p:grpSp>
          <p:nvGrpSpPr>
            <p:cNvPr id="27" name="Group 61"/>
            <p:cNvGrpSpPr>
              <a:grpSpLocks/>
            </p:cNvGrpSpPr>
            <p:nvPr/>
          </p:nvGrpSpPr>
          <p:grpSpPr bwMode="auto">
            <a:xfrm>
              <a:off x="6194425" y="5410200"/>
              <a:ext cx="307975" cy="457200"/>
              <a:chOff x="4511" y="1872"/>
              <a:chExt cx="194" cy="288"/>
            </a:xfrm>
          </p:grpSpPr>
          <p:sp>
            <p:nvSpPr>
              <p:cNvPr id="67" name="Line 62"/>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68" name="Line 63"/>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grpSp>
          <p:nvGrpSpPr>
            <p:cNvPr id="64512" name="Group 64"/>
            <p:cNvGrpSpPr>
              <a:grpSpLocks/>
            </p:cNvGrpSpPr>
            <p:nvPr/>
          </p:nvGrpSpPr>
          <p:grpSpPr bwMode="auto">
            <a:xfrm>
              <a:off x="5659438" y="5410200"/>
              <a:ext cx="307975" cy="457200"/>
              <a:chOff x="4511" y="1872"/>
              <a:chExt cx="194" cy="288"/>
            </a:xfrm>
          </p:grpSpPr>
          <p:sp>
            <p:nvSpPr>
              <p:cNvPr id="65" name="Line 65"/>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66" name="Line 66"/>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grpSp>
          <p:nvGrpSpPr>
            <p:cNvPr id="64513" name="Group 67"/>
            <p:cNvGrpSpPr>
              <a:grpSpLocks/>
            </p:cNvGrpSpPr>
            <p:nvPr/>
          </p:nvGrpSpPr>
          <p:grpSpPr bwMode="auto">
            <a:xfrm>
              <a:off x="5129213" y="5410200"/>
              <a:ext cx="307975" cy="457200"/>
              <a:chOff x="4511" y="1872"/>
              <a:chExt cx="194" cy="288"/>
            </a:xfrm>
          </p:grpSpPr>
          <p:sp>
            <p:nvSpPr>
              <p:cNvPr id="63" name="Line 68"/>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64" name="Line 69"/>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grpSp>
          <p:nvGrpSpPr>
            <p:cNvPr id="64514" name="Group 70"/>
            <p:cNvGrpSpPr>
              <a:grpSpLocks/>
            </p:cNvGrpSpPr>
            <p:nvPr/>
          </p:nvGrpSpPr>
          <p:grpSpPr bwMode="auto">
            <a:xfrm>
              <a:off x="4595813" y="5410200"/>
              <a:ext cx="307975" cy="457200"/>
              <a:chOff x="4511" y="1872"/>
              <a:chExt cx="194" cy="288"/>
            </a:xfrm>
          </p:grpSpPr>
          <p:sp>
            <p:nvSpPr>
              <p:cNvPr id="61" name="Line 71"/>
              <p:cNvSpPr>
                <a:spLocks noChangeShapeType="1"/>
              </p:cNvSpPr>
              <p:nvPr/>
            </p:nvSpPr>
            <p:spPr bwMode="auto">
              <a:xfrm rot="-2474139">
                <a:off x="4704"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62" name="Line 72"/>
              <p:cNvSpPr>
                <a:spLocks noChangeShapeType="1"/>
              </p:cNvSpPr>
              <p:nvPr/>
            </p:nvSpPr>
            <p:spPr bwMode="auto">
              <a:xfrm rot="2299316">
                <a:off x="4511" y="1872"/>
                <a:ext cx="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grpSp>
        <p:sp>
          <p:nvSpPr>
            <p:cNvPr id="46" name="Line 73"/>
            <p:cNvSpPr>
              <a:spLocks noChangeShapeType="1"/>
            </p:cNvSpPr>
            <p:nvPr/>
          </p:nvSpPr>
          <p:spPr bwMode="auto">
            <a:xfrm rot="-2474139">
              <a:off x="4341813" y="5410200"/>
              <a:ext cx="1587"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47" name="Line 74"/>
            <p:cNvSpPr>
              <a:spLocks noChangeShapeType="1"/>
            </p:cNvSpPr>
            <p:nvPr/>
          </p:nvSpPr>
          <p:spPr bwMode="auto">
            <a:xfrm rot="2299316">
              <a:off x="4051300" y="5414963"/>
              <a:ext cx="0" cy="401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48" name="Line 75"/>
            <p:cNvSpPr>
              <a:spLocks noChangeShapeType="1"/>
            </p:cNvSpPr>
            <p:nvPr/>
          </p:nvSpPr>
          <p:spPr bwMode="auto">
            <a:xfrm rot="-2474139">
              <a:off x="3819525" y="5403850"/>
              <a:ext cx="4763" cy="514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49" name="Line 76"/>
            <p:cNvSpPr>
              <a:spLocks noChangeShapeType="1"/>
            </p:cNvSpPr>
            <p:nvPr/>
          </p:nvSpPr>
          <p:spPr bwMode="auto">
            <a:xfrm rot="2299316" flipH="1">
              <a:off x="3519488" y="5407025"/>
              <a:ext cx="3175" cy="40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50" name="Line 77"/>
            <p:cNvSpPr>
              <a:spLocks noChangeShapeType="1"/>
            </p:cNvSpPr>
            <p:nvPr/>
          </p:nvSpPr>
          <p:spPr bwMode="auto">
            <a:xfrm rot="-2474139">
              <a:off x="3286125" y="5403850"/>
              <a:ext cx="1588" cy="501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51" name="Line 78"/>
            <p:cNvSpPr>
              <a:spLocks noChangeShapeType="1"/>
            </p:cNvSpPr>
            <p:nvPr/>
          </p:nvSpPr>
          <p:spPr bwMode="auto">
            <a:xfrm rot="2299316">
              <a:off x="2965450" y="5410200"/>
              <a:ext cx="1588"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52" name="Text Box 79"/>
            <p:cNvSpPr txBox="1">
              <a:spLocks noChangeArrowheads="1"/>
            </p:cNvSpPr>
            <p:nvPr/>
          </p:nvSpPr>
          <p:spPr bwMode="auto">
            <a:xfrm>
              <a:off x="1366838" y="5105399"/>
              <a:ext cx="709613"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a:latin typeface="Calibri" pitchFamily="34" charset="0"/>
                  <a:cs typeface="Calibri" pitchFamily="34" charset="0"/>
                </a:rPr>
                <a:t>H</a:t>
              </a:r>
              <a:r>
                <a:rPr lang="en-GB" sz="1000" b="0" baseline="-25000">
                  <a:latin typeface="Calibri" pitchFamily="34" charset="0"/>
                  <a:cs typeface="Calibri" pitchFamily="34" charset="0"/>
                </a:rPr>
                <a:t>3</a:t>
              </a:r>
              <a:r>
                <a:rPr lang="en-GB" sz="1000" b="0">
                  <a:latin typeface="Calibri" pitchFamily="34" charset="0"/>
                  <a:cs typeface="Calibri" pitchFamily="34" charset="0"/>
                </a:rPr>
                <a:t>C</a:t>
              </a:r>
            </a:p>
          </p:txBody>
        </p:sp>
        <p:sp>
          <p:nvSpPr>
            <p:cNvPr id="53" name="Text Box 80"/>
            <p:cNvSpPr txBox="1">
              <a:spLocks noChangeArrowheads="1"/>
            </p:cNvSpPr>
            <p:nvPr/>
          </p:nvSpPr>
          <p:spPr bwMode="auto">
            <a:xfrm>
              <a:off x="6670674" y="5638801"/>
              <a:ext cx="1049339"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dirty="0">
                  <a:latin typeface="Calibri" pitchFamily="34" charset="0"/>
                  <a:cs typeface="Calibri" pitchFamily="34" charset="0"/>
                </a:rPr>
                <a:t>COOH</a:t>
              </a:r>
            </a:p>
          </p:txBody>
        </p:sp>
        <p:sp>
          <p:nvSpPr>
            <p:cNvPr id="54" name="Line 81"/>
            <p:cNvSpPr>
              <a:spLocks noChangeShapeType="1"/>
            </p:cNvSpPr>
            <p:nvPr/>
          </p:nvSpPr>
          <p:spPr bwMode="auto">
            <a:xfrm rot="-2474139">
              <a:off x="2667000" y="5410200"/>
              <a:ext cx="1588"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55" name="Line 82"/>
            <p:cNvSpPr>
              <a:spLocks noChangeShapeType="1"/>
            </p:cNvSpPr>
            <p:nvPr/>
          </p:nvSpPr>
          <p:spPr bwMode="auto">
            <a:xfrm rot="2299316">
              <a:off x="4129088" y="5491163"/>
              <a:ext cx="0" cy="401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56" name="Line 83"/>
            <p:cNvSpPr>
              <a:spLocks noChangeShapeType="1"/>
            </p:cNvSpPr>
            <p:nvPr/>
          </p:nvSpPr>
          <p:spPr bwMode="auto">
            <a:xfrm rot="2299316" flipH="1">
              <a:off x="3586163" y="5486400"/>
              <a:ext cx="1587" cy="409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57" name="Text Box 84"/>
            <p:cNvSpPr txBox="1">
              <a:spLocks noChangeArrowheads="1"/>
            </p:cNvSpPr>
            <p:nvPr/>
          </p:nvSpPr>
          <p:spPr bwMode="auto">
            <a:xfrm>
              <a:off x="3236913" y="5926137"/>
              <a:ext cx="1390220"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a:solidFill>
                    <a:srgbClr val="3333CC"/>
                  </a:solidFill>
                  <a:latin typeface="Calibri" pitchFamily="34" charset="0"/>
                  <a:cs typeface="Calibri" pitchFamily="34" charset="0"/>
                </a:rPr>
                <a:t>1312 1110</a:t>
              </a:r>
            </a:p>
          </p:txBody>
        </p:sp>
        <p:sp>
          <p:nvSpPr>
            <p:cNvPr id="58" name="Line 85"/>
            <p:cNvSpPr>
              <a:spLocks noChangeShapeType="1"/>
            </p:cNvSpPr>
            <p:nvPr/>
          </p:nvSpPr>
          <p:spPr bwMode="auto">
            <a:xfrm rot="2299316">
              <a:off x="2403475" y="5419725"/>
              <a:ext cx="1588"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59" name="Line 86"/>
            <p:cNvSpPr>
              <a:spLocks noChangeShapeType="1"/>
            </p:cNvSpPr>
            <p:nvPr/>
          </p:nvSpPr>
          <p:spPr bwMode="auto">
            <a:xfrm rot="-2474139">
              <a:off x="2147888" y="5448300"/>
              <a:ext cx="1587"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000">
                <a:latin typeface="Calibri" pitchFamily="34" charset="0"/>
                <a:cs typeface="Calibri" pitchFamily="34" charset="0"/>
              </a:endParaRPr>
            </a:p>
          </p:txBody>
        </p:sp>
        <p:sp>
          <p:nvSpPr>
            <p:cNvPr id="60" name="Text Box 88"/>
            <p:cNvSpPr txBox="1">
              <a:spLocks noChangeArrowheads="1"/>
            </p:cNvSpPr>
            <p:nvPr/>
          </p:nvSpPr>
          <p:spPr bwMode="auto">
            <a:xfrm>
              <a:off x="1600199" y="4700588"/>
              <a:ext cx="2240268"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r>
                <a:rPr lang="en-GB" sz="1000" b="0" dirty="0">
                  <a:latin typeface="Calibri" pitchFamily="34" charset="0"/>
                  <a:cs typeface="Calibri" pitchFamily="34" charset="0"/>
                </a:rPr>
                <a:t>trans 10, </a:t>
              </a:r>
              <a:r>
                <a:rPr lang="en-GB" sz="1000" b="0" dirty="0" err="1">
                  <a:latin typeface="Calibri" pitchFamily="34" charset="0"/>
                  <a:cs typeface="Calibri" pitchFamily="34" charset="0"/>
                </a:rPr>
                <a:t>cis</a:t>
              </a:r>
              <a:r>
                <a:rPr lang="en-GB" sz="1000" b="0" dirty="0">
                  <a:latin typeface="Calibri" pitchFamily="34" charset="0"/>
                  <a:cs typeface="Calibri" pitchFamily="34" charset="0"/>
                </a:rPr>
                <a:t> 12 CLA</a:t>
              </a:r>
            </a:p>
          </p:txBody>
        </p:sp>
      </p:grpSp>
    </p:spTree>
    <p:extLst>
      <p:ext uri="{BB962C8B-B14F-4D97-AF65-F5344CB8AC3E}">
        <p14:creationId xmlns:p14="http://schemas.microsoft.com/office/powerpoint/2010/main" val="3998843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28" y="-315416"/>
            <a:ext cx="7239000" cy="1143000"/>
          </a:xfrm>
        </p:spPr>
        <p:txBody>
          <a:bodyPr>
            <a:normAutofit fontScale="90000"/>
          </a:bodyPr>
          <a:lstStyle/>
          <a:p>
            <a:r>
              <a:rPr lang="en-GB" dirty="0"/>
              <a:t>Where do </a:t>
            </a:r>
            <a:r>
              <a:rPr lang="en-GB" dirty="0" err="1"/>
              <a:t>Cla’s</a:t>
            </a:r>
            <a:r>
              <a:rPr lang="en-GB" dirty="0"/>
              <a:t> come from?</a:t>
            </a:r>
          </a:p>
        </p:txBody>
      </p:sp>
      <p:sp>
        <p:nvSpPr>
          <p:cNvPr id="67587" name="Rectangle 3"/>
          <p:cNvSpPr>
            <a:spLocks noGrp="1" noChangeArrowheads="1"/>
          </p:cNvSpPr>
          <p:nvPr>
            <p:ph idx="1"/>
          </p:nvPr>
        </p:nvSpPr>
        <p:spPr>
          <a:xfrm>
            <a:off x="251520" y="1124273"/>
            <a:ext cx="7772400" cy="1800671"/>
          </a:xfrm>
        </p:spPr>
        <p:txBody>
          <a:bodyPr>
            <a:normAutofit fontScale="92500" lnSpcReduction="20000"/>
          </a:bodyPr>
          <a:lstStyle/>
          <a:p>
            <a:pPr marL="342900" indent="-342900">
              <a:lnSpc>
                <a:spcPct val="150000"/>
              </a:lnSpc>
              <a:buFont typeface="Wingdings" panose="05000000000000000000" pitchFamily="2" charset="2"/>
              <a:buChar char="§"/>
            </a:pPr>
            <a:r>
              <a:rPr lang="en-GB" dirty="0">
                <a:solidFill>
                  <a:srgbClr val="000000"/>
                </a:solidFill>
                <a:latin typeface="Calibri" pitchFamily="34" charset="0"/>
                <a:cs typeface="Calibri" pitchFamily="34" charset="0"/>
              </a:rPr>
              <a:t> </a:t>
            </a:r>
            <a:r>
              <a:rPr lang="en-GB" sz="2400" b="0" dirty="0">
                <a:solidFill>
                  <a:srgbClr val="000000"/>
                </a:solidFill>
                <a:latin typeface="Calibri" pitchFamily="34" charset="0"/>
                <a:cs typeface="Calibri" pitchFamily="34" charset="0"/>
              </a:rPr>
              <a:t>Rumen bacteria tend to saturate double bonds in fatty acids</a:t>
            </a:r>
          </a:p>
          <a:p>
            <a:pPr marL="342900" indent="-342900">
              <a:lnSpc>
                <a:spcPct val="150000"/>
              </a:lnSpc>
              <a:buFont typeface="Wingdings" panose="05000000000000000000" pitchFamily="2" charset="2"/>
              <a:buChar char="§"/>
            </a:pPr>
            <a:r>
              <a:rPr lang="en-GB" sz="2400" b="0" dirty="0">
                <a:solidFill>
                  <a:srgbClr val="000000"/>
                </a:solidFill>
                <a:latin typeface="Calibri" pitchFamily="34" charset="0"/>
                <a:cs typeface="Calibri" pitchFamily="34" charset="0"/>
              </a:rPr>
              <a:t> CLAs are produced as </a:t>
            </a:r>
            <a:r>
              <a:rPr lang="en-GB" sz="2400" dirty="0">
                <a:solidFill>
                  <a:srgbClr val="000000"/>
                </a:solidFill>
                <a:latin typeface="Calibri" pitchFamily="34" charset="0"/>
                <a:cs typeface="Calibri" pitchFamily="34" charset="0"/>
              </a:rPr>
              <a:t>intermediates</a:t>
            </a:r>
            <a:r>
              <a:rPr lang="en-GB" sz="2400" b="0" dirty="0">
                <a:solidFill>
                  <a:srgbClr val="000000"/>
                </a:solidFill>
                <a:latin typeface="Calibri" pitchFamily="34" charset="0"/>
                <a:cs typeface="Calibri" pitchFamily="34" charset="0"/>
              </a:rPr>
              <a:t> of this process</a:t>
            </a:r>
          </a:p>
          <a:p>
            <a:pPr marL="342900" indent="-342900">
              <a:lnSpc>
                <a:spcPct val="150000"/>
              </a:lnSpc>
              <a:buFont typeface="Wingdings" panose="05000000000000000000" pitchFamily="2" charset="2"/>
              <a:buChar char="§"/>
            </a:pPr>
            <a:r>
              <a:rPr lang="en-GB" sz="2400" b="0" dirty="0">
                <a:solidFill>
                  <a:srgbClr val="000000"/>
                </a:solidFill>
                <a:latin typeface="Calibri" pitchFamily="34" charset="0"/>
                <a:cs typeface="Calibri" pitchFamily="34" charset="0"/>
              </a:rPr>
              <a:t> Some of these intermediates escape and get into the tissues</a:t>
            </a:r>
          </a:p>
          <a:p>
            <a:endParaRPr lang="en-GB" dirty="0">
              <a:latin typeface="Calibri" pitchFamily="34" charset="0"/>
              <a:cs typeface="Calibri" pitchFamily="34" charset="0"/>
            </a:endParaRPr>
          </a:p>
        </p:txBody>
      </p:sp>
      <p:grpSp>
        <p:nvGrpSpPr>
          <p:cNvPr id="3" name="Group 86"/>
          <p:cNvGrpSpPr>
            <a:grpSpLocks/>
          </p:cNvGrpSpPr>
          <p:nvPr/>
        </p:nvGrpSpPr>
        <p:grpSpPr bwMode="auto">
          <a:xfrm>
            <a:off x="755576" y="2961400"/>
            <a:ext cx="6232727" cy="3846443"/>
            <a:chOff x="179512" y="692696"/>
            <a:chExt cx="7616825" cy="5545138"/>
          </a:xfrm>
        </p:grpSpPr>
        <p:grpSp>
          <p:nvGrpSpPr>
            <p:cNvPr id="4" name="Group 63"/>
            <p:cNvGrpSpPr>
              <a:grpSpLocks/>
            </p:cNvGrpSpPr>
            <p:nvPr/>
          </p:nvGrpSpPr>
          <p:grpSpPr bwMode="auto">
            <a:xfrm>
              <a:off x="179512" y="692696"/>
              <a:ext cx="7616825" cy="5545138"/>
              <a:chOff x="179512" y="692696"/>
              <a:chExt cx="7616825" cy="5545138"/>
            </a:xfrm>
          </p:grpSpPr>
          <p:pic>
            <p:nvPicPr>
              <p:cNvPr id="11" name="Picture 2" descr="http://www.supercoloring.com/wp-content/original/2009_01/cow-6-coloring-pa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92696"/>
                <a:ext cx="761682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p:cNvGrpSpPr/>
              <p:nvPr/>
            </p:nvGrpSpPr>
            <p:grpSpPr>
              <a:xfrm>
                <a:off x="1043608" y="2132856"/>
                <a:ext cx="4754755" cy="2376264"/>
                <a:chOff x="1835696" y="2276872"/>
                <a:chExt cx="4006168" cy="2184243"/>
              </a:xfrm>
              <a:solidFill>
                <a:schemeClr val="tx1">
                  <a:lumMod val="20000"/>
                  <a:lumOff val="80000"/>
                </a:schemeClr>
              </a:solidFill>
            </p:grpSpPr>
            <p:sp>
              <p:nvSpPr>
                <p:cNvPr id="36" name="Oval 35"/>
                <p:cNvSpPr/>
                <p:nvPr/>
              </p:nvSpPr>
              <p:spPr bwMode="auto">
                <a:xfrm>
                  <a:off x="3059832" y="2276872"/>
                  <a:ext cx="2160240" cy="2184243"/>
                </a:xfrm>
                <a:prstGeom prst="ellipse">
                  <a:avLst/>
                </a:prstGeom>
                <a:grpFill/>
                <a:ln w="9525" cap="flat" cmpd="sng" algn="ctr">
                  <a:noFill/>
                  <a:prstDash val="solid"/>
                  <a:round/>
                  <a:headEnd type="none" w="med" len="med"/>
                  <a:tailEnd type="none" w="med" len="med"/>
                </a:ln>
                <a:effectLst/>
              </p:spPr>
              <p:txBody>
                <a:bodyPr/>
                <a:lstStyle/>
                <a:p>
                  <a:pPr>
                    <a:defRPr/>
                  </a:pPr>
                  <a:endParaRPr lang="en-GB" sz="1000"/>
                </a:p>
              </p:txBody>
            </p:sp>
            <p:sp>
              <p:nvSpPr>
                <p:cNvPr id="37" name="Rounded Rectangle 36"/>
                <p:cNvSpPr/>
                <p:nvPr/>
              </p:nvSpPr>
              <p:spPr bwMode="auto">
                <a:xfrm>
                  <a:off x="1835696" y="2348881"/>
                  <a:ext cx="2304256" cy="504056"/>
                </a:xfrm>
                <a:prstGeom prst="roundRect">
                  <a:avLst/>
                </a:prstGeom>
                <a:grpFill/>
                <a:ln w="9525" cap="flat" cmpd="sng" algn="ctr">
                  <a:noFill/>
                  <a:prstDash val="solid"/>
                  <a:round/>
                  <a:headEnd type="none" w="med" len="med"/>
                  <a:tailEnd type="none" w="med" len="med"/>
                </a:ln>
                <a:effectLst/>
              </p:spPr>
              <p:txBody>
                <a:bodyPr/>
                <a:lstStyle/>
                <a:p>
                  <a:pPr>
                    <a:defRPr/>
                  </a:pPr>
                  <a:endParaRPr lang="en-GB" sz="1000"/>
                </a:p>
              </p:txBody>
            </p:sp>
            <p:sp>
              <p:nvSpPr>
                <p:cNvPr id="38" name="Rounded Rectangle 37"/>
                <p:cNvSpPr/>
                <p:nvPr/>
              </p:nvSpPr>
              <p:spPr bwMode="auto">
                <a:xfrm rot="20279262">
                  <a:off x="4719706" y="2681992"/>
                  <a:ext cx="1122158" cy="504056"/>
                </a:xfrm>
                <a:prstGeom prst="roundRect">
                  <a:avLst/>
                </a:prstGeom>
                <a:grpFill/>
                <a:ln w="9525" cap="flat" cmpd="sng" algn="ctr">
                  <a:noFill/>
                  <a:prstDash val="solid"/>
                  <a:round/>
                  <a:headEnd type="none" w="med" len="med"/>
                  <a:tailEnd type="none" w="med" len="med"/>
                </a:ln>
                <a:effectLst/>
              </p:spPr>
              <p:txBody>
                <a:bodyPr/>
                <a:lstStyle/>
                <a:p>
                  <a:pPr>
                    <a:defRPr/>
                  </a:pPr>
                  <a:endParaRPr lang="en-GB" sz="1000"/>
                </a:p>
              </p:txBody>
            </p:sp>
          </p:grpSp>
          <p:grpSp>
            <p:nvGrpSpPr>
              <p:cNvPr id="12" name="Group 11"/>
              <p:cNvGrpSpPr>
                <a:grpSpLocks/>
              </p:cNvGrpSpPr>
              <p:nvPr/>
            </p:nvGrpSpPr>
            <p:grpSpPr bwMode="auto">
              <a:xfrm>
                <a:off x="1043608" y="3645024"/>
                <a:ext cx="1798588" cy="1328614"/>
                <a:chOff x="1979712" y="3789040"/>
                <a:chExt cx="1368152" cy="1183850"/>
              </a:xfrm>
            </p:grpSpPr>
            <p:sp>
              <p:nvSpPr>
                <p:cNvPr id="32" name="Oval 6"/>
                <p:cNvSpPr>
                  <a:spLocks noChangeArrowheads="1"/>
                </p:cNvSpPr>
                <p:nvPr/>
              </p:nvSpPr>
              <p:spPr bwMode="auto">
                <a:xfrm>
                  <a:off x="1979712" y="3789040"/>
                  <a:ext cx="1368152" cy="1040499"/>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000"/>
                </a:p>
              </p:txBody>
            </p:sp>
            <p:sp>
              <p:nvSpPr>
                <p:cNvPr id="33" name="Oval 7"/>
                <p:cNvSpPr>
                  <a:spLocks noChangeArrowheads="1"/>
                </p:cNvSpPr>
                <p:nvPr/>
              </p:nvSpPr>
              <p:spPr bwMode="auto">
                <a:xfrm rot="-4745480">
                  <a:off x="2188690" y="4520390"/>
                  <a:ext cx="576064" cy="314623"/>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000"/>
                </a:p>
              </p:txBody>
            </p:sp>
            <p:sp>
              <p:nvSpPr>
                <p:cNvPr id="34" name="Oval 8"/>
                <p:cNvSpPr>
                  <a:spLocks noChangeArrowheads="1"/>
                </p:cNvSpPr>
                <p:nvPr/>
              </p:nvSpPr>
              <p:spPr bwMode="auto">
                <a:xfrm rot="-6337290">
                  <a:off x="2496806" y="4527546"/>
                  <a:ext cx="576064" cy="314623"/>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000"/>
                </a:p>
              </p:txBody>
            </p:sp>
            <p:sp>
              <p:nvSpPr>
                <p:cNvPr id="35" name="Oval 9"/>
                <p:cNvSpPr>
                  <a:spLocks noChangeArrowheads="1"/>
                </p:cNvSpPr>
                <p:nvPr/>
              </p:nvSpPr>
              <p:spPr bwMode="auto">
                <a:xfrm rot="14820239" flipV="1">
                  <a:off x="2803914" y="4468471"/>
                  <a:ext cx="576064" cy="294641"/>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000"/>
                </a:p>
              </p:txBody>
            </p:sp>
          </p:grpSp>
          <p:sp>
            <p:nvSpPr>
              <p:cNvPr id="14" name="Rectangle 12"/>
              <p:cNvSpPr>
                <a:spLocks noChangeArrowheads="1"/>
              </p:cNvSpPr>
              <p:nvPr/>
            </p:nvSpPr>
            <p:spPr bwMode="auto">
              <a:xfrm>
                <a:off x="6300628" y="4148684"/>
                <a:ext cx="1295340" cy="1152525"/>
              </a:xfrm>
              <a:prstGeom prst="rect">
                <a:avLst/>
              </a:prstGeom>
              <a:solidFill>
                <a:schemeClr val="bg1">
                  <a:lumMod val="20000"/>
                  <a:lumOff val="80000"/>
                </a:schemeClr>
              </a:solidFill>
              <a:ln w="9525" algn="ctr">
                <a:solidFill>
                  <a:schemeClr val="tx1"/>
                </a:solidFill>
                <a:round/>
                <a:headEnd/>
                <a:tailEnd/>
              </a:ln>
            </p:spPr>
            <p:txBody>
              <a:bodyPr/>
              <a:lstStyle/>
              <a:p>
                <a:pPr algn="ctr">
                  <a:defRPr/>
                </a:pPr>
                <a:r>
                  <a:rPr lang="en-US" sz="1400" dirty="0">
                    <a:latin typeface="Arial" pitchFamily="34" charset="0"/>
                    <a:cs typeface="Arial" pitchFamily="34" charset="0"/>
                  </a:rPr>
                  <a:t>Feed</a:t>
                </a:r>
              </a:p>
              <a:p>
                <a:pPr algn="ctr">
                  <a:defRPr/>
                </a:pPr>
                <a:r>
                  <a:rPr lang="en-US" sz="1400" dirty="0">
                    <a:latin typeface="Arial" pitchFamily="34" charset="0"/>
                    <a:cs typeface="Arial" pitchFamily="34" charset="0"/>
                  </a:rPr>
                  <a:t>C18:2</a:t>
                </a:r>
              </a:p>
              <a:p>
                <a:pPr algn="ctr">
                  <a:defRPr/>
                </a:pPr>
                <a:r>
                  <a:rPr lang="en-US" sz="1400" dirty="0">
                    <a:latin typeface="Arial" pitchFamily="34" charset="0"/>
                    <a:cs typeface="Arial" pitchFamily="34" charset="0"/>
                  </a:rPr>
                  <a:t>C18:3</a:t>
                </a:r>
              </a:p>
            </p:txBody>
          </p:sp>
          <p:sp>
            <p:nvSpPr>
              <p:cNvPr id="15" name="Right Arrow 13"/>
              <p:cNvSpPr>
                <a:spLocks noChangeArrowheads="1"/>
              </p:cNvSpPr>
              <p:nvPr/>
            </p:nvSpPr>
            <p:spPr bwMode="auto">
              <a:xfrm rot="-5400000">
                <a:off x="6552282" y="3320926"/>
                <a:ext cx="792163" cy="576263"/>
              </a:xfrm>
              <a:prstGeom prst="rightArrow">
                <a:avLst>
                  <a:gd name="adj1" fmla="val 50000"/>
                  <a:gd name="adj2" fmla="val 49990"/>
                </a:avLst>
              </a:prstGeom>
              <a:solidFill>
                <a:srgbClr val="FF0000"/>
              </a:solidFill>
              <a:ln w="9525" algn="ctr">
                <a:solidFill>
                  <a:schemeClr val="tx1"/>
                </a:solidFill>
                <a:round/>
                <a:headEnd/>
                <a:tailEnd/>
              </a:ln>
            </p:spPr>
            <p:txBody>
              <a:bodyPr/>
              <a:lstStyle/>
              <a:p>
                <a:endParaRPr lang="en-US" sz="1000"/>
              </a:p>
            </p:txBody>
          </p:sp>
          <p:sp>
            <p:nvSpPr>
              <p:cNvPr id="16" name="Rectangle 12"/>
              <p:cNvSpPr>
                <a:spLocks noChangeArrowheads="1"/>
              </p:cNvSpPr>
              <p:nvPr/>
            </p:nvSpPr>
            <p:spPr bwMode="auto">
              <a:xfrm>
                <a:off x="3203848" y="2132856"/>
                <a:ext cx="108012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sz="1000">
                    <a:latin typeface="Arial" charset="0"/>
                    <a:cs typeface="Arial" charset="0"/>
                  </a:rPr>
                  <a:t>18:2</a:t>
                </a:r>
              </a:p>
            </p:txBody>
          </p:sp>
          <p:sp>
            <p:nvSpPr>
              <p:cNvPr id="17" name="Rectangle 12"/>
              <p:cNvSpPr>
                <a:spLocks noChangeArrowheads="1"/>
              </p:cNvSpPr>
              <p:nvPr/>
            </p:nvSpPr>
            <p:spPr bwMode="auto">
              <a:xfrm>
                <a:off x="3203848" y="2636912"/>
                <a:ext cx="108012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sz="1000">
                    <a:latin typeface="Arial" charset="0"/>
                    <a:cs typeface="Arial" charset="0"/>
                  </a:rPr>
                  <a:t>CLA</a:t>
                </a:r>
              </a:p>
            </p:txBody>
          </p:sp>
          <p:sp>
            <p:nvSpPr>
              <p:cNvPr id="18" name="Rectangle 12"/>
              <p:cNvSpPr>
                <a:spLocks noChangeArrowheads="1"/>
              </p:cNvSpPr>
              <p:nvPr/>
            </p:nvSpPr>
            <p:spPr bwMode="auto">
              <a:xfrm>
                <a:off x="2987824" y="3212976"/>
                <a:ext cx="18002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sz="1000">
                    <a:latin typeface="Arial" charset="0"/>
                    <a:cs typeface="Arial" charset="0"/>
                  </a:rPr>
                  <a:t>18:1 (Trans 11)</a:t>
                </a:r>
              </a:p>
            </p:txBody>
          </p:sp>
          <p:sp>
            <p:nvSpPr>
              <p:cNvPr id="19" name="Rectangle 12"/>
              <p:cNvSpPr>
                <a:spLocks noChangeArrowheads="1"/>
              </p:cNvSpPr>
              <p:nvPr/>
            </p:nvSpPr>
            <p:spPr bwMode="auto">
              <a:xfrm>
                <a:off x="3203848" y="3933056"/>
                <a:ext cx="108012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sz="1000">
                    <a:latin typeface="Arial" charset="0"/>
                    <a:cs typeface="Arial" charset="0"/>
                  </a:rPr>
                  <a:t>18:0</a:t>
                </a:r>
              </a:p>
            </p:txBody>
          </p:sp>
          <p:sp>
            <p:nvSpPr>
              <p:cNvPr id="20" name="Rectangle 12"/>
              <p:cNvSpPr>
                <a:spLocks noChangeArrowheads="1"/>
              </p:cNvSpPr>
              <p:nvPr/>
            </p:nvSpPr>
            <p:spPr bwMode="auto">
              <a:xfrm>
                <a:off x="3851920" y="2420888"/>
                <a:ext cx="108012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sz="1000">
                    <a:latin typeface="Arial" charset="0"/>
                    <a:cs typeface="Arial" charset="0"/>
                  </a:rPr>
                  <a:t>18:3</a:t>
                </a:r>
              </a:p>
            </p:txBody>
          </p:sp>
          <p:cxnSp>
            <p:nvCxnSpPr>
              <p:cNvPr id="21" name="Straight Arrow Connector 28"/>
              <p:cNvCxnSpPr>
                <a:cxnSpLocks noChangeShapeType="1"/>
              </p:cNvCxnSpPr>
              <p:nvPr/>
            </p:nvCxnSpPr>
            <p:spPr bwMode="auto">
              <a:xfrm rot="5400000">
                <a:off x="3672694" y="3104170"/>
                <a:ext cx="216024" cy="1588"/>
              </a:xfrm>
              <a:prstGeom prst="straightConnector1">
                <a:avLst/>
              </a:prstGeom>
              <a:noFill/>
              <a:ln w="349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29"/>
              <p:cNvCxnSpPr>
                <a:cxnSpLocks noChangeShapeType="1"/>
              </p:cNvCxnSpPr>
              <p:nvPr/>
            </p:nvCxnSpPr>
            <p:spPr bwMode="auto">
              <a:xfrm rot="5400000">
                <a:off x="3672694" y="2528106"/>
                <a:ext cx="216024" cy="1588"/>
              </a:xfrm>
              <a:prstGeom prst="straightConnector1">
                <a:avLst/>
              </a:prstGeom>
              <a:noFill/>
              <a:ln w="349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30"/>
              <p:cNvCxnSpPr>
                <a:cxnSpLocks noChangeShapeType="1"/>
              </p:cNvCxnSpPr>
              <p:nvPr/>
            </p:nvCxnSpPr>
            <p:spPr bwMode="auto">
              <a:xfrm rot="5400000">
                <a:off x="3600686" y="3752242"/>
                <a:ext cx="360040" cy="1588"/>
              </a:xfrm>
              <a:prstGeom prst="straightConnector1">
                <a:avLst/>
              </a:prstGeom>
              <a:noFill/>
              <a:ln w="349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33"/>
              <p:cNvCxnSpPr>
                <a:cxnSpLocks noChangeShapeType="1"/>
              </p:cNvCxnSpPr>
              <p:nvPr/>
            </p:nvCxnSpPr>
            <p:spPr bwMode="auto">
              <a:xfrm rot="5400000">
                <a:off x="3959932" y="2888940"/>
                <a:ext cx="504056" cy="144016"/>
              </a:xfrm>
              <a:prstGeom prst="straightConnector1">
                <a:avLst/>
              </a:prstGeom>
              <a:noFill/>
              <a:ln w="349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 name="Right Arrow 13"/>
              <p:cNvSpPr>
                <a:spLocks noChangeArrowheads="1"/>
              </p:cNvSpPr>
              <p:nvPr/>
            </p:nvSpPr>
            <p:spPr bwMode="auto">
              <a:xfrm rot="2368235">
                <a:off x="2360578" y="4767202"/>
                <a:ext cx="792163" cy="576263"/>
              </a:xfrm>
              <a:prstGeom prst="rightArrow">
                <a:avLst>
                  <a:gd name="adj1" fmla="val 50000"/>
                  <a:gd name="adj2" fmla="val 49990"/>
                </a:avLst>
              </a:prstGeom>
              <a:solidFill>
                <a:srgbClr val="FF0000"/>
              </a:solidFill>
              <a:ln w="9525" algn="ctr">
                <a:solidFill>
                  <a:schemeClr val="tx1"/>
                </a:solidFill>
                <a:round/>
                <a:headEnd/>
                <a:tailEnd/>
              </a:ln>
            </p:spPr>
            <p:txBody>
              <a:bodyPr/>
              <a:lstStyle/>
              <a:p>
                <a:endParaRPr lang="en-US" sz="1000"/>
              </a:p>
            </p:txBody>
          </p:sp>
          <p:sp>
            <p:nvSpPr>
              <p:cNvPr id="26" name="Rectangle 12"/>
              <p:cNvSpPr>
                <a:spLocks noChangeArrowheads="1"/>
              </p:cNvSpPr>
              <p:nvPr/>
            </p:nvSpPr>
            <p:spPr bwMode="auto">
              <a:xfrm>
                <a:off x="3059457" y="5372646"/>
                <a:ext cx="936934" cy="504825"/>
              </a:xfrm>
              <a:prstGeom prst="rect">
                <a:avLst/>
              </a:prstGeom>
              <a:solidFill>
                <a:schemeClr val="bg1">
                  <a:lumMod val="20000"/>
                  <a:lumOff val="80000"/>
                </a:schemeClr>
              </a:solidFill>
              <a:ln w="9525" algn="ctr">
                <a:solidFill>
                  <a:schemeClr val="tx1"/>
                </a:solidFill>
                <a:round/>
                <a:headEnd/>
                <a:tailEnd/>
              </a:ln>
            </p:spPr>
            <p:txBody>
              <a:bodyPr/>
              <a:lstStyle/>
              <a:p>
                <a:pPr algn="ctr">
                  <a:defRPr/>
                </a:pPr>
                <a:r>
                  <a:rPr lang="en-US" sz="1800" dirty="0">
                    <a:latin typeface="Arial" pitchFamily="34" charset="0"/>
                    <a:cs typeface="Arial" pitchFamily="34" charset="0"/>
                  </a:rPr>
                  <a:t>Milk</a:t>
                </a:r>
              </a:p>
            </p:txBody>
          </p:sp>
          <p:sp>
            <p:nvSpPr>
              <p:cNvPr id="27" name="Rectangle 12"/>
              <p:cNvSpPr>
                <a:spLocks noChangeArrowheads="1"/>
              </p:cNvSpPr>
              <p:nvPr/>
            </p:nvSpPr>
            <p:spPr bwMode="auto">
              <a:xfrm>
                <a:off x="1115616" y="2204864"/>
                <a:ext cx="165618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sz="1200" dirty="0">
                    <a:latin typeface="Arial" charset="0"/>
                    <a:cs typeface="Arial" charset="0"/>
                  </a:rPr>
                  <a:t>Small Intestine</a:t>
                </a:r>
              </a:p>
            </p:txBody>
          </p:sp>
          <p:sp>
            <p:nvSpPr>
              <p:cNvPr id="28" name="Rectangle 12"/>
              <p:cNvSpPr>
                <a:spLocks noChangeArrowheads="1"/>
              </p:cNvSpPr>
              <p:nvPr/>
            </p:nvSpPr>
            <p:spPr bwMode="auto">
              <a:xfrm>
                <a:off x="4067944" y="3645024"/>
                <a:ext cx="165618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sz="1000">
                    <a:latin typeface="Arial" charset="0"/>
                    <a:cs typeface="Arial" charset="0"/>
                  </a:rPr>
                  <a:t>Rumen</a:t>
                </a:r>
              </a:p>
            </p:txBody>
          </p:sp>
          <p:cxnSp>
            <p:nvCxnSpPr>
              <p:cNvPr id="29" name="Straight Arrow Connector 42"/>
              <p:cNvCxnSpPr>
                <a:cxnSpLocks noChangeShapeType="1"/>
              </p:cNvCxnSpPr>
              <p:nvPr/>
            </p:nvCxnSpPr>
            <p:spPr bwMode="auto">
              <a:xfrm rot="5400000">
                <a:off x="1260426" y="3068960"/>
                <a:ext cx="1007318" cy="794"/>
              </a:xfrm>
              <a:prstGeom prst="straightConnector1">
                <a:avLst/>
              </a:prstGeom>
              <a:noFill/>
              <a:ln w="349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0" name="Rectangle 12"/>
              <p:cNvSpPr>
                <a:spLocks noChangeArrowheads="1"/>
              </p:cNvSpPr>
              <p:nvPr/>
            </p:nvSpPr>
            <p:spPr bwMode="auto">
              <a:xfrm>
                <a:off x="1259632" y="3645024"/>
                <a:ext cx="108012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sz="1000">
                    <a:latin typeface="Arial" charset="0"/>
                    <a:cs typeface="Arial" charset="0"/>
                  </a:rPr>
                  <a:t>18:3</a:t>
                </a:r>
              </a:p>
              <a:p>
                <a:pPr algn="ctr"/>
                <a:r>
                  <a:rPr lang="en-US" sz="1000">
                    <a:latin typeface="Arial" charset="0"/>
                    <a:cs typeface="Arial" charset="0"/>
                  </a:rPr>
                  <a:t>18:2</a:t>
                </a:r>
              </a:p>
              <a:p>
                <a:pPr algn="ctr"/>
                <a:r>
                  <a:rPr lang="en-US" sz="1000">
                    <a:latin typeface="Arial" charset="0"/>
                    <a:cs typeface="Arial" charset="0"/>
                  </a:rPr>
                  <a:t>CLA</a:t>
                </a:r>
              </a:p>
              <a:p>
                <a:pPr algn="ctr"/>
                <a:r>
                  <a:rPr lang="en-US" sz="1000">
                    <a:latin typeface="Arial" charset="0"/>
                    <a:cs typeface="Arial" charset="0"/>
                  </a:rPr>
                  <a:t>18:1 t11</a:t>
                </a:r>
              </a:p>
              <a:p>
                <a:pPr algn="ctr"/>
                <a:r>
                  <a:rPr lang="en-US" sz="1000">
                    <a:latin typeface="Arial" charset="0"/>
                    <a:cs typeface="Arial" charset="0"/>
                  </a:rPr>
                  <a:t>18:0</a:t>
                </a:r>
              </a:p>
            </p:txBody>
          </p:sp>
          <p:sp>
            <p:nvSpPr>
              <p:cNvPr id="31" name="Circular Arrow 30"/>
              <p:cNvSpPr/>
              <p:nvPr/>
            </p:nvSpPr>
            <p:spPr bwMode="auto">
              <a:xfrm rot="16200000" flipV="1">
                <a:off x="1915532" y="4076287"/>
                <a:ext cx="360362" cy="505154"/>
              </a:xfrm>
              <a:prstGeom prst="circularArrow">
                <a:avLst/>
              </a:prstGeom>
              <a:solidFill>
                <a:schemeClr val="accent4"/>
              </a:solidFill>
              <a:ln w="9525" cap="flat" cmpd="sng" algn="ctr">
                <a:solidFill>
                  <a:schemeClr val="tx1"/>
                </a:solidFill>
                <a:prstDash val="solid"/>
                <a:round/>
                <a:headEnd type="none" w="med" len="med"/>
                <a:tailEnd type="none" w="med" len="med"/>
              </a:ln>
              <a:effectLst/>
            </p:spPr>
            <p:txBody>
              <a:bodyPr/>
              <a:lstStyle/>
              <a:p>
                <a:pPr>
                  <a:defRPr/>
                </a:pPr>
                <a:endParaRPr lang="en-GB" sz="1000"/>
              </a:p>
            </p:txBody>
          </p:sp>
        </p:grpSp>
        <p:cxnSp>
          <p:nvCxnSpPr>
            <p:cNvPr id="6" name="Straight Arrow Connector 64"/>
            <p:cNvCxnSpPr>
              <a:cxnSpLocks noChangeShapeType="1"/>
            </p:cNvCxnSpPr>
            <p:nvPr/>
          </p:nvCxnSpPr>
          <p:spPr bwMode="auto">
            <a:xfrm rot="10800000">
              <a:off x="3059833" y="2492896"/>
              <a:ext cx="1088110" cy="72008"/>
            </a:xfrm>
            <a:prstGeom prst="straightConnector1">
              <a:avLst/>
            </a:prstGeom>
            <a:noFill/>
            <a:ln w="19050" algn="ctr">
              <a:solidFill>
                <a:schemeClr val="tx1"/>
              </a:solidFill>
              <a:prstDash val="sysDash"/>
              <a:round/>
              <a:headEnd/>
              <a:tailEnd type="arrow" w="med" len="med"/>
            </a:ln>
            <a:extLst>
              <a:ext uri="{909E8E84-426E-40DD-AFC4-6F175D3DCCD1}">
                <a14:hiddenFill xmlns:a14="http://schemas.microsoft.com/office/drawing/2010/main">
                  <a:noFill/>
                </a14:hiddenFill>
              </a:ext>
            </a:extLst>
          </p:spPr>
        </p:cxnSp>
        <p:cxnSp>
          <p:nvCxnSpPr>
            <p:cNvPr id="7" name="Straight Arrow Connector 68"/>
            <p:cNvCxnSpPr>
              <a:cxnSpLocks noChangeShapeType="1"/>
            </p:cNvCxnSpPr>
            <p:nvPr/>
          </p:nvCxnSpPr>
          <p:spPr bwMode="auto">
            <a:xfrm rot="10800000">
              <a:off x="2699792" y="2636912"/>
              <a:ext cx="864096" cy="576064"/>
            </a:xfrm>
            <a:prstGeom prst="straightConnector1">
              <a:avLst/>
            </a:prstGeom>
            <a:noFill/>
            <a:ln w="19050" algn="ctr">
              <a:solidFill>
                <a:schemeClr val="tx1"/>
              </a:solidFill>
              <a:prstDash val="sysDash"/>
              <a:round/>
              <a:headEnd/>
              <a:tailEnd type="arrow" w="med" len="med"/>
            </a:ln>
            <a:extLst>
              <a:ext uri="{909E8E84-426E-40DD-AFC4-6F175D3DCCD1}">
                <a14:hiddenFill xmlns:a14="http://schemas.microsoft.com/office/drawing/2010/main">
                  <a:noFill/>
                </a14:hiddenFill>
              </a:ext>
            </a:extLst>
          </p:spPr>
        </p:cxnSp>
        <p:cxnSp>
          <p:nvCxnSpPr>
            <p:cNvPr id="8" name="Straight Arrow Connector 69"/>
            <p:cNvCxnSpPr>
              <a:cxnSpLocks noChangeShapeType="1"/>
            </p:cNvCxnSpPr>
            <p:nvPr/>
          </p:nvCxnSpPr>
          <p:spPr bwMode="auto">
            <a:xfrm rot="10800000">
              <a:off x="2987824" y="2348880"/>
              <a:ext cx="504056" cy="1588"/>
            </a:xfrm>
            <a:prstGeom prst="straightConnector1">
              <a:avLst/>
            </a:prstGeom>
            <a:noFill/>
            <a:ln w="19050" algn="ctr">
              <a:solidFill>
                <a:schemeClr val="tx1"/>
              </a:solidFill>
              <a:prstDash val="sysDash"/>
              <a:round/>
              <a:headEnd/>
              <a:tailEnd type="arrow" w="med" len="med"/>
            </a:ln>
            <a:extLst>
              <a:ext uri="{909E8E84-426E-40DD-AFC4-6F175D3DCCD1}">
                <a14:hiddenFill xmlns:a14="http://schemas.microsoft.com/office/drawing/2010/main">
                  <a:noFill/>
                </a14:hiddenFill>
              </a:ext>
            </a:extLst>
          </p:spPr>
        </p:cxnSp>
        <p:cxnSp>
          <p:nvCxnSpPr>
            <p:cNvPr id="9" name="Straight Arrow Connector 70"/>
            <p:cNvCxnSpPr>
              <a:cxnSpLocks noChangeShapeType="1"/>
            </p:cNvCxnSpPr>
            <p:nvPr/>
          </p:nvCxnSpPr>
          <p:spPr bwMode="auto">
            <a:xfrm rot="16200000" flipV="1">
              <a:off x="2483768" y="3140968"/>
              <a:ext cx="1224136" cy="648072"/>
            </a:xfrm>
            <a:prstGeom prst="straightConnector1">
              <a:avLst/>
            </a:prstGeom>
            <a:noFill/>
            <a:ln w="19050" algn="ctr">
              <a:solidFill>
                <a:schemeClr val="tx1"/>
              </a:solidFill>
              <a:prstDash val="sysDash"/>
              <a:round/>
              <a:headEnd/>
              <a:tailEnd type="arrow" w="med" len="med"/>
            </a:ln>
            <a:extLst>
              <a:ext uri="{909E8E84-426E-40DD-AFC4-6F175D3DCCD1}">
                <a14:hiddenFill xmlns:a14="http://schemas.microsoft.com/office/drawing/2010/main">
                  <a:noFill/>
                </a14:hiddenFill>
              </a:ext>
            </a:extLst>
          </p:spPr>
        </p:cxnSp>
        <p:cxnSp>
          <p:nvCxnSpPr>
            <p:cNvPr id="10" name="Straight Arrow Connector 80"/>
            <p:cNvCxnSpPr>
              <a:cxnSpLocks noChangeShapeType="1"/>
            </p:cNvCxnSpPr>
            <p:nvPr/>
          </p:nvCxnSpPr>
          <p:spPr bwMode="auto">
            <a:xfrm rot="10800000">
              <a:off x="2843808" y="2492896"/>
              <a:ext cx="576064" cy="288032"/>
            </a:xfrm>
            <a:prstGeom prst="straightConnector1">
              <a:avLst/>
            </a:prstGeom>
            <a:noFill/>
            <a:ln w="19050" algn="ctr">
              <a:solidFill>
                <a:schemeClr val="tx1"/>
              </a:solidFill>
              <a:prstDash val="sysDash"/>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62135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9512" y="260648"/>
            <a:ext cx="8712968" cy="1143000"/>
          </a:xfrm>
        </p:spPr>
        <p:txBody>
          <a:bodyPr>
            <a:noAutofit/>
          </a:bodyPr>
          <a:lstStyle/>
          <a:p>
            <a:pPr algn="ctr"/>
            <a:r>
              <a:rPr lang="en-GB" sz="4000" b="1" dirty="0">
                <a:solidFill>
                  <a:schemeClr val="bg2">
                    <a:lumMod val="50000"/>
                  </a:schemeClr>
                </a:solidFill>
                <a:latin typeface="Calibri" pitchFamily="34" charset="0"/>
                <a:cs typeface="Calibri" pitchFamily="34" charset="0"/>
              </a:rPr>
              <a:t>Why are we interested in CLA’s?</a:t>
            </a:r>
            <a:br>
              <a:rPr lang="en-GB" sz="4000" b="1" dirty="0">
                <a:solidFill>
                  <a:schemeClr val="bg2">
                    <a:lumMod val="50000"/>
                  </a:schemeClr>
                </a:solidFill>
                <a:latin typeface="Calibri" pitchFamily="34" charset="0"/>
                <a:cs typeface="Calibri" pitchFamily="34" charset="0"/>
              </a:rPr>
            </a:br>
            <a:r>
              <a:rPr lang="en-GB" sz="4000" b="1" dirty="0">
                <a:solidFill>
                  <a:schemeClr val="bg2">
                    <a:lumMod val="50000"/>
                  </a:schemeClr>
                </a:solidFill>
                <a:latin typeface="Calibri" pitchFamily="34" charset="0"/>
                <a:cs typeface="Calibri" pitchFamily="34" charset="0"/>
              </a:rPr>
              <a:t>health benefits to humans?</a:t>
            </a:r>
          </a:p>
        </p:txBody>
      </p:sp>
      <p:sp>
        <p:nvSpPr>
          <p:cNvPr id="7" name="Rectangle 3"/>
          <p:cNvSpPr>
            <a:spLocks noGrp="1" noChangeArrowheads="1"/>
          </p:cNvSpPr>
          <p:nvPr>
            <p:ph idx="1"/>
          </p:nvPr>
        </p:nvSpPr>
        <p:spPr>
          <a:xfrm>
            <a:off x="179512" y="1828800"/>
            <a:ext cx="8712968" cy="4392488"/>
          </a:xfrm>
        </p:spPr>
        <p:txBody>
          <a:bodyPr>
            <a:normAutofit/>
          </a:bodyPr>
          <a:lstStyle/>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 </a:t>
            </a:r>
            <a:r>
              <a:rPr lang="en-GB" sz="2400" dirty="0" err="1">
                <a:solidFill>
                  <a:srgbClr val="000000"/>
                </a:solidFill>
                <a:latin typeface="Calibri" pitchFamily="34" charset="0"/>
                <a:cs typeface="Calibri" pitchFamily="34" charset="0"/>
              </a:rPr>
              <a:t>Anticarcinogenic</a:t>
            </a:r>
            <a:endParaRPr lang="en-GB" sz="2400" dirty="0">
              <a:solidFill>
                <a:srgbClr val="000000"/>
              </a:solidFill>
              <a:latin typeface="Calibri" pitchFamily="34" charset="0"/>
              <a:cs typeface="Calibri" pitchFamily="34" charset="0"/>
            </a:endParaRPr>
          </a:p>
          <a:p>
            <a:pPr lvl="1">
              <a:buFont typeface="Wingdings" panose="05000000000000000000" pitchFamily="2" charset="2"/>
              <a:buChar char="§"/>
            </a:pPr>
            <a:r>
              <a:rPr lang="en-GB" dirty="0">
                <a:solidFill>
                  <a:srgbClr val="000000"/>
                </a:solidFill>
                <a:latin typeface="Calibri" pitchFamily="34" charset="0"/>
                <a:cs typeface="Calibri" pitchFamily="34" charset="0"/>
              </a:rPr>
              <a:t> Mutagen inhibitor</a:t>
            </a:r>
          </a:p>
          <a:p>
            <a:pPr lvl="1">
              <a:buFont typeface="Wingdings" panose="05000000000000000000" pitchFamily="2" charset="2"/>
              <a:buChar char="§"/>
            </a:pPr>
            <a:r>
              <a:rPr lang="en-GB" dirty="0">
                <a:solidFill>
                  <a:srgbClr val="000000"/>
                </a:solidFill>
                <a:latin typeface="Calibri" pitchFamily="34" charset="0"/>
                <a:cs typeface="Calibri" pitchFamily="34" charset="0"/>
              </a:rPr>
              <a:t> Suppress tumour growth in mammary, stomach, skin and </a:t>
            </a:r>
          </a:p>
          <a:p>
            <a:pPr marL="292608" lvl="1" indent="0">
              <a:buNone/>
            </a:pPr>
            <a:r>
              <a:rPr lang="en-GB" dirty="0">
                <a:solidFill>
                  <a:srgbClr val="000000"/>
                </a:solidFill>
                <a:latin typeface="Calibri" pitchFamily="34" charset="0"/>
                <a:cs typeface="Calibri" pitchFamily="34" charset="0"/>
              </a:rPr>
              <a:t>prostate cancer</a:t>
            </a:r>
          </a:p>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 Modulation of body composition</a:t>
            </a:r>
          </a:p>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 Anti-diabetic (type II diabetes)</a:t>
            </a:r>
          </a:p>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 Immunity enhancement</a:t>
            </a:r>
          </a:p>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 Improved bone mineralization</a:t>
            </a:r>
          </a:p>
        </p:txBody>
      </p:sp>
      <p:sp>
        <p:nvSpPr>
          <p:cNvPr id="2" name="TextBox 1"/>
          <p:cNvSpPr txBox="1"/>
          <p:nvPr/>
        </p:nvSpPr>
        <p:spPr>
          <a:xfrm>
            <a:off x="4932040" y="5479777"/>
            <a:ext cx="3672408" cy="1077218"/>
          </a:xfrm>
          <a:prstGeom prst="rect">
            <a:avLst/>
          </a:prstGeom>
          <a:solidFill>
            <a:schemeClr val="bg2">
              <a:lumMod val="50000"/>
            </a:schemeClr>
          </a:solidFill>
        </p:spPr>
        <p:txBody>
          <a:bodyPr wrap="square" rtlCol="0">
            <a:spAutoFit/>
          </a:bodyPr>
          <a:lstStyle/>
          <a:p>
            <a:r>
              <a:rPr lang="en-GB" sz="1600" dirty="0">
                <a:solidFill>
                  <a:schemeClr val="bg1"/>
                </a:solidFill>
                <a:latin typeface="Calibri" panose="020F0502020204030204" pitchFamily="34" charset="0"/>
              </a:rPr>
              <a:t>CLAs have received considerable attention in animal studies.  BUT, until more is known, supplementation in man should be considered with caution!</a:t>
            </a:r>
          </a:p>
        </p:txBody>
      </p:sp>
    </p:spTree>
    <p:extLst>
      <p:ext uri="{BB962C8B-B14F-4D97-AF65-F5344CB8AC3E}">
        <p14:creationId xmlns:p14="http://schemas.microsoft.com/office/powerpoint/2010/main" val="4047630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176337"/>
            <a:ext cx="253365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99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1832" y="94516"/>
            <a:ext cx="7239000" cy="1143000"/>
          </a:xfrm>
        </p:spPr>
        <p:txBody>
          <a:bodyPr lIns="90488" tIns="44450" rIns="90488" bIns="44450">
            <a:normAutofit/>
          </a:bodyPr>
          <a:lstStyle/>
          <a:p>
            <a:pPr eaLnBrk="1" hangingPunct="1"/>
            <a:r>
              <a:rPr lang="en-US" sz="4100" b="1" dirty="0">
                <a:solidFill>
                  <a:schemeClr val="bg2">
                    <a:lumMod val="50000"/>
                  </a:schemeClr>
                </a:solidFill>
                <a:latin typeface="Calibri" pitchFamily="34" charset="0"/>
                <a:cs typeface="Calibri" pitchFamily="34" charset="0"/>
              </a:rPr>
              <a:t>What is a Fatty Acid?</a:t>
            </a:r>
          </a:p>
        </p:txBody>
      </p:sp>
      <p:sp>
        <p:nvSpPr>
          <p:cNvPr id="9219" name="Rectangle 3"/>
          <p:cNvSpPr>
            <a:spLocks noGrp="1" noChangeArrowheads="1"/>
          </p:cNvSpPr>
          <p:nvPr>
            <p:ph idx="1"/>
          </p:nvPr>
        </p:nvSpPr>
        <p:spPr>
          <a:xfrm>
            <a:off x="251520" y="1700808"/>
            <a:ext cx="8150225" cy="4896544"/>
          </a:xfrm>
          <a:ln w="76200" cap="flat">
            <a:noFill/>
          </a:ln>
        </p:spPr>
        <p:txBody>
          <a:bodyPr lIns="90488" tIns="44450" rIns="90488" bIns="44450">
            <a:normAutofit/>
          </a:bodyPr>
          <a:lstStyle/>
          <a:p>
            <a:pPr marL="342900" indent="-342900" eaLnBrk="1" hangingPunct="1">
              <a:buClr>
                <a:schemeClr val="bg2">
                  <a:lumMod val="50000"/>
                </a:schemeClr>
              </a:buClr>
              <a:buSzPct val="75000"/>
              <a:buFont typeface="Wingdings" pitchFamily="2" charset="2"/>
              <a:buChar char="§"/>
            </a:pPr>
            <a:r>
              <a:rPr lang="en-US" b="0" dirty="0">
                <a:latin typeface="Calibri" pitchFamily="34" charset="0"/>
                <a:cs typeface="Calibri" pitchFamily="34" charset="0"/>
              </a:rPr>
              <a:t>S</a:t>
            </a:r>
            <a:r>
              <a:rPr lang="en-US" b="0" dirty="0">
                <a:solidFill>
                  <a:srgbClr val="000000"/>
                </a:solidFill>
                <a:latin typeface="Calibri" pitchFamily="34" charset="0"/>
                <a:cs typeface="Calibri" pitchFamily="34" charset="0"/>
              </a:rPr>
              <a:t>implest lipid</a:t>
            </a:r>
          </a:p>
          <a:p>
            <a:pPr marL="800100" lvl="1" indent="-342900">
              <a:buClr>
                <a:schemeClr val="bg2">
                  <a:lumMod val="50000"/>
                </a:schemeClr>
              </a:buClr>
              <a:buSzPct val="75000"/>
              <a:buFont typeface="Wingdings" pitchFamily="2" charset="2"/>
              <a:buChar char="§"/>
            </a:pPr>
            <a:r>
              <a:rPr lang="en-US" dirty="0">
                <a:solidFill>
                  <a:srgbClr val="000000"/>
                </a:solidFill>
                <a:latin typeface="Calibri" pitchFamily="34" charset="0"/>
                <a:cs typeface="Calibri" pitchFamily="34" charset="0"/>
              </a:rPr>
              <a:t>Most of calories from dietary fat</a:t>
            </a:r>
          </a:p>
          <a:p>
            <a:pPr marL="342900" indent="-342900" eaLnBrk="1" hangingPunct="1">
              <a:buClr>
                <a:schemeClr val="bg2">
                  <a:lumMod val="50000"/>
                </a:schemeClr>
              </a:buClr>
              <a:buSzPct val="75000"/>
              <a:buFont typeface="Wingdings" pitchFamily="2" charset="2"/>
              <a:buChar char="§"/>
            </a:pPr>
            <a:endParaRPr lang="en-US" b="0" dirty="0">
              <a:solidFill>
                <a:srgbClr val="000000"/>
              </a:solidFill>
              <a:latin typeface="Calibri" pitchFamily="34" charset="0"/>
              <a:cs typeface="Calibri" pitchFamily="34" charset="0"/>
            </a:endParaRPr>
          </a:p>
          <a:p>
            <a:pPr marL="342900" indent="-342900" eaLnBrk="1" hangingPunct="1">
              <a:buClr>
                <a:schemeClr val="bg2">
                  <a:lumMod val="50000"/>
                </a:schemeClr>
              </a:buClr>
              <a:buSzPct val="75000"/>
              <a:buFont typeface="Wingdings" pitchFamily="2" charset="2"/>
              <a:buChar char="§"/>
            </a:pPr>
            <a:r>
              <a:rPr lang="en-US" b="0" dirty="0">
                <a:solidFill>
                  <a:srgbClr val="000000"/>
                </a:solidFill>
                <a:latin typeface="Calibri" pitchFamily="34" charset="0"/>
                <a:cs typeface="Calibri" pitchFamily="34" charset="0"/>
              </a:rPr>
              <a:t>A long hydrocarbon chain </a:t>
            </a:r>
            <a:r>
              <a:rPr lang="en-US" b="0" i="1" dirty="0">
                <a:solidFill>
                  <a:srgbClr val="000000"/>
                </a:solidFill>
                <a:latin typeface="Calibri" pitchFamily="34" charset="0"/>
                <a:cs typeface="Calibri" pitchFamily="34" charset="0"/>
              </a:rPr>
              <a:t>(containing carbon &amp; hydrogen) </a:t>
            </a:r>
            <a:r>
              <a:rPr lang="en-US" b="0" dirty="0">
                <a:solidFill>
                  <a:srgbClr val="000000"/>
                </a:solidFill>
                <a:latin typeface="Calibri" pitchFamily="34" charset="0"/>
                <a:cs typeface="Calibri" pitchFamily="34" charset="0"/>
              </a:rPr>
              <a:t>with a terminal carboxyl</a:t>
            </a:r>
            <a:r>
              <a:rPr lang="en-US" b="0" i="1" dirty="0">
                <a:solidFill>
                  <a:srgbClr val="000000"/>
                </a:solidFill>
                <a:latin typeface="Calibri" pitchFamily="34" charset="0"/>
                <a:cs typeface="Calibri" pitchFamily="34" charset="0"/>
              </a:rPr>
              <a:t> (COOH) </a:t>
            </a:r>
            <a:r>
              <a:rPr lang="en-US" b="0" dirty="0">
                <a:solidFill>
                  <a:srgbClr val="000000"/>
                </a:solidFill>
                <a:latin typeface="Calibri" pitchFamily="34" charset="0"/>
                <a:cs typeface="Calibri" pitchFamily="34" charset="0"/>
              </a:rPr>
              <a:t>group</a:t>
            </a:r>
          </a:p>
          <a:p>
            <a:pPr marL="342900" indent="-342900" eaLnBrk="1" hangingPunct="1">
              <a:buClr>
                <a:schemeClr val="bg2">
                  <a:lumMod val="50000"/>
                </a:schemeClr>
              </a:buClr>
              <a:buSzPct val="75000"/>
              <a:buFont typeface="Wingdings" pitchFamily="2" charset="2"/>
              <a:buChar char="§"/>
            </a:pPr>
            <a:endParaRPr lang="en-US" b="0" dirty="0">
              <a:solidFill>
                <a:srgbClr val="000000"/>
              </a:solidFill>
              <a:latin typeface="Calibri" pitchFamily="34" charset="0"/>
              <a:cs typeface="Calibri" pitchFamily="34" charset="0"/>
            </a:endParaRPr>
          </a:p>
          <a:p>
            <a:pPr marL="342900" indent="-342900" eaLnBrk="1" hangingPunct="1">
              <a:buClr>
                <a:schemeClr val="bg2">
                  <a:lumMod val="50000"/>
                </a:schemeClr>
              </a:buClr>
              <a:buSzPct val="75000"/>
              <a:buFont typeface="Wingdings" pitchFamily="2" charset="2"/>
              <a:buChar char="§"/>
            </a:pPr>
            <a:r>
              <a:rPr lang="en-US" b="0" dirty="0">
                <a:solidFill>
                  <a:srgbClr val="000000"/>
                </a:solidFill>
                <a:latin typeface="Calibri" pitchFamily="34" charset="0"/>
                <a:cs typeface="Calibri" pitchFamily="34" charset="0"/>
              </a:rPr>
              <a:t>General Formula</a:t>
            </a:r>
          </a:p>
          <a:p>
            <a:pPr eaLnBrk="1" hangingPunct="1">
              <a:buClr>
                <a:schemeClr val="bg2">
                  <a:lumMod val="50000"/>
                </a:schemeClr>
              </a:buClr>
              <a:buSzPct val="75000"/>
            </a:pPr>
            <a:r>
              <a:rPr lang="en-US" sz="4800" b="1" dirty="0">
                <a:latin typeface="Calibri" pitchFamily="34" charset="0"/>
                <a:cs typeface="Calibri" pitchFamily="34" charset="0"/>
              </a:rPr>
              <a:t>CH</a:t>
            </a:r>
            <a:r>
              <a:rPr lang="en-US" sz="4800" b="1" baseline="-25000" dirty="0">
                <a:latin typeface="Calibri" pitchFamily="34" charset="0"/>
                <a:cs typeface="Calibri" pitchFamily="34" charset="0"/>
              </a:rPr>
              <a:t>3</a:t>
            </a:r>
            <a:r>
              <a:rPr lang="en-US" sz="4800" b="1" dirty="0">
                <a:latin typeface="Calibri" pitchFamily="34" charset="0"/>
                <a:cs typeface="Calibri" pitchFamily="34" charset="0"/>
              </a:rPr>
              <a:t>(CH</a:t>
            </a:r>
            <a:r>
              <a:rPr lang="en-US" sz="4800" b="1" baseline="-25000" dirty="0">
                <a:latin typeface="Calibri" pitchFamily="34" charset="0"/>
                <a:cs typeface="Calibri" pitchFamily="34" charset="0"/>
              </a:rPr>
              <a:t>2</a:t>
            </a:r>
            <a:r>
              <a:rPr lang="en-US" sz="4800" b="1" dirty="0">
                <a:latin typeface="Calibri" pitchFamily="34" charset="0"/>
                <a:cs typeface="Calibri" pitchFamily="34" charset="0"/>
              </a:rPr>
              <a:t>)</a:t>
            </a:r>
            <a:r>
              <a:rPr lang="en-US" sz="4800" b="1" baseline="-25000" dirty="0" err="1">
                <a:latin typeface="Calibri" pitchFamily="34" charset="0"/>
                <a:cs typeface="Calibri" pitchFamily="34" charset="0"/>
              </a:rPr>
              <a:t>n</a:t>
            </a:r>
            <a:r>
              <a:rPr lang="en-US" sz="4800" b="1" dirty="0" err="1">
                <a:latin typeface="Calibri" pitchFamily="34" charset="0"/>
                <a:cs typeface="Calibri" pitchFamily="34" charset="0"/>
              </a:rPr>
              <a:t>COOH</a:t>
            </a:r>
            <a:endParaRPr lang="en-US" sz="4800" b="1" dirty="0">
              <a:latin typeface="Calibri" pitchFamily="34" charset="0"/>
              <a:cs typeface="Calibri"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975" t="7333" r="32500" b="80240"/>
          <a:stretch/>
        </p:blipFill>
        <p:spPr>
          <a:xfrm>
            <a:off x="4724400" y="4038600"/>
            <a:ext cx="4038600" cy="2159496"/>
          </a:xfrm>
          <a:prstGeom prst="rect">
            <a:avLst/>
          </a:prstGeom>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23528" y="332656"/>
            <a:ext cx="8204076" cy="1143000"/>
          </a:xfrm>
        </p:spPr>
        <p:txBody>
          <a:bodyPr>
            <a:noAutofit/>
          </a:bodyPr>
          <a:lstStyle/>
          <a:p>
            <a:r>
              <a:rPr lang="en-GB" b="1" dirty="0">
                <a:solidFill>
                  <a:schemeClr val="bg2">
                    <a:lumMod val="50000"/>
                  </a:schemeClr>
                </a:solidFill>
                <a:latin typeface="Calibri" pitchFamily="34" charset="0"/>
                <a:cs typeface="Calibri" pitchFamily="34" charset="0"/>
              </a:rPr>
              <a:t>How can you increase the amount of CLA in rumen products?</a:t>
            </a:r>
          </a:p>
        </p:txBody>
      </p:sp>
      <p:sp>
        <p:nvSpPr>
          <p:cNvPr id="70659" name="Rectangle 3"/>
          <p:cNvSpPr>
            <a:spLocks noGrp="1" noChangeArrowheads="1"/>
          </p:cNvSpPr>
          <p:nvPr>
            <p:ph idx="1"/>
          </p:nvPr>
        </p:nvSpPr>
        <p:spPr>
          <a:xfrm>
            <a:off x="395536" y="2132856"/>
            <a:ext cx="7772400" cy="3096344"/>
          </a:xfrm>
        </p:spPr>
        <p:txBody>
          <a:bodyPr>
            <a:noAutofit/>
          </a:bodyPr>
          <a:lstStyle/>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 Fresh Pasture</a:t>
            </a:r>
          </a:p>
          <a:p>
            <a:pPr lvl="1">
              <a:buFont typeface="Wingdings" panose="05000000000000000000" pitchFamily="2" charset="2"/>
              <a:buChar char="§"/>
            </a:pPr>
            <a:r>
              <a:rPr lang="en-GB" sz="2400" dirty="0">
                <a:solidFill>
                  <a:srgbClr val="000000"/>
                </a:solidFill>
                <a:latin typeface="Calibri" pitchFamily="34" charset="0"/>
                <a:cs typeface="Calibri" pitchFamily="34" charset="0"/>
              </a:rPr>
              <a:t>Animals fed on fresh pasture produce more CLAs than those on conserved forage</a:t>
            </a:r>
          </a:p>
          <a:p>
            <a:pPr lvl="1">
              <a:buFont typeface="Wingdings" panose="05000000000000000000" pitchFamily="2" charset="2"/>
              <a:buChar char="§"/>
            </a:pPr>
            <a:endParaRPr lang="en-GB" sz="240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400" dirty="0">
                <a:solidFill>
                  <a:srgbClr val="000000"/>
                </a:solidFill>
                <a:latin typeface="Calibri" pitchFamily="34" charset="0"/>
                <a:cs typeface="Calibri" pitchFamily="34" charset="0"/>
              </a:rPr>
              <a:t> Feeding plant oils</a:t>
            </a:r>
          </a:p>
          <a:p>
            <a:pPr lvl="1">
              <a:buFont typeface="Wingdings" panose="05000000000000000000" pitchFamily="2" charset="2"/>
              <a:buChar char="§"/>
            </a:pPr>
            <a:r>
              <a:rPr lang="en-GB" sz="2400" dirty="0">
                <a:solidFill>
                  <a:srgbClr val="000000"/>
                </a:solidFill>
                <a:latin typeface="Calibri" pitchFamily="34" charset="0"/>
                <a:cs typeface="Calibri" pitchFamily="34" charset="0"/>
              </a:rPr>
              <a:t>Feeding oil rich in PUFA produces more CLA</a:t>
            </a:r>
          </a:p>
        </p:txBody>
      </p:sp>
    </p:spTree>
    <p:extLst>
      <p:ext uri="{BB962C8B-B14F-4D97-AF65-F5344CB8AC3E}">
        <p14:creationId xmlns:p14="http://schemas.microsoft.com/office/powerpoint/2010/main" val="22893198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836712"/>
            <a:ext cx="7772400" cy="4571999"/>
          </a:xfrm>
        </p:spPr>
        <p:txBody>
          <a:bodyPr/>
          <a:lstStyle/>
          <a:p>
            <a:r>
              <a:rPr lang="en-GB" sz="6000" b="1" dirty="0">
                <a:solidFill>
                  <a:schemeClr val="bg2">
                    <a:lumMod val="50000"/>
                  </a:schemeClr>
                </a:solidFill>
                <a:latin typeface="Calibri" panose="020F0502020204030204" pitchFamily="34" charset="0"/>
              </a:rPr>
              <a:t>Lipids as a source of energy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243632" y="1628800"/>
            <a:ext cx="8514002" cy="5000600"/>
          </a:xfrm>
          <a:prstGeom prst="rect">
            <a:avLst/>
          </a:prstGeom>
          <a:noFill/>
          <a:ln w="76200">
            <a:noFill/>
            <a:miter lim="800000"/>
            <a:headEnd/>
            <a:tailEnd/>
          </a:ln>
        </p:spPr>
        <p:txBody>
          <a:bodyPr lIns="90488" tIns="44450" rIns="90488" bIns="44450"/>
          <a:lstStyle/>
          <a:p>
            <a:pPr marL="457200" indent="-457200">
              <a:spcBef>
                <a:spcPct val="20000"/>
              </a:spcBef>
              <a:buClr>
                <a:schemeClr val="bg2">
                  <a:lumMod val="25000"/>
                </a:schemeClr>
              </a:buClr>
              <a:buSzPct val="75000"/>
              <a:buFont typeface="Wingdings" panose="05000000000000000000" pitchFamily="2" charset="2"/>
              <a:buChar char="§"/>
            </a:pPr>
            <a:r>
              <a:rPr lang="en-GB" sz="2800" b="0" dirty="0">
                <a:solidFill>
                  <a:srgbClr val="000000"/>
                </a:solidFill>
                <a:latin typeface="Calibri" pitchFamily="34" charset="0"/>
                <a:cs typeface="Calibri" pitchFamily="34" charset="0"/>
              </a:rPr>
              <a:t>Human body lipid pools</a:t>
            </a:r>
          </a:p>
          <a:p>
            <a:pPr marL="914400" lvl="1" indent="-457200">
              <a:spcBef>
                <a:spcPct val="20000"/>
              </a:spcBef>
              <a:buClr>
                <a:schemeClr val="bg2">
                  <a:lumMod val="25000"/>
                </a:schemeClr>
              </a:buClr>
              <a:buSzPct val="75000"/>
              <a:buFont typeface="Wingdings" panose="05000000000000000000" pitchFamily="2" charset="2"/>
              <a:buChar char="§"/>
            </a:pPr>
            <a:r>
              <a:rPr lang="en-GB" sz="2200" b="0" dirty="0">
                <a:solidFill>
                  <a:srgbClr val="000000"/>
                </a:solidFill>
                <a:latin typeface="Calibri" pitchFamily="34" charset="0"/>
                <a:cs typeface="Calibri" pitchFamily="34" charset="0"/>
              </a:rPr>
              <a:t>Membranes (structural)</a:t>
            </a:r>
          </a:p>
          <a:p>
            <a:pPr marL="914400" lvl="1" indent="-457200">
              <a:spcBef>
                <a:spcPct val="20000"/>
              </a:spcBef>
              <a:buClr>
                <a:schemeClr val="bg2">
                  <a:lumMod val="25000"/>
                </a:schemeClr>
              </a:buClr>
              <a:buSzPct val="75000"/>
              <a:buFont typeface="Wingdings" panose="05000000000000000000" pitchFamily="2" charset="2"/>
              <a:buChar char="§"/>
            </a:pPr>
            <a:r>
              <a:rPr lang="en-GB" sz="2200" b="0" dirty="0">
                <a:solidFill>
                  <a:srgbClr val="000000"/>
                </a:solidFill>
                <a:latin typeface="Calibri" pitchFamily="34" charset="0"/>
                <a:cs typeface="Calibri" pitchFamily="34" charset="0"/>
              </a:rPr>
              <a:t>Body fat (storage)</a:t>
            </a:r>
          </a:p>
          <a:p>
            <a:pPr marL="457200" indent="-457200">
              <a:spcBef>
                <a:spcPct val="20000"/>
              </a:spcBef>
              <a:buClr>
                <a:schemeClr val="bg2">
                  <a:lumMod val="25000"/>
                </a:schemeClr>
              </a:buClr>
              <a:buSzPct val="75000"/>
              <a:buFont typeface="Wingdings" panose="05000000000000000000" pitchFamily="2" charset="2"/>
              <a:buChar char="§"/>
            </a:pPr>
            <a:endParaRPr lang="en-GB" b="0" dirty="0">
              <a:solidFill>
                <a:srgbClr val="000000"/>
              </a:solidFill>
              <a:latin typeface="Calibri" pitchFamily="34" charset="0"/>
              <a:cs typeface="Calibri" pitchFamily="34" charset="0"/>
            </a:endParaRPr>
          </a:p>
          <a:p>
            <a:pPr marL="457200" indent="-457200">
              <a:spcBef>
                <a:spcPct val="20000"/>
              </a:spcBef>
              <a:buClr>
                <a:schemeClr val="bg2">
                  <a:lumMod val="25000"/>
                </a:schemeClr>
              </a:buClr>
              <a:buSzPct val="75000"/>
              <a:buFont typeface="Wingdings" panose="05000000000000000000" pitchFamily="2" charset="2"/>
              <a:buChar char="§"/>
            </a:pPr>
            <a:r>
              <a:rPr lang="en-GB" sz="2800" b="0" dirty="0">
                <a:solidFill>
                  <a:srgbClr val="000000"/>
                </a:solidFill>
                <a:latin typeface="Calibri" pitchFamily="34" charset="0"/>
                <a:cs typeface="Calibri" pitchFamily="34" charset="0"/>
              </a:rPr>
              <a:t>Many tissues can oxidize fatty acids to produce energy</a:t>
            </a:r>
          </a:p>
          <a:p>
            <a:pPr marL="914400" lvl="1" indent="-457200">
              <a:spcBef>
                <a:spcPct val="20000"/>
              </a:spcBef>
              <a:buClr>
                <a:schemeClr val="bg2">
                  <a:lumMod val="25000"/>
                </a:schemeClr>
              </a:buClr>
              <a:buSzPct val="75000"/>
              <a:buFont typeface="Wingdings" panose="05000000000000000000" pitchFamily="2" charset="2"/>
              <a:buChar char="§"/>
            </a:pPr>
            <a:r>
              <a:rPr lang="en-GB" sz="2200" b="0" dirty="0">
                <a:solidFill>
                  <a:srgbClr val="000000"/>
                </a:solidFill>
                <a:latin typeface="Calibri" pitchFamily="34" charset="0"/>
                <a:cs typeface="Calibri" pitchFamily="34" charset="0"/>
              </a:rPr>
              <a:t>Muscle is quantitatively the most important</a:t>
            </a:r>
          </a:p>
          <a:p>
            <a:pPr marL="914400" lvl="1" indent="-457200">
              <a:spcBef>
                <a:spcPct val="20000"/>
              </a:spcBef>
              <a:buClr>
                <a:schemeClr val="bg2">
                  <a:lumMod val="25000"/>
                </a:schemeClr>
              </a:buClr>
              <a:buSzPct val="75000"/>
              <a:buFont typeface="Wingdings" panose="05000000000000000000" pitchFamily="2" charset="2"/>
              <a:buChar char="§"/>
            </a:pPr>
            <a:r>
              <a:rPr lang="en-GB" sz="2200" b="0" dirty="0">
                <a:solidFill>
                  <a:srgbClr val="000000"/>
                </a:solidFill>
                <a:latin typeface="Calibri" pitchFamily="34" charset="0"/>
                <a:cs typeface="Calibri" pitchFamily="34" charset="0"/>
              </a:rPr>
              <a:t>Liver does not normally oxidize to produce energy but does produce ketone bodies</a:t>
            </a:r>
          </a:p>
          <a:p>
            <a:pPr marL="914400" lvl="1" indent="-457200">
              <a:spcBef>
                <a:spcPct val="20000"/>
              </a:spcBef>
              <a:buClr>
                <a:schemeClr val="bg2">
                  <a:lumMod val="25000"/>
                </a:schemeClr>
              </a:buClr>
              <a:buSzPct val="75000"/>
              <a:buFont typeface="Wingdings" panose="05000000000000000000" pitchFamily="2" charset="2"/>
              <a:buChar char="§"/>
            </a:pPr>
            <a:r>
              <a:rPr lang="en-GB" sz="2200" b="0" dirty="0">
                <a:solidFill>
                  <a:srgbClr val="000000"/>
                </a:solidFill>
                <a:latin typeface="Calibri" pitchFamily="34" charset="0"/>
                <a:cs typeface="Calibri" pitchFamily="34" charset="0"/>
              </a:rPr>
              <a:t>Brain cannot utilize fatty acids but after prolonged starvation it can use ketone bodies which are made from fatty acids in the liver </a:t>
            </a:r>
          </a:p>
        </p:txBody>
      </p:sp>
      <p:sp>
        <p:nvSpPr>
          <p:cNvPr id="5" name="Rectangle 2"/>
          <p:cNvSpPr>
            <a:spLocks noGrp="1" noChangeArrowheads="1"/>
          </p:cNvSpPr>
          <p:nvPr>
            <p:ph type="title"/>
          </p:nvPr>
        </p:nvSpPr>
        <p:spPr>
          <a:xfrm>
            <a:off x="243632" y="485800"/>
            <a:ext cx="8204076" cy="1143000"/>
          </a:xfrm>
        </p:spPr>
        <p:txBody>
          <a:bodyPr>
            <a:noAutofit/>
          </a:bodyPr>
          <a:lstStyle/>
          <a:p>
            <a:r>
              <a:rPr lang="en-GB" sz="4400" b="1" dirty="0">
                <a:solidFill>
                  <a:schemeClr val="bg2">
                    <a:lumMod val="50000"/>
                  </a:schemeClr>
                </a:solidFill>
                <a:latin typeface="Calibri" pitchFamily="34" charset="0"/>
                <a:cs typeface="Calibri" pitchFamily="34" charset="0"/>
              </a:rPr>
              <a:t>Fatty acids as a source of energy</a:t>
            </a:r>
          </a:p>
        </p:txBody>
      </p:sp>
    </p:spTree>
  </p:cSld>
  <p:clrMapOvr>
    <a:masterClrMapping/>
  </p:clrMapOvr>
  <p:transition advTm="2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Lst>
          </a:blip>
          <a:srcRect l="5774" r="1653" b="10530"/>
          <a:stretch>
            <a:fillRect/>
          </a:stretch>
        </p:blipFill>
        <p:spPr bwMode="auto">
          <a:xfrm>
            <a:off x="4850744" y="821209"/>
            <a:ext cx="4032448" cy="2996952"/>
          </a:xfrm>
          <a:prstGeom prst="rect">
            <a:avLst/>
          </a:prstGeom>
          <a:noFill/>
          <a:ln w="9525">
            <a:noFill/>
            <a:miter lim="800000"/>
            <a:headEnd/>
            <a:tailEnd/>
          </a:ln>
        </p:spPr>
      </p:pic>
      <p:sp>
        <p:nvSpPr>
          <p:cNvPr id="8" name="TextBox 7"/>
          <p:cNvSpPr txBox="1"/>
          <p:nvPr/>
        </p:nvSpPr>
        <p:spPr>
          <a:xfrm>
            <a:off x="126290" y="1111635"/>
            <a:ext cx="4752528" cy="830997"/>
          </a:xfrm>
          <a:prstGeom prst="rect">
            <a:avLst/>
          </a:prstGeom>
          <a:noFill/>
        </p:spPr>
        <p:txBody>
          <a:bodyPr wrap="square" rtlCol="0">
            <a:spAutoFit/>
          </a:bodyPr>
          <a:lstStyle/>
          <a:p>
            <a:pPr marL="342900" indent="-342900">
              <a:buClr>
                <a:schemeClr val="tx2"/>
              </a:buClr>
              <a:buFont typeface="Wingdings" panose="05000000000000000000" pitchFamily="2" charset="2"/>
              <a:buChar char="§"/>
            </a:pPr>
            <a:r>
              <a:rPr lang="en-GB" b="0" dirty="0">
                <a:latin typeface="Calibri" pitchFamily="34" charset="0"/>
                <a:cs typeface="Calibri" pitchFamily="34" charset="0"/>
              </a:rPr>
              <a:t>Process by which fatty acids are utilised for energy</a:t>
            </a:r>
          </a:p>
        </p:txBody>
      </p:sp>
      <p:sp>
        <p:nvSpPr>
          <p:cNvPr id="11" name="TextBox 25"/>
          <p:cNvSpPr txBox="1">
            <a:spLocks noChangeArrowheads="1"/>
          </p:cNvSpPr>
          <p:nvPr/>
        </p:nvSpPr>
        <p:spPr bwMode="auto">
          <a:xfrm>
            <a:off x="4090041" y="5968157"/>
            <a:ext cx="2469459" cy="523220"/>
          </a:xfrm>
          <a:prstGeom prst="rect">
            <a:avLst/>
          </a:prstGeom>
          <a:solidFill>
            <a:schemeClr val="bg1"/>
          </a:solidFill>
          <a:ln w="9525">
            <a:noFill/>
            <a:miter lim="800000"/>
            <a:headEnd/>
            <a:tailEnd/>
          </a:ln>
        </p:spPr>
        <p:txBody>
          <a:bodyPr wrap="none">
            <a:spAutoFit/>
          </a:bodyPr>
          <a:lstStyle/>
          <a:p>
            <a:r>
              <a:rPr lang="en-GB" sz="2800" dirty="0">
                <a:solidFill>
                  <a:srgbClr val="FFC000"/>
                </a:solidFill>
                <a:latin typeface="Calibri" pitchFamily="34" charset="0"/>
                <a:cs typeface="Calibri" pitchFamily="34" charset="0"/>
              </a:rPr>
              <a:t>1g fat  =  39.1kJ</a:t>
            </a:r>
          </a:p>
        </p:txBody>
      </p:sp>
      <p:sp>
        <p:nvSpPr>
          <p:cNvPr id="10" name="Rectangle 2"/>
          <p:cNvSpPr>
            <a:spLocks noGrp="1" noChangeArrowheads="1"/>
          </p:cNvSpPr>
          <p:nvPr>
            <p:ph type="title"/>
          </p:nvPr>
        </p:nvSpPr>
        <p:spPr>
          <a:xfrm>
            <a:off x="135610" y="-387424"/>
            <a:ext cx="8204076" cy="1143000"/>
          </a:xfrm>
        </p:spPr>
        <p:txBody>
          <a:bodyPr>
            <a:noAutofit/>
          </a:bodyPr>
          <a:lstStyle/>
          <a:p>
            <a:r>
              <a:rPr lang="en-GB" sz="4400" b="1" dirty="0">
                <a:solidFill>
                  <a:schemeClr val="bg2">
                    <a:lumMod val="50000"/>
                  </a:schemeClr>
                </a:solidFill>
                <a:latin typeface="Calibri" pitchFamily="34" charset="0"/>
                <a:cs typeface="Calibri" pitchFamily="34" charset="0"/>
              </a:rPr>
              <a:t>Oxidation of Fatty acids</a:t>
            </a:r>
          </a:p>
        </p:txBody>
      </p:sp>
      <p:sp>
        <p:nvSpPr>
          <p:cNvPr id="3" name="TextBox 2"/>
          <p:cNvSpPr txBox="1"/>
          <p:nvPr/>
        </p:nvSpPr>
        <p:spPr>
          <a:xfrm>
            <a:off x="272716" y="3996271"/>
            <a:ext cx="8578392" cy="1569660"/>
          </a:xfrm>
          <a:prstGeom prst="rect">
            <a:avLst/>
          </a:prstGeom>
          <a:noFill/>
        </p:spPr>
        <p:txBody>
          <a:bodyPr wrap="square" rtlCol="0">
            <a:spAutoFit/>
          </a:bodyPr>
          <a:lstStyle/>
          <a:p>
            <a:r>
              <a:rPr lang="en-GB" b="0" dirty="0">
                <a:solidFill>
                  <a:srgbClr val="000000"/>
                </a:solidFill>
                <a:latin typeface="Calibri" pitchFamily="34" charset="0"/>
              </a:rPr>
              <a:t>In mitochondria:</a:t>
            </a:r>
          </a:p>
          <a:p>
            <a:r>
              <a:rPr lang="en-GB" b="0" dirty="0">
                <a:solidFill>
                  <a:srgbClr val="000000"/>
                </a:solidFill>
                <a:latin typeface="Calibri" pitchFamily="34" charset="0"/>
              </a:rPr>
              <a:t>Beta-oxidation use enzymes to cleave 2 carbons from the FA to produce </a:t>
            </a:r>
            <a:r>
              <a:rPr lang="en-GB" b="0" dirty="0" err="1">
                <a:solidFill>
                  <a:srgbClr val="000000"/>
                </a:solidFill>
                <a:latin typeface="Calibri" pitchFamily="34" charset="0"/>
              </a:rPr>
              <a:t>Actyl</a:t>
            </a:r>
            <a:r>
              <a:rPr lang="en-GB" b="0" dirty="0">
                <a:solidFill>
                  <a:srgbClr val="000000"/>
                </a:solidFill>
                <a:latin typeface="Calibri" pitchFamily="34" charset="0"/>
              </a:rPr>
              <a:t> </a:t>
            </a:r>
            <a:r>
              <a:rPr lang="en-GB" b="0" dirty="0" err="1">
                <a:solidFill>
                  <a:srgbClr val="000000"/>
                </a:solidFill>
                <a:latin typeface="Calibri" pitchFamily="34" charset="0"/>
              </a:rPr>
              <a:t>coA</a:t>
            </a:r>
            <a:r>
              <a:rPr lang="en-GB" b="0" dirty="0">
                <a:solidFill>
                  <a:srgbClr val="000000"/>
                </a:solidFill>
                <a:latin typeface="Calibri" pitchFamily="34" charset="0"/>
              </a:rPr>
              <a:t> (TCA cycle) and FADH2, NADH in a reduced form and use electrons in ETC  (oxidative phosphorylation)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Content Placeholder 3"/>
          <p:cNvSpPr>
            <a:spLocks noGrp="1"/>
          </p:cNvSpPr>
          <p:nvPr>
            <p:ph idx="1"/>
          </p:nvPr>
        </p:nvSpPr>
        <p:spPr>
          <a:xfrm>
            <a:off x="467544" y="1772816"/>
            <a:ext cx="8280920" cy="4968552"/>
          </a:xfrm>
        </p:spPr>
        <p:txBody>
          <a:bodyPr>
            <a:normAutofit/>
          </a:bodyPr>
          <a:lstStyle/>
          <a:p>
            <a:pPr marL="342900" indent="-342900">
              <a:buFont typeface="Wingdings" panose="05000000000000000000" pitchFamily="2" charset="2"/>
              <a:buChar char="§"/>
            </a:pPr>
            <a:r>
              <a:rPr lang="en-GB" sz="2800" dirty="0">
                <a:solidFill>
                  <a:srgbClr val="000000"/>
                </a:solidFill>
                <a:latin typeface="Calibri" pitchFamily="34" charset="0"/>
                <a:cs typeface="Calibri" pitchFamily="34" charset="0"/>
              </a:rPr>
              <a:t>Excess </a:t>
            </a:r>
            <a:r>
              <a:rPr lang="en-GB" sz="2800" b="0" dirty="0">
                <a:solidFill>
                  <a:srgbClr val="000000"/>
                </a:solidFill>
                <a:latin typeface="Calibri" pitchFamily="34" charset="0"/>
                <a:cs typeface="Calibri" pitchFamily="34" charset="0"/>
              </a:rPr>
              <a:t>dietary triacylglycerol can be stored in </a:t>
            </a:r>
            <a:r>
              <a:rPr lang="en-GB" sz="2800" dirty="0">
                <a:solidFill>
                  <a:srgbClr val="000000"/>
                </a:solidFill>
                <a:latin typeface="Calibri" pitchFamily="34" charset="0"/>
                <a:cs typeface="Calibri" pitchFamily="34" charset="0"/>
              </a:rPr>
              <a:t>adipose </a:t>
            </a:r>
            <a:r>
              <a:rPr lang="en-GB" sz="2800" b="0" dirty="0">
                <a:solidFill>
                  <a:srgbClr val="000000"/>
                </a:solidFill>
                <a:latin typeface="Calibri" pitchFamily="34" charset="0"/>
                <a:cs typeface="Calibri" pitchFamily="34" charset="0"/>
              </a:rPr>
              <a:t>tissue</a:t>
            </a:r>
          </a:p>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Excess dietary carbohydrate can be converted into fatty acids and stored as triacylglycerol in adipose tissue</a:t>
            </a:r>
          </a:p>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During fasting/starvation, triacylglycerol in adipose tissue can be broken down and fatty acids released into the blood stream.  These can become a major source of energy</a:t>
            </a:r>
          </a:p>
        </p:txBody>
      </p:sp>
      <p:sp>
        <p:nvSpPr>
          <p:cNvPr id="5" name="Rectangle 2"/>
          <p:cNvSpPr>
            <a:spLocks noGrp="1" noChangeArrowheads="1"/>
          </p:cNvSpPr>
          <p:nvPr>
            <p:ph type="title"/>
          </p:nvPr>
        </p:nvSpPr>
        <p:spPr>
          <a:xfrm>
            <a:off x="179512" y="332656"/>
            <a:ext cx="8204076" cy="1143000"/>
          </a:xfrm>
        </p:spPr>
        <p:txBody>
          <a:bodyPr>
            <a:noAutofit/>
          </a:bodyPr>
          <a:lstStyle/>
          <a:p>
            <a:r>
              <a:rPr lang="en-GB" sz="4400" b="1" dirty="0">
                <a:solidFill>
                  <a:schemeClr val="bg2">
                    <a:lumMod val="50000"/>
                  </a:schemeClr>
                </a:solidFill>
                <a:latin typeface="Calibri" pitchFamily="34" charset="0"/>
                <a:cs typeface="Calibri" pitchFamily="34" charset="0"/>
              </a:rPr>
              <a:t>Storage of energy as triacylglycerol</a:t>
            </a:r>
          </a:p>
        </p:txBody>
      </p:sp>
    </p:spTree>
  </p:cSld>
  <p:clrMapOvr>
    <a:masterClrMapping/>
  </p:clrMapOvr>
  <p:transition spd="med" advTm="2000">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53752" y="188640"/>
            <a:ext cx="7772400" cy="692150"/>
          </a:xfrm>
        </p:spPr>
        <p:txBody>
          <a:bodyPr>
            <a:normAutofit fontScale="90000"/>
          </a:bodyPr>
          <a:lstStyle/>
          <a:p>
            <a:r>
              <a:rPr lang="en-GB" sz="4100" dirty="0">
                <a:latin typeface="Calibri" pitchFamily="34" charset="0"/>
                <a:cs typeface="Calibri" pitchFamily="34" charset="0"/>
              </a:rPr>
              <a:t>Adipose tissue</a:t>
            </a:r>
          </a:p>
        </p:txBody>
      </p:sp>
      <p:pic>
        <p:nvPicPr>
          <p:cNvPr id="37891" name="Picture 2" descr="http://www.deltagen.com/target/histologyatlas/atlas_files/musculoskeletal/adipose_tissue_white_40x.jpg"/>
          <p:cNvPicPr>
            <a:picLocks noChangeAspect="1" noChangeArrowheads="1"/>
          </p:cNvPicPr>
          <p:nvPr/>
        </p:nvPicPr>
        <p:blipFill>
          <a:blip r:embed="rId3" cstate="print"/>
          <a:srcRect/>
          <a:stretch>
            <a:fillRect/>
          </a:stretch>
        </p:blipFill>
        <p:spPr bwMode="auto">
          <a:xfrm>
            <a:off x="4427985" y="1916832"/>
            <a:ext cx="4166450" cy="3112368"/>
          </a:xfrm>
          <a:prstGeom prst="rect">
            <a:avLst/>
          </a:prstGeom>
          <a:noFill/>
          <a:ln w="9525">
            <a:noFill/>
            <a:miter lim="800000"/>
            <a:headEnd/>
            <a:tailEnd/>
          </a:ln>
        </p:spPr>
      </p:pic>
      <p:sp>
        <p:nvSpPr>
          <p:cNvPr id="37892" name="Rectangle 4"/>
          <p:cNvSpPr>
            <a:spLocks noChangeArrowheads="1"/>
          </p:cNvSpPr>
          <p:nvPr/>
        </p:nvSpPr>
        <p:spPr bwMode="auto">
          <a:xfrm>
            <a:off x="4283968" y="6093296"/>
            <a:ext cx="3888432" cy="461665"/>
          </a:xfrm>
          <a:prstGeom prst="rect">
            <a:avLst/>
          </a:prstGeom>
          <a:noFill/>
          <a:ln w="9525">
            <a:noFill/>
            <a:miter lim="800000"/>
            <a:headEnd/>
            <a:tailEnd/>
          </a:ln>
        </p:spPr>
        <p:txBody>
          <a:bodyPr wrap="square">
            <a:spAutoFit/>
          </a:bodyPr>
          <a:lstStyle/>
          <a:p>
            <a:r>
              <a:rPr lang="en-GB" sz="1200" dirty="0">
                <a:latin typeface="Calibri" pitchFamily="34" charset="0"/>
                <a:cs typeface="Calibri" pitchFamily="34" charset="0"/>
              </a:rPr>
              <a:t>http://www.deltagen.com/target/histologyatlas/atlas_files/musculoskeletal/adipose_tissue_white_40x.jpg</a:t>
            </a:r>
          </a:p>
        </p:txBody>
      </p:sp>
      <p:sp>
        <p:nvSpPr>
          <p:cNvPr id="37894" name="Rectangle 6"/>
          <p:cNvSpPr>
            <a:spLocks noChangeArrowheads="1"/>
          </p:cNvSpPr>
          <p:nvPr/>
        </p:nvSpPr>
        <p:spPr bwMode="auto">
          <a:xfrm>
            <a:off x="684213" y="6165850"/>
            <a:ext cx="3078162" cy="522288"/>
          </a:xfrm>
          <a:prstGeom prst="rect">
            <a:avLst/>
          </a:prstGeom>
          <a:noFill/>
          <a:ln w="9525">
            <a:noFill/>
            <a:miter lim="800000"/>
            <a:headEnd/>
            <a:tailEnd/>
          </a:ln>
        </p:spPr>
        <p:txBody>
          <a:bodyPr>
            <a:spAutoFit/>
          </a:bodyPr>
          <a:lstStyle/>
          <a:p>
            <a:r>
              <a:rPr lang="en-GB" sz="1400" dirty="0">
                <a:latin typeface="Calibri" pitchFamily="34" charset="0"/>
                <a:cs typeface="Calibri" pitchFamily="34" charset="0"/>
              </a:rPr>
              <a:t>http://columbianewsservice.com/wp-content/uploads/2010/02/Fat.jpg</a:t>
            </a:r>
          </a:p>
        </p:txBody>
      </p:sp>
      <p:pic>
        <p:nvPicPr>
          <p:cNvPr id="7" name="Picture 6" descr="Fat.jpg"/>
          <p:cNvPicPr>
            <a:picLocks noChangeAspect="1"/>
          </p:cNvPicPr>
          <p:nvPr/>
        </p:nvPicPr>
        <p:blipFill>
          <a:blip r:embed="rId4" cstate="print"/>
          <a:stretch>
            <a:fillRect/>
          </a:stretch>
        </p:blipFill>
        <p:spPr>
          <a:xfrm>
            <a:off x="467545" y="1046647"/>
            <a:ext cx="3672407" cy="5046649"/>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3"/>
          <p:cNvSpPr>
            <a:spLocks noChangeArrowheads="1"/>
          </p:cNvSpPr>
          <p:nvPr/>
        </p:nvSpPr>
        <p:spPr bwMode="auto">
          <a:xfrm>
            <a:off x="2298700" y="750888"/>
            <a:ext cx="5854700" cy="5168900"/>
          </a:xfrm>
          <a:prstGeom prst="ellipse">
            <a:avLst/>
          </a:prstGeom>
          <a:solidFill>
            <a:srgbClr val="FFFFFF"/>
          </a:solidFill>
          <a:ln w="12700">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38915" name="Oval 31"/>
          <p:cNvSpPr>
            <a:spLocks noChangeArrowheads="1"/>
          </p:cNvSpPr>
          <p:nvPr/>
        </p:nvSpPr>
        <p:spPr bwMode="auto">
          <a:xfrm>
            <a:off x="2833688" y="908050"/>
            <a:ext cx="4679950" cy="4537075"/>
          </a:xfrm>
          <a:prstGeom prst="ellipse">
            <a:avLst/>
          </a:prstGeom>
          <a:solidFill>
            <a:srgbClr val="FAFD00"/>
          </a:solidFill>
          <a:ln w="12700" algn="ctr">
            <a:solidFill>
              <a:schemeClr val="tx1"/>
            </a:solidFill>
            <a:round/>
            <a:headEnd/>
            <a:tailEnd/>
          </a:ln>
        </p:spPr>
        <p:txBody>
          <a:bodyPr/>
          <a:lstStyle/>
          <a:p>
            <a:endParaRPr lang="en-US">
              <a:latin typeface="Calibri" pitchFamily="34" charset="0"/>
              <a:cs typeface="Calibri" pitchFamily="34" charset="0"/>
            </a:endParaRPr>
          </a:p>
        </p:txBody>
      </p:sp>
      <p:sp>
        <p:nvSpPr>
          <p:cNvPr id="38916" name="Oval 4"/>
          <p:cNvSpPr>
            <a:spLocks noChangeArrowheads="1"/>
          </p:cNvSpPr>
          <p:nvPr/>
        </p:nvSpPr>
        <p:spPr bwMode="auto">
          <a:xfrm rot="1680000">
            <a:off x="2451100" y="1817688"/>
            <a:ext cx="292100" cy="749300"/>
          </a:xfrm>
          <a:prstGeom prst="ellipse">
            <a:avLst/>
          </a:prstGeom>
          <a:solidFill>
            <a:schemeClr val="accent1"/>
          </a:solidFill>
          <a:ln w="12700">
            <a:solidFill>
              <a:schemeClr val="tx1"/>
            </a:solidFill>
            <a:round/>
            <a:headEnd/>
            <a:tailEnd/>
          </a:ln>
        </p:spPr>
        <p:txBody>
          <a:bodyPr wrap="none" anchor="ctr"/>
          <a:lstStyle/>
          <a:p>
            <a:endParaRPr lang="en-US">
              <a:latin typeface="Calibri" pitchFamily="34" charset="0"/>
              <a:cs typeface="Calibri" pitchFamily="34" charset="0"/>
            </a:endParaRPr>
          </a:p>
        </p:txBody>
      </p:sp>
      <p:sp>
        <p:nvSpPr>
          <p:cNvPr id="38917" name="Rectangle 6"/>
          <p:cNvSpPr>
            <a:spLocks noChangeArrowheads="1"/>
          </p:cNvSpPr>
          <p:nvPr/>
        </p:nvSpPr>
        <p:spPr bwMode="auto">
          <a:xfrm>
            <a:off x="4560888" y="1700213"/>
            <a:ext cx="1027398" cy="705321"/>
          </a:xfrm>
          <a:prstGeom prst="rect">
            <a:avLst/>
          </a:prstGeom>
          <a:noFill/>
          <a:ln w="12700">
            <a:noFill/>
            <a:miter lim="800000"/>
            <a:headEnd/>
            <a:tailEnd/>
          </a:ln>
        </p:spPr>
        <p:txBody>
          <a:bodyPr wrap="none" lIns="90488" tIns="44450" rIns="90488" bIns="44450">
            <a:spAutoFit/>
          </a:bodyPr>
          <a:lstStyle/>
          <a:p>
            <a:r>
              <a:rPr lang="en-GB" sz="4000">
                <a:latin typeface="Calibri" pitchFamily="34" charset="0"/>
                <a:cs typeface="Calibri" pitchFamily="34" charset="0"/>
              </a:rPr>
              <a:t>TAG</a:t>
            </a:r>
          </a:p>
        </p:txBody>
      </p:sp>
      <p:sp>
        <p:nvSpPr>
          <p:cNvPr id="38918" name="AutoShape 7"/>
          <p:cNvSpPr>
            <a:spLocks noChangeArrowheads="1"/>
          </p:cNvSpPr>
          <p:nvPr/>
        </p:nvSpPr>
        <p:spPr bwMode="auto">
          <a:xfrm rot="16200000" flipH="1">
            <a:off x="4930775" y="3074988"/>
            <a:ext cx="1130300" cy="292100"/>
          </a:xfrm>
          <a:prstGeom prst="rightArrow">
            <a:avLst>
              <a:gd name="adj1" fmla="val 50000"/>
              <a:gd name="adj2" fmla="val 193496"/>
            </a:avLst>
          </a:prstGeom>
          <a:solidFill>
            <a:schemeClr val="accent1"/>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38919" name="AutoShape 8"/>
          <p:cNvSpPr>
            <a:spLocks noChangeArrowheads="1"/>
          </p:cNvSpPr>
          <p:nvPr/>
        </p:nvSpPr>
        <p:spPr bwMode="auto">
          <a:xfrm rot="5340000" flipH="1">
            <a:off x="4487863" y="2998788"/>
            <a:ext cx="1130300" cy="292100"/>
          </a:xfrm>
          <a:prstGeom prst="rightArrow">
            <a:avLst>
              <a:gd name="adj1" fmla="val 50000"/>
              <a:gd name="adj2" fmla="val 193496"/>
            </a:avLst>
          </a:prstGeom>
          <a:solidFill>
            <a:schemeClr val="accent1"/>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38920" name="Rectangle 9"/>
          <p:cNvSpPr>
            <a:spLocks noChangeArrowheads="1"/>
          </p:cNvSpPr>
          <p:nvPr/>
        </p:nvSpPr>
        <p:spPr bwMode="auto">
          <a:xfrm>
            <a:off x="4746625" y="3900488"/>
            <a:ext cx="969112" cy="705321"/>
          </a:xfrm>
          <a:prstGeom prst="rect">
            <a:avLst/>
          </a:prstGeom>
          <a:noFill/>
          <a:ln w="12700">
            <a:noFill/>
            <a:miter lim="800000"/>
            <a:headEnd/>
            <a:tailEnd/>
          </a:ln>
        </p:spPr>
        <p:txBody>
          <a:bodyPr wrap="none" lIns="90488" tIns="44450" rIns="90488" bIns="44450">
            <a:spAutoFit/>
          </a:bodyPr>
          <a:lstStyle/>
          <a:p>
            <a:r>
              <a:rPr lang="en-GB" sz="4000">
                <a:latin typeface="Calibri" pitchFamily="34" charset="0"/>
                <a:cs typeface="Calibri" pitchFamily="34" charset="0"/>
              </a:rPr>
              <a:t>F.A.</a:t>
            </a:r>
          </a:p>
        </p:txBody>
      </p:sp>
      <p:grpSp>
        <p:nvGrpSpPr>
          <p:cNvPr id="38921" name="Group 15"/>
          <p:cNvGrpSpPr>
            <a:grpSpLocks/>
          </p:cNvGrpSpPr>
          <p:nvPr/>
        </p:nvGrpSpPr>
        <p:grpSpPr bwMode="auto">
          <a:xfrm>
            <a:off x="1301750" y="4768850"/>
            <a:ext cx="1525588" cy="1082675"/>
            <a:chOff x="1008" y="3004"/>
            <a:chExt cx="961" cy="682"/>
          </a:xfrm>
        </p:grpSpPr>
        <p:sp>
          <p:nvSpPr>
            <p:cNvPr id="38936" name="Freeform 16"/>
            <p:cNvSpPr>
              <a:spLocks/>
            </p:cNvSpPr>
            <p:nvPr/>
          </p:nvSpPr>
          <p:spPr bwMode="auto">
            <a:xfrm>
              <a:off x="1008" y="3249"/>
              <a:ext cx="961" cy="437"/>
            </a:xfrm>
            <a:custGeom>
              <a:avLst/>
              <a:gdLst>
                <a:gd name="T0" fmla="*/ 0 w 961"/>
                <a:gd name="T1" fmla="*/ 4 h 437"/>
                <a:gd name="T2" fmla="*/ 105 w 961"/>
                <a:gd name="T3" fmla="*/ 0 h 437"/>
                <a:gd name="T4" fmla="*/ 252 w 961"/>
                <a:gd name="T5" fmla="*/ 0 h 437"/>
                <a:gd name="T6" fmla="*/ 369 w 961"/>
                <a:gd name="T7" fmla="*/ 15 h 437"/>
                <a:gd name="T8" fmla="*/ 413 w 961"/>
                <a:gd name="T9" fmla="*/ 44 h 437"/>
                <a:gd name="T10" fmla="*/ 442 w 961"/>
                <a:gd name="T11" fmla="*/ 103 h 437"/>
                <a:gd name="T12" fmla="*/ 471 w 961"/>
                <a:gd name="T13" fmla="*/ 147 h 437"/>
                <a:gd name="T14" fmla="*/ 500 w 961"/>
                <a:gd name="T15" fmla="*/ 191 h 437"/>
                <a:gd name="T16" fmla="*/ 515 w 961"/>
                <a:gd name="T17" fmla="*/ 235 h 437"/>
                <a:gd name="T18" fmla="*/ 515 w 961"/>
                <a:gd name="T19" fmla="*/ 279 h 437"/>
                <a:gd name="T20" fmla="*/ 530 w 961"/>
                <a:gd name="T21" fmla="*/ 337 h 437"/>
                <a:gd name="T22" fmla="*/ 588 w 961"/>
                <a:gd name="T23" fmla="*/ 381 h 437"/>
                <a:gd name="T24" fmla="*/ 647 w 961"/>
                <a:gd name="T25" fmla="*/ 396 h 437"/>
                <a:gd name="T26" fmla="*/ 691 w 961"/>
                <a:gd name="T27" fmla="*/ 410 h 437"/>
                <a:gd name="T28" fmla="*/ 735 w 961"/>
                <a:gd name="T29" fmla="*/ 425 h 437"/>
                <a:gd name="T30" fmla="*/ 793 w 961"/>
                <a:gd name="T31" fmla="*/ 425 h 437"/>
                <a:gd name="T32" fmla="*/ 837 w 961"/>
                <a:gd name="T33" fmla="*/ 425 h 437"/>
                <a:gd name="T34" fmla="*/ 960 w 961"/>
                <a:gd name="T35" fmla="*/ 436 h 4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1"/>
                <a:gd name="T55" fmla="*/ 0 h 437"/>
                <a:gd name="T56" fmla="*/ 961 w 961"/>
                <a:gd name="T57" fmla="*/ 437 h 4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1" h="437">
                  <a:moveTo>
                    <a:pt x="0" y="4"/>
                  </a:moveTo>
                  <a:lnTo>
                    <a:pt x="105" y="0"/>
                  </a:lnTo>
                  <a:lnTo>
                    <a:pt x="252" y="0"/>
                  </a:lnTo>
                  <a:lnTo>
                    <a:pt x="369" y="15"/>
                  </a:lnTo>
                  <a:lnTo>
                    <a:pt x="413" y="44"/>
                  </a:lnTo>
                  <a:lnTo>
                    <a:pt x="442" y="103"/>
                  </a:lnTo>
                  <a:lnTo>
                    <a:pt x="471" y="147"/>
                  </a:lnTo>
                  <a:lnTo>
                    <a:pt x="500" y="191"/>
                  </a:lnTo>
                  <a:lnTo>
                    <a:pt x="515" y="235"/>
                  </a:lnTo>
                  <a:lnTo>
                    <a:pt x="515" y="279"/>
                  </a:lnTo>
                  <a:lnTo>
                    <a:pt x="530" y="337"/>
                  </a:lnTo>
                  <a:lnTo>
                    <a:pt x="588" y="381"/>
                  </a:lnTo>
                  <a:lnTo>
                    <a:pt x="647" y="396"/>
                  </a:lnTo>
                  <a:lnTo>
                    <a:pt x="691" y="410"/>
                  </a:lnTo>
                  <a:lnTo>
                    <a:pt x="735" y="425"/>
                  </a:lnTo>
                  <a:lnTo>
                    <a:pt x="793" y="425"/>
                  </a:lnTo>
                  <a:lnTo>
                    <a:pt x="837" y="425"/>
                  </a:lnTo>
                  <a:lnTo>
                    <a:pt x="960" y="436"/>
                  </a:lnTo>
                </a:path>
              </a:pathLst>
            </a:custGeom>
            <a:noFill/>
            <a:ln w="76200" cap="rnd">
              <a:solidFill>
                <a:schemeClr val="tx1"/>
              </a:solidFill>
              <a:round/>
              <a:headEnd/>
              <a:tailEnd/>
            </a:ln>
          </p:spPr>
          <p:txBody>
            <a:bodyPr/>
            <a:lstStyle/>
            <a:p>
              <a:endParaRPr lang="en-GB">
                <a:latin typeface="Calibri" pitchFamily="34" charset="0"/>
                <a:cs typeface="Calibri" pitchFamily="34" charset="0"/>
              </a:endParaRPr>
            </a:p>
          </p:txBody>
        </p:sp>
        <p:sp>
          <p:nvSpPr>
            <p:cNvPr id="38937" name="Rectangle 17"/>
            <p:cNvSpPr>
              <a:spLocks noChangeArrowheads="1"/>
            </p:cNvSpPr>
            <p:nvPr/>
          </p:nvSpPr>
          <p:spPr bwMode="auto">
            <a:xfrm>
              <a:off x="1287" y="3004"/>
              <a:ext cx="412" cy="289"/>
            </a:xfrm>
            <a:prstGeom prst="rect">
              <a:avLst/>
            </a:prstGeom>
            <a:noFill/>
            <a:ln w="12700">
              <a:noFill/>
              <a:miter lim="800000"/>
              <a:headEnd/>
              <a:tailEnd/>
            </a:ln>
          </p:spPr>
          <p:txBody>
            <a:bodyPr wrap="none" lIns="90488" tIns="44450" rIns="90488" bIns="44450">
              <a:spAutoFit/>
            </a:bodyPr>
            <a:lstStyle/>
            <a:p>
              <a:r>
                <a:rPr lang="en-GB">
                  <a:latin typeface="Calibri" pitchFamily="34" charset="0"/>
                  <a:cs typeface="Calibri" pitchFamily="34" charset="0"/>
                </a:rPr>
                <a:t>F.A.</a:t>
              </a:r>
            </a:p>
          </p:txBody>
        </p:sp>
        <p:sp>
          <p:nvSpPr>
            <p:cNvPr id="38938" name="Line 18"/>
            <p:cNvSpPr>
              <a:spLocks noChangeShapeType="1"/>
            </p:cNvSpPr>
            <p:nvPr/>
          </p:nvSpPr>
          <p:spPr bwMode="auto">
            <a:xfrm flipH="1">
              <a:off x="1436" y="3209"/>
              <a:ext cx="56" cy="88"/>
            </a:xfrm>
            <a:prstGeom prst="line">
              <a:avLst/>
            </a:prstGeom>
            <a:noFill/>
            <a:ln w="12700">
              <a:solidFill>
                <a:schemeClr val="tx1"/>
              </a:solidFill>
              <a:round/>
              <a:headEnd/>
              <a:tailEnd/>
            </a:ln>
          </p:spPr>
          <p:txBody>
            <a:bodyPr wrap="none" anchor="ctr"/>
            <a:lstStyle/>
            <a:p>
              <a:endParaRPr lang="en-GB">
                <a:latin typeface="Calibri" pitchFamily="34" charset="0"/>
                <a:cs typeface="Calibri" pitchFamily="34" charset="0"/>
              </a:endParaRPr>
            </a:p>
          </p:txBody>
        </p:sp>
      </p:grpSp>
      <p:sp>
        <p:nvSpPr>
          <p:cNvPr id="38922" name="Rectangle 19"/>
          <p:cNvSpPr>
            <a:spLocks noChangeArrowheads="1"/>
          </p:cNvSpPr>
          <p:nvPr/>
        </p:nvSpPr>
        <p:spPr bwMode="auto">
          <a:xfrm>
            <a:off x="3573463" y="6126163"/>
            <a:ext cx="2082302" cy="582211"/>
          </a:xfrm>
          <a:prstGeom prst="rect">
            <a:avLst/>
          </a:prstGeom>
          <a:noFill/>
          <a:ln w="12700">
            <a:noFill/>
            <a:miter lim="800000"/>
            <a:headEnd/>
            <a:tailEnd/>
          </a:ln>
        </p:spPr>
        <p:txBody>
          <a:bodyPr wrap="none" lIns="90488" tIns="44450" rIns="90488" bIns="44450">
            <a:spAutoFit/>
          </a:bodyPr>
          <a:lstStyle/>
          <a:p>
            <a:r>
              <a:rPr lang="en-GB" sz="3200" b="0">
                <a:latin typeface="Calibri" pitchFamily="34" charset="0"/>
                <a:cs typeface="Calibri" pitchFamily="34" charset="0"/>
              </a:rPr>
              <a:t>ADIPOCYTE</a:t>
            </a:r>
          </a:p>
        </p:txBody>
      </p:sp>
      <p:sp>
        <p:nvSpPr>
          <p:cNvPr id="38923" name="Rectangle 20"/>
          <p:cNvSpPr>
            <a:spLocks noChangeArrowheads="1"/>
          </p:cNvSpPr>
          <p:nvPr/>
        </p:nvSpPr>
        <p:spPr bwMode="auto">
          <a:xfrm>
            <a:off x="4503738" y="4797425"/>
            <a:ext cx="1450078" cy="397545"/>
          </a:xfrm>
          <a:prstGeom prst="rect">
            <a:avLst/>
          </a:prstGeom>
          <a:noFill/>
          <a:ln w="12700">
            <a:noFill/>
            <a:miter lim="800000"/>
            <a:headEnd/>
            <a:tailEnd/>
          </a:ln>
        </p:spPr>
        <p:txBody>
          <a:bodyPr wrap="none" lIns="90488" tIns="44450" rIns="90488" bIns="44450">
            <a:spAutoFit/>
          </a:bodyPr>
          <a:lstStyle/>
          <a:p>
            <a:r>
              <a:rPr lang="en-GB" sz="2000" b="0">
                <a:latin typeface="Calibri" pitchFamily="34" charset="0"/>
                <a:cs typeface="Calibri" pitchFamily="34" charset="0"/>
              </a:rPr>
              <a:t>lipid droplet</a:t>
            </a:r>
          </a:p>
        </p:txBody>
      </p:sp>
      <p:sp>
        <p:nvSpPr>
          <p:cNvPr id="38924" name="Line 21"/>
          <p:cNvSpPr>
            <a:spLocks noChangeShapeType="1"/>
          </p:cNvSpPr>
          <p:nvPr/>
        </p:nvSpPr>
        <p:spPr bwMode="auto">
          <a:xfrm>
            <a:off x="1612900" y="1893888"/>
            <a:ext cx="673100" cy="139700"/>
          </a:xfrm>
          <a:prstGeom prst="line">
            <a:avLst/>
          </a:prstGeom>
          <a:noFill/>
          <a:ln w="12700">
            <a:solidFill>
              <a:schemeClr val="tx1"/>
            </a:solidFill>
            <a:round/>
            <a:headEnd/>
            <a:tailEnd type="triangle" w="med" len="med"/>
          </a:ln>
        </p:spPr>
        <p:txBody>
          <a:bodyPr wrap="none" anchor="ctr"/>
          <a:lstStyle/>
          <a:p>
            <a:endParaRPr lang="en-GB">
              <a:latin typeface="Calibri" pitchFamily="34" charset="0"/>
              <a:cs typeface="Calibri" pitchFamily="34" charset="0"/>
            </a:endParaRPr>
          </a:p>
        </p:txBody>
      </p:sp>
      <p:sp>
        <p:nvSpPr>
          <p:cNvPr id="38925" name="Rectangle 22"/>
          <p:cNvSpPr>
            <a:spLocks noChangeArrowheads="1"/>
          </p:cNvSpPr>
          <p:nvPr/>
        </p:nvSpPr>
        <p:spPr bwMode="auto">
          <a:xfrm>
            <a:off x="251521" y="1492250"/>
            <a:ext cx="1310580" cy="459100"/>
          </a:xfrm>
          <a:prstGeom prst="rect">
            <a:avLst/>
          </a:prstGeom>
          <a:noFill/>
          <a:ln w="12700">
            <a:noFill/>
            <a:miter lim="800000"/>
            <a:headEnd/>
            <a:tailEnd/>
          </a:ln>
        </p:spPr>
        <p:txBody>
          <a:bodyPr wrap="square" lIns="90488" tIns="44450" rIns="90488" bIns="44450">
            <a:spAutoFit/>
          </a:bodyPr>
          <a:lstStyle/>
          <a:p>
            <a:r>
              <a:rPr lang="en-GB" b="0" i="1" dirty="0">
                <a:latin typeface="Calibri" pitchFamily="34" charset="0"/>
                <a:cs typeface="Calibri" pitchFamily="34" charset="0"/>
              </a:rPr>
              <a:t>nucleus</a:t>
            </a:r>
          </a:p>
        </p:txBody>
      </p:sp>
      <p:sp>
        <p:nvSpPr>
          <p:cNvPr id="38926" name="Rectangle 23"/>
          <p:cNvSpPr>
            <a:spLocks noChangeArrowheads="1"/>
          </p:cNvSpPr>
          <p:nvPr/>
        </p:nvSpPr>
        <p:spPr bwMode="auto">
          <a:xfrm>
            <a:off x="1211263" y="5759450"/>
            <a:ext cx="1202253" cy="459100"/>
          </a:xfrm>
          <a:prstGeom prst="rect">
            <a:avLst/>
          </a:prstGeom>
          <a:noFill/>
          <a:ln w="12700">
            <a:noFill/>
            <a:miter lim="800000"/>
            <a:headEnd/>
            <a:tailEnd/>
          </a:ln>
        </p:spPr>
        <p:txBody>
          <a:bodyPr wrap="none" lIns="90488" tIns="44450" rIns="90488" bIns="44450">
            <a:spAutoFit/>
          </a:bodyPr>
          <a:lstStyle/>
          <a:p>
            <a:r>
              <a:rPr lang="en-GB" b="0" i="1" dirty="0">
                <a:latin typeface="Calibri" pitchFamily="34" charset="0"/>
                <a:cs typeface="Calibri" pitchFamily="34" charset="0"/>
              </a:rPr>
              <a:t>albumin</a:t>
            </a:r>
          </a:p>
        </p:txBody>
      </p:sp>
      <p:sp>
        <p:nvSpPr>
          <p:cNvPr id="38927" name="Rectangle 31"/>
          <p:cNvSpPr>
            <a:spLocks noChangeArrowheads="1"/>
          </p:cNvSpPr>
          <p:nvPr/>
        </p:nvSpPr>
        <p:spPr bwMode="auto">
          <a:xfrm>
            <a:off x="5811838" y="2774950"/>
            <a:ext cx="1144545" cy="1013098"/>
          </a:xfrm>
          <a:prstGeom prst="rect">
            <a:avLst/>
          </a:prstGeom>
          <a:noFill/>
          <a:ln w="12700">
            <a:noFill/>
            <a:miter lim="800000"/>
            <a:headEnd/>
            <a:tailEnd/>
          </a:ln>
        </p:spPr>
        <p:txBody>
          <a:bodyPr wrap="none" lIns="90488" tIns="44450" rIns="90488" bIns="44450">
            <a:spAutoFit/>
          </a:bodyPr>
          <a:lstStyle/>
          <a:p>
            <a:r>
              <a:rPr lang="en-GB" sz="2000" i="1">
                <a:solidFill>
                  <a:srgbClr val="E9134B"/>
                </a:solidFill>
                <a:latin typeface="Calibri" pitchFamily="34" charset="0"/>
                <a:cs typeface="Calibri" pitchFamily="34" charset="0"/>
              </a:rPr>
              <a:t>hormone</a:t>
            </a:r>
          </a:p>
          <a:p>
            <a:r>
              <a:rPr lang="en-GB" sz="2000" i="1">
                <a:solidFill>
                  <a:srgbClr val="E9134B"/>
                </a:solidFill>
                <a:latin typeface="Calibri" pitchFamily="34" charset="0"/>
                <a:cs typeface="Calibri" pitchFamily="34" charset="0"/>
              </a:rPr>
              <a:t>sensitive</a:t>
            </a:r>
          </a:p>
          <a:p>
            <a:r>
              <a:rPr lang="en-GB" sz="2000" i="1">
                <a:solidFill>
                  <a:srgbClr val="E9134B"/>
                </a:solidFill>
                <a:latin typeface="Calibri" pitchFamily="34" charset="0"/>
                <a:cs typeface="Calibri" pitchFamily="34" charset="0"/>
              </a:rPr>
              <a:t>lipase</a:t>
            </a:r>
          </a:p>
        </p:txBody>
      </p:sp>
      <p:sp>
        <p:nvSpPr>
          <p:cNvPr id="38928" name="TextBox 32"/>
          <p:cNvSpPr txBox="1">
            <a:spLocks noChangeArrowheads="1"/>
          </p:cNvSpPr>
          <p:nvPr/>
        </p:nvSpPr>
        <p:spPr bwMode="auto">
          <a:xfrm>
            <a:off x="385763" y="3789363"/>
            <a:ext cx="1578637" cy="461665"/>
          </a:xfrm>
          <a:prstGeom prst="rect">
            <a:avLst/>
          </a:prstGeom>
          <a:noFill/>
          <a:ln w="9525">
            <a:noFill/>
            <a:miter lim="800000"/>
            <a:headEnd/>
            <a:tailEnd/>
          </a:ln>
        </p:spPr>
        <p:txBody>
          <a:bodyPr wrap="none">
            <a:spAutoFit/>
          </a:bodyPr>
          <a:lstStyle/>
          <a:p>
            <a:r>
              <a:rPr lang="en-GB">
                <a:latin typeface="Calibri" pitchFamily="34" charset="0"/>
                <a:cs typeface="Calibri" pitchFamily="34" charset="0"/>
              </a:rPr>
              <a:t>Dietary Fat</a:t>
            </a:r>
          </a:p>
        </p:txBody>
      </p:sp>
      <p:cxnSp>
        <p:nvCxnSpPr>
          <p:cNvPr id="38929" name="Straight Arrow Connector 34"/>
          <p:cNvCxnSpPr>
            <a:cxnSpLocks noChangeShapeType="1"/>
          </p:cNvCxnSpPr>
          <p:nvPr/>
        </p:nvCxnSpPr>
        <p:spPr bwMode="auto">
          <a:xfrm>
            <a:off x="2112963" y="4005263"/>
            <a:ext cx="2665412" cy="360362"/>
          </a:xfrm>
          <a:prstGeom prst="straightConnector1">
            <a:avLst/>
          </a:prstGeom>
          <a:noFill/>
          <a:ln w="50800" algn="ctr">
            <a:solidFill>
              <a:schemeClr val="tx1"/>
            </a:solidFill>
            <a:round/>
            <a:headEnd/>
            <a:tailEnd type="arrow" w="med" len="med"/>
          </a:ln>
        </p:spPr>
      </p:cxnSp>
      <p:sp>
        <p:nvSpPr>
          <p:cNvPr id="38930" name="TextBox 36"/>
          <p:cNvSpPr txBox="1">
            <a:spLocks noChangeArrowheads="1"/>
          </p:cNvSpPr>
          <p:nvPr/>
        </p:nvSpPr>
        <p:spPr bwMode="auto">
          <a:xfrm>
            <a:off x="-36512" y="3141663"/>
            <a:ext cx="2195986" cy="461665"/>
          </a:xfrm>
          <a:prstGeom prst="rect">
            <a:avLst/>
          </a:prstGeom>
          <a:noFill/>
          <a:ln w="9525">
            <a:noFill/>
            <a:miter lim="800000"/>
            <a:headEnd/>
            <a:tailEnd/>
          </a:ln>
        </p:spPr>
        <p:txBody>
          <a:bodyPr wrap="none">
            <a:spAutoFit/>
          </a:bodyPr>
          <a:lstStyle/>
          <a:p>
            <a:r>
              <a:rPr lang="en-GB">
                <a:latin typeface="Calibri" pitchFamily="34" charset="0"/>
                <a:cs typeface="Calibri" pitchFamily="34" charset="0"/>
              </a:rPr>
              <a:t>Dietary Glucose</a:t>
            </a:r>
          </a:p>
        </p:txBody>
      </p:sp>
      <p:cxnSp>
        <p:nvCxnSpPr>
          <p:cNvPr id="38931" name="Straight Arrow Connector 38"/>
          <p:cNvCxnSpPr>
            <a:cxnSpLocks noChangeShapeType="1"/>
            <a:stCxn id="38930" idx="3"/>
          </p:cNvCxnSpPr>
          <p:nvPr/>
        </p:nvCxnSpPr>
        <p:spPr bwMode="auto">
          <a:xfrm>
            <a:off x="2159474" y="3372496"/>
            <a:ext cx="2618901" cy="777229"/>
          </a:xfrm>
          <a:prstGeom prst="straightConnector1">
            <a:avLst/>
          </a:prstGeom>
          <a:noFill/>
          <a:ln w="50800" algn="ctr">
            <a:solidFill>
              <a:schemeClr val="tx1"/>
            </a:solidFill>
            <a:round/>
            <a:headEnd/>
            <a:tailEnd type="arrow" w="med" len="med"/>
          </a:ln>
        </p:spPr>
      </p:cxnSp>
      <p:cxnSp>
        <p:nvCxnSpPr>
          <p:cNvPr id="38932" name="Straight Arrow Connector 40"/>
          <p:cNvCxnSpPr>
            <a:cxnSpLocks noChangeShapeType="1"/>
          </p:cNvCxnSpPr>
          <p:nvPr/>
        </p:nvCxnSpPr>
        <p:spPr bwMode="auto">
          <a:xfrm rot="10800000" flipV="1">
            <a:off x="2544763" y="4508500"/>
            <a:ext cx="2160587" cy="936625"/>
          </a:xfrm>
          <a:prstGeom prst="straightConnector1">
            <a:avLst/>
          </a:prstGeom>
          <a:noFill/>
          <a:ln w="50800" algn="ctr">
            <a:solidFill>
              <a:srgbClr val="00FF00"/>
            </a:solidFill>
            <a:round/>
            <a:headEnd/>
            <a:tailEnd type="arrow" w="med" len="med"/>
          </a:ln>
        </p:spPr>
      </p:cxnSp>
      <p:cxnSp>
        <p:nvCxnSpPr>
          <p:cNvPr id="47" name="Straight Arrow Connector 46"/>
          <p:cNvCxnSpPr>
            <a:endCxn id="38927" idx="0"/>
          </p:cNvCxnSpPr>
          <p:nvPr/>
        </p:nvCxnSpPr>
        <p:spPr bwMode="auto">
          <a:xfrm flipH="1">
            <a:off x="6384111" y="1125538"/>
            <a:ext cx="1058089" cy="1649412"/>
          </a:xfrm>
          <a:prstGeom prst="straightConnector1">
            <a:avLst/>
          </a:prstGeom>
          <a:solidFill>
            <a:schemeClr val="accent1"/>
          </a:solidFill>
          <a:ln w="50800" cap="flat" cmpd="sng" algn="ctr">
            <a:solidFill>
              <a:schemeClr val="accent1">
                <a:lumMod val="75000"/>
              </a:schemeClr>
            </a:solidFill>
            <a:prstDash val="solid"/>
            <a:round/>
            <a:headEnd type="none" w="med" len="med"/>
            <a:tailEnd type="arrow"/>
          </a:ln>
          <a:effectLst/>
        </p:spPr>
      </p:cxnSp>
      <p:sp>
        <p:nvSpPr>
          <p:cNvPr id="48" name="Oval 47"/>
          <p:cNvSpPr/>
          <p:nvPr/>
        </p:nvSpPr>
        <p:spPr bwMode="auto">
          <a:xfrm>
            <a:off x="6865938" y="1989138"/>
            <a:ext cx="720725" cy="647700"/>
          </a:xfrm>
          <a:prstGeom prst="ellipse">
            <a:avLst/>
          </a:prstGeom>
          <a:solidFill>
            <a:schemeClr val="accent1">
              <a:lumMod val="75000"/>
            </a:schemeClr>
          </a:solidFill>
          <a:ln w="12700" cap="flat" cmpd="sng" algn="ctr">
            <a:solidFill>
              <a:schemeClr val="tx1"/>
            </a:solidFill>
            <a:prstDash val="solid"/>
            <a:round/>
            <a:headEnd type="none" w="med" len="med"/>
            <a:tailEnd type="none" w="med" len="med"/>
          </a:ln>
          <a:effectLst/>
        </p:spPr>
        <p:txBody>
          <a:bodyPr/>
          <a:lstStyle/>
          <a:p>
            <a:pPr algn="dist">
              <a:defRPr/>
            </a:pPr>
            <a:r>
              <a:rPr lang="en-GB" dirty="0">
                <a:latin typeface="Calibri" pitchFamily="34" charset="0"/>
                <a:cs typeface="Calibri" pitchFamily="34" charset="0"/>
              </a:rPr>
              <a:t>↓↓</a:t>
            </a:r>
          </a:p>
          <a:p>
            <a:pPr algn="dist">
              <a:defRPr/>
            </a:pPr>
            <a:endParaRPr lang="en-GB" dirty="0">
              <a:latin typeface="Calibri" pitchFamily="34" charset="0"/>
              <a:cs typeface="Calibri" pitchFamily="34" charset="0"/>
            </a:endParaRPr>
          </a:p>
        </p:txBody>
      </p:sp>
      <p:sp>
        <p:nvSpPr>
          <p:cNvPr id="38935" name="TextBox 48"/>
          <p:cNvSpPr txBox="1">
            <a:spLocks noChangeArrowheads="1"/>
          </p:cNvSpPr>
          <p:nvPr/>
        </p:nvSpPr>
        <p:spPr bwMode="auto">
          <a:xfrm>
            <a:off x="6764338" y="590550"/>
            <a:ext cx="1228221" cy="461665"/>
          </a:xfrm>
          <a:prstGeom prst="rect">
            <a:avLst/>
          </a:prstGeom>
          <a:noFill/>
          <a:ln w="9525">
            <a:noFill/>
            <a:miter lim="800000"/>
            <a:headEnd/>
            <a:tailEnd/>
          </a:ln>
        </p:spPr>
        <p:txBody>
          <a:bodyPr wrap="none">
            <a:spAutoFit/>
          </a:bodyPr>
          <a:lstStyle/>
          <a:p>
            <a:r>
              <a:rPr lang="en-GB">
                <a:solidFill>
                  <a:srgbClr val="FF0000"/>
                </a:solidFill>
                <a:latin typeface="Calibri" pitchFamily="34" charset="0"/>
                <a:cs typeface="Calibri" pitchFamily="34" charset="0"/>
              </a:rPr>
              <a:t>INSULIN</a:t>
            </a:r>
          </a:p>
        </p:txBody>
      </p:sp>
      <p:sp>
        <p:nvSpPr>
          <p:cNvPr id="2" name="TextBox 1"/>
          <p:cNvSpPr txBox="1"/>
          <p:nvPr/>
        </p:nvSpPr>
        <p:spPr>
          <a:xfrm>
            <a:off x="539552" y="480536"/>
            <a:ext cx="2906117" cy="738664"/>
          </a:xfrm>
          <a:prstGeom prst="rect">
            <a:avLst/>
          </a:prstGeom>
          <a:noFill/>
        </p:spPr>
        <p:txBody>
          <a:bodyPr wrap="square" rtlCol="0">
            <a:spAutoFit/>
          </a:bodyPr>
          <a:lstStyle/>
          <a:p>
            <a:r>
              <a:rPr lang="en-GB" sz="1400" dirty="0"/>
              <a:t>Insulin stimulate fat uptake by lipoprotein lipase, but inhibit intracellular lipase</a:t>
            </a:r>
          </a:p>
        </p:txBody>
      </p:sp>
    </p:spTree>
  </p:cSld>
  <p:clrMapOvr>
    <a:masterClrMapping/>
  </p:clrMapOvr>
  <p:transition advTm="2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79512" y="455514"/>
            <a:ext cx="7992888" cy="957262"/>
          </a:xfrm>
        </p:spPr>
        <p:txBody>
          <a:bodyPr>
            <a:noAutofit/>
          </a:bodyPr>
          <a:lstStyle/>
          <a:p>
            <a:r>
              <a:rPr lang="en-GB" sz="4100" b="1" dirty="0">
                <a:solidFill>
                  <a:schemeClr val="bg2">
                    <a:lumMod val="50000"/>
                  </a:schemeClr>
                </a:solidFill>
                <a:latin typeface="Calibri" pitchFamily="34" charset="0"/>
                <a:cs typeface="Calibri" pitchFamily="34" charset="0"/>
              </a:rPr>
              <a:t>Lipid Metabolism in Fed &amp; Fasted State</a:t>
            </a:r>
          </a:p>
        </p:txBody>
      </p:sp>
      <p:sp>
        <p:nvSpPr>
          <p:cNvPr id="39939" name="Content Placeholder 2"/>
          <p:cNvSpPr>
            <a:spLocks noGrp="1"/>
          </p:cNvSpPr>
          <p:nvPr>
            <p:ph idx="1"/>
          </p:nvPr>
        </p:nvSpPr>
        <p:spPr>
          <a:xfrm>
            <a:off x="179512" y="1988840"/>
            <a:ext cx="8583488" cy="4716760"/>
          </a:xfrm>
        </p:spPr>
        <p:txBody>
          <a:bodyPr/>
          <a:lstStyle/>
          <a:p>
            <a:pPr marL="342900" indent="-342900">
              <a:lnSpc>
                <a:spcPct val="150000"/>
              </a:lnSpc>
              <a:buFont typeface="Wingdings" panose="05000000000000000000" pitchFamily="2" charset="2"/>
              <a:buChar char="§"/>
            </a:pPr>
            <a:r>
              <a:rPr lang="en-GB" b="1" dirty="0">
                <a:solidFill>
                  <a:srgbClr val="000000"/>
                </a:solidFill>
                <a:latin typeface="Calibri" pitchFamily="34" charset="0"/>
                <a:cs typeface="Calibri" pitchFamily="34" charset="0"/>
              </a:rPr>
              <a:t>Fed State</a:t>
            </a:r>
          </a:p>
          <a:p>
            <a:pPr lvl="1">
              <a:lnSpc>
                <a:spcPct val="150000"/>
              </a:lnSpc>
              <a:buFont typeface="Wingdings" panose="05000000000000000000" pitchFamily="2" charset="2"/>
              <a:buChar char="§"/>
            </a:pPr>
            <a:r>
              <a:rPr lang="en-GB" dirty="0">
                <a:solidFill>
                  <a:srgbClr val="000000"/>
                </a:solidFill>
                <a:latin typeface="Calibri" pitchFamily="34" charset="0"/>
                <a:cs typeface="Calibri" pitchFamily="34" charset="0"/>
              </a:rPr>
              <a:t>Chylomicrons in blood increase</a:t>
            </a:r>
          </a:p>
          <a:p>
            <a:pPr lvl="1">
              <a:lnSpc>
                <a:spcPct val="150000"/>
              </a:lnSpc>
              <a:buFont typeface="Wingdings" panose="05000000000000000000" pitchFamily="2" charset="2"/>
              <a:buChar char="§"/>
            </a:pPr>
            <a:r>
              <a:rPr lang="en-GB" dirty="0">
                <a:solidFill>
                  <a:srgbClr val="000000"/>
                </a:solidFill>
                <a:latin typeface="Calibri" pitchFamily="34" charset="0"/>
                <a:cs typeface="Calibri" pitchFamily="34" charset="0"/>
              </a:rPr>
              <a:t>Muscle and other tissue tend to be</a:t>
            </a:r>
          </a:p>
          <a:p>
            <a:pPr marL="274320" lvl="1" indent="0">
              <a:lnSpc>
                <a:spcPct val="150000"/>
              </a:lnSpc>
              <a:buNone/>
            </a:pPr>
            <a:r>
              <a:rPr lang="en-GB" dirty="0">
                <a:solidFill>
                  <a:srgbClr val="000000"/>
                </a:solidFill>
                <a:latin typeface="Calibri" pitchFamily="34" charset="0"/>
                <a:cs typeface="Calibri" pitchFamily="34" charset="0"/>
              </a:rPr>
              <a:t>   using glucose as substrate</a:t>
            </a:r>
          </a:p>
          <a:p>
            <a:pPr lvl="1">
              <a:lnSpc>
                <a:spcPct val="150000"/>
              </a:lnSpc>
              <a:buFont typeface="Wingdings" panose="05000000000000000000" pitchFamily="2" charset="2"/>
              <a:buChar char="§"/>
            </a:pPr>
            <a:r>
              <a:rPr lang="en-GB" dirty="0">
                <a:solidFill>
                  <a:srgbClr val="000000"/>
                </a:solidFill>
                <a:latin typeface="Calibri" pitchFamily="34" charset="0"/>
                <a:cs typeface="Calibri" pitchFamily="34" charset="0"/>
              </a:rPr>
              <a:t>Dietary fatty acids are being stored in adipose tissue</a:t>
            </a:r>
          </a:p>
          <a:p>
            <a:pPr lvl="1">
              <a:lnSpc>
                <a:spcPct val="150000"/>
              </a:lnSpc>
              <a:buFont typeface="Wingdings" panose="05000000000000000000" pitchFamily="2" charset="2"/>
              <a:buChar char="§"/>
            </a:pPr>
            <a:r>
              <a:rPr lang="en-GB" dirty="0">
                <a:solidFill>
                  <a:srgbClr val="000000"/>
                </a:solidFill>
                <a:latin typeface="Calibri" pitchFamily="34" charset="0"/>
                <a:cs typeface="Calibri" pitchFamily="34" charset="0"/>
              </a:rPr>
              <a:t>Release of free fatty acids from adipose tissue is inhibited by high insulin levels</a:t>
            </a:r>
          </a:p>
          <a:p>
            <a:pPr lvl="1">
              <a:lnSpc>
                <a:spcPct val="150000"/>
              </a:lnSpc>
              <a:buFont typeface="Wingdings" panose="05000000000000000000" pitchFamily="2" charset="2"/>
              <a:buChar char="§"/>
            </a:pPr>
            <a:r>
              <a:rPr lang="en-GB" dirty="0">
                <a:solidFill>
                  <a:srgbClr val="000000"/>
                </a:solidFill>
                <a:latin typeface="Calibri" pitchFamily="34" charset="0"/>
                <a:cs typeface="Calibri" pitchFamily="34" charset="0"/>
              </a:rPr>
              <a:t>Plasma non-esterified fatty acid (NEFA) levels are low</a:t>
            </a:r>
          </a:p>
        </p:txBody>
      </p:sp>
      <p:pic>
        <p:nvPicPr>
          <p:cNvPr id="39940" name="Picture 3" descr="full-english-breakfast.jpg"/>
          <p:cNvPicPr>
            <a:picLocks noChangeAspect="1"/>
          </p:cNvPicPr>
          <p:nvPr/>
        </p:nvPicPr>
        <p:blipFill>
          <a:blip r:embed="rId2" cstate="print"/>
          <a:srcRect/>
          <a:stretch>
            <a:fillRect/>
          </a:stretch>
        </p:blipFill>
        <p:spPr bwMode="auto">
          <a:xfrm>
            <a:off x="5292080" y="1196752"/>
            <a:ext cx="2987675" cy="223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3" name="Object 3">
            <a:hlinkClick r:id="" action="ppaction://ole?verb=0"/>
          </p:cNvPr>
          <p:cNvGraphicFramePr>
            <a:graphicFrameLocks/>
          </p:cNvGraphicFramePr>
          <p:nvPr>
            <p:extLst>
              <p:ext uri="{D42A27DB-BD31-4B8C-83A1-F6EECF244321}">
                <p14:modId xmlns:p14="http://schemas.microsoft.com/office/powerpoint/2010/main" val="565086882"/>
              </p:ext>
            </p:extLst>
          </p:nvPr>
        </p:nvGraphicFramePr>
        <p:xfrm>
          <a:off x="4139952" y="1916832"/>
          <a:ext cx="3756025" cy="4125913"/>
        </p:xfrm>
        <a:graphic>
          <a:graphicData uri="http://schemas.openxmlformats.org/presentationml/2006/ole">
            <mc:AlternateContent xmlns:mc="http://schemas.openxmlformats.org/markup-compatibility/2006">
              <mc:Choice xmlns:v="urn:schemas-microsoft-com:vml" Requires="v">
                <p:oleObj spid="_x0000_s3321" name="Chart" r:id="rId4" imgW="3752816" imgH="4124341" progId="MSGraph.Chart.8">
                  <p:embed followColorScheme="full"/>
                </p:oleObj>
              </mc:Choice>
              <mc:Fallback>
                <p:oleObj name="Chart" r:id="rId4" imgW="3752816" imgH="4124341" progId="MSGraph.Chart.8">
                  <p:embed followColorScheme="full"/>
                  <p:pic>
                    <p:nvPicPr>
                      <p:cNvPr id="0" name="Picture 17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916832"/>
                        <a:ext cx="3756025" cy="412591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164" name="Object 4">
            <a:hlinkClick r:id="" action="ppaction://ole?verb=0"/>
          </p:cNvPr>
          <p:cNvGraphicFramePr>
            <a:graphicFrameLocks/>
          </p:cNvGraphicFramePr>
          <p:nvPr>
            <p:extLst>
              <p:ext uri="{D42A27DB-BD31-4B8C-83A1-F6EECF244321}">
                <p14:modId xmlns:p14="http://schemas.microsoft.com/office/powerpoint/2010/main" val="1015107016"/>
              </p:ext>
            </p:extLst>
          </p:nvPr>
        </p:nvGraphicFramePr>
        <p:xfrm>
          <a:off x="179512" y="1916832"/>
          <a:ext cx="3756025" cy="4125913"/>
        </p:xfrm>
        <a:graphic>
          <a:graphicData uri="http://schemas.openxmlformats.org/presentationml/2006/ole">
            <mc:AlternateContent xmlns:mc="http://schemas.openxmlformats.org/markup-compatibility/2006">
              <mc:Choice xmlns:v="urn:schemas-microsoft-com:vml" Requires="v">
                <p:oleObj spid="_x0000_s3322" name="Chart" r:id="rId6" imgW="3752816" imgH="4124341" progId="MSGraph.Chart.8">
                  <p:embed followColorScheme="full"/>
                </p:oleObj>
              </mc:Choice>
              <mc:Fallback>
                <p:oleObj name="Chart" r:id="rId6" imgW="3752816" imgH="4124341" progId="MSGraph.Chart.8">
                  <p:embed followColorScheme="full"/>
                  <p:pic>
                    <p:nvPicPr>
                      <p:cNvPr id="0" name="Picture 17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916832"/>
                        <a:ext cx="3756025" cy="412591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Rectangle 2"/>
          <p:cNvSpPr>
            <a:spLocks noGrp="1" noChangeArrowheads="1"/>
          </p:cNvSpPr>
          <p:nvPr>
            <p:ph type="title"/>
          </p:nvPr>
        </p:nvSpPr>
        <p:spPr>
          <a:xfrm>
            <a:off x="0" y="404664"/>
            <a:ext cx="8934108" cy="1143000"/>
          </a:xfrm>
        </p:spPr>
        <p:txBody>
          <a:bodyPr>
            <a:noAutofit/>
          </a:bodyPr>
          <a:lstStyle/>
          <a:p>
            <a:r>
              <a:rPr lang="en-GB" sz="4400" b="1" dirty="0">
                <a:solidFill>
                  <a:schemeClr val="bg2">
                    <a:lumMod val="50000"/>
                  </a:schemeClr>
                </a:solidFill>
                <a:latin typeface="Calibri" pitchFamily="34" charset="0"/>
                <a:cs typeface="Calibri" pitchFamily="34" charset="0"/>
              </a:rPr>
              <a:t>Plasma NEFA and triacylglycerol following a mixed meal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216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251520" y="1511300"/>
            <a:ext cx="8568952" cy="5087206"/>
          </a:xfrm>
          <a:noFill/>
        </p:spPr>
        <p:txBody>
          <a:bodyPr lIns="90488" tIns="44450" rIns="90488" bIns="44450">
            <a:normAutofit lnSpcReduction="10000"/>
          </a:bodyPr>
          <a:lstStyle/>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 Fatty acid release from adipose tissue stimulated -</a:t>
            </a:r>
            <a:r>
              <a:rPr lang="en-GB" sz="2800" b="0" i="1" dirty="0">
                <a:solidFill>
                  <a:srgbClr val="000000"/>
                </a:solidFill>
                <a:latin typeface="Calibri" pitchFamily="34" charset="0"/>
                <a:cs typeface="Calibri" pitchFamily="34" charset="0"/>
              </a:rPr>
              <a:t>primarily as a result of low insulin conc.</a:t>
            </a:r>
          </a:p>
          <a:p>
            <a:endParaRPr lang="en-GB" sz="2800" b="0" i="1"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Muscle uses fatty acids as a source of energy</a:t>
            </a:r>
          </a:p>
          <a:p>
            <a:endParaRPr lang="en-GB" sz="2800" b="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This spares glucose for tissues that need it, particularly brain</a:t>
            </a:r>
          </a:p>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Fasting state: stimulate intracellular lipase to convert TG to FA</a:t>
            </a:r>
          </a:p>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And FA bind to albumin + enter the circulation</a:t>
            </a:r>
          </a:p>
        </p:txBody>
      </p:sp>
      <p:sp>
        <p:nvSpPr>
          <p:cNvPr id="6" name="Rectangle 2"/>
          <p:cNvSpPr>
            <a:spLocks noGrp="1" noChangeArrowheads="1"/>
          </p:cNvSpPr>
          <p:nvPr>
            <p:ph type="title"/>
          </p:nvPr>
        </p:nvSpPr>
        <p:spPr>
          <a:xfrm>
            <a:off x="251520" y="188640"/>
            <a:ext cx="8204076" cy="1143000"/>
          </a:xfrm>
        </p:spPr>
        <p:txBody>
          <a:bodyPr>
            <a:noAutofit/>
          </a:bodyPr>
          <a:lstStyle/>
          <a:p>
            <a:r>
              <a:rPr lang="en-GB" sz="4400" b="1" dirty="0">
                <a:solidFill>
                  <a:schemeClr val="bg2">
                    <a:lumMod val="50000"/>
                  </a:schemeClr>
                </a:solidFill>
                <a:latin typeface="Calibri" pitchFamily="34" charset="0"/>
                <a:cs typeface="Calibri" pitchFamily="34" charset="0"/>
              </a:rPr>
              <a:t>Fasted state</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8640960" cy="1143000"/>
          </a:xfrm>
        </p:spPr>
        <p:txBody>
          <a:bodyPr>
            <a:noAutofit/>
          </a:bodyPr>
          <a:lstStyle/>
          <a:p>
            <a:r>
              <a:rPr lang="en-GB" b="1" dirty="0">
                <a:solidFill>
                  <a:schemeClr val="bg2">
                    <a:lumMod val="50000"/>
                  </a:schemeClr>
                </a:solidFill>
                <a:latin typeface="Calibri" pitchFamily="34" charset="0"/>
                <a:cs typeface="Calibri" pitchFamily="34" charset="0"/>
              </a:rPr>
              <a:t>Major biological roles of fatty acids</a:t>
            </a:r>
          </a:p>
        </p:txBody>
      </p:sp>
      <p:sp>
        <p:nvSpPr>
          <p:cNvPr id="3" name="TextBox 2"/>
          <p:cNvSpPr txBox="1"/>
          <p:nvPr/>
        </p:nvSpPr>
        <p:spPr>
          <a:xfrm>
            <a:off x="251520" y="1295400"/>
            <a:ext cx="8640960" cy="4401205"/>
          </a:xfrm>
          <a:prstGeom prst="rect">
            <a:avLst/>
          </a:prstGeom>
          <a:noFill/>
        </p:spPr>
        <p:txBody>
          <a:bodyPr wrap="square" rtlCol="0">
            <a:spAutoFit/>
          </a:bodyPr>
          <a:lstStyle/>
          <a:p>
            <a:pPr marL="342900" indent="-342900">
              <a:buClr>
                <a:schemeClr val="bg2">
                  <a:lumMod val="50000"/>
                </a:schemeClr>
              </a:buClr>
              <a:buFont typeface="Wingdings" pitchFamily="2" charset="2"/>
              <a:buChar char="§"/>
            </a:pPr>
            <a:r>
              <a:rPr lang="en-GB" sz="2800" b="0" dirty="0">
                <a:solidFill>
                  <a:srgbClr val="000000"/>
                </a:solidFill>
                <a:latin typeface="Calibri" pitchFamily="34" charset="0"/>
                <a:cs typeface="Calibri" pitchFamily="34" charset="0"/>
              </a:rPr>
              <a:t>Energy storage and production</a:t>
            </a:r>
          </a:p>
          <a:p>
            <a:pPr marL="342900" indent="-342900">
              <a:buClr>
                <a:schemeClr val="bg2">
                  <a:lumMod val="50000"/>
                </a:schemeClr>
              </a:buClr>
              <a:buFont typeface="Wingdings" pitchFamily="2" charset="2"/>
              <a:buChar char="§"/>
            </a:pPr>
            <a:endParaRPr lang="en-GB" sz="2800" b="0" dirty="0">
              <a:solidFill>
                <a:srgbClr val="000000"/>
              </a:solidFill>
              <a:latin typeface="Calibri" pitchFamily="34" charset="0"/>
              <a:cs typeface="Calibri" pitchFamily="34" charset="0"/>
            </a:endParaRPr>
          </a:p>
          <a:p>
            <a:pPr marL="342900" indent="-342900">
              <a:buClr>
                <a:schemeClr val="bg2">
                  <a:lumMod val="50000"/>
                </a:schemeClr>
              </a:buClr>
              <a:buFont typeface="Wingdings" pitchFamily="2" charset="2"/>
              <a:buChar char="§"/>
            </a:pPr>
            <a:r>
              <a:rPr lang="en-GB" sz="2800" b="0" dirty="0">
                <a:solidFill>
                  <a:srgbClr val="000000"/>
                </a:solidFill>
                <a:latin typeface="Calibri" pitchFamily="34" charset="0"/>
                <a:cs typeface="Calibri" pitchFamily="34" charset="0"/>
              </a:rPr>
              <a:t>Protection/insulation</a:t>
            </a:r>
          </a:p>
          <a:p>
            <a:pPr marL="342900" indent="-342900">
              <a:buClr>
                <a:schemeClr val="bg2">
                  <a:lumMod val="50000"/>
                </a:schemeClr>
              </a:buClr>
              <a:buFont typeface="Wingdings" pitchFamily="2" charset="2"/>
              <a:buChar char="§"/>
            </a:pPr>
            <a:endParaRPr lang="en-GB" sz="2800" b="0" dirty="0">
              <a:solidFill>
                <a:srgbClr val="000000"/>
              </a:solidFill>
              <a:latin typeface="Calibri" pitchFamily="34" charset="0"/>
              <a:cs typeface="Calibri" pitchFamily="34" charset="0"/>
            </a:endParaRPr>
          </a:p>
          <a:p>
            <a:pPr marL="342900" indent="-342900">
              <a:buClr>
                <a:schemeClr val="bg2">
                  <a:lumMod val="50000"/>
                </a:schemeClr>
              </a:buClr>
              <a:buFont typeface="Wingdings" pitchFamily="2" charset="2"/>
              <a:buChar char="§"/>
            </a:pPr>
            <a:r>
              <a:rPr lang="en-GB" sz="2800" b="0" dirty="0">
                <a:solidFill>
                  <a:srgbClr val="000000"/>
                </a:solidFill>
                <a:latin typeface="Calibri" pitchFamily="34" charset="0"/>
                <a:cs typeface="Calibri" pitchFamily="34" charset="0"/>
              </a:rPr>
              <a:t>Essential components of biological membranes</a:t>
            </a:r>
          </a:p>
          <a:p>
            <a:pPr marL="800100" lvl="1" indent="-342900">
              <a:buClr>
                <a:schemeClr val="bg2">
                  <a:lumMod val="50000"/>
                </a:schemeClr>
              </a:buClr>
              <a:buFont typeface="Wingdings" pitchFamily="2" charset="2"/>
              <a:buChar char="§"/>
            </a:pPr>
            <a:r>
              <a:rPr lang="en-GB" sz="2800" b="0" dirty="0">
                <a:solidFill>
                  <a:srgbClr val="000000"/>
                </a:solidFill>
                <a:latin typeface="Calibri" pitchFamily="34" charset="0"/>
                <a:cs typeface="Calibri" pitchFamily="34" charset="0"/>
              </a:rPr>
              <a:t>Isolate cell/organelles from outside environment</a:t>
            </a:r>
          </a:p>
          <a:p>
            <a:pPr marL="800100" lvl="1" indent="-342900">
              <a:buClr>
                <a:schemeClr val="bg2">
                  <a:lumMod val="50000"/>
                </a:schemeClr>
              </a:buClr>
              <a:buFont typeface="Wingdings" pitchFamily="2" charset="2"/>
              <a:buChar char="§"/>
            </a:pPr>
            <a:r>
              <a:rPr lang="en-GB" sz="2800" b="0" dirty="0">
                <a:solidFill>
                  <a:srgbClr val="000000"/>
                </a:solidFill>
                <a:latin typeface="Calibri" pitchFamily="34" charset="0"/>
                <a:cs typeface="Calibri" pitchFamily="34" charset="0"/>
              </a:rPr>
              <a:t>Allow communication with outside environment</a:t>
            </a:r>
          </a:p>
          <a:p>
            <a:pPr marL="800100" lvl="1" indent="-342900">
              <a:buClr>
                <a:schemeClr val="bg2">
                  <a:lumMod val="50000"/>
                </a:schemeClr>
              </a:buClr>
              <a:buFont typeface="Wingdings" pitchFamily="2" charset="2"/>
              <a:buChar char="§"/>
            </a:pPr>
            <a:endParaRPr lang="en-GB" sz="2800" b="0" dirty="0">
              <a:solidFill>
                <a:srgbClr val="000000"/>
              </a:solidFill>
              <a:latin typeface="Calibri" pitchFamily="34" charset="0"/>
              <a:cs typeface="Calibri" pitchFamily="34" charset="0"/>
            </a:endParaRPr>
          </a:p>
          <a:p>
            <a:pPr marL="342900" indent="-342900">
              <a:buClr>
                <a:schemeClr val="bg2">
                  <a:lumMod val="50000"/>
                </a:schemeClr>
              </a:buClr>
              <a:buFont typeface="Wingdings" pitchFamily="2" charset="2"/>
              <a:buChar char="§"/>
            </a:pPr>
            <a:r>
              <a:rPr lang="en-GB" sz="2800" b="0" dirty="0">
                <a:solidFill>
                  <a:srgbClr val="000000"/>
                </a:solidFill>
                <a:latin typeface="Calibri" pitchFamily="34" charset="0"/>
                <a:cs typeface="Calibri" pitchFamily="34" charset="0"/>
              </a:rPr>
              <a:t>Precursors of other bioactive molecules(prostaglandins) </a:t>
            </a:r>
          </a:p>
          <a:p>
            <a:pPr marL="342900" indent="-342900">
              <a:buClr>
                <a:schemeClr val="bg2">
                  <a:lumMod val="50000"/>
                </a:schemeClr>
              </a:buClr>
              <a:buFont typeface="Wingdings" pitchFamily="2" charset="2"/>
              <a:buChar char="§"/>
            </a:pPr>
            <a:endParaRPr lang="en-GB" sz="2800" b="0"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20408999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28074" y="903014"/>
            <a:ext cx="7202989" cy="5497785"/>
          </a:xfrm>
        </p:spPr>
        <p:txBody>
          <a:bodyPr>
            <a:noAutofit/>
          </a:bodyPr>
          <a:lstStyle/>
          <a:p>
            <a:pPr marL="457200" indent="-457200">
              <a:buClr>
                <a:schemeClr val="bg2">
                  <a:lumMod val="25000"/>
                </a:schemeClr>
              </a:buClr>
              <a:buFont typeface="Wingdings" panose="05000000000000000000" pitchFamily="2" charset="2"/>
              <a:buChar char="§"/>
            </a:pPr>
            <a:r>
              <a:rPr lang="en-GB" sz="2300" b="0" dirty="0">
                <a:solidFill>
                  <a:srgbClr val="000000"/>
                </a:solidFill>
                <a:latin typeface="Calibri" pitchFamily="34" charset="0"/>
                <a:cs typeface="Calibri" pitchFamily="34" charset="0"/>
              </a:rPr>
              <a:t>If next meal does not arrive then bodies goes into the starved state</a:t>
            </a:r>
          </a:p>
          <a:p>
            <a:pPr marL="457200" indent="-457200">
              <a:buClr>
                <a:schemeClr val="bg2">
                  <a:lumMod val="25000"/>
                </a:schemeClr>
              </a:buClr>
              <a:buFont typeface="Wingdings" panose="05000000000000000000" pitchFamily="2" charset="2"/>
              <a:buChar char="§"/>
            </a:pPr>
            <a:endParaRPr lang="en-GB" sz="2300" b="0" dirty="0">
              <a:solidFill>
                <a:srgbClr val="000000"/>
              </a:solidFill>
              <a:latin typeface="Calibri" pitchFamily="34" charset="0"/>
              <a:cs typeface="Calibri" pitchFamily="34" charset="0"/>
            </a:endParaRPr>
          </a:p>
          <a:p>
            <a:pPr marL="457200" indent="-457200">
              <a:buClr>
                <a:schemeClr val="bg2">
                  <a:lumMod val="25000"/>
                </a:schemeClr>
              </a:buClr>
              <a:buFont typeface="Wingdings" panose="05000000000000000000" pitchFamily="2" charset="2"/>
              <a:buChar char="§"/>
            </a:pPr>
            <a:r>
              <a:rPr lang="en-GB" sz="2300" b="0" dirty="0">
                <a:solidFill>
                  <a:srgbClr val="000000"/>
                </a:solidFill>
                <a:latin typeface="Calibri" pitchFamily="34" charset="0"/>
                <a:cs typeface="Calibri" pitchFamily="34" charset="0"/>
              </a:rPr>
              <a:t> Liver starts to make glucose from other precursors – glycerol, lactate, amino acids</a:t>
            </a:r>
          </a:p>
          <a:p>
            <a:pPr marL="457200" indent="-457200">
              <a:buClr>
                <a:schemeClr val="bg2">
                  <a:lumMod val="25000"/>
                </a:schemeClr>
              </a:buClr>
              <a:buFont typeface="Wingdings" panose="05000000000000000000" pitchFamily="2" charset="2"/>
              <a:buChar char="§"/>
            </a:pPr>
            <a:endParaRPr lang="en-GB" sz="2300" b="0" dirty="0">
              <a:solidFill>
                <a:srgbClr val="000000"/>
              </a:solidFill>
              <a:latin typeface="Calibri" pitchFamily="34" charset="0"/>
              <a:cs typeface="Calibri" pitchFamily="34" charset="0"/>
            </a:endParaRPr>
          </a:p>
          <a:p>
            <a:pPr marL="457200" indent="-457200">
              <a:buClr>
                <a:schemeClr val="bg2">
                  <a:lumMod val="25000"/>
                </a:schemeClr>
              </a:buClr>
              <a:buFont typeface="Wingdings" panose="05000000000000000000" pitchFamily="2" charset="2"/>
              <a:buChar char="§"/>
            </a:pPr>
            <a:r>
              <a:rPr lang="en-GB" sz="2300" b="0" dirty="0">
                <a:solidFill>
                  <a:srgbClr val="000000"/>
                </a:solidFill>
                <a:latin typeface="Calibri" pitchFamily="34" charset="0"/>
                <a:cs typeface="Calibri" pitchFamily="34" charset="0"/>
              </a:rPr>
              <a:t> </a:t>
            </a:r>
            <a:r>
              <a:rPr lang="en-GB" sz="2300" dirty="0">
                <a:solidFill>
                  <a:srgbClr val="000000"/>
                </a:solidFill>
                <a:latin typeface="Calibri" pitchFamily="34" charset="0"/>
                <a:cs typeface="Calibri" pitchFamily="34" charset="0"/>
              </a:rPr>
              <a:t>CAN NOT </a:t>
            </a:r>
            <a:r>
              <a:rPr lang="en-GB" sz="2300" b="0" dirty="0">
                <a:solidFill>
                  <a:srgbClr val="000000"/>
                </a:solidFill>
                <a:latin typeface="Calibri" pitchFamily="34" charset="0"/>
                <a:cs typeface="Calibri" pitchFamily="34" charset="0"/>
              </a:rPr>
              <a:t>make glucose from Fatty Acids</a:t>
            </a:r>
          </a:p>
          <a:p>
            <a:pPr marL="457200" indent="-457200">
              <a:buClr>
                <a:schemeClr val="bg2">
                  <a:lumMod val="25000"/>
                </a:schemeClr>
              </a:buClr>
              <a:buFont typeface="Wingdings" panose="05000000000000000000" pitchFamily="2" charset="2"/>
              <a:buChar char="§"/>
            </a:pPr>
            <a:endParaRPr lang="en-GB" sz="2300" b="0" dirty="0">
              <a:solidFill>
                <a:srgbClr val="000000"/>
              </a:solidFill>
              <a:latin typeface="Calibri" pitchFamily="34" charset="0"/>
              <a:cs typeface="Calibri" pitchFamily="34" charset="0"/>
            </a:endParaRPr>
          </a:p>
          <a:p>
            <a:pPr marL="457200" indent="-457200">
              <a:buClr>
                <a:schemeClr val="bg2">
                  <a:lumMod val="25000"/>
                </a:schemeClr>
              </a:buClr>
              <a:buFont typeface="Wingdings" panose="05000000000000000000" pitchFamily="2" charset="2"/>
              <a:buChar char="§"/>
            </a:pPr>
            <a:r>
              <a:rPr lang="en-GB" sz="2300" b="0" dirty="0">
                <a:solidFill>
                  <a:srgbClr val="000000"/>
                </a:solidFill>
                <a:latin typeface="Calibri" pitchFamily="34" charset="0"/>
                <a:cs typeface="Calibri" pitchFamily="34" charset="0"/>
              </a:rPr>
              <a:t> NEFA becomes the major energy substrate for muscle</a:t>
            </a:r>
          </a:p>
          <a:p>
            <a:pPr marL="457200" indent="-457200">
              <a:buClr>
                <a:schemeClr val="bg2">
                  <a:lumMod val="25000"/>
                </a:schemeClr>
              </a:buClr>
              <a:buFont typeface="Wingdings" panose="05000000000000000000" pitchFamily="2" charset="2"/>
              <a:buChar char="§"/>
            </a:pPr>
            <a:endParaRPr lang="en-GB" sz="2300" b="0" dirty="0">
              <a:solidFill>
                <a:srgbClr val="000000"/>
              </a:solidFill>
              <a:latin typeface="Calibri" pitchFamily="34" charset="0"/>
              <a:cs typeface="Calibri" pitchFamily="34" charset="0"/>
            </a:endParaRPr>
          </a:p>
          <a:p>
            <a:pPr marL="457200" indent="-457200">
              <a:buClr>
                <a:schemeClr val="bg2">
                  <a:lumMod val="25000"/>
                </a:schemeClr>
              </a:buClr>
              <a:buFont typeface="Wingdings" panose="05000000000000000000" pitchFamily="2" charset="2"/>
              <a:buChar char="§"/>
            </a:pPr>
            <a:r>
              <a:rPr lang="en-GB" sz="2300" b="0" dirty="0">
                <a:solidFill>
                  <a:srgbClr val="000000"/>
                </a:solidFill>
                <a:latin typeface="Calibri" pitchFamily="34" charset="0"/>
                <a:cs typeface="Calibri" pitchFamily="34" charset="0"/>
              </a:rPr>
              <a:t> The liver starts to produce ketone bodies which can partially replace glucose in some tissues (including brain)</a:t>
            </a:r>
          </a:p>
        </p:txBody>
      </p:sp>
      <p:pic>
        <p:nvPicPr>
          <p:cNvPr id="41988" name="Picture 4" descr="sudan_famine_7.jpg"/>
          <p:cNvPicPr>
            <a:picLocks noChangeAspect="1"/>
          </p:cNvPicPr>
          <p:nvPr/>
        </p:nvPicPr>
        <p:blipFill>
          <a:blip r:embed="rId2" cstate="print"/>
          <a:srcRect/>
          <a:stretch>
            <a:fillRect/>
          </a:stretch>
        </p:blipFill>
        <p:spPr bwMode="auto">
          <a:xfrm>
            <a:off x="7231063" y="1669951"/>
            <a:ext cx="1365250" cy="1871663"/>
          </a:xfrm>
          <a:prstGeom prst="rect">
            <a:avLst/>
          </a:prstGeom>
          <a:noFill/>
          <a:ln w="9525">
            <a:noFill/>
            <a:miter lim="800000"/>
            <a:headEnd/>
            <a:tailEnd/>
          </a:ln>
        </p:spPr>
      </p:pic>
      <p:pic>
        <p:nvPicPr>
          <p:cNvPr id="41989" name="Picture 2" descr="http://journeytoforever.org/media/c/cow1.jpg"/>
          <p:cNvPicPr>
            <a:picLocks noChangeAspect="1" noChangeArrowheads="1"/>
          </p:cNvPicPr>
          <p:nvPr/>
        </p:nvPicPr>
        <p:blipFill>
          <a:blip r:embed="rId3" cstate="print"/>
          <a:srcRect/>
          <a:stretch>
            <a:fillRect/>
          </a:stretch>
        </p:blipFill>
        <p:spPr bwMode="auto">
          <a:xfrm>
            <a:off x="6573672" y="188640"/>
            <a:ext cx="2187575" cy="1428750"/>
          </a:xfrm>
          <a:prstGeom prst="rect">
            <a:avLst/>
          </a:prstGeom>
          <a:noFill/>
          <a:ln w="9525">
            <a:noFill/>
            <a:miter lim="800000"/>
            <a:headEnd/>
            <a:tailEnd/>
          </a:ln>
        </p:spPr>
      </p:pic>
      <p:pic>
        <p:nvPicPr>
          <p:cNvPr id="41990" name="Picture 8"/>
          <p:cNvPicPr>
            <a:picLocks noChangeArrowheads="1"/>
          </p:cNvPicPr>
          <p:nvPr/>
        </p:nvPicPr>
        <p:blipFill>
          <a:blip r:embed="rId4" cstate="print"/>
          <a:srcRect/>
          <a:stretch>
            <a:fillRect/>
          </a:stretch>
        </p:blipFill>
        <p:spPr bwMode="auto">
          <a:xfrm>
            <a:off x="7239000" y="4114800"/>
            <a:ext cx="1357313" cy="1928813"/>
          </a:xfrm>
          <a:prstGeom prst="rect">
            <a:avLst/>
          </a:prstGeom>
          <a:noFill/>
          <a:ln w="9525">
            <a:noFill/>
            <a:miter lim="800000"/>
            <a:headEnd/>
            <a:tailEnd/>
          </a:ln>
        </p:spPr>
      </p:pic>
      <p:sp>
        <p:nvSpPr>
          <p:cNvPr id="8" name="Rectangle 2"/>
          <p:cNvSpPr>
            <a:spLocks noGrp="1" noChangeArrowheads="1"/>
          </p:cNvSpPr>
          <p:nvPr>
            <p:ph type="title"/>
          </p:nvPr>
        </p:nvSpPr>
        <p:spPr>
          <a:xfrm>
            <a:off x="0" y="-222955"/>
            <a:ext cx="8204076" cy="1143000"/>
          </a:xfrm>
        </p:spPr>
        <p:txBody>
          <a:bodyPr>
            <a:noAutofit/>
          </a:bodyPr>
          <a:lstStyle/>
          <a:p>
            <a:r>
              <a:rPr lang="en-GB" sz="4400" b="1" dirty="0">
                <a:solidFill>
                  <a:schemeClr val="bg2">
                    <a:lumMod val="50000"/>
                  </a:schemeClr>
                </a:solidFill>
                <a:latin typeface="Calibri" pitchFamily="34" charset="0"/>
                <a:cs typeface="Calibri" pitchFamily="34" charset="0"/>
              </a:rPr>
              <a:t>starvation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179512" y="1916832"/>
            <a:ext cx="8659688" cy="4560168"/>
          </a:xfrm>
          <a:noFill/>
        </p:spPr>
        <p:txBody>
          <a:bodyPr lIns="90488" tIns="44450" rIns="90488" bIns="44450">
            <a:normAutofit/>
          </a:bodyPr>
          <a:lstStyle/>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Ketones can be used by tissue which can’t use fatty acids</a:t>
            </a:r>
          </a:p>
          <a:p>
            <a:pPr lvl="1">
              <a:buFont typeface="Wingdings" panose="05000000000000000000" pitchFamily="2" charset="2"/>
              <a:buChar char="§"/>
            </a:pPr>
            <a:r>
              <a:rPr lang="en-GB" sz="2800" dirty="0">
                <a:solidFill>
                  <a:srgbClr val="000000"/>
                </a:solidFill>
                <a:latin typeface="Calibri" pitchFamily="34" charset="0"/>
                <a:cs typeface="Calibri" pitchFamily="34" charset="0"/>
              </a:rPr>
              <a:t>Brain, Kidney Medulla, Eye</a:t>
            </a:r>
          </a:p>
          <a:p>
            <a:pPr marL="635508" lvl="1" indent="-342900">
              <a:buFont typeface="Wingdings" panose="05000000000000000000" pitchFamily="2" charset="2"/>
              <a:buChar char="§"/>
            </a:pPr>
            <a:endParaRPr lang="en-GB" sz="280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800" b="0" dirty="0">
                <a:solidFill>
                  <a:srgbClr val="000000"/>
                </a:solidFill>
                <a:latin typeface="Calibri" pitchFamily="34" charset="0"/>
                <a:cs typeface="Calibri" pitchFamily="34" charset="0"/>
              </a:rPr>
              <a:t>Fatty acids not very soluble so concentration is kept low</a:t>
            </a:r>
          </a:p>
          <a:p>
            <a:pPr marL="342900" indent="-342900">
              <a:buFont typeface="Wingdings" panose="05000000000000000000" pitchFamily="2" charset="2"/>
              <a:buChar char="§"/>
            </a:pPr>
            <a:endParaRPr lang="en-GB" sz="2800" b="0" dirty="0">
              <a:solidFill>
                <a:srgbClr val="000000"/>
              </a:solidFill>
              <a:latin typeface="Calibri" pitchFamily="34" charset="0"/>
              <a:cs typeface="Calibri" pitchFamily="34" charset="0"/>
            </a:endParaRPr>
          </a:p>
          <a:p>
            <a:pPr marL="342900" indent="-342900">
              <a:buFont typeface="Wingdings" panose="05000000000000000000" pitchFamily="2" charset="2"/>
              <a:buChar char="§"/>
            </a:pPr>
            <a:r>
              <a:rPr lang="en-GB" sz="2800" dirty="0">
                <a:solidFill>
                  <a:srgbClr val="000000"/>
                </a:solidFill>
                <a:latin typeface="Calibri" pitchFamily="34" charset="0"/>
                <a:cs typeface="Calibri" pitchFamily="34" charset="0"/>
              </a:rPr>
              <a:t>Ketones freely soluble</a:t>
            </a:r>
          </a:p>
        </p:txBody>
      </p:sp>
      <p:sp>
        <p:nvSpPr>
          <p:cNvPr id="5" name="Rectangle 2"/>
          <p:cNvSpPr>
            <a:spLocks noGrp="1" noChangeArrowheads="1"/>
          </p:cNvSpPr>
          <p:nvPr>
            <p:ph type="title"/>
          </p:nvPr>
        </p:nvSpPr>
        <p:spPr>
          <a:xfrm>
            <a:off x="179512" y="404664"/>
            <a:ext cx="8659688" cy="1143000"/>
          </a:xfrm>
        </p:spPr>
        <p:txBody>
          <a:bodyPr>
            <a:noAutofit/>
          </a:bodyPr>
          <a:lstStyle/>
          <a:p>
            <a:r>
              <a:rPr lang="en-GB" sz="4400" b="1" dirty="0">
                <a:solidFill>
                  <a:schemeClr val="bg2">
                    <a:lumMod val="50000"/>
                  </a:schemeClr>
                </a:solidFill>
                <a:latin typeface="Calibri" pitchFamily="34" charset="0"/>
                <a:cs typeface="Calibri" pitchFamily="34" charset="0"/>
              </a:rPr>
              <a:t>Why convert fatty acids to ketone bodies?</a:t>
            </a:r>
          </a:p>
        </p:txBody>
      </p:sp>
    </p:spTree>
  </p:cSld>
  <p:clrMapOvr>
    <a:masterClrMapping/>
  </p:clrMapOvr>
  <p:transition spd="med" advTm="2000">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14300" y="188640"/>
            <a:ext cx="8778179" cy="1644203"/>
          </a:xfrm>
        </p:spPr>
        <p:txBody>
          <a:bodyPr>
            <a:normAutofit/>
          </a:bodyPr>
          <a:lstStyle/>
          <a:p>
            <a:r>
              <a:rPr lang="en-GB" sz="3200" b="1" dirty="0">
                <a:solidFill>
                  <a:schemeClr val="bg2">
                    <a:lumMod val="50000"/>
                  </a:schemeClr>
                </a:solidFill>
                <a:latin typeface="Calibri" panose="020F0502020204030204" pitchFamily="34" charset="0"/>
              </a:rPr>
              <a:t>However, excessive storage of TG over a # of years is frequently associated with chronic disease</a:t>
            </a:r>
          </a:p>
        </p:txBody>
      </p:sp>
      <p:sp>
        <p:nvSpPr>
          <p:cNvPr id="48131" name="TextBox 2"/>
          <p:cNvSpPr txBox="1">
            <a:spLocks noChangeArrowheads="1"/>
          </p:cNvSpPr>
          <p:nvPr/>
        </p:nvSpPr>
        <p:spPr bwMode="auto">
          <a:xfrm>
            <a:off x="2989511" y="2214563"/>
            <a:ext cx="1326004" cy="523220"/>
          </a:xfrm>
          <a:prstGeom prst="rect">
            <a:avLst/>
          </a:prstGeom>
          <a:noFill/>
          <a:ln w="9525">
            <a:noFill/>
            <a:miter lim="800000"/>
            <a:headEnd/>
            <a:tailEnd/>
          </a:ln>
        </p:spPr>
        <p:txBody>
          <a:bodyPr wrap="none">
            <a:spAutoFit/>
          </a:bodyPr>
          <a:lstStyle/>
          <a:p>
            <a:r>
              <a:rPr lang="en-GB" sz="2800" dirty="0">
                <a:solidFill>
                  <a:srgbClr val="000000"/>
                </a:solidFill>
                <a:latin typeface="Calibri" pitchFamily="34" charset="0"/>
                <a:cs typeface="Calibri" pitchFamily="34" charset="0"/>
              </a:rPr>
              <a:t>Obesity</a:t>
            </a:r>
          </a:p>
        </p:txBody>
      </p:sp>
      <p:cxnSp>
        <p:nvCxnSpPr>
          <p:cNvPr id="48132" name="Straight Arrow Connector 4"/>
          <p:cNvCxnSpPr>
            <a:cxnSpLocks noChangeShapeType="1"/>
          </p:cNvCxnSpPr>
          <p:nvPr/>
        </p:nvCxnSpPr>
        <p:spPr bwMode="auto">
          <a:xfrm rot="5400000">
            <a:off x="3251449" y="3143250"/>
            <a:ext cx="715962" cy="1587"/>
          </a:xfrm>
          <a:prstGeom prst="straightConnector1">
            <a:avLst/>
          </a:prstGeom>
          <a:noFill/>
          <a:ln w="12700" algn="ctr">
            <a:solidFill>
              <a:schemeClr val="tx1"/>
            </a:solidFill>
            <a:round/>
            <a:headEnd/>
            <a:tailEnd type="arrow" w="med" len="med"/>
          </a:ln>
        </p:spPr>
      </p:cxnSp>
      <p:sp>
        <p:nvSpPr>
          <p:cNvPr id="48133" name="TextBox 5"/>
          <p:cNvSpPr txBox="1">
            <a:spLocks noChangeArrowheads="1"/>
          </p:cNvSpPr>
          <p:nvPr/>
        </p:nvSpPr>
        <p:spPr bwMode="auto">
          <a:xfrm>
            <a:off x="2324348" y="3714750"/>
            <a:ext cx="2829621" cy="523220"/>
          </a:xfrm>
          <a:prstGeom prst="rect">
            <a:avLst/>
          </a:prstGeom>
          <a:noFill/>
          <a:ln w="9525">
            <a:noFill/>
            <a:miter lim="800000"/>
            <a:headEnd/>
            <a:tailEnd/>
          </a:ln>
        </p:spPr>
        <p:txBody>
          <a:bodyPr wrap="none">
            <a:spAutoFit/>
          </a:bodyPr>
          <a:lstStyle/>
          <a:p>
            <a:r>
              <a:rPr lang="en-GB" sz="2800" dirty="0">
                <a:solidFill>
                  <a:srgbClr val="000000"/>
                </a:solidFill>
                <a:latin typeface="Calibri" pitchFamily="34" charset="0"/>
                <a:cs typeface="Calibri" pitchFamily="34" charset="0"/>
              </a:rPr>
              <a:t>Insulin Resistance</a:t>
            </a:r>
          </a:p>
        </p:txBody>
      </p:sp>
      <p:cxnSp>
        <p:nvCxnSpPr>
          <p:cNvPr id="48134" name="Straight Arrow Connector 7"/>
          <p:cNvCxnSpPr>
            <a:cxnSpLocks noChangeShapeType="1"/>
          </p:cNvCxnSpPr>
          <p:nvPr/>
        </p:nvCxnSpPr>
        <p:spPr bwMode="auto">
          <a:xfrm rot="5400000">
            <a:off x="1967161" y="4357688"/>
            <a:ext cx="785812" cy="785812"/>
          </a:xfrm>
          <a:prstGeom prst="straightConnector1">
            <a:avLst/>
          </a:prstGeom>
          <a:noFill/>
          <a:ln w="12700" algn="ctr">
            <a:solidFill>
              <a:schemeClr val="tx1"/>
            </a:solidFill>
            <a:round/>
            <a:headEnd/>
            <a:tailEnd type="arrow" w="med" len="med"/>
          </a:ln>
        </p:spPr>
      </p:cxnSp>
      <p:sp>
        <p:nvSpPr>
          <p:cNvPr id="48135" name="TextBox 8"/>
          <p:cNvSpPr txBox="1">
            <a:spLocks noChangeArrowheads="1"/>
          </p:cNvSpPr>
          <p:nvPr/>
        </p:nvSpPr>
        <p:spPr bwMode="auto">
          <a:xfrm>
            <a:off x="395535" y="5286375"/>
            <a:ext cx="2548711" cy="523220"/>
          </a:xfrm>
          <a:prstGeom prst="rect">
            <a:avLst/>
          </a:prstGeom>
          <a:noFill/>
          <a:ln w="9525">
            <a:noFill/>
            <a:miter lim="800000"/>
            <a:headEnd/>
            <a:tailEnd/>
          </a:ln>
        </p:spPr>
        <p:txBody>
          <a:bodyPr wrap="none">
            <a:spAutoFit/>
          </a:bodyPr>
          <a:lstStyle/>
          <a:p>
            <a:r>
              <a:rPr lang="en-GB" sz="2800" dirty="0">
                <a:solidFill>
                  <a:srgbClr val="000000"/>
                </a:solidFill>
                <a:latin typeface="Calibri" pitchFamily="34" charset="0"/>
                <a:cs typeface="Calibri" pitchFamily="34" charset="0"/>
              </a:rPr>
              <a:t>Type 2 Diabetes</a:t>
            </a:r>
          </a:p>
        </p:txBody>
      </p:sp>
      <p:sp>
        <p:nvSpPr>
          <p:cNvPr id="48136" name="TextBox 9"/>
          <p:cNvSpPr txBox="1">
            <a:spLocks noChangeArrowheads="1"/>
          </p:cNvSpPr>
          <p:nvPr/>
        </p:nvSpPr>
        <p:spPr bwMode="auto">
          <a:xfrm>
            <a:off x="4396036" y="5286375"/>
            <a:ext cx="3593228" cy="523220"/>
          </a:xfrm>
          <a:prstGeom prst="rect">
            <a:avLst/>
          </a:prstGeom>
          <a:noFill/>
          <a:ln w="9525">
            <a:noFill/>
            <a:miter lim="800000"/>
            <a:headEnd/>
            <a:tailEnd/>
          </a:ln>
        </p:spPr>
        <p:txBody>
          <a:bodyPr wrap="none">
            <a:spAutoFit/>
          </a:bodyPr>
          <a:lstStyle/>
          <a:p>
            <a:r>
              <a:rPr lang="en-GB" sz="2800" dirty="0">
                <a:solidFill>
                  <a:srgbClr val="000000"/>
                </a:solidFill>
                <a:latin typeface="Calibri" pitchFamily="34" charset="0"/>
                <a:cs typeface="Calibri" pitchFamily="34" charset="0"/>
              </a:rPr>
              <a:t>Cardiovascular Disease</a:t>
            </a:r>
          </a:p>
        </p:txBody>
      </p:sp>
      <p:cxnSp>
        <p:nvCxnSpPr>
          <p:cNvPr id="48137" name="Straight Arrow Connector 11"/>
          <p:cNvCxnSpPr>
            <a:cxnSpLocks noChangeShapeType="1"/>
          </p:cNvCxnSpPr>
          <p:nvPr/>
        </p:nvCxnSpPr>
        <p:spPr bwMode="auto">
          <a:xfrm rot="16200000" flipH="1">
            <a:off x="4717505" y="4393406"/>
            <a:ext cx="857250" cy="785813"/>
          </a:xfrm>
          <a:prstGeom prst="straightConnector1">
            <a:avLst/>
          </a:prstGeom>
          <a:noFill/>
          <a:ln w="12700" algn="ctr">
            <a:solidFill>
              <a:schemeClr val="tx1"/>
            </a:solidFill>
            <a:round/>
            <a:headEnd/>
            <a:tailEnd type="arrow" w="med" len="med"/>
          </a:ln>
        </p:spPr>
      </p:cxnSp>
      <p:cxnSp>
        <p:nvCxnSpPr>
          <p:cNvPr id="48138" name="Straight Arrow Connector 14"/>
          <p:cNvCxnSpPr>
            <a:cxnSpLocks noChangeShapeType="1"/>
            <a:stCxn id="48135" idx="3"/>
            <a:endCxn id="48136" idx="1"/>
          </p:cNvCxnSpPr>
          <p:nvPr/>
        </p:nvCxnSpPr>
        <p:spPr bwMode="auto">
          <a:xfrm>
            <a:off x="2944246" y="5547985"/>
            <a:ext cx="1451790" cy="0"/>
          </a:xfrm>
          <a:prstGeom prst="straightConnector1">
            <a:avLst/>
          </a:prstGeom>
          <a:noFill/>
          <a:ln w="1270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7239000" cy="1143000"/>
          </a:xfrm>
        </p:spPr>
        <p:txBody>
          <a:bodyPr/>
          <a:lstStyle/>
          <a:p>
            <a:r>
              <a:rPr lang="en-GB" b="1" dirty="0">
                <a:solidFill>
                  <a:schemeClr val="bg2">
                    <a:lumMod val="50000"/>
                  </a:schemeClr>
                </a:solidFill>
                <a:latin typeface="Calibri" pitchFamily="34" charset="0"/>
                <a:cs typeface="Calibri" pitchFamily="34" charset="0"/>
              </a:rPr>
              <a:t>Summary</a:t>
            </a:r>
          </a:p>
        </p:txBody>
      </p:sp>
      <p:sp>
        <p:nvSpPr>
          <p:cNvPr id="3" name="Content Placeholder 2"/>
          <p:cNvSpPr>
            <a:spLocks noGrp="1"/>
          </p:cNvSpPr>
          <p:nvPr>
            <p:ph idx="1"/>
          </p:nvPr>
        </p:nvSpPr>
        <p:spPr>
          <a:xfrm>
            <a:off x="228600" y="1045968"/>
            <a:ext cx="8610600" cy="5583432"/>
          </a:xfrm>
        </p:spPr>
        <p:txBody>
          <a:bodyPr>
            <a:normAutofit/>
          </a:bodyPr>
          <a:lstStyle/>
          <a:p>
            <a:pPr marL="635508" lvl="1" indent="-342900">
              <a:buFont typeface="Wingdings" panose="05000000000000000000" pitchFamily="2" charset="2"/>
              <a:buChar char="§"/>
            </a:pPr>
            <a:endParaRPr lang="en-GB" sz="2400" dirty="0">
              <a:latin typeface="Calibri" pitchFamily="34" charset="0"/>
              <a:cs typeface="Calibri" pitchFamily="34" charset="0"/>
              <a:sym typeface="Wingdings" pitchFamily="2" charset="2"/>
            </a:endParaRPr>
          </a:p>
          <a:p>
            <a:pPr marL="342900" indent="-342900">
              <a:buFont typeface="Wingdings" panose="05000000000000000000" pitchFamily="2" charset="2"/>
              <a:buChar char="§"/>
            </a:pPr>
            <a:r>
              <a:rPr lang="en-GB" sz="2400" dirty="0">
                <a:latin typeface="Calibri" pitchFamily="34" charset="0"/>
                <a:cs typeface="Calibri" pitchFamily="34" charset="0"/>
              </a:rPr>
              <a:t> Excess TAG stored as energy</a:t>
            </a:r>
          </a:p>
          <a:p>
            <a:pPr lvl="1">
              <a:buFont typeface="Wingdings" panose="05000000000000000000" pitchFamily="2" charset="2"/>
              <a:buChar char="§"/>
            </a:pPr>
            <a:r>
              <a:rPr lang="en-GB" sz="2400" dirty="0">
                <a:latin typeface="Calibri" pitchFamily="34" charset="0"/>
                <a:cs typeface="Calibri" pitchFamily="34" charset="0"/>
              </a:rPr>
              <a:t>Lead to disease</a:t>
            </a:r>
          </a:p>
          <a:p>
            <a:pPr marL="635508" lvl="1" indent="-342900">
              <a:buFont typeface="Wingdings" panose="05000000000000000000" pitchFamily="2" charset="2"/>
              <a:buChar char="§"/>
            </a:pPr>
            <a:endParaRPr lang="en-GB" sz="2400" dirty="0">
              <a:latin typeface="Calibri" pitchFamily="34" charset="0"/>
              <a:cs typeface="Calibri" pitchFamily="34" charset="0"/>
            </a:endParaRPr>
          </a:p>
          <a:p>
            <a:pPr marL="342900" indent="-342900">
              <a:buFont typeface="Wingdings" panose="05000000000000000000" pitchFamily="2" charset="2"/>
              <a:buChar char="§"/>
            </a:pPr>
            <a:r>
              <a:rPr lang="en-GB" sz="2400" dirty="0">
                <a:latin typeface="Calibri" pitchFamily="34" charset="0"/>
                <a:cs typeface="Calibri" pitchFamily="34" charset="0"/>
              </a:rPr>
              <a:t> Fasting/starvation</a:t>
            </a:r>
          </a:p>
          <a:p>
            <a:pPr lvl="1">
              <a:buFont typeface="Wingdings" panose="05000000000000000000" pitchFamily="2" charset="2"/>
              <a:buChar char="§"/>
            </a:pPr>
            <a:r>
              <a:rPr lang="en-GB" sz="2400" dirty="0">
                <a:latin typeface="Calibri" pitchFamily="34" charset="0"/>
                <a:cs typeface="Calibri" pitchFamily="34" charset="0"/>
              </a:rPr>
              <a:t>TAG in adipose tissue </a:t>
            </a:r>
            <a:r>
              <a:rPr lang="en-GB" sz="2400" dirty="0">
                <a:latin typeface="Calibri" pitchFamily="34" charset="0"/>
                <a:cs typeface="Calibri" pitchFamily="34" charset="0"/>
                <a:sym typeface="Wingdings" pitchFamily="2" charset="2"/>
              </a:rPr>
              <a:t> FFA  blood stream</a:t>
            </a:r>
          </a:p>
          <a:p>
            <a:pPr lvl="1">
              <a:buFont typeface="Wingdings" panose="05000000000000000000" pitchFamily="2" charset="2"/>
              <a:buChar char="§"/>
            </a:pPr>
            <a:r>
              <a:rPr lang="en-GB" sz="2400" dirty="0">
                <a:latin typeface="Calibri" pitchFamily="34" charset="0"/>
                <a:cs typeface="Calibri" pitchFamily="34" charset="0"/>
                <a:sym typeface="Wingdings" pitchFamily="2" charset="2"/>
              </a:rPr>
              <a:t> Liver produces ketone bodies – energy</a:t>
            </a:r>
          </a:p>
          <a:p>
            <a:pPr lvl="1">
              <a:buFont typeface="Wingdings" panose="05000000000000000000" pitchFamily="2" charset="2"/>
              <a:buChar char="§"/>
            </a:pPr>
            <a:endParaRPr lang="en-GB" sz="2400" dirty="0">
              <a:latin typeface="Calibri" pitchFamily="34" charset="0"/>
              <a:cs typeface="Calibri" pitchFamily="34" charset="0"/>
              <a:sym typeface="Wingdings" pitchFamily="2" charset="2"/>
            </a:endParaRPr>
          </a:p>
          <a:p>
            <a:pPr marL="342900" indent="-342900">
              <a:buFont typeface="Wingdings" panose="05000000000000000000" pitchFamily="2" charset="2"/>
              <a:buChar char="§"/>
            </a:pPr>
            <a:r>
              <a:rPr lang="en-GB" sz="2400" dirty="0">
                <a:latin typeface="Calibri" pitchFamily="34" charset="0"/>
                <a:cs typeface="Calibri" pitchFamily="34" charset="0"/>
                <a:sym typeface="Wingdings" pitchFamily="2" charset="2"/>
              </a:rPr>
              <a:t> Excessive storage of TAG is associated with chronic disease</a:t>
            </a:r>
          </a:p>
          <a:p>
            <a:pPr lvl="1">
              <a:buFont typeface="Wingdings" pitchFamily="2" charset="2"/>
              <a:buChar char="v"/>
            </a:pPr>
            <a:endParaRPr lang="en-GB" dirty="0">
              <a:latin typeface="Calibri" pitchFamily="34" charset="0"/>
              <a:cs typeface="Calibri" pitchFamily="34" charset="0"/>
            </a:endParaRPr>
          </a:p>
        </p:txBody>
      </p:sp>
    </p:spTree>
    <p:extLst>
      <p:ext uri="{BB962C8B-B14F-4D97-AF65-F5344CB8AC3E}">
        <p14:creationId xmlns:p14="http://schemas.microsoft.com/office/powerpoint/2010/main" val="39917910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718"/>
            <a:ext cx="7467600" cy="1371600"/>
          </a:xfrm>
        </p:spPr>
        <p:txBody>
          <a:bodyPr/>
          <a:lstStyle/>
          <a:p>
            <a:pPr eaLnBrk="1" hangingPunct="1"/>
            <a:r>
              <a:rPr lang="en-US" altLang="en-US" dirty="0">
                <a:solidFill>
                  <a:schemeClr val="bg2">
                    <a:lumMod val="50000"/>
                  </a:schemeClr>
                </a:solidFill>
              </a:rPr>
              <a:t>Fat </a:t>
            </a:r>
            <a:r>
              <a:rPr lang="en-US" altLang="en-US">
                <a:solidFill>
                  <a:schemeClr val="bg2">
                    <a:lumMod val="50000"/>
                  </a:schemeClr>
                </a:solidFill>
              </a:rPr>
              <a:t>Intake Recommendation</a:t>
            </a:r>
            <a:endParaRPr lang="en-US" altLang="en-US" dirty="0">
              <a:solidFill>
                <a:schemeClr val="bg2">
                  <a:lumMod val="50000"/>
                </a:schemeClr>
              </a:solidFill>
            </a:endParaRPr>
          </a:p>
        </p:txBody>
      </p:sp>
      <p:sp>
        <p:nvSpPr>
          <p:cNvPr id="40963" name="Rectangle 3"/>
          <p:cNvSpPr>
            <a:spLocks noGrp="1" noChangeArrowheads="1"/>
          </p:cNvSpPr>
          <p:nvPr>
            <p:ph idx="1"/>
          </p:nvPr>
        </p:nvSpPr>
        <p:spPr>
          <a:xfrm>
            <a:off x="457200" y="1752600"/>
            <a:ext cx="8305800" cy="4373563"/>
          </a:xfrm>
        </p:spPr>
        <p:txBody>
          <a:bodyPr>
            <a:normAutofit/>
          </a:bodyPr>
          <a:lstStyle/>
          <a:p>
            <a:pPr marL="457200" indent="-457200" eaLnBrk="1" hangingPunct="1">
              <a:lnSpc>
                <a:spcPct val="80000"/>
              </a:lnSpc>
              <a:buFont typeface="Arial" charset="0"/>
              <a:buChar char="•"/>
            </a:pPr>
            <a:r>
              <a:rPr lang="en-US" altLang="en-US" sz="2800" dirty="0"/>
              <a:t>Up to 35% of total calorie intake</a:t>
            </a:r>
          </a:p>
          <a:p>
            <a:pPr marL="457200" indent="-457200" eaLnBrk="1" hangingPunct="1">
              <a:lnSpc>
                <a:spcPct val="80000"/>
              </a:lnSpc>
              <a:buFont typeface="Arial" charset="0"/>
              <a:buChar char="•"/>
            </a:pPr>
            <a:endParaRPr lang="en-US" altLang="en-US" sz="2800" dirty="0"/>
          </a:p>
          <a:p>
            <a:pPr marL="457200" indent="-457200" eaLnBrk="1" hangingPunct="1">
              <a:lnSpc>
                <a:spcPct val="80000"/>
              </a:lnSpc>
              <a:buFont typeface="Arial" charset="0"/>
              <a:buChar char="•"/>
            </a:pPr>
            <a:r>
              <a:rPr lang="en-US" altLang="en-US" sz="2800" dirty="0"/>
              <a:t>Max. 10% SFA</a:t>
            </a:r>
          </a:p>
          <a:p>
            <a:pPr marL="457200" indent="-457200" eaLnBrk="1" hangingPunct="1">
              <a:lnSpc>
                <a:spcPct val="80000"/>
              </a:lnSpc>
              <a:buFont typeface="Arial" charset="0"/>
              <a:buChar char="•"/>
            </a:pPr>
            <a:endParaRPr lang="en-US" altLang="en-US" sz="2800" dirty="0"/>
          </a:p>
          <a:p>
            <a:pPr marL="457200" indent="-457200" eaLnBrk="1" hangingPunct="1">
              <a:lnSpc>
                <a:spcPct val="80000"/>
              </a:lnSpc>
              <a:buFont typeface="Arial" charset="0"/>
              <a:buChar char="•"/>
            </a:pPr>
            <a:r>
              <a:rPr lang="en-US" altLang="en-US" sz="2800" dirty="0"/>
              <a:t>No more than 300 mg of </a:t>
            </a:r>
            <a:r>
              <a:rPr lang="en-US" altLang="en-US" sz="2800" dirty="0" smtClean="0"/>
              <a:t>cholesterol</a:t>
            </a:r>
          </a:p>
          <a:p>
            <a:pPr marL="457200" indent="-457200" eaLnBrk="1" hangingPunct="1">
              <a:lnSpc>
                <a:spcPct val="80000"/>
              </a:lnSpc>
              <a:buFont typeface="Arial" charset="0"/>
              <a:buChar char="•"/>
            </a:pPr>
            <a:endParaRPr lang="en-US" altLang="en-US" sz="2800" dirty="0"/>
          </a:p>
          <a:p>
            <a:pPr marL="457200" indent="-457200" eaLnBrk="1" hangingPunct="1">
              <a:lnSpc>
                <a:spcPct val="80000"/>
              </a:lnSpc>
              <a:buFont typeface="Arial" charset="0"/>
              <a:buChar char="•"/>
            </a:pPr>
            <a:r>
              <a:rPr lang="en-US" altLang="en-US" sz="2800" dirty="0" smtClean="0"/>
              <a:t>0 trans </a:t>
            </a:r>
            <a:endParaRPr lang="en-US" altLang="en-US" sz="2800" dirty="0"/>
          </a:p>
        </p:txBody>
      </p:sp>
    </p:spTree>
    <p:extLst>
      <p:ext uri="{BB962C8B-B14F-4D97-AF65-F5344CB8AC3E}">
        <p14:creationId xmlns:p14="http://schemas.microsoft.com/office/powerpoint/2010/main" val="7360026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a:t>
            </a:r>
            <a:endParaRPr lang="en-US" dirty="0"/>
          </a:p>
        </p:txBody>
      </p:sp>
      <p:sp>
        <p:nvSpPr>
          <p:cNvPr id="3" name="Content Placeholder 2"/>
          <p:cNvSpPr>
            <a:spLocks noGrp="1"/>
          </p:cNvSpPr>
          <p:nvPr>
            <p:ph idx="1"/>
          </p:nvPr>
        </p:nvSpPr>
        <p:spPr/>
        <p:txBody>
          <a:bodyPr/>
          <a:lstStyle/>
          <a:p>
            <a:r>
              <a:rPr lang="en-US" dirty="0" smtClean="0"/>
              <a:t>The fat requirements ( grams and percentages) for:</a:t>
            </a:r>
          </a:p>
          <a:p>
            <a:r>
              <a:rPr lang="en-US" dirty="0" smtClean="0"/>
              <a:t> Male  with 2500 kcal / day </a:t>
            </a:r>
            <a:endParaRPr lang="en-US" dirty="0"/>
          </a:p>
          <a:p>
            <a:r>
              <a:rPr lang="en-US" dirty="0" smtClean="0"/>
              <a:t>Female with 1800 kcal/ day </a:t>
            </a:r>
          </a:p>
          <a:p>
            <a:r>
              <a:rPr lang="en-US" dirty="0" smtClean="0"/>
              <a:t>Athlete for 3500 kcal/ day </a:t>
            </a:r>
            <a:endParaRPr lang="en-US" dirty="0"/>
          </a:p>
        </p:txBody>
      </p:sp>
    </p:spTree>
    <p:extLst>
      <p:ext uri="{BB962C8B-B14F-4D97-AF65-F5344CB8AC3E}">
        <p14:creationId xmlns:p14="http://schemas.microsoft.com/office/powerpoint/2010/main" val="29607494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5791200" cy="609918"/>
          </a:xfrm>
        </p:spPr>
        <p:txBody>
          <a:bodyPr>
            <a:normAutofit fontScale="90000"/>
          </a:bodyPr>
          <a:lstStyle/>
          <a:p>
            <a:r>
              <a:rPr lang="en-US" dirty="0" smtClean="0"/>
              <a:t>Lipid and CVD </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31" t="20086" r="23859" b="4529"/>
          <a:stretch/>
        </p:blipFill>
        <p:spPr bwMode="auto">
          <a:xfrm>
            <a:off x="152400" y="990600"/>
            <a:ext cx="8610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6579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98" t="17885" r="56212" b="33269"/>
          <a:stretch/>
        </p:blipFill>
        <p:spPr bwMode="auto">
          <a:xfrm>
            <a:off x="228600" y="228600"/>
            <a:ext cx="86106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6885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replacer </a:t>
            </a:r>
            <a:endParaRPr lang="en-US" dirty="0"/>
          </a:p>
        </p:txBody>
      </p:sp>
      <p:sp>
        <p:nvSpPr>
          <p:cNvPr id="3" name="Content Placeholder 2"/>
          <p:cNvSpPr>
            <a:spLocks noGrp="1"/>
          </p:cNvSpPr>
          <p:nvPr>
            <p:ph idx="1"/>
          </p:nvPr>
        </p:nvSpPr>
        <p:spPr/>
        <p:txBody>
          <a:bodyPr/>
          <a:lstStyle/>
          <a:p>
            <a:r>
              <a:rPr lang="en-US" dirty="0" smtClean="0"/>
              <a:t>Olestra </a:t>
            </a:r>
          </a:p>
          <a:p>
            <a:endParaRPr lang="en-US" dirty="0"/>
          </a:p>
          <a:p>
            <a:endParaRPr lang="en-US" dirty="0" smtClean="0"/>
          </a:p>
          <a:p>
            <a:endParaRPr lang="en-US" dirty="0"/>
          </a:p>
          <a:p>
            <a:r>
              <a:rPr lang="en-US" dirty="0" smtClean="0"/>
              <a:t>What is </a:t>
            </a:r>
            <a:r>
              <a:rPr lang="en-US" dirty="0" err="1" smtClean="0"/>
              <a:t>orlistat</a:t>
            </a:r>
            <a:r>
              <a:rPr lang="en-US" dirty="0" smtClean="0"/>
              <a:t> ? </a:t>
            </a:r>
            <a:endParaRPr lang="en-US" dirty="0"/>
          </a:p>
        </p:txBody>
      </p:sp>
    </p:spTree>
    <p:extLst>
      <p:ext uri="{BB962C8B-B14F-4D97-AF65-F5344CB8AC3E}">
        <p14:creationId xmlns:p14="http://schemas.microsoft.com/office/powerpoint/2010/main" val="1838275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7239000" cy="1143000"/>
          </a:xfrm>
        </p:spPr>
        <p:txBody>
          <a:bodyPr/>
          <a:lstStyle/>
          <a:p>
            <a:r>
              <a:rPr lang="en-GB" b="1" dirty="0">
                <a:solidFill>
                  <a:schemeClr val="bg2">
                    <a:lumMod val="50000"/>
                  </a:schemeClr>
                </a:solidFill>
                <a:latin typeface="Calibri" pitchFamily="34" charset="0"/>
                <a:cs typeface="Calibri" pitchFamily="34" charset="0"/>
              </a:rPr>
              <a:t>Fatty acid Abbreviations</a:t>
            </a:r>
          </a:p>
        </p:txBody>
      </p:sp>
      <p:sp>
        <p:nvSpPr>
          <p:cNvPr id="3" name="Content Placeholder 2"/>
          <p:cNvSpPr>
            <a:spLocks noGrp="1"/>
          </p:cNvSpPr>
          <p:nvPr>
            <p:ph idx="1"/>
          </p:nvPr>
        </p:nvSpPr>
        <p:spPr>
          <a:xfrm>
            <a:off x="251520" y="1151021"/>
            <a:ext cx="8587680" cy="5216624"/>
          </a:xfrm>
        </p:spPr>
        <p:txBody>
          <a:bodyPr>
            <a:noAutofit/>
          </a:bodyPr>
          <a:lstStyle/>
          <a:p>
            <a:r>
              <a:rPr lang="en-GB" sz="2400" dirty="0">
                <a:latin typeface="Calibri" pitchFamily="34" charset="0"/>
                <a:cs typeface="Calibri" pitchFamily="34" charset="0"/>
              </a:rPr>
              <a:t>COMPLICATED – there are different methods…..</a:t>
            </a:r>
          </a:p>
          <a:p>
            <a:pPr marL="0" indent="0">
              <a:buNone/>
            </a:pPr>
            <a:endParaRPr lang="en-GB" sz="2400" dirty="0">
              <a:latin typeface="Calibri" pitchFamily="34" charset="0"/>
              <a:cs typeface="Calibri" pitchFamily="34" charset="0"/>
            </a:endParaRPr>
          </a:p>
          <a:p>
            <a:pPr marL="0" indent="0">
              <a:buNone/>
            </a:pPr>
            <a:r>
              <a:rPr lang="en-GB" sz="2400" b="0" dirty="0">
                <a:solidFill>
                  <a:srgbClr val="000000"/>
                </a:solidFill>
                <a:latin typeface="Calibri" pitchFamily="34" charset="0"/>
                <a:cs typeface="Calibri" pitchFamily="34" charset="0"/>
              </a:rPr>
              <a:t>Usually three main points to consider;</a:t>
            </a:r>
          </a:p>
          <a:p>
            <a:pPr marL="0" indent="0">
              <a:buNone/>
            </a:pPr>
            <a:endParaRPr lang="en-GB" sz="2400" b="0" dirty="0">
              <a:solidFill>
                <a:srgbClr val="000000"/>
              </a:solidFill>
              <a:latin typeface="Calibri" pitchFamily="34" charset="0"/>
              <a:cs typeface="Calibri" pitchFamily="34" charset="0"/>
            </a:endParaRPr>
          </a:p>
          <a:p>
            <a:pPr marL="514350" indent="-514350">
              <a:buAutoNum type="arabicParenR"/>
            </a:pPr>
            <a:r>
              <a:rPr lang="en-GB" sz="2400" b="0" dirty="0">
                <a:solidFill>
                  <a:srgbClr val="000000"/>
                </a:solidFill>
                <a:latin typeface="Calibri" pitchFamily="34" charset="0"/>
                <a:cs typeface="Calibri" pitchFamily="34" charset="0"/>
              </a:rPr>
              <a:t>Number of Carbons “usually even #"</a:t>
            </a:r>
          </a:p>
          <a:p>
            <a:pPr marL="514350" indent="-514350">
              <a:buAutoNum type="arabicParenR"/>
            </a:pPr>
            <a:endParaRPr lang="en-GB" sz="2400" b="0" dirty="0">
              <a:solidFill>
                <a:srgbClr val="000000"/>
              </a:solidFill>
              <a:latin typeface="Calibri" pitchFamily="34" charset="0"/>
              <a:cs typeface="Calibri" pitchFamily="34" charset="0"/>
            </a:endParaRPr>
          </a:p>
          <a:p>
            <a:pPr marL="514350" indent="-514350">
              <a:buAutoNum type="arabicParenR"/>
            </a:pPr>
            <a:r>
              <a:rPr lang="en-GB" sz="2400" b="0" dirty="0">
                <a:solidFill>
                  <a:srgbClr val="000000"/>
                </a:solidFill>
                <a:latin typeface="Calibri" pitchFamily="34" charset="0"/>
                <a:cs typeface="Calibri" pitchFamily="34" charset="0"/>
              </a:rPr>
              <a:t>Number of double bonds</a:t>
            </a:r>
          </a:p>
          <a:p>
            <a:pPr marL="514350" indent="-514350">
              <a:buAutoNum type="arabicParenR"/>
            </a:pPr>
            <a:endParaRPr lang="en-GB" sz="2400" b="0" dirty="0">
              <a:solidFill>
                <a:srgbClr val="000000"/>
              </a:solidFill>
              <a:latin typeface="Calibri" pitchFamily="34" charset="0"/>
              <a:cs typeface="Calibri" pitchFamily="34" charset="0"/>
            </a:endParaRPr>
          </a:p>
          <a:p>
            <a:pPr marL="514350" indent="-514350">
              <a:buAutoNum type="arabicParenR"/>
            </a:pPr>
            <a:r>
              <a:rPr lang="en-GB" sz="2400" b="0" dirty="0">
                <a:solidFill>
                  <a:srgbClr val="000000"/>
                </a:solidFill>
                <a:latin typeface="Calibri" pitchFamily="34" charset="0"/>
                <a:cs typeface="Calibri" pitchFamily="34" charset="0"/>
              </a:rPr>
              <a:t>Position of double bond nearest the methyl group</a:t>
            </a:r>
          </a:p>
          <a:p>
            <a:endParaRPr lang="en-GB" sz="2400" b="0" dirty="0">
              <a:solidFill>
                <a:srgbClr val="000000"/>
              </a:solidFill>
              <a:latin typeface="Calibri" pitchFamily="34" charset="0"/>
              <a:cs typeface="Calibri" pitchFamily="34" charset="0"/>
            </a:endParaRPr>
          </a:p>
          <a:p>
            <a:pPr marL="514350" indent="-514350">
              <a:buFont typeface="+mj-lt"/>
              <a:buAutoNum type="arabicParenR" startAt="4"/>
            </a:pPr>
            <a:r>
              <a:rPr lang="en-GB" sz="2400" b="0" dirty="0">
                <a:solidFill>
                  <a:srgbClr val="000000"/>
                </a:solidFill>
                <a:latin typeface="Calibri" pitchFamily="34" charset="0"/>
                <a:cs typeface="Calibri" pitchFamily="34" charset="0"/>
              </a:rPr>
              <a:t>Cis/trans double bond</a:t>
            </a:r>
          </a:p>
        </p:txBody>
      </p:sp>
    </p:spTree>
    <p:extLst>
      <p:ext uri="{BB962C8B-B14F-4D97-AF65-F5344CB8AC3E}">
        <p14:creationId xmlns:p14="http://schemas.microsoft.com/office/powerpoint/2010/main" val="1152881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11855</TotalTime>
  <Pages>19</Pages>
  <Words>3861</Words>
  <Application>Microsoft Office PowerPoint</Application>
  <PresentationFormat>On-screen Show (4:3)</PresentationFormat>
  <Paragraphs>907</Paragraphs>
  <Slides>88</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0" baseType="lpstr">
      <vt:lpstr>Essential</vt:lpstr>
      <vt:lpstr>Chart</vt:lpstr>
      <vt:lpstr>LIPIDS why do we need them anyway?</vt:lpstr>
      <vt:lpstr>Outline of session </vt:lpstr>
      <vt:lpstr>why are lipids important in the diet?</vt:lpstr>
      <vt:lpstr>What is a Lipid?</vt:lpstr>
      <vt:lpstr>PowerPoint Presentation</vt:lpstr>
      <vt:lpstr>In what forms are fatty acids found in the body?</vt:lpstr>
      <vt:lpstr>What is a Fatty Acid?</vt:lpstr>
      <vt:lpstr>Major biological roles of fatty acids</vt:lpstr>
      <vt:lpstr>Fatty acid Abbreviations</vt:lpstr>
      <vt:lpstr>Structure of FA</vt:lpstr>
      <vt:lpstr>PowerPoint Presentation</vt:lpstr>
      <vt:lpstr>Example of a fatty acid</vt:lpstr>
      <vt:lpstr>PowerPoint Presentation</vt:lpstr>
      <vt:lpstr>Majority of energy in dietary lipids comes from fatty acids</vt:lpstr>
      <vt:lpstr>Saturated fatty acid     Unsaturated fatty acid (MUFA)     polyunsaturated fatty acid (PUFA)</vt:lpstr>
      <vt:lpstr>Fatty acid composition of foods</vt:lpstr>
      <vt:lpstr>FYI</vt:lpstr>
      <vt:lpstr>common fatty acids</vt:lpstr>
      <vt:lpstr>Characteristics of unsaturation</vt:lpstr>
      <vt:lpstr>Short Chain fatty acids</vt:lpstr>
      <vt:lpstr>Long chain fatty acids</vt:lpstr>
      <vt:lpstr>Triglycerides</vt:lpstr>
      <vt:lpstr>Phospholipids</vt:lpstr>
      <vt:lpstr>phospholipids</vt:lpstr>
      <vt:lpstr>Sterols</vt:lpstr>
      <vt:lpstr>Sterols</vt:lpstr>
      <vt:lpstr>SYNTHESIS OF fatty acids</vt:lpstr>
      <vt:lpstr>Polyunsaturated fatty acids</vt:lpstr>
      <vt:lpstr>Polyunsaturated fatty acids</vt:lpstr>
      <vt:lpstr>PowerPoint Presentation</vt:lpstr>
      <vt:lpstr>PowerPoint Presentation</vt:lpstr>
      <vt:lpstr>PowerPoint Presentation</vt:lpstr>
      <vt:lpstr>Digestion, absorption and transport</vt:lpstr>
      <vt:lpstr>Triacylglycerol is a major dietary lipid</vt:lpstr>
      <vt:lpstr>Digestion of triglycerides</vt:lpstr>
      <vt:lpstr>Digestion of triacylglycerol</vt:lpstr>
      <vt:lpstr>Digestion of triglycerol</vt:lpstr>
      <vt:lpstr>Digestion of triacyglycerol</vt:lpstr>
      <vt:lpstr>PANCREATIC LIPASE</vt:lpstr>
      <vt:lpstr>bile salts</vt:lpstr>
      <vt:lpstr>Amphipathic nature of bile salts</vt:lpstr>
      <vt:lpstr>absorption</vt:lpstr>
      <vt:lpstr>PowerPoint Presentation</vt:lpstr>
      <vt:lpstr>Enterohepatic circulation</vt:lpstr>
      <vt:lpstr>PowerPoint Presentation</vt:lpstr>
      <vt:lpstr>PowerPoint Presentation</vt:lpstr>
      <vt:lpstr>PowerPoint Presentation</vt:lpstr>
      <vt:lpstr>PowerPoint Presentation</vt:lpstr>
      <vt:lpstr>PowerPoint Presentation</vt:lpstr>
      <vt:lpstr>Plasma lipoproteins</vt:lpstr>
      <vt:lpstr>Plasma lipoproteins</vt:lpstr>
      <vt:lpstr>Summary </vt:lpstr>
      <vt:lpstr>Essential fatty acids</vt:lpstr>
      <vt:lpstr>Essential fatty acids</vt:lpstr>
      <vt:lpstr>PowerPoint Presentation</vt:lpstr>
      <vt:lpstr>Symptoms of efa deficiency</vt:lpstr>
      <vt:lpstr>PowerPoint Presentation</vt:lpstr>
      <vt:lpstr>eicosanoids</vt:lpstr>
      <vt:lpstr>eicosanoids</vt:lpstr>
      <vt:lpstr>PowerPoint Presentation</vt:lpstr>
      <vt:lpstr>Eicosanoids are also formed from other pufas</vt:lpstr>
      <vt:lpstr>Diteary n-6/n-3 ratios</vt:lpstr>
      <vt:lpstr>Mechanisms whereby N-3 Pufa reduce risk of cardiovascular disease</vt:lpstr>
      <vt:lpstr>Coma report on nutritional aspects of cvd, 1994</vt:lpstr>
      <vt:lpstr>Conjugated linoleic acids</vt:lpstr>
      <vt:lpstr>Conjugated linoleic acids</vt:lpstr>
      <vt:lpstr>Where do Cla’s come from?</vt:lpstr>
      <vt:lpstr>Why are we interested in CLA’s? health benefits to humans?</vt:lpstr>
      <vt:lpstr>PowerPoint Presentation</vt:lpstr>
      <vt:lpstr>How can you increase the amount of CLA in rumen products?</vt:lpstr>
      <vt:lpstr>Lipids as a source of energy</vt:lpstr>
      <vt:lpstr>Fatty acids as a source of energy</vt:lpstr>
      <vt:lpstr>Oxidation of Fatty acids</vt:lpstr>
      <vt:lpstr>Storage of energy as triacylglycerol</vt:lpstr>
      <vt:lpstr>Adipose tissue</vt:lpstr>
      <vt:lpstr>PowerPoint Presentation</vt:lpstr>
      <vt:lpstr>Lipid Metabolism in Fed &amp; Fasted State</vt:lpstr>
      <vt:lpstr>Plasma NEFA and triacylglycerol following a mixed meal</vt:lpstr>
      <vt:lpstr>Fasted state</vt:lpstr>
      <vt:lpstr>starvation</vt:lpstr>
      <vt:lpstr>Why convert fatty acids to ketone bodies?</vt:lpstr>
      <vt:lpstr>However, excessive storage of TG over a # of years is frequently associated with chronic disease</vt:lpstr>
      <vt:lpstr>Summary</vt:lpstr>
      <vt:lpstr>Fat Intake Recommendation</vt:lpstr>
      <vt:lpstr>Calculate </vt:lpstr>
      <vt:lpstr>Lipid and CVD </vt:lpstr>
      <vt:lpstr>PowerPoint Presentation</vt:lpstr>
      <vt:lpstr>Fat replacer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SUBSTRATES</dc:title>
  <dc:creator>ABFS (Biochemistry and Nutrition)</dc:creator>
  <cp:lastModifiedBy>Lap</cp:lastModifiedBy>
  <cp:revision>420</cp:revision>
  <cp:lastPrinted>2012-10-03T08:53:11Z</cp:lastPrinted>
  <dcterms:created xsi:type="dcterms:W3CDTF">1997-10-27T09:36:04Z</dcterms:created>
  <dcterms:modified xsi:type="dcterms:W3CDTF">2019-03-11T07:10:20Z</dcterms:modified>
</cp:coreProperties>
</file>