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58"/>
  </p:notesMasterIdLst>
  <p:handoutMasterIdLst>
    <p:handoutMasterId r:id="rId59"/>
  </p:handoutMasterIdLst>
  <p:sldIdLst>
    <p:sldId id="359" r:id="rId5"/>
    <p:sldId id="433" r:id="rId6"/>
    <p:sldId id="442" r:id="rId7"/>
    <p:sldId id="564" r:id="rId8"/>
    <p:sldId id="568" r:id="rId9"/>
    <p:sldId id="565" r:id="rId10"/>
    <p:sldId id="569" r:id="rId11"/>
    <p:sldId id="566" r:id="rId12"/>
    <p:sldId id="567" r:id="rId13"/>
    <p:sldId id="570" r:id="rId14"/>
    <p:sldId id="574" r:id="rId15"/>
    <p:sldId id="488" r:id="rId16"/>
    <p:sldId id="489" r:id="rId17"/>
    <p:sldId id="490" r:id="rId18"/>
    <p:sldId id="491" r:id="rId19"/>
    <p:sldId id="487" r:id="rId20"/>
    <p:sldId id="493" r:id="rId21"/>
    <p:sldId id="497" r:id="rId22"/>
    <p:sldId id="576" r:id="rId23"/>
    <p:sldId id="494" r:id="rId24"/>
    <p:sldId id="575" r:id="rId25"/>
    <p:sldId id="578" r:id="rId26"/>
    <p:sldId id="577" r:id="rId27"/>
    <p:sldId id="579" r:id="rId28"/>
    <p:sldId id="498" r:id="rId29"/>
    <p:sldId id="499" r:id="rId30"/>
    <p:sldId id="561" r:id="rId31"/>
    <p:sldId id="562" r:id="rId32"/>
    <p:sldId id="501" r:id="rId33"/>
    <p:sldId id="502" r:id="rId34"/>
    <p:sldId id="395" r:id="rId35"/>
    <p:sldId id="506" r:id="rId36"/>
    <p:sldId id="507" r:id="rId37"/>
    <p:sldId id="522" r:id="rId38"/>
    <p:sldId id="524" r:id="rId39"/>
    <p:sldId id="534" r:id="rId40"/>
    <p:sldId id="393" r:id="rId41"/>
    <p:sldId id="535" r:id="rId42"/>
    <p:sldId id="580" r:id="rId43"/>
    <p:sldId id="581" r:id="rId44"/>
    <p:sldId id="582" r:id="rId45"/>
    <p:sldId id="583" r:id="rId46"/>
    <p:sldId id="584" r:id="rId47"/>
    <p:sldId id="585" r:id="rId48"/>
    <p:sldId id="537" r:id="rId49"/>
    <p:sldId id="538" r:id="rId50"/>
    <p:sldId id="543" r:id="rId51"/>
    <p:sldId id="545" r:id="rId52"/>
    <p:sldId id="550" r:id="rId53"/>
    <p:sldId id="551" r:id="rId54"/>
    <p:sldId id="553" r:id="rId55"/>
    <p:sldId id="555" r:id="rId56"/>
    <p:sldId id="560" r:id="rId57"/>
  </p:sldIdLst>
  <p:sldSz cx="9144000" cy="5715000" type="screen16x10"/>
  <p:notesSz cx="6858000" cy="9144000"/>
  <p:custDataLst>
    <p:tags r:id="rId6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2" name="Author" initials="A" lastIdx="0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C8AC8"/>
    <a:srgbClr val="CBDDEF"/>
    <a:srgbClr val="E7EFF7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570" autoAdjust="0"/>
  </p:normalViewPr>
  <p:slideViewPr>
    <p:cSldViewPr snapToGrid="0" showGuides="1">
      <p:cViewPr>
        <p:scale>
          <a:sx n="100" d="100"/>
          <a:sy n="100" d="100"/>
        </p:scale>
        <p:origin x="-972" y="-174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commentAuthors" Target="commentAuthors.xml"/><Relationship Id="rId82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gs" Target="tags/tag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050D3-38AF-D044-870C-14A97F35972C}" type="doc">
      <dgm:prSet loTypeId="urn:microsoft.com/office/officeart/2008/layout/RadialCluster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4C8D36-8794-8B48-9037-5E7BEEA99915}">
      <dgm:prSet phldrT="[Text]" custT="1"/>
      <dgm:spPr/>
      <dgm:t>
        <a:bodyPr/>
        <a:lstStyle/>
        <a:p>
          <a:r>
            <a:rPr lang="en-US" sz="2000" dirty="0" smtClean="0"/>
            <a:t>Process performance</a:t>
          </a:r>
          <a:endParaRPr lang="en-US" sz="2000" dirty="0"/>
        </a:p>
      </dgm:t>
    </dgm:pt>
    <dgm:pt modelId="{0C43625F-27C5-1945-A41E-5705A9ADAED2}" type="parTrans" cxnId="{6432A172-A6B5-7E44-8504-9A8134D322ED}">
      <dgm:prSet/>
      <dgm:spPr/>
      <dgm:t>
        <a:bodyPr/>
        <a:lstStyle/>
        <a:p>
          <a:endParaRPr lang="en-US" sz="2000"/>
        </a:p>
      </dgm:t>
    </dgm:pt>
    <dgm:pt modelId="{15210674-9A85-2D46-B86A-68A87B93187F}" type="sibTrans" cxnId="{6432A172-A6B5-7E44-8504-9A8134D322ED}">
      <dgm:prSet/>
      <dgm:spPr/>
      <dgm:t>
        <a:bodyPr/>
        <a:lstStyle/>
        <a:p>
          <a:endParaRPr lang="en-US" sz="2000"/>
        </a:p>
      </dgm:t>
    </dgm:pt>
    <dgm:pt modelId="{94435E71-CD53-EE4A-BE07-8F577EE20EF8}">
      <dgm:prSet phldrT="[Text]" custT="1"/>
      <dgm:spPr/>
      <dgm:t>
        <a:bodyPr/>
        <a:lstStyle/>
        <a:p>
          <a:r>
            <a:rPr lang="en-US" sz="2000" dirty="0" smtClean="0"/>
            <a:t>Time</a:t>
          </a:r>
          <a:endParaRPr lang="en-US" sz="2000" dirty="0"/>
        </a:p>
      </dgm:t>
    </dgm:pt>
    <dgm:pt modelId="{04094DD8-1BC4-4040-AC5C-36960E1321E9}" type="parTrans" cxnId="{2CB29BEA-9BCD-9A41-ACF3-9CDC3B6E0901}">
      <dgm:prSet/>
      <dgm:spPr/>
      <dgm:t>
        <a:bodyPr/>
        <a:lstStyle/>
        <a:p>
          <a:endParaRPr lang="en-US" sz="2000"/>
        </a:p>
      </dgm:t>
    </dgm:pt>
    <dgm:pt modelId="{6F33E841-6609-4C4B-8239-2E71FF3A37E5}" type="sibTrans" cxnId="{2CB29BEA-9BCD-9A41-ACF3-9CDC3B6E0901}">
      <dgm:prSet/>
      <dgm:spPr/>
      <dgm:t>
        <a:bodyPr/>
        <a:lstStyle/>
        <a:p>
          <a:endParaRPr lang="en-US" sz="2000"/>
        </a:p>
      </dgm:t>
    </dgm:pt>
    <dgm:pt modelId="{A92B8229-7D42-0544-AA03-2900FBEBEC9A}">
      <dgm:prSet phldrT="[Text]" custT="1"/>
      <dgm:spPr/>
      <dgm:t>
        <a:bodyPr/>
        <a:lstStyle/>
        <a:p>
          <a:r>
            <a:rPr lang="en-US" sz="2000" dirty="0" smtClean="0"/>
            <a:t>Cost</a:t>
          </a:r>
          <a:endParaRPr lang="en-US" sz="2000" dirty="0"/>
        </a:p>
      </dgm:t>
    </dgm:pt>
    <dgm:pt modelId="{CC36D1B4-5407-8043-825B-E3F3B7064DD5}" type="parTrans" cxnId="{0824626E-80BB-E44A-A72F-202F37F59E96}">
      <dgm:prSet/>
      <dgm:spPr/>
      <dgm:t>
        <a:bodyPr/>
        <a:lstStyle/>
        <a:p>
          <a:endParaRPr lang="en-US" sz="2000"/>
        </a:p>
      </dgm:t>
    </dgm:pt>
    <dgm:pt modelId="{BED3ADE8-4A30-124F-A48F-2AF8161045A5}" type="sibTrans" cxnId="{0824626E-80BB-E44A-A72F-202F37F59E96}">
      <dgm:prSet/>
      <dgm:spPr/>
      <dgm:t>
        <a:bodyPr/>
        <a:lstStyle/>
        <a:p>
          <a:endParaRPr lang="en-US" sz="2000"/>
        </a:p>
      </dgm:t>
    </dgm:pt>
    <dgm:pt modelId="{0DC41675-65BE-1548-862C-5AA061058A50}">
      <dgm:prSet phldrT="[Text]" custT="1"/>
      <dgm:spPr/>
      <dgm:t>
        <a:bodyPr/>
        <a:lstStyle/>
        <a:p>
          <a:r>
            <a:rPr lang="en-US" sz="2000" dirty="0" smtClean="0"/>
            <a:t>Quality</a:t>
          </a:r>
          <a:endParaRPr lang="en-US" sz="2000" dirty="0"/>
        </a:p>
      </dgm:t>
    </dgm:pt>
    <dgm:pt modelId="{A63A06B4-2C5F-5B4B-8C68-F8EA6FCA9843}" type="parTrans" cxnId="{F8BCA996-5488-5147-8119-A5E3DCA26B99}">
      <dgm:prSet/>
      <dgm:spPr/>
      <dgm:t>
        <a:bodyPr/>
        <a:lstStyle/>
        <a:p>
          <a:endParaRPr lang="en-US" sz="2000"/>
        </a:p>
      </dgm:t>
    </dgm:pt>
    <dgm:pt modelId="{0CD4B7EC-5665-A041-8BAF-B6EABD1D5DA7}" type="sibTrans" cxnId="{F8BCA996-5488-5147-8119-A5E3DCA26B99}">
      <dgm:prSet/>
      <dgm:spPr/>
      <dgm:t>
        <a:bodyPr/>
        <a:lstStyle/>
        <a:p>
          <a:endParaRPr lang="en-US" sz="2000"/>
        </a:p>
      </dgm:t>
    </dgm:pt>
    <dgm:pt modelId="{F8054447-29EE-934E-9CBE-632F261232F1}" type="pres">
      <dgm:prSet presAssocID="{BE1050D3-38AF-D044-870C-14A97F35972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F6E78A-B9CE-FE40-A247-31AB3A4F8956}" type="pres">
      <dgm:prSet presAssocID="{104C8D36-8794-8B48-9037-5E7BEEA99915}" presName="singleCycle" presStyleCnt="0"/>
      <dgm:spPr/>
    </dgm:pt>
    <dgm:pt modelId="{220DAC13-54AA-E041-A9E5-C22E7A08A98F}" type="pres">
      <dgm:prSet presAssocID="{104C8D36-8794-8B48-9037-5E7BEEA99915}" presName="singleCenter" presStyleLbl="node1" presStyleIdx="0" presStyleCnt="4" custScaleX="10877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FB9F069-ABF4-BB44-8D33-20F25006FB8D}" type="pres">
      <dgm:prSet presAssocID="{04094DD8-1BC4-4040-AC5C-36960E1321E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9CFA3157-0E90-B34C-8EF8-DCBB68F9EDAC}" type="pres">
      <dgm:prSet presAssocID="{94435E71-CD53-EE4A-BE07-8F577EE20EF8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2F1DE-BBD1-B545-8ABD-ACBD316160D9}" type="pres">
      <dgm:prSet presAssocID="{CC36D1B4-5407-8043-825B-E3F3B7064DD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2FBF166B-E8BB-5F46-AD16-9C15BBAE4BBB}" type="pres">
      <dgm:prSet presAssocID="{A92B8229-7D42-0544-AA03-2900FBEBEC9A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84AEB-EAE3-0643-BA1A-2B2BFF0AF66C}" type="pres">
      <dgm:prSet presAssocID="{A63A06B4-2C5F-5B4B-8C68-F8EA6FCA9843}" presName="Name56" presStyleLbl="parChTrans1D2" presStyleIdx="2" presStyleCnt="3"/>
      <dgm:spPr/>
      <dgm:t>
        <a:bodyPr/>
        <a:lstStyle/>
        <a:p>
          <a:endParaRPr lang="en-US"/>
        </a:p>
      </dgm:t>
    </dgm:pt>
    <dgm:pt modelId="{4341DF29-2870-3448-9903-54EC79E1AB98}" type="pres">
      <dgm:prSet presAssocID="{0DC41675-65BE-1548-862C-5AA061058A50}" presName="text0" presStyleLbl="node1" presStyleIdx="3" presStyleCnt="4" custScaleX="139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04949B-4E37-4DAA-8B97-97BCBFFFD7B3}" type="presOf" srcId="{A63A06B4-2C5F-5B4B-8C68-F8EA6FCA9843}" destId="{BFD84AEB-EAE3-0643-BA1A-2B2BFF0AF66C}" srcOrd="0" destOrd="0" presId="urn:microsoft.com/office/officeart/2008/layout/RadialCluster"/>
    <dgm:cxn modelId="{6432A172-A6B5-7E44-8504-9A8134D322ED}" srcId="{BE1050D3-38AF-D044-870C-14A97F35972C}" destId="{104C8D36-8794-8B48-9037-5E7BEEA99915}" srcOrd="0" destOrd="0" parTransId="{0C43625F-27C5-1945-A41E-5705A9ADAED2}" sibTransId="{15210674-9A85-2D46-B86A-68A87B93187F}"/>
    <dgm:cxn modelId="{42AF4C21-2B29-4AE2-B1CB-305FCE6B4239}" type="presOf" srcId="{04094DD8-1BC4-4040-AC5C-36960E1321E9}" destId="{4FB9F069-ABF4-BB44-8D33-20F25006FB8D}" srcOrd="0" destOrd="0" presId="urn:microsoft.com/office/officeart/2008/layout/RadialCluster"/>
    <dgm:cxn modelId="{E3B7915F-2ADD-434A-94F5-661D8A794FC5}" type="presOf" srcId="{BE1050D3-38AF-D044-870C-14A97F35972C}" destId="{F8054447-29EE-934E-9CBE-632F261232F1}" srcOrd="0" destOrd="0" presId="urn:microsoft.com/office/officeart/2008/layout/RadialCluster"/>
    <dgm:cxn modelId="{CFDB83EE-67D0-4FD5-B206-04E4941B08F4}" type="presOf" srcId="{0DC41675-65BE-1548-862C-5AA061058A50}" destId="{4341DF29-2870-3448-9903-54EC79E1AB98}" srcOrd="0" destOrd="0" presId="urn:microsoft.com/office/officeart/2008/layout/RadialCluster"/>
    <dgm:cxn modelId="{E74648BD-C3F7-4361-B3AC-FB024DC08604}" type="presOf" srcId="{A92B8229-7D42-0544-AA03-2900FBEBEC9A}" destId="{2FBF166B-E8BB-5F46-AD16-9C15BBAE4BBB}" srcOrd="0" destOrd="0" presId="urn:microsoft.com/office/officeart/2008/layout/RadialCluster"/>
    <dgm:cxn modelId="{2CB29BEA-9BCD-9A41-ACF3-9CDC3B6E0901}" srcId="{104C8D36-8794-8B48-9037-5E7BEEA99915}" destId="{94435E71-CD53-EE4A-BE07-8F577EE20EF8}" srcOrd="0" destOrd="0" parTransId="{04094DD8-1BC4-4040-AC5C-36960E1321E9}" sibTransId="{6F33E841-6609-4C4B-8239-2E71FF3A37E5}"/>
    <dgm:cxn modelId="{9EC0797A-68E5-47CC-950A-CEBFFAEFCF43}" type="presOf" srcId="{CC36D1B4-5407-8043-825B-E3F3B7064DD5}" destId="{E162F1DE-BBD1-B545-8ABD-ACBD316160D9}" srcOrd="0" destOrd="0" presId="urn:microsoft.com/office/officeart/2008/layout/RadialCluster"/>
    <dgm:cxn modelId="{D3C2738E-1B20-4DAD-AA52-913332785EEF}" type="presOf" srcId="{94435E71-CD53-EE4A-BE07-8F577EE20EF8}" destId="{9CFA3157-0E90-B34C-8EF8-DCBB68F9EDAC}" srcOrd="0" destOrd="0" presId="urn:microsoft.com/office/officeart/2008/layout/RadialCluster"/>
    <dgm:cxn modelId="{0E67383F-B46A-440B-A376-FE1DE0171AA1}" type="presOf" srcId="{104C8D36-8794-8B48-9037-5E7BEEA99915}" destId="{220DAC13-54AA-E041-A9E5-C22E7A08A98F}" srcOrd="0" destOrd="0" presId="urn:microsoft.com/office/officeart/2008/layout/RadialCluster"/>
    <dgm:cxn modelId="{0824626E-80BB-E44A-A72F-202F37F59E96}" srcId="{104C8D36-8794-8B48-9037-5E7BEEA99915}" destId="{A92B8229-7D42-0544-AA03-2900FBEBEC9A}" srcOrd="1" destOrd="0" parTransId="{CC36D1B4-5407-8043-825B-E3F3B7064DD5}" sibTransId="{BED3ADE8-4A30-124F-A48F-2AF8161045A5}"/>
    <dgm:cxn modelId="{F8BCA996-5488-5147-8119-A5E3DCA26B99}" srcId="{104C8D36-8794-8B48-9037-5E7BEEA99915}" destId="{0DC41675-65BE-1548-862C-5AA061058A50}" srcOrd="2" destOrd="0" parTransId="{A63A06B4-2C5F-5B4B-8C68-F8EA6FCA9843}" sibTransId="{0CD4B7EC-5665-A041-8BAF-B6EABD1D5DA7}"/>
    <dgm:cxn modelId="{9247587B-6CEA-40B5-AE20-4B3E06B5AB87}" type="presParOf" srcId="{F8054447-29EE-934E-9CBE-632F261232F1}" destId="{94F6E78A-B9CE-FE40-A247-31AB3A4F8956}" srcOrd="0" destOrd="0" presId="urn:microsoft.com/office/officeart/2008/layout/RadialCluster"/>
    <dgm:cxn modelId="{5A578568-155E-4EE7-8F60-AD576C271ABF}" type="presParOf" srcId="{94F6E78A-B9CE-FE40-A247-31AB3A4F8956}" destId="{220DAC13-54AA-E041-A9E5-C22E7A08A98F}" srcOrd="0" destOrd="0" presId="urn:microsoft.com/office/officeart/2008/layout/RadialCluster"/>
    <dgm:cxn modelId="{0B1B3DAD-9CB3-43B4-BD1C-7FDC0DFF9F51}" type="presParOf" srcId="{94F6E78A-B9CE-FE40-A247-31AB3A4F8956}" destId="{4FB9F069-ABF4-BB44-8D33-20F25006FB8D}" srcOrd="1" destOrd="0" presId="urn:microsoft.com/office/officeart/2008/layout/RadialCluster"/>
    <dgm:cxn modelId="{44872616-660B-4B4E-8FC4-F238BA275107}" type="presParOf" srcId="{94F6E78A-B9CE-FE40-A247-31AB3A4F8956}" destId="{9CFA3157-0E90-B34C-8EF8-DCBB68F9EDAC}" srcOrd="2" destOrd="0" presId="urn:microsoft.com/office/officeart/2008/layout/RadialCluster"/>
    <dgm:cxn modelId="{3F5FB760-8767-4D61-8AFC-CB0BB6B8C42B}" type="presParOf" srcId="{94F6E78A-B9CE-FE40-A247-31AB3A4F8956}" destId="{E162F1DE-BBD1-B545-8ABD-ACBD316160D9}" srcOrd="3" destOrd="0" presId="urn:microsoft.com/office/officeart/2008/layout/RadialCluster"/>
    <dgm:cxn modelId="{40257A8F-5707-4B1D-B4DF-2ED1E5C79757}" type="presParOf" srcId="{94F6E78A-B9CE-FE40-A247-31AB3A4F8956}" destId="{2FBF166B-E8BB-5F46-AD16-9C15BBAE4BBB}" srcOrd="4" destOrd="0" presId="urn:microsoft.com/office/officeart/2008/layout/RadialCluster"/>
    <dgm:cxn modelId="{B052CFE3-84A4-40F5-A3FA-3CC3EED4DDBC}" type="presParOf" srcId="{94F6E78A-B9CE-FE40-A247-31AB3A4F8956}" destId="{BFD84AEB-EAE3-0643-BA1A-2B2BFF0AF66C}" srcOrd="5" destOrd="0" presId="urn:microsoft.com/office/officeart/2008/layout/RadialCluster"/>
    <dgm:cxn modelId="{41621037-9076-4C2C-A5EF-CAE0AA84DBF5}" type="presParOf" srcId="{94F6E78A-B9CE-FE40-A247-31AB3A4F8956}" destId="{4341DF29-2870-3448-9903-54EC79E1AB9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41377F-F59A-DC40-A1C6-FE92B6173744}" type="doc">
      <dgm:prSet loTypeId="urn:microsoft.com/office/officeart/2005/8/layout/equation2" loCatId="" qsTypeId="urn:microsoft.com/office/officeart/2005/8/quickstyle/simple5" qsCatId="simple" csTypeId="urn:microsoft.com/office/officeart/2005/8/colors/accent1_2" csCatId="accent1" phldr="1"/>
      <dgm:spPr/>
    </dgm:pt>
    <dgm:pt modelId="{59006A2A-7EF6-894C-B5D9-42E309BE7CD1}">
      <dgm:prSet phldrT="[Text]"/>
      <dgm:spPr/>
      <dgm:t>
        <a:bodyPr/>
        <a:lstStyle/>
        <a:p>
          <a:r>
            <a:rPr lang="en-US" dirty="0" smtClean="0"/>
            <a:t>Processing time</a:t>
          </a:r>
          <a:endParaRPr lang="en-US" dirty="0"/>
        </a:p>
      </dgm:t>
    </dgm:pt>
    <dgm:pt modelId="{51DDCB45-24FB-D547-AEA8-E17682D9ECBB}" type="parTrans" cxnId="{B71A0573-E2A4-D048-9A91-F6657E5F46E8}">
      <dgm:prSet/>
      <dgm:spPr/>
      <dgm:t>
        <a:bodyPr/>
        <a:lstStyle/>
        <a:p>
          <a:endParaRPr lang="en-US"/>
        </a:p>
      </dgm:t>
    </dgm:pt>
    <dgm:pt modelId="{6FE20168-BB7E-184D-A752-3723A593488C}" type="sibTrans" cxnId="{B71A0573-E2A4-D048-9A91-F6657E5F46E8}">
      <dgm:prSet/>
      <dgm:spPr/>
      <dgm:t>
        <a:bodyPr/>
        <a:lstStyle/>
        <a:p>
          <a:endParaRPr lang="en-US" dirty="0"/>
        </a:p>
      </dgm:t>
    </dgm:pt>
    <dgm:pt modelId="{4C654DFC-B692-AF4C-9CA3-E5AB9CC7DA02}">
      <dgm:prSet phldrT="[Text]"/>
      <dgm:spPr/>
      <dgm:t>
        <a:bodyPr/>
        <a:lstStyle/>
        <a:p>
          <a:r>
            <a:rPr lang="en-US" dirty="0" smtClean="0"/>
            <a:t>Waiting time</a:t>
          </a:r>
          <a:endParaRPr lang="en-US" dirty="0"/>
        </a:p>
      </dgm:t>
    </dgm:pt>
    <dgm:pt modelId="{EC695455-3336-5847-BF36-05E1D32A3711}" type="parTrans" cxnId="{0E5F51F9-4EC7-0141-AD0F-C8CC1C71EA8B}">
      <dgm:prSet/>
      <dgm:spPr/>
      <dgm:t>
        <a:bodyPr/>
        <a:lstStyle/>
        <a:p>
          <a:endParaRPr lang="en-US"/>
        </a:p>
      </dgm:t>
    </dgm:pt>
    <dgm:pt modelId="{E5417DA9-CA26-8A4C-AFEC-D60B5F012B6F}" type="sibTrans" cxnId="{0E5F51F9-4EC7-0141-AD0F-C8CC1C71EA8B}">
      <dgm:prSet/>
      <dgm:spPr/>
      <dgm:t>
        <a:bodyPr/>
        <a:lstStyle/>
        <a:p>
          <a:endParaRPr lang="en-US"/>
        </a:p>
      </dgm:t>
    </dgm:pt>
    <dgm:pt modelId="{D076442C-F716-494D-BAF1-492078D943EF}">
      <dgm:prSet phldrT="[Text]"/>
      <dgm:spPr/>
      <dgm:t>
        <a:bodyPr/>
        <a:lstStyle/>
        <a:p>
          <a:r>
            <a:rPr lang="en-US" dirty="0" smtClean="0"/>
            <a:t>Cycle time</a:t>
          </a:r>
          <a:endParaRPr lang="en-US" dirty="0"/>
        </a:p>
      </dgm:t>
    </dgm:pt>
    <dgm:pt modelId="{08D9B373-1727-0F40-83BA-A9D1CEC215F4}" type="parTrans" cxnId="{0CC5D6A7-A56F-994A-8E54-EE3CBBEEC3D7}">
      <dgm:prSet/>
      <dgm:spPr/>
      <dgm:t>
        <a:bodyPr/>
        <a:lstStyle/>
        <a:p>
          <a:endParaRPr lang="en-US"/>
        </a:p>
      </dgm:t>
    </dgm:pt>
    <dgm:pt modelId="{EC483ACC-C47F-1F44-B495-4333E4F26028}" type="sibTrans" cxnId="{0CC5D6A7-A56F-994A-8E54-EE3CBBEEC3D7}">
      <dgm:prSet/>
      <dgm:spPr/>
      <dgm:t>
        <a:bodyPr/>
        <a:lstStyle/>
        <a:p>
          <a:endParaRPr lang="en-US"/>
        </a:p>
      </dgm:t>
    </dgm:pt>
    <dgm:pt modelId="{24FECCBB-A050-7344-ABB2-F22CE6E05266}" type="pres">
      <dgm:prSet presAssocID="{8641377F-F59A-DC40-A1C6-FE92B6173744}" presName="Name0" presStyleCnt="0">
        <dgm:presLayoutVars>
          <dgm:dir/>
          <dgm:resizeHandles val="exact"/>
        </dgm:presLayoutVars>
      </dgm:prSet>
      <dgm:spPr/>
    </dgm:pt>
    <dgm:pt modelId="{A2FCEF3B-4719-BA4C-B846-D2F97B9928AC}" type="pres">
      <dgm:prSet presAssocID="{8641377F-F59A-DC40-A1C6-FE92B6173744}" presName="vNodes" presStyleCnt="0"/>
      <dgm:spPr/>
    </dgm:pt>
    <dgm:pt modelId="{F1FF5798-098E-0E40-AFAB-84AEEBFC4093}" type="pres">
      <dgm:prSet presAssocID="{59006A2A-7EF6-894C-B5D9-42E309BE7C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7E7BD-05F9-6540-897D-19108888C591}" type="pres">
      <dgm:prSet presAssocID="{6FE20168-BB7E-184D-A752-3723A593488C}" presName="spacerT" presStyleCnt="0"/>
      <dgm:spPr/>
    </dgm:pt>
    <dgm:pt modelId="{8902BB47-6517-E54D-8193-320CCBFB32CF}" type="pres">
      <dgm:prSet presAssocID="{6FE20168-BB7E-184D-A752-3723A593488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A256E44-F947-3C44-AB63-56F61387C30F}" type="pres">
      <dgm:prSet presAssocID="{6FE20168-BB7E-184D-A752-3723A593488C}" presName="spacerB" presStyleCnt="0"/>
      <dgm:spPr/>
    </dgm:pt>
    <dgm:pt modelId="{E7AB4E15-5D30-F240-88D7-CCFCCE8D1B61}" type="pres">
      <dgm:prSet presAssocID="{4C654DFC-B692-AF4C-9CA3-E5AB9CC7DA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1CF4-7840-E649-8A19-5A70370B0E05}" type="pres">
      <dgm:prSet presAssocID="{8641377F-F59A-DC40-A1C6-FE92B6173744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B03FC944-4734-C64C-AA3B-48FDB6BFECAE}" type="pres">
      <dgm:prSet presAssocID="{8641377F-F59A-DC40-A1C6-FE92B617374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8875B03-43C7-3D40-A6F0-526757FDCDF5}" type="pres">
      <dgm:prSet presAssocID="{8641377F-F59A-DC40-A1C6-FE92B617374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4BC5DB-B149-4565-9C21-B39AE44395DC}" type="presOf" srcId="{6FE20168-BB7E-184D-A752-3723A593488C}" destId="{8902BB47-6517-E54D-8193-320CCBFB32CF}" srcOrd="0" destOrd="0" presId="urn:microsoft.com/office/officeart/2005/8/layout/equation2"/>
    <dgm:cxn modelId="{0CC5D6A7-A56F-994A-8E54-EE3CBBEEC3D7}" srcId="{8641377F-F59A-DC40-A1C6-FE92B6173744}" destId="{D076442C-F716-494D-BAF1-492078D943EF}" srcOrd="2" destOrd="0" parTransId="{08D9B373-1727-0F40-83BA-A9D1CEC215F4}" sibTransId="{EC483ACC-C47F-1F44-B495-4333E4F26028}"/>
    <dgm:cxn modelId="{77414D7A-A88C-4D27-859E-ACF200B25131}" type="presOf" srcId="{E5417DA9-CA26-8A4C-AFEC-D60B5F012B6F}" destId="{3BD31CF4-7840-E649-8A19-5A70370B0E05}" srcOrd="0" destOrd="0" presId="urn:microsoft.com/office/officeart/2005/8/layout/equation2"/>
    <dgm:cxn modelId="{0E5F51F9-4EC7-0141-AD0F-C8CC1C71EA8B}" srcId="{8641377F-F59A-DC40-A1C6-FE92B6173744}" destId="{4C654DFC-B692-AF4C-9CA3-E5AB9CC7DA02}" srcOrd="1" destOrd="0" parTransId="{EC695455-3336-5847-BF36-05E1D32A3711}" sibTransId="{E5417DA9-CA26-8A4C-AFEC-D60B5F012B6F}"/>
    <dgm:cxn modelId="{D3AC94E9-A5DA-49DE-B4B2-7796D33D88AA}" type="presOf" srcId="{59006A2A-7EF6-894C-B5D9-42E309BE7CD1}" destId="{F1FF5798-098E-0E40-AFAB-84AEEBFC4093}" srcOrd="0" destOrd="0" presId="urn:microsoft.com/office/officeart/2005/8/layout/equation2"/>
    <dgm:cxn modelId="{F5E52413-2EE1-4308-8EB5-415361432A42}" type="presOf" srcId="{D076442C-F716-494D-BAF1-492078D943EF}" destId="{28875B03-43C7-3D40-A6F0-526757FDCDF5}" srcOrd="0" destOrd="0" presId="urn:microsoft.com/office/officeart/2005/8/layout/equation2"/>
    <dgm:cxn modelId="{6D6C5F32-B3BD-4105-A2EA-95899E6D655B}" type="presOf" srcId="{E5417DA9-CA26-8A4C-AFEC-D60B5F012B6F}" destId="{B03FC944-4734-C64C-AA3B-48FDB6BFECAE}" srcOrd="1" destOrd="0" presId="urn:microsoft.com/office/officeart/2005/8/layout/equation2"/>
    <dgm:cxn modelId="{B68BC6A1-4FEB-4EF6-A756-46AD1AED3711}" type="presOf" srcId="{8641377F-F59A-DC40-A1C6-FE92B6173744}" destId="{24FECCBB-A050-7344-ABB2-F22CE6E05266}" srcOrd="0" destOrd="0" presId="urn:microsoft.com/office/officeart/2005/8/layout/equation2"/>
    <dgm:cxn modelId="{4290AF46-BF26-468E-B0EC-3B239D55AAC7}" type="presOf" srcId="{4C654DFC-B692-AF4C-9CA3-E5AB9CC7DA02}" destId="{E7AB4E15-5D30-F240-88D7-CCFCCE8D1B61}" srcOrd="0" destOrd="0" presId="urn:microsoft.com/office/officeart/2005/8/layout/equation2"/>
    <dgm:cxn modelId="{B71A0573-E2A4-D048-9A91-F6657E5F46E8}" srcId="{8641377F-F59A-DC40-A1C6-FE92B6173744}" destId="{59006A2A-7EF6-894C-B5D9-42E309BE7CD1}" srcOrd="0" destOrd="0" parTransId="{51DDCB45-24FB-D547-AEA8-E17682D9ECBB}" sibTransId="{6FE20168-BB7E-184D-A752-3723A593488C}"/>
    <dgm:cxn modelId="{77EC5FAC-DA37-42D0-BFA4-98787977B102}" type="presParOf" srcId="{24FECCBB-A050-7344-ABB2-F22CE6E05266}" destId="{A2FCEF3B-4719-BA4C-B846-D2F97B9928AC}" srcOrd="0" destOrd="0" presId="urn:microsoft.com/office/officeart/2005/8/layout/equation2"/>
    <dgm:cxn modelId="{E215D6A6-2F2C-419A-8CEA-6E194EECDCD2}" type="presParOf" srcId="{A2FCEF3B-4719-BA4C-B846-D2F97B9928AC}" destId="{F1FF5798-098E-0E40-AFAB-84AEEBFC4093}" srcOrd="0" destOrd="0" presId="urn:microsoft.com/office/officeart/2005/8/layout/equation2"/>
    <dgm:cxn modelId="{DFC9F457-C522-4047-83E4-7D2E7BDDF02D}" type="presParOf" srcId="{A2FCEF3B-4719-BA4C-B846-D2F97B9928AC}" destId="{C757E7BD-05F9-6540-897D-19108888C591}" srcOrd="1" destOrd="0" presId="urn:microsoft.com/office/officeart/2005/8/layout/equation2"/>
    <dgm:cxn modelId="{2D438F80-C88E-458B-8B07-709B00290DDD}" type="presParOf" srcId="{A2FCEF3B-4719-BA4C-B846-D2F97B9928AC}" destId="{8902BB47-6517-E54D-8193-320CCBFB32CF}" srcOrd="2" destOrd="0" presId="urn:microsoft.com/office/officeart/2005/8/layout/equation2"/>
    <dgm:cxn modelId="{7FB905FC-9E10-4F34-856D-3CE7F501A765}" type="presParOf" srcId="{A2FCEF3B-4719-BA4C-B846-D2F97B9928AC}" destId="{1A256E44-F947-3C44-AB63-56F61387C30F}" srcOrd="3" destOrd="0" presId="urn:microsoft.com/office/officeart/2005/8/layout/equation2"/>
    <dgm:cxn modelId="{431B3FA1-45B3-4212-82F4-D09F27FE5037}" type="presParOf" srcId="{A2FCEF3B-4719-BA4C-B846-D2F97B9928AC}" destId="{E7AB4E15-5D30-F240-88D7-CCFCCE8D1B61}" srcOrd="4" destOrd="0" presId="urn:microsoft.com/office/officeart/2005/8/layout/equation2"/>
    <dgm:cxn modelId="{408A07C3-C263-40F3-A5BC-0BAA2F1EB8D6}" type="presParOf" srcId="{24FECCBB-A050-7344-ABB2-F22CE6E05266}" destId="{3BD31CF4-7840-E649-8A19-5A70370B0E05}" srcOrd="1" destOrd="0" presId="urn:microsoft.com/office/officeart/2005/8/layout/equation2"/>
    <dgm:cxn modelId="{06C98D92-7ED0-4C7A-BA05-EB21DD227D4B}" type="presParOf" srcId="{3BD31CF4-7840-E649-8A19-5A70370B0E05}" destId="{B03FC944-4734-C64C-AA3B-48FDB6BFECAE}" srcOrd="0" destOrd="0" presId="urn:microsoft.com/office/officeart/2005/8/layout/equation2"/>
    <dgm:cxn modelId="{6EEB0CEF-E6E4-4E81-A694-4B73CA50E353}" type="presParOf" srcId="{24FECCBB-A050-7344-ABB2-F22CE6E05266}" destId="{28875B03-43C7-3D40-A6F0-526757FDCDF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3A9FB-89F5-5C40-86C7-AA05FB0C365B}" type="doc">
      <dgm:prSet loTypeId="urn:microsoft.com/office/officeart/2005/8/layout/arrow6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111B8F-0001-EA47-AB3E-75BAC2AF4951}">
      <dgm:prSet/>
      <dgm:spPr/>
      <dgm:t>
        <a:bodyPr/>
        <a:lstStyle/>
        <a:p>
          <a:pPr rtl="0"/>
          <a:r>
            <a:rPr lang="en-US" dirty="0" smtClean="0"/>
            <a:t>Resource utilization</a:t>
          </a:r>
          <a:endParaRPr lang="en-US" dirty="0"/>
        </a:p>
      </dgm:t>
    </dgm:pt>
    <dgm:pt modelId="{EC3547F8-833A-E748-ACD0-AF289D6AD980}" type="parTrans" cxnId="{864EBB82-45E4-9246-BB64-68530C13A054}">
      <dgm:prSet/>
      <dgm:spPr/>
      <dgm:t>
        <a:bodyPr/>
        <a:lstStyle/>
        <a:p>
          <a:endParaRPr lang="en-US"/>
        </a:p>
      </dgm:t>
    </dgm:pt>
    <dgm:pt modelId="{01BB8849-6C9E-C944-AB7E-360F51625104}" type="sibTrans" cxnId="{864EBB82-45E4-9246-BB64-68530C13A054}">
      <dgm:prSet/>
      <dgm:spPr/>
      <dgm:t>
        <a:bodyPr/>
        <a:lstStyle/>
        <a:p>
          <a:endParaRPr lang="en-US"/>
        </a:p>
      </dgm:t>
    </dgm:pt>
    <dgm:pt modelId="{ECEF789C-B904-B047-86AE-D8A027BA9715}">
      <dgm:prSet/>
      <dgm:spPr/>
      <dgm:t>
        <a:bodyPr/>
        <a:lstStyle/>
        <a:p>
          <a:pPr rtl="0"/>
          <a:r>
            <a:rPr lang="en-US" dirty="0" smtClean="0"/>
            <a:t>Waiting time</a:t>
          </a:r>
          <a:endParaRPr lang="en-US" dirty="0"/>
        </a:p>
      </dgm:t>
    </dgm:pt>
    <dgm:pt modelId="{A3944893-38B8-924F-A921-C464729A183C}" type="parTrans" cxnId="{EB09EBC0-BA65-8E49-81C3-FA9BCDD8902E}">
      <dgm:prSet/>
      <dgm:spPr/>
      <dgm:t>
        <a:bodyPr/>
        <a:lstStyle/>
        <a:p>
          <a:endParaRPr lang="en-US"/>
        </a:p>
      </dgm:t>
    </dgm:pt>
    <dgm:pt modelId="{D202A364-EA68-2E40-9352-8E18D929DED2}" type="sibTrans" cxnId="{EB09EBC0-BA65-8E49-81C3-FA9BCDD8902E}">
      <dgm:prSet/>
      <dgm:spPr/>
      <dgm:t>
        <a:bodyPr/>
        <a:lstStyle/>
        <a:p>
          <a:endParaRPr lang="en-US"/>
        </a:p>
      </dgm:t>
    </dgm:pt>
    <dgm:pt modelId="{7033EC40-E5F3-E14C-95E2-9560E74314FC}" type="pres">
      <dgm:prSet presAssocID="{8683A9FB-89F5-5C40-86C7-AA05FB0C365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75045B-AF0E-044B-81FD-F9A8017D5155}" type="pres">
      <dgm:prSet presAssocID="{8683A9FB-89F5-5C40-86C7-AA05FB0C365B}" presName="ribbon" presStyleLbl="node1" presStyleIdx="0" presStyleCnt="1"/>
      <dgm:spPr/>
    </dgm:pt>
    <dgm:pt modelId="{E8CBFB50-6AC8-234F-99A7-9F295F5EAAE5}" type="pres">
      <dgm:prSet presAssocID="{8683A9FB-89F5-5C40-86C7-AA05FB0C365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DE689-4E1F-E04F-B9F1-795F9C5D4BBA}" type="pres">
      <dgm:prSet presAssocID="{8683A9FB-89F5-5C40-86C7-AA05FB0C365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AE3F59-61BD-044E-BE91-F4D20279A2C2}" type="presOf" srcId="{ECEF789C-B904-B047-86AE-D8A027BA9715}" destId="{21CDE689-4E1F-E04F-B9F1-795F9C5D4BBA}" srcOrd="0" destOrd="0" presId="urn:microsoft.com/office/officeart/2005/8/layout/arrow6"/>
    <dgm:cxn modelId="{EB09EBC0-BA65-8E49-81C3-FA9BCDD8902E}" srcId="{8683A9FB-89F5-5C40-86C7-AA05FB0C365B}" destId="{ECEF789C-B904-B047-86AE-D8A027BA9715}" srcOrd="1" destOrd="0" parTransId="{A3944893-38B8-924F-A921-C464729A183C}" sibTransId="{D202A364-EA68-2E40-9352-8E18D929DED2}"/>
    <dgm:cxn modelId="{6ED0277A-7583-7E47-BC9B-673D4CFEFF8F}" type="presOf" srcId="{8683A9FB-89F5-5C40-86C7-AA05FB0C365B}" destId="{7033EC40-E5F3-E14C-95E2-9560E74314FC}" srcOrd="0" destOrd="0" presId="urn:microsoft.com/office/officeart/2005/8/layout/arrow6"/>
    <dgm:cxn modelId="{B08CB9B6-5034-E144-BD07-CAA5D8508E10}" type="presOf" srcId="{69111B8F-0001-EA47-AB3E-75BAC2AF4951}" destId="{E8CBFB50-6AC8-234F-99A7-9F295F5EAAE5}" srcOrd="0" destOrd="0" presId="urn:microsoft.com/office/officeart/2005/8/layout/arrow6"/>
    <dgm:cxn modelId="{864EBB82-45E4-9246-BB64-68530C13A054}" srcId="{8683A9FB-89F5-5C40-86C7-AA05FB0C365B}" destId="{69111B8F-0001-EA47-AB3E-75BAC2AF4951}" srcOrd="0" destOrd="0" parTransId="{EC3547F8-833A-E748-ACD0-AF289D6AD980}" sibTransId="{01BB8849-6C9E-C944-AB7E-360F51625104}"/>
    <dgm:cxn modelId="{30AB8066-465C-A340-A416-7B4857D58A5E}" type="presParOf" srcId="{7033EC40-E5F3-E14C-95E2-9560E74314FC}" destId="{E275045B-AF0E-044B-81FD-F9A8017D5155}" srcOrd="0" destOrd="0" presId="urn:microsoft.com/office/officeart/2005/8/layout/arrow6"/>
    <dgm:cxn modelId="{4A209844-E144-CF47-804B-3119365F5717}" type="presParOf" srcId="{7033EC40-E5F3-E14C-95E2-9560E74314FC}" destId="{E8CBFB50-6AC8-234F-99A7-9F295F5EAAE5}" srcOrd="1" destOrd="0" presId="urn:microsoft.com/office/officeart/2005/8/layout/arrow6"/>
    <dgm:cxn modelId="{A5BF916A-C6DA-D344-9F2A-6CD9D7EB0289}" type="presParOf" srcId="{7033EC40-E5F3-E14C-95E2-9560E74314FC}" destId="{21CDE689-4E1F-E04F-B9F1-795F9C5D4BB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2E2FDE-7900-C84C-A145-4A19BD999607}" type="doc">
      <dgm:prSet loTypeId="urn:microsoft.com/office/officeart/2005/8/layout/process5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CB858-793A-6F44-B587-A1158D94270D}">
      <dgm:prSet/>
      <dgm:spPr/>
      <dgm:t>
        <a:bodyPr/>
        <a:lstStyle/>
        <a:p>
          <a:pPr rtl="0"/>
          <a:r>
            <a:rPr lang="en-US" dirty="0" smtClean="0"/>
            <a:t>Model the process</a:t>
          </a:r>
          <a:endParaRPr lang="en-US" dirty="0"/>
        </a:p>
      </dgm:t>
    </dgm:pt>
    <dgm:pt modelId="{7EF41987-EB3C-934D-8AE9-578ED47A7619}" type="parTrans" cxnId="{A212EE33-E9C3-4541-ADF9-0A482A599907}">
      <dgm:prSet/>
      <dgm:spPr/>
      <dgm:t>
        <a:bodyPr/>
        <a:lstStyle/>
        <a:p>
          <a:endParaRPr lang="en-US"/>
        </a:p>
      </dgm:t>
    </dgm:pt>
    <dgm:pt modelId="{6EF14C26-D313-E940-B2B5-95020D72ACFC}" type="sibTrans" cxnId="{A212EE33-E9C3-4541-ADF9-0A482A599907}">
      <dgm:prSet/>
      <dgm:spPr/>
      <dgm:t>
        <a:bodyPr/>
        <a:lstStyle/>
        <a:p>
          <a:endParaRPr lang="en-US"/>
        </a:p>
      </dgm:t>
    </dgm:pt>
    <dgm:pt modelId="{AF425C07-BA9A-5F48-8527-44A0DBA900C7}">
      <dgm:prSet/>
      <dgm:spPr/>
      <dgm:t>
        <a:bodyPr/>
        <a:lstStyle/>
        <a:p>
          <a:pPr rtl="0"/>
          <a:r>
            <a:rPr lang="en-US" dirty="0" smtClean="0"/>
            <a:t>Define a simulation scenario</a:t>
          </a:r>
          <a:endParaRPr lang="en-US" dirty="0"/>
        </a:p>
      </dgm:t>
    </dgm:pt>
    <dgm:pt modelId="{3E6E573A-C312-BC48-8E40-26BE350BC550}" type="parTrans" cxnId="{706BDB83-8CD2-F146-94B2-640C7428E1A6}">
      <dgm:prSet/>
      <dgm:spPr/>
      <dgm:t>
        <a:bodyPr/>
        <a:lstStyle/>
        <a:p>
          <a:endParaRPr lang="en-US"/>
        </a:p>
      </dgm:t>
    </dgm:pt>
    <dgm:pt modelId="{30FC3A73-A590-5B4D-BD0D-D620E29B0A5B}" type="sibTrans" cxnId="{706BDB83-8CD2-F146-94B2-640C7428E1A6}">
      <dgm:prSet/>
      <dgm:spPr/>
      <dgm:t>
        <a:bodyPr/>
        <a:lstStyle/>
        <a:p>
          <a:endParaRPr lang="en-US"/>
        </a:p>
      </dgm:t>
    </dgm:pt>
    <dgm:pt modelId="{710FCBED-1B47-B545-A792-E556A8A3ADEC}">
      <dgm:prSet/>
      <dgm:spPr/>
      <dgm:t>
        <a:bodyPr/>
        <a:lstStyle/>
        <a:p>
          <a:pPr rtl="0"/>
          <a:r>
            <a:rPr lang="en-US" dirty="0" smtClean="0"/>
            <a:t>Run the simulation</a:t>
          </a:r>
          <a:endParaRPr lang="en-US" dirty="0"/>
        </a:p>
      </dgm:t>
    </dgm:pt>
    <dgm:pt modelId="{D8D9BF2B-5B14-484C-AE4E-7D8A330917A2}" type="parTrans" cxnId="{EDB85F98-30EB-8C41-9C56-917843591FA6}">
      <dgm:prSet/>
      <dgm:spPr/>
      <dgm:t>
        <a:bodyPr/>
        <a:lstStyle/>
        <a:p>
          <a:endParaRPr lang="en-US"/>
        </a:p>
      </dgm:t>
    </dgm:pt>
    <dgm:pt modelId="{0712FA60-3AEB-0A42-B08A-12B9A4F8C04B}" type="sibTrans" cxnId="{EDB85F98-30EB-8C41-9C56-917843591FA6}">
      <dgm:prSet/>
      <dgm:spPr/>
      <dgm:t>
        <a:bodyPr/>
        <a:lstStyle/>
        <a:p>
          <a:endParaRPr lang="en-US"/>
        </a:p>
      </dgm:t>
    </dgm:pt>
    <dgm:pt modelId="{7FFBCBB7-70CA-0649-BAF0-2A9F44B0349D}">
      <dgm:prSet/>
      <dgm:spPr/>
      <dgm:t>
        <a:bodyPr/>
        <a:lstStyle/>
        <a:p>
          <a:pPr rtl="0"/>
          <a:r>
            <a:rPr lang="en-US" smtClean="0"/>
            <a:t>Analyze the simulation outputs</a:t>
          </a:r>
          <a:endParaRPr lang="en-US"/>
        </a:p>
      </dgm:t>
    </dgm:pt>
    <dgm:pt modelId="{BBC70AD5-396D-0E4A-80B5-9429850EE0CE}" type="parTrans" cxnId="{A41FD3A9-2836-9445-9E32-C8DF8BFE18B6}">
      <dgm:prSet/>
      <dgm:spPr/>
      <dgm:t>
        <a:bodyPr/>
        <a:lstStyle/>
        <a:p>
          <a:endParaRPr lang="en-US"/>
        </a:p>
      </dgm:t>
    </dgm:pt>
    <dgm:pt modelId="{62AC7BC7-2714-F54B-86EB-856BC6D139D3}" type="sibTrans" cxnId="{A41FD3A9-2836-9445-9E32-C8DF8BFE18B6}">
      <dgm:prSet/>
      <dgm:spPr/>
      <dgm:t>
        <a:bodyPr/>
        <a:lstStyle/>
        <a:p>
          <a:endParaRPr lang="en-US"/>
        </a:p>
      </dgm:t>
    </dgm:pt>
    <dgm:pt modelId="{41F9B976-B63C-F44F-B54D-ACF70FC5F48F}">
      <dgm:prSet/>
      <dgm:spPr/>
      <dgm:t>
        <a:bodyPr/>
        <a:lstStyle/>
        <a:p>
          <a:pPr rtl="0"/>
          <a:r>
            <a:rPr lang="en-US" smtClean="0"/>
            <a:t>Repeat for alternative scenarios</a:t>
          </a:r>
          <a:endParaRPr lang="en-US"/>
        </a:p>
      </dgm:t>
    </dgm:pt>
    <dgm:pt modelId="{65E28A6B-40A6-D341-9321-BB8A0D167945}" type="parTrans" cxnId="{FB809DB8-B94F-2647-846A-ECB68D82C233}">
      <dgm:prSet/>
      <dgm:spPr/>
      <dgm:t>
        <a:bodyPr/>
        <a:lstStyle/>
        <a:p>
          <a:endParaRPr lang="en-US"/>
        </a:p>
      </dgm:t>
    </dgm:pt>
    <dgm:pt modelId="{C41684A8-8662-244B-98EB-96D937D385FF}" type="sibTrans" cxnId="{FB809DB8-B94F-2647-846A-ECB68D82C233}">
      <dgm:prSet/>
      <dgm:spPr/>
      <dgm:t>
        <a:bodyPr/>
        <a:lstStyle/>
        <a:p>
          <a:endParaRPr lang="en-US"/>
        </a:p>
      </dgm:t>
    </dgm:pt>
    <dgm:pt modelId="{9E72BDF2-F50D-B846-9059-AFAA4FC2A8C8}" type="pres">
      <dgm:prSet presAssocID="{742E2FDE-7900-C84C-A145-4A19BD9996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0582A3-460C-9B47-A1DE-739B80779A36}" type="pres">
      <dgm:prSet presAssocID="{9A4CB858-793A-6F44-B587-A1158D9427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4AF38-9FBF-3E45-ADAA-1140853D665B}" type="pres">
      <dgm:prSet presAssocID="{6EF14C26-D313-E940-B2B5-95020D72ACF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7FD96E8-5921-7F40-8DC9-E40F8AFF657C}" type="pres">
      <dgm:prSet presAssocID="{6EF14C26-D313-E940-B2B5-95020D72ACF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B7CDED4-2EF0-2640-A49F-552E2D64BB2D}" type="pres">
      <dgm:prSet presAssocID="{AF425C07-BA9A-5F48-8527-44A0DBA900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DAB66-3624-7443-B7A6-77C5970BADE7}" type="pres">
      <dgm:prSet presAssocID="{30FC3A73-A590-5B4D-BD0D-D620E29B0A5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9C5BF48-8327-3D45-ABBF-A3B205012F90}" type="pres">
      <dgm:prSet presAssocID="{30FC3A73-A590-5B4D-BD0D-D620E29B0A5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7E6F9B5-9345-F741-84CD-9C01E6BA7590}" type="pres">
      <dgm:prSet presAssocID="{710FCBED-1B47-B545-A792-E556A8A3AD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9228C-AC94-4445-9256-11B7692FE843}" type="pres">
      <dgm:prSet presAssocID="{0712FA60-3AEB-0A42-B08A-12B9A4F8C04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9A8DEE9-4B6B-3848-9362-AC00612F88A4}" type="pres">
      <dgm:prSet presAssocID="{0712FA60-3AEB-0A42-B08A-12B9A4F8C04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AF18502-1DFA-DF4C-A33B-317EB66F564D}" type="pres">
      <dgm:prSet presAssocID="{7FFBCBB7-70CA-0649-BAF0-2A9F44B034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3948F-FA1F-804B-9AF9-7A3B4B90187D}" type="pres">
      <dgm:prSet presAssocID="{62AC7BC7-2714-F54B-86EB-856BC6D139D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E9F6CB2-4DB6-9C4F-A843-4E09E4AFF306}" type="pres">
      <dgm:prSet presAssocID="{62AC7BC7-2714-F54B-86EB-856BC6D139D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CD2F5DD-9690-9D4C-A654-D4BC27FEC685}" type="pres">
      <dgm:prSet presAssocID="{41F9B976-B63C-F44F-B54D-ACF70FC5F4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B85F98-30EB-8C41-9C56-917843591FA6}" srcId="{742E2FDE-7900-C84C-A145-4A19BD999607}" destId="{710FCBED-1B47-B545-A792-E556A8A3ADEC}" srcOrd="2" destOrd="0" parTransId="{D8D9BF2B-5B14-484C-AE4E-7D8A330917A2}" sibTransId="{0712FA60-3AEB-0A42-B08A-12B9A4F8C04B}"/>
    <dgm:cxn modelId="{FB809DB8-B94F-2647-846A-ECB68D82C233}" srcId="{742E2FDE-7900-C84C-A145-4A19BD999607}" destId="{41F9B976-B63C-F44F-B54D-ACF70FC5F48F}" srcOrd="4" destOrd="0" parTransId="{65E28A6B-40A6-D341-9321-BB8A0D167945}" sibTransId="{C41684A8-8662-244B-98EB-96D937D385FF}"/>
    <dgm:cxn modelId="{29C8B013-4951-3A4A-8A4A-CBD043A0E690}" type="presOf" srcId="{0712FA60-3AEB-0A42-B08A-12B9A4F8C04B}" destId="{8A19228C-AC94-4445-9256-11B7692FE843}" srcOrd="0" destOrd="0" presId="urn:microsoft.com/office/officeart/2005/8/layout/process5"/>
    <dgm:cxn modelId="{40DADA2C-C066-F846-8DB7-9F242E197EC5}" type="presOf" srcId="{742E2FDE-7900-C84C-A145-4A19BD999607}" destId="{9E72BDF2-F50D-B846-9059-AFAA4FC2A8C8}" srcOrd="0" destOrd="0" presId="urn:microsoft.com/office/officeart/2005/8/layout/process5"/>
    <dgm:cxn modelId="{BEFB4972-538D-7D44-83D1-ABA524E09B91}" type="presOf" srcId="{62AC7BC7-2714-F54B-86EB-856BC6D139D3}" destId="{CE9F6CB2-4DB6-9C4F-A843-4E09E4AFF306}" srcOrd="1" destOrd="0" presId="urn:microsoft.com/office/officeart/2005/8/layout/process5"/>
    <dgm:cxn modelId="{A718BBA5-E0B2-AB45-BF11-4C74B11FED1B}" type="presOf" srcId="{AF425C07-BA9A-5F48-8527-44A0DBA900C7}" destId="{2B7CDED4-2EF0-2640-A49F-552E2D64BB2D}" srcOrd="0" destOrd="0" presId="urn:microsoft.com/office/officeart/2005/8/layout/process5"/>
    <dgm:cxn modelId="{8A6D25C7-F2F4-4E4F-B87F-365AB09C8C04}" type="presOf" srcId="{30FC3A73-A590-5B4D-BD0D-D620E29B0A5B}" destId="{19C5BF48-8327-3D45-ABBF-A3B205012F90}" srcOrd="1" destOrd="0" presId="urn:microsoft.com/office/officeart/2005/8/layout/process5"/>
    <dgm:cxn modelId="{82A1E869-687E-8A4F-B3D5-8B372FF984A5}" type="presOf" srcId="{7FFBCBB7-70CA-0649-BAF0-2A9F44B0349D}" destId="{BAF18502-1DFA-DF4C-A33B-317EB66F564D}" srcOrd="0" destOrd="0" presId="urn:microsoft.com/office/officeart/2005/8/layout/process5"/>
    <dgm:cxn modelId="{A41FD3A9-2836-9445-9E32-C8DF8BFE18B6}" srcId="{742E2FDE-7900-C84C-A145-4A19BD999607}" destId="{7FFBCBB7-70CA-0649-BAF0-2A9F44B0349D}" srcOrd="3" destOrd="0" parTransId="{BBC70AD5-396D-0E4A-80B5-9429850EE0CE}" sibTransId="{62AC7BC7-2714-F54B-86EB-856BC6D139D3}"/>
    <dgm:cxn modelId="{A9BDC66F-AF9F-614F-BE16-2F340F47BA85}" type="presOf" srcId="{710FCBED-1B47-B545-A792-E556A8A3ADEC}" destId="{C7E6F9B5-9345-F741-84CD-9C01E6BA7590}" srcOrd="0" destOrd="0" presId="urn:microsoft.com/office/officeart/2005/8/layout/process5"/>
    <dgm:cxn modelId="{66C1C6CE-290A-FB48-9342-A459B228E976}" type="presOf" srcId="{62AC7BC7-2714-F54B-86EB-856BC6D139D3}" destId="{4023948F-FA1F-804B-9AF9-7A3B4B90187D}" srcOrd="0" destOrd="0" presId="urn:microsoft.com/office/officeart/2005/8/layout/process5"/>
    <dgm:cxn modelId="{A212EE33-E9C3-4541-ADF9-0A482A599907}" srcId="{742E2FDE-7900-C84C-A145-4A19BD999607}" destId="{9A4CB858-793A-6F44-B587-A1158D94270D}" srcOrd="0" destOrd="0" parTransId="{7EF41987-EB3C-934D-8AE9-578ED47A7619}" sibTransId="{6EF14C26-D313-E940-B2B5-95020D72ACFC}"/>
    <dgm:cxn modelId="{1ED1B2DB-C9AF-674F-A702-5148DAB9FA4E}" type="presOf" srcId="{9A4CB858-793A-6F44-B587-A1158D94270D}" destId="{AF0582A3-460C-9B47-A1DE-739B80779A36}" srcOrd="0" destOrd="0" presId="urn:microsoft.com/office/officeart/2005/8/layout/process5"/>
    <dgm:cxn modelId="{A01FD011-F98D-5048-B59B-E20701E43C84}" type="presOf" srcId="{6EF14C26-D313-E940-B2B5-95020D72ACFC}" destId="{15B4AF38-9FBF-3E45-ADAA-1140853D665B}" srcOrd="0" destOrd="0" presId="urn:microsoft.com/office/officeart/2005/8/layout/process5"/>
    <dgm:cxn modelId="{82FC8B2E-0A40-6542-B9A7-4258824A24E2}" type="presOf" srcId="{30FC3A73-A590-5B4D-BD0D-D620E29B0A5B}" destId="{63FDAB66-3624-7443-B7A6-77C5970BADE7}" srcOrd="0" destOrd="0" presId="urn:microsoft.com/office/officeart/2005/8/layout/process5"/>
    <dgm:cxn modelId="{5A92AC2E-7F28-334D-93F7-073C84379DDA}" type="presOf" srcId="{0712FA60-3AEB-0A42-B08A-12B9A4F8C04B}" destId="{A9A8DEE9-4B6B-3848-9362-AC00612F88A4}" srcOrd="1" destOrd="0" presId="urn:microsoft.com/office/officeart/2005/8/layout/process5"/>
    <dgm:cxn modelId="{ED6983BB-EA66-C541-9277-3F5C8BE4C57F}" type="presOf" srcId="{41F9B976-B63C-F44F-B54D-ACF70FC5F48F}" destId="{3CD2F5DD-9690-9D4C-A654-D4BC27FEC685}" srcOrd="0" destOrd="0" presId="urn:microsoft.com/office/officeart/2005/8/layout/process5"/>
    <dgm:cxn modelId="{6BA34BDF-32C5-454A-AB0C-31FC501C6F22}" type="presOf" srcId="{6EF14C26-D313-E940-B2B5-95020D72ACFC}" destId="{67FD96E8-5921-7F40-8DC9-E40F8AFF657C}" srcOrd="1" destOrd="0" presId="urn:microsoft.com/office/officeart/2005/8/layout/process5"/>
    <dgm:cxn modelId="{706BDB83-8CD2-F146-94B2-640C7428E1A6}" srcId="{742E2FDE-7900-C84C-A145-4A19BD999607}" destId="{AF425C07-BA9A-5F48-8527-44A0DBA900C7}" srcOrd="1" destOrd="0" parTransId="{3E6E573A-C312-BC48-8E40-26BE350BC550}" sibTransId="{30FC3A73-A590-5B4D-BD0D-D620E29B0A5B}"/>
    <dgm:cxn modelId="{19531A44-C676-4A4E-98A8-8E3872DBAAD6}" type="presParOf" srcId="{9E72BDF2-F50D-B846-9059-AFAA4FC2A8C8}" destId="{AF0582A3-460C-9B47-A1DE-739B80779A36}" srcOrd="0" destOrd="0" presId="urn:microsoft.com/office/officeart/2005/8/layout/process5"/>
    <dgm:cxn modelId="{7D6EDA3C-B27D-504E-ACE0-718120ACE6CE}" type="presParOf" srcId="{9E72BDF2-F50D-B846-9059-AFAA4FC2A8C8}" destId="{15B4AF38-9FBF-3E45-ADAA-1140853D665B}" srcOrd="1" destOrd="0" presId="urn:microsoft.com/office/officeart/2005/8/layout/process5"/>
    <dgm:cxn modelId="{7CFABD1E-42DD-624F-84E5-843F4891516E}" type="presParOf" srcId="{15B4AF38-9FBF-3E45-ADAA-1140853D665B}" destId="{67FD96E8-5921-7F40-8DC9-E40F8AFF657C}" srcOrd="0" destOrd="0" presId="urn:microsoft.com/office/officeart/2005/8/layout/process5"/>
    <dgm:cxn modelId="{78BB2141-689C-EB49-8026-101A1E0E4547}" type="presParOf" srcId="{9E72BDF2-F50D-B846-9059-AFAA4FC2A8C8}" destId="{2B7CDED4-2EF0-2640-A49F-552E2D64BB2D}" srcOrd="2" destOrd="0" presId="urn:microsoft.com/office/officeart/2005/8/layout/process5"/>
    <dgm:cxn modelId="{88438763-DA35-9949-A5DC-35DA8892A491}" type="presParOf" srcId="{9E72BDF2-F50D-B846-9059-AFAA4FC2A8C8}" destId="{63FDAB66-3624-7443-B7A6-77C5970BADE7}" srcOrd="3" destOrd="0" presId="urn:microsoft.com/office/officeart/2005/8/layout/process5"/>
    <dgm:cxn modelId="{1663F5E3-7B15-8B47-9CDF-EA5C67D2A873}" type="presParOf" srcId="{63FDAB66-3624-7443-B7A6-77C5970BADE7}" destId="{19C5BF48-8327-3D45-ABBF-A3B205012F90}" srcOrd="0" destOrd="0" presId="urn:microsoft.com/office/officeart/2005/8/layout/process5"/>
    <dgm:cxn modelId="{2DAD66FC-6D1F-404D-8EB6-FF29D0B0E553}" type="presParOf" srcId="{9E72BDF2-F50D-B846-9059-AFAA4FC2A8C8}" destId="{C7E6F9B5-9345-F741-84CD-9C01E6BA7590}" srcOrd="4" destOrd="0" presId="urn:microsoft.com/office/officeart/2005/8/layout/process5"/>
    <dgm:cxn modelId="{6D67E6A0-7011-0043-8438-896A27D6C453}" type="presParOf" srcId="{9E72BDF2-F50D-B846-9059-AFAA4FC2A8C8}" destId="{8A19228C-AC94-4445-9256-11B7692FE843}" srcOrd="5" destOrd="0" presId="urn:microsoft.com/office/officeart/2005/8/layout/process5"/>
    <dgm:cxn modelId="{7475E797-3D1D-C44B-AC02-E3BC75904D06}" type="presParOf" srcId="{8A19228C-AC94-4445-9256-11B7692FE843}" destId="{A9A8DEE9-4B6B-3848-9362-AC00612F88A4}" srcOrd="0" destOrd="0" presId="urn:microsoft.com/office/officeart/2005/8/layout/process5"/>
    <dgm:cxn modelId="{61CFBC83-4C3C-F742-8E06-F4DD2638E16B}" type="presParOf" srcId="{9E72BDF2-F50D-B846-9059-AFAA4FC2A8C8}" destId="{BAF18502-1DFA-DF4C-A33B-317EB66F564D}" srcOrd="6" destOrd="0" presId="urn:microsoft.com/office/officeart/2005/8/layout/process5"/>
    <dgm:cxn modelId="{43A41701-4B97-9741-AD6F-92E46529DFC7}" type="presParOf" srcId="{9E72BDF2-F50D-B846-9059-AFAA4FC2A8C8}" destId="{4023948F-FA1F-804B-9AF9-7A3B4B90187D}" srcOrd="7" destOrd="0" presId="urn:microsoft.com/office/officeart/2005/8/layout/process5"/>
    <dgm:cxn modelId="{9E9086FD-BB11-2D4C-A536-D4C9273B4742}" type="presParOf" srcId="{4023948F-FA1F-804B-9AF9-7A3B4B90187D}" destId="{CE9F6CB2-4DB6-9C4F-A843-4E09E4AFF306}" srcOrd="0" destOrd="0" presId="urn:microsoft.com/office/officeart/2005/8/layout/process5"/>
    <dgm:cxn modelId="{65F6F7B2-DD13-F64E-8D80-60F2DF8A2750}" type="presParOf" srcId="{9E72BDF2-F50D-B846-9059-AFAA4FC2A8C8}" destId="{3CD2F5DD-9690-9D4C-A654-D4BC27FEC68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DAC13-54AA-E041-A9E5-C22E7A08A98F}">
      <dsp:nvSpPr>
        <dsp:cNvPr id="0" name=""/>
        <dsp:cNvSpPr/>
      </dsp:nvSpPr>
      <dsp:spPr>
        <a:xfrm>
          <a:off x="2792852" y="1950559"/>
          <a:ext cx="1368150" cy="12577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Process performance</a:t>
          </a:r>
          <a:endParaRPr lang="en-US" sz="2000" kern="1200" dirty="0"/>
        </a:p>
      </dsp:txBody>
      <dsp:txXfrm>
        <a:off x="2854252" y="2011959"/>
        <a:ext cx="1245350" cy="1134991"/>
      </dsp:txXfrm>
    </dsp:sp>
    <dsp:sp modelId="{4FB9F069-ABF4-BB44-8D33-20F25006FB8D}">
      <dsp:nvSpPr>
        <dsp:cNvPr id="0" name=""/>
        <dsp:cNvSpPr/>
      </dsp:nvSpPr>
      <dsp:spPr>
        <a:xfrm rot="16200000">
          <a:off x="3035783" y="1509415"/>
          <a:ext cx="8822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22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A3157-0E90-B34C-8EF8-DCBB68F9EDAC}">
      <dsp:nvSpPr>
        <dsp:cNvPr id="0" name=""/>
        <dsp:cNvSpPr/>
      </dsp:nvSpPr>
      <dsp:spPr>
        <a:xfrm>
          <a:off x="3055567" y="225550"/>
          <a:ext cx="842720" cy="84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Time</a:t>
          </a:r>
          <a:endParaRPr lang="en-US" sz="2000" kern="1200" dirty="0"/>
        </a:p>
      </dsp:txBody>
      <dsp:txXfrm>
        <a:off x="3096705" y="266688"/>
        <a:ext cx="760444" cy="760444"/>
      </dsp:txXfrm>
    </dsp:sp>
    <dsp:sp modelId="{E162F1DE-BBD1-B545-8ABD-ACBD316160D9}">
      <dsp:nvSpPr>
        <dsp:cNvPr id="0" name=""/>
        <dsp:cNvSpPr/>
      </dsp:nvSpPr>
      <dsp:spPr>
        <a:xfrm rot="1800000">
          <a:off x="4117052" y="3138430"/>
          <a:ext cx="6560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609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F166B-E8BB-5F46-AD16-9C15BBAE4BBB}">
      <dsp:nvSpPr>
        <dsp:cNvPr id="0" name=""/>
        <dsp:cNvSpPr/>
      </dsp:nvSpPr>
      <dsp:spPr>
        <a:xfrm>
          <a:off x="4729199" y="3124366"/>
          <a:ext cx="842720" cy="84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Cost</a:t>
          </a:r>
          <a:endParaRPr lang="en-US" sz="2000" kern="1200" dirty="0"/>
        </a:p>
      </dsp:txBody>
      <dsp:txXfrm>
        <a:off x="4770337" y="3165504"/>
        <a:ext cx="760444" cy="760444"/>
      </dsp:txXfrm>
    </dsp:sp>
    <dsp:sp modelId="{BFD84AEB-EAE3-0643-BA1A-2B2BFF0AF66C}">
      <dsp:nvSpPr>
        <dsp:cNvPr id="0" name=""/>
        <dsp:cNvSpPr/>
      </dsp:nvSpPr>
      <dsp:spPr>
        <a:xfrm rot="9000000">
          <a:off x="2358196" y="3090871"/>
          <a:ext cx="4658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586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1DF29-2870-3448-9903-54EC79E1AB98}">
      <dsp:nvSpPr>
        <dsp:cNvPr id="0" name=""/>
        <dsp:cNvSpPr/>
      </dsp:nvSpPr>
      <dsp:spPr>
        <a:xfrm>
          <a:off x="1217187" y="3124366"/>
          <a:ext cx="1172215" cy="84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Quality</a:t>
          </a:r>
          <a:endParaRPr lang="en-US" sz="2000" kern="1200" dirty="0"/>
        </a:p>
      </dsp:txBody>
      <dsp:txXfrm>
        <a:off x="1258325" y="3165504"/>
        <a:ext cx="1089939" cy="760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F5798-098E-0E40-AFAB-84AEEBFC4093}">
      <dsp:nvSpPr>
        <dsp:cNvPr id="0" name=""/>
        <dsp:cNvSpPr/>
      </dsp:nvSpPr>
      <dsp:spPr>
        <a:xfrm>
          <a:off x="753233" y="1306"/>
          <a:ext cx="1465079" cy="1465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Processing time</a:t>
          </a:r>
          <a:endParaRPr lang="en-US" sz="1400" kern="1200" dirty="0"/>
        </a:p>
      </dsp:txBody>
      <dsp:txXfrm>
        <a:off x="967789" y="215862"/>
        <a:ext cx="1035967" cy="1035967"/>
      </dsp:txXfrm>
    </dsp:sp>
    <dsp:sp modelId="{8902BB47-6517-E54D-8193-320CCBFB32CF}">
      <dsp:nvSpPr>
        <dsp:cNvPr id="0" name=""/>
        <dsp:cNvSpPr/>
      </dsp:nvSpPr>
      <dsp:spPr>
        <a:xfrm>
          <a:off x="1060899" y="1585350"/>
          <a:ext cx="849746" cy="849746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173533" y="1910293"/>
        <a:ext cx="624478" cy="199860"/>
      </dsp:txXfrm>
    </dsp:sp>
    <dsp:sp modelId="{E7AB4E15-5D30-F240-88D7-CCFCCE8D1B61}">
      <dsp:nvSpPr>
        <dsp:cNvPr id="0" name=""/>
        <dsp:cNvSpPr/>
      </dsp:nvSpPr>
      <dsp:spPr>
        <a:xfrm>
          <a:off x="753233" y="2554061"/>
          <a:ext cx="1465079" cy="1465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Waiting time</a:t>
          </a:r>
          <a:endParaRPr lang="en-US" sz="1400" kern="1200" dirty="0"/>
        </a:p>
      </dsp:txBody>
      <dsp:txXfrm>
        <a:off x="967789" y="2768617"/>
        <a:ext cx="1035967" cy="1035967"/>
      </dsp:txXfrm>
    </dsp:sp>
    <dsp:sp modelId="{3BD31CF4-7840-E649-8A19-5A70370B0E05}">
      <dsp:nvSpPr>
        <dsp:cNvPr id="0" name=""/>
        <dsp:cNvSpPr/>
      </dsp:nvSpPr>
      <dsp:spPr>
        <a:xfrm>
          <a:off x="2438074" y="1737718"/>
          <a:ext cx="465895" cy="5450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438074" y="1846720"/>
        <a:ext cx="326127" cy="327005"/>
      </dsp:txXfrm>
    </dsp:sp>
    <dsp:sp modelId="{28875B03-43C7-3D40-A6F0-526757FDCDF5}">
      <dsp:nvSpPr>
        <dsp:cNvPr id="0" name=""/>
        <dsp:cNvSpPr/>
      </dsp:nvSpPr>
      <dsp:spPr>
        <a:xfrm>
          <a:off x="3097360" y="545143"/>
          <a:ext cx="2930159" cy="29301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Cycle time</a:t>
          </a:r>
          <a:endParaRPr lang="en-US" sz="5600" kern="1200" dirty="0"/>
        </a:p>
      </dsp:txBody>
      <dsp:txXfrm>
        <a:off x="3526472" y="974255"/>
        <a:ext cx="2071935" cy="2071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5045B-AF0E-044B-81FD-F9A8017D5155}">
      <dsp:nvSpPr>
        <dsp:cNvPr id="0" name=""/>
        <dsp:cNvSpPr/>
      </dsp:nvSpPr>
      <dsp:spPr>
        <a:xfrm>
          <a:off x="0" y="654072"/>
          <a:ext cx="6780753" cy="2712301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CBFB50-6AC8-234F-99A7-9F295F5EAAE5}">
      <dsp:nvSpPr>
        <dsp:cNvPr id="0" name=""/>
        <dsp:cNvSpPr/>
      </dsp:nvSpPr>
      <dsp:spPr>
        <a:xfrm>
          <a:off x="813690" y="1128725"/>
          <a:ext cx="2237648" cy="1329027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Resource utilization</a:t>
          </a:r>
          <a:endParaRPr lang="en-US" sz="3600" kern="1200" dirty="0"/>
        </a:p>
      </dsp:txBody>
      <dsp:txXfrm>
        <a:off x="813690" y="1128725"/>
        <a:ext cx="2237648" cy="1329027"/>
      </dsp:txXfrm>
    </dsp:sp>
    <dsp:sp modelId="{21CDE689-4E1F-E04F-B9F1-795F9C5D4BBA}">
      <dsp:nvSpPr>
        <dsp:cNvPr id="0" name=""/>
        <dsp:cNvSpPr/>
      </dsp:nvSpPr>
      <dsp:spPr>
        <a:xfrm>
          <a:off x="3390376" y="1562693"/>
          <a:ext cx="2644493" cy="1329027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Waiting time</a:t>
          </a:r>
          <a:endParaRPr lang="en-US" sz="3600" kern="1200" dirty="0"/>
        </a:p>
      </dsp:txBody>
      <dsp:txXfrm>
        <a:off x="3390376" y="1562693"/>
        <a:ext cx="2644493" cy="1329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01.04.2019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01.04.2019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Delay probability is higher under heavy loading conditions than when the traffic is light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3DCCB3-7DED-0B42-A24F-F0BDE2C238CB}" type="slidenum">
              <a:rPr lang="en-US" sz="1300" b="0"/>
              <a:pPr eaLnBrk="1" hangingPunct="1"/>
              <a:t>35</a:t>
            </a:fld>
            <a:endParaRPr lang="en-US" sz="1300" b="0"/>
          </a:p>
        </p:txBody>
      </p:sp>
    </p:spTree>
    <p:extLst>
      <p:ext uri="{BB962C8B-B14F-4D97-AF65-F5344CB8AC3E}">
        <p14:creationId xmlns:p14="http://schemas.microsoft.com/office/powerpoint/2010/main" val="3384316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8076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1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1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1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1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26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9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5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2B77F43-60BE-4E2C-9ECA-774DC50CDAB7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9425" y="768350"/>
            <a:ext cx="6138863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4" y="4862513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225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17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79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16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59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58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4977" indent="-278838"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4959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4959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4959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4959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C8D10F-7A0D-9C43-A33E-E790CDBFAE4E}" type="slidenum">
              <a:rPr lang="en-AU" sz="1300" b="0"/>
              <a:pPr eaLnBrk="1" hangingPunct="1"/>
              <a:t>51</a:t>
            </a:fld>
            <a:endParaRPr lang="en-AU" sz="1300" b="0"/>
          </a:p>
        </p:txBody>
      </p:sp>
    </p:spTree>
    <p:extLst>
      <p:ext uri="{BB962C8B-B14F-4D97-AF65-F5344CB8AC3E}">
        <p14:creationId xmlns:p14="http://schemas.microsoft.com/office/powerpoint/2010/main" val="1778937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6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3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945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A great deal of BPM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 is about continuously assessing and improving process performance, particularly </a:t>
            </a:r>
            <a:r>
              <a:rPr lang="en-US" baseline="0" smtClean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across  three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dimensions – time, cost and quality.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In order to improve performance, we first have to measure it, and this is where process performance measures come into play.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Identifying which performance measures are most relevant for a given process is an art on its own.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In this section we will see some common measures along each of these dimensions.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Let’s start with time.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4977" indent="-278838"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4959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4959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4959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4959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92C891-C446-7F42-A3A2-A1DF1C942019}" type="slidenum">
              <a:rPr lang="et-EE" sz="1300" b="0">
                <a:latin typeface="Times New Roman" charset="0"/>
              </a:rPr>
              <a:pPr eaLnBrk="1" hangingPunct="1"/>
              <a:t>5</a:t>
            </a:fld>
            <a:endParaRPr lang="et-EE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6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most common time-related</a:t>
            </a:r>
            <a:r>
              <a:rPr lang="en-US" baseline="0" dirty="0" smtClean="0"/>
              <a:t> process </a:t>
            </a:r>
            <a:r>
              <a:rPr lang="en-US" dirty="0" smtClean="0"/>
              <a:t>performance measures is cycle time.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cycle time of a process is the average time between the moment an instance of a process starts, and the moment it ends.</a:t>
            </a:r>
          </a:p>
          <a:p>
            <a:r>
              <a:rPr lang="en-US" baseline="0" dirty="0" smtClean="0"/>
              <a:t>Cycle time has two components: the processing time, which is the time actually spent doing work, meaning doing activities of the process.</a:t>
            </a:r>
          </a:p>
          <a:p>
            <a:r>
              <a:rPr lang="en-US" baseline="0" dirty="0" smtClean="0"/>
              <a:t>Waiting time, which is the rest of the time.</a:t>
            </a:r>
          </a:p>
          <a:p>
            <a:r>
              <a:rPr lang="en-US" baseline="0" dirty="0" smtClean="0"/>
              <a:t>Waiting time has several sources as we will see subsequently, most notably the fact that a given activity may be ready to be executed, but the resource who will execute it is not available.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E29B-21C5-4616-8C91-16E7C618483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82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2901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4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>
                <a:ea typeface="ＭＳ Ｐゴシック" charset="0"/>
                <a:cs typeface="ＭＳ Ｐゴシック" charset="0"/>
              </a:rPr>
              <a:t>Queuing occurs every time user demand exceeds server capacity.</a:t>
            </a:r>
          </a:p>
          <a:p>
            <a:r>
              <a:rPr lang="en-US" sz="900">
                <a:ea typeface="ＭＳ Ｐゴシック" charset="0"/>
                <a:cs typeface="ＭＳ Ｐゴシック" charset="0"/>
              </a:rPr>
              <a:t>Delays are due to several reasons. Let’s examine some of them…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966D90-9B9B-E74A-BFD6-3BBAB51F4662}" type="slidenum">
              <a:rPr lang="en-US" sz="1300" b="0"/>
              <a:pPr eaLnBrk="1" hangingPunct="1"/>
              <a:t>33</a:t>
            </a:fld>
            <a:endParaRPr lang="en-US" sz="1300" b="0"/>
          </a:p>
        </p:txBody>
      </p:sp>
    </p:spTree>
    <p:extLst>
      <p:ext uri="{BB962C8B-B14F-4D97-AF65-F5344CB8AC3E}">
        <p14:creationId xmlns:p14="http://schemas.microsoft.com/office/powerpoint/2010/main" val="818974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What does “bursty traffic” mean?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F61E5F-24C1-7444-8C43-8F68E3323571}" type="slidenum">
              <a:rPr lang="en-US" sz="1300" b="0"/>
              <a:pPr eaLnBrk="1" hangingPunct="1"/>
              <a:t>34</a:t>
            </a:fld>
            <a:endParaRPr lang="en-US" sz="1300" b="0"/>
          </a:p>
        </p:txBody>
      </p:sp>
    </p:spTree>
    <p:extLst>
      <p:ext uri="{BB962C8B-B14F-4D97-AF65-F5344CB8AC3E}">
        <p14:creationId xmlns:p14="http://schemas.microsoft.com/office/powerpoint/2010/main" val="355802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06B7-302C-4F5F-8C6D-425307958B79}" type="datetime1">
              <a:rPr lang="de-AT" smtClean="0"/>
              <a:t>01.04.2019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6494-9322-42D4-89C0-371FCD90BCBB}" type="datetime1">
              <a:rPr lang="de-AT" smtClean="0"/>
              <a:t>01.04.2019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5E96A0-43D8-45AE-ACDA-B0069831F056}" type="datetime1">
              <a:rPr lang="de-AT" smtClean="0"/>
              <a:t>01.04.2019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EA6F-A024-4C66-9C8B-8520E7132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294340" y="978955"/>
            <a:ext cx="9137619" cy="23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err="1" smtClean="0"/>
              <a:t>Slides</a:t>
            </a:r>
            <a:r>
              <a:rPr lang="de-AT" dirty="0" smtClean="0"/>
              <a:t>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CC9DEAF-4E2F-4BE8-ACB6-85FF8C703643}" type="datetime1">
              <a:rPr lang="de-AT" smtClean="0"/>
              <a:t>01.04.2019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390525" cy="5715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13764" y="31277"/>
            <a:ext cx="1589820" cy="105488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200" y="1030828"/>
            <a:ext cx="3954137" cy="5533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83847" y="1030828"/>
            <a:ext cx="3954137" cy="55338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7355615" y="5087297"/>
            <a:ext cx="1849008" cy="69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TjXl6yASCSc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Flow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Queuing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Simulation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de-AT" dirty="0"/>
              <a:t>7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: Quantitative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215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2404" y="1344613"/>
            <a:ext cx="8357400" cy="3859212"/>
          </a:xfrm>
        </p:spPr>
        <p:txBody>
          <a:bodyPr>
            <a:normAutofit/>
          </a:bodyPr>
          <a:lstStyle/>
          <a:p>
            <a:r>
              <a:rPr lang="en-US" sz="1800" dirty="0"/>
              <a:t>Flow analysis is a family of techniques that allow us to estimate the overall </a:t>
            </a:r>
            <a:r>
              <a:rPr lang="en-US" sz="1800" dirty="0" smtClean="0"/>
              <a:t>performance of </a:t>
            </a:r>
            <a:r>
              <a:rPr lang="en-US" sz="1800" dirty="0"/>
              <a:t>a process given some knowledge about the performance of its activities.</a:t>
            </a:r>
          </a:p>
          <a:p>
            <a:r>
              <a:rPr lang="en-US" sz="1800" dirty="0" smtClean="0"/>
              <a:t>Can be used to </a:t>
            </a:r>
          </a:p>
          <a:p>
            <a:pPr lvl="1"/>
            <a:r>
              <a:rPr lang="en-US" sz="1700" dirty="0" smtClean="0"/>
              <a:t>Calculate </a:t>
            </a:r>
            <a:r>
              <a:rPr lang="en-US" sz="1700" dirty="0"/>
              <a:t>the average cycle time of an </a:t>
            </a:r>
            <a:r>
              <a:rPr lang="en-US" sz="1700" dirty="0" smtClean="0"/>
              <a:t>entire process </a:t>
            </a:r>
            <a:r>
              <a:rPr lang="en-US" sz="1700" dirty="0"/>
              <a:t>if we know the average cycle time of each activity</a:t>
            </a:r>
            <a:r>
              <a:rPr lang="en-US" sz="1700" dirty="0" smtClean="0"/>
              <a:t>. </a:t>
            </a:r>
          </a:p>
          <a:p>
            <a:pPr lvl="1"/>
            <a:r>
              <a:rPr lang="en-US" sz="1700" dirty="0" smtClean="0"/>
              <a:t>Calculate </a:t>
            </a:r>
            <a:r>
              <a:rPr lang="en-US" sz="1700" dirty="0"/>
              <a:t>the average cost of a process instance knowing the </a:t>
            </a:r>
            <a:r>
              <a:rPr lang="en-US" sz="1700" dirty="0" smtClean="0"/>
              <a:t>cost-per execution</a:t>
            </a:r>
            <a:r>
              <a:rPr lang="en-US" sz="1700" dirty="0"/>
              <a:t> </a:t>
            </a:r>
            <a:r>
              <a:rPr lang="en-US" sz="1700" dirty="0" smtClean="0"/>
              <a:t>of </a:t>
            </a:r>
            <a:r>
              <a:rPr lang="en-US" sz="1700" dirty="0"/>
              <a:t>each </a:t>
            </a:r>
            <a:r>
              <a:rPr lang="en-US" sz="1700" dirty="0" smtClean="0"/>
              <a:t>activity</a:t>
            </a:r>
          </a:p>
          <a:p>
            <a:pPr lvl="1"/>
            <a:r>
              <a:rPr lang="en-US" sz="1700" dirty="0" smtClean="0"/>
              <a:t>Calculate </a:t>
            </a:r>
            <a:r>
              <a:rPr lang="en-US" sz="1700" dirty="0"/>
              <a:t>the error rate of a process given the error </a:t>
            </a:r>
            <a:r>
              <a:rPr lang="en-US" sz="1700" dirty="0" smtClean="0"/>
              <a:t>rate of </a:t>
            </a:r>
            <a:r>
              <a:rPr lang="en-US" sz="1700" dirty="0"/>
              <a:t>each activity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</a:t>
            </a:r>
            <a:r>
              <a:rPr lang="en-US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700047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Flow analysis equations for cycle time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81" name="Text Box 11"/>
          <p:cNvSpPr txBox="1">
            <a:spLocks noChangeArrowheads="1"/>
          </p:cNvSpPr>
          <p:nvPr/>
        </p:nvSpPr>
        <p:spPr bwMode="auto">
          <a:xfrm>
            <a:off x="4659644" y="3581073"/>
            <a:ext cx="3267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CT = max(T</a:t>
            </a:r>
            <a:r>
              <a:rPr lang="en-US" sz="2000" baseline="-25000" dirty="0"/>
              <a:t>1</a:t>
            </a:r>
            <a:r>
              <a:rPr lang="en-US" sz="2000" dirty="0"/>
              <a:t>, T</a:t>
            </a:r>
            <a:r>
              <a:rPr lang="en-US" sz="2000" baseline="-25000" dirty="0"/>
              <a:t>2</a:t>
            </a:r>
            <a:r>
              <a:rPr lang="en-US" sz="2000" dirty="0"/>
              <a:t>,…, T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</p:txBody>
      </p:sp>
      <p:sp>
        <p:nvSpPr>
          <p:cNvPr id="23579" name="Text Box 11"/>
          <p:cNvSpPr txBox="1">
            <a:spLocks noChangeArrowheads="1"/>
          </p:cNvSpPr>
          <p:nvPr/>
        </p:nvSpPr>
        <p:spPr bwMode="auto">
          <a:xfrm>
            <a:off x="4667250" y="2413003"/>
            <a:ext cx="330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CT = p</a:t>
            </a:r>
            <a:r>
              <a:rPr lang="en-US" sz="2000" baseline="-25000" dirty="0"/>
              <a:t>1</a:t>
            </a:r>
            <a:r>
              <a:rPr lang="en-US" sz="2000" dirty="0"/>
              <a:t>*T</a:t>
            </a:r>
            <a:r>
              <a:rPr lang="en-US" sz="2000" baseline="-25000" dirty="0"/>
              <a:t>1</a:t>
            </a:r>
            <a:r>
              <a:rPr lang="en-US" sz="2000" dirty="0"/>
              <a:t>+p</a:t>
            </a:r>
            <a:r>
              <a:rPr lang="en-US" sz="2000" baseline="-25000" dirty="0"/>
              <a:t>2</a:t>
            </a:r>
            <a:r>
              <a:rPr lang="en-US" sz="2000" dirty="0"/>
              <a:t>*T</a:t>
            </a:r>
            <a:r>
              <a:rPr lang="en-US" sz="2000" baseline="-25000" dirty="0"/>
              <a:t>2</a:t>
            </a:r>
            <a:r>
              <a:rPr lang="en-US" sz="2000" dirty="0"/>
              <a:t>+…+ </a:t>
            </a:r>
            <a:r>
              <a:rPr lang="en-US" sz="2000" dirty="0" err="1"/>
              <a:t>p</a:t>
            </a:r>
            <a:r>
              <a:rPr lang="en-US" sz="2000" baseline="-25000" dirty="0" err="1"/>
              <a:t>n</a:t>
            </a:r>
            <a:r>
              <a:rPr lang="en-US" sz="2000" dirty="0"/>
              <a:t>*T</a:t>
            </a:r>
            <a:r>
              <a:rPr lang="en-US" sz="2000" baseline="-25000" dirty="0"/>
              <a:t>N</a:t>
            </a:r>
            <a:r>
              <a:rPr lang="en-US" sz="2000" dirty="0"/>
              <a:t> </a:t>
            </a:r>
          </a:p>
        </p:txBody>
      </p:sp>
      <p:sp>
        <p:nvSpPr>
          <p:cNvPr id="23577" name="AutoShape 13"/>
          <p:cNvSpPr>
            <a:spLocks noChangeArrowheads="1"/>
          </p:cNvSpPr>
          <p:nvPr/>
        </p:nvSpPr>
        <p:spPr bwMode="auto">
          <a:xfrm>
            <a:off x="4095750" y="2349503"/>
            <a:ext cx="444500" cy="444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 sz="1500"/>
          </a:p>
        </p:txBody>
      </p:sp>
      <p:sp>
        <p:nvSpPr>
          <p:cNvPr id="23575" name="Text Box 54"/>
          <p:cNvSpPr txBox="1">
            <a:spLocks noChangeArrowheads="1"/>
          </p:cNvSpPr>
          <p:nvPr/>
        </p:nvSpPr>
        <p:spPr bwMode="auto">
          <a:xfrm>
            <a:off x="4635500" y="4868333"/>
            <a:ext cx="1587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CT = T / (1-r)</a:t>
            </a:r>
          </a:p>
        </p:txBody>
      </p:sp>
      <p:sp>
        <p:nvSpPr>
          <p:cNvPr id="23573" name="AutoShape 55"/>
          <p:cNvSpPr>
            <a:spLocks noChangeArrowheads="1"/>
          </p:cNvSpPr>
          <p:nvPr/>
        </p:nvSpPr>
        <p:spPr bwMode="auto">
          <a:xfrm>
            <a:off x="4095750" y="4804833"/>
            <a:ext cx="444500" cy="444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 sz="1500"/>
          </a:p>
        </p:txBody>
      </p:sp>
      <p:sp>
        <p:nvSpPr>
          <p:cNvPr id="23565" name="AutoShape 55"/>
          <p:cNvSpPr>
            <a:spLocks noChangeArrowheads="1"/>
          </p:cNvSpPr>
          <p:nvPr/>
        </p:nvSpPr>
        <p:spPr bwMode="auto">
          <a:xfrm>
            <a:off x="4085167" y="3598333"/>
            <a:ext cx="444500" cy="444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 sz="1500"/>
          </a:p>
        </p:txBody>
      </p:sp>
      <p:sp>
        <p:nvSpPr>
          <p:cNvPr id="23571" name="Text Box 11"/>
          <p:cNvSpPr txBox="1">
            <a:spLocks noChangeArrowheads="1"/>
          </p:cNvSpPr>
          <p:nvPr/>
        </p:nvSpPr>
        <p:spPr bwMode="auto">
          <a:xfrm>
            <a:off x="4684303" y="1353943"/>
            <a:ext cx="2626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CT = T</a:t>
            </a:r>
            <a:r>
              <a:rPr lang="en-US" sz="2000" baseline="-25000" dirty="0"/>
              <a:t>1</a:t>
            </a:r>
            <a:r>
              <a:rPr lang="en-US" sz="2000" dirty="0"/>
              <a:t>+T</a:t>
            </a:r>
            <a:r>
              <a:rPr lang="en-US" sz="2000" baseline="-25000" dirty="0"/>
              <a:t>2</a:t>
            </a:r>
            <a:r>
              <a:rPr lang="en-US" sz="2000" dirty="0"/>
              <a:t>+…+ T</a:t>
            </a:r>
            <a:r>
              <a:rPr lang="en-US" sz="2000" baseline="-25000" dirty="0"/>
              <a:t>N</a:t>
            </a:r>
            <a:endParaRPr lang="en-US" sz="2000" dirty="0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4106333" y="1333503"/>
            <a:ext cx="444500" cy="444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 sz="15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67" y="4760719"/>
            <a:ext cx="2889250" cy="657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83" y="3354311"/>
            <a:ext cx="2084917" cy="1281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167" y="1971206"/>
            <a:ext cx="2148417" cy="1320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0" y="1322917"/>
            <a:ext cx="2762250" cy="5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– Exampl</a:t>
            </a:r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 descr="Screen Shot 2015-01-14 at 11.3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3" y="2222462"/>
            <a:ext cx="5974470" cy="130039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79500" y="1270000"/>
            <a:ext cx="7048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1770" indent="-28177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/>
          </a:p>
          <a:p>
            <a:pPr marL="281770" indent="-28177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What is the average cycle time?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4877" y="4649752"/>
            <a:ext cx="504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Cycle time = 10 + 20 = 30</a:t>
            </a:r>
          </a:p>
        </p:txBody>
      </p:sp>
    </p:spTree>
    <p:extLst>
      <p:ext uri="{BB962C8B-B14F-4D97-AF65-F5344CB8AC3E}">
        <p14:creationId xmlns:p14="http://schemas.microsoft.com/office/powerpoint/2010/main" val="301310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37" descr="ch7_FlowAnalysisXORSpl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82" y="2159001"/>
            <a:ext cx="6385718" cy="239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2692" y="2424479"/>
            <a:ext cx="52175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rgbClr val="0000FF"/>
                </a:solidFill>
              </a:rPr>
              <a:t>50%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3275" y="4107229"/>
            <a:ext cx="52175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rgbClr val="0000FF"/>
                </a:solidFill>
              </a:rPr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3275" y="2424479"/>
            <a:ext cx="52175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rgbClr val="0000FF"/>
                </a:solidFill>
              </a:rPr>
              <a:t>90%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3275" y="4117813"/>
            <a:ext cx="52175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rgbClr val="0000FF"/>
                </a:solidFill>
              </a:rPr>
              <a:t>10%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6043" y="4755585"/>
            <a:ext cx="504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Cycle time = 10 + (20+10)/2 = 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4877" y="4861418"/>
            <a:ext cx="50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Cycle time = 10 + 0.9*20+0.1*10 = 29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Alternative Paths</a:t>
            </a:r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79500" y="1270000"/>
            <a:ext cx="7048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1770" indent="-28177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/>
          </a:p>
          <a:p>
            <a:pPr marL="281770" indent="-28177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What is the average cycle time?</a:t>
            </a:r>
          </a:p>
        </p:txBody>
      </p:sp>
    </p:spTree>
    <p:extLst>
      <p:ext uri="{BB962C8B-B14F-4D97-AF65-F5344CB8AC3E}">
        <p14:creationId xmlns:p14="http://schemas.microsoft.com/office/powerpoint/2010/main" val="21886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9" grpId="0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h7_FlowAnalysisANDSpl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286000"/>
            <a:ext cx="617140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4877" y="4745002"/>
            <a:ext cx="504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Cycle time = 10 + 20 = 30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Parallel paths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79500" y="1270000"/>
            <a:ext cx="7048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1770" indent="-28177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/>
          </a:p>
          <a:p>
            <a:pPr marL="281770" indent="-28177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What is the average cycle time?</a:t>
            </a:r>
          </a:p>
        </p:txBody>
      </p:sp>
    </p:spTree>
    <p:extLst>
      <p:ext uri="{BB962C8B-B14F-4D97-AF65-F5344CB8AC3E}">
        <p14:creationId xmlns:p14="http://schemas.microsoft.com/office/powerpoint/2010/main" val="7712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14 at 11.46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5" y="2471153"/>
            <a:ext cx="7228918" cy="1619363"/>
          </a:xfrm>
          <a:prstGeom prst="rect">
            <a:avLst/>
          </a:prstGeom>
        </p:spPr>
      </p:pic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1079500" y="1270000"/>
            <a:ext cx="7048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1770" indent="-28177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/>
          </a:p>
          <a:p>
            <a:pPr marL="281770" indent="-28177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What is the average cycle time?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Rework loop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79108" y="2826646"/>
            <a:ext cx="69270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rgbClr val="0000FF"/>
                </a:solidFill>
              </a:rPr>
              <a:t>100%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1524" y="3620396"/>
            <a:ext cx="66088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rgbClr val="0000FF"/>
                </a:solidFill>
              </a:rPr>
              <a:t>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4877" y="4462090"/>
            <a:ext cx="504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Cycle time = 10 + 20 = 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9607" y="2826646"/>
            <a:ext cx="56954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rgbClr val="0000FF"/>
                </a:solidFill>
              </a:rPr>
              <a:t>1%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9692" y="3620396"/>
            <a:ext cx="60805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rgbClr val="0000FF"/>
                </a:solidFill>
              </a:rPr>
              <a:t>99%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5460" y="4836638"/>
            <a:ext cx="504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Cycle time = 10 + 20/0.01 = 2010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9692" y="2746710"/>
            <a:ext cx="62584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rgbClr val="0000FF"/>
                </a:solidFill>
              </a:rPr>
              <a:t>80%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0358" y="3757979"/>
            <a:ext cx="61864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rgbClr val="0000FF"/>
                </a:solidFill>
              </a:rPr>
              <a:t>20%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0210" y="5185446"/>
            <a:ext cx="504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Cycle time = 10 + 20/0.8 = 35</a:t>
            </a:r>
          </a:p>
        </p:txBody>
      </p:sp>
    </p:spTree>
    <p:extLst>
      <p:ext uri="{BB962C8B-B14F-4D97-AF65-F5344CB8AC3E}">
        <p14:creationId xmlns:p14="http://schemas.microsoft.com/office/powerpoint/2010/main" val="233504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01-14 at 3.4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336298"/>
            <a:ext cx="7293269" cy="15732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analysis of cycle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542" y="3566164"/>
            <a:ext cx="68113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1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1927" y="1982069"/>
            <a:ext cx="68796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1 day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1420" y="3970513"/>
            <a:ext cx="77677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3 days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9460" y="3523779"/>
            <a:ext cx="81140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3 days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9504" y="2044332"/>
            <a:ext cx="72887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1 day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9006" y="3919019"/>
            <a:ext cx="77937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2 days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064372" y="4471374"/>
            <a:ext cx="403860" cy="57373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TextBox 17"/>
          <p:cNvSpPr txBox="1"/>
          <p:nvPr/>
        </p:nvSpPr>
        <p:spPr>
          <a:xfrm>
            <a:off x="2627900" y="5172594"/>
            <a:ext cx="360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</a:rPr>
              <a:t>Cycle time = X days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382" y="1115800"/>
            <a:ext cx="7494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a process model contains parallel gateways the cycle time is determined by the slowest of the </a:t>
            </a:r>
            <a:r>
              <a:rPr lang="en-US" dirty="0" smtClean="0"/>
              <a:t>ongoing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01-14 at 3.4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524064"/>
            <a:ext cx="7293269" cy="15732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analysis of cycle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542" y="2753930"/>
            <a:ext cx="70075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1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1927" y="1208083"/>
            <a:ext cx="68796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1 day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1419" y="3132781"/>
            <a:ext cx="77803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3 days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9460" y="2711546"/>
            <a:ext cx="7772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3 days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9504" y="1232099"/>
            <a:ext cx="66320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1 day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9005" y="3106785"/>
            <a:ext cx="7541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2 days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064372" y="4079863"/>
            <a:ext cx="403860" cy="57373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18" name="TextBox 17"/>
          <p:cNvSpPr txBox="1"/>
          <p:nvPr/>
        </p:nvSpPr>
        <p:spPr>
          <a:xfrm>
            <a:off x="1787583" y="4755586"/>
            <a:ext cx="520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Cycle time = 1.25 + 3 + 3 + 1.4  = 8.65 days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3768" y="1963440"/>
            <a:ext cx="0" cy="764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24340" y="1950194"/>
            <a:ext cx="0" cy="764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55895" y="1936949"/>
            <a:ext cx="0" cy="764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0674" y="1923703"/>
            <a:ext cx="0" cy="764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28478" y="1923208"/>
            <a:ext cx="0" cy="764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27067" y="1554972"/>
            <a:ext cx="6120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20%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64192" y="1567229"/>
            <a:ext cx="52175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60%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60030" y="3543887"/>
            <a:ext cx="7342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FF"/>
                </a:solidFill>
              </a:rPr>
              <a:t>1/0.8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3504" y="3544603"/>
            <a:ext cx="11159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FF"/>
                </a:solidFill>
              </a:rPr>
              <a:t>max(1,3)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81916" y="3544111"/>
            <a:ext cx="1033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77944" y="3543620"/>
            <a:ext cx="14812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FF"/>
                </a:solidFill>
              </a:rPr>
              <a:t>0.6*1+0.4*2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94324" y="2497942"/>
            <a:ext cx="6120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80%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76943" y="2777937"/>
            <a:ext cx="4447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39854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Time Efficiency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199" y="1344613"/>
            <a:ext cx="8362951" cy="385921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Recall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Cycle </a:t>
            </a:r>
            <a:r>
              <a:rPr lang="en-US" dirty="0">
                <a:latin typeface="Arial" charset="0"/>
                <a:ea typeface="ＭＳ Ｐゴシック" charset="0"/>
              </a:rPr>
              <a:t>time of an activity or of a process can be </a:t>
            </a:r>
            <a:r>
              <a:rPr lang="en-US" dirty="0" smtClean="0">
                <a:latin typeface="Arial" charset="0"/>
                <a:ea typeface="ＭＳ Ｐゴシック" charset="0"/>
              </a:rPr>
              <a:t>divided into </a:t>
            </a:r>
            <a:r>
              <a:rPr lang="en-US" dirty="0">
                <a:latin typeface="Arial" charset="0"/>
                <a:ea typeface="ＭＳ Ｐゴシック" charset="0"/>
              </a:rPr>
              <a:t>waiting time and processing </a:t>
            </a:r>
            <a:r>
              <a:rPr lang="en-US" dirty="0" smtClean="0">
                <a:latin typeface="Arial" charset="0"/>
                <a:ea typeface="ＭＳ Ｐゴシック" charset="0"/>
              </a:rPr>
              <a:t>time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Waiting </a:t>
            </a:r>
            <a:r>
              <a:rPr lang="en-US" dirty="0">
                <a:latin typeface="Arial" charset="0"/>
                <a:ea typeface="ＭＳ Ｐゴシック" charset="0"/>
              </a:rPr>
              <a:t>time is the portion of the cycle </a:t>
            </a:r>
            <a:r>
              <a:rPr lang="en-US" dirty="0" smtClean="0">
                <a:latin typeface="Arial" charset="0"/>
                <a:ea typeface="ＭＳ Ｐゴシック" charset="0"/>
              </a:rPr>
              <a:t>time where </a:t>
            </a:r>
            <a:r>
              <a:rPr lang="en-US" dirty="0">
                <a:latin typeface="Arial" charset="0"/>
                <a:ea typeface="ＭＳ Ｐゴシック" charset="0"/>
              </a:rPr>
              <a:t>no work is being done to advance the </a:t>
            </a:r>
            <a:r>
              <a:rPr lang="en-US" dirty="0" smtClean="0">
                <a:latin typeface="Arial" charset="0"/>
                <a:ea typeface="ＭＳ Ｐゴシック" charset="0"/>
              </a:rPr>
              <a:t>process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E.g. Documents </a:t>
            </a:r>
            <a:r>
              <a:rPr lang="en-US" dirty="0">
                <a:latin typeface="Arial" charset="0"/>
                <a:ea typeface="ＭＳ Ｐゴシック" charset="0"/>
              </a:rPr>
              <a:t>are exchanged by post, </a:t>
            </a:r>
            <a:r>
              <a:rPr lang="en-US" dirty="0" smtClean="0">
                <a:latin typeface="Arial" charset="0"/>
                <a:ea typeface="ＭＳ Ｐゴシック" charset="0"/>
              </a:rPr>
              <a:t>or waiting for </a:t>
            </a:r>
            <a:r>
              <a:rPr lang="en-US" dirty="0">
                <a:latin typeface="Arial" charset="0"/>
                <a:ea typeface="ＭＳ Ｐゴシック" charset="0"/>
              </a:rPr>
              <a:t>an actor to process </a:t>
            </a:r>
            <a:r>
              <a:rPr lang="en-US" dirty="0" smtClean="0">
                <a:latin typeface="Arial" charset="0"/>
                <a:ea typeface="ＭＳ Ｐゴシック" charset="0"/>
              </a:rPr>
              <a:t>a document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Processing </a:t>
            </a:r>
            <a:r>
              <a:rPr lang="en-US" dirty="0">
                <a:latin typeface="Arial" charset="0"/>
                <a:ea typeface="ＭＳ Ｐゴシック" charset="0"/>
              </a:rPr>
              <a:t>time on the other hand refers to the time </a:t>
            </a:r>
            <a:r>
              <a:rPr lang="en-US" dirty="0" smtClean="0">
                <a:latin typeface="Arial" charset="0"/>
                <a:ea typeface="ＭＳ Ｐゴシック" charset="0"/>
              </a:rPr>
              <a:t>that actors </a:t>
            </a:r>
            <a:r>
              <a:rPr lang="en-US" dirty="0">
                <a:latin typeface="Arial" charset="0"/>
                <a:ea typeface="ＭＳ Ｐゴシック" charset="0"/>
              </a:rPr>
              <a:t>spend doing actual </a:t>
            </a:r>
            <a:r>
              <a:rPr lang="en-US" dirty="0" smtClean="0">
                <a:latin typeface="Arial" charset="0"/>
                <a:ea typeface="ＭＳ Ｐゴシック" charset="0"/>
              </a:rPr>
              <a:t>work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In </a:t>
            </a:r>
            <a:r>
              <a:rPr lang="en-US" dirty="0">
                <a:latin typeface="Arial" charset="0"/>
                <a:ea typeface="ＭＳ Ｐゴシック" charset="0"/>
              </a:rPr>
              <a:t>many </a:t>
            </a:r>
            <a:r>
              <a:rPr lang="en-US" dirty="0" smtClean="0">
                <a:latin typeface="Arial" charset="0"/>
                <a:ea typeface="ＭＳ Ｐゴシック" charset="0"/>
              </a:rPr>
              <a:t>times, waiting time consume a </a:t>
            </a:r>
            <a:r>
              <a:rPr lang="en-US" dirty="0">
                <a:latin typeface="Arial" charset="0"/>
                <a:ea typeface="ＭＳ Ｐゴシック" charset="0"/>
              </a:rPr>
              <a:t>considerable proportion of the overall cycle </a:t>
            </a:r>
            <a:r>
              <a:rPr lang="en-US" dirty="0" smtClean="0">
                <a:latin typeface="Arial" charset="0"/>
                <a:ea typeface="ＭＳ Ｐゴシック" charset="0"/>
              </a:rPr>
              <a:t>time, Why?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Work is </a:t>
            </a:r>
            <a:r>
              <a:rPr lang="en-US" dirty="0">
                <a:latin typeface="Arial" charset="0"/>
                <a:ea typeface="ＭＳ Ｐゴシック" charset="0"/>
              </a:rPr>
              <a:t>performed in </a:t>
            </a:r>
            <a:r>
              <a:rPr lang="en-US" dirty="0" smtClean="0">
                <a:latin typeface="Arial" charset="0"/>
                <a:ea typeface="ＭＳ Ｐゴシック" charset="0"/>
              </a:rPr>
              <a:t>batches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Waiting </a:t>
            </a:r>
            <a:r>
              <a:rPr lang="en-US" dirty="0">
                <a:latin typeface="Arial" charset="0"/>
                <a:ea typeface="ＭＳ Ｐゴシック" charset="0"/>
              </a:rPr>
              <a:t>for an external </a:t>
            </a:r>
            <a:r>
              <a:rPr lang="en-US" dirty="0" smtClean="0">
                <a:latin typeface="Arial" charset="0"/>
                <a:ea typeface="ＭＳ Ｐゴシック" charset="0"/>
              </a:rPr>
              <a:t>actor to </a:t>
            </a:r>
            <a:r>
              <a:rPr lang="en-US" dirty="0">
                <a:latin typeface="Arial" charset="0"/>
                <a:ea typeface="ＭＳ Ｐゴシック" charset="0"/>
              </a:rPr>
              <a:t>provide some input for a task.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3"/>
            <a:r>
              <a:rPr lang="en-US" dirty="0" err="1" smtClean="0">
                <a:latin typeface="Arial" charset="0"/>
                <a:ea typeface="ＭＳ Ｐゴシック" charset="0"/>
              </a:rPr>
              <a:t>E.g</a:t>
            </a:r>
            <a:r>
              <a:rPr lang="en-US" dirty="0" smtClean="0">
                <a:latin typeface="Arial" charset="0"/>
                <a:ea typeface="ＭＳ Ｐゴシック" charset="0"/>
              </a:rPr>
              <a:t>, For certain medical prescription</a:t>
            </a:r>
            <a:r>
              <a:rPr lang="en-US" dirty="0">
                <a:latin typeface="Arial" charset="0"/>
                <a:ea typeface="ＭＳ Ｐゴシック" charset="0"/>
              </a:rPr>
              <a:t>, a pharmacist may require a clarification from the doctor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dirty="0" smtClean="0"/>
              <a:t>Cycle </a:t>
            </a:r>
            <a:r>
              <a:rPr lang="en-US" dirty="0"/>
              <a:t>time </a:t>
            </a:r>
            <a:r>
              <a:rPr lang="en-US" dirty="0" smtClean="0"/>
              <a:t>efficiency  is </a:t>
            </a:r>
            <a:r>
              <a:rPr lang="en-US" dirty="0"/>
              <a:t>the ratio of overall processing time </a:t>
            </a:r>
            <a:r>
              <a:rPr lang="en-US" dirty="0" smtClean="0"/>
              <a:t>relative to </a:t>
            </a:r>
            <a:r>
              <a:rPr lang="en-US" dirty="0"/>
              <a:t>the overall cycle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close to 1 indicates that there is little room for improving the cycle </a:t>
            </a:r>
            <a:r>
              <a:rPr lang="en-US" dirty="0" smtClean="0"/>
              <a:t>time unless </a:t>
            </a:r>
            <a:r>
              <a:rPr lang="en-US" dirty="0"/>
              <a:t>radical changes are introduced in the </a:t>
            </a:r>
            <a:r>
              <a:rPr lang="en-US" dirty="0" smtClean="0"/>
              <a:t>process</a:t>
            </a:r>
          </a:p>
          <a:p>
            <a:pPr lvl="1"/>
            <a:r>
              <a:rPr lang="en-US" dirty="0"/>
              <a:t>If close to zero indicates that there is a significant amount of room for improving cycle time </a:t>
            </a:r>
            <a:r>
              <a:rPr lang="en-US" dirty="0" smtClean="0"/>
              <a:t>by reducing </a:t>
            </a:r>
            <a:r>
              <a:rPr lang="en-US" dirty="0"/>
              <a:t>the waiting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Time Efficiency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199" y="1344613"/>
            <a:ext cx="8362951" cy="3859212"/>
          </a:xfrm>
        </p:spPr>
        <p:txBody>
          <a:bodyPr>
            <a:normAutofit/>
          </a:bodyPr>
          <a:lstStyle/>
          <a:p>
            <a:r>
              <a:rPr lang="en-US" dirty="0"/>
              <a:t>The cycle time efficiency of a process can be calculated as </a:t>
            </a:r>
            <a:r>
              <a:rPr lang="en-US" dirty="0" smtClean="0"/>
              <a:t>follows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First, </a:t>
            </a:r>
            <a:r>
              <a:rPr lang="en-US" dirty="0" smtClean="0"/>
              <a:t>calculate </a:t>
            </a:r>
            <a:r>
              <a:rPr lang="en-US" dirty="0"/>
              <a:t>the overall cycle time of the process </a:t>
            </a:r>
            <a:r>
              <a:rPr lang="en-US" dirty="0" smtClean="0"/>
              <a:t>( CT) </a:t>
            </a:r>
          </a:p>
          <a:p>
            <a:pPr lvl="1"/>
            <a:r>
              <a:rPr lang="en-US" dirty="0" smtClean="0"/>
              <a:t>Then calculate the </a:t>
            </a:r>
            <a:r>
              <a:rPr lang="en-US" dirty="0"/>
              <a:t>overall amount of time that is spent doing </a:t>
            </a:r>
            <a:r>
              <a:rPr lang="en-US" dirty="0" smtClean="0"/>
              <a:t>work (</a:t>
            </a:r>
            <a:r>
              <a:rPr lang="en-US" i="1" dirty="0" smtClean="0"/>
              <a:t>theoretical </a:t>
            </a:r>
            <a:r>
              <a:rPr lang="en-US" i="1" dirty="0"/>
              <a:t>cycle time </a:t>
            </a:r>
            <a:r>
              <a:rPr lang="en-US" dirty="0"/>
              <a:t>of the </a:t>
            </a:r>
            <a:r>
              <a:rPr lang="en-US" dirty="0" smtClean="0"/>
              <a:t>process TCT)</a:t>
            </a:r>
          </a:p>
          <a:p>
            <a:pPr lvl="2"/>
            <a:r>
              <a:rPr lang="en-US" dirty="0" smtClean="0"/>
              <a:t>The time </a:t>
            </a:r>
            <a:r>
              <a:rPr lang="en-US" dirty="0"/>
              <a:t>that an instance of the process would take if there was no </a:t>
            </a:r>
            <a:r>
              <a:rPr lang="en-US" dirty="0" smtClean="0"/>
              <a:t>waiting time </a:t>
            </a:r>
            <a:r>
              <a:rPr lang="en-US" dirty="0"/>
              <a:t>at all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 The cycle </a:t>
            </a:r>
            <a:r>
              <a:rPr lang="en-US" dirty="0"/>
              <a:t>time efficiency (CTE) is then calculated as follows: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914775"/>
            <a:ext cx="14097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2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79" y="1254559"/>
            <a:ext cx="4381909" cy="4073545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75" y="33069"/>
            <a:ext cx="6600336" cy="879231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Process Analysis in the BPM Lifecycle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222726" y="1515663"/>
            <a:ext cx="554404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686015" y="2402221"/>
            <a:ext cx="109904" cy="5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pic>
        <p:nvPicPr>
          <p:cNvPr id="18" name="Picture 4" descr="\\psf\Home\Desktop\pics\ch3_PurchaseOrde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74" y="4356406"/>
            <a:ext cx="1252175" cy="7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psf\Home\Desktop\pics\ch3_PurchaseOrd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57053" y="2506672"/>
            <a:ext cx="1329378" cy="1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\\psf\Home\Desktop\pics\ch6_cause_effect_rejected_equipme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46" y="3796142"/>
            <a:ext cx="1306356" cy="92321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2" descr="\\psf\Home\Desktop\pics\ch10_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31" y="5313235"/>
            <a:ext cx="1413403" cy="3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 bwMode="auto">
          <a:xfrm>
            <a:off x="5229913" y="3232868"/>
            <a:ext cx="1083315" cy="563274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258308" y="2325767"/>
            <a:ext cx="745773" cy="433776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631194" y="3989339"/>
            <a:ext cx="873670" cy="605722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pic>
        <p:nvPicPr>
          <p:cNvPr id="15" name="Inhaltsplatzhalter 7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635620" y="1373072"/>
            <a:ext cx="1450014" cy="767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1" y="1863105"/>
            <a:ext cx="2019196" cy="6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04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01-14 at 3.4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3" y="1519071"/>
            <a:ext cx="7293269" cy="15732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analysis of processing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9542" y="2753930"/>
            <a:ext cx="85386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2 hours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2113" y="1208083"/>
            <a:ext cx="95701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0.5 hour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9459" y="2711546"/>
            <a:ext cx="86748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2 hours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4003" y="1232099"/>
            <a:ext cx="82510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2 hours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1208" y="3106785"/>
            <a:ext cx="100276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0.5 </a:t>
            </a:r>
            <a:r>
              <a:rPr lang="en-US" sz="1333" dirty="0" smtClean="0">
                <a:solidFill>
                  <a:srgbClr val="0000FF"/>
                </a:solidFill>
              </a:rPr>
              <a:t>hours.</a:t>
            </a:r>
            <a:endParaRPr lang="en-US" sz="1333" dirty="0">
              <a:solidFill>
                <a:srgbClr val="0000FF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064372" y="4079863"/>
            <a:ext cx="403860" cy="57373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18" name="TextBox 17"/>
          <p:cNvSpPr txBox="1"/>
          <p:nvPr/>
        </p:nvSpPr>
        <p:spPr>
          <a:xfrm>
            <a:off x="1191994" y="4672733"/>
            <a:ext cx="665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Processing time = 2.5 + 3 + 2 + 1.4  = 8.9 hours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3768" y="1963440"/>
            <a:ext cx="0" cy="764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24340" y="1950194"/>
            <a:ext cx="0" cy="764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55895" y="1936949"/>
            <a:ext cx="0" cy="764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0674" y="1923703"/>
            <a:ext cx="0" cy="764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28478" y="1923208"/>
            <a:ext cx="0" cy="764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27067" y="1554972"/>
            <a:ext cx="6120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20%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64192" y="1567229"/>
            <a:ext cx="52175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60%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60030" y="3543887"/>
            <a:ext cx="7342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FF"/>
                </a:solidFill>
              </a:rPr>
              <a:t>2/0.8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90041" y="3544603"/>
            <a:ext cx="13561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FF"/>
                </a:solidFill>
              </a:rPr>
              <a:t>max(0.5,3)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81916" y="3544111"/>
            <a:ext cx="1033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77944" y="3543620"/>
            <a:ext cx="1727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FF"/>
                </a:solidFill>
              </a:rPr>
              <a:t>0.6*2+0.4*0.5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94324" y="2497942"/>
            <a:ext cx="6120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80%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76943" y="2777937"/>
            <a:ext cx="4447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40%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21609" y="3120012"/>
            <a:ext cx="84637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0000FF"/>
                </a:solidFill>
              </a:rPr>
              <a:t>3 hours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9398" y="5091982"/>
            <a:ext cx="7290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Cycle time efficiency = 8.9 hours / 8.65 days = 12.9%</a:t>
            </a:r>
          </a:p>
        </p:txBody>
      </p:sp>
    </p:spTree>
    <p:extLst>
      <p:ext uri="{BB962C8B-B14F-4D97-AF65-F5344CB8AC3E}">
        <p14:creationId xmlns:p14="http://schemas.microsoft.com/office/powerpoint/2010/main" val="35411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5" grpId="0"/>
      <p:bldP spid="26" grpId="0"/>
      <p:bldP spid="27" grpId="0"/>
      <p:bldP spid="28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Time and </a:t>
            </a:r>
            <a:r>
              <a:rPr lang="en-US" dirty="0" smtClean="0"/>
              <a:t>Work-In-Process (WIP)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Cycle time is directly related to two measures that play an important role </a:t>
            </a:r>
            <a:r>
              <a:rPr lang="en-US" dirty="0" smtClean="0"/>
              <a:t>when analyzing </a:t>
            </a:r>
            <a:r>
              <a:rPr lang="en-US" dirty="0"/>
              <a:t>a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Arrival </a:t>
            </a:r>
            <a:r>
              <a:rPr lang="en-US" dirty="0"/>
              <a:t>rate </a:t>
            </a:r>
            <a:r>
              <a:rPr lang="en-US" dirty="0" smtClean="0"/>
              <a:t>(</a:t>
            </a:r>
            <a:r>
              <a:rPr lang="en-US" i="1" dirty="0"/>
              <a:t>λ </a:t>
            </a:r>
            <a:r>
              <a:rPr lang="en-US" i="1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average number of new instances of the </a:t>
            </a:r>
            <a:r>
              <a:rPr lang="en-US" dirty="0" smtClean="0"/>
              <a:t>process that </a:t>
            </a:r>
            <a:r>
              <a:rPr lang="en-US" dirty="0"/>
              <a:t>are created per time unit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E.g. </a:t>
            </a:r>
            <a:r>
              <a:rPr lang="en-US" dirty="0"/>
              <a:t>the </a:t>
            </a:r>
            <a:r>
              <a:rPr lang="en-US" dirty="0" smtClean="0"/>
              <a:t>average number </a:t>
            </a:r>
            <a:r>
              <a:rPr lang="en-US" dirty="0"/>
              <a:t>of credit applications received per </a:t>
            </a:r>
            <a:r>
              <a:rPr lang="en-US" dirty="0" smtClean="0"/>
              <a:t>day, the </a:t>
            </a:r>
            <a:r>
              <a:rPr lang="en-US" dirty="0"/>
              <a:t>average </a:t>
            </a:r>
            <a:r>
              <a:rPr lang="en-US" dirty="0" smtClean="0"/>
              <a:t>number of </a:t>
            </a:r>
            <a:r>
              <a:rPr lang="en-US" dirty="0"/>
              <a:t>new orders that arrive per </a:t>
            </a:r>
            <a:r>
              <a:rPr lang="en-US" dirty="0" smtClean="0"/>
              <a:t>day</a:t>
            </a:r>
          </a:p>
          <a:p>
            <a:pPr marL="541338" lvl="2" indent="-266700">
              <a:spcAft>
                <a:spcPts val="600"/>
              </a:spcAft>
            </a:pPr>
            <a:r>
              <a:rPr lang="en-US" dirty="0" smtClean="0"/>
              <a:t>Work-In-Process </a:t>
            </a:r>
            <a:r>
              <a:rPr lang="en-US" dirty="0"/>
              <a:t>(WIP).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average number of instances of a process that are </a:t>
            </a:r>
            <a:r>
              <a:rPr lang="en-US" dirty="0" smtClean="0"/>
              <a:t>active at </a:t>
            </a:r>
            <a:r>
              <a:rPr lang="en-US" dirty="0"/>
              <a:t>a given point in </a:t>
            </a:r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i.e. the </a:t>
            </a:r>
            <a:r>
              <a:rPr lang="en-US" dirty="0"/>
              <a:t>average number of instances that have not yet </a:t>
            </a:r>
            <a:r>
              <a:rPr lang="en-US" dirty="0" smtClean="0"/>
              <a:t>completed</a:t>
            </a:r>
          </a:p>
          <a:p>
            <a:r>
              <a:rPr lang="en-US" dirty="0" smtClean="0"/>
              <a:t>Cycle </a:t>
            </a:r>
            <a:r>
              <a:rPr lang="en-US" dirty="0"/>
              <a:t>time (CT), arrival rate (λ) and WIP are related by a fundamental law </a:t>
            </a:r>
            <a:r>
              <a:rPr lang="en-US" dirty="0" smtClean="0"/>
              <a:t>known as </a:t>
            </a:r>
            <a:r>
              <a:rPr lang="en-US" dirty="0"/>
              <a:t>Little’s </a:t>
            </a:r>
            <a:r>
              <a:rPr lang="en-US" dirty="0" smtClean="0"/>
              <a:t>law</a:t>
            </a:r>
            <a:endParaRPr lang="en-US" dirty="0"/>
          </a:p>
          <a:p>
            <a:pPr marL="0" indent="0" algn="ctr">
              <a:buNone/>
            </a:pPr>
            <a:r>
              <a:rPr lang="en-US" i="1" dirty="0"/>
              <a:t>WIP 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l-GR" i="1" dirty="0" smtClean="0"/>
              <a:t>λ</a:t>
            </a:r>
            <a:r>
              <a:rPr lang="en-US" i="1" dirty="0" smtClean="0"/>
              <a:t> </a:t>
            </a:r>
            <a:r>
              <a:rPr lang="el-GR" dirty="0" smtClean="0"/>
              <a:t>×</a:t>
            </a:r>
            <a:r>
              <a:rPr lang="en-US" dirty="0" smtClean="0"/>
              <a:t> </a:t>
            </a:r>
            <a:r>
              <a:rPr lang="en-US" i="1" dirty="0" smtClean="0"/>
              <a:t>CT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 smtClean="0"/>
              <a:t>This implies that</a:t>
            </a:r>
            <a:endParaRPr lang="en-US" dirty="0"/>
          </a:p>
          <a:p>
            <a:pPr lvl="1"/>
            <a:r>
              <a:rPr lang="en-US" dirty="0" smtClean="0"/>
              <a:t>WIP </a:t>
            </a:r>
            <a:r>
              <a:rPr lang="en-US" dirty="0"/>
              <a:t>increases if the cycle time increases or if the arrival rate </a:t>
            </a:r>
            <a:r>
              <a:rPr lang="en-US" dirty="0" smtClean="0"/>
              <a:t>increases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arrival rate increases and we want to keep the WIP at current levels, </a:t>
            </a:r>
            <a:r>
              <a:rPr lang="en-US" dirty="0" smtClean="0"/>
              <a:t>the cycle </a:t>
            </a:r>
            <a:r>
              <a:rPr lang="en-US" dirty="0"/>
              <a:t>time must decrease.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6934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Time and </a:t>
            </a:r>
            <a:r>
              <a:rPr lang="en-US" dirty="0" smtClean="0"/>
              <a:t>Work-In-Process (WIP)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Little’s law holds for any stable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</a:t>
            </a:r>
            <a:r>
              <a:rPr lang="en-US" dirty="0" smtClean="0"/>
              <a:t>of active </a:t>
            </a:r>
            <a:r>
              <a:rPr lang="en-US" dirty="0"/>
              <a:t>instances is not increasing </a:t>
            </a:r>
            <a:r>
              <a:rPr lang="en-US" dirty="0" smtClean="0"/>
              <a:t>infinitely</a:t>
            </a:r>
          </a:p>
          <a:p>
            <a:pPr lvl="1"/>
            <a:r>
              <a:rPr lang="en-US" dirty="0" smtClean="0"/>
              <a:t>The amount </a:t>
            </a:r>
            <a:r>
              <a:rPr lang="en-US" dirty="0"/>
              <a:t>of work waiting to be performed is not growing beyond control.</a:t>
            </a:r>
          </a:p>
          <a:p>
            <a:r>
              <a:rPr lang="en-US" dirty="0" smtClean="0"/>
              <a:t>Little’s </a:t>
            </a:r>
            <a:r>
              <a:rPr lang="en-US" dirty="0"/>
              <a:t>law can be </a:t>
            </a:r>
            <a:r>
              <a:rPr lang="en-US" dirty="0" smtClean="0"/>
              <a:t>use as an </a:t>
            </a:r>
            <a:r>
              <a:rPr lang="en-US" dirty="0"/>
              <a:t>alternative way of calculating total cycle time of </a:t>
            </a:r>
            <a:r>
              <a:rPr lang="en-US" dirty="0" smtClean="0"/>
              <a:t>a process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useful </a:t>
            </a:r>
            <a:r>
              <a:rPr lang="en-US" dirty="0" smtClean="0"/>
              <a:t>since determining </a:t>
            </a:r>
            <a:r>
              <a:rPr lang="en-US" dirty="0"/>
              <a:t>the arrival rate and WIP is </a:t>
            </a:r>
            <a:r>
              <a:rPr lang="en-US" dirty="0" smtClean="0"/>
              <a:t>easier </a:t>
            </a:r>
            <a:r>
              <a:rPr lang="en-US" dirty="0"/>
              <a:t>than determining the </a:t>
            </a:r>
            <a:r>
              <a:rPr lang="en-US" dirty="0" smtClean="0"/>
              <a:t>cycle time</a:t>
            </a:r>
          </a:p>
          <a:p>
            <a:pPr lvl="1"/>
            <a:r>
              <a:rPr lang="en-US" dirty="0" smtClean="0"/>
              <a:t>E.g.  Assume </a:t>
            </a:r>
            <a:r>
              <a:rPr lang="en-US" dirty="0"/>
              <a:t>there are 250 business days per </a:t>
            </a:r>
            <a:r>
              <a:rPr lang="en-US" dirty="0" smtClean="0"/>
              <a:t>year and </a:t>
            </a:r>
            <a:r>
              <a:rPr lang="en-US" dirty="0"/>
              <a:t>we know the total number of credit applications over the last year is </a:t>
            </a:r>
            <a:r>
              <a:rPr lang="en-US" dirty="0" smtClean="0"/>
              <a:t>2500, we </a:t>
            </a:r>
            <a:r>
              <a:rPr lang="en-US" dirty="0"/>
              <a:t>can infer that the average number of applications per business day is </a:t>
            </a:r>
            <a:r>
              <a:rPr lang="en-US" dirty="0" smtClean="0"/>
              <a:t>10</a:t>
            </a:r>
          </a:p>
          <a:p>
            <a:pPr lvl="2"/>
            <a:r>
              <a:rPr lang="en-US" dirty="0" smtClean="0"/>
              <a:t>WIP can </a:t>
            </a:r>
            <a:r>
              <a:rPr lang="en-US" dirty="0"/>
              <a:t>be calculated by means of </a:t>
            </a:r>
            <a:r>
              <a:rPr lang="en-US" dirty="0" smtClean="0"/>
              <a:t>sampling (how many applications </a:t>
            </a:r>
            <a:r>
              <a:rPr lang="en-US" dirty="0"/>
              <a:t>are active at a given point in </a:t>
            </a:r>
            <a:r>
              <a:rPr lang="en-US" dirty="0" smtClean="0"/>
              <a:t>time, lets assume for example it was  200</a:t>
            </a:r>
          </a:p>
          <a:p>
            <a:pPr lvl="2"/>
            <a:r>
              <a:rPr lang="en-US" dirty="0" smtClean="0"/>
              <a:t>Thus the </a:t>
            </a:r>
            <a:r>
              <a:rPr lang="en-US" dirty="0"/>
              <a:t>cycle time is </a:t>
            </a:r>
            <a:r>
              <a:rPr lang="en-US" dirty="0" smtClean="0"/>
              <a:t>then</a:t>
            </a:r>
          </a:p>
          <a:p>
            <a:pPr marL="541338" lvl="2" indent="0" algn="ctr">
              <a:buNone/>
            </a:pPr>
            <a:r>
              <a:rPr lang="en-US" dirty="0" smtClean="0"/>
              <a:t>CT= WIP/λ </a:t>
            </a:r>
            <a:r>
              <a:rPr lang="en-US" dirty="0"/>
              <a:t>= 200/10 = </a:t>
            </a:r>
            <a:r>
              <a:rPr lang="en-US" dirty="0" smtClean="0"/>
              <a:t>20 business </a:t>
            </a:r>
            <a:r>
              <a:rPr lang="en-US" dirty="0"/>
              <a:t>days.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27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analysis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COST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The same as time analysis except for </a:t>
            </a:r>
            <a:r>
              <a:rPr lang="en-US" dirty="0">
                <a:latin typeface="Arial" charset="0"/>
                <a:ea typeface="ＭＳ Ｐゴシック" charset="0"/>
              </a:rPr>
              <a:t>AND-blocks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The cost of an AND-block </a:t>
            </a:r>
            <a:r>
              <a:rPr lang="en-US" dirty="0" smtClean="0">
                <a:latin typeface="Arial" charset="0"/>
                <a:ea typeface="ＭＳ Ｐゴシック" charset="0"/>
              </a:rPr>
              <a:t>is </a:t>
            </a:r>
            <a:r>
              <a:rPr lang="en-US" dirty="0">
                <a:latin typeface="Arial" charset="0"/>
                <a:ea typeface="ＭＳ Ｐゴシック" charset="0"/>
              </a:rPr>
              <a:t>not the maximum of the cost of the branches of the </a:t>
            </a:r>
            <a:r>
              <a:rPr lang="en-US" dirty="0" smtClean="0">
                <a:latin typeface="Arial" charset="0"/>
                <a:ea typeface="ＭＳ Ｐゴシック" charset="0"/>
              </a:rPr>
              <a:t>AND-block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Instead, the cost of such a block is the sum of the costs of the </a:t>
            </a:r>
            <a:r>
              <a:rPr lang="en-US" dirty="0" smtClean="0">
                <a:latin typeface="Arial" charset="0"/>
                <a:ea typeface="ＭＳ Ｐゴシック" charset="0"/>
              </a:rPr>
              <a:t>branches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Flow analysis: scope and limitations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model contains other </a:t>
            </a:r>
            <a:r>
              <a:rPr lang="en-US"/>
              <a:t>modeling </a:t>
            </a:r>
            <a:r>
              <a:rPr lang="en-US" smtClean="0"/>
              <a:t>constructs besides </a:t>
            </a:r>
            <a:r>
              <a:rPr lang="en-US" dirty="0"/>
              <a:t>AND </a:t>
            </a:r>
            <a:r>
              <a:rPr lang="en-US" dirty="0" err="1"/>
              <a:t>and</a:t>
            </a:r>
            <a:r>
              <a:rPr lang="en-US" dirty="0"/>
              <a:t> XOR gateways, the method for calculating cycle time </a:t>
            </a:r>
            <a:r>
              <a:rPr lang="en-US" dirty="0" smtClean="0"/>
              <a:t>becomes more </a:t>
            </a:r>
            <a:r>
              <a:rPr lang="en-US" dirty="0"/>
              <a:t>complicated.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Flow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analysis limitation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 all Models are Structured</a:t>
            </a:r>
          </a:p>
        </p:txBody>
      </p:sp>
      <p:pic>
        <p:nvPicPr>
          <p:cNvPr id="4" name="Picture 3" descr="Screen Shot 2015-01-14 at 4.4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1767348"/>
            <a:ext cx="7147413" cy="23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67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does not take into account the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fact that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process behaves differently depending on the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load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Higher arrival rate at fixed resource capacity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high resource contention (conflict)</a:t>
            </a:r>
          </a:p>
          <a:p>
            <a:pPr lvl="3"/>
            <a:r>
              <a:rPr lang="en-US" dirty="0" smtClean="0"/>
              <a:t>Occurs when there </a:t>
            </a:r>
            <a:r>
              <a:rPr lang="en-US" dirty="0"/>
              <a:t>is more work to be done than resources available to perform the </a:t>
            </a:r>
            <a:r>
              <a:rPr lang="en-US" dirty="0" smtClean="0"/>
              <a:t>work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higher activity waiting times (longer queues) 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higher activity cycle time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higher overall cycle time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The slower you are, the more people have to queue up…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and vice-versa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Limitation 2: Fixed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arrival rate  capacity</a:t>
            </a:r>
            <a:endParaRPr lang="et-E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63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3049" y="1799447"/>
            <a:ext cx="6923997" cy="1663077"/>
            <a:chOff x="325259" y="2664204"/>
            <a:chExt cx="8308796" cy="1995692"/>
          </a:xfrm>
        </p:grpSpPr>
        <p:sp>
          <p:nvSpPr>
            <p:cNvPr id="7" name="Freeform 6"/>
            <p:cNvSpPr/>
            <p:nvPr/>
          </p:nvSpPr>
          <p:spPr>
            <a:xfrm>
              <a:off x="325259" y="2757142"/>
              <a:ext cx="2121917" cy="1902754"/>
            </a:xfrm>
            <a:custGeom>
              <a:avLst/>
              <a:gdLst>
                <a:gd name="connsiteX0" fmla="*/ 0 w 1813719"/>
                <a:gd name="connsiteY0" fmla="*/ 906860 h 1813719"/>
                <a:gd name="connsiteX1" fmla="*/ 906860 w 1813719"/>
                <a:gd name="connsiteY1" fmla="*/ 0 h 1813719"/>
                <a:gd name="connsiteX2" fmla="*/ 1813720 w 1813719"/>
                <a:gd name="connsiteY2" fmla="*/ 906860 h 1813719"/>
                <a:gd name="connsiteX3" fmla="*/ 906860 w 1813719"/>
                <a:gd name="connsiteY3" fmla="*/ 1813720 h 1813719"/>
                <a:gd name="connsiteX4" fmla="*/ 0 w 1813719"/>
                <a:gd name="connsiteY4" fmla="*/ 906860 h 181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3719" h="1813719">
                  <a:moveTo>
                    <a:pt x="0" y="906860"/>
                  </a:moveTo>
                  <a:cubicBezTo>
                    <a:pt x="0" y="406015"/>
                    <a:pt x="406015" y="0"/>
                    <a:pt x="906860" y="0"/>
                  </a:cubicBezTo>
                  <a:cubicBezTo>
                    <a:pt x="1407705" y="0"/>
                    <a:pt x="1813720" y="406015"/>
                    <a:pt x="1813720" y="906860"/>
                  </a:cubicBezTo>
                  <a:cubicBezTo>
                    <a:pt x="1813720" y="1407705"/>
                    <a:pt x="1407705" y="1813720"/>
                    <a:pt x="906860" y="1813720"/>
                  </a:cubicBezTo>
                  <a:cubicBezTo>
                    <a:pt x="406015" y="1813720"/>
                    <a:pt x="0" y="1407705"/>
                    <a:pt x="0" y="90686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628" tIns="244628" rIns="244628" bIns="244628" numCol="1" spcCol="1270" anchor="ctr" anchorCtr="0">
              <a:noAutofit/>
            </a:bodyPr>
            <a:lstStyle/>
            <a:p>
              <a:pPr algn="ctr" defTabSz="8148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Time spent per resource on process work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469415" y="2757142"/>
              <a:ext cx="2090941" cy="1902754"/>
            </a:xfrm>
            <a:custGeom>
              <a:avLst/>
              <a:gdLst>
                <a:gd name="connsiteX0" fmla="*/ 0 w 1813719"/>
                <a:gd name="connsiteY0" fmla="*/ 906860 h 1813719"/>
                <a:gd name="connsiteX1" fmla="*/ 906860 w 1813719"/>
                <a:gd name="connsiteY1" fmla="*/ 0 h 1813719"/>
                <a:gd name="connsiteX2" fmla="*/ 1813720 w 1813719"/>
                <a:gd name="connsiteY2" fmla="*/ 906860 h 1813719"/>
                <a:gd name="connsiteX3" fmla="*/ 906860 w 1813719"/>
                <a:gd name="connsiteY3" fmla="*/ 1813720 h 1813719"/>
                <a:gd name="connsiteX4" fmla="*/ 0 w 1813719"/>
                <a:gd name="connsiteY4" fmla="*/ 906860 h 181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3719" h="1813719">
                  <a:moveTo>
                    <a:pt x="0" y="906860"/>
                  </a:moveTo>
                  <a:cubicBezTo>
                    <a:pt x="0" y="406015"/>
                    <a:pt x="406015" y="0"/>
                    <a:pt x="906860" y="0"/>
                  </a:cubicBezTo>
                  <a:cubicBezTo>
                    <a:pt x="1407705" y="0"/>
                    <a:pt x="1813720" y="406015"/>
                    <a:pt x="1813720" y="906860"/>
                  </a:cubicBezTo>
                  <a:cubicBezTo>
                    <a:pt x="1813720" y="1407705"/>
                    <a:pt x="1407705" y="1813720"/>
                    <a:pt x="906860" y="1813720"/>
                  </a:cubicBezTo>
                  <a:cubicBezTo>
                    <a:pt x="406015" y="1813720"/>
                    <a:pt x="0" y="1407705"/>
                    <a:pt x="0" y="90686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628" tIns="244628" rIns="244628" bIns="244628" numCol="1" spcCol="1270" anchor="ctr" anchorCtr="0">
              <a:noAutofit/>
            </a:bodyPr>
            <a:lstStyle/>
            <a:p>
              <a:pPr algn="ctr" defTabSz="8148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Time available per resource for process work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90129" y="3227057"/>
              <a:ext cx="1051957" cy="1051957"/>
            </a:xfrm>
            <a:custGeom>
              <a:avLst/>
              <a:gdLst>
                <a:gd name="connsiteX0" fmla="*/ 139437 w 1051957"/>
                <a:gd name="connsiteY0" fmla="*/ 216703 h 1051957"/>
                <a:gd name="connsiteX1" fmla="*/ 912520 w 1051957"/>
                <a:gd name="connsiteY1" fmla="*/ 216703 h 1051957"/>
                <a:gd name="connsiteX2" fmla="*/ 912520 w 1051957"/>
                <a:gd name="connsiteY2" fmla="*/ 464123 h 1051957"/>
                <a:gd name="connsiteX3" fmla="*/ 139437 w 1051957"/>
                <a:gd name="connsiteY3" fmla="*/ 464123 h 1051957"/>
                <a:gd name="connsiteX4" fmla="*/ 139437 w 1051957"/>
                <a:gd name="connsiteY4" fmla="*/ 216703 h 1051957"/>
                <a:gd name="connsiteX5" fmla="*/ 139437 w 1051957"/>
                <a:gd name="connsiteY5" fmla="*/ 587834 h 1051957"/>
                <a:gd name="connsiteX6" fmla="*/ 912520 w 1051957"/>
                <a:gd name="connsiteY6" fmla="*/ 587834 h 1051957"/>
                <a:gd name="connsiteX7" fmla="*/ 912520 w 1051957"/>
                <a:gd name="connsiteY7" fmla="*/ 835254 h 1051957"/>
                <a:gd name="connsiteX8" fmla="*/ 139437 w 1051957"/>
                <a:gd name="connsiteY8" fmla="*/ 835254 h 1051957"/>
                <a:gd name="connsiteX9" fmla="*/ 139437 w 1051957"/>
                <a:gd name="connsiteY9" fmla="*/ 587834 h 105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957" h="1051957">
                  <a:moveTo>
                    <a:pt x="139437" y="216703"/>
                  </a:moveTo>
                  <a:lnTo>
                    <a:pt x="912520" y="216703"/>
                  </a:lnTo>
                  <a:lnTo>
                    <a:pt x="912520" y="464123"/>
                  </a:lnTo>
                  <a:lnTo>
                    <a:pt x="139437" y="464123"/>
                  </a:lnTo>
                  <a:lnTo>
                    <a:pt x="139437" y="216703"/>
                  </a:lnTo>
                  <a:close/>
                  <a:moveTo>
                    <a:pt x="139437" y="587834"/>
                  </a:moveTo>
                  <a:lnTo>
                    <a:pt x="912520" y="587834"/>
                  </a:lnTo>
                  <a:lnTo>
                    <a:pt x="912520" y="835254"/>
                  </a:lnTo>
                  <a:lnTo>
                    <a:pt x="139437" y="835254"/>
                  </a:lnTo>
                  <a:lnTo>
                    <a:pt x="139437" y="587834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6198" tIns="180586" rIns="116198" bIns="180586" numCol="1" spcCol="1270" anchor="ctr" anchorCtr="0">
              <a:noAutofit/>
            </a:bodyPr>
            <a:lstStyle/>
            <a:p>
              <a:pPr algn="ctr" defTabSz="6667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691014" y="2664204"/>
              <a:ext cx="1943041" cy="1995692"/>
            </a:xfrm>
            <a:custGeom>
              <a:avLst/>
              <a:gdLst>
                <a:gd name="connsiteX0" fmla="*/ 0 w 1813719"/>
                <a:gd name="connsiteY0" fmla="*/ 906860 h 1813719"/>
                <a:gd name="connsiteX1" fmla="*/ 906860 w 1813719"/>
                <a:gd name="connsiteY1" fmla="*/ 0 h 1813719"/>
                <a:gd name="connsiteX2" fmla="*/ 1813720 w 1813719"/>
                <a:gd name="connsiteY2" fmla="*/ 906860 h 1813719"/>
                <a:gd name="connsiteX3" fmla="*/ 906860 w 1813719"/>
                <a:gd name="connsiteY3" fmla="*/ 1813720 h 1813719"/>
                <a:gd name="connsiteX4" fmla="*/ 0 w 1813719"/>
                <a:gd name="connsiteY4" fmla="*/ 906860 h 181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3719" h="1813719">
                  <a:moveTo>
                    <a:pt x="0" y="906860"/>
                  </a:moveTo>
                  <a:cubicBezTo>
                    <a:pt x="0" y="406015"/>
                    <a:pt x="406015" y="0"/>
                    <a:pt x="906860" y="0"/>
                  </a:cubicBezTo>
                  <a:cubicBezTo>
                    <a:pt x="1407705" y="0"/>
                    <a:pt x="1813720" y="406015"/>
                    <a:pt x="1813720" y="906860"/>
                  </a:cubicBezTo>
                  <a:cubicBezTo>
                    <a:pt x="1813720" y="1407705"/>
                    <a:pt x="1407705" y="1813720"/>
                    <a:pt x="906860" y="1813720"/>
                  </a:cubicBezTo>
                  <a:cubicBezTo>
                    <a:pt x="406015" y="1813720"/>
                    <a:pt x="0" y="1407705"/>
                    <a:pt x="0" y="90686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628" tIns="244628" rIns="244628" bIns="244628" numCol="1" spcCol="1270" anchor="ctr" anchorCtr="0">
              <a:noAutofit/>
            </a:bodyPr>
            <a:lstStyle/>
            <a:p>
              <a:pPr algn="ctr" defTabSz="8148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Resource utilization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Division 11"/>
          <p:cNvSpPr/>
          <p:nvPr/>
        </p:nvSpPr>
        <p:spPr>
          <a:xfrm>
            <a:off x="2814222" y="2303490"/>
            <a:ext cx="762000" cy="762000"/>
          </a:xfrm>
          <a:prstGeom prst="mathDivid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1182765" y="3965120"/>
            <a:ext cx="6604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Resource utilization = 60% </a:t>
            </a:r>
          </a:p>
          <a:p>
            <a:pPr algn="ctr"/>
            <a:r>
              <a:rPr lang="en-US" sz="2000" b="1" dirty="0">
                <a:sym typeface="Wingdings"/>
              </a:rPr>
              <a:t> on average resources are idle 40% of their allocated time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139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38869" y="989815"/>
          <a:ext cx="6780753" cy="402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utilization vs. waiting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4514" y="4462353"/>
            <a:ext cx="660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Typically, when resource utilization &gt; 90% </a:t>
            </a:r>
          </a:p>
          <a:p>
            <a:pPr algn="ctr"/>
            <a:r>
              <a:rPr lang="en-US" sz="2000" b="1" dirty="0">
                <a:sym typeface="Wingdings"/>
              </a:rPr>
              <a:t> Waiting time increases steeply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66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143000" y="119063"/>
            <a:ext cx="6858000" cy="892969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Exercise</a:t>
            </a:r>
            <a:endParaRPr lang="et-E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143000" y="1012032"/>
            <a:ext cx="6858000" cy="4048125"/>
          </a:xfrm>
        </p:spPr>
        <p:txBody>
          <a:bodyPr/>
          <a:lstStyle/>
          <a:p>
            <a:pPr>
              <a:buFontTx/>
              <a:buNone/>
            </a:pPr>
            <a:r>
              <a:rPr lang="en-AU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AU" sz="2000">
                <a:latin typeface="Arial" charset="0"/>
                <a:ea typeface="ＭＳ Ｐゴシック" charset="0"/>
                <a:cs typeface="ＭＳ Ｐゴシック" charset="0"/>
              </a:rPr>
              <a:t>A fast-food restaurant receives on average 1200 customers per day (between 10:00 and 22:00). During peak times (12:00-15:00 and 18:00-21:00), the restaurant receives around 900 customers in total, and 90 customers can be found in the restaurant (on average) at a given point in time. At non-peak times, the restaurant receives 300 customers in total, and 30 customers can be found in the restaurant (on average) at a given point in time.</a:t>
            </a:r>
            <a:endParaRPr lang="et-EE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761970" lvl="1" indent="-380985">
              <a:buFontTx/>
              <a:buAutoNum type="arabicPeriod"/>
            </a:pPr>
            <a:r>
              <a:rPr lang="en-AU" sz="1667">
                <a:latin typeface="Arial" charset="0"/>
                <a:ea typeface="ＭＳ Ｐゴシック" charset="0"/>
              </a:rPr>
              <a:t>What is the average time that a customer spends in the restaurant during </a:t>
            </a:r>
            <a:r>
              <a:rPr lang="en-AU" sz="1667" u="sng">
                <a:latin typeface="Arial" charset="0"/>
                <a:ea typeface="ＭＳ Ｐゴシック" charset="0"/>
              </a:rPr>
              <a:t>peak</a:t>
            </a:r>
            <a:r>
              <a:rPr lang="en-AU" sz="1667">
                <a:latin typeface="Arial" charset="0"/>
                <a:ea typeface="ＭＳ Ｐゴシック" charset="0"/>
              </a:rPr>
              <a:t> times?</a:t>
            </a:r>
          </a:p>
          <a:p>
            <a:pPr marL="761970" lvl="1" indent="-380985">
              <a:buFontTx/>
              <a:buAutoNum type="arabicPeriod"/>
            </a:pPr>
            <a:r>
              <a:rPr lang="en-AU" sz="1667">
                <a:latin typeface="Arial" charset="0"/>
                <a:ea typeface="ＭＳ Ｐゴシック" charset="0"/>
              </a:rPr>
              <a:t>What is the average time that a customer spends in the restaurant during </a:t>
            </a:r>
            <a:r>
              <a:rPr lang="en-AU" sz="1667" u="sng">
                <a:latin typeface="Arial" charset="0"/>
                <a:ea typeface="ＭＳ Ｐゴシック" charset="0"/>
              </a:rPr>
              <a:t>non-peak</a:t>
            </a:r>
            <a:r>
              <a:rPr lang="en-AU" sz="1667">
                <a:latin typeface="Arial" charset="0"/>
                <a:ea typeface="ＭＳ Ｐゴシック" charset="0"/>
              </a:rPr>
              <a:t> times?</a:t>
            </a:r>
          </a:p>
        </p:txBody>
      </p:sp>
    </p:spTree>
    <p:extLst>
      <p:ext uri="{BB962C8B-B14F-4D97-AF65-F5344CB8AC3E}">
        <p14:creationId xmlns:p14="http://schemas.microsoft.com/office/powerpoint/2010/main" val="21139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400" dirty="0" smtClean="0"/>
              <a:t>Flow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Queuing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Recap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7</a:t>
            </a:r>
            <a:r>
              <a:rPr lang="de-AT" dirty="0" smtClean="0"/>
              <a:t>: Quantitative </a:t>
            </a:r>
            <a:r>
              <a:rPr lang="de-AT" dirty="0" err="1" smtClean="0"/>
              <a:t>Process</a:t>
            </a:r>
            <a:r>
              <a:rPr lang="de-AT" dirty="0" smtClean="0"/>
              <a:t> Analysis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2539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143000" y="228865"/>
            <a:ext cx="6858000" cy="66013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Exercise (cont.)</a:t>
            </a:r>
            <a:endParaRPr lang="et-E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1970" lvl="1" indent="-380985">
              <a:buFontTx/>
              <a:buAutoNum type="arabicPeriod" startAt="3"/>
            </a:pPr>
            <a:r>
              <a:rPr lang="en-AU">
                <a:latin typeface="Arial" charset="0"/>
                <a:ea typeface="ＭＳ Ｐゴシック" charset="0"/>
              </a:rPr>
              <a:t>The restaurant plans to launch a marketing campaign to attract more customers. However, the restaurant</a:t>
            </a:r>
            <a:r>
              <a:rPr lang="ja-JP" altLang="en-AU">
                <a:latin typeface="Arial" charset="0"/>
                <a:ea typeface="ＭＳ Ｐゴシック" charset="0"/>
              </a:rPr>
              <a:t>’</a:t>
            </a:r>
            <a:r>
              <a:rPr lang="en-AU">
                <a:latin typeface="Arial" charset="0"/>
                <a:ea typeface="ＭＳ Ｐゴシック" charset="0"/>
              </a:rPr>
              <a:t>s capacity is limited and becomes too full during peak times. What can the restaurant do to address this issue without investing in extending its building? </a:t>
            </a:r>
            <a:endParaRPr lang="et-EE">
              <a:latin typeface="Arial" charset="0"/>
              <a:ea typeface="ＭＳ Ｐゴシック" charset="0"/>
            </a:endParaRPr>
          </a:p>
          <a:p>
            <a:endParaRPr lang="et-E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Flow Analysis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Queuing Analysis</a:t>
            </a:r>
            <a:endParaRPr lang="en-US" dirty="0"/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Simulation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31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7</a:t>
            </a:r>
            <a:r>
              <a:rPr lang="de-AT" dirty="0" smtClean="0"/>
              <a:t>: Quantitative </a:t>
            </a:r>
            <a:r>
              <a:rPr lang="de-AT" dirty="0" err="1" smtClean="0"/>
              <a:t>Process</a:t>
            </a:r>
            <a:r>
              <a:rPr lang="de-AT" dirty="0" smtClean="0"/>
              <a:t> Analysis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8284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Capacity problems are common and a key driver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process redesign</a:t>
            </a:r>
          </a:p>
          <a:p>
            <a:pPr lvl="1">
              <a:lnSpc>
                <a:spcPct val="90000"/>
              </a:lnSpc>
            </a:pPr>
            <a:r>
              <a:rPr lang="en-US" sz="1667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Need to balance the cost of increased capacity against the gains of increased productivity and service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Queuing and waiting time analysis is particularly important in service systems</a:t>
            </a:r>
          </a:p>
          <a:p>
            <a:pPr lvl="1">
              <a:lnSpc>
                <a:spcPct val="90000"/>
              </a:lnSpc>
            </a:pPr>
            <a:r>
              <a:rPr lang="en-US" sz="1667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Large costs of waiting and/or lost sales due to </a:t>
            </a:r>
            <a:r>
              <a:rPr lang="en-US" sz="1667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waiting</a:t>
            </a:r>
            <a:endParaRPr lang="en-US" sz="1667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Emergency Room (ER)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at a Hospital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Patients arrive by ambulance or by their own accord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One doctor is always on duty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More patients seeks help 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 longer waiting </a:t>
            </a:r>
            <a:r>
              <a:rPr lang="en-US" sz="1900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times</a:t>
            </a:r>
          </a:p>
          <a:p>
            <a:pPr lvl="1">
              <a:lnSpc>
                <a:spcPct val="90000"/>
              </a:lnSpc>
            </a:pPr>
            <a:r>
              <a:rPr lang="en-US" sz="1900" i="1" dirty="0">
                <a:latin typeface="Arial" charset="0"/>
                <a:ea typeface="ＭＳ Ｐゴシック" charset="0"/>
                <a:cs typeface="ＭＳ Ｐゴシック" charset="0"/>
              </a:rPr>
              <a:t>Should we increase the capacity from one to two doctors</a:t>
            </a:r>
            <a:r>
              <a:rPr lang="en-US" sz="1900" i="1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19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Queuing Analysis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0" name="Slide Number Placeholder 5"/>
          <p:cNvSpPr txBox="1">
            <a:spLocks/>
          </p:cNvSpPr>
          <p:nvPr/>
        </p:nvSpPr>
        <p:spPr bwMode="auto">
          <a:xfrm>
            <a:off x="580815" y="5279166"/>
            <a:ext cx="4582262" cy="2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33" b="0" dirty="0" smtClean="0"/>
              <a:t>Inspired by an example by Laguna </a:t>
            </a:r>
            <a:r>
              <a:rPr lang="en-US" sz="1333" b="0" dirty="0"/>
              <a:t>&amp; </a:t>
            </a:r>
            <a:r>
              <a:rPr lang="en-US" sz="1333" b="0" dirty="0" err="1" smtClean="0"/>
              <a:t>Marklund</a:t>
            </a:r>
            <a:r>
              <a:rPr lang="en-US" sz="1333" b="0" dirty="0" smtClean="0"/>
              <a:t> (2004)</a:t>
            </a:r>
            <a:endParaRPr lang="en-US" sz="1333" b="0" dirty="0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4085167" y="370417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5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32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54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idx="1"/>
          </p:nvPr>
        </p:nvSpPr>
        <p:spPr>
          <a:xfrm>
            <a:off x="1001890" y="1089085"/>
            <a:ext cx="6930484" cy="402044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667" b="1" dirty="0"/>
              <a:t>If arrivals are regular or sufficiently spaced apart, no queuing delay occurs</a:t>
            </a:r>
          </a:p>
        </p:txBody>
      </p:sp>
      <p:sp>
        <p:nvSpPr>
          <p:cNvPr id="1024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Delay is Caused by Job Interference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798599" y="2406575"/>
            <a:ext cx="240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Times" charset="0"/>
              </a:rPr>
              <a:t>Deterministic traffic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875328" y="3967616"/>
            <a:ext cx="22740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Times" charset="0"/>
              </a:rPr>
              <a:t>Variable but spaced apart traffic</a:t>
            </a:r>
          </a:p>
        </p:txBody>
      </p:sp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25" y="1719980"/>
            <a:ext cx="4349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25" y="3445064"/>
            <a:ext cx="4413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Slide Number Placeholder 5"/>
          <p:cNvSpPr txBox="1">
            <a:spLocks/>
          </p:cNvSpPr>
          <p:nvPr/>
        </p:nvSpPr>
        <p:spPr bwMode="auto">
          <a:xfrm>
            <a:off x="762000" y="5417343"/>
            <a:ext cx="2024063" cy="2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33" b="0" dirty="0"/>
              <a:t>© </a:t>
            </a:r>
            <a:r>
              <a:rPr lang="en-US" sz="1333" b="0" dirty="0" err="1"/>
              <a:t>Dimitri</a:t>
            </a:r>
            <a:r>
              <a:rPr lang="en-US" sz="1333" b="0" dirty="0"/>
              <a:t> P. </a:t>
            </a:r>
            <a:r>
              <a:rPr lang="en-US" sz="1333" b="0" dirty="0" err="1"/>
              <a:t>Bertsekas</a:t>
            </a:r>
            <a:endParaRPr lang="en-US" sz="1333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33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Burstiness Causes Interference</a:t>
            </a:r>
          </a:p>
        </p:txBody>
      </p:sp>
      <p:pic>
        <p:nvPicPr>
          <p:cNvPr id="1229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90" y="2395803"/>
            <a:ext cx="6688667" cy="19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1"/>
          <p:cNvSpPr txBox="1">
            <a:spLocks noChangeArrowheads="1"/>
          </p:cNvSpPr>
          <p:nvPr/>
        </p:nvSpPr>
        <p:spPr bwMode="auto">
          <a:xfrm>
            <a:off x="1078177" y="1524000"/>
            <a:ext cx="6856677" cy="57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charset="0"/>
              <a:buChar char=""/>
            </a:pPr>
            <a:r>
              <a:rPr lang="en-US" sz="2000" dirty="0">
                <a:solidFill>
                  <a:schemeClr val="tx2"/>
                </a:solidFill>
              </a:rPr>
              <a:t>Queuing results from variability in </a:t>
            </a:r>
            <a:r>
              <a:rPr lang="en-US" sz="2000" u="sng" dirty="0">
                <a:solidFill>
                  <a:schemeClr val="tx2"/>
                </a:solidFill>
              </a:rPr>
              <a:t>processing times </a:t>
            </a:r>
            <a:r>
              <a:rPr lang="en-US" sz="2000" dirty="0">
                <a:solidFill>
                  <a:schemeClr val="tx2"/>
                </a:solidFill>
              </a:rPr>
              <a:t>and/or </a:t>
            </a:r>
            <a:r>
              <a:rPr lang="en-US" sz="2000" u="sng" dirty="0" err="1">
                <a:solidFill>
                  <a:schemeClr val="tx2"/>
                </a:solidFill>
              </a:rPr>
              <a:t>interarrival</a:t>
            </a:r>
            <a:r>
              <a:rPr lang="en-US" sz="2000" u="sng" dirty="0">
                <a:solidFill>
                  <a:schemeClr val="tx2"/>
                </a:solidFill>
              </a:rPr>
              <a:t> </a:t>
            </a:r>
            <a:r>
              <a:rPr lang="en-US" sz="2000" u="sng" dirty="0" smtClean="0">
                <a:solidFill>
                  <a:schemeClr val="tx2"/>
                </a:solidFill>
              </a:rPr>
              <a:t>times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sp>
        <p:nvSpPr>
          <p:cNvPr id="12292" name="Slide Number Placeholder 5"/>
          <p:cNvSpPr txBox="1">
            <a:spLocks/>
          </p:cNvSpPr>
          <p:nvPr/>
        </p:nvSpPr>
        <p:spPr bwMode="auto">
          <a:xfrm>
            <a:off x="762000" y="5417343"/>
            <a:ext cx="2024063" cy="2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33" b="0" dirty="0"/>
              <a:t>© </a:t>
            </a:r>
            <a:r>
              <a:rPr lang="en-US" sz="1333" b="0" dirty="0" err="1"/>
              <a:t>Dimitri</a:t>
            </a:r>
            <a:r>
              <a:rPr lang="en-US" sz="1333" b="0" dirty="0"/>
              <a:t> P. </a:t>
            </a:r>
            <a:r>
              <a:rPr lang="en-US" sz="1333" b="0" dirty="0" err="1"/>
              <a:t>Bertsekas</a:t>
            </a:r>
            <a:endParaRPr lang="en-US" sz="1333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34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queuing probability increases as the load increases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Utilization close to 100% is unsustainable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 too long queuing times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High Utilization Exacerbates Interference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08" y="2469424"/>
            <a:ext cx="5588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5"/>
          <p:cNvSpPr txBox="1">
            <a:spLocks/>
          </p:cNvSpPr>
          <p:nvPr/>
        </p:nvSpPr>
        <p:spPr bwMode="auto">
          <a:xfrm>
            <a:off x="1000125" y="5238750"/>
            <a:ext cx="2024063" cy="2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33" b="0"/>
              <a:t>© Dimitri P. Bertsekas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35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to analyze waiting times (and hence cycle times), but not cost or quality measures</a:t>
            </a:r>
          </a:p>
          <a:p>
            <a:r>
              <a:rPr lang="en-US" dirty="0" smtClean="0"/>
              <a:t>Suitable for analyzing one single activity at a time, performed by one single resource pool. Not suitable for analyzing end-to-end processes consisting of multiple activities performed by multiple resource pools.</a:t>
            </a:r>
          </a:p>
          <a:p>
            <a:r>
              <a:rPr lang="en-US" dirty="0" smtClean="0"/>
              <a:t>These limitations are addressed by process simulation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of basic queuing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36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Value-Added Analysis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Queuing analysis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Simulation</a:t>
            </a:r>
            <a:endParaRPr lang="en-US" sz="1400" dirty="0"/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37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7</a:t>
            </a:r>
            <a:r>
              <a:rPr lang="de-AT" dirty="0" smtClean="0"/>
              <a:t>: Quantitative </a:t>
            </a:r>
            <a:r>
              <a:rPr lang="de-AT" dirty="0" err="1" smtClean="0"/>
              <a:t>Process</a:t>
            </a:r>
            <a:r>
              <a:rPr lang="de-AT" dirty="0" smtClean="0"/>
              <a:t> Analysis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622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8250" y="1333501"/>
            <a:ext cx="6727032" cy="3845719"/>
          </a:xfrm>
        </p:spPr>
        <p:txBody>
          <a:bodyPr>
            <a:normAutofit/>
          </a:bodyPr>
          <a:lstStyle/>
          <a:p>
            <a:pPr marL="236793" indent="-236793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he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most popular and most widely supported technique</a:t>
            </a:r>
          </a:p>
          <a:p>
            <a:pPr marL="236793" indent="-236793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Adaptable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quantitative analysis method for</a:t>
            </a:r>
          </a:p>
          <a:p>
            <a:pPr marL="427285" lvl="1" indent="-236793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As-is analysis</a:t>
            </a:r>
          </a:p>
          <a:p>
            <a:pPr marL="427285" lvl="1" indent="-236793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What-if analysis</a:t>
            </a:r>
          </a:p>
          <a:p>
            <a:pPr marL="154235" indent="-236793"/>
            <a:r>
              <a:rPr lang="en-US" sz="2100" dirty="0" smtClean="0">
                <a:latin typeface="Arial" charset="0"/>
                <a:ea typeface="ＭＳ Ｐゴシック" charset="0"/>
                <a:cs typeface="ＭＳ Ｐゴシック" charset="0"/>
              </a:rPr>
              <a:t>How does it work?</a:t>
            </a:r>
          </a:p>
          <a:p>
            <a:pPr marL="427285" lvl="1" indent="-236793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Run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 large number of process instances</a:t>
            </a:r>
          </a:p>
          <a:p>
            <a:pPr marL="427285" lvl="1" indent="-236793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Gather performance data (cost, time, resource usage)</a:t>
            </a:r>
          </a:p>
          <a:p>
            <a:pPr marL="427285" lvl="1" indent="-236793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Calculate statistics from the collected data</a:t>
            </a:r>
          </a:p>
          <a:p>
            <a:pPr marL="236793" indent="-236793"/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43000" y="165365"/>
            <a:ext cx="6858000" cy="9525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Process Simulation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38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9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9125" y="1333501"/>
            <a:ext cx="8248650" cy="3845719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During a process simulation, the tasks </a:t>
            </a:r>
            <a:r>
              <a:rPr lang="en-US" sz="2000" dirty="0" smtClean="0"/>
              <a:t>are </a:t>
            </a:r>
            <a:r>
              <a:rPr lang="en-US" sz="2000" dirty="0"/>
              <a:t>not </a:t>
            </a:r>
            <a:r>
              <a:rPr lang="en-US" sz="2000" dirty="0" smtClean="0"/>
              <a:t>executed</a:t>
            </a:r>
          </a:p>
          <a:p>
            <a:r>
              <a:rPr lang="en-US" sz="2000" dirty="0" smtClean="0"/>
              <a:t>Task simulation proceeds </a:t>
            </a:r>
            <a:r>
              <a:rPr lang="en-US" sz="2000" dirty="0"/>
              <a:t>as </a:t>
            </a:r>
            <a:r>
              <a:rPr lang="en-US" sz="2000" dirty="0" smtClean="0"/>
              <a:t>follows</a:t>
            </a:r>
          </a:p>
          <a:p>
            <a:pPr lvl="1"/>
            <a:r>
              <a:rPr lang="en-US" sz="1900" dirty="0" smtClean="0"/>
              <a:t>When </a:t>
            </a:r>
            <a:r>
              <a:rPr lang="en-US" sz="1900" dirty="0"/>
              <a:t>a task is ready to be </a:t>
            </a:r>
            <a:r>
              <a:rPr lang="en-US" sz="1900" dirty="0" smtClean="0"/>
              <a:t>executed, a </a:t>
            </a:r>
            <a:r>
              <a:rPr lang="en-US" sz="1900" dirty="0"/>
              <a:t>so-called </a:t>
            </a:r>
            <a:r>
              <a:rPr lang="en-US" sz="1900" i="1" dirty="0"/>
              <a:t>work item </a:t>
            </a:r>
            <a:r>
              <a:rPr lang="en-US" sz="1900" dirty="0"/>
              <a:t>is created and the simulator first tries to find a </a:t>
            </a:r>
            <a:r>
              <a:rPr lang="en-US" sz="1900" dirty="0" smtClean="0"/>
              <a:t>resource handle it </a:t>
            </a:r>
          </a:p>
          <a:p>
            <a:pPr lvl="1"/>
            <a:r>
              <a:rPr lang="en-US" sz="1900" dirty="0" smtClean="0"/>
              <a:t>If </a:t>
            </a:r>
            <a:r>
              <a:rPr lang="en-US" sz="1900" dirty="0"/>
              <a:t>no resource </a:t>
            </a:r>
            <a:r>
              <a:rPr lang="en-US" sz="1900" dirty="0" smtClean="0"/>
              <a:t>is unavailable able </a:t>
            </a:r>
            <a:r>
              <a:rPr lang="en-US" sz="1900" dirty="0"/>
              <a:t>to perform the work </a:t>
            </a:r>
            <a:r>
              <a:rPr lang="en-US" sz="1900" dirty="0" smtClean="0"/>
              <a:t>item, </a:t>
            </a:r>
            <a:r>
              <a:rPr lang="en-US" sz="1900" dirty="0"/>
              <a:t>the simulator puts the work item in waiting mode until a suitable </a:t>
            </a:r>
            <a:r>
              <a:rPr lang="en-US" sz="1900" dirty="0" smtClean="0"/>
              <a:t>resource is </a:t>
            </a:r>
            <a:r>
              <a:rPr lang="en-US" sz="1900" dirty="0"/>
              <a:t>freed </a:t>
            </a:r>
            <a:r>
              <a:rPr lang="en-US" sz="1900" dirty="0" smtClean="0"/>
              <a:t>up</a:t>
            </a:r>
          </a:p>
          <a:p>
            <a:pPr lvl="1"/>
            <a:r>
              <a:rPr lang="en-US" sz="1900" dirty="0" smtClean="0"/>
              <a:t>Once </a:t>
            </a:r>
            <a:r>
              <a:rPr lang="en-US" sz="1900" dirty="0"/>
              <a:t>a resource is assigned to a work item, the simulator </a:t>
            </a:r>
            <a:r>
              <a:rPr lang="en-US" sz="1900" dirty="0" smtClean="0"/>
              <a:t>determines the </a:t>
            </a:r>
            <a:r>
              <a:rPr lang="en-US" sz="1900" dirty="0"/>
              <a:t>duration of the work item by drawing a random number according to the </a:t>
            </a:r>
            <a:r>
              <a:rPr lang="en-US" sz="1900" dirty="0" smtClean="0"/>
              <a:t>probability distribution </a:t>
            </a:r>
            <a:r>
              <a:rPr lang="en-US" sz="1900" dirty="0"/>
              <a:t>of the task’s processing time</a:t>
            </a:r>
            <a:r>
              <a:rPr lang="en-US" sz="1900" dirty="0" smtClean="0"/>
              <a:t>.</a:t>
            </a:r>
          </a:p>
          <a:p>
            <a:pPr lvl="1"/>
            <a:r>
              <a:rPr lang="en-US" sz="1900" dirty="0" smtClean="0"/>
              <a:t>Once </a:t>
            </a:r>
            <a:r>
              <a:rPr lang="en-US" sz="1900" dirty="0"/>
              <a:t>the simulator has determined the duration of a work item, it puts the </a:t>
            </a:r>
            <a:r>
              <a:rPr lang="en-US" sz="1900" dirty="0" smtClean="0"/>
              <a:t>work item </a:t>
            </a:r>
            <a:r>
              <a:rPr lang="en-US" sz="1900" dirty="0"/>
              <a:t>in sleeping mode for that </a:t>
            </a:r>
            <a:r>
              <a:rPr lang="en-US" sz="1900" dirty="0" smtClean="0"/>
              <a:t>duration</a:t>
            </a:r>
          </a:p>
          <a:p>
            <a:pPr lvl="1"/>
            <a:r>
              <a:rPr lang="en-US" sz="1900" dirty="0" smtClean="0"/>
              <a:t>This </a:t>
            </a:r>
            <a:r>
              <a:rPr lang="en-US" sz="1900" dirty="0"/>
              <a:t>sleeping mode simulates the fact </a:t>
            </a:r>
            <a:r>
              <a:rPr lang="en-US" sz="1900" dirty="0" smtClean="0"/>
              <a:t>that the </a:t>
            </a:r>
            <a:r>
              <a:rPr lang="en-US" sz="1900" dirty="0"/>
              <a:t>task is being executed. </a:t>
            </a:r>
            <a:endParaRPr lang="en-US" sz="1900" dirty="0" smtClean="0"/>
          </a:p>
          <a:p>
            <a:pPr lvl="1"/>
            <a:r>
              <a:rPr lang="en-US" sz="1900" dirty="0" smtClean="0"/>
              <a:t>Once </a:t>
            </a:r>
            <a:r>
              <a:rPr lang="en-US" sz="1900" dirty="0"/>
              <a:t>the time interval has passed (according to the </a:t>
            </a:r>
            <a:r>
              <a:rPr lang="en-US" sz="1900" dirty="0" smtClean="0"/>
              <a:t>simulation’s clock</a:t>
            </a:r>
            <a:r>
              <a:rPr lang="en-US" sz="1900" dirty="0"/>
              <a:t>), the work item is declared to be completed, and the resource that </a:t>
            </a:r>
            <a:r>
              <a:rPr lang="en-US" sz="1900" dirty="0" smtClean="0"/>
              <a:t>was assigned </a:t>
            </a:r>
            <a:r>
              <a:rPr lang="en-US" sz="1900" dirty="0"/>
              <a:t>to it becomes available</a:t>
            </a:r>
            <a:r>
              <a:rPr lang="en-US" sz="1900" dirty="0" smtClean="0"/>
              <a:t>.</a:t>
            </a:r>
          </a:p>
          <a:p>
            <a:pPr lvl="1"/>
            <a:r>
              <a:rPr lang="en-US" sz="1900" dirty="0" smtClean="0"/>
              <a:t>In reality, the simulator </a:t>
            </a:r>
            <a:r>
              <a:rPr lang="en-US" sz="1900" dirty="0"/>
              <a:t>does </a:t>
            </a:r>
            <a:r>
              <a:rPr lang="en-US" sz="1900" dirty="0" smtClean="0"/>
              <a:t>wait real time</a:t>
            </a:r>
            <a:r>
              <a:rPr lang="en-US" sz="1900" dirty="0"/>
              <a:t>, rather use smart algorithms to complete the simulation as fast as possible.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43000" y="165365"/>
            <a:ext cx="6858000" cy="952500"/>
          </a:xfrm>
        </p:spPr>
        <p:txBody>
          <a:bodyPr/>
          <a:lstStyle/>
          <a:p>
            <a:r>
              <a:rPr lang="en-US" dirty="0"/>
              <a:t>Anatomy of a Process Simulation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39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26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2404" y="1344613"/>
            <a:ext cx="8108017" cy="3859212"/>
          </a:xfrm>
        </p:spPr>
        <p:txBody>
          <a:bodyPr/>
          <a:lstStyle/>
          <a:p>
            <a:r>
              <a:rPr lang="en-US" dirty="0" smtClean="0"/>
              <a:t>Qualitative </a:t>
            </a:r>
            <a:r>
              <a:rPr lang="en-US" dirty="0"/>
              <a:t>analysis are </a:t>
            </a:r>
            <a:r>
              <a:rPr lang="en-US" dirty="0" smtClean="0"/>
              <a:t>not enough </a:t>
            </a:r>
            <a:r>
              <a:rPr lang="en-US" dirty="0"/>
              <a:t>to provide a solid basis for decision </a:t>
            </a:r>
            <a:r>
              <a:rPr lang="en-US" dirty="0" smtClean="0"/>
              <a:t>making</a:t>
            </a:r>
          </a:p>
          <a:p>
            <a:pPr lvl="1"/>
            <a:r>
              <a:rPr lang="en-US" dirty="0" smtClean="0"/>
              <a:t>Decision makers ask in general for quantitative justification to any required budget or change in business process</a:t>
            </a:r>
          </a:p>
          <a:p>
            <a:pPr lvl="2"/>
            <a:r>
              <a:rPr lang="en-US" dirty="0" smtClean="0"/>
              <a:t>How </a:t>
            </a:r>
            <a:r>
              <a:rPr lang="en-US" dirty="0"/>
              <a:t>much time and money would be saved </a:t>
            </a:r>
            <a:r>
              <a:rPr lang="en-US" dirty="0" smtClean="0"/>
              <a:t>by the new changes</a:t>
            </a:r>
          </a:p>
          <a:p>
            <a:r>
              <a:rPr lang="en-US" dirty="0" smtClean="0"/>
              <a:t>The main quantitative performance measurement used are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Quality </a:t>
            </a:r>
          </a:p>
          <a:p>
            <a:r>
              <a:rPr lang="en-US" dirty="0" smtClean="0"/>
              <a:t>The main techniques to evaluate these measure includes </a:t>
            </a:r>
          </a:p>
          <a:p>
            <a:pPr lvl="1"/>
            <a:r>
              <a:rPr lang="en-US" dirty="0" smtClean="0"/>
              <a:t>Flow analysis,</a:t>
            </a:r>
          </a:p>
          <a:p>
            <a:pPr lvl="1"/>
            <a:r>
              <a:rPr lang="en-US" dirty="0" smtClean="0"/>
              <a:t>Queueing analysis</a:t>
            </a:r>
          </a:p>
          <a:p>
            <a:pPr lvl="1"/>
            <a:r>
              <a:rPr lang="en-US" dirty="0" smtClean="0"/>
              <a:t>Simulation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3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5325" y="1333501"/>
            <a:ext cx="7677150" cy="384571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For each work </a:t>
            </a:r>
            <a:r>
              <a:rPr lang="en-US" sz="2000" dirty="0" smtClean="0"/>
              <a:t>item, </a:t>
            </a:r>
            <a:r>
              <a:rPr lang="en-US" sz="2000" dirty="0"/>
              <a:t>the simulator records the </a:t>
            </a:r>
            <a:r>
              <a:rPr lang="en-US" sz="2000" dirty="0" smtClean="0"/>
              <a:t>identifier of </a:t>
            </a:r>
            <a:r>
              <a:rPr lang="en-US" sz="2000" dirty="0"/>
              <a:t>the resource that was assigned to this instance as well as three time stamps:</a:t>
            </a:r>
          </a:p>
          <a:p>
            <a:pPr lvl="1"/>
            <a:r>
              <a:rPr lang="en-US" sz="1900" dirty="0" smtClean="0"/>
              <a:t>The </a:t>
            </a:r>
            <a:r>
              <a:rPr lang="en-US" sz="1900" dirty="0"/>
              <a:t>time when the task was ready to be </a:t>
            </a:r>
            <a:r>
              <a:rPr lang="en-US" sz="1900" dirty="0" smtClean="0"/>
              <a:t>executed</a:t>
            </a:r>
            <a:endParaRPr lang="en-US" sz="1900" dirty="0"/>
          </a:p>
          <a:p>
            <a:pPr lvl="1"/>
            <a:r>
              <a:rPr lang="en-US" sz="1900" dirty="0" smtClean="0"/>
              <a:t>The </a:t>
            </a:r>
            <a:r>
              <a:rPr lang="en-US" sz="1900" dirty="0"/>
              <a:t>time when the task was started, meaning that it was assigned to a </a:t>
            </a:r>
            <a:r>
              <a:rPr lang="en-US" sz="1900" dirty="0" smtClean="0"/>
              <a:t>resource</a:t>
            </a:r>
            <a:endParaRPr lang="en-US" sz="1900" dirty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time when </a:t>
            </a:r>
            <a:r>
              <a:rPr lang="en-US" sz="1800" dirty="0" smtClean="0"/>
              <a:t>the </a:t>
            </a:r>
            <a:r>
              <a:rPr lang="en-US" sz="1800" dirty="0"/>
              <a:t>task </a:t>
            </a:r>
            <a:r>
              <a:rPr lang="en-US" sz="1800" dirty="0" smtClean="0"/>
              <a:t>completed</a:t>
            </a:r>
          </a:p>
          <a:p>
            <a:r>
              <a:rPr lang="en-US" sz="1900" dirty="0" smtClean="0"/>
              <a:t>Thus, </a:t>
            </a:r>
            <a:r>
              <a:rPr lang="en-US" sz="1900" dirty="0"/>
              <a:t>the simulator can find out </a:t>
            </a:r>
            <a:r>
              <a:rPr lang="en-US" sz="1900" dirty="0" smtClean="0"/>
              <a:t>the total </a:t>
            </a:r>
            <a:r>
              <a:rPr lang="en-US" sz="1900" dirty="0"/>
              <a:t>amount of time during which a given resource is busy handling work items. </a:t>
            </a:r>
            <a:endParaRPr lang="en-US" sz="1900" dirty="0" smtClean="0"/>
          </a:p>
          <a:p>
            <a:pPr lvl="1"/>
            <a:r>
              <a:rPr lang="en-US" sz="1800" dirty="0" smtClean="0"/>
              <a:t>By dividing </a:t>
            </a:r>
            <a:r>
              <a:rPr lang="en-US" sz="1800" dirty="0"/>
              <a:t>the amount of time that a resource was busy during a simulation by the </a:t>
            </a:r>
            <a:r>
              <a:rPr lang="en-US" sz="1800" dirty="0" smtClean="0"/>
              <a:t>total duration </a:t>
            </a:r>
            <a:r>
              <a:rPr lang="en-US" sz="1800" dirty="0"/>
              <a:t>of the simulation, we obtain the resource </a:t>
            </a:r>
            <a:r>
              <a:rPr lang="en-US" sz="1800" dirty="0" smtClean="0"/>
              <a:t>utilization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43000" y="165365"/>
            <a:ext cx="6858000" cy="952500"/>
          </a:xfrm>
        </p:spPr>
        <p:txBody>
          <a:bodyPr/>
          <a:lstStyle/>
          <a:p>
            <a:r>
              <a:rPr lang="en-US" dirty="0"/>
              <a:t>Anatomy of a Process Simulation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40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9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9125" y="1162051"/>
            <a:ext cx="7848599" cy="401717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following information </a:t>
            </a:r>
            <a:r>
              <a:rPr lang="en-US" sz="2000" dirty="0"/>
              <a:t>needs to be specified for each task in the process model in order </a:t>
            </a:r>
            <a:r>
              <a:rPr lang="en-US" sz="2000" dirty="0" smtClean="0"/>
              <a:t>to simulate </a:t>
            </a:r>
            <a:r>
              <a:rPr lang="en-US" sz="2000" dirty="0"/>
              <a:t>it:</a:t>
            </a:r>
          </a:p>
          <a:p>
            <a:pPr lvl="1"/>
            <a:r>
              <a:rPr lang="en-US" sz="1800" dirty="0" smtClean="0"/>
              <a:t>Probability </a:t>
            </a:r>
            <a:r>
              <a:rPr lang="en-US" sz="1800" dirty="0"/>
              <a:t>distribution for the processing time of each task.</a:t>
            </a:r>
          </a:p>
          <a:p>
            <a:pPr lvl="1"/>
            <a:r>
              <a:rPr lang="en-US" sz="1800" dirty="0" smtClean="0"/>
              <a:t>Other </a:t>
            </a:r>
            <a:r>
              <a:rPr lang="en-US" sz="1800" dirty="0"/>
              <a:t>performance attributes for the task such as cost and added-value </a:t>
            </a:r>
            <a:r>
              <a:rPr lang="en-US" sz="1800" dirty="0" smtClean="0"/>
              <a:t>produced by </a:t>
            </a:r>
            <a:r>
              <a:rPr lang="en-US" sz="1800" dirty="0"/>
              <a:t>the task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set of resources that are able to perform the </a:t>
            </a:r>
            <a:r>
              <a:rPr lang="en-US" sz="1800" dirty="0" smtClean="0"/>
              <a:t>task (</a:t>
            </a:r>
            <a:r>
              <a:rPr lang="en-US" sz="2000" dirty="0"/>
              <a:t>resource </a:t>
            </a:r>
            <a:r>
              <a:rPr lang="en-US" sz="2000" dirty="0" smtClean="0"/>
              <a:t>pool</a:t>
            </a:r>
            <a:r>
              <a:rPr lang="en-US" sz="1800" dirty="0" smtClean="0"/>
              <a:t>)</a:t>
            </a:r>
          </a:p>
          <a:p>
            <a:pPr lvl="2"/>
            <a:r>
              <a:rPr lang="en-US" sz="1600" dirty="0" smtClean="0"/>
              <a:t>E.g. “</a:t>
            </a:r>
            <a:r>
              <a:rPr lang="en-US" sz="1600" dirty="0"/>
              <a:t>Claim </a:t>
            </a:r>
            <a:r>
              <a:rPr lang="en-US" sz="1600" dirty="0" smtClean="0"/>
              <a:t>Handlers” or </a:t>
            </a:r>
            <a:r>
              <a:rPr lang="en-US" sz="1600" dirty="0"/>
              <a:t>“Clerks</a:t>
            </a:r>
            <a:r>
              <a:rPr lang="en-US" sz="1600" dirty="0" smtClean="0"/>
              <a:t>” , </a:t>
            </a:r>
            <a:r>
              <a:rPr lang="en-US" sz="1600" dirty="0"/>
              <a:t>the analyst needs to specify </a:t>
            </a:r>
            <a:r>
              <a:rPr lang="en-US" sz="1600" dirty="0" smtClean="0"/>
              <a:t>for each </a:t>
            </a:r>
            <a:r>
              <a:rPr lang="en-US" sz="1600" dirty="0"/>
              <a:t>resource pool the number of resources in this pool </a:t>
            </a:r>
            <a:r>
              <a:rPr lang="en-US" sz="1600" dirty="0" smtClean="0"/>
              <a:t>and </a:t>
            </a:r>
            <a:r>
              <a:rPr lang="en-US" sz="1600" dirty="0"/>
              <a:t>other attributes </a:t>
            </a:r>
            <a:r>
              <a:rPr lang="en-US" sz="1600" dirty="0" smtClean="0"/>
              <a:t>if needed such as the </a:t>
            </a:r>
            <a:r>
              <a:rPr lang="en-US" sz="1600" dirty="0"/>
              <a:t>hourly </a:t>
            </a:r>
            <a:r>
              <a:rPr lang="en-US" sz="1600" dirty="0" smtClean="0"/>
              <a:t>cost</a:t>
            </a:r>
          </a:p>
          <a:p>
            <a:r>
              <a:rPr lang="en-US" sz="2000" dirty="0" smtClean="0"/>
              <a:t>Branching </a:t>
            </a:r>
            <a:r>
              <a:rPr lang="en-US" sz="2000" dirty="0"/>
              <a:t>probability for every arc stemming from a decision </a:t>
            </a:r>
            <a:r>
              <a:rPr lang="en-US" sz="2000" dirty="0" smtClean="0"/>
              <a:t>gateway</a:t>
            </a:r>
            <a:r>
              <a:rPr lang="en-US" sz="2000" dirty="0"/>
              <a:t> </a:t>
            </a:r>
            <a:r>
              <a:rPr lang="en-US" sz="2000" dirty="0" smtClean="0"/>
              <a:t>must be also specified as well as </a:t>
            </a:r>
            <a:r>
              <a:rPr lang="en-US" sz="1800" dirty="0" smtClean="0"/>
              <a:t>Stopping criteria</a:t>
            </a:r>
          </a:p>
          <a:p>
            <a:pPr lvl="1"/>
            <a:r>
              <a:rPr lang="en-US" sz="1800" dirty="0"/>
              <a:t>The end date and time of the </a:t>
            </a:r>
            <a:r>
              <a:rPr lang="en-US" sz="1800" dirty="0" smtClean="0"/>
              <a:t>simulation</a:t>
            </a:r>
          </a:p>
          <a:p>
            <a:pPr lvl="1"/>
            <a:r>
              <a:rPr lang="en-US" sz="1800" dirty="0"/>
              <a:t>The real-time duration of the </a:t>
            </a:r>
            <a:r>
              <a:rPr lang="en-US" sz="1800" dirty="0" smtClean="0"/>
              <a:t>simulation</a:t>
            </a:r>
          </a:p>
          <a:p>
            <a:pPr lvl="1"/>
            <a:r>
              <a:rPr lang="en-US" sz="1600" dirty="0"/>
              <a:t>The required number of process instances to be simulated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43000" y="165365"/>
            <a:ext cx="6858000" cy="952500"/>
          </a:xfrm>
        </p:spPr>
        <p:txBody>
          <a:bodyPr/>
          <a:lstStyle/>
          <a:p>
            <a:r>
              <a:rPr lang="en-US" dirty="0"/>
              <a:t>Input for Process Simulation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41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2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9125" y="1114425"/>
            <a:ext cx="8220075" cy="4064795"/>
          </a:xfrm>
        </p:spPr>
        <p:txBody>
          <a:bodyPr>
            <a:noAutofit/>
          </a:bodyPr>
          <a:lstStyle/>
          <a:p>
            <a:r>
              <a:rPr lang="en-US" sz="1800" dirty="0"/>
              <a:t>Common probability distributions for task </a:t>
            </a:r>
            <a:r>
              <a:rPr lang="en-US" sz="1800" dirty="0" smtClean="0"/>
              <a:t>durations simulation </a:t>
            </a:r>
            <a:r>
              <a:rPr lang="en-US" sz="1800" dirty="0"/>
              <a:t>include:</a:t>
            </a:r>
          </a:p>
          <a:p>
            <a:pPr lvl="1"/>
            <a:r>
              <a:rPr lang="en-US" sz="1600" dirty="0" smtClean="0"/>
              <a:t>Fixed</a:t>
            </a:r>
          </a:p>
          <a:p>
            <a:pPr lvl="2"/>
            <a:r>
              <a:rPr lang="en-US" sz="1600" dirty="0" smtClean="0"/>
              <a:t>Processing </a:t>
            </a:r>
            <a:r>
              <a:rPr lang="en-US" sz="1600" dirty="0"/>
              <a:t>time of the task is the same for </a:t>
            </a:r>
            <a:r>
              <a:rPr lang="en-US" sz="1600" dirty="0" smtClean="0"/>
              <a:t>all executions </a:t>
            </a:r>
            <a:r>
              <a:rPr lang="en-US" sz="1600" dirty="0"/>
              <a:t>of this </a:t>
            </a:r>
            <a:r>
              <a:rPr lang="en-US" sz="1600" dirty="0" smtClean="0"/>
              <a:t>task</a:t>
            </a:r>
          </a:p>
          <a:p>
            <a:pPr lvl="2"/>
            <a:r>
              <a:rPr lang="en-US" sz="1600" dirty="0" smtClean="0"/>
              <a:t>It </a:t>
            </a:r>
            <a:r>
              <a:rPr lang="en-US" sz="1600" dirty="0"/>
              <a:t>is rare </a:t>
            </a:r>
            <a:r>
              <a:rPr lang="en-US" sz="1600" dirty="0" smtClean="0"/>
              <a:t>to occur</a:t>
            </a:r>
          </a:p>
          <a:p>
            <a:pPr lvl="1"/>
            <a:r>
              <a:rPr lang="en-US" sz="1600" dirty="0" smtClean="0"/>
              <a:t>Exponential distribution</a:t>
            </a:r>
          </a:p>
          <a:p>
            <a:pPr lvl="2"/>
            <a:r>
              <a:rPr lang="en-US" sz="1600" dirty="0" smtClean="0"/>
              <a:t>Applicable </a:t>
            </a:r>
            <a:r>
              <a:rPr lang="en-US" sz="1600" dirty="0"/>
              <a:t>when the processing time of the task is most often around </a:t>
            </a:r>
            <a:r>
              <a:rPr lang="en-US" sz="1600" dirty="0" smtClean="0"/>
              <a:t>a given </a:t>
            </a:r>
            <a:r>
              <a:rPr lang="en-US" sz="1600" dirty="0"/>
              <a:t>mean value, but sometimes it is considerably </a:t>
            </a:r>
            <a:r>
              <a:rPr lang="en-US" sz="1600" dirty="0" smtClean="0"/>
              <a:t>longer</a:t>
            </a:r>
          </a:p>
          <a:p>
            <a:pPr lvl="2"/>
            <a:r>
              <a:rPr lang="en-US" sz="1600" dirty="0" err="1" smtClean="0"/>
              <a:t>E.g</a:t>
            </a:r>
            <a:r>
              <a:rPr lang="en-US" sz="1600" dirty="0" smtClean="0"/>
              <a:t>, the </a:t>
            </a:r>
            <a:r>
              <a:rPr lang="en-US" sz="1600" dirty="0"/>
              <a:t>task “Assess insurance claims” </a:t>
            </a:r>
            <a:r>
              <a:rPr lang="en-US" sz="1600" dirty="0" smtClean="0"/>
              <a:t>in general most </a:t>
            </a:r>
            <a:r>
              <a:rPr lang="en-US" sz="1600" dirty="0"/>
              <a:t>cases</a:t>
            </a:r>
            <a:r>
              <a:rPr lang="en-US" sz="1600" dirty="0" smtClean="0"/>
              <a:t>, the </a:t>
            </a:r>
            <a:r>
              <a:rPr lang="en-US" sz="1600" dirty="0"/>
              <a:t>claim is assessed in an hour, or perhaps less. However, </a:t>
            </a:r>
            <a:r>
              <a:rPr lang="en-US" sz="1600" dirty="0" smtClean="0"/>
              <a:t>some insurance </a:t>
            </a:r>
            <a:r>
              <a:rPr lang="en-US" sz="1600" dirty="0"/>
              <a:t>claims require special </a:t>
            </a:r>
            <a:r>
              <a:rPr lang="en-US" sz="1600" dirty="0" smtClean="0"/>
              <a:t>treatment (more time)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analyst </a:t>
            </a:r>
            <a:r>
              <a:rPr lang="en-US" dirty="0" smtClean="0"/>
              <a:t>has to </a:t>
            </a:r>
            <a:r>
              <a:rPr lang="en-US" dirty="0"/>
              <a:t>specify the mean </a:t>
            </a:r>
            <a:r>
              <a:rPr lang="en-US" dirty="0" smtClean="0"/>
              <a:t>value (</a:t>
            </a:r>
            <a:r>
              <a:rPr lang="el-GR" dirty="0" smtClean="0"/>
              <a:t>λ</a:t>
            </a:r>
            <a:r>
              <a:rPr lang="en-US" dirty="0" smtClean="0"/>
              <a:t>)</a:t>
            </a:r>
            <a:endParaRPr lang="en-US" sz="3000" dirty="0"/>
          </a:p>
          <a:p>
            <a:pPr lvl="1"/>
            <a:r>
              <a:rPr lang="en-US" sz="1600" dirty="0" smtClean="0"/>
              <a:t>Normal distribution</a:t>
            </a:r>
          </a:p>
          <a:p>
            <a:pPr lvl="2"/>
            <a:r>
              <a:rPr lang="en-US" sz="1600" dirty="0" smtClean="0"/>
              <a:t>This </a:t>
            </a:r>
            <a:r>
              <a:rPr lang="en-US" sz="1600" dirty="0"/>
              <a:t>distribution is used when the processing time of the </a:t>
            </a:r>
            <a:r>
              <a:rPr lang="en-US" sz="1600" dirty="0" smtClean="0"/>
              <a:t>task is </a:t>
            </a:r>
            <a:r>
              <a:rPr lang="en-US" sz="1600" dirty="0"/>
              <a:t>around a given average, and the “deviation” around this value is </a:t>
            </a:r>
            <a:r>
              <a:rPr lang="en-US" sz="1600" dirty="0" smtClean="0"/>
              <a:t>symmetric</a:t>
            </a:r>
          </a:p>
          <a:p>
            <a:pPr lvl="2"/>
            <a:r>
              <a:rPr lang="en-US" sz="1600" dirty="0" smtClean="0"/>
              <a:t>Require to specify the mean </a:t>
            </a:r>
            <a:r>
              <a:rPr lang="en-US" sz="1600" dirty="0"/>
              <a:t>and standard </a:t>
            </a:r>
            <a:r>
              <a:rPr lang="en-US" sz="1600" dirty="0" smtClean="0"/>
              <a:t>deviation for the distribution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43000" y="165365"/>
            <a:ext cx="6858000" cy="952500"/>
          </a:xfrm>
        </p:spPr>
        <p:txBody>
          <a:bodyPr/>
          <a:lstStyle/>
          <a:p>
            <a:r>
              <a:rPr lang="en-US" dirty="0"/>
              <a:t>Input for Process Simulation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42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81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940595" y="254000"/>
            <a:ext cx="7203281" cy="9525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Exponential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Distribution</a:t>
            </a:r>
            <a:endParaRPr lang="et-E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2" name="Content Placeholder 4" descr="Exponential_distribution_pdf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678" y="1313825"/>
            <a:ext cx="5118008" cy="383927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43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Normal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Distribution</a:t>
            </a:r>
            <a:endParaRPr lang="et-E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818" name="Content Placeholder 4" descr="800px-Normal_distribution_pdf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8187" y="1299329"/>
            <a:ext cx="5147003" cy="386102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44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Example P 239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Screen Shot 2015-01-14 at 4.43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1767348"/>
            <a:ext cx="7147413" cy="23072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45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Screen Shot 2015-01-14 at 4.43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1767348"/>
            <a:ext cx="7147413" cy="23072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46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14 at 4.43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1767348"/>
            <a:ext cx="7147413" cy="2307235"/>
          </a:xfrm>
          <a:prstGeom prst="rect">
            <a:avLst/>
          </a:prstGeom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Simulation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6667" y="3160101"/>
            <a:ext cx="11994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3366FF"/>
                </a:solidFill>
              </a:rPr>
              <a:t>Exp</a:t>
            </a:r>
            <a:r>
              <a:rPr lang="en-US" sz="1500" dirty="0">
                <a:solidFill>
                  <a:srgbClr val="3366FF"/>
                </a:solidFill>
              </a:rPr>
              <a:t>(20m)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3" y="3663995"/>
            <a:ext cx="21307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3366FF"/>
                </a:solidFill>
              </a:rPr>
              <a:t>Normal(20m, 4m)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0001" y="1631109"/>
            <a:ext cx="1989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3366FF"/>
                </a:solidFill>
              </a:rPr>
              <a:t>Normal(10m, 2m)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5114" y="1495781"/>
            <a:ext cx="21872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3366FF"/>
                </a:solidFill>
              </a:rPr>
              <a:t>Normal(10m, 2m)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2111" y="3614736"/>
            <a:ext cx="20037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3366FF"/>
                </a:solidFill>
              </a:rPr>
              <a:t>Normal(10m, 2m)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6458" y="2710730"/>
            <a:ext cx="5033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3366FF"/>
                </a:solidFill>
              </a:rPr>
              <a:t>0m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47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Branching probability and arrival rate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Screen Shot 2015-01-14 at 4.43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6" y="1825332"/>
            <a:ext cx="7147413" cy="2307235"/>
          </a:xfrm>
          <a:prstGeom prst="rect">
            <a:avLst/>
          </a:prstGeom>
        </p:spPr>
      </p:pic>
      <p:sp>
        <p:nvSpPr>
          <p:cNvPr id="6" name="Flowchart: Alternate Process 12"/>
          <p:cNvSpPr>
            <a:spLocks noChangeArrowheads="1"/>
          </p:cNvSpPr>
          <p:nvPr/>
        </p:nvSpPr>
        <p:spPr bwMode="auto">
          <a:xfrm>
            <a:off x="790993" y="869753"/>
            <a:ext cx="4822032" cy="1036796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t-EE" sz="1500">
              <a:solidFill>
                <a:srgbClr val="3366FF"/>
              </a:solidFill>
            </a:endParaRPr>
          </a:p>
        </p:txBody>
      </p:sp>
      <p:cxnSp>
        <p:nvCxnSpPr>
          <p:cNvPr id="7" name="Straight Arrow Connector 14"/>
          <p:cNvCxnSpPr>
            <a:cxnSpLocks noChangeShapeType="1"/>
          </p:cNvCxnSpPr>
          <p:nvPr/>
        </p:nvCxnSpPr>
        <p:spPr bwMode="auto">
          <a:xfrm flipH="1">
            <a:off x="1341881" y="1921044"/>
            <a:ext cx="208523" cy="8476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910056" y="894825"/>
            <a:ext cx="4577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chemeClr val="bg1"/>
                </a:solidFill>
              </a:rPr>
              <a:t>Arrival rate = 2 applications per hour</a:t>
            </a:r>
          </a:p>
          <a:p>
            <a:pPr eaLnBrk="1" hangingPunct="1"/>
            <a:r>
              <a:rPr lang="en-US" sz="1500" dirty="0">
                <a:solidFill>
                  <a:schemeClr val="bg1"/>
                </a:solidFill>
              </a:rPr>
              <a:t>Inter-arrival time = 0.5 hour</a:t>
            </a:r>
          </a:p>
          <a:p>
            <a:pPr eaLnBrk="1" hangingPunct="1"/>
            <a:r>
              <a:rPr lang="en-US" sz="1500" dirty="0">
                <a:solidFill>
                  <a:schemeClr val="bg1"/>
                </a:solidFill>
              </a:rPr>
              <a:t>Negative exponential distribution</a:t>
            </a:r>
          </a:p>
          <a:p>
            <a:pPr eaLnBrk="1" hangingPunct="1"/>
            <a:r>
              <a:rPr lang="en-US" sz="1500" dirty="0">
                <a:solidFill>
                  <a:schemeClr val="bg1"/>
                </a:solidFill>
              </a:rPr>
              <a:t>From Monday-Friday, 9am-5pm</a:t>
            </a:r>
            <a:endParaRPr lang="et-EE" sz="1500" dirty="0">
              <a:solidFill>
                <a:schemeClr val="bg1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662311" y="2610088"/>
            <a:ext cx="476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rgbClr val="0000FF"/>
                </a:solidFill>
              </a:rPr>
              <a:t>0.3</a:t>
            </a:r>
            <a:endParaRPr lang="et-EE" sz="1500" dirty="0">
              <a:solidFill>
                <a:srgbClr val="0000FF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658841" y="3070492"/>
            <a:ext cx="476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rgbClr val="0000FF"/>
                </a:solidFill>
              </a:rPr>
              <a:t>0.7</a:t>
            </a:r>
            <a:endParaRPr lang="et-EE" sz="1500" dirty="0">
              <a:solidFill>
                <a:srgbClr val="0000FF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063287" y="3582625"/>
            <a:ext cx="476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rgbClr val="0000FF"/>
                </a:solidFill>
              </a:rPr>
              <a:t>0.3</a:t>
            </a:r>
            <a:endParaRPr lang="et-EE" sz="15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25909" y="4653176"/>
            <a:ext cx="231953" cy="173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  <p:sp>
        <p:nvSpPr>
          <p:cNvPr id="14" name="Oval 13"/>
          <p:cNvSpPr/>
          <p:nvPr/>
        </p:nvSpPr>
        <p:spPr>
          <a:xfrm>
            <a:off x="1789808" y="4655677"/>
            <a:ext cx="231953" cy="173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  <p:sp>
        <p:nvSpPr>
          <p:cNvPr id="20" name="Oval 19"/>
          <p:cNvSpPr/>
          <p:nvPr/>
        </p:nvSpPr>
        <p:spPr>
          <a:xfrm>
            <a:off x="2643640" y="4678705"/>
            <a:ext cx="231953" cy="173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  <p:sp>
        <p:nvSpPr>
          <p:cNvPr id="21" name="Oval 20"/>
          <p:cNvSpPr/>
          <p:nvPr/>
        </p:nvSpPr>
        <p:spPr>
          <a:xfrm>
            <a:off x="3729419" y="4675243"/>
            <a:ext cx="231953" cy="173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  <p:sp>
        <p:nvSpPr>
          <p:cNvPr id="22" name="Oval 21"/>
          <p:cNvSpPr/>
          <p:nvPr/>
        </p:nvSpPr>
        <p:spPr>
          <a:xfrm>
            <a:off x="4148352" y="4686276"/>
            <a:ext cx="231953" cy="173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  <p:sp>
        <p:nvSpPr>
          <p:cNvPr id="23" name="Oval 22"/>
          <p:cNvSpPr/>
          <p:nvPr/>
        </p:nvSpPr>
        <p:spPr>
          <a:xfrm>
            <a:off x="4944198" y="4682814"/>
            <a:ext cx="231953" cy="173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  <p:sp>
        <p:nvSpPr>
          <p:cNvPr id="24" name="Oval 23"/>
          <p:cNvSpPr/>
          <p:nvPr/>
        </p:nvSpPr>
        <p:spPr>
          <a:xfrm>
            <a:off x="5305144" y="4693847"/>
            <a:ext cx="231953" cy="173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  <p:sp>
        <p:nvSpPr>
          <p:cNvPr id="25" name="Oval 24"/>
          <p:cNvSpPr/>
          <p:nvPr/>
        </p:nvSpPr>
        <p:spPr>
          <a:xfrm>
            <a:off x="5724076" y="4704880"/>
            <a:ext cx="231953" cy="173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  <p:sp>
        <p:nvSpPr>
          <p:cNvPr id="26" name="Oval 25"/>
          <p:cNvSpPr/>
          <p:nvPr/>
        </p:nvSpPr>
        <p:spPr>
          <a:xfrm>
            <a:off x="6128512" y="4686922"/>
            <a:ext cx="231953" cy="173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  <p:sp>
        <p:nvSpPr>
          <p:cNvPr id="27" name="Oval 26"/>
          <p:cNvSpPr/>
          <p:nvPr/>
        </p:nvSpPr>
        <p:spPr>
          <a:xfrm>
            <a:off x="6996839" y="4668964"/>
            <a:ext cx="231953" cy="173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240404" y="5059061"/>
            <a:ext cx="6175733" cy="28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44" name="Straight Connector 31743"/>
          <p:cNvCxnSpPr/>
          <p:nvPr/>
        </p:nvCxnSpPr>
        <p:spPr>
          <a:xfrm>
            <a:off x="1240400" y="4899606"/>
            <a:ext cx="0" cy="405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96685" y="4896143"/>
            <a:ext cx="0" cy="405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86918" y="4910639"/>
            <a:ext cx="0" cy="405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46426" y="4921673"/>
            <a:ext cx="0" cy="405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385394" y="4816739"/>
            <a:ext cx="0" cy="405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16673" y="4885756"/>
            <a:ext cx="0" cy="405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84682" y="4932706"/>
            <a:ext cx="0" cy="405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6" name="TextBox 31745"/>
          <p:cNvSpPr txBox="1"/>
          <p:nvPr/>
        </p:nvSpPr>
        <p:spPr>
          <a:xfrm>
            <a:off x="966671" y="5337457"/>
            <a:ext cx="739343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9:00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89669" y="5398794"/>
            <a:ext cx="863665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10:00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68601" y="5373350"/>
            <a:ext cx="864206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11:00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45348" y="5355415"/>
            <a:ext cx="842473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12:00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83605" y="5367044"/>
            <a:ext cx="87924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13:00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38619" y="5279466"/>
            <a:ext cx="850376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 smtClean="0"/>
              <a:t>14:00</a:t>
            </a:r>
            <a:endParaRPr lang="en-US" sz="1667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367400" y="4301814"/>
            <a:ext cx="0" cy="405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48" name="Straight Connector 31747"/>
          <p:cNvCxnSpPr/>
          <p:nvPr/>
        </p:nvCxnSpPr>
        <p:spPr>
          <a:xfrm flipV="1">
            <a:off x="1356381" y="4276285"/>
            <a:ext cx="579881" cy="1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741113" y="4298352"/>
            <a:ext cx="0" cy="405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828363" y="4298352"/>
            <a:ext cx="0" cy="405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33598" y="4290780"/>
            <a:ext cx="1101774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929300" y="4283856"/>
            <a:ext cx="0" cy="405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8" name="TextBox 31757"/>
          <p:cNvSpPr txBox="1"/>
          <p:nvPr/>
        </p:nvSpPr>
        <p:spPr>
          <a:xfrm>
            <a:off x="1286986" y="4000862"/>
            <a:ext cx="702683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35m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18578" y="3997400"/>
            <a:ext cx="679755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55m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48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746" grpId="0"/>
      <p:bldP spid="43" grpId="0"/>
      <p:bldP spid="44" grpId="0"/>
      <p:bldP spid="45" grpId="0"/>
      <p:bldP spid="46" grpId="0"/>
      <p:bldP spid="47" grpId="0"/>
      <p:bldP spid="31758" grpId="0"/>
      <p:bldP spid="7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143000" y="165365"/>
            <a:ext cx="6858000" cy="9525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Process Simulation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152261" y="1125802"/>
          <a:ext cx="6858000" cy="406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1757" y="1275637"/>
            <a:ext cx="24644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4259" y="1301166"/>
            <a:ext cx="24644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6760" y="1297703"/>
            <a:ext cx="24644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49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Refresher: Process performance measures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3280504"/>
              </p:ext>
            </p:extLst>
          </p:nvPr>
        </p:nvGraphicFramePr>
        <p:xfrm>
          <a:off x="1123399" y="1086718"/>
          <a:ext cx="6789108" cy="419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3935456" y="1212464"/>
            <a:ext cx="1358970" cy="1106373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865"/>
            <a:ext cx="6858000" cy="8426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Output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Performance measures &amp; histograms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ch7_BIMPCreditApplicationHistogra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7" y="1464085"/>
            <a:ext cx="7378987" cy="39286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50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Tools for Process Simulation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206500" y="1143000"/>
            <a:ext cx="6858000" cy="3873500"/>
          </a:xfrm>
        </p:spPr>
        <p:txBody>
          <a:bodyPr/>
          <a:lstStyle/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ARIS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latin typeface="+mj-lt"/>
                <a:ea typeface="ＭＳ Ｐゴシック" charset="0"/>
                <a:cs typeface="ＭＳ Ｐゴシック" charset="0"/>
              </a:rPr>
              <a:t>Bizagi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Process Modeler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ITP Commerce Process Modeler for Visio</a:t>
            </a:r>
          </a:p>
          <a:p>
            <a:r>
              <a:rPr lang="en-US" dirty="0" err="1" smtClean="0">
                <a:latin typeface="+mj-lt"/>
                <a:ea typeface="ＭＳ Ｐゴシック" charset="0"/>
                <a:cs typeface="ＭＳ Ｐゴシック" charset="0"/>
              </a:rPr>
              <a:t>Logizian</a:t>
            </a:r>
            <a:endParaRPr lang="en-US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Oracle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BPA</a:t>
            </a:r>
          </a:p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Progress 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Savvion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Process Modeler</a:t>
            </a:r>
          </a:p>
          <a:p>
            <a:r>
              <a:rPr lang="en-US" dirty="0" err="1" smtClean="0">
                <a:latin typeface="+mj-lt"/>
                <a:ea typeface="ＭＳ Ｐゴシック" charset="0"/>
                <a:cs typeface="ＭＳ Ｐゴシック" charset="0"/>
              </a:rPr>
              <a:t>ProSim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latin typeface="+mj-lt"/>
                <a:ea typeface="ＭＳ Ｐゴシック" charset="0"/>
                <a:cs typeface="ＭＳ Ｐゴシック" charset="0"/>
              </a:rPr>
              <a:t>Signavio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+ BIMP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51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BIMP Demo</a:t>
            </a:r>
          </a:p>
        </p:txBody>
      </p:sp>
      <p:pic>
        <p:nvPicPr>
          <p:cNvPr id="41986" name="Content Placeholder 3" descr="ModelToSimulat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13" b="-24213"/>
          <a:stretch>
            <a:fillRect/>
          </a:stretch>
        </p:blipFill>
        <p:spPr>
          <a:xfrm>
            <a:off x="924442" y="1270000"/>
            <a:ext cx="6984591" cy="338586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52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442" y="1270000"/>
            <a:ext cx="7973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linkClick r:id="rId4"/>
              </a:rPr>
              <a:t>https://</a:t>
            </a:r>
            <a:r>
              <a:rPr lang="en-GB" b="1" dirty="0" smtClean="0">
                <a:hlinkClick r:id="rId4"/>
              </a:rPr>
              <a:t>www.youtube.com/watch?v=TjXl6yASCSc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83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</a:t>
            </a:r>
            <a:r>
              <a:rPr lang="en-US" dirty="0"/>
              <a:t>the process model is </a:t>
            </a:r>
            <a:r>
              <a:rPr lang="en-US" dirty="0" smtClean="0"/>
              <a:t>always followed </a:t>
            </a:r>
            <a:r>
              <a:rPr lang="en-US" dirty="0"/>
              <a:t>to the </a:t>
            </a:r>
            <a:r>
              <a:rPr lang="en-US" dirty="0" smtClean="0"/>
              <a:t>letter</a:t>
            </a:r>
            <a:endParaRPr lang="en-US" dirty="0"/>
          </a:p>
          <a:p>
            <a:pPr lvl="1"/>
            <a:r>
              <a:rPr lang="en-US" dirty="0" smtClean="0"/>
              <a:t>No deviations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workarounds</a:t>
            </a:r>
          </a:p>
          <a:p>
            <a:r>
              <a:rPr lang="en-US" dirty="0" smtClean="0"/>
              <a:t>That there is no multi-tasking (the same resource performs multiple tasks concurrently) nor batching (tasks being accumulated and performed in a single go)</a:t>
            </a:r>
            <a:endParaRPr lang="en-US" dirty="0"/>
          </a:p>
          <a:p>
            <a:r>
              <a:rPr lang="en-US" dirty="0"/>
              <a:t>That resources work constantly and non-</a:t>
            </a:r>
            <a:r>
              <a:rPr lang="en-US" dirty="0" smtClean="0"/>
              <a:t>stop</a:t>
            </a:r>
          </a:p>
          <a:p>
            <a:pPr lvl="1"/>
            <a:r>
              <a:rPr lang="en-US" dirty="0" smtClean="0"/>
              <a:t>Every day is the same!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tiredness </a:t>
            </a:r>
            <a:r>
              <a:rPr lang="en-US" dirty="0" smtClean="0"/>
              <a:t>effects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53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2404" y="1344613"/>
            <a:ext cx="8108017" cy="38592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common performance measure for </a:t>
            </a:r>
            <a:r>
              <a:rPr lang="en-US" dirty="0" smtClean="0"/>
              <a:t>processes is </a:t>
            </a:r>
            <a:r>
              <a:rPr lang="en-US" i="1" dirty="0"/>
              <a:t>cycle time </a:t>
            </a:r>
            <a:r>
              <a:rPr lang="en-US" dirty="0" smtClean="0"/>
              <a:t>(</a:t>
            </a:r>
            <a:r>
              <a:rPr lang="en-US" i="1" dirty="0" smtClean="0"/>
              <a:t>throughput </a:t>
            </a:r>
            <a:r>
              <a:rPr lang="en-US" i="1" dirty="0"/>
              <a:t>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Cycle </a:t>
            </a:r>
            <a:r>
              <a:rPr lang="en-US" dirty="0"/>
              <a:t>time is the time that it takes </a:t>
            </a:r>
            <a:r>
              <a:rPr lang="en-US" dirty="0" smtClean="0"/>
              <a:t>to handle </a:t>
            </a:r>
            <a:r>
              <a:rPr lang="en-US" dirty="0"/>
              <a:t>one case from start to end. </a:t>
            </a:r>
          </a:p>
          <a:p>
            <a:pPr lvl="1"/>
            <a:r>
              <a:rPr lang="en-US" dirty="0" smtClean="0"/>
              <a:t>The objective for this measure it to enable analyst to </a:t>
            </a:r>
          </a:p>
          <a:p>
            <a:pPr lvl="2"/>
            <a:r>
              <a:rPr lang="en-US" dirty="0" smtClean="0"/>
              <a:t>Reduce </a:t>
            </a:r>
            <a:r>
              <a:rPr lang="en-US" dirty="0"/>
              <a:t>cycle </a:t>
            </a:r>
            <a:r>
              <a:rPr lang="en-US" dirty="0" smtClean="0"/>
              <a:t>time, the </a:t>
            </a:r>
            <a:r>
              <a:rPr lang="en-US" dirty="0"/>
              <a:t>average cycle </a:t>
            </a:r>
            <a:r>
              <a:rPr lang="en-US" dirty="0" smtClean="0"/>
              <a:t>time </a:t>
            </a:r>
            <a:r>
              <a:rPr lang="en-US" dirty="0"/>
              <a:t>or the </a:t>
            </a:r>
            <a:r>
              <a:rPr lang="en-US" dirty="0" smtClean="0"/>
              <a:t>maximal cycle time</a:t>
            </a:r>
          </a:p>
          <a:p>
            <a:pPr lvl="2"/>
            <a:r>
              <a:rPr lang="en-US" dirty="0" smtClean="0"/>
              <a:t>Meet </a:t>
            </a:r>
            <a:r>
              <a:rPr lang="en-US" dirty="0"/>
              <a:t>cycle times that </a:t>
            </a:r>
            <a:r>
              <a:rPr lang="en-US" dirty="0" smtClean="0"/>
              <a:t>are agreed </a:t>
            </a:r>
            <a:r>
              <a:rPr lang="en-US" dirty="0"/>
              <a:t>upon with a client at run time. </a:t>
            </a:r>
            <a:endParaRPr lang="en-US" dirty="0" smtClean="0"/>
          </a:p>
          <a:p>
            <a:r>
              <a:rPr lang="en-US" dirty="0" smtClean="0"/>
              <a:t>Other measures</a:t>
            </a:r>
          </a:p>
          <a:p>
            <a:pPr lvl="1"/>
            <a:r>
              <a:rPr lang="en-US" dirty="0" smtClean="0"/>
              <a:t>Processing </a:t>
            </a:r>
            <a:r>
              <a:rPr lang="en-US" dirty="0"/>
              <a:t>time </a:t>
            </a:r>
            <a:r>
              <a:rPr lang="en-US" dirty="0" smtClean="0"/>
              <a:t>(service </a:t>
            </a:r>
            <a:r>
              <a:rPr lang="en-US" dirty="0"/>
              <a:t>time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time that resources (e.g. </a:t>
            </a:r>
            <a:r>
              <a:rPr lang="en-US" dirty="0" smtClean="0"/>
              <a:t>process participants </a:t>
            </a:r>
            <a:r>
              <a:rPr lang="en-US" dirty="0"/>
              <a:t>or software applications invoked by the process) spend on </a:t>
            </a:r>
            <a:r>
              <a:rPr lang="en-US" dirty="0" smtClean="0"/>
              <a:t>actually handling </a:t>
            </a:r>
            <a:r>
              <a:rPr lang="en-US" dirty="0"/>
              <a:t>the case.</a:t>
            </a:r>
          </a:p>
          <a:p>
            <a:pPr lvl="1"/>
            <a:r>
              <a:rPr lang="en-US" dirty="0" smtClean="0"/>
              <a:t>Waiting </a:t>
            </a:r>
            <a:r>
              <a:rPr lang="en-US" dirty="0"/>
              <a:t>time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time that a case spends in idle </a:t>
            </a:r>
            <a:r>
              <a:rPr lang="en-US" dirty="0" smtClean="0"/>
              <a:t>mode.</a:t>
            </a:r>
          </a:p>
          <a:p>
            <a:pPr lvl="2"/>
            <a:r>
              <a:rPr lang="en-US" dirty="0" smtClean="0"/>
              <a:t>This includes queueing </a:t>
            </a:r>
            <a:r>
              <a:rPr lang="en-US" dirty="0"/>
              <a:t>time—waiting time due to the fact that no resources available to </a:t>
            </a:r>
            <a:r>
              <a:rPr lang="en-US" dirty="0" smtClean="0"/>
              <a:t>handle the case</a:t>
            </a:r>
          </a:p>
          <a:p>
            <a:pPr lvl="2"/>
            <a:r>
              <a:rPr lang="en-US" dirty="0" smtClean="0"/>
              <a:t>Waiting time because </a:t>
            </a:r>
            <a:r>
              <a:rPr lang="en-US" dirty="0"/>
              <a:t>synchronization </a:t>
            </a:r>
            <a:r>
              <a:rPr lang="en-US" dirty="0" smtClean="0"/>
              <a:t>must take </a:t>
            </a:r>
            <a:r>
              <a:rPr lang="en-US" dirty="0"/>
              <a:t>place with another process or because input is expected from a customer </a:t>
            </a:r>
            <a:r>
              <a:rPr lang="en-US" dirty="0" smtClean="0"/>
              <a:t>or from </a:t>
            </a:r>
            <a:r>
              <a:rPr lang="en-US" dirty="0"/>
              <a:t>another external actor.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 Dimension</a:t>
            </a:r>
            <a:br>
              <a:rPr lang="en-US" dirty="0" smtClean="0"/>
            </a:br>
            <a:r>
              <a:rPr lang="en-US" dirty="0" smtClean="0"/>
              <a:t>1)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71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51620" y="1117307"/>
          <a:ext cx="6780753" cy="402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time-related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Document 5"/>
          <p:cNvSpPr/>
          <p:nvPr/>
        </p:nvSpPr>
        <p:spPr>
          <a:xfrm>
            <a:off x="3261437" y="1043522"/>
            <a:ext cx="1598795" cy="1103323"/>
          </a:xfrm>
          <a:prstGeom prst="flowChartDocumen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/>
              <a:t>Time taken by value-adding activities</a:t>
            </a:r>
          </a:p>
        </p:txBody>
      </p:sp>
      <p:sp>
        <p:nvSpPr>
          <p:cNvPr id="7" name="Document 6"/>
          <p:cNvSpPr/>
          <p:nvPr/>
        </p:nvSpPr>
        <p:spPr>
          <a:xfrm>
            <a:off x="7015295" y="1834387"/>
            <a:ext cx="2128705" cy="1144105"/>
          </a:xfrm>
          <a:prstGeom prst="flowChartDocumen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/>
              <a:t>Time between start and completion of a process instance</a:t>
            </a:r>
          </a:p>
        </p:txBody>
      </p:sp>
      <p:sp>
        <p:nvSpPr>
          <p:cNvPr id="9" name="Document 8"/>
          <p:cNvSpPr/>
          <p:nvPr/>
        </p:nvSpPr>
        <p:spPr>
          <a:xfrm>
            <a:off x="3101474" y="4562415"/>
            <a:ext cx="1918723" cy="1025822"/>
          </a:xfrm>
          <a:prstGeom prst="flowChartDocumen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/>
              <a:t>Time taken by non-value-adding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2504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2404" y="1344613"/>
            <a:ext cx="8357400" cy="38592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Turnover</a:t>
            </a:r>
            <a:r>
              <a:rPr lang="en-US" sz="2000" dirty="0"/>
              <a:t>, yield, </a:t>
            </a:r>
            <a:r>
              <a:rPr lang="en-US" sz="2000" dirty="0" smtClean="0"/>
              <a:t>and revenue are also included in this category</a:t>
            </a:r>
          </a:p>
          <a:p>
            <a:r>
              <a:rPr lang="en-US" sz="2000" dirty="0" smtClean="0"/>
              <a:t>However</a:t>
            </a:r>
            <a:r>
              <a:rPr lang="en-US" sz="2000" dirty="0"/>
              <a:t>, process redesign is more often associated with reducing </a:t>
            </a:r>
            <a:r>
              <a:rPr lang="en-US" sz="2000" dirty="0" smtClean="0"/>
              <a:t>cost</a:t>
            </a:r>
          </a:p>
          <a:p>
            <a:r>
              <a:rPr lang="en-US" sz="2000" dirty="0" smtClean="0"/>
              <a:t>Cost can be fixed or </a:t>
            </a:r>
            <a:r>
              <a:rPr lang="en-US" sz="2000" dirty="0"/>
              <a:t>variable </a:t>
            </a:r>
            <a:r>
              <a:rPr lang="en-US" sz="2000" dirty="0" smtClean="0"/>
              <a:t>cost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cost notion which is </a:t>
            </a:r>
            <a:r>
              <a:rPr lang="en-US" sz="2000" dirty="0" smtClean="0"/>
              <a:t>closely related </a:t>
            </a:r>
            <a:r>
              <a:rPr lang="en-US" sz="2000" dirty="0"/>
              <a:t>to productivity is </a:t>
            </a:r>
            <a:r>
              <a:rPr lang="en-US" sz="2000" i="1" dirty="0"/>
              <a:t>operational cost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substantial part of operational cost is </a:t>
            </a:r>
            <a:r>
              <a:rPr lang="en-US" sz="2000" dirty="0" smtClean="0"/>
              <a:t>usually labor cost</a:t>
            </a:r>
          </a:p>
          <a:p>
            <a:r>
              <a:rPr lang="en-US" sz="2000" dirty="0" smtClean="0"/>
              <a:t>Automation </a:t>
            </a:r>
            <a:r>
              <a:rPr lang="en-US" sz="2000" dirty="0"/>
              <a:t>of tasks is often seen as </a:t>
            </a:r>
            <a:r>
              <a:rPr lang="en-US" sz="2000" dirty="0" smtClean="0"/>
              <a:t>an alternative </a:t>
            </a:r>
            <a:r>
              <a:rPr lang="en-US" sz="2000" dirty="0"/>
              <a:t>for </a:t>
            </a:r>
            <a:r>
              <a:rPr lang="en-US" sz="2000" dirty="0" smtClean="0"/>
              <a:t>labor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 Dimension</a:t>
            </a:r>
            <a:br>
              <a:rPr lang="en-US" dirty="0" smtClean="0"/>
            </a:br>
            <a:r>
              <a:rPr lang="en-US" dirty="0" smtClean="0"/>
              <a:t>2)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74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2404" y="1344613"/>
            <a:ext cx="8357400" cy="38592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Can be </a:t>
            </a:r>
            <a:r>
              <a:rPr lang="en-US" sz="2000" dirty="0"/>
              <a:t>viewed </a:t>
            </a:r>
            <a:r>
              <a:rPr lang="en-US" sz="2000" dirty="0" smtClean="0"/>
              <a:t>from </a:t>
            </a:r>
            <a:r>
              <a:rPr lang="en-US" sz="2000" dirty="0"/>
              <a:t>two </a:t>
            </a:r>
            <a:r>
              <a:rPr lang="en-US" sz="2000" dirty="0" smtClean="0"/>
              <a:t>different angles</a:t>
            </a:r>
          </a:p>
          <a:p>
            <a:pPr lvl="1"/>
            <a:r>
              <a:rPr lang="en-US" sz="1900" dirty="0" smtClean="0"/>
              <a:t>Client’s side (External quality)</a:t>
            </a:r>
          </a:p>
          <a:p>
            <a:pPr lvl="2"/>
            <a:r>
              <a:rPr lang="en-US" sz="1800" dirty="0" smtClean="0"/>
              <a:t>Client’s </a:t>
            </a:r>
            <a:r>
              <a:rPr lang="en-US" sz="1800" dirty="0"/>
              <a:t>satisfaction with either the product </a:t>
            </a:r>
            <a:r>
              <a:rPr lang="en-US" sz="1800" dirty="0" smtClean="0"/>
              <a:t>or  the </a:t>
            </a:r>
            <a:r>
              <a:rPr lang="en-US" sz="1800" dirty="0"/>
              <a:t>process.</a:t>
            </a:r>
            <a:endParaRPr lang="en-US" sz="1700" dirty="0" smtClean="0"/>
          </a:p>
          <a:p>
            <a:pPr lvl="1"/>
            <a:r>
              <a:rPr lang="en-US" sz="1900" dirty="0" smtClean="0"/>
              <a:t>Process </a:t>
            </a:r>
            <a:r>
              <a:rPr lang="en-US" sz="1900" dirty="0"/>
              <a:t>participant’s </a:t>
            </a:r>
            <a:r>
              <a:rPr lang="en-US" sz="1900" dirty="0" smtClean="0"/>
              <a:t>side (Internal quality)</a:t>
            </a:r>
          </a:p>
          <a:p>
            <a:pPr lvl="2"/>
            <a:r>
              <a:rPr lang="en-US" sz="1800" dirty="0"/>
              <a:t>the level that a </a:t>
            </a:r>
            <a:r>
              <a:rPr lang="en-US" sz="1800" dirty="0" smtClean="0"/>
              <a:t>process participants </a:t>
            </a:r>
            <a:r>
              <a:rPr lang="en-US" sz="1800" dirty="0"/>
              <a:t>feels in control of the work performed, the level of variation </a:t>
            </a:r>
            <a:r>
              <a:rPr lang="en-US" sz="1800" dirty="0" smtClean="0"/>
              <a:t>experienced, and </a:t>
            </a:r>
            <a:r>
              <a:rPr lang="en-US" sz="1800" dirty="0"/>
              <a:t>whether working within the context of the business process is felt </a:t>
            </a:r>
            <a:r>
              <a:rPr lang="en-US" sz="1800" dirty="0" smtClean="0"/>
              <a:t>as challenging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 Dimension</a:t>
            </a:r>
            <a:br>
              <a:rPr lang="en-US" dirty="0" smtClean="0"/>
            </a:br>
            <a:r>
              <a:rPr lang="en-US" dirty="0" smtClean="0"/>
              <a:t>3)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62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8DFAF-C9AD-4CE5-A221-45D64FB05328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de413db-0745-4f3a-8dca-564dc7ff6f7d"/>
    <ds:schemaRef ds:uri="08b0a3ee-3d2a-451c-9a1a-7e5d5b0c9c77"/>
    <ds:schemaRef ds:uri="http://purl.org/dc/terms/"/>
    <ds:schemaRef ds:uri="1a8d9a65-8471-4209-a900-f8e11db75e0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Musterpr%C3%A4sentation 16x10</Template>
  <TotalTime>0</TotalTime>
  <Words>3096</Words>
  <Application>Microsoft Office PowerPoint</Application>
  <PresentationFormat>On-screen Show (16:10)</PresentationFormat>
  <Paragraphs>442</Paragraphs>
  <Slides>53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WU 16:10</vt:lpstr>
      <vt:lpstr>Chapter 7: Quantitative Process Analysis</vt:lpstr>
      <vt:lpstr>Process Analysis in the BPM Lifecycle</vt:lpstr>
      <vt:lpstr>Chapter 7: Quantitative Process Analysis</vt:lpstr>
      <vt:lpstr>Introduction</vt:lpstr>
      <vt:lpstr>Refresher: Process performance measures</vt:lpstr>
      <vt:lpstr>Performance Measures Dimension 1) Time</vt:lpstr>
      <vt:lpstr>Common time-related measures</vt:lpstr>
      <vt:lpstr>Performance Measures Dimension 2) Cost</vt:lpstr>
      <vt:lpstr>Performance Measures Dimension 3) Quality</vt:lpstr>
      <vt:lpstr>Flow Analysis</vt:lpstr>
      <vt:lpstr>Flow analysis equations for cycle time</vt:lpstr>
      <vt:lpstr>Sequence – Example</vt:lpstr>
      <vt:lpstr>Example: Alternative Paths</vt:lpstr>
      <vt:lpstr>Example: Parallel paths</vt:lpstr>
      <vt:lpstr>Example: Rework loop</vt:lpstr>
      <vt:lpstr>Flow analysis of cycle time</vt:lpstr>
      <vt:lpstr>Flow analysis of cycle time</vt:lpstr>
      <vt:lpstr>Cycle Time Efficiency</vt:lpstr>
      <vt:lpstr>Cycle Time Efficiency</vt:lpstr>
      <vt:lpstr>Flow analysis of processing time</vt:lpstr>
      <vt:lpstr>Cycle Time and Work-In-Process (WIP)</vt:lpstr>
      <vt:lpstr>Cycle Time and Work-In-Process (WIP)</vt:lpstr>
      <vt:lpstr>Flow analysis of COST</vt:lpstr>
      <vt:lpstr>Flow analysis: scope and limitations</vt:lpstr>
      <vt:lpstr>Flow analysis limitation  1) Not all Models are Structured</vt:lpstr>
      <vt:lpstr>Limitation 2: Fixed arrival rate  capacity</vt:lpstr>
      <vt:lpstr>Resource utilization</vt:lpstr>
      <vt:lpstr>Resource utilization vs. waiting time</vt:lpstr>
      <vt:lpstr>Exercise</vt:lpstr>
      <vt:lpstr>Exercise (cont.)</vt:lpstr>
      <vt:lpstr>Chapter 7: Quantitative Process Analysis</vt:lpstr>
      <vt:lpstr>Queuing Analysis</vt:lpstr>
      <vt:lpstr>Delay is Caused by Job Interference</vt:lpstr>
      <vt:lpstr>Burstiness Causes Interference</vt:lpstr>
      <vt:lpstr>High Utilization Exacerbates Interference</vt:lpstr>
      <vt:lpstr>Limitations of basic queuing models</vt:lpstr>
      <vt:lpstr>Chapter 7: Quantitative Process Analysis</vt:lpstr>
      <vt:lpstr>Process Simulation</vt:lpstr>
      <vt:lpstr>Anatomy of a Process Simulation</vt:lpstr>
      <vt:lpstr>Anatomy of a Process Simulation</vt:lpstr>
      <vt:lpstr>Input for Process Simulation</vt:lpstr>
      <vt:lpstr>Input for Process Simulation</vt:lpstr>
      <vt:lpstr>Exponential Distribution</vt:lpstr>
      <vt:lpstr>Normal Distribution</vt:lpstr>
      <vt:lpstr>Example P 239</vt:lpstr>
      <vt:lpstr>Example</vt:lpstr>
      <vt:lpstr>Simulation Example</vt:lpstr>
      <vt:lpstr>Branching probability and arrival rate</vt:lpstr>
      <vt:lpstr>Process Simulation</vt:lpstr>
      <vt:lpstr>Output: Performance measures &amp; histograms</vt:lpstr>
      <vt:lpstr>Tools for Process Simulation</vt:lpstr>
      <vt:lpstr>BIMP Demo</vt:lpstr>
      <vt:lpstr>Simulation assumptions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2018-01-12T14:33:51Z</dcterms:created>
  <dcterms:modified xsi:type="dcterms:W3CDTF">2019-04-01T06:09:09Z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