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8" r:id="rId3"/>
    <p:sldId id="257" r:id="rId4"/>
    <p:sldId id="259" r:id="rId5"/>
    <p:sldId id="260" r:id="rId6"/>
    <p:sldId id="261" r:id="rId7"/>
    <p:sldId id="262"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5CEAD569-019B-4D30-963F-8EDB96F81129}" type="datetimeFigureOut">
              <a:rPr lang="ar-SA" smtClean="0"/>
              <a:pPr/>
              <a:t>02/10/1434</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81D6AC47-1D64-47E9-9464-6AFD3D25BCDC}"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CEAD569-019B-4D30-963F-8EDB96F81129}" type="datetimeFigureOut">
              <a:rPr lang="ar-SA" smtClean="0"/>
              <a:pPr/>
              <a:t>02/10/1434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1D6AC47-1D64-47E9-9464-6AFD3D25BCDC}"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CEAD569-019B-4D30-963F-8EDB96F81129}" type="datetimeFigureOut">
              <a:rPr lang="ar-SA" smtClean="0"/>
              <a:pPr/>
              <a:t>02/10/1434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1D6AC47-1D64-47E9-9464-6AFD3D25BCDC}"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CEAD569-019B-4D30-963F-8EDB96F81129}" type="datetimeFigureOut">
              <a:rPr lang="ar-SA" smtClean="0"/>
              <a:pPr/>
              <a:t>02/10/1434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1D6AC47-1D64-47E9-9464-6AFD3D25BCDC}"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5CEAD569-019B-4D30-963F-8EDB96F81129}" type="datetimeFigureOut">
              <a:rPr lang="ar-SA" smtClean="0"/>
              <a:pPr/>
              <a:t>02/10/1434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1D6AC47-1D64-47E9-9464-6AFD3D25BCDC}"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CEAD569-019B-4D30-963F-8EDB96F81129}" type="datetimeFigureOut">
              <a:rPr lang="ar-SA" smtClean="0"/>
              <a:pPr/>
              <a:t>02/10/1434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1D6AC47-1D64-47E9-9464-6AFD3D25BCDC}"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5CEAD569-019B-4D30-963F-8EDB96F81129}" type="datetimeFigureOut">
              <a:rPr lang="ar-SA" smtClean="0"/>
              <a:pPr/>
              <a:t>02/10/1434</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81D6AC47-1D64-47E9-9464-6AFD3D25BCDC}"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5CEAD569-019B-4D30-963F-8EDB96F81129}" type="datetimeFigureOut">
              <a:rPr lang="ar-SA" smtClean="0"/>
              <a:pPr/>
              <a:t>02/10/1434</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81D6AC47-1D64-47E9-9464-6AFD3D25BCDC}"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5CEAD569-019B-4D30-963F-8EDB96F81129}" type="datetimeFigureOut">
              <a:rPr lang="ar-SA" smtClean="0"/>
              <a:pPr/>
              <a:t>02/10/1434</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81D6AC47-1D64-47E9-9464-6AFD3D25BCDC}"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CEAD569-019B-4D30-963F-8EDB96F81129}" type="datetimeFigureOut">
              <a:rPr lang="ar-SA" smtClean="0"/>
              <a:pPr/>
              <a:t>02/10/1434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1D6AC47-1D64-47E9-9464-6AFD3D25BCDC}"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5CEAD569-019B-4D30-963F-8EDB96F81129}" type="datetimeFigureOut">
              <a:rPr lang="ar-SA" smtClean="0"/>
              <a:pPr/>
              <a:t>02/10/1434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1D6AC47-1D64-47E9-9464-6AFD3D25BCDC}"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CEAD569-019B-4D30-963F-8EDB96F81129}" type="datetimeFigureOut">
              <a:rPr lang="ar-SA" smtClean="0"/>
              <a:pPr/>
              <a:t>02/10/1434</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1D6AC47-1D64-47E9-9464-6AFD3D25BCDC}"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Hysterectomy</a:t>
            </a:r>
            <a:endParaRPr lang="ar-SA" dirty="0"/>
          </a:p>
        </p:txBody>
      </p:sp>
      <p:sp>
        <p:nvSpPr>
          <p:cNvPr id="3" name="عنوان فرعي 2"/>
          <p:cNvSpPr>
            <a:spLocks noGrp="1"/>
          </p:cNvSpPr>
          <p:nvPr>
            <p:ph type="subTitle" idx="1"/>
          </p:nvPr>
        </p:nvSpPr>
        <p:spPr/>
        <p:txBody>
          <a:bodyPr/>
          <a:lstStyle/>
          <a:p>
            <a:endParaRPr lang="ar-S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Side Effects of Radiation Therapy</a:t>
            </a:r>
            <a:br>
              <a:rPr lang="en-US" dirty="0" smtClean="0"/>
            </a:br>
            <a:endParaRPr lang="ar-SA" dirty="0"/>
          </a:p>
        </p:txBody>
      </p:sp>
      <p:sp>
        <p:nvSpPr>
          <p:cNvPr id="3" name="عنصر نائب للمحتوى 2"/>
          <p:cNvSpPr>
            <a:spLocks noGrp="1"/>
          </p:cNvSpPr>
          <p:nvPr>
            <p:ph idx="1"/>
          </p:nvPr>
        </p:nvSpPr>
        <p:spPr/>
        <p:txBody>
          <a:bodyPr>
            <a:normAutofit fontScale="92500" lnSpcReduction="10000"/>
          </a:bodyPr>
          <a:lstStyle/>
          <a:p>
            <a:pPr algn="l" rtl="0"/>
            <a:r>
              <a:rPr lang="en-US" dirty="0" smtClean="0"/>
              <a:t>Radiation side effects are cumulative and tend to appear when the total dose exceeds the body's natural capacity to repair the damage caused by radiation. </a:t>
            </a:r>
            <a:endParaRPr lang="en-US" dirty="0" smtClean="0"/>
          </a:p>
          <a:p>
            <a:pPr algn="l" rtl="0"/>
            <a:r>
              <a:rPr lang="en-US" dirty="0" smtClean="0"/>
              <a:t>Radiation </a:t>
            </a:r>
            <a:r>
              <a:rPr lang="en-US" dirty="0" smtClean="0"/>
              <a:t>enteritis, resulting in diarrhea and abdominal cramping, and radiation cystitis, manifested by urinary frequency, urgency, and </a:t>
            </a:r>
            <a:r>
              <a:rPr lang="en-US" dirty="0" err="1" smtClean="0"/>
              <a:t>dysuria</a:t>
            </a:r>
            <a:r>
              <a:rPr lang="en-US" dirty="0" smtClean="0"/>
              <a:t>, may occur. </a:t>
            </a:r>
          </a:p>
          <a:p>
            <a:pPr algn="l" rtl="0"/>
            <a:r>
              <a:rPr lang="en-US" dirty="0" smtClean="0"/>
              <a:t>Fatigue </a:t>
            </a:r>
            <a:r>
              <a:rPr lang="en-US" dirty="0" smtClean="0"/>
              <a:t>is one of the most bothersome side effects and is often not relieved by rest</a:t>
            </a:r>
          </a:p>
          <a:p>
            <a:pPr algn="l" rtl="0"/>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Definition</a:t>
            </a:r>
            <a:endParaRPr lang="ar-SA" dirty="0"/>
          </a:p>
        </p:txBody>
      </p:sp>
      <p:sp>
        <p:nvSpPr>
          <p:cNvPr id="3" name="عنصر نائب للمحتوى 2"/>
          <p:cNvSpPr>
            <a:spLocks noGrp="1"/>
          </p:cNvSpPr>
          <p:nvPr>
            <p:ph idx="1"/>
          </p:nvPr>
        </p:nvSpPr>
        <p:spPr/>
        <p:txBody>
          <a:bodyPr>
            <a:normAutofit fontScale="92500" lnSpcReduction="10000"/>
          </a:bodyPr>
          <a:lstStyle/>
          <a:p>
            <a:pPr algn="l" rtl="0"/>
            <a:r>
              <a:rPr lang="en-US" dirty="0" smtClean="0"/>
              <a:t>Hysterectomy is the surgical removal of the uterus to treat cancer, dysfunctional uterine bleeding, endometriosis, </a:t>
            </a:r>
            <a:r>
              <a:rPr lang="en-US" dirty="0" smtClean="0"/>
              <a:t>nonmalignant growths</a:t>
            </a:r>
            <a:r>
              <a:rPr lang="en-US" dirty="0" smtClean="0"/>
              <a:t>, persistent pain, pelvic relaxation and </a:t>
            </a:r>
            <a:r>
              <a:rPr lang="en-US" dirty="0" err="1" smtClean="0"/>
              <a:t>prolapse</a:t>
            </a:r>
            <a:r>
              <a:rPr lang="en-US" dirty="0" smtClean="0"/>
              <a:t>, and previous injury to the uterus. </a:t>
            </a:r>
            <a:endParaRPr lang="en-US" dirty="0" smtClean="0"/>
          </a:p>
          <a:p>
            <a:pPr algn="l" rtl="0"/>
            <a:r>
              <a:rPr lang="en-US" dirty="0" smtClean="0"/>
              <a:t>women </a:t>
            </a:r>
            <a:r>
              <a:rPr lang="en-US" dirty="0" smtClean="0"/>
              <a:t>often seek second opinions, and the number of other therapeutic options (</a:t>
            </a:r>
            <a:r>
              <a:rPr lang="en-US" dirty="0" err="1" smtClean="0"/>
              <a:t>ie</a:t>
            </a:r>
            <a:r>
              <a:rPr lang="en-US" dirty="0" smtClean="0"/>
              <a:t>, laser therapy, endometrial ablation, and medications to shrink fibroid tumors) has increased</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10000"/>
          </a:bodyPr>
          <a:lstStyle/>
          <a:p>
            <a:pPr algn="l" rtl="0"/>
            <a:r>
              <a:rPr lang="en-US" dirty="0" smtClean="0"/>
              <a:t>Hysterectomy can be performed using a variety of surgical approaches. </a:t>
            </a:r>
            <a:r>
              <a:rPr lang="en-US" dirty="0" smtClean="0"/>
              <a:t>A </a:t>
            </a:r>
            <a:r>
              <a:rPr lang="en-US" dirty="0" smtClean="0"/>
              <a:t>total hysterectomy involves removal of the uterus and the cervix. </a:t>
            </a:r>
            <a:endParaRPr lang="en-US" dirty="0" smtClean="0"/>
          </a:p>
          <a:p>
            <a:pPr algn="l" rtl="0"/>
            <a:r>
              <a:rPr lang="en-US" dirty="0" smtClean="0"/>
              <a:t>Hysterectomy </a:t>
            </a:r>
            <a:r>
              <a:rPr lang="en-US" dirty="0" smtClean="0"/>
              <a:t>can be </a:t>
            </a:r>
            <a:r>
              <a:rPr lang="en-US" dirty="0" err="1" smtClean="0"/>
              <a:t>supracervical</a:t>
            </a:r>
            <a:r>
              <a:rPr lang="en-US" dirty="0" smtClean="0"/>
              <a:t> or subtotal, in which the uterus is removed but the cervix is spared. Malignant conditions usually require a total abdominal hysterectomy and bilateral </a:t>
            </a:r>
            <a:r>
              <a:rPr lang="en-US" dirty="0" err="1" smtClean="0"/>
              <a:t>salpingo-oophorectomy</a:t>
            </a:r>
            <a:r>
              <a:rPr lang="en-US" dirty="0" smtClean="0"/>
              <a:t> (removal of fallopian tubes and ovaries). </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l" rtl="0"/>
            <a:r>
              <a:rPr lang="en-US" dirty="0" smtClean="0"/>
              <a:t>In radical hysterectomy, the uterus and surrounding tissue are removed, including the upper third of the vagina and pelvic lymph nodes</a:t>
            </a:r>
            <a:r>
              <a:rPr lang="en-US" dirty="0" smtClean="0"/>
              <a:t>.</a:t>
            </a:r>
          </a:p>
          <a:p>
            <a:pPr algn="l" rtl="0"/>
            <a:r>
              <a:rPr lang="en-US" dirty="0" smtClean="0"/>
              <a:t> </a:t>
            </a:r>
            <a:r>
              <a:rPr lang="en-US" dirty="0" smtClean="0"/>
              <a:t>Hysterectomy can be performed through the vagina, through an abdominal incision, or </a:t>
            </a:r>
            <a:r>
              <a:rPr lang="en-US" dirty="0" err="1" smtClean="0"/>
              <a:t>laparoscopically</a:t>
            </a:r>
            <a:r>
              <a:rPr lang="en-US" dirty="0" smtClean="0"/>
              <a:t> (in which the uterus is removed in sections through small incisions using a laparoscope).</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l" rtl="0"/>
            <a:r>
              <a:rPr lang="en-US" dirty="0" smtClean="0"/>
              <a:t>A </a:t>
            </a:r>
            <a:r>
              <a:rPr lang="en-US" dirty="0" err="1" smtClean="0"/>
              <a:t>laparoscopically</a:t>
            </a:r>
            <a:r>
              <a:rPr lang="en-US" dirty="0" smtClean="0"/>
              <a:t> assisted approach can also be used for vaginal hysterectomy, with excellent results and rapid recovery. This procedure is performed as a short-stay procedure or ambulatory surgery in carefully selected patients. It also can be used effectively in patients who are obese</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332656"/>
            <a:ext cx="8229600" cy="1143000"/>
          </a:xfrm>
        </p:spPr>
        <p:txBody>
          <a:bodyPr>
            <a:normAutofit fontScale="90000"/>
          </a:bodyPr>
          <a:lstStyle/>
          <a:p>
            <a:r>
              <a:rPr lang="en-US" dirty="0" smtClean="0"/>
              <a:t>Preoperative Management</a:t>
            </a:r>
            <a:br>
              <a:rPr lang="en-US" dirty="0" smtClean="0"/>
            </a:br>
            <a:endParaRPr lang="ar-SA" dirty="0"/>
          </a:p>
        </p:txBody>
      </p:sp>
      <p:sp>
        <p:nvSpPr>
          <p:cNvPr id="3" name="عنصر نائب للمحتوى 2"/>
          <p:cNvSpPr>
            <a:spLocks noGrp="1"/>
          </p:cNvSpPr>
          <p:nvPr>
            <p:ph idx="1"/>
          </p:nvPr>
        </p:nvSpPr>
        <p:spPr>
          <a:xfrm>
            <a:off x="457200" y="1268760"/>
            <a:ext cx="8229600" cy="5400600"/>
          </a:xfrm>
        </p:spPr>
        <p:txBody>
          <a:bodyPr>
            <a:noAutofit/>
          </a:bodyPr>
          <a:lstStyle/>
          <a:p>
            <a:pPr algn="l" rtl="0">
              <a:buNone/>
            </a:pPr>
            <a:r>
              <a:rPr lang="en-US" sz="2400" dirty="0" smtClean="0"/>
              <a:t>The physical preparation of a patient undergoing a hysterectomy is similar to that of a patient undergoing a </a:t>
            </a:r>
            <a:r>
              <a:rPr lang="en-US" sz="2400" dirty="0" err="1" smtClean="0"/>
              <a:t>laparotomy</a:t>
            </a:r>
            <a:r>
              <a:rPr lang="en-US" sz="2400" dirty="0" smtClean="0"/>
              <a:t>. </a:t>
            </a:r>
          </a:p>
          <a:p>
            <a:pPr algn="l" rtl="0"/>
            <a:r>
              <a:rPr lang="en-US" sz="2400" dirty="0" smtClean="0"/>
              <a:t>The lower half of the abdomen and the pubic and </a:t>
            </a:r>
            <a:r>
              <a:rPr lang="en-US" sz="2400" dirty="0" err="1" smtClean="0"/>
              <a:t>perineal</a:t>
            </a:r>
            <a:r>
              <a:rPr lang="en-US" sz="2400" dirty="0" smtClean="0"/>
              <a:t> regions may be shaved, and these areas are cleaned with soap and water (some surgeons do not require that patients be shaved).</a:t>
            </a:r>
          </a:p>
          <a:p>
            <a:pPr algn="l" rtl="0"/>
            <a:r>
              <a:rPr lang="en-US" sz="2400" dirty="0" smtClean="0"/>
              <a:t> To prevent contamination and injury to the bladder or intestinal tract, the intestinal tract and the bladder need to be empty before the patient is taken to the operating room.</a:t>
            </a:r>
          </a:p>
          <a:p>
            <a:pPr algn="l" rtl="0"/>
            <a:r>
              <a:rPr lang="en-US" sz="2400" dirty="0" smtClean="0"/>
              <a:t> An enema and antiseptic douche may be prescribed the evening before surgery, and the patient may be instructed to administer these treatments at home. Preoperative medications may be administered before surgery to help the patient relax.</a:t>
            </a:r>
          </a:p>
          <a:p>
            <a:endParaRPr lang="ar-SA"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Postoperative Management</a:t>
            </a:r>
            <a:br>
              <a:rPr lang="en-US" dirty="0" smtClean="0"/>
            </a:br>
            <a:endParaRPr lang="ar-SA" dirty="0"/>
          </a:p>
        </p:txBody>
      </p:sp>
      <p:sp>
        <p:nvSpPr>
          <p:cNvPr id="3" name="عنصر نائب للمحتوى 2"/>
          <p:cNvSpPr>
            <a:spLocks noGrp="1"/>
          </p:cNvSpPr>
          <p:nvPr>
            <p:ph idx="1"/>
          </p:nvPr>
        </p:nvSpPr>
        <p:spPr/>
        <p:txBody>
          <a:bodyPr>
            <a:normAutofit fontScale="70000" lnSpcReduction="20000"/>
          </a:bodyPr>
          <a:lstStyle/>
          <a:p>
            <a:pPr algn="l" rtl="0"/>
            <a:r>
              <a:rPr lang="en-US" sz="3400" dirty="0" smtClean="0"/>
              <a:t>The principles of general postoperative care for abdominal surgery apply, with particular attention given to peripheral circulation to prevent </a:t>
            </a:r>
            <a:r>
              <a:rPr lang="en-US" sz="3400" dirty="0" err="1" smtClean="0"/>
              <a:t>thrombophlebitis</a:t>
            </a:r>
            <a:r>
              <a:rPr lang="en-US" sz="3400" dirty="0" smtClean="0"/>
              <a:t> and DVT (noting varicosities, promoting circulation with leg exercises, and using elastic compression stockings).</a:t>
            </a:r>
          </a:p>
          <a:p>
            <a:pPr algn="l" rtl="0"/>
            <a:r>
              <a:rPr lang="en-US" sz="3400" dirty="0" smtClean="0"/>
              <a:t> Major risks are infection and hemorrhage</a:t>
            </a:r>
          </a:p>
          <a:p>
            <a:pPr algn="l" rtl="0"/>
            <a:r>
              <a:rPr lang="en-US" sz="3400" dirty="0" smtClean="0"/>
              <a:t>voiding problems may occur, particularly after a vaginal hysterectomy because the surgical site is close to the bladder</a:t>
            </a:r>
          </a:p>
          <a:p>
            <a:pPr algn="l" rtl="0"/>
            <a:r>
              <a:rPr lang="en-US" sz="3400" dirty="0" smtClean="0"/>
              <a:t>Edema or nerve trauma may cause temporary loss of bladder tone (bladder </a:t>
            </a:r>
            <a:r>
              <a:rPr lang="en-US" sz="3400" dirty="0" err="1" smtClean="0"/>
              <a:t>atony</a:t>
            </a:r>
            <a:r>
              <a:rPr lang="en-US" sz="3400" dirty="0" smtClean="0"/>
              <a:t>), and an indwelling catheter may be inserted. During surgery, the handling of the bowel may cause paralytic </a:t>
            </a:r>
            <a:r>
              <a:rPr lang="en-US" sz="3400" dirty="0" err="1" smtClean="0"/>
              <a:t>ileus</a:t>
            </a:r>
            <a:r>
              <a:rPr lang="en-US" sz="3400" dirty="0" smtClean="0"/>
              <a:t> and interfere with bowel functioning</a:t>
            </a:r>
          </a:p>
          <a:p>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Nursing Diagnoses</a:t>
            </a:r>
            <a:br>
              <a:rPr lang="en-US" dirty="0" smtClean="0"/>
            </a:br>
            <a:endParaRPr lang="ar-SA" dirty="0"/>
          </a:p>
        </p:txBody>
      </p:sp>
      <p:sp>
        <p:nvSpPr>
          <p:cNvPr id="3" name="عنصر نائب للمحتوى 2"/>
          <p:cNvSpPr>
            <a:spLocks noGrp="1"/>
          </p:cNvSpPr>
          <p:nvPr>
            <p:ph idx="1"/>
          </p:nvPr>
        </p:nvSpPr>
        <p:spPr/>
        <p:txBody>
          <a:bodyPr>
            <a:normAutofit fontScale="92500" lnSpcReduction="20000"/>
          </a:bodyPr>
          <a:lstStyle/>
          <a:p>
            <a:pPr algn="l" rtl="0"/>
            <a:r>
              <a:rPr lang="en-US" dirty="0" smtClean="0"/>
              <a:t>Anxiety related to the diagnosis of cancer, fear of pain, possible perception of loss of femininity or childbearing potential</a:t>
            </a:r>
          </a:p>
          <a:p>
            <a:pPr algn="l" rtl="0"/>
            <a:r>
              <a:rPr lang="en-US" dirty="0" smtClean="0"/>
              <a:t>Disturbed body image related to altered fertility and fears about sexuality and relationships with partner and family</a:t>
            </a:r>
          </a:p>
          <a:p>
            <a:pPr algn="l" rtl="0"/>
            <a:r>
              <a:rPr lang="en-US" dirty="0" smtClean="0"/>
              <a:t>Acute pain related to surgery and other adjuvant therapy</a:t>
            </a:r>
          </a:p>
          <a:p>
            <a:pPr algn="l" rtl="0"/>
            <a:r>
              <a:rPr lang="en-US" dirty="0" smtClean="0"/>
              <a:t>Deficient knowledge of the </a:t>
            </a:r>
            <a:r>
              <a:rPr lang="en-US" dirty="0" err="1" smtClean="0"/>
              <a:t>perioperative</a:t>
            </a:r>
            <a:r>
              <a:rPr lang="en-US" dirty="0" smtClean="0"/>
              <a:t> aspects of hysterectomy and postoperative self-care</a:t>
            </a:r>
          </a:p>
          <a:p>
            <a:pPr algn="l" rtl="0"/>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Radiation Therapy</a:t>
            </a:r>
            <a:br>
              <a:rPr lang="en-US" dirty="0" smtClean="0"/>
            </a:br>
            <a:endParaRPr lang="ar-SA" dirty="0"/>
          </a:p>
        </p:txBody>
      </p:sp>
      <p:sp>
        <p:nvSpPr>
          <p:cNvPr id="3" name="عنصر نائب للمحتوى 2"/>
          <p:cNvSpPr>
            <a:spLocks noGrp="1"/>
          </p:cNvSpPr>
          <p:nvPr>
            <p:ph idx="1"/>
          </p:nvPr>
        </p:nvSpPr>
        <p:spPr/>
        <p:txBody>
          <a:bodyPr>
            <a:normAutofit/>
          </a:bodyPr>
          <a:lstStyle/>
          <a:p>
            <a:pPr algn="l" rtl="0"/>
            <a:r>
              <a:rPr lang="en-US" dirty="0" smtClean="0"/>
              <a:t>Radiation may be used in the treatment of cervical, uterine and ovarian cancers either alone or in combination with surgery and chemotherapy. Several approaches are used to deliver radiation to the female reproductive </a:t>
            </a:r>
            <a:r>
              <a:rPr lang="en-US" dirty="0" smtClean="0"/>
              <a:t>system</a:t>
            </a:r>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TotalTime>
  <Words>642</Words>
  <Application>Microsoft Office PowerPoint</Application>
  <PresentationFormat>عرض على الشاشة (3:4)‏</PresentationFormat>
  <Paragraphs>30</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انقلاب</vt:lpstr>
      <vt:lpstr>Hysterectomy</vt:lpstr>
      <vt:lpstr>Definition</vt:lpstr>
      <vt:lpstr>الشريحة 3</vt:lpstr>
      <vt:lpstr>الشريحة 4</vt:lpstr>
      <vt:lpstr>الشريحة 5</vt:lpstr>
      <vt:lpstr>Preoperative Management </vt:lpstr>
      <vt:lpstr>Postoperative Management </vt:lpstr>
      <vt:lpstr>Nursing Diagnoses </vt:lpstr>
      <vt:lpstr>Radiation Therapy </vt:lpstr>
      <vt:lpstr>Side Effects of Radiation Therapy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Hysterectomy</dc:title>
  <dc:creator>double click</dc:creator>
  <cp:lastModifiedBy>double click</cp:lastModifiedBy>
  <cp:revision>5</cp:revision>
  <dcterms:created xsi:type="dcterms:W3CDTF">2012-12-21T12:46:37Z</dcterms:created>
  <dcterms:modified xsi:type="dcterms:W3CDTF">2012-12-23T04:54:50Z</dcterms:modified>
</cp:coreProperties>
</file>