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FED03-0657-4338-AB0C-F56D36A49BB1}" type="datetimeFigureOut">
              <a:rPr lang="en-GB" smtClean="0"/>
              <a:pPr/>
              <a:t>26/11/2011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B2800-0136-497B-AFFA-9195BE0757C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amily_medicine" TargetMode="External"/><Relationship Id="rId13" Type="http://schemas.openxmlformats.org/officeDocument/2006/relationships/hyperlink" Target="http://en.wikipedia.org/wiki/Clinical_officer" TargetMode="External"/><Relationship Id="rId18" Type="http://schemas.openxmlformats.org/officeDocument/2006/relationships/image" Target="../media/image1.jpeg"/><Relationship Id="rId3" Type="http://schemas.openxmlformats.org/officeDocument/2006/relationships/hyperlink" Target="http://en.wikipedia.org/wiki/Health_care_provider" TargetMode="External"/><Relationship Id="rId7" Type="http://schemas.openxmlformats.org/officeDocument/2006/relationships/hyperlink" Target="http://en.wikipedia.org/wiki/General_practitioner" TargetMode="External"/><Relationship Id="rId12" Type="http://schemas.openxmlformats.org/officeDocument/2006/relationships/hyperlink" Target="http://en.wikipedia.org/wiki/Nurse" TargetMode="External"/><Relationship Id="rId17" Type="http://schemas.openxmlformats.org/officeDocument/2006/relationships/hyperlink" Target="http://upload.wikimedia.org/wikipedia/commons/8/8e/JerichoHealthCentre20050326_CopyrightKaihsuTai.jpg" TargetMode="External"/><Relationship Id="rId2" Type="http://schemas.openxmlformats.org/officeDocument/2006/relationships/hyperlink" Target="http://en.wikipedia.org/wiki/Health_care" TargetMode="External"/><Relationship Id="rId16" Type="http://schemas.openxmlformats.org/officeDocument/2006/relationships/hyperlink" Target="http://en.wikipedia.org/wiki/Health_care#Tertiary_car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n.wikipedia.org/wiki/Primary_care_physician" TargetMode="External"/><Relationship Id="rId11" Type="http://schemas.openxmlformats.org/officeDocument/2006/relationships/hyperlink" Target="http://en.wikipedia.org/wiki/Nurse_practitioner" TargetMode="External"/><Relationship Id="rId5" Type="http://schemas.openxmlformats.org/officeDocument/2006/relationships/hyperlink" Target="http://en.wikipedia.org/wiki/Health_care_system" TargetMode="External"/><Relationship Id="rId15" Type="http://schemas.openxmlformats.org/officeDocument/2006/relationships/hyperlink" Target="http://en.wikipedia.org/wiki/Health_care#Secondary_care" TargetMode="External"/><Relationship Id="rId10" Type="http://schemas.openxmlformats.org/officeDocument/2006/relationships/hyperlink" Target="http://en.wikipedia.org/wiki/Physician_assistant" TargetMode="External"/><Relationship Id="rId4" Type="http://schemas.openxmlformats.org/officeDocument/2006/relationships/hyperlink" Target="http://en.wikipedia.org/wiki/Patients" TargetMode="External"/><Relationship Id="rId9" Type="http://schemas.openxmlformats.org/officeDocument/2006/relationships/hyperlink" Target="http://en.wikipedia.org/wiki/Pharmacist" TargetMode="External"/><Relationship Id="rId14" Type="http://schemas.openxmlformats.org/officeDocument/2006/relationships/hyperlink" Target="http://en.wikipedia.org/wiki/Referral_(medicine)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Health Care Delivery as a System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b="1" i="1" dirty="0"/>
              <a:t>Aidah Abu Elsoud Alkaissi</a:t>
            </a:r>
            <a:endParaRPr lang="en-GB" dirty="0"/>
          </a:p>
          <a:p>
            <a:r>
              <a:rPr lang="fi-FI" b="1" i="1" dirty="0"/>
              <a:t>BSc law, RN, RNT, BSN, MSN,  CCRN, CRNA, PhD</a:t>
            </a:r>
            <a:endParaRPr lang="en-GB" dirty="0"/>
          </a:p>
          <a:p>
            <a:r>
              <a:rPr lang="fi-FI" b="1" i="1" dirty="0"/>
              <a:t>Head </a:t>
            </a:r>
            <a:r>
              <a:rPr lang="fi-FI" b="1" i="1" dirty="0" smtClean="0"/>
              <a:t>of Nursing </a:t>
            </a:r>
            <a:r>
              <a:rPr lang="fi-FI" b="1" i="1" dirty="0"/>
              <a:t>&amp; Midwifery Department</a:t>
            </a:r>
            <a:endParaRPr lang="en-GB" dirty="0"/>
          </a:p>
          <a:p>
            <a:r>
              <a:rPr lang="fi-FI" b="1" i="1" dirty="0"/>
              <a:t>Faculty of Medicine &amp; Health Sciences</a:t>
            </a:r>
            <a:endParaRPr lang="en-GB" dirty="0"/>
          </a:p>
          <a:p>
            <a:r>
              <a:rPr lang="fi-FI" b="1" i="1" dirty="0"/>
              <a:t>An-Najah National University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Health problems across the life 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read with students page 187 table 7-3</a:t>
            </a:r>
          </a:p>
          <a:p>
            <a:r>
              <a:rPr lang="en-GB" dirty="0" smtClean="0"/>
              <a:t>Solutions- the aim of the health related programs is to increase society´s awareness of existing needs</a:t>
            </a:r>
          </a:p>
          <a:p>
            <a:r>
              <a:rPr lang="en-GB" dirty="0" smtClean="0"/>
              <a:t>It is to help persons realize their options and take better care of themselves, thereby retaining control over their lives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Solutions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read with students page 180 table 7-4</a:t>
            </a:r>
          </a:p>
          <a:p>
            <a:r>
              <a:rPr lang="en-GB" dirty="0" smtClean="0"/>
              <a:t>Services covered by </a:t>
            </a:r>
            <a:r>
              <a:rPr lang="en-GB" dirty="0" err="1" smtClean="0"/>
              <a:t>medicaid,please</a:t>
            </a:r>
            <a:r>
              <a:rPr lang="en-GB" dirty="0" smtClean="0"/>
              <a:t> read page 186, table 7-6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Primary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b="1" dirty="0" smtClean="0"/>
              <a:t>Primary care</a:t>
            </a:r>
            <a:r>
              <a:rPr lang="en-GB" dirty="0" smtClean="0"/>
              <a:t> is the term for the </a:t>
            </a:r>
            <a:r>
              <a:rPr lang="en-GB" dirty="0" smtClean="0">
                <a:hlinkClick r:id="rId2" action="ppaction://hlinkfile" tooltip="Health care"/>
              </a:rPr>
              <a:t>health services</a:t>
            </a:r>
            <a:r>
              <a:rPr lang="en-GB" dirty="0" smtClean="0"/>
              <a:t> by </a:t>
            </a:r>
            <a:r>
              <a:rPr lang="en-GB" dirty="0" smtClean="0">
                <a:hlinkClick r:id="rId3" action="ppaction://hlinkfile" tooltip="Health care provider"/>
              </a:rPr>
              <a:t>providers</a:t>
            </a:r>
            <a:r>
              <a:rPr lang="en-GB" dirty="0" smtClean="0"/>
              <a:t> who act as the </a:t>
            </a:r>
            <a:r>
              <a:rPr lang="en-GB" dirty="0" smtClean="0"/>
              <a:t>principal</a:t>
            </a:r>
            <a:r>
              <a:rPr lang="ar-SA" dirty="0" smtClean="0"/>
              <a:t> </a:t>
            </a:r>
            <a:r>
              <a:rPr lang="ar-SA" dirty="0" smtClean="0"/>
              <a:t>الرئيسية</a:t>
            </a:r>
            <a:r>
              <a:rPr lang="en-GB" dirty="0" smtClean="0"/>
              <a:t> </a:t>
            </a:r>
            <a:r>
              <a:rPr lang="en-GB" dirty="0" smtClean="0"/>
              <a:t>point of consultation for </a:t>
            </a:r>
            <a:r>
              <a:rPr lang="en-GB" dirty="0" smtClean="0">
                <a:hlinkClick r:id="rId4" action="ppaction://hlinkfile" tooltip="Patients"/>
              </a:rPr>
              <a:t>patients</a:t>
            </a:r>
            <a:r>
              <a:rPr lang="en-GB" dirty="0" smtClean="0"/>
              <a:t> within a </a:t>
            </a:r>
            <a:r>
              <a:rPr lang="en-GB" dirty="0" smtClean="0">
                <a:hlinkClick r:id="rId5" action="ppaction://hlinkfile" tooltip="Health care system"/>
              </a:rPr>
              <a:t>health care system</a:t>
            </a:r>
            <a:r>
              <a:rPr lang="en-GB" dirty="0" smtClean="0"/>
              <a:t>.</a:t>
            </a:r>
            <a:r>
              <a:rPr lang="en-GB" baseline="30000" dirty="0"/>
              <a:t> </a:t>
            </a:r>
            <a:r>
              <a:rPr lang="en-GB" dirty="0" smtClean="0"/>
              <a:t>Such a professional can be a </a:t>
            </a:r>
            <a:r>
              <a:rPr lang="en-GB" dirty="0" smtClean="0">
                <a:hlinkClick r:id="rId6" action="ppaction://hlinkfile" tooltip="Primary care physician"/>
              </a:rPr>
              <a:t>primary care physician</a:t>
            </a:r>
            <a:r>
              <a:rPr lang="en-GB" dirty="0" smtClean="0"/>
              <a:t>, such as a </a:t>
            </a:r>
            <a:r>
              <a:rPr lang="en-GB" dirty="0" smtClean="0">
                <a:hlinkClick r:id="rId7" action="ppaction://hlinkfile" tooltip="General practitioner"/>
              </a:rPr>
              <a:t>general practitioner</a:t>
            </a:r>
            <a:r>
              <a:rPr lang="en-GB" dirty="0" smtClean="0"/>
              <a:t> or </a:t>
            </a:r>
            <a:r>
              <a:rPr lang="en-GB" dirty="0" smtClean="0">
                <a:hlinkClick r:id="rId8" action="ppaction://hlinkfile" tooltip="Family medicine"/>
              </a:rPr>
              <a:t>family physician</a:t>
            </a:r>
            <a:r>
              <a:rPr lang="en-GB" dirty="0" smtClean="0"/>
              <a:t>, or depending on the locality, health system organization, and patient's discretion, </a:t>
            </a:r>
            <a:r>
              <a:rPr lang="ar-SA" dirty="0" smtClean="0"/>
              <a:t>تقدير </a:t>
            </a:r>
            <a:r>
              <a:rPr lang="en-GB" dirty="0" smtClean="0"/>
              <a:t>they </a:t>
            </a:r>
            <a:r>
              <a:rPr lang="en-GB" dirty="0" smtClean="0"/>
              <a:t>may see a </a:t>
            </a:r>
            <a:r>
              <a:rPr lang="en-GB" dirty="0" smtClean="0">
                <a:hlinkClick r:id="rId9" action="ppaction://hlinkfile" tooltip="Pharmacist"/>
              </a:rPr>
              <a:t>pharmacist</a:t>
            </a:r>
            <a:r>
              <a:rPr lang="en-GB" dirty="0" smtClean="0"/>
              <a:t>, a </a:t>
            </a:r>
            <a:r>
              <a:rPr lang="en-GB" dirty="0" smtClean="0">
                <a:hlinkClick r:id="rId10" action="ppaction://hlinkfile" tooltip="Physician assistant"/>
              </a:rPr>
              <a:t>physician assistant</a:t>
            </a:r>
            <a:r>
              <a:rPr lang="en-GB" dirty="0" smtClean="0"/>
              <a:t>, a </a:t>
            </a:r>
            <a:r>
              <a:rPr lang="en-GB" dirty="0" smtClean="0">
                <a:hlinkClick r:id="rId11" action="ppaction://hlinkfile" tooltip="Nurse practitioner"/>
              </a:rPr>
              <a:t>nurse practitioner</a:t>
            </a:r>
            <a:r>
              <a:rPr lang="en-GB" dirty="0" smtClean="0"/>
              <a:t>, a </a:t>
            </a:r>
            <a:r>
              <a:rPr lang="en-GB" dirty="0" smtClean="0">
                <a:hlinkClick r:id="rId12" action="ppaction://hlinkfile" tooltip="Nurse"/>
              </a:rPr>
              <a:t>nurse</a:t>
            </a:r>
            <a:r>
              <a:rPr lang="en-GB" dirty="0" smtClean="0"/>
              <a:t> (such as in the United Kingdom), a </a:t>
            </a:r>
            <a:r>
              <a:rPr lang="en-GB" dirty="0" smtClean="0">
                <a:hlinkClick r:id="rId13" action="ppaction://hlinkfile" tooltip="Clinical officer"/>
              </a:rPr>
              <a:t>clinical officer</a:t>
            </a:r>
            <a:r>
              <a:rPr lang="en-GB" dirty="0" smtClean="0"/>
              <a:t> (such as in parts of Africa), </a:t>
            </a:r>
            <a:r>
              <a:rPr lang="en-GB" dirty="0" smtClean="0"/>
              <a:t>Depending </a:t>
            </a:r>
            <a:r>
              <a:rPr lang="en-GB" dirty="0" smtClean="0"/>
              <a:t>on the nature of the health condition, patients may then be </a:t>
            </a:r>
            <a:r>
              <a:rPr lang="en-GB" dirty="0" smtClean="0">
                <a:hlinkClick r:id="rId14" action="ppaction://hlinkfile" tooltip="Referral (medicine)"/>
              </a:rPr>
              <a:t>referred</a:t>
            </a:r>
            <a:r>
              <a:rPr lang="en-GB" dirty="0" smtClean="0"/>
              <a:t> for </a:t>
            </a:r>
            <a:r>
              <a:rPr lang="en-GB" dirty="0" smtClean="0">
                <a:hlinkClick r:id="rId15" action="ppaction://hlinkfile" tooltip="Health care"/>
              </a:rPr>
              <a:t>secondary</a:t>
            </a:r>
            <a:r>
              <a:rPr lang="en-GB" dirty="0" smtClean="0"/>
              <a:t> or </a:t>
            </a:r>
            <a:r>
              <a:rPr lang="en-GB" dirty="0" smtClean="0">
                <a:hlinkClick r:id="rId16" action="ppaction://hlinkfile" tooltip="Health care"/>
              </a:rPr>
              <a:t>tertiary care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pic>
        <p:nvPicPr>
          <p:cNvPr id="5" name="Content Placeholder 4" descr="File:JerichoHealthCentre20050326 CopyrightKaihsuTai.jpg">
            <a:hlinkClick r:id="rId17"/>
          </p:cNvPr>
          <p:cNvPicPr>
            <a:picLocks noGrp="1"/>
          </p:cNvPicPr>
          <p:nvPr>
            <p:ph sz="half" idx="2"/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762500" y="1412776"/>
            <a:ext cx="38100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 health insurance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Which should provide guaranteed coverage so that health care could be obtained by everyone</a:t>
            </a:r>
          </a:p>
          <a:p>
            <a:r>
              <a:rPr lang="en-GB" dirty="0" smtClean="0"/>
              <a:t>A plan that would provide the following</a:t>
            </a:r>
          </a:p>
          <a:p>
            <a:r>
              <a:rPr lang="en-GB" dirty="0" smtClean="0"/>
              <a:t>Fair and equitable treatment</a:t>
            </a:r>
          </a:p>
          <a:p>
            <a:r>
              <a:rPr lang="en-GB" dirty="0" smtClean="0"/>
              <a:t>Redistribution of health care resources</a:t>
            </a:r>
          </a:p>
          <a:p>
            <a:r>
              <a:rPr lang="en-GB" dirty="0" smtClean="0"/>
              <a:t>Meeting manpower needs</a:t>
            </a:r>
          </a:p>
          <a:p>
            <a:r>
              <a:rPr lang="en-GB" dirty="0" smtClean="0"/>
              <a:t>Training of health care professionals</a:t>
            </a:r>
          </a:p>
          <a:p>
            <a:r>
              <a:rPr lang="en-GB" dirty="0" smtClean="0"/>
              <a:t>Quality assurance system</a:t>
            </a:r>
          </a:p>
          <a:p>
            <a:r>
              <a:rPr lang="en-GB" dirty="0" smtClean="0"/>
              <a:t>Illness prevention means</a:t>
            </a:r>
          </a:p>
          <a:p>
            <a:r>
              <a:rPr lang="en-GB" dirty="0" smtClean="0"/>
              <a:t>Planning and control of resources</a:t>
            </a:r>
          </a:p>
          <a:p>
            <a:r>
              <a:rPr lang="en-GB" dirty="0" smtClean="0"/>
              <a:t>Origin and delivery of services</a:t>
            </a:r>
          </a:p>
          <a:p>
            <a:r>
              <a:rPr lang="en-GB" dirty="0" smtClean="0"/>
              <a:t>Administrative simplicity</a:t>
            </a:r>
          </a:p>
          <a:p>
            <a:r>
              <a:rPr lang="en-GB" dirty="0" smtClean="0"/>
              <a:t>Eligibility standards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 </a:t>
            </a:r>
            <a:r>
              <a:rPr lang="en-GB" dirty="0" smtClean="0"/>
              <a:t>cantered </a:t>
            </a:r>
            <a:r>
              <a:rPr lang="en-GB" dirty="0" smtClean="0"/>
              <a:t>health care goals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read with students page 202, table 7-8</a:t>
            </a:r>
          </a:p>
          <a:p>
            <a:r>
              <a:rPr lang="en-GB" dirty="0" smtClean="0"/>
              <a:t>Preventive health care- to describe activities that promote health by reducing factors that contribute to illness and by reinforcing the person´s strengths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Levels of preventive health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Primary, secondary and tertiary</a:t>
            </a:r>
          </a:p>
          <a:p>
            <a:endParaRPr lang="en-GB" dirty="0" smtClean="0"/>
          </a:p>
          <a:p>
            <a:r>
              <a:rPr lang="en-GB" dirty="0" smtClean="0"/>
              <a:t>Primary- the nurse intervenes with persons who have no symptoms at the time of the intervention but who are at risk for developing behaviours that could decrease their health</a:t>
            </a:r>
          </a:p>
          <a:p>
            <a:pPr>
              <a:buNone/>
            </a:pPr>
            <a:r>
              <a:rPr lang="en-GB" dirty="0" smtClean="0"/>
              <a:t>As ex. Stop Smoking, teaching  good nutrition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Levels of preventive health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Secondary- the nurse identifies those risk factors in person´s life style that affect physical or mental </a:t>
            </a:r>
            <a:r>
              <a:rPr lang="en-GB" dirty="0" err="1" smtClean="0"/>
              <a:t>health,the</a:t>
            </a:r>
            <a:r>
              <a:rPr lang="en-GB" dirty="0" smtClean="0"/>
              <a:t> nurse explores the significance of these factors with the person and assists the individual to minimize these risks through education, </a:t>
            </a:r>
            <a:r>
              <a:rPr lang="en-GB" dirty="0" err="1" smtClean="0"/>
              <a:t>councelling</a:t>
            </a:r>
            <a:r>
              <a:rPr lang="en-GB" dirty="0" smtClean="0"/>
              <a:t>, and treatment</a:t>
            </a:r>
          </a:p>
          <a:p>
            <a:r>
              <a:rPr lang="en-GB" dirty="0" smtClean="0"/>
              <a:t>Ex. Assisting a new mother to adapt her life style to the birth of her daughter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Levels of preventive health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Tertiary preventive health care focuses on persons who have encountered significant stressors that have already compromised their health, the nurse role is </a:t>
            </a:r>
            <a:r>
              <a:rPr lang="en-GB" dirty="0" smtClean="0"/>
              <a:t>to </a:t>
            </a:r>
            <a:r>
              <a:rPr lang="en-GB" dirty="0" smtClean="0"/>
              <a:t>facilitate an adaptive </a:t>
            </a:r>
            <a:r>
              <a:rPr lang="en-GB" dirty="0" smtClean="0"/>
              <a:t>response </a:t>
            </a:r>
            <a:r>
              <a:rPr lang="en-GB" dirty="0" smtClean="0"/>
              <a:t>to this stressor</a:t>
            </a:r>
          </a:p>
          <a:p>
            <a:r>
              <a:rPr lang="en-GB" dirty="0" smtClean="0"/>
              <a:t>Emphasizes use of the person´s coping </a:t>
            </a:r>
            <a:r>
              <a:rPr lang="en-GB" dirty="0" smtClean="0"/>
              <a:t>mechanisms. This </a:t>
            </a:r>
            <a:r>
              <a:rPr lang="en-GB" dirty="0" smtClean="0"/>
              <a:t>process linked to rehabilitation</a:t>
            </a:r>
          </a:p>
          <a:p>
            <a:r>
              <a:rPr lang="en-GB" dirty="0" smtClean="0"/>
              <a:t>Ex. A nurse who facilitates the grieving process in a severely depressed widow, teach motion of exercises to the person who has experienced a stroke 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Consider an example  how nurses can integrate all three types of health care into their practice</a:t>
            </a:r>
          </a:p>
          <a:p>
            <a:r>
              <a:rPr lang="en-GB" dirty="0" smtClean="0"/>
              <a:t>Please read page 204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care delivery as a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system is an organized unit with a set of components that mutually react and function as a whole or total entity</a:t>
            </a:r>
            <a:r>
              <a:rPr lang="ar-AE" dirty="0" smtClean="0"/>
              <a:t> كيان</a:t>
            </a:r>
          </a:p>
          <a:p>
            <a:endParaRPr lang="en-GB" dirty="0" smtClean="0"/>
          </a:p>
          <a:p>
            <a:r>
              <a:rPr lang="en-GB" dirty="0" smtClean="0"/>
              <a:t>Health care delivery is composed of thousands of smaller system</a:t>
            </a:r>
          </a:p>
          <a:p>
            <a:endParaRPr lang="en-GB" dirty="0"/>
          </a:p>
          <a:p>
            <a:r>
              <a:rPr lang="en-GB" dirty="0" smtClean="0"/>
              <a:t>Health care delivery in the area can be described as system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One patient needed several services in the course of one illness</a:t>
            </a:r>
          </a:p>
          <a:p>
            <a:r>
              <a:rPr lang="en-GB" dirty="0" smtClean="0"/>
              <a:t>Perhaps this person had seen a family doctor and then been sent to a surgeon at </a:t>
            </a:r>
            <a:r>
              <a:rPr lang="en-GB" dirty="0" err="1" smtClean="0"/>
              <a:t>alarge</a:t>
            </a:r>
            <a:r>
              <a:rPr lang="en-GB" dirty="0" smtClean="0"/>
              <a:t> hospital</a:t>
            </a:r>
          </a:p>
          <a:p>
            <a:r>
              <a:rPr lang="en-GB" dirty="0" smtClean="0"/>
              <a:t>There he, she was referred to the social service department for financial assistance, given physical therapy and received nutritional counselling from a dietician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After returning home the person was visited by a public health nurse and bought medicines and supplies from the nearest pharmacy</a:t>
            </a:r>
          </a:p>
          <a:p>
            <a:r>
              <a:rPr lang="en-GB" dirty="0" smtClean="0"/>
              <a:t>Consider this example and the following questions:</a:t>
            </a:r>
          </a:p>
          <a:p>
            <a:r>
              <a:rPr lang="en-GB" dirty="0" smtClean="0"/>
              <a:t>Is there a common philosophy of health and health care among the agencies and care givers</a:t>
            </a:r>
          </a:p>
          <a:p>
            <a:r>
              <a:rPr lang="en-GB" dirty="0" smtClean="0"/>
              <a:t>Are the person´s basic needs considered when care is planned and does the person participate in this plan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there effective transfer of records and appropriate data about the person among agencies, care givers, and the person seeking health care</a:t>
            </a:r>
          </a:p>
          <a:p>
            <a:r>
              <a:rPr lang="en-GB" dirty="0" smtClean="0"/>
              <a:t>Do nurses function as coordination of care</a:t>
            </a:r>
          </a:p>
          <a:p>
            <a:r>
              <a:rPr lang="en-GB" dirty="0" smtClean="0"/>
              <a:t>If you answer “no” to these questions, you have validated that the concept of “system” does not apply well to health care delivery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in Health Care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Emphasis on crisis and illness rather than on preventive health care and promotion of health</a:t>
            </a:r>
          </a:p>
          <a:p>
            <a:r>
              <a:rPr lang="en-GB" dirty="0" smtClean="0"/>
              <a:t>Inadequate enforcement of standards to ensure quality of care</a:t>
            </a:r>
          </a:p>
          <a:p>
            <a:r>
              <a:rPr lang="en-GB" dirty="0" smtClean="0"/>
              <a:t>Poor coordination of services</a:t>
            </a:r>
          </a:p>
          <a:p>
            <a:r>
              <a:rPr lang="en-GB" dirty="0" smtClean="0"/>
              <a:t>Poor communication and collaboration among providers of services</a:t>
            </a:r>
          </a:p>
          <a:p>
            <a:r>
              <a:rPr lang="en-GB" dirty="0" smtClean="0"/>
              <a:t>Extremely high costs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Care Providers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Nurses, Physicians, Pharmacists, Dentists, nutritionist, physical and occupational </a:t>
            </a:r>
            <a:r>
              <a:rPr lang="en-GB" dirty="0" err="1" smtClean="0"/>
              <a:t>therapiest</a:t>
            </a:r>
            <a:r>
              <a:rPr lang="en-GB" dirty="0" smtClean="0"/>
              <a:t>, optometrists, audiologists</a:t>
            </a:r>
          </a:p>
          <a:p>
            <a:r>
              <a:rPr lang="en-GB" dirty="0" smtClean="0"/>
              <a:t>Social workers, psychologists, speech therapists, vocational rehabilitation </a:t>
            </a:r>
            <a:r>
              <a:rPr lang="en-GB" dirty="0" err="1" smtClean="0"/>
              <a:t>councellores</a:t>
            </a:r>
            <a:endParaRPr lang="en-GB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Care Providers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Nurses profession is twice the size of any other health profession</a:t>
            </a:r>
          </a:p>
          <a:p>
            <a:r>
              <a:rPr lang="en-GB" dirty="0" smtClean="0"/>
              <a:t>Nurses ought to have a great effect on the health </a:t>
            </a:r>
          </a:p>
          <a:p>
            <a:r>
              <a:rPr lang="en-GB" dirty="0" smtClean="0"/>
              <a:t>Nursing is the only group to provide regular, consistent, around the clock care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 problems of persons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Diseases such as tuberculosis , gastroenteritis, diphtheria, and poliomyelitis major causes of disability and death in the early years are nearly nonexistent today</a:t>
            </a:r>
          </a:p>
          <a:p>
            <a:r>
              <a:rPr lang="en-GB" dirty="0" smtClean="0"/>
              <a:t>Antibiotics, many of the bacteria related diseases which used to carry a high mortality rate become readily treatable</a:t>
            </a:r>
          </a:p>
          <a:p>
            <a:r>
              <a:rPr lang="en-GB" dirty="0" smtClean="0"/>
              <a:t>Decreased death rate</a:t>
            </a:r>
          </a:p>
          <a:p>
            <a:r>
              <a:rPr lang="en-GB" dirty="0" smtClean="0"/>
              <a:t>Decreased mortality rate of children</a:t>
            </a:r>
          </a:p>
          <a:p>
            <a:r>
              <a:rPr lang="en-GB" dirty="0" smtClean="0"/>
              <a:t>Increase the life expectancy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937</Words>
  <Application>Microsoft Office PowerPoint</Application>
  <PresentationFormat>On-screen Show (4:3)</PresentationFormat>
  <Paragraphs>81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Health Care Delivery as a System</vt:lpstr>
      <vt:lpstr>Health care delivery as a system</vt:lpstr>
      <vt:lpstr>example</vt:lpstr>
      <vt:lpstr>Slide 4</vt:lpstr>
      <vt:lpstr>Slide 5</vt:lpstr>
      <vt:lpstr>Problem in Health Care Delivery</vt:lpstr>
      <vt:lpstr>Health Care Providers</vt:lpstr>
      <vt:lpstr>Health Care Providers</vt:lpstr>
      <vt:lpstr>Health problems of persons</vt:lpstr>
      <vt:lpstr>Health problems across the life span</vt:lpstr>
      <vt:lpstr>Solutions </vt:lpstr>
      <vt:lpstr>Primary care</vt:lpstr>
      <vt:lpstr>National health insurance</vt:lpstr>
      <vt:lpstr>Person cantered health care goals</vt:lpstr>
      <vt:lpstr>Levels of preventive health care</vt:lpstr>
      <vt:lpstr>Levels of preventive health care</vt:lpstr>
      <vt:lpstr>Levels of preventive health care</vt:lpstr>
      <vt:lpstr>Slide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Care Delivery as a System</dc:title>
  <dc:creator>Dr.Aidah</dc:creator>
  <cp:lastModifiedBy>Dr. Aidah Alkaissi</cp:lastModifiedBy>
  <cp:revision>7</cp:revision>
  <dcterms:created xsi:type="dcterms:W3CDTF">2011-11-21T02:56:00Z</dcterms:created>
  <dcterms:modified xsi:type="dcterms:W3CDTF">2011-11-26T09:31:42Z</dcterms:modified>
</cp:coreProperties>
</file>