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A35DD-8777-42E6-A6EB-3F35D25A51B6}" type="datetimeFigureOut">
              <a:rPr lang="en-GB" smtClean="0"/>
              <a:t>12/09/2011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B507C-E920-4B25-9EF4-0F2AB86D11B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Medical Terminology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School of Nursing &amp; Midwifery</a:t>
            </a:r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7194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636"/>
                <a:gridCol w="1520168"/>
                <a:gridCol w="1840204"/>
                <a:gridCol w="4491992"/>
              </a:tblGrid>
              <a:tr h="925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Prefix</a:t>
                      </a:r>
                    </a:p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Meaning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Medical Terms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Meaning</a:t>
                      </a:r>
                      <a:endParaRPr lang="en-GB" sz="1800" dirty="0"/>
                    </a:p>
                  </a:txBody>
                  <a:tcPr/>
                </a:tc>
              </a:tr>
              <a:tr h="133383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A-,an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No, not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sng" dirty="0" err="1" smtClean="0"/>
                        <a:t>an</a:t>
                      </a:r>
                      <a:r>
                        <a:rPr lang="en-GB" sz="1800" dirty="0" err="1" smtClean="0"/>
                        <a:t>emia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condition of “ no blood” .it is a decrease in the number of red blood cells or a </a:t>
                      </a:r>
                      <a:r>
                        <a:rPr lang="en-GB" sz="1800" dirty="0" err="1" smtClean="0"/>
                        <a:t>decraese</a:t>
                      </a:r>
                      <a:r>
                        <a:rPr lang="en-GB" sz="1800" dirty="0" smtClean="0"/>
                        <a:t> in their ability to carry oxygen because of less </a:t>
                      </a:r>
                      <a:r>
                        <a:rPr lang="en-GB" sz="1800" dirty="0" err="1" smtClean="0"/>
                        <a:t>hemoglobin</a:t>
                      </a:r>
                      <a:r>
                        <a:rPr lang="en-GB" sz="1800" dirty="0" smtClean="0"/>
                        <a:t>, a protein that helps carry</a:t>
                      </a:r>
                      <a:r>
                        <a:rPr lang="en-GB" sz="1800" baseline="0" dirty="0" smtClean="0"/>
                        <a:t> oxygen in red blood cells</a:t>
                      </a:r>
                      <a:endParaRPr lang="en-GB" sz="1800" dirty="0"/>
                    </a:p>
                  </a:txBody>
                  <a:tcPr/>
                </a:tc>
              </a:tr>
              <a:tr h="981556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aut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self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autopsy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Viewing</a:t>
                      </a:r>
                      <a:r>
                        <a:rPr lang="en-GB" sz="1800" baseline="0" dirty="0" smtClean="0"/>
                        <a:t> and examining a dead body with one´s own (self) eyes. The root OPS- (viewing) is </a:t>
                      </a:r>
                      <a:r>
                        <a:rPr lang="en-GB" sz="1800" baseline="0" dirty="0" err="1" smtClean="0"/>
                        <a:t>imbeded</a:t>
                      </a:r>
                      <a:r>
                        <a:rPr lang="en-GB" sz="1800" baseline="0" dirty="0" smtClean="0"/>
                        <a:t> in the suffix- </a:t>
                      </a:r>
                      <a:r>
                        <a:rPr lang="en-GB" sz="1800" baseline="0" dirty="0" err="1" smtClean="0"/>
                        <a:t>opsy</a:t>
                      </a:r>
                      <a:r>
                        <a:rPr lang="en-GB" sz="1800" baseline="0" dirty="0" smtClean="0"/>
                        <a:t> (process of viewing)</a:t>
                      </a:r>
                      <a:endParaRPr lang="en-GB" sz="1800" dirty="0"/>
                    </a:p>
                  </a:txBody>
                  <a:tcPr/>
                </a:tc>
              </a:tr>
              <a:tr h="736167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dia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Complete, through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diagnosis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Dia</a:t>
                      </a:r>
                      <a:r>
                        <a:rPr lang="en-GB" sz="1800" dirty="0" smtClean="0"/>
                        <a:t> means complete</a:t>
                      </a:r>
                      <a:endParaRPr lang="en-GB" sz="1800" dirty="0"/>
                    </a:p>
                  </a:txBody>
                  <a:tcPr/>
                </a:tc>
              </a:tr>
              <a:tr h="981556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dys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Bad, painful, difficult, abnormal,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dysentery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The suffix y means condition or process</a:t>
                      </a:r>
                      <a:endParaRPr lang="en-GB" sz="1800" dirty="0"/>
                    </a:p>
                  </a:txBody>
                  <a:tcPr/>
                </a:tc>
              </a:tr>
              <a:tr h="1899531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endo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within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Endocrine glands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Crin</a:t>
                      </a:r>
                      <a:r>
                        <a:rPr lang="en-GB" sz="1800" dirty="0" smtClean="0"/>
                        <a:t>/o means to secrete (to form and give off)</a:t>
                      </a:r>
                    </a:p>
                    <a:p>
                      <a:r>
                        <a:rPr lang="en-GB" sz="1800" dirty="0" smtClean="0"/>
                        <a:t>Examples of endocrine glands are the thyroid gland,</a:t>
                      </a:r>
                      <a:r>
                        <a:rPr lang="en-GB" sz="1800" baseline="0" dirty="0" smtClean="0"/>
                        <a:t> pituitary gland, adrenal gland, </a:t>
                      </a:r>
                      <a:r>
                        <a:rPr lang="en-GB" sz="1800" dirty="0" smtClean="0"/>
                        <a:t>Ovaries, testes. All of these glands secrete hormones within the body and into the blood stream.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err="1" smtClean="0"/>
              <a:t>Endo</a:t>
            </a:r>
            <a:r>
              <a:rPr lang="en-GB" dirty="0" err="1" smtClean="0"/>
              <a:t>cardium</a:t>
            </a:r>
            <a:r>
              <a:rPr lang="en-GB" dirty="0" smtClean="0"/>
              <a:t>. The valves and chambers within the heart are lined with </a:t>
            </a:r>
            <a:r>
              <a:rPr lang="en-GB" dirty="0" err="1" smtClean="0"/>
              <a:t>endocardium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817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/>
                <a:gridCol w="1944216"/>
                <a:gridCol w="1656184"/>
                <a:gridCol w="4283968"/>
              </a:tblGrid>
              <a:tr h="603085">
                <a:tc>
                  <a:txBody>
                    <a:bodyPr/>
                    <a:lstStyle/>
                    <a:p>
                      <a:r>
                        <a:rPr lang="en-GB" dirty="0" smtClean="0"/>
                        <a:t>Prefix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Medical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Meaning</a:t>
                      </a:r>
                      <a:endParaRPr lang="en-GB" dirty="0"/>
                    </a:p>
                  </a:txBody>
                  <a:tcPr/>
                </a:tc>
              </a:tr>
              <a:tr h="804113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exo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ourside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Exocrine glands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Exe:sweat</a:t>
                      </a:r>
                      <a:r>
                        <a:rPr lang="en-GB" dirty="0" smtClean="0"/>
                        <a:t>, tear, mammary (breast) glands, which secrete</a:t>
                      </a:r>
                      <a:r>
                        <a:rPr lang="en-GB" baseline="0" dirty="0" smtClean="0"/>
                        <a:t> substances to the outside of the body</a:t>
                      </a:r>
                      <a:endParaRPr lang="en-GB" dirty="0"/>
                    </a:p>
                  </a:txBody>
                  <a:tcPr/>
                </a:tc>
              </a:tr>
              <a:tr h="804113">
                <a:tc>
                  <a:txBody>
                    <a:bodyPr/>
                    <a:lstStyle/>
                    <a:p>
                      <a:r>
                        <a:rPr lang="en-GB" dirty="0" smtClean="0"/>
                        <a:t>hyper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Excessive, more than normal, too much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hyperglycemia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Glyc</a:t>
                      </a:r>
                      <a:r>
                        <a:rPr lang="en-GB" dirty="0" smtClean="0"/>
                        <a:t>/o means sugar, </a:t>
                      </a:r>
                      <a:r>
                        <a:rPr lang="en-GB" dirty="0" err="1" smtClean="0"/>
                        <a:t>hyperglycemia</a:t>
                      </a:r>
                      <a:r>
                        <a:rPr lang="en-GB" dirty="0" smtClean="0"/>
                        <a:t> may be a sign of diabetes mellitus “sweet”</a:t>
                      </a:r>
                      <a:endParaRPr lang="en-GB" dirty="0"/>
                    </a:p>
                  </a:txBody>
                  <a:tcPr/>
                </a:tc>
              </a:tr>
              <a:tr h="804113">
                <a:tc>
                  <a:txBody>
                    <a:bodyPr/>
                    <a:lstStyle/>
                    <a:p>
                      <a:r>
                        <a:rPr lang="en-GB" dirty="0" smtClean="0"/>
                        <a:t>hypo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Below,less</a:t>
                      </a:r>
                      <a:r>
                        <a:rPr lang="en-GB" dirty="0" smtClean="0"/>
                        <a:t> than normal, under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hypoglycemia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This condition results from too much insulin in the blood stream. Symptoms are weakness, headache, and hunger</a:t>
                      </a:r>
                      <a:endParaRPr lang="en-GB" dirty="0"/>
                    </a:p>
                  </a:txBody>
                  <a:tcPr/>
                </a:tc>
              </a:tr>
              <a:tr h="603085">
                <a:tc>
                  <a:txBody>
                    <a:bodyPr/>
                    <a:lstStyle/>
                    <a:p>
                      <a:r>
                        <a:rPr lang="en-GB" dirty="0" smtClean="0"/>
                        <a:t>pro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Before, forward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Prostate gland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This exocrine gland “stands” (-state) before or in front of the urinary bladder in males</a:t>
                      </a:r>
                      <a:endParaRPr lang="en-GB" dirty="0"/>
                    </a:p>
                  </a:txBody>
                  <a:tcPr/>
                </a:tc>
              </a:tr>
              <a:tr h="1286581">
                <a:tc>
                  <a:txBody>
                    <a:bodyPr/>
                    <a:lstStyle/>
                    <a:p>
                      <a:r>
                        <a:rPr lang="en-GB" dirty="0" smtClean="0"/>
                        <a:t>Re-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 Section means cutting</a:t>
                      </a:r>
                      <a:r>
                        <a:rPr lang="en-GB" baseline="0" dirty="0" smtClean="0"/>
                        <a:t> into an organ, but resection means removing some or all of an organ in the sense of cutting back or </a:t>
                      </a:r>
                      <a:r>
                        <a:rPr lang="en-GB" baseline="0" dirty="0" err="1" smtClean="0"/>
                        <a:t>away.thelatin</a:t>
                      </a:r>
                      <a:r>
                        <a:rPr lang="en-GB" baseline="0" dirty="0" smtClean="0"/>
                        <a:t> resection means “a trimming or pruning”</a:t>
                      </a:r>
                      <a:endParaRPr lang="en-GB" dirty="0"/>
                    </a:p>
                  </a:txBody>
                  <a:tcPr/>
                </a:tc>
              </a:tr>
              <a:tr h="603085">
                <a:tc>
                  <a:txBody>
                    <a:bodyPr/>
                    <a:lstStyle/>
                    <a:p>
                      <a:r>
                        <a:rPr lang="en-GB" dirty="0" smtClean="0"/>
                        <a:t>Retro-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behind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retrogastric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3085">
                <a:tc>
                  <a:txBody>
                    <a:bodyPr/>
                    <a:lstStyle/>
                    <a:p>
                      <a:r>
                        <a:rPr lang="en-GB" dirty="0" smtClean="0"/>
                        <a:t>Sub.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Below, under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subhypatic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03085">
                <a:tc>
                  <a:txBody>
                    <a:bodyPr/>
                    <a:lstStyle/>
                    <a:p>
                      <a:r>
                        <a:rPr lang="en-GB" dirty="0" smtClean="0"/>
                        <a:t>Trans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Across, through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transdermal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Transurethral:the</a:t>
                      </a:r>
                      <a:r>
                        <a:rPr lang="en-GB" dirty="0" smtClean="0"/>
                        <a:t> urethra is a tube that leads  from the urinary bladder to the outside of the body</a:t>
                      </a:r>
                      <a:endParaRPr lang="en-GB" dirty="0"/>
                    </a:p>
                  </a:txBody>
                  <a:tcPr/>
                </a:tc>
              </a:tr>
              <a:tr h="60308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Hyperglycemia</a:t>
            </a:r>
            <a:r>
              <a:rPr lang="en-GB" dirty="0" smtClean="0"/>
              <a:t> and diabetes</a:t>
            </a:r>
          </a:p>
          <a:p>
            <a:endParaRPr lang="en-GB" dirty="0"/>
          </a:p>
          <a:p>
            <a:r>
              <a:rPr lang="en-GB" dirty="0" smtClean="0"/>
              <a:t>Urethral resection of the prostate gland (TURP) </a:t>
            </a:r>
          </a:p>
          <a:p>
            <a:r>
              <a:rPr lang="en-GB" dirty="0" smtClean="0"/>
              <a:t>Please see page 19 in </a:t>
            </a:r>
            <a:r>
              <a:rPr lang="en-GB" smtClean="0"/>
              <a:t>the textbook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385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Medical Terminology 2</vt:lpstr>
      <vt:lpstr>Slide 2</vt:lpstr>
      <vt:lpstr>Slide 3</vt:lpstr>
      <vt:lpstr>Slide 4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 2</dc:title>
  <dc:creator>Dr.Aidah</dc:creator>
  <cp:lastModifiedBy>Dr.Aidah</cp:lastModifiedBy>
  <cp:revision>4</cp:revision>
  <dcterms:created xsi:type="dcterms:W3CDTF">2011-09-12T19:09:21Z</dcterms:created>
  <dcterms:modified xsi:type="dcterms:W3CDTF">2011-09-13T04:11:41Z</dcterms:modified>
</cp:coreProperties>
</file>