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71" r:id="rId14"/>
    <p:sldId id="269" r:id="rId15"/>
    <p:sldId id="272" r:id="rId16"/>
    <p:sldId id="266" r:id="rId17"/>
    <p:sldId id="267" r:id="rId18"/>
    <p:sldId id="268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8" name="Group 14"/>
          <p:cNvGrpSpPr>
            <a:grpSpLocks noChangeAspect="1"/>
          </p:cNvGrpSpPr>
          <p:nvPr userDrawn="1"/>
        </p:nvGrpSpPr>
        <p:grpSpPr bwMode="auto">
          <a:xfrm>
            <a:off x="412000" y="92045"/>
            <a:ext cx="3273425" cy="1163637"/>
            <a:chOff x="-921" y="1556"/>
            <a:chExt cx="6486" cy="2411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5" y="1556"/>
              <a:ext cx="5370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1" y="2476"/>
              <a:ext cx="6298" cy="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Programme –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 - HEALTH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60" y="546993"/>
            <a:ext cx="2193615" cy="1495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MED - HEALTH Project 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1" y="729657"/>
            <a:ext cx="1511978" cy="10309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MED - HEALTH Project 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2" y="675726"/>
            <a:ext cx="1587714" cy="108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MED - HEALTH Project 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70" y="665265"/>
            <a:ext cx="1540916" cy="1050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14"/>
          <p:cNvGrpSpPr>
            <a:grpSpLocks noChangeAspect="1"/>
          </p:cNvGrpSpPr>
          <p:nvPr userDrawn="1"/>
        </p:nvGrpSpPr>
        <p:grpSpPr bwMode="auto">
          <a:xfrm>
            <a:off x="412000" y="92045"/>
            <a:ext cx="3273425" cy="1163637"/>
            <a:chOff x="-921" y="1556"/>
            <a:chExt cx="6486" cy="2411"/>
          </a:xfrm>
        </p:grpSpPr>
        <p:sp>
          <p:nvSpPr>
            <p:cNvPr id="1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5" y="1556"/>
              <a:ext cx="5370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1" y="2476"/>
              <a:ext cx="6298" cy="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MED - HEALTH Project 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85" y="653172"/>
            <a:ext cx="2193615" cy="14957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MED - HEALTH Project 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1" y="729657"/>
            <a:ext cx="1511978" cy="10309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MED - HEALTH Project 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1" y="729657"/>
            <a:ext cx="1511978" cy="10309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MED - HEALTH Project 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1" y="729657"/>
            <a:ext cx="1511978" cy="10309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MED - HEALTH Project 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1" y="729657"/>
            <a:ext cx="1511978" cy="10309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MED - HEALTH Project 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1" y="729657"/>
            <a:ext cx="1511978" cy="10309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452235" y="6465669"/>
            <a:ext cx="9347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ERASMUS+ </a:t>
            </a:r>
            <a:r>
              <a:rPr lang="en-US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MED - HEALTH Project number:561748-EPP-1- 2015-1-PSEPPKA2-CBHE-JP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71" y="697000"/>
            <a:ext cx="1695790" cy="11562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publication/public-health-national-service-specifications/" TargetMode="External"/><Relationship Id="rId4" Type="http://schemas.openxmlformats.org/officeDocument/2006/relationships/hyperlink" Target="http://www.nhs.uk/NHSEngland/thenhs/about/Documents/Commissioning-FINAL-2015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ngland.nhs.uk/commissionin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Management and Commissioning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Design, content and discussion from Anglia Ruskin University’s MSc in Public Health </a:t>
            </a:r>
          </a:p>
          <a:p>
            <a:pPr algn="r"/>
            <a:r>
              <a:rPr lang="en-US" dirty="0" err="1" smtClean="0"/>
              <a:t>Dr</a:t>
            </a:r>
            <a:r>
              <a:rPr lang="en-US" dirty="0" smtClean="0"/>
              <a:t> Fiona McMaster,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in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Understanding what risk means for commissioners</a:t>
            </a:r>
          </a:p>
          <a:p>
            <a:r>
              <a:rPr lang="en-US" dirty="0" smtClean="0"/>
              <a:t>Bottom line is health gain</a:t>
            </a:r>
          </a:p>
          <a:p>
            <a:r>
              <a:rPr lang="en-US" dirty="0" smtClean="0"/>
              <a:t>Some risk is statistical significance and confidence </a:t>
            </a:r>
            <a:r>
              <a:rPr lang="en-US" dirty="0" err="1" smtClean="0"/>
              <a:t>internvals</a:t>
            </a:r>
            <a:endParaRPr lang="en-US" dirty="0" smtClean="0"/>
          </a:p>
          <a:p>
            <a:r>
              <a:rPr lang="en-US" dirty="0" smtClean="0"/>
              <a:t>Some risks result in exaggeration of benefits (unintended </a:t>
            </a:r>
            <a:r>
              <a:rPr lang="en-US" dirty="0" err="1" smtClean="0"/>
              <a:t>inefficiences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Small </a:t>
            </a:r>
            <a:r>
              <a:rPr lang="en-US" dirty="0" err="1" smtClean="0"/>
              <a:t>organisations</a:t>
            </a:r>
            <a:r>
              <a:rPr lang="en-US" dirty="0" smtClean="0"/>
              <a:t> (commissioners or providers) can face risks from high-cost low volume interventions </a:t>
            </a:r>
          </a:p>
          <a:p>
            <a:pPr lvl="1"/>
            <a:r>
              <a:rPr lang="en-US" dirty="0" smtClean="0"/>
              <a:t>low-volume, high cost interventions grouped together</a:t>
            </a:r>
          </a:p>
          <a:p>
            <a:pPr lvl="1"/>
            <a:r>
              <a:rPr lang="en-US" dirty="0" smtClean="0"/>
              <a:t>Collaborating with other small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lvl="1"/>
            <a:r>
              <a:rPr lang="en-US" dirty="0" smtClean="0"/>
              <a:t>Creating a higher tier responsible for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in Commissioning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Block: global sum for loosely defined services</a:t>
            </a:r>
          </a:p>
          <a:p>
            <a:r>
              <a:rPr lang="en-US" sz="2800" dirty="0" smtClean="0"/>
              <a:t>Cost and volume: specified activity levels and funding (surgical medical, by </a:t>
            </a:r>
            <a:r>
              <a:rPr lang="en-US" sz="2800" dirty="0" err="1" smtClean="0"/>
              <a:t>speciality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Cost per case: each episode paid for, cost may vary</a:t>
            </a:r>
          </a:p>
          <a:p>
            <a:r>
              <a:rPr lang="en-US" sz="2800" dirty="0" smtClean="0"/>
              <a:t>Fee for service: costs for individual inputs; diagnostic, treatment reimbursed separately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9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elements of a commissioning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Parties to the contract</a:t>
            </a:r>
          </a:p>
          <a:p>
            <a:r>
              <a:rPr lang="en-US" dirty="0" smtClean="0"/>
              <a:t>What treatments are to be provided?</a:t>
            </a:r>
          </a:p>
          <a:p>
            <a:r>
              <a:rPr lang="en-US" dirty="0" smtClean="0"/>
              <a:t>Quantity of care</a:t>
            </a:r>
          </a:p>
          <a:p>
            <a:r>
              <a:rPr lang="en-US" dirty="0" smtClean="0"/>
              <a:t>Standards to be achieved</a:t>
            </a:r>
          </a:p>
          <a:p>
            <a:r>
              <a:rPr lang="en-US" dirty="0" smtClean="0"/>
              <a:t>Price</a:t>
            </a:r>
          </a:p>
          <a:p>
            <a:r>
              <a:rPr lang="en-US" dirty="0" smtClean="0"/>
              <a:t>Arbitration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1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basic elements for a </a:t>
            </a:r>
            <a:br>
              <a:rPr lang="en-US" dirty="0" smtClean="0"/>
            </a:br>
            <a:r>
              <a:rPr lang="en-US" dirty="0" smtClean="0"/>
              <a:t>commissioning agreement?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what the basic elements are for the commissioning agreement?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9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elements of a commissioning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Parties to the contract: typically one or more providers</a:t>
            </a:r>
          </a:p>
          <a:p>
            <a:r>
              <a:rPr lang="en-US" dirty="0" smtClean="0"/>
              <a:t>What treatments are to be provided: should be described in the patient pathway  and include ‘hotel services’</a:t>
            </a:r>
          </a:p>
          <a:p>
            <a:r>
              <a:rPr lang="en-US" dirty="0" smtClean="0"/>
              <a:t>Quantity of care: number of patients to be treated in the contract</a:t>
            </a:r>
          </a:p>
          <a:p>
            <a:r>
              <a:rPr lang="en-US" dirty="0" smtClean="0"/>
              <a:t>Standards to be achieved: quality of care, could include nutrition, environment, access to visitors</a:t>
            </a:r>
          </a:p>
          <a:p>
            <a:r>
              <a:rPr lang="en-US" dirty="0" smtClean="0"/>
              <a:t>Price: needs to agree price (locally or nationally, or fixed by commissioner)</a:t>
            </a:r>
          </a:p>
          <a:p>
            <a:r>
              <a:rPr lang="en-US" dirty="0" smtClean="0"/>
              <a:t>Arbitration agreements: in case things do not go to plan, or for unforeseen disasters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2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 in the commissioning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many health roles do you see as key to the commissioning process?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22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Skills, people and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743884"/>
              </p:ext>
            </p:extLst>
          </p:nvPr>
        </p:nvGraphicFramePr>
        <p:xfrm>
          <a:off x="580858" y="2007605"/>
          <a:ext cx="1102995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193"/>
                <a:gridCol w="3183038"/>
                <a:gridCol w="570771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Epidemiology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Epidemiologist/PH</a:t>
                      </a:r>
                      <a:r>
                        <a:rPr lang="en-US" baseline="0" dirty="0" smtClean="0"/>
                        <a:t> practitioner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analysing</a:t>
                      </a:r>
                      <a:r>
                        <a:rPr lang="en-US" baseline="0" dirty="0" smtClean="0"/>
                        <a:t> data to determine health problems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</a:t>
                      </a:r>
                      <a:r>
                        <a:rPr lang="en-US" baseline="0" dirty="0" smtClean="0"/>
                        <a:t> Technology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 economist, PH practitioner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Evaluate cost-effectiveness of intervention;</a:t>
                      </a:r>
                      <a:r>
                        <a:rPr lang="en-US" baseline="0" dirty="0" smtClean="0"/>
                        <a:t> highlight gaps in information where research is needed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Negotiation/Conflict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Manager, 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Matching requirements</a:t>
                      </a:r>
                      <a:r>
                        <a:rPr lang="en-US" baseline="0" dirty="0" smtClean="0"/>
                        <a:t> of service with provider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Accountant,</a:t>
                      </a:r>
                      <a:r>
                        <a:rPr lang="en-US" baseline="0" dirty="0" smtClean="0"/>
                        <a:t>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Handling complex financial services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PH,</a:t>
                      </a:r>
                      <a:r>
                        <a:rPr lang="en-US" baseline="0" dirty="0" smtClean="0"/>
                        <a:t> clinicians, specialists, nurses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 specialist clinical aspects</a:t>
                      </a:r>
                      <a:r>
                        <a:rPr lang="en-US" baseline="0" dirty="0" smtClean="0"/>
                        <a:t> (beware of bias!)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Wider system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Managers, PH practitioners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Appreciate how individual services fit in with wider healthcare provision of locality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 specialist, OR,</a:t>
                      </a:r>
                      <a:r>
                        <a:rPr lang="en-US" baseline="0" dirty="0" smtClean="0"/>
                        <a:t> epi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 health information systems,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Supporting</a:t>
                      </a:r>
                      <a:r>
                        <a:rPr lang="en-US" baseline="0" dirty="0" smtClean="0"/>
                        <a:t> patient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Clinicians, patients, PH</a:t>
                      </a:r>
                      <a:r>
                        <a:rPr lang="en-US" baseline="0" dirty="0" smtClean="0"/>
                        <a:t> practitioners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</a:t>
                      </a:r>
                      <a:r>
                        <a:rPr lang="en-US" baseline="0" dirty="0" smtClean="0"/>
                        <a:t> and explain information on outcomes and quality issues to patients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75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EthicAL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Balancing high cost needs of minority against needs of majority</a:t>
            </a:r>
            <a:r>
              <a:rPr lang="mr-IN" sz="2400" dirty="0" smtClean="0"/>
              <a:t>…</a:t>
            </a:r>
            <a:r>
              <a:rPr lang="en-GB" sz="2400" dirty="0" smtClean="0"/>
              <a:t> </a:t>
            </a:r>
          </a:p>
          <a:p>
            <a:pPr lvl="1"/>
            <a:r>
              <a:rPr lang="en-GB" sz="2000" dirty="0" smtClean="0"/>
              <a:t>Examples from your area?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62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Balancing high cost needs of minority against needs of majority</a:t>
            </a:r>
            <a:r>
              <a:rPr lang="mr-IN" sz="2800" dirty="0" smtClean="0"/>
              <a:t>…</a:t>
            </a:r>
            <a:r>
              <a:rPr lang="en-GB" sz="2800" dirty="0" smtClean="0"/>
              <a:t> </a:t>
            </a:r>
          </a:p>
          <a:p>
            <a:pPr lvl="1"/>
            <a:r>
              <a:rPr lang="en-GB" sz="2400" dirty="0" smtClean="0"/>
              <a:t>Examples from UK include</a:t>
            </a:r>
          </a:p>
          <a:p>
            <a:pPr lvl="2"/>
            <a:r>
              <a:rPr lang="en-GB" sz="2000" dirty="0" smtClean="0"/>
              <a:t>Genetically determined diseases (expensive replacement therapies)</a:t>
            </a:r>
          </a:p>
          <a:p>
            <a:pPr lvl="2"/>
            <a:r>
              <a:rPr lang="en-GB" sz="2000" dirty="0" smtClean="0"/>
              <a:t>Secure psychiatric </a:t>
            </a:r>
            <a:r>
              <a:rPr lang="en-GB" sz="2000" dirty="0" err="1" smtClean="0"/>
              <a:t>facilites</a:t>
            </a:r>
            <a:endParaRPr lang="en-GB" sz="2000" dirty="0" smtClean="0"/>
          </a:p>
          <a:p>
            <a:pPr lvl="2"/>
            <a:r>
              <a:rPr lang="en-GB" sz="2000" dirty="0" smtClean="0"/>
              <a:t>Rare cancer treatments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3773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Commissioning for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Interactivity: This is a subject area that is easy to bring to life for students (lots of personal examples)</a:t>
            </a:r>
          </a:p>
          <a:p>
            <a:r>
              <a:rPr lang="en-US" dirty="0" smtClean="0"/>
              <a:t>Assessment options for summative or formative work: </a:t>
            </a:r>
          </a:p>
          <a:p>
            <a:pPr lvl="1"/>
            <a:r>
              <a:rPr lang="en-US" dirty="0" smtClean="0"/>
              <a:t>case studies from different parts of the world </a:t>
            </a:r>
          </a:p>
          <a:p>
            <a:pPr lvl="1"/>
            <a:r>
              <a:rPr lang="en-US" dirty="0" smtClean="0"/>
              <a:t>Writing a specification</a:t>
            </a:r>
          </a:p>
          <a:p>
            <a:pPr lvl="1"/>
            <a:r>
              <a:rPr lang="en-US" dirty="0" smtClean="0"/>
              <a:t>Responding to a specification</a:t>
            </a:r>
          </a:p>
          <a:p>
            <a:pPr lvl="1"/>
            <a:r>
              <a:rPr lang="en-US" dirty="0" smtClean="0"/>
              <a:t>Planning a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Discussion: the role of commissioning </a:t>
            </a:r>
          </a:p>
          <a:p>
            <a:r>
              <a:rPr lang="en-US" sz="3600" dirty="0" smtClean="0"/>
              <a:t>Commissioning deconstructed </a:t>
            </a:r>
          </a:p>
          <a:p>
            <a:r>
              <a:rPr lang="en-US" sz="3600" dirty="0" smtClean="0"/>
              <a:t>Commissioning in the UK</a:t>
            </a:r>
          </a:p>
          <a:p>
            <a:r>
              <a:rPr lang="en-US" sz="3600" dirty="0" smtClean="0"/>
              <a:t>Questions </a:t>
            </a:r>
          </a:p>
          <a:p>
            <a:r>
              <a:rPr lang="en-US" sz="3600" dirty="0" smtClean="0"/>
              <a:t>Course planning...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239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https://www.england.nhs.uk/commissioning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https://www.england.nhs.uk/publication/public-health-national-service-specifications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www.nhs.uk/NHSEngland/thenhs/about/Documents/Commissioning-FINAL-2015.pdf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are public health services planned in your region?</a:t>
            </a:r>
          </a:p>
          <a:p>
            <a:pPr lvl="1"/>
            <a:r>
              <a:rPr lang="en-US" sz="2400" dirty="0" smtClean="0"/>
              <a:t>Vaccinations</a:t>
            </a:r>
          </a:p>
          <a:p>
            <a:pPr lvl="1"/>
            <a:r>
              <a:rPr lang="en-US" sz="2400" dirty="0" smtClean="0"/>
              <a:t>Health screening</a:t>
            </a:r>
          </a:p>
          <a:p>
            <a:r>
              <a:rPr lang="en-US" sz="2800" dirty="0" smtClean="0"/>
              <a:t>How do hospitals and government respond to changing needs?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8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commissioning?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71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Deconstructed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In all healthcare commissioning a common set of concerns arise:</a:t>
            </a:r>
          </a:p>
          <a:p>
            <a:pPr marL="0" indent="0">
              <a:buNone/>
            </a:pPr>
            <a:endParaRPr lang="en-US" sz="1400" b="1" dirty="0" smtClean="0"/>
          </a:p>
          <a:p>
            <a:pPr lvl="1"/>
            <a:r>
              <a:rPr lang="en-US" sz="2000" dirty="0" smtClean="0"/>
              <a:t>The nature of the need, including an assessment of the (cost-)effectiveness of the relevant interventions</a:t>
            </a:r>
          </a:p>
          <a:p>
            <a:pPr lvl="1"/>
            <a:r>
              <a:rPr lang="en-US" sz="2000" dirty="0" smtClean="0"/>
              <a:t>Examination of the services available, including inputs, quality of care, and outcomes</a:t>
            </a:r>
          </a:p>
          <a:p>
            <a:pPr lvl="1"/>
            <a:r>
              <a:rPr lang="en-US" sz="2000" dirty="0" smtClean="0"/>
              <a:t>The costs and efficiency of the care on offer</a:t>
            </a:r>
          </a:p>
          <a:p>
            <a:pPr lvl="1"/>
            <a:r>
              <a:rPr lang="en-US" sz="2000" dirty="0" smtClean="0"/>
              <a:t>The development of formal commissioning agreements</a:t>
            </a:r>
          </a:p>
          <a:p>
            <a:pPr marL="324000" lvl="1" indent="0" algn="r">
              <a:buNone/>
            </a:pPr>
            <a:r>
              <a:rPr lang="en-US" sz="1400" dirty="0" smtClean="0"/>
              <a:t>Richards R (2013) Commissioning health care The Oxford Handbook of Public Health Practice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40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822530"/>
            <a:ext cx="586740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16" y="5694076"/>
            <a:ext cx="3993266" cy="4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8" y="277069"/>
            <a:ext cx="8850554" cy="6135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382" y="6052891"/>
            <a:ext cx="3993266" cy="4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Life </a:t>
            </a:r>
            <a:r>
              <a:rPr lang="en-US" dirty="0" err="1" smtClean="0"/>
              <a:t>expectaNcy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Female life expectancy rises from 30yrs 70yrs for $100 per capita on health care (confounded by rise in per capita income) </a:t>
            </a:r>
          </a:p>
          <a:p>
            <a:r>
              <a:rPr lang="en-US" sz="2800" dirty="0" smtClean="0"/>
              <a:t>Up to $1000 per capita may lead to a further 10 years of life expectancy </a:t>
            </a:r>
          </a:p>
          <a:p>
            <a:r>
              <a:rPr lang="en-US" sz="2800" dirty="0" smtClean="0"/>
              <a:t>Above $1000 per capita, no major upward trend (USA $7000, but LE less than Costa Rica, $400 )</a:t>
            </a:r>
          </a:p>
          <a:p>
            <a:pPr marL="0" indent="0" algn="r">
              <a:buNone/>
            </a:pPr>
            <a:r>
              <a:rPr lang="en-US" dirty="0" smtClean="0"/>
              <a:t>Richards,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0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 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38" y="2203646"/>
            <a:ext cx="1102961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Individual</a:t>
            </a:r>
          </a:p>
          <a:p>
            <a:r>
              <a:rPr lang="en-US" sz="2400" dirty="0" smtClean="0"/>
              <a:t>Assessing need (diagnosis, severity, comorbidities), limiting rational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in market</a:t>
            </a:r>
          </a:p>
          <a:p>
            <a:pPr marL="0" indent="0">
              <a:buNone/>
            </a:pPr>
            <a:r>
              <a:rPr lang="en-US" sz="2400" b="1" dirty="0" smtClean="0"/>
              <a:t>Population</a:t>
            </a:r>
          </a:p>
          <a:p>
            <a:r>
              <a:rPr lang="en-US" sz="2400" dirty="0" smtClean="0"/>
              <a:t>Assessing need </a:t>
            </a:r>
            <a:r>
              <a:rPr lang="mr-IN" sz="2400" dirty="0" smtClean="0"/>
              <a:t>–</a:t>
            </a:r>
            <a:r>
              <a:rPr lang="en-US" sz="2400" dirty="0" smtClean="0"/>
              <a:t> central planning of information on numbers of people with each type of need to plan extent of provision market research </a:t>
            </a:r>
          </a:p>
          <a:p>
            <a:r>
              <a:rPr lang="en-US" sz="2400" dirty="0" smtClean="0"/>
              <a:t>Need means to determine presence of undesirable health state, plus effective interventions</a:t>
            </a:r>
          </a:p>
          <a:p>
            <a:pPr marL="0" indent="0">
              <a:buNone/>
            </a:pPr>
            <a:r>
              <a:rPr lang="en-US" sz="2400" dirty="0" smtClean="0"/>
              <a:t>Resources limited</a:t>
            </a:r>
            <a:r>
              <a:rPr lang="mr-IN" sz="2400" dirty="0" smtClean="0"/>
              <a:t>…</a:t>
            </a:r>
            <a:r>
              <a:rPr lang="en-GB" sz="2400" dirty="0" smtClean="0"/>
              <a:t>so cost-effective care needed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61880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808</Words>
  <Application>Microsoft Macintosh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Cambria</vt:lpstr>
      <vt:lpstr>Gill Sans MT</vt:lpstr>
      <vt:lpstr>Mangal</vt:lpstr>
      <vt:lpstr>Times New Roman</vt:lpstr>
      <vt:lpstr>Wingdings 2</vt:lpstr>
      <vt:lpstr>Arial</vt:lpstr>
      <vt:lpstr>Dividend</vt:lpstr>
      <vt:lpstr>Strategic Management and Commissioning </vt:lpstr>
      <vt:lpstr>Outline </vt:lpstr>
      <vt:lpstr>Discussion </vt:lpstr>
      <vt:lpstr>Commissioning</vt:lpstr>
      <vt:lpstr>Commissioning Deconstructed</vt:lpstr>
      <vt:lpstr>PowerPoint Presentation</vt:lpstr>
      <vt:lpstr>PowerPoint Presentation</vt:lpstr>
      <vt:lpstr>Impact on Life expectaNcy  </vt:lpstr>
      <vt:lpstr>Factors in  commissioning</vt:lpstr>
      <vt:lpstr>Risk in commissioning</vt:lpstr>
      <vt:lpstr>Key terms in Commissioning </vt:lpstr>
      <vt:lpstr>Basic elements of a commissioning agreement</vt:lpstr>
      <vt:lpstr>What are the basic elements for a  commissioning agreement?</vt:lpstr>
      <vt:lpstr>Basic elements of a commissioning agreement</vt:lpstr>
      <vt:lpstr>Who is involved in the commissioning process?</vt:lpstr>
      <vt:lpstr>Skills, people and Tasks</vt:lpstr>
      <vt:lpstr>EthicAL issues</vt:lpstr>
      <vt:lpstr>Ethics</vt:lpstr>
      <vt:lpstr>Thinking about Commissioning for Lectures</vt:lpstr>
      <vt:lpstr>Resources: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Fiona McMaster</cp:lastModifiedBy>
  <cp:revision>15</cp:revision>
  <dcterms:created xsi:type="dcterms:W3CDTF">2016-02-03T12:11:05Z</dcterms:created>
  <dcterms:modified xsi:type="dcterms:W3CDTF">2017-09-21T11:01:46Z</dcterms:modified>
</cp:coreProperties>
</file>