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فرعي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وان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ar-SA" smtClean="0"/>
              <a:t>انقر لتحرير نمط العنوان الرئيسي</a:t>
            </a:r>
            <a:endParaRPr kumimoji="0" lang="en-US"/>
          </a:p>
        </p:txBody>
      </p:sp>
      <p:cxnSp>
        <p:nvCxnSpPr>
          <p:cNvPr id="8" name="رابط مستقيم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شكل بيضاوي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عنصر نائب للتاريخ 14"/>
          <p:cNvSpPr>
            <a:spLocks noGrp="1"/>
          </p:cNvSpPr>
          <p:nvPr>
            <p:ph type="dt" sz="half" idx="10"/>
          </p:nvPr>
        </p:nvSpPr>
        <p:spPr/>
        <p:txBody>
          <a:bodyPr/>
          <a:lstStyle/>
          <a:p>
            <a:fld id="{DF36B305-7A44-4E4B-A34D-5C421DA39518}" type="datetimeFigureOut">
              <a:rPr lang="ar-SA" smtClean="0"/>
              <a:pPr/>
              <a:t>02/05/45</a:t>
            </a:fld>
            <a:endParaRPr lang="ar-SA"/>
          </a:p>
        </p:txBody>
      </p:sp>
      <p:sp>
        <p:nvSpPr>
          <p:cNvPr id="16" name="عنصر نائب لرقم الشريحة 15"/>
          <p:cNvSpPr>
            <a:spLocks noGrp="1"/>
          </p:cNvSpPr>
          <p:nvPr>
            <p:ph type="sldNum" sz="quarter" idx="11"/>
          </p:nvPr>
        </p:nvSpPr>
        <p:spPr/>
        <p:txBody>
          <a:bodyPr/>
          <a:lstStyle/>
          <a:p>
            <a:fld id="{67C330AE-96D1-4930-8001-793718F39825}" type="slidenum">
              <a:rPr lang="ar-SA" smtClean="0"/>
              <a:pPr/>
              <a:t>‹#›</a:t>
            </a:fld>
            <a:endParaRPr lang="ar-SA"/>
          </a:p>
        </p:txBody>
      </p:sp>
      <p:sp>
        <p:nvSpPr>
          <p:cNvPr id="17" name="عنصر نائب للتذييل 16"/>
          <p:cNvSpPr>
            <a:spLocks noGrp="1"/>
          </p:cNvSpPr>
          <p:nvPr>
            <p:ph type="ftr" sz="quarter" idx="12"/>
          </p:nvPr>
        </p:nvSpPr>
        <p:spPr/>
        <p:txBody>
          <a:bodyPr/>
          <a:lstStyle/>
          <a:p>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F36B305-7A44-4E4B-A34D-5C421DA39518}" type="datetimeFigureOut">
              <a:rPr lang="ar-SA" smtClean="0"/>
              <a:pPr/>
              <a:t>02/05/45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7C330AE-96D1-4930-8001-793718F39825}"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F36B305-7A44-4E4B-A34D-5C421DA39518}" type="datetimeFigureOut">
              <a:rPr lang="ar-SA" smtClean="0"/>
              <a:pPr/>
              <a:t>02/05/45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7C330AE-96D1-4930-8001-793718F39825}"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9" name="عنصر نائب للمحتوى 8"/>
          <p:cNvSpPr>
            <a:spLocks noGrp="1"/>
          </p:cNvSpPr>
          <p:nvPr>
            <p:ph idx="1"/>
          </p:nvPr>
        </p:nvSpPr>
        <p:spPr>
          <a:xfrm>
            <a:off x="457200" y="1524000"/>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4" name="عنصر نائب للتاريخ 13"/>
          <p:cNvSpPr>
            <a:spLocks noGrp="1"/>
          </p:cNvSpPr>
          <p:nvPr>
            <p:ph type="dt" sz="half" idx="14"/>
          </p:nvPr>
        </p:nvSpPr>
        <p:spPr/>
        <p:txBody>
          <a:bodyPr/>
          <a:lstStyle/>
          <a:p>
            <a:fld id="{DF36B305-7A44-4E4B-A34D-5C421DA39518}" type="datetimeFigureOut">
              <a:rPr lang="ar-SA" smtClean="0"/>
              <a:pPr/>
              <a:t>02/05/45</a:t>
            </a:fld>
            <a:endParaRPr lang="ar-SA"/>
          </a:p>
        </p:txBody>
      </p:sp>
      <p:sp>
        <p:nvSpPr>
          <p:cNvPr id="15" name="عنصر نائب لرقم الشريحة 14"/>
          <p:cNvSpPr>
            <a:spLocks noGrp="1"/>
          </p:cNvSpPr>
          <p:nvPr>
            <p:ph type="sldNum" sz="quarter" idx="15"/>
          </p:nvPr>
        </p:nvSpPr>
        <p:spPr/>
        <p:txBody>
          <a:bodyPr/>
          <a:lstStyle>
            <a:lvl1pPr algn="ctr">
              <a:defRPr/>
            </a:lvl1pPr>
          </a:lstStyle>
          <a:p>
            <a:fld id="{67C330AE-96D1-4930-8001-793718F39825}" type="slidenum">
              <a:rPr lang="ar-SA" smtClean="0"/>
              <a:pPr/>
              <a:t>‹#›</a:t>
            </a:fld>
            <a:endParaRPr lang="ar-SA"/>
          </a:p>
        </p:txBody>
      </p:sp>
      <p:sp>
        <p:nvSpPr>
          <p:cNvPr id="16" name="عنصر نائب للتذييل 15"/>
          <p:cNvSpPr>
            <a:spLocks noGrp="1"/>
          </p:cNvSpPr>
          <p:nvPr>
            <p:ph type="ftr" sz="quarter" idx="16"/>
          </p:nvPr>
        </p:nvSpPr>
        <p:spPr/>
        <p:txBody>
          <a:bodyPr/>
          <a:lstStyle/>
          <a:p>
            <a:endParaRPr lang="ar-SA"/>
          </a:p>
        </p:txBody>
      </p:sp>
      <p:sp>
        <p:nvSpPr>
          <p:cNvPr id="17" name="عنوان 16"/>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عنصر نائب للتاريخ 3"/>
          <p:cNvSpPr>
            <a:spLocks noGrp="1"/>
          </p:cNvSpPr>
          <p:nvPr>
            <p:ph type="dt" sz="half" idx="10"/>
          </p:nvPr>
        </p:nvSpPr>
        <p:spPr/>
        <p:txBody>
          <a:bodyPr/>
          <a:lstStyle/>
          <a:p>
            <a:fld id="{DF36B305-7A44-4E4B-A34D-5C421DA39518}" type="datetimeFigureOut">
              <a:rPr lang="ar-SA" smtClean="0"/>
              <a:pPr/>
              <a:t>02/05/45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7C330AE-96D1-4930-8001-793718F39825}" type="slidenum">
              <a:rPr lang="ar-SA" smtClean="0"/>
              <a:pPr/>
              <a:t>‹#›</a:t>
            </a:fld>
            <a:endParaRPr lang="ar-SA"/>
          </a:p>
        </p:txBody>
      </p:sp>
      <p:sp>
        <p:nvSpPr>
          <p:cNvPr id="2" name="عنوان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cxnSp>
        <p:nvCxnSpPr>
          <p:cNvPr id="7" name="رابط مستقيم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عنصر نائب للتاريخ 4"/>
          <p:cNvSpPr>
            <a:spLocks noGrp="1"/>
          </p:cNvSpPr>
          <p:nvPr>
            <p:ph type="dt" sz="half" idx="10"/>
          </p:nvPr>
        </p:nvSpPr>
        <p:spPr/>
        <p:txBody>
          <a:bodyPr/>
          <a:lstStyle/>
          <a:p>
            <a:fld id="{DF36B305-7A44-4E4B-A34D-5C421DA39518}" type="datetimeFigureOut">
              <a:rPr lang="ar-SA" smtClean="0"/>
              <a:pPr/>
              <a:t>02/05/45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7C330AE-96D1-4930-8001-793718F39825}" type="slidenum">
              <a:rPr lang="ar-SA" smtClean="0"/>
              <a:pPr/>
              <a:t>‹#›</a:t>
            </a:fld>
            <a:endParaRPr lang="ar-SA"/>
          </a:p>
        </p:txBody>
      </p:sp>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11" name="عنصر نائب للمحتوى 10"/>
          <p:cNvSpPr>
            <a:spLocks noGrp="1"/>
          </p:cNvSpPr>
          <p:nvPr>
            <p:ph sz="half" idx="1"/>
          </p:nvPr>
        </p:nvSpPr>
        <p:spPr>
          <a:xfrm>
            <a:off x="457200" y="1524000"/>
            <a:ext cx="4059936"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524000"/>
            <a:ext cx="4059936"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9" name="عنصر نائب لرقم الشريحة 8"/>
          <p:cNvSpPr>
            <a:spLocks noGrp="1"/>
          </p:cNvSpPr>
          <p:nvPr>
            <p:ph type="sldNum" sz="quarter" idx="12"/>
          </p:nvPr>
        </p:nvSpPr>
        <p:spPr/>
        <p:txBody>
          <a:bodyPr/>
          <a:lstStyle/>
          <a:p>
            <a:fld id="{67C330AE-96D1-4930-8001-793718F39825}" type="slidenum">
              <a:rPr lang="ar-SA" smtClean="0"/>
              <a:pPr/>
              <a:t>‹#›</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7" name="عنصر نائب للتاريخ 6"/>
          <p:cNvSpPr>
            <a:spLocks noGrp="1"/>
          </p:cNvSpPr>
          <p:nvPr>
            <p:ph type="dt" sz="half" idx="10"/>
          </p:nvPr>
        </p:nvSpPr>
        <p:spPr/>
        <p:txBody>
          <a:bodyPr/>
          <a:lstStyle/>
          <a:p>
            <a:fld id="{DF36B305-7A44-4E4B-A34D-5C421DA39518}" type="datetimeFigureOut">
              <a:rPr lang="ar-SA" smtClean="0"/>
              <a:pPr/>
              <a:t>02/05/45</a:t>
            </a:fld>
            <a:endParaRPr lang="ar-SA"/>
          </a:p>
        </p:txBody>
      </p:sp>
      <p:sp>
        <p:nvSpPr>
          <p:cNvPr id="3" name="عنصر نائب للنص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32" name="عنصر نائب للمحتوى 31"/>
          <p:cNvSpPr>
            <a:spLocks noGrp="1"/>
          </p:cNvSpPr>
          <p:nvPr>
            <p:ph sz="half" idx="2"/>
          </p:nvPr>
        </p:nvSpPr>
        <p:spPr>
          <a:xfrm>
            <a:off x="457200" y="2201896"/>
            <a:ext cx="4038600" cy="391363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34" name="عنصر نائب للمحتوى 33"/>
          <p:cNvSpPr>
            <a:spLocks noGrp="1"/>
          </p:cNvSpPr>
          <p:nvPr>
            <p:ph sz="quarter" idx="4"/>
          </p:nvPr>
        </p:nvSpPr>
        <p:spPr>
          <a:xfrm>
            <a:off x="4649788" y="2201896"/>
            <a:ext cx="4038600" cy="391363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 name="عنوان 1"/>
          <p:cNvSpPr>
            <a:spLocks noGrp="1"/>
          </p:cNvSpPr>
          <p:nvPr>
            <p:ph type="title"/>
          </p:nvPr>
        </p:nvSpPr>
        <p:spPr>
          <a:xfrm>
            <a:off x="457200" y="155448"/>
            <a:ext cx="8229600" cy="1143000"/>
          </a:xfrm>
        </p:spPr>
        <p:txBody>
          <a:bodyPr anchor="b" anchorCtr="0"/>
          <a:lstStyle>
            <a:lvl1pPr>
              <a:defRPr/>
            </a:lvl1pPr>
          </a:lstStyle>
          <a:p>
            <a:r>
              <a:rPr kumimoji="0" lang="ar-SA" smtClean="0"/>
              <a:t>انقر لتحرير نمط العنوان الرئيسي</a:t>
            </a:r>
            <a:endParaRPr kumimoji="0" lang="en-US"/>
          </a:p>
        </p:txBody>
      </p:sp>
      <p:sp>
        <p:nvSpPr>
          <p:cNvPr id="12" name="عنصر نائب للنص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cxnSp>
        <p:nvCxnSpPr>
          <p:cNvPr id="10" name="رابط مستقيم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DF36B305-7A44-4E4B-A34D-5C421DA39518}" type="datetimeFigureOut">
              <a:rPr lang="ar-SA" smtClean="0"/>
              <a:pPr/>
              <a:t>02/05/45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7C330AE-96D1-4930-8001-793718F39825}" type="slidenum">
              <a:rPr lang="ar-SA" smtClean="0"/>
              <a:pPr/>
              <a:t>‹#›</a:t>
            </a:fld>
            <a:endParaRPr lang="ar-SA"/>
          </a:p>
        </p:txBody>
      </p:sp>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F36B305-7A44-4E4B-A34D-5C421DA39518}" type="datetimeFigureOut">
              <a:rPr lang="ar-SA" smtClean="0"/>
              <a:pPr/>
              <a:t>02/05/45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7C330AE-96D1-4930-8001-793718F39825}"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9" name="عنصر نائب للمحتوى 28"/>
          <p:cNvSpPr>
            <a:spLocks noGrp="1"/>
          </p:cNvSpPr>
          <p:nvPr>
            <p:ph sz="quarter" idx="1"/>
          </p:nvPr>
        </p:nvSpPr>
        <p:spPr>
          <a:xfrm>
            <a:off x="457200" y="457200"/>
            <a:ext cx="6248400" cy="5715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3" name="عنصر نائب للنص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31" name="عنوان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ar-SA" smtClean="0"/>
              <a:t>انقر لتحرير نمط العنوان الرئيسي</a:t>
            </a:r>
            <a:endParaRPr kumimoji="0" lang="en-US"/>
          </a:p>
        </p:txBody>
      </p:sp>
      <p:sp>
        <p:nvSpPr>
          <p:cNvPr id="8" name="عنصر نائب للتاريخ 7"/>
          <p:cNvSpPr>
            <a:spLocks noGrp="1"/>
          </p:cNvSpPr>
          <p:nvPr>
            <p:ph type="dt" sz="half" idx="14"/>
          </p:nvPr>
        </p:nvSpPr>
        <p:spPr/>
        <p:txBody>
          <a:bodyPr/>
          <a:lstStyle/>
          <a:p>
            <a:fld id="{DF36B305-7A44-4E4B-A34D-5C421DA39518}" type="datetimeFigureOut">
              <a:rPr lang="ar-SA" smtClean="0"/>
              <a:pPr/>
              <a:t>02/05/45</a:t>
            </a:fld>
            <a:endParaRPr lang="ar-SA"/>
          </a:p>
        </p:txBody>
      </p:sp>
      <p:sp>
        <p:nvSpPr>
          <p:cNvPr id="9" name="عنصر نائب لرقم الشريحة 8"/>
          <p:cNvSpPr>
            <a:spLocks noGrp="1"/>
          </p:cNvSpPr>
          <p:nvPr>
            <p:ph type="sldNum" sz="quarter" idx="15"/>
          </p:nvPr>
        </p:nvSpPr>
        <p:spPr/>
        <p:txBody>
          <a:bodyPr/>
          <a:lstStyle/>
          <a:p>
            <a:fld id="{67C330AE-96D1-4930-8001-793718F39825}" type="slidenum">
              <a:rPr lang="ar-SA" smtClean="0"/>
              <a:pPr/>
              <a:t>‹#›</a:t>
            </a:fld>
            <a:endParaRPr lang="ar-SA"/>
          </a:p>
        </p:txBody>
      </p:sp>
      <p:sp>
        <p:nvSpPr>
          <p:cNvPr id="10" name="عنصر نائب للتذييل 9"/>
          <p:cNvSpPr>
            <a:spLocks noGrp="1"/>
          </p:cNvSpPr>
          <p:nvPr>
            <p:ph type="ftr" sz="quarter" idx="16"/>
          </p:nvPr>
        </p:nvSpPr>
        <p:spPr/>
        <p:txBody>
          <a:bodyPr/>
          <a:lstStyle/>
          <a:p>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ar-SA" smtClean="0"/>
              <a:t>انقر فوق الرمز لإضافة صورة</a:t>
            </a:r>
            <a:endParaRPr kumimoji="0" lang="en-US"/>
          </a:p>
        </p:txBody>
      </p:sp>
      <p:sp>
        <p:nvSpPr>
          <p:cNvPr id="4" name="عنصر نائب للنص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8" name="عنصر نائب للتاريخ 7"/>
          <p:cNvSpPr>
            <a:spLocks noGrp="1"/>
          </p:cNvSpPr>
          <p:nvPr>
            <p:ph type="dt" sz="half" idx="10"/>
          </p:nvPr>
        </p:nvSpPr>
        <p:spPr/>
        <p:txBody>
          <a:bodyPr/>
          <a:lstStyle/>
          <a:p>
            <a:fld id="{DF36B305-7A44-4E4B-A34D-5C421DA39518}" type="datetimeFigureOut">
              <a:rPr lang="ar-SA" smtClean="0"/>
              <a:pPr/>
              <a:t>02/05/45</a:t>
            </a:fld>
            <a:endParaRPr lang="ar-SA"/>
          </a:p>
        </p:txBody>
      </p:sp>
      <p:sp>
        <p:nvSpPr>
          <p:cNvPr id="9" name="عنصر نائب لرقم الشريحة 8"/>
          <p:cNvSpPr>
            <a:spLocks noGrp="1"/>
          </p:cNvSpPr>
          <p:nvPr>
            <p:ph type="sldNum" sz="quarter" idx="11"/>
          </p:nvPr>
        </p:nvSpPr>
        <p:spPr/>
        <p:txBody>
          <a:bodyPr/>
          <a:lstStyle/>
          <a:p>
            <a:fld id="{67C330AE-96D1-4930-8001-793718F39825}" type="slidenum">
              <a:rPr lang="ar-SA" smtClean="0"/>
              <a:pPr/>
              <a:t>‹#›</a:t>
            </a:fld>
            <a:endParaRPr lang="ar-SA"/>
          </a:p>
        </p:txBody>
      </p:sp>
      <p:sp>
        <p:nvSpPr>
          <p:cNvPr id="10" name="عنصر نائب للتذييل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عنصر نائب للنص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F36B305-7A44-4E4B-A34D-5C421DA39518}" type="datetimeFigureOut">
              <a:rPr lang="ar-SA" smtClean="0"/>
              <a:pPr/>
              <a:t>02/05/45</a:t>
            </a:fld>
            <a:endParaRPr lang="ar-SA"/>
          </a:p>
        </p:txBody>
      </p:sp>
      <p:sp>
        <p:nvSpPr>
          <p:cNvPr id="10" name="عنصر نائب للتذييل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ar-SA"/>
          </a:p>
        </p:txBody>
      </p:sp>
      <p:sp>
        <p:nvSpPr>
          <p:cNvPr id="22" name="عنصر نائب لرقم الشريحة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7C330AE-96D1-4930-8001-793718F39825}" type="slidenum">
              <a:rPr lang="ar-SA" smtClean="0"/>
              <a:pPr/>
              <a:t>‹#›</a:t>
            </a:fld>
            <a:endParaRPr lang="ar-SA"/>
          </a:p>
        </p:txBody>
      </p:sp>
      <p:sp>
        <p:nvSpPr>
          <p:cNvPr id="5" name="عنصر نائب للعنوان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ar-SA" smtClean="0"/>
              <a:t>انقر لتحرير نمط العنوان الرئيسي</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r" rtl="1"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r" rtl="1"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r" rtl="1"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r" rtl="1"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r" rtl="1"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وسيلة شرح على شكل سحابة 3"/>
          <p:cNvSpPr/>
          <p:nvPr/>
        </p:nvSpPr>
        <p:spPr>
          <a:xfrm>
            <a:off x="214282" y="1428736"/>
            <a:ext cx="3500462" cy="1643074"/>
          </a:xfrm>
          <a:prstGeom prst="cloudCallou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US" sz="2800" b="1" dirty="0" smtClean="0">
                <a:solidFill>
                  <a:schemeClr val="accent5">
                    <a:lumMod val="20000"/>
                    <a:lumOff val="80000"/>
                  </a:schemeClr>
                </a:solidFill>
                <a:effectLst>
                  <a:outerShdw blurRad="38100" dist="38100" dir="2700000" algn="tl">
                    <a:srgbClr val="000000">
                      <a:alpha val="43137"/>
                    </a:srgbClr>
                  </a:outerShdw>
                </a:effectLst>
              </a:rPr>
              <a:t>Prepared  By</a:t>
            </a:r>
            <a:endParaRPr lang="ar-SA" sz="2800" dirty="0">
              <a:solidFill>
                <a:schemeClr val="accent5">
                  <a:lumMod val="20000"/>
                  <a:lumOff val="80000"/>
                </a:schemeClr>
              </a:solidFill>
              <a:effectLst>
                <a:outerShdw blurRad="38100" dist="38100" dir="2700000" algn="tl">
                  <a:srgbClr val="000000">
                    <a:alpha val="43137"/>
                  </a:srgbClr>
                </a:outerShdw>
              </a:effectLst>
            </a:endParaRPr>
          </a:p>
        </p:txBody>
      </p:sp>
      <p:sp>
        <p:nvSpPr>
          <p:cNvPr id="3" name="عنوان فرعي 2"/>
          <p:cNvSpPr>
            <a:spLocks noGrp="1"/>
          </p:cNvSpPr>
          <p:nvPr>
            <p:ph type="subTitle" idx="1"/>
          </p:nvPr>
        </p:nvSpPr>
        <p:spPr>
          <a:xfrm>
            <a:off x="428596" y="2571744"/>
            <a:ext cx="8715404" cy="3714776"/>
          </a:xfrm>
        </p:spPr>
        <p:txBody>
          <a:bodyPr>
            <a:normAutofit/>
          </a:bodyPr>
          <a:lstStyle/>
          <a:p>
            <a:pPr algn="l" rtl="0"/>
            <a:endParaRPr lang="en-US" sz="2400" b="1" dirty="0" smtClean="0">
              <a:solidFill>
                <a:schemeClr val="bg1">
                  <a:lumMod val="95000"/>
                  <a:lumOff val="5000"/>
                </a:schemeClr>
              </a:solidFill>
            </a:endParaRPr>
          </a:p>
          <a:p>
            <a:pPr algn="l" rtl="0"/>
            <a:r>
              <a:rPr lang="en-US" sz="2800" b="1" dirty="0" smtClean="0">
                <a:solidFill>
                  <a:schemeClr val="accent5">
                    <a:lumMod val="20000"/>
                    <a:lumOff val="80000"/>
                  </a:schemeClr>
                </a:solidFill>
              </a:rPr>
              <a:t>Ahmad </a:t>
            </a:r>
            <a:r>
              <a:rPr lang="en-US" sz="2800" b="1" dirty="0" err="1" smtClean="0">
                <a:solidFill>
                  <a:schemeClr val="accent5">
                    <a:lumMod val="20000"/>
                    <a:lumOff val="80000"/>
                  </a:schemeClr>
                </a:solidFill>
              </a:rPr>
              <a:t>Nabel</a:t>
            </a:r>
            <a:r>
              <a:rPr lang="en-US" sz="2800" b="1" dirty="0" smtClean="0">
                <a:solidFill>
                  <a:schemeClr val="accent5">
                    <a:lumMod val="20000"/>
                    <a:lumOff val="80000"/>
                  </a:schemeClr>
                </a:solidFill>
              </a:rPr>
              <a:t> </a:t>
            </a:r>
            <a:r>
              <a:rPr lang="en-US" sz="2800" b="1" dirty="0" err="1" smtClean="0">
                <a:solidFill>
                  <a:schemeClr val="accent5">
                    <a:lumMod val="20000"/>
                    <a:lumOff val="80000"/>
                  </a:schemeClr>
                </a:solidFill>
              </a:rPr>
              <a:t>Alzeer</a:t>
            </a:r>
            <a:r>
              <a:rPr lang="en-US" sz="2800" b="1" dirty="0" smtClean="0">
                <a:solidFill>
                  <a:schemeClr val="accent5">
                    <a:lumMod val="20000"/>
                    <a:lumOff val="80000"/>
                  </a:schemeClr>
                </a:solidFill>
              </a:rPr>
              <a:t> -12010818       </a:t>
            </a:r>
          </a:p>
          <a:p>
            <a:pPr algn="l" rtl="0"/>
            <a:r>
              <a:rPr lang="en-US" sz="2800" b="1" dirty="0" err="1" smtClean="0">
                <a:solidFill>
                  <a:schemeClr val="accent5">
                    <a:lumMod val="20000"/>
                    <a:lumOff val="80000"/>
                  </a:schemeClr>
                </a:solidFill>
              </a:rPr>
              <a:t>Tahleel</a:t>
            </a:r>
            <a:r>
              <a:rPr lang="en-US" sz="2800" b="1" dirty="0" smtClean="0">
                <a:solidFill>
                  <a:schemeClr val="accent5">
                    <a:lumMod val="20000"/>
                    <a:lumOff val="80000"/>
                  </a:schemeClr>
                </a:solidFill>
              </a:rPr>
              <a:t> </a:t>
            </a:r>
            <a:r>
              <a:rPr lang="en-US" sz="2800" b="1" dirty="0" err="1" smtClean="0">
                <a:solidFill>
                  <a:schemeClr val="accent5">
                    <a:lumMod val="20000"/>
                    <a:lumOff val="80000"/>
                  </a:schemeClr>
                </a:solidFill>
              </a:rPr>
              <a:t>Hamarshah</a:t>
            </a:r>
            <a:r>
              <a:rPr lang="en-US" sz="2800" b="1" dirty="0" smtClean="0">
                <a:solidFill>
                  <a:schemeClr val="accent5">
                    <a:lumMod val="20000"/>
                    <a:lumOff val="80000"/>
                  </a:schemeClr>
                </a:solidFill>
              </a:rPr>
              <a:t> – 12010143</a:t>
            </a:r>
          </a:p>
          <a:p>
            <a:pPr algn="l" rtl="0"/>
            <a:r>
              <a:rPr lang="en-US" sz="2800" b="1" dirty="0" smtClean="0">
                <a:solidFill>
                  <a:schemeClr val="accent5">
                    <a:lumMod val="20000"/>
                    <a:lumOff val="80000"/>
                  </a:schemeClr>
                </a:solidFill>
              </a:rPr>
              <a:t>Ahmad </a:t>
            </a:r>
            <a:r>
              <a:rPr lang="en-US" sz="2800" b="1" dirty="0" err="1" smtClean="0">
                <a:solidFill>
                  <a:schemeClr val="accent5">
                    <a:lumMod val="20000"/>
                    <a:lumOff val="80000"/>
                  </a:schemeClr>
                </a:solidFill>
              </a:rPr>
              <a:t>Awawdeh</a:t>
            </a:r>
            <a:r>
              <a:rPr lang="en-US" sz="2800" b="1" dirty="0" smtClean="0">
                <a:solidFill>
                  <a:schemeClr val="accent5">
                    <a:lumMod val="20000"/>
                    <a:lumOff val="80000"/>
                  </a:schemeClr>
                </a:solidFill>
              </a:rPr>
              <a:t> – 11927480</a:t>
            </a:r>
          </a:p>
          <a:p>
            <a:pPr algn="l" rtl="0"/>
            <a:r>
              <a:rPr lang="en-US" sz="2800" b="1" dirty="0" err="1" smtClean="0">
                <a:solidFill>
                  <a:schemeClr val="accent5">
                    <a:lumMod val="20000"/>
                    <a:lumOff val="80000"/>
                  </a:schemeClr>
                </a:solidFill>
              </a:rPr>
              <a:t>Abeer</a:t>
            </a:r>
            <a:r>
              <a:rPr lang="en-US" sz="2800" b="1" dirty="0" smtClean="0">
                <a:solidFill>
                  <a:schemeClr val="accent5">
                    <a:lumMod val="20000"/>
                    <a:lumOff val="80000"/>
                  </a:schemeClr>
                </a:solidFill>
              </a:rPr>
              <a:t> </a:t>
            </a:r>
            <a:r>
              <a:rPr lang="en-US" sz="2800" b="1" dirty="0" err="1" smtClean="0">
                <a:solidFill>
                  <a:schemeClr val="accent5">
                    <a:lumMod val="20000"/>
                    <a:lumOff val="80000"/>
                  </a:schemeClr>
                </a:solidFill>
              </a:rPr>
              <a:t>Kabyha</a:t>
            </a:r>
            <a:r>
              <a:rPr lang="en-US" sz="2800" b="1" dirty="0" smtClean="0">
                <a:solidFill>
                  <a:schemeClr val="accent5">
                    <a:lumMod val="20000"/>
                    <a:lumOff val="80000"/>
                  </a:schemeClr>
                </a:solidFill>
              </a:rPr>
              <a:t> - 12028699</a:t>
            </a:r>
          </a:p>
          <a:p>
            <a:pPr algn="l" rtl="0"/>
            <a:r>
              <a:rPr lang="en-US" sz="2800" b="1" dirty="0" smtClean="0">
                <a:solidFill>
                  <a:schemeClr val="accent5">
                    <a:lumMod val="20000"/>
                    <a:lumOff val="80000"/>
                  </a:schemeClr>
                </a:solidFill>
              </a:rPr>
              <a:t>                                                                         Instructor: </a:t>
            </a:r>
            <a:r>
              <a:rPr lang="en-US" sz="2800" b="1" dirty="0" err="1" smtClean="0">
                <a:solidFill>
                  <a:schemeClr val="accent5">
                    <a:lumMod val="20000"/>
                    <a:lumOff val="80000"/>
                  </a:schemeClr>
                </a:solidFill>
              </a:rPr>
              <a:t>Samah</a:t>
            </a:r>
            <a:r>
              <a:rPr lang="en-US" sz="2800" b="1" dirty="0" smtClean="0">
                <a:solidFill>
                  <a:schemeClr val="accent5">
                    <a:lumMod val="20000"/>
                    <a:lumOff val="80000"/>
                  </a:schemeClr>
                </a:solidFill>
              </a:rPr>
              <a:t> </a:t>
            </a:r>
            <a:r>
              <a:rPr lang="en-US" sz="2800" b="1" dirty="0" err="1" smtClean="0">
                <a:solidFill>
                  <a:schemeClr val="accent5">
                    <a:lumMod val="20000"/>
                    <a:lumOff val="80000"/>
                  </a:schemeClr>
                </a:solidFill>
              </a:rPr>
              <a:t>Ishtieh</a:t>
            </a:r>
            <a:r>
              <a:rPr lang="en-US" sz="2800" b="1" dirty="0" smtClean="0">
                <a:solidFill>
                  <a:schemeClr val="accent5">
                    <a:lumMod val="20000"/>
                    <a:lumOff val="80000"/>
                  </a:schemeClr>
                </a:solidFill>
              </a:rPr>
              <a:t> .  </a:t>
            </a:r>
          </a:p>
          <a:p>
            <a:endParaRPr lang="ar-SA" dirty="0"/>
          </a:p>
        </p:txBody>
      </p:sp>
      <p:sp>
        <p:nvSpPr>
          <p:cNvPr id="2" name="عنوان 1"/>
          <p:cNvSpPr>
            <a:spLocks noGrp="1"/>
          </p:cNvSpPr>
          <p:nvPr>
            <p:ph type="ctrTitle"/>
          </p:nvPr>
        </p:nvSpPr>
        <p:spPr>
          <a:xfrm>
            <a:off x="714348" y="857232"/>
            <a:ext cx="7772400" cy="1470025"/>
          </a:xfrm>
        </p:spPr>
        <p:txBody>
          <a:bodyPr>
            <a:normAutofit fontScale="90000"/>
          </a:bodyPr>
          <a:lstStyle/>
          <a:p>
            <a:pPr rtl="0"/>
            <a:r>
              <a:rPr lang="en-US" dirty="0" smtClean="0">
                <a:solidFill>
                  <a:schemeClr val="bg1">
                    <a:lumMod val="95000"/>
                  </a:schemeClr>
                </a:solidFill>
                <a:effectLst>
                  <a:glow rad="228600">
                    <a:schemeClr val="accent3">
                      <a:satMod val="175000"/>
                      <a:alpha val="40000"/>
                    </a:schemeClr>
                  </a:glow>
                  <a:outerShdw blurRad="75057" dist="38100" dir="5400000" sy="-20000" rotWithShape="0">
                    <a:prstClr val="black">
                      <a:alpha val="25000"/>
                    </a:prstClr>
                  </a:outerShdw>
                </a:effectLst>
                <a:latin typeface="Ravie" pitchFamily="82" charset="0"/>
              </a:rPr>
              <a:t>Budget planning and implement</a:t>
            </a:r>
            <a:br>
              <a:rPr lang="en-US" dirty="0" smtClean="0">
                <a:solidFill>
                  <a:schemeClr val="bg1">
                    <a:lumMod val="95000"/>
                  </a:schemeClr>
                </a:solidFill>
                <a:effectLst>
                  <a:glow rad="228600">
                    <a:schemeClr val="accent3">
                      <a:satMod val="175000"/>
                      <a:alpha val="40000"/>
                    </a:schemeClr>
                  </a:glow>
                  <a:outerShdw blurRad="75057" dist="38100" dir="5400000" sy="-20000" rotWithShape="0">
                    <a:prstClr val="black">
                      <a:alpha val="25000"/>
                    </a:prstClr>
                  </a:outerShdw>
                </a:effectLst>
                <a:latin typeface="Ravie" pitchFamily="82" charset="0"/>
              </a:rPr>
            </a:br>
            <a:endParaRPr lang="ar-SA" dirty="0">
              <a:effectLst>
                <a:glow rad="228600">
                  <a:schemeClr val="accent3">
                    <a:satMod val="175000"/>
                    <a:alpha val="40000"/>
                  </a:schemeClr>
                </a:glow>
                <a:outerShdw blurRad="75057" dist="38100" dir="5400000" sy="-20000" rotWithShape="0">
                  <a:prstClr val="black">
                    <a:alpha val="25000"/>
                  </a:prstClr>
                </a:outerShdw>
              </a:effectLst>
              <a:latin typeface="Ravie"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1538" y="928670"/>
            <a:ext cx="7286660" cy="5016758"/>
          </a:xfrm>
          <a:prstGeom prst="rect">
            <a:avLst/>
          </a:prstGeom>
        </p:spPr>
        <p:txBody>
          <a:bodyPr wrap="square">
            <a:spAutoFit/>
          </a:bodyPr>
          <a:lstStyle/>
          <a:p>
            <a:pPr algn="l" rtl="0"/>
            <a:r>
              <a:rPr lang="en-US" sz="3200" b="1" dirty="0" smtClean="0"/>
              <a:t>4</a:t>
            </a:r>
            <a:r>
              <a:rPr lang="en-US" sz="3200" b="1" dirty="0" smtClean="0">
                <a:solidFill>
                  <a:schemeClr val="accent5">
                    <a:lumMod val="75000"/>
                  </a:schemeClr>
                </a:solidFill>
              </a:rPr>
              <a:t>. </a:t>
            </a:r>
            <a:r>
              <a:rPr lang="en-US" sz="3200" b="1" dirty="0" smtClean="0">
                <a:solidFill>
                  <a:schemeClr val="accent2">
                    <a:lumMod val="60000"/>
                    <a:lumOff val="40000"/>
                  </a:schemeClr>
                </a:solidFill>
                <a:latin typeface="Noto Sans" pitchFamily="34" charset="0"/>
                <a:ea typeface="Noto Sans" pitchFamily="34" charset="0"/>
              </a:rPr>
              <a:t>Incremental Budgeting: </a:t>
            </a:r>
            <a:r>
              <a:rPr lang="en-US" sz="3200" b="1" dirty="0" smtClean="0"/>
              <a:t>Adjust the previous budget by a certain percentage for the next period.</a:t>
            </a:r>
          </a:p>
          <a:p>
            <a:pPr algn="l" rtl="0"/>
            <a:r>
              <a:rPr lang="en-US" sz="3200" b="1" dirty="0" smtClean="0"/>
              <a:t>5</a:t>
            </a:r>
            <a:r>
              <a:rPr lang="en-US" sz="3200" b="1" dirty="0" smtClean="0">
                <a:solidFill>
                  <a:schemeClr val="accent5">
                    <a:lumMod val="75000"/>
                  </a:schemeClr>
                </a:solidFill>
              </a:rPr>
              <a:t>. </a:t>
            </a:r>
            <a:r>
              <a:rPr lang="en-US" sz="3200" b="1" dirty="0" smtClean="0">
                <a:solidFill>
                  <a:schemeClr val="accent2">
                    <a:lumMod val="60000"/>
                    <a:lumOff val="40000"/>
                  </a:schemeClr>
                </a:solidFill>
                <a:latin typeface="Noto Sans" pitchFamily="34" charset="0"/>
                <a:ea typeface="Noto Sans" pitchFamily="34" charset="0"/>
              </a:rPr>
              <a:t>Priority-Based Budgeting: </a:t>
            </a:r>
            <a:r>
              <a:rPr lang="en-US" sz="3200" b="1" dirty="0" smtClean="0"/>
              <a:t>Prioritize expenses based on their importance.</a:t>
            </a:r>
          </a:p>
          <a:p>
            <a:pPr algn="l" rtl="0"/>
            <a:r>
              <a:rPr lang="en-US" sz="3200" b="1" dirty="0" smtClean="0"/>
              <a:t>6</a:t>
            </a:r>
            <a:r>
              <a:rPr lang="en-US" sz="3200" b="1" dirty="0" smtClean="0">
                <a:solidFill>
                  <a:schemeClr val="accent5">
                    <a:lumMod val="75000"/>
                  </a:schemeClr>
                </a:solidFill>
                <a:latin typeface="Noto Sans" pitchFamily="34" charset="0"/>
                <a:ea typeface="Noto Sans" pitchFamily="34" charset="0"/>
              </a:rPr>
              <a:t>. </a:t>
            </a:r>
            <a:r>
              <a:rPr lang="en-US" sz="3200" b="1" dirty="0" smtClean="0">
                <a:solidFill>
                  <a:schemeClr val="accent2">
                    <a:lumMod val="60000"/>
                    <a:lumOff val="40000"/>
                  </a:schemeClr>
                </a:solidFill>
                <a:latin typeface="Noto Sans" pitchFamily="34" charset="0"/>
                <a:ea typeface="Noto Sans" pitchFamily="34" charset="0"/>
              </a:rPr>
              <a:t>Bi-Weekly Budget: </a:t>
            </a:r>
            <a:r>
              <a:rPr lang="en-US" sz="3200" b="1" dirty="0" smtClean="0"/>
              <a:t>Budgeting based on a two-week cycle, often aligned with paychecks.</a:t>
            </a:r>
          </a:p>
          <a:p>
            <a:pPr algn="l" rtl="0"/>
            <a:r>
              <a:rPr lang="en-US" sz="3200" b="1" dirty="0" smtClean="0"/>
              <a:t>The right approach depends on your financial goals and preferences</a:t>
            </a:r>
            <a:r>
              <a:rPr lang="en-US" dirty="0" smtClean="0"/>
              <a:t>.</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14338"/>
            <a:ext cx="8229600" cy="1219200"/>
          </a:xfrm>
        </p:spPr>
        <p:txBody>
          <a:bodyPr/>
          <a:lstStyle/>
          <a:p>
            <a:pPr algn="l"/>
            <a:r>
              <a:rPr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Zero-Based Budgeting</a:t>
            </a:r>
            <a:endParaRPr lang="ar-SA"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714348" y="1142984"/>
            <a:ext cx="8001056" cy="4832092"/>
          </a:xfrm>
          <a:prstGeom prst="rect">
            <a:avLst/>
          </a:prstGeom>
        </p:spPr>
        <p:txBody>
          <a:bodyPr wrap="square">
            <a:spAutoFit/>
          </a:bodyPr>
          <a:lstStyle/>
          <a:p>
            <a:pPr algn="l" rtl="0"/>
            <a:r>
              <a:rPr lang="en-US" sz="2800" b="1" dirty="0" smtClean="0">
                <a:effectLst>
                  <a:outerShdw blurRad="38100" dist="38100" dir="2700000" algn="tl">
                    <a:srgbClr val="000000">
                      <a:alpha val="43137"/>
                    </a:srgbClr>
                  </a:outerShdw>
                </a:effectLst>
                <a:latin typeface="Noto Sans" pitchFamily="34" charset="0"/>
                <a:ea typeface="Noto Sans" pitchFamily="34" charset="0"/>
              </a:rPr>
              <a:t>Zero-Based Budgeting (ZBB) is a budgeting approach in which an organization starts with a clean slate each budgeting period, requiring all expenses to be justified from scratch, rather than using the previous period's budget as a baseline. This method encourages a thorough examination of all expenses and ensures that each line item in the budget is based on its current necessity and value, regardless of historical allocations. ZBB can help organizations identify cost savings and prioritize spending more effectively.</a:t>
            </a:r>
            <a:endParaRPr lang="ar-SA" sz="2800" b="1" dirty="0">
              <a:effectLst>
                <a:outerShdw blurRad="38100" dist="38100" dir="2700000" algn="tl">
                  <a:srgbClr val="000000">
                    <a:alpha val="43137"/>
                  </a:srgbClr>
                </a:outerShdw>
              </a:effectLst>
              <a:latin typeface="Noto Sans" pitchFamily="34" charset="0"/>
              <a:ea typeface="Noto Sans"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sz="5400" b="1" smtClean="0">
                <a:solidFill>
                  <a:schemeClr val="accent5">
                    <a:lumMod val="40000"/>
                    <a:lumOff val="60000"/>
                  </a:schemeClr>
                </a:solidFill>
              </a:rPr>
              <a:t>. Envelope Budgeting</a:t>
            </a:r>
            <a:endParaRPr lang="ar-SA" sz="5400" b="1" dirty="0">
              <a:solidFill>
                <a:schemeClr val="accent5">
                  <a:lumMod val="40000"/>
                  <a:lumOff val="60000"/>
                </a:schemeClr>
              </a:solidFill>
            </a:endParaRPr>
          </a:p>
        </p:txBody>
      </p:sp>
      <p:sp>
        <p:nvSpPr>
          <p:cNvPr id="3" name="مستطيل 2"/>
          <p:cNvSpPr/>
          <p:nvPr/>
        </p:nvSpPr>
        <p:spPr>
          <a:xfrm>
            <a:off x="928630" y="1285860"/>
            <a:ext cx="8215370" cy="4524315"/>
          </a:xfrm>
          <a:prstGeom prst="rect">
            <a:avLst/>
          </a:prstGeom>
        </p:spPr>
        <p:txBody>
          <a:bodyPr wrap="square">
            <a:spAutoFit/>
          </a:bodyPr>
          <a:lstStyle/>
          <a:p>
            <a:pPr algn="l" rtl="0"/>
            <a:r>
              <a:rPr lang="en-US" sz="3200" b="1" dirty="0" smtClean="0">
                <a:effectLst>
                  <a:outerShdw blurRad="38100" dist="38100" dir="2700000" algn="tl">
                    <a:srgbClr val="000000">
                      <a:alpha val="43137"/>
                    </a:srgbClr>
                  </a:outerShdw>
                </a:effectLst>
                <a:latin typeface="Noto Sans" pitchFamily="34" charset="0"/>
                <a:ea typeface="Noto Sans" pitchFamily="34" charset="0"/>
              </a:rPr>
              <a:t>Envelope budgeting is a traditional budgeting method in which you allocate specific amounts of money to different categories or "envelopes" for your expenses. It's a tangible way to control . In the digital age, this concept is often implemented using budgeting apps and spreadsheets, allowing you to track and manage your finances with virtual envelopes.</a:t>
            </a:r>
            <a:endParaRPr lang="ar-SA" sz="3200" b="1" dirty="0">
              <a:effectLst>
                <a:outerShdw blurRad="38100" dist="38100" dir="2700000" algn="tl">
                  <a:srgbClr val="000000">
                    <a:alpha val="43137"/>
                  </a:srgbClr>
                </a:outerShdw>
              </a:effectLst>
              <a:latin typeface="Noto Sans" pitchFamily="34" charset="0"/>
              <a:ea typeface="Noto Sans"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50/30/20 Budget</a:t>
            </a:r>
            <a:endParaRPr lang="ar-SA" sz="48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857224" y="1428736"/>
            <a:ext cx="7715304" cy="4708981"/>
          </a:xfrm>
          <a:prstGeom prst="rect">
            <a:avLst/>
          </a:prstGeom>
        </p:spPr>
        <p:txBody>
          <a:bodyPr wrap="square">
            <a:spAutoFit/>
          </a:bodyPr>
          <a:lstStyle/>
          <a:p>
            <a:pPr algn="l" rtl="0"/>
            <a:r>
              <a:rPr lang="en-US" sz="2000" b="1" dirty="0" smtClean="0">
                <a:solidFill>
                  <a:schemeClr val="accent3">
                    <a:lumMod val="50000"/>
                  </a:schemeClr>
                </a:solidFill>
                <a:latin typeface="Arial Black" pitchFamily="34" charset="0"/>
              </a:rPr>
              <a:t>A 50/30/20 budget is a popular budgeting strategy where you allocate your income as follows:</a:t>
            </a:r>
          </a:p>
          <a:p>
            <a:pPr algn="l" rtl="0"/>
            <a:r>
              <a:rPr lang="en-US" sz="2000" b="1" dirty="0" smtClean="0"/>
              <a:t>1</a:t>
            </a:r>
            <a:r>
              <a:rPr lang="en-US" sz="2000" b="1" dirty="0" smtClean="0">
                <a:solidFill>
                  <a:schemeClr val="accent2">
                    <a:lumMod val="60000"/>
                    <a:lumOff val="40000"/>
                  </a:schemeClr>
                </a:solidFill>
                <a:latin typeface="Noto Sans" pitchFamily="34" charset="0"/>
                <a:ea typeface="Noto Sans" pitchFamily="34" charset="0"/>
              </a:rPr>
              <a:t>. 50% for Needs: </a:t>
            </a:r>
            <a:r>
              <a:rPr lang="en-US" sz="2000" b="1" dirty="0" smtClean="0"/>
              <a:t>This portion covers essential expenses like rent or mortgage, utilities, groceries, transportation, and insurance.</a:t>
            </a:r>
          </a:p>
          <a:p>
            <a:pPr algn="l" rtl="0"/>
            <a:r>
              <a:rPr lang="en-US" sz="2000" b="1" dirty="0" smtClean="0"/>
              <a:t>2. </a:t>
            </a:r>
            <a:r>
              <a:rPr lang="en-US" sz="2000" b="1" dirty="0" smtClean="0">
                <a:solidFill>
                  <a:schemeClr val="accent2">
                    <a:lumMod val="60000"/>
                    <a:lumOff val="40000"/>
                  </a:schemeClr>
                </a:solidFill>
                <a:latin typeface="Noto Sans" pitchFamily="34" charset="0"/>
                <a:ea typeface="Noto Sans" pitchFamily="34" charset="0"/>
              </a:rPr>
              <a:t>30% for Wants: </a:t>
            </a:r>
            <a:r>
              <a:rPr lang="en-US" sz="2000" b="1" dirty="0" smtClean="0"/>
              <a:t>This category includes non-essential expenses like dining out, entertainment, hobbies, and other discretionary spending.</a:t>
            </a:r>
          </a:p>
          <a:p>
            <a:pPr algn="l" rtl="0"/>
            <a:r>
              <a:rPr lang="en-US" sz="2000" b="1" dirty="0" smtClean="0"/>
              <a:t>3. </a:t>
            </a:r>
            <a:r>
              <a:rPr lang="en-US" sz="2000" b="1" dirty="0" smtClean="0">
                <a:solidFill>
                  <a:schemeClr val="accent2">
                    <a:lumMod val="60000"/>
                    <a:lumOff val="40000"/>
                  </a:schemeClr>
                </a:solidFill>
                <a:latin typeface="Noto Sans" pitchFamily="34" charset="0"/>
                <a:ea typeface="Noto Sans" pitchFamily="34" charset="0"/>
              </a:rPr>
              <a:t>20% for Savings and Debt: </a:t>
            </a:r>
            <a:r>
              <a:rPr lang="en-US" sz="2000" b="1" dirty="0" smtClean="0"/>
              <a:t>This part is for savings, investments, and paying down debt. It's crucial for building an emergency fund, retirement savings, or reducing debt.</a:t>
            </a:r>
          </a:p>
          <a:p>
            <a:pPr algn="l" rtl="0"/>
            <a:r>
              <a:rPr lang="en-US" sz="2000" b="1" dirty="0" smtClean="0"/>
              <a:t>It's a simple guideline to help you manage your finances and prioritize your spending based on your needs, wants, and financial goals. You can adjust the percentages to fit your specific circumstances.</a:t>
            </a:r>
            <a:endParaRPr lang="ar-SA" sz="20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Incremental Budgeting</a:t>
            </a:r>
            <a:endParaRPr lang="ar-SA"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1142976" y="1428736"/>
            <a:ext cx="7643866" cy="4524315"/>
          </a:xfrm>
          <a:prstGeom prst="rect">
            <a:avLst/>
          </a:prstGeom>
        </p:spPr>
        <p:txBody>
          <a:bodyPr wrap="square">
            <a:spAutoFit/>
          </a:bodyPr>
          <a:lstStyle/>
          <a:p>
            <a:pPr algn="l" rtl="0"/>
            <a:r>
              <a:rPr lang="en-US" sz="2400" b="1" dirty="0" smtClean="0">
                <a:latin typeface="Noto Sans" pitchFamily="34" charset="0"/>
                <a:ea typeface="Noto Sans" pitchFamily="34" charset="0"/>
              </a:rPr>
              <a:t>Incremental budgeting is a budgeting approach where an organization or individual uses the previous period's budget as a starting point and makes incremental adjustments to it for the next period. Instead of creating a new budget from scratch, this method involves increasing or decreasing the budget amounts for various expense categories based on factors like inflation, historical performance, or changes in circumstances. It's a common budgeting method because it's relatively simple and provides a sense of continuity, but it may not always be the most strategic or flexible approach.</a:t>
            </a:r>
            <a:endParaRPr lang="ar-SA" sz="2400" b="1" dirty="0">
              <a:latin typeface="Noto Sans" pitchFamily="34" charset="0"/>
              <a:ea typeface="Noto Sans"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sz="44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Priority-Based Budgeting</a:t>
            </a:r>
            <a:endParaRPr lang="ar-SA" sz="44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571472" y="1357298"/>
            <a:ext cx="8001056" cy="4154984"/>
          </a:xfrm>
          <a:prstGeom prst="rect">
            <a:avLst/>
          </a:prstGeom>
        </p:spPr>
        <p:txBody>
          <a:bodyPr wrap="square">
            <a:spAutoFit/>
          </a:bodyPr>
          <a:lstStyle/>
          <a:p>
            <a:pPr algn="l" rtl="0"/>
            <a:r>
              <a:rPr lang="en-US" sz="2400" b="1" dirty="0" smtClean="0">
                <a:latin typeface="Noto Sans" pitchFamily="34" charset="0"/>
                <a:ea typeface="Noto Sans" pitchFamily="34" charset="0"/>
              </a:rPr>
              <a:t>Priority-Based Budgeting is a budgeting approach that focuses on allocating resources based on the priority of various programs, projects, or services. It involves identifying and ranking these priorities, then allocating funds accordingly to ensure that the most important and impactful initiatives receive the necessary financial support. This method helps organizations, including governments, make more informed and strategic budget decisions by aligning spending with their key objectives and the needs of their constituents.</a:t>
            </a:r>
            <a:endParaRPr lang="ar-SA" sz="2400" b="1" dirty="0">
              <a:latin typeface="Noto Sans" pitchFamily="34" charset="0"/>
              <a:ea typeface="Noto Sans"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0"/>
            <a:ext cx="8229600" cy="1219200"/>
          </a:xfrm>
        </p:spPr>
        <p:txBody>
          <a:bodyPr>
            <a:normAutofit/>
          </a:bodyPr>
          <a:lstStyle/>
          <a:p>
            <a: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Bi-Weekly Budget</a:t>
            </a:r>
            <a:endParaRPr lang="ar-SA" sz="48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857224" y="1164134"/>
            <a:ext cx="7500990" cy="4524315"/>
          </a:xfrm>
          <a:prstGeom prst="rect">
            <a:avLst/>
          </a:prstGeom>
        </p:spPr>
        <p:txBody>
          <a:bodyPr wrap="square">
            <a:spAutoFit/>
          </a:bodyPr>
          <a:lstStyle/>
          <a:p>
            <a:pPr algn="l" rtl="0"/>
            <a:r>
              <a:rPr lang="en-US" sz="2400" b="1" dirty="0" smtClean="0">
                <a:latin typeface="Noto Sans" pitchFamily="34" charset="0"/>
                <a:ea typeface="Noto Sans" pitchFamily="34" charset="0"/>
              </a:rPr>
              <a:t>Creating a bi-weekly budget involves tracking your income and expenses over a two-week period. To get started, list your sources of income and estimate the amounts you'll receive in a bi-weekly timeframe. Then, make a list of your regular expenses such as rent or mortgage, utilities, groceries, transportation, and any other bills. Allocate your income to cover these expenses while leaving room for savings or discretionary spending. It's important to stick to this budget and adjust it as needed based on your financial goals and circumstances.</a:t>
            </a:r>
            <a:endParaRPr lang="ar-SA" sz="2400" b="1" dirty="0">
              <a:latin typeface="Noto Sans" pitchFamily="34" charset="0"/>
              <a:ea typeface="Noto Sans"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Cost Containment:-</a:t>
            </a:r>
            <a:endParaRPr lang="ar-SA" sz="48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642910" y="1357298"/>
            <a:ext cx="7929618" cy="5262979"/>
          </a:xfrm>
          <a:prstGeom prst="rect">
            <a:avLst/>
          </a:prstGeom>
        </p:spPr>
        <p:txBody>
          <a:bodyPr wrap="square">
            <a:spAutoFit/>
          </a:bodyPr>
          <a:lstStyle/>
          <a:p>
            <a:pPr algn="l" rtl="0"/>
            <a:r>
              <a:rPr lang="en-US" sz="2800" b="1" dirty="0" smtClean="0">
                <a:latin typeface="Noto Sans" pitchFamily="34" charset="0"/>
                <a:ea typeface="Noto Sans" pitchFamily="34" charset="0"/>
                <a:cs typeface="+mj-cs"/>
              </a:rPr>
              <a:t>Cost containment refers to the strategies and measures that organizations or individuals use to control, reduce, or manage their expenses. It is a crucial aspect of financial management and can involve various methods such as budgeting, cost-cutting, negotiation with suppliers, and process optimization to keep expenses in check and improve overall financial health. If you have specific questions or need advice on cost containment in a particular context, please provide more details, and I'd be happy to assist further.</a:t>
            </a:r>
            <a:endParaRPr lang="ar-SA" sz="2800" b="1" dirty="0">
              <a:latin typeface="Noto Sans" pitchFamily="34" charset="0"/>
              <a:ea typeface="Noto Sans" pitchFamily="34" charset="0"/>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Purpose of Budget:- </a:t>
            </a:r>
            <a:endParaRPr lang="ar-SA" sz="48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642910" y="1571612"/>
            <a:ext cx="7643866" cy="4401205"/>
          </a:xfrm>
          <a:prstGeom prst="rect">
            <a:avLst/>
          </a:prstGeom>
        </p:spPr>
        <p:txBody>
          <a:bodyPr wrap="square">
            <a:spAutoFit/>
          </a:bodyPr>
          <a:lstStyle/>
          <a:p>
            <a:pPr algn="l" rtl="0"/>
            <a:r>
              <a:rPr lang="en-US" sz="2800" b="1" dirty="0" smtClean="0">
                <a:latin typeface="Noto Sans" pitchFamily="34" charset="0"/>
                <a:ea typeface="Noto Sans" pitchFamily="34" charset="0"/>
              </a:rPr>
              <a:t>The purpose of a budget is to plan and manage your financial resources. It helps you allocate money for expenses, savings, and investments, ensuring you have a clear financial roadmap and can make informed decisions about how to use your money effectively. Budgets can be used for personal finances, businesses, organizations, and governments to control spending, set financial goals, and track financial performance.</a:t>
            </a:r>
            <a:endParaRPr lang="ar-SA" sz="2800" b="1" dirty="0">
              <a:latin typeface="Noto Sans" pitchFamily="34" charset="0"/>
              <a:ea typeface="Noto Sans"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sz="54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Budget process:-</a:t>
            </a:r>
            <a:endParaRPr lang="ar-SA" sz="54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857224" y="1500174"/>
            <a:ext cx="7572428" cy="4770537"/>
          </a:xfrm>
          <a:prstGeom prst="rect">
            <a:avLst/>
          </a:prstGeom>
        </p:spPr>
        <p:txBody>
          <a:bodyPr wrap="square">
            <a:spAutoFit/>
          </a:bodyPr>
          <a:lstStyle/>
          <a:p>
            <a:pPr algn="l" rtl="0"/>
            <a:r>
              <a:rPr lang="en-US" sz="3200" b="1" dirty="0" smtClean="0"/>
              <a:t>The budget process typically involves:</a:t>
            </a:r>
          </a:p>
          <a:p>
            <a:pPr algn="l" rtl="0"/>
            <a:r>
              <a:rPr lang="en-US" sz="3200" b="1" dirty="0" smtClean="0">
                <a:solidFill>
                  <a:schemeClr val="accent3">
                    <a:lumMod val="75000"/>
                  </a:schemeClr>
                </a:solidFill>
              </a:rPr>
              <a:t>1. </a:t>
            </a:r>
            <a:r>
              <a:rPr lang="en-US" sz="3600" b="1" dirty="0" smtClean="0">
                <a:solidFill>
                  <a:schemeClr val="accent2">
                    <a:lumMod val="60000"/>
                    <a:lumOff val="40000"/>
                  </a:schemeClr>
                </a:solidFill>
                <a:latin typeface="Noto Sans" pitchFamily="34" charset="0"/>
                <a:ea typeface="Noto Sans" pitchFamily="34" charset="0"/>
              </a:rPr>
              <a:t>Planning</a:t>
            </a:r>
            <a:r>
              <a:rPr lang="en-US" sz="3600" b="1" dirty="0" smtClean="0">
                <a:solidFill>
                  <a:schemeClr val="accent3">
                    <a:lumMod val="75000"/>
                  </a:schemeClr>
                </a:solidFill>
                <a:latin typeface="Noto Sans" pitchFamily="34" charset="0"/>
                <a:ea typeface="Noto Sans" pitchFamily="34" charset="0"/>
              </a:rPr>
              <a:t>: </a:t>
            </a:r>
            <a:r>
              <a:rPr lang="en-US" sz="3200" b="1" dirty="0" smtClean="0"/>
              <a:t>Determine financial goals and priorities.</a:t>
            </a:r>
          </a:p>
          <a:p>
            <a:pPr algn="l" rtl="0"/>
            <a:r>
              <a:rPr lang="en-US" sz="3200" b="1" dirty="0" smtClean="0">
                <a:solidFill>
                  <a:schemeClr val="accent3">
                    <a:lumMod val="75000"/>
                  </a:schemeClr>
                </a:solidFill>
              </a:rPr>
              <a:t>2. </a:t>
            </a:r>
            <a:r>
              <a:rPr lang="en-US" sz="3600" b="1" dirty="0" smtClean="0">
                <a:solidFill>
                  <a:schemeClr val="accent2">
                    <a:lumMod val="60000"/>
                    <a:lumOff val="40000"/>
                  </a:schemeClr>
                </a:solidFill>
                <a:latin typeface="Noto Sans" pitchFamily="34" charset="0"/>
                <a:ea typeface="Noto Sans" pitchFamily="34" charset="0"/>
              </a:rPr>
              <a:t>Drafting</a:t>
            </a:r>
            <a:r>
              <a:rPr lang="en-US" sz="3200" b="1" dirty="0" smtClean="0"/>
              <a:t>: Create a budget with income, expenses, and savings.</a:t>
            </a:r>
          </a:p>
          <a:p>
            <a:pPr algn="l" rtl="0"/>
            <a:r>
              <a:rPr lang="en-US" sz="3200" b="1" dirty="0" smtClean="0">
                <a:solidFill>
                  <a:schemeClr val="accent3">
                    <a:lumMod val="75000"/>
                  </a:schemeClr>
                </a:solidFill>
              </a:rPr>
              <a:t>3. </a:t>
            </a:r>
            <a:r>
              <a:rPr lang="en-US" sz="3600" b="1" dirty="0" smtClean="0">
                <a:solidFill>
                  <a:schemeClr val="accent2">
                    <a:lumMod val="60000"/>
                    <a:lumOff val="40000"/>
                  </a:schemeClr>
                </a:solidFill>
                <a:latin typeface="Noto Sans" pitchFamily="34" charset="0"/>
                <a:ea typeface="Noto Sans" pitchFamily="34" charset="0"/>
              </a:rPr>
              <a:t>Review</a:t>
            </a:r>
            <a:r>
              <a:rPr lang="en-US" sz="3200" b="1" dirty="0" smtClean="0"/>
              <a:t>: Assess the budget for adjustments.</a:t>
            </a:r>
          </a:p>
          <a:p>
            <a:pPr algn="l" rtl="0"/>
            <a:r>
              <a:rPr lang="en-US" sz="3200" b="1" dirty="0" smtClean="0">
                <a:solidFill>
                  <a:schemeClr val="accent3">
                    <a:lumMod val="75000"/>
                  </a:schemeClr>
                </a:solidFill>
              </a:rPr>
              <a:t>4. </a:t>
            </a:r>
            <a:r>
              <a:rPr lang="en-US" sz="3600" b="1" dirty="0" smtClean="0">
                <a:solidFill>
                  <a:schemeClr val="accent2">
                    <a:lumMod val="60000"/>
                    <a:lumOff val="40000"/>
                  </a:schemeClr>
                </a:solidFill>
                <a:latin typeface="Noto Sans" pitchFamily="34" charset="0"/>
                <a:ea typeface="Noto Sans" pitchFamily="34" charset="0"/>
              </a:rPr>
              <a:t>Approval</a:t>
            </a:r>
            <a:r>
              <a:rPr lang="en-US" sz="3200" b="1" dirty="0" smtClean="0"/>
              <a:t>: Get approval from relevant parties.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1472" y="571480"/>
            <a:ext cx="8229600" cy="1219200"/>
          </a:xfrm>
        </p:spPr>
        <p:txBody>
          <a:bodyPr>
            <a:noAutofit/>
          </a:bodyPr>
          <a:lstStyle/>
          <a:p>
            <a: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r>
            <a:b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br>
            <a: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Outline : </a:t>
            </a:r>
            <a:b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br>
            <a:endParaRPr lang="ar-SA" sz="48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مستدير الزوايا 2"/>
          <p:cNvSpPr/>
          <p:nvPr/>
        </p:nvSpPr>
        <p:spPr>
          <a:xfrm>
            <a:off x="500034" y="1000108"/>
            <a:ext cx="8001056" cy="550072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l" rtl="0"/>
            <a:r>
              <a:rPr lang="en-US" sz="2000" b="1" dirty="0" smtClean="0">
                <a:latin typeface="Noto Sans" pitchFamily="34" charset="0"/>
                <a:ea typeface="Noto Sans" pitchFamily="34" charset="0"/>
              </a:rPr>
              <a:t>-</a:t>
            </a:r>
            <a:r>
              <a:rPr lang="en-US" sz="3600" b="1" dirty="0" smtClean="0">
                <a:latin typeface="Noto Sans" pitchFamily="34" charset="0"/>
                <a:ea typeface="Noto Sans" pitchFamily="34" charset="0"/>
              </a:rPr>
              <a:t> </a:t>
            </a:r>
            <a:r>
              <a:rPr lang="en-US" sz="3200" b="1" dirty="0" smtClean="0">
                <a:latin typeface="Noto Sans" pitchFamily="34" charset="0"/>
                <a:ea typeface="Noto Sans" pitchFamily="34" charset="0"/>
              </a:rPr>
              <a:t>Budget Definitions. </a:t>
            </a:r>
          </a:p>
          <a:p>
            <a:pPr algn="l" rtl="0"/>
            <a:r>
              <a:rPr lang="en-US" sz="3200" b="1" dirty="0" smtClean="0">
                <a:latin typeface="Noto Sans" pitchFamily="34" charset="0"/>
                <a:ea typeface="Noto Sans" pitchFamily="34" charset="0"/>
              </a:rPr>
              <a:t>- Key characteristics of the definition. </a:t>
            </a:r>
          </a:p>
          <a:p>
            <a:pPr algn="l" rtl="0"/>
            <a:r>
              <a:rPr lang="en-US" sz="3200" b="1" dirty="0" smtClean="0">
                <a:latin typeface="Noto Sans" pitchFamily="34" charset="0"/>
                <a:ea typeface="Noto Sans" pitchFamily="34" charset="0"/>
              </a:rPr>
              <a:t>- Nursing Budget. </a:t>
            </a:r>
          </a:p>
          <a:p>
            <a:pPr algn="l" rtl="0"/>
            <a:r>
              <a:rPr lang="en-US" sz="3200" b="1" dirty="0" smtClean="0">
                <a:latin typeface="Noto Sans" pitchFamily="34" charset="0"/>
                <a:ea typeface="Noto Sans" pitchFamily="34" charset="0"/>
              </a:rPr>
              <a:t>- Features of budget. </a:t>
            </a:r>
          </a:p>
          <a:p>
            <a:pPr algn="l" rtl="0"/>
            <a:r>
              <a:rPr lang="en-US" sz="3200" b="1" dirty="0" smtClean="0">
                <a:latin typeface="Noto Sans" pitchFamily="34" charset="0"/>
                <a:ea typeface="Noto Sans" pitchFamily="34" charset="0"/>
              </a:rPr>
              <a:t>- Types of budgetary controlling techniques. </a:t>
            </a:r>
          </a:p>
          <a:p>
            <a:pPr algn="l" rtl="0"/>
            <a:r>
              <a:rPr lang="en-US" sz="3200" b="1" dirty="0" smtClean="0">
                <a:latin typeface="Noto Sans" pitchFamily="34" charset="0"/>
                <a:ea typeface="Noto Sans" pitchFamily="34" charset="0"/>
              </a:rPr>
              <a:t>- Budgeting approach. </a:t>
            </a:r>
          </a:p>
          <a:p>
            <a:pPr algn="l" rtl="0"/>
            <a:r>
              <a:rPr lang="en-US" sz="3200" b="1" dirty="0" smtClean="0">
                <a:latin typeface="Noto Sans" pitchFamily="34" charset="0"/>
                <a:ea typeface="Noto Sans" pitchFamily="34" charset="0"/>
              </a:rPr>
              <a:t>- Cost Containment. </a:t>
            </a:r>
          </a:p>
          <a:p>
            <a:pPr algn="l" rtl="0"/>
            <a:r>
              <a:rPr lang="en-US" sz="3200" b="1" dirty="0" smtClean="0">
                <a:latin typeface="Noto Sans" pitchFamily="34" charset="0"/>
                <a:ea typeface="Noto Sans" pitchFamily="34" charset="0"/>
              </a:rPr>
              <a:t>- Purpose of Budget. </a:t>
            </a:r>
          </a:p>
          <a:p>
            <a:pPr algn="l" rtl="0"/>
            <a:r>
              <a:rPr lang="en-US" sz="3200" b="1" dirty="0" smtClean="0">
                <a:latin typeface="Noto Sans" pitchFamily="34" charset="0"/>
                <a:ea typeface="Noto Sans" pitchFamily="34" charset="0"/>
              </a:rPr>
              <a:t>- Budget process</a:t>
            </a:r>
            <a:r>
              <a:rPr lang="en-US" sz="2800" b="1" dirty="0" smtClean="0">
                <a:latin typeface="Noto Sans" pitchFamily="34" charset="0"/>
                <a:ea typeface="Noto Sans" pitchFamily="34" charset="0"/>
              </a:rPr>
              <a:t>.</a:t>
            </a:r>
            <a:endParaRPr lang="en-US" sz="2800" b="1" dirty="0">
              <a:latin typeface="Noto Sans" pitchFamily="34" charset="0"/>
              <a:ea typeface="Noto Sans"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00100" y="1214422"/>
            <a:ext cx="7429552" cy="4585871"/>
          </a:xfrm>
          <a:prstGeom prst="rect">
            <a:avLst/>
          </a:prstGeom>
        </p:spPr>
        <p:txBody>
          <a:bodyPr wrap="square">
            <a:spAutoFit/>
          </a:bodyPr>
          <a:lstStyle/>
          <a:p>
            <a:pPr algn="l" rtl="0"/>
            <a:r>
              <a:rPr lang="en-US" sz="3200" dirty="0" smtClean="0">
                <a:solidFill>
                  <a:schemeClr val="accent3">
                    <a:lumMod val="75000"/>
                  </a:schemeClr>
                </a:solidFill>
              </a:rPr>
              <a:t>5. </a:t>
            </a:r>
            <a:r>
              <a:rPr lang="en-US" sz="4000" dirty="0" smtClean="0">
                <a:solidFill>
                  <a:schemeClr val="accent2">
                    <a:lumMod val="60000"/>
                    <a:lumOff val="40000"/>
                  </a:schemeClr>
                </a:solidFill>
                <a:latin typeface="Noto Sans" pitchFamily="34" charset="0"/>
                <a:ea typeface="Noto Sans" pitchFamily="34" charset="0"/>
              </a:rPr>
              <a:t>Implementation</a:t>
            </a:r>
            <a:r>
              <a:rPr lang="en-US" sz="4000" dirty="0" smtClean="0">
                <a:latin typeface="Noto Sans" pitchFamily="34" charset="0"/>
                <a:ea typeface="Noto Sans" pitchFamily="34" charset="0"/>
              </a:rPr>
              <a:t>: </a:t>
            </a:r>
            <a:r>
              <a:rPr lang="en-US" sz="3200" dirty="0" smtClean="0"/>
              <a:t>Stick to the budget throughout the period.</a:t>
            </a:r>
          </a:p>
          <a:p>
            <a:pPr algn="l" rtl="0"/>
            <a:r>
              <a:rPr lang="en-US" sz="3200" dirty="0" smtClean="0">
                <a:solidFill>
                  <a:schemeClr val="accent3">
                    <a:lumMod val="75000"/>
                  </a:schemeClr>
                </a:solidFill>
              </a:rPr>
              <a:t>6. </a:t>
            </a:r>
            <a:r>
              <a:rPr lang="en-US" sz="4400" dirty="0" smtClean="0">
                <a:solidFill>
                  <a:schemeClr val="accent2">
                    <a:lumMod val="60000"/>
                    <a:lumOff val="40000"/>
                  </a:schemeClr>
                </a:solidFill>
                <a:latin typeface="Noto Sans" pitchFamily="34" charset="0"/>
                <a:ea typeface="Noto Sans" pitchFamily="34" charset="0"/>
              </a:rPr>
              <a:t>Monitoring: </a:t>
            </a:r>
            <a:r>
              <a:rPr lang="en-US" sz="3200" dirty="0" smtClean="0"/>
              <a:t>Track expenses and income.</a:t>
            </a:r>
          </a:p>
          <a:p>
            <a:pPr algn="l" rtl="0"/>
            <a:r>
              <a:rPr lang="en-US" sz="3200" dirty="0" smtClean="0">
                <a:solidFill>
                  <a:schemeClr val="accent3">
                    <a:lumMod val="75000"/>
                  </a:schemeClr>
                </a:solidFill>
              </a:rPr>
              <a:t>7. </a:t>
            </a:r>
            <a:r>
              <a:rPr lang="en-US" sz="4000" dirty="0" smtClean="0">
                <a:solidFill>
                  <a:schemeClr val="accent2">
                    <a:lumMod val="60000"/>
                    <a:lumOff val="40000"/>
                  </a:schemeClr>
                </a:solidFill>
                <a:latin typeface="Noto Sans" pitchFamily="34" charset="0"/>
                <a:ea typeface="Noto Sans" pitchFamily="34" charset="0"/>
              </a:rPr>
              <a:t>Adjustments: </a:t>
            </a:r>
            <a:r>
              <a:rPr lang="en-US" sz="3200" dirty="0" smtClean="0"/>
              <a:t>Make changes as needed.</a:t>
            </a:r>
          </a:p>
          <a:p>
            <a:pPr algn="l" rtl="0"/>
            <a:r>
              <a:rPr lang="en-US" sz="3200" dirty="0" smtClean="0">
                <a:solidFill>
                  <a:schemeClr val="accent3">
                    <a:lumMod val="75000"/>
                  </a:schemeClr>
                </a:solidFill>
              </a:rPr>
              <a:t>8. </a:t>
            </a:r>
            <a:r>
              <a:rPr lang="en-US" sz="4000" dirty="0" smtClean="0">
                <a:solidFill>
                  <a:schemeClr val="accent2">
                    <a:lumMod val="60000"/>
                    <a:lumOff val="40000"/>
                  </a:schemeClr>
                </a:solidFill>
                <a:latin typeface="Noto Sans" pitchFamily="34" charset="0"/>
                <a:ea typeface="Noto Sans" pitchFamily="34" charset="0"/>
              </a:rPr>
              <a:t>Reporting: </a:t>
            </a:r>
            <a:r>
              <a:rPr lang="en-US" sz="3200" dirty="0" smtClean="0"/>
              <a:t>Analyze and report on financial performance.</a:t>
            </a:r>
            <a:endParaRPr lang="ar-SA"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0"/>
            <a:ext cx="8229600" cy="1219200"/>
          </a:xfrm>
        </p:spPr>
        <p:txBody>
          <a:bodyPr>
            <a:normAutofit/>
          </a:bodyPr>
          <a:lstStyle/>
          <a:p>
            <a:r>
              <a:rPr sz="54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Budget process:-</a:t>
            </a:r>
            <a:endParaRPr lang="ar-SA" sz="54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214282" y="1142984"/>
            <a:ext cx="8929718" cy="5693866"/>
          </a:xfrm>
          <a:prstGeom prst="rect">
            <a:avLst/>
          </a:prstGeom>
        </p:spPr>
        <p:txBody>
          <a:bodyPr wrap="square">
            <a:spAutoFit/>
          </a:bodyPr>
          <a:lstStyle/>
          <a:p>
            <a:pPr algn="l" rtl="0"/>
            <a:r>
              <a:rPr lang="en-US" sz="2800" b="1" dirty="0" smtClean="0">
                <a:solidFill>
                  <a:schemeClr val="accent3">
                    <a:lumMod val="60000"/>
                    <a:lumOff val="40000"/>
                  </a:schemeClr>
                </a:solidFill>
              </a:rPr>
              <a:t>1. </a:t>
            </a:r>
            <a:r>
              <a:rPr lang="en-US" sz="2800" b="1" dirty="0" smtClean="0"/>
              <a:t>Setting Goals: To start, you need to determine your financial goals and priorities for a specific time period.</a:t>
            </a:r>
          </a:p>
          <a:p>
            <a:pPr algn="l" rtl="0"/>
            <a:r>
              <a:rPr lang="en-US" sz="2800" b="1" dirty="0" smtClean="0">
                <a:solidFill>
                  <a:schemeClr val="accent3">
                    <a:lumMod val="60000"/>
                    <a:lumOff val="40000"/>
                  </a:schemeClr>
                </a:solidFill>
              </a:rPr>
              <a:t>2. </a:t>
            </a:r>
            <a:r>
              <a:rPr lang="en-US" sz="2800" b="1" dirty="0" smtClean="0">
                <a:solidFill>
                  <a:schemeClr val="accent2">
                    <a:lumMod val="60000"/>
                    <a:lumOff val="40000"/>
                  </a:schemeClr>
                </a:solidFill>
                <a:latin typeface="Noto Sans" pitchFamily="34" charset="0"/>
                <a:ea typeface="Noto Sans" pitchFamily="34" charset="0"/>
              </a:rPr>
              <a:t>Estimating Revenues: </a:t>
            </a:r>
            <a:r>
              <a:rPr lang="en-US" sz="2800" b="1" dirty="0" smtClean="0"/>
              <a:t>You should estimate the expected financial sources, like sales revenue or investments.</a:t>
            </a:r>
          </a:p>
          <a:p>
            <a:pPr algn="l" rtl="0"/>
            <a:r>
              <a:rPr lang="en-US" sz="2800" b="1" dirty="0" smtClean="0">
                <a:solidFill>
                  <a:schemeClr val="accent3">
                    <a:lumMod val="60000"/>
                    <a:lumOff val="40000"/>
                  </a:schemeClr>
                </a:solidFill>
              </a:rPr>
              <a:t>3. </a:t>
            </a:r>
            <a:r>
              <a:rPr lang="en-US" sz="2800" b="1" dirty="0" smtClean="0">
                <a:solidFill>
                  <a:schemeClr val="accent2">
                    <a:lumMod val="60000"/>
                    <a:lumOff val="40000"/>
                  </a:schemeClr>
                </a:solidFill>
                <a:latin typeface="Noto Sans" pitchFamily="34" charset="0"/>
                <a:ea typeface="Noto Sans" pitchFamily="34" charset="0"/>
              </a:rPr>
              <a:t>Projecting Expenses: </a:t>
            </a:r>
            <a:r>
              <a:rPr lang="en-US" sz="2800" b="1" dirty="0" smtClean="0"/>
              <a:t>Estimate all anticipated expenses for the given period, including costs of raw materials, salaries, rent, and any other expenditures.</a:t>
            </a:r>
          </a:p>
          <a:p>
            <a:pPr algn="l" rtl="0"/>
            <a:r>
              <a:rPr lang="en-US" sz="2800" b="1" dirty="0" smtClean="0">
                <a:solidFill>
                  <a:schemeClr val="accent3">
                    <a:lumMod val="60000"/>
                    <a:lumOff val="40000"/>
                  </a:schemeClr>
                </a:solidFill>
              </a:rPr>
              <a:t>4. </a:t>
            </a:r>
            <a:r>
              <a:rPr lang="en-US" sz="2800" b="1" dirty="0" smtClean="0">
                <a:solidFill>
                  <a:schemeClr val="accent2">
                    <a:lumMod val="60000"/>
                    <a:lumOff val="40000"/>
                  </a:schemeClr>
                </a:solidFill>
                <a:latin typeface="Noto Sans" pitchFamily="34" charset="0"/>
                <a:ea typeface="Noto Sans" pitchFamily="34" charset="0"/>
              </a:rPr>
              <a:t>Creating the Budget: </a:t>
            </a:r>
            <a:r>
              <a:rPr lang="en-US" sz="2800" b="1" dirty="0" smtClean="0"/>
              <a:t>Based on the previous estimates, create a budget that outlines how you'll allocate funds among your goals and expenses.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8596" y="214290"/>
            <a:ext cx="8429684" cy="6001643"/>
          </a:xfrm>
          <a:prstGeom prst="rect">
            <a:avLst/>
          </a:prstGeom>
        </p:spPr>
        <p:txBody>
          <a:bodyPr wrap="square">
            <a:spAutoFit/>
          </a:bodyPr>
          <a:lstStyle/>
          <a:p>
            <a:pPr algn="l" rtl="0"/>
            <a:r>
              <a:rPr lang="en-US" sz="3200" b="1" dirty="0" smtClean="0">
                <a:solidFill>
                  <a:schemeClr val="accent3">
                    <a:lumMod val="60000"/>
                    <a:lumOff val="40000"/>
                  </a:schemeClr>
                </a:solidFill>
              </a:rPr>
              <a:t>5. </a:t>
            </a:r>
            <a:r>
              <a:rPr lang="en-US" sz="3200" b="1" dirty="0" smtClean="0">
                <a:solidFill>
                  <a:schemeClr val="accent5">
                    <a:lumMod val="60000"/>
                    <a:lumOff val="40000"/>
                  </a:schemeClr>
                </a:solidFill>
                <a:latin typeface="Noto Sans" pitchFamily="34" charset="0"/>
                <a:ea typeface="Noto Sans" pitchFamily="34" charset="0"/>
              </a:rPr>
              <a:t>Monitoring and Analysis: </a:t>
            </a:r>
            <a:r>
              <a:rPr lang="en-US" sz="3200" b="1" dirty="0" smtClean="0"/>
              <a:t>Keep track of your budget's performance over time and analyze the differences between actual performance and the planned budget.</a:t>
            </a:r>
          </a:p>
          <a:p>
            <a:pPr algn="l" rtl="0"/>
            <a:r>
              <a:rPr lang="en-US" sz="3200" b="1" dirty="0" smtClean="0">
                <a:solidFill>
                  <a:schemeClr val="accent3">
                    <a:lumMod val="60000"/>
                    <a:lumOff val="40000"/>
                  </a:schemeClr>
                </a:solidFill>
              </a:rPr>
              <a:t>6. </a:t>
            </a:r>
            <a:r>
              <a:rPr lang="en-US" sz="3200" b="1" dirty="0" smtClean="0">
                <a:solidFill>
                  <a:schemeClr val="accent5">
                    <a:lumMod val="60000"/>
                    <a:lumOff val="40000"/>
                  </a:schemeClr>
                </a:solidFill>
                <a:latin typeface="Noto Sans" pitchFamily="34" charset="0"/>
                <a:ea typeface="Noto Sans" pitchFamily="34" charset="0"/>
              </a:rPr>
              <a:t>Taking Action: </a:t>
            </a:r>
            <a:r>
              <a:rPr lang="en-US" sz="3200" b="1" dirty="0" smtClean="0"/>
              <a:t>Based on the analysis, you can take corrective actions if needed, such as reducing expenses or increasing revenues.</a:t>
            </a:r>
          </a:p>
          <a:p>
            <a:pPr algn="l" rtl="0"/>
            <a:r>
              <a:rPr lang="en-US" sz="3200" b="1" dirty="0" smtClean="0"/>
              <a:t>These are simple steps to explain the budgeting process. Avoid spending more than you have and stay connected with your financial goals to ensure success.</a:t>
            </a:r>
            <a:endParaRPr lang="ar-SA" sz="3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Black" pitchFamily="34" charset="0"/>
              </a:rPr>
              <a:t>Budget Definitions :</a:t>
            </a:r>
            <a:endParaRPr lang="ar-SA"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Black" pitchFamily="34" charset="0"/>
            </a:endParaRPr>
          </a:p>
        </p:txBody>
      </p:sp>
      <p:sp>
        <p:nvSpPr>
          <p:cNvPr id="3" name="مستطيل 2"/>
          <p:cNvSpPr/>
          <p:nvPr/>
        </p:nvSpPr>
        <p:spPr>
          <a:xfrm>
            <a:off x="571472" y="1357298"/>
            <a:ext cx="8215370" cy="4832092"/>
          </a:xfrm>
          <a:prstGeom prst="rect">
            <a:avLst/>
          </a:prstGeom>
        </p:spPr>
        <p:txBody>
          <a:bodyPr wrap="square">
            <a:spAutoFit/>
          </a:bodyPr>
          <a:lstStyle/>
          <a:p>
            <a:pPr algn="l" rtl="0"/>
            <a:r>
              <a:rPr lang="en-US" sz="2000" dirty="0" smtClean="0">
                <a:latin typeface="Noto Sans" pitchFamily="34" charset="0"/>
                <a:ea typeface="Noto Sans" pitchFamily="34" charset="0"/>
              </a:rPr>
              <a:t>- </a:t>
            </a:r>
            <a:r>
              <a:rPr lang="en-US" sz="2800" b="1" dirty="0" smtClean="0">
                <a:latin typeface="Noto Sans" pitchFamily="34" charset="0"/>
                <a:ea typeface="Noto Sans" pitchFamily="34" charset="0"/>
              </a:rPr>
              <a:t>A budget is a quantitative expression of a plan of action. </a:t>
            </a:r>
          </a:p>
          <a:p>
            <a:pPr algn="l" rtl="0"/>
            <a:endParaRPr lang="en-US" sz="2800" b="1" dirty="0" smtClean="0">
              <a:latin typeface="Noto Sans" pitchFamily="34" charset="0"/>
              <a:ea typeface="Noto Sans" pitchFamily="34" charset="0"/>
            </a:endParaRPr>
          </a:p>
          <a:p>
            <a:pPr algn="l" rtl="0">
              <a:buFontTx/>
              <a:buChar char="-"/>
            </a:pPr>
            <a:r>
              <a:rPr lang="en-US" sz="2800" b="1" dirty="0" smtClean="0">
                <a:latin typeface="Noto Sans" pitchFamily="34" charset="0"/>
                <a:ea typeface="Noto Sans" pitchFamily="34" charset="0"/>
              </a:rPr>
              <a:t>It is an expression of a plan by numerical terms over a specified time. </a:t>
            </a:r>
          </a:p>
          <a:p>
            <a:pPr algn="l" rtl="0"/>
            <a:endParaRPr lang="en-US" sz="2800" b="1" dirty="0" smtClean="0">
              <a:latin typeface="Noto Sans" pitchFamily="34" charset="0"/>
              <a:ea typeface="Noto Sans" pitchFamily="34" charset="0"/>
            </a:endParaRPr>
          </a:p>
          <a:p>
            <a:pPr algn="l" rtl="0"/>
            <a:r>
              <a:rPr lang="en-US" sz="2800" b="1" dirty="0" smtClean="0">
                <a:latin typeface="Noto Sans" pitchFamily="34" charset="0"/>
                <a:ea typeface="Noto Sans" pitchFamily="34" charset="0"/>
              </a:rPr>
              <a:t>- Budget help in coordinate and implement plans. </a:t>
            </a:r>
          </a:p>
          <a:p>
            <a:pPr algn="l" rtl="0"/>
            <a:endParaRPr lang="en-US" sz="2800" b="1" dirty="0" smtClean="0">
              <a:latin typeface="Noto Sans" pitchFamily="34" charset="0"/>
              <a:ea typeface="Noto Sans" pitchFamily="34" charset="0"/>
            </a:endParaRPr>
          </a:p>
          <a:p>
            <a:pPr algn="l" rtl="0"/>
            <a:r>
              <a:rPr lang="en-US" sz="2800" b="1" dirty="0" smtClean="0">
                <a:latin typeface="Noto Sans" pitchFamily="34" charset="0"/>
                <a:ea typeface="Noto Sans" pitchFamily="34" charset="0"/>
              </a:rPr>
              <a:t>- The importance of budget is to show how we would spend money if we got it for a program or project</a:t>
            </a:r>
            <a:endParaRPr lang="ar-SA" sz="2800" b="1" dirty="0">
              <a:latin typeface="Noto Sans" pitchFamily="34" charset="0"/>
              <a:ea typeface="Noto Sans"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1285860"/>
            <a:ext cx="8229600" cy="1219200"/>
          </a:xfrm>
        </p:spPr>
        <p:txBody>
          <a:bodyPr>
            <a:noAutofit/>
          </a:bodyPr>
          <a:lstStyle/>
          <a:p>
            <a:r>
              <a:rPr sz="44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Key characteristics of the definition : </a:t>
            </a:r>
            <a:br>
              <a:rPr sz="44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br>
            <a:endParaRPr lang="ar-SA" sz="44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500034" y="1857364"/>
            <a:ext cx="8143932" cy="4401205"/>
          </a:xfrm>
          <a:prstGeom prst="rect">
            <a:avLst/>
          </a:prstGeom>
        </p:spPr>
        <p:txBody>
          <a:bodyPr wrap="square">
            <a:spAutoFit/>
          </a:bodyPr>
          <a:lstStyle/>
          <a:p>
            <a:pPr algn="l" rtl="0"/>
            <a:r>
              <a:rPr lang="en-US" sz="2000" dirty="0" smtClean="0">
                <a:latin typeface="Noto Sans" pitchFamily="34" charset="0"/>
                <a:ea typeface="Noto Sans" pitchFamily="34" charset="0"/>
              </a:rPr>
              <a:t>1</a:t>
            </a:r>
            <a:r>
              <a:rPr lang="en-US" sz="2800" b="1" dirty="0" smtClean="0">
                <a:latin typeface="Noto Sans" pitchFamily="34" charset="0"/>
                <a:ea typeface="Noto Sans" pitchFamily="34" charset="0"/>
              </a:rPr>
              <a:t>- It's plan expressed by quantitative term.</a:t>
            </a:r>
          </a:p>
          <a:p>
            <a:pPr algn="l" rtl="0"/>
            <a:r>
              <a:rPr lang="en-US" sz="2800" b="1" dirty="0" smtClean="0">
                <a:latin typeface="Noto Sans" pitchFamily="34" charset="0"/>
                <a:ea typeface="Noto Sans" pitchFamily="34" charset="0"/>
              </a:rPr>
              <a:t> </a:t>
            </a:r>
          </a:p>
          <a:p>
            <a:pPr algn="l" rtl="0"/>
            <a:r>
              <a:rPr lang="en-US" sz="2800" b="1" dirty="0" smtClean="0">
                <a:latin typeface="Noto Sans" pitchFamily="34" charset="0"/>
                <a:ea typeface="Noto Sans" pitchFamily="34" charset="0"/>
              </a:rPr>
              <a:t>2- The time must be defined, usually one year. </a:t>
            </a:r>
          </a:p>
          <a:p>
            <a:pPr algn="l" rtl="0"/>
            <a:endParaRPr lang="en-US" sz="2800" b="1" dirty="0" smtClean="0">
              <a:latin typeface="Noto Sans" pitchFamily="34" charset="0"/>
              <a:ea typeface="Noto Sans" pitchFamily="34" charset="0"/>
            </a:endParaRPr>
          </a:p>
          <a:p>
            <a:pPr algn="l" rtl="0"/>
            <a:r>
              <a:rPr lang="en-US" sz="2800" b="1" dirty="0" smtClean="0">
                <a:latin typeface="Noto Sans" pitchFamily="34" charset="0"/>
                <a:ea typeface="Noto Sans" pitchFamily="34" charset="0"/>
              </a:rPr>
              <a:t>3- It's the foundation of most control systems. </a:t>
            </a:r>
          </a:p>
          <a:p>
            <a:pPr algn="l" rtl="0"/>
            <a:endParaRPr lang="en-US" sz="2800" b="1" dirty="0" smtClean="0">
              <a:latin typeface="Noto Sans" pitchFamily="34" charset="0"/>
              <a:ea typeface="Noto Sans" pitchFamily="34" charset="0"/>
            </a:endParaRPr>
          </a:p>
          <a:p>
            <a:pPr algn="l" rtl="0"/>
            <a:r>
              <a:rPr lang="en-US" sz="2800" b="1" dirty="0" smtClean="0">
                <a:latin typeface="Noto Sans" pitchFamily="34" charset="0"/>
                <a:ea typeface="Noto Sans" pitchFamily="34" charset="0"/>
              </a:rPr>
              <a:t>4- We use it to make a comparison across departments and between levels of management, to determine there commitment to the course of action</a:t>
            </a:r>
            <a:r>
              <a:rPr lang="en-US" sz="2000" dirty="0" smtClean="0">
                <a:latin typeface="Noto Sans" pitchFamily="34" charset="0"/>
                <a:ea typeface="Noto Sans" pitchFamily="34" charset="0"/>
              </a:rPr>
              <a:t>.</a:t>
            </a:r>
            <a:endParaRPr lang="en-US" sz="2000" dirty="0">
              <a:latin typeface="Noto Sans" pitchFamily="34" charset="0"/>
              <a:ea typeface="Noto Sans"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642918"/>
            <a:ext cx="8229600" cy="1219200"/>
          </a:xfrm>
        </p:spPr>
        <p:txBody>
          <a:bodyPr>
            <a:noAutofit/>
          </a:bodyPr>
          <a:lstStyle/>
          <a:p>
            <a:pPr algn="l"/>
            <a: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Nursing Budget :</a:t>
            </a:r>
            <a:b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br>
            <a:endParaRPr lang="ar-SA" sz="48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571472" y="1166842"/>
            <a:ext cx="8286808" cy="4893647"/>
          </a:xfrm>
          <a:prstGeom prst="rect">
            <a:avLst/>
          </a:prstGeom>
        </p:spPr>
        <p:txBody>
          <a:bodyPr wrap="square">
            <a:spAutoFit/>
          </a:bodyPr>
          <a:lstStyle/>
          <a:p>
            <a:pPr algn="l" rtl="0"/>
            <a:r>
              <a:rPr lang="en-US" dirty="0" smtClean="0">
                <a:latin typeface="Noto Sans" pitchFamily="34" charset="0"/>
                <a:ea typeface="Noto Sans" pitchFamily="34" charset="0"/>
              </a:rPr>
              <a:t>- </a:t>
            </a:r>
            <a:r>
              <a:rPr lang="en-US" sz="2400" b="1" dirty="0" smtClean="0">
                <a:latin typeface="Noto Sans" pitchFamily="34" charset="0"/>
                <a:ea typeface="Noto Sans" pitchFamily="34" charset="0"/>
              </a:rPr>
              <a:t>It serves as the foundation for most control systems in organizations and is used for making comparisons across departments and between different levels of management to assess their commitment to a particular course of action. </a:t>
            </a:r>
          </a:p>
          <a:p>
            <a:pPr algn="l" rtl="0"/>
            <a:endParaRPr lang="en-US" sz="2400" b="1" dirty="0" smtClean="0">
              <a:latin typeface="Noto Sans" pitchFamily="34" charset="0"/>
              <a:ea typeface="Noto Sans" pitchFamily="34" charset="0"/>
            </a:endParaRPr>
          </a:p>
          <a:p>
            <a:pPr algn="l" rtl="0">
              <a:buFontTx/>
              <a:buChar char="-"/>
            </a:pPr>
            <a:r>
              <a:rPr lang="en-US" sz="2400" b="1" dirty="0" smtClean="0">
                <a:latin typeface="Noto Sans" pitchFamily="34" charset="0"/>
                <a:ea typeface="Noto Sans" pitchFamily="34" charset="0"/>
              </a:rPr>
              <a:t>It also provides guidance on how to best use human and material resources</a:t>
            </a:r>
          </a:p>
          <a:p>
            <a:pPr algn="l" rtl="0"/>
            <a:endParaRPr lang="en-US" sz="2400" b="1" dirty="0" smtClean="0">
              <a:latin typeface="Noto Sans" pitchFamily="34" charset="0"/>
              <a:ea typeface="Noto Sans" pitchFamily="34" charset="0"/>
            </a:endParaRPr>
          </a:p>
          <a:p>
            <a:pPr algn="l" rtl="0"/>
            <a:r>
              <a:rPr lang="en-US" sz="2400" b="1" dirty="0" smtClean="0">
                <a:latin typeface="Noto Sans" pitchFamily="34" charset="0"/>
                <a:ea typeface="Noto Sans" pitchFamily="34" charset="0"/>
              </a:rPr>
              <a:t> - The nurse administrator is responsible for : request sufficient funds to the department , and to select the adequate and needed resources , and to evaluate the resources frequently to ensure that they are sufficient according to the expected period of time</a:t>
            </a:r>
            <a:endParaRPr lang="en-US" sz="2400" b="1" dirty="0">
              <a:latin typeface="Noto Sans" pitchFamily="34" charset="0"/>
              <a:ea typeface="Noto Sans"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sz="44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Types of budgetary controlling techniques :-</a:t>
            </a:r>
            <a:endParaRPr lang="ar-SA"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357158" y="1500175"/>
            <a:ext cx="8429684" cy="5262979"/>
          </a:xfrm>
          <a:prstGeom prst="rect">
            <a:avLst/>
          </a:prstGeom>
        </p:spPr>
        <p:txBody>
          <a:bodyPr wrap="square">
            <a:spAutoFit/>
          </a:bodyPr>
          <a:lstStyle/>
          <a:p>
            <a:pPr algn="l" rtl="0"/>
            <a:r>
              <a:rPr lang="en-US" sz="2400" b="1" dirty="0" smtClean="0">
                <a:solidFill>
                  <a:schemeClr val="accent3">
                    <a:lumMod val="75000"/>
                  </a:schemeClr>
                </a:solidFill>
                <a:effectLst>
                  <a:outerShdw blurRad="38100" dist="38100" dir="2700000" algn="tl">
                    <a:srgbClr val="000000">
                      <a:alpha val="43137"/>
                    </a:srgbClr>
                  </a:outerShdw>
                </a:effectLst>
              </a:rPr>
              <a:t>There are several budgetary control techniques used by organizations to manage their finances effectively. Some common ones include:</a:t>
            </a:r>
          </a:p>
          <a:p>
            <a:pPr algn="l" rtl="0"/>
            <a:r>
              <a:rPr lang="en-US" sz="2400" b="1" dirty="0" smtClean="0">
                <a:solidFill>
                  <a:schemeClr val="accent3">
                    <a:lumMod val="75000"/>
                  </a:schemeClr>
                </a:solidFill>
                <a:effectLst>
                  <a:outerShdw blurRad="38100" dist="38100" dir="2700000" algn="tl">
                    <a:srgbClr val="000000">
                      <a:alpha val="43137"/>
                    </a:srgbClr>
                  </a:outerShdw>
                </a:effectLst>
              </a:rPr>
              <a:t>1. </a:t>
            </a:r>
            <a:r>
              <a:rPr lang="en-US" sz="2400" b="1" dirty="0" smtClean="0">
                <a:solidFill>
                  <a:schemeClr val="accent2">
                    <a:lumMod val="60000"/>
                    <a:lumOff val="40000"/>
                  </a:schemeClr>
                </a:solidFill>
                <a:effectLst>
                  <a:outerShdw blurRad="38100" dist="38100" dir="2700000" algn="tl">
                    <a:srgbClr val="000000">
                      <a:alpha val="43137"/>
                    </a:srgbClr>
                  </a:outerShdw>
                </a:effectLst>
              </a:rPr>
              <a:t>Variance Analysis</a:t>
            </a:r>
            <a:r>
              <a:rPr lang="en-US" sz="2400" b="1" dirty="0" smtClean="0">
                <a:effectLst>
                  <a:outerShdw blurRad="38100" dist="38100" dir="2700000" algn="tl">
                    <a:srgbClr val="000000">
                      <a:alpha val="43137"/>
                    </a:srgbClr>
                  </a:outerShdw>
                </a:effectLst>
              </a:rPr>
              <a:t>: Comparing actual financial results to budgeted figures to identify and address discrepancies.</a:t>
            </a:r>
          </a:p>
          <a:p>
            <a:pPr algn="l" rtl="0"/>
            <a:r>
              <a:rPr lang="en-US" sz="2400" b="1" dirty="0" smtClean="0">
                <a:solidFill>
                  <a:schemeClr val="accent3">
                    <a:lumMod val="75000"/>
                  </a:schemeClr>
                </a:solidFill>
                <a:effectLst>
                  <a:outerShdw blurRad="38100" dist="38100" dir="2700000" algn="tl">
                    <a:srgbClr val="000000">
                      <a:alpha val="43137"/>
                    </a:srgbClr>
                  </a:outerShdw>
                </a:effectLst>
              </a:rPr>
              <a:t>2. </a:t>
            </a:r>
            <a:r>
              <a:rPr lang="en-US" sz="2400" b="1" dirty="0" smtClean="0">
                <a:solidFill>
                  <a:schemeClr val="accent2">
                    <a:lumMod val="60000"/>
                    <a:lumOff val="40000"/>
                  </a:schemeClr>
                </a:solidFill>
                <a:effectLst>
                  <a:outerShdw blurRad="38100" dist="38100" dir="2700000" algn="tl">
                    <a:srgbClr val="000000">
                      <a:alpha val="43137"/>
                    </a:srgbClr>
                  </a:outerShdw>
                </a:effectLst>
              </a:rPr>
              <a:t>Zero-Based Budgeting</a:t>
            </a:r>
            <a:r>
              <a:rPr lang="en-US" sz="2400" b="1" dirty="0" smtClean="0">
                <a:effectLst>
                  <a:outerShdw blurRad="38100" dist="38100" dir="2700000" algn="tl">
                    <a:srgbClr val="000000">
                      <a:alpha val="43137"/>
                    </a:srgbClr>
                  </a:outerShdw>
                </a:effectLst>
              </a:rPr>
              <a:t>: Requiring all expenses to be justified from scratch for each budget period, rather than using the previous budget as a baseline.</a:t>
            </a:r>
          </a:p>
          <a:p>
            <a:pPr algn="l" rtl="0"/>
            <a:r>
              <a:rPr lang="en-US" sz="2400" b="1" dirty="0" smtClean="0">
                <a:solidFill>
                  <a:schemeClr val="accent3">
                    <a:lumMod val="75000"/>
                  </a:schemeClr>
                </a:solidFill>
                <a:effectLst>
                  <a:outerShdw blurRad="38100" dist="38100" dir="2700000" algn="tl">
                    <a:srgbClr val="000000">
                      <a:alpha val="43137"/>
                    </a:srgbClr>
                  </a:outerShdw>
                </a:effectLst>
              </a:rPr>
              <a:t>3. </a:t>
            </a:r>
            <a:r>
              <a:rPr lang="en-US" sz="2400" b="1" dirty="0" smtClean="0">
                <a:solidFill>
                  <a:schemeClr val="accent2">
                    <a:lumMod val="60000"/>
                    <a:lumOff val="40000"/>
                  </a:schemeClr>
                </a:solidFill>
                <a:effectLst>
                  <a:outerShdw blurRad="38100" dist="38100" dir="2700000" algn="tl">
                    <a:srgbClr val="000000">
                      <a:alpha val="43137"/>
                    </a:srgbClr>
                  </a:outerShdw>
                </a:effectLst>
              </a:rPr>
              <a:t>Rolling Budgets</a:t>
            </a:r>
            <a:r>
              <a:rPr lang="en-US" sz="2400" b="1" dirty="0" smtClean="0">
                <a:effectLst>
                  <a:outerShdw blurRad="38100" dist="38100" dir="2700000" algn="tl">
                    <a:srgbClr val="000000">
                      <a:alpha val="43137"/>
                    </a:srgbClr>
                  </a:outerShdw>
                </a:effectLst>
              </a:rPr>
              <a:t>: Continuously updating budgets, typically on a monthly or quarterly basis, to adapt to changing circumstances.</a:t>
            </a:r>
          </a:p>
          <a:p>
            <a:pPr algn="l" rtl="0"/>
            <a:r>
              <a:rPr lang="en-US" sz="2400" b="1" dirty="0" smtClean="0">
                <a:solidFill>
                  <a:schemeClr val="accent3">
                    <a:lumMod val="75000"/>
                  </a:schemeClr>
                </a:solidFill>
                <a:effectLst>
                  <a:outerShdw blurRad="38100" dist="38100" dir="2700000" algn="tl">
                    <a:srgbClr val="000000">
                      <a:alpha val="43137"/>
                    </a:srgbClr>
                  </a:outerShdw>
                </a:effectLst>
              </a:rPr>
              <a:t>4. </a:t>
            </a:r>
            <a:r>
              <a:rPr lang="en-US" sz="2400" b="1" dirty="0" smtClean="0">
                <a:solidFill>
                  <a:schemeClr val="accent2">
                    <a:lumMod val="60000"/>
                    <a:lumOff val="40000"/>
                  </a:schemeClr>
                </a:solidFill>
                <a:effectLst>
                  <a:outerShdw blurRad="38100" dist="38100" dir="2700000" algn="tl">
                    <a:srgbClr val="000000">
                      <a:alpha val="43137"/>
                    </a:srgbClr>
                  </a:outerShdw>
                </a:effectLst>
              </a:rPr>
              <a:t>Activity-Based Budgeting</a:t>
            </a:r>
            <a:r>
              <a:rPr lang="en-US" sz="2400" b="1" dirty="0" smtClean="0">
                <a:solidFill>
                  <a:schemeClr val="bg1">
                    <a:lumMod val="95000"/>
                    <a:lumOff val="5000"/>
                  </a:schemeClr>
                </a:solidFill>
                <a:effectLst>
                  <a:outerShdw blurRad="38100" dist="38100" dir="2700000" algn="tl">
                    <a:srgbClr val="000000">
                      <a:alpha val="43137"/>
                    </a:srgbClr>
                  </a:outerShdw>
                </a:effectLst>
              </a:rPr>
              <a:t>: </a:t>
            </a:r>
            <a:r>
              <a:rPr lang="en-US" sz="2400" b="1" dirty="0" smtClean="0">
                <a:effectLst>
                  <a:outerShdw blurRad="38100" dist="38100" dir="2700000" algn="tl">
                    <a:srgbClr val="000000">
                      <a:alpha val="43137"/>
                    </a:srgbClr>
                  </a:outerShdw>
                </a:effectLst>
              </a:rPr>
              <a:t>Allocating resources based on the specific activities or projects within an organization.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0"/>
            <a:ext cx="8229600" cy="1219200"/>
          </a:xfrm>
        </p:spPr>
        <p:txBody>
          <a:bodyPr>
            <a:normAutofit/>
          </a:bodyPr>
          <a:lstStyle/>
          <a:p>
            <a: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Features of budget</a:t>
            </a:r>
            <a:endParaRPr lang="ar-SA" sz="48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500034" y="1285860"/>
            <a:ext cx="8358246" cy="5262979"/>
          </a:xfrm>
          <a:prstGeom prst="rect">
            <a:avLst/>
          </a:prstGeom>
        </p:spPr>
        <p:txBody>
          <a:bodyPr wrap="square">
            <a:spAutoFit/>
          </a:bodyPr>
          <a:lstStyle/>
          <a:p>
            <a:pPr algn="l" rtl="0"/>
            <a:r>
              <a:rPr lang="en-US" sz="2400" b="1" dirty="0" smtClean="0">
                <a:solidFill>
                  <a:schemeClr val="accent2">
                    <a:lumMod val="60000"/>
                    <a:lumOff val="40000"/>
                  </a:schemeClr>
                </a:solidFill>
                <a:latin typeface="Noto Sans" pitchFamily="34" charset="0"/>
                <a:ea typeface="Noto Sans" pitchFamily="34" charset="0"/>
              </a:rPr>
              <a:t>Flexibility</a:t>
            </a:r>
            <a:r>
              <a:rPr lang="en-US" sz="2400" b="1" dirty="0" smtClean="0">
                <a:solidFill>
                  <a:schemeClr val="bg1">
                    <a:lumMod val="95000"/>
                    <a:lumOff val="5000"/>
                  </a:schemeClr>
                </a:solidFill>
              </a:rPr>
              <a:t> : </a:t>
            </a:r>
            <a:r>
              <a:rPr lang="en-US" sz="2400" b="1" dirty="0" smtClean="0"/>
              <a:t>Budgets can be flexible or static .</a:t>
            </a:r>
          </a:p>
          <a:p>
            <a:pPr algn="l" rtl="0"/>
            <a:endParaRPr lang="en-US" sz="2400" b="1" dirty="0" smtClean="0">
              <a:solidFill>
                <a:schemeClr val="bg1">
                  <a:lumMod val="95000"/>
                  <a:lumOff val="5000"/>
                </a:schemeClr>
              </a:solidFill>
            </a:endParaRPr>
          </a:p>
          <a:p>
            <a:pPr algn="l" rtl="0"/>
            <a:r>
              <a:rPr lang="en-US" sz="2400" b="1" dirty="0" smtClean="0">
                <a:solidFill>
                  <a:schemeClr val="accent2">
                    <a:lumMod val="60000"/>
                    <a:lumOff val="40000"/>
                  </a:schemeClr>
                </a:solidFill>
                <a:latin typeface="Noto Sans" pitchFamily="34" charset="0"/>
                <a:ea typeface="Noto Sans" pitchFamily="34" charset="0"/>
              </a:rPr>
              <a:t>Continuous Process </a:t>
            </a:r>
            <a:r>
              <a:rPr lang="en-US" sz="2400" b="1" dirty="0" smtClean="0">
                <a:solidFill>
                  <a:schemeClr val="bg1">
                    <a:lumMod val="95000"/>
                    <a:lumOff val="5000"/>
                  </a:schemeClr>
                </a:solidFill>
              </a:rPr>
              <a:t>: </a:t>
            </a:r>
            <a:r>
              <a:rPr lang="en-US" sz="2400" b="1" dirty="0" smtClean="0"/>
              <a:t>Budgeting is not a one-time event but an ongoing process .</a:t>
            </a:r>
          </a:p>
          <a:p>
            <a:pPr algn="l" rtl="0"/>
            <a:endParaRPr lang="en-US" sz="2400" b="1" dirty="0" smtClean="0">
              <a:solidFill>
                <a:schemeClr val="bg1">
                  <a:lumMod val="95000"/>
                  <a:lumOff val="5000"/>
                </a:schemeClr>
              </a:solidFill>
            </a:endParaRPr>
          </a:p>
          <a:p>
            <a:pPr algn="l" rtl="0"/>
            <a:r>
              <a:rPr lang="en-US" sz="2400" b="1" dirty="0" smtClean="0">
                <a:solidFill>
                  <a:schemeClr val="accent2">
                    <a:lumMod val="60000"/>
                    <a:lumOff val="40000"/>
                  </a:schemeClr>
                </a:solidFill>
                <a:latin typeface="Noto Sans" pitchFamily="34" charset="0"/>
                <a:ea typeface="Noto Sans" pitchFamily="34" charset="0"/>
              </a:rPr>
              <a:t>Performance Evaluation</a:t>
            </a:r>
            <a:r>
              <a:rPr lang="en-US" sz="2400" b="1" dirty="0" smtClean="0">
                <a:solidFill>
                  <a:schemeClr val="accent2">
                    <a:lumMod val="60000"/>
                    <a:lumOff val="40000"/>
                  </a:schemeClr>
                </a:solidFill>
              </a:rPr>
              <a:t>: </a:t>
            </a:r>
            <a:r>
              <a:rPr lang="en-US" sz="2400" b="1" dirty="0" smtClean="0"/>
              <a:t>Budgets are used to evaluate the performance of individuals, departments, or the organization as a whole .</a:t>
            </a:r>
          </a:p>
          <a:p>
            <a:pPr algn="l" rtl="0"/>
            <a:endParaRPr lang="en-US" sz="2400" b="1" dirty="0" smtClean="0">
              <a:solidFill>
                <a:schemeClr val="bg1">
                  <a:lumMod val="95000"/>
                  <a:lumOff val="5000"/>
                </a:schemeClr>
              </a:solidFill>
            </a:endParaRPr>
          </a:p>
          <a:p>
            <a:pPr algn="l" rtl="0"/>
            <a:r>
              <a:rPr lang="en-US" sz="2400" b="1" dirty="0" smtClean="0">
                <a:solidFill>
                  <a:schemeClr val="accent2">
                    <a:lumMod val="60000"/>
                    <a:lumOff val="40000"/>
                  </a:schemeClr>
                </a:solidFill>
                <a:latin typeface="Noto Sans" pitchFamily="34" charset="0"/>
                <a:ea typeface="Noto Sans" pitchFamily="34" charset="0"/>
              </a:rPr>
              <a:t>Quantitative</a:t>
            </a:r>
            <a:r>
              <a:rPr lang="en-US" sz="2400" b="1" dirty="0" smtClean="0">
                <a:solidFill>
                  <a:schemeClr val="accent2">
                    <a:lumMod val="60000"/>
                    <a:lumOff val="40000"/>
                  </a:schemeClr>
                </a:solidFill>
              </a:rPr>
              <a:t> </a:t>
            </a:r>
            <a:r>
              <a:rPr lang="en-US" sz="2400" b="1" dirty="0" smtClean="0">
                <a:solidFill>
                  <a:schemeClr val="bg1">
                    <a:lumMod val="95000"/>
                    <a:lumOff val="5000"/>
                  </a:schemeClr>
                </a:solidFill>
              </a:rPr>
              <a:t>: </a:t>
            </a:r>
            <a:r>
              <a:rPr lang="en-US" sz="2400" b="1" dirty="0" smtClean="0"/>
              <a:t>Budgets are expressed in numerical terms</a:t>
            </a:r>
          </a:p>
          <a:p>
            <a:pPr algn="l" rtl="0"/>
            <a:endParaRPr lang="en-US" sz="2400" b="1" dirty="0" smtClean="0">
              <a:solidFill>
                <a:schemeClr val="bg1">
                  <a:lumMod val="95000"/>
                  <a:lumOff val="5000"/>
                </a:schemeClr>
              </a:solidFill>
            </a:endParaRPr>
          </a:p>
          <a:p>
            <a:pPr algn="l" rtl="0"/>
            <a:r>
              <a:rPr lang="en-US" sz="2400" b="1" dirty="0" smtClean="0">
                <a:solidFill>
                  <a:schemeClr val="accent2">
                    <a:lumMod val="60000"/>
                    <a:lumOff val="40000"/>
                  </a:schemeClr>
                </a:solidFill>
                <a:latin typeface="Noto Sans" pitchFamily="34" charset="0"/>
                <a:ea typeface="Noto Sans" pitchFamily="34" charset="0"/>
              </a:rPr>
              <a:t>Control Mechanism</a:t>
            </a:r>
            <a:r>
              <a:rPr lang="en-US" sz="2400" b="1" dirty="0" smtClean="0">
                <a:solidFill>
                  <a:schemeClr val="bg1">
                    <a:lumMod val="95000"/>
                    <a:lumOff val="5000"/>
                  </a:schemeClr>
                </a:solidFill>
              </a:rPr>
              <a:t>: </a:t>
            </a:r>
            <a:r>
              <a:rPr lang="en-US" sz="2400" b="1" dirty="0" smtClean="0"/>
              <a:t>Budgets serve as control tools by comparing actual financial performance to the budgeted figures.</a:t>
            </a:r>
            <a:endParaRPr lang="en-US" sz="2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0034" y="571480"/>
            <a:ext cx="8072494" cy="6124754"/>
          </a:xfrm>
          <a:prstGeom prst="rect">
            <a:avLst/>
          </a:prstGeom>
        </p:spPr>
        <p:txBody>
          <a:bodyPr wrap="square">
            <a:spAutoFit/>
          </a:bodyPr>
          <a:lstStyle/>
          <a:p>
            <a:pPr algn="l" rtl="0"/>
            <a:r>
              <a:rPr lang="en-US" sz="2800" b="1" dirty="0" smtClean="0">
                <a:solidFill>
                  <a:schemeClr val="accent3">
                    <a:lumMod val="60000"/>
                    <a:lumOff val="40000"/>
                  </a:schemeClr>
                </a:solidFill>
              </a:rPr>
              <a:t>5. </a:t>
            </a:r>
            <a:r>
              <a:rPr lang="en-US" sz="2800" b="1" dirty="0" smtClean="0">
                <a:solidFill>
                  <a:schemeClr val="accent2">
                    <a:lumMod val="60000"/>
                    <a:lumOff val="40000"/>
                  </a:schemeClr>
                </a:solidFill>
                <a:latin typeface="Noto Sans" pitchFamily="34" charset="0"/>
                <a:ea typeface="Noto Sans" pitchFamily="34" charset="0"/>
              </a:rPr>
              <a:t>Flexible Budgeting: </a:t>
            </a:r>
            <a:r>
              <a:rPr lang="en-US" sz="2800" b="1" dirty="0" smtClean="0"/>
              <a:t>Creating budgets that can be adjusted based on changes in activity levels or other variables.</a:t>
            </a:r>
          </a:p>
          <a:p>
            <a:pPr algn="l" rtl="0"/>
            <a:r>
              <a:rPr lang="en-US" sz="2800" b="1" dirty="0" smtClean="0">
                <a:solidFill>
                  <a:schemeClr val="accent3">
                    <a:lumMod val="60000"/>
                    <a:lumOff val="40000"/>
                  </a:schemeClr>
                </a:solidFill>
              </a:rPr>
              <a:t>6. </a:t>
            </a:r>
            <a:r>
              <a:rPr lang="en-US" sz="2800" b="1" dirty="0" smtClean="0">
                <a:solidFill>
                  <a:schemeClr val="accent2">
                    <a:lumMod val="60000"/>
                    <a:lumOff val="40000"/>
                  </a:schemeClr>
                </a:solidFill>
                <a:latin typeface="Noto Sans" pitchFamily="34" charset="0"/>
                <a:ea typeface="Noto Sans" pitchFamily="34" charset="0"/>
              </a:rPr>
              <a:t>Responsibility Accounting:</a:t>
            </a:r>
            <a:r>
              <a:rPr lang="en-US" sz="2800" b="1" dirty="0" smtClean="0">
                <a:latin typeface="Noto Sans" pitchFamily="34" charset="0"/>
                <a:ea typeface="Noto Sans" pitchFamily="34" charset="0"/>
              </a:rPr>
              <a:t> </a:t>
            </a:r>
            <a:r>
              <a:rPr lang="en-US" sz="2800" b="1" dirty="0" smtClean="0"/>
              <a:t>Allocating budgetary responsibilities to different departments or individuals within an organization</a:t>
            </a:r>
            <a:r>
              <a:rPr lang="en-US" sz="2800" b="1" dirty="0" smtClean="0">
                <a:solidFill>
                  <a:schemeClr val="bg1">
                    <a:lumMod val="95000"/>
                    <a:lumOff val="5000"/>
                  </a:schemeClr>
                </a:solidFill>
              </a:rPr>
              <a:t>.</a:t>
            </a:r>
          </a:p>
          <a:p>
            <a:pPr algn="l" rtl="0"/>
            <a:r>
              <a:rPr lang="en-US" sz="2800" b="1" dirty="0" smtClean="0">
                <a:solidFill>
                  <a:schemeClr val="accent3">
                    <a:lumMod val="60000"/>
                    <a:lumOff val="40000"/>
                  </a:schemeClr>
                </a:solidFill>
              </a:rPr>
              <a:t>7. </a:t>
            </a:r>
            <a:r>
              <a:rPr lang="en-US" sz="2800" b="1" dirty="0" smtClean="0">
                <a:solidFill>
                  <a:schemeClr val="accent2">
                    <a:lumMod val="60000"/>
                    <a:lumOff val="40000"/>
                  </a:schemeClr>
                </a:solidFill>
                <a:latin typeface="Noto Sans" pitchFamily="34" charset="0"/>
                <a:ea typeface="Noto Sans" pitchFamily="34" charset="0"/>
              </a:rPr>
              <a:t>Beyond Budgeting: </a:t>
            </a:r>
            <a:r>
              <a:rPr lang="en-US" sz="2800" b="1" dirty="0" smtClean="0"/>
              <a:t>A more adaptive approach that focuses on continuous improvement and performance measurement without strict adherence to fixed budgets.</a:t>
            </a:r>
          </a:p>
          <a:p>
            <a:pPr algn="l" rtl="0"/>
            <a:r>
              <a:rPr lang="en-US" sz="2800" b="1" dirty="0" smtClean="0"/>
              <a:t>These techniques help organizations monitor and control their finances while adapting to changing conditions.</a:t>
            </a:r>
            <a:endParaRPr lang="ar-SA" sz="28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sz="4800" b="1"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Budgeting approach:-</a:t>
            </a:r>
            <a:endParaRPr lang="ar-SA" sz="4800" b="1"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مستطيل 2"/>
          <p:cNvSpPr/>
          <p:nvPr/>
        </p:nvSpPr>
        <p:spPr>
          <a:xfrm>
            <a:off x="714348" y="1859340"/>
            <a:ext cx="7715304" cy="4832092"/>
          </a:xfrm>
          <a:prstGeom prst="rect">
            <a:avLst/>
          </a:prstGeom>
        </p:spPr>
        <p:txBody>
          <a:bodyPr wrap="square">
            <a:spAutoFit/>
          </a:bodyPr>
          <a:lstStyle/>
          <a:p>
            <a:pPr algn="l" rtl="0"/>
            <a:r>
              <a:rPr lang="en-US" sz="2800" b="1" dirty="0" smtClean="0"/>
              <a:t>There are various budgeting approaches, such as:</a:t>
            </a:r>
          </a:p>
          <a:p>
            <a:pPr algn="l" rtl="0">
              <a:buNone/>
            </a:pPr>
            <a:r>
              <a:rPr lang="en-US" sz="2800" b="1" dirty="0" smtClean="0"/>
              <a:t>1</a:t>
            </a:r>
            <a:r>
              <a:rPr lang="en-US" sz="2800" b="1" dirty="0" smtClean="0">
                <a:solidFill>
                  <a:schemeClr val="accent5">
                    <a:lumMod val="75000"/>
                  </a:schemeClr>
                </a:solidFill>
              </a:rPr>
              <a:t>. </a:t>
            </a:r>
            <a:r>
              <a:rPr lang="en-US" sz="2800" b="1" dirty="0" smtClean="0">
                <a:solidFill>
                  <a:schemeClr val="accent2">
                    <a:lumMod val="60000"/>
                    <a:lumOff val="40000"/>
                  </a:schemeClr>
                </a:solidFill>
                <a:latin typeface="Noto Sans" pitchFamily="34" charset="0"/>
                <a:ea typeface="Noto Sans" pitchFamily="34" charset="0"/>
              </a:rPr>
              <a:t>Zero-Based Budgeting: </a:t>
            </a:r>
            <a:r>
              <a:rPr lang="en-US" sz="2800" b="1" dirty="0" smtClean="0"/>
              <a:t>Every dollar is allocated to a specific expense or        savings  category.</a:t>
            </a:r>
          </a:p>
          <a:p>
            <a:pPr algn="l" rtl="0"/>
            <a:r>
              <a:rPr lang="en-US" sz="2800" b="1" dirty="0" smtClean="0"/>
              <a:t>2. </a:t>
            </a:r>
            <a:r>
              <a:rPr lang="en-US" sz="2800" b="1" dirty="0" smtClean="0">
                <a:solidFill>
                  <a:schemeClr val="accent2">
                    <a:lumMod val="60000"/>
                    <a:lumOff val="40000"/>
                  </a:schemeClr>
                </a:solidFill>
                <a:latin typeface="Noto Sans" pitchFamily="34" charset="0"/>
                <a:ea typeface="Noto Sans" pitchFamily="34" charset="0"/>
              </a:rPr>
              <a:t>Envelope Budgeting</a:t>
            </a:r>
            <a:r>
              <a:rPr lang="en-US" sz="2800" b="1" dirty="0" smtClean="0">
                <a:solidFill>
                  <a:schemeClr val="accent2">
                    <a:lumMod val="60000"/>
                    <a:lumOff val="40000"/>
                  </a:schemeClr>
                </a:solidFill>
              </a:rPr>
              <a:t>: </a:t>
            </a:r>
            <a:r>
              <a:rPr lang="en-US" sz="2800" b="1" dirty="0" smtClean="0"/>
              <a:t>Cash is divided into envelopes for various expenses, and you can only spend what's in each envelope.</a:t>
            </a:r>
          </a:p>
          <a:p>
            <a:pPr algn="l" rtl="0"/>
            <a:r>
              <a:rPr lang="en-US" sz="2800" b="1" dirty="0" smtClean="0"/>
              <a:t>3. </a:t>
            </a:r>
            <a:r>
              <a:rPr lang="en-US" sz="2800" b="1" dirty="0" smtClean="0">
                <a:solidFill>
                  <a:schemeClr val="accent2">
                    <a:lumMod val="60000"/>
                    <a:lumOff val="40000"/>
                  </a:schemeClr>
                </a:solidFill>
                <a:latin typeface="Noto Sans" pitchFamily="34" charset="0"/>
                <a:ea typeface="Noto Sans" pitchFamily="34" charset="0"/>
              </a:rPr>
              <a:t>50/30/20 Budget</a:t>
            </a:r>
            <a:r>
              <a:rPr lang="en-US" sz="2800" b="1" dirty="0" smtClean="0">
                <a:solidFill>
                  <a:schemeClr val="accent2">
                    <a:lumMod val="60000"/>
                    <a:lumOff val="40000"/>
                  </a:schemeClr>
                </a:solidFill>
              </a:rPr>
              <a:t>: </a:t>
            </a:r>
            <a:r>
              <a:rPr lang="en-US" sz="2800" b="1" dirty="0" smtClean="0"/>
              <a:t>Divide your income into 50% for needs, 30% for wants, and 20% for savings and debt repayment.</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ورق">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ورق">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ورق">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115</TotalTime>
  <Words>1717</Words>
  <Application>Microsoft Office PowerPoint</Application>
  <PresentationFormat>On-screen Show (4:3)</PresentationFormat>
  <Paragraphs>107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ورق</vt:lpstr>
      <vt:lpstr>Budget planning and implement </vt:lpstr>
      <vt:lpstr> Outline :  </vt:lpstr>
      <vt:lpstr>Budget Definitions :</vt:lpstr>
      <vt:lpstr>Key characteristics of the definition :  </vt:lpstr>
      <vt:lpstr>Nursing Budget : </vt:lpstr>
      <vt:lpstr>Types of budgetary controlling techniques :-</vt:lpstr>
      <vt:lpstr>Features of budget</vt:lpstr>
      <vt:lpstr>Slide 8</vt:lpstr>
      <vt:lpstr>Budgeting approach:-</vt:lpstr>
      <vt:lpstr>Slide 10</vt:lpstr>
      <vt:lpstr>. Zero-Based Budgeting</vt:lpstr>
      <vt:lpstr>. Envelope Budgeting</vt:lpstr>
      <vt:lpstr>. 50/30/20 Budget</vt:lpstr>
      <vt:lpstr>Incremental Budgeting</vt:lpstr>
      <vt:lpstr>Priority-Based Budgeting</vt:lpstr>
      <vt:lpstr>Bi-Weekly Budget</vt:lpstr>
      <vt:lpstr>Cost Containment:-</vt:lpstr>
      <vt:lpstr>Purpose of Budget:- </vt:lpstr>
      <vt:lpstr>Budget process:-</vt:lpstr>
      <vt:lpstr>Slide 20</vt:lpstr>
      <vt:lpstr>Budget process:-</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planning and implement</dc:title>
  <dc:creator>laptop center</dc:creator>
  <cp:lastModifiedBy>ahmad</cp:lastModifiedBy>
  <cp:revision>5</cp:revision>
  <dcterms:created xsi:type="dcterms:W3CDTF">2023-11-04T14:52:29Z</dcterms:created>
  <dcterms:modified xsi:type="dcterms:W3CDTF">2023-11-14T22:00:22Z</dcterms:modified>
</cp:coreProperties>
</file>