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72" r:id="rId4"/>
    <p:sldId id="273" r:id="rId5"/>
    <p:sldId id="277" r:id="rId6"/>
    <p:sldId id="280" r:id="rId7"/>
    <p:sldId id="281" r:id="rId8"/>
    <p:sldId id="282" r:id="rId9"/>
    <p:sldId id="283" r:id="rId10"/>
    <p:sldId id="284" r:id="rId11"/>
    <p:sldId id="285" r:id="rId12"/>
    <p:sldId id="286" r:id="rId13"/>
    <p:sldId id="287" r:id="rId14"/>
    <p:sldId id="288" r:id="rId15"/>
    <p:sldId id="289" r:id="rId16"/>
    <p:sldId id="290" r:id="rId17"/>
    <p:sldId id="291" r:id="rId18"/>
    <p:sldId id="293" r:id="rId19"/>
    <p:sldId id="294" r:id="rId20"/>
    <p:sldId id="295" r:id="rId21"/>
    <p:sldId id="297" r:id="rId22"/>
    <p:sldId id="633" r:id="rId23"/>
    <p:sldId id="298" r:id="rId24"/>
    <p:sldId id="299" r:id="rId25"/>
    <p:sldId id="300" r:id="rId26"/>
    <p:sldId id="309" r:id="rId27"/>
    <p:sldId id="310" r:id="rId28"/>
    <p:sldId id="311" r:id="rId29"/>
    <p:sldId id="315" r:id="rId30"/>
    <p:sldId id="316" r:id="rId31"/>
    <p:sldId id="317" r:id="rId32"/>
    <p:sldId id="318" r:id="rId33"/>
    <p:sldId id="320" r:id="rId34"/>
    <p:sldId id="323" r:id="rId35"/>
    <p:sldId id="324" r:id="rId36"/>
    <p:sldId id="325" r:id="rId37"/>
    <p:sldId id="326" r:id="rId38"/>
    <p:sldId id="327" r:id="rId39"/>
    <p:sldId id="328" r:id="rId40"/>
    <p:sldId id="329" r:id="rId41"/>
    <p:sldId id="330" r:id="rId42"/>
    <p:sldId id="331" r:id="rId43"/>
    <p:sldId id="332" r:id="rId44"/>
    <p:sldId id="333" r:id="rId45"/>
    <p:sldId id="334" r:id="rId46"/>
    <p:sldId id="335" r:id="rId47"/>
    <p:sldId id="336" r:id="rId48"/>
    <p:sldId id="337" r:id="rId49"/>
    <p:sldId id="338" r:id="rId50"/>
    <p:sldId id="339" r:id="rId51"/>
    <p:sldId id="340" r:id="rId52"/>
    <p:sldId id="358" r:id="rId53"/>
    <p:sldId id="359" r:id="rId54"/>
    <p:sldId id="360" r:id="rId55"/>
    <p:sldId id="361" r:id="rId56"/>
    <p:sldId id="362" r:id="rId57"/>
    <p:sldId id="364" r:id="rId58"/>
    <p:sldId id="365" r:id="rId59"/>
    <p:sldId id="366" r:id="rId60"/>
    <p:sldId id="367" r:id="rId61"/>
    <p:sldId id="368" r:id="rId62"/>
    <p:sldId id="369" r:id="rId63"/>
    <p:sldId id="370" r:id="rId64"/>
    <p:sldId id="371" r:id="rId65"/>
    <p:sldId id="372" r:id="rId66"/>
    <p:sldId id="373" r:id="rId67"/>
    <p:sldId id="374" r:id="rId68"/>
    <p:sldId id="375" r:id="rId69"/>
    <p:sldId id="376" r:id="rId70"/>
    <p:sldId id="379" r:id="rId71"/>
    <p:sldId id="380" r:id="rId72"/>
    <p:sldId id="381" r:id="rId73"/>
    <p:sldId id="382" r:id="rId74"/>
    <p:sldId id="383" r:id="rId75"/>
    <p:sldId id="384" r:id="rId76"/>
    <p:sldId id="385" r:id="rId77"/>
    <p:sldId id="386" r:id="rId78"/>
    <p:sldId id="387" r:id="rId79"/>
    <p:sldId id="389" r:id="rId80"/>
    <p:sldId id="390" r:id="rId81"/>
    <p:sldId id="391" r:id="rId82"/>
    <p:sldId id="392" r:id="rId83"/>
    <p:sldId id="403" r:id="rId84"/>
    <p:sldId id="411" r:id="rId85"/>
    <p:sldId id="417" r:id="rId86"/>
    <p:sldId id="418" r:id="rId87"/>
    <p:sldId id="419" r:id="rId88"/>
    <p:sldId id="420" r:id="rId89"/>
    <p:sldId id="421" r:id="rId90"/>
    <p:sldId id="423" r:id="rId91"/>
    <p:sldId id="424" r:id="rId92"/>
    <p:sldId id="425" r:id="rId93"/>
    <p:sldId id="426" r:id="rId94"/>
    <p:sldId id="427" r:id="rId95"/>
    <p:sldId id="428" r:id="rId96"/>
    <p:sldId id="429" r:id="rId97"/>
    <p:sldId id="457" r:id="rId98"/>
    <p:sldId id="430" r:id="rId99"/>
    <p:sldId id="431" r:id="rId100"/>
    <p:sldId id="432" r:id="rId101"/>
    <p:sldId id="433" r:id="rId102"/>
    <p:sldId id="434" r:id="rId103"/>
    <p:sldId id="435" r:id="rId104"/>
    <p:sldId id="436" r:id="rId105"/>
    <p:sldId id="437" r:id="rId106"/>
    <p:sldId id="438" r:id="rId107"/>
    <p:sldId id="439" r:id="rId108"/>
    <p:sldId id="440" r:id="rId109"/>
    <p:sldId id="441" r:id="rId110"/>
    <p:sldId id="442" r:id="rId111"/>
    <p:sldId id="443" r:id="rId112"/>
    <p:sldId id="444" r:id="rId113"/>
    <p:sldId id="445" r:id="rId114"/>
    <p:sldId id="446" r:id="rId115"/>
    <p:sldId id="447" r:id="rId116"/>
    <p:sldId id="448" r:id="rId117"/>
    <p:sldId id="462" r:id="rId118"/>
    <p:sldId id="463" r:id="rId119"/>
    <p:sldId id="464" r:id="rId120"/>
    <p:sldId id="465" r:id="rId121"/>
    <p:sldId id="466" r:id="rId122"/>
    <p:sldId id="467" r:id="rId123"/>
    <p:sldId id="470" r:id="rId124"/>
    <p:sldId id="471" r:id="rId125"/>
    <p:sldId id="472" r:id="rId126"/>
    <p:sldId id="485" r:id="rId127"/>
    <p:sldId id="486" r:id="rId128"/>
    <p:sldId id="490" r:id="rId129"/>
    <p:sldId id="491" r:id="rId130"/>
    <p:sldId id="499" r:id="rId131"/>
    <p:sldId id="500" r:id="rId132"/>
    <p:sldId id="501" r:id="rId133"/>
    <p:sldId id="502" r:id="rId134"/>
    <p:sldId id="503" r:id="rId135"/>
    <p:sldId id="504" r:id="rId136"/>
    <p:sldId id="505" r:id="rId137"/>
    <p:sldId id="506" r:id="rId138"/>
    <p:sldId id="507" r:id="rId139"/>
    <p:sldId id="508" r:id="rId140"/>
    <p:sldId id="509" r:id="rId141"/>
    <p:sldId id="510" r:id="rId142"/>
    <p:sldId id="511" r:id="rId143"/>
    <p:sldId id="512" r:id="rId144"/>
    <p:sldId id="513" r:id="rId145"/>
    <p:sldId id="514" r:id="rId146"/>
    <p:sldId id="515" r:id="rId147"/>
    <p:sldId id="516" r:id="rId148"/>
    <p:sldId id="517" r:id="rId149"/>
    <p:sldId id="518" r:id="rId150"/>
    <p:sldId id="519" r:id="rId151"/>
    <p:sldId id="520" r:id="rId152"/>
    <p:sldId id="521" r:id="rId153"/>
    <p:sldId id="522" r:id="rId154"/>
    <p:sldId id="523" r:id="rId155"/>
    <p:sldId id="524" r:id="rId156"/>
    <p:sldId id="525" r:id="rId157"/>
    <p:sldId id="527" r:id="rId158"/>
    <p:sldId id="532" r:id="rId159"/>
    <p:sldId id="533" r:id="rId160"/>
    <p:sldId id="534" r:id="rId161"/>
    <p:sldId id="535" r:id="rId162"/>
    <p:sldId id="536" r:id="rId163"/>
    <p:sldId id="538" r:id="rId164"/>
    <p:sldId id="539" r:id="rId165"/>
    <p:sldId id="540" r:id="rId166"/>
    <p:sldId id="541" r:id="rId167"/>
    <p:sldId id="542" r:id="rId168"/>
    <p:sldId id="543" r:id="rId169"/>
    <p:sldId id="544" r:id="rId170"/>
    <p:sldId id="545" r:id="rId171"/>
    <p:sldId id="546" r:id="rId172"/>
    <p:sldId id="547" r:id="rId173"/>
    <p:sldId id="548" r:id="rId174"/>
    <p:sldId id="549" r:id="rId175"/>
    <p:sldId id="550" r:id="rId176"/>
    <p:sldId id="551" r:id="rId177"/>
    <p:sldId id="552" r:id="rId178"/>
    <p:sldId id="553" r:id="rId179"/>
    <p:sldId id="554" r:id="rId180"/>
    <p:sldId id="555" r:id="rId181"/>
    <p:sldId id="556" r:id="rId182"/>
    <p:sldId id="557" r:id="rId183"/>
    <p:sldId id="558" r:id="rId184"/>
    <p:sldId id="559" r:id="rId185"/>
    <p:sldId id="560" r:id="rId186"/>
    <p:sldId id="561" r:id="rId187"/>
    <p:sldId id="562" r:id="rId188"/>
    <p:sldId id="563" r:id="rId189"/>
    <p:sldId id="564" r:id="rId190"/>
    <p:sldId id="565" r:id="rId191"/>
    <p:sldId id="566" r:id="rId192"/>
    <p:sldId id="567" r:id="rId193"/>
    <p:sldId id="568" r:id="rId194"/>
    <p:sldId id="569" r:id="rId195"/>
    <p:sldId id="570" r:id="rId196"/>
    <p:sldId id="571" r:id="rId197"/>
    <p:sldId id="572" r:id="rId198"/>
    <p:sldId id="573" r:id="rId199"/>
    <p:sldId id="574" r:id="rId200"/>
    <p:sldId id="575" r:id="rId201"/>
    <p:sldId id="576" r:id="rId202"/>
    <p:sldId id="577" r:id="rId203"/>
    <p:sldId id="578" r:id="rId204"/>
    <p:sldId id="579" r:id="rId205"/>
    <p:sldId id="580" r:id="rId206"/>
    <p:sldId id="581" r:id="rId207"/>
    <p:sldId id="582" r:id="rId208"/>
    <p:sldId id="583" r:id="rId209"/>
    <p:sldId id="584" r:id="rId210"/>
    <p:sldId id="585" r:id="rId211"/>
    <p:sldId id="586" r:id="rId212"/>
    <p:sldId id="587" r:id="rId213"/>
    <p:sldId id="588" r:id="rId214"/>
    <p:sldId id="589" r:id="rId215"/>
    <p:sldId id="590" r:id="rId216"/>
    <p:sldId id="591" r:id="rId217"/>
    <p:sldId id="592" r:id="rId218"/>
    <p:sldId id="596" r:id="rId219"/>
    <p:sldId id="597" r:id="rId220"/>
    <p:sldId id="598" r:id="rId221"/>
    <p:sldId id="599" r:id="rId222"/>
    <p:sldId id="600" r:id="rId223"/>
    <p:sldId id="601" r:id="rId224"/>
    <p:sldId id="602" r:id="rId225"/>
    <p:sldId id="603" r:id="rId226"/>
    <p:sldId id="604" r:id="rId227"/>
    <p:sldId id="605" r:id="rId228"/>
    <p:sldId id="606" r:id="rId229"/>
    <p:sldId id="607" r:id="rId230"/>
    <p:sldId id="608" r:id="rId231"/>
    <p:sldId id="609" r:id="rId232"/>
    <p:sldId id="610" r:id="rId233"/>
    <p:sldId id="611" r:id="rId234"/>
    <p:sldId id="612" r:id="rId235"/>
    <p:sldId id="613" r:id="rId236"/>
    <p:sldId id="614" r:id="rId237"/>
    <p:sldId id="615" r:id="rId238"/>
    <p:sldId id="616" r:id="rId239"/>
    <p:sldId id="617" r:id="rId2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slide" Target="slides/slide237.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viewProps" Target="viewProp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hyperlink" Target="https://www.steroidal.com/steroid-profiles/superdrol-methyldrostanolone/" TargetMode="Externa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Sports physiology and metabolism – Nutrition prospective </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502982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DEXA</a:t>
            </a:r>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792224"/>
            <a:ext cx="3878579"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8179" y="2211324"/>
            <a:ext cx="4122421"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160951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US" dirty="0" smtClean="0"/>
              <a:t>Increase of water loss , mean the water in the interstitial fluids will decrease ( needed for metabolic processes)</a:t>
            </a:r>
          </a:p>
          <a:p>
            <a:pPr marL="0" indent="0">
              <a:buNone/>
            </a:pPr>
            <a:r>
              <a:rPr lang="en-US" dirty="0"/>
              <a:t> </a:t>
            </a:r>
            <a:r>
              <a:rPr lang="en-US" dirty="0" smtClean="0"/>
              <a:t>loss of 5% of body weight : cause nausea, difficult to concentrate </a:t>
            </a:r>
          </a:p>
          <a:p>
            <a:pPr marL="0" indent="0">
              <a:buNone/>
            </a:pPr>
            <a:endParaRPr lang="en-US" dirty="0"/>
          </a:p>
          <a:p>
            <a:pPr marL="0" indent="0">
              <a:buNone/>
            </a:pPr>
            <a:r>
              <a:rPr lang="en-US" dirty="0" smtClean="0"/>
              <a:t>Loss of 7% lead to confusion and disorientation </a:t>
            </a:r>
          </a:p>
          <a:p>
            <a:pPr marL="0" indent="0">
              <a:buNone/>
            </a:pPr>
            <a:r>
              <a:rPr lang="en-US" dirty="0" smtClean="0"/>
              <a:t>Loss of 10% to 20% : lead to death.</a:t>
            </a:r>
            <a:endParaRPr lang="en-GB" dirty="0"/>
          </a:p>
        </p:txBody>
      </p:sp>
    </p:spTree>
    <p:extLst>
      <p:ext uri="{BB962C8B-B14F-4D97-AF65-F5344CB8AC3E}">
        <p14:creationId xmlns:p14="http://schemas.microsoft.com/office/powerpoint/2010/main" val="421797463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 related illness </a:t>
            </a:r>
            <a:endParaRPr lang="en-GB" dirty="0"/>
          </a:p>
        </p:txBody>
      </p:sp>
      <p:sp>
        <p:nvSpPr>
          <p:cNvPr id="3" name="Content Placeholder 2"/>
          <p:cNvSpPr>
            <a:spLocks noGrp="1"/>
          </p:cNvSpPr>
          <p:nvPr>
            <p:ph idx="1"/>
          </p:nvPr>
        </p:nvSpPr>
        <p:spPr/>
        <p:txBody>
          <a:bodyPr>
            <a:normAutofit fontScale="92500" lnSpcReduction="20000"/>
          </a:bodyPr>
          <a:lstStyle/>
          <a:p>
            <a:r>
              <a:rPr lang="en-US" dirty="0" smtClean="0"/>
              <a:t>In exercise , increase in the heat production occur. .</a:t>
            </a:r>
          </a:p>
          <a:p>
            <a:r>
              <a:rPr lang="en-US" dirty="0" smtClean="0"/>
              <a:t>If the heat can not be released from the body, </a:t>
            </a:r>
            <a:r>
              <a:rPr lang="en-US" dirty="0" smtClean="0">
                <a:sym typeface="Wingdings" pitchFamily="2" charset="2"/>
              </a:rPr>
              <a:t> increase in body temp. </a:t>
            </a:r>
          </a:p>
          <a:p>
            <a:endParaRPr lang="en-US" dirty="0">
              <a:sym typeface="Wingdings" pitchFamily="2" charset="2"/>
            </a:endParaRPr>
          </a:p>
          <a:p>
            <a:r>
              <a:rPr lang="en-US" dirty="0" smtClean="0">
                <a:sym typeface="Wingdings" pitchFamily="2" charset="2"/>
              </a:rPr>
              <a:t>The release of the heat from the body depends on:</a:t>
            </a:r>
          </a:p>
          <a:p>
            <a:r>
              <a:rPr lang="en-US" dirty="0" smtClean="0">
                <a:sym typeface="Wingdings" pitchFamily="2" charset="2"/>
              </a:rPr>
              <a:t>Water</a:t>
            </a:r>
          </a:p>
          <a:p>
            <a:r>
              <a:rPr lang="en-US" dirty="0" smtClean="0">
                <a:sym typeface="Wingdings" pitchFamily="2" charset="2"/>
              </a:rPr>
              <a:t>Exercise</a:t>
            </a:r>
          </a:p>
          <a:p>
            <a:r>
              <a:rPr lang="en-US" dirty="0" smtClean="0">
                <a:sym typeface="Wingdings" pitchFamily="2" charset="2"/>
              </a:rPr>
              <a:t>Environmental condition  </a:t>
            </a:r>
            <a:endParaRPr lang="en-US" dirty="0"/>
          </a:p>
          <a:p>
            <a:endParaRPr lang="en-GB" dirty="0"/>
          </a:p>
        </p:txBody>
      </p:sp>
    </p:spTree>
    <p:extLst>
      <p:ext uri="{BB962C8B-B14F-4D97-AF65-F5344CB8AC3E}">
        <p14:creationId xmlns:p14="http://schemas.microsoft.com/office/powerpoint/2010/main" val="25900061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dirty="0" smtClean="0"/>
              <a:t>In hot weather : the temp exchange will be less so the body become not able to dissipate heat. </a:t>
            </a:r>
          </a:p>
          <a:p>
            <a:endParaRPr lang="en-US" dirty="0"/>
          </a:p>
          <a:p>
            <a:r>
              <a:rPr lang="en-US" dirty="0" smtClean="0"/>
              <a:t>Humidity in the weather also have the same effect.</a:t>
            </a:r>
          </a:p>
        </p:txBody>
      </p:sp>
    </p:spTree>
    <p:extLst>
      <p:ext uri="{BB962C8B-B14F-4D97-AF65-F5344CB8AC3E}">
        <p14:creationId xmlns:p14="http://schemas.microsoft.com/office/powerpoint/2010/main" val="128032270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 related illness </a:t>
            </a:r>
            <a:endParaRPr lang="en-GB" dirty="0"/>
          </a:p>
        </p:txBody>
      </p:sp>
      <p:sp>
        <p:nvSpPr>
          <p:cNvPr id="3" name="Content Placeholder 2"/>
          <p:cNvSpPr>
            <a:spLocks noGrp="1"/>
          </p:cNvSpPr>
          <p:nvPr>
            <p:ph idx="1"/>
          </p:nvPr>
        </p:nvSpPr>
        <p:spPr/>
        <p:txBody>
          <a:bodyPr/>
          <a:lstStyle/>
          <a:p>
            <a:r>
              <a:rPr lang="en-US" dirty="0" smtClean="0"/>
              <a:t>Include: heat cramps, exhaustion,  heat stroke, </a:t>
            </a:r>
          </a:p>
          <a:p>
            <a:endParaRPr lang="en-US" dirty="0"/>
          </a:p>
          <a:p>
            <a:r>
              <a:rPr lang="en-US" dirty="0" smtClean="0"/>
              <a:t>Heat cramps: involuntary muscle spasms </a:t>
            </a:r>
          </a:p>
          <a:p>
            <a:r>
              <a:rPr lang="en-US" dirty="0" smtClean="0"/>
              <a:t>Exhaustion:  rapid, weak pulse , low blood pressure , fainting. </a:t>
            </a:r>
          </a:p>
          <a:p>
            <a:pPr marL="0" indent="0">
              <a:buNone/>
            </a:pPr>
            <a:r>
              <a:rPr lang="en-US" dirty="0" smtClean="0"/>
              <a:t>Should stop exercise </a:t>
            </a:r>
            <a:endParaRPr lang="en-GB" dirty="0"/>
          </a:p>
        </p:txBody>
      </p:sp>
    </p:spTree>
    <p:extLst>
      <p:ext uri="{BB962C8B-B14F-4D97-AF65-F5344CB8AC3E}">
        <p14:creationId xmlns:p14="http://schemas.microsoft.com/office/powerpoint/2010/main" val="259434062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dirty="0" smtClean="0"/>
              <a:t>Heatstroke : </a:t>
            </a:r>
          </a:p>
          <a:p>
            <a:r>
              <a:rPr lang="en-US" dirty="0" smtClean="0"/>
              <a:t>Most serious </a:t>
            </a:r>
          </a:p>
          <a:p>
            <a:pPr marL="0" indent="0">
              <a:buNone/>
            </a:pPr>
            <a:r>
              <a:rPr lang="en-US" dirty="0" smtClean="0"/>
              <a:t>Occur when the regulatory centers in the brain failed. </a:t>
            </a:r>
          </a:p>
          <a:p>
            <a:r>
              <a:rPr lang="en-US" dirty="0"/>
              <a:t>Heatstroke is characterized by extreme confusion, </a:t>
            </a:r>
            <a:r>
              <a:rPr lang="en-US" dirty="0" smtClean="0"/>
              <a:t>unconsciousness, and </a:t>
            </a:r>
            <a:r>
              <a:rPr lang="en-US" dirty="0"/>
              <a:t>hot, dry skin. </a:t>
            </a:r>
            <a:endParaRPr lang="en-US" dirty="0" smtClean="0"/>
          </a:p>
          <a:p>
            <a:r>
              <a:rPr lang="en-US" dirty="0" smtClean="0"/>
              <a:t>It </a:t>
            </a:r>
            <a:r>
              <a:rPr lang="en-US" dirty="0"/>
              <a:t>requires immediate medical attention.</a:t>
            </a:r>
            <a:endParaRPr lang="en-GB" dirty="0"/>
          </a:p>
        </p:txBody>
      </p:sp>
    </p:spTree>
    <p:extLst>
      <p:ext uri="{BB962C8B-B14F-4D97-AF65-F5344CB8AC3E}">
        <p14:creationId xmlns:p14="http://schemas.microsoft.com/office/powerpoint/2010/main" val="71276606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 sodium </a:t>
            </a:r>
            <a:endParaRPr lang="en-GB" dirty="0"/>
          </a:p>
        </p:txBody>
      </p:sp>
      <p:sp>
        <p:nvSpPr>
          <p:cNvPr id="3" name="Content Placeholder 2"/>
          <p:cNvSpPr>
            <a:spLocks noGrp="1"/>
          </p:cNvSpPr>
          <p:nvPr>
            <p:ph idx="1"/>
          </p:nvPr>
        </p:nvSpPr>
        <p:spPr/>
        <p:txBody>
          <a:bodyPr/>
          <a:lstStyle/>
          <a:p>
            <a:r>
              <a:rPr lang="en-US" dirty="0" err="1" smtClean="0"/>
              <a:t>Hyponatremia</a:t>
            </a:r>
            <a:r>
              <a:rPr lang="en-US" dirty="0" smtClean="0"/>
              <a:t> </a:t>
            </a:r>
          </a:p>
          <a:p>
            <a:r>
              <a:rPr lang="en-US" dirty="0" smtClean="0"/>
              <a:t>Sweat is contain mainly water + minerals ( sodium and chloride and potassium in prolonged exercise) </a:t>
            </a:r>
          </a:p>
          <a:p>
            <a:endParaRPr lang="en-US" dirty="0"/>
          </a:p>
          <a:p>
            <a:r>
              <a:rPr lang="en-US" dirty="0" smtClean="0"/>
              <a:t>Athletes usually sweat excessively : </a:t>
            </a:r>
          </a:p>
          <a:p>
            <a:pPr marL="0" indent="0">
              <a:buNone/>
            </a:pPr>
            <a:r>
              <a:rPr lang="en-US" dirty="0" smtClean="0"/>
              <a:t>Athletes sweat around 1 liter of sweat / hour </a:t>
            </a:r>
          </a:p>
          <a:p>
            <a:pPr marL="0" indent="0">
              <a:buNone/>
            </a:pPr>
            <a:r>
              <a:rPr lang="en-US" dirty="0" smtClean="0"/>
              <a:t>each liter of sweat contains 2-3 </a:t>
            </a:r>
            <a:r>
              <a:rPr lang="en-US" dirty="0" err="1" smtClean="0"/>
              <a:t>gm</a:t>
            </a:r>
            <a:r>
              <a:rPr lang="en-US" dirty="0" smtClean="0"/>
              <a:t> of salt  </a:t>
            </a:r>
            <a:endParaRPr lang="en-GB" dirty="0"/>
          </a:p>
        </p:txBody>
      </p:sp>
    </p:spTree>
    <p:extLst>
      <p:ext uri="{BB962C8B-B14F-4D97-AF65-F5344CB8AC3E}">
        <p14:creationId xmlns:p14="http://schemas.microsoft.com/office/powerpoint/2010/main" val="301010105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dirty="0" smtClean="0"/>
              <a:t>In 10 hours exercise </a:t>
            </a:r>
          </a:p>
          <a:p>
            <a:pPr marL="0" indent="0">
              <a:buNone/>
            </a:pPr>
            <a:r>
              <a:rPr lang="en-US" dirty="0" smtClean="0"/>
              <a:t>The salt lost may reach 20-30 </a:t>
            </a:r>
            <a:r>
              <a:rPr lang="en-US" dirty="0" err="1" smtClean="0"/>
              <a:t>gm</a:t>
            </a:r>
            <a:r>
              <a:rPr lang="en-US" dirty="0" smtClean="0"/>
              <a:t> of salt </a:t>
            </a:r>
          </a:p>
          <a:p>
            <a:pPr marL="0" indent="0">
              <a:buNone/>
            </a:pPr>
            <a:endParaRPr lang="en-US" dirty="0"/>
          </a:p>
          <a:p>
            <a:pPr marL="0" indent="0">
              <a:buNone/>
            </a:pPr>
            <a:r>
              <a:rPr lang="en-US" dirty="0" err="1" smtClean="0"/>
              <a:t>Hyponatremia</a:t>
            </a:r>
            <a:r>
              <a:rPr lang="en-US" dirty="0" smtClean="0"/>
              <a:t> : occur when athletes drink a lot of water only, this will lead to dilution of the body system </a:t>
            </a:r>
            <a:endParaRPr lang="en-GB" dirty="0"/>
          </a:p>
        </p:txBody>
      </p:sp>
    </p:spTree>
    <p:extLst>
      <p:ext uri="{BB962C8B-B14F-4D97-AF65-F5344CB8AC3E}">
        <p14:creationId xmlns:p14="http://schemas.microsoft.com/office/powerpoint/2010/main" val="64288982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dirty="0" err="1" smtClean="0"/>
              <a:t>Hyponatremia</a:t>
            </a:r>
            <a:r>
              <a:rPr lang="en-US" dirty="0" smtClean="0"/>
              <a:t> complications:</a:t>
            </a:r>
          </a:p>
          <a:p>
            <a:pPr marL="0" indent="0">
              <a:buNone/>
            </a:pPr>
            <a:r>
              <a:rPr lang="en-US" dirty="0" smtClean="0"/>
              <a:t>1- can cause swelling</a:t>
            </a:r>
          </a:p>
          <a:p>
            <a:pPr marL="0" indent="0">
              <a:buNone/>
            </a:pPr>
            <a:r>
              <a:rPr lang="en-US" dirty="0" smtClean="0"/>
              <a:t>2- accumulation of fluids in lungs will lead to decrease the oxygen exchange. </a:t>
            </a:r>
          </a:p>
          <a:p>
            <a:pPr marL="0" indent="0">
              <a:buNone/>
            </a:pPr>
            <a:r>
              <a:rPr lang="en-US" dirty="0" smtClean="0"/>
              <a:t>3- excess fluids in the brain: lead to disorientation, seizure, coma ,,,,,,, death .</a:t>
            </a:r>
          </a:p>
          <a:p>
            <a:pPr marL="0" indent="0">
              <a:buNone/>
            </a:pPr>
            <a:endParaRPr lang="en-GB" dirty="0"/>
          </a:p>
        </p:txBody>
      </p:sp>
    </p:spTree>
    <p:extLst>
      <p:ext uri="{BB962C8B-B14F-4D97-AF65-F5344CB8AC3E}">
        <p14:creationId xmlns:p14="http://schemas.microsoft.com/office/powerpoint/2010/main" val="159778122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dirty="0" err="1" smtClean="0"/>
              <a:t>Hyponatremia</a:t>
            </a:r>
            <a:r>
              <a:rPr lang="en-US" dirty="0" smtClean="0"/>
              <a:t> is concern in endurance events </a:t>
            </a:r>
            <a:endParaRPr lang="en-US" dirty="0"/>
          </a:p>
          <a:p>
            <a:r>
              <a:rPr lang="en-US" dirty="0" smtClean="0"/>
              <a:t>Treatment :</a:t>
            </a:r>
          </a:p>
          <a:p>
            <a:pPr marL="0" indent="0">
              <a:buNone/>
            </a:pPr>
            <a:r>
              <a:rPr lang="en-US" dirty="0" smtClean="0"/>
              <a:t>Mild: eating and drinking sodium containing beverage </a:t>
            </a:r>
          </a:p>
          <a:p>
            <a:pPr marL="0" indent="0">
              <a:buNone/>
            </a:pPr>
            <a:r>
              <a:rPr lang="en-US" dirty="0" smtClean="0"/>
              <a:t>Sever: medical intervention  </a:t>
            </a:r>
            <a:endParaRPr lang="en-GB" dirty="0"/>
          </a:p>
        </p:txBody>
      </p:sp>
    </p:spTree>
    <p:extLst>
      <p:ext uri="{BB962C8B-B14F-4D97-AF65-F5344CB8AC3E}">
        <p14:creationId xmlns:p14="http://schemas.microsoft.com/office/powerpoint/2010/main" val="287560228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Recommendation for athletes </a:t>
            </a:r>
            <a:endParaRPr lang="en-GB" dirty="0"/>
          </a:p>
        </p:txBody>
      </p:sp>
      <p:sp>
        <p:nvSpPr>
          <p:cNvPr id="3" name="Content Placeholder 2"/>
          <p:cNvSpPr>
            <a:spLocks noGrp="1"/>
          </p:cNvSpPr>
          <p:nvPr>
            <p:ph idx="1"/>
          </p:nvPr>
        </p:nvSpPr>
        <p:spPr/>
        <p:txBody>
          <a:bodyPr/>
          <a:lstStyle/>
          <a:p>
            <a:r>
              <a:rPr lang="en-US" dirty="0" smtClean="0"/>
              <a:t>Use sodium containing drinks during events</a:t>
            </a:r>
          </a:p>
          <a:p>
            <a:r>
              <a:rPr lang="en-US" dirty="0" smtClean="0"/>
              <a:t>Increase your salt intake few days before competition, </a:t>
            </a:r>
          </a:p>
          <a:p>
            <a:r>
              <a:rPr lang="en-US" dirty="0" smtClean="0"/>
              <a:t>Avoid medications such as ( NSAID ) they affect kidney function </a:t>
            </a:r>
            <a:endParaRPr lang="en-GB" dirty="0"/>
          </a:p>
        </p:txBody>
      </p:sp>
    </p:spTree>
    <p:extLst>
      <p:ext uri="{BB962C8B-B14F-4D97-AF65-F5344CB8AC3E}">
        <p14:creationId xmlns:p14="http://schemas.microsoft.com/office/powerpoint/2010/main" val="2275042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Skinfold </a:t>
            </a:r>
            <a:endParaRPr lang="en-US" dirty="0"/>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00200"/>
            <a:ext cx="35814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4" descr="Image result for skinfol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600200"/>
            <a:ext cx="31242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811830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858818"/>
          </a:xfrm>
        </p:spPr>
        <p:txBody>
          <a:bodyPr>
            <a:normAutofit/>
          </a:bodyPr>
          <a:lstStyle/>
          <a:p>
            <a:r>
              <a:rPr lang="en-US" sz="3200" dirty="0" smtClean="0"/>
              <a:t>Water and electrolytes requirements </a:t>
            </a:r>
            <a:endParaRPr lang="en-GB" sz="3200" dirty="0"/>
          </a:p>
        </p:txBody>
      </p:sp>
      <p:sp>
        <p:nvSpPr>
          <p:cNvPr id="3" name="Content Placeholder 2"/>
          <p:cNvSpPr>
            <a:spLocks noGrp="1"/>
          </p:cNvSpPr>
          <p:nvPr>
            <p:ph idx="1"/>
          </p:nvPr>
        </p:nvSpPr>
        <p:spPr>
          <a:xfrm>
            <a:off x="1219200" y="1676400"/>
            <a:ext cx="6781800" cy="4046669"/>
          </a:xfrm>
        </p:spPr>
        <p:txBody>
          <a:bodyPr/>
          <a:lstStyle/>
          <a:p>
            <a:r>
              <a:rPr lang="en-US" dirty="0" smtClean="0"/>
              <a:t>Men : need 3.7 L</a:t>
            </a:r>
          </a:p>
          <a:p>
            <a:r>
              <a:rPr lang="en-US" dirty="0" smtClean="0"/>
              <a:t>Women:  2.7 L</a:t>
            </a:r>
          </a:p>
          <a:p>
            <a:pPr marL="0" indent="0">
              <a:buNone/>
            </a:pPr>
            <a:r>
              <a:rPr lang="en-US" dirty="0"/>
              <a:t> </a:t>
            </a:r>
            <a:r>
              <a:rPr lang="en-US" dirty="0" smtClean="0"/>
              <a:t>80% from the water  and fluids , 20 % from food</a:t>
            </a:r>
          </a:p>
          <a:p>
            <a:pPr marL="0" indent="0">
              <a:buNone/>
            </a:pPr>
            <a:endParaRPr lang="en-US" dirty="0"/>
          </a:p>
          <a:p>
            <a:pPr marL="0" indent="0">
              <a:buNone/>
            </a:pPr>
            <a:endParaRPr lang="en-US" dirty="0" smtClean="0"/>
          </a:p>
          <a:p>
            <a:pPr marL="0" indent="0">
              <a:buNone/>
            </a:pPr>
            <a:endParaRPr lang="en-US" dirty="0"/>
          </a:p>
          <a:p>
            <a:pPr marL="0" indent="0">
              <a:buNone/>
            </a:pPr>
            <a:endParaRPr lang="en-GB" dirty="0"/>
          </a:p>
        </p:txBody>
      </p:sp>
    </p:spTree>
    <p:extLst>
      <p:ext uri="{BB962C8B-B14F-4D97-AF65-F5344CB8AC3E}">
        <p14:creationId xmlns:p14="http://schemas.microsoft.com/office/powerpoint/2010/main" val="348782685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sp>
        <p:nvSpPr>
          <p:cNvPr id="2" name="Title 1"/>
          <p:cNvSpPr>
            <a:spLocks noGrp="1"/>
          </p:cNvSpPr>
          <p:nvPr>
            <p:ph type="title"/>
          </p:nvPr>
        </p:nvSpPr>
        <p:spPr/>
        <p:txBody>
          <a:bodyPr/>
          <a:lstStyle/>
          <a:p>
            <a:endParaRPr lang="en-GB"/>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857" t="17848" r="52963" b="16337"/>
          <a:stretch/>
        </p:blipFill>
        <p:spPr bwMode="auto">
          <a:xfrm>
            <a:off x="694266" y="304800"/>
            <a:ext cx="7535334" cy="632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359099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US" dirty="0" smtClean="0"/>
              <a:t>Sport drinks </a:t>
            </a:r>
          </a:p>
          <a:p>
            <a:r>
              <a:rPr lang="en-US" dirty="0" smtClean="0"/>
              <a:t>Low carbohydrate drinks :  only for 4- 8 gram of carbohydrate / 100 ml  </a:t>
            </a:r>
            <a:r>
              <a:rPr lang="en-GB" dirty="0" smtClean="0"/>
              <a:t> is recommended </a:t>
            </a:r>
          </a:p>
          <a:p>
            <a:r>
              <a:rPr lang="en-US" dirty="0" smtClean="0"/>
              <a:t>The CHO maintain the blood glucose and prevent fatigue </a:t>
            </a:r>
          </a:p>
          <a:p>
            <a:pPr marL="0" indent="0">
              <a:buNone/>
            </a:pPr>
            <a:endParaRPr lang="en-US" dirty="0" smtClean="0"/>
          </a:p>
        </p:txBody>
      </p:sp>
    </p:spTree>
    <p:extLst>
      <p:ext uri="{BB962C8B-B14F-4D97-AF65-F5344CB8AC3E}">
        <p14:creationId xmlns:p14="http://schemas.microsoft.com/office/powerpoint/2010/main" val="262750840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US" dirty="0" smtClean="0"/>
              <a:t>If the exercise is less than 3 hours – no effect on the sodium level. </a:t>
            </a:r>
          </a:p>
          <a:p>
            <a:r>
              <a:rPr lang="en-US" dirty="0" smtClean="0"/>
              <a:t>But o,5- 0.7 </a:t>
            </a:r>
            <a:r>
              <a:rPr lang="en-US" dirty="0" err="1" smtClean="0"/>
              <a:t>gm</a:t>
            </a:r>
            <a:r>
              <a:rPr lang="en-US" dirty="0" smtClean="0"/>
              <a:t> of sodium / L  (1.2-1.8 </a:t>
            </a:r>
            <a:r>
              <a:rPr lang="en-US" dirty="0" err="1" smtClean="0"/>
              <a:t>gm</a:t>
            </a:r>
            <a:r>
              <a:rPr lang="en-US" dirty="0" smtClean="0"/>
              <a:t> is recommended , </a:t>
            </a:r>
            <a:endParaRPr lang="en-US" dirty="0"/>
          </a:p>
          <a:p>
            <a:r>
              <a:rPr lang="en-GB" dirty="0" smtClean="0"/>
              <a:t>Even </a:t>
            </a:r>
            <a:r>
              <a:rPr lang="en-US" dirty="0" smtClean="0"/>
              <a:t>in </a:t>
            </a:r>
            <a:r>
              <a:rPr lang="en-US" dirty="0"/>
              <a:t>exercise lasting less than three hours the sodium is </a:t>
            </a:r>
            <a:r>
              <a:rPr lang="en-US" dirty="0" smtClean="0"/>
              <a:t>beneficial because </a:t>
            </a:r>
            <a:r>
              <a:rPr lang="en-US" dirty="0"/>
              <a:t>it makes the drink taste better and can stimulate thirst;</a:t>
            </a:r>
          </a:p>
          <a:p>
            <a:pPr marL="0" indent="0">
              <a:buNone/>
            </a:pPr>
            <a:r>
              <a:rPr lang="en-US" dirty="0" smtClean="0"/>
              <a:t>    this </a:t>
            </a:r>
            <a:r>
              <a:rPr lang="en-US" dirty="0"/>
              <a:t>can help increase fluid intake</a:t>
            </a:r>
            <a:endParaRPr lang="en-GB" dirty="0"/>
          </a:p>
        </p:txBody>
      </p:sp>
    </p:spTree>
    <p:extLst>
      <p:ext uri="{BB962C8B-B14F-4D97-AF65-F5344CB8AC3E}">
        <p14:creationId xmlns:p14="http://schemas.microsoft.com/office/powerpoint/2010/main" val="421695447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exercise </a:t>
            </a:r>
            <a:endParaRPr lang="en-GB" dirty="0"/>
          </a:p>
        </p:txBody>
      </p:sp>
      <p:sp>
        <p:nvSpPr>
          <p:cNvPr id="3" name="Content Placeholder 2"/>
          <p:cNvSpPr>
            <a:spLocks noGrp="1"/>
          </p:cNvSpPr>
          <p:nvPr>
            <p:ph idx="1"/>
          </p:nvPr>
        </p:nvSpPr>
        <p:spPr/>
        <p:txBody>
          <a:bodyPr/>
          <a:lstStyle/>
          <a:p>
            <a:r>
              <a:rPr lang="en-US" dirty="0" smtClean="0"/>
              <a:t>Athletes usually drink 1/3 to 2/3 of water lost in sweat. </a:t>
            </a:r>
            <a:endParaRPr lang="en-GB" dirty="0"/>
          </a:p>
        </p:txBody>
      </p:sp>
    </p:spTree>
    <p:extLst>
      <p:ext uri="{BB962C8B-B14F-4D97-AF65-F5344CB8AC3E}">
        <p14:creationId xmlns:p14="http://schemas.microsoft.com/office/powerpoint/2010/main" val="75686680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exercise </a:t>
            </a:r>
            <a:endParaRPr lang="en-GB" dirty="0"/>
          </a:p>
        </p:txBody>
      </p:sp>
      <p:sp>
        <p:nvSpPr>
          <p:cNvPr id="3" name="Content Placeholder 2"/>
          <p:cNvSpPr>
            <a:spLocks noGrp="1"/>
          </p:cNvSpPr>
          <p:nvPr>
            <p:ph idx="1"/>
          </p:nvPr>
        </p:nvSpPr>
        <p:spPr/>
        <p:txBody>
          <a:bodyPr/>
          <a:lstStyle/>
          <a:p>
            <a:r>
              <a:rPr lang="en-US" dirty="0"/>
              <a:t>After exercising, to restore water balance,</a:t>
            </a:r>
          </a:p>
          <a:p>
            <a:pPr marL="0" indent="0">
              <a:buNone/>
            </a:pPr>
            <a:r>
              <a:rPr lang="en-US" dirty="0"/>
              <a:t>people should drink </a:t>
            </a:r>
            <a:r>
              <a:rPr lang="en-US" dirty="0" smtClean="0"/>
              <a:t>(</a:t>
            </a:r>
            <a:r>
              <a:rPr lang="en-US" dirty="0"/>
              <a:t>0.5 to 0.7 L) of fluid for </a:t>
            </a:r>
            <a:r>
              <a:rPr lang="en-US" dirty="0" smtClean="0"/>
              <a:t>each pound </a:t>
            </a:r>
            <a:r>
              <a:rPr lang="en-US" dirty="0"/>
              <a:t>of weight lost during exercise</a:t>
            </a:r>
            <a:r>
              <a:rPr lang="en-US" dirty="0" smtClean="0"/>
              <a:t>.</a:t>
            </a:r>
          </a:p>
          <a:p>
            <a:pPr marL="0" indent="0">
              <a:buNone/>
            </a:pPr>
            <a:endParaRPr lang="en-US" dirty="0"/>
          </a:p>
          <a:p>
            <a:r>
              <a:rPr lang="en-GB" dirty="0"/>
              <a:t>Drinking a </a:t>
            </a:r>
            <a:r>
              <a:rPr lang="en-GB" dirty="0" smtClean="0"/>
              <a:t>sodium-containing </a:t>
            </a:r>
            <a:r>
              <a:rPr lang="en-US" dirty="0" smtClean="0"/>
              <a:t>beverage</a:t>
            </a:r>
            <a:r>
              <a:rPr lang="en-US" dirty="0"/>
              <a:t>, or drinking water and eating a food that </a:t>
            </a:r>
            <a:r>
              <a:rPr lang="en-US" dirty="0" smtClean="0"/>
              <a:t>contains </a:t>
            </a:r>
            <a:r>
              <a:rPr lang="en-GB" dirty="0" smtClean="0"/>
              <a:t>sodium</a:t>
            </a:r>
            <a:r>
              <a:rPr lang="en-GB" dirty="0"/>
              <a:t>, is recommended.</a:t>
            </a:r>
            <a:endParaRPr lang="en-US" dirty="0" smtClean="0"/>
          </a:p>
          <a:p>
            <a:pPr marL="0" indent="0">
              <a:buNone/>
            </a:pPr>
            <a:endParaRPr lang="en-GB" dirty="0"/>
          </a:p>
        </p:txBody>
      </p:sp>
    </p:spTree>
    <p:extLst>
      <p:ext uri="{BB962C8B-B14F-4D97-AF65-F5344CB8AC3E}">
        <p14:creationId xmlns:p14="http://schemas.microsoft.com/office/powerpoint/2010/main" val="358334614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dirty="0"/>
              <a:t>If athletes gain—rather than lose—weight during exercise </a:t>
            </a:r>
            <a:r>
              <a:rPr lang="en-US" dirty="0" smtClean="0"/>
              <a:t>it indicates </a:t>
            </a:r>
            <a:r>
              <a:rPr lang="en-US" dirty="0"/>
              <a:t>that they have consumed more fluid than they lost. </a:t>
            </a:r>
            <a:r>
              <a:rPr lang="en-US" smtClean="0"/>
              <a:t>This puts </a:t>
            </a:r>
            <a:r>
              <a:rPr lang="en-US" dirty="0"/>
              <a:t>them at risk of </a:t>
            </a:r>
            <a:r>
              <a:rPr lang="en-US" dirty="0" err="1"/>
              <a:t>hyponatremia</a:t>
            </a:r>
            <a:r>
              <a:rPr lang="en-US" dirty="0"/>
              <a:t>.</a:t>
            </a:r>
            <a:endParaRPr lang="en-GB" dirty="0"/>
          </a:p>
        </p:txBody>
      </p:sp>
    </p:spTree>
    <p:extLst>
      <p:ext uri="{BB962C8B-B14F-4D97-AF65-F5344CB8AC3E}">
        <p14:creationId xmlns:p14="http://schemas.microsoft.com/office/powerpoint/2010/main" val="185541800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calculate the energy expenditure </a:t>
            </a:r>
            <a:endParaRPr lang="en-US" dirty="0"/>
          </a:p>
        </p:txBody>
      </p:sp>
      <p:sp>
        <p:nvSpPr>
          <p:cNvPr id="3" name="Content Placeholder 2"/>
          <p:cNvSpPr>
            <a:spLocks noGrp="1"/>
          </p:cNvSpPr>
          <p:nvPr>
            <p:ph sz="quarter" idx="1"/>
          </p:nvPr>
        </p:nvSpPr>
        <p:spPr/>
        <p:txBody>
          <a:bodyPr/>
          <a:lstStyle/>
          <a:p>
            <a:r>
              <a:rPr lang="en-US" dirty="0" smtClean="0"/>
              <a:t>1- use equation </a:t>
            </a:r>
          </a:p>
          <a:p>
            <a:r>
              <a:rPr lang="en-US" dirty="0" smtClean="0"/>
              <a:t>Harris benedict </a:t>
            </a:r>
          </a:p>
          <a:p>
            <a:r>
              <a:rPr lang="en-US" dirty="0" err="1" smtClean="0"/>
              <a:t>Muflline</a:t>
            </a:r>
            <a:r>
              <a:rPr lang="en-US" dirty="0" smtClean="0"/>
              <a:t> </a:t>
            </a:r>
          </a:p>
          <a:p>
            <a:r>
              <a:rPr lang="en-US" dirty="0" smtClean="0"/>
              <a:t>Others ( depends on your reference) </a:t>
            </a:r>
          </a:p>
          <a:p>
            <a:endParaRPr lang="en-US" dirty="0"/>
          </a:p>
          <a:p>
            <a:endParaRPr lang="en-US" dirty="0"/>
          </a:p>
        </p:txBody>
      </p:sp>
    </p:spTree>
    <p:extLst>
      <p:ext uri="{BB962C8B-B14F-4D97-AF65-F5344CB8AC3E}">
        <p14:creationId xmlns:p14="http://schemas.microsoft.com/office/powerpoint/2010/main" val="421153619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Harris benedict </a:t>
            </a:r>
            <a:endParaRPr lang="en-US" dirty="0"/>
          </a:p>
        </p:txBody>
      </p:sp>
      <p:sp>
        <p:nvSpPr>
          <p:cNvPr id="3" name="Content Placeholder 2"/>
          <p:cNvSpPr>
            <a:spLocks noGrp="1"/>
          </p:cNvSpPr>
          <p:nvPr>
            <p:ph sz="quarter" idx="1"/>
          </p:nvPr>
        </p:nvSpPr>
        <p:spPr/>
        <p:txBody>
          <a:bodyPr/>
          <a:lstStyle/>
          <a:p>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187" t="15674" r="21690" b="26325"/>
          <a:stretch/>
        </p:blipFill>
        <p:spPr bwMode="auto">
          <a:xfrm>
            <a:off x="152400" y="0"/>
            <a:ext cx="87630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241507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153400" cy="1143000"/>
          </a:xfrm>
        </p:spPr>
        <p:txBody>
          <a:bodyPr>
            <a:normAutofit fontScale="90000"/>
          </a:bodyPr>
          <a:lstStyle/>
          <a:p>
            <a:r>
              <a:rPr lang="en-US" dirty="0" smtClean="0"/>
              <a:t>E.E energy expenditure/ requirement </a:t>
            </a:r>
            <a:endParaRPr lang="en-US" dirty="0"/>
          </a:p>
        </p:txBody>
      </p:sp>
      <p:sp>
        <p:nvSpPr>
          <p:cNvPr id="3" name="Content Placeholder 2"/>
          <p:cNvSpPr>
            <a:spLocks noGrp="1"/>
          </p:cNvSpPr>
          <p:nvPr>
            <p:ph sz="quarter" idx="1"/>
          </p:nvPr>
        </p:nvSpPr>
        <p:spPr/>
        <p:txBody>
          <a:bodyPr>
            <a:normAutofit/>
          </a:bodyPr>
          <a:lstStyle/>
          <a:p>
            <a:r>
              <a:rPr lang="en-US" sz="4800" dirty="0" smtClean="0"/>
              <a:t>E.E= BMR* PA</a:t>
            </a:r>
            <a:endParaRPr lang="en-US" sz="4800" dirty="0"/>
          </a:p>
        </p:txBody>
      </p:sp>
    </p:spTree>
    <p:extLst>
      <p:ext uri="{BB962C8B-B14F-4D97-AF65-F5344CB8AC3E}">
        <p14:creationId xmlns:p14="http://schemas.microsoft.com/office/powerpoint/2010/main" val="3633035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Benefits of Exercise and</a:t>
            </a:r>
            <a:br>
              <a:rPr lang="en-US" b="1" dirty="0"/>
            </a:br>
            <a:r>
              <a:rPr lang="en-GB" b="1" dirty="0"/>
              <a:t>a Healthy </a:t>
            </a:r>
            <a:r>
              <a:rPr lang="en-GB" b="1" dirty="0" smtClean="0"/>
              <a:t>Diet</a:t>
            </a:r>
            <a:endParaRPr lang="en-GB" dirty="0"/>
          </a:p>
        </p:txBody>
      </p:sp>
      <p:sp>
        <p:nvSpPr>
          <p:cNvPr id="3" name="Content Placeholder 2"/>
          <p:cNvSpPr>
            <a:spLocks noGrp="1"/>
          </p:cNvSpPr>
          <p:nvPr>
            <p:ph idx="1"/>
          </p:nvPr>
        </p:nvSpPr>
        <p:spPr/>
        <p:txBody>
          <a:bodyPr>
            <a:normAutofit/>
          </a:bodyPr>
          <a:lstStyle/>
          <a:p>
            <a:pPr marL="0" indent="0">
              <a:buNone/>
            </a:pPr>
            <a:r>
              <a:rPr lang="en-US" sz="2800" dirty="0" smtClean="0">
                <a:latin typeface="Times New Roman" pitchFamily="18" charset="0"/>
                <a:cs typeface="Times New Roman" pitchFamily="18" charset="0"/>
              </a:rPr>
              <a:t>1- A </a:t>
            </a:r>
            <a:r>
              <a:rPr lang="en-US" sz="2800" dirty="0">
                <a:latin typeface="Times New Roman" pitchFamily="18" charset="0"/>
                <a:cs typeface="Times New Roman" pitchFamily="18" charset="0"/>
              </a:rPr>
              <a:t>regular program of exercise increases fitness level and </a:t>
            </a:r>
            <a:r>
              <a:rPr lang="en-US" sz="2800" dirty="0" smtClean="0">
                <a:latin typeface="Times New Roman" pitchFamily="18" charset="0"/>
                <a:cs typeface="Times New Roman" pitchFamily="18" charset="0"/>
              </a:rPr>
              <a:t>helps keep </a:t>
            </a:r>
            <a:r>
              <a:rPr lang="en-US" sz="2800" dirty="0">
                <a:latin typeface="Times New Roman" pitchFamily="18" charset="0"/>
                <a:cs typeface="Times New Roman" pitchFamily="18" charset="0"/>
              </a:rPr>
              <a:t>weight within the healthy range. It also reduces the risk </a:t>
            </a:r>
            <a:r>
              <a:rPr lang="en-US" sz="2800" dirty="0" smtClean="0">
                <a:latin typeface="Times New Roman" pitchFamily="18" charset="0"/>
                <a:cs typeface="Times New Roman" pitchFamily="18" charset="0"/>
              </a:rPr>
              <a:t>of chronic </a:t>
            </a:r>
            <a:r>
              <a:rPr lang="en-US" sz="2800" dirty="0">
                <a:latin typeface="Times New Roman" pitchFamily="18" charset="0"/>
                <a:cs typeface="Times New Roman" pitchFamily="18" charset="0"/>
              </a:rPr>
              <a:t>diseases, including heart disease, high blood </a:t>
            </a:r>
            <a:r>
              <a:rPr lang="en-US" sz="2800" dirty="0" smtClean="0">
                <a:latin typeface="Times New Roman" pitchFamily="18" charset="0"/>
                <a:cs typeface="Times New Roman" pitchFamily="18" charset="0"/>
              </a:rPr>
              <a:t>pressure, </a:t>
            </a:r>
            <a:r>
              <a:rPr lang="en-GB" sz="2800" dirty="0">
                <a:latin typeface="Times New Roman" pitchFamily="18" charset="0"/>
                <a:cs typeface="Times New Roman" pitchFamily="18" charset="0"/>
              </a:rPr>
              <a:t>stroke, diabetes, cancer, and </a:t>
            </a:r>
            <a:r>
              <a:rPr lang="en-GB" sz="2800" dirty="0" smtClean="0">
                <a:latin typeface="Times New Roman" pitchFamily="18" charset="0"/>
                <a:cs typeface="Times New Roman" pitchFamily="18" charset="0"/>
              </a:rPr>
              <a:t>osteoporosis</a:t>
            </a:r>
          </a:p>
          <a:p>
            <a:pPr marL="0" indent="0">
              <a:buNone/>
            </a:pPr>
            <a:endParaRPr lang="en-GB" sz="2800" dirty="0" smtClean="0">
              <a:latin typeface="Times New Roman" pitchFamily="18" charset="0"/>
              <a:cs typeface="Times New Roman" pitchFamily="18" charset="0"/>
            </a:endParaRPr>
          </a:p>
          <a:p>
            <a:pPr marL="0" indent="0">
              <a:buNone/>
            </a:pPr>
            <a:r>
              <a:rPr lang="en-US" sz="2800" dirty="0" smtClean="0">
                <a:latin typeface="Times New Roman" pitchFamily="18" charset="0"/>
                <a:cs typeface="Times New Roman" pitchFamily="18" charset="0"/>
              </a:rPr>
              <a:t>2- </a:t>
            </a:r>
            <a:r>
              <a:rPr lang="en-GB" sz="2800" dirty="0" smtClean="0">
                <a:latin typeface="Times New Roman" pitchFamily="18" charset="0"/>
                <a:cs typeface="Times New Roman" pitchFamily="18" charset="0"/>
              </a:rPr>
              <a:t>exercise </a:t>
            </a:r>
            <a:r>
              <a:rPr lang="en-US" sz="2800" dirty="0" smtClean="0">
                <a:latin typeface="Times New Roman" pitchFamily="18" charset="0"/>
                <a:cs typeface="Times New Roman" pitchFamily="18" charset="0"/>
              </a:rPr>
              <a:t>promotes </a:t>
            </a:r>
            <a:r>
              <a:rPr lang="en-US" sz="2800" dirty="0">
                <a:latin typeface="Times New Roman" pitchFamily="18" charset="0"/>
                <a:cs typeface="Times New Roman" pitchFamily="18" charset="0"/>
              </a:rPr>
              <a:t>psychological well-being, reduces depression and </a:t>
            </a:r>
            <a:r>
              <a:rPr lang="en-US" sz="2800" dirty="0" smtClean="0">
                <a:latin typeface="Times New Roman" pitchFamily="18" charset="0"/>
                <a:cs typeface="Times New Roman" pitchFamily="18" charset="0"/>
              </a:rPr>
              <a:t>anxiety, and </a:t>
            </a:r>
            <a:r>
              <a:rPr lang="en-US" sz="2800" dirty="0">
                <a:latin typeface="Times New Roman" pitchFamily="18" charset="0"/>
                <a:cs typeface="Times New Roman" pitchFamily="18" charset="0"/>
              </a:rPr>
              <a:t>improves mood, sleep patterns, and overall outlook </a:t>
            </a:r>
            <a:r>
              <a:rPr lang="en-US" sz="2800" dirty="0" smtClean="0">
                <a:latin typeface="Times New Roman" pitchFamily="18" charset="0"/>
                <a:cs typeface="Times New Roman" pitchFamily="18" charset="0"/>
              </a:rPr>
              <a:t>on </a:t>
            </a:r>
            <a:r>
              <a:rPr lang="en-GB" sz="2800" dirty="0" smtClean="0">
                <a:latin typeface="Times New Roman" pitchFamily="18" charset="0"/>
                <a:cs typeface="Times New Roman" pitchFamily="18" charset="0"/>
              </a:rPr>
              <a:t>life. ( endorphins) </a:t>
            </a:r>
          </a:p>
        </p:txBody>
      </p:sp>
    </p:spTree>
    <p:extLst>
      <p:ext uri="{BB962C8B-B14F-4D97-AF65-F5344CB8AC3E}">
        <p14:creationId xmlns:p14="http://schemas.microsoft.com/office/powerpoint/2010/main" val="352156871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 factor </a:t>
            </a:r>
            <a:endParaRPr lang="en-US" dirty="0"/>
          </a:p>
        </p:txBody>
      </p:sp>
      <p:sp>
        <p:nvSpPr>
          <p:cNvPr id="3" name="Content Placeholder 2"/>
          <p:cNvSpPr>
            <a:spLocks noGrp="1"/>
          </p:cNvSpPr>
          <p:nvPr>
            <p:ph sz="quarter" idx="1"/>
          </p:nvPr>
        </p:nvSpPr>
        <p:spPr>
          <a:xfrm>
            <a:off x="381000" y="1447800"/>
            <a:ext cx="8305800" cy="5257800"/>
          </a:xfrm>
        </p:spPr>
        <p:txBody>
          <a:bodyPr>
            <a:normAutofit fontScale="55000" lnSpcReduction="20000"/>
          </a:bodyPr>
          <a:lstStyle/>
          <a:p>
            <a:r>
              <a:rPr lang="en-US" b="1" dirty="0"/>
              <a:t>Sedentary</a:t>
            </a:r>
            <a:r>
              <a:rPr lang="en-US" dirty="0"/>
              <a:t>.  Little to no regular exercise.  </a:t>
            </a:r>
            <a:r>
              <a:rPr lang="en-US" dirty="0" smtClean="0"/>
              <a:t> (</a:t>
            </a:r>
            <a:r>
              <a:rPr lang="en-US" i="1" dirty="0"/>
              <a:t>factor 1.2</a:t>
            </a:r>
            <a:r>
              <a:rPr lang="en-US" dirty="0"/>
              <a:t>)</a:t>
            </a:r>
            <a:br>
              <a:rPr lang="en-US" dirty="0"/>
            </a:br>
            <a:r>
              <a:rPr lang="en-US" dirty="0"/>
              <a:t/>
            </a:r>
            <a:br>
              <a:rPr lang="en-US" dirty="0"/>
            </a:br>
            <a:r>
              <a:rPr lang="en-US" b="1" dirty="0"/>
              <a:t>Mild activity level: </a:t>
            </a:r>
            <a:r>
              <a:rPr lang="en-US" dirty="0"/>
              <a:t>Intensive exercise for at least 20 minutes 1 to 3 times per week. This may include such things as bicycling, jogging, basketball, swimming, skating, etc.  If you do not exercise regularly, but you maintain a busy life style that requires you to walk frequently for long periods, you meet the requirements of this level.  </a:t>
            </a:r>
            <a:r>
              <a:rPr lang="en-US" dirty="0" smtClean="0"/>
              <a:t> (</a:t>
            </a:r>
            <a:r>
              <a:rPr lang="en-US" i="1" dirty="0"/>
              <a:t>factor 1.375</a:t>
            </a:r>
            <a:r>
              <a:rPr lang="en-US" dirty="0"/>
              <a:t>)</a:t>
            </a:r>
            <a:br>
              <a:rPr lang="en-US" dirty="0"/>
            </a:br>
            <a:r>
              <a:rPr lang="en-US" dirty="0"/>
              <a:t/>
            </a:r>
            <a:br>
              <a:rPr lang="en-US" dirty="0"/>
            </a:br>
            <a:r>
              <a:rPr lang="en-US" b="1" dirty="0"/>
              <a:t>Moderate activity level:</a:t>
            </a:r>
            <a:r>
              <a:rPr lang="en-US" dirty="0"/>
              <a:t> Intensive exercise for at least 30 to 60 minutes 3 to 4 times per week. Any of the activities listed above will qualify.    (</a:t>
            </a:r>
            <a:r>
              <a:rPr lang="en-US" i="1" dirty="0"/>
              <a:t>factor 1.55</a:t>
            </a:r>
            <a:r>
              <a:rPr lang="en-US" dirty="0"/>
              <a:t>)</a:t>
            </a:r>
            <a:br>
              <a:rPr lang="en-US" dirty="0"/>
            </a:br>
            <a:r>
              <a:rPr lang="en-US" dirty="0"/>
              <a:t/>
            </a:r>
            <a:br>
              <a:rPr lang="en-US" dirty="0"/>
            </a:br>
            <a:r>
              <a:rPr lang="en-US" b="1" dirty="0"/>
              <a:t>Heavy or (Labor-intensive) activity level:</a:t>
            </a:r>
            <a:r>
              <a:rPr lang="en-US" dirty="0"/>
              <a:t> Intensive exercise for 60 minutes or greater 5 to 7 days per week (see sample activities above).  Labor-intensive occupations also qualify for this level.  Labor-intensive occupations include construction work (brick laying, carpentry, general labor, etc.). Also farming, landscape worker or similar occupations.     (</a:t>
            </a:r>
            <a:r>
              <a:rPr lang="en-US" i="1" dirty="0"/>
              <a:t>factor 1.7</a:t>
            </a:r>
            <a:r>
              <a:rPr lang="en-US" dirty="0"/>
              <a:t>)</a:t>
            </a:r>
            <a:br>
              <a:rPr lang="en-US" dirty="0"/>
            </a:br>
            <a:r>
              <a:rPr lang="en-US" dirty="0"/>
              <a:t/>
            </a:r>
            <a:br>
              <a:rPr lang="en-US" dirty="0"/>
            </a:br>
            <a:r>
              <a:rPr lang="en-US" b="1" dirty="0"/>
              <a:t>Extreme level</a:t>
            </a:r>
            <a:r>
              <a:rPr lang="en-US" dirty="0"/>
              <a:t>: Exceedingly active and/or very demanding activities:  Examples include:  (1) athlete with an almost unstoppable training schedule with multiple training sessions throughout the day  (2) very demanding job, such as shoveling coal or working long hours on an assembly line. Generally, this level of activity is very difficult to achieve.  (</a:t>
            </a:r>
            <a:r>
              <a:rPr lang="en-US" i="1" dirty="0"/>
              <a:t>factor 1.9</a:t>
            </a:r>
            <a:r>
              <a:rPr lang="en-US" dirty="0"/>
              <a:t>)</a:t>
            </a:r>
          </a:p>
        </p:txBody>
      </p:sp>
    </p:spTree>
    <p:extLst>
      <p:ext uri="{BB962C8B-B14F-4D97-AF65-F5344CB8AC3E}">
        <p14:creationId xmlns:p14="http://schemas.microsoft.com/office/powerpoint/2010/main" val="177794989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Estimate the energy requirements </a:t>
            </a:r>
            <a:endParaRPr lang="en-GB" dirty="0"/>
          </a:p>
        </p:txBody>
      </p:sp>
      <p:sp>
        <p:nvSpPr>
          <p:cNvPr id="3" name="Content Placeholder 2"/>
          <p:cNvSpPr>
            <a:spLocks noGrp="1"/>
          </p:cNvSpPr>
          <p:nvPr>
            <p:ph sz="quarter" idx="1"/>
          </p:nvPr>
        </p:nvSpPr>
        <p:spPr>
          <a:xfrm>
            <a:off x="533400" y="1447800"/>
            <a:ext cx="8153400" cy="4572000"/>
          </a:xfrm>
        </p:spPr>
        <p:txBody>
          <a:bodyPr/>
          <a:lstStyle/>
          <a:p>
            <a:pPr marL="0" indent="0">
              <a:buNone/>
            </a:pPr>
            <a:r>
              <a:rPr lang="en-US" dirty="0" smtClean="0"/>
              <a:t>Other formula </a:t>
            </a:r>
          </a:p>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190750"/>
            <a:ext cx="8839199"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939376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endParaRPr lang="en-GB"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214" t="17113" r="29573" b="11698"/>
          <a:stretch/>
        </p:blipFill>
        <p:spPr bwMode="auto">
          <a:xfrm>
            <a:off x="381000" y="0"/>
            <a:ext cx="83820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451273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method- Quick method  </a:t>
            </a:r>
            <a:endParaRPr lang="en-US" dirty="0"/>
          </a:p>
        </p:txBody>
      </p:sp>
      <p:sp>
        <p:nvSpPr>
          <p:cNvPr id="3" name="Content Placeholder 2"/>
          <p:cNvSpPr>
            <a:spLocks noGrp="1"/>
          </p:cNvSpPr>
          <p:nvPr>
            <p:ph sz="quarter" idx="1"/>
          </p:nvPr>
        </p:nvSpPr>
        <p:spPr/>
        <p:txBody>
          <a:bodyPr>
            <a:normAutofit fontScale="77500" lnSpcReduction="20000"/>
          </a:bodyPr>
          <a:lstStyle/>
          <a:p>
            <a:pPr marL="0" indent="0">
              <a:buNone/>
            </a:pPr>
            <a:r>
              <a:rPr lang="en-US" dirty="0" smtClean="0"/>
              <a:t>Calculate the BMR using quick method </a:t>
            </a:r>
          </a:p>
          <a:p>
            <a:r>
              <a:rPr lang="en-US" b="1" dirty="0"/>
              <a:t>(A) Quick method: </a:t>
            </a:r>
            <a:r>
              <a:rPr lang="en-US" dirty="0"/>
              <a:t>As a rule of thumb, BMR uses 11 calories for every 0.5 </a:t>
            </a:r>
            <a:r>
              <a:rPr lang="en-US" dirty="0" smtClean="0"/>
              <a:t>kg of </a:t>
            </a:r>
            <a:r>
              <a:rPr lang="en-US" dirty="0"/>
              <a:t>a woman’s body weight and 12 calories per 0.5 kg of a man’s body weight.</a:t>
            </a:r>
          </a:p>
          <a:p>
            <a:r>
              <a:rPr lang="en-US" i="1" dirty="0"/>
              <a:t>Women: BMR </a:t>
            </a:r>
            <a:r>
              <a:rPr lang="en-US" dirty="0"/>
              <a:t> </a:t>
            </a:r>
            <a:r>
              <a:rPr lang="en-US" i="1" dirty="0"/>
              <a:t>weight in kilos </a:t>
            </a:r>
            <a:r>
              <a:rPr lang="en-US" dirty="0"/>
              <a:t> </a:t>
            </a:r>
            <a:r>
              <a:rPr lang="en-US" dirty="0" smtClean="0"/>
              <a:t>*</a:t>
            </a:r>
            <a:r>
              <a:rPr lang="en-US" i="1" dirty="0" smtClean="0"/>
              <a:t>2* </a:t>
            </a:r>
            <a:r>
              <a:rPr lang="en-US" dirty="0" smtClean="0"/>
              <a:t> </a:t>
            </a:r>
            <a:r>
              <a:rPr lang="en-US" i="1" dirty="0" smtClean="0"/>
              <a:t>11</a:t>
            </a:r>
          </a:p>
          <a:p>
            <a:pPr marL="0" indent="0">
              <a:buNone/>
            </a:pPr>
            <a:endParaRPr lang="en-US" i="1" dirty="0"/>
          </a:p>
          <a:p>
            <a:r>
              <a:rPr lang="en-US" i="1" dirty="0"/>
              <a:t>Men: BMR </a:t>
            </a:r>
            <a:r>
              <a:rPr lang="en-US" dirty="0"/>
              <a:t> </a:t>
            </a:r>
            <a:r>
              <a:rPr lang="en-US" i="1" dirty="0"/>
              <a:t>weight in kilos </a:t>
            </a:r>
            <a:r>
              <a:rPr lang="en-US" dirty="0"/>
              <a:t> </a:t>
            </a:r>
            <a:r>
              <a:rPr lang="en-US" dirty="0" smtClean="0"/>
              <a:t>*</a:t>
            </a:r>
            <a:r>
              <a:rPr lang="en-US" i="1" dirty="0" smtClean="0"/>
              <a:t>2* </a:t>
            </a:r>
            <a:r>
              <a:rPr lang="en-US" dirty="0" smtClean="0"/>
              <a:t> </a:t>
            </a:r>
            <a:r>
              <a:rPr lang="en-US" i="1" dirty="0"/>
              <a:t>12 </a:t>
            </a:r>
            <a:endParaRPr lang="en-US" i="1" dirty="0" smtClean="0"/>
          </a:p>
          <a:p>
            <a:endParaRPr lang="en-US" i="1" dirty="0"/>
          </a:p>
          <a:p>
            <a:r>
              <a:rPr lang="en-US" i="1" dirty="0" smtClean="0"/>
              <a:t>Example</a:t>
            </a:r>
            <a:r>
              <a:rPr lang="en-US" i="1" dirty="0"/>
              <a:t>: BMR for a 60 kg woman </a:t>
            </a:r>
            <a:r>
              <a:rPr lang="en-US" dirty="0"/>
              <a:t> </a:t>
            </a:r>
            <a:r>
              <a:rPr lang="en-US" i="1" dirty="0"/>
              <a:t>60 </a:t>
            </a:r>
            <a:r>
              <a:rPr lang="en-US" i="1" dirty="0" smtClean="0"/>
              <a:t>*</a:t>
            </a:r>
            <a:r>
              <a:rPr lang="en-US" dirty="0" smtClean="0"/>
              <a:t> </a:t>
            </a:r>
            <a:r>
              <a:rPr lang="en-US" i="1" dirty="0" smtClean="0"/>
              <a:t>2* </a:t>
            </a:r>
            <a:r>
              <a:rPr lang="en-US" dirty="0" smtClean="0"/>
              <a:t> </a:t>
            </a:r>
            <a:r>
              <a:rPr lang="en-US" i="1" dirty="0"/>
              <a:t>11 </a:t>
            </a:r>
            <a:r>
              <a:rPr lang="en-US" i="1" dirty="0" smtClean="0"/>
              <a:t>=</a:t>
            </a:r>
            <a:r>
              <a:rPr lang="en-US" dirty="0" smtClean="0"/>
              <a:t> </a:t>
            </a:r>
            <a:r>
              <a:rPr lang="en-US" i="1" dirty="0"/>
              <a:t>1,320 kcal</a:t>
            </a:r>
            <a:r>
              <a:rPr lang="en-US" i="1" dirty="0" smtClean="0"/>
              <a:t>.</a:t>
            </a:r>
          </a:p>
          <a:p>
            <a:r>
              <a:rPr lang="en-US" i="1" dirty="0" smtClean="0"/>
              <a:t>Then add PA. factor </a:t>
            </a:r>
          </a:p>
          <a:p>
            <a:r>
              <a:rPr lang="en-US" i="1" dirty="0" smtClean="0"/>
              <a:t>Or BMR* Factor </a:t>
            </a:r>
            <a:endParaRPr lang="en-US" dirty="0"/>
          </a:p>
        </p:txBody>
      </p:sp>
    </p:spTree>
    <p:extLst>
      <p:ext uri="{BB962C8B-B14F-4D97-AF65-F5344CB8AC3E}">
        <p14:creationId xmlns:p14="http://schemas.microsoft.com/office/powerpoint/2010/main" val="56938188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other longer method </a:t>
            </a:r>
            <a:endParaRPr lang="en-US" dirty="0"/>
          </a:p>
        </p:txBody>
      </p:sp>
      <p:sp>
        <p:nvSpPr>
          <p:cNvPr id="3" name="Content Placeholder 2"/>
          <p:cNvSpPr>
            <a:spLocks noGrp="1"/>
          </p:cNvSpPr>
          <p:nvPr>
            <p:ph sz="quarter" idx="1"/>
          </p:nvPr>
        </p:nvSpPr>
        <p:spPr/>
        <p:txBody>
          <a:bodyPr/>
          <a:lstStyle/>
          <a:p>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091" t="42462" r="39204" b="23484"/>
          <a:stretch/>
        </p:blipFill>
        <p:spPr bwMode="auto">
          <a:xfrm>
            <a:off x="762000" y="1981200"/>
            <a:ext cx="762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128424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endParaRPr lang="en-GB"/>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501124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  </a:t>
            </a:r>
            <a:endParaRPr lang="en-GB" dirty="0"/>
          </a:p>
        </p:txBody>
      </p:sp>
      <p:sp>
        <p:nvSpPr>
          <p:cNvPr id="3" name="Content Placeholder 2"/>
          <p:cNvSpPr>
            <a:spLocks noGrp="1"/>
          </p:cNvSpPr>
          <p:nvPr>
            <p:ph sz="quarter" idx="1"/>
          </p:nvPr>
        </p:nvSpPr>
        <p:spPr/>
        <p:txBody>
          <a:bodyPr>
            <a:normAutofit fontScale="85000" lnSpcReduction="20000"/>
          </a:bodyPr>
          <a:lstStyle/>
          <a:p>
            <a:r>
              <a:rPr lang="en-US" dirty="0"/>
              <a:t>Protein accounts for only about 5% to 10% of energy used, </a:t>
            </a:r>
            <a:r>
              <a:rPr lang="en-US" dirty="0" smtClean="0"/>
              <a:t>but it </a:t>
            </a:r>
            <a:r>
              <a:rPr lang="en-US" dirty="0"/>
              <a:t>plays a critical role in the health and performance of athletes</a:t>
            </a:r>
            <a:r>
              <a:rPr lang="en-US" dirty="0" smtClean="0"/>
              <a:t>.</a:t>
            </a:r>
          </a:p>
          <a:p>
            <a:r>
              <a:rPr lang="en-US" dirty="0" smtClean="0"/>
              <a:t>For General population (0.75- 0.95) </a:t>
            </a:r>
          </a:p>
          <a:p>
            <a:pPr marL="0" indent="0">
              <a:buNone/>
            </a:pPr>
            <a:r>
              <a:rPr lang="en-US" b="1" u="sng" dirty="0" smtClean="0">
                <a:solidFill>
                  <a:srgbClr val="FF0000"/>
                </a:solidFill>
              </a:rPr>
              <a:t>Other function for proteins :</a:t>
            </a:r>
            <a:endParaRPr lang="en-US" b="1" u="sng" dirty="0">
              <a:solidFill>
                <a:srgbClr val="FF0000"/>
              </a:solidFill>
            </a:endParaRPr>
          </a:p>
          <a:p>
            <a:r>
              <a:rPr lang="en-US" dirty="0"/>
              <a:t>Protein is needed to maintain and repair lean tissues, </a:t>
            </a:r>
            <a:r>
              <a:rPr lang="en-US" dirty="0" smtClean="0"/>
              <a:t>including muscle.</a:t>
            </a:r>
          </a:p>
          <a:p>
            <a:r>
              <a:rPr lang="en-US" dirty="0" smtClean="0"/>
              <a:t>Hypertrophy and hyperplasia. </a:t>
            </a:r>
          </a:p>
          <a:p>
            <a:r>
              <a:rPr lang="en-US" dirty="0" smtClean="0"/>
              <a:t> </a:t>
            </a:r>
            <a:r>
              <a:rPr lang="en-US" dirty="0"/>
              <a:t>But muscle growth is stimulated by exercise, not by eating</a:t>
            </a:r>
          </a:p>
          <a:p>
            <a:pPr marL="0" indent="0">
              <a:buNone/>
            </a:pPr>
            <a:r>
              <a:rPr lang="en-US" dirty="0"/>
              <a:t>more protein. </a:t>
            </a:r>
            <a:endParaRPr lang="en-US" dirty="0" smtClean="0"/>
          </a:p>
        </p:txBody>
      </p:sp>
    </p:spTree>
    <p:extLst>
      <p:ext uri="{BB962C8B-B14F-4D97-AF65-F5344CB8AC3E}">
        <p14:creationId xmlns:p14="http://schemas.microsoft.com/office/powerpoint/2010/main" val="147084918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normAutofit fontScale="77500" lnSpcReduction="20000"/>
          </a:bodyPr>
          <a:lstStyle/>
          <a:p>
            <a:r>
              <a:rPr lang="en-US" dirty="0"/>
              <a:t>Competitive athletes who participate in endurance and</a:t>
            </a:r>
          </a:p>
          <a:p>
            <a:pPr marL="0" indent="0">
              <a:buNone/>
            </a:pPr>
            <a:r>
              <a:rPr lang="en-US" dirty="0"/>
              <a:t>strength sports may need more protein. In endurance events,</a:t>
            </a:r>
          </a:p>
          <a:p>
            <a:pPr marL="0" indent="0">
              <a:buNone/>
            </a:pPr>
            <a:r>
              <a:rPr lang="en-US" dirty="0"/>
              <a:t>such as marathons, protein is used for energy and to maintain</a:t>
            </a:r>
          </a:p>
          <a:p>
            <a:pPr marL="0" indent="0">
              <a:buNone/>
            </a:pPr>
            <a:r>
              <a:rPr lang="en-US" dirty="0"/>
              <a:t>blood glucose. </a:t>
            </a:r>
            <a:endParaRPr lang="en-US" dirty="0" smtClean="0"/>
          </a:p>
          <a:p>
            <a:pPr marL="0" indent="0">
              <a:buNone/>
            </a:pPr>
            <a:endParaRPr lang="en-US" dirty="0"/>
          </a:p>
          <a:p>
            <a:r>
              <a:rPr lang="en-US" dirty="0" smtClean="0"/>
              <a:t>To provide </a:t>
            </a:r>
            <a:r>
              <a:rPr lang="en-US" dirty="0"/>
              <a:t>for this, endurance athletes may </a:t>
            </a:r>
            <a:r>
              <a:rPr lang="en-US" dirty="0" smtClean="0"/>
              <a:t>need </a:t>
            </a:r>
            <a:r>
              <a:rPr lang="en-US" dirty="0"/>
              <a:t>to consume 1.2 to 1.4 g of protein/kg per </a:t>
            </a:r>
            <a:r>
              <a:rPr lang="en-US" dirty="0" smtClean="0"/>
              <a:t>day</a:t>
            </a:r>
          </a:p>
          <a:p>
            <a:pPr marL="0" indent="0">
              <a:buNone/>
            </a:pPr>
            <a:endParaRPr lang="en-US" dirty="0"/>
          </a:p>
          <a:p>
            <a:r>
              <a:rPr lang="en-GB" dirty="0"/>
              <a:t>Strength </a:t>
            </a:r>
            <a:r>
              <a:rPr lang="en-GB" dirty="0" smtClean="0"/>
              <a:t>athletes </a:t>
            </a:r>
            <a:r>
              <a:rPr lang="en-US" dirty="0" smtClean="0"/>
              <a:t>who </a:t>
            </a:r>
            <a:r>
              <a:rPr lang="en-US" dirty="0"/>
              <a:t>need amino acids to make new muscle proteins may </a:t>
            </a:r>
            <a:r>
              <a:rPr lang="en-US" dirty="0" smtClean="0"/>
              <a:t>benefit from 1.4 g </a:t>
            </a:r>
            <a:r>
              <a:rPr lang="en-US" dirty="0"/>
              <a:t>to </a:t>
            </a:r>
            <a:r>
              <a:rPr lang="en-US" dirty="0" smtClean="0"/>
              <a:t>1.8 </a:t>
            </a:r>
            <a:r>
              <a:rPr lang="en-US" dirty="0"/>
              <a:t>g of protein/kg per day.</a:t>
            </a:r>
            <a:endParaRPr lang="en-GB" dirty="0"/>
          </a:p>
        </p:txBody>
      </p:sp>
    </p:spTree>
    <p:extLst>
      <p:ext uri="{BB962C8B-B14F-4D97-AF65-F5344CB8AC3E}">
        <p14:creationId xmlns:p14="http://schemas.microsoft.com/office/powerpoint/2010/main" val="24938033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Micronutrients </a:t>
            </a:r>
            <a:endParaRPr lang="en-GB" dirty="0">
              <a:solidFill>
                <a:schemeClr val="tx1"/>
              </a:solidFill>
            </a:endParaRPr>
          </a:p>
        </p:txBody>
      </p:sp>
      <p:sp>
        <p:nvSpPr>
          <p:cNvPr id="3" name="Content Placeholder 2"/>
          <p:cNvSpPr>
            <a:spLocks noGrp="1"/>
          </p:cNvSpPr>
          <p:nvPr>
            <p:ph sz="quarter" idx="1"/>
          </p:nvPr>
        </p:nvSpPr>
        <p:spPr/>
        <p:txBody>
          <a:bodyPr/>
          <a:lstStyle/>
          <a:p>
            <a:r>
              <a:rPr lang="en-US" dirty="0"/>
              <a:t>Getting enough vitamins and minerals is crucial to athletic performance.</a:t>
            </a:r>
          </a:p>
          <a:p>
            <a:r>
              <a:rPr lang="en-US" dirty="0"/>
              <a:t>They help produce ATP, deliver oxygen, repair and</a:t>
            </a:r>
          </a:p>
          <a:p>
            <a:pPr marL="0" indent="0">
              <a:buNone/>
            </a:pPr>
            <a:r>
              <a:rPr lang="en-US" dirty="0" smtClean="0"/>
              <a:t> maintain </a:t>
            </a:r>
            <a:r>
              <a:rPr lang="en-US" dirty="0"/>
              <a:t>the body, and protect the body from oxidative </a:t>
            </a:r>
            <a:r>
              <a:rPr lang="en-US" dirty="0" smtClean="0"/>
              <a:t>damage.</a:t>
            </a:r>
            <a:endParaRPr lang="en-GB" dirty="0"/>
          </a:p>
        </p:txBody>
      </p:sp>
    </p:spTree>
    <p:extLst>
      <p:ext uri="{BB962C8B-B14F-4D97-AF65-F5344CB8AC3E}">
        <p14:creationId xmlns:p14="http://schemas.microsoft.com/office/powerpoint/2010/main" val="388340519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20000"/>
          </a:bodyPr>
          <a:lstStyle/>
          <a:p>
            <a:r>
              <a:rPr lang="en-US" b="1" i="1" dirty="0"/>
              <a:t>Vitamins </a:t>
            </a:r>
            <a:r>
              <a:rPr lang="en-US" dirty="0"/>
              <a:t>support the immune system, help the brain function properly </a:t>
            </a:r>
            <a:r>
              <a:rPr lang="en-US" dirty="0" smtClean="0"/>
              <a:t>and aid </a:t>
            </a:r>
            <a:r>
              <a:rPr lang="en-US" dirty="0"/>
              <a:t>the conversion of food into energy. They are important for healthy </a:t>
            </a:r>
            <a:r>
              <a:rPr lang="en-US" dirty="0" smtClean="0"/>
              <a:t>skin  and </a:t>
            </a:r>
            <a:r>
              <a:rPr lang="en-US" dirty="0"/>
              <a:t>hair, controlling growth and balancing hormones. </a:t>
            </a:r>
            <a:endParaRPr lang="en-US" dirty="0" smtClean="0"/>
          </a:p>
          <a:p>
            <a:r>
              <a:rPr lang="en-US" dirty="0" smtClean="0"/>
              <a:t>The </a:t>
            </a:r>
            <a:r>
              <a:rPr lang="en-US" dirty="0"/>
              <a:t>B vitamins </a:t>
            </a:r>
            <a:r>
              <a:rPr lang="en-US" dirty="0" smtClean="0"/>
              <a:t>and vitamin </a:t>
            </a:r>
            <a:r>
              <a:rPr lang="en-US" dirty="0"/>
              <a:t>C must be provided daily by the diet, as they cannot be stored.</a:t>
            </a:r>
          </a:p>
          <a:p>
            <a:r>
              <a:rPr lang="en-US" b="1" i="1" dirty="0"/>
              <a:t>Minerals </a:t>
            </a:r>
            <a:r>
              <a:rPr lang="en-US" dirty="0"/>
              <a:t>are needed for structural and regulatory functions, including </a:t>
            </a:r>
            <a:r>
              <a:rPr lang="en-US" dirty="0" smtClean="0"/>
              <a:t>bone strength</a:t>
            </a:r>
            <a:r>
              <a:rPr lang="en-US" dirty="0"/>
              <a:t>, </a:t>
            </a:r>
            <a:r>
              <a:rPr lang="en-US" dirty="0" err="1"/>
              <a:t>haemoglobin</a:t>
            </a:r>
            <a:r>
              <a:rPr lang="en-US" dirty="0"/>
              <a:t> manufacture, fluid balance and muscle contraction.</a:t>
            </a:r>
          </a:p>
        </p:txBody>
      </p:sp>
    </p:spTree>
    <p:extLst>
      <p:ext uri="{BB962C8B-B14F-4D97-AF65-F5344CB8AC3E}">
        <p14:creationId xmlns:p14="http://schemas.microsoft.com/office/powerpoint/2010/main" val="4029337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 Healthy Body Weight</a:t>
            </a:r>
            <a:endParaRPr lang="en-GB" dirty="0"/>
          </a:p>
        </p:txBody>
      </p:sp>
      <p:sp>
        <p:nvSpPr>
          <p:cNvPr id="3" name="Content Placeholder 2"/>
          <p:cNvSpPr>
            <a:spLocks noGrp="1"/>
          </p:cNvSpPr>
          <p:nvPr>
            <p:ph idx="1"/>
          </p:nvPr>
        </p:nvSpPr>
        <p:spPr/>
        <p:txBody>
          <a:bodyPr>
            <a:normAutofit/>
          </a:bodyPr>
          <a:lstStyle/>
          <a:p>
            <a:r>
              <a:rPr lang="en-US" dirty="0" smtClean="0">
                <a:latin typeface="Times New Roman" pitchFamily="18" charset="0"/>
                <a:cs typeface="Times New Roman" pitchFamily="18" charset="0"/>
              </a:rPr>
              <a:t>Is BMI alone enough to evaluate how much the  person is healthy? </a:t>
            </a:r>
          </a:p>
          <a:p>
            <a:endParaRPr lang="en-GB"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Athletes? </a:t>
            </a:r>
          </a:p>
          <a:p>
            <a:pPr marL="0" indent="0">
              <a:buNone/>
            </a:pPr>
            <a:endParaRPr lang="en-GB"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Patients? </a:t>
            </a:r>
            <a:endParaRPr lang="en-GB" dirty="0">
              <a:latin typeface="Times New Roman" pitchFamily="18" charset="0"/>
              <a:cs typeface="Times New Roman" pitchFamily="18" charset="0"/>
            </a:endParaRPr>
          </a:p>
        </p:txBody>
      </p:sp>
    </p:spTree>
    <p:extLst>
      <p:ext uri="{BB962C8B-B14F-4D97-AF65-F5344CB8AC3E}">
        <p14:creationId xmlns:p14="http://schemas.microsoft.com/office/powerpoint/2010/main" val="180091482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Meal times and training </a:t>
            </a:r>
            <a:endParaRPr lang="en-GB" dirty="0"/>
          </a:p>
        </p:txBody>
      </p:sp>
      <p:sp>
        <p:nvSpPr>
          <p:cNvPr id="3" name="Content Placeholder 2"/>
          <p:cNvSpPr>
            <a:spLocks noGrp="1"/>
          </p:cNvSpPr>
          <p:nvPr>
            <p:ph sz="quarter" idx="1"/>
          </p:nvPr>
        </p:nvSpPr>
        <p:spPr/>
        <p:txBody>
          <a:bodyPr/>
          <a:lstStyle/>
          <a:p>
            <a:r>
              <a:rPr lang="en-GB" dirty="0" smtClean="0"/>
              <a:t>Timing of eating and training regulates the metabolism and energy storage </a:t>
            </a:r>
          </a:p>
          <a:p>
            <a:r>
              <a:rPr lang="en-GB" dirty="0" smtClean="0"/>
              <a:t>Consider: before training , during training and after training </a:t>
            </a:r>
          </a:p>
          <a:p>
            <a:endParaRPr lang="en-GB" dirty="0"/>
          </a:p>
        </p:txBody>
      </p:sp>
    </p:spTree>
    <p:extLst>
      <p:ext uri="{BB962C8B-B14F-4D97-AF65-F5344CB8AC3E}">
        <p14:creationId xmlns:p14="http://schemas.microsoft.com/office/powerpoint/2010/main" val="274481024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Before training </a:t>
            </a:r>
            <a:endParaRPr lang="en-GB" dirty="0"/>
          </a:p>
        </p:txBody>
      </p:sp>
      <p:sp>
        <p:nvSpPr>
          <p:cNvPr id="3" name="Content Placeholder 2"/>
          <p:cNvSpPr>
            <a:spLocks noGrp="1"/>
          </p:cNvSpPr>
          <p:nvPr>
            <p:ph sz="quarter" idx="1"/>
          </p:nvPr>
        </p:nvSpPr>
        <p:spPr/>
        <p:txBody>
          <a:bodyPr>
            <a:normAutofit lnSpcReduction="10000"/>
          </a:bodyPr>
          <a:lstStyle/>
          <a:p>
            <a:r>
              <a:rPr lang="en-GB" dirty="0" smtClean="0"/>
              <a:t>Factors affect what to eat before training:</a:t>
            </a:r>
          </a:p>
          <a:p>
            <a:r>
              <a:rPr lang="en-US" dirty="0"/>
              <a:t>how much energy you’ll have for </a:t>
            </a:r>
            <a:r>
              <a:rPr lang="en-US" dirty="0" smtClean="0"/>
              <a:t>training</a:t>
            </a:r>
          </a:p>
          <a:p>
            <a:r>
              <a:rPr lang="en-US" dirty="0" smtClean="0"/>
              <a:t>how well you </a:t>
            </a:r>
            <a:r>
              <a:rPr lang="en-US" dirty="0"/>
              <a:t>will perform. </a:t>
            </a:r>
            <a:endParaRPr lang="en-US" dirty="0" smtClean="0"/>
          </a:p>
          <a:p>
            <a:r>
              <a:rPr lang="en-US" dirty="0" smtClean="0"/>
              <a:t> </a:t>
            </a:r>
            <a:r>
              <a:rPr lang="en-US" dirty="0"/>
              <a:t>how much body fat, glycogen or even </a:t>
            </a:r>
            <a:r>
              <a:rPr lang="en-US" dirty="0" smtClean="0"/>
              <a:t>muscle tissue </a:t>
            </a:r>
            <a:r>
              <a:rPr lang="en-US" dirty="0"/>
              <a:t>you burn</a:t>
            </a:r>
            <a:r>
              <a:rPr lang="en-US" dirty="0" smtClean="0"/>
              <a:t>.</a:t>
            </a:r>
          </a:p>
          <a:p>
            <a:pPr marL="0" indent="0">
              <a:buNone/>
            </a:pPr>
            <a:r>
              <a:rPr lang="en-US" dirty="0"/>
              <a:t>A</a:t>
            </a:r>
            <a:r>
              <a:rPr lang="en-US" dirty="0" smtClean="0"/>
              <a:t>ll can be determined with </a:t>
            </a:r>
            <a:endParaRPr lang="en-US" dirty="0"/>
          </a:p>
          <a:p>
            <a:r>
              <a:rPr lang="en-US" dirty="0" smtClean="0"/>
              <a:t>Intensity of the exercise</a:t>
            </a:r>
          </a:p>
          <a:p>
            <a:r>
              <a:rPr lang="en-US" dirty="0" smtClean="0"/>
              <a:t>Energy store in the body </a:t>
            </a:r>
            <a:endParaRPr lang="en-GB" dirty="0"/>
          </a:p>
        </p:txBody>
      </p:sp>
    </p:spTree>
    <p:extLst>
      <p:ext uri="{BB962C8B-B14F-4D97-AF65-F5344CB8AC3E}">
        <p14:creationId xmlns:p14="http://schemas.microsoft.com/office/powerpoint/2010/main" val="193141864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85000" lnSpcReduction="20000"/>
          </a:bodyPr>
          <a:lstStyle/>
          <a:p>
            <a:r>
              <a:rPr lang="en-US" dirty="0"/>
              <a:t>Get </a:t>
            </a:r>
            <a:r>
              <a:rPr lang="en-US" dirty="0" smtClean="0"/>
              <a:t> </a:t>
            </a:r>
            <a:r>
              <a:rPr lang="en-US" dirty="0"/>
              <a:t>pre-exercise nutrition right </a:t>
            </a:r>
            <a:r>
              <a:rPr lang="en-US" dirty="0" smtClean="0"/>
              <a:t>will provide  </a:t>
            </a:r>
            <a:r>
              <a:rPr lang="en-US" dirty="0"/>
              <a:t>plenty of energy </a:t>
            </a:r>
            <a:r>
              <a:rPr lang="en-US" dirty="0" smtClean="0"/>
              <a:t>to train </a:t>
            </a:r>
            <a:r>
              <a:rPr lang="en-US" dirty="0"/>
              <a:t>hard and perform at </a:t>
            </a:r>
            <a:r>
              <a:rPr lang="en-US" dirty="0" smtClean="0"/>
              <a:t>the </a:t>
            </a:r>
            <a:r>
              <a:rPr lang="en-US" dirty="0"/>
              <a:t>best</a:t>
            </a:r>
            <a:r>
              <a:rPr lang="en-US" dirty="0" smtClean="0"/>
              <a:t>.</a:t>
            </a:r>
          </a:p>
          <a:p>
            <a:r>
              <a:rPr lang="en-US" dirty="0" smtClean="0"/>
              <a:t> </a:t>
            </a:r>
            <a:r>
              <a:rPr lang="en-US" dirty="0"/>
              <a:t>Eating the right amount and type </a:t>
            </a:r>
            <a:r>
              <a:rPr lang="en-US" dirty="0" smtClean="0"/>
              <a:t>of carbohydrate </a:t>
            </a:r>
            <a:r>
              <a:rPr lang="en-US" dirty="0"/>
              <a:t>as well as timing  </a:t>
            </a:r>
            <a:r>
              <a:rPr lang="en-US" dirty="0" smtClean="0"/>
              <a:t>of pre-exercise </a:t>
            </a:r>
            <a:r>
              <a:rPr lang="en-US" dirty="0"/>
              <a:t>meal correctly will help avoid</a:t>
            </a:r>
          </a:p>
          <a:p>
            <a:pPr marL="0" indent="0">
              <a:buNone/>
            </a:pPr>
            <a:r>
              <a:rPr lang="en-US" dirty="0" smtClean="0"/>
              <a:t>   common </a:t>
            </a:r>
            <a:r>
              <a:rPr lang="en-US" dirty="0"/>
              <a:t>problems such as fatigue, dizziness, fainting and </a:t>
            </a:r>
            <a:r>
              <a:rPr lang="en-US" dirty="0" smtClean="0"/>
              <a:t> stitch.</a:t>
            </a:r>
          </a:p>
          <a:p>
            <a:pPr marL="0" indent="0">
              <a:buNone/>
            </a:pPr>
            <a:endParaRPr lang="en-US" dirty="0"/>
          </a:p>
          <a:p>
            <a:r>
              <a:rPr lang="en-US" dirty="0" smtClean="0"/>
              <a:t>The main issue is stabilize the  blood glucose during training. </a:t>
            </a:r>
          </a:p>
          <a:p>
            <a:pPr marL="0" indent="0">
              <a:buNone/>
            </a:pPr>
            <a:r>
              <a:rPr lang="en-US" dirty="0" smtClean="0"/>
              <a:t>Not for muscle fuel. ( need long time to replenish the  muscle energy store)</a:t>
            </a:r>
          </a:p>
          <a:p>
            <a:pPr marL="0" indent="0">
              <a:buNone/>
            </a:pPr>
            <a:endParaRPr lang="en-US" dirty="0"/>
          </a:p>
        </p:txBody>
      </p:sp>
    </p:spTree>
    <p:extLst>
      <p:ext uri="{BB962C8B-B14F-4D97-AF65-F5344CB8AC3E}">
        <p14:creationId xmlns:p14="http://schemas.microsoft.com/office/powerpoint/2010/main" val="69071256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of  hypoglycemia </a:t>
            </a:r>
            <a:endParaRPr lang="en-US" dirty="0"/>
          </a:p>
        </p:txBody>
      </p:sp>
      <p:sp>
        <p:nvSpPr>
          <p:cNvPr id="3" name="Content Placeholder 2"/>
          <p:cNvSpPr>
            <a:spLocks noGrp="1"/>
          </p:cNvSpPr>
          <p:nvPr>
            <p:ph sz="quarter" idx="1"/>
          </p:nvPr>
        </p:nvSpPr>
        <p:spPr/>
        <p:txBody>
          <a:bodyPr/>
          <a:lstStyle/>
          <a:p>
            <a:r>
              <a:rPr lang="en-US" dirty="0" smtClean="0"/>
              <a:t>Faint</a:t>
            </a:r>
          </a:p>
          <a:p>
            <a:r>
              <a:rPr lang="en-US" dirty="0" smtClean="0"/>
              <a:t>Loss of concentration </a:t>
            </a:r>
          </a:p>
          <a:p>
            <a:r>
              <a:rPr lang="en-US" dirty="0" smtClean="0"/>
              <a:t>Shaky </a:t>
            </a:r>
          </a:p>
          <a:p>
            <a:r>
              <a:rPr lang="en-US" dirty="0" smtClean="0"/>
              <a:t>Light headed </a:t>
            </a:r>
            <a:endParaRPr lang="en-US" dirty="0"/>
          </a:p>
        </p:txBody>
      </p:sp>
    </p:spTree>
    <p:extLst>
      <p:ext uri="{BB962C8B-B14F-4D97-AF65-F5344CB8AC3E}">
        <p14:creationId xmlns:p14="http://schemas.microsoft.com/office/powerpoint/2010/main" val="415689322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Pre exercise (2-3 hours)</a:t>
            </a:r>
          </a:p>
          <a:p>
            <a:endParaRPr lang="en-US" dirty="0"/>
          </a:p>
          <a:p>
            <a:r>
              <a:rPr lang="en-US" dirty="0" smtClean="0"/>
              <a:t>Pre work out  meals  ( few minutes) </a:t>
            </a:r>
            <a:endParaRPr lang="en-US" dirty="0"/>
          </a:p>
        </p:txBody>
      </p:sp>
    </p:spTree>
    <p:extLst>
      <p:ext uri="{BB962C8B-B14F-4D97-AF65-F5344CB8AC3E}">
        <p14:creationId xmlns:p14="http://schemas.microsoft.com/office/powerpoint/2010/main" val="360769622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normAutofit fontScale="77500" lnSpcReduction="20000"/>
          </a:bodyPr>
          <a:lstStyle/>
          <a:p>
            <a:r>
              <a:rPr lang="en-GB" dirty="0" smtClean="0"/>
              <a:t>If we want to improve endurance, strength and performance,, don’t start exercise with empty stomach.</a:t>
            </a:r>
          </a:p>
          <a:p>
            <a:endParaRPr lang="en-GB" dirty="0"/>
          </a:p>
          <a:p>
            <a:r>
              <a:rPr lang="en-GB" dirty="0" smtClean="0"/>
              <a:t>Best choice: eat small healthy snack 2 hours before exercise.</a:t>
            </a:r>
          </a:p>
          <a:p>
            <a:r>
              <a:rPr lang="en-GB" dirty="0" smtClean="0"/>
              <a:t> how much : depend on the body weight (heavier body need more, harder exercise need more, )</a:t>
            </a:r>
          </a:p>
          <a:p>
            <a:endParaRPr lang="en-GB" dirty="0"/>
          </a:p>
          <a:p>
            <a:r>
              <a:rPr lang="en-US" dirty="0"/>
              <a:t>In general, if you plan to </a:t>
            </a:r>
            <a:r>
              <a:rPr lang="en-US" dirty="0" smtClean="0"/>
              <a:t>workout for </a:t>
            </a:r>
            <a:r>
              <a:rPr lang="en-US" dirty="0"/>
              <a:t>less than 2 hours, aim to eat around 1 </a:t>
            </a:r>
            <a:r>
              <a:rPr lang="en-US" dirty="0" smtClean="0"/>
              <a:t>g carbohydrate </a:t>
            </a:r>
            <a:r>
              <a:rPr lang="en-US" dirty="0"/>
              <a:t>per kg of body weight (or 70 g for a 70 </a:t>
            </a:r>
            <a:r>
              <a:rPr lang="en-US" dirty="0" smtClean="0"/>
              <a:t>kg person</a:t>
            </a:r>
            <a:r>
              <a:rPr lang="en-US" dirty="0"/>
              <a:t>) or </a:t>
            </a:r>
            <a:endParaRPr lang="en-US" dirty="0" smtClean="0"/>
          </a:p>
          <a:p>
            <a:r>
              <a:rPr lang="en-US" dirty="0" smtClean="0"/>
              <a:t>400–600 </a:t>
            </a:r>
            <a:r>
              <a:rPr lang="en-US" dirty="0"/>
              <a:t>calories.</a:t>
            </a:r>
            <a:endParaRPr lang="en-GB" dirty="0"/>
          </a:p>
        </p:txBody>
      </p:sp>
    </p:spTree>
    <p:extLst>
      <p:ext uri="{BB962C8B-B14F-4D97-AF65-F5344CB8AC3E}">
        <p14:creationId xmlns:p14="http://schemas.microsoft.com/office/powerpoint/2010/main" val="262854540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normAutofit fontScale="85000" lnSpcReduction="10000"/>
          </a:bodyPr>
          <a:lstStyle/>
          <a:p>
            <a:r>
              <a:rPr lang="en-US" dirty="0"/>
              <a:t>For longer workouts </a:t>
            </a:r>
            <a:r>
              <a:rPr lang="en-US" dirty="0" smtClean="0"/>
              <a:t>or endurance </a:t>
            </a:r>
            <a:r>
              <a:rPr lang="en-US" dirty="0"/>
              <a:t>events eat around 2 g carbohydrate per kg </a:t>
            </a:r>
            <a:r>
              <a:rPr lang="en-US" dirty="0" smtClean="0"/>
              <a:t>of body </a:t>
            </a:r>
            <a:r>
              <a:rPr lang="en-US" dirty="0"/>
              <a:t>weight (or 600–800 calories</a:t>
            </a:r>
            <a:r>
              <a:rPr lang="en-US" dirty="0" smtClean="0"/>
              <a:t>).</a:t>
            </a:r>
          </a:p>
          <a:p>
            <a:endParaRPr lang="en-US" dirty="0"/>
          </a:p>
          <a:p>
            <a:r>
              <a:rPr lang="en-US" dirty="0"/>
              <a:t>Don’t eat a big meal just before a </a:t>
            </a:r>
            <a:r>
              <a:rPr lang="en-US" dirty="0" smtClean="0"/>
              <a:t>workout otherwise </a:t>
            </a:r>
            <a:r>
              <a:rPr lang="en-US" dirty="0"/>
              <a:t>you will feel uncomfortable, sluggish </a:t>
            </a:r>
            <a:r>
              <a:rPr lang="en-US" dirty="0" smtClean="0"/>
              <a:t>and ‘heavy’.</a:t>
            </a:r>
          </a:p>
          <a:p>
            <a:endParaRPr lang="en-US" dirty="0"/>
          </a:p>
          <a:p>
            <a:r>
              <a:rPr lang="en-US" dirty="0" smtClean="0"/>
              <a:t>Differentiate  between   </a:t>
            </a:r>
          </a:p>
          <a:p>
            <a:r>
              <a:rPr lang="en-US" dirty="0" smtClean="0"/>
              <a:t>Pre- exercise meals  (2-4 hours)</a:t>
            </a:r>
          </a:p>
          <a:p>
            <a:r>
              <a:rPr lang="en-US" dirty="0" smtClean="0"/>
              <a:t>Pre – workout snacks (less than 1 hour before exercise) </a:t>
            </a:r>
            <a:endParaRPr lang="en-GB" dirty="0"/>
          </a:p>
        </p:txBody>
      </p:sp>
    </p:spTree>
    <p:extLst>
      <p:ext uri="{BB962C8B-B14F-4D97-AF65-F5344CB8AC3E}">
        <p14:creationId xmlns:p14="http://schemas.microsoft.com/office/powerpoint/2010/main" val="99437244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r>
              <a:rPr lang="en-GB" dirty="0" smtClean="0"/>
              <a:t>When?</a:t>
            </a:r>
          </a:p>
          <a:p>
            <a:r>
              <a:rPr lang="en-US" dirty="0" smtClean="0"/>
              <a:t>should </a:t>
            </a:r>
            <a:r>
              <a:rPr lang="en-US" dirty="0"/>
              <a:t>aim to have a meal 2–4 </a:t>
            </a:r>
            <a:r>
              <a:rPr lang="en-US" dirty="0" smtClean="0"/>
              <a:t>hours before </a:t>
            </a:r>
            <a:r>
              <a:rPr lang="en-US" dirty="0"/>
              <a:t>a workout. This should leave enough time </a:t>
            </a:r>
            <a:r>
              <a:rPr lang="en-US" dirty="0" smtClean="0"/>
              <a:t>to partially </a:t>
            </a:r>
            <a:r>
              <a:rPr lang="en-US" dirty="0"/>
              <a:t>digest your food </a:t>
            </a:r>
            <a:r>
              <a:rPr lang="en-US" dirty="0" smtClean="0"/>
              <a:t>although: </a:t>
            </a:r>
          </a:p>
          <a:p>
            <a:endParaRPr lang="en-US" dirty="0"/>
          </a:p>
          <a:p>
            <a:r>
              <a:rPr lang="en-US" dirty="0"/>
              <a:t>eating a </a:t>
            </a:r>
            <a:r>
              <a:rPr lang="en-US" dirty="0" smtClean="0"/>
              <a:t>moderately-high carbohydrate</a:t>
            </a:r>
            <a:r>
              <a:rPr lang="en-US" dirty="0"/>
              <a:t>, low fat meal 3 hours before </a:t>
            </a:r>
            <a:r>
              <a:rPr lang="en-US" dirty="0" smtClean="0"/>
              <a:t>exercise allows </a:t>
            </a:r>
            <a:r>
              <a:rPr lang="en-US" dirty="0"/>
              <a:t>you to exercise longer and perform better.</a:t>
            </a:r>
            <a:endParaRPr lang="en-GB" dirty="0"/>
          </a:p>
        </p:txBody>
      </p:sp>
    </p:spTree>
    <p:extLst>
      <p:ext uri="{BB962C8B-B14F-4D97-AF65-F5344CB8AC3E}">
        <p14:creationId xmlns:p14="http://schemas.microsoft.com/office/powerpoint/2010/main" val="173750593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food choices before exercise </a:t>
            </a:r>
            <a:endParaRPr lang="en-US" dirty="0"/>
          </a:p>
        </p:txBody>
      </p:sp>
      <p:sp>
        <p:nvSpPr>
          <p:cNvPr id="3" name="Content Placeholder 2"/>
          <p:cNvSpPr>
            <a:spLocks noGrp="1"/>
          </p:cNvSpPr>
          <p:nvPr>
            <p:ph sz="quarter" idx="1"/>
          </p:nvPr>
        </p:nvSpPr>
        <p:spPr/>
        <p:txBody>
          <a:bodyPr>
            <a:normAutofit fontScale="85000" lnSpcReduction="10000"/>
          </a:bodyPr>
          <a:lstStyle/>
          <a:p>
            <a:r>
              <a:rPr lang="en-US" dirty="0"/>
              <a:t>Slow-burning or low-GI foods – that is, foods </a:t>
            </a:r>
            <a:r>
              <a:rPr lang="en-US" dirty="0" smtClean="0"/>
              <a:t>that produce </a:t>
            </a:r>
            <a:r>
              <a:rPr lang="en-US" dirty="0"/>
              <a:t>a gradual rise in blood sugar </a:t>
            </a:r>
            <a:r>
              <a:rPr lang="en-US" dirty="0" smtClean="0"/>
              <a:t>levels</a:t>
            </a:r>
          </a:p>
          <a:p>
            <a:endParaRPr lang="en-US" dirty="0"/>
          </a:p>
          <a:p>
            <a:r>
              <a:rPr lang="en-US" dirty="0"/>
              <a:t>Studies at </a:t>
            </a:r>
            <a:r>
              <a:rPr lang="en-US" dirty="0" smtClean="0"/>
              <a:t>the University </a:t>
            </a:r>
            <a:r>
              <a:rPr lang="en-US" dirty="0"/>
              <a:t>of Sydney, Australia, have found that </a:t>
            </a:r>
            <a:r>
              <a:rPr lang="en-US" dirty="0" smtClean="0"/>
              <a:t>athletes who </a:t>
            </a:r>
            <a:r>
              <a:rPr lang="en-US" dirty="0"/>
              <a:t>ate a low-GI meal before exercise were able to </a:t>
            </a:r>
            <a:r>
              <a:rPr lang="en-US" dirty="0" smtClean="0"/>
              <a:t>keep going </a:t>
            </a:r>
            <a:r>
              <a:rPr lang="en-US" dirty="0"/>
              <a:t>considerably longer than those who ate a high-GI</a:t>
            </a:r>
          </a:p>
          <a:p>
            <a:pPr marL="0" indent="0">
              <a:buNone/>
            </a:pPr>
            <a:r>
              <a:rPr lang="en-US" dirty="0" smtClean="0"/>
              <a:t>   meal</a:t>
            </a:r>
            <a:r>
              <a:rPr lang="en-US" dirty="0"/>
              <a:t>. It seems that low-GI foods help spare muscle</a:t>
            </a:r>
          </a:p>
          <a:p>
            <a:pPr marL="0" indent="0">
              <a:buNone/>
            </a:pPr>
            <a:r>
              <a:rPr lang="en-US" dirty="0" smtClean="0"/>
              <a:t>   glycogen </a:t>
            </a:r>
            <a:r>
              <a:rPr lang="en-US" dirty="0"/>
              <a:t>and avoid problems of low blood sugar levels</a:t>
            </a:r>
          </a:p>
          <a:p>
            <a:pPr marL="0" indent="0">
              <a:buNone/>
            </a:pPr>
            <a:r>
              <a:rPr lang="en-US" dirty="0" smtClean="0"/>
              <a:t>   during </a:t>
            </a:r>
            <a:r>
              <a:rPr lang="en-US" dirty="0"/>
              <a:t>long training sessions.</a:t>
            </a:r>
          </a:p>
        </p:txBody>
      </p:sp>
    </p:spTree>
    <p:extLst>
      <p:ext uri="{BB962C8B-B14F-4D97-AF65-F5344CB8AC3E}">
        <p14:creationId xmlns:p14="http://schemas.microsoft.com/office/powerpoint/2010/main" val="289541007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Justify </a:t>
            </a:r>
            <a:endParaRPr lang="en-GB" dirty="0"/>
          </a:p>
        </p:txBody>
      </p:sp>
      <p:sp>
        <p:nvSpPr>
          <p:cNvPr id="3" name="Content Placeholder 2"/>
          <p:cNvSpPr>
            <a:spLocks noGrp="1"/>
          </p:cNvSpPr>
          <p:nvPr>
            <p:ph sz="quarter" idx="1"/>
          </p:nvPr>
        </p:nvSpPr>
        <p:spPr/>
        <p:txBody>
          <a:bodyPr/>
          <a:lstStyle/>
          <a:p>
            <a:r>
              <a:rPr lang="en-GB" dirty="0" smtClean="0"/>
              <a:t>Low GI food enhance the performance </a:t>
            </a:r>
            <a:endParaRPr lang="en-GB" dirty="0"/>
          </a:p>
        </p:txBody>
      </p:sp>
    </p:spTree>
    <p:extLst>
      <p:ext uri="{BB962C8B-B14F-4D97-AF65-F5344CB8AC3E}">
        <p14:creationId xmlns:p14="http://schemas.microsoft.com/office/powerpoint/2010/main" val="2992456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Times New Roman" pitchFamily="18" charset="0"/>
                <a:cs typeface="Times New Roman" pitchFamily="18" charset="0"/>
              </a:rPr>
              <a:t>Cancer and exercise </a:t>
            </a:r>
            <a:endParaRPr lang="en-GB" sz="40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0" indent="0">
              <a:buNone/>
            </a:pPr>
            <a:r>
              <a:rPr lang="en-US" dirty="0" smtClean="0"/>
              <a:t>Discussion</a:t>
            </a:r>
          </a:p>
          <a:p>
            <a:pPr marL="0" indent="0">
              <a:buNone/>
            </a:pPr>
            <a:endParaRPr lang="en-US" dirty="0"/>
          </a:p>
          <a:p>
            <a:pPr marL="0" indent="0">
              <a:buNone/>
            </a:pPr>
            <a:r>
              <a:rPr lang="en-US" dirty="0" smtClean="0"/>
              <a:t> </a:t>
            </a: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841812"/>
            <a:ext cx="3352800" cy="3634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2247900" y="3962400"/>
            <a:ext cx="2667000" cy="2057400"/>
          </a:xfrm>
          <a:prstGeom prst="roundRect">
            <a:avLst/>
          </a:prstGeom>
          <a:solidFill>
            <a:srgbClr val="2504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Exercise</a:t>
            </a:r>
            <a:r>
              <a:rPr lang="en-US" dirty="0" smtClean="0"/>
              <a:t> </a:t>
            </a:r>
            <a:endParaRPr lang="en-GB" dirty="0"/>
          </a:p>
        </p:txBody>
      </p:sp>
    </p:spTree>
    <p:extLst>
      <p:ext uri="{BB962C8B-B14F-4D97-AF65-F5344CB8AC3E}">
        <p14:creationId xmlns:p14="http://schemas.microsoft.com/office/powerpoint/2010/main" val="3880405303"/>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sz="quarter" idx="1"/>
          </p:nvPr>
        </p:nvSpPr>
        <p:spPr/>
        <p:txBody>
          <a:bodyPr/>
          <a:lstStyle/>
          <a:p>
            <a:r>
              <a:rPr lang="en-US" dirty="0" smtClean="0"/>
              <a:t>GI food able to maintain the blood sugar in the optimum level for longer time </a:t>
            </a:r>
          </a:p>
          <a:p>
            <a:r>
              <a:rPr lang="en-US" dirty="0" smtClean="0"/>
              <a:t>GI food save muscle glycogen </a:t>
            </a:r>
          </a:p>
          <a:p>
            <a:endParaRPr lang="en-US" dirty="0"/>
          </a:p>
          <a:p>
            <a:endParaRPr lang="en-US" dirty="0" smtClean="0"/>
          </a:p>
          <a:p>
            <a:pPr marL="0" indent="0">
              <a:buNone/>
            </a:pPr>
            <a:r>
              <a:rPr lang="en-GB" dirty="0"/>
              <a:t>You can add small amount of high GI food ( for </a:t>
            </a:r>
            <a:r>
              <a:rPr lang="en-GB" dirty="0" smtClean="0"/>
              <a:t>quick </a:t>
            </a:r>
            <a:r>
              <a:rPr lang="en-GB" dirty="0"/>
              <a:t>energy fix)</a:t>
            </a:r>
          </a:p>
          <a:p>
            <a:pPr marL="0" indent="0">
              <a:buNone/>
            </a:pPr>
            <a:endParaRPr lang="en-US" dirty="0" smtClean="0"/>
          </a:p>
        </p:txBody>
      </p:sp>
    </p:spTree>
    <p:extLst>
      <p:ext uri="{BB962C8B-B14F-4D97-AF65-F5344CB8AC3E}">
        <p14:creationId xmlns:p14="http://schemas.microsoft.com/office/powerpoint/2010/main" val="265961626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143000"/>
          </a:xfrm>
        </p:spPr>
        <p:txBody>
          <a:bodyPr/>
          <a:lstStyle/>
          <a:p>
            <a:r>
              <a:rPr lang="en-US" dirty="0" smtClean="0"/>
              <a:t>Examples- pre- exercise meals </a:t>
            </a:r>
            <a:endParaRPr lang="en-US" dirty="0"/>
          </a:p>
        </p:txBody>
      </p:sp>
      <p:sp>
        <p:nvSpPr>
          <p:cNvPr id="3" name="Content Placeholder 2"/>
          <p:cNvSpPr>
            <a:spLocks noGrp="1"/>
          </p:cNvSpPr>
          <p:nvPr>
            <p:ph sz="quarter" idx="1"/>
          </p:nvPr>
        </p:nvSpPr>
        <p:spPr>
          <a:xfrm>
            <a:off x="457200" y="1447800"/>
            <a:ext cx="8229600" cy="4572000"/>
          </a:xfrm>
        </p:spPr>
        <p:txBody>
          <a:bodyPr>
            <a:normAutofit fontScale="70000" lnSpcReduction="20000"/>
          </a:bodyPr>
          <a:lstStyle/>
          <a:p>
            <a:r>
              <a:rPr lang="en-US" dirty="0"/>
              <a:t>Sandwich/roll/bagel/wrap filled with chicken, fish, cheese, egg or</a:t>
            </a:r>
          </a:p>
          <a:p>
            <a:pPr marL="0" indent="0">
              <a:buNone/>
            </a:pPr>
            <a:r>
              <a:rPr lang="en-US" dirty="0"/>
              <a:t>peanut butter</a:t>
            </a:r>
          </a:p>
          <a:p>
            <a:r>
              <a:rPr lang="en-US" dirty="0" smtClean="0"/>
              <a:t>Jacket </a:t>
            </a:r>
            <a:r>
              <a:rPr lang="en-US" dirty="0"/>
              <a:t>potato with beans, cheese, tuna, coleslaw or chicken</a:t>
            </a:r>
          </a:p>
          <a:p>
            <a:r>
              <a:rPr lang="en-US" dirty="0" smtClean="0"/>
              <a:t> </a:t>
            </a:r>
            <a:r>
              <a:rPr lang="en-US" dirty="0"/>
              <a:t>Pasta with tomato-based pasta sauce, vegetables and cheese</a:t>
            </a:r>
          </a:p>
          <a:p>
            <a:r>
              <a:rPr lang="en-US" dirty="0" smtClean="0"/>
              <a:t> </a:t>
            </a:r>
            <a:r>
              <a:rPr lang="en-US" dirty="0"/>
              <a:t>Macaroni cheese with salad</a:t>
            </a:r>
          </a:p>
          <a:p>
            <a:r>
              <a:rPr lang="en-US" dirty="0" smtClean="0"/>
              <a:t> </a:t>
            </a:r>
            <a:r>
              <a:rPr lang="en-US" dirty="0"/>
              <a:t>Rice with chicken or fish and vegetables</a:t>
            </a:r>
          </a:p>
          <a:p>
            <a:r>
              <a:rPr lang="en-US" dirty="0" smtClean="0"/>
              <a:t> </a:t>
            </a:r>
            <a:r>
              <a:rPr lang="en-US" dirty="0"/>
              <a:t>Porridge made with milk</a:t>
            </a:r>
          </a:p>
          <a:p>
            <a:r>
              <a:rPr lang="en-US" dirty="0" smtClean="0"/>
              <a:t> </a:t>
            </a:r>
            <a:r>
              <a:rPr lang="en-US" dirty="0"/>
              <a:t>Wholegrain cereal (e.g. bran or wheat flakes, muesli or Weetabix) </a:t>
            </a:r>
            <a:r>
              <a:rPr lang="en-US" dirty="0" smtClean="0"/>
              <a:t>with milk </a:t>
            </a:r>
            <a:r>
              <a:rPr lang="en-US" dirty="0"/>
              <a:t>or yoghurt</a:t>
            </a:r>
          </a:p>
          <a:p>
            <a:r>
              <a:rPr lang="en-US" dirty="0"/>
              <a:t> </a:t>
            </a:r>
            <a:r>
              <a:rPr lang="en-US" dirty="0" smtClean="0"/>
              <a:t>Fish </a:t>
            </a:r>
            <a:r>
              <a:rPr lang="en-US" dirty="0"/>
              <a:t>pie (fish in sauce with mashed potatoes)</a:t>
            </a:r>
          </a:p>
          <a:p>
            <a:r>
              <a:rPr lang="en-US" dirty="0"/>
              <a:t> </a:t>
            </a:r>
            <a:r>
              <a:rPr lang="en-US" dirty="0" smtClean="0"/>
              <a:t>Noodles </a:t>
            </a:r>
            <a:r>
              <a:rPr lang="en-US" dirty="0"/>
              <a:t>with stir-fried prawns (or tofu) and vegetables</a:t>
            </a:r>
            <a:r>
              <a:rPr lang="en-US" dirty="0" smtClean="0"/>
              <a:t>.</a:t>
            </a:r>
          </a:p>
          <a:p>
            <a:pPr algn="ctr"/>
            <a:r>
              <a:rPr lang="en-US" sz="3000" b="1" dirty="0" smtClean="0">
                <a:solidFill>
                  <a:srgbClr val="FF0000"/>
                </a:solidFill>
              </a:rPr>
              <a:t>From Palestine ? What you recommend ? </a:t>
            </a:r>
            <a:endParaRPr lang="en-US" sz="3000" b="1" dirty="0">
              <a:solidFill>
                <a:srgbClr val="FF0000"/>
              </a:solidFill>
            </a:endParaRPr>
          </a:p>
        </p:txBody>
      </p:sp>
    </p:spTree>
    <p:extLst>
      <p:ext uri="{BB962C8B-B14F-4D97-AF65-F5344CB8AC3E}">
        <p14:creationId xmlns:p14="http://schemas.microsoft.com/office/powerpoint/2010/main" val="362428114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Pre-workout </a:t>
            </a:r>
            <a:r>
              <a:rPr lang="en-US" i="1" dirty="0" smtClean="0"/>
              <a:t>snacks  </a:t>
            </a:r>
            <a:endParaRPr lang="en-GB" dirty="0"/>
          </a:p>
        </p:txBody>
      </p:sp>
      <p:sp>
        <p:nvSpPr>
          <p:cNvPr id="3" name="Content Placeholder 2"/>
          <p:cNvSpPr>
            <a:spLocks noGrp="1"/>
          </p:cNvSpPr>
          <p:nvPr>
            <p:ph sz="quarter" idx="1"/>
          </p:nvPr>
        </p:nvSpPr>
        <p:spPr/>
        <p:txBody>
          <a:bodyPr>
            <a:normAutofit fontScale="77500" lnSpcReduction="20000"/>
          </a:bodyPr>
          <a:lstStyle/>
          <a:p>
            <a:pPr marL="0" indent="0">
              <a:buNone/>
            </a:pPr>
            <a:r>
              <a:rPr lang="en-US" dirty="0"/>
              <a:t>■ 2–3 portions </a:t>
            </a:r>
            <a:r>
              <a:rPr lang="en-US" dirty="0" smtClean="0"/>
              <a:t> </a:t>
            </a:r>
            <a:r>
              <a:rPr lang="en-US" dirty="0"/>
              <a:t>fresh fruit, e.g. grapes, apples, peaches, apricots</a:t>
            </a:r>
          </a:p>
          <a:p>
            <a:pPr marL="0" indent="0">
              <a:buNone/>
            </a:pPr>
            <a:r>
              <a:rPr lang="en-US" dirty="0"/>
              <a:t>■ 1–2 bananas</a:t>
            </a:r>
          </a:p>
          <a:p>
            <a:pPr marL="0" indent="0">
              <a:buNone/>
            </a:pPr>
            <a:r>
              <a:rPr lang="en-US" dirty="0"/>
              <a:t>■ Approximately 40 g raisins, dried apricots or sultanas</a:t>
            </a:r>
          </a:p>
          <a:p>
            <a:pPr marL="0" indent="0">
              <a:buNone/>
            </a:pPr>
            <a:r>
              <a:rPr lang="en-US" dirty="0"/>
              <a:t>■ One 300 ml smoothie (homemade or ready-bought)</a:t>
            </a:r>
          </a:p>
          <a:p>
            <a:pPr marL="0" indent="0">
              <a:buNone/>
            </a:pPr>
            <a:r>
              <a:rPr lang="en-US" dirty="0"/>
              <a:t>■ 1 or 2 pots (150–300 ml) fruit yoghurt</a:t>
            </a:r>
          </a:p>
          <a:p>
            <a:pPr marL="0" indent="0">
              <a:buNone/>
            </a:pPr>
            <a:r>
              <a:rPr lang="en-US" dirty="0"/>
              <a:t>■ 1 large glass (250 ml) </a:t>
            </a:r>
            <a:r>
              <a:rPr lang="en-US" dirty="0" err="1"/>
              <a:t>flavoured</a:t>
            </a:r>
            <a:r>
              <a:rPr lang="en-US" dirty="0"/>
              <a:t> milk or shake (homemade or ready-bought)</a:t>
            </a:r>
          </a:p>
          <a:p>
            <a:pPr marL="0" indent="0">
              <a:buNone/>
            </a:pPr>
            <a:r>
              <a:rPr lang="en-US" dirty="0"/>
              <a:t>■ 1 small (50 g) energy or sports bar</a:t>
            </a:r>
          </a:p>
          <a:p>
            <a:pPr marL="0" indent="0">
              <a:buNone/>
            </a:pPr>
            <a:r>
              <a:rPr lang="en-US" dirty="0"/>
              <a:t>■ 1 (30 g) cereal bar or breakfast bar</a:t>
            </a:r>
          </a:p>
          <a:p>
            <a:pPr marL="0" indent="0">
              <a:buNone/>
            </a:pPr>
            <a:r>
              <a:rPr lang="en-US" dirty="0"/>
              <a:t>■ 1 large glass (250 ml) fruit juice</a:t>
            </a:r>
          </a:p>
          <a:p>
            <a:pPr marL="0" indent="0">
              <a:buNone/>
            </a:pPr>
            <a:r>
              <a:rPr lang="en-US" dirty="0"/>
              <a:t>■ 3 rice cakes, thinly spread with peanut butter</a:t>
            </a:r>
            <a:endParaRPr lang="en-GB" dirty="0"/>
          </a:p>
        </p:txBody>
      </p:sp>
    </p:spTree>
    <p:extLst>
      <p:ext uri="{BB962C8B-B14F-4D97-AF65-F5344CB8AC3E}">
        <p14:creationId xmlns:p14="http://schemas.microsoft.com/office/powerpoint/2010/main" val="142039822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Maximize stored glycogen </a:t>
            </a:r>
            <a:endParaRPr lang="en-GB" dirty="0"/>
          </a:p>
        </p:txBody>
      </p:sp>
      <p:sp>
        <p:nvSpPr>
          <p:cNvPr id="3" name="Content Placeholder 2"/>
          <p:cNvSpPr>
            <a:spLocks noGrp="1"/>
          </p:cNvSpPr>
          <p:nvPr>
            <p:ph idx="1"/>
          </p:nvPr>
        </p:nvSpPr>
        <p:spPr/>
        <p:txBody>
          <a:bodyPr>
            <a:normAutofit lnSpcReduction="10000"/>
          </a:bodyPr>
          <a:lstStyle/>
          <a:p>
            <a:r>
              <a:rPr lang="en-US" dirty="0"/>
              <a:t>Consuming enough carbohydrates to maintain glycogen stores </a:t>
            </a:r>
            <a:r>
              <a:rPr lang="en-US" dirty="0" smtClean="0"/>
              <a:t>is important </a:t>
            </a:r>
            <a:r>
              <a:rPr lang="en-US" dirty="0"/>
              <a:t>for all athletes. </a:t>
            </a:r>
            <a:endParaRPr lang="en-US" dirty="0" smtClean="0"/>
          </a:p>
          <a:p>
            <a:r>
              <a:rPr lang="en-US" dirty="0" smtClean="0"/>
              <a:t>Glycogen </a:t>
            </a:r>
            <a:r>
              <a:rPr lang="en-US" dirty="0"/>
              <a:t>provides a readily available</a:t>
            </a:r>
          </a:p>
          <a:p>
            <a:pPr marL="0" indent="0">
              <a:buNone/>
            </a:pPr>
            <a:r>
              <a:rPr lang="en-US" dirty="0"/>
              <a:t>source of stored glucose</a:t>
            </a:r>
            <a:r>
              <a:rPr lang="en-US" dirty="0" smtClean="0"/>
              <a:t>.</a:t>
            </a:r>
          </a:p>
          <a:p>
            <a:pPr marL="0" indent="0">
              <a:buNone/>
            </a:pPr>
            <a:r>
              <a:rPr lang="en-US" dirty="0" smtClean="0"/>
              <a:t> </a:t>
            </a:r>
            <a:r>
              <a:rPr lang="en-US" dirty="0"/>
              <a:t>Larger glycogen stores allow </a:t>
            </a:r>
            <a:r>
              <a:rPr lang="en-US" dirty="0" smtClean="0"/>
              <a:t>exercise to </a:t>
            </a:r>
            <a:r>
              <a:rPr lang="en-US" dirty="0"/>
              <a:t>continue longer. </a:t>
            </a:r>
            <a:endParaRPr lang="en-US" dirty="0" smtClean="0"/>
          </a:p>
          <a:p>
            <a:r>
              <a:rPr lang="en-US" dirty="0" smtClean="0"/>
              <a:t>Consuming </a:t>
            </a:r>
            <a:r>
              <a:rPr lang="en-US" dirty="0"/>
              <a:t>a high-carbohydrate diet </a:t>
            </a:r>
            <a:r>
              <a:rPr lang="en-US" dirty="0" smtClean="0"/>
              <a:t>can increase </a:t>
            </a:r>
            <a:r>
              <a:rPr lang="en-US" dirty="0"/>
              <a:t>glycogen stores, and hence increase endurance</a:t>
            </a:r>
          </a:p>
        </p:txBody>
      </p:sp>
    </p:spTree>
    <p:extLst>
      <p:ext uri="{BB962C8B-B14F-4D97-AF65-F5344CB8AC3E}">
        <p14:creationId xmlns:p14="http://schemas.microsoft.com/office/powerpoint/2010/main" val="214601929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696" t="29435" r="58052" b="14436"/>
          <a:stretch/>
        </p:blipFill>
        <p:spPr bwMode="auto">
          <a:xfrm>
            <a:off x="415636" y="304800"/>
            <a:ext cx="8423564"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468474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153400" cy="1371600"/>
          </a:xfrm>
        </p:spPr>
        <p:txBody>
          <a:bodyPr>
            <a:noAutofit/>
          </a:bodyPr>
          <a:lstStyle/>
          <a:p>
            <a:r>
              <a:rPr lang="en-GB" sz="2800" b="1" dirty="0"/>
              <a:t>glycogen </a:t>
            </a:r>
            <a:r>
              <a:rPr lang="en-GB" sz="2800" b="1" dirty="0" err="1"/>
              <a:t>supercompensation</a:t>
            </a:r>
            <a:r>
              <a:rPr lang="en-GB" sz="2800" dirty="0"/>
              <a:t>,</a:t>
            </a:r>
            <a:br>
              <a:rPr lang="en-GB" sz="2800" dirty="0"/>
            </a:br>
            <a:r>
              <a:rPr lang="en-GB" sz="2800" dirty="0"/>
              <a:t>or </a:t>
            </a:r>
            <a:r>
              <a:rPr lang="en-GB" sz="2800" b="1" dirty="0"/>
              <a:t>carbohydrate </a:t>
            </a:r>
            <a:r>
              <a:rPr lang="en-GB" sz="2800" b="1" dirty="0" smtClean="0"/>
              <a:t>loading regimen </a:t>
            </a:r>
            <a:endParaRPr lang="en-GB" sz="2800" dirty="0"/>
          </a:p>
        </p:txBody>
      </p:sp>
      <p:sp>
        <p:nvSpPr>
          <p:cNvPr id="3" name="Content Placeholder 2"/>
          <p:cNvSpPr>
            <a:spLocks noGrp="1"/>
          </p:cNvSpPr>
          <p:nvPr>
            <p:ph idx="1"/>
          </p:nvPr>
        </p:nvSpPr>
        <p:spPr/>
        <p:txBody>
          <a:bodyPr>
            <a:normAutofit/>
          </a:bodyPr>
          <a:lstStyle/>
          <a:p>
            <a:pPr marL="0" indent="0">
              <a:buNone/>
            </a:pPr>
            <a:r>
              <a:rPr lang="en-US" dirty="0" smtClean="0"/>
              <a:t>Can maximize glycogen stores </a:t>
            </a:r>
          </a:p>
          <a:p>
            <a:r>
              <a:rPr lang="en-GB" dirty="0" smtClean="0"/>
              <a:t>This </a:t>
            </a:r>
            <a:r>
              <a:rPr lang="en-US" dirty="0" smtClean="0"/>
              <a:t>regimen </a:t>
            </a:r>
            <a:r>
              <a:rPr lang="en-US" dirty="0"/>
              <a:t>involves resting for one to three days before </a:t>
            </a:r>
            <a:r>
              <a:rPr lang="en-US" dirty="0" smtClean="0"/>
              <a:t>competition while </a:t>
            </a:r>
            <a:r>
              <a:rPr lang="en-US" dirty="0"/>
              <a:t>consuming a diet very high </a:t>
            </a:r>
            <a:r>
              <a:rPr lang="en-US" dirty="0" smtClean="0"/>
              <a:t>in carbohydrates. </a:t>
            </a:r>
          </a:p>
          <a:p>
            <a:r>
              <a:rPr lang="en-US" dirty="0" smtClean="0"/>
              <a:t>The diet should </a:t>
            </a:r>
            <a:r>
              <a:rPr lang="en-US" dirty="0"/>
              <a:t>provide 10 to 12 grams of carbohydrates per 2.2 </a:t>
            </a:r>
            <a:r>
              <a:rPr lang="en-US" dirty="0" smtClean="0"/>
              <a:t>pounds (1 </a:t>
            </a:r>
            <a:r>
              <a:rPr lang="en-US" dirty="0"/>
              <a:t>kilograms) of body weight, or about 700 grams per day for  </a:t>
            </a:r>
            <a:r>
              <a:rPr lang="en-GB" dirty="0" smtClean="0"/>
              <a:t>154-pound </a:t>
            </a:r>
            <a:r>
              <a:rPr lang="en-GB" dirty="0"/>
              <a:t>(70-kg) person.</a:t>
            </a:r>
          </a:p>
        </p:txBody>
      </p:sp>
    </p:spTree>
    <p:extLst>
      <p:ext uri="{BB962C8B-B14F-4D97-AF65-F5344CB8AC3E}">
        <p14:creationId xmlns:p14="http://schemas.microsoft.com/office/powerpoint/2010/main" val="275860129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r>
              <a:rPr lang="en-US" dirty="0" smtClean="0"/>
              <a:t>Three cups of spaghetti , bread  = 20% from the required CHO, so it is not easy to get this much of CHO.</a:t>
            </a:r>
          </a:p>
          <a:p>
            <a:r>
              <a:rPr lang="en-US" dirty="0" smtClean="0"/>
              <a:t>So athletes are advised to take high carbohydrate beverages  (50-60 </a:t>
            </a:r>
            <a:r>
              <a:rPr lang="en-US" dirty="0" err="1" smtClean="0"/>
              <a:t>gm</a:t>
            </a:r>
            <a:r>
              <a:rPr lang="en-US" dirty="0" smtClean="0"/>
              <a:t> /cup) </a:t>
            </a:r>
          </a:p>
          <a:p>
            <a:endParaRPr lang="en-US" dirty="0"/>
          </a:p>
          <a:p>
            <a:endParaRPr lang="en-US" dirty="0" smtClean="0"/>
          </a:p>
          <a:p>
            <a:r>
              <a:rPr lang="en-US" dirty="0" smtClean="0"/>
              <a:t>Note this beverage is different from the sport drink that consumed during exercise </a:t>
            </a:r>
            <a:endParaRPr lang="en-GB" dirty="0"/>
          </a:p>
        </p:txBody>
      </p:sp>
    </p:spTree>
    <p:extLst>
      <p:ext uri="{BB962C8B-B14F-4D97-AF65-F5344CB8AC3E}">
        <p14:creationId xmlns:p14="http://schemas.microsoft.com/office/powerpoint/2010/main" val="47580187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77500" lnSpcReduction="20000"/>
          </a:bodyPr>
          <a:lstStyle/>
          <a:p>
            <a:r>
              <a:rPr lang="en-US" dirty="0" smtClean="0"/>
              <a:t>This regimen can duplicate the amount of glycogen in the muscle </a:t>
            </a:r>
          </a:p>
          <a:p>
            <a:pPr marL="0" indent="0">
              <a:buNone/>
            </a:pPr>
            <a:endParaRPr lang="en-US" dirty="0" smtClean="0"/>
          </a:p>
          <a:p>
            <a:r>
              <a:rPr lang="en-US" dirty="0" smtClean="0"/>
              <a:t>Although </a:t>
            </a:r>
            <a:r>
              <a:rPr lang="en-US" dirty="0"/>
              <a:t>glycogen </a:t>
            </a:r>
            <a:r>
              <a:rPr lang="en-US" dirty="0" err="1"/>
              <a:t>supercompensation</a:t>
            </a:r>
            <a:r>
              <a:rPr lang="en-US" dirty="0"/>
              <a:t> is beneficial to </a:t>
            </a:r>
            <a:r>
              <a:rPr lang="en-US" dirty="0" smtClean="0"/>
              <a:t>endurance athletes</a:t>
            </a:r>
            <a:r>
              <a:rPr lang="en-US" dirty="0"/>
              <a:t>, it will provide no benefit for those who exercise </a:t>
            </a:r>
            <a:r>
              <a:rPr lang="en-US" dirty="0" smtClean="0"/>
              <a:t>for periods </a:t>
            </a:r>
            <a:r>
              <a:rPr lang="en-US" dirty="0"/>
              <a:t>shorter than 60 minutes</a:t>
            </a:r>
            <a:r>
              <a:rPr lang="en-US" dirty="0" smtClean="0"/>
              <a:t>. ( it has side effect)</a:t>
            </a:r>
          </a:p>
          <a:p>
            <a:endParaRPr lang="en-US" dirty="0"/>
          </a:p>
          <a:p>
            <a:r>
              <a:rPr lang="en-US" b="0" dirty="0"/>
              <a:t>For every gram of glycogen </a:t>
            </a:r>
            <a:r>
              <a:rPr lang="en-US" b="0" dirty="0" smtClean="0"/>
              <a:t>deposited in </a:t>
            </a:r>
            <a:r>
              <a:rPr lang="en-US" b="0" dirty="0"/>
              <a:t>the muscle, almost 3 grams of water are also deposited.</a:t>
            </a:r>
          </a:p>
          <a:p>
            <a:r>
              <a:rPr lang="en-US" b="0" dirty="0"/>
              <a:t>This water will cause weight gain and may cause muscle stiffness</a:t>
            </a:r>
            <a:r>
              <a:rPr lang="en-US" b="0" dirty="0" smtClean="0"/>
              <a:t>. </a:t>
            </a:r>
          </a:p>
          <a:p>
            <a:r>
              <a:rPr lang="en-US" b="0" dirty="0" smtClean="0"/>
              <a:t>It is good in hot weather </a:t>
            </a:r>
            <a:endParaRPr lang="en-GB" dirty="0"/>
          </a:p>
        </p:txBody>
      </p:sp>
    </p:spTree>
    <p:extLst>
      <p:ext uri="{BB962C8B-B14F-4D97-AF65-F5344CB8AC3E}">
        <p14:creationId xmlns:p14="http://schemas.microsoft.com/office/powerpoint/2010/main" val="187838456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 exercise diet </a:t>
            </a:r>
            <a:endParaRPr lang="en-GB" dirty="0"/>
          </a:p>
        </p:txBody>
      </p:sp>
      <p:sp>
        <p:nvSpPr>
          <p:cNvPr id="3" name="Content Placeholder 2"/>
          <p:cNvSpPr>
            <a:spLocks noGrp="1"/>
          </p:cNvSpPr>
          <p:nvPr>
            <p:ph idx="1"/>
          </p:nvPr>
        </p:nvSpPr>
        <p:spPr/>
        <p:txBody>
          <a:bodyPr/>
          <a:lstStyle/>
          <a:p>
            <a:r>
              <a:rPr lang="en-US" b="0" dirty="0" smtClean="0"/>
              <a:t>The </a:t>
            </a:r>
            <a:r>
              <a:rPr lang="en-US" b="0" dirty="0"/>
              <a:t>size, composition, and timing of a </a:t>
            </a:r>
            <a:r>
              <a:rPr lang="en-US" b="0" dirty="0" err="1" smtClean="0"/>
              <a:t>preexercise</a:t>
            </a:r>
            <a:r>
              <a:rPr lang="en-US" b="0" dirty="0"/>
              <a:t> </a:t>
            </a:r>
            <a:r>
              <a:rPr lang="en-GB" b="0" dirty="0" smtClean="0"/>
              <a:t>meal </a:t>
            </a:r>
            <a:r>
              <a:rPr lang="en-GB" b="0" dirty="0"/>
              <a:t>are important</a:t>
            </a:r>
            <a:r>
              <a:rPr lang="en-GB" b="0" dirty="0" smtClean="0"/>
              <a:t>.</a:t>
            </a:r>
          </a:p>
          <a:p>
            <a:endParaRPr lang="en-US" b="0" dirty="0"/>
          </a:p>
          <a:p>
            <a:r>
              <a:rPr lang="en-US" b="0" dirty="0"/>
              <a:t>Meals eaten before competition or workouts should maintain</a:t>
            </a:r>
          </a:p>
          <a:p>
            <a:r>
              <a:rPr lang="en-GB" b="0" dirty="0"/>
              <a:t>hydration, prevent hunger, and fill energy stores</a:t>
            </a:r>
            <a:r>
              <a:rPr lang="en-GB" b="0" dirty="0" smtClean="0"/>
              <a:t>, minimize gastric distress. </a:t>
            </a:r>
          </a:p>
          <a:p>
            <a:endParaRPr lang="en-GB" dirty="0"/>
          </a:p>
        </p:txBody>
      </p:sp>
    </p:spTree>
    <p:extLst>
      <p:ext uri="{BB962C8B-B14F-4D97-AF65-F5344CB8AC3E}">
        <p14:creationId xmlns:p14="http://schemas.microsoft.com/office/powerpoint/2010/main" val="169310427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exercise </a:t>
            </a:r>
            <a:endParaRPr lang="en-GB" dirty="0"/>
          </a:p>
        </p:txBody>
      </p:sp>
      <p:sp>
        <p:nvSpPr>
          <p:cNvPr id="3" name="Content Placeholder 2"/>
          <p:cNvSpPr>
            <a:spLocks noGrp="1"/>
          </p:cNvSpPr>
          <p:nvPr>
            <p:ph idx="1"/>
          </p:nvPr>
        </p:nvSpPr>
        <p:spPr/>
        <p:txBody>
          <a:bodyPr>
            <a:normAutofit/>
          </a:bodyPr>
          <a:lstStyle/>
          <a:p>
            <a:r>
              <a:rPr lang="en-US" sz="2400" dirty="0" smtClean="0"/>
              <a:t>Fluid consumption is essential during exercise </a:t>
            </a:r>
          </a:p>
          <a:p>
            <a:r>
              <a:rPr lang="en-US" sz="2400" dirty="0"/>
              <a:t> </a:t>
            </a:r>
            <a:r>
              <a:rPr lang="en-US" sz="2400" dirty="0" smtClean="0"/>
              <a:t>for exercise last for more than 1 hour : CHO consumption is recommended </a:t>
            </a:r>
          </a:p>
          <a:p>
            <a:pPr marL="342900" indent="-342900">
              <a:buFontTx/>
              <a:buChar char="-"/>
            </a:pPr>
            <a:r>
              <a:rPr lang="en-US" sz="2400" dirty="0" smtClean="0"/>
              <a:t>Intake of 0.7 </a:t>
            </a:r>
            <a:r>
              <a:rPr lang="en-US" sz="2400" dirty="0" err="1" smtClean="0"/>
              <a:t>gm</a:t>
            </a:r>
            <a:r>
              <a:rPr lang="en-US" sz="2400" dirty="0" smtClean="0"/>
              <a:t> CHO / kg of body or 30-60 gram/ hour  is recommended to maintain blood glucose and enhance performance. </a:t>
            </a:r>
          </a:p>
          <a:p>
            <a:r>
              <a:rPr lang="en-US" sz="2400" dirty="0" smtClean="0"/>
              <a:t>This is equal: 2.5 cups of Gatorade. Eating Banana, energy bar  </a:t>
            </a:r>
            <a:endParaRPr lang="en-GB"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5032447"/>
            <a:ext cx="2828925" cy="1649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5257800"/>
            <a:ext cx="2931214" cy="119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3805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much exercise should we get? </a:t>
            </a:r>
            <a:endParaRPr lang="en-GB" dirty="0"/>
          </a:p>
        </p:txBody>
      </p:sp>
      <p:sp>
        <p:nvSpPr>
          <p:cNvPr id="3" name="Content Placeholder 2"/>
          <p:cNvSpPr>
            <a:spLocks noGrp="1"/>
          </p:cNvSpPr>
          <p:nvPr>
            <p:ph idx="1"/>
          </p:nvPr>
        </p:nvSpPr>
        <p:spPr/>
        <p:txBody>
          <a:bodyPr>
            <a:normAutofit fontScale="92500" lnSpcReduction="20000"/>
          </a:bodyPr>
          <a:lstStyle/>
          <a:p>
            <a:r>
              <a:rPr lang="en-US" dirty="0">
                <a:latin typeface="Times New Roman" pitchFamily="18" charset="0"/>
                <a:cs typeface="Times New Roman" pitchFamily="18" charset="0"/>
              </a:rPr>
              <a:t>In order to maximize the benefits of exercise, </a:t>
            </a:r>
            <a:r>
              <a:rPr lang="en-US" dirty="0" smtClean="0">
                <a:latin typeface="Times New Roman" pitchFamily="18" charset="0"/>
                <a:cs typeface="Times New Roman" pitchFamily="18" charset="0"/>
              </a:rPr>
              <a:t>it needs </a:t>
            </a:r>
            <a:r>
              <a:rPr lang="en-US" dirty="0">
                <a:latin typeface="Times New Roman" pitchFamily="18" charset="0"/>
                <a:cs typeface="Times New Roman" pitchFamily="18" charset="0"/>
              </a:rPr>
              <a:t>to be part of a daily </a:t>
            </a:r>
            <a:r>
              <a:rPr lang="en-US" dirty="0" smtClean="0">
                <a:latin typeface="Times New Roman" pitchFamily="18" charset="0"/>
                <a:cs typeface="Times New Roman" pitchFamily="18" charset="0"/>
              </a:rPr>
              <a:t>routine</a:t>
            </a:r>
          </a:p>
          <a:p>
            <a:r>
              <a:rPr lang="en-US" dirty="0">
                <a:latin typeface="Times New Roman" pitchFamily="18" charset="0"/>
                <a:cs typeface="Times New Roman" pitchFamily="18" charset="0"/>
              </a:rPr>
              <a:t>The most recent public </a:t>
            </a:r>
            <a:r>
              <a:rPr lang="en-US" dirty="0" smtClean="0">
                <a:latin typeface="Times New Roman" pitchFamily="18" charset="0"/>
                <a:cs typeface="Times New Roman" pitchFamily="18" charset="0"/>
              </a:rPr>
              <a:t>health recommendations </a:t>
            </a:r>
            <a:r>
              <a:rPr lang="en-US" dirty="0">
                <a:latin typeface="Times New Roman" pitchFamily="18" charset="0"/>
                <a:cs typeface="Times New Roman" pitchFamily="18" charset="0"/>
              </a:rPr>
              <a:t>advise adults to get 150 minutes of </a:t>
            </a:r>
            <a:r>
              <a:rPr lang="en-US" dirty="0" smtClean="0">
                <a:latin typeface="Times New Roman" pitchFamily="18" charset="0"/>
                <a:cs typeface="Times New Roman" pitchFamily="18" charset="0"/>
              </a:rPr>
              <a:t>moderately intense </a:t>
            </a:r>
            <a:r>
              <a:rPr lang="en-US" dirty="0">
                <a:latin typeface="Times New Roman" pitchFamily="18" charset="0"/>
                <a:cs typeface="Times New Roman" pitchFamily="18" charset="0"/>
              </a:rPr>
              <a:t>physical activity each week, </a:t>
            </a:r>
          </a:p>
          <a:p>
            <a:pPr marL="0"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or </a:t>
            </a:r>
          </a:p>
          <a:p>
            <a:pPr marL="0" indent="0">
              <a:buNone/>
            </a:pPr>
            <a:r>
              <a:rPr lang="en-US" dirty="0" smtClean="0">
                <a:latin typeface="Times New Roman" pitchFamily="18" charset="0"/>
                <a:cs typeface="Times New Roman" pitchFamily="18" charset="0"/>
              </a:rPr>
              <a:t>75 </a:t>
            </a:r>
            <a:r>
              <a:rPr lang="en-US" dirty="0">
                <a:latin typeface="Times New Roman" pitchFamily="18" charset="0"/>
                <a:cs typeface="Times New Roman" pitchFamily="18" charset="0"/>
              </a:rPr>
              <a:t>minutes a week of </a:t>
            </a:r>
            <a:r>
              <a:rPr lang="en-US" dirty="0" err="1" smtClean="0">
                <a:latin typeface="Times New Roman" pitchFamily="18" charset="0"/>
                <a:cs typeface="Times New Roman" pitchFamily="18" charset="0"/>
              </a:rPr>
              <a:t>vig</a:t>
            </a:r>
            <a:r>
              <a:rPr lang="en-GB" dirty="0" err="1">
                <a:latin typeface="Times New Roman" pitchFamily="18" charset="0"/>
                <a:cs typeface="Times New Roman" pitchFamily="18" charset="0"/>
              </a:rPr>
              <a:t>orous</a:t>
            </a:r>
            <a:r>
              <a:rPr lang="en-GB" dirty="0">
                <a:latin typeface="Times New Roman" pitchFamily="18" charset="0"/>
                <a:cs typeface="Times New Roman" pitchFamily="18" charset="0"/>
              </a:rPr>
              <a:t> </a:t>
            </a:r>
            <a:r>
              <a:rPr lang="en-GB" dirty="0" smtClean="0">
                <a:latin typeface="Times New Roman" pitchFamily="18" charset="0"/>
                <a:cs typeface="Times New Roman" pitchFamily="18" charset="0"/>
              </a:rPr>
              <a:t>activity</a:t>
            </a:r>
          </a:p>
          <a:p>
            <a:pPr marL="0" indent="0">
              <a:buNone/>
            </a:pP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This amount will reduce the risk of many </a:t>
            </a:r>
            <a:r>
              <a:rPr lang="en-US" dirty="0" smtClean="0">
                <a:latin typeface="Times New Roman" pitchFamily="18" charset="0"/>
                <a:cs typeface="Times New Roman" pitchFamily="18" charset="0"/>
              </a:rPr>
              <a:t>chronic diseases </a:t>
            </a:r>
            <a:r>
              <a:rPr lang="en-US" dirty="0">
                <a:latin typeface="Times New Roman" pitchFamily="18" charset="0"/>
                <a:cs typeface="Times New Roman" pitchFamily="18" charset="0"/>
              </a:rPr>
              <a:t>that are common </a:t>
            </a:r>
            <a:r>
              <a:rPr lang="en-US" dirty="0" smtClean="0">
                <a:latin typeface="Times New Roman" pitchFamily="18" charset="0"/>
                <a:cs typeface="Times New Roman" pitchFamily="18" charset="0"/>
              </a:rPr>
              <a:t>among people  today</a:t>
            </a:r>
            <a:endParaRPr lang="en-GB" dirty="0" smtClean="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a:p>
            <a:pPr marL="0" indent="0">
              <a:buNone/>
            </a:pPr>
            <a:endParaRPr lang="en-GB" dirty="0">
              <a:latin typeface="Times New Roman" pitchFamily="18" charset="0"/>
              <a:cs typeface="Times New Roman" pitchFamily="18" charset="0"/>
            </a:endParaRPr>
          </a:p>
        </p:txBody>
      </p:sp>
    </p:spTree>
    <p:extLst>
      <p:ext uri="{BB962C8B-B14F-4D97-AF65-F5344CB8AC3E}">
        <p14:creationId xmlns:p14="http://schemas.microsoft.com/office/powerpoint/2010/main" val="3776002213"/>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b="0" dirty="0"/>
              <a:t>Current research supports </a:t>
            </a:r>
            <a:r>
              <a:rPr lang="en-GB" b="0" dirty="0" smtClean="0"/>
              <a:t>consuming </a:t>
            </a:r>
            <a:r>
              <a:rPr lang="en-US" b="0" dirty="0" smtClean="0"/>
              <a:t>carbohydrates </a:t>
            </a:r>
            <a:r>
              <a:rPr lang="en-US" b="0" dirty="0"/>
              <a:t>in the amounts contained in most </a:t>
            </a:r>
            <a:r>
              <a:rPr lang="en-US" b="0" dirty="0" smtClean="0"/>
              <a:t>sports drinks </a:t>
            </a:r>
            <a:r>
              <a:rPr lang="en-US" b="0" dirty="0"/>
              <a:t>(6% to 8%). </a:t>
            </a:r>
            <a:endParaRPr lang="en-US" b="0" dirty="0" smtClean="0"/>
          </a:p>
          <a:p>
            <a:endParaRPr lang="en-US" b="0" dirty="0"/>
          </a:p>
          <a:p>
            <a:r>
              <a:rPr lang="en-US" b="0" dirty="0" smtClean="0"/>
              <a:t>This </a:t>
            </a:r>
            <a:r>
              <a:rPr lang="en-US" b="0" dirty="0"/>
              <a:t>is particularly important for athletes </a:t>
            </a:r>
            <a:r>
              <a:rPr lang="en-US" b="0" dirty="0" smtClean="0"/>
              <a:t>who exercise </a:t>
            </a:r>
            <a:r>
              <a:rPr lang="en-US" b="0" dirty="0"/>
              <a:t>in the morning, when liver glycogen levels are low</a:t>
            </a:r>
            <a:endParaRPr lang="en-GB" dirty="0"/>
          </a:p>
        </p:txBody>
      </p:sp>
    </p:spTree>
    <p:extLst>
      <p:ext uri="{BB962C8B-B14F-4D97-AF65-F5344CB8AC3E}">
        <p14:creationId xmlns:p14="http://schemas.microsoft.com/office/powerpoint/2010/main" val="13601449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77500" lnSpcReduction="20000"/>
          </a:bodyPr>
          <a:lstStyle/>
          <a:p>
            <a:r>
              <a:rPr lang="en-US" b="0" dirty="0"/>
              <a:t>Carbohydrate intake should start shortly after exercise begins.</a:t>
            </a:r>
          </a:p>
          <a:p>
            <a:r>
              <a:rPr lang="en-US" b="0" dirty="0"/>
              <a:t>Consume regular amounts every 15 to 20 minutes. </a:t>
            </a:r>
            <a:endParaRPr lang="en-US" b="0" dirty="0" smtClean="0"/>
          </a:p>
          <a:p>
            <a:endParaRPr lang="en-US" b="0" dirty="0" smtClean="0"/>
          </a:p>
          <a:p>
            <a:r>
              <a:rPr lang="en-US" b="0" dirty="0" smtClean="0"/>
              <a:t>The carbohydrate should </a:t>
            </a:r>
            <a:r>
              <a:rPr lang="en-US" b="0" dirty="0"/>
              <a:t>be glucose, glucose polymers (chains of </a:t>
            </a:r>
            <a:r>
              <a:rPr lang="en-US" b="0" dirty="0" smtClean="0"/>
              <a:t>glucose molecules</a:t>
            </a:r>
            <a:r>
              <a:rPr lang="en-US" b="0" dirty="0"/>
              <a:t>), or a combination of glucose and fructose</a:t>
            </a:r>
            <a:r>
              <a:rPr lang="en-US" b="0" dirty="0" smtClean="0"/>
              <a:t>.</a:t>
            </a:r>
          </a:p>
          <a:p>
            <a:endParaRPr lang="en-US" b="0" dirty="0"/>
          </a:p>
          <a:p>
            <a:r>
              <a:rPr lang="en-GB" b="0" dirty="0"/>
              <a:t>The </a:t>
            </a:r>
            <a:r>
              <a:rPr lang="en-GB" b="0" dirty="0" smtClean="0"/>
              <a:t>carbohydrate </a:t>
            </a:r>
            <a:r>
              <a:rPr lang="en-US" b="0" dirty="0" smtClean="0"/>
              <a:t>can </a:t>
            </a:r>
            <a:r>
              <a:rPr lang="en-US" b="0" dirty="0"/>
              <a:t>be provided by sports drinks, solid food, or </a:t>
            </a:r>
            <a:r>
              <a:rPr lang="en-US" b="0" dirty="0" smtClean="0"/>
              <a:t>energy gels.</a:t>
            </a:r>
          </a:p>
          <a:p>
            <a:r>
              <a:rPr lang="en-US" b="0" dirty="0" smtClean="0"/>
              <a:t>They </a:t>
            </a:r>
            <a:r>
              <a:rPr lang="en-US" b="0" dirty="0"/>
              <a:t>consist of a thick </a:t>
            </a:r>
            <a:r>
              <a:rPr lang="en-US" b="0" dirty="0" smtClean="0"/>
              <a:t>carbohydrate syrup </a:t>
            </a:r>
            <a:r>
              <a:rPr lang="en-US" b="0" dirty="0"/>
              <a:t>or paste. Each packet provides between 17 grams </a:t>
            </a:r>
            <a:r>
              <a:rPr lang="en-US" b="0" dirty="0" smtClean="0"/>
              <a:t>and </a:t>
            </a:r>
            <a:r>
              <a:rPr lang="en-GB" b="0" dirty="0" smtClean="0"/>
              <a:t>25 </a:t>
            </a:r>
            <a:r>
              <a:rPr lang="en-GB" b="0" dirty="0"/>
              <a:t>grams of carbohydrate.</a:t>
            </a:r>
            <a:endParaRPr lang="en-GB" dirty="0"/>
          </a:p>
        </p:txBody>
      </p:sp>
    </p:spTree>
    <p:extLst>
      <p:ext uri="{BB962C8B-B14F-4D97-AF65-F5344CB8AC3E}">
        <p14:creationId xmlns:p14="http://schemas.microsoft.com/office/powerpoint/2010/main" val="262088739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85000" lnSpcReduction="20000"/>
          </a:bodyPr>
          <a:lstStyle/>
          <a:p>
            <a:r>
              <a:rPr lang="en-US" b="0" dirty="0"/>
              <a:t>During exercise, sodium and other minerals are lost through</a:t>
            </a:r>
          </a:p>
          <a:p>
            <a:r>
              <a:rPr lang="en-US" b="0" dirty="0"/>
              <a:t>sweat. The amounts lost during exercise lasting less than about</a:t>
            </a:r>
          </a:p>
          <a:p>
            <a:r>
              <a:rPr lang="en-US" b="0" dirty="0"/>
              <a:t>three hours usually will not affect health or performance</a:t>
            </a:r>
            <a:r>
              <a:rPr lang="en-US" b="0" dirty="0" smtClean="0"/>
              <a:t>.</a:t>
            </a:r>
          </a:p>
          <a:p>
            <a:endParaRPr lang="en-US" b="0" dirty="0"/>
          </a:p>
          <a:p>
            <a:r>
              <a:rPr lang="en-US" dirty="0" smtClean="0"/>
              <a:t>BUT </a:t>
            </a:r>
            <a:r>
              <a:rPr lang="en-US" b="0" dirty="0" smtClean="0"/>
              <a:t>,,,, </a:t>
            </a:r>
            <a:r>
              <a:rPr lang="en-US" b="0" dirty="0"/>
              <a:t>sodium-containing snack or beverage is recommended for </a:t>
            </a:r>
            <a:r>
              <a:rPr lang="en-US" b="0" dirty="0" smtClean="0"/>
              <a:t>exercise lasting </a:t>
            </a:r>
            <a:r>
              <a:rPr lang="en-US" b="0" dirty="0"/>
              <a:t>more than an hour</a:t>
            </a:r>
            <a:r>
              <a:rPr lang="en-US" b="0" dirty="0" smtClean="0"/>
              <a:t>.</a:t>
            </a:r>
          </a:p>
          <a:p>
            <a:endParaRPr lang="en-US" dirty="0"/>
          </a:p>
          <a:p>
            <a:r>
              <a:rPr lang="en-US" dirty="0" smtClean="0"/>
              <a:t>Will be discussed further </a:t>
            </a:r>
            <a:endParaRPr lang="en-GB" dirty="0"/>
          </a:p>
        </p:txBody>
      </p:sp>
    </p:spTree>
    <p:extLst>
      <p:ext uri="{BB962C8B-B14F-4D97-AF65-F5344CB8AC3E}">
        <p14:creationId xmlns:p14="http://schemas.microsoft.com/office/powerpoint/2010/main" val="345395155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010400" cy="1371600"/>
          </a:xfrm>
        </p:spPr>
        <p:txBody>
          <a:bodyPr/>
          <a:lstStyle/>
          <a:p>
            <a:r>
              <a:rPr lang="en-US" dirty="0" smtClean="0"/>
              <a:t>Post exercise meals </a:t>
            </a:r>
            <a:endParaRPr lang="en-GB" dirty="0"/>
          </a:p>
        </p:txBody>
      </p:sp>
      <p:sp>
        <p:nvSpPr>
          <p:cNvPr id="3" name="Content Placeholder 2"/>
          <p:cNvSpPr>
            <a:spLocks noGrp="1"/>
          </p:cNvSpPr>
          <p:nvPr>
            <p:ph idx="1"/>
          </p:nvPr>
        </p:nvSpPr>
        <p:spPr/>
        <p:txBody>
          <a:bodyPr>
            <a:normAutofit fontScale="92500" lnSpcReduction="10000"/>
          </a:bodyPr>
          <a:lstStyle/>
          <a:p>
            <a:r>
              <a:rPr lang="en-US" dirty="0" smtClean="0"/>
              <a:t>After exercise : </a:t>
            </a:r>
          </a:p>
          <a:p>
            <a:r>
              <a:rPr lang="en-US" dirty="0" smtClean="0"/>
              <a:t>The body shift from: breakdown to rebuild </a:t>
            </a:r>
          </a:p>
          <a:p>
            <a:endParaRPr lang="en-US" dirty="0"/>
          </a:p>
          <a:p>
            <a:r>
              <a:rPr lang="en-US" dirty="0" smtClean="0"/>
              <a:t>From breakdown: glycogen, TG and proteins </a:t>
            </a:r>
          </a:p>
          <a:p>
            <a:endParaRPr lang="en-US" dirty="0"/>
          </a:p>
          <a:p>
            <a:r>
              <a:rPr lang="en-US" dirty="0" smtClean="0"/>
              <a:t>TO </a:t>
            </a:r>
          </a:p>
          <a:p>
            <a:endParaRPr lang="en-US" dirty="0"/>
          </a:p>
          <a:p>
            <a:r>
              <a:rPr lang="en-US" dirty="0" smtClean="0"/>
              <a:t>Rebuild: glycogen , deposit lipids and synthesize muscle protein. </a:t>
            </a:r>
          </a:p>
          <a:p>
            <a:endParaRPr lang="en-GB" dirty="0"/>
          </a:p>
        </p:txBody>
      </p:sp>
    </p:spTree>
    <p:extLst>
      <p:ext uri="{BB962C8B-B14F-4D97-AF65-F5344CB8AC3E}">
        <p14:creationId xmlns:p14="http://schemas.microsoft.com/office/powerpoint/2010/main" val="124805161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US" sz="2800" dirty="0"/>
              <a:t>Foods and beverages consumed after exercise must </a:t>
            </a:r>
            <a:r>
              <a:rPr lang="en-US" sz="2800" dirty="0" smtClean="0"/>
              <a:t>provide:</a:t>
            </a:r>
            <a:endParaRPr lang="en-US" sz="2800" dirty="0"/>
          </a:p>
          <a:p>
            <a:r>
              <a:rPr lang="en-US" sz="2800" dirty="0" smtClean="0"/>
              <a:t>1- enough </a:t>
            </a:r>
            <a:r>
              <a:rPr lang="en-US" sz="2800" dirty="0"/>
              <a:t>fluid and electrolytes to replace losses, </a:t>
            </a:r>
            <a:endParaRPr lang="en-US" sz="2800" dirty="0" smtClean="0"/>
          </a:p>
          <a:p>
            <a:r>
              <a:rPr lang="en-US" sz="2800" dirty="0" smtClean="0"/>
              <a:t>2-  carbohydrates to restore </a:t>
            </a:r>
            <a:r>
              <a:rPr lang="en-US" sz="2800" dirty="0"/>
              <a:t>glycogen</a:t>
            </a:r>
            <a:r>
              <a:rPr lang="en-US" sz="2800" dirty="0" smtClean="0"/>
              <a:t>,</a:t>
            </a:r>
          </a:p>
          <a:p>
            <a:r>
              <a:rPr lang="en-US" sz="2800" dirty="0" smtClean="0"/>
              <a:t>3-  </a:t>
            </a:r>
            <a:r>
              <a:rPr lang="en-US" sz="2800" dirty="0"/>
              <a:t>and protein to build and repair muscle tissue</a:t>
            </a:r>
            <a:r>
              <a:rPr lang="en-US" sz="2800" dirty="0" smtClean="0"/>
              <a:t>.</a:t>
            </a:r>
          </a:p>
          <a:p>
            <a:endParaRPr lang="en-US" sz="2800" dirty="0"/>
          </a:p>
          <a:p>
            <a:r>
              <a:rPr lang="en-US" sz="2800" dirty="0"/>
              <a:t>The first priority is to replace lost fluids. A beverage other </a:t>
            </a:r>
            <a:r>
              <a:rPr lang="en-US" sz="2800" dirty="0" smtClean="0"/>
              <a:t>than water can help to replace the electrolytes </a:t>
            </a:r>
            <a:endParaRPr lang="en-GB" sz="2800" dirty="0"/>
          </a:p>
        </p:txBody>
      </p:sp>
    </p:spTree>
    <p:extLst>
      <p:ext uri="{BB962C8B-B14F-4D97-AF65-F5344CB8AC3E}">
        <p14:creationId xmlns:p14="http://schemas.microsoft.com/office/powerpoint/2010/main" val="315081413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77500" lnSpcReduction="20000"/>
          </a:bodyPr>
          <a:lstStyle/>
          <a:p>
            <a:r>
              <a:rPr lang="en-US" b="0" dirty="0" smtClean="0"/>
              <a:t> </a:t>
            </a:r>
            <a:r>
              <a:rPr lang="en-US" b="0" dirty="0"/>
              <a:t>P</a:t>
            </a:r>
            <a:r>
              <a:rPr lang="en-US" b="0" dirty="0" smtClean="0"/>
              <a:t>ost-exercise </a:t>
            </a:r>
            <a:r>
              <a:rPr lang="en-US" b="0" dirty="0"/>
              <a:t>carbohydrate intake </a:t>
            </a:r>
            <a:r>
              <a:rPr lang="en-US" b="0" dirty="0" smtClean="0"/>
              <a:t>can replenish </a:t>
            </a:r>
            <a:r>
              <a:rPr lang="en-US" b="0" dirty="0"/>
              <a:t>muscle and liver glycogen stores within 24 hours of </a:t>
            </a:r>
            <a:r>
              <a:rPr lang="en-US" b="0" dirty="0" smtClean="0"/>
              <a:t>the </a:t>
            </a:r>
            <a:r>
              <a:rPr lang="en-GB" b="0" dirty="0" smtClean="0"/>
              <a:t>athletic </a:t>
            </a:r>
            <a:r>
              <a:rPr lang="en-GB" b="0" dirty="0"/>
              <a:t>event</a:t>
            </a:r>
            <a:r>
              <a:rPr lang="en-GB" b="0" dirty="0" smtClean="0"/>
              <a:t>.</a:t>
            </a:r>
          </a:p>
          <a:p>
            <a:endParaRPr lang="en-US" b="0" dirty="0"/>
          </a:p>
          <a:p>
            <a:r>
              <a:rPr lang="en-US" b="0" dirty="0"/>
              <a:t>The body is most efficient at replenishing </a:t>
            </a:r>
            <a:r>
              <a:rPr lang="en-US" b="0" dirty="0" smtClean="0"/>
              <a:t>glycogen stores </a:t>
            </a:r>
            <a:r>
              <a:rPr lang="en-US" b="0" dirty="0"/>
              <a:t>during the first hour after exercise</a:t>
            </a:r>
            <a:r>
              <a:rPr lang="en-US" b="0" dirty="0" smtClean="0"/>
              <a:t>.</a:t>
            </a:r>
          </a:p>
          <a:p>
            <a:endParaRPr lang="en-US" b="0" dirty="0"/>
          </a:p>
          <a:p>
            <a:r>
              <a:rPr lang="en-GB" b="0" dirty="0"/>
              <a:t>So to maximize </a:t>
            </a:r>
            <a:r>
              <a:rPr lang="en-GB" b="0" dirty="0" smtClean="0"/>
              <a:t>replacement, </a:t>
            </a:r>
            <a:r>
              <a:rPr lang="en-US" b="0" dirty="0" smtClean="0"/>
              <a:t>an </a:t>
            </a:r>
            <a:r>
              <a:rPr lang="en-US" b="0" dirty="0"/>
              <a:t>athlete should consume a high-carbohydrate meal </a:t>
            </a:r>
            <a:r>
              <a:rPr lang="en-US" b="0" dirty="0" smtClean="0"/>
              <a:t>or drink </a:t>
            </a:r>
            <a:r>
              <a:rPr lang="en-US" b="0" dirty="0"/>
              <a:t>within 30 minutes of completing the athletic event, and </a:t>
            </a:r>
            <a:r>
              <a:rPr lang="en-US" b="0" dirty="0" smtClean="0"/>
              <a:t>consume another </a:t>
            </a:r>
            <a:r>
              <a:rPr lang="en-US" b="0" dirty="0"/>
              <a:t>one every two hours after that, for six hours</a:t>
            </a:r>
            <a:r>
              <a:rPr lang="en-US" b="0" dirty="0" smtClean="0"/>
              <a:t>.</a:t>
            </a:r>
          </a:p>
          <a:p>
            <a:endParaRPr lang="en-US" b="0" dirty="0"/>
          </a:p>
          <a:p>
            <a:r>
              <a:rPr lang="en-US" b="0" dirty="0" smtClean="0"/>
              <a:t>High CHO meal or drink : 1- 1.5 </a:t>
            </a:r>
            <a:r>
              <a:rPr lang="en-US" b="0" dirty="0" err="1" smtClean="0"/>
              <a:t>gm</a:t>
            </a:r>
            <a:r>
              <a:rPr lang="en-US" b="0" dirty="0" smtClean="0"/>
              <a:t> CHO/ kg body </a:t>
            </a:r>
            <a:r>
              <a:rPr lang="en-US" b="0" dirty="0" err="1" smtClean="0"/>
              <a:t>wt</a:t>
            </a:r>
            <a:r>
              <a:rPr lang="en-US" b="0" dirty="0" smtClean="0"/>
              <a:t> </a:t>
            </a:r>
            <a:endParaRPr lang="en-GB" dirty="0"/>
          </a:p>
        </p:txBody>
      </p:sp>
    </p:spTree>
    <p:extLst>
      <p:ext uri="{BB962C8B-B14F-4D97-AF65-F5344CB8AC3E}">
        <p14:creationId xmlns:p14="http://schemas.microsoft.com/office/powerpoint/2010/main" val="332245490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r>
              <a:rPr lang="en-US" dirty="0" smtClean="0"/>
              <a:t>This is very critical for  athletes who have to perform next day. </a:t>
            </a:r>
          </a:p>
          <a:p>
            <a:r>
              <a:rPr lang="en-GB" b="0" dirty="0"/>
              <a:t>In that case, </a:t>
            </a:r>
            <a:r>
              <a:rPr lang="en-GB" b="0" dirty="0" smtClean="0"/>
              <a:t>carbohydrates </a:t>
            </a:r>
            <a:r>
              <a:rPr lang="en-US" b="0" dirty="0" smtClean="0"/>
              <a:t>can </a:t>
            </a:r>
            <a:r>
              <a:rPr lang="en-US" b="0" dirty="0"/>
              <a:t>be provided over a 24-hour period, and the </a:t>
            </a:r>
            <a:r>
              <a:rPr lang="en-US" b="0" dirty="0" smtClean="0"/>
              <a:t>timing of </a:t>
            </a:r>
            <a:r>
              <a:rPr lang="en-US" b="0" dirty="0"/>
              <a:t>intake does not matter</a:t>
            </a:r>
            <a:r>
              <a:rPr lang="en-US" b="0" dirty="0" smtClean="0"/>
              <a:t>.</a:t>
            </a:r>
          </a:p>
          <a:p>
            <a:endParaRPr lang="en-US" b="0" dirty="0"/>
          </a:p>
          <a:p>
            <a:r>
              <a:rPr lang="en-US" b="0" dirty="0" smtClean="0"/>
              <a:t>For normal persons who do exercise 30- 60 minuets : no need to replace the CHO, normal CHO 55% of the calories is enough </a:t>
            </a:r>
            <a:endParaRPr lang="en-GB" dirty="0"/>
          </a:p>
        </p:txBody>
      </p:sp>
    </p:spTree>
    <p:extLst>
      <p:ext uri="{BB962C8B-B14F-4D97-AF65-F5344CB8AC3E}">
        <p14:creationId xmlns:p14="http://schemas.microsoft.com/office/powerpoint/2010/main" val="4261533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 </a:t>
            </a:r>
            <a:endParaRPr lang="en-GB" dirty="0"/>
          </a:p>
        </p:txBody>
      </p:sp>
      <p:sp>
        <p:nvSpPr>
          <p:cNvPr id="3" name="Content Placeholder 2"/>
          <p:cNvSpPr>
            <a:spLocks noGrp="1"/>
          </p:cNvSpPr>
          <p:nvPr>
            <p:ph sz="quarter" idx="1"/>
          </p:nvPr>
        </p:nvSpPr>
        <p:spPr/>
        <p:txBody>
          <a:bodyPr>
            <a:normAutofit fontScale="70000" lnSpcReduction="20000"/>
          </a:bodyPr>
          <a:lstStyle/>
          <a:p>
            <a:r>
              <a:rPr lang="en-GB" dirty="0" smtClean="0"/>
              <a:t>An athlete came to your clinic asking for dietary advices. He is complaining from unintentional  weight loss. He is 25 years old, male, current weight is 68 kg, height is 185. </a:t>
            </a:r>
            <a:endParaRPr lang="en-GB" dirty="0"/>
          </a:p>
          <a:p>
            <a:r>
              <a:rPr lang="en-GB" dirty="0" smtClean="0"/>
              <a:t>He plays basket ball, he has regular training 4 times per week, with 2-3 hours high intensity exercise. </a:t>
            </a:r>
          </a:p>
          <a:p>
            <a:r>
              <a:rPr lang="en-GB" dirty="0" smtClean="0"/>
              <a:t>He works as an officer in governmental sector. Drive a car , single and has no food allergy. </a:t>
            </a:r>
          </a:p>
          <a:p>
            <a:pPr marL="0" indent="0">
              <a:buNone/>
            </a:pPr>
            <a:r>
              <a:rPr lang="en-GB" dirty="0" smtClean="0"/>
              <a:t>1- How can you assess his nutritional status. </a:t>
            </a:r>
          </a:p>
          <a:p>
            <a:pPr marL="0" indent="0">
              <a:buNone/>
            </a:pPr>
            <a:r>
              <a:rPr lang="en-GB" dirty="0" smtClean="0"/>
              <a:t>2- Calculate the energy requirement,  Carbohydrate and Fat requirements for him</a:t>
            </a:r>
          </a:p>
          <a:p>
            <a:pPr marL="0" indent="0">
              <a:buNone/>
            </a:pPr>
            <a:r>
              <a:rPr lang="en-GB" dirty="0" smtClean="0"/>
              <a:t>3- design three different menus for pre exercise and pre work out meals, during exercise and post exercise meals</a:t>
            </a:r>
          </a:p>
          <a:p>
            <a:pPr marL="0" indent="0">
              <a:buNone/>
            </a:pPr>
            <a:r>
              <a:rPr lang="en-GB" dirty="0" smtClean="0"/>
              <a:t>4- If he has competition after 5 weeks, how can you prepare him from this competition,.</a:t>
            </a:r>
            <a:endParaRPr lang="en-GB" dirty="0"/>
          </a:p>
        </p:txBody>
      </p:sp>
    </p:spTree>
    <p:extLst>
      <p:ext uri="{BB962C8B-B14F-4D97-AF65-F5344CB8AC3E}">
        <p14:creationId xmlns:p14="http://schemas.microsoft.com/office/powerpoint/2010/main" val="383012965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438400"/>
            <a:ext cx="7924800" cy="1371600"/>
          </a:xfrm>
        </p:spPr>
        <p:txBody>
          <a:bodyPr>
            <a:normAutofit/>
          </a:bodyPr>
          <a:lstStyle/>
          <a:p>
            <a:r>
              <a:rPr lang="en-US" sz="4000" dirty="0" smtClean="0"/>
              <a:t>Ergogenic supplements</a:t>
            </a:r>
            <a:br>
              <a:rPr lang="en-US" sz="4000" dirty="0" smtClean="0"/>
            </a:br>
            <a:r>
              <a:rPr lang="en-US" sz="4000" dirty="0" smtClean="0"/>
              <a:t> </a:t>
            </a:r>
            <a:endParaRPr lang="en-GB" sz="4000" dirty="0"/>
          </a:p>
        </p:txBody>
      </p:sp>
      <p:sp>
        <p:nvSpPr>
          <p:cNvPr id="3" name="Content Placeholder 2"/>
          <p:cNvSpPr>
            <a:spLocks noGrp="1"/>
          </p:cNvSpPr>
          <p:nvPr>
            <p:ph idx="1"/>
          </p:nvPr>
        </p:nvSpPr>
        <p:spPr>
          <a:xfrm>
            <a:off x="0" y="914400"/>
            <a:ext cx="7620000" cy="4373563"/>
          </a:xfrm>
        </p:spPr>
        <p:txBody>
          <a:bodyPr/>
          <a:lstStyle/>
          <a:p>
            <a:pPr algn="ctr"/>
            <a:endParaRPr lang="en-US" dirty="0" smtClean="0"/>
          </a:p>
          <a:p>
            <a:pPr algn="ctr"/>
            <a:endParaRPr lang="en-US" dirty="0"/>
          </a:p>
          <a:p>
            <a:pPr algn="ctr"/>
            <a:endParaRPr lang="en-US" dirty="0" smtClean="0"/>
          </a:p>
          <a:p>
            <a:pPr algn="ctr"/>
            <a:endParaRPr lang="en-US" dirty="0"/>
          </a:p>
        </p:txBody>
      </p:sp>
    </p:spTree>
    <p:extLst>
      <p:ext uri="{BB962C8B-B14F-4D97-AF65-F5344CB8AC3E}">
        <p14:creationId xmlns:p14="http://schemas.microsoft.com/office/powerpoint/2010/main" val="4040181122"/>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Ergogenic aid </a:t>
            </a:r>
            <a:endParaRPr lang="en-GB" dirty="0"/>
          </a:p>
        </p:txBody>
      </p:sp>
      <p:sp>
        <p:nvSpPr>
          <p:cNvPr id="3" name="Content Placeholder 2"/>
          <p:cNvSpPr>
            <a:spLocks noGrp="1"/>
          </p:cNvSpPr>
          <p:nvPr>
            <p:ph idx="1"/>
          </p:nvPr>
        </p:nvSpPr>
        <p:spPr/>
        <p:txBody>
          <a:bodyPr>
            <a:normAutofit lnSpcReduction="10000"/>
          </a:bodyPr>
          <a:lstStyle/>
          <a:p>
            <a:r>
              <a:rPr lang="en-US" b="0" dirty="0"/>
              <a:t>Anything designed to enhance performance </a:t>
            </a:r>
            <a:r>
              <a:rPr lang="en-US" b="0" dirty="0" smtClean="0"/>
              <a:t> ( running shoes, drugs, consultation, special diet and supplementation). </a:t>
            </a:r>
          </a:p>
          <a:p>
            <a:r>
              <a:rPr lang="en-US" b="0" dirty="0" smtClean="0"/>
              <a:t> </a:t>
            </a:r>
          </a:p>
          <a:p>
            <a:r>
              <a:rPr lang="en-US" b="0" dirty="0" smtClean="0"/>
              <a:t>Ergogenic supplement : supplement given to enhance the performance . </a:t>
            </a:r>
          </a:p>
          <a:p>
            <a:endParaRPr lang="en-US" b="0" dirty="0"/>
          </a:p>
          <a:p>
            <a:r>
              <a:rPr lang="en-US" b="0" dirty="0" smtClean="0"/>
              <a:t>The safety of using the supplementation must have scientific evidence </a:t>
            </a:r>
          </a:p>
          <a:p>
            <a:endParaRPr lang="en-US" b="0" dirty="0"/>
          </a:p>
          <a:p>
            <a:endParaRPr lang="en-US" b="0" dirty="0"/>
          </a:p>
        </p:txBody>
      </p:sp>
    </p:spTree>
    <p:extLst>
      <p:ext uri="{BB962C8B-B14F-4D97-AF65-F5344CB8AC3E}">
        <p14:creationId xmlns:p14="http://schemas.microsoft.com/office/powerpoint/2010/main" val="24104680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85000" lnSpcReduction="20000"/>
          </a:bodyPr>
          <a:lstStyle/>
          <a:p>
            <a:pPr marL="0" indent="0">
              <a:buNone/>
            </a:pPr>
            <a:r>
              <a:rPr lang="en-US" dirty="0">
                <a:latin typeface="Times New Roman" pitchFamily="18" charset="0"/>
                <a:cs typeface="Times New Roman" pitchFamily="18" charset="0"/>
              </a:rPr>
              <a:t>Greater health benefits can be obtained with up to 300 minutes </a:t>
            </a:r>
            <a:r>
              <a:rPr lang="en-US" dirty="0" smtClean="0">
                <a:latin typeface="Times New Roman" pitchFamily="18" charset="0"/>
                <a:cs typeface="Times New Roman" pitchFamily="18" charset="0"/>
              </a:rPr>
              <a:t>of moderate-intensity </a:t>
            </a:r>
            <a:r>
              <a:rPr lang="en-US" dirty="0">
                <a:latin typeface="Times New Roman" pitchFamily="18" charset="0"/>
                <a:cs typeface="Times New Roman" pitchFamily="18" charset="0"/>
              </a:rPr>
              <a:t>exercise per week, or 150 minutes of </a:t>
            </a:r>
            <a:r>
              <a:rPr lang="en-US" dirty="0" smtClean="0">
                <a:latin typeface="Times New Roman" pitchFamily="18" charset="0"/>
                <a:cs typeface="Times New Roman" pitchFamily="18" charset="0"/>
              </a:rPr>
              <a:t>vigorous activity</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marL="0" indent="0">
              <a:buNone/>
            </a:pP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Sixty </a:t>
            </a:r>
            <a:r>
              <a:rPr lang="en-US" dirty="0">
                <a:latin typeface="Times New Roman" pitchFamily="18" charset="0"/>
                <a:cs typeface="Times New Roman" pitchFamily="18" charset="0"/>
              </a:rPr>
              <a:t>minutes of moderate to vigorous intensity </a:t>
            </a:r>
            <a:r>
              <a:rPr lang="en-US" dirty="0" smtClean="0">
                <a:latin typeface="Times New Roman" pitchFamily="18" charset="0"/>
                <a:cs typeface="Times New Roman" pitchFamily="18" charset="0"/>
              </a:rPr>
              <a:t>exercise is </a:t>
            </a:r>
            <a:r>
              <a:rPr lang="en-US" dirty="0">
                <a:latin typeface="Times New Roman" pitchFamily="18" charset="0"/>
                <a:cs typeface="Times New Roman" pitchFamily="18" charset="0"/>
              </a:rPr>
              <a:t>recommended per day to maintain a healthy body weight</a:t>
            </a:r>
            <a:r>
              <a:rPr lang="en-US" dirty="0" smtClean="0">
                <a:latin typeface="Times New Roman" pitchFamily="18" charset="0"/>
                <a:cs typeface="Times New Roman" pitchFamily="18" charset="0"/>
              </a:rPr>
              <a:t>.</a:t>
            </a:r>
          </a:p>
          <a:p>
            <a:pPr marL="0" indent="0">
              <a:buNone/>
            </a:pPr>
            <a:endParaRPr lang="en-US" dirty="0">
              <a:latin typeface="Times New Roman" pitchFamily="18" charset="0"/>
              <a:cs typeface="Times New Roman" pitchFamily="18" charset="0"/>
            </a:endParaRPr>
          </a:p>
          <a:p>
            <a:pPr marL="0" indent="0">
              <a:buNone/>
            </a:pP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 Sixty to </a:t>
            </a:r>
            <a:r>
              <a:rPr lang="en-US" dirty="0">
                <a:latin typeface="Times New Roman" pitchFamily="18" charset="0"/>
                <a:cs typeface="Times New Roman" pitchFamily="18" charset="0"/>
              </a:rPr>
              <a:t>90 minutes per day may be needed to keep off weight that </a:t>
            </a:r>
            <a:r>
              <a:rPr lang="en-US" dirty="0" smtClean="0">
                <a:latin typeface="Times New Roman" pitchFamily="18" charset="0"/>
                <a:cs typeface="Times New Roman" pitchFamily="18" charset="0"/>
              </a:rPr>
              <a:t>has </a:t>
            </a:r>
            <a:r>
              <a:rPr lang="en-GB" dirty="0" smtClean="0">
                <a:latin typeface="Times New Roman" pitchFamily="18" charset="0"/>
                <a:cs typeface="Times New Roman" pitchFamily="18" charset="0"/>
              </a:rPr>
              <a:t>been lost. </a:t>
            </a:r>
            <a:endParaRPr lang="en-GB" dirty="0">
              <a:latin typeface="Times New Roman" pitchFamily="18" charset="0"/>
              <a:cs typeface="Times New Roman" pitchFamily="18" charset="0"/>
            </a:endParaRPr>
          </a:p>
        </p:txBody>
      </p:sp>
    </p:spTree>
    <p:extLst>
      <p:ext uri="{BB962C8B-B14F-4D97-AF65-F5344CB8AC3E}">
        <p14:creationId xmlns:p14="http://schemas.microsoft.com/office/powerpoint/2010/main" val="3135330937"/>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848600" cy="1371600"/>
          </a:xfrm>
        </p:spPr>
        <p:txBody>
          <a:bodyPr/>
          <a:lstStyle/>
          <a:p>
            <a:r>
              <a:rPr lang="en-US" dirty="0" smtClean="0"/>
              <a:t>Weighing the risk and benefits </a:t>
            </a:r>
            <a:endParaRPr lang="en-GB" dirty="0"/>
          </a:p>
        </p:txBody>
      </p:sp>
      <p:sp>
        <p:nvSpPr>
          <p:cNvPr id="3" name="Content Placeholder 2"/>
          <p:cNvSpPr>
            <a:spLocks noGrp="1"/>
          </p:cNvSpPr>
          <p:nvPr>
            <p:ph idx="1"/>
          </p:nvPr>
        </p:nvSpPr>
        <p:spPr/>
        <p:txBody>
          <a:bodyPr>
            <a:normAutofit fontScale="77500" lnSpcReduction="20000"/>
          </a:bodyPr>
          <a:lstStyle/>
          <a:p>
            <a:r>
              <a:rPr lang="en-US" b="0" dirty="0"/>
              <a:t>Anyone who wants to use an ergogenic supplement should weigh</a:t>
            </a:r>
          </a:p>
          <a:p>
            <a:r>
              <a:rPr lang="en-US" b="0" dirty="0"/>
              <a:t>the health risks against potential benefits</a:t>
            </a:r>
            <a:r>
              <a:rPr lang="en-US" b="0" dirty="0" smtClean="0"/>
              <a:t>.</a:t>
            </a:r>
          </a:p>
          <a:p>
            <a:endParaRPr lang="en-US" b="0" dirty="0"/>
          </a:p>
          <a:p>
            <a:r>
              <a:rPr lang="en-GB" b="0" dirty="0"/>
              <a:t>Just because a </a:t>
            </a:r>
            <a:r>
              <a:rPr lang="en-GB" b="0" dirty="0" smtClean="0"/>
              <a:t>product </a:t>
            </a:r>
            <a:r>
              <a:rPr lang="en-US" b="0" dirty="0" smtClean="0"/>
              <a:t>is </a:t>
            </a:r>
            <a:r>
              <a:rPr lang="en-US" b="0" dirty="0"/>
              <a:t>sold doesn’t make it safe</a:t>
            </a:r>
            <a:r>
              <a:rPr lang="en-US" b="0" dirty="0" smtClean="0"/>
              <a:t>.</a:t>
            </a:r>
          </a:p>
          <a:p>
            <a:endParaRPr lang="en-US" b="0" dirty="0"/>
          </a:p>
          <a:p>
            <a:r>
              <a:rPr lang="en-US" b="0" dirty="0"/>
              <a:t>Just because something appears </a:t>
            </a:r>
            <a:r>
              <a:rPr lang="en-US" b="0" dirty="0" smtClean="0"/>
              <a:t>in print </a:t>
            </a:r>
            <a:r>
              <a:rPr lang="en-US" b="0" dirty="0"/>
              <a:t>does not mean it is true</a:t>
            </a:r>
            <a:r>
              <a:rPr lang="en-US" b="0" dirty="0" smtClean="0"/>
              <a:t>.</a:t>
            </a:r>
          </a:p>
          <a:p>
            <a:endParaRPr lang="en-US" b="0" dirty="0"/>
          </a:p>
          <a:p>
            <a:r>
              <a:rPr lang="en-US" b="0" dirty="0"/>
              <a:t>Many supplements can have dangerous interactions with</a:t>
            </a:r>
          </a:p>
          <a:p>
            <a:r>
              <a:rPr lang="en-GB" b="0" dirty="0"/>
              <a:t>other drugs</a:t>
            </a:r>
            <a:r>
              <a:rPr lang="en-GB" b="0" dirty="0" smtClean="0"/>
              <a:t>.</a:t>
            </a:r>
          </a:p>
          <a:p>
            <a:endParaRPr lang="en-US" b="0" dirty="0"/>
          </a:p>
          <a:p>
            <a:endParaRPr lang="en-GB" dirty="0"/>
          </a:p>
        </p:txBody>
      </p:sp>
    </p:spTree>
    <p:extLst>
      <p:ext uri="{BB962C8B-B14F-4D97-AF65-F5344CB8AC3E}">
        <p14:creationId xmlns:p14="http://schemas.microsoft.com/office/powerpoint/2010/main" val="2474871337"/>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you have to ask </a:t>
            </a:r>
            <a:endParaRPr lang="en-GB" dirty="0"/>
          </a:p>
        </p:txBody>
      </p:sp>
      <p:sp>
        <p:nvSpPr>
          <p:cNvPr id="3" name="Content Placeholder 2"/>
          <p:cNvSpPr>
            <a:spLocks noGrp="1"/>
          </p:cNvSpPr>
          <p:nvPr>
            <p:ph idx="1"/>
          </p:nvPr>
        </p:nvSpPr>
        <p:spPr/>
        <p:txBody>
          <a:bodyPr/>
          <a:lstStyle/>
          <a:p>
            <a:r>
              <a:rPr lang="en-US" b="0" dirty="0" smtClean="0"/>
              <a:t>●Are </a:t>
            </a:r>
            <a:r>
              <a:rPr lang="en-US" b="0" dirty="0"/>
              <a:t>the product’s claims valid?</a:t>
            </a:r>
          </a:p>
          <a:p>
            <a:r>
              <a:rPr lang="en-US" b="0" dirty="0" smtClean="0"/>
              <a:t>● </a:t>
            </a:r>
            <a:r>
              <a:rPr lang="en-US" b="0" dirty="0"/>
              <a:t>Is the recommended dose safe?</a:t>
            </a:r>
          </a:p>
          <a:p>
            <a:r>
              <a:rPr lang="en-US" b="0" dirty="0" smtClean="0"/>
              <a:t>● </a:t>
            </a:r>
            <a:r>
              <a:rPr lang="en-US" b="0" dirty="0"/>
              <a:t>Is it ethical to take the supplement?</a:t>
            </a:r>
            <a:endParaRPr lang="en-GB" dirty="0"/>
          </a:p>
        </p:txBody>
      </p:sp>
    </p:spTree>
    <p:extLst>
      <p:ext uri="{BB962C8B-B14F-4D97-AF65-F5344CB8AC3E}">
        <p14:creationId xmlns:p14="http://schemas.microsoft.com/office/powerpoint/2010/main" val="2894198510"/>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077200" cy="1371600"/>
          </a:xfrm>
        </p:spPr>
        <p:txBody>
          <a:bodyPr>
            <a:normAutofit/>
          </a:bodyPr>
          <a:lstStyle/>
          <a:p>
            <a:r>
              <a:rPr lang="en-US" b="1" dirty="0"/>
              <a:t>Are the Supplement Claims Valid?</a:t>
            </a:r>
            <a:endParaRPr lang="en-GB" dirty="0"/>
          </a:p>
        </p:txBody>
      </p:sp>
      <p:sp>
        <p:nvSpPr>
          <p:cNvPr id="3" name="Content Placeholder 2"/>
          <p:cNvSpPr>
            <a:spLocks noGrp="1"/>
          </p:cNvSpPr>
          <p:nvPr>
            <p:ph idx="1"/>
          </p:nvPr>
        </p:nvSpPr>
        <p:spPr/>
        <p:txBody>
          <a:bodyPr/>
          <a:lstStyle/>
          <a:p>
            <a:r>
              <a:rPr lang="en-US" b="0" dirty="0"/>
              <a:t>To determine if claims made about an ergogenic supplement are</a:t>
            </a:r>
          </a:p>
          <a:p>
            <a:r>
              <a:rPr lang="en-US" b="0" dirty="0"/>
              <a:t>reliable, look beyond the marketing </a:t>
            </a:r>
            <a:r>
              <a:rPr lang="en-US" b="0" dirty="0" smtClean="0"/>
              <a:t>materials</a:t>
            </a:r>
          </a:p>
          <a:p>
            <a:endParaRPr lang="en-GB" dirty="0"/>
          </a:p>
        </p:txBody>
      </p:sp>
    </p:spTree>
    <p:extLst>
      <p:ext uri="{BB962C8B-B14F-4D97-AF65-F5344CB8AC3E}">
        <p14:creationId xmlns:p14="http://schemas.microsoft.com/office/powerpoint/2010/main" val="932559251"/>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206" t="23159" r="58136" b="27725"/>
          <a:stretch/>
        </p:blipFill>
        <p:spPr bwMode="auto">
          <a:xfrm>
            <a:off x="533400" y="228600"/>
            <a:ext cx="8000999" cy="6172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4498702"/>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Discussion </a:t>
            </a:r>
            <a:endParaRPr lang="en-GB"/>
          </a:p>
        </p:txBody>
      </p:sp>
      <p:sp>
        <p:nvSpPr>
          <p:cNvPr id="3" name="Content Placeholder 2"/>
          <p:cNvSpPr>
            <a:spLocks noGrp="1"/>
          </p:cNvSpPr>
          <p:nvPr>
            <p:ph idx="1"/>
          </p:nvPr>
        </p:nvSpPr>
        <p:spPr/>
        <p:txBody>
          <a:bodyPr>
            <a:normAutofit fontScale="92500" lnSpcReduction="20000"/>
          </a:bodyPr>
          <a:lstStyle/>
          <a:p>
            <a:r>
              <a:rPr lang="en-US" dirty="0" smtClean="0"/>
              <a:t>Increase your muscle strength in 3 days </a:t>
            </a:r>
          </a:p>
          <a:p>
            <a:endParaRPr lang="en-US" dirty="0"/>
          </a:p>
          <a:p>
            <a:r>
              <a:rPr lang="en-US" dirty="0" smtClean="0"/>
              <a:t>Increase your muscle mass without exercise </a:t>
            </a:r>
          </a:p>
          <a:p>
            <a:endParaRPr lang="en-US" dirty="0"/>
          </a:p>
          <a:p>
            <a:r>
              <a:rPr lang="en-US" dirty="0" smtClean="0"/>
              <a:t>Enhance your performance by provide energy </a:t>
            </a:r>
          </a:p>
          <a:p>
            <a:endParaRPr lang="en-US" dirty="0"/>
          </a:p>
          <a:p>
            <a:r>
              <a:rPr lang="en-US" dirty="0" smtClean="0"/>
              <a:t>Approved from FDA </a:t>
            </a:r>
          </a:p>
          <a:p>
            <a:endParaRPr lang="en-US" dirty="0" smtClean="0"/>
          </a:p>
          <a:p>
            <a:r>
              <a:rPr lang="en-US" dirty="0" smtClean="0"/>
              <a:t>Can increase your immune system </a:t>
            </a:r>
          </a:p>
          <a:p>
            <a:endParaRPr lang="en-US" dirty="0"/>
          </a:p>
          <a:p>
            <a:endParaRPr lang="en-GB" dirty="0"/>
          </a:p>
        </p:txBody>
      </p:sp>
    </p:spTree>
    <p:extLst>
      <p:ext uri="{BB962C8B-B14F-4D97-AF65-F5344CB8AC3E}">
        <p14:creationId xmlns:p14="http://schemas.microsoft.com/office/powerpoint/2010/main" val="2934878449"/>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a:t>
            </a:r>
            <a:endParaRPr lang="en-GB" dirty="0"/>
          </a:p>
        </p:txBody>
      </p:sp>
      <p:sp>
        <p:nvSpPr>
          <p:cNvPr id="3" name="Content Placeholder 2"/>
          <p:cNvSpPr>
            <a:spLocks noGrp="1"/>
          </p:cNvSpPr>
          <p:nvPr>
            <p:ph idx="1"/>
          </p:nvPr>
        </p:nvSpPr>
        <p:spPr/>
        <p:txBody>
          <a:bodyPr>
            <a:normAutofit fontScale="92500" lnSpcReduction="20000"/>
          </a:bodyPr>
          <a:lstStyle/>
          <a:p>
            <a:pPr marL="342900" indent="-342900">
              <a:buFont typeface="Wingdings" pitchFamily="2" charset="2"/>
              <a:buChar char="v"/>
            </a:pPr>
            <a:r>
              <a:rPr lang="en-US" b="0" dirty="0" smtClean="0"/>
              <a:t>large </a:t>
            </a:r>
            <a:r>
              <a:rPr lang="en-US" b="0" dirty="0"/>
              <a:t>amounts of caffeine have an ergogenic effect, but in </a:t>
            </a:r>
            <a:r>
              <a:rPr lang="en-US" b="0" dirty="0" smtClean="0"/>
              <a:t>many people</a:t>
            </a:r>
            <a:r>
              <a:rPr lang="en-US" b="0" dirty="0"/>
              <a:t>, this dose causes intestinal cramps that impair performance.</a:t>
            </a:r>
          </a:p>
          <a:p>
            <a:r>
              <a:rPr lang="en-US" b="0" dirty="0"/>
              <a:t>The length of time over which the product must be taken also </a:t>
            </a:r>
            <a:r>
              <a:rPr lang="en-US" b="0" dirty="0" smtClean="0"/>
              <a:t>should be considered </a:t>
            </a:r>
          </a:p>
          <a:p>
            <a:endParaRPr lang="en-US" b="0" dirty="0"/>
          </a:p>
          <a:p>
            <a:pPr marL="342900" indent="-342900">
              <a:buFont typeface="Wingdings" pitchFamily="2" charset="2"/>
              <a:buChar char="v"/>
            </a:pPr>
            <a:r>
              <a:rPr lang="en-US" b="0" dirty="0"/>
              <a:t>Some ergogenic aids must be used continuously to</a:t>
            </a:r>
          </a:p>
          <a:p>
            <a:r>
              <a:rPr lang="en-US" b="0" dirty="0"/>
              <a:t>have an effect, but may be unsafe in the long run. Others are so </a:t>
            </a:r>
            <a:r>
              <a:rPr lang="en-US" b="0" dirty="0" smtClean="0"/>
              <a:t>new that </a:t>
            </a:r>
            <a:r>
              <a:rPr lang="en-US" b="0" dirty="0"/>
              <a:t>no one yet knows what the long-term effects will be.</a:t>
            </a:r>
            <a:endParaRPr lang="en-US" b="0" dirty="0" smtClean="0"/>
          </a:p>
          <a:p>
            <a:endParaRPr lang="en-GB" dirty="0"/>
          </a:p>
        </p:txBody>
      </p:sp>
    </p:spTree>
    <p:extLst>
      <p:ext uri="{BB962C8B-B14F-4D97-AF65-F5344CB8AC3E}">
        <p14:creationId xmlns:p14="http://schemas.microsoft.com/office/powerpoint/2010/main" val="400353004"/>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153400" cy="1371600"/>
          </a:xfrm>
        </p:spPr>
        <p:txBody>
          <a:bodyPr>
            <a:normAutofit/>
          </a:bodyPr>
          <a:lstStyle/>
          <a:p>
            <a:r>
              <a:rPr lang="en-US" sz="2800" dirty="0" smtClean="0"/>
              <a:t>Ethical and legal considerations </a:t>
            </a:r>
            <a:endParaRPr lang="en-GB" sz="2800" dirty="0"/>
          </a:p>
        </p:txBody>
      </p:sp>
      <p:sp>
        <p:nvSpPr>
          <p:cNvPr id="3" name="Content Placeholder 2"/>
          <p:cNvSpPr>
            <a:spLocks noGrp="1"/>
          </p:cNvSpPr>
          <p:nvPr>
            <p:ph idx="1"/>
          </p:nvPr>
        </p:nvSpPr>
        <p:spPr/>
        <p:txBody>
          <a:bodyPr>
            <a:normAutofit fontScale="77500" lnSpcReduction="20000"/>
          </a:bodyPr>
          <a:lstStyle/>
          <a:p>
            <a:r>
              <a:rPr lang="en-US" b="0" dirty="0"/>
              <a:t>The ancient Greek ideal and the ideal of the International Olympic</a:t>
            </a:r>
          </a:p>
          <a:p>
            <a:r>
              <a:rPr lang="en-US" b="0" dirty="0"/>
              <a:t>Committee is that an athlete should triumph through his or</a:t>
            </a:r>
          </a:p>
          <a:p>
            <a:r>
              <a:rPr lang="en-GB" b="0" dirty="0"/>
              <a:t>her own unaided effort</a:t>
            </a:r>
            <a:r>
              <a:rPr lang="en-GB" b="0" dirty="0" smtClean="0"/>
              <a:t>.</a:t>
            </a:r>
          </a:p>
          <a:p>
            <a:r>
              <a:rPr lang="en-US" b="0" dirty="0" smtClean="0"/>
              <a:t>We have to consider:</a:t>
            </a:r>
          </a:p>
          <a:p>
            <a:r>
              <a:rPr lang="en-US" b="0" dirty="0" smtClean="0"/>
              <a:t>1- The policy of the team </a:t>
            </a:r>
          </a:p>
          <a:p>
            <a:r>
              <a:rPr lang="en-US" b="0" dirty="0" smtClean="0"/>
              <a:t>2- the substance is banned from use during competition </a:t>
            </a:r>
          </a:p>
          <a:p>
            <a:r>
              <a:rPr lang="en-US" b="0" dirty="0" smtClean="0"/>
              <a:t>3- taking it is cheating </a:t>
            </a:r>
          </a:p>
          <a:p>
            <a:endParaRPr lang="en-US" dirty="0" smtClean="0"/>
          </a:p>
          <a:p>
            <a:r>
              <a:rPr lang="en-US" dirty="0" smtClean="0"/>
              <a:t>The legal considerations ????</a:t>
            </a:r>
          </a:p>
          <a:p>
            <a:endParaRPr lang="en-GB" dirty="0"/>
          </a:p>
        </p:txBody>
      </p:sp>
    </p:spTree>
    <p:extLst>
      <p:ext uri="{BB962C8B-B14F-4D97-AF65-F5344CB8AC3E}">
        <p14:creationId xmlns:p14="http://schemas.microsoft.com/office/powerpoint/2010/main" val="353981313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Vitamins?</a:t>
            </a:r>
            <a:endParaRPr lang="en-GB" dirty="0"/>
          </a:p>
        </p:txBody>
      </p:sp>
      <p:sp>
        <p:nvSpPr>
          <p:cNvPr id="3" name="Content Placeholder 2"/>
          <p:cNvSpPr>
            <a:spLocks noGrp="1"/>
          </p:cNvSpPr>
          <p:nvPr>
            <p:ph idx="1"/>
          </p:nvPr>
        </p:nvSpPr>
        <p:spPr/>
        <p:txBody>
          <a:bodyPr>
            <a:normAutofit fontScale="70000" lnSpcReduction="20000"/>
          </a:bodyPr>
          <a:lstStyle/>
          <a:p>
            <a:r>
              <a:rPr lang="en-US" b="0" dirty="0" smtClean="0"/>
              <a:t>1- Vitamins </a:t>
            </a:r>
            <a:r>
              <a:rPr lang="en-US" b="0" dirty="0"/>
              <a:t>don’t provide any energy, but they are needed for the</a:t>
            </a:r>
          </a:p>
          <a:p>
            <a:r>
              <a:rPr lang="en-US" b="0" dirty="0"/>
              <a:t>body to use the energy in carbohydrates, fats, and protein. </a:t>
            </a:r>
            <a:endParaRPr lang="en-US" b="0" dirty="0" smtClean="0"/>
          </a:p>
          <a:p>
            <a:r>
              <a:rPr lang="en-US" b="0" dirty="0" smtClean="0"/>
              <a:t>Free radicals , have </a:t>
            </a:r>
            <a:r>
              <a:rPr lang="en-US" b="0" dirty="0"/>
              <a:t>been </a:t>
            </a:r>
            <a:r>
              <a:rPr lang="en-US" b="0" dirty="0" smtClean="0"/>
              <a:t>associated with </a:t>
            </a:r>
            <a:r>
              <a:rPr lang="en-US" b="0" dirty="0"/>
              <a:t>fatigue during exercise. </a:t>
            </a:r>
            <a:r>
              <a:rPr lang="en-US" b="0" dirty="0" smtClean="0"/>
              <a:t>So antioxidant supplements </a:t>
            </a:r>
            <a:r>
              <a:rPr lang="en-US" b="0" dirty="0"/>
              <a:t>prevent free radical damage and delay fatigue</a:t>
            </a:r>
          </a:p>
          <a:p>
            <a:r>
              <a:rPr lang="en-US" b="0" dirty="0" smtClean="0"/>
              <a:t>These two reasons make vitamin recognized as ergogenic </a:t>
            </a:r>
            <a:endParaRPr lang="en-US" b="0" dirty="0"/>
          </a:p>
          <a:p>
            <a:r>
              <a:rPr lang="en-US" b="0" dirty="0" smtClean="0"/>
              <a:t>Consider :</a:t>
            </a:r>
          </a:p>
          <a:p>
            <a:r>
              <a:rPr lang="en-US" b="0" dirty="0" smtClean="0"/>
              <a:t>The deficiency can impair the function,,,, the excess has not shown to improve the performance </a:t>
            </a:r>
          </a:p>
          <a:p>
            <a:endParaRPr lang="en-US" b="0" dirty="0"/>
          </a:p>
          <a:p>
            <a:r>
              <a:rPr lang="en-US" b="0" dirty="0" smtClean="0"/>
              <a:t>Consider the upper intake level</a:t>
            </a:r>
          </a:p>
          <a:p>
            <a:r>
              <a:rPr lang="en-US" b="0" dirty="0" smtClean="0"/>
              <a:t>Niacin flush  </a:t>
            </a:r>
            <a:endParaRPr lang="en-GB" dirty="0"/>
          </a:p>
        </p:txBody>
      </p:sp>
    </p:spTree>
    <p:extLst>
      <p:ext uri="{BB962C8B-B14F-4D97-AF65-F5344CB8AC3E}">
        <p14:creationId xmlns:p14="http://schemas.microsoft.com/office/powerpoint/2010/main" val="57617039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Minerals </a:t>
            </a:r>
            <a:endParaRPr lang="en-GB" dirty="0"/>
          </a:p>
        </p:txBody>
      </p:sp>
      <p:sp>
        <p:nvSpPr>
          <p:cNvPr id="3" name="Content Placeholder 2"/>
          <p:cNvSpPr>
            <a:spLocks noGrp="1"/>
          </p:cNvSpPr>
          <p:nvPr>
            <p:ph idx="1"/>
          </p:nvPr>
        </p:nvSpPr>
        <p:spPr/>
        <p:txBody>
          <a:bodyPr>
            <a:normAutofit fontScale="77500" lnSpcReduction="20000"/>
          </a:bodyPr>
          <a:lstStyle/>
          <a:p>
            <a:pPr marL="342900" indent="-342900">
              <a:buFont typeface="Wingdings" pitchFamily="2" charset="2"/>
              <a:buChar char="v"/>
            </a:pPr>
            <a:r>
              <a:rPr lang="en-US" b="0" dirty="0"/>
              <a:t>Minerals like chromium and iron sound tough as nails. </a:t>
            </a:r>
            <a:r>
              <a:rPr lang="en-US" b="0" dirty="0" smtClean="0"/>
              <a:t>Supplements of </a:t>
            </a:r>
            <a:r>
              <a:rPr lang="en-US" b="0" dirty="0"/>
              <a:t>these and other minerals promise to make </a:t>
            </a:r>
            <a:r>
              <a:rPr lang="en-US" b="0" dirty="0" smtClean="0"/>
              <a:t>people stronger</a:t>
            </a:r>
            <a:r>
              <a:rPr lang="en-US" b="0" dirty="0"/>
              <a:t>, faster, or able to continue longer</a:t>
            </a:r>
            <a:r>
              <a:rPr lang="en-US" b="0" dirty="0" smtClean="0"/>
              <a:t>.</a:t>
            </a:r>
          </a:p>
          <a:p>
            <a:pPr marL="342900" indent="-342900">
              <a:buFont typeface="Wingdings" pitchFamily="2" charset="2"/>
              <a:buChar char="v"/>
            </a:pPr>
            <a:r>
              <a:rPr lang="en-GB" b="0" dirty="0"/>
              <a:t>Some of the </a:t>
            </a:r>
            <a:r>
              <a:rPr lang="en-GB" b="0" dirty="0" smtClean="0"/>
              <a:t>minerals </a:t>
            </a:r>
            <a:r>
              <a:rPr lang="en-US" b="0" dirty="0" smtClean="0"/>
              <a:t>promoted </a:t>
            </a:r>
            <a:r>
              <a:rPr lang="en-US" b="0" dirty="0"/>
              <a:t>as performance enhancers include chromium, </a:t>
            </a:r>
            <a:r>
              <a:rPr lang="en-GB" b="0" dirty="0" smtClean="0"/>
              <a:t>selenium</a:t>
            </a:r>
            <a:r>
              <a:rPr lang="en-GB" b="0" dirty="0"/>
              <a:t>, zinc, and iron</a:t>
            </a:r>
            <a:r>
              <a:rPr lang="en-GB" b="0" dirty="0" smtClean="0"/>
              <a:t>.</a:t>
            </a:r>
          </a:p>
          <a:p>
            <a:pPr marL="342900" indent="-342900">
              <a:buFont typeface="Wingdings" pitchFamily="2" charset="2"/>
              <a:buChar char="v"/>
            </a:pPr>
            <a:endParaRPr lang="en-US" b="0" dirty="0"/>
          </a:p>
          <a:p>
            <a:pPr marL="342900" indent="-342900">
              <a:buFont typeface="Wingdings" pitchFamily="2" charset="2"/>
              <a:buChar char="v"/>
            </a:pPr>
            <a:r>
              <a:rPr lang="en-US" b="0" dirty="0" smtClean="0"/>
              <a:t>Examples :</a:t>
            </a:r>
          </a:p>
          <a:p>
            <a:r>
              <a:rPr lang="en-US" b="0" dirty="0" smtClean="0"/>
              <a:t>1- theoretically  </a:t>
            </a:r>
            <a:r>
              <a:rPr lang="en-US" b="0" dirty="0"/>
              <a:t>Chromium supplements, in the </a:t>
            </a:r>
            <a:r>
              <a:rPr lang="en-US" dirty="0"/>
              <a:t>chromium </a:t>
            </a:r>
            <a:r>
              <a:rPr lang="en-US" dirty="0" smtClean="0"/>
              <a:t> and vanadium  </a:t>
            </a:r>
            <a:r>
              <a:rPr lang="en-US" b="0" dirty="0" smtClean="0"/>
              <a:t>form, are </a:t>
            </a:r>
            <a:r>
              <a:rPr lang="en-US" b="0" dirty="0"/>
              <a:t>claimed to increase lean body mass and decrease body fat.</a:t>
            </a:r>
          </a:p>
          <a:p>
            <a:r>
              <a:rPr lang="en-US" b="0" dirty="0" smtClean="0"/>
              <a:t>Due to its effect in insulin (insulin promote protein synthesis)</a:t>
            </a:r>
          </a:p>
          <a:p>
            <a:r>
              <a:rPr lang="en-US" b="0" dirty="0" smtClean="0"/>
              <a:t>Clinically the effect was not </a:t>
            </a:r>
            <a:r>
              <a:rPr lang="en-US" b="0" dirty="0" err="1" smtClean="0"/>
              <a:t>signifcant</a:t>
            </a:r>
            <a:r>
              <a:rPr lang="en-US" b="0" dirty="0" smtClean="0"/>
              <a:t> </a:t>
            </a:r>
          </a:p>
          <a:p>
            <a:endParaRPr lang="en-GB" dirty="0"/>
          </a:p>
        </p:txBody>
      </p:sp>
    </p:spTree>
    <p:extLst>
      <p:ext uri="{BB962C8B-B14F-4D97-AF65-F5344CB8AC3E}">
        <p14:creationId xmlns:p14="http://schemas.microsoft.com/office/powerpoint/2010/main" val="306650462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Zinc and selenium has effect in protein synthesis , but no effect in clinical trials. </a:t>
            </a:r>
          </a:p>
          <a:p>
            <a:endParaRPr lang="en-US" dirty="0"/>
          </a:p>
          <a:p>
            <a:r>
              <a:rPr lang="en-US" dirty="0" smtClean="0"/>
              <a:t>BUT </a:t>
            </a:r>
          </a:p>
          <a:p>
            <a:endParaRPr lang="en-US" dirty="0"/>
          </a:p>
          <a:p>
            <a:r>
              <a:rPr lang="en-US" b="0" dirty="0"/>
              <a:t>Iron deficiency is common </a:t>
            </a:r>
            <a:r>
              <a:rPr lang="en-US" b="0" dirty="0" smtClean="0"/>
              <a:t>in female </a:t>
            </a:r>
            <a:r>
              <a:rPr lang="en-US" b="0" dirty="0"/>
              <a:t>athletes. Iron supplements can be of benefit in cases of </a:t>
            </a:r>
            <a:r>
              <a:rPr lang="en-US" b="0" dirty="0" smtClean="0"/>
              <a:t>iron </a:t>
            </a:r>
            <a:r>
              <a:rPr lang="en-GB" b="0" dirty="0" smtClean="0"/>
              <a:t>deficiency</a:t>
            </a:r>
            <a:r>
              <a:rPr lang="en-GB" b="0" dirty="0"/>
              <a:t>.</a:t>
            </a:r>
            <a:endParaRPr lang="en-GB" dirty="0"/>
          </a:p>
        </p:txBody>
      </p:sp>
    </p:spTree>
    <p:extLst>
      <p:ext uri="{BB962C8B-B14F-4D97-AF65-F5344CB8AC3E}">
        <p14:creationId xmlns:p14="http://schemas.microsoft.com/office/powerpoint/2010/main" val="2925194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85800"/>
            <a:ext cx="78486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5879717"/>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96200" cy="1066482"/>
          </a:xfrm>
        </p:spPr>
        <p:txBody>
          <a:bodyPr>
            <a:normAutofit/>
          </a:bodyPr>
          <a:lstStyle/>
          <a:p>
            <a:r>
              <a:rPr lang="en-US" sz="2800" dirty="0" smtClean="0"/>
              <a:t>Protein supplementation </a:t>
            </a:r>
            <a:endParaRPr lang="en-GB" sz="2800" dirty="0"/>
          </a:p>
        </p:txBody>
      </p:sp>
      <p:sp>
        <p:nvSpPr>
          <p:cNvPr id="3" name="Content Placeholder 2"/>
          <p:cNvSpPr>
            <a:spLocks noGrp="1"/>
          </p:cNvSpPr>
          <p:nvPr>
            <p:ph idx="1"/>
          </p:nvPr>
        </p:nvSpPr>
        <p:spPr/>
        <p:txBody>
          <a:bodyPr>
            <a:normAutofit fontScale="85000" lnSpcReduction="10000"/>
          </a:bodyPr>
          <a:lstStyle/>
          <a:p>
            <a:r>
              <a:rPr lang="en-GB" b="0" dirty="0"/>
              <a:t>They are </a:t>
            </a:r>
            <a:r>
              <a:rPr lang="en-GB" b="0" dirty="0" smtClean="0"/>
              <a:t>hundreds of proteins </a:t>
            </a:r>
            <a:r>
              <a:rPr lang="en-US" b="0" dirty="0" smtClean="0"/>
              <a:t>marketed </a:t>
            </a:r>
            <a:r>
              <a:rPr lang="en-US" b="0" dirty="0"/>
              <a:t>with the promise that they will increase </a:t>
            </a:r>
            <a:r>
              <a:rPr lang="en-US" b="0" dirty="0" smtClean="0"/>
              <a:t>muscle size </a:t>
            </a:r>
            <a:r>
              <a:rPr lang="en-US" b="0" dirty="0"/>
              <a:t>and strength and decrease recovery time</a:t>
            </a:r>
            <a:r>
              <a:rPr lang="en-US" b="0" dirty="0" smtClean="0"/>
              <a:t>.</a:t>
            </a:r>
          </a:p>
          <a:p>
            <a:r>
              <a:rPr lang="en-GB" b="0" dirty="0"/>
              <a:t>Muscle </a:t>
            </a:r>
            <a:r>
              <a:rPr lang="en-GB" b="0" dirty="0" smtClean="0"/>
              <a:t>growth </a:t>
            </a:r>
            <a:r>
              <a:rPr lang="en-US" b="0" dirty="0" smtClean="0"/>
              <a:t>does </a:t>
            </a:r>
            <a:r>
              <a:rPr lang="en-US" b="0" dirty="0"/>
              <a:t>require additional protein, but protein isn’t </a:t>
            </a:r>
            <a:r>
              <a:rPr lang="en-US" b="0" dirty="0" smtClean="0"/>
              <a:t>automatically deposited </a:t>
            </a:r>
            <a:r>
              <a:rPr lang="en-US" b="0" dirty="0"/>
              <a:t>in muscles</a:t>
            </a:r>
            <a:r>
              <a:rPr lang="en-US" b="0" dirty="0" smtClean="0"/>
              <a:t>.</a:t>
            </a:r>
          </a:p>
          <a:p>
            <a:r>
              <a:rPr lang="en-US" b="0" dirty="0" smtClean="0"/>
              <a:t> </a:t>
            </a:r>
            <a:r>
              <a:rPr lang="en-US" b="0" dirty="0"/>
              <a:t>Muscle growth occurs in response to </a:t>
            </a:r>
            <a:r>
              <a:rPr lang="en-US" b="0" dirty="0" smtClean="0"/>
              <a:t>exercise in </a:t>
            </a:r>
            <a:r>
              <a:rPr lang="en-US" b="0" dirty="0"/>
              <a:t>the presence of adequate protein</a:t>
            </a:r>
            <a:r>
              <a:rPr lang="en-US" b="0" dirty="0" smtClean="0"/>
              <a:t>.</a:t>
            </a:r>
          </a:p>
          <a:p>
            <a:endParaRPr lang="en-US" b="0" dirty="0"/>
          </a:p>
          <a:p>
            <a:r>
              <a:rPr lang="en-GB" b="0" dirty="0"/>
              <a:t>The protein </a:t>
            </a:r>
            <a:r>
              <a:rPr lang="en-GB" b="0" dirty="0" smtClean="0"/>
              <a:t>provided </a:t>
            </a:r>
            <a:r>
              <a:rPr lang="en-US" b="0" dirty="0" smtClean="0"/>
              <a:t>by </a:t>
            </a:r>
            <a:r>
              <a:rPr lang="en-US" b="0" dirty="0"/>
              <a:t>expensive supplements will not meet an athlete’s needs </a:t>
            </a:r>
            <a:r>
              <a:rPr lang="en-US" b="0" dirty="0" smtClean="0"/>
              <a:t>any better </a:t>
            </a:r>
            <a:r>
              <a:rPr lang="en-US" b="0" dirty="0"/>
              <a:t>than the protein found in a balanced diet.</a:t>
            </a:r>
            <a:endParaRPr lang="en-GB" dirty="0"/>
          </a:p>
        </p:txBody>
      </p:sp>
    </p:spTree>
    <p:extLst>
      <p:ext uri="{BB962C8B-B14F-4D97-AF65-F5344CB8AC3E}">
        <p14:creationId xmlns:p14="http://schemas.microsoft.com/office/powerpoint/2010/main" val="271718655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153400" cy="4906963"/>
          </a:xfrm>
        </p:spPr>
        <p:txBody>
          <a:bodyPr>
            <a:noAutofit/>
          </a:bodyPr>
          <a:lstStyle/>
          <a:p>
            <a:r>
              <a:rPr lang="en-GB" sz="2400" b="0" dirty="0"/>
              <a:t>Strength </a:t>
            </a:r>
            <a:r>
              <a:rPr lang="en-GB" sz="2400" b="0" dirty="0" smtClean="0"/>
              <a:t>athletes </a:t>
            </a:r>
            <a:r>
              <a:rPr lang="en-US" sz="2400" b="0" dirty="0" smtClean="0"/>
              <a:t>and </a:t>
            </a:r>
            <a:r>
              <a:rPr lang="en-US" sz="2400" b="0" dirty="0"/>
              <a:t>endurance athletes need more protein than the </a:t>
            </a:r>
            <a:r>
              <a:rPr lang="en-US" sz="2400" b="0" dirty="0" smtClean="0"/>
              <a:t>general population</a:t>
            </a:r>
            <a:r>
              <a:rPr lang="en-US" sz="2400" b="0" dirty="0"/>
              <a:t>, but they can still get enough through diet</a:t>
            </a:r>
            <a:r>
              <a:rPr lang="en-US" sz="2400" b="0" dirty="0" smtClean="0"/>
              <a:t>.</a:t>
            </a:r>
            <a:endParaRPr lang="en-US" sz="2400" b="0" dirty="0"/>
          </a:p>
          <a:p>
            <a:r>
              <a:rPr lang="en-US" sz="2400" b="0" dirty="0"/>
              <a:t>Protein supplements are not harmful for most people, but they</a:t>
            </a:r>
          </a:p>
          <a:p>
            <a:r>
              <a:rPr lang="en-US" sz="2400" b="0" dirty="0"/>
              <a:t>are an expensive and unnecessary way to increase protein intake</a:t>
            </a:r>
            <a:r>
              <a:rPr lang="en-US" sz="2400" b="0" dirty="0" smtClean="0"/>
              <a:t>.</a:t>
            </a:r>
          </a:p>
          <a:p>
            <a:r>
              <a:rPr lang="en-US" sz="2400" b="0" dirty="0"/>
              <a:t>H</a:t>
            </a:r>
            <a:r>
              <a:rPr lang="en-US" sz="2400" b="0" dirty="0" smtClean="0"/>
              <a:t>igh </a:t>
            </a:r>
            <a:r>
              <a:rPr lang="en-US" sz="2400" b="0" dirty="0"/>
              <a:t>intake of protein may contribute </a:t>
            </a:r>
            <a:r>
              <a:rPr lang="en-US" sz="2400" b="0" dirty="0" smtClean="0"/>
              <a:t>to dehydration</a:t>
            </a:r>
            <a:r>
              <a:rPr lang="en-US" sz="2400" b="0" dirty="0"/>
              <a:t>, and could actually hurt athletic performance. </a:t>
            </a:r>
            <a:r>
              <a:rPr lang="en-US" sz="2400" b="0" dirty="0" smtClean="0"/>
              <a:t>Muscles use </a:t>
            </a:r>
            <a:r>
              <a:rPr lang="en-US" sz="2400" b="0" dirty="0"/>
              <a:t>carbohydrates for fuel. If too much is replaced by protein, </a:t>
            </a:r>
            <a:r>
              <a:rPr lang="en-US" sz="2400" b="0" dirty="0" smtClean="0"/>
              <a:t>muscle and </a:t>
            </a:r>
            <a:r>
              <a:rPr lang="en-US" sz="2400" b="0" dirty="0"/>
              <a:t>liver glycogen stores will be low, which will </a:t>
            </a:r>
            <a:r>
              <a:rPr lang="en-US" sz="2400" b="0" dirty="0" smtClean="0"/>
              <a:t>compromise </a:t>
            </a:r>
            <a:r>
              <a:rPr lang="en-GB" sz="2400" b="0" dirty="0" smtClean="0"/>
              <a:t>endurance</a:t>
            </a:r>
            <a:r>
              <a:rPr lang="en-GB" sz="2400" b="0" dirty="0"/>
              <a:t>.</a:t>
            </a:r>
            <a:endParaRPr lang="en-GB" sz="2400" dirty="0"/>
          </a:p>
        </p:txBody>
      </p:sp>
    </p:spTree>
    <p:extLst>
      <p:ext uri="{BB962C8B-B14F-4D97-AF65-F5344CB8AC3E}">
        <p14:creationId xmlns:p14="http://schemas.microsoft.com/office/powerpoint/2010/main" val="254057954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Amino acids </a:t>
            </a:r>
            <a:endParaRPr lang="en-GB" dirty="0"/>
          </a:p>
        </p:txBody>
      </p:sp>
      <p:sp>
        <p:nvSpPr>
          <p:cNvPr id="3" name="Content Placeholder 2"/>
          <p:cNvSpPr>
            <a:spLocks noGrp="1"/>
          </p:cNvSpPr>
          <p:nvPr>
            <p:ph idx="1"/>
          </p:nvPr>
        </p:nvSpPr>
        <p:spPr/>
        <p:txBody>
          <a:bodyPr>
            <a:normAutofit fontScale="92500" lnSpcReduction="20000"/>
          </a:bodyPr>
          <a:lstStyle/>
          <a:p>
            <a:r>
              <a:rPr lang="en-US" b="0" dirty="0" smtClean="0"/>
              <a:t>First claim </a:t>
            </a:r>
          </a:p>
          <a:p>
            <a:r>
              <a:rPr lang="en-US" b="0" dirty="0" smtClean="0"/>
              <a:t>Some </a:t>
            </a:r>
            <a:r>
              <a:rPr lang="en-US" b="0" dirty="0"/>
              <a:t>amino acid supplements are marketed with claims to boost</a:t>
            </a:r>
          </a:p>
          <a:p>
            <a:r>
              <a:rPr lang="en-US" b="0" dirty="0"/>
              <a:t>the body’s natural production </a:t>
            </a:r>
            <a:r>
              <a:rPr lang="en-US" b="0" dirty="0" smtClean="0"/>
              <a:t>of growth </a:t>
            </a:r>
            <a:r>
              <a:rPr lang="en-US" b="0" dirty="0"/>
              <a:t>hormones that stimulate </a:t>
            </a:r>
            <a:r>
              <a:rPr lang="en-US" b="0" dirty="0" smtClean="0"/>
              <a:t>protein </a:t>
            </a:r>
            <a:r>
              <a:rPr lang="en-GB" b="0" dirty="0" smtClean="0"/>
              <a:t>synthesis. Examples (ornithine, arginine and lysine) </a:t>
            </a:r>
          </a:p>
          <a:p>
            <a:endParaRPr lang="en-US" b="0" dirty="0"/>
          </a:p>
          <a:p>
            <a:r>
              <a:rPr lang="en-US" b="0" dirty="0"/>
              <a:t>Yet, in athletes taking these amino acids </a:t>
            </a:r>
            <a:r>
              <a:rPr lang="en-US" b="0" dirty="0" smtClean="0"/>
              <a:t>at the </a:t>
            </a:r>
            <a:r>
              <a:rPr lang="en-US" b="0" dirty="0"/>
              <a:t>recommended dose, growth hormone levels are no </a:t>
            </a:r>
            <a:r>
              <a:rPr lang="en-US" b="0" dirty="0" smtClean="0"/>
              <a:t>higher than </a:t>
            </a:r>
            <a:r>
              <a:rPr lang="en-US" b="0" dirty="0"/>
              <a:t>levels resulting from exercise alone.</a:t>
            </a:r>
            <a:endParaRPr lang="en-GB" dirty="0"/>
          </a:p>
        </p:txBody>
      </p:sp>
    </p:spTree>
    <p:extLst>
      <p:ext uri="{BB962C8B-B14F-4D97-AF65-F5344CB8AC3E}">
        <p14:creationId xmlns:p14="http://schemas.microsoft.com/office/powerpoint/2010/main" val="342420450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77500" lnSpcReduction="20000"/>
          </a:bodyPr>
          <a:lstStyle/>
          <a:p>
            <a:r>
              <a:rPr lang="en-US" dirty="0" smtClean="0"/>
              <a:t>Second claim </a:t>
            </a:r>
          </a:p>
          <a:p>
            <a:r>
              <a:rPr lang="en-US" b="0" dirty="0"/>
              <a:t>Glycine supplements are promoted </a:t>
            </a:r>
            <a:r>
              <a:rPr lang="en-US" b="0" dirty="0" smtClean="0"/>
              <a:t>because glycine </a:t>
            </a:r>
            <a:r>
              <a:rPr lang="en-US" b="0" dirty="0"/>
              <a:t>is a precursor to </a:t>
            </a:r>
            <a:r>
              <a:rPr lang="en-US" b="0" dirty="0" err="1" smtClean="0"/>
              <a:t>creatine</a:t>
            </a:r>
            <a:r>
              <a:rPr lang="en-US" b="0" dirty="0" smtClean="0"/>
              <a:t>. </a:t>
            </a:r>
          </a:p>
          <a:p>
            <a:r>
              <a:rPr lang="en-US" b="0" dirty="0" smtClean="0"/>
              <a:t>But practically glycine didn’t enhance the performance like the </a:t>
            </a:r>
            <a:r>
              <a:rPr lang="en-US" b="0" dirty="0" err="1" smtClean="0"/>
              <a:t>creatine</a:t>
            </a:r>
            <a:r>
              <a:rPr lang="en-US" b="0" dirty="0" smtClean="0"/>
              <a:t> </a:t>
            </a:r>
          </a:p>
          <a:p>
            <a:endParaRPr lang="en-US" b="0" dirty="0"/>
          </a:p>
          <a:p>
            <a:r>
              <a:rPr lang="en-US" b="0" dirty="0" smtClean="0"/>
              <a:t>Third claim </a:t>
            </a:r>
          </a:p>
          <a:p>
            <a:r>
              <a:rPr lang="en-GB" b="0" dirty="0"/>
              <a:t>Glutamine supplements supposedly </a:t>
            </a:r>
            <a:r>
              <a:rPr lang="en-GB" b="0" dirty="0" smtClean="0"/>
              <a:t>increase muscle </a:t>
            </a:r>
            <a:r>
              <a:rPr lang="en-GB" b="0" dirty="0"/>
              <a:t>glycogen deposition following intense exercise, </a:t>
            </a:r>
            <a:r>
              <a:rPr lang="en-GB" b="0" dirty="0" smtClean="0"/>
              <a:t>enhance </a:t>
            </a:r>
            <a:r>
              <a:rPr lang="en-US" b="0" dirty="0" smtClean="0"/>
              <a:t>immune </a:t>
            </a:r>
            <a:r>
              <a:rPr lang="en-US" b="0" dirty="0"/>
              <a:t>function, and prevent the adverse effects of </a:t>
            </a:r>
            <a:r>
              <a:rPr lang="en-US" b="0" dirty="0" smtClean="0"/>
              <a:t>overtraining</a:t>
            </a:r>
          </a:p>
          <a:p>
            <a:r>
              <a:rPr lang="en-US" b="0" dirty="0"/>
              <a:t>Research has not supported these claims.</a:t>
            </a:r>
            <a:endParaRPr lang="en-US" dirty="0"/>
          </a:p>
        </p:txBody>
      </p:sp>
    </p:spTree>
    <p:extLst>
      <p:ext uri="{BB962C8B-B14F-4D97-AF65-F5344CB8AC3E}">
        <p14:creationId xmlns:p14="http://schemas.microsoft.com/office/powerpoint/2010/main" val="1097419086"/>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20000"/>
          </a:bodyPr>
          <a:lstStyle/>
          <a:p>
            <a:r>
              <a:rPr lang="en-US" dirty="0" smtClean="0"/>
              <a:t>Fourth claim</a:t>
            </a:r>
          </a:p>
          <a:p>
            <a:r>
              <a:rPr lang="en-US" dirty="0" smtClean="0"/>
              <a:t>Branched chain amino  acid (</a:t>
            </a:r>
            <a:r>
              <a:rPr lang="en-GB" b="0" dirty="0" err="1"/>
              <a:t>leucine</a:t>
            </a:r>
            <a:r>
              <a:rPr lang="en-GB" b="0" dirty="0"/>
              <a:t>, isoleucine, and</a:t>
            </a:r>
          </a:p>
          <a:p>
            <a:r>
              <a:rPr lang="en-GB" b="0" dirty="0" err="1"/>
              <a:t>valine</a:t>
            </a:r>
            <a:r>
              <a:rPr lang="en-GB" b="0" dirty="0" smtClean="0"/>
              <a:t>)</a:t>
            </a:r>
          </a:p>
          <a:p>
            <a:r>
              <a:rPr lang="en-US" b="0" dirty="0"/>
              <a:t>are the predominant amino acids used for fuel during</a:t>
            </a:r>
          </a:p>
          <a:p>
            <a:r>
              <a:rPr lang="en-US" b="0" dirty="0"/>
              <a:t>exercise. Supplements of these are promoted to improve </a:t>
            </a:r>
            <a:r>
              <a:rPr lang="en-US" b="0" dirty="0" smtClean="0"/>
              <a:t>performance in </a:t>
            </a:r>
            <a:r>
              <a:rPr lang="en-US" b="0" dirty="0"/>
              <a:t>endurance athletes</a:t>
            </a:r>
            <a:r>
              <a:rPr lang="en-US" b="0" dirty="0" smtClean="0"/>
              <a:t>.</a:t>
            </a:r>
          </a:p>
          <a:p>
            <a:r>
              <a:rPr lang="en-US" b="0" dirty="0" smtClean="0"/>
              <a:t> </a:t>
            </a:r>
            <a:r>
              <a:rPr lang="en-US" b="0" dirty="0"/>
              <a:t>But studies have shown that </a:t>
            </a:r>
            <a:r>
              <a:rPr lang="en-US" b="0" dirty="0" smtClean="0"/>
              <a:t>they </a:t>
            </a:r>
            <a:r>
              <a:rPr lang="en-GB" b="0" dirty="0" smtClean="0"/>
              <a:t>do </a:t>
            </a:r>
            <a:r>
              <a:rPr lang="en-GB" b="0" dirty="0"/>
              <a:t>not enhance performance,</a:t>
            </a:r>
            <a:endParaRPr lang="en-GB" dirty="0"/>
          </a:p>
        </p:txBody>
      </p:sp>
    </p:spTree>
    <p:extLst>
      <p:ext uri="{BB962C8B-B14F-4D97-AF65-F5344CB8AC3E}">
        <p14:creationId xmlns:p14="http://schemas.microsoft.com/office/powerpoint/2010/main" val="1295713637"/>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Creatine</a:t>
            </a:r>
            <a:r>
              <a:rPr lang="en-US" dirty="0" smtClean="0"/>
              <a:t> </a:t>
            </a:r>
            <a:endParaRPr lang="en-GB" dirty="0"/>
          </a:p>
        </p:txBody>
      </p:sp>
      <p:sp>
        <p:nvSpPr>
          <p:cNvPr id="3" name="Content Placeholder 2"/>
          <p:cNvSpPr>
            <a:spLocks noGrp="1"/>
          </p:cNvSpPr>
          <p:nvPr>
            <p:ph idx="1"/>
          </p:nvPr>
        </p:nvSpPr>
        <p:spPr/>
        <p:txBody>
          <a:bodyPr>
            <a:normAutofit fontScale="85000" lnSpcReduction="20000"/>
          </a:bodyPr>
          <a:lstStyle/>
          <a:p>
            <a:endParaRPr lang="en-GB" dirty="0" smtClean="0"/>
          </a:p>
          <a:p>
            <a:r>
              <a:rPr lang="en-GB" dirty="0" err="1" smtClean="0"/>
              <a:t>Creatine</a:t>
            </a:r>
            <a:r>
              <a:rPr lang="en-GB" dirty="0" smtClean="0"/>
              <a:t> </a:t>
            </a:r>
            <a:r>
              <a:rPr lang="en-GB" b="0" dirty="0"/>
              <a:t>is a </a:t>
            </a:r>
            <a:r>
              <a:rPr lang="en-GB" b="0" dirty="0" smtClean="0"/>
              <a:t>nitrogen-containing </a:t>
            </a:r>
            <a:r>
              <a:rPr lang="en-US" b="0" dirty="0" smtClean="0"/>
              <a:t>compound (</a:t>
            </a:r>
            <a:r>
              <a:rPr lang="en-US" b="0" dirty="0"/>
              <a:t>a compound formed in protein </a:t>
            </a:r>
            <a:r>
              <a:rPr lang="en-US" b="0" dirty="0" smtClean="0"/>
              <a:t>metabolism)  found </a:t>
            </a:r>
            <a:r>
              <a:rPr lang="en-US" b="0" dirty="0"/>
              <a:t>in the body, primarily in muscle, where it </a:t>
            </a:r>
            <a:r>
              <a:rPr lang="en-US" b="0" dirty="0" smtClean="0"/>
              <a:t>is used </a:t>
            </a:r>
            <a:r>
              <a:rPr lang="en-US" b="0" dirty="0"/>
              <a:t>to make </a:t>
            </a:r>
            <a:r>
              <a:rPr lang="en-US" b="0" dirty="0" err="1"/>
              <a:t>creatine</a:t>
            </a:r>
            <a:r>
              <a:rPr lang="en-US" b="0" dirty="0"/>
              <a:t> phosphate</a:t>
            </a:r>
            <a:r>
              <a:rPr lang="en-US" b="0" dirty="0" smtClean="0"/>
              <a:t>.</a:t>
            </a:r>
          </a:p>
          <a:p>
            <a:r>
              <a:rPr lang="en-US" b="0" dirty="0" err="1" smtClean="0"/>
              <a:t>Creatine</a:t>
            </a:r>
            <a:r>
              <a:rPr lang="en-US" b="0" dirty="0" smtClean="0"/>
              <a:t> </a:t>
            </a:r>
            <a:r>
              <a:rPr lang="en-US" b="0" dirty="0"/>
              <a:t>phosphate is a </a:t>
            </a:r>
            <a:r>
              <a:rPr lang="en-US" b="0" dirty="0" smtClean="0"/>
              <a:t>high energy </a:t>
            </a:r>
            <a:r>
              <a:rPr lang="en-US" b="0" dirty="0" err="1" smtClean="0"/>
              <a:t>moleculle</a:t>
            </a:r>
            <a:endParaRPr lang="en-US" b="0" dirty="0"/>
          </a:p>
          <a:p>
            <a:endParaRPr lang="en-US" b="0" dirty="0"/>
          </a:p>
          <a:p>
            <a:r>
              <a:rPr lang="en-GB" b="0" dirty="0"/>
              <a:t>The kidneys, liver, </a:t>
            </a:r>
            <a:r>
              <a:rPr lang="en-GB" b="0" dirty="0" smtClean="0"/>
              <a:t>pancreas, </a:t>
            </a:r>
            <a:r>
              <a:rPr lang="en-US" b="0" dirty="0" smtClean="0"/>
              <a:t>and </a:t>
            </a:r>
            <a:r>
              <a:rPr lang="en-US" b="0" dirty="0"/>
              <a:t>other tissues all make </a:t>
            </a:r>
            <a:r>
              <a:rPr lang="en-US" b="0" dirty="0" err="1"/>
              <a:t>creatine</a:t>
            </a:r>
            <a:r>
              <a:rPr lang="en-US" b="0" dirty="0"/>
              <a:t>. It also is consumed </a:t>
            </a:r>
            <a:r>
              <a:rPr lang="en-US" b="0" dirty="0" smtClean="0"/>
              <a:t>in the </a:t>
            </a:r>
            <a:r>
              <a:rPr lang="en-US" b="0" dirty="0"/>
              <a:t>diet in meat and milk</a:t>
            </a:r>
            <a:r>
              <a:rPr lang="en-US" b="0" dirty="0" smtClean="0"/>
              <a:t>.</a:t>
            </a:r>
          </a:p>
          <a:p>
            <a:r>
              <a:rPr lang="en-US" b="0" dirty="0" smtClean="0"/>
              <a:t>The </a:t>
            </a:r>
            <a:r>
              <a:rPr lang="en-US" b="0" dirty="0"/>
              <a:t>more </a:t>
            </a:r>
            <a:r>
              <a:rPr lang="en-US" b="0" dirty="0" err="1"/>
              <a:t>creatine</a:t>
            </a:r>
            <a:r>
              <a:rPr lang="en-US" b="0" dirty="0"/>
              <a:t> in the diet, the </a:t>
            </a:r>
            <a:r>
              <a:rPr lang="en-US" b="0" dirty="0" smtClean="0"/>
              <a:t>more </a:t>
            </a:r>
            <a:r>
              <a:rPr lang="en-GB" b="0" dirty="0" smtClean="0"/>
              <a:t>the </a:t>
            </a:r>
            <a:r>
              <a:rPr lang="en-GB" b="0" dirty="0"/>
              <a:t>muscles will store</a:t>
            </a:r>
            <a:r>
              <a:rPr lang="en-GB" b="0" dirty="0" smtClean="0"/>
              <a:t>.</a:t>
            </a:r>
            <a:endParaRPr lang="en-US" b="0" dirty="0"/>
          </a:p>
        </p:txBody>
      </p:sp>
    </p:spTree>
    <p:extLst>
      <p:ext uri="{BB962C8B-B14F-4D97-AF65-F5344CB8AC3E}">
        <p14:creationId xmlns:p14="http://schemas.microsoft.com/office/powerpoint/2010/main" val="633081276"/>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0" dirty="0"/>
              <a:t>The claim:</a:t>
            </a:r>
          </a:p>
          <a:p>
            <a:r>
              <a:rPr lang="en-US" b="0" dirty="0" err="1"/>
              <a:t>Creatine</a:t>
            </a:r>
            <a:r>
              <a:rPr lang="en-US" b="0" dirty="0"/>
              <a:t> supplementation increase short-duration, high-power performance; increase muscle </a:t>
            </a:r>
            <a:r>
              <a:rPr lang="en-GB" b="0" dirty="0"/>
              <a:t>mass; and delay fatigue.</a:t>
            </a:r>
            <a:endParaRPr lang="en-GB" dirty="0"/>
          </a:p>
          <a:p>
            <a:endParaRPr lang="en-US" dirty="0"/>
          </a:p>
        </p:txBody>
      </p:sp>
    </p:spTree>
    <p:extLst>
      <p:ext uri="{BB962C8B-B14F-4D97-AF65-F5344CB8AC3E}">
        <p14:creationId xmlns:p14="http://schemas.microsoft.com/office/powerpoint/2010/main" val="1019867153"/>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132" t="15946" r="6036" b="9645"/>
          <a:stretch/>
        </p:blipFill>
        <p:spPr bwMode="auto">
          <a:xfrm>
            <a:off x="609600" y="484094"/>
            <a:ext cx="8153400" cy="6145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520517"/>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20000"/>
          </a:bodyPr>
          <a:lstStyle/>
          <a:p>
            <a:r>
              <a:rPr lang="en-US" b="0" dirty="0"/>
              <a:t>Research shows that </a:t>
            </a:r>
            <a:r>
              <a:rPr lang="en-US" b="0" dirty="0" err="1"/>
              <a:t>creatine</a:t>
            </a:r>
            <a:r>
              <a:rPr lang="en-US" b="0" dirty="0"/>
              <a:t> supplements do increase the</a:t>
            </a:r>
          </a:p>
          <a:p>
            <a:r>
              <a:rPr lang="en-US" b="0" dirty="0"/>
              <a:t>levels of </a:t>
            </a:r>
            <a:r>
              <a:rPr lang="en-US" b="0" dirty="0" err="1"/>
              <a:t>creatine</a:t>
            </a:r>
            <a:r>
              <a:rPr lang="en-US" b="0" dirty="0"/>
              <a:t> and </a:t>
            </a:r>
            <a:r>
              <a:rPr lang="en-US" b="0" dirty="0" err="1"/>
              <a:t>creatine</a:t>
            </a:r>
            <a:r>
              <a:rPr lang="en-US" b="0" dirty="0"/>
              <a:t> phosphate in muscle. This gives</a:t>
            </a:r>
          </a:p>
          <a:p>
            <a:r>
              <a:rPr lang="en-US" b="0" dirty="0"/>
              <a:t>muscles more quick energy for activity, delays fatigue, and </a:t>
            </a:r>
            <a:r>
              <a:rPr lang="en-US" b="0" dirty="0" smtClean="0"/>
              <a:t>prevents the build up </a:t>
            </a:r>
            <a:r>
              <a:rPr lang="en-US" b="0" dirty="0"/>
              <a:t>of lactic acid</a:t>
            </a:r>
            <a:r>
              <a:rPr lang="en-US" b="0" dirty="0" smtClean="0"/>
              <a:t>.</a:t>
            </a:r>
          </a:p>
          <a:p>
            <a:endParaRPr lang="en-US" b="0" dirty="0"/>
          </a:p>
          <a:p>
            <a:r>
              <a:rPr lang="en-GB" b="0" dirty="0" err="1"/>
              <a:t>Creatine</a:t>
            </a:r>
            <a:r>
              <a:rPr lang="en-GB" b="0" dirty="0"/>
              <a:t> </a:t>
            </a:r>
            <a:r>
              <a:rPr lang="en-GB" b="0" dirty="0" smtClean="0"/>
              <a:t>supplementation </a:t>
            </a:r>
            <a:r>
              <a:rPr lang="en-US" b="0" dirty="0" smtClean="0"/>
              <a:t>helps </a:t>
            </a:r>
            <a:r>
              <a:rPr lang="en-US" b="0" dirty="0"/>
              <a:t>for exercise that requires explosive bursts </a:t>
            </a:r>
            <a:r>
              <a:rPr lang="en-US" b="0" dirty="0" smtClean="0"/>
              <a:t>of energy </a:t>
            </a:r>
            <a:r>
              <a:rPr lang="en-US" b="0" dirty="0"/>
              <a:t>that last 30 seconds or less, such as sprinting and </a:t>
            </a:r>
            <a:r>
              <a:rPr lang="en-US" b="0" dirty="0" smtClean="0"/>
              <a:t>weight </a:t>
            </a:r>
            <a:r>
              <a:rPr lang="en-GB" b="0" dirty="0" smtClean="0"/>
              <a:t>lifting</a:t>
            </a:r>
            <a:r>
              <a:rPr lang="en-GB" b="0" dirty="0"/>
              <a:t>.</a:t>
            </a:r>
            <a:endParaRPr lang="en-GB" dirty="0"/>
          </a:p>
        </p:txBody>
      </p:sp>
    </p:spTree>
    <p:extLst>
      <p:ext uri="{BB962C8B-B14F-4D97-AF65-F5344CB8AC3E}">
        <p14:creationId xmlns:p14="http://schemas.microsoft.com/office/powerpoint/2010/main" val="2938363082"/>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85000" lnSpcReduction="10000"/>
          </a:bodyPr>
          <a:lstStyle/>
          <a:p>
            <a:r>
              <a:rPr lang="en-US" b="0" dirty="0" err="1"/>
              <a:t>Creatine</a:t>
            </a:r>
            <a:r>
              <a:rPr lang="en-US" b="0" dirty="0"/>
              <a:t> supplements also increase muscle mass. This</a:t>
            </a:r>
          </a:p>
          <a:p>
            <a:r>
              <a:rPr lang="en-US" b="0" dirty="0"/>
              <a:t>may occur because when muscles take up more </a:t>
            </a:r>
            <a:r>
              <a:rPr lang="en-US" b="0" dirty="0" err="1"/>
              <a:t>creatine</a:t>
            </a:r>
            <a:r>
              <a:rPr lang="en-US" b="0" dirty="0"/>
              <a:t>, they</a:t>
            </a:r>
          </a:p>
          <a:p>
            <a:r>
              <a:rPr lang="en-GB" b="0" dirty="0"/>
              <a:t>also retain more water</a:t>
            </a:r>
            <a:r>
              <a:rPr lang="en-GB" b="0" dirty="0" smtClean="0"/>
              <a:t>.</a:t>
            </a:r>
          </a:p>
          <a:p>
            <a:endParaRPr lang="en-US" b="0" dirty="0"/>
          </a:p>
          <a:p>
            <a:r>
              <a:rPr lang="en-US" b="0" dirty="0" smtClean="0"/>
              <a:t>Long term safety is not documented </a:t>
            </a:r>
          </a:p>
          <a:p>
            <a:endParaRPr lang="en-US" b="0" dirty="0"/>
          </a:p>
          <a:p>
            <a:r>
              <a:rPr lang="en-US" b="0" dirty="0" smtClean="0"/>
              <a:t>Not indicated under 18 years </a:t>
            </a:r>
          </a:p>
          <a:p>
            <a:endParaRPr lang="en-US" b="0" dirty="0"/>
          </a:p>
          <a:p>
            <a:r>
              <a:rPr lang="en-US" b="0" dirty="0" smtClean="0"/>
              <a:t>28% of athlete using it in USA </a:t>
            </a:r>
            <a:endParaRPr lang="en-GB" dirty="0"/>
          </a:p>
        </p:txBody>
      </p:sp>
    </p:spTree>
    <p:extLst>
      <p:ext uri="{BB962C8B-B14F-4D97-AF65-F5344CB8AC3E}">
        <p14:creationId xmlns:p14="http://schemas.microsoft.com/office/powerpoint/2010/main" val="18149111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best type of exercise </a:t>
            </a:r>
            <a:endParaRPr lang="en-GB" dirty="0"/>
          </a:p>
        </p:txBody>
      </p:sp>
      <p:sp>
        <p:nvSpPr>
          <p:cNvPr id="3" name="Content Placeholder 2"/>
          <p:cNvSpPr>
            <a:spLocks noGrp="1"/>
          </p:cNvSpPr>
          <p:nvPr>
            <p:ph idx="1"/>
          </p:nvPr>
        </p:nvSpPr>
        <p:spPr/>
        <p:txBody>
          <a:bodyPr>
            <a:normAutofit fontScale="77500" lnSpcReduction="20000"/>
          </a:bodyPr>
          <a:lstStyle/>
          <a:p>
            <a:pPr marL="0" indent="0">
              <a:buNone/>
            </a:pPr>
            <a:r>
              <a:rPr lang="en-US" sz="2800" b="1" dirty="0" smtClean="0">
                <a:solidFill>
                  <a:srgbClr val="FF0000"/>
                </a:solidFill>
              </a:rPr>
              <a:t>Aerobic:  </a:t>
            </a:r>
            <a:r>
              <a:rPr lang="en-US" dirty="0"/>
              <a:t>improves </a:t>
            </a:r>
            <a:r>
              <a:rPr lang="en-US" dirty="0" smtClean="0"/>
              <a:t>cardiovascular and </a:t>
            </a:r>
            <a:r>
              <a:rPr lang="en-US" dirty="0"/>
              <a:t>respiratory fitness. </a:t>
            </a:r>
          </a:p>
          <a:p>
            <a:pPr marL="0" indent="0">
              <a:buNone/>
            </a:pPr>
            <a:r>
              <a:rPr lang="en-US" sz="2800" b="1" dirty="0">
                <a:solidFill>
                  <a:srgbClr val="FF0000"/>
                </a:solidFill>
              </a:rPr>
              <a:t>Strength training, </a:t>
            </a:r>
            <a:r>
              <a:rPr lang="en-US" dirty="0" smtClean="0"/>
              <a:t>to enhance </a:t>
            </a:r>
            <a:r>
              <a:rPr lang="en-US" dirty="0"/>
              <a:t>the strength and endurance of specific muscles</a:t>
            </a:r>
            <a:r>
              <a:rPr lang="en-US" dirty="0" smtClean="0"/>
              <a:t>.</a:t>
            </a:r>
            <a:endParaRPr lang="en-US" dirty="0"/>
          </a:p>
          <a:p>
            <a:pPr marL="0" indent="0">
              <a:buNone/>
            </a:pPr>
            <a:r>
              <a:rPr lang="en-US" sz="2800" b="1" dirty="0">
                <a:solidFill>
                  <a:srgbClr val="FF0000"/>
                </a:solidFill>
              </a:rPr>
              <a:t>enjoyable activities </a:t>
            </a:r>
            <a:r>
              <a:rPr lang="en-US" dirty="0"/>
              <a:t>and mix them up.  </a:t>
            </a:r>
            <a:r>
              <a:rPr lang="en-US" dirty="0" smtClean="0"/>
              <a:t>Bike </a:t>
            </a:r>
            <a:r>
              <a:rPr lang="en-US" dirty="0"/>
              <a:t>one day, swim </a:t>
            </a:r>
            <a:r>
              <a:rPr lang="en-US" dirty="0" smtClean="0"/>
              <a:t>the next</a:t>
            </a:r>
            <a:r>
              <a:rPr lang="en-US" dirty="0"/>
              <a:t>, and then spend a session lifting weights at the gym</a:t>
            </a:r>
            <a:r>
              <a:rPr lang="en-US" dirty="0" smtClean="0"/>
              <a:t>.</a:t>
            </a:r>
          </a:p>
          <a:p>
            <a:pPr marL="0" indent="0">
              <a:buNone/>
            </a:pPr>
            <a:r>
              <a:rPr lang="en-US" dirty="0" smtClean="0"/>
              <a:t> Stretching promote </a:t>
            </a:r>
            <a:r>
              <a:rPr lang="en-US" dirty="0"/>
              <a:t>and maintain </a:t>
            </a:r>
            <a:r>
              <a:rPr lang="en-US" dirty="0" smtClean="0"/>
              <a:t>flexibility.</a:t>
            </a:r>
          </a:p>
          <a:p>
            <a:pPr marL="0" indent="0">
              <a:buNone/>
            </a:pPr>
            <a:endParaRPr lang="en-US" dirty="0"/>
          </a:p>
          <a:p>
            <a:pPr marL="0" indent="0">
              <a:buNone/>
            </a:pPr>
            <a:r>
              <a:rPr lang="en-US" dirty="0"/>
              <a:t>E</a:t>
            </a:r>
            <a:r>
              <a:rPr lang="en-US" dirty="0" smtClean="0"/>
              <a:t>ach </a:t>
            </a:r>
            <a:r>
              <a:rPr lang="en-US" dirty="0"/>
              <a:t>exercise session </a:t>
            </a:r>
            <a:r>
              <a:rPr lang="en-US" dirty="0" smtClean="0"/>
              <a:t>should begin </a:t>
            </a:r>
            <a:r>
              <a:rPr lang="en-US" dirty="0"/>
              <a:t>with a </a:t>
            </a:r>
            <a:r>
              <a:rPr lang="en-US" sz="2800" b="1" dirty="0">
                <a:solidFill>
                  <a:srgbClr val="FF0000"/>
                </a:solidFill>
              </a:rPr>
              <a:t>warm-up</a:t>
            </a:r>
            <a:r>
              <a:rPr lang="en-US" dirty="0"/>
              <a:t> to increase blood flow to the muscles.</a:t>
            </a:r>
          </a:p>
          <a:p>
            <a:pPr marL="0" indent="0">
              <a:buNone/>
            </a:pPr>
            <a:r>
              <a:rPr lang="en-US" dirty="0" smtClean="0"/>
              <a:t>A </a:t>
            </a:r>
            <a:r>
              <a:rPr lang="en-US" dirty="0"/>
              <a:t>c</a:t>
            </a:r>
            <a:r>
              <a:rPr lang="en-US" sz="2800" b="1" dirty="0">
                <a:solidFill>
                  <a:srgbClr val="FF0000"/>
                </a:solidFill>
              </a:rPr>
              <a:t>ool-down</a:t>
            </a:r>
            <a:r>
              <a:rPr lang="en-US" dirty="0"/>
              <a:t> after the workout helps prevent muscle</a:t>
            </a:r>
          </a:p>
          <a:p>
            <a:pPr marL="0" indent="0">
              <a:buNone/>
            </a:pPr>
            <a:r>
              <a:rPr lang="en-US" dirty="0"/>
              <a:t>cramps and slowly brings down the heart rate</a:t>
            </a:r>
            <a:endParaRPr lang="en-GB" dirty="0"/>
          </a:p>
        </p:txBody>
      </p:sp>
    </p:spTree>
    <p:extLst>
      <p:ext uri="{BB962C8B-B14F-4D97-AF65-F5344CB8AC3E}">
        <p14:creationId xmlns:p14="http://schemas.microsoft.com/office/powerpoint/2010/main" val="2449874839"/>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a:t>The addition of </a:t>
            </a:r>
            <a:r>
              <a:rPr lang="en-US" dirty="0" err="1"/>
              <a:t>creatine</a:t>
            </a:r>
            <a:r>
              <a:rPr lang="en-US" dirty="0"/>
              <a:t> to the glucose/</a:t>
            </a:r>
            <a:r>
              <a:rPr lang="en-US" dirty="0" err="1"/>
              <a:t>taurine</a:t>
            </a:r>
            <a:r>
              <a:rPr lang="en-US" dirty="0"/>
              <a:t>/electrolyte supplement promoted greater gains in fat/bone-free mass, isotonic lifting volume, and sprint performance during intense resistance/agility training.  (KREIDER, </a:t>
            </a:r>
            <a:r>
              <a:rPr lang="en-US" dirty="0" smtClean="0"/>
              <a:t> 2003)</a:t>
            </a:r>
          </a:p>
          <a:p>
            <a:endParaRPr lang="en-US" dirty="0"/>
          </a:p>
          <a:p>
            <a:r>
              <a:rPr lang="en-US" dirty="0"/>
              <a:t>there is substantial evidence to indicate that </a:t>
            </a:r>
            <a:r>
              <a:rPr lang="en-US" dirty="0" err="1"/>
              <a:t>creatine</a:t>
            </a:r>
            <a:r>
              <a:rPr lang="en-US" dirty="0"/>
              <a:t> supplementation during resistance training is more effective at increasing muscle strength and weightlifting performance than resistance training alone, although the response is highly variable</a:t>
            </a:r>
            <a:r>
              <a:rPr lang="en-US" dirty="0" smtClean="0"/>
              <a:t>. (Rawson 2013) </a:t>
            </a:r>
            <a:endParaRPr lang="en-US" dirty="0"/>
          </a:p>
        </p:txBody>
      </p:sp>
    </p:spTree>
    <p:extLst>
      <p:ext uri="{BB962C8B-B14F-4D97-AF65-F5344CB8AC3E}">
        <p14:creationId xmlns:p14="http://schemas.microsoft.com/office/powerpoint/2010/main" val="916399436"/>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b="0" dirty="0"/>
              <a:t>While </a:t>
            </a:r>
            <a:r>
              <a:rPr lang="en-US" b="0" dirty="0" err="1"/>
              <a:t>creatine</a:t>
            </a:r>
            <a:r>
              <a:rPr lang="en-US" b="0" dirty="0"/>
              <a:t> may enhance the performance of high-intensity, short-duration exercise, it is not useful in endurance sports. </a:t>
            </a:r>
            <a:endParaRPr lang="en-US" b="0" dirty="0" smtClean="0"/>
          </a:p>
          <a:p>
            <a:r>
              <a:rPr lang="en-US" b="0" dirty="0" smtClean="0"/>
              <a:t>Because </a:t>
            </a:r>
            <a:r>
              <a:rPr lang="en-US" b="0" dirty="0"/>
              <a:t>commercially marketed </a:t>
            </a:r>
            <a:r>
              <a:rPr lang="en-US" b="0" dirty="0" err="1"/>
              <a:t>creatine</a:t>
            </a:r>
            <a:r>
              <a:rPr lang="en-US" b="0" dirty="0"/>
              <a:t> products do not meet the same quality control standards of pharmaceuticals, there is always a concern of impurities or doses higher or lower than those on the labeling</a:t>
            </a:r>
            <a:r>
              <a:rPr lang="en-US" b="0" dirty="0" smtClean="0"/>
              <a:t>.</a:t>
            </a:r>
          </a:p>
          <a:p>
            <a:endParaRPr lang="en-US" b="0" dirty="0"/>
          </a:p>
          <a:p>
            <a:r>
              <a:rPr lang="en-US" b="0" dirty="0" smtClean="0"/>
              <a:t> </a:t>
            </a:r>
            <a:r>
              <a:rPr lang="en-US" b="0" dirty="0"/>
              <a:t>Consumers should balance the quality of information supporting the use of </a:t>
            </a:r>
            <a:r>
              <a:rPr lang="en-US" b="0" dirty="0" err="1"/>
              <a:t>creatine</a:t>
            </a:r>
            <a:r>
              <a:rPr lang="en-US" b="0" dirty="0"/>
              <a:t> with the known and theoretical risks of using the product, including possible renal dysfunction</a:t>
            </a:r>
            <a:r>
              <a:rPr lang="en-US" b="0" dirty="0" smtClean="0"/>
              <a:t>. (</a:t>
            </a:r>
            <a:r>
              <a:rPr lang="en-US" b="0" dirty="0" err="1" smtClean="0"/>
              <a:t>Garaham</a:t>
            </a:r>
            <a:r>
              <a:rPr lang="en-US" b="0" dirty="0" smtClean="0"/>
              <a:t> 2010) </a:t>
            </a:r>
            <a:endParaRPr lang="en-US" dirty="0"/>
          </a:p>
        </p:txBody>
      </p:sp>
    </p:spTree>
    <p:extLst>
      <p:ext uri="{BB962C8B-B14F-4D97-AF65-F5344CB8AC3E}">
        <p14:creationId xmlns:p14="http://schemas.microsoft.com/office/powerpoint/2010/main" val="3661796493"/>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b="0" dirty="0"/>
              <a:t>The quickest method of increasing muscle </a:t>
            </a:r>
            <a:r>
              <a:rPr lang="en-US" b="0" dirty="0" err="1"/>
              <a:t>creatine</a:t>
            </a:r>
            <a:r>
              <a:rPr lang="en-US" b="0" dirty="0"/>
              <a:t> stores appears to be to consume ~0.3 grams/kg/day of </a:t>
            </a:r>
            <a:r>
              <a:rPr lang="en-US" b="0" dirty="0" err="1"/>
              <a:t>creatine</a:t>
            </a:r>
            <a:r>
              <a:rPr lang="en-US" b="0" dirty="0"/>
              <a:t> monohydrate for at least 3 days followed by 3–5 g/d thereafter to maintain elevated stores. Ingesting smaller amounts of </a:t>
            </a:r>
            <a:r>
              <a:rPr lang="en-US" b="0" dirty="0" err="1"/>
              <a:t>creatine</a:t>
            </a:r>
            <a:r>
              <a:rPr lang="en-US" b="0" dirty="0"/>
              <a:t> monohydrate (e.g., 2–3 g/d) will increase muscle </a:t>
            </a:r>
            <a:r>
              <a:rPr lang="en-US" b="0" dirty="0" err="1"/>
              <a:t>creatine</a:t>
            </a:r>
            <a:r>
              <a:rPr lang="en-US" b="0" dirty="0"/>
              <a:t> stores over a 3–4 week period, however, the performance effects of this method of supplementation are less supported</a:t>
            </a:r>
            <a:r>
              <a:rPr lang="en-US" b="0" dirty="0" smtClean="0"/>
              <a:t>.</a:t>
            </a:r>
          </a:p>
          <a:p>
            <a:endParaRPr lang="en-US" b="0" dirty="0"/>
          </a:p>
          <a:p>
            <a:endParaRPr lang="en-US" b="0" dirty="0" smtClean="0"/>
          </a:p>
          <a:p>
            <a:r>
              <a:rPr lang="en-US" b="0" dirty="0" err="1"/>
              <a:t>Creatine</a:t>
            </a:r>
            <a:r>
              <a:rPr lang="en-US" b="0" dirty="0"/>
              <a:t> products are readily available as a dietary supplement and are regulated by the </a:t>
            </a:r>
            <a:r>
              <a:rPr lang="en-US" b="0" i="1" dirty="0"/>
              <a:t>U.S. Food and Drug Administration (FDA)</a:t>
            </a:r>
            <a:r>
              <a:rPr lang="en-US" b="0" dirty="0"/>
              <a:t>..</a:t>
            </a:r>
          </a:p>
          <a:p>
            <a:endParaRPr lang="en-US" b="0" dirty="0"/>
          </a:p>
          <a:p>
            <a:endParaRPr lang="en-US" dirty="0"/>
          </a:p>
        </p:txBody>
      </p:sp>
    </p:spTree>
    <p:extLst>
      <p:ext uri="{BB962C8B-B14F-4D97-AF65-F5344CB8AC3E}">
        <p14:creationId xmlns:p14="http://schemas.microsoft.com/office/powerpoint/2010/main" val="76490253"/>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6840"/>
            <a:ext cx="5791200" cy="1024759"/>
          </a:xfrm>
        </p:spPr>
        <p:txBody>
          <a:bodyPr/>
          <a:lstStyle/>
          <a:p>
            <a:r>
              <a:rPr lang="en-US" dirty="0" smtClean="0"/>
              <a:t>Bicarbonate </a:t>
            </a:r>
            <a:endParaRPr lang="en-GB" dirty="0"/>
          </a:p>
        </p:txBody>
      </p:sp>
      <p:sp>
        <p:nvSpPr>
          <p:cNvPr id="3" name="Content Placeholder 2"/>
          <p:cNvSpPr>
            <a:spLocks noGrp="1"/>
          </p:cNvSpPr>
          <p:nvPr>
            <p:ph idx="1"/>
          </p:nvPr>
        </p:nvSpPr>
        <p:spPr/>
        <p:txBody>
          <a:bodyPr>
            <a:normAutofit fontScale="77500" lnSpcReduction="20000"/>
          </a:bodyPr>
          <a:lstStyle/>
          <a:p>
            <a:r>
              <a:rPr lang="en-GB" b="0" dirty="0" smtClean="0"/>
              <a:t>Anaerobic </a:t>
            </a:r>
            <a:r>
              <a:rPr lang="en-US" b="0" dirty="0" smtClean="0"/>
              <a:t>metabolism </a:t>
            </a:r>
            <a:r>
              <a:rPr lang="en-US" b="0" dirty="0"/>
              <a:t>produces lactic acid. Acid in the muscle could </a:t>
            </a:r>
            <a:r>
              <a:rPr lang="en-US" b="0" dirty="0" smtClean="0"/>
              <a:t>affect muscle </a:t>
            </a:r>
            <a:r>
              <a:rPr lang="en-US" b="0" dirty="0"/>
              <a:t>function and lead to fatigue. Preventing acid </a:t>
            </a:r>
            <a:r>
              <a:rPr lang="en-US" b="0" dirty="0" smtClean="0"/>
              <a:t>buildup might </a:t>
            </a:r>
            <a:r>
              <a:rPr lang="en-US" b="0" dirty="0"/>
              <a:t>improve performance and delay fatigue</a:t>
            </a:r>
            <a:r>
              <a:rPr lang="en-US" b="0" dirty="0" smtClean="0"/>
              <a:t>.</a:t>
            </a:r>
          </a:p>
          <a:p>
            <a:endParaRPr lang="en-US" b="0" dirty="0"/>
          </a:p>
          <a:p>
            <a:r>
              <a:rPr lang="en-US" b="0" dirty="0"/>
              <a:t>Bicarbonate ions act as buffers in the body. Buffers prevent</a:t>
            </a:r>
          </a:p>
          <a:p>
            <a:r>
              <a:rPr lang="en-GB" b="0" dirty="0"/>
              <a:t>changes in acidity</a:t>
            </a:r>
            <a:r>
              <a:rPr lang="en-GB" b="0" dirty="0" smtClean="0"/>
              <a:t>. So taking bicarbonate </a:t>
            </a:r>
            <a:r>
              <a:rPr lang="en-US" b="0" dirty="0"/>
              <a:t>will neutralize the acids that build up during </a:t>
            </a:r>
            <a:r>
              <a:rPr lang="en-US" b="0" dirty="0" smtClean="0"/>
              <a:t>anaerobic </a:t>
            </a:r>
            <a:r>
              <a:rPr lang="en-GB" b="0" dirty="0" smtClean="0"/>
              <a:t>metabolism.</a:t>
            </a:r>
          </a:p>
          <a:p>
            <a:endParaRPr lang="en-US" b="0" dirty="0"/>
          </a:p>
          <a:p>
            <a:r>
              <a:rPr lang="en-US" b="0" dirty="0"/>
              <a:t>Taking baking soda, before exercise improve and delay the fatigue in intense  exercise  not in aerobic , consider GI side effect. </a:t>
            </a:r>
          </a:p>
          <a:p>
            <a:endParaRPr lang="en-GB" dirty="0"/>
          </a:p>
        </p:txBody>
      </p:sp>
    </p:spTree>
    <p:extLst>
      <p:ext uri="{BB962C8B-B14F-4D97-AF65-F5344CB8AC3E}">
        <p14:creationId xmlns:p14="http://schemas.microsoft.com/office/powerpoint/2010/main" val="3754543961"/>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b="0" dirty="0"/>
              <a:t>Bicarbonate </a:t>
            </a:r>
            <a:r>
              <a:rPr lang="en-US" b="0" dirty="0" smtClean="0"/>
              <a:t>used </a:t>
            </a:r>
            <a:r>
              <a:rPr lang="en-US" b="0" dirty="0"/>
              <a:t>primarily by athletes in short-duration, high-intensity sporting events and competitions</a:t>
            </a:r>
            <a:r>
              <a:rPr lang="en-US" b="0" dirty="0" smtClean="0"/>
              <a:t>.</a:t>
            </a:r>
          </a:p>
          <a:p>
            <a:r>
              <a:rPr lang="en-US" b="0" dirty="0" smtClean="0"/>
              <a:t> </a:t>
            </a:r>
            <a:r>
              <a:rPr lang="en-US" b="0" dirty="0"/>
              <a:t>Controlled experimental trials have shown that small (worthwhile) benefits can obtained from acute doses of bicarbonate taken before exercise. </a:t>
            </a:r>
            <a:endParaRPr lang="en-US" b="0" dirty="0" smtClean="0"/>
          </a:p>
          <a:p>
            <a:endParaRPr lang="en-US" b="0" dirty="0"/>
          </a:p>
          <a:p>
            <a:r>
              <a:rPr lang="en-US" b="0" dirty="0" smtClean="0"/>
              <a:t>S.E: Gastrointestinal problems,.</a:t>
            </a:r>
          </a:p>
          <a:p>
            <a:r>
              <a:rPr lang="en-US" b="0" dirty="0" smtClean="0"/>
              <a:t> </a:t>
            </a:r>
            <a:r>
              <a:rPr lang="en-US" b="0" dirty="0"/>
              <a:t>The transfer of positive research findings to the competitive environment has proved problematic for some individuals. </a:t>
            </a:r>
            <a:endParaRPr lang="en-US" b="0" dirty="0" smtClean="0"/>
          </a:p>
          <a:p>
            <a:r>
              <a:rPr lang="en-US" b="0" dirty="0" smtClean="0"/>
              <a:t>.</a:t>
            </a:r>
          </a:p>
          <a:p>
            <a:endParaRPr lang="en-US" b="0" dirty="0" smtClean="0"/>
          </a:p>
          <a:p>
            <a:r>
              <a:rPr lang="en-US" sz="1300" b="0" dirty="0"/>
              <a:t>Burke, L. M., &amp; </a:t>
            </a:r>
            <a:r>
              <a:rPr lang="en-US" sz="1300" b="0" dirty="0" err="1"/>
              <a:t>Pyne</a:t>
            </a:r>
            <a:r>
              <a:rPr lang="en-US" sz="1300" b="0" dirty="0"/>
              <a:t>, D. B. (2007). Bicarbonate loading to enhance training and competitive performance. </a:t>
            </a:r>
            <a:r>
              <a:rPr lang="en-US" sz="1300" b="0" i="1" dirty="0"/>
              <a:t>International Journal of Sports Physiology and Performance</a:t>
            </a:r>
            <a:r>
              <a:rPr lang="en-US" sz="1300" b="0" dirty="0"/>
              <a:t>, </a:t>
            </a:r>
            <a:r>
              <a:rPr lang="en-US" sz="1300" b="0" i="1" dirty="0"/>
              <a:t>2</a:t>
            </a:r>
            <a:r>
              <a:rPr lang="en-US" sz="1300" b="0" dirty="0"/>
              <a:t>(1), 93-97.</a:t>
            </a:r>
            <a:endParaRPr lang="en-US" sz="1300" dirty="0"/>
          </a:p>
        </p:txBody>
      </p:sp>
    </p:spTree>
    <p:extLst>
      <p:ext uri="{BB962C8B-B14F-4D97-AF65-F5344CB8AC3E}">
        <p14:creationId xmlns:p14="http://schemas.microsoft.com/office/powerpoint/2010/main" val="229927947"/>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smtClean="0"/>
              <a:t>Meta analysis findings: </a:t>
            </a:r>
          </a:p>
          <a:p>
            <a:endParaRPr lang="en-US" dirty="0" smtClean="0"/>
          </a:p>
          <a:p>
            <a:r>
              <a:rPr lang="en-US" b="0" dirty="0"/>
              <a:t>Sodium bicarbonate (NaHCO</a:t>
            </a:r>
            <a:r>
              <a:rPr lang="en-US" b="0" baseline="-25000" dirty="0"/>
              <a:t>3</a:t>
            </a:r>
            <a:r>
              <a:rPr lang="en-US" b="0" dirty="0"/>
              <a:t>) is a buffering agent that is suggested to improve performance by promoting the efflux of hydrogen ions from working cells and tissues. Research surrounding its efficacy as an ergogenic aid is conflicting, making it difficult to draw conclusions as to its effectiveness for training and competition</a:t>
            </a:r>
            <a:r>
              <a:rPr lang="en-US" b="0" dirty="0" smtClean="0"/>
              <a:t>.</a:t>
            </a:r>
          </a:p>
          <a:p>
            <a:endParaRPr lang="en-US" b="0" dirty="0"/>
          </a:p>
          <a:p>
            <a:r>
              <a:rPr lang="en-US" b="0" dirty="0"/>
              <a:t>The overall effect size for the influence of NaHCO</a:t>
            </a:r>
            <a:r>
              <a:rPr lang="en-US" b="0" baseline="-25000" dirty="0"/>
              <a:t>3</a:t>
            </a:r>
            <a:r>
              <a:rPr lang="en-US" b="0" dirty="0"/>
              <a:t> on performance was moderate, and was significantly lower for specifically trained as opposed to recreationally trained participants</a:t>
            </a:r>
            <a:r>
              <a:rPr lang="en-US" b="0" dirty="0" smtClean="0"/>
              <a:t>.</a:t>
            </a:r>
          </a:p>
          <a:p>
            <a:endParaRPr lang="en-US" b="0" dirty="0" smtClean="0"/>
          </a:p>
          <a:p>
            <a:r>
              <a:rPr lang="en-US" sz="1300" b="0" dirty="0" err="1"/>
              <a:t>Peart</a:t>
            </a:r>
            <a:r>
              <a:rPr lang="en-US" sz="1300" b="0" dirty="0"/>
              <a:t>, D. J., </a:t>
            </a:r>
            <a:r>
              <a:rPr lang="en-US" sz="1300" b="0" dirty="0" err="1"/>
              <a:t>Siegler</a:t>
            </a:r>
            <a:r>
              <a:rPr lang="en-US" sz="1300" b="0" dirty="0"/>
              <a:t>, J. C., &amp; Vince, R. V. (2012). Practical recommendations for coaches and athletes: a meta-analysis of sodium bicarbonate use for athletic performance. </a:t>
            </a:r>
            <a:r>
              <a:rPr lang="en-US" sz="1300" b="0" i="1" dirty="0"/>
              <a:t>The Journal of Strength &amp; Conditioning Research</a:t>
            </a:r>
            <a:r>
              <a:rPr lang="en-US" sz="1300" b="0" dirty="0"/>
              <a:t>, </a:t>
            </a:r>
            <a:r>
              <a:rPr lang="en-US" sz="1300" b="0" i="1" dirty="0"/>
              <a:t>26</a:t>
            </a:r>
            <a:r>
              <a:rPr lang="en-US" sz="1300" b="0" dirty="0"/>
              <a:t>(7), 1975-1983.</a:t>
            </a:r>
            <a:endParaRPr lang="en-US" sz="1300" dirty="0"/>
          </a:p>
        </p:txBody>
      </p:sp>
    </p:spTree>
    <p:extLst>
      <p:ext uri="{BB962C8B-B14F-4D97-AF65-F5344CB8AC3E}">
        <p14:creationId xmlns:p14="http://schemas.microsoft.com/office/powerpoint/2010/main" val="586222441"/>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smtClean="0"/>
              <a:t>In Swimming competition </a:t>
            </a:r>
          </a:p>
          <a:p>
            <a:r>
              <a:rPr lang="en-US" dirty="0" smtClean="0"/>
              <a:t>Effective in 50- 200 m only. </a:t>
            </a:r>
          </a:p>
          <a:p>
            <a:r>
              <a:rPr lang="en-US" sz="1200" b="0" dirty="0" err="1"/>
              <a:t>Zajac</a:t>
            </a:r>
            <a:r>
              <a:rPr lang="en-US" sz="1200" b="0" dirty="0"/>
              <a:t>, A., </a:t>
            </a:r>
            <a:r>
              <a:rPr lang="en-US" sz="1200" b="0" dirty="0" err="1"/>
              <a:t>Cholewa</a:t>
            </a:r>
            <a:r>
              <a:rPr lang="en-US" sz="1200" b="0" dirty="0"/>
              <a:t>, J., </a:t>
            </a:r>
            <a:r>
              <a:rPr lang="en-US" sz="1200" b="0" dirty="0" err="1"/>
              <a:t>Poprzecki</a:t>
            </a:r>
            <a:r>
              <a:rPr lang="en-US" sz="1200" b="0" dirty="0"/>
              <a:t>, S., </a:t>
            </a:r>
            <a:r>
              <a:rPr lang="en-US" sz="1200" b="0" dirty="0" err="1"/>
              <a:t>Waskiewicz</a:t>
            </a:r>
            <a:r>
              <a:rPr lang="en-US" sz="1200" b="0" dirty="0"/>
              <a:t>, Z., &amp; </a:t>
            </a:r>
            <a:r>
              <a:rPr lang="en-US" sz="1200" b="0" dirty="0" err="1"/>
              <a:t>Langfort</a:t>
            </a:r>
            <a:r>
              <a:rPr lang="en-US" sz="1200" b="0" dirty="0"/>
              <a:t>, J. (2009). Effects of sodium bicarbonate ingestion on swim performance in youth </a:t>
            </a:r>
            <a:r>
              <a:rPr lang="en-US" sz="1200" b="0" dirty="0" smtClean="0"/>
              <a:t>athletes</a:t>
            </a:r>
            <a:r>
              <a:rPr lang="en-US" sz="1200" b="0" dirty="0"/>
              <a:t>. </a:t>
            </a:r>
            <a:r>
              <a:rPr lang="en-US" sz="1200" b="0" i="1" dirty="0"/>
              <a:t>Journal of sports science &amp; medicine</a:t>
            </a:r>
            <a:r>
              <a:rPr lang="en-US" sz="1200" b="0" dirty="0"/>
              <a:t>, </a:t>
            </a:r>
            <a:r>
              <a:rPr lang="en-US" sz="1200" b="0" i="1" dirty="0"/>
              <a:t>8</a:t>
            </a:r>
            <a:r>
              <a:rPr lang="en-US" sz="1200" b="0" dirty="0"/>
              <a:t>(1), 45</a:t>
            </a:r>
            <a:r>
              <a:rPr lang="en-US" b="0" dirty="0" smtClean="0"/>
              <a:t>.</a:t>
            </a:r>
          </a:p>
          <a:p>
            <a:endParaRPr lang="en-US" b="0" dirty="0"/>
          </a:p>
          <a:p>
            <a:r>
              <a:rPr lang="en-US" dirty="0" smtClean="0"/>
              <a:t>The recommended dose </a:t>
            </a:r>
          </a:p>
          <a:p>
            <a:r>
              <a:rPr lang="en-US" b="0" dirty="0"/>
              <a:t>it is suggested that the optimal dosage of bicarbonate for anaerobic performance of 1 min is 300 mg </a:t>
            </a:r>
            <a:r>
              <a:rPr lang="en-US" b="0" dirty="0" smtClean="0"/>
              <a:t>/ kg. </a:t>
            </a:r>
            <a:r>
              <a:rPr lang="en-US" b="0" dirty="0"/>
              <a:t>Further doses showed no greater increase in work and there was increased gastrointestinal disturbance</a:t>
            </a:r>
            <a:r>
              <a:rPr lang="en-US" b="0" dirty="0" smtClean="0"/>
              <a:t>.</a:t>
            </a:r>
          </a:p>
          <a:p>
            <a:endParaRPr lang="en-US" b="0" dirty="0" smtClean="0"/>
          </a:p>
          <a:p>
            <a:r>
              <a:rPr lang="en-US" sz="1500" b="0" dirty="0"/>
              <a:t>McNaughton, L. R. (1992). Bicarbonate ingestion: effects of dosage on 60 s cycle </a:t>
            </a:r>
            <a:r>
              <a:rPr lang="en-US" sz="1500" b="0" dirty="0" err="1"/>
              <a:t>ergometry</a:t>
            </a:r>
            <a:r>
              <a:rPr lang="en-US" sz="1500" b="0" dirty="0"/>
              <a:t>. </a:t>
            </a:r>
            <a:r>
              <a:rPr lang="en-US" sz="1500" b="0" i="1" dirty="0"/>
              <a:t>Journal of sports sciences</a:t>
            </a:r>
            <a:r>
              <a:rPr lang="en-US" sz="1500" b="0" dirty="0"/>
              <a:t>, </a:t>
            </a:r>
            <a:r>
              <a:rPr lang="en-US" sz="1500" b="0" i="1" dirty="0"/>
              <a:t>10</a:t>
            </a:r>
            <a:r>
              <a:rPr lang="en-US" sz="1500" b="0" dirty="0"/>
              <a:t>(5), 415-423.</a:t>
            </a:r>
          </a:p>
          <a:p>
            <a:r>
              <a:rPr lang="en-US" b="0" dirty="0"/>
              <a:t/>
            </a:r>
            <a:br>
              <a:rPr lang="en-US" b="0" dirty="0"/>
            </a:br>
            <a:endParaRPr lang="en-US" dirty="0"/>
          </a:p>
        </p:txBody>
      </p:sp>
    </p:spTree>
    <p:extLst>
      <p:ext uri="{BB962C8B-B14F-4D97-AF65-F5344CB8AC3E}">
        <p14:creationId xmlns:p14="http://schemas.microsoft.com/office/powerpoint/2010/main" val="373151388"/>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b="0" dirty="0"/>
              <a:t>Studies show that bicarbonate loading strategies have a moderate positive effect on the performance of sports involving 1-7 min of sustained strenuous exercise, and may also be useful for prolonged sports involving intermittent or sustained periods of high-intensity work rates. This potential to enhance sports performance requires further investigation using appropriate research design, but may be limited by practical considerations such as gut discomfort or the logistics of the event. </a:t>
            </a:r>
            <a:endParaRPr lang="en-US" b="0" dirty="0" smtClean="0"/>
          </a:p>
          <a:p>
            <a:endParaRPr lang="en-US" b="0" dirty="0" smtClean="0"/>
          </a:p>
          <a:p>
            <a:endParaRPr lang="en-US" b="0" dirty="0"/>
          </a:p>
          <a:p>
            <a:r>
              <a:rPr lang="en-US" sz="1400" b="0" dirty="0"/>
              <a:t>Burke, L. M. (2013). Practical considerations for bicarbonate loading and sports performance. In </a:t>
            </a:r>
            <a:r>
              <a:rPr lang="en-US" sz="1400" b="0" i="1" dirty="0"/>
              <a:t>Nutritional Coaching Strategy to Modulate Training Efficiency</a:t>
            </a:r>
            <a:r>
              <a:rPr lang="en-US" sz="1400" b="0" dirty="0"/>
              <a:t> (Vol. 75, pp. 15-26). </a:t>
            </a:r>
            <a:r>
              <a:rPr lang="en-US" sz="1400" b="0" dirty="0" err="1"/>
              <a:t>Karger</a:t>
            </a:r>
            <a:r>
              <a:rPr lang="en-US" sz="1400" b="0" dirty="0"/>
              <a:t> Publishers</a:t>
            </a:r>
            <a:endParaRPr lang="en-US" sz="1400" dirty="0"/>
          </a:p>
        </p:txBody>
      </p:sp>
    </p:spTree>
    <p:extLst>
      <p:ext uri="{BB962C8B-B14F-4D97-AF65-F5344CB8AC3E}">
        <p14:creationId xmlns:p14="http://schemas.microsoft.com/office/powerpoint/2010/main" val="2242958432"/>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Caffeine </a:t>
            </a:r>
            <a:endParaRPr lang="en-GB" dirty="0"/>
          </a:p>
        </p:txBody>
      </p:sp>
      <p:sp>
        <p:nvSpPr>
          <p:cNvPr id="3" name="Content Placeholder 2"/>
          <p:cNvSpPr>
            <a:spLocks noGrp="1"/>
          </p:cNvSpPr>
          <p:nvPr>
            <p:ph idx="1"/>
          </p:nvPr>
        </p:nvSpPr>
        <p:spPr/>
        <p:txBody>
          <a:bodyPr>
            <a:normAutofit fontScale="70000" lnSpcReduction="20000"/>
          </a:bodyPr>
          <a:lstStyle/>
          <a:p>
            <a:pPr marL="342900" indent="-342900">
              <a:buFont typeface="Wingdings" pitchFamily="2" charset="2"/>
              <a:buChar char="v"/>
            </a:pPr>
            <a:r>
              <a:rPr lang="en-US" b="0" dirty="0"/>
              <a:t>Caffeine stimulates the brain and affects behavior. Consuming</a:t>
            </a:r>
          </a:p>
          <a:p>
            <a:r>
              <a:rPr lang="en-US" b="0" dirty="0"/>
              <a:t>75 to 150 milligrams of caffeine elevates activity in many parts of </a:t>
            </a:r>
            <a:r>
              <a:rPr lang="en-US" b="0" dirty="0" smtClean="0"/>
              <a:t>the brain</a:t>
            </a:r>
            <a:r>
              <a:rPr lang="en-US" b="0" dirty="0"/>
              <a:t>. It also postpones fatigue and enhances performance at </a:t>
            </a:r>
            <a:r>
              <a:rPr lang="en-US" b="0" dirty="0" smtClean="0"/>
              <a:t>both intellectual </a:t>
            </a:r>
            <a:r>
              <a:rPr lang="en-US" b="0" dirty="0"/>
              <a:t>tasks and physical work that involves endurance</a:t>
            </a:r>
            <a:r>
              <a:rPr lang="en-US" b="0" dirty="0" smtClean="0"/>
              <a:t>.</a:t>
            </a:r>
          </a:p>
          <a:p>
            <a:pPr marL="342900" indent="-342900">
              <a:buFont typeface="Wingdings" pitchFamily="2" charset="2"/>
              <a:buChar char="v"/>
            </a:pPr>
            <a:r>
              <a:rPr lang="en-US" b="0" dirty="0"/>
              <a:t>It is used as </a:t>
            </a:r>
            <a:r>
              <a:rPr lang="en-US" b="0" dirty="0" smtClean="0"/>
              <a:t>an ergogenic </a:t>
            </a:r>
            <a:r>
              <a:rPr lang="en-US" b="0" dirty="0"/>
              <a:t>aid because it enhances the release of fatty acids. </a:t>
            </a:r>
            <a:r>
              <a:rPr lang="en-US" b="0" dirty="0" smtClean="0"/>
              <a:t>When fatty </a:t>
            </a:r>
            <a:r>
              <a:rPr lang="en-US" b="0" dirty="0"/>
              <a:t>acids are used as a fuel source, glycogen is spared. This </a:t>
            </a:r>
            <a:r>
              <a:rPr lang="en-US" b="0" dirty="0" smtClean="0"/>
              <a:t>delays </a:t>
            </a:r>
            <a:r>
              <a:rPr lang="en-GB" b="0" dirty="0" smtClean="0"/>
              <a:t>the </a:t>
            </a:r>
            <a:r>
              <a:rPr lang="en-GB" b="0" dirty="0"/>
              <a:t>onset of fatigue</a:t>
            </a:r>
            <a:endParaRPr lang="en-US" b="0" dirty="0" smtClean="0"/>
          </a:p>
          <a:p>
            <a:endParaRPr lang="en-US" b="0" dirty="0"/>
          </a:p>
          <a:p>
            <a:pPr marL="342900" indent="-342900">
              <a:buFont typeface="Wingdings" pitchFamily="2" charset="2"/>
              <a:buChar char="v"/>
            </a:pPr>
            <a:r>
              <a:rPr lang="en-US" b="0" dirty="0"/>
              <a:t>Caffeine intoxication is a </a:t>
            </a:r>
            <a:r>
              <a:rPr lang="en-US" b="0" dirty="0" smtClean="0"/>
              <a:t>recognized clinical </a:t>
            </a:r>
            <a:r>
              <a:rPr lang="en-US" b="0" dirty="0"/>
              <a:t>syndrome that causes nervousness, anxiety, </a:t>
            </a:r>
            <a:r>
              <a:rPr lang="en-US" b="0" dirty="0" smtClean="0"/>
              <a:t>restlessness, </a:t>
            </a:r>
            <a:r>
              <a:rPr lang="en-GB" b="0" dirty="0" smtClean="0"/>
              <a:t>insomnia</a:t>
            </a:r>
            <a:r>
              <a:rPr lang="en-GB" b="0" dirty="0"/>
              <a:t>, gastrointestinal upset, tremors, rapid heartbeat, restlessness,</a:t>
            </a:r>
            <a:endParaRPr lang="en-GB" dirty="0"/>
          </a:p>
        </p:txBody>
      </p:sp>
    </p:spTree>
    <p:extLst>
      <p:ext uri="{BB962C8B-B14F-4D97-AF65-F5344CB8AC3E}">
        <p14:creationId xmlns:p14="http://schemas.microsoft.com/office/powerpoint/2010/main" val="2140894781"/>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764" t="23118" r="8361" b="8759"/>
          <a:stretch/>
        </p:blipFill>
        <p:spPr bwMode="auto">
          <a:xfrm>
            <a:off x="533400" y="228600"/>
            <a:ext cx="7543800" cy="6405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22982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Aerobic exercise</a:t>
            </a:r>
            <a:endParaRPr lang="en-GB" dirty="0"/>
          </a:p>
        </p:txBody>
      </p:sp>
      <p:sp>
        <p:nvSpPr>
          <p:cNvPr id="3" name="Content Placeholder 2"/>
          <p:cNvSpPr>
            <a:spLocks noGrp="1"/>
          </p:cNvSpPr>
          <p:nvPr>
            <p:ph idx="1"/>
          </p:nvPr>
        </p:nvSpPr>
        <p:spPr/>
        <p:txBody>
          <a:bodyPr>
            <a:normAutofit fontScale="77500" lnSpcReduction="20000"/>
          </a:bodyPr>
          <a:lstStyle/>
          <a:p>
            <a:pPr marL="0" indent="0">
              <a:buNone/>
            </a:pPr>
            <a:endParaRPr lang="en-US" dirty="0" smtClean="0"/>
          </a:p>
          <a:p>
            <a:r>
              <a:rPr lang="en-US" dirty="0" smtClean="0"/>
              <a:t>Recommended 25- 60 min per day </a:t>
            </a:r>
          </a:p>
          <a:p>
            <a:r>
              <a:rPr lang="en-US" dirty="0"/>
              <a:t>aerobic activity should be performed at a level that keeps</a:t>
            </a:r>
          </a:p>
          <a:p>
            <a:pPr marL="0" indent="0">
              <a:buNone/>
            </a:pPr>
            <a:r>
              <a:rPr lang="en-US" dirty="0"/>
              <a:t>the heart rate between 60% and 85% of its maximum. </a:t>
            </a:r>
            <a:r>
              <a:rPr lang="en-US" dirty="0" smtClean="0"/>
              <a:t>Maximum heart </a:t>
            </a:r>
            <a:r>
              <a:rPr lang="en-US" dirty="0"/>
              <a:t>rate is calculated by subtracting a person’s age from </a:t>
            </a:r>
            <a:r>
              <a:rPr lang="en-US" dirty="0" smtClean="0"/>
              <a:t>220. </a:t>
            </a:r>
          </a:p>
          <a:p>
            <a:pPr marL="0" indent="0">
              <a:buNone/>
            </a:pPr>
            <a:endParaRPr lang="en-US" dirty="0"/>
          </a:p>
          <a:p>
            <a:pPr marL="0" indent="0">
              <a:buNone/>
            </a:pPr>
            <a:r>
              <a:rPr lang="en-US" dirty="0" smtClean="0"/>
              <a:t>Calculate the optimal heart rate for 20 years old person doing aerobic exercise. </a:t>
            </a:r>
          </a:p>
          <a:p>
            <a:pPr marL="0" indent="0">
              <a:buNone/>
            </a:pPr>
            <a:r>
              <a:rPr lang="en-US" dirty="0" smtClean="0"/>
              <a:t>Training</a:t>
            </a:r>
          </a:p>
          <a:p>
            <a:pPr marL="0" indent="0">
              <a:buNone/>
            </a:pPr>
            <a:r>
              <a:rPr lang="en-GB" dirty="0" err="1" smtClean="0"/>
              <a:t>Tachy</a:t>
            </a:r>
            <a:r>
              <a:rPr lang="en-GB" dirty="0" smtClean="0"/>
              <a:t> </a:t>
            </a:r>
            <a:r>
              <a:rPr lang="en-GB" dirty="0" err="1" smtClean="0"/>
              <a:t>cardia</a:t>
            </a:r>
            <a:r>
              <a:rPr lang="en-GB" dirty="0" smtClean="0"/>
              <a:t> </a:t>
            </a:r>
          </a:p>
          <a:p>
            <a:pPr marL="0" indent="0">
              <a:buNone/>
            </a:pPr>
            <a:r>
              <a:rPr lang="en-GB" dirty="0" smtClean="0"/>
              <a:t>Brady </a:t>
            </a:r>
            <a:r>
              <a:rPr lang="en-GB" dirty="0" err="1" smtClean="0"/>
              <a:t>cardia</a:t>
            </a:r>
            <a:r>
              <a:rPr lang="en-GB" dirty="0" smtClean="0"/>
              <a:t> </a:t>
            </a:r>
            <a:endParaRPr lang="en-GB" dirty="0"/>
          </a:p>
        </p:txBody>
      </p:sp>
    </p:spTree>
    <p:extLst>
      <p:ext uri="{BB962C8B-B14F-4D97-AF65-F5344CB8AC3E}">
        <p14:creationId xmlns:p14="http://schemas.microsoft.com/office/powerpoint/2010/main" val="3497588814"/>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r>
              <a:rPr lang="en-US" b="0" dirty="0"/>
              <a:t>Whether or not caffeine is effective, it is illegal to consume</a:t>
            </a:r>
          </a:p>
          <a:p>
            <a:r>
              <a:rPr lang="en-US" b="0" dirty="0"/>
              <a:t>excess caffeine to enhance performance during athletic competition.</a:t>
            </a:r>
          </a:p>
          <a:p>
            <a:r>
              <a:rPr lang="en-US" b="0" dirty="0"/>
              <a:t>The International Olympic Committee prohibits athletes</a:t>
            </a:r>
          </a:p>
          <a:p>
            <a:r>
              <a:rPr lang="en-US" b="0" dirty="0"/>
              <a:t>from competing when urine caffeine levels are 12 </a:t>
            </a:r>
            <a:r>
              <a:rPr lang="en-US" b="0" dirty="0" err="1"/>
              <a:t>μg</a:t>
            </a:r>
            <a:r>
              <a:rPr lang="en-US" b="0" dirty="0"/>
              <a:t> per ml or</a:t>
            </a:r>
          </a:p>
          <a:p>
            <a:r>
              <a:rPr lang="en-GB" b="0" dirty="0"/>
              <a:t>greater.</a:t>
            </a:r>
            <a:endParaRPr lang="en-GB" dirty="0"/>
          </a:p>
        </p:txBody>
      </p:sp>
    </p:spTree>
    <p:extLst>
      <p:ext uri="{BB962C8B-B14F-4D97-AF65-F5344CB8AC3E}">
        <p14:creationId xmlns:p14="http://schemas.microsoft.com/office/powerpoint/2010/main" val="2815448485"/>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smtClean="0"/>
              <a:t>Advanced research:</a:t>
            </a:r>
          </a:p>
          <a:p>
            <a:r>
              <a:rPr lang="en-US" b="0" dirty="0"/>
              <a:t>Many studies have examined the effect of caffeine on exercise performance, but findings have not always been consistent</a:t>
            </a:r>
            <a:endParaRPr lang="en-US" b="0" dirty="0" smtClean="0"/>
          </a:p>
          <a:p>
            <a:r>
              <a:rPr lang="en-US" b="0" dirty="0" smtClean="0"/>
              <a:t>CYP1A2 </a:t>
            </a:r>
            <a:r>
              <a:rPr lang="en-US" b="0" dirty="0"/>
              <a:t>genotype should be considered when deciding whether an athlete should use caffeine for enhancing endurance performance</a:t>
            </a:r>
            <a:r>
              <a:rPr lang="en-US" b="0" dirty="0" smtClean="0"/>
              <a:t>.</a:t>
            </a:r>
          </a:p>
          <a:p>
            <a:endParaRPr lang="en-US" b="0" dirty="0"/>
          </a:p>
          <a:p>
            <a:endParaRPr lang="en-US" b="0" dirty="0" smtClean="0"/>
          </a:p>
          <a:p>
            <a:endParaRPr lang="en-US" b="0" dirty="0"/>
          </a:p>
          <a:p>
            <a:endParaRPr lang="en-US" b="0" dirty="0" smtClean="0"/>
          </a:p>
          <a:p>
            <a:r>
              <a:rPr lang="en-US" sz="1500" b="0" dirty="0"/>
              <a:t>Guest, N., Corey, P., </a:t>
            </a:r>
            <a:r>
              <a:rPr lang="en-US" sz="1500" b="0" dirty="0" err="1"/>
              <a:t>Vescovi</a:t>
            </a:r>
            <a:r>
              <a:rPr lang="en-US" sz="1500" b="0" dirty="0"/>
              <a:t>, J., &amp; El-</a:t>
            </a:r>
            <a:r>
              <a:rPr lang="en-US" sz="1500" b="0" dirty="0" err="1"/>
              <a:t>Sohemy</a:t>
            </a:r>
            <a:r>
              <a:rPr lang="en-US" sz="1500" b="0" dirty="0"/>
              <a:t>, A. (2018). Caffeine, CYP1A2 Genotype, and Endurance Performance in Athletes. </a:t>
            </a:r>
            <a:r>
              <a:rPr lang="en-US" sz="1500" b="0" i="1" dirty="0"/>
              <a:t>Medicine and science in sports and exercise</a:t>
            </a:r>
            <a:r>
              <a:rPr lang="en-US" sz="1500" b="0" dirty="0"/>
              <a:t>, </a:t>
            </a:r>
            <a:r>
              <a:rPr lang="en-US" sz="1500" b="0" i="1" dirty="0"/>
              <a:t>50</a:t>
            </a:r>
            <a:r>
              <a:rPr lang="en-US" sz="1500" b="0" dirty="0"/>
              <a:t>(8), 1570-1578</a:t>
            </a:r>
            <a:r>
              <a:rPr lang="en-US" b="0" dirty="0"/>
              <a:t>.</a:t>
            </a:r>
            <a:endParaRPr lang="en-US" dirty="0"/>
          </a:p>
        </p:txBody>
      </p:sp>
    </p:spTree>
    <p:extLst>
      <p:ext uri="{BB962C8B-B14F-4D97-AF65-F5344CB8AC3E}">
        <p14:creationId xmlns:p14="http://schemas.microsoft.com/office/powerpoint/2010/main" val="2876994216"/>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b="0" dirty="0"/>
              <a:t>an interest has developed in the potential to rinse the oral cavity with key nutrients to impact various types of exercise and presumably sporting </a:t>
            </a:r>
            <a:r>
              <a:rPr lang="en-US" b="0" dirty="0" smtClean="0"/>
              <a:t>performance</a:t>
            </a:r>
          </a:p>
          <a:p>
            <a:r>
              <a:rPr lang="en-US" b="0" dirty="0"/>
              <a:t> </a:t>
            </a:r>
            <a:r>
              <a:rPr lang="en-US" b="0" dirty="0" smtClean="0"/>
              <a:t>recent study: CHO rinsing, caffeine rinsing </a:t>
            </a:r>
          </a:p>
          <a:p>
            <a:endParaRPr lang="en-US" b="0" dirty="0"/>
          </a:p>
          <a:p>
            <a:r>
              <a:rPr lang="en-US" b="0" dirty="0" smtClean="0"/>
              <a:t>Carbohydrate </a:t>
            </a:r>
            <a:r>
              <a:rPr lang="en-US" b="0" dirty="0"/>
              <a:t>and caffeine mouth rinsing seems to exert no impact on running performance before maximal intermittent running </a:t>
            </a:r>
            <a:r>
              <a:rPr lang="en-US" b="0" dirty="0" smtClean="0"/>
              <a:t>. </a:t>
            </a:r>
          </a:p>
          <a:p>
            <a:endParaRPr lang="en-US" b="0" dirty="0"/>
          </a:p>
          <a:p>
            <a:r>
              <a:rPr lang="en-US" sz="1400" b="0" dirty="0"/>
              <a:t>Dolan, P., </a:t>
            </a:r>
            <a:r>
              <a:rPr lang="en-US" sz="1400" b="0" dirty="0" err="1"/>
              <a:t>Witherbee</a:t>
            </a:r>
            <a:r>
              <a:rPr lang="en-US" sz="1400" b="0" dirty="0"/>
              <a:t>, K. E., Peterson, K. M., &amp; </a:t>
            </a:r>
            <a:r>
              <a:rPr lang="en-US" sz="1400" b="0" dirty="0" err="1"/>
              <a:t>Kerksick</a:t>
            </a:r>
            <a:r>
              <a:rPr lang="en-US" sz="1400" b="0" dirty="0"/>
              <a:t>, C. M. (2017). Effect of carbohydrate, caffeine, and carbohydrate+ caffeine mouth rinsing on intermittent running performance in collegiate male lacrosse athletes. </a:t>
            </a:r>
            <a:r>
              <a:rPr lang="en-US" sz="1400" b="0" i="1" dirty="0"/>
              <a:t>The Journal of Strength &amp; Conditioning Research</a:t>
            </a:r>
            <a:r>
              <a:rPr lang="en-US" sz="1400" b="0" dirty="0"/>
              <a:t>, </a:t>
            </a:r>
            <a:r>
              <a:rPr lang="en-US" sz="1400" b="0" i="1" dirty="0"/>
              <a:t>31</a:t>
            </a:r>
            <a:r>
              <a:rPr lang="en-US" sz="1400" b="0" dirty="0"/>
              <a:t>(9), 2473-2479.</a:t>
            </a:r>
            <a:endParaRPr lang="en-US" sz="1400" dirty="0"/>
          </a:p>
        </p:txBody>
      </p:sp>
    </p:spTree>
    <p:extLst>
      <p:ext uri="{BB962C8B-B14F-4D97-AF65-F5344CB8AC3E}">
        <p14:creationId xmlns:p14="http://schemas.microsoft.com/office/powerpoint/2010/main" val="4038520479"/>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Carnitine</a:t>
            </a:r>
            <a:r>
              <a:rPr lang="en-US" dirty="0" smtClean="0"/>
              <a:t> </a:t>
            </a:r>
            <a:endParaRPr lang="en-GB" dirty="0"/>
          </a:p>
        </p:txBody>
      </p:sp>
      <p:sp>
        <p:nvSpPr>
          <p:cNvPr id="3" name="Content Placeholder 2"/>
          <p:cNvSpPr>
            <a:spLocks noGrp="1"/>
          </p:cNvSpPr>
          <p:nvPr>
            <p:ph idx="1"/>
          </p:nvPr>
        </p:nvSpPr>
        <p:spPr/>
        <p:txBody>
          <a:bodyPr>
            <a:normAutofit fontScale="85000" lnSpcReduction="20000"/>
          </a:bodyPr>
          <a:lstStyle/>
          <a:p>
            <a:r>
              <a:rPr lang="en-US" dirty="0" err="1" smtClean="0"/>
              <a:t>Carnitine</a:t>
            </a:r>
            <a:r>
              <a:rPr lang="en-US" dirty="0" smtClean="0"/>
              <a:t> is amino acid that formed from lysine and methionine </a:t>
            </a:r>
          </a:p>
          <a:p>
            <a:endParaRPr lang="en-US" dirty="0"/>
          </a:p>
          <a:p>
            <a:r>
              <a:rPr lang="en-US" b="0" dirty="0" smtClean="0"/>
              <a:t>it </a:t>
            </a:r>
            <a:r>
              <a:rPr lang="en-US" b="0" dirty="0"/>
              <a:t>is needed to </a:t>
            </a:r>
            <a:r>
              <a:rPr lang="en-US" b="0" dirty="0" smtClean="0"/>
              <a:t>transport fatty </a:t>
            </a:r>
            <a:r>
              <a:rPr lang="en-US" b="0" dirty="0"/>
              <a:t>acids into the mitochondria, where they are used to </a:t>
            </a:r>
            <a:r>
              <a:rPr lang="en-US" b="0" dirty="0" err="1" smtClean="0"/>
              <a:t>produceATP</a:t>
            </a:r>
            <a:r>
              <a:rPr lang="en-US" b="0" dirty="0"/>
              <a:t>. </a:t>
            </a:r>
            <a:endParaRPr lang="en-US" b="0" dirty="0" smtClean="0"/>
          </a:p>
          <a:p>
            <a:r>
              <a:rPr lang="en-US" b="0" dirty="0" err="1" smtClean="0"/>
              <a:t>Carnitine</a:t>
            </a:r>
            <a:r>
              <a:rPr lang="en-US" b="0" dirty="0" smtClean="0"/>
              <a:t> </a:t>
            </a:r>
            <a:r>
              <a:rPr lang="en-US" b="0" dirty="0"/>
              <a:t>is not an essential nutrient, and does not need to </a:t>
            </a:r>
            <a:r>
              <a:rPr lang="en-US" b="0" dirty="0" smtClean="0"/>
              <a:t>be supplied </a:t>
            </a:r>
            <a:r>
              <a:rPr lang="en-US" b="0" dirty="0"/>
              <a:t>in the diet to ensure the efficient use of fatty acids. </a:t>
            </a:r>
            <a:r>
              <a:rPr lang="en-US" b="0" dirty="0" smtClean="0"/>
              <a:t>Supplements are </a:t>
            </a:r>
            <a:r>
              <a:rPr lang="en-US" b="0" dirty="0"/>
              <a:t>not needed to maintain enough </a:t>
            </a:r>
            <a:r>
              <a:rPr lang="en-US" b="0" dirty="0" err="1"/>
              <a:t>carnitine</a:t>
            </a:r>
            <a:r>
              <a:rPr lang="en-US" b="0" dirty="0"/>
              <a:t> in the </a:t>
            </a:r>
            <a:r>
              <a:rPr lang="en-US" b="0" dirty="0" smtClean="0"/>
              <a:t>muscle during </a:t>
            </a:r>
            <a:r>
              <a:rPr lang="en-US" b="0" dirty="0"/>
              <a:t>exercise. </a:t>
            </a:r>
            <a:endParaRPr lang="en-US" b="0" dirty="0" smtClean="0"/>
          </a:p>
          <a:p>
            <a:r>
              <a:rPr lang="en-US" b="0" dirty="0" smtClean="0"/>
              <a:t>Supplements </a:t>
            </a:r>
            <a:r>
              <a:rPr lang="en-US" b="0" dirty="0"/>
              <a:t>have not been found to increase </a:t>
            </a:r>
            <a:r>
              <a:rPr lang="en-US" b="0" dirty="0" smtClean="0"/>
              <a:t>fat loss</a:t>
            </a:r>
            <a:r>
              <a:rPr lang="en-US" b="0" dirty="0"/>
              <a:t>, the use of fat as fuel during exercise, or endurance.</a:t>
            </a:r>
            <a:endParaRPr lang="en-GB" dirty="0"/>
          </a:p>
        </p:txBody>
      </p:sp>
    </p:spTree>
    <p:extLst>
      <p:ext uri="{BB962C8B-B14F-4D97-AF65-F5344CB8AC3E}">
        <p14:creationId xmlns:p14="http://schemas.microsoft.com/office/powerpoint/2010/main" val="2119346903"/>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S</a:t>
            </a:r>
            <a:r>
              <a:rPr lang="en-US" dirty="0" smtClean="0"/>
              <a:t>tudy </a:t>
            </a:r>
            <a:r>
              <a:rPr lang="en-US" dirty="0"/>
              <a:t>demonstrated that chronic </a:t>
            </a:r>
            <a:r>
              <a:rPr lang="en-US" dirty="0" err="1"/>
              <a:t>carnitine</a:t>
            </a:r>
            <a:r>
              <a:rPr lang="en-US" dirty="0"/>
              <a:t> and carbohydrate feeding likely does not </a:t>
            </a:r>
            <a:r>
              <a:rPr lang="en-US" dirty="0" smtClean="0"/>
              <a:t>influence   </a:t>
            </a:r>
            <a:r>
              <a:rPr lang="en-US" dirty="0"/>
              <a:t>time to fatigue, or body composition in recreational endurance-trained female </a:t>
            </a:r>
            <a:r>
              <a:rPr lang="en-US" dirty="0" smtClean="0"/>
              <a:t>runners</a:t>
            </a:r>
          </a:p>
          <a:p>
            <a:endParaRPr lang="en-US" dirty="0" smtClean="0"/>
          </a:p>
          <a:p>
            <a:r>
              <a:rPr lang="en-US" sz="1400" b="0" dirty="0"/>
              <a:t>Stack, M. E. (2017). The Effects of Chronic L-</a:t>
            </a:r>
            <a:r>
              <a:rPr lang="en-US" sz="1400" b="0" dirty="0" err="1"/>
              <a:t>carnitine</a:t>
            </a:r>
            <a:r>
              <a:rPr lang="en-US" sz="1400" b="0" dirty="0"/>
              <a:t> and Carbohydrate Supplementation on Body Composition and Athletic Performance in Female Endurance Athletes</a:t>
            </a:r>
            <a:r>
              <a:rPr lang="en-US" sz="1400" b="0" dirty="0" smtClean="0"/>
              <a:t>.</a:t>
            </a:r>
          </a:p>
          <a:p>
            <a:endParaRPr lang="en-US" sz="1400" b="0" dirty="0"/>
          </a:p>
          <a:p>
            <a:endParaRPr lang="en-US" sz="1400" b="0" dirty="0" smtClean="0"/>
          </a:p>
          <a:p>
            <a:r>
              <a:rPr lang="en-US" dirty="0"/>
              <a:t>The results show that 3 or 4 g of L-</a:t>
            </a:r>
            <a:r>
              <a:rPr lang="en-US" dirty="0" err="1"/>
              <a:t>carnitine</a:t>
            </a:r>
            <a:r>
              <a:rPr lang="en-US" dirty="0"/>
              <a:t> taken before physical exercise </a:t>
            </a:r>
            <a:r>
              <a:rPr lang="en-US" dirty="0" smtClean="0"/>
              <a:t>delayed</a:t>
            </a:r>
            <a:r>
              <a:rPr lang="en-US" dirty="0"/>
              <a:t> </a:t>
            </a:r>
            <a:r>
              <a:rPr lang="en-US" dirty="0" smtClean="0"/>
              <a:t>exhaustion</a:t>
            </a:r>
          </a:p>
          <a:p>
            <a:endParaRPr lang="en-US" dirty="0"/>
          </a:p>
          <a:p>
            <a:r>
              <a:rPr lang="en-US" sz="1500" b="0" dirty="0" err="1"/>
              <a:t>Orer</a:t>
            </a:r>
            <a:r>
              <a:rPr lang="en-US" sz="1500" b="0" dirty="0"/>
              <a:t>, G. E., &amp; </a:t>
            </a:r>
            <a:r>
              <a:rPr lang="en-US" sz="1500" b="0" dirty="0" err="1"/>
              <a:t>Guzel</a:t>
            </a:r>
            <a:r>
              <a:rPr lang="en-US" sz="1500" b="0" dirty="0"/>
              <a:t>, N. A. (2014). The effects of acute L-</a:t>
            </a:r>
            <a:r>
              <a:rPr lang="en-US" sz="1500" b="0" dirty="0" err="1"/>
              <a:t>carnitine</a:t>
            </a:r>
            <a:r>
              <a:rPr lang="en-US" sz="1500" b="0" dirty="0"/>
              <a:t> supplementation on endurance performance of athletes. </a:t>
            </a:r>
            <a:r>
              <a:rPr lang="en-US" sz="1500" b="0" i="1" dirty="0"/>
              <a:t>The Journal of Strength &amp; Conditioning Research</a:t>
            </a:r>
            <a:r>
              <a:rPr lang="en-US" sz="1500" b="0" dirty="0"/>
              <a:t>, </a:t>
            </a:r>
            <a:r>
              <a:rPr lang="en-US" sz="1500" b="0" i="1" dirty="0"/>
              <a:t>28</a:t>
            </a:r>
            <a:r>
              <a:rPr lang="en-US" sz="1500" b="0" dirty="0"/>
              <a:t>(2), 514-519.</a:t>
            </a:r>
            <a:endParaRPr lang="en-US" sz="1500" dirty="0"/>
          </a:p>
        </p:txBody>
      </p:sp>
    </p:spTree>
    <p:extLst>
      <p:ext uri="{BB962C8B-B14F-4D97-AF65-F5344CB8AC3E}">
        <p14:creationId xmlns:p14="http://schemas.microsoft.com/office/powerpoint/2010/main" val="3879341262"/>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96200" cy="1142682"/>
          </a:xfrm>
        </p:spPr>
        <p:txBody>
          <a:bodyPr>
            <a:normAutofit/>
          </a:bodyPr>
          <a:lstStyle/>
          <a:p>
            <a:r>
              <a:rPr lang="en-US" sz="2800" dirty="0" smtClean="0"/>
              <a:t>Medium chain triglyceride </a:t>
            </a:r>
            <a:endParaRPr lang="en-GB" sz="2800" dirty="0"/>
          </a:p>
        </p:txBody>
      </p:sp>
      <p:sp>
        <p:nvSpPr>
          <p:cNvPr id="3" name="Content Placeholder 2"/>
          <p:cNvSpPr>
            <a:spLocks noGrp="1"/>
          </p:cNvSpPr>
          <p:nvPr>
            <p:ph idx="1"/>
          </p:nvPr>
        </p:nvSpPr>
        <p:spPr/>
        <p:txBody>
          <a:bodyPr>
            <a:normAutofit fontScale="85000" lnSpcReduction="10000"/>
          </a:bodyPr>
          <a:lstStyle/>
          <a:p>
            <a:r>
              <a:rPr lang="en-US" b="0" dirty="0"/>
              <a:t>Higher levels of fatty acids in the blood increase the availability of</a:t>
            </a:r>
          </a:p>
          <a:p>
            <a:r>
              <a:rPr lang="en-US" b="0" dirty="0"/>
              <a:t>fat as a fuel during exercise. If more fat is available, less glucose </a:t>
            </a:r>
            <a:r>
              <a:rPr lang="en-US" b="0" dirty="0" smtClean="0"/>
              <a:t>is used </a:t>
            </a:r>
            <a:r>
              <a:rPr lang="en-US" b="0" dirty="0"/>
              <a:t>and glycogen is spared so exercise can continue longer. </a:t>
            </a:r>
            <a:r>
              <a:rPr lang="en-US" b="0" dirty="0" smtClean="0"/>
              <a:t>This is </a:t>
            </a:r>
            <a:r>
              <a:rPr lang="en-US" b="0" dirty="0"/>
              <a:t>the idea behind supplements of </a:t>
            </a:r>
            <a:r>
              <a:rPr lang="en-US" dirty="0"/>
              <a:t>medium chain </a:t>
            </a:r>
            <a:r>
              <a:rPr lang="en-US" dirty="0" smtClean="0"/>
              <a:t>triglycerides </a:t>
            </a:r>
            <a:r>
              <a:rPr lang="en-GB" dirty="0" smtClean="0"/>
              <a:t>(MCT </a:t>
            </a:r>
            <a:r>
              <a:rPr lang="en-GB" dirty="0"/>
              <a:t>s</a:t>
            </a:r>
            <a:r>
              <a:rPr lang="en-GB" dirty="0" smtClean="0"/>
              <a:t>)</a:t>
            </a:r>
            <a:r>
              <a:rPr lang="en-GB" b="0" dirty="0" smtClean="0"/>
              <a:t>.</a:t>
            </a:r>
          </a:p>
          <a:p>
            <a:r>
              <a:rPr lang="en-US" dirty="0" smtClean="0"/>
              <a:t>MCT : </a:t>
            </a:r>
            <a:r>
              <a:rPr lang="en-US" b="0" dirty="0"/>
              <a:t>They dissolve in water, </a:t>
            </a:r>
            <a:r>
              <a:rPr lang="en-US" b="0" dirty="0" smtClean="0"/>
              <a:t>so they </a:t>
            </a:r>
            <a:r>
              <a:rPr lang="en-US" b="0" dirty="0"/>
              <a:t>can be absorbed directly into the blood, where muscle </a:t>
            </a:r>
            <a:r>
              <a:rPr lang="en-US" b="0" dirty="0" smtClean="0"/>
              <a:t>cells </a:t>
            </a:r>
            <a:r>
              <a:rPr lang="en-GB" b="0" dirty="0" smtClean="0"/>
              <a:t>can </a:t>
            </a:r>
            <a:r>
              <a:rPr lang="en-GB" b="0" dirty="0"/>
              <a:t>use </a:t>
            </a:r>
            <a:r>
              <a:rPr lang="en-GB" b="0" dirty="0" smtClean="0"/>
              <a:t>them. without </a:t>
            </a:r>
            <a:r>
              <a:rPr lang="en-GB" b="0" dirty="0" err="1" smtClean="0"/>
              <a:t>carnitine</a:t>
            </a:r>
            <a:r>
              <a:rPr lang="en-GB" b="0" dirty="0" smtClean="0"/>
              <a:t> help</a:t>
            </a:r>
          </a:p>
          <a:p>
            <a:r>
              <a:rPr lang="en-US" b="0" dirty="0"/>
              <a:t>But research has not shown </a:t>
            </a:r>
            <a:r>
              <a:rPr lang="en-US" b="0" dirty="0" smtClean="0"/>
              <a:t>that MCT </a:t>
            </a:r>
            <a:r>
              <a:rPr lang="en-US" b="0" dirty="0"/>
              <a:t>supplementation does any of these things.</a:t>
            </a:r>
            <a:endParaRPr lang="en-GB" dirty="0"/>
          </a:p>
        </p:txBody>
      </p:sp>
    </p:spTree>
    <p:extLst>
      <p:ext uri="{BB962C8B-B14F-4D97-AF65-F5344CB8AC3E}">
        <p14:creationId xmlns:p14="http://schemas.microsoft.com/office/powerpoint/2010/main" val="2353929356"/>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Ribose </a:t>
            </a:r>
            <a:endParaRPr lang="en-GB" dirty="0"/>
          </a:p>
        </p:txBody>
      </p:sp>
      <p:sp>
        <p:nvSpPr>
          <p:cNvPr id="3" name="Content Placeholder 2"/>
          <p:cNvSpPr>
            <a:spLocks noGrp="1"/>
          </p:cNvSpPr>
          <p:nvPr>
            <p:ph idx="1"/>
          </p:nvPr>
        </p:nvSpPr>
        <p:spPr/>
        <p:txBody>
          <a:bodyPr>
            <a:normAutofit fontScale="92500"/>
          </a:bodyPr>
          <a:lstStyle/>
          <a:p>
            <a:r>
              <a:rPr lang="en-US" dirty="0"/>
              <a:t>Ribose </a:t>
            </a:r>
            <a:r>
              <a:rPr lang="en-US" b="0" dirty="0"/>
              <a:t>is a sugar that is needed to synthesize RNA (ribonucleic </a:t>
            </a:r>
            <a:r>
              <a:rPr lang="en-US" b="0" dirty="0" smtClean="0"/>
              <a:t>acid) and </a:t>
            </a:r>
            <a:r>
              <a:rPr lang="en-US" b="0" dirty="0"/>
              <a:t>ATP. Marketers of ribose supplements claim that they </a:t>
            </a:r>
            <a:r>
              <a:rPr lang="en-US" b="0" dirty="0" smtClean="0"/>
              <a:t>increase the </a:t>
            </a:r>
            <a:r>
              <a:rPr lang="en-US" b="0" dirty="0"/>
              <a:t>synthesis of ATP, improve stamina, speed recovery from </a:t>
            </a:r>
            <a:r>
              <a:rPr lang="en-US" b="0" dirty="0" smtClean="0"/>
              <a:t>exercise, and </a:t>
            </a:r>
            <a:r>
              <a:rPr lang="en-US" b="0" dirty="0"/>
              <a:t>quickly restore ATP levels in the heart and skeletal muscles</a:t>
            </a:r>
            <a:r>
              <a:rPr lang="en-US" b="0" dirty="0" smtClean="0"/>
              <a:t>.</a:t>
            </a:r>
          </a:p>
          <a:p>
            <a:endParaRPr lang="en-US" b="0" dirty="0"/>
          </a:p>
          <a:p>
            <a:r>
              <a:rPr lang="en-US" b="0" dirty="0" smtClean="0"/>
              <a:t>Ribose has effect : increase ATP on patients with heart diseases, but no effect on healthy people </a:t>
            </a:r>
            <a:endParaRPr lang="en-GB" dirty="0"/>
          </a:p>
        </p:txBody>
      </p:sp>
    </p:spTree>
    <p:extLst>
      <p:ext uri="{BB962C8B-B14F-4D97-AF65-F5344CB8AC3E}">
        <p14:creationId xmlns:p14="http://schemas.microsoft.com/office/powerpoint/2010/main" val="883794911"/>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Ginseng </a:t>
            </a:r>
            <a:endParaRPr lang="en-GB" dirty="0"/>
          </a:p>
        </p:txBody>
      </p:sp>
      <p:sp>
        <p:nvSpPr>
          <p:cNvPr id="3" name="Content Placeholder 2"/>
          <p:cNvSpPr>
            <a:spLocks noGrp="1"/>
          </p:cNvSpPr>
          <p:nvPr>
            <p:ph idx="1"/>
          </p:nvPr>
        </p:nvSpPr>
        <p:spPr/>
        <p:txBody>
          <a:bodyPr>
            <a:normAutofit fontScale="70000" lnSpcReduction="20000"/>
          </a:bodyPr>
          <a:lstStyle/>
          <a:p>
            <a:r>
              <a:rPr lang="en-US" dirty="0" smtClean="0"/>
              <a:t>Ginseng </a:t>
            </a:r>
            <a:r>
              <a:rPr lang="en-US" b="0" dirty="0"/>
              <a:t>is an herbal supplement that has been used in Chinese</a:t>
            </a:r>
          </a:p>
          <a:p>
            <a:r>
              <a:rPr lang="en-GB" b="0" dirty="0" smtClean="0"/>
              <a:t>Medicine</a:t>
            </a:r>
          </a:p>
          <a:p>
            <a:r>
              <a:rPr lang="en-US" b="0" dirty="0"/>
              <a:t>It is believed to increase </a:t>
            </a:r>
            <a:r>
              <a:rPr lang="en-US" b="0" dirty="0" smtClean="0"/>
              <a:t>resistance to </a:t>
            </a:r>
            <a:r>
              <a:rPr lang="en-US" b="0" dirty="0"/>
              <a:t>stress, enhance vitality, and increase the physical and </a:t>
            </a:r>
            <a:r>
              <a:rPr lang="en-US" b="0" dirty="0" smtClean="0"/>
              <a:t>mental capacity </a:t>
            </a:r>
            <a:r>
              <a:rPr lang="en-US" b="0" dirty="0"/>
              <a:t>for work</a:t>
            </a:r>
            <a:r>
              <a:rPr lang="en-US" b="0" dirty="0" smtClean="0"/>
              <a:t>.</a:t>
            </a:r>
          </a:p>
          <a:p>
            <a:endParaRPr lang="en-US" b="0" dirty="0"/>
          </a:p>
          <a:p>
            <a:r>
              <a:rPr lang="en-US" b="0" dirty="0" smtClean="0"/>
              <a:t> </a:t>
            </a:r>
            <a:r>
              <a:rPr lang="en-US" b="0" dirty="0"/>
              <a:t>It is promoted to athletes to increase </a:t>
            </a:r>
            <a:r>
              <a:rPr lang="en-US" b="0" dirty="0" smtClean="0"/>
              <a:t>energy and </a:t>
            </a:r>
            <a:r>
              <a:rPr lang="en-US" b="0" dirty="0"/>
              <a:t>endurance</a:t>
            </a:r>
            <a:r>
              <a:rPr lang="en-US" b="0" dirty="0" smtClean="0"/>
              <a:t>..</a:t>
            </a:r>
            <a:endParaRPr lang="en-US" b="0" dirty="0"/>
          </a:p>
          <a:p>
            <a:r>
              <a:rPr lang="en-US" b="0" dirty="0"/>
              <a:t>At recommended doses, ginseng supplements have few reported</a:t>
            </a:r>
          </a:p>
          <a:p>
            <a:r>
              <a:rPr lang="en-US" b="0" dirty="0"/>
              <a:t>side effects. Yet, at higher doses, or over longer periods of time,</a:t>
            </a:r>
          </a:p>
          <a:p>
            <a:r>
              <a:rPr lang="en-US" b="0" dirty="0"/>
              <a:t>some people report nervousness, agitation, insomnia, diarrhea,</a:t>
            </a:r>
          </a:p>
          <a:p>
            <a:r>
              <a:rPr lang="en-US" b="0" dirty="0"/>
              <a:t>headaches, high blood pressure, and heart </a:t>
            </a:r>
            <a:r>
              <a:rPr lang="en-US" b="0" dirty="0" smtClean="0"/>
              <a:t>palpitations</a:t>
            </a:r>
            <a:r>
              <a:rPr lang="en-GB" b="0" dirty="0" smtClean="0"/>
              <a:t>.</a:t>
            </a:r>
          </a:p>
          <a:p>
            <a:r>
              <a:rPr lang="en-US" b="0" dirty="0" smtClean="0"/>
              <a:t>No research evidence </a:t>
            </a:r>
            <a:endParaRPr lang="en-GB" dirty="0"/>
          </a:p>
          <a:p>
            <a:endParaRPr lang="en-GB" dirty="0"/>
          </a:p>
        </p:txBody>
      </p:sp>
    </p:spTree>
    <p:extLst>
      <p:ext uri="{BB962C8B-B14F-4D97-AF65-F5344CB8AC3E}">
        <p14:creationId xmlns:p14="http://schemas.microsoft.com/office/powerpoint/2010/main" val="3511323055"/>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Ephedra</a:t>
            </a:r>
            <a:endParaRPr lang="en-GB" dirty="0"/>
          </a:p>
        </p:txBody>
      </p:sp>
      <p:sp>
        <p:nvSpPr>
          <p:cNvPr id="3" name="Content Placeholder 2"/>
          <p:cNvSpPr>
            <a:spLocks noGrp="1"/>
          </p:cNvSpPr>
          <p:nvPr>
            <p:ph idx="1"/>
          </p:nvPr>
        </p:nvSpPr>
        <p:spPr/>
        <p:txBody>
          <a:bodyPr>
            <a:normAutofit fontScale="85000" lnSpcReduction="20000"/>
          </a:bodyPr>
          <a:lstStyle/>
          <a:p>
            <a:r>
              <a:rPr lang="en-US" dirty="0" smtClean="0"/>
              <a:t>Ephedrine:  comes form Chinese herb</a:t>
            </a:r>
          </a:p>
          <a:p>
            <a:r>
              <a:rPr lang="en-US" b="0" dirty="0"/>
              <a:t>Ephedrine is a stimulant that </a:t>
            </a:r>
            <a:r>
              <a:rPr lang="en-US" b="0" dirty="0" smtClean="0"/>
              <a:t>mimics the </a:t>
            </a:r>
            <a:r>
              <a:rPr lang="en-US" b="0" dirty="0"/>
              <a:t>effects of epinephrine, a hormone that is released </a:t>
            </a:r>
            <a:r>
              <a:rPr lang="en-US" b="0" dirty="0" smtClean="0"/>
              <a:t>in sympathetic stimulation like epinephrine  ( heart and blood pressure)</a:t>
            </a:r>
          </a:p>
          <a:p>
            <a:r>
              <a:rPr lang="en-GB" b="0" dirty="0"/>
              <a:t>supplements </a:t>
            </a:r>
            <a:r>
              <a:rPr lang="en-GB" b="0" dirty="0" smtClean="0"/>
              <a:t>containing </a:t>
            </a:r>
            <a:r>
              <a:rPr lang="en-US" b="0" dirty="0" smtClean="0"/>
              <a:t>ephedrine </a:t>
            </a:r>
            <a:r>
              <a:rPr lang="en-US" b="0" dirty="0"/>
              <a:t>were marketed to increase body-fat loss, improve </a:t>
            </a:r>
            <a:r>
              <a:rPr lang="en-US" b="0" dirty="0" smtClean="0"/>
              <a:t>athletic performance</a:t>
            </a:r>
            <a:r>
              <a:rPr lang="en-US" b="0" dirty="0"/>
              <a:t>, and sharpen concentration. </a:t>
            </a:r>
            <a:endParaRPr lang="en-US" b="0" dirty="0" smtClean="0"/>
          </a:p>
          <a:p>
            <a:r>
              <a:rPr lang="en-US" b="0" dirty="0" smtClean="0"/>
              <a:t>The </a:t>
            </a:r>
            <a:r>
              <a:rPr lang="en-US" b="0" dirty="0"/>
              <a:t>use of </a:t>
            </a:r>
            <a:r>
              <a:rPr lang="en-US" b="0" dirty="0" smtClean="0"/>
              <a:t>ephedrine has </a:t>
            </a:r>
            <a:r>
              <a:rPr lang="en-US" b="0" dirty="0"/>
              <a:t>been shown to promote weight loss (compared to placebo</a:t>
            </a:r>
            <a:r>
              <a:rPr lang="en-US" b="0" dirty="0" smtClean="0"/>
              <a:t>). But </a:t>
            </a:r>
            <a:r>
              <a:rPr lang="en-US" b="0" dirty="0"/>
              <a:t>there is little evidence that it enhances physical </a:t>
            </a:r>
            <a:r>
              <a:rPr lang="en-US" b="0" dirty="0" smtClean="0"/>
              <a:t>performance</a:t>
            </a:r>
          </a:p>
          <a:p>
            <a:r>
              <a:rPr lang="en-US" b="0" dirty="0" smtClean="0"/>
              <a:t>FDA withdrawn the approval due to death </a:t>
            </a:r>
            <a:endParaRPr lang="en-GB" dirty="0"/>
          </a:p>
        </p:txBody>
      </p:sp>
    </p:spTree>
    <p:extLst>
      <p:ext uri="{BB962C8B-B14F-4D97-AF65-F5344CB8AC3E}">
        <p14:creationId xmlns:p14="http://schemas.microsoft.com/office/powerpoint/2010/main" val="331391977"/>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Anabolic steroids </a:t>
            </a:r>
            <a:endParaRPr lang="en-GB" dirty="0"/>
          </a:p>
        </p:txBody>
      </p:sp>
      <p:sp>
        <p:nvSpPr>
          <p:cNvPr id="3" name="Content Placeholder 2"/>
          <p:cNvSpPr>
            <a:spLocks noGrp="1"/>
          </p:cNvSpPr>
          <p:nvPr>
            <p:ph idx="1"/>
          </p:nvPr>
        </p:nvSpPr>
        <p:spPr/>
        <p:txBody>
          <a:bodyPr>
            <a:normAutofit fontScale="62500" lnSpcReduction="20000"/>
          </a:bodyPr>
          <a:lstStyle/>
          <a:p>
            <a:r>
              <a:rPr lang="en-US" dirty="0"/>
              <a:t>anabolic </a:t>
            </a:r>
            <a:r>
              <a:rPr lang="en-US" dirty="0" smtClean="0"/>
              <a:t>steroids</a:t>
            </a:r>
            <a:r>
              <a:rPr lang="en-US" b="0" dirty="0"/>
              <a:t> </a:t>
            </a:r>
          </a:p>
          <a:p>
            <a:r>
              <a:rPr lang="en-US" b="0" dirty="0"/>
              <a:t> Some common names for anabolic steroids are Gear, Juice, </a:t>
            </a:r>
            <a:r>
              <a:rPr lang="en-US" b="0" dirty="0" err="1"/>
              <a:t>Roids</a:t>
            </a:r>
            <a:r>
              <a:rPr lang="en-US" b="0" dirty="0"/>
              <a:t>, and </a:t>
            </a:r>
            <a:r>
              <a:rPr lang="en-US" b="0" dirty="0" smtClean="0"/>
              <a:t>Stackers</a:t>
            </a:r>
          </a:p>
          <a:p>
            <a:r>
              <a:rPr lang="en-US" b="0" dirty="0"/>
              <a:t>The proper term for these compounds is </a:t>
            </a:r>
            <a:r>
              <a:rPr lang="en-US" b="0" i="1" dirty="0"/>
              <a:t>anabolic-androgenic steroids</a:t>
            </a:r>
            <a:r>
              <a:rPr lang="en-US" b="0" dirty="0"/>
              <a:t>. "Anabolic" refers to muscle building, and "androgenic" refers to increased male sex characteristics.</a:t>
            </a:r>
            <a:endParaRPr lang="en-US" b="0" dirty="0" smtClean="0"/>
          </a:p>
          <a:p>
            <a:r>
              <a:rPr lang="en-US" b="0" dirty="0" smtClean="0"/>
              <a:t>  steroid </a:t>
            </a:r>
            <a:r>
              <a:rPr lang="en-US" b="0" dirty="0"/>
              <a:t>hormones that speed up protein synthesis and growth</a:t>
            </a:r>
            <a:r>
              <a:rPr lang="en-US" b="0" dirty="0" smtClean="0"/>
              <a:t>.</a:t>
            </a:r>
          </a:p>
          <a:p>
            <a:r>
              <a:rPr lang="en-US" b="0" dirty="0"/>
              <a:t>The anabolic steroids used by athletes are synthetic versions of</a:t>
            </a:r>
          </a:p>
          <a:p>
            <a:r>
              <a:rPr lang="en-GB" b="0" dirty="0"/>
              <a:t>testosterone</a:t>
            </a:r>
            <a:r>
              <a:rPr lang="en-GB" b="0" dirty="0" smtClean="0"/>
              <a:t>. (</a:t>
            </a:r>
            <a:r>
              <a:rPr lang="en-US" b="0" dirty="0"/>
              <a:t>Natural testosterone stimulates and maintains the</a:t>
            </a:r>
          </a:p>
          <a:p>
            <a:r>
              <a:rPr lang="en-GB" b="0" dirty="0"/>
              <a:t>male sexual </a:t>
            </a:r>
            <a:r>
              <a:rPr lang="en-GB" b="0" dirty="0" smtClean="0"/>
              <a:t>organs, bone and muscle )</a:t>
            </a:r>
          </a:p>
          <a:p>
            <a:endParaRPr lang="en-US" b="0" dirty="0"/>
          </a:p>
          <a:p>
            <a:r>
              <a:rPr lang="en-GB" b="0" dirty="0"/>
              <a:t>When synthetic </a:t>
            </a:r>
            <a:r>
              <a:rPr lang="en-GB" b="0" dirty="0" smtClean="0"/>
              <a:t>testosterone </a:t>
            </a:r>
            <a:r>
              <a:rPr lang="en-US" b="0" dirty="0" smtClean="0"/>
              <a:t>is </a:t>
            </a:r>
            <a:r>
              <a:rPr lang="en-US" b="0" dirty="0"/>
              <a:t>taken in conjunction with exercise and an </a:t>
            </a:r>
            <a:r>
              <a:rPr lang="en-US" b="0" dirty="0" smtClean="0"/>
              <a:t>adequate diet</a:t>
            </a:r>
            <a:r>
              <a:rPr lang="en-US" b="0" dirty="0"/>
              <a:t>, muscle mass does increase</a:t>
            </a:r>
            <a:r>
              <a:rPr lang="en-US" b="0" dirty="0" smtClean="0"/>
              <a:t>. </a:t>
            </a:r>
            <a:r>
              <a:rPr lang="en-GB" b="0" dirty="0"/>
              <a:t>However, because it </a:t>
            </a:r>
            <a:r>
              <a:rPr lang="en-GB" b="0" dirty="0" smtClean="0"/>
              <a:t>increases </a:t>
            </a:r>
            <a:r>
              <a:rPr lang="en-US" b="0" dirty="0" smtClean="0"/>
              <a:t>the </a:t>
            </a:r>
            <a:r>
              <a:rPr lang="en-US" b="0" dirty="0"/>
              <a:t>amount of testosterone in the body, production of </a:t>
            </a:r>
            <a:r>
              <a:rPr lang="en-US" b="0" dirty="0" smtClean="0"/>
              <a:t>natural </a:t>
            </a:r>
            <a:r>
              <a:rPr lang="en-GB" b="0" dirty="0" smtClean="0"/>
              <a:t>testosterone </a:t>
            </a:r>
            <a:r>
              <a:rPr lang="en-GB" b="0" dirty="0"/>
              <a:t>is reduced</a:t>
            </a:r>
            <a:endParaRPr lang="en-GB" b="0" dirty="0" smtClean="0"/>
          </a:p>
          <a:p>
            <a:r>
              <a:rPr lang="en-US" sz="2400" dirty="0">
                <a:solidFill>
                  <a:srgbClr val="FF0000"/>
                </a:solidFill>
              </a:rPr>
              <a:t>Anabolic steroids are illegal, </a:t>
            </a:r>
            <a:endParaRPr lang="en-GB" sz="2400" dirty="0">
              <a:solidFill>
                <a:srgbClr val="FF0000"/>
              </a:solidFill>
            </a:endParaRPr>
          </a:p>
        </p:txBody>
      </p:sp>
    </p:spTree>
    <p:extLst>
      <p:ext uri="{BB962C8B-B14F-4D97-AF65-F5344CB8AC3E}">
        <p14:creationId xmlns:p14="http://schemas.microsoft.com/office/powerpoint/2010/main" val="9499640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fitness </a:t>
            </a:r>
            <a:endParaRPr lang="en-GB" dirty="0"/>
          </a:p>
        </p:txBody>
      </p:sp>
      <p:sp>
        <p:nvSpPr>
          <p:cNvPr id="3" name="Content Placeholder 2"/>
          <p:cNvSpPr>
            <a:spLocks noGrp="1"/>
          </p:cNvSpPr>
          <p:nvPr>
            <p:ph idx="1"/>
          </p:nvPr>
        </p:nvSpPr>
        <p:spPr/>
        <p:txBody>
          <a:bodyPr>
            <a:normAutofit/>
          </a:bodyPr>
          <a:lstStyle/>
          <a:p>
            <a:pPr marL="0" indent="0">
              <a:buNone/>
            </a:pPr>
            <a:r>
              <a:rPr lang="en-US" sz="2400" dirty="0">
                <a:latin typeface="Times New Roman" pitchFamily="18" charset="0"/>
                <a:cs typeface="Times New Roman" pitchFamily="18" charset="0"/>
              </a:rPr>
              <a:t>Physical fitness helps people look and feel their best. Fit people </a:t>
            </a:r>
            <a:r>
              <a:rPr lang="en-US" sz="2400" dirty="0" smtClean="0">
                <a:latin typeface="Times New Roman" pitchFamily="18" charset="0"/>
                <a:cs typeface="Times New Roman" pitchFamily="18" charset="0"/>
              </a:rPr>
              <a:t>can perform </a:t>
            </a:r>
            <a:r>
              <a:rPr lang="en-US" sz="2400" dirty="0">
                <a:latin typeface="Times New Roman" pitchFamily="18" charset="0"/>
                <a:cs typeface="Times New Roman" pitchFamily="18" charset="0"/>
              </a:rPr>
              <a:t>physical activity for a longer period than unfit people can</a:t>
            </a:r>
            <a:r>
              <a:rPr lang="en-US" sz="2400" dirty="0" smtClean="0">
                <a:latin typeface="Times New Roman" pitchFamily="18" charset="0"/>
                <a:cs typeface="Times New Roman" pitchFamily="18" charset="0"/>
              </a:rPr>
              <a:t>.</a:t>
            </a:r>
          </a:p>
          <a:p>
            <a:pPr marL="0" indent="0">
              <a:buNone/>
            </a:pPr>
            <a:endParaRPr lang="en-US" sz="2400" dirty="0">
              <a:latin typeface="Times New Roman" pitchFamily="18" charset="0"/>
              <a:cs typeface="Times New Roman" pitchFamily="18" charset="0"/>
            </a:endParaRPr>
          </a:p>
          <a:p>
            <a:pPr marL="0" indent="0">
              <a:buNone/>
            </a:pPr>
            <a:r>
              <a:rPr lang="en-US" sz="2400" dirty="0">
                <a:latin typeface="Times New Roman" pitchFamily="18" charset="0"/>
                <a:cs typeface="Times New Roman" pitchFamily="18" charset="0"/>
              </a:rPr>
              <a:t>Being fit also reduces the risk of developing chronic diseases such </a:t>
            </a:r>
            <a:r>
              <a:rPr lang="en-US" sz="2400" dirty="0" smtClean="0">
                <a:latin typeface="Times New Roman" pitchFamily="18" charset="0"/>
                <a:cs typeface="Times New Roman" pitchFamily="18" charset="0"/>
              </a:rPr>
              <a:t>as diabetes</a:t>
            </a:r>
            <a:r>
              <a:rPr lang="en-US" sz="2400" dirty="0">
                <a:latin typeface="Times New Roman" pitchFamily="18" charset="0"/>
                <a:cs typeface="Times New Roman" pitchFamily="18" charset="0"/>
              </a:rPr>
              <a:t>, heart disease, and cancer. For athletes, fitness means </a:t>
            </a:r>
            <a:r>
              <a:rPr lang="en-US" sz="2400" dirty="0" smtClean="0">
                <a:latin typeface="Times New Roman" pitchFamily="18" charset="0"/>
                <a:cs typeface="Times New Roman" pitchFamily="18" charset="0"/>
              </a:rPr>
              <a:t>being able </a:t>
            </a:r>
            <a:r>
              <a:rPr lang="en-US" sz="2400" dirty="0">
                <a:latin typeface="Times New Roman" pitchFamily="18" charset="0"/>
                <a:cs typeface="Times New Roman" pitchFamily="18" charset="0"/>
              </a:rPr>
              <a:t>to perform in their sport at their full potential. </a:t>
            </a:r>
            <a:endParaRPr lang="en-US" sz="2400" dirty="0" smtClean="0">
              <a:latin typeface="Times New Roman" pitchFamily="18" charset="0"/>
              <a:cs typeface="Times New Roman" pitchFamily="18" charset="0"/>
            </a:endParaRPr>
          </a:p>
          <a:p>
            <a:pPr marL="0" indent="0">
              <a:buNone/>
            </a:pPr>
            <a:r>
              <a:rPr lang="en-US" sz="2400" dirty="0" smtClean="0">
                <a:latin typeface="Times New Roman" pitchFamily="18" charset="0"/>
                <a:cs typeface="Times New Roman" pitchFamily="18" charset="0"/>
              </a:rPr>
              <a:t>Fitness level depends </a:t>
            </a:r>
            <a:r>
              <a:rPr lang="en-US" sz="2400" dirty="0">
                <a:latin typeface="Times New Roman" pitchFamily="18" charset="0"/>
                <a:cs typeface="Times New Roman" pitchFamily="18" charset="0"/>
              </a:rPr>
              <a:t>on endurance, strength, flexibility, and body composition.</a:t>
            </a:r>
            <a:endParaRPr lang="en-GB" sz="2400" dirty="0">
              <a:latin typeface="Times New Roman" pitchFamily="18" charset="0"/>
              <a:cs typeface="Times New Roman" pitchFamily="18" charset="0"/>
            </a:endParaRPr>
          </a:p>
        </p:txBody>
      </p:sp>
    </p:spTree>
    <p:extLst>
      <p:ext uri="{BB962C8B-B14F-4D97-AF65-F5344CB8AC3E}">
        <p14:creationId xmlns:p14="http://schemas.microsoft.com/office/powerpoint/2010/main" val="2085389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dirty="0">
                <a:latin typeface="Times New Roman" pitchFamily="18" charset="0"/>
                <a:cs typeface="Times New Roman" pitchFamily="18" charset="0"/>
              </a:rPr>
              <a:t>S</a:t>
            </a:r>
            <a:r>
              <a:rPr lang="en-US" dirty="0" smtClean="0">
                <a:latin typeface="Times New Roman" pitchFamily="18" charset="0"/>
                <a:cs typeface="Times New Roman" pitchFamily="18" charset="0"/>
              </a:rPr>
              <a:t>edentary </a:t>
            </a:r>
            <a:r>
              <a:rPr lang="en-US" dirty="0">
                <a:latin typeface="Times New Roman" pitchFamily="18" charset="0"/>
                <a:cs typeface="Times New Roman" pitchFamily="18" charset="0"/>
              </a:rPr>
              <a:t>person beginning an exercise </a:t>
            </a:r>
            <a:r>
              <a:rPr lang="en-US" dirty="0" smtClean="0">
                <a:latin typeface="Times New Roman" pitchFamily="18" charset="0"/>
                <a:cs typeface="Times New Roman" pitchFamily="18" charset="0"/>
              </a:rPr>
              <a:t>program may </a:t>
            </a:r>
            <a:r>
              <a:rPr lang="en-US" dirty="0">
                <a:latin typeface="Times New Roman" pitchFamily="18" charset="0"/>
                <a:cs typeface="Times New Roman" pitchFamily="18" charset="0"/>
              </a:rPr>
              <a:t>find that mild exercise, such as walking, can raise the </a:t>
            </a:r>
            <a:r>
              <a:rPr lang="en-US" dirty="0" smtClean="0">
                <a:latin typeface="Times New Roman" pitchFamily="18" charset="0"/>
                <a:cs typeface="Times New Roman" pitchFamily="18" charset="0"/>
              </a:rPr>
              <a:t>heart rate </a:t>
            </a:r>
            <a:r>
              <a:rPr lang="en-US" dirty="0">
                <a:latin typeface="Times New Roman" pitchFamily="18" charset="0"/>
                <a:cs typeface="Times New Roman" pitchFamily="18" charset="0"/>
              </a:rPr>
              <a:t>into this range</a:t>
            </a:r>
            <a:r>
              <a:rPr lang="en-US" dirty="0" smtClean="0">
                <a:latin typeface="Times New Roman" pitchFamily="18" charset="0"/>
                <a:cs typeface="Times New Roman" pitchFamily="18" charset="0"/>
              </a:rPr>
              <a:t>.</a:t>
            </a:r>
          </a:p>
          <a:p>
            <a:pPr marL="0" indent="0">
              <a:buNone/>
            </a:pPr>
            <a:r>
              <a:rPr lang="en-US" dirty="0" smtClean="0">
                <a:latin typeface="Times New Roman" pitchFamily="18" charset="0"/>
                <a:cs typeface="Times New Roman" pitchFamily="18" charset="0"/>
              </a:rPr>
              <a:t> </a:t>
            </a:r>
          </a:p>
          <a:p>
            <a:pPr marL="0" indent="0">
              <a:buNone/>
            </a:pP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As </a:t>
            </a:r>
            <a:r>
              <a:rPr lang="en-US" dirty="0">
                <a:latin typeface="Times New Roman" pitchFamily="18" charset="0"/>
                <a:cs typeface="Times New Roman" pitchFamily="18" charset="0"/>
              </a:rPr>
              <a:t>fitness improves, more intense activity </a:t>
            </a:r>
            <a:r>
              <a:rPr lang="en-US" dirty="0" smtClean="0">
                <a:latin typeface="Times New Roman" pitchFamily="18" charset="0"/>
                <a:cs typeface="Times New Roman" pitchFamily="18" charset="0"/>
              </a:rPr>
              <a:t>is necessary </a:t>
            </a:r>
            <a:r>
              <a:rPr lang="en-US" dirty="0">
                <a:latin typeface="Times New Roman" pitchFamily="18" charset="0"/>
                <a:cs typeface="Times New Roman" pitchFamily="18" charset="0"/>
              </a:rPr>
              <a:t>to elevate heart rate to this level.</a:t>
            </a:r>
            <a:endParaRPr lang="en-GB" dirty="0">
              <a:latin typeface="Times New Roman" pitchFamily="18" charset="0"/>
              <a:cs typeface="Times New Roman" pitchFamily="18" charset="0"/>
            </a:endParaRPr>
          </a:p>
        </p:txBody>
      </p:sp>
    </p:spTree>
    <p:extLst>
      <p:ext uri="{BB962C8B-B14F-4D97-AF65-F5344CB8AC3E}">
        <p14:creationId xmlns:p14="http://schemas.microsoft.com/office/powerpoint/2010/main" val="1793258449"/>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fontAlgn="base"/>
            <a:r>
              <a:rPr lang="en-US" dirty="0">
                <a:solidFill>
                  <a:srgbClr val="FF0000"/>
                </a:solidFill>
              </a:rPr>
              <a:t>Commons patterns for misusing steroids include</a:t>
            </a:r>
            <a:r>
              <a:rPr lang="en-US" b="0" dirty="0"/>
              <a:t>:</a:t>
            </a:r>
          </a:p>
          <a:p>
            <a:pPr fontAlgn="base"/>
            <a:r>
              <a:rPr lang="en-US" b="0" dirty="0"/>
              <a:t>cycling—taking multiple doses for a period of time, stopping for a time, and then restarting</a:t>
            </a:r>
          </a:p>
          <a:p>
            <a:pPr fontAlgn="base"/>
            <a:r>
              <a:rPr lang="en-US" b="0" dirty="0"/>
              <a:t>stacking—combining two or more different steroids and mixing oral and/or injectable types</a:t>
            </a:r>
          </a:p>
          <a:p>
            <a:pPr fontAlgn="base"/>
            <a:r>
              <a:rPr lang="en-US" b="0" dirty="0"/>
              <a:t>pyramiding—slowly increasing the dose or frequency of steroid misuse, reaching a peak amount, and then gradually tapering off to zero</a:t>
            </a:r>
          </a:p>
          <a:p>
            <a:pPr fontAlgn="base"/>
            <a:r>
              <a:rPr lang="en-US" b="0" dirty="0"/>
              <a:t>plateauing—alternating, overlapping, or substituting with another steroid to avoid developing a tolerance</a:t>
            </a:r>
          </a:p>
          <a:p>
            <a:endParaRPr lang="en-US" dirty="0"/>
          </a:p>
        </p:txBody>
      </p:sp>
    </p:spTree>
    <p:extLst>
      <p:ext uri="{BB962C8B-B14F-4D97-AF65-F5344CB8AC3E}">
        <p14:creationId xmlns:p14="http://schemas.microsoft.com/office/powerpoint/2010/main" val="727496219"/>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0" dirty="0"/>
              <a:t>There is no scientific evidence that any of these practices reduce the harmful medical consequences of these drugs</a:t>
            </a:r>
            <a:endParaRPr lang="en-US" dirty="0"/>
          </a:p>
        </p:txBody>
      </p:sp>
    </p:spTree>
    <p:extLst>
      <p:ext uri="{BB962C8B-B14F-4D97-AF65-F5344CB8AC3E}">
        <p14:creationId xmlns:p14="http://schemas.microsoft.com/office/powerpoint/2010/main" val="4081385354"/>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fontAlgn="base"/>
            <a:r>
              <a:rPr lang="en-US" b="0" dirty="0"/>
              <a:t>Misuse of anabolic steroids might lead to negative mental effects, such as:</a:t>
            </a:r>
          </a:p>
          <a:p>
            <a:pPr fontAlgn="base"/>
            <a:r>
              <a:rPr lang="en-US" b="0" dirty="0"/>
              <a:t>paranoid (extreme, unreasonable) jealousy</a:t>
            </a:r>
          </a:p>
          <a:p>
            <a:pPr fontAlgn="base"/>
            <a:r>
              <a:rPr lang="en-US" b="0" dirty="0"/>
              <a:t>extreme irritability and aggression (“</a:t>
            </a:r>
            <a:r>
              <a:rPr lang="en-US" b="0" dirty="0" err="1"/>
              <a:t>roid</a:t>
            </a:r>
            <a:r>
              <a:rPr lang="en-US" b="0" dirty="0"/>
              <a:t> rage”)</a:t>
            </a:r>
          </a:p>
          <a:p>
            <a:pPr fontAlgn="base"/>
            <a:r>
              <a:rPr lang="en-US" b="0" i="1" dirty="0"/>
              <a:t>delusions</a:t>
            </a:r>
            <a:r>
              <a:rPr lang="en-US" b="0" dirty="0"/>
              <a:t>—false beliefs or ideas</a:t>
            </a:r>
          </a:p>
          <a:p>
            <a:pPr fontAlgn="base"/>
            <a:r>
              <a:rPr lang="en-US" b="0" dirty="0"/>
              <a:t>impaired judgment</a:t>
            </a:r>
          </a:p>
          <a:p>
            <a:pPr fontAlgn="base"/>
            <a:r>
              <a:rPr lang="en-US" b="0" dirty="0"/>
              <a:t>mania</a:t>
            </a:r>
          </a:p>
          <a:p>
            <a:endParaRPr lang="en-US" dirty="0"/>
          </a:p>
        </p:txBody>
      </p:sp>
    </p:spTree>
    <p:extLst>
      <p:ext uri="{BB962C8B-B14F-4D97-AF65-F5344CB8AC3E}">
        <p14:creationId xmlns:p14="http://schemas.microsoft.com/office/powerpoint/2010/main" val="3679266096"/>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fontAlgn="base"/>
            <a:r>
              <a:rPr lang="en-US" dirty="0"/>
              <a:t>Long-Term Effects</a:t>
            </a:r>
          </a:p>
          <a:p>
            <a:pPr fontAlgn="base"/>
            <a:r>
              <a:rPr lang="en-US" b="0" dirty="0"/>
              <a:t>Anabolic steroid misuse might lead to serious, even permanent, health problems such as:</a:t>
            </a:r>
          </a:p>
          <a:p>
            <a:pPr fontAlgn="base"/>
            <a:r>
              <a:rPr lang="en-US" b="0" dirty="0"/>
              <a:t>kidney problems or failure</a:t>
            </a:r>
          </a:p>
          <a:p>
            <a:pPr fontAlgn="base"/>
            <a:r>
              <a:rPr lang="en-US" b="0" dirty="0"/>
              <a:t>liver damage and tumors</a:t>
            </a:r>
          </a:p>
          <a:p>
            <a:pPr fontAlgn="base"/>
            <a:r>
              <a:rPr lang="en-US" b="0" dirty="0"/>
              <a:t>enlarged heart, high blood pressure, and changes in blood cholesterol, all of which increase the risk of stroke and heart attack, even in young people</a:t>
            </a:r>
          </a:p>
          <a:p>
            <a:pPr fontAlgn="base"/>
            <a:r>
              <a:rPr lang="en-US" b="0" dirty="0"/>
              <a:t>increased risk of blood clot</a:t>
            </a:r>
          </a:p>
          <a:p>
            <a:endParaRPr lang="en-US" dirty="0"/>
          </a:p>
        </p:txBody>
      </p:sp>
    </p:spTree>
    <p:extLst>
      <p:ext uri="{BB962C8B-B14F-4D97-AF65-F5344CB8AC3E}">
        <p14:creationId xmlns:p14="http://schemas.microsoft.com/office/powerpoint/2010/main" val="2413474804"/>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fontAlgn="base"/>
            <a:r>
              <a:rPr lang="en-US" b="0" dirty="0"/>
              <a:t>Several other effects are gender- and age-specific:</a:t>
            </a:r>
          </a:p>
          <a:p>
            <a:pPr fontAlgn="base"/>
            <a:r>
              <a:rPr lang="en-US" b="0" dirty="0"/>
              <a:t>In men:</a:t>
            </a:r>
          </a:p>
          <a:p>
            <a:pPr lvl="1" fontAlgn="base"/>
            <a:r>
              <a:rPr lang="en-US" dirty="0"/>
              <a:t>shrinking testicles</a:t>
            </a:r>
          </a:p>
          <a:p>
            <a:pPr lvl="1" fontAlgn="base"/>
            <a:r>
              <a:rPr lang="en-US" dirty="0"/>
              <a:t>decreased sperm count</a:t>
            </a:r>
          </a:p>
          <a:p>
            <a:pPr lvl="1" fontAlgn="base"/>
            <a:r>
              <a:rPr lang="en-US" dirty="0"/>
              <a:t>baldness</a:t>
            </a:r>
          </a:p>
          <a:p>
            <a:pPr lvl="1" fontAlgn="base"/>
            <a:r>
              <a:rPr lang="en-US" dirty="0"/>
              <a:t>development of breasts</a:t>
            </a:r>
          </a:p>
          <a:p>
            <a:pPr lvl="1" fontAlgn="base"/>
            <a:r>
              <a:rPr lang="en-US" dirty="0"/>
              <a:t>increased risk for prostate cancer</a:t>
            </a:r>
          </a:p>
          <a:p>
            <a:pPr fontAlgn="base"/>
            <a:r>
              <a:rPr lang="en-US" b="0" dirty="0"/>
              <a:t>In women:</a:t>
            </a:r>
          </a:p>
          <a:p>
            <a:pPr lvl="1" fontAlgn="base"/>
            <a:r>
              <a:rPr lang="en-US" dirty="0"/>
              <a:t>growth of facial hair or excess body hair</a:t>
            </a:r>
          </a:p>
          <a:p>
            <a:pPr lvl="1" fontAlgn="base"/>
            <a:r>
              <a:rPr lang="en-US" dirty="0"/>
              <a:t>decreased breast size</a:t>
            </a:r>
          </a:p>
          <a:p>
            <a:pPr lvl="1" fontAlgn="base"/>
            <a:r>
              <a:rPr lang="en-US" dirty="0"/>
              <a:t>male-pattern baldness</a:t>
            </a:r>
          </a:p>
          <a:p>
            <a:pPr lvl="1" fontAlgn="base"/>
            <a:r>
              <a:rPr lang="en-US" dirty="0"/>
              <a:t>changes in or stop in the menstrual cycle</a:t>
            </a:r>
          </a:p>
          <a:p>
            <a:pPr lvl="1" fontAlgn="base"/>
            <a:r>
              <a:rPr lang="en-US" dirty="0"/>
              <a:t>enlarged clitoris</a:t>
            </a:r>
          </a:p>
          <a:p>
            <a:pPr lvl="1" fontAlgn="base"/>
            <a:r>
              <a:rPr lang="en-US" dirty="0"/>
              <a:t>deepened voice</a:t>
            </a:r>
          </a:p>
          <a:p>
            <a:endParaRPr lang="en-US" dirty="0"/>
          </a:p>
        </p:txBody>
      </p:sp>
    </p:spTree>
    <p:extLst>
      <p:ext uri="{BB962C8B-B14F-4D97-AF65-F5344CB8AC3E}">
        <p14:creationId xmlns:p14="http://schemas.microsoft.com/office/powerpoint/2010/main" val="1775545935"/>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77500" lnSpcReduction="20000"/>
          </a:bodyPr>
          <a:lstStyle/>
          <a:p>
            <a:r>
              <a:rPr lang="en-US" dirty="0" smtClean="0"/>
              <a:t>Side effects: </a:t>
            </a:r>
          </a:p>
          <a:p>
            <a:r>
              <a:rPr lang="en-US" dirty="0" smtClean="0"/>
              <a:t>It can cause:</a:t>
            </a:r>
            <a:endParaRPr lang="en-US" dirty="0"/>
          </a:p>
          <a:p>
            <a:r>
              <a:rPr lang="en-US" b="0" dirty="0" smtClean="0"/>
              <a:t>1- testicles </a:t>
            </a:r>
            <a:r>
              <a:rPr lang="en-US" b="0" dirty="0"/>
              <a:t>shrink and sperm production drops </a:t>
            </a:r>
            <a:r>
              <a:rPr lang="en-US" b="0" dirty="0" smtClean="0"/>
              <a:t>off</a:t>
            </a:r>
          </a:p>
          <a:p>
            <a:r>
              <a:rPr lang="en-US" b="0" dirty="0" smtClean="0"/>
              <a:t> 2- In adolescents, stops </a:t>
            </a:r>
            <a:r>
              <a:rPr lang="en-US" b="0" dirty="0"/>
              <a:t>bone growth, which </a:t>
            </a:r>
            <a:r>
              <a:rPr lang="en-US" b="0" dirty="0" smtClean="0"/>
              <a:t>stunts height.</a:t>
            </a:r>
          </a:p>
          <a:p>
            <a:r>
              <a:rPr lang="en-US" b="0" dirty="0" smtClean="0"/>
              <a:t> 3- Anabolic </a:t>
            </a:r>
            <a:r>
              <a:rPr lang="en-US" b="0" dirty="0"/>
              <a:t>steroid use may also cause oily skin and acne,</a:t>
            </a:r>
          </a:p>
          <a:p>
            <a:r>
              <a:rPr lang="en-US" b="0" dirty="0" smtClean="0"/>
              <a:t>4- water retention</a:t>
            </a:r>
          </a:p>
          <a:p>
            <a:r>
              <a:rPr lang="en-US" b="0" dirty="0" smtClean="0"/>
              <a:t>5- yellow </a:t>
            </a:r>
            <a:r>
              <a:rPr lang="en-US" b="0" dirty="0"/>
              <a:t>eyes and </a:t>
            </a:r>
            <a:r>
              <a:rPr lang="en-US" b="0" dirty="0" smtClean="0"/>
              <a:t>skin</a:t>
            </a:r>
          </a:p>
          <a:p>
            <a:r>
              <a:rPr lang="en-US" b="0" dirty="0" smtClean="0"/>
              <a:t> 6- coronary </a:t>
            </a:r>
            <a:r>
              <a:rPr lang="en-US" b="0" dirty="0"/>
              <a:t>artery </a:t>
            </a:r>
            <a:r>
              <a:rPr lang="en-US" b="0" dirty="0" smtClean="0"/>
              <a:t>disease</a:t>
            </a:r>
          </a:p>
          <a:p>
            <a:r>
              <a:rPr lang="en-US" b="0" dirty="0" smtClean="0"/>
              <a:t>7- liver diseases </a:t>
            </a:r>
          </a:p>
          <a:p>
            <a:r>
              <a:rPr lang="en-US" b="0" dirty="0" smtClean="0"/>
              <a:t>8- </a:t>
            </a:r>
            <a:r>
              <a:rPr lang="en-GB" b="0" dirty="0" smtClean="0"/>
              <a:t>psychological </a:t>
            </a:r>
            <a:r>
              <a:rPr lang="en-US" b="0" dirty="0" smtClean="0"/>
              <a:t>and </a:t>
            </a:r>
            <a:r>
              <a:rPr lang="en-US" b="0" dirty="0"/>
              <a:t>behavioral side </a:t>
            </a:r>
            <a:r>
              <a:rPr lang="en-US" b="0" dirty="0" smtClean="0"/>
              <a:t>effects</a:t>
            </a:r>
            <a:r>
              <a:rPr lang="en-US" b="0" dirty="0"/>
              <a:t>, such as violent outbursts </a:t>
            </a:r>
            <a:r>
              <a:rPr lang="en-US" b="0" dirty="0" smtClean="0"/>
              <a:t>and </a:t>
            </a:r>
            <a:r>
              <a:rPr lang="en-GB" b="0" dirty="0" smtClean="0"/>
              <a:t>depression</a:t>
            </a:r>
            <a:r>
              <a:rPr lang="en-GB" b="0" dirty="0"/>
              <a:t>.</a:t>
            </a:r>
            <a:endParaRPr lang="en-GB" dirty="0"/>
          </a:p>
        </p:txBody>
      </p:sp>
    </p:spTree>
    <p:extLst>
      <p:ext uri="{BB962C8B-B14F-4D97-AF65-F5344CB8AC3E}">
        <p14:creationId xmlns:p14="http://schemas.microsoft.com/office/powerpoint/2010/main" val="3208753286"/>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8769" t="20669" r="7697" b="17322"/>
          <a:stretch/>
        </p:blipFill>
        <p:spPr bwMode="auto">
          <a:xfrm>
            <a:off x="152401" y="381000"/>
            <a:ext cx="8354544"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7757904"/>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837882"/>
          </a:xfrm>
        </p:spPr>
        <p:txBody>
          <a:bodyPr/>
          <a:lstStyle/>
          <a:p>
            <a:r>
              <a:rPr lang="en-GB" dirty="0"/>
              <a:t>Steroid precursors</a:t>
            </a:r>
          </a:p>
        </p:txBody>
      </p:sp>
      <p:sp>
        <p:nvSpPr>
          <p:cNvPr id="3" name="Content Placeholder 2"/>
          <p:cNvSpPr>
            <a:spLocks noGrp="1"/>
          </p:cNvSpPr>
          <p:nvPr>
            <p:ph idx="1"/>
          </p:nvPr>
        </p:nvSpPr>
        <p:spPr>
          <a:xfrm>
            <a:off x="457200" y="1219200"/>
            <a:ext cx="7620000" cy="4906963"/>
          </a:xfrm>
        </p:spPr>
        <p:txBody>
          <a:bodyPr>
            <a:normAutofit fontScale="70000" lnSpcReduction="20000"/>
          </a:bodyPr>
          <a:lstStyle/>
          <a:p>
            <a:r>
              <a:rPr lang="en-US" b="0" dirty="0"/>
              <a:t>Anabolic </a:t>
            </a:r>
            <a:r>
              <a:rPr lang="en-US" dirty="0"/>
              <a:t>steroid precursors</a:t>
            </a:r>
            <a:r>
              <a:rPr lang="en-US" b="0" dirty="0"/>
              <a:t> (also called </a:t>
            </a:r>
            <a:r>
              <a:rPr lang="en-US" b="0" dirty="0" err="1"/>
              <a:t>prohormones</a:t>
            </a:r>
            <a:r>
              <a:rPr lang="en-US" b="0" dirty="0"/>
              <a:t>) are substances that the body can convert into anabolic </a:t>
            </a:r>
            <a:r>
              <a:rPr lang="en-US" dirty="0"/>
              <a:t>steroids</a:t>
            </a:r>
            <a:r>
              <a:rPr lang="en-US" b="0" dirty="0"/>
              <a:t>. </a:t>
            </a:r>
          </a:p>
          <a:p>
            <a:r>
              <a:rPr lang="en-US" b="0" dirty="0" smtClean="0"/>
              <a:t>Steroid </a:t>
            </a:r>
            <a:r>
              <a:rPr lang="en-US" b="0" dirty="0"/>
              <a:t>precursors may sound like the perfect alternative to </a:t>
            </a:r>
            <a:r>
              <a:rPr lang="en-US" b="0" dirty="0" smtClean="0"/>
              <a:t>anabolic </a:t>
            </a:r>
            <a:r>
              <a:rPr lang="en-GB" b="0" dirty="0" smtClean="0"/>
              <a:t>steroids.</a:t>
            </a:r>
          </a:p>
          <a:p>
            <a:r>
              <a:rPr lang="en-US" b="0" dirty="0" smtClean="0"/>
              <a:t>Precursors : convert to anabolic steroids </a:t>
            </a:r>
          </a:p>
          <a:p>
            <a:endParaRPr lang="en-US" b="0" dirty="0"/>
          </a:p>
          <a:p>
            <a:r>
              <a:rPr lang="en-US" b="0" dirty="0"/>
              <a:t>They have been marketed as alternatives to anabolic steroids</a:t>
            </a:r>
          </a:p>
          <a:p>
            <a:r>
              <a:rPr lang="en-GB" b="0" dirty="0"/>
              <a:t>to increase muscle mass</a:t>
            </a:r>
            <a:r>
              <a:rPr lang="en-GB" b="0" dirty="0" smtClean="0"/>
              <a:t>.</a:t>
            </a:r>
          </a:p>
          <a:p>
            <a:endParaRPr lang="en-US" b="0" dirty="0"/>
          </a:p>
          <a:p>
            <a:r>
              <a:rPr lang="en-US" b="0" dirty="0" smtClean="0"/>
              <a:t>Examples: </a:t>
            </a:r>
            <a:r>
              <a:rPr lang="en-GB" b="0" dirty="0" err="1" smtClean="0"/>
              <a:t>androstenedione</a:t>
            </a:r>
            <a:r>
              <a:rPr lang="en-GB" b="0" dirty="0" smtClean="0"/>
              <a:t>, </a:t>
            </a:r>
            <a:r>
              <a:rPr lang="it-IT" b="0" dirty="0" smtClean="0"/>
              <a:t>androstenediol</a:t>
            </a:r>
            <a:r>
              <a:rPr lang="it-IT" b="0" dirty="0"/>
              <a:t>, </a:t>
            </a:r>
            <a:r>
              <a:rPr lang="it-IT" b="0" dirty="0" smtClean="0"/>
              <a:t>DHEA, norandrostenediol</a:t>
            </a:r>
            <a:r>
              <a:rPr lang="it-IT" b="0" dirty="0"/>
              <a:t>, and </a:t>
            </a:r>
            <a:r>
              <a:rPr lang="it-IT" b="0" dirty="0" smtClean="0"/>
              <a:t>norandrostenedione</a:t>
            </a:r>
          </a:p>
          <a:p>
            <a:endParaRPr lang="it-IT" b="0" dirty="0"/>
          </a:p>
          <a:p>
            <a:r>
              <a:rPr lang="it-IT" b="0" dirty="0" smtClean="0"/>
              <a:t>Saftey is not documnted </a:t>
            </a:r>
            <a:endParaRPr lang="en-GB" dirty="0"/>
          </a:p>
        </p:txBody>
      </p:sp>
    </p:spTree>
    <p:extLst>
      <p:ext uri="{BB962C8B-B14F-4D97-AF65-F5344CB8AC3E}">
        <p14:creationId xmlns:p14="http://schemas.microsoft.com/office/powerpoint/2010/main" val="1560407997"/>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179" t="22844" r="38809" b="22629"/>
          <a:stretch/>
        </p:blipFill>
        <p:spPr bwMode="auto">
          <a:xfrm>
            <a:off x="381000" y="1752600"/>
            <a:ext cx="8077200" cy="4498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4317684"/>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208" t="10776" r="39901" b="9913"/>
          <a:stretch/>
        </p:blipFill>
        <p:spPr bwMode="auto">
          <a:xfrm>
            <a:off x="685800" y="788276"/>
            <a:ext cx="7772400" cy="5801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32691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Resistance training</a:t>
            </a:r>
            <a:endParaRPr lang="en-GB" dirty="0"/>
          </a:p>
        </p:txBody>
      </p:sp>
      <p:sp>
        <p:nvSpPr>
          <p:cNvPr id="3" name="Content Placeholder 2"/>
          <p:cNvSpPr>
            <a:spLocks noGrp="1"/>
          </p:cNvSpPr>
          <p:nvPr>
            <p:ph idx="1"/>
          </p:nvPr>
        </p:nvSpPr>
        <p:spPr/>
        <p:txBody>
          <a:bodyPr>
            <a:normAutofit fontScale="70000" lnSpcReduction="20000"/>
          </a:bodyPr>
          <a:lstStyle/>
          <a:p>
            <a:r>
              <a:rPr lang="en-US" dirty="0">
                <a:latin typeface="Times New Roman" pitchFamily="18" charset="0"/>
                <a:cs typeface="Times New Roman" pitchFamily="18" charset="0"/>
              </a:rPr>
              <a:t>S</a:t>
            </a:r>
            <a:r>
              <a:rPr lang="en-US" dirty="0" smtClean="0">
                <a:latin typeface="Times New Roman" pitchFamily="18" charset="0"/>
                <a:cs typeface="Times New Roman" pitchFamily="18" charset="0"/>
              </a:rPr>
              <a:t>uch </a:t>
            </a:r>
            <a:r>
              <a:rPr lang="en-US" dirty="0">
                <a:latin typeface="Times New Roman" pitchFamily="18" charset="0"/>
                <a:cs typeface="Times New Roman" pitchFamily="18" charset="0"/>
              </a:rPr>
              <a:t>as weight lifting, </a:t>
            </a:r>
            <a:endParaRPr lang="en-US" dirty="0" smtClean="0">
              <a:latin typeface="Times New Roman" pitchFamily="18" charset="0"/>
              <a:cs typeface="Times New Roman" pitchFamily="18" charset="0"/>
            </a:endParaRPr>
          </a:p>
          <a:p>
            <a:r>
              <a:rPr lang="en-US" dirty="0">
                <a:latin typeface="Times New Roman" pitchFamily="18" charset="0"/>
                <a:cs typeface="Times New Roman" pitchFamily="18" charset="0"/>
              </a:rPr>
              <a:t>S</a:t>
            </a:r>
            <a:r>
              <a:rPr lang="en-US" dirty="0" smtClean="0">
                <a:latin typeface="Times New Roman" pitchFamily="18" charset="0"/>
                <a:cs typeface="Times New Roman" pitchFamily="18" charset="0"/>
              </a:rPr>
              <a:t>hould </a:t>
            </a:r>
            <a:r>
              <a:rPr lang="en-US" dirty="0">
                <a:latin typeface="Times New Roman" pitchFamily="18" charset="0"/>
                <a:cs typeface="Times New Roman" pitchFamily="18" charset="0"/>
              </a:rPr>
              <a:t>be </a:t>
            </a:r>
            <a:r>
              <a:rPr lang="en-US" dirty="0" smtClean="0">
                <a:latin typeface="Times New Roman" pitchFamily="18" charset="0"/>
                <a:cs typeface="Times New Roman" pitchFamily="18" charset="0"/>
              </a:rPr>
              <a:t>done two </a:t>
            </a:r>
            <a:r>
              <a:rPr lang="en-US" dirty="0">
                <a:latin typeface="Times New Roman" pitchFamily="18" charset="0"/>
                <a:cs typeface="Times New Roman" pitchFamily="18" charset="0"/>
              </a:rPr>
              <a:t>to three days a week at the start of an exercise program, </a:t>
            </a:r>
            <a:r>
              <a:rPr lang="en-US" dirty="0" smtClean="0">
                <a:latin typeface="Times New Roman" pitchFamily="18" charset="0"/>
                <a:cs typeface="Times New Roman" pitchFamily="18" charset="0"/>
              </a:rPr>
              <a:t>and two </a:t>
            </a:r>
            <a:r>
              <a:rPr lang="en-US" dirty="0">
                <a:latin typeface="Times New Roman" pitchFamily="18" charset="0"/>
                <a:cs typeface="Times New Roman" pitchFamily="18" charset="0"/>
              </a:rPr>
              <a:t>days a week after the desired strength has been achieved</a:t>
            </a:r>
            <a:r>
              <a:rPr lang="en-US" dirty="0" smtClean="0">
                <a:latin typeface="Times New Roman" pitchFamily="18" charset="0"/>
                <a:cs typeface="Times New Roman" pitchFamily="18" charset="0"/>
              </a:rPr>
              <a:t>.</a:t>
            </a:r>
          </a:p>
          <a:p>
            <a:pPr marL="0" indent="0">
              <a:buNone/>
            </a:pPr>
            <a:endParaRPr lang="en-US" dirty="0" smtClean="0">
              <a:latin typeface="Times New Roman" pitchFamily="18" charset="0"/>
              <a:cs typeface="Times New Roman" pitchFamily="18" charset="0"/>
            </a:endParaRPr>
          </a:p>
          <a:p>
            <a:r>
              <a:rPr lang="en-US" dirty="0">
                <a:latin typeface="Times New Roman" pitchFamily="18" charset="0"/>
                <a:cs typeface="Times New Roman" pitchFamily="18" charset="0"/>
              </a:rPr>
              <a:t>Each session should include a minimum of 8 to 10</a:t>
            </a:r>
          </a:p>
          <a:p>
            <a:pPr marL="0" indent="0">
              <a:buNone/>
            </a:pPr>
            <a:r>
              <a:rPr lang="en-US" dirty="0" smtClean="0">
                <a:latin typeface="Times New Roman" pitchFamily="18" charset="0"/>
                <a:cs typeface="Times New Roman" pitchFamily="18" charset="0"/>
              </a:rPr>
              <a:t> exercises </a:t>
            </a:r>
            <a:r>
              <a:rPr lang="en-US" dirty="0">
                <a:latin typeface="Times New Roman" pitchFamily="18" charset="0"/>
                <a:cs typeface="Times New Roman" pitchFamily="18" charset="0"/>
              </a:rPr>
              <a:t>that train the major muscle </a:t>
            </a:r>
            <a:r>
              <a:rPr lang="en-US" dirty="0" smtClean="0">
                <a:latin typeface="Times New Roman" pitchFamily="18" charset="0"/>
                <a:cs typeface="Times New Roman" pitchFamily="18" charset="0"/>
              </a:rPr>
              <a:t>groups</a:t>
            </a:r>
          </a:p>
          <a:p>
            <a:pPr marL="0" indent="0">
              <a:buNone/>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Each </a:t>
            </a:r>
            <a:r>
              <a:rPr lang="en-US" dirty="0" smtClean="0">
                <a:latin typeface="Times New Roman" pitchFamily="18" charset="0"/>
                <a:cs typeface="Times New Roman" pitchFamily="18" charset="0"/>
              </a:rPr>
              <a:t>exercise should </a:t>
            </a:r>
            <a:r>
              <a:rPr lang="en-US" dirty="0">
                <a:latin typeface="Times New Roman" pitchFamily="18" charset="0"/>
                <a:cs typeface="Times New Roman" pitchFamily="18" charset="0"/>
              </a:rPr>
              <a:t>be repeated 8 to 12 times</a:t>
            </a:r>
            <a:r>
              <a:rPr lang="en-US" dirty="0" smtClean="0">
                <a:latin typeface="Times New Roman" pitchFamily="18" charset="0"/>
                <a:cs typeface="Times New Roman" pitchFamily="18" charset="0"/>
              </a:rPr>
              <a:t>.</a:t>
            </a:r>
          </a:p>
          <a:p>
            <a:pPr marL="0" indent="0">
              <a:buNone/>
            </a:pPr>
            <a:r>
              <a:rPr lang="en-US" dirty="0" smtClean="0">
                <a:latin typeface="Times New Roman" pitchFamily="18" charset="0"/>
                <a:cs typeface="Times New Roman" pitchFamily="18" charset="0"/>
              </a:rPr>
              <a:t>RM?? </a:t>
            </a:r>
          </a:p>
          <a:p>
            <a:pPr marL="0" indent="0">
              <a:buNone/>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The weights should be </a:t>
            </a:r>
            <a:r>
              <a:rPr lang="en-US" dirty="0" smtClean="0">
                <a:latin typeface="Times New Roman" pitchFamily="18" charset="0"/>
                <a:cs typeface="Times New Roman" pitchFamily="18" charset="0"/>
              </a:rPr>
              <a:t>heavy enough </a:t>
            </a:r>
            <a:r>
              <a:rPr lang="en-US" dirty="0">
                <a:latin typeface="Times New Roman" pitchFamily="18" charset="0"/>
                <a:cs typeface="Times New Roman" pitchFamily="18" charset="0"/>
              </a:rPr>
              <a:t>to cause the muscle to be near exhaustion after 8 to </a:t>
            </a:r>
            <a:r>
              <a:rPr lang="en-US" dirty="0" smtClean="0">
                <a:latin typeface="Times New Roman" pitchFamily="18" charset="0"/>
                <a:cs typeface="Times New Roman" pitchFamily="18" charset="0"/>
              </a:rPr>
              <a:t>12 </a:t>
            </a:r>
            <a:r>
              <a:rPr lang="en-GB" dirty="0" smtClean="0">
                <a:latin typeface="Times New Roman" pitchFamily="18" charset="0"/>
                <a:cs typeface="Times New Roman" pitchFamily="18" charset="0"/>
              </a:rPr>
              <a:t>repetitions.</a:t>
            </a:r>
          </a:p>
          <a:p>
            <a:r>
              <a:rPr lang="en-US" dirty="0">
                <a:latin typeface="Times New Roman" pitchFamily="18" charset="0"/>
                <a:cs typeface="Times New Roman" pitchFamily="18" charset="0"/>
              </a:rPr>
              <a:t>Increasing the amount of weight lifted will increase</a:t>
            </a:r>
          </a:p>
          <a:p>
            <a:pPr marL="0" indent="0">
              <a:buNone/>
            </a:pPr>
            <a:r>
              <a:rPr lang="en-US" dirty="0">
                <a:latin typeface="Times New Roman" pitchFamily="18" charset="0"/>
                <a:cs typeface="Times New Roman" pitchFamily="18" charset="0"/>
              </a:rPr>
              <a:t>muscle strength. Increasing the number of repetitions will</a:t>
            </a:r>
          </a:p>
          <a:p>
            <a:pPr marL="0" indent="0">
              <a:buNone/>
            </a:pPr>
            <a:r>
              <a:rPr lang="en-GB" dirty="0">
                <a:latin typeface="Times New Roman" pitchFamily="18" charset="0"/>
                <a:cs typeface="Times New Roman" pitchFamily="18" charset="0"/>
              </a:rPr>
              <a:t>improve endurance.</a:t>
            </a:r>
          </a:p>
        </p:txBody>
      </p:sp>
    </p:spTree>
    <p:extLst>
      <p:ext uri="{BB962C8B-B14F-4D97-AF65-F5344CB8AC3E}">
        <p14:creationId xmlns:p14="http://schemas.microsoft.com/office/powerpoint/2010/main" val="3449323864"/>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a:hlinkClick r:id="rId2"/>
              </a:rPr>
              <a:t>https://www.steroidal.com/steroid-profiles/superdrol-methyldrostanolone</a:t>
            </a:r>
            <a:r>
              <a:rPr lang="en-US" smtClean="0">
                <a:hlinkClick r:id="rId2"/>
              </a:rPr>
              <a:t>/</a:t>
            </a:r>
            <a:endParaRPr lang="en-US" smtClean="0"/>
          </a:p>
          <a:p>
            <a:endParaRPr lang="en-US"/>
          </a:p>
        </p:txBody>
      </p:sp>
    </p:spTree>
    <p:extLst>
      <p:ext uri="{BB962C8B-B14F-4D97-AF65-F5344CB8AC3E}">
        <p14:creationId xmlns:p14="http://schemas.microsoft.com/office/powerpoint/2010/main" val="485235322"/>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05800" cy="1371600"/>
          </a:xfrm>
        </p:spPr>
        <p:txBody>
          <a:bodyPr>
            <a:normAutofit/>
          </a:bodyPr>
          <a:lstStyle/>
          <a:p>
            <a:r>
              <a:rPr lang="en-US" sz="2400" dirty="0" smtClean="0"/>
              <a:t>HMB- </a:t>
            </a:r>
            <a:r>
              <a:rPr lang="en-GB" sz="2400" b="1" dirty="0"/>
              <a:t>beta-</a:t>
            </a:r>
            <a:r>
              <a:rPr lang="en-GB" sz="2400" b="1" dirty="0" err="1"/>
              <a:t>hydroxy</a:t>
            </a:r>
            <a:r>
              <a:rPr lang="en-GB" sz="2400" b="1" dirty="0"/>
              <a:t>-beta-</a:t>
            </a:r>
            <a:r>
              <a:rPr lang="en-GB" sz="2400" b="1" dirty="0" err="1"/>
              <a:t>methylbutyrate</a:t>
            </a:r>
            <a:r>
              <a:rPr lang="en-GB" sz="2400" b="1" dirty="0"/>
              <a:t> </a:t>
            </a:r>
            <a:endParaRPr lang="en-GB" sz="2400" dirty="0"/>
          </a:p>
        </p:txBody>
      </p:sp>
      <p:sp>
        <p:nvSpPr>
          <p:cNvPr id="3" name="Content Placeholder 2"/>
          <p:cNvSpPr>
            <a:spLocks noGrp="1"/>
          </p:cNvSpPr>
          <p:nvPr>
            <p:ph idx="1"/>
          </p:nvPr>
        </p:nvSpPr>
        <p:spPr/>
        <p:txBody>
          <a:bodyPr>
            <a:normAutofit fontScale="77500" lnSpcReduction="20000"/>
          </a:bodyPr>
          <a:lstStyle/>
          <a:p>
            <a:r>
              <a:rPr lang="en-US" b="0" dirty="0"/>
              <a:t>claim </a:t>
            </a:r>
            <a:r>
              <a:rPr lang="en-US" b="0" dirty="0" smtClean="0"/>
              <a:t>: that </a:t>
            </a:r>
            <a:r>
              <a:rPr lang="en-US" b="0" dirty="0"/>
              <a:t>HMB prevents or slows the muscle damage </a:t>
            </a:r>
            <a:r>
              <a:rPr lang="en-US" b="0" dirty="0" smtClean="0"/>
              <a:t>associated </a:t>
            </a:r>
            <a:r>
              <a:rPr lang="en-GB" b="0" dirty="0" smtClean="0"/>
              <a:t>with </a:t>
            </a:r>
            <a:r>
              <a:rPr lang="en-GB" b="0" dirty="0"/>
              <a:t>exercise</a:t>
            </a:r>
            <a:r>
              <a:rPr lang="en-GB" b="0" dirty="0" smtClean="0"/>
              <a:t>.</a:t>
            </a:r>
          </a:p>
          <a:p>
            <a:r>
              <a:rPr lang="en-US" b="0" dirty="0" smtClean="0"/>
              <a:t> </a:t>
            </a:r>
            <a:r>
              <a:rPr lang="en-US" b="0" dirty="0"/>
              <a:t>HMB appears to be safe, and is a popular supplement among</a:t>
            </a:r>
          </a:p>
          <a:p>
            <a:r>
              <a:rPr lang="en-US" b="0" dirty="0"/>
              <a:t>bodybuilders and strength athletes</a:t>
            </a:r>
            <a:r>
              <a:rPr lang="en-US" b="0" dirty="0" smtClean="0"/>
              <a:t>.</a:t>
            </a:r>
          </a:p>
          <a:p>
            <a:r>
              <a:rPr lang="en-US" b="0" dirty="0" smtClean="0"/>
              <a:t>They </a:t>
            </a:r>
            <a:r>
              <a:rPr lang="en-US" b="0" dirty="0"/>
              <a:t>use it to promote </a:t>
            </a:r>
            <a:r>
              <a:rPr lang="en-US" b="0" dirty="0" smtClean="0"/>
              <a:t>muscle growth </a:t>
            </a:r>
            <a:r>
              <a:rPr lang="en-US" b="0" dirty="0"/>
              <a:t>and enhance exercise. </a:t>
            </a:r>
            <a:endParaRPr lang="en-US" b="0" dirty="0" smtClean="0"/>
          </a:p>
          <a:p>
            <a:endParaRPr lang="en-US" b="0" dirty="0"/>
          </a:p>
          <a:p>
            <a:r>
              <a:rPr lang="en-US" b="0" dirty="0" smtClean="0"/>
              <a:t>Some </a:t>
            </a:r>
            <a:r>
              <a:rPr lang="en-US" b="0" dirty="0"/>
              <a:t>research supports the </a:t>
            </a:r>
            <a:r>
              <a:rPr lang="en-US" b="0" dirty="0" smtClean="0"/>
              <a:t>effectiveness of </a:t>
            </a:r>
            <a:r>
              <a:rPr lang="en-US" b="0" dirty="0"/>
              <a:t>HMB for reducing muscle damage and increasing lean </a:t>
            </a:r>
            <a:r>
              <a:rPr lang="en-US" b="0" dirty="0" smtClean="0"/>
              <a:t>body mass</a:t>
            </a:r>
            <a:r>
              <a:rPr lang="en-US" b="0" dirty="0"/>
              <a:t>, strength, and endurance in trained athletes. </a:t>
            </a:r>
            <a:endParaRPr lang="en-US" b="0" dirty="0" smtClean="0"/>
          </a:p>
          <a:p>
            <a:r>
              <a:rPr lang="en-US" b="0" dirty="0" smtClean="0"/>
              <a:t>But </a:t>
            </a:r>
            <a:r>
              <a:rPr lang="en-US" b="0" dirty="0"/>
              <a:t>not all </a:t>
            </a:r>
            <a:r>
              <a:rPr lang="en-US" b="0" dirty="0" smtClean="0"/>
              <a:t>studies have </a:t>
            </a:r>
            <a:r>
              <a:rPr lang="en-US" b="0" dirty="0"/>
              <a:t>found that HMB supplementation has these benefits.</a:t>
            </a:r>
            <a:endParaRPr lang="en-GB" dirty="0"/>
          </a:p>
        </p:txBody>
      </p:sp>
    </p:spTree>
    <p:extLst>
      <p:ext uri="{BB962C8B-B14F-4D97-AF65-F5344CB8AC3E}">
        <p14:creationId xmlns:p14="http://schemas.microsoft.com/office/powerpoint/2010/main" val="3587930477"/>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b="0" dirty="0"/>
              <a:t>The best known of the steroid precursors is </a:t>
            </a:r>
            <a:r>
              <a:rPr lang="en-US" b="0" dirty="0" err="1"/>
              <a:t>androstenedione</a:t>
            </a:r>
            <a:r>
              <a:rPr lang="en-US" b="0" dirty="0"/>
              <a:t>,</a:t>
            </a:r>
          </a:p>
          <a:p>
            <a:r>
              <a:rPr lang="en-US" b="0" dirty="0"/>
              <a:t>often referred to as “</a:t>
            </a:r>
            <a:r>
              <a:rPr lang="en-US" b="0" dirty="0" err="1"/>
              <a:t>andro</a:t>
            </a:r>
            <a:r>
              <a:rPr lang="en-US" b="0" dirty="0" smtClean="0"/>
              <a:t>.”</a:t>
            </a:r>
          </a:p>
          <a:p>
            <a:endParaRPr lang="en-US" b="0" dirty="0"/>
          </a:p>
          <a:p>
            <a:r>
              <a:rPr lang="en-US" b="0" dirty="0"/>
              <a:t>It is a precursor to testosterone </a:t>
            </a:r>
            <a:r>
              <a:rPr lang="en-US" b="0" dirty="0" smtClean="0"/>
              <a:t>and is </a:t>
            </a:r>
            <a:r>
              <a:rPr lang="en-US" b="0" dirty="0"/>
              <a:t>marketed to increase levels of testosterone</a:t>
            </a:r>
            <a:endParaRPr lang="en-GB" dirty="0"/>
          </a:p>
        </p:txBody>
      </p:sp>
    </p:spTree>
    <p:extLst>
      <p:ext uri="{BB962C8B-B14F-4D97-AF65-F5344CB8AC3E}">
        <p14:creationId xmlns:p14="http://schemas.microsoft.com/office/powerpoint/2010/main" val="3740068327"/>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837882"/>
          </a:xfrm>
        </p:spPr>
        <p:txBody>
          <a:bodyPr/>
          <a:lstStyle/>
          <a:p>
            <a:r>
              <a:rPr lang="en-US" dirty="0" smtClean="0"/>
              <a:t>Peptide hormones </a:t>
            </a:r>
            <a:endParaRPr lang="en-GB" dirty="0"/>
          </a:p>
        </p:txBody>
      </p:sp>
      <p:sp>
        <p:nvSpPr>
          <p:cNvPr id="3" name="Content Placeholder 2"/>
          <p:cNvSpPr>
            <a:spLocks noGrp="1"/>
          </p:cNvSpPr>
          <p:nvPr>
            <p:ph idx="1"/>
          </p:nvPr>
        </p:nvSpPr>
        <p:spPr>
          <a:xfrm>
            <a:off x="457200" y="990600"/>
            <a:ext cx="7620000" cy="5135563"/>
          </a:xfrm>
        </p:spPr>
        <p:txBody>
          <a:bodyPr>
            <a:normAutofit fontScale="85000" lnSpcReduction="20000"/>
          </a:bodyPr>
          <a:lstStyle/>
          <a:p>
            <a:r>
              <a:rPr lang="en-US" b="0" dirty="0"/>
              <a:t>Peptide hormones are hormones made from chains of amino</a:t>
            </a:r>
          </a:p>
          <a:p>
            <a:r>
              <a:rPr lang="en-US" b="0" dirty="0"/>
              <a:t>acids</a:t>
            </a:r>
            <a:r>
              <a:rPr lang="en-US" b="0" dirty="0" smtClean="0"/>
              <a:t>.</a:t>
            </a:r>
          </a:p>
          <a:p>
            <a:r>
              <a:rPr lang="en-US" b="0" dirty="0" smtClean="0"/>
              <a:t> </a:t>
            </a:r>
            <a:r>
              <a:rPr lang="en-US" b="0" dirty="0"/>
              <a:t>Peptide hormones can be made in a laboratory. </a:t>
            </a:r>
            <a:endParaRPr lang="en-US" b="0" dirty="0" smtClean="0"/>
          </a:p>
          <a:p>
            <a:endParaRPr lang="en-US" b="0" dirty="0"/>
          </a:p>
          <a:p>
            <a:r>
              <a:rPr lang="en-US" b="0" dirty="0" smtClean="0"/>
              <a:t>They are illegal </a:t>
            </a:r>
            <a:r>
              <a:rPr lang="en-US" b="0" dirty="0"/>
              <a:t>unless prescribed by a physician</a:t>
            </a:r>
            <a:r>
              <a:rPr lang="en-US" b="0" dirty="0" smtClean="0"/>
              <a:t>.</a:t>
            </a:r>
          </a:p>
          <a:p>
            <a:endParaRPr lang="en-US" b="0" dirty="0"/>
          </a:p>
          <a:p>
            <a:r>
              <a:rPr lang="en-GB" b="0" dirty="0"/>
              <a:t>Most have dangerous </a:t>
            </a:r>
            <a:r>
              <a:rPr lang="en-GB" b="0" dirty="0" smtClean="0"/>
              <a:t>side effects.</a:t>
            </a:r>
          </a:p>
          <a:p>
            <a:endParaRPr lang="en-US" b="0" dirty="0"/>
          </a:p>
          <a:p>
            <a:r>
              <a:rPr lang="en-US" b="0" dirty="0" smtClean="0"/>
              <a:t>Not detectable in the urine </a:t>
            </a:r>
          </a:p>
          <a:p>
            <a:endParaRPr lang="en-US" b="0" dirty="0"/>
          </a:p>
          <a:p>
            <a:r>
              <a:rPr lang="en-US" b="0" dirty="0" smtClean="0"/>
              <a:t>Examples: Growth hormone, Erythropoietin </a:t>
            </a:r>
            <a:endParaRPr lang="en-GB" dirty="0"/>
          </a:p>
        </p:txBody>
      </p:sp>
    </p:spTree>
    <p:extLst>
      <p:ext uri="{BB962C8B-B14F-4D97-AF65-F5344CB8AC3E}">
        <p14:creationId xmlns:p14="http://schemas.microsoft.com/office/powerpoint/2010/main" val="1080772282"/>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hormone </a:t>
            </a:r>
            <a:endParaRPr lang="en-GB" dirty="0"/>
          </a:p>
        </p:txBody>
      </p:sp>
      <p:sp>
        <p:nvSpPr>
          <p:cNvPr id="3" name="Content Placeholder 2"/>
          <p:cNvSpPr>
            <a:spLocks noGrp="1"/>
          </p:cNvSpPr>
          <p:nvPr>
            <p:ph idx="1"/>
          </p:nvPr>
        </p:nvSpPr>
        <p:spPr/>
        <p:txBody>
          <a:bodyPr>
            <a:normAutofit fontScale="77500" lnSpcReduction="20000"/>
          </a:bodyPr>
          <a:lstStyle/>
          <a:p>
            <a:r>
              <a:rPr lang="en-US" b="0" dirty="0"/>
              <a:t>Human </a:t>
            </a:r>
            <a:r>
              <a:rPr lang="en-US" dirty="0"/>
              <a:t>growth hormone </a:t>
            </a:r>
            <a:r>
              <a:rPr lang="en-US" b="0" dirty="0"/>
              <a:t>is a peptide hormone that is produced</a:t>
            </a:r>
          </a:p>
          <a:p>
            <a:r>
              <a:rPr lang="en-US" b="0" dirty="0"/>
              <a:t>by the pituitary gland. It is important for bone and muscle</a:t>
            </a:r>
          </a:p>
          <a:p>
            <a:r>
              <a:rPr lang="en-GB" b="0" dirty="0"/>
              <a:t>growth during childhood</a:t>
            </a:r>
            <a:r>
              <a:rPr lang="en-GB" b="0" dirty="0" smtClean="0"/>
              <a:t>.</a:t>
            </a:r>
          </a:p>
          <a:p>
            <a:endParaRPr lang="en-US" b="0" dirty="0"/>
          </a:p>
          <a:p>
            <a:r>
              <a:rPr lang="en-GB" b="0" dirty="0"/>
              <a:t>Genetically engineered growth </a:t>
            </a:r>
            <a:r>
              <a:rPr lang="en-GB" b="0" dirty="0" smtClean="0"/>
              <a:t>hormone </a:t>
            </a:r>
            <a:r>
              <a:rPr lang="en-US" b="0" dirty="0" smtClean="0"/>
              <a:t>is </a:t>
            </a:r>
            <a:r>
              <a:rPr lang="en-US" b="0" dirty="0"/>
              <a:t>used to treat children who are small due to </a:t>
            </a:r>
            <a:r>
              <a:rPr lang="en-US" b="0" dirty="0" smtClean="0"/>
              <a:t>growth </a:t>
            </a:r>
            <a:r>
              <a:rPr lang="en-GB" b="0" dirty="0" smtClean="0"/>
              <a:t>hormone </a:t>
            </a:r>
            <a:r>
              <a:rPr lang="en-GB" b="0" dirty="0"/>
              <a:t>deficiency</a:t>
            </a:r>
            <a:r>
              <a:rPr lang="en-GB" b="0" dirty="0" smtClean="0"/>
              <a:t>.</a:t>
            </a:r>
          </a:p>
          <a:p>
            <a:endParaRPr lang="en-US" b="0" dirty="0"/>
          </a:p>
          <a:p>
            <a:r>
              <a:rPr lang="en-GB" b="0" dirty="0"/>
              <a:t>growth hormone </a:t>
            </a:r>
            <a:r>
              <a:rPr lang="en-GB" b="0" dirty="0" smtClean="0"/>
              <a:t>maintains </a:t>
            </a:r>
            <a:r>
              <a:rPr lang="en-US" b="0" dirty="0" smtClean="0"/>
              <a:t>lean </a:t>
            </a:r>
            <a:r>
              <a:rPr lang="en-US" b="0" dirty="0"/>
              <a:t>tissue, stimulates fat breakdown, increases the </a:t>
            </a:r>
            <a:r>
              <a:rPr lang="en-US" b="0" dirty="0" smtClean="0"/>
              <a:t>number of </a:t>
            </a:r>
            <a:r>
              <a:rPr lang="en-US" b="0" dirty="0"/>
              <a:t>red blood cells, and boosts heart function</a:t>
            </a:r>
            <a:endParaRPr lang="en-GB" dirty="0"/>
          </a:p>
        </p:txBody>
      </p:sp>
    </p:spTree>
    <p:extLst>
      <p:ext uri="{BB962C8B-B14F-4D97-AF65-F5344CB8AC3E}">
        <p14:creationId xmlns:p14="http://schemas.microsoft.com/office/powerpoint/2010/main" val="3002156600"/>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dirty="0" smtClean="0"/>
              <a:t>In athletes</a:t>
            </a:r>
          </a:p>
          <a:p>
            <a:r>
              <a:rPr lang="en-GB" b="0" dirty="0"/>
              <a:t>This </a:t>
            </a:r>
            <a:r>
              <a:rPr lang="en-GB" b="0" dirty="0" smtClean="0"/>
              <a:t>hormone </a:t>
            </a:r>
            <a:r>
              <a:rPr lang="en-US" b="0" dirty="0" smtClean="0"/>
              <a:t>is </a:t>
            </a:r>
            <a:r>
              <a:rPr lang="en-US" b="0" dirty="0"/>
              <a:t>appealing to athletes because it increases muscle </a:t>
            </a:r>
            <a:r>
              <a:rPr lang="en-US" b="0" dirty="0" smtClean="0"/>
              <a:t>protein synthesis</a:t>
            </a:r>
            <a:r>
              <a:rPr lang="en-US" b="0" dirty="0"/>
              <a:t>. </a:t>
            </a:r>
            <a:endParaRPr lang="en-US" b="0" dirty="0" smtClean="0"/>
          </a:p>
          <a:p>
            <a:r>
              <a:rPr lang="en-US" b="0" dirty="0" smtClean="0"/>
              <a:t>However</a:t>
            </a:r>
            <a:r>
              <a:rPr lang="en-US" b="0" dirty="0"/>
              <a:t>, the ergogenic benefits of growth </a:t>
            </a:r>
            <a:r>
              <a:rPr lang="en-US" b="0" dirty="0" smtClean="0"/>
              <a:t>hormone </a:t>
            </a:r>
            <a:r>
              <a:rPr lang="en-GB" b="0" dirty="0" smtClean="0"/>
              <a:t>among </a:t>
            </a:r>
            <a:r>
              <a:rPr lang="en-GB" b="0" dirty="0"/>
              <a:t>athletes remain unproven.</a:t>
            </a:r>
            <a:r>
              <a:rPr lang="en-US" dirty="0" smtClean="0"/>
              <a:t> </a:t>
            </a:r>
          </a:p>
          <a:p>
            <a:endParaRPr lang="en-GB" dirty="0"/>
          </a:p>
        </p:txBody>
      </p:sp>
    </p:spTree>
    <p:extLst>
      <p:ext uri="{BB962C8B-B14F-4D97-AF65-F5344CB8AC3E}">
        <p14:creationId xmlns:p14="http://schemas.microsoft.com/office/powerpoint/2010/main" val="3809463008"/>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5791200" cy="1371600"/>
          </a:xfrm>
        </p:spPr>
        <p:txBody>
          <a:bodyPr/>
          <a:lstStyle/>
          <a:p>
            <a:r>
              <a:rPr lang="en-US" dirty="0" err="1" smtClean="0"/>
              <a:t>Eryhtopoietin</a:t>
            </a:r>
            <a:r>
              <a:rPr lang="en-US" dirty="0" smtClean="0"/>
              <a:t> EPO </a:t>
            </a:r>
            <a:endParaRPr lang="en-GB" dirty="0"/>
          </a:p>
        </p:txBody>
      </p:sp>
      <p:sp>
        <p:nvSpPr>
          <p:cNvPr id="3" name="Content Placeholder 2"/>
          <p:cNvSpPr>
            <a:spLocks noGrp="1"/>
          </p:cNvSpPr>
          <p:nvPr>
            <p:ph idx="1"/>
          </p:nvPr>
        </p:nvSpPr>
        <p:spPr>
          <a:xfrm>
            <a:off x="457200" y="1752600"/>
            <a:ext cx="8001000" cy="4373563"/>
          </a:xfrm>
        </p:spPr>
        <p:txBody>
          <a:bodyPr>
            <a:normAutofit fontScale="85000" lnSpcReduction="20000"/>
          </a:bodyPr>
          <a:lstStyle/>
          <a:p>
            <a:r>
              <a:rPr lang="en-US" dirty="0" smtClean="0"/>
              <a:t>EPO naturally synthesized in kidney </a:t>
            </a:r>
          </a:p>
          <a:p>
            <a:endParaRPr lang="en-US" sz="2100" dirty="0"/>
          </a:p>
          <a:p>
            <a:r>
              <a:rPr lang="en-US" sz="2100" b="0" dirty="0" smtClean="0"/>
              <a:t>EPO </a:t>
            </a:r>
            <a:r>
              <a:rPr lang="en-US" sz="2100" b="0" dirty="0"/>
              <a:t>stimulates the production of red blood cells in the bone marrow.</a:t>
            </a:r>
            <a:endParaRPr lang="en-US" sz="2100" dirty="0" smtClean="0"/>
          </a:p>
          <a:p>
            <a:endParaRPr lang="en-US" sz="2100" dirty="0" smtClean="0"/>
          </a:p>
          <a:p>
            <a:r>
              <a:rPr lang="en-US" sz="2100" b="0" dirty="0"/>
              <a:t>EPO can enhance the performance of endurance athletes</a:t>
            </a:r>
          </a:p>
          <a:p>
            <a:r>
              <a:rPr lang="en-US" sz="2100" b="0" dirty="0"/>
              <a:t>because it increases the number of red blood cells, which </a:t>
            </a:r>
            <a:r>
              <a:rPr lang="en-US" sz="2100" b="0" dirty="0" smtClean="0"/>
              <a:t>increases the </a:t>
            </a:r>
            <a:r>
              <a:rPr lang="en-US" sz="2100" b="0" dirty="0"/>
              <a:t>body’s ability to transport oxygen to the muscles</a:t>
            </a:r>
            <a:r>
              <a:rPr lang="en-US" sz="2100" b="0" dirty="0" smtClean="0"/>
              <a:t>.</a:t>
            </a:r>
          </a:p>
          <a:p>
            <a:endParaRPr lang="en-US" sz="2100" b="0" dirty="0"/>
          </a:p>
          <a:p>
            <a:r>
              <a:rPr lang="en-US" sz="2100" b="0" dirty="0"/>
              <a:t>However, too much EPO can lead to too many red blood cells. This</a:t>
            </a:r>
          </a:p>
          <a:p>
            <a:r>
              <a:rPr lang="en-US" b="0" dirty="0"/>
              <a:t>can cause excessive blood clotting, heart attacks, and strokes</a:t>
            </a:r>
            <a:r>
              <a:rPr lang="en-US" b="0" dirty="0" smtClean="0"/>
              <a:t>.</a:t>
            </a:r>
          </a:p>
          <a:p>
            <a:endParaRPr lang="en-US" b="0" dirty="0"/>
          </a:p>
          <a:p>
            <a:r>
              <a:rPr lang="en-US" sz="2100" dirty="0">
                <a:solidFill>
                  <a:srgbClr val="FF0000"/>
                </a:solidFill>
              </a:rPr>
              <a:t>International Olympic Committee banned EPO in 1990 after it was</a:t>
            </a:r>
          </a:p>
          <a:p>
            <a:r>
              <a:rPr lang="en-US" sz="2100" dirty="0">
                <a:solidFill>
                  <a:srgbClr val="FF0000"/>
                </a:solidFill>
              </a:rPr>
              <a:t>linked to the death of more than a dozen cyclists.</a:t>
            </a:r>
            <a:endParaRPr lang="en-GB" sz="2100" dirty="0">
              <a:solidFill>
                <a:srgbClr val="FF0000"/>
              </a:solidFill>
            </a:endParaRPr>
          </a:p>
        </p:txBody>
      </p:sp>
    </p:spTree>
    <p:extLst>
      <p:ext uri="{BB962C8B-B14F-4D97-AF65-F5344CB8AC3E}">
        <p14:creationId xmlns:p14="http://schemas.microsoft.com/office/powerpoint/2010/main" val="2184855868"/>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Others </a:t>
            </a:r>
            <a:endParaRPr lang="en-GB" dirty="0"/>
          </a:p>
        </p:txBody>
      </p:sp>
      <p:sp>
        <p:nvSpPr>
          <p:cNvPr id="3" name="Content Placeholder 2"/>
          <p:cNvSpPr>
            <a:spLocks noGrp="1"/>
          </p:cNvSpPr>
          <p:nvPr>
            <p:ph idx="1"/>
          </p:nvPr>
        </p:nvSpPr>
        <p:spPr/>
        <p:txBody>
          <a:bodyPr>
            <a:normAutofit fontScale="77500" lnSpcReduction="20000"/>
          </a:bodyPr>
          <a:lstStyle/>
          <a:p>
            <a:r>
              <a:rPr lang="en-US" b="0" dirty="0"/>
              <a:t>The list of things athletes will ingest to enhance performance is</a:t>
            </a:r>
          </a:p>
          <a:p>
            <a:r>
              <a:rPr lang="en-GB" b="0" dirty="0"/>
              <a:t>endless</a:t>
            </a:r>
            <a:r>
              <a:rPr lang="en-GB" b="0" dirty="0" smtClean="0"/>
              <a:t>.</a:t>
            </a:r>
          </a:p>
          <a:p>
            <a:r>
              <a:rPr lang="en-US" b="0" dirty="0"/>
              <a:t> </a:t>
            </a:r>
            <a:r>
              <a:rPr lang="en-US" b="0" dirty="0" smtClean="0"/>
              <a:t>1- bee pollen ( pollen of flowering plants, plants nectar and bee saliva)</a:t>
            </a:r>
          </a:p>
          <a:p>
            <a:r>
              <a:rPr lang="en-US" b="0" dirty="0" smtClean="0"/>
              <a:t>2- Brewers yeast: source of vitamin B , no effect in research </a:t>
            </a:r>
          </a:p>
          <a:p>
            <a:r>
              <a:rPr lang="en-US" b="0" dirty="0" smtClean="0"/>
              <a:t>3- Royal Jelly : food for queen bee</a:t>
            </a:r>
          </a:p>
          <a:p>
            <a:r>
              <a:rPr lang="en-US" b="0" dirty="0" smtClean="0"/>
              <a:t>4- DNA and RNA, supplements theoretically introduce them to replace cell damage, no effect in research </a:t>
            </a:r>
            <a:endParaRPr lang="en-US" b="0" dirty="0"/>
          </a:p>
          <a:p>
            <a:endParaRPr lang="en-US" b="0" dirty="0" smtClean="0"/>
          </a:p>
          <a:p>
            <a:r>
              <a:rPr lang="en-US" b="0" dirty="0" smtClean="0"/>
              <a:t> </a:t>
            </a:r>
            <a:endParaRPr lang="en-GB" dirty="0"/>
          </a:p>
        </p:txBody>
      </p:sp>
    </p:spTree>
    <p:extLst>
      <p:ext uri="{BB962C8B-B14F-4D97-AF65-F5344CB8AC3E}">
        <p14:creationId xmlns:p14="http://schemas.microsoft.com/office/powerpoint/2010/main" val="3289801466"/>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 </a:t>
            </a:r>
            <a:endParaRPr lang="en-GB" dirty="0"/>
          </a:p>
        </p:txBody>
      </p:sp>
      <p:sp>
        <p:nvSpPr>
          <p:cNvPr id="2" name="Title 1"/>
          <p:cNvSpPr>
            <a:spLocks noGrp="1"/>
          </p:cNvSpPr>
          <p:nvPr>
            <p:ph type="ctrTitle"/>
          </p:nvPr>
        </p:nvSpPr>
        <p:spPr/>
        <p:txBody>
          <a:bodyPr/>
          <a:lstStyle/>
          <a:p>
            <a:r>
              <a:rPr lang="en-US" dirty="0" smtClean="0"/>
              <a:t>Nutritional problems common among athletes </a:t>
            </a:r>
            <a:endParaRPr lang="en-GB" dirty="0"/>
          </a:p>
        </p:txBody>
      </p:sp>
    </p:spTree>
    <p:extLst>
      <p:ext uri="{BB962C8B-B14F-4D97-AF65-F5344CB8AC3E}">
        <p14:creationId xmlns:p14="http://schemas.microsoft.com/office/powerpoint/2010/main" val="2098769914"/>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Losing and gaining weight </a:t>
            </a:r>
            <a:endParaRPr lang="en-GB" dirty="0"/>
          </a:p>
        </p:txBody>
      </p:sp>
      <p:sp>
        <p:nvSpPr>
          <p:cNvPr id="3" name="Content Placeholder 2"/>
          <p:cNvSpPr>
            <a:spLocks noGrp="1"/>
          </p:cNvSpPr>
          <p:nvPr>
            <p:ph sz="quarter" idx="1"/>
          </p:nvPr>
        </p:nvSpPr>
        <p:spPr>
          <a:xfrm>
            <a:off x="609600" y="1447800"/>
            <a:ext cx="8077200" cy="4572000"/>
          </a:xfrm>
        </p:spPr>
        <p:txBody>
          <a:bodyPr>
            <a:normAutofit fontScale="92500" lnSpcReduction="10000"/>
          </a:bodyPr>
          <a:lstStyle/>
          <a:p>
            <a:r>
              <a:rPr lang="en-US" dirty="0" smtClean="0"/>
              <a:t>Body weight has effect on speed, endurance, power, strength, agility and appearance </a:t>
            </a:r>
          </a:p>
          <a:p>
            <a:r>
              <a:rPr lang="en-GB" dirty="0" smtClean="0"/>
              <a:t>Athletes  </a:t>
            </a:r>
            <a:r>
              <a:rPr lang="en-GB" dirty="0"/>
              <a:t>involved </a:t>
            </a:r>
            <a:r>
              <a:rPr lang="en-GB" dirty="0" smtClean="0"/>
              <a:t>in </a:t>
            </a:r>
            <a:r>
              <a:rPr lang="en-US" dirty="0" smtClean="0"/>
              <a:t>activities </a:t>
            </a:r>
            <a:r>
              <a:rPr lang="en-US" dirty="0"/>
              <a:t>in which small, lean bodies </a:t>
            </a:r>
            <a:r>
              <a:rPr lang="en-US" dirty="0" smtClean="0"/>
              <a:t>offer </a:t>
            </a:r>
            <a:r>
              <a:rPr lang="en-US" dirty="0"/>
              <a:t>an </a:t>
            </a:r>
            <a:r>
              <a:rPr lang="en-US" dirty="0" smtClean="0"/>
              <a:t>advantage—such as </a:t>
            </a:r>
            <a:r>
              <a:rPr lang="en-US" dirty="0"/>
              <a:t>gymnastics and certain running events—may restrict </a:t>
            </a:r>
            <a:r>
              <a:rPr lang="en-US" dirty="0" smtClean="0"/>
              <a:t>food intake </a:t>
            </a:r>
            <a:r>
              <a:rPr lang="en-US" dirty="0"/>
              <a:t>to maintain a low body weight</a:t>
            </a:r>
            <a:r>
              <a:rPr lang="en-US" dirty="0" smtClean="0"/>
              <a:t>.</a:t>
            </a:r>
          </a:p>
          <a:p>
            <a:r>
              <a:rPr lang="en-US" dirty="0" smtClean="0"/>
              <a:t> </a:t>
            </a:r>
            <a:r>
              <a:rPr lang="en-US" dirty="0"/>
              <a:t>Athletes involved in </a:t>
            </a:r>
            <a:r>
              <a:rPr lang="en-US" dirty="0" smtClean="0"/>
              <a:t>sports such </a:t>
            </a:r>
            <a:r>
              <a:rPr lang="en-US" dirty="0"/>
              <a:t>as football or rugby may try to gain weight and strength </a:t>
            </a:r>
            <a:r>
              <a:rPr lang="en-US" dirty="0" smtClean="0"/>
              <a:t>to give </a:t>
            </a:r>
            <a:r>
              <a:rPr lang="en-US" dirty="0"/>
              <a:t>them a competitive advantage.</a:t>
            </a:r>
            <a:endParaRPr lang="en-GB" dirty="0"/>
          </a:p>
        </p:txBody>
      </p:sp>
    </p:spTree>
    <p:extLst>
      <p:ext uri="{BB962C8B-B14F-4D97-AF65-F5344CB8AC3E}">
        <p14:creationId xmlns:p14="http://schemas.microsoft.com/office/powerpoint/2010/main" val="1390203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Controversial recommendations </a:t>
            </a:r>
            <a:endParaRPr lang="en-US" dirty="0"/>
          </a:p>
        </p:txBody>
      </p:sp>
    </p:spTree>
    <p:extLst>
      <p:ext uri="{BB962C8B-B14F-4D97-AF65-F5344CB8AC3E}">
        <p14:creationId xmlns:p14="http://schemas.microsoft.com/office/powerpoint/2010/main" val="2607908277"/>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endParaRPr lang="en-GB"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101" t="26575" r="7697" b="22046"/>
          <a:stretch/>
        </p:blipFill>
        <p:spPr bwMode="auto">
          <a:xfrm>
            <a:off x="762000" y="381000"/>
            <a:ext cx="75438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4112765"/>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normAutofit fontScale="92500" lnSpcReduction="10000"/>
          </a:bodyPr>
          <a:lstStyle/>
          <a:p>
            <a:r>
              <a:rPr lang="en-US" dirty="0" smtClean="0"/>
              <a:t>Much concern about body weight may lead to eating disorders. </a:t>
            </a:r>
          </a:p>
          <a:p>
            <a:r>
              <a:rPr lang="en-US" dirty="0" smtClean="0"/>
              <a:t>All athletes must consume healthy food choices and maintain healthy boy weight. </a:t>
            </a:r>
          </a:p>
          <a:p>
            <a:endParaRPr lang="en-US" dirty="0" smtClean="0"/>
          </a:p>
          <a:p>
            <a:r>
              <a:rPr lang="en-US" dirty="0"/>
              <a:t>Weight changes, whether to increase or decrease</a:t>
            </a:r>
          </a:p>
          <a:p>
            <a:pPr marL="0" indent="0">
              <a:buNone/>
            </a:pPr>
            <a:r>
              <a:rPr lang="en-US" dirty="0"/>
              <a:t>body weight, should be accomplished slowly in the off-season </a:t>
            </a:r>
            <a:r>
              <a:rPr lang="en-US" dirty="0" smtClean="0"/>
              <a:t>or at </a:t>
            </a:r>
            <a:r>
              <a:rPr lang="en-US" dirty="0"/>
              <a:t>the beginning of the season, before competition begins.</a:t>
            </a:r>
            <a:endParaRPr lang="en-GB" dirty="0"/>
          </a:p>
        </p:txBody>
      </p:sp>
    </p:spTree>
    <p:extLst>
      <p:ext uri="{BB962C8B-B14F-4D97-AF65-F5344CB8AC3E}">
        <p14:creationId xmlns:p14="http://schemas.microsoft.com/office/powerpoint/2010/main" val="1008075856"/>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Weight gain </a:t>
            </a:r>
            <a:endParaRPr lang="en-GB" dirty="0"/>
          </a:p>
        </p:txBody>
      </p:sp>
      <p:sp>
        <p:nvSpPr>
          <p:cNvPr id="3" name="Content Placeholder 2"/>
          <p:cNvSpPr>
            <a:spLocks noGrp="1"/>
          </p:cNvSpPr>
          <p:nvPr>
            <p:ph sz="quarter" idx="1"/>
          </p:nvPr>
        </p:nvSpPr>
        <p:spPr/>
        <p:txBody>
          <a:bodyPr>
            <a:normAutofit fontScale="85000" lnSpcReduction="20000"/>
          </a:bodyPr>
          <a:lstStyle/>
          <a:p>
            <a:r>
              <a:rPr lang="en-US" dirty="0"/>
              <a:t>To gain weight, a person must increase energy intake by 500 </a:t>
            </a:r>
            <a:r>
              <a:rPr lang="en-US" dirty="0" smtClean="0"/>
              <a:t>to 1,000 </a:t>
            </a:r>
            <a:r>
              <a:rPr lang="en-US" dirty="0"/>
              <a:t>calories per day. This can be accomplished by snacking </a:t>
            </a:r>
            <a:r>
              <a:rPr lang="en-US" dirty="0" smtClean="0"/>
              <a:t>on high-calorie </a:t>
            </a:r>
            <a:r>
              <a:rPr lang="en-US" dirty="0"/>
              <a:t>foods and beverages, such as cheese, peanut </a:t>
            </a:r>
            <a:r>
              <a:rPr lang="en-US" dirty="0" smtClean="0"/>
              <a:t>butter, fruit </a:t>
            </a:r>
            <a:r>
              <a:rPr lang="en-US" dirty="0"/>
              <a:t>juices, and ice cream</a:t>
            </a:r>
            <a:r>
              <a:rPr lang="en-US" dirty="0" smtClean="0"/>
              <a:t>.</a:t>
            </a:r>
          </a:p>
          <a:p>
            <a:endParaRPr lang="en-US" dirty="0"/>
          </a:p>
          <a:p>
            <a:r>
              <a:rPr lang="en-GB" dirty="0"/>
              <a:t>Muscle-building exercises should </a:t>
            </a:r>
            <a:r>
              <a:rPr lang="en-GB" dirty="0" smtClean="0"/>
              <a:t>be </a:t>
            </a:r>
            <a:r>
              <a:rPr lang="en-US" dirty="0" smtClean="0"/>
              <a:t>increased </a:t>
            </a:r>
            <a:r>
              <a:rPr lang="en-US" dirty="0"/>
              <a:t>to ensure that lean tissue is gained, rather than fat</a:t>
            </a:r>
            <a:r>
              <a:rPr lang="en-US" dirty="0" smtClean="0"/>
              <a:t>.</a:t>
            </a:r>
          </a:p>
          <a:p>
            <a:r>
              <a:rPr lang="en-US" dirty="0"/>
              <a:t>The rate that weight is gained will depend on the person’s </a:t>
            </a:r>
            <a:r>
              <a:rPr lang="en-US" dirty="0" smtClean="0"/>
              <a:t>genetic makeup</a:t>
            </a:r>
            <a:r>
              <a:rPr lang="en-US" dirty="0"/>
              <a:t>, how many extra calories are consumed, and the type </a:t>
            </a:r>
            <a:r>
              <a:rPr lang="en-US" dirty="0" smtClean="0"/>
              <a:t>of training </a:t>
            </a:r>
            <a:r>
              <a:rPr lang="en-US" dirty="0"/>
              <a:t>program that is followed.</a:t>
            </a:r>
            <a:endParaRPr lang="en-GB" dirty="0"/>
          </a:p>
        </p:txBody>
      </p:sp>
    </p:spTree>
    <p:extLst>
      <p:ext uri="{BB962C8B-B14F-4D97-AF65-F5344CB8AC3E}">
        <p14:creationId xmlns:p14="http://schemas.microsoft.com/office/powerpoint/2010/main" val="664153010"/>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Weight loss </a:t>
            </a:r>
            <a:endParaRPr lang="en-GB" dirty="0"/>
          </a:p>
        </p:txBody>
      </p:sp>
      <p:sp>
        <p:nvSpPr>
          <p:cNvPr id="3" name="Content Placeholder 2"/>
          <p:cNvSpPr>
            <a:spLocks noGrp="1"/>
          </p:cNvSpPr>
          <p:nvPr>
            <p:ph sz="quarter" idx="1"/>
          </p:nvPr>
        </p:nvSpPr>
        <p:spPr/>
        <p:txBody>
          <a:bodyPr>
            <a:normAutofit fontScale="92500" lnSpcReduction="10000"/>
          </a:bodyPr>
          <a:lstStyle/>
          <a:p>
            <a:r>
              <a:rPr lang="en-US" dirty="0" smtClean="0"/>
              <a:t>Athletes  </a:t>
            </a:r>
            <a:r>
              <a:rPr lang="en-US" dirty="0"/>
              <a:t>must reduce </a:t>
            </a:r>
            <a:r>
              <a:rPr lang="en-US" dirty="0" smtClean="0"/>
              <a:t>energy intake </a:t>
            </a:r>
            <a:r>
              <a:rPr lang="en-US" dirty="0"/>
              <a:t>enough to allow gradual weight loss while maintaining </a:t>
            </a:r>
            <a:r>
              <a:rPr lang="en-US" dirty="0" smtClean="0"/>
              <a:t>a healthy </a:t>
            </a:r>
            <a:r>
              <a:rPr lang="en-US" dirty="0"/>
              <a:t>diet</a:t>
            </a:r>
            <a:r>
              <a:rPr lang="en-US" dirty="0" smtClean="0"/>
              <a:t>.</a:t>
            </a:r>
          </a:p>
          <a:p>
            <a:r>
              <a:rPr lang="en-US" dirty="0" smtClean="0"/>
              <a:t> </a:t>
            </a:r>
            <a:r>
              <a:rPr lang="en-US" dirty="0"/>
              <a:t>Decreasing normal calorie intake by 10% will </a:t>
            </a:r>
            <a:r>
              <a:rPr lang="en-US" dirty="0" smtClean="0"/>
              <a:t>allow weight </a:t>
            </a:r>
            <a:r>
              <a:rPr lang="en-US" dirty="0"/>
              <a:t>loss without feelings of hunger or deprivation</a:t>
            </a:r>
            <a:r>
              <a:rPr lang="en-US" dirty="0" smtClean="0"/>
              <a:t>.</a:t>
            </a:r>
          </a:p>
          <a:p>
            <a:r>
              <a:rPr lang="en-US" dirty="0" smtClean="0"/>
              <a:t> </a:t>
            </a:r>
            <a:r>
              <a:rPr lang="en-US" dirty="0"/>
              <a:t>For example, </a:t>
            </a:r>
            <a:r>
              <a:rPr lang="en-US" dirty="0" smtClean="0"/>
              <a:t>if an </a:t>
            </a:r>
            <a:r>
              <a:rPr lang="en-US" dirty="0"/>
              <a:t>athlete’s normal intake is 3,000 calories per day, decreasing this </a:t>
            </a:r>
            <a:r>
              <a:rPr lang="en-US" dirty="0" smtClean="0"/>
              <a:t>by 300 </a:t>
            </a:r>
            <a:r>
              <a:rPr lang="en-US" dirty="0"/>
              <a:t>calories (the amount in a cup of ice cream) should cause a </a:t>
            </a:r>
            <a:r>
              <a:rPr lang="en-US" dirty="0" smtClean="0"/>
              <a:t>slow weight </a:t>
            </a:r>
            <a:r>
              <a:rPr lang="en-US" dirty="0"/>
              <a:t>loss. </a:t>
            </a:r>
            <a:endParaRPr lang="en-US" dirty="0" smtClean="0"/>
          </a:p>
        </p:txBody>
      </p:sp>
    </p:spTree>
    <p:extLst>
      <p:ext uri="{BB962C8B-B14F-4D97-AF65-F5344CB8AC3E}">
        <p14:creationId xmlns:p14="http://schemas.microsoft.com/office/powerpoint/2010/main" val="2337919299"/>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r>
              <a:rPr lang="en-US" dirty="0"/>
              <a:t>To preserve muscle and other lean tissue and enhance fat loss, weight loss should take place at a rate of 1/2 to 2 pounds</a:t>
            </a:r>
          </a:p>
          <a:p>
            <a:pPr marL="0" indent="0">
              <a:buNone/>
            </a:pPr>
            <a:r>
              <a:rPr lang="en-US" dirty="0"/>
              <a:t>(0.2 to 1 kg) per week, and activity levels should be maintained </a:t>
            </a:r>
            <a:r>
              <a:rPr lang="en-US" dirty="0" smtClean="0"/>
              <a:t>or increased.</a:t>
            </a:r>
          </a:p>
          <a:p>
            <a:pPr marL="0" indent="0">
              <a:buNone/>
            </a:pPr>
            <a:r>
              <a:rPr lang="en-US" dirty="0" smtClean="0"/>
              <a:t> </a:t>
            </a:r>
            <a:r>
              <a:rPr lang="en-US" dirty="0"/>
              <a:t>Dieting to maintain an unrealistically low weight </a:t>
            </a:r>
            <a:r>
              <a:rPr lang="en-US" dirty="0" smtClean="0"/>
              <a:t>may threaten </a:t>
            </a:r>
            <a:r>
              <a:rPr lang="en-US" dirty="0"/>
              <a:t>nutritional status, health, and </a:t>
            </a:r>
            <a:r>
              <a:rPr lang="en-US" dirty="0" smtClean="0"/>
              <a:t>athletic performance</a:t>
            </a:r>
            <a:r>
              <a:rPr lang="en-US" dirty="0"/>
              <a:t>.</a:t>
            </a:r>
            <a:endParaRPr lang="en-GB" dirty="0"/>
          </a:p>
          <a:p>
            <a:endParaRPr lang="en-GB" dirty="0"/>
          </a:p>
        </p:txBody>
      </p:sp>
    </p:spTree>
    <p:extLst>
      <p:ext uri="{BB962C8B-B14F-4D97-AF65-F5344CB8AC3E}">
        <p14:creationId xmlns:p14="http://schemas.microsoft.com/office/powerpoint/2010/main" val="2272382484"/>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Eating disorders </a:t>
            </a:r>
            <a:endParaRPr lang="en-GB" dirty="0"/>
          </a:p>
        </p:txBody>
      </p:sp>
      <p:sp>
        <p:nvSpPr>
          <p:cNvPr id="3" name="Content Placeholder 2"/>
          <p:cNvSpPr>
            <a:spLocks noGrp="1"/>
          </p:cNvSpPr>
          <p:nvPr>
            <p:ph sz="quarter" idx="1"/>
          </p:nvPr>
        </p:nvSpPr>
        <p:spPr/>
        <p:txBody>
          <a:bodyPr>
            <a:normAutofit fontScale="85000" lnSpcReduction="10000"/>
          </a:bodyPr>
          <a:lstStyle/>
          <a:p>
            <a:r>
              <a:rPr lang="en-US" dirty="0"/>
              <a:t>Eating disorders are a group of conditions that are characterized </a:t>
            </a:r>
            <a:r>
              <a:rPr lang="en-US" dirty="0" smtClean="0"/>
              <a:t>by a </a:t>
            </a:r>
            <a:r>
              <a:rPr lang="en-US" dirty="0"/>
              <a:t>pathological concern with body weight and shape. </a:t>
            </a:r>
            <a:endParaRPr lang="en-US" dirty="0" smtClean="0"/>
          </a:p>
          <a:p>
            <a:r>
              <a:rPr lang="en-US" dirty="0" smtClean="0"/>
              <a:t>They </a:t>
            </a:r>
            <a:r>
              <a:rPr lang="en-US" dirty="0"/>
              <a:t>are </a:t>
            </a:r>
            <a:r>
              <a:rPr lang="en-US" dirty="0" smtClean="0"/>
              <a:t>primarily psychological </a:t>
            </a:r>
            <a:r>
              <a:rPr lang="en-US" dirty="0"/>
              <a:t>disorders, but they involve </a:t>
            </a:r>
            <a:r>
              <a:rPr lang="en-US" dirty="0" smtClean="0"/>
              <a:t>nutrition-related </a:t>
            </a:r>
            <a:r>
              <a:rPr lang="en-GB" dirty="0" err="1" smtClean="0"/>
              <a:t>behaviors</a:t>
            </a:r>
            <a:r>
              <a:rPr lang="en-GB" dirty="0" smtClean="0"/>
              <a:t> </a:t>
            </a:r>
            <a:r>
              <a:rPr lang="en-GB" dirty="0"/>
              <a:t>and complications</a:t>
            </a:r>
            <a:r>
              <a:rPr lang="en-GB" dirty="0" smtClean="0"/>
              <a:t>.</a:t>
            </a:r>
          </a:p>
          <a:p>
            <a:endParaRPr lang="en-US" dirty="0"/>
          </a:p>
          <a:p>
            <a:r>
              <a:rPr lang="en-US" dirty="0"/>
              <a:t>Athletes are under extreme </a:t>
            </a:r>
            <a:r>
              <a:rPr lang="en-US" dirty="0" smtClean="0"/>
              <a:t>pressure to </a:t>
            </a:r>
            <a:r>
              <a:rPr lang="en-US" dirty="0"/>
              <a:t>achieve and maintain a body weight that optimizes performance</a:t>
            </a:r>
            <a:r>
              <a:rPr lang="en-US" dirty="0" smtClean="0"/>
              <a:t>.</a:t>
            </a:r>
          </a:p>
          <a:p>
            <a:endParaRPr lang="en-US" dirty="0" smtClean="0"/>
          </a:p>
          <a:p>
            <a:pPr marL="0" indent="0">
              <a:buNone/>
            </a:pPr>
            <a:r>
              <a:rPr lang="en-US" dirty="0" smtClean="0"/>
              <a:t>This put the athletes at risk of eating disorders </a:t>
            </a:r>
            <a:endParaRPr lang="en-US" dirty="0"/>
          </a:p>
        </p:txBody>
      </p:sp>
    </p:spTree>
    <p:extLst>
      <p:ext uri="{BB962C8B-B14F-4D97-AF65-F5344CB8AC3E}">
        <p14:creationId xmlns:p14="http://schemas.microsoft.com/office/powerpoint/2010/main" val="1389474760"/>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r>
              <a:rPr lang="en-US" dirty="0" smtClean="0"/>
              <a:t>Eating disorders </a:t>
            </a:r>
            <a:r>
              <a:rPr lang="en-GB" dirty="0"/>
              <a:t> </a:t>
            </a:r>
            <a:r>
              <a:rPr lang="en-US" dirty="0" smtClean="0"/>
              <a:t>are </a:t>
            </a:r>
            <a:r>
              <a:rPr lang="en-US" dirty="0"/>
              <a:t>more common in sports where leanness or low body weight </a:t>
            </a:r>
            <a:r>
              <a:rPr lang="en-US" dirty="0" smtClean="0"/>
              <a:t>are expected </a:t>
            </a:r>
            <a:r>
              <a:rPr lang="en-US" dirty="0"/>
              <a:t>or are an advantage, such as ballet, gymnastics, track </a:t>
            </a:r>
            <a:r>
              <a:rPr lang="en-US" dirty="0" smtClean="0"/>
              <a:t>and field</a:t>
            </a:r>
            <a:r>
              <a:rPr lang="en-US" dirty="0"/>
              <a:t>, cycling, crew, wrestling, and horse racing.</a:t>
            </a:r>
            <a:endParaRPr lang="en-GB" dirty="0"/>
          </a:p>
        </p:txBody>
      </p:sp>
    </p:spTree>
    <p:extLst>
      <p:ext uri="{BB962C8B-B14F-4D97-AF65-F5344CB8AC3E}">
        <p14:creationId xmlns:p14="http://schemas.microsoft.com/office/powerpoint/2010/main" val="1963238298"/>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Anorexia </a:t>
            </a:r>
            <a:endParaRPr lang="en-GB" dirty="0"/>
          </a:p>
        </p:txBody>
      </p:sp>
      <p:sp>
        <p:nvSpPr>
          <p:cNvPr id="3" name="Content Placeholder 2"/>
          <p:cNvSpPr>
            <a:spLocks noGrp="1"/>
          </p:cNvSpPr>
          <p:nvPr>
            <p:ph sz="quarter" idx="1"/>
          </p:nvPr>
        </p:nvSpPr>
        <p:spPr/>
        <p:txBody>
          <a:bodyPr/>
          <a:lstStyle/>
          <a:p>
            <a:r>
              <a:rPr lang="en-US" dirty="0"/>
              <a:t>One type of eating disorder that may occur among athletes </a:t>
            </a:r>
            <a:r>
              <a:rPr lang="en-US" dirty="0" smtClean="0"/>
              <a:t>is </a:t>
            </a:r>
            <a:r>
              <a:rPr lang="en-GB" b="1" dirty="0" smtClean="0"/>
              <a:t>anorexia </a:t>
            </a:r>
            <a:r>
              <a:rPr lang="en-GB" b="1" dirty="0"/>
              <a:t>nervosa</a:t>
            </a:r>
            <a:r>
              <a:rPr lang="en-GB" dirty="0" smtClean="0"/>
              <a:t>.</a:t>
            </a:r>
          </a:p>
          <a:p>
            <a:endParaRPr lang="en-US" dirty="0"/>
          </a:p>
          <a:p>
            <a:r>
              <a:rPr lang="en-US" dirty="0"/>
              <a:t>Anorexia nervosa is characterized by the </a:t>
            </a:r>
            <a:r>
              <a:rPr lang="en-US" dirty="0" smtClean="0"/>
              <a:t>loss of </a:t>
            </a:r>
            <a:r>
              <a:rPr lang="en-US" dirty="0"/>
              <a:t>15% or more of body weight. Weight is lost by restricting </a:t>
            </a:r>
            <a:r>
              <a:rPr lang="en-US" dirty="0" smtClean="0"/>
              <a:t>food intake </a:t>
            </a:r>
            <a:r>
              <a:rPr lang="en-US" dirty="0"/>
              <a:t>and using behaviors such as vomiting after eating, </a:t>
            </a:r>
            <a:r>
              <a:rPr lang="en-US" dirty="0" smtClean="0"/>
              <a:t>abuse of laxatives , excessive exercise </a:t>
            </a:r>
            <a:endParaRPr lang="en-GB" dirty="0"/>
          </a:p>
        </p:txBody>
      </p:sp>
    </p:spTree>
    <p:extLst>
      <p:ext uri="{BB962C8B-B14F-4D97-AF65-F5344CB8AC3E}">
        <p14:creationId xmlns:p14="http://schemas.microsoft.com/office/powerpoint/2010/main" val="831026042"/>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normAutofit fontScale="92500" lnSpcReduction="10000"/>
          </a:bodyPr>
          <a:lstStyle/>
          <a:p>
            <a:r>
              <a:rPr lang="en-GB" dirty="0"/>
              <a:t>Over time, continued </a:t>
            </a:r>
            <a:r>
              <a:rPr lang="en-GB" dirty="0" smtClean="0"/>
              <a:t>starvation </a:t>
            </a:r>
            <a:r>
              <a:rPr lang="en-US" dirty="0" smtClean="0"/>
              <a:t>leads </a:t>
            </a:r>
            <a:r>
              <a:rPr lang="en-US" dirty="0"/>
              <a:t>to serious health problems, as well as a decline in </a:t>
            </a:r>
            <a:r>
              <a:rPr lang="en-US" dirty="0" smtClean="0"/>
              <a:t>athletic performance.</a:t>
            </a:r>
          </a:p>
          <a:p>
            <a:r>
              <a:rPr lang="en-US" dirty="0" smtClean="0"/>
              <a:t> </a:t>
            </a:r>
            <a:r>
              <a:rPr lang="en-US" dirty="0"/>
              <a:t>Starvation can lead to abnormal heart rhythms, low</a:t>
            </a:r>
          </a:p>
          <a:p>
            <a:pPr marL="0" indent="0">
              <a:buNone/>
            </a:pPr>
            <a:r>
              <a:rPr lang="en-US" dirty="0"/>
              <a:t>blood pressure, and atrophy of the heart muscle. The lack of </a:t>
            </a:r>
            <a:r>
              <a:rPr lang="en-US" dirty="0" smtClean="0"/>
              <a:t>energy and </a:t>
            </a:r>
            <a:r>
              <a:rPr lang="en-US" dirty="0"/>
              <a:t>nutrients means that activity and growth are not supported</a:t>
            </a:r>
            <a:r>
              <a:rPr lang="en-US" dirty="0" smtClean="0"/>
              <a:t>.</a:t>
            </a:r>
          </a:p>
          <a:p>
            <a:r>
              <a:rPr lang="en-US" dirty="0" smtClean="0"/>
              <a:t>Sleep </a:t>
            </a:r>
            <a:r>
              <a:rPr lang="en-US" dirty="0"/>
              <a:t>disorders are also common in people with anorexia</a:t>
            </a:r>
            <a:endParaRPr lang="en-GB" dirty="0"/>
          </a:p>
        </p:txBody>
      </p:sp>
    </p:spTree>
    <p:extLst>
      <p:ext uri="{BB962C8B-B14F-4D97-AF65-F5344CB8AC3E}">
        <p14:creationId xmlns:p14="http://schemas.microsoft.com/office/powerpoint/2010/main" val="3266916581"/>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Binging and Purging: Bulimia</a:t>
            </a:r>
            <a:endParaRPr lang="en-GB" dirty="0"/>
          </a:p>
        </p:txBody>
      </p:sp>
      <p:sp>
        <p:nvSpPr>
          <p:cNvPr id="3" name="Content Placeholder 2"/>
          <p:cNvSpPr>
            <a:spLocks noGrp="1"/>
          </p:cNvSpPr>
          <p:nvPr>
            <p:ph sz="quarter" idx="1"/>
          </p:nvPr>
        </p:nvSpPr>
        <p:spPr/>
        <p:txBody>
          <a:bodyPr>
            <a:normAutofit fontScale="85000" lnSpcReduction="20000"/>
          </a:bodyPr>
          <a:lstStyle/>
          <a:p>
            <a:r>
              <a:rPr lang="en-US" dirty="0"/>
              <a:t>the eating disorder </a:t>
            </a:r>
            <a:r>
              <a:rPr lang="en-US" b="1" dirty="0"/>
              <a:t>bulimia nervosa </a:t>
            </a:r>
            <a:r>
              <a:rPr lang="en-US" dirty="0"/>
              <a:t>is more </a:t>
            </a:r>
            <a:r>
              <a:rPr lang="en-US" dirty="0" smtClean="0"/>
              <a:t>common </a:t>
            </a:r>
            <a:r>
              <a:rPr lang="en-GB" dirty="0" smtClean="0"/>
              <a:t>than </a:t>
            </a:r>
            <a:r>
              <a:rPr lang="en-GB" dirty="0"/>
              <a:t>anorexia</a:t>
            </a:r>
            <a:r>
              <a:rPr lang="en-GB" dirty="0" smtClean="0"/>
              <a:t>.</a:t>
            </a:r>
          </a:p>
          <a:p>
            <a:endParaRPr lang="en-US" dirty="0"/>
          </a:p>
          <a:p>
            <a:r>
              <a:rPr lang="en-US" dirty="0"/>
              <a:t>It is characterized by a cycle of binging </a:t>
            </a:r>
            <a:r>
              <a:rPr lang="en-US" dirty="0" smtClean="0"/>
              <a:t>and purging</a:t>
            </a:r>
            <a:r>
              <a:rPr lang="en-US" dirty="0"/>
              <a:t>. Binging is the rapid consumption of a large amount </a:t>
            </a:r>
            <a:r>
              <a:rPr lang="en-US" dirty="0" smtClean="0"/>
              <a:t>of food </a:t>
            </a:r>
            <a:r>
              <a:rPr lang="en-US" dirty="0"/>
              <a:t>in a short amount of time</a:t>
            </a:r>
            <a:r>
              <a:rPr lang="en-US" dirty="0" smtClean="0"/>
              <a:t>.</a:t>
            </a:r>
          </a:p>
          <a:p>
            <a:endParaRPr lang="en-US" dirty="0"/>
          </a:p>
          <a:p>
            <a:r>
              <a:rPr lang="en-US" dirty="0"/>
              <a:t>This is accompanied by </a:t>
            </a:r>
            <a:r>
              <a:rPr lang="en-US" dirty="0" smtClean="0"/>
              <a:t>feelings of </a:t>
            </a:r>
            <a:r>
              <a:rPr lang="en-US" dirty="0"/>
              <a:t>guilt and shame. Purging refers to methods used to </a:t>
            </a:r>
            <a:r>
              <a:rPr lang="en-US" dirty="0" smtClean="0"/>
              <a:t>eliminate excess </a:t>
            </a:r>
            <a:r>
              <a:rPr lang="en-US" dirty="0"/>
              <a:t>calories from the body. These include self-induced </a:t>
            </a:r>
            <a:r>
              <a:rPr lang="en-US" dirty="0" smtClean="0"/>
              <a:t>vomiting, misuse </a:t>
            </a:r>
            <a:r>
              <a:rPr lang="en-US" dirty="0"/>
              <a:t>of laxatives and diuretics, and excessive dieting </a:t>
            </a:r>
            <a:r>
              <a:rPr lang="en-US" dirty="0" smtClean="0"/>
              <a:t>and </a:t>
            </a:r>
            <a:r>
              <a:rPr lang="en-GB" dirty="0" smtClean="0"/>
              <a:t>exercise</a:t>
            </a:r>
            <a:r>
              <a:rPr lang="en-GB" dirty="0"/>
              <a:t>.</a:t>
            </a:r>
          </a:p>
        </p:txBody>
      </p:sp>
    </p:spTree>
    <p:extLst>
      <p:ext uri="{BB962C8B-B14F-4D97-AF65-F5344CB8AC3E}">
        <p14:creationId xmlns:p14="http://schemas.microsoft.com/office/powerpoint/2010/main" val="3616408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Stretching exercise  </a:t>
            </a:r>
            <a:endParaRPr lang="en-GB" dirty="0"/>
          </a:p>
        </p:txBody>
      </p:sp>
      <p:sp>
        <p:nvSpPr>
          <p:cNvPr id="3" name="Content Placeholder 2"/>
          <p:cNvSpPr>
            <a:spLocks noGrp="1"/>
          </p:cNvSpPr>
          <p:nvPr>
            <p:ph idx="1"/>
          </p:nvPr>
        </p:nvSpPr>
        <p:spPr/>
        <p:txBody>
          <a:bodyPr/>
          <a:lstStyle/>
          <a:p>
            <a:r>
              <a:rPr lang="en-US" dirty="0"/>
              <a:t>should be done two to seven days a week. Muscles should </a:t>
            </a:r>
            <a:r>
              <a:rPr lang="en-US" dirty="0" smtClean="0"/>
              <a:t>be stretched </a:t>
            </a:r>
            <a:r>
              <a:rPr lang="en-US" dirty="0"/>
              <a:t>to a position of mild discomfort and held for 10 to </a:t>
            </a:r>
            <a:r>
              <a:rPr lang="en-US" dirty="0" smtClean="0"/>
              <a:t>30 seconds</a:t>
            </a:r>
            <a:r>
              <a:rPr lang="en-US" dirty="0"/>
              <a:t>. </a:t>
            </a:r>
            <a:endParaRPr lang="en-US" dirty="0" smtClean="0"/>
          </a:p>
          <a:p>
            <a:r>
              <a:rPr lang="en-US" dirty="0" smtClean="0"/>
              <a:t>Each </a:t>
            </a:r>
            <a:r>
              <a:rPr lang="en-US" dirty="0"/>
              <a:t>stretch should be repeated three to five times</a:t>
            </a:r>
            <a:endParaRPr lang="en-GB" dirty="0"/>
          </a:p>
        </p:txBody>
      </p:sp>
    </p:spTree>
    <p:extLst>
      <p:ext uri="{BB962C8B-B14F-4D97-AF65-F5344CB8AC3E}">
        <p14:creationId xmlns:p14="http://schemas.microsoft.com/office/powerpoint/2010/main" val="1436952063"/>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normAutofit fontScale="92500" lnSpcReduction="20000"/>
          </a:bodyPr>
          <a:lstStyle/>
          <a:p>
            <a:r>
              <a:rPr lang="en-US" dirty="0"/>
              <a:t>Bulimia may begin when an athlete is unable to stick to </a:t>
            </a:r>
            <a:r>
              <a:rPr lang="en-US" dirty="0" smtClean="0"/>
              <a:t>a restrictive </a:t>
            </a:r>
            <a:r>
              <a:rPr lang="en-US" dirty="0"/>
              <a:t>diet, or because the hunger associated with a very </a:t>
            </a:r>
            <a:r>
              <a:rPr lang="en-US" dirty="0" smtClean="0"/>
              <a:t>low calorie diet </a:t>
            </a:r>
            <a:r>
              <a:rPr lang="en-US" dirty="0"/>
              <a:t>leads to an episode of overeating</a:t>
            </a:r>
            <a:r>
              <a:rPr lang="en-US" dirty="0" smtClean="0"/>
              <a:t>.</a:t>
            </a:r>
          </a:p>
          <a:p>
            <a:endParaRPr lang="en-US" dirty="0"/>
          </a:p>
          <a:p>
            <a:r>
              <a:rPr lang="en-GB" dirty="0"/>
              <a:t>Those with </a:t>
            </a:r>
            <a:r>
              <a:rPr lang="en-GB" dirty="0" smtClean="0"/>
              <a:t>bulimia </a:t>
            </a:r>
            <a:r>
              <a:rPr lang="en-US" dirty="0" smtClean="0"/>
              <a:t>are </a:t>
            </a:r>
            <a:r>
              <a:rPr lang="en-US" dirty="0"/>
              <a:t>usually of normal or slightly higher than normal body weight.</a:t>
            </a:r>
          </a:p>
          <a:p>
            <a:r>
              <a:rPr lang="en-US" dirty="0"/>
              <a:t>Most of the health complications associated with </a:t>
            </a:r>
            <a:r>
              <a:rPr lang="en-US" dirty="0" smtClean="0"/>
              <a:t>bulimia—including tooth </a:t>
            </a:r>
            <a:r>
              <a:rPr lang="en-US" dirty="0"/>
              <a:t>decay from repeated vomiting and dangerous changes </a:t>
            </a:r>
            <a:r>
              <a:rPr lang="en-US" dirty="0" smtClean="0"/>
              <a:t>in body </a:t>
            </a:r>
            <a:r>
              <a:rPr lang="en-US" dirty="0"/>
              <a:t>chemistry—are a result of the binge-purge cycle.</a:t>
            </a:r>
            <a:endParaRPr lang="en-GB" dirty="0"/>
          </a:p>
        </p:txBody>
      </p:sp>
    </p:spTree>
    <p:extLst>
      <p:ext uri="{BB962C8B-B14F-4D97-AF65-F5344CB8AC3E}">
        <p14:creationId xmlns:p14="http://schemas.microsoft.com/office/powerpoint/2010/main" val="1764734190"/>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Compulsive exercising </a:t>
            </a:r>
            <a:endParaRPr lang="en-GB" dirty="0"/>
          </a:p>
        </p:txBody>
      </p:sp>
      <p:sp>
        <p:nvSpPr>
          <p:cNvPr id="3" name="Content Placeholder 2"/>
          <p:cNvSpPr>
            <a:spLocks noGrp="1"/>
          </p:cNvSpPr>
          <p:nvPr>
            <p:ph sz="quarter" idx="1"/>
          </p:nvPr>
        </p:nvSpPr>
        <p:spPr/>
        <p:txBody>
          <a:bodyPr>
            <a:normAutofit lnSpcReduction="10000"/>
          </a:bodyPr>
          <a:lstStyle/>
          <a:p>
            <a:r>
              <a:rPr lang="en-US" dirty="0"/>
              <a:t>The use of compulsive exercise to control weight has been </a:t>
            </a:r>
            <a:r>
              <a:rPr lang="en-US" dirty="0" smtClean="0"/>
              <a:t>termed </a:t>
            </a:r>
            <a:r>
              <a:rPr lang="en-GB" dirty="0" smtClean="0"/>
              <a:t>anorexia </a:t>
            </a:r>
            <a:r>
              <a:rPr lang="en-GB" dirty="0" err="1"/>
              <a:t>athletica</a:t>
            </a:r>
            <a:r>
              <a:rPr lang="en-GB" dirty="0" smtClean="0"/>
              <a:t>.</a:t>
            </a:r>
          </a:p>
          <a:p>
            <a:endParaRPr lang="en-US" dirty="0"/>
          </a:p>
          <a:p>
            <a:r>
              <a:rPr lang="en-US" dirty="0"/>
              <a:t>People with this disorder use extreme training as a way to </a:t>
            </a:r>
            <a:r>
              <a:rPr lang="en-US" dirty="0" smtClean="0"/>
              <a:t>purge </a:t>
            </a:r>
            <a:r>
              <a:rPr lang="en-GB" dirty="0" smtClean="0"/>
              <a:t>calories.</a:t>
            </a:r>
          </a:p>
          <a:p>
            <a:endParaRPr lang="en-US" dirty="0"/>
          </a:p>
          <a:p>
            <a:r>
              <a:rPr lang="en-US" dirty="0"/>
              <a:t>Compulsive exercisers will force themselves to exercise even </a:t>
            </a:r>
            <a:r>
              <a:rPr lang="en-US" dirty="0" smtClean="0"/>
              <a:t>when they </a:t>
            </a:r>
            <a:r>
              <a:rPr lang="en-US" dirty="0"/>
              <a:t>don’t feel well and may miss social </a:t>
            </a:r>
            <a:r>
              <a:rPr lang="en-US" dirty="0" smtClean="0"/>
              <a:t>events. </a:t>
            </a:r>
            <a:endParaRPr lang="en-GB" dirty="0"/>
          </a:p>
        </p:txBody>
      </p:sp>
    </p:spTree>
    <p:extLst>
      <p:ext uri="{BB962C8B-B14F-4D97-AF65-F5344CB8AC3E}">
        <p14:creationId xmlns:p14="http://schemas.microsoft.com/office/powerpoint/2010/main" val="1715114302"/>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Female athlete triad </a:t>
            </a:r>
            <a:endParaRPr lang="en-GB" dirty="0"/>
          </a:p>
        </p:txBody>
      </p:sp>
      <p:sp>
        <p:nvSpPr>
          <p:cNvPr id="3" name="Content Placeholder 2"/>
          <p:cNvSpPr>
            <a:spLocks noGrp="1"/>
          </p:cNvSpPr>
          <p:nvPr>
            <p:ph sz="quarter" idx="1"/>
          </p:nvPr>
        </p:nvSpPr>
        <p:spPr/>
        <p:txBody>
          <a:bodyPr>
            <a:normAutofit fontScale="70000" lnSpcReduction="20000"/>
          </a:bodyPr>
          <a:lstStyle/>
          <a:p>
            <a:r>
              <a:rPr lang="en-US" b="1" dirty="0"/>
              <a:t>female athlete triad. </a:t>
            </a:r>
            <a:r>
              <a:rPr lang="en-US" dirty="0"/>
              <a:t>This involves a complex set of </a:t>
            </a:r>
            <a:r>
              <a:rPr lang="en-US" dirty="0" smtClean="0"/>
              <a:t>relationships among </a:t>
            </a:r>
            <a:r>
              <a:rPr lang="en-US" dirty="0"/>
              <a:t>energy, menstrual status, and bone health</a:t>
            </a:r>
            <a:r>
              <a:rPr lang="en-US" dirty="0" smtClean="0"/>
              <a:t>.</a:t>
            </a:r>
          </a:p>
          <a:p>
            <a:r>
              <a:rPr lang="en-GB" dirty="0"/>
              <a:t>This may lead to</a:t>
            </a:r>
          </a:p>
          <a:p>
            <a:r>
              <a:rPr lang="en-US" b="1" dirty="0"/>
              <a:t>amenorrhea</a:t>
            </a:r>
            <a:r>
              <a:rPr lang="en-US" dirty="0"/>
              <a:t>, the absence of menstruation. Amenorrhea is </a:t>
            </a:r>
            <a:r>
              <a:rPr lang="en-US" dirty="0" smtClean="0"/>
              <a:t>accompanied by </a:t>
            </a:r>
            <a:r>
              <a:rPr lang="en-US" dirty="0"/>
              <a:t>low levels of estrogen, a hormone that is important </a:t>
            </a:r>
            <a:r>
              <a:rPr lang="en-US" dirty="0" smtClean="0"/>
              <a:t>for bone </a:t>
            </a:r>
            <a:r>
              <a:rPr lang="en-US" dirty="0"/>
              <a:t>health</a:t>
            </a:r>
            <a:r>
              <a:rPr lang="en-US" dirty="0" smtClean="0"/>
              <a:t>.</a:t>
            </a:r>
          </a:p>
          <a:p>
            <a:r>
              <a:rPr lang="en-US" dirty="0" smtClean="0"/>
              <a:t> </a:t>
            </a:r>
            <a:r>
              <a:rPr lang="en-US" dirty="0"/>
              <a:t>Low estrogen decreases calcium absorption from </a:t>
            </a:r>
            <a:r>
              <a:rPr lang="en-US" dirty="0" smtClean="0"/>
              <a:t>the diet </a:t>
            </a:r>
            <a:r>
              <a:rPr lang="en-US" dirty="0"/>
              <a:t>and affects calcium balance at the bone. </a:t>
            </a:r>
            <a:endParaRPr lang="en-US" dirty="0" smtClean="0"/>
          </a:p>
          <a:p>
            <a:r>
              <a:rPr lang="en-US" dirty="0" smtClean="0"/>
              <a:t>This </a:t>
            </a:r>
            <a:r>
              <a:rPr lang="en-US" dirty="0"/>
              <a:t>results in </a:t>
            </a:r>
            <a:r>
              <a:rPr lang="en-US" dirty="0" smtClean="0"/>
              <a:t>reduced bone </a:t>
            </a:r>
            <a:r>
              <a:rPr lang="en-US" dirty="0"/>
              <a:t>density. Female athletes also tend to not eat enough </a:t>
            </a:r>
            <a:r>
              <a:rPr lang="en-US" dirty="0" smtClean="0"/>
              <a:t>calcium containing</a:t>
            </a:r>
            <a:r>
              <a:rPr lang="en-US" dirty="0"/>
              <a:t> </a:t>
            </a:r>
            <a:r>
              <a:rPr lang="en-US" dirty="0" smtClean="0"/>
              <a:t>foods</a:t>
            </a:r>
            <a:r>
              <a:rPr lang="en-US" dirty="0"/>
              <a:t>. </a:t>
            </a:r>
            <a:endParaRPr lang="en-US" dirty="0" smtClean="0"/>
          </a:p>
          <a:p>
            <a:r>
              <a:rPr lang="en-US" dirty="0" smtClean="0"/>
              <a:t>The </a:t>
            </a:r>
            <a:r>
              <a:rPr lang="en-US" dirty="0"/>
              <a:t>combination of low estrogen levels and </a:t>
            </a:r>
            <a:r>
              <a:rPr lang="en-US" dirty="0" smtClean="0"/>
              <a:t>poor calcium </a:t>
            </a:r>
            <a:r>
              <a:rPr lang="en-US" dirty="0"/>
              <a:t>intake leads to premature bone loss, failure to reach </a:t>
            </a:r>
            <a:r>
              <a:rPr lang="en-US" dirty="0" smtClean="0"/>
              <a:t>a healthy bone mass</a:t>
            </a:r>
            <a:endParaRPr lang="en-GB" dirty="0"/>
          </a:p>
        </p:txBody>
      </p:sp>
    </p:spTree>
    <p:extLst>
      <p:ext uri="{BB962C8B-B14F-4D97-AF65-F5344CB8AC3E}">
        <p14:creationId xmlns:p14="http://schemas.microsoft.com/office/powerpoint/2010/main" val="482020351"/>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endParaRPr lang="en-GB"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7780" t="19320" r="11848" b="14551"/>
          <a:stretch/>
        </p:blipFill>
        <p:spPr bwMode="auto">
          <a:xfrm>
            <a:off x="609600" y="457200"/>
            <a:ext cx="80772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0803196"/>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normAutofit lnSpcReduction="10000"/>
          </a:bodyPr>
          <a:lstStyle/>
          <a:p>
            <a:r>
              <a:rPr lang="en-US" dirty="0"/>
              <a:t>Exercise, particularly weight-bearing exercise, </a:t>
            </a:r>
            <a:r>
              <a:rPr lang="en-US" dirty="0" smtClean="0"/>
              <a:t>generally increases </a:t>
            </a:r>
            <a:r>
              <a:rPr lang="en-US" dirty="0"/>
              <a:t>bone </a:t>
            </a:r>
            <a:r>
              <a:rPr lang="en-US" dirty="0" smtClean="0"/>
              <a:t>density</a:t>
            </a:r>
            <a:r>
              <a:rPr lang="en-US" dirty="0"/>
              <a:t> </a:t>
            </a:r>
            <a:r>
              <a:rPr lang="en-US" dirty="0" smtClean="0"/>
              <a:t> and  </a:t>
            </a:r>
            <a:r>
              <a:rPr lang="en-US" dirty="0"/>
              <a:t>reduces the risk of </a:t>
            </a:r>
            <a:r>
              <a:rPr lang="en-US" dirty="0" smtClean="0"/>
              <a:t>osteoporosis.</a:t>
            </a:r>
          </a:p>
          <a:p>
            <a:endParaRPr lang="en-US" dirty="0"/>
          </a:p>
          <a:p>
            <a:r>
              <a:rPr lang="en-US" dirty="0"/>
              <a:t>However, when estrogen levels are low due to amenorrhea, </a:t>
            </a:r>
            <a:r>
              <a:rPr lang="en-US" dirty="0" smtClean="0"/>
              <a:t>neither </a:t>
            </a:r>
            <a:r>
              <a:rPr lang="en-US" dirty="0"/>
              <a:t>enough dietary calcium nor the increase in bone mass </a:t>
            </a:r>
            <a:r>
              <a:rPr lang="en-US" dirty="0" smtClean="0"/>
              <a:t>brought about </a:t>
            </a:r>
            <a:r>
              <a:rPr lang="en-US" dirty="0"/>
              <a:t>by weight-bearing exercise can make up for the bone loss</a:t>
            </a:r>
            <a:endParaRPr lang="en-GB" dirty="0"/>
          </a:p>
        </p:txBody>
      </p:sp>
    </p:spTree>
    <p:extLst>
      <p:ext uri="{BB962C8B-B14F-4D97-AF65-F5344CB8AC3E}">
        <p14:creationId xmlns:p14="http://schemas.microsoft.com/office/powerpoint/2010/main" val="1972239668"/>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Iron deficiency in athletes </a:t>
            </a:r>
            <a:endParaRPr lang="en-GB" dirty="0"/>
          </a:p>
        </p:txBody>
      </p:sp>
      <p:sp>
        <p:nvSpPr>
          <p:cNvPr id="3" name="Content Placeholder 2"/>
          <p:cNvSpPr>
            <a:spLocks noGrp="1"/>
          </p:cNvSpPr>
          <p:nvPr>
            <p:ph sz="quarter" idx="1"/>
          </p:nvPr>
        </p:nvSpPr>
        <p:spPr/>
        <p:txBody>
          <a:bodyPr>
            <a:normAutofit fontScale="77500" lnSpcReduction="20000"/>
          </a:bodyPr>
          <a:lstStyle/>
          <a:p>
            <a:r>
              <a:rPr lang="en-US" dirty="0"/>
              <a:t>Low iron stores are one of the most common nutritional </a:t>
            </a:r>
            <a:r>
              <a:rPr lang="en-US" dirty="0" smtClean="0"/>
              <a:t>problems  seen </a:t>
            </a:r>
            <a:r>
              <a:rPr lang="en-US" dirty="0"/>
              <a:t>in athletes. </a:t>
            </a:r>
            <a:endParaRPr lang="en-US" dirty="0" smtClean="0"/>
          </a:p>
          <a:p>
            <a:r>
              <a:rPr lang="en-US" dirty="0" smtClean="0"/>
              <a:t> </a:t>
            </a:r>
            <a:r>
              <a:rPr lang="en-US" dirty="0"/>
              <a:t>common in </a:t>
            </a:r>
            <a:r>
              <a:rPr lang="en-US" dirty="0" smtClean="0"/>
              <a:t>female athletes</a:t>
            </a:r>
            <a:r>
              <a:rPr lang="en-US" dirty="0"/>
              <a:t>. </a:t>
            </a:r>
            <a:endParaRPr lang="en-US" dirty="0" smtClean="0"/>
          </a:p>
          <a:p>
            <a:r>
              <a:rPr lang="en-US" dirty="0" smtClean="0"/>
              <a:t>If </a:t>
            </a:r>
            <a:r>
              <a:rPr lang="en-US" dirty="0"/>
              <a:t>it progresses to iron deficiency anemia, it can impair</a:t>
            </a:r>
          </a:p>
          <a:p>
            <a:pPr marL="0" indent="0">
              <a:buNone/>
            </a:pPr>
            <a:r>
              <a:rPr lang="en-US" dirty="0" smtClean="0"/>
              <a:t> athletic </a:t>
            </a:r>
            <a:r>
              <a:rPr lang="en-US" dirty="0"/>
              <a:t>performance as well as reduce immune function and</a:t>
            </a:r>
          </a:p>
          <a:p>
            <a:pPr marL="0" indent="0">
              <a:buNone/>
            </a:pPr>
            <a:r>
              <a:rPr lang="en-GB" dirty="0" smtClean="0"/>
              <a:t> affect </a:t>
            </a:r>
            <a:r>
              <a:rPr lang="en-GB" dirty="0"/>
              <a:t>other physiological processes.</a:t>
            </a:r>
          </a:p>
          <a:p>
            <a:r>
              <a:rPr lang="en-US" dirty="0"/>
              <a:t>Low iron stores may be caused by:</a:t>
            </a:r>
          </a:p>
          <a:p>
            <a:r>
              <a:rPr lang="en-US" dirty="0" smtClean="0"/>
              <a:t> </a:t>
            </a:r>
            <a:r>
              <a:rPr lang="en-US" dirty="0"/>
              <a:t>Not enough iron in the diet</a:t>
            </a:r>
          </a:p>
          <a:p>
            <a:r>
              <a:rPr lang="en-US" dirty="0" smtClean="0"/>
              <a:t> </a:t>
            </a:r>
            <a:r>
              <a:rPr lang="en-US" dirty="0"/>
              <a:t>A rise in the body’s demand for iron</a:t>
            </a:r>
          </a:p>
          <a:p>
            <a:r>
              <a:rPr lang="en-GB" dirty="0" smtClean="0"/>
              <a:t> </a:t>
            </a:r>
            <a:r>
              <a:rPr lang="en-GB" dirty="0"/>
              <a:t>Increased iron losses</a:t>
            </a:r>
          </a:p>
          <a:p>
            <a:r>
              <a:rPr lang="en-US" dirty="0" smtClean="0"/>
              <a:t> </a:t>
            </a:r>
            <a:r>
              <a:rPr lang="en-US" dirty="0"/>
              <a:t>A redistribution of iron due to exercise</a:t>
            </a:r>
            <a:endParaRPr lang="en-GB" dirty="0"/>
          </a:p>
        </p:txBody>
      </p:sp>
    </p:spTree>
    <p:extLst>
      <p:ext uri="{BB962C8B-B14F-4D97-AF65-F5344CB8AC3E}">
        <p14:creationId xmlns:p14="http://schemas.microsoft.com/office/powerpoint/2010/main" val="2971310106"/>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sz="quarter" idx="1"/>
          </p:nvPr>
        </p:nvSpPr>
        <p:spPr/>
        <p:txBody>
          <a:bodyPr/>
          <a:lstStyle/>
          <a:p>
            <a:r>
              <a:rPr lang="en-US" dirty="0"/>
              <a:t>Female athletes’ iron needs are higher than those of </a:t>
            </a:r>
            <a:r>
              <a:rPr lang="en-US" dirty="0" smtClean="0"/>
              <a:t>male athletes </a:t>
            </a:r>
            <a:r>
              <a:rPr lang="en-US" dirty="0"/>
              <a:t>because they need to replace the iron lost in </a:t>
            </a:r>
            <a:r>
              <a:rPr lang="en-US" dirty="0" smtClean="0"/>
              <a:t>menstrual blood.</a:t>
            </a:r>
          </a:p>
          <a:p>
            <a:r>
              <a:rPr lang="en-US" dirty="0" smtClean="0"/>
              <a:t> </a:t>
            </a:r>
            <a:r>
              <a:rPr lang="en-US" dirty="0"/>
              <a:t>In athletes of both sexes, inadequate iron intake often </a:t>
            </a:r>
            <a:r>
              <a:rPr lang="en-US" dirty="0" smtClean="0"/>
              <a:t>contributes </a:t>
            </a:r>
            <a:r>
              <a:rPr lang="en-GB" dirty="0" smtClean="0"/>
              <a:t>to </a:t>
            </a:r>
            <a:r>
              <a:rPr lang="en-GB" dirty="0"/>
              <a:t>low iron stores.</a:t>
            </a:r>
          </a:p>
        </p:txBody>
      </p:sp>
    </p:spTree>
    <p:extLst>
      <p:ext uri="{BB962C8B-B14F-4D97-AF65-F5344CB8AC3E}">
        <p14:creationId xmlns:p14="http://schemas.microsoft.com/office/powerpoint/2010/main" val="3174535928"/>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Sport anemia </a:t>
            </a:r>
            <a:endParaRPr lang="en-GB" dirty="0"/>
          </a:p>
        </p:txBody>
      </p:sp>
      <p:sp>
        <p:nvSpPr>
          <p:cNvPr id="3" name="Content Placeholder 2"/>
          <p:cNvSpPr>
            <a:spLocks noGrp="1"/>
          </p:cNvSpPr>
          <p:nvPr>
            <p:ph sz="quarter" idx="1"/>
          </p:nvPr>
        </p:nvSpPr>
        <p:spPr/>
        <p:txBody>
          <a:bodyPr>
            <a:normAutofit fontScale="85000" lnSpcReduction="10000"/>
          </a:bodyPr>
          <a:lstStyle/>
          <a:p>
            <a:r>
              <a:rPr lang="en-US" dirty="0"/>
              <a:t>Some athletes experience a condition known as sports </a:t>
            </a:r>
            <a:r>
              <a:rPr lang="en-US" dirty="0" smtClean="0"/>
              <a:t>anemia, which </a:t>
            </a:r>
            <a:r>
              <a:rPr lang="en-US" dirty="0"/>
              <a:t>is a temporary decrease in hemoglobin concentration </a:t>
            </a:r>
            <a:r>
              <a:rPr lang="en-US" dirty="0" smtClean="0"/>
              <a:t>during exercise </a:t>
            </a:r>
            <a:r>
              <a:rPr lang="en-US" dirty="0"/>
              <a:t>training</a:t>
            </a:r>
            <a:r>
              <a:rPr lang="en-US" dirty="0" smtClean="0"/>
              <a:t>.</a:t>
            </a:r>
          </a:p>
          <a:p>
            <a:r>
              <a:rPr lang="en-US" dirty="0" smtClean="0"/>
              <a:t> </a:t>
            </a:r>
            <a:r>
              <a:rPr lang="en-US" dirty="0"/>
              <a:t>It occurs when the blood volume </a:t>
            </a:r>
            <a:r>
              <a:rPr lang="en-US" dirty="0" smtClean="0"/>
              <a:t>increases to </a:t>
            </a:r>
            <a:r>
              <a:rPr lang="en-US" dirty="0"/>
              <a:t>improve oxygen delivery, but the synthesis of red blood </a:t>
            </a:r>
            <a:r>
              <a:rPr lang="en-US" dirty="0" smtClean="0"/>
              <a:t>cells lags </a:t>
            </a:r>
            <a:r>
              <a:rPr lang="en-US" dirty="0"/>
              <a:t>behind. This reduces the number of red blood cells per </a:t>
            </a:r>
            <a:r>
              <a:rPr lang="en-US" dirty="0" smtClean="0"/>
              <a:t>milliliter of </a:t>
            </a:r>
            <a:r>
              <a:rPr lang="en-US" dirty="0"/>
              <a:t>blood</a:t>
            </a:r>
            <a:r>
              <a:rPr lang="en-US" dirty="0" smtClean="0"/>
              <a:t>.</a:t>
            </a:r>
          </a:p>
          <a:p>
            <a:endParaRPr lang="en-US" dirty="0"/>
          </a:p>
          <a:p>
            <a:r>
              <a:rPr lang="en-US" dirty="0" smtClean="0"/>
              <a:t> </a:t>
            </a:r>
            <a:r>
              <a:rPr lang="en-US" dirty="0"/>
              <a:t>This phenomenon is an adaptation to training and</a:t>
            </a:r>
          </a:p>
          <a:p>
            <a:pPr marL="0" indent="0">
              <a:buNone/>
            </a:pPr>
            <a:r>
              <a:rPr lang="en-US" dirty="0" smtClean="0"/>
              <a:t> does </a:t>
            </a:r>
            <a:r>
              <a:rPr lang="en-US" dirty="0"/>
              <a:t>not seem to affect the delivery of oxygen to tissues.</a:t>
            </a:r>
            <a:endParaRPr lang="en-GB" dirty="0"/>
          </a:p>
        </p:txBody>
      </p:sp>
    </p:spTree>
    <p:extLst>
      <p:ext uri="{BB962C8B-B14F-4D97-AF65-F5344CB8AC3E}">
        <p14:creationId xmlns:p14="http://schemas.microsoft.com/office/powerpoint/2010/main" val="3357704659"/>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Vegetarian diets for athletes </a:t>
            </a:r>
            <a:endParaRPr lang="en-GB" dirty="0"/>
          </a:p>
        </p:txBody>
      </p:sp>
      <p:sp>
        <p:nvSpPr>
          <p:cNvPr id="3" name="Content Placeholder 2"/>
          <p:cNvSpPr>
            <a:spLocks noGrp="1"/>
          </p:cNvSpPr>
          <p:nvPr>
            <p:ph sz="quarter" idx="1"/>
          </p:nvPr>
        </p:nvSpPr>
        <p:spPr/>
        <p:txBody>
          <a:bodyPr>
            <a:normAutofit fontScale="85000" lnSpcReduction="20000"/>
          </a:bodyPr>
          <a:lstStyle/>
          <a:p>
            <a:r>
              <a:rPr lang="en-US" dirty="0"/>
              <a:t>These diets are generally healthy, but in athletes they may </a:t>
            </a:r>
            <a:r>
              <a:rPr lang="en-US" dirty="0" smtClean="0"/>
              <a:t>increase the </a:t>
            </a:r>
            <a:r>
              <a:rPr lang="en-US" dirty="0"/>
              <a:t>risk of certain nutritional problems</a:t>
            </a:r>
            <a:r>
              <a:rPr lang="en-US" dirty="0" smtClean="0"/>
              <a:t>.</a:t>
            </a:r>
          </a:p>
          <a:p>
            <a:endParaRPr lang="en-US" dirty="0"/>
          </a:p>
          <a:p>
            <a:r>
              <a:rPr lang="en-US" dirty="0"/>
              <a:t>The quality of the protein in vegetarian diets is adequate, but</a:t>
            </a:r>
          </a:p>
          <a:p>
            <a:pPr marL="0" indent="0">
              <a:buNone/>
            </a:pPr>
            <a:r>
              <a:rPr lang="en-US" dirty="0"/>
              <a:t>plant proteins are not digested as easily as animal proteins</a:t>
            </a:r>
            <a:r>
              <a:rPr lang="en-US" dirty="0" smtClean="0"/>
              <a:t>.</a:t>
            </a:r>
          </a:p>
          <a:p>
            <a:pPr marL="0" indent="0">
              <a:buNone/>
            </a:pPr>
            <a:endParaRPr lang="en-US" dirty="0"/>
          </a:p>
          <a:p>
            <a:r>
              <a:rPr lang="en-GB" dirty="0"/>
              <a:t>To </a:t>
            </a:r>
            <a:r>
              <a:rPr lang="en-GB" dirty="0" smtClean="0"/>
              <a:t>compensate </a:t>
            </a:r>
            <a:r>
              <a:rPr lang="en-US" dirty="0" smtClean="0"/>
              <a:t>for </a:t>
            </a:r>
            <a:r>
              <a:rPr lang="en-US" dirty="0"/>
              <a:t>this, protein intake should be increased by about 10</a:t>
            </a:r>
            <a:r>
              <a:rPr lang="en-US" dirty="0" smtClean="0"/>
              <a:t>%; vegetarian </a:t>
            </a:r>
            <a:r>
              <a:rPr lang="en-US" dirty="0"/>
              <a:t>athletes should consume 1.3 to 1.8 grams of protein </a:t>
            </a:r>
            <a:r>
              <a:rPr lang="en-US" dirty="0" smtClean="0"/>
              <a:t>per </a:t>
            </a:r>
            <a:r>
              <a:rPr lang="en-GB" dirty="0" smtClean="0"/>
              <a:t>kilogram </a:t>
            </a:r>
            <a:r>
              <a:rPr lang="en-GB" dirty="0"/>
              <a:t>of body weight.</a:t>
            </a:r>
          </a:p>
        </p:txBody>
      </p:sp>
    </p:spTree>
    <p:extLst>
      <p:ext uri="{BB962C8B-B14F-4D97-AF65-F5344CB8AC3E}">
        <p14:creationId xmlns:p14="http://schemas.microsoft.com/office/powerpoint/2010/main" val="1793976648"/>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normAutofit fontScale="92500"/>
          </a:bodyPr>
          <a:lstStyle/>
          <a:p>
            <a:r>
              <a:rPr lang="en-US" dirty="0"/>
              <a:t>Vegetarian athletes may be at risk for low intake of a number </a:t>
            </a:r>
            <a:r>
              <a:rPr lang="en-US" dirty="0" smtClean="0"/>
              <a:t>of vitamins </a:t>
            </a:r>
            <a:r>
              <a:rPr lang="en-US" dirty="0"/>
              <a:t>and minerals, including vitamin B12, vitamin D, </a:t>
            </a:r>
            <a:r>
              <a:rPr lang="en-US" dirty="0" smtClean="0"/>
              <a:t>riboflavin, </a:t>
            </a:r>
            <a:r>
              <a:rPr lang="en-GB" dirty="0" smtClean="0"/>
              <a:t>iron</a:t>
            </a:r>
            <a:r>
              <a:rPr lang="en-GB" dirty="0"/>
              <a:t>, calcium, and zinc</a:t>
            </a:r>
            <a:r>
              <a:rPr lang="en-GB" dirty="0" smtClean="0"/>
              <a:t>.</a:t>
            </a:r>
          </a:p>
          <a:p>
            <a:endParaRPr lang="en-US" dirty="0"/>
          </a:p>
          <a:p>
            <a:r>
              <a:rPr lang="en-US" dirty="0"/>
              <a:t>The best dietary sources of these </a:t>
            </a:r>
            <a:r>
              <a:rPr lang="en-US" dirty="0" smtClean="0"/>
              <a:t>nutrients are </a:t>
            </a:r>
            <a:r>
              <a:rPr lang="en-US" dirty="0"/>
              <a:t>animal products. Milk is a good source of calcium, </a:t>
            </a:r>
            <a:r>
              <a:rPr lang="en-US" dirty="0" smtClean="0"/>
              <a:t>vitamin D</a:t>
            </a:r>
            <a:r>
              <a:rPr lang="en-US" dirty="0"/>
              <a:t>, vitamin B12, and riboflavin, so vegetarians who consume </a:t>
            </a:r>
            <a:r>
              <a:rPr lang="en-US" dirty="0" smtClean="0"/>
              <a:t>dairy products </a:t>
            </a:r>
          </a:p>
          <a:p>
            <a:endParaRPr lang="en-GB" dirty="0"/>
          </a:p>
        </p:txBody>
      </p:sp>
    </p:spTree>
    <p:extLst>
      <p:ext uri="{BB962C8B-B14F-4D97-AF65-F5344CB8AC3E}">
        <p14:creationId xmlns:p14="http://schemas.microsoft.com/office/powerpoint/2010/main" val="2813169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Children </a:t>
            </a:r>
            <a:endParaRPr lang="en-GB" dirty="0"/>
          </a:p>
        </p:txBody>
      </p:sp>
      <p:sp>
        <p:nvSpPr>
          <p:cNvPr id="3" name="Content Placeholder 2"/>
          <p:cNvSpPr>
            <a:spLocks noGrp="1"/>
          </p:cNvSpPr>
          <p:nvPr>
            <p:ph idx="1"/>
          </p:nvPr>
        </p:nvSpPr>
        <p:spPr/>
        <p:txBody>
          <a:bodyPr>
            <a:normAutofit fontScale="85000" lnSpcReduction="20000"/>
          </a:bodyPr>
          <a:lstStyle/>
          <a:p>
            <a:r>
              <a:rPr lang="en-US" dirty="0"/>
              <a:t>Children should be physically active for about 60 minutes </a:t>
            </a:r>
            <a:r>
              <a:rPr lang="en-US" dirty="0" smtClean="0"/>
              <a:t>per </a:t>
            </a:r>
            <a:r>
              <a:rPr lang="en-GB" dirty="0" smtClean="0"/>
              <a:t>day.</a:t>
            </a:r>
          </a:p>
          <a:p>
            <a:r>
              <a:rPr lang="en-GB" dirty="0" smtClean="0"/>
              <a:t>Children don’t </a:t>
            </a:r>
            <a:r>
              <a:rPr lang="en-US" dirty="0" smtClean="0"/>
              <a:t>need </a:t>
            </a:r>
            <a:r>
              <a:rPr lang="en-US" dirty="0"/>
              <a:t>to go to the gym</a:t>
            </a:r>
            <a:r>
              <a:rPr lang="en-US" dirty="0" smtClean="0"/>
              <a:t>.</a:t>
            </a:r>
          </a:p>
          <a:p>
            <a:r>
              <a:rPr lang="en-US" dirty="0" smtClean="0"/>
              <a:t> </a:t>
            </a:r>
            <a:r>
              <a:rPr lang="en-US" dirty="0"/>
              <a:t>Muscle-strengthening activities </a:t>
            </a:r>
            <a:r>
              <a:rPr lang="en-US" dirty="0" smtClean="0"/>
              <a:t>include </a:t>
            </a:r>
            <a:r>
              <a:rPr lang="en-US" dirty="0"/>
              <a:t>climbing on playground equipment or </a:t>
            </a:r>
            <a:r>
              <a:rPr lang="en-US" dirty="0" smtClean="0"/>
              <a:t>playing. </a:t>
            </a:r>
          </a:p>
          <a:p>
            <a:r>
              <a:rPr lang="en-US" dirty="0" smtClean="0"/>
              <a:t>Bone strengthening</a:t>
            </a:r>
            <a:r>
              <a:rPr lang="en-US" dirty="0"/>
              <a:t> </a:t>
            </a:r>
            <a:r>
              <a:rPr lang="en-US" dirty="0" smtClean="0"/>
              <a:t>activities </a:t>
            </a:r>
            <a:r>
              <a:rPr lang="en-US" dirty="0"/>
              <a:t>include jumping rope, playing </a:t>
            </a:r>
            <a:r>
              <a:rPr lang="en-US" dirty="0" smtClean="0"/>
              <a:t>and </a:t>
            </a:r>
            <a:r>
              <a:rPr lang="en-US" dirty="0"/>
              <a:t>basketball, and running. </a:t>
            </a:r>
            <a:endParaRPr lang="en-US" dirty="0" smtClean="0"/>
          </a:p>
          <a:p>
            <a:r>
              <a:rPr lang="en-US" dirty="0" smtClean="0"/>
              <a:t>Activity </a:t>
            </a:r>
            <a:r>
              <a:rPr lang="en-US" dirty="0"/>
              <a:t>for young children </a:t>
            </a:r>
            <a:r>
              <a:rPr lang="en-US" dirty="0" smtClean="0"/>
              <a:t>should include </a:t>
            </a:r>
            <a:r>
              <a:rPr lang="en-US" dirty="0"/>
              <a:t>periods of moderate to vigorous activity lasting 10 to </a:t>
            </a:r>
            <a:r>
              <a:rPr lang="en-US" dirty="0" smtClean="0"/>
              <a:t>15 minutes </a:t>
            </a:r>
            <a:r>
              <a:rPr lang="en-US" dirty="0"/>
              <a:t>or more, followed by periods of rest. </a:t>
            </a:r>
            <a:endParaRPr lang="en-US" dirty="0" smtClean="0"/>
          </a:p>
          <a:p>
            <a:r>
              <a:rPr lang="en-US" dirty="0" smtClean="0"/>
              <a:t>Children </a:t>
            </a:r>
            <a:r>
              <a:rPr lang="en-US" dirty="0"/>
              <a:t>and </a:t>
            </a:r>
            <a:r>
              <a:rPr lang="en-US" dirty="0" smtClean="0"/>
              <a:t>adolescents can </a:t>
            </a:r>
            <a:r>
              <a:rPr lang="en-US" dirty="0"/>
              <a:t>get their exercise by participating in fun </a:t>
            </a:r>
            <a:r>
              <a:rPr lang="en-US" dirty="0" smtClean="0"/>
              <a:t>activities</a:t>
            </a:r>
            <a:endParaRPr lang="en-US" dirty="0"/>
          </a:p>
        </p:txBody>
      </p:sp>
    </p:spTree>
    <p:extLst>
      <p:ext uri="{BB962C8B-B14F-4D97-AF65-F5344CB8AC3E}">
        <p14:creationId xmlns:p14="http://schemas.microsoft.com/office/powerpoint/2010/main" val="3490219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real scenario </a:t>
            </a:r>
            <a:endParaRPr lang="en-GB" dirty="0"/>
          </a:p>
        </p:txBody>
      </p:sp>
      <p:sp>
        <p:nvSpPr>
          <p:cNvPr id="3" name="Content Placeholder 2"/>
          <p:cNvSpPr>
            <a:spLocks noGrp="1"/>
          </p:cNvSpPr>
          <p:nvPr>
            <p:ph idx="1"/>
          </p:nvPr>
        </p:nvSpPr>
        <p:spPr>
          <a:xfrm>
            <a:off x="457200" y="1600201"/>
            <a:ext cx="8229600" cy="4343400"/>
          </a:xfrm>
        </p:spPr>
        <p:txBody>
          <a:bodyPr>
            <a:normAutofit fontScale="70000" lnSpcReduction="20000"/>
          </a:bodyPr>
          <a:lstStyle/>
          <a:p>
            <a:r>
              <a:rPr lang="en-US" dirty="0"/>
              <a:t>C</a:t>
            </a:r>
            <a:r>
              <a:rPr lang="en-US" dirty="0" smtClean="0"/>
              <a:t>hildren </a:t>
            </a:r>
            <a:r>
              <a:rPr lang="en-US" dirty="0"/>
              <a:t>do not get the recommended amount</a:t>
            </a:r>
          </a:p>
          <a:p>
            <a:pPr marL="0" indent="0">
              <a:buNone/>
            </a:pPr>
            <a:r>
              <a:rPr lang="en-US" dirty="0"/>
              <a:t>of exercise</a:t>
            </a:r>
            <a:r>
              <a:rPr lang="en-US" dirty="0" smtClean="0"/>
              <a:t>.</a:t>
            </a:r>
          </a:p>
          <a:p>
            <a:pPr marL="0" indent="0">
              <a:buNone/>
            </a:pPr>
            <a:r>
              <a:rPr lang="en-US" dirty="0" smtClean="0"/>
              <a:t>This </a:t>
            </a:r>
            <a:r>
              <a:rPr lang="en-US" dirty="0"/>
              <a:t>is because television, computers, and video games</a:t>
            </a:r>
          </a:p>
          <a:p>
            <a:pPr marL="0" indent="0">
              <a:buNone/>
            </a:pPr>
            <a:r>
              <a:rPr lang="en-US" dirty="0"/>
              <a:t>often are chosen over physical activity. </a:t>
            </a:r>
            <a:endParaRPr lang="en-US" dirty="0" smtClean="0"/>
          </a:p>
          <a:p>
            <a:pPr marL="0" indent="0">
              <a:buNone/>
            </a:pPr>
            <a:endParaRPr lang="en-US" dirty="0" smtClean="0"/>
          </a:p>
          <a:p>
            <a:pPr marL="0" indent="0">
              <a:buNone/>
            </a:pPr>
            <a:r>
              <a:rPr lang="en-US" dirty="0" smtClean="0"/>
              <a:t>Studies </a:t>
            </a:r>
            <a:r>
              <a:rPr lang="en-US" dirty="0"/>
              <a:t>have found </a:t>
            </a:r>
            <a:r>
              <a:rPr lang="en-US" dirty="0" smtClean="0"/>
              <a:t>that children </a:t>
            </a:r>
            <a:r>
              <a:rPr lang="en-US" dirty="0"/>
              <a:t>who watch four or more hours of television per day </a:t>
            </a:r>
            <a:r>
              <a:rPr lang="en-US" dirty="0" smtClean="0"/>
              <a:t>have more </a:t>
            </a:r>
            <a:r>
              <a:rPr lang="en-US" dirty="0"/>
              <a:t>body fat and a greater BMI than those who spend </a:t>
            </a:r>
            <a:r>
              <a:rPr lang="en-US" dirty="0" smtClean="0"/>
              <a:t>fewer than </a:t>
            </a:r>
            <a:r>
              <a:rPr lang="en-US" dirty="0"/>
              <a:t>two hours watching television. </a:t>
            </a:r>
            <a:endParaRPr lang="en-US" dirty="0" smtClean="0"/>
          </a:p>
          <a:p>
            <a:pPr marL="0" indent="0">
              <a:buNone/>
            </a:pPr>
            <a:endParaRPr lang="en-US" dirty="0"/>
          </a:p>
          <a:p>
            <a:pPr marL="0" indent="0">
              <a:buNone/>
            </a:pPr>
            <a:r>
              <a:rPr lang="en-US" dirty="0" smtClean="0"/>
              <a:t>Children </a:t>
            </a:r>
            <a:r>
              <a:rPr lang="en-US" dirty="0"/>
              <a:t>who learn to </a:t>
            </a:r>
            <a:r>
              <a:rPr lang="en-US" dirty="0" smtClean="0"/>
              <a:t>enjoy physical </a:t>
            </a:r>
            <a:r>
              <a:rPr lang="en-US" dirty="0"/>
              <a:t>activity are more likely to be active adults who </a:t>
            </a:r>
            <a:r>
              <a:rPr lang="en-US" dirty="0" smtClean="0"/>
              <a:t>maintain a </a:t>
            </a:r>
            <a:r>
              <a:rPr lang="en-US" dirty="0"/>
              <a:t>healthy body weight and have a lower risk for disease. </a:t>
            </a:r>
            <a:endParaRPr lang="en-GB" dirty="0"/>
          </a:p>
        </p:txBody>
      </p:sp>
    </p:spTree>
    <p:extLst>
      <p:ext uri="{BB962C8B-B14F-4D97-AF65-F5344CB8AC3E}">
        <p14:creationId xmlns:p14="http://schemas.microsoft.com/office/powerpoint/2010/main" val="954777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Energy for exercise </a:t>
            </a:r>
            <a:endParaRPr lang="en-GB" dirty="0"/>
          </a:p>
        </p:txBody>
      </p:sp>
      <p:sp>
        <p:nvSpPr>
          <p:cNvPr id="3" name="Content Placeholder 2"/>
          <p:cNvSpPr>
            <a:spLocks noGrp="1"/>
          </p:cNvSpPr>
          <p:nvPr>
            <p:ph idx="1"/>
          </p:nvPr>
        </p:nvSpPr>
        <p:spPr>
          <a:xfrm>
            <a:off x="228600" y="1371600"/>
            <a:ext cx="8229600" cy="5029200"/>
          </a:xfrm>
        </p:spPr>
        <p:txBody>
          <a:bodyPr>
            <a:normAutofit fontScale="70000" lnSpcReduction="20000"/>
          </a:bodyPr>
          <a:lstStyle/>
          <a:p>
            <a:r>
              <a:rPr lang="en-US" dirty="0" smtClean="0"/>
              <a:t>The </a:t>
            </a:r>
            <a:r>
              <a:rPr lang="en-US" dirty="0"/>
              <a:t>molecule that provides energy for the contraction of </a:t>
            </a:r>
            <a:r>
              <a:rPr lang="en-US" dirty="0" smtClean="0"/>
              <a:t>exercising</a:t>
            </a:r>
            <a:r>
              <a:rPr lang="ar-SA" dirty="0" smtClean="0"/>
              <a:t> </a:t>
            </a:r>
            <a:r>
              <a:rPr lang="en-US" dirty="0" smtClean="0"/>
              <a:t>muscles </a:t>
            </a:r>
            <a:r>
              <a:rPr lang="en-US" dirty="0"/>
              <a:t>is called ATP (adenosine </a:t>
            </a:r>
            <a:r>
              <a:rPr lang="en-US" dirty="0" smtClean="0"/>
              <a:t>triphosphate).</a:t>
            </a:r>
          </a:p>
          <a:p>
            <a:pPr marL="114300" indent="0">
              <a:buNone/>
            </a:pPr>
            <a:endParaRPr lang="en-US" dirty="0" smtClean="0"/>
          </a:p>
          <a:p>
            <a:r>
              <a:rPr lang="en-GB" dirty="0"/>
              <a:t>ATP is the </a:t>
            </a:r>
            <a:r>
              <a:rPr lang="en-GB" dirty="0" smtClean="0"/>
              <a:t>immediate </a:t>
            </a:r>
            <a:r>
              <a:rPr lang="en-US" dirty="0" smtClean="0"/>
              <a:t>source </a:t>
            </a:r>
            <a:r>
              <a:rPr lang="en-US" dirty="0"/>
              <a:t>of energy for all body functions. It supplies the </a:t>
            </a:r>
            <a:r>
              <a:rPr lang="en-US" dirty="0" smtClean="0"/>
              <a:t>energy needed </a:t>
            </a:r>
            <a:r>
              <a:rPr lang="en-US" dirty="0"/>
              <a:t>to breathe, circulate blood, eliminate body wastes, </a:t>
            </a:r>
            <a:r>
              <a:rPr lang="en-US" dirty="0" smtClean="0"/>
              <a:t>and maintain body temperature. </a:t>
            </a:r>
          </a:p>
          <a:p>
            <a:pPr marL="114300" indent="0">
              <a:buNone/>
            </a:pPr>
            <a:endParaRPr lang="en-US" dirty="0" smtClean="0"/>
          </a:p>
          <a:p>
            <a:r>
              <a:rPr lang="en-US" dirty="0"/>
              <a:t>ATP for muscle contraction </a:t>
            </a:r>
            <a:r>
              <a:rPr lang="en-US" dirty="0" smtClean="0"/>
              <a:t>is produced </a:t>
            </a:r>
            <a:r>
              <a:rPr lang="en-US" dirty="0"/>
              <a:t>inside the muscle cells, primarily from the breakdown </a:t>
            </a:r>
            <a:r>
              <a:rPr lang="en-US" dirty="0" smtClean="0"/>
              <a:t>of glucose </a:t>
            </a:r>
            <a:r>
              <a:rPr lang="en-US" dirty="0"/>
              <a:t>and fatty acids. </a:t>
            </a:r>
            <a:endParaRPr lang="en-US" dirty="0" smtClean="0"/>
          </a:p>
          <a:p>
            <a:pPr marL="114300" indent="0">
              <a:buNone/>
            </a:pPr>
            <a:endParaRPr lang="en-US" dirty="0" smtClean="0"/>
          </a:p>
          <a:p>
            <a:r>
              <a:rPr lang="en-US" dirty="0" smtClean="0"/>
              <a:t>During </a:t>
            </a:r>
            <a:r>
              <a:rPr lang="en-US" dirty="0"/>
              <a:t>vigorous exercise, ATP is </a:t>
            </a:r>
            <a:r>
              <a:rPr lang="en-US" dirty="0" smtClean="0"/>
              <a:t>produced and </a:t>
            </a:r>
            <a:r>
              <a:rPr lang="en-US" dirty="0"/>
              <a:t>consumed rapidly by the muscles</a:t>
            </a:r>
            <a:r>
              <a:rPr lang="en-US" dirty="0" smtClean="0"/>
              <a:t>.</a:t>
            </a:r>
          </a:p>
          <a:p>
            <a:pPr marL="114300" indent="0">
              <a:buNone/>
            </a:pPr>
            <a:endParaRPr lang="en-US" dirty="0" smtClean="0"/>
          </a:p>
          <a:p>
            <a:r>
              <a:rPr lang="en-US" dirty="0" smtClean="0"/>
              <a:t> </a:t>
            </a:r>
            <a:r>
              <a:rPr lang="en-US" dirty="0"/>
              <a:t>If exercise is more </a:t>
            </a:r>
            <a:r>
              <a:rPr lang="en-US" dirty="0" smtClean="0"/>
              <a:t>leisurely, ATP </a:t>
            </a:r>
            <a:r>
              <a:rPr lang="en-US" dirty="0"/>
              <a:t>is produced and consumed more slowly.</a:t>
            </a:r>
            <a:endParaRPr lang="en-GB" dirty="0"/>
          </a:p>
        </p:txBody>
      </p:sp>
    </p:spTree>
    <p:extLst>
      <p:ext uri="{BB962C8B-B14F-4D97-AF65-F5344CB8AC3E}">
        <p14:creationId xmlns:p14="http://schemas.microsoft.com/office/powerpoint/2010/main" val="32962485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ATP  production </a:t>
            </a:r>
            <a:endParaRPr lang="en-GB" dirty="0"/>
          </a:p>
        </p:txBody>
      </p:sp>
      <p:sp>
        <p:nvSpPr>
          <p:cNvPr id="3" name="Content Placeholder 2"/>
          <p:cNvSpPr>
            <a:spLocks noGrp="1"/>
          </p:cNvSpPr>
          <p:nvPr>
            <p:ph idx="1"/>
          </p:nvPr>
        </p:nvSpPr>
        <p:spPr>
          <a:xfrm>
            <a:off x="304800" y="1371600"/>
            <a:ext cx="7772400" cy="5029200"/>
          </a:xfrm>
        </p:spPr>
        <p:txBody>
          <a:bodyPr>
            <a:normAutofit fontScale="77500" lnSpcReduction="20000"/>
          </a:bodyPr>
          <a:lstStyle/>
          <a:p>
            <a:r>
              <a:rPr lang="en-US" dirty="0" smtClean="0"/>
              <a:t>Aerobic metabolism </a:t>
            </a:r>
          </a:p>
          <a:p>
            <a:pPr marL="114300" indent="0">
              <a:buNone/>
            </a:pPr>
            <a:r>
              <a:rPr lang="en-US" dirty="0"/>
              <a:t>ATP can be produced in different ways. </a:t>
            </a:r>
            <a:endParaRPr lang="en-US" dirty="0" smtClean="0"/>
          </a:p>
          <a:p>
            <a:pPr marL="114300" indent="0">
              <a:buNone/>
            </a:pPr>
            <a:r>
              <a:rPr lang="en-US" dirty="0" smtClean="0"/>
              <a:t>One </a:t>
            </a:r>
            <a:r>
              <a:rPr lang="en-US" dirty="0"/>
              <a:t>way is called </a:t>
            </a:r>
            <a:r>
              <a:rPr lang="en-US" b="1" dirty="0" smtClean="0"/>
              <a:t>aerobic metabolism</a:t>
            </a:r>
            <a:r>
              <a:rPr lang="en-US" dirty="0"/>
              <a:t>. </a:t>
            </a:r>
            <a:endParaRPr lang="en-US" dirty="0" smtClean="0"/>
          </a:p>
          <a:p>
            <a:pPr marL="114300" indent="0">
              <a:buNone/>
            </a:pPr>
            <a:r>
              <a:rPr lang="en-US" dirty="0" smtClean="0"/>
              <a:t>This </a:t>
            </a:r>
            <a:r>
              <a:rPr lang="en-US" dirty="0"/>
              <a:t>type of metabolism requires oxygen. </a:t>
            </a:r>
            <a:r>
              <a:rPr lang="en-US" dirty="0" smtClean="0"/>
              <a:t>Aerobic exercise</a:t>
            </a:r>
            <a:r>
              <a:rPr lang="en-US" dirty="0"/>
              <a:t>, such as jogging, biking, or swimming, relies on </a:t>
            </a:r>
            <a:r>
              <a:rPr lang="en-US" dirty="0" smtClean="0"/>
              <a:t>aerobic metabolism </a:t>
            </a:r>
            <a:r>
              <a:rPr lang="en-US" dirty="0"/>
              <a:t>and therefore requires oxygen</a:t>
            </a:r>
            <a:r>
              <a:rPr lang="en-US" dirty="0" smtClean="0"/>
              <a:t>.</a:t>
            </a:r>
          </a:p>
          <a:p>
            <a:pPr marL="114300" indent="0">
              <a:buNone/>
            </a:pPr>
            <a:endParaRPr lang="en-US" dirty="0" smtClean="0"/>
          </a:p>
          <a:p>
            <a:pPr marL="114300" indent="0">
              <a:buNone/>
            </a:pPr>
            <a:r>
              <a:rPr lang="en-US" dirty="0" smtClean="0"/>
              <a:t> </a:t>
            </a:r>
            <a:r>
              <a:rPr lang="en-US" dirty="0"/>
              <a:t>Aerobic </a:t>
            </a:r>
            <a:r>
              <a:rPr lang="en-US" dirty="0" smtClean="0"/>
              <a:t>metabolism produces </a:t>
            </a:r>
            <a:r>
              <a:rPr lang="en-US" dirty="0"/>
              <a:t>ATP slowly, but it is very efficient: It produces a great </a:t>
            </a:r>
            <a:r>
              <a:rPr lang="en-US" dirty="0" smtClean="0"/>
              <a:t>deal of </a:t>
            </a:r>
            <a:r>
              <a:rPr lang="en-US" dirty="0"/>
              <a:t>ATP from each molecule of glucose. </a:t>
            </a:r>
            <a:endParaRPr lang="en-US" dirty="0" smtClean="0"/>
          </a:p>
          <a:p>
            <a:pPr marL="114300" indent="0">
              <a:buNone/>
            </a:pPr>
            <a:endParaRPr lang="en-US" dirty="0"/>
          </a:p>
          <a:p>
            <a:pPr marL="114300" indent="0">
              <a:buNone/>
            </a:pPr>
            <a:r>
              <a:rPr lang="en-US" dirty="0" smtClean="0"/>
              <a:t>Aerobic </a:t>
            </a:r>
            <a:r>
              <a:rPr lang="en-US" dirty="0"/>
              <a:t>metabolism </a:t>
            </a:r>
            <a:r>
              <a:rPr lang="en-US" dirty="0" smtClean="0"/>
              <a:t>also can </a:t>
            </a:r>
            <a:r>
              <a:rPr lang="en-US" dirty="0"/>
              <a:t>produce ATP from fatty acids. People store so much energy </a:t>
            </a:r>
            <a:r>
              <a:rPr lang="en-US" dirty="0" smtClean="0"/>
              <a:t>as body </a:t>
            </a:r>
            <a:r>
              <a:rPr lang="en-US" dirty="0"/>
              <a:t>fat that there is always fat available as an energy source</a:t>
            </a:r>
            <a:endParaRPr lang="en-GB" dirty="0"/>
          </a:p>
        </p:txBody>
      </p:sp>
    </p:spTree>
    <p:extLst>
      <p:ext uri="{BB962C8B-B14F-4D97-AF65-F5344CB8AC3E}">
        <p14:creationId xmlns:p14="http://schemas.microsoft.com/office/powerpoint/2010/main" val="3816272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62500" lnSpcReduction="20000"/>
          </a:bodyPr>
          <a:lstStyle/>
          <a:p>
            <a:r>
              <a:rPr lang="en-GB" b="1" dirty="0"/>
              <a:t>A</a:t>
            </a:r>
            <a:r>
              <a:rPr lang="en-GB" b="1" dirty="0" smtClean="0"/>
              <a:t>naerobic metabolism</a:t>
            </a:r>
          </a:p>
          <a:p>
            <a:pPr marL="114300" indent="0">
              <a:buNone/>
            </a:pPr>
            <a:r>
              <a:rPr lang="en-US" b="1" dirty="0" smtClean="0"/>
              <a:t>* </a:t>
            </a:r>
            <a:r>
              <a:rPr lang="en-US" dirty="0" smtClean="0"/>
              <a:t>ATP </a:t>
            </a:r>
            <a:r>
              <a:rPr lang="en-US" dirty="0"/>
              <a:t>can also be produced in the absence of oxygen at the cell,</a:t>
            </a:r>
          </a:p>
          <a:p>
            <a:pPr marL="114300" indent="0">
              <a:buNone/>
            </a:pPr>
            <a:r>
              <a:rPr lang="en-US" dirty="0"/>
              <a:t>which occurs (among other times) during high-intensity exercise</a:t>
            </a:r>
            <a:r>
              <a:rPr lang="en-US" dirty="0" smtClean="0"/>
              <a:t>,</a:t>
            </a:r>
          </a:p>
          <a:p>
            <a:pPr>
              <a:buFont typeface="Arial" charset="0"/>
              <a:buChar char="•"/>
            </a:pPr>
            <a:r>
              <a:rPr lang="en-US" dirty="0" smtClean="0"/>
              <a:t>This </a:t>
            </a:r>
            <a:r>
              <a:rPr lang="en-US" b="1" dirty="0"/>
              <a:t>anaerobic metabolism </a:t>
            </a:r>
            <a:r>
              <a:rPr lang="en-US" dirty="0"/>
              <a:t>produces ATP </a:t>
            </a:r>
            <a:r>
              <a:rPr lang="en-US" dirty="0" smtClean="0"/>
              <a:t>very </a:t>
            </a:r>
            <a:r>
              <a:rPr lang="en-GB" dirty="0" smtClean="0"/>
              <a:t>quickly</a:t>
            </a:r>
            <a:r>
              <a:rPr lang="en-GB" dirty="0"/>
              <a:t>. But anaerobic metabolism produces fewer ATP </a:t>
            </a:r>
            <a:r>
              <a:rPr lang="en-GB" dirty="0" smtClean="0"/>
              <a:t>molecules </a:t>
            </a:r>
            <a:r>
              <a:rPr lang="en-US" dirty="0" smtClean="0"/>
              <a:t>from </a:t>
            </a:r>
            <a:r>
              <a:rPr lang="en-US" dirty="0"/>
              <a:t>each glucose molecule than aerobic metabolism does, and </a:t>
            </a:r>
            <a:r>
              <a:rPr lang="en-US" dirty="0" smtClean="0"/>
              <a:t>it cannot </a:t>
            </a:r>
            <a:r>
              <a:rPr lang="en-US" dirty="0"/>
              <a:t>use fatty acids. </a:t>
            </a:r>
            <a:endParaRPr lang="en-US" dirty="0" smtClean="0"/>
          </a:p>
          <a:p>
            <a:pPr>
              <a:buFont typeface="Arial" charset="0"/>
              <a:buChar char="•"/>
            </a:pPr>
            <a:r>
              <a:rPr lang="en-US" dirty="0" smtClean="0"/>
              <a:t>Therefore</a:t>
            </a:r>
            <a:r>
              <a:rPr lang="en-US" dirty="0"/>
              <a:t>, relying on anaerobic </a:t>
            </a:r>
            <a:r>
              <a:rPr lang="en-US" dirty="0" smtClean="0"/>
              <a:t>metabolism uses </a:t>
            </a:r>
            <a:r>
              <a:rPr lang="en-US" dirty="0"/>
              <a:t>up </a:t>
            </a:r>
            <a:r>
              <a:rPr lang="en-US" dirty="0" smtClean="0"/>
              <a:t>fuel</a:t>
            </a:r>
            <a:r>
              <a:rPr lang="en-US" dirty="0"/>
              <a:t> </a:t>
            </a:r>
            <a:r>
              <a:rPr lang="en-US" dirty="0" smtClean="0"/>
              <a:t>(glucose)  </a:t>
            </a:r>
            <a:r>
              <a:rPr lang="en-US" dirty="0"/>
              <a:t>very rapidly. </a:t>
            </a:r>
            <a:endParaRPr lang="en-US" dirty="0" smtClean="0"/>
          </a:p>
          <a:p>
            <a:pPr>
              <a:buFont typeface="Arial" charset="0"/>
              <a:buChar char="•"/>
            </a:pPr>
            <a:r>
              <a:rPr lang="en-US" dirty="0" smtClean="0"/>
              <a:t>When </a:t>
            </a:r>
            <a:r>
              <a:rPr lang="en-US" dirty="0"/>
              <a:t>glucose stores </a:t>
            </a:r>
            <a:r>
              <a:rPr lang="en-US" dirty="0" smtClean="0"/>
              <a:t>are depleted</a:t>
            </a:r>
            <a:r>
              <a:rPr lang="en-US" dirty="0"/>
              <a:t>, it is not possible to continue exercising at the same </a:t>
            </a:r>
            <a:r>
              <a:rPr lang="en-US" dirty="0" smtClean="0"/>
              <a:t>intensity level</a:t>
            </a:r>
            <a:r>
              <a:rPr lang="en-US" dirty="0"/>
              <a:t>, and the person feels </a:t>
            </a:r>
            <a:r>
              <a:rPr lang="en-US" b="1" dirty="0"/>
              <a:t>fatigue</a:t>
            </a:r>
            <a:r>
              <a:rPr lang="en-US" dirty="0"/>
              <a:t>. </a:t>
            </a:r>
            <a:endParaRPr lang="en-US" dirty="0" smtClean="0"/>
          </a:p>
          <a:p>
            <a:pPr>
              <a:buFont typeface="Arial" charset="0"/>
              <a:buChar char="•"/>
            </a:pPr>
            <a:r>
              <a:rPr lang="en-US" dirty="0" smtClean="0"/>
              <a:t>People </a:t>
            </a:r>
            <a:r>
              <a:rPr lang="en-US" dirty="0"/>
              <a:t>with a greater ability </a:t>
            </a:r>
            <a:r>
              <a:rPr lang="en-US" dirty="0" smtClean="0"/>
              <a:t>to deliver </a:t>
            </a:r>
            <a:r>
              <a:rPr lang="en-US" dirty="0"/>
              <a:t>oxygen to the muscles (and for the muscles to use this </a:t>
            </a:r>
            <a:r>
              <a:rPr lang="en-US" dirty="0" smtClean="0"/>
              <a:t>oxygen to </a:t>
            </a:r>
            <a:r>
              <a:rPr lang="en-US" dirty="0"/>
              <a:t>generate ATP by aerobic metabolism) can perform more </a:t>
            </a:r>
            <a:r>
              <a:rPr lang="en-US" dirty="0" smtClean="0"/>
              <a:t>intense exercise </a:t>
            </a:r>
            <a:r>
              <a:rPr lang="en-US" dirty="0"/>
              <a:t>before feeling fatigue. </a:t>
            </a:r>
            <a:endParaRPr lang="en-US" dirty="0" smtClean="0"/>
          </a:p>
          <a:p>
            <a:pPr>
              <a:buFont typeface="Arial" charset="0"/>
              <a:buChar char="•"/>
            </a:pPr>
            <a:r>
              <a:rPr lang="en-US" dirty="0" smtClean="0"/>
              <a:t>A </a:t>
            </a:r>
            <a:r>
              <a:rPr lang="en-US" dirty="0"/>
              <a:t>person’s ability to deliver oxygen </a:t>
            </a:r>
            <a:r>
              <a:rPr lang="en-US" dirty="0" smtClean="0"/>
              <a:t>to muscles </a:t>
            </a:r>
            <a:r>
              <a:rPr lang="en-US" dirty="0"/>
              <a:t>and use aerobic metabolism to generate energy is </a:t>
            </a:r>
            <a:r>
              <a:rPr lang="en-US" dirty="0" smtClean="0"/>
              <a:t>referred  to </a:t>
            </a:r>
            <a:r>
              <a:rPr lang="en-US" dirty="0"/>
              <a:t>as </a:t>
            </a:r>
            <a:r>
              <a:rPr lang="en-US" dirty="0" smtClean="0"/>
              <a:t> </a:t>
            </a:r>
            <a:r>
              <a:rPr lang="en-US" b="1" dirty="0"/>
              <a:t>aerobic </a:t>
            </a:r>
            <a:r>
              <a:rPr lang="en-US" b="1" dirty="0" smtClean="0"/>
              <a:t>capacity or VO2 max</a:t>
            </a:r>
            <a:endParaRPr lang="en-GB" b="1" dirty="0"/>
          </a:p>
        </p:txBody>
      </p:sp>
    </p:spTree>
    <p:extLst>
      <p:ext uri="{BB962C8B-B14F-4D97-AF65-F5344CB8AC3E}">
        <p14:creationId xmlns:p14="http://schemas.microsoft.com/office/powerpoint/2010/main" val="22706463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 Oxygen delivery </a:t>
            </a:r>
            <a:endParaRPr lang="en-GB" dirty="0"/>
          </a:p>
        </p:txBody>
      </p:sp>
      <p:sp>
        <p:nvSpPr>
          <p:cNvPr id="3" name="Content Placeholder 2"/>
          <p:cNvSpPr>
            <a:spLocks noGrp="1"/>
          </p:cNvSpPr>
          <p:nvPr>
            <p:ph idx="1"/>
          </p:nvPr>
        </p:nvSpPr>
        <p:spPr/>
        <p:txBody>
          <a:bodyPr>
            <a:normAutofit fontScale="77500" lnSpcReduction="20000"/>
          </a:bodyPr>
          <a:lstStyle/>
          <a:p>
            <a:r>
              <a:rPr lang="en-US" dirty="0"/>
              <a:t>During exercise, the body uses more oxygen than it does at </a:t>
            </a:r>
            <a:r>
              <a:rPr lang="en-US" dirty="0" smtClean="0"/>
              <a:t>rest. A </a:t>
            </a:r>
            <a:r>
              <a:rPr lang="en-US" dirty="0"/>
              <a:t>number of adaptations occur during exercise to increase </a:t>
            </a:r>
            <a:r>
              <a:rPr lang="en-US" dirty="0" smtClean="0"/>
              <a:t>blood flow </a:t>
            </a:r>
            <a:r>
              <a:rPr lang="en-US" dirty="0"/>
              <a:t>and the amount of oxygen delivered to the muscles</a:t>
            </a:r>
            <a:r>
              <a:rPr lang="en-US" dirty="0" smtClean="0"/>
              <a:t>.</a:t>
            </a:r>
          </a:p>
          <a:p>
            <a:r>
              <a:rPr lang="en-US" dirty="0" smtClean="0"/>
              <a:t>Adaptation mechanism: </a:t>
            </a:r>
          </a:p>
          <a:p>
            <a:pPr marL="114300" indent="0">
              <a:buNone/>
            </a:pPr>
            <a:r>
              <a:rPr lang="en-US" dirty="0" smtClean="0"/>
              <a:t>Deeper, more frequent breaths</a:t>
            </a:r>
          </a:p>
          <a:p>
            <a:pPr marL="114300" indent="0">
              <a:buNone/>
            </a:pPr>
            <a:r>
              <a:rPr lang="en-US" dirty="0" smtClean="0"/>
              <a:t>The exchange during exercise can be increase up to 25 times to insure more oxygen can be picked up and more carbon dioxide expelled. </a:t>
            </a:r>
          </a:p>
          <a:p>
            <a:r>
              <a:rPr lang="en-US" dirty="0" smtClean="0"/>
              <a:t>Faster heart rate </a:t>
            </a:r>
          </a:p>
          <a:p>
            <a:pPr marL="114300" indent="0">
              <a:buNone/>
            </a:pPr>
            <a:r>
              <a:rPr lang="en-US" dirty="0" smtClean="0"/>
              <a:t>The </a:t>
            </a:r>
            <a:r>
              <a:rPr lang="en-US" dirty="0"/>
              <a:t>total amount of blood pumped increases with exercise. </a:t>
            </a:r>
            <a:r>
              <a:rPr lang="en-US" dirty="0" smtClean="0"/>
              <a:t>The amount </a:t>
            </a:r>
            <a:r>
              <a:rPr lang="en-US" dirty="0"/>
              <a:t>of blood pumped by the heart during a </a:t>
            </a:r>
            <a:r>
              <a:rPr lang="en-US" dirty="0" smtClean="0"/>
              <a:t>one-minute period </a:t>
            </a:r>
            <a:r>
              <a:rPr lang="en-US" dirty="0"/>
              <a:t>is called </a:t>
            </a:r>
            <a:r>
              <a:rPr lang="en-US" b="1" dirty="0"/>
              <a:t>cardiac output</a:t>
            </a:r>
            <a:r>
              <a:rPr lang="en-US" dirty="0"/>
              <a:t>.</a:t>
            </a:r>
            <a:endParaRPr lang="en-GB" dirty="0"/>
          </a:p>
        </p:txBody>
      </p:sp>
    </p:spTree>
    <p:extLst>
      <p:ext uri="{BB962C8B-B14F-4D97-AF65-F5344CB8AC3E}">
        <p14:creationId xmlns:p14="http://schemas.microsoft.com/office/powerpoint/2010/main" val="2871980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Cardiovascular and Respiratory Endurance</a:t>
            </a:r>
            <a:endParaRPr lang="en-GB" dirty="0"/>
          </a:p>
        </p:txBody>
      </p:sp>
      <p:sp>
        <p:nvSpPr>
          <p:cNvPr id="3" name="Content Placeholder 2"/>
          <p:cNvSpPr>
            <a:spLocks noGrp="1"/>
          </p:cNvSpPr>
          <p:nvPr>
            <p:ph idx="1"/>
          </p:nvPr>
        </p:nvSpPr>
        <p:spPr/>
        <p:txBody>
          <a:bodyPr>
            <a:normAutofit fontScale="77500" lnSpcReduction="20000"/>
          </a:bodyPr>
          <a:lstStyle/>
          <a:p>
            <a:r>
              <a:rPr lang="en-US" dirty="0">
                <a:latin typeface="Times New Roman" pitchFamily="18" charset="0"/>
                <a:cs typeface="Times New Roman" pitchFamily="18" charset="0"/>
              </a:rPr>
              <a:t>Endurance determines how long a person can jog or ride a </a:t>
            </a:r>
            <a:r>
              <a:rPr lang="en-US" dirty="0" smtClean="0">
                <a:latin typeface="Times New Roman" pitchFamily="18" charset="0"/>
                <a:cs typeface="Times New Roman" pitchFamily="18" charset="0"/>
              </a:rPr>
              <a:t>bike </a:t>
            </a:r>
            <a:r>
              <a:rPr lang="en-GB" dirty="0" smtClean="0">
                <a:latin typeface="Times New Roman" pitchFamily="18" charset="0"/>
                <a:cs typeface="Times New Roman" pitchFamily="18" charset="0"/>
              </a:rPr>
              <a:t>before </a:t>
            </a:r>
            <a:r>
              <a:rPr lang="en-GB" dirty="0">
                <a:latin typeface="Times New Roman" pitchFamily="18" charset="0"/>
                <a:cs typeface="Times New Roman" pitchFamily="18" charset="0"/>
              </a:rPr>
              <a:t>becoming exhausted</a:t>
            </a:r>
            <a:r>
              <a:rPr lang="en-GB" dirty="0" smtClean="0">
                <a:latin typeface="Times New Roman" pitchFamily="18" charset="0"/>
                <a:cs typeface="Times New Roman" pitchFamily="18" charset="0"/>
              </a:rPr>
              <a:t>.</a:t>
            </a:r>
          </a:p>
          <a:p>
            <a:r>
              <a:rPr lang="en-US" dirty="0">
                <a:latin typeface="Times New Roman" pitchFamily="18" charset="0"/>
                <a:cs typeface="Times New Roman" pitchFamily="18" charset="0"/>
              </a:rPr>
              <a:t>It is determined by the ability of </a:t>
            </a:r>
            <a:r>
              <a:rPr lang="en-US" dirty="0" smtClean="0">
                <a:latin typeface="Times New Roman" pitchFamily="18" charset="0"/>
                <a:cs typeface="Times New Roman" pitchFamily="18" charset="0"/>
              </a:rPr>
              <a:t>the heart </a:t>
            </a:r>
            <a:r>
              <a:rPr lang="en-US" dirty="0">
                <a:latin typeface="Times New Roman" pitchFamily="18" charset="0"/>
                <a:cs typeface="Times New Roman" pitchFamily="18" charset="0"/>
              </a:rPr>
              <a:t>and lungs to deliver oxygen and nutrients to tissues </a:t>
            </a:r>
            <a:r>
              <a:rPr lang="en-US" dirty="0" smtClean="0">
                <a:latin typeface="Times New Roman" pitchFamily="18" charset="0"/>
                <a:cs typeface="Times New Roman" pitchFamily="18" charset="0"/>
              </a:rPr>
              <a:t>and remove </a:t>
            </a:r>
            <a:r>
              <a:rPr lang="en-US" dirty="0">
                <a:latin typeface="Times New Roman" pitchFamily="18" charset="0"/>
                <a:cs typeface="Times New Roman" pitchFamily="18" charset="0"/>
              </a:rPr>
              <a:t>wastes</a:t>
            </a:r>
            <a:r>
              <a:rPr lang="en-US" dirty="0" smtClean="0">
                <a:latin typeface="Times New Roman" pitchFamily="18" charset="0"/>
                <a:cs typeface="Times New Roman" pitchFamily="18" charset="0"/>
              </a:rPr>
              <a:t>.</a:t>
            </a:r>
          </a:p>
          <a:p>
            <a:pPr marL="0" indent="0">
              <a:buNone/>
            </a:pP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Endurance can be enhanced by regular </a:t>
            </a:r>
            <a:r>
              <a:rPr lang="en-US" b="1" dirty="0">
                <a:latin typeface="Times New Roman" pitchFamily="18" charset="0"/>
                <a:cs typeface="Times New Roman" pitchFamily="18" charset="0"/>
              </a:rPr>
              <a:t>aerobic</a:t>
            </a:r>
          </a:p>
          <a:p>
            <a:pPr marL="0" indent="0">
              <a:buNone/>
            </a:pPr>
            <a:r>
              <a:rPr lang="en-US" b="1" dirty="0" smtClean="0">
                <a:latin typeface="Times New Roman" pitchFamily="18" charset="0"/>
                <a:cs typeface="Times New Roman" pitchFamily="18" charset="0"/>
              </a:rPr>
              <a:t> exercise</a:t>
            </a:r>
            <a:r>
              <a:rPr lang="en-US" dirty="0">
                <a:latin typeface="Times New Roman" pitchFamily="18" charset="0"/>
                <a:cs typeface="Times New Roman" pitchFamily="18" charset="0"/>
              </a:rPr>
              <a:t>, such as jogging, bicycling, and </a:t>
            </a:r>
            <a:r>
              <a:rPr lang="en-US" dirty="0" smtClean="0">
                <a:latin typeface="Times New Roman" pitchFamily="18" charset="0"/>
                <a:cs typeface="Times New Roman" pitchFamily="18" charset="0"/>
              </a:rPr>
              <a:t>swimming</a:t>
            </a:r>
          </a:p>
          <a:p>
            <a:pPr marL="0" indent="0">
              <a:buNone/>
            </a:pP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Aerobic: </a:t>
            </a:r>
            <a:r>
              <a:rPr lang="en-US" dirty="0">
                <a:latin typeface="Times New Roman" pitchFamily="18" charset="0"/>
                <a:cs typeface="Times New Roman" pitchFamily="18" charset="0"/>
              </a:rPr>
              <a:t>an activity must be performed at an intensity that</a:t>
            </a:r>
          </a:p>
          <a:p>
            <a:pPr marL="0" indent="0">
              <a:buNone/>
            </a:pPr>
            <a:r>
              <a:rPr lang="en-US" dirty="0">
                <a:latin typeface="Times New Roman" pitchFamily="18" charset="0"/>
                <a:cs typeface="Times New Roman" pitchFamily="18" charset="0"/>
              </a:rPr>
              <a:t>is low enough for a person to carry on a conversation, but </a:t>
            </a:r>
            <a:r>
              <a:rPr lang="en-US" dirty="0" smtClean="0">
                <a:latin typeface="Times New Roman" pitchFamily="18" charset="0"/>
                <a:cs typeface="Times New Roman" pitchFamily="18" charset="0"/>
              </a:rPr>
              <a:t>high enough </a:t>
            </a:r>
            <a:r>
              <a:rPr lang="en-US" dirty="0">
                <a:latin typeface="Times New Roman" pitchFamily="18" charset="0"/>
                <a:cs typeface="Times New Roman" pitchFamily="18" charset="0"/>
              </a:rPr>
              <a:t>that the person cannot sing while exercising.</a:t>
            </a:r>
            <a:endParaRPr lang="en-GB" dirty="0">
              <a:latin typeface="Times New Roman" pitchFamily="18" charset="0"/>
              <a:cs typeface="Times New Roman" pitchFamily="18" charset="0"/>
            </a:endParaRPr>
          </a:p>
        </p:txBody>
      </p:sp>
    </p:spTree>
    <p:extLst>
      <p:ext uri="{BB962C8B-B14F-4D97-AF65-F5344CB8AC3E}">
        <p14:creationId xmlns:p14="http://schemas.microsoft.com/office/powerpoint/2010/main" val="31838774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77500" lnSpcReduction="20000"/>
          </a:bodyPr>
          <a:lstStyle/>
          <a:p>
            <a:r>
              <a:rPr lang="en-GB" dirty="0"/>
              <a:t>At rest, </a:t>
            </a:r>
            <a:r>
              <a:rPr lang="en-GB" dirty="0" smtClean="0"/>
              <a:t>the  </a:t>
            </a:r>
            <a:r>
              <a:rPr lang="en-US" dirty="0" smtClean="0"/>
              <a:t>heart </a:t>
            </a:r>
            <a:r>
              <a:rPr lang="en-US" dirty="0"/>
              <a:t>of an average male college student beats about 70 times </a:t>
            </a:r>
            <a:r>
              <a:rPr lang="en-US" dirty="0" smtClean="0"/>
              <a:t>per minute</a:t>
            </a:r>
            <a:r>
              <a:rPr lang="en-US" dirty="0"/>
              <a:t>, and stroke volume is about a third of a cup (71 mL</a:t>
            </a:r>
            <a:r>
              <a:rPr lang="en-US" dirty="0" smtClean="0"/>
              <a:t>).</a:t>
            </a:r>
          </a:p>
          <a:p>
            <a:r>
              <a:rPr lang="en-US" dirty="0" smtClean="0"/>
              <a:t> This results </a:t>
            </a:r>
            <a:r>
              <a:rPr lang="en-US" dirty="0"/>
              <a:t>in a cardiac output of about 23 cups (5,000 mL) per minute</a:t>
            </a:r>
            <a:r>
              <a:rPr lang="en-US" dirty="0" smtClean="0"/>
              <a:t>.</a:t>
            </a:r>
          </a:p>
          <a:p>
            <a:endParaRPr lang="en-US" dirty="0"/>
          </a:p>
          <a:p>
            <a:r>
              <a:rPr lang="en-US" dirty="0"/>
              <a:t>During high-intensity exercise, heart rate would increase to </a:t>
            </a:r>
            <a:r>
              <a:rPr lang="en-US" dirty="0" smtClean="0"/>
              <a:t>about 195 </a:t>
            </a:r>
            <a:r>
              <a:rPr lang="en-US" dirty="0"/>
              <a:t>beats per minute and stroke volume to almost a half a </a:t>
            </a:r>
            <a:r>
              <a:rPr lang="en-US" dirty="0" smtClean="0"/>
              <a:t>cup (113 </a:t>
            </a:r>
            <a:r>
              <a:rPr lang="en-US" dirty="0"/>
              <a:t>mL), resulting in a cardiac output of 98 cups (22,000 mL), </a:t>
            </a:r>
            <a:r>
              <a:rPr lang="en-US" dirty="0" smtClean="0"/>
              <a:t>or </a:t>
            </a:r>
            <a:r>
              <a:rPr lang="en-GB" dirty="0" smtClean="0"/>
              <a:t>about </a:t>
            </a:r>
            <a:r>
              <a:rPr lang="en-GB" dirty="0"/>
              <a:t>6 gallons (22 L) per </a:t>
            </a:r>
            <a:r>
              <a:rPr lang="en-GB" dirty="0" smtClean="0"/>
              <a:t>minute</a:t>
            </a:r>
          </a:p>
          <a:p>
            <a:endParaRPr lang="en-GB" dirty="0"/>
          </a:p>
          <a:p>
            <a:r>
              <a:rPr lang="en-GB" dirty="0" smtClean="0"/>
              <a:t>Calculate the cardiac out put???</a:t>
            </a:r>
            <a:endParaRPr lang="en-GB" dirty="0"/>
          </a:p>
        </p:txBody>
      </p:sp>
    </p:spTree>
    <p:extLst>
      <p:ext uri="{BB962C8B-B14F-4D97-AF65-F5344CB8AC3E}">
        <p14:creationId xmlns:p14="http://schemas.microsoft.com/office/powerpoint/2010/main" val="13514278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944562"/>
          </a:xfrm>
        </p:spPr>
        <p:txBody>
          <a:bodyPr>
            <a:normAutofit fontScale="90000"/>
          </a:bodyPr>
          <a:lstStyle/>
          <a:p>
            <a:r>
              <a:rPr lang="en-GB" dirty="0" smtClean="0"/>
              <a:t>3- </a:t>
            </a:r>
            <a:r>
              <a:rPr lang="en-US" dirty="0"/>
              <a:t>Changing blood flow </a:t>
            </a:r>
            <a:br>
              <a:rPr lang="en-US" dirty="0"/>
            </a:br>
            <a:endParaRPr lang="en-GB" dirty="0"/>
          </a:p>
        </p:txBody>
      </p:sp>
      <p:sp>
        <p:nvSpPr>
          <p:cNvPr id="3" name="Content Placeholder 2"/>
          <p:cNvSpPr>
            <a:spLocks noGrp="1"/>
          </p:cNvSpPr>
          <p:nvPr>
            <p:ph idx="1"/>
          </p:nvPr>
        </p:nvSpPr>
        <p:spPr/>
        <p:txBody>
          <a:bodyPr>
            <a:normAutofit fontScale="70000" lnSpcReduction="20000"/>
          </a:bodyPr>
          <a:lstStyle/>
          <a:p>
            <a:r>
              <a:rPr lang="en-US" dirty="0" smtClean="0"/>
              <a:t>Exercise </a:t>
            </a:r>
            <a:r>
              <a:rPr lang="en-US" dirty="0"/>
              <a:t>also affects how oxygen-rich blood is distributed. </a:t>
            </a:r>
            <a:endParaRPr lang="en-US" dirty="0" smtClean="0"/>
          </a:p>
          <a:p>
            <a:r>
              <a:rPr lang="en-US" dirty="0" smtClean="0"/>
              <a:t>The</a:t>
            </a:r>
            <a:r>
              <a:rPr lang="en-US" dirty="0"/>
              <a:t> </a:t>
            </a:r>
            <a:r>
              <a:rPr lang="en-US" dirty="0" smtClean="0"/>
              <a:t>volume </a:t>
            </a:r>
            <a:r>
              <a:rPr lang="en-US" dirty="0"/>
              <a:t>of blood that flows to an organ or tissue depends </a:t>
            </a:r>
            <a:r>
              <a:rPr lang="en-US" dirty="0" smtClean="0"/>
              <a:t>on need.</a:t>
            </a:r>
          </a:p>
          <a:p>
            <a:r>
              <a:rPr lang="en-US" dirty="0" smtClean="0"/>
              <a:t> </a:t>
            </a:r>
            <a:r>
              <a:rPr lang="en-US" dirty="0"/>
              <a:t>Blood vessels can either constrict or dilate to allow </a:t>
            </a:r>
            <a:r>
              <a:rPr lang="en-US" dirty="0" smtClean="0"/>
              <a:t>blood </a:t>
            </a:r>
            <a:r>
              <a:rPr lang="en-GB" dirty="0" smtClean="0"/>
              <a:t>to </a:t>
            </a:r>
            <a:r>
              <a:rPr lang="en-GB" dirty="0"/>
              <a:t>be rapidly </a:t>
            </a:r>
            <a:r>
              <a:rPr lang="en-GB" dirty="0" smtClean="0"/>
              <a:t>redistributed</a:t>
            </a:r>
          </a:p>
          <a:p>
            <a:r>
              <a:rPr lang="en-US" dirty="0">
                <a:solidFill>
                  <a:srgbClr val="FF0000"/>
                </a:solidFill>
              </a:rPr>
              <a:t>As a person exercises, the blood </a:t>
            </a:r>
            <a:r>
              <a:rPr lang="en-US" dirty="0" smtClean="0">
                <a:solidFill>
                  <a:srgbClr val="FF0000"/>
                </a:solidFill>
              </a:rPr>
              <a:t>vessels in </a:t>
            </a:r>
            <a:r>
              <a:rPr lang="en-US" dirty="0">
                <a:solidFill>
                  <a:srgbClr val="FF0000"/>
                </a:solidFill>
              </a:rPr>
              <a:t>active muscles dilate to increase the blood supply, </a:t>
            </a:r>
            <a:r>
              <a:rPr lang="en-US" dirty="0" smtClean="0">
                <a:solidFill>
                  <a:srgbClr val="FF0000"/>
                </a:solidFill>
              </a:rPr>
              <a:t>while the </a:t>
            </a:r>
            <a:r>
              <a:rPr lang="en-US" dirty="0">
                <a:solidFill>
                  <a:srgbClr val="FF0000"/>
                </a:solidFill>
              </a:rPr>
              <a:t>blood vessels that supply the kidneys, liver, pancreas, </a:t>
            </a:r>
            <a:r>
              <a:rPr lang="en-US" dirty="0" smtClean="0">
                <a:solidFill>
                  <a:srgbClr val="FF0000"/>
                </a:solidFill>
              </a:rPr>
              <a:t>and gastrointestinal </a:t>
            </a:r>
            <a:r>
              <a:rPr lang="en-US" dirty="0">
                <a:solidFill>
                  <a:srgbClr val="FF0000"/>
                </a:solidFill>
              </a:rPr>
              <a:t>tract constrict. </a:t>
            </a:r>
            <a:endParaRPr lang="en-US" dirty="0" smtClean="0">
              <a:solidFill>
                <a:srgbClr val="FF0000"/>
              </a:solidFill>
            </a:endParaRPr>
          </a:p>
          <a:p>
            <a:r>
              <a:rPr lang="en-US" dirty="0" smtClean="0"/>
              <a:t>At </a:t>
            </a:r>
            <a:r>
              <a:rPr lang="en-US" dirty="0"/>
              <a:t>rest, about 24% of blood </a:t>
            </a:r>
            <a:r>
              <a:rPr lang="en-US" dirty="0" smtClean="0"/>
              <a:t>flow goes </a:t>
            </a:r>
            <a:r>
              <a:rPr lang="en-US" dirty="0"/>
              <a:t>to the digestive system, 20% to skeletal muscles, and </a:t>
            </a:r>
            <a:r>
              <a:rPr lang="en-US" dirty="0" smtClean="0"/>
              <a:t>the rest </a:t>
            </a:r>
            <a:r>
              <a:rPr lang="en-US" dirty="0"/>
              <a:t>to the heart, kidneys, brain, skin, and other organs</a:t>
            </a:r>
            <a:r>
              <a:rPr lang="en-US" dirty="0" smtClean="0"/>
              <a:t>.</a:t>
            </a:r>
          </a:p>
          <a:p>
            <a:r>
              <a:rPr lang="en-US" dirty="0" smtClean="0"/>
              <a:t> During strenuous </a:t>
            </a:r>
            <a:r>
              <a:rPr lang="en-US" dirty="0"/>
              <a:t>exercise, more than 70% of blood flow will be </a:t>
            </a:r>
            <a:r>
              <a:rPr lang="en-US" dirty="0" smtClean="0"/>
              <a:t>directed </a:t>
            </a:r>
            <a:r>
              <a:rPr lang="en-GB" dirty="0" smtClean="0"/>
              <a:t>to </a:t>
            </a:r>
            <a:r>
              <a:rPr lang="en-GB" dirty="0"/>
              <a:t>the skeletal muscles</a:t>
            </a:r>
          </a:p>
        </p:txBody>
      </p:sp>
    </p:spTree>
    <p:extLst>
      <p:ext uri="{BB962C8B-B14F-4D97-AF65-F5344CB8AC3E}">
        <p14:creationId xmlns:p14="http://schemas.microsoft.com/office/powerpoint/2010/main" val="24451997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220" t="23007" r="26906" b="3602"/>
          <a:stretch/>
        </p:blipFill>
        <p:spPr bwMode="auto">
          <a:xfrm>
            <a:off x="457200" y="609600"/>
            <a:ext cx="7315200" cy="5520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08057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4- </a:t>
            </a:r>
            <a:r>
              <a:rPr lang="en-US" dirty="0"/>
              <a:t>Change in the muscle </a:t>
            </a:r>
            <a:br>
              <a:rPr lang="en-US" dirty="0"/>
            </a:br>
            <a:endParaRPr lang="en-GB" dirty="0"/>
          </a:p>
        </p:txBody>
      </p:sp>
      <p:sp>
        <p:nvSpPr>
          <p:cNvPr id="3" name="Content Placeholder 2"/>
          <p:cNvSpPr>
            <a:spLocks noGrp="1"/>
          </p:cNvSpPr>
          <p:nvPr>
            <p:ph idx="1"/>
          </p:nvPr>
        </p:nvSpPr>
        <p:spPr/>
        <p:txBody>
          <a:bodyPr>
            <a:normAutofit fontScale="92500"/>
          </a:bodyPr>
          <a:lstStyle/>
          <a:p>
            <a:r>
              <a:rPr lang="en-US" dirty="0" smtClean="0"/>
              <a:t>During </a:t>
            </a:r>
            <a:r>
              <a:rPr lang="en-US" dirty="0"/>
              <a:t>exercise, metabolic reactions in working muscles </a:t>
            </a:r>
            <a:r>
              <a:rPr lang="en-US" dirty="0" smtClean="0"/>
              <a:t>generate acids</a:t>
            </a:r>
            <a:r>
              <a:rPr lang="en-US" dirty="0"/>
              <a:t>. The increase in acidity reduces the attraction between </a:t>
            </a:r>
            <a:r>
              <a:rPr lang="en-US" dirty="0" smtClean="0"/>
              <a:t>oxygen and </a:t>
            </a:r>
            <a:r>
              <a:rPr lang="en-US" dirty="0"/>
              <a:t>hemoglobin. This reduced attraction allows the </a:t>
            </a:r>
            <a:r>
              <a:rPr lang="en-US" dirty="0" smtClean="0"/>
              <a:t>hemoglobin </a:t>
            </a:r>
            <a:r>
              <a:rPr lang="en-US" dirty="0"/>
              <a:t>in the blood to release more oxygen, which increases </a:t>
            </a:r>
            <a:r>
              <a:rPr lang="en-US" dirty="0" smtClean="0"/>
              <a:t>the amount </a:t>
            </a:r>
            <a:r>
              <a:rPr lang="en-US" dirty="0"/>
              <a:t>of oxygen picked up by the muscle cells</a:t>
            </a:r>
            <a:r>
              <a:rPr lang="en-US" dirty="0" smtClean="0"/>
              <a:t>.</a:t>
            </a:r>
          </a:p>
          <a:p>
            <a:r>
              <a:rPr lang="en-US" b="1" dirty="0" smtClean="0">
                <a:solidFill>
                  <a:srgbClr val="FF0000"/>
                </a:solidFill>
              </a:rPr>
              <a:t>Anabolic markers, growth factors??? When and how ? </a:t>
            </a:r>
            <a:endParaRPr lang="en-GB" b="1" dirty="0">
              <a:solidFill>
                <a:srgbClr val="FF0000"/>
              </a:solidFill>
            </a:endParaRPr>
          </a:p>
        </p:txBody>
      </p:sp>
    </p:spTree>
    <p:extLst>
      <p:ext uri="{BB962C8B-B14F-4D97-AF65-F5344CB8AC3E}">
        <p14:creationId xmlns:p14="http://schemas.microsoft.com/office/powerpoint/2010/main" val="8972625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70000" lnSpcReduction="20000"/>
          </a:bodyPr>
          <a:lstStyle/>
          <a:p>
            <a:r>
              <a:rPr lang="en-US" dirty="0"/>
              <a:t>The mechanism that causes contraction is the same in skeletal,</a:t>
            </a:r>
          </a:p>
          <a:p>
            <a:pPr marL="114300" indent="0">
              <a:buNone/>
            </a:pPr>
            <a:r>
              <a:rPr lang="en-US" dirty="0"/>
              <a:t>cardiac, and smooth muscle. </a:t>
            </a:r>
            <a:endParaRPr lang="en-US" dirty="0" smtClean="0"/>
          </a:p>
          <a:p>
            <a:r>
              <a:rPr lang="en-US" dirty="0" smtClean="0"/>
              <a:t>Muscles </a:t>
            </a:r>
            <a:r>
              <a:rPr lang="en-US" dirty="0"/>
              <a:t>are made up of bundles </a:t>
            </a:r>
            <a:r>
              <a:rPr lang="en-US" dirty="0" smtClean="0"/>
              <a:t>o muscle </a:t>
            </a:r>
            <a:r>
              <a:rPr lang="en-US" dirty="0"/>
              <a:t>cells, which are called muscle fibers. </a:t>
            </a:r>
            <a:endParaRPr lang="en-US" dirty="0" smtClean="0"/>
          </a:p>
          <a:p>
            <a:r>
              <a:rPr lang="en-US" dirty="0" smtClean="0"/>
              <a:t>Inside </a:t>
            </a:r>
            <a:r>
              <a:rPr lang="en-US" dirty="0"/>
              <a:t>each </a:t>
            </a:r>
            <a:r>
              <a:rPr lang="en-US" dirty="0" smtClean="0"/>
              <a:t>muscle fiber </a:t>
            </a:r>
            <a:r>
              <a:rPr lang="en-US" dirty="0"/>
              <a:t>are hundreds to thousands of rod-like structures </a:t>
            </a:r>
            <a:r>
              <a:rPr lang="en-US" dirty="0" smtClean="0"/>
              <a:t>called </a:t>
            </a:r>
            <a:r>
              <a:rPr lang="en-US" b="1" dirty="0" smtClean="0"/>
              <a:t>myofibrils</a:t>
            </a:r>
            <a:r>
              <a:rPr lang="en-US" dirty="0"/>
              <a:t>, which are responsible for contraction. </a:t>
            </a:r>
            <a:endParaRPr lang="en-US" dirty="0" smtClean="0"/>
          </a:p>
          <a:p>
            <a:r>
              <a:rPr lang="en-US" dirty="0" smtClean="0"/>
              <a:t>Each myofibril is </a:t>
            </a:r>
            <a:r>
              <a:rPr lang="en-US" dirty="0"/>
              <a:t>made up of even smaller structures called filaments. There </a:t>
            </a:r>
            <a:r>
              <a:rPr lang="en-US" dirty="0" smtClean="0"/>
              <a:t>are two </a:t>
            </a:r>
            <a:r>
              <a:rPr lang="en-US" dirty="0"/>
              <a:t>types of filaments—thick and thin</a:t>
            </a:r>
            <a:r>
              <a:rPr lang="en-US" dirty="0" smtClean="0"/>
              <a:t>.</a:t>
            </a:r>
          </a:p>
          <a:p>
            <a:r>
              <a:rPr lang="en-US" dirty="0" smtClean="0"/>
              <a:t> </a:t>
            </a:r>
            <a:r>
              <a:rPr lang="en-US" dirty="0"/>
              <a:t>Thick filaments are </a:t>
            </a:r>
            <a:r>
              <a:rPr lang="en-US" dirty="0" smtClean="0"/>
              <a:t>made of </a:t>
            </a:r>
            <a:r>
              <a:rPr lang="en-US" dirty="0"/>
              <a:t>the protein </a:t>
            </a:r>
            <a:r>
              <a:rPr lang="en-US" b="1" dirty="0"/>
              <a:t>myosin </a:t>
            </a:r>
            <a:r>
              <a:rPr lang="en-US" dirty="0"/>
              <a:t>and thin filaments are made of long </a:t>
            </a:r>
            <a:r>
              <a:rPr lang="en-US" dirty="0" smtClean="0"/>
              <a:t>chains of </a:t>
            </a:r>
            <a:r>
              <a:rPr lang="en-US" dirty="0"/>
              <a:t>the protein </a:t>
            </a:r>
            <a:r>
              <a:rPr lang="en-US" b="1" dirty="0"/>
              <a:t>actin</a:t>
            </a:r>
            <a:r>
              <a:rPr lang="en-US" dirty="0" smtClean="0"/>
              <a:t>.</a:t>
            </a:r>
          </a:p>
          <a:p>
            <a:r>
              <a:rPr lang="en-US" dirty="0" smtClean="0"/>
              <a:t> </a:t>
            </a:r>
            <a:r>
              <a:rPr lang="en-US" dirty="0"/>
              <a:t>In order for a muscle to contract, </a:t>
            </a:r>
            <a:r>
              <a:rPr lang="en-US" dirty="0" smtClean="0"/>
              <a:t>myosin must </a:t>
            </a:r>
            <a:r>
              <a:rPr lang="en-US" dirty="0"/>
              <a:t>attach to actin and rotate, causing the thin and thick </a:t>
            </a:r>
            <a:r>
              <a:rPr lang="en-US" dirty="0" smtClean="0"/>
              <a:t>filaments to </a:t>
            </a:r>
            <a:r>
              <a:rPr lang="en-US" dirty="0"/>
              <a:t>slide past each other. This sliding increases the </a:t>
            </a:r>
            <a:r>
              <a:rPr lang="en-US" dirty="0" smtClean="0"/>
              <a:t>amount of </a:t>
            </a:r>
            <a:r>
              <a:rPr lang="en-US" dirty="0"/>
              <a:t>overlap of the muscle filaments and shortens the muscle. </a:t>
            </a:r>
            <a:r>
              <a:rPr lang="en-US" dirty="0" smtClean="0"/>
              <a:t>This process </a:t>
            </a:r>
            <a:r>
              <a:rPr lang="en-US" dirty="0"/>
              <a:t>requires energy from ATP</a:t>
            </a:r>
            <a:endParaRPr lang="en-GB" dirty="0"/>
          </a:p>
        </p:txBody>
      </p:sp>
    </p:spTree>
    <p:extLst>
      <p:ext uri="{BB962C8B-B14F-4D97-AF65-F5344CB8AC3E}">
        <p14:creationId xmlns:p14="http://schemas.microsoft.com/office/powerpoint/2010/main" val="5338537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Muscles for Strength, Power, and</a:t>
            </a:r>
            <a:br>
              <a:rPr lang="en-US" sz="3600" b="1" dirty="0"/>
            </a:br>
            <a:r>
              <a:rPr lang="en-GB" sz="3600" b="1" dirty="0"/>
              <a:t>Endurance</a:t>
            </a:r>
            <a:endParaRPr lang="en-GB" sz="3600" dirty="0"/>
          </a:p>
        </p:txBody>
      </p:sp>
      <p:sp>
        <p:nvSpPr>
          <p:cNvPr id="3" name="Content Placeholder 2"/>
          <p:cNvSpPr>
            <a:spLocks noGrp="1"/>
          </p:cNvSpPr>
          <p:nvPr>
            <p:ph idx="1"/>
          </p:nvPr>
        </p:nvSpPr>
        <p:spPr/>
        <p:txBody>
          <a:bodyPr/>
          <a:lstStyle/>
          <a:p>
            <a:pPr marL="114300" indent="0">
              <a:buNone/>
            </a:pPr>
            <a:r>
              <a:rPr lang="en-US" dirty="0"/>
              <a:t>There are three major aspects of muscle performance</a:t>
            </a:r>
            <a:r>
              <a:rPr lang="en-US" dirty="0" smtClean="0"/>
              <a:t>:</a:t>
            </a:r>
          </a:p>
          <a:p>
            <a:r>
              <a:rPr lang="en-GB" dirty="0" smtClean="0"/>
              <a:t>Strength </a:t>
            </a:r>
          </a:p>
          <a:p>
            <a:r>
              <a:rPr lang="en-GB" dirty="0" smtClean="0"/>
              <a:t>power,</a:t>
            </a:r>
          </a:p>
          <a:p>
            <a:r>
              <a:rPr lang="en-GB" dirty="0" smtClean="0"/>
              <a:t>and </a:t>
            </a:r>
            <a:r>
              <a:rPr lang="en-GB" dirty="0"/>
              <a:t>endurance.</a:t>
            </a:r>
          </a:p>
        </p:txBody>
      </p:sp>
    </p:spTree>
    <p:extLst>
      <p:ext uri="{BB962C8B-B14F-4D97-AF65-F5344CB8AC3E}">
        <p14:creationId xmlns:p14="http://schemas.microsoft.com/office/powerpoint/2010/main" val="41165966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fontScale="77500" lnSpcReduction="20000"/>
          </a:bodyPr>
          <a:lstStyle/>
          <a:p>
            <a:r>
              <a:rPr lang="en-US" b="1" dirty="0"/>
              <a:t>Muscle strength </a:t>
            </a:r>
            <a:r>
              <a:rPr lang="en-US" dirty="0"/>
              <a:t>is the maximum </a:t>
            </a:r>
            <a:r>
              <a:rPr lang="en-US" dirty="0" smtClean="0"/>
              <a:t>force that </a:t>
            </a:r>
            <a:r>
              <a:rPr lang="en-US" dirty="0"/>
              <a:t>a muscle can exert. </a:t>
            </a:r>
            <a:endParaRPr lang="en-US" dirty="0" smtClean="0"/>
          </a:p>
          <a:p>
            <a:r>
              <a:rPr lang="en-US" dirty="0" smtClean="0"/>
              <a:t>Strength </a:t>
            </a:r>
            <a:r>
              <a:rPr lang="en-US" dirty="0"/>
              <a:t>is directly related to </a:t>
            </a:r>
            <a:r>
              <a:rPr lang="en-US" dirty="0" smtClean="0"/>
              <a:t>muscle size</a:t>
            </a:r>
            <a:endParaRPr lang="en-US" dirty="0"/>
          </a:p>
          <a:p>
            <a:r>
              <a:rPr lang="en-US" dirty="0" smtClean="0"/>
              <a:t> </a:t>
            </a:r>
            <a:r>
              <a:rPr lang="en-US" dirty="0"/>
              <a:t>larger muscles have more strength. </a:t>
            </a:r>
            <a:endParaRPr lang="en-US" dirty="0" smtClean="0"/>
          </a:p>
          <a:p>
            <a:endParaRPr lang="en-US" dirty="0"/>
          </a:p>
          <a:p>
            <a:r>
              <a:rPr lang="en-US" b="1" dirty="0" smtClean="0"/>
              <a:t>Muscle Power </a:t>
            </a:r>
            <a:r>
              <a:rPr lang="en-US" dirty="0"/>
              <a:t>refers to </a:t>
            </a:r>
            <a:r>
              <a:rPr lang="en-US" dirty="0" smtClean="0"/>
              <a:t>how fast </a:t>
            </a:r>
            <a:r>
              <a:rPr lang="en-US" dirty="0"/>
              <a:t>the muscle can develop its maximum force. </a:t>
            </a:r>
            <a:endParaRPr lang="en-US" dirty="0" smtClean="0"/>
          </a:p>
          <a:p>
            <a:r>
              <a:rPr lang="en-US" dirty="0" smtClean="0"/>
              <a:t>It </a:t>
            </a:r>
            <a:r>
              <a:rPr lang="en-US" dirty="0"/>
              <a:t>depends </a:t>
            </a:r>
            <a:r>
              <a:rPr lang="en-US" dirty="0" smtClean="0"/>
              <a:t>on both </a:t>
            </a:r>
            <a:r>
              <a:rPr lang="en-US" dirty="0"/>
              <a:t>strength and speed. </a:t>
            </a:r>
            <a:endParaRPr lang="en-US" dirty="0" smtClean="0"/>
          </a:p>
          <a:p>
            <a:r>
              <a:rPr lang="en-US" dirty="0" smtClean="0"/>
              <a:t>More </a:t>
            </a:r>
            <a:r>
              <a:rPr lang="en-US" dirty="0"/>
              <a:t>muscle power gives greater acceleration,</a:t>
            </a:r>
          </a:p>
          <a:p>
            <a:pPr marL="114300" indent="0">
              <a:buNone/>
            </a:pPr>
            <a:r>
              <a:rPr lang="en-US" dirty="0" smtClean="0"/>
              <a:t> so </a:t>
            </a:r>
            <a:r>
              <a:rPr lang="en-US" dirty="0"/>
              <a:t>it is important in sprint-length running and cycling</a:t>
            </a:r>
          </a:p>
          <a:p>
            <a:pPr marL="114300" indent="0">
              <a:buNone/>
            </a:pPr>
            <a:r>
              <a:rPr lang="en-US" dirty="0"/>
              <a:t>events and in sports such as basketball, in which jumping is</a:t>
            </a:r>
          </a:p>
          <a:p>
            <a:pPr marL="114300" indent="0">
              <a:buNone/>
            </a:pPr>
            <a:r>
              <a:rPr lang="en-US" dirty="0"/>
              <a:t>important. Increasing muscle power will increase the speed </a:t>
            </a:r>
          </a:p>
          <a:p>
            <a:endParaRPr lang="en-GB" dirty="0"/>
          </a:p>
        </p:txBody>
      </p:sp>
    </p:spTree>
    <p:extLst>
      <p:ext uri="{BB962C8B-B14F-4D97-AF65-F5344CB8AC3E}">
        <p14:creationId xmlns:p14="http://schemas.microsoft.com/office/powerpoint/2010/main" val="22412196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b="1" dirty="0"/>
              <a:t>Muscle endurance </a:t>
            </a:r>
            <a:r>
              <a:rPr lang="en-US" dirty="0"/>
              <a:t>is the capacity to </a:t>
            </a:r>
            <a:r>
              <a:rPr lang="en-US" dirty="0" smtClean="0"/>
              <a:t>generate </a:t>
            </a:r>
            <a:r>
              <a:rPr lang="en-US" dirty="0"/>
              <a:t>or sustain maximal force for an extended period of time. </a:t>
            </a:r>
            <a:endParaRPr lang="en-US" dirty="0" smtClean="0"/>
          </a:p>
          <a:p>
            <a:r>
              <a:rPr lang="en-US" dirty="0" smtClean="0"/>
              <a:t>It is important </a:t>
            </a:r>
            <a:r>
              <a:rPr lang="en-US" dirty="0"/>
              <a:t>for athletes involved in long events such as </a:t>
            </a:r>
            <a:r>
              <a:rPr lang="en-US" dirty="0" smtClean="0"/>
              <a:t>marathons, </a:t>
            </a:r>
            <a:r>
              <a:rPr lang="en-GB" dirty="0" smtClean="0"/>
              <a:t>distance </a:t>
            </a:r>
            <a:r>
              <a:rPr lang="en-GB" dirty="0"/>
              <a:t>cycling, or triathlons.</a:t>
            </a:r>
          </a:p>
        </p:txBody>
      </p:sp>
    </p:spTree>
    <p:extLst>
      <p:ext uri="{BB962C8B-B14F-4D97-AF65-F5344CB8AC3E}">
        <p14:creationId xmlns:p14="http://schemas.microsoft.com/office/powerpoint/2010/main" val="35396221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fontScale="77500" lnSpcReduction="20000"/>
          </a:bodyPr>
          <a:lstStyle/>
          <a:p>
            <a:r>
              <a:rPr lang="en-US" dirty="0"/>
              <a:t>Muscle strength, power, and endurance are due in part to </a:t>
            </a:r>
            <a:r>
              <a:rPr lang="en-US" dirty="0" smtClean="0"/>
              <a:t>the distribution </a:t>
            </a:r>
            <a:r>
              <a:rPr lang="en-US" dirty="0"/>
              <a:t>of fibers within the </a:t>
            </a:r>
            <a:r>
              <a:rPr lang="en-US" dirty="0" smtClean="0"/>
              <a:t>muscles</a:t>
            </a:r>
          </a:p>
          <a:p>
            <a:r>
              <a:rPr lang="en-US" dirty="0"/>
              <a:t>There are two types </a:t>
            </a:r>
            <a:r>
              <a:rPr lang="en-US" dirty="0" smtClean="0"/>
              <a:t>of muscle </a:t>
            </a:r>
            <a:r>
              <a:rPr lang="en-US" dirty="0"/>
              <a:t>fibers: fast twitch and slow twitch</a:t>
            </a:r>
            <a:r>
              <a:rPr lang="en-US" dirty="0" smtClean="0"/>
              <a:t>.</a:t>
            </a:r>
          </a:p>
          <a:p>
            <a:r>
              <a:rPr lang="en-GB" dirty="0"/>
              <a:t>Fast-twitch </a:t>
            </a:r>
            <a:r>
              <a:rPr lang="en-GB" dirty="0" smtClean="0"/>
              <a:t>fibres can </a:t>
            </a:r>
            <a:r>
              <a:rPr lang="en-US" dirty="0" smtClean="0"/>
              <a:t>contract </a:t>
            </a:r>
            <a:r>
              <a:rPr lang="en-US" dirty="0"/>
              <a:t>as much as 10 times faster than slow-twitch fibers </a:t>
            </a:r>
            <a:r>
              <a:rPr lang="en-US" dirty="0" smtClean="0"/>
              <a:t>can.</a:t>
            </a:r>
          </a:p>
          <a:p>
            <a:r>
              <a:rPr lang="en-US" b="1" dirty="0"/>
              <a:t>Fast-twitch fibers </a:t>
            </a:r>
            <a:r>
              <a:rPr lang="en-US" dirty="0"/>
              <a:t>have a greater capacity for ATP production </a:t>
            </a:r>
            <a:r>
              <a:rPr lang="en-US" dirty="0" smtClean="0"/>
              <a:t>via </a:t>
            </a:r>
            <a:r>
              <a:rPr lang="en-GB" dirty="0" smtClean="0"/>
              <a:t>anaerobic </a:t>
            </a:r>
            <a:r>
              <a:rPr lang="en-GB" dirty="0"/>
              <a:t>metabolism</a:t>
            </a:r>
            <a:r>
              <a:rPr lang="en-GB" dirty="0" smtClean="0"/>
              <a:t>. </a:t>
            </a:r>
            <a:r>
              <a:rPr lang="en-US" dirty="0"/>
              <a:t>They are important during activities </a:t>
            </a:r>
            <a:r>
              <a:rPr lang="en-US" dirty="0" smtClean="0"/>
              <a:t>that require </a:t>
            </a:r>
            <a:r>
              <a:rPr lang="en-US" dirty="0"/>
              <a:t>changes of pace or stop-and-go movement, such as </a:t>
            </a:r>
            <a:r>
              <a:rPr lang="en-US" dirty="0" smtClean="0"/>
              <a:t>basketball, </a:t>
            </a:r>
            <a:r>
              <a:rPr lang="en-GB" dirty="0" smtClean="0"/>
              <a:t>soccer</a:t>
            </a:r>
            <a:r>
              <a:rPr lang="en-GB" dirty="0"/>
              <a:t>, and </a:t>
            </a:r>
            <a:r>
              <a:rPr lang="en-GB" dirty="0" smtClean="0"/>
              <a:t>hockey, </a:t>
            </a:r>
            <a:r>
              <a:rPr lang="en-GB" dirty="0"/>
              <a:t>also needed </a:t>
            </a:r>
            <a:r>
              <a:rPr lang="en-GB" dirty="0" smtClean="0"/>
              <a:t>during </a:t>
            </a:r>
            <a:r>
              <a:rPr lang="en-US" dirty="0" smtClean="0"/>
              <a:t>an </a:t>
            </a:r>
            <a:r>
              <a:rPr lang="en-US" dirty="0"/>
              <a:t>all-out effort requiring rapid and powerful movements, such</a:t>
            </a:r>
          </a:p>
          <a:p>
            <a:pPr marL="114300" indent="0">
              <a:buNone/>
            </a:pPr>
            <a:r>
              <a:rPr lang="en-GB" dirty="0" smtClean="0"/>
              <a:t>   as 100m </a:t>
            </a:r>
            <a:r>
              <a:rPr lang="en-GB" dirty="0"/>
              <a:t>running</a:t>
            </a:r>
          </a:p>
        </p:txBody>
      </p:sp>
    </p:spTree>
    <p:extLst>
      <p:ext uri="{BB962C8B-B14F-4D97-AF65-F5344CB8AC3E}">
        <p14:creationId xmlns:p14="http://schemas.microsoft.com/office/powerpoint/2010/main" val="15596400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62500" lnSpcReduction="20000"/>
          </a:bodyPr>
          <a:lstStyle/>
          <a:p>
            <a:r>
              <a:rPr lang="en-US" b="1" dirty="0"/>
              <a:t>Slow-twitch </a:t>
            </a:r>
            <a:r>
              <a:rPr lang="en-US" b="1" dirty="0" smtClean="0"/>
              <a:t> </a:t>
            </a:r>
            <a:r>
              <a:rPr lang="en-US" dirty="0" smtClean="0"/>
              <a:t>fibers </a:t>
            </a:r>
            <a:r>
              <a:rPr lang="en-US" dirty="0"/>
              <a:t>develop force slowly, but can maintain</a:t>
            </a:r>
          </a:p>
          <a:p>
            <a:pPr marL="114300" indent="0">
              <a:buNone/>
            </a:pPr>
            <a:r>
              <a:rPr lang="en-US" dirty="0"/>
              <a:t>contractions longer</a:t>
            </a:r>
            <a:r>
              <a:rPr lang="en-US" dirty="0" smtClean="0"/>
              <a:t>.</a:t>
            </a:r>
          </a:p>
          <a:p>
            <a:r>
              <a:rPr lang="en-US" dirty="0" smtClean="0"/>
              <a:t> </a:t>
            </a:r>
            <a:r>
              <a:rPr lang="en-US" dirty="0"/>
              <a:t>They generate ATP primarily through </a:t>
            </a:r>
            <a:r>
              <a:rPr lang="en-US" dirty="0" smtClean="0"/>
              <a:t>aerobic metabolism.</a:t>
            </a:r>
          </a:p>
          <a:p>
            <a:r>
              <a:rPr lang="en-US" dirty="0" smtClean="0"/>
              <a:t> </a:t>
            </a:r>
            <a:r>
              <a:rPr lang="en-US" dirty="0"/>
              <a:t>Slow-twitch fibers contain more mitochondria.</a:t>
            </a:r>
          </a:p>
          <a:p>
            <a:r>
              <a:rPr lang="en-US" dirty="0" smtClean="0"/>
              <a:t> </a:t>
            </a:r>
            <a:r>
              <a:rPr lang="en-US" dirty="0"/>
              <a:t>Slow-twitch fibers also contain more myoglobin,</a:t>
            </a:r>
          </a:p>
          <a:p>
            <a:pPr marL="114300" indent="0">
              <a:buNone/>
            </a:pPr>
            <a:r>
              <a:rPr lang="en-US" dirty="0"/>
              <a:t>a protein that stores oxygen in the muscle</a:t>
            </a:r>
            <a:r>
              <a:rPr lang="en-US" dirty="0" smtClean="0"/>
              <a:t>.</a:t>
            </a:r>
          </a:p>
          <a:p>
            <a:r>
              <a:rPr lang="en-US" dirty="0" smtClean="0"/>
              <a:t> </a:t>
            </a:r>
            <a:r>
              <a:rPr lang="en-US" dirty="0"/>
              <a:t>This </a:t>
            </a:r>
            <a:r>
              <a:rPr lang="en-US" dirty="0" smtClean="0"/>
              <a:t>makes slow-twitch </a:t>
            </a:r>
            <a:r>
              <a:rPr lang="en-US" dirty="0"/>
              <a:t>fibers more efficient at using oxygen to </a:t>
            </a:r>
            <a:r>
              <a:rPr lang="en-US" dirty="0" smtClean="0"/>
              <a:t>generate ATP</a:t>
            </a:r>
            <a:r>
              <a:rPr lang="en-US" dirty="0"/>
              <a:t>. </a:t>
            </a:r>
            <a:endParaRPr lang="en-US" dirty="0" smtClean="0"/>
          </a:p>
          <a:p>
            <a:r>
              <a:rPr lang="en-US" dirty="0" smtClean="0"/>
              <a:t>If </a:t>
            </a:r>
            <a:r>
              <a:rPr lang="en-US" dirty="0"/>
              <a:t>they have enough oxygen, they can stay active for a long</a:t>
            </a:r>
          </a:p>
          <a:p>
            <a:pPr marL="114300" indent="0">
              <a:buNone/>
            </a:pPr>
            <a:r>
              <a:rPr lang="en-US" dirty="0"/>
              <a:t>time. </a:t>
            </a:r>
            <a:endParaRPr lang="en-US" dirty="0" smtClean="0"/>
          </a:p>
          <a:p>
            <a:r>
              <a:rPr lang="en-US" dirty="0" smtClean="0"/>
              <a:t>The </a:t>
            </a:r>
            <a:r>
              <a:rPr lang="en-US" dirty="0"/>
              <a:t>body relies on slow-twitch fibers during low-intensity</a:t>
            </a:r>
          </a:p>
          <a:p>
            <a:pPr marL="114300" indent="0">
              <a:buNone/>
            </a:pPr>
            <a:r>
              <a:rPr lang="en-US" dirty="0"/>
              <a:t>endurance events, such as long bike rides, and during everyday</a:t>
            </a:r>
          </a:p>
          <a:p>
            <a:pPr marL="114300" indent="0">
              <a:buNone/>
            </a:pPr>
            <a:r>
              <a:rPr lang="en-US" dirty="0"/>
              <a:t>activities, such as walking</a:t>
            </a:r>
            <a:r>
              <a:rPr lang="en-US" dirty="0" smtClean="0"/>
              <a:t>.</a:t>
            </a:r>
          </a:p>
          <a:p>
            <a:pPr marL="114300" indent="0">
              <a:buNone/>
            </a:pPr>
            <a:r>
              <a:rPr lang="en-US" dirty="0" smtClean="0"/>
              <a:t> </a:t>
            </a:r>
            <a:endParaRPr lang="en-GB" dirty="0"/>
          </a:p>
        </p:txBody>
      </p:sp>
    </p:spTree>
    <p:extLst>
      <p:ext uri="{BB962C8B-B14F-4D97-AF65-F5344CB8AC3E}">
        <p14:creationId xmlns:p14="http://schemas.microsoft.com/office/powerpoint/2010/main" val="3966739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77500" lnSpcReduction="20000"/>
          </a:bodyPr>
          <a:lstStyle/>
          <a:p>
            <a:r>
              <a:rPr lang="en-US" dirty="0">
                <a:latin typeface="Times New Roman" pitchFamily="18" charset="0"/>
                <a:cs typeface="Times New Roman" pitchFamily="18" charset="0"/>
              </a:rPr>
              <a:t>Regular aerobic exercise strengthens the heart muscle </a:t>
            </a:r>
            <a:r>
              <a:rPr lang="en-US" dirty="0" smtClean="0">
                <a:latin typeface="Times New Roman" pitchFamily="18" charset="0"/>
                <a:cs typeface="Times New Roman" pitchFamily="18" charset="0"/>
              </a:rPr>
              <a:t>and increases </a:t>
            </a:r>
            <a:r>
              <a:rPr lang="en-US" dirty="0">
                <a:latin typeface="Times New Roman" pitchFamily="18" charset="0"/>
                <a:cs typeface="Times New Roman" pitchFamily="18" charset="0"/>
              </a:rPr>
              <a:t>the amount of blood pumped with each heartbeat. </a:t>
            </a:r>
            <a:r>
              <a:rPr lang="en-US" dirty="0" smtClean="0">
                <a:latin typeface="Times New Roman" pitchFamily="18" charset="0"/>
                <a:cs typeface="Times New Roman" pitchFamily="18" charset="0"/>
              </a:rPr>
              <a:t>This decreases </a:t>
            </a:r>
            <a:r>
              <a:rPr lang="en-US" b="1" dirty="0">
                <a:latin typeface="Times New Roman" pitchFamily="18" charset="0"/>
                <a:cs typeface="Times New Roman" pitchFamily="18" charset="0"/>
              </a:rPr>
              <a:t>resting heart rate</a:t>
            </a:r>
            <a:r>
              <a:rPr lang="en-US" dirty="0">
                <a:latin typeface="Times New Roman" pitchFamily="18" charset="0"/>
                <a:cs typeface="Times New Roman" pitchFamily="18" charset="0"/>
              </a:rPr>
              <a:t>, which is the rate at which the </a:t>
            </a:r>
            <a:r>
              <a:rPr lang="en-US" dirty="0" smtClean="0">
                <a:latin typeface="Times New Roman" pitchFamily="18" charset="0"/>
                <a:cs typeface="Times New Roman" pitchFamily="18" charset="0"/>
              </a:rPr>
              <a:t>heart beats </a:t>
            </a:r>
            <a:r>
              <a:rPr lang="en-US" dirty="0">
                <a:latin typeface="Times New Roman" pitchFamily="18" charset="0"/>
                <a:cs typeface="Times New Roman" pitchFamily="18" charset="0"/>
              </a:rPr>
              <a:t>when the body is at </a:t>
            </a:r>
            <a:r>
              <a:rPr lang="en-US" dirty="0" smtClean="0">
                <a:latin typeface="Times New Roman" pitchFamily="18" charset="0"/>
                <a:cs typeface="Times New Roman" pitchFamily="18" charset="0"/>
              </a:rPr>
              <a:t>rest</a:t>
            </a:r>
          </a:p>
          <a:p>
            <a:pPr marL="0" indent="0">
              <a:buNone/>
            </a:pP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a:latin typeface="Times New Roman" pitchFamily="18" charset="0"/>
                <a:cs typeface="Times New Roman" pitchFamily="18" charset="0"/>
              </a:rPr>
              <a:t>The more fit a person is, the </a:t>
            </a:r>
            <a:r>
              <a:rPr lang="en-US" dirty="0" smtClean="0">
                <a:latin typeface="Times New Roman" pitchFamily="18" charset="0"/>
                <a:cs typeface="Times New Roman" pitchFamily="18" charset="0"/>
              </a:rPr>
              <a:t>lower his </a:t>
            </a:r>
            <a:r>
              <a:rPr lang="en-US" dirty="0">
                <a:latin typeface="Times New Roman" pitchFamily="18" charset="0"/>
                <a:cs typeface="Times New Roman" pitchFamily="18" charset="0"/>
              </a:rPr>
              <a:t>or her resting heart rate will be, and the more blood the </a:t>
            </a:r>
            <a:r>
              <a:rPr lang="en-US" dirty="0" smtClean="0">
                <a:latin typeface="Times New Roman" pitchFamily="18" charset="0"/>
                <a:cs typeface="Times New Roman" pitchFamily="18" charset="0"/>
              </a:rPr>
              <a:t>heart can </a:t>
            </a:r>
            <a:r>
              <a:rPr lang="en-US" dirty="0">
                <a:latin typeface="Times New Roman" pitchFamily="18" charset="0"/>
                <a:cs typeface="Times New Roman" pitchFamily="18" charset="0"/>
              </a:rPr>
              <a:t>pump to the muscles during exercise. In addition to increasing</a:t>
            </a:r>
          </a:p>
          <a:p>
            <a:pPr marL="0" indent="0">
              <a:buNone/>
            </a:pPr>
            <a:r>
              <a:rPr lang="en-US" dirty="0">
                <a:latin typeface="Times New Roman" pitchFamily="18" charset="0"/>
                <a:cs typeface="Times New Roman" pitchFamily="18" charset="0"/>
              </a:rPr>
              <a:t>the amount of oxygen-rich blood that is pumped to </a:t>
            </a:r>
            <a:r>
              <a:rPr lang="en-US" dirty="0" smtClean="0">
                <a:latin typeface="Times New Roman" pitchFamily="18" charset="0"/>
                <a:cs typeface="Times New Roman" pitchFamily="18" charset="0"/>
              </a:rPr>
              <a:t>muscles, regular </a:t>
            </a:r>
            <a:r>
              <a:rPr lang="en-US" dirty="0">
                <a:latin typeface="Times New Roman" pitchFamily="18" charset="0"/>
                <a:cs typeface="Times New Roman" pitchFamily="18" charset="0"/>
              </a:rPr>
              <a:t>aerobic exercise increases the amount of oxygen </a:t>
            </a:r>
            <a:r>
              <a:rPr lang="en-US" dirty="0" smtClean="0">
                <a:latin typeface="Times New Roman" pitchFamily="18" charset="0"/>
                <a:cs typeface="Times New Roman" pitchFamily="18" charset="0"/>
              </a:rPr>
              <a:t>the muscles </a:t>
            </a:r>
            <a:r>
              <a:rPr lang="en-US" dirty="0">
                <a:latin typeface="Times New Roman" pitchFamily="18" charset="0"/>
                <a:cs typeface="Times New Roman" pitchFamily="18" charset="0"/>
              </a:rPr>
              <a:t>are able to use to provide energy</a:t>
            </a:r>
            <a:endParaRPr lang="en-GB" dirty="0">
              <a:latin typeface="Times New Roman" pitchFamily="18" charset="0"/>
              <a:cs typeface="Times New Roman" pitchFamily="18" charset="0"/>
            </a:endParaRPr>
          </a:p>
        </p:txBody>
      </p:sp>
    </p:spTree>
    <p:extLst>
      <p:ext uri="{BB962C8B-B14F-4D97-AF65-F5344CB8AC3E}">
        <p14:creationId xmlns:p14="http://schemas.microsoft.com/office/powerpoint/2010/main" val="11436284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114300" indent="0">
              <a:buNone/>
            </a:pPr>
            <a:r>
              <a:rPr lang="en-US" dirty="0">
                <a:latin typeface="Times New Roman" pitchFamily="18" charset="0"/>
                <a:cs typeface="Times New Roman" pitchFamily="18" charset="0"/>
              </a:rPr>
              <a:t>Most activities rely on a mixture </a:t>
            </a:r>
            <a:r>
              <a:rPr lang="en-US" dirty="0" smtClean="0">
                <a:latin typeface="Times New Roman" pitchFamily="18" charset="0"/>
                <a:cs typeface="Times New Roman" pitchFamily="18" charset="0"/>
              </a:rPr>
              <a:t>of fast-twitch </a:t>
            </a:r>
            <a:r>
              <a:rPr lang="en-US" dirty="0">
                <a:latin typeface="Times New Roman" pitchFamily="18" charset="0"/>
                <a:cs typeface="Times New Roman" pitchFamily="18" charset="0"/>
              </a:rPr>
              <a:t>and slow-twitch fibers. </a:t>
            </a:r>
            <a:endParaRPr lang="en-US" dirty="0" smtClean="0">
              <a:latin typeface="Times New Roman" pitchFamily="18" charset="0"/>
              <a:cs typeface="Times New Roman" pitchFamily="18" charset="0"/>
            </a:endParaRPr>
          </a:p>
          <a:p>
            <a:pPr marL="114300" indent="0">
              <a:buNone/>
            </a:pPr>
            <a:endParaRPr lang="en-US" dirty="0" smtClean="0">
              <a:latin typeface="Times New Roman" pitchFamily="18" charset="0"/>
              <a:cs typeface="Times New Roman" pitchFamily="18" charset="0"/>
            </a:endParaRPr>
          </a:p>
          <a:p>
            <a:pPr marL="114300" indent="0">
              <a:buNone/>
            </a:pPr>
            <a:r>
              <a:rPr lang="en-US" dirty="0" smtClean="0">
                <a:latin typeface="Times New Roman" pitchFamily="18" charset="0"/>
                <a:cs typeface="Times New Roman" pitchFamily="18" charset="0"/>
              </a:rPr>
              <a:t>For </a:t>
            </a:r>
            <a:r>
              <a:rPr lang="en-US" dirty="0">
                <a:latin typeface="Times New Roman" pitchFamily="18" charset="0"/>
                <a:cs typeface="Times New Roman" pitchFamily="18" charset="0"/>
              </a:rPr>
              <a:t>example, both would </a:t>
            </a:r>
            <a:r>
              <a:rPr lang="en-US" dirty="0" smtClean="0">
                <a:latin typeface="Times New Roman" pitchFamily="18" charset="0"/>
                <a:cs typeface="Times New Roman" pitchFamily="18" charset="0"/>
              </a:rPr>
              <a:t>play a </a:t>
            </a:r>
            <a:r>
              <a:rPr lang="en-US" dirty="0">
                <a:latin typeface="Times New Roman" pitchFamily="18" charset="0"/>
                <a:cs typeface="Times New Roman" pitchFamily="18" charset="0"/>
              </a:rPr>
              <a:t>role in relatively short, higher-intensity endurance events </a:t>
            </a:r>
            <a:r>
              <a:rPr lang="en-US" dirty="0" smtClean="0">
                <a:latin typeface="Times New Roman" pitchFamily="18" charset="0"/>
                <a:cs typeface="Times New Roman" pitchFamily="18" charset="0"/>
              </a:rPr>
              <a:t>such as </a:t>
            </a:r>
            <a:r>
              <a:rPr lang="en-US" dirty="0">
                <a:latin typeface="Times New Roman" pitchFamily="18" charset="0"/>
                <a:cs typeface="Times New Roman" pitchFamily="18" charset="0"/>
              </a:rPr>
              <a:t>a 3.1-mile (5 kilometer) run or a quarter mile (about 400 </a:t>
            </a:r>
            <a:r>
              <a:rPr lang="en-US" dirty="0" smtClean="0">
                <a:latin typeface="Times New Roman" pitchFamily="18" charset="0"/>
                <a:cs typeface="Times New Roman" pitchFamily="18" charset="0"/>
              </a:rPr>
              <a:t>m) </a:t>
            </a:r>
            <a:r>
              <a:rPr lang="en-GB" dirty="0" smtClean="0">
                <a:latin typeface="Times New Roman" pitchFamily="18" charset="0"/>
                <a:cs typeface="Times New Roman" pitchFamily="18" charset="0"/>
              </a:rPr>
              <a:t>swim</a:t>
            </a:r>
            <a:r>
              <a:rPr lang="en-GB" dirty="0">
                <a:latin typeface="Times New Roman" pitchFamily="18" charset="0"/>
                <a:cs typeface="Times New Roman" pitchFamily="18" charset="0"/>
              </a:rPr>
              <a:t>.</a:t>
            </a:r>
          </a:p>
          <a:p>
            <a:endParaRPr lang="en-GB" dirty="0">
              <a:latin typeface="Times New Roman" pitchFamily="18" charset="0"/>
              <a:cs typeface="Times New Roman" pitchFamily="18" charset="0"/>
            </a:endParaRPr>
          </a:p>
        </p:txBody>
      </p:sp>
    </p:spTree>
    <p:extLst>
      <p:ext uri="{BB962C8B-B14F-4D97-AF65-F5344CB8AC3E}">
        <p14:creationId xmlns:p14="http://schemas.microsoft.com/office/powerpoint/2010/main" val="18554211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Factors affect fast or slow fibre %</a:t>
            </a:r>
            <a:endParaRPr lang="en-GB" dirty="0"/>
          </a:p>
        </p:txBody>
      </p:sp>
      <p:sp>
        <p:nvSpPr>
          <p:cNvPr id="3" name="Content Placeholder 2"/>
          <p:cNvSpPr>
            <a:spLocks noGrp="1"/>
          </p:cNvSpPr>
          <p:nvPr>
            <p:ph idx="1"/>
          </p:nvPr>
        </p:nvSpPr>
        <p:spPr/>
        <p:txBody>
          <a:bodyPr>
            <a:normAutofit fontScale="92500"/>
          </a:bodyPr>
          <a:lstStyle/>
          <a:p>
            <a:r>
              <a:rPr lang="en-US" sz="2800" dirty="0">
                <a:latin typeface="Times New Roman" pitchFamily="18" charset="0"/>
                <a:cs typeface="Times New Roman" pitchFamily="18" charset="0"/>
              </a:rPr>
              <a:t>Genetics largely determines a person’s muscle fiber makeup</a:t>
            </a:r>
            <a:r>
              <a:rPr lang="en-US" sz="2800" dirty="0" smtClean="0">
                <a:latin typeface="Times New Roman" pitchFamily="18" charset="0"/>
                <a:cs typeface="Times New Roman" pitchFamily="18" charset="0"/>
              </a:rPr>
              <a:t>.</a:t>
            </a:r>
          </a:p>
          <a:p>
            <a:pPr marL="0" indent="0">
              <a:buNone/>
            </a:pP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Most people tend to have an equal distribution of fast-twitch </a:t>
            </a:r>
            <a:r>
              <a:rPr lang="en-US" sz="2800" dirty="0" smtClean="0">
                <a:latin typeface="Times New Roman" pitchFamily="18" charset="0"/>
                <a:cs typeface="Times New Roman" pitchFamily="18" charset="0"/>
              </a:rPr>
              <a:t>and slow-twitch </a:t>
            </a:r>
            <a:r>
              <a:rPr lang="en-US" sz="2800" dirty="0">
                <a:latin typeface="Times New Roman" pitchFamily="18" charset="0"/>
                <a:cs typeface="Times New Roman" pitchFamily="18" charset="0"/>
              </a:rPr>
              <a:t>fibers</a:t>
            </a:r>
            <a:r>
              <a:rPr lang="en-US" sz="2800" dirty="0" smtClean="0">
                <a:latin typeface="Times New Roman" pitchFamily="18" charset="0"/>
                <a:cs typeface="Times New Roman" pitchFamily="18" charset="0"/>
              </a:rPr>
              <a:t>.</a:t>
            </a:r>
          </a:p>
          <a:p>
            <a:pPr marL="0" indent="0">
              <a:buNone/>
            </a:pP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However, Olympic sprinters have about </a:t>
            </a:r>
            <a:r>
              <a:rPr lang="en-US" sz="2800" dirty="0" smtClean="0">
                <a:latin typeface="Times New Roman" pitchFamily="18" charset="0"/>
                <a:cs typeface="Times New Roman" pitchFamily="18" charset="0"/>
              </a:rPr>
              <a:t>80% fast-twitch </a:t>
            </a:r>
            <a:r>
              <a:rPr lang="en-US" sz="2800" dirty="0">
                <a:latin typeface="Times New Roman" pitchFamily="18" charset="0"/>
                <a:cs typeface="Times New Roman" pitchFamily="18" charset="0"/>
              </a:rPr>
              <a:t>fibers, and those who excel in marathons may </a:t>
            </a:r>
            <a:r>
              <a:rPr lang="en-US" sz="2800" dirty="0" smtClean="0">
                <a:latin typeface="Times New Roman" pitchFamily="18" charset="0"/>
                <a:cs typeface="Times New Roman" pitchFamily="18" charset="0"/>
              </a:rPr>
              <a:t>have </a:t>
            </a:r>
            <a:r>
              <a:rPr lang="en-US" sz="2800" dirty="0">
                <a:latin typeface="Times New Roman" pitchFamily="18" charset="0"/>
                <a:cs typeface="Times New Roman" pitchFamily="18" charset="0"/>
              </a:rPr>
              <a:t>80% slow-twitch fibers. It is not clear whether training can </a:t>
            </a:r>
            <a:r>
              <a:rPr lang="en-US" sz="2800" dirty="0" smtClean="0">
                <a:latin typeface="Times New Roman" pitchFamily="18" charset="0"/>
                <a:cs typeface="Times New Roman" pitchFamily="18" charset="0"/>
              </a:rPr>
              <a:t>change a </a:t>
            </a:r>
            <a:r>
              <a:rPr lang="en-US" sz="2800" dirty="0">
                <a:latin typeface="Times New Roman" pitchFamily="18" charset="0"/>
                <a:cs typeface="Times New Roman" pitchFamily="18" charset="0"/>
              </a:rPr>
              <a:t>person’s distribution of fiber types.</a:t>
            </a:r>
            <a:endParaRPr lang="en-GB" sz="2800" dirty="0">
              <a:latin typeface="Times New Roman" pitchFamily="18" charset="0"/>
              <a:cs typeface="Times New Roman" pitchFamily="18" charset="0"/>
            </a:endParaRPr>
          </a:p>
        </p:txBody>
      </p:sp>
    </p:spTree>
    <p:extLst>
      <p:ext uri="{BB962C8B-B14F-4D97-AF65-F5344CB8AC3E}">
        <p14:creationId xmlns:p14="http://schemas.microsoft.com/office/powerpoint/2010/main" val="33346100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Aerobic </a:t>
            </a:r>
            <a:r>
              <a:rPr lang="en-GB" dirty="0" smtClean="0"/>
              <a:t>capacity</a:t>
            </a:r>
            <a:r>
              <a:rPr lang="en-GB" dirty="0"/>
              <a:t> </a:t>
            </a:r>
            <a:r>
              <a:rPr lang="en-GB" dirty="0" smtClean="0"/>
              <a:t> </a:t>
            </a:r>
            <a:r>
              <a:rPr lang="en-GB" dirty="0"/>
              <a:t>VO2max,</a:t>
            </a:r>
          </a:p>
        </p:txBody>
      </p:sp>
      <p:sp>
        <p:nvSpPr>
          <p:cNvPr id="3" name="Content Placeholder 2"/>
          <p:cNvSpPr>
            <a:spLocks noGrp="1"/>
          </p:cNvSpPr>
          <p:nvPr>
            <p:ph idx="1"/>
          </p:nvPr>
        </p:nvSpPr>
        <p:spPr/>
        <p:txBody>
          <a:bodyPr>
            <a:normAutofit fontScale="77500" lnSpcReduction="20000"/>
          </a:bodyPr>
          <a:lstStyle/>
          <a:p>
            <a:r>
              <a:rPr lang="en-US" dirty="0">
                <a:latin typeface="Times New Roman" pitchFamily="18" charset="0"/>
                <a:cs typeface="Times New Roman" pitchFamily="18" charset="0"/>
              </a:rPr>
              <a:t>Aerobic capacity, or VO2max, is the maximum amount of oxygen </a:t>
            </a:r>
            <a:r>
              <a:rPr lang="en-US" dirty="0" smtClean="0">
                <a:latin typeface="Times New Roman" pitchFamily="18" charset="0"/>
                <a:cs typeface="Times New Roman" pitchFamily="18" charset="0"/>
              </a:rPr>
              <a:t>that can </a:t>
            </a:r>
            <a:r>
              <a:rPr lang="en-US" dirty="0">
                <a:latin typeface="Times New Roman" pitchFamily="18" charset="0"/>
                <a:cs typeface="Times New Roman" pitchFamily="18" charset="0"/>
              </a:rPr>
              <a:t>be taken up and used to generate </a:t>
            </a:r>
            <a:r>
              <a:rPr lang="en-US" dirty="0" smtClean="0">
                <a:latin typeface="Times New Roman" pitchFamily="18" charset="0"/>
                <a:cs typeface="Times New Roman" pitchFamily="18" charset="0"/>
              </a:rPr>
              <a:t>ATP</a:t>
            </a:r>
          </a:p>
          <a:p>
            <a:endParaRPr lang="en-US" dirty="0">
              <a:latin typeface="Times New Roman" pitchFamily="18" charset="0"/>
              <a:cs typeface="Times New Roman" pitchFamily="18" charset="0"/>
            </a:endParaRPr>
          </a:p>
          <a:p>
            <a:r>
              <a:rPr lang="en-US" b="1" u="sng" dirty="0" smtClean="0">
                <a:latin typeface="Times New Roman" pitchFamily="18" charset="0"/>
                <a:cs typeface="Times New Roman" pitchFamily="18" charset="0"/>
              </a:rPr>
              <a:t>Factors that affect the oxygen availability in muscle cell </a:t>
            </a:r>
          </a:p>
          <a:p>
            <a:endParaRPr lang="en-US" dirty="0">
              <a:latin typeface="Times New Roman" pitchFamily="18" charset="0"/>
              <a:cs typeface="Times New Roman" pitchFamily="18" charset="0"/>
            </a:endParaRPr>
          </a:p>
          <a:p>
            <a:pPr marL="114300" indent="0">
              <a:buNone/>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How quickly the heart can pump blood from the lungs</a:t>
            </a:r>
          </a:p>
          <a:p>
            <a:pPr marL="114300" indent="0">
              <a:buNone/>
            </a:pPr>
            <a:r>
              <a:rPr lang="en-GB" dirty="0">
                <a:latin typeface="Times New Roman" pitchFamily="18" charset="0"/>
                <a:cs typeface="Times New Roman" pitchFamily="18" charset="0"/>
              </a:rPr>
              <a:t>to the muscle cells</a:t>
            </a:r>
          </a:p>
          <a:p>
            <a:pPr marL="114300" indent="0">
              <a:buNone/>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The amount of hemoglobin in the blood, which determines</a:t>
            </a:r>
          </a:p>
          <a:p>
            <a:pPr marL="114300" indent="0">
              <a:buNone/>
            </a:pPr>
            <a:r>
              <a:rPr lang="en-US" dirty="0">
                <a:latin typeface="Times New Roman" pitchFamily="18" charset="0"/>
                <a:cs typeface="Times New Roman" pitchFamily="18" charset="0"/>
              </a:rPr>
              <a:t>how much oxygen the blood can carry</a:t>
            </a:r>
          </a:p>
          <a:p>
            <a:pPr marL="114300" indent="0">
              <a:buNone/>
            </a:pPr>
            <a:r>
              <a:rPr lang="en-US" dirty="0" smtClean="0">
                <a:latin typeface="Times New Roman" pitchFamily="18" charset="0"/>
                <a:cs typeface="Times New Roman" pitchFamily="18" charset="0"/>
              </a:rPr>
              <a:t>●</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How much oxygen can be used at the muscle cell</a:t>
            </a:r>
            <a:endParaRPr lang="en-GB" dirty="0">
              <a:latin typeface="Times New Roman" pitchFamily="18" charset="0"/>
              <a:cs typeface="Times New Roman" pitchFamily="18" charset="0"/>
            </a:endParaRPr>
          </a:p>
        </p:txBody>
      </p:sp>
    </p:spTree>
    <p:extLst>
      <p:ext uri="{BB962C8B-B14F-4D97-AF65-F5344CB8AC3E}">
        <p14:creationId xmlns:p14="http://schemas.microsoft.com/office/powerpoint/2010/main" val="23425351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09800"/>
            <a:ext cx="7620000" cy="1143000"/>
          </a:xfrm>
        </p:spPr>
        <p:txBody>
          <a:bodyPr>
            <a:normAutofit fontScale="90000"/>
          </a:bodyPr>
          <a:lstStyle/>
          <a:p>
            <a:r>
              <a:rPr lang="en-US" dirty="0" smtClean="0"/>
              <a:t>Justify anemic people have less exercise tolerance </a:t>
            </a:r>
            <a:endParaRPr lang="en-US" dirty="0"/>
          </a:p>
        </p:txBody>
      </p:sp>
    </p:spTree>
    <p:extLst>
      <p:ext uri="{BB962C8B-B14F-4D97-AF65-F5344CB8AC3E}">
        <p14:creationId xmlns:p14="http://schemas.microsoft.com/office/powerpoint/2010/main" val="24337484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Aerobic training </a:t>
            </a:r>
            <a:endParaRPr lang="en-GB" dirty="0"/>
          </a:p>
        </p:txBody>
      </p:sp>
      <p:sp>
        <p:nvSpPr>
          <p:cNvPr id="3" name="Content Placeholder 2"/>
          <p:cNvSpPr>
            <a:spLocks noGrp="1"/>
          </p:cNvSpPr>
          <p:nvPr>
            <p:ph idx="1"/>
          </p:nvPr>
        </p:nvSpPr>
        <p:spPr>
          <a:xfrm>
            <a:off x="457200" y="1143000"/>
            <a:ext cx="8153400" cy="5486400"/>
          </a:xfrm>
        </p:spPr>
        <p:txBody>
          <a:bodyPr>
            <a:noAutofit/>
          </a:bodyPr>
          <a:lstStyle/>
          <a:p>
            <a:r>
              <a:rPr lang="en-US" sz="2000" dirty="0">
                <a:latin typeface="Times New Roman" pitchFamily="18" charset="0"/>
                <a:cs typeface="Times New Roman" pitchFamily="18" charset="0"/>
              </a:rPr>
              <a:t>Aerobic exercise is performed at an intensity that increases </a:t>
            </a:r>
            <a:r>
              <a:rPr lang="en-US" sz="2000" dirty="0" smtClean="0">
                <a:latin typeface="Times New Roman" pitchFamily="18" charset="0"/>
                <a:cs typeface="Times New Roman" pitchFamily="18" charset="0"/>
              </a:rPr>
              <a:t>the heart </a:t>
            </a:r>
            <a:r>
              <a:rPr lang="en-US" sz="2000" dirty="0">
                <a:latin typeface="Times New Roman" pitchFamily="18" charset="0"/>
                <a:cs typeface="Times New Roman" pitchFamily="18" charset="0"/>
              </a:rPr>
              <a:t>rate but still relies on aerobic metabolism</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Aerobic training causes physiological </a:t>
            </a:r>
            <a:r>
              <a:rPr lang="en-US" sz="2000" dirty="0" smtClean="0">
                <a:latin typeface="Times New Roman" pitchFamily="18" charset="0"/>
                <a:cs typeface="Times New Roman" pitchFamily="18" charset="0"/>
              </a:rPr>
              <a:t>changes in </a:t>
            </a:r>
            <a:r>
              <a:rPr lang="en-US" sz="2000" dirty="0">
                <a:latin typeface="Times New Roman" pitchFamily="18" charset="0"/>
                <a:cs typeface="Times New Roman" pitchFamily="18" charset="0"/>
              </a:rPr>
              <a:t>the cardiovascular system and the muscles</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These </a:t>
            </a:r>
            <a:r>
              <a:rPr lang="en-US" sz="2000" dirty="0" smtClean="0">
                <a:latin typeface="Times New Roman" pitchFamily="18" charset="0"/>
                <a:cs typeface="Times New Roman" pitchFamily="18" charset="0"/>
              </a:rPr>
              <a:t>changes:</a:t>
            </a:r>
          </a:p>
          <a:p>
            <a:pPr marL="114300" indent="0">
              <a:buNone/>
            </a:pPr>
            <a:r>
              <a:rPr lang="en-US" sz="2000" dirty="0" smtClean="0">
                <a:latin typeface="Times New Roman" pitchFamily="18" charset="0"/>
                <a:cs typeface="Times New Roman" pitchFamily="18" charset="0"/>
              </a:rPr>
              <a:t>1-  increase </a:t>
            </a:r>
            <a:r>
              <a:rPr lang="en-US" sz="2000" dirty="0">
                <a:latin typeface="Times New Roman" pitchFamily="18" charset="0"/>
                <a:cs typeface="Times New Roman" pitchFamily="18" charset="0"/>
              </a:rPr>
              <a:t>the aerobic capacity (VO2max), which is the amount </a:t>
            </a:r>
            <a:r>
              <a:rPr lang="en-US" sz="2000" dirty="0" smtClean="0">
                <a:latin typeface="Times New Roman" pitchFamily="18" charset="0"/>
                <a:cs typeface="Times New Roman" pitchFamily="18" charset="0"/>
              </a:rPr>
              <a:t>of oxygen </a:t>
            </a:r>
            <a:r>
              <a:rPr lang="en-US" sz="2000" dirty="0">
                <a:latin typeface="Times New Roman" pitchFamily="18" charset="0"/>
                <a:cs typeface="Times New Roman" pitchFamily="18" charset="0"/>
              </a:rPr>
              <a:t>that can be delivered to and used by the muscle cells. </a:t>
            </a:r>
            <a:r>
              <a:rPr lang="en-US" sz="2000" dirty="0" smtClean="0">
                <a:latin typeface="Times New Roman" pitchFamily="18" charset="0"/>
                <a:cs typeface="Times New Roman" pitchFamily="18" charset="0"/>
              </a:rPr>
              <a:t>which </a:t>
            </a:r>
            <a:r>
              <a:rPr lang="en-GB" sz="2000" dirty="0" smtClean="0">
                <a:latin typeface="Times New Roman" pitchFamily="18" charset="0"/>
                <a:cs typeface="Times New Roman" pitchFamily="18" charset="0"/>
              </a:rPr>
              <a:t>increases </a:t>
            </a:r>
            <a:r>
              <a:rPr lang="en-GB" sz="2000" dirty="0">
                <a:latin typeface="Times New Roman" pitchFamily="18" charset="0"/>
                <a:cs typeface="Times New Roman" pitchFamily="18" charset="0"/>
              </a:rPr>
              <a:t>overall endurance</a:t>
            </a:r>
            <a:r>
              <a:rPr lang="en-GB" sz="2000" dirty="0" smtClean="0">
                <a:latin typeface="Times New Roman" pitchFamily="18" charset="0"/>
                <a:cs typeface="Times New Roman" pitchFamily="18" charset="0"/>
              </a:rPr>
              <a:t>.</a:t>
            </a:r>
          </a:p>
          <a:p>
            <a:pPr marL="114300" indent="0">
              <a:buNone/>
            </a:pPr>
            <a:r>
              <a:rPr lang="en-US" sz="2000" dirty="0" smtClean="0">
                <a:latin typeface="Times New Roman" pitchFamily="18" charset="0"/>
                <a:cs typeface="Times New Roman" pitchFamily="18" charset="0"/>
              </a:rPr>
              <a:t>2- </a:t>
            </a:r>
            <a:r>
              <a:rPr lang="en-US" sz="2000" dirty="0">
                <a:latin typeface="Times New Roman" pitchFamily="18" charset="0"/>
                <a:cs typeface="Times New Roman" pitchFamily="18" charset="0"/>
              </a:rPr>
              <a:t>S</a:t>
            </a:r>
            <a:r>
              <a:rPr lang="en-US" sz="2000" dirty="0" smtClean="0">
                <a:latin typeface="Times New Roman" pitchFamily="18" charset="0"/>
                <a:cs typeface="Times New Roman" pitchFamily="18" charset="0"/>
              </a:rPr>
              <a:t>trengthens </a:t>
            </a:r>
            <a:r>
              <a:rPr lang="en-US" sz="2000" dirty="0">
                <a:latin typeface="Times New Roman" pitchFamily="18" charset="0"/>
                <a:cs typeface="Times New Roman" pitchFamily="18" charset="0"/>
              </a:rPr>
              <a:t>the heart muscle </a:t>
            </a:r>
            <a:r>
              <a:rPr lang="en-US" sz="2000" dirty="0" smtClean="0">
                <a:latin typeface="Times New Roman" pitchFamily="18" charset="0"/>
                <a:cs typeface="Times New Roman" pitchFamily="18" charset="0"/>
              </a:rPr>
              <a:t>and </a:t>
            </a:r>
            <a:r>
              <a:rPr lang="en-GB" sz="2000" dirty="0" smtClean="0">
                <a:latin typeface="Times New Roman" pitchFamily="18" charset="0"/>
                <a:cs typeface="Times New Roman" pitchFamily="18" charset="0"/>
              </a:rPr>
              <a:t>increases </a:t>
            </a:r>
            <a:r>
              <a:rPr lang="en-GB" sz="2000" dirty="0">
                <a:latin typeface="Times New Roman" pitchFamily="18" charset="0"/>
                <a:cs typeface="Times New Roman" pitchFamily="18" charset="0"/>
              </a:rPr>
              <a:t>stroke volume</a:t>
            </a:r>
            <a:r>
              <a:rPr lang="en-GB" sz="2000" dirty="0" smtClean="0">
                <a:latin typeface="Times New Roman" pitchFamily="18" charset="0"/>
                <a:cs typeface="Times New Roman" pitchFamily="18" charset="0"/>
              </a:rPr>
              <a:t>.</a:t>
            </a:r>
          </a:p>
          <a:p>
            <a:pPr marL="114300" indent="0">
              <a:buNone/>
            </a:pPr>
            <a:r>
              <a:rPr lang="en-US" sz="2000" dirty="0" smtClean="0">
                <a:latin typeface="Times New Roman" pitchFamily="18" charset="0"/>
                <a:cs typeface="Times New Roman" pitchFamily="18" charset="0"/>
              </a:rPr>
              <a:t>3- </a:t>
            </a:r>
            <a:r>
              <a:rPr lang="en-US" sz="2000" dirty="0">
                <a:latin typeface="Times New Roman" pitchFamily="18" charset="0"/>
                <a:cs typeface="Times New Roman" pitchFamily="18" charset="0"/>
              </a:rPr>
              <a:t>It increases the number of capillaries in the </a:t>
            </a:r>
            <a:r>
              <a:rPr lang="en-US" sz="2000" dirty="0" smtClean="0">
                <a:latin typeface="Times New Roman" pitchFamily="18" charset="0"/>
                <a:cs typeface="Times New Roman" pitchFamily="18" charset="0"/>
              </a:rPr>
              <a:t>muscles</a:t>
            </a:r>
          </a:p>
          <a:p>
            <a:pPr marL="114300" indent="0">
              <a:buNone/>
            </a:pPr>
            <a:r>
              <a:rPr lang="en-US" sz="2000" dirty="0" smtClean="0">
                <a:latin typeface="Times New Roman" pitchFamily="18" charset="0"/>
                <a:cs typeface="Times New Roman" pitchFamily="18" charset="0"/>
              </a:rPr>
              <a:t>4- </a:t>
            </a:r>
            <a:r>
              <a:rPr lang="en-US" sz="2000" dirty="0">
                <a:latin typeface="Times New Roman" pitchFamily="18" charset="0"/>
                <a:cs typeface="Times New Roman" pitchFamily="18" charset="0"/>
              </a:rPr>
              <a:t>causes changes at the cellular level that make it easier</a:t>
            </a:r>
          </a:p>
          <a:p>
            <a:pPr marL="114300" indent="0">
              <a:buNone/>
            </a:pPr>
            <a:r>
              <a:rPr lang="en-US" sz="2000" dirty="0">
                <a:latin typeface="Times New Roman" pitchFamily="18" charset="0"/>
                <a:cs typeface="Times New Roman" pitchFamily="18" charset="0"/>
              </a:rPr>
              <a:t>for muscle cells to use oxygen for energy</a:t>
            </a:r>
            <a:r>
              <a:rPr lang="en-US" sz="2000" dirty="0" smtClean="0">
                <a:latin typeface="Times New Roman" pitchFamily="18" charset="0"/>
                <a:cs typeface="Times New Roman" pitchFamily="18" charset="0"/>
              </a:rPr>
              <a:t>.</a:t>
            </a:r>
          </a:p>
          <a:p>
            <a:pPr marL="114300" indent="0">
              <a:buNone/>
            </a:pPr>
            <a:r>
              <a:rPr lang="en-US" sz="2000" dirty="0" smtClean="0">
                <a:latin typeface="Times New Roman" pitchFamily="18" charset="0"/>
                <a:cs typeface="Times New Roman" pitchFamily="18" charset="0"/>
              </a:rPr>
              <a:t>5- </a:t>
            </a:r>
            <a:r>
              <a:rPr lang="en-US" sz="2000" dirty="0">
                <a:latin typeface="Times New Roman" pitchFamily="18" charset="0"/>
                <a:cs typeface="Times New Roman" pitchFamily="18" charset="0"/>
              </a:rPr>
              <a:t>There also is a boost </a:t>
            </a:r>
            <a:r>
              <a:rPr lang="en-US" sz="2000" dirty="0" smtClean="0">
                <a:latin typeface="Times New Roman" pitchFamily="18" charset="0"/>
                <a:cs typeface="Times New Roman" pitchFamily="18" charset="0"/>
              </a:rPr>
              <a:t>in the </a:t>
            </a:r>
            <a:r>
              <a:rPr lang="en-US" sz="2000" dirty="0">
                <a:latin typeface="Times New Roman" pitchFamily="18" charset="0"/>
                <a:cs typeface="Times New Roman" pitchFamily="18" charset="0"/>
              </a:rPr>
              <a:t>activity of mitochondrial </a:t>
            </a:r>
            <a:r>
              <a:rPr lang="en-US" sz="2000" dirty="0" smtClean="0">
                <a:latin typeface="Times New Roman" pitchFamily="18" charset="0"/>
                <a:cs typeface="Times New Roman" pitchFamily="18" charset="0"/>
              </a:rPr>
              <a:t>enzymes</a:t>
            </a:r>
          </a:p>
          <a:p>
            <a:pPr marL="114300" indent="0">
              <a:buNone/>
            </a:pPr>
            <a:r>
              <a:rPr lang="en-US" sz="2000" dirty="0" smtClean="0">
                <a:latin typeface="Times New Roman" pitchFamily="18" charset="0"/>
                <a:cs typeface="Times New Roman" pitchFamily="18" charset="0"/>
              </a:rPr>
              <a:t>6- </a:t>
            </a:r>
            <a:r>
              <a:rPr lang="en-US" sz="2000" dirty="0">
                <a:latin typeface="Times New Roman" pitchFamily="18" charset="0"/>
                <a:cs typeface="Times New Roman" pitchFamily="18" charset="0"/>
              </a:rPr>
              <a:t>Training also makes it easier to store glucose in the</a:t>
            </a:r>
          </a:p>
          <a:p>
            <a:pPr marL="114300" indent="0">
              <a:buNone/>
            </a:pPr>
            <a:r>
              <a:rPr lang="en-GB" sz="2000" dirty="0">
                <a:latin typeface="Times New Roman" pitchFamily="18" charset="0"/>
                <a:cs typeface="Times New Roman" pitchFamily="18" charset="0"/>
              </a:rPr>
              <a:t>muscle as </a:t>
            </a:r>
            <a:r>
              <a:rPr lang="en-GB" sz="2000" b="1" dirty="0">
                <a:latin typeface="Times New Roman" pitchFamily="18" charset="0"/>
                <a:cs typeface="Times New Roman" pitchFamily="18" charset="0"/>
              </a:rPr>
              <a:t>glycogen</a:t>
            </a:r>
            <a:r>
              <a:rPr lang="en-GB" sz="2000" dirty="0">
                <a:latin typeface="Times New Roman" pitchFamily="18" charset="0"/>
                <a:cs typeface="Times New Roman" pitchFamily="18" charset="0"/>
              </a:rPr>
              <a:t>.</a:t>
            </a:r>
          </a:p>
        </p:txBody>
      </p:sp>
    </p:spTree>
    <p:extLst>
      <p:ext uri="{BB962C8B-B14F-4D97-AF65-F5344CB8AC3E}">
        <p14:creationId xmlns:p14="http://schemas.microsoft.com/office/powerpoint/2010/main" val="16089768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70000" lnSpcReduction="20000"/>
          </a:bodyPr>
          <a:lstStyle/>
          <a:p>
            <a:r>
              <a:rPr lang="en-US" dirty="0" smtClean="0">
                <a:latin typeface="Times New Roman" pitchFamily="18" charset="0"/>
                <a:cs typeface="Times New Roman" pitchFamily="18" charset="0"/>
              </a:rPr>
              <a:t>Strengthening the heart muscle mean increase stroke volume. </a:t>
            </a:r>
          </a:p>
          <a:p>
            <a:pPr marL="0" indent="0">
              <a:buNone/>
            </a:pPr>
            <a:endParaRPr lang="en-US" dirty="0" smtClean="0">
              <a:latin typeface="Times New Roman" pitchFamily="18" charset="0"/>
              <a:cs typeface="Times New Roman" pitchFamily="18" charset="0"/>
            </a:endParaRPr>
          </a:p>
          <a:p>
            <a:r>
              <a:rPr lang="en-US" dirty="0">
                <a:latin typeface="Times New Roman" pitchFamily="18" charset="0"/>
                <a:cs typeface="Times New Roman" pitchFamily="18" charset="0"/>
              </a:rPr>
              <a:t>When stroke volume is increased, </a:t>
            </a:r>
            <a:r>
              <a:rPr lang="en-US" dirty="0" smtClean="0">
                <a:latin typeface="Times New Roman" pitchFamily="18" charset="0"/>
                <a:cs typeface="Times New Roman" pitchFamily="18" charset="0"/>
              </a:rPr>
              <a:t>the heart </a:t>
            </a:r>
            <a:r>
              <a:rPr lang="en-US" dirty="0">
                <a:latin typeface="Times New Roman" pitchFamily="18" charset="0"/>
                <a:cs typeface="Times New Roman" pitchFamily="18" charset="0"/>
              </a:rPr>
              <a:t>can deliver more blood with each beat. </a:t>
            </a:r>
            <a:endParaRPr lang="en-US" dirty="0" smtClean="0">
              <a:latin typeface="Times New Roman" pitchFamily="18" charset="0"/>
              <a:cs typeface="Times New Roman" pitchFamily="18" charset="0"/>
            </a:endParaRPr>
          </a:p>
          <a:p>
            <a:pPr marL="0" indent="0">
              <a:buNone/>
            </a:pP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This </a:t>
            </a:r>
            <a:r>
              <a:rPr lang="en-US" dirty="0">
                <a:latin typeface="Times New Roman" pitchFamily="18" charset="0"/>
                <a:cs typeface="Times New Roman" pitchFamily="18" charset="0"/>
              </a:rPr>
              <a:t>means that </a:t>
            </a:r>
            <a:r>
              <a:rPr lang="en-US" dirty="0" smtClean="0">
                <a:latin typeface="Times New Roman" pitchFamily="18" charset="0"/>
                <a:cs typeface="Times New Roman" pitchFamily="18" charset="0"/>
              </a:rPr>
              <a:t>the heart </a:t>
            </a:r>
            <a:r>
              <a:rPr lang="en-US" dirty="0">
                <a:latin typeface="Times New Roman" pitchFamily="18" charset="0"/>
                <a:cs typeface="Times New Roman" pitchFamily="18" charset="0"/>
              </a:rPr>
              <a:t>does not need to beat as many times to deliver enough </a:t>
            </a:r>
            <a:r>
              <a:rPr lang="en-US" dirty="0" smtClean="0">
                <a:latin typeface="Times New Roman" pitchFamily="18" charset="0"/>
                <a:cs typeface="Times New Roman" pitchFamily="18" charset="0"/>
              </a:rPr>
              <a:t>blood to </a:t>
            </a:r>
            <a:r>
              <a:rPr lang="en-US" dirty="0">
                <a:latin typeface="Times New Roman" pitchFamily="18" charset="0"/>
                <a:cs typeface="Times New Roman" pitchFamily="18" charset="0"/>
              </a:rPr>
              <a:t>body cells at rest,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and </a:t>
            </a:r>
            <a:r>
              <a:rPr lang="en-US" dirty="0">
                <a:latin typeface="Times New Roman" pitchFamily="18" charset="0"/>
                <a:cs typeface="Times New Roman" pitchFamily="18" charset="0"/>
              </a:rPr>
              <a:t>during exercise it increases the </a:t>
            </a:r>
            <a:r>
              <a:rPr lang="en-US" dirty="0" smtClean="0">
                <a:latin typeface="Times New Roman" pitchFamily="18" charset="0"/>
                <a:cs typeface="Times New Roman" pitchFamily="18" charset="0"/>
              </a:rPr>
              <a:t>amount of </a:t>
            </a:r>
            <a:r>
              <a:rPr lang="en-US" dirty="0">
                <a:latin typeface="Times New Roman" pitchFamily="18" charset="0"/>
                <a:cs typeface="Times New Roman" pitchFamily="18" charset="0"/>
              </a:rPr>
              <a:t>oxygen that can be delivered to the muscle</a:t>
            </a:r>
            <a:r>
              <a:rPr lang="en-US" dirty="0" smtClean="0">
                <a:latin typeface="Times New Roman" pitchFamily="18" charset="0"/>
                <a:cs typeface="Times New Roman" pitchFamily="18" charset="0"/>
              </a:rPr>
              <a:t>.</a:t>
            </a:r>
          </a:p>
          <a:p>
            <a:endParaRPr lang="en-US" dirty="0">
              <a:latin typeface="Times New Roman" pitchFamily="18" charset="0"/>
              <a:cs typeface="Times New Roman" pitchFamily="18" charset="0"/>
            </a:endParaRPr>
          </a:p>
          <a:p>
            <a:r>
              <a:rPr lang="en-GB" dirty="0">
                <a:latin typeface="Times New Roman" pitchFamily="18" charset="0"/>
                <a:cs typeface="Times New Roman" pitchFamily="18" charset="0"/>
              </a:rPr>
              <a:t>Therefore, more </a:t>
            </a:r>
            <a:r>
              <a:rPr lang="en-GB" dirty="0" smtClean="0">
                <a:latin typeface="Times New Roman" pitchFamily="18" charset="0"/>
                <a:cs typeface="Times New Roman" pitchFamily="18" charset="0"/>
              </a:rPr>
              <a:t>fit </a:t>
            </a:r>
            <a:r>
              <a:rPr lang="en-US" dirty="0" smtClean="0">
                <a:latin typeface="Times New Roman" pitchFamily="18" charset="0"/>
                <a:cs typeface="Times New Roman" pitchFamily="18" charset="0"/>
              </a:rPr>
              <a:t>people </a:t>
            </a:r>
            <a:r>
              <a:rPr lang="en-US" dirty="0">
                <a:latin typeface="Times New Roman" pitchFamily="18" charset="0"/>
                <a:cs typeface="Times New Roman" pitchFamily="18" charset="0"/>
              </a:rPr>
              <a:t>have lower resting heart rates. They can perform </a:t>
            </a:r>
            <a:r>
              <a:rPr lang="en-US" dirty="0" smtClean="0">
                <a:latin typeface="Times New Roman" pitchFamily="18" charset="0"/>
                <a:cs typeface="Times New Roman" pitchFamily="18" charset="0"/>
              </a:rPr>
              <a:t>higher intensity activity </a:t>
            </a:r>
            <a:r>
              <a:rPr lang="en-US" dirty="0">
                <a:latin typeface="Times New Roman" pitchFamily="18" charset="0"/>
                <a:cs typeface="Times New Roman" pitchFamily="18" charset="0"/>
              </a:rPr>
              <a:t>before reaching their maximum heart rate</a:t>
            </a:r>
            <a:endParaRPr lang="en-GB" dirty="0">
              <a:latin typeface="Times New Roman" pitchFamily="18" charset="0"/>
              <a:cs typeface="Times New Roman" pitchFamily="18" charset="0"/>
            </a:endParaRPr>
          </a:p>
        </p:txBody>
      </p:sp>
    </p:spTree>
    <p:extLst>
      <p:ext uri="{BB962C8B-B14F-4D97-AF65-F5344CB8AC3E}">
        <p14:creationId xmlns:p14="http://schemas.microsoft.com/office/powerpoint/2010/main" val="39425253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20000"/>
          </a:bodyPr>
          <a:lstStyle/>
          <a:p>
            <a:r>
              <a:rPr lang="en-US" dirty="0" smtClean="0">
                <a:latin typeface="Times New Roman" pitchFamily="18" charset="0"/>
                <a:cs typeface="Times New Roman" pitchFamily="18" charset="0"/>
              </a:rPr>
              <a:t>increases </a:t>
            </a:r>
            <a:r>
              <a:rPr lang="en-US" dirty="0">
                <a:latin typeface="Times New Roman" pitchFamily="18" charset="0"/>
                <a:cs typeface="Times New Roman" pitchFamily="18" charset="0"/>
              </a:rPr>
              <a:t>the number of capillaries in the </a:t>
            </a:r>
            <a:r>
              <a:rPr lang="en-US" dirty="0" smtClean="0">
                <a:latin typeface="Times New Roman" pitchFamily="18" charset="0"/>
                <a:cs typeface="Times New Roman" pitchFamily="18" charset="0"/>
              </a:rPr>
              <a:t>muscles, means the blood the blood is delivered to muscle more efficiently . </a:t>
            </a:r>
          </a:p>
          <a:p>
            <a:pPr marL="0" indent="0">
              <a:buNone/>
            </a:pPr>
            <a:endParaRPr lang="en-US" dirty="0" smtClean="0">
              <a:latin typeface="Times New Roman" pitchFamily="18" charset="0"/>
              <a:cs typeface="Times New Roman" pitchFamily="18" charset="0"/>
            </a:endParaRPr>
          </a:p>
          <a:p>
            <a:r>
              <a:rPr lang="en-GB" dirty="0">
                <a:latin typeface="Times New Roman" pitchFamily="18" charset="0"/>
                <a:cs typeface="Times New Roman" pitchFamily="18" charset="0"/>
              </a:rPr>
              <a:t>It </a:t>
            </a:r>
            <a:r>
              <a:rPr lang="en-GB" dirty="0" smtClean="0">
                <a:latin typeface="Times New Roman" pitchFamily="18" charset="0"/>
                <a:cs typeface="Times New Roman" pitchFamily="18" charset="0"/>
              </a:rPr>
              <a:t>increases </a:t>
            </a: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total volume of blood and the number of red blood cells. </a:t>
            </a:r>
            <a:endParaRPr lang="en-US" dirty="0" smtClean="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This increases </a:t>
            </a:r>
            <a:r>
              <a:rPr lang="en-US" dirty="0">
                <a:latin typeface="Times New Roman" pitchFamily="18" charset="0"/>
                <a:cs typeface="Times New Roman" pitchFamily="18" charset="0"/>
              </a:rPr>
              <a:t>the amount of hemoglobin in the blood, which </a:t>
            </a:r>
            <a:r>
              <a:rPr lang="en-US" dirty="0" smtClean="0">
                <a:latin typeface="Times New Roman" pitchFamily="18" charset="0"/>
                <a:cs typeface="Times New Roman" pitchFamily="18" charset="0"/>
              </a:rPr>
              <a:t>allows more </a:t>
            </a:r>
            <a:r>
              <a:rPr lang="en-US" dirty="0">
                <a:latin typeface="Times New Roman" pitchFamily="18" charset="0"/>
                <a:cs typeface="Times New Roman" pitchFamily="18" charset="0"/>
              </a:rPr>
              <a:t>oxygen to be transported at any given time.</a:t>
            </a:r>
            <a:endParaRPr lang="en-GB" dirty="0">
              <a:latin typeface="Times New Roman" pitchFamily="18" charset="0"/>
              <a:cs typeface="Times New Roman" pitchFamily="18" charset="0"/>
            </a:endParaRPr>
          </a:p>
        </p:txBody>
      </p:sp>
    </p:spTree>
    <p:extLst>
      <p:ext uri="{BB962C8B-B14F-4D97-AF65-F5344CB8AC3E}">
        <p14:creationId xmlns:p14="http://schemas.microsoft.com/office/powerpoint/2010/main" val="29983920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1646237"/>
            <a:ext cx="8229600" cy="4525963"/>
          </a:xfrm>
        </p:spPr>
        <p:txBody>
          <a:bodyPr/>
          <a:lstStyle/>
          <a:p>
            <a:r>
              <a:rPr lang="en-GB" dirty="0">
                <a:latin typeface="Times New Roman" pitchFamily="18" charset="0"/>
                <a:cs typeface="Times New Roman" pitchFamily="18" charset="0"/>
              </a:rPr>
              <a:t>Aerobic </a:t>
            </a:r>
            <a:r>
              <a:rPr lang="en-GB" dirty="0" smtClean="0">
                <a:latin typeface="Times New Roman" pitchFamily="18" charset="0"/>
                <a:cs typeface="Times New Roman" pitchFamily="18" charset="0"/>
              </a:rPr>
              <a:t>training </a:t>
            </a:r>
            <a:r>
              <a:rPr lang="en-US" dirty="0" smtClean="0">
                <a:latin typeface="Times New Roman" pitchFamily="18" charset="0"/>
                <a:cs typeface="Times New Roman" pitchFamily="18" charset="0"/>
              </a:rPr>
              <a:t>also </a:t>
            </a:r>
            <a:r>
              <a:rPr lang="en-US" dirty="0">
                <a:latin typeface="Times New Roman" pitchFamily="18" charset="0"/>
                <a:cs typeface="Times New Roman" pitchFamily="18" charset="0"/>
              </a:rPr>
              <a:t>causes changes at the cellular level that make it </a:t>
            </a:r>
            <a:r>
              <a:rPr lang="en-US" dirty="0" smtClean="0">
                <a:latin typeface="Times New Roman" pitchFamily="18" charset="0"/>
                <a:cs typeface="Times New Roman" pitchFamily="18" charset="0"/>
              </a:rPr>
              <a:t>easier for </a:t>
            </a:r>
            <a:r>
              <a:rPr lang="en-US" dirty="0">
                <a:latin typeface="Times New Roman" pitchFamily="18" charset="0"/>
                <a:cs typeface="Times New Roman" pitchFamily="18" charset="0"/>
              </a:rPr>
              <a:t>muscle cells to use oxygen for energy. The number and </a:t>
            </a:r>
            <a:r>
              <a:rPr lang="en-US" dirty="0" smtClean="0">
                <a:latin typeface="Times New Roman" pitchFamily="18" charset="0"/>
                <a:cs typeface="Times New Roman" pitchFamily="18" charset="0"/>
              </a:rPr>
              <a:t>size </a:t>
            </a:r>
            <a:r>
              <a:rPr lang="en-GB" dirty="0" smtClean="0">
                <a:latin typeface="Times New Roman" pitchFamily="18" charset="0"/>
                <a:cs typeface="Times New Roman" pitchFamily="18" charset="0"/>
              </a:rPr>
              <a:t>of </a:t>
            </a:r>
            <a:r>
              <a:rPr lang="en-GB" dirty="0">
                <a:latin typeface="Times New Roman" pitchFamily="18" charset="0"/>
                <a:cs typeface="Times New Roman" pitchFamily="18" charset="0"/>
              </a:rPr>
              <a:t>muscle-cell mitochondria increase</a:t>
            </a:r>
            <a:r>
              <a:rPr lang="en-GB" dirty="0" smtClean="0">
                <a:latin typeface="Times New Roman" pitchFamily="18" charset="0"/>
                <a:cs typeface="Times New Roman" pitchFamily="18" charset="0"/>
              </a:rPr>
              <a:t>.</a:t>
            </a:r>
          </a:p>
          <a:p>
            <a:endParaRPr lang="en-GB" dirty="0">
              <a:latin typeface="Times New Roman" pitchFamily="18" charset="0"/>
              <a:cs typeface="Times New Roman" pitchFamily="18" charset="0"/>
            </a:endParaRPr>
          </a:p>
        </p:txBody>
      </p:sp>
    </p:spTree>
    <p:extLst>
      <p:ext uri="{BB962C8B-B14F-4D97-AF65-F5344CB8AC3E}">
        <p14:creationId xmlns:p14="http://schemas.microsoft.com/office/powerpoint/2010/main" val="12701908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a:bodyPr>
          <a:lstStyle/>
          <a:p>
            <a:r>
              <a:rPr lang="en-GB" dirty="0"/>
              <a:t>boost </a:t>
            </a:r>
            <a:r>
              <a:rPr lang="en-GB" dirty="0" smtClean="0"/>
              <a:t>in </a:t>
            </a:r>
            <a:r>
              <a:rPr lang="en-US" dirty="0" smtClean="0"/>
              <a:t>the </a:t>
            </a:r>
            <a:r>
              <a:rPr lang="en-US" dirty="0"/>
              <a:t>activity of mitochondrial enzymes that are needed for </a:t>
            </a:r>
            <a:r>
              <a:rPr lang="en-US" dirty="0" smtClean="0"/>
              <a:t>aerobic metabolism </a:t>
            </a:r>
            <a:r>
              <a:rPr lang="en-US" dirty="0"/>
              <a:t>and fatty acid breakdown. More fatty acids </a:t>
            </a:r>
            <a:r>
              <a:rPr lang="en-US" dirty="0" smtClean="0"/>
              <a:t>are brought </a:t>
            </a:r>
            <a:r>
              <a:rPr lang="en-US" dirty="0"/>
              <a:t>to the mitochondria, and more triglycerides are </a:t>
            </a:r>
            <a:r>
              <a:rPr lang="en-US" dirty="0" smtClean="0"/>
              <a:t>stored and </a:t>
            </a:r>
            <a:r>
              <a:rPr lang="en-US" dirty="0"/>
              <a:t>broken down in the muscle. </a:t>
            </a:r>
            <a:endParaRPr lang="en-US" dirty="0" smtClean="0"/>
          </a:p>
          <a:p>
            <a:r>
              <a:rPr lang="en-US" dirty="0" smtClean="0"/>
              <a:t>These </a:t>
            </a:r>
            <a:r>
              <a:rPr lang="en-US" dirty="0"/>
              <a:t>changes boost the </a:t>
            </a:r>
            <a:r>
              <a:rPr lang="en-US" dirty="0" smtClean="0"/>
              <a:t>cell’s capacity </a:t>
            </a:r>
            <a:r>
              <a:rPr lang="en-US" dirty="0"/>
              <a:t>to burn fatty acids to produce ATP. </a:t>
            </a:r>
            <a:endParaRPr lang="en-US" dirty="0" smtClean="0"/>
          </a:p>
          <a:p>
            <a:r>
              <a:rPr lang="en-US" dirty="0" smtClean="0"/>
              <a:t>The </a:t>
            </a:r>
            <a:r>
              <a:rPr lang="en-US" dirty="0"/>
              <a:t>use of </a:t>
            </a:r>
            <a:r>
              <a:rPr lang="en-US" dirty="0" smtClean="0"/>
              <a:t>fatty acids </a:t>
            </a:r>
            <a:r>
              <a:rPr lang="en-US" dirty="0"/>
              <a:t>preserves glucose stores (glycogen), which delays the </a:t>
            </a:r>
            <a:r>
              <a:rPr lang="en-US" dirty="0" smtClean="0"/>
              <a:t>onset </a:t>
            </a:r>
            <a:r>
              <a:rPr lang="en-GB" dirty="0"/>
              <a:t>of fatigue.</a:t>
            </a:r>
          </a:p>
        </p:txBody>
      </p:sp>
    </p:spTree>
    <p:extLst>
      <p:ext uri="{BB962C8B-B14F-4D97-AF65-F5344CB8AC3E}">
        <p14:creationId xmlns:p14="http://schemas.microsoft.com/office/powerpoint/2010/main" val="31499645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Resistance training </a:t>
            </a:r>
            <a:endParaRPr lang="en-GB" dirty="0"/>
          </a:p>
        </p:txBody>
      </p:sp>
      <p:sp>
        <p:nvSpPr>
          <p:cNvPr id="3" name="Content Placeholder 2"/>
          <p:cNvSpPr>
            <a:spLocks noGrp="1"/>
          </p:cNvSpPr>
          <p:nvPr>
            <p:ph idx="1"/>
          </p:nvPr>
        </p:nvSpPr>
        <p:spPr/>
        <p:txBody>
          <a:bodyPr>
            <a:normAutofit fontScale="92500" lnSpcReduction="20000"/>
          </a:bodyPr>
          <a:lstStyle/>
          <a:p>
            <a:r>
              <a:rPr lang="en-US" dirty="0"/>
              <a:t>Resistance training, often called strength training or </a:t>
            </a:r>
            <a:r>
              <a:rPr lang="en-US" dirty="0" smtClean="0"/>
              <a:t>weight training</a:t>
            </a:r>
            <a:r>
              <a:rPr lang="en-US" dirty="0"/>
              <a:t>, involves using muscles to push against a force</a:t>
            </a:r>
            <a:r>
              <a:rPr lang="en-US" dirty="0" smtClean="0"/>
              <a:t>.</a:t>
            </a:r>
          </a:p>
          <a:p>
            <a:pPr marL="114300" indent="0">
              <a:buNone/>
            </a:pPr>
            <a:endParaRPr lang="en-US" dirty="0" smtClean="0"/>
          </a:p>
          <a:p>
            <a:r>
              <a:rPr lang="en-US" dirty="0" smtClean="0"/>
              <a:t> Weight lifting </a:t>
            </a:r>
            <a:r>
              <a:rPr lang="en-US" dirty="0"/>
              <a:t>is the most common type of resistance training. It </a:t>
            </a:r>
            <a:r>
              <a:rPr lang="en-US" dirty="0" smtClean="0"/>
              <a:t>can improve </a:t>
            </a:r>
            <a:r>
              <a:rPr lang="en-US" dirty="0"/>
              <a:t>muscle strength, power, and overall endurance</a:t>
            </a:r>
            <a:r>
              <a:rPr lang="en-US" dirty="0" smtClean="0"/>
              <a:t>.</a:t>
            </a:r>
          </a:p>
          <a:p>
            <a:endParaRPr lang="en-US" dirty="0"/>
          </a:p>
          <a:p>
            <a:r>
              <a:rPr lang="en-US" dirty="0" smtClean="0"/>
              <a:t> Even elderly</a:t>
            </a:r>
            <a:r>
              <a:rPr lang="en-US" dirty="0"/>
              <a:t>, sedentary individuals can dramatically increase </a:t>
            </a:r>
            <a:r>
              <a:rPr lang="en-US" dirty="0" smtClean="0"/>
              <a:t>muscle </a:t>
            </a:r>
            <a:r>
              <a:rPr lang="en-GB" dirty="0"/>
              <a:t>strength through weight training.</a:t>
            </a:r>
          </a:p>
        </p:txBody>
      </p:sp>
    </p:spTree>
    <p:extLst>
      <p:ext uri="{BB962C8B-B14F-4D97-AF65-F5344CB8AC3E}">
        <p14:creationId xmlns:p14="http://schemas.microsoft.com/office/powerpoint/2010/main" val="3423436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Muscle Strength and Endurance</a:t>
            </a:r>
            <a:endParaRPr lang="en-GB" dirty="0"/>
          </a:p>
        </p:txBody>
      </p:sp>
      <p:sp>
        <p:nvSpPr>
          <p:cNvPr id="3" name="Content Placeholder 2"/>
          <p:cNvSpPr>
            <a:spLocks noGrp="1"/>
          </p:cNvSpPr>
          <p:nvPr>
            <p:ph idx="1"/>
          </p:nvPr>
        </p:nvSpPr>
        <p:spPr/>
        <p:txBody>
          <a:bodyPr>
            <a:normAutofit fontScale="92500"/>
          </a:bodyPr>
          <a:lstStyle/>
          <a:p>
            <a:r>
              <a:rPr lang="en-US" dirty="0">
                <a:latin typeface="Times New Roman" pitchFamily="18" charset="0"/>
                <a:cs typeface="Times New Roman" pitchFamily="18" charset="0"/>
              </a:rPr>
              <a:t>Greater muscle strength enhances the ability to perform </a:t>
            </a:r>
            <a:r>
              <a:rPr lang="en-US" dirty="0" smtClean="0">
                <a:latin typeface="Times New Roman" pitchFamily="18" charset="0"/>
                <a:cs typeface="Times New Roman" pitchFamily="18" charset="0"/>
              </a:rPr>
              <a:t>tasks such </a:t>
            </a:r>
            <a:r>
              <a:rPr lang="en-US" dirty="0">
                <a:latin typeface="Times New Roman" pitchFamily="18" charset="0"/>
                <a:cs typeface="Times New Roman" pitchFamily="18" charset="0"/>
              </a:rPr>
              <a:t>as pushing or lifting</a:t>
            </a:r>
            <a:r>
              <a:rPr lang="en-US" dirty="0" smtClean="0">
                <a:latin typeface="Times New Roman" pitchFamily="18" charset="0"/>
                <a:cs typeface="Times New Roman" pitchFamily="18" charset="0"/>
              </a:rPr>
              <a:t>.</a:t>
            </a:r>
          </a:p>
          <a:p>
            <a:pPr marL="0" indent="0">
              <a:buNone/>
            </a:pPr>
            <a:endParaRPr lang="en-US" dirty="0" smtClean="0"/>
          </a:p>
          <a:p>
            <a:r>
              <a:rPr lang="en-US" dirty="0">
                <a:latin typeface="Times New Roman" pitchFamily="18" charset="0"/>
                <a:cs typeface="Times New Roman" pitchFamily="18" charset="0"/>
              </a:rPr>
              <a:t>M</a:t>
            </a:r>
            <a:r>
              <a:rPr lang="en-US" dirty="0" smtClean="0">
                <a:latin typeface="Times New Roman" pitchFamily="18" charset="0"/>
                <a:cs typeface="Times New Roman" pitchFamily="18" charset="0"/>
              </a:rPr>
              <a:t>uscle </a:t>
            </a:r>
            <a:r>
              <a:rPr lang="en-US" dirty="0">
                <a:latin typeface="Times New Roman" pitchFamily="18" charset="0"/>
                <a:cs typeface="Times New Roman" pitchFamily="18" charset="0"/>
              </a:rPr>
              <a:t>strength and endurance </a:t>
            </a:r>
            <a:r>
              <a:rPr lang="en-US" dirty="0" smtClean="0">
                <a:latin typeface="Times New Roman" pitchFamily="18" charset="0"/>
                <a:cs typeface="Times New Roman" pitchFamily="18" charset="0"/>
              </a:rPr>
              <a:t>can be improved by resistance exercise ( weight lifting)</a:t>
            </a:r>
          </a:p>
          <a:p>
            <a:endParaRPr lang="en-US" dirty="0"/>
          </a:p>
          <a:p>
            <a:pPr marL="0" indent="0">
              <a:buNone/>
            </a:pPr>
            <a:endParaRPr lang="en-US" dirty="0" smtClean="0"/>
          </a:p>
          <a:p>
            <a:pPr marL="0" indent="0">
              <a:buNone/>
            </a:pPr>
            <a:r>
              <a:rPr lang="en-US" dirty="0" smtClean="0"/>
              <a:t>: </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3109" y="4343400"/>
            <a:ext cx="55626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4860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62500" lnSpcReduction="20000"/>
          </a:bodyPr>
          <a:lstStyle/>
          <a:p>
            <a:pPr marL="114300" indent="0">
              <a:buNone/>
            </a:pPr>
            <a:r>
              <a:rPr lang="en-US" dirty="0"/>
              <a:t>The body adapts to </a:t>
            </a:r>
            <a:r>
              <a:rPr lang="en-US" dirty="0" smtClean="0"/>
              <a:t>perform the </a:t>
            </a:r>
            <a:r>
              <a:rPr lang="en-US" dirty="0"/>
              <a:t>task demanded, whether that task is to lift a heavier </a:t>
            </a:r>
            <a:r>
              <a:rPr lang="en-US" dirty="0" smtClean="0"/>
              <a:t>weight, stretch </a:t>
            </a:r>
            <a:r>
              <a:rPr lang="en-US" dirty="0"/>
              <a:t>a millimeter farther, or continue lifting for a few </a:t>
            </a:r>
            <a:r>
              <a:rPr lang="en-US" dirty="0" smtClean="0"/>
              <a:t>minute longer</a:t>
            </a:r>
            <a:r>
              <a:rPr lang="en-US" dirty="0"/>
              <a:t>. </a:t>
            </a:r>
            <a:endParaRPr lang="en-US" dirty="0" smtClean="0"/>
          </a:p>
          <a:p>
            <a:pPr marL="114300" indent="0">
              <a:buNone/>
            </a:pPr>
            <a:endParaRPr lang="en-US" dirty="0"/>
          </a:p>
          <a:p>
            <a:pPr marL="114300" indent="0">
              <a:buNone/>
            </a:pPr>
            <a:r>
              <a:rPr lang="en-US" dirty="0" smtClean="0"/>
              <a:t>When </a:t>
            </a:r>
            <a:r>
              <a:rPr lang="en-US" dirty="0"/>
              <a:t>a muscle is exercised, the stress or overload </a:t>
            </a:r>
            <a:r>
              <a:rPr lang="en-US" dirty="0" smtClean="0"/>
              <a:t>causes the </a:t>
            </a:r>
            <a:r>
              <a:rPr lang="en-US" dirty="0"/>
              <a:t>muscle to adapt by increasing in size and strength—a process</a:t>
            </a:r>
          </a:p>
          <a:p>
            <a:pPr marL="114300" indent="0">
              <a:buNone/>
            </a:pPr>
            <a:r>
              <a:rPr lang="en-US" dirty="0"/>
              <a:t>referred to as </a:t>
            </a:r>
            <a:r>
              <a:rPr lang="en-US" b="1" dirty="0"/>
              <a:t>hypertrophy</a:t>
            </a:r>
            <a:r>
              <a:rPr lang="en-US" dirty="0"/>
              <a:t>. </a:t>
            </a:r>
            <a:endParaRPr lang="en-US" dirty="0" smtClean="0"/>
          </a:p>
          <a:p>
            <a:pPr marL="114300" indent="0">
              <a:buNone/>
            </a:pPr>
            <a:r>
              <a:rPr lang="en-US" dirty="0" smtClean="0"/>
              <a:t>By </a:t>
            </a:r>
            <a:r>
              <a:rPr lang="en-US" dirty="0"/>
              <a:t>progressively increasing </a:t>
            </a:r>
            <a:r>
              <a:rPr lang="en-US" dirty="0" smtClean="0"/>
              <a:t>the amount </a:t>
            </a:r>
            <a:r>
              <a:rPr lang="en-US" dirty="0"/>
              <a:t>or intensity of exercise at each session, the muscle </a:t>
            </a:r>
            <a:r>
              <a:rPr lang="en-US" dirty="0" smtClean="0"/>
              <a:t>slowly hypertrophies</a:t>
            </a:r>
            <a:r>
              <a:rPr lang="en-US" dirty="0"/>
              <a:t>. </a:t>
            </a:r>
            <a:endParaRPr lang="en-US" dirty="0" smtClean="0"/>
          </a:p>
          <a:p>
            <a:pPr marL="114300" indent="0">
              <a:buNone/>
            </a:pPr>
            <a:r>
              <a:rPr lang="en-US" dirty="0" smtClean="0"/>
              <a:t>The </a:t>
            </a:r>
            <a:r>
              <a:rPr lang="en-US" dirty="0"/>
              <a:t>greater the amount and intensity of </a:t>
            </a:r>
            <a:r>
              <a:rPr lang="en-US" dirty="0" smtClean="0"/>
              <a:t>exercise, the </a:t>
            </a:r>
            <a:r>
              <a:rPr lang="en-US" dirty="0"/>
              <a:t>larger the effect of the training. By increasing the </a:t>
            </a:r>
            <a:r>
              <a:rPr lang="en-US" dirty="0" smtClean="0"/>
              <a:t>strength of </a:t>
            </a:r>
            <a:r>
              <a:rPr lang="en-US" dirty="0"/>
              <a:t>muscles, resistance training also can improve the power </a:t>
            </a:r>
            <a:r>
              <a:rPr lang="en-US" dirty="0" smtClean="0"/>
              <a:t>of muscles</a:t>
            </a:r>
            <a:r>
              <a:rPr lang="en-US" dirty="0"/>
              <a:t>. </a:t>
            </a:r>
            <a:endParaRPr lang="en-US" dirty="0" smtClean="0"/>
          </a:p>
          <a:p>
            <a:pPr marL="114300" indent="0">
              <a:buNone/>
            </a:pPr>
            <a:r>
              <a:rPr lang="en-US" dirty="0" smtClean="0"/>
              <a:t>Gains </a:t>
            </a:r>
            <a:r>
              <a:rPr lang="en-US" dirty="0"/>
              <a:t>in muscle endurance occur when muscle strength</a:t>
            </a:r>
          </a:p>
          <a:p>
            <a:pPr marL="114300" indent="0">
              <a:buNone/>
            </a:pPr>
            <a:r>
              <a:rPr lang="en-US" dirty="0"/>
              <a:t>is increased, when cardiovascular performance is improved by</a:t>
            </a:r>
          </a:p>
          <a:p>
            <a:pPr marL="114300" indent="0">
              <a:buNone/>
            </a:pPr>
            <a:r>
              <a:rPr lang="en-US" dirty="0"/>
              <a:t>aerobic training, and when diet is optimized.</a:t>
            </a:r>
            <a:endParaRPr lang="en-GB" dirty="0"/>
          </a:p>
        </p:txBody>
      </p:sp>
    </p:spTree>
    <p:extLst>
      <p:ext uri="{BB962C8B-B14F-4D97-AF65-F5344CB8AC3E}">
        <p14:creationId xmlns:p14="http://schemas.microsoft.com/office/powerpoint/2010/main" val="5566283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dirty="0"/>
              <a:t>When a muscle is not used, it becomes smaller and weaker.</a:t>
            </a:r>
          </a:p>
          <a:p>
            <a:r>
              <a:rPr lang="en-US" dirty="0"/>
              <a:t>This process is called </a:t>
            </a:r>
            <a:r>
              <a:rPr lang="en-US" b="1" dirty="0"/>
              <a:t>atrophy</a:t>
            </a:r>
            <a:r>
              <a:rPr lang="en-US" dirty="0"/>
              <a:t>. If a person is bedridden and </a:t>
            </a:r>
            <a:r>
              <a:rPr lang="en-US" dirty="0" smtClean="0"/>
              <a:t>cannot move </a:t>
            </a:r>
            <a:r>
              <a:rPr lang="en-US" dirty="0"/>
              <a:t>around, his or her muscles will atrophy. Once the person </a:t>
            </a:r>
            <a:r>
              <a:rPr lang="en-US" dirty="0" smtClean="0"/>
              <a:t>is up </a:t>
            </a:r>
            <a:r>
              <a:rPr lang="en-US" dirty="0"/>
              <a:t>and active again, the muscles regain their strength and size</a:t>
            </a:r>
            <a:endParaRPr lang="en-GB" dirty="0"/>
          </a:p>
        </p:txBody>
      </p:sp>
    </p:spTree>
    <p:extLst>
      <p:ext uri="{BB962C8B-B14F-4D97-AF65-F5344CB8AC3E}">
        <p14:creationId xmlns:p14="http://schemas.microsoft.com/office/powerpoint/2010/main" val="37909099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FontTx/>
              <a:buChar char="-"/>
            </a:pPr>
            <a:r>
              <a:rPr lang="en-US" dirty="0" smtClean="0">
                <a:solidFill>
                  <a:schemeClr val="bg2">
                    <a:lumMod val="10000"/>
                  </a:schemeClr>
                </a:solidFill>
              </a:rPr>
              <a:t>carbohydrates</a:t>
            </a:r>
            <a:r>
              <a:rPr lang="en-US" dirty="0">
                <a:solidFill>
                  <a:schemeClr val="bg2">
                    <a:lumMod val="10000"/>
                  </a:schemeClr>
                </a:solidFill>
              </a:rPr>
              <a:t>, fat, and protein in food supply energy to </a:t>
            </a:r>
            <a:r>
              <a:rPr lang="en-US" dirty="0" smtClean="0">
                <a:solidFill>
                  <a:schemeClr val="bg2">
                    <a:lumMod val="10000"/>
                  </a:schemeClr>
                </a:solidFill>
              </a:rPr>
              <a:t>fuel the </a:t>
            </a:r>
            <a:r>
              <a:rPr lang="en-US" dirty="0">
                <a:solidFill>
                  <a:schemeClr val="bg2">
                    <a:lumMod val="10000"/>
                  </a:schemeClr>
                </a:solidFill>
              </a:rPr>
              <a:t>body. </a:t>
            </a:r>
            <a:endParaRPr lang="en-US" dirty="0" smtClean="0">
              <a:solidFill>
                <a:schemeClr val="bg2">
                  <a:lumMod val="10000"/>
                </a:schemeClr>
              </a:solidFill>
            </a:endParaRPr>
          </a:p>
          <a:p>
            <a:pPr>
              <a:buFontTx/>
              <a:buChar char="-"/>
            </a:pPr>
            <a:r>
              <a:rPr lang="en-US" dirty="0" smtClean="0">
                <a:solidFill>
                  <a:schemeClr val="bg2">
                    <a:lumMod val="10000"/>
                  </a:schemeClr>
                </a:solidFill>
              </a:rPr>
              <a:t>Before </a:t>
            </a:r>
            <a:r>
              <a:rPr lang="en-US" dirty="0">
                <a:solidFill>
                  <a:schemeClr val="bg2">
                    <a:lumMod val="10000"/>
                  </a:schemeClr>
                </a:solidFill>
              </a:rPr>
              <a:t>the energy can be used, it must be </a:t>
            </a:r>
            <a:r>
              <a:rPr lang="en-US" dirty="0" smtClean="0">
                <a:solidFill>
                  <a:schemeClr val="bg2">
                    <a:lumMod val="10000"/>
                  </a:schemeClr>
                </a:solidFill>
              </a:rPr>
              <a:t>converted into </a:t>
            </a:r>
            <a:r>
              <a:rPr lang="en-US" dirty="0">
                <a:solidFill>
                  <a:schemeClr val="bg2">
                    <a:lumMod val="10000"/>
                  </a:schemeClr>
                </a:solidFill>
              </a:rPr>
              <a:t>adenosine triphosphate (ATP). </a:t>
            </a:r>
            <a:endParaRPr lang="en-US" dirty="0" smtClean="0">
              <a:solidFill>
                <a:schemeClr val="bg2">
                  <a:lumMod val="10000"/>
                </a:schemeClr>
              </a:solidFill>
            </a:endParaRPr>
          </a:p>
          <a:p>
            <a:pPr marL="0" indent="0">
              <a:buNone/>
            </a:pPr>
            <a:r>
              <a:rPr lang="en-US" dirty="0" smtClean="0">
                <a:solidFill>
                  <a:schemeClr val="bg2">
                    <a:lumMod val="10000"/>
                  </a:schemeClr>
                </a:solidFill>
              </a:rPr>
              <a:t>- ATP </a:t>
            </a:r>
            <a:r>
              <a:rPr lang="en-US" dirty="0">
                <a:solidFill>
                  <a:schemeClr val="bg2">
                    <a:lumMod val="10000"/>
                  </a:schemeClr>
                </a:solidFill>
              </a:rPr>
              <a:t>can be generated with </a:t>
            </a:r>
            <a:r>
              <a:rPr lang="en-US" dirty="0" smtClean="0">
                <a:solidFill>
                  <a:schemeClr val="bg2">
                    <a:lumMod val="10000"/>
                  </a:schemeClr>
                </a:solidFill>
              </a:rPr>
              <a:t>or  without </a:t>
            </a:r>
            <a:r>
              <a:rPr lang="en-US" dirty="0">
                <a:solidFill>
                  <a:schemeClr val="bg2">
                    <a:lumMod val="10000"/>
                  </a:schemeClr>
                </a:solidFill>
              </a:rPr>
              <a:t>oxygen, depending on the duration and intensity of </a:t>
            </a:r>
            <a:r>
              <a:rPr lang="en-US" dirty="0" smtClean="0">
                <a:solidFill>
                  <a:schemeClr val="bg2">
                    <a:lumMod val="10000"/>
                  </a:schemeClr>
                </a:solidFill>
              </a:rPr>
              <a:t>the exercise</a:t>
            </a:r>
            <a:r>
              <a:rPr lang="en-US" dirty="0">
                <a:solidFill>
                  <a:schemeClr val="bg2">
                    <a:lumMod val="10000"/>
                  </a:schemeClr>
                </a:solidFill>
              </a:rPr>
              <a:t>. </a:t>
            </a:r>
            <a:endParaRPr lang="en-US" dirty="0" smtClean="0">
              <a:solidFill>
                <a:schemeClr val="bg2">
                  <a:lumMod val="10000"/>
                </a:schemeClr>
              </a:solidFill>
            </a:endParaRPr>
          </a:p>
          <a:p>
            <a:pPr marL="0" indent="0">
              <a:buNone/>
            </a:pPr>
            <a:r>
              <a:rPr lang="en-US" dirty="0" smtClean="0">
                <a:solidFill>
                  <a:schemeClr val="bg2">
                    <a:lumMod val="10000"/>
                  </a:schemeClr>
                </a:solidFill>
              </a:rPr>
              <a:t>The </a:t>
            </a:r>
            <a:r>
              <a:rPr lang="en-US" dirty="0">
                <a:solidFill>
                  <a:schemeClr val="bg2">
                    <a:lumMod val="10000"/>
                  </a:schemeClr>
                </a:solidFill>
              </a:rPr>
              <a:t>amount of oxygen at the muscles depends on </a:t>
            </a:r>
            <a:r>
              <a:rPr lang="en-US" dirty="0" smtClean="0">
                <a:solidFill>
                  <a:schemeClr val="bg2">
                    <a:lumMod val="10000"/>
                  </a:schemeClr>
                </a:solidFill>
              </a:rPr>
              <a:t>the ability </a:t>
            </a:r>
            <a:r>
              <a:rPr lang="en-US" dirty="0">
                <a:solidFill>
                  <a:schemeClr val="bg2">
                    <a:lumMod val="10000"/>
                  </a:schemeClr>
                </a:solidFill>
              </a:rPr>
              <a:t>of the heart and lungs to deliver it</a:t>
            </a:r>
            <a:endParaRPr lang="en-GB" dirty="0">
              <a:solidFill>
                <a:schemeClr val="bg2">
                  <a:lumMod val="10000"/>
                </a:schemeClr>
              </a:solidFill>
            </a:endParaRPr>
          </a:p>
        </p:txBody>
      </p:sp>
      <p:sp>
        <p:nvSpPr>
          <p:cNvPr id="2" name="Title 1"/>
          <p:cNvSpPr>
            <a:spLocks noGrp="1"/>
          </p:cNvSpPr>
          <p:nvPr>
            <p:ph type="title"/>
          </p:nvPr>
        </p:nvSpPr>
        <p:spPr/>
        <p:txBody>
          <a:bodyPr/>
          <a:lstStyle/>
          <a:p>
            <a:endParaRPr lang="en-GB"/>
          </a:p>
        </p:txBody>
      </p:sp>
    </p:spTree>
    <p:extLst>
      <p:ext uri="{BB962C8B-B14F-4D97-AF65-F5344CB8AC3E}">
        <p14:creationId xmlns:p14="http://schemas.microsoft.com/office/powerpoint/2010/main" val="8203808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a:solidFill>
                  <a:schemeClr val="bg2">
                    <a:lumMod val="10000"/>
                  </a:schemeClr>
                </a:solidFill>
              </a:rPr>
              <a:t>Energy is stored in the body in a number of forms. </a:t>
            </a:r>
            <a:r>
              <a:rPr lang="en-US" dirty="0" smtClean="0">
                <a:solidFill>
                  <a:schemeClr val="bg2">
                    <a:lumMod val="10000"/>
                  </a:schemeClr>
                </a:solidFill>
              </a:rPr>
              <a:t>There are small </a:t>
            </a:r>
            <a:r>
              <a:rPr lang="en-US" dirty="0">
                <a:solidFill>
                  <a:schemeClr val="bg2">
                    <a:lumMod val="10000"/>
                  </a:schemeClr>
                </a:solidFill>
              </a:rPr>
              <a:t>amounts of ATP and another high-energy </a:t>
            </a:r>
            <a:r>
              <a:rPr lang="en-US" dirty="0" smtClean="0">
                <a:solidFill>
                  <a:schemeClr val="bg2">
                    <a:lumMod val="10000"/>
                  </a:schemeClr>
                </a:solidFill>
              </a:rPr>
              <a:t>molecule called </a:t>
            </a:r>
            <a:r>
              <a:rPr lang="en-US" b="1" dirty="0" err="1">
                <a:solidFill>
                  <a:schemeClr val="bg2">
                    <a:lumMod val="10000"/>
                  </a:schemeClr>
                </a:solidFill>
              </a:rPr>
              <a:t>creatine</a:t>
            </a:r>
            <a:r>
              <a:rPr lang="en-US" b="1" dirty="0">
                <a:solidFill>
                  <a:schemeClr val="bg2">
                    <a:lumMod val="10000"/>
                  </a:schemeClr>
                </a:solidFill>
              </a:rPr>
              <a:t> phosphate </a:t>
            </a:r>
            <a:r>
              <a:rPr lang="en-US" dirty="0">
                <a:solidFill>
                  <a:schemeClr val="bg2">
                    <a:lumMod val="10000"/>
                  </a:schemeClr>
                </a:solidFill>
              </a:rPr>
              <a:t>stored for immediate use in the</a:t>
            </a:r>
          </a:p>
          <a:p>
            <a:pPr marL="0" indent="0">
              <a:buNone/>
            </a:pPr>
            <a:r>
              <a:rPr lang="en-US" dirty="0" smtClean="0">
                <a:solidFill>
                  <a:schemeClr val="bg2">
                    <a:lumMod val="10000"/>
                  </a:schemeClr>
                </a:solidFill>
              </a:rPr>
              <a:t>     muscle</a:t>
            </a:r>
            <a:r>
              <a:rPr lang="en-US" dirty="0">
                <a:solidFill>
                  <a:schemeClr val="bg2">
                    <a:lumMod val="10000"/>
                  </a:schemeClr>
                </a:solidFill>
              </a:rPr>
              <a:t>. </a:t>
            </a:r>
            <a:endParaRPr lang="en-US" dirty="0" smtClean="0">
              <a:solidFill>
                <a:schemeClr val="bg2">
                  <a:lumMod val="10000"/>
                </a:schemeClr>
              </a:solidFill>
            </a:endParaRPr>
          </a:p>
          <a:p>
            <a:r>
              <a:rPr lang="en-US" dirty="0" smtClean="0">
                <a:solidFill>
                  <a:schemeClr val="bg2">
                    <a:lumMod val="10000"/>
                  </a:schemeClr>
                </a:solidFill>
              </a:rPr>
              <a:t>Once </a:t>
            </a:r>
            <a:r>
              <a:rPr lang="en-US" dirty="0">
                <a:solidFill>
                  <a:schemeClr val="bg2">
                    <a:lumMod val="10000"/>
                  </a:schemeClr>
                </a:solidFill>
              </a:rPr>
              <a:t>these are used, carbohydrates and fat stores </a:t>
            </a:r>
            <a:r>
              <a:rPr lang="en-US" dirty="0" smtClean="0">
                <a:solidFill>
                  <a:schemeClr val="bg2">
                    <a:lumMod val="10000"/>
                  </a:schemeClr>
                </a:solidFill>
              </a:rPr>
              <a:t>are used </a:t>
            </a:r>
            <a:r>
              <a:rPr lang="en-US" dirty="0">
                <a:solidFill>
                  <a:schemeClr val="bg2">
                    <a:lumMod val="10000"/>
                  </a:schemeClr>
                </a:solidFill>
              </a:rPr>
              <a:t>to generate ATP. </a:t>
            </a:r>
            <a:endParaRPr lang="en-US" dirty="0" smtClean="0">
              <a:solidFill>
                <a:schemeClr val="bg2">
                  <a:lumMod val="10000"/>
                </a:schemeClr>
              </a:solidFill>
            </a:endParaRPr>
          </a:p>
          <a:p>
            <a:r>
              <a:rPr lang="en-US" dirty="0" smtClean="0">
                <a:solidFill>
                  <a:schemeClr val="bg2">
                    <a:lumMod val="10000"/>
                  </a:schemeClr>
                </a:solidFill>
              </a:rPr>
              <a:t>Protein </a:t>
            </a:r>
            <a:r>
              <a:rPr lang="en-US" dirty="0">
                <a:solidFill>
                  <a:schemeClr val="bg2">
                    <a:lumMod val="10000"/>
                  </a:schemeClr>
                </a:solidFill>
              </a:rPr>
              <a:t>is not stored in the body, </a:t>
            </a:r>
            <a:r>
              <a:rPr lang="en-US" dirty="0" smtClean="0">
                <a:solidFill>
                  <a:schemeClr val="bg2">
                    <a:lumMod val="10000"/>
                  </a:schemeClr>
                </a:solidFill>
              </a:rPr>
              <a:t>but some </a:t>
            </a:r>
            <a:r>
              <a:rPr lang="en-US" dirty="0">
                <a:solidFill>
                  <a:schemeClr val="bg2">
                    <a:lumMod val="10000"/>
                  </a:schemeClr>
                </a:solidFill>
              </a:rPr>
              <a:t>body protein also is broken down to provide energy </a:t>
            </a:r>
            <a:r>
              <a:rPr lang="en-US" dirty="0" smtClean="0">
                <a:solidFill>
                  <a:schemeClr val="bg2">
                    <a:lumMod val="10000"/>
                  </a:schemeClr>
                </a:solidFill>
              </a:rPr>
              <a:t>for </a:t>
            </a:r>
            <a:r>
              <a:rPr lang="en-GB" dirty="0" smtClean="0">
                <a:solidFill>
                  <a:schemeClr val="bg2">
                    <a:lumMod val="10000"/>
                  </a:schemeClr>
                </a:solidFill>
              </a:rPr>
              <a:t>exercise</a:t>
            </a:r>
            <a:r>
              <a:rPr lang="en-GB" dirty="0">
                <a:solidFill>
                  <a:schemeClr val="bg2">
                    <a:lumMod val="10000"/>
                  </a:schemeClr>
                </a:solidFill>
              </a:rPr>
              <a:t>.</a:t>
            </a:r>
          </a:p>
        </p:txBody>
      </p:sp>
      <p:sp>
        <p:nvSpPr>
          <p:cNvPr id="2" name="Title 1"/>
          <p:cNvSpPr>
            <a:spLocks noGrp="1"/>
          </p:cNvSpPr>
          <p:nvPr>
            <p:ph type="title"/>
          </p:nvPr>
        </p:nvSpPr>
        <p:spPr/>
        <p:txBody>
          <a:bodyPr/>
          <a:lstStyle/>
          <a:p>
            <a:r>
              <a:rPr lang="en-US" dirty="0" smtClean="0"/>
              <a:t>Energy store </a:t>
            </a:r>
            <a:endParaRPr lang="en-GB" dirty="0"/>
          </a:p>
        </p:txBody>
      </p:sp>
    </p:spTree>
    <p:extLst>
      <p:ext uri="{BB962C8B-B14F-4D97-AF65-F5344CB8AC3E}">
        <p14:creationId xmlns:p14="http://schemas.microsoft.com/office/powerpoint/2010/main" val="16734915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solidFill>
                  <a:schemeClr val="bg2">
                    <a:lumMod val="10000"/>
                  </a:schemeClr>
                </a:solidFill>
              </a:rPr>
              <a:t>Carbohydrates are stored as glycogen in the muscles </a:t>
            </a:r>
            <a:r>
              <a:rPr lang="en-US" dirty="0" smtClean="0">
                <a:solidFill>
                  <a:schemeClr val="bg2">
                    <a:lumMod val="10000"/>
                  </a:schemeClr>
                </a:solidFill>
              </a:rPr>
              <a:t>and liver</a:t>
            </a:r>
            <a:r>
              <a:rPr lang="en-US" dirty="0">
                <a:solidFill>
                  <a:schemeClr val="bg2">
                    <a:lumMod val="10000"/>
                  </a:schemeClr>
                </a:solidFill>
              </a:rPr>
              <a:t>. </a:t>
            </a:r>
            <a:endParaRPr lang="en-US" dirty="0" smtClean="0">
              <a:solidFill>
                <a:schemeClr val="bg2">
                  <a:lumMod val="10000"/>
                </a:schemeClr>
              </a:solidFill>
            </a:endParaRPr>
          </a:p>
          <a:p>
            <a:r>
              <a:rPr lang="en-US" dirty="0" smtClean="0">
                <a:solidFill>
                  <a:schemeClr val="bg2">
                    <a:lumMod val="10000"/>
                  </a:schemeClr>
                </a:solidFill>
              </a:rPr>
              <a:t>The </a:t>
            </a:r>
            <a:r>
              <a:rPr lang="en-US" dirty="0">
                <a:solidFill>
                  <a:schemeClr val="bg2">
                    <a:lumMod val="10000"/>
                  </a:schemeClr>
                </a:solidFill>
              </a:rPr>
              <a:t>amount of energy stored as glycogen is small, </a:t>
            </a:r>
            <a:r>
              <a:rPr lang="en-US" dirty="0" smtClean="0">
                <a:solidFill>
                  <a:schemeClr val="bg2">
                    <a:lumMod val="10000"/>
                  </a:schemeClr>
                </a:solidFill>
              </a:rPr>
              <a:t>compared with </a:t>
            </a:r>
            <a:r>
              <a:rPr lang="en-US" dirty="0">
                <a:solidFill>
                  <a:schemeClr val="bg2">
                    <a:lumMod val="10000"/>
                  </a:schemeClr>
                </a:solidFill>
              </a:rPr>
              <a:t>the amount stored as fat and the amount of </a:t>
            </a:r>
            <a:r>
              <a:rPr lang="en-US" dirty="0" smtClean="0">
                <a:solidFill>
                  <a:schemeClr val="bg2">
                    <a:lumMod val="10000"/>
                  </a:schemeClr>
                </a:solidFill>
              </a:rPr>
              <a:t>protein </a:t>
            </a:r>
            <a:r>
              <a:rPr lang="en-GB" dirty="0" smtClean="0">
                <a:solidFill>
                  <a:schemeClr val="bg2">
                    <a:lumMod val="10000"/>
                  </a:schemeClr>
                </a:solidFill>
              </a:rPr>
              <a:t>available.</a:t>
            </a:r>
          </a:p>
          <a:p>
            <a:r>
              <a:rPr lang="en-US" dirty="0" smtClean="0">
                <a:solidFill>
                  <a:schemeClr val="bg2">
                    <a:lumMod val="10000"/>
                  </a:schemeClr>
                </a:solidFill>
              </a:rPr>
              <a:t>There are between 60-120 grams of glycogen stored in the liver. </a:t>
            </a:r>
            <a:endParaRPr lang="en-GB" dirty="0">
              <a:solidFill>
                <a:schemeClr val="bg2">
                  <a:lumMod val="10000"/>
                </a:schemeClr>
              </a:solidFill>
            </a:endParaRPr>
          </a:p>
        </p:txBody>
      </p:sp>
      <p:sp>
        <p:nvSpPr>
          <p:cNvPr id="2" name="Title 1"/>
          <p:cNvSpPr>
            <a:spLocks noGrp="1"/>
          </p:cNvSpPr>
          <p:nvPr>
            <p:ph type="title"/>
          </p:nvPr>
        </p:nvSpPr>
        <p:spPr/>
        <p:txBody>
          <a:bodyPr/>
          <a:lstStyle/>
          <a:p>
            <a:endParaRPr lang="en-GB"/>
          </a:p>
        </p:txBody>
      </p:sp>
    </p:spTree>
    <p:extLst>
      <p:ext uri="{BB962C8B-B14F-4D97-AF65-F5344CB8AC3E}">
        <p14:creationId xmlns:p14="http://schemas.microsoft.com/office/powerpoint/2010/main" val="36910054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GB" dirty="0" smtClean="0">
                <a:solidFill>
                  <a:schemeClr val="bg2">
                    <a:lumMod val="10000"/>
                  </a:schemeClr>
                </a:solidFill>
              </a:rPr>
              <a:t>Glycogen stores </a:t>
            </a:r>
            <a:r>
              <a:rPr lang="en-GB" dirty="0">
                <a:solidFill>
                  <a:schemeClr val="bg2">
                    <a:lumMod val="10000"/>
                  </a:schemeClr>
                </a:solidFill>
              </a:rPr>
              <a:t>are highest </a:t>
            </a:r>
            <a:r>
              <a:rPr lang="en-GB" dirty="0" smtClean="0">
                <a:solidFill>
                  <a:schemeClr val="bg2">
                    <a:lumMod val="10000"/>
                  </a:schemeClr>
                </a:solidFill>
              </a:rPr>
              <a:t>just </a:t>
            </a:r>
            <a:r>
              <a:rPr lang="en-US" dirty="0" smtClean="0">
                <a:solidFill>
                  <a:schemeClr val="bg2">
                    <a:lumMod val="10000"/>
                  </a:schemeClr>
                </a:solidFill>
              </a:rPr>
              <a:t>after </a:t>
            </a:r>
            <a:r>
              <a:rPr lang="en-US" dirty="0">
                <a:solidFill>
                  <a:schemeClr val="bg2">
                    <a:lumMod val="10000"/>
                  </a:schemeClr>
                </a:solidFill>
              </a:rPr>
              <a:t>a meal</a:t>
            </a:r>
            <a:r>
              <a:rPr lang="en-US" dirty="0" smtClean="0">
                <a:solidFill>
                  <a:schemeClr val="bg2">
                    <a:lumMod val="10000"/>
                  </a:schemeClr>
                </a:solidFill>
              </a:rPr>
              <a:t>.</a:t>
            </a:r>
          </a:p>
          <a:p>
            <a:r>
              <a:rPr lang="en-US" dirty="0" smtClean="0">
                <a:solidFill>
                  <a:schemeClr val="bg2">
                    <a:lumMod val="10000"/>
                  </a:schemeClr>
                </a:solidFill>
              </a:rPr>
              <a:t> </a:t>
            </a:r>
            <a:r>
              <a:rPr lang="en-US" dirty="0">
                <a:solidFill>
                  <a:schemeClr val="bg2">
                    <a:lumMod val="10000"/>
                  </a:schemeClr>
                </a:solidFill>
              </a:rPr>
              <a:t>Liver glycogen supplies blood glucose </a:t>
            </a:r>
            <a:r>
              <a:rPr lang="en-US" dirty="0" smtClean="0">
                <a:solidFill>
                  <a:schemeClr val="bg2">
                    <a:lumMod val="10000"/>
                  </a:schemeClr>
                </a:solidFill>
              </a:rPr>
              <a:t>between meals </a:t>
            </a:r>
            <a:r>
              <a:rPr lang="en-US" dirty="0">
                <a:solidFill>
                  <a:schemeClr val="bg2">
                    <a:lumMod val="10000"/>
                  </a:schemeClr>
                </a:solidFill>
              </a:rPr>
              <a:t>and during the night. </a:t>
            </a:r>
            <a:endParaRPr lang="en-US" dirty="0" smtClean="0">
              <a:solidFill>
                <a:schemeClr val="bg2">
                  <a:lumMod val="10000"/>
                </a:schemeClr>
              </a:solidFill>
            </a:endParaRPr>
          </a:p>
          <a:p>
            <a:r>
              <a:rPr lang="en-US" dirty="0" smtClean="0">
                <a:solidFill>
                  <a:schemeClr val="bg2">
                    <a:lumMod val="10000"/>
                  </a:schemeClr>
                </a:solidFill>
              </a:rPr>
              <a:t>Eating </a:t>
            </a:r>
            <a:r>
              <a:rPr lang="en-US" dirty="0">
                <a:solidFill>
                  <a:schemeClr val="bg2">
                    <a:lumMod val="10000"/>
                  </a:schemeClr>
                </a:solidFill>
              </a:rPr>
              <a:t>a good breakfast will </a:t>
            </a:r>
            <a:r>
              <a:rPr lang="en-US" dirty="0" smtClean="0">
                <a:solidFill>
                  <a:schemeClr val="bg2">
                    <a:lumMod val="10000"/>
                  </a:schemeClr>
                </a:solidFill>
              </a:rPr>
              <a:t>replenish the </a:t>
            </a:r>
            <a:r>
              <a:rPr lang="en-US" dirty="0">
                <a:solidFill>
                  <a:schemeClr val="bg2">
                    <a:lumMod val="10000"/>
                  </a:schemeClr>
                </a:solidFill>
              </a:rPr>
              <a:t>liver glycogen that was used overnight</a:t>
            </a:r>
            <a:r>
              <a:rPr lang="en-US" dirty="0" smtClean="0">
                <a:solidFill>
                  <a:schemeClr val="bg2">
                    <a:lumMod val="10000"/>
                  </a:schemeClr>
                </a:solidFill>
              </a:rPr>
              <a:t>.</a:t>
            </a:r>
          </a:p>
          <a:p>
            <a:r>
              <a:rPr lang="en-US" dirty="0" smtClean="0">
                <a:solidFill>
                  <a:schemeClr val="bg2">
                    <a:lumMod val="10000"/>
                  </a:schemeClr>
                </a:solidFill>
              </a:rPr>
              <a:t>There </a:t>
            </a:r>
            <a:r>
              <a:rPr lang="en-US" dirty="0">
                <a:solidFill>
                  <a:schemeClr val="bg2">
                    <a:lumMod val="10000"/>
                  </a:schemeClr>
                </a:solidFill>
              </a:rPr>
              <a:t>are </a:t>
            </a:r>
            <a:r>
              <a:rPr lang="en-US" dirty="0" smtClean="0">
                <a:solidFill>
                  <a:schemeClr val="bg2">
                    <a:lumMod val="10000"/>
                  </a:schemeClr>
                </a:solidFill>
              </a:rPr>
              <a:t>about 200 </a:t>
            </a:r>
            <a:r>
              <a:rPr lang="en-US" dirty="0">
                <a:solidFill>
                  <a:schemeClr val="bg2">
                    <a:lumMod val="10000"/>
                  </a:schemeClr>
                </a:solidFill>
              </a:rPr>
              <a:t>to 500 grams </a:t>
            </a:r>
            <a:r>
              <a:rPr lang="en-US" dirty="0" smtClean="0">
                <a:solidFill>
                  <a:schemeClr val="bg2">
                    <a:lumMod val="10000"/>
                  </a:schemeClr>
                </a:solidFill>
              </a:rPr>
              <a:t>of </a:t>
            </a:r>
            <a:r>
              <a:rPr lang="en-US" dirty="0">
                <a:solidFill>
                  <a:schemeClr val="bg2">
                    <a:lumMod val="10000"/>
                  </a:schemeClr>
                </a:solidFill>
              </a:rPr>
              <a:t>glycogen in </a:t>
            </a:r>
            <a:r>
              <a:rPr lang="en-US" dirty="0" smtClean="0">
                <a:solidFill>
                  <a:schemeClr val="bg2">
                    <a:lumMod val="10000"/>
                  </a:schemeClr>
                </a:solidFill>
              </a:rPr>
              <a:t>the muscles </a:t>
            </a:r>
            <a:r>
              <a:rPr lang="en-US" dirty="0">
                <a:solidFill>
                  <a:schemeClr val="bg2">
                    <a:lumMod val="10000"/>
                  </a:schemeClr>
                </a:solidFill>
              </a:rPr>
              <a:t>of </a:t>
            </a:r>
            <a:r>
              <a:rPr lang="en-US" dirty="0" smtClean="0">
                <a:solidFill>
                  <a:schemeClr val="bg2">
                    <a:lumMod val="10000"/>
                  </a:schemeClr>
                </a:solidFill>
              </a:rPr>
              <a:t>a (</a:t>
            </a:r>
            <a:r>
              <a:rPr lang="en-US" dirty="0">
                <a:solidFill>
                  <a:schemeClr val="bg2">
                    <a:lumMod val="10000"/>
                  </a:schemeClr>
                </a:solidFill>
              </a:rPr>
              <a:t>70-kilogram) person</a:t>
            </a:r>
            <a:r>
              <a:rPr lang="en-US" dirty="0" smtClean="0">
                <a:solidFill>
                  <a:schemeClr val="bg2">
                    <a:lumMod val="10000"/>
                  </a:schemeClr>
                </a:solidFill>
              </a:rPr>
              <a:t>.</a:t>
            </a:r>
          </a:p>
          <a:p>
            <a:r>
              <a:rPr lang="en-US" dirty="0" smtClean="0">
                <a:solidFill>
                  <a:schemeClr val="bg2">
                    <a:lumMod val="10000"/>
                  </a:schemeClr>
                </a:solidFill>
              </a:rPr>
              <a:t> </a:t>
            </a:r>
            <a:r>
              <a:rPr lang="en-US" dirty="0">
                <a:solidFill>
                  <a:schemeClr val="bg2">
                    <a:lumMod val="10000"/>
                  </a:schemeClr>
                </a:solidFill>
              </a:rPr>
              <a:t>Muscle </a:t>
            </a:r>
            <a:r>
              <a:rPr lang="en-US" dirty="0" smtClean="0">
                <a:solidFill>
                  <a:schemeClr val="bg2">
                    <a:lumMod val="10000"/>
                  </a:schemeClr>
                </a:solidFill>
              </a:rPr>
              <a:t>glycogen is </a:t>
            </a:r>
            <a:r>
              <a:rPr lang="en-US" dirty="0">
                <a:solidFill>
                  <a:schemeClr val="bg2">
                    <a:lumMod val="10000"/>
                  </a:schemeClr>
                </a:solidFill>
              </a:rPr>
              <a:t>used to fuel muscle activity. Consuming a </a:t>
            </a:r>
            <a:r>
              <a:rPr lang="en-US" dirty="0" smtClean="0">
                <a:solidFill>
                  <a:schemeClr val="bg2">
                    <a:lumMod val="10000"/>
                  </a:schemeClr>
                </a:solidFill>
              </a:rPr>
              <a:t>high-carbohydrate diet </a:t>
            </a:r>
            <a:r>
              <a:rPr lang="en-US" dirty="0">
                <a:solidFill>
                  <a:schemeClr val="bg2">
                    <a:lumMod val="10000"/>
                  </a:schemeClr>
                </a:solidFill>
              </a:rPr>
              <a:t>can increase muscle glycogen levels.</a:t>
            </a:r>
            <a:endParaRPr lang="en-GB" dirty="0">
              <a:solidFill>
                <a:schemeClr val="bg2">
                  <a:lumMod val="10000"/>
                </a:schemeClr>
              </a:solidFill>
            </a:endParaRPr>
          </a:p>
        </p:txBody>
      </p:sp>
      <p:sp>
        <p:nvSpPr>
          <p:cNvPr id="2" name="Title 1"/>
          <p:cNvSpPr>
            <a:spLocks noGrp="1"/>
          </p:cNvSpPr>
          <p:nvPr>
            <p:ph type="title"/>
          </p:nvPr>
        </p:nvSpPr>
        <p:spPr/>
        <p:txBody>
          <a:bodyPr/>
          <a:lstStyle/>
          <a:p>
            <a:endParaRPr lang="en-GB"/>
          </a:p>
        </p:txBody>
      </p:sp>
    </p:spTree>
    <p:extLst>
      <p:ext uri="{BB962C8B-B14F-4D97-AF65-F5344CB8AC3E}">
        <p14:creationId xmlns:p14="http://schemas.microsoft.com/office/powerpoint/2010/main" val="94146972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solidFill>
                  <a:schemeClr val="bg2">
                    <a:lumMod val="10000"/>
                  </a:schemeClr>
                </a:solidFill>
              </a:rPr>
              <a:t>The body’s fat reserves are almost </a:t>
            </a:r>
            <a:r>
              <a:rPr lang="en-US" dirty="0" smtClean="0">
                <a:solidFill>
                  <a:schemeClr val="bg2">
                    <a:lumMod val="10000"/>
                  </a:schemeClr>
                </a:solidFill>
              </a:rPr>
              <a:t>unlimited</a:t>
            </a:r>
          </a:p>
          <a:p>
            <a:r>
              <a:rPr lang="en-GB" dirty="0">
                <a:solidFill>
                  <a:schemeClr val="bg2">
                    <a:lumMod val="10000"/>
                  </a:schemeClr>
                </a:solidFill>
              </a:rPr>
              <a:t>It </a:t>
            </a:r>
            <a:r>
              <a:rPr lang="en-GB" dirty="0" smtClean="0">
                <a:solidFill>
                  <a:schemeClr val="bg2">
                    <a:lumMod val="10000"/>
                  </a:schemeClr>
                </a:solidFill>
              </a:rPr>
              <a:t>is </a:t>
            </a:r>
            <a:r>
              <a:rPr lang="en-US" dirty="0" smtClean="0">
                <a:solidFill>
                  <a:schemeClr val="bg2">
                    <a:lumMod val="10000"/>
                  </a:schemeClr>
                </a:solidFill>
              </a:rPr>
              <a:t>estimated </a:t>
            </a:r>
            <a:r>
              <a:rPr lang="en-US" dirty="0">
                <a:solidFill>
                  <a:schemeClr val="bg2">
                    <a:lumMod val="10000"/>
                  </a:schemeClr>
                </a:solidFill>
              </a:rPr>
              <a:t>that a </a:t>
            </a:r>
            <a:r>
              <a:rPr lang="en-US" dirty="0" smtClean="0">
                <a:solidFill>
                  <a:schemeClr val="bg2">
                    <a:lumMod val="10000"/>
                  </a:schemeClr>
                </a:solidFill>
              </a:rPr>
              <a:t> </a:t>
            </a:r>
            <a:r>
              <a:rPr lang="en-US" dirty="0">
                <a:solidFill>
                  <a:schemeClr val="bg2">
                    <a:lumMod val="10000"/>
                  </a:schemeClr>
                </a:solidFill>
              </a:rPr>
              <a:t>(59 kg) woman has enough </a:t>
            </a:r>
            <a:r>
              <a:rPr lang="en-US" dirty="0" smtClean="0">
                <a:solidFill>
                  <a:schemeClr val="bg2">
                    <a:lumMod val="10000"/>
                  </a:schemeClr>
                </a:solidFill>
              </a:rPr>
              <a:t>energy stored </a:t>
            </a:r>
            <a:r>
              <a:rPr lang="en-US" dirty="0">
                <a:solidFill>
                  <a:schemeClr val="bg2">
                    <a:lumMod val="10000"/>
                  </a:schemeClr>
                </a:solidFill>
              </a:rPr>
              <a:t>as body fat to </a:t>
            </a:r>
            <a:r>
              <a:rPr lang="en-US" dirty="0" smtClean="0">
                <a:solidFill>
                  <a:schemeClr val="bg2">
                    <a:lumMod val="10000"/>
                  </a:schemeClr>
                </a:solidFill>
              </a:rPr>
              <a:t>run (1,609 </a:t>
            </a:r>
            <a:r>
              <a:rPr lang="en-US" dirty="0">
                <a:solidFill>
                  <a:schemeClr val="bg2">
                    <a:lumMod val="10000"/>
                  </a:schemeClr>
                </a:solidFill>
              </a:rPr>
              <a:t>km</a:t>
            </a:r>
            <a:r>
              <a:rPr lang="en-US" dirty="0" smtClean="0">
                <a:solidFill>
                  <a:schemeClr val="bg2">
                    <a:lumMod val="10000"/>
                  </a:schemeClr>
                </a:solidFill>
              </a:rPr>
              <a:t>).</a:t>
            </a:r>
          </a:p>
          <a:p>
            <a:r>
              <a:rPr lang="en-US" dirty="0" smtClean="0">
                <a:solidFill>
                  <a:schemeClr val="bg2">
                    <a:lumMod val="10000"/>
                  </a:schemeClr>
                </a:solidFill>
              </a:rPr>
              <a:t> </a:t>
            </a:r>
            <a:r>
              <a:rPr lang="en-US" dirty="0">
                <a:solidFill>
                  <a:schemeClr val="bg2">
                    <a:lumMod val="10000"/>
                  </a:schemeClr>
                </a:solidFill>
              </a:rPr>
              <a:t>Most body fat </a:t>
            </a:r>
            <a:r>
              <a:rPr lang="en-US" dirty="0" smtClean="0">
                <a:solidFill>
                  <a:schemeClr val="bg2">
                    <a:lumMod val="10000"/>
                  </a:schemeClr>
                </a:solidFill>
              </a:rPr>
              <a:t>is stored </a:t>
            </a:r>
            <a:r>
              <a:rPr lang="en-US" dirty="0">
                <a:solidFill>
                  <a:schemeClr val="bg2">
                    <a:lumMod val="10000"/>
                  </a:schemeClr>
                </a:solidFill>
              </a:rPr>
              <a:t>as triglycerides in </a:t>
            </a:r>
            <a:r>
              <a:rPr lang="en-US" b="1" dirty="0">
                <a:solidFill>
                  <a:schemeClr val="bg2">
                    <a:lumMod val="10000"/>
                  </a:schemeClr>
                </a:solidFill>
              </a:rPr>
              <a:t>adipose tissue </a:t>
            </a:r>
            <a:r>
              <a:rPr lang="en-US" dirty="0">
                <a:solidFill>
                  <a:schemeClr val="bg2">
                    <a:lumMod val="10000"/>
                  </a:schemeClr>
                </a:solidFill>
              </a:rPr>
              <a:t>under the skin and around</a:t>
            </a:r>
          </a:p>
          <a:p>
            <a:pPr marL="0" indent="0">
              <a:buNone/>
            </a:pPr>
            <a:r>
              <a:rPr lang="en-US" dirty="0" smtClean="0">
                <a:solidFill>
                  <a:schemeClr val="bg2">
                    <a:lumMod val="10000"/>
                  </a:schemeClr>
                </a:solidFill>
              </a:rPr>
              <a:t> body </a:t>
            </a:r>
            <a:r>
              <a:rPr lang="en-US" dirty="0">
                <a:solidFill>
                  <a:schemeClr val="bg2">
                    <a:lumMod val="10000"/>
                  </a:schemeClr>
                </a:solidFill>
              </a:rPr>
              <a:t>organs</a:t>
            </a:r>
            <a:r>
              <a:rPr lang="en-US" dirty="0" smtClean="0">
                <a:solidFill>
                  <a:schemeClr val="bg2">
                    <a:lumMod val="10000"/>
                  </a:schemeClr>
                </a:solidFill>
              </a:rPr>
              <a:t>.</a:t>
            </a:r>
          </a:p>
          <a:p>
            <a:pPr marL="0" indent="0">
              <a:buNone/>
            </a:pPr>
            <a:r>
              <a:rPr lang="en-US" dirty="0" smtClean="0">
                <a:solidFill>
                  <a:schemeClr val="bg2">
                    <a:lumMod val="10000"/>
                  </a:schemeClr>
                </a:solidFill>
              </a:rPr>
              <a:t> </a:t>
            </a:r>
            <a:r>
              <a:rPr lang="en-US" dirty="0">
                <a:solidFill>
                  <a:schemeClr val="bg2">
                    <a:lumMod val="10000"/>
                  </a:schemeClr>
                </a:solidFill>
              </a:rPr>
              <a:t>There are also small amounts of fat in muscle</a:t>
            </a:r>
            <a:endParaRPr lang="en-GB" dirty="0">
              <a:solidFill>
                <a:schemeClr val="bg2">
                  <a:lumMod val="10000"/>
                </a:schemeClr>
              </a:solidFill>
            </a:endParaRPr>
          </a:p>
        </p:txBody>
      </p:sp>
      <p:sp>
        <p:nvSpPr>
          <p:cNvPr id="2" name="Title 1"/>
          <p:cNvSpPr>
            <a:spLocks noGrp="1"/>
          </p:cNvSpPr>
          <p:nvPr>
            <p:ph type="title"/>
          </p:nvPr>
        </p:nvSpPr>
        <p:spPr/>
        <p:txBody>
          <a:bodyPr/>
          <a:lstStyle/>
          <a:p>
            <a:endParaRPr lang="en-GB"/>
          </a:p>
        </p:txBody>
      </p:sp>
    </p:spTree>
    <p:extLst>
      <p:ext uri="{BB962C8B-B14F-4D97-AF65-F5344CB8AC3E}">
        <p14:creationId xmlns:p14="http://schemas.microsoft.com/office/powerpoint/2010/main" val="8037165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sp>
        <p:nvSpPr>
          <p:cNvPr id="2" name="Title 1"/>
          <p:cNvSpPr>
            <a:spLocks noGrp="1"/>
          </p:cNvSpPr>
          <p:nvPr>
            <p:ph type="title"/>
          </p:nvPr>
        </p:nvSpPr>
        <p:spPr/>
        <p:txBody>
          <a:bodyPr/>
          <a:lstStyle/>
          <a:p>
            <a:endParaRPr lang="en-GB"/>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666" t="47126" r="49269" b="14793"/>
          <a:stretch/>
        </p:blipFill>
        <p:spPr bwMode="auto">
          <a:xfrm>
            <a:off x="457200" y="228600"/>
            <a:ext cx="8305800" cy="6095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18895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a:solidFill>
                  <a:schemeClr val="tx2">
                    <a:lumMod val="50000"/>
                  </a:schemeClr>
                </a:solidFill>
              </a:rPr>
              <a:t>Which fuel powers muscles depends on how long a person </a:t>
            </a:r>
            <a:r>
              <a:rPr lang="en-US" dirty="0" smtClean="0">
                <a:solidFill>
                  <a:schemeClr val="tx2">
                    <a:lumMod val="50000"/>
                  </a:schemeClr>
                </a:solidFill>
              </a:rPr>
              <a:t>has been </a:t>
            </a:r>
            <a:r>
              <a:rPr lang="en-US" dirty="0">
                <a:solidFill>
                  <a:schemeClr val="tx2">
                    <a:lumMod val="50000"/>
                  </a:schemeClr>
                </a:solidFill>
              </a:rPr>
              <a:t>exercising. </a:t>
            </a:r>
            <a:endParaRPr lang="en-US" dirty="0" smtClean="0">
              <a:solidFill>
                <a:schemeClr val="tx2">
                  <a:lumMod val="50000"/>
                </a:schemeClr>
              </a:solidFill>
            </a:endParaRPr>
          </a:p>
          <a:p>
            <a:r>
              <a:rPr lang="en-US" dirty="0" smtClean="0">
                <a:solidFill>
                  <a:schemeClr val="tx2">
                    <a:lumMod val="50000"/>
                  </a:schemeClr>
                </a:solidFill>
              </a:rPr>
              <a:t>During </a:t>
            </a:r>
            <a:r>
              <a:rPr lang="en-US" dirty="0">
                <a:solidFill>
                  <a:schemeClr val="tx2">
                    <a:lumMod val="50000"/>
                  </a:schemeClr>
                </a:solidFill>
              </a:rPr>
              <a:t>the first few seconds, the body can use</a:t>
            </a:r>
          </a:p>
          <a:p>
            <a:pPr marL="0" indent="0">
              <a:buNone/>
            </a:pPr>
            <a:r>
              <a:rPr lang="en-US" dirty="0">
                <a:solidFill>
                  <a:schemeClr val="tx2">
                    <a:lumMod val="50000"/>
                  </a:schemeClr>
                </a:solidFill>
              </a:rPr>
              <a:t>the small amounts of ATP and </a:t>
            </a:r>
            <a:r>
              <a:rPr lang="en-US" dirty="0" err="1">
                <a:solidFill>
                  <a:schemeClr val="tx2">
                    <a:lumMod val="50000"/>
                  </a:schemeClr>
                </a:solidFill>
              </a:rPr>
              <a:t>creatine</a:t>
            </a:r>
            <a:r>
              <a:rPr lang="en-US" dirty="0">
                <a:solidFill>
                  <a:schemeClr val="tx2">
                    <a:lumMod val="50000"/>
                  </a:schemeClr>
                </a:solidFill>
              </a:rPr>
              <a:t> phosphate stored </a:t>
            </a:r>
            <a:r>
              <a:rPr lang="en-US" dirty="0" smtClean="0">
                <a:solidFill>
                  <a:schemeClr val="tx2">
                    <a:lumMod val="50000"/>
                  </a:schemeClr>
                </a:solidFill>
              </a:rPr>
              <a:t>in muscles</a:t>
            </a:r>
            <a:r>
              <a:rPr lang="en-US" dirty="0">
                <a:solidFill>
                  <a:schemeClr val="tx2">
                    <a:lumMod val="50000"/>
                  </a:schemeClr>
                </a:solidFill>
              </a:rPr>
              <a:t>. </a:t>
            </a:r>
            <a:endParaRPr lang="en-US" dirty="0" smtClean="0">
              <a:solidFill>
                <a:schemeClr val="tx2">
                  <a:lumMod val="50000"/>
                </a:schemeClr>
              </a:solidFill>
            </a:endParaRPr>
          </a:p>
          <a:p>
            <a:r>
              <a:rPr lang="en-US" dirty="0" smtClean="0">
                <a:solidFill>
                  <a:schemeClr val="tx2">
                    <a:lumMod val="50000"/>
                  </a:schemeClr>
                </a:solidFill>
              </a:rPr>
              <a:t>After </a:t>
            </a:r>
            <a:r>
              <a:rPr lang="en-US" dirty="0">
                <a:solidFill>
                  <a:schemeClr val="tx2">
                    <a:lumMod val="50000"/>
                  </a:schemeClr>
                </a:solidFill>
              </a:rPr>
              <a:t>that, additional ATP must be made</a:t>
            </a:r>
            <a:r>
              <a:rPr lang="en-US" dirty="0" smtClean="0">
                <a:solidFill>
                  <a:schemeClr val="tx2">
                    <a:lumMod val="50000"/>
                  </a:schemeClr>
                </a:solidFill>
              </a:rPr>
              <a:t>.</a:t>
            </a:r>
          </a:p>
          <a:p>
            <a:pPr marL="0" indent="0">
              <a:buNone/>
            </a:pPr>
            <a:r>
              <a:rPr lang="en-US" dirty="0" smtClean="0">
                <a:solidFill>
                  <a:schemeClr val="tx2">
                    <a:lumMod val="50000"/>
                  </a:schemeClr>
                </a:solidFill>
              </a:rPr>
              <a:t>1- Immediate Energy </a:t>
            </a:r>
          </a:p>
          <a:p>
            <a:pPr marL="0" indent="0">
              <a:buNone/>
            </a:pPr>
            <a:r>
              <a:rPr lang="en-US" dirty="0" smtClean="0">
                <a:solidFill>
                  <a:schemeClr val="tx2">
                    <a:lumMod val="50000"/>
                  </a:schemeClr>
                </a:solidFill>
              </a:rPr>
              <a:t>2- Short term energy system</a:t>
            </a:r>
          </a:p>
          <a:p>
            <a:pPr marL="0" indent="0">
              <a:buNone/>
            </a:pPr>
            <a:r>
              <a:rPr lang="en-US" dirty="0" smtClean="0">
                <a:solidFill>
                  <a:schemeClr val="tx2">
                    <a:lumMod val="50000"/>
                  </a:schemeClr>
                </a:solidFill>
              </a:rPr>
              <a:t>3- Long term energy </a:t>
            </a:r>
          </a:p>
          <a:p>
            <a:pPr marL="0" indent="0">
              <a:buNone/>
            </a:pPr>
            <a:endParaRPr lang="en-US" dirty="0" smtClean="0">
              <a:solidFill>
                <a:schemeClr val="tx2">
                  <a:lumMod val="50000"/>
                </a:schemeClr>
              </a:solidFill>
            </a:endParaRPr>
          </a:p>
          <a:p>
            <a:pPr marL="0" indent="0">
              <a:buNone/>
            </a:pPr>
            <a:r>
              <a:rPr lang="en-US" b="1" dirty="0" err="1" smtClean="0">
                <a:solidFill>
                  <a:schemeClr val="tx2">
                    <a:lumMod val="50000"/>
                  </a:schemeClr>
                </a:solidFill>
              </a:rPr>
              <a:t>Creatine</a:t>
            </a:r>
            <a:r>
              <a:rPr lang="en-US" b="1" dirty="0" smtClean="0">
                <a:solidFill>
                  <a:schemeClr val="tx2">
                    <a:lumMod val="50000"/>
                  </a:schemeClr>
                </a:solidFill>
              </a:rPr>
              <a:t> phosphate is high energy compound stored in the muscle.</a:t>
            </a:r>
            <a:endParaRPr lang="en-GB" b="1" dirty="0">
              <a:solidFill>
                <a:schemeClr val="tx2">
                  <a:lumMod val="50000"/>
                </a:schemeClr>
              </a:solidFill>
            </a:endParaRPr>
          </a:p>
        </p:txBody>
      </p:sp>
      <p:sp>
        <p:nvSpPr>
          <p:cNvPr id="2" name="Title 1"/>
          <p:cNvSpPr>
            <a:spLocks noGrp="1"/>
          </p:cNvSpPr>
          <p:nvPr>
            <p:ph type="title"/>
          </p:nvPr>
        </p:nvSpPr>
        <p:spPr/>
        <p:txBody>
          <a:bodyPr/>
          <a:lstStyle/>
          <a:p>
            <a:endParaRPr lang="en-GB" dirty="0"/>
          </a:p>
        </p:txBody>
      </p:sp>
    </p:spTree>
    <p:extLst>
      <p:ext uri="{BB962C8B-B14F-4D97-AF65-F5344CB8AC3E}">
        <p14:creationId xmlns:p14="http://schemas.microsoft.com/office/powerpoint/2010/main" val="46475382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70037"/>
            <a:ext cx="8229600" cy="4525963"/>
          </a:xfrm>
        </p:spPr>
        <p:txBody>
          <a:bodyPr>
            <a:normAutofit fontScale="77500" lnSpcReduction="20000"/>
          </a:bodyPr>
          <a:lstStyle/>
          <a:p>
            <a:r>
              <a:rPr lang="en-US" dirty="0">
                <a:solidFill>
                  <a:schemeClr val="bg2">
                    <a:lumMod val="10000"/>
                  </a:schemeClr>
                </a:solidFill>
              </a:rPr>
              <a:t>During the first few steps of a morning jog, the heart and </a:t>
            </a:r>
            <a:r>
              <a:rPr lang="en-US" dirty="0" smtClean="0">
                <a:solidFill>
                  <a:schemeClr val="bg2">
                    <a:lumMod val="10000"/>
                  </a:schemeClr>
                </a:solidFill>
              </a:rPr>
              <a:t>lungs have </a:t>
            </a:r>
            <a:r>
              <a:rPr lang="en-US" dirty="0">
                <a:solidFill>
                  <a:schemeClr val="bg2">
                    <a:lumMod val="10000"/>
                  </a:schemeClr>
                </a:solidFill>
              </a:rPr>
              <a:t>not had time to step up oxygen delivery to the muscles. </a:t>
            </a:r>
            <a:endParaRPr lang="en-US" dirty="0" smtClean="0">
              <a:solidFill>
                <a:schemeClr val="bg2">
                  <a:lumMod val="10000"/>
                </a:schemeClr>
              </a:solidFill>
            </a:endParaRPr>
          </a:p>
          <a:p>
            <a:pPr marL="0" indent="0">
              <a:buNone/>
            </a:pPr>
            <a:endParaRPr lang="en-US" dirty="0" smtClean="0">
              <a:solidFill>
                <a:schemeClr val="bg2">
                  <a:lumMod val="10000"/>
                </a:schemeClr>
              </a:solidFill>
            </a:endParaRPr>
          </a:p>
          <a:p>
            <a:r>
              <a:rPr lang="en-US" dirty="0" smtClean="0">
                <a:solidFill>
                  <a:schemeClr val="bg2">
                    <a:lumMod val="10000"/>
                  </a:schemeClr>
                </a:solidFill>
              </a:rPr>
              <a:t>Still, ATP </a:t>
            </a:r>
            <a:r>
              <a:rPr lang="en-US" dirty="0">
                <a:solidFill>
                  <a:schemeClr val="bg2">
                    <a:lumMod val="10000"/>
                  </a:schemeClr>
                </a:solidFill>
              </a:rPr>
              <a:t>is needed immediately to fuel muscle contraction</a:t>
            </a:r>
            <a:r>
              <a:rPr lang="en-US" dirty="0" smtClean="0">
                <a:solidFill>
                  <a:schemeClr val="bg2">
                    <a:lumMod val="10000"/>
                  </a:schemeClr>
                </a:solidFill>
              </a:rPr>
              <a:t>.</a:t>
            </a:r>
          </a:p>
          <a:p>
            <a:pPr marL="0" indent="0">
              <a:buNone/>
            </a:pPr>
            <a:endParaRPr lang="en-US" dirty="0" smtClean="0">
              <a:solidFill>
                <a:schemeClr val="bg2">
                  <a:lumMod val="10000"/>
                </a:schemeClr>
              </a:solidFill>
            </a:endParaRPr>
          </a:p>
          <a:p>
            <a:r>
              <a:rPr lang="en-US" dirty="0" smtClean="0">
                <a:solidFill>
                  <a:schemeClr val="bg2">
                    <a:lumMod val="10000"/>
                  </a:schemeClr>
                </a:solidFill>
              </a:rPr>
              <a:t> During the </a:t>
            </a:r>
            <a:r>
              <a:rPr lang="en-US" dirty="0">
                <a:solidFill>
                  <a:schemeClr val="bg2">
                    <a:lumMod val="10000"/>
                  </a:schemeClr>
                </a:solidFill>
              </a:rPr>
              <a:t>first 10 to 15 seconds of exercise, the muscles use energy </a:t>
            </a:r>
            <a:r>
              <a:rPr lang="en-US" dirty="0" smtClean="0">
                <a:solidFill>
                  <a:schemeClr val="bg2">
                    <a:lumMod val="10000"/>
                  </a:schemeClr>
                </a:solidFill>
              </a:rPr>
              <a:t>from stored </a:t>
            </a:r>
            <a:r>
              <a:rPr lang="en-US" dirty="0">
                <a:solidFill>
                  <a:schemeClr val="bg2">
                    <a:lumMod val="10000"/>
                  </a:schemeClr>
                </a:solidFill>
              </a:rPr>
              <a:t>ATP and </a:t>
            </a:r>
            <a:r>
              <a:rPr lang="en-US" dirty="0" err="1">
                <a:solidFill>
                  <a:schemeClr val="bg2">
                    <a:lumMod val="10000"/>
                  </a:schemeClr>
                </a:solidFill>
              </a:rPr>
              <a:t>creatine</a:t>
            </a:r>
            <a:r>
              <a:rPr lang="en-US" dirty="0">
                <a:solidFill>
                  <a:schemeClr val="bg2">
                    <a:lumMod val="10000"/>
                  </a:schemeClr>
                </a:solidFill>
              </a:rPr>
              <a:t> phosphate, another high-energy compound</a:t>
            </a:r>
          </a:p>
          <a:p>
            <a:pPr marL="0" indent="0">
              <a:buNone/>
            </a:pPr>
            <a:r>
              <a:rPr lang="en-GB" dirty="0" smtClean="0">
                <a:solidFill>
                  <a:schemeClr val="bg2">
                    <a:lumMod val="10000"/>
                  </a:schemeClr>
                </a:solidFill>
              </a:rPr>
              <a:t>     stored </a:t>
            </a:r>
            <a:r>
              <a:rPr lang="en-GB" dirty="0">
                <a:solidFill>
                  <a:schemeClr val="bg2">
                    <a:lumMod val="10000"/>
                  </a:schemeClr>
                </a:solidFill>
              </a:rPr>
              <a:t>in the </a:t>
            </a:r>
            <a:r>
              <a:rPr lang="en-GB" dirty="0" smtClean="0">
                <a:solidFill>
                  <a:schemeClr val="bg2">
                    <a:lumMod val="10000"/>
                  </a:schemeClr>
                </a:solidFill>
              </a:rPr>
              <a:t>muscle</a:t>
            </a:r>
          </a:p>
          <a:p>
            <a:r>
              <a:rPr lang="en-US" dirty="0">
                <a:solidFill>
                  <a:schemeClr val="bg2">
                    <a:lumMod val="10000"/>
                  </a:schemeClr>
                </a:solidFill>
              </a:rPr>
              <a:t>Oxygen is not needed </a:t>
            </a:r>
            <a:r>
              <a:rPr lang="en-US" dirty="0" smtClean="0">
                <a:solidFill>
                  <a:schemeClr val="bg2">
                    <a:lumMod val="10000"/>
                  </a:schemeClr>
                </a:solidFill>
              </a:rPr>
              <a:t>to use </a:t>
            </a:r>
            <a:r>
              <a:rPr lang="en-US" dirty="0">
                <a:solidFill>
                  <a:schemeClr val="bg2">
                    <a:lumMod val="10000"/>
                  </a:schemeClr>
                </a:solidFill>
              </a:rPr>
              <a:t>these fuels. In a resting muscle, there is enough stored </a:t>
            </a:r>
            <a:r>
              <a:rPr lang="en-US" dirty="0" smtClean="0">
                <a:solidFill>
                  <a:schemeClr val="bg2">
                    <a:lumMod val="10000"/>
                  </a:schemeClr>
                </a:solidFill>
              </a:rPr>
              <a:t>ATP to </a:t>
            </a:r>
            <a:r>
              <a:rPr lang="en-US" dirty="0">
                <a:solidFill>
                  <a:schemeClr val="bg2">
                    <a:lumMod val="10000"/>
                  </a:schemeClr>
                </a:solidFill>
              </a:rPr>
              <a:t>fuel muscles for about three seconds.</a:t>
            </a:r>
            <a:endParaRPr lang="en-GB" dirty="0">
              <a:solidFill>
                <a:schemeClr val="bg2">
                  <a:lumMod val="10000"/>
                </a:schemeClr>
              </a:solidFill>
            </a:endParaRPr>
          </a:p>
        </p:txBody>
      </p:sp>
      <p:sp>
        <p:nvSpPr>
          <p:cNvPr id="2" name="Title 1"/>
          <p:cNvSpPr>
            <a:spLocks noGrp="1"/>
          </p:cNvSpPr>
          <p:nvPr>
            <p:ph type="title"/>
          </p:nvPr>
        </p:nvSpPr>
        <p:spPr/>
        <p:txBody>
          <a:bodyPr/>
          <a:lstStyle/>
          <a:p>
            <a:endParaRPr lang="en-GB"/>
          </a:p>
        </p:txBody>
      </p:sp>
    </p:spTree>
    <p:extLst>
      <p:ext uri="{BB962C8B-B14F-4D97-AF65-F5344CB8AC3E}">
        <p14:creationId xmlns:p14="http://schemas.microsoft.com/office/powerpoint/2010/main" val="29518722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00200"/>
            <a:ext cx="76200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397133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sp>
        <p:nvSpPr>
          <p:cNvPr id="2" name="Title 1"/>
          <p:cNvSpPr>
            <a:spLocks noGrp="1"/>
          </p:cNvSpPr>
          <p:nvPr>
            <p:ph type="title"/>
          </p:nvPr>
        </p:nvSpPr>
        <p:spPr/>
        <p:txBody>
          <a:bodyPr/>
          <a:lstStyle/>
          <a:p>
            <a:endParaRPr lang="en-GB"/>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643" t="21503" r="54258" b="12616"/>
          <a:stretch/>
        </p:blipFill>
        <p:spPr bwMode="auto">
          <a:xfrm>
            <a:off x="685800" y="381000"/>
            <a:ext cx="72390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00794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800"/>
            <a:ext cx="8382000" cy="5321491"/>
          </a:xfrm>
        </p:spPr>
        <p:txBody>
          <a:bodyPr>
            <a:normAutofit lnSpcReduction="10000"/>
          </a:bodyPr>
          <a:lstStyle/>
          <a:p>
            <a:r>
              <a:rPr lang="en-US" dirty="0" smtClean="0">
                <a:solidFill>
                  <a:schemeClr val="tx2">
                    <a:lumMod val="50000"/>
                  </a:schemeClr>
                </a:solidFill>
              </a:rPr>
              <a:t> </a:t>
            </a:r>
            <a:r>
              <a:rPr lang="en-US" dirty="0">
                <a:solidFill>
                  <a:schemeClr val="tx2">
                    <a:lumMod val="50000"/>
                  </a:schemeClr>
                </a:solidFill>
              </a:rPr>
              <a:t>In a resting muscle, there is enough stored </a:t>
            </a:r>
            <a:r>
              <a:rPr lang="en-US" dirty="0" smtClean="0">
                <a:solidFill>
                  <a:schemeClr val="tx2">
                    <a:lumMod val="50000"/>
                  </a:schemeClr>
                </a:solidFill>
              </a:rPr>
              <a:t>ATP to </a:t>
            </a:r>
            <a:r>
              <a:rPr lang="en-US" dirty="0">
                <a:solidFill>
                  <a:schemeClr val="tx2">
                    <a:lumMod val="50000"/>
                  </a:schemeClr>
                </a:solidFill>
              </a:rPr>
              <a:t>fuel muscles for about three seconds</a:t>
            </a:r>
            <a:r>
              <a:rPr lang="en-US" dirty="0" smtClean="0">
                <a:solidFill>
                  <a:schemeClr val="tx2">
                    <a:lumMod val="50000"/>
                  </a:schemeClr>
                </a:solidFill>
              </a:rPr>
              <a:t>.</a:t>
            </a:r>
          </a:p>
          <a:p>
            <a:pPr marL="109728" indent="0">
              <a:buNone/>
            </a:pPr>
            <a:r>
              <a:rPr lang="en-US" dirty="0" smtClean="0">
                <a:solidFill>
                  <a:schemeClr val="tx2">
                    <a:lumMod val="50000"/>
                  </a:schemeClr>
                </a:solidFill>
              </a:rPr>
              <a:t> </a:t>
            </a:r>
            <a:r>
              <a:rPr lang="en-US" dirty="0">
                <a:solidFill>
                  <a:schemeClr val="tx2">
                    <a:lumMod val="50000"/>
                  </a:schemeClr>
                </a:solidFill>
              </a:rPr>
              <a:t>As the ATP in </a:t>
            </a:r>
            <a:r>
              <a:rPr lang="en-US" dirty="0" smtClean="0">
                <a:solidFill>
                  <a:schemeClr val="tx2">
                    <a:lumMod val="50000"/>
                  </a:schemeClr>
                </a:solidFill>
              </a:rPr>
              <a:t>muscle is </a:t>
            </a:r>
            <a:r>
              <a:rPr lang="en-US" dirty="0">
                <a:solidFill>
                  <a:schemeClr val="tx2">
                    <a:lumMod val="50000"/>
                  </a:schemeClr>
                </a:solidFill>
              </a:rPr>
              <a:t>used, enzymes </a:t>
            </a:r>
            <a:r>
              <a:rPr lang="en-US" dirty="0" smtClean="0">
                <a:solidFill>
                  <a:schemeClr val="tx2">
                    <a:lumMod val="50000"/>
                  </a:schemeClr>
                </a:solidFill>
              </a:rPr>
              <a:t>  transfer </a:t>
            </a:r>
            <a:r>
              <a:rPr lang="en-US" dirty="0">
                <a:solidFill>
                  <a:schemeClr val="tx2">
                    <a:lumMod val="50000"/>
                  </a:schemeClr>
                </a:solidFill>
              </a:rPr>
              <a:t>phosphate from </a:t>
            </a:r>
            <a:r>
              <a:rPr lang="en-US" dirty="0" err="1">
                <a:solidFill>
                  <a:schemeClr val="tx2">
                    <a:lumMod val="50000"/>
                  </a:schemeClr>
                </a:solidFill>
              </a:rPr>
              <a:t>creatine</a:t>
            </a:r>
            <a:r>
              <a:rPr lang="en-US" dirty="0">
                <a:solidFill>
                  <a:schemeClr val="tx2">
                    <a:lumMod val="50000"/>
                  </a:schemeClr>
                </a:solidFill>
              </a:rPr>
              <a:t> phosphate to</a:t>
            </a:r>
          </a:p>
          <a:p>
            <a:r>
              <a:rPr lang="en-US" dirty="0">
                <a:solidFill>
                  <a:schemeClr val="tx2">
                    <a:lumMod val="50000"/>
                  </a:schemeClr>
                </a:solidFill>
              </a:rPr>
              <a:t>adenosine </a:t>
            </a:r>
            <a:r>
              <a:rPr lang="en-US" dirty="0" err="1">
                <a:solidFill>
                  <a:schemeClr val="tx2">
                    <a:lumMod val="50000"/>
                  </a:schemeClr>
                </a:solidFill>
              </a:rPr>
              <a:t>diphosphate</a:t>
            </a:r>
            <a:r>
              <a:rPr lang="en-US" dirty="0">
                <a:solidFill>
                  <a:schemeClr val="tx2">
                    <a:lumMod val="50000"/>
                  </a:schemeClr>
                </a:solidFill>
              </a:rPr>
              <a:t> (ADP) to form more ATP. </a:t>
            </a:r>
            <a:endParaRPr lang="en-US" dirty="0" smtClean="0">
              <a:solidFill>
                <a:schemeClr val="tx2">
                  <a:lumMod val="50000"/>
                </a:schemeClr>
              </a:solidFill>
            </a:endParaRPr>
          </a:p>
          <a:p>
            <a:r>
              <a:rPr lang="en-US" dirty="0" smtClean="0">
                <a:solidFill>
                  <a:schemeClr val="tx2">
                    <a:lumMod val="50000"/>
                  </a:schemeClr>
                </a:solidFill>
              </a:rPr>
              <a:t>The </a:t>
            </a:r>
            <a:r>
              <a:rPr lang="en-US" dirty="0">
                <a:solidFill>
                  <a:schemeClr val="tx2">
                    <a:lumMod val="50000"/>
                  </a:schemeClr>
                </a:solidFill>
              </a:rPr>
              <a:t>amount </a:t>
            </a:r>
            <a:r>
              <a:rPr lang="en-US" dirty="0" smtClean="0">
                <a:solidFill>
                  <a:schemeClr val="tx2">
                    <a:lumMod val="50000"/>
                  </a:schemeClr>
                </a:solidFill>
              </a:rPr>
              <a:t>of </a:t>
            </a:r>
            <a:r>
              <a:rPr lang="en-US" dirty="0" err="1" smtClean="0">
                <a:solidFill>
                  <a:schemeClr val="tx2">
                    <a:lumMod val="50000"/>
                  </a:schemeClr>
                </a:solidFill>
              </a:rPr>
              <a:t>creatine</a:t>
            </a:r>
            <a:r>
              <a:rPr lang="en-US" dirty="0" smtClean="0">
                <a:solidFill>
                  <a:schemeClr val="tx2">
                    <a:lumMod val="50000"/>
                  </a:schemeClr>
                </a:solidFill>
              </a:rPr>
              <a:t> </a:t>
            </a:r>
            <a:r>
              <a:rPr lang="en-US" dirty="0">
                <a:solidFill>
                  <a:schemeClr val="tx2">
                    <a:lumMod val="50000"/>
                  </a:schemeClr>
                </a:solidFill>
              </a:rPr>
              <a:t>phosphate stored in the muscle at any time is also small.</a:t>
            </a:r>
          </a:p>
          <a:p>
            <a:r>
              <a:rPr lang="en-US" dirty="0">
                <a:solidFill>
                  <a:schemeClr val="tx2">
                    <a:lumMod val="50000"/>
                  </a:schemeClr>
                </a:solidFill>
              </a:rPr>
              <a:t>It will fuel muscle activity for an additional 8 to 10 seconds.</a:t>
            </a:r>
            <a:endParaRPr lang="en-GB" dirty="0">
              <a:solidFill>
                <a:schemeClr val="tx2">
                  <a:lumMod val="50000"/>
                </a:schemeClr>
              </a:solidFill>
            </a:endParaRPr>
          </a:p>
        </p:txBody>
      </p:sp>
    </p:spTree>
    <p:extLst>
      <p:ext uri="{BB962C8B-B14F-4D97-AF65-F5344CB8AC3E}">
        <p14:creationId xmlns:p14="http://schemas.microsoft.com/office/powerpoint/2010/main" val="50906727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a:solidFill>
                  <a:schemeClr val="tx2">
                    <a:lumMod val="50000"/>
                  </a:schemeClr>
                </a:solidFill>
              </a:rPr>
              <a:t>Short, high-intensity exercise, such as a 100-meter dash, a </a:t>
            </a:r>
            <a:r>
              <a:rPr lang="en-US" dirty="0" smtClean="0">
                <a:solidFill>
                  <a:schemeClr val="tx2">
                    <a:lumMod val="50000"/>
                  </a:schemeClr>
                </a:solidFill>
              </a:rPr>
              <a:t>25-meter swim</a:t>
            </a:r>
            <a:r>
              <a:rPr lang="en-US" dirty="0">
                <a:solidFill>
                  <a:schemeClr val="tx2">
                    <a:lumMod val="50000"/>
                  </a:schemeClr>
                </a:solidFill>
              </a:rPr>
              <a:t>, or lifting a heavy weight, can be fueled almost </a:t>
            </a:r>
            <a:r>
              <a:rPr lang="en-US" dirty="0" smtClean="0">
                <a:solidFill>
                  <a:schemeClr val="tx2">
                    <a:lumMod val="50000"/>
                  </a:schemeClr>
                </a:solidFill>
              </a:rPr>
              <a:t>exclusively by </a:t>
            </a:r>
            <a:r>
              <a:rPr lang="en-US" dirty="0">
                <a:solidFill>
                  <a:schemeClr val="tx2">
                    <a:lumMod val="50000"/>
                  </a:schemeClr>
                </a:solidFill>
              </a:rPr>
              <a:t>energy from stored ATP and </a:t>
            </a:r>
            <a:r>
              <a:rPr lang="en-US" dirty="0" err="1">
                <a:solidFill>
                  <a:schemeClr val="tx2">
                    <a:lumMod val="50000"/>
                  </a:schemeClr>
                </a:solidFill>
              </a:rPr>
              <a:t>creatine</a:t>
            </a:r>
            <a:r>
              <a:rPr lang="en-US" dirty="0">
                <a:solidFill>
                  <a:schemeClr val="tx2">
                    <a:lumMod val="50000"/>
                  </a:schemeClr>
                </a:solidFill>
              </a:rPr>
              <a:t> phosphate</a:t>
            </a:r>
            <a:r>
              <a:rPr lang="en-US" dirty="0" smtClean="0">
                <a:solidFill>
                  <a:schemeClr val="tx2">
                    <a:lumMod val="50000"/>
                  </a:schemeClr>
                </a:solidFill>
              </a:rPr>
              <a:t>. (why?)</a:t>
            </a:r>
          </a:p>
          <a:p>
            <a:endParaRPr lang="en-US" dirty="0">
              <a:solidFill>
                <a:schemeClr val="tx2">
                  <a:lumMod val="50000"/>
                </a:schemeClr>
              </a:solidFill>
            </a:endParaRPr>
          </a:p>
          <a:p>
            <a:r>
              <a:rPr lang="en-GB" dirty="0">
                <a:solidFill>
                  <a:schemeClr val="tx2">
                    <a:lumMod val="50000"/>
                  </a:schemeClr>
                </a:solidFill>
              </a:rPr>
              <a:t>S</a:t>
            </a:r>
            <a:r>
              <a:rPr lang="en-GB" dirty="0" smtClean="0">
                <a:solidFill>
                  <a:schemeClr val="tx2">
                    <a:lumMod val="50000"/>
                  </a:schemeClr>
                </a:solidFill>
              </a:rPr>
              <a:t>ustaining </a:t>
            </a:r>
            <a:r>
              <a:rPr lang="en-US" dirty="0" smtClean="0">
                <a:solidFill>
                  <a:schemeClr val="tx2">
                    <a:lumMod val="50000"/>
                  </a:schemeClr>
                </a:solidFill>
              </a:rPr>
              <a:t>exercise </a:t>
            </a:r>
            <a:r>
              <a:rPr lang="en-US" dirty="0">
                <a:solidFill>
                  <a:schemeClr val="tx2">
                    <a:lumMod val="50000"/>
                  </a:schemeClr>
                </a:solidFill>
              </a:rPr>
              <a:t>beyond an immediate burst—and recovering </a:t>
            </a:r>
            <a:r>
              <a:rPr lang="en-US" dirty="0" smtClean="0">
                <a:solidFill>
                  <a:schemeClr val="tx2">
                    <a:lumMod val="50000"/>
                  </a:schemeClr>
                </a:solidFill>
              </a:rPr>
              <a:t>from an </a:t>
            </a:r>
            <a:r>
              <a:rPr lang="en-US" dirty="0">
                <a:solidFill>
                  <a:schemeClr val="tx2">
                    <a:lumMod val="50000"/>
                  </a:schemeClr>
                </a:solidFill>
              </a:rPr>
              <a:t>all-out effort—require additional ATP. </a:t>
            </a:r>
            <a:endParaRPr lang="en-US" dirty="0" smtClean="0">
              <a:solidFill>
                <a:schemeClr val="tx2">
                  <a:lumMod val="50000"/>
                </a:schemeClr>
              </a:solidFill>
            </a:endParaRPr>
          </a:p>
          <a:p>
            <a:endParaRPr lang="en-US" dirty="0" smtClean="0">
              <a:solidFill>
                <a:schemeClr val="tx2">
                  <a:lumMod val="50000"/>
                </a:schemeClr>
              </a:solidFill>
            </a:endParaRPr>
          </a:p>
          <a:p>
            <a:endParaRPr lang="en-GB" dirty="0">
              <a:solidFill>
                <a:schemeClr val="tx2">
                  <a:lumMod val="50000"/>
                </a:schemeClr>
              </a:solidFill>
            </a:endParaRPr>
          </a:p>
        </p:txBody>
      </p:sp>
      <p:sp>
        <p:nvSpPr>
          <p:cNvPr id="2" name="Title 1"/>
          <p:cNvSpPr>
            <a:spLocks noGrp="1"/>
          </p:cNvSpPr>
          <p:nvPr>
            <p:ph type="title"/>
          </p:nvPr>
        </p:nvSpPr>
        <p:spPr/>
        <p:txBody>
          <a:bodyPr/>
          <a:lstStyle/>
          <a:p>
            <a:endParaRPr lang="en-GB"/>
          </a:p>
        </p:txBody>
      </p:sp>
    </p:spTree>
    <p:extLst>
      <p:ext uri="{BB962C8B-B14F-4D97-AF65-F5344CB8AC3E}">
        <p14:creationId xmlns:p14="http://schemas.microsoft.com/office/powerpoint/2010/main" val="219036753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a:solidFill>
                  <a:schemeClr val="tx2">
                    <a:lumMod val="50000"/>
                  </a:schemeClr>
                </a:solidFill>
              </a:rPr>
              <a:t>After 10 to 15 seconds of exercise, the stores of ATP and </a:t>
            </a:r>
            <a:r>
              <a:rPr lang="en-US" dirty="0" err="1" smtClean="0">
                <a:solidFill>
                  <a:schemeClr val="tx2">
                    <a:lumMod val="50000"/>
                  </a:schemeClr>
                </a:solidFill>
              </a:rPr>
              <a:t>creatine</a:t>
            </a:r>
            <a:r>
              <a:rPr lang="en-US" dirty="0">
                <a:solidFill>
                  <a:schemeClr val="tx2">
                    <a:lumMod val="50000"/>
                  </a:schemeClr>
                </a:solidFill>
              </a:rPr>
              <a:t> </a:t>
            </a:r>
            <a:r>
              <a:rPr lang="en-US" dirty="0" smtClean="0">
                <a:solidFill>
                  <a:schemeClr val="tx2">
                    <a:lumMod val="50000"/>
                  </a:schemeClr>
                </a:solidFill>
              </a:rPr>
              <a:t>phosphate </a:t>
            </a:r>
            <a:r>
              <a:rPr lang="en-US" dirty="0">
                <a:solidFill>
                  <a:schemeClr val="tx2">
                    <a:lumMod val="50000"/>
                  </a:schemeClr>
                </a:solidFill>
              </a:rPr>
              <a:t>in muscles will be gone. </a:t>
            </a:r>
            <a:endParaRPr lang="en-US" dirty="0" smtClean="0">
              <a:solidFill>
                <a:schemeClr val="tx2">
                  <a:lumMod val="50000"/>
                </a:schemeClr>
              </a:solidFill>
            </a:endParaRPr>
          </a:p>
          <a:p>
            <a:pPr marL="109728" indent="0">
              <a:buNone/>
            </a:pPr>
            <a:endParaRPr lang="en-US" dirty="0" smtClean="0">
              <a:solidFill>
                <a:schemeClr val="tx2">
                  <a:lumMod val="50000"/>
                </a:schemeClr>
              </a:solidFill>
            </a:endParaRPr>
          </a:p>
          <a:p>
            <a:r>
              <a:rPr lang="en-US" dirty="0" smtClean="0">
                <a:solidFill>
                  <a:schemeClr val="tx2">
                    <a:lumMod val="50000"/>
                  </a:schemeClr>
                </a:solidFill>
              </a:rPr>
              <a:t>However</a:t>
            </a:r>
            <a:r>
              <a:rPr lang="en-US" dirty="0">
                <a:solidFill>
                  <a:schemeClr val="tx2">
                    <a:lumMod val="50000"/>
                  </a:schemeClr>
                </a:solidFill>
              </a:rPr>
              <a:t>, the heart and lungs </a:t>
            </a:r>
            <a:r>
              <a:rPr lang="en-US" dirty="0" smtClean="0">
                <a:solidFill>
                  <a:schemeClr val="tx2">
                    <a:lumMod val="50000"/>
                  </a:schemeClr>
                </a:solidFill>
              </a:rPr>
              <a:t>still need </a:t>
            </a:r>
            <a:r>
              <a:rPr lang="en-US" dirty="0">
                <a:solidFill>
                  <a:schemeClr val="tx2">
                    <a:lumMod val="50000"/>
                  </a:schemeClr>
                </a:solidFill>
              </a:rPr>
              <a:t>more time to increase oxygen delivery to the muscles</a:t>
            </a:r>
            <a:r>
              <a:rPr lang="en-US" dirty="0" smtClean="0">
                <a:solidFill>
                  <a:schemeClr val="tx2">
                    <a:lumMod val="50000"/>
                  </a:schemeClr>
                </a:solidFill>
              </a:rPr>
              <a:t>.</a:t>
            </a:r>
          </a:p>
          <a:p>
            <a:pPr marL="109728" indent="0">
              <a:buNone/>
            </a:pPr>
            <a:endParaRPr lang="en-US" dirty="0" smtClean="0">
              <a:solidFill>
                <a:schemeClr val="tx2">
                  <a:lumMod val="50000"/>
                </a:schemeClr>
              </a:solidFill>
            </a:endParaRPr>
          </a:p>
          <a:p>
            <a:r>
              <a:rPr lang="en-US" dirty="0" smtClean="0">
                <a:solidFill>
                  <a:schemeClr val="tx2">
                    <a:lumMod val="50000"/>
                  </a:schemeClr>
                </a:solidFill>
              </a:rPr>
              <a:t>At this point muscle cells use anaerobic metabolism</a:t>
            </a:r>
          </a:p>
          <a:p>
            <a:pPr marL="109728" indent="0">
              <a:buNone/>
            </a:pPr>
            <a:endParaRPr lang="en-US" dirty="0" smtClean="0">
              <a:solidFill>
                <a:schemeClr val="tx2">
                  <a:lumMod val="50000"/>
                </a:schemeClr>
              </a:solidFill>
            </a:endParaRPr>
          </a:p>
          <a:p>
            <a:r>
              <a:rPr lang="en-US" dirty="0">
                <a:solidFill>
                  <a:schemeClr val="tx2">
                    <a:lumMod val="50000"/>
                  </a:schemeClr>
                </a:solidFill>
              </a:rPr>
              <a:t>The reactions of anaerobic metabolism </a:t>
            </a:r>
            <a:r>
              <a:rPr lang="en-US" dirty="0" smtClean="0">
                <a:solidFill>
                  <a:schemeClr val="tx2">
                    <a:lumMod val="50000"/>
                  </a:schemeClr>
                </a:solidFill>
              </a:rPr>
              <a:t>take  place </a:t>
            </a:r>
            <a:r>
              <a:rPr lang="en-US" dirty="0">
                <a:solidFill>
                  <a:schemeClr val="tx2">
                    <a:lumMod val="50000"/>
                  </a:schemeClr>
                </a:solidFill>
              </a:rPr>
              <a:t>in the cytoplasm of the cell. </a:t>
            </a:r>
            <a:endParaRPr lang="en-US" dirty="0" smtClean="0">
              <a:solidFill>
                <a:schemeClr val="tx2">
                  <a:lumMod val="50000"/>
                </a:schemeClr>
              </a:solidFill>
            </a:endParaRPr>
          </a:p>
          <a:p>
            <a:r>
              <a:rPr lang="en-US" dirty="0" smtClean="0">
                <a:solidFill>
                  <a:schemeClr val="tx2">
                    <a:lumMod val="50000"/>
                  </a:schemeClr>
                </a:solidFill>
              </a:rPr>
              <a:t>Anaerobic </a:t>
            </a:r>
            <a:r>
              <a:rPr lang="en-US" dirty="0">
                <a:solidFill>
                  <a:schemeClr val="tx2">
                    <a:lumMod val="50000"/>
                  </a:schemeClr>
                </a:solidFill>
              </a:rPr>
              <a:t>metabolism can </a:t>
            </a:r>
            <a:r>
              <a:rPr lang="en-US" dirty="0" smtClean="0">
                <a:solidFill>
                  <a:schemeClr val="tx2">
                    <a:lumMod val="50000"/>
                  </a:schemeClr>
                </a:solidFill>
              </a:rPr>
              <a:t>use only </a:t>
            </a:r>
            <a:r>
              <a:rPr lang="en-US" dirty="0">
                <a:solidFill>
                  <a:schemeClr val="tx2">
                    <a:lumMod val="50000"/>
                  </a:schemeClr>
                </a:solidFill>
              </a:rPr>
              <a:t>glucose as fuel. </a:t>
            </a:r>
            <a:r>
              <a:rPr lang="en-US" dirty="0" smtClean="0">
                <a:solidFill>
                  <a:schemeClr val="tx2">
                    <a:lumMod val="50000"/>
                  </a:schemeClr>
                </a:solidFill>
              </a:rPr>
              <a:t>And generate 2 molecules of ATP and lactic acid </a:t>
            </a:r>
          </a:p>
          <a:p>
            <a:pPr marL="109728" indent="0">
              <a:buNone/>
            </a:pPr>
            <a:endParaRPr lang="en-US" dirty="0">
              <a:solidFill>
                <a:schemeClr val="tx2">
                  <a:lumMod val="50000"/>
                </a:schemeClr>
              </a:solidFill>
            </a:endParaRPr>
          </a:p>
        </p:txBody>
      </p:sp>
      <p:sp>
        <p:nvSpPr>
          <p:cNvPr id="2" name="Title 1"/>
          <p:cNvSpPr>
            <a:spLocks noGrp="1"/>
          </p:cNvSpPr>
          <p:nvPr>
            <p:ph type="title"/>
          </p:nvPr>
        </p:nvSpPr>
        <p:spPr>
          <a:xfrm>
            <a:off x="457200" y="274638"/>
            <a:ext cx="8229600" cy="1020762"/>
          </a:xfrm>
        </p:spPr>
        <p:txBody>
          <a:bodyPr>
            <a:noAutofit/>
          </a:bodyPr>
          <a:lstStyle/>
          <a:p>
            <a:r>
              <a:rPr lang="en-GB" sz="2800" dirty="0" smtClean="0"/>
              <a:t>Fuelling </a:t>
            </a:r>
            <a:r>
              <a:rPr lang="en-GB" sz="2800" dirty="0"/>
              <a:t>Short-Term Exercise:</a:t>
            </a:r>
            <a:br>
              <a:rPr lang="en-GB" sz="2800" dirty="0"/>
            </a:br>
            <a:r>
              <a:rPr lang="en-GB" sz="2800" dirty="0"/>
              <a:t>Anaerobic Metabolism</a:t>
            </a:r>
          </a:p>
        </p:txBody>
      </p:sp>
    </p:spTree>
    <p:extLst>
      <p:ext uri="{BB962C8B-B14F-4D97-AF65-F5344CB8AC3E}">
        <p14:creationId xmlns:p14="http://schemas.microsoft.com/office/powerpoint/2010/main" val="266154471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solidFill>
                  <a:schemeClr val="tx2">
                    <a:lumMod val="50000"/>
                  </a:schemeClr>
                </a:solidFill>
              </a:rPr>
              <a:t>The lactic acid can be transported out of the</a:t>
            </a:r>
          </a:p>
          <a:p>
            <a:pPr marL="109728" indent="0">
              <a:buNone/>
            </a:pPr>
            <a:r>
              <a:rPr lang="en-US" dirty="0">
                <a:solidFill>
                  <a:schemeClr val="tx2">
                    <a:lumMod val="50000"/>
                  </a:schemeClr>
                </a:solidFill>
              </a:rPr>
              <a:t>muscle for use in other tissues</a:t>
            </a:r>
            <a:r>
              <a:rPr lang="en-US" dirty="0" smtClean="0">
                <a:solidFill>
                  <a:schemeClr val="tx2">
                    <a:lumMod val="50000"/>
                  </a:schemeClr>
                </a:solidFill>
              </a:rPr>
              <a:t>.</a:t>
            </a:r>
          </a:p>
          <a:p>
            <a:pPr marL="109728" indent="0">
              <a:buNone/>
            </a:pPr>
            <a:r>
              <a:rPr lang="en-US" dirty="0" smtClean="0">
                <a:solidFill>
                  <a:schemeClr val="tx2">
                    <a:lumMod val="50000"/>
                  </a:schemeClr>
                </a:solidFill>
              </a:rPr>
              <a:t> </a:t>
            </a:r>
            <a:r>
              <a:rPr lang="en-US" dirty="0">
                <a:solidFill>
                  <a:schemeClr val="tx2">
                    <a:lumMod val="50000"/>
                  </a:schemeClr>
                </a:solidFill>
              </a:rPr>
              <a:t>The liver can convert lactic acid back</a:t>
            </a:r>
          </a:p>
          <a:p>
            <a:pPr marL="109728" indent="0">
              <a:buNone/>
            </a:pPr>
            <a:r>
              <a:rPr lang="en-US" dirty="0">
                <a:solidFill>
                  <a:schemeClr val="tx2">
                    <a:lumMod val="50000"/>
                  </a:schemeClr>
                </a:solidFill>
              </a:rPr>
              <a:t>to glucose</a:t>
            </a:r>
            <a:r>
              <a:rPr lang="en-US" dirty="0" smtClean="0">
                <a:solidFill>
                  <a:schemeClr val="tx2">
                    <a:lumMod val="50000"/>
                  </a:schemeClr>
                </a:solidFill>
              </a:rPr>
              <a:t>. ( how ??) </a:t>
            </a:r>
          </a:p>
          <a:p>
            <a:pPr marL="109728" indent="0">
              <a:buNone/>
            </a:pPr>
            <a:r>
              <a:rPr lang="en-US" dirty="0" smtClean="0">
                <a:solidFill>
                  <a:schemeClr val="tx2">
                    <a:lumMod val="50000"/>
                  </a:schemeClr>
                </a:solidFill>
              </a:rPr>
              <a:t> </a:t>
            </a:r>
            <a:r>
              <a:rPr lang="en-US" dirty="0">
                <a:solidFill>
                  <a:schemeClr val="tx2">
                    <a:lumMod val="50000"/>
                  </a:schemeClr>
                </a:solidFill>
              </a:rPr>
              <a:t>However, if the amount of lactic acid produced </a:t>
            </a:r>
            <a:r>
              <a:rPr lang="en-US" dirty="0" smtClean="0">
                <a:solidFill>
                  <a:schemeClr val="tx2">
                    <a:lumMod val="50000"/>
                  </a:schemeClr>
                </a:solidFill>
              </a:rPr>
              <a:t>exceeds the </a:t>
            </a:r>
            <a:r>
              <a:rPr lang="en-US" dirty="0">
                <a:solidFill>
                  <a:schemeClr val="tx2">
                    <a:lumMod val="50000"/>
                  </a:schemeClr>
                </a:solidFill>
              </a:rPr>
              <a:t>amount that can be used, it begins to build up in the muscle </a:t>
            </a:r>
            <a:r>
              <a:rPr lang="en-US" dirty="0" smtClean="0">
                <a:solidFill>
                  <a:schemeClr val="tx2">
                    <a:lumMod val="50000"/>
                  </a:schemeClr>
                </a:solidFill>
              </a:rPr>
              <a:t>and the </a:t>
            </a:r>
            <a:r>
              <a:rPr lang="en-US" dirty="0">
                <a:solidFill>
                  <a:schemeClr val="tx2">
                    <a:lumMod val="50000"/>
                  </a:schemeClr>
                </a:solidFill>
              </a:rPr>
              <a:t>blood. </a:t>
            </a:r>
            <a:endParaRPr lang="en-US" dirty="0" smtClean="0">
              <a:solidFill>
                <a:schemeClr val="tx2">
                  <a:lumMod val="50000"/>
                </a:schemeClr>
              </a:solidFill>
            </a:endParaRPr>
          </a:p>
          <a:p>
            <a:pPr marL="109728" indent="0">
              <a:buNone/>
            </a:pPr>
            <a:r>
              <a:rPr lang="en-US" dirty="0" smtClean="0">
                <a:solidFill>
                  <a:schemeClr val="tx2">
                    <a:lumMod val="50000"/>
                  </a:schemeClr>
                </a:solidFill>
              </a:rPr>
              <a:t>This </a:t>
            </a:r>
            <a:r>
              <a:rPr lang="en-US" dirty="0">
                <a:solidFill>
                  <a:schemeClr val="tx2">
                    <a:lumMod val="50000"/>
                  </a:schemeClr>
                </a:solidFill>
              </a:rPr>
              <a:t>buildup of lactic acid is associated with fatigue, </a:t>
            </a:r>
            <a:r>
              <a:rPr lang="en-US" dirty="0" smtClean="0">
                <a:solidFill>
                  <a:schemeClr val="tx2">
                    <a:lumMod val="50000"/>
                  </a:schemeClr>
                </a:solidFill>
              </a:rPr>
              <a:t>but is </a:t>
            </a:r>
            <a:r>
              <a:rPr lang="en-US" dirty="0">
                <a:solidFill>
                  <a:schemeClr val="tx2">
                    <a:lumMod val="50000"/>
                  </a:schemeClr>
                </a:solidFill>
              </a:rPr>
              <a:t>no longer believed to be an important cause of fatigue.</a:t>
            </a:r>
            <a:endParaRPr lang="en-GB" dirty="0">
              <a:solidFill>
                <a:schemeClr val="tx2">
                  <a:lumMod val="50000"/>
                </a:schemeClr>
              </a:solidFill>
            </a:endParaRPr>
          </a:p>
        </p:txBody>
      </p:sp>
      <p:sp>
        <p:nvSpPr>
          <p:cNvPr id="2" name="Title 1"/>
          <p:cNvSpPr>
            <a:spLocks noGrp="1"/>
          </p:cNvSpPr>
          <p:nvPr>
            <p:ph type="title"/>
          </p:nvPr>
        </p:nvSpPr>
        <p:spPr/>
        <p:txBody>
          <a:bodyPr/>
          <a:lstStyle/>
          <a:p>
            <a:endParaRPr lang="en-GB"/>
          </a:p>
        </p:txBody>
      </p:sp>
    </p:spTree>
    <p:extLst>
      <p:ext uri="{BB962C8B-B14F-4D97-AF65-F5344CB8AC3E}">
        <p14:creationId xmlns:p14="http://schemas.microsoft.com/office/powerpoint/2010/main" val="40055596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864291"/>
          </a:xfrm>
        </p:spPr>
        <p:txBody>
          <a:bodyPr>
            <a:normAutofit lnSpcReduction="10000"/>
          </a:bodyPr>
          <a:lstStyle/>
          <a:p>
            <a:r>
              <a:rPr lang="en-US" sz="2400" dirty="0">
                <a:solidFill>
                  <a:schemeClr val="tx2">
                    <a:lumMod val="50000"/>
                  </a:schemeClr>
                </a:solidFill>
              </a:rPr>
              <a:t>After two to three minutes, heart rate and breathing rate </a:t>
            </a:r>
            <a:r>
              <a:rPr lang="en-US" sz="2400" dirty="0" smtClean="0">
                <a:solidFill>
                  <a:schemeClr val="tx2">
                    <a:lumMod val="50000"/>
                  </a:schemeClr>
                </a:solidFill>
              </a:rPr>
              <a:t>have increased</a:t>
            </a:r>
            <a:r>
              <a:rPr lang="en-US" sz="2400" dirty="0">
                <a:solidFill>
                  <a:schemeClr val="tx2">
                    <a:lumMod val="50000"/>
                  </a:schemeClr>
                </a:solidFill>
              </a:rPr>
              <a:t>, bringing more oxygen to the muscles</a:t>
            </a:r>
            <a:r>
              <a:rPr lang="en-US" sz="2400" dirty="0" smtClean="0">
                <a:solidFill>
                  <a:schemeClr val="tx2">
                    <a:lumMod val="50000"/>
                  </a:schemeClr>
                </a:solidFill>
              </a:rPr>
              <a:t>.</a:t>
            </a:r>
          </a:p>
          <a:p>
            <a:pPr marL="109728" indent="0">
              <a:buNone/>
            </a:pPr>
            <a:endParaRPr lang="en-US" sz="2400" dirty="0" smtClean="0">
              <a:solidFill>
                <a:schemeClr val="tx2">
                  <a:lumMod val="50000"/>
                </a:schemeClr>
              </a:solidFill>
            </a:endParaRPr>
          </a:p>
          <a:p>
            <a:r>
              <a:rPr lang="en-GB" sz="2400" dirty="0">
                <a:solidFill>
                  <a:schemeClr val="tx2">
                    <a:lumMod val="50000"/>
                  </a:schemeClr>
                </a:solidFill>
              </a:rPr>
              <a:t>Now, </a:t>
            </a:r>
            <a:r>
              <a:rPr lang="en-GB" sz="2400" dirty="0" smtClean="0">
                <a:solidFill>
                  <a:schemeClr val="tx2">
                    <a:lumMod val="50000"/>
                  </a:schemeClr>
                </a:solidFill>
              </a:rPr>
              <a:t>aerobic </a:t>
            </a:r>
            <a:r>
              <a:rPr lang="en-US" sz="2400" dirty="0" smtClean="0">
                <a:solidFill>
                  <a:schemeClr val="tx2">
                    <a:lumMod val="50000"/>
                  </a:schemeClr>
                </a:solidFill>
              </a:rPr>
              <a:t>metabolism </a:t>
            </a:r>
            <a:r>
              <a:rPr lang="en-US" sz="2400" dirty="0">
                <a:solidFill>
                  <a:schemeClr val="tx2">
                    <a:lumMod val="50000"/>
                  </a:schemeClr>
                </a:solidFill>
              </a:rPr>
              <a:t>can begin supplying ATP</a:t>
            </a:r>
            <a:r>
              <a:rPr lang="en-US" sz="2400" dirty="0" smtClean="0">
                <a:solidFill>
                  <a:schemeClr val="tx2">
                    <a:lumMod val="50000"/>
                  </a:schemeClr>
                </a:solidFill>
              </a:rPr>
              <a:t>.</a:t>
            </a:r>
          </a:p>
          <a:p>
            <a:pPr marL="109728" indent="0">
              <a:buNone/>
            </a:pPr>
            <a:endParaRPr lang="en-US" sz="2400" dirty="0" smtClean="0">
              <a:solidFill>
                <a:schemeClr val="tx2">
                  <a:lumMod val="50000"/>
                </a:schemeClr>
              </a:solidFill>
            </a:endParaRPr>
          </a:p>
          <a:p>
            <a:r>
              <a:rPr lang="en-US" sz="2400" dirty="0" smtClean="0">
                <a:solidFill>
                  <a:schemeClr val="tx2">
                    <a:lumMod val="50000"/>
                  </a:schemeClr>
                </a:solidFill>
              </a:rPr>
              <a:t> </a:t>
            </a:r>
            <a:r>
              <a:rPr lang="en-US" sz="2400" dirty="0">
                <a:solidFill>
                  <a:schemeClr val="tx2">
                    <a:lumMod val="50000"/>
                  </a:schemeClr>
                </a:solidFill>
              </a:rPr>
              <a:t>To produce ATP, </a:t>
            </a:r>
            <a:r>
              <a:rPr lang="en-US" sz="2400" dirty="0" smtClean="0">
                <a:solidFill>
                  <a:schemeClr val="tx2">
                    <a:lumMod val="50000"/>
                  </a:schemeClr>
                </a:solidFill>
              </a:rPr>
              <a:t>aerobic metabolism </a:t>
            </a:r>
            <a:r>
              <a:rPr lang="en-US" sz="2400" dirty="0">
                <a:solidFill>
                  <a:schemeClr val="tx2">
                    <a:lumMod val="50000"/>
                  </a:schemeClr>
                </a:solidFill>
              </a:rPr>
              <a:t>can use glucose, fatty acids, and sometimes amino</a:t>
            </a:r>
          </a:p>
          <a:p>
            <a:pPr marL="109728" indent="0">
              <a:buNone/>
            </a:pPr>
            <a:r>
              <a:rPr lang="en-US" sz="2400" dirty="0" smtClean="0">
                <a:solidFill>
                  <a:schemeClr val="tx2">
                    <a:lumMod val="50000"/>
                  </a:schemeClr>
                </a:solidFill>
              </a:rPr>
              <a:t>  acids </a:t>
            </a:r>
            <a:r>
              <a:rPr lang="en-US" sz="2400" dirty="0">
                <a:solidFill>
                  <a:schemeClr val="tx2">
                    <a:lumMod val="50000"/>
                  </a:schemeClr>
                </a:solidFill>
              </a:rPr>
              <a:t>from protein</a:t>
            </a:r>
            <a:r>
              <a:rPr lang="en-US" sz="2400" dirty="0" smtClean="0">
                <a:solidFill>
                  <a:schemeClr val="tx2">
                    <a:lumMod val="50000"/>
                  </a:schemeClr>
                </a:solidFill>
              </a:rPr>
              <a:t>.</a:t>
            </a:r>
          </a:p>
          <a:p>
            <a:pPr marL="109728" indent="0">
              <a:buNone/>
            </a:pPr>
            <a:endParaRPr lang="en-US" sz="2400" dirty="0" smtClean="0">
              <a:solidFill>
                <a:schemeClr val="tx2">
                  <a:lumMod val="50000"/>
                </a:schemeClr>
              </a:solidFill>
            </a:endParaRPr>
          </a:p>
          <a:p>
            <a:r>
              <a:rPr lang="en-US" sz="2400" dirty="0" smtClean="0">
                <a:solidFill>
                  <a:schemeClr val="tx2">
                    <a:lumMod val="50000"/>
                  </a:schemeClr>
                </a:solidFill>
              </a:rPr>
              <a:t> </a:t>
            </a:r>
            <a:r>
              <a:rPr lang="en-US" sz="2400" dirty="0">
                <a:solidFill>
                  <a:schemeClr val="tx2">
                    <a:lumMod val="50000"/>
                  </a:schemeClr>
                </a:solidFill>
              </a:rPr>
              <a:t>It produces ATP slower than anaerobic </a:t>
            </a:r>
            <a:r>
              <a:rPr lang="en-US" sz="2400" dirty="0" smtClean="0">
                <a:solidFill>
                  <a:schemeClr val="tx2">
                    <a:lumMod val="50000"/>
                  </a:schemeClr>
                </a:solidFill>
              </a:rPr>
              <a:t>metabolism does</a:t>
            </a:r>
            <a:r>
              <a:rPr lang="en-US" sz="2400" dirty="0">
                <a:solidFill>
                  <a:schemeClr val="tx2">
                    <a:lumMod val="50000"/>
                  </a:schemeClr>
                </a:solidFill>
              </a:rPr>
              <a:t>, but it is much more efficient, producing about 18 </a:t>
            </a:r>
            <a:r>
              <a:rPr lang="en-US" sz="2400" dirty="0" smtClean="0">
                <a:solidFill>
                  <a:schemeClr val="tx2">
                    <a:lumMod val="50000"/>
                  </a:schemeClr>
                </a:solidFill>
              </a:rPr>
              <a:t>times more </a:t>
            </a:r>
            <a:r>
              <a:rPr lang="en-US" sz="2400" dirty="0">
                <a:solidFill>
                  <a:schemeClr val="tx2">
                    <a:lumMod val="50000"/>
                  </a:schemeClr>
                </a:solidFill>
              </a:rPr>
              <a:t>ATP for each molecule of glucose</a:t>
            </a:r>
            <a:endParaRPr lang="en-GB" sz="2400" dirty="0">
              <a:solidFill>
                <a:schemeClr val="tx2">
                  <a:lumMod val="50000"/>
                </a:schemeClr>
              </a:solidFill>
            </a:endParaRPr>
          </a:p>
        </p:txBody>
      </p:sp>
      <p:sp>
        <p:nvSpPr>
          <p:cNvPr id="2" name="Title 1"/>
          <p:cNvSpPr>
            <a:spLocks noGrp="1"/>
          </p:cNvSpPr>
          <p:nvPr>
            <p:ph type="title"/>
          </p:nvPr>
        </p:nvSpPr>
        <p:spPr>
          <a:xfrm>
            <a:off x="457200" y="274638"/>
            <a:ext cx="8229600" cy="715962"/>
          </a:xfrm>
        </p:spPr>
        <p:txBody>
          <a:bodyPr>
            <a:noAutofit/>
          </a:bodyPr>
          <a:lstStyle/>
          <a:p>
            <a:r>
              <a:rPr lang="en-US" sz="2400" dirty="0"/>
              <a:t>Energy for the Long Run: </a:t>
            </a:r>
            <a:r>
              <a:rPr lang="en-US" sz="2400" dirty="0" smtClean="0"/>
              <a:t>Aerobic </a:t>
            </a:r>
            <a:r>
              <a:rPr lang="en-GB" sz="2400" dirty="0" smtClean="0"/>
              <a:t>Metabolism</a:t>
            </a:r>
            <a:endParaRPr lang="en-GB" sz="2400" dirty="0"/>
          </a:p>
        </p:txBody>
      </p:sp>
    </p:spTree>
    <p:extLst>
      <p:ext uri="{BB962C8B-B14F-4D97-AF65-F5344CB8AC3E}">
        <p14:creationId xmlns:p14="http://schemas.microsoft.com/office/powerpoint/2010/main" val="6589123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solidFill>
                  <a:schemeClr val="tx2">
                    <a:lumMod val="50000"/>
                  </a:schemeClr>
                </a:solidFill>
              </a:rPr>
              <a:t>Aerobic capacity is dependent on the amount of oxygen </a:t>
            </a:r>
            <a:r>
              <a:rPr lang="en-US" dirty="0" smtClean="0">
                <a:solidFill>
                  <a:schemeClr val="tx2">
                    <a:lumMod val="50000"/>
                  </a:schemeClr>
                </a:solidFill>
              </a:rPr>
              <a:t>that can </a:t>
            </a:r>
            <a:r>
              <a:rPr lang="en-US" dirty="0">
                <a:solidFill>
                  <a:schemeClr val="tx2">
                    <a:lumMod val="50000"/>
                  </a:schemeClr>
                </a:solidFill>
              </a:rPr>
              <a:t>be delivered to and used by the muscles. </a:t>
            </a:r>
            <a:endParaRPr lang="en-US" dirty="0" smtClean="0">
              <a:solidFill>
                <a:schemeClr val="tx2">
                  <a:lumMod val="50000"/>
                </a:schemeClr>
              </a:solidFill>
            </a:endParaRPr>
          </a:p>
          <a:p>
            <a:pPr marL="109728" indent="0">
              <a:buNone/>
            </a:pPr>
            <a:endParaRPr lang="en-US" dirty="0" smtClean="0">
              <a:solidFill>
                <a:schemeClr val="tx2">
                  <a:lumMod val="50000"/>
                </a:schemeClr>
              </a:solidFill>
            </a:endParaRPr>
          </a:p>
          <a:p>
            <a:r>
              <a:rPr lang="en-US" dirty="0" smtClean="0">
                <a:solidFill>
                  <a:schemeClr val="tx2">
                    <a:lumMod val="50000"/>
                  </a:schemeClr>
                </a:solidFill>
              </a:rPr>
              <a:t>A </a:t>
            </a:r>
            <a:r>
              <a:rPr lang="en-US" dirty="0">
                <a:solidFill>
                  <a:schemeClr val="tx2">
                    <a:lumMod val="50000"/>
                  </a:schemeClr>
                </a:solidFill>
              </a:rPr>
              <a:t>greater </a:t>
            </a:r>
            <a:r>
              <a:rPr lang="en-US" dirty="0" smtClean="0">
                <a:solidFill>
                  <a:schemeClr val="tx2">
                    <a:lumMod val="50000"/>
                  </a:schemeClr>
                </a:solidFill>
              </a:rPr>
              <a:t>aerobic capacity </a:t>
            </a:r>
            <a:r>
              <a:rPr lang="en-US" dirty="0">
                <a:solidFill>
                  <a:schemeClr val="tx2">
                    <a:lumMod val="50000"/>
                  </a:schemeClr>
                </a:solidFill>
              </a:rPr>
              <a:t>allows a person to perform more intense exercise </a:t>
            </a:r>
            <a:r>
              <a:rPr lang="en-US" dirty="0" smtClean="0">
                <a:solidFill>
                  <a:schemeClr val="tx2">
                    <a:lumMod val="50000"/>
                  </a:schemeClr>
                </a:solidFill>
              </a:rPr>
              <a:t>without </a:t>
            </a:r>
            <a:r>
              <a:rPr lang="en-GB" dirty="0" smtClean="0">
                <a:solidFill>
                  <a:schemeClr val="tx2">
                    <a:lumMod val="50000"/>
                  </a:schemeClr>
                </a:solidFill>
              </a:rPr>
              <a:t>relying </a:t>
            </a:r>
            <a:r>
              <a:rPr lang="en-GB" dirty="0">
                <a:solidFill>
                  <a:schemeClr val="tx2">
                    <a:lumMod val="50000"/>
                  </a:schemeClr>
                </a:solidFill>
              </a:rPr>
              <a:t>on anaerobic metabolism.</a:t>
            </a:r>
          </a:p>
        </p:txBody>
      </p:sp>
      <p:sp>
        <p:nvSpPr>
          <p:cNvPr id="2" name="Title 1"/>
          <p:cNvSpPr>
            <a:spLocks noGrp="1"/>
          </p:cNvSpPr>
          <p:nvPr>
            <p:ph type="title"/>
          </p:nvPr>
        </p:nvSpPr>
        <p:spPr/>
        <p:txBody>
          <a:bodyPr/>
          <a:lstStyle/>
          <a:p>
            <a:endParaRPr lang="en-GB"/>
          </a:p>
        </p:txBody>
      </p:sp>
    </p:spTree>
    <p:extLst>
      <p:ext uri="{BB962C8B-B14F-4D97-AF65-F5344CB8AC3E}">
        <p14:creationId xmlns:p14="http://schemas.microsoft.com/office/powerpoint/2010/main" val="5893749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r>
              <a:rPr lang="en-US" dirty="0" smtClean="0">
                <a:solidFill>
                  <a:schemeClr val="tx2">
                    <a:lumMod val="50000"/>
                  </a:schemeClr>
                </a:solidFill>
              </a:rPr>
              <a:t>Aerobic and anaerobic   </a:t>
            </a:r>
          </a:p>
          <a:p>
            <a:r>
              <a:rPr lang="en-US" dirty="0" smtClean="0">
                <a:solidFill>
                  <a:schemeClr val="tx2">
                    <a:lumMod val="50000"/>
                  </a:schemeClr>
                </a:solidFill>
              </a:rPr>
              <a:t>The type of exercise affect the  ATP production.</a:t>
            </a:r>
          </a:p>
          <a:p>
            <a:r>
              <a:rPr lang="en-US" dirty="0">
                <a:solidFill>
                  <a:schemeClr val="tx2">
                    <a:lumMod val="50000"/>
                  </a:schemeClr>
                </a:solidFill>
              </a:rPr>
              <a:t>During moderate-intensity exercise, the heart and</a:t>
            </a:r>
          </a:p>
          <a:p>
            <a:pPr marL="109728" indent="0">
              <a:buNone/>
            </a:pPr>
            <a:r>
              <a:rPr lang="en-US" dirty="0">
                <a:solidFill>
                  <a:schemeClr val="tx2">
                    <a:lumMod val="50000"/>
                  </a:schemeClr>
                </a:solidFill>
              </a:rPr>
              <a:t>lungs can deliver enough oxygen to the muscle to support aerobic</a:t>
            </a:r>
          </a:p>
          <a:p>
            <a:pPr marL="109728" indent="0">
              <a:buNone/>
            </a:pPr>
            <a:r>
              <a:rPr lang="en-US" dirty="0">
                <a:solidFill>
                  <a:schemeClr val="tx2">
                    <a:lumMod val="50000"/>
                  </a:schemeClr>
                </a:solidFill>
              </a:rPr>
              <a:t>metabolism</a:t>
            </a:r>
            <a:r>
              <a:rPr lang="en-US" dirty="0" smtClean="0">
                <a:solidFill>
                  <a:schemeClr val="tx2">
                    <a:lumMod val="50000"/>
                  </a:schemeClr>
                </a:solidFill>
              </a:rPr>
              <a:t>.</a:t>
            </a:r>
          </a:p>
          <a:p>
            <a:pPr marL="109728" indent="0">
              <a:buNone/>
            </a:pPr>
            <a:endParaRPr lang="en-US" dirty="0" smtClean="0">
              <a:solidFill>
                <a:schemeClr val="tx2">
                  <a:lumMod val="50000"/>
                </a:schemeClr>
              </a:solidFill>
            </a:endParaRPr>
          </a:p>
          <a:p>
            <a:r>
              <a:rPr lang="en-US" dirty="0" smtClean="0">
                <a:solidFill>
                  <a:schemeClr val="tx2">
                    <a:lumMod val="50000"/>
                  </a:schemeClr>
                </a:solidFill>
              </a:rPr>
              <a:t>Aerobic </a:t>
            </a:r>
            <a:r>
              <a:rPr lang="en-US" dirty="0">
                <a:solidFill>
                  <a:schemeClr val="tx2">
                    <a:lumMod val="50000"/>
                  </a:schemeClr>
                </a:solidFill>
              </a:rPr>
              <a:t>metabolism can use both glucose and fat to</a:t>
            </a:r>
          </a:p>
          <a:p>
            <a:pPr marL="109728" indent="0">
              <a:buNone/>
            </a:pPr>
            <a:r>
              <a:rPr lang="en-US" dirty="0">
                <a:solidFill>
                  <a:schemeClr val="tx2">
                    <a:lumMod val="50000"/>
                  </a:schemeClr>
                </a:solidFill>
              </a:rPr>
              <a:t>produce ATP</a:t>
            </a:r>
            <a:r>
              <a:rPr lang="en-US" dirty="0" smtClean="0">
                <a:solidFill>
                  <a:schemeClr val="tx2">
                    <a:lumMod val="50000"/>
                  </a:schemeClr>
                </a:solidFill>
              </a:rPr>
              <a:t>.</a:t>
            </a:r>
          </a:p>
          <a:p>
            <a:pPr marL="109728" indent="0">
              <a:buNone/>
            </a:pPr>
            <a:endParaRPr lang="en-US" dirty="0" smtClean="0">
              <a:solidFill>
                <a:schemeClr val="tx2">
                  <a:lumMod val="50000"/>
                </a:schemeClr>
              </a:solidFill>
            </a:endParaRPr>
          </a:p>
          <a:p>
            <a:r>
              <a:rPr lang="en-US" dirty="0" smtClean="0">
                <a:solidFill>
                  <a:schemeClr val="tx2">
                    <a:lumMod val="50000"/>
                  </a:schemeClr>
                </a:solidFill>
              </a:rPr>
              <a:t>As </a:t>
            </a:r>
            <a:r>
              <a:rPr lang="en-US" dirty="0">
                <a:solidFill>
                  <a:schemeClr val="tx2">
                    <a:lumMod val="50000"/>
                  </a:schemeClr>
                </a:solidFill>
              </a:rPr>
              <a:t>exercise intensity increases, oxygen cannot be</a:t>
            </a:r>
          </a:p>
          <a:p>
            <a:pPr marL="109728" indent="0">
              <a:buNone/>
            </a:pPr>
            <a:r>
              <a:rPr lang="en-US" dirty="0">
                <a:solidFill>
                  <a:schemeClr val="tx2">
                    <a:lumMod val="50000"/>
                  </a:schemeClr>
                </a:solidFill>
              </a:rPr>
              <a:t>delivered to the muscle quickly enough to meet energy demands</a:t>
            </a:r>
          </a:p>
          <a:p>
            <a:pPr marL="109728" indent="0">
              <a:buNone/>
            </a:pPr>
            <a:r>
              <a:rPr lang="en-US" dirty="0">
                <a:solidFill>
                  <a:schemeClr val="tx2">
                    <a:lumMod val="50000"/>
                  </a:schemeClr>
                </a:solidFill>
              </a:rPr>
              <a:t>through aerobic metabolism </a:t>
            </a:r>
            <a:r>
              <a:rPr lang="en-US" dirty="0" smtClean="0">
                <a:solidFill>
                  <a:schemeClr val="tx2">
                    <a:lumMod val="50000"/>
                  </a:schemeClr>
                </a:solidFill>
              </a:rPr>
              <a:t>alone anaerobic </a:t>
            </a:r>
            <a:r>
              <a:rPr lang="en-US" dirty="0">
                <a:solidFill>
                  <a:schemeClr val="tx2">
                    <a:lumMod val="50000"/>
                  </a:schemeClr>
                </a:solidFill>
              </a:rPr>
              <a:t>metabolism </a:t>
            </a:r>
            <a:r>
              <a:rPr lang="en-US" dirty="0" smtClean="0">
                <a:solidFill>
                  <a:schemeClr val="tx2">
                    <a:lumMod val="50000"/>
                  </a:schemeClr>
                </a:solidFill>
              </a:rPr>
              <a:t>of glucose </a:t>
            </a:r>
            <a:r>
              <a:rPr lang="en-US" dirty="0">
                <a:solidFill>
                  <a:schemeClr val="tx2">
                    <a:lumMod val="50000"/>
                  </a:schemeClr>
                </a:solidFill>
              </a:rPr>
              <a:t>increases to provide additional ATP. </a:t>
            </a:r>
            <a:endParaRPr lang="en-US" dirty="0" smtClean="0">
              <a:solidFill>
                <a:schemeClr val="tx2">
                  <a:lumMod val="50000"/>
                </a:schemeClr>
              </a:solidFill>
            </a:endParaRPr>
          </a:p>
          <a:p>
            <a:pPr marL="109728" indent="0">
              <a:buNone/>
            </a:pPr>
            <a:endParaRPr lang="en-US" dirty="0" smtClean="0">
              <a:solidFill>
                <a:schemeClr val="tx2">
                  <a:lumMod val="50000"/>
                </a:schemeClr>
              </a:solidFill>
            </a:endParaRPr>
          </a:p>
          <a:p>
            <a:r>
              <a:rPr lang="en-US" dirty="0" smtClean="0">
                <a:solidFill>
                  <a:schemeClr val="tx2">
                    <a:lumMod val="50000"/>
                  </a:schemeClr>
                </a:solidFill>
              </a:rPr>
              <a:t>The </a:t>
            </a:r>
            <a:r>
              <a:rPr lang="en-US" dirty="0">
                <a:solidFill>
                  <a:schemeClr val="tx2">
                    <a:lumMod val="50000"/>
                  </a:schemeClr>
                </a:solidFill>
              </a:rPr>
              <a:t>more intense </a:t>
            </a:r>
            <a:r>
              <a:rPr lang="en-US" dirty="0" smtClean="0">
                <a:solidFill>
                  <a:schemeClr val="tx2">
                    <a:lumMod val="50000"/>
                  </a:schemeClr>
                </a:solidFill>
              </a:rPr>
              <a:t>the exercise </a:t>
            </a:r>
            <a:r>
              <a:rPr lang="en-US" dirty="0">
                <a:solidFill>
                  <a:schemeClr val="tx2">
                    <a:lumMod val="50000"/>
                  </a:schemeClr>
                </a:solidFill>
              </a:rPr>
              <a:t>is, the greater the proportion of ATP that is provided </a:t>
            </a:r>
            <a:r>
              <a:rPr lang="en-US" dirty="0" smtClean="0">
                <a:solidFill>
                  <a:schemeClr val="tx2">
                    <a:lumMod val="50000"/>
                  </a:schemeClr>
                </a:solidFill>
              </a:rPr>
              <a:t>by </a:t>
            </a:r>
            <a:r>
              <a:rPr lang="en-GB" dirty="0" smtClean="0">
                <a:solidFill>
                  <a:schemeClr val="tx2">
                    <a:lumMod val="50000"/>
                  </a:schemeClr>
                </a:solidFill>
              </a:rPr>
              <a:t>anaerobic </a:t>
            </a:r>
            <a:r>
              <a:rPr lang="en-GB" dirty="0">
                <a:solidFill>
                  <a:schemeClr val="tx2">
                    <a:lumMod val="50000"/>
                  </a:schemeClr>
                </a:solidFill>
              </a:rPr>
              <a:t>metabolism of glucose.</a:t>
            </a:r>
            <a:endParaRPr lang="en-GB" b="1" dirty="0">
              <a:solidFill>
                <a:schemeClr val="tx2">
                  <a:lumMod val="50000"/>
                </a:schemeClr>
              </a:solidFill>
            </a:endParaRPr>
          </a:p>
        </p:txBody>
      </p:sp>
      <p:sp>
        <p:nvSpPr>
          <p:cNvPr id="2" name="Title 1"/>
          <p:cNvSpPr>
            <a:spLocks noGrp="1"/>
          </p:cNvSpPr>
          <p:nvPr>
            <p:ph type="title"/>
          </p:nvPr>
        </p:nvSpPr>
        <p:spPr/>
        <p:txBody>
          <a:bodyPr/>
          <a:lstStyle/>
          <a:p>
            <a:r>
              <a:rPr lang="en-US" dirty="0" smtClean="0"/>
              <a:t>Exercise and metabolism </a:t>
            </a:r>
            <a:endParaRPr lang="en-GB" dirty="0"/>
          </a:p>
        </p:txBody>
      </p:sp>
    </p:spTree>
    <p:extLst>
      <p:ext uri="{BB962C8B-B14F-4D97-AF65-F5344CB8AC3E}">
        <p14:creationId xmlns:p14="http://schemas.microsoft.com/office/powerpoint/2010/main" val="36236932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81328"/>
            <a:ext cx="8458200" cy="4525963"/>
          </a:xfrm>
        </p:spPr>
        <p:txBody>
          <a:bodyPr>
            <a:normAutofit fontScale="92500" lnSpcReduction="20000"/>
          </a:bodyPr>
          <a:lstStyle/>
          <a:p>
            <a:pPr marL="109728" indent="0">
              <a:buNone/>
            </a:pPr>
            <a:r>
              <a:rPr lang="en-US" dirty="0" smtClean="0">
                <a:solidFill>
                  <a:schemeClr val="tx2">
                    <a:lumMod val="50000"/>
                  </a:schemeClr>
                </a:solidFill>
              </a:rPr>
              <a:t>Training: </a:t>
            </a:r>
            <a:endParaRPr lang="en-US" dirty="0">
              <a:solidFill>
                <a:schemeClr val="tx2">
                  <a:lumMod val="50000"/>
                </a:schemeClr>
              </a:solidFill>
              <a:sym typeface="Wingdings" pitchFamily="2" charset="2"/>
            </a:endParaRPr>
          </a:p>
          <a:p>
            <a:r>
              <a:rPr lang="en-US" dirty="0" smtClean="0">
                <a:solidFill>
                  <a:schemeClr val="tx2">
                    <a:lumMod val="50000"/>
                  </a:schemeClr>
                </a:solidFill>
                <a:sym typeface="Wingdings" pitchFamily="2" charset="2"/>
              </a:rPr>
              <a:t>1- increase amount of oxygen to the muscle </a:t>
            </a:r>
          </a:p>
          <a:p>
            <a:r>
              <a:rPr lang="en-US" dirty="0" smtClean="0">
                <a:solidFill>
                  <a:schemeClr val="tx2">
                    <a:lumMod val="50000"/>
                  </a:schemeClr>
                </a:solidFill>
                <a:sym typeface="Wingdings" pitchFamily="2" charset="2"/>
              </a:rPr>
              <a:t>2- increase amount of blood pumped with each heart beat (stroke volume) </a:t>
            </a:r>
          </a:p>
          <a:p>
            <a:r>
              <a:rPr lang="en-US" dirty="0" smtClean="0">
                <a:solidFill>
                  <a:schemeClr val="tx2">
                    <a:lumMod val="50000"/>
                  </a:schemeClr>
                </a:solidFill>
                <a:sym typeface="Wingdings" pitchFamily="2" charset="2"/>
              </a:rPr>
              <a:t>3- increase volume of blood, red blood cells</a:t>
            </a:r>
          </a:p>
          <a:p>
            <a:r>
              <a:rPr lang="en-US" dirty="0" smtClean="0">
                <a:solidFill>
                  <a:schemeClr val="tx2">
                    <a:lumMod val="50000"/>
                  </a:schemeClr>
                </a:solidFill>
                <a:sym typeface="Wingdings" pitchFamily="2" charset="2"/>
              </a:rPr>
              <a:t>4- increase the number of capillaries in the muscle </a:t>
            </a:r>
          </a:p>
          <a:p>
            <a:r>
              <a:rPr lang="en-US" dirty="0" smtClean="0">
                <a:solidFill>
                  <a:schemeClr val="tx2">
                    <a:lumMod val="50000"/>
                  </a:schemeClr>
                </a:solidFill>
                <a:sym typeface="Wingdings" pitchFamily="2" charset="2"/>
              </a:rPr>
              <a:t>5- increase the number and the size of the mitochondria </a:t>
            </a:r>
          </a:p>
          <a:p>
            <a:r>
              <a:rPr lang="en-US" dirty="0" smtClean="0">
                <a:solidFill>
                  <a:schemeClr val="tx2">
                    <a:lumMod val="50000"/>
                  </a:schemeClr>
                </a:solidFill>
                <a:sym typeface="Wingdings" pitchFamily="2" charset="2"/>
              </a:rPr>
              <a:t>Increase the ability to metabolize fatty acids </a:t>
            </a:r>
          </a:p>
          <a:p>
            <a:r>
              <a:rPr lang="en-US" dirty="0" smtClean="0">
                <a:solidFill>
                  <a:schemeClr val="tx2">
                    <a:lumMod val="50000"/>
                  </a:schemeClr>
                </a:solidFill>
                <a:sym typeface="Wingdings" pitchFamily="2" charset="2"/>
              </a:rPr>
              <a:t>Increase the amount of glycogen storage </a:t>
            </a:r>
            <a:endParaRPr lang="en-GB" dirty="0">
              <a:solidFill>
                <a:schemeClr val="tx2">
                  <a:lumMod val="50000"/>
                </a:schemeClr>
              </a:solidFill>
            </a:endParaRPr>
          </a:p>
        </p:txBody>
      </p:sp>
      <p:sp>
        <p:nvSpPr>
          <p:cNvPr id="2" name="Title 1"/>
          <p:cNvSpPr>
            <a:spLocks noGrp="1"/>
          </p:cNvSpPr>
          <p:nvPr>
            <p:ph type="title"/>
          </p:nvPr>
        </p:nvSpPr>
        <p:spPr/>
        <p:txBody>
          <a:bodyPr>
            <a:noAutofit/>
          </a:bodyPr>
          <a:lstStyle/>
          <a:p>
            <a:r>
              <a:rPr lang="en-US" sz="3200" dirty="0" smtClean="0"/>
              <a:t>How does training affect metabolism </a:t>
            </a:r>
            <a:endParaRPr lang="en-GB" sz="3200" dirty="0"/>
          </a:p>
        </p:txBody>
      </p:sp>
    </p:spTree>
    <p:extLst>
      <p:ext uri="{BB962C8B-B14F-4D97-AF65-F5344CB8AC3E}">
        <p14:creationId xmlns:p14="http://schemas.microsoft.com/office/powerpoint/2010/main" val="203836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solidFill>
                  <a:schemeClr val="tx2">
                    <a:lumMod val="50000"/>
                  </a:schemeClr>
                </a:solidFill>
              </a:rPr>
              <a:t>Compare between two males athletes and non athletes in metabolism: same height , same weight and same age.  </a:t>
            </a:r>
          </a:p>
          <a:p>
            <a:endParaRPr lang="en-US" dirty="0">
              <a:solidFill>
                <a:schemeClr val="tx2">
                  <a:lumMod val="50000"/>
                </a:schemeClr>
              </a:solidFill>
            </a:endParaRPr>
          </a:p>
          <a:p>
            <a:r>
              <a:rPr lang="en-US" dirty="0" smtClean="0">
                <a:solidFill>
                  <a:schemeClr val="tx2">
                    <a:lumMod val="50000"/>
                  </a:schemeClr>
                </a:solidFill>
              </a:rPr>
              <a:t>Discus ??/</a:t>
            </a:r>
            <a:endParaRPr lang="en-GB" dirty="0">
              <a:solidFill>
                <a:schemeClr val="tx2">
                  <a:lumMod val="50000"/>
                </a:schemeClr>
              </a:solidFill>
            </a:endParaRPr>
          </a:p>
        </p:txBody>
      </p:sp>
      <p:sp>
        <p:nvSpPr>
          <p:cNvPr id="2" name="Title 1"/>
          <p:cNvSpPr>
            <a:spLocks noGrp="1"/>
          </p:cNvSpPr>
          <p:nvPr>
            <p:ph type="title"/>
          </p:nvPr>
        </p:nvSpPr>
        <p:spPr/>
        <p:txBody>
          <a:bodyPr/>
          <a:lstStyle/>
          <a:p>
            <a:endParaRPr lang="en-GB"/>
          </a:p>
        </p:txBody>
      </p:sp>
    </p:spTree>
    <p:extLst>
      <p:ext uri="{BB962C8B-B14F-4D97-AF65-F5344CB8AC3E}">
        <p14:creationId xmlns:p14="http://schemas.microsoft.com/office/powerpoint/2010/main" val="339139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descr="C:\Users\User\Desktop\101NIKON\DSCN2861.JPG"/>
          <p:cNvPicPr/>
          <p:nvPr/>
        </p:nvPicPr>
        <p:blipFill>
          <a:blip r:embed="rId2" cstate="print"/>
          <a:srcRect/>
          <a:stretch>
            <a:fillRect/>
          </a:stretch>
        </p:blipFill>
        <p:spPr bwMode="auto">
          <a:xfrm>
            <a:off x="3962400" y="2372602"/>
            <a:ext cx="3886200" cy="3418598"/>
          </a:xfrm>
          <a:prstGeom prst="rect">
            <a:avLst/>
          </a:prstGeom>
          <a:noFill/>
          <a:ln w="9525">
            <a:noFill/>
            <a:miter lim="800000"/>
            <a:headEnd/>
            <a:tailEnd/>
          </a:ln>
        </p:spPr>
      </p:pic>
      <p:pic>
        <p:nvPicPr>
          <p:cNvPr id="5" name="Picture 4" descr="C:\Users\User\Desktop\101NIKON\DSCN2862.JPG"/>
          <p:cNvPicPr/>
          <p:nvPr/>
        </p:nvPicPr>
        <p:blipFill>
          <a:blip r:embed="rId3" cstate="print"/>
          <a:srcRect/>
          <a:stretch>
            <a:fillRect/>
          </a:stretch>
        </p:blipFill>
        <p:spPr bwMode="auto">
          <a:xfrm>
            <a:off x="381000" y="2372602"/>
            <a:ext cx="3200400" cy="3418598"/>
          </a:xfrm>
          <a:prstGeom prst="rect">
            <a:avLst/>
          </a:prstGeom>
          <a:noFill/>
          <a:ln w="9525">
            <a:noFill/>
            <a:miter lim="800000"/>
            <a:headEnd/>
            <a:tailEnd/>
          </a:ln>
        </p:spPr>
      </p:pic>
    </p:spTree>
    <p:extLst>
      <p:ext uri="{BB962C8B-B14F-4D97-AF65-F5344CB8AC3E}">
        <p14:creationId xmlns:p14="http://schemas.microsoft.com/office/powerpoint/2010/main" val="274027710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sp>
        <p:nvSpPr>
          <p:cNvPr id="2" name="Title 1"/>
          <p:cNvSpPr>
            <a:spLocks noGrp="1"/>
          </p:cNvSpPr>
          <p:nvPr>
            <p:ph type="title"/>
          </p:nvPr>
        </p:nvSpPr>
        <p:spPr/>
        <p:txBody>
          <a:bodyPr/>
          <a:lstStyle/>
          <a:p>
            <a:endParaRPr lang="en-GB"/>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827" t="24650" r="29915" b="9226"/>
          <a:stretch/>
        </p:blipFill>
        <p:spPr bwMode="auto">
          <a:xfrm>
            <a:off x="533400" y="304800"/>
            <a:ext cx="83058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01643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chemeClr val="tx2">
                    <a:lumMod val="50000"/>
                  </a:schemeClr>
                </a:solidFill>
              </a:rPr>
              <a:t>adipose tissue is broken down  </a:t>
            </a:r>
            <a:r>
              <a:rPr lang="en-US" dirty="0" smtClean="0">
                <a:solidFill>
                  <a:schemeClr val="tx2">
                    <a:lumMod val="50000"/>
                  </a:schemeClr>
                </a:solidFill>
                <a:sym typeface="Wingdings" pitchFamily="2" charset="2"/>
              </a:rPr>
              <a:t> triglyceride  3 fatty acids + Glycerol </a:t>
            </a:r>
          </a:p>
          <a:p>
            <a:r>
              <a:rPr lang="en-US" dirty="0" smtClean="0">
                <a:solidFill>
                  <a:schemeClr val="tx2">
                    <a:lumMod val="50000"/>
                  </a:schemeClr>
                </a:solidFill>
                <a:sym typeface="Wingdings" pitchFamily="2" charset="2"/>
              </a:rPr>
              <a:t>Fatty acids  to the muscle  ATP (aerobic)</a:t>
            </a:r>
          </a:p>
          <a:p>
            <a:r>
              <a:rPr lang="en-US" dirty="0" smtClean="0">
                <a:solidFill>
                  <a:schemeClr val="tx2">
                    <a:lumMod val="50000"/>
                  </a:schemeClr>
                </a:solidFill>
                <a:sym typeface="Wingdings" pitchFamily="2" charset="2"/>
              </a:rPr>
              <a:t>Glycerol  liver  used for </a:t>
            </a:r>
            <a:r>
              <a:rPr lang="en-US" dirty="0" err="1" smtClean="0">
                <a:solidFill>
                  <a:schemeClr val="tx2">
                    <a:lumMod val="50000"/>
                  </a:schemeClr>
                </a:solidFill>
                <a:sym typeface="Wingdings" pitchFamily="2" charset="2"/>
              </a:rPr>
              <a:t>gluconeogensis</a:t>
            </a:r>
            <a:r>
              <a:rPr lang="en-US" dirty="0" smtClean="0">
                <a:solidFill>
                  <a:schemeClr val="tx2">
                    <a:lumMod val="50000"/>
                  </a:schemeClr>
                </a:solidFill>
                <a:sym typeface="Wingdings" pitchFamily="2" charset="2"/>
              </a:rPr>
              <a:t> </a:t>
            </a:r>
          </a:p>
          <a:p>
            <a:endParaRPr lang="en-GB" dirty="0">
              <a:solidFill>
                <a:schemeClr val="tx2">
                  <a:lumMod val="50000"/>
                </a:schemeClr>
              </a:solidFill>
            </a:endParaRPr>
          </a:p>
        </p:txBody>
      </p:sp>
      <p:sp>
        <p:nvSpPr>
          <p:cNvPr id="2" name="Title 1"/>
          <p:cNvSpPr>
            <a:spLocks noGrp="1"/>
          </p:cNvSpPr>
          <p:nvPr>
            <p:ph type="title"/>
          </p:nvPr>
        </p:nvSpPr>
        <p:spPr/>
        <p:txBody>
          <a:bodyPr/>
          <a:lstStyle/>
          <a:p>
            <a:endParaRPr lang="en-GB"/>
          </a:p>
        </p:txBody>
      </p:sp>
    </p:spTree>
    <p:extLst>
      <p:ext uri="{BB962C8B-B14F-4D97-AF65-F5344CB8AC3E}">
        <p14:creationId xmlns:p14="http://schemas.microsoft.com/office/powerpoint/2010/main" val="25644004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550091"/>
          </a:xfrm>
        </p:spPr>
        <p:txBody>
          <a:bodyPr/>
          <a:lstStyle/>
          <a:p>
            <a:r>
              <a:rPr lang="en-US" dirty="0">
                <a:solidFill>
                  <a:schemeClr val="tx2">
                    <a:lumMod val="50000"/>
                  </a:schemeClr>
                </a:solidFill>
              </a:rPr>
              <a:t>The amount of glucose that must be produced by </a:t>
            </a:r>
            <a:r>
              <a:rPr lang="en-US" dirty="0" smtClean="0">
                <a:solidFill>
                  <a:schemeClr val="tx2">
                    <a:lumMod val="50000"/>
                  </a:schemeClr>
                </a:solidFill>
              </a:rPr>
              <a:t>gluconeogenesis during </a:t>
            </a:r>
            <a:r>
              <a:rPr lang="en-US" dirty="0">
                <a:solidFill>
                  <a:schemeClr val="tx2">
                    <a:lumMod val="50000"/>
                  </a:schemeClr>
                </a:solidFill>
              </a:rPr>
              <a:t>exercise depends on several things</a:t>
            </a:r>
            <a:r>
              <a:rPr lang="en-US" dirty="0" smtClean="0">
                <a:solidFill>
                  <a:schemeClr val="tx2">
                    <a:lumMod val="50000"/>
                  </a:schemeClr>
                </a:solidFill>
              </a:rPr>
              <a:t>:</a:t>
            </a:r>
          </a:p>
          <a:p>
            <a:endParaRPr lang="en-US" dirty="0">
              <a:solidFill>
                <a:schemeClr val="tx2">
                  <a:lumMod val="50000"/>
                </a:schemeClr>
              </a:solidFill>
            </a:endParaRPr>
          </a:p>
          <a:p>
            <a:r>
              <a:rPr lang="en-US" dirty="0">
                <a:solidFill>
                  <a:schemeClr val="tx2">
                    <a:lumMod val="50000"/>
                  </a:schemeClr>
                </a:solidFill>
              </a:rPr>
              <a:t>The extent of carbohydrate stores that are present </a:t>
            </a:r>
            <a:r>
              <a:rPr lang="en-US" dirty="0" smtClean="0">
                <a:solidFill>
                  <a:schemeClr val="tx2">
                    <a:lumMod val="50000"/>
                  </a:schemeClr>
                </a:solidFill>
              </a:rPr>
              <a:t>before </a:t>
            </a:r>
            <a:r>
              <a:rPr lang="en-GB" dirty="0" smtClean="0">
                <a:solidFill>
                  <a:schemeClr val="tx2">
                    <a:lumMod val="50000"/>
                  </a:schemeClr>
                </a:solidFill>
              </a:rPr>
              <a:t>exercise </a:t>
            </a:r>
            <a:r>
              <a:rPr lang="en-GB" dirty="0">
                <a:solidFill>
                  <a:schemeClr val="tx2">
                    <a:lumMod val="50000"/>
                  </a:schemeClr>
                </a:solidFill>
              </a:rPr>
              <a:t>starts</a:t>
            </a:r>
          </a:p>
          <a:p>
            <a:r>
              <a:rPr lang="en-US" dirty="0" smtClean="0">
                <a:solidFill>
                  <a:schemeClr val="tx2">
                    <a:lumMod val="50000"/>
                  </a:schemeClr>
                </a:solidFill>
              </a:rPr>
              <a:t> </a:t>
            </a:r>
            <a:r>
              <a:rPr lang="en-US" dirty="0">
                <a:solidFill>
                  <a:schemeClr val="tx2">
                    <a:lumMod val="50000"/>
                  </a:schemeClr>
                </a:solidFill>
              </a:rPr>
              <a:t>The duration and intensity of the exercise</a:t>
            </a:r>
          </a:p>
          <a:p>
            <a:r>
              <a:rPr lang="en-US" dirty="0" smtClean="0">
                <a:solidFill>
                  <a:schemeClr val="tx2">
                    <a:lumMod val="50000"/>
                  </a:schemeClr>
                </a:solidFill>
              </a:rPr>
              <a:t> </a:t>
            </a:r>
            <a:r>
              <a:rPr lang="en-US" dirty="0">
                <a:solidFill>
                  <a:schemeClr val="tx2">
                    <a:lumMod val="50000"/>
                  </a:schemeClr>
                </a:solidFill>
              </a:rPr>
              <a:t>How much carbohydrate is consumed during exercise</a:t>
            </a:r>
            <a:endParaRPr lang="en-GB" dirty="0">
              <a:solidFill>
                <a:schemeClr val="tx2">
                  <a:lumMod val="50000"/>
                </a:schemeClr>
              </a:solidFill>
            </a:endParaRPr>
          </a:p>
        </p:txBody>
      </p:sp>
    </p:spTree>
    <p:extLst>
      <p:ext uri="{BB962C8B-B14F-4D97-AF65-F5344CB8AC3E}">
        <p14:creationId xmlns:p14="http://schemas.microsoft.com/office/powerpoint/2010/main" val="15376958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5397691"/>
          </a:xfrm>
        </p:spPr>
        <p:txBody>
          <a:bodyPr>
            <a:normAutofit fontScale="92500" lnSpcReduction="10000"/>
          </a:bodyPr>
          <a:lstStyle/>
          <a:p>
            <a:r>
              <a:rPr lang="en-US" dirty="0">
                <a:solidFill>
                  <a:schemeClr val="bg2">
                    <a:lumMod val="10000"/>
                  </a:schemeClr>
                </a:solidFill>
              </a:rPr>
              <a:t>During prolonged exercise (three hours or more), </a:t>
            </a:r>
            <a:r>
              <a:rPr lang="en-US" dirty="0" smtClean="0">
                <a:solidFill>
                  <a:schemeClr val="bg2">
                    <a:lumMod val="10000"/>
                  </a:schemeClr>
                </a:solidFill>
              </a:rPr>
              <a:t>gluconeogenesis is </a:t>
            </a:r>
            <a:r>
              <a:rPr lang="en-US" dirty="0">
                <a:solidFill>
                  <a:schemeClr val="bg2">
                    <a:lumMod val="10000"/>
                  </a:schemeClr>
                </a:solidFill>
              </a:rPr>
              <a:t>a major source of glucose for muscles. </a:t>
            </a:r>
            <a:endParaRPr lang="en-US" dirty="0" smtClean="0">
              <a:solidFill>
                <a:schemeClr val="bg2">
                  <a:lumMod val="10000"/>
                </a:schemeClr>
              </a:solidFill>
            </a:endParaRPr>
          </a:p>
          <a:p>
            <a:endParaRPr lang="en-US" dirty="0" smtClean="0">
              <a:solidFill>
                <a:schemeClr val="bg2">
                  <a:lumMod val="10000"/>
                </a:schemeClr>
              </a:solidFill>
            </a:endParaRPr>
          </a:p>
          <a:p>
            <a:r>
              <a:rPr lang="en-US" dirty="0" smtClean="0">
                <a:solidFill>
                  <a:schemeClr val="bg2">
                    <a:lumMod val="10000"/>
                  </a:schemeClr>
                </a:solidFill>
              </a:rPr>
              <a:t>Carbohydrates</a:t>
            </a:r>
            <a:r>
              <a:rPr lang="en-US" dirty="0">
                <a:solidFill>
                  <a:schemeClr val="bg2">
                    <a:lumMod val="10000"/>
                  </a:schemeClr>
                </a:solidFill>
              </a:rPr>
              <a:t> </a:t>
            </a:r>
            <a:r>
              <a:rPr lang="en-US" dirty="0" smtClean="0">
                <a:solidFill>
                  <a:schemeClr val="bg2">
                    <a:lumMod val="10000"/>
                  </a:schemeClr>
                </a:solidFill>
              </a:rPr>
              <a:t>consumed </a:t>
            </a:r>
            <a:r>
              <a:rPr lang="en-US" dirty="0">
                <a:solidFill>
                  <a:schemeClr val="bg2">
                    <a:lumMod val="10000"/>
                  </a:schemeClr>
                </a:solidFill>
              </a:rPr>
              <a:t>during exercise (as drinks or snacks) can provide </a:t>
            </a:r>
            <a:r>
              <a:rPr lang="en-US" dirty="0" smtClean="0">
                <a:solidFill>
                  <a:schemeClr val="bg2">
                    <a:lumMod val="10000"/>
                  </a:schemeClr>
                </a:solidFill>
              </a:rPr>
              <a:t>an additional </a:t>
            </a:r>
            <a:r>
              <a:rPr lang="en-US" dirty="0">
                <a:solidFill>
                  <a:schemeClr val="bg2">
                    <a:lumMod val="10000"/>
                  </a:schemeClr>
                </a:solidFill>
              </a:rPr>
              <a:t>source of glucose</a:t>
            </a:r>
            <a:r>
              <a:rPr lang="en-US" dirty="0" smtClean="0">
                <a:solidFill>
                  <a:schemeClr val="bg2">
                    <a:lumMod val="10000"/>
                  </a:schemeClr>
                </a:solidFill>
              </a:rPr>
              <a:t>.</a:t>
            </a:r>
          </a:p>
          <a:p>
            <a:pPr marL="109728" indent="0">
              <a:buNone/>
            </a:pPr>
            <a:endParaRPr lang="en-US" dirty="0" smtClean="0">
              <a:solidFill>
                <a:schemeClr val="bg2">
                  <a:lumMod val="10000"/>
                </a:schemeClr>
              </a:solidFill>
            </a:endParaRPr>
          </a:p>
          <a:p>
            <a:r>
              <a:rPr lang="en-US" dirty="0" smtClean="0">
                <a:solidFill>
                  <a:schemeClr val="bg2">
                    <a:lumMod val="10000"/>
                  </a:schemeClr>
                </a:solidFill>
              </a:rPr>
              <a:t> </a:t>
            </a:r>
            <a:r>
              <a:rPr lang="en-US" dirty="0">
                <a:solidFill>
                  <a:schemeClr val="bg2">
                    <a:lumMod val="10000"/>
                  </a:schemeClr>
                </a:solidFill>
              </a:rPr>
              <a:t>This is beneficial for exercise </a:t>
            </a:r>
            <a:r>
              <a:rPr lang="en-US" dirty="0" smtClean="0">
                <a:solidFill>
                  <a:schemeClr val="bg2">
                    <a:lumMod val="10000"/>
                  </a:schemeClr>
                </a:solidFill>
              </a:rPr>
              <a:t>lasting an </a:t>
            </a:r>
            <a:r>
              <a:rPr lang="en-US" dirty="0">
                <a:solidFill>
                  <a:schemeClr val="bg2">
                    <a:lumMod val="10000"/>
                  </a:schemeClr>
                </a:solidFill>
              </a:rPr>
              <a:t>hour or more because it will spare glycogen, reduce the </a:t>
            </a:r>
            <a:r>
              <a:rPr lang="en-US" dirty="0" smtClean="0">
                <a:solidFill>
                  <a:schemeClr val="bg2">
                    <a:lumMod val="10000"/>
                  </a:schemeClr>
                </a:solidFill>
              </a:rPr>
              <a:t>need for </a:t>
            </a:r>
            <a:r>
              <a:rPr lang="en-US" dirty="0">
                <a:solidFill>
                  <a:schemeClr val="bg2">
                    <a:lumMod val="10000"/>
                  </a:schemeClr>
                </a:solidFill>
              </a:rPr>
              <a:t>gluconeogenesis, and delay fatigue.</a:t>
            </a:r>
            <a:endParaRPr lang="en-GB" dirty="0">
              <a:solidFill>
                <a:schemeClr val="bg2">
                  <a:lumMod val="10000"/>
                </a:schemeClr>
              </a:solidFill>
            </a:endParaRPr>
          </a:p>
        </p:txBody>
      </p:sp>
    </p:spTree>
    <p:extLst>
      <p:ext uri="{BB962C8B-B14F-4D97-AF65-F5344CB8AC3E}">
        <p14:creationId xmlns:p14="http://schemas.microsoft.com/office/powerpoint/2010/main" val="21577539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solidFill>
                  <a:schemeClr val="bg2">
                    <a:lumMod val="10000"/>
                  </a:schemeClr>
                </a:solidFill>
              </a:rPr>
              <a:t>Fat is a major energy source during exercise, but it can be </a:t>
            </a:r>
            <a:r>
              <a:rPr lang="en-US" dirty="0" smtClean="0">
                <a:solidFill>
                  <a:schemeClr val="bg2">
                    <a:lumMod val="10000"/>
                  </a:schemeClr>
                </a:solidFill>
              </a:rPr>
              <a:t>used only </a:t>
            </a:r>
            <a:r>
              <a:rPr lang="en-US" dirty="0">
                <a:solidFill>
                  <a:schemeClr val="bg2">
                    <a:lumMod val="10000"/>
                  </a:schemeClr>
                </a:solidFill>
              </a:rPr>
              <a:t>when oxygen is available. </a:t>
            </a:r>
            <a:endParaRPr lang="en-US" dirty="0" smtClean="0">
              <a:solidFill>
                <a:schemeClr val="bg2">
                  <a:lumMod val="10000"/>
                </a:schemeClr>
              </a:solidFill>
            </a:endParaRPr>
          </a:p>
          <a:p>
            <a:r>
              <a:rPr lang="en-US" dirty="0" smtClean="0">
                <a:solidFill>
                  <a:schemeClr val="bg2">
                    <a:lumMod val="10000"/>
                  </a:schemeClr>
                </a:solidFill>
              </a:rPr>
              <a:t>During </a:t>
            </a:r>
            <a:r>
              <a:rPr lang="en-US" dirty="0">
                <a:solidFill>
                  <a:schemeClr val="bg2">
                    <a:lumMod val="10000"/>
                  </a:schemeClr>
                </a:solidFill>
              </a:rPr>
              <a:t>moderate-intensity exercise</a:t>
            </a:r>
          </a:p>
          <a:p>
            <a:pPr marL="109728" indent="0">
              <a:buNone/>
            </a:pPr>
            <a:r>
              <a:rPr lang="en-US" dirty="0" smtClean="0">
                <a:solidFill>
                  <a:schemeClr val="bg2">
                    <a:lumMod val="10000"/>
                  </a:schemeClr>
                </a:solidFill>
              </a:rPr>
              <a:t>   (</a:t>
            </a:r>
            <a:r>
              <a:rPr lang="en-US" dirty="0">
                <a:solidFill>
                  <a:schemeClr val="bg2">
                    <a:lumMod val="10000"/>
                  </a:schemeClr>
                </a:solidFill>
              </a:rPr>
              <a:t>60% to 75% of VO2max), fat is the primary energy </a:t>
            </a:r>
            <a:r>
              <a:rPr lang="en-US" dirty="0" smtClean="0">
                <a:solidFill>
                  <a:schemeClr val="bg2">
                    <a:lumMod val="10000"/>
                  </a:schemeClr>
                </a:solidFill>
              </a:rPr>
              <a:t>source for </a:t>
            </a:r>
            <a:r>
              <a:rPr lang="en-US" dirty="0">
                <a:solidFill>
                  <a:schemeClr val="bg2">
                    <a:lumMod val="10000"/>
                  </a:schemeClr>
                </a:solidFill>
              </a:rPr>
              <a:t>muscle contraction</a:t>
            </a:r>
            <a:r>
              <a:rPr lang="en-US" dirty="0" smtClean="0">
                <a:solidFill>
                  <a:schemeClr val="bg2">
                    <a:lumMod val="10000"/>
                  </a:schemeClr>
                </a:solidFill>
              </a:rPr>
              <a:t>.</a:t>
            </a:r>
          </a:p>
          <a:p>
            <a:pPr marL="109728" indent="0">
              <a:buNone/>
            </a:pPr>
            <a:r>
              <a:rPr lang="en-US" dirty="0" smtClean="0">
                <a:solidFill>
                  <a:schemeClr val="bg2">
                    <a:lumMod val="10000"/>
                  </a:schemeClr>
                </a:solidFill>
              </a:rPr>
              <a:t> </a:t>
            </a:r>
            <a:r>
              <a:rPr lang="en-US" dirty="0">
                <a:solidFill>
                  <a:schemeClr val="bg2">
                    <a:lumMod val="10000"/>
                  </a:schemeClr>
                </a:solidFill>
              </a:rPr>
              <a:t>When fat is used as an energy </a:t>
            </a:r>
            <a:r>
              <a:rPr lang="en-US" dirty="0" smtClean="0">
                <a:solidFill>
                  <a:schemeClr val="bg2">
                    <a:lumMod val="10000"/>
                  </a:schemeClr>
                </a:solidFill>
              </a:rPr>
              <a:t>source, glycogen </a:t>
            </a:r>
            <a:r>
              <a:rPr lang="en-US" dirty="0">
                <a:solidFill>
                  <a:schemeClr val="bg2">
                    <a:lumMod val="10000"/>
                  </a:schemeClr>
                </a:solidFill>
              </a:rPr>
              <a:t>stores are spared and exercise can continue for a </a:t>
            </a:r>
            <a:r>
              <a:rPr lang="en-US" dirty="0" smtClean="0">
                <a:solidFill>
                  <a:schemeClr val="bg2">
                    <a:lumMod val="10000"/>
                  </a:schemeClr>
                </a:solidFill>
              </a:rPr>
              <a:t>longer </a:t>
            </a:r>
            <a:r>
              <a:rPr lang="en-GB" dirty="0" smtClean="0">
                <a:solidFill>
                  <a:schemeClr val="bg2">
                    <a:lumMod val="10000"/>
                  </a:schemeClr>
                </a:solidFill>
              </a:rPr>
              <a:t>period</a:t>
            </a:r>
            <a:r>
              <a:rPr lang="en-GB" dirty="0">
                <a:solidFill>
                  <a:schemeClr val="bg2">
                    <a:lumMod val="10000"/>
                  </a:schemeClr>
                </a:solidFill>
              </a:rPr>
              <a:t>.</a:t>
            </a:r>
          </a:p>
        </p:txBody>
      </p:sp>
      <p:sp>
        <p:nvSpPr>
          <p:cNvPr id="3" name="Title 2"/>
          <p:cNvSpPr>
            <a:spLocks noGrp="1"/>
          </p:cNvSpPr>
          <p:nvPr>
            <p:ph type="title"/>
          </p:nvPr>
        </p:nvSpPr>
        <p:spPr/>
        <p:txBody>
          <a:bodyPr/>
          <a:lstStyle/>
          <a:p>
            <a:r>
              <a:rPr lang="en-US" dirty="0" smtClean="0"/>
              <a:t>Fuel exercise with Fat </a:t>
            </a:r>
            <a:endParaRPr lang="en-GB" dirty="0"/>
          </a:p>
        </p:txBody>
      </p:sp>
    </p:spTree>
    <p:extLst>
      <p:ext uri="{BB962C8B-B14F-4D97-AF65-F5344CB8AC3E}">
        <p14:creationId xmlns:p14="http://schemas.microsoft.com/office/powerpoint/2010/main" val="37220245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solidFill>
                  <a:schemeClr val="bg2">
                    <a:lumMod val="10000"/>
                  </a:schemeClr>
                </a:solidFill>
              </a:rPr>
              <a:t>fatty acids inside the muscle cell must be</a:t>
            </a:r>
          </a:p>
          <a:p>
            <a:pPr marL="109728" indent="0">
              <a:buNone/>
            </a:pPr>
            <a:r>
              <a:rPr lang="en-GB" dirty="0">
                <a:solidFill>
                  <a:schemeClr val="bg2">
                    <a:lumMod val="10000"/>
                  </a:schemeClr>
                </a:solidFill>
              </a:rPr>
              <a:t>transported into the </a:t>
            </a:r>
            <a:r>
              <a:rPr lang="en-GB" dirty="0" smtClean="0">
                <a:solidFill>
                  <a:schemeClr val="bg2">
                    <a:lumMod val="10000"/>
                  </a:schemeClr>
                </a:solidFill>
              </a:rPr>
              <a:t>mitochondria to be used for energy</a:t>
            </a:r>
          </a:p>
          <a:p>
            <a:pPr marL="109728" indent="0">
              <a:buNone/>
            </a:pPr>
            <a:endParaRPr lang="en-US" dirty="0">
              <a:solidFill>
                <a:schemeClr val="bg2">
                  <a:lumMod val="10000"/>
                </a:schemeClr>
              </a:solidFill>
            </a:endParaRPr>
          </a:p>
          <a:p>
            <a:pPr marL="109728" indent="0">
              <a:buNone/>
            </a:pPr>
            <a:r>
              <a:rPr lang="en-US" dirty="0" err="1" smtClean="0">
                <a:solidFill>
                  <a:schemeClr val="bg2">
                    <a:lumMod val="10000"/>
                  </a:schemeClr>
                </a:solidFill>
              </a:rPr>
              <a:t>Carnitine</a:t>
            </a:r>
            <a:r>
              <a:rPr lang="en-US" dirty="0" smtClean="0">
                <a:solidFill>
                  <a:schemeClr val="bg2">
                    <a:lumMod val="10000"/>
                  </a:schemeClr>
                </a:solidFill>
              </a:rPr>
              <a:t> is (amino acid) is used to transport FA to the mitochondria </a:t>
            </a:r>
          </a:p>
          <a:p>
            <a:pPr marL="109728" indent="0">
              <a:buNone/>
            </a:pPr>
            <a:endParaRPr lang="en-US" dirty="0">
              <a:solidFill>
                <a:schemeClr val="bg2">
                  <a:lumMod val="10000"/>
                </a:schemeClr>
              </a:solidFill>
            </a:endParaRPr>
          </a:p>
          <a:p>
            <a:pPr marL="109728" indent="0">
              <a:buNone/>
            </a:pPr>
            <a:r>
              <a:rPr lang="en-US" dirty="0" smtClean="0">
                <a:solidFill>
                  <a:schemeClr val="bg2">
                    <a:lumMod val="10000"/>
                  </a:schemeClr>
                </a:solidFill>
              </a:rPr>
              <a:t>Inside the mitochondria the FA are metabolized to produce energy </a:t>
            </a:r>
            <a:endParaRPr lang="en-GB" dirty="0">
              <a:solidFill>
                <a:schemeClr val="bg2">
                  <a:lumMod val="10000"/>
                </a:schemeClr>
              </a:solidFill>
            </a:endParaRPr>
          </a:p>
        </p:txBody>
      </p:sp>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val="26015505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109728" indent="0">
              <a:buNone/>
            </a:pPr>
            <a:r>
              <a:rPr lang="en-US" dirty="0" smtClean="0">
                <a:solidFill>
                  <a:schemeClr val="bg2">
                    <a:lumMod val="10000"/>
                  </a:schemeClr>
                </a:solidFill>
              </a:rPr>
              <a:t>1- Adipose tissue </a:t>
            </a:r>
          </a:p>
          <a:p>
            <a:pPr marL="109728" indent="0">
              <a:buNone/>
            </a:pPr>
            <a:r>
              <a:rPr lang="en-US" dirty="0" smtClean="0">
                <a:solidFill>
                  <a:schemeClr val="bg2">
                    <a:lumMod val="10000"/>
                  </a:schemeClr>
                </a:solidFill>
              </a:rPr>
              <a:t>2- FA stored in the muscle </a:t>
            </a:r>
          </a:p>
          <a:p>
            <a:pPr marL="109728" indent="0">
              <a:buNone/>
            </a:pPr>
            <a:r>
              <a:rPr lang="en-US" dirty="0" smtClean="0">
                <a:solidFill>
                  <a:schemeClr val="bg2">
                    <a:lumMod val="10000"/>
                  </a:schemeClr>
                </a:solidFill>
              </a:rPr>
              <a:t>3- Fat from Diet</a:t>
            </a:r>
          </a:p>
          <a:p>
            <a:pPr marL="109728" indent="0">
              <a:buNone/>
            </a:pPr>
            <a:r>
              <a:rPr lang="en-US" dirty="0" smtClean="0">
                <a:solidFill>
                  <a:schemeClr val="bg2">
                    <a:lumMod val="10000"/>
                  </a:schemeClr>
                </a:solidFill>
              </a:rPr>
              <a:t>4- Fat made by the liver </a:t>
            </a:r>
          </a:p>
          <a:p>
            <a:pPr marL="109728" indent="0">
              <a:buNone/>
            </a:pPr>
            <a:r>
              <a:rPr lang="en-US" dirty="0" smtClean="0">
                <a:solidFill>
                  <a:schemeClr val="bg2">
                    <a:lumMod val="10000"/>
                  </a:schemeClr>
                </a:solidFill>
              </a:rPr>
              <a:t>Which one can be utilized during exercise?</a:t>
            </a:r>
          </a:p>
          <a:p>
            <a:pPr marL="109728" indent="0">
              <a:buNone/>
            </a:pPr>
            <a:endParaRPr lang="en-US" dirty="0">
              <a:solidFill>
                <a:schemeClr val="bg2">
                  <a:lumMod val="10000"/>
                </a:schemeClr>
              </a:solidFill>
            </a:endParaRPr>
          </a:p>
          <a:p>
            <a:pPr marL="109728" indent="0">
              <a:buNone/>
            </a:pPr>
            <a:endParaRPr lang="en-US" dirty="0">
              <a:solidFill>
                <a:schemeClr val="bg2">
                  <a:lumMod val="10000"/>
                </a:schemeClr>
              </a:solidFill>
            </a:endParaRPr>
          </a:p>
          <a:p>
            <a:pPr marL="109728" indent="0">
              <a:buNone/>
            </a:pPr>
            <a:r>
              <a:rPr lang="en-US" dirty="0" smtClean="0">
                <a:solidFill>
                  <a:schemeClr val="bg2">
                    <a:lumMod val="10000"/>
                  </a:schemeClr>
                </a:solidFill>
              </a:rPr>
              <a:t>Most of fat stored in the body consist of TG  and found in the adipose tissue. This </a:t>
            </a:r>
            <a:r>
              <a:rPr lang="en-US" dirty="0" err="1" smtClean="0">
                <a:solidFill>
                  <a:schemeClr val="bg2">
                    <a:lumMod val="10000"/>
                  </a:schemeClr>
                </a:solidFill>
              </a:rPr>
              <a:t>Tg</a:t>
            </a:r>
            <a:r>
              <a:rPr lang="en-US" dirty="0" smtClean="0">
                <a:solidFill>
                  <a:schemeClr val="bg2">
                    <a:lumMod val="10000"/>
                  </a:schemeClr>
                </a:solidFill>
              </a:rPr>
              <a:t> can be broken down by the effect of epinephrine , and change them to fatty acid </a:t>
            </a:r>
          </a:p>
          <a:p>
            <a:pPr marL="109728" indent="0">
              <a:buNone/>
            </a:pPr>
            <a:r>
              <a:rPr lang="en-US" dirty="0" smtClean="0">
                <a:solidFill>
                  <a:schemeClr val="bg2">
                    <a:lumMod val="10000"/>
                  </a:schemeClr>
                </a:solidFill>
              </a:rPr>
              <a:t>Epinephrine and exercise? </a:t>
            </a:r>
          </a:p>
          <a:p>
            <a:pPr marL="109728" indent="0">
              <a:buNone/>
            </a:pPr>
            <a:endParaRPr lang="en-GB" dirty="0">
              <a:solidFill>
                <a:schemeClr val="bg2">
                  <a:lumMod val="10000"/>
                </a:schemeClr>
              </a:solidFill>
            </a:endParaRPr>
          </a:p>
        </p:txBody>
      </p:sp>
      <p:sp>
        <p:nvSpPr>
          <p:cNvPr id="3" name="Title 2"/>
          <p:cNvSpPr>
            <a:spLocks noGrp="1"/>
          </p:cNvSpPr>
          <p:nvPr>
            <p:ph type="title"/>
          </p:nvPr>
        </p:nvSpPr>
        <p:spPr/>
        <p:txBody>
          <a:bodyPr/>
          <a:lstStyle/>
          <a:p>
            <a:r>
              <a:rPr lang="en-US" dirty="0" smtClean="0"/>
              <a:t>Source of FA during exercise</a:t>
            </a:r>
            <a:endParaRPr lang="en-GB" dirty="0"/>
          </a:p>
        </p:txBody>
      </p:sp>
    </p:spTree>
    <p:extLst>
      <p:ext uri="{BB962C8B-B14F-4D97-AF65-F5344CB8AC3E}">
        <p14:creationId xmlns:p14="http://schemas.microsoft.com/office/powerpoint/2010/main" val="37251175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chemeClr val="bg2">
                    <a:lumMod val="10000"/>
                  </a:schemeClr>
                </a:solidFill>
              </a:rPr>
              <a:t>Justify: exercise can enhance the dyslipidemia?  </a:t>
            </a:r>
          </a:p>
          <a:p>
            <a:pPr marL="109728" indent="0">
              <a:buNone/>
            </a:pPr>
            <a:endParaRPr lang="en-US" dirty="0" smtClean="0">
              <a:solidFill>
                <a:schemeClr val="bg2">
                  <a:lumMod val="10000"/>
                </a:schemeClr>
              </a:solidFill>
            </a:endParaRPr>
          </a:p>
          <a:p>
            <a:endParaRPr lang="en-US" dirty="0">
              <a:solidFill>
                <a:schemeClr val="bg2">
                  <a:lumMod val="10000"/>
                </a:schemeClr>
              </a:solidFill>
            </a:endParaRPr>
          </a:p>
          <a:p>
            <a:r>
              <a:rPr lang="en-US" dirty="0" smtClean="0">
                <a:solidFill>
                  <a:schemeClr val="bg2">
                    <a:lumMod val="10000"/>
                  </a:schemeClr>
                </a:solidFill>
              </a:rPr>
              <a:t>People are  generally advised,  </a:t>
            </a:r>
            <a:r>
              <a:rPr lang="en-US" dirty="0">
                <a:solidFill>
                  <a:schemeClr val="bg2">
                    <a:lumMod val="10000"/>
                  </a:schemeClr>
                </a:solidFill>
              </a:rPr>
              <a:t>do not eat a large, fatty meal </a:t>
            </a:r>
            <a:r>
              <a:rPr lang="en-US" dirty="0" smtClean="0">
                <a:solidFill>
                  <a:schemeClr val="bg2">
                    <a:lumMod val="10000"/>
                  </a:schemeClr>
                </a:solidFill>
              </a:rPr>
              <a:t>before exercising? Why </a:t>
            </a:r>
            <a:endParaRPr lang="en-GB" dirty="0">
              <a:solidFill>
                <a:schemeClr val="bg2">
                  <a:lumMod val="10000"/>
                </a:schemeClr>
              </a:solidFill>
            </a:endParaRPr>
          </a:p>
        </p:txBody>
      </p:sp>
      <p:sp>
        <p:nvSpPr>
          <p:cNvPr id="3" name="Title 2"/>
          <p:cNvSpPr>
            <a:spLocks noGrp="1"/>
          </p:cNvSpPr>
          <p:nvPr>
            <p:ph type="title"/>
          </p:nvPr>
        </p:nvSpPr>
        <p:spPr/>
        <p:txBody>
          <a:bodyPr/>
          <a:lstStyle/>
          <a:p>
            <a:endParaRPr lang="en-GB" dirty="0"/>
          </a:p>
        </p:txBody>
      </p:sp>
    </p:spTree>
    <p:extLst>
      <p:ext uri="{BB962C8B-B14F-4D97-AF65-F5344CB8AC3E}">
        <p14:creationId xmlns:p14="http://schemas.microsoft.com/office/powerpoint/2010/main" val="41755998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solidFill>
                  <a:schemeClr val="bg2">
                    <a:lumMod val="10000"/>
                  </a:schemeClr>
                </a:solidFill>
              </a:rPr>
              <a:t>Although protein is not considered a major energy source </a:t>
            </a:r>
            <a:r>
              <a:rPr lang="en-US" dirty="0" smtClean="0">
                <a:solidFill>
                  <a:schemeClr val="bg2">
                    <a:lumMod val="10000"/>
                  </a:schemeClr>
                </a:solidFill>
              </a:rPr>
              <a:t>for the body.</a:t>
            </a:r>
          </a:p>
          <a:p>
            <a:r>
              <a:rPr lang="en-US" dirty="0" smtClean="0">
                <a:solidFill>
                  <a:schemeClr val="bg2">
                    <a:lumMod val="10000"/>
                  </a:schemeClr>
                </a:solidFill>
              </a:rPr>
              <a:t> </a:t>
            </a:r>
            <a:r>
              <a:rPr lang="en-US" dirty="0">
                <a:solidFill>
                  <a:schemeClr val="bg2">
                    <a:lumMod val="10000"/>
                  </a:schemeClr>
                </a:solidFill>
              </a:rPr>
              <a:t>T</a:t>
            </a:r>
            <a:r>
              <a:rPr lang="en-US" dirty="0" smtClean="0">
                <a:solidFill>
                  <a:schemeClr val="bg2">
                    <a:lumMod val="10000"/>
                  </a:schemeClr>
                </a:solidFill>
              </a:rPr>
              <a:t>he </a:t>
            </a:r>
            <a:r>
              <a:rPr lang="en-US" dirty="0">
                <a:solidFill>
                  <a:schemeClr val="bg2">
                    <a:lumMod val="10000"/>
                  </a:schemeClr>
                </a:solidFill>
              </a:rPr>
              <a:t>body uses small amounts of protein for energy. </a:t>
            </a:r>
            <a:endParaRPr lang="en-US" dirty="0" smtClean="0">
              <a:solidFill>
                <a:schemeClr val="bg2">
                  <a:lumMod val="10000"/>
                </a:schemeClr>
              </a:solidFill>
            </a:endParaRPr>
          </a:p>
          <a:p>
            <a:r>
              <a:rPr lang="en-US" dirty="0" smtClean="0">
                <a:solidFill>
                  <a:schemeClr val="bg2">
                    <a:lumMod val="10000"/>
                  </a:schemeClr>
                </a:solidFill>
              </a:rPr>
              <a:t>The</a:t>
            </a:r>
            <a:r>
              <a:rPr lang="en-US" dirty="0">
                <a:solidFill>
                  <a:schemeClr val="bg2">
                    <a:lumMod val="10000"/>
                  </a:schemeClr>
                </a:solidFill>
              </a:rPr>
              <a:t> </a:t>
            </a:r>
            <a:r>
              <a:rPr lang="en-US" dirty="0" smtClean="0">
                <a:solidFill>
                  <a:schemeClr val="bg2">
                    <a:lumMod val="10000"/>
                  </a:schemeClr>
                </a:solidFill>
              </a:rPr>
              <a:t>amount </a:t>
            </a:r>
            <a:r>
              <a:rPr lang="en-US" dirty="0">
                <a:solidFill>
                  <a:schemeClr val="bg2">
                    <a:lumMod val="10000"/>
                  </a:schemeClr>
                </a:solidFill>
              </a:rPr>
              <a:t>increases in certain cases:</a:t>
            </a:r>
          </a:p>
          <a:p>
            <a:pPr marL="109728" indent="0">
              <a:buNone/>
            </a:pPr>
            <a:r>
              <a:rPr lang="en-US" dirty="0" smtClean="0">
                <a:solidFill>
                  <a:schemeClr val="bg2">
                    <a:lumMod val="10000"/>
                  </a:schemeClr>
                </a:solidFill>
              </a:rPr>
              <a:t>1-  </a:t>
            </a:r>
            <a:r>
              <a:rPr lang="en-US" dirty="0">
                <a:solidFill>
                  <a:schemeClr val="bg2">
                    <a:lumMod val="10000"/>
                  </a:schemeClr>
                </a:solidFill>
              </a:rPr>
              <a:t>If a person’s diet does not provide enough total energy</a:t>
            </a:r>
          </a:p>
          <a:p>
            <a:pPr marL="109728" indent="0">
              <a:buNone/>
            </a:pPr>
            <a:r>
              <a:rPr lang="en-US" dirty="0" smtClean="0">
                <a:solidFill>
                  <a:schemeClr val="bg2">
                    <a:lumMod val="10000"/>
                  </a:schemeClr>
                </a:solidFill>
              </a:rPr>
              <a:t>2-  </a:t>
            </a:r>
            <a:r>
              <a:rPr lang="en-US" dirty="0">
                <a:solidFill>
                  <a:schemeClr val="bg2">
                    <a:lumMod val="10000"/>
                  </a:schemeClr>
                </a:solidFill>
              </a:rPr>
              <a:t>If a person consumes more protein than he or she needs</a:t>
            </a:r>
          </a:p>
          <a:p>
            <a:pPr marL="109728" indent="0">
              <a:buNone/>
            </a:pPr>
            <a:r>
              <a:rPr lang="en-US" dirty="0" smtClean="0">
                <a:solidFill>
                  <a:schemeClr val="bg2">
                    <a:lumMod val="10000"/>
                  </a:schemeClr>
                </a:solidFill>
              </a:rPr>
              <a:t>3-  </a:t>
            </a:r>
            <a:r>
              <a:rPr lang="en-US" dirty="0">
                <a:solidFill>
                  <a:schemeClr val="bg2">
                    <a:lumMod val="10000"/>
                  </a:schemeClr>
                </a:solidFill>
              </a:rPr>
              <a:t>During certain types of exercise</a:t>
            </a:r>
            <a:endParaRPr lang="en-GB" dirty="0">
              <a:solidFill>
                <a:schemeClr val="bg2">
                  <a:lumMod val="10000"/>
                </a:schemeClr>
              </a:solidFill>
            </a:endParaRPr>
          </a:p>
        </p:txBody>
      </p:sp>
      <p:sp>
        <p:nvSpPr>
          <p:cNvPr id="3" name="Title 2"/>
          <p:cNvSpPr>
            <a:spLocks noGrp="1"/>
          </p:cNvSpPr>
          <p:nvPr>
            <p:ph type="title"/>
          </p:nvPr>
        </p:nvSpPr>
        <p:spPr/>
        <p:txBody>
          <a:bodyPr/>
          <a:lstStyle/>
          <a:p>
            <a:r>
              <a:rPr lang="en-US" dirty="0" smtClean="0"/>
              <a:t>Protein and exercise </a:t>
            </a:r>
            <a:endParaRPr lang="en-GB" dirty="0"/>
          </a:p>
        </p:txBody>
      </p:sp>
    </p:spTree>
    <p:extLst>
      <p:ext uri="{BB962C8B-B14F-4D97-AF65-F5344CB8AC3E}">
        <p14:creationId xmlns:p14="http://schemas.microsoft.com/office/powerpoint/2010/main" val="24907237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a:solidFill>
                  <a:schemeClr val="bg2">
                    <a:lumMod val="10000"/>
                  </a:schemeClr>
                </a:solidFill>
              </a:rPr>
              <a:t>Protein metabolism is affected by exercise intensity. </a:t>
            </a:r>
            <a:r>
              <a:rPr lang="en-US" dirty="0" smtClean="0">
                <a:solidFill>
                  <a:schemeClr val="bg2">
                    <a:lumMod val="10000"/>
                  </a:schemeClr>
                </a:solidFill>
              </a:rPr>
              <a:t>High intensity exercise </a:t>
            </a:r>
            <a:r>
              <a:rPr lang="en-US" dirty="0">
                <a:solidFill>
                  <a:schemeClr val="bg2">
                    <a:lumMod val="10000"/>
                  </a:schemeClr>
                </a:solidFill>
              </a:rPr>
              <a:t>increases the rate of protein usage</a:t>
            </a:r>
            <a:r>
              <a:rPr lang="en-US" dirty="0" smtClean="0">
                <a:solidFill>
                  <a:schemeClr val="bg2">
                    <a:lumMod val="10000"/>
                  </a:schemeClr>
                </a:solidFill>
              </a:rPr>
              <a:t>.</a:t>
            </a:r>
          </a:p>
          <a:p>
            <a:r>
              <a:rPr lang="en-US" dirty="0" smtClean="0">
                <a:solidFill>
                  <a:schemeClr val="bg2">
                    <a:lumMod val="10000"/>
                  </a:schemeClr>
                </a:solidFill>
              </a:rPr>
              <a:t> Low-intensity exercise </a:t>
            </a:r>
            <a:r>
              <a:rPr lang="en-US" dirty="0">
                <a:solidFill>
                  <a:schemeClr val="bg2">
                    <a:lumMod val="10000"/>
                  </a:schemeClr>
                </a:solidFill>
              </a:rPr>
              <a:t>does not</a:t>
            </a:r>
            <a:r>
              <a:rPr lang="en-US" dirty="0" smtClean="0">
                <a:solidFill>
                  <a:schemeClr val="bg2">
                    <a:lumMod val="10000"/>
                  </a:schemeClr>
                </a:solidFill>
              </a:rPr>
              <a:t>. </a:t>
            </a:r>
          </a:p>
          <a:p>
            <a:endParaRPr lang="en-US" dirty="0">
              <a:solidFill>
                <a:schemeClr val="bg2">
                  <a:lumMod val="10000"/>
                </a:schemeClr>
              </a:solidFill>
            </a:endParaRPr>
          </a:p>
          <a:p>
            <a:r>
              <a:rPr lang="en-US" dirty="0" smtClean="0">
                <a:solidFill>
                  <a:schemeClr val="bg2">
                    <a:lumMod val="10000"/>
                  </a:schemeClr>
                </a:solidFill>
              </a:rPr>
              <a:t>Why ? </a:t>
            </a:r>
          </a:p>
          <a:p>
            <a:pPr marL="109728" indent="0">
              <a:buNone/>
            </a:pPr>
            <a:endParaRPr lang="en-US" dirty="0">
              <a:solidFill>
                <a:schemeClr val="bg2">
                  <a:lumMod val="10000"/>
                </a:schemeClr>
              </a:solidFill>
            </a:endParaRPr>
          </a:p>
          <a:p>
            <a:r>
              <a:rPr lang="en-US" dirty="0" smtClean="0">
                <a:solidFill>
                  <a:schemeClr val="bg2">
                    <a:lumMod val="10000"/>
                  </a:schemeClr>
                </a:solidFill>
              </a:rPr>
              <a:t> </a:t>
            </a:r>
            <a:r>
              <a:rPr lang="en-US" dirty="0">
                <a:solidFill>
                  <a:schemeClr val="bg2">
                    <a:lumMod val="10000"/>
                  </a:schemeClr>
                </a:solidFill>
              </a:rPr>
              <a:t>Because amino acids can be used to make</a:t>
            </a:r>
          </a:p>
          <a:p>
            <a:pPr marL="109728" indent="0">
              <a:buNone/>
            </a:pPr>
            <a:r>
              <a:rPr lang="it-IT" dirty="0">
                <a:solidFill>
                  <a:schemeClr val="bg2">
                    <a:lumMod val="10000"/>
                  </a:schemeClr>
                </a:solidFill>
              </a:rPr>
              <a:t>glucose via gluconeogenesis, protein becomes a more </a:t>
            </a:r>
            <a:r>
              <a:rPr lang="it-IT" dirty="0" smtClean="0">
                <a:solidFill>
                  <a:schemeClr val="bg2">
                    <a:lumMod val="10000"/>
                  </a:schemeClr>
                </a:solidFill>
              </a:rPr>
              <a:t>important </a:t>
            </a:r>
            <a:r>
              <a:rPr lang="en-US" dirty="0" smtClean="0">
                <a:solidFill>
                  <a:schemeClr val="bg2">
                    <a:lumMod val="10000"/>
                  </a:schemeClr>
                </a:solidFill>
              </a:rPr>
              <a:t>energy </a:t>
            </a:r>
            <a:r>
              <a:rPr lang="en-US" dirty="0">
                <a:solidFill>
                  <a:schemeClr val="bg2">
                    <a:lumMod val="10000"/>
                  </a:schemeClr>
                </a:solidFill>
              </a:rPr>
              <a:t>source as carbohydrate stores are depleted.</a:t>
            </a:r>
            <a:endParaRPr lang="en-GB" dirty="0">
              <a:solidFill>
                <a:schemeClr val="bg2">
                  <a:lumMod val="10000"/>
                </a:schemeClr>
              </a:solidFill>
            </a:endParaRPr>
          </a:p>
        </p:txBody>
      </p:sp>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val="2377262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 water weight ( hydrostatic body fat testing) </a:t>
            </a:r>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28800"/>
            <a:ext cx="8128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517444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chemeClr val="bg2">
                    <a:lumMod val="10000"/>
                  </a:schemeClr>
                </a:solidFill>
              </a:rPr>
              <a:t>The body’s need for protein is increased by strength </a:t>
            </a:r>
            <a:r>
              <a:rPr lang="en-US" dirty="0" smtClean="0">
                <a:solidFill>
                  <a:schemeClr val="bg2">
                    <a:lumMod val="10000"/>
                  </a:schemeClr>
                </a:solidFill>
              </a:rPr>
              <a:t>training</a:t>
            </a:r>
            <a:r>
              <a:rPr lang="en-GB" dirty="0" smtClean="0">
                <a:solidFill>
                  <a:schemeClr val="bg2">
                    <a:lumMod val="10000"/>
                  </a:schemeClr>
                </a:solidFill>
              </a:rPr>
              <a:t>.</a:t>
            </a:r>
          </a:p>
          <a:p>
            <a:endParaRPr lang="en-US" dirty="0">
              <a:solidFill>
                <a:schemeClr val="bg2">
                  <a:lumMod val="10000"/>
                </a:schemeClr>
              </a:solidFill>
            </a:endParaRPr>
          </a:p>
          <a:p>
            <a:r>
              <a:rPr lang="en-US" dirty="0" smtClean="0">
                <a:solidFill>
                  <a:schemeClr val="bg2">
                    <a:lumMod val="10000"/>
                  </a:schemeClr>
                </a:solidFill>
              </a:rPr>
              <a:t>Why? </a:t>
            </a:r>
          </a:p>
          <a:p>
            <a:pPr marL="109728" indent="0">
              <a:buNone/>
            </a:pPr>
            <a:r>
              <a:rPr lang="en-GB" dirty="0"/>
              <a:t>Strength training stimulates </a:t>
            </a:r>
            <a:r>
              <a:rPr lang="en-GB" dirty="0" smtClean="0"/>
              <a:t>muscle growth, so additional amino acids are needed to build up the muscles and to repair the muscle damage </a:t>
            </a:r>
            <a:endParaRPr lang="en-GB" dirty="0">
              <a:solidFill>
                <a:schemeClr val="bg2">
                  <a:lumMod val="10000"/>
                </a:schemeClr>
              </a:solidFill>
            </a:endParaRPr>
          </a:p>
        </p:txBody>
      </p:sp>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val="71970106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chemeClr val="bg2">
                    <a:lumMod val="10000"/>
                  </a:schemeClr>
                </a:solidFill>
              </a:rPr>
              <a:t>The body’s need for protein is increased by </a:t>
            </a:r>
            <a:r>
              <a:rPr lang="en-US" dirty="0" smtClean="0">
                <a:solidFill>
                  <a:schemeClr val="bg2">
                    <a:lumMod val="10000"/>
                  </a:schemeClr>
                </a:solidFill>
              </a:rPr>
              <a:t>endurance training</a:t>
            </a:r>
            <a:r>
              <a:rPr lang="en-GB" dirty="0" smtClean="0">
                <a:solidFill>
                  <a:schemeClr val="bg2">
                    <a:lumMod val="10000"/>
                  </a:schemeClr>
                </a:solidFill>
              </a:rPr>
              <a:t>.</a:t>
            </a:r>
          </a:p>
          <a:p>
            <a:endParaRPr lang="en-US" dirty="0">
              <a:solidFill>
                <a:schemeClr val="bg2">
                  <a:lumMod val="10000"/>
                </a:schemeClr>
              </a:solidFill>
            </a:endParaRPr>
          </a:p>
          <a:p>
            <a:r>
              <a:rPr lang="en-US" dirty="0" smtClean="0">
                <a:solidFill>
                  <a:schemeClr val="bg2">
                    <a:lumMod val="10000"/>
                  </a:schemeClr>
                </a:solidFill>
              </a:rPr>
              <a:t>Why?</a:t>
            </a:r>
          </a:p>
          <a:p>
            <a:pPr marL="109728" indent="0">
              <a:buNone/>
            </a:pPr>
            <a:r>
              <a:rPr lang="en-US" dirty="0" smtClean="0">
                <a:solidFill>
                  <a:schemeClr val="bg2">
                    <a:lumMod val="10000"/>
                  </a:schemeClr>
                </a:solidFill>
              </a:rPr>
              <a:t>In endurance training the exercise is usually used for long time , so amino acids will be used for glucose synthesis </a:t>
            </a:r>
            <a:endParaRPr lang="en-GB" dirty="0">
              <a:solidFill>
                <a:schemeClr val="bg2">
                  <a:lumMod val="10000"/>
                </a:schemeClr>
              </a:solidFill>
            </a:endParaRPr>
          </a:p>
          <a:p>
            <a:endParaRPr lang="en-GB" dirty="0"/>
          </a:p>
        </p:txBody>
      </p:sp>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val="25935182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bg2">
                    <a:lumMod val="10000"/>
                  </a:schemeClr>
                </a:solidFill>
              </a:rPr>
              <a:t>Fatigue during exercise has several types:</a:t>
            </a:r>
          </a:p>
          <a:p>
            <a:pPr marL="109728" indent="0">
              <a:buNone/>
            </a:pPr>
            <a:r>
              <a:rPr lang="en-US" dirty="0" smtClean="0">
                <a:solidFill>
                  <a:schemeClr val="bg2">
                    <a:lumMod val="10000"/>
                  </a:schemeClr>
                </a:solidFill>
              </a:rPr>
              <a:t>1- psychological fatigue (mood, depression)</a:t>
            </a:r>
          </a:p>
          <a:p>
            <a:pPr marL="109728" indent="0">
              <a:buNone/>
            </a:pPr>
            <a:r>
              <a:rPr lang="en-US" dirty="0" smtClean="0">
                <a:solidFill>
                  <a:schemeClr val="bg2">
                    <a:lumMod val="10000"/>
                  </a:schemeClr>
                </a:solidFill>
              </a:rPr>
              <a:t>2- environmental fatigue (temp, humidity) </a:t>
            </a:r>
          </a:p>
          <a:p>
            <a:pPr marL="109728" indent="0">
              <a:buNone/>
            </a:pPr>
            <a:r>
              <a:rPr lang="en-US" dirty="0" smtClean="0">
                <a:solidFill>
                  <a:schemeClr val="bg2">
                    <a:lumMod val="10000"/>
                  </a:schemeClr>
                </a:solidFill>
              </a:rPr>
              <a:t>3- physiological fatigue (metabolism) </a:t>
            </a:r>
            <a:endParaRPr lang="en-GB" dirty="0">
              <a:solidFill>
                <a:schemeClr val="bg2">
                  <a:lumMod val="10000"/>
                </a:schemeClr>
              </a:solidFill>
            </a:endParaRPr>
          </a:p>
        </p:txBody>
      </p:sp>
      <p:sp>
        <p:nvSpPr>
          <p:cNvPr id="3" name="Title 2"/>
          <p:cNvSpPr>
            <a:spLocks noGrp="1"/>
          </p:cNvSpPr>
          <p:nvPr>
            <p:ph type="title"/>
          </p:nvPr>
        </p:nvSpPr>
        <p:spPr/>
        <p:txBody>
          <a:bodyPr/>
          <a:lstStyle/>
          <a:p>
            <a:r>
              <a:rPr lang="en-US" dirty="0" smtClean="0"/>
              <a:t>Fatigue </a:t>
            </a:r>
            <a:endParaRPr lang="en-GB" dirty="0"/>
          </a:p>
        </p:txBody>
      </p:sp>
    </p:spTree>
    <p:extLst>
      <p:ext uri="{BB962C8B-B14F-4D97-AF65-F5344CB8AC3E}">
        <p14:creationId xmlns:p14="http://schemas.microsoft.com/office/powerpoint/2010/main" val="7856469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Water and electrolytes</a:t>
            </a:r>
            <a:endParaRPr lang="en-GB" dirty="0"/>
          </a:p>
        </p:txBody>
      </p:sp>
      <p:sp>
        <p:nvSpPr>
          <p:cNvPr id="3" name="Content Placeholder 2"/>
          <p:cNvSpPr>
            <a:spLocks noGrp="1"/>
          </p:cNvSpPr>
          <p:nvPr>
            <p:ph idx="1"/>
          </p:nvPr>
        </p:nvSpPr>
        <p:spPr/>
        <p:txBody>
          <a:bodyPr/>
          <a:lstStyle/>
          <a:p>
            <a:r>
              <a:rPr lang="en-US" dirty="0"/>
              <a:t>Exercise increases the loss of water and </a:t>
            </a:r>
            <a:r>
              <a:rPr lang="en-US" dirty="0" smtClean="0"/>
              <a:t>electrolytes. If </a:t>
            </a:r>
            <a:r>
              <a:rPr lang="en-US" dirty="0"/>
              <a:t>they are not replaced, the resulting imbalance can impair exercise</a:t>
            </a:r>
          </a:p>
          <a:p>
            <a:pPr marL="0" indent="0">
              <a:buNone/>
            </a:pPr>
            <a:r>
              <a:rPr lang="en-GB" dirty="0" smtClean="0"/>
              <a:t>    performance </a:t>
            </a:r>
            <a:r>
              <a:rPr lang="en-GB" dirty="0"/>
              <a:t>and compromise health.</a:t>
            </a:r>
          </a:p>
        </p:txBody>
      </p:sp>
    </p:spTree>
    <p:extLst>
      <p:ext uri="{BB962C8B-B14F-4D97-AF65-F5344CB8AC3E}">
        <p14:creationId xmlns:p14="http://schemas.microsoft.com/office/powerpoint/2010/main" val="253743284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dirty="0" smtClean="0"/>
              <a:t>If </a:t>
            </a:r>
            <a:r>
              <a:rPr lang="en-GB" dirty="0"/>
              <a:t>the </a:t>
            </a:r>
            <a:r>
              <a:rPr lang="en-GB" dirty="0" smtClean="0"/>
              <a:t>concentration </a:t>
            </a:r>
            <a:r>
              <a:rPr lang="en-US" dirty="0" smtClean="0"/>
              <a:t>of </a:t>
            </a:r>
            <a:r>
              <a:rPr lang="en-US" dirty="0"/>
              <a:t>sodium in the blood is high, water from the interstitial fluid is</a:t>
            </a:r>
          </a:p>
          <a:p>
            <a:pPr marL="0" indent="0">
              <a:buNone/>
            </a:pPr>
            <a:r>
              <a:rPr lang="en-US" dirty="0" smtClean="0"/>
              <a:t> drawn </a:t>
            </a:r>
            <a:r>
              <a:rPr lang="en-US" dirty="0"/>
              <a:t>into the blood, diluting the </a:t>
            </a:r>
            <a:r>
              <a:rPr lang="en-US" dirty="0" smtClean="0"/>
              <a:t>sodium</a:t>
            </a:r>
          </a:p>
          <a:p>
            <a:r>
              <a:rPr lang="en-GB" dirty="0" smtClean="0"/>
              <a:t>Electrolytes </a:t>
            </a:r>
            <a:r>
              <a:rPr lang="en-US" dirty="0" smtClean="0"/>
              <a:t>help </a:t>
            </a:r>
            <a:r>
              <a:rPr lang="en-US" dirty="0"/>
              <a:t>maintain fluid </a:t>
            </a:r>
            <a:r>
              <a:rPr lang="en-US" dirty="0" smtClean="0"/>
              <a:t>balance within </a:t>
            </a:r>
            <a:r>
              <a:rPr lang="en-US" dirty="0"/>
              <a:t>the body by helping to keep</a:t>
            </a:r>
          </a:p>
          <a:p>
            <a:pPr marL="0" indent="0">
              <a:buNone/>
            </a:pPr>
            <a:r>
              <a:rPr lang="en-US" dirty="0"/>
              <a:t>water within a particular compartment. Electrolyte </a:t>
            </a:r>
            <a:r>
              <a:rPr lang="en-US" dirty="0" smtClean="0"/>
              <a:t>concentration is </a:t>
            </a:r>
            <a:r>
              <a:rPr lang="en-US" dirty="0"/>
              <a:t>also important in regulating the total amount of body water</a:t>
            </a:r>
            <a:r>
              <a:rPr lang="en-US" dirty="0" smtClean="0"/>
              <a:t>.</a:t>
            </a:r>
            <a:endParaRPr lang="en-GB" dirty="0"/>
          </a:p>
        </p:txBody>
      </p:sp>
    </p:spTree>
    <p:extLst>
      <p:ext uri="{BB962C8B-B14F-4D97-AF65-F5344CB8AC3E}">
        <p14:creationId xmlns:p14="http://schemas.microsoft.com/office/powerpoint/2010/main" val="256586562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Regulate body temp</a:t>
            </a:r>
            <a:endParaRPr lang="en-GB" dirty="0"/>
          </a:p>
        </p:txBody>
      </p:sp>
      <p:sp>
        <p:nvSpPr>
          <p:cNvPr id="3" name="Content Placeholder 2"/>
          <p:cNvSpPr>
            <a:spLocks noGrp="1"/>
          </p:cNvSpPr>
          <p:nvPr>
            <p:ph idx="1"/>
          </p:nvPr>
        </p:nvSpPr>
        <p:spPr>
          <a:xfrm>
            <a:off x="838200" y="2119256"/>
            <a:ext cx="7467600" cy="4205343"/>
          </a:xfrm>
        </p:spPr>
        <p:txBody>
          <a:bodyPr/>
          <a:lstStyle/>
          <a:p>
            <a:r>
              <a:rPr lang="en-US" dirty="0" smtClean="0"/>
              <a:t>Exercise generate heat: convert ATP into mechanical energy + heat </a:t>
            </a:r>
          </a:p>
          <a:p>
            <a:r>
              <a:rPr lang="en-US" dirty="0" smtClean="0"/>
              <a:t>How Water can eliminate the heat during exercise ????</a:t>
            </a:r>
            <a:endParaRPr lang="en-GB" dirty="0"/>
          </a:p>
        </p:txBody>
      </p:sp>
    </p:spTree>
    <p:extLst>
      <p:ext uri="{BB962C8B-B14F-4D97-AF65-F5344CB8AC3E}">
        <p14:creationId xmlns:p14="http://schemas.microsoft.com/office/powerpoint/2010/main" val="22944825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85800"/>
            <a:ext cx="7239000" cy="5037269"/>
          </a:xfrm>
        </p:spPr>
        <p:txBody>
          <a:bodyPr>
            <a:normAutofit fontScale="92500" lnSpcReduction="10000"/>
          </a:bodyPr>
          <a:lstStyle/>
          <a:p>
            <a:r>
              <a:rPr lang="en-US" dirty="0" smtClean="0"/>
              <a:t> </a:t>
            </a:r>
            <a:r>
              <a:rPr lang="en-US" dirty="0"/>
              <a:t>B</a:t>
            </a:r>
            <a:r>
              <a:rPr lang="en-US" dirty="0" smtClean="0"/>
              <a:t>y increasing or </a:t>
            </a:r>
            <a:r>
              <a:rPr lang="en-US" dirty="0"/>
              <a:t>decreasing the amount of heat lost at the body surface</a:t>
            </a:r>
            <a:r>
              <a:rPr lang="en-US" dirty="0" smtClean="0"/>
              <a:t>.</a:t>
            </a:r>
          </a:p>
          <a:p>
            <a:endParaRPr lang="en-US" dirty="0"/>
          </a:p>
          <a:p>
            <a:pPr marL="0" indent="0">
              <a:buNone/>
            </a:pPr>
            <a:r>
              <a:rPr lang="en-US" dirty="0" smtClean="0"/>
              <a:t>Body temperature increase -</a:t>
            </a:r>
            <a:r>
              <a:rPr lang="en-US" dirty="0" smtClean="0">
                <a:sym typeface="Wingdings" pitchFamily="2" charset="2"/>
              </a:rPr>
              <a:t> dilate the blood vessel on the skin  increase blood flow to the skin -- blood become close to the surface ---- it can release the heat to the environment </a:t>
            </a:r>
          </a:p>
          <a:p>
            <a:pPr marL="0" indent="0">
              <a:buNone/>
            </a:pPr>
            <a:endParaRPr lang="en-US" dirty="0">
              <a:sym typeface="Wingdings" pitchFamily="2" charset="2"/>
            </a:endParaRPr>
          </a:p>
          <a:p>
            <a:pPr marL="0" indent="0">
              <a:buNone/>
            </a:pPr>
            <a:r>
              <a:rPr lang="en-US" dirty="0" smtClean="0">
                <a:sym typeface="Wingdings" pitchFamily="2" charset="2"/>
              </a:rPr>
              <a:t>This explain why the skin become red during exercise , or during hot weather </a:t>
            </a:r>
            <a:endParaRPr lang="en-GB" dirty="0"/>
          </a:p>
        </p:txBody>
      </p:sp>
    </p:spTree>
    <p:extLst>
      <p:ext uri="{BB962C8B-B14F-4D97-AF65-F5344CB8AC3E}">
        <p14:creationId xmlns:p14="http://schemas.microsoft.com/office/powerpoint/2010/main" val="384666144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dirty="0" smtClean="0"/>
              <a:t>Other mechanism is  sweating</a:t>
            </a:r>
          </a:p>
          <a:p>
            <a:endParaRPr lang="en-US" dirty="0"/>
          </a:p>
          <a:p>
            <a:r>
              <a:rPr lang="en-GB" dirty="0"/>
              <a:t>When body temperature </a:t>
            </a:r>
            <a:r>
              <a:rPr lang="en-GB" dirty="0" smtClean="0"/>
              <a:t>increases, </a:t>
            </a:r>
            <a:r>
              <a:rPr lang="en-US" dirty="0" smtClean="0"/>
              <a:t>the </a:t>
            </a:r>
            <a:r>
              <a:rPr lang="en-US" dirty="0"/>
              <a:t>brain triggers the sweat glands in the skin to produce </a:t>
            </a:r>
            <a:r>
              <a:rPr lang="en-US" dirty="0" smtClean="0"/>
              <a:t>sweat, which </a:t>
            </a:r>
            <a:r>
              <a:rPr lang="en-US" dirty="0"/>
              <a:t>is mostly water. Heat is lost as the sweat evaporates </a:t>
            </a:r>
            <a:r>
              <a:rPr lang="en-US" dirty="0" smtClean="0"/>
              <a:t>from the </a:t>
            </a:r>
            <a:r>
              <a:rPr lang="en-US" dirty="0"/>
              <a:t>surface of the skin. This cools the body</a:t>
            </a:r>
            <a:r>
              <a:rPr lang="en-US" dirty="0" smtClean="0"/>
              <a:t> </a:t>
            </a:r>
          </a:p>
          <a:p>
            <a:endParaRPr lang="en-GB" dirty="0"/>
          </a:p>
        </p:txBody>
      </p:sp>
    </p:spTree>
    <p:extLst>
      <p:ext uri="{BB962C8B-B14F-4D97-AF65-F5344CB8AC3E}">
        <p14:creationId xmlns:p14="http://schemas.microsoft.com/office/powerpoint/2010/main" val="416587183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6965245" cy="1202485"/>
          </a:xfrm>
        </p:spPr>
        <p:txBody>
          <a:bodyPr/>
          <a:lstStyle/>
          <a:p>
            <a:r>
              <a:rPr lang="en-US" dirty="0" smtClean="0"/>
              <a:t>Water intake </a:t>
            </a:r>
            <a:endParaRPr lang="en-GB" dirty="0"/>
          </a:p>
        </p:txBody>
      </p:sp>
      <p:sp>
        <p:nvSpPr>
          <p:cNvPr id="3" name="Content Placeholder 2"/>
          <p:cNvSpPr>
            <a:spLocks noGrp="1"/>
          </p:cNvSpPr>
          <p:nvPr>
            <p:ph idx="1"/>
          </p:nvPr>
        </p:nvSpPr>
        <p:spPr>
          <a:xfrm>
            <a:off x="838200" y="1905000"/>
            <a:ext cx="7315200" cy="4267200"/>
          </a:xfrm>
        </p:spPr>
        <p:txBody>
          <a:bodyPr/>
          <a:lstStyle/>
          <a:p>
            <a:r>
              <a:rPr lang="en-US" dirty="0" smtClean="0"/>
              <a:t>1- Water in diet comes mostly from beverages</a:t>
            </a:r>
          </a:p>
          <a:p>
            <a:r>
              <a:rPr lang="en-US" dirty="0" smtClean="0"/>
              <a:t> 2- but also some solid food have water, </a:t>
            </a:r>
            <a:endParaRPr lang="en-US" dirty="0"/>
          </a:p>
          <a:p>
            <a:r>
              <a:rPr lang="en-US" dirty="0" smtClean="0"/>
              <a:t>3- from metabolic reaction inside our body.</a:t>
            </a:r>
            <a:endParaRPr lang="en-GB" dirty="0"/>
          </a:p>
        </p:txBody>
      </p:sp>
    </p:spTree>
    <p:extLst>
      <p:ext uri="{BB962C8B-B14F-4D97-AF65-F5344CB8AC3E}">
        <p14:creationId xmlns:p14="http://schemas.microsoft.com/office/powerpoint/2010/main" val="326205146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829777" cy="782618"/>
          </a:xfrm>
        </p:spPr>
        <p:txBody>
          <a:bodyPr/>
          <a:lstStyle/>
          <a:p>
            <a:r>
              <a:rPr lang="en-US" dirty="0" smtClean="0"/>
              <a:t>Water absorption </a:t>
            </a:r>
            <a:endParaRPr lang="en-GB" dirty="0"/>
          </a:p>
        </p:txBody>
      </p:sp>
      <p:sp>
        <p:nvSpPr>
          <p:cNvPr id="3" name="Content Placeholder 2"/>
          <p:cNvSpPr>
            <a:spLocks noGrp="1"/>
          </p:cNvSpPr>
          <p:nvPr>
            <p:ph idx="1"/>
          </p:nvPr>
        </p:nvSpPr>
        <p:spPr>
          <a:xfrm>
            <a:off x="990600" y="1676400"/>
            <a:ext cx="7086600" cy="4046669"/>
          </a:xfrm>
        </p:spPr>
        <p:txBody>
          <a:bodyPr>
            <a:normAutofit fontScale="62500" lnSpcReduction="20000"/>
          </a:bodyPr>
          <a:lstStyle/>
          <a:p>
            <a:r>
              <a:rPr lang="en-US" dirty="0"/>
              <a:t>Water is absorbed from the gastrointestinal tract by osmosis.</a:t>
            </a:r>
          </a:p>
          <a:p>
            <a:r>
              <a:rPr lang="en-US" dirty="0"/>
              <a:t>The volume of water and the concentration of nutrients </a:t>
            </a:r>
            <a:r>
              <a:rPr lang="en-US" dirty="0" smtClean="0"/>
              <a:t>consumed with </a:t>
            </a:r>
            <a:r>
              <a:rPr lang="en-US" dirty="0"/>
              <a:t>the water influence the rate of absorption. </a:t>
            </a:r>
            <a:endParaRPr lang="en-US" dirty="0" smtClean="0"/>
          </a:p>
          <a:p>
            <a:r>
              <a:rPr lang="en-US" dirty="0" smtClean="0"/>
              <a:t>Consuming </a:t>
            </a:r>
            <a:r>
              <a:rPr lang="en-US" dirty="0"/>
              <a:t>a </a:t>
            </a:r>
            <a:r>
              <a:rPr lang="en-US" dirty="0" smtClean="0"/>
              <a:t>large volume </a:t>
            </a:r>
            <a:r>
              <a:rPr lang="en-US" dirty="0"/>
              <a:t>of water increases its rate of absorption. </a:t>
            </a:r>
            <a:endParaRPr lang="en-US" dirty="0" smtClean="0"/>
          </a:p>
          <a:p>
            <a:r>
              <a:rPr lang="en-US" dirty="0" smtClean="0"/>
              <a:t>Water consumed alone </a:t>
            </a:r>
            <a:r>
              <a:rPr lang="en-US" dirty="0"/>
              <a:t>will easily move from the intestine into the blood, where </a:t>
            </a:r>
            <a:r>
              <a:rPr lang="en-US" dirty="0" smtClean="0"/>
              <a:t>the concentration </a:t>
            </a:r>
            <a:r>
              <a:rPr lang="en-US" dirty="0"/>
              <a:t>of dissolved substances (solutes) is </a:t>
            </a:r>
            <a:r>
              <a:rPr lang="en-US" dirty="0" smtClean="0"/>
              <a:t>higher.</a:t>
            </a:r>
          </a:p>
          <a:p>
            <a:pPr marL="0" indent="0">
              <a:buNone/>
            </a:pPr>
            <a:endParaRPr lang="en-US" dirty="0"/>
          </a:p>
          <a:p>
            <a:r>
              <a:rPr lang="en-US" dirty="0" smtClean="0"/>
              <a:t>Absorption</a:t>
            </a:r>
            <a:r>
              <a:rPr lang="en-US" dirty="0"/>
              <a:t> </a:t>
            </a:r>
            <a:r>
              <a:rPr lang="en-US" dirty="0" smtClean="0"/>
              <a:t>is </a:t>
            </a:r>
            <a:r>
              <a:rPr lang="en-US" dirty="0"/>
              <a:t>slower when water is consumed with meals, because </a:t>
            </a:r>
            <a:r>
              <a:rPr lang="en-US" dirty="0" smtClean="0"/>
              <a:t>the digestion </a:t>
            </a:r>
            <a:r>
              <a:rPr lang="en-US" dirty="0"/>
              <a:t>of nutrients from the meal increases the concentration </a:t>
            </a:r>
            <a:r>
              <a:rPr lang="en-US" dirty="0" smtClean="0"/>
              <a:t>of dissolved </a:t>
            </a:r>
            <a:r>
              <a:rPr lang="en-US" dirty="0"/>
              <a:t>substances in the intestine. </a:t>
            </a:r>
            <a:endParaRPr lang="en-GB" dirty="0"/>
          </a:p>
        </p:txBody>
      </p:sp>
    </p:spTree>
    <p:extLst>
      <p:ext uri="{BB962C8B-B14F-4D97-AF65-F5344CB8AC3E}">
        <p14:creationId xmlns:p14="http://schemas.microsoft.com/office/powerpoint/2010/main" val="3298078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PODBOD</a:t>
            </a:r>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00200"/>
            <a:ext cx="7391399" cy="4339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911026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loss</a:t>
            </a:r>
            <a:endParaRPr lang="en-GB" dirty="0"/>
          </a:p>
        </p:txBody>
      </p:sp>
      <p:sp>
        <p:nvSpPr>
          <p:cNvPr id="3" name="Content Placeholder 2"/>
          <p:cNvSpPr>
            <a:spLocks noGrp="1"/>
          </p:cNvSpPr>
          <p:nvPr>
            <p:ph idx="1"/>
          </p:nvPr>
        </p:nvSpPr>
        <p:spPr/>
        <p:txBody>
          <a:bodyPr>
            <a:normAutofit fontScale="92500" lnSpcReduction="10000"/>
          </a:bodyPr>
          <a:lstStyle/>
          <a:p>
            <a:r>
              <a:rPr lang="en-US" dirty="0" smtClean="0"/>
              <a:t>Urine </a:t>
            </a:r>
          </a:p>
          <a:p>
            <a:r>
              <a:rPr lang="en-US" dirty="0" smtClean="0"/>
              <a:t>Feces </a:t>
            </a:r>
          </a:p>
          <a:p>
            <a:r>
              <a:rPr lang="en-US" dirty="0" smtClean="0"/>
              <a:t>Sweat </a:t>
            </a:r>
          </a:p>
          <a:p>
            <a:r>
              <a:rPr lang="en-US" dirty="0" smtClean="0"/>
              <a:t>Evaporation from skin and lung </a:t>
            </a:r>
          </a:p>
          <a:p>
            <a:endParaRPr lang="en-US" dirty="0"/>
          </a:p>
          <a:p>
            <a:r>
              <a:rPr lang="en-US" dirty="0" smtClean="0"/>
              <a:t>Usual loss of water is 3.7 liter / day</a:t>
            </a:r>
          </a:p>
          <a:p>
            <a:r>
              <a:rPr lang="en-US" dirty="0" smtClean="0"/>
              <a:t>Average urine  output is 1- 2liter / day ( affected by water intake) </a:t>
            </a:r>
          </a:p>
          <a:p>
            <a:r>
              <a:rPr lang="en-US" dirty="0" smtClean="0"/>
              <a:t>Water lost in feces 100-200 ml/ day</a:t>
            </a:r>
            <a:endParaRPr lang="en-GB" dirty="0"/>
          </a:p>
        </p:txBody>
      </p:sp>
    </p:spTree>
    <p:extLst>
      <p:ext uri="{BB962C8B-B14F-4D97-AF65-F5344CB8AC3E}">
        <p14:creationId xmlns:p14="http://schemas.microsoft.com/office/powerpoint/2010/main" val="235691081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dirty="0" smtClean="0"/>
              <a:t>Insensible loos of water: water lost through skin and respiration.  ( may reach 1 liter/day)</a:t>
            </a:r>
          </a:p>
          <a:p>
            <a:r>
              <a:rPr lang="en-US" dirty="0" smtClean="0"/>
              <a:t>Loss of water through sweating : affected by hot weather and exercise . Can be 2-3 liter, may reach 4 liter / day</a:t>
            </a:r>
          </a:p>
          <a:p>
            <a:endParaRPr lang="en-GB" dirty="0"/>
          </a:p>
        </p:txBody>
      </p:sp>
    </p:spTree>
    <p:extLst>
      <p:ext uri="{BB962C8B-B14F-4D97-AF65-F5344CB8AC3E}">
        <p14:creationId xmlns:p14="http://schemas.microsoft.com/office/powerpoint/2010/main" val="315144745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and altitude </a:t>
            </a:r>
            <a:endParaRPr lang="en-GB" dirty="0"/>
          </a:p>
        </p:txBody>
      </p:sp>
      <p:sp>
        <p:nvSpPr>
          <p:cNvPr id="3" name="Content Placeholder 2"/>
          <p:cNvSpPr>
            <a:spLocks noGrp="1"/>
          </p:cNvSpPr>
          <p:nvPr>
            <p:ph idx="1"/>
          </p:nvPr>
        </p:nvSpPr>
        <p:spPr/>
        <p:txBody>
          <a:bodyPr/>
          <a:lstStyle/>
          <a:p>
            <a:r>
              <a:rPr lang="en-US" dirty="0" smtClean="0"/>
              <a:t>High places ( </a:t>
            </a:r>
            <a:r>
              <a:rPr lang="en-US" dirty="0"/>
              <a:t>m</a:t>
            </a:r>
            <a:r>
              <a:rPr lang="en-US" dirty="0" smtClean="0"/>
              <a:t>ore than 8200 feet)  increase urinary loss and evaporation loss </a:t>
            </a:r>
          </a:p>
          <a:p>
            <a:endParaRPr lang="en-US" dirty="0"/>
          </a:p>
          <a:p>
            <a:r>
              <a:rPr lang="en-US" dirty="0" smtClean="0"/>
              <a:t>The water requirement increased to 3-4 L / day </a:t>
            </a:r>
            <a:endParaRPr lang="en-GB" dirty="0"/>
          </a:p>
        </p:txBody>
      </p:sp>
    </p:spTree>
    <p:extLst>
      <p:ext uri="{BB962C8B-B14F-4D97-AF65-F5344CB8AC3E}">
        <p14:creationId xmlns:p14="http://schemas.microsoft.com/office/powerpoint/2010/main" val="125304863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630217"/>
          </a:xfrm>
        </p:spPr>
        <p:txBody>
          <a:bodyPr>
            <a:normAutofit fontScale="90000"/>
          </a:bodyPr>
          <a:lstStyle/>
          <a:p>
            <a:r>
              <a:rPr lang="en-US" dirty="0" smtClean="0"/>
              <a:t>Water and electrolyte balance </a:t>
            </a:r>
            <a:endParaRPr lang="en-GB" dirty="0"/>
          </a:p>
        </p:txBody>
      </p:sp>
      <p:sp>
        <p:nvSpPr>
          <p:cNvPr id="3" name="Content Placeholder 2"/>
          <p:cNvSpPr>
            <a:spLocks noGrp="1"/>
          </p:cNvSpPr>
          <p:nvPr>
            <p:ph idx="1"/>
          </p:nvPr>
        </p:nvSpPr>
        <p:spPr>
          <a:xfrm>
            <a:off x="1219200" y="1676400"/>
            <a:ext cx="6858000" cy="4046669"/>
          </a:xfrm>
        </p:spPr>
        <p:txBody>
          <a:bodyPr/>
          <a:lstStyle/>
          <a:p>
            <a:r>
              <a:rPr lang="en-US" dirty="0" smtClean="0"/>
              <a:t>Water and electrolyte balance: intake = excretion </a:t>
            </a:r>
          </a:p>
          <a:p>
            <a:endParaRPr lang="en-US" dirty="0"/>
          </a:p>
          <a:p>
            <a:r>
              <a:rPr lang="en-US" dirty="0" smtClean="0"/>
              <a:t>Water intake regulated by : thirst </a:t>
            </a:r>
          </a:p>
          <a:p>
            <a:r>
              <a:rPr lang="en-US" dirty="0" smtClean="0"/>
              <a:t>Water loss regulated by: kidney, </a:t>
            </a:r>
            <a:endParaRPr lang="en-GB" dirty="0"/>
          </a:p>
        </p:txBody>
      </p:sp>
    </p:spTree>
    <p:extLst>
      <p:ext uri="{BB962C8B-B14F-4D97-AF65-F5344CB8AC3E}">
        <p14:creationId xmlns:p14="http://schemas.microsoft.com/office/powerpoint/2010/main" val="196949266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Thirst </a:t>
            </a:r>
            <a:endParaRPr lang="en-GB" dirty="0"/>
          </a:p>
        </p:txBody>
      </p:sp>
      <p:sp>
        <p:nvSpPr>
          <p:cNvPr id="3" name="Content Placeholder 2"/>
          <p:cNvSpPr>
            <a:spLocks noGrp="1"/>
          </p:cNvSpPr>
          <p:nvPr>
            <p:ph idx="1"/>
          </p:nvPr>
        </p:nvSpPr>
        <p:spPr/>
        <p:txBody>
          <a:bodyPr/>
          <a:lstStyle/>
          <a:p>
            <a:r>
              <a:rPr lang="en-US" dirty="0" smtClean="0"/>
              <a:t>Thirst sensation triggered by: mouth and signal from brain. </a:t>
            </a:r>
          </a:p>
          <a:p>
            <a:endParaRPr lang="en-US" dirty="0"/>
          </a:p>
          <a:p>
            <a:r>
              <a:rPr lang="en-US" dirty="0" smtClean="0"/>
              <a:t>Person need water</a:t>
            </a:r>
          </a:p>
          <a:p>
            <a:r>
              <a:rPr lang="en-US" dirty="0" smtClean="0"/>
              <a:t>1-   mouth become dry why?  </a:t>
            </a:r>
          </a:p>
          <a:p>
            <a:pPr marL="0" indent="0">
              <a:buNone/>
            </a:pPr>
            <a:r>
              <a:rPr lang="en-US" dirty="0" smtClean="0"/>
              <a:t>Less saliva available. </a:t>
            </a:r>
          </a:p>
          <a:p>
            <a:pPr marL="0" indent="0">
              <a:buNone/>
            </a:pPr>
            <a:r>
              <a:rPr lang="en-US" dirty="0" smtClean="0"/>
              <a:t>2- blood volume decrease , lead to increase of the concentration of dissolved substances.</a:t>
            </a:r>
          </a:p>
          <a:p>
            <a:pPr marL="0" indent="0">
              <a:buNone/>
            </a:pPr>
            <a:endParaRPr lang="en-GB" dirty="0"/>
          </a:p>
        </p:txBody>
      </p:sp>
    </p:spTree>
    <p:extLst>
      <p:ext uri="{BB962C8B-B14F-4D97-AF65-F5344CB8AC3E}">
        <p14:creationId xmlns:p14="http://schemas.microsoft.com/office/powerpoint/2010/main" val="344134650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dirty="0" smtClean="0"/>
              <a:t>Thirst only is not enough to alarm for water need. </a:t>
            </a:r>
            <a:endParaRPr lang="en-US" dirty="0"/>
          </a:p>
          <a:p>
            <a:r>
              <a:rPr lang="en-US" dirty="0" smtClean="0"/>
              <a:t>Especially in athletes : they loose water rapidly with out feeling thirst ( until large amounts are lost)</a:t>
            </a:r>
          </a:p>
          <a:p>
            <a:pPr marL="0" indent="0">
              <a:buNone/>
            </a:pPr>
            <a:endParaRPr lang="en-US" dirty="0" smtClean="0"/>
          </a:p>
          <a:p>
            <a:endParaRPr lang="en-GB" dirty="0"/>
          </a:p>
        </p:txBody>
      </p:sp>
    </p:spTree>
    <p:extLst>
      <p:ext uri="{BB962C8B-B14F-4D97-AF65-F5344CB8AC3E}">
        <p14:creationId xmlns:p14="http://schemas.microsoft.com/office/powerpoint/2010/main" val="54686036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problems </a:t>
            </a:r>
            <a:endParaRPr lang="en-GB" dirty="0"/>
          </a:p>
        </p:txBody>
      </p:sp>
      <p:sp>
        <p:nvSpPr>
          <p:cNvPr id="3" name="Content Placeholder 2"/>
          <p:cNvSpPr>
            <a:spLocks noGrp="1"/>
          </p:cNvSpPr>
          <p:nvPr>
            <p:ph idx="1"/>
          </p:nvPr>
        </p:nvSpPr>
        <p:spPr/>
        <p:txBody>
          <a:bodyPr>
            <a:normAutofit/>
          </a:bodyPr>
          <a:lstStyle/>
          <a:p>
            <a:r>
              <a:rPr lang="en-US" dirty="0" smtClean="0"/>
              <a:t>Dehydration </a:t>
            </a:r>
          </a:p>
          <a:p>
            <a:r>
              <a:rPr lang="en-US" b="1" dirty="0"/>
              <a:t>Dehydration </a:t>
            </a:r>
            <a:r>
              <a:rPr lang="en-US" dirty="0"/>
              <a:t>results when water losses exceed water intake. Dehydration</a:t>
            </a:r>
          </a:p>
          <a:p>
            <a:pPr marL="0" indent="0">
              <a:buNone/>
            </a:pPr>
            <a:r>
              <a:rPr lang="en-US" dirty="0" smtClean="0"/>
              <a:t>    hastens </a:t>
            </a:r>
            <a:r>
              <a:rPr lang="en-US" dirty="0"/>
              <a:t>fatigue and makes exercise seem </a:t>
            </a:r>
            <a:r>
              <a:rPr lang="en-US" dirty="0" smtClean="0"/>
              <a:t>           more </a:t>
            </a:r>
            <a:r>
              <a:rPr lang="en-US" dirty="0"/>
              <a:t>difficult</a:t>
            </a:r>
            <a:r>
              <a:rPr lang="en-US" dirty="0" smtClean="0"/>
              <a:t>.</a:t>
            </a:r>
          </a:p>
          <a:p>
            <a:pPr marL="0" indent="0">
              <a:buNone/>
            </a:pPr>
            <a:endParaRPr lang="en-US" dirty="0"/>
          </a:p>
          <a:p>
            <a:r>
              <a:rPr lang="en-GB" dirty="0" smtClean="0"/>
              <a:t>Health </a:t>
            </a:r>
            <a:r>
              <a:rPr lang="en-US" dirty="0" smtClean="0"/>
              <a:t>can </a:t>
            </a:r>
            <a:r>
              <a:rPr lang="en-US" dirty="0"/>
              <a:t>be restored in a matter of minutes or hours if fluid is replaced.</a:t>
            </a:r>
            <a:endParaRPr lang="en-GB" dirty="0"/>
          </a:p>
        </p:txBody>
      </p:sp>
    </p:spTree>
    <p:extLst>
      <p:ext uri="{BB962C8B-B14F-4D97-AF65-F5344CB8AC3E}">
        <p14:creationId xmlns:p14="http://schemas.microsoft.com/office/powerpoint/2010/main" val="79324173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255" t="50000" r="52367" b="18561"/>
          <a:stretch/>
        </p:blipFill>
        <p:spPr bwMode="auto">
          <a:xfrm>
            <a:off x="381000" y="1524000"/>
            <a:ext cx="8458200" cy="4433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185777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 of dehydration </a:t>
            </a:r>
            <a:endParaRPr lang="en-GB" dirty="0"/>
          </a:p>
        </p:txBody>
      </p:sp>
      <p:sp>
        <p:nvSpPr>
          <p:cNvPr id="3" name="Content Placeholder 2"/>
          <p:cNvSpPr>
            <a:spLocks noGrp="1"/>
          </p:cNvSpPr>
          <p:nvPr>
            <p:ph idx="1"/>
          </p:nvPr>
        </p:nvSpPr>
        <p:spPr/>
        <p:txBody>
          <a:bodyPr>
            <a:normAutofit fontScale="85000" lnSpcReduction="10000"/>
          </a:bodyPr>
          <a:lstStyle/>
          <a:p>
            <a:r>
              <a:rPr lang="en-US" dirty="0" smtClean="0"/>
              <a:t>Headache</a:t>
            </a:r>
          </a:p>
          <a:p>
            <a:r>
              <a:rPr lang="en-US" dirty="0" smtClean="0"/>
              <a:t>Fatigue </a:t>
            </a:r>
          </a:p>
          <a:p>
            <a:r>
              <a:rPr lang="en-US" dirty="0" smtClean="0"/>
              <a:t>Loss of appetite </a:t>
            </a:r>
          </a:p>
          <a:p>
            <a:r>
              <a:rPr lang="en-US" dirty="0" smtClean="0"/>
              <a:t>Dry eyes and mouth</a:t>
            </a:r>
          </a:p>
          <a:p>
            <a:r>
              <a:rPr lang="en-US" dirty="0" smtClean="0"/>
              <a:t>Dark color urine </a:t>
            </a:r>
          </a:p>
          <a:p>
            <a:pPr marL="0" indent="0">
              <a:buNone/>
            </a:pPr>
            <a:endParaRPr lang="en-US" dirty="0"/>
          </a:p>
          <a:p>
            <a:pPr marL="0" indent="0">
              <a:buNone/>
            </a:pPr>
            <a:endParaRPr lang="en-US" dirty="0" smtClean="0"/>
          </a:p>
          <a:p>
            <a:pPr marL="0" indent="0">
              <a:buNone/>
            </a:pPr>
            <a:r>
              <a:rPr lang="en-US" dirty="0" smtClean="0"/>
              <a:t>Mild dehydration: body loss  2%-  to &lt;3% of body weight </a:t>
            </a:r>
          </a:p>
          <a:p>
            <a:pPr marL="0" indent="0">
              <a:buNone/>
            </a:pPr>
            <a:r>
              <a:rPr lang="en-US" dirty="0" smtClean="0"/>
              <a:t>Mild dehydration can cause: impaired cognitive and physical performance  </a:t>
            </a:r>
            <a:endParaRPr lang="en-GB" dirty="0"/>
          </a:p>
        </p:txBody>
      </p:sp>
    </p:spTree>
    <p:extLst>
      <p:ext uri="{BB962C8B-B14F-4D97-AF65-F5344CB8AC3E}">
        <p14:creationId xmlns:p14="http://schemas.microsoft.com/office/powerpoint/2010/main" val="16918758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dirty="0" smtClean="0"/>
              <a:t>Loss of 3% of the body weight lead to  </a:t>
            </a:r>
          </a:p>
          <a:p>
            <a:pPr marL="0" indent="0">
              <a:buNone/>
            </a:pPr>
            <a:r>
              <a:rPr lang="en-US" dirty="0" smtClean="0"/>
              <a:t>1-  reduce cardiac output </a:t>
            </a:r>
            <a:r>
              <a:rPr lang="en-US" dirty="0" smtClean="0">
                <a:sym typeface="Wingdings" pitchFamily="2" charset="2"/>
              </a:rPr>
              <a:t> the hear will beat faster. </a:t>
            </a:r>
          </a:p>
          <a:p>
            <a:pPr marL="0" indent="0">
              <a:buNone/>
            </a:pPr>
            <a:r>
              <a:rPr lang="en-US" dirty="0" smtClean="0">
                <a:sym typeface="Wingdings" pitchFamily="2" charset="2"/>
              </a:rPr>
              <a:t>2- The oxygen delivery will be less</a:t>
            </a:r>
          </a:p>
          <a:p>
            <a:pPr marL="0" indent="0">
              <a:buNone/>
            </a:pPr>
            <a:r>
              <a:rPr lang="en-US" dirty="0" smtClean="0">
                <a:sym typeface="Wingdings" pitchFamily="2" charset="2"/>
              </a:rPr>
              <a:t>3- low sweat production</a:t>
            </a:r>
          </a:p>
          <a:p>
            <a:pPr marL="0" indent="0">
              <a:buNone/>
            </a:pPr>
            <a:r>
              <a:rPr lang="en-US" dirty="0" smtClean="0">
                <a:sym typeface="Wingdings" pitchFamily="2" charset="2"/>
              </a:rPr>
              <a:t>4- due to low sweating the temperature will increase  </a:t>
            </a:r>
          </a:p>
          <a:p>
            <a:pPr marL="0" indent="0">
              <a:buNone/>
            </a:pPr>
            <a:r>
              <a:rPr lang="en-US" dirty="0" smtClean="0">
                <a:sym typeface="Wingdings" pitchFamily="2" charset="2"/>
              </a:rPr>
              <a:t> </a:t>
            </a:r>
            <a:endParaRPr lang="en-GB" dirty="0"/>
          </a:p>
        </p:txBody>
      </p:sp>
    </p:spTree>
    <p:extLst>
      <p:ext uri="{BB962C8B-B14F-4D97-AF65-F5344CB8AC3E}">
        <p14:creationId xmlns:p14="http://schemas.microsoft.com/office/powerpoint/2010/main" val="8460634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TotalTime>
  <Words>12564</Words>
  <Application>Microsoft Office PowerPoint</Application>
  <PresentationFormat>On-screen Show (4:3)</PresentationFormat>
  <Paragraphs>1251</Paragraphs>
  <Slides>239</Slides>
  <Notes>0</Notes>
  <HiddenSlides>0</HiddenSlides>
  <MMClips>0</MMClips>
  <ScaleCrop>false</ScaleCrop>
  <HeadingPairs>
    <vt:vector size="4" baseType="variant">
      <vt:variant>
        <vt:lpstr>Theme</vt:lpstr>
      </vt:variant>
      <vt:variant>
        <vt:i4>1</vt:i4>
      </vt:variant>
      <vt:variant>
        <vt:lpstr>Slide Titles</vt:lpstr>
      </vt:variant>
      <vt:variant>
        <vt:i4>239</vt:i4>
      </vt:variant>
    </vt:vector>
  </HeadingPairs>
  <TitlesOfParts>
    <vt:vector size="240" baseType="lpstr">
      <vt:lpstr>Office Theme</vt:lpstr>
      <vt:lpstr>Sports physiology and metabolism – Nutrition prospective </vt:lpstr>
      <vt:lpstr>Physical fitness </vt:lpstr>
      <vt:lpstr>Cardiovascular and Respiratory Endurance</vt:lpstr>
      <vt:lpstr>PowerPoint Presentation</vt:lpstr>
      <vt:lpstr>Muscle Strength and Endurance</vt:lpstr>
      <vt:lpstr>PowerPoint Presentation</vt:lpstr>
      <vt:lpstr>PowerPoint Presentation</vt:lpstr>
      <vt:lpstr>Under water weight ( hydrostatic body fat testing) </vt:lpstr>
      <vt:lpstr>PODBOD</vt:lpstr>
      <vt:lpstr>DEXA</vt:lpstr>
      <vt:lpstr>Skinfold </vt:lpstr>
      <vt:lpstr>The Benefits of Exercise and a Healthy Diet</vt:lpstr>
      <vt:lpstr>A Healthy Body Weight</vt:lpstr>
      <vt:lpstr>Cancer and exercise </vt:lpstr>
      <vt:lpstr>How much exercise should we get? </vt:lpstr>
      <vt:lpstr>PowerPoint Presentation</vt:lpstr>
      <vt:lpstr>PowerPoint Presentation</vt:lpstr>
      <vt:lpstr>What is the best type of exercise </vt:lpstr>
      <vt:lpstr>Aerobic exercise</vt:lpstr>
      <vt:lpstr>PowerPoint Presentation</vt:lpstr>
      <vt:lpstr>Resistance training</vt:lpstr>
      <vt:lpstr>PowerPoint Presentation</vt:lpstr>
      <vt:lpstr>Stretching exercise  </vt:lpstr>
      <vt:lpstr>Children </vt:lpstr>
      <vt:lpstr>The real scenario </vt:lpstr>
      <vt:lpstr>1- Energy for exercise </vt:lpstr>
      <vt:lpstr>ATP  production </vt:lpstr>
      <vt:lpstr>PowerPoint Presentation</vt:lpstr>
      <vt:lpstr>2- Oxygen delivery </vt:lpstr>
      <vt:lpstr>PowerPoint Presentation</vt:lpstr>
      <vt:lpstr>3- Changing blood flow  </vt:lpstr>
      <vt:lpstr>PowerPoint Presentation</vt:lpstr>
      <vt:lpstr>4- Change in the muscle  </vt:lpstr>
      <vt:lpstr>PowerPoint Presentation</vt:lpstr>
      <vt:lpstr>Muscles for Strength, Power, and Endurance</vt:lpstr>
      <vt:lpstr>PowerPoint Presentation</vt:lpstr>
      <vt:lpstr>PowerPoint Presentation</vt:lpstr>
      <vt:lpstr>PowerPoint Presentation</vt:lpstr>
      <vt:lpstr>PowerPoint Presentation</vt:lpstr>
      <vt:lpstr>PowerPoint Presentation</vt:lpstr>
      <vt:lpstr>Factors affect fast or slow fibre %</vt:lpstr>
      <vt:lpstr>Aerobic capacity  VO2max,</vt:lpstr>
      <vt:lpstr>Justify anemic people have less exercise tolerance </vt:lpstr>
      <vt:lpstr>Aerobic training </vt:lpstr>
      <vt:lpstr>PowerPoint Presentation</vt:lpstr>
      <vt:lpstr>PowerPoint Presentation</vt:lpstr>
      <vt:lpstr>PowerPoint Presentation</vt:lpstr>
      <vt:lpstr>PowerPoint Presentation</vt:lpstr>
      <vt:lpstr>Resistance training </vt:lpstr>
      <vt:lpstr>PowerPoint Presentation</vt:lpstr>
      <vt:lpstr>PowerPoint Presentation</vt:lpstr>
      <vt:lpstr>PowerPoint Presentation</vt:lpstr>
      <vt:lpstr>Energy store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Fuelling Short-Term Exercise: Anaerobic Metabolism</vt:lpstr>
      <vt:lpstr>PowerPoint Presentation</vt:lpstr>
      <vt:lpstr>Energy for the Long Run: Aerobic Metabolism</vt:lpstr>
      <vt:lpstr>PowerPoint Presentation</vt:lpstr>
      <vt:lpstr>Exercise and metabolism </vt:lpstr>
      <vt:lpstr>How does training affect metabolism </vt:lpstr>
      <vt:lpstr>PowerPoint Presentation</vt:lpstr>
      <vt:lpstr>PowerPoint Presentation</vt:lpstr>
      <vt:lpstr>PowerPoint Presentation</vt:lpstr>
      <vt:lpstr>PowerPoint Presentation</vt:lpstr>
      <vt:lpstr>PowerPoint Presentation</vt:lpstr>
      <vt:lpstr>Fuel exercise with Fat </vt:lpstr>
      <vt:lpstr>PowerPoint Presentation</vt:lpstr>
      <vt:lpstr>Source of FA during exercise</vt:lpstr>
      <vt:lpstr>PowerPoint Presentation</vt:lpstr>
      <vt:lpstr>Protein and exercise </vt:lpstr>
      <vt:lpstr>PowerPoint Presentation</vt:lpstr>
      <vt:lpstr>PowerPoint Presentation</vt:lpstr>
      <vt:lpstr>PowerPoint Presentation</vt:lpstr>
      <vt:lpstr>Fatigue </vt:lpstr>
      <vt:lpstr>Water and electrolytes</vt:lpstr>
      <vt:lpstr>PowerPoint Presentation</vt:lpstr>
      <vt:lpstr>Regulate body temp</vt:lpstr>
      <vt:lpstr>PowerPoint Presentation</vt:lpstr>
      <vt:lpstr>PowerPoint Presentation</vt:lpstr>
      <vt:lpstr>Water intake </vt:lpstr>
      <vt:lpstr>Water absorption </vt:lpstr>
      <vt:lpstr>Water loss</vt:lpstr>
      <vt:lpstr>PowerPoint Presentation</vt:lpstr>
      <vt:lpstr>Water and altitude </vt:lpstr>
      <vt:lpstr>Water and electrolyte balance </vt:lpstr>
      <vt:lpstr>Thirst </vt:lpstr>
      <vt:lpstr>PowerPoint Presentation</vt:lpstr>
      <vt:lpstr>Related problems </vt:lpstr>
      <vt:lpstr>PowerPoint Presentation</vt:lpstr>
      <vt:lpstr>Symptoms of dehydration </vt:lpstr>
      <vt:lpstr>PowerPoint Presentation</vt:lpstr>
      <vt:lpstr>PowerPoint Presentation</vt:lpstr>
      <vt:lpstr>Heat related illness </vt:lpstr>
      <vt:lpstr>PowerPoint Presentation</vt:lpstr>
      <vt:lpstr>Heat related illness </vt:lpstr>
      <vt:lpstr>PowerPoint Presentation</vt:lpstr>
      <vt:lpstr>Low sodium </vt:lpstr>
      <vt:lpstr>PowerPoint Presentation</vt:lpstr>
      <vt:lpstr>PowerPoint Presentation</vt:lpstr>
      <vt:lpstr>PowerPoint Presentation</vt:lpstr>
      <vt:lpstr>Recommendation for athletes </vt:lpstr>
      <vt:lpstr>Water and electrolytes requirements </vt:lpstr>
      <vt:lpstr>PowerPoint Presentation</vt:lpstr>
      <vt:lpstr>PowerPoint Presentation</vt:lpstr>
      <vt:lpstr>PowerPoint Presentation</vt:lpstr>
      <vt:lpstr>During exercise </vt:lpstr>
      <vt:lpstr>After exercise </vt:lpstr>
      <vt:lpstr>PowerPoint Presentation</vt:lpstr>
      <vt:lpstr>How to calculate the energy expenditure </vt:lpstr>
      <vt:lpstr>Harris benedict </vt:lpstr>
      <vt:lpstr>E.E energy expenditure/ requirement </vt:lpstr>
      <vt:lpstr>P.A factor </vt:lpstr>
      <vt:lpstr>Estimate the energy requirements </vt:lpstr>
      <vt:lpstr>PowerPoint Presentation</vt:lpstr>
      <vt:lpstr>Second method- Quick method  </vt:lpstr>
      <vt:lpstr>3- other longer method </vt:lpstr>
      <vt:lpstr>PowerPoint Presentation</vt:lpstr>
      <vt:lpstr>Protein  </vt:lpstr>
      <vt:lpstr>PowerPoint Presentation</vt:lpstr>
      <vt:lpstr>Micronutrients </vt:lpstr>
      <vt:lpstr>PowerPoint Presentation</vt:lpstr>
      <vt:lpstr>Meal times and training </vt:lpstr>
      <vt:lpstr>Before training </vt:lpstr>
      <vt:lpstr>PowerPoint Presentation</vt:lpstr>
      <vt:lpstr>Signs of  hypoglycemia </vt:lpstr>
      <vt:lpstr>PowerPoint Presentation</vt:lpstr>
      <vt:lpstr>PowerPoint Presentation</vt:lpstr>
      <vt:lpstr>PowerPoint Presentation</vt:lpstr>
      <vt:lpstr>PowerPoint Presentation</vt:lpstr>
      <vt:lpstr>Best food choices before exercise </vt:lpstr>
      <vt:lpstr>Justify </vt:lpstr>
      <vt:lpstr>PowerPoint Presentation</vt:lpstr>
      <vt:lpstr>Examples- pre- exercise meals </vt:lpstr>
      <vt:lpstr>Pre-workout snacks  </vt:lpstr>
      <vt:lpstr>Maximize stored glycogen </vt:lpstr>
      <vt:lpstr>PowerPoint Presentation</vt:lpstr>
      <vt:lpstr>glycogen supercompensation, or carbohydrate loading regimen </vt:lpstr>
      <vt:lpstr>PowerPoint Presentation</vt:lpstr>
      <vt:lpstr>PowerPoint Presentation</vt:lpstr>
      <vt:lpstr>Pre exercise diet </vt:lpstr>
      <vt:lpstr>During exercise </vt:lpstr>
      <vt:lpstr>PowerPoint Presentation</vt:lpstr>
      <vt:lpstr>PowerPoint Presentation</vt:lpstr>
      <vt:lpstr>PowerPoint Presentation</vt:lpstr>
      <vt:lpstr>Post exercise meals </vt:lpstr>
      <vt:lpstr>PowerPoint Presentation</vt:lpstr>
      <vt:lpstr>PowerPoint Presentation</vt:lpstr>
      <vt:lpstr>PowerPoint Presentation</vt:lpstr>
      <vt:lpstr>Case study </vt:lpstr>
      <vt:lpstr>Ergogenic supplements  </vt:lpstr>
      <vt:lpstr>Ergogenic aid </vt:lpstr>
      <vt:lpstr>Weighing the risk and benefits </vt:lpstr>
      <vt:lpstr>questions you have to ask </vt:lpstr>
      <vt:lpstr>Are the Supplement Claims Valid?</vt:lpstr>
      <vt:lpstr>PowerPoint Presentation</vt:lpstr>
      <vt:lpstr>Discussion </vt:lpstr>
      <vt:lpstr>Safety </vt:lpstr>
      <vt:lpstr>Ethical and legal considerations </vt:lpstr>
      <vt:lpstr>Vitamins?</vt:lpstr>
      <vt:lpstr>Minerals </vt:lpstr>
      <vt:lpstr>PowerPoint Presentation</vt:lpstr>
      <vt:lpstr>Protein supplementation </vt:lpstr>
      <vt:lpstr>PowerPoint Presentation</vt:lpstr>
      <vt:lpstr>Amino acids </vt:lpstr>
      <vt:lpstr>PowerPoint Presentation</vt:lpstr>
      <vt:lpstr>PowerPoint Presentation</vt:lpstr>
      <vt:lpstr>Creatine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Bicarbonate </vt:lpstr>
      <vt:lpstr>PowerPoint Presentation</vt:lpstr>
      <vt:lpstr>PowerPoint Presentation</vt:lpstr>
      <vt:lpstr>PowerPoint Presentation</vt:lpstr>
      <vt:lpstr>PowerPoint Presentation</vt:lpstr>
      <vt:lpstr>Caffeine </vt:lpstr>
      <vt:lpstr>PowerPoint Presentation</vt:lpstr>
      <vt:lpstr>PowerPoint Presentation</vt:lpstr>
      <vt:lpstr>PowerPoint Presentation</vt:lpstr>
      <vt:lpstr>PowerPoint Presentation</vt:lpstr>
      <vt:lpstr>Carnitine </vt:lpstr>
      <vt:lpstr>PowerPoint Presentation</vt:lpstr>
      <vt:lpstr>Medium chain triglyceride </vt:lpstr>
      <vt:lpstr>Ribose </vt:lpstr>
      <vt:lpstr>Ginseng </vt:lpstr>
      <vt:lpstr>Ephedra</vt:lpstr>
      <vt:lpstr>Anabolic steroids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Steroid precursors</vt:lpstr>
      <vt:lpstr>PowerPoint Presentation</vt:lpstr>
      <vt:lpstr>PowerPoint Presentation</vt:lpstr>
      <vt:lpstr>PowerPoint Presentation</vt:lpstr>
      <vt:lpstr>HMB- beta-hydroxy-beta-methylbutyrate </vt:lpstr>
      <vt:lpstr>PowerPoint Presentation</vt:lpstr>
      <vt:lpstr>Peptide hormones </vt:lpstr>
      <vt:lpstr>Growth hormone </vt:lpstr>
      <vt:lpstr>PowerPoint Presentation</vt:lpstr>
      <vt:lpstr>Eryhtopoietin EPO </vt:lpstr>
      <vt:lpstr>Others </vt:lpstr>
      <vt:lpstr>Nutritional problems common among athletes </vt:lpstr>
      <vt:lpstr>Losing and gaining weight </vt:lpstr>
      <vt:lpstr>PowerPoint Presentation</vt:lpstr>
      <vt:lpstr>PowerPoint Presentation</vt:lpstr>
      <vt:lpstr>Weight gain </vt:lpstr>
      <vt:lpstr>Weight loss </vt:lpstr>
      <vt:lpstr>PowerPoint Presentation</vt:lpstr>
      <vt:lpstr>Eating disorders </vt:lpstr>
      <vt:lpstr>PowerPoint Presentation</vt:lpstr>
      <vt:lpstr>Anorexia </vt:lpstr>
      <vt:lpstr>PowerPoint Presentation</vt:lpstr>
      <vt:lpstr>Binging and Purging: Bulimia</vt:lpstr>
      <vt:lpstr>PowerPoint Presentation</vt:lpstr>
      <vt:lpstr>Compulsive exercising </vt:lpstr>
      <vt:lpstr>Female athlete triad </vt:lpstr>
      <vt:lpstr>PowerPoint Presentation</vt:lpstr>
      <vt:lpstr>PowerPoint Presentation</vt:lpstr>
      <vt:lpstr>Iron deficiency in athletes </vt:lpstr>
      <vt:lpstr>PowerPoint Presentation</vt:lpstr>
      <vt:lpstr>Sport anemia </vt:lpstr>
      <vt:lpstr>Vegetarian diets for athletes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Sports physiology and metabolism – Nutrition prospective </dc:title>
  <dc:creator>Lap</dc:creator>
  <cp:lastModifiedBy>Google Tech</cp:lastModifiedBy>
  <cp:revision>23</cp:revision>
  <dcterms:created xsi:type="dcterms:W3CDTF">2006-08-16T00:00:00Z</dcterms:created>
  <dcterms:modified xsi:type="dcterms:W3CDTF">2020-04-23T10:08:31Z</dcterms:modified>
</cp:coreProperties>
</file>