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9" r:id="rId13"/>
    <p:sldId id="271" r:id="rId14"/>
    <p:sldId id="268" r:id="rId15"/>
    <p:sldId id="274" r:id="rId16"/>
    <p:sldId id="272" r:id="rId17"/>
    <p:sldId id="273" r:id="rId18"/>
    <p:sldId id="275" r:id="rId19"/>
    <p:sldId id="281" r:id="rId20"/>
    <p:sldId id="293" r:id="rId21"/>
    <p:sldId id="294" r:id="rId22"/>
    <p:sldId id="296" r:id="rId23"/>
    <p:sldId id="297" r:id="rId24"/>
    <p:sldId id="298" r:id="rId25"/>
    <p:sldId id="295" r:id="rId26"/>
    <p:sldId id="276" r:id="rId27"/>
    <p:sldId id="299" r:id="rId28"/>
    <p:sldId id="292" r:id="rId29"/>
    <p:sldId id="305" r:id="rId30"/>
    <p:sldId id="301" r:id="rId31"/>
    <p:sldId id="302" r:id="rId32"/>
    <p:sldId id="303" r:id="rId33"/>
    <p:sldId id="304"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2" d="100"/>
          <a:sy n="82" d="100"/>
        </p:scale>
        <p:origin x="643"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1D490-489F-4315-A2BE-C470341D17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9499318-F907-4539-B368-8F95724853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4B783A7-F8B7-4792-8DBD-AE36846EE2EC}"/>
              </a:ext>
            </a:extLst>
          </p:cNvPr>
          <p:cNvSpPr>
            <a:spLocks noGrp="1"/>
          </p:cNvSpPr>
          <p:nvPr>
            <p:ph type="dt" sz="half" idx="10"/>
          </p:nvPr>
        </p:nvSpPr>
        <p:spPr/>
        <p:txBody>
          <a:bodyPr/>
          <a:lstStyle/>
          <a:p>
            <a:fld id="{48C0771D-6D7C-4A16-A73A-9346E46EC3C8}" type="datetimeFigureOut">
              <a:rPr lang="en-US" smtClean="0"/>
              <a:t>5/4/2023</a:t>
            </a:fld>
            <a:endParaRPr lang="en-US"/>
          </a:p>
        </p:txBody>
      </p:sp>
      <p:sp>
        <p:nvSpPr>
          <p:cNvPr id="5" name="Footer Placeholder 4">
            <a:extLst>
              <a:ext uri="{FF2B5EF4-FFF2-40B4-BE49-F238E27FC236}">
                <a16:creationId xmlns:a16="http://schemas.microsoft.com/office/drawing/2014/main" id="{62F9D44A-34DD-44BB-B4C0-E3372A8678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569FC2-9E86-4C38-8C49-89EB5F67B25C}"/>
              </a:ext>
            </a:extLst>
          </p:cNvPr>
          <p:cNvSpPr>
            <a:spLocks noGrp="1"/>
          </p:cNvSpPr>
          <p:nvPr>
            <p:ph type="sldNum" sz="quarter" idx="12"/>
          </p:nvPr>
        </p:nvSpPr>
        <p:spPr/>
        <p:txBody>
          <a:bodyPr/>
          <a:lstStyle/>
          <a:p>
            <a:fld id="{75E57579-5D47-426F-8F06-68863F2C7595}" type="slidenum">
              <a:rPr lang="en-US" smtClean="0"/>
              <a:t>‹#›</a:t>
            </a:fld>
            <a:endParaRPr lang="en-US"/>
          </a:p>
        </p:txBody>
      </p:sp>
    </p:spTree>
    <p:extLst>
      <p:ext uri="{BB962C8B-B14F-4D97-AF65-F5344CB8AC3E}">
        <p14:creationId xmlns:p14="http://schemas.microsoft.com/office/powerpoint/2010/main" val="2875687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B336D-42E9-461D-B141-67BCEB81F7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F7176F0-337F-4E29-997E-1EF2822E453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229432-53BD-4C10-81EE-2D9CABF17C3A}"/>
              </a:ext>
            </a:extLst>
          </p:cNvPr>
          <p:cNvSpPr>
            <a:spLocks noGrp="1"/>
          </p:cNvSpPr>
          <p:nvPr>
            <p:ph type="dt" sz="half" idx="10"/>
          </p:nvPr>
        </p:nvSpPr>
        <p:spPr/>
        <p:txBody>
          <a:bodyPr/>
          <a:lstStyle/>
          <a:p>
            <a:fld id="{48C0771D-6D7C-4A16-A73A-9346E46EC3C8}" type="datetimeFigureOut">
              <a:rPr lang="en-US" smtClean="0"/>
              <a:t>5/4/2023</a:t>
            </a:fld>
            <a:endParaRPr lang="en-US"/>
          </a:p>
        </p:txBody>
      </p:sp>
      <p:sp>
        <p:nvSpPr>
          <p:cNvPr id="5" name="Footer Placeholder 4">
            <a:extLst>
              <a:ext uri="{FF2B5EF4-FFF2-40B4-BE49-F238E27FC236}">
                <a16:creationId xmlns:a16="http://schemas.microsoft.com/office/drawing/2014/main" id="{690C4F6F-3973-4158-96B7-4CBAEAA65E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7FBBA1-0FD5-4036-A5B4-9CA9A8F049EB}"/>
              </a:ext>
            </a:extLst>
          </p:cNvPr>
          <p:cNvSpPr>
            <a:spLocks noGrp="1"/>
          </p:cNvSpPr>
          <p:nvPr>
            <p:ph type="sldNum" sz="quarter" idx="12"/>
          </p:nvPr>
        </p:nvSpPr>
        <p:spPr/>
        <p:txBody>
          <a:bodyPr/>
          <a:lstStyle/>
          <a:p>
            <a:fld id="{75E57579-5D47-426F-8F06-68863F2C7595}" type="slidenum">
              <a:rPr lang="en-US" smtClean="0"/>
              <a:t>‹#›</a:t>
            </a:fld>
            <a:endParaRPr lang="en-US"/>
          </a:p>
        </p:txBody>
      </p:sp>
    </p:spTree>
    <p:extLst>
      <p:ext uri="{BB962C8B-B14F-4D97-AF65-F5344CB8AC3E}">
        <p14:creationId xmlns:p14="http://schemas.microsoft.com/office/powerpoint/2010/main" val="2388635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B89F61-5932-43B2-99F8-B8BE1765BA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DB8268E-7C9A-4848-B9CD-81B2F7ACD4B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339835-C45D-4A2C-846D-C3A247B6532C}"/>
              </a:ext>
            </a:extLst>
          </p:cNvPr>
          <p:cNvSpPr>
            <a:spLocks noGrp="1"/>
          </p:cNvSpPr>
          <p:nvPr>
            <p:ph type="dt" sz="half" idx="10"/>
          </p:nvPr>
        </p:nvSpPr>
        <p:spPr/>
        <p:txBody>
          <a:bodyPr/>
          <a:lstStyle/>
          <a:p>
            <a:fld id="{48C0771D-6D7C-4A16-A73A-9346E46EC3C8}" type="datetimeFigureOut">
              <a:rPr lang="en-US" smtClean="0"/>
              <a:t>5/4/2023</a:t>
            </a:fld>
            <a:endParaRPr lang="en-US"/>
          </a:p>
        </p:txBody>
      </p:sp>
      <p:sp>
        <p:nvSpPr>
          <p:cNvPr id="5" name="Footer Placeholder 4">
            <a:extLst>
              <a:ext uri="{FF2B5EF4-FFF2-40B4-BE49-F238E27FC236}">
                <a16:creationId xmlns:a16="http://schemas.microsoft.com/office/drawing/2014/main" id="{241641E4-8FCF-4B0C-B799-CEFA996274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8C5BC7-5FA0-4609-9CAD-B8EFC1ED32FB}"/>
              </a:ext>
            </a:extLst>
          </p:cNvPr>
          <p:cNvSpPr>
            <a:spLocks noGrp="1"/>
          </p:cNvSpPr>
          <p:nvPr>
            <p:ph type="sldNum" sz="quarter" idx="12"/>
          </p:nvPr>
        </p:nvSpPr>
        <p:spPr/>
        <p:txBody>
          <a:bodyPr/>
          <a:lstStyle/>
          <a:p>
            <a:fld id="{75E57579-5D47-426F-8F06-68863F2C7595}" type="slidenum">
              <a:rPr lang="en-US" smtClean="0"/>
              <a:t>‹#›</a:t>
            </a:fld>
            <a:endParaRPr lang="en-US"/>
          </a:p>
        </p:txBody>
      </p:sp>
    </p:spTree>
    <p:extLst>
      <p:ext uri="{BB962C8B-B14F-4D97-AF65-F5344CB8AC3E}">
        <p14:creationId xmlns:p14="http://schemas.microsoft.com/office/powerpoint/2010/main" val="3666446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6F754-6AF7-46A5-B521-8E4BAACE5E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D5E5AC-1286-4AD1-AF66-A72AF11049E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AB1E1A-FBE8-4D78-88ED-FDF2EB754DE7}"/>
              </a:ext>
            </a:extLst>
          </p:cNvPr>
          <p:cNvSpPr>
            <a:spLocks noGrp="1"/>
          </p:cNvSpPr>
          <p:nvPr>
            <p:ph type="dt" sz="half" idx="10"/>
          </p:nvPr>
        </p:nvSpPr>
        <p:spPr/>
        <p:txBody>
          <a:bodyPr/>
          <a:lstStyle/>
          <a:p>
            <a:fld id="{48C0771D-6D7C-4A16-A73A-9346E46EC3C8}" type="datetimeFigureOut">
              <a:rPr lang="en-US" smtClean="0"/>
              <a:t>5/4/2023</a:t>
            </a:fld>
            <a:endParaRPr lang="en-US"/>
          </a:p>
        </p:txBody>
      </p:sp>
      <p:sp>
        <p:nvSpPr>
          <p:cNvPr id="5" name="Footer Placeholder 4">
            <a:extLst>
              <a:ext uri="{FF2B5EF4-FFF2-40B4-BE49-F238E27FC236}">
                <a16:creationId xmlns:a16="http://schemas.microsoft.com/office/drawing/2014/main" id="{03CEE273-770E-45F9-AE18-A3CD8E710F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DDC3F2-F0E8-4652-BF38-9FF6CD01EBAA}"/>
              </a:ext>
            </a:extLst>
          </p:cNvPr>
          <p:cNvSpPr>
            <a:spLocks noGrp="1"/>
          </p:cNvSpPr>
          <p:nvPr>
            <p:ph type="sldNum" sz="quarter" idx="12"/>
          </p:nvPr>
        </p:nvSpPr>
        <p:spPr/>
        <p:txBody>
          <a:bodyPr/>
          <a:lstStyle/>
          <a:p>
            <a:fld id="{75E57579-5D47-426F-8F06-68863F2C7595}" type="slidenum">
              <a:rPr lang="en-US" smtClean="0"/>
              <a:t>‹#›</a:t>
            </a:fld>
            <a:endParaRPr lang="en-US"/>
          </a:p>
        </p:txBody>
      </p:sp>
    </p:spTree>
    <p:extLst>
      <p:ext uri="{BB962C8B-B14F-4D97-AF65-F5344CB8AC3E}">
        <p14:creationId xmlns:p14="http://schemas.microsoft.com/office/powerpoint/2010/main" val="2667725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C8CC5-A55A-4254-BA0E-F0B46D9CE18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E07BDF8-F879-4634-B39B-95EFE83D82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AC3E178-8AB4-467C-B04B-AA0A8452D3F7}"/>
              </a:ext>
            </a:extLst>
          </p:cNvPr>
          <p:cNvSpPr>
            <a:spLocks noGrp="1"/>
          </p:cNvSpPr>
          <p:nvPr>
            <p:ph type="dt" sz="half" idx="10"/>
          </p:nvPr>
        </p:nvSpPr>
        <p:spPr/>
        <p:txBody>
          <a:bodyPr/>
          <a:lstStyle/>
          <a:p>
            <a:fld id="{48C0771D-6D7C-4A16-A73A-9346E46EC3C8}" type="datetimeFigureOut">
              <a:rPr lang="en-US" smtClean="0"/>
              <a:t>5/4/2023</a:t>
            </a:fld>
            <a:endParaRPr lang="en-US"/>
          </a:p>
        </p:txBody>
      </p:sp>
      <p:sp>
        <p:nvSpPr>
          <p:cNvPr id="5" name="Footer Placeholder 4">
            <a:extLst>
              <a:ext uri="{FF2B5EF4-FFF2-40B4-BE49-F238E27FC236}">
                <a16:creationId xmlns:a16="http://schemas.microsoft.com/office/drawing/2014/main" id="{9093295A-6F11-45B0-B968-F6B66A04E7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0BD078-AA00-4277-BF7E-33529AE6B323}"/>
              </a:ext>
            </a:extLst>
          </p:cNvPr>
          <p:cNvSpPr>
            <a:spLocks noGrp="1"/>
          </p:cNvSpPr>
          <p:nvPr>
            <p:ph type="sldNum" sz="quarter" idx="12"/>
          </p:nvPr>
        </p:nvSpPr>
        <p:spPr/>
        <p:txBody>
          <a:bodyPr/>
          <a:lstStyle/>
          <a:p>
            <a:fld id="{75E57579-5D47-426F-8F06-68863F2C7595}" type="slidenum">
              <a:rPr lang="en-US" smtClean="0"/>
              <a:t>‹#›</a:t>
            </a:fld>
            <a:endParaRPr lang="en-US"/>
          </a:p>
        </p:txBody>
      </p:sp>
    </p:spTree>
    <p:extLst>
      <p:ext uri="{BB962C8B-B14F-4D97-AF65-F5344CB8AC3E}">
        <p14:creationId xmlns:p14="http://schemas.microsoft.com/office/powerpoint/2010/main" val="2831056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17BF1-B9A6-48D9-848A-EF3D6BB84B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10E311-7B23-4D78-BE08-874D7F078E9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9C7B960-084F-4B00-A30D-F4AA3DDA2D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9C7152E-ED60-4A24-A088-45B63D1814E2}"/>
              </a:ext>
            </a:extLst>
          </p:cNvPr>
          <p:cNvSpPr>
            <a:spLocks noGrp="1"/>
          </p:cNvSpPr>
          <p:nvPr>
            <p:ph type="dt" sz="half" idx="10"/>
          </p:nvPr>
        </p:nvSpPr>
        <p:spPr/>
        <p:txBody>
          <a:bodyPr/>
          <a:lstStyle/>
          <a:p>
            <a:fld id="{48C0771D-6D7C-4A16-A73A-9346E46EC3C8}" type="datetimeFigureOut">
              <a:rPr lang="en-US" smtClean="0"/>
              <a:t>5/4/2023</a:t>
            </a:fld>
            <a:endParaRPr lang="en-US"/>
          </a:p>
        </p:txBody>
      </p:sp>
      <p:sp>
        <p:nvSpPr>
          <p:cNvPr id="6" name="Footer Placeholder 5">
            <a:extLst>
              <a:ext uri="{FF2B5EF4-FFF2-40B4-BE49-F238E27FC236}">
                <a16:creationId xmlns:a16="http://schemas.microsoft.com/office/drawing/2014/main" id="{37300057-DB98-4AD9-A360-3224C57B82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1652B9-BA50-486B-8647-FF630F565F3D}"/>
              </a:ext>
            </a:extLst>
          </p:cNvPr>
          <p:cNvSpPr>
            <a:spLocks noGrp="1"/>
          </p:cNvSpPr>
          <p:nvPr>
            <p:ph type="sldNum" sz="quarter" idx="12"/>
          </p:nvPr>
        </p:nvSpPr>
        <p:spPr/>
        <p:txBody>
          <a:bodyPr/>
          <a:lstStyle/>
          <a:p>
            <a:fld id="{75E57579-5D47-426F-8F06-68863F2C7595}" type="slidenum">
              <a:rPr lang="en-US" smtClean="0"/>
              <a:t>‹#›</a:t>
            </a:fld>
            <a:endParaRPr lang="en-US"/>
          </a:p>
        </p:txBody>
      </p:sp>
    </p:spTree>
    <p:extLst>
      <p:ext uri="{BB962C8B-B14F-4D97-AF65-F5344CB8AC3E}">
        <p14:creationId xmlns:p14="http://schemas.microsoft.com/office/powerpoint/2010/main" val="515498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C2BD1-31D8-48D6-8617-76A469FDBBF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9F9E673-4A3F-4335-9C2C-6573B8C359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D0C0403-861F-4FF3-9EE6-A89DD1C14E8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E8BF04-C38D-4C42-8918-C8EADBC19F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501A351-F689-4653-9CF6-25CD7F70F2C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8594A1-30F4-4000-9167-DBAD4E254F75}"/>
              </a:ext>
            </a:extLst>
          </p:cNvPr>
          <p:cNvSpPr>
            <a:spLocks noGrp="1"/>
          </p:cNvSpPr>
          <p:nvPr>
            <p:ph type="dt" sz="half" idx="10"/>
          </p:nvPr>
        </p:nvSpPr>
        <p:spPr/>
        <p:txBody>
          <a:bodyPr/>
          <a:lstStyle/>
          <a:p>
            <a:fld id="{48C0771D-6D7C-4A16-A73A-9346E46EC3C8}" type="datetimeFigureOut">
              <a:rPr lang="en-US" smtClean="0"/>
              <a:t>5/4/2023</a:t>
            </a:fld>
            <a:endParaRPr lang="en-US"/>
          </a:p>
        </p:txBody>
      </p:sp>
      <p:sp>
        <p:nvSpPr>
          <p:cNvPr id="8" name="Footer Placeholder 7">
            <a:extLst>
              <a:ext uri="{FF2B5EF4-FFF2-40B4-BE49-F238E27FC236}">
                <a16:creationId xmlns:a16="http://schemas.microsoft.com/office/drawing/2014/main" id="{59BD6B93-AE62-4095-9E67-92EC619D478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EB6644E-EBFC-422F-955D-59FB0B6B5A3F}"/>
              </a:ext>
            </a:extLst>
          </p:cNvPr>
          <p:cNvSpPr>
            <a:spLocks noGrp="1"/>
          </p:cNvSpPr>
          <p:nvPr>
            <p:ph type="sldNum" sz="quarter" idx="12"/>
          </p:nvPr>
        </p:nvSpPr>
        <p:spPr/>
        <p:txBody>
          <a:bodyPr/>
          <a:lstStyle/>
          <a:p>
            <a:fld id="{75E57579-5D47-426F-8F06-68863F2C7595}" type="slidenum">
              <a:rPr lang="en-US" smtClean="0"/>
              <a:t>‹#›</a:t>
            </a:fld>
            <a:endParaRPr lang="en-US"/>
          </a:p>
        </p:txBody>
      </p:sp>
    </p:spTree>
    <p:extLst>
      <p:ext uri="{BB962C8B-B14F-4D97-AF65-F5344CB8AC3E}">
        <p14:creationId xmlns:p14="http://schemas.microsoft.com/office/powerpoint/2010/main" val="3640855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06078-F0C7-4294-8213-5368D92AC23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58A86BF-FB71-460F-B51B-28D9EC652D86}"/>
              </a:ext>
            </a:extLst>
          </p:cNvPr>
          <p:cNvSpPr>
            <a:spLocks noGrp="1"/>
          </p:cNvSpPr>
          <p:nvPr>
            <p:ph type="dt" sz="half" idx="10"/>
          </p:nvPr>
        </p:nvSpPr>
        <p:spPr/>
        <p:txBody>
          <a:bodyPr/>
          <a:lstStyle/>
          <a:p>
            <a:fld id="{48C0771D-6D7C-4A16-A73A-9346E46EC3C8}" type="datetimeFigureOut">
              <a:rPr lang="en-US" smtClean="0"/>
              <a:t>5/4/2023</a:t>
            </a:fld>
            <a:endParaRPr lang="en-US"/>
          </a:p>
        </p:txBody>
      </p:sp>
      <p:sp>
        <p:nvSpPr>
          <p:cNvPr id="4" name="Footer Placeholder 3">
            <a:extLst>
              <a:ext uri="{FF2B5EF4-FFF2-40B4-BE49-F238E27FC236}">
                <a16:creationId xmlns:a16="http://schemas.microsoft.com/office/drawing/2014/main" id="{B99D31F1-96FA-4B59-B49C-C042E434DA5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E20207F-C357-4D32-AC2E-96EEF7E5D211}"/>
              </a:ext>
            </a:extLst>
          </p:cNvPr>
          <p:cNvSpPr>
            <a:spLocks noGrp="1"/>
          </p:cNvSpPr>
          <p:nvPr>
            <p:ph type="sldNum" sz="quarter" idx="12"/>
          </p:nvPr>
        </p:nvSpPr>
        <p:spPr/>
        <p:txBody>
          <a:bodyPr/>
          <a:lstStyle/>
          <a:p>
            <a:fld id="{75E57579-5D47-426F-8F06-68863F2C7595}" type="slidenum">
              <a:rPr lang="en-US" smtClean="0"/>
              <a:t>‹#›</a:t>
            </a:fld>
            <a:endParaRPr lang="en-US"/>
          </a:p>
        </p:txBody>
      </p:sp>
    </p:spTree>
    <p:extLst>
      <p:ext uri="{BB962C8B-B14F-4D97-AF65-F5344CB8AC3E}">
        <p14:creationId xmlns:p14="http://schemas.microsoft.com/office/powerpoint/2010/main" val="2469401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D42A35-F737-4D2B-822D-F70CAA74E69B}"/>
              </a:ext>
            </a:extLst>
          </p:cNvPr>
          <p:cNvSpPr>
            <a:spLocks noGrp="1"/>
          </p:cNvSpPr>
          <p:nvPr>
            <p:ph type="dt" sz="half" idx="10"/>
          </p:nvPr>
        </p:nvSpPr>
        <p:spPr/>
        <p:txBody>
          <a:bodyPr/>
          <a:lstStyle/>
          <a:p>
            <a:fld id="{48C0771D-6D7C-4A16-A73A-9346E46EC3C8}" type="datetimeFigureOut">
              <a:rPr lang="en-US" smtClean="0"/>
              <a:t>5/4/2023</a:t>
            </a:fld>
            <a:endParaRPr lang="en-US"/>
          </a:p>
        </p:txBody>
      </p:sp>
      <p:sp>
        <p:nvSpPr>
          <p:cNvPr id="3" name="Footer Placeholder 2">
            <a:extLst>
              <a:ext uri="{FF2B5EF4-FFF2-40B4-BE49-F238E27FC236}">
                <a16:creationId xmlns:a16="http://schemas.microsoft.com/office/drawing/2014/main" id="{34499D0A-07CB-47D5-B978-34A410A493E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D05A0FA-D83B-4629-94B5-43DFFD1B1C64}"/>
              </a:ext>
            </a:extLst>
          </p:cNvPr>
          <p:cNvSpPr>
            <a:spLocks noGrp="1"/>
          </p:cNvSpPr>
          <p:nvPr>
            <p:ph type="sldNum" sz="quarter" idx="12"/>
          </p:nvPr>
        </p:nvSpPr>
        <p:spPr/>
        <p:txBody>
          <a:bodyPr/>
          <a:lstStyle/>
          <a:p>
            <a:fld id="{75E57579-5D47-426F-8F06-68863F2C7595}" type="slidenum">
              <a:rPr lang="en-US" smtClean="0"/>
              <a:t>‹#›</a:t>
            </a:fld>
            <a:endParaRPr lang="en-US"/>
          </a:p>
        </p:txBody>
      </p:sp>
    </p:spTree>
    <p:extLst>
      <p:ext uri="{BB962C8B-B14F-4D97-AF65-F5344CB8AC3E}">
        <p14:creationId xmlns:p14="http://schemas.microsoft.com/office/powerpoint/2010/main" val="3847486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B6D2B-D33B-4AB9-BF98-F47000D457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886F64-4DF2-4C87-97A2-CC71E7E4B0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593932-C281-454C-BF25-4394A8C014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D342A9A-392D-4005-8DF4-B4AA33173DD5}"/>
              </a:ext>
            </a:extLst>
          </p:cNvPr>
          <p:cNvSpPr>
            <a:spLocks noGrp="1"/>
          </p:cNvSpPr>
          <p:nvPr>
            <p:ph type="dt" sz="half" idx="10"/>
          </p:nvPr>
        </p:nvSpPr>
        <p:spPr/>
        <p:txBody>
          <a:bodyPr/>
          <a:lstStyle/>
          <a:p>
            <a:fld id="{48C0771D-6D7C-4A16-A73A-9346E46EC3C8}" type="datetimeFigureOut">
              <a:rPr lang="en-US" smtClean="0"/>
              <a:t>5/4/2023</a:t>
            </a:fld>
            <a:endParaRPr lang="en-US"/>
          </a:p>
        </p:txBody>
      </p:sp>
      <p:sp>
        <p:nvSpPr>
          <p:cNvPr id="6" name="Footer Placeholder 5">
            <a:extLst>
              <a:ext uri="{FF2B5EF4-FFF2-40B4-BE49-F238E27FC236}">
                <a16:creationId xmlns:a16="http://schemas.microsoft.com/office/drawing/2014/main" id="{B5213BF5-CEF9-4DFE-BEEA-FA39DD1FE4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845F33-068C-4DBD-9F07-BDC93E173DFF}"/>
              </a:ext>
            </a:extLst>
          </p:cNvPr>
          <p:cNvSpPr>
            <a:spLocks noGrp="1"/>
          </p:cNvSpPr>
          <p:nvPr>
            <p:ph type="sldNum" sz="quarter" idx="12"/>
          </p:nvPr>
        </p:nvSpPr>
        <p:spPr/>
        <p:txBody>
          <a:bodyPr/>
          <a:lstStyle/>
          <a:p>
            <a:fld id="{75E57579-5D47-426F-8F06-68863F2C7595}" type="slidenum">
              <a:rPr lang="en-US" smtClean="0"/>
              <a:t>‹#›</a:t>
            </a:fld>
            <a:endParaRPr lang="en-US"/>
          </a:p>
        </p:txBody>
      </p:sp>
    </p:spTree>
    <p:extLst>
      <p:ext uri="{BB962C8B-B14F-4D97-AF65-F5344CB8AC3E}">
        <p14:creationId xmlns:p14="http://schemas.microsoft.com/office/powerpoint/2010/main" val="2317537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6804E-220D-49FE-AE6B-B894C7565C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B3574A2-F0DE-4DC7-BD6D-D123DDA988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630030A-EB2B-46DF-8490-5D623D5DB8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B33CB10-0F11-4EA6-A5B7-D98D66F90694}"/>
              </a:ext>
            </a:extLst>
          </p:cNvPr>
          <p:cNvSpPr>
            <a:spLocks noGrp="1"/>
          </p:cNvSpPr>
          <p:nvPr>
            <p:ph type="dt" sz="half" idx="10"/>
          </p:nvPr>
        </p:nvSpPr>
        <p:spPr/>
        <p:txBody>
          <a:bodyPr/>
          <a:lstStyle/>
          <a:p>
            <a:fld id="{48C0771D-6D7C-4A16-A73A-9346E46EC3C8}" type="datetimeFigureOut">
              <a:rPr lang="en-US" smtClean="0"/>
              <a:t>5/4/2023</a:t>
            </a:fld>
            <a:endParaRPr lang="en-US"/>
          </a:p>
        </p:txBody>
      </p:sp>
      <p:sp>
        <p:nvSpPr>
          <p:cNvPr id="6" name="Footer Placeholder 5">
            <a:extLst>
              <a:ext uri="{FF2B5EF4-FFF2-40B4-BE49-F238E27FC236}">
                <a16:creationId xmlns:a16="http://schemas.microsoft.com/office/drawing/2014/main" id="{BDA7BBDF-022B-4BAE-AFBE-2867322284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502297-12B4-4E54-B520-E78E506FB621}"/>
              </a:ext>
            </a:extLst>
          </p:cNvPr>
          <p:cNvSpPr>
            <a:spLocks noGrp="1"/>
          </p:cNvSpPr>
          <p:nvPr>
            <p:ph type="sldNum" sz="quarter" idx="12"/>
          </p:nvPr>
        </p:nvSpPr>
        <p:spPr/>
        <p:txBody>
          <a:bodyPr/>
          <a:lstStyle/>
          <a:p>
            <a:fld id="{75E57579-5D47-426F-8F06-68863F2C7595}" type="slidenum">
              <a:rPr lang="en-US" smtClean="0"/>
              <a:t>‹#›</a:t>
            </a:fld>
            <a:endParaRPr lang="en-US"/>
          </a:p>
        </p:txBody>
      </p:sp>
    </p:spTree>
    <p:extLst>
      <p:ext uri="{BB962C8B-B14F-4D97-AF65-F5344CB8AC3E}">
        <p14:creationId xmlns:p14="http://schemas.microsoft.com/office/powerpoint/2010/main" val="970964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C36203-1A1F-4E1C-B855-BDC6176322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0819FC8-BFE5-4F4C-8D93-4380A9BE1C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F34018-76EA-4DBF-BB89-5BF92A89F9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C0771D-6D7C-4A16-A73A-9346E46EC3C8}" type="datetimeFigureOut">
              <a:rPr lang="en-US" smtClean="0"/>
              <a:t>5/4/2023</a:t>
            </a:fld>
            <a:endParaRPr lang="en-US"/>
          </a:p>
        </p:txBody>
      </p:sp>
      <p:sp>
        <p:nvSpPr>
          <p:cNvPr id="5" name="Footer Placeholder 4">
            <a:extLst>
              <a:ext uri="{FF2B5EF4-FFF2-40B4-BE49-F238E27FC236}">
                <a16:creationId xmlns:a16="http://schemas.microsoft.com/office/drawing/2014/main" id="{FD081222-3005-476E-8470-14DF078E88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56FBA6B-2035-4DE6-B6A5-2D098F9A25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E57579-5D47-426F-8F06-68863F2C7595}" type="slidenum">
              <a:rPr lang="en-US" smtClean="0"/>
              <a:t>‹#›</a:t>
            </a:fld>
            <a:endParaRPr lang="en-US"/>
          </a:p>
        </p:txBody>
      </p:sp>
    </p:spTree>
    <p:extLst>
      <p:ext uri="{BB962C8B-B14F-4D97-AF65-F5344CB8AC3E}">
        <p14:creationId xmlns:p14="http://schemas.microsoft.com/office/powerpoint/2010/main" val="436298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60DD4-2ACC-4254-BB33-8323F209E97E}"/>
              </a:ext>
            </a:extLst>
          </p:cNvPr>
          <p:cNvSpPr>
            <a:spLocks noGrp="1"/>
          </p:cNvSpPr>
          <p:nvPr>
            <p:ph type="ctrTitle"/>
          </p:nvPr>
        </p:nvSpPr>
        <p:spPr>
          <a:xfrm>
            <a:off x="1524000" y="1122363"/>
            <a:ext cx="9144000" cy="3892982"/>
          </a:xfrm>
        </p:spPr>
        <p:txBody>
          <a:bodyPr>
            <a:normAutofit/>
          </a:bodyPr>
          <a:lstStyle/>
          <a:p>
            <a:r>
              <a:rPr lang="en-US" sz="6700" dirty="0">
                <a:solidFill>
                  <a:srgbClr val="FF0000"/>
                </a:solidFill>
              </a:rPr>
              <a:t>Classes </a:t>
            </a:r>
            <a:br>
              <a:rPr lang="en-US" sz="6700" dirty="0">
                <a:solidFill>
                  <a:srgbClr val="FF0000"/>
                </a:solidFill>
              </a:rPr>
            </a:br>
            <a:br>
              <a:rPr lang="en-US" dirty="0">
                <a:solidFill>
                  <a:srgbClr val="FF0000"/>
                </a:solidFill>
              </a:rPr>
            </a:br>
            <a:endParaRPr lang="en-US" dirty="0">
              <a:solidFill>
                <a:srgbClr val="FF0000"/>
              </a:solidFill>
            </a:endParaRPr>
          </a:p>
        </p:txBody>
      </p:sp>
    </p:spTree>
    <p:extLst>
      <p:ext uri="{BB962C8B-B14F-4D97-AF65-F5344CB8AC3E}">
        <p14:creationId xmlns:p14="http://schemas.microsoft.com/office/powerpoint/2010/main" val="424960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We can define several objects of the class as shown in the example below:</a:t>
            </a:r>
            <a:br>
              <a:rPr lang="en-US" dirty="0"/>
            </a:br>
            <a:endParaRPr lang="en-US" dirty="0"/>
          </a:p>
        </p:txBody>
      </p:sp>
      <p:sp>
        <p:nvSpPr>
          <p:cNvPr id="3" name="Content Placeholder 2"/>
          <p:cNvSpPr>
            <a:spLocks noGrp="1"/>
          </p:cNvSpPr>
          <p:nvPr>
            <p:ph idx="1"/>
          </p:nvPr>
        </p:nvSpPr>
        <p:spPr>
          <a:xfrm>
            <a:off x="554182" y="1496291"/>
            <a:ext cx="9656618" cy="4629873"/>
          </a:xfrm>
        </p:spPr>
        <p:txBody>
          <a:bodyPr>
            <a:normAutofit fontScale="55000" lnSpcReduction="20000"/>
          </a:bodyPr>
          <a:lstStyle/>
          <a:p>
            <a:pPr>
              <a:buNone/>
            </a:pPr>
            <a:r>
              <a:rPr lang="en-US" i="1" dirty="0"/>
              <a:t>// example: one class, two objects</a:t>
            </a:r>
          </a:p>
          <a:p>
            <a:pPr>
              <a:buNone/>
            </a:pPr>
            <a:r>
              <a:rPr lang="en-US" dirty="0"/>
              <a:t> </a:t>
            </a:r>
            <a:r>
              <a:rPr lang="en-US" i="1" dirty="0"/>
              <a:t>#include &lt;</a:t>
            </a:r>
            <a:r>
              <a:rPr lang="en-US" i="1" dirty="0" err="1"/>
              <a:t>iostream</a:t>
            </a:r>
            <a:r>
              <a:rPr lang="en-US" i="1" dirty="0"/>
              <a:t>&gt;</a:t>
            </a:r>
          </a:p>
          <a:p>
            <a:pPr>
              <a:buNone/>
            </a:pPr>
            <a:r>
              <a:rPr lang="en-US" dirty="0"/>
              <a:t> </a:t>
            </a:r>
            <a:r>
              <a:rPr lang="en-US" i="1" dirty="0"/>
              <a:t>using</a:t>
            </a:r>
            <a:r>
              <a:rPr lang="en-US" dirty="0"/>
              <a:t> </a:t>
            </a:r>
            <a:r>
              <a:rPr lang="en-US" i="1" dirty="0"/>
              <a:t>namespace</a:t>
            </a:r>
            <a:r>
              <a:rPr lang="en-US" dirty="0"/>
              <a:t> std; </a:t>
            </a:r>
          </a:p>
          <a:p>
            <a:pPr>
              <a:buNone/>
            </a:pPr>
            <a:r>
              <a:rPr lang="en-US" i="1" dirty="0">
                <a:solidFill>
                  <a:srgbClr val="FF0000"/>
                </a:solidFill>
              </a:rPr>
              <a:t>class</a:t>
            </a:r>
            <a:r>
              <a:rPr lang="en-US" dirty="0">
                <a:solidFill>
                  <a:srgbClr val="FF0000"/>
                </a:solidFill>
              </a:rPr>
              <a:t> </a:t>
            </a:r>
            <a:r>
              <a:rPr lang="en-US" dirty="0" err="1">
                <a:solidFill>
                  <a:srgbClr val="FF0000"/>
                </a:solidFill>
              </a:rPr>
              <a:t>CRectangle</a:t>
            </a:r>
            <a:r>
              <a:rPr lang="en-US" dirty="0">
                <a:solidFill>
                  <a:srgbClr val="FF0000"/>
                </a:solidFill>
              </a:rPr>
              <a:t> { </a:t>
            </a:r>
          </a:p>
          <a:p>
            <a:pPr>
              <a:buNone/>
            </a:pPr>
            <a:r>
              <a:rPr lang="en-US" i="1" dirty="0" err="1">
                <a:solidFill>
                  <a:srgbClr val="FF0000"/>
                </a:solidFill>
              </a:rPr>
              <a:t>int</a:t>
            </a:r>
            <a:r>
              <a:rPr lang="en-US" dirty="0">
                <a:solidFill>
                  <a:srgbClr val="FF0000"/>
                </a:solidFill>
              </a:rPr>
              <a:t> x, y; </a:t>
            </a:r>
          </a:p>
          <a:p>
            <a:pPr>
              <a:buNone/>
            </a:pPr>
            <a:r>
              <a:rPr lang="en-US" i="1" dirty="0">
                <a:solidFill>
                  <a:srgbClr val="FF0000"/>
                </a:solidFill>
              </a:rPr>
              <a:t>public</a:t>
            </a:r>
            <a:r>
              <a:rPr lang="en-US" dirty="0">
                <a:solidFill>
                  <a:srgbClr val="FF0000"/>
                </a:solidFill>
              </a:rPr>
              <a:t>: </a:t>
            </a:r>
          </a:p>
          <a:p>
            <a:pPr>
              <a:buNone/>
            </a:pPr>
            <a:r>
              <a:rPr lang="en-US" i="1" dirty="0">
                <a:solidFill>
                  <a:srgbClr val="FF0000"/>
                </a:solidFill>
              </a:rPr>
              <a:t>void</a:t>
            </a:r>
            <a:r>
              <a:rPr lang="en-US" dirty="0">
                <a:solidFill>
                  <a:srgbClr val="FF0000"/>
                </a:solidFill>
              </a:rPr>
              <a:t> </a:t>
            </a:r>
            <a:r>
              <a:rPr lang="en-US" dirty="0" err="1">
                <a:solidFill>
                  <a:srgbClr val="FF0000"/>
                </a:solidFill>
              </a:rPr>
              <a:t>set_values</a:t>
            </a:r>
            <a:r>
              <a:rPr lang="en-US" dirty="0">
                <a:solidFill>
                  <a:srgbClr val="FF0000"/>
                </a:solidFill>
              </a:rPr>
              <a:t> (</a:t>
            </a:r>
            <a:r>
              <a:rPr lang="en-US" i="1" dirty="0" err="1">
                <a:solidFill>
                  <a:srgbClr val="FF0000"/>
                </a:solidFill>
              </a:rPr>
              <a:t>int</a:t>
            </a:r>
            <a:r>
              <a:rPr lang="en-US" dirty="0" err="1">
                <a:solidFill>
                  <a:srgbClr val="FF0000"/>
                </a:solidFill>
              </a:rPr>
              <a:t>,</a:t>
            </a:r>
            <a:r>
              <a:rPr lang="en-US" i="1" dirty="0" err="1">
                <a:solidFill>
                  <a:srgbClr val="FF0000"/>
                </a:solidFill>
              </a:rPr>
              <a:t>int</a:t>
            </a:r>
            <a:r>
              <a:rPr lang="en-US" dirty="0">
                <a:solidFill>
                  <a:srgbClr val="FF0000"/>
                </a:solidFill>
              </a:rPr>
              <a:t>); </a:t>
            </a:r>
          </a:p>
          <a:p>
            <a:pPr>
              <a:buNone/>
            </a:pPr>
            <a:r>
              <a:rPr lang="en-US" i="1" dirty="0" err="1">
                <a:solidFill>
                  <a:srgbClr val="FF0000"/>
                </a:solidFill>
              </a:rPr>
              <a:t>int</a:t>
            </a:r>
            <a:r>
              <a:rPr lang="en-US" dirty="0">
                <a:solidFill>
                  <a:srgbClr val="FF0000"/>
                </a:solidFill>
              </a:rPr>
              <a:t> area () {</a:t>
            </a:r>
            <a:r>
              <a:rPr lang="en-US" i="1" dirty="0">
                <a:solidFill>
                  <a:srgbClr val="FF0000"/>
                </a:solidFill>
              </a:rPr>
              <a:t>return</a:t>
            </a:r>
            <a:r>
              <a:rPr lang="en-US" dirty="0">
                <a:solidFill>
                  <a:srgbClr val="FF0000"/>
                </a:solidFill>
              </a:rPr>
              <a:t> (x*y);} };</a:t>
            </a:r>
          </a:p>
          <a:p>
            <a:pPr>
              <a:buNone/>
            </a:pPr>
            <a:r>
              <a:rPr lang="en-US" dirty="0">
                <a:solidFill>
                  <a:srgbClr val="00B0F0"/>
                </a:solidFill>
              </a:rPr>
              <a:t> </a:t>
            </a:r>
            <a:r>
              <a:rPr lang="en-US" i="1" dirty="0">
                <a:solidFill>
                  <a:srgbClr val="00B0F0"/>
                </a:solidFill>
              </a:rPr>
              <a:t>void</a:t>
            </a:r>
            <a:r>
              <a:rPr lang="en-US" dirty="0">
                <a:solidFill>
                  <a:srgbClr val="00B0F0"/>
                </a:solidFill>
              </a:rPr>
              <a:t> </a:t>
            </a:r>
            <a:r>
              <a:rPr lang="en-US" dirty="0" err="1">
                <a:solidFill>
                  <a:srgbClr val="00B0F0"/>
                </a:solidFill>
              </a:rPr>
              <a:t>CRectangle</a:t>
            </a:r>
            <a:r>
              <a:rPr lang="en-US" dirty="0">
                <a:solidFill>
                  <a:srgbClr val="00B0F0"/>
                </a:solidFill>
              </a:rPr>
              <a:t>::</a:t>
            </a:r>
            <a:r>
              <a:rPr lang="en-US" dirty="0" err="1">
                <a:solidFill>
                  <a:srgbClr val="00B0F0"/>
                </a:solidFill>
              </a:rPr>
              <a:t>set_values</a:t>
            </a:r>
            <a:r>
              <a:rPr lang="en-US" dirty="0">
                <a:solidFill>
                  <a:srgbClr val="00B0F0"/>
                </a:solidFill>
              </a:rPr>
              <a:t> (</a:t>
            </a:r>
            <a:r>
              <a:rPr lang="en-US" i="1" dirty="0" err="1">
                <a:solidFill>
                  <a:srgbClr val="00B0F0"/>
                </a:solidFill>
              </a:rPr>
              <a:t>int</a:t>
            </a:r>
            <a:r>
              <a:rPr lang="en-US" dirty="0">
                <a:solidFill>
                  <a:srgbClr val="00B0F0"/>
                </a:solidFill>
              </a:rPr>
              <a:t> a, </a:t>
            </a:r>
            <a:r>
              <a:rPr lang="en-US" i="1" dirty="0" err="1">
                <a:solidFill>
                  <a:srgbClr val="00B0F0"/>
                </a:solidFill>
              </a:rPr>
              <a:t>int</a:t>
            </a:r>
            <a:r>
              <a:rPr lang="en-US" dirty="0">
                <a:solidFill>
                  <a:srgbClr val="00B0F0"/>
                </a:solidFill>
              </a:rPr>
              <a:t> b)</a:t>
            </a:r>
          </a:p>
          <a:p>
            <a:pPr>
              <a:buNone/>
            </a:pPr>
            <a:r>
              <a:rPr lang="en-US" dirty="0">
                <a:solidFill>
                  <a:srgbClr val="00B0F0"/>
                </a:solidFill>
              </a:rPr>
              <a:t> { x = a; y = b; }</a:t>
            </a:r>
          </a:p>
          <a:p>
            <a:pPr>
              <a:buNone/>
            </a:pPr>
            <a:r>
              <a:rPr lang="en-US" i="1" dirty="0" err="1">
                <a:solidFill>
                  <a:srgbClr val="7030A0"/>
                </a:solidFill>
              </a:rPr>
              <a:t>int</a:t>
            </a:r>
            <a:r>
              <a:rPr lang="en-US" dirty="0">
                <a:solidFill>
                  <a:srgbClr val="7030A0"/>
                </a:solidFill>
              </a:rPr>
              <a:t> main () { </a:t>
            </a:r>
          </a:p>
          <a:p>
            <a:pPr>
              <a:buNone/>
            </a:pPr>
            <a:r>
              <a:rPr lang="en-US" dirty="0" err="1">
                <a:solidFill>
                  <a:srgbClr val="7030A0"/>
                </a:solidFill>
              </a:rPr>
              <a:t>CRectangle</a:t>
            </a:r>
            <a:r>
              <a:rPr lang="en-US" dirty="0">
                <a:solidFill>
                  <a:srgbClr val="7030A0"/>
                </a:solidFill>
              </a:rPr>
              <a:t> </a:t>
            </a:r>
            <a:r>
              <a:rPr lang="en-US" dirty="0" err="1">
                <a:solidFill>
                  <a:srgbClr val="7030A0"/>
                </a:solidFill>
              </a:rPr>
              <a:t>rect</a:t>
            </a:r>
            <a:r>
              <a:rPr lang="en-US" dirty="0">
                <a:solidFill>
                  <a:srgbClr val="7030A0"/>
                </a:solidFill>
              </a:rPr>
              <a:t>, </a:t>
            </a:r>
            <a:r>
              <a:rPr lang="en-US" dirty="0" err="1">
                <a:solidFill>
                  <a:srgbClr val="7030A0"/>
                </a:solidFill>
              </a:rPr>
              <a:t>rectb</a:t>
            </a:r>
            <a:r>
              <a:rPr lang="en-US" dirty="0">
                <a:solidFill>
                  <a:srgbClr val="7030A0"/>
                </a:solidFill>
              </a:rPr>
              <a:t>; </a:t>
            </a:r>
          </a:p>
          <a:p>
            <a:pPr>
              <a:buNone/>
            </a:pPr>
            <a:r>
              <a:rPr lang="en-US" dirty="0" err="1">
                <a:solidFill>
                  <a:srgbClr val="7030A0"/>
                </a:solidFill>
              </a:rPr>
              <a:t>rect.set_values</a:t>
            </a:r>
            <a:r>
              <a:rPr lang="en-US" dirty="0">
                <a:solidFill>
                  <a:srgbClr val="7030A0"/>
                </a:solidFill>
              </a:rPr>
              <a:t> (3,4); </a:t>
            </a:r>
          </a:p>
          <a:p>
            <a:pPr>
              <a:buNone/>
            </a:pPr>
            <a:r>
              <a:rPr lang="en-US" dirty="0" err="1">
                <a:solidFill>
                  <a:srgbClr val="7030A0"/>
                </a:solidFill>
              </a:rPr>
              <a:t>rectb.set_values</a:t>
            </a:r>
            <a:r>
              <a:rPr lang="en-US" dirty="0">
                <a:solidFill>
                  <a:srgbClr val="7030A0"/>
                </a:solidFill>
              </a:rPr>
              <a:t> (5,6);</a:t>
            </a:r>
          </a:p>
          <a:p>
            <a:pPr>
              <a:buNone/>
            </a:pPr>
            <a:r>
              <a:rPr lang="en-US" dirty="0">
                <a:solidFill>
                  <a:srgbClr val="7030A0"/>
                </a:solidFill>
              </a:rPr>
              <a:t> </a:t>
            </a:r>
            <a:r>
              <a:rPr lang="en-US" dirty="0" err="1">
                <a:solidFill>
                  <a:srgbClr val="7030A0"/>
                </a:solidFill>
              </a:rPr>
              <a:t>cout</a:t>
            </a:r>
            <a:r>
              <a:rPr lang="en-US" dirty="0">
                <a:solidFill>
                  <a:srgbClr val="7030A0"/>
                </a:solidFill>
              </a:rPr>
              <a:t> &lt;&lt; "</a:t>
            </a:r>
            <a:r>
              <a:rPr lang="en-US" dirty="0" err="1">
                <a:solidFill>
                  <a:srgbClr val="7030A0"/>
                </a:solidFill>
              </a:rPr>
              <a:t>rect</a:t>
            </a:r>
            <a:r>
              <a:rPr lang="en-US" dirty="0">
                <a:solidFill>
                  <a:srgbClr val="7030A0"/>
                </a:solidFill>
              </a:rPr>
              <a:t> area: " &lt;&lt; </a:t>
            </a:r>
            <a:r>
              <a:rPr lang="en-US" dirty="0" err="1">
                <a:solidFill>
                  <a:srgbClr val="7030A0"/>
                </a:solidFill>
              </a:rPr>
              <a:t>rect.area</a:t>
            </a:r>
            <a:r>
              <a:rPr lang="en-US" dirty="0">
                <a:solidFill>
                  <a:srgbClr val="7030A0"/>
                </a:solidFill>
              </a:rPr>
              <a:t>() &lt;&lt; </a:t>
            </a:r>
            <a:r>
              <a:rPr lang="en-US" dirty="0" err="1">
                <a:solidFill>
                  <a:srgbClr val="7030A0"/>
                </a:solidFill>
              </a:rPr>
              <a:t>endl</a:t>
            </a:r>
            <a:r>
              <a:rPr lang="en-US" dirty="0">
                <a:solidFill>
                  <a:srgbClr val="7030A0"/>
                </a:solidFill>
              </a:rPr>
              <a:t>;</a:t>
            </a:r>
          </a:p>
          <a:p>
            <a:pPr>
              <a:buNone/>
            </a:pPr>
            <a:r>
              <a:rPr lang="en-US" dirty="0">
                <a:solidFill>
                  <a:srgbClr val="7030A0"/>
                </a:solidFill>
              </a:rPr>
              <a:t> </a:t>
            </a:r>
            <a:r>
              <a:rPr lang="en-US" dirty="0" err="1">
                <a:solidFill>
                  <a:srgbClr val="7030A0"/>
                </a:solidFill>
              </a:rPr>
              <a:t>cout</a:t>
            </a:r>
            <a:r>
              <a:rPr lang="en-US" dirty="0">
                <a:solidFill>
                  <a:srgbClr val="7030A0"/>
                </a:solidFill>
              </a:rPr>
              <a:t> &lt;&lt; "</a:t>
            </a:r>
            <a:r>
              <a:rPr lang="en-US" dirty="0" err="1">
                <a:solidFill>
                  <a:srgbClr val="7030A0"/>
                </a:solidFill>
              </a:rPr>
              <a:t>rectb</a:t>
            </a:r>
            <a:r>
              <a:rPr lang="en-US" dirty="0">
                <a:solidFill>
                  <a:srgbClr val="7030A0"/>
                </a:solidFill>
              </a:rPr>
              <a:t> area: </a:t>
            </a:r>
            <a:r>
              <a:rPr lang="en-US" dirty="0"/>
              <a:t>" </a:t>
            </a:r>
            <a:r>
              <a:rPr lang="en-US" dirty="0">
                <a:solidFill>
                  <a:srgbClr val="7030A0"/>
                </a:solidFill>
              </a:rPr>
              <a:t>&lt;&lt; </a:t>
            </a:r>
            <a:r>
              <a:rPr lang="en-US" dirty="0" err="1">
                <a:solidFill>
                  <a:srgbClr val="7030A0"/>
                </a:solidFill>
              </a:rPr>
              <a:t>rectb.area</a:t>
            </a:r>
            <a:r>
              <a:rPr lang="en-US" dirty="0">
                <a:solidFill>
                  <a:srgbClr val="7030A0"/>
                </a:solidFill>
              </a:rPr>
              <a:t>() &lt;&lt; </a:t>
            </a:r>
            <a:r>
              <a:rPr lang="en-US" dirty="0" err="1">
                <a:solidFill>
                  <a:srgbClr val="7030A0"/>
                </a:solidFill>
              </a:rPr>
              <a:t>endl</a:t>
            </a:r>
            <a:r>
              <a:rPr lang="en-US" dirty="0">
                <a:solidFill>
                  <a:srgbClr val="7030A0"/>
                </a:solidFill>
              </a:rPr>
              <a:t>; </a:t>
            </a:r>
            <a:r>
              <a:rPr lang="en-US" i="1" dirty="0">
                <a:solidFill>
                  <a:srgbClr val="7030A0"/>
                </a:solidFill>
              </a:rPr>
              <a:t>return</a:t>
            </a:r>
            <a:r>
              <a:rPr lang="en-US" dirty="0">
                <a:solidFill>
                  <a:srgbClr val="7030A0"/>
                </a:solidFill>
              </a:rPr>
              <a:t> 0; }</a:t>
            </a:r>
          </a:p>
        </p:txBody>
      </p:sp>
      <p:sp>
        <p:nvSpPr>
          <p:cNvPr id="4" name="Rectangle 3"/>
          <p:cNvSpPr/>
          <p:nvPr/>
        </p:nvSpPr>
        <p:spPr>
          <a:xfrm>
            <a:off x="6885710" y="1907454"/>
            <a:ext cx="2819400" cy="1828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err="1"/>
              <a:t>rect</a:t>
            </a:r>
            <a:r>
              <a:rPr lang="en-US" dirty="0"/>
              <a:t> area: 12</a:t>
            </a:r>
          </a:p>
          <a:p>
            <a:pPr algn="ctr"/>
            <a:r>
              <a:rPr lang="en-US" dirty="0"/>
              <a:t> </a:t>
            </a:r>
            <a:r>
              <a:rPr lang="en-US" dirty="0" err="1"/>
              <a:t>rectb</a:t>
            </a:r>
            <a:r>
              <a:rPr lang="en-US" dirty="0"/>
              <a:t> area: 30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00D91-F55B-42B9-AAC4-66B1B4E00940}"/>
              </a:ext>
            </a:extLst>
          </p:cNvPr>
          <p:cNvSpPr>
            <a:spLocks noGrp="1"/>
          </p:cNvSpPr>
          <p:nvPr>
            <p:ph type="title"/>
          </p:nvPr>
        </p:nvSpPr>
        <p:spPr/>
        <p:txBody>
          <a:bodyPr/>
          <a:lstStyle/>
          <a:p>
            <a:r>
              <a:rPr lang="en-US" dirty="0">
                <a:solidFill>
                  <a:srgbClr val="FF0000"/>
                </a:solidFill>
              </a:rPr>
              <a:t>No need to pass member data to member functions</a:t>
            </a:r>
          </a:p>
        </p:txBody>
      </p:sp>
      <p:sp>
        <p:nvSpPr>
          <p:cNvPr id="3" name="Content Placeholder 2">
            <a:extLst>
              <a:ext uri="{FF2B5EF4-FFF2-40B4-BE49-F238E27FC236}">
                <a16:creationId xmlns:a16="http://schemas.microsoft.com/office/drawing/2014/main" id="{F04A8A45-3D63-49E0-A481-F883C5E83D77}"/>
              </a:ext>
            </a:extLst>
          </p:cNvPr>
          <p:cNvSpPr>
            <a:spLocks noGrp="1"/>
          </p:cNvSpPr>
          <p:nvPr>
            <p:ph idx="1"/>
          </p:nvPr>
        </p:nvSpPr>
        <p:spPr/>
        <p:txBody>
          <a:bodyPr/>
          <a:lstStyle/>
          <a:p>
            <a:r>
              <a:rPr lang="en-US" dirty="0"/>
              <a:t>Notice that we have not had to give any parameters in any of the calls to </a:t>
            </a:r>
            <a:r>
              <a:rPr lang="en-US" dirty="0" err="1"/>
              <a:t>rect.area</a:t>
            </a:r>
            <a:r>
              <a:rPr lang="en-US" dirty="0"/>
              <a:t> or </a:t>
            </a:r>
            <a:r>
              <a:rPr lang="en-US" dirty="0" err="1"/>
              <a:t>rectb.area</a:t>
            </a:r>
            <a:r>
              <a:rPr lang="en-US" dirty="0"/>
              <a:t>. Those member functions directly used the data members of their respective objects </a:t>
            </a:r>
            <a:r>
              <a:rPr lang="en-US" dirty="0" err="1"/>
              <a:t>rect</a:t>
            </a:r>
            <a:r>
              <a:rPr lang="en-US" dirty="0"/>
              <a:t> and </a:t>
            </a:r>
            <a:r>
              <a:rPr lang="en-US" dirty="0" err="1"/>
              <a:t>rectb</a:t>
            </a:r>
            <a:r>
              <a:rPr lang="en-US" dirty="0"/>
              <a:t>.</a:t>
            </a:r>
          </a:p>
          <a:p>
            <a:r>
              <a:rPr lang="en-US" dirty="0">
                <a:solidFill>
                  <a:srgbClr val="FF0000"/>
                </a:solidFill>
              </a:rPr>
              <a:t>This is a basic concept of </a:t>
            </a:r>
            <a:r>
              <a:rPr lang="en-US" i="1" dirty="0">
                <a:solidFill>
                  <a:srgbClr val="FF0000"/>
                </a:solidFill>
              </a:rPr>
              <a:t>object-oriented programming</a:t>
            </a:r>
            <a:r>
              <a:rPr lang="en-US" dirty="0">
                <a:solidFill>
                  <a:srgbClr val="FF0000"/>
                </a:solidFill>
              </a:rPr>
              <a:t>: Data and functions are both members of the object. We no longer use sets of variables that we pass from one function to another as parameters, but instead we handle objects that have their own data and functions embedded as members. </a:t>
            </a:r>
            <a:br>
              <a:rPr lang="en-US" dirty="0">
                <a:solidFill>
                  <a:srgbClr val="FF0000"/>
                </a:solidFill>
              </a:rPr>
            </a:br>
            <a:endParaRPr lang="en-US" dirty="0">
              <a:solidFill>
                <a:srgbClr val="FF0000"/>
              </a:solidFill>
            </a:endParaRPr>
          </a:p>
          <a:p>
            <a:pPr marL="0" indent="0">
              <a:buNone/>
            </a:pPr>
            <a:endParaRPr lang="en-US" dirty="0"/>
          </a:p>
        </p:txBody>
      </p:sp>
    </p:spTree>
    <p:extLst>
      <p:ext uri="{BB962C8B-B14F-4D97-AF65-F5344CB8AC3E}">
        <p14:creationId xmlns:p14="http://schemas.microsoft.com/office/powerpoint/2010/main" val="4290009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0000"/>
                </a:solidFill>
              </a:rPr>
              <a:t>Constructors</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dirty="0"/>
              <a:t>what would happen if in the previous example if we call the member function area() before having called function </a:t>
            </a:r>
            <a:r>
              <a:rPr lang="en-US" dirty="0" err="1"/>
              <a:t>set_values</a:t>
            </a:r>
            <a:r>
              <a:rPr lang="en-US" dirty="0"/>
              <a:t>()? </a:t>
            </a:r>
          </a:p>
          <a:p>
            <a:r>
              <a:rPr lang="en-US" dirty="0"/>
              <a:t>In order to avoid that, a class can include a special function called constructor</a:t>
            </a:r>
          </a:p>
          <a:p>
            <a:r>
              <a:rPr lang="en-US" dirty="0"/>
              <a:t> constructor is automatically called whenever a new object of this class is created. </a:t>
            </a:r>
          </a:p>
          <a:p>
            <a:r>
              <a:rPr lang="en-US" dirty="0"/>
              <a:t> constructor function must have the same name as the class, and cannot have any return type; not even void.</a:t>
            </a:r>
          </a:p>
          <a:p>
            <a:r>
              <a:rPr lang="en-US" dirty="0"/>
              <a:t>Constructors cannot be called explicitly as if they were regular member functions. They are only executed when a new object of that class is created.</a:t>
            </a:r>
          </a:p>
          <a:p>
            <a:r>
              <a:rPr lang="en-US" dirty="0"/>
              <a:t>Used to initialize class member data upon declaration</a:t>
            </a:r>
            <a:br>
              <a:rPr lang="en-US" dirty="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0000"/>
                </a:solidFill>
              </a:rPr>
              <a:t>Overloading Constructors</a:t>
            </a:r>
            <a:br>
              <a:rPr lang="en-US" b="1" dirty="0">
                <a:solidFill>
                  <a:srgbClr val="FF0000"/>
                </a:solidFill>
              </a:rPr>
            </a:br>
            <a:endParaRPr lang="en-US" dirty="0">
              <a:solidFill>
                <a:srgbClr val="FF0000"/>
              </a:solidFill>
            </a:endParaRPr>
          </a:p>
        </p:txBody>
      </p:sp>
      <p:sp>
        <p:nvSpPr>
          <p:cNvPr id="3" name="Content Placeholder 2"/>
          <p:cNvSpPr>
            <a:spLocks noGrp="1"/>
          </p:cNvSpPr>
          <p:nvPr>
            <p:ph idx="1"/>
          </p:nvPr>
        </p:nvSpPr>
        <p:spPr>
          <a:xfrm>
            <a:off x="692727" y="1690688"/>
            <a:ext cx="9518073" cy="4435476"/>
          </a:xfrm>
        </p:spPr>
        <p:txBody>
          <a:bodyPr>
            <a:normAutofit/>
          </a:bodyPr>
          <a:lstStyle/>
          <a:p>
            <a:r>
              <a:rPr lang="en-US" dirty="0"/>
              <a:t>Like any other function, a constructor can also be overloaded with more than one function that have the same name but different types or number of parameters.</a:t>
            </a:r>
          </a:p>
          <a:p>
            <a:r>
              <a:rPr lang="en-US" dirty="0"/>
              <a:t>Recall: In function overloading, The compiler will call the one whose parameters match the arguments used in the function call.</a:t>
            </a:r>
          </a:p>
          <a:p>
            <a:r>
              <a:rPr lang="en-US" dirty="0"/>
              <a:t> In the case of constructors, which are automatically called when an object is created, the one executed is the one that matches the arguments passed on the object declaration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205DE-0AF3-435D-95F3-5C0AE9713EA4}"/>
              </a:ext>
            </a:extLst>
          </p:cNvPr>
          <p:cNvSpPr>
            <a:spLocks noGrp="1"/>
          </p:cNvSpPr>
          <p:nvPr>
            <p:ph type="title"/>
          </p:nvPr>
        </p:nvSpPr>
        <p:spPr/>
        <p:txBody>
          <a:bodyPr/>
          <a:lstStyle/>
          <a:p>
            <a:r>
              <a:rPr lang="en-US" dirty="0">
                <a:solidFill>
                  <a:srgbClr val="FF0000"/>
                </a:solidFill>
              </a:rPr>
              <a:t>Default constructor</a:t>
            </a:r>
          </a:p>
        </p:txBody>
      </p:sp>
      <p:sp>
        <p:nvSpPr>
          <p:cNvPr id="3" name="Content Placeholder 2">
            <a:extLst>
              <a:ext uri="{FF2B5EF4-FFF2-40B4-BE49-F238E27FC236}">
                <a16:creationId xmlns:a16="http://schemas.microsoft.com/office/drawing/2014/main" id="{8D43775F-12A8-4D0B-8255-DC8F5CA1F2A1}"/>
              </a:ext>
            </a:extLst>
          </p:cNvPr>
          <p:cNvSpPr>
            <a:spLocks noGrp="1"/>
          </p:cNvSpPr>
          <p:nvPr>
            <p:ph idx="1"/>
          </p:nvPr>
        </p:nvSpPr>
        <p:spPr>
          <a:xfrm>
            <a:off x="838200" y="1593273"/>
            <a:ext cx="10515600" cy="4583690"/>
          </a:xfrm>
        </p:spPr>
        <p:txBody>
          <a:bodyPr>
            <a:normAutofit fontScale="92500" lnSpcReduction="20000"/>
          </a:bodyPr>
          <a:lstStyle/>
          <a:p>
            <a:pPr marL="0" indent="0">
              <a:buNone/>
            </a:pPr>
            <a:r>
              <a:rPr lang="en-US" dirty="0" err="1">
                <a:solidFill>
                  <a:schemeClr val="accent2"/>
                </a:solidFill>
              </a:rPr>
              <a:t>CRectangle</a:t>
            </a:r>
            <a:r>
              <a:rPr lang="en-US" dirty="0">
                <a:solidFill>
                  <a:schemeClr val="accent2"/>
                </a:solidFill>
              </a:rPr>
              <a:t> ();  is called a default constructor</a:t>
            </a:r>
          </a:p>
          <a:p>
            <a:pPr marL="0" indent="0">
              <a:buNone/>
            </a:pPr>
            <a:endParaRPr lang="en-US" dirty="0"/>
          </a:p>
          <a:p>
            <a:r>
              <a:rPr lang="en-US" dirty="0"/>
              <a:t>if we declare a new object and we want to use its default constructor:</a:t>
            </a:r>
          </a:p>
          <a:p>
            <a:pPr>
              <a:buNone/>
            </a:pPr>
            <a:r>
              <a:rPr lang="en-US" dirty="0">
                <a:solidFill>
                  <a:srgbClr val="FF0000"/>
                </a:solidFill>
              </a:rPr>
              <a:t>             </a:t>
            </a:r>
            <a:r>
              <a:rPr lang="en-US" dirty="0" err="1">
                <a:solidFill>
                  <a:srgbClr val="FF0000"/>
                </a:solidFill>
              </a:rPr>
              <a:t>CRectangle</a:t>
            </a:r>
            <a:r>
              <a:rPr lang="en-US" dirty="0">
                <a:solidFill>
                  <a:srgbClr val="FF0000"/>
                </a:solidFill>
              </a:rPr>
              <a:t> </a:t>
            </a:r>
            <a:r>
              <a:rPr lang="en-US" dirty="0" err="1">
                <a:solidFill>
                  <a:srgbClr val="FF0000"/>
                </a:solidFill>
              </a:rPr>
              <a:t>rectb</a:t>
            </a:r>
            <a:r>
              <a:rPr lang="en-US" dirty="0">
                <a:solidFill>
                  <a:srgbClr val="FF0000"/>
                </a:solidFill>
              </a:rPr>
              <a:t>; </a:t>
            </a:r>
            <a:r>
              <a:rPr lang="en-US" i="1" dirty="0">
                <a:solidFill>
                  <a:srgbClr val="FF0000"/>
                </a:solidFill>
              </a:rPr>
              <a:t>// right</a:t>
            </a:r>
          </a:p>
          <a:p>
            <a:pPr>
              <a:buNone/>
            </a:pPr>
            <a:r>
              <a:rPr lang="en-US" i="1" dirty="0">
                <a:solidFill>
                  <a:srgbClr val="00B0F0"/>
                </a:solidFill>
              </a:rPr>
              <a:t>            </a:t>
            </a:r>
            <a:r>
              <a:rPr lang="en-US" dirty="0">
                <a:solidFill>
                  <a:srgbClr val="00B0F0"/>
                </a:solidFill>
              </a:rPr>
              <a:t> </a:t>
            </a:r>
            <a:r>
              <a:rPr lang="en-US" dirty="0" err="1">
                <a:solidFill>
                  <a:srgbClr val="00B0F0"/>
                </a:solidFill>
              </a:rPr>
              <a:t>CRectangle</a:t>
            </a:r>
            <a:r>
              <a:rPr lang="en-US" dirty="0">
                <a:solidFill>
                  <a:srgbClr val="00B0F0"/>
                </a:solidFill>
              </a:rPr>
              <a:t> </a:t>
            </a:r>
            <a:r>
              <a:rPr lang="en-US" dirty="0" err="1">
                <a:solidFill>
                  <a:srgbClr val="00B0F0"/>
                </a:solidFill>
              </a:rPr>
              <a:t>rectb</a:t>
            </a:r>
            <a:r>
              <a:rPr lang="en-US" dirty="0">
                <a:solidFill>
                  <a:srgbClr val="00B0F0"/>
                </a:solidFill>
              </a:rPr>
              <a:t>(); </a:t>
            </a:r>
            <a:r>
              <a:rPr lang="en-US" i="1" dirty="0">
                <a:solidFill>
                  <a:srgbClr val="00B0F0"/>
                </a:solidFill>
              </a:rPr>
              <a:t>// wrong!  Considered a function declaration</a:t>
            </a:r>
            <a:endParaRPr lang="en-US" dirty="0">
              <a:solidFill>
                <a:srgbClr val="00B0F0"/>
              </a:solidFill>
            </a:endParaRPr>
          </a:p>
          <a:p>
            <a:pPr>
              <a:buNone/>
            </a:pPr>
            <a:br>
              <a:rPr lang="en-US" dirty="0"/>
            </a:br>
            <a:r>
              <a:rPr lang="en-US" dirty="0"/>
              <a:t> </a:t>
            </a:r>
            <a:r>
              <a:rPr lang="en-US" dirty="0" err="1">
                <a:solidFill>
                  <a:srgbClr val="00B0F0"/>
                </a:solidFill>
              </a:rPr>
              <a:t>CRectangle</a:t>
            </a:r>
            <a:r>
              <a:rPr lang="en-US" dirty="0">
                <a:solidFill>
                  <a:srgbClr val="00B0F0"/>
                </a:solidFill>
              </a:rPr>
              <a:t> *R=new </a:t>
            </a:r>
            <a:r>
              <a:rPr lang="en-US" dirty="0" err="1">
                <a:solidFill>
                  <a:srgbClr val="00B0F0"/>
                </a:solidFill>
              </a:rPr>
              <a:t>CRectangle</a:t>
            </a:r>
            <a:r>
              <a:rPr lang="en-US" dirty="0">
                <a:solidFill>
                  <a:srgbClr val="00B0F0"/>
                </a:solidFill>
              </a:rPr>
              <a:t>(); // ok</a:t>
            </a:r>
          </a:p>
          <a:p>
            <a:pPr>
              <a:buNone/>
            </a:pPr>
            <a:br>
              <a:rPr lang="en-US" dirty="0"/>
            </a:br>
            <a:r>
              <a:rPr lang="en-US" dirty="0"/>
              <a:t> </a:t>
            </a:r>
            <a:r>
              <a:rPr lang="en-US" dirty="0" err="1">
                <a:solidFill>
                  <a:srgbClr val="00B0F0"/>
                </a:solidFill>
              </a:rPr>
              <a:t>CRectangle</a:t>
            </a:r>
            <a:r>
              <a:rPr lang="en-US" dirty="0">
                <a:solidFill>
                  <a:srgbClr val="00B0F0"/>
                </a:solidFill>
              </a:rPr>
              <a:t> *R=new </a:t>
            </a:r>
            <a:r>
              <a:rPr lang="en-US">
                <a:solidFill>
                  <a:srgbClr val="00B0F0"/>
                </a:solidFill>
              </a:rPr>
              <a:t>CRectangle</a:t>
            </a:r>
            <a:r>
              <a:rPr lang="en-US" dirty="0">
                <a:solidFill>
                  <a:srgbClr val="00B0F0"/>
                </a:solidFill>
              </a:rPr>
              <a:t>; // ok</a:t>
            </a:r>
          </a:p>
          <a:p>
            <a:pPr>
              <a:buNone/>
            </a:pPr>
            <a:endParaRPr lang="en-US" dirty="0">
              <a:solidFill>
                <a:srgbClr val="00B0F0"/>
              </a:solidFill>
            </a:endParaRPr>
          </a:p>
          <a:p>
            <a:pPr>
              <a:buNone/>
            </a:pPr>
            <a:r>
              <a:rPr lang="en-US" dirty="0">
                <a:solidFill>
                  <a:srgbClr val="00B0F0"/>
                </a:solidFill>
              </a:rPr>
              <a:t>    </a:t>
            </a:r>
          </a:p>
          <a:p>
            <a:pPr>
              <a:buNone/>
            </a:pPr>
            <a:r>
              <a:rPr lang="en-US" dirty="0">
                <a:solidFill>
                  <a:srgbClr val="00B0F0"/>
                </a:solidFill>
              </a:rPr>
              <a:t>   </a:t>
            </a:r>
            <a:endParaRPr lang="en-US" dirty="0"/>
          </a:p>
          <a:p>
            <a:pPr marL="0" indent="0">
              <a:buNone/>
            </a:pPr>
            <a:endParaRPr lang="en-US" dirty="0"/>
          </a:p>
        </p:txBody>
      </p:sp>
    </p:spTree>
    <p:extLst>
      <p:ext uri="{BB962C8B-B14F-4D97-AF65-F5344CB8AC3E}">
        <p14:creationId xmlns:p14="http://schemas.microsoft.com/office/powerpoint/2010/main" val="2933840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63EAA-7363-4F26-B05A-1460CBD932DB}"/>
              </a:ext>
            </a:extLst>
          </p:cNvPr>
          <p:cNvSpPr>
            <a:spLocks noGrp="1"/>
          </p:cNvSpPr>
          <p:nvPr>
            <p:ph type="title"/>
          </p:nvPr>
        </p:nvSpPr>
        <p:spPr/>
        <p:txBody>
          <a:bodyPr/>
          <a:lstStyle/>
          <a:p>
            <a:r>
              <a:rPr lang="en-US" dirty="0">
                <a:solidFill>
                  <a:srgbClr val="FF0000"/>
                </a:solidFill>
              </a:rPr>
              <a:t>Default constructor</a:t>
            </a:r>
            <a:endParaRPr lang="en-US" dirty="0"/>
          </a:p>
        </p:txBody>
      </p:sp>
      <p:sp>
        <p:nvSpPr>
          <p:cNvPr id="3" name="Content Placeholder 2">
            <a:extLst>
              <a:ext uri="{FF2B5EF4-FFF2-40B4-BE49-F238E27FC236}">
                <a16:creationId xmlns:a16="http://schemas.microsoft.com/office/drawing/2014/main" id="{446430E9-FCC2-4486-98EC-314EDF004088}"/>
              </a:ext>
            </a:extLst>
          </p:cNvPr>
          <p:cNvSpPr>
            <a:spLocks noGrp="1"/>
          </p:cNvSpPr>
          <p:nvPr>
            <p:ph idx="1"/>
          </p:nvPr>
        </p:nvSpPr>
        <p:spPr/>
        <p:txBody>
          <a:bodyPr>
            <a:normAutofit fontScale="85000" lnSpcReduction="20000"/>
          </a:bodyPr>
          <a:lstStyle/>
          <a:p>
            <a:pPr>
              <a:buNone/>
            </a:pPr>
            <a:r>
              <a:rPr lang="en-US" i="1" dirty="0"/>
              <a:t>class</a:t>
            </a:r>
            <a:r>
              <a:rPr lang="en-US" dirty="0"/>
              <a:t> </a:t>
            </a:r>
            <a:r>
              <a:rPr lang="en-US" dirty="0" err="1"/>
              <a:t>CExample</a:t>
            </a:r>
            <a:r>
              <a:rPr lang="en-US" dirty="0"/>
              <a:t> { </a:t>
            </a:r>
          </a:p>
          <a:p>
            <a:pPr>
              <a:buNone/>
            </a:pPr>
            <a:r>
              <a:rPr lang="en-US" i="1" dirty="0"/>
              <a:t>   public</a:t>
            </a:r>
            <a:r>
              <a:rPr lang="en-US" dirty="0"/>
              <a:t>:</a:t>
            </a:r>
          </a:p>
          <a:p>
            <a:pPr>
              <a:buNone/>
            </a:pPr>
            <a:r>
              <a:rPr lang="en-US" dirty="0"/>
              <a:t>   </a:t>
            </a:r>
            <a:r>
              <a:rPr lang="en-US" i="1" dirty="0"/>
              <a:t>int</a:t>
            </a:r>
            <a:r>
              <a:rPr lang="en-US" dirty="0"/>
              <a:t> </a:t>
            </a:r>
            <a:r>
              <a:rPr lang="en-US" dirty="0" err="1"/>
              <a:t>a,b,c</a:t>
            </a:r>
            <a:r>
              <a:rPr lang="en-US" dirty="0"/>
              <a:t>; </a:t>
            </a:r>
          </a:p>
          <a:p>
            <a:pPr>
              <a:buNone/>
            </a:pPr>
            <a:r>
              <a:rPr lang="en-US" i="1" dirty="0"/>
              <a:t>    void</a:t>
            </a:r>
            <a:r>
              <a:rPr lang="en-US" dirty="0"/>
              <a:t> multiply (</a:t>
            </a:r>
            <a:r>
              <a:rPr lang="en-US" i="1" dirty="0"/>
              <a:t>int</a:t>
            </a:r>
            <a:r>
              <a:rPr lang="en-US" dirty="0"/>
              <a:t> n, </a:t>
            </a:r>
            <a:r>
              <a:rPr lang="en-US" i="1" dirty="0"/>
              <a:t>int</a:t>
            </a:r>
            <a:r>
              <a:rPr lang="en-US" dirty="0"/>
              <a:t> m) </a:t>
            </a:r>
          </a:p>
          <a:p>
            <a:pPr>
              <a:buNone/>
            </a:pPr>
            <a:r>
              <a:rPr lang="en-US" dirty="0"/>
              <a:t>    {  a=n; b=m; c=a*b; }</a:t>
            </a:r>
          </a:p>
          <a:p>
            <a:pPr>
              <a:buNone/>
            </a:pPr>
            <a:r>
              <a:rPr lang="en-US" dirty="0"/>
              <a:t>   };</a:t>
            </a:r>
          </a:p>
          <a:p>
            <a:pPr>
              <a:buNone/>
            </a:pPr>
            <a:endParaRPr lang="en-US" dirty="0"/>
          </a:p>
          <a:p>
            <a:pPr>
              <a:buNone/>
            </a:pPr>
            <a:r>
              <a:rPr lang="en-US" dirty="0"/>
              <a:t>   </a:t>
            </a:r>
            <a:r>
              <a:rPr lang="en-US" dirty="0">
                <a:solidFill>
                  <a:srgbClr val="FF0000"/>
                </a:solidFill>
              </a:rPr>
              <a:t>If you do not declare any constructors in a class definition, the compiler assumes the class to have a default constructor with no arguments.</a:t>
            </a:r>
          </a:p>
          <a:p>
            <a:pPr>
              <a:buNone/>
            </a:pPr>
            <a:r>
              <a:rPr lang="en-US" dirty="0">
                <a:solidFill>
                  <a:srgbClr val="FF0000"/>
                </a:solidFill>
              </a:rPr>
              <a:t>   </a:t>
            </a:r>
            <a:r>
              <a:rPr lang="en-US" dirty="0"/>
              <a:t>so you can declare objects of the class like this:</a:t>
            </a:r>
            <a:br>
              <a:rPr lang="en-US" dirty="0"/>
            </a:br>
            <a:br>
              <a:rPr lang="en-US" dirty="0"/>
            </a:br>
            <a:r>
              <a:rPr lang="en-US" dirty="0"/>
              <a:t>  </a:t>
            </a:r>
            <a:r>
              <a:rPr lang="en-US" dirty="0" err="1"/>
              <a:t>CExample</a:t>
            </a:r>
            <a:r>
              <a:rPr lang="en-US" dirty="0"/>
              <a:t> ex;</a:t>
            </a:r>
          </a:p>
          <a:p>
            <a:pPr marL="0" indent="0">
              <a:buNone/>
            </a:pPr>
            <a:endParaRPr lang="en-US" dirty="0"/>
          </a:p>
        </p:txBody>
      </p:sp>
    </p:spTree>
    <p:extLst>
      <p:ext uri="{BB962C8B-B14F-4D97-AF65-F5344CB8AC3E}">
        <p14:creationId xmlns:p14="http://schemas.microsoft.com/office/powerpoint/2010/main" val="16917007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CCA9F-7E2E-4E17-A5A5-7F2815177826}"/>
              </a:ext>
            </a:extLst>
          </p:cNvPr>
          <p:cNvSpPr>
            <a:spLocks noGrp="1"/>
          </p:cNvSpPr>
          <p:nvPr>
            <p:ph type="title"/>
          </p:nvPr>
        </p:nvSpPr>
        <p:spPr/>
        <p:txBody>
          <a:bodyPr/>
          <a:lstStyle/>
          <a:p>
            <a:r>
              <a:rPr lang="en-US" dirty="0">
                <a:solidFill>
                  <a:srgbClr val="FF0000"/>
                </a:solidFill>
              </a:rPr>
              <a:t>Default Constructor</a:t>
            </a:r>
          </a:p>
        </p:txBody>
      </p:sp>
      <p:sp>
        <p:nvSpPr>
          <p:cNvPr id="3" name="Content Placeholder 2">
            <a:extLst>
              <a:ext uri="{FF2B5EF4-FFF2-40B4-BE49-F238E27FC236}">
                <a16:creationId xmlns:a16="http://schemas.microsoft.com/office/drawing/2014/main" id="{8087EB6C-E384-40A7-81D6-E2BB46AAD160}"/>
              </a:ext>
            </a:extLst>
          </p:cNvPr>
          <p:cNvSpPr>
            <a:spLocks noGrp="1"/>
          </p:cNvSpPr>
          <p:nvPr>
            <p:ph idx="1"/>
          </p:nvPr>
        </p:nvSpPr>
        <p:spPr>
          <a:xfrm>
            <a:off x="838200" y="1551709"/>
            <a:ext cx="10515600" cy="4625254"/>
          </a:xfrm>
        </p:spPr>
        <p:txBody>
          <a:bodyPr>
            <a:normAutofit fontScale="92500" lnSpcReduction="20000"/>
          </a:bodyPr>
          <a:lstStyle/>
          <a:p>
            <a:r>
              <a:rPr lang="en-US" dirty="0"/>
              <a:t>as soon as you declare your own constructor for a class, the compiler no longer provides an implicit default constructor.</a:t>
            </a:r>
          </a:p>
          <a:p>
            <a:pPr marL="0" indent="0">
              <a:buNone/>
            </a:pPr>
            <a:r>
              <a:rPr lang="en-US" u="sng" dirty="0">
                <a:solidFill>
                  <a:srgbClr val="FF0000"/>
                </a:solidFill>
              </a:rPr>
              <a:t>Example:</a:t>
            </a:r>
            <a:endParaRPr lang="en-US" dirty="0"/>
          </a:p>
          <a:p>
            <a:pPr>
              <a:buNone/>
            </a:pPr>
            <a:r>
              <a:rPr lang="en-US" i="1" dirty="0"/>
              <a:t>class</a:t>
            </a:r>
            <a:r>
              <a:rPr lang="en-US" dirty="0"/>
              <a:t> </a:t>
            </a:r>
            <a:r>
              <a:rPr lang="en-US" dirty="0" err="1"/>
              <a:t>CExample</a:t>
            </a:r>
            <a:r>
              <a:rPr lang="en-US" dirty="0"/>
              <a:t> { </a:t>
            </a:r>
          </a:p>
          <a:p>
            <a:pPr>
              <a:buNone/>
            </a:pPr>
            <a:r>
              <a:rPr lang="en-US" i="1" dirty="0"/>
              <a:t>public</a:t>
            </a:r>
            <a:r>
              <a:rPr lang="en-US" dirty="0"/>
              <a:t>: </a:t>
            </a:r>
            <a:r>
              <a:rPr lang="en-US" i="1" dirty="0"/>
              <a:t>int</a:t>
            </a:r>
            <a:r>
              <a:rPr lang="en-US" dirty="0"/>
              <a:t> </a:t>
            </a:r>
            <a:r>
              <a:rPr lang="en-US" dirty="0" err="1"/>
              <a:t>a,b,c</a:t>
            </a:r>
            <a:r>
              <a:rPr lang="en-US" dirty="0"/>
              <a:t>; </a:t>
            </a:r>
          </a:p>
          <a:p>
            <a:pPr>
              <a:buNone/>
            </a:pPr>
            <a:r>
              <a:rPr lang="en-US" dirty="0" err="1"/>
              <a:t>CExample</a:t>
            </a:r>
            <a:r>
              <a:rPr lang="en-US" dirty="0"/>
              <a:t> (</a:t>
            </a:r>
            <a:r>
              <a:rPr lang="en-US" i="1" dirty="0"/>
              <a:t>int</a:t>
            </a:r>
            <a:r>
              <a:rPr lang="en-US" dirty="0"/>
              <a:t> n, </a:t>
            </a:r>
            <a:r>
              <a:rPr lang="en-US" i="1" dirty="0"/>
              <a:t>int</a:t>
            </a:r>
            <a:r>
              <a:rPr lang="en-US" dirty="0"/>
              <a:t> m) { a=n; b=m; }; </a:t>
            </a:r>
          </a:p>
          <a:p>
            <a:pPr>
              <a:buNone/>
            </a:pPr>
            <a:r>
              <a:rPr lang="en-US" i="1" dirty="0"/>
              <a:t>void</a:t>
            </a:r>
            <a:r>
              <a:rPr lang="en-US" dirty="0"/>
              <a:t> multiply () { c=a*b; }; </a:t>
            </a:r>
          </a:p>
          <a:p>
            <a:pPr>
              <a:buNone/>
            </a:pPr>
            <a:r>
              <a:rPr lang="en-US" dirty="0"/>
              <a:t>};</a:t>
            </a:r>
          </a:p>
          <a:p>
            <a:pPr>
              <a:buNone/>
            </a:pPr>
            <a:endParaRPr lang="en-US" dirty="0"/>
          </a:p>
          <a:p>
            <a:pPr>
              <a:buNone/>
            </a:pPr>
            <a:r>
              <a:rPr lang="en-US" dirty="0" err="1">
                <a:solidFill>
                  <a:srgbClr val="FF0000"/>
                </a:solidFill>
              </a:rPr>
              <a:t>CExample</a:t>
            </a:r>
            <a:r>
              <a:rPr lang="en-US" dirty="0">
                <a:solidFill>
                  <a:srgbClr val="FF0000"/>
                </a:solidFill>
              </a:rPr>
              <a:t> ex (2,3); // correct</a:t>
            </a:r>
          </a:p>
          <a:p>
            <a:pPr>
              <a:buNone/>
            </a:pPr>
            <a:r>
              <a:rPr lang="en-US" dirty="0" err="1">
                <a:solidFill>
                  <a:srgbClr val="00B0F0"/>
                </a:solidFill>
              </a:rPr>
              <a:t>CExample</a:t>
            </a:r>
            <a:r>
              <a:rPr lang="en-US" dirty="0">
                <a:solidFill>
                  <a:srgbClr val="00B0F0"/>
                </a:solidFill>
              </a:rPr>
              <a:t> ex; //wrong</a:t>
            </a:r>
            <a:endParaRPr lang="en-US" u="sng" dirty="0">
              <a:solidFill>
                <a:srgbClr val="FF0000"/>
              </a:solidFill>
            </a:endParaRPr>
          </a:p>
          <a:p>
            <a:pPr marL="0" indent="0">
              <a:buNone/>
            </a:pPr>
            <a:endParaRPr lang="en-US" dirty="0"/>
          </a:p>
        </p:txBody>
      </p:sp>
    </p:spTree>
    <p:extLst>
      <p:ext uri="{BB962C8B-B14F-4D97-AF65-F5344CB8AC3E}">
        <p14:creationId xmlns:p14="http://schemas.microsoft.com/office/powerpoint/2010/main" val="2186065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BD045-EC77-4E28-9A46-5DCDC164DDBF}"/>
              </a:ext>
            </a:extLst>
          </p:cNvPr>
          <p:cNvSpPr>
            <a:spLocks noGrp="1"/>
          </p:cNvSpPr>
          <p:nvPr>
            <p:ph type="title"/>
          </p:nvPr>
        </p:nvSpPr>
        <p:spPr>
          <a:xfrm>
            <a:off x="838200" y="365126"/>
            <a:ext cx="10515600" cy="826366"/>
          </a:xfrm>
        </p:spPr>
        <p:txBody>
          <a:bodyPr/>
          <a:lstStyle/>
          <a:p>
            <a:r>
              <a:rPr lang="en-US" dirty="0">
                <a:solidFill>
                  <a:srgbClr val="FF0000"/>
                </a:solidFill>
              </a:rPr>
              <a:t>Destructors</a:t>
            </a:r>
          </a:p>
        </p:txBody>
      </p:sp>
      <p:sp>
        <p:nvSpPr>
          <p:cNvPr id="3" name="Content Placeholder 2">
            <a:extLst>
              <a:ext uri="{FF2B5EF4-FFF2-40B4-BE49-F238E27FC236}">
                <a16:creationId xmlns:a16="http://schemas.microsoft.com/office/drawing/2014/main" id="{66F8F937-77DB-4C0E-9A7B-1ADDD8052C93}"/>
              </a:ext>
            </a:extLst>
          </p:cNvPr>
          <p:cNvSpPr>
            <a:spLocks noGrp="1"/>
          </p:cNvSpPr>
          <p:nvPr>
            <p:ph idx="1"/>
          </p:nvPr>
        </p:nvSpPr>
        <p:spPr>
          <a:xfrm>
            <a:off x="838200" y="1191492"/>
            <a:ext cx="10515600" cy="4985471"/>
          </a:xfrm>
        </p:spPr>
        <p:txBody>
          <a:bodyPr>
            <a:normAutofit fontScale="92500" lnSpcReduction="10000"/>
          </a:bodyPr>
          <a:lstStyle/>
          <a:p>
            <a:r>
              <a:rPr lang="en-US" dirty="0"/>
              <a:t>The </a:t>
            </a:r>
            <a:r>
              <a:rPr lang="en-US" i="1" dirty="0"/>
              <a:t>destructor</a:t>
            </a:r>
            <a:r>
              <a:rPr lang="en-US" dirty="0"/>
              <a:t> fulfills the opposite functionality.</a:t>
            </a:r>
          </a:p>
          <a:p>
            <a:r>
              <a:rPr lang="en-US" dirty="0"/>
              <a:t> It is automatically called when an object is destroyed, either because its scope of existence has finished (for example, if it is defined as a local object within a function and the function ends) or because it is an object dynamically assigned and it is released using the instruction delete.</a:t>
            </a:r>
          </a:p>
          <a:p>
            <a:r>
              <a:rPr lang="en-US" dirty="0"/>
              <a:t>It must have the same name as the class</a:t>
            </a:r>
          </a:p>
          <a:p>
            <a:r>
              <a:rPr lang="en-US" dirty="0"/>
              <a:t>It is preceded with a tilde sign (~) </a:t>
            </a:r>
          </a:p>
          <a:p>
            <a:r>
              <a:rPr lang="en-US" dirty="0"/>
              <a:t>It must return no value. </a:t>
            </a:r>
          </a:p>
          <a:p>
            <a:r>
              <a:rPr lang="en-US" dirty="0"/>
              <a:t>The use of destructors is especially suitable when an object assigns dynamic memory during its lifetime to some of its variables, and at the moment of being destroyed we want to release that memory.</a:t>
            </a:r>
            <a:br>
              <a:rPr lang="en-US" dirty="0"/>
            </a:br>
            <a:endParaRPr lang="en-US" dirty="0"/>
          </a:p>
        </p:txBody>
      </p:sp>
    </p:spTree>
    <p:extLst>
      <p:ext uri="{BB962C8B-B14F-4D97-AF65-F5344CB8AC3E}">
        <p14:creationId xmlns:p14="http://schemas.microsoft.com/office/powerpoint/2010/main" val="18056139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339D8-B6A5-4BEA-B8C4-3A3AAA0BC53C}"/>
              </a:ext>
            </a:extLst>
          </p:cNvPr>
          <p:cNvSpPr>
            <a:spLocks noGrp="1"/>
          </p:cNvSpPr>
          <p:nvPr>
            <p:ph type="title"/>
          </p:nvPr>
        </p:nvSpPr>
        <p:spPr/>
        <p:txBody>
          <a:bodyPr/>
          <a:lstStyle/>
          <a:p>
            <a:r>
              <a:rPr lang="en-US" dirty="0">
                <a:solidFill>
                  <a:srgbClr val="FF0000"/>
                </a:solidFill>
              </a:rPr>
              <a:t>Pointer to class</a:t>
            </a:r>
          </a:p>
        </p:txBody>
      </p:sp>
      <p:sp>
        <p:nvSpPr>
          <p:cNvPr id="3" name="Content Placeholder 2">
            <a:extLst>
              <a:ext uri="{FF2B5EF4-FFF2-40B4-BE49-F238E27FC236}">
                <a16:creationId xmlns:a16="http://schemas.microsoft.com/office/drawing/2014/main" id="{9D4F8057-8454-4FAF-99D0-60726BC99CA3}"/>
              </a:ext>
            </a:extLst>
          </p:cNvPr>
          <p:cNvSpPr>
            <a:spLocks noGrp="1"/>
          </p:cNvSpPr>
          <p:nvPr>
            <p:ph idx="1"/>
          </p:nvPr>
        </p:nvSpPr>
        <p:spPr/>
        <p:txBody>
          <a:bodyPr/>
          <a:lstStyle/>
          <a:p>
            <a:r>
              <a:rPr lang="en-US" dirty="0"/>
              <a:t>We simply have to consider that once declared, a class becomes a valid type, so we can use the class name as a type for a pointer. </a:t>
            </a:r>
          </a:p>
          <a:p>
            <a:pPr>
              <a:buNone/>
            </a:pPr>
            <a:r>
              <a:rPr lang="en-US" dirty="0"/>
              <a:t>      </a:t>
            </a:r>
          </a:p>
          <a:p>
            <a:pPr>
              <a:buNone/>
            </a:pPr>
            <a:r>
              <a:rPr lang="en-US" dirty="0"/>
              <a:t>      </a:t>
            </a:r>
            <a:r>
              <a:rPr lang="en-US" dirty="0" err="1"/>
              <a:t>CRectangle</a:t>
            </a:r>
            <a:r>
              <a:rPr lang="en-US" dirty="0"/>
              <a:t> * </a:t>
            </a:r>
            <a:r>
              <a:rPr lang="en-US" dirty="0" err="1"/>
              <a:t>prect</a:t>
            </a:r>
            <a:r>
              <a:rPr lang="en-US" dirty="0"/>
              <a:t>;</a:t>
            </a:r>
          </a:p>
          <a:p>
            <a:pPr marL="0" indent="0">
              <a:buNone/>
            </a:pPr>
            <a:endParaRPr lang="en-US" dirty="0"/>
          </a:p>
        </p:txBody>
      </p:sp>
    </p:spTree>
    <p:extLst>
      <p:ext uri="{BB962C8B-B14F-4D97-AF65-F5344CB8AC3E}">
        <p14:creationId xmlns:p14="http://schemas.microsoft.com/office/powerpoint/2010/main" val="20705060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764" y="365125"/>
            <a:ext cx="10855036" cy="1325563"/>
          </a:xfrm>
        </p:spPr>
        <p:txBody>
          <a:bodyPr/>
          <a:lstStyle/>
          <a:p>
            <a:r>
              <a:rPr lang="en-US" dirty="0">
                <a:solidFill>
                  <a:srgbClr val="FF0000"/>
                </a:solidFill>
              </a:rPr>
              <a:t>Pointers to classes</a:t>
            </a:r>
          </a:p>
        </p:txBody>
      </p:sp>
      <p:graphicFrame>
        <p:nvGraphicFramePr>
          <p:cNvPr id="4" name="Content Placeholder 3"/>
          <p:cNvGraphicFramePr>
            <a:graphicFrameLocks noGrp="1"/>
          </p:cNvGraphicFramePr>
          <p:nvPr>
            <p:ph idx="1"/>
          </p:nvPr>
        </p:nvGraphicFramePr>
        <p:xfrm>
          <a:off x="1981200" y="1600200"/>
          <a:ext cx="8229600" cy="36068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r>
                        <a:rPr lang="en-US" dirty="0"/>
                        <a:t>expression</a:t>
                      </a:r>
                    </a:p>
                  </a:txBody>
                  <a:tcPr anchor="ctr"/>
                </a:tc>
                <a:tc>
                  <a:txBody>
                    <a:bodyPr/>
                    <a:lstStyle/>
                    <a:p>
                      <a:r>
                        <a:rPr lang="en-US"/>
                        <a:t>can be read as</a:t>
                      </a:r>
                    </a:p>
                  </a:txBody>
                  <a:tcPr anchor="ctr"/>
                </a:tc>
                <a:extLst>
                  <a:ext uri="{0D108BD9-81ED-4DB2-BD59-A6C34878D82A}">
                    <a16:rowId xmlns:a16="http://schemas.microsoft.com/office/drawing/2014/main" val="10000"/>
                  </a:ext>
                </a:extLst>
              </a:tr>
              <a:tr h="370840">
                <a:tc>
                  <a:txBody>
                    <a:bodyPr/>
                    <a:lstStyle/>
                    <a:p>
                      <a:r>
                        <a:rPr lang="en-US"/>
                        <a:t>*x</a:t>
                      </a:r>
                    </a:p>
                  </a:txBody>
                  <a:tcPr anchor="ctr"/>
                </a:tc>
                <a:tc>
                  <a:txBody>
                    <a:bodyPr/>
                    <a:lstStyle/>
                    <a:p>
                      <a:r>
                        <a:rPr lang="en-US" dirty="0"/>
                        <a:t>pointer to x</a:t>
                      </a:r>
                    </a:p>
                  </a:txBody>
                  <a:tcPr anchor="ctr"/>
                </a:tc>
                <a:extLst>
                  <a:ext uri="{0D108BD9-81ED-4DB2-BD59-A6C34878D82A}">
                    <a16:rowId xmlns:a16="http://schemas.microsoft.com/office/drawing/2014/main" val="10001"/>
                  </a:ext>
                </a:extLst>
              </a:tr>
              <a:tr h="370840">
                <a:tc>
                  <a:txBody>
                    <a:bodyPr/>
                    <a:lstStyle/>
                    <a:p>
                      <a:r>
                        <a:rPr lang="en-US"/>
                        <a:t>&amp;x</a:t>
                      </a:r>
                    </a:p>
                  </a:txBody>
                  <a:tcPr anchor="ctr"/>
                </a:tc>
                <a:tc>
                  <a:txBody>
                    <a:bodyPr/>
                    <a:lstStyle/>
                    <a:p>
                      <a:r>
                        <a:rPr lang="en-US"/>
                        <a:t>address of x</a:t>
                      </a:r>
                    </a:p>
                  </a:txBody>
                  <a:tcPr anchor="ctr"/>
                </a:tc>
                <a:extLst>
                  <a:ext uri="{0D108BD9-81ED-4DB2-BD59-A6C34878D82A}">
                    <a16:rowId xmlns:a16="http://schemas.microsoft.com/office/drawing/2014/main" val="10002"/>
                  </a:ext>
                </a:extLst>
              </a:tr>
              <a:tr h="370840">
                <a:tc>
                  <a:txBody>
                    <a:bodyPr/>
                    <a:lstStyle/>
                    <a:p>
                      <a:r>
                        <a:rPr lang="en-US"/>
                        <a:t>x.y</a:t>
                      </a:r>
                    </a:p>
                  </a:txBody>
                  <a:tcPr anchor="ctr"/>
                </a:tc>
                <a:tc>
                  <a:txBody>
                    <a:bodyPr/>
                    <a:lstStyle/>
                    <a:p>
                      <a:r>
                        <a:rPr lang="en-US"/>
                        <a:t>member y of object x</a:t>
                      </a:r>
                    </a:p>
                  </a:txBody>
                  <a:tcPr anchor="ctr"/>
                </a:tc>
                <a:extLst>
                  <a:ext uri="{0D108BD9-81ED-4DB2-BD59-A6C34878D82A}">
                    <a16:rowId xmlns:a16="http://schemas.microsoft.com/office/drawing/2014/main" val="10003"/>
                  </a:ext>
                </a:extLst>
              </a:tr>
              <a:tr h="370840">
                <a:tc>
                  <a:txBody>
                    <a:bodyPr/>
                    <a:lstStyle/>
                    <a:p>
                      <a:r>
                        <a:rPr lang="en-US" dirty="0"/>
                        <a:t>x-&gt;y</a:t>
                      </a:r>
                    </a:p>
                  </a:txBody>
                  <a:tcPr anchor="ctr"/>
                </a:tc>
                <a:tc>
                  <a:txBody>
                    <a:bodyPr/>
                    <a:lstStyle/>
                    <a:p>
                      <a:r>
                        <a:rPr lang="en-US" dirty="0"/>
                        <a:t>member y of object pointed to by x</a:t>
                      </a:r>
                    </a:p>
                  </a:txBody>
                  <a:tcPr anchor="ctr"/>
                </a:tc>
                <a:extLst>
                  <a:ext uri="{0D108BD9-81ED-4DB2-BD59-A6C34878D82A}">
                    <a16:rowId xmlns:a16="http://schemas.microsoft.com/office/drawing/2014/main" val="10004"/>
                  </a:ext>
                </a:extLst>
              </a:tr>
              <a:tr h="370840">
                <a:tc>
                  <a:txBody>
                    <a:bodyPr/>
                    <a:lstStyle/>
                    <a:p>
                      <a:r>
                        <a:rPr lang="en-US"/>
                        <a:t>(*x).y</a:t>
                      </a:r>
                    </a:p>
                  </a:txBody>
                  <a:tcPr anchor="ctr"/>
                </a:tc>
                <a:tc>
                  <a:txBody>
                    <a:bodyPr/>
                    <a:lstStyle/>
                    <a:p>
                      <a:r>
                        <a:rPr lang="en-US" dirty="0"/>
                        <a:t>member y of object pointed to by x (equivalent to the previous one)</a:t>
                      </a:r>
                    </a:p>
                  </a:txBody>
                  <a:tcPr anchor="ctr"/>
                </a:tc>
                <a:extLst>
                  <a:ext uri="{0D108BD9-81ED-4DB2-BD59-A6C34878D82A}">
                    <a16:rowId xmlns:a16="http://schemas.microsoft.com/office/drawing/2014/main" val="10005"/>
                  </a:ext>
                </a:extLst>
              </a:tr>
              <a:tr h="370840">
                <a:tc>
                  <a:txBody>
                    <a:bodyPr/>
                    <a:lstStyle/>
                    <a:p>
                      <a:r>
                        <a:rPr lang="en-US" dirty="0"/>
                        <a:t>x[0]</a:t>
                      </a:r>
                    </a:p>
                  </a:txBody>
                  <a:tcPr anchor="ctr"/>
                </a:tc>
                <a:tc>
                  <a:txBody>
                    <a:bodyPr/>
                    <a:lstStyle/>
                    <a:p>
                      <a:r>
                        <a:rPr lang="en-US" dirty="0"/>
                        <a:t>first object pointed to by x</a:t>
                      </a:r>
                    </a:p>
                  </a:txBody>
                  <a:tcPr anchor="ctr"/>
                </a:tc>
                <a:extLst>
                  <a:ext uri="{0D108BD9-81ED-4DB2-BD59-A6C34878D82A}">
                    <a16:rowId xmlns:a16="http://schemas.microsoft.com/office/drawing/2014/main" val="10006"/>
                  </a:ext>
                </a:extLst>
              </a:tr>
              <a:tr h="370840">
                <a:tc>
                  <a:txBody>
                    <a:bodyPr/>
                    <a:lstStyle/>
                    <a:p>
                      <a:r>
                        <a:rPr lang="en-US"/>
                        <a:t>x[1]</a:t>
                      </a:r>
                    </a:p>
                  </a:txBody>
                  <a:tcPr anchor="ctr"/>
                </a:tc>
                <a:tc>
                  <a:txBody>
                    <a:bodyPr/>
                    <a:lstStyle/>
                    <a:p>
                      <a:r>
                        <a:rPr lang="en-US" dirty="0"/>
                        <a:t>second object pointed </a:t>
                      </a:r>
                      <a:r>
                        <a:rPr lang="en-US" baseline="0" dirty="0"/>
                        <a:t> to </a:t>
                      </a:r>
                      <a:r>
                        <a:rPr lang="en-US" dirty="0"/>
                        <a:t>by x</a:t>
                      </a:r>
                    </a:p>
                  </a:txBody>
                  <a:tcPr anchor="ctr"/>
                </a:tc>
                <a:extLst>
                  <a:ext uri="{0D108BD9-81ED-4DB2-BD59-A6C34878D82A}">
                    <a16:rowId xmlns:a16="http://schemas.microsoft.com/office/drawing/2014/main" val="10007"/>
                  </a:ext>
                </a:extLst>
              </a:tr>
              <a:tr h="370840">
                <a:tc>
                  <a:txBody>
                    <a:bodyPr/>
                    <a:lstStyle/>
                    <a:p>
                      <a:r>
                        <a:rPr lang="en-US"/>
                        <a:t>x[n]</a:t>
                      </a:r>
                    </a:p>
                  </a:txBody>
                  <a:tcPr anchor="ctr"/>
                </a:tc>
                <a:tc>
                  <a:txBody>
                    <a:bodyPr/>
                    <a:lstStyle/>
                    <a:p>
                      <a:r>
                        <a:rPr lang="en-US" dirty="0"/>
                        <a:t>(n+1)</a:t>
                      </a:r>
                      <a:r>
                        <a:rPr lang="en-US" dirty="0" err="1"/>
                        <a:t>th</a:t>
                      </a:r>
                      <a:r>
                        <a:rPr lang="en-US" dirty="0"/>
                        <a:t> object pointed to by x</a:t>
                      </a:r>
                    </a:p>
                  </a:txBody>
                  <a:tcPr anchor="ctr"/>
                </a:tc>
                <a:extLst>
                  <a:ext uri="{0D108BD9-81ED-4DB2-BD59-A6C34878D82A}">
                    <a16:rowId xmlns:a16="http://schemas.microsoft.com/office/drawing/2014/main" val="10008"/>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C32FD-9DFF-4D3C-A39B-B0C9439A5293}"/>
              </a:ext>
            </a:extLst>
          </p:cNvPr>
          <p:cNvSpPr>
            <a:spLocks noGrp="1"/>
          </p:cNvSpPr>
          <p:nvPr>
            <p:ph type="title"/>
          </p:nvPr>
        </p:nvSpPr>
        <p:spPr/>
        <p:txBody>
          <a:bodyPr/>
          <a:lstStyle/>
          <a:p>
            <a:r>
              <a:rPr lang="en-US" dirty="0">
                <a:solidFill>
                  <a:srgbClr val="FF0000"/>
                </a:solidFill>
              </a:rPr>
              <a:t>Class and Object</a:t>
            </a:r>
          </a:p>
        </p:txBody>
      </p:sp>
      <p:sp>
        <p:nvSpPr>
          <p:cNvPr id="3" name="Content Placeholder 2">
            <a:extLst>
              <a:ext uri="{FF2B5EF4-FFF2-40B4-BE49-F238E27FC236}">
                <a16:creationId xmlns:a16="http://schemas.microsoft.com/office/drawing/2014/main" id="{F84D4ED2-12F0-4D4C-B674-495E90EC9362}"/>
              </a:ext>
            </a:extLst>
          </p:cNvPr>
          <p:cNvSpPr>
            <a:spLocks noGrp="1"/>
          </p:cNvSpPr>
          <p:nvPr>
            <p:ph idx="1"/>
          </p:nvPr>
        </p:nvSpPr>
        <p:spPr/>
        <p:txBody>
          <a:bodyPr/>
          <a:lstStyle/>
          <a:p>
            <a:pPr marL="0" indent="0">
              <a:buNone/>
            </a:pPr>
            <a:r>
              <a:rPr lang="en-US" dirty="0"/>
              <a:t>A </a:t>
            </a:r>
            <a:r>
              <a:rPr lang="en-US" u="sng" dirty="0"/>
              <a:t>class</a:t>
            </a:r>
            <a:r>
              <a:rPr lang="en-US" dirty="0"/>
              <a:t> is an expanded concept of a data structure: instead of holding only data, it can hold both data and functions.</a:t>
            </a:r>
            <a:br>
              <a:rPr lang="en-US" dirty="0"/>
            </a:br>
            <a:br>
              <a:rPr lang="en-US" dirty="0"/>
            </a:br>
            <a:r>
              <a:rPr lang="en-US" dirty="0"/>
              <a:t>An </a:t>
            </a:r>
            <a:r>
              <a:rPr lang="en-US" u="sng" dirty="0"/>
              <a:t>object </a:t>
            </a:r>
            <a:r>
              <a:rPr lang="en-US" dirty="0"/>
              <a:t>is an instantiation of a class. In terms of variables, a class would be the type, and an object would be the variable.</a:t>
            </a:r>
            <a:br>
              <a:rPr lang="en-US" dirty="0"/>
            </a:br>
            <a:endParaRPr lang="en-US" dirty="0"/>
          </a:p>
          <a:p>
            <a:pPr marL="0" indent="0">
              <a:buNone/>
            </a:pPr>
            <a:endParaRPr lang="en-US" dirty="0"/>
          </a:p>
        </p:txBody>
      </p:sp>
    </p:spTree>
    <p:extLst>
      <p:ext uri="{BB962C8B-B14F-4D97-AF65-F5344CB8AC3E}">
        <p14:creationId xmlns:p14="http://schemas.microsoft.com/office/powerpoint/2010/main" val="25264539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0000"/>
                </a:solidFill>
              </a:rPr>
              <a:t>The keyword this</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a:xfrm>
            <a:off x="838200" y="1274618"/>
            <a:ext cx="10515600" cy="4902345"/>
          </a:xfrm>
        </p:spPr>
        <p:txBody>
          <a:bodyPr/>
          <a:lstStyle/>
          <a:p>
            <a:r>
              <a:rPr lang="en-US" dirty="0"/>
              <a:t>The keyword this represents a pointer to the object whose member function is being executed. It is a pointer to the object itself.</a:t>
            </a:r>
          </a:p>
          <a:p>
            <a:r>
              <a:rPr lang="en-US" dirty="0"/>
              <a:t>It can be used to check if a parameter passed to a member function is the object itself.</a:t>
            </a:r>
            <a:br>
              <a:rPr lang="en-US" dirty="0"/>
            </a:br>
            <a:br>
              <a:rPr lang="en-US" dirty="0"/>
            </a:br>
            <a:br>
              <a:rPr lang="en-US" dirty="0"/>
            </a:b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8545"/>
            <a:ext cx="10515600" cy="1004455"/>
          </a:xfrm>
        </p:spPr>
        <p:txBody>
          <a:bodyPr>
            <a:normAutofit fontScale="90000"/>
          </a:bodyPr>
          <a:lstStyle/>
          <a:p>
            <a:r>
              <a:rPr lang="en-US" dirty="0">
                <a:solidFill>
                  <a:srgbClr val="FF0000"/>
                </a:solidFill>
              </a:rPr>
              <a:t>The keyword this</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a:xfrm>
            <a:off x="838200" y="803564"/>
            <a:ext cx="10515600" cy="5373399"/>
          </a:xfrm>
        </p:spPr>
        <p:txBody>
          <a:bodyPr>
            <a:noAutofit/>
          </a:bodyPr>
          <a:lstStyle/>
          <a:p>
            <a:pPr>
              <a:buNone/>
            </a:pPr>
            <a:r>
              <a:rPr lang="en-US" sz="1400" i="1" dirty="0"/>
              <a:t>#include &lt;</a:t>
            </a:r>
            <a:r>
              <a:rPr lang="en-US" sz="1400" i="1" dirty="0" err="1"/>
              <a:t>iostream</a:t>
            </a:r>
            <a:r>
              <a:rPr lang="en-US" sz="1400" i="1" dirty="0"/>
              <a:t>&gt;</a:t>
            </a:r>
            <a:r>
              <a:rPr lang="en-US" sz="1400" dirty="0"/>
              <a:t> </a:t>
            </a:r>
          </a:p>
          <a:p>
            <a:pPr>
              <a:buNone/>
            </a:pPr>
            <a:r>
              <a:rPr lang="en-US" sz="1400" i="1" dirty="0"/>
              <a:t>using</a:t>
            </a:r>
            <a:r>
              <a:rPr lang="en-US" sz="1400" dirty="0"/>
              <a:t> </a:t>
            </a:r>
            <a:r>
              <a:rPr lang="en-US" sz="1400" i="1" dirty="0"/>
              <a:t>namespace</a:t>
            </a:r>
            <a:r>
              <a:rPr lang="en-US" sz="1400" dirty="0"/>
              <a:t> std;</a:t>
            </a:r>
          </a:p>
          <a:p>
            <a:pPr>
              <a:buNone/>
            </a:pPr>
            <a:r>
              <a:rPr lang="en-US" sz="1400" dirty="0">
                <a:solidFill>
                  <a:srgbClr val="FF0000"/>
                </a:solidFill>
              </a:rPr>
              <a:t> </a:t>
            </a:r>
            <a:r>
              <a:rPr lang="en-US" sz="1400" i="1" dirty="0">
                <a:solidFill>
                  <a:srgbClr val="FF0000"/>
                </a:solidFill>
              </a:rPr>
              <a:t>class</a:t>
            </a:r>
            <a:r>
              <a:rPr lang="en-US" sz="1400" dirty="0">
                <a:solidFill>
                  <a:srgbClr val="FF0000"/>
                </a:solidFill>
              </a:rPr>
              <a:t> </a:t>
            </a:r>
            <a:r>
              <a:rPr lang="en-US" sz="1400" dirty="0" err="1">
                <a:solidFill>
                  <a:srgbClr val="FF0000"/>
                </a:solidFill>
              </a:rPr>
              <a:t>CDummy</a:t>
            </a:r>
            <a:r>
              <a:rPr lang="en-US" sz="1400" dirty="0">
                <a:solidFill>
                  <a:srgbClr val="FF0000"/>
                </a:solidFill>
              </a:rPr>
              <a:t> </a:t>
            </a:r>
          </a:p>
          <a:p>
            <a:pPr>
              <a:buNone/>
            </a:pPr>
            <a:r>
              <a:rPr lang="en-US" sz="1400" dirty="0">
                <a:solidFill>
                  <a:srgbClr val="FF0000"/>
                </a:solidFill>
              </a:rPr>
              <a:t>{ </a:t>
            </a:r>
          </a:p>
          <a:p>
            <a:pPr>
              <a:buNone/>
            </a:pPr>
            <a:r>
              <a:rPr lang="en-US" sz="1400" i="1" dirty="0">
                <a:solidFill>
                  <a:srgbClr val="FF0000"/>
                </a:solidFill>
              </a:rPr>
              <a:t>    public</a:t>
            </a:r>
            <a:r>
              <a:rPr lang="en-US" sz="1400" dirty="0">
                <a:solidFill>
                  <a:srgbClr val="FF0000"/>
                </a:solidFill>
              </a:rPr>
              <a:t>: </a:t>
            </a:r>
          </a:p>
          <a:p>
            <a:pPr>
              <a:buNone/>
            </a:pPr>
            <a:r>
              <a:rPr lang="en-US" sz="1400" i="1" dirty="0">
                <a:solidFill>
                  <a:srgbClr val="FF0000"/>
                </a:solidFill>
              </a:rPr>
              <a:t>    </a:t>
            </a:r>
            <a:r>
              <a:rPr lang="en-US" sz="1400" i="1" dirty="0" err="1">
                <a:solidFill>
                  <a:srgbClr val="FF0000"/>
                </a:solidFill>
              </a:rPr>
              <a:t>int</a:t>
            </a:r>
            <a:r>
              <a:rPr lang="en-US" sz="1400" dirty="0">
                <a:solidFill>
                  <a:srgbClr val="FF0000"/>
                </a:solidFill>
              </a:rPr>
              <a:t> </a:t>
            </a:r>
            <a:r>
              <a:rPr lang="en-US" sz="1400" dirty="0" err="1">
                <a:solidFill>
                  <a:srgbClr val="FF0000"/>
                </a:solidFill>
              </a:rPr>
              <a:t>isitme</a:t>
            </a:r>
            <a:r>
              <a:rPr lang="en-US" sz="1400" dirty="0">
                <a:solidFill>
                  <a:srgbClr val="FF0000"/>
                </a:solidFill>
              </a:rPr>
              <a:t> (</a:t>
            </a:r>
            <a:r>
              <a:rPr lang="en-US" sz="1400" dirty="0" err="1">
                <a:solidFill>
                  <a:srgbClr val="FF0000"/>
                </a:solidFill>
              </a:rPr>
              <a:t>CDummy</a:t>
            </a:r>
            <a:r>
              <a:rPr lang="en-US" sz="1400" dirty="0">
                <a:solidFill>
                  <a:srgbClr val="FF0000"/>
                </a:solidFill>
              </a:rPr>
              <a:t>&amp; </a:t>
            </a:r>
            <a:r>
              <a:rPr lang="en-US" sz="1400" dirty="0" err="1">
                <a:solidFill>
                  <a:srgbClr val="FF0000"/>
                </a:solidFill>
              </a:rPr>
              <a:t>param</a:t>
            </a:r>
            <a:r>
              <a:rPr lang="en-US" sz="1400" dirty="0">
                <a:solidFill>
                  <a:srgbClr val="FF0000"/>
                </a:solidFill>
              </a:rPr>
              <a:t>);</a:t>
            </a:r>
          </a:p>
          <a:p>
            <a:pPr>
              <a:buNone/>
            </a:pPr>
            <a:r>
              <a:rPr lang="en-US" sz="1400" dirty="0">
                <a:solidFill>
                  <a:srgbClr val="FF0000"/>
                </a:solidFill>
              </a:rPr>
              <a:t> }; </a:t>
            </a:r>
          </a:p>
          <a:p>
            <a:pPr>
              <a:buNone/>
            </a:pPr>
            <a:r>
              <a:rPr lang="en-US" sz="1400" i="1" dirty="0" err="1"/>
              <a:t>int</a:t>
            </a:r>
            <a:r>
              <a:rPr lang="en-US" sz="1400" dirty="0"/>
              <a:t> </a:t>
            </a:r>
            <a:r>
              <a:rPr lang="en-US" sz="1400" dirty="0" err="1"/>
              <a:t>CDummy</a:t>
            </a:r>
            <a:r>
              <a:rPr lang="en-US" sz="1400" dirty="0"/>
              <a:t>::</a:t>
            </a:r>
            <a:r>
              <a:rPr lang="en-US" sz="1400" dirty="0" err="1"/>
              <a:t>isitme</a:t>
            </a:r>
            <a:r>
              <a:rPr lang="en-US" sz="1400" dirty="0"/>
              <a:t> (</a:t>
            </a:r>
            <a:r>
              <a:rPr lang="en-US" sz="1400" dirty="0" err="1"/>
              <a:t>CDummy</a:t>
            </a:r>
            <a:r>
              <a:rPr lang="en-US" sz="1400" dirty="0"/>
              <a:t>&amp; </a:t>
            </a:r>
            <a:r>
              <a:rPr lang="en-US" sz="1400" dirty="0" err="1"/>
              <a:t>param</a:t>
            </a:r>
            <a:r>
              <a:rPr lang="en-US" sz="1400" dirty="0"/>
              <a:t>) </a:t>
            </a:r>
          </a:p>
          <a:p>
            <a:pPr>
              <a:buNone/>
            </a:pPr>
            <a:r>
              <a:rPr lang="en-US" sz="1400" dirty="0"/>
              <a:t>{ </a:t>
            </a:r>
          </a:p>
          <a:p>
            <a:pPr>
              <a:buNone/>
            </a:pPr>
            <a:r>
              <a:rPr lang="en-US" sz="1400" i="1" dirty="0"/>
              <a:t>     if</a:t>
            </a:r>
            <a:r>
              <a:rPr lang="en-US" sz="1400" dirty="0"/>
              <a:t> (&amp;</a:t>
            </a:r>
            <a:r>
              <a:rPr lang="en-US" sz="1400" dirty="0" err="1"/>
              <a:t>param</a:t>
            </a:r>
            <a:r>
              <a:rPr lang="en-US" sz="1400" dirty="0"/>
              <a:t> == </a:t>
            </a:r>
            <a:r>
              <a:rPr lang="en-US" sz="1400" i="1" dirty="0"/>
              <a:t>this</a:t>
            </a:r>
            <a:r>
              <a:rPr lang="en-US" sz="1400" dirty="0"/>
              <a:t>) </a:t>
            </a:r>
            <a:r>
              <a:rPr lang="en-US" sz="1400" i="1" dirty="0"/>
              <a:t>return</a:t>
            </a:r>
            <a:r>
              <a:rPr lang="en-US" sz="1400" dirty="0"/>
              <a:t> </a:t>
            </a:r>
            <a:r>
              <a:rPr lang="en-US" sz="1400" i="1" dirty="0"/>
              <a:t>true</a:t>
            </a:r>
            <a:r>
              <a:rPr lang="en-US" sz="1400" dirty="0"/>
              <a:t>; </a:t>
            </a:r>
          </a:p>
          <a:p>
            <a:pPr>
              <a:buNone/>
            </a:pPr>
            <a:r>
              <a:rPr lang="en-US" sz="1400" i="1" dirty="0"/>
              <a:t>     else</a:t>
            </a:r>
            <a:r>
              <a:rPr lang="en-US" sz="1400" dirty="0"/>
              <a:t> </a:t>
            </a:r>
            <a:r>
              <a:rPr lang="en-US" sz="1400" i="1" dirty="0"/>
              <a:t>return</a:t>
            </a:r>
            <a:r>
              <a:rPr lang="en-US" sz="1400" dirty="0"/>
              <a:t> </a:t>
            </a:r>
            <a:r>
              <a:rPr lang="en-US" sz="1400" i="1" dirty="0"/>
              <a:t>false</a:t>
            </a:r>
            <a:r>
              <a:rPr lang="en-US" sz="1400" dirty="0"/>
              <a:t>;</a:t>
            </a:r>
          </a:p>
          <a:p>
            <a:pPr>
              <a:buNone/>
            </a:pPr>
            <a:r>
              <a:rPr lang="en-US" sz="1400" dirty="0"/>
              <a:t> } </a:t>
            </a:r>
          </a:p>
          <a:p>
            <a:pPr>
              <a:buNone/>
            </a:pPr>
            <a:r>
              <a:rPr lang="en-US" sz="1400" i="1" dirty="0" err="1"/>
              <a:t>int</a:t>
            </a:r>
            <a:r>
              <a:rPr lang="en-US" sz="1400" dirty="0"/>
              <a:t> main () </a:t>
            </a:r>
          </a:p>
          <a:p>
            <a:pPr>
              <a:buNone/>
            </a:pPr>
            <a:r>
              <a:rPr lang="en-US" sz="1400" dirty="0"/>
              <a:t>{</a:t>
            </a:r>
          </a:p>
          <a:p>
            <a:pPr>
              <a:buNone/>
            </a:pPr>
            <a:r>
              <a:rPr lang="en-US" sz="1400" dirty="0"/>
              <a:t> </a:t>
            </a:r>
            <a:r>
              <a:rPr lang="en-US" sz="1400" dirty="0" err="1"/>
              <a:t>CDummy</a:t>
            </a:r>
            <a:r>
              <a:rPr lang="en-US" sz="1400" dirty="0"/>
              <a:t> a;</a:t>
            </a:r>
          </a:p>
          <a:p>
            <a:pPr>
              <a:buNone/>
            </a:pPr>
            <a:r>
              <a:rPr lang="en-US" sz="1400" dirty="0"/>
              <a:t> </a:t>
            </a:r>
            <a:r>
              <a:rPr lang="en-US" sz="1400" dirty="0" err="1"/>
              <a:t>CDummy</a:t>
            </a:r>
            <a:r>
              <a:rPr lang="en-US" sz="1400" dirty="0"/>
              <a:t>* b = &amp;a; </a:t>
            </a:r>
          </a:p>
          <a:p>
            <a:pPr>
              <a:buNone/>
            </a:pPr>
            <a:r>
              <a:rPr lang="en-US" sz="1400" i="1" dirty="0"/>
              <a:t>if</a:t>
            </a:r>
            <a:r>
              <a:rPr lang="en-US" sz="1400" dirty="0"/>
              <a:t> ( b-&gt;</a:t>
            </a:r>
            <a:r>
              <a:rPr lang="en-US" sz="1400" dirty="0" err="1"/>
              <a:t>isitme</a:t>
            </a:r>
            <a:r>
              <a:rPr lang="en-US" sz="1400" dirty="0"/>
              <a:t>(a) ) </a:t>
            </a:r>
            <a:r>
              <a:rPr lang="en-US" sz="1400" dirty="0" err="1"/>
              <a:t>cout</a:t>
            </a:r>
            <a:r>
              <a:rPr lang="en-US" sz="1400" dirty="0"/>
              <a:t> &lt;&lt; "yes, &amp;a is b";</a:t>
            </a:r>
          </a:p>
          <a:p>
            <a:pPr>
              <a:buNone/>
            </a:pPr>
            <a:r>
              <a:rPr lang="en-US" sz="1400" dirty="0"/>
              <a:t> </a:t>
            </a:r>
            <a:r>
              <a:rPr lang="en-US" sz="1400" i="1" dirty="0"/>
              <a:t>return</a:t>
            </a:r>
            <a:r>
              <a:rPr lang="en-US" sz="1400" dirty="0"/>
              <a:t> 0; </a:t>
            </a:r>
          </a:p>
          <a:p>
            <a:pPr>
              <a:buNone/>
            </a:pPr>
            <a:r>
              <a:rPr lang="en-US" sz="1400" dirty="0"/>
              <a:t>}</a:t>
            </a:r>
          </a:p>
        </p:txBody>
      </p:sp>
      <p:sp>
        <p:nvSpPr>
          <p:cNvPr id="4" name="Rectangle 3"/>
          <p:cNvSpPr/>
          <p:nvPr/>
        </p:nvSpPr>
        <p:spPr>
          <a:xfrm>
            <a:off x="6324600" y="1143000"/>
            <a:ext cx="2590800" cy="1447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yes, &amp;a is b</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The copy constructor</a:t>
            </a:r>
          </a:p>
        </p:txBody>
      </p:sp>
      <p:sp>
        <p:nvSpPr>
          <p:cNvPr id="3" name="Content Placeholder 2"/>
          <p:cNvSpPr>
            <a:spLocks noGrp="1"/>
          </p:cNvSpPr>
          <p:nvPr>
            <p:ph idx="1"/>
          </p:nvPr>
        </p:nvSpPr>
        <p:spPr/>
        <p:txBody>
          <a:bodyPr>
            <a:normAutofit fontScale="92500" lnSpcReduction="20000"/>
          </a:bodyPr>
          <a:lstStyle/>
          <a:p>
            <a:r>
              <a:rPr lang="en-US" dirty="0"/>
              <a:t>The compiler provides four special member functions in total that are implicitly declared if you do not declare your own. These are the </a:t>
            </a:r>
            <a:r>
              <a:rPr lang="en-US" i="1" dirty="0"/>
              <a:t>copy constructor</a:t>
            </a:r>
            <a:r>
              <a:rPr lang="en-US" dirty="0"/>
              <a:t>, the </a:t>
            </a:r>
            <a:r>
              <a:rPr lang="en-US" i="1" dirty="0"/>
              <a:t>copy assignment operator</a:t>
            </a:r>
            <a:r>
              <a:rPr lang="en-US" dirty="0"/>
              <a:t>, default constructor and the default destructor.</a:t>
            </a:r>
          </a:p>
          <a:p>
            <a:r>
              <a:rPr lang="en-US" dirty="0"/>
              <a:t>In C++, The copy constructor is called in the following cases:</a:t>
            </a:r>
          </a:p>
          <a:p>
            <a:pPr marL="514350" indent="-514350">
              <a:buFont typeface="+mj-lt"/>
              <a:buAutoNum type="alphaLcParenR"/>
            </a:pPr>
            <a:r>
              <a:rPr lang="en-US" dirty="0"/>
              <a:t>When an object is initialized from another object at declaration time</a:t>
            </a:r>
          </a:p>
          <a:p>
            <a:pPr marL="514350" indent="-514350">
              <a:buFont typeface="+mj-lt"/>
              <a:buAutoNum type="alphaLcParenR"/>
            </a:pPr>
            <a:r>
              <a:rPr lang="en-US" dirty="0"/>
              <a:t>When an object is passed by value</a:t>
            </a:r>
          </a:p>
          <a:p>
            <a:pPr marL="514350" indent="-514350">
              <a:buFont typeface="+mj-lt"/>
              <a:buAutoNum type="alphaLcParenR"/>
            </a:pPr>
            <a:r>
              <a:rPr lang="en-US" dirty="0"/>
              <a:t>When an object is returned by value</a:t>
            </a:r>
          </a:p>
          <a:p>
            <a:pPr marL="514350" indent="-514350">
              <a:buFont typeface="+mj-lt"/>
              <a:buAutoNum type="alphaLcParenR"/>
            </a:pPr>
            <a:r>
              <a:rPr lang="en-US" dirty="0"/>
              <a:t>When the compiler generates a temporary object.</a:t>
            </a:r>
          </a:p>
          <a:p>
            <a:pPr marL="0" indent="0">
              <a:buNone/>
            </a:pPr>
            <a:endParaRPr lang="en-US" dirty="0"/>
          </a:p>
          <a:p>
            <a:pPr marL="0" indent="0">
              <a:buNone/>
            </a:pPr>
            <a:r>
              <a:rPr lang="en-US" u="sng" dirty="0">
                <a:solidFill>
                  <a:srgbClr val="FF0000"/>
                </a:solidFill>
              </a:rPr>
              <a:t>Example:</a:t>
            </a:r>
            <a:r>
              <a:rPr lang="en-US" dirty="0">
                <a:solidFill>
                  <a:srgbClr val="FF0000"/>
                </a:solidFill>
              </a:rPr>
              <a:t> </a:t>
            </a:r>
            <a:r>
              <a:rPr lang="en-US" dirty="0" err="1"/>
              <a:t>DispalyRectangle</a:t>
            </a:r>
            <a:r>
              <a:rPr lang="en-US" dirty="0"/>
              <a:t> non-member function (explained in class).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B7EE2-C6FE-4867-92F8-077326D95885}"/>
              </a:ext>
            </a:extLst>
          </p:cNvPr>
          <p:cNvSpPr>
            <a:spLocks noGrp="1"/>
          </p:cNvSpPr>
          <p:nvPr>
            <p:ph type="title"/>
          </p:nvPr>
        </p:nvSpPr>
        <p:spPr>
          <a:xfrm>
            <a:off x="838200" y="365125"/>
            <a:ext cx="10515600" cy="1103457"/>
          </a:xfrm>
        </p:spPr>
        <p:txBody>
          <a:bodyPr/>
          <a:lstStyle/>
          <a:p>
            <a:r>
              <a:rPr lang="en-US" dirty="0">
                <a:solidFill>
                  <a:srgbClr val="FF0000"/>
                </a:solidFill>
              </a:rPr>
              <a:t>The copy constructor</a:t>
            </a:r>
            <a:endParaRPr lang="en-US" dirty="0"/>
          </a:p>
        </p:txBody>
      </p:sp>
      <p:sp>
        <p:nvSpPr>
          <p:cNvPr id="3" name="Content Placeholder 2">
            <a:extLst>
              <a:ext uri="{FF2B5EF4-FFF2-40B4-BE49-F238E27FC236}">
                <a16:creationId xmlns:a16="http://schemas.microsoft.com/office/drawing/2014/main" id="{CF4C2F5D-28CB-4238-86DD-C59CA7F66B2A}"/>
              </a:ext>
            </a:extLst>
          </p:cNvPr>
          <p:cNvSpPr>
            <a:spLocks noGrp="1"/>
          </p:cNvSpPr>
          <p:nvPr>
            <p:ph idx="1"/>
          </p:nvPr>
        </p:nvSpPr>
        <p:spPr>
          <a:xfrm>
            <a:off x="838200" y="1302327"/>
            <a:ext cx="10515600" cy="4874636"/>
          </a:xfrm>
        </p:spPr>
        <p:txBody>
          <a:bodyPr>
            <a:normAutofit fontScale="25000" lnSpcReduction="20000"/>
          </a:bodyPr>
          <a:lstStyle/>
          <a:p>
            <a:pPr marL="0" indent="0">
              <a:buNone/>
            </a:pPr>
            <a:r>
              <a:rPr lang="en-US" sz="9600" dirty="0"/>
              <a:t>The copy constructor and the copy assignment operator copy all the data contained in another object to the data members of the current object. For </a:t>
            </a:r>
            <a:r>
              <a:rPr lang="en-US" sz="9600" dirty="0" err="1"/>
              <a:t>CExample</a:t>
            </a:r>
            <a:r>
              <a:rPr lang="en-US" sz="9600" dirty="0"/>
              <a:t>, the copy constructor implicitly declared by the compiler would be something similar to:</a:t>
            </a:r>
            <a:br>
              <a:rPr lang="en-US" sz="9600" dirty="0"/>
            </a:br>
            <a:br>
              <a:rPr lang="en-US" sz="9600" dirty="0"/>
            </a:br>
            <a:r>
              <a:rPr lang="en-US" sz="9600" dirty="0" err="1">
                <a:solidFill>
                  <a:srgbClr val="FF0000"/>
                </a:solidFill>
              </a:rPr>
              <a:t>CExample</a:t>
            </a:r>
            <a:r>
              <a:rPr lang="en-US" sz="9600" dirty="0">
                <a:solidFill>
                  <a:srgbClr val="FF0000"/>
                </a:solidFill>
              </a:rPr>
              <a:t>::</a:t>
            </a:r>
            <a:r>
              <a:rPr lang="en-US" sz="9600" dirty="0" err="1">
                <a:solidFill>
                  <a:srgbClr val="FF0000"/>
                </a:solidFill>
              </a:rPr>
              <a:t>CExample</a:t>
            </a:r>
            <a:r>
              <a:rPr lang="en-US" sz="9600" dirty="0">
                <a:solidFill>
                  <a:srgbClr val="FF0000"/>
                </a:solidFill>
              </a:rPr>
              <a:t> (</a:t>
            </a:r>
            <a:r>
              <a:rPr lang="en-US" sz="9600" i="1" dirty="0">
                <a:solidFill>
                  <a:srgbClr val="FF0000"/>
                </a:solidFill>
              </a:rPr>
              <a:t>const </a:t>
            </a:r>
            <a:r>
              <a:rPr lang="en-US" sz="9600" dirty="0">
                <a:solidFill>
                  <a:srgbClr val="FF0000"/>
                </a:solidFill>
              </a:rPr>
              <a:t> </a:t>
            </a:r>
            <a:r>
              <a:rPr lang="en-US" sz="9600" dirty="0" err="1">
                <a:solidFill>
                  <a:srgbClr val="FF0000"/>
                </a:solidFill>
              </a:rPr>
              <a:t>CExample</a:t>
            </a:r>
            <a:r>
              <a:rPr lang="en-US" sz="9600" dirty="0">
                <a:solidFill>
                  <a:srgbClr val="FF0000"/>
                </a:solidFill>
              </a:rPr>
              <a:t>&amp; </a:t>
            </a:r>
            <a:r>
              <a:rPr lang="en-US" sz="9600" dirty="0" err="1">
                <a:solidFill>
                  <a:srgbClr val="FF0000"/>
                </a:solidFill>
              </a:rPr>
              <a:t>rv</a:t>
            </a:r>
            <a:r>
              <a:rPr lang="en-US" sz="9600" dirty="0">
                <a:solidFill>
                  <a:srgbClr val="FF0000"/>
                </a:solidFill>
              </a:rPr>
              <a:t>)</a:t>
            </a:r>
          </a:p>
          <a:p>
            <a:pPr>
              <a:buNone/>
            </a:pPr>
            <a:r>
              <a:rPr lang="en-US" sz="9600" dirty="0">
                <a:solidFill>
                  <a:srgbClr val="FF0000"/>
                </a:solidFill>
              </a:rPr>
              <a:t>     { </a:t>
            </a:r>
          </a:p>
          <a:p>
            <a:pPr>
              <a:buNone/>
            </a:pPr>
            <a:r>
              <a:rPr lang="en-US" sz="9600" dirty="0">
                <a:solidFill>
                  <a:srgbClr val="FF0000"/>
                </a:solidFill>
              </a:rPr>
              <a:t>           a=</a:t>
            </a:r>
            <a:r>
              <a:rPr lang="en-US" sz="9600" dirty="0" err="1">
                <a:solidFill>
                  <a:srgbClr val="FF0000"/>
                </a:solidFill>
              </a:rPr>
              <a:t>rv.a</a:t>
            </a:r>
            <a:r>
              <a:rPr lang="en-US" sz="9600" dirty="0">
                <a:solidFill>
                  <a:srgbClr val="FF0000"/>
                </a:solidFill>
              </a:rPr>
              <a:t>; b=</a:t>
            </a:r>
            <a:r>
              <a:rPr lang="en-US" sz="9600" dirty="0" err="1">
                <a:solidFill>
                  <a:srgbClr val="FF0000"/>
                </a:solidFill>
              </a:rPr>
              <a:t>rv.b</a:t>
            </a:r>
            <a:r>
              <a:rPr lang="en-US" sz="9600" dirty="0">
                <a:solidFill>
                  <a:srgbClr val="FF0000"/>
                </a:solidFill>
              </a:rPr>
              <a:t>; c=</a:t>
            </a:r>
            <a:r>
              <a:rPr lang="en-US" sz="9600" dirty="0" err="1">
                <a:solidFill>
                  <a:srgbClr val="FF0000"/>
                </a:solidFill>
              </a:rPr>
              <a:t>rv.c</a:t>
            </a:r>
            <a:r>
              <a:rPr lang="en-US" sz="9600" dirty="0">
                <a:solidFill>
                  <a:srgbClr val="FF0000"/>
                </a:solidFill>
              </a:rPr>
              <a:t>;</a:t>
            </a:r>
          </a:p>
          <a:p>
            <a:pPr>
              <a:buNone/>
            </a:pPr>
            <a:r>
              <a:rPr lang="en-US" sz="9600" dirty="0">
                <a:solidFill>
                  <a:srgbClr val="FF0000"/>
                </a:solidFill>
              </a:rPr>
              <a:t>     }</a:t>
            </a:r>
          </a:p>
          <a:p>
            <a:pPr>
              <a:buNone/>
            </a:pPr>
            <a:br>
              <a:rPr lang="en-US" sz="9600" dirty="0"/>
            </a:br>
            <a:br>
              <a:rPr lang="en-US" sz="9600" dirty="0"/>
            </a:br>
            <a:r>
              <a:rPr lang="en-US" sz="9600" dirty="0"/>
              <a:t>Therefore, the two following object declarations would be correct:</a:t>
            </a:r>
            <a:br>
              <a:rPr lang="en-US" sz="9600" dirty="0"/>
            </a:br>
            <a:br>
              <a:rPr lang="en-US" sz="9600" dirty="0"/>
            </a:br>
            <a:r>
              <a:rPr lang="en-US" sz="9600" dirty="0" err="1"/>
              <a:t>CExample</a:t>
            </a:r>
            <a:r>
              <a:rPr lang="en-US" sz="9600" dirty="0"/>
              <a:t> ex (2,3); </a:t>
            </a:r>
          </a:p>
          <a:p>
            <a:pPr>
              <a:buNone/>
            </a:pPr>
            <a:r>
              <a:rPr lang="en-US" sz="9600" dirty="0"/>
              <a:t>    </a:t>
            </a:r>
            <a:r>
              <a:rPr lang="en-US" sz="9600" dirty="0" err="1"/>
              <a:t>CExample</a:t>
            </a:r>
            <a:r>
              <a:rPr lang="en-US" sz="9600" dirty="0"/>
              <a:t> ex2 (ex); </a:t>
            </a:r>
            <a:r>
              <a:rPr lang="en-US" sz="9600" i="1" dirty="0"/>
              <a:t>// copy constructor (data copied from ex) </a:t>
            </a:r>
          </a:p>
          <a:p>
            <a:pPr>
              <a:buNone/>
            </a:pPr>
            <a:br>
              <a:rPr lang="en-US" sz="9600" b="1" u="sng" dirty="0">
                <a:solidFill>
                  <a:srgbClr val="FF0000"/>
                </a:solidFill>
              </a:rPr>
            </a:br>
            <a:r>
              <a:rPr lang="en-US" sz="9600" b="1" u="sng" dirty="0">
                <a:solidFill>
                  <a:srgbClr val="FF0000"/>
                </a:solidFill>
              </a:rPr>
              <a:t>Note: </a:t>
            </a:r>
            <a:r>
              <a:rPr lang="en-US" sz="9600" dirty="0">
                <a:solidFill>
                  <a:srgbClr val="FF0000"/>
                </a:solidFill>
              </a:rPr>
              <a:t> </a:t>
            </a:r>
            <a:r>
              <a:rPr lang="en-US" sz="9600" dirty="0"/>
              <a:t>as soon as you declare your own constructor for a class, the compiler no longer provides an implicit default constructor, </a:t>
            </a:r>
            <a:r>
              <a:rPr lang="en-US" sz="9600" dirty="0">
                <a:solidFill>
                  <a:srgbClr val="00B0F0"/>
                </a:solidFill>
              </a:rPr>
              <a:t>but it still provides its own copy constructor until you define your own (override it)</a:t>
            </a:r>
          </a:p>
          <a:p>
            <a:pPr>
              <a:buNone/>
            </a:pPr>
            <a:endParaRPr lang="en-US" sz="9600" b="1" u="sng" dirty="0">
              <a:solidFill>
                <a:srgbClr val="FF0000"/>
              </a:solidFill>
            </a:endParaRPr>
          </a:p>
          <a:p>
            <a:pPr>
              <a:buNone/>
            </a:pPr>
            <a:br>
              <a:rPr lang="en-US" sz="7400" dirty="0"/>
            </a:br>
            <a:endParaRPr lang="en-US" sz="7400" dirty="0"/>
          </a:p>
          <a:p>
            <a:pPr marL="0" indent="0">
              <a:buNone/>
            </a:pPr>
            <a:endParaRPr lang="en-US" dirty="0"/>
          </a:p>
        </p:txBody>
      </p:sp>
    </p:spTree>
    <p:extLst>
      <p:ext uri="{BB962C8B-B14F-4D97-AF65-F5344CB8AC3E}">
        <p14:creationId xmlns:p14="http://schemas.microsoft.com/office/powerpoint/2010/main" val="10663510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AFFBF-DC59-4A81-B634-114F05F37DEE}"/>
              </a:ext>
            </a:extLst>
          </p:cNvPr>
          <p:cNvSpPr>
            <a:spLocks noGrp="1"/>
          </p:cNvSpPr>
          <p:nvPr>
            <p:ph type="title"/>
          </p:nvPr>
        </p:nvSpPr>
        <p:spPr>
          <a:xfrm>
            <a:off x="838200" y="365126"/>
            <a:ext cx="10515600" cy="923348"/>
          </a:xfrm>
        </p:spPr>
        <p:txBody>
          <a:bodyPr/>
          <a:lstStyle/>
          <a:p>
            <a:r>
              <a:rPr lang="en-US" dirty="0">
                <a:solidFill>
                  <a:srgbClr val="FF0000"/>
                </a:solidFill>
              </a:rPr>
              <a:t>The copy constructor</a:t>
            </a:r>
            <a:endParaRPr lang="en-US" dirty="0"/>
          </a:p>
        </p:txBody>
      </p:sp>
      <p:sp>
        <p:nvSpPr>
          <p:cNvPr id="3" name="Content Placeholder 2">
            <a:extLst>
              <a:ext uri="{FF2B5EF4-FFF2-40B4-BE49-F238E27FC236}">
                <a16:creationId xmlns:a16="http://schemas.microsoft.com/office/drawing/2014/main" id="{1625CD3F-420D-4F4C-A504-A32FCC3ED71D}"/>
              </a:ext>
            </a:extLst>
          </p:cNvPr>
          <p:cNvSpPr>
            <a:spLocks noGrp="1"/>
          </p:cNvSpPr>
          <p:nvPr>
            <p:ph idx="1"/>
          </p:nvPr>
        </p:nvSpPr>
        <p:spPr>
          <a:xfrm>
            <a:off x="838200" y="1413164"/>
            <a:ext cx="10515600" cy="4763799"/>
          </a:xfrm>
        </p:spPr>
        <p:txBody>
          <a:bodyPr>
            <a:normAutofit fontScale="92500" lnSpcReduction="20000"/>
          </a:bodyPr>
          <a:lstStyle/>
          <a:p>
            <a:pPr marL="0" indent="0">
              <a:buNone/>
            </a:pPr>
            <a:r>
              <a:rPr lang="en-US" dirty="0">
                <a:solidFill>
                  <a:srgbClr val="FF0000"/>
                </a:solidFill>
              </a:rPr>
              <a:t>According to C++ standards a copy constructor for </a:t>
            </a:r>
            <a:r>
              <a:rPr lang="en-US" dirty="0" err="1">
                <a:solidFill>
                  <a:srgbClr val="FF0000"/>
                </a:solidFill>
              </a:rPr>
              <a:t>MyClass</a:t>
            </a:r>
            <a:r>
              <a:rPr lang="en-US" dirty="0">
                <a:solidFill>
                  <a:srgbClr val="FF0000"/>
                </a:solidFill>
              </a:rPr>
              <a:t> must have one of the following signatures:</a:t>
            </a:r>
          </a:p>
          <a:p>
            <a:pPr marL="0" indent="0">
              <a:buNone/>
            </a:pPr>
            <a:r>
              <a:rPr lang="en-US" dirty="0" err="1">
                <a:solidFill>
                  <a:schemeClr val="accent1"/>
                </a:solidFill>
              </a:rPr>
              <a:t>MyClass</a:t>
            </a:r>
            <a:r>
              <a:rPr lang="en-US" dirty="0">
                <a:solidFill>
                  <a:schemeClr val="accent1"/>
                </a:solidFill>
              </a:rPr>
              <a:t>(const </a:t>
            </a:r>
            <a:r>
              <a:rPr lang="en-US" dirty="0" err="1">
                <a:solidFill>
                  <a:schemeClr val="accent1"/>
                </a:solidFill>
              </a:rPr>
              <a:t>MyClass</a:t>
            </a:r>
            <a:r>
              <a:rPr lang="en-US" dirty="0">
                <a:solidFill>
                  <a:schemeClr val="accent1"/>
                </a:solidFill>
              </a:rPr>
              <a:t> &amp;other); // preferable</a:t>
            </a:r>
          </a:p>
          <a:p>
            <a:pPr marL="0" indent="0">
              <a:buNone/>
            </a:pPr>
            <a:r>
              <a:rPr lang="en-US" dirty="0" err="1"/>
              <a:t>MyClass</a:t>
            </a:r>
            <a:r>
              <a:rPr lang="en-US" dirty="0"/>
              <a:t>(</a:t>
            </a:r>
            <a:r>
              <a:rPr lang="en-US" dirty="0" err="1"/>
              <a:t>MyClass</a:t>
            </a:r>
            <a:r>
              <a:rPr lang="en-US" dirty="0"/>
              <a:t> &amp;other);</a:t>
            </a:r>
          </a:p>
          <a:p>
            <a:pPr marL="0" indent="0">
              <a:buNone/>
            </a:pPr>
            <a:r>
              <a:rPr lang="en-US" dirty="0" err="1"/>
              <a:t>MyClass</a:t>
            </a:r>
            <a:r>
              <a:rPr lang="en-US" dirty="0"/>
              <a:t>(volatile const </a:t>
            </a:r>
            <a:r>
              <a:rPr lang="en-US" dirty="0" err="1"/>
              <a:t>MyClass</a:t>
            </a:r>
            <a:r>
              <a:rPr lang="en-US" dirty="0"/>
              <a:t> &amp;other);</a:t>
            </a:r>
          </a:p>
          <a:p>
            <a:pPr marL="0" indent="0">
              <a:buNone/>
            </a:pPr>
            <a:r>
              <a:rPr lang="en-US" dirty="0" err="1"/>
              <a:t>MyClass</a:t>
            </a:r>
            <a:r>
              <a:rPr lang="en-US" dirty="0"/>
              <a:t>(volatile  </a:t>
            </a:r>
            <a:r>
              <a:rPr lang="en-US" dirty="0" err="1"/>
              <a:t>MyClass</a:t>
            </a:r>
            <a:r>
              <a:rPr lang="en-US" dirty="0"/>
              <a:t> &amp;other);</a:t>
            </a:r>
          </a:p>
          <a:p>
            <a:pPr marL="0" indent="0">
              <a:buNone/>
            </a:pPr>
            <a:endParaRPr lang="en-US" dirty="0"/>
          </a:p>
          <a:p>
            <a:pPr marL="0" indent="0">
              <a:buNone/>
            </a:pPr>
            <a:endParaRPr lang="en-US" dirty="0"/>
          </a:p>
          <a:p>
            <a:pPr marL="0" lvl="0" indent="0" eaLnBrk="0" fontAlgn="base" hangingPunct="0">
              <a:lnSpc>
                <a:spcPct val="100000"/>
              </a:lnSpc>
              <a:spcBef>
                <a:spcPct val="0"/>
              </a:spcBef>
              <a:spcAft>
                <a:spcPct val="0"/>
              </a:spcAft>
              <a:buNone/>
            </a:pPr>
            <a:r>
              <a:rPr lang="en-US" altLang="en-US" dirty="0">
                <a:solidFill>
                  <a:srgbClr val="FF0000"/>
                </a:solidFill>
              </a:rPr>
              <a:t>Note that none of the following constructors are copy constructors:</a:t>
            </a:r>
          </a:p>
          <a:p>
            <a:pPr marL="0" indent="0" eaLnBrk="0" fontAlgn="base" hangingPunct="0">
              <a:lnSpc>
                <a:spcPct val="100000"/>
              </a:lnSpc>
              <a:spcBef>
                <a:spcPct val="0"/>
              </a:spcBef>
              <a:spcAft>
                <a:spcPct val="0"/>
              </a:spcAft>
              <a:buNone/>
            </a:pPr>
            <a:r>
              <a:rPr lang="en-US" altLang="en-US" dirty="0" err="1"/>
              <a:t>MyClass</a:t>
            </a:r>
            <a:r>
              <a:rPr lang="en-US" altLang="en-US" dirty="0"/>
              <a:t>( </a:t>
            </a:r>
            <a:r>
              <a:rPr lang="en-US" altLang="en-US" dirty="0" err="1"/>
              <a:t>MyClass</a:t>
            </a:r>
            <a:r>
              <a:rPr lang="en-US" altLang="en-US" dirty="0"/>
              <a:t>* other ); </a:t>
            </a:r>
          </a:p>
          <a:p>
            <a:pPr marL="0" indent="0" eaLnBrk="0" fontAlgn="base" hangingPunct="0">
              <a:lnSpc>
                <a:spcPct val="100000"/>
              </a:lnSpc>
              <a:spcBef>
                <a:spcPct val="0"/>
              </a:spcBef>
              <a:spcAft>
                <a:spcPct val="0"/>
              </a:spcAft>
              <a:buNone/>
            </a:pPr>
            <a:r>
              <a:rPr lang="en-US" altLang="en-US" dirty="0" err="1"/>
              <a:t>MyClass</a:t>
            </a:r>
            <a:r>
              <a:rPr lang="en-US" altLang="en-US" dirty="0"/>
              <a:t>( const </a:t>
            </a:r>
            <a:r>
              <a:rPr lang="en-US" altLang="en-US" dirty="0" err="1"/>
              <a:t>MyClass</a:t>
            </a:r>
            <a:r>
              <a:rPr lang="en-US" altLang="en-US" dirty="0"/>
              <a:t>* other ); </a:t>
            </a:r>
          </a:p>
          <a:p>
            <a:pPr marL="0" indent="0" eaLnBrk="0" fontAlgn="base" hangingPunct="0">
              <a:lnSpc>
                <a:spcPct val="100000"/>
              </a:lnSpc>
              <a:spcBef>
                <a:spcPct val="0"/>
              </a:spcBef>
              <a:spcAft>
                <a:spcPct val="0"/>
              </a:spcAft>
              <a:buNone/>
            </a:pPr>
            <a:r>
              <a:rPr lang="en-US" altLang="en-US" dirty="0" err="1"/>
              <a:t>MyCalss</a:t>
            </a:r>
            <a:r>
              <a:rPr lang="en-US" altLang="en-US" dirty="0"/>
              <a:t>(</a:t>
            </a:r>
            <a:r>
              <a:rPr lang="en-US" altLang="en-US" dirty="0" err="1"/>
              <a:t>MyClass</a:t>
            </a:r>
            <a:r>
              <a:rPr lang="en-US" altLang="en-US" dirty="0"/>
              <a:t> other);</a:t>
            </a:r>
          </a:p>
          <a:p>
            <a:pPr marL="0" indent="0">
              <a:buNone/>
            </a:pPr>
            <a:endParaRPr lang="en-US" dirty="0"/>
          </a:p>
        </p:txBody>
      </p:sp>
    </p:spTree>
    <p:extLst>
      <p:ext uri="{BB962C8B-B14F-4D97-AF65-F5344CB8AC3E}">
        <p14:creationId xmlns:p14="http://schemas.microsoft.com/office/powerpoint/2010/main" val="2395601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841CD-5BFA-46E6-BEF0-3C78DB93990F}"/>
              </a:ext>
            </a:extLst>
          </p:cNvPr>
          <p:cNvSpPr>
            <a:spLocks noGrp="1"/>
          </p:cNvSpPr>
          <p:nvPr>
            <p:ph type="title"/>
          </p:nvPr>
        </p:nvSpPr>
        <p:spPr>
          <a:xfrm>
            <a:off x="609600" y="365125"/>
            <a:ext cx="11069782" cy="1325563"/>
          </a:xfrm>
        </p:spPr>
        <p:txBody>
          <a:bodyPr/>
          <a:lstStyle/>
          <a:p>
            <a:r>
              <a:rPr lang="en-US" dirty="0">
                <a:solidFill>
                  <a:srgbClr val="FF0000"/>
                </a:solidFill>
              </a:rPr>
              <a:t>When is user-defined copy constructor needed?</a:t>
            </a:r>
          </a:p>
        </p:txBody>
      </p:sp>
      <p:sp>
        <p:nvSpPr>
          <p:cNvPr id="3" name="Content Placeholder 2">
            <a:extLst>
              <a:ext uri="{FF2B5EF4-FFF2-40B4-BE49-F238E27FC236}">
                <a16:creationId xmlns:a16="http://schemas.microsoft.com/office/drawing/2014/main" id="{76C8998B-8587-47F4-ACB7-B7356690C7D4}"/>
              </a:ext>
            </a:extLst>
          </p:cNvPr>
          <p:cNvSpPr>
            <a:spLocks noGrp="1"/>
          </p:cNvSpPr>
          <p:nvPr>
            <p:ph idx="1"/>
          </p:nvPr>
        </p:nvSpPr>
        <p:spPr/>
        <p:txBody>
          <a:bodyPr/>
          <a:lstStyle/>
          <a:p>
            <a:r>
              <a:rPr lang="en-US" dirty="0"/>
              <a:t>We need to define our own copy constructor if an object has pointers or any runtime allocation, otherwise a shallow copy will be performed by the default copy constructor.</a:t>
            </a:r>
          </a:p>
          <a:p>
            <a:pPr marL="0" indent="0">
              <a:buNone/>
            </a:pPr>
            <a:r>
              <a:rPr lang="en-US" dirty="0"/>
              <a:t> </a:t>
            </a:r>
          </a:p>
          <a:p>
            <a:pPr marL="0" indent="0">
              <a:buNone/>
            </a:pPr>
            <a:r>
              <a:rPr lang="en-US" u="sng" dirty="0">
                <a:solidFill>
                  <a:srgbClr val="FF0000"/>
                </a:solidFill>
              </a:rPr>
              <a:t>Example:</a:t>
            </a:r>
            <a:r>
              <a:rPr lang="en-US" dirty="0">
                <a:solidFill>
                  <a:srgbClr val="FF0000"/>
                </a:solidFill>
              </a:rPr>
              <a:t> </a:t>
            </a:r>
            <a:r>
              <a:rPr lang="en-US" dirty="0"/>
              <a:t>The copy constructor of the vector or string (explained in class).</a:t>
            </a:r>
            <a:endParaRPr lang="en-US" u="sng" dirty="0"/>
          </a:p>
        </p:txBody>
      </p:sp>
    </p:spTree>
    <p:extLst>
      <p:ext uri="{BB962C8B-B14F-4D97-AF65-F5344CB8AC3E}">
        <p14:creationId xmlns:p14="http://schemas.microsoft.com/office/powerpoint/2010/main" val="25626096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B3585-353F-4CF0-92F6-5BF232902C02}"/>
              </a:ext>
            </a:extLst>
          </p:cNvPr>
          <p:cNvSpPr>
            <a:spLocks noGrp="1"/>
          </p:cNvSpPr>
          <p:nvPr>
            <p:ph type="title"/>
          </p:nvPr>
        </p:nvSpPr>
        <p:spPr>
          <a:xfrm>
            <a:off x="838200" y="365126"/>
            <a:ext cx="10515600" cy="881784"/>
          </a:xfrm>
        </p:spPr>
        <p:txBody>
          <a:bodyPr/>
          <a:lstStyle/>
          <a:p>
            <a:r>
              <a:rPr lang="en-US" dirty="0">
                <a:solidFill>
                  <a:srgbClr val="FF0000"/>
                </a:solidFill>
              </a:rPr>
              <a:t>Assignment Operator (=)</a:t>
            </a:r>
          </a:p>
        </p:txBody>
      </p:sp>
      <p:sp>
        <p:nvSpPr>
          <p:cNvPr id="3" name="Content Placeholder 2">
            <a:extLst>
              <a:ext uri="{FF2B5EF4-FFF2-40B4-BE49-F238E27FC236}">
                <a16:creationId xmlns:a16="http://schemas.microsoft.com/office/drawing/2014/main" id="{F05D4C90-7DEE-4E4A-9118-1D1F0F7EBA23}"/>
              </a:ext>
            </a:extLst>
          </p:cNvPr>
          <p:cNvSpPr>
            <a:spLocks noGrp="1"/>
          </p:cNvSpPr>
          <p:nvPr>
            <p:ph idx="1"/>
          </p:nvPr>
        </p:nvSpPr>
        <p:spPr>
          <a:xfrm>
            <a:off x="838200" y="1246910"/>
            <a:ext cx="10515600" cy="4930053"/>
          </a:xfrm>
        </p:spPr>
        <p:txBody>
          <a:bodyPr/>
          <a:lstStyle/>
          <a:p>
            <a:r>
              <a:rPr lang="en-US" dirty="0"/>
              <a:t>The copy assignment operator function is the only operator member function implemented by default by the compiler. Of course, you can redefine it to any other functionality that you want, like for example, copy only certain class members or perform additional initialization procedures.</a:t>
            </a:r>
            <a:br>
              <a:rPr lang="en-US" dirty="0"/>
            </a:br>
            <a:r>
              <a:rPr lang="en-US" dirty="0"/>
              <a:t>Example:</a:t>
            </a:r>
          </a:p>
          <a:p>
            <a:pPr>
              <a:buNone/>
            </a:pPr>
            <a:r>
              <a:rPr lang="pt-BR" dirty="0">
                <a:solidFill>
                  <a:srgbClr val="FF0000"/>
                </a:solidFill>
              </a:rPr>
              <a:t>CVector d (2,3); </a:t>
            </a:r>
          </a:p>
          <a:p>
            <a:pPr>
              <a:buNone/>
            </a:pPr>
            <a:r>
              <a:rPr lang="pt-BR" dirty="0">
                <a:solidFill>
                  <a:srgbClr val="FF0000"/>
                </a:solidFill>
              </a:rPr>
              <a:t>CVector e;</a:t>
            </a:r>
          </a:p>
          <a:p>
            <a:pPr>
              <a:buNone/>
            </a:pPr>
            <a:r>
              <a:rPr lang="pt-BR" dirty="0">
                <a:solidFill>
                  <a:srgbClr val="FF0000"/>
                </a:solidFill>
              </a:rPr>
              <a:t> e = d; </a:t>
            </a:r>
            <a:r>
              <a:rPr lang="pt-BR" i="1" dirty="0">
                <a:solidFill>
                  <a:srgbClr val="FF0000"/>
                </a:solidFill>
              </a:rPr>
              <a:t>// </a:t>
            </a:r>
            <a:r>
              <a:rPr lang="en-US" dirty="0">
                <a:solidFill>
                  <a:srgbClr val="FF0000"/>
                </a:solidFill>
              </a:rPr>
              <a:t>calls</a:t>
            </a:r>
            <a:r>
              <a:rPr lang="pt-BR" dirty="0">
                <a:solidFill>
                  <a:srgbClr val="FF0000"/>
                </a:solidFill>
              </a:rPr>
              <a:t> assignment operator </a:t>
            </a:r>
          </a:p>
          <a:p>
            <a:pPr marL="0" indent="0">
              <a:buNone/>
            </a:pPr>
            <a:endParaRPr lang="en-US" dirty="0"/>
          </a:p>
        </p:txBody>
      </p:sp>
    </p:spTree>
    <p:extLst>
      <p:ext uri="{BB962C8B-B14F-4D97-AF65-F5344CB8AC3E}">
        <p14:creationId xmlns:p14="http://schemas.microsoft.com/office/powerpoint/2010/main" val="35442835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AEF20-8103-4554-AF1A-C4E310BDD42C}"/>
              </a:ext>
            </a:extLst>
          </p:cNvPr>
          <p:cNvSpPr>
            <a:spLocks noGrp="1"/>
          </p:cNvSpPr>
          <p:nvPr>
            <p:ph type="title"/>
          </p:nvPr>
        </p:nvSpPr>
        <p:spPr/>
        <p:txBody>
          <a:bodyPr/>
          <a:lstStyle/>
          <a:p>
            <a:r>
              <a:rPr lang="en-US" dirty="0">
                <a:solidFill>
                  <a:srgbClr val="FF0000"/>
                </a:solidFill>
              </a:rPr>
              <a:t>Assignment Operator (=)</a:t>
            </a:r>
            <a:endParaRPr lang="en-US" dirty="0"/>
          </a:p>
        </p:txBody>
      </p:sp>
      <p:sp>
        <p:nvSpPr>
          <p:cNvPr id="3" name="Content Placeholder 2">
            <a:extLst>
              <a:ext uri="{FF2B5EF4-FFF2-40B4-BE49-F238E27FC236}">
                <a16:creationId xmlns:a16="http://schemas.microsoft.com/office/drawing/2014/main" id="{9994F9FA-2707-4A42-8410-0B6E3306409B}"/>
              </a:ext>
            </a:extLst>
          </p:cNvPr>
          <p:cNvSpPr>
            <a:spLocks noGrp="1"/>
          </p:cNvSpPr>
          <p:nvPr>
            <p:ph idx="1"/>
          </p:nvPr>
        </p:nvSpPr>
        <p:spPr/>
        <p:txBody>
          <a:bodyPr/>
          <a:lstStyle/>
          <a:p>
            <a:pPr marL="0" indent="0">
              <a:buNone/>
            </a:pPr>
            <a:r>
              <a:rPr lang="en-US" u="sng" dirty="0">
                <a:solidFill>
                  <a:srgbClr val="FF0000"/>
                </a:solidFill>
              </a:rPr>
              <a:t>Note that</a:t>
            </a:r>
          </a:p>
          <a:p>
            <a:pPr marL="0" indent="0">
              <a:buNone/>
            </a:pPr>
            <a:endParaRPr lang="en-US" dirty="0"/>
          </a:p>
          <a:p>
            <a:pPr marL="0" indent="0">
              <a:buNone/>
            </a:pPr>
            <a:r>
              <a:rPr lang="en-US" dirty="0"/>
              <a:t>Rectangle x;  //this calls default constructor</a:t>
            </a:r>
          </a:p>
          <a:p>
            <a:pPr marL="0" indent="0">
              <a:buNone/>
            </a:pPr>
            <a:r>
              <a:rPr lang="en-US" dirty="0"/>
              <a:t>x=y;//this calls assignment operator</a:t>
            </a:r>
          </a:p>
          <a:p>
            <a:pPr marL="0" indent="0">
              <a:buNone/>
            </a:pPr>
            <a:endParaRPr lang="en-US" dirty="0"/>
          </a:p>
          <a:p>
            <a:pPr marL="0" indent="0">
              <a:buNone/>
            </a:pPr>
            <a:r>
              <a:rPr lang="en-US" dirty="0"/>
              <a:t>But</a:t>
            </a:r>
          </a:p>
          <a:p>
            <a:pPr marL="0" indent="0">
              <a:buNone/>
            </a:pPr>
            <a:r>
              <a:rPr lang="en-US" dirty="0"/>
              <a:t>Rectangle x=y; // calls the copy constructor</a:t>
            </a:r>
          </a:p>
          <a:p>
            <a:pPr marL="0" indent="0">
              <a:buNone/>
            </a:pPr>
            <a:endParaRPr lang="en-US" dirty="0"/>
          </a:p>
        </p:txBody>
      </p:sp>
    </p:spTree>
    <p:extLst>
      <p:ext uri="{BB962C8B-B14F-4D97-AF65-F5344CB8AC3E}">
        <p14:creationId xmlns:p14="http://schemas.microsoft.com/office/powerpoint/2010/main" val="223414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754620"/>
          </a:xfrm>
        </p:spPr>
        <p:txBody>
          <a:bodyPr>
            <a:normAutofit/>
          </a:bodyPr>
          <a:lstStyle/>
          <a:p>
            <a:r>
              <a:rPr lang="en-US" b="1" dirty="0">
                <a:solidFill>
                  <a:srgbClr val="FF0000"/>
                </a:solidFill>
              </a:rPr>
              <a:t>Overloading operators</a:t>
            </a:r>
            <a:br>
              <a:rPr lang="en-US" b="1" dirty="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a:t>The overload of operators does not force its operation to bear a relation to the mathematical or usual meaning of the operator, although it is recommended. For example, the code may not be very intuitive if you use operator + to subtract two classes or operator== to fill class members with zeros, although it is perfectly possible to do so.</a:t>
            </a:r>
            <a:br>
              <a:rPr lang="en-US" dirty="0"/>
            </a:b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E5141-EDFD-4A6D-97A0-D04D123F9AD7}"/>
              </a:ext>
            </a:extLst>
          </p:cNvPr>
          <p:cNvSpPr>
            <a:spLocks noGrp="1"/>
          </p:cNvSpPr>
          <p:nvPr>
            <p:ph type="title"/>
          </p:nvPr>
        </p:nvSpPr>
        <p:spPr>
          <a:xfrm>
            <a:off x="838200" y="0"/>
            <a:ext cx="10515600" cy="681037"/>
          </a:xfrm>
        </p:spPr>
        <p:txBody>
          <a:bodyPr>
            <a:normAutofit fontScale="90000"/>
          </a:bodyPr>
          <a:lstStyle/>
          <a:p>
            <a:r>
              <a:rPr lang="en-GB" dirty="0"/>
              <a:t>Overloading ++ operator</a:t>
            </a:r>
          </a:p>
        </p:txBody>
      </p:sp>
      <p:sp>
        <p:nvSpPr>
          <p:cNvPr id="3" name="Content Placeholder 2">
            <a:extLst>
              <a:ext uri="{FF2B5EF4-FFF2-40B4-BE49-F238E27FC236}">
                <a16:creationId xmlns:a16="http://schemas.microsoft.com/office/drawing/2014/main" id="{03D7F909-1441-4475-932C-E0E5E8E6581A}"/>
              </a:ext>
            </a:extLst>
          </p:cNvPr>
          <p:cNvSpPr>
            <a:spLocks noGrp="1"/>
          </p:cNvSpPr>
          <p:nvPr>
            <p:ph sz="half" idx="1"/>
          </p:nvPr>
        </p:nvSpPr>
        <p:spPr>
          <a:xfrm>
            <a:off x="838200" y="681038"/>
            <a:ext cx="5181600" cy="5495926"/>
          </a:xfrm>
        </p:spPr>
        <p:txBody>
          <a:bodyPr>
            <a:noAutofit/>
          </a:bodyPr>
          <a:lstStyle/>
          <a:p>
            <a:pPr marL="0" indent="0">
              <a:buNone/>
            </a:pPr>
            <a:r>
              <a:rPr lang="en-GB" sz="1400" dirty="0"/>
              <a:t>class trial</a:t>
            </a:r>
          </a:p>
          <a:p>
            <a:pPr marL="0" indent="0">
              <a:buNone/>
            </a:pPr>
            <a:r>
              <a:rPr lang="en-GB" sz="1400" dirty="0"/>
              <a:t>{</a:t>
            </a:r>
          </a:p>
          <a:p>
            <a:pPr marL="0" indent="0">
              <a:buNone/>
            </a:pPr>
            <a:r>
              <a:rPr lang="en-GB" sz="1400" dirty="0"/>
              <a:t>private:</a:t>
            </a:r>
          </a:p>
          <a:p>
            <a:pPr marL="0" indent="0">
              <a:buNone/>
            </a:pPr>
            <a:r>
              <a:rPr lang="en-GB" sz="1400" dirty="0"/>
              <a:t>int x;</a:t>
            </a:r>
          </a:p>
          <a:p>
            <a:pPr marL="0" indent="0">
              <a:buNone/>
            </a:pPr>
            <a:r>
              <a:rPr lang="en-GB" sz="1400" dirty="0"/>
              <a:t>public:</a:t>
            </a:r>
          </a:p>
          <a:p>
            <a:pPr marL="0" indent="0">
              <a:buNone/>
            </a:pPr>
            <a:r>
              <a:rPr lang="en-GB" sz="1400" dirty="0"/>
              <a:t>trial(int c = 0) :x(c)</a:t>
            </a:r>
          </a:p>
          <a:p>
            <a:pPr marL="0" indent="0">
              <a:buNone/>
            </a:pPr>
            <a:r>
              <a:rPr lang="en-GB" sz="1400" dirty="0"/>
              <a:t>{</a:t>
            </a:r>
          </a:p>
          <a:p>
            <a:pPr marL="0" indent="0">
              <a:buNone/>
            </a:pPr>
            <a:r>
              <a:rPr lang="en-GB" sz="1400" dirty="0"/>
              <a:t>}</a:t>
            </a:r>
          </a:p>
          <a:p>
            <a:pPr marL="0" indent="0">
              <a:buNone/>
            </a:pPr>
            <a:r>
              <a:rPr lang="en-GB" sz="1400" dirty="0"/>
              <a:t>trial operator++()</a:t>
            </a:r>
          </a:p>
          <a:p>
            <a:pPr marL="0" indent="0">
              <a:buNone/>
            </a:pPr>
            <a:r>
              <a:rPr lang="en-GB" sz="1400" dirty="0"/>
              <a:t>{</a:t>
            </a:r>
          </a:p>
          <a:p>
            <a:pPr marL="0" indent="0">
              <a:buNone/>
            </a:pPr>
            <a:r>
              <a:rPr lang="en-GB" sz="1400" dirty="0"/>
              <a:t>x = x + 1;</a:t>
            </a:r>
          </a:p>
          <a:p>
            <a:pPr marL="0" indent="0">
              <a:buNone/>
            </a:pPr>
            <a:r>
              <a:rPr lang="en-GB" sz="1400" dirty="0"/>
              <a:t>return trial(x);</a:t>
            </a:r>
          </a:p>
          <a:p>
            <a:pPr marL="0" indent="0">
              <a:buNone/>
            </a:pPr>
            <a:r>
              <a:rPr lang="en-GB" sz="1400" dirty="0"/>
              <a:t>}</a:t>
            </a:r>
          </a:p>
          <a:p>
            <a:pPr marL="0" indent="0">
              <a:buNone/>
            </a:pPr>
            <a:r>
              <a:rPr lang="en-GB" sz="1400" dirty="0"/>
              <a:t>trial operator++(int)</a:t>
            </a:r>
          </a:p>
          <a:p>
            <a:pPr marL="0" indent="0">
              <a:buNone/>
            </a:pPr>
            <a:r>
              <a:rPr lang="en-GB" sz="1400" dirty="0"/>
              <a:t>{</a:t>
            </a:r>
          </a:p>
          <a:p>
            <a:pPr marL="0" indent="0">
              <a:buNone/>
            </a:pPr>
            <a:r>
              <a:rPr lang="en-GB" sz="1400" dirty="0"/>
              <a:t>x++;</a:t>
            </a:r>
          </a:p>
          <a:p>
            <a:pPr marL="0" indent="0">
              <a:buNone/>
            </a:pPr>
            <a:r>
              <a:rPr lang="en-GB" sz="1400" dirty="0"/>
              <a:t>return trial(x);</a:t>
            </a:r>
          </a:p>
          <a:p>
            <a:pPr marL="0" indent="0">
              <a:buNone/>
            </a:pPr>
            <a:r>
              <a:rPr lang="en-GB" sz="1400" dirty="0"/>
              <a:t>}</a:t>
            </a:r>
          </a:p>
          <a:p>
            <a:pPr marL="0" indent="0">
              <a:buNone/>
            </a:pPr>
            <a:endParaRPr lang="en-GB" sz="1400" dirty="0"/>
          </a:p>
        </p:txBody>
      </p:sp>
      <p:sp>
        <p:nvSpPr>
          <p:cNvPr id="4" name="Content Placeholder 3">
            <a:extLst>
              <a:ext uri="{FF2B5EF4-FFF2-40B4-BE49-F238E27FC236}">
                <a16:creationId xmlns:a16="http://schemas.microsoft.com/office/drawing/2014/main" id="{4472B5BC-7131-4B8C-9B8E-AB09D5DA6135}"/>
              </a:ext>
            </a:extLst>
          </p:cNvPr>
          <p:cNvSpPr>
            <a:spLocks noGrp="1"/>
          </p:cNvSpPr>
          <p:nvPr>
            <p:ph sz="half" idx="2"/>
          </p:nvPr>
        </p:nvSpPr>
        <p:spPr>
          <a:xfrm>
            <a:off x="6172200" y="746449"/>
            <a:ext cx="5181600" cy="5430514"/>
          </a:xfrm>
        </p:spPr>
        <p:txBody>
          <a:bodyPr>
            <a:normAutofit fontScale="92500" lnSpcReduction="20000"/>
          </a:bodyPr>
          <a:lstStyle/>
          <a:p>
            <a:pPr marL="0" indent="0">
              <a:buNone/>
            </a:pPr>
            <a:r>
              <a:rPr lang="en-GB" dirty="0"/>
              <a:t>int </a:t>
            </a:r>
            <a:r>
              <a:rPr lang="en-GB" dirty="0" err="1"/>
              <a:t>Getx</a:t>
            </a:r>
            <a:r>
              <a:rPr lang="en-GB" dirty="0"/>
              <a:t>()</a:t>
            </a:r>
          </a:p>
          <a:p>
            <a:pPr marL="0" indent="0">
              <a:buNone/>
            </a:pPr>
            <a:r>
              <a:rPr lang="en-GB" dirty="0"/>
              <a:t>{</a:t>
            </a:r>
          </a:p>
          <a:p>
            <a:pPr marL="0" indent="0">
              <a:buNone/>
            </a:pPr>
            <a:r>
              <a:rPr lang="en-GB" dirty="0"/>
              <a:t>return x;</a:t>
            </a:r>
          </a:p>
          <a:p>
            <a:pPr marL="0" indent="0">
              <a:buNone/>
            </a:pPr>
            <a:r>
              <a:rPr lang="en-GB" dirty="0"/>
              <a:t>}</a:t>
            </a:r>
          </a:p>
          <a:p>
            <a:pPr marL="0" indent="0">
              <a:buNone/>
            </a:pPr>
            <a:r>
              <a:rPr lang="en-GB" dirty="0"/>
              <a:t>};</a:t>
            </a:r>
          </a:p>
          <a:p>
            <a:pPr marL="0" indent="0">
              <a:buNone/>
            </a:pPr>
            <a:r>
              <a:rPr lang="en-GB" dirty="0"/>
              <a:t>void main()</a:t>
            </a:r>
          </a:p>
          <a:p>
            <a:pPr marL="0" indent="0">
              <a:buNone/>
            </a:pPr>
            <a:r>
              <a:rPr lang="en-GB" dirty="0"/>
              <a:t>{</a:t>
            </a:r>
          </a:p>
          <a:p>
            <a:pPr marL="0" indent="0">
              <a:buNone/>
            </a:pPr>
            <a:r>
              <a:rPr lang="en-GB" sz="2600" dirty="0"/>
              <a:t>trial M(5);</a:t>
            </a:r>
          </a:p>
          <a:p>
            <a:pPr marL="0" indent="0">
              <a:buNone/>
            </a:pPr>
            <a:r>
              <a:rPr lang="en-GB" sz="2600" dirty="0"/>
              <a:t>trial N=++M;</a:t>
            </a:r>
          </a:p>
          <a:p>
            <a:pPr marL="0" indent="0">
              <a:buNone/>
            </a:pPr>
            <a:r>
              <a:rPr lang="en-GB" sz="2600" dirty="0" err="1"/>
              <a:t>cout</a:t>
            </a:r>
            <a:r>
              <a:rPr lang="en-GB" sz="2600" dirty="0"/>
              <a:t> &lt;&lt; </a:t>
            </a:r>
            <a:r>
              <a:rPr lang="en-GB" sz="2600" dirty="0" err="1"/>
              <a:t>N.Getx</a:t>
            </a:r>
            <a:r>
              <a:rPr lang="en-GB" sz="2600" dirty="0"/>
              <a:t>();</a:t>
            </a:r>
          </a:p>
          <a:p>
            <a:pPr marL="0" indent="0">
              <a:buNone/>
            </a:pPr>
            <a:r>
              <a:rPr lang="en-GB" sz="2600" dirty="0"/>
              <a:t>trial q = M++;</a:t>
            </a:r>
          </a:p>
          <a:p>
            <a:pPr marL="0" indent="0">
              <a:buNone/>
            </a:pPr>
            <a:r>
              <a:rPr lang="en-GB" sz="2600" dirty="0" err="1"/>
              <a:t>cout</a:t>
            </a:r>
            <a:r>
              <a:rPr lang="en-GB" sz="2600" dirty="0"/>
              <a:t> &lt;&lt; </a:t>
            </a:r>
            <a:r>
              <a:rPr lang="en-GB" sz="2600" dirty="0" err="1"/>
              <a:t>q.Getx</a:t>
            </a:r>
            <a:r>
              <a:rPr lang="en-GB" sz="2600" dirty="0"/>
              <a:t>() &lt;&lt; </a:t>
            </a:r>
            <a:r>
              <a:rPr lang="en-GB" sz="2600" dirty="0" err="1"/>
              <a:t>endl</a:t>
            </a:r>
            <a:r>
              <a:rPr lang="en-GB" sz="2600" dirty="0"/>
              <a:t>;</a:t>
            </a:r>
          </a:p>
          <a:p>
            <a:pPr marL="0" indent="0">
              <a:buNone/>
            </a:pPr>
            <a:r>
              <a:rPr lang="en-GB" sz="2600" dirty="0"/>
              <a:t>}</a:t>
            </a:r>
          </a:p>
        </p:txBody>
      </p:sp>
    </p:spTree>
    <p:extLst>
      <p:ext uri="{BB962C8B-B14F-4D97-AF65-F5344CB8AC3E}">
        <p14:creationId xmlns:p14="http://schemas.microsoft.com/office/powerpoint/2010/main" val="1552699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F0B136-596C-4324-8BDF-D4CBB3468162}"/>
              </a:ext>
            </a:extLst>
          </p:cNvPr>
          <p:cNvSpPr>
            <a:spLocks noGrp="1"/>
          </p:cNvSpPr>
          <p:nvPr>
            <p:ph idx="1"/>
          </p:nvPr>
        </p:nvSpPr>
        <p:spPr>
          <a:xfrm>
            <a:off x="838200" y="498764"/>
            <a:ext cx="10515600" cy="5678199"/>
          </a:xfrm>
        </p:spPr>
        <p:txBody>
          <a:bodyPr/>
          <a:lstStyle/>
          <a:p>
            <a:pPr marL="0" indent="0">
              <a:buNone/>
            </a:pPr>
            <a:r>
              <a:rPr lang="en-US" dirty="0"/>
              <a:t>Classes are generally declared using the keyword class, with the following format:</a:t>
            </a:r>
            <a:br>
              <a:rPr lang="en-US" dirty="0"/>
            </a:br>
            <a:r>
              <a:rPr lang="en-US" dirty="0"/>
              <a:t>class </a:t>
            </a:r>
            <a:r>
              <a:rPr lang="en-US" dirty="0" err="1"/>
              <a:t>class_name</a:t>
            </a:r>
            <a:r>
              <a:rPr lang="en-US" dirty="0"/>
              <a:t> { </a:t>
            </a:r>
          </a:p>
          <a:p>
            <a:pPr>
              <a:buNone/>
            </a:pPr>
            <a:r>
              <a:rPr lang="en-US" dirty="0"/>
              <a:t>access_specifier_1:</a:t>
            </a:r>
          </a:p>
          <a:p>
            <a:pPr>
              <a:buNone/>
            </a:pPr>
            <a:r>
              <a:rPr lang="en-US" dirty="0"/>
              <a:t> member1;</a:t>
            </a:r>
          </a:p>
          <a:p>
            <a:pPr>
              <a:buNone/>
            </a:pPr>
            <a:r>
              <a:rPr lang="en-US" dirty="0"/>
              <a:t> access_specifier_2: </a:t>
            </a:r>
          </a:p>
          <a:p>
            <a:pPr>
              <a:buNone/>
            </a:pPr>
            <a:r>
              <a:rPr lang="en-US" dirty="0"/>
              <a:t>member2; ... } </a:t>
            </a:r>
            <a:r>
              <a:rPr lang="en-US" dirty="0" err="1"/>
              <a:t>object_names</a:t>
            </a:r>
            <a:r>
              <a:rPr lang="en-US" dirty="0"/>
              <a:t>; </a:t>
            </a:r>
          </a:p>
          <a:p>
            <a:r>
              <a:rPr lang="en-US" dirty="0">
                <a:solidFill>
                  <a:srgbClr val="FF0000"/>
                </a:solidFill>
              </a:rPr>
              <a:t>Where </a:t>
            </a:r>
            <a:r>
              <a:rPr lang="en-US" dirty="0" err="1">
                <a:solidFill>
                  <a:srgbClr val="FF0000"/>
                </a:solidFill>
              </a:rPr>
              <a:t>class_name</a:t>
            </a:r>
            <a:r>
              <a:rPr lang="en-US" dirty="0">
                <a:solidFill>
                  <a:srgbClr val="FF0000"/>
                </a:solidFill>
              </a:rPr>
              <a:t> is a valid identifier for the class</a:t>
            </a:r>
          </a:p>
          <a:p>
            <a:r>
              <a:rPr lang="en-US" dirty="0">
                <a:solidFill>
                  <a:srgbClr val="FF0000"/>
                </a:solidFill>
              </a:rPr>
              <a:t> </a:t>
            </a:r>
            <a:r>
              <a:rPr lang="en-US" dirty="0" err="1">
                <a:solidFill>
                  <a:srgbClr val="FF0000"/>
                </a:solidFill>
              </a:rPr>
              <a:t>object_names</a:t>
            </a:r>
            <a:r>
              <a:rPr lang="en-US" dirty="0">
                <a:solidFill>
                  <a:srgbClr val="FF0000"/>
                </a:solidFill>
              </a:rPr>
              <a:t> is an optional list of names for objects of this class. </a:t>
            </a:r>
          </a:p>
          <a:p>
            <a:r>
              <a:rPr lang="en-US" dirty="0">
                <a:solidFill>
                  <a:srgbClr val="FF0000"/>
                </a:solidFill>
              </a:rPr>
              <a:t>The body of the declaration can contain members, that can be either data or function declarations, and optionally access specifiers.</a:t>
            </a:r>
          </a:p>
          <a:p>
            <a:pPr marL="0" indent="0">
              <a:buNone/>
            </a:pPr>
            <a:endParaRPr lang="en-US" dirty="0"/>
          </a:p>
        </p:txBody>
      </p:sp>
    </p:spTree>
    <p:extLst>
      <p:ext uri="{BB962C8B-B14F-4D97-AF65-F5344CB8AC3E}">
        <p14:creationId xmlns:p14="http://schemas.microsoft.com/office/powerpoint/2010/main" val="32238165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F5086-CE2B-4442-A15A-F48C6497E0C8}"/>
              </a:ext>
            </a:extLst>
          </p:cNvPr>
          <p:cNvSpPr>
            <a:spLocks noGrp="1"/>
          </p:cNvSpPr>
          <p:nvPr>
            <p:ph type="title"/>
          </p:nvPr>
        </p:nvSpPr>
        <p:spPr>
          <a:xfrm>
            <a:off x="838200" y="365125"/>
            <a:ext cx="10515600" cy="743239"/>
          </a:xfrm>
        </p:spPr>
        <p:txBody>
          <a:bodyPr/>
          <a:lstStyle/>
          <a:p>
            <a:r>
              <a:rPr lang="en-US" dirty="0">
                <a:solidFill>
                  <a:srgbClr val="FF0000"/>
                </a:solidFill>
              </a:rPr>
              <a:t>Constant </a:t>
            </a:r>
            <a:r>
              <a:rPr lang="en-US">
                <a:solidFill>
                  <a:srgbClr val="FF0000"/>
                </a:solidFill>
              </a:rPr>
              <a:t>member functions</a:t>
            </a:r>
            <a:endParaRPr lang="en-US" dirty="0">
              <a:solidFill>
                <a:srgbClr val="FF0000"/>
              </a:solidFill>
            </a:endParaRPr>
          </a:p>
        </p:txBody>
      </p:sp>
      <p:sp>
        <p:nvSpPr>
          <p:cNvPr id="3" name="Content Placeholder 2">
            <a:extLst>
              <a:ext uri="{FF2B5EF4-FFF2-40B4-BE49-F238E27FC236}">
                <a16:creationId xmlns:a16="http://schemas.microsoft.com/office/drawing/2014/main" id="{2F6D95E8-105A-47ED-9F99-D9D712D9265C}"/>
              </a:ext>
            </a:extLst>
          </p:cNvPr>
          <p:cNvSpPr>
            <a:spLocks noGrp="1"/>
          </p:cNvSpPr>
          <p:nvPr>
            <p:ph idx="1"/>
          </p:nvPr>
        </p:nvSpPr>
        <p:spPr>
          <a:xfrm>
            <a:off x="838200" y="1302328"/>
            <a:ext cx="10515600" cy="5068599"/>
          </a:xfrm>
        </p:spPr>
        <p:txBody>
          <a:bodyPr>
            <a:normAutofit/>
          </a:bodyPr>
          <a:lstStyle/>
          <a:p>
            <a:r>
              <a:rPr lang="en-US" altLang="en-US" dirty="0">
                <a:latin typeface="Arial" panose="020B0604020202020204" pitchFamily="34" charset="0"/>
              </a:rPr>
              <a:t>The const member functions are the functions which are declared as constant in the program.</a:t>
            </a:r>
          </a:p>
          <a:p>
            <a:r>
              <a:rPr lang="en-US" dirty="0">
                <a:latin typeface="Arial" panose="020B0604020202020204" pitchFamily="34" charset="0"/>
              </a:rPr>
              <a:t>When a constant member function is called on an object, it cannot modify the data in (</a:t>
            </a:r>
            <a:r>
              <a:rPr lang="en-US" dirty="0">
                <a:solidFill>
                  <a:srgbClr val="00B050"/>
                </a:solidFill>
                <a:latin typeface="Arial" panose="020B0604020202020204" pitchFamily="34" charset="0"/>
              </a:rPr>
              <a:t>this</a:t>
            </a:r>
            <a:r>
              <a:rPr lang="en-US" dirty="0">
                <a:latin typeface="Arial" panose="020B0604020202020204" pitchFamily="34" charset="0"/>
              </a:rPr>
              <a:t> object), however it can modify objects passed to the function.</a:t>
            </a:r>
          </a:p>
          <a:p>
            <a:pPr marL="0" indent="0">
              <a:buNone/>
            </a:pPr>
            <a:endParaRPr lang="en-US" dirty="0">
              <a:latin typeface="Arial" panose="020B0604020202020204" pitchFamily="34" charset="0"/>
            </a:endParaRPr>
          </a:p>
          <a:p>
            <a:pPr marL="0" indent="0">
              <a:buNone/>
            </a:pPr>
            <a:r>
              <a:rPr lang="en-US" altLang="en-US" dirty="0">
                <a:solidFill>
                  <a:srgbClr val="FF0000"/>
                </a:solidFill>
                <a:latin typeface="Arial Unicode MS"/>
              </a:rPr>
              <a:t>    datatype </a:t>
            </a:r>
            <a:r>
              <a:rPr lang="en-US" altLang="en-US" dirty="0" err="1">
                <a:solidFill>
                  <a:srgbClr val="FF0000"/>
                </a:solidFill>
                <a:latin typeface="Arial Unicode MS"/>
              </a:rPr>
              <a:t>function_name</a:t>
            </a:r>
            <a:r>
              <a:rPr lang="en-US" altLang="en-US" dirty="0">
                <a:solidFill>
                  <a:srgbClr val="FF0000"/>
                </a:solidFill>
                <a:latin typeface="Arial Unicode MS"/>
              </a:rPr>
              <a:t> const();</a:t>
            </a:r>
            <a:r>
              <a:rPr lang="en-US" altLang="en-US" sz="3600" dirty="0">
                <a:solidFill>
                  <a:srgbClr val="FF0000"/>
                </a:solidFill>
              </a:rPr>
              <a:t> </a:t>
            </a:r>
            <a:endParaRPr lang="en-US" dirty="0">
              <a:solidFill>
                <a:srgbClr val="FF0000"/>
              </a:solidFill>
              <a:latin typeface="Arial" panose="020B0604020202020204" pitchFamily="34" charset="0"/>
            </a:endParaRPr>
          </a:p>
          <a:p>
            <a:pPr marL="0" indent="0">
              <a:buNone/>
            </a:pPr>
            <a:endParaRPr lang="en-US" dirty="0">
              <a:latin typeface="Arial" panose="020B0604020202020204" pitchFamily="34" charset="0"/>
            </a:endParaRPr>
          </a:p>
          <a:p>
            <a:r>
              <a:rPr lang="en-US" dirty="0">
                <a:latin typeface="Arial" panose="020B0604020202020204" pitchFamily="34" charset="0"/>
              </a:rPr>
              <a:t>A const member function can be called by any type of object. Non-const functions can be called by non-const objects only.</a:t>
            </a:r>
          </a:p>
          <a:p>
            <a:endParaRPr lang="en-US" dirty="0">
              <a:latin typeface="Arial" panose="020B0604020202020204" pitchFamily="34" charset="0"/>
            </a:endParaRPr>
          </a:p>
          <a:p>
            <a:endParaRPr lang="en-US" dirty="0">
              <a:latin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8891907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CF1C8-F581-4B6B-84E0-80D44F49246A}"/>
              </a:ext>
            </a:extLst>
          </p:cNvPr>
          <p:cNvSpPr>
            <a:spLocks noGrp="1"/>
          </p:cNvSpPr>
          <p:nvPr>
            <p:ph type="title"/>
          </p:nvPr>
        </p:nvSpPr>
        <p:spPr/>
        <p:txBody>
          <a:bodyPr/>
          <a:lstStyle/>
          <a:p>
            <a:r>
              <a:rPr lang="en-GB" dirty="0">
                <a:solidFill>
                  <a:srgbClr val="FF0000"/>
                </a:solidFill>
              </a:rPr>
              <a:t>Friend functions</a:t>
            </a:r>
          </a:p>
        </p:txBody>
      </p:sp>
      <p:sp>
        <p:nvSpPr>
          <p:cNvPr id="3" name="Content Placeholder 2">
            <a:extLst>
              <a:ext uri="{FF2B5EF4-FFF2-40B4-BE49-F238E27FC236}">
                <a16:creationId xmlns:a16="http://schemas.microsoft.com/office/drawing/2014/main" id="{713BFCC1-193A-47BE-BFF4-7DCB24DB6B7A}"/>
              </a:ext>
            </a:extLst>
          </p:cNvPr>
          <p:cNvSpPr>
            <a:spLocks noGrp="1"/>
          </p:cNvSpPr>
          <p:nvPr>
            <p:ph idx="1"/>
          </p:nvPr>
        </p:nvSpPr>
        <p:spPr/>
        <p:txBody>
          <a:bodyPr/>
          <a:lstStyle/>
          <a:p>
            <a:r>
              <a:rPr lang="en-GB" dirty="0"/>
              <a:t>Defined outside class scope, but has the right to access private and protected members of the class.</a:t>
            </a:r>
          </a:p>
          <a:p>
            <a:r>
              <a:rPr lang="en-GB" dirty="0"/>
              <a:t>The function header is preceded by the keyword (friend)</a:t>
            </a:r>
          </a:p>
          <a:p>
            <a:r>
              <a:rPr lang="en-GB" dirty="0"/>
              <a:t>The prototype of the friend function must be put inside the class. You can also put the whole function inside the class preceded by the keyword (friend).</a:t>
            </a:r>
          </a:p>
          <a:p>
            <a:r>
              <a:rPr lang="en-GB" dirty="0"/>
              <a:t>Friends are not member functions (they do not know </a:t>
            </a:r>
            <a:r>
              <a:rPr lang="en-GB" u="sng" dirty="0">
                <a:solidFill>
                  <a:srgbClr val="FF0000"/>
                </a:solidFill>
              </a:rPr>
              <a:t>this</a:t>
            </a:r>
            <a:r>
              <a:rPr lang="en-GB" dirty="0">
                <a:solidFill>
                  <a:srgbClr val="FF0000"/>
                </a:solidFill>
              </a:rPr>
              <a:t> </a:t>
            </a:r>
            <a:r>
              <a:rPr lang="en-GB" dirty="0"/>
              <a:t>pointer)</a:t>
            </a:r>
          </a:p>
        </p:txBody>
      </p:sp>
    </p:spTree>
    <p:extLst>
      <p:ext uri="{BB962C8B-B14F-4D97-AF65-F5344CB8AC3E}">
        <p14:creationId xmlns:p14="http://schemas.microsoft.com/office/powerpoint/2010/main" val="26820582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173D0-5ED9-4DEE-880A-59C1E0D7080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6FA641D2-A2B8-4777-BB07-62BB023010FF}"/>
              </a:ext>
            </a:extLst>
          </p:cNvPr>
          <p:cNvSpPr>
            <a:spLocks noGrp="1"/>
          </p:cNvSpPr>
          <p:nvPr>
            <p:ph idx="1"/>
          </p:nvPr>
        </p:nvSpPr>
        <p:spPr/>
        <p:txBody>
          <a:bodyPr/>
          <a:lstStyle/>
          <a:p>
            <a:pPr marL="0" indent="0">
              <a:buNone/>
            </a:pPr>
            <a:r>
              <a:rPr lang="en-GB" u="sng" dirty="0">
                <a:solidFill>
                  <a:srgbClr val="FF0000"/>
                </a:solidFill>
              </a:rPr>
              <a:t>Benefits of friend functions</a:t>
            </a:r>
            <a:endParaRPr lang="ar-JO" u="sng" dirty="0">
              <a:solidFill>
                <a:srgbClr val="FF0000"/>
              </a:solidFill>
            </a:endParaRPr>
          </a:p>
          <a:p>
            <a:r>
              <a:rPr lang="en-GB" sz="2400" dirty="0"/>
              <a:t>It allows to share private class information by a non member function.</a:t>
            </a:r>
          </a:p>
          <a:p>
            <a:r>
              <a:rPr lang="en-GB" sz="2400" dirty="0"/>
              <a:t>Used when two or more classes contain members that are interrelated relative to others parts of the program.</a:t>
            </a:r>
          </a:p>
          <a:p>
            <a:pPr marL="0" indent="0">
              <a:buNone/>
            </a:pPr>
            <a:r>
              <a:rPr lang="en-GB" sz="2400" u="sng" dirty="0">
                <a:solidFill>
                  <a:srgbClr val="FF0000"/>
                </a:solidFill>
              </a:rPr>
              <a:t>Disadvantages of friend function</a:t>
            </a:r>
          </a:p>
          <a:p>
            <a:r>
              <a:rPr lang="en-GB" sz="2400" dirty="0"/>
              <a:t>A derived class does not inherit friend function.</a:t>
            </a:r>
          </a:p>
          <a:p>
            <a:r>
              <a:rPr lang="en-GB" sz="2400" dirty="0"/>
              <a:t>Friend functions can not have a storage class specifier </a:t>
            </a:r>
            <a:r>
              <a:rPr lang="en-GB" sz="2400" dirty="0" err="1"/>
              <a:t>i.e</a:t>
            </a:r>
            <a:r>
              <a:rPr lang="en-GB" sz="2400" dirty="0"/>
              <a:t> they can not be declared as static or extern.</a:t>
            </a:r>
          </a:p>
          <a:p>
            <a:pPr marL="0" indent="0">
              <a:buNone/>
            </a:pPr>
            <a:endParaRPr lang="en-GB" sz="2400" dirty="0"/>
          </a:p>
          <a:p>
            <a:pPr marL="0" indent="0">
              <a:buNone/>
            </a:pPr>
            <a:endParaRPr lang="en-GB" sz="2400" dirty="0"/>
          </a:p>
        </p:txBody>
      </p:sp>
    </p:spTree>
    <p:extLst>
      <p:ext uri="{BB962C8B-B14F-4D97-AF65-F5344CB8AC3E}">
        <p14:creationId xmlns:p14="http://schemas.microsoft.com/office/powerpoint/2010/main" val="7225777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80FC3-5235-4D3F-AB02-E62CFAC650C4}"/>
              </a:ext>
            </a:extLst>
          </p:cNvPr>
          <p:cNvSpPr>
            <a:spLocks noGrp="1"/>
          </p:cNvSpPr>
          <p:nvPr>
            <p:ph type="title"/>
          </p:nvPr>
        </p:nvSpPr>
        <p:spPr>
          <a:xfrm>
            <a:off x="838200" y="365126"/>
            <a:ext cx="10515600" cy="661242"/>
          </a:xfrm>
        </p:spPr>
        <p:txBody>
          <a:bodyPr>
            <a:normAutofit fontScale="90000"/>
          </a:bodyPr>
          <a:lstStyle/>
          <a:p>
            <a:r>
              <a:rPr lang="en-GB" dirty="0">
                <a:solidFill>
                  <a:srgbClr val="FF0000"/>
                </a:solidFill>
              </a:rPr>
              <a:t>String Class</a:t>
            </a:r>
          </a:p>
        </p:txBody>
      </p:sp>
      <p:sp>
        <p:nvSpPr>
          <p:cNvPr id="3" name="Content Placeholder 2">
            <a:extLst>
              <a:ext uri="{FF2B5EF4-FFF2-40B4-BE49-F238E27FC236}">
                <a16:creationId xmlns:a16="http://schemas.microsoft.com/office/drawing/2014/main" id="{9F5732F3-5290-46A4-AA04-5C1DD899AEF0}"/>
              </a:ext>
            </a:extLst>
          </p:cNvPr>
          <p:cNvSpPr>
            <a:spLocks noGrp="1"/>
          </p:cNvSpPr>
          <p:nvPr>
            <p:ph idx="1"/>
          </p:nvPr>
        </p:nvSpPr>
        <p:spPr>
          <a:xfrm>
            <a:off x="838200" y="1026368"/>
            <a:ext cx="10515600" cy="5598367"/>
          </a:xfrm>
        </p:spPr>
        <p:txBody>
          <a:bodyPr>
            <a:noAutofit/>
          </a:bodyPr>
          <a:lstStyle/>
          <a:p>
            <a:pPr marL="0" indent="0">
              <a:buNone/>
            </a:pPr>
            <a:r>
              <a:rPr lang="en-GB" sz="1800" u="sng" dirty="0">
                <a:solidFill>
                  <a:srgbClr val="FF0000"/>
                </a:solidFill>
              </a:rPr>
              <a:t>Example:</a:t>
            </a:r>
          </a:p>
          <a:p>
            <a:pPr marL="0" indent="0">
              <a:buNone/>
            </a:pPr>
            <a:r>
              <a:rPr lang="en-GB" sz="1800" dirty="0"/>
              <a:t>#include "iostream"</a:t>
            </a:r>
          </a:p>
          <a:p>
            <a:pPr marL="0" indent="0">
              <a:buNone/>
            </a:pPr>
            <a:r>
              <a:rPr lang="en-GB" sz="1800" dirty="0"/>
              <a:t>#include &lt;string&gt;</a:t>
            </a:r>
          </a:p>
          <a:p>
            <a:pPr marL="0" indent="0">
              <a:buNone/>
            </a:pPr>
            <a:r>
              <a:rPr lang="en-GB" sz="1800" dirty="0"/>
              <a:t>using namespace std;</a:t>
            </a:r>
          </a:p>
          <a:p>
            <a:pPr marL="0" indent="0">
              <a:buNone/>
            </a:pPr>
            <a:r>
              <a:rPr lang="en-GB" sz="1800" dirty="0"/>
              <a:t>void main()</a:t>
            </a:r>
          </a:p>
          <a:p>
            <a:pPr marL="0" indent="0">
              <a:buNone/>
            </a:pPr>
            <a:r>
              <a:rPr lang="en-GB" sz="1800" dirty="0"/>
              <a:t>{</a:t>
            </a:r>
          </a:p>
          <a:p>
            <a:pPr marL="0" indent="0">
              <a:buNone/>
            </a:pPr>
            <a:r>
              <a:rPr lang="en-GB" sz="1800" dirty="0"/>
              <a:t>string x = "Hi";</a:t>
            </a:r>
          </a:p>
          <a:p>
            <a:pPr marL="0" indent="0">
              <a:buNone/>
            </a:pPr>
            <a:r>
              <a:rPr lang="en-GB" sz="1800" dirty="0"/>
              <a:t>string y = "Mai";</a:t>
            </a:r>
          </a:p>
          <a:p>
            <a:pPr marL="0" indent="0">
              <a:buNone/>
            </a:pPr>
            <a:r>
              <a:rPr lang="en-GB" sz="1800" dirty="0"/>
              <a:t>x = x +" " + y;</a:t>
            </a:r>
          </a:p>
          <a:p>
            <a:pPr marL="0" indent="0">
              <a:buNone/>
            </a:pPr>
            <a:r>
              <a:rPr lang="en-GB" sz="1800" dirty="0" err="1"/>
              <a:t>cout</a:t>
            </a:r>
            <a:r>
              <a:rPr lang="en-GB" sz="1800" dirty="0"/>
              <a:t> &lt;&lt; x;</a:t>
            </a:r>
          </a:p>
          <a:p>
            <a:pPr marL="0" indent="0">
              <a:buNone/>
            </a:pPr>
            <a:r>
              <a:rPr lang="en-GB" sz="1800" dirty="0" err="1"/>
              <a:t>cout</a:t>
            </a:r>
            <a:r>
              <a:rPr lang="en-GB" sz="1800" dirty="0"/>
              <a:t> &lt;&lt; x[2] &lt;&lt; </a:t>
            </a:r>
            <a:r>
              <a:rPr lang="en-GB" sz="1800" dirty="0" err="1"/>
              <a:t>endl</a:t>
            </a:r>
            <a:r>
              <a:rPr lang="en-GB" sz="1800" dirty="0"/>
              <a:t>;</a:t>
            </a:r>
          </a:p>
          <a:p>
            <a:pPr marL="0" indent="0">
              <a:buNone/>
            </a:pPr>
            <a:r>
              <a:rPr lang="en-GB" sz="1800" dirty="0" err="1"/>
              <a:t>getline</a:t>
            </a:r>
            <a:r>
              <a:rPr lang="en-GB" sz="1800" dirty="0"/>
              <a:t>(</a:t>
            </a:r>
            <a:r>
              <a:rPr lang="en-GB" sz="1800" dirty="0" err="1"/>
              <a:t>cin</a:t>
            </a:r>
            <a:r>
              <a:rPr lang="en-GB" sz="1800" dirty="0"/>
              <a:t>, x);</a:t>
            </a:r>
          </a:p>
          <a:p>
            <a:pPr marL="0" indent="0">
              <a:buNone/>
            </a:pPr>
            <a:r>
              <a:rPr lang="en-GB" sz="1800" dirty="0" err="1"/>
              <a:t>cout</a:t>
            </a:r>
            <a:r>
              <a:rPr lang="en-GB" sz="1800" dirty="0"/>
              <a:t> &lt;&lt; x;</a:t>
            </a:r>
          </a:p>
          <a:p>
            <a:pPr marL="0" indent="0">
              <a:buNone/>
            </a:pPr>
            <a:r>
              <a:rPr lang="en-GB" sz="1800" dirty="0"/>
              <a:t>}</a:t>
            </a:r>
            <a:endParaRPr lang="en-GB" sz="1800" u="sng" dirty="0">
              <a:solidFill>
                <a:srgbClr val="FF0000"/>
              </a:solidFill>
            </a:endParaRPr>
          </a:p>
        </p:txBody>
      </p:sp>
    </p:spTree>
    <p:extLst>
      <p:ext uri="{BB962C8B-B14F-4D97-AF65-F5344CB8AC3E}">
        <p14:creationId xmlns:p14="http://schemas.microsoft.com/office/powerpoint/2010/main" val="4132375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B062F-8B45-4C52-B241-B0BAEDA2262E}"/>
              </a:ext>
            </a:extLst>
          </p:cNvPr>
          <p:cNvSpPr>
            <a:spLocks noGrp="1"/>
          </p:cNvSpPr>
          <p:nvPr>
            <p:ph type="title"/>
          </p:nvPr>
        </p:nvSpPr>
        <p:spPr>
          <a:xfrm>
            <a:off x="838200" y="365125"/>
            <a:ext cx="10515600" cy="743239"/>
          </a:xfrm>
        </p:spPr>
        <p:txBody>
          <a:bodyPr/>
          <a:lstStyle/>
          <a:p>
            <a:r>
              <a:rPr lang="en-US" dirty="0">
                <a:solidFill>
                  <a:srgbClr val="FF0000"/>
                </a:solidFill>
              </a:rPr>
              <a:t>Access Specifiers</a:t>
            </a:r>
          </a:p>
        </p:txBody>
      </p:sp>
      <p:sp>
        <p:nvSpPr>
          <p:cNvPr id="3" name="Content Placeholder 2">
            <a:extLst>
              <a:ext uri="{FF2B5EF4-FFF2-40B4-BE49-F238E27FC236}">
                <a16:creationId xmlns:a16="http://schemas.microsoft.com/office/drawing/2014/main" id="{678D4329-22DE-40FE-84E8-00FDD0A2E453}"/>
              </a:ext>
            </a:extLst>
          </p:cNvPr>
          <p:cNvSpPr>
            <a:spLocks noGrp="1"/>
          </p:cNvSpPr>
          <p:nvPr>
            <p:ph idx="1"/>
          </p:nvPr>
        </p:nvSpPr>
        <p:spPr>
          <a:xfrm>
            <a:off x="838200" y="1579418"/>
            <a:ext cx="10515600" cy="4597545"/>
          </a:xfrm>
        </p:spPr>
        <p:txBody>
          <a:bodyPr>
            <a:normAutofit/>
          </a:bodyPr>
          <a:lstStyle/>
          <a:p>
            <a:r>
              <a:rPr lang="en-US" sz="3200" dirty="0"/>
              <a:t>An access specifier is one of the following three keywords:</a:t>
            </a:r>
          </a:p>
          <a:p>
            <a:pPr>
              <a:buNone/>
            </a:pPr>
            <a:r>
              <a:rPr lang="en-US" sz="3200" dirty="0">
                <a:solidFill>
                  <a:srgbClr val="FF0000"/>
                </a:solidFill>
              </a:rPr>
              <a:t>    private members </a:t>
            </a:r>
            <a:r>
              <a:rPr lang="en-US" sz="3200" dirty="0"/>
              <a:t>of a class are accessible only from within other members of the same class or from their </a:t>
            </a:r>
            <a:r>
              <a:rPr lang="en-US" sz="3200" i="1" dirty="0"/>
              <a:t>friends</a:t>
            </a:r>
            <a:r>
              <a:rPr lang="en-US" sz="3200" dirty="0"/>
              <a:t>. </a:t>
            </a:r>
          </a:p>
          <a:p>
            <a:pPr>
              <a:buNone/>
            </a:pPr>
            <a:r>
              <a:rPr lang="en-US" sz="3200" dirty="0"/>
              <a:t>    </a:t>
            </a:r>
            <a:r>
              <a:rPr lang="en-US" sz="3200" dirty="0">
                <a:solidFill>
                  <a:srgbClr val="FF0000"/>
                </a:solidFill>
              </a:rPr>
              <a:t>protected members </a:t>
            </a:r>
            <a:r>
              <a:rPr lang="en-US" sz="3200" dirty="0"/>
              <a:t>are accessible from members of their same class and from their friends and also from members of their derived classes. </a:t>
            </a:r>
          </a:p>
          <a:p>
            <a:pPr>
              <a:buNone/>
            </a:pPr>
            <a:r>
              <a:rPr lang="en-US" sz="3200">
                <a:solidFill>
                  <a:srgbClr val="FF0000"/>
                </a:solidFill>
              </a:rPr>
              <a:t>  public </a:t>
            </a:r>
            <a:r>
              <a:rPr lang="en-US" sz="3200" dirty="0">
                <a:solidFill>
                  <a:srgbClr val="FF0000"/>
                </a:solidFill>
              </a:rPr>
              <a:t>members </a:t>
            </a:r>
            <a:r>
              <a:rPr lang="en-US" sz="3200" dirty="0"/>
              <a:t>are accessible from anywhere where the object is visible</a:t>
            </a:r>
          </a:p>
          <a:p>
            <a:pPr>
              <a:buNone/>
            </a:pPr>
            <a:r>
              <a:rPr lang="en-US" sz="3200" dirty="0">
                <a:solidFill>
                  <a:schemeClr val="accent1"/>
                </a:solidFill>
              </a:rPr>
              <a:t>Private is the default access level</a:t>
            </a:r>
          </a:p>
          <a:p>
            <a:pPr marL="0" indent="0">
              <a:buNone/>
            </a:pPr>
            <a:endParaRPr lang="en-US" dirty="0"/>
          </a:p>
        </p:txBody>
      </p:sp>
    </p:spTree>
    <p:extLst>
      <p:ext uri="{BB962C8B-B14F-4D97-AF65-F5344CB8AC3E}">
        <p14:creationId xmlns:p14="http://schemas.microsoft.com/office/powerpoint/2010/main" val="1026913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B1A7E-100E-4C12-A7DF-DA2E78E5863C}"/>
              </a:ext>
            </a:extLst>
          </p:cNvPr>
          <p:cNvSpPr>
            <a:spLocks noGrp="1"/>
          </p:cNvSpPr>
          <p:nvPr>
            <p:ph type="title"/>
          </p:nvPr>
        </p:nvSpPr>
        <p:spPr>
          <a:xfrm>
            <a:off x="838200" y="365125"/>
            <a:ext cx="10515600" cy="673966"/>
          </a:xfrm>
        </p:spPr>
        <p:txBody>
          <a:bodyPr>
            <a:normAutofit fontScale="90000"/>
          </a:bodyPr>
          <a:lstStyle/>
          <a:p>
            <a:r>
              <a:rPr lang="en-US" dirty="0">
                <a:solidFill>
                  <a:srgbClr val="FF0000"/>
                </a:solidFill>
              </a:rPr>
              <a:t>Example</a:t>
            </a:r>
            <a:endParaRPr lang="en-US" dirty="0"/>
          </a:p>
        </p:txBody>
      </p:sp>
      <p:sp>
        <p:nvSpPr>
          <p:cNvPr id="3" name="Content Placeholder 2">
            <a:extLst>
              <a:ext uri="{FF2B5EF4-FFF2-40B4-BE49-F238E27FC236}">
                <a16:creationId xmlns:a16="http://schemas.microsoft.com/office/drawing/2014/main" id="{29B72621-C27D-45E2-9CA3-F1721A0ABF59}"/>
              </a:ext>
            </a:extLst>
          </p:cNvPr>
          <p:cNvSpPr>
            <a:spLocks noGrp="1"/>
          </p:cNvSpPr>
          <p:nvPr>
            <p:ph idx="1"/>
          </p:nvPr>
        </p:nvSpPr>
        <p:spPr>
          <a:xfrm>
            <a:off x="838200" y="1163782"/>
            <a:ext cx="10515600" cy="5013181"/>
          </a:xfrm>
        </p:spPr>
        <p:txBody>
          <a:bodyPr>
            <a:normAutofit fontScale="92500" lnSpcReduction="10000"/>
          </a:bodyPr>
          <a:lstStyle/>
          <a:p>
            <a:pPr>
              <a:buNone/>
            </a:pPr>
            <a:r>
              <a:rPr lang="en-US" i="1" dirty="0"/>
              <a:t>class</a:t>
            </a:r>
            <a:r>
              <a:rPr lang="en-US" dirty="0"/>
              <a:t> </a:t>
            </a:r>
            <a:r>
              <a:rPr lang="en-US" dirty="0" err="1"/>
              <a:t>CRectangle</a:t>
            </a:r>
            <a:r>
              <a:rPr lang="en-US" dirty="0"/>
              <a:t> { </a:t>
            </a:r>
          </a:p>
          <a:p>
            <a:pPr>
              <a:buNone/>
            </a:pPr>
            <a:r>
              <a:rPr lang="en-US" i="1" dirty="0"/>
              <a:t>int</a:t>
            </a:r>
            <a:r>
              <a:rPr lang="en-US" dirty="0"/>
              <a:t> x, y; </a:t>
            </a:r>
          </a:p>
          <a:p>
            <a:pPr>
              <a:buNone/>
            </a:pPr>
            <a:r>
              <a:rPr lang="en-US" i="1" dirty="0"/>
              <a:t>public</a:t>
            </a:r>
            <a:r>
              <a:rPr lang="en-US" dirty="0"/>
              <a:t>:</a:t>
            </a:r>
          </a:p>
          <a:p>
            <a:pPr>
              <a:buNone/>
            </a:pPr>
            <a:r>
              <a:rPr lang="en-US" dirty="0"/>
              <a:t> </a:t>
            </a:r>
            <a:r>
              <a:rPr lang="en-US" i="1" dirty="0"/>
              <a:t>void</a:t>
            </a:r>
            <a:r>
              <a:rPr lang="en-US" dirty="0"/>
              <a:t> </a:t>
            </a:r>
            <a:r>
              <a:rPr lang="en-US" dirty="0" err="1"/>
              <a:t>set_values</a:t>
            </a:r>
            <a:r>
              <a:rPr lang="en-US" dirty="0"/>
              <a:t> (</a:t>
            </a:r>
            <a:r>
              <a:rPr lang="en-US" i="1" dirty="0" err="1"/>
              <a:t>int</a:t>
            </a:r>
            <a:r>
              <a:rPr lang="en-US" dirty="0" err="1"/>
              <a:t>,</a:t>
            </a:r>
            <a:r>
              <a:rPr lang="en-US" i="1" dirty="0" err="1"/>
              <a:t>int</a:t>
            </a:r>
            <a:r>
              <a:rPr lang="en-US" dirty="0"/>
              <a:t>); </a:t>
            </a:r>
          </a:p>
          <a:p>
            <a:pPr>
              <a:buNone/>
            </a:pPr>
            <a:r>
              <a:rPr lang="en-US" i="1" dirty="0"/>
              <a:t>int</a:t>
            </a:r>
            <a:r>
              <a:rPr lang="en-US" dirty="0"/>
              <a:t> area (</a:t>
            </a:r>
            <a:r>
              <a:rPr lang="en-US" i="1" dirty="0"/>
              <a:t>void</a:t>
            </a:r>
            <a:r>
              <a:rPr lang="en-US" dirty="0"/>
              <a:t>); } </a:t>
            </a:r>
            <a:r>
              <a:rPr lang="en-US" dirty="0" err="1"/>
              <a:t>rect</a:t>
            </a:r>
            <a:r>
              <a:rPr lang="en-US" dirty="0"/>
              <a:t>;</a:t>
            </a:r>
          </a:p>
          <a:p>
            <a:r>
              <a:rPr lang="en-US" dirty="0">
                <a:solidFill>
                  <a:srgbClr val="FF0000"/>
                </a:solidFill>
              </a:rPr>
              <a:t>Declares a class (i.e., a type) called </a:t>
            </a:r>
            <a:r>
              <a:rPr lang="en-US" dirty="0" err="1">
                <a:solidFill>
                  <a:srgbClr val="FF0000"/>
                </a:solidFill>
              </a:rPr>
              <a:t>CRectangle</a:t>
            </a:r>
            <a:r>
              <a:rPr lang="en-US" dirty="0">
                <a:solidFill>
                  <a:srgbClr val="FF0000"/>
                </a:solidFill>
              </a:rPr>
              <a:t> and an object (i.e., a variable) of this class called rect.</a:t>
            </a:r>
          </a:p>
          <a:p>
            <a:r>
              <a:rPr lang="en-US" dirty="0">
                <a:solidFill>
                  <a:srgbClr val="FF0000"/>
                </a:solidFill>
              </a:rPr>
              <a:t>This class contains four members: two data members of type int (member x and member y) with private access (because private is the default access level) and two member functions with public access: </a:t>
            </a:r>
            <a:r>
              <a:rPr lang="en-US" dirty="0" err="1">
                <a:solidFill>
                  <a:srgbClr val="FF0000"/>
                </a:solidFill>
              </a:rPr>
              <a:t>set_values</a:t>
            </a:r>
            <a:r>
              <a:rPr lang="en-US" dirty="0">
                <a:solidFill>
                  <a:srgbClr val="FF0000"/>
                </a:solidFill>
              </a:rPr>
              <a:t>() and area(), of which for now we have only included their declaration, not their definition.</a:t>
            </a:r>
            <a:br>
              <a:rPr lang="en-US" dirty="0"/>
            </a:br>
            <a:endParaRPr lang="en-US" dirty="0"/>
          </a:p>
          <a:p>
            <a:pPr marL="0" indent="0">
              <a:buNone/>
            </a:pPr>
            <a:endParaRPr lang="en-US" dirty="0"/>
          </a:p>
        </p:txBody>
      </p:sp>
    </p:spTree>
    <p:extLst>
      <p:ext uri="{BB962C8B-B14F-4D97-AF65-F5344CB8AC3E}">
        <p14:creationId xmlns:p14="http://schemas.microsoft.com/office/powerpoint/2010/main" val="2123682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AFC38-A5E2-41AD-BC8B-4ADCBB075C15}"/>
              </a:ext>
            </a:extLst>
          </p:cNvPr>
          <p:cNvSpPr>
            <a:spLocks noGrp="1"/>
          </p:cNvSpPr>
          <p:nvPr>
            <p:ph type="title"/>
          </p:nvPr>
        </p:nvSpPr>
        <p:spPr>
          <a:xfrm>
            <a:off x="838200" y="365126"/>
            <a:ext cx="10515600" cy="729384"/>
          </a:xfrm>
        </p:spPr>
        <p:txBody>
          <a:bodyPr/>
          <a:lstStyle/>
          <a:p>
            <a:r>
              <a:rPr lang="en-US" dirty="0">
                <a:solidFill>
                  <a:srgbClr val="FF0000"/>
                </a:solidFill>
              </a:rPr>
              <a:t>Class and object</a:t>
            </a:r>
          </a:p>
        </p:txBody>
      </p:sp>
      <p:sp>
        <p:nvSpPr>
          <p:cNvPr id="3" name="Content Placeholder 2">
            <a:extLst>
              <a:ext uri="{FF2B5EF4-FFF2-40B4-BE49-F238E27FC236}">
                <a16:creationId xmlns:a16="http://schemas.microsoft.com/office/drawing/2014/main" id="{2F397198-6648-4778-9DBA-5C4BF2F6C8A3}"/>
              </a:ext>
            </a:extLst>
          </p:cNvPr>
          <p:cNvSpPr>
            <a:spLocks noGrp="1"/>
          </p:cNvSpPr>
          <p:nvPr>
            <p:ph idx="1"/>
          </p:nvPr>
        </p:nvSpPr>
        <p:spPr>
          <a:xfrm>
            <a:off x="838200" y="1094510"/>
            <a:ext cx="10515600" cy="5082453"/>
          </a:xfrm>
        </p:spPr>
        <p:txBody>
          <a:bodyPr/>
          <a:lstStyle/>
          <a:p>
            <a:r>
              <a:rPr lang="en-US" dirty="0"/>
              <a:t>Notice the difference between the class name and the object name: </a:t>
            </a:r>
            <a:r>
              <a:rPr lang="en-US" dirty="0">
                <a:solidFill>
                  <a:srgbClr val="FF0000"/>
                </a:solidFill>
              </a:rPr>
              <a:t>In the previous example, </a:t>
            </a:r>
            <a:r>
              <a:rPr lang="en-US" dirty="0" err="1">
                <a:solidFill>
                  <a:srgbClr val="FF0000"/>
                </a:solidFill>
              </a:rPr>
              <a:t>CRectangle</a:t>
            </a:r>
            <a:r>
              <a:rPr lang="en-US" dirty="0">
                <a:solidFill>
                  <a:srgbClr val="FF0000"/>
                </a:solidFill>
              </a:rPr>
              <a:t> was the class name (i.e., the type), whereas </a:t>
            </a:r>
            <a:r>
              <a:rPr lang="en-US" dirty="0" err="1">
                <a:solidFill>
                  <a:srgbClr val="FF0000"/>
                </a:solidFill>
              </a:rPr>
              <a:t>rect</a:t>
            </a:r>
            <a:r>
              <a:rPr lang="en-US" dirty="0">
                <a:solidFill>
                  <a:srgbClr val="FF0000"/>
                </a:solidFill>
              </a:rPr>
              <a:t> was an object of type </a:t>
            </a:r>
            <a:r>
              <a:rPr lang="en-US" dirty="0" err="1">
                <a:solidFill>
                  <a:srgbClr val="FF0000"/>
                </a:solidFill>
              </a:rPr>
              <a:t>CRectangle</a:t>
            </a:r>
            <a:r>
              <a:rPr lang="en-US" dirty="0"/>
              <a:t>.</a:t>
            </a:r>
          </a:p>
          <a:p>
            <a:r>
              <a:rPr lang="en-US" dirty="0"/>
              <a:t>It is the same relationship </a:t>
            </a:r>
            <a:r>
              <a:rPr lang="en-US" dirty="0">
                <a:solidFill>
                  <a:srgbClr val="FF0000"/>
                </a:solidFill>
              </a:rPr>
              <a:t>int</a:t>
            </a:r>
            <a:r>
              <a:rPr lang="en-US" dirty="0"/>
              <a:t> and </a:t>
            </a:r>
            <a:r>
              <a:rPr lang="en-US" dirty="0">
                <a:solidFill>
                  <a:srgbClr val="FF0000"/>
                </a:solidFill>
              </a:rPr>
              <a:t>a </a:t>
            </a:r>
            <a:r>
              <a:rPr lang="en-US" dirty="0"/>
              <a:t>have in the following declaration:</a:t>
            </a:r>
            <a:br>
              <a:rPr lang="en-US" dirty="0"/>
            </a:br>
            <a:br>
              <a:rPr lang="en-US" dirty="0"/>
            </a:br>
            <a:r>
              <a:rPr lang="en-US" dirty="0"/>
              <a:t>  int a;</a:t>
            </a:r>
          </a:p>
          <a:p>
            <a:pPr marL="0" indent="0">
              <a:buNone/>
            </a:pPr>
            <a:r>
              <a:rPr lang="en-US" dirty="0"/>
              <a:t>where int is the type name (the class) and a is the</a:t>
            </a:r>
            <a:r>
              <a:rPr lang="ar-SA" dirty="0"/>
              <a:t> </a:t>
            </a:r>
            <a:r>
              <a:rPr lang="en-US" dirty="0"/>
              <a:t>variable name (the object). </a:t>
            </a:r>
          </a:p>
          <a:p>
            <a:pPr marL="0" indent="0">
              <a:buNone/>
            </a:pPr>
            <a:endParaRPr lang="en-US" dirty="0"/>
          </a:p>
        </p:txBody>
      </p:sp>
    </p:spTree>
    <p:extLst>
      <p:ext uri="{BB962C8B-B14F-4D97-AF65-F5344CB8AC3E}">
        <p14:creationId xmlns:p14="http://schemas.microsoft.com/office/powerpoint/2010/main" val="3710414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934200" y="1524000"/>
            <a:ext cx="2743200" cy="2438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595745" y="274638"/>
            <a:ext cx="9615055" cy="639762"/>
          </a:xfrm>
        </p:spPr>
        <p:txBody>
          <a:bodyPr>
            <a:normAutofit fontScale="90000"/>
          </a:bodyPr>
          <a:lstStyle/>
          <a:p>
            <a:r>
              <a:rPr lang="en-US" dirty="0">
                <a:solidFill>
                  <a:srgbClr val="FF0000"/>
                </a:solidFill>
              </a:rPr>
              <a:t> class example </a:t>
            </a:r>
          </a:p>
        </p:txBody>
      </p:sp>
      <p:sp>
        <p:nvSpPr>
          <p:cNvPr id="4" name="Content Placeholder 3"/>
          <p:cNvSpPr>
            <a:spLocks noGrp="1"/>
          </p:cNvSpPr>
          <p:nvPr>
            <p:ph sz="half" idx="1"/>
          </p:nvPr>
        </p:nvSpPr>
        <p:spPr>
          <a:xfrm>
            <a:off x="595745" y="990600"/>
            <a:ext cx="6186055" cy="5562600"/>
          </a:xfrm>
        </p:spPr>
        <p:txBody>
          <a:bodyPr>
            <a:normAutofit fontScale="77500" lnSpcReduction="20000"/>
          </a:bodyPr>
          <a:lstStyle/>
          <a:p>
            <a:pPr>
              <a:buNone/>
            </a:pPr>
            <a:r>
              <a:rPr lang="en-US" i="1" dirty="0"/>
              <a:t>   #include &lt;</a:t>
            </a:r>
            <a:r>
              <a:rPr lang="en-US" i="1" dirty="0" err="1"/>
              <a:t>iostream</a:t>
            </a:r>
            <a:r>
              <a:rPr lang="en-US" i="1" dirty="0"/>
              <a:t>&gt;</a:t>
            </a:r>
            <a:r>
              <a:rPr lang="en-US" dirty="0"/>
              <a:t> </a:t>
            </a:r>
          </a:p>
          <a:p>
            <a:pPr>
              <a:buNone/>
            </a:pPr>
            <a:r>
              <a:rPr lang="en-US" i="1" dirty="0"/>
              <a:t>   using</a:t>
            </a:r>
            <a:r>
              <a:rPr lang="en-US" dirty="0"/>
              <a:t> </a:t>
            </a:r>
            <a:r>
              <a:rPr lang="en-US" i="1" dirty="0"/>
              <a:t>namespace</a:t>
            </a:r>
            <a:r>
              <a:rPr lang="en-US" dirty="0"/>
              <a:t> std; </a:t>
            </a:r>
          </a:p>
          <a:p>
            <a:pPr>
              <a:buNone/>
            </a:pPr>
            <a:r>
              <a:rPr lang="en-US" i="1" dirty="0">
                <a:solidFill>
                  <a:srgbClr val="FF0000"/>
                </a:solidFill>
              </a:rPr>
              <a:t>   class</a:t>
            </a:r>
            <a:r>
              <a:rPr lang="en-US" dirty="0">
                <a:solidFill>
                  <a:srgbClr val="FF0000"/>
                </a:solidFill>
              </a:rPr>
              <a:t> </a:t>
            </a:r>
            <a:r>
              <a:rPr lang="en-US" dirty="0" err="1">
                <a:solidFill>
                  <a:srgbClr val="FF0000"/>
                </a:solidFill>
              </a:rPr>
              <a:t>CRectangle</a:t>
            </a:r>
            <a:r>
              <a:rPr lang="en-US" dirty="0">
                <a:solidFill>
                  <a:srgbClr val="FF0000"/>
                </a:solidFill>
              </a:rPr>
              <a:t> {</a:t>
            </a:r>
          </a:p>
          <a:p>
            <a:pPr>
              <a:buNone/>
            </a:pPr>
            <a:r>
              <a:rPr lang="en-US" dirty="0">
                <a:solidFill>
                  <a:srgbClr val="FF0000"/>
                </a:solidFill>
              </a:rPr>
              <a:t>    </a:t>
            </a:r>
            <a:r>
              <a:rPr lang="en-US" i="1" dirty="0" err="1">
                <a:solidFill>
                  <a:srgbClr val="FF0000"/>
                </a:solidFill>
              </a:rPr>
              <a:t>int</a:t>
            </a:r>
            <a:r>
              <a:rPr lang="en-US" dirty="0">
                <a:solidFill>
                  <a:srgbClr val="FF0000"/>
                </a:solidFill>
              </a:rPr>
              <a:t> x, y;</a:t>
            </a:r>
          </a:p>
          <a:p>
            <a:pPr>
              <a:buNone/>
            </a:pPr>
            <a:r>
              <a:rPr lang="en-US" dirty="0">
                <a:solidFill>
                  <a:srgbClr val="FF0000"/>
                </a:solidFill>
              </a:rPr>
              <a:t>    </a:t>
            </a:r>
            <a:r>
              <a:rPr lang="en-US" i="1" dirty="0">
                <a:solidFill>
                  <a:srgbClr val="FF0000"/>
                </a:solidFill>
              </a:rPr>
              <a:t>public</a:t>
            </a:r>
            <a:r>
              <a:rPr lang="en-US" dirty="0">
                <a:solidFill>
                  <a:srgbClr val="FF0000"/>
                </a:solidFill>
              </a:rPr>
              <a:t>: </a:t>
            </a:r>
          </a:p>
          <a:p>
            <a:pPr>
              <a:buNone/>
            </a:pPr>
            <a:r>
              <a:rPr lang="en-US" i="1" dirty="0">
                <a:solidFill>
                  <a:srgbClr val="FF0000"/>
                </a:solidFill>
              </a:rPr>
              <a:t>   void</a:t>
            </a:r>
            <a:r>
              <a:rPr lang="en-US" dirty="0">
                <a:solidFill>
                  <a:srgbClr val="FF0000"/>
                </a:solidFill>
              </a:rPr>
              <a:t> </a:t>
            </a:r>
            <a:r>
              <a:rPr lang="en-US" dirty="0" err="1">
                <a:solidFill>
                  <a:srgbClr val="FF0000"/>
                </a:solidFill>
              </a:rPr>
              <a:t>set_values</a:t>
            </a:r>
            <a:r>
              <a:rPr lang="en-US" dirty="0">
                <a:solidFill>
                  <a:srgbClr val="FF0000"/>
                </a:solidFill>
              </a:rPr>
              <a:t> (</a:t>
            </a:r>
            <a:r>
              <a:rPr lang="en-US" i="1" dirty="0" err="1">
                <a:solidFill>
                  <a:srgbClr val="FF0000"/>
                </a:solidFill>
              </a:rPr>
              <a:t>int</a:t>
            </a:r>
            <a:r>
              <a:rPr lang="en-US" dirty="0" err="1">
                <a:solidFill>
                  <a:srgbClr val="FF0000"/>
                </a:solidFill>
              </a:rPr>
              <a:t>,</a:t>
            </a:r>
            <a:r>
              <a:rPr lang="en-US" i="1" dirty="0" err="1">
                <a:solidFill>
                  <a:srgbClr val="FF0000"/>
                </a:solidFill>
              </a:rPr>
              <a:t>int</a:t>
            </a:r>
            <a:r>
              <a:rPr lang="en-US" dirty="0">
                <a:solidFill>
                  <a:srgbClr val="FF0000"/>
                </a:solidFill>
              </a:rPr>
              <a:t>);</a:t>
            </a:r>
          </a:p>
          <a:p>
            <a:pPr>
              <a:buNone/>
            </a:pPr>
            <a:r>
              <a:rPr lang="en-US" dirty="0">
                <a:solidFill>
                  <a:srgbClr val="FF0000"/>
                </a:solidFill>
              </a:rPr>
              <a:t>    </a:t>
            </a:r>
            <a:r>
              <a:rPr lang="en-US" i="1" dirty="0" err="1">
                <a:solidFill>
                  <a:srgbClr val="FF0000"/>
                </a:solidFill>
              </a:rPr>
              <a:t>int</a:t>
            </a:r>
            <a:r>
              <a:rPr lang="en-US" dirty="0">
                <a:solidFill>
                  <a:srgbClr val="FF0000"/>
                </a:solidFill>
              </a:rPr>
              <a:t> area () {</a:t>
            </a:r>
            <a:r>
              <a:rPr lang="en-US" i="1" dirty="0">
                <a:solidFill>
                  <a:srgbClr val="FF0000"/>
                </a:solidFill>
              </a:rPr>
              <a:t>return</a:t>
            </a:r>
            <a:r>
              <a:rPr lang="en-US" dirty="0">
                <a:solidFill>
                  <a:srgbClr val="FF0000"/>
                </a:solidFill>
              </a:rPr>
              <a:t> (x*y);} }; </a:t>
            </a:r>
          </a:p>
          <a:p>
            <a:pPr>
              <a:buNone/>
            </a:pPr>
            <a:r>
              <a:rPr lang="en-US" i="1" dirty="0"/>
              <a:t> </a:t>
            </a:r>
            <a:r>
              <a:rPr lang="en-US" i="1" dirty="0">
                <a:solidFill>
                  <a:schemeClr val="accent1">
                    <a:lumMod val="60000"/>
                    <a:lumOff val="40000"/>
                  </a:schemeClr>
                </a:solidFill>
              </a:rPr>
              <a:t>void</a:t>
            </a:r>
            <a:r>
              <a:rPr lang="en-US" dirty="0">
                <a:solidFill>
                  <a:schemeClr val="accent1">
                    <a:lumMod val="60000"/>
                    <a:lumOff val="40000"/>
                  </a:schemeClr>
                </a:solidFill>
              </a:rPr>
              <a:t> </a:t>
            </a:r>
            <a:r>
              <a:rPr lang="en-US" dirty="0" err="1">
                <a:solidFill>
                  <a:schemeClr val="accent1">
                    <a:lumMod val="60000"/>
                    <a:lumOff val="40000"/>
                  </a:schemeClr>
                </a:solidFill>
              </a:rPr>
              <a:t>CRectangle</a:t>
            </a:r>
            <a:r>
              <a:rPr lang="en-US" dirty="0">
                <a:solidFill>
                  <a:schemeClr val="accent1">
                    <a:lumMod val="60000"/>
                    <a:lumOff val="40000"/>
                  </a:schemeClr>
                </a:solidFill>
              </a:rPr>
              <a:t>::</a:t>
            </a:r>
            <a:r>
              <a:rPr lang="en-US" dirty="0" err="1">
                <a:solidFill>
                  <a:schemeClr val="accent1">
                    <a:lumMod val="60000"/>
                    <a:lumOff val="40000"/>
                  </a:schemeClr>
                </a:solidFill>
              </a:rPr>
              <a:t>set_values</a:t>
            </a:r>
            <a:r>
              <a:rPr lang="en-US" dirty="0">
                <a:solidFill>
                  <a:schemeClr val="accent1">
                    <a:lumMod val="60000"/>
                    <a:lumOff val="40000"/>
                  </a:schemeClr>
                </a:solidFill>
              </a:rPr>
              <a:t> (</a:t>
            </a:r>
            <a:r>
              <a:rPr lang="en-US" i="1" dirty="0" err="1">
                <a:solidFill>
                  <a:schemeClr val="accent1">
                    <a:lumMod val="60000"/>
                    <a:lumOff val="40000"/>
                  </a:schemeClr>
                </a:solidFill>
              </a:rPr>
              <a:t>int</a:t>
            </a:r>
            <a:r>
              <a:rPr lang="en-US" dirty="0">
                <a:solidFill>
                  <a:schemeClr val="accent1">
                    <a:lumMod val="60000"/>
                    <a:lumOff val="40000"/>
                  </a:schemeClr>
                </a:solidFill>
              </a:rPr>
              <a:t> a, </a:t>
            </a:r>
            <a:r>
              <a:rPr lang="en-US" i="1" dirty="0" err="1">
                <a:solidFill>
                  <a:schemeClr val="accent1">
                    <a:lumMod val="60000"/>
                    <a:lumOff val="40000"/>
                  </a:schemeClr>
                </a:solidFill>
              </a:rPr>
              <a:t>int</a:t>
            </a:r>
            <a:r>
              <a:rPr lang="en-US" dirty="0">
                <a:solidFill>
                  <a:schemeClr val="accent1">
                    <a:lumMod val="60000"/>
                    <a:lumOff val="40000"/>
                  </a:schemeClr>
                </a:solidFill>
              </a:rPr>
              <a:t> b) </a:t>
            </a:r>
          </a:p>
          <a:p>
            <a:pPr>
              <a:buNone/>
            </a:pPr>
            <a:r>
              <a:rPr lang="en-US" dirty="0">
                <a:solidFill>
                  <a:schemeClr val="accent1">
                    <a:lumMod val="60000"/>
                    <a:lumOff val="40000"/>
                  </a:schemeClr>
                </a:solidFill>
              </a:rPr>
              <a:t>    { x = a; y = b; } </a:t>
            </a:r>
          </a:p>
          <a:p>
            <a:pPr>
              <a:buNone/>
            </a:pPr>
            <a:r>
              <a:rPr lang="en-US" i="1" dirty="0"/>
              <a:t>    </a:t>
            </a:r>
            <a:r>
              <a:rPr lang="en-US" i="1" dirty="0" err="1">
                <a:solidFill>
                  <a:srgbClr val="7030A0"/>
                </a:solidFill>
              </a:rPr>
              <a:t>int</a:t>
            </a:r>
            <a:r>
              <a:rPr lang="en-US" dirty="0">
                <a:solidFill>
                  <a:srgbClr val="7030A0"/>
                </a:solidFill>
              </a:rPr>
              <a:t> main () { </a:t>
            </a:r>
          </a:p>
          <a:p>
            <a:pPr>
              <a:buNone/>
            </a:pPr>
            <a:r>
              <a:rPr lang="en-US" dirty="0">
                <a:solidFill>
                  <a:srgbClr val="7030A0"/>
                </a:solidFill>
              </a:rPr>
              <a:t>    </a:t>
            </a:r>
            <a:r>
              <a:rPr lang="en-US" dirty="0" err="1">
                <a:solidFill>
                  <a:srgbClr val="7030A0"/>
                </a:solidFill>
              </a:rPr>
              <a:t>CRectangle</a:t>
            </a:r>
            <a:r>
              <a:rPr lang="en-US" dirty="0">
                <a:solidFill>
                  <a:srgbClr val="7030A0"/>
                </a:solidFill>
              </a:rPr>
              <a:t> </a:t>
            </a:r>
            <a:r>
              <a:rPr lang="en-US" dirty="0" err="1">
                <a:solidFill>
                  <a:srgbClr val="7030A0"/>
                </a:solidFill>
              </a:rPr>
              <a:t>rect</a:t>
            </a:r>
            <a:r>
              <a:rPr lang="en-US" dirty="0">
                <a:solidFill>
                  <a:srgbClr val="7030A0"/>
                </a:solidFill>
              </a:rPr>
              <a:t>; </a:t>
            </a:r>
          </a:p>
          <a:p>
            <a:pPr>
              <a:buNone/>
            </a:pPr>
            <a:r>
              <a:rPr lang="en-US" dirty="0">
                <a:solidFill>
                  <a:srgbClr val="7030A0"/>
                </a:solidFill>
              </a:rPr>
              <a:t>    </a:t>
            </a:r>
            <a:r>
              <a:rPr lang="en-US" dirty="0" err="1">
                <a:solidFill>
                  <a:srgbClr val="7030A0"/>
                </a:solidFill>
              </a:rPr>
              <a:t>rect.set_values</a:t>
            </a:r>
            <a:r>
              <a:rPr lang="en-US" dirty="0">
                <a:solidFill>
                  <a:srgbClr val="7030A0"/>
                </a:solidFill>
              </a:rPr>
              <a:t> (3,4); </a:t>
            </a:r>
          </a:p>
          <a:p>
            <a:pPr>
              <a:buNone/>
            </a:pPr>
            <a:r>
              <a:rPr lang="en-US" dirty="0">
                <a:solidFill>
                  <a:srgbClr val="7030A0"/>
                </a:solidFill>
              </a:rPr>
              <a:t>    </a:t>
            </a:r>
            <a:r>
              <a:rPr lang="en-US" dirty="0" err="1">
                <a:solidFill>
                  <a:srgbClr val="7030A0"/>
                </a:solidFill>
              </a:rPr>
              <a:t>cout</a:t>
            </a:r>
            <a:r>
              <a:rPr lang="en-US" dirty="0">
                <a:solidFill>
                  <a:srgbClr val="7030A0"/>
                </a:solidFill>
              </a:rPr>
              <a:t> &lt;&lt; "area: " &lt;&lt; </a:t>
            </a:r>
            <a:r>
              <a:rPr lang="en-US" dirty="0" err="1">
                <a:solidFill>
                  <a:srgbClr val="7030A0"/>
                </a:solidFill>
              </a:rPr>
              <a:t>rect.area</a:t>
            </a:r>
            <a:r>
              <a:rPr lang="en-US" dirty="0">
                <a:solidFill>
                  <a:srgbClr val="7030A0"/>
                </a:solidFill>
              </a:rPr>
              <a:t>();</a:t>
            </a:r>
          </a:p>
          <a:p>
            <a:pPr>
              <a:buNone/>
            </a:pPr>
            <a:r>
              <a:rPr lang="en-US" dirty="0">
                <a:solidFill>
                  <a:srgbClr val="7030A0"/>
                </a:solidFill>
              </a:rPr>
              <a:t>    </a:t>
            </a:r>
            <a:r>
              <a:rPr lang="en-US" i="1" dirty="0">
                <a:solidFill>
                  <a:srgbClr val="7030A0"/>
                </a:solidFill>
              </a:rPr>
              <a:t>return</a:t>
            </a:r>
            <a:r>
              <a:rPr lang="en-US" dirty="0">
                <a:solidFill>
                  <a:srgbClr val="7030A0"/>
                </a:solidFill>
              </a:rPr>
              <a:t> 0; </a:t>
            </a:r>
          </a:p>
          <a:p>
            <a:pPr>
              <a:buNone/>
            </a:pPr>
            <a:r>
              <a:rPr lang="en-US" dirty="0">
                <a:solidFill>
                  <a:srgbClr val="7030A0"/>
                </a:solidFill>
              </a:rPr>
              <a:t>   }</a:t>
            </a:r>
          </a:p>
        </p:txBody>
      </p:sp>
      <p:sp>
        <p:nvSpPr>
          <p:cNvPr id="5" name="Content Placeholder 4"/>
          <p:cNvSpPr>
            <a:spLocks noGrp="1"/>
          </p:cNvSpPr>
          <p:nvPr>
            <p:ph sz="half" idx="2"/>
          </p:nvPr>
        </p:nvSpPr>
        <p:spPr>
          <a:xfrm>
            <a:off x="7086600" y="1600201"/>
            <a:ext cx="3124200" cy="4525963"/>
          </a:xfrm>
        </p:spPr>
        <p:txBody>
          <a:bodyPr>
            <a:normAutofit fontScale="77500" lnSpcReduction="20000"/>
          </a:bodyPr>
          <a:lstStyle/>
          <a:p>
            <a:pPr>
              <a:buNone/>
            </a:pPr>
            <a:r>
              <a:rPr lang="en-US" dirty="0"/>
              <a:t>area: 12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6"/>
            <a:ext cx="10515600" cy="1075748"/>
          </a:xfrm>
        </p:spPr>
        <p:txBody>
          <a:bodyPr/>
          <a:lstStyle/>
          <a:p>
            <a:r>
              <a:rPr lang="en-US" dirty="0">
                <a:solidFill>
                  <a:srgbClr val="FF0000"/>
                </a:solidFill>
              </a:rPr>
              <a:t>Note</a:t>
            </a:r>
          </a:p>
        </p:txBody>
      </p:sp>
      <p:sp>
        <p:nvSpPr>
          <p:cNvPr id="6" name="Content Placeholder 5"/>
          <p:cNvSpPr>
            <a:spLocks noGrp="1"/>
          </p:cNvSpPr>
          <p:nvPr>
            <p:ph idx="1"/>
          </p:nvPr>
        </p:nvSpPr>
        <p:spPr/>
        <p:txBody>
          <a:bodyPr>
            <a:normAutofit/>
          </a:bodyPr>
          <a:lstStyle/>
          <a:p>
            <a:r>
              <a:rPr lang="en-US" dirty="0"/>
              <a:t>In the previous example, notice that we can include the whole function (prototype + code) inside the class, like the function area.</a:t>
            </a:r>
          </a:p>
          <a:p>
            <a:r>
              <a:rPr lang="en-US" dirty="0"/>
              <a:t>We can also include only the prototype inside the class, and the definition (complete code) outside the class for readability purposes</a:t>
            </a:r>
          </a:p>
          <a:p>
            <a:r>
              <a:rPr lang="en-US" dirty="0"/>
              <a:t>In the latter case, we must use the operator of scope (::) to specify that we are defining a function that is a member of the class </a:t>
            </a:r>
            <a:r>
              <a:rPr lang="en-US" dirty="0" err="1"/>
              <a:t>CRectangle</a:t>
            </a:r>
            <a:r>
              <a:rPr lang="en-US" dirty="0"/>
              <a:t> and not a regular global function.</a:t>
            </a:r>
            <a:br>
              <a:rPr lang="en-US" dirty="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09475-56AF-44CF-81BB-6FAA0818CB29}"/>
              </a:ext>
            </a:extLst>
          </p:cNvPr>
          <p:cNvSpPr>
            <a:spLocks noGrp="1"/>
          </p:cNvSpPr>
          <p:nvPr>
            <p:ph type="title"/>
          </p:nvPr>
        </p:nvSpPr>
        <p:spPr>
          <a:xfrm>
            <a:off x="838200" y="365126"/>
            <a:ext cx="10515600" cy="1020330"/>
          </a:xfrm>
        </p:spPr>
        <p:txBody>
          <a:bodyPr/>
          <a:lstStyle/>
          <a:p>
            <a:r>
              <a:rPr lang="en-US" dirty="0">
                <a:solidFill>
                  <a:srgbClr val="FF0000"/>
                </a:solidFill>
              </a:rPr>
              <a:t>Note</a:t>
            </a:r>
          </a:p>
        </p:txBody>
      </p:sp>
      <p:sp>
        <p:nvSpPr>
          <p:cNvPr id="3" name="Content Placeholder 2">
            <a:extLst>
              <a:ext uri="{FF2B5EF4-FFF2-40B4-BE49-F238E27FC236}">
                <a16:creationId xmlns:a16="http://schemas.microsoft.com/office/drawing/2014/main" id="{3EE7AD2A-998F-429B-81E1-A6DC62A8F4AB}"/>
              </a:ext>
            </a:extLst>
          </p:cNvPr>
          <p:cNvSpPr>
            <a:spLocks noGrp="1"/>
          </p:cNvSpPr>
          <p:nvPr>
            <p:ph idx="1"/>
          </p:nvPr>
        </p:nvSpPr>
        <p:spPr>
          <a:xfrm>
            <a:off x="838200" y="1385456"/>
            <a:ext cx="10515600" cy="4791507"/>
          </a:xfrm>
        </p:spPr>
        <p:txBody>
          <a:bodyPr>
            <a:normAutofit/>
          </a:bodyPr>
          <a:lstStyle/>
          <a:p>
            <a:r>
              <a:rPr lang="en-US" dirty="0"/>
              <a:t>Note that Members x and y have private access (remember that private is the default access level).</a:t>
            </a:r>
            <a:endParaRPr lang="ar-JO" dirty="0"/>
          </a:p>
          <a:p>
            <a:r>
              <a:rPr lang="en-US" dirty="0"/>
              <a:t>We define the member function (</a:t>
            </a:r>
            <a:r>
              <a:rPr lang="en-US" dirty="0" err="1"/>
              <a:t>set_values</a:t>
            </a:r>
            <a:r>
              <a:rPr lang="en-US" dirty="0"/>
              <a:t>) and thus the rest of the program does not need to access them directly</a:t>
            </a:r>
          </a:p>
          <a:p>
            <a:r>
              <a:rPr lang="en-US" dirty="0"/>
              <a:t>It is difficult to see any utility in protecting variables in such a simple program, but in greater projects it may be very important that values cannot be modified in an unexpected way (unexpected from the point of view of the object).</a:t>
            </a:r>
            <a:br>
              <a:rPr lang="en-US" dirty="0"/>
            </a:br>
            <a:endParaRPr lang="en-US" dirty="0"/>
          </a:p>
          <a:p>
            <a:pPr marL="0" indent="0">
              <a:buNone/>
            </a:pPr>
            <a:endParaRPr lang="en-US" dirty="0"/>
          </a:p>
        </p:txBody>
      </p:sp>
    </p:spTree>
    <p:extLst>
      <p:ext uri="{BB962C8B-B14F-4D97-AF65-F5344CB8AC3E}">
        <p14:creationId xmlns:p14="http://schemas.microsoft.com/office/powerpoint/2010/main" val="11478360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1945</TotalTime>
  <Words>2793</Words>
  <Application>Microsoft Office PowerPoint</Application>
  <PresentationFormat>Widescreen</PresentationFormat>
  <Paragraphs>289</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Arial Unicode MS</vt:lpstr>
      <vt:lpstr>Calibri</vt:lpstr>
      <vt:lpstr>Calibri Light</vt:lpstr>
      <vt:lpstr>Office Theme</vt:lpstr>
      <vt:lpstr>Classes   </vt:lpstr>
      <vt:lpstr>Class and Object</vt:lpstr>
      <vt:lpstr>PowerPoint Presentation</vt:lpstr>
      <vt:lpstr>Access Specifiers</vt:lpstr>
      <vt:lpstr>Example</vt:lpstr>
      <vt:lpstr>Class and object</vt:lpstr>
      <vt:lpstr> class example </vt:lpstr>
      <vt:lpstr>Note</vt:lpstr>
      <vt:lpstr>Note</vt:lpstr>
      <vt:lpstr>We can define several objects of the class as shown in the example below: </vt:lpstr>
      <vt:lpstr>No need to pass member data to member functions</vt:lpstr>
      <vt:lpstr>Constructors</vt:lpstr>
      <vt:lpstr>Overloading Constructors </vt:lpstr>
      <vt:lpstr>Default constructor</vt:lpstr>
      <vt:lpstr>Default constructor</vt:lpstr>
      <vt:lpstr>Default Constructor</vt:lpstr>
      <vt:lpstr>Destructors</vt:lpstr>
      <vt:lpstr>Pointer to class</vt:lpstr>
      <vt:lpstr>Pointers to classes</vt:lpstr>
      <vt:lpstr>The keyword this </vt:lpstr>
      <vt:lpstr>The keyword this </vt:lpstr>
      <vt:lpstr>The copy constructor</vt:lpstr>
      <vt:lpstr>The copy constructor</vt:lpstr>
      <vt:lpstr>The copy constructor</vt:lpstr>
      <vt:lpstr>When is user-defined copy constructor needed?</vt:lpstr>
      <vt:lpstr>Assignment Operator (=)</vt:lpstr>
      <vt:lpstr>Assignment Operator (=)</vt:lpstr>
      <vt:lpstr>Overloading operators </vt:lpstr>
      <vt:lpstr>Overloading ++ operator</vt:lpstr>
      <vt:lpstr>Constant member functions</vt:lpstr>
      <vt:lpstr>Friend functions</vt:lpstr>
      <vt:lpstr>PowerPoint Presentation</vt:lpstr>
      <vt:lpstr>String Class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Classes</dc:title>
  <dc:creator>Mai</dc:creator>
  <cp:lastModifiedBy>mai mimo</cp:lastModifiedBy>
  <cp:revision>140</cp:revision>
  <dcterms:created xsi:type="dcterms:W3CDTF">2020-09-07T16:43:26Z</dcterms:created>
  <dcterms:modified xsi:type="dcterms:W3CDTF">2023-05-04T10:20:49Z</dcterms:modified>
</cp:coreProperties>
</file>