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8" r:id="rId1"/>
  </p:sldMasterIdLst>
  <p:notesMasterIdLst>
    <p:notesMasterId r:id="rId88"/>
  </p:notesMasterIdLst>
  <p:handoutMasterIdLst>
    <p:handoutMasterId r:id="rId89"/>
  </p:handoutMasterIdLst>
  <p:sldIdLst>
    <p:sldId id="281" r:id="rId2"/>
    <p:sldId id="815" r:id="rId3"/>
    <p:sldId id="816" r:id="rId4"/>
    <p:sldId id="817" r:id="rId5"/>
    <p:sldId id="818" r:id="rId6"/>
    <p:sldId id="808" r:id="rId7"/>
    <p:sldId id="788" r:id="rId8"/>
    <p:sldId id="819" r:id="rId9"/>
    <p:sldId id="861" r:id="rId10"/>
    <p:sldId id="862" r:id="rId11"/>
    <p:sldId id="865" r:id="rId12"/>
    <p:sldId id="868" r:id="rId13"/>
    <p:sldId id="866" r:id="rId14"/>
    <p:sldId id="870" r:id="rId15"/>
    <p:sldId id="869" r:id="rId16"/>
    <p:sldId id="871" r:id="rId17"/>
    <p:sldId id="872" r:id="rId18"/>
    <p:sldId id="873" r:id="rId19"/>
    <p:sldId id="878" r:id="rId20"/>
    <p:sldId id="874" r:id="rId21"/>
    <p:sldId id="875" r:id="rId22"/>
    <p:sldId id="876" r:id="rId23"/>
    <p:sldId id="845" r:id="rId24"/>
    <p:sldId id="849" r:id="rId25"/>
    <p:sldId id="850" r:id="rId26"/>
    <p:sldId id="846" r:id="rId27"/>
    <p:sldId id="848" r:id="rId28"/>
    <p:sldId id="851" r:id="rId29"/>
    <p:sldId id="852" r:id="rId30"/>
    <p:sldId id="853" r:id="rId31"/>
    <p:sldId id="854" r:id="rId32"/>
    <p:sldId id="855" r:id="rId33"/>
    <p:sldId id="856" r:id="rId34"/>
    <p:sldId id="858" r:id="rId35"/>
    <p:sldId id="860" r:id="rId36"/>
    <p:sldId id="877" r:id="rId37"/>
    <p:sldId id="643" r:id="rId38"/>
    <p:sldId id="890" r:id="rId39"/>
    <p:sldId id="879" r:id="rId40"/>
    <p:sldId id="882" r:id="rId41"/>
    <p:sldId id="881" r:id="rId42"/>
    <p:sldId id="880" r:id="rId43"/>
    <p:sldId id="645" r:id="rId44"/>
    <p:sldId id="792" r:id="rId45"/>
    <p:sldId id="655" r:id="rId46"/>
    <p:sldId id="727" r:id="rId47"/>
    <p:sldId id="883" r:id="rId48"/>
    <p:sldId id="884" r:id="rId49"/>
    <p:sldId id="885" r:id="rId50"/>
    <p:sldId id="886" r:id="rId51"/>
    <p:sldId id="887" r:id="rId52"/>
    <p:sldId id="888" r:id="rId53"/>
    <p:sldId id="889" r:id="rId54"/>
    <p:sldId id="925" r:id="rId55"/>
    <p:sldId id="892" r:id="rId56"/>
    <p:sldId id="893" r:id="rId57"/>
    <p:sldId id="898" r:id="rId58"/>
    <p:sldId id="926" r:id="rId59"/>
    <p:sldId id="896" r:id="rId60"/>
    <p:sldId id="899" r:id="rId61"/>
    <p:sldId id="923" r:id="rId62"/>
    <p:sldId id="900" r:id="rId63"/>
    <p:sldId id="904" r:id="rId64"/>
    <p:sldId id="905" r:id="rId65"/>
    <p:sldId id="906" r:id="rId66"/>
    <p:sldId id="901" r:id="rId67"/>
    <p:sldId id="902" r:id="rId68"/>
    <p:sldId id="907" r:id="rId69"/>
    <p:sldId id="924" r:id="rId70"/>
    <p:sldId id="922" r:id="rId71"/>
    <p:sldId id="903" r:id="rId72"/>
    <p:sldId id="897" r:id="rId73"/>
    <p:sldId id="908" r:id="rId74"/>
    <p:sldId id="909" r:id="rId75"/>
    <p:sldId id="918" r:id="rId76"/>
    <p:sldId id="910" r:id="rId77"/>
    <p:sldId id="920" r:id="rId78"/>
    <p:sldId id="921" r:id="rId79"/>
    <p:sldId id="911" r:id="rId80"/>
    <p:sldId id="919" r:id="rId81"/>
    <p:sldId id="912" r:id="rId82"/>
    <p:sldId id="913" r:id="rId83"/>
    <p:sldId id="914" r:id="rId84"/>
    <p:sldId id="915" r:id="rId85"/>
    <p:sldId id="917" r:id="rId86"/>
    <p:sldId id="916" r:id="rId87"/>
  </p:sldIdLst>
  <p:sldSz cx="9144000" cy="6858000" type="screen4x3"/>
  <p:notesSz cx="7077075" cy="93837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9900"/>
    <a:srgbClr val="0000CC"/>
    <a:srgbClr val="0000FF"/>
    <a:srgbClr val="0066FF"/>
    <a:srgbClr val="FFFF00"/>
    <a:srgbClr val="66CCFF"/>
    <a:srgbClr val="C0C0C0"/>
    <a:srgbClr val="EAEA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699" autoAdjust="0"/>
    <p:restoredTop sz="94660"/>
  </p:normalViewPr>
  <p:slideViewPr>
    <p:cSldViewPr snapToGrid="0">
      <p:cViewPr>
        <p:scale>
          <a:sx n="75" d="100"/>
          <a:sy n="75" d="100"/>
        </p:scale>
        <p:origin x="-336" y="-78"/>
      </p:cViewPr>
      <p:guideLst>
        <p:guide orient="horz" pos="3888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8"/>
    </p:cViewPr>
  </p:sorterViewPr>
  <p:notesViewPr>
    <p:cSldViewPr snapToGrid="0">
      <p:cViewPr varScale="1">
        <p:scale>
          <a:sx n="55" d="100"/>
          <a:sy n="55" d="100"/>
        </p:scale>
        <p:origin x="-1656" y="-84"/>
      </p:cViewPr>
      <p:guideLst>
        <p:guide orient="horz" pos="2956"/>
        <p:guide pos="222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84173" cy="46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endParaRPr 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466" y="1"/>
            <a:ext cx="3084173" cy="46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endParaRPr lang="en-US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39576"/>
            <a:ext cx="3084173" cy="4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endParaRPr lang="en-US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466" y="8939576"/>
            <a:ext cx="3084173" cy="46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A76E3324-1FF8-4269-87E6-7977B531CD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2955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7411" cy="46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54" tIns="47028" rIns="94054" bIns="47028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664" y="1"/>
            <a:ext cx="3067411" cy="46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54" tIns="47028" rIns="94054" bIns="47028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3263"/>
            <a:ext cx="4692650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451" y="4456106"/>
            <a:ext cx="5190174" cy="422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54" tIns="47028" rIns="94054" bIns="470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423"/>
            <a:ext cx="3067411" cy="46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54" tIns="47028" rIns="94054" bIns="47028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664" y="8916423"/>
            <a:ext cx="3067411" cy="46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54" tIns="47028" rIns="94054" bIns="47028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fld id="{DCBDAED4-24FE-4EC5-A7EE-1049DF22BE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3381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2213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0" y="4300869"/>
            <a:ext cx="5189855" cy="45354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/>
              <a:t>Question:  Is there evidence of a carcinogenic effect due to this compound?</a:t>
            </a:r>
          </a:p>
          <a:p>
            <a:endParaRPr lang="en-US" b="1"/>
          </a:p>
          <a:p>
            <a:r>
              <a:rPr lang="en-US" b="1"/>
              <a:t>Points for discussion:</a:t>
            </a:r>
          </a:p>
          <a:p>
            <a:r>
              <a:rPr lang="en-US" b="1"/>
              <a:t>Is it okay to combine HCAd and HCCas?  Is it necessary?</a:t>
            </a:r>
          </a:p>
          <a:p>
            <a:r>
              <a:rPr lang="en-US" b="1"/>
              <a:t>Is there a shift (progression) to malignancy?  If so, does that constitute a carcinogenic effect?</a:t>
            </a:r>
          </a:p>
          <a:p>
            <a:r>
              <a:rPr lang="en-US" b="1"/>
              <a:t>Does it matter if it’s only liver tumors in mice?</a:t>
            </a:r>
          </a:p>
          <a:p>
            <a:endParaRPr lang="en-US" b="1"/>
          </a:p>
          <a:p>
            <a:r>
              <a:rPr lang="en-US"/>
              <a:t>Ancillary information:</a:t>
            </a:r>
          </a:p>
          <a:p>
            <a:r>
              <a:rPr lang="en-US"/>
              <a:t>**p&lt;0.01 with Fisher’s exact t-test</a:t>
            </a:r>
          </a:p>
          <a:p>
            <a:r>
              <a:rPr lang="en-US"/>
              <a:t>50 animals per group, number of animals with the lesion are listed in the box</a:t>
            </a:r>
          </a:p>
          <a:p>
            <a:r>
              <a:rPr lang="en-US"/>
              <a:t>2-year exposure</a:t>
            </a:r>
          </a:p>
          <a:p>
            <a:r>
              <a:rPr lang="en-US"/>
              <a:t>This compound is/is not genotoxic</a:t>
            </a:r>
          </a:p>
          <a:p>
            <a:r>
              <a:rPr lang="en-US"/>
              <a:t>There was/was not an increase in eosinophilic foci, other foci</a:t>
            </a:r>
          </a:p>
          <a:p>
            <a:r>
              <a:rPr lang="en-US"/>
              <a:t>Gavage exposure, Similar survival rates, Similar body weight gains</a:t>
            </a:r>
          </a:p>
          <a:p>
            <a:r>
              <a:rPr lang="en-US"/>
              <a:t>No effect seen in other species (rat), or other gender (female)</a:t>
            </a:r>
          </a:p>
          <a:p>
            <a:r>
              <a:rPr lang="en-US"/>
              <a:t>No real difference of opinion between pathologists with regards to diagnoses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300869"/>
            <a:ext cx="5189855" cy="4535461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smtClean="0"/>
              <a:t>Question:  Is there evidence of a carcinogenic effect due to this compound?</a:t>
            </a:r>
          </a:p>
          <a:p>
            <a:endParaRPr lang="en-US" b="1" smtClean="0"/>
          </a:p>
          <a:p>
            <a:r>
              <a:rPr lang="en-US" b="1" smtClean="0"/>
              <a:t>Points for discussion:</a:t>
            </a:r>
          </a:p>
          <a:p>
            <a:r>
              <a:rPr lang="en-US" b="1" smtClean="0"/>
              <a:t>Is it okay to combine HCAd and HCCas?  Is it necessary?</a:t>
            </a:r>
          </a:p>
          <a:p>
            <a:r>
              <a:rPr lang="en-US" b="1" smtClean="0"/>
              <a:t>Is there a shift (progression) to malignancy?  If so, does that constitute a carcinogenic effect?</a:t>
            </a:r>
          </a:p>
          <a:p>
            <a:r>
              <a:rPr lang="en-US" b="1" smtClean="0"/>
              <a:t>Does it matter if it’s only liver tumors in mice?</a:t>
            </a:r>
          </a:p>
          <a:p>
            <a:endParaRPr lang="en-US" b="1" smtClean="0"/>
          </a:p>
          <a:p>
            <a:r>
              <a:rPr lang="en-US" smtClean="0"/>
              <a:t>Ancillary information:</a:t>
            </a:r>
          </a:p>
          <a:p>
            <a:r>
              <a:rPr lang="en-US" smtClean="0"/>
              <a:t>**p&lt;0.01 with Fisher’s exact t-test</a:t>
            </a:r>
          </a:p>
          <a:p>
            <a:r>
              <a:rPr lang="en-US" smtClean="0"/>
              <a:t>50 animals per group, number of animals with the lesion are listed in the box</a:t>
            </a:r>
          </a:p>
          <a:p>
            <a:r>
              <a:rPr lang="en-US" smtClean="0"/>
              <a:t>2-year exposure</a:t>
            </a:r>
          </a:p>
          <a:p>
            <a:r>
              <a:rPr lang="en-US" smtClean="0"/>
              <a:t>This compound is/is not genotoxic</a:t>
            </a:r>
          </a:p>
          <a:p>
            <a:r>
              <a:rPr lang="en-US" smtClean="0"/>
              <a:t>There was/was not an increase in eosinophilic foci, other foci</a:t>
            </a:r>
          </a:p>
          <a:p>
            <a:r>
              <a:rPr lang="en-US" smtClean="0"/>
              <a:t>Gavage exposure, Similar survival rates, Similar body weight gains</a:t>
            </a:r>
          </a:p>
          <a:p>
            <a:r>
              <a:rPr lang="en-US" smtClean="0"/>
              <a:t>No effect seen in other species (rat), or other gender (female)</a:t>
            </a:r>
          </a:p>
          <a:p>
            <a:r>
              <a:rPr lang="en-US" smtClean="0"/>
              <a:t>No real difference of opinion between pathologists with regards to diagnoses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3327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9375" y="820738"/>
            <a:ext cx="4378325" cy="3284537"/>
          </a:xfrm>
          <a:noFill/>
          <a:ln cap="flat"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076" rIns="9307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300869"/>
            <a:ext cx="5189855" cy="4535461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smtClean="0"/>
              <a:t>Question:  Is there evidence of a carcinogenic effect due to this compound?</a:t>
            </a:r>
          </a:p>
          <a:p>
            <a:endParaRPr lang="en-US" b="1" smtClean="0"/>
          </a:p>
          <a:p>
            <a:r>
              <a:rPr lang="en-US" b="1" smtClean="0"/>
              <a:t>Points for discussion:</a:t>
            </a:r>
          </a:p>
          <a:p>
            <a:r>
              <a:rPr lang="en-US" b="1" smtClean="0"/>
              <a:t>Is it okay to combine HCAd and HCCas?  Is it necessary?</a:t>
            </a:r>
          </a:p>
          <a:p>
            <a:r>
              <a:rPr lang="en-US" b="1" smtClean="0"/>
              <a:t>Is there a shift (progression) to malignancy?  If so, does that constitute a carcinogenic effect?</a:t>
            </a:r>
          </a:p>
          <a:p>
            <a:r>
              <a:rPr lang="en-US" b="1" smtClean="0"/>
              <a:t>Does it matter if it’s only liver tumors in mice?</a:t>
            </a:r>
          </a:p>
          <a:p>
            <a:endParaRPr lang="en-US" b="1" smtClean="0"/>
          </a:p>
          <a:p>
            <a:r>
              <a:rPr lang="en-US" smtClean="0"/>
              <a:t>Ancillary information:</a:t>
            </a:r>
          </a:p>
          <a:p>
            <a:r>
              <a:rPr lang="en-US" smtClean="0"/>
              <a:t>**p&lt;0.01 with Fisher’s exact t-test</a:t>
            </a:r>
          </a:p>
          <a:p>
            <a:r>
              <a:rPr lang="en-US" smtClean="0"/>
              <a:t>50 animals per group, number of animals with the lesion are listed in the box</a:t>
            </a:r>
          </a:p>
          <a:p>
            <a:r>
              <a:rPr lang="en-US" smtClean="0"/>
              <a:t>2-year exposure</a:t>
            </a:r>
          </a:p>
          <a:p>
            <a:r>
              <a:rPr lang="en-US" smtClean="0"/>
              <a:t>This compound is/is not genotoxic</a:t>
            </a:r>
          </a:p>
          <a:p>
            <a:r>
              <a:rPr lang="en-US" smtClean="0"/>
              <a:t>There was/was not an increase in eosinophilic foci, other foci</a:t>
            </a:r>
          </a:p>
          <a:p>
            <a:r>
              <a:rPr lang="en-US" smtClean="0"/>
              <a:t>Gavage exposure, Similar survival rates, Similar body weight gains</a:t>
            </a:r>
          </a:p>
          <a:p>
            <a:r>
              <a:rPr lang="en-US" smtClean="0"/>
              <a:t>No effect seen in other species (rat), or other gender (female)</a:t>
            </a:r>
          </a:p>
          <a:p>
            <a:r>
              <a:rPr lang="en-US" smtClean="0"/>
              <a:t>No real difference of opinion between pathologists with regards to diagnoses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300869"/>
            <a:ext cx="5189855" cy="4535461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smtClean="0"/>
              <a:t>Question:  Is there evidence of a carcinogenic effect due to this compound?</a:t>
            </a:r>
          </a:p>
          <a:p>
            <a:endParaRPr lang="en-US" b="1" smtClean="0"/>
          </a:p>
          <a:p>
            <a:r>
              <a:rPr lang="en-US" b="1" smtClean="0"/>
              <a:t>Points for discussion:</a:t>
            </a:r>
          </a:p>
          <a:p>
            <a:r>
              <a:rPr lang="en-US" b="1" smtClean="0"/>
              <a:t>Is it okay to combine HCAd and HCCas?  Is it necessary?</a:t>
            </a:r>
          </a:p>
          <a:p>
            <a:r>
              <a:rPr lang="en-US" b="1" smtClean="0"/>
              <a:t>Is there a shift (progression) to malignancy?  If so, does that constitute a carcinogenic effect?</a:t>
            </a:r>
          </a:p>
          <a:p>
            <a:r>
              <a:rPr lang="en-US" b="1" smtClean="0"/>
              <a:t>Does it matter if it’s only liver tumors in mice?</a:t>
            </a:r>
          </a:p>
          <a:p>
            <a:endParaRPr lang="en-US" b="1" smtClean="0"/>
          </a:p>
          <a:p>
            <a:r>
              <a:rPr lang="en-US" smtClean="0"/>
              <a:t>Ancillary information:</a:t>
            </a:r>
          </a:p>
          <a:p>
            <a:r>
              <a:rPr lang="en-US" smtClean="0"/>
              <a:t>**p&lt;0.01 with Fisher’s exact t-test</a:t>
            </a:r>
          </a:p>
          <a:p>
            <a:r>
              <a:rPr lang="en-US" smtClean="0"/>
              <a:t>50 animals per group, number of animals with the lesion are listed in the box</a:t>
            </a:r>
          </a:p>
          <a:p>
            <a:r>
              <a:rPr lang="en-US" smtClean="0"/>
              <a:t>2-year exposure</a:t>
            </a:r>
          </a:p>
          <a:p>
            <a:r>
              <a:rPr lang="en-US" smtClean="0"/>
              <a:t>This compound is/is not genotoxic</a:t>
            </a:r>
          </a:p>
          <a:p>
            <a:r>
              <a:rPr lang="en-US" smtClean="0"/>
              <a:t>There was/was not an increase in eosinophilic foci, other foci</a:t>
            </a:r>
          </a:p>
          <a:p>
            <a:r>
              <a:rPr lang="en-US" smtClean="0"/>
              <a:t>Gavage exposure, Similar survival rates, Similar body weight gains</a:t>
            </a:r>
          </a:p>
          <a:p>
            <a:r>
              <a:rPr lang="en-US" smtClean="0"/>
              <a:t>No effect seen in other species (rat), or other gender (female)</a:t>
            </a:r>
          </a:p>
          <a:p>
            <a:r>
              <a:rPr lang="en-US" smtClean="0"/>
              <a:t>No real difference of opinion between pathologists with regards to diagnoses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9375" y="820738"/>
            <a:ext cx="4378325" cy="3284537"/>
          </a:xfrm>
          <a:noFill/>
          <a:ln cap="flat"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076" rIns="9307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300869"/>
            <a:ext cx="5189855" cy="4535461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smtClean="0"/>
              <a:t>Question:  Is there evidence of a carcinogenic effect due to this compound?</a:t>
            </a:r>
          </a:p>
          <a:p>
            <a:endParaRPr lang="en-US" b="1" smtClean="0"/>
          </a:p>
          <a:p>
            <a:r>
              <a:rPr lang="en-US" b="1" smtClean="0"/>
              <a:t>Points for discussion:</a:t>
            </a:r>
          </a:p>
          <a:p>
            <a:r>
              <a:rPr lang="en-US" b="1" smtClean="0"/>
              <a:t>Is it okay to combine HCAd and HCCas?  Is it necessary?</a:t>
            </a:r>
          </a:p>
          <a:p>
            <a:r>
              <a:rPr lang="en-US" b="1" smtClean="0"/>
              <a:t>Is there a shift (progression) to malignancy?  If so, does that constitute a carcinogenic effect?</a:t>
            </a:r>
          </a:p>
          <a:p>
            <a:r>
              <a:rPr lang="en-US" b="1" smtClean="0"/>
              <a:t>Does it matter if it’s only liver tumors in mice?</a:t>
            </a:r>
          </a:p>
          <a:p>
            <a:endParaRPr lang="en-US" b="1" smtClean="0"/>
          </a:p>
          <a:p>
            <a:r>
              <a:rPr lang="en-US" smtClean="0"/>
              <a:t>Ancillary information:</a:t>
            </a:r>
          </a:p>
          <a:p>
            <a:r>
              <a:rPr lang="en-US" smtClean="0"/>
              <a:t>**p&lt;0.01 with Fisher’s exact t-test</a:t>
            </a:r>
          </a:p>
          <a:p>
            <a:r>
              <a:rPr lang="en-US" smtClean="0"/>
              <a:t>50 animals per group, number of animals with the lesion are listed in the box</a:t>
            </a:r>
          </a:p>
          <a:p>
            <a:r>
              <a:rPr lang="en-US" smtClean="0"/>
              <a:t>2-year exposure</a:t>
            </a:r>
          </a:p>
          <a:p>
            <a:r>
              <a:rPr lang="en-US" smtClean="0"/>
              <a:t>This compound is/is not genotoxic</a:t>
            </a:r>
          </a:p>
          <a:p>
            <a:r>
              <a:rPr lang="en-US" smtClean="0"/>
              <a:t>There was/was not an increase in eosinophilic foci, other foci</a:t>
            </a:r>
          </a:p>
          <a:p>
            <a:r>
              <a:rPr lang="en-US" smtClean="0"/>
              <a:t>Gavage exposure, Similar survival rates, Similar body weight gains</a:t>
            </a:r>
          </a:p>
          <a:p>
            <a:r>
              <a:rPr lang="en-US" smtClean="0"/>
              <a:t>No effect seen in other species (rat), or other gender (female)</a:t>
            </a:r>
          </a:p>
          <a:p>
            <a:r>
              <a:rPr lang="en-US" smtClean="0"/>
              <a:t>No real difference of opinion between pathologists with regards to diagnoses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300869"/>
            <a:ext cx="5189855" cy="4535461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smtClean="0"/>
              <a:t>Question:  Is there evidence of a carcinogenic effect due to this compound?</a:t>
            </a:r>
          </a:p>
          <a:p>
            <a:endParaRPr lang="en-US" b="1" smtClean="0"/>
          </a:p>
          <a:p>
            <a:r>
              <a:rPr lang="en-US" b="1" smtClean="0"/>
              <a:t>Points for discussion:</a:t>
            </a:r>
          </a:p>
          <a:p>
            <a:r>
              <a:rPr lang="en-US" b="1" smtClean="0"/>
              <a:t>Is it okay to combine HCAd and HCCas?  Is it necessary?</a:t>
            </a:r>
          </a:p>
          <a:p>
            <a:r>
              <a:rPr lang="en-US" b="1" smtClean="0"/>
              <a:t>Is there a shift (progression) to malignancy?  If so, does that constitute a carcinogenic effect?</a:t>
            </a:r>
          </a:p>
          <a:p>
            <a:r>
              <a:rPr lang="en-US" b="1" smtClean="0"/>
              <a:t>Does it matter if it’s only liver tumors in mice?</a:t>
            </a:r>
          </a:p>
          <a:p>
            <a:endParaRPr lang="en-US" b="1" smtClean="0"/>
          </a:p>
          <a:p>
            <a:r>
              <a:rPr lang="en-US" smtClean="0"/>
              <a:t>Ancillary information:</a:t>
            </a:r>
          </a:p>
          <a:p>
            <a:r>
              <a:rPr lang="en-US" smtClean="0"/>
              <a:t>**p&lt;0.01 with Fisher’s exact t-test</a:t>
            </a:r>
          </a:p>
          <a:p>
            <a:r>
              <a:rPr lang="en-US" smtClean="0"/>
              <a:t>50 animals per group, number of animals with the lesion are listed in the box</a:t>
            </a:r>
          </a:p>
          <a:p>
            <a:r>
              <a:rPr lang="en-US" smtClean="0"/>
              <a:t>2-year exposure</a:t>
            </a:r>
          </a:p>
          <a:p>
            <a:r>
              <a:rPr lang="en-US" smtClean="0"/>
              <a:t>This compound is/is not genotoxic</a:t>
            </a:r>
          </a:p>
          <a:p>
            <a:r>
              <a:rPr lang="en-US" smtClean="0"/>
              <a:t>There was/was not an increase in eosinophilic foci, other foci</a:t>
            </a:r>
          </a:p>
          <a:p>
            <a:r>
              <a:rPr lang="en-US" smtClean="0"/>
              <a:t>Gavage exposure, Similar survival rates, Similar body weight gains</a:t>
            </a:r>
          </a:p>
          <a:p>
            <a:r>
              <a:rPr lang="en-US" smtClean="0"/>
              <a:t>No effect seen in other species (rat), or other gender (female)</a:t>
            </a:r>
          </a:p>
          <a:p>
            <a:r>
              <a:rPr lang="en-US" smtClean="0"/>
              <a:t>No real difference of opinion between pathologists with regards to diagnoses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300869"/>
            <a:ext cx="5189855" cy="4535461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smtClean="0"/>
              <a:t>Question:  Is there evidence of a carcinogenic effect due to this compound?</a:t>
            </a:r>
          </a:p>
          <a:p>
            <a:endParaRPr lang="en-US" b="1" smtClean="0"/>
          </a:p>
          <a:p>
            <a:r>
              <a:rPr lang="en-US" b="1" smtClean="0"/>
              <a:t>Points for discussion:</a:t>
            </a:r>
          </a:p>
          <a:p>
            <a:r>
              <a:rPr lang="en-US" b="1" smtClean="0"/>
              <a:t>Is it okay to combine HCAd and HCCas?  Is it necessary?</a:t>
            </a:r>
          </a:p>
          <a:p>
            <a:r>
              <a:rPr lang="en-US" b="1" smtClean="0"/>
              <a:t>Is there a shift (progression) to malignancy?  If so, does that constitute a carcinogenic effect?</a:t>
            </a:r>
          </a:p>
          <a:p>
            <a:r>
              <a:rPr lang="en-US" b="1" smtClean="0"/>
              <a:t>Does it matter if it’s only liver tumors in mice?</a:t>
            </a:r>
          </a:p>
          <a:p>
            <a:endParaRPr lang="en-US" b="1" smtClean="0"/>
          </a:p>
          <a:p>
            <a:r>
              <a:rPr lang="en-US" smtClean="0"/>
              <a:t>Ancillary information:</a:t>
            </a:r>
          </a:p>
          <a:p>
            <a:r>
              <a:rPr lang="en-US" smtClean="0"/>
              <a:t>**p&lt;0.01 with Fisher’s exact t-test</a:t>
            </a:r>
          </a:p>
          <a:p>
            <a:r>
              <a:rPr lang="en-US" smtClean="0"/>
              <a:t>50 animals per group, number of animals with the lesion are listed in the box</a:t>
            </a:r>
          </a:p>
          <a:p>
            <a:r>
              <a:rPr lang="en-US" smtClean="0"/>
              <a:t>2-year exposure</a:t>
            </a:r>
          </a:p>
          <a:p>
            <a:r>
              <a:rPr lang="en-US" smtClean="0"/>
              <a:t>This compound is/is not genotoxic</a:t>
            </a:r>
          </a:p>
          <a:p>
            <a:r>
              <a:rPr lang="en-US" smtClean="0"/>
              <a:t>There was/was not an increase in eosinophilic foci, other foci</a:t>
            </a:r>
          </a:p>
          <a:p>
            <a:r>
              <a:rPr lang="en-US" smtClean="0"/>
              <a:t>Gavage exposure, Similar survival rates, Similar body weight gains</a:t>
            </a:r>
          </a:p>
          <a:p>
            <a:r>
              <a:rPr lang="en-US" smtClean="0"/>
              <a:t>No effect seen in other species (rat), or other gender (female)</a:t>
            </a:r>
          </a:p>
          <a:p>
            <a:r>
              <a:rPr lang="en-US" smtClean="0"/>
              <a:t>No real difference of opinion between pathologists with regards to diagnoses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703263"/>
            <a:ext cx="4692650" cy="3519487"/>
          </a:xfrm>
          <a:solidFill>
            <a:srgbClr val="FFFFFF"/>
          </a:solidFill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610" y="4300869"/>
            <a:ext cx="5189855" cy="4535461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smtClean="0"/>
              <a:t>Question:  Is there evidence of a carcinogenic effect due to this compound?</a:t>
            </a:r>
          </a:p>
          <a:p>
            <a:endParaRPr lang="en-US" b="1" smtClean="0"/>
          </a:p>
          <a:p>
            <a:r>
              <a:rPr lang="en-US" b="1" smtClean="0"/>
              <a:t>Points for discussion:</a:t>
            </a:r>
          </a:p>
          <a:p>
            <a:r>
              <a:rPr lang="en-US" b="1" smtClean="0"/>
              <a:t>Is it okay to combine HCAd and HCCas?  Is it necessary?</a:t>
            </a:r>
          </a:p>
          <a:p>
            <a:r>
              <a:rPr lang="en-US" b="1" smtClean="0"/>
              <a:t>Is there a shift (progression) to malignancy?  If so, does that constitute a carcinogenic effect?</a:t>
            </a:r>
          </a:p>
          <a:p>
            <a:r>
              <a:rPr lang="en-US" b="1" smtClean="0"/>
              <a:t>Does it matter if it’s only liver tumors in mice?</a:t>
            </a:r>
          </a:p>
          <a:p>
            <a:endParaRPr lang="en-US" b="1" smtClean="0"/>
          </a:p>
          <a:p>
            <a:r>
              <a:rPr lang="en-US" smtClean="0"/>
              <a:t>Ancillary information:</a:t>
            </a:r>
          </a:p>
          <a:p>
            <a:r>
              <a:rPr lang="en-US" smtClean="0"/>
              <a:t>**p&lt;0.01 with Fisher’s exact t-test</a:t>
            </a:r>
          </a:p>
          <a:p>
            <a:r>
              <a:rPr lang="en-US" smtClean="0"/>
              <a:t>50 animals per group, number of animals with the lesion are listed in the box</a:t>
            </a:r>
          </a:p>
          <a:p>
            <a:r>
              <a:rPr lang="en-US" smtClean="0"/>
              <a:t>2-year exposure</a:t>
            </a:r>
          </a:p>
          <a:p>
            <a:r>
              <a:rPr lang="en-US" smtClean="0"/>
              <a:t>This compound is/is not genotoxic</a:t>
            </a:r>
          </a:p>
          <a:p>
            <a:r>
              <a:rPr lang="en-US" smtClean="0"/>
              <a:t>There was/was not an increase in eosinophilic foci, other foci</a:t>
            </a:r>
          </a:p>
          <a:p>
            <a:r>
              <a:rPr lang="en-US" smtClean="0"/>
              <a:t>Gavage exposure, Similar survival rates, Similar body weight gains</a:t>
            </a:r>
          </a:p>
          <a:p>
            <a:r>
              <a:rPr lang="en-US" smtClean="0"/>
              <a:t>No effect seen in other species (rat), or other gender (female)</a:t>
            </a:r>
          </a:p>
          <a:p>
            <a:r>
              <a:rPr lang="en-US" smtClean="0"/>
              <a:t>No real difference of opinion between pathologists with regards to diagnoses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2213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610" y="4300869"/>
            <a:ext cx="5189855" cy="45354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/>
              <a:t>Question:  Is there evidence of a carcinogenic effect due to this compound?</a:t>
            </a:r>
          </a:p>
          <a:p>
            <a:endParaRPr lang="en-US" b="1"/>
          </a:p>
          <a:p>
            <a:r>
              <a:rPr lang="en-US" b="1"/>
              <a:t>Points for discussion:</a:t>
            </a:r>
          </a:p>
          <a:p>
            <a:r>
              <a:rPr lang="en-US" b="1"/>
              <a:t>Is it okay to combine HCAd and HCCas?  Is it necessary?</a:t>
            </a:r>
          </a:p>
          <a:p>
            <a:r>
              <a:rPr lang="en-US" b="1"/>
              <a:t>Is there a shift (progression) to malignancy?  If so, does that constitute a carcinogenic effect?</a:t>
            </a:r>
          </a:p>
          <a:p>
            <a:r>
              <a:rPr lang="en-US" b="1"/>
              <a:t>Does it matter if it’s only liver tumors in mice?</a:t>
            </a:r>
          </a:p>
          <a:p>
            <a:endParaRPr lang="en-US" b="1"/>
          </a:p>
          <a:p>
            <a:r>
              <a:rPr lang="en-US"/>
              <a:t>Ancillary information:</a:t>
            </a:r>
          </a:p>
          <a:p>
            <a:r>
              <a:rPr lang="en-US"/>
              <a:t>**p&lt;0.01 with Fisher’s exact t-test</a:t>
            </a:r>
          </a:p>
          <a:p>
            <a:r>
              <a:rPr lang="en-US"/>
              <a:t>50 animals per group, number of animals with the lesion are listed in the box</a:t>
            </a:r>
          </a:p>
          <a:p>
            <a:r>
              <a:rPr lang="en-US"/>
              <a:t>2-year exposure</a:t>
            </a:r>
          </a:p>
          <a:p>
            <a:r>
              <a:rPr lang="en-US"/>
              <a:t>This compound is/is not genotoxic</a:t>
            </a:r>
          </a:p>
          <a:p>
            <a:r>
              <a:rPr lang="en-US"/>
              <a:t>There was/was not an increase in eosinophilic foci, other foci</a:t>
            </a:r>
          </a:p>
          <a:p>
            <a:r>
              <a:rPr lang="en-US"/>
              <a:t>Gavage exposure, Similar survival rates, Similar body weight gains</a:t>
            </a:r>
          </a:p>
          <a:p>
            <a:r>
              <a:rPr lang="en-US"/>
              <a:t>No effect seen in other species (rat), or other gender (female)</a:t>
            </a:r>
          </a:p>
          <a:p>
            <a:r>
              <a:rPr lang="en-US"/>
              <a:t>No real difference of opinion between pathologists with regards to diagnoses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8F351-F18E-4FF2-BA19-0BC9A9B9D753}" type="slidenum">
              <a:rPr lang="en-US"/>
              <a:pPr/>
              <a:t>13</a:t>
            </a:fld>
            <a:endParaRPr lang="en-US"/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837" y="95250"/>
            <a:ext cx="716214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11128" y="1675805"/>
            <a:ext cx="7162145" cy="41150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1017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BDF0B72-0115-4BA1-AAF5-74F10F713C0B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6A09095-86D8-4945-83BA-905481CC12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2275" y="568325"/>
            <a:ext cx="8401050" cy="2990850"/>
          </a:xfrm>
        </p:spPr>
        <p:txBody>
          <a:bodyPr/>
          <a:lstStyle/>
          <a:p>
            <a:r>
              <a:rPr lang="en-US" sz="4400" dirty="0" smtClean="0">
                <a:latin typeface="Arial" charset="0"/>
                <a:cs typeface="Arial" charset="0"/>
              </a:rPr>
              <a:t>Liver Toxicity</a:t>
            </a:r>
            <a:r>
              <a:rPr lang="en-US" dirty="0">
                <a:latin typeface="Arial" charset="0"/>
                <a:cs typeface="Arial" charset="0"/>
              </a:rPr>
              <a:t/>
            </a:r>
            <a:br>
              <a:rPr lang="en-US" dirty="0">
                <a:latin typeface="Arial" charset="0"/>
                <a:cs typeface="Arial" charset="0"/>
              </a:rPr>
            </a:br>
            <a:r>
              <a:rPr lang="en-US" dirty="0" smtClean="0">
                <a:latin typeface="Arial" charset="0"/>
                <a:cs typeface="Arial" charset="0"/>
              </a:rPr>
              <a:t>Chapter 5</a:t>
            </a:r>
            <a:endParaRPr lang="en-US" sz="4400" dirty="0">
              <a:latin typeface="Arial" charset="0"/>
              <a:cs typeface="Arial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1900" y="4064000"/>
            <a:ext cx="6934200" cy="19970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Dr. </a:t>
            </a:r>
            <a:r>
              <a:rPr lang="en-US" sz="2400" dirty="0" err="1" smtClean="0"/>
              <a:t>Basma</a:t>
            </a:r>
            <a:r>
              <a:rPr lang="en-US" sz="2400" dirty="0" smtClean="0"/>
              <a:t> </a:t>
            </a:r>
            <a:r>
              <a:rPr lang="en-US" sz="2400" dirty="0" err="1" smtClean="0"/>
              <a:t>Damiri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semester 2012-2013</a:t>
            </a: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i="1" dirty="0" smtClean="0">
                <a:solidFill>
                  <a:srgbClr val="00FFFF"/>
                </a:solidFill>
              </a:rPr>
              <a:t> </a:t>
            </a:r>
            <a:endParaRPr lang="en-US" sz="2400" i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076" y="151805"/>
            <a:ext cx="7920281" cy="613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7507" name="Text Box 3"/>
          <p:cNvSpPr txBox="1">
            <a:spLocks noChangeArrowheads="1"/>
          </p:cNvSpPr>
          <p:nvPr/>
        </p:nvSpPr>
        <p:spPr bwMode="auto">
          <a:xfrm>
            <a:off x="4572001" y="6340078"/>
            <a:ext cx="42669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0" dirty="0"/>
              <a:t>Tissues and </a:t>
            </a:r>
            <a:r>
              <a:rPr lang="en-US" sz="1400" b="0" dirty="0" err="1"/>
              <a:t>Organs:a</a:t>
            </a:r>
            <a:r>
              <a:rPr lang="en-US" sz="1400" b="0" dirty="0"/>
              <a:t> text of scanning electron microscopy, </a:t>
            </a:r>
            <a:r>
              <a:rPr lang="en-US" sz="1400" b="0" dirty="0" err="1"/>
              <a:t>Kessel</a:t>
            </a:r>
            <a:r>
              <a:rPr lang="en-US" sz="1400" b="0" dirty="0"/>
              <a:t>, RG and </a:t>
            </a:r>
            <a:r>
              <a:rPr lang="en-US" sz="1400" b="0" dirty="0" err="1"/>
              <a:t>Kardon,RH</a:t>
            </a:r>
            <a:r>
              <a:rPr lang="en-US" sz="1400" b="0" dirty="0"/>
              <a:t>, 1979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xmlns="" val="23910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Periportal</a:t>
            </a:r>
            <a:r>
              <a:rPr lang="en-US" dirty="0"/>
              <a:t>: Cells near the portal vein.</a:t>
            </a:r>
          </a:p>
          <a:p>
            <a:r>
              <a:rPr lang="en-US" dirty="0" err="1"/>
              <a:t>Perivenular</a:t>
            </a:r>
            <a:r>
              <a:rPr lang="en-US" dirty="0"/>
              <a:t>: Cells near the hepatic </a:t>
            </a:r>
            <a:r>
              <a:rPr lang="en-US" dirty="0" err="1"/>
              <a:t>venule</a:t>
            </a:r>
            <a:r>
              <a:rPr lang="en-US" dirty="0"/>
              <a:t>.</a:t>
            </a:r>
          </a:p>
          <a:p>
            <a:r>
              <a:rPr lang="en-US" dirty="0" err="1"/>
              <a:t>Centrilobular</a:t>
            </a:r>
            <a:r>
              <a:rPr lang="en-US" dirty="0"/>
              <a:t>: cells around the hepatic lobule.</a:t>
            </a:r>
          </a:p>
          <a:p>
            <a:r>
              <a:rPr lang="en-US" dirty="0"/>
              <a:t>Peripheral lobular: cells far away from the hepatic lobule but next to the portal vein.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564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526473" y="1675805"/>
            <a:ext cx="7946801" cy="4297680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</a:pPr>
            <a:r>
              <a:rPr lang="en-US" dirty="0" smtClean="0"/>
              <a:t>Anatomical unit called </a:t>
            </a:r>
            <a:r>
              <a:rPr lang="en-US" dirty="0" err="1" smtClean="0"/>
              <a:t>acinus</a:t>
            </a:r>
            <a:r>
              <a:rPr lang="en-US" dirty="0" smtClean="0"/>
              <a:t>.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dirty="0" smtClean="0"/>
              <a:t>Cells within the </a:t>
            </a:r>
            <a:r>
              <a:rPr lang="en-US" dirty="0" err="1" smtClean="0"/>
              <a:t>acinus</a:t>
            </a:r>
            <a:r>
              <a:rPr lang="en-US" dirty="0" smtClean="0"/>
              <a:t> are divided into zones.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dirty="0" smtClean="0"/>
              <a:t> </a:t>
            </a: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Rappaport </a:t>
            </a:r>
            <a:r>
              <a:rPr lang="en-US" dirty="0" smtClean="0">
                <a:latin typeface="Arial" charset="0"/>
              </a:rPr>
              <a:t>Unit</a:t>
            </a:r>
            <a:endParaRPr lang="en-US" dirty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887" y="3042805"/>
            <a:ext cx="65246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70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 descr="liverzo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5"/>
          <a:stretch>
            <a:fillRect/>
          </a:stretch>
        </p:blipFill>
        <p:spPr bwMode="auto">
          <a:xfrm>
            <a:off x="914400" y="1576388"/>
            <a:ext cx="7313613" cy="4640262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04515" name="Group 3"/>
          <p:cNvGrpSpPr>
            <a:grpSpLocks/>
          </p:cNvGrpSpPr>
          <p:nvPr/>
        </p:nvGrpSpPr>
        <p:grpSpPr bwMode="auto">
          <a:xfrm>
            <a:off x="1358900" y="2362200"/>
            <a:ext cx="2705100" cy="2501900"/>
            <a:chOff x="856" y="1488"/>
            <a:chExt cx="1704" cy="1576"/>
          </a:xfrm>
        </p:grpSpPr>
        <p:sp>
          <p:nvSpPr>
            <p:cNvPr id="704516" name="Line 4"/>
            <p:cNvSpPr>
              <a:spLocks noChangeShapeType="1"/>
            </p:cNvSpPr>
            <p:nvPr/>
          </p:nvSpPr>
          <p:spPr bwMode="auto">
            <a:xfrm flipV="1">
              <a:off x="856" y="2528"/>
              <a:ext cx="760" cy="5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4517" name="Line 5"/>
            <p:cNvSpPr>
              <a:spLocks noChangeShapeType="1"/>
            </p:cNvSpPr>
            <p:nvPr/>
          </p:nvSpPr>
          <p:spPr bwMode="auto">
            <a:xfrm flipH="1">
              <a:off x="1680" y="1488"/>
              <a:ext cx="56" cy="10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4518" name="Line 6"/>
            <p:cNvSpPr>
              <a:spLocks noChangeShapeType="1"/>
            </p:cNvSpPr>
            <p:nvPr/>
          </p:nvSpPr>
          <p:spPr bwMode="auto">
            <a:xfrm flipH="1" flipV="1">
              <a:off x="1720" y="2520"/>
              <a:ext cx="840" cy="5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04519" name="Group 7"/>
          <p:cNvGrpSpPr>
            <a:grpSpLocks/>
          </p:cNvGrpSpPr>
          <p:nvPr/>
        </p:nvGrpSpPr>
        <p:grpSpPr bwMode="auto">
          <a:xfrm>
            <a:off x="1077913" y="2424113"/>
            <a:ext cx="3416300" cy="3025775"/>
            <a:chOff x="679" y="1527"/>
            <a:chExt cx="2152" cy="1906"/>
          </a:xfrm>
        </p:grpSpPr>
        <p:sp>
          <p:nvSpPr>
            <p:cNvPr id="704520" name="AutoShape 8"/>
            <p:cNvSpPr>
              <a:spLocks noChangeArrowheads="1"/>
            </p:cNvSpPr>
            <p:nvPr/>
          </p:nvSpPr>
          <p:spPr bwMode="auto">
            <a:xfrm rot="1632816">
              <a:off x="679" y="1527"/>
              <a:ext cx="2152" cy="1906"/>
            </a:xfrm>
            <a:prstGeom prst="hexagon">
              <a:avLst>
                <a:gd name="adj" fmla="val 28227"/>
                <a:gd name="vf" fmla="val 115470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4521" name="Text Box 9"/>
            <p:cNvSpPr txBox="1">
              <a:spLocks noChangeArrowheads="1"/>
            </p:cNvSpPr>
            <p:nvPr/>
          </p:nvSpPr>
          <p:spPr bwMode="auto">
            <a:xfrm>
              <a:off x="1351" y="3056"/>
              <a:ext cx="639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b="1">
                  <a:solidFill>
                    <a:srgbClr val="FF0000"/>
                  </a:solidFill>
                  <a:latin typeface="Arial" charset="0"/>
                </a:rPr>
                <a:t>Lobule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sp useBgFill="1">
        <p:nvSpPr>
          <p:cNvPr id="704522" name="Rectangle 10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13462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Zonation of Liver Microstructure</a:t>
            </a:r>
          </a:p>
        </p:txBody>
      </p:sp>
      <p:grpSp>
        <p:nvGrpSpPr>
          <p:cNvPr id="704523" name="Group 11"/>
          <p:cNvGrpSpPr>
            <a:grpSpLocks/>
          </p:cNvGrpSpPr>
          <p:nvPr/>
        </p:nvGrpSpPr>
        <p:grpSpPr bwMode="auto">
          <a:xfrm>
            <a:off x="2616200" y="2819400"/>
            <a:ext cx="3429000" cy="2184400"/>
            <a:chOff x="1648" y="1776"/>
            <a:chExt cx="2160" cy="1376"/>
          </a:xfrm>
        </p:grpSpPr>
        <p:sp>
          <p:nvSpPr>
            <p:cNvPr id="704524" name="Oval 12"/>
            <p:cNvSpPr>
              <a:spLocks noChangeArrowheads="1"/>
            </p:cNvSpPr>
            <p:nvPr/>
          </p:nvSpPr>
          <p:spPr bwMode="auto">
            <a:xfrm rot="-211859">
              <a:off x="1648" y="1776"/>
              <a:ext cx="2160" cy="13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  <p:sp>
          <p:nvSpPr>
            <p:cNvPr id="704525" name="Text Box 13"/>
            <p:cNvSpPr txBox="1">
              <a:spLocks noChangeArrowheads="1"/>
            </p:cNvSpPr>
            <p:nvPr/>
          </p:nvSpPr>
          <p:spPr bwMode="auto">
            <a:xfrm>
              <a:off x="2479" y="1952"/>
              <a:ext cx="648" cy="2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b="1">
                  <a:solidFill>
                    <a:srgbClr val="FF0000"/>
                  </a:solidFill>
                  <a:latin typeface="Arial" charset="0"/>
                </a:rPr>
                <a:t>Acinus</a:t>
              </a:r>
            </a:p>
          </p:txBody>
        </p:sp>
      </p:grpSp>
      <p:grpSp>
        <p:nvGrpSpPr>
          <p:cNvPr id="704526" name="Group 14"/>
          <p:cNvGrpSpPr>
            <a:grpSpLocks/>
          </p:cNvGrpSpPr>
          <p:nvPr/>
        </p:nvGrpSpPr>
        <p:grpSpPr bwMode="auto">
          <a:xfrm>
            <a:off x="2755900" y="3721100"/>
            <a:ext cx="3124200" cy="241300"/>
            <a:chOff x="1736" y="2344"/>
            <a:chExt cx="1968" cy="152"/>
          </a:xfrm>
        </p:grpSpPr>
        <p:sp>
          <p:nvSpPr>
            <p:cNvPr id="704527" name="Line 15"/>
            <p:cNvSpPr>
              <a:spLocks noChangeShapeType="1"/>
            </p:cNvSpPr>
            <p:nvPr/>
          </p:nvSpPr>
          <p:spPr bwMode="auto">
            <a:xfrm flipH="1">
              <a:off x="1736" y="2496"/>
              <a:ext cx="9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704528" name="Line 16"/>
            <p:cNvSpPr>
              <a:spLocks noChangeShapeType="1"/>
            </p:cNvSpPr>
            <p:nvPr/>
          </p:nvSpPr>
          <p:spPr bwMode="auto">
            <a:xfrm>
              <a:off x="2736" y="2344"/>
              <a:ext cx="96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folHlink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60601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FIG 2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871" y="1357313"/>
            <a:ext cx="7087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1844" name="Group 4"/>
          <p:cNvGrpSpPr>
            <a:grpSpLocks/>
          </p:cNvGrpSpPr>
          <p:nvPr/>
        </p:nvGrpSpPr>
        <p:grpSpPr bwMode="auto">
          <a:xfrm>
            <a:off x="3428554" y="1905000"/>
            <a:ext cx="2361813" cy="2056805"/>
            <a:chOff x="2160" y="1200"/>
            <a:chExt cx="1488" cy="1296"/>
          </a:xfrm>
        </p:grpSpPr>
        <p:sp>
          <p:nvSpPr>
            <p:cNvPr id="291845" name="Line 5"/>
            <p:cNvSpPr>
              <a:spLocks noChangeShapeType="1"/>
            </p:cNvSpPr>
            <p:nvPr/>
          </p:nvSpPr>
          <p:spPr bwMode="auto">
            <a:xfrm>
              <a:off x="2160" y="1200"/>
              <a:ext cx="0" cy="129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846" name="Line 6"/>
            <p:cNvSpPr>
              <a:spLocks noChangeShapeType="1"/>
            </p:cNvSpPr>
            <p:nvPr/>
          </p:nvSpPr>
          <p:spPr bwMode="auto">
            <a:xfrm flipH="1">
              <a:off x="2160" y="1872"/>
              <a:ext cx="1488" cy="62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847" name="Line 7"/>
            <p:cNvSpPr>
              <a:spLocks noChangeShapeType="1"/>
            </p:cNvSpPr>
            <p:nvPr/>
          </p:nvSpPr>
          <p:spPr bwMode="auto">
            <a:xfrm>
              <a:off x="2160" y="1200"/>
              <a:ext cx="1440" cy="67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1848" name="Text Box 8"/>
          <p:cNvSpPr txBox="1">
            <a:spLocks noChangeArrowheads="1"/>
          </p:cNvSpPr>
          <p:nvPr/>
        </p:nvSpPr>
        <p:spPr bwMode="auto">
          <a:xfrm>
            <a:off x="1835292" y="439044"/>
            <a:ext cx="55322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latin typeface="Arial" charset="0"/>
              </a:rPr>
              <a:t>Approximately 1 million classic lobules per liver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693" y="6034088"/>
            <a:ext cx="673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Zone 1: aerobic metabolism. Why? What are the metabolic activities that occur in Zone 1? </a:t>
            </a:r>
            <a:endParaRPr lang="en-US" sz="1400" dirty="0"/>
          </a:p>
          <a:p>
            <a:r>
              <a:rPr lang="en-US" sz="1400" dirty="0" smtClean="0"/>
              <a:t>See page 114 in the book.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84736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526473" y="1675805"/>
            <a:ext cx="7946801" cy="41150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Monotype Sorts" pitchFamily="1" charset="2"/>
              <a:buNone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Zone 1 (central or </a:t>
            </a:r>
            <a:r>
              <a:rPr lang="en-US" b="1" dirty="0" err="1" smtClean="0">
                <a:solidFill>
                  <a:srgbClr val="FF0000"/>
                </a:solidFill>
                <a:latin typeface="Arial" charset="0"/>
              </a:rPr>
              <a:t>periportal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Largest hepatocytes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More mitochondria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More granular ER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Glycogen metabolism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charset="0"/>
              </a:rPr>
              <a:t>Glucuronidation</a:t>
            </a:r>
            <a:r>
              <a:rPr lang="en-US" dirty="0" smtClean="0">
                <a:latin typeface="Arial" charset="0"/>
              </a:rPr>
              <a:t> of xenobiotics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Formation of plasma proteins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Best oxygenated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Highest concentration of bile salts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charset="0"/>
              </a:rPr>
              <a:t>More </a:t>
            </a:r>
            <a:r>
              <a:rPr lang="en-US" dirty="0" err="1" smtClean="0">
                <a:latin typeface="Arial" charset="0"/>
              </a:rPr>
              <a:t>Kupffer</a:t>
            </a:r>
            <a:r>
              <a:rPr lang="en-US" dirty="0" smtClean="0">
                <a:latin typeface="Arial" charset="0"/>
              </a:rPr>
              <a:t> cells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Rappaport </a:t>
            </a:r>
            <a:r>
              <a:rPr lang="en-US" dirty="0" smtClean="0">
                <a:latin typeface="Arial" charset="0"/>
              </a:rPr>
              <a:t>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046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8004" y="318981"/>
            <a:ext cx="6762565" cy="75604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Portal “triad” (zone 1)</a:t>
            </a:r>
          </a:p>
        </p:txBody>
      </p:sp>
      <p:sp>
        <p:nvSpPr>
          <p:cNvPr id="289795" name="Rectangle 3"/>
          <p:cNvSpPr>
            <a:spLocks noChangeArrowheads="1"/>
          </p:cNvSpPr>
          <p:nvPr/>
        </p:nvSpPr>
        <p:spPr bwMode="auto">
          <a:xfrm>
            <a:off x="0" y="2031424"/>
            <a:ext cx="7106847" cy="38859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l" eaLnBrk="1" hangingPunct="1">
              <a:buFont typeface="Wingdings" pitchFamily="2" charset="2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algn="l" eaLnBrk="1" hangingPunct="1"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hepatic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artery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algn="l" eaLnBrk="1" hangingPunct="1"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portal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vein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algn="l" eaLnBrk="1" hangingPunct="1"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duct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algn="l" eaLnBrk="1" hangingPunct="1">
              <a:buFont typeface="Wingdings" pitchFamily="2" charset="2"/>
              <a:buNone/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lymphatics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algn="l" eaLnBrk="1" hangingPunct="1"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nerves</a:t>
            </a:r>
          </a:p>
          <a:p>
            <a:pPr lvl="1" algn="l" eaLnBrk="1" hangingPunct="1">
              <a:buFont typeface="Wingdings" pitchFamily="2" charset="2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algn="l" eaLnBrk="1" hangingPunct="1">
              <a:buFont typeface="Wingdings" pitchFamily="2" charset="2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 algn="l" eaLnBrk="1" hangingPunct="1"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connective tissue-collagen type I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267378" y="1042987"/>
          <a:ext cx="4152796" cy="4144864"/>
        </p:xfrm>
        <a:graphic>
          <a:graphicData uri="http://schemas.openxmlformats.org/presentationml/2006/ole">
            <p:oleObj spid="_x0000_s82977" name="Image" r:id="rId4" imgW="3697847" imgH="3164137" progId="">
              <p:embed/>
            </p:oleObj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98118" y="6325195"/>
            <a:ext cx="52124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Arial" charset="0"/>
              </a:rPr>
              <a:t>Pathology of the Liver, MacSween RNM et al, 2002</a:t>
            </a:r>
          </a:p>
        </p:txBody>
      </p:sp>
    </p:spTree>
    <p:extLst>
      <p:ext uri="{BB962C8B-B14F-4D97-AF65-F5344CB8AC3E}">
        <p14:creationId xmlns:p14="http://schemas.microsoft.com/office/powerpoint/2010/main" xmlns="" val="41983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/>
              <a:t>Allyl Alcohol-Induced </a:t>
            </a:r>
            <a:br>
              <a:rPr lang="en-US"/>
            </a:br>
            <a:r>
              <a:rPr lang="en-US"/>
              <a:t>Necrosis in Zone 1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0616" y="2143125"/>
            <a:ext cx="5308729" cy="3272731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510611" y="3857625"/>
            <a:ext cx="49244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000000"/>
                </a:solidFill>
                <a:latin typeface="Arial" charset="0"/>
              </a:rPr>
              <a:t>THV</a:t>
            </a:r>
            <a:endParaRPr lang="en-US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119641" y="4746130"/>
            <a:ext cx="49244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000000"/>
                </a:solidFill>
                <a:latin typeface="Arial" charset="0"/>
              </a:rPr>
              <a:t>THV</a:t>
            </a:r>
            <a:endParaRPr lang="en-US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719013" y="2603005"/>
            <a:ext cx="3898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000000"/>
                </a:solidFill>
                <a:latin typeface="Arial" charset="0"/>
              </a:rPr>
              <a:t>PP</a:t>
            </a:r>
            <a:endParaRPr lang="en-US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7003383" y="4817567"/>
            <a:ext cx="3898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000000"/>
                </a:solidFill>
                <a:latin typeface="Arial" charset="0"/>
              </a:rPr>
              <a:t>PP</a:t>
            </a:r>
            <a:endParaRPr lang="en-US"/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4880605" y="2857500"/>
            <a:ext cx="85625" cy="71438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6935597" y="4929187"/>
            <a:ext cx="85625" cy="71438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7192471" y="4071937"/>
            <a:ext cx="85625" cy="71438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Freeform 12"/>
          <p:cNvSpPr>
            <a:spLocks/>
          </p:cNvSpPr>
          <p:nvPr/>
        </p:nvSpPr>
        <p:spPr bwMode="auto">
          <a:xfrm>
            <a:off x="4165284" y="2241352"/>
            <a:ext cx="2319001" cy="2065734"/>
          </a:xfrm>
          <a:custGeom>
            <a:avLst/>
            <a:gdLst>
              <a:gd name="T0" fmla="*/ 2147483647 w 1300"/>
              <a:gd name="T1" fmla="*/ 1471771129 h 1388"/>
              <a:gd name="T2" fmla="*/ 2147483647 w 1300"/>
              <a:gd name="T3" fmla="*/ 1348284310 h 1388"/>
              <a:gd name="T4" fmla="*/ 2147483647 w 1300"/>
              <a:gd name="T5" fmla="*/ 1292840892 h 1388"/>
              <a:gd name="T6" fmla="*/ 2147483647 w 1300"/>
              <a:gd name="T7" fmla="*/ 1101309084 h 1388"/>
              <a:gd name="T8" fmla="*/ 2147483647 w 1300"/>
              <a:gd name="T9" fmla="*/ 977820678 h 1388"/>
              <a:gd name="T10" fmla="*/ 2147483647 w 1300"/>
              <a:gd name="T11" fmla="*/ 854333859 h 1388"/>
              <a:gd name="T12" fmla="*/ 2147483647 w 1300"/>
              <a:gd name="T13" fmla="*/ 524192514 h 1388"/>
              <a:gd name="T14" fmla="*/ 2147483647 w 1300"/>
              <a:gd name="T15" fmla="*/ 85685307 h 1388"/>
              <a:gd name="T16" fmla="*/ 2147483647 w 1300"/>
              <a:gd name="T17" fmla="*/ 2520950 h 1388"/>
              <a:gd name="T18" fmla="*/ 2147483647 w 1300"/>
              <a:gd name="T19" fmla="*/ 17641887 h 1388"/>
              <a:gd name="T20" fmla="*/ 2147483647 w 1300"/>
              <a:gd name="T21" fmla="*/ 57964392 h 1388"/>
              <a:gd name="T22" fmla="*/ 2147483647 w 1300"/>
              <a:gd name="T23" fmla="*/ 304939692 h 1388"/>
              <a:gd name="T24" fmla="*/ 2016125036 w 1300"/>
              <a:gd name="T25" fmla="*/ 551915017 h 1388"/>
              <a:gd name="T26" fmla="*/ 1769149817 w 1300"/>
              <a:gd name="T27" fmla="*/ 922377260 h 1388"/>
              <a:gd name="T28" fmla="*/ 1534775770 w 1300"/>
              <a:gd name="T29" fmla="*/ 1169352486 h 1388"/>
              <a:gd name="T30" fmla="*/ 1315521465 w 1300"/>
              <a:gd name="T31" fmla="*/ 1209674971 h 1388"/>
              <a:gd name="T32" fmla="*/ 987901276 w 1300"/>
              <a:gd name="T33" fmla="*/ 1237397474 h 1388"/>
              <a:gd name="T34" fmla="*/ 645159956 w 1300"/>
              <a:gd name="T35" fmla="*/ 1376005225 h 1388"/>
              <a:gd name="T36" fmla="*/ 370463723 w 1300"/>
              <a:gd name="T37" fmla="*/ 1595259536 h 1388"/>
              <a:gd name="T38" fmla="*/ 342741220 w 1300"/>
              <a:gd name="T39" fmla="*/ 1648182005 h 1388"/>
              <a:gd name="T40" fmla="*/ 299899374 w 1300"/>
              <a:gd name="T41" fmla="*/ 1691025836 h 1388"/>
              <a:gd name="T42" fmla="*/ 163810938 w 1300"/>
              <a:gd name="T43" fmla="*/ 2006044463 h 1388"/>
              <a:gd name="T44" fmla="*/ 68045012 w 1300"/>
              <a:gd name="T45" fmla="*/ 2147483647 h 1388"/>
              <a:gd name="T46" fmla="*/ 0 w 1300"/>
              <a:gd name="T47" fmla="*/ 2147483647 h 1388"/>
              <a:gd name="T48" fmla="*/ 27722514 w 1300"/>
              <a:gd name="T49" fmla="*/ 2147483647 h 1388"/>
              <a:gd name="T50" fmla="*/ 80644995 w 1300"/>
              <a:gd name="T51" fmla="*/ 2147483647 h 1388"/>
              <a:gd name="T52" fmla="*/ 163810938 w 1300"/>
              <a:gd name="T53" fmla="*/ 2147483647 h 1388"/>
              <a:gd name="T54" fmla="*/ 1013102829 w 1300"/>
              <a:gd name="T55" fmla="*/ 2147483647 h 1388"/>
              <a:gd name="T56" fmla="*/ 1398687384 w 1300"/>
              <a:gd name="T57" fmla="*/ 2147483647 h 1388"/>
              <a:gd name="T58" fmla="*/ 1522174200 w 1300"/>
              <a:gd name="T59" fmla="*/ 2147483647 h 1388"/>
              <a:gd name="T60" fmla="*/ 1658262587 w 1300"/>
              <a:gd name="T61" fmla="*/ 2147483647 h 1388"/>
              <a:gd name="T62" fmla="*/ 1741428902 w 1300"/>
              <a:gd name="T63" fmla="*/ 2147483647 h 1388"/>
              <a:gd name="T64" fmla="*/ 1892638220 w 1300"/>
              <a:gd name="T65" fmla="*/ 2147483647 h 1388"/>
              <a:gd name="T66" fmla="*/ 1988404122 w 1300"/>
              <a:gd name="T67" fmla="*/ 2147483647 h 1388"/>
              <a:gd name="T68" fmla="*/ 2043847539 w 1300"/>
              <a:gd name="T69" fmla="*/ 2147483647 h 1388"/>
              <a:gd name="T70" fmla="*/ 2096770006 w 1300"/>
              <a:gd name="T71" fmla="*/ 2147483647 h 1388"/>
              <a:gd name="T72" fmla="*/ 2147483647 w 1300"/>
              <a:gd name="T73" fmla="*/ 2147483647 h 1388"/>
              <a:gd name="T74" fmla="*/ 2147483647 w 1300"/>
              <a:gd name="T75" fmla="*/ 1938001062 h 1388"/>
              <a:gd name="T76" fmla="*/ 2147483647 w 1300"/>
              <a:gd name="T77" fmla="*/ 1675904904 h 1388"/>
              <a:gd name="T78" fmla="*/ 2147483647 w 1300"/>
              <a:gd name="T79" fmla="*/ 1595259536 h 1388"/>
              <a:gd name="T80" fmla="*/ 2147483647 w 1300"/>
              <a:gd name="T81" fmla="*/ 1471771129 h 138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00"/>
              <a:gd name="T124" fmla="*/ 0 h 1388"/>
              <a:gd name="T125" fmla="*/ 1300 w 1300"/>
              <a:gd name="T126" fmla="*/ 1388 h 138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00" h="1388">
                <a:moveTo>
                  <a:pt x="985" y="584"/>
                </a:moveTo>
                <a:cubicBezTo>
                  <a:pt x="1030" y="571"/>
                  <a:pt x="1036" y="567"/>
                  <a:pt x="1083" y="535"/>
                </a:cubicBezTo>
                <a:cubicBezTo>
                  <a:pt x="1093" y="527"/>
                  <a:pt x="1115" y="513"/>
                  <a:pt x="1115" y="513"/>
                </a:cubicBezTo>
                <a:cubicBezTo>
                  <a:pt x="1133" y="486"/>
                  <a:pt x="1157" y="459"/>
                  <a:pt x="1181" y="437"/>
                </a:cubicBezTo>
                <a:cubicBezTo>
                  <a:pt x="1191" y="415"/>
                  <a:pt x="1193" y="409"/>
                  <a:pt x="1208" y="388"/>
                </a:cubicBezTo>
                <a:cubicBezTo>
                  <a:pt x="1218" y="371"/>
                  <a:pt x="1241" y="339"/>
                  <a:pt x="1241" y="339"/>
                </a:cubicBezTo>
                <a:cubicBezTo>
                  <a:pt x="1254" y="295"/>
                  <a:pt x="1275" y="252"/>
                  <a:pt x="1290" y="208"/>
                </a:cubicBezTo>
                <a:cubicBezTo>
                  <a:pt x="1278" y="84"/>
                  <a:pt x="1300" y="52"/>
                  <a:pt x="1186" y="34"/>
                </a:cubicBezTo>
                <a:cubicBezTo>
                  <a:pt x="1124" y="3"/>
                  <a:pt x="1046" y="9"/>
                  <a:pt x="979" y="1"/>
                </a:cubicBezTo>
                <a:cubicBezTo>
                  <a:pt x="948" y="3"/>
                  <a:pt x="916" y="0"/>
                  <a:pt x="887" y="7"/>
                </a:cubicBezTo>
                <a:cubicBezTo>
                  <a:pt x="881" y="8"/>
                  <a:pt x="882" y="17"/>
                  <a:pt x="881" y="23"/>
                </a:cubicBezTo>
                <a:cubicBezTo>
                  <a:pt x="871" y="57"/>
                  <a:pt x="867" y="88"/>
                  <a:pt x="854" y="121"/>
                </a:cubicBezTo>
                <a:cubicBezTo>
                  <a:pt x="844" y="174"/>
                  <a:pt x="828" y="178"/>
                  <a:pt x="800" y="219"/>
                </a:cubicBezTo>
                <a:cubicBezTo>
                  <a:pt x="766" y="266"/>
                  <a:pt x="737" y="320"/>
                  <a:pt x="702" y="366"/>
                </a:cubicBezTo>
                <a:cubicBezTo>
                  <a:pt x="673" y="402"/>
                  <a:pt x="654" y="444"/>
                  <a:pt x="609" y="464"/>
                </a:cubicBezTo>
                <a:cubicBezTo>
                  <a:pt x="586" y="473"/>
                  <a:pt x="529" y="479"/>
                  <a:pt x="522" y="480"/>
                </a:cubicBezTo>
                <a:cubicBezTo>
                  <a:pt x="478" y="484"/>
                  <a:pt x="392" y="491"/>
                  <a:pt x="392" y="491"/>
                </a:cubicBezTo>
                <a:cubicBezTo>
                  <a:pt x="344" y="504"/>
                  <a:pt x="297" y="517"/>
                  <a:pt x="256" y="546"/>
                </a:cubicBezTo>
                <a:cubicBezTo>
                  <a:pt x="235" y="575"/>
                  <a:pt x="181" y="620"/>
                  <a:pt x="147" y="633"/>
                </a:cubicBezTo>
                <a:cubicBezTo>
                  <a:pt x="143" y="640"/>
                  <a:pt x="140" y="647"/>
                  <a:pt x="136" y="654"/>
                </a:cubicBezTo>
                <a:cubicBezTo>
                  <a:pt x="131" y="660"/>
                  <a:pt x="122" y="663"/>
                  <a:pt x="119" y="671"/>
                </a:cubicBezTo>
                <a:cubicBezTo>
                  <a:pt x="95" y="713"/>
                  <a:pt x="101" y="759"/>
                  <a:pt x="65" y="796"/>
                </a:cubicBezTo>
                <a:cubicBezTo>
                  <a:pt x="57" y="821"/>
                  <a:pt x="36" y="836"/>
                  <a:pt x="27" y="861"/>
                </a:cubicBezTo>
                <a:cubicBezTo>
                  <a:pt x="15" y="890"/>
                  <a:pt x="6" y="923"/>
                  <a:pt x="0" y="954"/>
                </a:cubicBezTo>
                <a:cubicBezTo>
                  <a:pt x="4" y="1026"/>
                  <a:pt x="5" y="1098"/>
                  <a:pt x="11" y="1171"/>
                </a:cubicBezTo>
                <a:cubicBezTo>
                  <a:pt x="12" y="1189"/>
                  <a:pt x="24" y="1204"/>
                  <a:pt x="32" y="1220"/>
                </a:cubicBezTo>
                <a:cubicBezTo>
                  <a:pt x="42" y="1242"/>
                  <a:pt x="42" y="1286"/>
                  <a:pt x="65" y="1302"/>
                </a:cubicBezTo>
                <a:cubicBezTo>
                  <a:pt x="154" y="1364"/>
                  <a:pt x="298" y="1354"/>
                  <a:pt x="402" y="1384"/>
                </a:cubicBezTo>
                <a:cubicBezTo>
                  <a:pt x="453" y="1381"/>
                  <a:pt x="506" y="1388"/>
                  <a:pt x="555" y="1373"/>
                </a:cubicBezTo>
                <a:cubicBezTo>
                  <a:pt x="579" y="1365"/>
                  <a:pt x="579" y="1342"/>
                  <a:pt x="604" y="1335"/>
                </a:cubicBezTo>
                <a:cubicBezTo>
                  <a:pt x="624" y="1313"/>
                  <a:pt x="631" y="1301"/>
                  <a:pt x="658" y="1286"/>
                </a:cubicBezTo>
                <a:cubicBezTo>
                  <a:pt x="683" y="1246"/>
                  <a:pt x="650" y="1294"/>
                  <a:pt x="691" y="1248"/>
                </a:cubicBezTo>
                <a:cubicBezTo>
                  <a:pt x="714" y="1220"/>
                  <a:pt x="731" y="1180"/>
                  <a:pt x="751" y="1150"/>
                </a:cubicBezTo>
                <a:cubicBezTo>
                  <a:pt x="763" y="1131"/>
                  <a:pt x="776" y="1113"/>
                  <a:pt x="789" y="1095"/>
                </a:cubicBezTo>
                <a:cubicBezTo>
                  <a:pt x="796" y="1084"/>
                  <a:pt x="811" y="1063"/>
                  <a:pt x="811" y="1063"/>
                </a:cubicBezTo>
                <a:cubicBezTo>
                  <a:pt x="826" y="1010"/>
                  <a:pt x="801" y="1085"/>
                  <a:pt x="832" y="1030"/>
                </a:cubicBezTo>
                <a:cubicBezTo>
                  <a:pt x="847" y="1000"/>
                  <a:pt x="852" y="944"/>
                  <a:pt x="881" y="927"/>
                </a:cubicBezTo>
                <a:cubicBezTo>
                  <a:pt x="899" y="875"/>
                  <a:pt x="908" y="821"/>
                  <a:pt x="925" y="769"/>
                </a:cubicBezTo>
                <a:cubicBezTo>
                  <a:pt x="929" y="736"/>
                  <a:pt x="933" y="694"/>
                  <a:pt x="947" y="665"/>
                </a:cubicBezTo>
                <a:cubicBezTo>
                  <a:pt x="952" y="653"/>
                  <a:pt x="962" y="644"/>
                  <a:pt x="968" y="633"/>
                </a:cubicBezTo>
                <a:cubicBezTo>
                  <a:pt x="975" y="617"/>
                  <a:pt x="979" y="599"/>
                  <a:pt x="985" y="584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Freeform 13"/>
          <p:cNvSpPr>
            <a:spLocks/>
          </p:cNvSpPr>
          <p:nvPr/>
        </p:nvSpPr>
        <p:spPr bwMode="auto">
          <a:xfrm>
            <a:off x="6432553" y="3999012"/>
            <a:ext cx="1102417" cy="1462980"/>
          </a:xfrm>
          <a:custGeom>
            <a:avLst/>
            <a:gdLst>
              <a:gd name="T0" fmla="*/ 1378526115 w 618"/>
              <a:gd name="T1" fmla="*/ 249494632 h 983"/>
              <a:gd name="T2" fmla="*/ 1323082699 w 618"/>
              <a:gd name="T3" fmla="*/ 221773723 h 983"/>
              <a:gd name="T4" fmla="*/ 1295360198 w 618"/>
              <a:gd name="T5" fmla="*/ 181451196 h 983"/>
              <a:gd name="T6" fmla="*/ 1171873384 w 618"/>
              <a:gd name="T7" fmla="*/ 141128719 h 983"/>
              <a:gd name="T8" fmla="*/ 869454753 w 618"/>
              <a:gd name="T9" fmla="*/ 30241870 h 983"/>
              <a:gd name="T10" fmla="*/ 498990939 w 618"/>
              <a:gd name="T11" fmla="*/ 181451196 h 983"/>
              <a:gd name="T12" fmla="*/ 443547523 w 618"/>
              <a:gd name="T13" fmla="*/ 345260515 h 983"/>
              <a:gd name="T14" fmla="*/ 320060610 w 618"/>
              <a:gd name="T15" fmla="*/ 607356715 h 983"/>
              <a:gd name="T16" fmla="*/ 252015625 w 618"/>
              <a:gd name="T17" fmla="*/ 743445076 h 983"/>
              <a:gd name="T18" fmla="*/ 143649693 w 618"/>
              <a:gd name="T19" fmla="*/ 950097969 h 983"/>
              <a:gd name="T20" fmla="*/ 73085321 w 618"/>
              <a:gd name="T21" fmla="*/ 1073586349 h 983"/>
              <a:gd name="T22" fmla="*/ 20161248 w 618"/>
              <a:gd name="T23" fmla="*/ 1456649881 h 983"/>
              <a:gd name="T24" fmla="*/ 60483751 w 618"/>
              <a:gd name="T25" fmla="*/ 1895157216 h 983"/>
              <a:gd name="T26" fmla="*/ 156249675 w 618"/>
              <a:gd name="T27" fmla="*/ 1965721551 h 983"/>
              <a:gd name="T28" fmla="*/ 224294711 w 618"/>
              <a:gd name="T29" fmla="*/ 2018644008 h 983"/>
              <a:gd name="T30" fmla="*/ 335181542 w 618"/>
              <a:gd name="T31" fmla="*/ 2101809911 h 983"/>
              <a:gd name="T32" fmla="*/ 390624957 w 618"/>
              <a:gd name="T33" fmla="*/ 2142132388 h 983"/>
              <a:gd name="T34" fmla="*/ 430947541 w 618"/>
              <a:gd name="T35" fmla="*/ 2147483647 h 983"/>
              <a:gd name="T36" fmla="*/ 514111870 w 618"/>
              <a:gd name="T37" fmla="*/ 2147483647 h 983"/>
              <a:gd name="T38" fmla="*/ 541834372 w 618"/>
              <a:gd name="T39" fmla="*/ 2147483647 h 983"/>
              <a:gd name="T40" fmla="*/ 541834372 w 618"/>
              <a:gd name="T41" fmla="*/ 2147483647 h 983"/>
              <a:gd name="T42" fmla="*/ 1557456344 w 618"/>
              <a:gd name="T43" fmla="*/ 2147483647 h 983"/>
              <a:gd name="T44" fmla="*/ 1315521440 w 618"/>
              <a:gd name="T45" fmla="*/ 2147483647 h 983"/>
              <a:gd name="T46" fmla="*/ 1378526115 w 618"/>
              <a:gd name="T47" fmla="*/ 249494632 h 98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18"/>
              <a:gd name="T73" fmla="*/ 0 h 983"/>
              <a:gd name="T74" fmla="*/ 618 w 618"/>
              <a:gd name="T75" fmla="*/ 983 h 98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18" h="983">
                <a:moveTo>
                  <a:pt x="547" y="99"/>
                </a:moveTo>
                <a:cubicBezTo>
                  <a:pt x="539" y="95"/>
                  <a:pt x="531" y="93"/>
                  <a:pt x="525" y="88"/>
                </a:cubicBezTo>
                <a:cubicBezTo>
                  <a:pt x="519" y="83"/>
                  <a:pt x="519" y="75"/>
                  <a:pt x="514" y="72"/>
                </a:cubicBezTo>
                <a:cubicBezTo>
                  <a:pt x="503" y="63"/>
                  <a:pt x="477" y="60"/>
                  <a:pt x="465" y="56"/>
                </a:cubicBezTo>
                <a:cubicBezTo>
                  <a:pt x="423" y="27"/>
                  <a:pt x="392" y="22"/>
                  <a:pt x="345" y="12"/>
                </a:cubicBezTo>
                <a:cubicBezTo>
                  <a:pt x="245" y="17"/>
                  <a:pt x="233" y="0"/>
                  <a:pt x="198" y="72"/>
                </a:cubicBezTo>
                <a:cubicBezTo>
                  <a:pt x="185" y="127"/>
                  <a:pt x="196" y="107"/>
                  <a:pt x="176" y="137"/>
                </a:cubicBezTo>
                <a:cubicBezTo>
                  <a:pt x="164" y="174"/>
                  <a:pt x="145" y="206"/>
                  <a:pt x="127" y="241"/>
                </a:cubicBezTo>
                <a:cubicBezTo>
                  <a:pt x="117" y="258"/>
                  <a:pt x="100" y="295"/>
                  <a:pt x="100" y="295"/>
                </a:cubicBezTo>
                <a:cubicBezTo>
                  <a:pt x="93" y="329"/>
                  <a:pt x="81" y="352"/>
                  <a:pt x="57" y="377"/>
                </a:cubicBezTo>
                <a:cubicBezTo>
                  <a:pt x="47" y="403"/>
                  <a:pt x="58" y="415"/>
                  <a:pt x="29" y="426"/>
                </a:cubicBezTo>
                <a:cubicBezTo>
                  <a:pt x="17" y="475"/>
                  <a:pt x="13" y="527"/>
                  <a:pt x="8" y="578"/>
                </a:cubicBezTo>
                <a:cubicBezTo>
                  <a:pt x="8" y="579"/>
                  <a:pt x="0" y="722"/>
                  <a:pt x="24" y="752"/>
                </a:cubicBezTo>
                <a:cubicBezTo>
                  <a:pt x="33" y="764"/>
                  <a:pt x="50" y="768"/>
                  <a:pt x="62" y="780"/>
                </a:cubicBezTo>
                <a:cubicBezTo>
                  <a:pt x="85" y="803"/>
                  <a:pt x="58" y="791"/>
                  <a:pt x="89" y="801"/>
                </a:cubicBezTo>
                <a:cubicBezTo>
                  <a:pt x="103" y="812"/>
                  <a:pt x="118" y="823"/>
                  <a:pt x="133" y="834"/>
                </a:cubicBezTo>
                <a:cubicBezTo>
                  <a:pt x="140" y="839"/>
                  <a:pt x="147" y="844"/>
                  <a:pt x="155" y="850"/>
                </a:cubicBezTo>
                <a:cubicBezTo>
                  <a:pt x="160" y="853"/>
                  <a:pt x="171" y="861"/>
                  <a:pt x="171" y="861"/>
                </a:cubicBezTo>
                <a:cubicBezTo>
                  <a:pt x="183" y="886"/>
                  <a:pt x="195" y="915"/>
                  <a:pt x="204" y="943"/>
                </a:cubicBezTo>
                <a:cubicBezTo>
                  <a:pt x="204" y="944"/>
                  <a:pt x="210" y="977"/>
                  <a:pt x="215" y="981"/>
                </a:cubicBezTo>
                <a:cubicBezTo>
                  <a:pt x="217" y="983"/>
                  <a:pt x="215" y="973"/>
                  <a:pt x="215" y="970"/>
                </a:cubicBezTo>
                <a:lnTo>
                  <a:pt x="618" y="913"/>
                </a:lnTo>
                <a:lnTo>
                  <a:pt x="522" y="913"/>
                </a:lnTo>
                <a:lnTo>
                  <a:pt x="547" y="99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51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Monotype Sorts" pitchFamily="1" charset="2"/>
              <a:buNone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Zone 3 (More peripheral - Terminal Hepatic  </a:t>
            </a:r>
            <a:r>
              <a:rPr lang="en-US" b="1" dirty="0" err="1" smtClean="0">
                <a:solidFill>
                  <a:srgbClr val="FF0000"/>
                </a:solidFill>
                <a:latin typeface="Arial" charset="0"/>
              </a:rPr>
              <a:t>Venule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) (most commonly </a:t>
            </a:r>
            <a:r>
              <a:rPr lang="en-US" b="1" u="sng" dirty="0" err="1" smtClean="0">
                <a:solidFill>
                  <a:srgbClr val="FF0000"/>
                </a:solidFill>
                <a:latin typeface="Arial" charset="0"/>
              </a:rPr>
              <a:t>Centrilobular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r>
              <a:rPr lang="en-US" dirty="0" smtClean="0">
                <a:latin typeface="Arial" charset="0"/>
              </a:rPr>
              <a:t>Smaller </a:t>
            </a:r>
            <a:r>
              <a:rPr lang="en-US" dirty="0" err="1" smtClean="0">
                <a:latin typeface="Arial" charset="0"/>
              </a:rPr>
              <a:t>hepatocytes</a:t>
            </a:r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Fewer mitochondria</a:t>
            </a:r>
          </a:p>
          <a:p>
            <a:r>
              <a:rPr lang="en-US" dirty="0" smtClean="0">
                <a:latin typeface="Arial" charset="0"/>
              </a:rPr>
              <a:t>More </a:t>
            </a:r>
            <a:r>
              <a:rPr lang="en-US" dirty="0" err="1" smtClean="0">
                <a:latin typeface="Arial" charset="0"/>
              </a:rPr>
              <a:t>agranular</a:t>
            </a:r>
            <a:r>
              <a:rPr lang="en-US" dirty="0" smtClean="0">
                <a:latin typeface="Arial" charset="0"/>
              </a:rPr>
              <a:t> ER</a:t>
            </a:r>
          </a:p>
          <a:p>
            <a:r>
              <a:rPr lang="en-US" dirty="0" smtClean="0">
                <a:latin typeface="Arial" charset="0"/>
              </a:rPr>
              <a:t>Fat and pigment storage</a:t>
            </a:r>
          </a:p>
          <a:p>
            <a:r>
              <a:rPr lang="en-US" dirty="0" err="1" smtClean="0">
                <a:latin typeface="Arial" charset="0"/>
              </a:rPr>
              <a:t>Reductase</a:t>
            </a:r>
            <a:r>
              <a:rPr lang="en-US" dirty="0" smtClean="0">
                <a:latin typeface="Arial" charset="0"/>
              </a:rPr>
              <a:t> reactions</a:t>
            </a:r>
          </a:p>
          <a:p>
            <a:r>
              <a:rPr lang="en-US" dirty="0" smtClean="0">
                <a:latin typeface="Arial" charset="0"/>
              </a:rPr>
              <a:t>Enzyme induction may occur</a:t>
            </a:r>
          </a:p>
          <a:p>
            <a:r>
              <a:rPr lang="en-US" dirty="0" smtClean="0">
                <a:latin typeface="Arial" charset="0"/>
              </a:rPr>
              <a:t>More susceptible to anoxia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>
                <a:latin typeface="Arial" charset="0"/>
              </a:rPr>
              <a:t>Rappaport</a:t>
            </a:r>
            <a:r>
              <a:rPr lang="en-US" dirty="0">
                <a:latin typeface="Arial" charset="0"/>
              </a:rPr>
              <a:t>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63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Zonal Expression of P450’s</a:t>
            </a:r>
          </a:p>
        </p:txBody>
      </p:sp>
      <p:pic>
        <p:nvPicPr>
          <p:cNvPr id="683011" name="Picture 3" descr="histo3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57900" cy="45720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3012" name="Text Box 4"/>
          <p:cNvSpPr txBox="1">
            <a:spLocks noChangeArrowheads="1"/>
          </p:cNvSpPr>
          <p:nvPr/>
        </p:nvSpPr>
        <p:spPr bwMode="auto">
          <a:xfrm>
            <a:off x="1995488" y="2789238"/>
            <a:ext cx="654050" cy="5159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800" b="1">
                <a:solidFill>
                  <a:srgbClr val="FF99FF"/>
                </a:solidFill>
                <a:latin typeface="Arial" charset="0"/>
              </a:rPr>
              <a:t>PV</a:t>
            </a:r>
            <a:endParaRPr lang="en-US" sz="2800" b="1"/>
          </a:p>
        </p:txBody>
      </p:sp>
      <p:sp>
        <p:nvSpPr>
          <p:cNvPr id="683013" name="Text Box 5"/>
          <p:cNvSpPr txBox="1">
            <a:spLocks noChangeArrowheads="1"/>
          </p:cNvSpPr>
          <p:nvPr/>
        </p:nvSpPr>
        <p:spPr bwMode="auto">
          <a:xfrm>
            <a:off x="5737225" y="3475038"/>
            <a:ext cx="674688" cy="5159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2800" b="1">
                <a:solidFill>
                  <a:srgbClr val="9999FF"/>
                </a:solidFill>
                <a:latin typeface="Arial" charset="0"/>
              </a:rPr>
              <a:t>CV</a:t>
            </a:r>
            <a:endParaRPr lang="en-US" sz="2800" b="1">
              <a:solidFill>
                <a:srgbClr val="9999FF"/>
              </a:solidFill>
            </a:endParaRPr>
          </a:p>
        </p:txBody>
      </p:sp>
      <p:sp>
        <p:nvSpPr>
          <p:cNvPr id="683014" name="Text Box 6"/>
          <p:cNvSpPr txBox="1">
            <a:spLocks noChangeArrowheads="1"/>
          </p:cNvSpPr>
          <p:nvPr/>
        </p:nvSpPr>
        <p:spPr bwMode="auto">
          <a:xfrm>
            <a:off x="7340600" y="1731963"/>
            <a:ext cx="1803400" cy="120650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Labeling with P450 Antibodies</a:t>
            </a:r>
          </a:p>
        </p:txBody>
      </p:sp>
      <p:sp>
        <p:nvSpPr>
          <p:cNvPr id="683015" name="Line 7"/>
          <p:cNvSpPr>
            <a:spLocks noChangeShapeType="1"/>
          </p:cNvSpPr>
          <p:nvPr/>
        </p:nvSpPr>
        <p:spPr bwMode="auto">
          <a:xfrm flipH="1">
            <a:off x="6083300" y="2489200"/>
            <a:ext cx="1270000" cy="298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43801" y="6034088"/>
            <a:ext cx="5584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 which zone can we find cytochrome P450? What does that mean? P. 114</a:t>
            </a:r>
          </a:p>
          <a:p>
            <a:r>
              <a:rPr lang="en-US" sz="1400" dirty="0" smtClean="0"/>
              <a:t>Remember that C P450 are located in the ER.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17882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  <a:cs typeface="Times" charset="0"/>
              </a:rPr>
              <a:t>Introduction </a:t>
            </a: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  <a:cs typeface="Times" charset="0"/>
              </a:rPr>
              <a:t>Role of the liver</a:t>
            </a: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  <a:cs typeface="Times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  <a:cs typeface="Times" charset="0"/>
              </a:rPr>
              <a:t>Anatomy of the liver</a:t>
            </a: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  <a:cs typeface="Times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  <a:cs typeface="Times" charset="0"/>
              </a:rPr>
              <a:t>Organization of the liver</a:t>
            </a: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  <a:cs typeface="Times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  <a:cs typeface="Times" charset="0"/>
              </a:rPr>
              <a:t>Cells of the liver</a:t>
            </a: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  <a:cs typeface="Times" charset="0"/>
              </a:rPr>
              <a:t>Liver toxicity</a:t>
            </a: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  <a:cs typeface="Times" charset="0"/>
            </a:endParaRP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0">
                <a:latin typeface="Arial" charset="0"/>
                <a:cs typeface="Times" charset="0"/>
              </a:rPr>
              <a:t>Lecture Outline</a:t>
            </a:r>
            <a:endParaRPr lang="en-US" b="0">
              <a:cs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>
                <a:latin typeface="Arial" charset="0"/>
              </a:rPr>
              <a:t>	Acetaminophen Necrosis </a:t>
            </a:r>
            <a:br>
              <a:rPr lang="en-US" sz="3200">
                <a:latin typeface="Arial" charset="0"/>
              </a:rPr>
            </a:br>
            <a:r>
              <a:rPr lang="en-US" sz="3200">
                <a:latin typeface="Arial" charset="0"/>
              </a:rPr>
              <a:t>		in Zone 3</a:t>
            </a:r>
            <a:endParaRPr lang="en-US"/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246" y="1428750"/>
            <a:ext cx="762059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3938734" y="3177481"/>
            <a:ext cx="77062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charset="0"/>
              </a:rPr>
              <a:t>THV</a:t>
            </a:r>
            <a:endParaRPr lang="en-US"/>
          </a:p>
        </p:txBody>
      </p:sp>
      <p:sp>
        <p:nvSpPr>
          <p:cNvPr id="27654" name="Line 9"/>
          <p:cNvSpPr>
            <a:spLocks noChangeShapeType="1"/>
          </p:cNvSpPr>
          <p:nvPr/>
        </p:nvSpPr>
        <p:spPr bwMode="auto">
          <a:xfrm flipH="1">
            <a:off x="5308729" y="3500437"/>
            <a:ext cx="770622" cy="714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4709357" y="2820293"/>
            <a:ext cx="67429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Arial" charset="0"/>
              </a:rPr>
              <a:t>3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5719014" y="2750344"/>
            <a:ext cx="33536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6746510" y="2678907"/>
            <a:ext cx="31290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7658" name="Freeform 13"/>
          <p:cNvSpPr>
            <a:spLocks/>
          </p:cNvSpPr>
          <p:nvPr/>
        </p:nvSpPr>
        <p:spPr bwMode="auto">
          <a:xfrm>
            <a:off x="2424249" y="1899047"/>
            <a:ext cx="3644399" cy="3414117"/>
          </a:xfrm>
          <a:custGeom>
            <a:avLst/>
            <a:gdLst>
              <a:gd name="T0" fmla="*/ 2147483647 w 2043"/>
              <a:gd name="T1" fmla="*/ 378023376 h 2294"/>
              <a:gd name="T2" fmla="*/ 2147483647 w 2043"/>
              <a:gd name="T3" fmla="*/ 267136548 h 2294"/>
              <a:gd name="T4" fmla="*/ 2147483647 w 2043"/>
              <a:gd name="T5" fmla="*/ 186491533 h 2294"/>
              <a:gd name="T6" fmla="*/ 1910278480 w 2043"/>
              <a:gd name="T7" fmla="*/ 7561262 h 2294"/>
              <a:gd name="T8" fmla="*/ 1567536968 w 2043"/>
              <a:gd name="T9" fmla="*/ 115927188 h 2294"/>
              <a:gd name="T10" fmla="*/ 1444048567 w 2043"/>
              <a:gd name="T11" fmla="*/ 378023376 h 2294"/>
              <a:gd name="T12" fmla="*/ 1360884237 w 2043"/>
              <a:gd name="T13" fmla="*/ 624998682 h 2294"/>
              <a:gd name="T14" fmla="*/ 1307960183 w 2043"/>
              <a:gd name="T15" fmla="*/ 776207993 h 2294"/>
              <a:gd name="T16" fmla="*/ 1252516767 w 2043"/>
              <a:gd name="T17" fmla="*/ 912296571 h 2294"/>
              <a:gd name="T18" fmla="*/ 1184473369 w 2043"/>
              <a:gd name="T19" fmla="*/ 1242437693 h 2294"/>
              <a:gd name="T20" fmla="*/ 1088707469 w 2043"/>
              <a:gd name="T21" fmla="*/ 1912799367 h 2294"/>
              <a:gd name="T22" fmla="*/ 1101307451 w 2043"/>
              <a:gd name="T23" fmla="*/ 1955641211 h 2294"/>
              <a:gd name="T24" fmla="*/ 854332236 w 2043"/>
              <a:gd name="T25" fmla="*/ 1832154401 h 2294"/>
              <a:gd name="T26" fmla="*/ 743445206 w 2043"/>
              <a:gd name="T27" fmla="*/ 1653222193 h 2294"/>
              <a:gd name="T28" fmla="*/ 579635908 w 2043"/>
              <a:gd name="T29" fmla="*/ 1365924503 h 2294"/>
              <a:gd name="T30" fmla="*/ 483870008 w 2043"/>
              <a:gd name="T31" fmla="*/ 1171873348 h 2294"/>
              <a:gd name="T32" fmla="*/ 428426592 w 2043"/>
              <a:gd name="T33" fmla="*/ 1023183399 h 2294"/>
              <a:gd name="T34" fmla="*/ 30241876 w 2043"/>
              <a:gd name="T35" fmla="*/ 1557456296 h 2294"/>
              <a:gd name="T36" fmla="*/ 30241876 w 2043"/>
              <a:gd name="T37" fmla="*/ 1859875314 h 2294"/>
              <a:gd name="T38" fmla="*/ 224293124 w 2043"/>
              <a:gd name="T39" fmla="*/ 2147483647 h 2294"/>
              <a:gd name="T40" fmla="*/ 375502439 w 2043"/>
              <a:gd name="T41" fmla="*/ 2147483647 h 2294"/>
              <a:gd name="T42" fmla="*/ 551913406 w 2043"/>
              <a:gd name="T43" fmla="*/ 2147483647 h 2294"/>
              <a:gd name="T44" fmla="*/ 647679306 w 2043"/>
              <a:gd name="T45" fmla="*/ 2147483647 h 2294"/>
              <a:gd name="T46" fmla="*/ 977820637 w 2043"/>
              <a:gd name="T47" fmla="*/ 2147483647 h 2294"/>
              <a:gd name="T48" fmla="*/ 1237395835 w 2043"/>
              <a:gd name="T49" fmla="*/ 2147483647 h 2294"/>
              <a:gd name="T50" fmla="*/ 1376005168 w 2043"/>
              <a:gd name="T51" fmla="*/ 2147483647 h 2294"/>
              <a:gd name="T52" fmla="*/ 1444048567 w 2043"/>
              <a:gd name="T53" fmla="*/ 2147483647 h 2294"/>
              <a:gd name="T54" fmla="*/ 1388605151 w 2043"/>
              <a:gd name="T55" fmla="*/ 2147483647 h 2294"/>
              <a:gd name="T56" fmla="*/ 1320561753 w 2043"/>
              <a:gd name="T57" fmla="*/ 2147483647 h 2294"/>
              <a:gd name="T58" fmla="*/ 1141629936 w 2043"/>
              <a:gd name="T59" fmla="*/ 2147483647 h 2294"/>
              <a:gd name="T60" fmla="*/ 1073586537 w 2043"/>
              <a:gd name="T61" fmla="*/ 2147483647 h 2294"/>
              <a:gd name="T62" fmla="*/ 1018143122 w 2043"/>
              <a:gd name="T63" fmla="*/ 2147483647 h 2294"/>
              <a:gd name="T64" fmla="*/ 1045864036 w 2043"/>
              <a:gd name="T65" fmla="*/ 2147483647 h 2294"/>
              <a:gd name="T66" fmla="*/ 1280239269 w 2043"/>
              <a:gd name="T67" fmla="*/ 2147483647 h 2294"/>
              <a:gd name="T68" fmla="*/ 1759069165 w 2043"/>
              <a:gd name="T69" fmla="*/ 2147483647 h 2294"/>
              <a:gd name="T70" fmla="*/ 2147483647 w 2043"/>
              <a:gd name="T71" fmla="*/ 2147483647 h 2294"/>
              <a:gd name="T72" fmla="*/ 2147483647 w 2043"/>
              <a:gd name="T73" fmla="*/ 2147483647 h 2294"/>
              <a:gd name="T74" fmla="*/ 2147483647 w 2043"/>
              <a:gd name="T75" fmla="*/ 2147483647 h 2294"/>
              <a:gd name="T76" fmla="*/ 2147483647 w 2043"/>
              <a:gd name="T77" fmla="*/ 2147483647 h 2294"/>
              <a:gd name="T78" fmla="*/ 2147483647 w 2043"/>
              <a:gd name="T79" fmla="*/ 2147483647 h 2294"/>
              <a:gd name="T80" fmla="*/ 2147483647 w 2043"/>
              <a:gd name="T81" fmla="*/ 2147483647 h 2294"/>
              <a:gd name="T82" fmla="*/ 2147483647 w 2043"/>
              <a:gd name="T83" fmla="*/ 2147483647 h 2294"/>
              <a:gd name="T84" fmla="*/ 2147483647 w 2043"/>
              <a:gd name="T85" fmla="*/ 2147483647 h 2294"/>
              <a:gd name="T86" fmla="*/ 2147483647 w 2043"/>
              <a:gd name="T87" fmla="*/ 2147483647 h 2294"/>
              <a:gd name="T88" fmla="*/ 2147483647 w 2043"/>
              <a:gd name="T89" fmla="*/ 2147483647 h 2294"/>
              <a:gd name="T90" fmla="*/ 2147483647 w 2043"/>
              <a:gd name="T91" fmla="*/ 2147483647 h 2294"/>
              <a:gd name="T92" fmla="*/ 2147483647 w 2043"/>
              <a:gd name="T93" fmla="*/ 2147483647 h 2294"/>
              <a:gd name="T94" fmla="*/ 2147483647 w 2043"/>
              <a:gd name="T95" fmla="*/ 2147483647 h 2294"/>
              <a:gd name="T96" fmla="*/ 2147483647 w 2043"/>
              <a:gd name="T97" fmla="*/ 2147483647 h 2294"/>
              <a:gd name="T98" fmla="*/ 2147483647 w 2043"/>
              <a:gd name="T99" fmla="*/ 2147483647 h 2294"/>
              <a:gd name="T100" fmla="*/ 2147483647 w 2043"/>
              <a:gd name="T101" fmla="*/ 2147483647 h 2294"/>
              <a:gd name="T102" fmla="*/ 2147483647 w 2043"/>
              <a:gd name="T103" fmla="*/ 2147483647 h 2294"/>
              <a:gd name="T104" fmla="*/ 2147483647 w 2043"/>
              <a:gd name="T105" fmla="*/ 2091729591 h 2294"/>
              <a:gd name="T106" fmla="*/ 2147483647 w 2043"/>
              <a:gd name="T107" fmla="*/ 1789310970 h 2294"/>
              <a:gd name="T108" fmla="*/ 2147483647 w 2043"/>
              <a:gd name="T109" fmla="*/ 1008062468 h 2294"/>
              <a:gd name="T110" fmla="*/ 2147483647 w 2043"/>
              <a:gd name="T111" fmla="*/ 720764579 h 2294"/>
              <a:gd name="T112" fmla="*/ 2147483647 w 2043"/>
              <a:gd name="T113" fmla="*/ 486390941 h 2294"/>
              <a:gd name="T114" fmla="*/ 2147483647 w 2043"/>
              <a:gd name="T115" fmla="*/ 362902445 h 2294"/>
              <a:gd name="T116" fmla="*/ 2147483647 w 2043"/>
              <a:gd name="T117" fmla="*/ 335181532 h 2294"/>
              <a:gd name="T118" fmla="*/ 2147483647 w 2043"/>
              <a:gd name="T119" fmla="*/ 350302463 h 2294"/>
              <a:gd name="T120" fmla="*/ 2147483647 w 2043"/>
              <a:gd name="T121" fmla="*/ 378023376 h 22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43"/>
              <a:gd name="T184" fmla="*/ 0 h 2294"/>
              <a:gd name="T185" fmla="*/ 2043 w 2043"/>
              <a:gd name="T186" fmla="*/ 2294 h 22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43" h="2294">
                <a:moveTo>
                  <a:pt x="1536" y="150"/>
                </a:moveTo>
                <a:cubicBezTo>
                  <a:pt x="1527" y="121"/>
                  <a:pt x="1499" y="111"/>
                  <a:pt x="1471" y="106"/>
                </a:cubicBezTo>
                <a:cubicBezTo>
                  <a:pt x="1334" y="78"/>
                  <a:pt x="1187" y="79"/>
                  <a:pt x="1052" y="74"/>
                </a:cubicBezTo>
                <a:cubicBezTo>
                  <a:pt x="950" y="60"/>
                  <a:pt x="857" y="21"/>
                  <a:pt x="758" y="3"/>
                </a:cubicBezTo>
                <a:cubicBezTo>
                  <a:pt x="682" y="7"/>
                  <a:pt x="669" y="0"/>
                  <a:pt x="622" y="46"/>
                </a:cubicBezTo>
                <a:cubicBezTo>
                  <a:pt x="604" y="82"/>
                  <a:pt x="586" y="110"/>
                  <a:pt x="573" y="150"/>
                </a:cubicBezTo>
                <a:cubicBezTo>
                  <a:pt x="561" y="182"/>
                  <a:pt x="555" y="217"/>
                  <a:pt x="540" y="248"/>
                </a:cubicBezTo>
                <a:cubicBezTo>
                  <a:pt x="515" y="297"/>
                  <a:pt x="543" y="236"/>
                  <a:pt x="519" y="308"/>
                </a:cubicBezTo>
                <a:cubicBezTo>
                  <a:pt x="512" y="326"/>
                  <a:pt x="497" y="362"/>
                  <a:pt x="497" y="362"/>
                </a:cubicBezTo>
                <a:cubicBezTo>
                  <a:pt x="489" y="407"/>
                  <a:pt x="475" y="446"/>
                  <a:pt x="470" y="493"/>
                </a:cubicBezTo>
                <a:cubicBezTo>
                  <a:pt x="465" y="618"/>
                  <a:pt x="463" y="656"/>
                  <a:pt x="432" y="759"/>
                </a:cubicBezTo>
                <a:cubicBezTo>
                  <a:pt x="433" y="764"/>
                  <a:pt x="442" y="775"/>
                  <a:pt x="437" y="776"/>
                </a:cubicBezTo>
                <a:cubicBezTo>
                  <a:pt x="400" y="781"/>
                  <a:pt x="362" y="749"/>
                  <a:pt x="339" y="727"/>
                </a:cubicBezTo>
                <a:cubicBezTo>
                  <a:pt x="330" y="698"/>
                  <a:pt x="313" y="678"/>
                  <a:pt x="295" y="656"/>
                </a:cubicBezTo>
                <a:cubicBezTo>
                  <a:pt x="279" y="613"/>
                  <a:pt x="253" y="579"/>
                  <a:pt x="230" y="542"/>
                </a:cubicBezTo>
                <a:cubicBezTo>
                  <a:pt x="213" y="516"/>
                  <a:pt x="208" y="489"/>
                  <a:pt x="192" y="465"/>
                </a:cubicBezTo>
                <a:cubicBezTo>
                  <a:pt x="185" y="444"/>
                  <a:pt x="180" y="425"/>
                  <a:pt x="170" y="406"/>
                </a:cubicBezTo>
                <a:cubicBezTo>
                  <a:pt x="73" y="421"/>
                  <a:pt x="49" y="542"/>
                  <a:pt x="12" y="618"/>
                </a:cubicBezTo>
                <a:cubicBezTo>
                  <a:pt x="0" y="669"/>
                  <a:pt x="4" y="641"/>
                  <a:pt x="12" y="738"/>
                </a:cubicBezTo>
                <a:cubicBezTo>
                  <a:pt x="16" y="797"/>
                  <a:pt x="49" y="833"/>
                  <a:pt x="89" y="874"/>
                </a:cubicBezTo>
                <a:cubicBezTo>
                  <a:pt x="120" y="906"/>
                  <a:pt x="119" y="874"/>
                  <a:pt x="149" y="939"/>
                </a:cubicBezTo>
                <a:cubicBezTo>
                  <a:pt x="164" y="973"/>
                  <a:pt x="191" y="1009"/>
                  <a:pt x="219" y="1037"/>
                </a:cubicBezTo>
                <a:cubicBezTo>
                  <a:pt x="199" y="1075"/>
                  <a:pt x="225" y="1082"/>
                  <a:pt x="257" y="1113"/>
                </a:cubicBezTo>
                <a:cubicBezTo>
                  <a:pt x="294" y="1150"/>
                  <a:pt x="342" y="1169"/>
                  <a:pt x="388" y="1195"/>
                </a:cubicBezTo>
                <a:cubicBezTo>
                  <a:pt x="424" y="1215"/>
                  <a:pt x="453" y="1244"/>
                  <a:pt x="491" y="1260"/>
                </a:cubicBezTo>
                <a:cubicBezTo>
                  <a:pt x="505" y="1281"/>
                  <a:pt x="524" y="1294"/>
                  <a:pt x="546" y="1309"/>
                </a:cubicBezTo>
                <a:cubicBezTo>
                  <a:pt x="558" y="1330"/>
                  <a:pt x="566" y="1345"/>
                  <a:pt x="573" y="1369"/>
                </a:cubicBezTo>
                <a:cubicBezTo>
                  <a:pt x="568" y="1390"/>
                  <a:pt x="565" y="1432"/>
                  <a:pt x="551" y="1456"/>
                </a:cubicBezTo>
                <a:cubicBezTo>
                  <a:pt x="526" y="1495"/>
                  <a:pt x="542" y="1449"/>
                  <a:pt x="524" y="1489"/>
                </a:cubicBezTo>
                <a:cubicBezTo>
                  <a:pt x="499" y="1542"/>
                  <a:pt x="485" y="1607"/>
                  <a:pt x="453" y="1657"/>
                </a:cubicBezTo>
                <a:cubicBezTo>
                  <a:pt x="408" y="1723"/>
                  <a:pt x="463" y="1622"/>
                  <a:pt x="426" y="1695"/>
                </a:cubicBezTo>
                <a:cubicBezTo>
                  <a:pt x="418" y="1726"/>
                  <a:pt x="412" y="1757"/>
                  <a:pt x="404" y="1788"/>
                </a:cubicBezTo>
                <a:cubicBezTo>
                  <a:pt x="405" y="1818"/>
                  <a:pt x="401" y="1913"/>
                  <a:pt x="415" y="1967"/>
                </a:cubicBezTo>
                <a:cubicBezTo>
                  <a:pt x="430" y="2027"/>
                  <a:pt x="467" y="2078"/>
                  <a:pt x="508" y="2125"/>
                </a:cubicBezTo>
                <a:cubicBezTo>
                  <a:pt x="579" y="2206"/>
                  <a:pt x="600" y="2245"/>
                  <a:pt x="698" y="2294"/>
                </a:cubicBezTo>
                <a:cubicBezTo>
                  <a:pt x="841" y="2287"/>
                  <a:pt x="956" y="2280"/>
                  <a:pt x="1106" y="2278"/>
                </a:cubicBezTo>
                <a:cubicBezTo>
                  <a:pt x="1156" y="2265"/>
                  <a:pt x="1180" y="2261"/>
                  <a:pt x="1210" y="2218"/>
                </a:cubicBezTo>
                <a:cubicBezTo>
                  <a:pt x="1227" y="2138"/>
                  <a:pt x="1222" y="2128"/>
                  <a:pt x="1313" y="2087"/>
                </a:cubicBezTo>
                <a:cubicBezTo>
                  <a:pt x="1342" y="2073"/>
                  <a:pt x="1375" y="2066"/>
                  <a:pt x="1406" y="2054"/>
                </a:cubicBezTo>
                <a:cubicBezTo>
                  <a:pt x="1502" y="2015"/>
                  <a:pt x="1596" y="1968"/>
                  <a:pt x="1683" y="1913"/>
                </a:cubicBezTo>
                <a:cubicBezTo>
                  <a:pt x="1717" y="1890"/>
                  <a:pt x="1704" y="1890"/>
                  <a:pt x="1738" y="1864"/>
                </a:cubicBezTo>
                <a:cubicBezTo>
                  <a:pt x="1785" y="1827"/>
                  <a:pt x="1831" y="1791"/>
                  <a:pt x="1879" y="1755"/>
                </a:cubicBezTo>
                <a:cubicBezTo>
                  <a:pt x="1912" y="1728"/>
                  <a:pt x="1957" y="1683"/>
                  <a:pt x="1999" y="1668"/>
                </a:cubicBezTo>
                <a:cubicBezTo>
                  <a:pt x="2011" y="1628"/>
                  <a:pt x="1992" y="1675"/>
                  <a:pt x="2021" y="1641"/>
                </a:cubicBezTo>
                <a:cubicBezTo>
                  <a:pt x="2030" y="1629"/>
                  <a:pt x="2033" y="1614"/>
                  <a:pt x="2042" y="1603"/>
                </a:cubicBezTo>
                <a:cubicBezTo>
                  <a:pt x="2038" y="1568"/>
                  <a:pt x="2043" y="1548"/>
                  <a:pt x="2010" y="1538"/>
                </a:cubicBezTo>
                <a:cubicBezTo>
                  <a:pt x="2008" y="1532"/>
                  <a:pt x="2008" y="1525"/>
                  <a:pt x="2004" y="1521"/>
                </a:cubicBezTo>
                <a:cubicBezTo>
                  <a:pt x="2000" y="1517"/>
                  <a:pt x="1992" y="1519"/>
                  <a:pt x="1988" y="1516"/>
                </a:cubicBezTo>
                <a:cubicBezTo>
                  <a:pt x="1964" y="1499"/>
                  <a:pt x="1950" y="1472"/>
                  <a:pt x="1934" y="1450"/>
                </a:cubicBezTo>
                <a:cubicBezTo>
                  <a:pt x="1905" y="1411"/>
                  <a:pt x="1886" y="1367"/>
                  <a:pt x="1857" y="1331"/>
                </a:cubicBezTo>
                <a:cubicBezTo>
                  <a:pt x="1806" y="1268"/>
                  <a:pt x="1811" y="1182"/>
                  <a:pt x="1770" y="1118"/>
                </a:cubicBezTo>
                <a:cubicBezTo>
                  <a:pt x="1764" y="1077"/>
                  <a:pt x="1753" y="1038"/>
                  <a:pt x="1743" y="999"/>
                </a:cubicBezTo>
                <a:cubicBezTo>
                  <a:pt x="1748" y="927"/>
                  <a:pt x="1755" y="890"/>
                  <a:pt x="1787" y="830"/>
                </a:cubicBezTo>
                <a:cubicBezTo>
                  <a:pt x="1796" y="789"/>
                  <a:pt x="1812" y="750"/>
                  <a:pt x="1819" y="710"/>
                </a:cubicBezTo>
                <a:cubicBezTo>
                  <a:pt x="1835" y="606"/>
                  <a:pt x="1854" y="503"/>
                  <a:pt x="1868" y="400"/>
                </a:cubicBezTo>
                <a:cubicBezTo>
                  <a:pt x="1866" y="362"/>
                  <a:pt x="1866" y="323"/>
                  <a:pt x="1863" y="286"/>
                </a:cubicBezTo>
                <a:cubicBezTo>
                  <a:pt x="1856" y="213"/>
                  <a:pt x="1759" y="210"/>
                  <a:pt x="1710" y="193"/>
                </a:cubicBezTo>
                <a:cubicBezTo>
                  <a:pt x="1667" y="150"/>
                  <a:pt x="1629" y="149"/>
                  <a:pt x="1569" y="144"/>
                </a:cubicBezTo>
                <a:cubicBezTo>
                  <a:pt x="1566" y="140"/>
                  <a:pt x="1549" y="104"/>
                  <a:pt x="1536" y="133"/>
                </a:cubicBezTo>
                <a:cubicBezTo>
                  <a:pt x="1533" y="138"/>
                  <a:pt x="1553" y="132"/>
                  <a:pt x="1553" y="139"/>
                </a:cubicBezTo>
                <a:cubicBezTo>
                  <a:pt x="1553" y="145"/>
                  <a:pt x="1541" y="146"/>
                  <a:pt x="1536" y="150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48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7765087" y="208657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0">
              <a:latin typeface="Times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7565296" y="207020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b="0">
              <a:latin typeface="Times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8" y="1489"/>
            <a:ext cx="9136865" cy="685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Freeform 5"/>
          <p:cNvSpPr>
            <a:spLocks/>
          </p:cNvSpPr>
          <p:nvPr/>
        </p:nvSpPr>
        <p:spPr bwMode="auto">
          <a:xfrm>
            <a:off x="5736853" y="1635622"/>
            <a:ext cx="3507043" cy="5200055"/>
          </a:xfrm>
          <a:custGeom>
            <a:avLst/>
            <a:gdLst>
              <a:gd name="T0" fmla="*/ 2147483647 w 1966"/>
              <a:gd name="T1" fmla="*/ 2147483647 h 3494"/>
              <a:gd name="T2" fmla="*/ 2147483647 w 1966"/>
              <a:gd name="T3" fmla="*/ 2147483647 h 3494"/>
              <a:gd name="T4" fmla="*/ 2147483647 w 1966"/>
              <a:gd name="T5" fmla="*/ 2139613646 h 3494"/>
              <a:gd name="T6" fmla="*/ 2147483647 w 1966"/>
              <a:gd name="T7" fmla="*/ 1756550003 h 3494"/>
              <a:gd name="T8" fmla="*/ 2147483647 w 1966"/>
              <a:gd name="T9" fmla="*/ 1302921608 h 3494"/>
              <a:gd name="T10" fmla="*/ 2147483647 w 1966"/>
              <a:gd name="T11" fmla="*/ 960180454 h 3494"/>
              <a:gd name="T12" fmla="*/ 2147483647 w 1966"/>
              <a:gd name="T13" fmla="*/ 234375359 h 3494"/>
              <a:gd name="T14" fmla="*/ 2147483647 w 1966"/>
              <a:gd name="T15" fmla="*/ 15120939 h 3494"/>
              <a:gd name="T16" fmla="*/ 2147483647 w 1966"/>
              <a:gd name="T17" fmla="*/ 138609398 h 3494"/>
              <a:gd name="T18" fmla="*/ 2147483647 w 1966"/>
              <a:gd name="T19" fmla="*/ 617439101 h 3494"/>
              <a:gd name="T20" fmla="*/ 2147483647 w 1966"/>
              <a:gd name="T21" fmla="*/ 1249997548 h 3494"/>
              <a:gd name="T22" fmla="*/ 2147483647 w 1966"/>
              <a:gd name="T23" fmla="*/ 1549896851 h 3494"/>
              <a:gd name="T24" fmla="*/ 2147483647 w 1966"/>
              <a:gd name="T25" fmla="*/ 2147483647 h 3494"/>
              <a:gd name="T26" fmla="*/ 2147483647 w 1966"/>
              <a:gd name="T27" fmla="*/ 2147483647 h 3494"/>
              <a:gd name="T28" fmla="*/ 2147483647 w 1966"/>
              <a:gd name="T29" fmla="*/ 2147483647 h 3494"/>
              <a:gd name="T30" fmla="*/ 2147483647 w 1966"/>
              <a:gd name="T31" fmla="*/ 2147483647 h 3494"/>
              <a:gd name="T32" fmla="*/ 2147483647 w 1966"/>
              <a:gd name="T33" fmla="*/ 2147483647 h 3494"/>
              <a:gd name="T34" fmla="*/ 2071568717 w 1966"/>
              <a:gd name="T35" fmla="*/ 2147483647 h 3494"/>
              <a:gd name="T36" fmla="*/ 1701106634 w 1966"/>
              <a:gd name="T37" fmla="*/ 2147483647 h 3494"/>
              <a:gd name="T38" fmla="*/ 1262599158 w 1966"/>
              <a:gd name="T39" fmla="*/ 2147483647 h 3494"/>
              <a:gd name="T40" fmla="*/ 1043344825 w 1966"/>
              <a:gd name="T41" fmla="*/ 2147483647 h 3494"/>
              <a:gd name="T42" fmla="*/ 700603462 w 1966"/>
              <a:gd name="T43" fmla="*/ 2147483647 h 3494"/>
              <a:gd name="T44" fmla="*/ 536794140 w 1966"/>
              <a:gd name="T45" fmla="*/ 2147483647 h 3494"/>
              <a:gd name="T46" fmla="*/ 425907293 w 1966"/>
              <a:gd name="T47" fmla="*/ 2147483647 h 3494"/>
              <a:gd name="T48" fmla="*/ 206652811 w 1966"/>
              <a:gd name="T49" fmla="*/ 2147483647 h 3494"/>
              <a:gd name="T50" fmla="*/ 0 w 1966"/>
              <a:gd name="T51" fmla="*/ 2147483647 h 3494"/>
              <a:gd name="T52" fmla="*/ 138609403 w 1966"/>
              <a:gd name="T53" fmla="*/ 2147483647 h 3494"/>
              <a:gd name="T54" fmla="*/ 672882544 w 1966"/>
              <a:gd name="T55" fmla="*/ 2147483647 h 3494"/>
              <a:gd name="T56" fmla="*/ 549394124 w 1966"/>
              <a:gd name="T57" fmla="*/ 2147483647 h 3494"/>
              <a:gd name="T58" fmla="*/ 330141280 w 1966"/>
              <a:gd name="T59" fmla="*/ 2147483647 h 3494"/>
              <a:gd name="T60" fmla="*/ 151209387 w 1966"/>
              <a:gd name="T61" fmla="*/ 2147483647 h 3494"/>
              <a:gd name="T62" fmla="*/ 178931893 w 1966"/>
              <a:gd name="T63" fmla="*/ 2147483647 h 3494"/>
              <a:gd name="T64" fmla="*/ 453628211 w 1966"/>
              <a:gd name="T65" fmla="*/ 2147483647 h 3494"/>
              <a:gd name="T66" fmla="*/ 564515058 w 1966"/>
              <a:gd name="T67" fmla="*/ 2147483647 h 3494"/>
              <a:gd name="T68" fmla="*/ 617439120 w 1966"/>
              <a:gd name="T69" fmla="*/ 2147483647 h 3494"/>
              <a:gd name="T70" fmla="*/ 700603462 w 1966"/>
              <a:gd name="T71" fmla="*/ 2147483647 h 3494"/>
              <a:gd name="T72" fmla="*/ 824091881 w 1966"/>
              <a:gd name="T73" fmla="*/ 2147483647 h 3494"/>
              <a:gd name="T74" fmla="*/ 975301417 w 1966"/>
              <a:gd name="T75" fmla="*/ 2147483647 h 3494"/>
              <a:gd name="T76" fmla="*/ 1154231673 w 1966"/>
              <a:gd name="T77" fmla="*/ 2147483647 h 3494"/>
              <a:gd name="T78" fmla="*/ 1839714399 w 1966"/>
              <a:gd name="T79" fmla="*/ 2147483647 h 3494"/>
              <a:gd name="T80" fmla="*/ 1975802803 w 1966"/>
              <a:gd name="T81" fmla="*/ 2147483647 h 3494"/>
              <a:gd name="T82" fmla="*/ 2147483647 w 1966"/>
              <a:gd name="T83" fmla="*/ 2147483647 h 3494"/>
              <a:gd name="T84" fmla="*/ 2147483647 w 1966"/>
              <a:gd name="T85" fmla="*/ 2147483647 h 3494"/>
              <a:gd name="T86" fmla="*/ 2147483647 w 1966"/>
              <a:gd name="T87" fmla="*/ 2147483647 h 3494"/>
              <a:gd name="T88" fmla="*/ 2147483647 w 1966"/>
              <a:gd name="T89" fmla="*/ 2147483647 h 3494"/>
              <a:gd name="T90" fmla="*/ 2147483647 w 1966"/>
              <a:gd name="T91" fmla="*/ 2147483647 h 3494"/>
              <a:gd name="T92" fmla="*/ 2147483647 w 1966"/>
              <a:gd name="T93" fmla="*/ 2147483647 h 3494"/>
              <a:gd name="T94" fmla="*/ 2147483647 w 1966"/>
              <a:gd name="T95" fmla="*/ 2147483647 h 3494"/>
              <a:gd name="T96" fmla="*/ 2147483647 w 1966"/>
              <a:gd name="T97" fmla="*/ 2147483647 h 3494"/>
              <a:gd name="T98" fmla="*/ 2147483647 w 1966"/>
              <a:gd name="T99" fmla="*/ 2147483647 h 3494"/>
              <a:gd name="T100" fmla="*/ 2147483647 w 1966"/>
              <a:gd name="T101" fmla="*/ 2147483647 h 3494"/>
              <a:gd name="T102" fmla="*/ 2147483647 w 1966"/>
              <a:gd name="T103" fmla="*/ 2147483647 h 3494"/>
              <a:gd name="T104" fmla="*/ 2147483647 w 1966"/>
              <a:gd name="T105" fmla="*/ 2147483647 h 3494"/>
              <a:gd name="T106" fmla="*/ 2147483647 w 1966"/>
              <a:gd name="T107" fmla="*/ 2147483647 h 3494"/>
              <a:gd name="T108" fmla="*/ 2147483647 w 1966"/>
              <a:gd name="T109" fmla="*/ 2147483647 h 3494"/>
              <a:gd name="T110" fmla="*/ 2147483647 w 1966"/>
              <a:gd name="T111" fmla="*/ 2147483647 h 34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966"/>
              <a:gd name="T169" fmla="*/ 0 h 3494"/>
              <a:gd name="T170" fmla="*/ 1966 w 1966"/>
              <a:gd name="T171" fmla="*/ 3494 h 349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966" h="3494">
                <a:moveTo>
                  <a:pt x="1920" y="1157"/>
                </a:moveTo>
                <a:cubicBezTo>
                  <a:pt x="1891" y="1152"/>
                  <a:pt x="1883" y="1126"/>
                  <a:pt x="1867" y="1100"/>
                </a:cubicBezTo>
                <a:cubicBezTo>
                  <a:pt x="1846" y="1065"/>
                  <a:pt x="1833" y="1024"/>
                  <a:pt x="1813" y="991"/>
                </a:cubicBezTo>
                <a:cubicBezTo>
                  <a:pt x="1803" y="975"/>
                  <a:pt x="1790" y="962"/>
                  <a:pt x="1780" y="947"/>
                </a:cubicBezTo>
                <a:cubicBezTo>
                  <a:pt x="1766" y="925"/>
                  <a:pt x="1755" y="902"/>
                  <a:pt x="1742" y="882"/>
                </a:cubicBezTo>
                <a:cubicBezTo>
                  <a:pt x="1734" y="871"/>
                  <a:pt x="1720" y="849"/>
                  <a:pt x="1720" y="849"/>
                </a:cubicBezTo>
                <a:cubicBezTo>
                  <a:pt x="1724" y="815"/>
                  <a:pt x="1724" y="799"/>
                  <a:pt x="1742" y="773"/>
                </a:cubicBezTo>
                <a:cubicBezTo>
                  <a:pt x="1750" y="744"/>
                  <a:pt x="1766" y="723"/>
                  <a:pt x="1780" y="697"/>
                </a:cubicBezTo>
                <a:cubicBezTo>
                  <a:pt x="1794" y="669"/>
                  <a:pt x="1795" y="643"/>
                  <a:pt x="1818" y="621"/>
                </a:cubicBezTo>
                <a:cubicBezTo>
                  <a:pt x="1830" y="584"/>
                  <a:pt x="1855" y="555"/>
                  <a:pt x="1867" y="517"/>
                </a:cubicBezTo>
                <a:cubicBezTo>
                  <a:pt x="1861" y="398"/>
                  <a:pt x="1885" y="411"/>
                  <a:pt x="1791" y="403"/>
                </a:cubicBezTo>
                <a:cubicBezTo>
                  <a:pt x="1767" y="393"/>
                  <a:pt x="1743" y="390"/>
                  <a:pt x="1720" y="381"/>
                </a:cubicBezTo>
                <a:cubicBezTo>
                  <a:pt x="1618" y="341"/>
                  <a:pt x="1501" y="283"/>
                  <a:pt x="1415" y="218"/>
                </a:cubicBezTo>
                <a:cubicBezTo>
                  <a:pt x="1365" y="180"/>
                  <a:pt x="1320" y="134"/>
                  <a:pt x="1274" y="93"/>
                </a:cubicBezTo>
                <a:cubicBezTo>
                  <a:pt x="1236" y="59"/>
                  <a:pt x="1215" y="18"/>
                  <a:pt x="1165" y="0"/>
                </a:cubicBezTo>
                <a:cubicBezTo>
                  <a:pt x="1141" y="2"/>
                  <a:pt x="1117" y="3"/>
                  <a:pt x="1094" y="6"/>
                </a:cubicBezTo>
                <a:cubicBezTo>
                  <a:pt x="1072" y="8"/>
                  <a:pt x="1057" y="22"/>
                  <a:pt x="1034" y="27"/>
                </a:cubicBezTo>
                <a:cubicBezTo>
                  <a:pt x="1005" y="37"/>
                  <a:pt x="975" y="44"/>
                  <a:pt x="947" y="55"/>
                </a:cubicBezTo>
                <a:cubicBezTo>
                  <a:pt x="919" y="82"/>
                  <a:pt x="904" y="115"/>
                  <a:pt x="893" y="153"/>
                </a:cubicBezTo>
                <a:cubicBezTo>
                  <a:pt x="888" y="184"/>
                  <a:pt x="882" y="214"/>
                  <a:pt x="871" y="245"/>
                </a:cubicBezTo>
                <a:cubicBezTo>
                  <a:pt x="873" y="279"/>
                  <a:pt x="872" y="314"/>
                  <a:pt x="877" y="349"/>
                </a:cubicBezTo>
                <a:cubicBezTo>
                  <a:pt x="890" y="449"/>
                  <a:pt x="1028" y="435"/>
                  <a:pt x="1089" y="496"/>
                </a:cubicBezTo>
                <a:cubicBezTo>
                  <a:pt x="1113" y="520"/>
                  <a:pt x="1146" y="528"/>
                  <a:pt x="1171" y="555"/>
                </a:cubicBezTo>
                <a:cubicBezTo>
                  <a:pt x="1187" y="572"/>
                  <a:pt x="1209" y="615"/>
                  <a:pt x="1209" y="615"/>
                </a:cubicBezTo>
                <a:cubicBezTo>
                  <a:pt x="1204" y="680"/>
                  <a:pt x="1194" y="728"/>
                  <a:pt x="1176" y="789"/>
                </a:cubicBezTo>
                <a:cubicBezTo>
                  <a:pt x="1172" y="879"/>
                  <a:pt x="1169" y="998"/>
                  <a:pt x="1127" y="1083"/>
                </a:cubicBezTo>
                <a:cubicBezTo>
                  <a:pt x="1118" y="1136"/>
                  <a:pt x="1097" y="1183"/>
                  <a:pt x="1089" y="1236"/>
                </a:cubicBezTo>
                <a:cubicBezTo>
                  <a:pt x="1090" y="1268"/>
                  <a:pt x="1090" y="1301"/>
                  <a:pt x="1094" y="1334"/>
                </a:cubicBezTo>
                <a:cubicBezTo>
                  <a:pt x="1095" y="1347"/>
                  <a:pt x="1105" y="1372"/>
                  <a:pt x="1105" y="1372"/>
                </a:cubicBezTo>
                <a:cubicBezTo>
                  <a:pt x="1102" y="1400"/>
                  <a:pt x="1102" y="1474"/>
                  <a:pt x="1067" y="1486"/>
                </a:cubicBezTo>
                <a:cubicBezTo>
                  <a:pt x="1060" y="1508"/>
                  <a:pt x="1051" y="1517"/>
                  <a:pt x="1029" y="1524"/>
                </a:cubicBezTo>
                <a:cubicBezTo>
                  <a:pt x="987" y="1552"/>
                  <a:pt x="1039" y="1513"/>
                  <a:pt x="1002" y="1557"/>
                </a:cubicBezTo>
                <a:cubicBezTo>
                  <a:pt x="984" y="1577"/>
                  <a:pt x="940" y="1591"/>
                  <a:pt x="915" y="1600"/>
                </a:cubicBezTo>
                <a:cubicBezTo>
                  <a:pt x="897" y="1611"/>
                  <a:pt x="880" y="1620"/>
                  <a:pt x="860" y="1627"/>
                </a:cubicBezTo>
                <a:cubicBezTo>
                  <a:pt x="853" y="1632"/>
                  <a:pt x="846" y="1639"/>
                  <a:pt x="839" y="1644"/>
                </a:cubicBezTo>
                <a:cubicBezTo>
                  <a:pt x="833" y="1646"/>
                  <a:pt x="826" y="1645"/>
                  <a:pt x="822" y="1649"/>
                </a:cubicBezTo>
                <a:cubicBezTo>
                  <a:pt x="785" y="1677"/>
                  <a:pt x="836" y="1658"/>
                  <a:pt x="795" y="1671"/>
                </a:cubicBezTo>
                <a:cubicBezTo>
                  <a:pt x="762" y="1703"/>
                  <a:pt x="717" y="1726"/>
                  <a:pt x="675" y="1742"/>
                </a:cubicBezTo>
                <a:cubicBezTo>
                  <a:pt x="660" y="1763"/>
                  <a:pt x="624" y="1777"/>
                  <a:pt x="599" y="1785"/>
                </a:cubicBezTo>
                <a:cubicBezTo>
                  <a:pt x="565" y="1774"/>
                  <a:pt x="534" y="1757"/>
                  <a:pt x="501" y="1747"/>
                </a:cubicBezTo>
                <a:cubicBezTo>
                  <a:pt x="483" y="1741"/>
                  <a:pt x="464" y="1740"/>
                  <a:pt x="447" y="1736"/>
                </a:cubicBezTo>
                <a:cubicBezTo>
                  <a:pt x="435" y="1733"/>
                  <a:pt x="425" y="1728"/>
                  <a:pt x="414" y="1725"/>
                </a:cubicBezTo>
                <a:cubicBezTo>
                  <a:pt x="392" y="1730"/>
                  <a:pt x="370" y="1735"/>
                  <a:pt x="349" y="1742"/>
                </a:cubicBezTo>
                <a:cubicBezTo>
                  <a:pt x="339" y="1774"/>
                  <a:pt x="305" y="1803"/>
                  <a:pt x="278" y="1823"/>
                </a:cubicBezTo>
                <a:cubicBezTo>
                  <a:pt x="252" y="1861"/>
                  <a:pt x="266" y="1848"/>
                  <a:pt x="240" y="1867"/>
                </a:cubicBezTo>
                <a:cubicBezTo>
                  <a:pt x="231" y="1888"/>
                  <a:pt x="233" y="1897"/>
                  <a:pt x="213" y="1910"/>
                </a:cubicBezTo>
                <a:cubicBezTo>
                  <a:pt x="202" y="1926"/>
                  <a:pt x="190" y="1942"/>
                  <a:pt x="180" y="1959"/>
                </a:cubicBezTo>
                <a:cubicBezTo>
                  <a:pt x="176" y="1964"/>
                  <a:pt x="169" y="1976"/>
                  <a:pt x="169" y="1976"/>
                </a:cubicBezTo>
                <a:cubicBezTo>
                  <a:pt x="159" y="2007"/>
                  <a:pt x="146" y="2031"/>
                  <a:pt x="115" y="2041"/>
                </a:cubicBezTo>
                <a:cubicBezTo>
                  <a:pt x="104" y="2048"/>
                  <a:pt x="85" y="2050"/>
                  <a:pt x="82" y="2063"/>
                </a:cubicBezTo>
                <a:cubicBezTo>
                  <a:pt x="75" y="2084"/>
                  <a:pt x="68" y="2093"/>
                  <a:pt x="49" y="2106"/>
                </a:cubicBezTo>
                <a:cubicBezTo>
                  <a:pt x="32" y="2133"/>
                  <a:pt x="11" y="2157"/>
                  <a:pt x="0" y="2188"/>
                </a:cubicBezTo>
                <a:cubicBezTo>
                  <a:pt x="6" y="2244"/>
                  <a:pt x="17" y="2296"/>
                  <a:pt x="33" y="2351"/>
                </a:cubicBezTo>
                <a:cubicBezTo>
                  <a:pt x="37" y="2385"/>
                  <a:pt x="36" y="2400"/>
                  <a:pt x="55" y="2427"/>
                </a:cubicBezTo>
                <a:cubicBezTo>
                  <a:pt x="61" y="2456"/>
                  <a:pt x="65" y="2489"/>
                  <a:pt x="82" y="2514"/>
                </a:cubicBezTo>
                <a:cubicBezTo>
                  <a:pt x="99" y="2573"/>
                  <a:pt x="212" y="2599"/>
                  <a:pt x="267" y="2612"/>
                </a:cubicBezTo>
                <a:cubicBezTo>
                  <a:pt x="284" y="2638"/>
                  <a:pt x="306" y="2704"/>
                  <a:pt x="262" y="2716"/>
                </a:cubicBezTo>
                <a:cubicBezTo>
                  <a:pt x="247" y="2719"/>
                  <a:pt x="232" y="2719"/>
                  <a:pt x="218" y="2721"/>
                </a:cubicBezTo>
                <a:cubicBezTo>
                  <a:pt x="205" y="2725"/>
                  <a:pt x="191" y="2724"/>
                  <a:pt x="180" y="2732"/>
                </a:cubicBezTo>
                <a:cubicBezTo>
                  <a:pt x="159" y="2745"/>
                  <a:pt x="158" y="2779"/>
                  <a:pt x="131" y="2797"/>
                </a:cubicBezTo>
                <a:cubicBezTo>
                  <a:pt x="112" y="2824"/>
                  <a:pt x="105" y="2852"/>
                  <a:pt x="87" y="2879"/>
                </a:cubicBezTo>
                <a:cubicBezTo>
                  <a:pt x="79" y="2904"/>
                  <a:pt x="69" y="2926"/>
                  <a:pt x="60" y="2950"/>
                </a:cubicBezTo>
                <a:cubicBezTo>
                  <a:pt x="53" y="2964"/>
                  <a:pt x="39" y="2993"/>
                  <a:pt x="39" y="2993"/>
                </a:cubicBezTo>
                <a:cubicBezTo>
                  <a:pt x="42" y="3050"/>
                  <a:pt x="39" y="3089"/>
                  <a:pt x="71" y="3135"/>
                </a:cubicBezTo>
                <a:cubicBezTo>
                  <a:pt x="72" y="3141"/>
                  <a:pt x="85" y="3188"/>
                  <a:pt x="87" y="3189"/>
                </a:cubicBezTo>
                <a:cubicBezTo>
                  <a:pt x="117" y="3204"/>
                  <a:pt x="146" y="3210"/>
                  <a:pt x="180" y="3216"/>
                </a:cubicBezTo>
                <a:cubicBezTo>
                  <a:pt x="185" y="3219"/>
                  <a:pt x="189" y="3224"/>
                  <a:pt x="196" y="3227"/>
                </a:cubicBezTo>
                <a:cubicBezTo>
                  <a:pt x="204" y="3230"/>
                  <a:pt x="216" y="3227"/>
                  <a:pt x="224" y="3233"/>
                </a:cubicBezTo>
                <a:cubicBezTo>
                  <a:pt x="228" y="3236"/>
                  <a:pt x="225" y="3244"/>
                  <a:pt x="229" y="3249"/>
                </a:cubicBezTo>
                <a:cubicBezTo>
                  <a:pt x="232" y="3254"/>
                  <a:pt x="239" y="3256"/>
                  <a:pt x="245" y="3260"/>
                </a:cubicBezTo>
                <a:cubicBezTo>
                  <a:pt x="265" y="3291"/>
                  <a:pt x="264" y="3283"/>
                  <a:pt x="273" y="3309"/>
                </a:cubicBezTo>
                <a:cubicBezTo>
                  <a:pt x="274" y="3314"/>
                  <a:pt x="274" y="3320"/>
                  <a:pt x="278" y="3325"/>
                </a:cubicBezTo>
                <a:cubicBezTo>
                  <a:pt x="280" y="3327"/>
                  <a:pt x="308" y="3335"/>
                  <a:pt x="311" y="3336"/>
                </a:cubicBezTo>
                <a:cubicBezTo>
                  <a:pt x="316" y="3334"/>
                  <a:pt x="321" y="3333"/>
                  <a:pt x="327" y="3331"/>
                </a:cubicBezTo>
                <a:cubicBezTo>
                  <a:pt x="334" y="3327"/>
                  <a:pt x="341" y="3322"/>
                  <a:pt x="349" y="3320"/>
                </a:cubicBezTo>
                <a:cubicBezTo>
                  <a:pt x="361" y="3315"/>
                  <a:pt x="387" y="3309"/>
                  <a:pt x="387" y="3309"/>
                </a:cubicBezTo>
                <a:cubicBezTo>
                  <a:pt x="401" y="3299"/>
                  <a:pt x="422" y="3303"/>
                  <a:pt x="436" y="3293"/>
                </a:cubicBezTo>
                <a:cubicBezTo>
                  <a:pt x="447" y="3283"/>
                  <a:pt x="450" y="3267"/>
                  <a:pt x="458" y="3255"/>
                </a:cubicBezTo>
                <a:cubicBezTo>
                  <a:pt x="512" y="3263"/>
                  <a:pt x="554" y="3268"/>
                  <a:pt x="605" y="3282"/>
                </a:cubicBezTo>
                <a:cubicBezTo>
                  <a:pt x="671" y="3272"/>
                  <a:pt x="681" y="3245"/>
                  <a:pt x="730" y="3206"/>
                </a:cubicBezTo>
                <a:cubicBezTo>
                  <a:pt x="741" y="3197"/>
                  <a:pt x="744" y="3179"/>
                  <a:pt x="757" y="3173"/>
                </a:cubicBezTo>
                <a:cubicBezTo>
                  <a:pt x="765" y="3168"/>
                  <a:pt x="775" y="3170"/>
                  <a:pt x="784" y="3168"/>
                </a:cubicBezTo>
                <a:cubicBezTo>
                  <a:pt x="820" y="3158"/>
                  <a:pt x="856" y="3146"/>
                  <a:pt x="893" y="3135"/>
                </a:cubicBezTo>
                <a:cubicBezTo>
                  <a:pt x="918" y="3117"/>
                  <a:pt x="938" y="3093"/>
                  <a:pt x="964" y="3075"/>
                </a:cubicBezTo>
                <a:cubicBezTo>
                  <a:pt x="976" y="3114"/>
                  <a:pt x="958" y="3067"/>
                  <a:pt x="985" y="3102"/>
                </a:cubicBezTo>
                <a:cubicBezTo>
                  <a:pt x="1012" y="3136"/>
                  <a:pt x="1014" y="3169"/>
                  <a:pt x="1067" y="3178"/>
                </a:cubicBezTo>
                <a:cubicBezTo>
                  <a:pt x="1088" y="3181"/>
                  <a:pt x="1110" y="3182"/>
                  <a:pt x="1132" y="3184"/>
                </a:cubicBezTo>
                <a:cubicBezTo>
                  <a:pt x="1158" y="3191"/>
                  <a:pt x="1164" y="3217"/>
                  <a:pt x="1187" y="3233"/>
                </a:cubicBezTo>
                <a:cubicBezTo>
                  <a:pt x="1207" y="3273"/>
                  <a:pt x="1184" y="3242"/>
                  <a:pt x="1220" y="3260"/>
                </a:cubicBezTo>
                <a:cubicBezTo>
                  <a:pt x="1237" y="3268"/>
                  <a:pt x="1249" y="3287"/>
                  <a:pt x="1268" y="3293"/>
                </a:cubicBezTo>
                <a:cubicBezTo>
                  <a:pt x="1293" y="3300"/>
                  <a:pt x="1334" y="3313"/>
                  <a:pt x="1356" y="3325"/>
                </a:cubicBezTo>
                <a:cubicBezTo>
                  <a:pt x="1370" y="3332"/>
                  <a:pt x="1378" y="3338"/>
                  <a:pt x="1394" y="3342"/>
                </a:cubicBezTo>
                <a:cubicBezTo>
                  <a:pt x="1402" y="3344"/>
                  <a:pt x="1421" y="3347"/>
                  <a:pt x="1421" y="3347"/>
                </a:cubicBezTo>
                <a:cubicBezTo>
                  <a:pt x="1451" y="3326"/>
                  <a:pt x="1481" y="3351"/>
                  <a:pt x="1513" y="3363"/>
                </a:cubicBezTo>
                <a:cubicBezTo>
                  <a:pt x="1522" y="3366"/>
                  <a:pt x="1531" y="3370"/>
                  <a:pt x="1541" y="3374"/>
                </a:cubicBezTo>
                <a:cubicBezTo>
                  <a:pt x="1550" y="3377"/>
                  <a:pt x="1576" y="3389"/>
                  <a:pt x="1568" y="3385"/>
                </a:cubicBezTo>
                <a:cubicBezTo>
                  <a:pt x="1559" y="3379"/>
                  <a:pt x="1541" y="3369"/>
                  <a:pt x="1541" y="3369"/>
                </a:cubicBezTo>
                <a:cubicBezTo>
                  <a:pt x="1546" y="3365"/>
                  <a:pt x="1550" y="3358"/>
                  <a:pt x="1557" y="3358"/>
                </a:cubicBezTo>
                <a:cubicBezTo>
                  <a:pt x="1565" y="3358"/>
                  <a:pt x="1571" y="3366"/>
                  <a:pt x="1579" y="3369"/>
                </a:cubicBezTo>
                <a:cubicBezTo>
                  <a:pt x="1596" y="3375"/>
                  <a:pt x="1615" y="3379"/>
                  <a:pt x="1633" y="3385"/>
                </a:cubicBezTo>
                <a:cubicBezTo>
                  <a:pt x="1643" y="3392"/>
                  <a:pt x="1656" y="3394"/>
                  <a:pt x="1666" y="3402"/>
                </a:cubicBezTo>
                <a:cubicBezTo>
                  <a:pt x="1700" y="3428"/>
                  <a:pt x="1653" y="3410"/>
                  <a:pt x="1693" y="3423"/>
                </a:cubicBezTo>
                <a:cubicBezTo>
                  <a:pt x="1744" y="3462"/>
                  <a:pt x="1809" y="3479"/>
                  <a:pt x="1873" y="3494"/>
                </a:cubicBezTo>
                <a:cubicBezTo>
                  <a:pt x="1916" y="3483"/>
                  <a:pt x="1892" y="3454"/>
                  <a:pt x="1911" y="3418"/>
                </a:cubicBezTo>
                <a:cubicBezTo>
                  <a:pt x="1895" y="3128"/>
                  <a:pt x="1959" y="2827"/>
                  <a:pt x="1883" y="2547"/>
                </a:cubicBezTo>
                <a:cubicBezTo>
                  <a:pt x="1889" y="2490"/>
                  <a:pt x="1890" y="2449"/>
                  <a:pt x="1911" y="2400"/>
                </a:cubicBezTo>
                <a:cubicBezTo>
                  <a:pt x="1921" y="2344"/>
                  <a:pt x="1916" y="2287"/>
                  <a:pt x="1927" y="2231"/>
                </a:cubicBezTo>
                <a:cubicBezTo>
                  <a:pt x="1921" y="2120"/>
                  <a:pt x="1917" y="2034"/>
                  <a:pt x="1922" y="1921"/>
                </a:cubicBezTo>
                <a:cubicBezTo>
                  <a:pt x="1924" y="1779"/>
                  <a:pt x="1914" y="1611"/>
                  <a:pt x="1938" y="1464"/>
                </a:cubicBezTo>
                <a:cubicBezTo>
                  <a:pt x="1939" y="1419"/>
                  <a:pt x="1966" y="1264"/>
                  <a:pt x="1932" y="1214"/>
                </a:cubicBezTo>
                <a:cubicBezTo>
                  <a:pt x="1928" y="1203"/>
                  <a:pt x="1933" y="1184"/>
                  <a:pt x="1922" y="1181"/>
                </a:cubicBezTo>
                <a:cubicBezTo>
                  <a:pt x="1916" y="1179"/>
                  <a:pt x="1905" y="1181"/>
                  <a:pt x="1905" y="1176"/>
                </a:cubicBezTo>
                <a:cubicBezTo>
                  <a:pt x="1904" y="1167"/>
                  <a:pt x="1915" y="1163"/>
                  <a:pt x="1920" y="1157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67159" y="397371"/>
            <a:ext cx="686758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Sometimes lesions are patchy involving more than a lobule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264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00" y="805161"/>
            <a:ext cx="9031617" cy="524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41840" y="303284"/>
            <a:ext cx="600882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Vascular damage following acetaminophen (MRI image)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42499" y="6215063"/>
            <a:ext cx="582247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Malarkey, Ryan, Johnson, Maronpot, 2004</a:t>
            </a:r>
          </a:p>
        </p:txBody>
      </p:sp>
    </p:spTree>
    <p:extLst>
      <p:ext uri="{BB962C8B-B14F-4D97-AF65-F5344CB8AC3E}">
        <p14:creationId xmlns:p14="http://schemas.microsoft.com/office/powerpoint/2010/main" xmlns="" val="30334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idx="1"/>
          </p:nvPr>
        </p:nvSpPr>
        <p:spPr>
          <a:xfrm>
            <a:off x="2056776" y="1675805"/>
            <a:ext cx="6172111" cy="4877098"/>
          </a:xfrm>
          <a:extLst/>
        </p:spPr>
        <p:txBody>
          <a:bodyPr lIns="84455" tIns="42227" rIns="84455" bIns="42227">
            <a:normAutofit lnSpcReduction="10000"/>
          </a:bodyPr>
          <a:lstStyle/>
          <a:p>
            <a:pPr marL="188913" indent="-188913" defTabSz="60483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Epithelial Cells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Hepatocytes 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Cholangiocyes</a:t>
            </a:r>
          </a:p>
          <a:p>
            <a:pPr marL="188913" indent="-188913" defTabSz="60483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Mesenchymal cells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Kupffer cells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Endothelial cells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Stellate cells</a:t>
            </a:r>
          </a:p>
          <a:p>
            <a:pPr marL="188913" indent="-188913" defTabSz="60483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Other Hepatic components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>
                <a:latin typeface="Arial" charset="0"/>
              </a:rPr>
              <a:t>Smooth muscle cells (blood vessels)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>
                <a:latin typeface="Arial" charset="0"/>
              </a:rPr>
              <a:t>Mesothelia (capsule)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>
                <a:latin typeface="Arial" charset="0"/>
              </a:rPr>
              <a:t>Nerves (unmyelinated)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>
                <a:latin typeface="Arial" charset="0"/>
              </a:rPr>
              <a:t>Neuroendocrine cells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>
                <a:latin typeface="Arial" charset="0"/>
              </a:rPr>
              <a:t>Hematopoeitic cells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1400">
                <a:latin typeface="Arial" charset="0"/>
              </a:rPr>
              <a:t>Extracellular matrix </a:t>
            </a:r>
          </a:p>
          <a:p>
            <a:pPr marL="452438" lvl="1" indent="-149225" defTabSz="604838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>
                <a:latin typeface="Arial" charset="0"/>
              </a:rPr>
              <a:t> 5-10% of liver is collagen</a:t>
            </a:r>
          </a:p>
          <a:p>
            <a:pPr marL="188913" indent="-188913" defTabSz="60483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744" y="456903"/>
            <a:ext cx="8368027" cy="991195"/>
          </a:xfr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Heterogeneity of liver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g 2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998" y="1372196"/>
            <a:ext cx="7925633" cy="51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744" y="229196"/>
            <a:ext cx="8368027" cy="837903"/>
          </a:xfr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dirty="0" smtClean="0">
                <a:latin typeface="Arial" charset="0"/>
              </a:rPr>
              <a:t>Liver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2"/>
          <p:cNvSpPr txBox="1">
            <a:spLocks noChangeArrowheads="1"/>
          </p:cNvSpPr>
          <p:nvPr/>
        </p:nvSpPr>
        <p:spPr bwMode="auto">
          <a:xfrm>
            <a:off x="838409" y="686098"/>
            <a:ext cx="7695516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Lobular Heterogeneity: The Streaming Liver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369995" y="6096000"/>
            <a:ext cx="56405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Arial" charset="0"/>
              </a:rPr>
              <a:t>Pathology of the Liver, MacSween RNM et al, 2002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6665" y="1675805"/>
            <a:ext cx="8232455" cy="374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>
          <a:xfrm>
            <a:off x="2438519" y="1815703"/>
            <a:ext cx="6034754" cy="3762375"/>
          </a:xfrm>
        </p:spPr>
        <p:txBody>
          <a:bodyPr lIns="84455" tIns="42227" rIns="84455" bIns="42227"/>
          <a:lstStyle/>
          <a:p>
            <a:pPr marL="188913" indent="-188913" defTabSz="604838" eaLnBrk="1" hangingPunct="1">
              <a:buFont typeface="Wingdings" pitchFamily="2" charset="2"/>
              <a:buChar char="Ø"/>
            </a:pPr>
            <a:r>
              <a:rPr lang="en-US" sz="2000" smtClean="0">
                <a:latin typeface="Arial" charset="0"/>
              </a:rPr>
              <a:t>Hepatocytes (60%)</a:t>
            </a:r>
          </a:p>
          <a:p>
            <a:pPr marL="188913" indent="-188913" defTabSz="604838" eaLnBrk="1" hangingPunct="1">
              <a:buFont typeface="Wingdings" pitchFamily="2" charset="2"/>
              <a:buChar char="Ø"/>
            </a:pPr>
            <a:r>
              <a:rPr lang="en-US" sz="2000" smtClean="0">
                <a:latin typeface="Arial" charset="0"/>
              </a:rPr>
              <a:t>Biliary epithelium (3-5%)</a:t>
            </a:r>
          </a:p>
          <a:p>
            <a:pPr marL="188913" indent="-188913" defTabSz="604838" eaLnBrk="1" hangingPunct="1">
              <a:buFont typeface="Wingdings" pitchFamily="2" charset="2"/>
              <a:buChar char="Ø"/>
            </a:pPr>
            <a:r>
              <a:rPr lang="en-US" sz="2000" smtClean="0">
                <a:latin typeface="Arial" charset="0"/>
              </a:rPr>
              <a:t>Endothelia (20%)</a:t>
            </a:r>
          </a:p>
          <a:p>
            <a:pPr marL="755650" lvl="2" indent="-150813" defTabSz="604838" eaLnBrk="1" hangingPunct="1">
              <a:buFont typeface="Wingdings" pitchFamily="2" charset="2"/>
              <a:buChar char="Ø"/>
            </a:pPr>
            <a:r>
              <a:rPr lang="en-US" sz="1600" smtClean="0">
                <a:latin typeface="Arial" charset="0"/>
              </a:rPr>
              <a:t> sinusoids </a:t>
            </a:r>
          </a:p>
          <a:p>
            <a:pPr marL="755650" lvl="2" indent="-150813" defTabSz="604838" eaLnBrk="1" hangingPunct="1">
              <a:buFont typeface="Wingdings" pitchFamily="2" charset="2"/>
              <a:buChar char="Ø"/>
            </a:pPr>
            <a:r>
              <a:rPr lang="en-US" sz="1600" smtClean="0">
                <a:latin typeface="Arial" charset="0"/>
              </a:rPr>
              <a:t> blood vessels (arteries and veins)</a:t>
            </a:r>
          </a:p>
          <a:p>
            <a:pPr marL="755650" lvl="2" indent="-150813" defTabSz="604838" eaLnBrk="1" hangingPunct="1">
              <a:buFont typeface="Wingdings" pitchFamily="2" charset="2"/>
              <a:buChar char="Ø"/>
            </a:pPr>
            <a:r>
              <a:rPr lang="en-US" sz="1600" smtClean="0">
                <a:latin typeface="Arial" charset="0"/>
              </a:rPr>
              <a:t> lymphatics </a:t>
            </a:r>
          </a:p>
          <a:p>
            <a:pPr marL="188913" indent="-188913" defTabSz="604838" eaLnBrk="1" hangingPunct="1">
              <a:buFont typeface="Wingdings" pitchFamily="2" charset="2"/>
              <a:buChar char="Ø"/>
            </a:pPr>
            <a:r>
              <a:rPr lang="en-US" sz="2000" smtClean="0">
                <a:latin typeface="Arial" charset="0"/>
              </a:rPr>
              <a:t>Kupffer cells (15%)</a:t>
            </a:r>
          </a:p>
          <a:p>
            <a:pPr marL="188913" indent="-188913" defTabSz="604838" eaLnBrk="1" hangingPunct="1">
              <a:buFont typeface="Wingdings" pitchFamily="2" charset="2"/>
              <a:buChar char="Ø"/>
            </a:pPr>
            <a:r>
              <a:rPr lang="en-US" sz="2000" smtClean="0">
                <a:latin typeface="Arial" charset="0"/>
              </a:rPr>
              <a:t>Hepatic stellate cells (5 -%)</a:t>
            </a:r>
          </a:p>
          <a:p>
            <a:pPr marL="188913" indent="-188913" defTabSz="604838" eaLnBrk="1" hangingPunct="1">
              <a:buFont typeface="Wingdings" pitchFamily="2" charset="2"/>
              <a:buChar char="Ø"/>
            </a:pPr>
            <a:r>
              <a:rPr lang="en-US" sz="2000" smtClean="0">
                <a:latin typeface="Arial" charset="0"/>
              </a:rPr>
              <a:t>Lymphocytes  (Pit cells)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744" y="456903"/>
            <a:ext cx="8368027" cy="991195"/>
          </a:xfr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Heterogeneity of liver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046702" y="1531225"/>
            <a:ext cx="7390479" cy="4342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4455" tIns="42227" rIns="84455" bIns="42227"/>
          <a:lstStyle/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80% of mass; 60% of cell numbers</a:t>
            </a: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 smtClean="0">
                <a:latin typeface="Arial" charset="0"/>
              </a:rPr>
              <a:t>Free </a:t>
            </a:r>
            <a:r>
              <a:rPr lang="en-US" b="0" dirty="0">
                <a:latin typeface="Arial" charset="0"/>
              </a:rPr>
              <a:t>ribosomes</a:t>
            </a: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Golgi complex</a:t>
            </a: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</a:t>
            </a:r>
            <a:r>
              <a:rPr lang="en-US" b="0" dirty="0" err="1">
                <a:latin typeface="Arial" charset="0"/>
              </a:rPr>
              <a:t>Lysosomes</a:t>
            </a:r>
            <a:r>
              <a:rPr lang="en-US" b="0" dirty="0">
                <a:latin typeface="Arial" charset="0"/>
              </a:rPr>
              <a:t> 	(~ 30 per cell)</a:t>
            </a:r>
            <a:endParaRPr lang="en-US" sz="2400" b="0" dirty="0">
              <a:latin typeface="Arial" charset="0"/>
            </a:endParaRP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</a:t>
            </a:r>
            <a:r>
              <a:rPr lang="en-US" b="0" dirty="0" err="1">
                <a:latin typeface="Arial" charset="0"/>
              </a:rPr>
              <a:t>Peroxisomes</a:t>
            </a:r>
            <a:r>
              <a:rPr lang="en-US" b="0" dirty="0">
                <a:latin typeface="Arial" charset="0"/>
              </a:rPr>
              <a:t> / </a:t>
            </a:r>
            <a:r>
              <a:rPr lang="en-US" b="0" dirty="0" err="1">
                <a:latin typeface="Arial" charset="0"/>
              </a:rPr>
              <a:t>microbodies</a:t>
            </a:r>
            <a:r>
              <a:rPr lang="en-US" b="0" dirty="0">
                <a:latin typeface="Arial" charset="0"/>
              </a:rPr>
              <a:t>   (~ 500 per cell)</a:t>
            </a:r>
            <a:endParaRPr lang="en-US" sz="2400" b="0" dirty="0">
              <a:latin typeface="Arial" charset="0"/>
            </a:endParaRP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Mitochondria 	(1000 per cell)</a:t>
            </a: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Cytoskeleton  (microfilaments, intermediate 					filaments, microtubules)</a:t>
            </a: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Glycogen</a:t>
            </a:r>
          </a:p>
          <a:p>
            <a:pPr marL="188913" indent="-188913" algn="l" defTabSz="604838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SzPct val="75000"/>
              <a:buFont typeface="Wingdings" pitchFamily="2" charset="2"/>
              <a:buChar char="Ø"/>
            </a:pPr>
            <a:r>
              <a:rPr lang="en-US" b="0" dirty="0">
                <a:latin typeface="Arial" charset="0"/>
              </a:rPr>
              <a:t> Produces bile (~ 15 ml per kg per day)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81743" y="456903"/>
            <a:ext cx="8533924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4455" tIns="42227" rIns="84455" bIns="42227" anchor="ctr"/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chemeClr val="tx2"/>
                </a:solidFill>
                <a:latin typeface="Arial" charset="0"/>
              </a:rPr>
              <a:t>Hepatocytes</a:t>
            </a:r>
            <a:endParaRPr lang="en-US" sz="36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20% of liver cells,  3.3% of protein content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Discontinuous individual cells/fenestrated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Sieve plates - clustered fenestrate 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Direct access of blood to </a:t>
            </a:r>
            <a:r>
              <a:rPr lang="en-US" sz="2000" dirty="0" err="1" smtClean="0">
                <a:latin typeface="Arial" charset="0"/>
              </a:rPr>
              <a:t>hepatocytes</a:t>
            </a: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Gives rise to vascular tumors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Vinyl chloride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</a:rPr>
              <a:t>hemangiosarcomas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 - human carcinogen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Arial" charset="0"/>
              </a:rPr>
              <a:t>Endothelial Cells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g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520" y="75903"/>
            <a:ext cx="4470321" cy="678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087226" y="5258099"/>
            <a:ext cx="20567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Arial" charset="0"/>
              </a:rPr>
              <a:t>Tissues and Organs: a text of scanning electron microscopy, Kessel, RG and Kardon,RH, 1979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51628" y="1372195"/>
            <a:ext cx="236359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Arial" charset="0"/>
              </a:rPr>
              <a:t>Sinusoidal endothelial cells</a:t>
            </a:r>
            <a:endParaRPr lang="en-US" sz="32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010520" y="3504903"/>
            <a:ext cx="2210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Fenestrations</a:t>
            </a: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5028666" y="3961804"/>
            <a:ext cx="2058560" cy="608708"/>
          </a:xfrm>
          <a:prstGeom prst="line">
            <a:avLst/>
          </a:prstGeom>
          <a:noFill/>
          <a:ln w="57150">
            <a:solidFill>
              <a:schemeClr val="tx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charset="0"/>
              </a:rPr>
              <a:t>Largest organ in body - 1500 g  in humans (2% of BW)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charset="0"/>
              </a:rPr>
              <a:t>25% of cardiac output - 2 L/Minute in 70 kg Human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charset="0"/>
              </a:rPr>
              <a:t>Source of most plasma proteins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charset="0"/>
              </a:rPr>
              <a:t>Interface between food and energy needs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charset="0"/>
              </a:rPr>
              <a:t>Largest source of fixed macrophages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charset="0"/>
              </a:rPr>
              <a:t>Marked circadian rhythm</a:t>
            </a:r>
          </a:p>
          <a:p>
            <a:pPr lvl="1" eaLnBrk="1" hangingPunct="1">
              <a:buFont typeface="Wingdings" pitchFamily="2" charset="2"/>
              <a:buChar char="Ø"/>
            </a:pPr>
            <a:endParaRPr lang="en-US" dirty="0" smtClean="0">
              <a:latin typeface="Arial" charset="0"/>
            </a:endParaRP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Liver is Complex Organ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lum bright="-6000" contrast="10000"/>
          </a:blip>
          <a:srcRect/>
          <a:stretch>
            <a:fillRect/>
          </a:stretch>
        </p:blipFill>
        <p:spPr bwMode="auto">
          <a:xfrm>
            <a:off x="0" y="686099"/>
            <a:ext cx="9295628" cy="455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438520" y="5944196"/>
            <a:ext cx="46487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Arial" charset="0"/>
              </a:rPr>
              <a:t>Pathology of the Liver, MacSween RNM et al,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498764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15% of liver cell population, 2.5% of liver protein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Precursors arise from circulating </a:t>
            </a:r>
            <a:r>
              <a:rPr lang="en-US" sz="2000" dirty="0" err="1" smtClean="0">
                <a:latin typeface="Arial" charset="0"/>
              </a:rPr>
              <a:t>monocytes</a:t>
            </a: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Major component of fixed macrophage system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Ingest particles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May contribute to liver disease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Mediators of inflammation (TNF-alpha)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dirty="0" smtClean="0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Arial" charset="0"/>
              </a:rPr>
              <a:t>Kupffer Cells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1909" t="1414" r="1881" b="1385"/>
          <a:stretch>
            <a:fillRect/>
          </a:stretch>
        </p:blipFill>
        <p:spPr bwMode="auto">
          <a:xfrm>
            <a:off x="1257613" y="1357312"/>
            <a:ext cx="6628776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13120" y="349747"/>
            <a:ext cx="710684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  <a:latin typeface="Arial" charset="0"/>
              </a:rPr>
              <a:t>Liver showing hepatocytes (H), Kupffer cells (KC), endothelial cells (EC) and stellate cells (SC)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883743" y="1675805"/>
            <a:ext cx="6589531" cy="4115098"/>
          </a:xfrm>
        </p:spPr>
        <p:txBody>
          <a:bodyPr/>
          <a:lstStyle/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5% - 8% of all </a:t>
            </a:r>
            <a:r>
              <a:rPr lang="en-US" sz="2000" dirty="0" err="1" smtClean="0">
                <a:latin typeface="Arial" charset="0"/>
              </a:rPr>
              <a:t>parenchymal</a:t>
            </a:r>
            <a:r>
              <a:rPr lang="en-US" sz="2000" dirty="0" smtClean="0">
                <a:latin typeface="Arial" charset="0"/>
              </a:rPr>
              <a:t> cells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Vitamin A storage and metabolism: </a:t>
            </a:r>
            <a:r>
              <a:rPr lang="en-US" sz="2000" dirty="0" smtClean="0">
                <a:latin typeface="Arial" charset="0"/>
              </a:rPr>
              <a:t>Ito cell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Significant source of collagen, hepatic fibrosis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Major player in hepatic regeneration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Control </a:t>
            </a:r>
            <a:r>
              <a:rPr lang="en-US" sz="2000" dirty="0" err="1" smtClean="0">
                <a:latin typeface="Arial" charset="0"/>
              </a:rPr>
              <a:t>microvascular</a:t>
            </a:r>
            <a:r>
              <a:rPr lang="en-US" sz="2000" dirty="0" smtClean="0">
                <a:latin typeface="Arial" charset="0"/>
              </a:rPr>
              <a:t> tone</a:t>
            </a:r>
          </a:p>
          <a:p>
            <a:pPr eaLnBrk="1" hangingPunct="1"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Arial" charset="0"/>
              </a:rPr>
              <a:t>Stellate Cells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744" y="1067098"/>
            <a:ext cx="4646921" cy="1172766"/>
          </a:xfrm>
          <a:extLst/>
        </p:spPr>
        <p:txBody>
          <a:bodyPr lIns="91440" tIns="45720" rIns="91440" bIns="45720"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20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0263" y="2546450"/>
            <a:ext cx="6095405" cy="43115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" y="1"/>
          <a:ext cx="6118595" cy="3562945"/>
        </p:xfrm>
        <a:graphic>
          <a:graphicData uri="http://schemas.openxmlformats.org/presentationml/2006/ole">
            <p:oleObj spid="_x0000_s79909" name="Image" r:id="rId5" imgW="4573171" imgH="3192073" progId="">
              <p:embed/>
            </p:oleObj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5286376"/>
            <a:ext cx="205677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i="1">
                <a:latin typeface="Arial" charset="0"/>
              </a:rPr>
              <a:t>Tissues and Organs: a text of scanning electron microscopy, Kessel, RG and Kardon,RH,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smtClean="0">
                <a:latin typeface="Arial" charset="0"/>
              </a:rPr>
              <a:t>3% to 5% of liver cell population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smtClean="0">
                <a:latin typeface="Arial" charset="0"/>
              </a:rPr>
              <a:t>Form approximately 2 km of tubules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smtClean="0">
                <a:latin typeface="Arial" charset="0"/>
              </a:rPr>
              <a:t>Tight junctions isolate lumen 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smtClean="0">
                <a:latin typeface="Arial" charset="0"/>
              </a:rPr>
              <a:t>Modifies bile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smtClean="0">
                <a:latin typeface="Arial" charset="0"/>
              </a:rPr>
              <a:t>Active in secretion and absorption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smtClean="0">
                <a:latin typeface="Arial" charset="0"/>
              </a:rPr>
              <a:t>Effective communicator with other cells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smtClean="0">
                <a:latin typeface="Arial" charset="0"/>
              </a:rPr>
              <a:t>Contains numerous transporters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Arial" charset="0"/>
              </a:rPr>
              <a:t>Biliary cells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817813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800" dirty="0" smtClean="0"/>
              <a:t>What do we mean by zonal necrosis and site specificity?</a:t>
            </a:r>
            <a:br>
              <a:rPr lang="en-US" sz="2800" dirty="0" smtClean="0"/>
            </a:br>
            <a:r>
              <a:rPr lang="en-US" sz="2800" dirty="0" smtClean="0"/>
              <a:t>Explain in details? P117</a:t>
            </a:r>
            <a:br>
              <a:rPr lang="en-US" sz="2800" dirty="0" smtClean="0"/>
            </a:br>
            <a:r>
              <a:rPr lang="en-US" sz="2800" dirty="0" smtClean="0"/>
              <a:t>see Table 5.1</a:t>
            </a:r>
            <a:br>
              <a:rPr lang="en-US" sz="2800" dirty="0" smtClean="0"/>
            </a:br>
            <a:r>
              <a:rPr lang="en-US" sz="2800" dirty="0"/>
              <a:t>Endoplasmatic reticulum is a target  for the toxicity of chemicals. Explain? (p116)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238631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Chemical-induced Hepatotoxicity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idx="1"/>
          </p:nvPr>
        </p:nvSpPr>
        <p:spPr>
          <a:xfrm>
            <a:off x="685799" y="1352550"/>
            <a:ext cx="8084127" cy="50292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Hepatotoxic response depends on concentration of toxicant delivered to hepatocytes in the liver </a:t>
            </a:r>
            <a:r>
              <a:rPr lang="en-US" dirty="0" err="1"/>
              <a:t>acinus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Hepatotoxicity a function of: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Blood concentration of (pro)toxicant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Blood flow in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Biotransformation (to more or less toxic species)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Blood flow out</a:t>
            </a:r>
          </a:p>
          <a:p>
            <a:pPr>
              <a:lnSpc>
                <a:spcPct val="150000"/>
              </a:lnSpc>
            </a:pPr>
            <a:r>
              <a:rPr lang="en-US" dirty="0"/>
              <a:t>Most </a:t>
            </a:r>
            <a:r>
              <a:rPr lang="en-US" dirty="0" err="1"/>
              <a:t>hepatotoxicants</a:t>
            </a:r>
            <a:r>
              <a:rPr lang="en-US" dirty="0"/>
              <a:t> produce characteristic patterns of </a:t>
            </a:r>
            <a:r>
              <a:rPr lang="en-US" dirty="0" err="1"/>
              <a:t>cytolethality</a:t>
            </a:r>
            <a:r>
              <a:rPr lang="en-US" dirty="0"/>
              <a:t> across the </a:t>
            </a:r>
            <a:r>
              <a:rPr lang="en-US" dirty="0" err="1"/>
              <a:t>acinus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504950"/>
          </a:xfrm>
        </p:spPr>
        <p:txBody>
          <a:bodyPr>
            <a:normAutofit/>
          </a:bodyPr>
          <a:lstStyle/>
          <a:p>
            <a:r>
              <a:rPr lang="en-US" sz="2800" dirty="0"/>
              <a:t>Mechanisms of Chemical-induced Toxicity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Direct effects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Toxicants can have direct surfactant effects upon plasma membranes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Chlorpromazine and </a:t>
            </a:r>
            <a:r>
              <a:rPr lang="en-US" sz="2000" dirty="0" err="1"/>
              <a:t>phenothiozines</a:t>
            </a:r>
            <a:r>
              <a:rPr lang="en-US" sz="2000" dirty="0"/>
              <a:t>, erythromycin salts, </a:t>
            </a:r>
            <a:r>
              <a:rPr lang="en-US" sz="2000" dirty="0" err="1"/>
              <a:t>chenodeoxycholate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400" dirty="0"/>
              <a:t>Effects on the cytoskeleton, resulting in plasma membrane permeability changes</a:t>
            </a:r>
          </a:p>
          <a:p>
            <a:pPr lvl="2">
              <a:lnSpc>
                <a:spcPct val="150000"/>
              </a:lnSpc>
            </a:pPr>
            <a:r>
              <a:rPr lang="en-US" sz="2000" dirty="0" err="1"/>
              <a:t>Phalloidin</a:t>
            </a:r>
            <a:r>
              <a:rPr lang="en-US" sz="2000" dirty="0"/>
              <a:t>, </a:t>
            </a:r>
            <a:r>
              <a:rPr lang="en-US" sz="2000" dirty="0" err="1"/>
              <a:t>taxol</a:t>
            </a: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400" dirty="0"/>
              <a:t>Effects upon mitochondrial membranes and enzymes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Cadmium, </a:t>
            </a:r>
            <a:r>
              <a:rPr lang="en-US" sz="2000" dirty="0" err="1"/>
              <a:t>butylated</a:t>
            </a:r>
            <a:r>
              <a:rPr lang="en-US" sz="2000" dirty="0"/>
              <a:t> </a:t>
            </a:r>
            <a:r>
              <a:rPr lang="en-US" sz="2000" dirty="0" err="1"/>
              <a:t>hydroxyanisole</a:t>
            </a:r>
            <a:r>
              <a:rPr lang="en-US" sz="2000" dirty="0"/>
              <a:t>, </a:t>
            </a:r>
            <a:r>
              <a:rPr lang="en-US" sz="2000" dirty="0" err="1"/>
              <a:t>butylated</a:t>
            </a:r>
            <a:r>
              <a:rPr lang="en-US" sz="2000" dirty="0"/>
              <a:t> </a:t>
            </a:r>
            <a:r>
              <a:rPr lang="en-US" sz="2000" dirty="0" err="1"/>
              <a:t>hydroxytoluene</a:t>
            </a:r>
            <a:r>
              <a:rPr lang="en-US" sz="2000" dirty="0"/>
              <a:t>, inhibitors and </a:t>
            </a:r>
            <a:r>
              <a:rPr lang="en-US" sz="2000" dirty="0" err="1"/>
              <a:t>uncouplers</a:t>
            </a:r>
            <a:r>
              <a:rPr lang="en-US" sz="2000" dirty="0"/>
              <a:t> of electron transport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3051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liver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Heptatocelluar</a:t>
            </a:r>
            <a:r>
              <a:rPr lang="en-US" dirty="0" smtClean="0"/>
              <a:t> degradation and death.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Lipid peroxidation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err="1" smtClean="0"/>
              <a:t>Irreversable</a:t>
            </a:r>
            <a:r>
              <a:rPr lang="en-US" dirty="0" smtClean="0"/>
              <a:t> binding to macromolecule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Loss of </a:t>
            </a:r>
            <a:r>
              <a:rPr lang="en-US" dirty="0" err="1" smtClean="0"/>
              <a:t>Ca</a:t>
            </a:r>
            <a:r>
              <a:rPr lang="en-US" baseline="30000" dirty="0"/>
              <a:t> </a:t>
            </a:r>
            <a:r>
              <a:rPr lang="en-US" baseline="30000" dirty="0" smtClean="0"/>
              <a:t>++ </a:t>
            </a:r>
            <a:r>
              <a:rPr lang="en-US" dirty="0" smtClean="0"/>
              <a:t>homeostasis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Immune reactions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Fatty liver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Cholestasis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 Vascular injury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Cirrhosis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Tumors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645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1369995" y="1643063"/>
            <a:ext cx="7162146" cy="411509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 Processes, dietary proteins, carbohydrates, lipids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Stores and releases energy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Exports Glucose from glycogen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Exports </a:t>
            </a:r>
            <a:r>
              <a:rPr lang="en-US" sz="1600" dirty="0" err="1" smtClean="0">
                <a:latin typeface="Arial" charset="0"/>
              </a:rPr>
              <a:t>Acetoacetate</a:t>
            </a:r>
            <a:r>
              <a:rPr lang="en-US" sz="1600" dirty="0" smtClean="0">
                <a:latin typeface="Arial" charset="0"/>
              </a:rPr>
              <a:t> from fatty acids</a:t>
            </a: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solidFill>
                  <a:schemeClr val="tx2"/>
                </a:solidFill>
                <a:latin typeface="Arial" charset="0"/>
              </a:rPr>
              <a:t>Detoxification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Endogenous &amp; Exogenous compounds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Oxidation and reduction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Conjugation and hydrolysis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Monotype Sorts" pitchFamily="1" charset="2"/>
              <a:buNone/>
            </a:pPr>
            <a:r>
              <a:rPr lang="en-US" sz="2000" dirty="0" smtClean="0">
                <a:latin typeface="Arial" charset="0"/>
              </a:rPr>
              <a:t>Important role in vitamins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Active synthesis of some forms of B vitamins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Proteins for transport of vitamins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charset="0"/>
              </a:rPr>
              <a:t>Retinoid storage and metabolism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19" y="392826"/>
            <a:ext cx="716393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Role of the Liver</a:t>
            </a:r>
            <a:br>
              <a:rPr lang="en-US" dirty="0">
                <a:latin typeface="Arial" charset="0"/>
              </a:rPr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1- </a:t>
            </a:r>
            <a:r>
              <a:rPr lang="en-US" dirty="0" err="1" smtClean="0"/>
              <a:t>Heptatocelluar</a:t>
            </a:r>
            <a:r>
              <a:rPr lang="en-US" dirty="0" smtClean="0"/>
              <a:t> </a:t>
            </a:r>
            <a:r>
              <a:rPr lang="en-US" dirty="0"/>
              <a:t>degradation and death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en-US" dirty="0" smtClean="0">
                <a:solidFill>
                  <a:srgbClr val="FF0000"/>
                </a:solidFill>
              </a:rPr>
              <a:t>Plasma </a:t>
            </a:r>
            <a:r>
              <a:rPr lang="en-US" dirty="0">
                <a:solidFill>
                  <a:srgbClr val="FF0000"/>
                </a:solidFill>
              </a:rPr>
              <a:t>membrane</a:t>
            </a:r>
            <a:r>
              <a:rPr lang="en-US" dirty="0"/>
              <a:t>: </a:t>
            </a:r>
            <a:r>
              <a:rPr lang="en-US" sz="1800" dirty="0"/>
              <a:t>acetaminophen, ethanol, </a:t>
            </a:r>
            <a:r>
              <a:rPr lang="en-US" sz="1800" dirty="0" err="1"/>
              <a:t>mercurials</a:t>
            </a:r>
            <a:r>
              <a:rPr lang="en-US" sz="1800" dirty="0"/>
              <a:t>, </a:t>
            </a:r>
            <a:r>
              <a:rPr lang="en-US" sz="1800" dirty="0" err="1"/>
              <a:t>phaloidin</a:t>
            </a:r>
            <a:r>
              <a:rPr lang="en-US" sz="1800" dirty="0"/>
              <a:t>.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solidFill>
                  <a:srgbClr val="FF0000"/>
                </a:solidFill>
              </a:rPr>
              <a:t>Mitochondrial dysfunction</a:t>
            </a:r>
            <a:r>
              <a:rPr lang="en-US" sz="2000" dirty="0"/>
              <a:t>: Responsible for ATP and </a:t>
            </a:r>
            <a:r>
              <a:rPr lang="en-US" sz="2000" dirty="0" err="1"/>
              <a:t>Ca</a:t>
            </a:r>
            <a:r>
              <a:rPr lang="en-US" sz="2000" baseline="30000" dirty="0"/>
              <a:t>++</a:t>
            </a:r>
            <a:r>
              <a:rPr lang="en-US" sz="2000" dirty="0"/>
              <a:t> regulation</a:t>
            </a:r>
          </a:p>
          <a:p>
            <a:pPr marL="274320" lvl="1" indent="0">
              <a:spcBef>
                <a:spcPct val="30000"/>
              </a:spcBef>
              <a:buNone/>
            </a:pPr>
            <a:r>
              <a:rPr lang="en-US" sz="1600" dirty="0"/>
              <a:t> CCl4, cocaine, </a:t>
            </a:r>
            <a:r>
              <a:rPr lang="en-US" sz="1600" dirty="0" err="1"/>
              <a:t>dichlorethylene</a:t>
            </a:r>
            <a:r>
              <a:rPr lang="en-US" sz="1600" dirty="0"/>
              <a:t>, </a:t>
            </a:r>
            <a:r>
              <a:rPr lang="en-US" sz="1600" dirty="0" err="1"/>
              <a:t>ethionine</a:t>
            </a:r>
            <a:r>
              <a:rPr lang="en-US" sz="1600" dirty="0"/>
              <a:t>, hydrazine, and phosphorus.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err="1"/>
              <a:t>Endoplasmatic</a:t>
            </a:r>
            <a:r>
              <a:rPr lang="en-US" dirty="0"/>
              <a:t> reticulum: </a:t>
            </a:r>
            <a:r>
              <a:rPr lang="en-US" sz="1600" dirty="0"/>
              <a:t>acetaminophen, </a:t>
            </a:r>
            <a:r>
              <a:rPr lang="en-US" sz="1600" dirty="0" err="1"/>
              <a:t>bromobenzene</a:t>
            </a:r>
            <a:r>
              <a:rPr lang="en-US" sz="1600" dirty="0"/>
              <a:t>, CCl4, cocaine.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Nucleus: </a:t>
            </a:r>
            <a:r>
              <a:rPr lang="en-US" sz="1600" dirty="0" err="1"/>
              <a:t>aflatoxin</a:t>
            </a:r>
            <a:r>
              <a:rPr lang="en-US" sz="1600" dirty="0"/>
              <a:t> B, beryllium, </a:t>
            </a:r>
            <a:r>
              <a:rPr lang="en-US" sz="1600" dirty="0" err="1"/>
              <a:t>ethionine</a:t>
            </a:r>
            <a:r>
              <a:rPr lang="en-US" sz="1600" dirty="0"/>
              <a:t>, </a:t>
            </a:r>
            <a:r>
              <a:rPr lang="en-US" sz="1600" dirty="0" err="1"/>
              <a:t>g;actosamine</a:t>
            </a:r>
            <a:r>
              <a:rPr lang="en-US" sz="1600" dirty="0"/>
              <a:t>, nitrosamine.</a:t>
            </a:r>
            <a:r>
              <a:rPr lang="en-US" dirty="0"/>
              <a:t> </a:t>
            </a:r>
            <a:endParaRPr lang="en-US" sz="1600" dirty="0"/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Lysosomes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96666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Necrosis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20800"/>
            <a:ext cx="7772400" cy="4876800"/>
          </a:xfrm>
        </p:spPr>
        <p:txBody>
          <a:bodyPr/>
          <a:lstStyle/>
          <a:p>
            <a:pPr>
              <a:spcBef>
                <a:spcPct val="50000"/>
              </a:spcBef>
              <a:tabLst>
                <a:tab pos="4114800" algn="l"/>
              </a:tabLst>
            </a:pPr>
            <a:r>
              <a:rPr lang="en-US" sz="2400" dirty="0"/>
              <a:t>Damage occurs in different parts of the liver lobule depending on oxygen tension or levels of particular drug metabolizing enzymes.</a:t>
            </a:r>
          </a:p>
          <a:p>
            <a:pPr>
              <a:spcBef>
                <a:spcPct val="50000"/>
              </a:spcBef>
              <a:tabLst>
                <a:tab pos="4114800" algn="l"/>
              </a:tabLst>
            </a:pPr>
            <a:r>
              <a:rPr lang="en-US" sz="2400" dirty="0" err="1"/>
              <a:t>Allyl</a:t>
            </a:r>
            <a:r>
              <a:rPr lang="en-US" sz="2400" dirty="0"/>
              <a:t> alcohol causes </a:t>
            </a:r>
            <a:r>
              <a:rPr lang="en-US" sz="2400" dirty="0" err="1"/>
              <a:t>periportal</a:t>
            </a:r>
            <a:r>
              <a:rPr lang="en-US" sz="2400" dirty="0"/>
              <a:t> necrosis because the enzymes metabolizing it are located </a:t>
            </a:r>
            <a:r>
              <a:rPr lang="en-US" sz="2400" dirty="0" smtClean="0"/>
              <a:t>there (Zone 1).</a:t>
            </a:r>
            <a:endParaRPr lang="en-US" sz="2400" dirty="0"/>
          </a:p>
          <a:p>
            <a:pPr lvl="2">
              <a:spcBef>
                <a:spcPct val="50000"/>
              </a:spcBef>
              <a:tabLst>
                <a:tab pos="4114800" algn="l"/>
              </a:tabLst>
            </a:pPr>
            <a:r>
              <a:rPr lang="en-US" sz="1600" dirty="0"/>
              <a:t>CH2=CHCH2OH 	CH2 =CHCHO</a:t>
            </a:r>
          </a:p>
          <a:p>
            <a:pPr>
              <a:spcBef>
                <a:spcPct val="50000"/>
              </a:spcBef>
              <a:tabLst>
                <a:tab pos="4114800" algn="l"/>
              </a:tabLst>
            </a:pPr>
            <a:r>
              <a:rPr lang="en-US" sz="2400" dirty="0"/>
              <a:t>Carbon tetrachloride causes </a:t>
            </a:r>
            <a:r>
              <a:rPr lang="en-US" sz="2400" dirty="0" err="1"/>
              <a:t>centrilobular</a:t>
            </a:r>
            <a:r>
              <a:rPr lang="en-US" sz="2400" dirty="0"/>
              <a:t> necrosis - endothelial and </a:t>
            </a:r>
            <a:r>
              <a:rPr lang="en-US" sz="2400" dirty="0" err="1"/>
              <a:t>Kupffer</a:t>
            </a:r>
            <a:r>
              <a:rPr lang="en-US" sz="2400" dirty="0"/>
              <a:t> cells adjacent to hepatocytes may be normal - with </a:t>
            </a:r>
            <a:r>
              <a:rPr lang="en-US" sz="2400" dirty="0" err="1"/>
              <a:t>diethylnitrosamine</a:t>
            </a:r>
            <a:r>
              <a:rPr lang="en-US" sz="2400" dirty="0"/>
              <a:t>, endothelial cells are also killed. Due to activation by higher concentrations of cytochrome P450 in zone 3.</a:t>
            </a:r>
          </a:p>
        </p:txBody>
      </p:sp>
      <p:sp>
        <p:nvSpPr>
          <p:cNvPr id="684036" name="Line 4"/>
          <p:cNvSpPr>
            <a:spLocks noChangeShapeType="1"/>
          </p:cNvSpPr>
          <p:nvPr/>
        </p:nvSpPr>
        <p:spPr bwMode="auto">
          <a:xfrm>
            <a:off x="3549650" y="3613150"/>
            <a:ext cx="12065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15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586" y="286795"/>
            <a:ext cx="6190813" cy="649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3092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657350"/>
          </a:xfrm>
        </p:spPr>
        <p:txBody>
          <a:bodyPr/>
          <a:lstStyle/>
          <a:p>
            <a:r>
              <a:rPr lang="en-US"/>
              <a:t>Most Hepatotoxic Chemicals Cause Necrosis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idx="1"/>
          </p:nvPr>
        </p:nvSpPr>
        <p:spPr>
          <a:xfrm>
            <a:off x="704850" y="1943100"/>
            <a:ext cx="7772400" cy="4457700"/>
          </a:xfrm>
        </p:spPr>
        <p:txBody>
          <a:bodyPr/>
          <a:lstStyle/>
          <a:p>
            <a:r>
              <a:rPr lang="en-US" dirty="0"/>
              <a:t>Result of loss of cellular volume homeostasis</a:t>
            </a:r>
          </a:p>
          <a:p>
            <a:pPr lvl="1"/>
            <a:r>
              <a:rPr lang="en-US" dirty="0"/>
              <a:t>Affects tracts of contiguous cells</a:t>
            </a:r>
          </a:p>
          <a:p>
            <a:pPr lvl="1"/>
            <a:r>
              <a:rPr lang="en-US" dirty="0"/>
              <a:t>Plasma membrane blebs</a:t>
            </a:r>
          </a:p>
          <a:p>
            <a:pPr lvl="1"/>
            <a:r>
              <a:rPr lang="en-US" dirty="0"/>
              <a:t>Increased plasma membrane permeability</a:t>
            </a:r>
          </a:p>
          <a:p>
            <a:pPr lvl="1"/>
            <a:r>
              <a:rPr lang="en-US" dirty="0"/>
              <a:t>Organelle swelling</a:t>
            </a:r>
          </a:p>
          <a:p>
            <a:pPr lvl="1"/>
            <a:r>
              <a:rPr lang="en-US" dirty="0"/>
              <a:t>Vesicular endoplasmic reticulum</a:t>
            </a:r>
          </a:p>
          <a:p>
            <a:pPr lvl="1"/>
            <a:r>
              <a:rPr lang="en-US" dirty="0"/>
              <a:t>Inflammation usually present</a:t>
            </a:r>
          </a:p>
        </p:txBody>
      </p:sp>
      <p:pic>
        <p:nvPicPr>
          <p:cNvPr id="3074" name="Picture 2" descr="http://zwingliusredivivus.files.wordpress.com/2011/10/hepatic-necr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0827" y="4024312"/>
            <a:ext cx="349186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 descr="msotw9_temp0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6750"/>
            <a:ext cx="703897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Chemical Exposure Can Also Lead to Apoptosis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idx="1"/>
          </p:nvPr>
        </p:nvSpPr>
        <p:spPr>
          <a:xfrm>
            <a:off x="673100" y="1365250"/>
            <a:ext cx="7772400" cy="46037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Defined primarily by morphological criteria: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Condensation of chromatin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Gene expression, protein synthesis</a:t>
            </a:r>
          </a:p>
          <a:p>
            <a:pPr lvl="2">
              <a:lnSpc>
                <a:spcPct val="90000"/>
              </a:lnSpc>
            </a:pPr>
            <a:r>
              <a:rPr lang="en-US" sz="2000" dirty="0" err="1"/>
              <a:t>Ca</a:t>
            </a:r>
            <a:r>
              <a:rPr lang="en-US" sz="2000" baseline="30000" dirty="0"/>
              <a:t>++</a:t>
            </a:r>
            <a:r>
              <a:rPr lang="en-US" sz="2000" dirty="0"/>
              <a:t>-dependent endonuclease activation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Cleavage to </a:t>
            </a:r>
            <a:r>
              <a:rPr lang="en-US" sz="2000" dirty="0" err="1"/>
              <a:t>oligonucleosomes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Cytoplasmic organelle condensation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Phagocytosis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Inflammation absent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Death-receptor (TNF-R1, Fas) or mitochondrial pathways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Unlike necrotic cells, apoptotic cells show no evidence of increased plasma membrane permeability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Chemical-induced Hepatocyte </a:t>
            </a:r>
            <a:r>
              <a:rPr lang="en-US" sz="2000" dirty="0" smtClean="0"/>
              <a:t>Apoptosis</a:t>
            </a:r>
          </a:p>
          <a:p>
            <a:pPr lvl="1"/>
            <a:r>
              <a:rPr lang="en-US" dirty="0" err="1" smtClean="0"/>
              <a:t>Thioacetamine</a:t>
            </a:r>
            <a:endParaRPr lang="en-US" dirty="0" smtClean="0"/>
          </a:p>
          <a:p>
            <a:pPr lvl="1"/>
            <a:r>
              <a:rPr lang="en-US" dirty="0" smtClean="0"/>
              <a:t>Ethanol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Chemicals- induced hypertrophy (growth of the liver beyond the normal size).</a:t>
            </a:r>
          </a:p>
          <a:p>
            <a:pPr lvl="1"/>
            <a:r>
              <a:rPr lang="en-US" dirty="0" smtClean="0"/>
              <a:t>Lead nitrate</a:t>
            </a:r>
          </a:p>
          <a:p>
            <a:pPr lvl="1"/>
            <a:r>
              <a:rPr lang="en-US" dirty="0" smtClean="0"/>
              <a:t>Phenobarbital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Why do chemicals that induced hypertrophy could increase apoptosis? See page 119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 Lipid peroxidation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cause of free radicals </a:t>
            </a:r>
            <a:r>
              <a:rPr lang="en-US" dirty="0" smtClean="0">
                <a:latin typeface="Arial"/>
                <a:cs typeface="Arial"/>
              </a:rPr>
              <a:t>→ free oxygen species or 					reactive oxygen species (ROS)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Halogenated carbons such as:</a:t>
            </a:r>
          </a:p>
          <a:p>
            <a:pPr lvl="1"/>
            <a:r>
              <a:rPr lang="en-US" dirty="0" smtClean="0"/>
              <a:t>CCl4</a:t>
            </a:r>
          </a:p>
          <a:p>
            <a:pPr lvl="1"/>
            <a:r>
              <a:rPr lang="en-US" dirty="0" smtClean="0"/>
              <a:t>Chloroform’</a:t>
            </a:r>
          </a:p>
          <a:p>
            <a:pPr lvl="1"/>
            <a:r>
              <a:rPr lang="en-US" dirty="0" err="1" smtClean="0"/>
              <a:t>Bromobenzene</a:t>
            </a:r>
            <a:endParaRPr lang="en-US" dirty="0" smtClean="0"/>
          </a:p>
          <a:p>
            <a:pPr lvl="1"/>
            <a:r>
              <a:rPr lang="en-US" dirty="0" err="1" smtClean="0"/>
              <a:t>Tetrachlorethane</a:t>
            </a:r>
            <a:endParaRPr lang="en-US" dirty="0"/>
          </a:p>
          <a:p>
            <a:pPr marL="273050" lvl="1" indent="-273050">
              <a:buNone/>
            </a:pPr>
            <a:r>
              <a:rPr lang="en-US" dirty="0" smtClean="0"/>
              <a:t>Alcohol: Ethanol, isopropanol</a:t>
            </a:r>
          </a:p>
          <a:p>
            <a:pPr marL="273050" lvl="1" indent="-273050">
              <a:buNone/>
            </a:pPr>
            <a:r>
              <a:rPr lang="en-US" dirty="0" err="1" smtClean="0"/>
              <a:t>Hydroperoxide</a:t>
            </a:r>
            <a:endParaRPr lang="en-US" dirty="0" smtClean="0"/>
          </a:p>
          <a:p>
            <a:pPr marL="273050" lvl="1" indent="-273050">
              <a:buNone/>
            </a:pPr>
            <a:r>
              <a:rPr lang="en-US" dirty="0" smtClean="0"/>
              <a:t>Herbicide: </a:t>
            </a:r>
            <a:r>
              <a:rPr lang="en-US" dirty="0" err="1" smtClean="0"/>
              <a:t>paraquat</a:t>
            </a:r>
            <a:endParaRPr lang="en-US" dirty="0" smtClean="0"/>
          </a:p>
          <a:p>
            <a:pPr marL="273050" lvl="1" indent="-273050">
              <a:buNone/>
            </a:pPr>
            <a:r>
              <a:rPr lang="en-US" dirty="0" smtClean="0"/>
              <a:t>Others: Cd, Cocaine, </a:t>
            </a:r>
          </a:p>
          <a:p>
            <a:pPr marL="273050" lvl="1" indent="-27305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967704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504950"/>
          </a:xfrm>
        </p:spPr>
        <p:txBody>
          <a:bodyPr/>
          <a:lstStyle/>
          <a:p>
            <a:pPr marL="0" indent="0"/>
            <a:r>
              <a:rPr lang="en-US" dirty="0"/>
              <a:t>3- Reactive Metabolite Formation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495800"/>
          </a:xfrm>
        </p:spPr>
        <p:txBody>
          <a:bodyPr/>
          <a:lstStyle/>
          <a:p>
            <a:pPr lvl="1"/>
            <a:r>
              <a:rPr lang="en-US" sz="2400" dirty="0" smtClean="0"/>
              <a:t>Many </a:t>
            </a:r>
            <a:r>
              <a:rPr lang="en-US" sz="2400" dirty="0"/>
              <a:t>compounds are metabolically activated to chemically reactive toxic species</a:t>
            </a:r>
          </a:p>
          <a:p>
            <a:pPr lvl="2"/>
            <a:r>
              <a:rPr lang="en-US" sz="2000" dirty="0" err="1"/>
              <a:t>Aflatoxin</a:t>
            </a:r>
            <a:r>
              <a:rPr lang="en-US" sz="2000" dirty="0"/>
              <a:t>, carbon tetrachloride, acetaminophen, </a:t>
            </a:r>
            <a:r>
              <a:rPr lang="en-US" sz="2000" dirty="0" err="1"/>
              <a:t>bromobenzene</a:t>
            </a:r>
            <a:r>
              <a:rPr lang="en-US" sz="2000" dirty="0"/>
              <a:t>, nitrosamines, </a:t>
            </a:r>
            <a:r>
              <a:rPr lang="en-US" sz="2000" dirty="0" err="1"/>
              <a:t>pyrrolizidine</a:t>
            </a:r>
            <a:r>
              <a:rPr lang="en-US" sz="2000" dirty="0"/>
              <a:t> alkaloids</a:t>
            </a:r>
          </a:p>
          <a:p>
            <a:pPr lvl="2">
              <a:buFontTx/>
              <a:buNone/>
            </a:pPr>
            <a:endParaRPr lang="en-US" sz="2000" dirty="0"/>
          </a:p>
          <a:p>
            <a:pPr lvl="1"/>
            <a:r>
              <a:rPr lang="en-US" sz="2400" dirty="0"/>
              <a:t>Chemically reactive metabolites (electrophiles) can covalently bind to crucial cellular macromolecules (nucleophiles)</a:t>
            </a:r>
          </a:p>
          <a:p>
            <a:pPr lvl="2"/>
            <a:r>
              <a:rPr lang="en-US" sz="2000" dirty="0"/>
              <a:t>Glutathione (GSH) is the prevalent cellular nucleophile, which acts as a protective agent</a:t>
            </a:r>
          </a:p>
          <a:p>
            <a:pPr lvl="1">
              <a:buFontTx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469428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38275"/>
            <a:ext cx="754380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2837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1369995" y="1643063"/>
            <a:ext cx="7162146" cy="4115098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Monotype Sorts" pitchFamily="1" charset="2"/>
              <a:buNone/>
              <a:defRPr/>
            </a:pPr>
            <a:r>
              <a:rPr lang="en-US" dirty="0">
                <a:latin typeface="Arial" charset="0"/>
              </a:rPr>
              <a:t>Acute Phase Response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Tx/>
              <a:buNone/>
              <a:defRPr/>
            </a:pPr>
            <a:r>
              <a:rPr lang="en-US" dirty="0">
                <a:latin typeface="Arial" charset="0"/>
              </a:rPr>
              <a:t>Transient increase or decrease in plasma proteins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Tx/>
              <a:buNone/>
              <a:defRPr/>
            </a:pPr>
            <a:r>
              <a:rPr lang="en-US" dirty="0">
                <a:latin typeface="Arial" charset="0"/>
              </a:rPr>
              <a:t>Systemic response to local injury</a:t>
            </a:r>
          </a:p>
          <a:p>
            <a:pPr marL="365760" indent="-256032" eaLnBrk="1" fontAlgn="auto" hangingPunct="1">
              <a:spcAft>
                <a:spcPts val="0"/>
              </a:spcAft>
              <a:buFont typeface="Monotype Sorts" pitchFamily="1" charset="2"/>
              <a:buNone/>
              <a:defRPr/>
            </a:pPr>
            <a:endParaRPr lang="en-US" dirty="0">
              <a:latin typeface="Arial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Monotype Sorts" pitchFamily="1" charset="2"/>
              <a:buNone/>
              <a:defRPr/>
            </a:pPr>
            <a:r>
              <a:rPr lang="en-US" dirty="0" err="1">
                <a:latin typeface="Arial" charset="0"/>
              </a:rPr>
              <a:t>Phagocytosis</a:t>
            </a:r>
            <a:r>
              <a:rPr lang="en-US" dirty="0">
                <a:latin typeface="Arial" charset="0"/>
              </a:rPr>
              <a:t> of particulates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Tx/>
              <a:buNone/>
              <a:defRPr/>
            </a:pPr>
            <a:r>
              <a:rPr lang="en-US" dirty="0">
                <a:latin typeface="Arial" charset="0"/>
              </a:rPr>
              <a:t>Critical location with blood flow from GI tract</a:t>
            </a:r>
          </a:p>
          <a:p>
            <a:pPr marL="365760" indent="-256032" eaLnBrk="1" fontAlgn="auto" hangingPunct="1">
              <a:spcAft>
                <a:spcPts val="0"/>
              </a:spcAft>
              <a:buFont typeface="Monotype Sorts" pitchFamily="1" charset="2"/>
              <a:buNone/>
              <a:defRPr/>
            </a:pPr>
            <a:endParaRPr lang="en-US" dirty="0">
              <a:latin typeface="Arial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Monotype Sorts" pitchFamily="1" charset="2"/>
              <a:buNone/>
              <a:defRPr/>
            </a:pPr>
            <a:r>
              <a:rPr lang="en-US" dirty="0">
                <a:latin typeface="Arial" charset="0"/>
              </a:rPr>
              <a:t>Central role in cholesterol homeostasis</a:t>
            </a:r>
          </a:p>
          <a:p>
            <a:pPr marL="365760" indent="-256032" eaLnBrk="1" fontAlgn="auto" hangingPunct="1">
              <a:spcAft>
                <a:spcPts val="0"/>
              </a:spcAft>
              <a:buFont typeface="Monotype Sorts" pitchFamily="1" charset="2"/>
              <a:buNone/>
              <a:defRPr/>
            </a:pPr>
            <a:endParaRPr lang="en-US" dirty="0">
              <a:latin typeface="Arial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Monotype Sorts" pitchFamily="1" charset="2"/>
              <a:buNone/>
              <a:defRPr/>
            </a:pPr>
            <a:r>
              <a:rPr lang="en-US" dirty="0">
                <a:latin typeface="Arial" charset="0"/>
              </a:rPr>
              <a:t>Critical for iron, zinc and copper metabolism</a:t>
            </a:r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947" y="378971"/>
            <a:ext cx="716393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" charset="0"/>
              </a:rPr>
              <a:t>Role of the Liver</a:t>
            </a:r>
            <a:br>
              <a:rPr lang="en-US" dirty="0">
                <a:latin typeface="Arial" charset="0"/>
              </a:rPr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619250"/>
          </a:xfrm>
        </p:spPr>
        <p:txBody>
          <a:bodyPr/>
          <a:lstStyle/>
          <a:p>
            <a:r>
              <a:rPr lang="en-US" dirty="0"/>
              <a:t>Covalent Binding Theory of Chemical </a:t>
            </a:r>
            <a:r>
              <a:rPr lang="en-US" dirty="0" smtClean="0"/>
              <a:t>Toxicity</a:t>
            </a:r>
            <a:endParaRPr lang="en-US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4324350"/>
          </a:xfrm>
        </p:spPr>
        <p:txBody>
          <a:bodyPr/>
          <a:lstStyle/>
          <a:p>
            <a:r>
              <a:rPr lang="en-US"/>
              <a:t>Metabolism of chemical to reactive metabolite</a:t>
            </a:r>
          </a:p>
          <a:p>
            <a:r>
              <a:rPr lang="en-US"/>
              <a:t>Covalent binding of reactive metabolite to critical cellular nucleophiles (protein SH, NH, OH groups)</a:t>
            </a:r>
          </a:p>
          <a:p>
            <a:r>
              <a:rPr lang="en-US"/>
              <a:t>Inactivation of critical cell function (e.g., ion homeostasis)</a:t>
            </a:r>
          </a:p>
          <a:p>
            <a:r>
              <a:rPr lang="en-US"/>
              <a:t>Cell death</a:t>
            </a:r>
          </a:p>
        </p:txBody>
      </p:sp>
    </p:spTree>
    <p:extLst>
      <p:ext uri="{BB962C8B-B14F-4D97-AF65-F5344CB8AC3E}">
        <p14:creationId xmlns:p14="http://schemas.microsoft.com/office/powerpoint/2010/main" xmlns="" val="4092273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924050"/>
          </a:xfrm>
        </p:spPr>
        <p:txBody>
          <a:bodyPr/>
          <a:lstStyle/>
          <a:p>
            <a:r>
              <a:rPr lang="en-US" dirty="0" smtClean="0"/>
              <a:t>Mechanisms of Chemical-induced Toxicity</a:t>
            </a:r>
            <a:endParaRPr lang="en-US" dirty="0"/>
          </a:p>
        </p:txBody>
      </p:sp>
      <p:sp>
        <p:nvSpPr>
          <p:cNvPr id="555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3053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Alteration in the intracellular </a:t>
            </a:r>
            <a:r>
              <a:rPr lang="en-US" sz="2800" dirty="0" err="1"/>
              <a:t>prooxidant</a:t>
            </a:r>
            <a:r>
              <a:rPr lang="en-US" sz="2800" dirty="0"/>
              <a:t>-antioxidant ratio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Redox cycling of toxicant (e.g., </a:t>
            </a:r>
            <a:r>
              <a:rPr lang="en-US" sz="2800" dirty="0" err="1"/>
              <a:t>quinone</a:t>
            </a:r>
            <a:r>
              <a:rPr lang="en-US" sz="2800" dirty="0"/>
              <a:t>) produces oxygen radicals, depletes GSH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Hydroperoxides</a:t>
            </a:r>
            <a:r>
              <a:rPr lang="en-US" sz="2800" dirty="0"/>
              <a:t> and metal ions (Fe, Cu) can produce oxidative stress and deplete GSH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Lipid peroxidation, protein sulfhydryl oxidation, disruption of </a:t>
            </a:r>
            <a:r>
              <a:rPr lang="en-US" sz="2800" dirty="0" err="1"/>
              <a:t>Ca</a:t>
            </a:r>
            <a:r>
              <a:rPr lang="en-US" sz="2800" baseline="30000" dirty="0"/>
              <a:t>++</a:t>
            </a:r>
            <a:r>
              <a:rPr lang="en-US" sz="2800" dirty="0"/>
              <a:t> homeostasis</a:t>
            </a:r>
          </a:p>
        </p:txBody>
      </p:sp>
    </p:spTree>
    <p:extLst>
      <p:ext uri="{BB962C8B-B14F-4D97-AF65-F5344CB8AC3E}">
        <p14:creationId xmlns:p14="http://schemas.microsoft.com/office/powerpoint/2010/main" xmlns="" val="1680553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4953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Redox Cycling and Formation of Oxygen Radicals</a:t>
            </a:r>
          </a:p>
        </p:txBody>
      </p:sp>
      <p:pic>
        <p:nvPicPr>
          <p:cNvPr id="579587" name="Picture 3" descr="msotw9_temp0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3850" y="2273300"/>
            <a:ext cx="6088063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6814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Role of Glutathione</a:t>
            </a:r>
          </a:p>
        </p:txBody>
      </p:sp>
      <p:sp>
        <p:nvSpPr>
          <p:cNvPr id="5775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76375"/>
            <a:ext cx="7772400" cy="45339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US" sz="2800" dirty="0"/>
              <a:t>Glutathione is the major cellular nucleophile, </a:t>
            </a:r>
            <a:r>
              <a:rPr lang="en-US" sz="2800" dirty="0" err="1"/>
              <a:t>detoxication</a:t>
            </a:r>
            <a:r>
              <a:rPr lang="en-US" sz="2800" dirty="0"/>
              <a:t> pathway for most electrophilic chemicals</a:t>
            </a:r>
          </a:p>
          <a:p>
            <a:pPr>
              <a:lnSpc>
                <a:spcPct val="160000"/>
              </a:lnSpc>
            </a:pPr>
            <a:r>
              <a:rPr lang="en-US" sz="2800" dirty="0"/>
              <a:t>Glutathione depletion generally makes cells more susceptible to electrophilic cellular toxicants, ‘threshold’ effect</a:t>
            </a:r>
          </a:p>
          <a:p>
            <a:pPr>
              <a:lnSpc>
                <a:spcPct val="160000"/>
              </a:lnSpc>
            </a:pPr>
            <a:r>
              <a:rPr lang="en-US" sz="2800" dirty="0"/>
              <a:t>Glutathione depletion induced by alkylating agents , oxidative stress, substrates, biosynthetically with </a:t>
            </a:r>
            <a:r>
              <a:rPr lang="en-US" sz="2800" dirty="0" err="1"/>
              <a:t>buthionine</a:t>
            </a:r>
            <a:r>
              <a:rPr lang="en-US" sz="2800" dirty="0"/>
              <a:t> </a:t>
            </a:r>
            <a:r>
              <a:rPr lang="en-US" sz="2800" dirty="0" err="1"/>
              <a:t>sulfoximine</a:t>
            </a:r>
            <a:endParaRPr lang="en-US" sz="2800" dirty="0"/>
          </a:p>
          <a:p>
            <a:pPr>
              <a:lnSpc>
                <a:spcPct val="160000"/>
              </a:lnSpc>
            </a:pPr>
            <a:r>
              <a:rPr lang="en-US" sz="2800" b="1" dirty="0"/>
              <a:t>Glutathione can be increased by precursors, such as N-</a:t>
            </a:r>
            <a:r>
              <a:rPr lang="en-US" sz="2800" b="1" dirty="0" err="1"/>
              <a:t>acetylcysteine</a:t>
            </a:r>
            <a:r>
              <a:rPr lang="en-US" sz="2800" b="1" dirty="0"/>
              <a:t>, which is used as an antidote for toxicity</a:t>
            </a:r>
          </a:p>
        </p:txBody>
      </p:sp>
    </p:spTree>
    <p:extLst>
      <p:ext uri="{BB962C8B-B14F-4D97-AF65-F5344CB8AC3E}">
        <p14:creationId xmlns:p14="http://schemas.microsoft.com/office/powerpoint/2010/main" xmlns="" val="26782826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lipid peroxidation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Free radical attacks double bonds of unsaturated carbon of fatty acids particularly phospholipids</a:t>
            </a:r>
          </a:p>
          <a:p>
            <a:pPr marL="0" indent="0" algn="ctr">
              <a:buNone/>
            </a:pPr>
            <a:r>
              <a:rPr lang="en-US" dirty="0" smtClean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The carbon becomes radical and reacts with Oxygen 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Forms lipid </a:t>
            </a:r>
            <a:r>
              <a:rPr lang="en-US" dirty="0" err="1" smtClean="0"/>
              <a:t>hydroperoxide</a:t>
            </a:r>
            <a:r>
              <a:rPr lang="en-US" dirty="0" smtClean="0"/>
              <a:t> a lipid radical which react with other lipids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err="1" smtClean="0"/>
              <a:t>Fragmantation</a:t>
            </a:r>
            <a:r>
              <a:rPr lang="en-US" dirty="0" smtClean="0"/>
              <a:t> and destruction of the lipid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Loss of membrane function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2891339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276350"/>
          </a:xfrm>
        </p:spPr>
        <p:txBody>
          <a:bodyPr>
            <a:noAutofit/>
          </a:bodyPr>
          <a:lstStyle/>
          <a:p>
            <a:r>
              <a:rPr lang="en-US" sz="2800" dirty="0" smtClean="0"/>
              <a:t>4-Mechanisms </a:t>
            </a:r>
            <a:r>
              <a:rPr lang="en-US" sz="2800" dirty="0"/>
              <a:t>of Chemical-induced Toxicity: Disruption of Calcium Homeostasis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591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59105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dirty="0" smtClean="0"/>
              <a:t>Calcium </a:t>
            </a:r>
            <a:r>
              <a:rPr lang="en-US" dirty="0"/>
              <a:t>regulates a wide variety of physiological processes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Ca</a:t>
            </a:r>
            <a:r>
              <a:rPr lang="en-US" baseline="30000" dirty="0"/>
              <a:t>++</a:t>
            </a:r>
            <a:r>
              <a:rPr lang="en-US" dirty="0"/>
              <a:t> accumulation in necrotic tissue, association with ischemic and chemical toxicity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Ca</a:t>
            </a:r>
            <a:r>
              <a:rPr lang="en-US" baseline="30000" dirty="0"/>
              <a:t>++</a:t>
            </a:r>
            <a:r>
              <a:rPr lang="en-US" dirty="0"/>
              <a:t> homeostasis in the cell very precisely regulated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Impairment of homeostasis can lead to </a:t>
            </a:r>
            <a:r>
              <a:rPr lang="en-US" dirty="0" err="1"/>
              <a:t>Ca</a:t>
            </a:r>
            <a:r>
              <a:rPr lang="en-US" baseline="30000" dirty="0"/>
              <a:t>++</a:t>
            </a:r>
            <a:r>
              <a:rPr lang="en-US" dirty="0"/>
              <a:t> influx, release, or extrusion</a:t>
            </a:r>
          </a:p>
        </p:txBody>
      </p:sp>
    </p:spTree>
    <p:extLst>
      <p:ext uri="{BB962C8B-B14F-4D97-AF65-F5344CB8AC3E}">
        <p14:creationId xmlns:p14="http://schemas.microsoft.com/office/powerpoint/2010/main" xmlns="" val="30437436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7000"/>
            <a:ext cx="7772400" cy="1543050"/>
          </a:xfrm>
        </p:spPr>
        <p:txBody>
          <a:bodyPr/>
          <a:lstStyle/>
          <a:p>
            <a:r>
              <a:rPr lang="en-US" dirty="0"/>
              <a:t>Chemical Disruption of </a:t>
            </a:r>
            <a:r>
              <a:rPr lang="en-US" dirty="0" err="1"/>
              <a:t>Ca</a:t>
            </a:r>
            <a:r>
              <a:rPr lang="en-US" baseline="30000" dirty="0"/>
              <a:t>++</a:t>
            </a:r>
            <a:r>
              <a:rPr lang="en-US" dirty="0"/>
              <a:t> Homeostasis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9629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Release from mitochondria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Uncouplers</a:t>
            </a:r>
            <a:r>
              <a:rPr lang="en-US" sz="2400" dirty="0"/>
              <a:t>, </a:t>
            </a:r>
            <a:r>
              <a:rPr lang="en-US" sz="2400" dirty="0" err="1"/>
              <a:t>quinones</a:t>
            </a:r>
            <a:r>
              <a:rPr lang="en-US" sz="2400" dirty="0"/>
              <a:t>, </a:t>
            </a:r>
            <a:r>
              <a:rPr lang="en-US" sz="2400" dirty="0" err="1"/>
              <a:t>hydroperoxides</a:t>
            </a:r>
            <a:r>
              <a:rPr lang="en-US" sz="2400" dirty="0"/>
              <a:t>, MPTP, Fe</a:t>
            </a:r>
            <a:r>
              <a:rPr lang="en-US" sz="2400" baseline="30000" dirty="0"/>
              <a:t>+2</a:t>
            </a:r>
            <a:r>
              <a:rPr lang="en-US" sz="2400" dirty="0"/>
              <a:t>, Cd</a:t>
            </a:r>
            <a:r>
              <a:rPr lang="en-US" sz="2400" baseline="30000" dirty="0"/>
              <a:t>+2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Release from endoplasmic reticulum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CCl</a:t>
            </a:r>
            <a:r>
              <a:rPr lang="en-US" sz="2400" baseline="-25000" dirty="0"/>
              <a:t>4</a:t>
            </a:r>
            <a:r>
              <a:rPr lang="en-US" sz="2400" dirty="0"/>
              <a:t>, </a:t>
            </a:r>
            <a:r>
              <a:rPr lang="en-US" sz="2400" dirty="0" err="1"/>
              <a:t>bromobenzene</a:t>
            </a:r>
            <a:r>
              <a:rPr lang="en-US" sz="2400" dirty="0"/>
              <a:t>, </a:t>
            </a:r>
            <a:r>
              <a:rPr lang="en-US" sz="2400" dirty="0" err="1"/>
              <a:t>quinones</a:t>
            </a:r>
            <a:r>
              <a:rPr lang="en-US" sz="2400" dirty="0"/>
              <a:t> </a:t>
            </a:r>
            <a:r>
              <a:rPr lang="en-US" sz="2400" dirty="0" err="1"/>
              <a:t>hydroperoxides</a:t>
            </a:r>
            <a:r>
              <a:rPr lang="en-US" sz="2400" dirty="0"/>
              <a:t>, aldehydes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Influx through plasma membrane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CCl</a:t>
            </a:r>
            <a:r>
              <a:rPr lang="en-US" sz="2400" baseline="-25000" dirty="0"/>
              <a:t>4</a:t>
            </a:r>
            <a:r>
              <a:rPr lang="en-US" sz="2400" dirty="0"/>
              <a:t>, CHCl</a:t>
            </a:r>
            <a:r>
              <a:rPr lang="en-US" sz="2400" baseline="-25000" dirty="0"/>
              <a:t>3</a:t>
            </a:r>
            <a:r>
              <a:rPr lang="en-US" sz="2400" dirty="0"/>
              <a:t>, </a:t>
            </a:r>
            <a:r>
              <a:rPr lang="en-US" sz="2400" dirty="0" err="1"/>
              <a:t>dimethylnitrosamine</a:t>
            </a:r>
            <a:r>
              <a:rPr lang="en-US" sz="2400" dirty="0"/>
              <a:t>, acetaminophen, TCDD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Inhibition of efflux from the cell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Cystamine</a:t>
            </a:r>
            <a:r>
              <a:rPr lang="en-US" sz="2400" dirty="0"/>
              <a:t>, </a:t>
            </a:r>
            <a:r>
              <a:rPr lang="en-US" sz="2400" dirty="0" err="1"/>
              <a:t>quinones</a:t>
            </a:r>
            <a:r>
              <a:rPr lang="en-US" sz="2400" dirty="0"/>
              <a:t>, </a:t>
            </a:r>
            <a:r>
              <a:rPr lang="en-US" sz="2400" dirty="0" err="1"/>
              <a:t>hydroperoxides</a:t>
            </a:r>
            <a:r>
              <a:rPr lang="en-US" sz="2400" dirty="0"/>
              <a:t>, </a:t>
            </a:r>
            <a:r>
              <a:rPr lang="en-US" sz="2400" dirty="0" err="1"/>
              <a:t>diquat</a:t>
            </a:r>
            <a:r>
              <a:rPr lang="en-US" sz="2400" dirty="0"/>
              <a:t>, MPTP, vanadate</a:t>
            </a:r>
          </a:p>
        </p:txBody>
      </p:sp>
    </p:spTree>
    <p:extLst>
      <p:ext uri="{BB962C8B-B14F-4D97-AF65-F5344CB8AC3E}">
        <p14:creationId xmlns:p14="http://schemas.microsoft.com/office/powerpoint/2010/main" xmlns="" val="1593629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5-Immune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Most familiar of drugs causes immune toxicity is the anesthetic halothane. </a:t>
            </a:r>
          </a:p>
          <a:p>
            <a:r>
              <a:rPr lang="en-US" dirty="0"/>
              <a:t>Halothane undergoes both oxidative and reductive metabolism by cytochrome P450 (CYP), respectively causing rare immune-mediated hepatic necrosis and common, mild subclinical hepatic toxicity. Halothane also causes lipid </a:t>
            </a:r>
            <a:r>
              <a:rPr lang="en-US" dirty="0" smtClean="0"/>
              <a:t>peroxidation.</a:t>
            </a:r>
          </a:p>
          <a:p>
            <a:r>
              <a:rPr lang="en-US" dirty="0" smtClean="0"/>
              <a:t>Halothane is metabolized to reactive metabolite that binds with proteins.</a:t>
            </a:r>
          </a:p>
          <a:p>
            <a:r>
              <a:rPr lang="en-US" dirty="0" smtClean="0"/>
              <a:t>These proteins become expressed on the cell surface where are recognized by the immune system as foreign.</a:t>
            </a:r>
          </a:p>
          <a:p>
            <a:r>
              <a:rPr lang="en-US" dirty="0" smtClean="0"/>
              <a:t>Immune system response results in destruction to the hepatocytes (</a:t>
            </a:r>
            <a:r>
              <a:rPr lang="en-US" dirty="0" smtClean="0">
                <a:solidFill>
                  <a:srgbClr val="FF0000"/>
                </a:solidFill>
              </a:rPr>
              <a:t>Halothane hepatitis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Seldom occurs 1/10000 but has a 50% mortality rate.</a:t>
            </a:r>
          </a:p>
          <a:p>
            <a:r>
              <a:rPr lang="en-US" dirty="0" smtClean="0"/>
              <a:t>Similar phenomenon has observed with other drugs like </a:t>
            </a:r>
            <a:r>
              <a:rPr lang="en-US" dirty="0" err="1" smtClean="0">
                <a:solidFill>
                  <a:srgbClr val="FF0000"/>
                </a:solidFill>
              </a:rPr>
              <a:t>diclofenac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7044" name="Picture 4" descr="http://upload.wikimedia.org/wikipedia/commons/thumb/6/60/Halothane.svg/120px-Halothan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6575" y="665162"/>
            <a:ext cx="11430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6898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halothane toxicity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Halothane metabolism</a:t>
            </a:r>
          </a:p>
          <a:p>
            <a:pPr marL="0" indent="0" algn="ctr">
              <a:buNone/>
            </a:pPr>
            <a:r>
              <a:rPr lang="en-US" dirty="0" smtClean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Reactive metabolites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Binds to proteins expressed on cell surface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Recognized by immune system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Destruction of hepatocytes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Halothane hepatitis (seldom occurs)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smtClean="0"/>
              <a:t>1/10,000 but 50% mortality </a:t>
            </a:r>
          </a:p>
          <a:p>
            <a:pPr marL="0" indent="0" algn="ctr">
              <a:buNone/>
            </a:pPr>
            <a:r>
              <a:rPr lang="en-US" dirty="0"/>
              <a:t>↓</a:t>
            </a:r>
          </a:p>
          <a:p>
            <a:pPr marL="0" indent="0" algn="ctr">
              <a:buNone/>
            </a:pPr>
            <a:r>
              <a:rPr lang="en-US" dirty="0" err="1" smtClean="0"/>
              <a:t>Dicolfenac</a:t>
            </a:r>
            <a:r>
              <a:rPr lang="en-US" dirty="0" smtClean="0"/>
              <a:t> could have similar phenomena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3467384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 Immune-mediated </a:t>
            </a:r>
            <a:r>
              <a:rPr lang="en-US" dirty="0"/>
              <a:t>Hepatotoxicity</a:t>
            </a:r>
          </a:p>
        </p:txBody>
      </p:sp>
      <p:pic>
        <p:nvPicPr>
          <p:cNvPr id="575491" name="Picture 3" descr="msotw9_temp0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6"/>
          <a:stretch>
            <a:fillRect/>
          </a:stretch>
        </p:blipFill>
        <p:spPr bwMode="auto">
          <a:xfrm>
            <a:off x="1250950" y="1358900"/>
            <a:ext cx="6627813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5492" name="Text Box 4"/>
          <p:cNvSpPr txBox="1">
            <a:spLocks noChangeArrowheads="1"/>
          </p:cNvSpPr>
          <p:nvPr/>
        </p:nvSpPr>
        <p:spPr bwMode="auto">
          <a:xfrm>
            <a:off x="274638" y="6583363"/>
            <a:ext cx="62595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From:  Treinen-Moslen, Toxic responses of the liver, </a:t>
            </a:r>
            <a:r>
              <a:rPr lang="en-US" sz="1200" i="1"/>
              <a:t>Casarett &amp; Doull’s Toxicology,</a:t>
            </a:r>
            <a:r>
              <a:rPr lang="en-US" sz="1200"/>
              <a:t> 6</a:t>
            </a:r>
            <a:r>
              <a:rPr lang="en-US" sz="1200" baseline="30000"/>
              <a:t>th</a:t>
            </a:r>
            <a:r>
              <a:rPr lang="en-US" sz="1200"/>
              <a:t> Ed., 2001.</a:t>
            </a:r>
          </a:p>
        </p:txBody>
      </p:sp>
    </p:spTree>
    <p:extLst>
      <p:ext uri="{BB962C8B-B14F-4D97-AF65-F5344CB8AC3E}">
        <p14:creationId xmlns:p14="http://schemas.microsoft.com/office/powerpoint/2010/main" xmlns="" val="29334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6272" y="475953"/>
            <a:ext cx="7163930" cy="1143000"/>
          </a:xfrm>
          <a:noFill/>
          <a:ln/>
        </p:spPr>
        <p:txBody>
          <a:bodyPr/>
          <a:lstStyle/>
          <a:p>
            <a:pPr algn="ctr"/>
            <a:r>
              <a:rPr lang="en-US" sz="3200" dirty="0">
                <a:latin typeface="Arial" charset="0"/>
              </a:rPr>
              <a:t>Why is the Liver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 so Important in Toxicology?</a:t>
            </a: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257175" y="1838325"/>
            <a:ext cx="8229600" cy="452596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spcBef>
                <a:spcPct val="40000"/>
              </a:spcBef>
            </a:pPr>
            <a:r>
              <a:rPr lang="en-US" sz="2400" dirty="0"/>
              <a:t>Hepatotoxicity is the major reason for rejecting new drugs in clinical trials</a:t>
            </a:r>
          </a:p>
          <a:p>
            <a:pPr>
              <a:spcBef>
                <a:spcPct val="40000"/>
              </a:spcBef>
            </a:pPr>
            <a:r>
              <a:rPr lang="en-US" sz="2400" dirty="0"/>
              <a:t>	and withdrawal of drugs already in use</a:t>
            </a:r>
          </a:p>
          <a:p>
            <a:pPr>
              <a:spcBef>
                <a:spcPct val="40000"/>
              </a:spcBef>
            </a:pPr>
            <a:endParaRPr lang="en-US" sz="2400" dirty="0"/>
          </a:p>
          <a:p>
            <a:pPr>
              <a:spcBef>
                <a:spcPct val="40000"/>
              </a:spcBef>
            </a:pPr>
            <a:r>
              <a:rPr lang="en-US" sz="2400" dirty="0"/>
              <a:t>Major metabolic organ </a:t>
            </a:r>
          </a:p>
          <a:p>
            <a:pPr>
              <a:spcBef>
                <a:spcPct val="40000"/>
              </a:spcBef>
            </a:pPr>
            <a:endParaRPr lang="en-US" sz="2400" dirty="0"/>
          </a:p>
          <a:p>
            <a:pPr>
              <a:spcBef>
                <a:spcPct val="40000"/>
              </a:spcBef>
            </a:pPr>
            <a:r>
              <a:rPr lang="en-US" sz="2400" dirty="0"/>
              <a:t>Hepatotoxicity is quite common</a:t>
            </a:r>
          </a:p>
          <a:p>
            <a:pPr>
              <a:spcBef>
                <a:spcPct val="40000"/>
              </a:spcBef>
            </a:pPr>
            <a:endParaRPr lang="en-US" sz="2400" dirty="0"/>
          </a:p>
          <a:p>
            <a:pPr>
              <a:spcBef>
                <a:spcPct val="40000"/>
              </a:spcBef>
            </a:pPr>
            <a:r>
              <a:rPr lang="en-US" sz="2400" dirty="0"/>
              <a:t>Cirrhosis - One of top ten causes of death</a:t>
            </a:r>
          </a:p>
          <a:p>
            <a:pPr>
              <a:spcBef>
                <a:spcPct val="40000"/>
              </a:spcBef>
            </a:pPr>
            <a:endParaRPr lang="en-US" sz="2400" dirty="0"/>
          </a:p>
          <a:p>
            <a:pPr>
              <a:spcBef>
                <a:spcPct val="40000"/>
              </a:spcBef>
            </a:pPr>
            <a:r>
              <a:rPr lang="en-US" sz="2400" dirty="0"/>
              <a:t>Model for cancer mechanisms</a:t>
            </a:r>
          </a:p>
        </p:txBody>
      </p:sp>
    </p:spTree>
    <p:extLst>
      <p:ext uri="{BB962C8B-B14F-4D97-AF65-F5344CB8AC3E}">
        <p14:creationId xmlns:p14="http://schemas.microsoft.com/office/powerpoint/2010/main" xmlns="" val="1367541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18" y="728662"/>
            <a:ext cx="8229600" cy="990600"/>
          </a:xfrm>
        </p:spPr>
        <p:txBody>
          <a:bodyPr/>
          <a:lstStyle/>
          <a:p>
            <a:r>
              <a:rPr lang="en-US" dirty="0" smtClean="0"/>
              <a:t>6- Fatty liver or </a:t>
            </a:r>
            <a:r>
              <a:rPr lang="en-US" dirty="0" err="1" smtClean="0"/>
              <a:t>steatosis</a:t>
            </a: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" y="1884362"/>
            <a:ext cx="7262218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76857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familyvet.com/Dogs/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775" y="1328737"/>
            <a:ext cx="4762500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57483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Fatty liver and zonation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Zone 1</a:t>
            </a:r>
          </a:p>
          <a:p>
            <a:pPr marL="0" indent="0">
              <a:buNone/>
            </a:pPr>
            <a:r>
              <a:rPr lang="en-US" dirty="0" smtClean="0"/>
              <a:t>Zone 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300" y="1673352"/>
            <a:ext cx="4508500" cy="4718304"/>
          </a:xfrm>
        </p:spPr>
        <p:txBody>
          <a:bodyPr/>
          <a:lstStyle/>
          <a:p>
            <a:r>
              <a:rPr lang="en-US" dirty="0" smtClean="0"/>
              <a:t>White phosphorus</a:t>
            </a:r>
          </a:p>
          <a:p>
            <a:r>
              <a:rPr lang="en-US" dirty="0" smtClean="0"/>
              <a:t>Tetracycline and ethanol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661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/>
              </a:rPr>
              <a:t>LIPIDOSIS</a:t>
            </a:r>
            <a:endParaRPr lang="en-US">
              <a:effectLst/>
            </a:endParaRPr>
          </a:p>
        </p:txBody>
      </p:sp>
      <p:sp>
        <p:nvSpPr>
          <p:cNvPr id="6860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31900"/>
            <a:ext cx="7772400" cy="49911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00000"/>
              </a:lnSpc>
              <a:spcBef>
                <a:spcPct val="40000"/>
              </a:spcBef>
            </a:pPr>
            <a:r>
              <a:rPr lang="en-US" sz="2400" dirty="0"/>
              <a:t>Many chemicals cause a fatty liver. Sometimes associated with necrosis but often not.</a:t>
            </a:r>
          </a:p>
          <a:p>
            <a:pPr>
              <a:lnSpc>
                <a:spcPct val="200000"/>
              </a:lnSpc>
              <a:spcBef>
                <a:spcPct val="40000"/>
              </a:spcBef>
            </a:pPr>
            <a:r>
              <a:rPr lang="en-US" sz="2400" dirty="0"/>
              <a:t>Not really understood but essentially is due to an imbalance between uptake of fatty acids and their secretion as VLDL.</a:t>
            </a:r>
          </a:p>
          <a:p>
            <a:pPr>
              <a:lnSpc>
                <a:spcPct val="200000"/>
              </a:lnSpc>
              <a:spcBef>
                <a:spcPct val="40000"/>
              </a:spcBef>
            </a:pPr>
            <a:r>
              <a:rPr lang="en-US" sz="2400" b="1" dirty="0"/>
              <a:t>Carbon tetrachloride </a:t>
            </a:r>
            <a:r>
              <a:rPr lang="en-US" sz="2400" dirty="0"/>
              <a:t>can cause </a:t>
            </a:r>
            <a:r>
              <a:rPr lang="en-US" sz="2400" dirty="0" err="1"/>
              <a:t>lipidosis</a:t>
            </a:r>
            <a:r>
              <a:rPr lang="en-US" sz="2400" dirty="0"/>
              <a:t> by interfering in </a:t>
            </a:r>
            <a:r>
              <a:rPr lang="en-US" sz="2400" dirty="0" err="1"/>
              <a:t>apolipoprotein</a:t>
            </a:r>
            <a:r>
              <a:rPr lang="en-US" sz="2400" dirty="0"/>
              <a:t> synthesis as well as oxidation of fatty acids.</a:t>
            </a:r>
          </a:p>
          <a:p>
            <a:pPr>
              <a:lnSpc>
                <a:spcPct val="200000"/>
              </a:lnSpc>
              <a:spcBef>
                <a:spcPct val="40000"/>
              </a:spcBef>
            </a:pPr>
            <a:r>
              <a:rPr lang="en-US" sz="2400" dirty="0"/>
              <a:t>Other chemicals can cause </a:t>
            </a:r>
            <a:r>
              <a:rPr lang="en-US" sz="2400" dirty="0" err="1"/>
              <a:t>lipidosis</a:t>
            </a:r>
            <a:r>
              <a:rPr lang="en-US" sz="2400" dirty="0"/>
              <a:t> by interfering with export via the Golgi apparatus.</a:t>
            </a:r>
          </a:p>
          <a:p>
            <a:pPr>
              <a:lnSpc>
                <a:spcPct val="200000"/>
              </a:lnSpc>
              <a:spcBef>
                <a:spcPct val="40000"/>
              </a:spcBef>
            </a:pPr>
            <a:r>
              <a:rPr lang="en-US" sz="2400" dirty="0"/>
              <a:t>Ethanol can induce increased production of fatty acids.</a:t>
            </a: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0741992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eekymedics.com/wp-content/uploads/2010/10/steat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525" y="2333625"/>
            <a:ext cx="35337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57749" y="2333625"/>
            <a:ext cx="3048948" cy="2286000"/>
          </a:xfrm>
        </p:spPr>
      </p:pic>
      <p:sp>
        <p:nvSpPr>
          <p:cNvPr id="4" name="TextBox 3"/>
          <p:cNvSpPr txBox="1"/>
          <p:nvPr/>
        </p:nvSpPr>
        <p:spPr>
          <a:xfrm>
            <a:off x="5481247" y="1885920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Liver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34388" y="1885920"/>
            <a:ext cx="1329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Fatty Liver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5250" y="476250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5444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" y="2165350"/>
            <a:ext cx="7810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Table 5.2 Drugs and chemicals that produce fatty liver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8424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 and micro vesicular </a:t>
            </a:r>
            <a:r>
              <a:rPr lang="en-US" dirty="0" err="1" smtClean="0"/>
              <a:t>steatosis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Macro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Barium salt</a:t>
            </a:r>
          </a:p>
          <a:p>
            <a:r>
              <a:rPr lang="en-US" dirty="0" smtClean="0"/>
              <a:t>Carbon disulfide</a:t>
            </a:r>
          </a:p>
          <a:p>
            <a:r>
              <a:rPr lang="en-US" dirty="0" err="1" smtClean="0"/>
              <a:t>Dichloroethylene</a:t>
            </a:r>
            <a:endParaRPr lang="en-US" dirty="0" smtClean="0"/>
          </a:p>
          <a:p>
            <a:r>
              <a:rPr lang="en-US" dirty="0" err="1" smtClean="0"/>
              <a:t>Ehanol</a:t>
            </a:r>
            <a:endParaRPr lang="en-US" dirty="0" smtClean="0"/>
          </a:p>
          <a:p>
            <a:r>
              <a:rPr lang="en-US" dirty="0" smtClean="0"/>
              <a:t>Hydrazine</a:t>
            </a:r>
          </a:p>
          <a:p>
            <a:r>
              <a:rPr lang="en-US" dirty="0" smtClean="0"/>
              <a:t>Methyl and ethyl bromide</a:t>
            </a:r>
          </a:p>
          <a:p>
            <a:r>
              <a:rPr lang="en-US" dirty="0" smtClean="0"/>
              <a:t>Thallium</a:t>
            </a:r>
          </a:p>
          <a:p>
            <a:r>
              <a:rPr lang="en-US" dirty="0" smtClean="0"/>
              <a:t>Uranium compounds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Micro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Tetracycline</a:t>
            </a:r>
          </a:p>
          <a:p>
            <a:r>
              <a:rPr lang="en-US" dirty="0" err="1" smtClean="0"/>
              <a:t>Valporic</a:t>
            </a:r>
            <a:r>
              <a:rPr lang="en-US" dirty="0" smtClean="0"/>
              <a:t> acid</a:t>
            </a:r>
          </a:p>
          <a:p>
            <a:r>
              <a:rPr lang="en-US" dirty="0" smtClean="0"/>
              <a:t>Salicylate</a:t>
            </a:r>
          </a:p>
          <a:p>
            <a:r>
              <a:rPr lang="en-US" dirty="0" err="1" smtClean="0"/>
              <a:t>Aflatoxin</a:t>
            </a:r>
            <a:endParaRPr lang="en-US" dirty="0" smtClean="0"/>
          </a:p>
          <a:p>
            <a:r>
              <a:rPr lang="en-US" dirty="0" err="1" smtClean="0"/>
              <a:t>Dimethylformamide</a:t>
            </a:r>
            <a:endParaRPr lang="en-US" dirty="0" smtClean="0"/>
          </a:p>
          <a:p>
            <a:r>
              <a:rPr lang="en-US" dirty="0" smtClean="0"/>
              <a:t>Antiviral nucleoside analogs to treat HIV</a:t>
            </a:r>
          </a:p>
          <a:p>
            <a:r>
              <a:rPr lang="en-US" dirty="0" smtClean="0"/>
              <a:t>Rey’s syndrome</a:t>
            </a:r>
          </a:p>
          <a:p>
            <a:r>
              <a:rPr lang="en-US" dirty="0" smtClean="0"/>
              <a:t>Fatty liver of pregnancy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371492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chemical effects on </a:t>
            </a:r>
            <a:r>
              <a:rPr lang="en-US" dirty="0" err="1" smtClean="0"/>
              <a:t>steatosis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100" y="2438400"/>
            <a:ext cx="4224020" cy="3951288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Inhibition of lipoprotein synthesis.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Decreases conjugation of triglyceride with lipoproteins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Interference with VLDL transfer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Impaired peroxidation of the lipids in the mitochondria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Increased synthesis of fatty acids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4147820" cy="3951288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CCl4, </a:t>
            </a:r>
            <a:r>
              <a:rPr lang="en-US" dirty="0" err="1" smtClean="0"/>
              <a:t>ethionine</a:t>
            </a:r>
            <a:r>
              <a:rPr lang="en-US" dirty="0" smtClean="0"/>
              <a:t>, </a:t>
            </a:r>
            <a:r>
              <a:rPr lang="en-US" dirty="0" err="1" smtClean="0"/>
              <a:t>puromycin</a:t>
            </a:r>
            <a:endParaRPr lang="en-US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CCl4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Tetracycline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CCl4, </a:t>
            </a:r>
            <a:r>
              <a:rPr lang="en-US" dirty="0" err="1" smtClean="0"/>
              <a:t>ethionine</a:t>
            </a:r>
            <a:r>
              <a:rPr lang="en-US" dirty="0" smtClean="0"/>
              <a:t>, white phosphorus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ethanol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09335" y="172079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Effect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87705" y="1642357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Causes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0025463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Fatty liver in conjunction with hepatocellular necrosis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1000" y="2346452"/>
            <a:ext cx="4038600" cy="4718304"/>
          </a:xfrm>
        </p:spPr>
        <p:txBody>
          <a:bodyPr>
            <a:normAutofit/>
          </a:bodyPr>
          <a:lstStyle/>
          <a:p>
            <a:r>
              <a:rPr lang="en-US" dirty="0" err="1" smtClean="0"/>
              <a:t>Aflatoxin</a:t>
            </a:r>
            <a:endParaRPr lang="en-US" dirty="0" smtClean="0"/>
          </a:p>
          <a:p>
            <a:r>
              <a:rPr lang="en-US" dirty="0" err="1" smtClean="0"/>
              <a:t>Amanitin</a:t>
            </a:r>
            <a:endParaRPr lang="en-US" dirty="0" smtClean="0"/>
          </a:p>
          <a:p>
            <a:r>
              <a:rPr lang="en-US" dirty="0" smtClean="0"/>
              <a:t>Arsenic compounds</a:t>
            </a:r>
          </a:p>
          <a:p>
            <a:r>
              <a:rPr lang="en-US" dirty="0" err="1" smtClean="0"/>
              <a:t>Bromobenzene</a:t>
            </a:r>
            <a:endParaRPr lang="en-US" dirty="0" smtClean="0"/>
          </a:p>
          <a:p>
            <a:r>
              <a:rPr lang="en-US" dirty="0" smtClean="0"/>
              <a:t>CCl4</a:t>
            </a:r>
          </a:p>
          <a:p>
            <a:r>
              <a:rPr lang="en-US" dirty="0" smtClean="0"/>
              <a:t>Chloroform</a:t>
            </a:r>
          </a:p>
          <a:p>
            <a:r>
              <a:rPr lang="en-US" dirty="0" err="1"/>
              <a:t>Tetrachloroethane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35500" y="2139696"/>
            <a:ext cx="4038600" cy="4718304"/>
          </a:xfrm>
        </p:spPr>
        <p:txBody>
          <a:bodyPr/>
          <a:lstStyle/>
          <a:p>
            <a:r>
              <a:rPr lang="en-US" dirty="0" err="1"/>
              <a:t>Dimethylnitrozamine</a:t>
            </a:r>
            <a:endParaRPr lang="en-US" dirty="0"/>
          </a:p>
          <a:p>
            <a:r>
              <a:rPr lang="en-US" dirty="0" err="1"/>
              <a:t>Dinitrotoluene</a:t>
            </a:r>
            <a:endParaRPr lang="en-US" dirty="0"/>
          </a:p>
          <a:p>
            <a:r>
              <a:rPr lang="en-US" dirty="0"/>
              <a:t>DDT</a:t>
            </a:r>
          </a:p>
          <a:p>
            <a:r>
              <a:rPr lang="en-US" dirty="0" err="1"/>
              <a:t>Dichloropopane</a:t>
            </a:r>
            <a:endParaRPr lang="en-US" dirty="0"/>
          </a:p>
          <a:p>
            <a:r>
              <a:rPr lang="en-US" dirty="0"/>
              <a:t>Naphthalene</a:t>
            </a:r>
          </a:p>
          <a:p>
            <a:r>
              <a:rPr lang="en-US" dirty="0" err="1"/>
              <a:t>Pyrrolizidne</a:t>
            </a:r>
            <a:r>
              <a:rPr lang="en-US" dirty="0"/>
              <a:t> </a:t>
            </a:r>
            <a:r>
              <a:rPr lang="en-US" dirty="0" smtClean="0"/>
              <a:t>alkaloids in herbal teas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4684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Phospholipidosis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special case of </a:t>
            </a:r>
            <a:r>
              <a:rPr lang="en-US" dirty="0" err="1" smtClean="0"/>
              <a:t>steatosis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Accumulation of phospholipids in the hepatocytes</a:t>
            </a:r>
          </a:p>
          <a:p>
            <a:r>
              <a:rPr lang="en-US" dirty="0" smtClean="0"/>
              <a:t>Enlarge hepatocytes with foamy cytoplasm</a:t>
            </a:r>
          </a:p>
          <a:p>
            <a:r>
              <a:rPr lang="en-US" dirty="0"/>
              <a:t>Often this condition progresses to cirrhosis</a:t>
            </a:r>
            <a:endParaRPr lang="ar-SA" dirty="0"/>
          </a:p>
          <a:p>
            <a:endParaRPr lang="en-US" dirty="0" smtClean="0"/>
          </a:p>
          <a:p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Could be inborn error</a:t>
            </a:r>
          </a:p>
          <a:p>
            <a:r>
              <a:rPr lang="en-US" dirty="0" smtClean="0"/>
              <a:t>Due to certain drugs such as </a:t>
            </a:r>
            <a:r>
              <a:rPr lang="en-US" dirty="0" err="1" smtClean="0"/>
              <a:t>amiodarone</a:t>
            </a:r>
            <a:r>
              <a:rPr lang="en-US" dirty="0" smtClean="0"/>
              <a:t>.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38426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76200"/>
            <a:ext cx="8356600" cy="1143000"/>
          </a:xfrm>
        </p:spPr>
        <p:txBody>
          <a:bodyPr/>
          <a:lstStyle/>
          <a:p>
            <a:r>
              <a:rPr lang="en-US" sz="3600"/>
              <a:t>Effect of Toxic Chemicals on the Liver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06500"/>
            <a:ext cx="7772400" cy="4584700"/>
          </a:xfrm>
        </p:spPr>
        <p:txBody>
          <a:bodyPr>
            <a:normAutofit fontScale="92500"/>
          </a:bodyPr>
          <a:lstStyle/>
          <a:p>
            <a:pPr>
              <a:spcBef>
                <a:spcPct val="40000"/>
              </a:spcBef>
              <a:buFont typeface="Wingdings" pitchFamily="2" charset="2"/>
              <a:buChar char="Ø"/>
            </a:pPr>
            <a:r>
              <a:rPr lang="en-US" sz="2400" dirty="0"/>
              <a:t>The liver is the most common site of damage in laboratory animals administered drugs and other chemicals. </a:t>
            </a:r>
          </a:p>
          <a:p>
            <a:pPr>
              <a:spcBef>
                <a:spcPct val="40000"/>
              </a:spcBef>
              <a:buFont typeface="Wingdings" pitchFamily="2" charset="2"/>
              <a:buChar char="Ø"/>
            </a:pPr>
            <a:r>
              <a:rPr lang="en-US" sz="2400" dirty="0"/>
              <a:t>There are many reasons including the fact that the liver is the first major organ to be exposed to ingested chemicals due to its portal blood supply.</a:t>
            </a:r>
          </a:p>
          <a:p>
            <a:pPr>
              <a:spcBef>
                <a:spcPct val="40000"/>
              </a:spcBef>
              <a:buFont typeface="Wingdings" pitchFamily="2" charset="2"/>
              <a:buChar char="Ø"/>
            </a:pPr>
            <a:r>
              <a:rPr lang="en-US" sz="2400" dirty="0"/>
              <a:t>Although chemicals are delivered to the liver to be metabolized and excreted, this can frequently lead to activation and liver injury.</a:t>
            </a:r>
          </a:p>
          <a:p>
            <a:pPr>
              <a:spcBef>
                <a:spcPct val="40000"/>
              </a:spcBef>
              <a:buFont typeface="Wingdings" pitchFamily="2" charset="2"/>
              <a:buChar char="Ø"/>
            </a:pPr>
            <a:r>
              <a:rPr lang="en-US" sz="2400" dirty="0"/>
              <a:t>Study of the liver has been and continues to be important in understanding fundamental molecular mechanisms of toxicity as well as in assessment of risks to humans.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en-US" sz="24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 Cholestasis</a:t>
            </a:r>
            <a:endParaRPr lang="en-US" dirty="0"/>
          </a:p>
        </p:txBody>
      </p:sp>
      <p:sp>
        <p:nvSpPr>
          <p:cNvPr id="3" name="AutoShape 2" descr="data:image/jpeg;base64,/9j/4AAQSkZJRgABAQAAAQABAAD/2wCEAAkGBhQSERUUExQUFRUWGBcYFxgYFxcYFhUUFxYVFRgaFxgXHCYeFxojGRQUHy8gIycpLCwsFx4xNTAqNSYrLCkBCQoKDgwOGg8PGiwlHyQsLCwqLCwsLCwsLCwsLCwsLCwsLCwsLCwsLCwsLCwsLCwsLCwsLCwsLCwsLCwsLCwsLP/AABEIAMIBAwMBIgACEQEDEQH/xAAcAAABBQEBAQAAAAAAAAAAAAAFAAIDBAYHAQj/xABREAABAwIDBAUGCAkKBQUBAAABAgMRACEEEjEFBkFREyJhcYEHMpGhscEzQlJzstHS8AgUFSM0cpOz4SRDU1RiY3SCovEXg5Kj0yU1RMLDFv/EABkBAAIDAQAAAAAAAAAAAAAAAAIDAAEEBf/EAC4RAAICAQQBAwMCBgMAAAAAAAABAhEDEiExQQQTIlFhkfChwRQyQnGx0QUjgf/aAAwDAQACEQMRAD8APeWPfbF4F3DpwzvRhaHCrqNqkpUgDz0mNTpWCT5Xdqf1kfsWP/HWh/CF+Hwnzbv0265aDarQqTdm1R5W9pn/AOSP2TH2Kk/4sbT/AKwP2TP2KxbKqmKqsC2atflb2mB+kD9kz9iqT3lk2pIjEjt/Msf+Os08edDgrMvsFUEmzoDXlZ2odcSB/wAlif3dXEeVPaX9Y/7TP2KxLCanfcyptVguTNoryrY8D9IE/Ns/Yqq55Xto8Hx+yZ+xWFKzSSDVF7/JukeV7aHF/wD7TP2K6N5Kt6MRjkuqfezltUFOVtNlCUnqpFrKHhXAMprceTnbiMFiVNrUcz7TiTGiFhJU0CflEgj/ADCgk6GQtncNo714ZiekeSmOGqieUCubb1eWdUlOE6saKISqfAg1y/am1FKUZJ1JPGhYUSedQM3CvLDtL+nA/wCUz70UxPlg2n/WB+xZ+xWZwux3F6Akc+Hpo3gdzVq19V6CWWMew1jky4PK7tT+sD9ix/46f/xb2n/WP+yz9irzO46UpBUJ7zFXBgMM1fo0qPKxHroHnXwF6ZQZ8pW1laPH9iz9irqN+9q8Xo/5TI/+lLEbwmMqEIQNLCT66EO4haz1lE+r2Ut+SNjhNJh98dpkEnED9mz9imvb4bUvD5SOfRMx626CYWQJF/G/orzE4lUQAR4kCgeZhKHVItPb+7XTM4lMfNsX9CKZgvKVtUuFKnirqzZlqwkXMN2F/XQhaTABuPH66vbp7TLGM6TPkHRqBMSACpFldlqv+IklbJLCmvatzUs7940ienBn+7a+zTl79Y6YS6VHgA21c8py0Wdx2HdP59hEH+da6p7zGvjXjOyGWHkPNPBxASo5VgDIowhKlHiAVE6T1TTo+RGXHJgWOWqmwDu75Rsc6XA44JEkdRsEQoCAAm9prQNb34ni5/oR9mudbs4dzKcShClDMpIIuAkyONzMnhwomraJTqCO+RR45N2N8txUkofG5sH98MQBZ3/Qj7NDMTv7ixo7/ob+zWWxW150oc7tCmmPUzY/8QMbHww/ZtfYqk/5RMcNMSf2bB//ADrIOYsmwpyDUL1M+jth4hTmGYWsytTTalGAJUpCSTAEC5OlKot2/wBDw3zDP7tNKoaEcl/CE+Hwnzbv0265GlVdd/CDH5/CfNu/TbrkeWrQuXJZYNOfxISKYkwKrpwinZUNOFWDRUfxhUalwetVsQwUmDU+FNUG+A5h+Fe4zSvGbAU/HI0POoKKaGpqynD2qbDYU8q8deEwCJ0T38T3cKCc9KsPHB5JaUDcZiSiwsfYKruslOVUkk9aZBvPME99X8fsotKBWoHOMwPiR7q82liE5RliYEkWBtpHgPRSdR1Fh0xobIXBNrCjOz9nNp62vIH2mg2FX1J4TlPiJHjAPoojhlCAeyPCl5pyS2Kw4o9hgbQPZHCNI+81L+XliIUBHZQcuGo1qrIjS4oOYjedbhykkgRB0B7qgOPPOhqU2vTlKio9yJJcBJOIqdKp0oU28Y7akbxUUGlkdBZRvUpcPbQlONvUv5SiooyAZK8DQHaWLU2sZSQQJJBg3NoqxtTbsCEed6bUFxiHJClxcW5+I4f7Vox43/UUptO0bPdXfpDYyPg5eadRPMcu70Vo9t4pheGcdZdGUIWADoSpBSARwIzyDGpFrE1yJK731PGto1jHE7Nw7QnKp5x4wi5ydVtMz15WFGItUWJY5akOlWSnW51PdPaBwmFZYW2MgSkafGIzKvoTJ01rSNDCvWASCfikAT4Gx8K5vuv5VsxCMYgXsXAmCf10eaqt81snDYhIWyYB0UjzQeRSfN7hFKhNt6XV/D/Yx+R4s8TuS2+SHafk3wTt+gynm0Sg+icvqrOY3yMtH4J9xJ5LSFD/AEwa0r2DxbPwaukSL2MHxQrXuBNMw++RCsj7REGCSMpTMRmCu+n+s0+1+qMuhMwOP8kWJbEoWhY5gEGgru6OITqExwPWHryxXfMLiULEoM9nEeFOcwqSLpB8BTlPI1qi00A4RKm77RThMOkxIZaBjSQ2kUqINpAAA0AEd1KtK4LOLfhAj8/hPm3fpN1ydKa6z5f/AIfC/Nu/Sbrj68RyohUuROuZlBPPXuovh3svdyoEyghwTynvHMVdL9QprovYjZrT2hKD6RUQ2AtOkK7j7jUKH6ssbUKagO5IbWNjyqbNKO1Nx76d+VULHXSD20xTgXASlShN4IEDvP1VGUkyNzadsotNj3UOTiYXPo7halilwq6ckcOzXU699RtPkKzCxTpGunZWWe73Ot4mPStSHYt0uKtc9noqu8gjzrVMh/IvMLzr31J068qlBJPBSgCQMxsM0QmRAjvoVsa52V8K8crieByq8Ukj2KNEsG9CRVZrDjISFJsDzkzHv9lNwxqslSRkjcZF9eIJpnTXrzNXixSUkNsnRiaeh4cTQ9b4FVyVq0So9wJo1jsBzC69ogVXO0qp/k97+hd/6FfVUZ2c/wD0Lv8A0K+qmLFFAOci9+U4qF/akiosPsPEOGEtL8RlHpVFGcNuA7EuLbR4lRjuT9dW3jjywbnIDYcKWrqiT7BpM8K02G2IDknI6oqEAKIlNxBTZWomwqxg9y0p0cUqddEgx2XPHnRVeHASkKDY6OCJAkRbhEzbnMCdKzzy2/adHx4+2mAcbu5DwbQhSSAnMkqSqFq4BQJBmx1qTeIDDqZaZLgdSFBxOZagFhyEpRNotNibnnWk2diW2sqspWQZJAsgzqrs4zHfVrezZTb6sPiFEuENIBT0a1IASJkwoDgom487toI5OdYcoSjKuDBpdWUZVnKAQqFTmJXEqHM8eFhWw2Hj8Rh4WjpOj4HzVW1FlGfGakf2FgsQgKw6lNEgWXlLecqKAQpSwpPWgR7hNB3mcQ0kJUBlyyFSClQvMKFh40nNBTjsOhkd6Zf+2dR2L5SEKgPC8a2ChzngfVWgYYweKUpSci1EdYHusSg6GNFAT21xHZOzlOdYnKkzJlNotz79aK7vbVKGvzautnAFtZJBtwi2h51kXk5MKp+5fXn7/wC7Dy/8dhyb43T/AEOjObu4jDqJYV0jfBOaHEfqk2VHfPfQ7E+Uj8SbKcQC66PNTBQ5EfzoV5vfxqsrfjEIRklOcjU3PaR94rI47A9JmLkqUoySbqnnJrTgnBSU8epXyjkzwyVxlT+p2zY+PL2HZdIALjbayBoCtAUQPTSqHd1vLhMOOTLQ9DaRSruI57OSfhCfD4Qc23fpt1yNhkm/orq/4RCoxOCi0Nunxzt1zBOLJUSRMmTEC/uvRCpEKlEhIN8kgdgUSqPSVempcNhsygKSlqEyE9eO2INoPDiPGptmzc6RUQL4suObDXwA9IqJWxXPk+JI+ujWyFnKc3O1UdsbXnqIP6x9wqN0gYJylpQIcwZFpE8hePdRXZuxHoMJIGXNJ0yi8376H4XEhKpIn3dtXMXt9x1IQCUpFoBMRyvess5s3+nGP1PWsPh1K/OumSQJSkmB3caapvCIJ6rxINtACOd7jjVLMBwFPUoKsazuTGLJXBfTjsH/AEKlW+MoazR/ZowxwOLhKkIK2Mw160nLEH11hXMOeFbfYG7b7uzHwgIJfWypvrpghtRzZiT1SINjWby3GMU2690f8oap2BndiYVV0uKEifvy7qPbX3Sw6VoKXW2QWmzlJOZSiDKoub1imyQYF4kWvPdzrW74KPStWP6Oxwt5pockpxyRV7b/ALBaYvgendTDhpTv4wVJStCTCTAzH021sKoqThkkAIUvWcxt2QBqdatYR7/03Enk8zUG7WzA7iGkuglK1XEkWgnUXHClrM0pyk+H+yZapBwYPApaStCSF/GCkjzv7KgdBbXnVdzaqpJRlT2JSBABtrN6EOoIUpKdApQHYASKh6Y6G1PTb3QaVBz/APpnEgfByJuW21TPMKBB9FRL224oSTB5JASPQmBQZxfKo+nNFTYaa+DRYbac6i/fTcZtwiyQEx2kzWdOLI41TfxnGiULGJx5YcTtNYPnGDXqscNLkn00Bw2Ikg0TYWCq1XNJDVlvct4TbSgro2xdUgkmM1j1dRbxonid838MUAKhxKlBSIlITYAXkKkCZv51ZrbLOVbeXzySRHPh41VxylqXmczFSr3udSB7KLRGUdzNmnqnsjYjFNYwhxtKW3QSVtiyXJgmALAiJiI1olhdrl8FotgKyl4LGQBScsELAtPVN0wZ1FzWG2ay+2tK0Nuai4Qr6q0W0dnP4eMW2CAZUtNszZVr1Ygpue6ayODtxu11/o0YmmrZuMbu3hsWgKDkO5Uplsg9HkT1ulEaHW5mLcKzWE2InDLOYpWsExE5RcwozxjhFu3gL2Pvo4wwrIoDpElA6txcFSgdeEXqth9shWp/jU0ya3QGTJKFwjLY2LT4UefbUq8LmFqz+D2gKP4HHA0UEYnsdT2OmMOyOTbf0BSp2zD+Za+bR9EUq7S4Oe+Ti/4RQ/lGD+bd+m3XLUx1fvwrqf4RH6RhPm3fpt1ydxUZO+iFS5LeMaGSZq7gGypIJEZiSfv99aGIhXnSYt2Cj2zwcqZ4AAfqjSfCohctkebSxORsJTagzbBWAEnrTobAyY1NhwmYq+nDKxT4bQYvrrCR5xgawJMVFt3ZK8K5AJyKnIoHzhoZAMjuMGgk7NOKGlfUoOpKbGx8PdT8LeaY3jXMwVmOYGQeIMzPpvRtG1Gy0lPRN5yrMVZsyrm8iEmdTGbjSMkbWxo37BnRmnpbFGnMRhwlIQ2pS9FFQKU6agZjeT4R22qLM6mw+KAAPADwrE5VsTR2UMQi0jxorsTetTOEewwPwhGQ/ICrOekAR2k1RWLa1V/ERmkmAQYvAzRI4aTaq0wyR0z/AL/YuNp7FlgLZcQ60YUhQUnvBmD2cPGtLv1vgnEBlponKUpcWOOdQsk9qQTPaeysoxjUpSrNM8DYjW9+VOYdbkKiBoq8k6xF+rQywKU1Oa3XAbnvsb/d9WG/JrhcbTKCOkTmV13B8EdbTIFrSDQjdRz+WMaDr6eCtKzqZCTlXKFESJiSJyyOYk+mtDuRtkM4kBZAQ51STHVPxVTwvaeSjWLLgcI5Gt7v/H5+iHKq2BeLd/OLj5S/pGq1zc1d3p20H8UpafMAyo4DKCb+Jk+PZQ0PzXQxp6E2q2GonVpc+FRKVNeqFpNQrxEWGvspiTIePmNahGBWsTBj2VYweHCjKuGvKjeYRlFrcOFLyZvS2XJEm+TPYdogxFWW9ppQqFJIUOFEOjjXWqW1WkuCZhY80xcxwPMVFNTe45xtezlG/wB3cZs0NpOKb/OKAVmdSQQLAdGpPCb25XrJ7S3kaS+OhQMjaQ2hRuohM3J43JoAdsOFspkggQZjTkPRpVJpU0yOHZqQmeWPMEbfDeUFQ1ANF8Pvyyrzhlnhw/jXO2mRVpLIpUvGh02gI5WuUb3au4LWNhWCfazEWQFBInXLkVBSddJFYPa+7+KwSyl5tSYMSLp9I0pIaIMpJB7KI4fb77dirODqFXB75pilOCpb/n52C4Rm7uvz86KOztrEECbVqtnY8RM0CdRhXrlJw7nNN0E9qeHhFLoXGCJIUk+atJlKuyeB7DQNxk9tn8BenJLfj5PpTYa5wzB5tNn/AEJr2od2lTg8MebDP7tNKuquDmPk4/8AhFn+UYP5t36bdcsSmVIrqn4RQ/lGD+bd+m3XPtkhE3AJ4E0QiboTWFBgpNiOsmPjC1jxBEH01bxGKCRHEj0U5Y6xih7qsylDt9lqGVpbF4orJLcfhGFCFIUZmBlmSFWv7PGvF4UhUkyQTY3vxsaNM7IUgQSJA0BCuE6ioFYUE6f7VypZ5KW7OpGKaAZwknX1VdSADIABHKjTeyW1KkkgE6CCQJ0BOveaixew+sejMibZrKjwtNA/I1csvQDkgxTFIqwvAOpMZPSQB6Sahc2e7qVNjxJ91CvmytJCBEmb8o99Vn3VOnJOZROkG3gKJsbMGXM46QOSB7zR7BbDGUDJknnqI4999TRrIo78lOPyY5O7yyqxCgBOYDq8YCpjKeqba20qF3CL1ME2FtYgQYi4PAjWujo3eaKvzq1TAAvqNQD8oC0WtFebWZaTlvnUEhJOaeqCerBTIInU8NNKOfk1G+wNEbpHMF9WQQoGbEgzTmsQpJBmRymtXiMGCJB9NA8Rs0GSLEacJ8OIosfkRnyiU0yxgMQ0SAYE8zcenUVbxQQkEgiO21Zp/DKSJKTl4GDFSYXaCkKSoKMp07D2U/R2mM9a2GW9kuLAU4tLKJtnnOREyltIKiIOpim4vDtBeVkrKbDOsBKlHicvxR3mqqcYCZv9/bUpx6YvPjS3KXSG45RT1N2WsSyEJAQcwn1mJ4wNK9w7yomqqHRwvUhxNIlBvkP1VImW4dagUoK6tQYjF2qiziTNNx49iSnQsY2Qrsmo2U3qR+eNMbGpNaejM/5rCDJgVYSuh7azwqy0vnSpINF1NNWmkkio1K+4pYVDHVga1PgNqlsxAUg6pVdJ8PfUCyIquajipKmHBuDtH1VuyoHBYYgQCwzA5Do0wKVR7pfoGE/w7H7pFKuiuDlS5Zyj8Ib9Iwfzbv0265hhzXT/AMIX9Iwg/u3fpt1y3DmiQiXIYwhk1SRhiXDFrnwvV3ZfGvNoJLK54Kue8a/XQ5E9OwXjSUZ0a7dvHIUwWVoBXwMQZFxccxz5VY2xua40hLgW2vMkEhKh1SRcRWMVtkgpUiRHokGb0dZ39WtKG3UpyJM2TczqCeR5Vz5YlJbo6OmSdxEgGNDHdU6EzpM8aa1tRGXzwqNLEEgXvNS7O2kly+WDNovYXueFYpeN8DvdzR6UG0m3dTXNnEgkCedotzM1bexyOPUPbN76Ax2Ghu0nhISlwxB6kc7wLX7zVrxfkuEZSZEloBQy5ZBm0a/XRdt/pFKW8VlZ+Nc5lWABk2EDgKyPT5VWsdRHOjzeJKkj01mz43hqnaG5IVsEcZikpbyoBzKgFWYhUDXqi0evQ0JcVmkkc+d/v76tZuNV3XBWb1HIUo0Dlri33iqOI6xUZ8av4g6mhynRITx41sxrsF7kLeKIKkfFWBIMER46Ht7aGbT2ZlOZI6p1HI0XxTOUyTf2DlT86VIymtccji1KPHYmcN2ZZDpFTNvSCDx0mmYzDFCr+nnVcV0aUlaE6mti/h15TxqReKPCoUu2FjamlVBRoi0kJxyael0Cw9NQKVBp5FFRNVstuK6vrqIuA00r4U3PVUU5EyV3qVKhVZLte9JQtBKQQbd7aS3uVUQqp0I50tqhq3HpJNeKbI7anbipCKCxjVn01ul+gYT/AA7H7pFKvd0x/IMJ/h2P3SKVdFcHIlyzk34RA/P4T5t36TdcpaXeuweXxMvYX5t36SK5A+INtKMQ+TQ7GRM+FW8fhemlIjv5RVXYjSgjtVp2DnRlrBBMUMn0KWzsxgSUKKFcDFek5TRrbmxwZcQIi6h8o8++gZMdopWx0MeW0TtYi9WUY8pIjgbUNCxXoI5+uhaRrjlaDqNqFSsyrkWHIDsFWAlLsk9UCL/XWeC+RFODxHE0ieO17WOWVchr8UvNjV9nFAWrONYozJJgcJ1qdO2Ep0E9grBm8fJLncP1Iy3Ye/GuGlV8bigka9Y0Ee2utWoCR28BWj3J2QcQvpJS2y1dx9wAwOaQrqg8BM8LVWPwnzITPLFcFbY+7WJxrvRNpIJTmlUgAfKUeCeAPE6dlfDbHLTiwshSkmLXAOhg6G4rY7w75hxP4pgApKDOZZMOPwIJcUbhPYbmwgebQ1rCIQ0c8pWYklJI/wAuWRHCm+R7IVFCo6pSt/YzuKZkmh+SII94g8r1o3XW1Epkd82qo5hAbJUFchMmssMjjtJUPeNgDabGZBVyvQNRsOdaTHN5NQR7DWcdTyrq+M7iZMkOx7SuypCr78qgykcKkz2tWloXFnrbcmnrTRPZe7r7qM6G1FPyrAek1ac3SfvZJjWFTHoFLc1fI1J0AM1NJrUteT7EK4oB5EqmPRUTu5S0KAcWADxAOvjV64/INSM0DTwa06dxj8s9nV4UjuC6fMIPeIofVh8kSkZ1C6kQ7RfF7iYtu/RFQ5o63qF6GK2Y4kwpKk/rJI9oqe19jYyYg9T04uqzmGUOE91RTVaExnq1yfWm6R/kGE/w7H7pFKm7n/8At+D/AMMx+6RSrUuDnPk5r5evhsL8279JFchfbzGBqfbXWvL+uHsKP7t36SKwGwNkFSukWLDTtNHdIzvk0GzMLaT/ALCry2qkYbtXmJXkSVHQCaWI5Zl94cTJDadVHTs+/voTthAZQ3ABUfWnQ+uaLbLwqnnC8RdZytjsmJ9ftoPvQkHFlAPVR1RWPXrnXSOpix6Y/UG2NJC8s9vMad1ShvIlQBmSADbUc5/W1txpqXZsRHA99PQ1xocnE9lSpcnjFVViK9bfgzrUopF9vDjWJ77+gCliMbliABGlgDNQ/jaiLePKreyNgF4F55Rbw6TBVHWcWL9GyD5yuZ0TqeAIV2w3OtolbZWzFYleZRysoI6Rw6JBuEp+UtUGE+OgJrSY7aqn8rDCcjKbpRwT/aWfjK+/bVVTynyG2UhtlFkpF0o5mfjuHio39Qozg8IlpMJ/ie80nJkLhj7Z7s3ZyWROYkqurtImPATpVle0eZkVWxD/ABtQrEP8rVlalNj0kuS9inmlySBPb9dCcc4eHp+/Gq2IxJNNQZtTY42hscungc0ibTY6/X30N2pgglVtI8KLhiimB3d/GUC8IkJJGpN/N95NFq0PUVNuZiWG8xua6Bul5N1vIDj7RDZuIstaTGo+KLd962O6u5GGbXJbSALdYSVHnJ91dJw6U20toKqedvjYytKHKAWAwaUthCEhIAFuIAtrraqeN2WsypsDN6vEVqvya2VZ8ozc71ZSyKTGMr2AeZdHP3dkLJSpWZJHIa9lNe2eFmCjNylPGuhrw6TqBUK8MBoB7Kuamilli+jF4bdwquRA5Wophd2UnU+2jzWHEmfTzq0ExQwg5lSyVwDWNiITTMXsZKuqQCORAIPfNFAqnTNMWOL73FepJHPNt+S9hcqSjIrXqWT4p+qsq35N21WMgzE6Qeyu25aru7NQrUCqlhy/0sfDyFxNHmx8D0OHZa/o220f9CAn3UqtNNhKQBoAAO4CKVdaPBjfJyfy04cLxOEGqihwAf5kEk9gAoExggABwFgK23lKwoOIYXFw24B3FSD7h6KyraOJq3uZZ/zHiURQLeN7NlZBjNdZ+S2POPu8aOPKCEkmwFzWf2U0XFKeV8a47EJuPee891ZvIy6IbcjPHx6pW+g1u5hkhSnFDKhhpTp/s5eqgd+ZQPhXMXCpxa3IPWJVz1VEeAPqrou3MSW9lLInPjHg2kf3TQ63+pRH+Wsjg8Ino9FBQjQ2UnjI1kEadvZWbH/1xv5O1hxeo2/gFvLzEAJyhIOnIgC/abye2qjjE3FgJP8AtRzaOAQcTkbcRlyglZCkpHVE9pvI+oaVmcDmcDaQVycsJBJUdYSIkzWiMi549gYFWgmjGC2BlSHcRKUkZkNizjo5yfg2/wC0bn4oOtEsNs1nCKK3MrrwNk2U20e3g652eanjmOhrZ2wy6k43GyUXUhpSoU8RfO8r4rdtNVcIFybkYmCcHsxLiRiMUOjw4kNMo6ino+K3xS38p0yToJOlTF7QXjHABCG0AJSEjKhtA0Q2OA1vqTJMkzTNt7QcxLt1CDawhKUCyUpAslIGgGgq/hGktphOnE8zSZutx+OKRdwzAQkBIgCvHH6r/joJPWBjleoHMWeFZqY89xD1UsQ6O/spKezE+2rqdjE9bKsIUT0YsVrHqAHM+qmxBk0uQIp0JuYqv+NqWoZNZAnhe1azam45Thy46roybob1Nhx46ce2iGxt3W0tqAACujUb3JVw76ueSMFvyBG5PbgJbI2AwgplKnFRJUTPW4RNgJHrrabD2AlIzkedfLrH35Che6G7i8vSPnlkHcNT6K0zzC0XQZgebwrFFPt7jpySdRZdSwCIgUxzZBUOo4pvuvPpobgNsuKXCmyPVWhQqRaqeqAmeqI7BNqQmFKKu2rIdquXOdJKpqvUaexmcb3ZZz06q14Ma8OVe4ZSsozxm4xOXwmmxyvsBxJHG57K8Fvrp4NNKedRrtFWOFSCmCnTWjG63BZ6DTqjmnitOKdgtDqVKlWoow/lD+EZ/VX7U1kVEAVrvKH57X6i/amudYzFFMkmAB6qFujO46pFTeLGZillOqz1v1Qff9dTYhPRthPFQk9iBp6SCe4ChmxEBay8u2YnKOSBc+nTxNXcQ9mVmV8Y37EJufUPVXJzT15P7HSxY9EUijvZtIuOMNIJKMO0lIt/OLHSLMDmon0VURtEJKBkhxJPVg37CkkRr2eNVME6pTxdUmQpUk8rz32tW6GAwzLbeIxyciUphlhIAexET1lx5qSdT9y9Q1NI2+ssMK7Be7m5pcDuJeUhpkDrOKgNiFpUQkfHJAi3E68Kr7Q22jKWtntKbbuFvK+GfJ1AP82ggeamLC/KrO1cVidowt78zh02YYQOqBYCE2k3Fzc8Ioi1s9vApLj4SrExLbI+Cww+KpwaFyNE8ON61PHpWxh/iHOXv3+i4MoNlBo5nwUrSB1Tokaysc4iE9sm0Awbx7ecxCcgWsoBmFGcyreJ0qDb+2i84espRJOYmLrNidL9lePMwoJAtlE8pi/eeFJe1GqEFNOT5KGCdKTfiJ+qiacZI91Vd4MMGnBl0yj3+6Ku7t4AvJVAn6SY9cVbqUdQqLp0MRKjYRfu9lWUs8qIsbKKAc6SO0ggR3mj2ydzlvALAIR8oghMdnFXhbtpL+BykuyjsLYiVkFSZJ80cSez6zXTtgboNsQ4+oFyBGYyEjgJUZMVHsXAow6ZCRNpcPnRGg+SNbCgW0t4XcSnKgnKVm2Uz0YkArVN+4c6HWo9C5YpzfNIpbxrD7rjgTKZCWxqcoIAMDmcyvGiGx9hKGVbomLxAHp/jRvYuyUIAPnq58vCiWJT1azd2w9elaUJvGpUnq93dHCmNzOv8aC4rO0ZQkqmBHjc0Zw4tJomtKAku0EmkjkKmIjSqKHIvUzT80iwHEnDdShA5UwLgV7n8KtC3bPQmm5jNOTFeFVWULPeKf0l4qFd/vwpqAbcL8rcuPdRovSi3XmavCe2oyPd6O2jugEiYqqWqxVPK/HuNtanQfvNbcDAkiSlSpVtAMJ5R3YcZ/VX7U1zDeZYUUtJ85w35BPxjXSfKeYWyf7K/amuZbIw5deLp+MSE9iEm/pNvBVZs89EWy8cLnZdWwlCEpAiBfmBaB7PGqGNwy1pytpKlr6iQNetr6gfTRdTJeVlQJgypRshIHFSuWpoPtfegMgt4SSsyF4j4x5hr5Ce3X2nDgwt+6Rrc3dR5LeEYawHVOV/F/J85pg8JHx19ns4swa0v4grfUX3iYSk3JPdpA0A0FA9iYV1xYDSVFSgQTYJSPjqUonqgCLnmaPLebw6eja6yiIUsDzueXiEd8E9grq45xitluZc8JqfuYbx+228IJSpK3zbMLpbJ4N/KXzXoOE1iMc4p0KU6SL+bN5JPnTcmrCllSyr5NoAMxcm4twjxoBtAKkkAiSTB11PDxpOTW5bmnx4Y4x1DMHBdgQdYsDwJ42ovsyFOtyBdQntvPv9VW91N1lLbUsrDRWSkZkqmBqoAai8XtbsrVbK3Uw7CwpTpUoCxjq3BSba8ajx6uGvuH66js7+wGxWxE4p8IJiVAW5JF7++ui7H8luH6JPWjw4+mgGBMOlzorCchSOsbwZ4Xj7zWq2dvSW0FKWVr4ieqO25rNXpPTJ2iX6kNUdmXmtxGgoZuv8mRpF5IJv/Gr+2cY3hkpzHsgCVHsA7aC7R3qW6lJaQtpSSZKwNI4Qb+NRoRnIccUVq1BtA5wBYfwqpzj/AEoGKkt5A9zpMSYcUptBJ6gi6ORIEntoxgtkIbEIEDu9/Gh2KxOUpWbQb0Zw2LzAC9Z2nyNlNsHsY0NO5FE9Y9XlPKtAETUCMCkmSAeN6txQSlYtysj6Eca8gCmuOU1JoCEpbqK44GlmpwNu2houxdKdQZvTmsXPhrTVN1A4x1swPhzq0iWmXm3CK9K6q9JOteB2/spiQJc6WmreNuy/ZUIr099XRVk4ezXAkjs04e6rAcmOND16d/3iamQ7aPuKsposdJf7mI/jTLiYAlRBuYtAk+oVF01LpqKMqKCwpU1k9Udw9lKuwuDMONeTSpVZBCvJpUqhD0UppUqhBTXk0qVQh7NKlSqEPaVKlUIKlSpVCCpUqVQh7SpUqhDylSpVCCr2lSqiCryvaVWQ8pUqVQh7SpUqhBUqVKoQVKlSqEFSpUqh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2103" y="2035175"/>
            <a:ext cx="5005159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16150"/>
            <a:ext cx="2457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8922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7- Cholestasis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Decreased or arrested bile flow.</a:t>
            </a:r>
          </a:p>
          <a:p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224088"/>
            <a:ext cx="58388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2346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Potential </a:t>
            </a:r>
            <a:r>
              <a:rPr lang="en-US" sz="2400" dirty="0" smtClean="0"/>
              <a:t>Mechanisms or Causes of Impaired Bile Flow</a:t>
            </a:r>
            <a:endParaRPr lang="en-US" sz="2400" dirty="0"/>
          </a:p>
        </p:txBody>
      </p:sp>
      <p:pic>
        <p:nvPicPr>
          <p:cNvPr id="679939" name="Picture 3" descr="msotw9_temp0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9325" y="1257300"/>
            <a:ext cx="5348288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9940" name="Text Box 4"/>
          <p:cNvSpPr txBox="1">
            <a:spLocks noChangeArrowheads="1"/>
          </p:cNvSpPr>
          <p:nvPr/>
        </p:nvSpPr>
        <p:spPr bwMode="auto">
          <a:xfrm>
            <a:off x="274638" y="6583363"/>
            <a:ext cx="62595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dirty="0"/>
              <a:t>From:  </a:t>
            </a:r>
            <a:r>
              <a:rPr lang="en-US" sz="1200" dirty="0" err="1"/>
              <a:t>Treinen-Moslen</a:t>
            </a:r>
            <a:r>
              <a:rPr lang="en-US" sz="1200" dirty="0"/>
              <a:t>, Toxic responses of the liver, </a:t>
            </a:r>
            <a:r>
              <a:rPr lang="en-US" sz="1200" i="1" dirty="0" err="1"/>
              <a:t>Casarett</a:t>
            </a:r>
            <a:r>
              <a:rPr lang="en-US" sz="1200" i="1" dirty="0"/>
              <a:t> &amp; </a:t>
            </a:r>
            <a:r>
              <a:rPr lang="en-US" sz="1200" i="1" dirty="0" err="1"/>
              <a:t>Doull’s</a:t>
            </a:r>
            <a:r>
              <a:rPr lang="en-US" sz="1200" i="1" dirty="0"/>
              <a:t> Toxicology,</a:t>
            </a:r>
            <a:r>
              <a:rPr lang="en-US" sz="1200" dirty="0"/>
              <a:t> 6</a:t>
            </a:r>
            <a:r>
              <a:rPr lang="en-US" sz="1200" baseline="30000" dirty="0"/>
              <a:t>th</a:t>
            </a:r>
            <a:r>
              <a:rPr lang="en-US" sz="1200" dirty="0"/>
              <a:t> Ed., 2001.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2723" y="3202781"/>
            <a:ext cx="3394075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1- Loss of the integrity of the </a:t>
            </a:r>
            <a:r>
              <a:rPr lang="en-US" sz="1800" dirty="0" err="1" smtClean="0">
                <a:solidFill>
                  <a:schemeClr val="tx1"/>
                </a:solidFill>
              </a:rPr>
              <a:t>canalicular</a:t>
            </a:r>
            <a:r>
              <a:rPr lang="en-US" sz="1800" dirty="0" smtClean="0">
                <a:solidFill>
                  <a:schemeClr val="tx1"/>
                </a:solidFill>
              </a:rPr>
              <a:t> system that collects bile and carries it to the gall bladder.</a:t>
            </a:r>
          </a:p>
          <a:p>
            <a:pPr>
              <a:lnSpc>
                <a:spcPct val="17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e.g. </a:t>
            </a:r>
            <a:r>
              <a:rPr lang="el-GR" sz="1800" dirty="0" smtClean="0">
                <a:solidFill>
                  <a:srgbClr val="FF0000"/>
                </a:solidFill>
              </a:rPr>
              <a:t>α</a:t>
            </a:r>
            <a:r>
              <a:rPr lang="en-US" sz="1800" dirty="0" smtClean="0">
                <a:solidFill>
                  <a:srgbClr val="FF0000"/>
                </a:solidFill>
              </a:rPr>
              <a:t>-</a:t>
            </a:r>
            <a:r>
              <a:rPr lang="en-US" sz="1800" dirty="0" err="1" smtClean="0">
                <a:solidFill>
                  <a:srgbClr val="FF0000"/>
                </a:solidFill>
              </a:rPr>
              <a:t>naphthylisothiocyannate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2- The formation and the secretion of the bile.</a:t>
            </a:r>
          </a:p>
          <a:p>
            <a:pPr>
              <a:lnSpc>
                <a:spcPct val="170000"/>
              </a:lnSpc>
            </a:pPr>
            <a:r>
              <a:rPr lang="en-US" sz="1800" dirty="0">
                <a:solidFill>
                  <a:srgbClr val="FF0000"/>
                </a:solidFill>
              </a:rPr>
              <a:t>e.g. </a:t>
            </a:r>
            <a:r>
              <a:rPr lang="en-US" sz="1800" dirty="0" err="1" smtClean="0">
                <a:solidFill>
                  <a:srgbClr val="FF0000"/>
                </a:solidFill>
              </a:rPr>
              <a:t>paraquat</a:t>
            </a:r>
            <a:r>
              <a:rPr lang="en-US" sz="1800" dirty="0" smtClean="0">
                <a:solidFill>
                  <a:srgbClr val="FF0000"/>
                </a:solidFill>
              </a:rPr>
              <a:t> and methylene </a:t>
            </a:r>
            <a:r>
              <a:rPr lang="en-US" sz="1800" dirty="0" err="1" smtClean="0">
                <a:solidFill>
                  <a:srgbClr val="FF0000"/>
                </a:solidFill>
              </a:rPr>
              <a:t>dianiline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5593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8- Vascular injury (Hepatic </a:t>
            </a:r>
            <a:r>
              <a:rPr lang="en-US" dirty="0" err="1" smtClean="0"/>
              <a:t>venoocculsive</a:t>
            </a:r>
            <a:r>
              <a:rPr lang="en-US" dirty="0" smtClean="0"/>
              <a:t> disease)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Impaired blood flow which in turn leads to hypoxia</a:t>
            </a:r>
          </a:p>
          <a:p>
            <a:r>
              <a:rPr lang="en-US" dirty="0" smtClean="0"/>
              <a:t>Cells in Zone 3 are most vulnerable (Why???).</a:t>
            </a:r>
          </a:p>
          <a:p>
            <a:r>
              <a:rPr lang="en-US" dirty="0" smtClean="0"/>
              <a:t>Hypoxia</a:t>
            </a:r>
            <a:r>
              <a:rPr lang="en-US" dirty="0" smtClean="0">
                <a:latin typeface="Arial"/>
                <a:cs typeface="Arial"/>
              </a:rPr>
              <a:t>→ necrosis → fibrosis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Pyrrolizidne</a:t>
            </a:r>
            <a:r>
              <a:rPr lang="en-US" dirty="0">
                <a:solidFill>
                  <a:srgbClr val="FF0000"/>
                </a:solidFill>
              </a:rPr>
              <a:t> alkaloids in herbal </a:t>
            </a:r>
            <a:r>
              <a:rPr lang="en-US" dirty="0" smtClean="0">
                <a:solidFill>
                  <a:srgbClr val="FF0000"/>
                </a:solidFill>
              </a:rPr>
              <a:t>teas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Oral contraceptive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Anticancer drugs</a:t>
            </a:r>
          </a:p>
          <a:p>
            <a:endParaRPr lang="en-US" dirty="0" smtClean="0"/>
          </a:p>
          <a:p>
            <a:r>
              <a:rPr lang="en-US" i="1" dirty="0" err="1" smtClean="0"/>
              <a:t>Peliosis</a:t>
            </a:r>
            <a:r>
              <a:rPr lang="en-US" i="1" dirty="0" smtClean="0"/>
              <a:t> hepatitis : defect in the sinusoidal supporting membrane caused by anabolic steroids and causes bleeding in the abdominal cavity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9235136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9- Cirrhosis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Chronic liver injury</a:t>
            </a:r>
            <a:r>
              <a:rPr lang="en-US" sz="2000" dirty="0" smtClean="0">
                <a:latin typeface="Arial"/>
                <a:cs typeface="Arial"/>
              </a:rPr>
              <a:t>→ accumulation of collagen fibers →fibrosis</a:t>
            </a:r>
          </a:p>
          <a:p>
            <a:r>
              <a:rPr lang="en-US" sz="2000" dirty="0" smtClean="0">
                <a:latin typeface="Arial"/>
                <a:cs typeface="Arial"/>
              </a:rPr>
              <a:t>Fibrotic cells begin to form walls separating cells to become hypoxic and die→ fibrotic scar tissue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The organization of the liver is reduced to nodules of regenerating hepatocytes surrounded by walls of fibrous tissue </a:t>
            </a:r>
            <a:r>
              <a:rPr lang="en-US" i="1" dirty="0" smtClean="0">
                <a:solidFill>
                  <a:srgbClr val="FF0000"/>
                </a:solidFill>
                <a:cs typeface="Arial"/>
              </a:rPr>
              <a:t>→ cirrhosis</a:t>
            </a:r>
            <a:r>
              <a:rPr lang="en-US" sz="2000" dirty="0" smtClean="0">
                <a:cs typeface="Arial"/>
              </a:rPr>
              <a:t>.</a:t>
            </a:r>
          </a:p>
          <a:p>
            <a:endParaRPr lang="en-US" sz="2000" dirty="0"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cs typeface="Arial"/>
              </a:rPr>
              <a:t>Chronic ethanol ingestion</a:t>
            </a:r>
          </a:p>
          <a:p>
            <a:pPr marL="0" indent="0">
              <a:buNone/>
            </a:pPr>
            <a:r>
              <a:rPr lang="en-US" sz="2000" dirty="0" smtClean="0">
                <a:cs typeface="Arial"/>
              </a:rPr>
              <a:t>CCl4</a:t>
            </a:r>
          </a:p>
          <a:p>
            <a:pPr marL="0" indent="0">
              <a:buNone/>
            </a:pPr>
            <a:r>
              <a:rPr lang="en-US" sz="2000" dirty="0" smtClean="0">
                <a:cs typeface="Arial"/>
              </a:rPr>
              <a:t>Trinitrotoluene</a:t>
            </a:r>
          </a:p>
          <a:p>
            <a:pPr marL="0" indent="0">
              <a:buNone/>
            </a:pPr>
            <a:r>
              <a:rPr lang="en-US" sz="2000" dirty="0" err="1" smtClean="0">
                <a:cs typeface="Arial"/>
              </a:rPr>
              <a:t>Dimethylnitrosamine</a:t>
            </a:r>
            <a:endParaRPr lang="en-US" sz="2000" dirty="0" smtClean="0">
              <a:cs typeface="Arial"/>
            </a:endParaRPr>
          </a:p>
          <a:p>
            <a:pPr marL="0" indent="0">
              <a:buNone/>
            </a:pPr>
            <a:r>
              <a:rPr lang="en-US" sz="2000" dirty="0" smtClean="0">
                <a:cs typeface="Arial"/>
              </a:rPr>
              <a:t>Arsenicals</a:t>
            </a:r>
          </a:p>
          <a:p>
            <a:pPr marL="0" indent="0">
              <a:buNone/>
            </a:pPr>
            <a:r>
              <a:rPr lang="en-US" sz="2000" dirty="0" smtClean="0">
                <a:cs typeface="Arial"/>
              </a:rPr>
              <a:t>Methotrexate</a:t>
            </a:r>
          </a:p>
          <a:p>
            <a:pPr marL="0" indent="0">
              <a:buNone/>
            </a:pPr>
            <a:r>
              <a:rPr lang="en-US" sz="2000" dirty="0" err="1" smtClean="0">
                <a:cs typeface="Arial"/>
              </a:rPr>
              <a:t>diclofenac</a:t>
            </a:r>
            <a:r>
              <a:rPr lang="en-US" sz="2000" dirty="0" smtClean="0">
                <a:cs typeface="Arial"/>
              </a:rPr>
              <a:t> </a:t>
            </a:r>
            <a:endParaRPr lang="en-US" sz="2000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429000"/>
            <a:ext cx="3729038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40252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700" y="2428875"/>
            <a:ext cx="1752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00404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 Tumor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  <a:latin typeface="Arial"/>
                <a:cs typeface="Arial"/>
              </a:rPr>
              <a:t>Carcinomas</a:t>
            </a:r>
            <a:r>
              <a:rPr lang="en-US" dirty="0" smtClean="0">
                <a:latin typeface="Arial"/>
                <a:cs typeface="Arial"/>
              </a:rPr>
              <a:t>→ malignant tumor arises from epithelial origin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Sarcomas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>
                <a:cs typeface="Arial"/>
              </a:rPr>
              <a:t>→ malignant tumor arises from </a:t>
            </a:r>
            <a:r>
              <a:rPr lang="en-US" dirty="0" err="1" smtClean="0">
                <a:cs typeface="Arial"/>
              </a:rPr>
              <a:t>mesenchymal</a:t>
            </a:r>
            <a:r>
              <a:rPr lang="en-US" dirty="0" smtClean="0">
                <a:cs typeface="Arial"/>
              </a:rPr>
              <a:t> origin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r>
              <a:rPr lang="en-US" i="1" dirty="0" err="1">
                <a:solidFill>
                  <a:srgbClr val="FF0000"/>
                </a:solidFill>
                <a:latin typeface="Arial"/>
                <a:cs typeface="Arial"/>
              </a:rPr>
              <a:t>Cholangiocarcinomas</a:t>
            </a:r>
            <a:r>
              <a:rPr lang="en-US" dirty="0" smtClean="0"/>
              <a:t> </a:t>
            </a:r>
            <a:r>
              <a:rPr lang="en-US" dirty="0" smtClean="0">
                <a:cs typeface="Arial"/>
              </a:rPr>
              <a:t>→ </a:t>
            </a:r>
            <a:r>
              <a:rPr lang="en-US" dirty="0">
                <a:cs typeface="Arial"/>
              </a:rPr>
              <a:t>malignant tumor </a:t>
            </a:r>
            <a:r>
              <a:rPr lang="en-US" dirty="0" smtClean="0">
                <a:cs typeface="Arial"/>
              </a:rPr>
              <a:t>from bile duct cells also of epithelial origin</a:t>
            </a:r>
          </a:p>
          <a:p>
            <a:pPr marL="0" indent="0">
              <a:buNone/>
            </a:pPr>
            <a:endParaRPr lang="en-US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156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924050"/>
            <a:ext cx="6667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16970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7399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65189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Chemicals that may cause liver cancer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  <a:cs typeface="Arial"/>
              </a:rPr>
              <a:t>Cause DNA adduct </a:t>
            </a:r>
            <a:r>
              <a:rPr lang="en-US" i="1" dirty="0" smtClean="0">
                <a:solidFill>
                  <a:srgbClr val="FF0000"/>
                </a:solidFill>
                <a:cs typeface="Arial"/>
                <a:sym typeface="Wingdings" pitchFamily="2" charset="2"/>
              </a:rPr>
              <a:t></a:t>
            </a:r>
            <a:r>
              <a:rPr lang="en-US" i="1" dirty="0" smtClean="0">
                <a:solidFill>
                  <a:srgbClr val="FF0000"/>
                </a:solidFill>
                <a:cs typeface="Arial"/>
              </a:rPr>
              <a:t>Nitro </a:t>
            </a:r>
            <a:r>
              <a:rPr lang="en-US" i="1" dirty="0">
                <a:solidFill>
                  <a:srgbClr val="FF0000"/>
                </a:solidFill>
                <a:cs typeface="Arial"/>
              </a:rPr>
              <a:t>sources or </a:t>
            </a:r>
            <a:r>
              <a:rPr lang="en-US" i="1" dirty="0" smtClean="0">
                <a:solidFill>
                  <a:srgbClr val="FF0000"/>
                </a:solidFill>
                <a:cs typeface="Arial"/>
              </a:rPr>
              <a:t>nitrosamine</a:t>
            </a:r>
            <a:endParaRPr lang="en-US" i="1" dirty="0">
              <a:solidFill>
                <a:srgbClr val="FF0000"/>
              </a:solidFill>
              <a:cs typeface="Arial"/>
            </a:endParaRPr>
          </a:p>
          <a:p>
            <a:r>
              <a:rPr lang="en-US" i="1" dirty="0" err="1" smtClean="0">
                <a:solidFill>
                  <a:srgbClr val="FF0000"/>
                </a:solidFill>
                <a:cs typeface="Arial"/>
              </a:rPr>
              <a:t>Nongenotoxic</a:t>
            </a:r>
            <a:r>
              <a:rPr lang="en-US" i="1" dirty="0" smtClean="0">
                <a:solidFill>
                  <a:srgbClr val="FF0000"/>
                </a:solidFill>
                <a:cs typeface="Arial"/>
              </a:rPr>
              <a:t> but appear to work through epigenetic mechanism: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cs typeface="Arial"/>
              </a:rPr>
              <a:t>Dioxin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cs typeface="Arial"/>
              </a:rPr>
              <a:t>Sex steroids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cs typeface="Arial"/>
              </a:rPr>
              <a:t>Synthetic antioxidant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cs typeface="Arial"/>
              </a:rPr>
              <a:t>Phenobarbital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  <a:cs typeface="Arial"/>
              </a:rPr>
              <a:t>Peroxisome proliferators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995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</a:rPr>
              <a:t>Hepatic plates with bile </a:t>
            </a:r>
            <a:r>
              <a:rPr lang="en-US" dirty="0" err="1" smtClean="0">
                <a:latin typeface="Arial" charset="0"/>
              </a:rPr>
              <a:t>canicular</a:t>
            </a:r>
            <a:r>
              <a:rPr lang="en-US" dirty="0" smtClean="0">
                <a:latin typeface="Arial" charset="0"/>
              </a:rPr>
              <a:t> system</a:t>
            </a:r>
          </a:p>
          <a:p>
            <a:pPr algn="ctr"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</a:rPr>
              <a:t>Dual blood supply</a:t>
            </a:r>
          </a:p>
          <a:p>
            <a:pPr algn="ctr"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b="1" dirty="0" smtClean="0">
                <a:latin typeface="Arial" charset="0"/>
              </a:rPr>
              <a:t>75% portal vein (low in oxygen)</a:t>
            </a: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b="1" dirty="0" smtClean="0">
                <a:latin typeface="Arial" charset="0"/>
              </a:rPr>
              <a:t>25% hepatic artery (high in oxygen)</a:t>
            </a:r>
          </a:p>
          <a:p>
            <a:pPr eaLnBrk="1" hangingPunct="1">
              <a:buFont typeface="Monotype Sorts" pitchFamily="1" charset="2"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latin typeface="Arial" charset="0"/>
              </a:rPr>
              <a:t>Blood collects in hepatic vein</a:t>
            </a:r>
            <a:r>
              <a:rPr lang="en-US" dirty="0" smtClean="0"/>
              <a:t> </a:t>
            </a:r>
          </a:p>
          <a:p>
            <a:pPr eaLnBrk="1" hangingPunct="1">
              <a:buFont typeface="Monotype Sorts" pitchFamily="1" charset="2"/>
              <a:buNone/>
            </a:pPr>
            <a:r>
              <a:rPr lang="en-US" dirty="0" smtClean="0">
                <a:solidFill>
                  <a:srgbClr val="FF0000"/>
                </a:solidFill>
              </a:rPr>
              <a:t>What is the portal triad?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1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>
                <a:latin typeface="Arial" charset="0"/>
              </a:rPr>
              <a:t>Organization of Liver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025" y="1593850"/>
            <a:ext cx="7269480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0293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liver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Symptoms of liver toxicity</a:t>
            </a:r>
          </a:p>
          <a:p>
            <a:pPr lvl="1"/>
            <a:r>
              <a:rPr lang="en-US" dirty="0" smtClean="0"/>
              <a:t>Anorexia (loss of appetite)</a:t>
            </a:r>
          </a:p>
          <a:p>
            <a:pPr lvl="1"/>
            <a:r>
              <a:rPr lang="en-US" dirty="0" smtClean="0"/>
              <a:t>Nausea,</a:t>
            </a:r>
          </a:p>
          <a:p>
            <a:pPr lvl="1"/>
            <a:r>
              <a:rPr lang="en-US" dirty="0" smtClean="0"/>
              <a:t>Vomiting</a:t>
            </a:r>
          </a:p>
          <a:p>
            <a:pPr lvl="1"/>
            <a:r>
              <a:rPr lang="en-US" dirty="0" smtClean="0"/>
              <a:t>Fatigue</a:t>
            </a:r>
          </a:p>
          <a:p>
            <a:pPr lvl="1"/>
            <a:r>
              <a:rPr lang="en-US" dirty="0" smtClean="0"/>
              <a:t>Abdominal tenderness</a:t>
            </a:r>
          </a:p>
          <a:p>
            <a:pPr marL="274320" lvl="1" indent="0">
              <a:buNone/>
            </a:pPr>
            <a:r>
              <a:rPr lang="en-US" dirty="0" smtClean="0"/>
              <a:t>Physical examination</a:t>
            </a:r>
          </a:p>
          <a:p>
            <a:pPr lvl="2"/>
            <a:r>
              <a:rPr lang="en-US" dirty="0" smtClean="0"/>
              <a:t>Hepatomegaly (swelling of the liver)</a:t>
            </a:r>
          </a:p>
          <a:p>
            <a:pPr lvl="2"/>
            <a:r>
              <a:rPr lang="en-US" dirty="0" smtClean="0"/>
              <a:t>Ascites (the accumulation of fluid in the abdominal space)</a:t>
            </a:r>
          </a:p>
          <a:p>
            <a:pPr lvl="2"/>
            <a:r>
              <a:rPr lang="en-US" dirty="0" smtClean="0"/>
              <a:t>Jaundice</a:t>
            </a:r>
          </a:p>
          <a:p>
            <a:pPr lvl="2"/>
            <a:r>
              <a:rPr lang="en-US" dirty="0" err="1" smtClean="0"/>
              <a:t>Pruritis</a:t>
            </a:r>
            <a:r>
              <a:rPr lang="en-US" dirty="0" smtClean="0"/>
              <a:t> (</a:t>
            </a:r>
            <a:r>
              <a:rPr lang="en-US" i="1" dirty="0" smtClean="0"/>
              <a:t>itching sensation on the skin, often accompany with jaundice</a:t>
            </a:r>
            <a:r>
              <a:rPr lang="en-US" dirty="0" smtClean="0"/>
              <a:t>)</a:t>
            </a:r>
          </a:p>
          <a:p>
            <a:pPr marL="274320" lvl="1" indent="0">
              <a:buNone/>
            </a:pPr>
            <a:r>
              <a:rPr lang="en-US" dirty="0"/>
              <a:t>	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1704" y="2054225"/>
            <a:ext cx="2422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75773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en-US" sz="4000" i="1" dirty="0" smtClean="0">
                <a:solidFill>
                  <a:schemeClr val="tx2"/>
                </a:solidFill>
              </a:rPr>
              <a:t>Fulminant hepatic failure: 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liver fails, death can occur in as little as 10 days.</a:t>
            </a:r>
          </a:p>
          <a:p>
            <a:r>
              <a:rPr lang="en-US" dirty="0" smtClean="0"/>
              <a:t>Complications: </a:t>
            </a:r>
          </a:p>
          <a:p>
            <a:pPr lvl="1"/>
            <a:r>
              <a:rPr lang="en-US" dirty="0" smtClean="0"/>
              <a:t>No production of clotting factors, albumin, glucose</a:t>
            </a:r>
            <a:r>
              <a:rPr lang="en-US" dirty="0" smtClean="0">
                <a:latin typeface="Arial"/>
                <a:cs typeface="Arial"/>
              </a:rPr>
              <a:t>→ hemorrhage and hypoglycemia.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Kidney failure  </a:t>
            </a:r>
            <a:r>
              <a:rPr lang="en-US" dirty="0" smtClean="0"/>
              <a:t>and deterioration of CNS ( hepatic encephalopathy)</a:t>
            </a:r>
          </a:p>
          <a:p>
            <a:pPr lvl="1"/>
            <a:r>
              <a:rPr lang="en-US" dirty="0" smtClean="0"/>
              <a:t>Inability to sustain blood pressure and accumulation of fluids in lungs.</a:t>
            </a:r>
          </a:p>
          <a:p>
            <a:pPr lvl="1"/>
            <a:r>
              <a:rPr lang="en-US" dirty="0" smtClean="0"/>
              <a:t>Mortality rate is 90%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31686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Morphological 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Histopathologic</a:t>
            </a:r>
            <a:r>
              <a:rPr lang="en-US" dirty="0" smtClean="0"/>
              <a:t> evaluation</a:t>
            </a:r>
            <a:r>
              <a:rPr lang="en-US" dirty="0" smtClean="0">
                <a:latin typeface="Arial"/>
                <a:cs typeface="Arial"/>
              </a:rPr>
              <a:t>→ nature of the lesion and the regions affected in the liver </a:t>
            </a:r>
            <a:r>
              <a:rPr lang="en-US" dirty="0" smtClean="0">
                <a:cs typeface="Arial"/>
              </a:rPr>
              <a:t>→ mechanism of toxicity → the cause may be known to be stopped.</a:t>
            </a:r>
          </a:p>
          <a:p>
            <a:endParaRPr lang="en-US" dirty="0">
              <a:cs typeface="Arial"/>
            </a:endParaRPr>
          </a:p>
          <a:p>
            <a:r>
              <a:rPr lang="en-US" dirty="0" smtClean="0">
                <a:cs typeface="Arial"/>
              </a:rPr>
              <a:t>Altered morphology of the mitochondria →sequence events leading to cell death.</a:t>
            </a:r>
          </a:p>
          <a:p>
            <a:r>
              <a:rPr lang="en-US" dirty="0" err="1" smtClean="0">
                <a:cs typeface="Arial"/>
              </a:rPr>
              <a:t>Centrilobular</a:t>
            </a:r>
            <a:r>
              <a:rPr lang="en-US" dirty="0" smtClean="0">
                <a:cs typeface="Arial"/>
              </a:rPr>
              <a:t> necrosis → bioactivation of the chemical by P450.</a:t>
            </a:r>
          </a:p>
          <a:p>
            <a:r>
              <a:rPr lang="en-US" dirty="0" smtClean="0">
                <a:cs typeface="Arial"/>
              </a:rPr>
              <a:t>CT, MRI are used to detect liver cancer, obstructive biliary injury, cirrhosis, </a:t>
            </a:r>
            <a:r>
              <a:rPr lang="en-US" dirty="0" err="1" smtClean="0">
                <a:cs typeface="Arial"/>
              </a:rPr>
              <a:t>venoocclusive</a:t>
            </a:r>
            <a:r>
              <a:rPr lang="en-US" dirty="0" smtClean="0">
                <a:cs typeface="Arial"/>
              </a:rPr>
              <a:t> injury in the liver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0681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 tests</a:t>
            </a: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39" t="-29846" r="-6371" b="2039"/>
          <a:stretch/>
        </p:blipFill>
        <p:spPr bwMode="auto">
          <a:xfrm>
            <a:off x="266700" y="565150"/>
            <a:ext cx="9287263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49538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279400"/>
            <a:ext cx="8470900" cy="8747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Summary:</a:t>
            </a:r>
            <a:br>
              <a:rPr lang="en-US" sz="3600" dirty="0" smtClean="0"/>
            </a:br>
            <a:r>
              <a:rPr lang="en-US" sz="3600" dirty="0" smtClean="0"/>
              <a:t>Consequences </a:t>
            </a:r>
            <a:r>
              <a:rPr lang="en-US" sz="3600" dirty="0"/>
              <a:t>of Toxic Mechanisms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idx="1"/>
          </p:nvPr>
        </p:nvSpPr>
        <p:spPr>
          <a:xfrm>
            <a:off x="830263" y="1336675"/>
            <a:ext cx="7607300" cy="51181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Disruption of intracellular calcium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Cell </a:t>
            </a:r>
            <a:r>
              <a:rPr lang="en-US" sz="1800" dirty="0" err="1"/>
              <a:t>lysis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2400" dirty="0"/>
              <a:t>Disruption of actin filaments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Cholestasis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Generation of high-energy reactions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Covalent binding and adduct formation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Adduct-induced immune response</a:t>
            </a:r>
          </a:p>
          <a:p>
            <a:pPr lvl="1">
              <a:lnSpc>
                <a:spcPct val="150000"/>
              </a:lnSpc>
            </a:pPr>
            <a:r>
              <a:rPr lang="en-US" sz="1800" dirty="0" err="1"/>
              <a:t>Cytolytic</a:t>
            </a:r>
            <a:r>
              <a:rPr lang="en-US" sz="1800" dirty="0"/>
              <a:t> T cells and cytokines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Activation of apoptotic pathways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Programmed cell death with loss of nuclear chromatin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Disruption of mitochondrial function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Decreased ATP production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Increased lactate and reactive oxygen/nitrogen species (ROS, RNS)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Peroxidation of Membrane Lipids</a:t>
            </a:r>
          </a:p>
          <a:p>
            <a:pPr lvl="1">
              <a:lnSpc>
                <a:spcPct val="150000"/>
              </a:lnSpc>
            </a:pPr>
            <a:r>
              <a:rPr lang="en-US" sz="2000" dirty="0" err="1"/>
              <a:t>Blebbing</a:t>
            </a:r>
            <a:r>
              <a:rPr lang="en-US" sz="2000" dirty="0"/>
              <a:t> of plasma membrane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7812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2" y="1057275"/>
            <a:ext cx="8596462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954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85"/>
          <a:stretch/>
        </p:blipFill>
        <p:spPr bwMode="auto">
          <a:xfrm>
            <a:off x="630340" y="1088933"/>
            <a:ext cx="7128166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6343" y="319492"/>
            <a:ext cx="56364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Monotype Sorts" pitchFamily="1" charset="2"/>
              <a:buNone/>
            </a:pPr>
            <a:r>
              <a:rPr lang="en-US" sz="4400" dirty="0">
                <a:solidFill>
                  <a:srgbClr val="FF0000"/>
                </a:solidFill>
              </a:rPr>
              <a:t>What is the portal triad?</a:t>
            </a:r>
          </a:p>
        </p:txBody>
      </p:sp>
    </p:spTree>
    <p:extLst>
      <p:ext uri="{BB962C8B-B14F-4D97-AF65-F5344CB8AC3E}">
        <p14:creationId xmlns:p14="http://schemas.microsoft.com/office/powerpoint/2010/main" xmlns="" val="2864028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63864</TotalTime>
  <Words>4005</Words>
  <Application>Microsoft Office PowerPoint</Application>
  <PresentationFormat>On-screen Show (4:3)</PresentationFormat>
  <Paragraphs>685</Paragraphs>
  <Slides>86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Clarity</vt:lpstr>
      <vt:lpstr>Image</vt:lpstr>
      <vt:lpstr>Liver Toxicity Chapter 5</vt:lpstr>
      <vt:lpstr>Lecture Outline</vt:lpstr>
      <vt:lpstr>Liver is Complex Organ</vt:lpstr>
      <vt:lpstr>Role of the Liver </vt:lpstr>
      <vt:lpstr>Role of the Liver </vt:lpstr>
      <vt:lpstr>Why is the Liver  so Important in Toxicology?</vt:lpstr>
      <vt:lpstr>Effect of Toxic Chemicals on the Liver</vt:lpstr>
      <vt:lpstr>Organization of Liver</vt:lpstr>
      <vt:lpstr>Slide 9</vt:lpstr>
      <vt:lpstr>Slide 10</vt:lpstr>
      <vt:lpstr>Slide 11</vt:lpstr>
      <vt:lpstr>Rappaport Unit</vt:lpstr>
      <vt:lpstr>Zonation of Liver Microstructure</vt:lpstr>
      <vt:lpstr>Slide 14</vt:lpstr>
      <vt:lpstr>Rappaport Unit</vt:lpstr>
      <vt:lpstr>Portal “triad” (zone 1)</vt:lpstr>
      <vt:lpstr>Allyl Alcohol-Induced  Necrosis in Zone 1</vt:lpstr>
      <vt:lpstr>Rappaport Unit</vt:lpstr>
      <vt:lpstr>Zonal Expression of P450’s</vt:lpstr>
      <vt:lpstr> Acetaminophen Necrosis    in Zone 3</vt:lpstr>
      <vt:lpstr>Slide 21</vt:lpstr>
      <vt:lpstr>Slide 22</vt:lpstr>
      <vt:lpstr>Heterogeneity of liver</vt:lpstr>
      <vt:lpstr>Liver</vt:lpstr>
      <vt:lpstr>Slide 25</vt:lpstr>
      <vt:lpstr>Heterogeneity of liver</vt:lpstr>
      <vt:lpstr>Slide 27</vt:lpstr>
      <vt:lpstr>Endothelial Cells</vt:lpstr>
      <vt:lpstr>Slide 29</vt:lpstr>
      <vt:lpstr>Slide 30</vt:lpstr>
      <vt:lpstr>Kupffer Cells</vt:lpstr>
      <vt:lpstr>Slide 32</vt:lpstr>
      <vt:lpstr>Stellate Cells</vt:lpstr>
      <vt:lpstr>Slide 34</vt:lpstr>
      <vt:lpstr>Biliary cells</vt:lpstr>
      <vt:lpstr>What do we mean by zonal necrosis and site specificity? Explain in details? P117 see Table 5.1 Endoplasmatic reticulum is a target  for the toxicity of chemicals. Explain? (p116) </vt:lpstr>
      <vt:lpstr>Chemical-induced Hepatotoxicity</vt:lpstr>
      <vt:lpstr>Mechanisms of Chemical-induced Toxicity</vt:lpstr>
      <vt:lpstr>Types of liver injury</vt:lpstr>
      <vt:lpstr>1- Heptatocelluar degradation and death.</vt:lpstr>
      <vt:lpstr>Necrosis</vt:lpstr>
      <vt:lpstr>Slide 42</vt:lpstr>
      <vt:lpstr>Most Hepatotoxic Chemicals Cause Necrosis</vt:lpstr>
      <vt:lpstr>Slide 44</vt:lpstr>
      <vt:lpstr>Chemical Exposure Can Also Lead to Apoptosis</vt:lpstr>
      <vt:lpstr>Slide 46</vt:lpstr>
      <vt:lpstr>2- Lipid peroxidation</vt:lpstr>
      <vt:lpstr>3- Reactive Metabolite Formation</vt:lpstr>
      <vt:lpstr>Slide 49</vt:lpstr>
      <vt:lpstr>Covalent Binding Theory of Chemical Toxicity</vt:lpstr>
      <vt:lpstr>Mechanisms of Chemical-induced Toxicity</vt:lpstr>
      <vt:lpstr>Redox Cycling and Formation of Oxygen Radicals</vt:lpstr>
      <vt:lpstr>Critical Role of Glutathione</vt:lpstr>
      <vt:lpstr>Summary lipid peroxidation</vt:lpstr>
      <vt:lpstr>4-Mechanisms of Chemical-induced Toxicity: Disruption of Calcium Homeostasis </vt:lpstr>
      <vt:lpstr>Chemical Disruption of Ca++ Homeostasis</vt:lpstr>
      <vt:lpstr>5-Immune reaction</vt:lpstr>
      <vt:lpstr>Summary halothane toxicity</vt:lpstr>
      <vt:lpstr>5- Immune-mediated Hepatotoxicity</vt:lpstr>
      <vt:lpstr>6- Fatty liver or steatosis</vt:lpstr>
      <vt:lpstr>Slide 61</vt:lpstr>
      <vt:lpstr>Fatty liver and zonation</vt:lpstr>
      <vt:lpstr>LIPIDOSIS</vt:lpstr>
      <vt:lpstr>Slide 64</vt:lpstr>
      <vt:lpstr>Table 5.2 Drugs and chemicals that produce fatty liver</vt:lpstr>
      <vt:lpstr>Macro and micro vesicular steatosis</vt:lpstr>
      <vt:lpstr>Potential chemical effects on steatosis</vt:lpstr>
      <vt:lpstr>Fatty liver in conjunction with hepatocellular necrosis</vt:lpstr>
      <vt:lpstr>Phospholipidosis</vt:lpstr>
      <vt:lpstr>7- Cholestasis</vt:lpstr>
      <vt:lpstr>7- Cholestasis</vt:lpstr>
      <vt:lpstr>Potential Mechanisms or Causes of Impaired Bile Flow</vt:lpstr>
      <vt:lpstr>8- Vascular injury (Hepatic venoocculsive disease)</vt:lpstr>
      <vt:lpstr>9- Cirrhosis</vt:lpstr>
      <vt:lpstr>Slide 75</vt:lpstr>
      <vt:lpstr>10- Tumor</vt:lpstr>
      <vt:lpstr>Slide 77</vt:lpstr>
      <vt:lpstr>Slide 78</vt:lpstr>
      <vt:lpstr>Chemicals that may cause liver cancer</vt:lpstr>
      <vt:lpstr>Slide 80</vt:lpstr>
      <vt:lpstr>Evaluation of liver injury</vt:lpstr>
      <vt:lpstr>Fulminant hepatic failure:  </vt:lpstr>
      <vt:lpstr>Morphological evaluations</vt:lpstr>
      <vt:lpstr>Blood tests</vt:lpstr>
      <vt:lpstr>Summary: Consequences of Toxic Mechanisms</vt:lpstr>
      <vt:lpstr>Slide 86</vt:lpstr>
    </vt:vector>
  </TitlesOfParts>
  <Manager>Cosette J. Serabjit-Singh</Manager>
  <Company>Glaxo Wellcome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PXR assay</dc:title>
  <dc:creator>Ronald M. Laethem</dc:creator>
  <cp:lastModifiedBy>Dr.Basma</cp:lastModifiedBy>
  <cp:revision>683</cp:revision>
  <cp:lastPrinted>2000-11-09T16:24:21Z</cp:lastPrinted>
  <dcterms:created xsi:type="dcterms:W3CDTF">2000-03-02T18:11:53Z</dcterms:created>
  <dcterms:modified xsi:type="dcterms:W3CDTF">2013-04-25T14:19:01Z</dcterms:modified>
</cp:coreProperties>
</file>