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63" r:id="rId3"/>
    <p:sldId id="257" r:id="rId4"/>
    <p:sldId id="258" r:id="rId5"/>
    <p:sldId id="260" r:id="rId6"/>
    <p:sldId id="261" r:id="rId7"/>
    <p:sldId id="259" r:id="rId8"/>
    <p:sldId id="262" r:id="rId9"/>
    <p:sldId id="264" r:id="rId10"/>
    <p:sldId id="265" r:id="rId11"/>
    <p:sldId id="270" r:id="rId12"/>
    <p:sldId id="267" r:id="rId13"/>
    <p:sldId id="266" r:id="rId14"/>
    <p:sldId id="268" r:id="rId15"/>
    <p:sldId id="269" r:id="rId16"/>
    <p:sldId id="271" r:id="rId17"/>
    <p:sldId id="272" r:id="rId18"/>
    <p:sldId id="273" r:id="rId19"/>
    <p:sldId id="274" r:id="rId20"/>
    <p:sldId id="275" r:id="rId21"/>
    <p:sldId id="276" r:id="rId22"/>
    <p:sldId id="277" r:id="rId23"/>
    <p:sldId id="278" r:id="rId24"/>
    <p:sldId id="279" r:id="rId25"/>
    <p:sldId id="282" r:id="rId26"/>
    <p:sldId id="281" r:id="rId27"/>
    <p:sldId id="283" r:id="rId28"/>
    <p:sldId id="284" r:id="rId29"/>
    <p:sldId id="285" r:id="rId30"/>
    <p:sldId id="286" r:id="rId31"/>
    <p:sldId id="287" r:id="rId32"/>
    <p:sldId id="288" r:id="rId33"/>
    <p:sldId id="289" r:id="rId34"/>
    <p:sldId id="290" r:id="rId35"/>
    <p:sldId id="291" r:id="rId36"/>
    <p:sldId id="292" r:id="rId37"/>
    <p:sldId id="294" r:id="rId38"/>
    <p:sldId id="293" r:id="rId39"/>
    <p:sldId id="296" r:id="rId40"/>
    <p:sldId id="295" r:id="rId41"/>
    <p:sldId id="297" r:id="rId42"/>
    <p:sldId id="298"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E1C55B-1E17-4E97-8E87-765DA47F84CF}" type="datetimeFigureOut">
              <a:rPr lang="fr-FR" smtClean="0"/>
              <a:pPr/>
              <a:t>16/04/2013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36E52-47F6-4C11-89A3-A83C3F8FFDD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9497E4F-3079-4A1D-986C-635F11A6B708}" type="datetime1">
              <a:rPr lang="fr-FR" smtClean="0"/>
              <a:pPr/>
              <a:t>16/04/2013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B967E3-6C97-48FE-B79F-CD60E7B06B22}" type="datetime1">
              <a:rPr lang="fr-FR" smtClean="0"/>
              <a:pPr/>
              <a:t>16/04/2013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5223BC7-580E-4DA4-A659-52ABC8045D96}" type="datetime1">
              <a:rPr lang="fr-FR" smtClean="0"/>
              <a:pPr/>
              <a:t>16/04/2013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2F75878-7DB5-447A-977B-C9A3D68B8BC0}" type="datetime1">
              <a:rPr lang="fr-FR" smtClean="0"/>
              <a:pPr/>
              <a:t>16/04/2013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372FADF-07FE-4E63-A523-F06C2903DB57}" type="datetime1">
              <a:rPr lang="fr-FR" smtClean="0"/>
              <a:pPr/>
              <a:t>16/04/2013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C6A7EAF-17A9-4D1F-941A-48E20C212B22}" type="datetime1">
              <a:rPr lang="fr-FR" smtClean="0"/>
              <a:pPr/>
              <a:t>16/04/2013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815F1D6-5DA6-4A27-B8F4-755BFF1E277E}" type="datetime1">
              <a:rPr lang="fr-FR" smtClean="0"/>
              <a:pPr/>
              <a:t>16/04/2013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77136D3-2456-4653-B475-98674B996F63}" type="datetime1">
              <a:rPr lang="fr-FR" smtClean="0"/>
              <a:pPr/>
              <a:t>16/04/2013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01F14E9-DD5E-4C69-B304-F76BC337F417}" type="datetime1">
              <a:rPr lang="fr-FR" smtClean="0"/>
              <a:pPr/>
              <a:t>16/04/2013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CE1092F-B5D0-444F-9945-4423D80CACAD}" type="datetime1">
              <a:rPr lang="fr-FR" smtClean="0"/>
              <a:pPr/>
              <a:t>16/04/2013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2CDCD16-6C84-4220-9111-7630880492AB}" type="datetime1">
              <a:rPr lang="fr-FR" smtClean="0"/>
              <a:pPr/>
              <a:t>16/04/2013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5010236-CE38-4764-9D19-19609CA94B0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2DB56-1934-4196-81E4-237EF5C938D1}" type="datetime1">
              <a:rPr lang="fr-FR" smtClean="0"/>
              <a:pPr/>
              <a:t>16/04/2013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10236-CE38-4764-9D19-19609CA94B0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b="1" dirty="0" smtClean="0">
                <a:solidFill>
                  <a:srgbClr val="0000CC"/>
                </a:solidFill>
              </a:rPr>
              <a:t>Dairy Cattle Production (95314) </a:t>
            </a:r>
            <a:endParaRPr lang="en-US" b="1" dirty="0">
              <a:solidFill>
                <a:srgbClr val="0000CC"/>
              </a:solidFill>
            </a:endParaRPr>
          </a:p>
        </p:txBody>
      </p:sp>
      <p:sp>
        <p:nvSpPr>
          <p:cNvPr id="3" name="Sous-titre 2"/>
          <p:cNvSpPr>
            <a:spLocks noGrp="1"/>
          </p:cNvSpPr>
          <p:nvPr>
            <p:ph type="subTitle" idx="1"/>
          </p:nvPr>
        </p:nvSpPr>
        <p:spPr/>
        <p:txBody>
          <a:bodyPr>
            <a:normAutofit fontScale="92500"/>
          </a:bodyPr>
          <a:lstStyle/>
          <a:p>
            <a:r>
              <a:rPr lang="en-US" b="1" dirty="0" smtClean="0">
                <a:solidFill>
                  <a:srgbClr val="0000CC"/>
                </a:solidFill>
                <a:latin typeface="Times New Roman" pitchFamily="18" charset="0"/>
                <a:cs typeface="Times New Roman" pitchFamily="18" charset="0"/>
              </a:rPr>
              <a:t>Instructor: Dr Jihad </a:t>
            </a:r>
            <a:r>
              <a:rPr lang="en-US" b="1" dirty="0" err="1" smtClean="0">
                <a:solidFill>
                  <a:srgbClr val="0000CC"/>
                </a:solidFill>
                <a:latin typeface="Times New Roman" pitchFamily="18" charset="0"/>
                <a:cs typeface="Times New Roman" pitchFamily="18" charset="0"/>
              </a:rPr>
              <a:t>Abdallah</a:t>
            </a:r>
            <a:endParaRPr lang="en-US" b="1" dirty="0" smtClean="0">
              <a:solidFill>
                <a:srgbClr val="0000CC"/>
              </a:solidFill>
              <a:latin typeface="Times New Roman" pitchFamily="18" charset="0"/>
              <a:cs typeface="Times New Roman" pitchFamily="18" charset="0"/>
            </a:endParaRPr>
          </a:p>
          <a:p>
            <a:endParaRPr lang="en-US" b="1" dirty="0" smtClean="0">
              <a:solidFill>
                <a:schemeClr val="tx1"/>
              </a:solidFill>
            </a:endParaRPr>
          </a:p>
          <a:p>
            <a:r>
              <a:rPr lang="en-US" b="1" dirty="0" smtClean="0">
                <a:solidFill>
                  <a:srgbClr val="0000CC"/>
                </a:solidFill>
              </a:rPr>
              <a:t>Raising heifers from weaning to calving</a:t>
            </a:r>
            <a:endParaRPr lang="en-US" b="1" dirty="0">
              <a:solidFill>
                <a:srgbClr val="0000CC"/>
              </a:solidFill>
            </a:endParaRP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Housing heifers </a:t>
            </a:r>
            <a:endParaRPr lang="en-US" dirty="0"/>
          </a:p>
        </p:txBody>
      </p:sp>
      <p:sp>
        <p:nvSpPr>
          <p:cNvPr id="3" name="Espace réservé du contenu 2"/>
          <p:cNvSpPr>
            <a:spLocks noGrp="1"/>
          </p:cNvSpPr>
          <p:nvPr>
            <p:ph idx="1"/>
          </p:nvPr>
        </p:nvSpPr>
        <p:spPr/>
        <p:txBody>
          <a:bodyPr>
            <a:normAutofit/>
          </a:bodyPr>
          <a:lstStyle/>
          <a:p>
            <a:r>
              <a:rPr lang="en-US" sz="2800" dirty="0" smtClean="0">
                <a:latin typeface="Times New Roman" pitchFamily="18" charset="0"/>
                <a:cs typeface="Times New Roman" pitchFamily="18" charset="0"/>
              </a:rPr>
              <a:t>After weaning, heifers should first be grouped in small numbers, primarily according to their nutritional requirements. </a:t>
            </a:r>
          </a:p>
          <a:p>
            <a:r>
              <a:rPr lang="en-US" sz="2800" dirty="0" smtClean="0">
                <a:latin typeface="Times New Roman" pitchFamily="18" charset="0"/>
                <a:cs typeface="Times New Roman" pitchFamily="18" charset="0"/>
              </a:rPr>
              <a:t>The size and number of groups will also depend on herd size and available housing.</a:t>
            </a:r>
          </a:p>
          <a:p>
            <a:r>
              <a:rPr lang="en-US" sz="2800" dirty="0" smtClean="0">
                <a:latin typeface="Times New Roman" pitchFamily="18" charset="0"/>
                <a:cs typeface="Times New Roman" pitchFamily="18" charset="0"/>
              </a:rPr>
              <a:t>Similar body size as well as age are </a:t>
            </a:r>
            <a:r>
              <a:rPr lang="fr-FR" sz="2800" dirty="0" smtClean="0">
                <a:latin typeface="Times New Roman" pitchFamily="18" charset="0"/>
                <a:cs typeface="Times New Roman" pitchFamily="18" charset="0"/>
              </a:rPr>
              <a:t>important </a:t>
            </a:r>
            <a:r>
              <a:rPr lang="fr-FR" sz="2800" dirty="0" err="1" smtClean="0">
                <a:latin typeface="Times New Roman" pitchFamily="18" charset="0"/>
                <a:cs typeface="Times New Roman" pitchFamily="18" charset="0"/>
              </a:rPr>
              <a:t>when</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grouping</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animals</a:t>
            </a:r>
            <a:r>
              <a:rPr lang="fr-FR" sz="2800" dirty="0" smtClean="0">
                <a:latin typeface="Times New Roman" pitchFamily="18" charset="0"/>
                <a:cs typeface="Times New Roman" pitchFamily="18" charset="0"/>
              </a:rPr>
              <a:t>.</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11</a:t>
            </a:fld>
            <a:endParaRPr lang="fr-FR"/>
          </a:p>
        </p:txBody>
      </p:sp>
      <p:pic>
        <p:nvPicPr>
          <p:cNvPr id="3074" name="Picture 2"/>
          <p:cNvPicPr>
            <a:picLocks noChangeAspect="1" noChangeArrowheads="1"/>
          </p:cNvPicPr>
          <p:nvPr/>
        </p:nvPicPr>
        <p:blipFill>
          <a:blip r:embed="rId2" cstate="print"/>
          <a:srcRect/>
          <a:stretch>
            <a:fillRect/>
          </a:stretch>
        </p:blipFill>
        <p:spPr bwMode="auto">
          <a:xfrm>
            <a:off x="179512" y="1196752"/>
            <a:ext cx="8559154" cy="316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12</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683568" y="1268760"/>
            <a:ext cx="7879683" cy="316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Housing heifers </a:t>
            </a:r>
            <a:endParaRPr lang="en-US" dirty="0"/>
          </a:p>
        </p:txBody>
      </p:sp>
      <p:sp>
        <p:nvSpPr>
          <p:cNvPr id="3" name="Espace réservé du contenu 2"/>
          <p:cNvSpPr>
            <a:spLocks noGrp="1"/>
          </p:cNvSpPr>
          <p:nvPr>
            <p:ph idx="1"/>
          </p:nvPr>
        </p:nvSpPr>
        <p:spPr/>
        <p:txBody>
          <a:bodyPr>
            <a:normAutofit fontScale="85000" lnSpcReduction="20000"/>
          </a:bodyPr>
          <a:lstStyle/>
          <a:p>
            <a:pPr>
              <a:buNone/>
            </a:pPr>
            <a:r>
              <a:rPr lang="en-US" sz="3300" b="1" dirty="0" smtClean="0">
                <a:latin typeface="Times New Roman" pitchFamily="18" charset="0"/>
                <a:cs typeface="Times New Roman" pitchFamily="18" charset="0"/>
              </a:rPr>
              <a:t>Weaned calves: 2-5 months old:</a:t>
            </a:r>
          </a:p>
          <a:p>
            <a:r>
              <a:rPr lang="en-US" sz="3300" dirty="0" smtClean="0">
                <a:latin typeface="Times New Roman" pitchFamily="18" charset="0"/>
                <a:cs typeface="Times New Roman" pitchFamily="18" charset="0"/>
              </a:rPr>
              <a:t>Weaned calves of similar size should be placed in small groups (four to six calves) in transitional housing designed to maintain the same characteristics as individual housing (housing—clean, dry bedding, good ventilation, easy access to water and feed, etc)</a:t>
            </a:r>
          </a:p>
          <a:p>
            <a:r>
              <a:rPr lang="en-US" sz="3300" dirty="0" smtClean="0">
                <a:latin typeface="Times New Roman" pitchFamily="18" charset="0"/>
                <a:cs typeface="Times New Roman" pitchFamily="18" charset="0"/>
              </a:rPr>
              <a:t>There should be sufficient manger space for all calves to eat at the same time, especially when a concentrate is fed in restricted amounts.</a:t>
            </a:r>
          </a:p>
          <a:p>
            <a:r>
              <a:rPr lang="en-US" sz="3300" dirty="0" smtClean="0">
                <a:latin typeface="Times New Roman" pitchFamily="18" charset="0"/>
                <a:cs typeface="Times New Roman" pitchFamily="18" charset="0"/>
              </a:rPr>
              <a:t>Opportunities for competition between young calves should be avoided.</a:t>
            </a:r>
            <a:endParaRPr lang="en-US" dirty="0" smtClean="0"/>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14</a:t>
            </a:fld>
            <a:endParaRPr lang="fr-FR"/>
          </a:p>
        </p:txBody>
      </p:sp>
      <p:pic>
        <p:nvPicPr>
          <p:cNvPr id="2050" name="Picture 2"/>
          <p:cNvPicPr>
            <a:picLocks noChangeAspect="1" noChangeArrowheads="1"/>
          </p:cNvPicPr>
          <p:nvPr/>
        </p:nvPicPr>
        <p:blipFill>
          <a:blip r:embed="rId2" cstate="print"/>
          <a:srcRect/>
          <a:stretch>
            <a:fillRect/>
          </a:stretch>
        </p:blipFill>
        <p:spPr bwMode="auto">
          <a:xfrm>
            <a:off x="1547664" y="1412776"/>
            <a:ext cx="6123600" cy="2916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Housing heifers </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en-US" b="1" dirty="0" smtClean="0"/>
              <a:t>Pre-pubertal heifers (6-11 months old):</a:t>
            </a:r>
          </a:p>
          <a:p>
            <a:r>
              <a:rPr lang="en-US" dirty="0" smtClean="0"/>
              <a:t>Groups of pre-pubertal heifers may consist of 10 to 20 animals.</a:t>
            </a:r>
          </a:p>
          <a:p>
            <a:r>
              <a:rPr lang="fr-FR" dirty="0" smtClean="0"/>
              <a:t>Maximum </a:t>
            </a:r>
            <a:r>
              <a:rPr lang="en-US" dirty="0" smtClean="0"/>
              <a:t>weight variations within a group should </a:t>
            </a:r>
            <a:r>
              <a:rPr lang="fr-FR" dirty="0" smtClean="0"/>
              <a:t>not </a:t>
            </a:r>
            <a:r>
              <a:rPr lang="fr-FR" dirty="0" err="1" smtClean="0"/>
              <a:t>exceed</a:t>
            </a:r>
            <a:r>
              <a:rPr lang="fr-FR" dirty="0" smtClean="0"/>
              <a:t> 70-90 kg.</a:t>
            </a:r>
          </a:p>
          <a:p>
            <a:pPr>
              <a:buNone/>
            </a:pPr>
            <a:r>
              <a:rPr lang="en-US" b="1" dirty="0" smtClean="0"/>
              <a:t>Breeding age heifers: 12-15 months old</a:t>
            </a:r>
          </a:p>
          <a:p>
            <a:r>
              <a:rPr lang="en-US" dirty="0" smtClean="0"/>
              <a:t>These heifers should be grouped primarily for ease of heat detection and breeding purposes. </a:t>
            </a:r>
          </a:p>
          <a:p>
            <a:r>
              <a:rPr lang="en-US" dirty="0" smtClean="0"/>
              <a:t>Maximum range in body weight should not exceed 130 kg.</a:t>
            </a:r>
          </a:p>
          <a:p>
            <a:pPr>
              <a:buNone/>
            </a:pPr>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Housing heifers </a:t>
            </a:r>
            <a:endParaRPr lang="fr-FR" dirty="0"/>
          </a:p>
        </p:txBody>
      </p:sp>
      <p:sp>
        <p:nvSpPr>
          <p:cNvPr id="3" name="Espace réservé du contenu 2"/>
          <p:cNvSpPr>
            <a:spLocks noGrp="1"/>
          </p:cNvSpPr>
          <p:nvPr>
            <p:ph idx="1"/>
          </p:nvPr>
        </p:nvSpPr>
        <p:spPr>
          <a:xfrm>
            <a:off x="395536" y="1484784"/>
            <a:ext cx="8229600" cy="4525963"/>
          </a:xfrm>
        </p:spPr>
        <p:txBody>
          <a:bodyPr/>
          <a:lstStyle/>
          <a:p>
            <a:r>
              <a:rPr lang="en-US" b="1" dirty="0" smtClean="0"/>
              <a:t>Pregnant heifers: 16-22 months old</a:t>
            </a:r>
          </a:p>
          <a:p>
            <a:r>
              <a:rPr lang="en-US" dirty="0" smtClean="0"/>
              <a:t>During this period, feeding and growth rates should be monitored to have heifers of desired height, weight and body condition </a:t>
            </a:r>
            <a:r>
              <a:rPr lang="fr-FR" dirty="0" err="1" smtClean="0"/>
              <a:t>at</a:t>
            </a:r>
            <a:r>
              <a:rPr lang="fr-FR" dirty="0" smtClean="0"/>
              <a:t> parturition. </a:t>
            </a:r>
          </a:p>
          <a:p>
            <a:r>
              <a:rPr lang="fr-FR" dirty="0" smtClean="0"/>
              <a:t>Minimum </a:t>
            </a:r>
            <a:r>
              <a:rPr lang="fr-FR" dirty="0" err="1" smtClean="0"/>
              <a:t>housing</a:t>
            </a:r>
            <a:r>
              <a:rPr lang="fr-FR" dirty="0" smtClean="0"/>
              <a:t> </a:t>
            </a:r>
            <a:r>
              <a:rPr lang="en-US" dirty="0" smtClean="0"/>
              <a:t>requirements and flexible feeding programs make grazing suitable for bred heifers.</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Housing heifers </a:t>
            </a:r>
            <a:endParaRPr lang="fr-FR" dirty="0"/>
          </a:p>
        </p:txBody>
      </p:sp>
      <p:sp>
        <p:nvSpPr>
          <p:cNvPr id="3" name="Espace réservé du contenu 2"/>
          <p:cNvSpPr>
            <a:spLocks noGrp="1"/>
          </p:cNvSpPr>
          <p:nvPr>
            <p:ph idx="1"/>
          </p:nvPr>
        </p:nvSpPr>
        <p:spPr/>
        <p:txBody>
          <a:bodyPr>
            <a:normAutofit lnSpcReduction="10000"/>
          </a:bodyPr>
          <a:lstStyle/>
          <a:p>
            <a:pPr>
              <a:buNone/>
            </a:pPr>
            <a:r>
              <a:rPr lang="en-US" b="1" dirty="0" smtClean="0"/>
              <a:t>Heifers in late pregnancy: 22-24 </a:t>
            </a:r>
            <a:r>
              <a:rPr lang="fr-FR" b="1" dirty="0" err="1" smtClean="0"/>
              <a:t>months</a:t>
            </a:r>
            <a:r>
              <a:rPr lang="fr-FR" b="1" dirty="0" smtClean="0"/>
              <a:t> </a:t>
            </a:r>
            <a:r>
              <a:rPr lang="fr-FR" b="1" dirty="0" err="1" smtClean="0"/>
              <a:t>old</a:t>
            </a:r>
            <a:endParaRPr lang="fr-FR" b="1" dirty="0" smtClean="0"/>
          </a:p>
          <a:p>
            <a:r>
              <a:rPr lang="en-US" dirty="0" smtClean="0"/>
              <a:t>A few days prior to calving, first-calf heifers may be taken through the milking parlor along with the milking cows to help them adjust to the milking routine. </a:t>
            </a:r>
          </a:p>
          <a:p>
            <a:r>
              <a:rPr lang="en-US" dirty="0" smtClean="0"/>
              <a:t>If possible, first-calf heifers should be kept in their own group after calving as they may suffer from the stress of entering a group of older cows.</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18</a:t>
            </a:fld>
            <a:endParaRPr lang="fr-FR"/>
          </a:p>
        </p:txBody>
      </p:sp>
      <p:pic>
        <p:nvPicPr>
          <p:cNvPr id="4098" name="Picture 2"/>
          <p:cNvPicPr>
            <a:picLocks noChangeAspect="1" noChangeArrowheads="1"/>
          </p:cNvPicPr>
          <p:nvPr/>
        </p:nvPicPr>
        <p:blipFill>
          <a:blip r:embed="rId2" cstate="print"/>
          <a:srcRect/>
          <a:stretch>
            <a:fillRect/>
          </a:stretch>
        </p:blipFill>
        <p:spPr bwMode="auto">
          <a:xfrm>
            <a:off x="395536" y="1772816"/>
            <a:ext cx="8291155" cy="2700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0000CC"/>
                </a:solidFill>
              </a:rPr>
              <a:t>Growth</a:t>
            </a:r>
            <a:r>
              <a:rPr lang="fr-FR" b="1" dirty="0" smtClean="0">
                <a:solidFill>
                  <a:srgbClr val="0000CC"/>
                </a:solidFill>
              </a:rPr>
              <a:t> rate</a:t>
            </a:r>
            <a:endParaRPr lang="fr-FR" b="1" dirty="0">
              <a:solidFill>
                <a:srgbClr val="0000CC"/>
              </a:solidFill>
            </a:endParaRPr>
          </a:p>
        </p:txBody>
      </p:sp>
      <p:sp>
        <p:nvSpPr>
          <p:cNvPr id="3" name="Espace réservé du contenu 2"/>
          <p:cNvSpPr>
            <a:spLocks noGrp="1"/>
          </p:cNvSpPr>
          <p:nvPr>
            <p:ph idx="1"/>
          </p:nvPr>
        </p:nvSpPr>
        <p:spPr>
          <a:xfrm>
            <a:off x="395536" y="1412776"/>
            <a:ext cx="8229600" cy="4525963"/>
          </a:xfrm>
        </p:spPr>
        <p:txBody>
          <a:bodyPr>
            <a:noAutofit/>
          </a:bodyPr>
          <a:lstStyle/>
          <a:p>
            <a:pPr>
              <a:buNone/>
            </a:pPr>
            <a:r>
              <a:rPr lang="fr-FR" sz="2800" b="1" dirty="0" smtClean="0">
                <a:latin typeface="Times New Roman" pitchFamily="18" charset="0"/>
                <a:cs typeface="Times New Roman" pitchFamily="18" charset="0"/>
              </a:rPr>
              <a:t>Importance of </a:t>
            </a:r>
            <a:r>
              <a:rPr lang="fr-FR" sz="2800" b="1" dirty="0" err="1" smtClean="0">
                <a:latin typeface="Times New Roman" pitchFamily="18" charset="0"/>
                <a:cs typeface="Times New Roman" pitchFamily="18" charset="0"/>
              </a:rPr>
              <a:t>growth</a:t>
            </a:r>
            <a:r>
              <a:rPr lang="fr-FR" sz="2800" b="1" dirty="0" smtClean="0">
                <a:latin typeface="Times New Roman" pitchFamily="18" charset="0"/>
                <a:cs typeface="Times New Roman" pitchFamily="18" charset="0"/>
              </a:rPr>
              <a:t> rate:</a:t>
            </a:r>
          </a:p>
          <a:p>
            <a:r>
              <a:rPr lang="en-US" sz="2800" dirty="0" smtClean="0">
                <a:latin typeface="Times New Roman" pitchFamily="18" charset="0"/>
                <a:cs typeface="Times New Roman" pitchFamily="18" charset="0"/>
              </a:rPr>
              <a:t>Heifer growth rate is an indicator of management level. </a:t>
            </a:r>
          </a:p>
          <a:p>
            <a:r>
              <a:rPr lang="en-US" sz="2800" dirty="0" smtClean="0">
                <a:latin typeface="Times New Roman" pitchFamily="18" charset="0"/>
                <a:cs typeface="Times New Roman" pitchFamily="18" charset="0"/>
              </a:rPr>
              <a:t>Heifer growth should be monitored for </a:t>
            </a:r>
            <a:r>
              <a:rPr lang="fr-FR" sz="2800" dirty="0" smtClean="0">
                <a:latin typeface="Times New Roman" pitchFamily="18" charset="0"/>
                <a:cs typeface="Times New Roman" pitchFamily="18" charset="0"/>
              </a:rPr>
              <a:t>multiple </a:t>
            </a:r>
            <a:r>
              <a:rPr lang="fr-FR" sz="2800" dirty="0" err="1" smtClean="0">
                <a:latin typeface="Times New Roman" pitchFamily="18" charset="0"/>
                <a:cs typeface="Times New Roman" pitchFamily="18" charset="0"/>
              </a:rPr>
              <a:t>reasons</a:t>
            </a:r>
            <a:r>
              <a:rPr lang="fr-FR" sz="2800" dirty="0" smtClean="0">
                <a:latin typeface="Times New Roman" pitchFamily="18" charset="0"/>
                <a:cs typeface="Times New Roman" pitchFamily="18" charset="0"/>
              </a:rPr>
              <a:t>:</a:t>
            </a:r>
          </a:p>
          <a:p>
            <a:pPr marL="514350" indent="-514350">
              <a:buFont typeface="+mj-lt"/>
              <a:buAutoNum type="arabicPeriod"/>
            </a:pPr>
            <a:r>
              <a:rPr lang="en-US" sz="2400" dirty="0" smtClean="0">
                <a:latin typeface="Times New Roman" pitchFamily="18" charset="0"/>
                <a:cs typeface="Times New Roman" pitchFamily="18" charset="0"/>
              </a:rPr>
              <a:t>To avoid delays in sexual maturity and first calving due to slow growth;</a:t>
            </a:r>
          </a:p>
          <a:p>
            <a:pPr marL="514350" indent="-514350">
              <a:buFont typeface="+mj-lt"/>
              <a:buAutoNum type="arabicPeriod"/>
            </a:pPr>
            <a:r>
              <a:rPr lang="en-US" sz="2400" dirty="0" smtClean="0">
                <a:latin typeface="Times New Roman" pitchFamily="18" charset="0"/>
                <a:cs typeface="Times New Roman" pitchFamily="18" charset="0"/>
              </a:rPr>
              <a:t>To determine whether heifers are </a:t>
            </a:r>
            <a:r>
              <a:rPr lang="fr-FR" sz="2400" dirty="0" err="1" smtClean="0">
                <a:latin typeface="Times New Roman" pitchFamily="18" charset="0"/>
                <a:cs typeface="Times New Roman" pitchFamily="18" charset="0"/>
              </a:rPr>
              <a:t>overfed</a:t>
            </a:r>
            <a:r>
              <a:rPr lang="fr-FR" sz="2400" dirty="0" smtClean="0">
                <a:latin typeface="Times New Roman" pitchFamily="18" charset="0"/>
                <a:cs typeface="Times New Roman" pitchFamily="18" charset="0"/>
              </a:rPr>
              <a:t> or </a:t>
            </a:r>
            <a:r>
              <a:rPr lang="fr-FR" sz="2400" dirty="0" err="1" smtClean="0">
                <a:latin typeface="Times New Roman" pitchFamily="18" charset="0"/>
                <a:cs typeface="Times New Roman" pitchFamily="18" charset="0"/>
              </a:rPr>
              <a:t>underfed</a:t>
            </a:r>
            <a:r>
              <a:rPr lang="fr-FR" sz="2400" dirty="0" smtClean="0">
                <a:latin typeface="Times New Roman" pitchFamily="18" charset="0"/>
                <a:cs typeface="Times New Roman" pitchFamily="18" charset="0"/>
              </a:rPr>
              <a:t>;</a:t>
            </a:r>
          </a:p>
          <a:p>
            <a:pPr marL="514350" indent="-514350">
              <a:buFont typeface="+mj-lt"/>
              <a:buAutoNum type="arabicPeriod"/>
            </a:pPr>
            <a:r>
              <a:rPr lang="en-US" sz="2400" dirty="0" smtClean="0">
                <a:latin typeface="Times New Roman" pitchFamily="18" charset="0"/>
                <a:cs typeface="Times New Roman" pitchFamily="18" charset="0"/>
              </a:rPr>
              <a:t>To get “ideal” body weight at first </a:t>
            </a:r>
            <a:r>
              <a:rPr lang="fr-FR" sz="2400" dirty="0" err="1" smtClean="0">
                <a:latin typeface="Times New Roman" pitchFamily="18" charset="0"/>
                <a:cs typeface="Times New Roman" pitchFamily="18" charset="0"/>
              </a:rPr>
              <a:t>calving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thereby</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minimizing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calving</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problems</a:t>
            </a:r>
            <a:r>
              <a:rPr lang="fr-FR" sz="2400" dirty="0" smtClean="0">
                <a:latin typeface="Times New Roman" pitchFamily="18" charset="0"/>
                <a:cs typeface="Times New Roman" pitchFamily="18" charset="0"/>
              </a:rPr>
              <a:t>.</a:t>
            </a: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2</a:t>
            </a:fld>
            <a:endParaRPr lang="fr-FR"/>
          </a:p>
        </p:txBody>
      </p:sp>
      <p:sp>
        <p:nvSpPr>
          <p:cNvPr id="3" name="Espace réservé du numéro de diapositive 3"/>
          <p:cNvSpPr txBox="1">
            <a:spLocks/>
          </p:cNvSpPr>
          <p:nvPr/>
        </p:nvSpPr>
        <p:spPr>
          <a:xfrm>
            <a:off x="6553200" y="6245225"/>
            <a:ext cx="2133600" cy="476250"/>
          </a:xfrm>
          <a:prstGeom prst="rect">
            <a:avLst/>
          </a:prstGeom>
          <a:noFill/>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D5D87DA-29EF-4235-8D57-BCE0D3AE2D7B}"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4" name="Rectangle 4"/>
          <p:cNvSpPr>
            <a:spLocks noChangeArrowheads="1"/>
          </p:cNvSpPr>
          <p:nvPr/>
        </p:nvSpPr>
        <p:spPr bwMode="auto">
          <a:xfrm>
            <a:off x="457200" y="274638"/>
            <a:ext cx="8229600" cy="706437"/>
          </a:xfrm>
          <a:prstGeom prst="rect">
            <a:avLst/>
          </a:prstGeom>
          <a:noFill/>
          <a:ln w="9525">
            <a:noFill/>
            <a:miter lim="800000"/>
            <a:headEnd/>
            <a:tailEnd/>
          </a:ln>
        </p:spPr>
        <p:txBody>
          <a:bodyPr anchor="ctr"/>
          <a:lstStyle/>
          <a:p>
            <a:pPr algn="ctr"/>
            <a:r>
              <a:rPr lang="en-US" sz="4400" b="1">
                <a:solidFill>
                  <a:srgbClr val="0000CC"/>
                </a:solidFill>
              </a:rPr>
              <a:t>Sources of this lecture</a:t>
            </a:r>
          </a:p>
        </p:txBody>
      </p:sp>
      <p:sp>
        <p:nvSpPr>
          <p:cNvPr id="5" name="Rectangle 5"/>
          <p:cNvSpPr>
            <a:spLocks noChangeArrowheads="1"/>
          </p:cNvSpPr>
          <p:nvPr/>
        </p:nvSpPr>
        <p:spPr bwMode="auto">
          <a:xfrm>
            <a:off x="457200" y="1196975"/>
            <a:ext cx="8229600" cy="4929188"/>
          </a:xfrm>
          <a:prstGeom prst="rect">
            <a:avLst/>
          </a:prstGeom>
          <a:noFill/>
          <a:ln w="9525">
            <a:noFill/>
            <a:miter lim="800000"/>
            <a:headEnd/>
            <a:tailEnd/>
          </a:ln>
        </p:spPr>
        <p:txBody>
          <a:bodyPr/>
          <a:lstStyle/>
          <a:p>
            <a:pPr marL="342900" indent="-342900">
              <a:lnSpc>
                <a:spcPct val="80000"/>
              </a:lnSpc>
              <a:spcBef>
                <a:spcPct val="20000"/>
              </a:spcBef>
              <a:buFontTx/>
              <a:buAutoNum type="arabicParenBoth"/>
            </a:pPr>
            <a:r>
              <a:rPr lang="en-US" sz="2000" dirty="0" smtClean="0">
                <a:latin typeface="Times New Roman" pitchFamily="18" charset="0"/>
                <a:cs typeface="Times New Roman" pitchFamily="18" charset="0"/>
              </a:rPr>
              <a:t>Michel </a:t>
            </a:r>
            <a:r>
              <a:rPr lang="en-US" sz="2000" dirty="0">
                <a:latin typeface="Times New Roman" pitchFamily="18" charset="0"/>
                <a:cs typeface="Times New Roman" pitchFamily="18" charset="0"/>
              </a:rPr>
              <a:t>A. </a:t>
            </a:r>
            <a:r>
              <a:rPr lang="en-US" sz="2000" dirty="0" err="1">
                <a:latin typeface="Times New Roman" pitchFamily="18" charset="0"/>
                <a:cs typeface="Times New Roman" pitchFamily="18" charset="0"/>
              </a:rPr>
              <a:t>Wattiaux</a:t>
            </a:r>
            <a:r>
              <a:rPr lang="en-US"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HEIFER RAISING—WEANING TO CALVING: </a:t>
            </a:r>
            <a:r>
              <a:rPr lang="fr-FR" sz="2000" b="1" dirty="0" smtClean="0">
                <a:latin typeface="Times New Roman" pitchFamily="18" charset="0"/>
                <a:cs typeface="Times New Roman" pitchFamily="18" charset="0"/>
              </a:rPr>
              <a:t>FEEDING AND HOUSING</a:t>
            </a:r>
            <a:r>
              <a:rPr lang="fr-F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Dairy </a:t>
            </a:r>
            <a:r>
              <a:rPr lang="en-US" sz="2000" dirty="0">
                <a:latin typeface="Times New Roman" pitchFamily="18" charset="0"/>
                <a:cs typeface="Times New Roman" pitchFamily="18" charset="0"/>
              </a:rPr>
              <a:t>Essentials, Babcock Institute for International Dairy Research and Development, University of </a:t>
            </a:r>
            <a:r>
              <a:rPr lang="en-US" sz="2000" dirty="0" smtClean="0">
                <a:latin typeface="Times New Roman" pitchFamily="18" charset="0"/>
                <a:cs typeface="Times New Roman" pitchFamily="18" charset="0"/>
              </a:rPr>
              <a:t>Wisconsin-Madison</a:t>
            </a:r>
          </a:p>
          <a:p>
            <a:pPr marL="342900" indent="-342900">
              <a:lnSpc>
                <a:spcPct val="80000"/>
              </a:lnSpc>
              <a:spcBef>
                <a:spcPct val="20000"/>
              </a:spcBef>
              <a:buFontTx/>
              <a:buAutoNum type="arabicParenBoth"/>
            </a:pPr>
            <a:r>
              <a:rPr lang="en-US" sz="2000" dirty="0" smtClean="0">
                <a:latin typeface="Times New Roman" pitchFamily="18" charset="0"/>
                <a:cs typeface="Times New Roman" pitchFamily="18" charset="0"/>
              </a:rPr>
              <a:t>Michel A. </a:t>
            </a:r>
            <a:r>
              <a:rPr lang="en-US" sz="2000" dirty="0" err="1" smtClean="0">
                <a:latin typeface="Times New Roman" pitchFamily="18" charset="0"/>
                <a:cs typeface="Times New Roman" pitchFamily="18" charset="0"/>
              </a:rPr>
              <a:t>Wattiaux</a:t>
            </a:r>
            <a:r>
              <a:rPr lang="en-US"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HEIFER RAISING—WEANING TO CALVING: </a:t>
            </a:r>
            <a:r>
              <a:rPr lang="fr-FR" sz="2000" b="1" dirty="0" smtClean="0">
                <a:latin typeface="Times New Roman" pitchFamily="18" charset="0"/>
                <a:cs typeface="Times New Roman" pitchFamily="18" charset="0"/>
              </a:rPr>
              <a:t>GROWTH RATE</a:t>
            </a:r>
            <a:r>
              <a:rPr lang="fr-F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Dairy Essentials, Babcock Institute for International Dairy Research and Development, University of Wisconsin-Madison</a:t>
            </a:r>
          </a:p>
          <a:p>
            <a:pPr marL="342900" indent="-342900">
              <a:lnSpc>
                <a:spcPct val="80000"/>
              </a:lnSpc>
              <a:spcBef>
                <a:spcPct val="20000"/>
              </a:spcBef>
              <a:buFontTx/>
              <a:buAutoNum type="arabicParenBoth"/>
            </a:pPr>
            <a:r>
              <a:rPr lang="en-US" sz="2000" dirty="0" smtClean="0">
                <a:latin typeface="Times New Roman" pitchFamily="18" charset="0"/>
                <a:cs typeface="Times New Roman" pitchFamily="18" charset="0"/>
              </a:rPr>
              <a:t>Michel A. </a:t>
            </a:r>
            <a:r>
              <a:rPr lang="en-US" sz="2000" dirty="0" err="1" smtClean="0">
                <a:latin typeface="Times New Roman" pitchFamily="18" charset="0"/>
                <a:cs typeface="Times New Roman" pitchFamily="18" charset="0"/>
              </a:rPr>
              <a:t>Wattiaux</a:t>
            </a:r>
            <a:r>
              <a:rPr lang="en-US" sz="2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HEIFER RAISING—WEANING TO CALVING: </a:t>
            </a:r>
            <a:r>
              <a:rPr lang="fr-FR" sz="2000" b="1" dirty="0" smtClean="0">
                <a:latin typeface="Times New Roman" pitchFamily="18" charset="0"/>
                <a:cs typeface="Times New Roman" pitchFamily="18" charset="0"/>
              </a:rPr>
              <a:t>MEASURING GROWTH</a:t>
            </a:r>
            <a:r>
              <a:rPr lang="fr-FR"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Dairy Essentials, Babcock Institute for International Dairy Research and Development, University of Wisconsin-Madison</a:t>
            </a:r>
            <a:endParaRPr lang="en-US" sz="2000" dirty="0">
              <a:latin typeface="Times New Roman" pitchFamily="18" charset="0"/>
              <a:cs typeface="Times New Roman" pitchFamily="18" charset="0"/>
            </a:endParaRPr>
          </a:p>
          <a:p>
            <a:pPr marL="342900" indent="-342900">
              <a:lnSpc>
                <a:spcPct val="80000"/>
              </a:lnSpc>
              <a:spcBef>
                <a:spcPct val="20000"/>
              </a:spcBef>
            </a:pPr>
            <a:endParaRPr lang="en-US" sz="2000" dirty="0">
              <a:latin typeface="Times New Roman" pitchFamily="18" charset="0"/>
              <a:cs typeface="Times New Roman" pitchFamily="18" charset="0"/>
            </a:endParaRPr>
          </a:p>
          <a:p>
            <a:pPr marL="342900" indent="-342900">
              <a:lnSpc>
                <a:spcPct val="80000"/>
              </a:lnSpc>
              <a:spcBef>
                <a:spcPct val="20000"/>
              </a:spcBef>
            </a:pPr>
            <a:endParaRPr lang="en-US"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solidFill>
                  <a:srgbClr val="0000CC"/>
                </a:solidFill>
              </a:rPr>
              <a:t>Growth</a:t>
            </a:r>
            <a:r>
              <a:rPr lang="fr-FR" b="1" dirty="0" smtClean="0">
                <a:solidFill>
                  <a:srgbClr val="0000CC"/>
                </a:solidFill>
              </a:rPr>
              <a:t> rate</a:t>
            </a:r>
            <a:endParaRPr lang="fr-FR" dirty="0"/>
          </a:p>
        </p:txBody>
      </p:sp>
      <p:sp>
        <p:nvSpPr>
          <p:cNvPr id="3" name="Espace réservé du contenu 2"/>
          <p:cNvSpPr>
            <a:spLocks noGrp="1"/>
          </p:cNvSpPr>
          <p:nvPr>
            <p:ph idx="1"/>
          </p:nvPr>
        </p:nvSpPr>
        <p:spPr>
          <a:xfrm>
            <a:off x="457200" y="1556792"/>
            <a:ext cx="8229600" cy="4680520"/>
          </a:xfrm>
        </p:spPr>
        <p:txBody>
          <a:bodyPr>
            <a:normAutofit fontScale="70000" lnSpcReduction="20000"/>
          </a:bodyPr>
          <a:lstStyle/>
          <a:p>
            <a:pPr>
              <a:buNone/>
            </a:pPr>
            <a:r>
              <a:rPr lang="fr-FR" sz="4000" b="1" dirty="0" err="1" smtClean="0"/>
              <a:t>Desirable</a:t>
            </a:r>
            <a:r>
              <a:rPr lang="fr-FR" sz="4000" b="1" dirty="0" smtClean="0"/>
              <a:t> </a:t>
            </a:r>
            <a:r>
              <a:rPr lang="fr-FR" sz="4000" b="1" dirty="0" err="1" smtClean="0"/>
              <a:t>growth</a:t>
            </a:r>
            <a:r>
              <a:rPr lang="fr-FR" sz="4000" b="1" dirty="0" smtClean="0"/>
              <a:t> rate and </a:t>
            </a:r>
            <a:r>
              <a:rPr lang="fr-FR" sz="4000" b="1" dirty="0" err="1" smtClean="0"/>
              <a:t>age</a:t>
            </a:r>
            <a:r>
              <a:rPr lang="fr-FR" sz="4000" b="1" dirty="0" smtClean="0"/>
              <a:t> </a:t>
            </a:r>
            <a:r>
              <a:rPr lang="fr-FR" sz="4000" b="1" dirty="0" err="1" smtClean="0"/>
              <a:t>at</a:t>
            </a:r>
            <a:r>
              <a:rPr lang="fr-FR" sz="4000" b="1" dirty="0" smtClean="0"/>
              <a:t> first </a:t>
            </a:r>
            <a:r>
              <a:rPr lang="fr-FR" sz="4000" b="1" dirty="0" err="1" smtClean="0"/>
              <a:t>calving</a:t>
            </a:r>
            <a:r>
              <a:rPr lang="fr-FR" sz="4000" b="1" dirty="0" smtClean="0"/>
              <a:t>:</a:t>
            </a:r>
          </a:p>
          <a:p>
            <a:r>
              <a:rPr lang="en-US" sz="4000" dirty="0" smtClean="0"/>
              <a:t>Short rearing periods are desirable from economic and genetic standpoints. The advantages of an enhanced growth rate and an age at calving of 24 months </a:t>
            </a:r>
            <a:r>
              <a:rPr lang="fr-FR" sz="4000" dirty="0" err="1" smtClean="0"/>
              <a:t>include</a:t>
            </a:r>
            <a:r>
              <a:rPr lang="fr-FR" sz="4000" dirty="0" smtClean="0"/>
              <a:t>:</a:t>
            </a:r>
          </a:p>
          <a:p>
            <a:pPr marL="514350" indent="-514350">
              <a:buFont typeface="+mj-lt"/>
              <a:buAutoNum type="arabicPeriod"/>
            </a:pPr>
            <a:r>
              <a:rPr lang="en-US" sz="3100" dirty="0" smtClean="0"/>
              <a:t>Quicker return on capital investment;</a:t>
            </a:r>
          </a:p>
          <a:p>
            <a:pPr marL="514350" indent="-514350">
              <a:buFont typeface="+mj-lt"/>
              <a:buAutoNum type="arabicPeriod"/>
            </a:pPr>
            <a:r>
              <a:rPr lang="en-US" sz="3100" dirty="0" smtClean="0"/>
              <a:t>Reduction in variable costs (labor);</a:t>
            </a:r>
          </a:p>
          <a:p>
            <a:pPr marL="514350" indent="-514350">
              <a:buFont typeface="+mj-lt"/>
              <a:buAutoNum type="arabicPeriod"/>
            </a:pPr>
            <a:r>
              <a:rPr lang="en-US" sz="3100" dirty="0" smtClean="0"/>
              <a:t>Reduction in number of heifers required to maintain herd size;</a:t>
            </a:r>
          </a:p>
          <a:p>
            <a:pPr marL="514350" indent="-514350">
              <a:buFont typeface="+mj-lt"/>
              <a:buAutoNum type="arabicPeriod"/>
            </a:pPr>
            <a:r>
              <a:rPr lang="fr-FR" sz="3100" dirty="0" err="1" smtClean="0"/>
              <a:t>Increased</a:t>
            </a:r>
            <a:r>
              <a:rPr lang="fr-FR" sz="3100" dirty="0" smtClean="0"/>
              <a:t> </a:t>
            </a:r>
            <a:r>
              <a:rPr lang="fr-FR" sz="3100" dirty="0" err="1" smtClean="0"/>
              <a:t>lifetime</a:t>
            </a:r>
            <a:r>
              <a:rPr lang="fr-FR" sz="3100" dirty="0" smtClean="0"/>
              <a:t> production;</a:t>
            </a:r>
          </a:p>
          <a:p>
            <a:pPr marL="514350" indent="-514350">
              <a:buFont typeface="+mj-lt"/>
              <a:buAutoNum type="arabicPeriod"/>
            </a:pPr>
            <a:r>
              <a:rPr lang="en-US" sz="3100" dirty="0" smtClean="0"/>
              <a:t>Quicker genetic gain in the herd;</a:t>
            </a:r>
          </a:p>
          <a:p>
            <a:pPr marL="514350" indent="-514350">
              <a:buFont typeface="+mj-lt"/>
              <a:buAutoNum type="arabicPeriod"/>
            </a:pPr>
            <a:r>
              <a:rPr lang="en-US" sz="3100" dirty="0" smtClean="0"/>
              <a:t>Reduction in total amount of feed needed from birth to calving.</a:t>
            </a: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en-US" dirty="0"/>
          </a:p>
        </p:txBody>
      </p:sp>
      <p:sp>
        <p:nvSpPr>
          <p:cNvPr id="3" name="Espace réservé du contenu 2"/>
          <p:cNvSpPr>
            <a:spLocks noGrp="1"/>
          </p:cNvSpPr>
          <p:nvPr>
            <p:ph idx="1"/>
          </p:nvPr>
        </p:nvSpPr>
        <p:spPr/>
        <p:txBody>
          <a:bodyPr>
            <a:normAutofit fontScale="92500"/>
          </a:bodyPr>
          <a:lstStyle/>
          <a:p>
            <a:r>
              <a:rPr lang="en-US" sz="3000" dirty="0" smtClean="0">
                <a:latin typeface="Times New Roman" pitchFamily="18" charset="0"/>
                <a:cs typeface="Times New Roman" pitchFamily="18" charset="0"/>
              </a:rPr>
              <a:t>Difficulties or disadvantages associated with fast growth rates that reduce the number of months to first calving, from 24 months to 20 months for example, include:</a:t>
            </a:r>
          </a:p>
          <a:p>
            <a:pPr marL="514350" indent="-514350">
              <a:buFont typeface="+mj-lt"/>
              <a:buAutoNum type="arabicPeriod"/>
            </a:pPr>
            <a:r>
              <a:rPr lang="en-US" sz="3000" dirty="0" smtClean="0">
                <a:latin typeface="Times New Roman" pitchFamily="18" charset="0"/>
                <a:cs typeface="Times New Roman" pitchFamily="18" charset="0"/>
              </a:rPr>
              <a:t>Need for higher quality forage and concentrate feed;</a:t>
            </a:r>
          </a:p>
          <a:p>
            <a:pPr marL="514350" indent="-514350">
              <a:buFont typeface="+mj-lt"/>
              <a:buAutoNum type="arabicPeriod"/>
            </a:pPr>
            <a:r>
              <a:rPr lang="en-US" sz="3000" dirty="0" smtClean="0">
                <a:latin typeface="Times New Roman" pitchFamily="18" charset="0"/>
                <a:cs typeface="Times New Roman" pitchFamily="18" charset="0"/>
              </a:rPr>
              <a:t>Need for higher management skills;</a:t>
            </a:r>
          </a:p>
          <a:p>
            <a:pPr marL="514350" indent="-514350">
              <a:buFont typeface="+mj-lt"/>
              <a:buAutoNum type="arabicPeriod"/>
            </a:pPr>
            <a:r>
              <a:rPr lang="en-US" sz="3000" dirty="0" smtClean="0">
                <a:latin typeface="Times New Roman" pitchFamily="18" charset="0"/>
                <a:cs typeface="Times New Roman" pitchFamily="18" charset="0"/>
              </a:rPr>
              <a:t>Greater risk of difficult calving if growth rate is not properly monitored;</a:t>
            </a:r>
          </a:p>
          <a:p>
            <a:pPr marL="514350" indent="-514350">
              <a:buFont typeface="+mj-lt"/>
              <a:buAutoNum type="arabicPeriod"/>
            </a:pPr>
            <a:r>
              <a:rPr lang="en-US" sz="3000" dirty="0" smtClean="0">
                <a:latin typeface="Times New Roman" pitchFamily="18" charset="0"/>
                <a:cs typeface="Times New Roman" pitchFamily="18" charset="0"/>
              </a:rPr>
              <a:t>Greater risk of adversely affecting milk production.</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22</a:t>
            </a:fld>
            <a:endParaRPr lang="fr-FR"/>
          </a:p>
        </p:txBody>
      </p:sp>
      <p:pic>
        <p:nvPicPr>
          <p:cNvPr id="5123" name="Picture 3"/>
          <p:cNvPicPr>
            <a:picLocks noChangeAspect="1" noChangeArrowheads="1"/>
          </p:cNvPicPr>
          <p:nvPr/>
        </p:nvPicPr>
        <p:blipFill>
          <a:blip r:embed="rId2" cstate="print"/>
          <a:srcRect/>
          <a:stretch>
            <a:fillRect/>
          </a:stretch>
        </p:blipFill>
        <p:spPr bwMode="auto">
          <a:xfrm>
            <a:off x="683568" y="980728"/>
            <a:ext cx="7604534" cy="4320000"/>
          </a:xfrm>
          <a:prstGeom prst="rect">
            <a:avLst/>
          </a:prstGeom>
          <a:noFill/>
          <a:ln w="9525">
            <a:noFill/>
            <a:miter lim="800000"/>
            <a:headEnd/>
            <a:tailEnd/>
          </a:ln>
        </p:spPr>
      </p:pic>
      <p:sp>
        <p:nvSpPr>
          <p:cNvPr id="5" name="ZoneTexte 4"/>
          <p:cNvSpPr txBox="1"/>
          <p:nvPr/>
        </p:nvSpPr>
        <p:spPr>
          <a:xfrm>
            <a:off x="1547664" y="5517232"/>
            <a:ext cx="1197572" cy="369332"/>
          </a:xfrm>
          <a:prstGeom prst="rect">
            <a:avLst/>
          </a:prstGeom>
          <a:noFill/>
        </p:spPr>
        <p:txBody>
          <a:bodyPr wrap="none" rtlCol="0">
            <a:spAutoFit/>
          </a:bodyPr>
          <a:lstStyle/>
          <a:p>
            <a:r>
              <a:rPr lang="fr-FR" b="1" dirty="0" smtClean="0">
                <a:solidFill>
                  <a:srgbClr val="0000CC"/>
                </a:solidFill>
              </a:rPr>
              <a:t>Source: (2)</a:t>
            </a:r>
            <a:endParaRPr lang="fr-FR" b="1" dirty="0">
              <a:solidFill>
                <a:srgbClr val="0000CC"/>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en-US" dirty="0"/>
          </a:p>
        </p:txBody>
      </p:sp>
      <p:sp>
        <p:nvSpPr>
          <p:cNvPr id="3" name="Espace réservé du contenu 2"/>
          <p:cNvSpPr>
            <a:spLocks noGrp="1"/>
          </p:cNvSpPr>
          <p:nvPr>
            <p:ph idx="1"/>
          </p:nvPr>
        </p:nvSpPr>
        <p:spPr>
          <a:xfrm>
            <a:off x="395536" y="1412776"/>
            <a:ext cx="8229600" cy="4525963"/>
          </a:xfrm>
        </p:spPr>
        <p:txBody>
          <a:bodyPr>
            <a:noAutofit/>
          </a:bodyPr>
          <a:lstStyle/>
          <a:p>
            <a:pPr>
              <a:buNone/>
            </a:pPr>
            <a:r>
              <a:rPr lang="en-US" sz="2800" b="1" dirty="0" smtClean="0">
                <a:latin typeface="Times New Roman" pitchFamily="18" charset="0"/>
                <a:cs typeface="Times New Roman" pitchFamily="18" charset="0"/>
              </a:rPr>
              <a:t>Growth rate and sexual maturity</a:t>
            </a:r>
          </a:p>
          <a:p>
            <a:r>
              <a:rPr lang="en-US" sz="2800" dirty="0" smtClean="0">
                <a:latin typeface="Times New Roman" pitchFamily="18" charset="0"/>
                <a:cs typeface="Times New Roman" pitchFamily="18" charset="0"/>
              </a:rPr>
              <a:t>Sexual maturity of heifers depends more on body weight than on age. Thus growth rate considerably influences age at puberty and ultimately age at first calving. </a:t>
            </a:r>
          </a:p>
          <a:p>
            <a:r>
              <a:rPr lang="en-US" sz="2800" dirty="0" smtClean="0">
                <a:latin typeface="Times New Roman" pitchFamily="18" charset="0"/>
                <a:cs typeface="Times New Roman" pitchFamily="18" charset="0"/>
              </a:rPr>
              <a:t>Heifers may not reach puberty before 18 or 20 months of age when they grow slowly (&lt;0.35 kg/d). </a:t>
            </a:r>
          </a:p>
          <a:p>
            <a:r>
              <a:rPr lang="en-US" sz="2800" dirty="0" smtClean="0">
                <a:latin typeface="Times New Roman" pitchFamily="18" charset="0"/>
                <a:cs typeface="Times New Roman" pitchFamily="18" charset="0"/>
              </a:rPr>
              <a:t>However, puberty may occur before nine months of age when heifer growth is accelerated (&gt; 0.9 kg/d). </a:t>
            </a: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en-US" dirty="0"/>
          </a:p>
        </p:txBody>
      </p:sp>
      <p:sp>
        <p:nvSpPr>
          <p:cNvPr id="3" name="Espace réservé du contenu 2"/>
          <p:cNvSpPr>
            <a:spLocks noGrp="1"/>
          </p:cNvSpPr>
          <p:nvPr>
            <p:ph idx="1"/>
          </p:nvPr>
        </p:nvSpPr>
        <p:spPr/>
        <p:txBody>
          <a:bodyPr>
            <a:normAutofit/>
          </a:bodyPr>
          <a:lstStyle/>
          <a:p>
            <a:r>
              <a:rPr lang="en-US" sz="2800" b="1" dirty="0" smtClean="0">
                <a:latin typeface="Times New Roman" pitchFamily="18" charset="0"/>
                <a:cs typeface="Times New Roman" pitchFamily="18" charset="0"/>
              </a:rPr>
              <a:t>Puberty</a:t>
            </a:r>
            <a:r>
              <a:rPr lang="en-US" sz="2800" dirty="0" smtClean="0">
                <a:latin typeface="Times New Roman" pitchFamily="18" charset="0"/>
                <a:cs typeface="Times New Roman" pitchFamily="18" charset="0"/>
              </a:rPr>
              <a:t> occurs when heifers weigh between </a:t>
            </a:r>
            <a:r>
              <a:rPr lang="en-US" sz="2800" b="1" dirty="0" smtClean="0">
                <a:latin typeface="Times New Roman" pitchFamily="18" charset="0"/>
                <a:cs typeface="Times New Roman" pitchFamily="18" charset="0"/>
              </a:rPr>
              <a:t>40 and 50% </a:t>
            </a:r>
            <a:r>
              <a:rPr lang="en-US" sz="2800" dirty="0" smtClean="0">
                <a:latin typeface="Times New Roman" pitchFamily="18" charset="0"/>
                <a:cs typeface="Times New Roman" pitchFamily="18" charset="0"/>
              </a:rPr>
              <a:t>of mature body weight, regardless of age.</a:t>
            </a:r>
          </a:p>
          <a:p>
            <a:r>
              <a:rPr lang="en-US" sz="2800" b="1" dirty="0" smtClean="0">
                <a:latin typeface="Times New Roman" pitchFamily="18" charset="0"/>
                <a:cs typeface="Times New Roman" pitchFamily="18" charset="0"/>
              </a:rPr>
              <a:t>Breeding</a:t>
            </a:r>
            <a:r>
              <a:rPr lang="en-US" sz="2800" dirty="0" smtClean="0">
                <a:latin typeface="Times New Roman" pitchFamily="18" charset="0"/>
                <a:cs typeface="Times New Roman" pitchFamily="18" charset="0"/>
              </a:rPr>
              <a:t> should occur when heifers reach </a:t>
            </a:r>
            <a:r>
              <a:rPr lang="en-US" sz="2800" b="1" dirty="0" smtClean="0">
                <a:latin typeface="Times New Roman" pitchFamily="18" charset="0"/>
                <a:cs typeface="Times New Roman" pitchFamily="18" charset="0"/>
              </a:rPr>
              <a:t>50-60% </a:t>
            </a:r>
            <a:r>
              <a:rPr lang="en-US" sz="2800" dirty="0" smtClean="0">
                <a:latin typeface="Times New Roman" pitchFamily="18" charset="0"/>
                <a:cs typeface="Times New Roman" pitchFamily="18" charset="0"/>
              </a:rPr>
              <a:t>of mature body weight (14-16 months of age). </a:t>
            </a:r>
          </a:p>
          <a:p>
            <a:r>
              <a:rPr lang="en-US" sz="2800" dirty="0" smtClean="0">
                <a:latin typeface="Times New Roman" pitchFamily="18" charset="0"/>
                <a:cs typeface="Times New Roman" pitchFamily="18" charset="0"/>
              </a:rPr>
              <a:t>Growth rate should be sustained during pregnancy such that heifers weigh </a:t>
            </a:r>
            <a:r>
              <a:rPr lang="en-US" sz="2800" b="1" dirty="0" smtClean="0">
                <a:latin typeface="Times New Roman" pitchFamily="18" charset="0"/>
                <a:cs typeface="Times New Roman" pitchFamily="18" charset="0"/>
              </a:rPr>
              <a:t>80-85%</a:t>
            </a:r>
            <a:r>
              <a:rPr lang="en-US" sz="2800" dirty="0" smtClean="0">
                <a:latin typeface="Times New Roman" pitchFamily="18" charset="0"/>
                <a:cs typeface="Times New Roman" pitchFamily="18" charset="0"/>
              </a:rPr>
              <a:t> of mature body weight at first calving.</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25</a:t>
            </a:fld>
            <a:endParaRPr lang="fr-FR"/>
          </a:p>
        </p:txBody>
      </p:sp>
      <p:pic>
        <p:nvPicPr>
          <p:cNvPr id="3" name="Picture 2"/>
          <p:cNvPicPr>
            <a:picLocks noChangeAspect="1" noChangeArrowheads="1"/>
          </p:cNvPicPr>
          <p:nvPr/>
        </p:nvPicPr>
        <p:blipFill>
          <a:blip r:embed="rId2" cstate="print"/>
          <a:srcRect/>
          <a:stretch>
            <a:fillRect/>
          </a:stretch>
        </p:blipFill>
        <p:spPr bwMode="auto">
          <a:xfrm>
            <a:off x="467544" y="260648"/>
            <a:ext cx="7941417" cy="5544000"/>
          </a:xfrm>
          <a:prstGeom prst="rect">
            <a:avLst/>
          </a:prstGeom>
          <a:noFill/>
          <a:ln w="9525">
            <a:noFill/>
            <a:miter lim="800000"/>
            <a:headEnd/>
            <a:tailEnd/>
          </a:ln>
        </p:spPr>
      </p:pic>
      <p:sp>
        <p:nvSpPr>
          <p:cNvPr id="4" name="ZoneTexte 3"/>
          <p:cNvSpPr txBox="1"/>
          <p:nvPr/>
        </p:nvSpPr>
        <p:spPr>
          <a:xfrm>
            <a:off x="1403648" y="5877272"/>
            <a:ext cx="1197572" cy="369332"/>
          </a:xfrm>
          <a:prstGeom prst="rect">
            <a:avLst/>
          </a:prstGeom>
          <a:noFill/>
        </p:spPr>
        <p:txBody>
          <a:bodyPr wrap="none" rtlCol="0">
            <a:spAutoFit/>
          </a:bodyPr>
          <a:lstStyle/>
          <a:p>
            <a:r>
              <a:rPr lang="fr-FR" b="1" dirty="0" smtClean="0">
                <a:solidFill>
                  <a:srgbClr val="0000CC"/>
                </a:solidFill>
              </a:rPr>
              <a:t>Source: (2)</a:t>
            </a:r>
            <a:endParaRPr lang="fr-FR" b="1" dirty="0">
              <a:solidFill>
                <a:srgbClr val="0000CC"/>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en-US" sz="3300" b="1" dirty="0" smtClean="0">
                <a:latin typeface="Times New Roman" pitchFamily="18" charset="0"/>
                <a:cs typeface="Times New Roman" pitchFamily="18" charset="0"/>
              </a:rPr>
              <a:t>Body weight and calving problems</a:t>
            </a:r>
          </a:p>
          <a:p>
            <a:r>
              <a:rPr lang="en-US" sz="3300" dirty="0" smtClean="0">
                <a:latin typeface="Times New Roman" pitchFamily="18" charset="0"/>
                <a:cs typeface="Times New Roman" pitchFamily="18" charset="0"/>
              </a:rPr>
              <a:t>Calving problems are more common at first calving than any other calving. </a:t>
            </a:r>
          </a:p>
          <a:p>
            <a:r>
              <a:rPr lang="en-US" sz="3300" dirty="0" smtClean="0">
                <a:latin typeface="Times New Roman" pitchFamily="18" charset="0"/>
                <a:cs typeface="Times New Roman" pitchFamily="18" charset="0"/>
              </a:rPr>
              <a:t>In general, difficult calving is due to one or a combination of the following:</a:t>
            </a:r>
          </a:p>
          <a:p>
            <a:pPr>
              <a:buNone/>
            </a:pPr>
            <a:r>
              <a:rPr lang="en-US" sz="3300" dirty="0" smtClean="0">
                <a:latin typeface="Times New Roman" pitchFamily="18" charset="0"/>
                <a:cs typeface="Times New Roman" pitchFamily="18" charset="0"/>
              </a:rPr>
              <a:t>-  The newborn calf is large: because of its genetics or because it is overdue;</a:t>
            </a:r>
          </a:p>
          <a:p>
            <a:pPr>
              <a:buNone/>
            </a:pPr>
            <a:r>
              <a:rPr lang="en-US" sz="3300" dirty="0" smtClean="0">
                <a:latin typeface="Times New Roman" pitchFamily="18" charset="0"/>
                <a:cs typeface="Times New Roman" pitchFamily="18" charset="0"/>
              </a:rPr>
              <a:t>-  The heifer is underdeveloped and the pelvic area is too narrow relative to the size of the calf;</a:t>
            </a:r>
          </a:p>
          <a:p>
            <a:pPr>
              <a:buNone/>
            </a:pPr>
            <a:r>
              <a:rPr lang="en-US" sz="3300" dirty="0" smtClean="0">
                <a:latin typeface="Times New Roman" pitchFamily="18" charset="0"/>
                <a:cs typeface="Times New Roman" pitchFamily="18" charset="0"/>
              </a:rPr>
              <a:t>-  The heifer is overweight and excessive adipose tissue interferes with normal calving.</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en-US" sz="3300" b="1" dirty="0" smtClean="0">
                <a:latin typeface="Times New Roman" pitchFamily="18" charset="0"/>
                <a:cs typeface="Times New Roman" pitchFamily="18" charset="0"/>
              </a:rPr>
              <a:t>Body weight and first lactation yield</a:t>
            </a:r>
          </a:p>
          <a:p>
            <a:r>
              <a:rPr lang="en-US" sz="3300" dirty="0" smtClean="0">
                <a:latin typeface="Times New Roman" pitchFamily="18" charset="0"/>
                <a:cs typeface="Times New Roman" pitchFamily="18" charset="0"/>
              </a:rPr>
              <a:t>There is a strong positive relation between body weight at first calving and first lactation milk yield (it is desirable that heifers are sufficiently developed at calving).</a:t>
            </a:r>
          </a:p>
          <a:p>
            <a:r>
              <a:rPr lang="en-US" sz="3300" dirty="0" smtClean="0">
                <a:latin typeface="Times New Roman" pitchFamily="18" charset="0"/>
                <a:cs typeface="Times New Roman" pitchFamily="18" charset="0"/>
              </a:rPr>
              <a:t>Holstein heifers should weigh, on the average, 620 kg (weight of the cow within the first month after calving) to maximize first lactation milk yield. </a:t>
            </a:r>
          </a:p>
          <a:p>
            <a:r>
              <a:rPr lang="en-US" sz="3300" dirty="0" smtClean="0">
                <a:latin typeface="Times New Roman" pitchFamily="18" charset="0"/>
                <a:cs typeface="Times New Roman" pitchFamily="18" charset="0"/>
              </a:rPr>
              <a:t>These first-calf heifers will continue to grow and reach mature body weight (&gt; 700 kg) during the fourth or fifth lactation.</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en-US" sz="3300" b="1" dirty="0" smtClean="0">
                <a:latin typeface="Times New Roman" pitchFamily="18" charset="0"/>
                <a:cs typeface="Times New Roman" pitchFamily="18" charset="0"/>
              </a:rPr>
              <a:t>Constant vs. variable growth rate:</a:t>
            </a:r>
          </a:p>
          <a:p>
            <a:r>
              <a:rPr lang="en-US" sz="3300" dirty="0" smtClean="0">
                <a:latin typeface="Times New Roman" pitchFamily="18" charset="0"/>
                <a:cs typeface="Times New Roman" pitchFamily="18" charset="0"/>
              </a:rPr>
              <a:t>Heifer growth rate need not be constant. Most often heifer growth is characterized by periods of slow growth and periods of more rapid growth. </a:t>
            </a:r>
          </a:p>
          <a:p>
            <a:r>
              <a:rPr lang="en-US" sz="3300" dirty="0" smtClean="0">
                <a:latin typeface="Times New Roman" pitchFamily="18" charset="0"/>
                <a:cs typeface="Times New Roman" pitchFamily="18" charset="0"/>
              </a:rPr>
              <a:t>Heifers actually show a great ability to compensate for periods of slow growth with periods of more rapid growth. </a:t>
            </a:r>
          </a:p>
          <a:p>
            <a:r>
              <a:rPr lang="en-US" sz="3300" dirty="0" smtClean="0">
                <a:latin typeface="Times New Roman" pitchFamily="18" charset="0"/>
                <a:cs typeface="Times New Roman" pitchFamily="18" charset="0"/>
              </a:rPr>
              <a:t>The variability in the growth rate of heifers may reflect:</a:t>
            </a:r>
          </a:p>
          <a:p>
            <a:pPr>
              <a:buNone/>
            </a:pPr>
            <a:r>
              <a:rPr lang="en-US" sz="3300" dirty="0" smtClean="0">
                <a:latin typeface="Times New Roman" pitchFamily="18" charset="0"/>
                <a:cs typeface="Times New Roman" pitchFamily="18" charset="0"/>
              </a:rPr>
              <a:t>     - Seasonal availability of forages (quantity and quality);</a:t>
            </a:r>
          </a:p>
          <a:p>
            <a:pPr>
              <a:buNone/>
            </a:pPr>
            <a:r>
              <a:rPr lang="en-US" sz="3300" dirty="0" smtClean="0">
                <a:latin typeface="Times New Roman" pitchFamily="18" charset="0"/>
                <a:cs typeface="Times New Roman" pitchFamily="18" charset="0"/>
              </a:rPr>
              <a:t>     - Management decisions to adjust heifer growth to a desired rate.</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a:bodyPr>
          <a:lstStyle/>
          <a:p>
            <a:r>
              <a:rPr lang="en-US" sz="2800" b="1" dirty="0" smtClean="0">
                <a:latin typeface="Times New Roman" pitchFamily="18" charset="0"/>
                <a:cs typeface="Times New Roman" pitchFamily="18" charset="0"/>
              </a:rPr>
              <a:t>Growth rates before and after puberty</a:t>
            </a:r>
          </a:p>
          <a:p>
            <a:r>
              <a:rPr lang="en-US" sz="2800" dirty="0" smtClean="0">
                <a:latin typeface="Times New Roman" pitchFamily="18" charset="0"/>
                <a:cs typeface="Times New Roman" pitchFamily="18" charset="0"/>
              </a:rPr>
              <a:t>Moderate growth rate before puberty followed by more rapid growth to achieve target body weight at calving appears to be the best rearing strategy to maximize future milk production. </a:t>
            </a:r>
          </a:p>
          <a:p>
            <a:r>
              <a:rPr lang="en-US" sz="2800" dirty="0" smtClean="0">
                <a:latin typeface="Times New Roman" pitchFamily="18" charset="0"/>
                <a:cs typeface="Times New Roman" pitchFamily="18" charset="0"/>
              </a:rPr>
              <a:t>This concept appears to be true for all dairy breeds, although the actual rate of growth will vary substantially </a:t>
            </a:r>
            <a:r>
              <a:rPr lang="fr-FR" sz="2800" dirty="0" err="1" smtClean="0">
                <a:latin typeface="Times New Roman" pitchFamily="18" charset="0"/>
                <a:cs typeface="Times New Roman" pitchFamily="18" charset="0"/>
              </a:rPr>
              <a:t>across</a:t>
            </a:r>
            <a:r>
              <a:rPr lang="fr-FR" sz="2800" dirty="0" smtClean="0">
                <a:latin typeface="Times New Roman" pitchFamily="18" charset="0"/>
                <a:cs typeface="Times New Roman" pitchFamily="18" charset="0"/>
              </a:rPr>
              <a:t> </a:t>
            </a:r>
            <a:r>
              <a:rPr lang="fr-FR" sz="2800" dirty="0" err="1" smtClean="0">
                <a:latin typeface="Times New Roman" pitchFamily="18" charset="0"/>
                <a:cs typeface="Times New Roman" pitchFamily="18" charset="0"/>
              </a:rPr>
              <a:t>breeds</a:t>
            </a:r>
            <a:r>
              <a:rPr lang="fr-FR" sz="2800" dirty="0" smtClean="0">
                <a:latin typeface="Times New Roman" pitchFamily="18" charset="0"/>
                <a:cs typeface="Times New Roman" pitchFamily="18" charset="0"/>
              </a:rPr>
              <a:t> .</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solidFill>
                  <a:srgbClr val="0000CC"/>
                </a:solidFill>
              </a:rPr>
              <a:t>Feeding from weaning to breeding</a:t>
            </a:r>
          </a:p>
        </p:txBody>
      </p:sp>
      <p:sp>
        <p:nvSpPr>
          <p:cNvPr id="3" name="Espace réservé du contenu 2"/>
          <p:cNvSpPr>
            <a:spLocks noGrp="1"/>
          </p:cNvSpPr>
          <p:nvPr>
            <p:ph idx="1"/>
          </p:nvPr>
        </p:nvSpPr>
        <p:spPr>
          <a:xfrm>
            <a:off x="457200" y="1412776"/>
            <a:ext cx="8229600" cy="4896544"/>
          </a:xfrm>
        </p:spPr>
        <p:txBody>
          <a:bodyPr>
            <a:normAutofit fontScale="70000" lnSpcReduction="20000"/>
          </a:bodyPr>
          <a:lstStyle/>
          <a:p>
            <a:r>
              <a:rPr lang="en-US" sz="4000" dirty="0" smtClean="0">
                <a:latin typeface="Times New Roman" pitchFamily="18" charset="0"/>
                <a:cs typeface="Times New Roman" pitchFamily="18" charset="0"/>
              </a:rPr>
              <a:t>From </a:t>
            </a:r>
            <a:r>
              <a:rPr lang="en-US" sz="4000" b="1" dirty="0">
                <a:latin typeface="Times New Roman" pitchFamily="18" charset="0"/>
                <a:cs typeface="Times New Roman" pitchFamily="18" charset="0"/>
              </a:rPr>
              <a:t>three to six months of </a:t>
            </a:r>
            <a:r>
              <a:rPr lang="en-US" sz="4000" b="1" dirty="0" smtClean="0">
                <a:latin typeface="Times New Roman" pitchFamily="18" charset="0"/>
                <a:cs typeface="Times New Roman" pitchFamily="18" charset="0"/>
              </a:rPr>
              <a:t>age</a:t>
            </a:r>
            <a:r>
              <a:rPr lang="en-US" sz="4000" dirty="0" smtClean="0">
                <a:latin typeface="Times New Roman" pitchFamily="18" charset="0"/>
                <a:cs typeface="Times New Roman" pitchFamily="18" charset="0"/>
              </a:rPr>
              <a:t>, heifer </a:t>
            </a:r>
            <a:r>
              <a:rPr lang="en-US" sz="4000" dirty="0">
                <a:latin typeface="Times New Roman" pitchFamily="18" charset="0"/>
                <a:cs typeface="Times New Roman" pitchFamily="18" charset="0"/>
              </a:rPr>
              <a:t>rations should contain between </a:t>
            </a:r>
            <a:r>
              <a:rPr lang="en-US" sz="4000" dirty="0" smtClean="0">
                <a:latin typeface="Times New Roman" pitchFamily="18" charset="0"/>
                <a:cs typeface="Times New Roman" pitchFamily="18" charset="0"/>
              </a:rPr>
              <a:t>40% and 80% forage. </a:t>
            </a:r>
          </a:p>
          <a:p>
            <a:r>
              <a:rPr lang="en-US" sz="4000" dirty="0" smtClean="0">
                <a:latin typeface="Times New Roman" pitchFamily="18" charset="0"/>
                <a:cs typeface="Times New Roman" pitchFamily="18" charset="0"/>
              </a:rPr>
              <a:t>For</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heifers </a:t>
            </a:r>
            <a:r>
              <a:rPr lang="en-US" sz="4000" dirty="0">
                <a:latin typeface="Times New Roman" pitchFamily="18" charset="0"/>
                <a:cs typeface="Times New Roman" pitchFamily="18" charset="0"/>
              </a:rPr>
              <a:t>from </a:t>
            </a:r>
            <a:r>
              <a:rPr lang="en-US" sz="4000" b="1" dirty="0">
                <a:latin typeface="Times New Roman" pitchFamily="18" charset="0"/>
                <a:cs typeface="Times New Roman" pitchFamily="18" charset="0"/>
              </a:rPr>
              <a:t>seven to </a:t>
            </a:r>
            <a:r>
              <a:rPr lang="en-US" sz="4000" b="1" dirty="0" smtClean="0">
                <a:latin typeface="Times New Roman" pitchFamily="18" charset="0"/>
                <a:cs typeface="Times New Roman" pitchFamily="18" charset="0"/>
              </a:rPr>
              <a:t>12 months of age</a:t>
            </a:r>
            <a:r>
              <a:rPr lang="en-US" sz="4000" dirty="0" smtClean="0">
                <a:latin typeface="Times New Roman" pitchFamily="18" charset="0"/>
                <a:cs typeface="Times New Roman" pitchFamily="18" charset="0"/>
              </a:rPr>
              <a:t>, the percentage of forage in the </a:t>
            </a:r>
            <a:r>
              <a:rPr lang="en-US" sz="4000" dirty="0">
                <a:latin typeface="Times New Roman" pitchFamily="18" charset="0"/>
                <a:cs typeface="Times New Roman" pitchFamily="18" charset="0"/>
              </a:rPr>
              <a:t>diet may vary from </a:t>
            </a:r>
            <a:r>
              <a:rPr lang="en-US" sz="4000" dirty="0" smtClean="0">
                <a:latin typeface="Times New Roman" pitchFamily="18" charset="0"/>
                <a:cs typeface="Times New Roman" pitchFamily="18" charset="0"/>
              </a:rPr>
              <a:t>50 to </a:t>
            </a:r>
            <a:r>
              <a:rPr lang="en-US" sz="4000" dirty="0">
                <a:latin typeface="Times New Roman" pitchFamily="18" charset="0"/>
                <a:cs typeface="Times New Roman" pitchFamily="18" charset="0"/>
              </a:rPr>
              <a:t>90%. </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As </a:t>
            </a:r>
            <a:r>
              <a:rPr lang="en-US" sz="4000" dirty="0">
                <a:latin typeface="Times New Roman" pitchFamily="18" charset="0"/>
                <a:cs typeface="Times New Roman" pitchFamily="18" charset="0"/>
              </a:rPr>
              <a:t>heifers </a:t>
            </a:r>
            <a:r>
              <a:rPr lang="en-US" sz="4000" dirty="0" smtClean="0">
                <a:latin typeface="Times New Roman" pitchFamily="18" charset="0"/>
                <a:cs typeface="Times New Roman" pitchFamily="18" charset="0"/>
              </a:rPr>
              <a:t>grow older, the concentration of protein </a:t>
            </a:r>
            <a:r>
              <a:rPr lang="en-US" sz="4000" dirty="0">
                <a:latin typeface="Times New Roman" pitchFamily="18" charset="0"/>
                <a:cs typeface="Times New Roman" pitchFamily="18" charset="0"/>
              </a:rPr>
              <a:t>in the diet can </a:t>
            </a:r>
            <a:r>
              <a:rPr lang="en-US" sz="4000" dirty="0" smtClean="0">
                <a:latin typeface="Times New Roman" pitchFamily="18" charset="0"/>
                <a:cs typeface="Times New Roman" pitchFamily="18" charset="0"/>
              </a:rPr>
              <a:t>be decreased and the concentration of fiber (NDF) can be increased.</a:t>
            </a:r>
          </a:p>
          <a:p>
            <a:r>
              <a:rPr lang="en-US" sz="4000" dirty="0" smtClean="0">
                <a:latin typeface="Times New Roman" pitchFamily="18" charset="0"/>
                <a:cs typeface="Times New Roman" pitchFamily="18" charset="0"/>
              </a:rPr>
              <a:t>Forage of low quality should </a:t>
            </a:r>
            <a:r>
              <a:rPr lang="en-US" sz="4000" dirty="0">
                <a:latin typeface="Times New Roman" pitchFamily="18" charset="0"/>
                <a:cs typeface="Times New Roman" pitchFamily="18" charset="0"/>
              </a:rPr>
              <a:t>be avoided in </a:t>
            </a:r>
            <a:r>
              <a:rPr lang="en-US" sz="4000" dirty="0" smtClean="0">
                <a:latin typeface="Times New Roman" pitchFamily="18" charset="0"/>
                <a:cs typeface="Times New Roman" pitchFamily="18" charset="0"/>
              </a:rPr>
              <a:t>the rations </a:t>
            </a:r>
            <a:r>
              <a:rPr lang="en-US" sz="4000" dirty="0">
                <a:latin typeface="Times New Roman" pitchFamily="18" charset="0"/>
                <a:cs typeface="Times New Roman" pitchFamily="18" charset="0"/>
              </a:rPr>
              <a:t>of three- to </a:t>
            </a:r>
            <a:r>
              <a:rPr lang="en-US" sz="4000" dirty="0" smtClean="0">
                <a:latin typeface="Times New Roman" pitchFamily="18" charset="0"/>
                <a:cs typeface="Times New Roman" pitchFamily="18" charset="0"/>
              </a:rPr>
              <a:t>six month- old heifers. </a:t>
            </a:r>
          </a:p>
          <a:p>
            <a:r>
              <a:rPr lang="en-US" sz="4000" dirty="0" smtClean="0">
                <a:latin typeface="Times New Roman" pitchFamily="18" charset="0"/>
                <a:cs typeface="Times New Roman" pitchFamily="18" charset="0"/>
              </a:rPr>
              <a:t>Poor quality </a:t>
            </a:r>
            <a:r>
              <a:rPr lang="en-US" sz="4000" dirty="0">
                <a:latin typeface="Times New Roman" pitchFamily="18" charset="0"/>
                <a:cs typeface="Times New Roman" pitchFamily="18" charset="0"/>
              </a:rPr>
              <a:t>forage fed to </a:t>
            </a:r>
            <a:r>
              <a:rPr lang="en-US" sz="4000" dirty="0" smtClean="0">
                <a:latin typeface="Times New Roman" pitchFamily="18" charset="0"/>
                <a:cs typeface="Times New Roman" pitchFamily="18" charset="0"/>
              </a:rPr>
              <a:t>older heifers must be adequately complemented with concentrates and minerals</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en-US" sz="3300" b="1" dirty="0" smtClean="0">
                <a:latin typeface="Times New Roman" pitchFamily="18" charset="0"/>
                <a:cs typeface="Times New Roman" pitchFamily="18" charset="0"/>
              </a:rPr>
              <a:t>Effects of overfeeding and rapid growth before puberty</a:t>
            </a:r>
          </a:p>
          <a:p>
            <a:r>
              <a:rPr lang="en-US" sz="3300" dirty="0" smtClean="0">
                <a:latin typeface="Times New Roman" pitchFamily="18" charset="0"/>
                <a:cs typeface="Times New Roman" pitchFamily="18" charset="0"/>
              </a:rPr>
              <a:t>Some research has shown that feeding high energy rations to accelerate body growth before puberty may affect the development of the mammary gland and limit milk production later in life (this research remains controversial).</a:t>
            </a:r>
          </a:p>
          <a:p>
            <a:r>
              <a:rPr lang="en-US" sz="3300" dirty="0" smtClean="0">
                <a:latin typeface="Times New Roman" pitchFamily="18" charset="0"/>
                <a:cs typeface="Times New Roman" pitchFamily="18" charset="0"/>
              </a:rPr>
              <a:t>Surveys of high-producing dairy herds in the United States indicate that growth rates of heifers vary between 0.8 and 0.95 kg/day. These rapid growth rates are not incompatible with high milk yields of first calf heifers.</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a:bodyPr>
          <a:lstStyle/>
          <a:p>
            <a:pPr>
              <a:buNone/>
            </a:pPr>
            <a:r>
              <a:rPr lang="en-US" sz="2500" b="1" dirty="0" smtClean="0">
                <a:latin typeface="Times New Roman" pitchFamily="18" charset="0"/>
                <a:cs typeface="Times New Roman" pitchFamily="18" charset="0"/>
              </a:rPr>
              <a:t>Effects of underfeeding and slow growth before puberty</a:t>
            </a:r>
          </a:p>
          <a:p>
            <a:r>
              <a:rPr lang="en-US" sz="2500" dirty="0" smtClean="0">
                <a:latin typeface="Times New Roman" pitchFamily="18" charset="0"/>
                <a:cs typeface="Times New Roman" pitchFamily="18" charset="0"/>
              </a:rPr>
              <a:t>Age at puberty may range from 9 to 20 months of age, depending on growth rate.</a:t>
            </a:r>
          </a:p>
          <a:p>
            <a:r>
              <a:rPr lang="en-US" sz="2500" dirty="0" smtClean="0">
                <a:latin typeface="Times New Roman" pitchFamily="18" charset="0"/>
                <a:cs typeface="Times New Roman" pitchFamily="18" charset="0"/>
              </a:rPr>
              <a:t>To ensure calving at 24 months of age, puberty should occur when heifers are 12 to 13 months of age.</a:t>
            </a:r>
          </a:p>
          <a:p>
            <a:r>
              <a:rPr lang="en-US" sz="2500" dirty="0" smtClean="0">
                <a:latin typeface="Times New Roman" pitchFamily="18" charset="0"/>
                <a:cs typeface="Times New Roman" pitchFamily="18" charset="0"/>
              </a:rPr>
              <a:t>When the growth rate before puberty is slow, the desired body weight at calving cannot be achieved without:</a:t>
            </a:r>
          </a:p>
          <a:p>
            <a:pPr>
              <a:buNone/>
            </a:pPr>
            <a:r>
              <a:rPr lang="en-US" sz="2500" dirty="0" smtClean="0">
                <a:latin typeface="Times New Roman" pitchFamily="18" charset="0"/>
                <a:cs typeface="Times New Roman" pitchFamily="18" charset="0"/>
              </a:rPr>
              <a:t>    -  Accelerated growth during pregnancy</a:t>
            </a:r>
          </a:p>
          <a:p>
            <a:pPr>
              <a:buNone/>
            </a:pPr>
            <a:r>
              <a:rPr lang="en-US" sz="2500" dirty="0" smtClean="0">
                <a:latin typeface="Times New Roman" pitchFamily="18" charset="0"/>
                <a:cs typeface="Times New Roman" pitchFamily="18" charset="0"/>
              </a:rPr>
              <a:t>    -  Delayed breeding and calving;</a:t>
            </a:r>
          </a:p>
          <a:p>
            <a:pPr>
              <a:buNone/>
            </a:pPr>
            <a:r>
              <a:rPr lang="en-US" sz="2500" dirty="0" smtClean="0">
                <a:latin typeface="Times New Roman" pitchFamily="18" charset="0"/>
                <a:cs typeface="Times New Roman" pitchFamily="18" charset="0"/>
              </a:rPr>
              <a:t>    - A combination of the above.</a:t>
            </a: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32</a:t>
            </a:fld>
            <a:endParaRPr lang="fr-FR"/>
          </a:p>
        </p:txBody>
      </p:sp>
      <p:pic>
        <p:nvPicPr>
          <p:cNvPr id="7170" name="Picture 2"/>
          <p:cNvPicPr>
            <a:picLocks noChangeAspect="1" noChangeArrowheads="1"/>
          </p:cNvPicPr>
          <p:nvPr/>
        </p:nvPicPr>
        <p:blipFill>
          <a:blip r:embed="rId2" cstate="print"/>
          <a:srcRect/>
          <a:stretch>
            <a:fillRect/>
          </a:stretch>
        </p:blipFill>
        <p:spPr bwMode="auto">
          <a:xfrm>
            <a:off x="4139952" y="404664"/>
            <a:ext cx="4754329" cy="4464000"/>
          </a:xfrm>
          <a:prstGeom prst="rect">
            <a:avLst/>
          </a:prstGeom>
          <a:noFill/>
          <a:ln w="9525">
            <a:noFill/>
            <a:miter lim="800000"/>
            <a:headEnd/>
            <a:tailEnd/>
          </a:ln>
        </p:spPr>
      </p:pic>
      <p:sp>
        <p:nvSpPr>
          <p:cNvPr id="4" name="Rectangle 3"/>
          <p:cNvSpPr/>
          <p:nvPr/>
        </p:nvSpPr>
        <p:spPr>
          <a:xfrm>
            <a:off x="179512" y="908720"/>
            <a:ext cx="3960440" cy="3970318"/>
          </a:xfrm>
          <a:prstGeom prst="rect">
            <a:avLst/>
          </a:prstGeom>
        </p:spPr>
        <p:txBody>
          <a:bodyPr wrap="square">
            <a:spAutoFit/>
          </a:bodyPr>
          <a:lstStyle/>
          <a:p>
            <a:r>
              <a:rPr lang="en-US" b="1" dirty="0" smtClean="0"/>
              <a:t>- When average body weight</a:t>
            </a:r>
          </a:p>
          <a:p>
            <a:r>
              <a:rPr lang="en-US" b="1" dirty="0" smtClean="0"/>
              <a:t>gain is 0.55 kg/day, puberty is expected to occur at 12-13 months of age. Assuming that pregnancy begins at 15 months of age, growth rate must be then be adjusted to 0.9 kg/day to ensure adequate body weight at calving.</a:t>
            </a:r>
          </a:p>
          <a:p>
            <a:endParaRPr lang="en-US" b="1" dirty="0" smtClean="0"/>
          </a:p>
          <a:p>
            <a:r>
              <a:rPr lang="en-US" b="1" dirty="0" smtClean="0"/>
              <a:t>- When the growth rate of a large breed heifer is 0.55 kg/day throughout the entire rearing period, then breeding should be delayed until 19-20 months of age.</a:t>
            </a:r>
          </a:p>
        </p:txBody>
      </p:sp>
      <p:sp>
        <p:nvSpPr>
          <p:cNvPr id="5" name="ZoneTexte 4"/>
          <p:cNvSpPr txBox="1"/>
          <p:nvPr/>
        </p:nvSpPr>
        <p:spPr>
          <a:xfrm>
            <a:off x="4644008" y="5517232"/>
            <a:ext cx="1550874" cy="461665"/>
          </a:xfrm>
          <a:prstGeom prst="rect">
            <a:avLst/>
          </a:prstGeom>
          <a:noFill/>
        </p:spPr>
        <p:txBody>
          <a:bodyPr wrap="none" rtlCol="0">
            <a:spAutoFit/>
          </a:bodyPr>
          <a:lstStyle/>
          <a:p>
            <a:r>
              <a:rPr lang="fr-FR" sz="2400" b="1" dirty="0" smtClean="0">
                <a:solidFill>
                  <a:srgbClr val="0000CC"/>
                </a:solidFill>
              </a:rPr>
              <a:t>Source: (2)</a:t>
            </a:r>
            <a:endParaRPr lang="fr-FR" sz="2400" b="1" dirty="0">
              <a:solidFill>
                <a:srgbClr val="0000CC"/>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a:xfrm>
            <a:off x="395536" y="1412776"/>
            <a:ext cx="8229600" cy="4525963"/>
          </a:xfrm>
        </p:spPr>
        <p:txBody>
          <a:bodyPr>
            <a:normAutofit fontScale="85000" lnSpcReduction="20000"/>
          </a:bodyPr>
          <a:lstStyle/>
          <a:p>
            <a:pPr>
              <a:buNone/>
            </a:pPr>
            <a:r>
              <a:rPr lang="en-US" b="1" dirty="0" smtClean="0">
                <a:latin typeface="Times New Roman" pitchFamily="18" charset="0"/>
                <a:cs typeface="Times New Roman" pitchFamily="18" charset="0"/>
              </a:rPr>
              <a:t>Effects of overfeeding after puberty</a:t>
            </a:r>
          </a:p>
          <a:p>
            <a:r>
              <a:rPr lang="en-US" dirty="0" smtClean="0">
                <a:latin typeface="Times New Roman" pitchFamily="18" charset="0"/>
                <a:cs typeface="Times New Roman" pitchFamily="18" charset="0"/>
              </a:rPr>
              <a:t>Feeding a high energy, balanced diet that promotes rapid growth during pregnancy is usually desirable because it ensures:</a:t>
            </a:r>
          </a:p>
          <a:p>
            <a:pPr>
              <a:buNone/>
            </a:pPr>
            <a:r>
              <a:rPr lang="en-US" dirty="0" smtClean="0">
                <a:latin typeface="Times New Roman" pitchFamily="18" charset="0"/>
                <a:cs typeface="Times New Roman" pitchFamily="18" charset="0"/>
              </a:rPr>
              <a:t>      - Good nutrition for the fetus;</a:t>
            </a:r>
          </a:p>
          <a:p>
            <a:pPr>
              <a:buNone/>
            </a:pPr>
            <a:r>
              <a:rPr lang="en-US" dirty="0" smtClean="0">
                <a:latin typeface="Times New Roman" pitchFamily="18" charset="0"/>
                <a:cs typeface="Times New Roman" pitchFamily="18" charset="0"/>
              </a:rPr>
              <a:t>      - Adequate heifer development at calving.</a:t>
            </a:r>
          </a:p>
          <a:p>
            <a:r>
              <a:rPr lang="en-US" dirty="0" smtClean="0">
                <a:latin typeface="Times New Roman" pitchFamily="18" charset="0"/>
                <a:cs typeface="Times New Roman" pitchFamily="18" charset="0"/>
              </a:rPr>
              <a:t>However, fattening is undesirable. Obese heifers have a higher risk of calving difficulty and metabolic problems after calving. </a:t>
            </a:r>
          </a:p>
          <a:p>
            <a:r>
              <a:rPr lang="en-US" dirty="0" smtClean="0">
                <a:latin typeface="Times New Roman" pitchFamily="18" charset="0"/>
                <a:cs typeface="Times New Roman" pitchFamily="18" charset="0"/>
              </a:rPr>
              <a:t>Feeding a balanced ration is a good way to avoid obesity. Body condition score is also a good tool to help adjust the feeding levels of pregnant heifers.</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fontScale="85000" lnSpcReduction="20000"/>
          </a:bodyPr>
          <a:lstStyle/>
          <a:p>
            <a:pPr>
              <a:buNone/>
            </a:pPr>
            <a:r>
              <a:rPr lang="en-US" b="1" dirty="0" smtClean="0">
                <a:latin typeface="Times New Roman" pitchFamily="18" charset="0"/>
                <a:cs typeface="Times New Roman" pitchFamily="18" charset="0"/>
              </a:rPr>
              <a:t>Effects of underfeeding after puberty</a:t>
            </a:r>
          </a:p>
          <a:p>
            <a:r>
              <a:rPr lang="en-US" dirty="0" smtClean="0">
                <a:latin typeface="Times New Roman" pitchFamily="18" charset="0"/>
                <a:cs typeface="Times New Roman" pitchFamily="18" charset="0"/>
              </a:rPr>
              <a:t>Conception rate may be reduced when heifers are not gaining weight at breeding time. </a:t>
            </a:r>
          </a:p>
          <a:p>
            <a:r>
              <a:rPr lang="en-US" dirty="0" smtClean="0">
                <a:latin typeface="Times New Roman" pitchFamily="18" charset="0"/>
                <a:cs typeface="Times New Roman" pitchFamily="18" charset="0"/>
              </a:rPr>
              <a:t>A slow growth rate after puberty causes no harm as long as the heifer is not pregnant (except for the likelihood of delayed first calving). </a:t>
            </a:r>
          </a:p>
          <a:p>
            <a:r>
              <a:rPr lang="en-US" dirty="0" smtClean="0">
                <a:latin typeface="Times New Roman" pitchFamily="18" charset="0"/>
                <a:cs typeface="Times New Roman" pitchFamily="18" charset="0"/>
              </a:rPr>
              <a:t>However, once a heifer is pregnant, insufficient growth may have harmful effects:  </a:t>
            </a:r>
          </a:p>
          <a:p>
            <a:pPr>
              <a:buNone/>
            </a:pPr>
            <a:r>
              <a:rPr lang="en-US" dirty="0" smtClean="0">
                <a:latin typeface="Times New Roman" pitchFamily="18" charset="0"/>
                <a:cs typeface="Times New Roman" pitchFamily="18" charset="0"/>
              </a:rPr>
              <a:t>     - Poor fetal nutrition;</a:t>
            </a:r>
          </a:p>
          <a:p>
            <a:pPr>
              <a:buNone/>
            </a:pPr>
            <a:r>
              <a:rPr lang="en-US" dirty="0" smtClean="0">
                <a:latin typeface="Times New Roman" pitchFamily="18" charset="0"/>
                <a:cs typeface="Times New Roman" pitchFamily="18" charset="0"/>
              </a:rPr>
              <a:t>     - Difficult calving due to sub-optimal skeletal growth;</a:t>
            </a:r>
          </a:p>
          <a:p>
            <a:pPr>
              <a:buNone/>
            </a:pPr>
            <a:r>
              <a:rPr lang="en-US" dirty="0" smtClean="0">
                <a:latin typeface="Times New Roman" pitchFamily="18" charset="0"/>
                <a:cs typeface="Times New Roman" pitchFamily="18" charset="0"/>
              </a:rPr>
              <a:t>     - Lower first lactation milk yield.</a:t>
            </a:r>
          </a:p>
          <a:p>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Growth rate</a:t>
            </a:r>
            <a:endParaRPr lang="fr-FR" dirty="0"/>
          </a:p>
        </p:txBody>
      </p:sp>
      <p:sp>
        <p:nvSpPr>
          <p:cNvPr id="3" name="Espace réservé du contenu 2"/>
          <p:cNvSpPr>
            <a:spLocks noGrp="1"/>
          </p:cNvSpPr>
          <p:nvPr>
            <p:ph idx="1"/>
          </p:nvPr>
        </p:nvSpPr>
        <p:spPr/>
        <p:txBody>
          <a:bodyPr>
            <a:normAutofit/>
          </a:bodyPr>
          <a:lstStyle/>
          <a:p>
            <a:r>
              <a:rPr lang="en-US" sz="2800" dirty="0" smtClean="0">
                <a:latin typeface="Times New Roman" pitchFamily="18" charset="0"/>
                <a:cs typeface="Times New Roman" pitchFamily="18" charset="0"/>
              </a:rPr>
              <a:t>If availability of feed (or other resources) does not permit higher growth rates after conception, it may be better to delay conception until heifers have a higher body weight. </a:t>
            </a:r>
          </a:p>
          <a:p>
            <a:r>
              <a:rPr lang="en-US" sz="2800" dirty="0" smtClean="0">
                <a:latin typeface="Times New Roman" pitchFamily="18" charset="0"/>
                <a:cs typeface="Times New Roman" pitchFamily="18" charset="0"/>
              </a:rPr>
              <a:t>The first lactation record will then be satisfactory, but the productive life of the cow will be shortened and the cost of rearing increased.</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Measuring growth</a:t>
            </a:r>
            <a:endParaRPr lang="en-US" b="1" dirty="0">
              <a:solidFill>
                <a:srgbClr val="0000CC"/>
              </a:solidFill>
            </a:endParaRPr>
          </a:p>
        </p:txBody>
      </p:sp>
      <p:sp>
        <p:nvSpPr>
          <p:cNvPr id="3" name="Espace réservé du contenu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Growth is measured by:</a:t>
            </a:r>
          </a:p>
          <a:p>
            <a:pPr>
              <a:buNone/>
            </a:pPr>
            <a:r>
              <a:rPr lang="en-US" dirty="0" smtClean="0">
                <a:latin typeface="Times New Roman" pitchFamily="18" charset="0"/>
                <a:cs typeface="Times New Roman" pitchFamily="18" charset="0"/>
              </a:rPr>
              <a:t>     - Body weight</a:t>
            </a:r>
          </a:p>
          <a:p>
            <a:pPr>
              <a:buNone/>
            </a:pPr>
            <a:r>
              <a:rPr lang="en-US" dirty="0" smtClean="0">
                <a:latin typeface="Times New Roman" pitchFamily="18" charset="0"/>
                <a:cs typeface="Times New Roman" pitchFamily="18" charset="0"/>
              </a:rPr>
              <a:t>     - withers height</a:t>
            </a:r>
          </a:p>
          <a:p>
            <a:pPr>
              <a:buNone/>
            </a:pPr>
            <a:r>
              <a:rPr lang="en-US" dirty="0" smtClean="0">
                <a:latin typeface="Times New Roman" pitchFamily="18" charset="0"/>
                <a:cs typeface="Times New Roman" pitchFamily="18" charset="0"/>
              </a:rPr>
              <a:t>     - body condition score</a:t>
            </a:r>
          </a:p>
          <a:p>
            <a:r>
              <a:rPr lang="en-US" dirty="0" smtClean="0">
                <a:latin typeface="Times New Roman" pitchFamily="18" charset="0"/>
                <a:cs typeface="Times New Roman" pitchFamily="18" charset="0"/>
              </a:rPr>
              <a:t>The height of a heifer reflects frame growth (skeletal growth) while body weight reflects the growth of organs, muscles, and adipose tissue (fat).</a:t>
            </a:r>
          </a:p>
          <a:p>
            <a:r>
              <a:rPr lang="en-US" dirty="0" smtClean="0">
                <a:latin typeface="Times New Roman" pitchFamily="18" charset="0"/>
                <a:cs typeface="Times New Roman" pitchFamily="18" charset="0"/>
              </a:rPr>
              <a:t>Body condition score can also be used to evaluate heifer feeding (management) programs. when it is used in conjunction with body weight and withers height, it helps characterize growth as either skeletal and muscular or adipose.</a:t>
            </a:r>
          </a:p>
          <a:p>
            <a:endParaRPr lang="en-US" dirty="0" smtClean="0"/>
          </a:p>
          <a:p>
            <a:endParaRPr lang="fr-FR" dirty="0" smtClean="0"/>
          </a:p>
          <a:p>
            <a:endParaRPr lang="en-US" dirty="0" smtClean="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37</a:t>
            </a:fld>
            <a:endParaRPr lang="fr-FR"/>
          </a:p>
        </p:txBody>
      </p:sp>
      <p:pic>
        <p:nvPicPr>
          <p:cNvPr id="9218" name="Picture 2"/>
          <p:cNvPicPr>
            <a:picLocks noChangeAspect="1" noChangeArrowheads="1"/>
          </p:cNvPicPr>
          <p:nvPr/>
        </p:nvPicPr>
        <p:blipFill>
          <a:blip r:embed="rId2" cstate="print"/>
          <a:srcRect/>
          <a:stretch>
            <a:fillRect/>
          </a:stretch>
        </p:blipFill>
        <p:spPr bwMode="auto">
          <a:xfrm>
            <a:off x="1475656" y="404664"/>
            <a:ext cx="5753100" cy="4962525"/>
          </a:xfrm>
          <a:prstGeom prst="rect">
            <a:avLst/>
          </a:prstGeom>
          <a:noFill/>
          <a:ln w="9525">
            <a:noFill/>
            <a:miter lim="800000"/>
            <a:headEnd/>
            <a:tailEnd/>
          </a:ln>
        </p:spPr>
      </p:pic>
      <p:sp>
        <p:nvSpPr>
          <p:cNvPr id="4" name="ZoneTexte 3"/>
          <p:cNvSpPr txBox="1"/>
          <p:nvPr/>
        </p:nvSpPr>
        <p:spPr>
          <a:xfrm>
            <a:off x="4644008" y="5517232"/>
            <a:ext cx="1550874" cy="461665"/>
          </a:xfrm>
          <a:prstGeom prst="rect">
            <a:avLst/>
          </a:prstGeom>
          <a:noFill/>
        </p:spPr>
        <p:txBody>
          <a:bodyPr wrap="none" rtlCol="0">
            <a:spAutoFit/>
          </a:bodyPr>
          <a:lstStyle/>
          <a:p>
            <a:r>
              <a:rPr lang="fr-FR" sz="2400" b="1" dirty="0" smtClean="0">
                <a:solidFill>
                  <a:srgbClr val="0000CC"/>
                </a:solidFill>
              </a:rPr>
              <a:t>Source: (3)</a:t>
            </a:r>
            <a:endParaRPr lang="fr-FR" sz="2400" b="1" dirty="0">
              <a:solidFill>
                <a:srgbClr val="0000CC"/>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38</a:t>
            </a:fld>
            <a:endParaRPr lang="fr-FR"/>
          </a:p>
        </p:txBody>
      </p:sp>
      <p:pic>
        <p:nvPicPr>
          <p:cNvPr id="8194" name="Picture 2"/>
          <p:cNvPicPr>
            <a:picLocks noChangeAspect="1" noChangeArrowheads="1"/>
          </p:cNvPicPr>
          <p:nvPr/>
        </p:nvPicPr>
        <p:blipFill>
          <a:blip r:embed="rId2" cstate="print"/>
          <a:srcRect/>
          <a:stretch>
            <a:fillRect/>
          </a:stretch>
        </p:blipFill>
        <p:spPr bwMode="auto">
          <a:xfrm>
            <a:off x="1691680" y="1124744"/>
            <a:ext cx="5411245" cy="2628000"/>
          </a:xfrm>
          <a:prstGeom prst="rect">
            <a:avLst/>
          </a:prstGeom>
          <a:noFill/>
          <a:ln w="9525">
            <a:noFill/>
            <a:miter lim="800000"/>
            <a:headEnd/>
            <a:tailEnd/>
          </a:ln>
        </p:spPr>
      </p:pic>
      <p:sp>
        <p:nvSpPr>
          <p:cNvPr id="4" name="ZoneTexte 3"/>
          <p:cNvSpPr txBox="1"/>
          <p:nvPr/>
        </p:nvSpPr>
        <p:spPr>
          <a:xfrm>
            <a:off x="1691680" y="3933056"/>
            <a:ext cx="1550874" cy="461665"/>
          </a:xfrm>
          <a:prstGeom prst="rect">
            <a:avLst/>
          </a:prstGeom>
          <a:noFill/>
        </p:spPr>
        <p:txBody>
          <a:bodyPr wrap="none" rtlCol="0">
            <a:spAutoFit/>
          </a:bodyPr>
          <a:lstStyle/>
          <a:p>
            <a:r>
              <a:rPr lang="fr-FR" sz="2400" b="1" dirty="0" smtClean="0">
                <a:solidFill>
                  <a:srgbClr val="0000CC"/>
                </a:solidFill>
              </a:rPr>
              <a:t>Source: (3)</a:t>
            </a:r>
            <a:endParaRPr lang="fr-FR" sz="2400" b="1" dirty="0">
              <a:solidFill>
                <a:srgbClr val="0000CC"/>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Measuring growth</a:t>
            </a:r>
            <a:endParaRPr lang="en-US" dirty="0"/>
          </a:p>
        </p:txBody>
      </p:sp>
      <p:sp>
        <p:nvSpPr>
          <p:cNvPr id="3" name="Espace réservé du contenu 2"/>
          <p:cNvSpPr>
            <a:spLocks noGrp="1"/>
          </p:cNvSpPr>
          <p:nvPr>
            <p:ph idx="1"/>
          </p:nvPr>
        </p:nvSpPr>
        <p:spPr/>
        <p:txBody>
          <a:bodyPr>
            <a:normAutofit/>
          </a:bodyPr>
          <a:lstStyle/>
          <a:p>
            <a:r>
              <a:rPr lang="en-US" sz="2800" b="1" dirty="0" smtClean="0">
                <a:latin typeface="Times New Roman" pitchFamily="18" charset="0"/>
                <a:cs typeface="Times New Roman" pitchFamily="18" charset="0"/>
              </a:rPr>
              <a:t>How often should height and weight be measured?</a:t>
            </a:r>
          </a:p>
          <a:p>
            <a:pPr>
              <a:buNone/>
            </a:pP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 Over the entire rearing period (birth to calving);</a:t>
            </a:r>
          </a:p>
          <a:p>
            <a:pPr>
              <a:buNone/>
            </a:pPr>
            <a:r>
              <a:rPr lang="en-US" sz="2800" dirty="0" smtClean="0">
                <a:latin typeface="Times New Roman" pitchFamily="18" charset="0"/>
                <a:cs typeface="Times New Roman" pitchFamily="18" charset="0"/>
              </a:rPr>
              <a:t>   - Over specific phases or rearing periods (milk-feeding period, weaning period, indoor feeding period, grazing period, etc.).</a:t>
            </a:r>
          </a:p>
          <a:p>
            <a:endParaRPr lang="fr-FR" sz="28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Feeding from weaning to breeding</a:t>
            </a:r>
            <a:endParaRPr lang="fr-FR" dirty="0"/>
          </a:p>
        </p:txBody>
      </p:sp>
      <p:sp>
        <p:nvSpPr>
          <p:cNvPr id="3" name="Espace réservé du contenu 2"/>
          <p:cNvSpPr>
            <a:spLocks noGrp="1"/>
          </p:cNvSpPr>
          <p:nvPr>
            <p:ph idx="1"/>
          </p:nvPr>
        </p:nvSpPr>
        <p:spPr/>
        <p:txBody>
          <a:bodyPr>
            <a:normAutofit/>
          </a:bodyPr>
          <a:lstStyle/>
          <a:p>
            <a:r>
              <a:rPr lang="en-US" sz="2800" dirty="0" smtClean="0">
                <a:latin typeface="Times New Roman" pitchFamily="18" charset="0"/>
                <a:cs typeface="Times New Roman" pitchFamily="18" charset="0"/>
              </a:rPr>
              <a:t>The percentage of crude protein </a:t>
            </a:r>
            <a:r>
              <a:rPr lang="en-US" sz="2800" dirty="0">
                <a:latin typeface="Times New Roman" pitchFamily="18" charset="0"/>
                <a:cs typeface="Times New Roman" pitchFamily="18" charset="0"/>
              </a:rPr>
              <a:t>needed in the concentrate </a:t>
            </a:r>
            <a:r>
              <a:rPr lang="en-US" sz="2800" dirty="0" smtClean="0">
                <a:latin typeface="Times New Roman" pitchFamily="18" charset="0"/>
                <a:cs typeface="Times New Roman" pitchFamily="18" charset="0"/>
              </a:rPr>
              <a:t>depends on </a:t>
            </a:r>
            <a:r>
              <a:rPr lang="en-US" sz="2800" dirty="0">
                <a:latin typeface="Times New Roman" pitchFamily="18" charset="0"/>
                <a:cs typeface="Times New Roman" pitchFamily="18" charset="0"/>
              </a:rPr>
              <a:t>the crude protein content </a:t>
            </a:r>
            <a:r>
              <a:rPr lang="en-US" sz="2800" dirty="0" smtClean="0">
                <a:latin typeface="Times New Roman" pitchFamily="18" charset="0"/>
                <a:cs typeface="Times New Roman" pitchFamily="18" charset="0"/>
              </a:rPr>
              <a:t>of the </a:t>
            </a:r>
            <a:r>
              <a:rPr lang="en-US" sz="2800" dirty="0">
                <a:latin typeface="Times New Roman" pitchFamily="18" charset="0"/>
                <a:cs typeface="Times New Roman" pitchFamily="18" charset="0"/>
              </a:rPr>
              <a:t>forage in the diet. </a:t>
            </a:r>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Usually</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 concentrate </a:t>
            </a:r>
            <a:r>
              <a:rPr lang="en-US" sz="2800" dirty="0">
                <a:latin typeface="Times New Roman" pitchFamily="18" charset="0"/>
                <a:cs typeface="Times New Roman" pitchFamily="18" charset="0"/>
              </a:rPr>
              <a:t>mixture of 16% crude </a:t>
            </a:r>
            <a:r>
              <a:rPr lang="en-US" sz="2800" dirty="0" smtClean="0">
                <a:latin typeface="Times New Roman" pitchFamily="18" charset="0"/>
                <a:cs typeface="Times New Roman" pitchFamily="18" charset="0"/>
              </a:rPr>
              <a:t>protein (which </a:t>
            </a:r>
            <a:r>
              <a:rPr lang="en-US" sz="2800" dirty="0">
                <a:latin typeface="Times New Roman" pitchFamily="18" charset="0"/>
                <a:cs typeface="Times New Roman" pitchFamily="18" charset="0"/>
              </a:rPr>
              <a:t>is sometimes formulated for </a:t>
            </a:r>
            <a:r>
              <a:rPr lang="en-US" sz="2800" dirty="0" smtClean="0">
                <a:latin typeface="Times New Roman" pitchFamily="18" charset="0"/>
                <a:cs typeface="Times New Roman" pitchFamily="18" charset="0"/>
              </a:rPr>
              <a:t>the lactating </a:t>
            </a:r>
            <a:r>
              <a:rPr lang="en-US" sz="2800" dirty="0">
                <a:latin typeface="Times New Roman" pitchFamily="18" charset="0"/>
                <a:cs typeface="Times New Roman" pitchFamily="18" charset="0"/>
              </a:rPr>
              <a:t>cow) can be used </a:t>
            </a:r>
            <a:r>
              <a:rPr lang="en-US" sz="2800" dirty="0" smtClean="0">
                <a:latin typeface="Times New Roman" pitchFamily="18" charset="0"/>
                <a:cs typeface="Times New Roman" pitchFamily="18" charset="0"/>
              </a:rPr>
              <a:t>for heifers.</a:t>
            </a:r>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40</a:t>
            </a:fld>
            <a:endParaRPr lang="fr-FR"/>
          </a:p>
        </p:txBody>
      </p:sp>
      <p:pic>
        <p:nvPicPr>
          <p:cNvPr id="10242" name="Picture 2"/>
          <p:cNvPicPr>
            <a:picLocks noChangeAspect="1" noChangeArrowheads="1"/>
          </p:cNvPicPr>
          <p:nvPr/>
        </p:nvPicPr>
        <p:blipFill>
          <a:blip r:embed="rId2" cstate="print"/>
          <a:srcRect/>
          <a:stretch>
            <a:fillRect/>
          </a:stretch>
        </p:blipFill>
        <p:spPr bwMode="auto">
          <a:xfrm>
            <a:off x="1115616" y="260648"/>
            <a:ext cx="6524625" cy="5705475"/>
          </a:xfrm>
          <a:prstGeom prst="rect">
            <a:avLst/>
          </a:prstGeom>
          <a:noFill/>
          <a:ln w="9525">
            <a:noFill/>
            <a:miter lim="800000"/>
            <a:headEnd/>
            <a:tailEnd/>
          </a:ln>
        </p:spPr>
      </p:pic>
      <p:sp>
        <p:nvSpPr>
          <p:cNvPr id="4" name="ZoneTexte 3"/>
          <p:cNvSpPr txBox="1"/>
          <p:nvPr/>
        </p:nvSpPr>
        <p:spPr>
          <a:xfrm>
            <a:off x="1547664" y="6021288"/>
            <a:ext cx="1550874" cy="461665"/>
          </a:xfrm>
          <a:prstGeom prst="rect">
            <a:avLst/>
          </a:prstGeom>
          <a:noFill/>
        </p:spPr>
        <p:txBody>
          <a:bodyPr wrap="none" rtlCol="0">
            <a:spAutoFit/>
          </a:bodyPr>
          <a:lstStyle/>
          <a:p>
            <a:r>
              <a:rPr lang="fr-FR" sz="2400" b="1" dirty="0" smtClean="0">
                <a:solidFill>
                  <a:srgbClr val="0000CC"/>
                </a:solidFill>
              </a:rPr>
              <a:t>Source: (3)</a:t>
            </a:r>
            <a:endParaRPr lang="fr-FR" sz="2400" b="1" dirty="0">
              <a:solidFill>
                <a:srgbClr val="0000CC"/>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41</a:t>
            </a:fld>
            <a:endParaRPr lang="fr-FR"/>
          </a:p>
        </p:txBody>
      </p:sp>
      <p:pic>
        <p:nvPicPr>
          <p:cNvPr id="11266" name="Picture 2"/>
          <p:cNvPicPr>
            <a:picLocks noChangeAspect="1" noChangeArrowheads="1"/>
          </p:cNvPicPr>
          <p:nvPr/>
        </p:nvPicPr>
        <p:blipFill>
          <a:blip r:embed="rId2" cstate="print"/>
          <a:srcRect/>
          <a:stretch>
            <a:fillRect/>
          </a:stretch>
        </p:blipFill>
        <p:spPr bwMode="auto">
          <a:xfrm>
            <a:off x="1403648" y="1556792"/>
            <a:ext cx="5934075" cy="2609850"/>
          </a:xfrm>
          <a:prstGeom prst="rect">
            <a:avLst/>
          </a:prstGeom>
          <a:noFill/>
          <a:ln w="9525">
            <a:noFill/>
            <a:miter lim="800000"/>
            <a:headEnd/>
            <a:tailEnd/>
          </a:ln>
        </p:spPr>
      </p:pic>
      <p:sp>
        <p:nvSpPr>
          <p:cNvPr id="4" name="ZoneTexte 3"/>
          <p:cNvSpPr txBox="1"/>
          <p:nvPr/>
        </p:nvSpPr>
        <p:spPr>
          <a:xfrm>
            <a:off x="1691680" y="3933056"/>
            <a:ext cx="1550874" cy="461665"/>
          </a:xfrm>
          <a:prstGeom prst="rect">
            <a:avLst/>
          </a:prstGeom>
          <a:noFill/>
        </p:spPr>
        <p:txBody>
          <a:bodyPr wrap="none" rtlCol="0">
            <a:spAutoFit/>
          </a:bodyPr>
          <a:lstStyle/>
          <a:p>
            <a:r>
              <a:rPr lang="fr-FR" sz="2400" b="1" dirty="0" smtClean="0">
                <a:solidFill>
                  <a:srgbClr val="0000CC"/>
                </a:solidFill>
              </a:rPr>
              <a:t>Source: (3)</a:t>
            </a:r>
            <a:endParaRPr lang="fr-FR" sz="2400" b="1" dirty="0">
              <a:solidFill>
                <a:srgbClr val="0000CC"/>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95010236-CE38-4764-9D19-19609CA94B0F}" type="slidenum">
              <a:rPr lang="fr-FR" smtClean="0"/>
              <a:pPr/>
              <a:t>42</a:t>
            </a:fld>
            <a:endParaRPr lang="fr-FR"/>
          </a:p>
        </p:txBody>
      </p:sp>
      <p:pic>
        <p:nvPicPr>
          <p:cNvPr id="12290" name="Picture 2"/>
          <p:cNvPicPr>
            <a:picLocks noChangeAspect="1" noChangeArrowheads="1"/>
          </p:cNvPicPr>
          <p:nvPr/>
        </p:nvPicPr>
        <p:blipFill>
          <a:blip r:embed="rId2" cstate="print"/>
          <a:srcRect/>
          <a:stretch>
            <a:fillRect/>
          </a:stretch>
        </p:blipFill>
        <p:spPr bwMode="auto">
          <a:xfrm>
            <a:off x="1259632" y="188640"/>
            <a:ext cx="6543675" cy="5867400"/>
          </a:xfrm>
          <a:prstGeom prst="rect">
            <a:avLst/>
          </a:prstGeom>
          <a:noFill/>
          <a:ln w="9525">
            <a:noFill/>
            <a:miter lim="800000"/>
            <a:headEnd/>
            <a:tailEnd/>
          </a:ln>
        </p:spPr>
      </p:pic>
      <p:sp>
        <p:nvSpPr>
          <p:cNvPr id="4" name="ZoneTexte 3"/>
          <p:cNvSpPr txBox="1"/>
          <p:nvPr/>
        </p:nvSpPr>
        <p:spPr>
          <a:xfrm>
            <a:off x="1835696" y="6021288"/>
            <a:ext cx="1550874" cy="461665"/>
          </a:xfrm>
          <a:prstGeom prst="rect">
            <a:avLst/>
          </a:prstGeom>
          <a:noFill/>
        </p:spPr>
        <p:txBody>
          <a:bodyPr wrap="none" rtlCol="0">
            <a:spAutoFit/>
          </a:bodyPr>
          <a:lstStyle/>
          <a:p>
            <a:r>
              <a:rPr lang="fr-FR" sz="2400" b="1" dirty="0" smtClean="0">
                <a:solidFill>
                  <a:srgbClr val="0000CC"/>
                </a:solidFill>
              </a:rPr>
              <a:t>Source: (3)</a:t>
            </a:r>
            <a:endParaRPr lang="fr-FR" sz="2400" b="1" dirty="0">
              <a:solidFill>
                <a:srgbClr val="0000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99592" y="620688"/>
            <a:ext cx="6981560" cy="5508000"/>
          </a:xfrm>
          <a:prstGeom prst="rect">
            <a:avLst/>
          </a:prstGeom>
          <a:noFill/>
          <a:ln w="9525">
            <a:noFill/>
            <a:miter lim="800000"/>
            <a:headEnd/>
            <a:tailEnd/>
          </a:ln>
        </p:spPr>
      </p:pic>
      <p:sp>
        <p:nvSpPr>
          <p:cNvPr id="3" name="Espace réservé du numéro de diapositive 2"/>
          <p:cNvSpPr>
            <a:spLocks noGrp="1"/>
          </p:cNvSpPr>
          <p:nvPr>
            <p:ph type="sldNum" sz="quarter" idx="12"/>
          </p:nvPr>
        </p:nvSpPr>
        <p:spPr/>
        <p:txBody>
          <a:bodyPr/>
          <a:lstStyle/>
          <a:p>
            <a:fld id="{95010236-CE38-4764-9D19-19609CA94B0F}"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83568" y="404664"/>
            <a:ext cx="7668720" cy="6084000"/>
          </a:xfrm>
          <a:prstGeom prst="rect">
            <a:avLst/>
          </a:prstGeom>
          <a:noFill/>
          <a:ln w="9525">
            <a:noFill/>
            <a:miter lim="800000"/>
            <a:headEnd/>
            <a:tailEnd/>
          </a:ln>
        </p:spPr>
      </p:pic>
      <p:sp>
        <p:nvSpPr>
          <p:cNvPr id="3" name="Espace réservé du numéro de diapositive 2"/>
          <p:cNvSpPr>
            <a:spLocks noGrp="1"/>
          </p:cNvSpPr>
          <p:nvPr>
            <p:ph type="sldNum" sz="quarter" idx="12"/>
          </p:nvPr>
        </p:nvSpPr>
        <p:spPr/>
        <p:txBody>
          <a:bodyPr/>
          <a:lstStyle/>
          <a:p>
            <a:fld id="{95010236-CE38-4764-9D19-19609CA94B0F}"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b="1" dirty="0">
                <a:solidFill>
                  <a:srgbClr val="0000CC"/>
                </a:solidFill>
              </a:rPr>
              <a:t>Feeding from breeding to </a:t>
            </a:r>
            <a:r>
              <a:rPr lang="en-US" b="1" dirty="0" smtClean="0">
                <a:solidFill>
                  <a:srgbClr val="0000CC"/>
                </a:solidFill>
              </a:rPr>
              <a:t>calving</a:t>
            </a:r>
            <a:endParaRPr lang="fr-FR" dirty="0">
              <a:solidFill>
                <a:srgbClr val="0000CC"/>
              </a:solidFill>
            </a:endParaRPr>
          </a:p>
        </p:txBody>
      </p:sp>
      <p:sp>
        <p:nvSpPr>
          <p:cNvPr id="3" name="Espace réservé du contenu 2"/>
          <p:cNvSpPr>
            <a:spLocks noGrp="1"/>
          </p:cNvSpPr>
          <p:nvPr>
            <p:ph idx="1"/>
          </p:nvPr>
        </p:nvSpPr>
        <p:spPr/>
        <p:txBody>
          <a:bodyPr>
            <a:normAutofit fontScale="92500" lnSpcReduction="20000"/>
          </a:bodyPr>
          <a:lstStyle/>
          <a:p>
            <a:r>
              <a:rPr lang="en-US" sz="3000" dirty="0">
                <a:latin typeface="Times New Roman" pitchFamily="18" charset="0"/>
                <a:cs typeface="Times New Roman" pitchFamily="18" charset="0"/>
              </a:rPr>
              <a:t>Heifers that are more than 13 months </a:t>
            </a:r>
            <a:r>
              <a:rPr lang="en-US" sz="3000" dirty="0" smtClean="0">
                <a:latin typeface="Times New Roman" pitchFamily="18" charset="0"/>
                <a:cs typeface="Times New Roman" pitchFamily="18" charset="0"/>
              </a:rPr>
              <a:t>old have </a:t>
            </a:r>
            <a:r>
              <a:rPr lang="en-US" sz="3000" dirty="0">
                <a:latin typeface="Times New Roman" pitchFamily="18" charset="0"/>
                <a:cs typeface="Times New Roman" pitchFamily="18" charset="0"/>
              </a:rPr>
              <a:t>sufficient rumen capacity for </a:t>
            </a:r>
            <a:r>
              <a:rPr lang="en-US" sz="3000" dirty="0" smtClean="0">
                <a:latin typeface="Times New Roman" pitchFamily="18" charset="0"/>
                <a:cs typeface="Times New Roman" pitchFamily="18" charset="0"/>
              </a:rPr>
              <a:t>adequate growth </a:t>
            </a:r>
            <a:r>
              <a:rPr lang="en-US" sz="3000" dirty="0">
                <a:latin typeface="Times New Roman" pitchFamily="18" charset="0"/>
                <a:cs typeface="Times New Roman" pitchFamily="18" charset="0"/>
              </a:rPr>
              <a:t>when fed good quality </a:t>
            </a:r>
            <a:r>
              <a:rPr lang="en-US" sz="3000" dirty="0" smtClean="0">
                <a:latin typeface="Times New Roman" pitchFamily="18" charset="0"/>
                <a:cs typeface="Times New Roman" pitchFamily="18" charset="0"/>
              </a:rPr>
              <a:t>forage rations </a:t>
            </a:r>
            <a:r>
              <a:rPr lang="en-US" sz="3000" dirty="0">
                <a:latin typeface="Times New Roman" pitchFamily="18" charset="0"/>
                <a:cs typeface="Times New Roman" pitchFamily="18" charset="0"/>
              </a:rPr>
              <a:t>alone. </a:t>
            </a:r>
            <a:endParaRPr lang="en-US" sz="3000" dirty="0" smtClean="0">
              <a:latin typeface="Times New Roman" pitchFamily="18" charset="0"/>
              <a:cs typeface="Times New Roman" pitchFamily="18" charset="0"/>
            </a:endParaRPr>
          </a:p>
          <a:p>
            <a:r>
              <a:rPr lang="en-US" sz="3000" dirty="0">
                <a:latin typeface="Times New Roman" pitchFamily="18" charset="0"/>
                <a:cs typeface="Times New Roman" pitchFamily="18" charset="0"/>
              </a:rPr>
              <a:t>H</a:t>
            </a:r>
            <a:r>
              <a:rPr lang="en-US" sz="3000" dirty="0" smtClean="0">
                <a:latin typeface="Times New Roman" pitchFamily="18" charset="0"/>
                <a:cs typeface="Times New Roman" pitchFamily="18" charset="0"/>
              </a:rPr>
              <a:t>igh </a:t>
            </a:r>
            <a:r>
              <a:rPr lang="en-US" sz="3000" dirty="0">
                <a:latin typeface="Times New Roman" pitchFamily="18" charset="0"/>
                <a:cs typeface="Times New Roman" pitchFamily="18" charset="0"/>
              </a:rPr>
              <a:t>energy </a:t>
            </a:r>
            <a:r>
              <a:rPr lang="en-US" sz="3000" dirty="0" smtClean="0">
                <a:latin typeface="Times New Roman" pitchFamily="18" charset="0"/>
                <a:cs typeface="Times New Roman" pitchFamily="18" charset="0"/>
              </a:rPr>
              <a:t>forage such </a:t>
            </a:r>
            <a:r>
              <a:rPr lang="en-US" sz="3000" dirty="0">
                <a:latin typeface="Times New Roman" pitchFamily="18" charset="0"/>
                <a:cs typeface="Times New Roman" pitchFamily="18" charset="0"/>
              </a:rPr>
              <a:t>as corn silage should be offered </a:t>
            </a:r>
            <a:r>
              <a:rPr lang="en-US" sz="3000" dirty="0" smtClean="0">
                <a:latin typeface="Times New Roman" pitchFamily="18" charset="0"/>
                <a:cs typeface="Times New Roman" pitchFamily="18" charset="0"/>
              </a:rPr>
              <a:t>in limited </a:t>
            </a:r>
            <a:r>
              <a:rPr lang="en-US" sz="3000" dirty="0">
                <a:latin typeface="Times New Roman" pitchFamily="18" charset="0"/>
                <a:cs typeface="Times New Roman" pitchFamily="18" charset="0"/>
              </a:rPr>
              <a:t>quantities because older </a:t>
            </a:r>
            <a:r>
              <a:rPr lang="en-US" sz="3000" dirty="0" smtClean="0">
                <a:latin typeface="Times New Roman" pitchFamily="18" charset="0"/>
                <a:cs typeface="Times New Roman" pitchFamily="18" charset="0"/>
              </a:rPr>
              <a:t>heifers may </a:t>
            </a:r>
            <a:r>
              <a:rPr lang="en-US" sz="3000" dirty="0">
                <a:latin typeface="Times New Roman" pitchFamily="18" charset="0"/>
                <a:cs typeface="Times New Roman" pitchFamily="18" charset="0"/>
              </a:rPr>
              <a:t>overeat and become obese. </a:t>
            </a:r>
            <a:endParaRPr lang="en-US" sz="3000" dirty="0" smtClean="0">
              <a:latin typeface="Times New Roman" pitchFamily="18" charset="0"/>
              <a:cs typeface="Times New Roman" pitchFamily="18" charset="0"/>
            </a:endParaRPr>
          </a:p>
          <a:p>
            <a:r>
              <a:rPr lang="en-US" sz="3000" dirty="0" smtClean="0">
                <a:latin typeface="Times New Roman" pitchFamily="18" charset="0"/>
                <a:cs typeface="Times New Roman" pitchFamily="18" charset="0"/>
              </a:rPr>
              <a:t>A combination </a:t>
            </a:r>
            <a:r>
              <a:rPr lang="en-US" sz="3000" dirty="0">
                <a:latin typeface="Times New Roman" pitchFamily="18" charset="0"/>
                <a:cs typeface="Times New Roman" pitchFamily="18" charset="0"/>
              </a:rPr>
              <a:t>of corn silage and a legume </a:t>
            </a:r>
            <a:r>
              <a:rPr lang="en-US" sz="3000" dirty="0" smtClean="0">
                <a:latin typeface="Times New Roman" pitchFamily="18" charset="0"/>
                <a:cs typeface="Times New Roman" pitchFamily="18" charset="0"/>
              </a:rPr>
              <a:t>or well-fertilized grass provides adequate energy and protein intake.</a:t>
            </a:r>
          </a:p>
          <a:p>
            <a:r>
              <a:rPr lang="en-US" sz="3000" dirty="0" smtClean="0">
                <a:latin typeface="Times New Roman" pitchFamily="18" charset="0"/>
                <a:cs typeface="Times New Roman" pitchFamily="18" charset="0"/>
              </a:rPr>
              <a:t>Concentrate should </a:t>
            </a:r>
            <a:r>
              <a:rPr lang="en-US" sz="3000" dirty="0">
                <a:latin typeface="Times New Roman" pitchFamily="18" charset="0"/>
                <a:cs typeface="Times New Roman" pitchFamily="18" charset="0"/>
              </a:rPr>
              <a:t>be used primarily when the </a:t>
            </a:r>
            <a:r>
              <a:rPr lang="en-US" sz="3000" dirty="0" smtClean="0">
                <a:latin typeface="Times New Roman" pitchFamily="18" charset="0"/>
                <a:cs typeface="Times New Roman" pitchFamily="18" charset="0"/>
              </a:rPr>
              <a:t>forage in </a:t>
            </a:r>
            <a:r>
              <a:rPr lang="en-US" sz="3000" dirty="0">
                <a:latin typeface="Times New Roman" pitchFamily="18" charset="0"/>
                <a:cs typeface="Times New Roman" pitchFamily="18" charset="0"/>
              </a:rPr>
              <a:t>the ration is low quality.</a:t>
            </a:r>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solidFill>
                  <a:srgbClr val="0000CC"/>
                </a:solidFill>
              </a:rPr>
              <a:t>Feeding from breeding to calving</a:t>
            </a:r>
            <a:endParaRPr lang="fr-FR" dirty="0"/>
          </a:p>
        </p:txBody>
      </p:sp>
      <p:sp>
        <p:nvSpPr>
          <p:cNvPr id="3" name="Espace réservé du contenu 2"/>
          <p:cNvSpPr>
            <a:spLocks noGrp="1"/>
          </p:cNvSpPr>
          <p:nvPr>
            <p:ph idx="1"/>
          </p:nvPr>
        </p:nvSpPr>
        <p:spPr/>
        <p:txBody>
          <a:bodyPr>
            <a:normAutofit/>
          </a:bodyPr>
          <a:lstStyle/>
          <a:p>
            <a:r>
              <a:rPr lang="en-US" sz="2800" dirty="0">
                <a:latin typeface="Times New Roman" pitchFamily="18" charset="0"/>
                <a:cs typeface="Times New Roman" pitchFamily="18" charset="0"/>
              </a:rPr>
              <a:t>One to two months prior to calving, </a:t>
            </a:r>
            <a:r>
              <a:rPr lang="en-US" sz="2800" dirty="0" smtClean="0">
                <a:latin typeface="Times New Roman" pitchFamily="18" charset="0"/>
                <a:cs typeface="Times New Roman" pitchFamily="18" charset="0"/>
              </a:rPr>
              <a:t>the feeding </a:t>
            </a:r>
            <a:r>
              <a:rPr lang="en-US" sz="2800" dirty="0">
                <a:latin typeface="Times New Roman" pitchFamily="18" charset="0"/>
                <a:cs typeface="Times New Roman" pitchFamily="18" charset="0"/>
              </a:rPr>
              <a:t>program must be adjusted </a:t>
            </a:r>
            <a:r>
              <a:rPr lang="en-US" sz="2800" dirty="0" smtClean="0">
                <a:latin typeface="Times New Roman" pitchFamily="18" charset="0"/>
                <a:cs typeface="Times New Roman" pitchFamily="18" charset="0"/>
              </a:rPr>
              <a:t>to prepare </a:t>
            </a:r>
            <a:r>
              <a:rPr lang="en-US" sz="2800" dirty="0">
                <a:latin typeface="Times New Roman" pitchFamily="18" charset="0"/>
                <a:cs typeface="Times New Roman" pitchFamily="18" charset="0"/>
              </a:rPr>
              <a:t>the heifer for calving and </a:t>
            </a:r>
            <a:r>
              <a:rPr lang="en-US" sz="2800" dirty="0" smtClean="0">
                <a:latin typeface="Times New Roman" pitchFamily="18" charset="0"/>
                <a:cs typeface="Times New Roman" pitchFamily="18" charset="0"/>
              </a:rPr>
              <a:t>first lactation</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These </a:t>
            </a:r>
            <a:r>
              <a:rPr lang="en-US" sz="2800" dirty="0">
                <a:latin typeface="Times New Roman" pitchFamily="18" charset="0"/>
                <a:cs typeface="Times New Roman" pitchFamily="18" charset="0"/>
              </a:rPr>
              <a:t>heifers should </a:t>
            </a:r>
            <a:r>
              <a:rPr lang="en-US" sz="2800" dirty="0" smtClean="0">
                <a:latin typeface="Times New Roman" pitchFamily="18" charset="0"/>
                <a:cs typeface="Times New Roman" pitchFamily="18" charset="0"/>
              </a:rPr>
              <a:t>receive forage </a:t>
            </a:r>
            <a:r>
              <a:rPr lang="en-US" sz="2800" dirty="0">
                <a:latin typeface="Times New Roman" pitchFamily="18" charset="0"/>
                <a:cs typeface="Times New Roman" pitchFamily="18" charset="0"/>
              </a:rPr>
              <a:t>and progressively more </a:t>
            </a:r>
            <a:r>
              <a:rPr lang="en-US" sz="2800" dirty="0" smtClean="0">
                <a:latin typeface="Times New Roman" pitchFamily="18" charset="0"/>
                <a:cs typeface="Times New Roman" pitchFamily="18" charset="0"/>
              </a:rPr>
              <a:t>concentrate to </a:t>
            </a:r>
            <a:r>
              <a:rPr lang="en-US" sz="2800" dirty="0">
                <a:latin typeface="Times New Roman" pitchFamily="18" charset="0"/>
                <a:cs typeface="Times New Roman" pitchFamily="18" charset="0"/>
              </a:rPr>
              <a:t>ensure a smooth transition </a:t>
            </a:r>
            <a:r>
              <a:rPr lang="en-US" sz="2800" dirty="0" smtClean="0">
                <a:latin typeface="Times New Roman" pitchFamily="18" charset="0"/>
                <a:cs typeface="Times New Roman" pitchFamily="18" charset="0"/>
              </a:rPr>
              <a:t>and encourage </a:t>
            </a:r>
            <a:r>
              <a:rPr lang="en-US" sz="2800" dirty="0">
                <a:latin typeface="Times New Roman" pitchFamily="18" charset="0"/>
                <a:cs typeface="Times New Roman" pitchFamily="18" charset="0"/>
              </a:rPr>
              <a:t>high dry matter intake as soon </a:t>
            </a:r>
            <a:r>
              <a:rPr lang="en-US" sz="2800" dirty="0" smtClean="0">
                <a:latin typeface="Times New Roman" pitchFamily="18" charset="0"/>
                <a:cs typeface="Times New Roman" pitchFamily="18" charset="0"/>
              </a:rPr>
              <a:t>as possible after calving.</a:t>
            </a:r>
          </a:p>
          <a:p>
            <a:r>
              <a:rPr lang="en-US" sz="2800" dirty="0" err="1" smtClean="0">
                <a:latin typeface="Times New Roman" pitchFamily="18" charset="0"/>
                <a:cs typeface="Times New Roman" pitchFamily="18" charset="0"/>
              </a:rPr>
              <a:t>Sould</a:t>
            </a:r>
            <a:r>
              <a:rPr lang="en-US" sz="2800" dirty="0" smtClean="0">
                <a:latin typeface="Times New Roman" pitchFamily="18" charset="0"/>
                <a:cs typeface="Times New Roman" pitchFamily="18" charset="0"/>
              </a:rPr>
              <a:t> avoid inappropriate (low </a:t>
            </a:r>
            <a:r>
              <a:rPr lang="en-US" sz="2800" dirty="0">
                <a:latin typeface="Times New Roman" pitchFamily="18" charset="0"/>
                <a:cs typeface="Times New Roman" pitchFamily="18" charset="0"/>
              </a:rPr>
              <a:t>or high) body condition score </a:t>
            </a:r>
            <a:r>
              <a:rPr lang="en-US" sz="2800" dirty="0" smtClean="0">
                <a:latin typeface="Times New Roman" pitchFamily="18" charset="0"/>
                <a:cs typeface="Times New Roman" pitchFamily="18" charset="0"/>
              </a:rPr>
              <a:t>at calving.</a:t>
            </a:r>
          </a:p>
          <a:p>
            <a:endParaRPr lang="fr-FR" dirty="0"/>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p:spPr>
        <p:txBody>
          <a:bodyPr/>
          <a:lstStyle/>
          <a:p>
            <a:r>
              <a:rPr lang="en-US" b="1" dirty="0" smtClean="0">
                <a:solidFill>
                  <a:srgbClr val="0000CC"/>
                </a:solidFill>
              </a:rPr>
              <a:t>Housing heifers </a:t>
            </a:r>
            <a:endParaRPr lang="en-US" b="1" dirty="0">
              <a:solidFill>
                <a:srgbClr val="0000CC"/>
              </a:solidFill>
            </a:endParaRPr>
          </a:p>
        </p:txBody>
      </p:sp>
      <p:sp>
        <p:nvSpPr>
          <p:cNvPr id="3" name="Espace réservé du contenu 2"/>
          <p:cNvSpPr>
            <a:spLocks noGrp="1"/>
          </p:cNvSpPr>
          <p:nvPr>
            <p:ph idx="1"/>
          </p:nvPr>
        </p:nvSpPr>
        <p:spPr>
          <a:xfrm>
            <a:off x="457200" y="1268760"/>
            <a:ext cx="8229600" cy="5400600"/>
          </a:xfrm>
        </p:spPr>
        <p:txBody>
          <a:bodyPr>
            <a:normAutofit fontScale="77500" lnSpcReduction="20000"/>
          </a:bodyPr>
          <a:lstStyle/>
          <a:p>
            <a:r>
              <a:rPr lang="en-US" sz="3600" dirty="0" smtClean="0">
                <a:latin typeface="Times New Roman" pitchFamily="18" charset="0"/>
                <a:cs typeface="Times New Roman" pitchFamily="18" charset="0"/>
              </a:rPr>
              <a:t>As heifers grow, there are considerable changes in their needs for resting area and feeding space. </a:t>
            </a:r>
          </a:p>
          <a:p>
            <a:r>
              <a:rPr lang="en-US" sz="3600" dirty="0" smtClean="0">
                <a:latin typeface="Times New Roman" pitchFamily="18" charset="0"/>
                <a:cs typeface="Times New Roman" pitchFamily="18" charset="0"/>
              </a:rPr>
              <a:t>In addition, many </a:t>
            </a:r>
            <a:r>
              <a:rPr lang="en-US" sz="3600" dirty="0" smtClean="0">
                <a:latin typeface="Times New Roman" pitchFamily="18" charset="0"/>
                <a:cs typeface="Times New Roman" pitchFamily="18" charset="0"/>
              </a:rPr>
              <a:t>management practices require animal restraint (vaccination, parasite treatment, artificial insemination, measuring height, taping </a:t>
            </a:r>
            <a:r>
              <a:rPr lang="en-US" sz="3600" dirty="0" smtClean="0">
                <a:latin typeface="Times New Roman" pitchFamily="18" charset="0"/>
                <a:cs typeface="Times New Roman" pitchFamily="18" charset="0"/>
              </a:rPr>
              <a:t>for weight, etc.). </a:t>
            </a:r>
          </a:p>
          <a:p>
            <a:r>
              <a:rPr lang="en-US" sz="3600" dirty="0" smtClean="0">
                <a:latin typeface="Times New Roman" pitchFamily="18" charset="0"/>
                <a:cs typeface="Times New Roman" pitchFamily="18" charset="0"/>
              </a:rPr>
              <a:t>Facilities for older heifers should be designed to meet an animal’s requirements and ease the work of the operator. </a:t>
            </a:r>
          </a:p>
          <a:p>
            <a:r>
              <a:rPr lang="en-US" sz="3600" dirty="0" smtClean="0">
                <a:latin typeface="Times New Roman" pitchFamily="18" charset="0"/>
                <a:cs typeface="Times New Roman" pitchFamily="18" charset="0"/>
              </a:rPr>
              <a:t>Housing features for older heifers should allow for convenience of:</a:t>
            </a:r>
          </a:p>
          <a:p>
            <a:pPr>
              <a:buNone/>
            </a:pPr>
            <a:r>
              <a:rPr lang="en-US" sz="3600" dirty="0" smtClean="0">
                <a:latin typeface="Times New Roman" pitchFamily="18" charset="0"/>
                <a:cs typeface="Times New Roman" pitchFamily="18" charset="0"/>
              </a:rPr>
              <a:t>       -  Feeding;</a:t>
            </a:r>
          </a:p>
          <a:p>
            <a:pPr>
              <a:buNone/>
            </a:pPr>
            <a:r>
              <a:rPr lang="en-US" sz="3600" dirty="0" smtClean="0">
                <a:latin typeface="Times New Roman" pitchFamily="18" charset="0"/>
                <a:cs typeface="Times New Roman" pitchFamily="18" charset="0"/>
              </a:rPr>
              <a:t>       -  Bedding and cleaning;</a:t>
            </a:r>
          </a:p>
          <a:p>
            <a:pPr>
              <a:buNone/>
            </a:pPr>
            <a:r>
              <a:rPr lang="en-US" sz="3600" dirty="0" smtClean="0">
                <a:latin typeface="Times New Roman" pitchFamily="18" charset="0"/>
                <a:cs typeface="Times New Roman" pitchFamily="18" charset="0"/>
              </a:rPr>
              <a:t>       - Moving and restraining animals.</a:t>
            </a:r>
            <a:endParaRPr lang="en-US" sz="3600" dirty="0" smtClean="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95010236-CE38-4764-9D19-19609CA94B0F}" type="slidenum">
              <a:rPr lang="fr-FR" smtClean="0"/>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2237</Words>
  <Application>Microsoft Office PowerPoint</Application>
  <PresentationFormat>Affichage à l'écran (4:3)</PresentationFormat>
  <Paragraphs>212</Paragraphs>
  <Slides>42</Slides>
  <Notes>0</Notes>
  <HiddenSlides>0</HiddenSlides>
  <MMClips>0</MMClips>
  <ScaleCrop>false</ScaleCrop>
  <HeadingPairs>
    <vt:vector size="4" baseType="variant">
      <vt:variant>
        <vt:lpstr>Thème</vt:lpstr>
      </vt:variant>
      <vt:variant>
        <vt:i4>1</vt:i4>
      </vt:variant>
      <vt:variant>
        <vt:lpstr>Titres des diapositives</vt:lpstr>
      </vt:variant>
      <vt:variant>
        <vt:i4>42</vt:i4>
      </vt:variant>
    </vt:vector>
  </HeadingPairs>
  <TitlesOfParts>
    <vt:vector size="43" baseType="lpstr">
      <vt:lpstr>Thème Office</vt:lpstr>
      <vt:lpstr>Dairy Cattle Production (95314) </vt:lpstr>
      <vt:lpstr>Diapositive 2</vt:lpstr>
      <vt:lpstr>Feeding from weaning to breeding</vt:lpstr>
      <vt:lpstr>Feeding from weaning to breeding</vt:lpstr>
      <vt:lpstr>Diapositive 5</vt:lpstr>
      <vt:lpstr>Diapositive 6</vt:lpstr>
      <vt:lpstr>Feeding from breeding to calving</vt:lpstr>
      <vt:lpstr>Feeding from breeding to calving</vt:lpstr>
      <vt:lpstr>Housing heifers </vt:lpstr>
      <vt:lpstr>Housing heifers </vt:lpstr>
      <vt:lpstr>Diapositive 11</vt:lpstr>
      <vt:lpstr>Diapositive 12</vt:lpstr>
      <vt:lpstr>Housing heifers </vt:lpstr>
      <vt:lpstr>Diapositive 14</vt:lpstr>
      <vt:lpstr>Housing heifers </vt:lpstr>
      <vt:lpstr>Housing heifers </vt:lpstr>
      <vt:lpstr>Housing heifers </vt:lpstr>
      <vt:lpstr>Diapositive 18</vt:lpstr>
      <vt:lpstr>Growth rate</vt:lpstr>
      <vt:lpstr>Growth rate</vt:lpstr>
      <vt:lpstr>Growth rate</vt:lpstr>
      <vt:lpstr>Diapositive 22</vt:lpstr>
      <vt:lpstr>Growth rate</vt:lpstr>
      <vt:lpstr>Growth rate</vt:lpstr>
      <vt:lpstr>Diapositive 25</vt:lpstr>
      <vt:lpstr>Growth rate</vt:lpstr>
      <vt:lpstr>Growth rate</vt:lpstr>
      <vt:lpstr>Growth rate</vt:lpstr>
      <vt:lpstr>Growth rate</vt:lpstr>
      <vt:lpstr>Growth rate</vt:lpstr>
      <vt:lpstr>Growth rate</vt:lpstr>
      <vt:lpstr>Diapositive 32</vt:lpstr>
      <vt:lpstr>Growth rate</vt:lpstr>
      <vt:lpstr>Growth rate</vt:lpstr>
      <vt:lpstr>Growth rate</vt:lpstr>
      <vt:lpstr>Measuring growth</vt:lpstr>
      <vt:lpstr>Diapositive 37</vt:lpstr>
      <vt:lpstr>Diapositive 38</vt:lpstr>
      <vt:lpstr>Measuring growth</vt:lpstr>
      <vt:lpstr>Diapositive 40</vt:lpstr>
      <vt:lpstr>Diapositive 41</vt:lpstr>
      <vt:lpstr>Diapositive 42</vt:lpstr>
    </vt:vector>
  </TitlesOfParts>
  <Company>Najah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Dairy Cattle Production (95314) </dc:title>
  <dc:creator>Abdallah</dc:creator>
  <cp:lastModifiedBy>Abdallah</cp:lastModifiedBy>
  <cp:revision>59</cp:revision>
  <dcterms:created xsi:type="dcterms:W3CDTF">2013-04-09T18:21:27Z</dcterms:created>
  <dcterms:modified xsi:type="dcterms:W3CDTF">2013-04-16T17:48:40Z</dcterms:modified>
</cp:coreProperties>
</file>