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296" r:id="rId3"/>
    <p:sldId id="297" r:id="rId4"/>
    <p:sldId id="298" r:id="rId5"/>
    <p:sldId id="299" r:id="rId6"/>
    <p:sldId id="300" r:id="rId7"/>
    <p:sldId id="301" r:id="rId8"/>
    <p:sldId id="302" r:id="rId9"/>
    <p:sldId id="303" r:id="rId10"/>
    <p:sldId id="304" r:id="rId11"/>
    <p:sldId id="305"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64" r:id="rId29"/>
    <p:sldId id="274" r:id="rId30"/>
    <p:sldId id="265" r:id="rId31"/>
    <p:sldId id="266" r:id="rId32"/>
    <p:sldId id="267" r:id="rId33"/>
    <p:sldId id="268" r:id="rId34"/>
    <p:sldId id="269" r:id="rId35"/>
    <p:sldId id="275" r:id="rId36"/>
    <p:sldId id="270" r:id="rId37"/>
    <p:sldId id="271" r:id="rId38"/>
    <p:sldId id="272"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6490478-02E3-4698-B956-E3969F47BB11}" type="datetimeFigureOut">
              <a:rPr lang="en-GB" smtClean="0"/>
              <a:pPr/>
              <a:t>31/01/2022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46A9C6-FD2A-4DC4-BCAD-AB8CC2C23CD5}"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D9AF59-E693-4BF9-9E9B-262EE4BB36EE}" type="datetimeFigureOut">
              <a:rPr lang="en-GB" smtClean="0"/>
              <a:pPr/>
              <a:t>31/01/2022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03A50E-3491-4DD7-944F-833A0A818D6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003A50E-3491-4DD7-944F-833A0A818D69}" type="slidenum">
              <a:rPr lang="en-GB" smtClean="0"/>
              <a:pPr/>
              <a:t>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F56DB61-2916-41CA-80DF-B15CB3B24ADE}" type="datetimeFigureOut">
              <a:rPr lang="en-GB" smtClean="0"/>
              <a:pPr/>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2DBFEA-E79D-4949-8262-7F84710A331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F56DB61-2916-41CA-80DF-B15CB3B24ADE}" type="datetimeFigureOut">
              <a:rPr lang="en-GB" smtClean="0"/>
              <a:pPr/>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2DBFEA-E79D-4949-8262-7F84710A331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F56DB61-2916-41CA-80DF-B15CB3B24ADE}" type="datetimeFigureOut">
              <a:rPr lang="en-GB" smtClean="0"/>
              <a:pPr/>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2DBFEA-E79D-4949-8262-7F84710A331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F56DB61-2916-41CA-80DF-B15CB3B24ADE}" type="datetimeFigureOut">
              <a:rPr lang="en-GB" smtClean="0"/>
              <a:pPr/>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2DBFEA-E79D-4949-8262-7F84710A331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56DB61-2916-41CA-80DF-B15CB3B24ADE}" type="datetimeFigureOut">
              <a:rPr lang="en-GB" smtClean="0"/>
              <a:pPr/>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2DBFEA-E79D-4949-8262-7F84710A331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F56DB61-2916-41CA-80DF-B15CB3B24ADE}" type="datetimeFigureOut">
              <a:rPr lang="en-GB" smtClean="0"/>
              <a:pPr/>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2DBFEA-E79D-4949-8262-7F84710A331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F56DB61-2916-41CA-80DF-B15CB3B24ADE}" type="datetimeFigureOut">
              <a:rPr lang="en-GB" smtClean="0"/>
              <a:pPr/>
              <a:t>31/01/2022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2DBFEA-E79D-4949-8262-7F84710A331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F56DB61-2916-41CA-80DF-B15CB3B24ADE}" type="datetimeFigureOut">
              <a:rPr lang="en-GB" smtClean="0"/>
              <a:pPr/>
              <a:t>31/01/2022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2DBFEA-E79D-4949-8262-7F84710A331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6DB61-2916-41CA-80DF-B15CB3B24ADE}" type="datetimeFigureOut">
              <a:rPr lang="en-GB" smtClean="0"/>
              <a:pPr/>
              <a:t>31/01/2022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2DBFEA-E79D-4949-8262-7F84710A331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56DB61-2916-41CA-80DF-B15CB3B24ADE}" type="datetimeFigureOut">
              <a:rPr lang="en-GB" smtClean="0"/>
              <a:pPr/>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2DBFEA-E79D-4949-8262-7F84710A331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56DB61-2916-41CA-80DF-B15CB3B24ADE}" type="datetimeFigureOut">
              <a:rPr lang="en-GB" smtClean="0"/>
              <a:pPr/>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2DBFEA-E79D-4949-8262-7F84710A331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56DB61-2916-41CA-80DF-B15CB3B24ADE}" type="datetimeFigureOut">
              <a:rPr lang="en-GB" smtClean="0"/>
              <a:pPr/>
              <a:t>31/01/2022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DBFEA-E79D-4949-8262-7F84710A331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System" TargetMode="External"/><Relationship Id="rId2" Type="http://schemas.openxmlformats.org/officeDocument/2006/relationships/hyperlink" Target="https://en.wikipedia.org/wiki/Business" TargetMode="External"/><Relationship Id="rId1" Type="http://schemas.openxmlformats.org/officeDocument/2006/relationships/slideLayout" Target="../slideLayouts/slideLayout2.xml"/><Relationship Id="rId4" Type="http://schemas.openxmlformats.org/officeDocument/2006/relationships/hyperlink" Target="https://en.wikipedia.org/wiki/Problem-solv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Introduction to</a:t>
            </a:r>
            <a:br>
              <a:rPr lang="en-US" dirty="0"/>
            </a:br>
            <a:r>
              <a:rPr lang="en-US" dirty="0"/>
              <a:t>System Analysis and Design</a:t>
            </a:r>
            <a:endParaRPr lang="en-GB" dirty="0"/>
          </a:p>
        </p:txBody>
      </p:sp>
      <p:sp>
        <p:nvSpPr>
          <p:cNvPr id="3" name="Subtitle 2"/>
          <p:cNvSpPr>
            <a:spLocks noGrp="1"/>
          </p:cNvSpPr>
          <p:nvPr>
            <p:ph type="subTitle" idx="1"/>
          </p:nvPr>
        </p:nvSpPr>
        <p:spPr/>
        <p:txBody>
          <a:bodyPr/>
          <a:lstStyle/>
          <a:p>
            <a:r>
              <a:rPr lang="en-US" dirty="0"/>
              <a:t>Spring</a:t>
            </a:r>
            <a:r>
              <a:rPr lang="en-US"/>
              <a:t>, 2022</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US" dirty="0"/>
              <a:t> what is </a:t>
            </a:r>
            <a:r>
              <a:rPr lang="en-GB" b="1" dirty="0"/>
              <a:t>systems administrator</a:t>
            </a:r>
          </a:p>
          <a:p>
            <a:pPr>
              <a:buNone/>
            </a:pPr>
            <a:r>
              <a:rPr lang="en-GB" b="1" dirty="0"/>
              <a:t>                  in comparison with</a:t>
            </a:r>
          </a:p>
          <a:p>
            <a:pPr>
              <a:buNone/>
            </a:pPr>
            <a:r>
              <a:rPr lang="en-GB" b="1" dirty="0"/>
              <a:t>                  systems analyst</a:t>
            </a:r>
          </a:p>
          <a:p>
            <a:pPr>
              <a:buNone/>
            </a:pPr>
            <a:r>
              <a:rPr lang="en-US" b="1" dirty="0"/>
              <a:t>                            ?</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Information</a:t>
            </a:r>
            <a:endParaRPr lang="en-GB" dirty="0"/>
          </a:p>
        </p:txBody>
      </p:sp>
      <p:sp>
        <p:nvSpPr>
          <p:cNvPr id="3" name="Content Placeholder 2"/>
          <p:cNvSpPr>
            <a:spLocks noGrp="1"/>
          </p:cNvSpPr>
          <p:nvPr>
            <p:ph idx="1"/>
          </p:nvPr>
        </p:nvSpPr>
        <p:spPr/>
        <p:txBody>
          <a:bodyPr/>
          <a:lstStyle/>
          <a:p>
            <a:pPr lvl="0"/>
            <a:r>
              <a:rPr lang="en-US" dirty="0"/>
              <a:t>Are data that have been processed (transformed) and presented in a form suitable for human use to uncover some facts such as printed on paper or displayed on the screen.</a:t>
            </a:r>
            <a:endParaRPr lang="en-GB" dirty="0"/>
          </a:p>
          <a:p>
            <a:pPr>
              <a:buNone/>
            </a:pP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Properties of a System</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GB" dirty="0"/>
              <a:t>A system has the following properties −</a:t>
            </a:r>
          </a:p>
          <a:p>
            <a:pPr>
              <a:buNone/>
            </a:pPr>
            <a:r>
              <a:rPr lang="en-GB" dirty="0"/>
              <a:t>1- Organization :Organization implies structure and order. It is the arrangement of components that helps to achieve predetermined objectives.</a:t>
            </a:r>
          </a:p>
          <a:p>
            <a:pPr>
              <a:buNone/>
            </a:pPr>
            <a:r>
              <a:rPr lang="en-GB" dirty="0"/>
              <a:t>2- Interaction: It is defined by the manner in which the components operate with each other.</a:t>
            </a:r>
          </a:p>
          <a:p>
            <a:r>
              <a:rPr lang="en-GB" dirty="0"/>
              <a:t>For example, in an organization, purchasing department must interact with production department and payroll with personnel department.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Properties of a System</a:t>
            </a:r>
          </a:p>
        </p:txBody>
      </p:sp>
      <p:sp>
        <p:nvSpPr>
          <p:cNvPr id="3" name="Content Placeholder 2"/>
          <p:cNvSpPr>
            <a:spLocks noGrp="1"/>
          </p:cNvSpPr>
          <p:nvPr>
            <p:ph idx="1"/>
          </p:nvPr>
        </p:nvSpPr>
        <p:spPr/>
        <p:txBody>
          <a:bodyPr>
            <a:normAutofit fontScale="85000" lnSpcReduction="10000"/>
          </a:bodyPr>
          <a:lstStyle/>
          <a:p>
            <a:pPr>
              <a:buNone/>
            </a:pPr>
            <a:r>
              <a:rPr lang="en-GB" dirty="0"/>
              <a:t>3- Interdependence</a:t>
            </a:r>
          </a:p>
          <a:p>
            <a:r>
              <a:rPr lang="en-GB" dirty="0"/>
              <a:t>Interdependence means how the components of a system depend on one another. For proper functioning, the components are coordinated and linked together according to a specified plan. The output of one subsystem is the required by other subsystem as input.</a:t>
            </a:r>
          </a:p>
          <a:p>
            <a:pPr>
              <a:buNone/>
            </a:pPr>
            <a:r>
              <a:rPr lang="en-GB" dirty="0"/>
              <a:t>4- Integration</a:t>
            </a:r>
          </a:p>
          <a:p>
            <a:r>
              <a:rPr lang="en-GB" dirty="0"/>
              <a:t>Integration is concerned with how a system components are connected together. It means that the parts of the system work together within the system even if each part performs a unique function.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Properties of a System</a:t>
            </a:r>
          </a:p>
        </p:txBody>
      </p:sp>
      <p:sp>
        <p:nvSpPr>
          <p:cNvPr id="3" name="Content Placeholder 2"/>
          <p:cNvSpPr>
            <a:spLocks noGrp="1"/>
          </p:cNvSpPr>
          <p:nvPr>
            <p:ph idx="1"/>
          </p:nvPr>
        </p:nvSpPr>
        <p:spPr/>
        <p:txBody>
          <a:bodyPr/>
          <a:lstStyle/>
          <a:p>
            <a:r>
              <a:rPr lang="en-US" dirty="0"/>
              <a:t>5- </a:t>
            </a:r>
            <a:r>
              <a:rPr lang="en-GB" dirty="0"/>
              <a:t>Central Objective</a:t>
            </a:r>
          </a:p>
          <a:p>
            <a:r>
              <a:rPr lang="en-GB" dirty="0"/>
              <a:t>The objective of system must be central. It may be real or stated. It is not uncommon for an organization to state an objective and operate to achieve another.</a:t>
            </a:r>
          </a:p>
          <a:p>
            <a:r>
              <a:rPr lang="en-GB" dirty="0"/>
              <a:t>The users must know the main objective of a computer application early in the analysis for a successful design and conversion.</a:t>
            </a:r>
          </a:p>
          <a:p>
            <a:pPr>
              <a:buNone/>
            </a:pP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Elements of a System</a:t>
            </a:r>
            <a:br>
              <a:rPr lang="en-GB" dirty="0"/>
            </a:br>
            <a:endParaRPr lang="en-GB" dirty="0"/>
          </a:p>
        </p:txBody>
      </p:sp>
      <p:sp>
        <p:nvSpPr>
          <p:cNvPr id="3" name="Content Placeholder 2"/>
          <p:cNvSpPr>
            <a:spLocks noGrp="1"/>
          </p:cNvSpPr>
          <p:nvPr>
            <p:ph idx="1"/>
          </p:nvPr>
        </p:nvSpPr>
        <p:spPr/>
        <p:txBody>
          <a:bodyPr/>
          <a:lstStyle/>
          <a:p>
            <a:r>
              <a:rPr lang="en-GB" dirty="0"/>
              <a:t>The following diagram shows the elements of a system −</a:t>
            </a:r>
          </a:p>
          <a:p>
            <a:endParaRPr lang="en-GB" dirty="0"/>
          </a:p>
        </p:txBody>
      </p:sp>
      <p:pic>
        <p:nvPicPr>
          <p:cNvPr id="4" name="Picture 3" descr="System Elements"/>
          <p:cNvPicPr/>
          <p:nvPr/>
        </p:nvPicPr>
        <p:blipFill>
          <a:blip r:embed="rId2" cstate="print"/>
          <a:srcRect/>
          <a:stretch>
            <a:fillRect/>
          </a:stretch>
        </p:blipFill>
        <p:spPr bwMode="auto">
          <a:xfrm>
            <a:off x="971600" y="2636912"/>
            <a:ext cx="7200800" cy="3456384"/>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Elements of a System</a:t>
            </a:r>
          </a:p>
        </p:txBody>
      </p:sp>
      <p:sp>
        <p:nvSpPr>
          <p:cNvPr id="3" name="Content Placeholder 2"/>
          <p:cNvSpPr>
            <a:spLocks noGrp="1"/>
          </p:cNvSpPr>
          <p:nvPr>
            <p:ph idx="1"/>
          </p:nvPr>
        </p:nvSpPr>
        <p:spPr/>
        <p:txBody>
          <a:bodyPr>
            <a:normAutofit fontScale="62500" lnSpcReduction="20000"/>
          </a:bodyPr>
          <a:lstStyle/>
          <a:p>
            <a:pPr>
              <a:buNone/>
            </a:pPr>
            <a:r>
              <a:rPr lang="en-GB" dirty="0"/>
              <a:t>1-Outputs and Inputs</a:t>
            </a:r>
          </a:p>
          <a:p>
            <a:pPr lvl="0"/>
            <a:r>
              <a:rPr lang="en-GB" dirty="0"/>
              <a:t>The main aim of a system is to produce an output which is useful for its user.</a:t>
            </a:r>
          </a:p>
          <a:p>
            <a:pPr lvl="0"/>
            <a:r>
              <a:rPr lang="en-GB" dirty="0"/>
              <a:t>Inputs are the information that enters into the system for processing.</a:t>
            </a:r>
          </a:p>
          <a:p>
            <a:pPr lvl="0"/>
            <a:r>
              <a:rPr lang="en-GB" dirty="0"/>
              <a:t>Output is the outcome of processing.</a:t>
            </a:r>
          </a:p>
          <a:p>
            <a:pPr>
              <a:buNone/>
            </a:pPr>
            <a:r>
              <a:rPr lang="en-GB" dirty="0"/>
              <a:t>2- Processor(s)</a:t>
            </a:r>
          </a:p>
          <a:p>
            <a:pPr lvl="0"/>
            <a:r>
              <a:rPr lang="en-GB" dirty="0"/>
              <a:t>The processor is the element of a system that involves the actual transformation of input into output.</a:t>
            </a:r>
          </a:p>
          <a:p>
            <a:pPr lvl="0"/>
            <a:r>
              <a:rPr lang="en-GB" dirty="0"/>
              <a:t>It is the operational component of a system. Processors may modify the input either totally or partially, depending on the output specification.</a:t>
            </a:r>
          </a:p>
          <a:p>
            <a:pPr lvl="0"/>
            <a:r>
              <a:rPr lang="en-GB" dirty="0"/>
              <a:t>As the output specifications change, so does the processing. In some cases, input is also modified to enable the processor for handling the transformation.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Elements of a System</a:t>
            </a:r>
          </a:p>
        </p:txBody>
      </p:sp>
      <p:sp>
        <p:nvSpPr>
          <p:cNvPr id="3" name="Content Placeholder 2"/>
          <p:cNvSpPr>
            <a:spLocks noGrp="1"/>
          </p:cNvSpPr>
          <p:nvPr>
            <p:ph idx="1"/>
          </p:nvPr>
        </p:nvSpPr>
        <p:spPr/>
        <p:txBody>
          <a:bodyPr>
            <a:normAutofit fontScale="70000" lnSpcReduction="20000"/>
          </a:bodyPr>
          <a:lstStyle/>
          <a:p>
            <a:pPr>
              <a:buNone/>
            </a:pPr>
            <a:r>
              <a:rPr lang="en-GB" dirty="0"/>
              <a:t>3- Control</a:t>
            </a:r>
          </a:p>
          <a:p>
            <a:pPr lvl="0"/>
            <a:r>
              <a:rPr lang="en-GB" dirty="0"/>
              <a:t>The control element guides the system.</a:t>
            </a:r>
          </a:p>
          <a:p>
            <a:pPr lvl="0"/>
            <a:r>
              <a:rPr lang="en-GB" dirty="0"/>
              <a:t>It is the decision–making subsystem that controls the pattern of activities governing input, processing, and output.</a:t>
            </a:r>
          </a:p>
          <a:p>
            <a:pPr lvl="0"/>
            <a:r>
              <a:rPr lang="en-GB" dirty="0"/>
              <a:t>The behaviour of a computer System is controlled by the Operating System and software. In order to keep system in balance, what and how much input is needed is determined by Output Specifications.</a:t>
            </a:r>
          </a:p>
          <a:p>
            <a:pPr>
              <a:buNone/>
            </a:pPr>
            <a:r>
              <a:rPr lang="en-GB" dirty="0"/>
              <a:t>4-Feedback</a:t>
            </a:r>
          </a:p>
          <a:p>
            <a:pPr lvl="0"/>
            <a:r>
              <a:rPr lang="en-GB" dirty="0"/>
              <a:t>Feedback provides the control in a dynamic system.</a:t>
            </a:r>
          </a:p>
          <a:p>
            <a:pPr lvl="0"/>
            <a:r>
              <a:rPr lang="en-GB" dirty="0"/>
              <a:t>Positive feedback is routine in nature that encourages the performance of the system.</a:t>
            </a:r>
          </a:p>
          <a:p>
            <a:pPr lvl="0"/>
            <a:r>
              <a:rPr lang="en-GB" dirty="0"/>
              <a:t>Negative feedback is informational in nature that provides the controller with information for action.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Elements of a System</a:t>
            </a:r>
          </a:p>
        </p:txBody>
      </p:sp>
      <p:sp>
        <p:nvSpPr>
          <p:cNvPr id="3" name="Content Placeholder 2"/>
          <p:cNvSpPr>
            <a:spLocks noGrp="1"/>
          </p:cNvSpPr>
          <p:nvPr>
            <p:ph idx="1"/>
          </p:nvPr>
        </p:nvSpPr>
        <p:spPr/>
        <p:txBody>
          <a:bodyPr>
            <a:normAutofit fontScale="92500" lnSpcReduction="10000"/>
          </a:bodyPr>
          <a:lstStyle/>
          <a:p>
            <a:pPr>
              <a:buNone/>
            </a:pPr>
            <a:r>
              <a:rPr lang="en-GB" dirty="0"/>
              <a:t>5-Environment</a:t>
            </a:r>
          </a:p>
          <a:p>
            <a:pPr lvl="0"/>
            <a:r>
              <a:rPr lang="en-GB" dirty="0"/>
              <a:t>The environment is the “</a:t>
            </a:r>
            <a:r>
              <a:rPr lang="en-GB" dirty="0" err="1"/>
              <a:t>supersystem</a:t>
            </a:r>
            <a:r>
              <a:rPr lang="en-GB" dirty="0"/>
              <a:t>” within which an organization operates.</a:t>
            </a:r>
          </a:p>
          <a:p>
            <a:pPr lvl="0"/>
            <a:r>
              <a:rPr lang="en-GB" dirty="0"/>
              <a:t>It is the source of external elements that strike on the system.</a:t>
            </a:r>
          </a:p>
          <a:p>
            <a:pPr lvl="0"/>
            <a:r>
              <a:rPr lang="en-GB" dirty="0"/>
              <a:t>It determines how a system must function. For example, vendors and competitors of organization’s environment, may provide constraints that affect the actual performance of the business.</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Elements of a System</a:t>
            </a:r>
          </a:p>
        </p:txBody>
      </p:sp>
      <p:sp>
        <p:nvSpPr>
          <p:cNvPr id="3" name="Content Placeholder 2"/>
          <p:cNvSpPr>
            <a:spLocks noGrp="1"/>
          </p:cNvSpPr>
          <p:nvPr>
            <p:ph idx="1"/>
          </p:nvPr>
        </p:nvSpPr>
        <p:spPr/>
        <p:txBody>
          <a:bodyPr>
            <a:normAutofit fontScale="92500" lnSpcReduction="20000"/>
          </a:bodyPr>
          <a:lstStyle/>
          <a:p>
            <a:pPr>
              <a:buNone/>
            </a:pPr>
            <a:r>
              <a:rPr lang="en-GB" dirty="0"/>
              <a:t>6- Boundaries and Interface</a:t>
            </a:r>
          </a:p>
          <a:p>
            <a:pPr lvl="0"/>
            <a:r>
              <a:rPr lang="en-GB" dirty="0"/>
              <a:t>A system should be defined by its boundaries. Boundaries are the limits that identify its components, processes, and interrelationship when it interfaces with another system.</a:t>
            </a:r>
          </a:p>
          <a:p>
            <a:pPr lvl="0"/>
            <a:r>
              <a:rPr lang="en-GB" dirty="0"/>
              <a:t>Each system has boundaries that determine its sphere of influence and control.</a:t>
            </a:r>
          </a:p>
          <a:p>
            <a:pPr lvl="0"/>
            <a:r>
              <a:rPr lang="en-GB" dirty="0"/>
              <a:t>The knowledge of the boundaries of a given system is crucial in determining the nature of its interface with other systems for successful design.</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System?</a:t>
            </a:r>
            <a:br>
              <a:rPr lang="en-GB" dirty="0"/>
            </a:br>
            <a:endParaRPr lang="en-GB" dirty="0"/>
          </a:p>
        </p:txBody>
      </p:sp>
      <p:sp>
        <p:nvSpPr>
          <p:cNvPr id="3" name="Content Placeholder 2"/>
          <p:cNvSpPr>
            <a:spLocks noGrp="1"/>
          </p:cNvSpPr>
          <p:nvPr>
            <p:ph idx="1"/>
          </p:nvPr>
        </p:nvSpPr>
        <p:spPr/>
        <p:txBody>
          <a:bodyPr>
            <a:normAutofit/>
          </a:bodyPr>
          <a:lstStyle/>
          <a:p>
            <a:pPr lvl="0"/>
            <a:r>
              <a:rPr lang="en-US" b="1" dirty="0"/>
              <a:t>A system is an interrelated set of components </a:t>
            </a:r>
            <a:r>
              <a:rPr lang="en-US" dirty="0"/>
              <a:t>that work together</a:t>
            </a:r>
            <a:r>
              <a:rPr lang="en-US" b="1" dirty="0"/>
              <a:t> and are viewed as a whole. </a:t>
            </a:r>
            <a:r>
              <a:rPr lang="en-US" dirty="0"/>
              <a:t>In a system the different components are connected with each other and they are </a:t>
            </a:r>
            <a:r>
              <a:rPr lang="en-US" b="1" u="sng" dirty="0"/>
              <a:t>interdependent</a:t>
            </a:r>
            <a:r>
              <a:rPr lang="en-US" dirty="0"/>
              <a:t>. The </a:t>
            </a:r>
            <a:r>
              <a:rPr lang="en-US" u="sng" dirty="0"/>
              <a:t>objective</a:t>
            </a:r>
            <a:r>
              <a:rPr lang="en-US" dirty="0"/>
              <a:t> of the system </a:t>
            </a:r>
            <a:r>
              <a:rPr lang="en-US" u="sng" dirty="0"/>
              <a:t>demands that some output is produced as a result of processing the suitable inputs. </a:t>
            </a:r>
            <a:r>
              <a:rPr lang="en-US" dirty="0"/>
              <a:t>It also includes </a:t>
            </a:r>
            <a:r>
              <a:rPr lang="en-US" b="1" u="sng" dirty="0"/>
              <a:t>‘control’ </a:t>
            </a:r>
            <a:r>
              <a:rPr lang="en-US" dirty="0"/>
              <a:t>that provides a </a:t>
            </a:r>
            <a:r>
              <a:rPr lang="en-US" b="1" u="sng" dirty="0"/>
              <a:t>feedback</a:t>
            </a:r>
            <a:r>
              <a:rPr lang="en-US" dirty="0"/>
              <a:t> to achieve desired objectives of the system.</a:t>
            </a:r>
            <a:endParaRPr lang="en-GB" dirty="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Systems</a:t>
            </a:r>
          </a:p>
        </p:txBody>
      </p:sp>
      <p:sp>
        <p:nvSpPr>
          <p:cNvPr id="3" name="Content Placeholder 2"/>
          <p:cNvSpPr>
            <a:spLocks noGrp="1"/>
          </p:cNvSpPr>
          <p:nvPr>
            <p:ph idx="1"/>
          </p:nvPr>
        </p:nvSpPr>
        <p:spPr/>
        <p:txBody>
          <a:bodyPr>
            <a:normAutofit fontScale="77500" lnSpcReduction="20000"/>
          </a:bodyPr>
          <a:lstStyle/>
          <a:p>
            <a:r>
              <a:rPr lang="en-GB" dirty="0"/>
              <a:t>The systems can be divided into the following types −</a:t>
            </a:r>
          </a:p>
          <a:p>
            <a:pPr>
              <a:buNone/>
            </a:pPr>
            <a:r>
              <a:rPr lang="en-GB" dirty="0"/>
              <a:t>1- Physical or Abstract Systems</a:t>
            </a:r>
          </a:p>
          <a:p>
            <a:pPr lvl="0"/>
            <a:r>
              <a:rPr lang="en-GB" dirty="0"/>
              <a:t>Physical systems are tangible entities. We can touch and feel them.</a:t>
            </a:r>
          </a:p>
          <a:p>
            <a:pPr lvl="0"/>
            <a:r>
              <a:rPr lang="en-GB" dirty="0"/>
              <a:t>Physical System may be static or dynamic in nature. For example, desks and chairs are the physical parts of computer centre which are static. A programmed computer is a dynamic system in which programs, data, and applications can change according to the user's needs.</a:t>
            </a:r>
          </a:p>
          <a:p>
            <a:pPr lvl="0"/>
            <a:r>
              <a:rPr lang="en-GB" dirty="0"/>
              <a:t>Abstract systems are non-physical entities or conceptual that may be formulas, representation or model of a real system.</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Systems</a:t>
            </a:r>
          </a:p>
        </p:txBody>
      </p:sp>
      <p:sp>
        <p:nvSpPr>
          <p:cNvPr id="3" name="Content Placeholder 2"/>
          <p:cNvSpPr>
            <a:spLocks noGrp="1"/>
          </p:cNvSpPr>
          <p:nvPr>
            <p:ph idx="1"/>
          </p:nvPr>
        </p:nvSpPr>
        <p:spPr/>
        <p:txBody>
          <a:bodyPr>
            <a:normAutofit fontScale="92500" lnSpcReduction="10000"/>
          </a:bodyPr>
          <a:lstStyle/>
          <a:p>
            <a:r>
              <a:rPr lang="en-US" dirty="0"/>
              <a:t>2- </a:t>
            </a:r>
            <a:r>
              <a:rPr lang="en-GB" dirty="0"/>
              <a:t>Open or Closed Systems</a:t>
            </a:r>
          </a:p>
          <a:p>
            <a:pPr lvl="0"/>
            <a:r>
              <a:rPr lang="en-GB" dirty="0"/>
              <a:t>An open system must interact with its environment. It receives inputs from and delivers outputs to the outside of the system. For example, an information system which must adapt to the changing environmental conditions.</a:t>
            </a:r>
          </a:p>
          <a:p>
            <a:pPr lvl="0"/>
            <a:r>
              <a:rPr lang="en-GB" dirty="0"/>
              <a:t>A closed system does not interact with its environment. It is isolated from environmental influences. A completely closed system is rare in reality.</a:t>
            </a:r>
          </a:p>
          <a:p>
            <a:pPr>
              <a:buNone/>
            </a:pP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Systems</a:t>
            </a:r>
          </a:p>
        </p:txBody>
      </p:sp>
      <p:sp>
        <p:nvSpPr>
          <p:cNvPr id="3" name="Content Placeholder 2"/>
          <p:cNvSpPr>
            <a:spLocks noGrp="1"/>
          </p:cNvSpPr>
          <p:nvPr>
            <p:ph idx="1"/>
          </p:nvPr>
        </p:nvSpPr>
        <p:spPr/>
        <p:txBody>
          <a:bodyPr/>
          <a:lstStyle/>
          <a:p>
            <a:r>
              <a:rPr lang="en-US" dirty="0"/>
              <a:t>3- </a:t>
            </a:r>
            <a:r>
              <a:rPr lang="en-GB" dirty="0"/>
              <a:t>Adaptive and Non Adaptive System</a:t>
            </a:r>
          </a:p>
          <a:p>
            <a:pPr lvl="0"/>
            <a:r>
              <a:rPr lang="en-GB" dirty="0"/>
              <a:t>Adaptive System responds to the change in the environment in a way to improve their performance and to survive. For example, human beings, animals.</a:t>
            </a:r>
          </a:p>
          <a:p>
            <a:pPr lvl="0"/>
            <a:r>
              <a:rPr lang="en-GB" dirty="0"/>
              <a:t>Non Adaptive System is the system which does not respond to the environment. For example, machines.</a:t>
            </a:r>
          </a:p>
          <a:p>
            <a:pPr>
              <a:buNone/>
            </a:pP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Systems</a:t>
            </a:r>
          </a:p>
        </p:txBody>
      </p:sp>
      <p:sp>
        <p:nvSpPr>
          <p:cNvPr id="3" name="Content Placeholder 2"/>
          <p:cNvSpPr>
            <a:spLocks noGrp="1"/>
          </p:cNvSpPr>
          <p:nvPr>
            <p:ph idx="1"/>
          </p:nvPr>
        </p:nvSpPr>
        <p:spPr/>
        <p:txBody>
          <a:bodyPr>
            <a:normAutofit fontScale="85000" lnSpcReduction="20000"/>
          </a:bodyPr>
          <a:lstStyle/>
          <a:p>
            <a:pPr>
              <a:buNone/>
            </a:pPr>
            <a:r>
              <a:rPr lang="en-GB" dirty="0"/>
              <a:t>4-Permanent or Temporary System</a:t>
            </a:r>
          </a:p>
          <a:p>
            <a:pPr lvl="0"/>
            <a:r>
              <a:rPr lang="en-GB" dirty="0"/>
              <a:t>Permanent System persists for long time. For example, business policies.</a:t>
            </a:r>
          </a:p>
          <a:p>
            <a:pPr lvl="0"/>
            <a:r>
              <a:rPr lang="en-GB" dirty="0"/>
              <a:t>Temporary System is made for specified time and after that they are demolished. For example, A DJ system is set up for a program and it is dissembled after the program.</a:t>
            </a:r>
          </a:p>
          <a:p>
            <a:pPr>
              <a:buNone/>
            </a:pPr>
            <a:r>
              <a:rPr lang="en-GB" dirty="0"/>
              <a:t>5- Natural and Manufactured System</a:t>
            </a:r>
          </a:p>
          <a:p>
            <a:pPr lvl="0"/>
            <a:r>
              <a:rPr lang="en-GB" dirty="0"/>
              <a:t>Natural systems are created by the nature. For example, Solar system, seasonal system.</a:t>
            </a:r>
          </a:p>
          <a:p>
            <a:pPr lvl="0"/>
            <a:r>
              <a:rPr lang="en-GB" dirty="0"/>
              <a:t>Manufactured System is the man-made system. For example, Rockets, dams, trains.</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Systems</a:t>
            </a:r>
          </a:p>
        </p:txBody>
      </p:sp>
      <p:sp>
        <p:nvSpPr>
          <p:cNvPr id="3" name="Content Placeholder 2"/>
          <p:cNvSpPr>
            <a:spLocks noGrp="1"/>
          </p:cNvSpPr>
          <p:nvPr>
            <p:ph idx="1"/>
          </p:nvPr>
        </p:nvSpPr>
        <p:spPr/>
        <p:txBody>
          <a:bodyPr>
            <a:normAutofit lnSpcReduction="10000"/>
          </a:bodyPr>
          <a:lstStyle/>
          <a:p>
            <a:pPr>
              <a:buNone/>
            </a:pPr>
            <a:r>
              <a:rPr lang="en-GB" dirty="0"/>
              <a:t>6-Deterministic or Probabilistic System</a:t>
            </a:r>
          </a:p>
          <a:p>
            <a:pPr lvl="0"/>
            <a:r>
              <a:rPr lang="en-GB" dirty="0"/>
              <a:t>Deterministic system operates in a predictable manner and the interaction between system components is known with certainty. For example, two molecules of hydrogen and one molecule of oxygen makes water.</a:t>
            </a:r>
          </a:p>
          <a:p>
            <a:pPr lvl="0">
              <a:buNone/>
            </a:pPr>
            <a:r>
              <a:rPr lang="en-GB" dirty="0"/>
              <a:t>7-Probabilistic System shows uncertain behaviour. The exact output is not known. For example, Weather forecasting, mail delivery.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Systems</a:t>
            </a:r>
          </a:p>
        </p:txBody>
      </p:sp>
      <p:sp>
        <p:nvSpPr>
          <p:cNvPr id="3" name="Content Placeholder 2"/>
          <p:cNvSpPr>
            <a:spLocks noGrp="1"/>
          </p:cNvSpPr>
          <p:nvPr>
            <p:ph idx="1"/>
          </p:nvPr>
        </p:nvSpPr>
        <p:spPr/>
        <p:txBody>
          <a:bodyPr>
            <a:normAutofit fontScale="92500"/>
          </a:bodyPr>
          <a:lstStyle/>
          <a:p>
            <a:pPr>
              <a:buNone/>
            </a:pPr>
            <a:r>
              <a:rPr lang="en-GB" dirty="0"/>
              <a:t>8-Social, Human-Machine, Machine System</a:t>
            </a:r>
          </a:p>
          <a:p>
            <a:pPr lvl="0"/>
            <a:r>
              <a:rPr lang="en-GB" dirty="0"/>
              <a:t>Social System is made up of people. For example, social clubs, societies.</a:t>
            </a:r>
          </a:p>
          <a:p>
            <a:pPr lvl="0"/>
            <a:r>
              <a:rPr lang="en-GB" dirty="0"/>
              <a:t>In Human-Machine System, both human and machines are involved to perform a particular task. For example, Computer programming.</a:t>
            </a:r>
          </a:p>
          <a:p>
            <a:pPr lvl="0"/>
            <a:r>
              <a:rPr lang="en-GB" dirty="0"/>
              <a:t>Machine System is where human interference is neglected. All the tasks are performed by the machine. For example, an autonomous robot.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Systems</a:t>
            </a:r>
          </a:p>
        </p:txBody>
      </p:sp>
      <p:sp>
        <p:nvSpPr>
          <p:cNvPr id="3" name="Content Placeholder 2"/>
          <p:cNvSpPr>
            <a:spLocks noGrp="1"/>
          </p:cNvSpPr>
          <p:nvPr>
            <p:ph idx="1"/>
          </p:nvPr>
        </p:nvSpPr>
        <p:spPr/>
        <p:txBody>
          <a:bodyPr>
            <a:normAutofit lnSpcReduction="10000"/>
          </a:bodyPr>
          <a:lstStyle/>
          <a:p>
            <a:pPr>
              <a:buNone/>
            </a:pPr>
            <a:r>
              <a:rPr lang="en-GB" dirty="0"/>
              <a:t>9- Man–Made Information Systems</a:t>
            </a:r>
          </a:p>
          <a:p>
            <a:pPr lvl="0"/>
            <a:r>
              <a:rPr lang="en-GB" dirty="0"/>
              <a:t>It is an interconnected set of information resources to manage data for particular organization, under Direct Management Control (DMC).</a:t>
            </a:r>
          </a:p>
          <a:p>
            <a:pPr lvl="0"/>
            <a:r>
              <a:rPr lang="en-GB" dirty="0"/>
              <a:t>This system includes hardware, software, communication, data, and application for producing information according to the need of an organization.</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Systems</a:t>
            </a:r>
          </a:p>
        </p:txBody>
      </p:sp>
      <p:sp>
        <p:nvSpPr>
          <p:cNvPr id="3" name="Content Placeholder 2"/>
          <p:cNvSpPr>
            <a:spLocks noGrp="1"/>
          </p:cNvSpPr>
          <p:nvPr>
            <p:ph idx="1"/>
          </p:nvPr>
        </p:nvSpPr>
        <p:spPr/>
        <p:txBody>
          <a:bodyPr>
            <a:normAutofit fontScale="85000" lnSpcReduction="20000"/>
          </a:bodyPr>
          <a:lstStyle/>
          <a:p>
            <a:r>
              <a:rPr lang="en-GB" dirty="0"/>
              <a:t>Man-made information systems are divided into three types −</a:t>
            </a:r>
          </a:p>
          <a:p>
            <a:pPr lvl="0">
              <a:buNone/>
            </a:pPr>
            <a:r>
              <a:rPr lang="en-GB" b="1" dirty="0"/>
              <a:t>A- Formal Information System</a:t>
            </a:r>
            <a:r>
              <a:rPr lang="en-GB" dirty="0"/>
              <a:t> − It is based on the flow of information in the form of memos, instructions, etc., from top level to lower levels of management.</a:t>
            </a:r>
          </a:p>
          <a:p>
            <a:pPr lvl="0">
              <a:buNone/>
            </a:pPr>
            <a:r>
              <a:rPr lang="en-GB" b="1" dirty="0"/>
              <a:t>B- Informal Information System</a:t>
            </a:r>
            <a:r>
              <a:rPr lang="en-GB" dirty="0"/>
              <a:t> − This is employee based system which solves the day to day work related problems.</a:t>
            </a:r>
          </a:p>
          <a:p>
            <a:pPr lvl="0">
              <a:buNone/>
            </a:pPr>
            <a:r>
              <a:rPr lang="en-GB" b="1" dirty="0"/>
              <a:t>C- Computer Based System</a:t>
            </a:r>
            <a:r>
              <a:rPr lang="en-GB" dirty="0"/>
              <a:t> − This system is directly dependent on the computer for managing business applications. For example, automatic library system, railway reservation system, banking system, etc.</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System Development Life Cycle</a:t>
            </a:r>
            <a:br>
              <a:rPr lang="en-US" dirty="0"/>
            </a:br>
            <a:r>
              <a:rPr lang="en-US" b="1" dirty="0"/>
              <a:t> (SDLC)</a:t>
            </a:r>
            <a:endParaRPr lang="en-GB" dirty="0"/>
          </a:p>
        </p:txBody>
      </p:sp>
      <p:sp>
        <p:nvSpPr>
          <p:cNvPr id="3" name="Content Placeholder 2"/>
          <p:cNvSpPr>
            <a:spLocks noGrp="1"/>
          </p:cNvSpPr>
          <p:nvPr>
            <p:ph idx="1"/>
          </p:nvPr>
        </p:nvSpPr>
        <p:spPr/>
        <p:txBody>
          <a:bodyPr>
            <a:normAutofit/>
          </a:bodyPr>
          <a:lstStyle/>
          <a:p>
            <a:pPr lvl="0"/>
            <a:r>
              <a:rPr lang="en-US" dirty="0"/>
              <a:t>a methodology used to develop, maintain, replace and repair Information System.</a:t>
            </a:r>
            <a:endParaRPr lang="en-GB" dirty="0"/>
          </a:p>
          <a:p>
            <a:pPr lvl="0"/>
            <a:r>
              <a:rPr lang="en-US" dirty="0"/>
              <a:t>Every system has a SDLC, a product has SDLC (creation, testing, introduction to the customers  (market)).</a:t>
            </a:r>
            <a:endParaRPr lang="en-GB" dirty="0"/>
          </a:p>
          <a:p>
            <a:pPr lvl="0"/>
            <a:r>
              <a:rPr lang="en-US" dirty="0"/>
              <a:t>SDLC steps may not be sequential, they may overlap, repeated and reintroduced until a satisfactory product is reached or produced.</a:t>
            </a:r>
            <a:endParaRPr lang="en-GB" dirty="0"/>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2050" name="Picture 2" descr="C:\Users\kamal\Desktop\Software-Development-Life-Cycle.png"/>
          <p:cNvPicPr>
            <a:picLocks noGrp="1" noChangeAspect="1" noChangeArrowheads="1"/>
          </p:cNvPicPr>
          <p:nvPr>
            <p:ph idx="1"/>
          </p:nvPr>
        </p:nvPicPr>
        <p:blipFill>
          <a:blip r:embed="rId2" cstate="print"/>
          <a:srcRect/>
          <a:stretch>
            <a:fillRect/>
          </a:stretch>
        </p:blipFill>
        <p:spPr bwMode="auto">
          <a:xfrm>
            <a:off x="257909" y="1412776"/>
            <a:ext cx="8465151" cy="439248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System characteristics </a:t>
            </a:r>
            <a:br>
              <a:rPr lang="en-GB" dirty="0"/>
            </a:br>
            <a:endParaRPr lang="en-GB" dirty="0"/>
          </a:p>
        </p:txBody>
      </p:sp>
      <p:sp>
        <p:nvSpPr>
          <p:cNvPr id="3" name="Content Placeholder 2"/>
          <p:cNvSpPr>
            <a:spLocks noGrp="1"/>
          </p:cNvSpPr>
          <p:nvPr>
            <p:ph idx="1"/>
          </p:nvPr>
        </p:nvSpPr>
        <p:spPr/>
        <p:txBody>
          <a:bodyPr>
            <a:normAutofit fontScale="92500"/>
          </a:bodyPr>
          <a:lstStyle/>
          <a:p>
            <a:pPr lvl="0">
              <a:buNone/>
            </a:pPr>
            <a:r>
              <a:rPr lang="en-US" b="1" dirty="0"/>
              <a:t>A system has:</a:t>
            </a:r>
          </a:p>
          <a:p>
            <a:pPr lvl="0"/>
            <a:r>
              <a:rPr lang="en-US" b="1" dirty="0"/>
              <a:t>Components – </a:t>
            </a:r>
            <a:r>
              <a:rPr lang="en-US" dirty="0"/>
              <a:t>input, processing and output. </a:t>
            </a:r>
            <a:endParaRPr lang="en-GB" dirty="0"/>
          </a:p>
          <a:p>
            <a:pPr lvl="0"/>
            <a:r>
              <a:rPr lang="en-US" b="1" dirty="0"/>
              <a:t>Structure – how the components are organized</a:t>
            </a:r>
            <a:endParaRPr lang="en-GB" dirty="0"/>
          </a:p>
          <a:p>
            <a:pPr lvl="0"/>
            <a:r>
              <a:rPr lang="en-US" b="1" dirty="0"/>
              <a:t>Functions – what the system does (services)</a:t>
            </a:r>
            <a:endParaRPr lang="en-GB" dirty="0"/>
          </a:p>
          <a:p>
            <a:pPr lvl="0"/>
            <a:r>
              <a:rPr lang="en-US" b="1" dirty="0"/>
              <a:t>Objectives – the human purposes served by the system </a:t>
            </a:r>
            <a:endParaRPr lang="en-GB" dirty="0"/>
          </a:p>
          <a:p>
            <a:pPr lvl="0"/>
            <a:r>
              <a:rPr lang="en-US" b="1" dirty="0"/>
              <a:t>Boundary which separates it from its environment. </a:t>
            </a:r>
            <a:endParaRPr lang="en-GB" dirty="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u="sng" dirty="0"/>
              <a:t>SDLC Steps</a:t>
            </a:r>
            <a:endParaRPr lang="en-GB" dirty="0"/>
          </a:p>
        </p:txBody>
      </p:sp>
      <p:sp>
        <p:nvSpPr>
          <p:cNvPr id="3" name="Content Placeholder 2"/>
          <p:cNvSpPr>
            <a:spLocks noGrp="1"/>
          </p:cNvSpPr>
          <p:nvPr>
            <p:ph idx="1"/>
          </p:nvPr>
        </p:nvSpPr>
        <p:spPr/>
        <p:txBody>
          <a:bodyPr>
            <a:normAutofit fontScale="85000" lnSpcReduction="20000"/>
          </a:bodyPr>
          <a:lstStyle/>
          <a:p>
            <a:pPr lvl="0">
              <a:buNone/>
            </a:pPr>
            <a:r>
              <a:rPr lang="en-US" b="1" u="sng" dirty="0"/>
              <a:t>A- requirements gathering and analysis</a:t>
            </a:r>
          </a:p>
          <a:p>
            <a:pPr lvl="0">
              <a:buNone/>
            </a:pPr>
            <a:r>
              <a:rPr lang="en-US" b="1" u="sng" dirty="0"/>
              <a:t>a1- project identification and selection</a:t>
            </a:r>
            <a:endParaRPr lang="en-GB" dirty="0"/>
          </a:p>
          <a:p>
            <a:pPr lvl="0"/>
            <a:r>
              <a:rPr lang="en-US" dirty="0"/>
              <a:t>identifies the needs of an organization for IS, this may be caused by:</a:t>
            </a:r>
            <a:endParaRPr lang="en-GB" dirty="0"/>
          </a:p>
          <a:p>
            <a:pPr>
              <a:buNone/>
            </a:pPr>
            <a:r>
              <a:rPr lang="en-US" dirty="0"/>
              <a:t> a- problems of the current procedures.</a:t>
            </a:r>
            <a:endParaRPr lang="en-GB" dirty="0"/>
          </a:p>
          <a:p>
            <a:pPr>
              <a:buNone/>
            </a:pPr>
            <a:r>
              <a:rPr lang="en-US" dirty="0"/>
              <a:t> b- the desire to perform additional tasks.</a:t>
            </a:r>
            <a:endParaRPr lang="en-GB" dirty="0"/>
          </a:p>
          <a:p>
            <a:pPr>
              <a:buNone/>
            </a:pPr>
            <a:r>
              <a:rPr lang="en-US" dirty="0"/>
              <a:t> c- implementation of new technology.</a:t>
            </a:r>
            <a:endParaRPr lang="en-GB" dirty="0"/>
          </a:p>
          <a:p>
            <a:pPr>
              <a:buNone/>
            </a:pPr>
            <a:r>
              <a:rPr lang="en-US" dirty="0"/>
              <a:t>d- users needs for new or enhanced system.</a:t>
            </a:r>
            <a:endParaRPr lang="en-GB" dirty="0"/>
          </a:p>
          <a:p>
            <a:pPr lvl="0"/>
            <a:r>
              <a:rPr lang="en-US" dirty="0"/>
              <a:t> The organization may or may not be able to allocate resources for the development process (financial, personnel, technical)</a:t>
            </a:r>
            <a:endParaRPr lang="en-GB" dirty="0"/>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u="sng" dirty="0"/>
              <a:t>a2- project initiation and planning:</a:t>
            </a:r>
            <a:br>
              <a:rPr lang="en-GB" dirty="0"/>
            </a:br>
            <a:endParaRPr lang="en-GB" dirty="0"/>
          </a:p>
        </p:txBody>
      </p:sp>
      <p:sp>
        <p:nvSpPr>
          <p:cNvPr id="3" name="Content Placeholder 2"/>
          <p:cNvSpPr>
            <a:spLocks noGrp="1"/>
          </p:cNvSpPr>
          <p:nvPr>
            <p:ph idx="1"/>
          </p:nvPr>
        </p:nvSpPr>
        <p:spPr/>
        <p:txBody>
          <a:bodyPr>
            <a:normAutofit lnSpcReduction="10000"/>
          </a:bodyPr>
          <a:lstStyle/>
          <a:p>
            <a:r>
              <a:rPr lang="en-GB" dirty="0"/>
              <a:t>Define business problem and scope</a:t>
            </a:r>
          </a:p>
          <a:p>
            <a:pPr lvl="0"/>
            <a:r>
              <a:rPr lang="en-US" dirty="0"/>
              <a:t>formal investigation of the system problem at hand.</a:t>
            </a:r>
            <a:endParaRPr lang="en-GB" dirty="0"/>
          </a:p>
          <a:p>
            <a:pPr lvl="0"/>
            <a:r>
              <a:rPr lang="en-US" dirty="0"/>
              <a:t>The presentation of reasons why the system should or shouldn’t be developed by the organization.</a:t>
            </a:r>
            <a:endParaRPr lang="en-GB" dirty="0"/>
          </a:p>
          <a:p>
            <a:pPr lvl="0"/>
            <a:r>
              <a:rPr lang="en-US" dirty="0"/>
              <a:t>Determining the scope of the proposed system, time needed to finish, resources both financial, and personnel. </a:t>
            </a:r>
            <a:endParaRPr lang="en-GB" dirty="0"/>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a3</a:t>
            </a:r>
            <a:r>
              <a:rPr lang="en-US" b="1" u="sng" dirty="0"/>
              <a:t>- Analysis:</a:t>
            </a:r>
            <a:r>
              <a:rPr lang="en-US" dirty="0"/>
              <a:t> </a:t>
            </a:r>
            <a:br>
              <a:rPr lang="en-GB" dirty="0"/>
            </a:br>
            <a:endParaRPr lang="en-GB" dirty="0"/>
          </a:p>
        </p:txBody>
      </p:sp>
      <p:sp>
        <p:nvSpPr>
          <p:cNvPr id="3" name="Content Placeholder 2"/>
          <p:cNvSpPr>
            <a:spLocks noGrp="1"/>
          </p:cNvSpPr>
          <p:nvPr>
            <p:ph idx="1"/>
          </p:nvPr>
        </p:nvSpPr>
        <p:spPr/>
        <p:txBody>
          <a:bodyPr>
            <a:normAutofit fontScale="77500" lnSpcReduction="20000"/>
          </a:bodyPr>
          <a:lstStyle/>
          <a:p>
            <a:pPr lvl="0"/>
            <a:r>
              <a:rPr lang="en-US" dirty="0"/>
              <a:t>Analysts study deeply the organization current system procedures in depth. (</a:t>
            </a:r>
            <a:r>
              <a:rPr lang="en-GB" dirty="0"/>
              <a:t>Define system requirements, Build prototypes for discovery of requirements, Prioritize requirements, Generate and evaluate alternatives)</a:t>
            </a:r>
          </a:p>
          <a:p>
            <a:pPr lvl="0"/>
            <a:r>
              <a:rPr lang="en-US" dirty="0"/>
              <a:t>They work with users to determine what users want from the system</a:t>
            </a:r>
            <a:endParaRPr lang="en-GB" dirty="0"/>
          </a:p>
          <a:p>
            <a:pPr lvl="0"/>
            <a:r>
              <a:rPr lang="en-US" dirty="0"/>
              <a:t>They study the current system and decide what part of the system might be replaced or enhanced.</a:t>
            </a:r>
            <a:endParaRPr lang="en-GB" dirty="0"/>
          </a:p>
          <a:p>
            <a:pPr lvl="0"/>
            <a:r>
              <a:rPr lang="en-US" dirty="0"/>
              <a:t>Generate ALTERNATIVE initial design to match requirements.</a:t>
            </a:r>
            <a:endParaRPr lang="en-GB" dirty="0"/>
          </a:p>
          <a:p>
            <a:pPr lvl="0"/>
            <a:r>
              <a:rPr lang="en-US" dirty="0"/>
              <a:t> Compare the alternatives and choose the best that meets requirements, and the best that fits the organization current and future needs. </a:t>
            </a:r>
            <a:endParaRPr lang="en-GB" dirty="0"/>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 </a:t>
            </a:r>
            <a:r>
              <a:rPr lang="en-US" b="1" u="sng" dirty="0"/>
              <a:t>Design:</a:t>
            </a:r>
            <a:br>
              <a:rPr lang="en-GB" dirty="0"/>
            </a:br>
            <a:endParaRPr lang="en-GB" dirty="0"/>
          </a:p>
        </p:txBody>
      </p:sp>
      <p:sp>
        <p:nvSpPr>
          <p:cNvPr id="3" name="Content Placeholder 2"/>
          <p:cNvSpPr>
            <a:spLocks noGrp="1"/>
          </p:cNvSpPr>
          <p:nvPr>
            <p:ph idx="1"/>
          </p:nvPr>
        </p:nvSpPr>
        <p:spPr/>
        <p:txBody>
          <a:bodyPr>
            <a:normAutofit fontScale="70000" lnSpcReduction="20000"/>
          </a:bodyPr>
          <a:lstStyle/>
          <a:p>
            <a:pPr lvl="0"/>
            <a:r>
              <a:rPr lang="en-US" dirty="0"/>
              <a:t>Description of the recommended solution is converted to logical then to physical design. </a:t>
            </a:r>
          </a:p>
          <a:p>
            <a:pPr lvl="0"/>
            <a:r>
              <a:rPr lang="en-GB" dirty="0"/>
              <a:t>[Design the application architecture, Design  system and user interfaces, Design and integrate the database, Design Prototype for design details, Design and integrate system controls]</a:t>
            </a:r>
          </a:p>
          <a:p>
            <a:pPr lvl="0"/>
            <a:r>
              <a:rPr lang="en-US" dirty="0"/>
              <a:t>Logical design: all functions and features of the system chosen for development in analysis are described independently of any computer platform. </a:t>
            </a:r>
            <a:endParaRPr lang="en-GB" dirty="0"/>
          </a:p>
          <a:p>
            <a:pPr lvl="0"/>
            <a:r>
              <a:rPr lang="en-US" dirty="0"/>
              <a:t>Physical design: logical specification of the system are transformed into technology-specific details. Technical, detailed specifications of all system elements (programs, files, networks, system SW, DB, HW to store data, acquisition plan for new technology).</a:t>
            </a:r>
            <a:endParaRPr lang="en-GB" dirty="0"/>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C- Development and testing-</a:t>
            </a:r>
            <a:r>
              <a:rPr lang="en-US" b="1" u="sng" dirty="0"/>
              <a:t> </a:t>
            </a:r>
            <a:br>
              <a:rPr lang="en-US" b="1" u="sng" dirty="0"/>
            </a:br>
            <a:endParaRPr lang="en-GB" dirty="0"/>
          </a:p>
        </p:txBody>
      </p:sp>
      <p:sp>
        <p:nvSpPr>
          <p:cNvPr id="3" name="Content Placeholder 2"/>
          <p:cNvSpPr>
            <a:spLocks noGrp="1"/>
          </p:cNvSpPr>
          <p:nvPr>
            <p:ph idx="1"/>
          </p:nvPr>
        </p:nvSpPr>
        <p:spPr/>
        <p:txBody>
          <a:bodyPr>
            <a:normAutofit lnSpcReduction="10000"/>
          </a:bodyPr>
          <a:lstStyle/>
          <a:p>
            <a:pPr>
              <a:spcBef>
                <a:spcPts val="1400"/>
              </a:spcBef>
            </a:pPr>
            <a:r>
              <a:rPr lang="en-US" b="1" u="sng" dirty="0"/>
              <a:t>3a-implementation: </a:t>
            </a:r>
            <a:r>
              <a:rPr lang="en-GB" dirty="0"/>
              <a:t>Construct software components, Verify and test , Convert data, Train users and document the system, Install the system</a:t>
            </a:r>
          </a:p>
          <a:p>
            <a:pPr lvl="0"/>
            <a:r>
              <a:rPr lang="en-US" dirty="0"/>
              <a:t> </a:t>
            </a:r>
            <a:r>
              <a:rPr lang="en-US" b="1" u="sng" dirty="0"/>
              <a:t>3b-Turning the system specification into working system </a:t>
            </a:r>
            <a:r>
              <a:rPr lang="en-US" dirty="0"/>
              <a:t>that is tested and then put into use. It includes </a:t>
            </a:r>
            <a:r>
              <a:rPr lang="en-US" i="1" u="sng" dirty="0"/>
              <a:t>coding, testing, and installation, training users, finalizing documentation (user guide).</a:t>
            </a:r>
            <a:endParaRPr lang="en-GB" dirty="0"/>
          </a:p>
          <a:p>
            <a:pPr>
              <a:buNone/>
            </a:pP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 </a:t>
            </a:r>
            <a:r>
              <a:rPr lang="en-US" b="1" dirty="0"/>
              <a:t>Deployment</a:t>
            </a:r>
            <a:r>
              <a:rPr lang="en-US" dirty="0"/>
              <a:t> and </a:t>
            </a:r>
            <a:r>
              <a:rPr lang="en-US" b="1" u="sng" dirty="0"/>
              <a:t>Maintenance</a:t>
            </a:r>
            <a:r>
              <a:rPr lang="en-US" dirty="0"/>
              <a:t>:</a:t>
            </a:r>
            <a:endParaRPr lang="en-GB" dirty="0"/>
          </a:p>
        </p:txBody>
      </p:sp>
      <p:sp>
        <p:nvSpPr>
          <p:cNvPr id="3" name="Content Placeholder 2"/>
          <p:cNvSpPr>
            <a:spLocks noGrp="1"/>
          </p:cNvSpPr>
          <p:nvPr>
            <p:ph idx="1"/>
          </p:nvPr>
        </p:nvSpPr>
        <p:spPr/>
        <p:txBody>
          <a:bodyPr/>
          <a:lstStyle/>
          <a:p>
            <a:r>
              <a:rPr lang="en-US" dirty="0"/>
              <a:t>an IS(Information system) is systematically repaired and improved. It includes the following functions:</a:t>
            </a:r>
            <a:endParaRPr lang="en-GB" dirty="0"/>
          </a:p>
          <a:p>
            <a:pPr lvl="0"/>
            <a:r>
              <a:rPr lang="en-US" dirty="0"/>
              <a:t>repairing error that may occur.</a:t>
            </a:r>
            <a:endParaRPr lang="en-GB" dirty="0"/>
          </a:p>
          <a:p>
            <a:pPr lvl="0"/>
            <a:r>
              <a:rPr lang="en-US" dirty="0"/>
              <a:t>Enhancing existing operations.</a:t>
            </a:r>
            <a:endParaRPr lang="en-GB" dirty="0"/>
          </a:p>
          <a:p>
            <a:pPr lvl="0"/>
            <a:r>
              <a:rPr lang="en-US" dirty="0"/>
              <a:t>Developing new functions</a:t>
            </a:r>
            <a:endParaRPr lang="en-GB" dirty="0"/>
          </a:p>
          <a:p>
            <a:pPr lvl="0"/>
            <a:r>
              <a:rPr lang="en-US" dirty="0"/>
              <a:t>All which bring the process of system development to step 1.</a:t>
            </a:r>
            <a:endParaRPr lang="en-GB" dirty="0"/>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Analyst  Skills</a:t>
            </a:r>
            <a:endParaRPr lang="en-GB" dirty="0"/>
          </a:p>
        </p:txBody>
      </p:sp>
      <p:sp>
        <p:nvSpPr>
          <p:cNvPr id="3" name="Content Placeholder 2"/>
          <p:cNvSpPr>
            <a:spLocks noGrp="1"/>
          </p:cNvSpPr>
          <p:nvPr>
            <p:ph idx="1"/>
          </p:nvPr>
        </p:nvSpPr>
        <p:spPr/>
        <p:txBody>
          <a:bodyPr>
            <a:normAutofit fontScale="85000" lnSpcReduction="10000"/>
          </a:bodyPr>
          <a:lstStyle/>
          <a:p>
            <a:pPr lvl="0">
              <a:buNone/>
            </a:pPr>
            <a:r>
              <a:rPr lang="en-US" b="1" i="1" u="sng" dirty="0"/>
              <a:t>A-Technical :</a:t>
            </a:r>
            <a:endParaRPr lang="en-GB" dirty="0"/>
          </a:p>
          <a:p>
            <a:r>
              <a:rPr lang="en-US" dirty="0"/>
              <a:t>1-Knowledge and understanding of  computer technology and it abilities.</a:t>
            </a:r>
            <a:endParaRPr lang="en-GB" dirty="0"/>
          </a:p>
          <a:p>
            <a:r>
              <a:rPr lang="en-US" dirty="0"/>
              <a:t>2- Knowledge and understanding of data networks.</a:t>
            </a:r>
            <a:endParaRPr lang="en-GB" dirty="0"/>
          </a:p>
          <a:p>
            <a:r>
              <a:rPr lang="en-US" dirty="0"/>
              <a:t>3- Knowledge and understanding of database management and programming languages.</a:t>
            </a:r>
            <a:endParaRPr lang="en-GB" dirty="0"/>
          </a:p>
          <a:p>
            <a:r>
              <a:rPr lang="en-US" dirty="0"/>
              <a:t>4- Knowledge and understanding of operating systems.</a:t>
            </a:r>
            <a:endParaRPr lang="en-GB" dirty="0"/>
          </a:p>
          <a:p>
            <a:r>
              <a:rPr lang="en-US" dirty="0"/>
              <a:t>5- Knowledge and understanding of  the internet</a:t>
            </a:r>
            <a:endParaRPr lang="en-GB" dirty="0"/>
          </a:p>
          <a:p>
            <a:r>
              <a:rPr lang="en-US" dirty="0"/>
              <a:t>6- know the best DSS that is suitable for the nature of the system in hand.</a:t>
            </a:r>
            <a:endParaRPr lang="en-GB" dirty="0"/>
          </a:p>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lvl="0">
              <a:buNone/>
            </a:pPr>
            <a:r>
              <a:rPr lang="en-US" b="1" i="1" u="sng" dirty="0"/>
              <a:t>B-Management  skills</a:t>
            </a:r>
            <a:endParaRPr lang="en-GB" dirty="0"/>
          </a:p>
          <a:p>
            <a:r>
              <a:rPr lang="en-US" dirty="0"/>
              <a:t>-the nature of the SA work requires him to work with different type of people (top, middle and low managements, outside users, customers ..etc), and he needs to manage:</a:t>
            </a:r>
            <a:endParaRPr lang="en-GB" dirty="0"/>
          </a:p>
          <a:p>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pPr>
              <a:buNone/>
            </a:pPr>
            <a:r>
              <a:rPr lang="en-US" b="1" u="sng" dirty="0"/>
              <a:t>C-Communication skills</a:t>
            </a:r>
            <a:r>
              <a:rPr lang="en-US" u="sng" dirty="0"/>
              <a:t>:</a:t>
            </a:r>
            <a:r>
              <a:rPr lang="en-US" dirty="0"/>
              <a:t> </a:t>
            </a:r>
            <a:endParaRPr lang="en-GB" dirty="0"/>
          </a:p>
          <a:p>
            <a:pPr>
              <a:buNone/>
            </a:pPr>
            <a:r>
              <a:rPr lang="en-US" dirty="0"/>
              <a:t>-the key to success as SA. you should be able to communicate clearly and effectively with others.</a:t>
            </a:r>
            <a:endParaRPr lang="en-GB" dirty="0"/>
          </a:p>
          <a:p>
            <a:pPr>
              <a:buNone/>
            </a:pPr>
            <a:r>
              <a:rPr lang="en-US" dirty="0"/>
              <a:t>-forms of communication (written, oral, by phone, presentation).</a:t>
            </a:r>
            <a:endParaRPr lang="en-GB" dirty="0"/>
          </a:p>
          <a:p>
            <a:pPr>
              <a:buNone/>
            </a:pPr>
            <a:r>
              <a:rPr lang="en-US" dirty="0"/>
              <a:t>-SA must be a good listener. Comm. Skills improve your experience. </a:t>
            </a:r>
            <a:endParaRPr lang="en-GB" dirty="0"/>
          </a:p>
          <a:p>
            <a:pPr lvl="0">
              <a:buNone/>
            </a:pPr>
            <a:r>
              <a:rPr lang="en-US" b="1" dirty="0"/>
              <a:t>Working alone and with a TEAM:</a:t>
            </a:r>
            <a:endParaRPr lang="en-GB" dirty="0"/>
          </a:p>
          <a:p>
            <a:pPr lvl="0"/>
            <a:r>
              <a:rPr lang="en-US" dirty="0"/>
              <a:t>SA needs to work alone some of the times to manage his schedule, commitments, and deadlines.</a:t>
            </a:r>
            <a:endParaRPr lang="en-GB" dirty="0"/>
          </a:p>
          <a:p>
            <a:pPr lvl="0"/>
            <a:r>
              <a:rPr lang="en-US" dirty="0"/>
              <a:t>SA work with a team also where all group aim is to achieve project goals. Trust the experienced users judgment, listen to them. You need to under stand the strength and weaknesses of the team members.</a:t>
            </a:r>
            <a:endParaRPr lang="en-GB" dirty="0"/>
          </a:p>
          <a:p>
            <a:pPr lvl="0"/>
            <a:r>
              <a:rPr lang="en-US" dirty="0"/>
              <a:t> TEAM  members should establish both cooperation and coordination that guide their work.</a:t>
            </a:r>
            <a:endParaRPr lang="en-GB" dirty="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Systems analysis</a:t>
            </a:r>
            <a:endParaRPr lang="en-GB" dirty="0"/>
          </a:p>
        </p:txBody>
      </p:sp>
      <p:sp>
        <p:nvSpPr>
          <p:cNvPr id="3" name="Content Placeholder 2"/>
          <p:cNvSpPr>
            <a:spLocks noGrp="1"/>
          </p:cNvSpPr>
          <p:nvPr>
            <p:ph idx="1"/>
          </p:nvPr>
        </p:nvSpPr>
        <p:spPr/>
        <p:txBody>
          <a:bodyPr/>
          <a:lstStyle/>
          <a:p>
            <a:r>
              <a:rPr lang="en-US" b="1" dirty="0"/>
              <a:t>is a discipline which </a:t>
            </a:r>
          </a:p>
          <a:p>
            <a:pPr>
              <a:buNone/>
            </a:pPr>
            <a:r>
              <a:rPr lang="en-US" b="1" dirty="0"/>
              <a:t>A- analyzes problems,</a:t>
            </a:r>
          </a:p>
          <a:p>
            <a:pPr>
              <a:buNone/>
            </a:pPr>
            <a:r>
              <a:rPr lang="en-US" b="1" dirty="0"/>
              <a:t>B- estimates the consequences of various courses of action(</a:t>
            </a:r>
            <a:r>
              <a:rPr lang="en-US" b="1" u="sng" dirty="0"/>
              <a:t>pin point weaknesses in the system)</a:t>
            </a:r>
            <a:r>
              <a:rPr lang="en-US" b="1" dirty="0"/>
              <a:t>,</a:t>
            </a:r>
          </a:p>
          <a:p>
            <a:pPr>
              <a:buNone/>
            </a:pPr>
            <a:r>
              <a:rPr lang="en-US" b="1" dirty="0"/>
              <a:t>C- recommends what action to take to solve problems and provide</a:t>
            </a:r>
            <a:r>
              <a:rPr lang="en-US" dirty="0"/>
              <a:t> </a:t>
            </a:r>
            <a:r>
              <a:rPr lang="en-US" b="1" dirty="0"/>
              <a:t>alternative solutions to the problems</a:t>
            </a:r>
            <a:r>
              <a:rPr lang="en-US" dirty="0"/>
              <a:t>.</a:t>
            </a:r>
            <a:r>
              <a:rPr lang="en-US" b="1" dirty="0"/>
              <a:t> </a:t>
            </a:r>
            <a:endParaRPr lang="en-GB" dirty="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Systems Analysis</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GB" b="1" dirty="0"/>
              <a:t>system analysis</a:t>
            </a:r>
            <a:r>
              <a:rPr lang="en-GB" dirty="0"/>
              <a:t> is "the process of studying a procedure or </a:t>
            </a:r>
            <a:r>
              <a:rPr lang="en-GB" dirty="0">
                <a:hlinkClick r:id="rId2" tooltip="Business"/>
              </a:rPr>
              <a:t>business</a:t>
            </a:r>
            <a:r>
              <a:rPr lang="en-GB" dirty="0"/>
              <a:t> in order to identify its goals and purposes and create </a:t>
            </a:r>
            <a:r>
              <a:rPr lang="en-GB" dirty="0">
                <a:hlinkClick r:id="rId3" tooltip="System"/>
              </a:rPr>
              <a:t>systems</a:t>
            </a:r>
            <a:r>
              <a:rPr lang="en-GB" dirty="0"/>
              <a:t> and procedures that will achieve them in an efficient way". </a:t>
            </a:r>
          </a:p>
          <a:p>
            <a:r>
              <a:rPr lang="en-GB" dirty="0"/>
              <a:t>Another view sees </a:t>
            </a:r>
            <a:r>
              <a:rPr lang="en-GB" b="1" dirty="0"/>
              <a:t>system analysis</a:t>
            </a:r>
            <a:r>
              <a:rPr lang="en-GB" dirty="0"/>
              <a:t> as a </a:t>
            </a:r>
            <a:r>
              <a:rPr lang="en-GB" dirty="0">
                <a:hlinkClick r:id="rId4" tooltip="Problem-solving"/>
              </a:rPr>
              <a:t>problem-solving</a:t>
            </a:r>
            <a:r>
              <a:rPr lang="en-GB" dirty="0"/>
              <a:t> technique that breaks down a system into its component pieces for the purpose of the studying how well those component parts work and interact to accomplish their purpose.</a:t>
            </a:r>
            <a:r>
              <a:rPr lang="en-GB" baseline="30000" dirty="0"/>
              <a:t> </a:t>
            </a:r>
            <a:endParaRPr lang="en-GB" dirty="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Systems Analysis</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GB" b="1" dirty="0"/>
              <a:t>Systems analysis:</a:t>
            </a:r>
            <a:r>
              <a:rPr lang="en-GB" dirty="0"/>
              <a:t> is the process of observing systems for troubleshooting or development purposes. </a:t>
            </a:r>
          </a:p>
          <a:p>
            <a:r>
              <a:rPr lang="en-GB" dirty="0"/>
              <a:t>In IT, systems analysis can include looking at end-user implementation of a software package or product; looking in-depth at source code to define the methodologies used in building software; or taking feasibility studies and other types of research to support the use and production of a software product.</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Information systems analysis</a:t>
            </a:r>
            <a:r>
              <a:rPr lang="en-US" b="1" dirty="0"/>
              <a:t> &amp;</a:t>
            </a:r>
            <a:br>
              <a:rPr lang="en-US" b="1" u="sng" dirty="0"/>
            </a:br>
            <a:r>
              <a:rPr lang="en-US" b="1" u="sng" dirty="0"/>
              <a:t> Information processing system </a:t>
            </a:r>
            <a:endParaRPr lang="en-GB" dirty="0"/>
          </a:p>
        </p:txBody>
      </p:sp>
      <p:sp>
        <p:nvSpPr>
          <p:cNvPr id="3" name="Content Placeholder 2"/>
          <p:cNvSpPr>
            <a:spLocks noGrp="1"/>
          </p:cNvSpPr>
          <p:nvPr>
            <p:ph idx="1"/>
          </p:nvPr>
        </p:nvSpPr>
        <p:spPr/>
        <p:txBody>
          <a:bodyPr>
            <a:normAutofit fontScale="92500" lnSpcReduction="20000"/>
          </a:bodyPr>
          <a:lstStyle/>
          <a:p>
            <a:r>
              <a:rPr lang="en-US" b="1" u="sng" dirty="0"/>
              <a:t>Information systems analysis</a:t>
            </a:r>
            <a:r>
              <a:rPr lang="en-US" dirty="0"/>
              <a:t> seeks to improve information systems so that they provide better support for the business activities of an organization. (in decision making)</a:t>
            </a:r>
            <a:endParaRPr lang="en-GB" dirty="0"/>
          </a:p>
          <a:p>
            <a:r>
              <a:rPr lang="en-US" b="1" u="sng" dirty="0"/>
              <a:t>Information processing system </a:t>
            </a:r>
            <a:r>
              <a:rPr lang="en-US" dirty="0"/>
              <a:t>is an information system which performs :</a:t>
            </a:r>
          </a:p>
          <a:p>
            <a:pPr>
              <a:buNone/>
            </a:pPr>
            <a:r>
              <a:rPr lang="en-US" dirty="0"/>
              <a:t>1-transformations of input,</a:t>
            </a:r>
          </a:p>
          <a:p>
            <a:pPr>
              <a:buNone/>
            </a:pPr>
            <a:r>
              <a:rPr lang="en-US" dirty="0"/>
              <a:t>2- store information and </a:t>
            </a:r>
          </a:p>
          <a:p>
            <a:pPr>
              <a:buNone/>
            </a:pPr>
            <a:r>
              <a:rPr lang="en-US" dirty="0"/>
              <a:t>3-transport information from one part of the system to another.</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System analyst</a:t>
            </a:r>
            <a:endParaRPr lang="en-GB" dirty="0"/>
          </a:p>
        </p:txBody>
      </p:sp>
      <p:sp>
        <p:nvSpPr>
          <p:cNvPr id="3" name="Content Placeholder 2"/>
          <p:cNvSpPr>
            <a:spLocks noGrp="1"/>
          </p:cNvSpPr>
          <p:nvPr>
            <p:ph idx="1"/>
          </p:nvPr>
        </p:nvSpPr>
        <p:spPr/>
        <p:txBody>
          <a:bodyPr>
            <a:normAutofit fontScale="85000" lnSpcReduction="10000"/>
          </a:bodyPr>
          <a:lstStyle/>
          <a:p>
            <a:r>
              <a:rPr lang="en-US" dirty="0"/>
              <a:t>A person or </a:t>
            </a:r>
            <a:r>
              <a:rPr lang="en-US" b="1" u="sng" dirty="0"/>
              <a:t>team</a:t>
            </a:r>
            <a:r>
              <a:rPr lang="en-US" dirty="0"/>
              <a:t> who study the problems and needs of an organization in order to determine how people, methods and information technology can best be combined to bring improvements in the organization. SA helps managers and other business managers define their requirements for new or enhanced information services. </a:t>
            </a:r>
            <a:endParaRPr lang="en-GB" dirty="0"/>
          </a:p>
          <a:p>
            <a:r>
              <a:rPr lang="en-US" b="1" dirty="0"/>
              <a:t>System analysts help solve business problems by applying information technology not only to production and service functions but also to improve monitoring, control, and decision support. </a:t>
            </a:r>
            <a:endParaRPr lang="en-GB" dirty="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System analyst objectives </a:t>
            </a:r>
            <a:br>
              <a:rPr lang="en-GB" dirty="0"/>
            </a:br>
            <a:endParaRPr lang="en-GB" dirty="0"/>
          </a:p>
        </p:txBody>
      </p:sp>
      <p:sp>
        <p:nvSpPr>
          <p:cNvPr id="3" name="Content Placeholder 2"/>
          <p:cNvSpPr>
            <a:spLocks noGrp="1"/>
          </p:cNvSpPr>
          <p:nvPr>
            <p:ph idx="1"/>
          </p:nvPr>
        </p:nvSpPr>
        <p:spPr/>
        <p:txBody>
          <a:bodyPr/>
          <a:lstStyle/>
          <a:p>
            <a:pPr>
              <a:buNone/>
            </a:pPr>
            <a:r>
              <a:rPr lang="en-GB" dirty="0"/>
              <a:t>System Analysts help evaluate whether a system is viable or efficient within the context of its overall architecture </a:t>
            </a:r>
          </a:p>
          <a:p>
            <a:pPr>
              <a:buNone/>
            </a:pPr>
            <a:r>
              <a:rPr lang="en-US" b="1" dirty="0"/>
              <a:t>System analysts work with abstract models in order to:</a:t>
            </a:r>
            <a:endParaRPr lang="en-GB" dirty="0"/>
          </a:p>
          <a:p>
            <a:pPr lvl="0"/>
            <a:r>
              <a:rPr lang="en-US" b="1" dirty="0"/>
              <a:t>Understand existing systems </a:t>
            </a:r>
            <a:endParaRPr lang="en-GB" dirty="0"/>
          </a:p>
          <a:p>
            <a:pPr lvl="0"/>
            <a:r>
              <a:rPr lang="en-US" b="1" dirty="0"/>
              <a:t>Simulate system behavior</a:t>
            </a:r>
            <a:endParaRPr lang="en-GB" dirty="0"/>
          </a:p>
          <a:p>
            <a:pPr lvl="0"/>
            <a:r>
              <a:rPr lang="en-US" b="1" dirty="0"/>
              <a:t>Describe the requirements for a new system </a:t>
            </a:r>
            <a:endParaRPr lang="en-GB" dirty="0"/>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4203</TotalTime>
  <Words>2542</Words>
  <Application>Microsoft Office PowerPoint</Application>
  <PresentationFormat>On-screen Show (4:3)</PresentationFormat>
  <Paragraphs>183</Paragraphs>
  <Slides>38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38</vt:i4>
      </vt:variant>
    </vt:vector>
  </HeadingPairs>
  <TitlesOfParts>
    <vt:vector size="41" baseType="lpstr">
      <vt:lpstr>Arial</vt:lpstr>
      <vt:lpstr>Calibri</vt:lpstr>
      <vt:lpstr>Office Theme</vt:lpstr>
      <vt:lpstr>Introduction to System Analysis and Design</vt:lpstr>
      <vt:lpstr>What is System? </vt:lpstr>
      <vt:lpstr>System characteristics  </vt:lpstr>
      <vt:lpstr>Systems analysis</vt:lpstr>
      <vt:lpstr>Systems Analysis </vt:lpstr>
      <vt:lpstr>Systems Analysis </vt:lpstr>
      <vt:lpstr>Information systems analysis &amp;  Information processing system </vt:lpstr>
      <vt:lpstr>System analyst</vt:lpstr>
      <vt:lpstr>System analyst objectives  </vt:lpstr>
      <vt:lpstr>PowerPoint Presentation</vt:lpstr>
      <vt:lpstr>Information</vt:lpstr>
      <vt:lpstr>Properties of a System </vt:lpstr>
      <vt:lpstr>Properties of a System</vt:lpstr>
      <vt:lpstr>Properties of a System</vt:lpstr>
      <vt:lpstr>Elements of a System </vt:lpstr>
      <vt:lpstr>Elements of a System</vt:lpstr>
      <vt:lpstr>Elements of a System</vt:lpstr>
      <vt:lpstr>Elements of a System</vt:lpstr>
      <vt:lpstr>Elements of a System</vt:lpstr>
      <vt:lpstr>Types of Systems</vt:lpstr>
      <vt:lpstr>Types of Systems</vt:lpstr>
      <vt:lpstr>Types of Systems</vt:lpstr>
      <vt:lpstr>Types of Systems</vt:lpstr>
      <vt:lpstr>Types of Systems</vt:lpstr>
      <vt:lpstr>Types of Systems</vt:lpstr>
      <vt:lpstr>Types of Systems</vt:lpstr>
      <vt:lpstr>Types of Systems</vt:lpstr>
      <vt:lpstr>System Development Life Cycle  (SDLC)</vt:lpstr>
      <vt:lpstr>PowerPoint Presentation</vt:lpstr>
      <vt:lpstr>SDLC Steps</vt:lpstr>
      <vt:lpstr>a2- project initiation and planning: </vt:lpstr>
      <vt:lpstr>a3- Analysis:  </vt:lpstr>
      <vt:lpstr>B- Design: </vt:lpstr>
      <vt:lpstr> C- Development and testing-  </vt:lpstr>
      <vt:lpstr>D- Deployment and Maintenance:</vt:lpstr>
      <vt:lpstr>System Analyst  Skills</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Analysis and Design</dc:title>
  <dc:creator>kamal</dc:creator>
  <cp:lastModifiedBy>kamal</cp:lastModifiedBy>
  <cp:revision>38</cp:revision>
  <dcterms:created xsi:type="dcterms:W3CDTF">2017-01-16T03:50:54Z</dcterms:created>
  <dcterms:modified xsi:type="dcterms:W3CDTF">2022-01-31T06:02:57Z</dcterms:modified>
</cp:coreProperties>
</file>