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8"/>
  </p:notesMasterIdLst>
  <p:sldIdLst>
    <p:sldId id="256" r:id="rId2"/>
    <p:sldId id="257" r:id="rId3"/>
    <p:sldId id="269" r:id="rId4"/>
    <p:sldId id="278" r:id="rId5"/>
    <p:sldId id="258" r:id="rId6"/>
    <p:sldId id="310" r:id="rId7"/>
    <p:sldId id="311" r:id="rId8"/>
    <p:sldId id="312" r:id="rId9"/>
    <p:sldId id="313" r:id="rId10"/>
    <p:sldId id="315" r:id="rId11"/>
    <p:sldId id="259" r:id="rId12"/>
    <p:sldId id="309"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260" r:id="rId54"/>
    <p:sldId id="261" r:id="rId55"/>
    <p:sldId id="267" r:id="rId56"/>
    <p:sldId id="270" r:id="rId57"/>
    <p:sldId id="272" r:id="rId58"/>
    <p:sldId id="298" r:id="rId59"/>
    <p:sldId id="279" r:id="rId60"/>
    <p:sldId id="280" r:id="rId61"/>
    <p:sldId id="283" r:id="rId62"/>
    <p:sldId id="281" r:id="rId63"/>
    <p:sldId id="292" r:id="rId64"/>
    <p:sldId id="300" r:id="rId65"/>
    <p:sldId id="301" r:id="rId66"/>
    <p:sldId id="308"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60"/>
  </p:normalViewPr>
  <p:slideViewPr>
    <p:cSldViewPr>
      <p:cViewPr varScale="1">
        <p:scale>
          <a:sx n="73" d="100"/>
          <a:sy n="73" d="100"/>
        </p:scale>
        <p:origin x="-11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D88C49-4AA0-4272-A683-1189C5C9A0EA}" type="datetimeFigureOut">
              <a:rPr lang="ar-SA" smtClean="0"/>
              <a:pPr/>
              <a:t>01/04/1434</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5ABECFF-B077-4712-AFE6-DEAEDB65E051}" type="slidenum">
              <a:rPr lang="ar-SA" smtClean="0"/>
              <a:pPr/>
              <a:t>‹#›</a:t>
            </a:fld>
            <a:endParaRPr lang="ar-SA"/>
          </a:p>
        </p:txBody>
      </p:sp>
    </p:spTree>
    <p:extLst>
      <p:ext uri="{BB962C8B-B14F-4D97-AF65-F5344CB8AC3E}">
        <p14:creationId xmlns:p14="http://schemas.microsoft.com/office/powerpoint/2010/main" val="9177512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D377933-CA3F-411A-A0AE-EDDDF8E9E969}" type="slidenum">
              <a:rPr lang="en-US" smtClean="0"/>
              <a:pPr/>
              <a:t>25</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ar-S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C0EE3635-3CC0-4BB7-BEED-F94CA342BD40}" type="slidenum">
              <a:rPr lang="en-US" smtClean="0"/>
              <a:pPr/>
              <a:t>26</a:t>
            </a:fld>
            <a:endParaRPr lang="en-US" smtClean="0"/>
          </a:p>
        </p:txBody>
      </p:sp>
      <p:sp>
        <p:nvSpPr>
          <p:cNvPr id="24579" name="Rectangle 1026"/>
          <p:cNvSpPr>
            <a:spLocks noGrp="1" noRot="1" noChangeAspect="1" noChangeArrowheads="1" noTextEdit="1"/>
          </p:cNvSpPr>
          <p:nvPr>
            <p:ph type="sldImg"/>
          </p:nvPr>
        </p:nvSpPr>
        <p:spPr>
          <a:ln/>
        </p:spPr>
      </p:sp>
      <p:sp>
        <p:nvSpPr>
          <p:cNvPr id="24580" name="Rectangle 1027"/>
          <p:cNvSpPr>
            <a:spLocks noGrp="1" noChangeArrowheads="1"/>
          </p:cNvSpPr>
          <p:nvPr>
            <p:ph type="body" idx="1"/>
          </p:nvPr>
        </p:nvSpPr>
        <p:spPr>
          <a:noFill/>
          <a:ln/>
        </p:spPr>
        <p:txBody>
          <a:bodyPr/>
          <a:lstStyle/>
          <a:p>
            <a:r>
              <a:rPr lang="en-US" smtClean="0"/>
              <a:t>Nonrenewable energies come from combustion of coal, oil, and natural gas. Their creation took millions of years, and we are using it faster than it was produced and faster than it is being created.</a:t>
            </a:r>
          </a:p>
          <a:p>
            <a:r>
              <a:rPr lang="en-US" smtClean="0"/>
              <a:t>Renewable energies come from the sun. Collection is from natural occurrences. While the energy is free, it costs money to collect it.</a:t>
            </a:r>
          </a:p>
          <a:p>
            <a:r>
              <a:rPr lang="en-US" smtClean="0"/>
              <a:t>Nuclear and geothermal energies aren’t renewable but are treated that way since the quantity is so large.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41D6311-1F08-42AF-A40E-57E102D92C3D}" type="slidenum">
              <a:rPr lang="en-US" smtClean="0"/>
              <a:pPr/>
              <a:t>30</a:t>
            </a:fld>
            <a:endParaRPr lang="en-US" smtClean="0"/>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endParaRPr lang="ar-S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2C3FC89-1D52-4B17-8B1C-64CD9778B6D9}" type="slidenum">
              <a:rPr lang="en-US" smtClean="0"/>
              <a:pPr/>
              <a:t>31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ar-S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F6B6B73-C1DF-48A2-8A7F-61728DB34C0A}" type="slidenum">
              <a:rPr lang="en-US" smtClean="0"/>
              <a:pPr/>
              <a:t>32</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ar-S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6DCD0EC-E45A-4D71-A212-366AA21323DD}" type="slidenum">
              <a:rPr lang="en-US" smtClean="0"/>
              <a:pPr/>
              <a:t>36</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ar-S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7427F14-E3EA-4B70-953B-AEE23B1C8B4B}" type="slidenum">
              <a:rPr lang="en-US" smtClean="0"/>
              <a:pPr/>
              <a:t>37</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ar-S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8E189C0-21D7-4710-8A9E-147B09EF935F}" type="slidenum">
              <a:rPr lang="en-US" smtClean="0"/>
              <a:pPr/>
              <a:t>38</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817E80CF-5C6D-4148-8F93-08E8703242FF}" type="datetimeFigureOut">
              <a:rPr lang="en-US" smtClean="0"/>
              <a:pPr/>
              <a:t>2/11/2013</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5CD4A84-E958-45D6-954E-B4AA61C727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7E80CF-5C6D-4148-8F93-08E8703242FF}"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D4A84-E958-45D6-954E-B4AA61C727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7E80CF-5C6D-4148-8F93-08E8703242FF}"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D4A84-E958-45D6-954E-B4AA61C727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817E80CF-5C6D-4148-8F93-08E8703242FF}" type="datetimeFigureOut">
              <a:rPr lang="en-US" smtClean="0"/>
              <a:pPr/>
              <a:t>2/11/2013</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05CD4A84-E958-45D6-954E-B4AA61C727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817E80CF-5C6D-4148-8F93-08E8703242FF}" type="datetimeFigureOut">
              <a:rPr lang="en-US" smtClean="0"/>
              <a:pPr/>
              <a:t>2/11/2013</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05CD4A84-E958-45D6-954E-B4AA61C727A5}"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817E80CF-5C6D-4148-8F93-08E8703242FF}" type="datetimeFigureOut">
              <a:rPr lang="en-US" smtClean="0"/>
              <a:pPr/>
              <a:t>2/11/2013</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05CD4A84-E958-45D6-954E-B4AA61C727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817E80CF-5C6D-4148-8F93-08E8703242FF}" type="datetimeFigureOut">
              <a:rPr lang="en-US" smtClean="0"/>
              <a:pPr/>
              <a:t>2/11/2013</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05CD4A84-E958-45D6-954E-B4AA61C727A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17E80CF-5C6D-4148-8F93-08E8703242FF}" type="datetimeFigureOut">
              <a:rPr lang="en-US" smtClean="0"/>
              <a:pPr/>
              <a:t>2/11/2013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CD4A84-E958-45D6-954E-B4AA61C727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817E80CF-5C6D-4148-8F93-08E8703242FF}" type="datetimeFigureOut">
              <a:rPr lang="en-US" smtClean="0"/>
              <a:pPr/>
              <a:t>2/11/2013</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05CD4A84-E958-45D6-954E-B4AA61C727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817E80CF-5C6D-4148-8F93-08E8703242FF}" type="datetimeFigureOut">
              <a:rPr lang="en-US" smtClean="0"/>
              <a:pPr/>
              <a:t>2/11/2013</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05CD4A84-E958-45D6-954E-B4AA61C727A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817E80CF-5C6D-4148-8F93-08E8703242FF}" type="datetimeFigureOut">
              <a:rPr lang="en-US" smtClean="0"/>
              <a:pPr/>
              <a:t>2/11/2013</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05CD4A84-E958-45D6-954E-B4AA61C727A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17E80CF-5C6D-4148-8F93-08E8703242FF}" type="datetimeFigureOut">
              <a:rPr lang="en-US" smtClean="0"/>
              <a:pPr/>
              <a:t>2/11/2013</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5CD4A84-E958-45D6-954E-B4AA61C727A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worsleyschool.net/science/files/sun/page.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worsleyschool.net/science/files/nuclear/bomb.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worsleyschool.net/science/files/emc2/emc2.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http://www.anawa.org.au/mining/crush.gif" TargetMode="Externa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http://www.anawa.org.au/mining/concentrator.gif" TargetMode="External"/><Relationship Id="rId4" Type="http://schemas.openxmlformats.org/officeDocument/2006/relationships/image" Target="../media/image24.png"/></Relationships>
</file>

<file path=ppt/slides/_rels/slide62.xml.rels><?xml version="1.0" encoding="UTF-8" standalone="yes"?>
<Relationships xmlns="http://schemas.openxmlformats.org/package/2006/relationships"><Relationship Id="rId3" Type="http://schemas.openxmlformats.org/officeDocument/2006/relationships/image" Target="http://www.anawa.org.au/mining/barrels.gif" TargetMode="External"/><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http://www.anawa.org.au/mining/transport.gif" TargetMode="External"/><Relationship Id="rId4" Type="http://schemas.openxmlformats.org/officeDocument/2006/relationships/image" Target="../media/image26.png"/></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71750"/>
            <a:ext cx="8001000" cy="1619250"/>
          </a:xfrm>
        </p:spPr>
        <p:txBody>
          <a:bodyPr>
            <a:normAutofit/>
          </a:bodyPr>
          <a:lstStyle/>
          <a:p>
            <a:r>
              <a:rPr lang="en-US" sz="7200" dirty="0" smtClean="0"/>
              <a:t>Nuclear energy </a:t>
            </a:r>
            <a:endParaRPr lang="en-US" sz="7200" dirty="0"/>
          </a:p>
        </p:txBody>
      </p:sp>
      <p:sp>
        <p:nvSpPr>
          <p:cNvPr id="3" name="Subtitle 2"/>
          <p:cNvSpPr>
            <a:spLocks noGrp="1"/>
          </p:cNvSpPr>
          <p:nvPr>
            <p:ph type="subTitle" idx="1"/>
          </p:nvPr>
        </p:nvSpPr>
        <p:spPr>
          <a:xfrm>
            <a:off x="1447800" y="4343400"/>
            <a:ext cx="6477000" cy="3048000"/>
          </a:xfrm>
        </p:spPr>
        <p:txBody>
          <a:bodyPr>
            <a:normAutofit/>
          </a:bodyPr>
          <a:lstStyle/>
          <a:p>
            <a:endParaRPr lang="en-US" dirty="0" smtClean="0">
              <a:solidFill>
                <a:schemeClr val="tx1"/>
              </a:solidFill>
            </a:endParaRPr>
          </a:p>
        </p:txBody>
      </p:sp>
      <p:pic>
        <p:nvPicPr>
          <p:cNvPr id="4" name="Picture 8" descr="Nuclear_Power_Plant_Cattenom"/>
          <p:cNvPicPr>
            <a:picLocks noChangeAspect="1" noChangeArrowheads="1"/>
          </p:cNvPicPr>
          <p:nvPr/>
        </p:nvPicPr>
        <p:blipFill>
          <a:blip r:embed="rId2" cstate="print"/>
          <a:srcRect/>
          <a:stretch>
            <a:fillRect/>
          </a:stretch>
        </p:blipFill>
        <p:spPr>
          <a:xfrm>
            <a:off x="0" y="0"/>
            <a:ext cx="4038600" cy="30289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3" descr="C:\benexpo\sequoyah.jpg"/>
          <p:cNvPicPr>
            <a:picLocks noGrp="1" noChangeAspect="1" noChangeArrowheads="1"/>
          </p:cNvPicPr>
          <p:nvPr>
            <p:ph idx="1"/>
          </p:nvPr>
        </p:nvPicPr>
        <p:blipFill>
          <a:blip r:embed="rId2"/>
          <a:srcRect/>
          <a:stretch>
            <a:fillRect/>
          </a:stretch>
        </p:blipFill>
        <p:spPr bwMode="auto">
          <a:xfrm>
            <a:off x="1857356" y="2357430"/>
            <a:ext cx="5786478" cy="321471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Nuclear Fission</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971800" y="1687068"/>
            <a:ext cx="3314700" cy="51709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6" descr="C:\benexpo\fission.gif"/>
          <p:cNvPicPr>
            <a:picLocks noChangeAspect="1" noChangeArrowheads="1"/>
          </p:cNvPicPr>
          <p:nvPr/>
        </p:nvPicPr>
        <p:blipFill>
          <a:blip r:embed="rId2"/>
          <a:srcRect/>
          <a:stretch>
            <a:fillRect/>
          </a:stretch>
        </p:blipFill>
        <p:spPr bwMode="auto">
          <a:xfrm>
            <a:off x="1857356" y="1071547"/>
            <a:ext cx="5376882" cy="371477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2057400" y="4191000"/>
            <a:ext cx="785813" cy="762000"/>
            <a:chOff x="1296" y="1632"/>
            <a:chExt cx="495" cy="480"/>
          </a:xfrm>
        </p:grpSpPr>
        <p:sp>
          <p:nvSpPr>
            <p:cNvPr id="9218" name="Oval 2"/>
            <p:cNvSpPr>
              <a:spLocks noChangeArrowheads="1"/>
            </p:cNvSpPr>
            <p:nvPr/>
          </p:nvSpPr>
          <p:spPr bwMode="auto">
            <a:xfrm>
              <a:off x="1296" y="1632"/>
              <a:ext cx="480" cy="480"/>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3" name="Group 7"/>
            <p:cNvGrpSpPr>
              <a:grpSpLocks/>
            </p:cNvGrpSpPr>
            <p:nvPr/>
          </p:nvGrpSpPr>
          <p:grpSpPr bwMode="auto">
            <a:xfrm>
              <a:off x="1344" y="1680"/>
              <a:ext cx="447" cy="356"/>
              <a:chOff x="2880" y="2160"/>
              <a:chExt cx="447" cy="356"/>
            </a:xfrm>
          </p:grpSpPr>
          <p:sp>
            <p:nvSpPr>
              <p:cNvPr id="9219" name="Text Box 3"/>
              <p:cNvSpPr txBox="1">
                <a:spLocks noChangeArrowheads="1"/>
              </p:cNvSpPr>
              <p:nvPr/>
            </p:nvSpPr>
            <p:spPr bwMode="auto">
              <a:xfrm>
                <a:off x="3072" y="2208"/>
                <a:ext cx="255" cy="288"/>
              </a:xfrm>
              <a:prstGeom prst="rect">
                <a:avLst/>
              </a:prstGeom>
              <a:noFill/>
              <a:ln w="9525">
                <a:noFill/>
                <a:miter lim="800000"/>
                <a:headEnd/>
                <a:tailEnd/>
              </a:ln>
              <a:effectLst/>
            </p:spPr>
            <p:txBody>
              <a:bodyPr wrap="none">
                <a:spAutoFit/>
              </a:bodyPr>
              <a:lstStyle/>
              <a:p>
                <a:r>
                  <a:rPr lang="en-GB" sz="2400"/>
                  <a:t>U</a:t>
                </a:r>
              </a:p>
            </p:txBody>
          </p:sp>
          <p:grpSp>
            <p:nvGrpSpPr>
              <p:cNvPr id="4" name="Group 6"/>
              <p:cNvGrpSpPr>
                <a:grpSpLocks/>
              </p:cNvGrpSpPr>
              <p:nvPr/>
            </p:nvGrpSpPr>
            <p:grpSpPr bwMode="auto">
              <a:xfrm>
                <a:off x="2880" y="2160"/>
                <a:ext cx="308" cy="356"/>
                <a:chOff x="2880" y="2160"/>
                <a:chExt cx="308" cy="356"/>
              </a:xfrm>
            </p:grpSpPr>
            <p:sp>
              <p:nvSpPr>
                <p:cNvPr id="9220" name="Text Box 4"/>
                <p:cNvSpPr txBox="1">
                  <a:spLocks noChangeArrowheads="1"/>
                </p:cNvSpPr>
                <p:nvPr/>
              </p:nvSpPr>
              <p:spPr bwMode="auto">
                <a:xfrm>
                  <a:off x="2880" y="2160"/>
                  <a:ext cx="308" cy="212"/>
                </a:xfrm>
                <a:prstGeom prst="rect">
                  <a:avLst/>
                </a:prstGeom>
                <a:noFill/>
                <a:ln w="9525">
                  <a:noFill/>
                  <a:miter lim="800000"/>
                  <a:headEnd/>
                  <a:tailEnd/>
                </a:ln>
                <a:effectLst/>
              </p:spPr>
              <p:txBody>
                <a:bodyPr wrap="none">
                  <a:spAutoFit/>
                </a:bodyPr>
                <a:lstStyle/>
                <a:p>
                  <a:r>
                    <a:rPr lang="en-GB" sz="1600"/>
                    <a:t>235</a:t>
                  </a:r>
                </a:p>
              </p:txBody>
            </p:sp>
            <p:sp>
              <p:nvSpPr>
                <p:cNvPr id="9221" name="Text Box 5"/>
                <p:cNvSpPr txBox="1">
                  <a:spLocks noChangeArrowheads="1"/>
                </p:cNvSpPr>
                <p:nvPr/>
              </p:nvSpPr>
              <p:spPr bwMode="auto">
                <a:xfrm>
                  <a:off x="2928" y="2304"/>
                  <a:ext cx="244" cy="212"/>
                </a:xfrm>
                <a:prstGeom prst="rect">
                  <a:avLst/>
                </a:prstGeom>
                <a:noFill/>
                <a:ln w="9525">
                  <a:noFill/>
                  <a:miter lim="800000"/>
                  <a:headEnd/>
                  <a:tailEnd/>
                </a:ln>
                <a:effectLst/>
              </p:spPr>
              <p:txBody>
                <a:bodyPr wrap="none">
                  <a:spAutoFit/>
                </a:bodyPr>
                <a:lstStyle/>
                <a:p>
                  <a:r>
                    <a:rPr lang="en-GB" sz="1600"/>
                    <a:t>92</a:t>
                  </a:r>
                </a:p>
              </p:txBody>
            </p:sp>
          </p:grpSp>
        </p:grpSp>
      </p:grpSp>
      <p:grpSp>
        <p:nvGrpSpPr>
          <p:cNvPr id="5" name="Group 16"/>
          <p:cNvGrpSpPr>
            <a:grpSpLocks/>
          </p:cNvGrpSpPr>
          <p:nvPr/>
        </p:nvGrpSpPr>
        <p:grpSpPr bwMode="auto">
          <a:xfrm>
            <a:off x="304800" y="4267200"/>
            <a:ext cx="685800" cy="609600"/>
            <a:chOff x="1632" y="2496"/>
            <a:chExt cx="432" cy="384"/>
          </a:xfrm>
        </p:grpSpPr>
        <p:sp>
          <p:nvSpPr>
            <p:cNvPr id="9226" name="Oval 10"/>
            <p:cNvSpPr>
              <a:spLocks noChangeArrowheads="1"/>
            </p:cNvSpPr>
            <p:nvPr/>
          </p:nvSpPr>
          <p:spPr bwMode="auto">
            <a:xfrm>
              <a:off x="1680" y="2496"/>
              <a:ext cx="384" cy="384"/>
            </a:xfrm>
            <a:prstGeom prst="ellipse">
              <a:avLst/>
            </a:prstGeom>
            <a:gradFill rotWithShape="0">
              <a:gsLst>
                <a:gs pos="0">
                  <a:srgbClr val="0099FF">
                    <a:gamma/>
                    <a:shade val="66275"/>
                    <a:invGamma/>
                  </a:srgbClr>
                </a:gs>
                <a:gs pos="100000">
                  <a:srgbClr val="0099FF"/>
                </a:gs>
              </a:gsLst>
              <a:lin ang="0" scaled="1"/>
            </a:gradFill>
            <a:ln w="9525">
              <a:solidFill>
                <a:schemeClr val="tx1"/>
              </a:solidFill>
              <a:round/>
              <a:headEnd/>
              <a:tailEnd/>
            </a:ln>
            <a:effectLst/>
          </p:spPr>
          <p:txBody>
            <a:bodyPr wrap="none" anchor="ctr"/>
            <a:lstStyle/>
            <a:p>
              <a:endParaRPr lang="ar-SA"/>
            </a:p>
          </p:txBody>
        </p:sp>
        <p:grpSp>
          <p:nvGrpSpPr>
            <p:cNvPr id="6" name="Group 11"/>
            <p:cNvGrpSpPr>
              <a:grpSpLocks/>
            </p:cNvGrpSpPr>
            <p:nvPr/>
          </p:nvGrpSpPr>
          <p:grpSpPr bwMode="auto">
            <a:xfrm>
              <a:off x="1632" y="2496"/>
              <a:ext cx="404" cy="356"/>
              <a:chOff x="2880" y="2160"/>
              <a:chExt cx="404" cy="356"/>
            </a:xfrm>
          </p:grpSpPr>
          <p:sp>
            <p:nvSpPr>
              <p:cNvPr id="9228" name="Text Box 12"/>
              <p:cNvSpPr txBox="1">
                <a:spLocks noChangeArrowheads="1"/>
              </p:cNvSpPr>
              <p:nvPr/>
            </p:nvSpPr>
            <p:spPr bwMode="auto">
              <a:xfrm>
                <a:off x="3072" y="2208"/>
                <a:ext cx="212" cy="288"/>
              </a:xfrm>
              <a:prstGeom prst="rect">
                <a:avLst/>
              </a:prstGeom>
              <a:noFill/>
              <a:ln w="9525">
                <a:noFill/>
                <a:miter lim="800000"/>
                <a:headEnd/>
                <a:tailEnd/>
              </a:ln>
              <a:effectLst/>
            </p:spPr>
            <p:txBody>
              <a:bodyPr wrap="none">
                <a:spAutoFit/>
              </a:bodyPr>
              <a:lstStyle/>
              <a:p>
                <a:r>
                  <a:rPr lang="en-GB" sz="2400"/>
                  <a:t>n</a:t>
                </a:r>
              </a:p>
            </p:txBody>
          </p:sp>
          <p:grpSp>
            <p:nvGrpSpPr>
              <p:cNvPr id="7" name="Group 13"/>
              <p:cNvGrpSpPr>
                <a:grpSpLocks/>
              </p:cNvGrpSpPr>
              <p:nvPr/>
            </p:nvGrpSpPr>
            <p:grpSpPr bwMode="auto">
              <a:xfrm>
                <a:off x="2880" y="2160"/>
                <a:ext cx="260" cy="356"/>
                <a:chOff x="2880" y="2160"/>
                <a:chExt cx="260" cy="356"/>
              </a:xfrm>
            </p:grpSpPr>
            <p:sp>
              <p:nvSpPr>
                <p:cNvPr id="9230" name="Text Box 14"/>
                <p:cNvSpPr txBox="1">
                  <a:spLocks noChangeArrowheads="1"/>
                </p:cNvSpPr>
                <p:nvPr/>
              </p:nvSpPr>
              <p:spPr bwMode="auto">
                <a:xfrm>
                  <a:off x="2880" y="2160"/>
                  <a:ext cx="244" cy="212"/>
                </a:xfrm>
                <a:prstGeom prst="rect">
                  <a:avLst/>
                </a:prstGeom>
                <a:noFill/>
                <a:ln w="9525">
                  <a:noFill/>
                  <a:miter lim="800000"/>
                  <a:headEnd/>
                  <a:tailEnd/>
                </a:ln>
                <a:effectLst/>
              </p:spPr>
              <p:txBody>
                <a:bodyPr wrap="none">
                  <a:spAutoFit/>
                </a:bodyPr>
                <a:lstStyle/>
                <a:p>
                  <a:r>
                    <a:rPr lang="en-GB" sz="1600"/>
                    <a:t>  1</a:t>
                  </a:r>
                </a:p>
              </p:txBody>
            </p:sp>
            <p:sp>
              <p:nvSpPr>
                <p:cNvPr id="9231" name="Text Box 15"/>
                <p:cNvSpPr txBox="1">
                  <a:spLocks noChangeArrowheads="1"/>
                </p:cNvSpPr>
                <p:nvPr/>
              </p:nvSpPr>
              <p:spPr bwMode="auto">
                <a:xfrm>
                  <a:off x="2928" y="2304"/>
                  <a:ext cx="212" cy="212"/>
                </a:xfrm>
                <a:prstGeom prst="rect">
                  <a:avLst/>
                </a:prstGeom>
                <a:noFill/>
                <a:ln w="9525">
                  <a:noFill/>
                  <a:miter lim="800000"/>
                  <a:headEnd/>
                  <a:tailEnd/>
                </a:ln>
                <a:effectLst/>
              </p:spPr>
              <p:txBody>
                <a:bodyPr wrap="none">
                  <a:spAutoFit/>
                </a:bodyPr>
                <a:lstStyle/>
                <a:p>
                  <a:r>
                    <a:rPr lang="en-GB" sz="1600"/>
                    <a:t> 0</a:t>
                  </a:r>
                </a:p>
              </p:txBody>
            </p:sp>
          </p:grpSp>
        </p:grpSp>
      </p:grpSp>
      <p:sp>
        <p:nvSpPr>
          <p:cNvPr id="9234" name="Text Box 18"/>
          <p:cNvSpPr txBox="1">
            <a:spLocks noChangeArrowheads="1"/>
          </p:cNvSpPr>
          <p:nvPr/>
        </p:nvSpPr>
        <p:spPr bwMode="auto">
          <a:xfrm>
            <a:off x="2286000" y="384175"/>
            <a:ext cx="4953600" cy="646331"/>
          </a:xfrm>
          <a:prstGeom prst="rect">
            <a:avLst/>
          </a:prstGeom>
          <a:noFill/>
          <a:ln w="9525">
            <a:noFill/>
            <a:miter lim="800000"/>
            <a:headEnd/>
            <a:tailEnd/>
          </a:ln>
          <a:effectLst/>
        </p:spPr>
        <p:txBody>
          <a:bodyPr wrap="none">
            <a:spAutoFit/>
          </a:bodyPr>
          <a:lstStyle/>
          <a:p>
            <a:r>
              <a:rPr lang="en-GB" sz="3600" b="1" dirty="0">
                <a:latin typeface="Bookman Old Style" pitchFamily="18" charset="0"/>
              </a:rPr>
              <a:t>The Fission Process</a:t>
            </a:r>
          </a:p>
        </p:txBody>
      </p:sp>
      <p:sp>
        <p:nvSpPr>
          <p:cNvPr id="9235" name="Text Box 19"/>
          <p:cNvSpPr txBox="1">
            <a:spLocks noChangeArrowheads="1"/>
          </p:cNvSpPr>
          <p:nvPr/>
        </p:nvSpPr>
        <p:spPr bwMode="auto">
          <a:xfrm>
            <a:off x="457200" y="1447800"/>
            <a:ext cx="8229600" cy="1200329"/>
          </a:xfrm>
          <a:prstGeom prst="rect">
            <a:avLst/>
          </a:prstGeom>
          <a:noFill/>
          <a:ln w="9525">
            <a:noFill/>
            <a:miter lim="800000"/>
            <a:headEnd/>
            <a:tailEnd/>
          </a:ln>
          <a:effectLst/>
        </p:spPr>
        <p:txBody>
          <a:bodyPr>
            <a:spAutoFit/>
          </a:bodyPr>
          <a:lstStyle/>
          <a:p>
            <a:pPr algn="just"/>
            <a:r>
              <a:rPr lang="en-GB" sz="3600" b="1" dirty="0"/>
              <a:t>A neutron travels at high speed towards a uranium-235 nucleus.</a:t>
            </a:r>
          </a:p>
        </p:txBody>
      </p:sp>
    </p:spTree>
  </p:cSld>
  <p:clrMapOvr>
    <a:masterClrMapping/>
  </p:clrMapOvr>
  <p:transition advClick="0" advTm="1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2057400" y="4191000"/>
            <a:ext cx="785813" cy="762000"/>
            <a:chOff x="1296" y="1632"/>
            <a:chExt cx="495" cy="480"/>
          </a:xfrm>
        </p:grpSpPr>
        <p:sp>
          <p:nvSpPr>
            <p:cNvPr id="10243" name="Oval 3"/>
            <p:cNvSpPr>
              <a:spLocks noChangeArrowheads="1"/>
            </p:cNvSpPr>
            <p:nvPr/>
          </p:nvSpPr>
          <p:spPr bwMode="auto">
            <a:xfrm>
              <a:off x="1296" y="1632"/>
              <a:ext cx="480" cy="480"/>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3" name="Group 4"/>
            <p:cNvGrpSpPr>
              <a:grpSpLocks/>
            </p:cNvGrpSpPr>
            <p:nvPr/>
          </p:nvGrpSpPr>
          <p:grpSpPr bwMode="auto">
            <a:xfrm>
              <a:off x="1344" y="1680"/>
              <a:ext cx="447" cy="356"/>
              <a:chOff x="2880" y="2160"/>
              <a:chExt cx="447" cy="356"/>
            </a:xfrm>
          </p:grpSpPr>
          <p:sp>
            <p:nvSpPr>
              <p:cNvPr id="10245" name="Text Box 5"/>
              <p:cNvSpPr txBox="1">
                <a:spLocks noChangeArrowheads="1"/>
              </p:cNvSpPr>
              <p:nvPr/>
            </p:nvSpPr>
            <p:spPr bwMode="auto">
              <a:xfrm>
                <a:off x="3072" y="2208"/>
                <a:ext cx="255" cy="288"/>
              </a:xfrm>
              <a:prstGeom prst="rect">
                <a:avLst/>
              </a:prstGeom>
              <a:noFill/>
              <a:ln w="9525">
                <a:noFill/>
                <a:miter lim="800000"/>
                <a:headEnd/>
                <a:tailEnd/>
              </a:ln>
              <a:effectLst/>
            </p:spPr>
            <p:txBody>
              <a:bodyPr wrap="none">
                <a:spAutoFit/>
              </a:bodyPr>
              <a:lstStyle/>
              <a:p>
                <a:r>
                  <a:rPr lang="en-GB" sz="2400"/>
                  <a:t>U</a:t>
                </a:r>
              </a:p>
            </p:txBody>
          </p:sp>
          <p:grpSp>
            <p:nvGrpSpPr>
              <p:cNvPr id="4" name="Group 6"/>
              <p:cNvGrpSpPr>
                <a:grpSpLocks/>
              </p:cNvGrpSpPr>
              <p:nvPr/>
            </p:nvGrpSpPr>
            <p:grpSpPr bwMode="auto">
              <a:xfrm>
                <a:off x="2880" y="2160"/>
                <a:ext cx="308" cy="356"/>
                <a:chOff x="2880" y="2160"/>
                <a:chExt cx="308" cy="356"/>
              </a:xfrm>
            </p:grpSpPr>
            <p:sp>
              <p:nvSpPr>
                <p:cNvPr id="10247" name="Text Box 7"/>
                <p:cNvSpPr txBox="1">
                  <a:spLocks noChangeArrowheads="1"/>
                </p:cNvSpPr>
                <p:nvPr/>
              </p:nvSpPr>
              <p:spPr bwMode="auto">
                <a:xfrm>
                  <a:off x="2880" y="2160"/>
                  <a:ext cx="308" cy="212"/>
                </a:xfrm>
                <a:prstGeom prst="rect">
                  <a:avLst/>
                </a:prstGeom>
                <a:noFill/>
                <a:ln w="9525">
                  <a:noFill/>
                  <a:miter lim="800000"/>
                  <a:headEnd/>
                  <a:tailEnd/>
                </a:ln>
                <a:effectLst/>
              </p:spPr>
              <p:txBody>
                <a:bodyPr wrap="none">
                  <a:spAutoFit/>
                </a:bodyPr>
                <a:lstStyle/>
                <a:p>
                  <a:r>
                    <a:rPr lang="en-GB" sz="1600"/>
                    <a:t>235</a:t>
                  </a:r>
                </a:p>
              </p:txBody>
            </p:sp>
            <p:sp>
              <p:nvSpPr>
                <p:cNvPr id="10248" name="Text Box 8"/>
                <p:cNvSpPr txBox="1">
                  <a:spLocks noChangeArrowheads="1"/>
                </p:cNvSpPr>
                <p:nvPr/>
              </p:nvSpPr>
              <p:spPr bwMode="auto">
                <a:xfrm>
                  <a:off x="2928" y="2304"/>
                  <a:ext cx="244" cy="212"/>
                </a:xfrm>
                <a:prstGeom prst="rect">
                  <a:avLst/>
                </a:prstGeom>
                <a:noFill/>
                <a:ln w="9525">
                  <a:noFill/>
                  <a:miter lim="800000"/>
                  <a:headEnd/>
                  <a:tailEnd/>
                </a:ln>
                <a:effectLst/>
              </p:spPr>
              <p:txBody>
                <a:bodyPr wrap="none">
                  <a:spAutoFit/>
                </a:bodyPr>
                <a:lstStyle/>
                <a:p>
                  <a:r>
                    <a:rPr lang="en-GB" sz="1600"/>
                    <a:t>92</a:t>
                  </a:r>
                </a:p>
              </p:txBody>
            </p:sp>
          </p:grpSp>
        </p:grpSp>
      </p:grpSp>
      <p:grpSp>
        <p:nvGrpSpPr>
          <p:cNvPr id="5" name="Group 9"/>
          <p:cNvGrpSpPr>
            <a:grpSpLocks/>
          </p:cNvGrpSpPr>
          <p:nvPr/>
        </p:nvGrpSpPr>
        <p:grpSpPr bwMode="auto">
          <a:xfrm>
            <a:off x="685800" y="4267200"/>
            <a:ext cx="685800" cy="609600"/>
            <a:chOff x="1632" y="2496"/>
            <a:chExt cx="432" cy="384"/>
          </a:xfrm>
        </p:grpSpPr>
        <p:sp>
          <p:nvSpPr>
            <p:cNvPr id="10250" name="Oval 10"/>
            <p:cNvSpPr>
              <a:spLocks noChangeArrowheads="1"/>
            </p:cNvSpPr>
            <p:nvPr/>
          </p:nvSpPr>
          <p:spPr bwMode="auto">
            <a:xfrm>
              <a:off x="1680" y="2496"/>
              <a:ext cx="384" cy="384"/>
            </a:xfrm>
            <a:prstGeom prst="ellipse">
              <a:avLst/>
            </a:prstGeom>
            <a:gradFill rotWithShape="0">
              <a:gsLst>
                <a:gs pos="0">
                  <a:srgbClr val="0099FF">
                    <a:gamma/>
                    <a:shade val="66275"/>
                    <a:invGamma/>
                  </a:srgbClr>
                </a:gs>
                <a:gs pos="100000">
                  <a:srgbClr val="0099FF"/>
                </a:gs>
              </a:gsLst>
              <a:lin ang="0" scaled="1"/>
            </a:gradFill>
            <a:ln w="9525">
              <a:solidFill>
                <a:schemeClr val="tx1"/>
              </a:solidFill>
              <a:round/>
              <a:headEnd/>
              <a:tailEnd/>
            </a:ln>
            <a:effectLst/>
          </p:spPr>
          <p:txBody>
            <a:bodyPr wrap="none" anchor="ctr"/>
            <a:lstStyle/>
            <a:p>
              <a:endParaRPr lang="ar-SA"/>
            </a:p>
          </p:txBody>
        </p:sp>
        <p:grpSp>
          <p:nvGrpSpPr>
            <p:cNvPr id="6" name="Group 11"/>
            <p:cNvGrpSpPr>
              <a:grpSpLocks/>
            </p:cNvGrpSpPr>
            <p:nvPr/>
          </p:nvGrpSpPr>
          <p:grpSpPr bwMode="auto">
            <a:xfrm>
              <a:off x="1632" y="2496"/>
              <a:ext cx="404" cy="356"/>
              <a:chOff x="2880" y="2160"/>
              <a:chExt cx="404" cy="356"/>
            </a:xfrm>
          </p:grpSpPr>
          <p:sp>
            <p:nvSpPr>
              <p:cNvPr id="10252" name="Text Box 12"/>
              <p:cNvSpPr txBox="1">
                <a:spLocks noChangeArrowheads="1"/>
              </p:cNvSpPr>
              <p:nvPr/>
            </p:nvSpPr>
            <p:spPr bwMode="auto">
              <a:xfrm>
                <a:off x="3072" y="2208"/>
                <a:ext cx="212" cy="288"/>
              </a:xfrm>
              <a:prstGeom prst="rect">
                <a:avLst/>
              </a:prstGeom>
              <a:noFill/>
              <a:ln w="9525">
                <a:noFill/>
                <a:miter lim="800000"/>
                <a:headEnd/>
                <a:tailEnd/>
              </a:ln>
              <a:effectLst/>
            </p:spPr>
            <p:txBody>
              <a:bodyPr wrap="none">
                <a:spAutoFit/>
              </a:bodyPr>
              <a:lstStyle/>
              <a:p>
                <a:r>
                  <a:rPr lang="en-GB" sz="2400"/>
                  <a:t>n</a:t>
                </a:r>
              </a:p>
            </p:txBody>
          </p:sp>
          <p:grpSp>
            <p:nvGrpSpPr>
              <p:cNvPr id="7" name="Group 13"/>
              <p:cNvGrpSpPr>
                <a:grpSpLocks/>
              </p:cNvGrpSpPr>
              <p:nvPr/>
            </p:nvGrpSpPr>
            <p:grpSpPr bwMode="auto">
              <a:xfrm>
                <a:off x="2880" y="2160"/>
                <a:ext cx="260" cy="356"/>
                <a:chOff x="2880" y="2160"/>
                <a:chExt cx="260" cy="356"/>
              </a:xfrm>
            </p:grpSpPr>
            <p:sp>
              <p:nvSpPr>
                <p:cNvPr id="10254" name="Text Box 14"/>
                <p:cNvSpPr txBox="1">
                  <a:spLocks noChangeArrowheads="1"/>
                </p:cNvSpPr>
                <p:nvPr/>
              </p:nvSpPr>
              <p:spPr bwMode="auto">
                <a:xfrm>
                  <a:off x="2880" y="2160"/>
                  <a:ext cx="244" cy="212"/>
                </a:xfrm>
                <a:prstGeom prst="rect">
                  <a:avLst/>
                </a:prstGeom>
                <a:noFill/>
                <a:ln w="9525">
                  <a:noFill/>
                  <a:miter lim="800000"/>
                  <a:headEnd/>
                  <a:tailEnd/>
                </a:ln>
                <a:effectLst/>
              </p:spPr>
              <p:txBody>
                <a:bodyPr wrap="none">
                  <a:spAutoFit/>
                </a:bodyPr>
                <a:lstStyle/>
                <a:p>
                  <a:r>
                    <a:rPr lang="en-GB" sz="1600"/>
                    <a:t>  1</a:t>
                  </a:r>
                </a:p>
              </p:txBody>
            </p:sp>
            <p:sp>
              <p:nvSpPr>
                <p:cNvPr id="10255" name="Text Box 15"/>
                <p:cNvSpPr txBox="1">
                  <a:spLocks noChangeArrowheads="1"/>
                </p:cNvSpPr>
                <p:nvPr/>
              </p:nvSpPr>
              <p:spPr bwMode="auto">
                <a:xfrm>
                  <a:off x="2928" y="2304"/>
                  <a:ext cx="212" cy="212"/>
                </a:xfrm>
                <a:prstGeom prst="rect">
                  <a:avLst/>
                </a:prstGeom>
                <a:noFill/>
                <a:ln w="9525">
                  <a:noFill/>
                  <a:miter lim="800000"/>
                  <a:headEnd/>
                  <a:tailEnd/>
                </a:ln>
                <a:effectLst/>
              </p:spPr>
              <p:txBody>
                <a:bodyPr wrap="none">
                  <a:spAutoFit/>
                </a:bodyPr>
                <a:lstStyle/>
                <a:p>
                  <a:r>
                    <a:rPr lang="en-GB" sz="1600"/>
                    <a:t> 0</a:t>
                  </a:r>
                </a:p>
              </p:txBody>
            </p:sp>
          </p:grpSp>
        </p:grpSp>
      </p:grpSp>
      <p:sp>
        <p:nvSpPr>
          <p:cNvPr id="10257" name="Text Box 17"/>
          <p:cNvSpPr txBox="1">
            <a:spLocks noChangeArrowheads="1"/>
          </p:cNvSpPr>
          <p:nvPr/>
        </p:nvSpPr>
        <p:spPr bwMode="auto">
          <a:xfrm>
            <a:off x="2286000" y="384175"/>
            <a:ext cx="4140877" cy="584775"/>
          </a:xfrm>
          <a:prstGeom prst="rect">
            <a:avLst/>
          </a:prstGeom>
          <a:noFill/>
          <a:ln w="9525">
            <a:noFill/>
            <a:miter lim="800000"/>
            <a:headEnd/>
            <a:tailEnd/>
          </a:ln>
          <a:effectLst/>
        </p:spPr>
        <p:txBody>
          <a:bodyPr wrap="none">
            <a:spAutoFit/>
          </a:bodyPr>
          <a:lstStyle/>
          <a:p>
            <a:r>
              <a:rPr lang="en-GB" sz="3200" dirty="0">
                <a:latin typeface="Bookman Old Style" pitchFamily="18" charset="0"/>
              </a:rPr>
              <a:t>The Fission Process</a:t>
            </a:r>
          </a:p>
        </p:txBody>
      </p:sp>
      <p:sp>
        <p:nvSpPr>
          <p:cNvPr id="10258" name="Text Box 18"/>
          <p:cNvSpPr txBox="1">
            <a:spLocks noChangeArrowheads="1"/>
          </p:cNvSpPr>
          <p:nvPr/>
        </p:nvSpPr>
        <p:spPr bwMode="auto">
          <a:xfrm>
            <a:off x="457200" y="1447800"/>
            <a:ext cx="8229600" cy="1200329"/>
          </a:xfrm>
          <a:prstGeom prst="rect">
            <a:avLst/>
          </a:prstGeom>
          <a:noFill/>
          <a:ln w="9525">
            <a:noFill/>
            <a:miter lim="800000"/>
            <a:headEnd/>
            <a:tailEnd/>
          </a:ln>
          <a:effectLst/>
        </p:spPr>
        <p:txBody>
          <a:bodyPr>
            <a:spAutoFit/>
          </a:bodyPr>
          <a:lstStyle/>
          <a:p>
            <a:pPr algn="just"/>
            <a:r>
              <a:rPr lang="en-GB" sz="3600" b="1" dirty="0"/>
              <a:t>A neutron travels at high speed towards a uranium-235 nucleus.</a:t>
            </a:r>
          </a:p>
        </p:txBody>
      </p:sp>
    </p:spTree>
  </p:cSld>
  <p:clrMapOvr>
    <a:masterClrMapping/>
  </p:clrMapOvr>
  <p:transition advClick="0" advTm="1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2057400" y="4191000"/>
            <a:ext cx="785813" cy="762000"/>
            <a:chOff x="1296" y="1632"/>
            <a:chExt cx="495" cy="480"/>
          </a:xfrm>
        </p:grpSpPr>
        <p:sp>
          <p:nvSpPr>
            <p:cNvPr id="11267" name="Oval 3"/>
            <p:cNvSpPr>
              <a:spLocks noChangeArrowheads="1"/>
            </p:cNvSpPr>
            <p:nvPr/>
          </p:nvSpPr>
          <p:spPr bwMode="auto">
            <a:xfrm>
              <a:off x="1296" y="1632"/>
              <a:ext cx="480" cy="480"/>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3" name="Group 4"/>
            <p:cNvGrpSpPr>
              <a:grpSpLocks/>
            </p:cNvGrpSpPr>
            <p:nvPr/>
          </p:nvGrpSpPr>
          <p:grpSpPr bwMode="auto">
            <a:xfrm>
              <a:off x="1344" y="1680"/>
              <a:ext cx="447" cy="356"/>
              <a:chOff x="2880" y="2160"/>
              <a:chExt cx="447" cy="356"/>
            </a:xfrm>
          </p:grpSpPr>
          <p:sp>
            <p:nvSpPr>
              <p:cNvPr id="11269" name="Text Box 5"/>
              <p:cNvSpPr txBox="1">
                <a:spLocks noChangeArrowheads="1"/>
              </p:cNvSpPr>
              <p:nvPr/>
            </p:nvSpPr>
            <p:spPr bwMode="auto">
              <a:xfrm>
                <a:off x="3072" y="2208"/>
                <a:ext cx="255" cy="288"/>
              </a:xfrm>
              <a:prstGeom prst="rect">
                <a:avLst/>
              </a:prstGeom>
              <a:noFill/>
              <a:ln w="9525">
                <a:noFill/>
                <a:miter lim="800000"/>
                <a:headEnd/>
                <a:tailEnd/>
              </a:ln>
              <a:effectLst/>
            </p:spPr>
            <p:txBody>
              <a:bodyPr wrap="none">
                <a:spAutoFit/>
              </a:bodyPr>
              <a:lstStyle/>
              <a:p>
                <a:r>
                  <a:rPr lang="en-GB" sz="2400"/>
                  <a:t>U</a:t>
                </a:r>
              </a:p>
            </p:txBody>
          </p:sp>
          <p:grpSp>
            <p:nvGrpSpPr>
              <p:cNvPr id="4" name="Group 6"/>
              <p:cNvGrpSpPr>
                <a:grpSpLocks/>
              </p:cNvGrpSpPr>
              <p:nvPr/>
            </p:nvGrpSpPr>
            <p:grpSpPr bwMode="auto">
              <a:xfrm>
                <a:off x="2880" y="2160"/>
                <a:ext cx="308" cy="356"/>
                <a:chOff x="2880" y="2160"/>
                <a:chExt cx="308" cy="356"/>
              </a:xfrm>
            </p:grpSpPr>
            <p:sp>
              <p:nvSpPr>
                <p:cNvPr id="11271" name="Text Box 7"/>
                <p:cNvSpPr txBox="1">
                  <a:spLocks noChangeArrowheads="1"/>
                </p:cNvSpPr>
                <p:nvPr/>
              </p:nvSpPr>
              <p:spPr bwMode="auto">
                <a:xfrm>
                  <a:off x="2880" y="2160"/>
                  <a:ext cx="308" cy="212"/>
                </a:xfrm>
                <a:prstGeom prst="rect">
                  <a:avLst/>
                </a:prstGeom>
                <a:noFill/>
                <a:ln w="9525">
                  <a:noFill/>
                  <a:miter lim="800000"/>
                  <a:headEnd/>
                  <a:tailEnd/>
                </a:ln>
                <a:effectLst/>
              </p:spPr>
              <p:txBody>
                <a:bodyPr wrap="none">
                  <a:spAutoFit/>
                </a:bodyPr>
                <a:lstStyle/>
                <a:p>
                  <a:r>
                    <a:rPr lang="en-GB" sz="1600"/>
                    <a:t>235</a:t>
                  </a:r>
                </a:p>
              </p:txBody>
            </p:sp>
            <p:sp>
              <p:nvSpPr>
                <p:cNvPr id="11272" name="Text Box 8"/>
                <p:cNvSpPr txBox="1">
                  <a:spLocks noChangeArrowheads="1"/>
                </p:cNvSpPr>
                <p:nvPr/>
              </p:nvSpPr>
              <p:spPr bwMode="auto">
                <a:xfrm>
                  <a:off x="2928" y="2304"/>
                  <a:ext cx="244" cy="212"/>
                </a:xfrm>
                <a:prstGeom prst="rect">
                  <a:avLst/>
                </a:prstGeom>
                <a:noFill/>
                <a:ln w="9525">
                  <a:noFill/>
                  <a:miter lim="800000"/>
                  <a:headEnd/>
                  <a:tailEnd/>
                </a:ln>
                <a:effectLst/>
              </p:spPr>
              <p:txBody>
                <a:bodyPr wrap="none">
                  <a:spAutoFit/>
                </a:bodyPr>
                <a:lstStyle/>
                <a:p>
                  <a:r>
                    <a:rPr lang="en-GB" sz="1600"/>
                    <a:t>92</a:t>
                  </a:r>
                </a:p>
              </p:txBody>
            </p:sp>
          </p:grpSp>
        </p:grpSp>
      </p:grpSp>
      <p:grpSp>
        <p:nvGrpSpPr>
          <p:cNvPr id="5" name="Group 9"/>
          <p:cNvGrpSpPr>
            <a:grpSpLocks/>
          </p:cNvGrpSpPr>
          <p:nvPr/>
        </p:nvGrpSpPr>
        <p:grpSpPr bwMode="auto">
          <a:xfrm>
            <a:off x="1066800" y="4267200"/>
            <a:ext cx="685800" cy="609600"/>
            <a:chOff x="1632" y="2496"/>
            <a:chExt cx="432" cy="384"/>
          </a:xfrm>
        </p:grpSpPr>
        <p:sp>
          <p:nvSpPr>
            <p:cNvPr id="11274" name="Oval 10"/>
            <p:cNvSpPr>
              <a:spLocks noChangeArrowheads="1"/>
            </p:cNvSpPr>
            <p:nvPr/>
          </p:nvSpPr>
          <p:spPr bwMode="auto">
            <a:xfrm>
              <a:off x="1680" y="2496"/>
              <a:ext cx="384" cy="384"/>
            </a:xfrm>
            <a:prstGeom prst="ellipse">
              <a:avLst/>
            </a:prstGeom>
            <a:gradFill rotWithShape="0">
              <a:gsLst>
                <a:gs pos="0">
                  <a:srgbClr val="0099FF">
                    <a:gamma/>
                    <a:shade val="66275"/>
                    <a:invGamma/>
                  </a:srgbClr>
                </a:gs>
                <a:gs pos="100000">
                  <a:srgbClr val="0099FF"/>
                </a:gs>
              </a:gsLst>
              <a:lin ang="0" scaled="1"/>
            </a:gradFill>
            <a:ln w="9525">
              <a:solidFill>
                <a:schemeClr val="tx1"/>
              </a:solidFill>
              <a:round/>
              <a:headEnd/>
              <a:tailEnd/>
            </a:ln>
            <a:effectLst/>
          </p:spPr>
          <p:txBody>
            <a:bodyPr wrap="none" anchor="ctr"/>
            <a:lstStyle/>
            <a:p>
              <a:endParaRPr lang="ar-SA"/>
            </a:p>
          </p:txBody>
        </p:sp>
        <p:grpSp>
          <p:nvGrpSpPr>
            <p:cNvPr id="6" name="Group 11"/>
            <p:cNvGrpSpPr>
              <a:grpSpLocks/>
            </p:cNvGrpSpPr>
            <p:nvPr/>
          </p:nvGrpSpPr>
          <p:grpSpPr bwMode="auto">
            <a:xfrm>
              <a:off x="1632" y="2496"/>
              <a:ext cx="404" cy="356"/>
              <a:chOff x="2880" y="2160"/>
              <a:chExt cx="404" cy="356"/>
            </a:xfrm>
          </p:grpSpPr>
          <p:sp>
            <p:nvSpPr>
              <p:cNvPr id="11276" name="Text Box 12"/>
              <p:cNvSpPr txBox="1">
                <a:spLocks noChangeArrowheads="1"/>
              </p:cNvSpPr>
              <p:nvPr/>
            </p:nvSpPr>
            <p:spPr bwMode="auto">
              <a:xfrm>
                <a:off x="3072" y="2208"/>
                <a:ext cx="212" cy="288"/>
              </a:xfrm>
              <a:prstGeom prst="rect">
                <a:avLst/>
              </a:prstGeom>
              <a:noFill/>
              <a:ln w="9525">
                <a:noFill/>
                <a:miter lim="800000"/>
                <a:headEnd/>
                <a:tailEnd/>
              </a:ln>
              <a:effectLst/>
            </p:spPr>
            <p:txBody>
              <a:bodyPr wrap="none">
                <a:spAutoFit/>
              </a:bodyPr>
              <a:lstStyle/>
              <a:p>
                <a:r>
                  <a:rPr lang="en-GB" sz="2400"/>
                  <a:t>n</a:t>
                </a:r>
              </a:p>
            </p:txBody>
          </p:sp>
          <p:grpSp>
            <p:nvGrpSpPr>
              <p:cNvPr id="7" name="Group 13"/>
              <p:cNvGrpSpPr>
                <a:grpSpLocks/>
              </p:cNvGrpSpPr>
              <p:nvPr/>
            </p:nvGrpSpPr>
            <p:grpSpPr bwMode="auto">
              <a:xfrm>
                <a:off x="2880" y="2160"/>
                <a:ext cx="260" cy="356"/>
                <a:chOff x="2880" y="2160"/>
                <a:chExt cx="260" cy="356"/>
              </a:xfrm>
            </p:grpSpPr>
            <p:sp>
              <p:nvSpPr>
                <p:cNvPr id="11278" name="Text Box 14"/>
                <p:cNvSpPr txBox="1">
                  <a:spLocks noChangeArrowheads="1"/>
                </p:cNvSpPr>
                <p:nvPr/>
              </p:nvSpPr>
              <p:spPr bwMode="auto">
                <a:xfrm>
                  <a:off x="2880" y="2160"/>
                  <a:ext cx="244" cy="212"/>
                </a:xfrm>
                <a:prstGeom prst="rect">
                  <a:avLst/>
                </a:prstGeom>
                <a:noFill/>
                <a:ln w="9525">
                  <a:noFill/>
                  <a:miter lim="800000"/>
                  <a:headEnd/>
                  <a:tailEnd/>
                </a:ln>
                <a:effectLst/>
              </p:spPr>
              <p:txBody>
                <a:bodyPr wrap="none">
                  <a:spAutoFit/>
                </a:bodyPr>
                <a:lstStyle/>
                <a:p>
                  <a:r>
                    <a:rPr lang="en-GB" sz="1600"/>
                    <a:t>  1</a:t>
                  </a:r>
                </a:p>
              </p:txBody>
            </p:sp>
            <p:sp>
              <p:nvSpPr>
                <p:cNvPr id="11279" name="Text Box 15"/>
                <p:cNvSpPr txBox="1">
                  <a:spLocks noChangeArrowheads="1"/>
                </p:cNvSpPr>
                <p:nvPr/>
              </p:nvSpPr>
              <p:spPr bwMode="auto">
                <a:xfrm>
                  <a:off x="2928" y="2304"/>
                  <a:ext cx="212" cy="212"/>
                </a:xfrm>
                <a:prstGeom prst="rect">
                  <a:avLst/>
                </a:prstGeom>
                <a:noFill/>
                <a:ln w="9525">
                  <a:noFill/>
                  <a:miter lim="800000"/>
                  <a:headEnd/>
                  <a:tailEnd/>
                </a:ln>
                <a:effectLst/>
              </p:spPr>
              <p:txBody>
                <a:bodyPr wrap="none">
                  <a:spAutoFit/>
                </a:bodyPr>
                <a:lstStyle/>
                <a:p>
                  <a:r>
                    <a:rPr lang="en-GB" sz="1600"/>
                    <a:t> 0</a:t>
                  </a:r>
                </a:p>
              </p:txBody>
            </p:sp>
          </p:grpSp>
        </p:grpSp>
      </p:grpSp>
      <p:sp>
        <p:nvSpPr>
          <p:cNvPr id="11281" name="Text Box 17"/>
          <p:cNvSpPr txBox="1">
            <a:spLocks noChangeArrowheads="1"/>
          </p:cNvSpPr>
          <p:nvPr/>
        </p:nvSpPr>
        <p:spPr bwMode="auto">
          <a:xfrm>
            <a:off x="2286000" y="384175"/>
            <a:ext cx="5073650" cy="701675"/>
          </a:xfrm>
          <a:prstGeom prst="rect">
            <a:avLst/>
          </a:prstGeom>
          <a:noFill/>
          <a:ln w="9525">
            <a:noFill/>
            <a:miter lim="800000"/>
            <a:headEnd/>
            <a:tailEnd/>
          </a:ln>
          <a:effectLst/>
        </p:spPr>
        <p:txBody>
          <a:bodyPr wrap="none">
            <a:spAutoFit/>
          </a:bodyPr>
          <a:lstStyle/>
          <a:p>
            <a:r>
              <a:rPr lang="en-GB">
                <a:latin typeface="Bookman Old Style" pitchFamily="18" charset="0"/>
              </a:rPr>
              <a:t>The Fission Process</a:t>
            </a:r>
          </a:p>
        </p:txBody>
      </p:sp>
      <p:sp>
        <p:nvSpPr>
          <p:cNvPr id="11282" name="Text Box 18"/>
          <p:cNvSpPr txBox="1">
            <a:spLocks noChangeArrowheads="1"/>
          </p:cNvSpPr>
          <p:nvPr/>
        </p:nvSpPr>
        <p:spPr bwMode="auto">
          <a:xfrm>
            <a:off x="457200" y="1447800"/>
            <a:ext cx="8229600" cy="946150"/>
          </a:xfrm>
          <a:prstGeom prst="rect">
            <a:avLst/>
          </a:prstGeom>
          <a:noFill/>
          <a:ln w="9525">
            <a:noFill/>
            <a:miter lim="800000"/>
            <a:headEnd/>
            <a:tailEnd/>
          </a:ln>
          <a:effectLst/>
        </p:spPr>
        <p:txBody>
          <a:bodyPr>
            <a:spAutoFit/>
          </a:bodyPr>
          <a:lstStyle/>
          <a:p>
            <a:pPr algn="just"/>
            <a:r>
              <a:rPr lang="en-GB" sz="2800"/>
              <a:t>A neutron travels at high speed towards a uranium-235 nucleus.</a:t>
            </a:r>
          </a:p>
        </p:txBody>
      </p:sp>
    </p:spTree>
  </p:cSld>
  <p:clrMapOvr>
    <a:masterClrMapping/>
  </p:clrMapOvr>
  <p:transition advClick="0" advTm="1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2057400" y="4191000"/>
            <a:ext cx="785813" cy="762000"/>
            <a:chOff x="1296" y="1632"/>
            <a:chExt cx="495" cy="480"/>
          </a:xfrm>
        </p:grpSpPr>
        <p:sp>
          <p:nvSpPr>
            <p:cNvPr id="12291" name="Oval 3"/>
            <p:cNvSpPr>
              <a:spLocks noChangeArrowheads="1"/>
            </p:cNvSpPr>
            <p:nvPr/>
          </p:nvSpPr>
          <p:spPr bwMode="auto">
            <a:xfrm>
              <a:off x="1296" y="1632"/>
              <a:ext cx="480" cy="480"/>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3" name="Group 4"/>
            <p:cNvGrpSpPr>
              <a:grpSpLocks/>
            </p:cNvGrpSpPr>
            <p:nvPr/>
          </p:nvGrpSpPr>
          <p:grpSpPr bwMode="auto">
            <a:xfrm>
              <a:off x="1344" y="1680"/>
              <a:ext cx="447" cy="356"/>
              <a:chOff x="2880" y="2160"/>
              <a:chExt cx="447" cy="356"/>
            </a:xfrm>
          </p:grpSpPr>
          <p:sp>
            <p:nvSpPr>
              <p:cNvPr id="12293" name="Text Box 5"/>
              <p:cNvSpPr txBox="1">
                <a:spLocks noChangeArrowheads="1"/>
              </p:cNvSpPr>
              <p:nvPr/>
            </p:nvSpPr>
            <p:spPr bwMode="auto">
              <a:xfrm>
                <a:off x="3072" y="2208"/>
                <a:ext cx="255" cy="288"/>
              </a:xfrm>
              <a:prstGeom prst="rect">
                <a:avLst/>
              </a:prstGeom>
              <a:noFill/>
              <a:ln w="9525">
                <a:noFill/>
                <a:miter lim="800000"/>
                <a:headEnd/>
                <a:tailEnd/>
              </a:ln>
              <a:effectLst/>
            </p:spPr>
            <p:txBody>
              <a:bodyPr wrap="none">
                <a:spAutoFit/>
              </a:bodyPr>
              <a:lstStyle/>
              <a:p>
                <a:r>
                  <a:rPr lang="en-GB" sz="2400"/>
                  <a:t>U</a:t>
                </a:r>
              </a:p>
            </p:txBody>
          </p:sp>
          <p:grpSp>
            <p:nvGrpSpPr>
              <p:cNvPr id="4" name="Group 6"/>
              <p:cNvGrpSpPr>
                <a:grpSpLocks/>
              </p:cNvGrpSpPr>
              <p:nvPr/>
            </p:nvGrpSpPr>
            <p:grpSpPr bwMode="auto">
              <a:xfrm>
                <a:off x="2880" y="2160"/>
                <a:ext cx="308" cy="356"/>
                <a:chOff x="2880" y="2160"/>
                <a:chExt cx="308" cy="356"/>
              </a:xfrm>
            </p:grpSpPr>
            <p:sp>
              <p:nvSpPr>
                <p:cNvPr id="12295" name="Text Box 7"/>
                <p:cNvSpPr txBox="1">
                  <a:spLocks noChangeArrowheads="1"/>
                </p:cNvSpPr>
                <p:nvPr/>
              </p:nvSpPr>
              <p:spPr bwMode="auto">
                <a:xfrm>
                  <a:off x="2880" y="2160"/>
                  <a:ext cx="308" cy="212"/>
                </a:xfrm>
                <a:prstGeom prst="rect">
                  <a:avLst/>
                </a:prstGeom>
                <a:noFill/>
                <a:ln w="9525">
                  <a:noFill/>
                  <a:miter lim="800000"/>
                  <a:headEnd/>
                  <a:tailEnd/>
                </a:ln>
                <a:effectLst/>
              </p:spPr>
              <p:txBody>
                <a:bodyPr wrap="none">
                  <a:spAutoFit/>
                </a:bodyPr>
                <a:lstStyle/>
                <a:p>
                  <a:r>
                    <a:rPr lang="en-GB" sz="1600"/>
                    <a:t>235</a:t>
                  </a:r>
                </a:p>
              </p:txBody>
            </p:sp>
            <p:sp>
              <p:nvSpPr>
                <p:cNvPr id="12296" name="Text Box 8"/>
                <p:cNvSpPr txBox="1">
                  <a:spLocks noChangeArrowheads="1"/>
                </p:cNvSpPr>
                <p:nvPr/>
              </p:nvSpPr>
              <p:spPr bwMode="auto">
                <a:xfrm>
                  <a:off x="2928" y="2304"/>
                  <a:ext cx="244" cy="212"/>
                </a:xfrm>
                <a:prstGeom prst="rect">
                  <a:avLst/>
                </a:prstGeom>
                <a:noFill/>
                <a:ln w="9525">
                  <a:noFill/>
                  <a:miter lim="800000"/>
                  <a:headEnd/>
                  <a:tailEnd/>
                </a:ln>
                <a:effectLst/>
              </p:spPr>
              <p:txBody>
                <a:bodyPr wrap="none">
                  <a:spAutoFit/>
                </a:bodyPr>
                <a:lstStyle/>
                <a:p>
                  <a:r>
                    <a:rPr lang="en-GB" sz="1600"/>
                    <a:t>92</a:t>
                  </a:r>
                </a:p>
              </p:txBody>
            </p:sp>
          </p:grpSp>
        </p:grpSp>
      </p:grpSp>
      <p:grpSp>
        <p:nvGrpSpPr>
          <p:cNvPr id="5" name="Group 9"/>
          <p:cNvGrpSpPr>
            <a:grpSpLocks/>
          </p:cNvGrpSpPr>
          <p:nvPr/>
        </p:nvGrpSpPr>
        <p:grpSpPr bwMode="auto">
          <a:xfrm>
            <a:off x="1371600" y="4267200"/>
            <a:ext cx="685800" cy="609600"/>
            <a:chOff x="1632" y="2496"/>
            <a:chExt cx="432" cy="384"/>
          </a:xfrm>
        </p:grpSpPr>
        <p:sp>
          <p:nvSpPr>
            <p:cNvPr id="12298" name="Oval 10"/>
            <p:cNvSpPr>
              <a:spLocks noChangeArrowheads="1"/>
            </p:cNvSpPr>
            <p:nvPr/>
          </p:nvSpPr>
          <p:spPr bwMode="auto">
            <a:xfrm>
              <a:off x="1680" y="2496"/>
              <a:ext cx="384" cy="384"/>
            </a:xfrm>
            <a:prstGeom prst="ellipse">
              <a:avLst/>
            </a:prstGeom>
            <a:gradFill rotWithShape="0">
              <a:gsLst>
                <a:gs pos="0">
                  <a:srgbClr val="0099FF">
                    <a:gamma/>
                    <a:shade val="66275"/>
                    <a:invGamma/>
                  </a:srgbClr>
                </a:gs>
                <a:gs pos="100000">
                  <a:srgbClr val="0099FF"/>
                </a:gs>
              </a:gsLst>
              <a:lin ang="0" scaled="1"/>
            </a:gradFill>
            <a:ln w="9525">
              <a:solidFill>
                <a:schemeClr val="tx1"/>
              </a:solidFill>
              <a:round/>
              <a:headEnd/>
              <a:tailEnd/>
            </a:ln>
            <a:effectLst/>
          </p:spPr>
          <p:txBody>
            <a:bodyPr wrap="none" anchor="ctr"/>
            <a:lstStyle/>
            <a:p>
              <a:endParaRPr lang="ar-SA"/>
            </a:p>
          </p:txBody>
        </p:sp>
        <p:grpSp>
          <p:nvGrpSpPr>
            <p:cNvPr id="6" name="Group 11"/>
            <p:cNvGrpSpPr>
              <a:grpSpLocks/>
            </p:cNvGrpSpPr>
            <p:nvPr/>
          </p:nvGrpSpPr>
          <p:grpSpPr bwMode="auto">
            <a:xfrm>
              <a:off x="1632" y="2496"/>
              <a:ext cx="404" cy="356"/>
              <a:chOff x="2880" y="2160"/>
              <a:chExt cx="404" cy="356"/>
            </a:xfrm>
          </p:grpSpPr>
          <p:sp>
            <p:nvSpPr>
              <p:cNvPr id="12300" name="Text Box 12"/>
              <p:cNvSpPr txBox="1">
                <a:spLocks noChangeArrowheads="1"/>
              </p:cNvSpPr>
              <p:nvPr/>
            </p:nvSpPr>
            <p:spPr bwMode="auto">
              <a:xfrm>
                <a:off x="3072" y="2208"/>
                <a:ext cx="212" cy="288"/>
              </a:xfrm>
              <a:prstGeom prst="rect">
                <a:avLst/>
              </a:prstGeom>
              <a:noFill/>
              <a:ln w="9525">
                <a:noFill/>
                <a:miter lim="800000"/>
                <a:headEnd/>
                <a:tailEnd/>
              </a:ln>
              <a:effectLst/>
            </p:spPr>
            <p:txBody>
              <a:bodyPr wrap="none">
                <a:spAutoFit/>
              </a:bodyPr>
              <a:lstStyle/>
              <a:p>
                <a:r>
                  <a:rPr lang="en-GB" sz="2400"/>
                  <a:t>n</a:t>
                </a:r>
              </a:p>
            </p:txBody>
          </p:sp>
          <p:grpSp>
            <p:nvGrpSpPr>
              <p:cNvPr id="7" name="Group 13"/>
              <p:cNvGrpSpPr>
                <a:grpSpLocks/>
              </p:cNvGrpSpPr>
              <p:nvPr/>
            </p:nvGrpSpPr>
            <p:grpSpPr bwMode="auto">
              <a:xfrm>
                <a:off x="2880" y="2160"/>
                <a:ext cx="260" cy="356"/>
                <a:chOff x="2880" y="2160"/>
                <a:chExt cx="260" cy="356"/>
              </a:xfrm>
            </p:grpSpPr>
            <p:sp>
              <p:nvSpPr>
                <p:cNvPr id="12302" name="Text Box 14"/>
                <p:cNvSpPr txBox="1">
                  <a:spLocks noChangeArrowheads="1"/>
                </p:cNvSpPr>
                <p:nvPr/>
              </p:nvSpPr>
              <p:spPr bwMode="auto">
                <a:xfrm>
                  <a:off x="2880" y="2160"/>
                  <a:ext cx="244" cy="212"/>
                </a:xfrm>
                <a:prstGeom prst="rect">
                  <a:avLst/>
                </a:prstGeom>
                <a:noFill/>
                <a:ln w="9525">
                  <a:noFill/>
                  <a:miter lim="800000"/>
                  <a:headEnd/>
                  <a:tailEnd/>
                </a:ln>
                <a:effectLst/>
              </p:spPr>
              <p:txBody>
                <a:bodyPr wrap="none">
                  <a:spAutoFit/>
                </a:bodyPr>
                <a:lstStyle/>
                <a:p>
                  <a:r>
                    <a:rPr lang="en-GB" sz="1600"/>
                    <a:t>  1</a:t>
                  </a:r>
                </a:p>
              </p:txBody>
            </p:sp>
            <p:sp>
              <p:nvSpPr>
                <p:cNvPr id="12303" name="Text Box 15"/>
                <p:cNvSpPr txBox="1">
                  <a:spLocks noChangeArrowheads="1"/>
                </p:cNvSpPr>
                <p:nvPr/>
              </p:nvSpPr>
              <p:spPr bwMode="auto">
                <a:xfrm>
                  <a:off x="2928" y="2304"/>
                  <a:ext cx="212" cy="212"/>
                </a:xfrm>
                <a:prstGeom prst="rect">
                  <a:avLst/>
                </a:prstGeom>
                <a:noFill/>
                <a:ln w="9525">
                  <a:noFill/>
                  <a:miter lim="800000"/>
                  <a:headEnd/>
                  <a:tailEnd/>
                </a:ln>
                <a:effectLst/>
              </p:spPr>
              <p:txBody>
                <a:bodyPr wrap="none">
                  <a:spAutoFit/>
                </a:bodyPr>
                <a:lstStyle/>
                <a:p>
                  <a:r>
                    <a:rPr lang="en-GB" sz="1600"/>
                    <a:t> 0</a:t>
                  </a:r>
                </a:p>
              </p:txBody>
            </p:sp>
          </p:grpSp>
        </p:grpSp>
      </p:grpSp>
      <p:sp>
        <p:nvSpPr>
          <p:cNvPr id="12305" name="Text Box 17"/>
          <p:cNvSpPr txBox="1">
            <a:spLocks noChangeArrowheads="1"/>
          </p:cNvSpPr>
          <p:nvPr/>
        </p:nvSpPr>
        <p:spPr bwMode="auto">
          <a:xfrm>
            <a:off x="457200" y="1416050"/>
            <a:ext cx="8153400" cy="946150"/>
          </a:xfrm>
          <a:prstGeom prst="rect">
            <a:avLst/>
          </a:prstGeom>
          <a:noFill/>
          <a:ln w="9525">
            <a:noFill/>
            <a:miter lim="800000"/>
            <a:headEnd/>
            <a:tailEnd/>
          </a:ln>
          <a:effectLst/>
        </p:spPr>
        <p:txBody>
          <a:bodyPr>
            <a:spAutoFit/>
          </a:bodyPr>
          <a:lstStyle/>
          <a:p>
            <a:pPr algn="just"/>
            <a:r>
              <a:rPr lang="en-GB" sz="2800"/>
              <a:t>The neutron strikes the nucleus which then captures the neutron.</a:t>
            </a:r>
          </a:p>
        </p:txBody>
      </p:sp>
      <p:sp>
        <p:nvSpPr>
          <p:cNvPr id="12306" name="Text Box 18"/>
          <p:cNvSpPr txBox="1">
            <a:spLocks noChangeArrowheads="1"/>
          </p:cNvSpPr>
          <p:nvPr/>
        </p:nvSpPr>
        <p:spPr bwMode="auto">
          <a:xfrm>
            <a:off x="2286000" y="384175"/>
            <a:ext cx="5073650" cy="701675"/>
          </a:xfrm>
          <a:prstGeom prst="rect">
            <a:avLst/>
          </a:prstGeom>
          <a:noFill/>
          <a:ln w="9525">
            <a:noFill/>
            <a:miter lim="800000"/>
            <a:headEnd/>
            <a:tailEnd/>
          </a:ln>
          <a:effectLst/>
        </p:spPr>
        <p:txBody>
          <a:bodyPr wrap="none">
            <a:spAutoFit/>
          </a:bodyPr>
          <a:lstStyle/>
          <a:p>
            <a:r>
              <a:rPr lang="en-GB">
                <a:latin typeface="Bookman Old Style" pitchFamily="18" charset="0"/>
              </a:rPr>
              <a:t>The Fission Process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057400" y="4191000"/>
            <a:ext cx="785813" cy="762000"/>
            <a:chOff x="1296" y="1632"/>
            <a:chExt cx="495" cy="480"/>
          </a:xfrm>
        </p:grpSpPr>
        <p:sp>
          <p:nvSpPr>
            <p:cNvPr id="14339" name="Oval 3"/>
            <p:cNvSpPr>
              <a:spLocks noChangeArrowheads="1"/>
            </p:cNvSpPr>
            <p:nvPr/>
          </p:nvSpPr>
          <p:spPr bwMode="auto">
            <a:xfrm>
              <a:off x="1296" y="1632"/>
              <a:ext cx="480" cy="480"/>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3" name="Group 4"/>
            <p:cNvGrpSpPr>
              <a:grpSpLocks/>
            </p:cNvGrpSpPr>
            <p:nvPr/>
          </p:nvGrpSpPr>
          <p:grpSpPr bwMode="auto">
            <a:xfrm>
              <a:off x="1344" y="1680"/>
              <a:ext cx="447" cy="356"/>
              <a:chOff x="2880" y="2160"/>
              <a:chExt cx="447" cy="356"/>
            </a:xfrm>
          </p:grpSpPr>
          <p:sp>
            <p:nvSpPr>
              <p:cNvPr id="14341" name="Text Box 5"/>
              <p:cNvSpPr txBox="1">
                <a:spLocks noChangeArrowheads="1"/>
              </p:cNvSpPr>
              <p:nvPr/>
            </p:nvSpPr>
            <p:spPr bwMode="auto">
              <a:xfrm>
                <a:off x="3072" y="2208"/>
                <a:ext cx="255" cy="288"/>
              </a:xfrm>
              <a:prstGeom prst="rect">
                <a:avLst/>
              </a:prstGeom>
              <a:noFill/>
              <a:ln w="9525">
                <a:noFill/>
                <a:miter lim="800000"/>
                <a:headEnd/>
                <a:tailEnd/>
              </a:ln>
              <a:effectLst/>
            </p:spPr>
            <p:txBody>
              <a:bodyPr wrap="none">
                <a:spAutoFit/>
              </a:bodyPr>
              <a:lstStyle/>
              <a:p>
                <a:r>
                  <a:rPr lang="en-GB" sz="2400"/>
                  <a:t>U</a:t>
                </a:r>
              </a:p>
            </p:txBody>
          </p:sp>
          <p:grpSp>
            <p:nvGrpSpPr>
              <p:cNvPr id="4" name="Group 6"/>
              <p:cNvGrpSpPr>
                <a:grpSpLocks/>
              </p:cNvGrpSpPr>
              <p:nvPr/>
            </p:nvGrpSpPr>
            <p:grpSpPr bwMode="auto">
              <a:xfrm>
                <a:off x="2880" y="2160"/>
                <a:ext cx="308" cy="356"/>
                <a:chOff x="2880" y="2160"/>
                <a:chExt cx="308" cy="356"/>
              </a:xfrm>
            </p:grpSpPr>
            <p:sp>
              <p:nvSpPr>
                <p:cNvPr id="14343" name="Text Box 7"/>
                <p:cNvSpPr txBox="1">
                  <a:spLocks noChangeArrowheads="1"/>
                </p:cNvSpPr>
                <p:nvPr/>
              </p:nvSpPr>
              <p:spPr bwMode="auto">
                <a:xfrm>
                  <a:off x="2880" y="2160"/>
                  <a:ext cx="308" cy="212"/>
                </a:xfrm>
                <a:prstGeom prst="rect">
                  <a:avLst/>
                </a:prstGeom>
                <a:noFill/>
                <a:ln w="9525">
                  <a:noFill/>
                  <a:miter lim="800000"/>
                  <a:headEnd/>
                  <a:tailEnd/>
                </a:ln>
                <a:effectLst/>
              </p:spPr>
              <p:txBody>
                <a:bodyPr wrap="none">
                  <a:spAutoFit/>
                </a:bodyPr>
                <a:lstStyle/>
                <a:p>
                  <a:r>
                    <a:rPr lang="en-GB" sz="1600"/>
                    <a:t>236</a:t>
                  </a:r>
                </a:p>
              </p:txBody>
            </p:sp>
            <p:sp>
              <p:nvSpPr>
                <p:cNvPr id="14344" name="Text Box 8"/>
                <p:cNvSpPr txBox="1">
                  <a:spLocks noChangeArrowheads="1"/>
                </p:cNvSpPr>
                <p:nvPr/>
              </p:nvSpPr>
              <p:spPr bwMode="auto">
                <a:xfrm>
                  <a:off x="2928" y="2304"/>
                  <a:ext cx="244" cy="212"/>
                </a:xfrm>
                <a:prstGeom prst="rect">
                  <a:avLst/>
                </a:prstGeom>
                <a:noFill/>
                <a:ln w="9525">
                  <a:noFill/>
                  <a:miter lim="800000"/>
                  <a:headEnd/>
                  <a:tailEnd/>
                </a:ln>
                <a:effectLst/>
              </p:spPr>
              <p:txBody>
                <a:bodyPr wrap="none">
                  <a:spAutoFit/>
                </a:bodyPr>
                <a:lstStyle/>
                <a:p>
                  <a:r>
                    <a:rPr lang="en-GB" sz="1600"/>
                    <a:t>92</a:t>
                  </a:r>
                </a:p>
              </p:txBody>
            </p:sp>
          </p:grpSp>
        </p:grpSp>
      </p:grpSp>
      <p:sp>
        <p:nvSpPr>
          <p:cNvPr id="14346" name="Text Box 10"/>
          <p:cNvSpPr txBox="1">
            <a:spLocks noChangeArrowheads="1"/>
          </p:cNvSpPr>
          <p:nvPr/>
        </p:nvSpPr>
        <p:spPr bwMode="auto">
          <a:xfrm>
            <a:off x="457200" y="1416050"/>
            <a:ext cx="8153400" cy="1569660"/>
          </a:xfrm>
          <a:prstGeom prst="rect">
            <a:avLst/>
          </a:prstGeom>
          <a:noFill/>
          <a:ln w="9525">
            <a:noFill/>
            <a:miter lim="800000"/>
            <a:headEnd/>
            <a:tailEnd/>
          </a:ln>
          <a:effectLst/>
        </p:spPr>
        <p:txBody>
          <a:bodyPr>
            <a:spAutoFit/>
          </a:bodyPr>
          <a:lstStyle/>
          <a:p>
            <a:pPr algn="just"/>
            <a:r>
              <a:rPr lang="en-GB" sz="3200" b="1" dirty="0" smtClean="0"/>
              <a:t>]The </a:t>
            </a:r>
            <a:r>
              <a:rPr lang="en-GB" sz="3200" b="1" dirty="0"/>
              <a:t>nucleus changes from being uranium-235 to uranium-236 as it has captured a neutron.</a:t>
            </a:r>
          </a:p>
        </p:txBody>
      </p:sp>
      <p:sp>
        <p:nvSpPr>
          <p:cNvPr id="14347" name="Text Box 11"/>
          <p:cNvSpPr txBox="1">
            <a:spLocks noChangeArrowheads="1"/>
          </p:cNvSpPr>
          <p:nvPr/>
        </p:nvSpPr>
        <p:spPr bwMode="auto">
          <a:xfrm>
            <a:off x="2286000" y="384175"/>
            <a:ext cx="5073650" cy="701675"/>
          </a:xfrm>
          <a:prstGeom prst="rect">
            <a:avLst/>
          </a:prstGeom>
          <a:noFill/>
          <a:ln w="9525">
            <a:noFill/>
            <a:miter lim="800000"/>
            <a:headEnd/>
            <a:tailEnd/>
          </a:ln>
          <a:effectLst/>
        </p:spPr>
        <p:txBody>
          <a:bodyPr wrap="none">
            <a:spAutoFit/>
          </a:bodyPr>
          <a:lstStyle/>
          <a:p>
            <a:r>
              <a:rPr lang="en-GB">
                <a:latin typeface="Bookman Old Style" pitchFamily="18" charset="0"/>
              </a:rPr>
              <a:t>The Fission Process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Text Box 1033"/>
          <p:cNvSpPr txBox="1">
            <a:spLocks noChangeArrowheads="1"/>
          </p:cNvSpPr>
          <p:nvPr/>
        </p:nvSpPr>
        <p:spPr bwMode="auto">
          <a:xfrm>
            <a:off x="457200" y="1416050"/>
            <a:ext cx="8153400" cy="954107"/>
          </a:xfrm>
          <a:prstGeom prst="rect">
            <a:avLst/>
          </a:prstGeom>
          <a:noFill/>
          <a:ln w="9525">
            <a:noFill/>
            <a:miter lim="800000"/>
            <a:headEnd/>
            <a:tailEnd/>
          </a:ln>
          <a:effectLst/>
        </p:spPr>
        <p:txBody>
          <a:bodyPr>
            <a:spAutoFit/>
          </a:bodyPr>
          <a:lstStyle/>
          <a:p>
            <a:pPr algn="just"/>
            <a:r>
              <a:rPr lang="en-GB" sz="2800" b="1" dirty="0"/>
              <a:t>The uranium-236 nucleus formed is very unstable.</a:t>
            </a:r>
          </a:p>
        </p:txBody>
      </p:sp>
      <p:sp>
        <p:nvSpPr>
          <p:cNvPr id="18442" name="Text Box 1034"/>
          <p:cNvSpPr txBox="1">
            <a:spLocks noChangeArrowheads="1"/>
          </p:cNvSpPr>
          <p:nvPr/>
        </p:nvSpPr>
        <p:spPr bwMode="auto">
          <a:xfrm>
            <a:off x="2286000" y="384175"/>
            <a:ext cx="4421403" cy="584775"/>
          </a:xfrm>
          <a:prstGeom prst="rect">
            <a:avLst/>
          </a:prstGeom>
          <a:noFill/>
          <a:ln w="9525">
            <a:noFill/>
            <a:miter lim="800000"/>
            <a:headEnd/>
            <a:tailEnd/>
          </a:ln>
          <a:effectLst/>
        </p:spPr>
        <p:txBody>
          <a:bodyPr wrap="none">
            <a:spAutoFit/>
          </a:bodyPr>
          <a:lstStyle/>
          <a:p>
            <a:r>
              <a:rPr lang="en-GB" sz="3200" b="1" dirty="0">
                <a:latin typeface="Bookman Old Style" pitchFamily="18" charset="0"/>
              </a:rPr>
              <a:t>The Fission Process</a:t>
            </a:r>
          </a:p>
        </p:txBody>
      </p:sp>
      <p:grpSp>
        <p:nvGrpSpPr>
          <p:cNvPr id="2" name="Group 1037"/>
          <p:cNvGrpSpPr>
            <a:grpSpLocks/>
          </p:cNvGrpSpPr>
          <p:nvPr/>
        </p:nvGrpSpPr>
        <p:grpSpPr bwMode="auto">
          <a:xfrm>
            <a:off x="2057400" y="4114800"/>
            <a:ext cx="762000" cy="914400"/>
            <a:chOff x="1872" y="2400"/>
            <a:chExt cx="480" cy="576"/>
          </a:xfrm>
        </p:grpSpPr>
        <p:sp>
          <p:nvSpPr>
            <p:cNvPr id="18443" name="Oval 1035"/>
            <p:cNvSpPr>
              <a:spLocks noChangeArrowheads="1"/>
            </p:cNvSpPr>
            <p:nvPr/>
          </p:nvSpPr>
          <p:spPr bwMode="auto">
            <a:xfrm>
              <a:off x="1872" y="2496"/>
              <a:ext cx="480" cy="480"/>
            </a:xfrm>
            <a:prstGeom prst="ellipse">
              <a:avLst/>
            </a:prstGeom>
            <a:solidFill>
              <a:srgbClr val="00FF00"/>
            </a:solidFill>
            <a:ln w="9525">
              <a:solidFill>
                <a:srgbClr val="00FF00"/>
              </a:solidFill>
              <a:round/>
              <a:headEnd/>
              <a:tailEnd/>
            </a:ln>
            <a:effectLst/>
          </p:spPr>
          <p:txBody>
            <a:bodyPr wrap="none" anchor="ctr"/>
            <a:lstStyle/>
            <a:p>
              <a:endParaRPr lang="ar-SA"/>
            </a:p>
          </p:txBody>
        </p:sp>
        <p:sp>
          <p:nvSpPr>
            <p:cNvPr id="18444" name="Oval 1036"/>
            <p:cNvSpPr>
              <a:spLocks noChangeArrowheads="1"/>
            </p:cNvSpPr>
            <p:nvPr/>
          </p:nvSpPr>
          <p:spPr bwMode="auto">
            <a:xfrm>
              <a:off x="1872" y="2400"/>
              <a:ext cx="480" cy="480"/>
            </a:xfrm>
            <a:prstGeom prst="ellipse">
              <a:avLst/>
            </a:prstGeom>
            <a:solidFill>
              <a:srgbClr val="00FF00"/>
            </a:solidFill>
            <a:ln w="9525">
              <a:solidFill>
                <a:srgbClr val="00FF00"/>
              </a:solidFill>
              <a:round/>
              <a:headEnd/>
              <a:tailEnd/>
            </a:ln>
            <a:effectLst/>
          </p:spPr>
          <p:txBody>
            <a:bodyPr wrap="none" anchor="ctr"/>
            <a:lstStyle/>
            <a:p>
              <a:endParaRPr lang="ar-SA"/>
            </a:p>
          </p:txBody>
        </p:sp>
      </p:grpSp>
      <p:sp>
        <p:nvSpPr>
          <p:cNvPr id="18446" name="Text Box 1038"/>
          <p:cNvSpPr txBox="1">
            <a:spLocks noChangeArrowheads="1"/>
          </p:cNvSpPr>
          <p:nvPr/>
        </p:nvSpPr>
        <p:spPr bwMode="auto">
          <a:xfrm>
            <a:off x="504825" y="2200275"/>
            <a:ext cx="8648521" cy="1077218"/>
          </a:xfrm>
          <a:prstGeom prst="rect">
            <a:avLst/>
          </a:prstGeom>
          <a:noFill/>
          <a:ln w="9525">
            <a:noFill/>
            <a:miter lim="800000"/>
            <a:headEnd/>
            <a:tailEnd/>
          </a:ln>
          <a:effectLst/>
        </p:spPr>
        <p:txBody>
          <a:bodyPr wrap="none">
            <a:spAutoFit/>
          </a:bodyPr>
          <a:lstStyle/>
          <a:p>
            <a:r>
              <a:rPr lang="en-GB" sz="3200" b="1" dirty="0"/>
              <a:t>It transforms into an elongated shape for </a:t>
            </a:r>
            <a:r>
              <a:rPr lang="en-GB" sz="3200" b="1" dirty="0" smtClean="0"/>
              <a:t>a</a:t>
            </a:r>
          </a:p>
          <a:p>
            <a:r>
              <a:rPr lang="en-GB" sz="3200" b="1" dirty="0" smtClean="0"/>
              <a:t> </a:t>
            </a:r>
            <a:r>
              <a:rPr lang="en-GB" sz="3200" b="1" dirty="0"/>
              <a:t>short time.</a:t>
            </a:r>
          </a:p>
        </p:txBody>
      </p:sp>
    </p:spTree>
  </p:cSld>
  <p:clrMapOvr>
    <a:masterClrMapping/>
  </p:clrMapOvr>
  <p:transition advClick="0" advTm="1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57200" y="1416050"/>
            <a:ext cx="8153400" cy="519113"/>
          </a:xfrm>
          <a:prstGeom prst="rect">
            <a:avLst/>
          </a:prstGeom>
          <a:noFill/>
          <a:ln w="9525">
            <a:noFill/>
            <a:miter lim="800000"/>
            <a:headEnd/>
            <a:tailEnd/>
          </a:ln>
          <a:effectLst/>
        </p:spPr>
        <p:txBody>
          <a:bodyPr>
            <a:spAutoFit/>
          </a:bodyPr>
          <a:lstStyle/>
          <a:p>
            <a:pPr algn="just"/>
            <a:r>
              <a:rPr lang="en-GB" sz="2800"/>
              <a:t>The uranium-236 nucleus formed is very unstable.</a:t>
            </a:r>
          </a:p>
        </p:txBody>
      </p:sp>
      <p:sp>
        <p:nvSpPr>
          <p:cNvPr id="19459" name="Text Box 3"/>
          <p:cNvSpPr txBox="1">
            <a:spLocks noChangeArrowheads="1"/>
          </p:cNvSpPr>
          <p:nvPr/>
        </p:nvSpPr>
        <p:spPr bwMode="auto">
          <a:xfrm>
            <a:off x="2286000" y="384175"/>
            <a:ext cx="5073650" cy="701675"/>
          </a:xfrm>
          <a:prstGeom prst="rect">
            <a:avLst/>
          </a:prstGeom>
          <a:noFill/>
          <a:ln w="9525">
            <a:noFill/>
            <a:miter lim="800000"/>
            <a:headEnd/>
            <a:tailEnd/>
          </a:ln>
          <a:effectLst/>
        </p:spPr>
        <p:txBody>
          <a:bodyPr wrap="none">
            <a:spAutoFit/>
          </a:bodyPr>
          <a:lstStyle/>
          <a:p>
            <a:r>
              <a:rPr lang="en-GB">
                <a:latin typeface="Bookman Old Style" pitchFamily="18" charset="0"/>
              </a:rPr>
              <a:t>The Fission Process</a:t>
            </a:r>
          </a:p>
        </p:txBody>
      </p:sp>
      <p:grpSp>
        <p:nvGrpSpPr>
          <p:cNvPr id="2" name="Group 8"/>
          <p:cNvGrpSpPr>
            <a:grpSpLocks/>
          </p:cNvGrpSpPr>
          <p:nvPr/>
        </p:nvGrpSpPr>
        <p:grpSpPr bwMode="auto">
          <a:xfrm>
            <a:off x="2057400" y="3962400"/>
            <a:ext cx="762000" cy="1219200"/>
            <a:chOff x="1296" y="2496"/>
            <a:chExt cx="480" cy="768"/>
          </a:xfrm>
        </p:grpSpPr>
        <p:sp>
          <p:nvSpPr>
            <p:cNvPr id="19461" name="Oval 5"/>
            <p:cNvSpPr>
              <a:spLocks noChangeArrowheads="1"/>
            </p:cNvSpPr>
            <p:nvPr/>
          </p:nvSpPr>
          <p:spPr bwMode="auto">
            <a:xfrm>
              <a:off x="1296" y="2784"/>
              <a:ext cx="480" cy="480"/>
            </a:xfrm>
            <a:prstGeom prst="ellipse">
              <a:avLst/>
            </a:prstGeom>
            <a:solidFill>
              <a:srgbClr val="00FF00"/>
            </a:solidFill>
            <a:ln w="9525">
              <a:solidFill>
                <a:srgbClr val="00FF00"/>
              </a:solidFill>
              <a:round/>
              <a:headEnd/>
              <a:tailEnd/>
            </a:ln>
            <a:effectLst/>
          </p:spPr>
          <p:txBody>
            <a:bodyPr wrap="none" anchor="ctr"/>
            <a:lstStyle/>
            <a:p>
              <a:endParaRPr lang="ar-SA"/>
            </a:p>
          </p:txBody>
        </p:sp>
        <p:sp>
          <p:nvSpPr>
            <p:cNvPr id="19462" name="Oval 6"/>
            <p:cNvSpPr>
              <a:spLocks noChangeArrowheads="1"/>
            </p:cNvSpPr>
            <p:nvPr/>
          </p:nvSpPr>
          <p:spPr bwMode="auto">
            <a:xfrm>
              <a:off x="1296" y="2496"/>
              <a:ext cx="480" cy="480"/>
            </a:xfrm>
            <a:prstGeom prst="ellipse">
              <a:avLst/>
            </a:prstGeom>
            <a:solidFill>
              <a:srgbClr val="00FF00"/>
            </a:solidFill>
            <a:ln w="9525">
              <a:solidFill>
                <a:srgbClr val="00FF00"/>
              </a:solidFill>
              <a:round/>
              <a:headEnd/>
              <a:tailEnd/>
            </a:ln>
            <a:effectLst/>
          </p:spPr>
          <p:txBody>
            <a:bodyPr wrap="none" anchor="ctr"/>
            <a:lstStyle/>
            <a:p>
              <a:endParaRPr lang="ar-SA"/>
            </a:p>
          </p:txBody>
        </p:sp>
      </p:grpSp>
      <p:sp>
        <p:nvSpPr>
          <p:cNvPr id="19463" name="Text Box 7"/>
          <p:cNvSpPr txBox="1">
            <a:spLocks noChangeArrowheads="1"/>
          </p:cNvSpPr>
          <p:nvPr/>
        </p:nvSpPr>
        <p:spPr bwMode="auto">
          <a:xfrm>
            <a:off x="504825" y="2200275"/>
            <a:ext cx="7800975" cy="519113"/>
          </a:xfrm>
          <a:prstGeom prst="rect">
            <a:avLst/>
          </a:prstGeom>
          <a:noFill/>
          <a:ln w="9525">
            <a:noFill/>
            <a:miter lim="800000"/>
            <a:headEnd/>
            <a:tailEnd/>
          </a:ln>
          <a:effectLst/>
        </p:spPr>
        <p:txBody>
          <a:bodyPr wrap="none">
            <a:spAutoFit/>
          </a:bodyPr>
          <a:lstStyle/>
          <a:p>
            <a:r>
              <a:rPr lang="en-GB" sz="2800"/>
              <a:t>It transforms into an elongated shape for a short time.</a:t>
            </a:r>
          </a:p>
        </p:txBody>
      </p:sp>
    </p:spTree>
  </p:cSld>
  <p:clrMapOvr>
    <a:masterClrMapping/>
  </p:clrMapOvr>
  <p:transition advClick="0" advTm="1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685800" y="1600200"/>
            <a:ext cx="3793568" cy="4485895"/>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dirty="0" smtClean="0"/>
              <a:t>What Is It?</a:t>
            </a:r>
            <a:endParaRPr lang="en-US" dirty="0"/>
          </a:p>
        </p:txBody>
      </p:sp>
      <p:sp>
        <p:nvSpPr>
          <p:cNvPr id="3" name="Content Placeholder 2"/>
          <p:cNvSpPr>
            <a:spLocks noGrp="1"/>
          </p:cNvSpPr>
          <p:nvPr>
            <p:ph idx="1"/>
          </p:nvPr>
        </p:nvSpPr>
        <p:spPr>
          <a:xfrm>
            <a:off x="4724400" y="1882808"/>
            <a:ext cx="3962400" cy="4572000"/>
          </a:xfrm>
        </p:spPr>
        <p:txBody>
          <a:bodyPr>
            <a:normAutofit fontScale="92500" lnSpcReduction="20000"/>
          </a:bodyPr>
          <a:lstStyle/>
          <a:p>
            <a:pPr algn="ctr">
              <a:buNone/>
            </a:pPr>
            <a:r>
              <a:rPr lang="en-US" b="1" dirty="0" smtClean="0"/>
              <a:t>	 Nuclear energy is energy produced by the nuclear reaction through fusion and fission. The energy released through the reaction is transferred into electrical energy, which is used in local power grids.</a:t>
            </a:r>
          </a:p>
          <a:p>
            <a:pPr algn="ctr">
              <a:buNone/>
            </a:pPr>
            <a:endParaRPr lang="en-US" b="1" dirty="0" smtClean="0"/>
          </a:p>
          <a:p>
            <a:pPr>
              <a:buNone/>
            </a:pP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57200" y="1416050"/>
            <a:ext cx="8153400" cy="519113"/>
          </a:xfrm>
          <a:prstGeom prst="rect">
            <a:avLst/>
          </a:prstGeom>
          <a:noFill/>
          <a:ln w="9525">
            <a:noFill/>
            <a:miter lim="800000"/>
            <a:headEnd/>
            <a:tailEnd/>
          </a:ln>
          <a:effectLst/>
        </p:spPr>
        <p:txBody>
          <a:bodyPr>
            <a:spAutoFit/>
          </a:bodyPr>
          <a:lstStyle/>
          <a:p>
            <a:pPr algn="just"/>
            <a:r>
              <a:rPr lang="en-GB" sz="2800"/>
              <a:t>The uranium-236 nucleus formed is very unstable.</a:t>
            </a:r>
          </a:p>
        </p:txBody>
      </p:sp>
      <p:sp>
        <p:nvSpPr>
          <p:cNvPr id="20483" name="Text Box 3"/>
          <p:cNvSpPr txBox="1">
            <a:spLocks noChangeArrowheads="1"/>
          </p:cNvSpPr>
          <p:nvPr/>
        </p:nvSpPr>
        <p:spPr bwMode="auto">
          <a:xfrm>
            <a:off x="2286000" y="384175"/>
            <a:ext cx="5073650" cy="701675"/>
          </a:xfrm>
          <a:prstGeom prst="rect">
            <a:avLst/>
          </a:prstGeom>
          <a:noFill/>
          <a:ln w="9525">
            <a:noFill/>
            <a:miter lim="800000"/>
            <a:headEnd/>
            <a:tailEnd/>
          </a:ln>
          <a:effectLst/>
        </p:spPr>
        <p:txBody>
          <a:bodyPr wrap="none">
            <a:spAutoFit/>
          </a:bodyPr>
          <a:lstStyle/>
          <a:p>
            <a:r>
              <a:rPr lang="en-GB">
                <a:latin typeface="Bookman Old Style" pitchFamily="18" charset="0"/>
              </a:rPr>
              <a:t>The Fission Process</a:t>
            </a:r>
          </a:p>
        </p:txBody>
      </p:sp>
      <p:grpSp>
        <p:nvGrpSpPr>
          <p:cNvPr id="2" name="Group 7"/>
          <p:cNvGrpSpPr>
            <a:grpSpLocks/>
          </p:cNvGrpSpPr>
          <p:nvPr/>
        </p:nvGrpSpPr>
        <p:grpSpPr bwMode="auto">
          <a:xfrm>
            <a:off x="2057400" y="3810000"/>
            <a:ext cx="762000" cy="1524000"/>
            <a:chOff x="1296" y="2400"/>
            <a:chExt cx="480" cy="960"/>
          </a:xfrm>
        </p:grpSpPr>
        <p:sp>
          <p:nvSpPr>
            <p:cNvPr id="20484" name="Oval 4"/>
            <p:cNvSpPr>
              <a:spLocks noChangeArrowheads="1"/>
            </p:cNvSpPr>
            <p:nvPr/>
          </p:nvSpPr>
          <p:spPr bwMode="auto">
            <a:xfrm>
              <a:off x="1296" y="2880"/>
              <a:ext cx="480" cy="480"/>
            </a:xfrm>
            <a:prstGeom prst="ellipse">
              <a:avLst/>
            </a:prstGeom>
            <a:solidFill>
              <a:srgbClr val="00FF00"/>
            </a:solidFill>
            <a:ln w="9525">
              <a:solidFill>
                <a:srgbClr val="00FF00"/>
              </a:solidFill>
              <a:round/>
              <a:headEnd/>
              <a:tailEnd/>
            </a:ln>
            <a:effectLst/>
          </p:spPr>
          <p:txBody>
            <a:bodyPr wrap="none" anchor="ctr"/>
            <a:lstStyle/>
            <a:p>
              <a:endParaRPr lang="ar-SA"/>
            </a:p>
          </p:txBody>
        </p:sp>
        <p:sp>
          <p:nvSpPr>
            <p:cNvPr id="20485" name="Oval 5"/>
            <p:cNvSpPr>
              <a:spLocks noChangeArrowheads="1"/>
            </p:cNvSpPr>
            <p:nvPr/>
          </p:nvSpPr>
          <p:spPr bwMode="auto">
            <a:xfrm>
              <a:off x="1296" y="2400"/>
              <a:ext cx="480" cy="480"/>
            </a:xfrm>
            <a:prstGeom prst="ellipse">
              <a:avLst/>
            </a:prstGeom>
            <a:solidFill>
              <a:srgbClr val="00FF00"/>
            </a:solidFill>
            <a:ln w="9525">
              <a:solidFill>
                <a:srgbClr val="00FF00"/>
              </a:solidFill>
              <a:round/>
              <a:headEnd/>
              <a:tailEnd/>
            </a:ln>
            <a:effectLst/>
          </p:spPr>
          <p:txBody>
            <a:bodyPr wrap="none" anchor="ctr"/>
            <a:lstStyle/>
            <a:p>
              <a:endParaRPr lang="ar-SA"/>
            </a:p>
          </p:txBody>
        </p:sp>
      </p:grpSp>
      <p:sp>
        <p:nvSpPr>
          <p:cNvPr id="20486" name="Text Box 6"/>
          <p:cNvSpPr txBox="1">
            <a:spLocks noChangeArrowheads="1"/>
          </p:cNvSpPr>
          <p:nvPr/>
        </p:nvSpPr>
        <p:spPr bwMode="auto">
          <a:xfrm>
            <a:off x="504825" y="2200275"/>
            <a:ext cx="7800975" cy="519113"/>
          </a:xfrm>
          <a:prstGeom prst="rect">
            <a:avLst/>
          </a:prstGeom>
          <a:noFill/>
          <a:ln w="9525">
            <a:noFill/>
            <a:miter lim="800000"/>
            <a:headEnd/>
            <a:tailEnd/>
          </a:ln>
          <a:effectLst/>
        </p:spPr>
        <p:txBody>
          <a:bodyPr wrap="none">
            <a:spAutoFit/>
          </a:bodyPr>
          <a:lstStyle/>
          <a:p>
            <a:r>
              <a:rPr lang="en-GB" sz="2800"/>
              <a:t>It transforms into an elongated shape for a short time.</a:t>
            </a:r>
          </a:p>
        </p:txBody>
      </p:sp>
    </p:spTree>
  </p:cSld>
  <p:clrMapOvr>
    <a:masterClrMapping/>
  </p:clrMapOvr>
  <p:transition advClick="0" advTm="1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Text Box 9"/>
          <p:cNvSpPr txBox="1">
            <a:spLocks noChangeArrowheads="1"/>
          </p:cNvSpPr>
          <p:nvPr/>
        </p:nvSpPr>
        <p:spPr bwMode="auto">
          <a:xfrm>
            <a:off x="457200" y="1416050"/>
            <a:ext cx="8153400" cy="1077218"/>
          </a:xfrm>
          <a:prstGeom prst="rect">
            <a:avLst/>
          </a:prstGeom>
          <a:noFill/>
          <a:ln w="9525">
            <a:noFill/>
            <a:miter lim="800000"/>
            <a:headEnd/>
            <a:tailEnd/>
          </a:ln>
          <a:effectLst/>
        </p:spPr>
        <p:txBody>
          <a:bodyPr>
            <a:spAutoFit/>
          </a:bodyPr>
          <a:lstStyle/>
          <a:p>
            <a:pPr algn="just"/>
            <a:r>
              <a:rPr lang="en-GB" sz="3200" b="1" dirty="0"/>
              <a:t>It then splits into 2 fission fragments and releases neutrons.</a:t>
            </a:r>
          </a:p>
        </p:txBody>
      </p:sp>
      <p:sp>
        <p:nvSpPr>
          <p:cNvPr id="17418" name="Text Box 10"/>
          <p:cNvSpPr txBox="1">
            <a:spLocks noChangeArrowheads="1"/>
          </p:cNvSpPr>
          <p:nvPr/>
        </p:nvSpPr>
        <p:spPr bwMode="auto">
          <a:xfrm>
            <a:off x="2286000" y="384175"/>
            <a:ext cx="3887603" cy="523220"/>
          </a:xfrm>
          <a:prstGeom prst="rect">
            <a:avLst/>
          </a:prstGeom>
          <a:noFill/>
          <a:ln w="9525">
            <a:noFill/>
            <a:miter lim="800000"/>
            <a:headEnd/>
            <a:tailEnd/>
          </a:ln>
          <a:effectLst/>
        </p:spPr>
        <p:txBody>
          <a:bodyPr wrap="none">
            <a:spAutoFit/>
          </a:bodyPr>
          <a:lstStyle/>
          <a:p>
            <a:r>
              <a:rPr lang="en-GB" sz="2800" b="1" dirty="0">
                <a:latin typeface="Bookman Old Style" pitchFamily="18" charset="0"/>
              </a:rPr>
              <a:t>The Fission Process</a:t>
            </a:r>
          </a:p>
        </p:txBody>
      </p:sp>
      <p:grpSp>
        <p:nvGrpSpPr>
          <p:cNvPr id="2" name="Group 12"/>
          <p:cNvGrpSpPr>
            <a:grpSpLocks/>
          </p:cNvGrpSpPr>
          <p:nvPr/>
        </p:nvGrpSpPr>
        <p:grpSpPr bwMode="auto">
          <a:xfrm>
            <a:off x="2133600" y="3429000"/>
            <a:ext cx="842963" cy="838200"/>
            <a:chOff x="1344" y="1584"/>
            <a:chExt cx="531" cy="528"/>
          </a:xfrm>
        </p:grpSpPr>
        <p:sp>
          <p:nvSpPr>
            <p:cNvPr id="17421" name="Oval 13"/>
            <p:cNvSpPr>
              <a:spLocks noChangeArrowheads="1"/>
            </p:cNvSpPr>
            <p:nvPr/>
          </p:nvSpPr>
          <p:spPr bwMode="auto">
            <a:xfrm>
              <a:off x="1344" y="1584"/>
              <a:ext cx="528" cy="528"/>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3" name="Group 14"/>
            <p:cNvGrpSpPr>
              <a:grpSpLocks/>
            </p:cNvGrpSpPr>
            <p:nvPr/>
          </p:nvGrpSpPr>
          <p:grpSpPr bwMode="auto">
            <a:xfrm>
              <a:off x="1344" y="1680"/>
              <a:ext cx="531" cy="356"/>
              <a:chOff x="2140" y="2976"/>
              <a:chExt cx="531" cy="356"/>
            </a:xfrm>
          </p:grpSpPr>
          <p:sp>
            <p:nvSpPr>
              <p:cNvPr id="17423" name="Text Box 15"/>
              <p:cNvSpPr txBox="1">
                <a:spLocks noChangeArrowheads="1"/>
              </p:cNvSpPr>
              <p:nvPr/>
            </p:nvSpPr>
            <p:spPr bwMode="auto">
              <a:xfrm>
                <a:off x="2140" y="2976"/>
                <a:ext cx="308" cy="212"/>
              </a:xfrm>
              <a:prstGeom prst="rect">
                <a:avLst/>
              </a:prstGeom>
              <a:noFill/>
              <a:ln w="9525">
                <a:noFill/>
                <a:miter lim="800000"/>
                <a:headEnd/>
                <a:tailEnd/>
              </a:ln>
              <a:effectLst/>
            </p:spPr>
            <p:txBody>
              <a:bodyPr wrap="none">
                <a:spAutoFit/>
              </a:bodyPr>
              <a:lstStyle/>
              <a:p>
                <a:r>
                  <a:rPr lang="en-GB" sz="1600"/>
                  <a:t>141</a:t>
                </a:r>
              </a:p>
            </p:txBody>
          </p:sp>
          <p:sp>
            <p:nvSpPr>
              <p:cNvPr id="17424" name="Text Box 16"/>
              <p:cNvSpPr txBox="1">
                <a:spLocks noChangeArrowheads="1"/>
              </p:cNvSpPr>
              <p:nvPr/>
            </p:nvSpPr>
            <p:spPr bwMode="auto">
              <a:xfrm>
                <a:off x="2204" y="3120"/>
                <a:ext cx="244" cy="212"/>
              </a:xfrm>
              <a:prstGeom prst="rect">
                <a:avLst/>
              </a:prstGeom>
              <a:noFill/>
              <a:ln w="9525">
                <a:noFill/>
                <a:miter lim="800000"/>
                <a:headEnd/>
                <a:tailEnd/>
              </a:ln>
              <a:effectLst/>
            </p:spPr>
            <p:txBody>
              <a:bodyPr wrap="none">
                <a:spAutoFit/>
              </a:bodyPr>
              <a:lstStyle/>
              <a:p>
                <a:r>
                  <a:rPr lang="en-GB" sz="1600"/>
                  <a:t>56</a:t>
                </a:r>
              </a:p>
            </p:txBody>
          </p:sp>
          <p:sp>
            <p:nvSpPr>
              <p:cNvPr id="17425" name="Text Box 17"/>
              <p:cNvSpPr txBox="1">
                <a:spLocks noChangeArrowheads="1"/>
              </p:cNvSpPr>
              <p:nvPr/>
            </p:nvSpPr>
            <p:spPr bwMode="auto">
              <a:xfrm>
                <a:off x="2342" y="3002"/>
                <a:ext cx="329" cy="288"/>
              </a:xfrm>
              <a:prstGeom prst="rect">
                <a:avLst/>
              </a:prstGeom>
              <a:noFill/>
              <a:ln w="9525">
                <a:noFill/>
                <a:miter lim="800000"/>
                <a:headEnd/>
                <a:tailEnd/>
              </a:ln>
              <a:effectLst/>
            </p:spPr>
            <p:txBody>
              <a:bodyPr wrap="none">
                <a:spAutoFit/>
              </a:bodyPr>
              <a:lstStyle/>
              <a:p>
                <a:r>
                  <a:rPr lang="en-GB" sz="2400"/>
                  <a:t>Ba</a:t>
                </a:r>
              </a:p>
            </p:txBody>
          </p:sp>
        </p:grpSp>
      </p:grpSp>
      <p:grpSp>
        <p:nvGrpSpPr>
          <p:cNvPr id="4" name="Group 18"/>
          <p:cNvGrpSpPr>
            <a:grpSpLocks/>
          </p:cNvGrpSpPr>
          <p:nvPr/>
        </p:nvGrpSpPr>
        <p:grpSpPr bwMode="auto">
          <a:xfrm>
            <a:off x="2133600" y="4800600"/>
            <a:ext cx="838200" cy="838200"/>
            <a:chOff x="1344" y="2112"/>
            <a:chExt cx="528" cy="528"/>
          </a:xfrm>
        </p:grpSpPr>
        <p:sp>
          <p:nvSpPr>
            <p:cNvPr id="17427" name="Oval 19"/>
            <p:cNvSpPr>
              <a:spLocks noChangeArrowheads="1"/>
            </p:cNvSpPr>
            <p:nvPr/>
          </p:nvSpPr>
          <p:spPr bwMode="auto">
            <a:xfrm>
              <a:off x="1344" y="2112"/>
              <a:ext cx="528" cy="528"/>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5" name="Group 20"/>
            <p:cNvGrpSpPr>
              <a:grpSpLocks/>
            </p:cNvGrpSpPr>
            <p:nvPr/>
          </p:nvGrpSpPr>
          <p:grpSpPr bwMode="auto">
            <a:xfrm>
              <a:off x="1344" y="2188"/>
              <a:ext cx="521" cy="356"/>
              <a:chOff x="2140" y="2976"/>
              <a:chExt cx="521" cy="356"/>
            </a:xfrm>
          </p:grpSpPr>
          <p:sp>
            <p:nvSpPr>
              <p:cNvPr id="17429" name="Text Box 21"/>
              <p:cNvSpPr txBox="1">
                <a:spLocks noChangeArrowheads="1"/>
              </p:cNvSpPr>
              <p:nvPr/>
            </p:nvSpPr>
            <p:spPr bwMode="auto">
              <a:xfrm>
                <a:off x="2140" y="2976"/>
                <a:ext cx="308" cy="212"/>
              </a:xfrm>
              <a:prstGeom prst="rect">
                <a:avLst/>
              </a:prstGeom>
              <a:noFill/>
              <a:ln w="9525">
                <a:noFill/>
                <a:miter lim="800000"/>
                <a:headEnd/>
                <a:tailEnd/>
              </a:ln>
              <a:effectLst/>
            </p:spPr>
            <p:txBody>
              <a:bodyPr wrap="none">
                <a:spAutoFit/>
              </a:bodyPr>
              <a:lstStyle/>
              <a:p>
                <a:r>
                  <a:rPr lang="en-GB" sz="1600"/>
                  <a:t>  92</a:t>
                </a:r>
              </a:p>
            </p:txBody>
          </p:sp>
          <p:sp>
            <p:nvSpPr>
              <p:cNvPr id="17430" name="Text Box 22"/>
              <p:cNvSpPr txBox="1">
                <a:spLocks noChangeArrowheads="1"/>
              </p:cNvSpPr>
              <p:nvPr/>
            </p:nvSpPr>
            <p:spPr bwMode="auto">
              <a:xfrm>
                <a:off x="2204" y="3120"/>
                <a:ext cx="244" cy="212"/>
              </a:xfrm>
              <a:prstGeom prst="rect">
                <a:avLst/>
              </a:prstGeom>
              <a:noFill/>
              <a:ln w="9525">
                <a:noFill/>
                <a:miter lim="800000"/>
                <a:headEnd/>
                <a:tailEnd/>
              </a:ln>
              <a:effectLst/>
            </p:spPr>
            <p:txBody>
              <a:bodyPr wrap="none">
                <a:spAutoFit/>
              </a:bodyPr>
              <a:lstStyle/>
              <a:p>
                <a:r>
                  <a:rPr lang="en-GB" sz="1600"/>
                  <a:t>36</a:t>
                </a:r>
              </a:p>
            </p:txBody>
          </p:sp>
          <p:sp>
            <p:nvSpPr>
              <p:cNvPr id="17431" name="Text Box 23"/>
              <p:cNvSpPr txBox="1">
                <a:spLocks noChangeArrowheads="1"/>
              </p:cNvSpPr>
              <p:nvPr/>
            </p:nvSpPr>
            <p:spPr bwMode="auto">
              <a:xfrm>
                <a:off x="2342" y="3002"/>
                <a:ext cx="319" cy="288"/>
              </a:xfrm>
              <a:prstGeom prst="rect">
                <a:avLst/>
              </a:prstGeom>
              <a:noFill/>
              <a:ln w="9525">
                <a:noFill/>
                <a:miter lim="800000"/>
                <a:headEnd/>
                <a:tailEnd/>
              </a:ln>
              <a:effectLst/>
            </p:spPr>
            <p:txBody>
              <a:bodyPr wrap="none">
                <a:spAutoFit/>
              </a:bodyPr>
              <a:lstStyle/>
              <a:p>
                <a:r>
                  <a:rPr lang="en-GB" sz="2400"/>
                  <a:t>Kr</a:t>
                </a:r>
              </a:p>
            </p:txBody>
          </p:sp>
        </p:grpSp>
      </p:grpSp>
      <p:grpSp>
        <p:nvGrpSpPr>
          <p:cNvPr id="6" name="Group 24"/>
          <p:cNvGrpSpPr>
            <a:grpSpLocks/>
          </p:cNvGrpSpPr>
          <p:nvPr/>
        </p:nvGrpSpPr>
        <p:grpSpPr bwMode="auto">
          <a:xfrm>
            <a:off x="3581400" y="5486400"/>
            <a:ext cx="685800" cy="609600"/>
            <a:chOff x="1632" y="2496"/>
            <a:chExt cx="432" cy="384"/>
          </a:xfrm>
        </p:grpSpPr>
        <p:sp>
          <p:nvSpPr>
            <p:cNvPr id="17433" name="Oval 25"/>
            <p:cNvSpPr>
              <a:spLocks noChangeArrowheads="1"/>
            </p:cNvSpPr>
            <p:nvPr/>
          </p:nvSpPr>
          <p:spPr bwMode="auto">
            <a:xfrm>
              <a:off x="1680" y="2496"/>
              <a:ext cx="384" cy="384"/>
            </a:xfrm>
            <a:prstGeom prst="ellipse">
              <a:avLst/>
            </a:prstGeom>
            <a:gradFill rotWithShape="0">
              <a:gsLst>
                <a:gs pos="0">
                  <a:srgbClr val="0099FF">
                    <a:gamma/>
                    <a:shade val="66275"/>
                    <a:invGamma/>
                  </a:srgbClr>
                </a:gs>
                <a:gs pos="100000">
                  <a:srgbClr val="0099FF"/>
                </a:gs>
              </a:gsLst>
              <a:lin ang="0" scaled="1"/>
            </a:gradFill>
            <a:ln w="9525">
              <a:solidFill>
                <a:schemeClr val="tx1"/>
              </a:solidFill>
              <a:round/>
              <a:headEnd/>
              <a:tailEnd/>
            </a:ln>
            <a:effectLst/>
          </p:spPr>
          <p:txBody>
            <a:bodyPr wrap="none" anchor="ctr"/>
            <a:lstStyle/>
            <a:p>
              <a:endParaRPr lang="ar-SA"/>
            </a:p>
          </p:txBody>
        </p:sp>
        <p:grpSp>
          <p:nvGrpSpPr>
            <p:cNvPr id="7" name="Group 26"/>
            <p:cNvGrpSpPr>
              <a:grpSpLocks/>
            </p:cNvGrpSpPr>
            <p:nvPr/>
          </p:nvGrpSpPr>
          <p:grpSpPr bwMode="auto">
            <a:xfrm>
              <a:off x="1632" y="2496"/>
              <a:ext cx="404" cy="356"/>
              <a:chOff x="2880" y="2160"/>
              <a:chExt cx="404" cy="356"/>
            </a:xfrm>
          </p:grpSpPr>
          <p:sp>
            <p:nvSpPr>
              <p:cNvPr id="17435" name="Text Box 27"/>
              <p:cNvSpPr txBox="1">
                <a:spLocks noChangeArrowheads="1"/>
              </p:cNvSpPr>
              <p:nvPr/>
            </p:nvSpPr>
            <p:spPr bwMode="auto">
              <a:xfrm>
                <a:off x="3072" y="2208"/>
                <a:ext cx="212" cy="288"/>
              </a:xfrm>
              <a:prstGeom prst="rect">
                <a:avLst/>
              </a:prstGeom>
              <a:noFill/>
              <a:ln w="9525">
                <a:noFill/>
                <a:miter lim="800000"/>
                <a:headEnd/>
                <a:tailEnd/>
              </a:ln>
              <a:effectLst/>
            </p:spPr>
            <p:txBody>
              <a:bodyPr wrap="none">
                <a:spAutoFit/>
              </a:bodyPr>
              <a:lstStyle/>
              <a:p>
                <a:r>
                  <a:rPr lang="en-GB" sz="2400"/>
                  <a:t>n</a:t>
                </a:r>
              </a:p>
            </p:txBody>
          </p:sp>
          <p:grpSp>
            <p:nvGrpSpPr>
              <p:cNvPr id="8" name="Group 28"/>
              <p:cNvGrpSpPr>
                <a:grpSpLocks/>
              </p:cNvGrpSpPr>
              <p:nvPr/>
            </p:nvGrpSpPr>
            <p:grpSpPr bwMode="auto">
              <a:xfrm>
                <a:off x="2880" y="2160"/>
                <a:ext cx="260" cy="356"/>
                <a:chOff x="2880" y="2160"/>
                <a:chExt cx="260" cy="356"/>
              </a:xfrm>
            </p:grpSpPr>
            <p:sp>
              <p:nvSpPr>
                <p:cNvPr id="17437" name="Text Box 29"/>
                <p:cNvSpPr txBox="1">
                  <a:spLocks noChangeArrowheads="1"/>
                </p:cNvSpPr>
                <p:nvPr/>
              </p:nvSpPr>
              <p:spPr bwMode="auto">
                <a:xfrm>
                  <a:off x="2880" y="2160"/>
                  <a:ext cx="244" cy="212"/>
                </a:xfrm>
                <a:prstGeom prst="rect">
                  <a:avLst/>
                </a:prstGeom>
                <a:noFill/>
                <a:ln w="9525">
                  <a:noFill/>
                  <a:miter lim="800000"/>
                  <a:headEnd/>
                  <a:tailEnd/>
                </a:ln>
                <a:effectLst/>
              </p:spPr>
              <p:txBody>
                <a:bodyPr wrap="none">
                  <a:spAutoFit/>
                </a:bodyPr>
                <a:lstStyle/>
                <a:p>
                  <a:r>
                    <a:rPr lang="en-GB" sz="1600"/>
                    <a:t>  1</a:t>
                  </a:r>
                </a:p>
              </p:txBody>
            </p:sp>
            <p:sp>
              <p:nvSpPr>
                <p:cNvPr id="17438" name="Text Box 30"/>
                <p:cNvSpPr txBox="1">
                  <a:spLocks noChangeArrowheads="1"/>
                </p:cNvSpPr>
                <p:nvPr/>
              </p:nvSpPr>
              <p:spPr bwMode="auto">
                <a:xfrm>
                  <a:off x="2928" y="2304"/>
                  <a:ext cx="212" cy="212"/>
                </a:xfrm>
                <a:prstGeom prst="rect">
                  <a:avLst/>
                </a:prstGeom>
                <a:noFill/>
                <a:ln w="9525">
                  <a:noFill/>
                  <a:miter lim="800000"/>
                  <a:headEnd/>
                  <a:tailEnd/>
                </a:ln>
                <a:effectLst/>
              </p:spPr>
              <p:txBody>
                <a:bodyPr wrap="none">
                  <a:spAutoFit/>
                </a:bodyPr>
                <a:lstStyle/>
                <a:p>
                  <a:r>
                    <a:rPr lang="en-GB" sz="1600"/>
                    <a:t> 0</a:t>
                  </a:r>
                </a:p>
              </p:txBody>
            </p:sp>
          </p:grpSp>
        </p:grpSp>
      </p:grpSp>
      <p:grpSp>
        <p:nvGrpSpPr>
          <p:cNvPr id="9" name="Group 31"/>
          <p:cNvGrpSpPr>
            <a:grpSpLocks/>
          </p:cNvGrpSpPr>
          <p:nvPr/>
        </p:nvGrpSpPr>
        <p:grpSpPr bwMode="auto">
          <a:xfrm>
            <a:off x="3581400" y="3048000"/>
            <a:ext cx="685800" cy="609600"/>
            <a:chOff x="1632" y="2496"/>
            <a:chExt cx="432" cy="384"/>
          </a:xfrm>
        </p:grpSpPr>
        <p:sp>
          <p:nvSpPr>
            <p:cNvPr id="17440" name="Oval 32"/>
            <p:cNvSpPr>
              <a:spLocks noChangeArrowheads="1"/>
            </p:cNvSpPr>
            <p:nvPr/>
          </p:nvSpPr>
          <p:spPr bwMode="auto">
            <a:xfrm>
              <a:off x="1680" y="2496"/>
              <a:ext cx="384" cy="384"/>
            </a:xfrm>
            <a:prstGeom prst="ellipse">
              <a:avLst/>
            </a:prstGeom>
            <a:gradFill rotWithShape="0">
              <a:gsLst>
                <a:gs pos="0">
                  <a:srgbClr val="0099FF">
                    <a:gamma/>
                    <a:shade val="66275"/>
                    <a:invGamma/>
                  </a:srgbClr>
                </a:gs>
                <a:gs pos="100000">
                  <a:srgbClr val="0099FF"/>
                </a:gs>
              </a:gsLst>
              <a:lin ang="0" scaled="1"/>
            </a:gradFill>
            <a:ln w="9525">
              <a:solidFill>
                <a:schemeClr val="tx1"/>
              </a:solidFill>
              <a:round/>
              <a:headEnd/>
              <a:tailEnd/>
            </a:ln>
            <a:effectLst/>
          </p:spPr>
          <p:txBody>
            <a:bodyPr wrap="none" anchor="ctr"/>
            <a:lstStyle/>
            <a:p>
              <a:endParaRPr lang="ar-SA"/>
            </a:p>
          </p:txBody>
        </p:sp>
        <p:grpSp>
          <p:nvGrpSpPr>
            <p:cNvPr id="10" name="Group 33"/>
            <p:cNvGrpSpPr>
              <a:grpSpLocks/>
            </p:cNvGrpSpPr>
            <p:nvPr/>
          </p:nvGrpSpPr>
          <p:grpSpPr bwMode="auto">
            <a:xfrm>
              <a:off x="1632" y="2496"/>
              <a:ext cx="404" cy="356"/>
              <a:chOff x="2880" y="2160"/>
              <a:chExt cx="404" cy="356"/>
            </a:xfrm>
          </p:grpSpPr>
          <p:sp>
            <p:nvSpPr>
              <p:cNvPr id="17442" name="Text Box 34"/>
              <p:cNvSpPr txBox="1">
                <a:spLocks noChangeArrowheads="1"/>
              </p:cNvSpPr>
              <p:nvPr/>
            </p:nvSpPr>
            <p:spPr bwMode="auto">
              <a:xfrm>
                <a:off x="3072" y="2208"/>
                <a:ext cx="212" cy="288"/>
              </a:xfrm>
              <a:prstGeom prst="rect">
                <a:avLst/>
              </a:prstGeom>
              <a:noFill/>
              <a:ln w="9525">
                <a:noFill/>
                <a:miter lim="800000"/>
                <a:headEnd/>
                <a:tailEnd/>
              </a:ln>
              <a:effectLst/>
            </p:spPr>
            <p:txBody>
              <a:bodyPr wrap="none">
                <a:spAutoFit/>
              </a:bodyPr>
              <a:lstStyle/>
              <a:p>
                <a:r>
                  <a:rPr lang="en-GB" sz="2400"/>
                  <a:t>n</a:t>
                </a:r>
              </a:p>
            </p:txBody>
          </p:sp>
          <p:grpSp>
            <p:nvGrpSpPr>
              <p:cNvPr id="11" name="Group 35"/>
              <p:cNvGrpSpPr>
                <a:grpSpLocks/>
              </p:cNvGrpSpPr>
              <p:nvPr/>
            </p:nvGrpSpPr>
            <p:grpSpPr bwMode="auto">
              <a:xfrm>
                <a:off x="2880" y="2160"/>
                <a:ext cx="260" cy="356"/>
                <a:chOff x="2880" y="2160"/>
                <a:chExt cx="260" cy="356"/>
              </a:xfrm>
            </p:grpSpPr>
            <p:sp>
              <p:nvSpPr>
                <p:cNvPr id="17444" name="Text Box 36"/>
                <p:cNvSpPr txBox="1">
                  <a:spLocks noChangeArrowheads="1"/>
                </p:cNvSpPr>
                <p:nvPr/>
              </p:nvSpPr>
              <p:spPr bwMode="auto">
                <a:xfrm>
                  <a:off x="2880" y="2160"/>
                  <a:ext cx="244" cy="212"/>
                </a:xfrm>
                <a:prstGeom prst="rect">
                  <a:avLst/>
                </a:prstGeom>
                <a:noFill/>
                <a:ln w="9525">
                  <a:noFill/>
                  <a:miter lim="800000"/>
                  <a:headEnd/>
                  <a:tailEnd/>
                </a:ln>
                <a:effectLst/>
              </p:spPr>
              <p:txBody>
                <a:bodyPr wrap="none">
                  <a:spAutoFit/>
                </a:bodyPr>
                <a:lstStyle/>
                <a:p>
                  <a:r>
                    <a:rPr lang="en-GB" sz="1600"/>
                    <a:t>  1</a:t>
                  </a:r>
                </a:p>
              </p:txBody>
            </p:sp>
            <p:sp>
              <p:nvSpPr>
                <p:cNvPr id="17445" name="Text Box 37"/>
                <p:cNvSpPr txBox="1">
                  <a:spLocks noChangeArrowheads="1"/>
                </p:cNvSpPr>
                <p:nvPr/>
              </p:nvSpPr>
              <p:spPr bwMode="auto">
                <a:xfrm>
                  <a:off x="2928" y="2304"/>
                  <a:ext cx="212" cy="212"/>
                </a:xfrm>
                <a:prstGeom prst="rect">
                  <a:avLst/>
                </a:prstGeom>
                <a:noFill/>
                <a:ln w="9525">
                  <a:noFill/>
                  <a:miter lim="800000"/>
                  <a:headEnd/>
                  <a:tailEnd/>
                </a:ln>
                <a:effectLst/>
              </p:spPr>
              <p:txBody>
                <a:bodyPr wrap="none">
                  <a:spAutoFit/>
                </a:bodyPr>
                <a:lstStyle/>
                <a:p>
                  <a:r>
                    <a:rPr lang="en-GB" sz="1600"/>
                    <a:t> 0</a:t>
                  </a:r>
                </a:p>
              </p:txBody>
            </p:sp>
          </p:grpSp>
        </p:grpSp>
      </p:grpSp>
      <p:grpSp>
        <p:nvGrpSpPr>
          <p:cNvPr id="12" name="Group 38"/>
          <p:cNvGrpSpPr>
            <a:grpSpLocks/>
          </p:cNvGrpSpPr>
          <p:nvPr/>
        </p:nvGrpSpPr>
        <p:grpSpPr bwMode="auto">
          <a:xfrm>
            <a:off x="3581400" y="4267200"/>
            <a:ext cx="685800" cy="609600"/>
            <a:chOff x="1632" y="2496"/>
            <a:chExt cx="432" cy="384"/>
          </a:xfrm>
        </p:grpSpPr>
        <p:sp>
          <p:nvSpPr>
            <p:cNvPr id="17447" name="Oval 39"/>
            <p:cNvSpPr>
              <a:spLocks noChangeArrowheads="1"/>
            </p:cNvSpPr>
            <p:nvPr/>
          </p:nvSpPr>
          <p:spPr bwMode="auto">
            <a:xfrm>
              <a:off x="1680" y="2496"/>
              <a:ext cx="384" cy="384"/>
            </a:xfrm>
            <a:prstGeom prst="ellipse">
              <a:avLst/>
            </a:prstGeom>
            <a:gradFill rotWithShape="0">
              <a:gsLst>
                <a:gs pos="0">
                  <a:srgbClr val="0099FF">
                    <a:gamma/>
                    <a:shade val="66275"/>
                    <a:invGamma/>
                  </a:srgbClr>
                </a:gs>
                <a:gs pos="100000">
                  <a:srgbClr val="0099FF"/>
                </a:gs>
              </a:gsLst>
              <a:lin ang="0" scaled="1"/>
            </a:gradFill>
            <a:ln w="9525">
              <a:solidFill>
                <a:schemeClr val="tx1"/>
              </a:solidFill>
              <a:round/>
              <a:headEnd/>
              <a:tailEnd/>
            </a:ln>
            <a:effectLst/>
          </p:spPr>
          <p:txBody>
            <a:bodyPr wrap="none" anchor="ctr"/>
            <a:lstStyle/>
            <a:p>
              <a:endParaRPr lang="ar-SA"/>
            </a:p>
          </p:txBody>
        </p:sp>
        <p:grpSp>
          <p:nvGrpSpPr>
            <p:cNvPr id="13" name="Group 40"/>
            <p:cNvGrpSpPr>
              <a:grpSpLocks/>
            </p:cNvGrpSpPr>
            <p:nvPr/>
          </p:nvGrpSpPr>
          <p:grpSpPr bwMode="auto">
            <a:xfrm>
              <a:off x="1632" y="2496"/>
              <a:ext cx="404" cy="356"/>
              <a:chOff x="2880" y="2160"/>
              <a:chExt cx="404" cy="356"/>
            </a:xfrm>
          </p:grpSpPr>
          <p:sp>
            <p:nvSpPr>
              <p:cNvPr id="17449" name="Text Box 41"/>
              <p:cNvSpPr txBox="1">
                <a:spLocks noChangeArrowheads="1"/>
              </p:cNvSpPr>
              <p:nvPr/>
            </p:nvSpPr>
            <p:spPr bwMode="auto">
              <a:xfrm>
                <a:off x="3072" y="2208"/>
                <a:ext cx="212" cy="288"/>
              </a:xfrm>
              <a:prstGeom prst="rect">
                <a:avLst/>
              </a:prstGeom>
              <a:noFill/>
              <a:ln w="9525">
                <a:noFill/>
                <a:miter lim="800000"/>
                <a:headEnd/>
                <a:tailEnd/>
              </a:ln>
              <a:effectLst/>
            </p:spPr>
            <p:txBody>
              <a:bodyPr wrap="none">
                <a:spAutoFit/>
              </a:bodyPr>
              <a:lstStyle/>
              <a:p>
                <a:r>
                  <a:rPr lang="en-GB" sz="2400"/>
                  <a:t>n</a:t>
                </a:r>
              </a:p>
            </p:txBody>
          </p:sp>
          <p:grpSp>
            <p:nvGrpSpPr>
              <p:cNvPr id="14" name="Group 42"/>
              <p:cNvGrpSpPr>
                <a:grpSpLocks/>
              </p:cNvGrpSpPr>
              <p:nvPr/>
            </p:nvGrpSpPr>
            <p:grpSpPr bwMode="auto">
              <a:xfrm>
                <a:off x="2880" y="2160"/>
                <a:ext cx="260" cy="356"/>
                <a:chOff x="2880" y="2160"/>
                <a:chExt cx="260" cy="356"/>
              </a:xfrm>
            </p:grpSpPr>
            <p:sp>
              <p:nvSpPr>
                <p:cNvPr id="17451" name="Text Box 43"/>
                <p:cNvSpPr txBox="1">
                  <a:spLocks noChangeArrowheads="1"/>
                </p:cNvSpPr>
                <p:nvPr/>
              </p:nvSpPr>
              <p:spPr bwMode="auto">
                <a:xfrm>
                  <a:off x="2880" y="2160"/>
                  <a:ext cx="244" cy="212"/>
                </a:xfrm>
                <a:prstGeom prst="rect">
                  <a:avLst/>
                </a:prstGeom>
                <a:noFill/>
                <a:ln w="9525">
                  <a:noFill/>
                  <a:miter lim="800000"/>
                  <a:headEnd/>
                  <a:tailEnd/>
                </a:ln>
                <a:effectLst/>
              </p:spPr>
              <p:txBody>
                <a:bodyPr wrap="none">
                  <a:spAutoFit/>
                </a:bodyPr>
                <a:lstStyle/>
                <a:p>
                  <a:r>
                    <a:rPr lang="en-GB" sz="1600"/>
                    <a:t>  1</a:t>
                  </a:r>
                </a:p>
              </p:txBody>
            </p:sp>
            <p:sp>
              <p:nvSpPr>
                <p:cNvPr id="17452" name="Text Box 44"/>
                <p:cNvSpPr txBox="1">
                  <a:spLocks noChangeArrowheads="1"/>
                </p:cNvSpPr>
                <p:nvPr/>
              </p:nvSpPr>
              <p:spPr bwMode="auto">
                <a:xfrm>
                  <a:off x="2928" y="2304"/>
                  <a:ext cx="212" cy="212"/>
                </a:xfrm>
                <a:prstGeom prst="rect">
                  <a:avLst/>
                </a:prstGeom>
                <a:noFill/>
                <a:ln w="9525">
                  <a:noFill/>
                  <a:miter lim="800000"/>
                  <a:headEnd/>
                  <a:tailEnd/>
                </a:ln>
                <a:effectLst/>
              </p:spPr>
              <p:txBody>
                <a:bodyPr wrap="none">
                  <a:spAutoFit/>
                </a:bodyPr>
                <a:lstStyle/>
                <a:p>
                  <a:r>
                    <a:rPr lang="en-GB" sz="1600"/>
                    <a:t> 0</a:t>
                  </a:r>
                </a:p>
              </p:txBody>
            </p:sp>
          </p:gr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457200" y="1416050"/>
            <a:ext cx="8153400" cy="946150"/>
          </a:xfrm>
          <a:prstGeom prst="rect">
            <a:avLst/>
          </a:prstGeom>
          <a:noFill/>
          <a:ln w="9525">
            <a:noFill/>
            <a:miter lim="800000"/>
            <a:headEnd/>
            <a:tailEnd/>
          </a:ln>
          <a:effectLst/>
        </p:spPr>
        <p:txBody>
          <a:bodyPr>
            <a:spAutoFit/>
          </a:bodyPr>
          <a:lstStyle/>
          <a:p>
            <a:pPr algn="just"/>
            <a:r>
              <a:rPr lang="en-GB" sz="2800" b="1" dirty="0"/>
              <a:t>It then splits into 2 fission fragments and releases neutrons.</a:t>
            </a:r>
          </a:p>
        </p:txBody>
      </p:sp>
      <p:sp>
        <p:nvSpPr>
          <p:cNvPr id="52227" name="Text Box 3"/>
          <p:cNvSpPr txBox="1">
            <a:spLocks noChangeArrowheads="1"/>
          </p:cNvSpPr>
          <p:nvPr/>
        </p:nvSpPr>
        <p:spPr bwMode="auto">
          <a:xfrm>
            <a:off x="2286000" y="384175"/>
            <a:ext cx="3360215" cy="461665"/>
          </a:xfrm>
          <a:prstGeom prst="rect">
            <a:avLst/>
          </a:prstGeom>
          <a:noFill/>
          <a:ln w="9525">
            <a:noFill/>
            <a:miter lim="800000"/>
            <a:headEnd/>
            <a:tailEnd/>
          </a:ln>
          <a:effectLst/>
        </p:spPr>
        <p:txBody>
          <a:bodyPr wrap="none">
            <a:spAutoFit/>
          </a:bodyPr>
          <a:lstStyle/>
          <a:p>
            <a:r>
              <a:rPr lang="en-GB" sz="2400" b="1" dirty="0">
                <a:latin typeface="Bookman Old Style" pitchFamily="18" charset="0"/>
              </a:rPr>
              <a:t>The Fission Process</a:t>
            </a:r>
          </a:p>
        </p:txBody>
      </p:sp>
      <p:grpSp>
        <p:nvGrpSpPr>
          <p:cNvPr id="2" name="Group 4"/>
          <p:cNvGrpSpPr>
            <a:grpSpLocks/>
          </p:cNvGrpSpPr>
          <p:nvPr/>
        </p:nvGrpSpPr>
        <p:grpSpPr bwMode="auto">
          <a:xfrm>
            <a:off x="2133600" y="3048000"/>
            <a:ext cx="842963" cy="838200"/>
            <a:chOff x="1344" y="1584"/>
            <a:chExt cx="531" cy="528"/>
          </a:xfrm>
        </p:grpSpPr>
        <p:sp>
          <p:nvSpPr>
            <p:cNvPr id="52229" name="Oval 5"/>
            <p:cNvSpPr>
              <a:spLocks noChangeArrowheads="1"/>
            </p:cNvSpPr>
            <p:nvPr/>
          </p:nvSpPr>
          <p:spPr bwMode="auto">
            <a:xfrm>
              <a:off x="1344" y="1584"/>
              <a:ext cx="528" cy="528"/>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3" name="Group 6"/>
            <p:cNvGrpSpPr>
              <a:grpSpLocks/>
            </p:cNvGrpSpPr>
            <p:nvPr/>
          </p:nvGrpSpPr>
          <p:grpSpPr bwMode="auto">
            <a:xfrm>
              <a:off x="1344" y="1680"/>
              <a:ext cx="531" cy="356"/>
              <a:chOff x="2140" y="2976"/>
              <a:chExt cx="531" cy="356"/>
            </a:xfrm>
          </p:grpSpPr>
          <p:sp>
            <p:nvSpPr>
              <p:cNvPr id="52231" name="Text Box 7"/>
              <p:cNvSpPr txBox="1">
                <a:spLocks noChangeArrowheads="1"/>
              </p:cNvSpPr>
              <p:nvPr/>
            </p:nvSpPr>
            <p:spPr bwMode="auto">
              <a:xfrm>
                <a:off x="2140" y="2976"/>
                <a:ext cx="308" cy="212"/>
              </a:xfrm>
              <a:prstGeom prst="rect">
                <a:avLst/>
              </a:prstGeom>
              <a:noFill/>
              <a:ln w="9525">
                <a:noFill/>
                <a:miter lim="800000"/>
                <a:headEnd/>
                <a:tailEnd/>
              </a:ln>
              <a:effectLst/>
            </p:spPr>
            <p:txBody>
              <a:bodyPr wrap="none">
                <a:spAutoFit/>
              </a:bodyPr>
              <a:lstStyle/>
              <a:p>
                <a:r>
                  <a:rPr lang="en-GB" sz="1600"/>
                  <a:t>141</a:t>
                </a:r>
              </a:p>
            </p:txBody>
          </p:sp>
          <p:sp>
            <p:nvSpPr>
              <p:cNvPr id="52232" name="Text Box 8"/>
              <p:cNvSpPr txBox="1">
                <a:spLocks noChangeArrowheads="1"/>
              </p:cNvSpPr>
              <p:nvPr/>
            </p:nvSpPr>
            <p:spPr bwMode="auto">
              <a:xfrm>
                <a:off x="2204" y="3120"/>
                <a:ext cx="244" cy="212"/>
              </a:xfrm>
              <a:prstGeom prst="rect">
                <a:avLst/>
              </a:prstGeom>
              <a:noFill/>
              <a:ln w="9525">
                <a:noFill/>
                <a:miter lim="800000"/>
                <a:headEnd/>
                <a:tailEnd/>
              </a:ln>
              <a:effectLst/>
            </p:spPr>
            <p:txBody>
              <a:bodyPr wrap="none">
                <a:spAutoFit/>
              </a:bodyPr>
              <a:lstStyle/>
              <a:p>
                <a:r>
                  <a:rPr lang="en-GB" sz="1600"/>
                  <a:t>56</a:t>
                </a:r>
              </a:p>
            </p:txBody>
          </p:sp>
          <p:sp>
            <p:nvSpPr>
              <p:cNvPr id="52233" name="Text Box 9"/>
              <p:cNvSpPr txBox="1">
                <a:spLocks noChangeArrowheads="1"/>
              </p:cNvSpPr>
              <p:nvPr/>
            </p:nvSpPr>
            <p:spPr bwMode="auto">
              <a:xfrm>
                <a:off x="2342" y="3002"/>
                <a:ext cx="329" cy="288"/>
              </a:xfrm>
              <a:prstGeom prst="rect">
                <a:avLst/>
              </a:prstGeom>
              <a:noFill/>
              <a:ln w="9525">
                <a:noFill/>
                <a:miter lim="800000"/>
                <a:headEnd/>
                <a:tailEnd/>
              </a:ln>
              <a:effectLst/>
            </p:spPr>
            <p:txBody>
              <a:bodyPr wrap="none">
                <a:spAutoFit/>
              </a:bodyPr>
              <a:lstStyle/>
              <a:p>
                <a:r>
                  <a:rPr lang="en-GB" sz="2400"/>
                  <a:t>Ba</a:t>
                </a:r>
              </a:p>
            </p:txBody>
          </p:sp>
        </p:grpSp>
      </p:grpSp>
      <p:grpSp>
        <p:nvGrpSpPr>
          <p:cNvPr id="4" name="Group 10"/>
          <p:cNvGrpSpPr>
            <a:grpSpLocks/>
          </p:cNvGrpSpPr>
          <p:nvPr/>
        </p:nvGrpSpPr>
        <p:grpSpPr bwMode="auto">
          <a:xfrm>
            <a:off x="2133600" y="5181600"/>
            <a:ext cx="838200" cy="838200"/>
            <a:chOff x="1344" y="2112"/>
            <a:chExt cx="528" cy="528"/>
          </a:xfrm>
        </p:grpSpPr>
        <p:sp>
          <p:nvSpPr>
            <p:cNvPr id="52235" name="Oval 11"/>
            <p:cNvSpPr>
              <a:spLocks noChangeArrowheads="1"/>
            </p:cNvSpPr>
            <p:nvPr/>
          </p:nvSpPr>
          <p:spPr bwMode="auto">
            <a:xfrm>
              <a:off x="1344" y="2112"/>
              <a:ext cx="528" cy="528"/>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5" name="Group 12"/>
            <p:cNvGrpSpPr>
              <a:grpSpLocks/>
            </p:cNvGrpSpPr>
            <p:nvPr/>
          </p:nvGrpSpPr>
          <p:grpSpPr bwMode="auto">
            <a:xfrm>
              <a:off x="1344" y="2188"/>
              <a:ext cx="521" cy="356"/>
              <a:chOff x="2140" y="2976"/>
              <a:chExt cx="521" cy="356"/>
            </a:xfrm>
          </p:grpSpPr>
          <p:sp>
            <p:nvSpPr>
              <p:cNvPr id="52237" name="Text Box 13"/>
              <p:cNvSpPr txBox="1">
                <a:spLocks noChangeArrowheads="1"/>
              </p:cNvSpPr>
              <p:nvPr/>
            </p:nvSpPr>
            <p:spPr bwMode="auto">
              <a:xfrm>
                <a:off x="2140" y="2976"/>
                <a:ext cx="308" cy="212"/>
              </a:xfrm>
              <a:prstGeom prst="rect">
                <a:avLst/>
              </a:prstGeom>
              <a:noFill/>
              <a:ln w="9525">
                <a:noFill/>
                <a:miter lim="800000"/>
                <a:headEnd/>
                <a:tailEnd/>
              </a:ln>
              <a:effectLst/>
            </p:spPr>
            <p:txBody>
              <a:bodyPr wrap="none">
                <a:spAutoFit/>
              </a:bodyPr>
              <a:lstStyle/>
              <a:p>
                <a:r>
                  <a:rPr lang="en-GB" sz="1600"/>
                  <a:t>  92</a:t>
                </a:r>
              </a:p>
            </p:txBody>
          </p:sp>
          <p:sp>
            <p:nvSpPr>
              <p:cNvPr id="52238" name="Text Box 14"/>
              <p:cNvSpPr txBox="1">
                <a:spLocks noChangeArrowheads="1"/>
              </p:cNvSpPr>
              <p:nvPr/>
            </p:nvSpPr>
            <p:spPr bwMode="auto">
              <a:xfrm>
                <a:off x="2204" y="3120"/>
                <a:ext cx="244" cy="212"/>
              </a:xfrm>
              <a:prstGeom prst="rect">
                <a:avLst/>
              </a:prstGeom>
              <a:noFill/>
              <a:ln w="9525">
                <a:noFill/>
                <a:miter lim="800000"/>
                <a:headEnd/>
                <a:tailEnd/>
              </a:ln>
              <a:effectLst/>
            </p:spPr>
            <p:txBody>
              <a:bodyPr wrap="none">
                <a:spAutoFit/>
              </a:bodyPr>
              <a:lstStyle/>
              <a:p>
                <a:r>
                  <a:rPr lang="en-GB" sz="1600"/>
                  <a:t>36</a:t>
                </a:r>
              </a:p>
            </p:txBody>
          </p:sp>
          <p:sp>
            <p:nvSpPr>
              <p:cNvPr id="52239" name="Text Box 15"/>
              <p:cNvSpPr txBox="1">
                <a:spLocks noChangeArrowheads="1"/>
              </p:cNvSpPr>
              <p:nvPr/>
            </p:nvSpPr>
            <p:spPr bwMode="auto">
              <a:xfrm>
                <a:off x="2342" y="3002"/>
                <a:ext cx="319" cy="288"/>
              </a:xfrm>
              <a:prstGeom prst="rect">
                <a:avLst/>
              </a:prstGeom>
              <a:noFill/>
              <a:ln w="9525">
                <a:noFill/>
                <a:miter lim="800000"/>
                <a:headEnd/>
                <a:tailEnd/>
              </a:ln>
              <a:effectLst/>
            </p:spPr>
            <p:txBody>
              <a:bodyPr wrap="none">
                <a:spAutoFit/>
              </a:bodyPr>
              <a:lstStyle/>
              <a:p>
                <a:r>
                  <a:rPr lang="en-GB" sz="2400"/>
                  <a:t>Kr</a:t>
                </a:r>
              </a:p>
            </p:txBody>
          </p:sp>
        </p:grpSp>
      </p:grpSp>
      <p:grpSp>
        <p:nvGrpSpPr>
          <p:cNvPr id="6" name="Group 16"/>
          <p:cNvGrpSpPr>
            <a:grpSpLocks/>
          </p:cNvGrpSpPr>
          <p:nvPr/>
        </p:nvGrpSpPr>
        <p:grpSpPr bwMode="auto">
          <a:xfrm>
            <a:off x="3962400" y="5867400"/>
            <a:ext cx="685800" cy="609600"/>
            <a:chOff x="1632" y="2496"/>
            <a:chExt cx="432" cy="384"/>
          </a:xfrm>
        </p:grpSpPr>
        <p:sp>
          <p:nvSpPr>
            <p:cNvPr id="52241" name="Oval 17"/>
            <p:cNvSpPr>
              <a:spLocks noChangeArrowheads="1"/>
            </p:cNvSpPr>
            <p:nvPr/>
          </p:nvSpPr>
          <p:spPr bwMode="auto">
            <a:xfrm>
              <a:off x="1680" y="2496"/>
              <a:ext cx="384" cy="384"/>
            </a:xfrm>
            <a:prstGeom prst="ellipse">
              <a:avLst/>
            </a:prstGeom>
            <a:gradFill rotWithShape="0">
              <a:gsLst>
                <a:gs pos="0">
                  <a:srgbClr val="0099FF">
                    <a:gamma/>
                    <a:shade val="66275"/>
                    <a:invGamma/>
                  </a:srgbClr>
                </a:gs>
                <a:gs pos="100000">
                  <a:srgbClr val="0099FF"/>
                </a:gs>
              </a:gsLst>
              <a:lin ang="0" scaled="1"/>
            </a:gradFill>
            <a:ln w="9525">
              <a:solidFill>
                <a:schemeClr val="tx1"/>
              </a:solidFill>
              <a:round/>
              <a:headEnd/>
              <a:tailEnd/>
            </a:ln>
            <a:effectLst/>
          </p:spPr>
          <p:txBody>
            <a:bodyPr wrap="none" anchor="ctr"/>
            <a:lstStyle/>
            <a:p>
              <a:endParaRPr lang="ar-SA"/>
            </a:p>
          </p:txBody>
        </p:sp>
        <p:grpSp>
          <p:nvGrpSpPr>
            <p:cNvPr id="7" name="Group 18"/>
            <p:cNvGrpSpPr>
              <a:grpSpLocks/>
            </p:cNvGrpSpPr>
            <p:nvPr/>
          </p:nvGrpSpPr>
          <p:grpSpPr bwMode="auto">
            <a:xfrm>
              <a:off x="1632" y="2496"/>
              <a:ext cx="404" cy="356"/>
              <a:chOff x="2880" y="2160"/>
              <a:chExt cx="404" cy="356"/>
            </a:xfrm>
          </p:grpSpPr>
          <p:sp>
            <p:nvSpPr>
              <p:cNvPr id="52243" name="Text Box 19"/>
              <p:cNvSpPr txBox="1">
                <a:spLocks noChangeArrowheads="1"/>
              </p:cNvSpPr>
              <p:nvPr/>
            </p:nvSpPr>
            <p:spPr bwMode="auto">
              <a:xfrm>
                <a:off x="3072" y="2208"/>
                <a:ext cx="212" cy="288"/>
              </a:xfrm>
              <a:prstGeom prst="rect">
                <a:avLst/>
              </a:prstGeom>
              <a:noFill/>
              <a:ln w="9525">
                <a:noFill/>
                <a:miter lim="800000"/>
                <a:headEnd/>
                <a:tailEnd/>
              </a:ln>
              <a:effectLst/>
            </p:spPr>
            <p:txBody>
              <a:bodyPr wrap="none">
                <a:spAutoFit/>
              </a:bodyPr>
              <a:lstStyle/>
              <a:p>
                <a:r>
                  <a:rPr lang="en-GB" sz="2400"/>
                  <a:t>n</a:t>
                </a:r>
              </a:p>
            </p:txBody>
          </p:sp>
          <p:grpSp>
            <p:nvGrpSpPr>
              <p:cNvPr id="8" name="Group 20"/>
              <p:cNvGrpSpPr>
                <a:grpSpLocks/>
              </p:cNvGrpSpPr>
              <p:nvPr/>
            </p:nvGrpSpPr>
            <p:grpSpPr bwMode="auto">
              <a:xfrm>
                <a:off x="2880" y="2160"/>
                <a:ext cx="260" cy="356"/>
                <a:chOff x="2880" y="2160"/>
                <a:chExt cx="260" cy="356"/>
              </a:xfrm>
            </p:grpSpPr>
            <p:sp>
              <p:nvSpPr>
                <p:cNvPr id="52245" name="Text Box 21"/>
                <p:cNvSpPr txBox="1">
                  <a:spLocks noChangeArrowheads="1"/>
                </p:cNvSpPr>
                <p:nvPr/>
              </p:nvSpPr>
              <p:spPr bwMode="auto">
                <a:xfrm>
                  <a:off x="2880" y="2160"/>
                  <a:ext cx="244" cy="212"/>
                </a:xfrm>
                <a:prstGeom prst="rect">
                  <a:avLst/>
                </a:prstGeom>
                <a:noFill/>
                <a:ln w="9525">
                  <a:noFill/>
                  <a:miter lim="800000"/>
                  <a:headEnd/>
                  <a:tailEnd/>
                </a:ln>
                <a:effectLst/>
              </p:spPr>
              <p:txBody>
                <a:bodyPr wrap="none">
                  <a:spAutoFit/>
                </a:bodyPr>
                <a:lstStyle/>
                <a:p>
                  <a:r>
                    <a:rPr lang="en-GB" sz="1600"/>
                    <a:t>  1</a:t>
                  </a:r>
                </a:p>
              </p:txBody>
            </p:sp>
            <p:sp>
              <p:nvSpPr>
                <p:cNvPr id="52246" name="Text Box 22"/>
                <p:cNvSpPr txBox="1">
                  <a:spLocks noChangeArrowheads="1"/>
                </p:cNvSpPr>
                <p:nvPr/>
              </p:nvSpPr>
              <p:spPr bwMode="auto">
                <a:xfrm>
                  <a:off x="2928" y="2304"/>
                  <a:ext cx="212" cy="212"/>
                </a:xfrm>
                <a:prstGeom prst="rect">
                  <a:avLst/>
                </a:prstGeom>
                <a:noFill/>
                <a:ln w="9525">
                  <a:noFill/>
                  <a:miter lim="800000"/>
                  <a:headEnd/>
                  <a:tailEnd/>
                </a:ln>
                <a:effectLst/>
              </p:spPr>
              <p:txBody>
                <a:bodyPr wrap="none">
                  <a:spAutoFit/>
                </a:bodyPr>
                <a:lstStyle/>
                <a:p>
                  <a:r>
                    <a:rPr lang="en-GB" sz="1600"/>
                    <a:t> 0</a:t>
                  </a:r>
                </a:p>
              </p:txBody>
            </p:sp>
          </p:grpSp>
        </p:grpSp>
      </p:grpSp>
      <p:grpSp>
        <p:nvGrpSpPr>
          <p:cNvPr id="9" name="Group 23"/>
          <p:cNvGrpSpPr>
            <a:grpSpLocks/>
          </p:cNvGrpSpPr>
          <p:nvPr/>
        </p:nvGrpSpPr>
        <p:grpSpPr bwMode="auto">
          <a:xfrm>
            <a:off x="3962400" y="2667000"/>
            <a:ext cx="685800" cy="609600"/>
            <a:chOff x="1632" y="2496"/>
            <a:chExt cx="432" cy="384"/>
          </a:xfrm>
        </p:grpSpPr>
        <p:sp>
          <p:nvSpPr>
            <p:cNvPr id="52248" name="Oval 24"/>
            <p:cNvSpPr>
              <a:spLocks noChangeArrowheads="1"/>
            </p:cNvSpPr>
            <p:nvPr/>
          </p:nvSpPr>
          <p:spPr bwMode="auto">
            <a:xfrm>
              <a:off x="1680" y="2496"/>
              <a:ext cx="384" cy="384"/>
            </a:xfrm>
            <a:prstGeom prst="ellipse">
              <a:avLst/>
            </a:prstGeom>
            <a:gradFill rotWithShape="0">
              <a:gsLst>
                <a:gs pos="0">
                  <a:srgbClr val="0099FF">
                    <a:gamma/>
                    <a:shade val="66275"/>
                    <a:invGamma/>
                  </a:srgbClr>
                </a:gs>
                <a:gs pos="100000">
                  <a:srgbClr val="0099FF"/>
                </a:gs>
              </a:gsLst>
              <a:lin ang="0" scaled="1"/>
            </a:gradFill>
            <a:ln w="9525">
              <a:solidFill>
                <a:schemeClr val="tx1"/>
              </a:solidFill>
              <a:round/>
              <a:headEnd/>
              <a:tailEnd/>
            </a:ln>
            <a:effectLst/>
          </p:spPr>
          <p:txBody>
            <a:bodyPr wrap="none" anchor="ctr"/>
            <a:lstStyle/>
            <a:p>
              <a:endParaRPr lang="ar-SA"/>
            </a:p>
          </p:txBody>
        </p:sp>
        <p:grpSp>
          <p:nvGrpSpPr>
            <p:cNvPr id="10" name="Group 25"/>
            <p:cNvGrpSpPr>
              <a:grpSpLocks/>
            </p:cNvGrpSpPr>
            <p:nvPr/>
          </p:nvGrpSpPr>
          <p:grpSpPr bwMode="auto">
            <a:xfrm>
              <a:off x="1632" y="2496"/>
              <a:ext cx="404" cy="356"/>
              <a:chOff x="2880" y="2160"/>
              <a:chExt cx="404" cy="356"/>
            </a:xfrm>
          </p:grpSpPr>
          <p:sp>
            <p:nvSpPr>
              <p:cNvPr id="52250" name="Text Box 26"/>
              <p:cNvSpPr txBox="1">
                <a:spLocks noChangeArrowheads="1"/>
              </p:cNvSpPr>
              <p:nvPr/>
            </p:nvSpPr>
            <p:spPr bwMode="auto">
              <a:xfrm>
                <a:off x="3072" y="2208"/>
                <a:ext cx="212" cy="288"/>
              </a:xfrm>
              <a:prstGeom prst="rect">
                <a:avLst/>
              </a:prstGeom>
              <a:noFill/>
              <a:ln w="9525">
                <a:noFill/>
                <a:miter lim="800000"/>
                <a:headEnd/>
                <a:tailEnd/>
              </a:ln>
              <a:effectLst/>
            </p:spPr>
            <p:txBody>
              <a:bodyPr wrap="none">
                <a:spAutoFit/>
              </a:bodyPr>
              <a:lstStyle/>
              <a:p>
                <a:r>
                  <a:rPr lang="en-GB" sz="2400"/>
                  <a:t>n</a:t>
                </a:r>
              </a:p>
            </p:txBody>
          </p:sp>
          <p:grpSp>
            <p:nvGrpSpPr>
              <p:cNvPr id="11" name="Group 27"/>
              <p:cNvGrpSpPr>
                <a:grpSpLocks/>
              </p:cNvGrpSpPr>
              <p:nvPr/>
            </p:nvGrpSpPr>
            <p:grpSpPr bwMode="auto">
              <a:xfrm>
                <a:off x="2880" y="2160"/>
                <a:ext cx="260" cy="356"/>
                <a:chOff x="2880" y="2160"/>
                <a:chExt cx="260" cy="356"/>
              </a:xfrm>
            </p:grpSpPr>
            <p:sp>
              <p:nvSpPr>
                <p:cNvPr id="52252" name="Text Box 28"/>
                <p:cNvSpPr txBox="1">
                  <a:spLocks noChangeArrowheads="1"/>
                </p:cNvSpPr>
                <p:nvPr/>
              </p:nvSpPr>
              <p:spPr bwMode="auto">
                <a:xfrm>
                  <a:off x="2880" y="2160"/>
                  <a:ext cx="244" cy="212"/>
                </a:xfrm>
                <a:prstGeom prst="rect">
                  <a:avLst/>
                </a:prstGeom>
                <a:noFill/>
                <a:ln w="9525">
                  <a:noFill/>
                  <a:miter lim="800000"/>
                  <a:headEnd/>
                  <a:tailEnd/>
                </a:ln>
                <a:effectLst/>
              </p:spPr>
              <p:txBody>
                <a:bodyPr wrap="none">
                  <a:spAutoFit/>
                </a:bodyPr>
                <a:lstStyle/>
                <a:p>
                  <a:r>
                    <a:rPr lang="en-GB" sz="1600"/>
                    <a:t>  1</a:t>
                  </a:r>
                </a:p>
              </p:txBody>
            </p:sp>
            <p:sp>
              <p:nvSpPr>
                <p:cNvPr id="52253" name="Text Box 29"/>
                <p:cNvSpPr txBox="1">
                  <a:spLocks noChangeArrowheads="1"/>
                </p:cNvSpPr>
                <p:nvPr/>
              </p:nvSpPr>
              <p:spPr bwMode="auto">
                <a:xfrm>
                  <a:off x="2928" y="2304"/>
                  <a:ext cx="212" cy="212"/>
                </a:xfrm>
                <a:prstGeom prst="rect">
                  <a:avLst/>
                </a:prstGeom>
                <a:noFill/>
                <a:ln w="9525">
                  <a:noFill/>
                  <a:miter lim="800000"/>
                  <a:headEnd/>
                  <a:tailEnd/>
                </a:ln>
                <a:effectLst/>
              </p:spPr>
              <p:txBody>
                <a:bodyPr wrap="none">
                  <a:spAutoFit/>
                </a:bodyPr>
                <a:lstStyle/>
                <a:p>
                  <a:r>
                    <a:rPr lang="en-GB" sz="1600"/>
                    <a:t> 0</a:t>
                  </a:r>
                </a:p>
              </p:txBody>
            </p:sp>
          </p:grpSp>
        </p:grpSp>
      </p:grpSp>
      <p:grpSp>
        <p:nvGrpSpPr>
          <p:cNvPr id="12" name="Group 30"/>
          <p:cNvGrpSpPr>
            <a:grpSpLocks/>
          </p:cNvGrpSpPr>
          <p:nvPr/>
        </p:nvGrpSpPr>
        <p:grpSpPr bwMode="auto">
          <a:xfrm>
            <a:off x="3962400" y="4267200"/>
            <a:ext cx="685800" cy="609600"/>
            <a:chOff x="1632" y="2496"/>
            <a:chExt cx="432" cy="384"/>
          </a:xfrm>
        </p:grpSpPr>
        <p:sp>
          <p:nvSpPr>
            <p:cNvPr id="52255" name="Oval 31"/>
            <p:cNvSpPr>
              <a:spLocks noChangeArrowheads="1"/>
            </p:cNvSpPr>
            <p:nvPr/>
          </p:nvSpPr>
          <p:spPr bwMode="auto">
            <a:xfrm>
              <a:off x="1680" y="2496"/>
              <a:ext cx="384" cy="384"/>
            </a:xfrm>
            <a:prstGeom prst="ellipse">
              <a:avLst/>
            </a:prstGeom>
            <a:gradFill rotWithShape="0">
              <a:gsLst>
                <a:gs pos="0">
                  <a:srgbClr val="0099FF">
                    <a:gamma/>
                    <a:shade val="66275"/>
                    <a:invGamma/>
                  </a:srgbClr>
                </a:gs>
                <a:gs pos="100000">
                  <a:srgbClr val="0099FF"/>
                </a:gs>
              </a:gsLst>
              <a:lin ang="0" scaled="1"/>
            </a:gradFill>
            <a:ln w="9525">
              <a:solidFill>
                <a:schemeClr val="tx1"/>
              </a:solidFill>
              <a:round/>
              <a:headEnd/>
              <a:tailEnd/>
            </a:ln>
            <a:effectLst/>
          </p:spPr>
          <p:txBody>
            <a:bodyPr wrap="none" anchor="ctr"/>
            <a:lstStyle/>
            <a:p>
              <a:endParaRPr lang="ar-SA"/>
            </a:p>
          </p:txBody>
        </p:sp>
        <p:grpSp>
          <p:nvGrpSpPr>
            <p:cNvPr id="13" name="Group 32"/>
            <p:cNvGrpSpPr>
              <a:grpSpLocks/>
            </p:cNvGrpSpPr>
            <p:nvPr/>
          </p:nvGrpSpPr>
          <p:grpSpPr bwMode="auto">
            <a:xfrm>
              <a:off x="1632" y="2496"/>
              <a:ext cx="404" cy="356"/>
              <a:chOff x="2880" y="2160"/>
              <a:chExt cx="404" cy="356"/>
            </a:xfrm>
          </p:grpSpPr>
          <p:sp>
            <p:nvSpPr>
              <p:cNvPr id="52257" name="Text Box 33"/>
              <p:cNvSpPr txBox="1">
                <a:spLocks noChangeArrowheads="1"/>
              </p:cNvSpPr>
              <p:nvPr/>
            </p:nvSpPr>
            <p:spPr bwMode="auto">
              <a:xfrm>
                <a:off x="3072" y="2208"/>
                <a:ext cx="212" cy="288"/>
              </a:xfrm>
              <a:prstGeom prst="rect">
                <a:avLst/>
              </a:prstGeom>
              <a:noFill/>
              <a:ln w="9525">
                <a:noFill/>
                <a:miter lim="800000"/>
                <a:headEnd/>
                <a:tailEnd/>
              </a:ln>
              <a:effectLst/>
            </p:spPr>
            <p:txBody>
              <a:bodyPr wrap="none">
                <a:spAutoFit/>
              </a:bodyPr>
              <a:lstStyle/>
              <a:p>
                <a:r>
                  <a:rPr lang="en-GB" sz="2400"/>
                  <a:t>n</a:t>
                </a:r>
              </a:p>
            </p:txBody>
          </p:sp>
          <p:grpSp>
            <p:nvGrpSpPr>
              <p:cNvPr id="14" name="Group 34"/>
              <p:cNvGrpSpPr>
                <a:grpSpLocks/>
              </p:cNvGrpSpPr>
              <p:nvPr/>
            </p:nvGrpSpPr>
            <p:grpSpPr bwMode="auto">
              <a:xfrm>
                <a:off x="2880" y="2160"/>
                <a:ext cx="260" cy="356"/>
                <a:chOff x="2880" y="2160"/>
                <a:chExt cx="260" cy="356"/>
              </a:xfrm>
            </p:grpSpPr>
            <p:sp>
              <p:nvSpPr>
                <p:cNvPr id="52259" name="Text Box 35"/>
                <p:cNvSpPr txBox="1">
                  <a:spLocks noChangeArrowheads="1"/>
                </p:cNvSpPr>
                <p:nvPr/>
              </p:nvSpPr>
              <p:spPr bwMode="auto">
                <a:xfrm>
                  <a:off x="2880" y="2160"/>
                  <a:ext cx="244" cy="212"/>
                </a:xfrm>
                <a:prstGeom prst="rect">
                  <a:avLst/>
                </a:prstGeom>
                <a:noFill/>
                <a:ln w="9525">
                  <a:noFill/>
                  <a:miter lim="800000"/>
                  <a:headEnd/>
                  <a:tailEnd/>
                </a:ln>
                <a:effectLst/>
              </p:spPr>
              <p:txBody>
                <a:bodyPr wrap="none">
                  <a:spAutoFit/>
                </a:bodyPr>
                <a:lstStyle/>
                <a:p>
                  <a:r>
                    <a:rPr lang="en-GB" sz="1600"/>
                    <a:t>  1</a:t>
                  </a:r>
                </a:p>
              </p:txBody>
            </p:sp>
            <p:sp>
              <p:nvSpPr>
                <p:cNvPr id="52260" name="Text Box 36"/>
                <p:cNvSpPr txBox="1">
                  <a:spLocks noChangeArrowheads="1"/>
                </p:cNvSpPr>
                <p:nvPr/>
              </p:nvSpPr>
              <p:spPr bwMode="auto">
                <a:xfrm>
                  <a:off x="2928" y="2304"/>
                  <a:ext cx="212" cy="212"/>
                </a:xfrm>
                <a:prstGeom prst="rect">
                  <a:avLst/>
                </a:prstGeom>
                <a:noFill/>
                <a:ln w="9525">
                  <a:noFill/>
                  <a:miter lim="800000"/>
                  <a:headEnd/>
                  <a:tailEnd/>
                </a:ln>
                <a:effectLst/>
              </p:spPr>
              <p:txBody>
                <a:bodyPr wrap="none">
                  <a:spAutoFit/>
                </a:bodyPr>
                <a:lstStyle/>
                <a:p>
                  <a:r>
                    <a:rPr lang="en-GB" sz="1600"/>
                    <a:t> 0</a:t>
                  </a:r>
                </a:p>
              </p:txBody>
            </p:sp>
          </p:grpSp>
        </p:grpSp>
      </p:grpSp>
    </p:spTree>
  </p:cSld>
  <p:clrMapOvr>
    <a:masterClrMapping/>
  </p:clrMapOvr>
  <p:transition advClick="0" advTm="1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457200" y="1416050"/>
            <a:ext cx="8153400" cy="946150"/>
          </a:xfrm>
          <a:prstGeom prst="rect">
            <a:avLst/>
          </a:prstGeom>
          <a:noFill/>
          <a:ln w="9525">
            <a:noFill/>
            <a:miter lim="800000"/>
            <a:headEnd/>
            <a:tailEnd/>
          </a:ln>
          <a:effectLst/>
        </p:spPr>
        <p:txBody>
          <a:bodyPr>
            <a:spAutoFit/>
          </a:bodyPr>
          <a:lstStyle/>
          <a:p>
            <a:pPr algn="just"/>
            <a:r>
              <a:rPr lang="en-GB" sz="2800" b="1" dirty="0"/>
              <a:t>It then splits into 2 fission fragments and releases neutrons</a:t>
            </a:r>
            <a:r>
              <a:rPr lang="en-GB" sz="2800" b="1" dirty="0" smtClean="0"/>
              <a:t>. </a:t>
            </a:r>
            <a:r>
              <a:rPr lang="en-US" sz="2800" b="1" dirty="0"/>
              <a:t>Barium Ba </a:t>
            </a:r>
            <a:r>
              <a:rPr lang="en-US" sz="2800" b="1" dirty="0" smtClean="0"/>
              <a:t>krypton Kr</a:t>
            </a:r>
            <a:endParaRPr lang="en-GB" sz="2800" b="1" dirty="0"/>
          </a:p>
        </p:txBody>
      </p:sp>
      <p:sp>
        <p:nvSpPr>
          <p:cNvPr id="53251" name="Text Box 3"/>
          <p:cNvSpPr txBox="1">
            <a:spLocks noChangeArrowheads="1"/>
          </p:cNvSpPr>
          <p:nvPr/>
        </p:nvSpPr>
        <p:spPr bwMode="auto">
          <a:xfrm>
            <a:off x="2286000" y="384175"/>
            <a:ext cx="3360215" cy="461665"/>
          </a:xfrm>
          <a:prstGeom prst="rect">
            <a:avLst/>
          </a:prstGeom>
          <a:noFill/>
          <a:ln w="9525">
            <a:noFill/>
            <a:miter lim="800000"/>
            <a:headEnd/>
            <a:tailEnd/>
          </a:ln>
          <a:effectLst/>
        </p:spPr>
        <p:txBody>
          <a:bodyPr wrap="none">
            <a:spAutoFit/>
          </a:bodyPr>
          <a:lstStyle/>
          <a:p>
            <a:r>
              <a:rPr lang="en-GB" sz="2400" b="1" dirty="0">
                <a:latin typeface="Bookman Old Style" pitchFamily="18" charset="0"/>
              </a:rPr>
              <a:t>The Fission Process</a:t>
            </a:r>
          </a:p>
        </p:txBody>
      </p:sp>
      <p:grpSp>
        <p:nvGrpSpPr>
          <p:cNvPr id="2" name="Group 4"/>
          <p:cNvGrpSpPr>
            <a:grpSpLocks/>
          </p:cNvGrpSpPr>
          <p:nvPr/>
        </p:nvGrpSpPr>
        <p:grpSpPr bwMode="auto">
          <a:xfrm>
            <a:off x="2133600" y="2667000"/>
            <a:ext cx="842963" cy="838200"/>
            <a:chOff x="1344" y="1584"/>
            <a:chExt cx="531" cy="528"/>
          </a:xfrm>
        </p:grpSpPr>
        <p:sp>
          <p:nvSpPr>
            <p:cNvPr id="53253" name="Oval 5"/>
            <p:cNvSpPr>
              <a:spLocks noChangeArrowheads="1"/>
            </p:cNvSpPr>
            <p:nvPr/>
          </p:nvSpPr>
          <p:spPr bwMode="auto">
            <a:xfrm>
              <a:off x="1344" y="1584"/>
              <a:ext cx="528" cy="528"/>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3" name="Group 6"/>
            <p:cNvGrpSpPr>
              <a:grpSpLocks/>
            </p:cNvGrpSpPr>
            <p:nvPr/>
          </p:nvGrpSpPr>
          <p:grpSpPr bwMode="auto">
            <a:xfrm>
              <a:off x="1344" y="1680"/>
              <a:ext cx="531" cy="356"/>
              <a:chOff x="2140" y="2976"/>
              <a:chExt cx="531" cy="356"/>
            </a:xfrm>
          </p:grpSpPr>
          <p:sp>
            <p:nvSpPr>
              <p:cNvPr id="53255" name="Text Box 7"/>
              <p:cNvSpPr txBox="1">
                <a:spLocks noChangeArrowheads="1"/>
              </p:cNvSpPr>
              <p:nvPr/>
            </p:nvSpPr>
            <p:spPr bwMode="auto">
              <a:xfrm>
                <a:off x="2140" y="2976"/>
                <a:ext cx="308" cy="212"/>
              </a:xfrm>
              <a:prstGeom prst="rect">
                <a:avLst/>
              </a:prstGeom>
              <a:noFill/>
              <a:ln w="9525">
                <a:noFill/>
                <a:miter lim="800000"/>
                <a:headEnd/>
                <a:tailEnd/>
              </a:ln>
              <a:effectLst/>
            </p:spPr>
            <p:txBody>
              <a:bodyPr wrap="none">
                <a:spAutoFit/>
              </a:bodyPr>
              <a:lstStyle/>
              <a:p>
                <a:r>
                  <a:rPr lang="en-GB" sz="1600"/>
                  <a:t>141</a:t>
                </a:r>
              </a:p>
            </p:txBody>
          </p:sp>
          <p:sp>
            <p:nvSpPr>
              <p:cNvPr id="53256" name="Text Box 8"/>
              <p:cNvSpPr txBox="1">
                <a:spLocks noChangeArrowheads="1"/>
              </p:cNvSpPr>
              <p:nvPr/>
            </p:nvSpPr>
            <p:spPr bwMode="auto">
              <a:xfrm>
                <a:off x="2204" y="3120"/>
                <a:ext cx="244" cy="212"/>
              </a:xfrm>
              <a:prstGeom prst="rect">
                <a:avLst/>
              </a:prstGeom>
              <a:noFill/>
              <a:ln w="9525">
                <a:noFill/>
                <a:miter lim="800000"/>
                <a:headEnd/>
                <a:tailEnd/>
              </a:ln>
              <a:effectLst/>
            </p:spPr>
            <p:txBody>
              <a:bodyPr wrap="none">
                <a:spAutoFit/>
              </a:bodyPr>
              <a:lstStyle/>
              <a:p>
                <a:r>
                  <a:rPr lang="en-GB" sz="1600"/>
                  <a:t>56</a:t>
                </a:r>
              </a:p>
            </p:txBody>
          </p:sp>
          <p:sp>
            <p:nvSpPr>
              <p:cNvPr id="53257" name="Text Box 9"/>
              <p:cNvSpPr txBox="1">
                <a:spLocks noChangeArrowheads="1"/>
              </p:cNvSpPr>
              <p:nvPr/>
            </p:nvSpPr>
            <p:spPr bwMode="auto">
              <a:xfrm>
                <a:off x="2342" y="3002"/>
                <a:ext cx="329" cy="288"/>
              </a:xfrm>
              <a:prstGeom prst="rect">
                <a:avLst/>
              </a:prstGeom>
              <a:noFill/>
              <a:ln w="9525">
                <a:noFill/>
                <a:miter lim="800000"/>
                <a:headEnd/>
                <a:tailEnd/>
              </a:ln>
              <a:effectLst/>
            </p:spPr>
            <p:txBody>
              <a:bodyPr wrap="none">
                <a:spAutoFit/>
              </a:bodyPr>
              <a:lstStyle/>
              <a:p>
                <a:r>
                  <a:rPr lang="en-GB" sz="2400"/>
                  <a:t>Ba</a:t>
                </a:r>
              </a:p>
            </p:txBody>
          </p:sp>
        </p:grpSp>
      </p:grpSp>
      <p:grpSp>
        <p:nvGrpSpPr>
          <p:cNvPr id="4" name="Group 10"/>
          <p:cNvGrpSpPr>
            <a:grpSpLocks/>
          </p:cNvGrpSpPr>
          <p:nvPr/>
        </p:nvGrpSpPr>
        <p:grpSpPr bwMode="auto">
          <a:xfrm>
            <a:off x="2133600" y="5562600"/>
            <a:ext cx="838200" cy="838200"/>
            <a:chOff x="1344" y="2112"/>
            <a:chExt cx="528" cy="528"/>
          </a:xfrm>
        </p:grpSpPr>
        <p:sp>
          <p:nvSpPr>
            <p:cNvPr id="53259" name="Oval 11"/>
            <p:cNvSpPr>
              <a:spLocks noChangeArrowheads="1"/>
            </p:cNvSpPr>
            <p:nvPr/>
          </p:nvSpPr>
          <p:spPr bwMode="auto">
            <a:xfrm>
              <a:off x="1344" y="2112"/>
              <a:ext cx="528" cy="528"/>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5" name="Group 12"/>
            <p:cNvGrpSpPr>
              <a:grpSpLocks/>
            </p:cNvGrpSpPr>
            <p:nvPr/>
          </p:nvGrpSpPr>
          <p:grpSpPr bwMode="auto">
            <a:xfrm>
              <a:off x="1344" y="2188"/>
              <a:ext cx="521" cy="356"/>
              <a:chOff x="2140" y="2976"/>
              <a:chExt cx="521" cy="356"/>
            </a:xfrm>
          </p:grpSpPr>
          <p:sp>
            <p:nvSpPr>
              <p:cNvPr id="53261" name="Text Box 13"/>
              <p:cNvSpPr txBox="1">
                <a:spLocks noChangeArrowheads="1"/>
              </p:cNvSpPr>
              <p:nvPr/>
            </p:nvSpPr>
            <p:spPr bwMode="auto">
              <a:xfrm>
                <a:off x="2140" y="2976"/>
                <a:ext cx="308" cy="212"/>
              </a:xfrm>
              <a:prstGeom prst="rect">
                <a:avLst/>
              </a:prstGeom>
              <a:noFill/>
              <a:ln w="9525">
                <a:noFill/>
                <a:miter lim="800000"/>
                <a:headEnd/>
                <a:tailEnd/>
              </a:ln>
              <a:effectLst/>
            </p:spPr>
            <p:txBody>
              <a:bodyPr wrap="none">
                <a:spAutoFit/>
              </a:bodyPr>
              <a:lstStyle/>
              <a:p>
                <a:r>
                  <a:rPr lang="en-GB" sz="1600"/>
                  <a:t>  92</a:t>
                </a:r>
              </a:p>
            </p:txBody>
          </p:sp>
          <p:sp>
            <p:nvSpPr>
              <p:cNvPr id="53262" name="Text Box 14"/>
              <p:cNvSpPr txBox="1">
                <a:spLocks noChangeArrowheads="1"/>
              </p:cNvSpPr>
              <p:nvPr/>
            </p:nvSpPr>
            <p:spPr bwMode="auto">
              <a:xfrm>
                <a:off x="2204" y="3120"/>
                <a:ext cx="244" cy="212"/>
              </a:xfrm>
              <a:prstGeom prst="rect">
                <a:avLst/>
              </a:prstGeom>
              <a:noFill/>
              <a:ln w="9525">
                <a:noFill/>
                <a:miter lim="800000"/>
                <a:headEnd/>
                <a:tailEnd/>
              </a:ln>
              <a:effectLst/>
            </p:spPr>
            <p:txBody>
              <a:bodyPr wrap="none">
                <a:spAutoFit/>
              </a:bodyPr>
              <a:lstStyle/>
              <a:p>
                <a:r>
                  <a:rPr lang="en-GB" sz="1600"/>
                  <a:t>36</a:t>
                </a:r>
              </a:p>
            </p:txBody>
          </p:sp>
          <p:sp>
            <p:nvSpPr>
              <p:cNvPr id="53263" name="Text Box 15"/>
              <p:cNvSpPr txBox="1">
                <a:spLocks noChangeArrowheads="1"/>
              </p:cNvSpPr>
              <p:nvPr/>
            </p:nvSpPr>
            <p:spPr bwMode="auto">
              <a:xfrm>
                <a:off x="2342" y="3002"/>
                <a:ext cx="319" cy="288"/>
              </a:xfrm>
              <a:prstGeom prst="rect">
                <a:avLst/>
              </a:prstGeom>
              <a:noFill/>
              <a:ln w="9525">
                <a:noFill/>
                <a:miter lim="800000"/>
                <a:headEnd/>
                <a:tailEnd/>
              </a:ln>
              <a:effectLst/>
            </p:spPr>
            <p:txBody>
              <a:bodyPr wrap="none">
                <a:spAutoFit/>
              </a:bodyPr>
              <a:lstStyle/>
              <a:p>
                <a:r>
                  <a:rPr lang="en-GB" sz="2400"/>
                  <a:t>Kr</a:t>
                </a:r>
              </a:p>
            </p:txBody>
          </p:sp>
        </p:grpSp>
      </p:grpSp>
      <p:grpSp>
        <p:nvGrpSpPr>
          <p:cNvPr id="6" name="Group 16"/>
          <p:cNvGrpSpPr>
            <a:grpSpLocks/>
          </p:cNvGrpSpPr>
          <p:nvPr/>
        </p:nvGrpSpPr>
        <p:grpSpPr bwMode="auto">
          <a:xfrm>
            <a:off x="4343400" y="6172200"/>
            <a:ext cx="685800" cy="609600"/>
            <a:chOff x="1632" y="2496"/>
            <a:chExt cx="432" cy="384"/>
          </a:xfrm>
        </p:grpSpPr>
        <p:sp>
          <p:nvSpPr>
            <p:cNvPr id="53265" name="Oval 17"/>
            <p:cNvSpPr>
              <a:spLocks noChangeArrowheads="1"/>
            </p:cNvSpPr>
            <p:nvPr/>
          </p:nvSpPr>
          <p:spPr bwMode="auto">
            <a:xfrm>
              <a:off x="1680" y="2496"/>
              <a:ext cx="384" cy="384"/>
            </a:xfrm>
            <a:prstGeom prst="ellipse">
              <a:avLst/>
            </a:prstGeom>
            <a:gradFill rotWithShape="0">
              <a:gsLst>
                <a:gs pos="0">
                  <a:srgbClr val="0099FF">
                    <a:gamma/>
                    <a:shade val="66275"/>
                    <a:invGamma/>
                  </a:srgbClr>
                </a:gs>
                <a:gs pos="100000">
                  <a:srgbClr val="0099FF"/>
                </a:gs>
              </a:gsLst>
              <a:lin ang="0" scaled="1"/>
            </a:gradFill>
            <a:ln w="9525">
              <a:solidFill>
                <a:schemeClr val="tx1"/>
              </a:solidFill>
              <a:round/>
              <a:headEnd/>
              <a:tailEnd/>
            </a:ln>
            <a:effectLst/>
          </p:spPr>
          <p:txBody>
            <a:bodyPr wrap="none" anchor="ctr"/>
            <a:lstStyle/>
            <a:p>
              <a:endParaRPr lang="ar-SA"/>
            </a:p>
          </p:txBody>
        </p:sp>
        <p:grpSp>
          <p:nvGrpSpPr>
            <p:cNvPr id="7" name="Group 18"/>
            <p:cNvGrpSpPr>
              <a:grpSpLocks/>
            </p:cNvGrpSpPr>
            <p:nvPr/>
          </p:nvGrpSpPr>
          <p:grpSpPr bwMode="auto">
            <a:xfrm>
              <a:off x="1632" y="2496"/>
              <a:ext cx="404" cy="356"/>
              <a:chOff x="2880" y="2160"/>
              <a:chExt cx="404" cy="356"/>
            </a:xfrm>
          </p:grpSpPr>
          <p:sp>
            <p:nvSpPr>
              <p:cNvPr id="53267" name="Text Box 19"/>
              <p:cNvSpPr txBox="1">
                <a:spLocks noChangeArrowheads="1"/>
              </p:cNvSpPr>
              <p:nvPr/>
            </p:nvSpPr>
            <p:spPr bwMode="auto">
              <a:xfrm>
                <a:off x="3072" y="2208"/>
                <a:ext cx="212" cy="288"/>
              </a:xfrm>
              <a:prstGeom prst="rect">
                <a:avLst/>
              </a:prstGeom>
              <a:noFill/>
              <a:ln w="9525">
                <a:noFill/>
                <a:miter lim="800000"/>
                <a:headEnd/>
                <a:tailEnd/>
              </a:ln>
              <a:effectLst/>
            </p:spPr>
            <p:txBody>
              <a:bodyPr wrap="none">
                <a:spAutoFit/>
              </a:bodyPr>
              <a:lstStyle/>
              <a:p>
                <a:r>
                  <a:rPr lang="en-GB" sz="2400"/>
                  <a:t>n</a:t>
                </a:r>
              </a:p>
            </p:txBody>
          </p:sp>
          <p:grpSp>
            <p:nvGrpSpPr>
              <p:cNvPr id="8" name="Group 20"/>
              <p:cNvGrpSpPr>
                <a:grpSpLocks/>
              </p:cNvGrpSpPr>
              <p:nvPr/>
            </p:nvGrpSpPr>
            <p:grpSpPr bwMode="auto">
              <a:xfrm>
                <a:off x="2880" y="2160"/>
                <a:ext cx="260" cy="356"/>
                <a:chOff x="2880" y="2160"/>
                <a:chExt cx="260" cy="356"/>
              </a:xfrm>
            </p:grpSpPr>
            <p:sp>
              <p:nvSpPr>
                <p:cNvPr id="53269" name="Text Box 21"/>
                <p:cNvSpPr txBox="1">
                  <a:spLocks noChangeArrowheads="1"/>
                </p:cNvSpPr>
                <p:nvPr/>
              </p:nvSpPr>
              <p:spPr bwMode="auto">
                <a:xfrm>
                  <a:off x="2880" y="2160"/>
                  <a:ext cx="244" cy="212"/>
                </a:xfrm>
                <a:prstGeom prst="rect">
                  <a:avLst/>
                </a:prstGeom>
                <a:noFill/>
                <a:ln w="9525">
                  <a:noFill/>
                  <a:miter lim="800000"/>
                  <a:headEnd/>
                  <a:tailEnd/>
                </a:ln>
                <a:effectLst/>
              </p:spPr>
              <p:txBody>
                <a:bodyPr wrap="none">
                  <a:spAutoFit/>
                </a:bodyPr>
                <a:lstStyle/>
                <a:p>
                  <a:r>
                    <a:rPr lang="en-GB" sz="1600"/>
                    <a:t>  1</a:t>
                  </a:r>
                </a:p>
              </p:txBody>
            </p:sp>
            <p:sp>
              <p:nvSpPr>
                <p:cNvPr id="53270" name="Text Box 22"/>
                <p:cNvSpPr txBox="1">
                  <a:spLocks noChangeArrowheads="1"/>
                </p:cNvSpPr>
                <p:nvPr/>
              </p:nvSpPr>
              <p:spPr bwMode="auto">
                <a:xfrm>
                  <a:off x="2928" y="2304"/>
                  <a:ext cx="212" cy="212"/>
                </a:xfrm>
                <a:prstGeom prst="rect">
                  <a:avLst/>
                </a:prstGeom>
                <a:noFill/>
                <a:ln w="9525">
                  <a:noFill/>
                  <a:miter lim="800000"/>
                  <a:headEnd/>
                  <a:tailEnd/>
                </a:ln>
                <a:effectLst/>
              </p:spPr>
              <p:txBody>
                <a:bodyPr wrap="none">
                  <a:spAutoFit/>
                </a:bodyPr>
                <a:lstStyle/>
                <a:p>
                  <a:r>
                    <a:rPr lang="en-GB" sz="1600"/>
                    <a:t> 0</a:t>
                  </a:r>
                </a:p>
              </p:txBody>
            </p:sp>
          </p:grpSp>
        </p:grpSp>
      </p:grpSp>
      <p:grpSp>
        <p:nvGrpSpPr>
          <p:cNvPr id="9" name="Group 23"/>
          <p:cNvGrpSpPr>
            <a:grpSpLocks/>
          </p:cNvGrpSpPr>
          <p:nvPr/>
        </p:nvGrpSpPr>
        <p:grpSpPr bwMode="auto">
          <a:xfrm>
            <a:off x="4343400" y="2286000"/>
            <a:ext cx="685800" cy="609600"/>
            <a:chOff x="1632" y="2496"/>
            <a:chExt cx="432" cy="384"/>
          </a:xfrm>
        </p:grpSpPr>
        <p:sp>
          <p:nvSpPr>
            <p:cNvPr id="53272" name="Oval 24"/>
            <p:cNvSpPr>
              <a:spLocks noChangeArrowheads="1"/>
            </p:cNvSpPr>
            <p:nvPr/>
          </p:nvSpPr>
          <p:spPr bwMode="auto">
            <a:xfrm>
              <a:off x="1680" y="2496"/>
              <a:ext cx="384" cy="384"/>
            </a:xfrm>
            <a:prstGeom prst="ellipse">
              <a:avLst/>
            </a:prstGeom>
            <a:gradFill rotWithShape="0">
              <a:gsLst>
                <a:gs pos="0">
                  <a:srgbClr val="0099FF">
                    <a:gamma/>
                    <a:shade val="66275"/>
                    <a:invGamma/>
                  </a:srgbClr>
                </a:gs>
                <a:gs pos="100000">
                  <a:srgbClr val="0099FF"/>
                </a:gs>
              </a:gsLst>
              <a:lin ang="0" scaled="1"/>
            </a:gradFill>
            <a:ln w="9525">
              <a:solidFill>
                <a:schemeClr val="tx1"/>
              </a:solidFill>
              <a:round/>
              <a:headEnd/>
              <a:tailEnd/>
            </a:ln>
            <a:effectLst/>
          </p:spPr>
          <p:txBody>
            <a:bodyPr wrap="none" anchor="ctr"/>
            <a:lstStyle/>
            <a:p>
              <a:endParaRPr lang="ar-SA"/>
            </a:p>
          </p:txBody>
        </p:sp>
        <p:grpSp>
          <p:nvGrpSpPr>
            <p:cNvPr id="10" name="Group 25"/>
            <p:cNvGrpSpPr>
              <a:grpSpLocks/>
            </p:cNvGrpSpPr>
            <p:nvPr/>
          </p:nvGrpSpPr>
          <p:grpSpPr bwMode="auto">
            <a:xfrm>
              <a:off x="1632" y="2496"/>
              <a:ext cx="404" cy="356"/>
              <a:chOff x="2880" y="2160"/>
              <a:chExt cx="404" cy="356"/>
            </a:xfrm>
          </p:grpSpPr>
          <p:sp>
            <p:nvSpPr>
              <p:cNvPr id="53274" name="Text Box 26"/>
              <p:cNvSpPr txBox="1">
                <a:spLocks noChangeArrowheads="1"/>
              </p:cNvSpPr>
              <p:nvPr/>
            </p:nvSpPr>
            <p:spPr bwMode="auto">
              <a:xfrm>
                <a:off x="3072" y="2208"/>
                <a:ext cx="212" cy="288"/>
              </a:xfrm>
              <a:prstGeom prst="rect">
                <a:avLst/>
              </a:prstGeom>
              <a:noFill/>
              <a:ln w="9525">
                <a:noFill/>
                <a:miter lim="800000"/>
                <a:headEnd/>
                <a:tailEnd/>
              </a:ln>
              <a:effectLst/>
            </p:spPr>
            <p:txBody>
              <a:bodyPr wrap="none">
                <a:spAutoFit/>
              </a:bodyPr>
              <a:lstStyle/>
              <a:p>
                <a:r>
                  <a:rPr lang="en-GB" sz="2400"/>
                  <a:t>n</a:t>
                </a:r>
              </a:p>
            </p:txBody>
          </p:sp>
          <p:grpSp>
            <p:nvGrpSpPr>
              <p:cNvPr id="11" name="Group 27"/>
              <p:cNvGrpSpPr>
                <a:grpSpLocks/>
              </p:cNvGrpSpPr>
              <p:nvPr/>
            </p:nvGrpSpPr>
            <p:grpSpPr bwMode="auto">
              <a:xfrm>
                <a:off x="2880" y="2160"/>
                <a:ext cx="260" cy="356"/>
                <a:chOff x="2880" y="2160"/>
                <a:chExt cx="260" cy="356"/>
              </a:xfrm>
            </p:grpSpPr>
            <p:sp>
              <p:nvSpPr>
                <p:cNvPr id="53276" name="Text Box 28"/>
                <p:cNvSpPr txBox="1">
                  <a:spLocks noChangeArrowheads="1"/>
                </p:cNvSpPr>
                <p:nvPr/>
              </p:nvSpPr>
              <p:spPr bwMode="auto">
                <a:xfrm>
                  <a:off x="2880" y="2160"/>
                  <a:ext cx="244" cy="212"/>
                </a:xfrm>
                <a:prstGeom prst="rect">
                  <a:avLst/>
                </a:prstGeom>
                <a:noFill/>
                <a:ln w="9525">
                  <a:noFill/>
                  <a:miter lim="800000"/>
                  <a:headEnd/>
                  <a:tailEnd/>
                </a:ln>
                <a:effectLst/>
              </p:spPr>
              <p:txBody>
                <a:bodyPr wrap="none">
                  <a:spAutoFit/>
                </a:bodyPr>
                <a:lstStyle/>
                <a:p>
                  <a:r>
                    <a:rPr lang="en-GB" sz="1600"/>
                    <a:t>  1</a:t>
                  </a:r>
                </a:p>
              </p:txBody>
            </p:sp>
            <p:sp>
              <p:nvSpPr>
                <p:cNvPr id="53277" name="Text Box 29"/>
                <p:cNvSpPr txBox="1">
                  <a:spLocks noChangeArrowheads="1"/>
                </p:cNvSpPr>
                <p:nvPr/>
              </p:nvSpPr>
              <p:spPr bwMode="auto">
                <a:xfrm>
                  <a:off x="2928" y="2304"/>
                  <a:ext cx="212" cy="212"/>
                </a:xfrm>
                <a:prstGeom prst="rect">
                  <a:avLst/>
                </a:prstGeom>
                <a:noFill/>
                <a:ln w="9525">
                  <a:noFill/>
                  <a:miter lim="800000"/>
                  <a:headEnd/>
                  <a:tailEnd/>
                </a:ln>
                <a:effectLst/>
              </p:spPr>
              <p:txBody>
                <a:bodyPr wrap="none">
                  <a:spAutoFit/>
                </a:bodyPr>
                <a:lstStyle/>
                <a:p>
                  <a:r>
                    <a:rPr lang="en-GB" sz="1600"/>
                    <a:t> 0</a:t>
                  </a:r>
                </a:p>
              </p:txBody>
            </p:sp>
          </p:grpSp>
        </p:grpSp>
      </p:grpSp>
      <p:grpSp>
        <p:nvGrpSpPr>
          <p:cNvPr id="12" name="Group 30"/>
          <p:cNvGrpSpPr>
            <a:grpSpLocks/>
          </p:cNvGrpSpPr>
          <p:nvPr/>
        </p:nvGrpSpPr>
        <p:grpSpPr bwMode="auto">
          <a:xfrm>
            <a:off x="4343400" y="4267200"/>
            <a:ext cx="685800" cy="609600"/>
            <a:chOff x="1632" y="2496"/>
            <a:chExt cx="432" cy="384"/>
          </a:xfrm>
        </p:grpSpPr>
        <p:sp>
          <p:nvSpPr>
            <p:cNvPr id="53279" name="Oval 31"/>
            <p:cNvSpPr>
              <a:spLocks noChangeArrowheads="1"/>
            </p:cNvSpPr>
            <p:nvPr/>
          </p:nvSpPr>
          <p:spPr bwMode="auto">
            <a:xfrm>
              <a:off x="1680" y="2496"/>
              <a:ext cx="384" cy="384"/>
            </a:xfrm>
            <a:prstGeom prst="ellipse">
              <a:avLst/>
            </a:prstGeom>
            <a:gradFill rotWithShape="0">
              <a:gsLst>
                <a:gs pos="0">
                  <a:srgbClr val="0099FF">
                    <a:gamma/>
                    <a:shade val="66275"/>
                    <a:invGamma/>
                  </a:srgbClr>
                </a:gs>
                <a:gs pos="100000">
                  <a:srgbClr val="0099FF"/>
                </a:gs>
              </a:gsLst>
              <a:lin ang="0" scaled="1"/>
            </a:gradFill>
            <a:ln w="9525">
              <a:solidFill>
                <a:schemeClr val="tx1"/>
              </a:solidFill>
              <a:round/>
              <a:headEnd/>
              <a:tailEnd/>
            </a:ln>
            <a:effectLst/>
          </p:spPr>
          <p:txBody>
            <a:bodyPr wrap="none" anchor="ctr"/>
            <a:lstStyle/>
            <a:p>
              <a:endParaRPr lang="ar-SA"/>
            </a:p>
          </p:txBody>
        </p:sp>
        <p:grpSp>
          <p:nvGrpSpPr>
            <p:cNvPr id="13" name="Group 32"/>
            <p:cNvGrpSpPr>
              <a:grpSpLocks/>
            </p:cNvGrpSpPr>
            <p:nvPr/>
          </p:nvGrpSpPr>
          <p:grpSpPr bwMode="auto">
            <a:xfrm>
              <a:off x="1632" y="2496"/>
              <a:ext cx="404" cy="356"/>
              <a:chOff x="2880" y="2160"/>
              <a:chExt cx="404" cy="356"/>
            </a:xfrm>
          </p:grpSpPr>
          <p:sp>
            <p:nvSpPr>
              <p:cNvPr id="53281" name="Text Box 33"/>
              <p:cNvSpPr txBox="1">
                <a:spLocks noChangeArrowheads="1"/>
              </p:cNvSpPr>
              <p:nvPr/>
            </p:nvSpPr>
            <p:spPr bwMode="auto">
              <a:xfrm>
                <a:off x="3072" y="2208"/>
                <a:ext cx="212" cy="288"/>
              </a:xfrm>
              <a:prstGeom prst="rect">
                <a:avLst/>
              </a:prstGeom>
              <a:noFill/>
              <a:ln w="9525">
                <a:noFill/>
                <a:miter lim="800000"/>
                <a:headEnd/>
                <a:tailEnd/>
              </a:ln>
              <a:effectLst/>
            </p:spPr>
            <p:txBody>
              <a:bodyPr wrap="none">
                <a:spAutoFit/>
              </a:bodyPr>
              <a:lstStyle/>
              <a:p>
                <a:r>
                  <a:rPr lang="en-GB" sz="2400"/>
                  <a:t>n</a:t>
                </a:r>
              </a:p>
            </p:txBody>
          </p:sp>
          <p:grpSp>
            <p:nvGrpSpPr>
              <p:cNvPr id="14" name="Group 34"/>
              <p:cNvGrpSpPr>
                <a:grpSpLocks/>
              </p:cNvGrpSpPr>
              <p:nvPr/>
            </p:nvGrpSpPr>
            <p:grpSpPr bwMode="auto">
              <a:xfrm>
                <a:off x="2880" y="2160"/>
                <a:ext cx="260" cy="356"/>
                <a:chOff x="2880" y="2160"/>
                <a:chExt cx="260" cy="356"/>
              </a:xfrm>
            </p:grpSpPr>
            <p:sp>
              <p:nvSpPr>
                <p:cNvPr id="53283" name="Text Box 35"/>
                <p:cNvSpPr txBox="1">
                  <a:spLocks noChangeArrowheads="1"/>
                </p:cNvSpPr>
                <p:nvPr/>
              </p:nvSpPr>
              <p:spPr bwMode="auto">
                <a:xfrm>
                  <a:off x="2880" y="2160"/>
                  <a:ext cx="244" cy="212"/>
                </a:xfrm>
                <a:prstGeom prst="rect">
                  <a:avLst/>
                </a:prstGeom>
                <a:noFill/>
                <a:ln w="9525">
                  <a:noFill/>
                  <a:miter lim="800000"/>
                  <a:headEnd/>
                  <a:tailEnd/>
                </a:ln>
                <a:effectLst/>
              </p:spPr>
              <p:txBody>
                <a:bodyPr wrap="none">
                  <a:spAutoFit/>
                </a:bodyPr>
                <a:lstStyle/>
                <a:p>
                  <a:r>
                    <a:rPr lang="en-GB" sz="1600"/>
                    <a:t>  1</a:t>
                  </a:r>
                </a:p>
              </p:txBody>
            </p:sp>
            <p:sp>
              <p:nvSpPr>
                <p:cNvPr id="53284" name="Text Box 36"/>
                <p:cNvSpPr txBox="1">
                  <a:spLocks noChangeArrowheads="1"/>
                </p:cNvSpPr>
                <p:nvPr/>
              </p:nvSpPr>
              <p:spPr bwMode="auto">
                <a:xfrm>
                  <a:off x="2928" y="2304"/>
                  <a:ext cx="212" cy="212"/>
                </a:xfrm>
                <a:prstGeom prst="rect">
                  <a:avLst/>
                </a:prstGeom>
                <a:noFill/>
                <a:ln w="9525">
                  <a:noFill/>
                  <a:miter lim="800000"/>
                  <a:headEnd/>
                  <a:tailEnd/>
                </a:ln>
                <a:effectLst/>
              </p:spPr>
              <p:txBody>
                <a:bodyPr wrap="none">
                  <a:spAutoFit/>
                </a:bodyPr>
                <a:lstStyle/>
                <a:p>
                  <a:r>
                    <a:rPr lang="en-GB" sz="1600"/>
                    <a:t> 0</a:t>
                  </a:r>
                </a:p>
              </p:txBody>
            </p:sp>
          </p:grpSp>
        </p:grpSp>
      </p:grpSp>
    </p:spTree>
  </p:cSld>
  <p:clrMapOvr>
    <a:masterClrMapping/>
  </p:clrMapOvr>
  <p:transition advClick="0" advTm="1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457200" y="1416050"/>
            <a:ext cx="8153400" cy="946150"/>
          </a:xfrm>
          <a:prstGeom prst="rect">
            <a:avLst/>
          </a:prstGeom>
          <a:noFill/>
          <a:ln w="9525">
            <a:noFill/>
            <a:miter lim="800000"/>
            <a:headEnd/>
            <a:tailEnd/>
          </a:ln>
          <a:effectLst/>
        </p:spPr>
        <p:txBody>
          <a:bodyPr>
            <a:spAutoFit/>
          </a:bodyPr>
          <a:lstStyle/>
          <a:p>
            <a:pPr algn="just"/>
            <a:r>
              <a:rPr lang="en-GB" sz="2800" b="1" dirty="0"/>
              <a:t>It then splits into 2 fission fragments and releases neutrons.</a:t>
            </a:r>
          </a:p>
        </p:txBody>
      </p:sp>
      <p:sp>
        <p:nvSpPr>
          <p:cNvPr id="55299" name="Text Box 3"/>
          <p:cNvSpPr txBox="1">
            <a:spLocks noChangeArrowheads="1"/>
          </p:cNvSpPr>
          <p:nvPr/>
        </p:nvSpPr>
        <p:spPr bwMode="auto">
          <a:xfrm>
            <a:off x="2286000" y="384175"/>
            <a:ext cx="3135795" cy="584775"/>
          </a:xfrm>
          <a:prstGeom prst="rect">
            <a:avLst/>
          </a:prstGeom>
          <a:noFill/>
          <a:ln w="9525">
            <a:noFill/>
            <a:miter lim="800000"/>
            <a:headEnd/>
            <a:tailEnd/>
          </a:ln>
          <a:effectLst/>
        </p:spPr>
        <p:txBody>
          <a:bodyPr wrap="none">
            <a:spAutoFit/>
          </a:bodyPr>
          <a:lstStyle/>
          <a:p>
            <a:r>
              <a:rPr lang="en-GB" dirty="0">
                <a:latin typeface="Bookman Old Style" pitchFamily="18" charset="0"/>
              </a:rPr>
              <a:t>The </a:t>
            </a:r>
            <a:r>
              <a:rPr lang="en-GB" sz="3200" b="1" dirty="0">
                <a:latin typeface="Bookman Old Style" pitchFamily="18" charset="0"/>
              </a:rPr>
              <a:t>Fission</a:t>
            </a:r>
            <a:r>
              <a:rPr lang="en-GB" dirty="0">
                <a:latin typeface="Bookman Old Style" pitchFamily="18" charset="0"/>
              </a:rPr>
              <a:t> Process</a:t>
            </a:r>
          </a:p>
        </p:txBody>
      </p:sp>
      <p:grpSp>
        <p:nvGrpSpPr>
          <p:cNvPr id="2" name="Group 4"/>
          <p:cNvGrpSpPr>
            <a:grpSpLocks/>
          </p:cNvGrpSpPr>
          <p:nvPr/>
        </p:nvGrpSpPr>
        <p:grpSpPr bwMode="auto">
          <a:xfrm>
            <a:off x="2133600" y="2286000"/>
            <a:ext cx="842963" cy="838200"/>
            <a:chOff x="1344" y="1584"/>
            <a:chExt cx="531" cy="528"/>
          </a:xfrm>
        </p:grpSpPr>
        <p:sp>
          <p:nvSpPr>
            <p:cNvPr id="55301" name="Oval 5"/>
            <p:cNvSpPr>
              <a:spLocks noChangeArrowheads="1"/>
            </p:cNvSpPr>
            <p:nvPr/>
          </p:nvSpPr>
          <p:spPr bwMode="auto">
            <a:xfrm>
              <a:off x="1344" y="1584"/>
              <a:ext cx="528" cy="528"/>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3" name="Group 6"/>
            <p:cNvGrpSpPr>
              <a:grpSpLocks/>
            </p:cNvGrpSpPr>
            <p:nvPr/>
          </p:nvGrpSpPr>
          <p:grpSpPr bwMode="auto">
            <a:xfrm>
              <a:off x="1344" y="1680"/>
              <a:ext cx="531" cy="356"/>
              <a:chOff x="2140" y="2976"/>
              <a:chExt cx="531" cy="356"/>
            </a:xfrm>
          </p:grpSpPr>
          <p:sp>
            <p:nvSpPr>
              <p:cNvPr id="55303" name="Text Box 7"/>
              <p:cNvSpPr txBox="1">
                <a:spLocks noChangeArrowheads="1"/>
              </p:cNvSpPr>
              <p:nvPr/>
            </p:nvSpPr>
            <p:spPr bwMode="auto">
              <a:xfrm>
                <a:off x="2140" y="2976"/>
                <a:ext cx="308" cy="212"/>
              </a:xfrm>
              <a:prstGeom prst="rect">
                <a:avLst/>
              </a:prstGeom>
              <a:noFill/>
              <a:ln w="9525">
                <a:noFill/>
                <a:miter lim="800000"/>
                <a:headEnd/>
                <a:tailEnd/>
              </a:ln>
              <a:effectLst/>
            </p:spPr>
            <p:txBody>
              <a:bodyPr wrap="none">
                <a:spAutoFit/>
              </a:bodyPr>
              <a:lstStyle/>
              <a:p>
                <a:r>
                  <a:rPr lang="en-GB" sz="1600"/>
                  <a:t>141</a:t>
                </a:r>
              </a:p>
            </p:txBody>
          </p:sp>
          <p:sp>
            <p:nvSpPr>
              <p:cNvPr id="55304" name="Text Box 8"/>
              <p:cNvSpPr txBox="1">
                <a:spLocks noChangeArrowheads="1"/>
              </p:cNvSpPr>
              <p:nvPr/>
            </p:nvSpPr>
            <p:spPr bwMode="auto">
              <a:xfrm>
                <a:off x="2204" y="3120"/>
                <a:ext cx="244" cy="212"/>
              </a:xfrm>
              <a:prstGeom prst="rect">
                <a:avLst/>
              </a:prstGeom>
              <a:noFill/>
              <a:ln w="9525">
                <a:noFill/>
                <a:miter lim="800000"/>
                <a:headEnd/>
                <a:tailEnd/>
              </a:ln>
              <a:effectLst/>
            </p:spPr>
            <p:txBody>
              <a:bodyPr wrap="none">
                <a:spAutoFit/>
              </a:bodyPr>
              <a:lstStyle/>
              <a:p>
                <a:r>
                  <a:rPr lang="en-GB" sz="1600"/>
                  <a:t>56</a:t>
                </a:r>
              </a:p>
            </p:txBody>
          </p:sp>
          <p:sp>
            <p:nvSpPr>
              <p:cNvPr id="55305" name="Text Box 9"/>
              <p:cNvSpPr txBox="1">
                <a:spLocks noChangeArrowheads="1"/>
              </p:cNvSpPr>
              <p:nvPr/>
            </p:nvSpPr>
            <p:spPr bwMode="auto">
              <a:xfrm>
                <a:off x="2342" y="3002"/>
                <a:ext cx="329" cy="288"/>
              </a:xfrm>
              <a:prstGeom prst="rect">
                <a:avLst/>
              </a:prstGeom>
              <a:noFill/>
              <a:ln w="9525">
                <a:noFill/>
                <a:miter lim="800000"/>
                <a:headEnd/>
                <a:tailEnd/>
              </a:ln>
              <a:effectLst/>
            </p:spPr>
            <p:txBody>
              <a:bodyPr wrap="none">
                <a:spAutoFit/>
              </a:bodyPr>
              <a:lstStyle/>
              <a:p>
                <a:r>
                  <a:rPr lang="en-GB" sz="2400"/>
                  <a:t>Ba</a:t>
                </a:r>
              </a:p>
            </p:txBody>
          </p:sp>
        </p:grpSp>
      </p:grpSp>
      <p:grpSp>
        <p:nvGrpSpPr>
          <p:cNvPr id="4" name="Group 10"/>
          <p:cNvGrpSpPr>
            <a:grpSpLocks/>
          </p:cNvGrpSpPr>
          <p:nvPr/>
        </p:nvGrpSpPr>
        <p:grpSpPr bwMode="auto">
          <a:xfrm>
            <a:off x="2133600" y="5943600"/>
            <a:ext cx="838200" cy="838200"/>
            <a:chOff x="1344" y="2112"/>
            <a:chExt cx="528" cy="528"/>
          </a:xfrm>
        </p:grpSpPr>
        <p:sp>
          <p:nvSpPr>
            <p:cNvPr id="55307" name="Oval 11"/>
            <p:cNvSpPr>
              <a:spLocks noChangeArrowheads="1"/>
            </p:cNvSpPr>
            <p:nvPr/>
          </p:nvSpPr>
          <p:spPr bwMode="auto">
            <a:xfrm>
              <a:off x="1344" y="2112"/>
              <a:ext cx="528" cy="528"/>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5" name="Group 12"/>
            <p:cNvGrpSpPr>
              <a:grpSpLocks/>
            </p:cNvGrpSpPr>
            <p:nvPr/>
          </p:nvGrpSpPr>
          <p:grpSpPr bwMode="auto">
            <a:xfrm>
              <a:off x="1344" y="2188"/>
              <a:ext cx="521" cy="356"/>
              <a:chOff x="2140" y="2976"/>
              <a:chExt cx="521" cy="356"/>
            </a:xfrm>
          </p:grpSpPr>
          <p:sp>
            <p:nvSpPr>
              <p:cNvPr id="55309" name="Text Box 13"/>
              <p:cNvSpPr txBox="1">
                <a:spLocks noChangeArrowheads="1"/>
              </p:cNvSpPr>
              <p:nvPr/>
            </p:nvSpPr>
            <p:spPr bwMode="auto">
              <a:xfrm>
                <a:off x="2140" y="2976"/>
                <a:ext cx="308" cy="212"/>
              </a:xfrm>
              <a:prstGeom prst="rect">
                <a:avLst/>
              </a:prstGeom>
              <a:noFill/>
              <a:ln w="9525">
                <a:noFill/>
                <a:miter lim="800000"/>
                <a:headEnd/>
                <a:tailEnd/>
              </a:ln>
              <a:effectLst/>
            </p:spPr>
            <p:txBody>
              <a:bodyPr wrap="none">
                <a:spAutoFit/>
              </a:bodyPr>
              <a:lstStyle/>
              <a:p>
                <a:r>
                  <a:rPr lang="en-GB" sz="1600"/>
                  <a:t>  92</a:t>
                </a:r>
              </a:p>
            </p:txBody>
          </p:sp>
          <p:sp>
            <p:nvSpPr>
              <p:cNvPr id="55310" name="Text Box 14"/>
              <p:cNvSpPr txBox="1">
                <a:spLocks noChangeArrowheads="1"/>
              </p:cNvSpPr>
              <p:nvPr/>
            </p:nvSpPr>
            <p:spPr bwMode="auto">
              <a:xfrm>
                <a:off x="2204" y="3120"/>
                <a:ext cx="244" cy="212"/>
              </a:xfrm>
              <a:prstGeom prst="rect">
                <a:avLst/>
              </a:prstGeom>
              <a:noFill/>
              <a:ln w="9525">
                <a:noFill/>
                <a:miter lim="800000"/>
                <a:headEnd/>
                <a:tailEnd/>
              </a:ln>
              <a:effectLst/>
            </p:spPr>
            <p:txBody>
              <a:bodyPr wrap="none">
                <a:spAutoFit/>
              </a:bodyPr>
              <a:lstStyle/>
              <a:p>
                <a:r>
                  <a:rPr lang="en-GB" sz="1600"/>
                  <a:t>36</a:t>
                </a:r>
              </a:p>
            </p:txBody>
          </p:sp>
          <p:sp>
            <p:nvSpPr>
              <p:cNvPr id="55311" name="Text Box 15"/>
              <p:cNvSpPr txBox="1">
                <a:spLocks noChangeArrowheads="1"/>
              </p:cNvSpPr>
              <p:nvPr/>
            </p:nvSpPr>
            <p:spPr bwMode="auto">
              <a:xfrm>
                <a:off x="2342" y="3002"/>
                <a:ext cx="319" cy="288"/>
              </a:xfrm>
              <a:prstGeom prst="rect">
                <a:avLst/>
              </a:prstGeom>
              <a:noFill/>
              <a:ln w="9525">
                <a:noFill/>
                <a:miter lim="800000"/>
                <a:headEnd/>
                <a:tailEnd/>
              </a:ln>
              <a:effectLst/>
            </p:spPr>
            <p:txBody>
              <a:bodyPr wrap="none">
                <a:spAutoFit/>
              </a:bodyPr>
              <a:lstStyle/>
              <a:p>
                <a:r>
                  <a:rPr lang="en-GB" sz="2400"/>
                  <a:t>Kr</a:t>
                </a:r>
              </a:p>
            </p:txBody>
          </p:sp>
        </p:grpSp>
      </p:grpSp>
      <p:grpSp>
        <p:nvGrpSpPr>
          <p:cNvPr id="6" name="Group 16"/>
          <p:cNvGrpSpPr>
            <a:grpSpLocks/>
          </p:cNvGrpSpPr>
          <p:nvPr/>
        </p:nvGrpSpPr>
        <p:grpSpPr bwMode="auto">
          <a:xfrm>
            <a:off x="4724400" y="6553200"/>
            <a:ext cx="685800" cy="609600"/>
            <a:chOff x="1632" y="2496"/>
            <a:chExt cx="432" cy="384"/>
          </a:xfrm>
        </p:grpSpPr>
        <p:sp>
          <p:nvSpPr>
            <p:cNvPr id="55313" name="Oval 17"/>
            <p:cNvSpPr>
              <a:spLocks noChangeArrowheads="1"/>
            </p:cNvSpPr>
            <p:nvPr/>
          </p:nvSpPr>
          <p:spPr bwMode="auto">
            <a:xfrm>
              <a:off x="1680" y="2496"/>
              <a:ext cx="384" cy="384"/>
            </a:xfrm>
            <a:prstGeom prst="ellipse">
              <a:avLst/>
            </a:prstGeom>
            <a:gradFill rotWithShape="0">
              <a:gsLst>
                <a:gs pos="0">
                  <a:srgbClr val="0099FF">
                    <a:gamma/>
                    <a:shade val="66275"/>
                    <a:invGamma/>
                  </a:srgbClr>
                </a:gs>
                <a:gs pos="100000">
                  <a:srgbClr val="0099FF"/>
                </a:gs>
              </a:gsLst>
              <a:lin ang="0" scaled="1"/>
            </a:gradFill>
            <a:ln w="9525">
              <a:solidFill>
                <a:schemeClr val="tx1"/>
              </a:solidFill>
              <a:round/>
              <a:headEnd/>
              <a:tailEnd/>
            </a:ln>
            <a:effectLst/>
          </p:spPr>
          <p:txBody>
            <a:bodyPr wrap="none" anchor="ctr"/>
            <a:lstStyle/>
            <a:p>
              <a:endParaRPr lang="ar-SA"/>
            </a:p>
          </p:txBody>
        </p:sp>
        <p:grpSp>
          <p:nvGrpSpPr>
            <p:cNvPr id="7" name="Group 18"/>
            <p:cNvGrpSpPr>
              <a:grpSpLocks/>
            </p:cNvGrpSpPr>
            <p:nvPr/>
          </p:nvGrpSpPr>
          <p:grpSpPr bwMode="auto">
            <a:xfrm>
              <a:off x="1632" y="2496"/>
              <a:ext cx="404" cy="356"/>
              <a:chOff x="2880" y="2160"/>
              <a:chExt cx="404" cy="356"/>
            </a:xfrm>
          </p:grpSpPr>
          <p:sp>
            <p:nvSpPr>
              <p:cNvPr id="55315" name="Text Box 19"/>
              <p:cNvSpPr txBox="1">
                <a:spLocks noChangeArrowheads="1"/>
              </p:cNvSpPr>
              <p:nvPr/>
            </p:nvSpPr>
            <p:spPr bwMode="auto">
              <a:xfrm>
                <a:off x="3072" y="2208"/>
                <a:ext cx="212" cy="288"/>
              </a:xfrm>
              <a:prstGeom prst="rect">
                <a:avLst/>
              </a:prstGeom>
              <a:noFill/>
              <a:ln w="9525">
                <a:noFill/>
                <a:miter lim="800000"/>
                <a:headEnd/>
                <a:tailEnd/>
              </a:ln>
              <a:effectLst/>
            </p:spPr>
            <p:txBody>
              <a:bodyPr wrap="none">
                <a:spAutoFit/>
              </a:bodyPr>
              <a:lstStyle/>
              <a:p>
                <a:r>
                  <a:rPr lang="en-GB" sz="2400"/>
                  <a:t>n</a:t>
                </a:r>
              </a:p>
            </p:txBody>
          </p:sp>
          <p:grpSp>
            <p:nvGrpSpPr>
              <p:cNvPr id="8" name="Group 20"/>
              <p:cNvGrpSpPr>
                <a:grpSpLocks/>
              </p:cNvGrpSpPr>
              <p:nvPr/>
            </p:nvGrpSpPr>
            <p:grpSpPr bwMode="auto">
              <a:xfrm>
                <a:off x="2880" y="2160"/>
                <a:ext cx="260" cy="356"/>
                <a:chOff x="2880" y="2160"/>
                <a:chExt cx="260" cy="356"/>
              </a:xfrm>
            </p:grpSpPr>
            <p:sp>
              <p:nvSpPr>
                <p:cNvPr id="55317" name="Text Box 21"/>
                <p:cNvSpPr txBox="1">
                  <a:spLocks noChangeArrowheads="1"/>
                </p:cNvSpPr>
                <p:nvPr/>
              </p:nvSpPr>
              <p:spPr bwMode="auto">
                <a:xfrm>
                  <a:off x="2880" y="2160"/>
                  <a:ext cx="244" cy="212"/>
                </a:xfrm>
                <a:prstGeom prst="rect">
                  <a:avLst/>
                </a:prstGeom>
                <a:noFill/>
                <a:ln w="9525">
                  <a:noFill/>
                  <a:miter lim="800000"/>
                  <a:headEnd/>
                  <a:tailEnd/>
                </a:ln>
                <a:effectLst/>
              </p:spPr>
              <p:txBody>
                <a:bodyPr wrap="none">
                  <a:spAutoFit/>
                </a:bodyPr>
                <a:lstStyle/>
                <a:p>
                  <a:r>
                    <a:rPr lang="en-GB" sz="1600"/>
                    <a:t>  1</a:t>
                  </a:r>
                </a:p>
              </p:txBody>
            </p:sp>
            <p:sp>
              <p:nvSpPr>
                <p:cNvPr id="55318" name="Text Box 22"/>
                <p:cNvSpPr txBox="1">
                  <a:spLocks noChangeArrowheads="1"/>
                </p:cNvSpPr>
                <p:nvPr/>
              </p:nvSpPr>
              <p:spPr bwMode="auto">
                <a:xfrm>
                  <a:off x="2928" y="2304"/>
                  <a:ext cx="212" cy="212"/>
                </a:xfrm>
                <a:prstGeom prst="rect">
                  <a:avLst/>
                </a:prstGeom>
                <a:noFill/>
                <a:ln w="9525">
                  <a:noFill/>
                  <a:miter lim="800000"/>
                  <a:headEnd/>
                  <a:tailEnd/>
                </a:ln>
                <a:effectLst/>
              </p:spPr>
              <p:txBody>
                <a:bodyPr wrap="none">
                  <a:spAutoFit/>
                </a:bodyPr>
                <a:lstStyle/>
                <a:p>
                  <a:r>
                    <a:rPr lang="en-GB" sz="1600"/>
                    <a:t> 0</a:t>
                  </a:r>
                </a:p>
              </p:txBody>
            </p:sp>
          </p:grpSp>
        </p:grpSp>
      </p:grpSp>
      <p:grpSp>
        <p:nvGrpSpPr>
          <p:cNvPr id="9" name="Group 23"/>
          <p:cNvGrpSpPr>
            <a:grpSpLocks/>
          </p:cNvGrpSpPr>
          <p:nvPr/>
        </p:nvGrpSpPr>
        <p:grpSpPr bwMode="auto">
          <a:xfrm>
            <a:off x="4724400" y="1905000"/>
            <a:ext cx="685800" cy="609600"/>
            <a:chOff x="1632" y="2496"/>
            <a:chExt cx="432" cy="384"/>
          </a:xfrm>
        </p:grpSpPr>
        <p:sp>
          <p:nvSpPr>
            <p:cNvPr id="55320" name="Oval 24"/>
            <p:cNvSpPr>
              <a:spLocks noChangeArrowheads="1"/>
            </p:cNvSpPr>
            <p:nvPr/>
          </p:nvSpPr>
          <p:spPr bwMode="auto">
            <a:xfrm>
              <a:off x="1680" y="2496"/>
              <a:ext cx="384" cy="384"/>
            </a:xfrm>
            <a:prstGeom prst="ellipse">
              <a:avLst/>
            </a:prstGeom>
            <a:gradFill rotWithShape="0">
              <a:gsLst>
                <a:gs pos="0">
                  <a:srgbClr val="0099FF">
                    <a:gamma/>
                    <a:shade val="66275"/>
                    <a:invGamma/>
                  </a:srgbClr>
                </a:gs>
                <a:gs pos="100000">
                  <a:srgbClr val="0099FF"/>
                </a:gs>
              </a:gsLst>
              <a:lin ang="0" scaled="1"/>
            </a:gradFill>
            <a:ln w="9525">
              <a:solidFill>
                <a:schemeClr val="tx1"/>
              </a:solidFill>
              <a:round/>
              <a:headEnd/>
              <a:tailEnd/>
            </a:ln>
            <a:effectLst/>
          </p:spPr>
          <p:txBody>
            <a:bodyPr wrap="none" anchor="ctr"/>
            <a:lstStyle/>
            <a:p>
              <a:endParaRPr lang="ar-SA"/>
            </a:p>
          </p:txBody>
        </p:sp>
        <p:grpSp>
          <p:nvGrpSpPr>
            <p:cNvPr id="10" name="Group 25"/>
            <p:cNvGrpSpPr>
              <a:grpSpLocks/>
            </p:cNvGrpSpPr>
            <p:nvPr/>
          </p:nvGrpSpPr>
          <p:grpSpPr bwMode="auto">
            <a:xfrm>
              <a:off x="1632" y="2496"/>
              <a:ext cx="404" cy="356"/>
              <a:chOff x="2880" y="2160"/>
              <a:chExt cx="404" cy="356"/>
            </a:xfrm>
          </p:grpSpPr>
          <p:sp>
            <p:nvSpPr>
              <p:cNvPr id="55322" name="Text Box 26"/>
              <p:cNvSpPr txBox="1">
                <a:spLocks noChangeArrowheads="1"/>
              </p:cNvSpPr>
              <p:nvPr/>
            </p:nvSpPr>
            <p:spPr bwMode="auto">
              <a:xfrm>
                <a:off x="3072" y="2208"/>
                <a:ext cx="212" cy="288"/>
              </a:xfrm>
              <a:prstGeom prst="rect">
                <a:avLst/>
              </a:prstGeom>
              <a:noFill/>
              <a:ln w="9525">
                <a:noFill/>
                <a:miter lim="800000"/>
                <a:headEnd/>
                <a:tailEnd/>
              </a:ln>
              <a:effectLst/>
            </p:spPr>
            <p:txBody>
              <a:bodyPr wrap="none">
                <a:spAutoFit/>
              </a:bodyPr>
              <a:lstStyle/>
              <a:p>
                <a:r>
                  <a:rPr lang="en-GB" sz="2400"/>
                  <a:t>n</a:t>
                </a:r>
              </a:p>
            </p:txBody>
          </p:sp>
          <p:grpSp>
            <p:nvGrpSpPr>
              <p:cNvPr id="11" name="Group 27"/>
              <p:cNvGrpSpPr>
                <a:grpSpLocks/>
              </p:cNvGrpSpPr>
              <p:nvPr/>
            </p:nvGrpSpPr>
            <p:grpSpPr bwMode="auto">
              <a:xfrm>
                <a:off x="2880" y="2160"/>
                <a:ext cx="260" cy="356"/>
                <a:chOff x="2880" y="2160"/>
                <a:chExt cx="260" cy="356"/>
              </a:xfrm>
            </p:grpSpPr>
            <p:sp>
              <p:nvSpPr>
                <p:cNvPr id="55324" name="Text Box 28"/>
                <p:cNvSpPr txBox="1">
                  <a:spLocks noChangeArrowheads="1"/>
                </p:cNvSpPr>
                <p:nvPr/>
              </p:nvSpPr>
              <p:spPr bwMode="auto">
                <a:xfrm>
                  <a:off x="2880" y="2160"/>
                  <a:ext cx="244" cy="212"/>
                </a:xfrm>
                <a:prstGeom prst="rect">
                  <a:avLst/>
                </a:prstGeom>
                <a:noFill/>
                <a:ln w="9525">
                  <a:noFill/>
                  <a:miter lim="800000"/>
                  <a:headEnd/>
                  <a:tailEnd/>
                </a:ln>
                <a:effectLst/>
              </p:spPr>
              <p:txBody>
                <a:bodyPr wrap="none">
                  <a:spAutoFit/>
                </a:bodyPr>
                <a:lstStyle/>
                <a:p>
                  <a:r>
                    <a:rPr lang="en-GB" sz="1600"/>
                    <a:t>  1</a:t>
                  </a:r>
                </a:p>
              </p:txBody>
            </p:sp>
            <p:sp>
              <p:nvSpPr>
                <p:cNvPr id="55325" name="Text Box 29"/>
                <p:cNvSpPr txBox="1">
                  <a:spLocks noChangeArrowheads="1"/>
                </p:cNvSpPr>
                <p:nvPr/>
              </p:nvSpPr>
              <p:spPr bwMode="auto">
                <a:xfrm>
                  <a:off x="2928" y="2304"/>
                  <a:ext cx="212" cy="212"/>
                </a:xfrm>
                <a:prstGeom prst="rect">
                  <a:avLst/>
                </a:prstGeom>
                <a:noFill/>
                <a:ln w="9525">
                  <a:noFill/>
                  <a:miter lim="800000"/>
                  <a:headEnd/>
                  <a:tailEnd/>
                </a:ln>
                <a:effectLst/>
              </p:spPr>
              <p:txBody>
                <a:bodyPr wrap="none">
                  <a:spAutoFit/>
                </a:bodyPr>
                <a:lstStyle/>
                <a:p>
                  <a:r>
                    <a:rPr lang="en-GB" sz="1600"/>
                    <a:t> 0</a:t>
                  </a:r>
                </a:p>
              </p:txBody>
            </p:sp>
          </p:grpSp>
        </p:grpSp>
      </p:grpSp>
      <p:grpSp>
        <p:nvGrpSpPr>
          <p:cNvPr id="12" name="Group 30"/>
          <p:cNvGrpSpPr>
            <a:grpSpLocks/>
          </p:cNvGrpSpPr>
          <p:nvPr/>
        </p:nvGrpSpPr>
        <p:grpSpPr bwMode="auto">
          <a:xfrm>
            <a:off x="4724400" y="4267200"/>
            <a:ext cx="685800" cy="609600"/>
            <a:chOff x="1632" y="2496"/>
            <a:chExt cx="432" cy="384"/>
          </a:xfrm>
        </p:grpSpPr>
        <p:sp>
          <p:nvSpPr>
            <p:cNvPr id="55327" name="Oval 31"/>
            <p:cNvSpPr>
              <a:spLocks noChangeArrowheads="1"/>
            </p:cNvSpPr>
            <p:nvPr/>
          </p:nvSpPr>
          <p:spPr bwMode="auto">
            <a:xfrm>
              <a:off x="1680" y="2496"/>
              <a:ext cx="384" cy="384"/>
            </a:xfrm>
            <a:prstGeom prst="ellipse">
              <a:avLst/>
            </a:prstGeom>
            <a:gradFill rotWithShape="0">
              <a:gsLst>
                <a:gs pos="0">
                  <a:srgbClr val="0099FF">
                    <a:gamma/>
                    <a:shade val="66275"/>
                    <a:invGamma/>
                  </a:srgbClr>
                </a:gs>
                <a:gs pos="100000">
                  <a:srgbClr val="0099FF"/>
                </a:gs>
              </a:gsLst>
              <a:lin ang="0" scaled="1"/>
            </a:gradFill>
            <a:ln w="9525">
              <a:solidFill>
                <a:schemeClr val="tx1"/>
              </a:solidFill>
              <a:round/>
              <a:headEnd/>
              <a:tailEnd/>
            </a:ln>
            <a:effectLst/>
          </p:spPr>
          <p:txBody>
            <a:bodyPr wrap="none" anchor="ctr"/>
            <a:lstStyle/>
            <a:p>
              <a:endParaRPr lang="ar-SA"/>
            </a:p>
          </p:txBody>
        </p:sp>
        <p:grpSp>
          <p:nvGrpSpPr>
            <p:cNvPr id="13" name="Group 32"/>
            <p:cNvGrpSpPr>
              <a:grpSpLocks/>
            </p:cNvGrpSpPr>
            <p:nvPr/>
          </p:nvGrpSpPr>
          <p:grpSpPr bwMode="auto">
            <a:xfrm>
              <a:off x="1632" y="2496"/>
              <a:ext cx="404" cy="356"/>
              <a:chOff x="2880" y="2160"/>
              <a:chExt cx="404" cy="356"/>
            </a:xfrm>
          </p:grpSpPr>
          <p:sp>
            <p:nvSpPr>
              <p:cNvPr id="55329" name="Text Box 33"/>
              <p:cNvSpPr txBox="1">
                <a:spLocks noChangeArrowheads="1"/>
              </p:cNvSpPr>
              <p:nvPr/>
            </p:nvSpPr>
            <p:spPr bwMode="auto">
              <a:xfrm>
                <a:off x="3072" y="2208"/>
                <a:ext cx="212" cy="288"/>
              </a:xfrm>
              <a:prstGeom prst="rect">
                <a:avLst/>
              </a:prstGeom>
              <a:noFill/>
              <a:ln w="9525">
                <a:noFill/>
                <a:miter lim="800000"/>
                <a:headEnd/>
                <a:tailEnd/>
              </a:ln>
              <a:effectLst/>
            </p:spPr>
            <p:txBody>
              <a:bodyPr wrap="none">
                <a:spAutoFit/>
              </a:bodyPr>
              <a:lstStyle/>
              <a:p>
                <a:r>
                  <a:rPr lang="en-GB" sz="2400"/>
                  <a:t>n</a:t>
                </a:r>
              </a:p>
            </p:txBody>
          </p:sp>
          <p:grpSp>
            <p:nvGrpSpPr>
              <p:cNvPr id="14" name="Group 34"/>
              <p:cNvGrpSpPr>
                <a:grpSpLocks/>
              </p:cNvGrpSpPr>
              <p:nvPr/>
            </p:nvGrpSpPr>
            <p:grpSpPr bwMode="auto">
              <a:xfrm>
                <a:off x="2880" y="2160"/>
                <a:ext cx="260" cy="356"/>
                <a:chOff x="2880" y="2160"/>
                <a:chExt cx="260" cy="356"/>
              </a:xfrm>
            </p:grpSpPr>
            <p:sp>
              <p:nvSpPr>
                <p:cNvPr id="55331" name="Text Box 35"/>
                <p:cNvSpPr txBox="1">
                  <a:spLocks noChangeArrowheads="1"/>
                </p:cNvSpPr>
                <p:nvPr/>
              </p:nvSpPr>
              <p:spPr bwMode="auto">
                <a:xfrm>
                  <a:off x="2880" y="2160"/>
                  <a:ext cx="244" cy="212"/>
                </a:xfrm>
                <a:prstGeom prst="rect">
                  <a:avLst/>
                </a:prstGeom>
                <a:noFill/>
                <a:ln w="9525">
                  <a:noFill/>
                  <a:miter lim="800000"/>
                  <a:headEnd/>
                  <a:tailEnd/>
                </a:ln>
                <a:effectLst/>
              </p:spPr>
              <p:txBody>
                <a:bodyPr wrap="none">
                  <a:spAutoFit/>
                </a:bodyPr>
                <a:lstStyle/>
                <a:p>
                  <a:r>
                    <a:rPr lang="en-GB" sz="1600"/>
                    <a:t>  1</a:t>
                  </a:r>
                </a:p>
              </p:txBody>
            </p:sp>
            <p:sp>
              <p:nvSpPr>
                <p:cNvPr id="55332" name="Text Box 36"/>
                <p:cNvSpPr txBox="1">
                  <a:spLocks noChangeArrowheads="1"/>
                </p:cNvSpPr>
                <p:nvPr/>
              </p:nvSpPr>
              <p:spPr bwMode="auto">
                <a:xfrm>
                  <a:off x="2928" y="2304"/>
                  <a:ext cx="212" cy="212"/>
                </a:xfrm>
                <a:prstGeom prst="rect">
                  <a:avLst/>
                </a:prstGeom>
                <a:noFill/>
                <a:ln w="9525">
                  <a:noFill/>
                  <a:miter lim="800000"/>
                  <a:headEnd/>
                  <a:tailEnd/>
                </a:ln>
                <a:effectLst/>
              </p:spPr>
              <p:txBody>
                <a:bodyPr wrap="none">
                  <a:spAutoFit/>
                </a:bodyPr>
                <a:lstStyle/>
                <a:p>
                  <a:r>
                    <a:rPr lang="en-GB" sz="1600"/>
                    <a:t> 0</a:t>
                  </a:r>
                </a:p>
              </p:txBody>
            </p:sp>
          </p:grpSp>
        </p:grpSp>
      </p:grpSp>
    </p:spTree>
  </p:cSld>
  <p:clrMapOvr>
    <a:masterClrMapping/>
  </p:clrMapOvr>
  <p:transition advClick="0" advTm="1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285728"/>
            <a:ext cx="7967690" cy="457200"/>
          </a:xfrm>
        </p:spPr>
        <p:txBody>
          <a:bodyPr>
            <a:normAutofit fontScale="90000"/>
          </a:bodyPr>
          <a:lstStyle/>
          <a:p>
            <a:pPr algn="ctr"/>
            <a:r>
              <a:rPr lang="en-US" sz="3200" b="1" dirty="0" smtClean="0"/>
              <a:t>Nuclear Fusion</a:t>
            </a:r>
          </a:p>
        </p:txBody>
      </p:sp>
      <p:sp>
        <p:nvSpPr>
          <p:cNvPr id="4099" name="Rectangle 3"/>
          <p:cNvSpPr>
            <a:spLocks noGrp="1" noChangeArrowheads="1"/>
          </p:cNvSpPr>
          <p:nvPr>
            <p:ph type="body" idx="1"/>
          </p:nvPr>
        </p:nvSpPr>
        <p:spPr>
          <a:xfrm>
            <a:off x="457200" y="1600200"/>
            <a:ext cx="8077200" cy="4876800"/>
          </a:xfrm>
        </p:spPr>
        <p:txBody>
          <a:bodyPr/>
          <a:lstStyle/>
          <a:p>
            <a:pPr>
              <a:buFont typeface="Wingdings" pitchFamily="2" charset="2"/>
              <a:buNone/>
            </a:pPr>
            <a:r>
              <a:rPr lang="en-US" sz="2800" smtClean="0">
                <a:latin typeface="Times New Roman" pitchFamily="18" charset="0"/>
                <a:cs typeface="Times New Roman" pitchFamily="18" charset="0"/>
              </a:rPr>
              <a:t>Nuclear fusion is the energy source of the future. It is what provides </a:t>
            </a:r>
            <a:r>
              <a:rPr lang="en-US" sz="2800" smtClean="0">
                <a:latin typeface="Times New Roman" pitchFamily="18" charset="0"/>
                <a:cs typeface="Times New Roman" pitchFamily="18" charset="0"/>
                <a:hlinkClick r:id="rId3"/>
              </a:rPr>
              <a:t>the sun</a:t>
            </a:r>
            <a:r>
              <a:rPr lang="en-US" sz="2800" smtClean="0">
                <a:latin typeface="Times New Roman" pitchFamily="18" charset="0"/>
                <a:cs typeface="Times New Roman" pitchFamily="18" charset="0"/>
              </a:rPr>
              <a:t> and the stars with the energy to shine continuously for billions of years.</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Fusion has been used here on earth to produce </a:t>
            </a:r>
            <a:r>
              <a:rPr lang="en-US" sz="2800" smtClean="0">
                <a:latin typeface="Times New Roman" pitchFamily="18" charset="0"/>
                <a:cs typeface="Times New Roman" pitchFamily="18" charset="0"/>
                <a:hlinkClick r:id="rId4"/>
              </a:rPr>
              <a:t>nuclear bombs</a:t>
            </a:r>
            <a:r>
              <a:rPr lang="en-US" sz="2800" smtClean="0">
                <a:latin typeface="Times New Roman" pitchFamily="18" charset="0"/>
                <a:cs typeface="Times New Roman" pitchFamily="18" charset="0"/>
              </a:rPr>
              <a:t>, but has not yet been controlled so that we can obtain useful energy.</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We will try to show how fusion works, and describe current efforts to tame this limitless energy source.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57200" y="1447800"/>
            <a:ext cx="7924800" cy="4724400"/>
          </a:xfrm>
        </p:spPr>
        <p:txBody>
          <a:bodyPr>
            <a:normAutofit fontScale="92500" lnSpcReduction="10000"/>
          </a:bodyPr>
          <a:lstStyle/>
          <a:p>
            <a:pPr>
              <a:buFont typeface="Wingdings" pitchFamily="2" charset="2"/>
              <a:buNone/>
            </a:pPr>
            <a:r>
              <a:rPr lang="en-US" dirty="0" smtClean="0">
                <a:latin typeface="Times New Roman" pitchFamily="18" charset="0"/>
                <a:cs typeface="Times New Roman" pitchFamily="18" charset="0"/>
              </a:rPr>
              <a:t>Fusion is what happens when two atomic nuclei are forced together by high pressure ... high enough to overcome the strong repulsive forces of the respective protons in the nuclei. When the nuclei fuse, they form a new element, and release excess energy in the form of a fast-moving neutron. The energy is 'extra' because the mass of the newly formed nucleus is </a:t>
            </a:r>
            <a:r>
              <a:rPr lang="en-US" i="1" dirty="0" smtClean="0">
                <a:latin typeface="Times New Roman" pitchFamily="18" charset="0"/>
                <a:cs typeface="Times New Roman" pitchFamily="18" charset="0"/>
              </a:rPr>
              <a:t>less </a:t>
            </a:r>
            <a:r>
              <a:rPr lang="en-US" dirty="0" smtClean="0">
                <a:latin typeface="Times New Roman" pitchFamily="18" charset="0"/>
                <a:cs typeface="Times New Roman" pitchFamily="18" charset="0"/>
              </a:rPr>
              <a:t>than the sum of the masses of the original two nuclei; the extra mass is converted to energy according to Einstein's equation </a:t>
            </a:r>
            <a:r>
              <a:rPr lang="en-US" u="sng" dirty="0" smtClean="0">
                <a:latin typeface="Times New Roman" pitchFamily="18" charset="0"/>
                <a:cs typeface="Times New Roman" pitchFamily="18" charset="0"/>
                <a:hlinkClick r:id="rId3"/>
              </a:rPr>
              <a:t>E=mc</a:t>
            </a:r>
            <a:r>
              <a:rPr lang="en-US" u="sng" baseline="30000" dirty="0" smtClean="0">
                <a:latin typeface="Times New Roman" pitchFamily="18" charset="0"/>
                <a:cs typeface="Times New Roman" pitchFamily="18" charset="0"/>
                <a:hlinkClick r:id="rId3"/>
              </a:rPr>
              <a:t>2</a:t>
            </a:r>
            <a:r>
              <a:rPr lang="en-US" dirty="0" smtClean="0">
                <a:latin typeface="Times New Roman" pitchFamily="18" charset="0"/>
                <a:cs typeface="Times New Roman" pitchFamily="18" charset="0"/>
              </a:rPr>
              <a:t> This energy can be used to do useful work!</a:t>
            </a:r>
          </a:p>
        </p:txBody>
      </p:sp>
      <p:sp>
        <p:nvSpPr>
          <p:cNvPr id="5123" name="Rectangle 2"/>
          <p:cNvSpPr>
            <a:spLocks noGrp="1" noChangeArrowheads="1"/>
          </p:cNvSpPr>
          <p:nvPr>
            <p:ph type="title"/>
          </p:nvPr>
        </p:nvSpPr>
        <p:spPr/>
        <p:txBody>
          <a:bodyPr/>
          <a:lstStyle/>
          <a:p>
            <a:pPr algn="ctr"/>
            <a:r>
              <a:rPr lang="en-US" sz="3200" b="1" smtClean="0"/>
              <a:t>Nuclear Fusion</a:t>
            </a:r>
            <a:endParaRPr lang="en-US" sz="3200" smtClean="0"/>
          </a:p>
        </p:txBody>
      </p:sp>
      <p:sp>
        <p:nvSpPr>
          <p:cNvPr id="5124" name="Rectangle 8"/>
          <p:cNvSpPr>
            <a:spLocks noChangeArrowheads="1"/>
          </p:cNvSpPr>
          <p:nvPr/>
        </p:nvSpPr>
        <p:spPr bwMode="auto">
          <a:xfrm>
            <a:off x="1743075" y="1824038"/>
            <a:ext cx="9144000" cy="0"/>
          </a:xfrm>
          <a:prstGeom prst="rect">
            <a:avLst/>
          </a:prstGeom>
          <a:noFill/>
          <a:ln w="9525">
            <a:noFill/>
            <a:miter lim="800000"/>
            <a:headEnd/>
            <a:tailEnd/>
          </a:ln>
        </p:spPr>
        <p:txBody>
          <a:bodyPr>
            <a:spAutoFit/>
          </a:bodyPr>
          <a:lstStyle/>
          <a:p>
            <a:endParaRPr lang="ar-SA"/>
          </a:p>
        </p:txBody>
      </p:sp>
      <p:pic>
        <p:nvPicPr>
          <p:cNvPr id="5125" name="Picture 12" descr="Nautilus"/>
          <p:cNvPicPr>
            <a:picLocks noChangeAspect="1" noChangeArrowheads="1"/>
          </p:cNvPicPr>
          <p:nvPr/>
        </p:nvPicPr>
        <p:blipFill>
          <a:blip r:embed="rId4"/>
          <a:srcRect/>
          <a:stretch>
            <a:fillRect/>
          </a:stretch>
        </p:blipFill>
        <p:spPr bwMode="auto">
          <a:xfrm>
            <a:off x="7391400" y="0"/>
            <a:ext cx="1752600" cy="995363"/>
          </a:xfrm>
          <a:prstGeom prst="rect">
            <a:avLst/>
          </a:prstGeom>
          <a:noFill/>
          <a:ln w="9525">
            <a:noFill/>
            <a:miter lim="800000"/>
            <a:headEnd/>
            <a:tailEnd/>
          </a:ln>
        </p:spPr>
      </p:pic>
      <p:grpSp>
        <p:nvGrpSpPr>
          <p:cNvPr id="2" name="Group 16"/>
          <p:cNvGrpSpPr>
            <a:grpSpLocks/>
          </p:cNvGrpSpPr>
          <p:nvPr/>
        </p:nvGrpSpPr>
        <p:grpSpPr bwMode="auto">
          <a:xfrm>
            <a:off x="1743075" y="1824038"/>
            <a:ext cx="6000750" cy="0"/>
            <a:chOff x="0" y="3888"/>
            <a:chExt cx="3780" cy="0"/>
          </a:xfrm>
        </p:grpSpPr>
        <p:sp>
          <p:nvSpPr>
            <p:cNvPr id="5127" name="Rectangle 9"/>
            <p:cNvSpPr>
              <a:spLocks noChangeArrowheads="1"/>
            </p:cNvSpPr>
            <p:nvPr/>
          </p:nvSpPr>
          <p:spPr bwMode="auto">
            <a:xfrm>
              <a:off x="0" y="3888"/>
              <a:ext cx="3780" cy="0"/>
            </a:xfrm>
            <a:prstGeom prst="rect">
              <a:avLst/>
            </a:prstGeom>
            <a:solidFill>
              <a:srgbClr val="00364A"/>
            </a:solidFill>
            <a:ln w="9525">
              <a:noFill/>
              <a:miter lim="800000"/>
              <a:headEnd/>
              <a:tailEnd/>
            </a:ln>
          </p:spPr>
          <p:txBody>
            <a:bodyPr>
              <a:spAutoFit/>
            </a:bodyPr>
            <a:lstStyle/>
            <a:p>
              <a:endParaRPr lang="ar-SA"/>
            </a:p>
          </p:txBody>
        </p:sp>
        <p:grpSp>
          <p:nvGrpSpPr>
            <p:cNvPr id="3" name="Group 15"/>
            <p:cNvGrpSpPr>
              <a:grpSpLocks/>
            </p:cNvGrpSpPr>
            <p:nvPr/>
          </p:nvGrpSpPr>
          <p:grpSpPr bwMode="auto">
            <a:xfrm>
              <a:off x="0" y="3888"/>
              <a:ext cx="2970" cy="0"/>
              <a:chOff x="0" y="3888"/>
              <a:chExt cx="2970" cy="0"/>
            </a:xfrm>
          </p:grpSpPr>
          <p:sp>
            <p:nvSpPr>
              <p:cNvPr id="5129" name="Rectangle 10"/>
              <p:cNvSpPr>
                <a:spLocks noChangeArrowheads="1"/>
              </p:cNvSpPr>
              <p:nvPr/>
            </p:nvSpPr>
            <p:spPr bwMode="auto">
              <a:xfrm>
                <a:off x="0" y="3888"/>
                <a:ext cx="2970" cy="0"/>
              </a:xfrm>
              <a:prstGeom prst="rect">
                <a:avLst/>
              </a:prstGeom>
              <a:solidFill>
                <a:srgbClr val="00364A"/>
              </a:solidFill>
              <a:ln w="9525">
                <a:noFill/>
                <a:miter lim="800000"/>
                <a:headEnd/>
                <a:tailEnd/>
              </a:ln>
            </p:spPr>
            <p:txBody>
              <a:bodyPr>
                <a:spAutoFit/>
              </a:bodyPr>
              <a:lstStyle/>
              <a:p>
                <a:endParaRPr lang="ar-SA"/>
              </a:p>
            </p:txBody>
          </p:sp>
          <p:grpSp>
            <p:nvGrpSpPr>
              <p:cNvPr id="4" name="Group 14"/>
              <p:cNvGrpSpPr>
                <a:grpSpLocks/>
              </p:cNvGrpSpPr>
              <p:nvPr/>
            </p:nvGrpSpPr>
            <p:grpSpPr bwMode="auto">
              <a:xfrm>
                <a:off x="0" y="3888"/>
                <a:ext cx="0" cy="0"/>
                <a:chOff x="0" y="3888"/>
                <a:chExt cx="0" cy="0"/>
              </a:xfrm>
            </p:grpSpPr>
            <p:sp>
              <p:nvSpPr>
                <p:cNvPr id="5131" name="Rectangle 11"/>
                <p:cNvSpPr>
                  <a:spLocks noChangeArrowheads="1"/>
                </p:cNvSpPr>
                <p:nvPr/>
              </p:nvSpPr>
              <p:spPr bwMode="auto">
                <a:xfrm>
                  <a:off x="0" y="3888"/>
                  <a:ext cx="0" cy="0"/>
                </a:xfrm>
                <a:prstGeom prst="rect">
                  <a:avLst/>
                </a:prstGeom>
                <a:solidFill>
                  <a:srgbClr val="00364A"/>
                </a:solidFill>
                <a:ln w="9525">
                  <a:noFill/>
                  <a:miter lim="800000"/>
                  <a:headEnd/>
                  <a:tailEnd/>
                </a:ln>
              </p:spPr>
              <p:txBody>
                <a:bodyPr>
                  <a:spAutoFit/>
                </a:bodyPr>
                <a:lstStyle/>
                <a:p>
                  <a:endParaRPr lang="ar-SA"/>
                </a:p>
              </p:txBody>
            </p:sp>
            <p:sp>
              <p:nvSpPr>
                <p:cNvPr id="5132" name="Rectangle 13"/>
                <p:cNvSpPr>
                  <a:spLocks noChangeArrowheads="1"/>
                </p:cNvSpPr>
                <p:nvPr/>
              </p:nvSpPr>
              <p:spPr bwMode="auto">
                <a:xfrm>
                  <a:off x="0" y="3888"/>
                  <a:ext cx="0" cy="0"/>
                </a:xfrm>
                <a:prstGeom prst="rect">
                  <a:avLst/>
                </a:prstGeom>
                <a:solidFill>
                  <a:srgbClr val="00364A"/>
                </a:solidFill>
                <a:ln w="9525">
                  <a:noFill/>
                  <a:miter lim="800000"/>
                  <a:headEnd/>
                  <a:tailEnd/>
                </a:ln>
              </p:spPr>
              <p:txBody>
                <a:bodyPr>
                  <a:spAutoFit/>
                </a:bodyPr>
                <a:lstStyle/>
                <a:p>
                  <a:endParaRPr lang="ar-SA"/>
                </a:p>
              </p:txBody>
            </p:sp>
          </p:grpSp>
        </p:gr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عنوان 1"/>
          <p:cNvSpPr>
            <a:spLocks noGrp="1"/>
          </p:cNvSpPr>
          <p:nvPr>
            <p:ph type="title"/>
          </p:nvPr>
        </p:nvSpPr>
        <p:spPr/>
        <p:txBody>
          <a:bodyPr/>
          <a:lstStyle/>
          <a:p>
            <a:pPr algn="ctr"/>
            <a:r>
              <a:rPr lang="en-US" sz="3200" b="1" smtClean="0"/>
              <a:t>Nuclear Fusion</a:t>
            </a:r>
            <a:endParaRPr lang="en-US" sz="3200" smtClean="0"/>
          </a:p>
        </p:txBody>
      </p:sp>
      <p:pic>
        <p:nvPicPr>
          <p:cNvPr id="6147" name="Content Placeholder 4" descr="http://www.worsleyschool.net/science/files/fusion/nucfusreaction.JPG"/>
          <p:cNvPicPr>
            <a:picLocks noGrp="1"/>
          </p:cNvPicPr>
          <p:nvPr>
            <p:ph idx="1"/>
          </p:nvPr>
        </p:nvPicPr>
        <p:blipFill>
          <a:blip r:embed="rId2"/>
          <a:srcRect/>
          <a:stretch>
            <a:fillRect/>
          </a:stretch>
        </p:blipFill>
        <p:spPr>
          <a:xfrm>
            <a:off x="381000" y="1143000"/>
            <a:ext cx="8458200" cy="53340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ar-SA" smtClean="0"/>
          </a:p>
        </p:txBody>
      </p:sp>
      <p:pic>
        <p:nvPicPr>
          <p:cNvPr id="7171" name="Content Placeholder 3" descr="chap13_nuclear_fusion_2007.gif"/>
          <p:cNvPicPr>
            <a:picLocks noGrp="1" noChangeAspect="1"/>
          </p:cNvPicPr>
          <p:nvPr>
            <p:ph idx="1"/>
          </p:nvPr>
        </p:nvPicPr>
        <p:blipFill>
          <a:blip r:embed="rId2"/>
          <a:srcRect/>
          <a:stretch>
            <a:fillRect/>
          </a:stretch>
        </p:blipFill>
        <p:spPr>
          <a:xfrm>
            <a:off x="609600" y="1447800"/>
            <a:ext cx="8077200" cy="50292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وان 1"/>
          <p:cNvSpPr>
            <a:spLocks noGrp="1"/>
          </p:cNvSpPr>
          <p:nvPr>
            <p:ph type="title"/>
          </p:nvPr>
        </p:nvSpPr>
        <p:spPr/>
        <p:txBody>
          <a:bodyPr/>
          <a:lstStyle/>
          <a:p>
            <a:pPr algn="ctr"/>
            <a:r>
              <a:rPr lang="en-US" sz="3200" b="1" smtClean="0">
                <a:latin typeface="Times New Roman" pitchFamily="18" charset="0"/>
                <a:cs typeface="Times New Roman" pitchFamily="18" charset="0"/>
              </a:rPr>
              <a:t>Nuclear Fusion</a:t>
            </a:r>
            <a:endParaRPr lang="en-US" sz="3200" smtClean="0">
              <a:latin typeface="Times New Roman" pitchFamily="18" charset="0"/>
              <a:cs typeface="Times New Roman" pitchFamily="18" charset="0"/>
            </a:endParaRPr>
          </a:p>
        </p:txBody>
      </p:sp>
      <p:sp>
        <p:nvSpPr>
          <p:cNvPr id="8195" name="عنصر نائب للمحتوى 2"/>
          <p:cNvSpPr>
            <a:spLocks noGrp="1"/>
          </p:cNvSpPr>
          <p:nvPr>
            <p:ph idx="1"/>
          </p:nvPr>
        </p:nvSpPr>
        <p:spPr>
          <a:xfrm>
            <a:off x="457200" y="990600"/>
            <a:ext cx="8178800" cy="5410200"/>
          </a:xfrm>
        </p:spPr>
        <p:txBody>
          <a:bodyPr/>
          <a:lstStyle/>
          <a:p>
            <a:pPr>
              <a:buFont typeface="Wingdings" pitchFamily="2" charset="2"/>
              <a:buNone/>
            </a:pPr>
            <a:r>
              <a:rPr lang="en-US" sz="2800" smtClean="0">
                <a:latin typeface="Times New Roman" pitchFamily="18" charset="0"/>
                <a:cs typeface="Times New Roman" pitchFamily="18" charset="0"/>
              </a:rPr>
              <a:t>The nuclei used by the sun, and in experiments on earth, that undergo fusion, are two isotopes of hydrogen called </a:t>
            </a:r>
            <a:r>
              <a:rPr lang="en-US" sz="2800" i="1" smtClean="0">
                <a:latin typeface="Times New Roman" pitchFamily="18" charset="0"/>
                <a:cs typeface="Times New Roman" pitchFamily="18" charset="0"/>
              </a:rPr>
              <a:t>deuterium</a:t>
            </a:r>
            <a:r>
              <a:rPr lang="en-US" sz="2800" smtClean="0">
                <a:latin typeface="Times New Roman" pitchFamily="18" charset="0"/>
                <a:cs typeface="Times New Roman" pitchFamily="18" charset="0"/>
              </a:rPr>
              <a:t> and </a:t>
            </a:r>
            <a:r>
              <a:rPr lang="en-US" sz="2800" i="1" smtClean="0">
                <a:latin typeface="Times New Roman" pitchFamily="18" charset="0"/>
                <a:cs typeface="Times New Roman" pitchFamily="18" charset="0"/>
              </a:rPr>
              <a:t>tritium</a:t>
            </a:r>
            <a:r>
              <a:rPr lang="en-US" sz="2800" smtClean="0">
                <a:latin typeface="Times New Roman" pitchFamily="18" charset="0"/>
                <a:cs typeface="Times New Roman" pitchFamily="18" charset="0"/>
              </a:rPr>
              <a:t>.</a:t>
            </a:r>
          </a:p>
          <a:p>
            <a:pPr>
              <a:buFont typeface="Wingdings" pitchFamily="2" charset="2"/>
              <a:buNone/>
            </a:pPr>
            <a:endParaRPr lang="ar-SA" smtClean="0"/>
          </a:p>
        </p:txBody>
      </p:sp>
      <p:pic>
        <p:nvPicPr>
          <p:cNvPr id="8196" name="Picture 4" descr="http://www.worsleyschool.net/science/files/fusion/nucfusdeuttrit.JPG"/>
          <p:cNvPicPr>
            <a:picLocks noChangeAspect="1" noChangeArrowheads="1"/>
          </p:cNvPicPr>
          <p:nvPr/>
        </p:nvPicPr>
        <p:blipFill>
          <a:blip r:embed="rId2"/>
          <a:srcRect/>
          <a:stretch>
            <a:fillRect/>
          </a:stretch>
        </p:blipFill>
        <p:spPr bwMode="auto">
          <a:xfrm>
            <a:off x="457200" y="2743200"/>
            <a:ext cx="83820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Objective</a:t>
            </a:r>
            <a:endParaRPr lang="ar-JO" dirty="0"/>
          </a:p>
        </p:txBody>
      </p:sp>
      <p:sp>
        <p:nvSpPr>
          <p:cNvPr id="3" name="عنصر نائب للمحتوى 2"/>
          <p:cNvSpPr>
            <a:spLocks noGrp="1"/>
          </p:cNvSpPr>
          <p:nvPr>
            <p:ph idx="1"/>
          </p:nvPr>
        </p:nvSpPr>
        <p:spPr/>
        <p:txBody>
          <a:bodyPr>
            <a:normAutofit fontScale="92500" lnSpcReduction="10000"/>
          </a:bodyPr>
          <a:lstStyle/>
          <a:p>
            <a:pPr>
              <a:lnSpc>
                <a:spcPct val="170000"/>
              </a:lnSpc>
            </a:pPr>
            <a:r>
              <a:rPr lang="en-US" b="1" dirty="0" smtClean="0"/>
              <a:t> This presentation focus on the entire nuclear fuel cycle. </a:t>
            </a:r>
          </a:p>
          <a:p>
            <a:pPr>
              <a:lnSpc>
                <a:spcPct val="170000"/>
              </a:lnSpc>
            </a:pPr>
            <a:r>
              <a:rPr lang="en-US" b="1" dirty="0" smtClean="0"/>
              <a:t> Study the differences  between fission and fusion .</a:t>
            </a:r>
          </a:p>
          <a:p>
            <a:pPr>
              <a:lnSpc>
                <a:spcPct val="170000"/>
              </a:lnSpc>
            </a:pPr>
            <a:r>
              <a:rPr lang="en-US" b="1" dirty="0" smtClean="0"/>
              <a:t>Advantage and disadvantage of nuclear energy . </a:t>
            </a:r>
          </a:p>
          <a:p>
            <a:pPr>
              <a:lnSpc>
                <a:spcPct val="170000"/>
              </a:lnSpc>
            </a:pPr>
            <a:endParaRPr lang="ar-JO"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sz="3200" b="1" smtClean="0">
                <a:latin typeface="Times New Roman" pitchFamily="18" charset="0"/>
                <a:cs typeface="Times New Roman" pitchFamily="18" charset="0"/>
              </a:rPr>
              <a:t>Nuclear Fusion</a:t>
            </a:r>
            <a:endParaRPr lang="en-US" sz="3200" smtClean="0"/>
          </a:p>
        </p:txBody>
      </p:sp>
      <p:sp>
        <p:nvSpPr>
          <p:cNvPr id="9219" name="Rectangle 3"/>
          <p:cNvSpPr>
            <a:spLocks noGrp="1" noChangeArrowheads="1"/>
          </p:cNvSpPr>
          <p:nvPr>
            <p:ph type="body" idx="1"/>
          </p:nvPr>
        </p:nvSpPr>
        <p:spPr>
          <a:xfrm>
            <a:off x="457200" y="1371600"/>
            <a:ext cx="8153400" cy="4800600"/>
          </a:xfrm>
        </p:spPr>
        <p:txBody>
          <a:bodyPr/>
          <a:lstStyle/>
          <a:p>
            <a:pPr>
              <a:buFont typeface="Wingdings" pitchFamily="2" charset="2"/>
              <a:buNone/>
            </a:pPr>
            <a:r>
              <a:rPr lang="en-US" sz="2800" smtClean="0">
                <a:latin typeface="Times New Roman" pitchFamily="18" charset="0"/>
                <a:cs typeface="Times New Roman" pitchFamily="18" charset="0"/>
              </a:rPr>
              <a:t>The first generation fusion reactors will use deuterium and tritium for fuel because they will fuse at a lower temperature. </a:t>
            </a:r>
            <a:r>
              <a:rPr lang="en-US" sz="2800" i="1" smtClean="0">
                <a:latin typeface="Times New Roman" pitchFamily="18" charset="0"/>
                <a:cs typeface="Times New Roman" pitchFamily="18" charset="0"/>
              </a:rPr>
              <a:t>Deuterium</a:t>
            </a:r>
            <a:r>
              <a:rPr lang="en-US" sz="2800" smtClean="0">
                <a:latin typeface="Times New Roman" pitchFamily="18" charset="0"/>
                <a:cs typeface="Times New Roman" pitchFamily="18" charset="0"/>
              </a:rPr>
              <a:t> can be easily extracted from seawater, where 1 in 6500 hydrogen atoms is deuterium.</a:t>
            </a:r>
          </a:p>
          <a:p>
            <a:pPr>
              <a:buFont typeface="Wingdings" pitchFamily="2" charset="2"/>
              <a:buNone/>
            </a:pPr>
            <a:endParaRPr lang="en-US" sz="2800" i="1" smtClean="0">
              <a:latin typeface="Times New Roman" pitchFamily="18" charset="0"/>
              <a:cs typeface="Times New Roman" pitchFamily="18" charset="0"/>
            </a:endParaRPr>
          </a:p>
          <a:p>
            <a:pPr>
              <a:buFont typeface="Wingdings" pitchFamily="2" charset="2"/>
              <a:buNone/>
            </a:pPr>
            <a:r>
              <a:rPr lang="en-US" sz="2800" i="1" smtClean="0">
                <a:latin typeface="Times New Roman" pitchFamily="18" charset="0"/>
                <a:cs typeface="Times New Roman" pitchFamily="18" charset="0"/>
              </a:rPr>
              <a:t>Tritium</a:t>
            </a:r>
            <a:r>
              <a:rPr lang="en-US" sz="2800" smtClean="0">
                <a:latin typeface="Times New Roman" pitchFamily="18" charset="0"/>
                <a:cs typeface="Times New Roman" pitchFamily="18" charset="0"/>
              </a:rPr>
              <a:t> can be bred from lithium, which is abundant in the earth's crust. </a:t>
            </a:r>
            <a:endParaRPr lang="en-US" sz="2800" b="1" smtClean="0">
              <a:latin typeface="Times New Roman" pitchFamily="18" charset="0"/>
              <a:cs typeface="Times New Roman" pitchFamily="18" charset="0"/>
            </a:endParaRPr>
          </a:p>
        </p:txBody>
      </p:sp>
      <p:sp>
        <p:nvSpPr>
          <p:cNvPr id="9220" name="Rectangle 4"/>
          <p:cNvSpPr>
            <a:spLocks noChangeArrowheads="1"/>
          </p:cNvSpPr>
          <p:nvPr/>
        </p:nvSpPr>
        <p:spPr bwMode="auto">
          <a:xfrm>
            <a:off x="0" y="6648450"/>
            <a:ext cx="517525" cy="214313"/>
          </a:xfrm>
          <a:prstGeom prst="rect">
            <a:avLst/>
          </a:prstGeom>
          <a:noFill/>
          <a:ln w="9525">
            <a:noFill/>
            <a:miter lim="800000"/>
            <a:headEnd/>
            <a:tailEnd/>
          </a:ln>
        </p:spPr>
        <p:txBody>
          <a:bodyPr wrap="none">
            <a:spAutoFit/>
          </a:bodyPr>
          <a:lstStyle/>
          <a:p>
            <a:r>
              <a:rPr lang="en-US" sz="800">
                <a:latin typeface="Tahoma" pitchFamily="34" charset="0"/>
              </a:rPr>
              <a:t>090129</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en-US" sz="3200" b="1" smtClean="0">
                <a:latin typeface="Times New Roman" pitchFamily="18" charset="0"/>
                <a:cs typeface="Times New Roman" pitchFamily="18" charset="0"/>
              </a:rPr>
              <a:t>Nuclear Fusion</a:t>
            </a:r>
            <a:endParaRPr lang="en-US" sz="3200" smtClean="0"/>
          </a:p>
        </p:txBody>
      </p:sp>
      <p:sp>
        <p:nvSpPr>
          <p:cNvPr id="10243" name="Rectangle 3"/>
          <p:cNvSpPr>
            <a:spLocks noGrp="1" noChangeArrowheads="1"/>
          </p:cNvSpPr>
          <p:nvPr>
            <p:ph type="body" idx="1"/>
          </p:nvPr>
        </p:nvSpPr>
        <p:spPr>
          <a:xfrm>
            <a:off x="457200" y="1066800"/>
            <a:ext cx="8229600" cy="5181600"/>
          </a:xfrm>
        </p:spPr>
        <p:txBody>
          <a:bodyPr/>
          <a:lstStyle/>
          <a:p>
            <a:pPr>
              <a:buFont typeface="Wingdings" pitchFamily="2" charset="2"/>
              <a:buNone/>
            </a:pPr>
            <a:r>
              <a:rPr lang="en-US" smtClean="0">
                <a:latin typeface="Times New Roman" pitchFamily="18" charset="0"/>
                <a:cs typeface="Times New Roman" pitchFamily="18" charset="0"/>
              </a:rPr>
              <a:t>In the fusion reaction a deuterium and tritium atom combine together, or fuse, to form an atom of helium and an energetic neutron.</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It only takes a </a:t>
            </a:r>
            <a:r>
              <a:rPr lang="en-US" u="sng" smtClean="0">
                <a:latin typeface="Times New Roman" pitchFamily="18" charset="0"/>
                <a:cs typeface="Times New Roman" pitchFamily="18" charset="0"/>
              </a:rPr>
              <a:t>small</a:t>
            </a:r>
            <a:r>
              <a:rPr lang="en-US" smtClean="0">
                <a:latin typeface="Times New Roman" pitchFamily="18" charset="0"/>
                <a:cs typeface="Times New Roman" pitchFamily="18" charset="0"/>
              </a:rPr>
              <a:t> amount of these isotopes to produce a </a:t>
            </a:r>
            <a:r>
              <a:rPr lang="en-US" u="sng" smtClean="0">
                <a:latin typeface="Times New Roman" pitchFamily="18" charset="0"/>
                <a:cs typeface="Times New Roman" pitchFamily="18" charset="0"/>
              </a:rPr>
              <a:t>lot</a:t>
            </a:r>
            <a:r>
              <a:rPr lang="en-US" smtClean="0">
                <a:latin typeface="Times New Roman" pitchFamily="18" charset="0"/>
                <a:cs typeface="Times New Roman" pitchFamily="18" charset="0"/>
              </a:rPr>
              <a:t> of energy!</a:t>
            </a:r>
          </a:p>
          <a:p>
            <a:pPr>
              <a:buFont typeface="Wingdings" pitchFamily="2" charset="2"/>
              <a:buNone/>
            </a:pPr>
            <a:r>
              <a:rPr lang="en-US" smtClean="0">
                <a:latin typeface="Times New Roman" pitchFamily="18" charset="0"/>
                <a:cs typeface="Times New Roman" pitchFamily="18" charset="0"/>
              </a:rPr>
              <a:t>both the extra neutron </a:t>
            </a:r>
            <a:r>
              <a:rPr lang="en-US" i="1" smtClean="0">
                <a:latin typeface="Times New Roman" pitchFamily="18" charset="0"/>
                <a:cs typeface="Times New Roman" pitchFamily="18" charset="0"/>
              </a:rPr>
              <a:t>and</a:t>
            </a:r>
            <a:r>
              <a:rPr lang="en-US" smtClean="0">
                <a:latin typeface="Times New Roman" pitchFamily="18" charset="0"/>
                <a:cs typeface="Times New Roman" pitchFamily="18" charset="0"/>
              </a:rPr>
              <a:t> the new helium nucleus (called an alpha particle)</a:t>
            </a:r>
          </a:p>
          <a:p>
            <a:pPr>
              <a:buFont typeface="Wingdings" pitchFamily="2" charset="2"/>
              <a:buNone/>
            </a:pPr>
            <a:endParaRPr lang="en-US" smtClean="0"/>
          </a:p>
        </p:txBody>
      </p:sp>
      <p:pic>
        <p:nvPicPr>
          <p:cNvPr id="10244" name="Picture 3" descr="http://www.worsleyschool.net/science/files/fusion/nucfusreactionb.jpg"/>
          <p:cNvPicPr>
            <a:picLocks noChangeAspect="1" noChangeArrowheads="1"/>
          </p:cNvPicPr>
          <p:nvPr/>
        </p:nvPicPr>
        <p:blipFill>
          <a:blip r:embed="rId3"/>
          <a:srcRect/>
          <a:stretch>
            <a:fillRect/>
          </a:stretch>
        </p:blipFill>
        <p:spPr bwMode="auto">
          <a:xfrm>
            <a:off x="304800" y="3962400"/>
            <a:ext cx="8610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a:r>
              <a:rPr lang="en-US" sz="3200" b="1" smtClean="0">
                <a:latin typeface="Times New Roman" pitchFamily="18" charset="0"/>
                <a:cs typeface="Times New Roman" pitchFamily="18" charset="0"/>
              </a:rPr>
              <a:t>Nuclear Fusion</a:t>
            </a:r>
            <a:endParaRPr lang="en-US" sz="3200" smtClean="0"/>
          </a:p>
        </p:txBody>
      </p:sp>
      <p:sp>
        <p:nvSpPr>
          <p:cNvPr id="11267" name="Rectangle 3"/>
          <p:cNvSpPr>
            <a:spLocks noGrp="1" noChangeArrowheads="1"/>
          </p:cNvSpPr>
          <p:nvPr>
            <p:ph idx="1"/>
          </p:nvPr>
        </p:nvSpPr>
        <p:spPr>
          <a:xfrm>
            <a:off x="607640" y="1694656"/>
            <a:ext cx="7924800" cy="4038600"/>
          </a:xfrm>
        </p:spPr>
        <p:txBody>
          <a:bodyPr>
            <a:normAutofit lnSpcReduction="10000"/>
          </a:bodyPr>
          <a:lstStyle/>
          <a:p>
            <a:pPr>
              <a:buFont typeface="Wingdings" pitchFamily="2" charset="2"/>
              <a:buNone/>
            </a:pPr>
            <a:r>
              <a:rPr lang="en-US" sz="2800" dirty="0" smtClean="0">
                <a:latin typeface="Times New Roman" pitchFamily="18" charset="0"/>
                <a:cs typeface="Times New Roman" pitchFamily="18" charset="0"/>
              </a:rPr>
              <a:t>Fusion fuel is very energy dense. </a:t>
            </a:r>
            <a:r>
              <a:rPr lang="en-US" sz="2800" i="1" dirty="0" smtClean="0">
                <a:latin typeface="Times New Roman" pitchFamily="18" charset="0"/>
                <a:cs typeface="Times New Roman" pitchFamily="18" charset="0"/>
              </a:rPr>
              <a:t>A thimbleful of liquid heavy-hydrogen fuel could produce as much energy as </a:t>
            </a:r>
            <a:r>
              <a:rPr lang="en-US" sz="2800" i="1" dirty="0" smtClean="0">
                <a:solidFill>
                  <a:schemeClr val="accent2"/>
                </a:solidFill>
                <a:latin typeface="Times New Roman" pitchFamily="18" charset="0"/>
                <a:cs typeface="Times New Roman" pitchFamily="18" charset="0"/>
              </a:rPr>
              <a:t>20 tons </a:t>
            </a:r>
            <a:r>
              <a:rPr lang="en-US" sz="2800" i="1" dirty="0" smtClean="0">
                <a:latin typeface="Times New Roman" pitchFamily="18" charset="0"/>
                <a:cs typeface="Times New Roman" pitchFamily="18" charset="0"/>
              </a:rPr>
              <a:t>of coal.</a:t>
            </a:r>
            <a:r>
              <a:rPr lang="en-US" sz="2800" dirty="0" smtClean="0">
                <a:latin typeface="Times New Roman" pitchFamily="18" charset="0"/>
                <a:cs typeface="Times New Roman" pitchFamily="18" charset="0"/>
              </a:rPr>
              <a:t> Or, more realistically, </a:t>
            </a:r>
            <a:r>
              <a:rPr lang="en-US" sz="2800" i="1" dirty="0" smtClean="0">
                <a:solidFill>
                  <a:schemeClr val="accent2"/>
                </a:solidFill>
                <a:latin typeface="Times New Roman" pitchFamily="18" charset="0"/>
                <a:cs typeface="Times New Roman" pitchFamily="18" charset="0"/>
              </a:rPr>
              <a:t>one pick-up truck full </a:t>
            </a:r>
            <a:r>
              <a:rPr lang="en-US" sz="2800" i="1" dirty="0" smtClean="0">
                <a:latin typeface="Times New Roman" pitchFamily="18" charset="0"/>
                <a:cs typeface="Times New Roman" pitchFamily="18" charset="0"/>
              </a:rPr>
              <a:t>of deuterium</a:t>
            </a:r>
            <a:r>
              <a:rPr lang="en-US" sz="2800" dirty="0" smtClean="0">
                <a:latin typeface="Times New Roman" pitchFamily="18" charset="0"/>
                <a:cs typeface="Times New Roman" pitchFamily="18" charset="0"/>
              </a:rPr>
              <a:t> would release the energy equivalent of approximately </a:t>
            </a:r>
            <a:r>
              <a:rPr lang="en-US" sz="2800" i="1" dirty="0" smtClean="0">
                <a:latin typeface="Times New Roman" pitchFamily="18" charset="0"/>
                <a:cs typeface="Times New Roman" pitchFamily="18" charset="0"/>
              </a:rPr>
              <a:t>2 million tons of coal</a:t>
            </a:r>
            <a:r>
              <a:rPr lang="en-US" sz="2800" dirty="0" smtClean="0">
                <a:latin typeface="Times New Roman" pitchFamily="18" charset="0"/>
                <a:cs typeface="Times New Roman" pitchFamily="18" charset="0"/>
              </a:rPr>
              <a:t> (21,000 rail car loads), or </a:t>
            </a:r>
            <a:r>
              <a:rPr lang="en-US" sz="2800" i="1" dirty="0" smtClean="0">
                <a:latin typeface="Times New Roman" pitchFamily="18" charset="0"/>
                <a:cs typeface="Times New Roman" pitchFamily="18" charset="0"/>
              </a:rPr>
              <a:t>1.3 million tons of oil</a:t>
            </a:r>
            <a:r>
              <a:rPr lang="en-US" sz="2800" dirty="0" smtClean="0">
                <a:latin typeface="Times New Roman" pitchFamily="18" charset="0"/>
                <a:cs typeface="Times New Roman" pitchFamily="18" charset="0"/>
              </a:rPr>
              <a:t> (10 million barrels), or </a:t>
            </a:r>
            <a:r>
              <a:rPr lang="en-US" sz="2800" i="1" dirty="0" smtClean="0">
                <a:latin typeface="Times New Roman" pitchFamily="18" charset="0"/>
                <a:cs typeface="Times New Roman" pitchFamily="18" charset="0"/>
              </a:rPr>
              <a:t>30 tons of Uranium Oxide</a:t>
            </a:r>
            <a:r>
              <a:rPr lang="en-US" sz="2800" dirty="0" smtClean="0">
                <a:latin typeface="Times New Roman" pitchFamily="18" charset="0"/>
                <a:cs typeface="Times New Roman" pitchFamily="18" charset="0"/>
              </a:rPr>
              <a:t> (1 rail car load). Clearly, with seawater as our energy source, our energy problems would be over forever! </a:t>
            </a:r>
          </a:p>
          <a:p>
            <a:endParaRPr lang="en-US" sz="2000" dirty="0" smtClean="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وان 1"/>
          <p:cNvSpPr>
            <a:spLocks noGrp="1"/>
          </p:cNvSpPr>
          <p:nvPr>
            <p:ph type="title"/>
          </p:nvPr>
        </p:nvSpPr>
        <p:spPr/>
        <p:txBody>
          <a:bodyPr/>
          <a:lstStyle/>
          <a:p>
            <a:pPr algn="ctr"/>
            <a:r>
              <a:rPr lang="en-US" sz="3200" b="1" smtClean="0">
                <a:latin typeface="Times New Roman" pitchFamily="18" charset="0"/>
                <a:cs typeface="Times New Roman" pitchFamily="18" charset="0"/>
              </a:rPr>
              <a:t> controlled Nuclear Fusion</a:t>
            </a:r>
            <a:endParaRPr lang="en-US" sz="3200" smtClean="0"/>
          </a:p>
        </p:txBody>
      </p:sp>
      <p:sp>
        <p:nvSpPr>
          <p:cNvPr id="12291" name="عنصر نائب للمحتوى 2"/>
          <p:cNvSpPr>
            <a:spLocks noGrp="1"/>
          </p:cNvSpPr>
          <p:nvPr>
            <p:ph idx="1"/>
          </p:nvPr>
        </p:nvSpPr>
        <p:spPr/>
        <p:txBody>
          <a:bodyPr/>
          <a:lstStyle/>
          <a:p>
            <a:pPr>
              <a:buFont typeface="Wingdings" pitchFamily="2" charset="2"/>
              <a:buNone/>
            </a:pPr>
            <a:r>
              <a:rPr lang="en-US" sz="2800" dirty="0" smtClean="0">
                <a:latin typeface="Times New Roman" pitchFamily="18" charset="0"/>
                <a:cs typeface="Times New Roman" pitchFamily="18" charset="0"/>
              </a:rPr>
              <a:t>In order for fusion reactions to occur, the particles must be </a:t>
            </a:r>
            <a:r>
              <a:rPr lang="en-US" sz="2800" dirty="0" smtClean="0">
                <a:solidFill>
                  <a:schemeClr val="accent2"/>
                </a:solidFill>
                <a:latin typeface="Times New Roman" pitchFamily="18" charset="0"/>
                <a:cs typeface="Times New Roman" pitchFamily="18" charset="0"/>
              </a:rPr>
              <a:t>hot enough </a:t>
            </a:r>
            <a:r>
              <a:rPr lang="en-US" sz="2800" dirty="0" smtClean="0">
                <a:latin typeface="Times New Roman" pitchFamily="18" charset="0"/>
                <a:cs typeface="Times New Roman" pitchFamily="18" charset="0"/>
              </a:rPr>
              <a:t>(temperature), in sufficient number (density) and well contained (confinement time). These simultaneous conditions are represented by a fourth state of matter known as </a:t>
            </a:r>
            <a:r>
              <a:rPr lang="en-US" sz="2800" i="1" dirty="0" smtClean="0">
                <a:latin typeface="Times New Roman" pitchFamily="18" charset="0"/>
                <a:cs typeface="Times New Roman" pitchFamily="18" charset="0"/>
              </a:rPr>
              <a:t>plasma</a:t>
            </a:r>
            <a:r>
              <a:rPr lang="en-US" sz="2800" dirty="0" smtClean="0">
                <a:latin typeface="Times New Roman" pitchFamily="18" charset="0"/>
                <a:cs typeface="Times New Roman" pitchFamily="18" charset="0"/>
              </a:rPr>
              <a:t>. In a plasma, electrons are stripped from their nuclei. A plasma, therefore, consists of charged particles, ions and electrons. There are two ways that are being explored for confining these hot plasmas -</a:t>
            </a:r>
            <a:r>
              <a:rPr lang="en-US" sz="2800" dirty="0" smtClean="0">
                <a:solidFill>
                  <a:schemeClr val="accent2"/>
                </a:solidFill>
                <a:latin typeface="Times New Roman" pitchFamily="18" charset="0"/>
                <a:cs typeface="Times New Roman" pitchFamily="18" charset="0"/>
              </a:rPr>
              <a:t> </a:t>
            </a:r>
            <a:r>
              <a:rPr lang="en-US" sz="2800" i="1" u="sng" dirty="0" smtClean="0">
                <a:solidFill>
                  <a:schemeClr val="accent2"/>
                </a:solidFill>
                <a:latin typeface="Times New Roman" pitchFamily="18" charset="0"/>
                <a:cs typeface="Times New Roman" pitchFamily="18" charset="0"/>
              </a:rPr>
              <a:t>magnetic</a:t>
            </a:r>
            <a:r>
              <a:rPr lang="en-US" sz="2800" dirty="0" smtClean="0">
                <a:latin typeface="Times New Roman" pitchFamily="18" charset="0"/>
                <a:cs typeface="Times New Roman" pitchFamily="18" charset="0"/>
              </a:rPr>
              <a:t> and </a:t>
            </a:r>
            <a:r>
              <a:rPr lang="en-US" sz="2800" i="1" u="sng" dirty="0" smtClean="0">
                <a:solidFill>
                  <a:schemeClr val="accent2"/>
                </a:solidFill>
                <a:latin typeface="Times New Roman" pitchFamily="18" charset="0"/>
                <a:cs typeface="Times New Roman" pitchFamily="18" charset="0"/>
              </a:rPr>
              <a:t>inertial</a:t>
            </a:r>
            <a:r>
              <a:rPr lang="en-US" sz="2800" dirty="0" smtClean="0">
                <a:solidFill>
                  <a:schemeClr val="accent2"/>
                </a:solidFill>
                <a:latin typeface="Times New Roman" pitchFamily="18" charset="0"/>
                <a:cs typeface="Times New Roman" pitchFamily="18" charset="0"/>
              </a:rPr>
              <a:t>.</a:t>
            </a:r>
            <a:r>
              <a:rPr lang="en-US" dirty="0" smtClean="0">
                <a:solidFill>
                  <a:schemeClr val="accent2"/>
                </a:solidFill>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عنوان 1"/>
          <p:cNvSpPr>
            <a:spLocks noGrp="1"/>
          </p:cNvSpPr>
          <p:nvPr>
            <p:ph type="title"/>
          </p:nvPr>
        </p:nvSpPr>
        <p:spPr/>
        <p:txBody>
          <a:bodyPr/>
          <a:lstStyle/>
          <a:p>
            <a:pPr algn="ctr"/>
            <a:r>
              <a:rPr lang="en-US" sz="3200" smtClean="0">
                <a:latin typeface="Times New Roman" pitchFamily="18" charset="0"/>
                <a:cs typeface="Times New Roman" pitchFamily="18" charset="0"/>
              </a:rPr>
              <a:t>Magnetic Confinement</a:t>
            </a:r>
            <a:endParaRPr lang="en-US" sz="3200" smtClean="0"/>
          </a:p>
        </p:txBody>
      </p:sp>
      <p:sp>
        <p:nvSpPr>
          <p:cNvPr id="13315" name="عنصر نائب للمحتوى 2"/>
          <p:cNvSpPr>
            <a:spLocks noGrp="1"/>
          </p:cNvSpPr>
          <p:nvPr>
            <p:ph idx="1"/>
          </p:nvPr>
        </p:nvSpPr>
        <p:spPr/>
        <p:txBody>
          <a:bodyPr>
            <a:normAutofit fontScale="77500" lnSpcReduction="20000"/>
          </a:bodyPr>
          <a:lstStyle/>
          <a:p>
            <a:pPr>
              <a:buFont typeface="Wingdings" pitchFamily="2" charset="2"/>
              <a:buNone/>
            </a:pPr>
            <a:r>
              <a:rPr lang="en-US" smtClean="0">
                <a:latin typeface="Times New Roman" pitchFamily="18" charset="0"/>
                <a:cs typeface="Times New Roman" pitchFamily="18" charset="0"/>
              </a:rPr>
              <a:t>Efforts to control fusion first relied on the principle of magnetic confinement, in which a</a:t>
            </a:r>
            <a:r>
              <a:rPr lang="en-US" i="1" smtClean="0">
                <a:latin typeface="Times New Roman" pitchFamily="18" charset="0"/>
                <a:cs typeface="Times New Roman" pitchFamily="18" charset="0"/>
              </a:rPr>
              <a:t>powerful magnetic field</a:t>
            </a:r>
            <a:r>
              <a:rPr lang="en-US" smtClean="0">
                <a:latin typeface="Times New Roman" pitchFamily="18" charset="0"/>
                <a:cs typeface="Times New Roman" pitchFamily="18" charset="0"/>
              </a:rPr>
              <a:t> traps a hot deuterium-tritium plasma long enough for fusion to begin. </a:t>
            </a:r>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latin typeface="Times New Roman" pitchFamily="18" charset="0"/>
              <a:cs typeface="Times New Roman" pitchFamily="18" charset="0"/>
            </a:endParaRPr>
          </a:p>
          <a:p>
            <a:pPr>
              <a:buFont typeface="Wingdings" pitchFamily="2" charset="2"/>
              <a:buNone/>
            </a:pPr>
            <a:r>
              <a:rPr lang="en-US" smtClean="0">
                <a:latin typeface="Times New Roman" pitchFamily="18" charset="0"/>
                <a:cs typeface="Times New Roman" pitchFamily="18" charset="0"/>
              </a:rPr>
              <a:t>In November 1997, researchers exploiting the magnetic confinement approach created a fusion reaction that produced 65 percent as much energy as was fed into it to initiate the reaction. </a:t>
            </a:r>
          </a:p>
        </p:txBody>
      </p:sp>
      <p:pic>
        <p:nvPicPr>
          <p:cNvPr id="13316" name="Picture 3" descr="http://www.worsleyschool.net/science/files/fusion/nucfusmagnconf.gif"/>
          <p:cNvPicPr>
            <a:picLocks noChangeAspect="1" noChangeArrowheads="1"/>
          </p:cNvPicPr>
          <p:nvPr/>
        </p:nvPicPr>
        <p:blipFill>
          <a:blip r:embed="rId2"/>
          <a:srcRect/>
          <a:stretch>
            <a:fillRect/>
          </a:stretch>
        </p:blipFill>
        <p:spPr bwMode="auto">
          <a:xfrm>
            <a:off x="2286000" y="2819408"/>
            <a:ext cx="4572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عنوان 1"/>
          <p:cNvSpPr>
            <a:spLocks noGrp="1"/>
          </p:cNvSpPr>
          <p:nvPr>
            <p:ph type="title"/>
          </p:nvPr>
        </p:nvSpPr>
        <p:spPr/>
        <p:txBody>
          <a:bodyPr/>
          <a:lstStyle/>
          <a:p>
            <a:pPr algn="ctr"/>
            <a:r>
              <a:rPr lang="en-US" sz="3200" smtClean="0">
                <a:latin typeface="Times New Roman" pitchFamily="18" charset="0"/>
                <a:cs typeface="Times New Roman" pitchFamily="18" charset="0"/>
              </a:rPr>
              <a:t>Inertial Confinement</a:t>
            </a:r>
          </a:p>
        </p:txBody>
      </p:sp>
      <p:sp>
        <p:nvSpPr>
          <p:cNvPr id="14339" name="عنصر نائب للمحتوى 2"/>
          <p:cNvSpPr>
            <a:spLocks noGrp="1"/>
          </p:cNvSpPr>
          <p:nvPr>
            <p:ph idx="1"/>
          </p:nvPr>
        </p:nvSpPr>
        <p:spPr/>
        <p:txBody>
          <a:bodyPr/>
          <a:lstStyle/>
          <a:p>
            <a:pPr>
              <a:buFont typeface="Wingdings" pitchFamily="2" charset="2"/>
              <a:buNone/>
            </a:pPr>
            <a:r>
              <a:rPr lang="en-US" sz="2800" smtClean="0">
                <a:latin typeface="Times New Roman" pitchFamily="18" charset="0"/>
                <a:cs typeface="Times New Roman" pitchFamily="18" charset="0"/>
              </a:rPr>
              <a:t>Inertial confinement makes use of intense laser or electron beams to implode a fuel pellet. The pellet of deuterium/tritium fuel - a peppercorn-size fuel pellet - must be bombarded by two million joules, delivered in 4 nanoseconds. </a:t>
            </a:r>
          </a:p>
        </p:txBody>
      </p:sp>
      <p:pic>
        <p:nvPicPr>
          <p:cNvPr id="14340" name="Picture 3" descr="http://www.worsleyschool.net/science/files/fusion/nucfuslaser.gif"/>
          <p:cNvPicPr>
            <a:picLocks noChangeAspect="1" noChangeArrowheads="1"/>
          </p:cNvPicPr>
          <p:nvPr/>
        </p:nvPicPr>
        <p:blipFill>
          <a:blip r:embed="rId2"/>
          <a:srcRect/>
          <a:stretch>
            <a:fillRect/>
          </a:stretch>
        </p:blipFill>
        <p:spPr bwMode="auto">
          <a:xfrm>
            <a:off x="914400" y="3729062"/>
            <a:ext cx="71628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en-US" sz="3200" smtClean="0">
                <a:latin typeface="Times New Roman" pitchFamily="18" charset="0"/>
                <a:cs typeface="Times New Roman" pitchFamily="18" charset="0"/>
              </a:rPr>
              <a:t>Inertial Confinement</a:t>
            </a:r>
          </a:p>
        </p:txBody>
      </p:sp>
      <p:sp>
        <p:nvSpPr>
          <p:cNvPr id="15363" name="Rectangle 3"/>
          <p:cNvSpPr>
            <a:spLocks noGrp="1" noChangeArrowheads="1"/>
          </p:cNvSpPr>
          <p:nvPr>
            <p:ph type="body" idx="1"/>
          </p:nvPr>
        </p:nvSpPr>
        <p:spPr/>
        <p:txBody>
          <a:bodyPr/>
          <a:lstStyle/>
          <a:p>
            <a:pPr>
              <a:buFont typeface="Wingdings" pitchFamily="2" charset="2"/>
              <a:buNone/>
            </a:pPr>
            <a:r>
              <a:rPr lang="en-US" sz="2800" dirty="0" smtClean="0">
                <a:latin typeface="Times New Roman" pitchFamily="18" charset="0"/>
                <a:cs typeface="Times New Roman" pitchFamily="18" charset="0"/>
              </a:rPr>
              <a:t>Here's how it's supposed to work? </a:t>
            </a:r>
          </a:p>
          <a:p>
            <a:pPr>
              <a:buFont typeface="Wingdings" pitchFamily="2" charset="2"/>
              <a:buNone/>
            </a:pPr>
            <a:r>
              <a:rPr lang="en-US" sz="2800" dirty="0" smtClean="0">
                <a:latin typeface="Times New Roman" pitchFamily="18" charset="0"/>
                <a:cs typeface="Times New Roman" pitchFamily="18" charset="0"/>
              </a:rPr>
              <a:t>Many pulsed laser beams hit the fuel pellet simultaneously, causing the surface of the pellet to become a very hot plasma.</a:t>
            </a:r>
          </a:p>
          <a:p>
            <a:pPr>
              <a:buFont typeface="Wingdings" pitchFamily="2" charset="2"/>
              <a:buNone/>
            </a:pPr>
            <a:r>
              <a:rPr lang="en-US" sz="2800" dirty="0" smtClean="0">
                <a:latin typeface="Times New Roman" pitchFamily="18" charset="0"/>
                <a:cs typeface="Times New Roman" pitchFamily="18" charset="0"/>
              </a:rPr>
              <a:t>This plasma expands inward, compressing the remaining deuterium and tritium so much that its temperature rises to the required </a:t>
            </a:r>
            <a:r>
              <a:rPr lang="en-US" sz="2800" dirty="0" smtClean="0">
                <a:solidFill>
                  <a:schemeClr val="accent2"/>
                </a:solidFill>
                <a:latin typeface="Times New Roman" pitchFamily="18" charset="0"/>
                <a:cs typeface="Times New Roman" pitchFamily="18" charset="0"/>
              </a:rPr>
              <a:t>100,000,000 degrees</a:t>
            </a:r>
            <a:r>
              <a:rPr lang="en-US" sz="2800" dirty="0" smtClean="0">
                <a:latin typeface="Times New Roman" pitchFamily="18" charset="0"/>
                <a:cs typeface="Times New Roman" pitchFamily="18" charset="0"/>
              </a:rPr>
              <a:t>. For about one tenth of a </a:t>
            </a:r>
            <a:r>
              <a:rPr lang="en-US" sz="2800" dirty="0" smtClean="0">
                <a:solidFill>
                  <a:schemeClr val="accent2"/>
                </a:solidFill>
                <a:latin typeface="Times New Roman" pitchFamily="18" charset="0"/>
                <a:cs typeface="Times New Roman" pitchFamily="18" charset="0"/>
              </a:rPr>
              <a:t>billionth of a second.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sz="3200" smtClean="0">
                <a:latin typeface="Times New Roman" pitchFamily="18" charset="0"/>
                <a:cs typeface="Times New Roman" pitchFamily="18" charset="0"/>
              </a:rPr>
              <a:t>Inertial Confinement</a:t>
            </a:r>
          </a:p>
        </p:txBody>
      </p:sp>
      <p:sp>
        <p:nvSpPr>
          <p:cNvPr id="16387" name="Rectangle 3"/>
          <p:cNvSpPr>
            <a:spLocks noGrp="1" noChangeArrowheads="1"/>
          </p:cNvSpPr>
          <p:nvPr>
            <p:ph type="body" idx="1"/>
          </p:nvPr>
        </p:nvSpPr>
        <p:spPr>
          <a:xfrm>
            <a:off x="457200" y="1066800"/>
            <a:ext cx="8178800" cy="5105400"/>
          </a:xfrm>
        </p:spPr>
        <p:txBody>
          <a:bodyPr/>
          <a:lstStyle/>
          <a:p>
            <a:pPr>
              <a:lnSpc>
                <a:spcPct val="80000"/>
              </a:lnSpc>
              <a:buFont typeface="Wingdings" pitchFamily="2" charset="2"/>
              <a:buNone/>
            </a:pPr>
            <a:endParaRPr lang="ar-SA" smtClean="0"/>
          </a:p>
        </p:txBody>
      </p:sp>
      <p:pic>
        <p:nvPicPr>
          <p:cNvPr id="16388" name="Picture 3" descr="http://www.worsleyschool.net/science/files/fusion/nucfusprocessa.JPG"/>
          <p:cNvPicPr>
            <a:picLocks noChangeAspect="1" noChangeArrowheads="1"/>
          </p:cNvPicPr>
          <p:nvPr/>
        </p:nvPicPr>
        <p:blipFill>
          <a:blip r:embed="rId3"/>
          <a:srcRect/>
          <a:stretch>
            <a:fillRect/>
          </a:stretch>
        </p:blipFill>
        <p:spPr bwMode="auto">
          <a:xfrm>
            <a:off x="762000" y="1447800"/>
            <a:ext cx="7467600" cy="2047875"/>
          </a:xfrm>
          <a:prstGeom prst="rect">
            <a:avLst/>
          </a:prstGeom>
          <a:noFill/>
          <a:ln w="9525">
            <a:noFill/>
            <a:miter lim="800000"/>
            <a:headEnd/>
            <a:tailEnd/>
          </a:ln>
        </p:spPr>
      </p:pic>
      <p:pic>
        <p:nvPicPr>
          <p:cNvPr id="16389" name="Picture 4" descr="http://www.worsleyschool.net/science/files/fusion/nucfusprocessb.JPG"/>
          <p:cNvPicPr>
            <a:picLocks noChangeAspect="1" noChangeArrowheads="1"/>
          </p:cNvPicPr>
          <p:nvPr/>
        </p:nvPicPr>
        <p:blipFill>
          <a:blip r:embed="rId4"/>
          <a:srcRect/>
          <a:stretch>
            <a:fillRect/>
          </a:stretch>
        </p:blipFill>
        <p:spPr bwMode="auto">
          <a:xfrm>
            <a:off x="1066800" y="3810000"/>
            <a:ext cx="73152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00034" y="0"/>
            <a:ext cx="8229600" cy="1399032"/>
          </a:xfrm>
        </p:spPr>
        <p:txBody>
          <a:bodyPr/>
          <a:lstStyle/>
          <a:p>
            <a:pPr algn="ctr"/>
            <a:r>
              <a:rPr lang="en-US" sz="3200" dirty="0" smtClean="0">
                <a:latin typeface="Times New Roman" pitchFamily="18" charset="0"/>
                <a:cs typeface="Times New Roman" pitchFamily="18" charset="0"/>
              </a:rPr>
              <a:t>Why Will Fusion Power Be Important?</a:t>
            </a:r>
            <a:endParaRPr lang="en-US" sz="3200" dirty="0" smtClean="0">
              <a:solidFill>
                <a:srgbClr val="000000"/>
              </a:solidFill>
              <a:latin typeface="Times New Roman" pitchFamily="18" charset="0"/>
              <a:cs typeface="Times New Roman" pitchFamily="18" charset="0"/>
            </a:endParaRPr>
          </a:p>
        </p:txBody>
      </p:sp>
      <p:sp>
        <p:nvSpPr>
          <p:cNvPr id="17411" name="Rectangle 3"/>
          <p:cNvSpPr>
            <a:spLocks noGrp="1" noChangeArrowheads="1"/>
          </p:cNvSpPr>
          <p:nvPr>
            <p:ph type="body" idx="1"/>
          </p:nvPr>
        </p:nvSpPr>
        <p:spPr>
          <a:xfrm>
            <a:off x="457200" y="1143000"/>
            <a:ext cx="8178800" cy="5334000"/>
          </a:xfrm>
        </p:spPr>
        <p:txBody>
          <a:bodyPr/>
          <a:lstStyle/>
          <a:p>
            <a:pPr lvl="1">
              <a:buFont typeface="Wingdings" pitchFamily="2" charset="2"/>
              <a:buNone/>
            </a:pPr>
            <a:r>
              <a:rPr lang="en-US" sz="3200" dirty="0" smtClean="0">
                <a:latin typeface="Times New Roman" pitchFamily="18" charset="0"/>
                <a:cs typeface="Times New Roman" pitchFamily="18" charset="0"/>
              </a:rPr>
              <a:t>By the middle of the next century, the world's population will </a:t>
            </a:r>
            <a:r>
              <a:rPr lang="en-US" sz="3200" dirty="0" smtClean="0">
                <a:solidFill>
                  <a:schemeClr val="accent2"/>
                </a:solidFill>
                <a:latin typeface="Times New Roman" pitchFamily="18" charset="0"/>
                <a:cs typeface="Times New Roman" pitchFamily="18" charset="0"/>
              </a:rPr>
              <a:t>double</a:t>
            </a:r>
            <a:r>
              <a:rPr lang="en-US" sz="3200" dirty="0" smtClean="0">
                <a:latin typeface="Times New Roman" pitchFamily="18" charset="0"/>
                <a:cs typeface="Times New Roman" pitchFamily="18" charset="0"/>
              </a:rPr>
              <a:t>, and energy demand will </a:t>
            </a:r>
            <a:r>
              <a:rPr lang="en-US" sz="3200" i="1" dirty="0" smtClean="0">
                <a:solidFill>
                  <a:schemeClr val="accent2"/>
                </a:solidFill>
                <a:latin typeface="Times New Roman" pitchFamily="18" charset="0"/>
                <a:cs typeface="Times New Roman" pitchFamily="18" charset="0"/>
              </a:rPr>
              <a:t>tripled</a:t>
            </a:r>
            <a:r>
              <a:rPr lang="en-US" sz="3200" dirty="0" smtClean="0">
                <a:latin typeface="Times New Roman" pitchFamily="18" charset="0"/>
                <a:cs typeface="Times New Roman" pitchFamily="18" charset="0"/>
              </a:rPr>
              <a:t>. </a:t>
            </a:r>
          </a:p>
          <a:p>
            <a:pPr lvl="1">
              <a:buFont typeface="Wingdings" pitchFamily="2" charset="2"/>
              <a:buNone/>
            </a:pPr>
            <a:r>
              <a:rPr lang="en-US" sz="3200" dirty="0" smtClean="0">
                <a:latin typeface="Times New Roman" pitchFamily="18" charset="0"/>
                <a:cs typeface="Times New Roman" pitchFamily="18" charset="0"/>
              </a:rPr>
              <a:t>This will be due in large part to the industrialization and economic growth of developing nations. </a:t>
            </a:r>
          </a:p>
          <a:p>
            <a:pPr lvl="1">
              <a:buFont typeface="Wingdings" pitchFamily="2" charset="2"/>
              <a:buNone/>
            </a:pPr>
            <a:r>
              <a:rPr lang="en-US" sz="3200" dirty="0" smtClean="0">
                <a:latin typeface="Times New Roman" pitchFamily="18" charset="0"/>
                <a:cs typeface="Times New Roman" pitchFamily="18" charset="0"/>
              </a:rPr>
              <a:t>Continued use of fossil fuels (coal, oil and natural gas) will rapidly deplete these limited and localized natural resources. </a:t>
            </a:r>
          </a:p>
          <a:p>
            <a:pPr lvl="1">
              <a:buFont typeface="Wingdings" pitchFamily="2" charset="2"/>
              <a:buNone/>
            </a:pPr>
            <a:endParaRPr lang="en-US" sz="22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عنوان 1"/>
          <p:cNvSpPr>
            <a:spLocks noGrp="1"/>
          </p:cNvSpPr>
          <p:nvPr>
            <p:ph type="title"/>
          </p:nvPr>
        </p:nvSpPr>
        <p:spPr>
          <a:xfrm>
            <a:off x="714348" y="357166"/>
            <a:ext cx="7772400" cy="609600"/>
          </a:xfrm>
        </p:spPr>
        <p:txBody>
          <a:bodyPr/>
          <a:lstStyle/>
          <a:p>
            <a:pPr algn="ctr"/>
            <a:r>
              <a:rPr lang="en-US" sz="3200" dirty="0" smtClean="0">
                <a:latin typeface="Times New Roman" pitchFamily="18" charset="0"/>
                <a:cs typeface="Times New Roman" pitchFamily="18" charset="0"/>
              </a:rPr>
              <a:t>Why Will Fusion Power Be Important?</a:t>
            </a:r>
            <a:endParaRPr lang="en-US" sz="3200" dirty="0" smtClean="0"/>
          </a:p>
        </p:txBody>
      </p:sp>
      <p:sp>
        <p:nvSpPr>
          <p:cNvPr id="18435" name="عنصر نائب للمحتوى 2"/>
          <p:cNvSpPr>
            <a:spLocks noGrp="1"/>
          </p:cNvSpPr>
          <p:nvPr>
            <p:ph idx="1"/>
          </p:nvPr>
        </p:nvSpPr>
        <p:spPr>
          <a:xfrm>
            <a:off x="457200" y="1143000"/>
            <a:ext cx="8178800" cy="5334000"/>
          </a:xfrm>
        </p:spPr>
        <p:txBody>
          <a:bodyPr/>
          <a:lstStyle/>
          <a:p>
            <a:pPr>
              <a:buFont typeface="Wingdings" pitchFamily="2" charset="2"/>
              <a:buNone/>
            </a:pPr>
            <a:r>
              <a:rPr lang="en-US" sz="2800" smtClean="0">
                <a:latin typeface="Times New Roman" pitchFamily="18" charset="0"/>
                <a:cs typeface="Times New Roman" pitchFamily="18" charset="0"/>
              </a:rPr>
              <a:t>There is, perhaps, another 50-100 years supply of oil and natural gas, and enough coal for several hundred years. Burning these fossil fuels threatens to irreparably harm our environment.</a:t>
            </a:r>
          </a:p>
          <a:p>
            <a:pPr>
              <a:buFont typeface="Wingdings" pitchFamily="2" charset="2"/>
              <a:buNone/>
            </a:pPr>
            <a:r>
              <a:rPr lang="en-US" sz="2800" smtClean="0">
                <a:latin typeface="Times New Roman" pitchFamily="18" charset="0"/>
                <a:cs typeface="Times New Roman" pitchFamily="18" charset="0"/>
              </a:rPr>
              <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On the other hand, the deuterium in the earth's oceans is sufficient to fuel advanced fusion reactors for </a:t>
            </a:r>
            <a:r>
              <a:rPr lang="en-US" sz="2800" i="1" smtClean="0">
                <a:latin typeface="Times New Roman" pitchFamily="18" charset="0"/>
                <a:cs typeface="Times New Roman" pitchFamily="18" charset="0"/>
              </a:rPr>
              <a:t>millions</a:t>
            </a:r>
            <a:r>
              <a:rPr lang="en-US" sz="2800" smtClean="0">
                <a:latin typeface="Times New Roman" pitchFamily="18" charset="0"/>
                <a:cs typeface="Times New Roman" pitchFamily="18" charset="0"/>
              </a:rPr>
              <a:t> of years. The waste product from a deuterium-tritium fusion reactor is</a:t>
            </a:r>
            <a:r>
              <a:rPr lang="en-US" sz="2800" i="1" smtClean="0">
                <a:latin typeface="Times New Roman" pitchFamily="18" charset="0"/>
                <a:cs typeface="Times New Roman" pitchFamily="18" charset="0"/>
              </a:rPr>
              <a:t>ordinary harmless helium</a:t>
            </a:r>
            <a:r>
              <a:rPr lang="en-US" sz="2800" smtClean="0">
                <a:latin typeface="Times New Roman" pitchFamily="18" charset="0"/>
                <a:cs typeface="Times New Roman" pitchFamily="18" charset="0"/>
              </a:rPr>
              <a:t>.</a:t>
            </a:r>
            <a:endParaRPr lang="en-US" sz="2800" smtClean="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09600" y="304800"/>
            <a:ext cx="7772400" cy="1143000"/>
          </a:xfrm>
        </p:spPr>
        <p:txBody>
          <a:bodyPr/>
          <a:lstStyle/>
          <a:p>
            <a:r>
              <a:rPr lang="en-US" dirty="0"/>
              <a:t>Nuclear </a:t>
            </a:r>
            <a:r>
              <a:rPr lang="en-US" dirty="0" smtClean="0"/>
              <a:t>energy </a:t>
            </a:r>
            <a:r>
              <a:rPr lang="en-US" dirty="0"/>
              <a:t>Countries</a:t>
            </a:r>
          </a:p>
        </p:txBody>
      </p:sp>
      <p:pic>
        <p:nvPicPr>
          <p:cNvPr id="5" name="Picture 3"/>
          <p:cNvPicPr>
            <a:picLocks noChangeAspect="1" noChangeArrowheads="1"/>
          </p:cNvPicPr>
          <p:nvPr/>
        </p:nvPicPr>
        <p:blipFill>
          <a:blip r:embed="rId2"/>
          <a:srcRect/>
          <a:stretch>
            <a:fillRect/>
          </a:stretch>
        </p:blipFill>
        <p:spPr bwMode="auto">
          <a:xfrm>
            <a:off x="838200" y="1447800"/>
            <a:ext cx="7805766" cy="5133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وان 1"/>
          <p:cNvSpPr>
            <a:spLocks noGrp="1"/>
          </p:cNvSpPr>
          <p:nvPr>
            <p:ph type="title"/>
          </p:nvPr>
        </p:nvSpPr>
        <p:spPr/>
        <p:txBody>
          <a:bodyPr/>
          <a:lstStyle/>
          <a:p>
            <a:pPr algn="ctr"/>
            <a:r>
              <a:rPr lang="en-US" sz="4000" smtClean="0">
                <a:latin typeface="Times New Roman" pitchFamily="18" charset="0"/>
                <a:cs typeface="Times New Roman" pitchFamily="18" charset="0"/>
              </a:rPr>
              <a:t>At The End</a:t>
            </a:r>
          </a:p>
        </p:txBody>
      </p:sp>
      <p:sp>
        <p:nvSpPr>
          <p:cNvPr id="19459" name="عنصر نائب للمحتوى 2"/>
          <p:cNvSpPr>
            <a:spLocks noGrp="1"/>
          </p:cNvSpPr>
          <p:nvPr>
            <p:ph idx="1"/>
          </p:nvPr>
        </p:nvSpPr>
        <p:spPr/>
        <p:txBody>
          <a:bodyPr/>
          <a:lstStyle/>
          <a:p>
            <a:pPr algn="ctr">
              <a:buFont typeface="Wingdings" pitchFamily="2" charset="2"/>
              <a:buNone/>
            </a:pPr>
            <a:r>
              <a:rPr lang="en-US" sz="6000" smtClean="0"/>
              <a:t>Nuclear fusion indeed looks like it may be the power source of the future!</a:t>
            </a:r>
          </a:p>
          <a:p>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235200" y="460375"/>
            <a:ext cx="5365571" cy="707886"/>
          </a:xfrm>
          <a:prstGeom prst="rect">
            <a:avLst/>
          </a:prstGeom>
          <a:noFill/>
          <a:ln w="9525">
            <a:noFill/>
            <a:miter lim="800000"/>
            <a:headEnd/>
            <a:tailEnd/>
          </a:ln>
          <a:effectLst/>
        </p:spPr>
        <p:txBody>
          <a:bodyPr wrap="none">
            <a:spAutoFit/>
          </a:bodyPr>
          <a:lstStyle/>
          <a:p>
            <a:r>
              <a:rPr lang="en-GB" sz="4000" b="1" dirty="0">
                <a:latin typeface="Bookman Old Style" pitchFamily="18" charset="0"/>
              </a:rPr>
              <a:t>The Fusion Process</a:t>
            </a:r>
          </a:p>
        </p:txBody>
      </p:sp>
      <p:grpSp>
        <p:nvGrpSpPr>
          <p:cNvPr id="2" name="Group 48"/>
          <p:cNvGrpSpPr>
            <a:grpSpLocks/>
          </p:cNvGrpSpPr>
          <p:nvPr/>
        </p:nvGrpSpPr>
        <p:grpSpPr bwMode="auto">
          <a:xfrm>
            <a:off x="2209800" y="1752600"/>
            <a:ext cx="762000" cy="762000"/>
            <a:chOff x="1392" y="1920"/>
            <a:chExt cx="480" cy="480"/>
          </a:xfrm>
        </p:grpSpPr>
        <p:sp>
          <p:nvSpPr>
            <p:cNvPr id="33833" name="Oval 41"/>
            <p:cNvSpPr>
              <a:spLocks noChangeArrowheads="1"/>
            </p:cNvSpPr>
            <p:nvPr/>
          </p:nvSpPr>
          <p:spPr bwMode="auto">
            <a:xfrm>
              <a:off x="1392" y="1920"/>
              <a:ext cx="480" cy="480"/>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3" name="Group 47"/>
            <p:cNvGrpSpPr>
              <a:grpSpLocks/>
            </p:cNvGrpSpPr>
            <p:nvPr/>
          </p:nvGrpSpPr>
          <p:grpSpPr bwMode="auto">
            <a:xfrm>
              <a:off x="1392" y="1968"/>
              <a:ext cx="403" cy="356"/>
              <a:chOff x="1484" y="1968"/>
              <a:chExt cx="403" cy="356"/>
            </a:xfrm>
          </p:grpSpPr>
          <p:sp>
            <p:nvSpPr>
              <p:cNvPr id="33835" name="Text Box 43"/>
              <p:cNvSpPr txBox="1">
                <a:spLocks noChangeArrowheads="1"/>
              </p:cNvSpPr>
              <p:nvPr/>
            </p:nvSpPr>
            <p:spPr bwMode="auto">
              <a:xfrm>
                <a:off x="1632" y="2016"/>
                <a:ext cx="255" cy="288"/>
              </a:xfrm>
              <a:prstGeom prst="rect">
                <a:avLst/>
              </a:prstGeom>
              <a:noFill/>
              <a:ln w="9525">
                <a:noFill/>
                <a:miter lim="800000"/>
                <a:headEnd/>
                <a:tailEnd/>
              </a:ln>
              <a:effectLst/>
            </p:spPr>
            <p:txBody>
              <a:bodyPr wrap="none">
                <a:spAutoFit/>
              </a:bodyPr>
              <a:lstStyle/>
              <a:p>
                <a:r>
                  <a:rPr lang="en-GB" sz="2400"/>
                  <a:t>H</a:t>
                </a:r>
              </a:p>
            </p:txBody>
          </p:sp>
          <p:sp>
            <p:nvSpPr>
              <p:cNvPr id="33837" name="Text Box 45"/>
              <p:cNvSpPr txBox="1">
                <a:spLocks noChangeArrowheads="1"/>
              </p:cNvSpPr>
              <p:nvPr/>
            </p:nvSpPr>
            <p:spPr bwMode="auto">
              <a:xfrm>
                <a:off x="1484" y="1968"/>
                <a:ext cx="244" cy="212"/>
              </a:xfrm>
              <a:prstGeom prst="rect">
                <a:avLst/>
              </a:prstGeom>
              <a:noFill/>
              <a:ln w="9525">
                <a:noFill/>
                <a:miter lim="800000"/>
                <a:headEnd/>
                <a:tailEnd/>
              </a:ln>
              <a:effectLst/>
            </p:spPr>
            <p:txBody>
              <a:bodyPr wrap="none">
                <a:spAutoFit/>
              </a:bodyPr>
              <a:lstStyle/>
              <a:p>
                <a:r>
                  <a:rPr lang="en-GB" sz="1600"/>
                  <a:t>  2</a:t>
                </a:r>
              </a:p>
            </p:txBody>
          </p:sp>
          <p:sp>
            <p:nvSpPr>
              <p:cNvPr id="33838" name="Text Box 46"/>
              <p:cNvSpPr txBox="1">
                <a:spLocks noChangeArrowheads="1"/>
              </p:cNvSpPr>
              <p:nvPr/>
            </p:nvSpPr>
            <p:spPr bwMode="auto">
              <a:xfrm>
                <a:off x="1516" y="2112"/>
                <a:ext cx="212" cy="212"/>
              </a:xfrm>
              <a:prstGeom prst="rect">
                <a:avLst/>
              </a:prstGeom>
              <a:noFill/>
              <a:ln w="9525">
                <a:noFill/>
                <a:miter lim="800000"/>
                <a:headEnd/>
                <a:tailEnd/>
              </a:ln>
              <a:effectLst/>
            </p:spPr>
            <p:txBody>
              <a:bodyPr wrap="none">
                <a:spAutoFit/>
              </a:bodyPr>
              <a:lstStyle/>
              <a:p>
                <a:r>
                  <a:rPr lang="en-GB" sz="1600"/>
                  <a:t> 1</a:t>
                </a:r>
              </a:p>
            </p:txBody>
          </p:sp>
        </p:grpSp>
      </p:grpSp>
      <p:grpSp>
        <p:nvGrpSpPr>
          <p:cNvPr id="4" name="Group 49"/>
          <p:cNvGrpSpPr>
            <a:grpSpLocks/>
          </p:cNvGrpSpPr>
          <p:nvPr/>
        </p:nvGrpSpPr>
        <p:grpSpPr bwMode="auto">
          <a:xfrm>
            <a:off x="2209800" y="4800600"/>
            <a:ext cx="762000" cy="762000"/>
            <a:chOff x="1392" y="1920"/>
            <a:chExt cx="480" cy="480"/>
          </a:xfrm>
        </p:grpSpPr>
        <p:sp>
          <p:nvSpPr>
            <p:cNvPr id="33842" name="Oval 50"/>
            <p:cNvSpPr>
              <a:spLocks noChangeArrowheads="1"/>
            </p:cNvSpPr>
            <p:nvPr/>
          </p:nvSpPr>
          <p:spPr bwMode="auto">
            <a:xfrm>
              <a:off x="1392" y="1920"/>
              <a:ext cx="480" cy="480"/>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5" name="Group 51"/>
            <p:cNvGrpSpPr>
              <a:grpSpLocks/>
            </p:cNvGrpSpPr>
            <p:nvPr/>
          </p:nvGrpSpPr>
          <p:grpSpPr bwMode="auto">
            <a:xfrm>
              <a:off x="1392" y="1968"/>
              <a:ext cx="403" cy="356"/>
              <a:chOff x="1484" y="1968"/>
              <a:chExt cx="403" cy="356"/>
            </a:xfrm>
          </p:grpSpPr>
          <p:sp>
            <p:nvSpPr>
              <p:cNvPr id="33844" name="Text Box 52"/>
              <p:cNvSpPr txBox="1">
                <a:spLocks noChangeArrowheads="1"/>
              </p:cNvSpPr>
              <p:nvPr/>
            </p:nvSpPr>
            <p:spPr bwMode="auto">
              <a:xfrm>
                <a:off x="1632" y="2016"/>
                <a:ext cx="255" cy="288"/>
              </a:xfrm>
              <a:prstGeom prst="rect">
                <a:avLst/>
              </a:prstGeom>
              <a:noFill/>
              <a:ln w="9525">
                <a:noFill/>
                <a:miter lim="800000"/>
                <a:headEnd/>
                <a:tailEnd/>
              </a:ln>
              <a:effectLst/>
            </p:spPr>
            <p:txBody>
              <a:bodyPr wrap="none">
                <a:spAutoFit/>
              </a:bodyPr>
              <a:lstStyle/>
              <a:p>
                <a:r>
                  <a:rPr lang="en-GB" sz="2400"/>
                  <a:t>H</a:t>
                </a:r>
              </a:p>
            </p:txBody>
          </p:sp>
          <p:sp>
            <p:nvSpPr>
              <p:cNvPr id="33845" name="Text Box 53"/>
              <p:cNvSpPr txBox="1">
                <a:spLocks noChangeArrowheads="1"/>
              </p:cNvSpPr>
              <p:nvPr/>
            </p:nvSpPr>
            <p:spPr bwMode="auto">
              <a:xfrm>
                <a:off x="1484" y="1968"/>
                <a:ext cx="244" cy="212"/>
              </a:xfrm>
              <a:prstGeom prst="rect">
                <a:avLst/>
              </a:prstGeom>
              <a:noFill/>
              <a:ln w="9525">
                <a:noFill/>
                <a:miter lim="800000"/>
                <a:headEnd/>
                <a:tailEnd/>
              </a:ln>
              <a:effectLst/>
            </p:spPr>
            <p:txBody>
              <a:bodyPr wrap="none">
                <a:spAutoFit/>
              </a:bodyPr>
              <a:lstStyle/>
              <a:p>
                <a:r>
                  <a:rPr lang="en-GB" sz="1600"/>
                  <a:t>  3</a:t>
                </a:r>
              </a:p>
            </p:txBody>
          </p:sp>
          <p:sp>
            <p:nvSpPr>
              <p:cNvPr id="33846" name="Text Box 54"/>
              <p:cNvSpPr txBox="1">
                <a:spLocks noChangeArrowheads="1"/>
              </p:cNvSpPr>
              <p:nvPr/>
            </p:nvSpPr>
            <p:spPr bwMode="auto">
              <a:xfrm>
                <a:off x="1516" y="2112"/>
                <a:ext cx="212" cy="212"/>
              </a:xfrm>
              <a:prstGeom prst="rect">
                <a:avLst/>
              </a:prstGeom>
              <a:noFill/>
              <a:ln w="9525">
                <a:noFill/>
                <a:miter lim="800000"/>
                <a:headEnd/>
                <a:tailEnd/>
              </a:ln>
              <a:effectLst/>
            </p:spPr>
            <p:txBody>
              <a:bodyPr wrap="none">
                <a:spAutoFit/>
              </a:bodyPr>
              <a:lstStyle/>
              <a:p>
                <a:r>
                  <a:rPr lang="en-GB" sz="1600"/>
                  <a:t> 1</a:t>
                </a:r>
              </a:p>
            </p:txBody>
          </p:sp>
        </p:grpSp>
      </p:grpSp>
    </p:spTree>
  </p:cSld>
  <p:clrMapOvr>
    <a:masterClrMapping/>
  </p:clrMapOvr>
  <p:transition advClick="0" advTm="1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235200" y="460375"/>
            <a:ext cx="5003800" cy="701675"/>
          </a:xfrm>
          <a:prstGeom prst="rect">
            <a:avLst/>
          </a:prstGeom>
          <a:noFill/>
          <a:ln w="9525">
            <a:noFill/>
            <a:miter lim="800000"/>
            <a:headEnd/>
            <a:tailEnd/>
          </a:ln>
          <a:effectLst/>
        </p:spPr>
        <p:txBody>
          <a:bodyPr wrap="none">
            <a:spAutoFit/>
          </a:bodyPr>
          <a:lstStyle/>
          <a:p>
            <a:r>
              <a:rPr lang="en-GB">
                <a:latin typeface="Bookman Old Style" pitchFamily="18" charset="0"/>
              </a:rPr>
              <a:t>The Fusion Process</a:t>
            </a:r>
          </a:p>
        </p:txBody>
      </p:sp>
      <p:grpSp>
        <p:nvGrpSpPr>
          <p:cNvPr id="2" name="Group 3"/>
          <p:cNvGrpSpPr>
            <a:grpSpLocks/>
          </p:cNvGrpSpPr>
          <p:nvPr/>
        </p:nvGrpSpPr>
        <p:grpSpPr bwMode="auto">
          <a:xfrm>
            <a:off x="2209800" y="2133600"/>
            <a:ext cx="762000" cy="762000"/>
            <a:chOff x="1392" y="1920"/>
            <a:chExt cx="480" cy="480"/>
          </a:xfrm>
        </p:grpSpPr>
        <p:sp>
          <p:nvSpPr>
            <p:cNvPr id="34820" name="Oval 4"/>
            <p:cNvSpPr>
              <a:spLocks noChangeArrowheads="1"/>
            </p:cNvSpPr>
            <p:nvPr/>
          </p:nvSpPr>
          <p:spPr bwMode="auto">
            <a:xfrm>
              <a:off x="1392" y="1920"/>
              <a:ext cx="480" cy="480"/>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3" name="Group 5"/>
            <p:cNvGrpSpPr>
              <a:grpSpLocks/>
            </p:cNvGrpSpPr>
            <p:nvPr/>
          </p:nvGrpSpPr>
          <p:grpSpPr bwMode="auto">
            <a:xfrm>
              <a:off x="1392" y="1968"/>
              <a:ext cx="403" cy="356"/>
              <a:chOff x="1484" y="1968"/>
              <a:chExt cx="403" cy="356"/>
            </a:xfrm>
          </p:grpSpPr>
          <p:sp>
            <p:nvSpPr>
              <p:cNvPr id="34822" name="Text Box 6"/>
              <p:cNvSpPr txBox="1">
                <a:spLocks noChangeArrowheads="1"/>
              </p:cNvSpPr>
              <p:nvPr/>
            </p:nvSpPr>
            <p:spPr bwMode="auto">
              <a:xfrm>
                <a:off x="1632" y="2016"/>
                <a:ext cx="255" cy="288"/>
              </a:xfrm>
              <a:prstGeom prst="rect">
                <a:avLst/>
              </a:prstGeom>
              <a:noFill/>
              <a:ln w="9525">
                <a:noFill/>
                <a:miter lim="800000"/>
                <a:headEnd/>
                <a:tailEnd/>
              </a:ln>
              <a:effectLst/>
            </p:spPr>
            <p:txBody>
              <a:bodyPr wrap="none">
                <a:spAutoFit/>
              </a:bodyPr>
              <a:lstStyle/>
              <a:p>
                <a:r>
                  <a:rPr lang="en-GB" sz="2400"/>
                  <a:t>H</a:t>
                </a:r>
              </a:p>
            </p:txBody>
          </p:sp>
          <p:sp>
            <p:nvSpPr>
              <p:cNvPr id="34823" name="Text Box 7"/>
              <p:cNvSpPr txBox="1">
                <a:spLocks noChangeArrowheads="1"/>
              </p:cNvSpPr>
              <p:nvPr/>
            </p:nvSpPr>
            <p:spPr bwMode="auto">
              <a:xfrm>
                <a:off x="1484" y="1968"/>
                <a:ext cx="244" cy="212"/>
              </a:xfrm>
              <a:prstGeom prst="rect">
                <a:avLst/>
              </a:prstGeom>
              <a:noFill/>
              <a:ln w="9525">
                <a:noFill/>
                <a:miter lim="800000"/>
                <a:headEnd/>
                <a:tailEnd/>
              </a:ln>
              <a:effectLst/>
            </p:spPr>
            <p:txBody>
              <a:bodyPr wrap="none">
                <a:spAutoFit/>
              </a:bodyPr>
              <a:lstStyle/>
              <a:p>
                <a:r>
                  <a:rPr lang="en-GB" sz="1600"/>
                  <a:t>  2</a:t>
                </a:r>
              </a:p>
            </p:txBody>
          </p:sp>
          <p:sp>
            <p:nvSpPr>
              <p:cNvPr id="34824" name="Text Box 8"/>
              <p:cNvSpPr txBox="1">
                <a:spLocks noChangeArrowheads="1"/>
              </p:cNvSpPr>
              <p:nvPr/>
            </p:nvSpPr>
            <p:spPr bwMode="auto">
              <a:xfrm>
                <a:off x="1516" y="2112"/>
                <a:ext cx="212" cy="212"/>
              </a:xfrm>
              <a:prstGeom prst="rect">
                <a:avLst/>
              </a:prstGeom>
              <a:noFill/>
              <a:ln w="9525">
                <a:noFill/>
                <a:miter lim="800000"/>
                <a:headEnd/>
                <a:tailEnd/>
              </a:ln>
              <a:effectLst/>
            </p:spPr>
            <p:txBody>
              <a:bodyPr wrap="none">
                <a:spAutoFit/>
              </a:bodyPr>
              <a:lstStyle/>
              <a:p>
                <a:r>
                  <a:rPr lang="en-GB" sz="1600"/>
                  <a:t> 1</a:t>
                </a:r>
              </a:p>
            </p:txBody>
          </p:sp>
        </p:grpSp>
      </p:grpSp>
      <p:grpSp>
        <p:nvGrpSpPr>
          <p:cNvPr id="4" name="Group 9"/>
          <p:cNvGrpSpPr>
            <a:grpSpLocks/>
          </p:cNvGrpSpPr>
          <p:nvPr/>
        </p:nvGrpSpPr>
        <p:grpSpPr bwMode="auto">
          <a:xfrm>
            <a:off x="2209800" y="4419600"/>
            <a:ext cx="762000" cy="762000"/>
            <a:chOff x="1392" y="1920"/>
            <a:chExt cx="480" cy="480"/>
          </a:xfrm>
        </p:grpSpPr>
        <p:sp>
          <p:nvSpPr>
            <p:cNvPr id="34826" name="Oval 10"/>
            <p:cNvSpPr>
              <a:spLocks noChangeArrowheads="1"/>
            </p:cNvSpPr>
            <p:nvPr/>
          </p:nvSpPr>
          <p:spPr bwMode="auto">
            <a:xfrm>
              <a:off x="1392" y="1920"/>
              <a:ext cx="480" cy="480"/>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5" name="Group 11"/>
            <p:cNvGrpSpPr>
              <a:grpSpLocks/>
            </p:cNvGrpSpPr>
            <p:nvPr/>
          </p:nvGrpSpPr>
          <p:grpSpPr bwMode="auto">
            <a:xfrm>
              <a:off x="1392" y="1968"/>
              <a:ext cx="403" cy="356"/>
              <a:chOff x="1484" y="1968"/>
              <a:chExt cx="403" cy="356"/>
            </a:xfrm>
          </p:grpSpPr>
          <p:sp>
            <p:nvSpPr>
              <p:cNvPr id="34828" name="Text Box 12"/>
              <p:cNvSpPr txBox="1">
                <a:spLocks noChangeArrowheads="1"/>
              </p:cNvSpPr>
              <p:nvPr/>
            </p:nvSpPr>
            <p:spPr bwMode="auto">
              <a:xfrm>
                <a:off x="1632" y="2016"/>
                <a:ext cx="255" cy="288"/>
              </a:xfrm>
              <a:prstGeom prst="rect">
                <a:avLst/>
              </a:prstGeom>
              <a:noFill/>
              <a:ln w="9525">
                <a:noFill/>
                <a:miter lim="800000"/>
                <a:headEnd/>
                <a:tailEnd/>
              </a:ln>
              <a:effectLst/>
            </p:spPr>
            <p:txBody>
              <a:bodyPr wrap="none">
                <a:spAutoFit/>
              </a:bodyPr>
              <a:lstStyle/>
              <a:p>
                <a:r>
                  <a:rPr lang="en-GB" sz="2400"/>
                  <a:t>H</a:t>
                </a:r>
              </a:p>
            </p:txBody>
          </p:sp>
          <p:sp>
            <p:nvSpPr>
              <p:cNvPr id="34829" name="Text Box 13"/>
              <p:cNvSpPr txBox="1">
                <a:spLocks noChangeArrowheads="1"/>
              </p:cNvSpPr>
              <p:nvPr/>
            </p:nvSpPr>
            <p:spPr bwMode="auto">
              <a:xfrm>
                <a:off x="1484" y="1968"/>
                <a:ext cx="244" cy="212"/>
              </a:xfrm>
              <a:prstGeom prst="rect">
                <a:avLst/>
              </a:prstGeom>
              <a:noFill/>
              <a:ln w="9525">
                <a:noFill/>
                <a:miter lim="800000"/>
                <a:headEnd/>
                <a:tailEnd/>
              </a:ln>
              <a:effectLst/>
            </p:spPr>
            <p:txBody>
              <a:bodyPr wrap="none">
                <a:spAutoFit/>
              </a:bodyPr>
              <a:lstStyle/>
              <a:p>
                <a:r>
                  <a:rPr lang="en-GB" sz="1600"/>
                  <a:t>  3</a:t>
                </a:r>
              </a:p>
            </p:txBody>
          </p:sp>
          <p:sp>
            <p:nvSpPr>
              <p:cNvPr id="34830" name="Text Box 14"/>
              <p:cNvSpPr txBox="1">
                <a:spLocks noChangeArrowheads="1"/>
              </p:cNvSpPr>
              <p:nvPr/>
            </p:nvSpPr>
            <p:spPr bwMode="auto">
              <a:xfrm>
                <a:off x="1516" y="2112"/>
                <a:ext cx="212" cy="212"/>
              </a:xfrm>
              <a:prstGeom prst="rect">
                <a:avLst/>
              </a:prstGeom>
              <a:noFill/>
              <a:ln w="9525">
                <a:noFill/>
                <a:miter lim="800000"/>
                <a:headEnd/>
                <a:tailEnd/>
              </a:ln>
              <a:effectLst/>
            </p:spPr>
            <p:txBody>
              <a:bodyPr wrap="none">
                <a:spAutoFit/>
              </a:bodyPr>
              <a:lstStyle/>
              <a:p>
                <a:r>
                  <a:rPr lang="en-GB" sz="1600"/>
                  <a:t> 1</a:t>
                </a:r>
              </a:p>
            </p:txBody>
          </p:sp>
        </p:grpSp>
      </p:grpSp>
    </p:spTree>
  </p:cSld>
  <p:clrMapOvr>
    <a:masterClrMapping/>
  </p:clrMapOvr>
  <p:transition advClick="0" advTm="1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235200" y="460375"/>
            <a:ext cx="5003800" cy="701675"/>
          </a:xfrm>
          <a:prstGeom prst="rect">
            <a:avLst/>
          </a:prstGeom>
          <a:noFill/>
          <a:ln w="9525">
            <a:noFill/>
            <a:miter lim="800000"/>
            <a:headEnd/>
            <a:tailEnd/>
          </a:ln>
          <a:effectLst/>
        </p:spPr>
        <p:txBody>
          <a:bodyPr wrap="none">
            <a:spAutoFit/>
          </a:bodyPr>
          <a:lstStyle/>
          <a:p>
            <a:r>
              <a:rPr lang="en-GB">
                <a:latin typeface="Bookman Old Style" pitchFamily="18" charset="0"/>
              </a:rPr>
              <a:t>The Fusion Process</a:t>
            </a:r>
          </a:p>
        </p:txBody>
      </p:sp>
      <p:grpSp>
        <p:nvGrpSpPr>
          <p:cNvPr id="2" name="Group 3"/>
          <p:cNvGrpSpPr>
            <a:grpSpLocks/>
          </p:cNvGrpSpPr>
          <p:nvPr/>
        </p:nvGrpSpPr>
        <p:grpSpPr bwMode="auto">
          <a:xfrm>
            <a:off x="2209800" y="2514600"/>
            <a:ext cx="762000" cy="762000"/>
            <a:chOff x="1392" y="1920"/>
            <a:chExt cx="480" cy="480"/>
          </a:xfrm>
        </p:grpSpPr>
        <p:sp>
          <p:nvSpPr>
            <p:cNvPr id="35844" name="Oval 4"/>
            <p:cNvSpPr>
              <a:spLocks noChangeArrowheads="1"/>
            </p:cNvSpPr>
            <p:nvPr/>
          </p:nvSpPr>
          <p:spPr bwMode="auto">
            <a:xfrm>
              <a:off x="1392" y="1920"/>
              <a:ext cx="480" cy="480"/>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3" name="Group 5"/>
            <p:cNvGrpSpPr>
              <a:grpSpLocks/>
            </p:cNvGrpSpPr>
            <p:nvPr/>
          </p:nvGrpSpPr>
          <p:grpSpPr bwMode="auto">
            <a:xfrm>
              <a:off x="1392" y="1968"/>
              <a:ext cx="403" cy="356"/>
              <a:chOff x="1484" y="1968"/>
              <a:chExt cx="403" cy="356"/>
            </a:xfrm>
          </p:grpSpPr>
          <p:sp>
            <p:nvSpPr>
              <p:cNvPr id="35846" name="Text Box 6"/>
              <p:cNvSpPr txBox="1">
                <a:spLocks noChangeArrowheads="1"/>
              </p:cNvSpPr>
              <p:nvPr/>
            </p:nvSpPr>
            <p:spPr bwMode="auto">
              <a:xfrm>
                <a:off x="1632" y="2016"/>
                <a:ext cx="255" cy="288"/>
              </a:xfrm>
              <a:prstGeom prst="rect">
                <a:avLst/>
              </a:prstGeom>
              <a:noFill/>
              <a:ln w="9525">
                <a:noFill/>
                <a:miter lim="800000"/>
                <a:headEnd/>
                <a:tailEnd/>
              </a:ln>
              <a:effectLst/>
            </p:spPr>
            <p:txBody>
              <a:bodyPr wrap="none">
                <a:spAutoFit/>
              </a:bodyPr>
              <a:lstStyle/>
              <a:p>
                <a:r>
                  <a:rPr lang="en-GB" sz="2400"/>
                  <a:t>H</a:t>
                </a:r>
              </a:p>
            </p:txBody>
          </p:sp>
          <p:sp>
            <p:nvSpPr>
              <p:cNvPr id="35847" name="Text Box 7"/>
              <p:cNvSpPr txBox="1">
                <a:spLocks noChangeArrowheads="1"/>
              </p:cNvSpPr>
              <p:nvPr/>
            </p:nvSpPr>
            <p:spPr bwMode="auto">
              <a:xfrm>
                <a:off x="1484" y="1968"/>
                <a:ext cx="244" cy="212"/>
              </a:xfrm>
              <a:prstGeom prst="rect">
                <a:avLst/>
              </a:prstGeom>
              <a:noFill/>
              <a:ln w="9525">
                <a:noFill/>
                <a:miter lim="800000"/>
                <a:headEnd/>
                <a:tailEnd/>
              </a:ln>
              <a:effectLst/>
            </p:spPr>
            <p:txBody>
              <a:bodyPr wrap="none">
                <a:spAutoFit/>
              </a:bodyPr>
              <a:lstStyle/>
              <a:p>
                <a:r>
                  <a:rPr lang="en-GB" sz="1600"/>
                  <a:t>  2</a:t>
                </a:r>
              </a:p>
            </p:txBody>
          </p:sp>
          <p:sp>
            <p:nvSpPr>
              <p:cNvPr id="35848" name="Text Box 8"/>
              <p:cNvSpPr txBox="1">
                <a:spLocks noChangeArrowheads="1"/>
              </p:cNvSpPr>
              <p:nvPr/>
            </p:nvSpPr>
            <p:spPr bwMode="auto">
              <a:xfrm>
                <a:off x="1516" y="2112"/>
                <a:ext cx="212" cy="212"/>
              </a:xfrm>
              <a:prstGeom prst="rect">
                <a:avLst/>
              </a:prstGeom>
              <a:noFill/>
              <a:ln w="9525">
                <a:noFill/>
                <a:miter lim="800000"/>
                <a:headEnd/>
                <a:tailEnd/>
              </a:ln>
              <a:effectLst/>
            </p:spPr>
            <p:txBody>
              <a:bodyPr wrap="none">
                <a:spAutoFit/>
              </a:bodyPr>
              <a:lstStyle/>
              <a:p>
                <a:r>
                  <a:rPr lang="en-GB" sz="1600"/>
                  <a:t> 1</a:t>
                </a:r>
              </a:p>
            </p:txBody>
          </p:sp>
        </p:grpSp>
      </p:grpSp>
      <p:grpSp>
        <p:nvGrpSpPr>
          <p:cNvPr id="4" name="Group 9"/>
          <p:cNvGrpSpPr>
            <a:grpSpLocks/>
          </p:cNvGrpSpPr>
          <p:nvPr/>
        </p:nvGrpSpPr>
        <p:grpSpPr bwMode="auto">
          <a:xfrm>
            <a:off x="2209800" y="4038600"/>
            <a:ext cx="762000" cy="762000"/>
            <a:chOff x="1392" y="1920"/>
            <a:chExt cx="480" cy="480"/>
          </a:xfrm>
        </p:grpSpPr>
        <p:sp>
          <p:nvSpPr>
            <p:cNvPr id="35850" name="Oval 10"/>
            <p:cNvSpPr>
              <a:spLocks noChangeArrowheads="1"/>
            </p:cNvSpPr>
            <p:nvPr/>
          </p:nvSpPr>
          <p:spPr bwMode="auto">
            <a:xfrm>
              <a:off x="1392" y="1920"/>
              <a:ext cx="480" cy="480"/>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5" name="Group 11"/>
            <p:cNvGrpSpPr>
              <a:grpSpLocks/>
            </p:cNvGrpSpPr>
            <p:nvPr/>
          </p:nvGrpSpPr>
          <p:grpSpPr bwMode="auto">
            <a:xfrm>
              <a:off x="1392" y="1968"/>
              <a:ext cx="403" cy="356"/>
              <a:chOff x="1484" y="1968"/>
              <a:chExt cx="403" cy="356"/>
            </a:xfrm>
          </p:grpSpPr>
          <p:sp>
            <p:nvSpPr>
              <p:cNvPr id="35852" name="Text Box 12"/>
              <p:cNvSpPr txBox="1">
                <a:spLocks noChangeArrowheads="1"/>
              </p:cNvSpPr>
              <p:nvPr/>
            </p:nvSpPr>
            <p:spPr bwMode="auto">
              <a:xfrm>
                <a:off x="1632" y="2016"/>
                <a:ext cx="255" cy="288"/>
              </a:xfrm>
              <a:prstGeom prst="rect">
                <a:avLst/>
              </a:prstGeom>
              <a:noFill/>
              <a:ln w="9525">
                <a:noFill/>
                <a:miter lim="800000"/>
                <a:headEnd/>
                <a:tailEnd/>
              </a:ln>
              <a:effectLst/>
            </p:spPr>
            <p:txBody>
              <a:bodyPr wrap="none">
                <a:spAutoFit/>
              </a:bodyPr>
              <a:lstStyle/>
              <a:p>
                <a:r>
                  <a:rPr lang="en-GB" sz="2400"/>
                  <a:t>H</a:t>
                </a:r>
              </a:p>
            </p:txBody>
          </p:sp>
          <p:sp>
            <p:nvSpPr>
              <p:cNvPr id="35853" name="Text Box 13"/>
              <p:cNvSpPr txBox="1">
                <a:spLocks noChangeArrowheads="1"/>
              </p:cNvSpPr>
              <p:nvPr/>
            </p:nvSpPr>
            <p:spPr bwMode="auto">
              <a:xfrm>
                <a:off x="1484" y="1968"/>
                <a:ext cx="244" cy="212"/>
              </a:xfrm>
              <a:prstGeom prst="rect">
                <a:avLst/>
              </a:prstGeom>
              <a:noFill/>
              <a:ln w="9525">
                <a:noFill/>
                <a:miter lim="800000"/>
                <a:headEnd/>
                <a:tailEnd/>
              </a:ln>
              <a:effectLst/>
            </p:spPr>
            <p:txBody>
              <a:bodyPr wrap="none">
                <a:spAutoFit/>
              </a:bodyPr>
              <a:lstStyle/>
              <a:p>
                <a:r>
                  <a:rPr lang="en-GB" sz="1600"/>
                  <a:t>  3</a:t>
                </a:r>
              </a:p>
            </p:txBody>
          </p:sp>
          <p:sp>
            <p:nvSpPr>
              <p:cNvPr id="35854" name="Text Box 14"/>
              <p:cNvSpPr txBox="1">
                <a:spLocks noChangeArrowheads="1"/>
              </p:cNvSpPr>
              <p:nvPr/>
            </p:nvSpPr>
            <p:spPr bwMode="auto">
              <a:xfrm>
                <a:off x="1516" y="2112"/>
                <a:ext cx="212" cy="212"/>
              </a:xfrm>
              <a:prstGeom prst="rect">
                <a:avLst/>
              </a:prstGeom>
              <a:noFill/>
              <a:ln w="9525">
                <a:noFill/>
                <a:miter lim="800000"/>
                <a:headEnd/>
                <a:tailEnd/>
              </a:ln>
              <a:effectLst/>
            </p:spPr>
            <p:txBody>
              <a:bodyPr wrap="none">
                <a:spAutoFit/>
              </a:bodyPr>
              <a:lstStyle/>
              <a:p>
                <a:r>
                  <a:rPr lang="en-GB" sz="1600"/>
                  <a:t> 1</a:t>
                </a:r>
              </a:p>
            </p:txBody>
          </p:sp>
        </p:grpSp>
      </p:grpSp>
    </p:spTree>
  </p:cSld>
  <p:clrMapOvr>
    <a:masterClrMapping/>
  </p:clrMapOvr>
  <p:transition advClick="0" advTm="1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235200" y="460375"/>
            <a:ext cx="5003800" cy="701675"/>
          </a:xfrm>
          <a:prstGeom prst="rect">
            <a:avLst/>
          </a:prstGeom>
          <a:noFill/>
          <a:ln w="9525">
            <a:noFill/>
            <a:miter lim="800000"/>
            <a:headEnd/>
            <a:tailEnd/>
          </a:ln>
          <a:effectLst/>
        </p:spPr>
        <p:txBody>
          <a:bodyPr wrap="none">
            <a:spAutoFit/>
          </a:bodyPr>
          <a:lstStyle/>
          <a:p>
            <a:r>
              <a:rPr lang="en-GB">
                <a:latin typeface="Bookman Old Style" pitchFamily="18" charset="0"/>
              </a:rPr>
              <a:t>The Fusion Process</a:t>
            </a:r>
          </a:p>
        </p:txBody>
      </p:sp>
      <p:grpSp>
        <p:nvGrpSpPr>
          <p:cNvPr id="2" name="Group 3"/>
          <p:cNvGrpSpPr>
            <a:grpSpLocks/>
          </p:cNvGrpSpPr>
          <p:nvPr/>
        </p:nvGrpSpPr>
        <p:grpSpPr bwMode="auto">
          <a:xfrm>
            <a:off x="2209800" y="2895600"/>
            <a:ext cx="762000" cy="762000"/>
            <a:chOff x="1392" y="1920"/>
            <a:chExt cx="480" cy="480"/>
          </a:xfrm>
        </p:grpSpPr>
        <p:sp>
          <p:nvSpPr>
            <p:cNvPr id="36868" name="Oval 4"/>
            <p:cNvSpPr>
              <a:spLocks noChangeArrowheads="1"/>
            </p:cNvSpPr>
            <p:nvPr/>
          </p:nvSpPr>
          <p:spPr bwMode="auto">
            <a:xfrm>
              <a:off x="1392" y="1920"/>
              <a:ext cx="480" cy="480"/>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3" name="Group 5"/>
            <p:cNvGrpSpPr>
              <a:grpSpLocks/>
            </p:cNvGrpSpPr>
            <p:nvPr/>
          </p:nvGrpSpPr>
          <p:grpSpPr bwMode="auto">
            <a:xfrm>
              <a:off x="1392" y="1968"/>
              <a:ext cx="403" cy="356"/>
              <a:chOff x="1484" y="1968"/>
              <a:chExt cx="403" cy="356"/>
            </a:xfrm>
          </p:grpSpPr>
          <p:sp>
            <p:nvSpPr>
              <p:cNvPr id="36870" name="Text Box 6"/>
              <p:cNvSpPr txBox="1">
                <a:spLocks noChangeArrowheads="1"/>
              </p:cNvSpPr>
              <p:nvPr/>
            </p:nvSpPr>
            <p:spPr bwMode="auto">
              <a:xfrm>
                <a:off x="1632" y="2016"/>
                <a:ext cx="255" cy="288"/>
              </a:xfrm>
              <a:prstGeom prst="rect">
                <a:avLst/>
              </a:prstGeom>
              <a:noFill/>
              <a:ln w="9525">
                <a:noFill/>
                <a:miter lim="800000"/>
                <a:headEnd/>
                <a:tailEnd/>
              </a:ln>
              <a:effectLst/>
            </p:spPr>
            <p:txBody>
              <a:bodyPr wrap="none">
                <a:spAutoFit/>
              </a:bodyPr>
              <a:lstStyle/>
              <a:p>
                <a:r>
                  <a:rPr lang="en-GB" sz="2400"/>
                  <a:t>H</a:t>
                </a:r>
              </a:p>
            </p:txBody>
          </p:sp>
          <p:sp>
            <p:nvSpPr>
              <p:cNvPr id="36871" name="Text Box 7"/>
              <p:cNvSpPr txBox="1">
                <a:spLocks noChangeArrowheads="1"/>
              </p:cNvSpPr>
              <p:nvPr/>
            </p:nvSpPr>
            <p:spPr bwMode="auto">
              <a:xfrm>
                <a:off x="1484" y="1968"/>
                <a:ext cx="244" cy="212"/>
              </a:xfrm>
              <a:prstGeom prst="rect">
                <a:avLst/>
              </a:prstGeom>
              <a:noFill/>
              <a:ln w="9525">
                <a:noFill/>
                <a:miter lim="800000"/>
                <a:headEnd/>
                <a:tailEnd/>
              </a:ln>
              <a:effectLst/>
            </p:spPr>
            <p:txBody>
              <a:bodyPr wrap="none">
                <a:spAutoFit/>
              </a:bodyPr>
              <a:lstStyle/>
              <a:p>
                <a:r>
                  <a:rPr lang="en-GB" sz="1600"/>
                  <a:t>  2</a:t>
                </a:r>
              </a:p>
            </p:txBody>
          </p:sp>
          <p:sp>
            <p:nvSpPr>
              <p:cNvPr id="36872" name="Text Box 8"/>
              <p:cNvSpPr txBox="1">
                <a:spLocks noChangeArrowheads="1"/>
              </p:cNvSpPr>
              <p:nvPr/>
            </p:nvSpPr>
            <p:spPr bwMode="auto">
              <a:xfrm>
                <a:off x="1516" y="2112"/>
                <a:ext cx="212" cy="212"/>
              </a:xfrm>
              <a:prstGeom prst="rect">
                <a:avLst/>
              </a:prstGeom>
              <a:noFill/>
              <a:ln w="9525">
                <a:noFill/>
                <a:miter lim="800000"/>
                <a:headEnd/>
                <a:tailEnd/>
              </a:ln>
              <a:effectLst/>
            </p:spPr>
            <p:txBody>
              <a:bodyPr wrap="none">
                <a:spAutoFit/>
              </a:bodyPr>
              <a:lstStyle/>
              <a:p>
                <a:r>
                  <a:rPr lang="en-GB" sz="1600"/>
                  <a:t> 1</a:t>
                </a:r>
              </a:p>
            </p:txBody>
          </p:sp>
        </p:grpSp>
      </p:grpSp>
      <p:grpSp>
        <p:nvGrpSpPr>
          <p:cNvPr id="4" name="Group 9"/>
          <p:cNvGrpSpPr>
            <a:grpSpLocks/>
          </p:cNvGrpSpPr>
          <p:nvPr/>
        </p:nvGrpSpPr>
        <p:grpSpPr bwMode="auto">
          <a:xfrm>
            <a:off x="2209800" y="3657600"/>
            <a:ext cx="762000" cy="762000"/>
            <a:chOff x="1392" y="1920"/>
            <a:chExt cx="480" cy="480"/>
          </a:xfrm>
        </p:grpSpPr>
        <p:sp>
          <p:nvSpPr>
            <p:cNvPr id="36874" name="Oval 10"/>
            <p:cNvSpPr>
              <a:spLocks noChangeArrowheads="1"/>
            </p:cNvSpPr>
            <p:nvPr/>
          </p:nvSpPr>
          <p:spPr bwMode="auto">
            <a:xfrm>
              <a:off x="1392" y="1920"/>
              <a:ext cx="480" cy="480"/>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5" name="Group 11"/>
            <p:cNvGrpSpPr>
              <a:grpSpLocks/>
            </p:cNvGrpSpPr>
            <p:nvPr/>
          </p:nvGrpSpPr>
          <p:grpSpPr bwMode="auto">
            <a:xfrm>
              <a:off x="1392" y="1968"/>
              <a:ext cx="403" cy="356"/>
              <a:chOff x="1484" y="1968"/>
              <a:chExt cx="403" cy="356"/>
            </a:xfrm>
          </p:grpSpPr>
          <p:sp>
            <p:nvSpPr>
              <p:cNvPr id="36876" name="Text Box 12"/>
              <p:cNvSpPr txBox="1">
                <a:spLocks noChangeArrowheads="1"/>
              </p:cNvSpPr>
              <p:nvPr/>
            </p:nvSpPr>
            <p:spPr bwMode="auto">
              <a:xfrm>
                <a:off x="1632" y="2016"/>
                <a:ext cx="255" cy="288"/>
              </a:xfrm>
              <a:prstGeom prst="rect">
                <a:avLst/>
              </a:prstGeom>
              <a:noFill/>
              <a:ln w="9525">
                <a:noFill/>
                <a:miter lim="800000"/>
                <a:headEnd/>
                <a:tailEnd/>
              </a:ln>
              <a:effectLst/>
            </p:spPr>
            <p:txBody>
              <a:bodyPr wrap="none">
                <a:spAutoFit/>
              </a:bodyPr>
              <a:lstStyle/>
              <a:p>
                <a:r>
                  <a:rPr lang="en-GB" sz="2400"/>
                  <a:t>H</a:t>
                </a:r>
              </a:p>
            </p:txBody>
          </p:sp>
          <p:sp>
            <p:nvSpPr>
              <p:cNvPr id="36877" name="Text Box 13"/>
              <p:cNvSpPr txBox="1">
                <a:spLocks noChangeArrowheads="1"/>
              </p:cNvSpPr>
              <p:nvPr/>
            </p:nvSpPr>
            <p:spPr bwMode="auto">
              <a:xfrm>
                <a:off x="1484" y="1968"/>
                <a:ext cx="244" cy="212"/>
              </a:xfrm>
              <a:prstGeom prst="rect">
                <a:avLst/>
              </a:prstGeom>
              <a:noFill/>
              <a:ln w="9525">
                <a:noFill/>
                <a:miter lim="800000"/>
                <a:headEnd/>
                <a:tailEnd/>
              </a:ln>
              <a:effectLst/>
            </p:spPr>
            <p:txBody>
              <a:bodyPr wrap="none">
                <a:spAutoFit/>
              </a:bodyPr>
              <a:lstStyle/>
              <a:p>
                <a:r>
                  <a:rPr lang="en-GB" sz="1600"/>
                  <a:t>  3</a:t>
                </a:r>
              </a:p>
            </p:txBody>
          </p:sp>
          <p:sp>
            <p:nvSpPr>
              <p:cNvPr id="36878" name="Text Box 14"/>
              <p:cNvSpPr txBox="1">
                <a:spLocks noChangeArrowheads="1"/>
              </p:cNvSpPr>
              <p:nvPr/>
            </p:nvSpPr>
            <p:spPr bwMode="auto">
              <a:xfrm>
                <a:off x="1516" y="2112"/>
                <a:ext cx="212" cy="212"/>
              </a:xfrm>
              <a:prstGeom prst="rect">
                <a:avLst/>
              </a:prstGeom>
              <a:noFill/>
              <a:ln w="9525">
                <a:noFill/>
                <a:miter lim="800000"/>
                <a:headEnd/>
                <a:tailEnd/>
              </a:ln>
              <a:effectLst/>
            </p:spPr>
            <p:txBody>
              <a:bodyPr wrap="none">
                <a:spAutoFit/>
              </a:bodyPr>
              <a:lstStyle/>
              <a:p>
                <a:r>
                  <a:rPr lang="en-GB" sz="1600"/>
                  <a:t> 1</a:t>
                </a:r>
              </a:p>
            </p:txBody>
          </p:sp>
        </p:grpSp>
      </p:grpSp>
    </p:spTree>
  </p:cSld>
  <p:clrMapOvr>
    <a:masterClrMapping/>
  </p:clrMapOvr>
  <p:transition advClick="0" advTm="1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235200" y="460375"/>
            <a:ext cx="5003800" cy="701675"/>
          </a:xfrm>
          <a:prstGeom prst="rect">
            <a:avLst/>
          </a:prstGeom>
          <a:noFill/>
          <a:ln w="9525">
            <a:noFill/>
            <a:miter lim="800000"/>
            <a:headEnd/>
            <a:tailEnd/>
          </a:ln>
          <a:effectLst/>
        </p:spPr>
        <p:txBody>
          <a:bodyPr wrap="none">
            <a:spAutoFit/>
          </a:bodyPr>
          <a:lstStyle/>
          <a:p>
            <a:r>
              <a:rPr lang="en-GB">
                <a:latin typeface="Bookman Old Style" pitchFamily="18" charset="0"/>
              </a:rPr>
              <a:t>The Fusion Process</a:t>
            </a:r>
          </a:p>
        </p:txBody>
      </p:sp>
      <p:sp>
        <p:nvSpPr>
          <p:cNvPr id="37892" name="Oval 4"/>
          <p:cNvSpPr>
            <a:spLocks noChangeArrowheads="1"/>
          </p:cNvSpPr>
          <p:nvPr/>
        </p:nvSpPr>
        <p:spPr bwMode="auto">
          <a:xfrm>
            <a:off x="2209800" y="2971800"/>
            <a:ext cx="762000" cy="762000"/>
          </a:xfrm>
          <a:prstGeom prst="ellipse">
            <a:avLst/>
          </a:prstGeom>
          <a:solidFill>
            <a:srgbClr val="00FF00"/>
          </a:solidFill>
          <a:ln w="9525">
            <a:solidFill>
              <a:srgbClr val="00FF00"/>
            </a:solidFill>
            <a:round/>
            <a:headEnd/>
            <a:tailEnd/>
          </a:ln>
          <a:effectLst/>
        </p:spPr>
        <p:txBody>
          <a:bodyPr wrap="none" anchor="ctr"/>
          <a:lstStyle/>
          <a:p>
            <a:endParaRPr lang="ar-SA"/>
          </a:p>
        </p:txBody>
      </p:sp>
      <p:sp>
        <p:nvSpPr>
          <p:cNvPr id="37898" name="Oval 10"/>
          <p:cNvSpPr>
            <a:spLocks noChangeArrowheads="1"/>
          </p:cNvSpPr>
          <p:nvPr/>
        </p:nvSpPr>
        <p:spPr bwMode="auto">
          <a:xfrm>
            <a:off x="2209800" y="3581400"/>
            <a:ext cx="762000" cy="762000"/>
          </a:xfrm>
          <a:prstGeom prst="ellipse">
            <a:avLst/>
          </a:prstGeom>
          <a:solidFill>
            <a:srgbClr val="00FF00"/>
          </a:solidFill>
          <a:ln w="9525">
            <a:solidFill>
              <a:srgbClr val="00FF00"/>
            </a:solidFill>
            <a:round/>
            <a:headEnd/>
            <a:tailEnd/>
          </a:ln>
          <a:effectLst/>
        </p:spPr>
        <p:txBody>
          <a:bodyPr wrap="none" anchor="ctr"/>
          <a:lstStyle/>
          <a:p>
            <a:endParaRPr lang="ar-SA"/>
          </a:p>
        </p:txBody>
      </p:sp>
    </p:spTree>
  </p:cSld>
  <p:clrMapOvr>
    <a:masterClrMapping/>
  </p:clrMapOvr>
  <p:transition advClick="0" advTm="1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235200" y="460375"/>
            <a:ext cx="5003800" cy="701675"/>
          </a:xfrm>
          <a:prstGeom prst="rect">
            <a:avLst/>
          </a:prstGeom>
          <a:noFill/>
          <a:ln w="9525">
            <a:noFill/>
            <a:miter lim="800000"/>
            <a:headEnd/>
            <a:tailEnd/>
          </a:ln>
          <a:effectLst/>
        </p:spPr>
        <p:txBody>
          <a:bodyPr wrap="none">
            <a:spAutoFit/>
          </a:bodyPr>
          <a:lstStyle/>
          <a:p>
            <a:r>
              <a:rPr lang="en-GB">
                <a:latin typeface="Bookman Old Style" pitchFamily="18" charset="0"/>
              </a:rPr>
              <a:t>The Fusion Process</a:t>
            </a:r>
          </a:p>
        </p:txBody>
      </p:sp>
      <p:sp>
        <p:nvSpPr>
          <p:cNvPr id="38915" name="Oval 3"/>
          <p:cNvSpPr>
            <a:spLocks noChangeArrowheads="1"/>
          </p:cNvSpPr>
          <p:nvPr/>
        </p:nvSpPr>
        <p:spPr bwMode="auto">
          <a:xfrm>
            <a:off x="2209800" y="3048000"/>
            <a:ext cx="762000" cy="762000"/>
          </a:xfrm>
          <a:prstGeom prst="ellipse">
            <a:avLst/>
          </a:prstGeom>
          <a:solidFill>
            <a:srgbClr val="00FF00"/>
          </a:solidFill>
          <a:ln w="9525">
            <a:solidFill>
              <a:srgbClr val="00FF00"/>
            </a:solidFill>
            <a:round/>
            <a:headEnd/>
            <a:tailEnd/>
          </a:ln>
          <a:effectLst/>
        </p:spPr>
        <p:txBody>
          <a:bodyPr wrap="none" anchor="ctr"/>
          <a:lstStyle/>
          <a:p>
            <a:endParaRPr lang="ar-SA"/>
          </a:p>
        </p:txBody>
      </p:sp>
      <p:sp>
        <p:nvSpPr>
          <p:cNvPr id="38916" name="Oval 4"/>
          <p:cNvSpPr>
            <a:spLocks noChangeArrowheads="1"/>
          </p:cNvSpPr>
          <p:nvPr/>
        </p:nvSpPr>
        <p:spPr bwMode="auto">
          <a:xfrm>
            <a:off x="2209800" y="3505200"/>
            <a:ext cx="762000" cy="762000"/>
          </a:xfrm>
          <a:prstGeom prst="ellipse">
            <a:avLst/>
          </a:prstGeom>
          <a:solidFill>
            <a:srgbClr val="00FF00"/>
          </a:solidFill>
          <a:ln w="9525">
            <a:solidFill>
              <a:srgbClr val="00FF00"/>
            </a:solidFill>
            <a:round/>
            <a:headEnd/>
            <a:tailEnd/>
          </a:ln>
          <a:effectLst/>
        </p:spPr>
        <p:txBody>
          <a:bodyPr wrap="none" anchor="ctr"/>
          <a:lstStyle/>
          <a:p>
            <a:endParaRPr lang="ar-SA"/>
          </a:p>
        </p:txBody>
      </p:sp>
    </p:spTree>
  </p:cSld>
  <p:clrMapOvr>
    <a:masterClrMapping/>
  </p:clrMapOvr>
  <p:transition advClick="0" advTm="1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235200" y="460375"/>
            <a:ext cx="5003800" cy="701675"/>
          </a:xfrm>
          <a:prstGeom prst="rect">
            <a:avLst/>
          </a:prstGeom>
          <a:noFill/>
          <a:ln w="9525">
            <a:noFill/>
            <a:miter lim="800000"/>
            <a:headEnd/>
            <a:tailEnd/>
          </a:ln>
          <a:effectLst/>
        </p:spPr>
        <p:txBody>
          <a:bodyPr wrap="none">
            <a:spAutoFit/>
          </a:bodyPr>
          <a:lstStyle/>
          <a:p>
            <a:r>
              <a:rPr lang="en-GB">
                <a:latin typeface="Bookman Old Style" pitchFamily="18" charset="0"/>
              </a:rPr>
              <a:t>The Fusion Process</a:t>
            </a:r>
          </a:p>
        </p:txBody>
      </p:sp>
      <p:sp>
        <p:nvSpPr>
          <p:cNvPr id="39939" name="Oval 3"/>
          <p:cNvSpPr>
            <a:spLocks noChangeArrowheads="1"/>
          </p:cNvSpPr>
          <p:nvPr/>
        </p:nvSpPr>
        <p:spPr bwMode="auto">
          <a:xfrm>
            <a:off x="2209800" y="3124200"/>
            <a:ext cx="762000" cy="762000"/>
          </a:xfrm>
          <a:prstGeom prst="ellipse">
            <a:avLst/>
          </a:prstGeom>
          <a:solidFill>
            <a:srgbClr val="00FF00"/>
          </a:solidFill>
          <a:ln w="9525">
            <a:solidFill>
              <a:srgbClr val="00FF00"/>
            </a:solidFill>
            <a:round/>
            <a:headEnd/>
            <a:tailEnd/>
          </a:ln>
          <a:effectLst/>
        </p:spPr>
        <p:txBody>
          <a:bodyPr wrap="none" anchor="ctr"/>
          <a:lstStyle/>
          <a:p>
            <a:endParaRPr lang="ar-SA"/>
          </a:p>
        </p:txBody>
      </p:sp>
      <p:sp>
        <p:nvSpPr>
          <p:cNvPr id="39940" name="Oval 4"/>
          <p:cNvSpPr>
            <a:spLocks noChangeArrowheads="1"/>
          </p:cNvSpPr>
          <p:nvPr/>
        </p:nvSpPr>
        <p:spPr bwMode="auto">
          <a:xfrm>
            <a:off x="2209800" y="3429000"/>
            <a:ext cx="762000" cy="762000"/>
          </a:xfrm>
          <a:prstGeom prst="ellipse">
            <a:avLst/>
          </a:prstGeom>
          <a:solidFill>
            <a:srgbClr val="00FF00"/>
          </a:solidFill>
          <a:ln w="9525">
            <a:solidFill>
              <a:srgbClr val="00FF00"/>
            </a:solidFill>
            <a:round/>
            <a:headEnd/>
            <a:tailEnd/>
          </a:ln>
          <a:effectLst/>
        </p:spPr>
        <p:txBody>
          <a:bodyPr wrap="none" anchor="ctr"/>
          <a:lstStyle/>
          <a:p>
            <a:endParaRPr lang="ar-SA"/>
          </a:p>
        </p:txBody>
      </p:sp>
    </p:spTree>
  </p:cSld>
  <p:clrMapOvr>
    <a:masterClrMapping/>
  </p:clrMapOvr>
  <p:transition advClick="0" advTm="1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235200" y="460375"/>
            <a:ext cx="5003800" cy="701675"/>
          </a:xfrm>
          <a:prstGeom prst="rect">
            <a:avLst/>
          </a:prstGeom>
          <a:noFill/>
          <a:ln w="9525">
            <a:noFill/>
            <a:miter lim="800000"/>
            <a:headEnd/>
            <a:tailEnd/>
          </a:ln>
          <a:effectLst/>
        </p:spPr>
        <p:txBody>
          <a:bodyPr wrap="none">
            <a:spAutoFit/>
          </a:bodyPr>
          <a:lstStyle/>
          <a:p>
            <a:r>
              <a:rPr lang="en-GB">
                <a:latin typeface="Bookman Old Style" pitchFamily="18" charset="0"/>
              </a:rPr>
              <a:t>The Fusion Process</a:t>
            </a:r>
          </a:p>
        </p:txBody>
      </p:sp>
      <p:sp>
        <p:nvSpPr>
          <p:cNvPr id="40963" name="Oval 3"/>
          <p:cNvSpPr>
            <a:spLocks noChangeArrowheads="1"/>
          </p:cNvSpPr>
          <p:nvPr/>
        </p:nvSpPr>
        <p:spPr bwMode="auto">
          <a:xfrm>
            <a:off x="2209800" y="3200400"/>
            <a:ext cx="762000" cy="762000"/>
          </a:xfrm>
          <a:prstGeom prst="ellipse">
            <a:avLst/>
          </a:prstGeom>
          <a:solidFill>
            <a:srgbClr val="00FF00"/>
          </a:solidFill>
          <a:ln w="9525">
            <a:solidFill>
              <a:srgbClr val="00FF00"/>
            </a:solidFill>
            <a:round/>
            <a:headEnd/>
            <a:tailEnd/>
          </a:ln>
          <a:effectLst/>
        </p:spPr>
        <p:txBody>
          <a:bodyPr wrap="none" anchor="ctr"/>
          <a:lstStyle/>
          <a:p>
            <a:endParaRPr lang="ar-SA"/>
          </a:p>
        </p:txBody>
      </p:sp>
      <p:sp>
        <p:nvSpPr>
          <p:cNvPr id="40964" name="Oval 4"/>
          <p:cNvSpPr>
            <a:spLocks noChangeArrowheads="1"/>
          </p:cNvSpPr>
          <p:nvPr/>
        </p:nvSpPr>
        <p:spPr bwMode="auto">
          <a:xfrm>
            <a:off x="2209800" y="3352800"/>
            <a:ext cx="762000" cy="762000"/>
          </a:xfrm>
          <a:prstGeom prst="ellipse">
            <a:avLst/>
          </a:prstGeom>
          <a:solidFill>
            <a:srgbClr val="00FF00"/>
          </a:solidFill>
          <a:ln w="9525">
            <a:solidFill>
              <a:srgbClr val="00FF00"/>
            </a:solidFill>
            <a:round/>
            <a:headEnd/>
            <a:tailEnd/>
          </a:ln>
          <a:effectLst/>
        </p:spPr>
        <p:txBody>
          <a:bodyPr wrap="none" anchor="ctr"/>
          <a:lstStyle/>
          <a:p>
            <a:endParaRPr lang="ar-SA"/>
          </a:p>
        </p:txBody>
      </p:sp>
    </p:spTree>
  </p:cSld>
  <p:clrMapOvr>
    <a:masterClrMapping/>
  </p:clrMapOvr>
  <p:transition advClick="0" advTm="1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235200" y="460375"/>
            <a:ext cx="5003800" cy="701675"/>
          </a:xfrm>
          <a:prstGeom prst="rect">
            <a:avLst/>
          </a:prstGeom>
          <a:noFill/>
          <a:ln w="9525">
            <a:noFill/>
            <a:miter lim="800000"/>
            <a:headEnd/>
            <a:tailEnd/>
          </a:ln>
          <a:effectLst/>
        </p:spPr>
        <p:txBody>
          <a:bodyPr wrap="none">
            <a:spAutoFit/>
          </a:bodyPr>
          <a:lstStyle/>
          <a:p>
            <a:r>
              <a:rPr lang="en-GB">
                <a:latin typeface="Bookman Old Style" pitchFamily="18" charset="0"/>
              </a:rPr>
              <a:t>The Fusion Process</a:t>
            </a:r>
          </a:p>
        </p:txBody>
      </p:sp>
      <p:grpSp>
        <p:nvGrpSpPr>
          <p:cNvPr id="2" name="Group 5"/>
          <p:cNvGrpSpPr>
            <a:grpSpLocks/>
          </p:cNvGrpSpPr>
          <p:nvPr/>
        </p:nvGrpSpPr>
        <p:grpSpPr bwMode="auto">
          <a:xfrm>
            <a:off x="2209800" y="3276600"/>
            <a:ext cx="774700" cy="762000"/>
            <a:chOff x="1392" y="1920"/>
            <a:chExt cx="488" cy="480"/>
          </a:xfrm>
        </p:grpSpPr>
        <p:sp>
          <p:nvSpPr>
            <p:cNvPr id="41990" name="Oval 6"/>
            <p:cNvSpPr>
              <a:spLocks noChangeArrowheads="1"/>
            </p:cNvSpPr>
            <p:nvPr/>
          </p:nvSpPr>
          <p:spPr bwMode="auto">
            <a:xfrm>
              <a:off x="1392" y="1920"/>
              <a:ext cx="480" cy="480"/>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3" name="Group 7"/>
            <p:cNvGrpSpPr>
              <a:grpSpLocks/>
            </p:cNvGrpSpPr>
            <p:nvPr/>
          </p:nvGrpSpPr>
          <p:grpSpPr bwMode="auto">
            <a:xfrm>
              <a:off x="1392" y="1968"/>
              <a:ext cx="488" cy="356"/>
              <a:chOff x="1484" y="1968"/>
              <a:chExt cx="488" cy="356"/>
            </a:xfrm>
          </p:grpSpPr>
          <p:sp>
            <p:nvSpPr>
              <p:cNvPr id="41992" name="Text Box 8"/>
              <p:cNvSpPr txBox="1">
                <a:spLocks noChangeArrowheads="1"/>
              </p:cNvSpPr>
              <p:nvPr/>
            </p:nvSpPr>
            <p:spPr bwMode="auto">
              <a:xfrm>
                <a:off x="1632" y="2016"/>
                <a:ext cx="340" cy="288"/>
              </a:xfrm>
              <a:prstGeom prst="rect">
                <a:avLst/>
              </a:prstGeom>
              <a:noFill/>
              <a:ln w="9525">
                <a:noFill/>
                <a:miter lim="800000"/>
                <a:headEnd/>
                <a:tailEnd/>
              </a:ln>
              <a:effectLst/>
            </p:spPr>
            <p:txBody>
              <a:bodyPr wrap="none">
                <a:spAutoFit/>
              </a:bodyPr>
              <a:lstStyle/>
              <a:p>
                <a:r>
                  <a:rPr lang="en-GB" sz="2400"/>
                  <a:t>He</a:t>
                </a:r>
              </a:p>
            </p:txBody>
          </p:sp>
          <p:sp>
            <p:nvSpPr>
              <p:cNvPr id="41993" name="Text Box 9"/>
              <p:cNvSpPr txBox="1">
                <a:spLocks noChangeArrowheads="1"/>
              </p:cNvSpPr>
              <p:nvPr/>
            </p:nvSpPr>
            <p:spPr bwMode="auto">
              <a:xfrm>
                <a:off x="1484" y="1968"/>
                <a:ext cx="244" cy="212"/>
              </a:xfrm>
              <a:prstGeom prst="rect">
                <a:avLst/>
              </a:prstGeom>
              <a:noFill/>
              <a:ln w="9525">
                <a:noFill/>
                <a:miter lim="800000"/>
                <a:headEnd/>
                <a:tailEnd/>
              </a:ln>
              <a:effectLst/>
            </p:spPr>
            <p:txBody>
              <a:bodyPr wrap="none">
                <a:spAutoFit/>
              </a:bodyPr>
              <a:lstStyle/>
              <a:p>
                <a:r>
                  <a:rPr lang="en-GB" sz="1600"/>
                  <a:t>  4</a:t>
                </a:r>
              </a:p>
            </p:txBody>
          </p:sp>
          <p:sp>
            <p:nvSpPr>
              <p:cNvPr id="41994" name="Text Box 10"/>
              <p:cNvSpPr txBox="1">
                <a:spLocks noChangeArrowheads="1"/>
              </p:cNvSpPr>
              <p:nvPr/>
            </p:nvSpPr>
            <p:spPr bwMode="auto">
              <a:xfrm>
                <a:off x="1516" y="2112"/>
                <a:ext cx="212" cy="212"/>
              </a:xfrm>
              <a:prstGeom prst="rect">
                <a:avLst/>
              </a:prstGeom>
              <a:noFill/>
              <a:ln w="9525">
                <a:noFill/>
                <a:miter lim="800000"/>
                <a:headEnd/>
                <a:tailEnd/>
              </a:ln>
              <a:effectLst/>
            </p:spPr>
            <p:txBody>
              <a:bodyPr wrap="none">
                <a:spAutoFit/>
              </a:bodyPr>
              <a:lstStyle/>
              <a:p>
                <a:r>
                  <a:rPr lang="en-GB" sz="1600"/>
                  <a:t> 2</a:t>
                </a:r>
              </a:p>
            </p:txBody>
          </p:sp>
        </p:grpSp>
      </p:grpSp>
      <p:grpSp>
        <p:nvGrpSpPr>
          <p:cNvPr id="4" name="Group 11"/>
          <p:cNvGrpSpPr>
            <a:grpSpLocks/>
          </p:cNvGrpSpPr>
          <p:nvPr/>
        </p:nvGrpSpPr>
        <p:grpSpPr bwMode="auto">
          <a:xfrm>
            <a:off x="2971800" y="2819400"/>
            <a:ext cx="685800" cy="609600"/>
            <a:chOff x="1632" y="2496"/>
            <a:chExt cx="432" cy="384"/>
          </a:xfrm>
        </p:grpSpPr>
        <p:sp>
          <p:nvSpPr>
            <p:cNvPr id="41996" name="Oval 12"/>
            <p:cNvSpPr>
              <a:spLocks noChangeArrowheads="1"/>
            </p:cNvSpPr>
            <p:nvPr/>
          </p:nvSpPr>
          <p:spPr bwMode="auto">
            <a:xfrm>
              <a:off x="1680" y="2496"/>
              <a:ext cx="384" cy="384"/>
            </a:xfrm>
            <a:prstGeom prst="ellipse">
              <a:avLst/>
            </a:prstGeom>
            <a:gradFill rotWithShape="0">
              <a:gsLst>
                <a:gs pos="0">
                  <a:srgbClr val="0099FF">
                    <a:gamma/>
                    <a:shade val="66275"/>
                    <a:invGamma/>
                  </a:srgbClr>
                </a:gs>
                <a:gs pos="100000">
                  <a:srgbClr val="0099FF"/>
                </a:gs>
              </a:gsLst>
              <a:lin ang="0" scaled="1"/>
            </a:gradFill>
            <a:ln w="9525">
              <a:solidFill>
                <a:schemeClr val="tx1"/>
              </a:solidFill>
              <a:round/>
              <a:headEnd/>
              <a:tailEnd/>
            </a:ln>
            <a:effectLst/>
          </p:spPr>
          <p:txBody>
            <a:bodyPr wrap="none" anchor="ctr"/>
            <a:lstStyle/>
            <a:p>
              <a:endParaRPr lang="ar-SA"/>
            </a:p>
          </p:txBody>
        </p:sp>
        <p:grpSp>
          <p:nvGrpSpPr>
            <p:cNvPr id="5" name="Group 13"/>
            <p:cNvGrpSpPr>
              <a:grpSpLocks/>
            </p:cNvGrpSpPr>
            <p:nvPr/>
          </p:nvGrpSpPr>
          <p:grpSpPr bwMode="auto">
            <a:xfrm>
              <a:off x="1632" y="2496"/>
              <a:ext cx="404" cy="356"/>
              <a:chOff x="2880" y="2160"/>
              <a:chExt cx="404" cy="356"/>
            </a:xfrm>
          </p:grpSpPr>
          <p:sp>
            <p:nvSpPr>
              <p:cNvPr id="41998" name="Text Box 14"/>
              <p:cNvSpPr txBox="1">
                <a:spLocks noChangeArrowheads="1"/>
              </p:cNvSpPr>
              <p:nvPr/>
            </p:nvSpPr>
            <p:spPr bwMode="auto">
              <a:xfrm>
                <a:off x="3072" y="2208"/>
                <a:ext cx="212" cy="288"/>
              </a:xfrm>
              <a:prstGeom prst="rect">
                <a:avLst/>
              </a:prstGeom>
              <a:noFill/>
              <a:ln w="9525">
                <a:noFill/>
                <a:miter lim="800000"/>
                <a:headEnd/>
                <a:tailEnd/>
              </a:ln>
              <a:effectLst/>
            </p:spPr>
            <p:txBody>
              <a:bodyPr wrap="none">
                <a:spAutoFit/>
              </a:bodyPr>
              <a:lstStyle/>
              <a:p>
                <a:r>
                  <a:rPr lang="en-GB" sz="2400"/>
                  <a:t>n</a:t>
                </a:r>
              </a:p>
            </p:txBody>
          </p:sp>
          <p:grpSp>
            <p:nvGrpSpPr>
              <p:cNvPr id="6" name="Group 15"/>
              <p:cNvGrpSpPr>
                <a:grpSpLocks/>
              </p:cNvGrpSpPr>
              <p:nvPr/>
            </p:nvGrpSpPr>
            <p:grpSpPr bwMode="auto">
              <a:xfrm>
                <a:off x="2880" y="2160"/>
                <a:ext cx="260" cy="356"/>
                <a:chOff x="2880" y="2160"/>
                <a:chExt cx="260" cy="356"/>
              </a:xfrm>
            </p:grpSpPr>
            <p:sp>
              <p:nvSpPr>
                <p:cNvPr id="42000" name="Text Box 16"/>
                <p:cNvSpPr txBox="1">
                  <a:spLocks noChangeArrowheads="1"/>
                </p:cNvSpPr>
                <p:nvPr/>
              </p:nvSpPr>
              <p:spPr bwMode="auto">
                <a:xfrm>
                  <a:off x="2880" y="2160"/>
                  <a:ext cx="244" cy="212"/>
                </a:xfrm>
                <a:prstGeom prst="rect">
                  <a:avLst/>
                </a:prstGeom>
                <a:noFill/>
                <a:ln w="9525">
                  <a:noFill/>
                  <a:miter lim="800000"/>
                  <a:headEnd/>
                  <a:tailEnd/>
                </a:ln>
                <a:effectLst/>
              </p:spPr>
              <p:txBody>
                <a:bodyPr wrap="none">
                  <a:spAutoFit/>
                </a:bodyPr>
                <a:lstStyle/>
                <a:p>
                  <a:r>
                    <a:rPr lang="en-GB" sz="1600"/>
                    <a:t>  1</a:t>
                  </a:r>
                </a:p>
              </p:txBody>
            </p:sp>
            <p:sp>
              <p:nvSpPr>
                <p:cNvPr id="42001" name="Text Box 17"/>
                <p:cNvSpPr txBox="1">
                  <a:spLocks noChangeArrowheads="1"/>
                </p:cNvSpPr>
                <p:nvPr/>
              </p:nvSpPr>
              <p:spPr bwMode="auto">
                <a:xfrm>
                  <a:off x="2928" y="2304"/>
                  <a:ext cx="212" cy="212"/>
                </a:xfrm>
                <a:prstGeom prst="rect">
                  <a:avLst/>
                </a:prstGeom>
                <a:noFill/>
                <a:ln w="9525">
                  <a:noFill/>
                  <a:miter lim="800000"/>
                  <a:headEnd/>
                  <a:tailEnd/>
                </a:ln>
                <a:effectLst/>
              </p:spPr>
              <p:txBody>
                <a:bodyPr wrap="none">
                  <a:spAutoFit/>
                </a:bodyPr>
                <a:lstStyle/>
                <a:p>
                  <a:r>
                    <a:rPr lang="en-GB" sz="1600"/>
                    <a:t> 0</a:t>
                  </a:r>
                </a:p>
              </p:txBody>
            </p:sp>
          </p:grpSp>
        </p:grpSp>
      </p:grpSp>
      <p:sp>
        <p:nvSpPr>
          <p:cNvPr id="42002" name="Text Box 18"/>
          <p:cNvSpPr txBox="1">
            <a:spLocks noChangeArrowheads="1"/>
          </p:cNvSpPr>
          <p:nvPr/>
        </p:nvSpPr>
        <p:spPr bwMode="auto">
          <a:xfrm rot="1627489">
            <a:off x="2971800" y="4038600"/>
            <a:ext cx="2241550" cy="701675"/>
          </a:xfrm>
          <a:prstGeom prst="rect">
            <a:avLst/>
          </a:prstGeom>
          <a:noFill/>
          <a:ln w="9525">
            <a:noFill/>
            <a:miter lim="800000"/>
            <a:headEnd/>
            <a:tailEnd/>
          </a:ln>
          <a:effectLst/>
        </p:spPr>
        <p:txBody>
          <a:bodyPr wrap="none">
            <a:spAutoFit/>
          </a:bodyPr>
          <a:lstStyle/>
          <a:p>
            <a:r>
              <a:rPr lang="en-GB"/>
              <a:t>ENERGY</a:t>
            </a:r>
          </a:p>
        </p:txBody>
      </p:sp>
    </p:spTree>
  </p:cSld>
  <p:clrMapOvr>
    <a:masterClrMapping/>
  </p:clrMapOvr>
  <p:transition advClick="0" advTm="1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Process of Nuclear Fission</a:t>
            </a:r>
            <a:endParaRPr lang="en-US" dirty="0"/>
          </a:p>
        </p:txBody>
      </p:sp>
      <p:sp>
        <p:nvSpPr>
          <p:cNvPr id="4" name="Text Box 9"/>
          <p:cNvSpPr txBox="1">
            <a:spLocks noChangeArrowheads="1"/>
          </p:cNvSpPr>
          <p:nvPr/>
        </p:nvSpPr>
        <p:spPr bwMode="auto">
          <a:xfrm>
            <a:off x="1071538" y="1714488"/>
            <a:ext cx="7286676" cy="4270992"/>
          </a:xfrm>
          <a:prstGeom prst="rect">
            <a:avLst/>
          </a:prstGeom>
          <a:noFill/>
          <a:ln w="9525">
            <a:noFill/>
            <a:miter lim="800000"/>
            <a:headEnd/>
            <a:tailEnd/>
          </a:ln>
          <a:effectLst/>
        </p:spPr>
        <p:txBody>
          <a:bodyPr wrap="square" lIns="114885" tIns="57443" rIns="114885" bIns="57443">
            <a:spAutoFit/>
          </a:bodyPr>
          <a:lstStyle/>
          <a:p>
            <a:pPr defTabSz="1149350"/>
            <a:r>
              <a:rPr lang="en-US" sz="5400" dirty="0"/>
              <a:t>Fission is the release of energy by splitting heavy nuclei such as Uranium-235 and Plutonium-239</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235200" y="460375"/>
            <a:ext cx="5003800" cy="701675"/>
          </a:xfrm>
          <a:prstGeom prst="rect">
            <a:avLst/>
          </a:prstGeom>
          <a:noFill/>
          <a:ln w="9525">
            <a:noFill/>
            <a:miter lim="800000"/>
            <a:headEnd/>
            <a:tailEnd/>
          </a:ln>
          <a:effectLst/>
        </p:spPr>
        <p:txBody>
          <a:bodyPr wrap="none">
            <a:spAutoFit/>
          </a:bodyPr>
          <a:lstStyle/>
          <a:p>
            <a:r>
              <a:rPr lang="en-GB">
                <a:latin typeface="Bookman Old Style" pitchFamily="18" charset="0"/>
              </a:rPr>
              <a:t>The Fusion Process</a:t>
            </a:r>
          </a:p>
        </p:txBody>
      </p:sp>
      <p:grpSp>
        <p:nvGrpSpPr>
          <p:cNvPr id="2" name="Group 3"/>
          <p:cNvGrpSpPr>
            <a:grpSpLocks/>
          </p:cNvGrpSpPr>
          <p:nvPr/>
        </p:nvGrpSpPr>
        <p:grpSpPr bwMode="auto">
          <a:xfrm>
            <a:off x="2578100" y="3276600"/>
            <a:ext cx="774700" cy="762000"/>
            <a:chOff x="1392" y="1920"/>
            <a:chExt cx="488" cy="480"/>
          </a:xfrm>
        </p:grpSpPr>
        <p:sp>
          <p:nvSpPr>
            <p:cNvPr id="44036" name="Oval 4"/>
            <p:cNvSpPr>
              <a:spLocks noChangeArrowheads="1"/>
            </p:cNvSpPr>
            <p:nvPr/>
          </p:nvSpPr>
          <p:spPr bwMode="auto">
            <a:xfrm>
              <a:off x="1392" y="1920"/>
              <a:ext cx="480" cy="480"/>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3" name="Group 5"/>
            <p:cNvGrpSpPr>
              <a:grpSpLocks/>
            </p:cNvGrpSpPr>
            <p:nvPr/>
          </p:nvGrpSpPr>
          <p:grpSpPr bwMode="auto">
            <a:xfrm>
              <a:off x="1392" y="1968"/>
              <a:ext cx="488" cy="356"/>
              <a:chOff x="1484" y="1968"/>
              <a:chExt cx="488" cy="356"/>
            </a:xfrm>
          </p:grpSpPr>
          <p:sp>
            <p:nvSpPr>
              <p:cNvPr id="44038" name="Text Box 6"/>
              <p:cNvSpPr txBox="1">
                <a:spLocks noChangeArrowheads="1"/>
              </p:cNvSpPr>
              <p:nvPr/>
            </p:nvSpPr>
            <p:spPr bwMode="auto">
              <a:xfrm>
                <a:off x="1632" y="2016"/>
                <a:ext cx="340" cy="288"/>
              </a:xfrm>
              <a:prstGeom prst="rect">
                <a:avLst/>
              </a:prstGeom>
              <a:noFill/>
              <a:ln w="9525">
                <a:noFill/>
                <a:miter lim="800000"/>
                <a:headEnd/>
                <a:tailEnd/>
              </a:ln>
              <a:effectLst/>
            </p:spPr>
            <p:txBody>
              <a:bodyPr wrap="none">
                <a:spAutoFit/>
              </a:bodyPr>
              <a:lstStyle/>
              <a:p>
                <a:r>
                  <a:rPr lang="en-GB" sz="2400"/>
                  <a:t>He</a:t>
                </a:r>
              </a:p>
            </p:txBody>
          </p:sp>
          <p:sp>
            <p:nvSpPr>
              <p:cNvPr id="44039" name="Text Box 7"/>
              <p:cNvSpPr txBox="1">
                <a:spLocks noChangeArrowheads="1"/>
              </p:cNvSpPr>
              <p:nvPr/>
            </p:nvSpPr>
            <p:spPr bwMode="auto">
              <a:xfrm>
                <a:off x="1484" y="1968"/>
                <a:ext cx="244" cy="212"/>
              </a:xfrm>
              <a:prstGeom prst="rect">
                <a:avLst/>
              </a:prstGeom>
              <a:noFill/>
              <a:ln w="9525">
                <a:noFill/>
                <a:miter lim="800000"/>
                <a:headEnd/>
                <a:tailEnd/>
              </a:ln>
              <a:effectLst/>
            </p:spPr>
            <p:txBody>
              <a:bodyPr wrap="none">
                <a:spAutoFit/>
              </a:bodyPr>
              <a:lstStyle/>
              <a:p>
                <a:r>
                  <a:rPr lang="en-GB" sz="1600"/>
                  <a:t>  4</a:t>
                </a:r>
              </a:p>
            </p:txBody>
          </p:sp>
          <p:sp>
            <p:nvSpPr>
              <p:cNvPr id="44040" name="Text Box 8"/>
              <p:cNvSpPr txBox="1">
                <a:spLocks noChangeArrowheads="1"/>
              </p:cNvSpPr>
              <p:nvPr/>
            </p:nvSpPr>
            <p:spPr bwMode="auto">
              <a:xfrm>
                <a:off x="1516" y="2112"/>
                <a:ext cx="212" cy="212"/>
              </a:xfrm>
              <a:prstGeom prst="rect">
                <a:avLst/>
              </a:prstGeom>
              <a:noFill/>
              <a:ln w="9525">
                <a:noFill/>
                <a:miter lim="800000"/>
                <a:headEnd/>
                <a:tailEnd/>
              </a:ln>
              <a:effectLst/>
            </p:spPr>
            <p:txBody>
              <a:bodyPr wrap="none">
                <a:spAutoFit/>
              </a:bodyPr>
              <a:lstStyle/>
              <a:p>
                <a:r>
                  <a:rPr lang="en-GB" sz="1600"/>
                  <a:t> 2</a:t>
                </a:r>
              </a:p>
            </p:txBody>
          </p:sp>
        </p:grpSp>
      </p:grpSp>
      <p:grpSp>
        <p:nvGrpSpPr>
          <p:cNvPr id="4" name="Group 9"/>
          <p:cNvGrpSpPr>
            <a:grpSpLocks/>
          </p:cNvGrpSpPr>
          <p:nvPr/>
        </p:nvGrpSpPr>
        <p:grpSpPr bwMode="auto">
          <a:xfrm>
            <a:off x="3352800" y="2438400"/>
            <a:ext cx="685800" cy="609600"/>
            <a:chOff x="1632" y="2496"/>
            <a:chExt cx="432" cy="384"/>
          </a:xfrm>
        </p:grpSpPr>
        <p:sp>
          <p:nvSpPr>
            <p:cNvPr id="44042" name="Oval 10"/>
            <p:cNvSpPr>
              <a:spLocks noChangeArrowheads="1"/>
            </p:cNvSpPr>
            <p:nvPr/>
          </p:nvSpPr>
          <p:spPr bwMode="auto">
            <a:xfrm>
              <a:off x="1680" y="2496"/>
              <a:ext cx="384" cy="384"/>
            </a:xfrm>
            <a:prstGeom prst="ellipse">
              <a:avLst/>
            </a:prstGeom>
            <a:gradFill rotWithShape="0">
              <a:gsLst>
                <a:gs pos="0">
                  <a:srgbClr val="0099FF">
                    <a:gamma/>
                    <a:shade val="66275"/>
                    <a:invGamma/>
                  </a:srgbClr>
                </a:gs>
                <a:gs pos="100000">
                  <a:srgbClr val="0099FF"/>
                </a:gs>
              </a:gsLst>
              <a:lin ang="0" scaled="1"/>
            </a:gradFill>
            <a:ln w="9525">
              <a:solidFill>
                <a:schemeClr val="tx1"/>
              </a:solidFill>
              <a:round/>
              <a:headEnd/>
              <a:tailEnd/>
            </a:ln>
            <a:effectLst/>
          </p:spPr>
          <p:txBody>
            <a:bodyPr wrap="none" anchor="ctr"/>
            <a:lstStyle/>
            <a:p>
              <a:endParaRPr lang="ar-SA"/>
            </a:p>
          </p:txBody>
        </p:sp>
        <p:grpSp>
          <p:nvGrpSpPr>
            <p:cNvPr id="5" name="Group 11"/>
            <p:cNvGrpSpPr>
              <a:grpSpLocks/>
            </p:cNvGrpSpPr>
            <p:nvPr/>
          </p:nvGrpSpPr>
          <p:grpSpPr bwMode="auto">
            <a:xfrm>
              <a:off x="1632" y="2496"/>
              <a:ext cx="404" cy="356"/>
              <a:chOff x="2880" y="2160"/>
              <a:chExt cx="404" cy="356"/>
            </a:xfrm>
          </p:grpSpPr>
          <p:sp>
            <p:nvSpPr>
              <p:cNvPr id="44044" name="Text Box 12"/>
              <p:cNvSpPr txBox="1">
                <a:spLocks noChangeArrowheads="1"/>
              </p:cNvSpPr>
              <p:nvPr/>
            </p:nvSpPr>
            <p:spPr bwMode="auto">
              <a:xfrm>
                <a:off x="3072" y="2208"/>
                <a:ext cx="212" cy="288"/>
              </a:xfrm>
              <a:prstGeom prst="rect">
                <a:avLst/>
              </a:prstGeom>
              <a:noFill/>
              <a:ln w="9525">
                <a:noFill/>
                <a:miter lim="800000"/>
                <a:headEnd/>
                <a:tailEnd/>
              </a:ln>
              <a:effectLst/>
            </p:spPr>
            <p:txBody>
              <a:bodyPr wrap="none">
                <a:spAutoFit/>
              </a:bodyPr>
              <a:lstStyle/>
              <a:p>
                <a:r>
                  <a:rPr lang="en-GB" sz="2400"/>
                  <a:t>n</a:t>
                </a:r>
              </a:p>
            </p:txBody>
          </p:sp>
          <p:grpSp>
            <p:nvGrpSpPr>
              <p:cNvPr id="6" name="Group 13"/>
              <p:cNvGrpSpPr>
                <a:grpSpLocks/>
              </p:cNvGrpSpPr>
              <p:nvPr/>
            </p:nvGrpSpPr>
            <p:grpSpPr bwMode="auto">
              <a:xfrm>
                <a:off x="2880" y="2160"/>
                <a:ext cx="260" cy="356"/>
                <a:chOff x="2880" y="2160"/>
                <a:chExt cx="260" cy="356"/>
              </a:xfrm>
            </p:grpSpPr>
            <p:sp>
              <p:nvSpPr>
                <p:cNvPr id="44046" name="Text Box 14"/>
                <p:cNvSpPr txBox="1">
                  <a:spLocks noChangeArrowheads="1"/>
                </p:cNvSpPr>
                <p:nvPr/>
              </p:nvSpPr>
              <p:spPr bwMode="auto">
                <a:xfrm>
                  <a:off x="2880" y="2160"/>
                  <a:ext cx="244" cy="212"/>
                </a:xfrm>
                <a:prstGeom prst="rect">
                  <a:avLst/>
                </a:prstGeom>
                <a:noFill/>
                <a:ln w="9525">
                  <a:noFill/>
                  <a:miter lim="800000"/>
                  <a:headEnd/>
                  <a:tailEnd/>
                </a:ln>
                <a:effectLst/>
              </p:spPr>
              <p:txBody>
                <a:bodyPr wrap="none">
                  <a:spAutoFit/>
                </a:bodyPr>
                <a:lstStyle/>
                <a:p>
                  <a:r>
                    <a:rPr lang="en-GB" sz="1600"/>
                    <a:t>  1</a:t>
                  </a:r>
                </a:p>
              </p:txBody>
            </p:sp>
            <p:sp>
              <p:nvSpPr>
                <p:cNvPr id="44047" name="Text Box 15"/>
                <p:cNvSpPr txBox="1">
                  <a:spLocks noChangeArrowheads="1"/>
                </p:cNvSpPr>
                <p:nvPr/>
              </p:nvSpPr>
              <p:spPr bwMode="auto">
                <a:xfrm>
                  <a:off x="2928" y="2304"/>
                  <a:ext cx="212" cy="212"/>
                </a:xfrm>
                <a:prstGeom prst="rect">
                  <a:avLst/>
                </a:prstGeom>
                <a:noFill/>
                <a:ln w="9525">
                  <a:noFill/>
                  <a:miter lim="800000"/>
                  <a:headEnd/>
                  <a:tailEnd/>
                </a:ln>
                <a:effectLst/>
              </p:spPr>
              <p:txBody>
                <a:bodyPr wrap="none">
                  <a:spAutoFit/>
                </a:bodyPr>
                <a:lstStyle/>
                <a:p>
                  <a:r>
                    <a:rPr lang="en-GB" sz="1600"/>
                    <a:t> 0</a:t>
                  </a:r>
                </a:p>
              </p:txBody>
            </p:sp>
          </p:grpSp>
        </p:grpSp>
      </p:grpSp>
      <p:sp>
        <p:nvSpPr>
          <p:cNvPr id="44048" name="Text Box 16"/>
          <p:cNvSpPr txBox="1">
            <a:spLocks noChangeArrowheads="1"/>
          </p:cNvSpPr>
          <p:nvPr/>
        </p:nvSpPr>
        <p:spPr bwMode="auto">
          <a:xfrm rot="1627489">
            <a:off x="3321050" y="4403725"/>
            <a:ext cx="2241550" cy="701675"/>
          </a:xfrm>
          <a:prstGeom prst="rect">
            <a:avLst/>
          </a:prstGeom>
          <a:noFill/>
          <a:ln w="9525">
            <a:noFill/>
            <a:miter lim="800000"/>
            <a:headEnd/>
            <a:tailEnd/>
          </a:ln>
          <a:effectLst/>
        </p:spPr>
        <p:txBody>
          <a:bodyPr wrap="none">
            <a:spAutoFit/>
          </a:bodyPr>
          <a:lstStyle/>
          <a:p>
            <a:r>
              <a:rPr lang="en-GB"/>
              <a:t>ENERGY</a:t>
            </a:r>
          </a:p>
        </p:txBody>
      </p:sp>
    </p:spTree>
  </p:cSld>
  <p:clrMapOvr>
    <a:masterClrMapping/>
  </p:clrMapOvr>
  <p:transition advClick="0" advTm="1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235200" y="460375"/>
            <a:ext cx="5003800" cy="701675"/>
          </a:xfrm>
          <a:prstGeom prst="rect">
            <a:avLst/>
          </a:prstGeom>
          <a:noFill/>
          <a:ln w="9525">
            <a:noFill/>
            <a:miter lim="800000"/>
            <a:headEnd/>
            <a:tailEnd/>
          </a:ln>
          <a:effectLst/>
        </p:spPr>
        <p:txBody>
          <a:bodyPr wrap="none">
            <a:spAutoFit/>
          </a:bodyPr>
          <a:lstStyle/>
          <a:p>
            <a:r>
              <a:rPr lang="en-GB">
                <a:latin typeface="Bookman Old Style" pitchFamily="18" charset="0"/>
              </a:rPr>
              <a:t>The Fusion Process</a:t>
            </a:r>
          </a:p>
        </p:txBody>
      </p:sp>
      <p:grpSp>
        <p:nvGrpSpPr>
          <p:cNvPr id="2" name="Group 3"/>
          <p:cNvGrpSpPr>
            <a:grpSpLocks/>
          </p:cNvGrpSpPr>
          <p:nvPr/>
        </p:nvGrpSpPr>
        <p:grpSpPr bwMode="auto">
          <a:xfrm>
            <a:off x="2959100" y="3276600"/>
            <a:ext cx="774700" cy="762000"/>
            <a:chOff x="1392" y="1920"/>
            <a:chExt cx="488" cy="480"/>
          </a:xfrm>
        </p:grpSpPr>
        <p:sp>
          <p:nvSpPr>
            <p:cNvPr id="45060" name="Oval 4"/>
            <p:cNvSpPr>
              <a:spLocks noChangeArrowheads="1"/>
            </p:cNvSpPr>
            <p:nvPr/>
          </p:nvSpPr>
          <p:spPr bwMode="auto">
            <a:xfrm>
              <a:off x="1392" y="1920"/>
              <a:ext cx="480" cy="480"/>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3" name="Group 5"/>
            <p:cNvGrpSpPr>
              <a:grpSpLocks/>
            </p:cNvGrpSpPr>
            <p:nvPr/>
          </p:nvGrpSpPr>
          <p:grpSpPr bwMode="auto">
            <a:xfrm>
              <a:off x="1392" y="1968"/>
              <a:ext cx="488" cy="356"/>
              <a:chOff x="1484" y="1968"/>
              <a:chExt cx="488" cy="356"/>
            </a:xfrm>
          </p:grpSpPr>
          <p:sp>
            <p:nvSpPr>
              <p:cNvPr id="45062" name="Text Box 6"/>
              <p:cNvSpPr txBox="1">
                <a:spLocks noChangeArrowheads="1"/>
              </p:cNvSpPr>
              <p:nvPr/>
            </p:nvSpPr>
            <p:spPr bwMode="auto">
              <a:xfrm>
                <a:off x="1632" y="2016"/>
                <a:ext cx="340" cy="288"/>
              </a:xfrm>
              <a:prstGeom prst="rect">
                <a:avLst/>
              </a:prstGeom>
              <a:noFill/>
              <a:ln w="9525">
                <a:noFill/>
                <a:miter lim="800000"/>
                <a:headEnd/>
                <a:tailEnd/>
              </a:ln>
              <a:effectLst/>
            </p:spPr>
            <p:txBody>
              <a:bodyPr wrap="none">
                <a:spAutoFit/>
              </a:bodyPr>
              <a:lstStyle/>
              <a:p>
                <a:r>
                  <a:rPr lang="en-GB" sz="2400"/>
                  <a:t>He</a:t>
                </a:r>
              </a:p>
            </p:txBody>
          </p:sp>
          <p:sp>
            <p:nvSpPr>
              <p:cNvPr id="45063" name="Text Box 7"/>
              <p:cNvSpPr txBox="1">
                <a:spLocks noChangeArrowheads="1"/>
              </p:cNvSpPr>
              <p:nvPr/>
            </p:nvSpPr>
            <p:spPr bwMode="auto">
              <a:xfrm>
                <a:off x="1484" y="1968"/>
                <a:ext cx="244" cy="212"/>
              </a:xfrm>
              <a:prstGeom prst="rect">
                <a:avLst/>
              </a:prstGeom>
              <a:noFill/>
              <a:ln w="9525">
                <a:noFill/>
                <a:miter lim="800000"/>
                <a:headEnd/>
                <a:tailEnd/>
              </a:ln>
              <a:effectLst/>
            </p:spPr>
            <p:txBody>
              <a:bodyPr wrap="none">
                <a:spAutoFit/>
              </a:bodyPr>
              <a:lstStyle/>
              <a:p>
                <a:r>
                  <a:rPr lang="en-GB" sz="1600"/>
                  <a:t>  4</a:t>
                </a:r>
              </a:p>
            </p:txBody>
          </p:sp>
          <p:sp>
            <p:nvSpPr>
              <p:cNvPr id="45064" name="Text Box 8"/>
              <p:cNvSpPr txBox="1">
                <a:spLocks noChangeArrowheads="1"/>
              </p:cNvSpPr>
              <p:nvPr/>
            </p:nvSpPr>
            <p:spPr bwMode="auto">
              <a:xfrm>
                <a:off x="1516" y="2112"/>
                <a:ext cx="212" cy="212"/>
              </a:xfrm>
              <a:prstGeom prst="rect">
                <a:avLst/>
              </a:prstGeom>
              <a:noFill/>
              <a:ln w="9525">
                <a:noFill/>
                <a:miter lim="800000"/>
                <a:headEnd/>
                <a:tailEnd/>
              </a:ln>
              <a:effectLst/>
            </p:spPr>
            <p:txBody>
              <a:bodyPr wrap="none">
                <a:spAutoFit/>
              </a:bodyPr>
              <a:lstStyle/>
              <a:p>
                <a:r>
                  <a:rPr lang="en-GB" sz="1600"/>
                  <a:t> 2</a:t>
                </a:r>
              </a:p>
            </p:txBody>
          </p:sp>
        </p:grpSp>
      </p:grpSp>
      <p:grpSp>
        <p:nvGrpSpPr>
          <p:cNvPr id="4" name="Group 9"/>
          <p:cNvGrpSpPr>
            <a:grpSpLocks/>
          </p:cNvGrpSpPr>
          <p:nvPr/>
        </p:nvGrpSpPr>
        <p:grpSpPr bwMode="auto">
          <a:xfrm>
            <a:off x="4114800" y="1676400"/>
            <a:ext cx="685800" cy="609600"/>
            <a:chOff x="1632" y="2496"/>
            <a:chExt cx="432" cy="384"/>
          </a:xfrm>
        </p:grpSpPr>
        <p:sp>
          <p:nvSpPr>
            <p:cNvPr id="45066" name="Oval 10"/>
            <p:cNvSpPr>
              <a:spLocks noChangeArrowheads="1"/>
            </p:cNvSpPr>
            <p:nvPr/>
          </p:nvSpPr>
          <p:spPr bwMode="auto">
            <a:xfrm>
              <a:off x="1680" y="2496"/>
              <a:ext cx="384" cy="384"/>
            </a:xfrm>
            <a:prstGeom prst="ellipse">
              <a:avLst/>
            </a:prstGeom>
            <a:gradFill rotWithShape="0">
              <a:gsLst>
                <a:gs pos="0">
                  <a:srgbClr val="0099FF">
                    <a:gamma/>
                    <a:shade val="66275"/>
                    <a:invGamma/>
                  </a:srgbClr>
                </a:gs>
                <a:gs pos="100000">
                  <a:srgbClr val="0099FF"/>
                </a:gs>
              </a:gsLst>
              <a:lin ang="0" scaled="1"/>
            </a:gradFill>
            <a:ln w="9525">
              <a:solidFill>
                <a:schemeClr val="tx1"/>
              </a:solidFill>
              <a:round/>
              <a:headEnd/>
              <a:tailEnd/>
            </a:ln>
            <a:effectLst/>
          </p:spPr>
          <p:txBody>
            <a:bodyPr wrap="none" anchor="ctr"/>
            <a:lstStyle/>
            <a:p>
              <a:endParaRPr lang="ar-SA"/>
            </a:p>
          </p:txBody>
        </p:sp>
        <p:grpSp>
          <p:nvGrpSpPr>
            <p:cNvPr id="5" name="Group 11"/>
            <p:cNvGrpSpPr>
              <a:grpSpLocks/>
            </p:cNvGrpSpPr>
            <p:nvPr/>
          </p:nvGrpSpPr>
          <p:grpSpPr bwMode="auto">
            <a:xfrm>
              <a:off x="1632" y="2496"/>
              <a:ext cx="404" cy="356"/>
              <a:chOff x="2880" y="2160"/>
              <a:chExt cx="404" cy="356"/>
            </a:xfrm>
          </p:grpSpPr>
          <p:sp>
            <p:nvSpPr>
              <p:cNvPr id="45068" name="Text Box 12"/>
              <p:cNvSpPr txBox="1">
                <a:spLocks noChangeArrowheads="1"/>
              </p:cNvSpPr>
              <p:nvPr/>
            </p:nvSpPr>
            <p:spPr bwMode="auto">
              <a:xfrm>
                <a:off x="3072" y="2208"/>
                <a:ext cx="212" cy="288"/>
              </a:xfrm>
              <a:prstGeom prst="rect">
                <a:avLst/>
              </a:prstGeom>
              <a:noFill/>
              <a:ln w="9525">
                <a:noFill/>
                <a:miter lim="800000"/>
                <a:headEnd/>
                <a:tailEnd/>
              </a:ln>
              <a:effectLst/>
            </p:spPr>
            <p:txBody>
              <a:bodyPr wrap="none">
                <a:spAutoFit/>
              </a:bodyPr>
              <a:lstStyle/>
              <a:p>
                <a:r>
                  <a:rPr lang="en-GB" sz="2400"/>
                  <a:t>n</a:t>
                </a:r>
              </a:p>
            </p:txBody>
          </p:sp>
          <p:grpSp>
            <p:nvGrpSpPr>
              <p:cNvPr id="6" name="Group 13"/>
              <p:cNvGrpSpPr>
                <a:grpSpLocks/>
              </p:cNvGrpSpPr>
              <p:nvPr/>
            </p:nvGrpSpPr>
            <p:grpSpPr bwMode="auto">
              <a:xfrm>
                <a:off x="2880" y="2160"/>
                <a:ext cx="260" cy="356"/>
                <a:chOff x="2880" y="2160"/>
                <a:chExt cx="260" cy="356"/>
              </a:xfrm>
            </p:grpSpPr>
            <p:sp>
              <p:nvSpPr>
                <p:cNvPr id="45070" name="Text Box 14"/>
                <p:cNvSpPr txBox="1">
                  <a:spLocks noChangeArrowheads="1"/>
                </p:cNvSpPr>
                <p:nvPr/>
              </p:nvSpPr>
              <p:spPr bwMode="auto">
                <a:xfrm>
                  <a:off x="2880" y="2160"/>
                  <a:ext cx="244" cy="212"/>
                </a:xfrm>
                <a:prstGeom prst="rect">
                  <a:avLst/>
                </a:prstGeom>
                <a:noFill/>
                <a:ln w="9525">
                  <a:noFill/>
                  <a:miter lim="800000"/>
                  <a:headEnd/>
                  <a:tailEnd/>
                </a:ln>
                <a:effectLst/>
              </p:spPr>
              <p:txBody>
                <a:bodyPr wrap="none">
                  <a:spAutoFit/>
                </a:bodyPr>
                <a:lstStyle/>
                <a:p>
                  <a:r>
                    <a:rPr lang="en-GB" sz="1600"/>
                    <a:t>  1</a:t>
                  </a:r>
                </a:p>
              </p:txBody>
            </p:sp>
            <p:sp>
              <p:nvSpPr>
                <p:cNvPr id="45071" name="Text Box 15"/>
                <p:cNvSpPr txBox="1">
                  <a:spLocks noChangeArrowheads="1"/>
                </p:cNvSpPr>
                <p:nvPr/>
              </p:nvSpPr>
              <p:spPr bwMode="auto">
                <a:xfrm>
                  <a:off x="2928" y="2304"/>
                  <a:ext cx="212" cy="212"/>
                </a:xfrm>
                <a:prstGeom prst="rect">
                  <a:avLst/>
                </a:prstGeom>
                <a:noFill/>
                <a:ln w="9525">
                  <a:noFill/>
                  <a:miter lim="800000"/>
                  <a:headEnd/>
                  <a:tailEnd/>
                </a:ln>
                <a:effectLst/>
              </p:spPr>
              <p:txBody>
                <a:bodyPr wrap="none">
                  <a:spAutoFit/>
                </a:bodyPr>
                <a:lstStyle/>
                <a:p>
                  <a:r>
                    <a:rPr lang="en-GB" sz="1600"/>
                    <a:t> 0</a:t>
                  </a:r>
                </a:p>
              </p:txBody>
            </p:sp>
          </p:grpSp>
        </p:grpSp>
      </p:grpSp>
      <p:sp>
        <p:nvSpPr>
          <p:cNvPr id="45072" name="Text Box 16"/>
          <p:cNvSpPr txBox="1">
            <a:spLocks noChangeArrowheads="1"/>
          </p:cNvSpPr>
          <p:nvPr/>
        </p:nvSpPr>
        <p:spPr bwMode="auto">
          <a:xfrm rot="1627489">
            <a:off x="3702050" y="4784725"/>
            <a:ext cx="2241550" cy="701675"/>
          </a:xfrm>
          <a:prstGeom prst="rect">
            <a:avLst/>
          </a:prstGeom>
          <a:noFill/>
          <a:ln w="9525">
            <a:noFill/>
            <a:miter lim="800000"/>
            <a:headEnd/>
            <a:tailEnd/>
          </a:ln>
          <a:effectLst/>
        </p:spPr>
        <p:txBody>
          <a:bodyPr wrap="none">
            <a:spAutoFit/>
          </a:bodyPr>
          <a:lstStyle/>
          <a:p>
            <a:r>
              <a:rPr lang="en-GB"/>
              <a:t>ENERGY</a:t>
            </a:r>
          </a:p>
        </p:txBody>
      </p:sp>
    </p:spTree>
  </p:cSld>
  <p:clrMapOvr>
    <a:masterClrMapping/>
  </p:clrMapOvr>
  <p:transition advClick="0" advTm="1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235200" y="460375"/>
            <a:ext cx="5003800" cy="701675"/>
          </a:xfrm>
          <a:prstGeom prst="rect">
            <a:avLst/>
          </a:prstGeom>
          <a:noFill/>
          <a:ln w="9525">
            <a:noFill/>
            <a:miter lim="800000"/>
            <a:headEnd/>
            <a:tailEnd/>
          </a:ln>
          <a:effectLst/>
        </p:spPr>
        <p:txBody>
          <a:bodyPr wrap="none">
            <a:spAutoFit/>
          </a:bodyPr>
          <a:lstStyle/>
          <a:p>
            <a:r>
              <a:rPr lang="en-GB">
                <a:latin typeface="Bookman Old Style" pitchFamily="18" charset="0"/>
              </a:rPr>
              <a:t>The Fusion Process</a:t>
            </a:r>
          </a:p>
        </p:txBody>
      </p:sp>
      <p:grpSp>
        <p:nvGrpSpPr>
          <p:cNvPr id="2" name="Group 3"/>
          <p:cNvGrpSpPr>
            <a:grpSpLocks/>
          </p:cNvGrpSpPr>
          <p:nvPr/>
        </p:nvGrpSpPr>
        <p:grpSpPr bwMode="auto">
          <a:xfrm>
            <a:off x="3340100" y="3276600"/>
            <a:ext cx="774700" cy="762000"/>
            <a:chOff x="1392" y="1920"/>
            <a:chExt cx="488" cy="480"/>
          </a:xfrm>
        </p:grpSpPr>
        <p:sp>
          <p:nvSpPr>
            <p:cNvPr id="46084" name="Oval 4"/>
            <p:cNvSpPr>
              <a:spLocks noChangeArrowheads="1"/>
            </p:cNvSpPr>
            <p:nvPr/>
          </p:nvSpPr>
          <p:spPr bwMode="auto">
            <a:xfrm>
              <a:off x="1392" y="1920"/>
              <a:ext cx="480" cy="480"/>
            </a:xfrm>
            <a:prstGeom prst="ellipse">
              <a:avLst/>
            </a:prstGeom>
            <a:solidFill>
              <a:srgbClr val="00FF00"/>
            </a:solidFill>
            <a:ln w="9525">
              <a:solidFill>
                <a:schemeClr val="tx1"/>
              </a:solidFill>
              <a:round/>
              <a:headEnd/>
              <a:tailEnd/>
            </a:ln>
            <a:effectLst/>
          </p:spPr>
          <p:txBody>
            <a:bodyPr wrap="none" anchor="ctr"/>
            <a:lstStyle/>
            <a:p>
              <a:endParaRPr lang="ar-SA"/>
            </a:p>
          </p:txBody>
        </p:sp>
        <p:grpSp>
          <p:nvGrpSpPr>
            <p:cNvPr id="3" name="Group 5"/>
            <p:cNvGrpSpPr>
              <a:grpSpLocks/>
            </p:cNvGrpSpPr>
            <p:nvPr/>
          </p:nvGrpSpPr>
          <p:grpSpPr bwMode="auto">
            <a:xfrm>
              <a:off x="1392" y="1968"/>
              <a:ext cx="488" cy="356"/>
              <a:chOff x="1484" y="1968"/>
              <a:chExt cx="488" cy="356"/>
            </a:xfrm>
          </p:grpSpPr>
          <p:sp>
            <p:nvSpPr>
              <p:cNvPr id="46086" name="Text Box 6"/>
              <p:cNvSpPr txBox="1">
                <a:spLocks noChangeArrowheads="1"/>
              </p:cNvSpPr>
              <p:nvPr/>
            </p:nvSpPr>
            <p:spPr bwMode="auto">
              <a:xfrm>
                <a:off x="1632" y="2016"/>
                <a:ext cx="340" cy="288"/>
              </a:xfrm>
              <a:prstGeom prst="rect">
                <a:avLst/>
              </a:prstGeom>
              <a:noFill/>
              <a:ln w="9525">
                <a:noFill/>
                <a:miter lim="800000"/>
                <a:headEnd/>
                <a:tailEnd/>
              </a:ln>
              <a:effectLst/>
            </p:spPr>
            <p:txBody>
              <a:bodyPr wrap="none">
                <a:spAutoFit/>
              </a:bodyPr>
              <a:lstStyle/>
              <a:p>
                <a:r>
                  <a:rPr lang="en-GB" sz="2400"/>
                  <a:t>He</a:t>
                </a:r>
              </a:p>
            </p:txBody>
          </p:sp>
          <p:sp>
            <p:nvSpPr>
              <p:cNvPr id="46087" name="Text Box 7"/>
              <p:cNvSpPr txBox="1">
                <a:spLocks noChangeArrowheads="1"/>
              </p:cNvSpPr>
              <p:nvPr/>
            </p:nvSpPr>
            <p:spPr bwMode="auto">
              <a:xfrm>
                <a:off x="1484" y="1968"/>
                <a:ext cx="244" cy="212"/>
              </a:xfrm>
              <a:prstGeom prst="rect">
                <a:avLst/>
              </a:prstGeom>
              <a:noFill/>
              <a:ln w="9525">
                <a:noFill/>
                <a:miter lim="800000"/>
                <a:headEnd/>
                <a:tailEnd/>
              </a:ln>
              <a:effectLst/>
            </p:spPr>
            <p:txBody>
              <a:bodyPr wrap="none">
                <a:spAutoFit/>
              </a:bodyPr>
              <a:lstStyle/>
              <a:p>
                <a:r>
                  <a:rPr lang="en-GB" sz="1600"/>
                  <a:t>  4</a:t>
                </a:r>
              </a:p>
            </p:txBody>
          </p:sp>
          <p:sp>
            <p:nvSpPr>
              <p:cNvPr id="46088" name="Text Box 8"/>
              <p:cNvSpPr txBox="1">
                <a:spLocks noChangeArrowheads="1"/>
              </p:cNvSpPr>
              <p:nvPr/>
            </p:nvSpPr>
            <p:spPr bwMode="auto">
              <a:xfrm>
                <a:off x="1516" y="2112"/>
                <a:ext cx="212" cy="212"/>
              </a:xfrm>
              <a:prstGeom prst="rect">
                <a:avLst/>
              </a:prstGeom>
              <a:noFill/>
              <a:ln w="9525">
                <a:noFill/>
                <a:miter lim="800000"/>
                <a:headEnd/>
                <a:tailEnd/>
              </a:ln>
              <a:effectLst/>
            </p:spPr>
            <p:txBody>
              <a:bodyPr wrap="none">
                <a:spAutoFit/>
              </a:bodyPr>
              <a:lstStyle/>
              <a:p>
                <a:r>
                  <a:rPr lang="en-GB" sz="1600"/>
                  <a:t> 2</a:t>
                </a:r>
              </a:p>
            </p:txBody>
          </p:sp>
        </p:grpSp>
      </p:grpSp>
      <p:grpSp>
        <p:nvGrpSpPr>
          <p:cNvPr id="4" name="Group 9"/>
          <p:cNvGrpSpPr>
            <a:grpSpLocks/>
          </p:cNvGrpSpPr>
          <p:nvPr/>
        </p:nvGrpSpPr>
        <p:grpSpPr bwMode="auto">
          <a:xfrm>
            <a:off x="4572000" y="1295400"/>
            <a:ext cx="685800" cy="609600"/>
            <a:chOff x="1632" y="2496"/>
            <a:chExt cx="432" cy="384"/>
          </a:xfrm>
        </p:grpSpPr>
        <p:sp>
          <p:nvSpPr>
            <p:cNvPr id="46090" name="Oval 10"/>
            <p:cNvSpPr>
              <a:spLocks noChangeArrowheads="1"/>
            </p:cNvSpPr>
            <p:nvPr/>
          </p:nvSpPr>
          <p:spPr bwMode="auto">
            <a:xfrm>
              <a:off x="1680" y="2496"/>
              <a:ext cx="384" cy="384"/>
            </a:xfrm>
            <a:prstGeom prst="ellipse">
              <a:avLst/>
            </a:prstGeom>
            <a:gradFill rotWithShape="0">
              <a:gsLst>
                <a:gs pos="0">
                  <a:srgbClr val="0099FF">
                    <a:gamma/>
                    <a:shade val="66275"/>
                    <a:invGamma/>
                  </a:srgbClr>
                </a:gs>
                <a:gs pos="100000">
                  <a:srgbClr val="0099FF"/>
                </a:gs>
              </a:gsLst>
              <a:lin ang="0" scaled="1"/>
            </a:gradFill>
            <a:ln w="9525">
              <a:solidFill>
                <a:schemeClr val="tx1"/>
              </a:solidFill>
              <a:round/>
              <a:headEnd/>
              <a:tailEnd/>
            </a:ln>
            <a:effectLst/>
          </p:spPr>
          <p:txBody>
            <a:bodyPr wrap="none" anchor="ctr"/>
            <a:lstStyle/>
            <a:p>
              <a:endParaRPr lang="ar-SA"/>
            </a:p>
          </p:txBody>
        </p:sp>
        <p:grpSp>
          <p:nvGrpSpPr>
            <p:cNvPr id="5" name="Group 11"/>
            <p:cNvGrpSpPr>
              <a:grpSpLocks/>
            </p:cNvGrpSpPr>
            <p:nvPr/>
          </p:nvGrpSpPr>
          <p:grpSpPr bwMode="auto">
            <a:xfrm>
              <a:off x="1632" y="2496"/>
              <a:ext cx="404" cy="356"/>
              <a:chOff x="2880" y="2160"/>
              <a:chExt cx="404" cy="356"/>
            </a:xfrm>
          </p:grpSpPr>
          <p:sp>
            <p:nvSpPr>
              <p:cNvPr id="46092" name="Text Box 12"/>
              <p:cNvSpPr txBox="1">
                <a:spLocks noChangeArrowheads="1"/>
              </p:cNvSpPr>
              <p:nvPr/>
            </p:nvSpPr>
            <p:spPr bwMode="auto">
              <a:xfrm>
                <a:off x="3072" y="2208"/>
                <a:ext cx="212" cy="288"/>
              </a:xfrm>
              <a:prstGeom prst="rect">
                <a:avLst/>
              </a:prstGeom>
              <a:noFill/>
              <a:ln w="9525">
                <a:noFill/>
                <a:miter lim="800000"/>
                <a:headEnd/>
                <a:tailEnd/>
              </a:ln>
              <a:effectLst/>
            </p:spPr>
            <p:txBody>
              <a:bodyPr wrap="none">
                <a:spAutoFit/>
              </a:bodyPr>
              <a:lstStyle/>
              <a:p>
                <a:r>
                  <a:rPr lang="en-GB" sz="2400"/>
                  <a:t>n</a:t>
                </a:r>
              </a:p>
            </p:txBody>
          </p:sp>
          <p:grpSp>
            <p:nvGrpSpPr>
              <p:cNvPr id="6" name="Group 13"/>
              <p:cNvGrpSpPr>
                <a:grpSpLocks/>
              </p:cNvGrpSpPr>
              <p:nvPr/>
            </p:nvGrpSpPr>
            <p:grpSpPr bwMode="auto">
              <a:xfrm>
                <a:off x="2880" y="2160"/>
                <a:ext cx="260" cy="356"/>
                <a:chOff x="2880" y="2160"/>
                <a:chExt cx="260" cy="356"/>
              </a:xfrm>
            </p:grpSpPr>
            <p:sp>
              <p:nvSpPr>
                <p:cNvPr id="46094" name="Text Box 14"/>
                <p:cNvSpPr txBox="1">
                  <a:spLocks noChangeArrowheads="1"/>
                </p:cNvSpPr>
                <p:nvPr/>
              </p:nvSpPr>
              <p:spPr bwMode="auto">
                <a:xfrm>
                  <a:off x="2880" y="2160"/>
                  <a:ext cx="244" cy="212"/>
                </a:xfrm>
                <a:prstGeom prst="rect">
                  <a:avLst/>
                </a:prstGeom>
                <a:noFill/>
                <a:ln w="9525">
                  <a:noFill/>
                  <a:miter lim="800000"/>
                  <a:headEnd/>
                  <a:tailEnd/>
                </a:ln>
                <a:effectLst/>
              </p:spPr>
              <p:txBody>
                <a:bodyPr wrap="none">
                  <a:spAutoFit/>
                </a:bodyPr>
                <a:lstStyle/>
                <a:p>
                  <a:r>
                    <a:rPr lang="en-GB" sz="1600"/>
                    <a:t>  1</a:t>
                  </a:r>
                </a:p>
              </p:txBody>
            </p:sp>
            <p:sp>
              <p:nvSpPr>
                <p:cNvPr id="46095" name="Text Box 15"/>
                <p:cNvSpPr txBox="1">
                  <a:spLocks noChangeArrowheads="1"/>
                </p:cNvSpPr>
                <p:nvPr/>
              </p:nvSpPr>
              <p:spPr bwMode="auto">
                <a:xfrm>
                  <a:off x="2928" y="2304"/>
                  <a:ext cx="212" cy="212"/>
                </a:xfrm>
                <a:prstGeom prst="rect">
                  <a:avLst/>
                </a:prstGeom>
                <a:noFill/>
                <a:ln w="9525">
                  <a:noFill/>
                  <a:miter lim="800000"/>
                  <a:headEnd/>
                  <a:tailEnd/>
                </a:ln>
                <a:effectLst/>
              </p:spPr>
              <p:txBody>
                <a:bodyPr wrap="none">
                  <a:spAutoFit/>
                </a:bodyPr>
                <a:lstStyle/>
                <a:p>
                  <a:r>
                    <a:rPr lang="en-GB" sz="1600"/>
                    <a:t> 0</a:t>
                  </a:r>
                </a:p>
              </p:txBody>
            </p:sp>
          </p:grpSp>
        </p:grpSp>
      </p:grpSp>
      <p:sp>
        <p:nvSpPr>
          <p:cNvPr id="46096" name="Text Box 16"/>
          <p:cNvSpPr txBox="1">
            <a:spLocks noChangeArrowheads="1"/>
          </p:cNvSpPr>
          <p:nvPr/>
        </p:nvSpPr>
        <p:spPr bwMode="auto">
          <a:xfrm rot="1627489">
            <a:off x="4083050" y="5165725"/>
            <a:ext cx="2241550" cy="701675"/>
          </a:xfrm>
          <a:prstGeom prst="rect">
            <a:avLst/>
          </a:prstGeom>
          <a:noFill/>
          <a:ln w="9525">
            <a:noFill/>
            <a:miter lim="800000"/>
            <a:headEnd/>
            <a:tailEnd/>
          </a:ln>
          <a:effectLst/>
        </p:spPr>
        <p:txBody>
          <a:bodyPr wrap="none">
            <a:spAutoFit/>
          </a:bodyPr>
          <a:lstStyle/>
          <a:p>
            <a:r>
              <a:rPr lang="en-GB"/>
              <a:t>ENERGY</a:t>
            </a:r>
          </a:p>
        </p:txBody>
      </p:sp>
    </p:spTree>
  </p:cSld>
  <p:clrMapOvr>
    <a:masterClrMapping/>
  </p:clrMapOvr>
  <p:transition advClick="0" advTm="1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Nuclear Energy Applications </a:t>
            </a:r>
            <a:endParaRPr lang="en-US" dirty="0">
              <a:solidFill>
                <a:srgbClr val="FF0000"/>
              </a:solidFill>
            </a:endParaRPr>
          </a:p>
        </p:txBody>
      </p:sp>
      <p:sp>
        <p:nvSpPr>
          <p:cNvPr id="3" name="Content Placeholder 2"/>
          <p:cNvSpPr>
            <a:spLocks noGrp="1"/>
          </p:cNvSpPr>
          <p:nvPr>
            <p:ph idx="1"/>
          </p:nvPr>
        </p:nvSpPr>
        <p:spPr/>
        <p:txBody>
          <a:bodyPr/>
          <a:lstStyle/>
          <a:p>
            <a:r>
              <a:rPr lang="en-US" b="1" dirty="0" smtClean="0"/>
              <a:t>Electricity Generation </a:t>
            </a:r>
          </a:p>
          <a:p>
            <a:r>
              <a:rPr lang="en-US" b="1" dirty="0" smtClean="0"/>
              <a:t> Medical diagnosis and treatment </a:t>
            </a:r>
          </a:p>
          <a:p>
            <a:r>
              <a:rPr lang="en-US" b="1" dirty="0" smtClean="0"/>
              <a:t> Hydrogen production </a:t>
            </a:r>
          </a:p>
          <a:p>
            <a:r>
              <a:rPr lang="en-US" b="1" dirty="0" smtClean="0"/>
              <a:t> Food </a:t>
            </a:r>
          </a:p>
          <a:p>
            <a:r>
              <a:rPr lang="en-US" b="1" dirty="0" smtClean="0"/>
              <a:t> Industrial &amp; manufacturing </a:t>
            </a:r>
          </a:p>
          <a:p>
            <a:r>
              <a:rPr lang="en-US" b="1" dirty="0" smtClean="0"/>
              <a:t> Desalination of seawater </a:t>
            </a:r>
          </a:p>
          <a:p>
            <a:pPr>
              <a:buNone/>
            </a:pPr>
            <a:endParaRPr lang="en-US"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Nuclear Drivers</a:t>
            </a:r>
            <a:endParaRPr lang="en-US" dirty="0">
              <a:solidFill>
                <a:srgbClr val="FFFF00"/>
              </a:solidFill>
            </a:endParaRPr>
          </a:p>
        </p:txBody>
      </p:sp>
      <p:sp>
        <p:nvSpPr>
          <p:cNvPr id="4" name="عنصر نائب للمحتوى 3"/>
          <p:cNvSpPr>
            <a:spLocks noGrp="1"/>
          </p:cNvSpPr>
          <p:nvPr>
            <p:ph idx="1"/>
          </p:nvPr>
        </p:nvSpPr>
        <p:spPr>
          <a:xfrm>
            <a:off x="457200" y="1600200"/>
            <a:ext cx="8229600" cy="4572000"/>
          </a:xfrm>
        </p:spPr>
        <p:txBody>
          <a:bodyPr>
            <a:normAutofit lnSpcReduction="10000"/>
          </a:bodyPr>
          <a:lstStyle/>
          <a:p>
            <a:r>
              <a:rPr lang="en-US" b="1" dirty="0" smtClean="0"/>
              <a:t>Population growth in developing countries</a:t>
            </a:r>
          </a:p>
          <a:p>
            <a:r>
              <a:rPr lang="en-US" b="1" dirty="0" smtClean="0"/>
              <a:t>Economic growth</a:t>
            </a:r>
          </a:p>
          <a:p>
            <a:r>
              <a:rPr lang="en-US" b="1" dirty="0" smtClean="0"/>
              <a:t>Technology change</a:t>
            </a:r>
          </a:p>
          <a:p>
            <a:r>
              <a:rPr lang="en-US" b="1" dirty="0" smtClean="0"/>
              <a:t>Climate change</a:t>
            </a:r>
          </a:p>
          <a:p>
            <a:r>
              <a:rPr lang="en-US" b="1" dirty="0" smtClean="0"/>
              <a:t>Carbon issues</a:t>
            </a:r>
          </a:p>
          <a:p>
            <a:r>
              <a:rPr lang="en-US" b="1" dirty="0" smtClean="0"/>
              <a:t>Challenge of energy gap</a:t>
            </a:r>
          </a:p>
          <a:p>
            <a:r>
              <a:rPr lang="en-US" b="1" dirty="0" smtClean="0"/>
              <a:t>Energy security</a:t>
            </a:r>
          </a:p>
          <a:p>
            <a:r>
              <a:rPr lang="en-US" b="1" dirty="0" smtClean="0"/>
              <a:t>Clean air</a:t>
            </a:r>
          </a:p>
          <a:p>
            <a:endParaRPr lang="ar-JO"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Don’t We All Use It?</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Mainly, people are afraid of the possibility of a nuclear meltdown. However, there is a slim to none chance that a meltdown will occur in America.</a:t>
            </a:r>
          </a:p>
          <a:p>
            <a:r>
              <a:rPr lang="en-US" b="1" dirty="0" smtClean="0"/>
              <a:t>Next, is the problem of nuclear waste. This problem however, can be solved with enough research.</a:t>
            </a:r>
          </a:p>
          <a:p>
            <a:r>
              <a:rPr lang="en-US" b="1" dirty="0" smtClean="0"/>
              <a:t>Lastly, nuclear plants are costly to produce. The government has been largely ineffective in operating these and private corporations are the only entities able to maintain these facilities, as will they always be. 														</a:t>
            </a:r>
            <a:endParaRPr lang="en-US"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blocanyon"/>
          <p:cNvPicPr>
            <a:picLocks noGrp="1" noChangeAspect="1" noChangeArrowheads="1"/>
          </p:cNvPicPr>
          <p:nvPr>
            <p:ph idx="1"/>
          </p:nvPr>
        </p:nvPicPr>
        <p:blipFill>
          <a:blip r:embed="rId2"/>
          <a:srcRect/>
          <a:stretch>
            <a:fillRect/>
          </a:stretch>
        </p:blipFill>
        <p:spPr>
          <a:xfrm>
            <a:off x="76200" y="152400"/>
            <a:ext cx="8915401" cy="6647288"/>
          </a:xfrm>
          <a:no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41DB314-E7F2-99DF-3D6ACEC215A9A006_1"/>
          <p:cNvPicPr>
            <a:picLocks noChangeAspect="1" noChangeArrowheads="1"/>
          </p:cNvPicPr>
          <p:nvPr/>
        </p:nvPicPr>
        <p:blipFill>
          <a:blip r:embed="rId2"/>
          <a:srcRect/>
          <a:stretch>
            <a:fillRect/>
          </a:stretch>
        </p:blipFill>
        <p:spPr>
          <a:xfrm>
            <a:off x="5292725" y="2636838"/>
            <a:ext cx="3048000" cy="3038475"/>
          </a:xfrm>
          <a:prstGeom prst="rect">
            <a:avLst/>
          </a:prstGeom>
          <a:noFill/>
          <a:ln/>
        </p:spPr>
      </p:pic>
      <p:sp>
        <p:nvSpPr>
          <p:cNvPr id="5" name="Rectangle 2"/>
          <p:cNvSpPr>
            <a:spLocks noGrp="1" noChangeArrowheads="1"/>
          </p:cNvSpPr>
          <p:nvPr>
            <p:ph type="title"/>
          </p:nvPr>
        </p:nvSpPr>
        <p:spPr>
          <a:xfrm>
            <a:off x="457200" y="277813"/>
            <a:ext cx="8229600" cy="1143000"/>
          </a:xfrm>
        </p:spPr>
        <p:txBody>
          <a:bodyPr>
            <a:normAutofit fontScale="90000"/>
          </a:bodyPr>
          <a:lstStyle/>
          <a:p>
            <a:r>
              <a:rPr lang="en-US" dirty="0"/>
              <a:t>Nuclear </a:t>
            </a:r>
            <a:r>
              <a:rPr lang="en-US" dirty="0" smtClean="0"/>
              <a:t>energy </a:t>
            </a:r>
            <a:r>
              <a:rPr lang="en-US" dirty="0"/>
              <a:t>- good and bad</a:t>
            </a:r>
          </a:p>
        </p:txBody>
      </p:sp>
      <p:sp>
        <p:nvSpPr>
          <p:cNvPr id="6" name="Rectangle 3"/>
          <p:cNvSpPr txBox="1">
            <a:spLocks noChangeArrowheads="1"/>
          </p:cNvSpPr>
          <p:nvPr/>
        </p:nvSpPr>
        <p:spPr>
          <a:xfrm>
            <a:off x="395288" y="1484313"/>
            <a:ext cx="4557712" cy="4751387"/>
          </a:xfrm>
          <a:prstGeom prst="rect">
            <a:avLst/>
          </a:prstGeom>
        </p:spPr>
        <p:txBody>
          <a:bodyPr vert="horz" anchor="t">
            <a:normAutofit/>
          </a:bodyPr>
          <a:lstStyle/>
          <a:p>
            <a:pPr marL="448056" marR="0" lvl="0" indent="-384048" algn="l" defTabSz="914400" rtl="0" eaLnBrk="1" fontAlgn="auto" latinLnBrk="0" hangingPunct="1">
              <a:lnSpc>
                <a:spcPct val="80000"/>
              </a:lnSpc>
              <a:spcBef>
                <a:spcPct val="20000"/>
              </a:spcBef>
              <a:spcAft>
                <a:spcPts val="0"/>
              </a:spcAft>
              <a:buClr>
                <a:schemeClr val="accent1"/>
              </a:buClr>
              <a:buSzPct val="80000"/>
              <a:buFont typeface="Wingdings 2"/>
              <a:buChar char=""/>
              <a:tabLst/>
              <a:defRPr/>
            </a:pPr>
            <a:r>
              <a:rPr kumimoji="0" lang="en-US" sz="2400" b="1" i="0" u="none" strike="noStrike" kern="1200" cap="none" spc="0" normalizeH="0" baseline="0" noProof="0" dirty="0" smtClean="0">
                <a:ln>
                  <a:noFill/>
                </a:ln>
                <a:effectLst/>
                <a:uLnTx/>
                <a:uFillTx/>
                <a:latin typeface="+mn-lt"/>
                <a:ea typeface="+mn-ea"/>
                <a:cs typeface="+mn-cs"/>
              </a:rPr>
              <a:t>Good:</a:t>
            </a:r>
          </a:p>
          <a:p>
            <a:pPr marL="448056" marR="0" lvl="0" indent="-384048" algn="l" defTabSz="914400" rtl="0" eaLnBrk="1" fontAlgn="auto" latinLnBrk="0" hangingPunct="1">
              <a:lnSpc>
                <a:spcPct val="80000"/>
              </a:lnSpc>
              <a:spcBef>
                <a:spcPct val="20000"/>
              </a:spcBef>
              <a:spcAft>
                <a:spcPts val="0"/>
              </a:spcAft>
              <a:buClr>
                <a:schemeClr val="accent1"/>
              </a:buClr>
              <a:buSzPct val="80000"/>
              <a:buFont typeface="Wingdings 2"/>
              <a:buChar char=""/>
              <a:tabLst/>
              <a:defRPr/>
            </a:pPr>
            <a:r>
              <a:rPr kumimoji="0" lang="en-US" sz="2000" b="1" i="0" u="none" strike="noStrike" kern="1200" cap="none" spc="0" normalizeH="0" baseline="0" noProof="0" dirty="0" smtClean="0">
                <a:ln>
                  <a:noFill/>
                </a:ln>
                <a:effectLst/>
                <a:uLnTx/>
                <a:uFillTx/>
                <a:latin typeface="+mn-lt"/>
                <a:ea typeface="+mn-ea"/>
                <a:cs typeface="+mn-cs"/>
              </a:rPr>
              <a:t>Cheap energy.</a:t>
            </a:r>
          </a:p>
          <a:p>
            <a:pPr marL="448056" marR="0" lvl="0" indent="-384048" algn="l" defTabSz="914400" rtl="0" eaLnBrk="1" fontAlgn="auto" latinLnBrk="0" hangingPunct="1">
              <a:lnSpc>
                <a:spcPct val="80000"/>
              </a:lnSpc>
              <a:spcBef>
                <a:spcPct val="20000"/>
              </a:spcBef>
              <a:spcAft>
                <a:spcPts val="0"/>
              </a:spcAft>
              <a:buClr>
                <a:schemeClr val="accent1"/>
              </a:buClr>
              <a:buSzPct val="80000"/>
              <a:buFont typeface="Wingdings 2"/>
              <a:buChar char=""/>
              <a:tabLst/>
              <a:defRPr/>
            </a:pPr>
            <a:r>
              <a:rPr kumimoji="0" lang="en-US" sz="2000" b="1" i="0" u="none" strike="noStrike" kern="1200" cap="none" spc="0" normalizeH="0" baseline="0" noProof="0" dirty="0" smtClean="0">
                <a:ln>
                  <a:noFill/>
                </a:ln>
                <a:effectLst/>
                <a:uLnTx/>
                <a:uFillTx/>
                <a:latin typeface="+mn-lt"/>
                <a:ea typeface="+mn-ea"/>
                <a:cs typeface="+mn-cs"/>
              </a:rPr>
              <a:t>It doesn’t let out any harmful things to the environment.</a:t>
            </a:r>
          </a:p>
          <a:p>
            <a:pPr marL="448056" marR="0" lvl="0" indent="-384048" algn="l" defTabSz="914400" rtl="0" eaLnBrk="1" fontAlgn="auto" latinLnBrk="0" hangingPunct="1">
              <a:lnSpc>
                <a:spcPct val="80000"/>
              </a:lnSpc>
              <a:spcBef>
                <a:spcPct val="20000"/>
              </a:spcBef>
              <a:spcAft>
                <a:spcPts val="0"/>
              </a:spcAft>
              <a:buClr>
                <a:schemeClr val="accent1"/>
              </a:buClr>
              <a:buSzPct val="80000"/>
              <a:buFont typeface="Wingdings 2"/>
              <a:buChar char=""/>
              <a:tabLst/>
              <a:defRPr/>
            </a:pPr>
            <a:r>
              <a:rPr kumimoji="0" lang="en-US" sz="2000" b="1" i="0" u="none" strike="noStrike" kern="1200" cap="none" spc="0" normalizeH="0" baseline="0" noProof="0" dirty="0" smtClean="0">
                <a:ln>
                  <a:noFill/>
                </a:ln>
                <a:effectLst/>
                <a:uLnTx/>
                <a:uFillTx/>
                <a:latin typeface="+mn-lt"/>
                <a:ea typeface="+mn-ea"/>
                <a:cs typeface="+mn-cs"/>
              </a:rPr>
              <a:t>One reactor produces much electricity.</a:t>
            </a:r>
          </a:p>
          <a:p>
            <a:pPr marL="448056" marR="0" lvl="0" indent="-384048" algn="l" defTabSz="914400" rtl="0" eaLnBrk="1" fontAlgn="auto" latinLnBrk="0" hangingPunct="1">
              <a:lnSpc>
                <a:spcPct val="80000"/>
              </a:lnSpc>
              <a:spcBef>
                <a:spcPct val="20000"/>
              </a:spcBef>
              <a:spcAft>
                <a:spcPts val="0"/>
              </a:spcAft>
              <a:buClr>
                <a:schemeClr val="accent1"/>
              </a:buClr>
              <a:buSzPct val="80000"/>
              <a:buFont typeface="Wingdings" pitchFamily="2" charset="2"/>
              <a:buNone/>
              <a:tabLst/>
              <a:defRPr/>
            </a:pPr>
            <a:endParaRPr kumimoji="0" lang="en-US" sz="2000" b="1" i="0" u="none" strike="noStrike" kern="1200" cap="none" spc="0" normalizeH="0" baseline="0" noProof="0" dirty="0" smtClean="0">
              <a:ln>
                <a:noFill/>
              </a:ln>
              <a:effectLst/>
              <a:uLnTx/>
              <a:uFillTx/>
              <a:latin typeface="+mn-lt"/>
              <a:ea typeface="+mn-ea"/>
              <a:cs typeface="+mn-cs"/>
            </a:endParaRPr>
          </a:p>
          <a:p>
            <a:pPr marL="448056" marR="0" lvl="0" indent="-384048" algn="l" defTabSz="914400" rtl="0" eaLnBrk="1" fontAlgn="auto" latinLnBrk="0" hangingPunct="1">
              <a:lnSpc>
                <a:spcPct val="80000"/>
              </a:lnSpc>
              <a:spcBef>
                <a:spcPct val="20000"/>
              </a:spcBef>
              <a:spcAft>
                <a:spcPts val="0"/>
              </a:spcAft>
              <a:buClr>
                <a:schemeClr val="accent1"/>
              </a:buClr>
              <a:buSzPct val="80000"/>
              <a:buFont typeface="Wingdings 2"/>
              <a:buChar char=""/>
              <a:tabLst/>
              <a:defRPr/>
            </a:pPr>
            <a:r>
              <a:rPr kumimoji="0" lang="en-US" sz="2400" b="1" i="0" u="none" strike="noStrike" kern="1200" cap="none" spc="0" normalizeH="0" baseline="0" noProof="0" dirty="0" smtClean="0">
                <a:ln>
                  <a:noFill/>
                </a:ln>
                <a:effectLst/>
                <a:uLnTx/>
                <a:uFillTx/>
                <a:latin typeface="+mn-lt"/>
                <a:ea typeface="+mn-ea"/>
                <a:cs typeface="+mn-cs"/>
              </a:rPr>
              <a:t>Bad:</a:t>
            </a:r>
          </a:p>
          <a:p>
            <a:pPr marL="448056" marR="0" lvl="0" indent="-384048" algn="l" defTabSz="914400" rtl="0" eaLnBrk="1" fontAlgn="auto" latinLnBrk="0" hangingPunct="1">
              <a:lnSpc>
                <a:spcPct val="80000"/>
              </a:lnSpc>
              <a:spcBef>
                <a:spcPct val="20000"/>
              </a:spcBef>
              <a:spcAft>
                <a:spcPts val="0"/>
              </a:spcAft>
              <a:buClr>
                <a:schemeClr val="accent1"/>
              </a:buClr>
              <a:buSzPct val="80000"/>
              <a:buFont typeface="Wingdings 2"/>
              <a:buChar char=""/>
              <a:tabLst/>
              <a:defRPr/>
            </a:pPr>
            <a:r>
              <a:rPr kumimoji="0" lang="en-US" sz="2000" b="1" i="0" u="none" strike="noStrike" kern="1200" cap="none" spc="0" normalizeH="0" baseline="0" noProof="0" dirty="0" smtClean="0">
                <a:ln>
                  <a:noFill/>
                </a:ln>
                <a:effectLst/>
                <a:uLnTx/>
                <a:uFillTx/>
                <a:latin typeface="+mn-lt"/>
                <a:ea typeface="+mn-ea"/>
                <a:cs typeface="+mn-cs"/>
              </a:rPr>
              <a:t>There’s a risk that an accident can happen, for example a meltdown.</a:t>
            </a:r>
          </a:p>
          <a:p>
            <a:pPr marL="448056" marR="0" lvl="0" indent="-384048" algn="l" defTabSz="914400" rtl="0" eaLnBrk="1" fontAlgn="auto" latinLnBrk="0" hangingPunct="1">
              <a:lnSpc>
                <a:spcPct val="80000"/>
              </a:lnSpc>
              <a:spcBef>
                <a:spcPct val="20000"/>
              </a:spcBef>
              <a:spcAft>
                <a:spcPts val="0"/>
              </a:spcAft>
              <a:buClr>
                <a:schemeClr val="accent1"/>
              </a:buClr>
              <a:buSzPct val="80000"/>
              <a:buFont typeface="Wingdings 2"/>
              <a:buChar char=""/>
              <a:tabLst/>
              <a:defRPr/>
            </a:pPr>
            <a:r>
              <a:rPr kumimoji="0" lang="en-US" sz="2000" b="1" i="0" u="none" strike="noStrike" kern="1200" cap="none" spc="0" normalizeH="0" baseline="0" noProof="0" dirty="0" smtClean="0">
                <a:ln>
                  <a:noFill/>
                </a:ln>
                <a:effectLst/>
                <a:uLnTx/>
                <a:uFillTx/>
                <a:latin typeface="+mn-lt"/>
                <a:ea typeface="+mn-ea"/>
                <a:cs typeface="+mn-cs"/>
              </a:rPr>
              <a:t>The plant is expensive.</a:t>
            </a:r>
          </a:p>
          <a:p>
            <a:pPr marL="448056" marR="0" lvl="0" indent="-384048" algn="l" defTabSz="914400" rtl="0" eaLnBrk="1" fontAlgn="auto" latinLnBrk="0" hangingPunct="1">
              <a:lnSpc>
                <a:spcPct val="80000"/>
              </a:lnSpc>
              <a:spcBef>
                <a:spcPct val="20000"/>
              </a:spcBef>
              <a:spcAft>
                <a:spcPts val="0"/>
              </a:spcAft>
              <a:buClr>
                <a:schemeClr val="accent1"/>
              </a:buClr>
              <a:buSzPct val="80000"/>
              <a:buFont typeface="Wingdings 2"/>
              <a:buChar char=""/>
              <a:tabLst/>
              <a:defRPr/>
            </a:pPr>
            <a:r>
              <a:rPr kumimoji="0" lang="en-US" sz="2000" b="1" i="0" u="none" strike="noStrike" kern="1200" cap="none" spc="0" normalizeH="0" baseline="0" noProof="0" dirty="0" smtClean="0">
                <a:ln>
                  <a:noFill/>
                </a:ln>
                <a:effectLst/>
                <a:uLnTx/>
                <a:uFillTx/>
                <a:latin typeface="+mn-lt"/>
                <a:ea typeface="+mn-ea"/>
                <a:cs typeface="+mn-cs"/>
              </a:rPr>
              <a:t>The waste can be much radioactive and it takes long time before it gets risk-free, up to more than 100 000 years.</a:t>
            </a:r>
          </a:p>
          <a:p>
            <a:pPr marL="448056" marR="0" lvl="0" indent="-384048" algn="l" defTabSz="914400" rtl="0" eaLnBrk="1" fontAlgn="auto" latinLnBrk="0" hangingPunct="1">
              <a:lnSpc>
                <a:spcPct val="80000"/>
              </a:lnSpc>
              <a:spcBef>
                <a:spcPct val="20000"/>
              </a:spcBef>
              <a:spcAft>
                <a:spcPts val="0"/>
              </a:spcAft>
              <a:buClr>
                <a:schemeClr val="accent1"/>
              </a:buClr>
              <a:buSzPct val="80000"/>
              <a:buFont typeface="Wingdings 2"/>
              <a:buChar char=""/>
              <a:tabLst/>
              <a:defRPr/>
            </a:pPr>
            <a:endParaRPr kumimoji="0" lang="en-US" sz="2000" b="1" i="0" u="none" strike="noStrike" kern="1200" cap="none" spc="0" normalizeH="0" baseline="0" noProof="0" dirty="0" smtClean="0">
              <a:ln>
                <a:noFill/>
              </a:ln>
              <a:effectLst/>
              <a:uLnTx/>
              <a:uFillTx/>
              <a:latin typeface="+mn-lt"/>
              <a:ea typeface="+mn-ea"/>
              <a:cs typeface="+mn-cs"/>
            </a:endParaRPr>
          </a:p>
          <a:p>
            <a:pPr marL="448056" marR="0" lvl="0" indent="-384048" algn="l" defTabSz="914400" rtl="0" eaLnBrk="1" fontAlgn="auto" latinLnBrk="0" hangingPunct="1">
              <a:lnSpc>
                <a:spcPct val="80000"/>
              </a:lnSpc>
              <a:spcBef>
                <a:spcPct val="20000"/>
              </a:spcBef>
              <a:spcAft>
                <a:spcPts val="0"/>
              </a:spcAft>
              <a:buClr>
                <a:schemeClr val="accent1"/>
              </a:buClr>
              <a:buSzPct val="80000"/>
              <a:buFont typeface="Wingdings 2"/>
              <a:buChar char=""/>
              <a:tabLst/>
              <a:defRPr/>
            </a:pPr>
            <a:endParaRPr kumimoji="0" lang="sv-SE" sz="1400" b="1"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linds(horizontal)">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linds(horizontal)">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blinds(horizontal)">
                                      <p:cBhvr>
                                        <p:cTn id="4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dirty="0"/>
              <a:t>Chernobyl</a:t>
            </a:r>
          </a:p>
        </p:txBody>
      </p:sp>
      <p:sp>
        <p:nvSpPr>
          <p:cNvPr id="227334" name="Rectangle 6"/>
          <p:cNvSpPr>
            <a:spLocks noGrp="1" noChangeArrowheads="1"/>
          </p:cNvSpPr>
          <p:nvPr>
            <p:ph type="body" idx="1"/>
          </p:nvPr>
        </p:nvSpPr>
        <p:spPr/>
        <p:txBody>
          <a:bodyPr>
            <a:normAutofit/>
          </a:bodyPr>
          <a:lstStyle/>
          <a:p>
            <a:pPr>
              <a:lnSpc>
                <a:spcPct val="90000"/>
              </a:lnSpc>
            </a:pPr>
            <a:r>
              <a:rPr lang="en-US" sz="2800" b="1" dirty="0" smtClean="0"/>
              <a:t>Chernobyl </a:t>
            </a:r>
            <a:r>
              <a:rPr lang="en-US" sz="2800" b="1" dirty="0"/>
              <a:t>had the RBMK </a:t>
            </a:r>
            <a:r>
              <a:rPr lang="en-US" sz="2800" b="1" dirty="0" smtClean="0"/>
              <a:t>design</a:t>
            </a:r>
            <a:r>
              <a:rPr lang="en-US" sz="2800" b="1" dirty="0"/>
              <a:t>.  In an experiment, 	</a:t>
            </a:r>
            <a:r>
              <a:rPr lang="en-US" sz="2800" b="1" dirty="0" smtClean="0"/>
              <a:t>technicians </a:t>
            </a:r>
            <a:r>
              <a:rPr lang="en-US" sz="2800" b="1" dirty="0"/>
              <a:t>let the power of </a:t>
            </a:r>
            <a:r>
              <a:rPr lang="en-US" sz="2800" b="1" dirty="0" smtClean="0"/>
              <a:t>reactor </a:t>
            </a:r>
            <a:r>
              <a:rPr lang="en-US" sz="2800" b="1" dirty="0"/>
              <a:t>4 fall, and on April </a:t>
            </a:r>
            <a:r>
              <a:rPr lang="en-US" sz="2800" b="1" dirty="0" smtClean="0"/>
              <a:t>26,1986 </a:t>
            </a:r>
            <a:r>
              <a:rPr lang="en-US" sz="2800" b="1" dirty="0"/>
              <a:t>the result was rapid power </a:t>
            </a:r>
            <a:r>
              <a:rPr lang="en-US" sz="2800" b="1" dirty="0" smtClean="0"/>
              <a:t>levels </a:t>
            </a:r>
            <a:r>
              <a:rPr lang="en-US" sz="2800" b="1" dirty="0"/>
              <a:t>rising inside the core—	</a:t>
            </a:r>
            <a:r>
              <a:rPr lang="en-US" sz="2800" b="1" dirty="0" smtClean="0"/>
              <a:t>melting </a:t>
            </a:r>
            <a:r>
              <a:rPr lang="en-US" sz="2800" b="1" dirty="0"/>
              <a:t>fuel and causing a reactor </a:t>
            </a:r>
            <a:r>
              <a:rPr lang="en-US" sz="2800" b="1" dirty="0" smtClean="0"/>
              <a:t>containment </a:t>
            </a:r>
            <a:r>
              <a:rPr lang="en-US" sz="2800" b="1" dirty="0"/>
              <a:t>breach—in addition to an internal hydrogen explosion.  The top of the reactor blew off and spewed radioactive material into the atmosphere for 10 days.</a:t>
            </a:r>
          </a:p>
        </p:txBody>
      </p:sp>
      <p:pic>
        <p:nvPicPr>
          <p:cNvPr id="227332" name="Picture 4" descr="_1071936_chernobyl150afp"/>
          <p:cNvPicPr>
            <a:picLocks noGrp="1" noChangeAspect="1" noChangeArrowheads="1"/>
          </p:cNvPicPr>
          <p:nvPr>
            <p:ph idx="4294967295"/>
          </p:nvPr>
        </p:nvPicPr>
        <p:blipFill>
          <a:blip r:embed="rId2"/>
          <a:srcRect/>
          <a:stretch>
            <a:fillRect/>
          </a:stretch>
        </p:blipFill>
        <p:spPr>
          <a:xfrm>
            <a:off x="6540500" y="228600"/>
            <a:ext cx="1460500" cy="1752600"/>
          </a:xfrm>
          <a:noFill/>
          <a:ln/>
        </p:spPr>
      </p:pic>
    </p:spTree>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04800" y="1646237"/>
            <a:ext cx="8229600" cy="4525963"/>
          </a:xfrm>
          <a:prstGeom prst="rect">
            <a:avLst/>
          </a:prstGeom>
        </p:spPr>
        <p:txBody>
          <a:bodyPr vert="horz" anchor="t">
            <a:normAutofit/>
          </a:bodyPr>
          <a:lstStyle/>
          <a:p>
            <a:pPr marL="448056" marR="0" lvl="0" indent="-384048" algn="l" defTabSz="914400" rtl="0" eaLnBrk="1" fontAlgn="auto" latinLnBrk="0" hangingPunct="1">
              <a:lnSpc>
                <a:spcPct val="90000"/>
              </a:lnSpc>
              <a:spcBef>
                <a:spcPct val="20000"/>
              </a:spcBef>
              <a:spcAft>
                <a:spcPts val="0"/>
              </a:spcAft>
              <a:buClr>
                <a:schemeClr val="accent1"/>
              </a:buClr>
              <a:buSzPct val="80000"/>
              <a:buFont typeface="Wingdings 2"/>
              <a:buChar char=""/>
              <a:tabLst/>
              <a:defRPr/>
            </a:pPr>
            <a:endParaRPr kumimoji="0" lang="en-US" sz="2800" b="1" i="0" u="none" strike="noStrike" kern="1200" cap="none" spc="0" normalizeH="0" baseline="0" noProof="0" dirty="0">
              <a:ln>
                <a:noFill/>
              </a:ln>
              <a:solidFill>
                <a:srgbClr val="00B0F0"/>
              </a:solidFill>
              <a:effectLst/>
              <a:uLnTx/>
              <a:uFillTx/>
              <a:latin typeface="Felix Titling" pitchFamily="82" charset="0"/>
              <a:ea typeface="+mn-ea"/>
              <a:cs typeface="+mn-cs"/>
            </a:endParaRPr>
          </a:p>
        </p:txBody>
      </p:sp>
      <p:sp>
        <p:nvSpPr>
          <p:cNvPr id="6" name="Rectangle 2"/>
          <p:cNvSpPr>
            <a:spLocks noGrp="1" noChangeArrowheads="1"/>
          </p:cNvSpPr>
          <p:nvPr>
            <p:ph type="title"/>
          </p:nvPr>
        </p:nvSpPr>
        <p:spPr>
          <a:xfrm>
            <a:off x="685800" y="381000"/>
            <a:ext cx="8001000" cy="990600"/>
          </a:xfrm>
        </p:spPr>
        <p:txBody>
          <a:bodyPr/>
          <a:lstStyle/>
          <a:p>
            <a:r>
              <a:rPr lang="en-US" dirty="0"/>
              <a:t>Uranium</a:t>
            </a:r>
          </a:p>
        </p:txBody>
      </p:sp>
      <p:sp>
        <p:nvSpPr>
          <p:cNvPr id="7" name="Rectangle 15"/>
          <p:cNvSpPr txBox="1">
            <a:spLocks noChangeArrowheads="1"/>
          </p:cNvSpPr>
          <p:nvPr/>
        </p:nvSpPr>
        <p:spPr>
          <a:xfrm>
            <a:off x="457200" y="1600200"/>
            <a:ext cx="8229600" cy="4525963"/>
          </a:xfrm>
          <a:prstGeom prst="rect">
            <a:avLst/>
          </a:prstGeom>
        </p:spPr>
        <p:txBody>
          <a:bodyPr vert="horz" anchor="t">
            <a:normAutofit fontScale="92500"/>
          </a:bodyPr>
          <a:lstStyle/>
          <a:p>
            <a:pPr marL="448056" marR="0" lvl="0" indent="-384048" algn="l" defTabSz="914400" rtl="0" eaLnBrk="1" fontAlgn="auto" latinLnBrk="0" hangingPunct="1">
              <a:lnSpc>
                <a:spcPct val="90000"/>
              </a:lnSpc>
              <a:spcBef>
                <a:spcPct val="20000"/>
              </a:spcBef>
              <a:spcAft>
                <a:spcPts val="0"/>
              </a:spcAft>
              <a:buClr>
                <a:schemeClr val="accent1"/>
              </a:buClr>
              <a:buSzPct val="80000"/>
              <a:buFont typeface="Wingdings 2"/>
              <a:buChar char=""/>
              <a:tabLst/>
              <a:defRPr/>
            </a:pPr>
            <a:r>
              <a:rPr kumimoji="0" lang="en-US" sz="2800" b="1" i="0" u="none" strike="noStrike" kern="1200" cap="none" spc="0" normalizeH="0" baseline="0" noProof="0" dirty="0" smtClean="0">
                <a:ln>
                  <a:noFill/>
                </a:ln>
                <a:effectLst/>
                <a:uLnTx/>
                <a:uFillTx/>
                <a:latin typeface="+mn-lt"/>
                <a:ea typeface="+mn-ea"/>
                <a:cs typeface="+mn-cs"/>
              </a:rPr>
              <a:t>	Uranium is usually mined similarly to other heavy metals—under ground or in open pits—but other methods can also be used.  After the uranium is mined it is milled near the excavation site using leaching processes.  The mining process explained here is a combination of two of major mines in Australia.  Then we will look at the Navajo uranium miners who were some of the first uranium miners.  Next I will explain some of the other community and environmental impacts associated with the mining processes.</a:t>
            </a:r>
            <a:endParaRPr kumimoji="0" lang="en-US" sz="2800" b="1"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5168948"/>
          </a:xfrm>
        </p:spPr>
        <p:txBody>
          <a:bodyPr/>
          <a:lstStyle/>
          <a:p>
            <a:pPr marL="457200" indent="-457200" defTabSz="1149350"/>
            <a:r>
              <a:rPr lang="en-US" sz="3200" b="1" dirty="0" smtClean="0"/>
              <a:t>How does a nuclear plant work?</a:t>
            </a:r>
          </a:p>
          <a:p>
            <a:pPr marL="457200" indent="-457200" defTabSz="1149350">
              <a:buFontTx/>
              <a:buChar char="•"/>
            </a:pPr>
            <a:r>
              <a:rPr lang="en-US" sz="3200" b="1" dirty="0" smtClean="0"/>
              <a:t>Each fission releases 2 or 3 neutrons</a:t>
            </a:r>
          </a:p>
          <a:p>
            <a:pPr marL="457200" indent="-457200" defTabSz="1149350">
              <a:buFontTx/>
              <a:buChar char="•"/>
            </a:pPr>
            <a:r>
              <a:rPr lang="en-US" sz="3200" b="1" dirty="0" smtClean="0"/>
              <a:t>These neutrons are slowed down with a moderator to initiate more fission events</a:t>
            </a:r>
          </a:p>
          <a:p>
            <a:pPr marL="457200" indent="-457200" defTabSz="1149350">
              <a:buFontTx/>
              <a:buChar char="•"/>
            </a:pPr>
            <a:r>
              <a:rPr lang="en-US" sz="3200" b="1" dirty="0" smtClean="0"/>
              <a:t>Control rods absorb neutrons to keep the chain reaction in check</a:t>
            </a:r>
          </a:p>
          <a:p>
            <a:endParaRPr lang="ar-SA"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381000"/>
            <a:ext cx="8001000" cy="990600"/>
          </a:xfrm>
        </p:spPr>
        <p:txBody>
          <a:bodyPr/>
          <a:lstStyle/>
          <a:p>
            <a:r>
              <a:rPr lang="en-US" dirty="0"/>
              <a:t>Mining</a:t>
            </a:r>
          </a:p>
        </p:txBody>
      </p:sp>
      <p:sp>
        <p:nvSpPr>
          <p:cNvPr id="5" name="Rectangle 17"/>
          <p:cNvSpPr txBox="1">
            <a:spLocks noChangeArrowheads="1"/>
          </p:cNvSpPr>
          <p:nvPr/>
        </p:nvSpPr>
        <p:spPr>
          <a:xfrm>
            <a:off x="685800" y="1447800"/>
            <a:ext cx="7924800" cy="457200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800" b="1" i="0" u="none" strike="noStrike" kern="1200" cap="none" spc="0" normalizeH="0" baseline="0" noProof="0" dirty="0" smtClean="0">
                <a:ln>
                  <a:noFill/>
                </a:ln>
                <a:effectLst/>
                <a:uLnTx/>
                <a:uFillTx/>
                <a:latin typeface="+mn-lt"/>
                <a:ea typeface="+mn-ea"/>
                <a:cs typeface="+mn-cs"/>
              </a:rPr>
              <a:t>				Uranium ore is usually 					located aerially; core 					samples are then drilled 				and analyzed by 						geologists. The uranium ore is extracted by means of drilling and blasting.  Mines can be in either open pits or underground. Uranium concentrations are a small percentage of the rock that is mined, so tons of tailings waste are generated by the mining process.   </a:t>
            </a:r>
            <a:endParaRPr kumimoji="0" lang="en-US" sz="2800" b="1" i="0" u="none" strike="noStrike" kern="1200" cap="none" spc="0" normalizeH="0" baseline="0" noProof="0" dirty="0">
              <a:ln>
                <a:noFill/>
              </a:ln>
              <a:effectLst/>
              <a:uLnTx/>
              <a:uFillTx/>
              <a:latin typeface="+mn-lt"/>
              <a:ea typeface="+mn-ea"/>
              <a:cs typeface="+mn-cs"/>
            </a:endParaRPr>
          </a:p>
        </p:txBody>
      </p:sp>
      <p:sp>
        <p:nvSpPr>
          <p:cNvPr id="6" name="Rectangle 13"/>
          <p:cNvSpPr>
            <a:spLocks noChangeArrowheads="1"/>
          </p:cNvSpPr>
          <p:nvPr/>
        </p:nvSpPr>
        <p:spPr bwMode="auto">
          <a:xfrm>
            <a:off x="2655888" y="4165600"/>
            <a:ext cx="9144000" cy="0"/>
          </a:xfrm>
          <a:prstGeom prst="rect">
            <a:avLst/>
          </a:prstGeom>
          <a:noFill/>
          <a:ln w="9525">
            <a:noFill/>
            <a:miter lim="800000"/>
            <a:headEnd/>
            <a:tailEnd/>
          </a:ln>
          <a:effectLst/>
        </p:spPr>
        <p:txBody>
          <a:bodyPr wrap="none" anchor="ctr">
            <a:spAutoFit/>
          </a:bodyPr>
          <a:lstStyle/>
          <a:p>
            <a:endParaRPr lang="ar-JO"/>
          </a:p>
        </p:txBody>
      </p:sp>
      <p:pic>
        <p:nvPicPr>
          <p:cNvPr id="8" name="Picture 21" descr="uic3"/>
          <p:cNvPicPr>
            <a:picLocks noGrp="1" noChangeAspect="1" noChangeArrowheads="1"/>
          </p:cNvPicPr>
          <p:nvPr>
            <p:ph sz="half" idx="1"/>
          </p:nvPr>
        </p:nvPicPr>
        <p:blipFill>
          <a:blip r:embed="rId2"/>
          <a:srcRect/>
          <a:stretch>
            <a:fillRect/>
          </a:stretch>
        </p:blipFill>
        <p:spPr>
          <a:xfrm>
            <a:off x="685800" y="1447800"/>
            <a:ext cx="3452813" cy="2185988"/>
          </a:xfrm>
          <a:no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381000"/>
            <a:ext cx="8001000" cy="990600"/>
          </a:xfrm>
        </p:spPr>
        <p:txBody>
          <a:bodyPr/>
          <a:lstStyle/>
          <a:p>
            <a:r>
              <a:rPr lang="en-US" dirty="0"/>
              <a:t>Milling &amp; </a:t>
            </a:r>
            <a:r>
              <a:rPr lang="en-US" dirty="0" smtClean="0"/>
              <a:t>Leaching:</a:t>
            </a:r>
            <a:endParaRPr lang="en-US" dirty="0"/>
          </a:p>
        </p:txBody>
      </p:sp>
      <p:sp>
        <p:nvSpPr>
          <p:cNvPr id="5" name="Rectangle 6"/>
          <p:cNvSpPr txBox="1">
            <a:spLocks noChangeArrowheads="1"/>
          </p:cNvSpPr>
          <p:nvPr/>
        </p:nvSpPr>
        <p:spPr>
          <a:xfrm>
            <a:off x="533400" y="1600200"/>
            <a:ext cx="5867400" cy="4525963"/>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1" i="0" u="none" strike="noStrike" kern="1200" cap="none" spc="0" normalizeH="0" baseline="0" noProof="0" dirty="0" smtClean="0">
                <a:ln>
                  <a:noFill/>
                </a:ln>
                <a:effectLst/>
                <a:uLnTx/>
                <a:uFillTx/>
                <a:latin typeface="+mn-lt"/>
                <a:ea typeface="+mn-ea"/>
                <a:cs typeface="+mn-cs"/>
              </a:rPr>
              <a:t>The ore is first crushed into smaller bits, then it is sent through a ball mill where it is crushed into a fine powder. The fine ore is mixed with water, thickened, and then put into leaching tanks where 90% of the uranium ore is leached out with sulfuric acid.  Next the uranium ore is separated from the depleted ore in a multistage washing system.  The depleted ore is then neutralized with lime and put into a tailings repository.  </a:t>
            </a:r>
            <a:endParaRPr kumimoji="0" lang="en-US" sz="2400" b="1" i="0" u="none" strike="noStrike" kern="1200" cap="none" spc="0" normalizeH="0" baseline="0" noProof="0" dirty="0">
              <a:ln>
                <a:noFill/>
              </a:ln>
              <a:effectLst/>
              <a:uLnTx/>
              <a:uFillTx/>
              <a:latin typeface="+mn-lt"/>
              <a:ea typeface="+mn-ea"/>
              <a:cs typeface="+mn-cs"/>
            </a:endParaRPr>
          </a:p>
        </p:txBody>
      </p:sp>
      <p:sp>
        <p:nvSpPr>
          <p:cNvPr id="6" name="Rectangle 8"/>
          <p:cNvSpPr>
            <a:spLocks noChangeArrowheads="1"/>
          </p:cNvSpPr>
          <p:nvPr/>
        </p:nvSpPr>
        <p:spPr bwMode="auto">
          <a:xfrm>
            <a:off x="3482975" y="2554288"/>
            <a:ext cx="9144000" cy="0"/>
          </a:xfrm>
          <a:prstGeom prst="rect">
            <a:avLst/>
          </a:prstGeom>
          <a:noFill/>
          <a:ln w="9525">
            <a:noFill/>
            <a:miter lim="800000"/>
            <a:headEnd/>
            <a:tailEnd/>
          </a:ln>
          <a:effectLst/>
        </p:spPr>
        <p:txBody>
          <a:bodyPr wrap="none" anchor="ctr">
            <a:spAutoFit/>
          </a:bodyPr>
          <a:lstStyle/>
          <a:p>
            <a:endParaRPr lang="ar-JO"/>
          </a:p>
        </p:txBody>
      </p:sp>
      <p:pic>
        <p:nvPicPr>
          <p:cNvPr id="7" name="Picture 7" descr="http://www.anawa.org.au/mining/crush.gif"/>
          <p:cNvPicPr>
            <a:picLocks noChangeAspect="1" noChangeArrowheads="1"/>
          </p:cNvPicPr>
          <p:nvPr/>
        </p:nvPicPr>
        <p:blipFill>
          <a:blip r:embed="rId2" r:link="rId3"/>
          <a:srcRect/>
          <a:stretch>
            <a:fillRect/>
          </a:stretch>
        </p:blipFill>
        <p:spPr bwMode="auto">
          <a:xfrm>
            <a:off x="6781800" y="1524000"/>
            <a:ext cx="1857375" cy="1981200"/>
          </a:xfrm>
          <a:prstGeom prst="rect">
            <a:avLst/>
          </a:prstGeom>
          <a:noFill/>
        </p:spPr>
      </p:pic>
      <p:sp>
        <p:nvSpPr>
          <p:cNvPr id="8" name="Rectangle 10"/>
          <p:cNvSpPr>
            <a:spLocks noChangeArrowheads="1"/>
          </p:cNvSpPr>
          <p:nvPr/>
        </p:nvSpPr>
        <p:spPr bwMode="auto">
          <a:xfrm>
            <a:off x="1379538" y="3744913"/>
            <a:ext cx="9144000" cy="0"/>
          </a:xfrm>
          <a:prstGeom prst="rect">
            <a:avLst/>
          </a:prstGeom>
          <a:noFill/>
          <a:ln w="9525">
            <a:noFill/>
            <a:miter lim="800000"/>
            <a:headEnd/>
            <a:tailEnd/>
          </a:ln>
          <a:effectLst/>
        </p:spPr>
        <p:txBody>
          <a:bodyPr wrap="none" anchor="ctr">
            <a:spAutoFit/>
          </a:bodyPr>
          <a:lstStyle/>
          <a:p>
            <a:endParaRPr lang="ar-JO"/>
          </a:p>
        </p:txBody>
      </p:sp>
      <p:pic>
        <p:nvPicPr>
          <p:cNvPr id="9" name="Picture 9" descr="http://www.anawa.org.au/mining/concentrator.gif"/>
          <p:cNvPicPr>
            <a:picLocks noChangeAspect="1" noChangeArrowheads="1"/>
          </p:cNvPicPr>
          <p:nvPr/>
        </p:nvPicPr>
        <p:blipFill>
          <a:blip r:embed="rId4" r:link="rId5"/>
          <a:srcRect/>
          <a:stretch>
            <a:fillRect/>
          </a:stretch>
        </p:blipFill>
        <p:spPr bwMode="auto">
          <a:xfrm>
            <a:off x="7162800" y="3810000"/>
            <a:ext cx="1333500" cy="2133600"/>
          </a:xfrm>
          <a:prstGeom prst="rect">
            <a:avLst/>
          </a:prstGeom>
          <a:noFill/>
        </p:spPr>
      </p:pic>
      <p:sp>
        <p:nvSpPr>
          <p:cNvPr id="10" name="Rectangle 12"/>
          <p:cNvSpPr>
            <a:spLocks noChangeArrowheads="1"/>
          </p:cNvSpPr>
          <p:nvPr/>
        </p:nvSpPr>
        <p:spPr bwMode="auto">
          <a:xfrm>
            <a:off x="1755775" y="5311775"/>
            <a:ext cx="9144000" cy="0"/>
          </a:xfrm>
          <a:prstGeom prst="rect">
            <a:avLst/>
          </a:prstGeom>
          <a:noFill/>
          <a:ln w="9525">
            <a:noFill/>
            <a:miter lim="800000"/>
            <a:headEnd/>
            <a:tailEnd/>
          </a:ln>
          <a:effectLst/>
        </p:spPr>
        <p:txBody>
          <a:bodyPr wrap="none" anchor="ctr">
            <a:spAutoFit/>
          </a:bodyPr>
          <a:lstStyle/>
          <a:p>
            <a:endParaRPr lang="ar-JO"/>
          </a:p>
        </p:txBody>
      </p:sp>
      <p:sp>
        <p:nvSpPr>
          <p:cNvPr id="11" name="Rectangle 14"/>
          <p:cNvSpPr>
            <a:spLocks noChangeArrowheads="1"/>
          </p:cNvSpPr>
          <p:nvPr/>
        </p:nvSpPr>
        <p:spPr bwMode="auto">
          <a:xfrm>
            <a:off x="1770063" y="5864225"/>
            <a:ext cx="9144000" cy="0"/>
          </a:xfrm>
          <a:prstGeom prst="rect">
            <a:avLst/>
          </a:prstGeom>
          <a:noFill/>
          <a:ln w="9525">
            <a:noFill/>
            <a:miter lim="800000"/>
            <a:headEnd/>
            <a:tailEnd/>
          </a:ln>
          <a:effectLst/>
        </p:spPr>
        <p:txBody>
          <a:bodyPr wrap="none" anchor="ctr">
            <a:spAutoFit/>
          </a:bodyPr>
          <a:lstStyle/>
          <a:p>
            <a:endParaRPr lang="ar-JO"/>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381000"/>
            <a:ext cx="8001000" cy="990600"/>
          </a:xfrm>
        </p:spPr>
        <p:txBody>
          <a:bodyPr/>
          <a:lstStyle/>
          <a:p>
            <a:r>
              <a:rPr lang="en-US"/>
              <a:t>Transportation</a:t>
            </a:r>
          </a:p>
        </p:txBody>
      </p:sp>
      <p:sp>
        <p:nvSpPr>
          <p:cNvPr id="5" name="Rectangle 19"/>
          <p:cNvSpPr txBox="1">
            <a:spLocks noChangeArrowheads="1"/>
          </p:cNvSpPr>
          <p:nvPr/>
        </p:nvSpPr>
        <p:spPr>
          <a:xfrm>
            <a:off x="457200" y="1600200"/>
            <a:ext cx="4800600" cy="4525963"/>
          </a:xfrm>
          <a:prstGeom prst="rect">
            <a:avLst/>
          </a:prstGeom>
        </p:spPr>
        <p:txBody>
          <a:bodyPr vert="horz" anchor="t">
            <a:normAutofit lnSpcReduction="10000"/>
          </a:bodyPr>
          <a:lstStyle/>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800" b="1" i="0" u="none" strike="noStrike" kern="1200" cap="none" spc="0" normalizeH="0" baseline="0" noProof="0" dirty="0" smtClean="0">
                <a:ln>
                  <a:noFill/>
                </a:ln>
                <a:effectLst/>
                <a:uLnTx/>
                <a:uFillTx/>
                <a:latin typeface="+mn-lt"/>
                <a:ea typeface="+mn-ea"/>
                <a:cs typeface="+mn-cs"/>
              </a:rPr>
              <a:t>In the final processes the yellow cake is heated to 800˚Celcius which makes a dark green powder which is 98% U</a:t>
            </a:r>
            <a:r>
              <a:rPr kumimoji="0" lang="en-US" sz="1600" b="1" i="0" u="none" strike="noStrike" kern="1200" cap="none" spc="0" normalizeH="0" baseline="0" noProof="0" dirty="0" smtClean="0">
                <a:ln>
                  <a:noFill/>
                </a:ln>
                <a:effectLst/>
                <a:uLnTx/>
                <a:uFillTx/>
                <a:latin typeface="+mn-lt"/>
                <a:ea typeface="+mn-ea"/>
                <a:cs typeface="+mn-cs"/>
              </a:rPr>
              <a:t>3</a:t>
            </a:r>
            <a:r>
              <a:rPr kumimoji="0" lang="en-US" sz="2800" b="1" i="0" u="none" strike="noStrike" kern="1200" cap="none" spc="0" normalizeH="0" baseline="0" noProof="0" dirty="0" smtClean="0">
                <a:ln>
                  <a:noFill/>
                </a:ln>
                <a:effectLst/>
                <a:uLnTx/>
                <a:uFillTx/>
                <a:latin typeface="+mn-lt"/>
                <a:ea typeface="+mn-ea"/>
                <a:cs typeface="+mn-cs"/>
              </a:rPr>
              <a:t>O</a:t>
            </a:r>
            <a:r>
              <a:rPr kumimoji="0" lang="en-US" sz="1600" b="1" i="0" u="none" strike="noStrike" kern="1200" cap="none" spc="0" normalizeH="0" baseline="0" noProof="0" dirty="0" smtClean="0">
                <a:ln>
                  <a:noFill/>
                </a:ln>
                <a:effectLst/>
                <a:uLnTx/>
                <a:uFillTx/>
                <a:latin typeface="+mn-lt"/>
                <a:ea typeface="+mn-ea"/>
                <a:cs typeface="+mn-cs"/>
              </a:rPr>
              <a:t>8</a:t>
            </a:r>
            <a:r>
              <a:rPr kumimoji="0" lang="en-US" sz="2800" b="1" i="0" u="none" strike="noStrike" kern="1200" cap="none" spc="0" normalizeH="0" baseline="0" noProof="0" dirty="0" smtClean="0">
                <a:ln>
                  <a:noFill/>
                </a:ln>
                <a:effectLst/>
                <a:uLnTx/>
                <a:uFillTx/>
                <a:latin typeface="+mn-lt"/>
                <a:ea typeface="+mn-ea"/>
                <a:cs typeface="+mn-cs"/>
              </a:rPr>
              <a:t>.  The dark green powder is put into 200 liter drums and loaded into shipping containers and are shipped overseas to fuel nuclear power plants.</a:t>
            </a:r>
          </a:p>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2800" b="1" i="0" u="none" strike="noStrike" kern="1200" cap="none" spc="0" normalizeH="0" baseline="0" noProof="0" dirty="0">
              <a:ln>
                <a:noFill/>
              </a:ln>
              <a:effectLst/>
              <a:uLnTx/>
              <a:uFillTx/>
              <a:latin typeface="+mn-lt"/>
              <a:ea typeface="+mn-ea"/>
              <a:cs typeface="+mn-cs"/>
            </a:endParaRPr>
          </a:p>
        </p:txBody>
      </p:sp>
      <p:sp>
        <p:nvSpPr>
          <p:cNvPr id="7" name="Rectangle 23"/>
          <p:cNvSpPr>
            <a:spLocks noChangeArrowheads="1"/>
          </p:cNvSpPr>
          <p:nvPr/>
        </p:nvSpPr>
        <p:spPr bwMode="auto">
          <a:xfrm>
            <a:off x="6299200" y="3598863"/>
            <a:ext cx="9144000" cy="0"/>
          </a:xfrm>
          <a:prstGeom prst="rect">
            <a:avLst/>
          </a:prstGeom>
          <a:noFill/>
          <a:ln w="9525">
            <a:noFill/>
            <a:miter lim="800000"/>
            <a:headEnd/>
            <a:tailEnd/>
          </a:ln>
          <a:effectLst/>
        </p:spPr>
        <p:txBody>
          <a:bodyPr wrap="none" anchor="ctr">
            <a:spAutoFit/>
          </a:bodyPr>
          <a:lstStyle/>
          <a:p>
            <a:endParaRPr lang="ar-JO"/>
          </a:p>
        </p:txBody>
      </p:sp>
      <p:pic>
        <p:nvPicPr>
          <p:cNvPr id="8" name="Picture 22" descr="http://www.anawa.org.au/mining/barrels.gif"/>
          <p:cNvPicPr>
            <a:picLocks noChangeAspect="1" noChangeArrowheads="1"/>
          </p:cNvPicPr>
          <p:nvPr/>
        </p:nvPicPr>
        <p:blipFill>
          <a:blip r:embed="rId2" r:link="rId3"/>
          <a:srcRect/>
          <a:stretch>
            <a:fillRect/>
          </a:stretch>
        </p:blipFill>
        <p:spPr bwMode="auto">
          <a:xfrm>
            <a:off x="5791200" y="2133600"/>
            <a:ext cx="2286000" cy="1203325"/>
          </a:xfrm>
          <a:prstGeom prst="rect">
            <a:avLst/>
          </a:prstGeom>
          <a:noFill/>
        </p:spPr>
      </p:pic>
      <p:sp>
        <p:nvSpPr>
          <p:cNvPr id="9" name="Rectangle 25"/>
          <p:cNvSpPr>
            <a:spLocks noChangeArrowheads="1"/>
          </p:cNvSpPr>
          <p:nvPr/>
        </p:nvSpPr>
        <p:spPr bwMode="auto">
          <a:xfrm>
            <a:off x="6792913" y="4760913"/>
            <a:ext cx="9144000" cy="0"/>
          </a:xfrm>
          <a:prstGeom prst="rect">
            <a:avLst/>
          </a:prstGeom>
          <a:noFill/>
          <a:ln w="9525">
            <a:noFill/>
            <a:miter lim="800000"/>
            <a:headEnd/>
            <a:tailEnd/>
          </a:ln>
          <a:effectLst/>
        </p:spPr>
        <p:txBody>
          <a:bodyPr wrap="none" anchor="ctr">
            <a:spAutoFit/>
          </a:bodyPr>
          <a:lstStyle/>
          <a:p>
            <a:endParaRPr lang="ar-JO"/>
          </a:p>
        </p:txBody>
      </p:sp>
      <p:pic>
        <p:nvPicPr>
          <p:cNvPr id="10" name="Picture 24" descr="http://www.anawa.org.au/mining/transport.gif"/>
          <p:cNvPicPr>
            <a:picLocks noChangeAspect="1" noChangeArrowheads="1"/>
          </p:cNvPicPr>
          <p:nvPr/>
        </p:nvPicPr>
        <p:blipFill>
          <a:blip r:embed="rId4" r:link="rId5"/>
          <a:srcRect/>
          <a:stretch>
            <a:fillRect/>
          </a:stretch>
        </p:blipFill>
        <p:spPr bwMode="auto">
          <a:xfrm>
            <a:off x="5334000" y="4267200"/>
            <a:ext cx="3048000" cy="935038"/>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t>Electricity Consumption</a:t>
            </a:r>
          </a:p>
        </p:txBody>
      </p:sp>
      <p:sp>
        <p:nvSpPr>
          <p:cNvPr id="231430" name="Rectangle 6"/>
          <p:cNvSpPr>
            <a:spLocks noGrp="1" noChangeArrowheads="1"/>
          </p:cNvSpPr>
          <p:nvPr>
            <p:ph type="body" idx="1"/>
          </p:nvPr>
        </p:nvSpPr>
        <p:spPr>
          <a:xfrm>
            <a:off x="5943600" y="1447800"/>
            <a:ext cx="3200400" cy="5029200"/>
          </a:xfrm>
        </p:spPr>
        <p:txBody>
          <a:bodyPr>
            <a:normAutofit lnSpcReduction="10000"/>
          </a:bodyPr>
          <a:lstStyle/>
          <a:p>
            <a:pPr>
              <a:lnSpc>
                <a:spcPct val="80000"/>
              </a:lnSpc>
            </a:pPr>
            <a:r>
              <a:rPr lang="en-US" sz="2400" b="1" dirty="0"/>
              <a:t>	1-3) power is generated or imported. 4) high voltage power lines make up the “grid” that connects power generators and neighborhood substations.  5) substation steps down the power and connects to the distribution system.  6) the distribution systems link to most customers.</a:t>
            </a:r>
          </a:p>
        </p:txBody>
      </p:sp>
      <p:pic>
        <p:nvPicPr>
          <p:cNvPr id="231428" name="Picture 4" descr="distribution_copy"/>
          <p:cNvPicPr>
            <a:picLocks noGrp="1" noChangeAspect="1" noChangeArrowheads="1"/>
          </p:cNvPicPr>
          <p:nvPr>
            <p:ph idx="4294967295"/>
          </p:nvPr>
        </p:nvPicPr>
        <p:blipFill>
          <a:blip r:embed="rId2"/>
          <a:srcRect/>
          <a:stretch>
            <a:fillRect/>
          </a:stretch>
        </p:blipFill>
        <p:spPr>
          <a:xfrm>
            <a:off x="228600" y="1524000"/>
            <a:ext cx="5943600" cy="4670425"/>
          </a:xfrm>
          <a:noFill/>
          <a:ln/>
        </p:spPr>
      </p:pic>
    </p:spTree>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a:t>Community Impacts</a:t>
            </a:r>
          </a:p>
        </p:txBody>
      </p:sp>
      <p:sp>
        <p:nvSpPr>
          <p:cNvPr id="239619" name="Rectangle 3"/>
          <p:cNvSpPr>
            <a:spLocks noGrp="1" noChangeArrowheads="1"/>
          </p:cNvSpPr>
          <p:nvPr>
            <p:ph type="body" idx="1"/>
          </p:nvPr>
        </p:nvSpPr>
        <p:spPr>
          <a:xfrm>
            <a:off x="457200" y="2209800"/>
            <a:ext cx="8305800" cy="3429000"/>
          </a:xfrm>
        </p:spPr>
        <p:txBody>
          <a:bodyPr/>
          <a:lstStyle/>
          <a:p>
            <a:r>
              <a:rPr lang="en-GB" dirty="0"/>
              <a:t>	116,000 people were evacuated from 1990 to 1995 and 210,000 were resettled.  Major infrastructure had to be rebuilt.  There was also a shortage of electricity.  Agricultural activities had to be reduced, which lead to a reduction in income.  </a:t>
            </a:r>
          </a:p>
          <a:p>
            <a:endParaRPr lang="en-GB" dirty="0"/>
          </a:p>
        </p:txBody>
      </p:sp>
    </p:spTree>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a:t>Environmental Impacts</a:t>
            </a:r>
          </a:p>
        </p:txBody>
      </p:sp>
      <p:sp>
        <p:nvSpPr>
          <p:cNvPr id="240643" name="Rectangle 3"/>
          <p:cNvSpPr>
            <a:spLocks noGrp="1" noChangeArrowheads="1"/>
          </p:cNvSpPr>
          <p:nvPr>
            <p:ph type="body" idx="1"/>
          </p:nvPr>
        </p:nvSpPr>
        <p:spPr>
          <a:xfrm>
            <a:off x="304800" y="1828800"/>
            <a:ext cx="8305800" cy="3429000"/>
          </a:xfrm>
        </p:spPr>
        <p:txBody>
          <a:bodyPr/>
          <a:lstStyle/>
          <a:p>
            <a:pPr>
              <a:lnSpc>
                <a:spcPct val="90000"/>
              </a:lnSpc>
            </a:pPr>
            <a:r>
              <a:rPr lang="en-US" b="1" dirty="0"/>
              <a:t>	Radioactive fall out spread throughout the Ukraine and Europe, and eventually the whole northern hemisphere.  In the local ecosystem (10 km radius) coniferous tress and small mammals died.  The natural environment is recovering but there may be long-term genetic effects.  </a:t>
            </a:r>
          </a:p>
        </p:txBody>
      </p:sp>
    </p:spTree>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US" dirty="0"/>
              <a:t>Impacts</a:t>
            </a:r>
          </a:p>
        </p:txBody>
      </p:sp>
      <p:sp>
        <p:nvSpPr>
          <p:cNvPr id="284675" name="Rectangle 3"/>
          <p:cNvSpPr>
            <a:spLocks noGrp="1" noChangeArrowheads="1"/>
          </p:cNvSpPr>
          <p:nvPr>
            <p:ph type="body" idx="1"/>
          </p:nvPr>
        </p:nvSpPr>
        <p:spPr>
          <a:xfrm>
            <a:off x="228600" y="1524000"/>
            <a:ext cx="8534400" cy="4525963"/>
          </a:xfrm>
        </p:spPr>
        <p:txBody>
          <a:bodyPr/>
          <a:lstStyle/>
          <a:p>
            <a:r>
              <a:rPr lang="en-US" b="1" dirty="0"/>
              <a:t>	Radioactive waste is highly dangerous to humans and the environment. Because the waste will remain radioactive for so long, it will remain to be a threat for thousands of years.  </a:t>
            </a: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7" descr="C:\benexpo\chainreactor.jpg"/>
          <p:cNvPicPr>
            <a:picLocks noGrp="1" noChangeAspect="1" noChangeArrowheads="1"/>
          </p:cNvPicPr>
          <p:nvPr>
            <p:ph idx="1"/>
          </p:nvPr>
        </p:nvPicPr>
        <p:blipFill>
          <a:blip r:embed="rId2"/>
          <a:srcRect/>
          <a:stretch>
            <a:fillRect/>
          </a:stretch>
        </p:blipFill>
        <p:spPr bwMode="auto">
          <a:xfrm>
            <a:off x="406180" y="1785926"/>
            <a:ext cx="7594844" cy="419894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8" descr="C:\benexpo\nuclearplant.jpg"/>
          <p:cNvPicPr>
            <a:picLocks noGrp="1" noChangeAspect="1" noChangeArrowheads="1"/>
          </p:cNvPicPr>
          <p:nvPr>
            <p:ph idx="1"/>
          </p:nvPr>
        </p:nvPicPr>
        <p:blipFill>
          <a:blip r:embed="rId2"/>
          <a:srcRect/>
          <a:stretch>
            <a:fillRect/>
          </a:stretch>
        </p:blipFill>
        <p:spPr bwMode="auto">
          <a:xfrm>
            <a:off x="889000" y="2000240"/>
            <a:ext cx="7740784" cy="400052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b="1" dirty="0" smtClean="0"/>
              <a:t>The energy from the reaction drives a steam cycle to produce electricity</a:t>
            </a:r>
          </a:p>
          <a:p>
            <a:endParaRPr lang="ar-SA" sz="36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535</TotalTime>
  <Words>1497</Words>
  <Application>Microsoft Office PowerPoint</Application>
  <PresentationFormat>On-screen Show (4:3)</PresentationFormat>
  <Paragraphs>297</Paragraphs>
  <Slides>66</Slides>
  <Notes>8</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Verve</vt:lpstr>
      <vt:lpstr>Nuclear energy </vt:lpstr>
      <vt:lpstr>What Is It?</vt:lpstr>
      <vt:lpstr>Objective</vt:lpstr>
      <vt:lpstr>Nuclear energy Countries</vt:lpstr>
      <vt:lpstr>The Process of Nuclear Fission</vt:lpstr>
      <vt:lpstr>PowerPoint Presentation</vt:lpstr>
      <vt:lpstr>PowerPoint Presentation</vt:lpstr>
      <vt:lpstr>PowerPoint Presentation</vt:lpstr>
      <vt:lpstr>PowerPoint Presentation</vt:lpstr>
      <vt:lpstr>PowerPoint Presentation</vt:lpstr>
      <vt:lpstr>Nuclear Fission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Nuclear Fusion</vt:lpstr>
      <vt:lpstr>Nuclear Fusion</vt:lpstr>
      <vt:lpstr>Nuclear Fusion</vt:lpstr>
      <vt:lpstr>PowerPoint Presentation</vt:lpstr>
      <vt:lpstr>Nuclear Fusion</vt:lpstr>
      <vt:lpstr>Nuclear Fusion</vt:lpstr>
      <vt:lpstr>Nuclear Fusion</vt:lpstr>
      <vt:lpstr>Nuclear Fusion</vt:lpstr>
      <vt:lpstr> controlled Nuclear Fusion</vt:lpstr>
      <vt:lpstr>Magnetic Confinement</vt:lpstr>
      <vt:lpstr>Inertial Confinement</vt:lpstr>
      <vt:lpstr>Inertial Confinement</vt:lpstr>
      <vt:lpstr>Inertial Confinement</vt:lpstr>
      <vt:lpstr>Why Will Fusion Power Be Important?</vt:lpstr>
      <vt:lpstr>Why Will Fusion Power Be Important?</vt:lpstr>
      <vt:lpstr>At The 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Nuclear Energy Applications </vt:lpstr>
      <vt:lpstr>Nuclear Drivers</vt:lpstr>
      <vt:lpstr>Why Don’t We All Use It?</vt:lpstr>
      <vt:lpstr>PowerPoint Presentation</vt:lpstr>
      <vt:lpstr>Nuclear energy - good and bad</vt:lpstr>
      <vt:lpstr>Chernobyl</vt:lpstr>
      <vt:lpstr>Uranium</vt:lpstr>
      <vt:lpstr>Mining</vt:lpstr>
      <vt:lpstr>Milling &amp; Leaching:</vt:lpstr>
      <vt:lpstr>Transportation</vt:lpstr>
      <vt:lpstr>Electricity Consumption</vt:lpstr>
      <vt:lpstr>Community Impacts</vt:lpstr>
      <vt:lpstr>Environmental Impacts</vt:lpstr>
      <vt:lpstr>Impacts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Power</dc:title>
  <dc:creator>workstation</dc:creator>
  <cp:lastModifiedBy>Ramez Khaldi</cp:lastModifiedBy>
  <cp:revision>59</cp:revision>
  <dcterms:created xsi:type="dcterms:W3CDTF">2010-11-15T17:40:40Z</dcterms:created>
  <dcterms:modified xsi:type="dcterms:W3CDTF">2013-02-11T10:16:00Z</dcterms:modified>
</cp:coreProperties>
</file>