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285984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714752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429132"/>
            <a:ext cx="792961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Chapter 2: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 Cells and Tissues</a:t>
            </a:r>
          </a:p>
          <a:p>
            <a:pPr algn="ctr" rtl="0"/>
            <a:r>
              <a:rPr lang="en-US" sz="3600" i="1" u="sng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Part </a:t>
            </a:r>
            <a:r>
              <a:rPr lang="en-US" sz="3600" i="1" u="sng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2: </a:t>
            </a:r>
            <a:r>
              <a:rPr lang="en-US" sz="2800" i="1" u="sng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Anatomy of the Generalized Cell: The Cytoplasm</a:t>
            </a:r>
            <a:endParaRPr lang="en-US" sz="2800" i="1" u="sng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  <a:p>
            <a:pPr algn="ctr"/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81000" y="1611819"/>
            <a:ext cx="8245475" cy="167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400" i="1" u="sng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Centrioles</a:t>
            </a:r>
            <a:r>
              <a:rPr lang="en-US" sz="3400" i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:</a:t>
            </a:r>
            <a:endParaRPr lang="en-US" sz="3000" i="1" u="sng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687388" lvl="1" indent="-23018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Rod-shaped bodies made of microtubules</a:t>
            </a:r>
          </a:p>
          <a:p>
            <a:pPr marL="687388" lvl="1" indent="-23018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Direct formation of mitotic spindle during cell division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571480"/>
            <a:ext cx="80010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Cytoplasm Organelles</a:t>
            </a:r>
          </a:p>
        </p:txBody>
      </p:sp>
      <p:pic>
        <p:nvPicPr>
          <p:cNvPr id="68610" name="Picture 2" descr="http://www.yellowtang.org/images/centrioles_c_la_7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00438"/>
            <a:ext cx="4000528" cy="2639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90792" y="357166"/>
            <a:ext cx="8382000" cy="76944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Cellular Projections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9929" y="1285860"/>
            <a:ext cx="8245475" cy="232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Not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found in all cells</a:t>
            </a:r>
          </a:p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Used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for movement</a:t>
            </a:r>
          </a:p>
          <a:p>
            <a:pPr marL="1144588" lvl="2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Cilia moves materials across the cell surface</a:t>
            </a:r>
          </a:p>
          <a:p>
            <a:pPr marL="1144588" lvl="2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Flagellum propels the cell</a:t>
            </a:r>
          </a:p>
        </p:txBody>
      </p:sp>
      <p:pic>
        <p:nvPicPr>
          <p:cNvPr id="67586" name="Picture 2" descr="http://www.uic.edu/classes/bios/bios100/lectf03am/cilia_flage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714752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14290"/>
            <a:ext cx="41434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The Cytoplasm</a:t>
            </a:r>
            <a:endParaRPr lang="ar-SA" sz="4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41367" y="1500174"/>
            <a:ext cx="8245475" cy="4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Material outside the nucleus and inside the plasma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membrane</a:t>
            </a: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The elements of cytoplasm: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687388" lvl="1" indent="-230188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Cytosol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1030288" lvl="2" indent="-2286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Fluid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that suspends other elements</a:t>
            </a:r>
          </a:p>
          <a:p>
            <a:pPr marL="687388" lvl="1" indent="-230188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2. Organelles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1030288" lvl="2" indent="-2286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Metabolic machinery of the cell</a:t>
            </a:r>
          </a:p>
          <a:p>
            <a:pPr marL="687388" lvl="1" indent="-230188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3. Inclusions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1030288" lvl="2" indent="-2286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Non-functioning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14290"/>
            <a:ext cx="52864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Cytoplasm Organelles</a:t>
            </a:r>
            <a:endParaRPr lang="ar-SA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3703" r="3704" b="2326"/>
          <a:stretch>
            <a:fillRect/>
          </a:stretch>
        </p:blipFill>
        <p:spPr bwMode="auto">
          <a:xfrm>
            <a:off x="1428728" y="914382"/>
            <a:ext cx="6715172" cy="5372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8491" y="2000240"/>
            <a:ext cx="8245475" cy="294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200" i="1" u="sng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Ribosomes</a:t>
            </a:r>
            <a:r>
              <a:rPr lang="en-US" sz="3200" i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:</a:t>
            </a:r>
            <a:endParaRPr lang="en-US" sz="2400" i="1" u="sng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800100" lvl="1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Made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of protein and RNA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Sites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of protein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synthesis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687388" lvl="1" indent="-230188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Found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at two locations</a:t>
            </a:r>
          </a:p>
          <a:p>
            <a:pPr marL="1030288" lvl="2" indent="-2286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Free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in the cytoplasm</a:t>
            </a:r>
          </a:p>
          <a:p>
            <a:pPr marL="1030288" lvl="2" indent="-2286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Attached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to rough endoplasmic reticulum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649412"/>
            <a:ext cx="80010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Cytoplasm Organelles</a:t>
            </a:r>
          </a:p>
        </p:txBody>
      </p:sp>
      <p:pic>
        <p:nvPicPr>
          <p:cNvPr id="74754" name="Picture 2" descr="http://library.thinkquest.org/06aug/01942/plcells/thinkquest/ribosom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95489"/>
            <a:ext cx="3500462" cy="2333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80010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Cytoplasm Organelles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596" y="1254968"/>
            <a:ext cx="6715172" cy="238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defTabSz="685800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i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Endoplasmic reticulum (ER):</a:t>
            </a:r>
          </a:p>
          <a:p>
            <a:pPr marL="687388" lvl="1" indent="-230188" algn="l" defTabSz="685800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Fluid-filled tubules for carrying substances</a:t>
            </a:r>
          </a:p>
          <a:p>
            <a:pPr marL="687388" lvl="1" indent="-230188" algn="l" defTabSz="685800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Two types of ER:</a:t>
            </a:r>
          </a:p>
          <a:p>
            <a:pPr marL="1030288" lvl="2" indent="-228600" algn="l" defTabSz="685800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1. Rough Endoplasmic Reticulum</a:t>
            </a:r>
          </a:p>
          <a:p>
            <a:pPr marL="1030288" lvl="2" indent="-228600" algn="l" defTabSz="685800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2. Smooth Endoplasmic Reticulum</a:t>
            </a:r>
          </a:p>
        </p:txBody>
      </p:sp>
      <p:pic>
        <p:nvPicPr>
          <p:cNvPr id="73730" name="Picture 2" descr="http://library.thinkquest.org/C004535/media/endoplasmic_reticulums.gif"/>
          <p:cNvPicPr>
            <a:picLocks noChangeAspect="1" noChangeArrowheads="1"/>
          </p:cNvPicPr>
          <p:nvPr/>
        </p:nvPicPr>
        <p:blipFill>
          <a:blip r:embed="rId3"/>
          <a:srcRect b="46969"/>
          <a:stretch>
            <a:fillRect/>
          </a:stretch>
        </p:blipFill>
        <p:spPr bwMode="auto">
          <a:xfrm>
            <a:off x="4956145" y="3929066"/>
            <a:ext cx="3259193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library.thinkquest.org/C004535/media/endoplasmic_reticulums.gif"/>
          <p:cNvPicPr>
            <a:picLocks noChangeAspect="1" noChangeArrowheads="1"/>
          </p:cNvPicPr>
          <p:nvPr/>
        </p:nvPicPr>
        <p:blipFill>
          <a:blip r:embed="rId3"/>
          <a:srcRect t="56819"/>
          <a:stretch>
            <a:fillRect/>
          </a:stretch>
        </p:blipFill>
        <p:spPr bwMode="auto">
          <a:xfrm>
            <a:off x="1142976" y="4071942"/>
            <a:ext cx="3259193" cy="1628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80010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Cytoplasm Organelles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5720" y="900828"/>
            <a:ext cx="8245475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200" i="1" u="sng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Golgi apparatus</a:t>
            </a:r>
          </a:p>
          <a:p>
            <a:pPr marL="687388" lvl="1" indent="-230188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Modifies and packages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proteins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770" y="2000240"/>
            <a:ext cx="7429520" cy="4312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57158" y="928670"/>
            <a:ext cx="8245475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400" i="1" u="sng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Lysosomes</a:t>
            </a:r>
            <a:r>
              <a:rPr lang="en-US" sz="3400" i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:</a:t>
            </a:r>
            <a:endParaRPr lang="en-US" sz="3400" i="1" u="sng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687388" lvl="1" indent="-230188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Contain enzymes that digest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nonusable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materials within the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cell</a:t>
            </a:r>
          </a:p>
          <a:p>
            <a:pPr marL="687388" lvl="1" indent="-230188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687388" lvl="1" indent="-230188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687388" lvl="1" indent="-230188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endParaRPr lang="en-US" sz="3400" i="1" u="sng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400" i="1" u="sng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Peroxisomes</a:t>
            </a:r>
            <a:endParaRPr lang="en-US" sz="3400" i="1" u="sng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Membranous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sacs of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oxidase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enzymes</a:t>
            </a:r>
          </a:p>
          <a:p>
            <a:pPr marL="573088" lvl="1" indent="-2286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Replicate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by pinching in half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142852"/>
            <a:ext cx="80010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Cytoplasm Organelles</a:t>
            </a:r>
          </a:p>
        </p:txBody>
      </p:sp>
      <p:pic>
        <p:nvPicPr>
          <p:cNvPr id="71682" name="Picture 2" descr="http://taradanielle-organelles.wikispaces.com/file/view/ch1_lysosome.jpg/40971021/ch1_lysoso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29572"/>
            <a:ext cx="2955722" cy="2128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9412"/>
            <a:ext cx="80010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Cytoplasm Organelles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1" y="1714488"/>
            <a:ext cx="4905380" cy="337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400" i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Mitochondria:</a:t>
            </a:r>
            <a:endParaRPr lang="en-US" sz="3400" i="1" u="sng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744538" lvl="1" indent="-28733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“Powerhouses” of the cell</a:t>
            </a:r>
          </a:p>
          <a:p>
            <a:pPr marL="744538" lvl="1" indent="-28733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Change shape continuously</a:t>
            </a:r>
          </a:p>
          <a:p>
            <a:pPr marL="744538" lvl="1" indent="-28733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Carry out reactions where oxygen is used to break down food</a:t>
            </a:r>
          </a:p>
          <a:p>
            <a:pPr marL="744538" lvl="1" indent="-28733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Provides ATP for cellular energy</a:t>
            </a:r>
          </a:p>
        </p:txBody>
      </p:sp>
      <p:pic>
        <p:nvPicPr>
          <p:cNvPr id="70658" name="Picture 2" descr="http://hyperphysics.phy-astr.gsu.edu/hbase/biology/imgbio/mitocell.gif"/>
          <p:cNvPicPr>
            <a:picLocks noChangeAspect="1" noChangeArrowheads="1"/>
          </p:cNvPicPr>
          <p:nvPr/>
        </p:nvPicPr>
        <p:blipFill>
          <a:blip r:embed="rId3"/>
          <a:srcRect t="21858"/>
          <a:stretch>
            <a:fillRect/>
          </a:stretch>
        </p:blipFill>
        <p:spPr bwMode="auto">
          <a:xfrm>
            <a:off x="4786314" y="2600340"/>
            <a:ext cx="4053844" cy="2043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9412"/>
            <a:ext cx="80010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Cytoplasm Organelles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7158" y="2149326"/>
            <a:ext cx="471490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400" i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Cytoskeleton:</a:t>
            </a:r>
            <a:endParaRPr lang="en-US" sz="3400" i="1" u="sng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687388" lvl="1" indent="-23018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Three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different types</a:t>
            </a:r>
          </a:p>
          <a:p>
            <a:pPr marL="1089025" lvl="2" indent="-28733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1. Microfilaments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1089025" lvl="2" indent="-28733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2. Intermediate  filaments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1089025" lvl="2" indent="-28733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3. Microtubules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2094" y="1542025"/>
            <a:ext cx="3328996" cy="4601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244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Civic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2</cp:revision>
  <dcterms:created xsi:type="dcterms:W3CDTF">2012-07-25T13:59:41Z</dcterms:created>
  <dcterms:modified xsi:type="dcterms:W3CDTF">2012-07-25T19:35:20Z</dcterms:modified>
</cp:coreProperties>
</file>