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81" r:id="rId3"/>
    <p:sldId id="321" r:id="rId4"/>
    <p:sldId id="322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33" r:id="rId23"/>
    <p:sldId id="344" r:id="rId24"/>
    <p:sldId id="345" r:id="rId25"/>
    <p:sldId id="356" r:id="rId26"/>
    <p:sldId id="346" r:id="rId27"/>
    <p:sldId id="353" r:id="rId28"/>
    <p:sldId id="354" r:id="rId29"/>
    <p:sldId id="355" r:id="rId30"/>
    <p:sldId id="347" r:id="rId31"/>
    <p:sldId id="348" r:id="rId32"/>
    <p:sldId id="349" r:id="rId33"/>
    <p:sldId id="35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0000"/>
    <a:srgbClr val="FFFF00"/>
    <a:srgbClr val="0795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4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damon_tighe/5345867754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damon_tighe/5345867754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hyperlink" Target="http://link.springer.com/content/pdf/10.1385/ABAB:76:1:3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r>
              <a:rPr lang="en-US" sz="2000" dirty="0" smtClean="0">
                <a:solidFill>
                  <a:srgbClr val="FF8000"/>
                </a:solidFill>
              </a:rPr>
              <a:t>From Grass to Gas: An Inquiry Based Study of Enzyme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Bio-Rad Biotechnology </a:t>
            </a:r>
            <a:r>
              <a:rPr lang="en-US" sz="1800" dirty="0" smtClean="0"/>
              <a:t>Explorer™ Biofuel Enzyme Kit</a:t>
            </a:r>
            <a:endParaRPr lang="en-US" sz="18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140075"/>
            <a:ext cx="41148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533525"/>
            <a:ext cx="2817812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Protocol Highlights: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400" dirty="0" smtClean="0">
                <a:solidFill>
                  <a:srgbClr val="FF8000"/>
                </a:solidFill>
              </a:rPr>
              <a:t>Using a colorimetric substrate to track reaction rate</a:t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3200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00400" y="1068389"/>
            <a:ext cx="5868988" cy="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/>
              <a:t>•	</a:t>
            </a:r>
            <a:r>
              <a:rPr lang="en-US" dirty="0" err="1" smtClean="0"/>
              <a:t>Cellobiose</a:t>
            </a:r>
            <a:r>
              <a:rPr lang="en-US" dirty="0" smtClean="0"/>
              <a:t> and glucose are colorless when dissolved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4702175"/>
            <a:ext cx="4219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181225"/>
            <a:ext cx="4352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87862" y="1833562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 err="1">
                <a:latin typeface="Arial Black" pitchFamily="34" charset="0"/>
              </a:rPr>
              <a:t>cellobiose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6338" y="4456112"/>
            <a:ext cx="443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>
                <a:latin typeface="Arial Black" pitchFamily="34" charset="0"/>
              </a:rPr>
              <a:t>p</a:t>
            </a:r>
            <a:r>
              <a:rPr lang="en-US" sz="2000" b="0" dirty="0">
                <a:latin typeface="Arial Black" pitchFamily="34" charset="0"/>
              </a:rPr>
              <a:t>-</a:t>
            </a:r>
            <a:r>
              <a:rPr lang="en-US" sz="2000" b="0" dirty="0" err="1">
                <a:latin typeface="Arial Black" pitchFamily="34" charset="0"/>
              </a:rPr>
              <a:t>nitrophenyl</a:t>
            </a:r>
            <a:r>
              <a:rPr lang="en-US" sz="2000" b="0" dirty="0">
                <a:latin typeface="Arial Black" pitchFamily="34" charset="0"/>
              </a:rPr>
              <a:t> </a:t>
            </a:r>
            <a:r>
              <a:rPr lang="en-US" sz="2000" b="0" dirty="0" err="1">
                <a:latin typeface="Arial Black" pitchFamily="34" charset="0"/>
              </a:rPr>
              <a:t>glucopyranoside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24994" y="3903662"/>
            <a:ext cx="6001544" cy="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/>
              <a:t>•	modified substrate colorimetric detection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49213" y="1535113"/>
            <a:ext cx="3205163" cy="1001712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 err="1" smtClean="0">
                <a:solidFill>
                  <a:srgbClr val="FF8000"/>
                </a:solidFill>
              </a:rPr>
              <a:t>Cellobiase</a:t>
            </a:r>
            <a:r>
              <a:rPr lang="en-US" sz="2400" dirty="0" smtClean="0">
                <a:solidFill>
                  <a:srgbClr val="FF8000"/>
                </a:solidFill>
              </a:rPr>
              <a:t> breakdown of </a:t>
            </a:r>
            <a:r>
              <a:rPr lang="en-US" sz="2400" i="1" dirty="0" smtClean="0">
                <a:solidFill>
                  <a:srgbClr val="FF8000"/>
                </a:solidFill>
              </a:rPr>
              <a:t>p</a:t>
            </a:r>
            <a:r>
              <a:rPr lang="en-US" sz="2400" dirty="0" smtClean="0">
                <a:solidFill>
                  <a:srgbClr val="FF8000"/>
                </a:solidFill>
              </a:rPr>
              <a:t>-</a:t>
            </a:r>
            <a:r>
              <a:rPr lang="en-US" sz="2400" dirty="0" err="1" smtClean="0">
                <a:solidFill>
                  <a:srgbClr val="FF8000"/>
                </a:solidFill>
              </a:rPr>
              <a:t>nitrophenyl</a:t>
            </a:r>
            <a:r>
              <a:rPr lang="en-US" sz="2400" dirty="0" smtClean="0">
                <a:solidFill>
                  <a:srgbClr val="FF8000"/>
                </a:solidFill>
              </a:rPr>
              <a:t> </a:t>
            </a:r>
            <a:r>
              <a:rPr lang="en-US" sz="2400" dirty="0" err="1" smtClean="0">
                <a:solidFill>
                  <a:srgbClr val="FF8000"/>
                </a:solidFill>
              </a:rPr>
              <a:t>glucopyranoside</a:t>
            </a: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3200" dirty="0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557338"/>
            <a:ext cx="4219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71838" y="1157288"/>
            <a:ext cx="4500562" cy="1990725"/>
            <a:chOff x="2139" y="1779"/>
            <a:chExt cx="2835" cy="125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779"/>
              <a:ext cx="600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2076"/>
              <a:ext cx="162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882" y="2220"/>
              <a:ext cx="34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700" b="0">
                  <a:latin typeface="Arial Black" pitchFamily="34" charset="0"/>
                </a:rPr>
                <a:t>+</a:t>
              </a:r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697038"/>
            <a:ext cx="10398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0" y="3152775"/>
            <a:ext cx="8772525" cy="304800"/>
            <a:chOff x="0" y="1986"/>
            <a:chExt cx="5526" cy="19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0" y="1986"/>
              <a:ext cx="5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-nitrophenyl glucopyranoside + H</a:t>
              </a:r>
              <a:r>
                <a:rPr lang="en-US" sz="1400" b="0" baseline="-25000">
                  <a:latin typeface="Arial Black" pitchFamily="34" charset="0"/>
                </a:rPr>
                <a:t>2</a:t>
              </a:r>
              <a:r>
                <a:rPr lang="en-US" sz="1400" b="0">
                  <a:latin typeface="Arial Black" pitchFamily="34" charset="0"/>
                </a:rPr>
                <a:t>O           glucose                +          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340" y="2076"/>
              <a:ext cx="2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095375" y="3657600"/>
            <a:ext cx="6600825" cy="2362200"/>
            <a:chOff x="678" y="2571"/>
            <a:chExt cx="4374" cy="1719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2658"/>
              <a:ext cx="75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004" y="3204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76" y="2672"/>
              <a:ext cx="1383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chemeClr val="accent2"/>
                  </a:solidFill>
                  <a:latin typeface="Arial Black" pitchFamily="34" charset="0"/>
                </a:rPr>
                <a:t>Basic conditions</a:t>
              </a:r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2571"/>
              <a:ext cx="1878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8" y="3930"/>
              <a:ext cx="1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Arial Black" pitchFamily="34" charset="0"/>
                </a:rPr>
                <a:t>Clear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64" y="4002"/>
              <a:ext cx="17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Arial Black" pitchFamily="34" charset="0"/>
                </a:rPr>
                <a:t>Yellow</a:t>
              </a:r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1389 C 0.12274 -0.03796 0.22569 -0.08958 0.26354 -0.10278 C 0.30139 -0.11597 0.27413 -0.09074 0.24687 -0.0652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C:\Users\dtighe\Desktop\p-nitrophenol a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3879850"/>
            <a:ext cx="415449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676400"/>
            <a:ext cx="2817812" cy="33909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How can this enzymatic reaction be easily quantified?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endParaRPr lang="en-US" sz="3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14675" y="1143000"/>
            <a:ext cx="60293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Basic solution (STOP SOLUTION):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	- will develop color of any </a:t>
            </a:r>
            <a:r>
              <a:rPr lang="en-US" sz="2000" i="1" dirty="0" smtClean="0">
                <a:solidFill>
                  <a:srgbClr val="FF8000"/>
                </a:solidFill>
              </a:rPr>
              <a:t>p</a:t>
            </a:r>
            <a:r>
              <a:rPr lang="en-US" sz="2000" dirty="0" smtClean="0">
                <a:solidFill>
                  <a:srgbClr val="FF8000"/>
                </a:solidFill>
              </a:rPr>
              <a:t>-</a:t>
            </a:r>
            <a:r>
              <a:rPr lang="en-US" sz="2000" dirty="0" err="1" smtClean="0">
                <a:solidFill>
                  <a:srgbClr val="FF8000"/>
                </a:solidFill>
              </a:rPr>
              <a:t>nitrophenol</a:t>
            </a:r>
            <a:r>
              <a:rPr lang="en-US" sz="2000" dirty="0" smtClean="0">
                <a:solidFill>
                  <a:srgbClr val="FF8000"/>
                </a:solidFill>
              </a:rPr>
              <a:t> present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	- will stop the reaction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sz="2000" dirty="0" smtClean="0">
              <a:solidFill>
                <a:srgbClr val="FF8000"/>
              </a:solidFill>
            </a:endParaRPr>
          </a:p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2000" dirty="0" smtClean="0"/>
              <a:t>Qualitative – Visually Compare </a:t>
            </a:r>
            <a:r>
              <a:rPr lang="en-US" sz="2000" dirty="0" err="1" smtClean="0"/>
              <a:t>vs</a:t>
            </a:r>
            <a:r>
              <a:rPr lang="en-US" sz="2000" dirty="0" smtClean="0"/>
              <a:t> p-</a:t>
            </a:r>
            <a:r>
              <a:rPr lang="en-US" sz="2000" dirty="0" err="1" smtClean="0"/>
              <a:t>nitrophenol</a:t>
            </a:r>
            <a:r>
              <a:rPr lang="en-US" sz="2000" dirty="0" smtClean="0"/>
              <a:t> Standards		</a:t>
            </a:r>
          </a:p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2000" dirty="0" smtClean="0"/>
              <a:t>Quantitative-  read absorbance at </a:t>
            </a:r>
            <a:r>
              <a:rPr lang="en-US" sz="2000" dirty="0" smtClean="0">
                <a:solidFill>
                  <a:srgbClr val="FF8000"/>
                </a:solidFill>
              </a:rPr>
              <a:t>410 nm</a:t>
            </a:r>
            <a:r>
              <a:rPr lang="en-US" sz="2000" dirty="0" smtClean="0"/>
              <a:t> using a spectrophotometer or </a:t>
            </a:r>
            <a:r>
              <a:rPr lang="en-US" sz="2000" dirty="0" err="1" smtClean="0"/>
              <a:t>microplate</a:t>
            </a:r>
            <a:r>
              <a:rPr lang="en-US" sz="2000" dirty="0" smtClean="0"/>
              <a:t> reader. </a:t>
            </a:r>
            <a:endParaRPr lang="en-US" sz="20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9850"/>
            <a:ext cx="237331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8"/>
          <a:stretch/>
        </p:blipFill>
        <p:spPr bwMode="auto">
          <a:xfrm>
            <a:off x="180974" y="1239366"/>
            <a:ext cx="4200525" cy="35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2"/>
          <a:stretch/>
        </p:blipFill>
        <p:spPr bwMode="auto">
          <a:xfrm>
            <a:off x="4287837" y="2324100"/>
            <a:ext cx="4184159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 Enzyme kit  Activity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013"/>
            <a:ext cx="29035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 flipH="1">
            <a:off x="0" y="1143000"/>
            <a:ext cx="3429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SmartSpec™ Plus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flipH="1">
            <a:off x="565149" y="5076825"/>
            <a:ext cx="17732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</a:rPr>
              <a:t>170-2525EDU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949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58415" rIns="81631" bIns="40816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</a:rPr>
              <a:t>Photodiode Array UV-VIS Spectrometer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09963" y="2200275"/>
            <a:ext cx="4114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55215" rIns="81631" bIns="40816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92113" indent="-1968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dirty="0">
                <a:solidFill>
                  <a:srgbClr val="000000"/>
                </a:solidFill>
              </a:rPr>
              <a:t>Measures </a:t>
            </a:r>
          </a:p>
          <a:p>
            <a:pPr eaLnBrk="1">
              <a:lnSpc>
                <a:spcPct val="93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Absorbance , %T</a:t>
            </a:r>
          </a:p>
          <a:p>
            <a:pPr eaLnBrk="1">
              <a:lnSpc>
                <a:spcPct val="93000"/>
              </a:lnSpc>
            </a:pPr>
            <a:endParaRPr lang="en-US" sz="2000" b="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Specifications </a:t>
            </a:r>
          </a:p>
          <a:p>
            <a:pPr eaLnBrk="1">
              <a:lnSpc>
                <a:spcPct val="93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Range: 200-800 nm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Optical Resolution: ± 2 nm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Light Source: Xenon Flash Lamp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Power: 120 VAC, 60 Hz</a:t>
            </a:r>
          </a:p>
          <a:p>
            <a:pPr eaLnBrk="1">
              <a:lnSpc>
                <a:spcPct val="93000"/>
              </a:lnSpc>
            </a:pPr>
            <a:endParaRPr lang="en-US" sz="2000" b="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i="1" dirty="0">
                <a:solidFill>
                  <a:srgbClr val="000000"/>
                </a:solidFill>
              </a:rPr>
              <a:t>Standalone Research Grade Instrument </a:t>
            </a:r>
          </a:p>
          <a:p>
            <a:pPr eaLnBrk="1">
              <a:lnSpc>
                <a:spcPct val="93000"/>
              </a:lnSpc>
            </a:pPr>
            <a:endParaRPr lang="en-US" sz="2000" i="1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dirty="0" smtClean="0"/>
              <a:t>Biofuel Enzyme kit  Activity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82713"/>
            <a:ext cx="4032250" cy="1398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Biofuel Enzyme Kit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8000"/>
                </a:solidFill>
              </a:rPr>
              <a:t>Procedure Overview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883025" y="1116013"/>
            <a:ext cx="0" cy="50292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76700" y="1498600"/>
            <a:ext cx="457200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>
                <a:latin typeface="Arial Black" pitchFamily="34" charset="0"/>
              </a:rPr>
              <a:t>Activities: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Reaction Rate &amp; Std curve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Temperature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2000" b="0">
              <a:latin typeface="Arial Black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743994"/>
            <a:ext cx="39481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200" dirty="0">
                <a:latin typeface="Arial Black" pitchFamily="34" charset="0"/>
              </a:rPr>
              <a:t>Collaborative approach</a:t>
            </a:r>
            <a:r>
              <a:rPr lang="en-US" sz="2000" dirty="0">
                <a:latin typeface="Arial Black" pitchFamily="34" charset="0"/>
              </a:rPr>
              <a:t>:</a:t>
            </a:r>
            <a:endParaRPr lang="en-US" sz="2000" b="0" dirty="0">
              <a:latin typeface="Arial Black" pitchFamily="34" charset="0"/>
            </a:endParaRP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Each student group does activity 1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Student groups do one activity each from 2-5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Groups share data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All groups do activity 6 and share data</a:t>
            </a:r>
            <a:br>
              <a:rPr lang="en-US" sz="2000" b="0" dirty="0">
                <a:latin typeface="Arial Black" pitchFamily="34" charset="0"/>
              </a:rPr>
            </a:br>
            <a:r>
              <a:rPr lang="en-US" sz="2000" b="0" dirty="0">
                <a:latin typeface="Arial Black" pitchFamily="34" charset="0"/>
              </a:rPr>
              <a:t/>
            </a:r>
            <a:br>
              <a:rPr lang="en-US" sz="2000" b="0" dirty="0">
                <a:latin typeface="Arial Black" pitchFamily="34" charset="0"/>
              </a:rPr>
            </a:b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Group 2"/>
          <p:cNvGraphicFramePr>
            <a:graphicFrameLocks noGrp="1"/>
          </p:cNvGraphicFramePr>
          <p:nvPr>
            <p:ph sz="half" idx="1"/>
          </p:nvPr>
        </p:nvGraphicFramePr>
        <p:xfrm>
          <a:off x="3276600" y="1143000"/>
          <a:ext cx="5705475" cy="2406651"/>
        </p:xfrm>
        <a:graphic>
          <a:graphicData uri="http://schemas.openxmlformats.org/drawingml/2006/table">
            <a:tbl>
              <a:tblPr/>
              <a:tblGrid>
                <a:gridCol w="1901825"/>
                <a:gridCol w="1901825"/>
                <a:gridCol w="1901825"/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-nitrophenol (nmol)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88469"/>
              </p:ext>
            </p:extLst>
          </p:nvPr>
        </p:nvGraphicFramePr>
        <p:xfrm>
          <a:off x="4352925" y="3622675"/>
          <a:ext cx="3552825" cy="250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622675"/>
                        <a:ext cx="3552825" cy="250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5334000"/>
          </a:xfrm>
        </p:spPr>
        <p:txBody>
          <a:bodyPr/>
          <a:lstStyle/>
          <a:p>
            <a:r>
              <a:rPr lang="en-US" sz="2400" smtClean="0">
                <a:solidFill>
                  <a:srgbClr val="FF8000"/>
                </a:solidFill>
              </a:rPr>
              <a:t/>
            </a:r>
            <a:br>
              <a:rPr lang="en-US" sz="2400" smtClean="0">
                <a:solidFill>
                  <a:srgbClr val="FF8000"/>
                </a:solidFill>
              </a:rPr>
            </a:br>
            <a:endParaRPr lang="en-US" sz="2400" smtClean="0">
              <a:solidFill>
                <a:srgbClr val="FF8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39858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46600" y="54229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52788" y="1557338"/>
          <a:ext cx="5710237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1557338"/>
                        <a:ext cx="5710237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133850" y="37147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48150" y="3752850"/>
            <a:ext cx="1504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753100" y="3752850"/>
            <a:ext cx="0" cy="885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171825" y="4562475"/>
            <a:ext cx="5257800" cy="895350"/>
            <a:chOff x="1998" y="3054"/>
            <a:chExt cx="3312" cy="564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1998" y="3234"/>
              <a:ext cx="1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>
                  <a:latin typeface="Arial Black" pitchFamily="34" charset="0"/>
                </a:rPr>
                <a:t>Initial reaction rate =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588" y="3054"/>
              <a:ext cx="17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produced (nmol)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3702" y="3384"/>
              <a:ext cx="1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720" y="3426"/>
              <a:ext cx="14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(min)</a:t>
              </a:r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171825" y="5543550"/>
            <a:ext cx="5972175" cy="609600"/>
            <a:chOff x="1998" y="3672"/>
            <a:chExt cx="3762" cy="384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1998" y="3672"/>
              <a:ext cx="3114" cy="384"/>
              <a:chOff x="1998" y="3672"/>
              <a:chExt cx="3114" cy="384"/>
            </a:xfrm>
          </p:grpSpPr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1998" y="3750"/>
                <a:ext cx="161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b="0">
                    <a:latin typeface="Arial Black" pitchFamily="34" charset="0"/>
                  </a:rPr>
                  <a:t>Initial reaction rate =</a:t>
                </a:r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3546" y="3672"/>
                <a:ext cx="14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 Black" pitchFamily="34" charset="0"/>
                  </a:rPr>
                  <a:t>50 nmol - 0 nmol</a:t>
                </a: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3564" y="3864"/>
                <a:ext cx="10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3642" y="3864"/>
                <a:ext cx="14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 Black" pitchFamily="34" charset="0"/>
                  </a:rPr>
                  <a:t>4 min - 0 min</a:t>
                </a:r>
              </a:p>
            </p:txBody>
          </p:sp>
        </p:grp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566" y="3762"/>
              <a:ext cx="11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 = 12.5 nmol/min</a:t>
              </a:r>
            </a:p>
          </p:txBody>
        </p:sp>
      </p:grpSp>
      <p:graphicFrame>
        <p:nvGraphicFramePr>
          <p:cNvPr id="32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40317"/>
              </p:ext>
            </p:extLst>
          </p:nvPr>
        </p:nvGraphicFramePr>
        <p:xfrm>
          <a:off x="3495675" y="1347788"/>
          <a:ext cx="52959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Chart" r:id="rId3" imgW="5295662" imgH="3076384" progId="Excel.Chart.8">
                  <p:embed/>
                </p:oleObj>
              </mc:Choice>
              <mc:Fallback>
                <p:oleObj name="Chart" r:id="rId3" imgW="5295662" imgH="307638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347788"/>
                        <a:ext cx="52959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4533900" y="2486025"/>
            <a:ext cx="234315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800725" y="2266950"/>
            <a:ext cx="304800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09950" y="2330450"/>
          <a:ext cx="5372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Chart" r:id="rId3" imgW="5372134" imgH="3009960" progId="Excel.Chart.8">
                  <p:embed/>
                </p:oleObj>
              </mc:Choice>
              <mc:Fallback>
                <p:oleObj name="Chart" r:id="rId3" imgW="5372134" imgH="30099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330450"/>
                        <a:ext cx="5372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E</a:t>
            </a: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Sherri Andrews, Ph.D</a:t>
            </a:r>
            <a:r>
              <a:rPr lang="en-US" dirty="0" smtClean="0"/>
              <a:t>., Eastern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sherri_andrews@bio-rad.com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Damon </a:t>
            </a:r>
            <a:r>
              <a:rPr lang="en-US" dirty="0" err="1"/>
              <a:t>Tighe</a:t>
            </a:r>
            <a:r>
              <a:rPr lang="en-US" dirty="0"/>
              <a:t>, </a:t>
            </a:r>
            <a:r>
              <a:rPr lang="en-US" dirty="0" smtClean="0"/>
              <a:t>Western US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b="1" dirty="0"/>
              <a:t>	damon_tighe@bio-rad.com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Leigh Brown, M.A</a:t>
            </a:r>
            <a:r>
              <a:rPr lang="en-US" dirty="0" smtClean="0"/>
              <a:t>., Central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leigh_brown@bio-rad.com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9625" y="1304925"/>
            <a:ext cx="5257800" cy="895350"/>
            <a:chOff x="1998" y="3054"/>
            <a:chExt cx="3312" cy="56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998" y="3234"/>
              <a:ext cx="1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>
                  <a:latin typeface="Arial Black" pitchFamily="34" charset="0"/>
                </a:rPr>
                <a:t>Initial reaction rate =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588" y="3054"/>
              <a:ext cx="17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produced (nmol)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702" y="3384"/>
              <a:ext cx="1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720" y="3426"/>
              <a:ext cx="14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(min)</a:t>
              </a: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4700" y="2286000"/>
            <a:ext cx="558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latin typeface="Arial Black" pitchFamily="34" charset="0"/>
              </a:rPr>
              <a:t>This is the amount of </a:t>
            </a:r>
            <a:r>
              <a:rPr lang="en-US" sz="1600" b="0" i="1" dirty="0">
                <a:latin typeface="Arial Black" pitchFamily="34" charset="0"/>
              </a:rPr>
              <a:t>p</a:t>
            </a:r>
            <a:r>
              <a:rPr lang="en-US" sz="1600" b="0" dirty="0">
                <a:latin typeface="Arial Black" pitchFamily="34" charset="0"/>
              </a:rPr>
              <a:t>-</a:t>
            </a:r>
            <a:r>
              <a:rPr lang="en-US" sz="1600" b="0" dirty="0" err="1">
                <a:latin typeface="Arial Black" pitchFamily="34" charset="0"/>
              </a:rPr>
              <a:t>nitrophenol</a:t>
            </a:r>
            <a:r>
              <a:rPr lang="en-US" sz="1600" b="0" dirty="0">
                <a:latin typeface="Arial Black" pitchFamily="34" charset="0"/>
              </a:rPr>
              <a:t> produced in 2 minutes</a:t>
            </a:r>
          </a:p>
        </p:txBody>
      </p:sp>
      <p:graphicFrame>
        <p:nvGraphicFramePr>
          <p:cNvPr id="1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24349"/>
              </p:ext>
            </p:extLst>
          </p:nvPr>
        </p:nvGraphicFramePr>
        <p:xfrm>
          <a:off x="3702050" y="2925763"/>
          <a:ext cx="470535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Chart" r:id="rId3" imgW="4705588" imgH="3190899" progId="Excel.Chart.8">
                  <p:embed/>
                </p:oleObj>
              </mc:Choice>
              <mc:Fallback>
                <p:oleObj name="Chart" r:id="rId3" imgW="4705588" imgH="319089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925763"/>
                        <a:ext cx="4705350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67100" y="1481138"/>
            <a:ext cx="5067300" cy="2357437"/>
            <a:chOff x="2184" y="2007"/>
            <a:chExt cx="3192" cy="1485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2670" y="2136"/>
              <a:ext cx="6" cy="10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670" y="3210"/>
              <a:ext cx="2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5400000">
              <a:off x="1763" y="2428"/>
              <a:ext cx="130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formed (nmol)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86" y="3300"/>
              <a:ext cx="2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(minutes)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928" y="2964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916" y="2760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04" y="2808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98" y="2478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86" y="2592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70" y="2832"/>
              <a:ext cx="564" cy="378"/>
            </a:xfrm>
            <a:custGeom>
              <a:avLst/>
              <a:gdLst>
                <a:gd name="T0" fmla="*/ 0 w 564"/>
                <a:gd name="T1" fmla="*/ 378 h 378"/>
                <a:gd name="T2" fmla="*/ 276 w 564"/>
                <a:gd name="T3" fmla="*/ 168 h 378"/>
                <a:gd name="T4" fmla="*/ 564 w 564"/>
                <a:gd name="T5" fmla="*/ 0 h 3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4" h="378">
                  <a:moveTo>
                    <a:pt x="0" y="378"/>
                  </a:moveTo>
                  <a:cubicBezTo>
                    <a:pt x="91" y="304"/>
                    <a:pt x="182" y="231"/>
                    <a:pt x="276" y="168"/>
                  </a:cubicBezTo>
                  <a:cubicBezTo>
                    <a:pt x="370" y="105"/>
                    <a:pt x="467" y="52"/>
                    <a:pt x="56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234" y="2508"/>
              <a:ext cx="1194" cy="324"/>
            </a:xfrm>
            <a:custGeom>
              <a:avLst/>
              <a:gdLst>
                <a:gd name="T0" fmla="*/ 0 w 1194"/>
                <a:gd name="T1" fmla="*/ 324 h 324"/>
                <a:gd name="T2" fmla="*/ 1194 w 1194"/>
                <a:gd name="T3" fmla="*/ 0 h 3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94" h="324">
                  <a:moveTo>
                    <a:pt x="0" y="324"/>
                  </a:moveTo>
                  <a:cubicBezTo>
                    <a:pt x="0" y="324"/>
                    <a:pt x="597" y="162"/>
                    <a:pt x="119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398" y="2424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70" y="2790"/>
              <a:ext cx="276" cy="378"/>
            </a:xfrm>
            <a:custGeom>
              <a:avLst/>
              <a:gdLst>
                <a:gd name="T0" fmla="*/ 0 w 276"/>
                <a:gd name="T1" fmla="*/ 378 h 378"/>
                <a:gd name="T2" fmla="*/ 276 w 276"/>
                <a:gd name="T3" fmla="*/ 0 h 3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378">
                  <a:moveTo>
                    <a:pt x="0" y="378"/>
                  </a:moveTo>
                  <a:cubicBezTo>
                    <a:pt x="0" y="378"/>
                    <a:pt x="138" y="189"/>
                    <a:pt x="27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958" y="2610"/>
              <a:ext cx="264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210" y="2442"/>
              <a:ext cx="1218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229100" y="2228850"/>
            <a:ext cx="733425" cy="11239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248150" y="2609850"/>
            <a:ext cx="962025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571875" y="4181475"/>
            <a:ext cx="490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1. The initial reaction rate is faster when there is a higher enzyme concentration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24700" y="1790700"/>
            <a:ext cx="15525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FF0000"/>
                </a:solidFill>
                <a:latin typeface="Arial Black" pitchFamily="34" charset="0"/>
              </a:rPr>
              <a:t>High enzyme concentration</a:t>
            </a:r>
          </a:p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Arial Black" pitchFamily="34" charset="0"/>
              </a:rPr>
              <a:t>Low enzyme concentration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248150" y="2095500"/>
            <a:ext cx="2847975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19500" y="4876800"/>
            <a:ext cx="4905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2. Given enough time, the same amount of product will be formed for both the high and low enzyme concentration reactions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4248150" y="1447800"/>
            <a:ext cx="0" cy="2476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248150" y="3924300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 rot="16200000">
            <a:off x="2536825" y="2325688"/>
            <a:ext cx="2514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Amount of </a:t>
            </a:r>
            <a:r>
              <a:rPr lang="en-US" sz="1400" b="0" i="1">
                <a:latin typeface="Arial Black" pitchFamily="34" charset="0"/>
              </a:rPr>
              <a:t>p</a:t>
            </a:r>
            <a:r>
              <a:rPr lang="en-US" sz="1400" b="0">
                <a:latin typeface="Arial Black" pitchFamily="34" charset="0"/>
              </a:rPr>
              <a:t>-nitrophenol formed (nmol)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591050" y="4010025"/>
            <a:ext cx="371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Time (minutes)</a:t>
            </a: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657725" y="3533775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657725" y="31051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095875" y="3286125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095875" y="26098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6991350" y="2762250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6991350" y="179070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4248150" y="2647950"/>
            <a:ext cx="885825" cy="1257300"/>
          </a:xfrm>
          <a:custGeom>
            <a:avLst/>
            <a:gdLst>
              <a:gd name="T0" fmla="*/ 0 w 558"/>
              <a:gd name="T1" fmla="*/ 2147483647 h 792"/>
              <a:gd name="T2" fmla="*/ 2147483647 w 558"/>
              <a:gd name="T3" fmla="*/ 2147483647 h 792"/>
              <a:gd name="T4" fmla="*/ 2147483647 w 558"/>
              <a:gd name="T5" fmla="*/ 0 h 7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8" h="792">
                <a:moveTo>
                  <a:pt x="0" y="792"/>
                </a:moveTo>
                <a:cubicBezTo>
                  <a:pt x="94" y="618"/>
                  <a:pt x="189" y="444"/>
                  <a:pt x="282" y="312"/>
                </a:cubicBezTo>
                <a:cubicBezTo>
                  <a:pt x="375" y="180"/>
                  <a:pt x="466" y="90"/>
                  <a:pt x="55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5124450" y="1828800"/>
            <a:ext cx="1914525" cy="828675"/>
          </a:xfrm>
          <a:custGeom>
            <a:avLst/>
            <a:gdLst>
              <a:gd name="T0" fmla="*/ 0 w 1206"/>
              <a:gd name="T1" fmla="*/ 2147483647 h 522"/>
              <a:gd name="T2" fmla="*/ 2147483647 w 1206"/>
              <a:gd name="T3" fmla="*/ 0 h 5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6" h="522">
                <a:moveTo>
                  <a:pt x="0" y="522"/>
                </a:moveTo>
                <a:cubicBezTo>
                  <a:pt x="0" y="522"/>
                  <a:pt x="603" y="261"/>
                  <a:pt x="120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4248150" y="3324225"/>
            <a:ext cx="895350" cy="600075"/>
          </a:xfrm>
          <a:custGeom>
            <a:avLst/>
            <a:gdLst>
              <a:gd name="T0" fmla="*/ 0 w 564"/>
              <a:gd name="T1" fmla="*/ 2147483647 h 378"/>
              <a:gd name="T2" fmla="*/ 2147483647 w 564"/>
              <a:gd name="T3" fmla="*/ 2147483647 h 378"/>
              <a:gd name="T4" fmla="*/ 2147483647 w 564"/>
              <a:gd name="T5" fmla="*/ 0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4" h="378">
                <a:moveTo>
                  <a:pt x="0" y="378"/>
                </a:moveTo>
                <a:cubicBezTo>
                  <a:pt x="91" y="304"/>
                  <a:pt x="182" y="231"/>
                  <a:pt x="276" y="168"/>
                </a:cubicBezTo>
                <a:cubicBezTo>
                  <a:pt x="370" y="105"/>
                  <a:pt x="467" y="52"/>
                  <a:pt x="56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5143500" y="2809875"/>
            <a:ext cx="1895475" cy="514350"/>
          </a:xfrm>
          <a:custGeom>
            <a:avLst/>
            <a:gdLst>
              <a:gd name="T0" fmla="*/ 0 w 1194"/>
              <a:gd name="T1" fmla="*/ 2147483647 h 324"/>
              <a:gd name="T2" fmla="*/ 2147483647 w 1194"/>
              <a:gd name="T3" fmla="*/ 0 h 3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94" h="324">
                <a:moveTo>
                  <a:pt x="0" y="324"/>
                </a:moveTo>
                <a:cubicBezTo>
                  <a:pt x="0" y="324"/>
                  <a:pt x="597" y="162"/>
                  <a:pt x="119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219950" y="2514600"/>
            <a:ext cx="1419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0.25 mM substrate [Low]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48525" y="1438275"/>
            <a:ext cx="1419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1.5 mM substrate [High]</a:t>
            </a: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4238625" y="2295525"/>
            <a:ext cx="904875" cy="16192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4257675" y="1714500"/>
            <a:ext cx="2886075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4267200" y="2724150"/>
            <a:ext cx="291465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267200" y="3200400"/>
            <a:ext cx="828675" cy="71437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3257550" y="4429125"/>
            <a:ext cx="5772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>
                <a:latin typeface="Arial Black" pitchFamily="34" charset="0"/>
              </a:rPr>
              <a:t>1. Effect of substrate concentration on the initial rate</a:t>
            </a: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3257550" y="5191125"/>
            <a:ext cx="5600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>
                <a:latin typeface="Arial Black" pitchFamily="34" charset="0"/>
              </a:rPr>
              <a:t>2. Final amount of product formed with varying substrate concentrations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/>
      <p:bldP spid="53" grpId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81399" y="1133475"/>
            <a:ext cx="5362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 dirty="0">
                <a:latin typeface="Arial Black" pitchFamily="34" charset="0"/>
              </a:rPr>
              <a:t>Where can we find things that break down cellulose?</a:t>
            </a:r>
          </a:p>
        </p:txBody>
      </p:sp>
      <p:pic>
        <p:nvPicPr>
          <p:cNvPr id="4" name="Picture 3" descr="space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28700"/>
            <a:ext cx="3219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1" t="24222" r="38681" b="14555"/>
          <a:stretch>
            <a:fillRect/>
          </a:stretch>
        </p:blipFill>
        <p:spPr bwMode="auto">
          <a:xfrm>
            <a:off x="3286125" y="2038350"/>
            <a:ext cx="254317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fistulated_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058988"/>
            <a:ext cx="27527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erm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192588"/>
            <a:ext cx="264636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Bio-prospecting for Celliobiase</a:t>
            </a:r>
            <a:r>
              <a:rPr lang="en-US" sz="2000" b="0">
                <a:latin typeface="Arial Black" pitchFamily="34" charset="0"/>
              </a:rPr>
              <a:t>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181100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3" descr="space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33425"/>
            <a:ext cx="3219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6600" y="1098550"/>
            <a:ext cx="571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Mushrooms – Ecological niche for food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/>
              <a:t>Mycorrhizal</a:t>
            </a:r>
            <a:r>
              <a:rPr lang="en-US" sz="2000" dirty="0"/>
              <a:t> –associated with plant roots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Porcini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Chanterelle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Saprotrophic – decomposers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Shiitake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Morel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Button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Parasitic – attacks plants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Honey Mushroom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/>
          </a:p>
        </p:txBody>
      </p:sp>
      <p:pic>
        <p:nvPicPr>
          <p:cNvPr id="6" name="Picture 10" descr="chantrellesmall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76425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40713-Shiit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52825"/>
            <a:ext cx="1676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5279752-porcini-mushroom-boletus-edulis-aka-bolete-or-penny-bun-isolated-on-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3879" r="12215" b="9148"/>
          <a:stretch>
            <a:fillRect/>
          </a:stretch>
        </p:blipFill>
        <p:spPr bwMode="auto">
          <a:xfrm>
            <a:off x="5410200" y="1876425"/>
            <a:ext cx="78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Mconica"/>
          <p:cNvPicPr>
            <a:picLocks noChangeAspect="1" noChangeArrowheads="1"/>
          </p:cNvPicPr>
          <p:nvPr/>
        </p:nvPicPr>
        <p:blipFill>
          <a:blip r:embed="rId7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48025"/>
            <a:ext cx="950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oneymushro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3025"/>
            <a:ext cx="152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pic_mushroom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0425"/>
            <a:ext cx="152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Bio-prospecting for Celliobiase</a:t>
            </a:r>
            <a:r>
              <a:rPr lang="en-US" sz="2000" b="0">
                <a:latin typeface="Arial Black" pitchFamily="34" charset="0"/>
              </a:rPr>
              <a:t>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350" y="1935030"/>
            <a:ext cx="2724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solidFill>
                  <a:srgbClr val="FF9933"/>
                </a:solidFill>
                <a:latin typeface="Arial Black" pitchFamily="34" charset="0"/>
              </a:rPr>
              <a:t>Using a Micropipette</a:t>
            </a:r>
          </a:p>
        </p:txBody>
      </p:sp>
      <p:pic>
        <p:nvPicPr>
          <p:cNvPr id="10" name="Picture 12" descr="166-0505edu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4529"/>
          <a:stretch>
            <a:fillRect/>
          </a:stretch>
        </p:blipFill>
        <p:spPr bwMode="auto">
          <a:xfrm rot="925809">
            <a:off x="3652248" y="1380075"/>
            <a:ext cx="1733559" cy="35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223-9303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5882" r="29411"/>
          <a:stretch>
            <a:fillRect/>
          </a:stretch>
        </p:blipFill>
        <p:spPr bwMode="auto">
          <a:xfrm>
            <a:off x="4679950" y="5035550"/>
            <a:ext cx="419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91150" y="1352550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Plunger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4679950" y="1583382"/>
            <a:ext cx="819150" cy="739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940300" y="2138065"/>
            <a:ext cx="1057275" cy="983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924550" y="3048000"/>
            <a:ext cx="237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Tip Ejector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772150" y="1676400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Two stops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4550" y="1981200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– defines volume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924549" y="2379017"/>
            <a:ext cx="340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– ejects volume</a:t>
            </a:r>
          </a:p>
        </p:txBody>
      </p:sp>
      <p:pic>
        <p:nvPicPr>
          <p:cNvPr id="19" name="Picture 23" descr="figur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7282"/>
            <a:ext cx="1724422" cy="25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4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52600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 descr="ANd9GcS51dcD1IrXrPRufHA4ZU3Ife5g8yWzmTVc-nF1AUs_mOFKwvB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47925"/>
            <a:ext cx="582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49600" y="1536700"/>
            <a:ext cx="4800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Pick a mushroom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Add ~ 0.25g of mushroom to </a:t>
            </a:r>
            <a:r>
              <a:rPr lang="en-US" sz="2000" b="0" dirty="0" err="1"/>
              <a:t>microcentrifuge</a:t>
            </a:r>
            <a:r>
              <a:rPr lang="en-US" sz="2000" b="0" dirty="0"/>
              <a:t> </a:t>
            </a:r>
            <a:r>
              <a:rPr lang="en-US" sz="2000" b="0" dirty="0" smtClean="0"/>
              <a:t>tube containing 1,000ul</a:t>
            </a:r>
            <a:endParaRPr lang="en-US" sz="2000" b="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crush with blunted pipette </a:t>
            </a:r>
            <a:r>
              <a:rPr lang="en-US" sz="2000" b="0" dirty="0" smtClean="0"/>
              <a:t>tip</a:t>
            </a:r>
            <a:endParaRPr lang="en-US" sz="2000" b="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Spin down extract in </a:t>
            </a:r>
            <a:r>
              <a:rPr lang="en-US" sz="2000" b="0" dirty="0" err="1"/>
              <a:t>microcentrifuge</a:t>
            </a:r>
            <a:r>
              <a:rPr lang="en-US" sz="2000" b="0" dirty="0"/>
              <a:t> to separate mushroom particles from liquid fraction or filter and put liquid fraction in new centrifuge tube (~250ul)</a:t>
            </a:r>
          </a:p>
        </p:txBody>
      </p:sp>
      <p:pic>
        <p:nvPicPr>
          <p:cNvPr id="7" name="Picture 20" descr="BE-mini-Cent-fly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7"/>
          <a:stretch>
            <a:fillRect/>
          </a:stretch>
        </p:blipFill>
        <p:spPr bwMode="auto">
          <a:xfrm>
            <a:off x="7748588" y="3733800"/>
            <a:ext cx="131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59412"/>
            <a:ext cx="555069" cy="70326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5561787" y="5851239"/>
            <a:ext cx="50153" cy="207822"/>
          </a:xfrm>
          <a:prstGeom prst="ellipse">
            <a:avLst/>
          </a:prstGeom>
          <a:solidFill>
            <a:srgbClr val="9933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5563773" y="5828546"/>
            <a:ext cx="48167" cy="83304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135">
                <a:moveTo>
                  <a:pt x="21" y="79"/>
                </a:moveTo>
                <a:cubicBezTo>
                  <a:pt x="74" y="88"/>
                  <a:pt x="99" y="77"/>
                  <a:pt x="85" y="135"/>
                </a:cubicBezTo>
                <a:cubicBezTo>
                  <a:pt x="37" y="127"/>
                  <a:pt x="20" y="125"/>
                  <a:pt x="5" y="79"/>
                </a:cubicBezTo>
                <a:cubicBezTo>
                  <a:pt x="18" y="27"/>
                  <a:pt x="0" y="59"/>
                  <a:pt x="37" y="39"/>
                </a:cubicBezTo>
                <a:cubicBezTo>
                  <a:pt x="54" y="30"/>
                  <a:pt x="85" y="7"/>
                  <a:pt x="85" y="7"/>
                </a:cubicBezTo>
                <a:cubicBezTo>
                  <a:pt x="104" y="64"/>
                  <a:pt x="87" y="64"/>
                  <a:pt x="125" y="39"/>
                </a:cubicBezTo>
                <a:cubicBezTo>
                  <a:pt x="138" y="0"/>
                  <a:pt x="129" y="7"/>
                  <a:pt x="93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5562779" y="5874644"/>
            <a:ext cx="48167" cy="83304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135">
                <a:moveTo>
                  <a:pt x="21" y="79"/>
                </a:moveTo>
                <a:cubicBezTo>
                  <a:pt x="74" y="88"/>
                  <a:pt x="99" y="77"/>
                  <a:pt x="85" y="135"/>
                </a:cubicBezTo>
                <a:cubicBezTo>
                  <a:pt x="37" y="127"/>
                  <a:pt x="20" y="125"/>
                  <a:pt x="5" y="79"/>
                </a:cubicBezTo>
                <a:cubicBezTo>
                  <a:pt x="18" y="27"/>
                  <a:pt x="0" y="59"/>
                  <a:pt x="37" y="39"/>
                </a:cubicBezTo>
                <a:cubicBezTo>
                  <a:pt x="54" y="30"/>
                  <a:pt x="85" y="7"/>
                  <a:pt x="85" y="7"/>
                </a:cubicBezTo>
                <a:cubicBezTo>
                  <a:pt x="104" y="64"/>
                  <a:pt x="87" y="64"/>
                  <a:pt x="125" y="39"/>
                </a:cubicBezTo>
                <a:cubicBezTo>
                  <a:pt x="138" y="0"/>
                  <a:pt x="129" y="7"/>
                  <a:pt x="93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5586863" y="5877718"/>
            <a:ext cx="45719" cy="114872"/>
          </a:xfrm>
          <a:custGeom>
            <a:avLst/>
            <a:gdLst>
              <a:gd name="T0" fmla="*/ 0 w 80"/>
              <a:gd name="T1" fmla="*/ 0 h 186"/>
              <a:gd name="T2" fmla="*/ 2147483647 w 80"/>
              <a:gd name="T3" fmla="*/ 2147483647 h 186"/>
              <a:gd name="T4" fmla="*/ 2147483647 w 80"/>
              <a:gd name="T5" fmla="*/ 2147483647 h 186"/>
              <a:gd name="T6" fmla="*/ 2147483647 w 80"/>
              <a:gd name="T7" fmla="*/ 2147483647 h 186"/>
              <a:gd name="T8" fmla="*/ 2147483647 w 80"/>
              <a:gd name="T9" fmla="*/ 2147483647 h 186"/>
              <a:gd name="T10" fmla="*/ 2147483647 w 80"/>
              <a:gd name="T11" fmla="*/ 2147483647 h 186"/>
              <a:gd name="T12" fmla="*/ 2147483647 w 80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" h="186">
                <a:moveTo>
                  <a:pt x="0" y="0"/>
                </a:moveTo>
                <a:cubicBezTo>
                  <a:pt x="12" y="48"/>
                  <a:pt x="8" y="80"/>
                  <a:pt x="56" y="96"/>
                </a:cubicBezTo>
                <a:cubicBezTo>
                  <a:pt x="53" y="109"/>
                  <a:pt x="56" y="125"/>
                  <a:pt x="48" y="136"/>
                </a:cubicBezTo>
                <a:cubicBezTo>
                  <a:pt x="43" y="143"/>
                  <a:pt x="31" y="139"/>
                  <a:pt x="24" y="144"/>
                </a:cubicBezTo>
                <a:cubicBezTo>
                  <a:pt x="16" y="150"/>
                  <a:pt x="13" y="160"/>
                  <a:pt x="8" y="168"/>
                </a:cubicBezTo>
                <a:cubicBezTo>
                  <a:pt x="16" y="173"/>
                  <a:pt x="22" y="183"/>
                  <a:pt x="32" y="184"/>
                </a:cubicBezTo>
                <a:cubicBezTo>
                  <a:pt x="48" y="186"/>
                  <a:pt x="80" y="176"/>
                  <a:pt x="80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8" descr="40713-Shiit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4"/>
          <a:stretch>
            <a:fillRect/>
          </a:stretch>
        </p:blipFill>
        <p:spPr bwMode="auto">
          <a:xfrm>
            <a:off x="5915025" y="1143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5" y="5459412"/>
            <a:ext cx="555069" cy="70326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rved Down Arrow 1"/>
          <p:cNvSpPr>
            <a:spLocks noChangeArrowheads="1"/>
          </p:cNvSpPr>
          <p:nvPr/>
        </p:nvSpPr>
        <p:spPr bwMode="auto">
          <a:xfrm>
            <a:off x="5586863" y="5209148"/>
            <a:ext cx="537711" cy="256051"/>
          </a:xfrm>
          <a:prstGeom prst="curvedDownArrow">
            <a:avLst>
              <a:gd name="adj1" fmla="val 24949"/>
              <a:gd name="adj2" fmla="val 4989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Curved Down Arrow 15"/>
          <p:cNvSpPr>
            <a:spLocks noChangeArrowheads="1"/>
          </p:cNvSpPr>
          <p:nvPr/>
        </p:nvSpPr>
        <p:spPr bwMode="auto">
          <a:xfrm rot="12697437" flipH="1" flipV="1">
            <a:off x="6591300" y="1304925"/>
            <a:ext cx="976313" cy="344488"/>
          </a:xfrm>
          <a:prstGeom prst="curvedDownArrow">
            <a:avLst>
              <a:gd name="adj1" fmla="val 24995"/>
              <a:gd name="adj2" fmla="val 4997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078663" y="1100138"/>
            <a:ext cx="161925" cy="377825"/>
          </a:xfrm>
          <a:prstGeom prst="ellipse">
            <a:avLst/>
          </a:prstGeom>
          <a:solidFill>
            <a:srgbClr val="9933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183063" y="1704975"/>
            <a:ext cx="3513137" cy="2257425"/>
            <a:chOff x="4953650" y="3395091"/>
            <a:chExt cx="2675033" cy="16820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650" y="3584020"/>
              <a:ext cx="2675033" cy="149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"/>
            <p:cNvSpPr>
              <a:spLocks noChangeArrowheads="1"/>
            </p:cNvSpPr>
            <p:nvPr/>
          </p:nvSpPr>
          <p:spPr bwMode="auto">
            <a:xfrm rot="1467992">
              <a:off x="5245341" y="3395091"/>
              <a:ext cx="31685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36900" y="1057275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0" dirty="0"/>
              <a:t>Label </a:t>
            </a:r>
            <a:r>
              <a:rPr lang="en-US" b="0" dirty="0" err="1"/>
              <a:t>microplate</a:t>
            </a:r>
            <a:r>
              <a:rPr lang="en-US" b="0" dirty="0"/>
              <a:t> wells 1-6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24200" y="2328863"/>
            <a:ext cx="495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b="0" dirty="0"/>
              <a:t>Add 100ul of Stop solution to wells 1-6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36900" y="4130675"/>
            <a:ext cx="5626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b="0" dirty="0" smtClean="0"/>
              <a:t>Locate your </a:t>
            </a:r>
            <a:r>
              <a:rPr lang="en-US" b="0" dirty="0"/>
              <a:t>2ml centrifuge </a:t>
            </a:r>
            <a:r>
              <a:rPr lang="en-US" b="0" dirty="0" smtClean="0"/>
              <a:t>tube “S” </a:t>
            </a:r>
            <a:r>
              <a:rPr lang="en-US" b="0" dirty="0"/>
              <a:t>with </a:t>
            </a:r>
            <a:r>
              <a:rPr lang="en-US" b="0" dirty="0" smtClean="0"/>
              <a:t>750ml </a:t>
            </a:r>
            <a:r>
              <a:rPr lang="en-US" b="0" dirty="0"/>
              <a:t>of </a:t>
            </a:r>
            <a:r>
              <a:rPr lang="en-US" b="0" dirty="0" smtClean="0"/>
              <a:t>substrate in it and get your timer ready</a:t>
            </a:r>
            <a:endParaRPr lang="en-US" b="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flipH="1">
            <a:off x="304800" y="1209675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22890"/>
          <a:stretch>
            <a:fillRect/>
          </a:stretch>
        </p:blipFill>
        <p:spPr bwMode="auto">
          <a:xfrm>
            <a:off x="4114800" y="1392238"/>
            <a:ext cx="4352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33900" y="3762375"/>
            <a:ext cx="4572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819525" y="5915025"/>
            <a:ext cx="4572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23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36900" y="1182688"/>
            <a:ext cx="5778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8</a:t>
            </a:r>
            <a:r>
              <a:rPr lang="en-US" sz="2000" dirty="0" smtClean="0"/>
              <a:t>. </a:t>
            </a:r>
            <a:r>
              <a:rPr lang="en-US" sz="2000" b="0" dirty="0"/>
              <a:t>Add </a:t>
            </a:r>
            <a:r>
              <a:rPr lang="en-US" sz="2000" b="0" dirty="0" smtClean="0"/>
              <a:t>200ul </a:t>
            </a:r>
            <a:r>
              <a:rPr lang="en-US" sz="2000" b="0" dirty="0"/>
              <a:t>of mushroom extract to substrate and start your clock.</a:t>
            </a:r>
            <a:endParaRPr lang="en-US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771650"/>
            <a:ext cx="990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501775"/>
            <a:ext cx="785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749425"/>
            <a:ext cx="977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2524125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9</a:t>
            </a:r>
            <a:r>
              <a:rPr lang="en-US" sz="2000" dirty="0" smtClean="0"/>
              <a:t>. </a:t>
            </a:r>
            <a:r>
              <a:rPr lang="en-US" sz="2000" b="0" dirty="0"/>
              <a:t>At the appropriate times remove 100ul from your reaction and add it to the corresponding  well of your </a:t>
            </a:r>
            <a:r>
              <a:rPr lang="en-US" sz="2000" b="0" dirty="0" err="1"/>
              <a:t>microplate</a:t>
            </a:r>
            <a:r>
              <a:rPr lang="en-US" sz="2000" b="0" dirty="0"/>
              <a:t>. Make sure to mix.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06788"/>
            <a:ext cx="26543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30613"/>
            <a:ext cx="977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5128268"/>
            <a:ext cx="1495425" cy="10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24200" y="4522788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10. </a:t>
            </a:r>
            <a:r>
              <a:rPr lang="en-US" sz="2000" b="0" dirty="0"/>
              <a:t>To make an appropriate blank, add 92ul of extraction buffer to well 6 and 8 </a:t>
            </a:r>
            <a:r>
              <a:rPr lang="en-US" sz="2000" b="0" dirty="0" err="1"/>
              <a:t>ul</a:t>
            </a:r>
            <a:r>
              <a:rPr lang="en-US" sz="2000" b="0" dirty="0"/>
              <a:t> of mushroom extract. 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5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5" name="Picture 11" descr="lsr_iMarkAbsorbance-Microplate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4733925" y="1338263"/>
            <a:ext cx="3276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05150" y="11430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Read samples on </a:t>
            </a:r>
            <a:r>
              <a:rPr lang="en-US" dirty="0" err="1"/>
              <a:t>iMARK</a:t>
            </a:r>
            <a:r>
              <a:rPr lang="en-US" dirty="0"/>
              <a:t> </a:t>
            </a:r>
            <a:r>
              <a:rPr lang="en-US" dirty="0" err="1"/>
              <a:t>Platereader</a:t>
            </a:r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29000" y="4490650"/>
            <a:ext cx="5105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Reads 400-750nm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Reads 96 samples in under 10 seconds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Onboard printer, but best to connect to </a:t>
            </a:r>
            <a:r>
              <a:rPr lang="en-US" sz="1800" dirty="0" err="1"/>
              <a:t>sofoware</a:t>
            </a:r>
            <a:r>
              <a:rPr lang="en-US" sz="1800" dirty="0"/>
              <a:t> for easy data manipulation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Can do kinetics, plate shaking, </a:t>
            </a:r>
            <a:r>
              <a:rPr lang="en-US" sz="1800" dirty="0" err="1"/>
              <a:t>etc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5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4200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What are enzymes?</a:t>
            </a: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800" dirty="0" smtClean="0">
                <a:solidFill>
                  <a:srgbClr val="FF8000"/>
                </a:solidFill>
              </a:rPr>
              <a:t/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1800" dirty="0" smtClean="0">
                <a:solidFill>
                  <a:srgbClr val="FF8000"/>
                </a:solidFill>
              </a:rPr>
              <a:t>Molecules, usually proteins, that speed up the rate of a reaction by decreasing the activation energy required without themselves being altered or used up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203575" y="1695450"/>
          <a:ext cx="5726113" cy="4446821"/>
        </p:xfrm>
        <a:graphic>
          <a:graphicData uri="http://schemas.openxmlformats.org/drawingml/2006/table">
            <a:tbl>
              <a:tblPr/>
              <a:tblGrid>
                <a:gridCol w="2105025"/>
                <a:gridCol w="3621088"/>
              </a:tblGrid>
              <a:tr h="304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Enzyme Class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Example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Oxidoreductase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(transfer of electrons)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Firefly Luciferase – oxidizes luciferin to produce oxyluciferin and light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Transferase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(group-transfer reactions)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Hexokinase – transfers a phosphate group to glucose to make glucose-6-phosphate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Hydrolase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(hydrolysis reactions)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Cellobiase – breaks down cellobiose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04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Lyase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(double bond reactions)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Histidine decarboxylase – generates histimine from histidine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Isomerase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(transfers to create a new isomers)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Glucose-6-Phosphate isomerase – converts G-6-P to fructose-6-phosphate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Ligase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(forms covalent bonds)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DNA Ligase – covalently bonds two pieces of DNA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6930620"/>
              </p:ext>
            </p:extLst>
          </p:nvPr>
        </p:nvGraphicFramePr>
        <p:xfrm>
          <a:off x="3209925" y="1200150"/>
          <a:ext cx="4724400" cy="2255747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6744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Standard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-nitrophenol (nmol)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12.5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9639"/>
              </p:ext>
            </p:extLst>
          </p:nvPr>
        </p:nvGraphicFramePr>
        <p:xfrm>
          <a:off x="3122613" y="3505785"/>
          <a:ext cx="2124075" cy="149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505785"/>
                        <a:ext cx="2124075" cy="1494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343525" y="3633788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Y = mx + b, solve for X 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343525" y="4000501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M = slope 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57800" y="4486276"/>
            <a:ext cx="411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 = y-intercept (can use 0 for ease)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dirty="0" err="1">
                <a:latin typeface="Arial Black" pitchFamily="34" charset="0"/>
              </a:rPr>
              <a:t>Std</a:t>
            </a:r>
            <a:r>
              <a:rPr lang="en-US" sz="2000" dirty="0">
                <a:latin typeface="Arial Black" pitchFamily="34" charset="0"/>
              </a:rPr>
              <a:t> curve / </a:t>
            </a:r>
            <a:r>
              <a:rPr lang="en-US" sz="2000" dirty="0" err="1">
                <a:latin typeface="Arial Black" pitchFamily="34" charset="0"/>
              </a:rPr>
              <a:t>Std</a:t>
            </a:r>
            <a:r>
              <a:rPr lang="en-US" sz="2000" dirty="0">
                <a:latin typeface="Arial Black" pitchFamily="34" charset="0"/>
              </a:rPr>
              <a:t>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dirty="0">
                <a:latin typeface="Arial Black" pitchFamily="34" charset="0"/>
              </a:rPr>
              <a:t>E</a:t>
            </a:r>
            <a:r>
              <a:rPr lang="en-US" sz="2000" b="0" dirty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solidFill>
                  <a:srgbClr val="FF8000"/>
                </a:solidFill>
                <a:latin typeface="Arial Black" pitchFamily="34" charset="0"/>
              </a:rPr>
              <a:t>Bio-prospecting for </a:t>
            </a:r>
            <a:r>
              <a:rPr lang="en-US" sz="2000" b="0" dirty="0" err="1">
                <a:solidFill>
                  <a:srgbClr val="FF8000"/>
                </a:solidFill>
                <a:latin typeface="Arial Black" pitchFamily="34" charset="0"/>
              </a:rPr>
              <a:t>Celliobiase</a:t>
            </a:r>
            <a:r>
              <a:rPr lang="en-US" sz="2000" b="0" dirty="0">
                <a:latin typeface="Arial Black" pitchFamily="34" charset="0"/>
              </a:rPr>
              <a:t>  </a:t>
            </a:r>
            <a:br>
              <a:rPr lang="en-US" sz="2000" b="0" dirty="0">
                <a:latin typeface="Arial Black" pitchFamily="34" charset="0"/>
              </a:rPr>
            </a:br>
            <a:r>
              <a:rPr lang="en-US" sz="2000" b="0" dirty="0">
                <a:latin typeface="Arial Black" pitchFamily="34" charset="0"/>
              </a:rPr>
              <a:t/>
            </a:r>
            <a:br>
              <a:rPr lang="en-US" sz="2000" b="0" dirty="0">
                <a:latin typeface="Arial Black" pitchFamily="34" charset="0"/>
              </a:rPr>
            </a:b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429000" y="21177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X = (y-b)/m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52800" y="12954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Derive p-nitrophenol concentrations from Abs data 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08055"/>
              </p:ext>
            </p:extLst>
          </p:nvPr>
        </p:nvGraphicFramePr>
        <p:xfrm>
          <a:off x="3390900" y="2667000"/>
          <a:ext cx="5257800" cy="3048001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</a:tblGrid>
              <a:tr h="890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nitrophenol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nmol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#1 – 1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#2 – 2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#3 – 4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#4 – 6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#5 – 8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#6 - Blank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6913" y="1212850"/>
            <a:ext cx="5907087" cy="486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06388" y="1323975"/>
            <a:ext cx="2741612" cy="1762125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/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>Further Studies   (not in kit)</a:t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/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>SDS PAGE Gel of mushroom extracts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376488"/>
            <a:ext cx="4497387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3346451" y="1901825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shiitake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3765551" y="1920875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Beech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4210843" y="1685132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Chicken of the Woods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4622801" y="1949450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Oyster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4906962" y="1725613"/>
            <a:ext cx="1300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King Oyster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16200000">
            <a:off x="5432425" y="1716088"/>
            <a:ext cx="118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Lion’s Mane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6200000">
            <a:off x="5842794" y="1745456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Chanterelle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16200000">
            <a:off x="6299200" y="1668463"/>
            <a:ext cx="128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 i="1">
                <a:latin typeface="Arial Black" pitchFamily="34" charset="0"/>
              </a:rPr>
              <a:t>Aspergillus niger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6848476" y="167798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0">
                <a:latin typeface="Arial Black" pitchFamily="34" charset="0"/>
              </a:rPr>
              <a:t>Kaleidoscope marker</a:t>
            </a:r>
          </a:p>
        </p:txBody>
      </p:sp>
      <p:pic>
        <p:nvPicPr>
          <p:cNvPr id="16" name="Picture 14" descr="05-0414_precision_combo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2" b="9119"/>
          <a:stretch>
            <a:fillRect/>
          </a:stretch>
        </p:blipFill>
        <p:spPr bwMode="auto">
          <a:xfrm>
            <a:off x="7777163" y="2557463"/>
            <a:ext cx="6873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0" y="3852863"/>
            <a:ext cx="28860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i="1" dirty="0" err="1">
                <a:latin typeface="Arial Black" pitchFamily="34" charset="0"/>
              </a:rPr>
              <a:t>Aspergillus</a:t>
            </a:r>
            <a:r>
              <a:rPr lang="en-US" sz="1200" b="0" i="1" dirty="0">
                <a:latin typeface="Arial Black" pitchFamily="34" charset="0"/>
              </a:rPr>
              <a:t> </a:t>
            </a:r>
            <a:r>
              <a:rPr lang="en-US" sz="1200" b="0" i="1" dirty="0" err="1">
                <a:latin typeface="Arial Black" pitchFamily="34" charset="0"/>
              </a:rPr>
              <a:t>niger</a:t>
            </a:r>
            <a:r>
              <a:rPr lang="en-US" sz="1200" b="0" i="1" dirty="0">
                <a:latin typeface="Arial Black" pitchFamily="34" charset="0"/>
              </a:rPr>
              <a:t> </a:t>
            </a:r>
            <a:r>
              <a:rPr lang="en-US" sz="1200" b="0" dirty="0">
                <a:latin typeface="Arial Black" pitchFamily="34" charset="0"/>
              </a:rPr>
              <a:t>has 3 </a:t>
            </a:r>
            <a:r>
              <a:rPr lang="en-US" sz="1200" b="0" dirty="0" err="1">
                <a:latin typeface="Arial Black" pitchFamily="34" charset="0"/>
              </a:rPr>
              <a:t>cellobiases</a:t>
            </a:r>
            <a:r>
              <a:rPr lang="en-US" sz="1200" b="0" dirty="0">
                <a:latin typeface="Arial Black" pitchFamily="34" charset="0"/>
              </a:rPr>
              <a:t> at 88, 80, 71KD in the </a:t>
            </a:r>
            <a:r>
              <a:rPr lang="en-US" sz="1200" b="0" dirty="0">
                <a:latin typeface="Arial Black" pitchFamily="34" charset="0"/>
                <a:hlinkClick r:id="rId4"/>
              </a:rPr>
              <a:t>literature</a:t>
            </a:r>
            <a:r>
              <a:rPr lang="en-US" sz="1200" b="0" dirty="0">
                <a:latin typeface="Arial Black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Arial Black" pitchFamily="34" charset="0"/>
              </a:rPr>
              <a:t>Chanterelle is </a:t>
            </a:r>
            <a:r>
              <a:rPr lang="en-US" sz="1200" b="0" dirty="0" err="1">
                <a:latin typeface="Arial Black" pitchFamily="34" charset="0"/>
              </a:rPr>
              <a:t>mycorrhizal</a:t>
            </a:r>
            <a:r>
              <a:rPr lang="en-US" sz="1200" b="0" dirty="0">
                <a:latin typeface="Arial Black" pitchFamily="34" charset="0"/>
              </a:rPr>
              <a:t>, has no activity when assayed and no bands in </a:t>
            </a:r>
            <a:r>
              <a:rPr lang="en-US" sz="1200" b="0" dirty="0" err="1">
                <a:latin typeface="Arial Black" pitchFamily="34" charset="0"/>
              </a:rPr>
              <a:t>cellobiase</a:t>
            </a:r>
            <a:r>
              <a:rPr lang="en-US" sz="1200" b="0" dirty="0">
                <a:latin typeface="Arial Black" pitchFamily="34" charset="0"/>
              </a:rPr>
              <a:t> range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Arial Black" pitchFamily="34" charset="0"/>
              </a:rPr>
              <a:t>Mushroom samples above were dried cubes</a:t>
            </a:r>
            <a:endParaRPr lang="en-US" sz="1200" b="0" i="1" dirty="0">
              <a:latin typeface="Arial Black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– Further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Cross curriculum approach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87" y="1145412"/>
            <a:ext cx="5376488" cy="48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57363"/>
            <a:ext cx="3762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Social Studies </a:t>
            </a:r>
            <a:r>
              <a:rPr lang="en-US" sz="2000" dirty="0" smtClean="0">
                <a:latin typeface="+mj-lt"/>
              </a:rPr>
              <a:t>– debate biofuels</a:t>
            </a:r>
            <a:endParaRPr lang="en-US" sz="2000" dirty="0">
              <a:latin typeface="+mj-lt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Environmental Science </a:t>
            </a:r>
            <a:r>
              <a:rPr lang="en-US" sz="2000" dirty="0" smtClean="0">
                <a:latin typeface="+mj-lt"/>
              </a:rPr>
              <a:t>– effects of biofuel production /global warming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Environmental Science </a:t>
            </a:r>
            <a:r>
              <a:rPr lang="en-US" sz="2000" dirty="0" smtClean="0">
                <a:latin typeface="+mj-lt"/>
              </a:rPr>
              <a:t>– do the bio-prospecting</a:t>
            </a:r>
            <a:endParaRPr lang="en-US" sz="2000" b="0" dirty="0">
              <a:latin typeface="+mj-lt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History</a:t>
            </a:r>
            <a:r>
              <a:rPr lang="en-US" sz="2000" b="0" dirty="0" smtClean="0">
                <a:latin typeface="+mj-lt"/>
              </a:rPr>
              <a:t> – history of oil and other fuels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Engineering </a:t>
            </a:r>
            <a:r>
              <a:rPr lang="en-US" sz="2000" dirty="0" smtClean="0">
                <a:latin typeface="+mj-lt"/>
              </a:rPr>
              <a:t>– research paper on how biofuels fit with oil infrastructure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2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000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How do enzymes work?</a:t>
            </a: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endParaRPr lang="en-US" sz="2400" dirty="0" smtClean="0">
              <a:solidFill>
                <a:srgbClr val="FF8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895725" y="2124075"/>
            <a:ext cx="0" cy="3752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05250" y="5867400"/>
            <a:ext cx="398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67100" y="13335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Substrate (S)</a:t>
            </a:r>
            <a:r>
              <a:rPr lang="en-US" sz="2000" b="0">
                <a:latin typeface="Arial Black" pitchFamily="34" charset="0"/>
              </a:rPr>
              <a:t>                       </a:t>
            </a: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Product (P)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495925" y="1524000"/>
            <a:ext cx="182880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19450" y="2828925"/>
            <a:ext cx="419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ENERGY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19525" y="6019800"/>
            <a:ext cx="445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REACTION COORDINATE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886200" y="2605088"/>
            <a:ext cx="3924300" cy="2357437"/>
          </a:xfrm>
          <a:custGeom>
            <a:avLst/>
            <a:gdLst>
              <a:gd name="T0" fmla="*/ 0 w 2472"/>
              <a:gd name="T1" fmla="*/ 2147483647 h 1485"/>
              <a:gd name="T2" fmla="*/ 2147483647 w 2472"/>
              <a:gd name="T3" fmla="*/ 2147483647 h 1485"/>
              <a:gd name="T4" fmla="*/ 2147483647 w 2472"/>
              <a:gd name="T5" fmla="*/ 2147483647 h 14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2" h="1485">
                <a:moveTo>
                  <a:pt x="0" y="1071"/>
                </a:moveTo>
                <a:cubicBezTo>
                  <a:pt x="322" y="535"/>
                  <a:pt x="644" y="0"/>
                  <a:pt x="1056" y="69"/>
                </a:cubicBezTo>
                <a:cubicBezTo>
                  <a:pt x="1468" y="138"/>
                  <a:pt x="1970" y="811"/>
                  <a:pt x="2472" y="148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886200" y="4286250"/>
            <a:ext cx="3638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14775" y="4324350"/>
            <a:ext cx="29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29525" y="5019675"/>
            <a:ext cx="31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72050" y="2266950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S*</a:t>
            </a: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>
            <a:off x="7486650" y="2667000"/>
            <a:ext cx="295275" cy="1609725"/>
          </a:xfrm>
          <a:prstGeom prst="rightBrace">
            <a:avLst>
              <a:gd name="adj1" fmla="val 4543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914775" y="2676525"/>
            <a:ext cx="3524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10475" y="3305175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latin typeface="Arial Black" pitchFamily="34" charset="0"/>
              </a:rPr>
              <a:t>E</a:t>
            </a:r>
            <a:r>
              <a:rPr lang="en-US" sz="2000" b="0" baseline="-25000">
                <a:latin typeface="Arial Black" pitchFamily="34" charset="0"/>
              </a:rPr>
              <a:t>act</a:t>
            </a: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3895725" y="1143000"/>
            <a:ext cx="5248275" cy="3800475"/>
            <a:chOff x="2454" y="720"/>
            <a:chExt cx="3306" cy="2394"/>
          </a:xfrm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54" y="2122"/>
              <a:ext cx="2130" cy="578"/>
            </a:xfrm>
            <a:custGeom>
              <a:avLst/>
              <a:gdLst>
                <a:gd name="T0" fmla="*/ 0 w 2130"/>
                <a:gd name="T1" fmla="*/ 578 h 578"/>
                <a:gd name="T2" fmla="*/ 1026 w 2130"/>
                <a:gd name="T3" fmla="*/ 2 h 578"/>
                <a:gd name="T4" fmla="*/ 2130 w 2130"/>
                <a:gd name="T5" fmla="*/ 566 h 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" h="578">
                  <a:moveTo>
                    <a:pt x="0" y="578"/>
                  </a:moveTo>
                  <a:cubicBezTo>
                    <a:pt x="335" y="291"/>
                    <a:pt x="671" y="4"/>
                    <a:pt x="1026" y="2"/>
                  </a:cubicBezTo>
                  <a:cubicBezTo>
                    <a:pt x="1381" y="0"/>
                    <a:pt x="1755" y="283"/>
                    <a:pt x="2130" y="56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78" y="268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186" y="1872"/>
              <a:ext cx="7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S*</a:t>
              </a:r>
              <a:r>
                <a:rPr lang="en-US" sz="2000" b="0" baseline="-25000">
                  <a:solidFill>
                    <a:srgbClr val="FF0000"/>
                  </a:solidFill>
                  <a:latin typeface="Arial Black" pitchFamily="34" charset="0"/>
                </a:rPr>
                <a:t>enz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2460" y="2118"/>
              <a:ext cx="2310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2"/>
            <p:cNvSpPr>
              <a:spLocks/>
            </p:cNvSpPr>
            <p:nvPr/>
          </p:nvSpPr>
          <p:spPr bwMode="auto">
            <a:xfrm>
              <a:off x="5226" y="2100"/>
              <a:ext cx="56" cy="600"/>
            </a:xfrm>
            <a:prstGeom prst="rightBrace">
              <a:avLst>
                <a:gd name="adj1" fmla="val 89286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226" y="2094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E</a:t>
              </a:r>
              <a:r>
                <a:rPr lang="en-US" sz="2000" b="0" baseline="-25000">
                  <a:solidFill>
                    <a:srgbClr val="FF0000"/>
                  </a:solidFill>
                  <a:latin typeface="Arial Black" pitchFamily="34" charset="0"/>
                </a:rPr>
                <a:t>act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3498" y="720"/>
              <a:ext cx="9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Enzyme</a:t>
              </a:r>
            </a:p>
          </p:txBody>
        </p:sp>
      </p:grpSp>
      <p:sp>
        <p:nvSpPr>
          <p:cNvPr id="29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442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How do enzymes work?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800" dirty="0" smtClean="0">
                <a:solidFill>
                  <a:srgbClr val="FF8000"/>
                </a:solidFill>
              </a:rPr>
              <a:t/>
            </a:r>
            <a:br>
              <a:rPr lang="en-US" sz="2800" dirty="0" smtClean="0">
                <a:solidFill>
                  <a:srgbClr val="FF8000"/>
                </a:solidFill>
              </a:rPr>
            </a:br>
            <a:endParaRPr lang="en-US" sz="2400" dirty="0" smtClean="0">
              <a:solidFill>
                <a:srgbClr val="FF8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760538"/>
            <a:ext cx="4897437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99200" y="1435100"/>
            <a:ext cx="210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Substrate free in solution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46500" y="2184400"/>
            <a:ext cx="2641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Substrate binds to a specific cleft or groove in the enzyme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75400" y="4343400"/>
            <a:ext cx="210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4600" y="4229100"/>
            <a:ext cx="2616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Activation energy barrier is overcome and reaction occurs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73700" y="5473700"/>
            <a:ext cx="3200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Product is released and enzyme is free to catalyze another reaction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1371600"/>
            <a:ext cx="2817812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What are biofuels?</a:t>
            </a:r>
            <a:r>
              <a:rPr lang="en-US" sz="3200" dirty="0" smtClean="0">
                <a:solidFill>
                  <a:srgbClr val="FF8000"/>
                </a:solidFill>
              </a:rPr>
              <a:t> </a:t>
            </a:r>
            <a:br>
              <a:rPr lang="en-US" sz="3200" dirty="0" smtClean="0">
                <a:solidFill>
                  <a:srgbClr val="FF8000"/>
                </a:solidFill>
              </a:rPr>
            </a:br>
            <a:r>
              <a:rPr lang="en-US" sz="3200" dirty="0" smtClean="0">
                <a:solidFill>
                  <a:srgbClr val="FF8000"/>
                </a:solidFill>
              </a:rPr>
              <a:t/>
            </a:r>
            <a:br>
              <a:rPr lang="en-US" sz="3200" dirty="0" smtClean="0">
                <a:solidFill>
                  <a:srgbClr val="FF8000"/>
                </a:solidFill>
              </a:rPr>
            </a:br>
            <a:endParaRPr lang="en-US" sz="2400" b="1" dirty="0" smtClean="0">
              <a:solidFill>
                <a:srgbClr val="FF8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05175" y="3581400"/>
            <a:ext cx="5686425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Biodiesel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Ethanol from starches/sugars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Cellulosic ethanol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Butanol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1219200"/>
            <a:ext cx="5568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8000"/>
                </a:solidFill>
                <a:latin typeface="Arial Black" pitchFamily="34" charset="0"/>
              </a:rPr>
              <a:t>Fuels that are produced from a biological source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1600200"/>
            <a:ext cx="58388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Oil – biofuel, but very long production cycle (millions of years)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0250" y="3733800"/>
            <a:ext cx="556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8000"/>
                </a:solidFill>
                <a:latin typeface="Arial Black" pitchFamily="34" charset="0"/>
              </a:rPr>
              <a:t>Short cycle Biofuels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Biofuels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019300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Cellulosic ethanol production</a:t>
            </a:r>
          </a:p>
        </p:txBody>
      </p:sp>
      <p:pic>
        <p:nvPicPr>
          <p:cNvPr id="4" name="Picture 3" descr="Enzy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328738"/>
            <a:ext cx="40370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14986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75600" y="2400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B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0" y="3543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C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37500" y="4686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D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Biofuels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076950" y="1371600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76950" y="18954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076950" y="249555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5975350" y="31448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0325" y="30956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9900"/>
                </a:solidFill>
                <a:latin typeface="Arial Black" pitchFamily="34" charset="0"/>
              </a:rPr>
              <a:t>Cellobiase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419850" y="2457450"/>
            <a:ext cx="214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Exocellulases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10325" y="1895475"/>
            <a:ext cx="234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0000"/>
                </a:solidFill>
                <a:latin typeface="Arial Black" pitchFamily="34" charset="0"/>
              </a:rPr>
              <a:t>Endocellulases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77000" y="1371600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Glucose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87400" y="4251325"/>
            <a:ext cx="7240588" cy="276225"/>
            <a:chOff x="496" y="2510"/>
            <a:chExt cx="4561" cy="174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96" y="2510"/>
              <a:ext cx="1349" cy="174"/>
              <a:chOff x="216" y="2514"/>
              <a:chExt cx="1349" cy="174"/>
            </a:xfrm>
          </p:grpSpPr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2102" y="2510"/>
              <a:ext cx="1349" cy="174"/>
              <a:chOff x="216" y="2514"/>
              <a:chExt cx="1349" cy="174"/>
            </a:xfrm>
          </p:grpSpPr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3708" y="2510"/>
              <a:ext cx="1349" cy="174"/>
              <a:chOff x="216" y="2514"/>
              <a:chExt cx="1349" cy="174"/>
            </a:xfrm>
          </p:grpSpPr>
          <p:sp>
            <p:nvSpPr>
              <p:cNvPr id="20" name="Oval 30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1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32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33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1844" y="259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3456" y="2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787400" y="4660900"/>
            <a:ext cx="7240588" cy="276225"/>
            <a:chOff x="496" y="2510"/>
            <a:chExt cx="4561" cy="174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496" y="2510"/>
              <a:ext cx="1349" cy="174"/>
              <a:chOff x="216" y="2514"/>
              <a:chExt cx="1349" cy="174"/>
            </a:xfrm>
          </p:grpSpPr>
          <p:sp>
            <p:nvSpPr>
              <p:cNvPr id="61" name="Oval 41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3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5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6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48"/>
            <p:cNvGrpSpPr>
              <a:grpSpLocks/>
            </p:cNvGrpSpPr>
            <p:nvPr/>
          </p:nvGrpSpPr>
          <p:grpSpPr bwMode="auto">
            <a:xfrm>
              <a:off x="2102" y="2510"/>
              <a:ext cx="1349" cy="174"/>
              <a:chOff x="216" y="2514"/>
              <a:chExt cx="1349" cy="174"/>
            </a:xfrm>
          </p:grpSpPr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1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2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4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56"/>
            <p:cNvGrpSpPr>
              <a:grpSpLocks/>
            </p:cNvGrpSpPr>
            <p:nvPr/>
          </p:nvGrpSpPr>
          <p:grpSpPr bwMode="auto">
            <a:xfrm>
              <a:off x="3708" y="2510"/>
              <a:ext cx="1349" cy="174"/>
              <a:chOff x="216" y="2514"/>
              <a:chExt cx="1349" cy="174"/>
            </a:xfrm>
          </p:grpSpPr>
          <p:sp>
            <p:nvSpPr>
              <p:cNvPr id="47" name="Oval 57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8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9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60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Line 64"/>
            <p:cNvSpPr>
              <a:spLocks noChangeShapeType="1"/>
            </p:cNvSpPr>
            <p:nvPr/>
          </p:nvSpPr>
          <p:spPr bwMode="auto">
            <a:xfrm>
              <a:off x="1844" y="259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>
              <a:off x="3456" y="2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1411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203676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266223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787400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1044575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>
            <a:off x="1682750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2311400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396081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74"/>
          <p:cNvSpPr>
            <a:spLocks noChangeArrowheads="1"/>
          </p:cNvSpPr>
          <p:nvPr/>
        </p:nvSpPr>
        <p:spPr bwMode="auto">
          <a:xfrm>
            <a:off x="4586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75"/>
          <p:cNvSpPr>
            <a:spLocks noChangeArrowheads="1"/>
          </p:cNvSpPr>
          <p:nvPr/>
        </p:nvSpPr>
        <p:spPr bwMode="auto">
          <a:xfrm>
            <a:off x="521176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336925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>
            <a:off x="3594100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8"/>
          <p:cNvSpPr>
            <a:spLocks noChangeShapeType="1"/>
          </p:cNvSpPr>
          <p:nvPr/>
        </p:nvSpPr>
        <p:spPr bwMode="auto">
          <a:xfrm>
            <a:off x="4232275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>
            <a:off x="4860925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80"/>
          <p:cNvSpPr>
            <a:spLocks noChangeArrowheads="1"/>
          </p:cNvSpPr>
          <p:nvPr/>
        </p:nvSpPr>
        <p:spPr bwMode="auto">
          <a:xfrm>
            <a:off x="651033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81"/>
          <p:cNvSpPr>
            <a:spLocks noChangeArrowheads="1"/>
          </p:cNvSpPr>
          <p:nvPr/>
        </p:nvSpPr>
        <p:spPr bwMode="auto">
          <a:xfrm>
            <a:off x="713581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>
            <a:off x="7761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83"/>
          <p:cNvSpPr>
            <a:spLocks noChangeArrowheads="1"/>
          </p:cNvSpPr>
          <p:nvPr/>
        </p:nvSpPr>
        <p:spPr bwMode="auto">
          <a:xfrm>
            <a:off x="5886450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>
            <a:off x="6143625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>
            <a:off x="6781800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>
            <a:off x="7410450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>
            <a:off x="2927350" y="520065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5486400" y="51943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914400" y="4521200"/>
            <a:ext cx="6978650" cy="146050"/>
            <a:chOff x="576" y="2680"/>
            <a:chExt cx="4396" cy="92"/>
          </a:xfrm>
        </p:grpSpPr>
        <p:sp>
          <p:nvSpPr>
            <p:cNvPr id="92" name="Line 90"/>
            <p:cNvSpPr>
              <a:spLocks noChangeShapeType="1"/>
            </p:cNvSpPr>
            <p:nvPr/>
          </p:nvSpPr>
          <p:spPr bwMode="auto">
            <a:xfrm>
              <a:off x="576" y="2680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968" y="2692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auto">
            <a:xfrm>
              <a:off x="13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>
              <a:off x="17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218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2580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>
              <a:off x="297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auto">
            <a:xfrm>
              <a:off x="336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379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418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4576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4972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Group 102"/>
          <p:cNvGrpSpPr>
            <a:grpSpLocks/>
          </p:cNvGrpSpPr>
          <p:nvPr/>
        </p:nvGrpSpPr>
        <p:grpSpPr bwMode="auto">
          <a:xfrm>
            <a:off x="908050" y="4933950"/>
            <a:ext cx="6978650" cy="146050"/>
            <a:chOff x="576" y="2680"/>
            <a:chExt cx="4396" cy="92"/>
          </a:xfrm>
        </p:grpSpPr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576" y="2680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968" y="2692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3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auto">
            <a:xfrm>
              <a:off x="17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218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>
              <a:off x="2580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297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336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379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418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4576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4972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1444625" y="1784350"/>
            <a:ext cx="3009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>
                <a:latin typeface="Arial Black" pitchFamily="34" charset="0"/>
              </a:rPr>
              <a:t>1. Heat, acid, ammonia or other treatment</a:t>
            </a:r>
          </a:p>
        </p:txBody>
      </p: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1384300" y="2921000"/>
            <a:ext cx="298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>
                <a:latin typeface="Arial Black" pitchFamily="34" charset="0"/>
              </a:rPr>
              <a:t>2. Enzyme mixture added</a:t>
            </a:r>
          </a:p>
        </p:txBody>
      </p:sp>
      <p:sp>
        <p:nvSpPr>
          <p:cNvPr id="119" name="AutoShape 117"/>
          <p:cNvSpPr>
            <a:spLocks noChangeArrowheads="1"/>
          </p:cNvSpPr>
          <p:nvPr/>
        </p:nvSpPr>
        <p:spPr bwMode="auto">
          <a:xfrm>
            <a:off x="1752600" y="482600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118"/>
          <p:cNvSpPr>
            <a:spLocks noChangeArrowheads="1"/>
          </p:cNvSpPr>
          <p:nvPr/>
        </p:nvSpPr>
        <p:spPr bwMode="auto">
          <a:xfrm>
            <a:off x="6845300" y="482600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119"/>
          <p:cNvSpPr>
            <a:spLocks noChangeArrowheads="1"/>
          </p:cNvSpPr>
          <p:nvPr/>
        </p:nvSpPr>
        <p:spPr bwMode="auto">
          <a:xfrm>
            <a:off x="42989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120"/>
          <p:cNvSpPr>
            <a:spLocks noChangeArrowheads="1"/>
          </p:cNvSpPr>
          <p:nvPr/>
        </p:nvSpPr>
        <p:spPr bwMode="auto">
          <a:xfrm>
            <a:off x="30162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utoShape 121"/>
          <p:cNvSpPr>
            <a:spLocks noChangeArrowheads="1"/>
          </p:cNvSpPr>
          <p:nvPr/>
        </p:nvSpPr>
        <p:spPr bwMode="auto">
          <a:xfrm>
            <a:off x="55689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utoShape 122"/>
          <p:cNvSpPr>
            <a:spLocks noChangeArrowheads="1"/>
          </p:cNvSpPr>
          <p:nvPr/>
        </p:nvSpPr>
        <p:spPr bwMode="auto">
          <a:xfrm rot="5400000">
            <a:off x="1028700" y="48974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utoShape 123"/>
          <p:cNvSpPr>
            <a:spLocks noChangeArrowheads="1"/>
          </p:cNvSpPr>
          <p:nvPr/>
        </p:nvSpPr>
        <p:spPr bwMode="auto">
          <a:xfrm rot="5400000">
            <a:off x="230505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124"/>
          <p:cNvSpPr>
            <a:spLocks noChangeArrowheads="1"/>
          </p:cNvSpPr>
          <p:nvPr/>
        </p:nvSpPr>
        <p:spPr bwMode="auto">
          <a:xfrm rot="5400000">
            <a:off x="35941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AutoShape 125"/>
          <p:cNvSpPr>
            <a:spLocks noChangeArrowheads="1"/>
          </p:cNvSpPr>
          <p:nvPr/>
        </p:nvSpPr>
        <p:spPr bwMode="auto">
          <a:xfrm rot="5400000">
            <a:off x="48387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utoShape 126"/>
          <p:cNvSpPr>
            <a:spLocks noChangeArrowheads="1"/>
          </p:cNvSpPr>
          <p:nvPr/>
        </p:nvSpPr>
        <p:spPr bwMode="auto">
          <a:xfrm rot="5400000">
            <a:off x="61341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AutoShape 127"/>
          <p:cNvSpPr>
            <a:spLocks noChangeArrowheads="1"/>
          </p:cNvSpPr>
          <p:nvPr/>
        </p:nvSpPr>
        <p:spPr bwMode="auto">
          <a:xfrm rot="5400000">
            <a:off x="7397750" y="48847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28"/>
          <p:cNvSpPr>
            <a:spLocks noGrp="1" noChangeArrowheads="1"/>
          </p:cNvSpPr>
          <p:nvPr>
            <p:ph type="title"/>
          </p:nvPr>
        </p:nvSpPr>
        <p:spPr>
          <a:xfrm>
            <a:off x="1516856" y="1214437"/>
            <a:ext cx="5246687" cy="51435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700" dirty="0" smtClean="0">
                <a:solidFill>
                  <a:srgbClr val="FF8000"/>
                </a:solidFill>
              </a:rPr>
              <a:t>Cellulose breakdown</a:t>
            </a:r>
            <a:r>
              <a:rPr lang="en-US" sz="3200" dirty="0" smtClean="0"/>
              <a:t> </a:t>
            </a:r>
          </a:p>
        </p:txBody>
      </p:sp>
      <p:sp>
        <p:nvSpPr>
          <p:cNvPr id="131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Biofuels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-0.1481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-0.112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4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-0.163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2.22222E-6 -0.157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-0.15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0069 -0.141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08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069 -0.126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34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0139 -0.13148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7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007 -0.1648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24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138 -0.129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48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139 -0.1564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3" grpId="1" animBg="1"/>
      <p:bldP spid="74" grpId="0" animBg="1"/>
      <p:bldP spid="79" grpId="0" animBg="1"/>
      <p:bldP spid="80" grpId="0" animBg="1"/>
      <p:bldP spid="80" grpId="1" animBg="1"/>
      <p:bldP spid="81" grpId="0" animBg="1"/>
      <p:bldP spid="86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0" grpId="1" animBg="1"/>
      <p:bldP spid="117" grpId="0"/>
      <p:bldP spid="117" grpId="1"/>
      <p:bldP spid="118" grpId="0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76600" y="2703513"/>
            <a:ext cx="5657850" cy="1685925"/>
            <a:chOff x="2024" y="2623"/>
            <a:chExt cx="3564" cy="10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659"/>
              <a:ext cx="177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2623"/>
              <a:ext cx="177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692" y="2988"/>
              <a:ext cx="19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700" b="0">
                  <a:latin typeface="Arial Black" pitchFamily="34" charset="0"/>
                </a:rPr>
                <a:t>+</a:t>
              </a:r>
            </a:p>
          </p:txBody>
        </p:sp>
      </p:grp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276225" y="1219200"/>
            <a:ext cx="2741613" cy="1999456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8000"/>
                </a:solidFill>
              </a:rPr>
              <a:t>Cellobiose</a:t>
            </a:r>
            <a:r>
              <a:rPr lang="en-US" sz="2800" dirty="0" smtClean="0">
                <a:solidFill>
                  <a:srgbClr val="FF8000"/>
                </a:solidFill>
              </a:rPr>
              <a:t> breakdown- a closer look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376488"/>
            <a:ext cx="54229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811338"/>
            <a:ext cx="14208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87725" y="4610100"/>
            <a:ext cx="5556250" cy="396875"/>
            <a:chOff x="2134" y="2904"/>
            <a:chExt cx="3500" cy="25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134" y="2904"/>
              <a:ext cx="3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latin typeface="Arial Black" pitchFamily="34" charset="0"/>
                </a:rPr>
                <a:t>Cellobiose + H</a:t>
              </a:r>
              <a:r>
                <a:rPr lang="en-US" sz="2000" b="0" baseline="-25000">
                  <a:latin typeface="Arial Black" pitchFamily="34" charset="0"/>
                </a:rPr>
                <a:t>2</a:t>
              </a:r>
              <a:r>
                <a:rPr lang="en-US" sz="2000" b="0">
                  <a:latin typeface="Arial Black" pitchFamily="34" charset="0"/>
                </a:rPr>
                <a:t>O        2 Glucose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008" y="3034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9729"/>
          <a:stretch>
            <a:fillRect/>
          </a:stretch>
        </p:blipFill>
        <p:spPr bwMode="auto">
          <a:xfrm>
            <a:off x="360363" y="3751263"/>
            <a:ext cx="2362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435600" y="3019425"/>
            <a:ext cx="1165225" cy="788988"/>
            <a:chOff x="3396" y="1898"/>
            <a:chExt cx="734" cy="497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rot="-6782803">
              <a:off x="3517" y="1777"/>
              <a:ext cx="492" cy="73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480" y="1908"/>
              <a:ext cx="520" cy="487"/>
              <a:chOff x="3480" y="1556"/>
              <a:chExt cx="520" cy="487"/>
            </a:xfrm>
          </p:grpSpPr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840" y="15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0">
                    <a:solidFill>
                      <a:srgbClr val="FF0000"/>
                    </a:solidFill>
                    <a:latin typeface="Arial Black" pitchFamily="34" charset="0"/>
                  </a:rPr>
                  <a:t>4</a:t>
                </a: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480" y="1812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0">
                    <a:solidFill>
                      <a:srgbClr val="FF0000"/>
                    </a:solidFill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87450" y="42735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14400" y="41021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98500" y="42608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606550" y="43688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092200" y="46545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89150" y="43815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</a:t>
            </a:r>
            <a:r>
              <a:rPr lang="en-US" dirty="0" err="1" smtClean="0"/>
              <a:t>cellobiose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C 0.03142 0.0632 0.06302 0.12663 0.0757 0.15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0.15185 C 0.0816 0.19167 0.0875 0.23195 0.12743 0.20347 C 0.16753 0.175 0.24167 0.07847 0.31597 -0.01782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44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1515</Words>
  <Application>Microsoft Macintosh PowerPoint</Application>
  <PresentationFormat>On-screen Show (4:3)</PresentationFormat>
  <Paragraphs>476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Blank Presentation</vt:lpstr>
      <vt:lpstr>Chart</vt:lpstr>
      <vt:lpstr>From Grass to Gas: An Inquiry Based Study of Enzyme</vt:lpstr>
      <vt:lpstr>Instructors - Bio-Rad Curriculum and Training Specialists</vt:lpstr>
      <vt:lpstr>What are enzymes?  Molecules, usually proteins, that speed up the rate of a reaction by decreasing the activation energy required without themselves being altered or used up </vt:lpstr>
      <vt:lpstr>How do enzymes work?  </vt:lpstr>
      <vt:lpstr>How do enzymes work?  </vt:lpstr>
      <vt:lpstr>What are biofuels?   </vt:lpstr>
      <vt:lpstr>Cellulosic ethanol production</vt:lpstr>
      <vt:lpstr>Cellulose breakdown </vt:lpstr>
      <vt:lpstr>Cellobiose breakdown- a closer look</vt:lpstr>
      <vt:lpstr>Protocol Highlights:  Using a colorimetric substrate to track reaction rate  </vt:lpstr>
      <vt:lpstr>Cellobiase breakdown of p-nitrophenyl glucopyranoside  </vt:lpstr>
      <vt:lpstr>How can this enzymatic reaction be easily quantified?     </vt:lpstr>
      <vt:lpstr>Biofuel Enzyme kit  Activity 1 </vt:lpstr>
      <vt:lpstr>Biofuel Enzyme kit  Activity 1 </vt:lpstr>
      <vt:lpstr>Biofuel Enzyme Kit  Procedure Overview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Further Studies   (not in kit)  SDS PAGE Gel of mushroom extracts</vt:lpstr>
      <vt:lpstr>Cross curriculum approach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ghadeer omar</cp:lastModifiedBy>
  <cp:revision>77</cp:revision>
  <dcterms:created xsi:type="dcterms:W3CDTF">2011-12-17T00:43:00Z</dcterms:created>
  <dcterms:modified xsi:type="dcterms:W3CDTF">2013-04-25T04:36:41Z</dcterms:modified>
</cp:coreProperties>
</file>