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9E0E5D-BCCF-4897-9836-5BC9B33C9E0B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7F8C2B6B-8AC7-467D-9172-412A5E06F139}">
      <dgm:prSet/>
      <dgm:spPr/>
      <dgm:t>
        <a:bodyPr/>
        <a:lstStyle/>
        <a:p>
          <a:pPr rtl="0"/>
          <a:r>
            <a:rPr lang="en-GB" dirty="0" smtClean="0"/>
            <a:t>Functions of the cerebrum</a:t>
          </a:r>
          <a:endParaRPr lang="en-GB" dirty="0"/>
        </a:p>
      </dgm:t>
    </dgm:pt>
    <dgm:pt modelId="{5762EEE9-80CD-4348-BDB9-18F552028E85}" type="parTrans" cxnId="{8EB5C54E-5E92-467F-8E08-FACED225AFCF}">
      <dgm:prSet/>
      <dgm:spPr/>
      <dgm:t>
        <a:bodyPr/>
        <a:lstStyle/>
        <a:p>
          <a:endParaRPr lang="en-GB"/>
        </a:p>
      </dgm:t>
    </dgm:pt>
    <dgm:pt modelId="{BA71678A-126B-43E4-9011-9C896D446016}" type="sibTrans" cxnId="{8EB5C54E-5E92-467F-8E08-FACED225AFCF}">
      <dgm:prSet/>
      <dgm:spPr/>
      <dgm:t>
        <a:bodyPr/>
        <a:lstStyle/>
        <a:p>
          <a:endParaRPr lang="en-GB"/>
        </a:p>
      </dgm:t>
    </dgm:pt>
    <dgm:pt modelId="{0419A053-8F9E-4840-87ED-0324046239A3}" type="pres">
      <dgm:prSet presAssocID="{359E0E5D-BCCF-4897-9836-5BC9B33C9E0B}" presName="compositeShape" presStyleCnt="0">
        <dgm:presLayoutVars>
          <dgm:dir/>
          <dgm:resizeHandles/>
        </dgm:presLayoutVars>
      </dgm:prSet>
      <dgm:spPr/>
    </dgm:pt>
    <dgm:pt modelId="{AFD91D2C-B9BF-4217-BB6A-ECCCC684817A}" type="pres">
      <dgm:prSet presAssocID="{359E0E5D-BCCF-4897-9836-5BC9B33C9E0B}" presName="pyramid" presStyleLbl="node1" presStyleIdx="0" presStyleCnt="1"/>
      <dgm:spPr/>
    </dgm:pt>
    <dgm:pt modelId="{5049D7D8-AE7A-4AFE-BC73-E81E3F9757E0}" type="pres">
      <dgm:prSet presAssocID="{359E0E5D-BCCF-4897-9836-5BC9B33C9E0B}" presName="theList" presStyleCnt="0"/>
      <dgm:spPr/>
    </dgm:pt>
    <dgm:pt modelId="{CA8198DC-1681-4F14-A633-788C5E44C6C3}" type="pres">
      <dgm:prSet presAssocID="{7F8C2B6B-8AC7-467D-9172-412A5E06F139}" presName="aNode" presStyleLbl="fgAcc1" presStyleIdx="0" presStyleCnt="1">
        <dgm:presLayoutVars>
          <dgm:bulletEnabled val="1"/>
        </dgm:presLayoutVars>
      </dgm:prSet>
      <dgm:spPr/>
    </dgm:pt>
    <dgm:pt modelId="{530A605E-C457-493C-BFBE-0830A237B450}" type="pres">
      <dgm:prSet presAssocID="{7F8C2B6B-8AC7-467D-9172-412A5E06F139}" presName="aSpace" presStyleCnt="0"/>
      <dgm:spPr/>
    </dgm:pt>
  </dgm:ptLst>
  <dgm:cxnLst>
    <dgm:cxn modelId="{8EB5C54E-5E92-467F-8E08-FACED225AFCF}" srcId="{359E0E5D-BCCF-4897-9836-5BC9B33C9E0B}" destId="{7F8C2B6B-8AC7-467D-9172-412A5E06F139}" srcOrd="0" destOrd="0" parTransId="{5762EEE9-80CD-4348-BDB9-18F552028E85}" sibTransId="{BA71678A-126B-43E4-9011-9C896D446016}"/>
    <dgm:cxn modelId="{F9DF8512-804D-4743-9C58-6DB26F7A8E0F}" type="presOf" srcId="{7F8C2B6B-8AC7-467D-9172-412A5E06F139}" destId="{CA8198DC-1681-4F14-A633-788C5E44C6C3}" srcOrd="0" destOrd="0" presId="urn:microsoft.com/office/officeart/2005/8/layout/pyramid2"/>
    <dgm:cxn modelId="{193A3BC4-A9EB-4BF3-866D-50922B10AD98}" type="presOf" srcId="{359E0E5D-BCCF-4897-9836-5BC9B33C9E0B}" destId="{0419A053-8F9E-4840-87ED-0324046239A3}" srcOrd="0" destOrd="0" presId="urn:microsoft.com/office/officeart/2005/8/layout/pyramid2"/>
    <dgm:cxn modelId="{0783C9FF-5065-45D3-B50A-A213F9D1E85A}" type="presParOf" srcId="{0419A053-8F9E-4840-87ED-0324046239A3}" destId="{AFD91D2C-B9BF-4217-BB6A-ECCCC684817A}" srcOrd="0" destOrd="0" presId="urn:microsoft.com/office/officeart/2005/8/layout/pyramid2"/>
    <dgm:cxn modelId="{DAFB58A7-0A68-4D28-A754-2A8A676E2D71}" type="presParOf" srcId="{0419A053-8F9E-4840-87ED-0324046239A3}" destId="{5049D7D8-AE7A-4AFE-BC73-E81E3F9757E0}" srcOrd="1" destOrd="0" presId="urn:microsoft.com/office/officeart/2005/8/layout/pyramid2"/>
    <dgm:cxn modelId="{BDD72129-9FD4-442E-A1AD-925E7AA18785}" type="presParOf" srcId="{5049D7D8-AE7A-4AFE-BC73-E81E3F9757E0}" destId="{CA8198DC-1681-4F14-A633-788C5E44C6C3}" srcOrd="0" destOrd="0" presId="urn:microsoft.com/office/officeart/2005/8/layout/pyramid2"/>
    <dgm:cxn modelId="{D64A52C6-979E-4D40-95EC-452D440B7E74}" type="presParOf" srcId="{5049D7D8-AE7A-4AFE-BC73-E81E3F9757E0}" destId="{530A605E-C457-493C-BFBE-0830A237B450}" srcOrd="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FA99BE-3937-4D88-BC89-82FB1EDBF532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F2150F6E-76D3-49A7-B962-E5932630A6CB}">
      <dgm:prSet/>
      <dgm:spPr/>
      <dgm:t>
        <a:bodyPr/>
        <a:lstStyle/>
        <a:p>
          <a:pPr rtl="0"/>
          <a:r>
            <a:rPr lang="en-GB" dirty="0" smtClean="0"/>
            <a:t>The male Urinary Tract</a:t>
          </a:r>
          <a:endParaRPr lang="en-GB" dirty="0"/>
        </a:p>
      </dgm:t>
    </dgm:pt>
    <dgm:pt modelId="{90165192-71B8-460B-99A0-9FDEAB79CF17}" type="parTrans" cxnId="{550E8F24-E237-4A48-9A17-6C9CB32CBCC1}">
      <dgm:prSet/>
      <dgm:spPr/>
      <dgm:t>
        <a:bodyPr/>
        <a:lstStyle/>
        <a:p>
          <a:endParaRPr lang="en-GB"/>
        </a:p>
      </dgm:t>
    </dgm:pt>
    <dgm:pt modelId="{4362195D-10A7-4243-A1DA-5E902FC6586B}" type="sibTrans" cxnId="{550E8F24-E237-4A48-9A17-6C9CB32CBCC1}">
      <dgm:prSet/>
      <dgm:spPr/>
      <dgm:t>
        <a:bodyPr/>
        <a:lstStyle/>
        <a:p>
          <a:endParaRPr lang="en-GB"/>
        </a:p>
      </dgm:t>
    </dgm:pt>
    <dgm:pt modelId="{BED4B69F-5709-4B74-96BE-ABF7918CD3F9}" type="pres">
      <dgm:prSet presAssocID="{67FA99BE-3937-4D88-BC89-82FB1EDBF532}" presName="compositeShape" presStyleCnt="0">
        <dgm:presLayoutVars>
          <dgm:dir/>
          <dgm:resizeHandles/>
        </dgm:presLayoutVars>
      </dgm:prSet>
      <dgm:spPr/>
    </dgm:pt>
    <dgm:pt modelId="{3CBBAED7-D3C2-454C-8536-953C6EA54DB3}" type="pres">
      <dgm:prSet presAssocID="{67FA99BE-3937-4D88-BC89-82FB1EDBF532}" presName="pyramid" presStyleLbl="node1" presStyleIdx="0" presStyleCnt="1"/>
      <dgm:spPr/>
    </dgm:pt>
    <dgm:pt modelId="{99C2087A-801B-4809-A2EF-1A5BF9B07C3C}" type="pres">
      <dgm:prSet presAssocID="{67FA99BE-3937-4D88-BC89-82FB1EDBF532}" presName="theList" presStyleCnt="0"/>
      <dgm:spPr/>
    </dgm:pt>
    <dgm:pt modelId="{7403C7CE-4E6D-4B81-8F65-7F470B3CB568}" type="pres">
      <dgm:prSet presAssocID="{F2150F6E-76D3-49A7-B962-E5932630A6CB}" presName="aNode" presStyleLbl="fgAcc1" presStyleIdx="0" presStyleCnt="1">
        <dgm:presLayoutVars>
          <dgm:bulletEnabled val="1"/>
        </dgm:presLayoutVars>
      </dgm:prSet>
      <dgm:spPr/>
    </dgm:pt>
    <dgm:pt modelId="{D6E02C42-6A0F-4E39-95C8-444BABEEA763}" type="pres">
      <dgm:prSet presAssocID="{F2150F6E-76D3-49A7-B962-E5932630A6CB}" presName="aSpace" presStyleCnt="0"/>
      <dgm:spPr/>
    </dgm:pt>
  </dgm:ptLst>
  <dgm:cxnLst>
    <dgm:cxn modelId="{550E8F24-E237-4A48-9A17-6C9CB32CBCC1}" srcId="{67FA99BE-3937-4D88-BC89-82FB1EDBF532}" destId="{F2150F6E-76D3-49A7-B962-E5932630A6CB}" srcOrd="0" destOrd="0" parTransId="{90165192-71B8-460B-99A0-9FDEAB79CF17}" sibTransId="{4362195D-10A7-4243-A1DA-5E902FC6586B}"/>
    <dgm:cxn modelId="{897613B6-A245-4403-B217-51F7865922A3}" type="presOf" srcId="{F2150F6E-76D3-49A7-B962-E5932630A6CB}" destId="{7403C7CE-4E6D-4B81-8F65-7F470B3CB568}" srcOrd="0" destOrd="0" presId="urn:microsoft.com/office/officeart/2005/8/layout/pyramid2"/>
    <dgm:cxn modelId="{661C521C-0064-4B65-825E-7BA1D97B35E3}" type="presOf" srcId="{67FA99BE-3937-4D88-BC89-82FB1EDBF532}" destId="{BED4B69F-5709-4B74-96BE-ABF7918CD3F9}" srcOrd="0" destOrd="0" presId="urn:microsoft.com/office/officeart/2005/8/layout/pyramid2"/>
    <dgm:cxn modelId="{6B6724C6-2EB4-4309-9111-85BF47394582}" type="presParOf" srcId="{BED4B69F-5709-4B74-96BE-ABF7918CD3F9}" destId="{3CBBAED7-D3C2-454C-8536-953C6EA54DB3}" srcOrd="0" destOrd="0" presId="urn:microsoft.com/office/officeart/2005/8/layout/pyramid2"/>
    <dgm:cxn modelId="{4BD57ED2-3BF6-4D0D-BFB3-96C3AF5E79DC}" type="presParOf" srcId="{BED4B69F-5709-4B74-96BE-ABF7918CD3F9}" destId="{99C2087A-801B-4809-A2EF-1A5BF9B07C3C}" srcOrd="1" destOrd="0" presId="urn:microsoft.com/office/officeart/2005/8/layout/pyramid2"/>
    <dgm:cxn modelId="{59B3B3F8-8CB7-43D2-9778-AFEFA1216213}" type="presParOf" srcId="{99C2087A-801B-4809-A2EF-1A5BF9B07C3C}" destId="{7403C7CE-4E6D-4B81-8F65-7F470B3CB568}" srcOrd="0" destOrd="0" presId="urn:microsoft.com/office/officeart/2005/8/layout/pyramid2"/>
    <dgm:cxn modelId="{47EEAF6E-2741-4AB1-A267-66920C4F815F}" type="presParOf" srcId="{99C2087A-801B-4809-A2EF-1A5BF9B07C3C}" destId="{D6E02C42-6A0F-4E39-95C8-444BABEEA763}" srcOrd="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8184565-0DD3-4F15-A864-5E030358B66D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5DB2564A-77C1-4BC3-9452-93C6035AFBEC}">
      <dgm:prSet/>
      <dgm:spPr/>
      <dgm:t>
        <a:bodyPr/>
        <a:lstStyle/>
        <a:p>
          <a:pPr rtl="0"/>
          <a:r>
            <a:rPr lang="en-GB" dirty="0" smtClean="0"/>
            <a:t>Location of the small and large intestines in the abdominal cavity</a:t>
          </a:r>
          <a:endParaRPr lang="en-GB" dirty="0"/>
        </a:p>
      </dgm:t>
    </dgm:pt>
    <dgm:pt modelId="{1775A05E-13D6-420E-8A99-2A981F59DF01}" type="parTrans" cxnId="{FC82CF79-3F2D-4947-ACAC-57F0CADF8A1D}">
      <dgm:prSet/>
      <dgm:spPr/>
      <dgm:t>
        <a:bodyPr/>
        <a:lstStyle/>
        <a:p>
          <a:endParaRPr lang="en-GB"/>
        </a:p>
      </dgm:t>
    </dgm:pt>
    <dgm:pt modelId="{C431A846-9DCF-43EF-949F-CD385412A1E4}" type="sibTrans" cxnId="{FC82CF79-3F2D-4947-ACAC-57F0CADF8A1D}">
      <dgm:prSet/>
      <dgm:spPr/>
      <dgm:t>
        <a:bodyPr/>
        <a:lstStyle/>
        <a:p>
          <a:endParaRPr lang="en-GB"/>
        </a:p>
      </dgm:t>
    </dgm:pt>
    <dgm:pt modelId="{ACD1FD49-C1E1-459E-B59D-880E60070006}" type="pres">
      <dgm:prSet presAssocID="{48184565-0DD3-4F15-A864-5E030358B66D}" presName="compositeShape" presStyleCnt="0">
        <dgm:presLayoutVars>
          <dgm:dir/>
          <dgm:resizeHandles/>
        </dgm:presLayoutVars>
      </dgm:prSet>
      <dgm:spPr/>
    </dgm:pt>
    <dgm:pt modelId="{14CC9D6D-3AD2-4413-A40D-B79123EA554B}" type="pres">
      <dgm:prSet presAssocID="{48184565-0DD3-4F15-A864-5E030358B66D}" presName="pyramid" presStyleLbl="node1" presStyleIdx="0" presStyleCnt="1"/>
      <dgm:spPr/>
    </dgm:pt>
    <dgm:pt modelId="{CE17E38C-991F-4716-A399-E41BB70BD410}" type="pres">
      <dgm:prSet presAssocID="{48184565-0DD3-4F15-A864-5E030358B66D}" presName="theList" presStyleCnt="0"/>
      <dgm:spPr/>
    </dgm:pt>
    <dgm:pt modelId="{6F4C4A7F-DD47-45A1-9FA6-062DCFBE2EEB}" type="pres">
      <dgm:prSet presAssocID="{5DB2564A-77C1-4BC3-9452-93C6035AFBEC}" presName="aNode" presStyleLbl="fgAcc1" presStyleIdx="0" presStyleCnt="1">
        <dgm:presLayoutVars>
          <dgm:bulletEnabled val="1"/>
        </dgm:presLayoutVars>
      </dgm:prSet>
      <dgm:spPr/>
    </dgm:pt>
    <dgm:pt modelId="{06E3B6A1-197C-43AA-A7AC-FF26A3C8DF76}" type="pres">
      <dgm:prSet presAssocID="{5DB2564A-77C1-4BC3-9452-93C6035AFBEC}" presName="aSpace" presStyleCnt="0"/>
      <dgm:spPr/>
    </dgm:pt>
  </dgm:ptLst>
  <dgm:cxnLst>
    <dgm:cxn modelId="{9FB1A87E-83DC-4475-811D-A775F81114F6}" type="presOf" srcId="{5DB2564A-77C1-4BC3-9452-93C6035AFBEC}" destId="{6F4C4A7F-DD47-45A1-9FA6-062DCFBE2EEB}" srcOrd="0" destOrd="0" presId="urn:microsoft.com/office/officeart/2005/8/layout/pyramid2"/>
    <dgm:cxn modelId="{48DFD6B7-CF6F-45D9-82C8-D62CD5DD06A9}" type="presOf" srcId="{48184565-0DD3-4F15-A864-5E030358B66D}" destId="{ACD1FD49-C1E1-459E-B59D-880E60070006}" srcOrd="0" destOrd="0" presId="urn:microsoft.com/office/officeart/2005/8/layout/pyramid2"/>
    <dgm:cxn modelId="{FC82CF79-3F2D-4947-ACAC-57F0CADF8A1D}" srcId="{48184565-0DD3-4F15-A864-5E030358B66D}" destId="{5DB2564A-77C1-4BC3-9452-93C6035AFBEC}" srcOrd="0" destOrd="0" parTransId="{1775A05E-13D6-420E-8A99-2A981F59DF01}" sibTransId="{C431A846-9DCF-43EF-949F-CD385412A1E4}"/>
    <dgm:cxn modelId="{09ECE5BE-8981-4BD6-8FB0-3537366B4EA7}" type="presParOf" srcId="{ACD1FD49-C1E1-459E-B59D-880E60070006}" destId="{14CC9D6D-3AD2-4413-A40D-B79123EA554B}" srcOrd="0" destOrd="0" presId="urn:microsoft.com/office/officeart/2005/8/layout/pyramid2"/>
    <dgm:cxn modelId="{99D7B86C-BB2C-45C6-B65F-DDFDA77F2D7E}" type="presParOf" srcId="{ACD1FD49-C1E1-459E-B59D-880E60070006}" destId="{CE17E38C-991F-4716-A399-E41BB70BD410}" srcOrd="1" destOrd="0" presId="urn:microsoft.com/office/officeart/2005/8/layout/pyramid2"/>
    <dgm:cxn modelId="{87155DAF-DB37-489E-9639-2146DF47573B}" type="presParOf" srcId="{CE17E38C-991F-4716-A399-E41BB70BD410}" destId="{6F4C4A7F-DD47-45A1-9FA6-062DCFBE2EEB}" srcOrd="0" destOrd="0" presId="urn:microsoft.com/office/officeart/2005/8/layout/pyramid2"/>
    <dgm:cxn modelId="{F13EFF18-E544-4BF0-BA9F-AE5B2E1D25BD}" type="presParOf" srcId="{CE17E38C-991F-4716-A399-E41BB70BD410}" destId="{06E3B6A1-197C-43AA-A7AC-FF26A3C8DF76}" srcOrd="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D91D2C-B9BF-4217-BB6A-ECCCC684817A}">
      <dsp:nvSpPr>
        <dsp:cNvPr id="0" name=""/>
        <dsp:cNvSpPr/>
      </dsp:nvSpPr>
      <dsp:spPr>
        <a:xfrm>
          <a:off x="1591055" y="0"/>
          <a:ext cx="4389120" cy="438912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8198DC-1681-4F14-A633-788C5E44C6C3}">
      <dsp:nvSpPr>
        <dsp:cNvPr id="0" name=""/>
        <dsp:cNvSpPr/>
      </dsp:nvSpPr>
      <dsp:spPr>
        <a:xfrm>
          <a:off x="3785615" y="439340"/>
          <a:ext cx="2852928" cy="312039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100" kern="1200" dirty="0" smtClean="0"/>
            <a:t>Functions of the cerebrum</a:t>
          </a:r>
          <a:endParaRPr lang="en-GB" sz="4100" kern="1200" dirty="0"/>
        </a:p>
      </dsp:txBody>
      <dsp:txXfrm>
        <a:off x="3785615" y="439340"/>
        <a:ext cx="2852928" cy="312039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CBBAED7-D3C2-454C-8536-953C6EA54DB3}">
      <dsp:nvSpPr>
        <dsp:cNvPr id="0" name=""/>
        <dsp:cNvSpPr/>
      </dsp:nvSpPr>
      <dsp:spPr>
        <a:xfrm>
          <a:off x="1591055" y="0"/>
          <a:ext cx="4389120" cy="438912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03C7CE-4E6D-4B81-8F65-7F470B3CB568}">
      <dsp:nvSpPr>
        <dsp:cNvPr id="0" name=""/>
        <dsp:cNvSpPr/>
      </dsp:nvSpPr>
      <dsp:spPr>
        <a:xfrm>
          <a:off x="3785615" y="439340"/>
          <a:ext cx="2852928" cy="312039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400" kern="1200" dirty="0" smtClean="0"/>
            <a:t>The male Urinary Tract</a:t>
          </a:r>
          <a:endParaRPr lang="en-GB" sz="4400" kern="1200" dirty="0"/>
        </a:p>
      </dsp:txBody>
      <dsp:txXfrm>
        <a:off x="3785615" y="439340"/>
        <a:ext cx="2852928" cy="312039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4CC9D6D-3AD2-4413-A40D-B79123EA554B}">
      <dsp:nvSpPr>
        <dsp:cNvPr id="0" name=""/>
        <dsp:cNvSpPr/>
      </dsp:nvSpPr>
      <dsp:spPr>
        <a:xfrm>
          <a:off x="1591055" y="0"/>
          <a:ext cx="4389120" cy="438912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4C4A7F-DD47-45A1-9FA6-062DCFBE2EEB}">
      <dsp:nvSpPr>
        <dsp:cNvPr id="0" name=""/>
        <dsp:cNvSpPr/>
      </dsp:nvSpPr>
      <dsp:spPr>
        <a:xfrm>
          <a:off x="3785615" y="439340"/>
          <a:ext cx="2852928" cy="312039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900" kern="1200" dirty="0" smtClean="0"/>
            <a:t>Location of the small and large intestines in the abdominal cavity</a:t>
          </a:r>
          <a:endParaRPr lang="en-GB" sz="2900" kern="1200" dirty="0"/>
        </a:p>
      </dsp:txBody>
      <dsp:txXfrm>
        <a:off x="3785615" y="439340"/>
        <a:ext cx="2852928" cy="31203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5419A8-E961-421F-9A54-81292455E341}" type="datetimeFigureOut">
              <a:rPr lang="en-GB" smtClean="0"/>
              <a:pPr/>
              <a:t>12/09/2011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2DFB78-0B6A-4487-ADDA-009F0BFB530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2DFB78-0B6A-4487-ADDA-009F0BFB5304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0DB05-80F1-43E5-8697-6750095520ED}" type="datetimeFigureOut">
              <a:rPr lang="en-GB" smtClean="0"/>
              <a:pPr/>
              <a:t>12/09/2011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0CC84-8FEE-46F7-B9DF-F5C2ECC4DD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0DB05-80F1-43E5-8697-6750095520ED}" type="datetimeFigureOut">
              <a:rPr lang="en-GB" smtClean="0"/>
              <a:pPr/>
              <a:t>12/09/2011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0CC84-8FEE-46F7-B9DF-F5C2ECC4DD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0DB05-80F1-43E5-8697-6750095520ED}" type="datetimeFigureOut">
              <a:rPr lang="en-GB" smtClean="0"/>
              <a:pPr/>
              <a:t>12/09/2011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0CC84-8FEE-46F7-B9DF-F5C2ECC4DD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0DB05-80F1-43E5-8697-6750095520ED}" type="datetimeFigureOut">
              <a:rPr lang="en-GB" smtClean="0"/>
              <a:pPr/>
              <a:t>12/09/2011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0CC84-8FEE-46F7-B9DF-F5C2ECC4DD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0DB05-80F1-43E5-8697-6750095520ED}" type="datetimeFigureOut">
              <a:rPr lang="en-GB" smtClean="0"/>
              <a:pPr/>
              <a:t>12/09/2011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0CC84-8FEE-46F7-B9DF-F5C2ECC4DD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0DB05-80F1-43E5-8697-6750095520ED}" type="datetimeFigureOut">
              <a:rPr lang="en-GB" smtClean="0"/>
              <a:pPr/>
              <a:t>12/09/2011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0CC84-8FEE-46F7-B9DF-F5C2ECC4DD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0DB05-80F1-43E5-8697-6750095520ED}" type="datetimeFigureOut">
              <a:rPr lang="en-GB" smtClean="0"/>
              <a:pPr/>
              <a:t>12/09/2011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0CC84-8FEE-46F7-B9DF-F5C2ECC4DD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0DB05-80F1-43E5-8697-6750095520ED}" type="datetimeFigureOut">
              <a:rPr lang="en-GB" smtClean="0"/>
              <a:pPr/>
              <a:t>12/09/2011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0CC84-8FEE-46F7-B9DF-F5C2ECC4DD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0DB05-80F1-43E5-8697-6750095520ED}" type="datetimeFigureOut">
              <a:rPr lang="en-GB" smtClean="0"/>
              <a:pPr/>
              <a:t>12/09/2011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0CC84-8FEE-46F7-B9DF-F5C2ECC4DD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0DB05-80F1-43E5-8697-6750095520ED}" type="datetimeFigureOut">
              <a:rPr lang="en-GB" smtClean="0"/>
              <a:pPr/>
              <a:t>12/09/2011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0CC84-8FEE-46F7-B9DF-F5C2ECC4DD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0DB05-80F1-43E5-8697-6750095520ED}" type="datetimeFigureOut">
              <a:rPr lang="en-GB" smtClean="0"/>
              <a:pPr/>
              <a:t>12/09/2011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B80CC84-8FEE-46F7-B9DF-F5C2ECC4DD1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350DB05-80F1-43E5-8697-6750095520ED}" type="datetimeFigureOut">
              <a:rPr lang="en-GB" smtClean="0"/>
              <a:pPr/>
              <a:t>12/09/2011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B80CC84-8FEE-46F7-B9DF-F5C2ECC4DD12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Medical Terminology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Dr.Aidah</a:t>
            </a:r>
            <a:r>
              <a:rPr lang="en-GB" dirty="0" smtClean="0"/>
              <a:t> Abu </a:t>
            </a:r>
            <a:r>
              <a:rPr lang="en-GB" dirty="0" err="1" smtClean="0"/>
              <a:t>Elsoud</a:t>
            </a:r>
            <a:r>
              <a:rPr lang="en-GB" dirty="0" smtClean="0"/>
              <a:t> </a:t>
            </a:r>
            <a:r>
              <a:rPr lang="en-GB" dirty="0" err="1" smtClean="0"/>
              <a:t>Alkaissi</a:t>
            </a:r>
            <a:endParaRPr lang="en-GB" dirty="0" smtClean="0"/>
          </a:p>
          <a:p>
            <a:r>
              <a:rPr lang="en-GB" dirty="0" smtClean="0"/>
              <a:t>School of nursing and Midwifery</a:t>
            </a:r>
          </a:p>
          <a:p>
            <a:r>
              <a:rPr lang="en-GB" dirty="0" smtClean="0"/>
              <a:t>An-</a:t>
            </a:r>
            <a:r>
              <a:rPr lang="en-GB" dirty="0" err="1" smtClean="0"/>
              <a:t>Najah</a:t>
            </a:r>
            <a:r>
              <a:rPr lang="en-GB" dirty="0" smtClean="0"/>
              <a:t> National University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Combining forms, suffixes and prefixes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Gynec</a:t>
            </a:r>
            <a:r>
              <a:rPr lang="en-GB" dirty="0" smtClean="0"/>
              <a:t>/o : woman, female- </a:t>
            </a:r>
            <a:r>
              <a:rPr lang="en-GB" u="sng" dirty="0" err="1" smtClean="0"/>
              <a:t>gynec</a:t>
            </a:r>
            <a:r>
              <a:rPr lang="en-GB" dirty="0" err="1" smtClean="0"/>
              <a:t>ology</a:t>
            </a:r>
            <a:endParaRPr lang="en-GB" dirty="0" smtClean="0"/>
          </a:p>
          <a:p>
            <a:r>
              <a:rPr lang="en-GB" dirty="0" smtClean="0"/>
              <a:t>A </a:t>
            </a:r>
            <a:r>
              <a:rPr lang="en-GB" dirty="0" err="1" smtClean="0"/>
              <a:t>gynecologist</a:t>
            </a:r>
            <a:r>
              <a:rPr lang="en-GB" dirty="0" smtClean="0"/>
              <a:t> specializes in diseases of the female reproductive organs</a:t>
            </a:r>
          </a:p>
          <a:p>
            <a:r>
              <a:rPr lang="en-GB" dirty="0" smtClean="0"/>
              <a:t>Hem/o, </a:t>
            </a:r>
            <a:r>
              <a:rPr lang="en-GB" dirty="0" err="1" smtClean="0"/>
              <a:t>hemat</a:t>
            </a:r>
            <a:r>
              <a:rPr lang="en-GB" dirty="0" smtClean="0"/>
              <a:t>/o: </a:t>
            </a:r>
            <a:r>
              <a:rPr lang="en-GB" dirty="0" err="1" smtClean="0"/>
              <a:t>hemoglobin</a:t>
            </a:r>
            <a:r>
              <a:rPr lang="en-GB" dirty="0" smtClean="0"/>
              <a:t>- </a:t>
            </a:r>
            <a:r>
              <a:rPr lang="en-GB" dirty="0" err="1" smtClean="0"/>
              <a:t>globin</a:t>
            </a:r>
            <a:r>
              <a:rPr lang="en-GB" dirty="0" smtClean="0"/>
              <a:t> means protein</a:t>
            </a:r>
          </a:p>
          <a:p>
            <a:r>
              <a:rPr lang="en-GB" dirty="0" err="1" smtClean="0"/>
              <a:t>Hemoglobin</a:t>
            </a:r>
            <a:r>
              <a:rPr lang="en-GB" dirty="0" smtClean="0"/>
              <a:t>: is the protein in red blood cells (erythrocytes) that helps carry oxygen in the blood.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Blood Cells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Erythrocyte </a:t>
            </a:r>
          </a:p>
          <a:p>
            <a:r>
              <a:rPr lang="en-GB" dirty="0" smtClean="0"/>
              <a:t>Leukocytes</a:t>
            </a:r>
          </a:p>
          <a:p>
            <a:pPr lvl="1"/>
            <a:r>
              <a:rPr lang="en-GB" dirty="0" err="1" smtClean="0"/>
              <a:t>Eosinophil</a:t>
            </a:r>
            <a:endParaRPr lang="en-GB" dirty="0" smtClean="0"/>
          </a:p>
          <a:p>
            <a:pPr lvl="1"/>
            <a:r>
              <a:rPr lang="en-GB" dirty="0" err="1" smtClean="0"/>
              <a:t>Basophil</a:t>
            </a:r>
            <a:endParaRPr lang="en-GB" dirty="0" smtClean="0"/>
          </a:p>
          <a:p>
            <a:pPr lvl="1"/>
            <a:r>
              <a:rPr lang="en-GB" dirty="0" err="1" smtClean="0"/>
              <a:t>Neutrophil</a:t>
            </a:r>
            <a:endParaRPr lang="en-GB" dirty="0" smtClean="0"/>
          </a:p>
          <a:p>
            <a:pPr lvl="1"/>
            <a:r>
              <a:rPr lang="en-GB" dirty="0" smtClean="0"/>
              <a:t>Lymphocyte</a:t>
            </a:r>
          </a:p>
          <a:p>
            <a:pPr lvl="1"/>
            <a:r>
              <a:rPr lang="en-GB" dirty="0" err="1" smtClean="0"/>
              <a:t>Monocyte</a:t>
            </a:r>
            <a:endParaRPr lang="en-GB" dirty="0"/>
          </a:p>
          <a:p>
            <a:pPr lvl="1">
              <a:buFont typeface="Arial" pitchFamily="34" charset="0"/>
              <a:buChar char="•"/>
            </a:pPr>
            <a:r>
              <a:rPr lang="en-GB" dirty="0" err="1" smtClean="0"/>
              <a:t>Thrombocytes</a:t>
            </a:r>
            <a:r>
              <a:rPr lang="en-GB" dirty="0" smtClean="0"/>
              <a:t> (platelets)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Formation of plurals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340767"/>
          <a:ext cx="9144000" cy="55865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367335">
                <a:tc>
                  <a:txBody>
                    <a:bodyPr/>
                    <a:lstStyle/>
                    <a:p>
                      <a:r>
                        <a:rPr lang="en-GB" dirty="0" smtClean="0"/>
                        <a:t>Singular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plural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meaning</a:t>
                      </a:r>
                      <a:endParaRPr lang="en-GB" dirty="0"/>
                    </a:p>
                  </a:txBody>
                  <a:tcPr/>
                </a:tc>
              </a:tr>
              <a:tr h="367335">
                <a:tc gridSpan="3">
                  <a:txBody>
                    <a:bodyPr/>
                    <a:lstStyle/>
                    <a:p>
                      <a:r>
                        <a:rPr lang="en-GB" dirty="0" smtClean="0"/>
                        <a:t>1.Words ending in </a:t>
                      </a:r>
                      <a:r>
                        <a:rPr lang="en-GB" u="sng" dirty="0" smtClean="0"/>
                        <a:t>a</a:t>
                      </a:r>
                      <a:r>
                        <a:rPr lang="en-GB" dirty="0" smtClean="0"/>
                        <a:t>, retain the a and add </a:t>
                      </a:r>
                      <a:r>
                        <a:rPr lang="en-GB" u="sng" dirty="0" smtClean="0"/>
                        <a:t>e</a:t>
                      </a:r>
                      <a:endParaRPr lang="en-GB" u="sng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67335">
                <a:tc>
                  <a:txBody>
                    <a:bodyPr/>
                    <a:lstStyle/>
                    <a:p>
                      <a:r>
                        <a:rPr lang="en-GB" dirty="0" smtClean="0"/>
                        <a:t>vertebr</a:t>
                      </a:r>
                      <a:r>
                        <a:rPr lang="en-GB" b="1" dirty="0" smtClean="0"/>
                        <a:t>a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vertebra</a:t>
                      </a:r>
                      <a:r>
                        <a:rPr lang="en-GB" b="1" dirty="0" smtClean="0"/>
                        <a:t>e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backbones</a:t>
                      </a:r>
                      <a:endParaRPr lang="en-GB" dirty="0"/>
                    </a:p>
                  </a:txBody>
                  <a:tcPr/>
                </a:tc>
              </a:tr>
              <a:tr h="367335">
                <a:tc>
                  <a:txBody>
                    <a:bodyPr/>
                    <a:lstStyle/>
                    <a:p>
                      <a:r>
                        <a:rPr lang="en-GB" dirty="0" smtClean="0"/>
                        <a:t>bursa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bursae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Sacs of fluid near a joint</a:t>
                      </a:r>
                      <a:endParaRPr lang="en-GB" dirty="0"/>
                    </a:p>
                  </a:txBody>
                  <a:tcPr/>
                </a:tc>
              </a:tr>
              <a:tr h="367335">
                <a:tc gridSpan="3">
                  <a:txBody>
                    <a:bodyPr/>
                    <a:lstStyle/>
                    <a:p>
                      <a:r>
                        <a:rPr lang="en-GB" dirty="0" smtClean="0"/>
                        <a:t>2.Words ending in </a:t>
                      </a:r>
                      <a:r>
                        <a:rPr lang="en-GB" b="1" dirty="0" smtClean="0"/>
                        <a:t>is</a:t>
                      </a:r>
                      <a:r>
                        <a:rPr lang="en-GB" dirty="0" smtClean="0"/>
                        <a:t> , drop the is and add </a:t>
                      </a:r>
                      <a:r>
                        <a:rPr lang="en-GB" b="1" dirty="0" err="1" smtClean="0"/>
                        <a:t>es</a:t>
                      </a:r>
                      <a:endParaRPr lang="en-GB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905758">
                <a:tc>
                  <a:txBody>
                    <a:bodyPr/>
                    <a:lstStyle/>
                    <a:p>
                      <a:r>
                        <a:rPr lang="en-GB" dirty="0" smtClean="0"/>
                        <a:t>diagnos</a:t>
                      </a:r>
                      <a:r>
                        <a:rPr lang="en-GB" b="1" dirty="0" smtClean="0"/>
                        <a:t>is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diagnos</a:t>
                      </a:r>
                      <a:r>
                        <a:rPr lang="en-GB" b="1" dirty="0" smtClean="0"/>
                        <a:t>es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Determination of the nature and causes of diseases</a:t>
                      </a:r>
                      <a:endParaRPr lang="en-GB" dirty="0"/>
                    </a:p>
                  </a:txBody>
                  <a:tcPr/>
                </a:tc>
              </a:tr>
              <a:tr h="570786">
                <a:tc>
                  <a:txBody>
                    <a:bodyPr/>
                    <a:lstStyle/>
                    <a:p>
                      <a:r>
                        <a:rPr lang="en-GB" dirty="0" smtClean="0"/>
                        <a:t>psychos</a:t>
                      </a:r>
                      <a:r>
                        <a:rPr lang="en-GB" b="1" dirty="0" smtClean="0"/>
                        <a:t>is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psychos</a:t>
                      </a:r>
                      <a:r>
                        <a:rPr lang="en-GB" b="1" dirty="0" smtClean="0"/>
                        <a:t>es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Abnormal conditions of the mind</a:t>
                      </a:r>
                      <a:endParaRPr lang="en-GB" dirty="0"/>
                    </a:p>
                  </a:txBody>
                  <a:tcPr/>
                </a:tc>
              </a:tr>
              <a:tr h="367335">
                <a:tc gridSpan="3">
                  <a:txBody>
                    <a:bodyPr/>
                    <a:lstStyle/>
                    <a:p>
                      <a:r>
                        <a:rPr lang="en-GB" dirty="0" smtClean="0"/>
                        <a:t>3. Words ending in </a:t>
                      </a:r>
                      <a:r>
                        <a:rPr lang="en-GB" b="1" dirty="0" smtClean="0"/>
                        <a:t>ex</a:t>
                      </a:r>
                      <a:r>
                        <a:rPr lang="en-GB" dirty="0" smtClean="0"/>
                        <a:t> or </a:t>
                      </a:r>
                      <a:r>
                        <a:rPr lang="en-GB" b="1" dirty="0" smtClean="0"/>
                        <a:t>ix</a:t>
                      </a:r>
                      <a:r>
                        <a:rPr lang="en-GB" dirty="0" smtClean="0"/>
                        <a:t>, drop the </a:t>
                      </a:r>
                      <a:r>
                        <a:rPr lang="en-GB" b="1" dirty="0" smtClean="0"/>
                        <a:t>ex</a:t>
                      </a:r>
                      <a:r>
                        <a:rPr lang="en-GB" dirty="0" smtClean="0"/>
                        <a:t> or </a:t>
                      </a:r>
                      <a:r>
                        <a:rPr lang="en-GB" b="1" dirty="0" smtClean="0"/>
                        <a:t>ix</a:t>
                      </a:r>
                      <a:r>
                        <a:rPr lang="en-GB" dirty="0" smtClean="0"/>
                        <a:t>, and add </a:t>
                      </a:r>
                      <a:r>
                        <a:rPr lang="en-GB" b="1" dirty="0" smtClean="0"/>
                        <a:t>ices</a:t>
                      </a:r>
                      <a:r>
                        <a:rPr lang="en-GB" dirty="0" smtClean="0"/>
                        <a:t>: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67335">
                <a:tc>
                  <a:txBody>
                    <a:bodyPr/>
                    <a:lstStyle/>
                    <a:p>
                      <a:r>
                        <a:rPr lang="en-GB" dirty="0" smtClean="0"/>
                        <a:t>ap</a:t>
                      </a:r>
                      <a:r>
                        <a:rPr lang="en-GB" b="1" dirty="0" smtClean="0"/>
                        <a:t>ex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apices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Pointed ends of organs</a:t>
                      </a:r>
                      <a:endParaRPr lang="en-GB" dirty="0"/>
                    </a:p>
                  </a:txBody>
                  <a:tcPr/>
                </a:tc>
              </a:tr>
              <a:tr h="367335">
                <a:tc>
                  <a:txBody>
                    <a:bodyPr/>
                    <a:lstStyle/>
                    <a:p>
                      <a:r>
                        <a:rPr lang="en-GB" dirty="0" smtClean="0"/>
                        <a:t>cort</a:t>
                      </a:r>
                      <a:r>
                        <a:rPr lang="en-GB" b="1" dirty="0" smtClean="0"/>
                        <a:t>ex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cort</a:t>
                      </a:r>
                      <a:r>
                        <a:rPr lang="en-GB" b="1" dirty="0" smtClean="0"/>
                        <a:t>ices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Outer parts of organs</a:t>
                      </a:r>
                      <a:endParaRPr lang="en-GB" dirty="0"/>
                    </a:p>
                  </a:txBody>
                  <a:tcPr/>
                </a:tc>
              </a:tr>
              <a:tr h="367335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vari</a:t>
                      </a:r>
                      <a:r>
                        <a:rPr lang="en-GB" b="1" dirty="0" err="1" smtClean="0"/>
                        <a:t>x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var</a:t>
                      </a:r>
                      <a:r>
                        <a:rPr lang="en-GB" b="1" dirty="0" err="1" smtClean="0"/>
                        <a:t>ices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Enlarged, swollen veins</a:t>
                      </a:r>
                      <a:endParaRPr lang="en-GB" dirty="0"/>
                    </a:p>
                  </a:txBody>
                  <a:tcPr/>
                </a:tc>
              </a:tr>
              <a:tr h="36733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6733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Formation of plurals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341438"/>
          <a:ext cx="9144000" cy="551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565801">
                <a:tc>
                  <a:txBody>
                    <a:bodyPr/>
                    <a:lstStyle/>
                    <a:p>
                      <a:r>
                        <a:rPr lang="en-GB" dirty="0" smtClean="0"/>
                        <a:t>Singular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plural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meaning</a:t>
                      </a:r>
                      <a:endParaRPr lang="en-GB" dirty="0"/>
                    </a:p>
                  </a:txBody>
                  <a:tcPr/>
                </a:tc>
              </a:tr>
              <a:tr h="565801">
                <a:tc gridSpan="3">
                  <a:txBody>
                    <a:bodyPr/>
                    <a:lstStyle/>
                    <a:p>
                      <a:r>
                        <a:rPr lang="en-GB" dirty="0" smtClean="0"/>
                        <a:t>4. Word ending in on, drop the </a:t>
                      </a:r>
                      <a:r>
                        <a:rPr lang="en-GB" b="1" dirty="0" smtClean="0"/>
                        <a:t>on</a:t>
                      </a:r>
                      <a:r>
                        <a:rPr lang="en-GB" dirty="0" smtClean="0"/>
                        <a:t> and add </a:t>
                      </a:r>
                      <a:r>
                        <a:rPr lang="en-GB" b="1" dirty="0" smtClean="0"/>
                        <a:t>a</a:t>
                      </a:r>
                      <a:endParaRPr lang="en-GB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565801">
                <a:tc>
                  <a:txBody>
                    <a:bodyPr/>
                    <a:lstStyle/>
                    <a:p>
                      <a:r>
                        <a:rPr lang="en-GB" dirty="0" smtClean="0"/>
                        <a:t>gangli</a:t>
                      </a:r>
                      <a:r>
                        <a:rPr lang="en-GB" b="1" dirty="0" smtClean="0"/>
                        <a:t>on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gangli</a:t>
                      </a:r>
                      <a:r>
                        <a:rPr lang="en-GB" b="1" dirty="0" smtClean="0"/>
                        <a:t>a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Groups of nerve cells</a:t>
                      </a:r>
                      <a:endParaRPr lang="en-GB" dirty="0"/>
                    </a:p>
                  </a:txBody>
                  <a:tcPr/>
                </a:tc>
              </a:tr>
              <a:tr h="565801">
                <a:tc gridSpan="3">
                  <a:txBody>
                    <a:bodyPr/>
                    <a:lstStyle/>
                    <a:p>
                      <a:r>
                        <a:rPr lang="en-GB" dirty="0" smtClean="0"/>
                        <a:t>5. Words ending in </a:t>
                      </a:r>
                      <a:r>
                        <a:rPr lang="en-GB" b="1" dirty="0" err="1" smtClean="0"/>
                        <a:t>um</a:t>
                      </a:r>
                      <a:r>
                        <a:rPr lang="en-GB" dirty="0" err="1" smtClean="0"/>
                        <a:t>,drop</a:t>
                      </a:r>
                      <a:r>
                        <a:rPr lang="en-GB" dirty="0" smtClean="0"/>
                        <a:t> the </a:t>
                      </a:r>
                      <a:r>
                        <a:rPr lang="en-GB" b="1" dirty="0" smtClean="0"/>
                        <a:t>um</a:t>
                      </a:r>
                      <a:r>
                        <a:rPr lang="en-GB" dirty="0" smtClean="0"/>
                        <a:t> and add </a:t>
                      </a:r>
                      <a:r>
                        <a:rPr lang="en-GB" b="1" dirty="0" smtClean="0"/>
                        <a:t>a</a:t>
                      </a:r>
                      <a:endParaRPr lang="en-GB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565801">
                <a:tc>
                  <a:txBody>
                    <a:bodyPr/>
                    <a:lstStyle/>
                    <a:p>
                      <a:r>
                        <a:rPr lang="en-GB" dirty="0" smtClean="0"/>
                        <a:t>Bacteri</a:t>
                      </a:r>
                      <a:r>
                        <a:rPr lang="en-GB" b="1" dirty="0" smtClean="0"/>
                        <a:t>um</a:t>
                      </a:r>
                      <a:r>
                        <a:rPr lang="en-GB" dirty="0" smtClean="0"/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bacteri</a:t>
                      </a:r>
                      <a:r>
                        <a:rPr lang="en-GB" b="1" dirty="0" smtClean="0"/>
                        <a:t>a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Types one – celled organisms</a:t>
                      </a:r>
                      <a:endParaRPr lang="en-GB" dirty="0"/>
                    </a:p>
                  </a:txBody>
                  <a:tcPr/>
                </a:tc>
              </a:tr>
              <a:tr h="565801">
                <a:tc>
                  <a:txBody>
                    <a:bodyPr/>
                    <a:lstStyle/>
                    <a:p>
                      <a:r>
                        <a:rPr lang="en-GB" dirty="0" smtClean="0"/>
                        <a:t>ov</a:t>
                      </a:r>
                      <a:r>
                        <a:rPr lang="en-GB" b="1" dirty="0" smtClean="0"/>
                        <a:t>um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ova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Egg cells</a:t>
                      </a:r>
                      <a:endParaRPr lang="en-GB" dirty="0"/>
                    </a:p>
                  </a:txBody>
                  <a:tcPr/>
                </a:tc>
              </a:tr>
              <a:tr h="565801">
                <a:tc gridSpan="3">
                  <a:txBody>
                    <a:bodyPr/>
                    <a:lstStyle/>
                    <a:p>
                      <a:r>
                        <a:rPr lang="en-GB" dirty="0" smtClean="0"/>
                        <a:t>6. Words ending in </a:t>
                      </a:r>
                      <a:r>
                        <a:rPr lang="en-GB" b="1" dirty="0" smtClean="0"/>
                        <a:t>us</a:t>
                      </a:r>
                      <a:r>
                        <a:rPr lang="en-GB" dirty="0" smtClean="0"/>
                        <a:t>, drop the </a:t>
                      </a:r>
                      <a:r>
                        <a:rPr lang="en-GB" b="1" dirty="0" smtClean="0"/>
                        <a:t>us</a:t>
                      </a:r>
                      <a:r>
                        <a:rPr lang="en-GB" dirty="0" smtClean="0"/>
                        <a:t> and add </a:t>
                      </a:r>
                      <a:r>
                        <a:rPr lang="en-GB" b="1" dirty="0" err="1" smtClean="0"/>
                        <a:t>i</a:t>
                      </a:r>
                      <a:r>
                        <a:rPr lang="en-GB" dirty="0" smtClean="0"/>
                        <a:t>*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990152">
                <a:tc>
                  <a:txBody>
                    <a:bodyPr/>
                    <a:lstStyle/>
                    <a:p>
                      <a:r>
                        <a:rPr lang="en-GB" dirty="0" smtClean="0"/>
                        <a:t>bronch</a:t>
                      </a:r>
                      <a:r>
                        <a:rPr lang="en-GB" b="1" dirty="0" smtClean="0"/>
                        <a:t>us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bronch</a:t>
                      </a:r>
                      <a:r>
                        <a:rPr lang="en-GB" b="1" dirty="0" smtClean="0"/>
                        <a:t>i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Tubes leading from the windpipe to the lungs</a:t>
                      </a:r>
                      <a:endParaRPr lang="en-GB" dirty="0"/>
                    </a:p>
                  </a:txBody>
                  <a:tcPr/>
                </a:tc>
              </a:tr>
              <a:tr h="565801">
                <a:tc>
                  <a:txBody>
                    <a:bodyPr/>
                    <a:lstStyle/>
                    <a:p>
                      <a:r>
                        <a:rPr lang="en-GB" dirty="0" smtClean="0"/>
                        <a:t>calcul</a:t>
                      </a:r>
                      <a:r>
                        <a:rPr lang="en-GB" b="1" dirty="0" smtClean="0"/>
                        <a:t>us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calcul</a:t>
                      </a:r>
                      <a:r>
                        <a:rPr lang="en-GB" b="1" dirty="0" smtClean="0"/>
                        <a:t>i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stones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Combining forms, suffixes and prefixes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556789"/>
          <a:ext cx="9144000" cy="530121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51720"/>
                <a:gridCol w="2304256"/>
                <a:gridCol w="4788024"/>
              </a:tblGrid>
              <a:tr h="69865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98652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Hepat</a:t>
                      </a:r>
                      <a:r>
                        <a:rPr lang="en-GB" dirty="0" smtClean="0"/>
                        <a:t>/o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liver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u="sng" dirty="0" smtClean="0"/>
                        <a:t>hepa</a:t>
                      </a:r>
                      <a:r>
                        <a:rPr lang="en-GB" dirty="0" smtClean="0"/>
                        <a:t>titis</a:t>
                      </a:r>
                      <a:endParaRPr lang="en-GB" dirty="0"/>
                    </a:p>
                  </a:txBody>
                  <a:tcPr/>
                </a:tc>
              </a:tr>
              <a:tr h="964078">
                <a:tc>
                  <a:txBody>
                    <a:bodyPr/>
                    <a:lstStyle/>
                    <a:p>
                      <a:r>
                        <a:rPr lang="en-GB" u="sng" dirty="0" smtClean="0"/>
                        <a:t>hemat</a:t>
                      </a:r>
                      <a:r>
                        <a:rPr lang="en-GB" dirty="0" smtClean="0"/>
                        <a:t>oma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OMA means mass or </a:t>
                      </a:r>
                      <a:r>
                        <a:rPr lang="en-GB" dirty="0" err="1" smtClean="0"/>
                        <a:t>tumor</a:t>
                      </a:r>
                      <a:endParaRPr lang="en-GB" dirty="0" smtClean="0"/>
                    </a:p>
                    <a:p>
                      <a:r>
                        <a:rPr lang="en-GB" dirty="0" err="1" smtClean="0"/>
                        <a:t>Oma</a:t>
                      </a:r>
                      <a:r>
                        <a:rPr lang="en-GB" dirty="0" smtClean="0"/>
                        <a:t> indicates a mass or swelling containing blood</a:t>
                      </a:r>
                      <a:endParaRPr lang="en-GB" dirty="0"/>
                    </a:p>
                  </a:txBody>
                  <a:tcPr/>
                </a:tc>
              </a:tr>
              <a:tr h="1542524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Lapar</a:t>
                      </a:r>
                      <a:r>
                        <a:rPr lang="en-GB" dirty="0" smtClean="0"/>
                        <a:t>/o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Abdomen (area between the chest and hip)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u="sng" dirty="0" err="1" smtClean="0"/>
                        <a:t>Lapar</a:t>
                      </a:r>
                      <a:r>
                        <a:rPr lang="en-GB" dirty="0" err="1" smtClean="0"/>
                        <a:t>otomy</a:t>
                      </a:r>
                      <a:r>
                        <a:rPr lang="en-GB" dirty="0" smtClean="0"/>
                        <a:t>- TOMY means incision (cutting </a:t>
                      </a:r>
                      <a:r>
                        <a:rPr lang="en-GB" dirty="0" err="1" smtClean="0"/>
                        <a:t>inte</a:t>
                      </a:r>
                      <a:r>
                        <a:rPr lang="en-GB" dirty="0" smtClean="0"/>
                        <a:t>)</a:t>
                      </a:r>
                    </a:p>
                    <a:p>
                      <a:r>
                        <a:rPr lang="en-GB" dirty="0" smtClean="0"/>
                        <a:t>An exploratory </a:t>
                      </a:r>
                      <a:r>
                        <a:rPr lang="en-GB" dirty="0" err="1" smtClean="0"/>
                        <a:t>laparotomy</a:t>
                      </a:r>
                      <a:r>
                        <a:rPr lang="en-GB" dirty="0" smtClean="0"/>
                        <a:t> is a large incision of the abdominal wall made to inspect abdominal organs for evidence of disease</a:t>
                      </a:r>
                      <a:endParaRPr lang="en-GB" dirty="0"/>
                    </a:p>
                  </a:txBody>
                  <a:tcPr/>
                </a:tc>
              </a:tr>
              <a:tr h="698652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Leuk</a:t>
                      </a:r>
                      <a:r>
                        <a:rPr lang="en-GB" dirty="0" smtClean="0"/>
                        <a:t>/o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white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u="sng" dirty="0" smtClean="0"/>
                        <a:t>leuk</a:t>
                      </a:r>
                      <a:r>
                        <a:rPr lang="en-GB" dirty="0" smtClean="0"/>
                        <a:t>ocyte</a:t>
                      </a:r>
                      <a:endParaRPr lang="en-GB" dirty="0"/>
                    </a:p>
                  </a:txBody>
                  <a:tcPr/>
                </a:tc>
              </a:tr>
              <a:tr h="698652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Nephr</a:t>
                      </a:r>
                      <a:r>
                        <a:rPr lang="en-GB" dirty="0" smtClean="0"/>
                        <a:t>/o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kidney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u="none" dirty="0" err="1" smtClean="0"/>
                        <a:t>nephr</a:t>
                      </a:r>
                      <a:r>
                        <a:rPr lang="en-GB" dirty="0" err="1" smtClean="0"/>
                        <a:t>ectomy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576064"/>
          </a:xfrm>
        </p:spPr>
        <p:txBody>
          <a:bodyPr>
            <a:normAutofit/>
          </a:bodyPr>
          <a:lstStyle/>
          <a:p>
            <a:r>
              <a:rPr lang="en-GB" sz="2800" dirty="0" smtClean="0"/>
              <a:t>Combining forms, suffixes and prefixes</a:t>
            </a:r>
            <a:endParaRPr lang="en-GB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" y="908721"/>
          <a:ext cx="9143999" cy="65493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13645"/>
                <a:gridCol w="2871399"/>
                <a:gridCol w="4458955"/>
              </a:tblGrid>
              <a:tr h="40176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01767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Neur</a:t>
                      </a:r>
                      <a:r>
                        <a:rPr lang="en-GB" dirty="0" smtClean="0"/>
                        <a:t>/o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nerve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u="sng" dirty="0" smtClean="0"/>
                        <a:t>neur</a:t>
                      </a:r>
                      <a:r>
                        <a:rPr lang="en-GB" dirty="0" smtClean="0"/>
                        <a:t>ology</a:t>
                      </a:r>
                      <a:endParaRPr lang="en-GB" dirty="0"/>
                    </a:p>
                  </a:txBody>
                  <a:tcPr/>
                </a:tc>
              </a:tr>
              <a:tr h="693461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Onc</a:t>
                      </a:r>
                      <a:r>
                        <a:rPr lang="en-GB" dirty="0" smtClean="0"/>
                        <a:t>/o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tumor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u="sng" dirty="0" smtClean="0"/>
                        <a:t>Onc</a:t>
                      </a:r>
                      <a:r>
                        <a:rPr lang="en-GB" dirty="0" smtClean="0"/>
                        <a:t>ologist</a:t>
                      </a:r>
                    </a:p>
                    <a:p>
                      <a:r>
                        <a:rPr lang="en-GB" dirty="0" err="1" smtClean="0"/>
                        <a:t>Ist</a:t>
                      </a:r>
                      <a:r>
                        <a:rPr lang="en-GB" dirty="0" smtClean="0"/>
                        <a:t> means a specialist</a:t>
                      </a:r>
                      <a:endParaRPr lang="en-GB" dirty="0"/>
                    </a:p>
                  </a:txBody>
                  <a:tcPr/>
                </a:tc>
              </a:tr>
              <a:tr h="1287856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Opthalm</a:t>
                      </a:r>
                      <a:r>
                        <a:rPr lang="en-GB" dirty="0" smtClean="0"/>
                        <a:t>/o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eye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u="sng" dirty="0" err="1" smtClean="0"/>
                        <a:t>Opthalm</a:t>
                      </a:r>
                      <a:r>
                        <a:rPr lang="en-GB" dirty="0" err="1" smtClean="0"/>
                        <a:t>oscope</a:t>
                      </a:r>
                      <a:endParaRPr lang="en-GB" dirty="0" smtClean="0"/>
                    </a:p>
                    <a:p>
                      <a:r>
                        <a:rPr lang="en-GB" dirty="0" err="1" smtClean="0"/>
                        <a:t>Opthalmologist</a:t>
                      </a:r>
                      <a:r>
                        <a:rPr lang="en-GB" dirty="0" smtClean="0"/>
                        <a:t> examining a patient´s eyes with an </a:t>
                      </a:r>
                      <a:r>
                        <a:rPr lang="en-GB" dirty="0" err="1" smtClean="0"/>
                        <a:t>opthalmoscope</a:t>
                      </a:r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</a:tr>
              <a:tr h="693461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Oste</a:t>
                      </a:r>
                      <a:r>
                        <a:rPr lang="en-GB" dirty="0" smtClean="0"/>
                        <a:t>/o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bone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u="sng" dirty="0" smtClean="0"/>
                        <a:t>Oste</a:t>
                      </a:r>
                      <a:r>
                        <a:rPr lang="en-GB" dirty="0" smtClean="0"/>
                        <a:t>oarthritis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  <a:tr h="3071042">
                <a:tc>
                  <a:txBody>
                    <a:bodyPr/>
                    <a:lstStyle/>
                    <a:p>
                      <a:r>
                        <a:rPr lang="en-GB" dirty="0" smtClean="0"/>
                        <a:t>Path/o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disease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u="sng" dirty="0" smtClean="0"/>
                        <a:t>Path</a:t>
                      </a:r>
                      <a:r>
                        <a:rPr lang="en-GB" dirty="0" smtClean="0"/>
                        <a:t>ologist</a:t>
                      </a:r>
                    </a:p>
                    <a:p>
                      <a:r>
                        <a:rPr lang="en-GB" dirty="0" smtClean="0"/>
                        <a:t>A pathologist is a medical doctor who views </a:t>
                      </a:r>
                      <a:r>
                        <a:rPr lang="en-GB" dirty="0" err="1" smtClean="0"/>
                        <a:t>biobsy</a:t>
                      </a:r>
                      <a:r>
                        <a:rPr lang="en-GB" dirty="0" smtClean="0"/>
                        <a:t> samples to make a diagnosis and examines dead bodies (in an autopsy) to determine the cause of death</a:t>
                      </a:r>
                    </a:p>
                    <a:p>
                      <a:r>
                        <a:rPr lang="en-GB" dirty="0" smtClean="0"/>
                        <a:t>AUT means self, and OPSY means to view,</a:t>
                      </a:r>
                    </a:p>
                    <a:p>
                      <a:r>
                        <a:rPr lang="en-GB" dirty="0" smtClean="0"/>
                        <a:t>An autopsy</a:t>
                      </a:r>
                      <a:r>
                        <a:rPr lang="en-GB" baseline="0" dirty="0" smtClean="0"/>
                        <a:t> is an opportunity to see for oneself what happened to the patient to cause his or her death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76640"/>
          </a:xfrm>
        </p:spPr>
        <p:txBody>
          <a:bodyPr>
            <a:normAutofit fontScale="90000"/>
          </a:bodyPr>
          <a:lstStyle/>
          <a:p>
            <a:r>
              <a:rPr lang="en-GB" sz="3200" dirty="0" smtClean="0"/>
              <a:t>Combining forms, suffixes and prefixes</a:t>
            </a:r>
            <a:endParaRPr lang="en-GB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196971"/>
          <a:ext cx="9144000" cy="566102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60267"/>
                <a:gridCol w="1133447"/>
                <a:gridCol w="6650286"/>
              </a:tblGrid>
              <a:tr h="40121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176472">
                <a:tc>
                  <a:txBody>
                    <a:bodyPr/>
                    <a:lstStyle/>
                    <a:p>
                      <a:r>
                        <a:rPr lang="en-GB" dirty="0" smtClean="0"/>
                        <a:t>Psych/o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mind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u="sng" dirty="0" smtClean="0"/>
                        <a:t>Psych</a:t>
                      </a:r>
                      <a:r>
                        <a:rPr lang="en-GB" dirty="0" smtClean="0"/>
                        <a:t>osis</a:t>
                      </a:r>
                    </a:p>
                    <a:p>
                      <a:r>
                        <a:rPr lang="en-GB" dirty="0" smtClean="0"/>
                        <a:t>OSIS means abnormal condition. This is a serious mental condition  in which the patient loses touch with reality.</a:t>
                      </a:r>
                    </a:p>
                    <a:p>
                      <a:r>
                        <a:rPr lang="en-GB" dirty="0" smtClean="0"/>
                        <a:t>Psychotic </a:t>
                      </a:r>
                      <a:r>
                        <a:rPr lang="en-GB" dirty="0" err="1" smtClean="0"/>
                        <a:t>symtoms</a:t>
                      </a:r>
                      <a:r>
                        <a:rPr lang="en-GB" dirty="0" smtClean="0"/>
                        <a:t> include hallucinations (unreal sensory perceptions, such as hearing voices when none are present) and delusions</a:t>
                      </a:r>
                      <a:r>
                        <a:rPr lang="en-GB" baseline="0" dirty="0" smtClean="0"/>
                        <a:t> (fixed , false beliefs that can´t be changed by logical reasoning).</a:t>
                      </a:r>
                      <a:endParaRPr lang="en-GB" dirty="0"/>
                    </a:p>
                  </a:txBody>
                  <a:tcPr/>
                </a:tc>
              </a:tr>
              <a:tr h="401219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Ren</a:t>
                      </a:r>
                      <a:r>
                        <a:rPr lang="en-GB" dirty="0" smtClean="0"/>
                        <a:t>/o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kidney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u="sng" dirty="0" smtClean="0"/>
                        <a:t>ren</a:t>
                      </a:r>
                      <a:r>
                        <a:rPr lang="en-GB" dirty="0" smtClean="0"/>
                        <a:t>al</a:t>
                      </a:r>
                      <a:endParaRPr lang="en-GB" dirty="0"/>
                    </a:p>
                  </a:txBody>
                  <a:tcPr/>
                </a:tc>
              </a:tr>
              <a:tr h="401219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Rhin</a:t>
                      </a:r>
                      <a:r>
                        <a:rPr lang="en-GB" dirty="0" smtClean="0"/>
                        <a:t>/o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nose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u="sng" dirty="0" smtClean="0"/>
                        <a:t>rhin</a:t>
                      </a:r>
                      <a:r>
                        <a:rPr lang="en-GB" dirty="0" smtClean="0"/>
                        <a:t>itis</a:t>
                      </a:r>
                      <a:endParaRPr lang="en-GB" dirty="0"/>
                    </a:p>
                  </a:txBody>
                  <a:tcPr/>
                </a:tc>
              </a:tr>
              <a:tr h="401219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Sarc</a:t>
                      </a:r>
                      <a:r>
                        <a:rPr lang="en-GB" dirty="0" smtClean="0"/>
                        <a:t>/o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flesh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u="sng" dirty="0" smtClean="0"/>
                        <a:t>Sarc</a:t>
                      </a:r>
                      <a:r>
                        <a:rPr lang="en-GB" dirty="0" smtClean="0"/>
                        <a:t>oma (cancerous </a:t>
                      </a:r>
                      <a:r>
                        <a:rPr lang="en-GB" dirty="0" err="1" smtClean="0"/>
                        <a:t>tumor</a:t>
                      </a:r>
                      <a:r>
                        <a:rPr lang="en-GB" dirty="0" smtClean="0"/>
                        <a:t>)</a:t>
                      </a:r>
                      <a:endParaRPr lang="en-GB" dirty="0"/>
                    </a:p>
                  </a:txBody>
                  <a:tcPr/>
                </a:tc>
              </a:tr>
              <a:tr h="187968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Thromb</a:t>
                      </a:r>
                      <a:r>
                        <a:rPr lang="en-GB" dirty="0" smtClean="0"/>
                        <a:t>/o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clotting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u="sng" dirty="0" err="1" smtClean="0"/>
                        <a:t>Thromb</a:t>
                      </a:r>
                      <a:r>
                        <a:rPr lang="en-GB" dirty="0" err="1" smtClean="0"/>
                        <a:t>ocyte</a:t>
                      </a:r>
                      <a:endParaRPr lang="en-GB" dirty="0" smtClean="0"/>
                    </a:p>
                    <a:p>
                      <a:r>
                        <a:rPr lang="en-GB" dirty="0" smtClean="0"/>
                        <a:t>Is a small cell that helps blood to </a:t>
                      </a:r>
                      <a:r>
                        <a:rPr lang="en-GB" dirty="0" err="1" smtClean="0"/>
                        <a:t>clott</a:t>
                      </a:r>
                      <a:endParaRPr lang="en-GB" dirty="0" smtClean="0"/>
                    </a:p>
                    <a:p>
                      <a:r>
                        <a:rPr lang="en-GB" dirty="0" smtClean="0"/>
                        <a:t>Thrombosis: formation of a thrombus (blood</a:t>
                      </a:r>
                      <a:r>
                        <a:rPr lang="en-GB" baseline="0" dirty="0" smtClean="0"/>
                        <a:t> clot) occurs when </a:t>
                      </a:r>
                      <a:r>
                        <a:rPr lang="en-GB" baseline="0" dirty="0" err="1" smtClean="0"/>
                        <a:t>thrombocytes</a:t>
                      </a:r>
                      <a:r>
                        <a:rPr lang="en-GB" baseline="0" dirty="0" smtClean="0"/>
                        <a:t> and other clotting factors combine</a:t>
                      </a:r>
                    </a:p>
                    <a:p>
                      <a:r>
                        <a:rPr lang="en-GB" u="sng" baseline="0" dirty="0" smtClean="0"/>
                        <a:t>Thromb</a:t>
                      </a:r>
                      <a:r>
                        <a:rPr lang="en-GB" baseline="0" dirty="0" smtClean="0"/>
                        <a:t>osis describes the condition of forming a clot (thrombosis)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Combining forms, suffixes and prefixes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Aden/o: gland</a:t>
            </a:r>
          </a:p>
          <a:p>
            <a:r>
              <a:rPr lang="en-GB" u="sng" dirty="0" smtClean="0"/>
              <a:t>Aden</a:t>
            </a:r>
            <a:r>
              <a:rPr lang="en-GB" dirty="0" smtClean="0"/>
              <a:t>oma</a:t>
            </a:r>
          </a:p>
          <a:p>
            <a:pPr>
              <a:buNone/>
            </a:pPr>
            <a:r>
              <a:rPr lang="en-GB" dirty="0" smtClean="0"/>
              <a:t>OMA: </a:t>
            </a:r>
            <a:r>
              <a:rPr lang="en-GB" dirty="0" err="1" smtClean="0"/>
              <a:t>tumor</a:t>
            </a:r>
            <a:r>
              <a:rPr lang="en-GB" dirty="0" smtClean="0"/>
              <a:t> or mass</a:t>
            </a:r>
          </a:p>
          <a:p>
            <a:pPr>
              <a:buNone/>
            </a:pPr>
            <a:r>
              <a:rPr lang="en-GB" u="sng" dirty="0" smtClean="0"/>
              <a:t>Aden</a:t>
            </a:r>
            <a:r>
              <a:rPr lang="en-GB" dirty="0" smtClean="0"/>
              <a:t>itis-</a:t>
            </a:r>
            <a:r>
              <a:rPr lang="en-GB" b="1" dirty="0" smtClean="0"/>
              <a:t>ITIS </a:t>
            </a:r>
            <a:r>
              <a:rPr lang="en-GB" dirty="0" smtClean="0"/>
              <a:t>means inflammation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err="1" smtClean="0"/>
              <a:t>Arthr</a:t>
            </a:r>
            <a:r>
              <a:rPr lang="en-GB" dirty="0" smtClean="0"/>
              <a:t>/o: joint</a:t>
            </a:r>
          </a:p>
          <a:p>
            <a:pPr>
              <a:buNone/>
            </a:pPr>
            <a:r>
              <a:rPr lang="en-GB" u="sng" dirty="0" smtClean="0"/>
              <a:t>Arthr</a:t>
            </a:r>
            <a:r>
              <a:rPr lang="en-GB" dirty="0" smtClean="0"/>
              <a:t>itis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Bi/o: life</a:t>
            </a:r>
          </a:p>
          <a:p>
            <a:pPr>
              <a:buNone/>
            </a:pPr>
            <a:r>
              <a:rPr lang="en-GB" u="sng" dirty="0" smtClean="0"/>
              <a:t>Bi</a:t>
            </a:r>
            <a:r>
              <a:rPr lang="en-GB" dirty="0" smtClean="0"/>
              <a:t>ology- </a:t>
            </a:r>
            <a:r>
              <a:rPr lang="en-GB" b="1" dirty="0" smtClean="0"/>
              <a:t>Logy</a:t>
            </a:r>
            <a:r>
              <a:rPr lang="en-GB" dirty="0" smtClean="0"/>
              <a:t>: means study of</a:t>
            </a:r>
          </a:p>
          <a:p>
            <a:pPr>
              <a:buNone/>
            </a:pPr>
            <a:r>
              <a:rPr lang="en-GB" dirty="0" err="1" smtClean="0"/>
              <a:t>Biobsy</a:t>
            </a:r>
            <a:r>
              <a:rPr lang="en-GB" dirty="0" smtClean="0"/>
              <a:t>: </a:t>
            </a:r>
            <a:r>
              <a:rPr lang="en-GB" dirty="0" err="1" smtClean="0"/>
              <a:t>opsy</a:t>
            </a:r>
            <a:r>
              <a:rPr lang="en-GB" dirty="0" smtClean="0"/>
              <a:t>: to </a:t>
            </a:r>
            <a:r>
              <a:rPr lang="en-GB" dirty="0" err="1" smtClean="0"/>
              <a:t>view:living</a:t>
            </a:r>
            <a:r>
              <a:rPr lang="en-GB" dirty="0" smtClean="0"/>
              <a:t> tissue is removed and viewed under a microscope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err="1" smtClean="0"/>
              <a:t>Carcin</a:t>
            </a:r>
            <a:r>
              <a:rPr lang="en-GB" dirty="0" smtClean="0"/>
              <a:t>/o :cancer, </a:t>
            </a:r>
            <a:r>
              <a:rPr lang="en-GB" dirty="0" err="1" smtClean="0"/>
              <a:t>cancerous:</a:t>
            </a:r>
            <a:r>
              <a:rPr lang="en-GB" u="sng" dirty="0" err="1" smtClean="0"/>
              <a:t>carcin</a:t>
            </a:r>
            <a:r>
              <a:rPr lang="en-GB" dirty="0" err="1" smtClean="0"/>
              <a:t>oma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err="1" smtClean="0"/>
              <a:t>Cardi</a:t>
            </a:r>
            <a:r>
              <a:rPr lang="en-GB" dirty="0" smtClean="0"/>
              <a:t>/o: heart- </a:t>
            </a:r>
            <a:r>
              <a:rPr lang="en-GB" u="sng" dirty="0" smtClean="0"/>
              <a:t>Cardi</a:t>
            </a:r>
            <a:r>
              <a:rPr lang="en-GB" dirty="0" smtClean="0"/>
              <a:t>ology</a:t>
            </a:r>
          </a:p>
          <a:p>
            <a:endParaRPr lang="en-GB" dirty="0" smtClean="0"/>
          </a:p>
          <a:p>
            <a:r>
              <a:rPr lang="en-GB" dirty="0" err="1" smtClean="0"/>
              <a:t>Cephal</a:t>
            </a:r>
            <a:r>
              <a:rPr lang="en-GB" dirty="0" smtClean="0"/>
              <a:t>/o: </a:t>
            </a:r>
            <a:r>
              <a:rPr lang="en-GB" u="sng" dirty="0" smtClean="0"/>
              <a:t>cephal</a:t>
            </a:r>
            <a:r>
              <a:rPr lang="en-GB" dirty="0" smtClean="0"/>
              <a:t>ic- </a:t>
            </a:r>
            <a:r>
              <a:rPr lang="en-GB" dirty="0" err="1" smtClean="0"/>
              <a:t>ic:means</a:t>
            </a:r>
            <a:r>
              <a:rPr lang="en-GB" dirty="0" smtClean="0"/>
              <a:t> pertaining to. If an infant is born with the head delivered </a:t>
            </a:r>
            <a:r>
              <a:rPr lang="en-GB" dirty="0" err="1" smtClean="0"/>
              <a:t>first.it</a:t>
            </a:r>
            <a:r>
              <a:rPr lang="en-GB" dirty="0" smtClean="0"/>
              <a:t> is a cephalic presentation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Combining forms, suffixes and prefixes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err="1" smtClean="0"/>
              <a:t>Cerebro</a:t>
            </a:r>
            <a:r>
              <a:rPr lang="en-GB" dirty="0" smtClean="0"/>
              <a:t>/o: cerebrum, largest part of the </a:t>
            </a:r>
            <a:r>
              <a:rPr lang="en-GB" dirty="0" err="1" smtClean="0"/>
              <a:t>brain:</a:t>
            </a:r>
            <a:r>
              <a:rPr lang="en-GB" u="sng" dirty="0" err="1" smtClean="0"/>
              <a:t>cerebr</a:t>
            </a:r>
            <a:r>
              <a:rPr lang="en-GB" dirty="0" err="1" smtClean="0"/>
              <a:t>al-Al,means</a:t>
            </a:r>
            <a:r>
              <a:rPr lang="en-GB" dirty="0" smtClean="0"/>
              <a:t> pertaining to</a:t>
            </a:r>
          </a:p>
          <a:p>
            <a:pPr>
              <a:buNone/>
            </a:pPr>
            <a:r>
              <a:rPr lang="en-GB" u="sng" dirty="0" err="1" smtClean="0"/>
              <a:t>Cerebr</a:t>
            </a:r>
            <a:r>
              <a:rPr lang="en-GB" dirty="0" err="1" smtClean="0"/>
              <a:t>ovascular</a:t>
            </a:r>
            <a:r>
              <a:rPr lang="en-GB" dirty="0" smtClean="0"/>
              <a:t> accident (CVA)-Vascular means pertaining to blood vessel; a CVA is commonly known as a </a:t>
            </a:r>
            <a:r>
              <a:rPr lang="en-GB" b="1" dirty="0" smtClean="0"/>
              <a:t>stroke</a:t>
            </a:r>
            <a:endParaRPr lang="en-GB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Cyst/o: urinary bladder</a:t>
            </a:r>
          </a:p>
          <a:p>
            <a:pPr>
              <a:buNone/>
            </a:pPr>
            <a:r>
              <a:rPr lang="en-GB" u="sng" dirty="0" err="1" smtClean="0"/>
              <a:t>Cyst</a:t>
            </a:r>
            <a:r>
              <a:rPr lang="en-GB" dirty="0" err="1" smtClean="0"/>
              <a:t>oscope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Scope means instrument to visually examine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See the textbook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See the textbook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See the textbook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Combining forms, suffixes and prefixes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Cyt</a:t>
            </a:r>
            <a:r>
              <a:rPr lang="en-GB" dirty="0" smtClean="0"/>
              <a:t>/o	Cell 	</a:t>
            </a:r>
            <a:r>
              <a:rPr lang="en-GB" u="sng" dirty="0" smtClean="0"/>
              <a:t>Cyt</a:t>
            </a:r>
            <a:r>
              <a:rPr lang="en-GB" dirty="0" smtClean="0"/>
              <a:t>ology</a:t>
            </a:r>
          </a:p>
          <a:p>
            <a:r>
              <a:rPr lang="en-GB" dirty="0" err="1" smtClean="0"/>
              <a:t>Derm</a:t>
            </a:r>
            <a:r>
              <a:rPr lang="en-GB" dirty="0" smtClean="0"/>
              <a:t>/o	skin	</a:t>
            </a:r>
            <a:r>
              <a:rPr lang="en-GB" u="sng" dirty="0" smtClean="0"/>
              <a:t>Derm</a:t>
            </a:r>
            <a:r>
              <a:rPr lang="en-GB" dirty="0" smtClean="0"/>
              <a:t>al</a:t>
            </a:r>
          </a:p>
          <a:p>
            <a:r>
              <a:rPr lang="en-GB" dirty="0" err="1" smtClean="0"/>
              <a:t>Dermat</a:t>
            </a:r>
            <a:r>
              <a:rPr lang="en-GB" dirty="0" smtClean="0"/>
              <a:t>/o	</a:t>
            </a:r>
            <a:r>
              <a:rPr lang="en-GB" u="sng" dirty="0" smtClean="0"/>
              <a:t>Derma</a:t>
            </a:r>
            <a:r>
              <a:rPr lang="en-GB" dirty="0" smtClean="0"/>
              <a:t>titis</a:t>
            </a:r>
          </a:p>
          <a:p>
            <a:r>
              <a:rPr lang="en-GB" dirty="0" err="1" smtClean="0"/>
              <a:t>Electr</a:t>
            </a:r>
            <a:r>
              <a:rPr lang="en-GB" dirty="0" smtClean="0"/>
              <a:t>/o	electricity	</a:t>
            </a:r>
            <a:r>
              <a:rPr lang="en-GB" u="sng" dirty="0" smtClean="0"/>
              <a:t>electr</a:t>
            </a:r>
            <a:r>
              <a:rPr lang="en-GB" dirty="0" smtClean="0"/>
              <a:t>ocardiogram (ECG or EKG), Gram means record</a:t>
            </a:r>
          </a:p>
          <a:p>
            <a:r>
              <a:rPr lang="en-GB" dirty="0" err="1" smtClean="0"/>
              <a:t>Encephal</a:t>
            </a:r>
            <a:r>
              <a:rPr lang="en-GB" dirty="0" smtClean="0"/>
              <a:t>/o	brain	electro</a:t>
            </a:r>
            <a:r>
              <a:rPr lang="en-GB" u="sng" dirty="0" smtClean="0"/>
              <a:t>encephal</a:t>
            </a:r>
            <a:r>
              <a:rPr lang="en-GB" dirty="0" smtClean="0"/>
              <a:t>ogram (EEG)</a:t>
            </a:r>
          </a:p>
          <a:p>
            <a:pPr>
              <a:buNone/>
            </a:pPr>
            <a:r>
              <a:rPr lang="en-GB" dirty="0" smtClean="0"/>
              <a:t>This record is helpful in determining whether a patient has a seizure disorder, such as epilepsy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Combining forms, suffixes and prefixes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Enter/o	intestines (often the small intestines)	</a:t>
            </a:r>
            <a:r>
              <a:rPr lang="en-GB" u="sng" dirty="0" smtClean="0"/>
              <a:t>enter</a:t>
            </a:r>
            <a:r>
              <a:rPr lang="en-GB" dirty="0" smtClean="0"/>
              <a:t>itis</a:t>
            </a:r>
          </a:p>
          <a:p>
            <a:r>
              <a:rPr lang="en-GB" dirty="0" err="1" smtClean="0"/>
              <a:t>Erythr</a:t>
            </a:r>
            <a:r>
              <a:rPr lang="en-GB" dirty="0" smtClean="0"/>
              <a:t>/o	red	</a:t>
            </a:r>
            <a:r>
              <a:rPr lang="en-GB" u="sng" dirty="0" smtClean="0"/>
              <a:t>erythr</a:t>
            </a:r>
            <a:r>
              <a:rPr lang="en-GB" dirty="0" smtClean="0"/>
              <a:t>ocyte-</a:t>
            </a:r>
            <a:r>
              <a:rPr lang="en-GB" dirty="0" err="1" smtClean="0"/>
              <a:t>cyte</a:t>
            </a:r>
            <a:r>
              <a:rPr lang="en-GB" dirty="0" smtClean="0"/>
              <a:t> means cell</a:t>
            </a:r>
          </a:p>
          <a:p>
            <a:r>
              <a:rPr lang="en-GB" dirty="0" err="1" smtClean="0"/>
              <a:t>Gastr</a:t>
            </a:r>
            <a:r>
              <a:rPr lang="en-GB" dirty="0" smtClean="0"/>
              <a:t>/o	stomach	</a:t>
            </a:r>
            <a:r>
              <a:rPr lang="en-GB" u="sng" dirty="0" err="1" smtClean="0"/>
              <a:t>gastr</a:t>
            </a:r>
            <a:r>
              <a:rPr lang="en-GB" dirty="0" err="1" smtClean="0"/>
              <a:t>oscopy</a:t>
            </a:r>
            <a:r>
              <a:rPr lang="en-GB" dirty="0" smtClean="0"/>
              <a:t>- </a:t>
            </a:r>
            <a:r>
              <a:rPr lang="en-GB" dirty="0" err="1" smtClean="0"/>
              <a:t>scopy</a:t>
            </a:r>
            <a:r>
              <a:rPr lang="en-GB" dirty="0" smtClean="0"/>
              <a:t> means process of visual examination using an instrument, or scope</a:t>
            </a:r>
          </a:p>
          <a:p>
            <a:r>
              <a:rPr lang="en-GB" dirty="0" err="1" smtClean="0"/>
              <a:t>Gnos</a:t>
            </a:r>
            <a:r>
              <a:rPr lang="en-GB" dirty="0" smtClean="0"/>
              <a:t>/o	knowledge	 diag</a:t>
            </a:r>
            <a:r>
              <a:rPr lang="en-GB" u="sng" dirty="0" smtClean="0"/>
              <a:t>nos</a:t>
            </a:r>
            <a:r>
              <a:rPr lang="en-GB" dirty="0" smtClean="0"/>
              <a:t>is-sis </a:t>
            </a:r>
            <a:r>
              <a:rPr lang="en-GB" dirty="0" err="1" smtClean="0"/>
              <a:t>meams</a:t>
            </a:r>
            <a:r>
              <a:rPr lang="en-GB" dirty="0" smtClean="0"/>
              <a:t> state of; DIA-means complete.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Combining forms, suffixes and prefixes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diagnosis is the complete knowledge gained after testing and examining the </a:t>
            </a:r>
            <a:r>
              <a:rPr lang="en-GB" dirty="0" err="1" smtClean="0"/>
              <a:t>patient.the</a:t>
            </a:r>
            <a:r>
              <a:rPr lang="en-GB" dirty="0" smtClean="0"/>
              <a:t> plural of diagnosis is diagnoses</a:t>
            </a:r>
          </a:p>
          <a:p>
            <a:r>
              <a:rPr lang="en-GB" dirty="0" smtClean="0"/>
              <a:t>Prog</a:t>
            </a:r>
            <a:r>
              <a:rPr lang="en-GB" u="sng" dirty="0" smtClean="0"/>
              <a:t>nos</a:t>
            </a:r>
            <a:r>
              <a:rPr lang="en-GB" dirty="0" smtClean="0"/>
              <a:t>is</a:t>
            </a:r>
          </a:p>
          <a:p>
            <a:r>
              <a:rPr lang="en-GB" dirty="0" smtClean="0"/>
              <a:t>pro- means before.</a:t>
            </a:r>
          </a:p>
          <a:p>
            <a:r>
              <a:rPr lang="en-GB" dirty="0" err="1" smtClean="0"/>
              <a:t>Aprognosis</a:t>
            </a:r>
            <a:r>
              <a:rPr lang="en-GB" dirty="0" smtClean="0"/>
              <a:t> is a prediction (before knowledge) that is actually made after the diagnosis. It </a:t>
            </a:r>
            <a:r>
              <a:rPr lang="en-GB" dirty="0" err="1" smtClean="0"/>
              <a:t>forcasts</a:t>
            </a:r>
            <a:r>
              <a:rPr lang="en-GB" dirty="0" smtClean="0"/>
              <a:t> the outcome of treatment.</a:t>
            </a:r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127</TotalTime>
  <Words>737</Words>
  <Application>Microsoft Office PowerPoint</Application>
  <PresentationFormat>On-screen Show (4:3)</PresentationFormat>
  <Paragraphs>174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Flow</vt:lpstr>
      <vt:lpstr>Medical Terminology</vt:lpstr>
      <vt:lpstr>Combining forms, suffixes and prefixes</vt:lpstr>
      <vt:lpstr>Combining forms, suffixes and prefixes</vt:lpstr>
      <vt:lpstr>See the textbook</vt:lpstr>
      <vt:lpstr>See the textbook</vt:lpstr>
      <vt:lpstr>See the textbook</vt:lpstr>
      <vt:lpstr>Combining forms, suffixes and prefixes</vt:lpstr>
      <vt:lpstr>Combining forms, suffixes and prefixes</vt:lpstr>
      <vt:lpstr>Combining forms, suffixes and prefixes</vt:lpstr>
      <vt:lpstr>Combining forms, suffixes and prefixes</vt:lpstr>
      <vt:lpstr>Blood Cells</vt:lpstr>
      <vt:lpstr>Formation of plurals</vt:lpstr>
      <vt:lpstr>Formation of plurals</vt:lpstr>
      <vt:lpstr>Combining forms, suffixes and prefixes</vt:lpstr>
      <vt:lpstr>Combining forms, suffixes and prefixes</vt:lpstr>
      <vt:lpstr>Combining forms, suffixes and prefixes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Medical Terminology</dc:title>
  <dc:creator>Dr.Aidah</dc:creator>
  <cp:lastModifiedBy>Dr.Aidah</cp:lastModifiedBy>
  <cp:revision>16</cp:revision>
  <dcterms:created xsi:type="dcterms:W3CDTF">2011-09-09T11:03:09Z</dcterms:created>
  <dcterms:modified xsi:type="dcterms:W3CDTF">2011-09-11T21:22:10Z</dcterms:modified>
</cp:coreProperties>
</file>