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304"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860" y="-3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55F283-F9BF-46AE-885B-44D14C8C1CC7}" type="datetimeFigureOut">
              <a:rPr lang="en-US" smtClean="0"/>
              <a:pPr/>
              <a:t>2/27/2013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9BA741-528F-42FF-8198-CE0AF05FA034}" type="slidenum">
              <a:rPr lang="en-US" smtClean="0"/>
              <a:pPr/>
              <a:t>‹#›</a:t>
            </a:fld>
            <a:endParaRPr lang="en-US" dirty="0"/>
          </a:p>
        </p:txBody>
      </p:sp>
    </p:spTree>
    <p:extLst>
      <p:ext uri="{BB962C8B-B14F-4D97-AF65-F5344CB8AC3E}">
        <p14:creationId xmlns:p14="http://schemas.microsoft.com/office/powerpoint/2010/main" val="833215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2/27/2013</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2/27/2013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2/27/2013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2/27/2013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2/27/2013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2/27/2013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2/27/2013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2/27/2013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2/27/2013</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2/27/2013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2/27/2013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2/27/2013</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2078502"/>
          </a:xfrm>
        </p:spPr>
        <p:txBody>
          <a:bodyPr>
            <a:normAutofit/>
          </a:bodyPr>
          <a:lstStyle/>
          <a:p>
            <a:r>
              <a:rPr lang="en-US" dirty="0" smtClean="0"/>
              <a:t/>
            </a:r>
            <a:br>
              <a:rPr lang="en-US" dirty="0" smtClean="0"/>
            </a:br>
            <a:r>
              <a:rPr lang="en-US" dirty="0" smtClean="0"/>
              <a:t>Facility Location I</a:t>
            </a:r>
            <a:br>
              <a:rPr lang="en-US" dirty="0" smtClean="0"/>
            </a:br>
            <a:r>
              <a:rPr lang="en-US" dirty="0" smtClean="0"/>
              <a:t>Chapter 10</a:t>
            </a:r>
            <a:endParaRPr lang="en-US" dirty="0"/>
          </a:p>
        </p:txBody>
      </p:sp>
      <p:sp>
        <p:nvSpPr>
          <p:cNvPr id="3" name="Subtitle 2"/>
          <p:cNvSpPr>
            <a:spLocks noGrp="1"/>
          </p:cNvSpPr>
          <p:nvPr>
            <p:ph type="subTitle" idx="1"/>
          </p:nvPr>
        </p:nvSpPr>
        <p:spPr>
          <a:xfrm>
            <a:off x="1432560" y="3124200"/>
            <a:ext cx="7406640" cy="1752600"/>
          </a:xfrm>
        </p:spPr>
        <p:txBody>
          <a:bodyPr/>
          <a:lstStyle/>
          <a:p>
            <a:r>
              <a:rPr lang="en-US" dirty="0" smtClean="0"/>
              <a:t>Dr. </a:t>
            </a:r>
            <a:r>
              <a:rPr lang="en-US" dirty="0"/>
              <a:t>M</a:t>
            </a:r>
            <a:r>
              <a:rPr lang="en-US" dirty="0" smtClean="0"/>
              <a:t>ohammed Othman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latin typeface="Times New Roman" pitchFamily="18" charset="0"/>
                <a:cs typeface="Times New Roman" pitchFamily="18" charset="0"/>
              </a:rPr>
              <a:t>Example …Continue</a:t>
            </a:r>
            <a:endParaRPr lang="en-CA" b="1" dirty="0">
              <a:latin typeface="Times New Roman" pitchFamily="18" charset="0"/>
              <a:cs typeface="Times New Roman" pitchFamily="18" charset="0"/>
            </a:endParaRPr>
          </a:p>
        </p:txBody>
      </p:sp>
      <p:sp>
        <p:nvSpPr>
          <p:cNvPr id="3" name="Content Placeholder 2"/>
          <p:cNvSpPr>
            <a:spLocks noGrp="1"/>
          </p:cNvSpPr>
          <p:nvPr>
            <p:ph idx="1"/>
          </p:nvPr>
        </p:nvSpPr>
        <p:spPr>
          <a:xfrm>
            <a:off x="914400" y="1447800"/>
            <a:ext cx="8229600" cy="4800600"/>
          </a:xfrm>
        </p:spPr>
        <p:txBody>
          <a:bodyPr>
            <a:normAutofit fontScale="70000" lnSpcReduction="20000"/>
          </a:bodyPr>
          <a:lstStyle/>
          <a:p>
            <a:r>
              <a:rPr lang="en-US" dirty="0" smtClean="0">
                <a:latin typeface="Times New Roman" pitchFamily="18" charset="0"/>
                <a:cs typeface="Times New Roman" pitchFamily="18" charset="0"/>
              </a:rPr>
              <a:t>Total </a:t>
            </a:r>
            <a:r>
              <a:rPr lang="en-US" dirty="0">
                <a:latin typeface="Times New Roman" pitchFamily="18" charset="0"/>
                <a:cs typeface="Times New Roman" pitchFamily="18" charset="0"/>
              </a:rPr>
              <a:t>production cost = (fixed cost) + (variable unit cost) x (annual production volume) </a:t>
            </a:r>
          </a:p>
          <a:p>
            <a:endParaRPr lang="en-CA" dirty="0">
              <a:latin typeface="Times New Roman" pitchFamily="18" charset="0"/>
              <a:cs typeface="Times New Roman" pitchFamily="18" charset="0"/>
            </a:endParaRPr>
          </a:p>
          <a:p>
            <a:pPr marL="82296" indent="0">
              <a:buNone/>
            </a:pPr>
            <a:r>
              <a:rPr lang="en-CA" i="1" dirty="0">
                <a:latin typeface="Times New Roman" pitchFamily="18" charset="0"/>
                <a:cs typeface="Times New Roman" pitchFamily="18" charset="0"/>
              </a:rPr>
              <a:t>Site A: </a:t>
            </a:r>
            <a:endParaRPr lang="en-CA" dirty="0">
              <a:latin typeface="Times New Roman" pitchFamily="18" charset="0"/>
              <a:cs typeface="Times New Roman" pitchFamily="18" charset="0"/>
            </a:endParaRPr>
          </a:p>
          <a:p>
            <a:pPr marL="82296" indent="0">
              <a:buNone/>
            </a:pPr>
            <a:r>
              <a:rPr lang="en-US" dirty="0">
                <a:latin typeface="Times New Roman" pitchFamily="18" charset="0"/>
                <a:cs typeface="Times New Roman" pitchFamily="18" charset="0"/>
              </a:rPr>
              <a:t>Prod. Cost = 10,000,000 + 250 x 250,000 = 72,000,000 </a:t>
            </a:r>
          </a:p>
          <a:p>
            <a:pPr marL="82296" indent="0">
              <a:buNone/>
            </a:pPr>
            <a:r>
              <a:rPr lang="en-CA" i="1" dirty="0">
                <a:latin typeface="Times New Roman" pitchFamily="18" charset="0"/>
                <a:cs typeface="Times New Roman" pitchFamily="18" charset="0"/>
              </a:rPr>
              <a:t>Site B: </a:t>
            </a:r>
            <a:endParaRPr lang="en-CA" dirty="0">
              <a:latin typeface="Times New Roman" pitchFamily="18" charset="0"/>
              <a:cs typeface="Times New Roman" pitchFamily="18" charset="0"/>
            </a:endParaRPr>
          </a:p>
          <a:p>
            <a:pPr marL="82296" indent="0">
              <a:buNone/>
            </a:pPr>
            <a:r>
              <a:rPr lang="en-US" dirty="0">
                <a:latin typeface="Times New Roman" pitchFamily="18" charset="0"/>
                <a:cs typeface="Times New Roman" pitchFamily="18" charset="0"/>
              </a:rPr>
              <a:t>Prod. Cost = 25,000,000 + 150 x 250,000 = </a:t>
            </a:r>
            <a:r>
              <a:rPr lang="en-US" u="sng" dirty="0">
                <a:latin typeface="Times New Roman" pitchFamily="18" charset="0"/>
                <a:cs typeface="Times New Roman" pitchFamily="18" charset="0"/>
              </a:rPr>
              <a:t>62,000,000 </a:t>
            </a:r>
          </a:p>
          <a:p>
            <a:pPr marL="82296" indent="0">
              <a:buNone/>
            </a:pPr>
            <a:r>
              <a:rPr lang="en-CA" i="1" dirty="0">
                <a:latin typeface="Times New Roman" pitchFamily="18" charset="0"/>
                <a:cs typeface="Times New Roman" pitchFamily="18" charset="0"/>
              </a:rPr>
              <a:t>Site C: </a:t>
            </a:r>
            <a:endParaRPr lang="en-CA" dirty="0">
              <a:latin typeface="Times New Roman" pitchFamily="18" charset="0"/>
              <a:cs typeface="Times New Roman" pitchFamily="18" charset="0"/>
            </a:endParaRPr>
          </a:p>
          <a:p>
            <a:pPr marL="82296" indent="0">
              <a:buNone/>
            </a:pPr>
            <a:r>
              <a:rPr lang="en-US" dirty="0">
                <a:latin typeface="Times New Roman" pitchFamily="18" charset="0"/>
                <a:cs typeface="Times New Roman" pitchFamily="18" charset="0"/>
              </a:rPr>
              <a:t>Prod. Cost = </a:t>
            </a:r>
            <a:r>
              <a:rPr lang="en-US" dirty="0" smtClean="0">
                <a:latin typeface="Times New Roman" pitchFamily="18" charset="0"/>
                <a:cs typeface="Times New Roman" pitchFamily="18" charset="0"/>
              </a:rPr>
              <a:t>60,000,000 </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50 </a:t>
            </a:r>
            <a:r>
              <a:rPr lang="en-US" dirty="0">
                <a:latin typeface="Times New Roman" pitchFamily="18" charset="0"/>
                <a:cs typeface="Times New Roman" pitchFamily="18" charset="0"/>
              </a:rPr>
              <a:t>x 250,000 = </a:t>
            </a:r>
            <a:r>
              <a:rPr lang="en-US" dirty="0" smtClean="0">
                <a:latin typeface="Times New Roman" pitchFamily="18" charset="0"/>
                <a:cs typeface="Times New Roman" pitchFamily="18" charset="0"/>
              </a:rPr>
              <a:t>72,000,000</a:t>
            </a:r>
          </a:p>
          <a:p>
            <a:endParaRPr lang="en-CA" dirty="0">
              <a:latin typeface="Times New Roman" pitchFamily="18" charset="0"/>
              <a:cs typeface="Times New Roman" pitchFamily="18" charset="0"/>
            </a:endParaRPr>
          </a:p>
          <a:p>
            <a:endParaRPr lang="en-CA" dirty="0">
              <a:latin typeface="Times New Roman" pitchFamily="18" charset="0"/>
              <a:cs typeface="Times New Roman" pitchFamily="18" charset="0"/>
            </a:endParaRPr>
          </a:p>
          <a:p>
            <a:r>
              <a:rPr lang="en-US" dirty="0">
                <a:latin typeface="Times New Roman" pitchFamily="18" charset="0"/>
                <a:cs typeface="Times New Roman" pitchFamily="18" charset="0"/>
              </a:rPr>
              <a:t>At a production volume of 250,000 units, site B has the lowest cost </a:t>
            </a:r>
          </a:p>
          <a:p>
            <a:r>
              <a:rPr lang="en-US" dirty="0" smtClean="0">
                <a:latin typeface="Times New Roman" pitchFamily="18" charset="0"/>
                <a:cs typeface="Times New Roman" pitchFamily="18" charset="0"/>
              </a:rPr>
              <a:t>What </a:t>
            </a:r>
            <a:r>
              <a:rPr lang="en-US" dirty="0">
                <a:latin typeface="Times New Roman" pitchFamily="18" charset="0"/>
                <a:cs typeface="Times New Roman" pitchFamily="18" charset="0"/>
              </a:rPr>
              <a:t>about other production volumes? </a:t>
            </a:r>
          </a:p>
          <a:p>
            <a:pPr marL="82296" indent="0">
              <a:buNone/>
            </a:pPr>
            <a:r>
              <a:rPr lang="en-US" dirty="0" smtClean="0">
                <a:latin typeface="Times New Roman" pitchFamily="18" charset="0"/>
                <a:cs typeface="Times New Roman" pitchFamily="18" charset="0"/>
              </a:rPr>
              <a:t> </a:t>
            </a:r>
            <a:endParaRPr lang="en-CA" dirty="0">
              <a:latin typeface="Times New Roman" pitchFamily="18" charset="0"/>
              <a:cs typeface="Times New Roman" pitchFamily="18" charset="0"/>
            </a:endParaRPr>
          </a:p>
        </p:txBody>
      </p:sp>
    </p:spTree>
    <p:extLst>
      <p:ext uri="{BB962C8B-B14F-4D97-AF65-F5344CB8AC3E}">
        <p14:creationId xmlns:p14="http://schemas.microsoft.com/office/powerpoint/2010/main" val="3706660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1143000"/>
          </a:xfrm>
        </p:spPr>
        <p:txBody>
          <a:bodyPr/>
          <a:lstStyle/>
          <a:p>
            <a:r>
              <a:rPr lang="en-CA" dirty="0" smtClean="0"/>
              <a:t>Example … continue</a:t>
            </a:r>
            <a:endParaRPr lang="en-CA" dirty="0"/>
          </a:p>
        </p:txBody>
      </p:sp>
      <p:sp>
        <p:nvSpPr>
          <p:cNvPr id="3" name="Content Placeholder 2"/>
          <p:cNvSpPr>
            <a:spLocks noGrp="1"/>
          </p:cNvSpPr>
          <p:nvPr>
            <p:ph idx="1"/>
          </p:nvPr>
        </p:nvSpPr>
        <p:spPr>
          <a:xfrm>
            <a:off x="1295400" y="3733800"/>
            <a:ext cx="6781800" cy="2819400"/>
          </a:xfrm>
        </p:spPr>
        <p:txBody>
          <a:bodyPr>
            <a:normAutofit fontScale="70000" lnSpcReduction="20000"/>
          </a:bodyPr>
          <a:lstStyle/>
          <a:p>
            <a:r>
              <a:rPr lang="fr-FR" dirty="0" smtClean="0">
                <a:latin typeface="Times New Roman" pitchFamily="18" charset="0"/>
                <a:cs typeface="Times New Roman" pitchFamily="18" charset="0"/>
              </a:rPr>
              <a:t>If </a:t>
            </a:r>
            <a:r>
              <a:rPr lang="fr-FR" dirty="0">
                <a:latin typeface="Times New Roman" pitchFamily="18" charset="0"/>
                <a:cs typeface="Times New Roman" pitchFamily="18" charset="0"/>
              </a:rPr>
              <a:t>production volume &lt; 150,000 </a:t>
            </a:r>
            <a:r>
              <a:rPr lang="fr-FR" dirty="0" err="1">
                <a:latin typeface="Times New Roman" pitchFamily="18" charset="0"/>
                <a:cs typeface="Times New Roman" pitchFamily="18" charset="0"/>
              </a:rPr>
              <a:t>units</a:t>
            </a:r>
            <a:r>
              <a:rPr lang="fr-FR" dirty="0">
                <a:latin typeface="Times New Roman" pitchFamily="18" charset="0"/>
                <a:cs typeface="Times New Roman" pitchFamily="18" charset="0"/>
              </a:rPr>
              <a:t> </a:t>
            </a:r>
          </a:p>
          <a:p>
            <a:r>
              <a:rPr lang="en-CA" dirty="0">
                <a:latin typeface="Times New Roman" pitchFamily="18" charset="0"/>
                <a:cs typeface="Times New Roman" pitchFamily="18" charset="0"/>
              </a:rPr>
              <a:t>=&gt;choose site A. </a:t>
            </a:r>
          </a:p>
          <a:p>
            <a:r>
              <a:rPr lang="fr-FR" dirty="0" smtClean="0">
                <a:latin typeface="Times New Roman" pitchFamily="18" charset="0"/>
                <a:cs typeface="Times New Roman" pitchFamily="18" charset="0"/>
              </a:rPr>
              <a:t>If </a:t>
            </a:r>
            <a:r>
              <a:rPr lang="fr-FR" dirty="0">
                <a:latin typeface="Times New Roman" pitchFamily="18" charset="0"/>
                <a:cs typeface="Times New Roman" pitchFamily="18" charset="0"/>
              </a:rPr>
              <a:t>150,000 &lt; production volume &lt; 350,000 </a:t>
            </a:r>
            <a:r>
              <a:rPr lang="fr-FR" dirty="0" err="1">
                <a:latin typeface="Times New Roman" pitchFamily="18" charset="0"/>
                <a:cs typeface="Times New Roman" pitchFamily="18" charset="0"/>
              </a:rPr>
              <a:t>units</a:t>
            </a:r>
            <a:r>
              <a:rPr lang="fr-FR" dirty="0">
                <a:latin typeface="Times New Roman" pitchFamily="18" charset="0"/>
                <a:cs typeface="Times New Roman" pitchFamily="18" charset="0"/>
              </a:rPr>
              <a:t> </a:t>
            </a:r>
            <a:endParaRPr lang="en-CA" dirty="0">
              <a:latin typeface="Times New Roman" pitchFamily="18" charset="0"/>
              <a:cs typeface="Times New Roman" pitchFamily="18" charset="0"/>
            </a:endParaRPr>
          </a:p>
          <a:p>
            <a:r>
              <a:rPr lang="en-CA" dirty="0">
                <a:latin typeface="Times New Roman" pitchFamily="18" charset="0"/>
                <a:cs typeface="Times New Roman" pitchFamily="18" charset="0"/>
              </a:rPr>
              <a:t>=&gt; choose site B. </a:t>
            </a:r>
          </a:p>
          <a:p>
            <a:r>
              <a:rPr lang="fr-FR" dirty="0" smtClean="0">
                <a:latin typeface="Times New Roman" pitchFamily="18" charset="0"/>
                <a:cs typeface="Times New Roman" pitchFamily="18" charset="0"/>
              </a:rPr>
              <a:t>If </a:t>
            </a:r>
            <a:r>
              <a:rPr lang="fr-FR" dirty="0">
                <a:latin typeface="Times New Roman" pitchFamily="18" charset="0"/>
                <a:cs typeface="Times New Roman" pitchFamily="18" charset="0"/>
              </a:rPr>
              <a:t>production volume &gt; 350,000 </a:t>
            </a:r>
            <a:r>
              <a:rPr lang="fr-FR" dirty="0" err="1">
                <a:latin typeface="Times New Roman" pitchFamily="18" charset="0"/>
                <a:cs typeface="Times New Roman" pitchFamily="18" charset="0"/>
              </a:rPr>
              <a:t>units</a:t>
            </a:r>
            <a:r>
              <a:rPr lang="fr-FR" dirty="0">
                <a:latin typeface="Times New Roman" pitchFamily="18" charset="0"/>
                <a:cs typeface="Times New Roman" pitchFamily="18" charset="0"/>
              </a:rPr>
              <a:t> </a:t>
            </a:r>
            <a:endParaRPr lang="en-CA" dirty="0">
              <a:latin typeface="Times New Roman" pitchFamily="18" charset="0"/>
              <a:cs typeface="Times New Roman" pitchFamily="18" charset="0"/>
            </a:endParaRPr>
          </a:p>
          <a:p>
            <a:r>
              <a:rPr lang="en-CA" dirty="0">
                <a:latin typeface="Times New Roman" pitchFamily="18" charset="0"/>
                <a:cs typeface="Times New Roman" pitchFamily="18" charset="0"/>
              </a:rPr>
              <a:t>=&gt;choose site C. </a:t>
            </a:r>
          </a:p>
          <a:p>
            <a:r>
              <a:rPr lang="en-US" b="1" dirty="0" smtClean="0">
                <a:latin typeface="Times New Roman" pitchFamily="18" charset="0"/>
                <a:cs typeface="Times New Roman" pitchFamily="18" charset="0"/>
              </a:rPr>
              <a:t>Annual </a:t>
            </a:r>
            <a:r>
              <a:rPr lang="en-US" b="1" dirty="0">
                <a:latin typeface="Times New Roman" pitchFamily="18" charset="0"/>
                <a:cs typeface="Times New Roman" pitchFamily="18" charset="0"/>
              </a:rPr>
              <a:t>production cost changes with different production volumes. </a:t>
            </a:r>
            <a:endParaRPr lang="en-US" dirty="0">
              <a:latin typeface="Times New Roman" pitchFamily="18" charset="0"/>
              <a:cs typeface="Times New Roman" pitchFamily="18" charset="0"/>
            </a:endParaRPr>
          </a:p>
          <a:p>
            <a:endParaRPr lang="en-CA" dirty="0">
              <a:latin typeface="Times New Roman" pitchFamily="18" charset="0"/>
              <a:cs typeface="Times New Roman" pitchFamily="18"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856493"/>
            <a:ext cx="6934199" cy="2877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19182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784592" cy="1143000"/>
          </a:xfrm>
        </p:spPr>
        <p:txBody>
          <a:bodyPr>
            <a:normAutofit fontScale="90000"/>
          </a:bodyPr>
          <a:lstStyle/>
          <a:p>
            <a:r>
              <a:rPr lang="en-CA" dirty="0" smtClean="0">
                <a:latin typeface="Times New Roman" pitchFamily="18" charset="0"/>
                <a:cs typeface="Times New Roman" pitchFamily="18" charset="0"/>
              </a:rPr>
              <a:t>Continuous </a:t>
            </a:r>
            <a:r>
              <a:rPr lang="en-CA" dirty="0">
                <a:latin typeface="Times New Roman" pitchFamily="18" charset="0"/>
                <a:cs typeface="Times New Roman" pitchFamily="18" charset="0"/>
              </a:rPr>
              <a:t>facility location problems </a:t>
            </a:r>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the new facility we can choose ANY site in the space </a:t>
            </a:r>
          </a:p>
          <a:p>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the existing related facilities (suppliers, customers, </a:t>
            </a:r>
            <a:r>
              <a:rPr lang="en-US" i="1" dirty="0">
                <a:latin typeface="Times New Roman" pitchFamily="18" charset="0"/>
                <a:cs typeface="Times New Roman" pitchFamily="18" charset="0"/>
              </a:rPr>
              <a:t>etc.) </a:t>
            </a:r>
            <a:r>
              <a:rPr lang="en-US" dirty="0">
                <a:latin typeface="Times New Roman" pitchFamily="18" charset="0"/>
                <a:cs typeface="Times New Roman" pitchFamily="18" charset="0"/>
              </a:rPr>
              <a:t>we know the coordinates (</a:t>
            </a:r>
            <a:r>
              <a:rPr lang="en-US" i="1" dirty="0" err="1">
                <a:latin typeface="Times New Roman" pitchFamily="18" charset="0"/>
                <a:cs typeface="Times New Roman" pitchFamily="18" charset="0"/>
              </a:rPr>
              <a:t>x,y</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and the flows (cost) between them </a:t>
            </a: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sole consideration is </a:t>
            </a:r>
            <a:r>
              <a:rPr lang="en-US" b="1" dirty="0">
                <a:latin typeface="Times New Roman" pitchFamily="18" charset="0"/>
                <a:cs typeface="Times New Roman" pitchFamily="18" charset="0"/>
              </a:rPr>
              <a:t>transportation cost </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Facility </a:t>
            </a:r>
            <a:r>
              <a:rPr lang="en-US" dirty="0">
                <a:latin typeface="Times New Roman" pitchFamily="18" charset="0"/>
                <a:cs typeface="Times New Roman" pitchFamily="18" charset="0"/>
              </a:rPr>
              <a:t>location models have numerous applications </a:t>
            </a:r>
          </a:p>
          <a:p>
            <a:r>
              <a:rPr lang="en-US" dirty="0" smtClean="0">
                <a:latin typeface="Times New Roman" pitchFamily="18" charset="0"/>
                <a:cs typeface="Times New Roman" pitchFamily="18" charset="0"/>
              </a:rPr>
              <a:t>New </a:t>
            </a:r>
            <a:r>
              <a:rPr lang="en-US" dirty="0">
                <a:latin typeface="Times New Roman" pitchFamily="18" charset="0"/>
                <a:cs typeface="Times New Roman" pitchFamily="18" charset="0"/>
              </a:rPr>
              <a:t>airport, new hospital, new school </a:t>
            </a:r>
          </a:p>
          <a:p>
            <a:r>
              <a:rPr lang="en-US" dirty="0" smtClean="0">
                <a:latin typeface="Times New Roman" pitchFamily="18" charset="0"/>
                <a:cs typeface="Times New Roman" pitchFamily="18" charset="0"/>
              </a:rPr>
              <a:t>Addition </a:t>
            </a:r>
            <a:r>
              <a:rPr lang="en-US" dirty="0">
                <a:latin typeface="Times New Roman" pitchFamily="18" charset="0"/>
                <a:cs typeface="Times New Roman" pitchFamily="18" charset="0"/>
              </a:rPr>
              <a:t>of a new workstation </a:t>
            </a:r>
          </a:p>
          <a:p>
            <a:r>
              <a:rPr lang="en-CA" dirty="0" smtClean="0">
                <a:latin typeface="Times New Roman" pitchFamily="18" charset="0"/>
                <a:cs typeface="Times New Roman" pitchFamily="18" charset="0"/>
              </a:rPr>
              <a:t>Warehouse </a:t>
            </a:r>
            <a:r>
              <a:rPr lang="en-CA" dirty="0">
                <a:latin typeface="Times New Roman" pitchFamily="18" charset="0"/>
                <a:cs typeface="Times New Roman" pitchFamily="18" charset="0"/>
              </a:rPr>
              <a:t>location </a:t>
            </a:r>
          </a:p>
          <a:p>
            <a:r>
              <a:rPr lang="en-US" dirty="0" smtClean="0">
                <a:latin typeface="Times New Roman" pitchFamily="18" charset="0"/>
                <a:cs typeface="Times New Roman" pitchFamily="18" charset="0"/>
              </a:rPr>
              <a:t>Bathroom </a:t>
            </a:r>
            <a:r>
              <a:rPr lang="en-US" dirty="0">
                <a:latin typeface="Times New Roman" pitchFamily="18" charset="0"/>
                <a:cs typeface="Times New Roman" pitchFamily="18" charset="0"/>
              </a:rPr>
              <a:t>location in a facility </a:t>
            </a:r>
            <a:r>
              <a:rPr lang="en-US" i="1" dirty="0">
                <a:latin typeface="Times New Roman" pitchFamily="18" charset="0"/>
                <a:cs typeface="Times New Roman" pitchFamily="18" charset="0"/>
              </a:rPr>
              <a:t>etc. </a:t>
            </a:r>
            <a:endParaRPr lang="en-US" dirty="0">
              <a:latin typeface="Times New Roman" pitchFamily="18" charset="0"/>
              <a:cs typeface="Times New Roman" pitchFamily="18" charset="0"/>
            </a:endParaRPr>
          </a:p>
          <a:p>
            <a:endParaRPr lang="en-CA" dirty="0">
              <a:latin typeface="Times New Roman" pitchFamily="18" charset="0"/>
              <a:cs typeface="Times New Roman" pitchFamily="18" charset="0"/>
            </a:endParaRPr>
          </a:p>
        </p:txBody>
      </p:sp>
    </p:spTree>
    <p:extLst>
      <p:ext uri="{BB962C8B-B14F-4D97-AF65-F5344CB8AC3E}">
        <p14:creationId xmlns:p14="http://schemas.microsoft.com/office/powerpoint/2010/main" val="447449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790688" cy="1143000"/>
          </a:xfrm>
        </p:spPr>
        <p:txBody>
          <a:bodyPr>
            <a:normAutofit fontScale="90000"/>
          </a:bodyPr>
          <a:lstStyle/>
          <a:p>
            <a:r>
              <a:rPr lang="en-CA" dirty="0">
                <a:latin typeface="Times New Roman" pitchFamily="18" charset="0"/>
                <a:cs typeface="Times New Roman" pitchFamily="18" charset="0"/>
              </a:rPr>
              <a:t>Continuous facility location problems </a:t>
            </a:r>
            <a:br>
              <a:rPr lang="en-CA" dirty="0">
                <a:latin typeface="Times New Roman" pitchFamily="18" charset="0"/>
                <a:cs typeface="Times New Roman" pitchFamily="18" charset="0"/>
              </a:rPr>
            </a:br>
            <a:r>
              <a:rPr lang="en-CA" sz="3100" dirty="0" smtClean="0">
                <a:latin typeface="Times New Roman" pitchFamily="18" charset="0"/>
                <a:cs typeface="Times New Roman" pitchFamily="18" charset="0"/>
              </a:rPr>
              <a:t>Distance measures</a:t>
            </a:r>
            <a:endParaRPr lang="en-CA" sz="3100" dirty="0"/>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5380" y="1905000"/>
            <a:ext cx="7528096"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50028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792162"/>
          </a:xfrm>
        </p:spPr>
        <p:txBody>
          <a:bodyPr>
            <a:normAutofit fontScale="90000"/>
          </a:bodyPr>
          <a:lstStyle/>
          <a:p>
            <a:r>
              <a:rPr lang="en-CA" dirty="0" smtClean="0"/>
              <a:t>Rectilinear </a:t>
            </a:r>
            <a:r>
              <a:rPr lang="en-CA" dirty="0"/>
              <a:t>Facility Location Problems </a:t>
            </a:r>
          </a:p>
        </p:txBody>
      </p:sp>
      <p:pic>
        <p:nvPicPr>
          <p:cNvPr id="2355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0355" y="1580688"/>
            <a:ext cx="8083645" cy="482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03581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98080" cy="1143000"/>
          </a:xfrm>
        </p:spPr>
        <p:txBody>
          <a:bodyPr/>
          <a:lstStyle/>
          <a:p>
            <a:r>
              <a:rPr lang="en-CA" dirty="0" smtClean="0"/>
              <a:t>Example</a:t>
            </a:r>
            <a:endParaRPr lang="en-CA" dirty="0"/>
          </a:p>
        </p:txBody>
      </p:sp>
      <p:sp>
        <p:nvSpPr>
          <p:cNvPr id="3" name="Content Placeholder 2"/>
          <p:cNvSpPr>
            <a:spLocks noGrp="1"/>
          </p:cNvSpPr>
          <p:nvPr>
            <p:ph idx="1"/>
          </p:nvPr>
        </p:nvSpPr>
        <p:spPr>
          <a:xfrm>
            <a:off x="1057656" y="1219200"/>
            <a:ext cx="7943088" cy="2438400"/>
          </a:xfrm>
        </p:spPr>
        <p:txBody>
          <a:bodyPr>
            <a:normAutofit/>
          </a:bodyPr>
          <a:lstStyle/>
          <a:p>
            <a:r>
              <a:rPr lang="en-US" sz="2400" dirty="0" smtClean="0">
                <a:latin typeface="Times New Roman" pitchFamily="18" charset="0"/>
                <a:cs typeface="Times New Roman" pitchFamily="18" charset="0"/>
              </a:rPr>
              <a:t>Determine </a:t>
            </a:r>
            <a:r>
              <a:rPr lang="en-US" sz="2400" dirty="0">
                <a:latin typeface="Times New Roman" pitchFamily="18" charset="0"/>
                <a:cs typeface="Times New Roman" pitchFamily="18" charset="0"/>
              </a:rPr>
              <a:t>the new location of a warehouse in </a:t>
            </a:r>
            <a:r>
              <a:rPr lang="en-US" sz="2400" dirty="0" smtClean="0">
                <a:latin typeface="Times New Roman" pitchFamily="18" charset="0"/>
                <a:cs typeface="Times New Roman" pitchFamily="18" charset="0"/>
              </a:rPr>
              <a:t>Nablus </a:t>
            </a:r>
            <a:r>
              <a:rPr lang="en-US" sz="2400" dirty="0">
                <a:latin typeface="Times New Roman" pitchFamily="18" charset="0"/>
                <a:cs typeface="Times New Roman" pitchFamily="18" charset="0"/>
              </a:rPr>
              <a:t>area which provides materials to 5 different companies </a:t>
            </a:r>
          </a:p>
          <a:p>
            <a:r>
              <a:rPr lang="en-US" sz="2400" dirty="0" smtClean="0">
                <a:latin typeface="Times New Roman" pitchFamily="18" charset="0"/>
                <a:cs typeface="Times New Roman" pitchFamily="18" charset="0"/>
              </a:rPr>
              <a:t>Location </a:t>
            </a:r>
            <a:r>
              <a:rPr lang="en-US" sz="2400" dirty="0">
                <a:latin typeface="Times New Roman" pitchFamily="18" charset="0"/>
                <a:cs typeface="Times New Roman" pitchFamily="18" charset="0"/>
              </a:rPr>
              <a:t>of these companies (a, b) and the material movement between the new warehouse and the existing facilities (w) are provided: </a:t>
            </a:r>
          </a:p>
          <a:p>
            <a:r>
              <a:rPr lang="en-US" sz="2400" dirty="0" smtClean="0">
                <a:latin typeface="Times New Roman" pitchFamily="18" charset="0"/>
                <a:cs typeface="Times New Roman" pitchFamily="18" charset="0"/>
              </a:rPr>
              <a:t>Where </a:t>
            </a:r>
            <a:r>
              <a:rPr lang="en-US" sz="2400" dirty="0">
                <a:latin typeface="Times New Roman" pitchFamily="18" charset="0"/>
                <a:cs typeface="Times New Roman" pitchFamily="18" charset="0"/>
              </a:rPr>
              <a:t>should the new warehouse be located? </a:t>
            </a:r>
          </a:p>
          <a:p>
            <a:endParaRPr lang="en-CA" sz="2400" dirty="0">
              <a:latin typeface="Times New Roman" pitchFamily="18" charset="0"/>
              <a:cs typeface="Times New Roman" pitchFamily="18" charset="0"/>
            </a:endParaRP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810000"/>
            <a:ext cx="4572000" cy="2802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Table 3"/>
          <p:cNvGraphicFramePr>
            <a:graphicFrameLocks noGrp="1"/>
          </p:cNvGraphicFramePr>
          <p:nvPr>
            <p:extLst>
              <p:ext uri="{D42A27DB-BD31-4B8C-83A1-F6EECF244321}">
                <p14:modId xmlns:p14="http://schemas.microsoft.com/office/powerpoint/2010/main" val="944058972"/>
              </p:ext>
            </p:extLst>
          </p:nvPr>
        </p:nvGraphicFramePr>
        <p:xfrm>
          <a:off x="6705600" y="3934924"/>
          <a:ext cx="999173" cy="2552700"/>
        </p:xfrm>
        <a:graphic>
          <a:graphicData uri="http://schemas.openxmlformats.org/drawingml/2006/table">
            <a:tbl>
              <a:tblPr firstRow="1" bandRow="1">
                <a:tableStyleId>{5C22544A-7EE6-4342-B048-85BDC9FD1C3A}</a:tableStyleId>
              </a:tblPr>
              <a:tblGrid>
                <a:gridCol w="299706"/>
                <a:gridCol w="299706"/>
                <a:gridCol w="399761"/>
              </a:tblGrid>
              <a:tr h="425450">
                <a:tc>
                  <a:txBody>
                    <a:bodyPr/>
                    <a:lstStyle/>
                    <a:p>
                      <a:r>
                        <a:rPr lang="en-CA" b="0" dirty="0" smtClean="0">
                          <a:latin typeface="Times New Roman" pitchFamily="18" charset="0"/>
                          <a:cs typeface="Times New Roman" pitchFamily="18" charset="0"/>
                        </a:rPr>
                        <a:t>a</a:t>
                      </a:r>
                      <a:endParaRPr lang="en-CA" b="0" dirty="0">
                        <a:latin typeface="Times New Roman" pitchFamily="18" charset="0"/>
                        <a:cs typeface="Times New Roman" pitchFamily="18" charset="0"/>
                      </a:endParaRPr>
                    </a:p>
                  </a:txBody>
                  <a:tcPr/>
                </a:tc>
                <a:tc>
                  <a:txBody>
                    <a:bodyPr/>
                    <a:lstStyle/>
                    <a:p>
                      <a:r>
                        <a:rPr lang="en-CA" b="0" dirty="0" smtClean="0">
                          <a:latin typeface="Times New Roman" pitchFamily="18" charset="0"/>
                          <a:cs typeface="Times New Roman" pitchFamily="18" charset="0"/>
                        </a:rPr>
                        <a:t>b</a:t>
                      </a:r>
                      <a:endParaRPr lang="en-CA" b="0" dirty="0">
                        <a:latin typeface="Times New Roman" pitchFamily="18" charset="0"/>
                        <a:cs typeface="Times New Roman" pitchFamily="18" charset="0"/>
                      </a:endParaRPr>
                    </a:p>
                  </a:txBody>
                  <a:tcPr/>
                </a:tc>
                <a:tc>
                  <a:txBody>
                    <a:bodyPr/>
                    <a:lstStyle/>
                    <a:p>
                      <a:r>
                        <a:rPr lang="en-CA" b="0" dirty="0" smtClean="0">
                          <a:latin typeface="Times New Roman" pitchFamily="18" charset="0"/>
                          <a:cs typeface="Times New Roman" pitchFamily="18" charset="0"/>
                        </a:rPr>
                        <a:t>W</a:t>
                      </a:r>
                      <a:endParaRPr lang="en-CA" b="0" dirty="0">
                        <a:latin typeface="Times New Roman" pitchFamily="18" charset="0"/>
                        <a:cs typeface="Times New Roman" pitchFamily="18" charset="0"/>
                      </a:endParaRPr>
                    </a:p>
                  </a:txBody>
                  <a:tcPr/>
                </a:tc>
              </a:tr>
              <a:tr h="425450">
                <a:tc>
                  <a:txBody>
                    <a:bodyPr/>
                    <a:lstStyle/>
                    <a:p>
                      <a:r>
                        <a:rPr lang="en-CA" b="0" dirty="0" smtClean="0">
                          <a:latin typeface="Times New Roman" pitchFamily="18" charset="0"/>
                          <a:cs typeface="Times New Roman" pitchFamily="18" charset="0"/>
                        </a:rPr>
                        <a:t>1</a:t>
                      </a:r>
                      <a:endParaRPr lang="en-CA" b="0" dirty="0">
                        <a:latin typeface="Times New Roman" pitchFamily="18" charset="0"/>
                        <a:cs typeface="Times New Roman" pitchFamily="18" charset="0"/>
                      </a:endParaRPr>
                    </a:p>
                  </a:txBody>
                  <a:tcPr/>
                </a:tc>
                <a:tc>
                  <a:txBody>
                    <a:bodyPr/>
                    <a:lstStyle/>
                    <a:p>
                      <a:r>
                        <a:rPr lang="en-CA" b="0" dirty="0" smtClean="0">
                          <a:latin typeface="Times New Roman" pitchFamily="18" charset="0"/>
                          <a:cs typeface="Times New Roman" pitchFamily="18" charset="0"/>
                        </a:rPr>
                        <a:t>1</a:t>
                      </a:r>
                      <a:endParaRPr lang="en-CA" b="0" dirty="0">
                        <a:latin typeface="Times New Roman" pitchFamily="18" charset="0"/>
                        <a:cs typeface="Times New Roman" pitchFamily="18" charset="0"/>
                      </a:endParaRPr>
                    </a:p>
                  </a:txBody>
                  <a:tcPr/>
                </a:tc>
                <a:tc>
                  <a:txBody>
                    <a:bodyPr/>
                    <a:lstStyle/>
                    <a:p>
                      <a:r>
                        <a:rPr lang="en-CA" b="0" dirty="0" smtClean="0">
                          <a:latin typeface="Times New Roman" pitchFamily="18" charset="0"/>
                          <a:cs typeface="Times New Roman" pitchFamily="18" charset="0"/>
                        </a:rPr>
                        <a:t>5</a:t>
                      </a:r>
                      <a:endParaRPr lang="en-CA" b="0" dirty="0">
                        <a:latin typeface="Times New Roman" pitchFamily="18" charset="0"/>
                        <a:cs typeface="Times New Roman" pitchFamily="18" charset="0"/>
                      </a:endParaRPr>
                    </a:p>
                  </a:txBody>
                  <a:tcPr/>
                </a:tc>
              </a:tr>
              <a:tr h="425450">
                <a:tc>
                  <a:txBody>
                    <a:bodyPr/>
                    <a:lstStyle/>
                    <a:p>
                      <a:r>
                        <a:rPr lang="en-CA" b="0" dirty="0" smtClean="0">
                          <a:latin typeface="Times New Roman" pitchFamily="18" charset="0"/>
                          <a:cs typeface="Times New Roman" pitchFamily="18" charset="0"/>
                        </a:rPr>
                        <a:t>5</a:t>
                      </a:r>
                      <a:endParaRPr lang="en-CA" b="0" dirty="0">
                        <a:latin typeface="Times New Roman" pitchFamily="18" charset="0"/>
                        <a:cs typeface="Times New Roman" pitchFamily="18" charset="0"/>
                      </a:endParaRPr>
                    </a:p>
                  </a:txBody>
                  <a:tcPr/>
                </a:tc>
                <a:tc>
                  <a:txBody>
                    <a:bodyPr/>
                    <a:lstStyle/>
                    <a:p>
                      <a:r>
                        <a:rPr lang="en-CA" b="0" dirty="0" smtClean="0">
                          <a:latin typeface="Times New Roman" pitchFamily="18" charset="0"/>
                          <a:cs typeface="Times New Roman" pitchFamily="18" charset="0"/>
                        </a:rPr>
                        <a:t>2</a:t>
                      </a:r>
                      <a:endParaRPr lang="en-CA" b="0" dirty="0">
                        <a:latin typeface="Times New Roman" pitchFamily="18" charset="0"/>
                        <a:cs typeface="Times New Roman" pitchFamily="18" charset="0"/>
                      </a:endParaRPr>
                    </a:p>
                  </a:txBody>
                  <a:tcPr/>
                </a:tc>
                <a:tc>
                  <a:txBody>
                    <a:bodyPr/>
                    <a:lstStyle/>
                    <a:p>
                      <a:r>
                        <a:rPr lang="en-CA" b="0" dirty="0" smtClean="0">
                          <a:latin typeface="Times New Roman" pitchFamily="18" charset="0"/>
                          <a:cs typeface="Times New Roman" pitchFamily="18" charset="0"/>
                        </a:rPr>
                        <a:t>6</a:t>
                      </a:r>
                      <a:endParaRPr lang="en-CA" b="0" dirty="0">
                        <a:latin typeface="Times New Roman" pitchFamily="18" charset="0"/>
                        <a:cs typeface="Times New Roman" pitchFamily="18" charset="0"/>
                      </a:endParaRPr>
                    </a:p>
                  </a:txBody>
                  <a:tcPr/>
                </a:tc>
              </a:tr>
              <a:tr h="425450">
                <a:tc>
                  <a:txBody>
                    <a:bodyPr/>
                    <a:lstStyle/>
                    <a:p>
                      <a:r>
                        <a:rPr lang="en-CA" b="0" dirty="0" smtClean="0">
                          <a:latin typeface="Times New Roman" pitchFamily="18" charset="0"/>
                          <a:cs typeface="Times New Roman" pitchFamily="18" charset="0"/>
                        </a:rPr>
                        <a:t>2</a:t>
                      </a:r>
                      <a:endParaRPr lang="en-CA" b="0" dirty="0">
                        <a:latin typeface="Times New Roman" pitchFamily="18" charset="0"/>
                        <a:cs typeface="Times New Roman" pitchFamily="18" charset="0"/>
                      </a:endParaRPr>
                    </a:p>
                  </a:txBody>
                  <a:tcPr/>
                </a:tc>
                <a:tc>
                  <a:txBody>
                    <a:bodyPr/>
                    <a:lstStyle/>
                    <a:p>
                      <a:r>
                        <a:rPr lang="en-CA" b="0" dirty="0" smtClean="0">
                          <a:latin typeface="Times New Roman" pitchFamily="18" charset="0"/>
                          <a:cs typeface="Times New Roman" pitchFamily="18" charset="0"/>
                        </a:rPr>
                        <a:t>8</a:t>
                      </a:r>
                      <a:endParaRPr lang="en-CA" b="0" dirty="0">
                        <a:latin typeface="Times New Roman" pitchFamily="18" charset="0"/>
                        <a:cs typeface="Times New Roman" pitchFamily="18" charset="0"/>
                      </a:endParaRPr>
                    </a:p>
                  </a:txBody>
                  <a:tcPr/>
                </a:tc>
                <a:tc>
                  <a:txBody>
                    <a:bodyPr/>
                    <a:lstStyle/>
                    <a:p>
                      <a:r>
                        <a:rPr lang="en-CA" b="0" dirty="0" smtClean="0">
                          <a:latin typeface="Times New Roman" pitchFamily="18" charset="0"/>
                          <a:cs typeface="Times New Roman" pitchFamily="18" charset="0"/>
                        </a:rPr>
                        <a:t>2</a:t>
                      </a:r>
                      <a:endParaRPr lang="en-CA" b="0" dirty="0">
                        <a:latin typeface="Times New Roman" pitchFamily="18" charset="0"/>
                        <a:cs typeface="Times New Roman" pitchFamily="18" charset="0"/>
                      </a:endParaRPr>
                    </a:p>
                  </a:txBody>
                  <a:tcPr/>
                </a:tc>
              </a:tr>
              <a:tr h="425450">
                <a:tc>
                  <a:txBody>
                    <a:bodyPr/>
                    <a:lstStyle/>
                    <a:p>
                      <a:r>
                        <a:rPr lang="en-CA" b="0" dirty="0" smtClean="0">
                          <a:latin typeface="Times New Roman" pitchFamily="18" charset="0"/>
                          <a:cs typeface="Times New Roman" pitchFamily="18" charset="0"/>
                        </a:rPr>
                        <a:t>4</a:t>
                      </a:r>
                      <a:endParaRPr lang="en-CA" b="0" dirty="0">
                        <a:latin typeface="Times New Roman" pitchFamily="18" charset="0"/>
                        <a:cs typeface="Times New Roman" pitchFamily="18" charset="0"/>
                      </a:endParaRPr>
                    </a:p>
                  </a:txBody>
                  <a:tcPr/>
                </a:tc>
                <a:tc>
                  <a:txBody>
                    <a:bodyPr/>
                    <a:lstStyle/>
                    <a:p>
                      <a:r>
                        <a:rPr lang="en-CA" b="0" dirty="0" smtClean="0">
                          <a:latin typeface="Times New Roman" pitchFamily="18" charset="0"/>
                          <a:cs typeface="Times New Roman" pitchFamily="18" charset="0"/>
                        </a:rPr>
                        <a:t>4</a:t>
                      </a:r>
                      <a:endParaRPr lang="en-CA" b="0" dirty="0">
                        <a:latin typeface="Times New Roman" pitchFamily="18" charset="0"/>
                        <a:cs typeface="Times New Roman" pitchFamily="18" charset="0"/>
                      </a:endParaRPr>
                    </a:p>
                  </a:txBody>
                  <a:tcPr/>
                </a:tc>
                <a:tc>
                  <a:txBody>
                    <a:bodyPr/>
                    <a:lstStyle/>
                    <a:p>
                      <a:r>
                        <a:rPr lang="en-CA" b="0" dirty="0" smtClean="0">
                          <a:latin typeface="Times New Roman" pitchFamily="18" charset="0"/>
                          <a:cs typeface="Times New Roman" pitchFamily="18" charset="0"/>
                        </a:rPr>
                        <a:t>4</a:t>
                      </a:r>
                      <a:endParaRPr lang="en-CA" b="0" dirty="0">
                        <a:latin typeface="Times New Roman" pitchFamily="18" charset="0"/>
                        <a:cs typeface="Times New Roman" pitchFamily="18" charset="0"/>
                      </a:endParaRPr>
                    </a:p>
                  </a:txBody>
                  <a:tcPr/>
                </a:tc>
              </a:tr>
              <a:tr h="425450">
                <a:tc>
                  <a:txBody>
                    <a:bodyPr/>
                    <a:lstStyle/>
                    <a:p>
                      <a:r>
                        <a:rPr lang="en-CA" b="0" dirty="0" smtClean="0">
                          <a:latin typeface="Times New Roman" pitchFamily="18" charset="0"/>
                          <a:cs typeface="Times New Roman" pitchFamily="18" charset="0"/>
                        </a:rPr>
                        <a:t>8</a:t>
                      </a:r>
                      <a:endParaRPr lang="en-CA" b="0" dirty="0">
                        <a:latin typeface="Times New Roman" pitchFamily="18" charset="0"/>
                        <a:cs typeface="Times New Roman" pitchFamily="18" charset="0"/>
                      </a:endParaRPr>
                    </a:p>
                  </a:txBody>
                  <a:tcPr/>
                </a:tc>
                <a:tc>
                  <a:txBody>
                    <a:bodyPr/>
                    <a:lstStyle/>
                    <a:p>
                      <a:r>
                        <a:rPr lang="en-CA" b="0" dirty="0" smtClean="0">
                          <a:latin typeface="Times New Roman" pitchFamily="18" charset="0"/>
                          <a:cs typeface="Times New Roman" pitchFamily="18" charset="0"/>
                        </a:rPr>
                        <a:t>6</a:t>
                      </a:r>
                      <a:endParaRPr lang="en-CA" b="0" dirty="0">
                        <a:latin typeface="Times New Roman" pitchFamily="18" charset="0"/>
                        <a:cs typeface="Times New Roman" pitchFamily="18" charset="0"/>
                      </a:endParaRPr>
                    </a:p>
                  </a:txBody>
                  <a:tcPr/>
                </a:tc>
                <a:tc>
                  <a:txBody>
                    <a:bodyPr/>
                    <a:lstStyle/>
                    <a:p>
                      <a:r>
                        <a:rPr lang="en-CA" b="0" dirty="0" smtClean="0">
                          <a:latin typeface="Times New Roman" pitchFamily="18" charset="0"/>
                          <a:cs typeface="Times New Roman" pitchFamily="18" charset="0"/>
                        </a:rPr>
                        <a:t>8</a:t>
                      </a:r>
                      <a:endParaRPr lang="en-CA" b="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5868325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498080" cy="1143000"/>
          </a:xfrm>
        </p:spPr>
        <p:txBody>
          <a:bodyPr>
            <a:normAutofit/>
          </a:bodyPr>
          <a:lstStyle/>
          <a:p>
            <a:r>
              <a:rPr lang="en-CA" sz="3600" dirty="0" smtClean="0">
                <a:latin typeface="Times New Roman" pitchFamily="18" charset="0"/>
                <a:cs typeface="Times New Roman" pitchFamily="18" charset="0"/>
              </a:rPr>
              <a:t>Rectilinear </a:t>
            </a:r>
            <a:r>
              <a:rPr lang="en-CA" sz="3600" dirty="0">
                <a:latin typeface="Times New Roman" pitchFamily="18" charset="0"/>
                <a:cs typeface="Times New Roman" pitchFamily="18" charset="0"/>
              </a:rPr>
              <a:t>Facility Location Problems </a:t>
            </a:r>
          </a:p>
        </p:txBody>
      </p:sp>
      <p:sp>
        <p:nvSpPr>
          <p:cNvPr id="3" name="Content Placeholder 2"/>
          <p:cNvSpPr>
            <a:spLocks noGrp="1"/>
          </p:cNvSpPr>
          <p:nvPr>
            <p:ph idx="1"/>
          </p:nvPr>
        </p:nvSpPr>
        <p:spPr>
          <a:xfrm>
            <a:off x="990600" y="1447800"/>
            <a:ext cx="7943088" cy="4800600"/>
          </a:xfrm>
        </p:spPr>
        <p:txBody>
          <a:bodyPr>
            <a:normAutofit/>
          </a:bodyPr>
          <a:lstStyle/>
          <a:p>
            <a:pPr marL="82296" indent="0">
              <a:buNone/>
            </a:pPr>
            <a:r>
              <a:rPr lang="en-US" dirty="0" smtClean="0">
                <a:latin typeface="Times New Roman" pitchFamily="18" charset="0"/>
                <a:cs typeface="Times New Roman" pitchFamily="18" charset="0"/>
              </a:rPr>
              <a:t>Various </a:t>
            </a:r>
            <a:r>
              <a:rPr lang="en-US" dirty="0">
                <a:latin typeface="Times New Roman" pitchFamily="18" charset="0"/>
                <a:cs typeface="Times New Roman" pitchFamily="18" charset="0"/>
              </a:rPr>
              <a:t>objectives can be used </a:t>
            </a:r>
          </a:p>
          <a:p>
            <a:r>
              <a:rPr lang="en-CA" b="1" dirty="0" err="1" smtClean="0">
                <a:latin typeface="Times New Roman" pitchFamily="18" charset="0"/>
                <a:cs typeface="Times New Roman" pitchFamily="18" charset="0"/>
              </a:rPr>
              <a:t>Minisum</a:t>
            </a:r>
            <a:r>
              <a:rPr lang="en-CA" b="1" dirty="0" smtClean="0">
                <a:latin typeface="Times New Roman" pitchFamily="18" charset="0"/>
                <a:cs typeface="Times New Roman" pitchFamily="18" charset="0"/>
              </a:rPr>
              <a:t> </a:t>
            </a:r>
            <a:r>
              <a:rPr lang="en-CA" b="1" dirty="0">
                <a:latin typeface="Times New Roman" pitchFamily="18" charset="0"/>
                <a:cs typeface="Times New Roman" pitchFamily="18" charset="0"/>
              </a:rPr>
              <a:t>location problem </a:t>
            </a:r>
            <a:endParaRPr lang="en-CA" dirty="0">
              <a:latin typeface="Times New Roman" pitchFamily="18" charset="0"/>
              <a:cs typeface="Times New Roman" pitchFamily="18" charset="0"/>
            </a:endParaRPr>
          </a:p>
          <a:p>
            <a:pPr marL="742950" indent="-285750"/>
            <a:r>
              <a:rPr lang="en-US" dirty="0" smtClean="0">
                <a:latin typeface="Times New Roman" pitchFamily="18" charset="0"/>
                <a:cs typeface="Times New Roman" pitchFamily="18" charset="0"/>
              </a:rPr>
              <a:t>Minimizing </a:t>
            </a:r>
            <a:r>
              <a:rPr lang="en-US" dirty="0">
                <a:latin typeface="Times New Roman" pitchFamily="18" charset="0"/>
                <a:cs typeface="Times New Roman" pitchFamily="18" charset="0"/>
              </a:rPr>
              <a:t>the sum of weighted distance between the new facility and the other existing facilities </a:t>
            </a:r>
          </a:p>
          <a:p>
            <a:r>
              <a:rPr lang="en-CA" b="1" dirty="0" err="1" smtClean="0">
                <a:latin typeface="Times New Roman" pitchFamily="18" charset="0"/>
                <a:cs typeface="Times New Roman" pitchFamily="18" charset="0"/>
              </a:rPr>
              <a:t>Minimax</a:t>
            </a:r>
            <a:r>
              <a:rPr lang="en-CA" b="1" dirty="0" smtClean="0">
                <a:latin typeface="Times New Roman" pitchFamily="18" charset="0"/>
                <a:cs typeface="Times New Roman" pitchFamily="18" charset="0"/>
              </a:rPr>
              <a:t> </a:t>
            </a:r>
            <a:r>
              <a:rPr lang="en-CA" b="1" dirty="0">
                <a:latin typeface="Times New Roman" pitchFamily="18" charset="0"/>
                <a:cs typeface="Times New Roman" pitchFamily="18" charset="0"/>
              </a:rPr>
              <a:t>location problem </a:t>
            </a:r>
            <a:endParaRPr lang="en-CA" dirty="0">
              <a:latin typeface="Times New Roman" pitchFamily="18" charset="0"/>
              <a:cs typeface="Times New Roman" pitchFamily="18" charset="0"/>
            </a:endParaRPr>
          </a:p>
          <a:p>
            <a:pPr marL="746125" indent="-282575"/>
            <a:r>
              <a:rPr lang="en-US" dirty="0" smtClean="0">
                <a:latin typeface="Times New Roman" pitchFamily="18" charset="0"/>
                <a:cs typeface="Times New Roman" pitchFamily="18" charset="0"/>
              </a:rPr>
              <a:t>Minimizing </a:t>
            </a:r>
            <a:r>
              <a:rPr lang="en-US" dirty="0">
                <a:latin typeface="Times New Roman" pitchFamily="18" charset="0"/>
                <a:cs typeface="Times New Roman" pitchFamily="18" charset="0"/>
              </a:rPr>
              <a:t>the maximum distance between the new facility and any existing facility </a:t>
            </a:r>
          </a:p>
          <a:p>
            <a:endParaRPr lang="en-CA" dirty="0">
              <a:latin typeface="Times New Roman" pitchFamily="18" charset="0"/>
              <a:cs typeface="Times New Roman" pitchFamily="18" charset="0"/>
            </a:endParaRPr>
          </a:p>
        </p:txBody>
      </p:sp>
    </p:spTree>
    <p:extLst>
      <p:ext uri="{BB962C8B-B14F-4D97-AF65-F5344CB8AC3E}">
        <p14:creationId xmlns:p14="http://schemas.microsoft.com/office/powerpoint/2010/main" val="40833468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noAutofit/>
          </a:bodyPr>
          <a:lstStyle/>
          <a:p>
            <a:r>
              <a:rPr lang="en-CA" sz="3600" dirty="0" smtClean="0">
                <a:latin typeface="Times New Roman" pitchFamily="18" charset="0"/>
                <a:cs typeface="Times New Roman" pitchFamily="18" charset="0"/>
              </a:rPr>
              <a:t>Single-facility </a:t>
            </a:r>
            <a:r>
              <a:rPr lang="en-CA" sz="3600" dirty="0" err="1">
                <a:latin typeface="Times New Roman" pitchFamily="18" charset="0"/>
                <a:cs typeface="Times New Roman" pitchFamily="18" charset="0"/>
              </a:rPr>
              <a:t>minisum</a:t>
            </a:r>
            <a:r>
              <a:rPr lang="en-CA" sz="3600" dirty="0">
                <a:latin typeface="Times New Roman" pitchFamily="18" charset="0"/>
                <a:cs typeface="Times New Roman" pitchFamily="18" charset="0"/>
              </a:rPr>
              <a:t> location problem </a:t>
            </a:r>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4794" y="1238250"/>
            <a:ext cx="7554406" cy="539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2239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57200"/>
            <a:ext cx="7848600" cy="685800"/>
          </a:xfrm>
        </p:spPr>
        <p:txBody>
          <a:bodyPr>
            <a:normAutofit/>
          </a:bodyPr>
          <a:lstStyle/>
          <a:p>
            <a:r>
              <a:rPr lang="en-CA" sz="2800" b="1" dirty="0" smtClean="0">
                <a:latin typeface="Times New Roman" pitchFamily="18" charset="0"/>
                <a:cs typeface="Times New Roman" pitchFamily="18" charset="0"/>
              </a:rPr>
              <a:t>Single-facility </a:t>
            </a:r>
            <a:r>
              <a:rPr lang="en-CA" sz="2800" b="1" dirty="0" err="1">
                <a:latin typeface="Times New Roman" pitchFamily="18" charset="0"/>
                <a:cs typeface="Times New Roman" pitchFamily="18" charset="0"/>
              </a:rPr>
              <a:t>minisum</a:t>
            </a:r>
            <a:r>
              <a:rPr lang="en-CA" sz="2800" b="1" dirty="0">
                <a:latin typeface="Times New Roman" pitchFamily="18" charset="0"/>
                <a:cs typeface="Times New Roman" pitchFamily="18" charset="0"/>
              </a:rPr>
              <a:t> location problem </a:t>
            </a:r>
          </a:p>
        </p:txBody>
      </p:sp>
      <p:sp>
        <p:nvSpPr>
          <p:cNvPr id="3" name="Content Placeholder 2"/>
          <p:cNvSpPr>
            <a:spLocks noGrp="1"/>
          </p:cNvSpPr>
          <p:nvPr>
            <p:ph idx="1"/>
          </p:nvPr>
        </p:nvSpPr>
        <p:spPr>
          <a:xfrm>
            <a:off x="990600" y="1371600"/>
            <a:ext cx="7866888" cy="4800600"/>
          </a:xfrm>
        </p:spPr>
        <p:txBody>
          <a:bodyPr>
            <a:normAutofit fontScale="92500" lnSpcReduction="20000"/>
          </a:bodyPr>
          <a:lstStyle/>
          <a:p>
            <a:r>
              <a:rPr lang="en-CA" dirty="0" smtClean="0">
                <a:latin typeface="Times New Roman" pitchFamily="18" charset="0"/>
                <a:cs typeface="Times New Roman" pitchFamily="18" charset="0"/>
              </a:rPr>
              <a:t>Procedure </a:t>
            </a:r>
            <a:endParaRPr lang="en-CA" dirty="0">
              <a:latin typeface="Times New Roman" pitchFamily="18" charset="0"/>
              <a:cs typeface="Times New Roman" pitchFamily="18" charset="0"/>
            </a:endParaRPr>
          </a:p>
          <a:p>
            <a:pPr marL="82296" indent="0">
              <a:buNone/>
            </a:pPr>
            <a:r>
              <a:rPr lang="en-CA" dirty="0">
                <a:latin typeface="Times New Roman" pitchFamily="18" charset="0"/>
                <a:cs typeface="Times New Roman" pitchFamily="18" charset="0"/>
              </a:rPr>
              <a:t>1.Find </a:t>
            </a:r>
            <a:r>
              <a:rPr lang="en-CA" b="1" dirty="0">
                <a:latin typeface="Times New Roman" pitchFamily="18" charset="0"/>
                <a:cs typeface="Times New Roman" pitchFamily="18" charset="0"/>
              </a:rPr>
              <a:t>x-coordinate</a:t>
            </a:r>
            <a:r>
              <a:rPr lang="en-CA" dirty="0">
                <a:latin typeface="Times New Roman" pitchFamily="18" charset="0"/>
                <a:cs typeface="Times New Roman" pitchFamily="18" charset="0"/>
              </a:rPr>
              <a:t>: </a:t>
            </a:r>
          </a:p>
          <a:p>
            <a:pPr marL="514350" indent="-285750"/>
            <a:r>
              <a:rPr lang="en-US" dirty="0" smtClean="0">
                <a:latin typeface="Times New Roman" pitchFamily="18" charset="0"/>
                <a:cs typeface="Times New Roman" pitchFamily="18" charset="0"/>
              </a:rPr>
              <a:t>Order </a:t>
            </a:r>
            <a:r>
              <a:rPr lang="en-US" dirty="0">
                <a:latin typeface="Times New Roman" pitchFamily="18" charset="0"/>
                <a:cs typeface="Times New Roman" pitchFamily="18" charset="0"/>
              </a:rPr>
              <a:t>the facilities based on the ascending order of their </a:t>
            </a:r>
            <a:r>
              <a:rPr lang="en-US" b="1" dirty="0">
                <a:latin typeface="Times New Roman" pitchFamily="18" charset="0"/>
                <a:cs typeface="Times New Roman" pitchFamily="18" charset="0"/>
              </a:rPr>
              <a:t>x-coordinates </a:t>
            </a:r>
            <a:endParaRPr lang="en-US" dirty="0">
              <a:latin typeface="Times New Roman" pitchFamily="18" charset="0"/>
              <a:cs typeface="Times New Roman" pitchFamily="18" charset="0"/>
            </a:endParaRPr>
          </a:p>
          <a:p>
            <a:pPr marL="514350" indent="-285750"/>
            <a:r>
              <a:rPr lang="en-US" dirty="0" smtClean="0">
                <a:latin typeface="Times New Roman" pitchFamily="18" charset="0"/>
                <a:cs typeface="Times New Roman" pitchFamily="18" charset="0"/>
              </a:rPr>
              <a:t>Calculate </a:t>
            </a:r>
            <a:r>
              <a:rPr lang="en-US" dirty="0">
                <a:latin typeface="Times New Roman" pitchFamily="18" charset="0"/>
                <a:cs typeface="Times New Roman" pitchFamily="18" charset="0"/>
              </a:rPr>
              <a:t>partial sum of weights </a:t>
            </a:r>
          </a:p>
          <a:p>
            <a:pPr marL="514350" indent="-285750"/>
            <a:r>
              <a:rPr lang="en-US" dirty="0" smtClean="0">
                <a:latin typeface="Times New Roman" pitchFamily="18" charset="0"/>
                <a:cs typeface="Times New Roman" pitchFamily="18" charset="0"/>
              </a:rPr>
              <a:t>Find </a:t>
            </a:r>
            <a:r>
              <a:rPr lang="en-US" dirty="0">
                <a:latin typeface="Times New Roman" pitchFamily="18" charset="0"/>
                <a:cs typeface="Times New Roman" pitchFamily="18" charset="0"/>
              </a:rPr>
              <a:t>the facility for which the partial sum first equals or exceeds one-half the total weight </a:t>
            </a:r>
          </a:p>
          <a:p>
            <a:pPr marL="514350" indent="-285750"/>
            <a:r>
              <a:rPr lang="en-US" dirty="0" smtClean="0">
                <a:latin typeface="Times New Roman" pitchFamily="18" charset="0"/>
                <a:cs typeface="Times New Roman" pitchFamily="18" charset="0"/>
              </a:rPr>
              <a:t>The </a:t>
            </a:r>
            <a:r>
              <a:rPr lang="en-US" b="1" dirty="0">
                <a:latin typeface="Times New Roman" pitchFamily="18" charset="0"/>
                <a:cs typeface="Times New Roman" pitchFamily="18" charset="0"/>
              </a:rPr>
              <a:t>x-coordinate </a:t>
            </a:r>
            <a:r>
              <a:rPr lang="en-US" dirty="0">
                <a:latin typeface="Times New Roman" pitchFamily="18" charset="0"/>
                <a:cs typeface="Times New Roman" pitchFamily="18" charset="0"/>
              </a:rPr>
              <a:t>of the new facility will be the same as the </a:t>
            </a:r>
            <a:r>
              <a:rPr lang="en-US" b="1" dirty="0">
                <a:latin typeface="Times New Roman" pitchFamily="18" charset="0"/>
                <a:cs typeface="Times New Roman" pitchFamily="18" charset="0"/>
              </a:rPr>
              <a:t>x-coordinate </a:t>
            </a:r>
            <a:r>
              <a:rPr lang="en-US" dirty="0">
                <a:latin typeface="Times New Roman" pitchFamily="18" charset="0"/>
                <a:cs typeface="Times New Roman" pitchFamily="18" charset="0"/>
              </a:rPr>
              <a:t>of this facility </a:t>
            </a:r>
          </a:p>
          <a:p>
            <a:pPr marL="82296" indent="0">
              <a:buNone/>
            </a:pPr>
            <a:r>
              <a:rPr lang="en-CA" dirty="0">
                <a:latin typeface="Times New Roman" pitchFamily="18" charset="0"/>
                <a:cs typeface="Times New Roman" pitchFamily="18" charset="0"/>
              </a:rPr>
              <a:t>2.Find </a:t>
            </a:r>
            <a:r>
              <a:rPr lang="en-CA" b="1" dirty="0">
                <a:latin typeface="Times New Roman" pitchFamily="18" charset="0"/>
                <a:cs typeface="Times New Roman" pitchFamily="18" charset="0"/>
              </a:rPr>
              <a:t>y-coordinate </a:t>
            </a:r>
            <a:endParaRPr lang="en-CA" dirty="0">
              <a:latin typeface="Times New Roman" pitchFamily="18" charset="0"/>
              <a:cs typeface="Times New Roman" pitchFamily="18" charset="0"/>
            </a:endParaRPr>
          </a:p>
          <a:p>
            <a:r>
              <a:rPr lang="en-US" dirty="0" smtClean="0">
                <a:latin typeface="Times New Roman" pitchFamily="18" charset="0"/>
                <a:cs typeface="Times New Roman" pitchFamily="18" charset="0"/>
              </a:rPr>
              <a:t>Repeat </a:t>
            </a:r>
            <a:r>
              <a:rPr lang="en-US" dirty="0">
                <a:latin typeface="Times New Roman" pitchFamily="18" charset="0"/>
                <a:cs typeface="Times New Roman" pitchFamily="18" charset="0"/>
              </a:rPr>
              <a:t>the same for </a:t>
            </a:r>
            <a:r>
              <a:rPr lang="en-US" b="1" dirty="0">
                <a:latin typeface="Times New Roman" pitchFamily="18" charset="0"/>
                <a:cs typeface="Times New Roman" pitchFamily="18" charset="0"/>
              </a:rPr>
              <a:t>y-coordinate </a:t>
            </a:r>
            <a:endParaRPr lang="en-US" dirty="0">
              <a:latin typeface="Times New Roman" pitchFamily="18" charset="0"/>
              <a:cs typeface="Times New Roman" pitchFamily="18" charset="0"/>
            </a:endParaRPr>
          </a:p>
          <a:p>
            <a:endParaRPr lang="en-CA" dirty="0">
              <a:latin typeface="Times New Roman" pitchFamily="18" charset="0"/>
              <a:cs typeface="Times New Roman" pitchFamily="18" charset="0"/>
            </a:endParaRPr>
          </a:p>
        </p:txBody>
      </p:sp>
    </p:spTree>
    <p:extLst>
      <p:ext uri="{BB962C8B-B14F-4D97-AF65-F5344CB8AC3E}">
        <p14:creationId xmlns:p14="http://schemas.microsoft.com/office/powerpoint/2010/main" val="29870422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latin typeface="Times New Roman" pitchFamily="18" charset="0"/>
                <a:cs typeface="Times New Roman" pitchFamily="18" charset="0"/>
              </a:rPr>
              <a:t>Single-facility </a:t>
            </a:r>
            <a:r>
              <a:rPr lang="en-CA" dirty="0" err="1">
                <a:latin typeface="Times New Roman" pitchFamily="18" charset="0"/>
                <a:cs typeface="Times New Roman" pitchFamily="18" charset="0"/>
              </a:rPr>
              <a:t>minisum</a:t>
            </a:r>
            <a:r>
              <a:rPr lang="en-CA" dirty="0">
                <a:latin typeface="Times New Roman" pitchFamily="18" charset="0"/>
                <a:cs typeface="Times New Roman" pitchFamily="18" charset="0"/>
              </a:rPr>
              <a:t> location problem </a:t>
            </a:r>
            <a:r>
              <a:rPr lang="en-CA" b="1" dirty="0">
                <a:latin typeface="Times New Roman" pitchFamily="18" charset="0"/>
                <a:cs typeface="Times New Roman" pitchFamily="18" charset="0"/>
              </a:rPr>
              <a:t>Alternate sites </a:t>
            </a:r>
            <a:endParaRPr lang="en-CA" dirty="0">
              <a:latin typeface="Times New Roman" pitchFamily="18" charset="0"/>
              <a:cs typeface="Times New Roman" pitchFamily="18" charset="0"/>
            </a:endParaRP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905000"/>
            <a:ext cx="7292558"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2659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Times New Roman" pitchFamily="18" charset="0"/>
                <a:cs typeface="Times New Roman" pitchFamily="18" charset="0"/>
              </a:rPr>
              <a:t>Facility Location</a:t>
            </a:r>
            <a:endParaRPr lang="en-CA"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82296" indent="0">
              <a:buNone/>
            </a:pPr>
            <a:r>
              <a:rPr lang="en-US" sz="1800" dirty="0" smtClean="0">
                <a:latin typeface="Times New Roman" pitchFamily="18" charset="0"/>
                <a:cs typeface="Times New Roman" pitchFamily="18" charset="0"/>
              </a:rPr>
              <a:t>Factors </a:t>
            </a:r>
            <a:r>
              <a:rPr lang="en-US" sz="1800" dirty="0">
                <a:latin typeface="Times New Roman" pitchFamily="18" charset="0"/>
                <a:cs typeface="Times New Roman" pitchFamily="18" charset="0"/>
              </a:rPr>
              <a:t>that influence the facility location decision: </a:t>
            </a:r>
          </a:p>
          <a:p>
            <a:r>
              <a:rPr lang="en-CA" sz="1800" dirty="0" smtClean="0">
                <a:latin typeface="Times New Roman" pitchFamily="18" charset="0"/>
                <a:cs typeface="Times New Roman" pitchFamily="18" charset="0"/>
              </a:rPr>
              <a:t>Transportation </a:t>
            </a:r>
            <a:r>
              <a:rPr lang="en-CA" sz="1800" dirty="0">
                <a:latin typeface="Times New Roman" pitchFamily="18" charset="0"/>
                <a:cs typeface="Times New Roman" pitchFamily="18" charset="0"/>
              </a:rPr>
              <a:t>(availability, cost) </a:t>
            </a:r>
          </a:p>
          <a:p>
            <a:r>
              <a:rPr lang="en-CA" sz="1800" dirty="0" err="1" smtClean="0">
                <a:latin typeface="Times New Roman" pitchFamily="18" charset="0"/>
                <a:cs typeface="Times New Roman" pitchFamily="18" charset="0"/>
              </a:rPr>
              <a:t>Labor</a:t>
            </a:r>
            <a:r>
              <a:rPr lang="en-CA" sz="1800" dirty="0" smtClean="0">
                <a:latin typeface="Times New Roman" pitchFamily="18" charset="0"/>
                <a:cs typeface="Times New Roman" pitchFamily="18" charset="0"/>
              </a:rPr>
              <a:t> </a:t>
            </a:r>
            <a:r>
              <a:rPr lang="en-CA" sz="1800" dirty="0">
                <a:latin typeface="Times New Roman" pitchFamily="18" charset="0"/>
                <a:cs typeface="Times New Roman" pitchFamily="18" charset="0"/>
              </a:rPr>
              <a:t>(availability, cost, skills) </a:t>
            </a:r>
          </a:p>
          <a:p>
            <a:r>
              <a:rPr lang="en-CA" sz="1800" dirty="0" smtClean="0">
                <a:latin typeface="Times New Roman" pitchFamily="18" charset="0"/>
                <a:cs typeface="Times New Roman" pitchFamily="18" charset="0"/>
              </a:rPr>
              <a:t>Materials </a:t>
            </a:r>
            <a:r>
              <a:rPr lang="en-CA" sz="1800" dirty="0">
                <a:latin typeface="Times New Roman" pitchFamily="18" charset="0"/>
                <a:cs typeface="Times New Roman" pitchFamily="18" charset="0"/>
              </a:rPr>
              <a:t>(availability, cost, quality) </a:t>
            </a:r>
          </a:p>
          <a:p>
            <a:r>
              <a:rPr lang="en-CA" sz="1800" dirty="0" smtClean="0">
                <a:latin typeface="Times New Roman" pitchFamily="18" charset="0"/>
                <a:cs typeface="Times New Roman" pitchFamily="18" charset="0"/>
              </a:rPr>
              <a:t>Equipment </a:t>
            </a:r>
            <a:r>
              <a:rPr lang="en-CA" sz="1800" dirty="0">
                <a:latin typeface="Times New Roman" pitchFamily="18" charset="0"/>
                <a:cs typeface="Times New Roman" pitchFamily="18" charset="0"/>
              </a:rPr>
              <a:t>(availability, cost) </a:t>
            </a:r>
          </a:p>
          <a:p>
            <a:r>
              <a:rPr lang="en-CA" sz="1800" dirty="0" smtClean="0">
                <a:latin typeface="Times New Roman" pitchFamily="18" charset="0"/>
                <a:cs typeface="Times New Roman" pitchFamily="18" charset="0"/>
              </a:rPr>
              <a:t>Land </a:t>
            </a:r>
            <a:r>
              <a:rPr lang="en-CA" sz="1800" dirty="0">
                <a:latin typeface="Times New Roman" pitchFamily="18" charset="0"/>
                <a:cs typeface="Times New Roman" pitchFamily="18" charset="0"/>
              </a:rPr>
              <a:t>(availability, suitability, cost) </a:t>
            </a:r>
          </a:p>
          <a:p>
            <a:r>
              <a:rPr lang="en-CA" sz="1800" dirty="0" smtClean="0">
                <a:latin typeface="Times New Roman" pitchFamily="18" charset="0"/>
                <a:cs typeface="Times New Roman" pitchFamily="18" charset="0"/>
              </a:rPr>
              <a:t>Market </a:t>
            </a:r>
            <a:r>
              <a:rPr lang="en-CA" sz="1800" dirty="0">
                <a:latin typeface="Times New Roman" pitchFamily="18" charset="0"/>
                <a:cs typeface="Times New Roman" pitchFamily="18" charset="0"/>
              </a:rPr>
              <a:t>(size, potential needs) </a:t>
            </a:r>
            <a:endParaRPr lang="en-CA" sz="1800" dirty="0" smtClean="0">
              <a:latin typeface="Times New Roman" pitchFamily="18" charset="0"/>
              <a:cs typeface="Times New Roman" pitchFamily="18" charset="0"/>
            </a:endParaRPr>
          </a:p>
          <a:p>
            <a:r>
              <a:rPr lang="en-CA" sz="1800" dirty="0" smtClean="0">
                <a:latin typeface="Times New Roman" pitchFamily="18" charset="0"/>
                <a:cs typeface="Times New Roman" pitchFamily="18" charset="0"/>
              </a:rPr>
              <a:t>Energy </a:t>
            </a:r>
            <a:r>
              <a:rPr lang="en-CA" sz="1800" dirty="0">
                <a:latin typeface="Times New Roman" pitchFamily="18" charset="0"/>
                <a:cs typeface="Times New Roman" pitchFamily="18" charset="0"/>
              </a:rPr>
              <a:t>(availability, cost) </a:t>
            </a:r>
          </a:p>
          <a:p>
            <a:r>
              <a:rPr lang="en-CA" sz="1800" dirty="0" smtClean="0">
                <a:latin typeface="Times New Roman" pitchFamily="18" charset="0"/>
                <a:cs typeface="Times New Roman" pitchFamily="18" charset="0"/>
              </a:rPr>
              <a:t>Water </a:t>
            </a:r>
            <a:r>
              <a:rPr lang="en-CA" sz="1800" dirty="0">
                <a:latin typeface="Times New Roman" pitchFamily="18" charset="0"/>
                <a:cs typeface="Times New Roman" pitchFamily="18" charset="0"/>
              </a:rPr>
              <a:t>(availability, quality, cost) </a:t>
            </a:r>
          </a:p>
          <a:p>
            <a:r>
              <a:rPr lang="en-CA" sz="1800" dirty="0" smtClean="0">
                <a:latin typeface="Times New Roman" pitchFamily="18" charset="0"/>
                <a:cs typeface="Times New Roman" pitchFamily="18" charset="0"/>
              </a:rPr>
              <a:t>Waste </a:t>
            </a:r>
            <a:r>
              <a:rPr lang="en-CA" sz="1800" dirty="0">
                <a:latin typeface="Times New Roman" pitchFamily="18" charset="0"/>
                <a:cs typeface="Times New Roman" pitchFamily="18" charset="0"/>
              </a:rPr>
              <a:t>(disposal, treatment) </a:t>
            </a:r>
          </a:p>
          <a:p>
            <a:r>
              <a:rPr lang="en-CA" sz="1800" dirty="0" smtClean="0">
                <a:latin typeface="Times New Roman" pitchFamily="18" charset="0"/>
                <a:cs typeface="Times New Roman" pitchFamily="18" charset="0"/>
              </a:rPr>
              <a:t>Financial </a:t>
            </a:r>
            <a:r>
              <a:rPr lang="en-CA" sz="1800" dirty="0">
                <a:latin typeface="Times New Roman" pitchFamily="18" charset="0"/>
                <a:cs typeface="Times New Roman" pitchFamily="18" charset="0"/>
              </a:rPr>
              <a:t>institutions (availability, strength) </a:t>
            </a:r>
          </a:p>
          <a:p>
            <a:r>
              <a:rPr lang="en-US" sz="1800" dirty="0" smtClean="0">
                <a:latin typeface="Times New Roman" pitchFamily="18" charset="0"/>
                <a:cs typeface="Times New Roman" pitchFamily="18" charset="0"/>
              </a:rPr>
              <a:t>Government </a:t>
            </a:r>
            <a:r>
              <a:rPr lang="en-US" sz="1800" dirty="0">
                <a:latin typeface="Times New Roman" pitchFamily="18" charset="0"/>
                <a:cs typeface="Times New Roman" pitchFamily="18" charset="0"/>
              </a:rPr>
              <a:t>(stability, taxes, import and export restrictions) </a:t>
            </a:r>
          </a:p>
          <a:p>
            <a:r>
              <a:rPr lang="en-CA" sz="1800" dirty="0" smtClean="0">
                <a:latin typeface="Times New Roman" pitchFamily="18" charset="0"/>
                <a:cs typeface="Times New Roman" pitchFamily="18" charset="0"/>
              </a:rPr>
              <a:t>Existing </a:t>
            </a:r>
            <a:r>
              <a:rPr lang="en-CA" sz="1800" dirty="0">
                <a:latin typeface="Times New Roman" pitchFamily="18" charset="0"/>
                <a:cs typeface="Times New Roman" pitchFamily="18" charset="0"/>
              </a:rPr>
              <a:t>plants (proximity) </a:t>
            </a:r>
          </a:p>
          <a:p>
            <a:r>
              <a:rPr lang="en-US" sz="1800" dirty="0" smtClean="0">
                <a:latin typeface="Times New Roman" pitchFamily="18" charset="0"/>
                <a:cs typeface="Times New Roman" pitchFamily="18" charset="0"/>
              </a:rPr>
              <a:t>Competitors </a:t>
            </a:r>
            <a:r>
              <a:rPr lang="en-US" sz="1800" dirty="0">
                <a:latin typeface="Times New Roman" pitchFamily="18" charset="0"/>
                <a:cs typeface="Times New Roman" pitchFamily="18" charset="0"/>
              </a:rPr>
              <a:t>(size, strength and attitude in that region) </a:t>
            </a:r>
          </a:p>
          <a:p>
            <a:r>
              <a:rPr lang="en-CA" sz="1800" dirty="0" smtClean="0">
                <a:latin typeface="Times New Roman" pitchFamily="18" charset="0"/>
                <a:cs typeface="Times New Roman" pitchFamily="18" charset="0"/>
              </a:rPr>
              <a:t>Geographical </a:t>
            </a:r>
            <a:r>
              <a:rPr lang="en-CA" sz="1800" dirty="0">
                <a:latin typeface="Times New Roman" pitchFamily="18" charset="0"/>
                <a:cs typeface="Times New Roman" pitchFamily="18" charset="0"/>
              </a:rPr>
              <a:t>and weather conditions </a:t>
            </a:r>
          </a:p>
        </p:txBody>
      </p:sp>
    </p:spTree>
    <p:extLst>
      <p:ext uri="{BB962C8B-B14F-4D97-AF65-F5344CB8AC3E}">
        <p14:creationId xmlns:p14="http://schemas.microsoft.com/office/powerpoint/2010/main" val="28581124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19288" cy="1143000"/>
          </a:xfrm>
        </p:spPr>
        <p:txBody>
          <a:bodyPr>
            <a:normAutofit/>
          </a:bodyPr>
          <a:lstStyle/>
          <a:p>
            <a:r>
              <a:rPr lang="en-CA" sz="3200" dirty="0" smtClean="0">
                <a:latin typeface="Times New Roman" pitchFamily="18" charset="0"/>
                <a:cs typeface="Times New Roman" pitchFamily="18" charset="0"/>
              </a:rPr>
              <a:t>Single-facility </a:t>
            </a:r>
            <a:r>
              <a:rPr lang="en-CA" sz="3200" dirty="0" err="1">
                <a:latin typeface="Times New Roman" pitchFamily="18" charset="0"/>
                <a:cs typeface="Times New Roman" pitchFamily="18" charset="0"/>
              </a:rPr>
              <a:t>minisum</a:t>
            </a:r>
            <a:r>
              <a:rPr lang="en-CA" sz="3200" dirty="0">
                <a:latin typeface="Times New Roman" pitchFamily="18" charset="0"/>
                <a:cs typeface="Times New Roman" pitchFamily="18" charset="0"/>
              </a:rPr>
              <a:t> location problem </a:t>
            </a:r>
          </a:p>
        </p:txBody>
      </p:sp>
      <p:sp>
        <p:nvSpPr>
          <p:cNvPr id="3" name="Content Placeholder 2"/>
          <p:cNvSpPr>
            <a:spLocks noGrp="1"/>
          </p:cNvSpPr>
          <p:nvPr>
            <p:ph idx="1"/>
          </p:nvPr>
        </p:nvSpPr>
        <p:spPr/>
        <p:txBody>
          <a:bodyPr>
            <a:normAutofit fontScale="77500" lnSpcReduction="20000"/>
          </a:bodyPr>
          <a:lstStyle/>
          <a:p>
            <a:pPr marL="82296"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 new machine should be placed in the maintenance department. There are five machines that have material handling relationship with the new machine. Their current coordinates are M1=(1,1), M2=(5,2), M3=(2,8), M4=(4,4) and M5=(8,6). The cost per unit distance traveled between the machines is the same, but the number of trips per day between the new machine and each existing machine are 5,6,2,4 and 8. </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Find a location for the new machine in the maintenance department. </a:t>
            </a:r>
          </a:p>
          <a:p>
            <a:r>
              <a:rPr lang="en-US" dirty="0" smtClean="0">
                <a:latin typeface="Times New Roman" pitchFamily="18" charset="0"/>
                <a:cs typeface="Times New Roman" pitchFamily="18" charset="0"/>
              </a:rPr>
              <a:t>Calculate </a:t>
            </a:r>
            <a:r>
              <a:rPr lang="en-US" dirty="0">
                <a:latin typeface="Times New Roman" pitchFamily="18" charset="0"/>
                <a:cs typeface="Times New Roman" pitchFamily="18" charset="0"/>
              </a:rPr>
              <a:t>total weighted distance for the new location. </a:t>
            </a:r>
          </a:p>
          <a:p>
            <a:r>
              <a:rPr lang="en-US" dirty="0" smtClean="0">
                <a:latin typeface="Times New Roman" pitchFamily="18" charset="0"/>
                <a:cs typeface="Times New Roman" pitchFamily="18" charset="0"/>
              </a:rPr>
              <a:t>If </a:t>
            </a:r>
            <a:r>
              <a:rPr lang="en-US" dirty="0">
                <a:latin typeface="Times New Roman" pitchFamily="18" charset="0"/>
                <a:cs typeface="Times New Roman" pitchFamily="18" charset="0"/>
              </a:rPr>
              <a:t>the machine cannot be placed in the optimal location, find the second best alternative sites out of (5,6), (4,2) and (8,4) . </a:t>
            </a:r>
          </a:p>
          <a:p>
            <a:endParaRPr lang="en-CA" dirty="0">
              <a:latin typeface="Times New Roman" pitchFamily="18" charset="0"/>
              <a:cs typeface="Times New Roman" pitchFamily="18" charset="0"/>
            </a:endParaRPr>
          </a:p>
        </p:txBody>
      </p:sp>
    </p:spTree>
    <p:extLst>
      <p:ext uri="{BB962C8B-B14F-4D97-AF65-F5344CB8AC3E}">
        <p14:creationId xmlns:p14="http://schemas.microsoft.com/office/powerpoint/2010/main" val="11845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 continue</a:t>
            </a:r>
            <a:endParaRPr lang="en-CA" dirty="0"/>
          </a:p>
        </p:txBody>
      </p:sp>
      <p:pic>
        <p:nvPicPr>
          <p:cNvPr id="276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600200"/>
            <a:ext cx="7429500" cy="491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84394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750" y="152400"/>
            <a:ext cx="7867650" cy="6528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33114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7288" y="267976"/>
            <a:ext cx="7529512" cy="6132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49548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800100"/>
            <a:ext cx="7772400" cy="544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66887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609600"/>
            <a:ext cx="7853937" cy="4724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87344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8702" y="457200"/>
            <a:ext cx="7089498" cy="6198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4805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Times New Roman" pitchFamily="18" charset="0"/>
                <a:cs typeface="Times New Roman" pitchFamily="18" charset="0"/>
              </a:rPr>
              <a:t>Contour Lines</a:t>
            </a:r>
            <a:endParaRPr lang="en-CA"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CA" dirty="0" smtClean="0">
                <a:latin typeface="Times New Roman" pitchFamily="18" charset="0"/>
                <a:cs typeface="Times New Roman" pitchFamily="18" charset="0"/>
              </a:rPr>
              <a:t>A contour line is a line of constant cost in the plane.  Thus, locating the new facility at any point on a given contour line results in the same total cost.</a:t>
            </a:r>
          </a:p>
          <a:p>
            <a:pPr marL="82296" indent="0">
              <a:buNone/>
            </a:pPr>
            <a:endParaRPr lang="en-CA" dirty="0" smtClean="0">
              <a:latin typeface="Times New Roman" pitchFamily="18" charset="0"/>
              <a:cs typeface="Times New Roman" pitchFamily="18" charset="0"/>
            </a:endParaRPr>
          </a:p>
          <a:p>
            <a:r>
              <a:rPr lang="en-CA" dirty="0" smtClean="0">
                <a:latin typeface="Times New Roman" pitchFamily="18" charset="0"/>
                <a:cs typeface="Times New Roman" pitchFamily="18" charset="0"/>
              </a:rPr>
              <a:t>Contour lines indicate at a glance the cost penalty associated with the choice of a non-optimum location.</a:t>
            </a:r>
            <a:endParaRPr lang="en-CA" dirty="0">
              <a:latin typeface="Times New Roman" pitchFamily="18" charset="0"/>
              <a:cs typeface="Times New Roman" pitchFamily="18" charset="0"/>
            </a:endParaRPr>
          </a:p>
        </p:txBody>
      </p:sp>
    </p:spTree>
    <p:extLst>
      <p:ext uri="{BB962C8B-B14F-4D97-AF65-F5344CB8AC3E}">
        <p14:creationId xmlns:p14="http://schemas.microsoft.com/office/powerpoint/2010/main" val="31751636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200" dirty="0" smtClean="0">
                <a:latin typeface="Times New Roman" pitchFamily="18" charset="0"/>
                <a:cs typeface="Times New Roman" pitchFamily="18" charset="0"/>
              </a:rPr>
              <a:t>Single-facility </a:t>
            </a:r>
            <a:r>
              <a:rPr lang="en-CA" sz="3200" dirty="0" err="1">
                <a:latin typeface="Times New Roman" pitchFamily="18" charset="0"/>
                <a:cs typeface="Times New Roman" pitchFamily="18" charset="0"/>
              </a:rPr>
              <a:t>minisum</a:t>
            </a:r>
            <a:r>
              <a:rPr lang="en-CA" sz="3200" dirty="0">
                <a:latin typeface="Times New Roman" pitchFamily="18" charset="0"/>
                <a:cs typeface="Times New Roman" pitchFamily="18" charset="0"/>
              </a:rPr>
              <a:t> location problem </a:t>
            </a:r>
            <a:br>
              <a:rPr lang="en-CA" sz="3200" dirty="0">
                <a:latin typeface="Times New Roman" pitchFamily="18" charset="0"/>
                <a:cs typeface="Times New Roman" pitchFamily="18" charset="0"/>
              </a:rPr>
            </a:br>
            <a:r>
              <a:rPr lang="en-CA" sz="3200" b="1" dirty="0" err="1">
                <a:latin typeface="Times New Roman" pitchFamily="18" charset="0"/>
                <a:cs typeface="Times New Roman" pitchFamily="18" charset="0"/>
              </a:rPr>
              <a:t>Iso</a:t>
            </a:r>
            <a:r>
              <a:rPr lang="en-CA" sz="3200" b="1" dirty="0">
                <a:latin typeface="Times New Roman" pitchFamily="18" charset="0"/>
                <a:cs typeface="Times New Roman" pitchFamily="18" charset="0"/>
              </a:rPr>
              <a:t>-cost contour lines </a:t>
            </a:r>
            <a:endParaRPr lang="en-CA" sz="3200" dirty="0">
              <a:latin typeface="Times New Roman" pitchFamily="18" charset="0"/>
              <a:cs typeface="Times New Roman" pitchFamily="18" charset="0"/>
            </a:endParaRPr>
          </a:p>
        </p:txBody>
      </p:sp>
      <p:sp>
        <p:nvSpPr>
          <p:cNvPr id="3" name="Content Placeholder 2"/>
          <p:cNvSpPr>
            <a:spLocks noGrp="1"/>
          </p:cNvSpPr>
          <p:nvPr>
            <p:ph idx="1"/>
          </p:nvPr>
        </p:nvSpPr>
        <p:spPr>
          <a:xfrm>
            <a:off x="1066800" y="1447800"/>
            <a:ext cx="8077200" cy="5410200"/>
          </a:xfrm>
        </p:spPr>
        <p:txBody>
          <a:bodyPr>
            <a:noAutofit/>
          </a:bodyPr>
          <a:lstStyle/>
          <a:p>
            <a:pPr marL="82296" indent="0">
              <a:buNone/>
            </a:pPr>
            <a:r>
              <a:rPr lang="en-CA" sz="2000" b="1" dirty="0" smtClean="0">
                <a:latin typeface="Times New Roman" pitchFamily="18" charset="0"/>
                <a:cs typeface="Times New Roman" pitchFamily="18" charset="0"/>
              </a:rPr>
              <a:t>Procedure</a:t>
            </a:r>
            <a:r>
              <a:rPr lang="en-CA" sz="2000" b="1" dirty="0">
                <a:latin typeface="Times New Roman" pitchFamily="18" charset="0"/>
                <a:cs typeface="Times New Roman" pitchFamily="18" charset="0"/>
              </a:rPr>
              <a:t>: </a:t>
            </a:r>
          </a:p>
          <a:p>
            <a:pPr marL="114300" indent="-114300">
              <a:buNone/>
              <a:tabLst>
                <a:tab pos="285750" algn="l"/>
              </a:tabLst>
            </a:pPr>
            <a:r>
              <a:rPr lang="en-US" sz="2000" dirty="0">
                <a:latin typeface="Times New Roman" pitchFamily="18" charset="0"/>
                <a:cs typeface="Times New Roman" pitchFamily="18" charset="0"/>
              </a:rPr>
              <a:t>1.Plot the locations of existing facilities </a:t>
            </a:r>
          </a:p>
          <a:p>
            <a:pPr marL="114300" indent="-114300">
              <a:buNone/>
              <a:tabLst>
                <a:tab pos="285750" algn="l"/>
              </a:tabLst>
            </a:pPr>
            <a:r>
              <a:rPr lang="en-US" sz="2000" dirty="0">
                <a:latin typeface="Times New Roman" pitchFamily="18" charset="0"/>
                <a:cs typeface="Times New Roman" pitchFamily="18" charset="0"/>
              </a:rPr>
              <a:t>2.Draw vertical and horizontal lines through each existing facility </a:t>
            </a:r>
          </a:p>
          <a:p>
            <a:pPr marL="114300" indent="-114300">
              <a:buNone/>
              <a:tabLst>
                <a:tab pos="285750" algn="l"/>
              </a:tabLst>
            </a:pPr>
            <a:r>
              <a:rPr lang="en-US" sz="2000" dirty="0">
                <a:latin typeface="Times New Roman" pitchFamily="18" charset="0"/>
                <a:cs typeface="Times New Roman" pitchFamily="18" charset="0"/>
              </a:rPr>
              <a:t>3.Sum the weights for all existing facilities having the same x-coordinate and enter the total at the bottom of the vertical lines. Do the same for y coordinates </a:t>
            </a:r>
          </a:p>
          <a:p>
            <a:pPr marL="114300" indent="-114300">
              <a:buNone/>
              <a:tabLst>
                <a:tab pos="285750" algn="l"/>
              </a:tabLst>
            </a:pPr>
            <a:r>
              <a:rPr lang="en-US" sz="2000" dirty="0">
                <a:latin typeface="Times New Roman" pitchFamily="18" charset="0"/>
                <a:cs typeface="Times New Roman" pitchFamily="18" charset="0"/>
              </a:rPr>
              <a:t>4.Calculate “net pull” for each candidate x- coordinate. (pull to the right is positive and pull to the left is negative). Do the same for y coordinates </a:t>
            </a:r>
          </a:p>
          <a:p>
            <a:pPr marL="114300" indent="-114300">
              <a:buNone/>
              <a:tabLst>
                <a:tab pos="285750" algn="l"/>
              </a:tabLst>
            </a:pPr>
            <a:r>
              <a:rPr lang="en-US" sz="2000" dirty="0">
                <a:latin typeface="Times New Roman" pitchFamily="18" charset="0"/>
                <a:cs typeface="Times New Roman" pitchFamily="18" charset="0"/>
              </a:rPr>
              <a:t>5.Determine the slope for each grid region enclosed by the candidate coordinates </a:t>
            </a:r>
          </a:p>
          <a:p>
            <a:pPr marL="114300" indent="-114300">
              <a:buNone/>
              <a:tabLst>
                <a:tab pos="285750" algn="l"/>
              </a:tabLst>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slope equals the negative of the ratio of the net horizontal pull and the net vertical pull </a:t>
            </a:r>
          </a:p>
          <a:p>
            <a:pPr marL="114300" indent="-114300">
              <a:buNone/>
              <a:tabLst>
                <a:tab pos="285750" algn="l"/>
              </a:tabLst>
            </a:pPr>
            <a:r>
              <a:rPr lang="en-US" sz="2000" dirty="0">
                <a:latin typeface="Times New Roman" pitchFamily="18" charset="0"/>
                <a:cs typeface="Times New Roman" pitchFamily="18" charset="0"/>
              </a:rPr>
              <a:t>6.Construct an </a:t>
            </a:r>
            <a:r>
              <a:rPr lang="en-US" sz="2000" dirty="0" err="1">
                <a:latin typeface="Times New Roman" pitchFamily="18" charset="0"/>
                <a:cs typeface="Times New Roman" pitchFamily="18" charset="0"/>
              </a:rPr>
              <a:t>iso</a:t>
            </a:r>
            <a:r>
              <a:rPr lang="en-US" sz="2000" dirty="0">
                <a:latin typeface="Times New Roman" pitchFamily="18" charset="0"/>
                <a:cs typeface="Times New Roman" pitchFamily="18" charset="0"/>
              </a:rPr>
              <a:t>-cost contour line from any candidate coordinate point by following the appropriate slope in each grid. </a:t>
            </a:r>
          </a:p>
          <a:p>
            <a:endParaRPr lang="en-CA" sz="2000" dirty="0">
              <a:latin typeface="Times New Roman" pitchFamily="18" charset="0"/>
              <a:cs typeface="Times New Roman" pitchFamily="18" charset="0"/>
            </a:endParaRPr>
          </a:p>
        </p:txBody>
      </p:sp>
    </p:spTree>
    <p:extLst>
      <p:ext uri="{BB962C8B-B14F-4D97-AF65-F5344CB8AC3E}">
        <p14:creationId xmlns:p14="http://schemas.microsoft.com/office/powerpoint/2010/main" val="893217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74" y="457200"/>
            <a:ext cx="8176526" cy="6049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6623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latin typeface="Times New Roman" pitchFamily="18" charset="0"/>
                <a:cs typeface="Times New Roman" pitchFamily="18" charset="0"/>
              </a:rPr>
              <a:t>Facility location problems</a:t>
            </a:r>
            <a:endParaRPr lang="en-CA"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CA" dirty="0" smtClean="0"/>
              <a:t>Can be classified based on the number of new facilities into:</a:t>
            </a:r>
          </a:p>
          <a:p>
            <a:pPr marL="595313" indent="-252413">
              <a:buFont typeface="+mj-lt"/>
              <a:buAutoNum type="arabicPeriod"/>
            </a:pPr>
            <a:r>
              <a:rPr lang="en-CA" dirty="0" smtClean="0"/>
              <a:t>Single –facility location problems</a:t>
            </a:r>
          </a:p>
          <a:p>
            <a:pPr marL="595313" indent="-252413">
              <a:buFont typeface="+mj-lt"/>
              <a:buAutoNum type="arabicPeriod"/>
            </a:pPr>
            <a:r>
              <a:rPr lang="en-CA" dirty="0" smtClean="0"/>
              <a:t>Multi-facility location problems</a:t>
            </a:r>
          </a:p>
          <a:p>
            <a:pPr marL="457200" indent="-457200">
              <a:tabLst>
                <a:tab pos="400050" algn="l"/>
              </a:tabLst>
            </a:pPr>
            <a:r>
              <a:rPr lang="en-CA" dirty="0" smtClean="0"/>
              <a:t>The solution space can be:</a:t>
            </a:r>
          </a:p>
          <a:p>
            <a:pPr marL="514350" indent="-171450">
              <a:buFont typeface="+mj-lt"/>
              <a:buAutoNum type="arabicPeriod"/>
              <a:tabLst>
                <a:tab pos="400050" algn="l"/>
              </a:tabLst>
            </a:pPr>
            <a:r>
              <a:rPr lang="en-CA" dirty="0" smtClean="0"/>
              <a:t>Continuous (choice of ANY site in the space)</a:t>
            </a:r>
          </a:p>
          <a:p>
            <a:pPr marL="514350" indent="-171450">
              <a:buFont typeface="+mj-lt"/>
              <a:buAutoNum type="arabicPeriod"/>
              <a:tabLst>
                <a:tab pos="400050" algn="l"/>
              </a:tabLst>
            </a:pPr>
            <a:r>
              <a:rPr lang="en-CA" dirty="0" smtClean="0"/>
              <a:t>Discrete (choice of specific locations)</a:t>
            </a:r>
            <a:endParaRPr lang="en-CA" dirty="0"/>
          </a:p>
        </p:txBody>
      </p:sp>
    </p:spTree>
    <p:extLst>
      <p:ext uri="{BB962C8B-B14F-4D97-AF65-F5344CB8AC3E}">
        <p14:creationId xmlns:p14="http://schemas.microsoft.com/office/powerpoint/2010/main" val="4454014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1880" y="397211"/>
            <a:ext cx="7983070" cy="5774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48160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98080"/>
            <a:ext cx="7239000" cy="6102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70769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1072" y="609600"/>
            <a:ext cx="7738128" cy="5778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89153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372" y="370363"/>
            <a:ext cx="7511828" cy="6030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06473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2842" y="381001"/>
            <a:ext cx="7954958" cy="5867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18594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4353" y="228599"/>
            <a:ext cx="7330047" cy="6257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15862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81000"/>
            <a:ext cx="7656828"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78227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2026" y="304800"/>
            <a:ext cx="7560974"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90124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685800"/>
            <a:ext cx="6931282" cy="56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56816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484972"/>
            <a:ext cx="7100887" cy="5839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9813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smtClean="0">
                <a:latin typeface="Times New Roman" pitchFamily="18" charset="0"/>
                <a:cs typeface="Times New Roman" pitchFamily="18" charset="0"/>
              </a:rPr>
              <a:t>Method </a:t>
            </a:r>
            <a:r>
              <a:rPr lang="en-CA" b="1" dirty="0">
                <a:latin typeface="Times New Roman" pitchFamily="18" charset="0"/>
                <a:cs typeface="Times New Roman" pitchFamily="18" charset="0"/>
              </a:rPr>
              <a:t>of Factor Rating </a:t>
            </a:r>
            <a:endParaRPr lang="en-CA"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82296" indent="0">
              <a:buNone/>
            </a:pPr>
            <a:r>
              <a:rPr lang="en-CA" sz="2800" dirty="0" smtClean="0">
                <a:latin typeface="Times New Roman" pitchFamily="18" charset="0"/>
                <a:cs typeface="Times New Roman" pitchFamily="18" charset="0"/>
              </a:rPr>
              <a:t>Procedure</a:t>
            </a:r>
            <a:r>
              <a:rPr lang="en-CA" sz="2800" dirty="0">
                <a:latin typeface="Times New Roman" pitchFamily="18" charset="0"/>
                <a:cs typeface="Times New Roman" pitchFamily="18" charset="0"/>
              </a:rPr>
              <a:t>: </a:t>
            </a:r>
          </a:p>
          <a:p>
            <a:r>
              <a:rPr lang="en-US" sz="2800" dirty="0" smtClean="0">
                <a:latin typeface="Times New Roman" pitchFamily="18" charset="0"/>
                <a:cs typeface="Times New Roman" pitchFamily="18" charset="0"/>
              </a:rPr>
              <a:t>Identification </a:t>
            </a:r>
            <a:r>
              <a:rPr lang="en-US" sz="2800" dirty="0">
                <a:latin typeface="Times New Roman" pitchFamily="18" charset="0"/>
                <a:cs typeface="Times New Roman" pitchFamily="18" charset="0"/>
              </a:rPr>
              <a:t>of the most important </a:t>
            </a:r>
            <a:r>
              <a:rPr lang="en-US" sz="2800" u="sng" dirty="0">
                <a:latin typeface="Times New Roman" pitchFamily="18" charset="0"/>
                <a:cs typeface="Times New Roman" pitchFamily="18" charset="0"/>
              </a:rPr>
              <a:t>factors</a:t>
            </a:r>
            <a:r>
              <a:rPr lang="en-US" sz="2800" dirty="0">
                <a:latin typeface="Times New Roman" pitchFamily="18" charset="0"/>
                <a:cs typeface="Times New Roman" pitchFamily="18" charset="0"/>
              </a:rPr>
              <a:t> in evaluating alternative sites for the new facility. </a:t>
            </a:r>
          </a:p>
          <a:p>
            <a:r>
              <a:rPr lang="en-US" sz="2800" dirty="0" smtClean="0">
                <a:latin typeface="Times New Roman" pitchFamily="18" charset="0"/>
                <a:cs typeface="Times New Roman" pitchFamily="18" charset="0"/>
              </a:rPr>
              <a:t>Assignment </a:t>
            </a:r>
            <a:r>
              <a:rPr lang="en-US" sz="2800" dirty="0">
                <a:latin typeface="Times New Roman" pitchFamily="18" charset="0"/>
                <a:cs typeface="Times New Roman" pitchFamily="18" charset="0"/>
              </a:rPr>
              <a:t>of a </a:t>
            </a:r>
            <a:r>
              <a:rPr lang="en-US" sz="2800" u="sng" dirty="0">
                <a:latin typeface="Times New Roman" pitchFamily="18" charset="0"/>
                <a:cs typeface="Times New Roman" pitchFamily="18" charset="0"/>
              </a:rPr>
              <a:t>weight</a:t>
            </a:r>
            <a:r>
              <a:rPr lang="en-US" sz="2800" dirty="0">
                <a:latin typeface="Times New Roman" pitchFamily="18" charset="0"/>
                <a:cs typeface="Times New Roman" pitchFamily="18" charset="0"/>
              </a:rPr>
              <a:t> for each factor </a:t>
            </a:r>
          </a:p>
          <a:p>
            <a:r>
              <a:rPr lang="en-US" sz="2800" u="sng" dirty="0" smtClean="0">
                <a:latin typeface="Times New Roman" pitchFamily="18" charset="0"/>
                <a:cs typeface="Times New Roman" pitchFamily="18" charset="0"/>
              </a:rPr>
              <a:t>Evaluation</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of the alternative sites in terms of the selected factors (score between 0 and 100) </a:t>
            </a:r>
          </a:p>
          <a:p>
            <a:r>
              <a:rPr lang="en-US" sz="2800" dirty="0" smtClean="0">
                <a:latin typeface="Times New Roman" pitchFamily="18" charset="0"/>
                <a:cs typeface="Times New Roman" pitchFamily="18" charset="0"/>
              </a:rPr>
              <a:t>Calculation </a:t>
            </a:r>
            <a:r>
              <a:rPr lang="en-US" sz="2800" dirty="0">
                <a:latin typeface="Times New Roman" pitchFamily="18" charset="0"/>
                <a:cs typeface="Times New Roman" pitchFamily="18" charset="0"/>
              </a:rPr>
              <a:t>of </a:t>
            </a:r>
            <a:r>
              <a:rPr lang="en-US" sz="2800" u="sng" dirty="0">
                <a:latin typeface="Times New Roman" pitchFamily="18" charset="0"/>
                <a:cs typeface="Times New Roman" pitchFamily="18" charset="0"/>
              </a:rPr>
              <a:t>weighted score </a:t>
            </a:r>
            <a:r>
              <a:rPr lang="en-US" sz="2800" dirty="0">
                <a:latin typeface="Times New Roman" pitchFamily="18" charset="0"/>
                <a:cs typeface="Times New Roman" pitchFamily="18" charset="0"/>
              </a:rPr>
              <a:t>for each location </a:t>
            </a:r>
          </a:p>
          <a:p>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most weighted alternative is selected as the </a:t>
            </a:r>
            <a:r>
              <a:rPr lang="en-US" sz="2800" u="sng" dirty="0">
                <a:latin typeface="Times New Roman" pitchFamily="18" charset="0"/>
                <a:cs typeface="Times New Roman" pitchFamily="18" charset="0"/>
              </a:rPr>
              <a:t>best alternative</a:t>
            </a:r>
            <a:r>
              <a:rPr lang="en-US" sz="2800" dirty="0">
                <a:latin typeface="Times New Roman" pitchFamily="18" charset="0"/>
                <a:cs typeface="Times New Roman" pitchFamily="18" charset="0"/>
              </a:rPr>
              <a:t>. </a:t>
            </a:r>
          </a:p>
          <a:p>
            <a:endParaRPr lang="en-CA" sz="2800" dirty="0">
              <a:latin typeface="Times New Roman" pitchFamily="18" charset="0"/>
              <a:cs typeface="Times New Roman" pitchFamily="18" charset="0"/>
            </a:endParaRPr>
          </a:p>
        </p:txBody>
      </p:sp>
    </p:spTree>
    <p:extLst>
      <p:ext uri="{BB962C8B-B14F-4D97-AF65-F5344CB8AC3E}">
        <p14:creationId xmlns:p14="http://schemas.microsoft.com/office/powerpoint/2010/main" val="1967914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a:t>
            </a:r>
            <a:endParaRPr lang="en-CA" dirty="0"/>
          </a:p>
        </p:txBody>
      </p:sp>
      <p:sp>
        <p:nvSpPr>
          <p:cNvPr id="3" name="Content Placeholder 2"/>
          <p:cNvSpPr>
            <a:spLocks noGrp="1"/>
          </p:cNvSpPr>
          <p:nvPr>
            <p:ph idx="1"/>
          </p:nvPr>
        </p:nvSpPr>
        <p:spPr>
          <a:xfrm>
            <a:off x="1435608" y="1447800"/>
            <a:ext cx="7498080" cy="2438400"/>
          </a:xfrm>
        </p:spPr>
        <p:txBody>
          <a:bodyPr>
            <a:normAutofit/>
          </a:bodyPr>
          <a:lstStyle/>
          <a:p>
            <a:pPr marL="82296" indent="0">
              <a:buNone/>
            </a:pPr>
            <a:r>
              <a:rPr lang="en-US" sz="2400" dirty="0" smtClean="0">
                <a:latin typeface="Times New Roman" pitchFamily="18" charset="0"/>
                <a:cs typeface="Times New Roman" pitchFamily="18" charset="0"/>
              </a:rPr>
              <a:t>Three </a:t>
            </a:r>
            <a:r>
              <a:rPr lang="en-US" sz="2400" dirty="0">
                <a:latin typeface="Times New Roman" pitchFamily="18" charset="0"/>
                <a:cs typeface="Times New Roman" pitchFamily="18" charset="0"/>
              </a:rPr>
              <a:t>alternative sites are being considered for a new facility. After evaluating the firm’s needs, the managers have narrowed the list of important selection criteria down into three major factors. Below are shown the weights which were assigned to the criteria and the evaluation of each site. Which site should be selected? </a:t>
            </a:r>
          </a:p>
          <a:p>
            <a:endParaRPr lang="en-CA" sz="2400" dirty="0">
              <a:latin typeface="Times New Roman" pitchFamily="18" charset="0"/>
              <a:cs typeface="Times New Roman" pitchFamily="18"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24288"/>
            <a:ext cx="5867400" cy="1348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5260158"/>
            <a:ext cx="6477000" cy="1440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5847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Times New Roman" pitchFamily="18" charset="0"/>
                <a:cs typeface="Times New Roman" pitchFamily="18" charset="0"/>
              </a:rPr>
              <a:t>Example …continue</a:t>
            </a:r>
            <a:endParaRPr lang="en-CA" dirty="0">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8153400" cy="1066800"/>
          </a:xfrm>
        </p:spPr>
        <p:txBody>
          <a:bodyPr/>
          <a:lstStyle/>
          <a:p>
            <a:pPr marL="82296" indent="0">
              <a:buNone/>
            </a:pPr>
            <a:r>
              <a:rPr lang="en-US" dirty="0" smtClean="0">
                <a:latin typeface="Times New Roman" pitchFamily="18" charset="0"/>
                <a:cs typeface="Times New Roman" pitchFamily="18" charset="0"/>
              </a:rPr>
              <a:t>Calculate </a:t>
            </a:r>
            <a:r>
              <a:rPr lang="en-US" b="1" i="1" dirty="0">
                <a:latin typeface="Times New Roman" pitchFamily="18" charset="0"/>
                <a:cs typeface="Times New Roman" pitchFamily="18" charset="0"/>
              </a:rPr>
              <a:t>weighted scores</a:t>
            </a:r>
            <a:r>
              <a:rPr lang="en-US" dirty="0">
                <a:latin typeface="Times New Roman" pitchFamily="18" charset="0"/>
                <a:cs typeface="Times New Roman" pitchFamily="18" charset="0"/>
              </a:rPr>
              <a:t>: (site score)x(factor weight) </a:t>
            </a:r>
          </a:p>
          <a:p>
            <a:endParaRPr lang="en-CA" dirty="0">
              <a:latin typeface="Times New Roman" pitchFamily="18" charset="0"/>
              <a:cs typeface="Times New Roman" pitchFamily="18"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654618"/>
            <a:ext cx="7850897" cy="2069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2"/>
          <p:cNvSpPr txBox="1">
            <a:spLocks/>
          </p:cNvSpPr>
          <p:nvPr/>
        </p:nvSpPr>
        <p:spPr>
          <a:xfrm>
            <a:off x="1009650" y="5105400"/>
            <a:ext cx="8153400" cy="1066800"/>
          </a:xfrm>
          <a:prstGeom prst="rect">
            <a:avLst/>
          </a:prstGeom>
        </p:spPr>
        <p:txBody>
          <a:bodyPr>
            <a:no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None/>
            </a:pPr>
            <a:r>
              <a:rPr lang="en-US" dirty="0" smtClean="0">
                <a:latin typeface="Times New Roman" pitchFamily="18" charset="0"/>
                <a:cs typeface="Times New Roman" pitchFamily="18" charset="0"/>
              </a:rPr>
              <a:t>From </a:t>
            </a:r>
            <a:r>
              <a:rPr lang="en-US" dirty="0">
                <a:latin typeface="Times New Roman" pitchFamily="18" charset="0"/>
                <a:cs typeface="Times New Roman" pitchFamily="18" charset="0"/>
              </a:rPr>
              <a:t>these results, the largest total weight is for </a:t>
            </a:r>
            <a:r>
              <a:rPr lang="en-US" dirty="0">
                <a:solidFill>
                  <a:srgbClr val="FF0000"/>
                </a:solidFill>
                <a:latin typeface="Times New Roman" pitchFamily="18" charset="0"/>
                <a:cs typeface="Times New Roman" pitchFamily="18" charset="0"/>
              </a:rPr>
              <a:t>Site A</a:t>
            </a:r>
            <a:r>
              <a:rPr lang="en-US" dirty="0">
                <a:latin typeface="Times New Roman" pitchFamily="18" charset="0"/>
                <a:cs typeface="Times New Roman" pitchFamily="18" charset="0"/>
              </a:rPr>
              <a:t>. It appears to be the best location. </a:t>
            </a:r>
          </a:p>
        </p:txBody>
      </p:sp>
      <p:pic>
        <p:nvPicPr>
          <p:cNvPr id="2253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927" y="2971800"/>
            <a:ext cx="79872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76595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Times New Roman" pitchFamily="18" charset="0"/>
                <a:cs typeface="Times New Roman" pitchFamily="18" charset="0"/>
              </a:rPr>
              <a:t>Example …continue</a:t>
            </a:r>
            <a:endParaRPr lang="en-CA" dirty="0"/>
          </a:p>
        </p:txBody>
      </p:sp>
      <p:sp>
        <p:nvSpPr>
          <p:cNvPr id="3" name="Content Placeholder 2"/>
          <p:cNvSpPr>
            <a:spLocks noGrp="1"/>
          </p:cNvSpPr>
          <p:nvPr>
            <p:ph idx="1"/>
          </p:nvPr>
        </p:nvSpPr>
        <p:spPr>
          <a:xfrm>
            <a:off x="914400" y="1447800"/>
            <a:ext cx="8019288" cy="1981200"/>
          </a:xfrm>
        </p:spPr>
        <p:txBody>
          <a:bodyPr>
            <a:normAutofit/>
          </a:bodyPr>
          <a:lstStyle/>
          <a:p>
            <a:r>
              <a:rPr lang="en-US" sz="2400" dirty="0" smtClean="0">
                <a:latin typeface="Times New Roman" pitchFamily="18" charset="0"/>
                <a:cs typeface="Times New Roman" pitchFamily="18" charset="0"/>
              </a:rPr>
              <a:t>What </a:t>
            </a:r>
            <a:r>
              <a:rPr lang="en-US" sz="2400" dirty="0">
                <a:latin typeface="Times New Roman" pitchFamily="18" charset="0"/>
                <a:cs typeface="Times New Roman" pitchFamily="18" charset="0"/>
              </a:rPr>
              <a:t>happens if we change the factor weights? </a:t>
            </a:r>
          </a:p>
          <a:p>
            <a:r>
              <a:rPr lang="en-US" sz="2400" dirty="0" smtClean="0">
                <a:latin typeface="Times New Roman" pitchFamily="18" charset="0"/>
                <a:cs typeface="Times New Roman" pitchFamily="18" charset="0"/>
              </a:rPr>
              <a:t>Let’s </a:t>
            </a:r>
            <a:r>
              <a:rPr lang="en-US" sz="2400" dirty="0">
                <a:latin typeface="Times New Roman" pitchFamily="18" charset="0"/>
                <a:cs typeface="Times New Roman" pitchFamily="18" charset="0"/>
              </a:rPr>
              <a:t>use the following factor weights: skilled labor - 0.45; raw materials - 0.40; and market - 0.15 </a:t>
            </a:r>
          </a:p>
          <a:p>
            <a:r>
              <a:rPr lang="en-US" sz="2400" dirty="0" smtClean="0">
                <a:latin typeface="Times New Roman" pitchFamily="18" charset="0"/>
                <a:cs typeface="Times New Roman" pitchFamily="18" charset="0"/>
              </a:rPr>
              <a:t>Then </a:t>
            </a:r>
            <a:r>
              <a:rPr lang="en-US" sz="2400" dirty="0">
                <a:latin typeface="Times New Roman" pitchFamily="18" charset="0"/>
                <a:cs typeface="Times New Roman" pitchFamily="18" charset="0"/>
              </a:rPr>
              <a:t>the following results are obtained: </a:t>
            </a:r>
          </a:p>
          <a:p>
            <a:endParaRPr lang="en-CA" sz="2400" dirty="0">
              <a:latin typeface="Times New Roman" pitchFamily="18" charset="0"/>
              <a:cs typeface="Times New Roman" pitchFamily="18"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124200"/>
            <a:ext cx="7311035"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2"/>
          <p:cNvSpPr txBox="1">
            <a:spLocks/>
          </p:cNvSpPr>
          <p:nvPr/>
        </p:nvSpPr>
        <p:spPr>
          <a:xfrm>
            <a:off x="914400" y="5138736"/>
            <a:ext cx="8229600" cy="1719263"/>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this case, Site C appears to be the best choice with largest weight score. </a:t>
            </a:r>
          </a:p>
          <a:p>
            <a:r>
              <a:rPr lang="en-US" sz="2400" b="1" dirty="0" smtClean="0">
                <a:latin typeface="Times New Roman" pitchFamily="18" charset="0"/>
                <a:cs typeface="Times New Roman" pitchFamily="18" charset="0"/>
              </a:rPr>
              <a:t>Factor </a:t>
            </a:r>
            <a:r>
              <a:rPr lang="en-US" sz="2400" b="1" dirty="0">
                <a:latin typeface="Times New Roman" pitchFamily="18" charset="0"/>
                <a:cs typeface="Times New Roman" pitchFamily="18" charset="0"/>
              </a:rPr>
              <a:t>rating method is very sensitive to the weights assigned to each factor. </a:t>
            </a:r>
          </a:p>
          <a:p>
            <a:endParaRPr lang="en-CA" sz="2400" dirty="0">
              <a:latin typeface="Times New Roman" pitchFamily="18" charset="0"/>
              <a:cs typeface="Times New Roman" pitchFamily="18" charset="0"/>
            </a:endParaRPr>
          </a:p>
        </p:txBody>
      </p:sp>
    </p:spTree>
    <p:extLst>
      <p:ext uri="{BB962C8B-B14F-4D97-AF65-F5344CB8AC3E}">
        <p14:creationId xmlns:p14="http://schemas.microsoft.com/office/powerpoint/2010/main" val="224846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Facility </a:t>
            </a:r>
            <a:r>
              <a:rPr lang="en-US" dirty="0">
                <a:latin typeface="Times New Roman" pitchFamily="18" charset="0"/>
                <a:cs typeface="Times New Roman" pitchFamily="18" charset="0"/>
              </a:rPr>
              <a:t>location problem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Cost-Profit-Volume </a:t>
            </a:r>
            <a:r>
              <a:rPr lang="en-US" b="1" dirty="0">
                <a:latin typeface="Times New Roman" pitchFamily="18" charset="0"/>
                <a:cs typeface="Times New Roman" pitchFamily="18" charset="0"/>
              </a:rPr>
              <a:t>Analysis </a:t>
            </a:r>
            <a:endParaRPr lang="en-CA"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Break-Even Analysis</a:t>
            </a:r>
          </a:p>
          <a:p>
            <a:pPr marL="82296" indent="0">
              <a:buNone/>
            </a:pP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If </a:t>
            </a:r>
            <a:r>
              <a:rPr lang="en-US" dirty="0">
                <a:latin typeface="Times New Roman" pitchFamily="18" charset="0"/>
                <a:cs typeface="Times New Roman" pitchFamily="18" charset="0"/>
              </a:rPr>
              <a:t>the fixed and variable costs for each site are known we can identify the location with the lowest cost. </a:t>
            </a:r>
          </a:p>
          <a:p>
            <a:endParaRPr lang="en-CA" dirty="0">
              <a:latin typeface="Times New Roman" pitchFamily="18" charset="0"/>
              <a:cs typeface="Times New Roman" pitchFamily="18" charset="0"/>
            </a:endParaRPr>
          </a:p>
        </p:txBody>
      </p:sp>
    </p:spTree>
    <p:extLst>
      <p:ext uri="{BB962C8B-B14F-4D97-AF65-F5344CB8AC3E}">
        <p14:creationId xmlns:p14="http://schemas.microsoft.com/office/powerpoint/2010/main" val="946464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Times New Roman" pitchFamily="18" charset="0"/>
                <a:cs typeface="Times New Roman" pitchFamily="18" charset="0"/>
              </a:rPr>
              <a:t>Example</a:t>
            </a:r>
            <a:endParaRPr lang="en-CA"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498080" cy="2514600"/>
          </a:xfrm>
        </p:spPr>
        <p:txBody>
          <a:bodyPr>
            <a:normAutofit lnSpcReduction="10000"/>
          </a:bodyPr>
          <a:lstStyle/>
          <a:p>
            <a:pPr marL="82296" indent="0">
              <a:buNone/>
            </a:pPr>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company is considering three alternative sites for its new production facility. The annual production volume is 250,000 units. Which site should be selected based on the cost information below? </a:t>
            </a:r>
          </a:p>
          <a:p>
            <a:endParaRPr lang="en-CA"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520658461"/>
              </p:ext>
            </p:extLst>
          </p:nvPr>
        </p:nvGraphicFramePr>
        <p:xfrm>
          <a:off x="1371600" y="4114800"/>
          <a:ext cx="7543800" cy="2057400"/>
        </p:xfrm>
        <a:graphic>
          <a:graphicData uri="http://schemas.openxmlformats.org/drawingml/2006/table">
            <a:tbl>
              <a:tblPr firstRow="1" bandRow="1">
                <a:tableStyleId>{5C22544A-7EE6-4342-B048-85BDC9FD1C3A}</a:tableStyleId>
              </a:tblPr>
              <a:tblGrid>
                <a:gridCol w="838200"/>
                <a:gridCol w="2819400"/>
                <a:gridCol w="3886200"/>
              </a:tblGrid>
              <a:tr h="514350">
                <a:tc>
                  <a:txBody>
                    <a:bodyPr/>
                    <a:lstStyle/>
                    <a:p>
                      <a:pPr algn="ctr"/>
                      <a:r>
                        <a:rPr lang="en-CA" dirty="0" smtClean="0">
                          <a:solidFill>
                            <a:schemeClr val="tx1">
                              <a:lumMod val="85000"/>
                              <a:lumOff val="15000"/>
                            </a:schemeClr>
                          </a:solidFill>
                          <a:latin typeface="Times New Roman" pitchFamily="18" charset="0"/>
                          <a:cs typeface="Times New Roman" pitchFamily="18" charset="0"/>
                        </a:rPr>
                        <a:t>Site</a:t>
                      </a:r>
                      <a:endParaRPr lang="en-CA" dirty="0">
                        <a:solidFill>
                          <a:schemeClr val="tx1">
                            <a:lumMod val="85000"/>
                            <a:lumOff val="15000"/>
                          </a:schemeClr>
                        </a:solidFill>
                        <a:latin typeface="Times New Roman" pitchFamily="18" charset="0"/>
                        <a:cs typeface="Times New Roman" pitchFamily="18" charset="0"/>
                      </a:endParaRPr>
                    </a:p>
                  </a:txBody>
                  <a:tcPr/>
                </a:tc>
                <a:tc>
                  <a:txBody>
                    <a:bodyPr/>
                    <a:lstStyle/>
                    <a:p>
                      <a:pPr algn="ctr"/>
                      <a:r>
                        <a:rPr lang="en-CA" dirty="0" smtClean="0">
                          <a:solidFill>
                            <a:schemeClr val="tx1">
                              <a:lumMod val="85000"/>
                              <a:lumOff val="15000"/>
                            </a:schemeClr>
                          </a:solidFill>
                          <a:latin typeface="Times New Roman" pitchFamily="18" charset="0"/>
                          <a:cs typeface="Times New Roman" pitchFamily="18" charset="0"/>
                        </a:rPr>
                        <a:t>Fixed cost (per year)</a:t>
                      </a:r>
                      <a:endParaRPr lang="en-CA" dirty="0">
                        <a:solidFill>
                          <a:schemeClr val="tx1">
                            <a:lumMod val="85000"/>
                            <a:lumOff val="15000"/>
                          </a:schemeClr>
                        </a:solidFill>
                        <a:latin typeface="Times New Roman" pitchFamily="18" charset="0"/>
                        <a:cs typeface="Times New Roman" pitchFamily="18" charset="0"/>
                      </a:endParaRPr>
                    </a:p>
                  </a:txBody>
                  <a:tcPr/>
                </a:tc>
                <a:tc>
                  <a:txBody>
                    <a:bodyPr/>
                    <a:lstStyle/>
                    <a:p>
                      <a:pPr algn="ctr"/>
                      <a:r>
                        <a:rPr lang="en-CA" dirty="0" smtClean="0">
                          <a:solidFill>
                            <a:schemeClr val="tx1">
                              <a:lumMod val="85000"/>
                              <a:lumOff val="15000"/>
                            </a:schemeClr>
                          </a:solidFill>
                          <a:latin typeface="Times New Roman" pitchFamily="18" charset="0"/>
                          <a:cs typeface="Times New Roman" pitchFamily="18" charset="0"/>
                        </a:rPr>
                        <a:t>Variable cost (per unit)</a:t>
                      </a:r>
                      <a:endParaRPr lang="en-CA" dirty="0">
                        <a:solidFill>
                          <a:schemeClr val="tx1">
                            <a:lumMod val="85000"/>
                            <a:lumOff val="15000"/>
                          </a:schemeClr>
                        </a:solidFill>
                        <a:latin typeface="Times New Roman" pitchFamily="18" charset="0"/>
                        <a:cs typeface="Times New Roman" pitchFamily="18" charset="0"/>
                      </a:endParaRPr>
                    </a:p>
                  </a:txBody>
                  <a:tcPr/>
                </a:tc>
              </a:tr>
              <a:tr h="514350">
                <a:tc>
                  <a:txBody>
                    <a:bodyPr/>
                    <a:lstStyle/>
                    <a:p>
                      <a:pPr algn="ctr"/>
                      <a:r>
                        <a:rPr lang="en-CA" dirty="0" smtClean="0">
                          <a:latin typeface="Times New Roman" pitchFamily="18" charset="0"/>
                          <a:cs typeface="Times New Roman" pitchFamily="18" charset="0"/>
                        </a:rPr>
                        <a:t>A</a:t>
                      </a:r>
                      <a:endParaRPr lang="en-CA" dirty="0">
                        <a:latin typeface="Times New Roman" pitchFamily="18" charset="0"/>
                        <a:cs typeface="Times New Roman" pitchFamily="18" charset="0"/>
                      </a:endParaRPr>
                    </a:p>
                  </a:txBody>
                  <a:tcPr/>
                </a:tc>
                <a:tc>
                  <a:txBody>
                    <a:bodyPr/>
                    <a:lstStyle/>
                    <a:p>
                      <a:pPr algn="ctr"/>
                      <a:r>
                        <a:rPr lang="en-CA" dirty="0" smtClean="0">
                          <a:latin typeface="Times New Roman" pitchFamily="18" charset="0"/>
                          <a:cs typeface="Times New Roman" pitchFamily="18" charset="0"/>
                        </a:rPr>
                        <a:t>10,000,000</a:t>
                      </a:r>
                      <a:endParaRPr lang="en-CA" dirty="0">
                        <a:latin typeface="Times New Roman" pitchFamily="18" charset="0"/>
                        <a:cs typeface="Times New Roman" pitchFamily="18" charset="0"/>
                      </a:endParaRPr>
                    </a:p>
                  </a:txBody>
                  <a:tcPr/>
                </a:tc>
                <a:tc>
                  <a:txBody>
                    <a:bodyPr/>
                    <a:lstStyle/>
                    <a:p>
                      <a:pPr algn="ctr"/>
                      <a:r>
                        <a:rPr lang="en-CA" dirty="0" smtClean="0">
                          <a:latin typeface="Times New Roman" pitchFamily="18" charset="0"/>
                          <a:cs typeface="Times New Roman" pitchFamily="18" charset="0"/>
                        </a:rPr>
                        <a:t>250</a:t>
                      </a:r>
                      <a:endParaRPr lang="en-CA" dirty="0">
                        <a:latin typeface="Times New Roman" pitchFamily="18" charset="0"/>
                        <a:cs typeface="Times New Roman" pitchFamily="18" charset="0"/>
                      </a:endParaRPr>
                    </a:p>
                  </a:txBody>
                  <a:tcPr/>
                </a:tc>
              </a:tr>
              <a:tr h="514350">
                <a:tc>
                  <a:txBody>
                    <a:bodyPr/>
                    <a:lstStyle/>
                    <a:p>
                      <a:pPr algn="ctr"/>
                      <a:r>
                        <a:rPr lang="en-CA" dirty="0" smtClean="0">
                          <a:latin typeface="Times New Roman" pitchFamily="18" charset="0"/>
                          <a:cs typeface="Times New Roman" pitchFamily="18" charset="0"/>
                        </a:rPr>
                        <a:t>B</a:t>
                      </a:r>
                      <a:endParaRPr lang="en-CA" dirty="0">
                        <a:latin typeface="Times New Roman" pitchFamily="18" charset="0"/>
                        <a:cs typeface="Times New Roman" pitchFamily="18" charset="0"/>
                      </a:endParaRPr>
                    </a:p>
                  </a:txBody>
                  <a:tcPr/>
                </a:tc>
                <a:tc>
                  <a:txBody>
                    <a:bodyPr/>
                    <a:lstStyle/>
                    <a:p>
                      <a:pPr algn="ctr"/>
                      <a:r>
                        <a:rPr lang="en-CA" dirty="0" smtClean="0">
                          <a:latin typeface="Times New Roman" pitchFamily="18" charset="0"/>
                          <a:cs typeface="Times New Roman" pitchFamily="18" charset="0"/>
                        </a:rPr>
                        <a:t>25,000,000</a:t>
                      </a:r>
                      <a:endParaRPr lang="en-CA" dirty="0">
                        <a:latin typeface="Times New Roman" pitchFamily="18" charset="0"/>
                        <a:cs typeface="Times New Roman" pitchFamily="18" charset="0"/>
                      </a:endParaRPr>
                    </a:p>
                  </a:txBody>
                  <a:tcPr/>
                </a:tc>
                <a:tc>
                  <a:txBody>
                    <a:bodyPr/>
                    <a:lstStyle/>
                    <a:p>
                      <a:pPr algn="ctr"/>
                      <a:r>
                        <a:rPr lang="en-CA" dirty="0" smtClean="0">
                          <a:latin typeface="Times New Roman" pitchFamily="18" charset="0"/>
                          <a:cs typeface="Times New Roman" pitchFamily="18" charset="0"/>
                        </a:rPr>
                        <a:t>150</a:t>
                      </a:r>
                      <a:endParaRPr lang="en-CA" dirty="0">
                        <a:latin typeface="Times New Roman" pitchFamily="18" charset="0"/>
                        <a:cs typeface="Times New Roman" pitchFamily="18" charset="0"/>
                      </a:endParaRPr>
                    </a:p>
                  </a:txBody>
                  <a:tcPr/>
                </a:tc>
              </a:tr>
              <a:tr h="514350">
                <a:tc>
                  <a:txBody>
                    <a:bodyPr/>
                    <a:lstStyle/>
                    <a:p>
                      <a:pPr algn="ctr"/>
                      <a:r>
                        <a:rPr lang="en-CA" dirty="0" smtClean="0">
                          <a:latin typeface="Times New Roman" pitchFamily="18" charset="0"/>
                          <a:cs typeface="Times New Roman" pitchFamily="18" charset="0"/>
                        </a:rPr>
                        <a:t>C</a:t>
                      </a:r>
                      <a:endParaRPr lang="en-CA" dirty="0">
                        <a:latin typeface="Times New Roman" pitchFamily="18" charset="0"/>
                        <a:cs typeface="Times New Roman" pitchFamily="18" charset="0"/>
                      </a:endParaRPr>
                    </a:p>
                  </a:txBody>
                  <a:tcPr/>
                </a:tc>
                <a:tc>
                  <a:txBody>
                    <a:bodyPr/>
                    <a:lstStyle/>
                    <a:p>
                      <a:pPr algn="ctr"/>
                      <a:r>
                        <a:rPr lang="en-CA" dirty="0" smtClean="0">
                          <a:latin typeface="Times New Roman" pitchFamily="18" charset="0"/>
                          <a:cs typeface="Times New Roman" pitchFamily="18" charset="0"/>
                        </a:rPr>
                        <a:t>60,000,000</a:t>
                      </a:r>
                      <a:endParaRPr lang="en-CA" dirty="0">
                        <a:latin typeface="Times New Roman" pitchFamily="18" charset="0"/>
                        <a:cs typeface="Times New Roman" pitchFamily="18" charset="0"/>
                      </a:endParaRPr>
                    </a:p>
                  </a:txBody>
                  <a:tcPr/>
                </a:tc>
                <a:tc>
                  <a:txBody>
                    <a:bodyPr/>
                    <a:lstStyle/>
                    <a:p>
                      <a:pPr algn="ctr"/>
                      <a:r>
                        <a:rPr lang="en-CA" dirty="0" smtClean="0">
                          <a:latin typeface="Times New Roman" pitchFamily="18" charset="0"/>
                          <a:cs typeface="Times New Roman" pitchFamily="18" charset="0"/>
                        </a:rPr>
                        <a:t>50</a:t>
                      </a:r>
                      <a:endParaRPr lang="en-CA"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6854493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1809</TotalTime>
  <Words>1201</Words>
  <Application>Microsoft Office PowerPoint</Application>
  <PresentationFormat>On-screen Show (4:3)</PresentationFormat>
  <Paragraphs>153</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Solstice</vt:lpstr>
      <vt:lpstr> Facility Location I Chapter 10</vt:lpstr>
      <vt:lpstr>Facility Location</vt:lpstr>
      <vt:lpstr>Facility location problems</vt:lpstr>
      <vt:lpstr>Method of Factor Rating </vt:lpstr>
      <vt:lpstr>Example</vt:lpstr>
      <vt:lpstr>Example …continue</vt:lpstr>
      <vt:lpstr>Example …continue</vt:lpstr>
      <vt:lpstr>Facility location problem  Cost-Profit-Volume Analysis </vt:lpstr>
      <vt:lpstr>Example</vt:lpstr>
      <vt:lpstr>Example …Continue</vt:lpstr>
      <vt:lpstr>Example … continue</vt:lpstr>
      <vt:lpstr>Continuous facility location problems </vt:lpstr>
      <vt:lpstr>Continuous facility location problems  Distance measures</vt:lpstr>
      <vt:lpstr>Rectilinear Facility Location Problems </vt:lpstr>
      <vt:lpstr>Example</vt:lpstr>
      <vt:lpstr>Rectilinear Facility Location Problems </vt:lpstr>
      <vt:lpstr>Single-facility minisum location problem </vt:lpstr>
      <vt:lpstr>Single-facility minisum location problem </vt:lpstr>
      <vt:lpstr>Single-facility minisum location problem Alternate sites </vt:lpstr>
      <vt:lpstr>Single-facility minisum location problem </vt:lpstr>
      <vt:lpstr>Example … continue</vt:lpstr>
      <vt:lpstr>PowerPoint Presentation</vt:lpstr>
      <vt:lpstr>PowerPoint Presentation</vt:lpstr>
      <vt:lpstr>PowerPoint Presentation</vt:lpstr>
      <vt:lpstr>PowerPoint Presentation</vt:lpstr>
      <vt:lpstr>PowerPoint Presentation</vt:lpstr>
      <vt:lpstr>Contour Lines</vt:lpstr>
      <vt:lpstr>Single-facility minisum location problem  Iso-cost contour lines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 17 aug 09</dc:title>
  <dc:creator/>
  <cp:lastModifiedBy>Mohammed</cp:lastModifiedBy>
  <cp:revision>133</cp:revision>
  <dcterms:created xsi:type="dcterms:W3CDTF">2006-08-16T00:00:00Z</dcterms:created>
  <dcterms:modified xsi:type="dcterms:W3CDTF">2013-02-27T08:02:29Z</dcterms:modified>
</cp:coreProperties>
</file>