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s/slide58.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Layouts/slideLayout18.xml" ContentType="application/vnd.openxmlformats-officedocument.presentationml.slideLayout+xml"/>
  <Override PartName="/ppt/slideLayouts/slideLayout36.xml" ContentType="application/vnd.openxmlformats-officedocument.presentationml.slideLayout+xml"/>
  <Override PartName="/ppt/revisionInfo.xml" ContentType="application/vnd.ms-powerpoint.revisioninfo+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tags/tag1.xml" ContentType="application/vnd.openxmlformats-officedocument.presentationml.tags+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Masters/slideMaster5.xml" ContentType="application/vnd.openxmlformats-officedocument.presentationml.slideMaster+xml"/>
  <Override PartName="/ppt/slides/slide49.xml" ContentType="application/vnd.openxmlformats-officedocument.presentationml.slide+xml"/>
  <Override PartName="/ppt/slides/slide78.xml" ContentType="application/vnd.openxmlformats-officedocument.presentationml.slide+xml"/>
  <Override PartName="/ppt/theme/theme7.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Masters/slideMaster6.xml" ContentType="application/vnd.openxmlformats-officedocument.presentationml.slideMaster+xml"/>
  <Override PartName="/ppt/slides/slide79.xml" ContentType="application/vnd.openxmlformats-officedocument.presentationml.slide+xml"/>
  <Override PartName="/ppt/theme/theme8.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11.xml" ContentType="application/vnd.openxmlformats-officedocument.presentationml.notesSlide+xml"/>
  <Override PartName="/ppt/slideMasters/slideMaster7.xml" ContentType="application/vnd.openxmlformats-officedocument.presentationml.slideMaster+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9" r:id="rId4"/>
    <p:sldMasterId id="2147483936" r:id="rId5"/>
    <p:sldMasterId id="2147483943" r:id="rId6"/>
    <p:sldMasterId id="2147483965" r:id="rId7"/>
    <p:sldMasterId id="2147483968" r:id="rId8"/>
    <p:sldMasterId id="2147483971" r:id="rId9"/>
    <p:sldMasterId id="2147483976" r:id="rId10"/>
  </p:sldMasterIdLst>
  <p:notesMasterIdLst>
    <p:notesMasterId r:id="rId98"/>
  </p:notesMasterIdLst>
  <p:sldIdLst>
    <p:sldId id="515" r:id="rId11"/>
    <p:sldId id="267" r:id="rId12"/>
    <p:sldId id="468" r:id="rId13"/>
    <p:sldId id="450" r:id="rId14"/>
    <p:sldId id="451" r:id="rId15"/>
    <p:sldId id="361" r:id="rId16"/>
    <p:sldId id="362" r:id="rId17"/>
    <p:sldId id="363" r:id="rId18"/>
    <p:sldId id="364" r:id="rId19"/>
    <p:sldId id="365" r:id="rId20"/>
    <p:sldId id="458" r:id="rId21"/>
    <p:sldId id="469" r:id="rId22"/>
    <p:sldId id="369" r:id="rId23"/>
    <p:sldId id="516" r:id="rId24"/>
    <p:sldId id="449" r:id="rId25"/>
    <p:sldId id="465" r:id="rId26"/>
    <p:sldId id="371" r:id="rId27"/>
    <p:sldId id="461" r:id="rId28"/>
    <p:sldId id="373" r:id="rId29"/>
    <p:sldId id="374" r:id="rId30"/>
    <p:sldId id="470" r:id="rId31"/>
    <p:sldId id="375" r:id="rId32"/>
    <p:sldId id="462" r:id="rId33"/>
    <p:sldId id="377" r:id="rId34"/>
    <p:sldId id="378" r:id="rId35"/>
    <p:sldId id="379" r:id="rId36"/>
    <p:sldId id="517" r:id="rId37"/>
    <p:sldId id="381" r:id="rId38"/>
    <p:sldId id="471" r:id="rId39"/>
    <p:sldId id="382" r:id="rId40"/>
    <p:sldId id="472" r:id="rId41"/>
    <p:sldId id="448" r:id="rId42"/>
    <p:sldId id="383" r:id="rId43"/>
    <p:sldId id="385" r:id="rId44"/>
    <p:sldId id="386" r:id="rId45"/>
    <p:sldId id="387" r:id="rId46"/>
    <p:sldId id="389" r:id="rId47"/>
    <p:sldId id="473" r:id="rId48"/>
    <p:sldId id="518" r:id="rId49"/>
    <p:sldId id="392" r:id="rId50"/>
    <p:sldId id="393" r:id="rId51"/>
    <p:sldId id="474" r:id="rId52"/>
    <p:sldId id="475" r:id="rId53"/>
    <p:sldId id="519" r:id="rId54"/>
    <p:sldId id="520" r:id="rId55"/>
    <p:sldId id="521" r:id="rId56"/>
    <p:sldId id="522" r:id="rId57"/>
    <p:sldId id="523" r:id="rId58"/>
    <p:sldId id="524" r:id="rId59"/>
    <p:sldId id="526" r:id="rId60"/>
    <p:sldId id="525" r:id="rId61"/>
    <p:sldId id="532" r:id="rId62"/>
    <p:sldId id="533" r:id="rId63"/>
    <p:sldId id="534" r:id="rId64"/>
    <p:sldId id="535" r:id="rId65"/>
    <p:sldId id="536" r:id="rId66"/>
    <p:sldId id="537" r:id="rId67"/>
    <p:sldId id="538" r:id="rId68"/>
    <p:sldId id="408" r:id="rId69"/>
    <p:sldId id="539" r:id="rId70"/>
    <p:sldId id="540" r:id="rId71"/>
    <p:sldId id="541" r:id="rId72"/>
    <p:sldId id="542" r:id="rId73"/>
    <p:sldId id="494" r:id="rId74"/>
    <p:sldId id="543" r:id="rId75"/>
    <p:sldId id="544" r:id="rId76"/>
    <p:sldId id="499" r:id="rId77"/>
    <p:sldId id="412" r:id="rId78"/>
    <p:sldId id="496" r:id="rId79"/>
    <p:sldId id="550" r:id="rId80"/>
    <p:sldId id="426" r:id="rId81"/>
    <p:sldId id="500" r:id="rId82"/>
    <p:sldId id="501" r:id="rId83"/>
    <p:sldId id="502" r:id="rId84"/>
    <p:sldId id="503" r:id="rId85"/>
    <p:sldId id="504" r:id="rId86"/>
    <p:sldId id="505" r:id="rId87"/>
    <p:sldId id="433" r:id="rId88"/>
    <p:sldId id="506" r:id="rId89"/>
    <p:sldId id="551" r:id="rId90"/>
    <p:sldId id="552" r:id="rId91"/>
    <p:sldId id="513" r:id="rId92"/>
    <p:sldId id="553" r:id="rId93"/>
    <p:sldId id="554" r:id="rId94"/>
    <p:sldId id="555" r:id="rId95"/>
    <p:sldId id="556" r:id="rId96"/>
    <p:sldId id="557" r:id="rId97"/>
  </p:sldIdLst>
  <p:sldSz cx="9144000" cy="6858000" type="screen4x3"/>
  <p:notesSz cx="7315200" cy="9601200"/>
  <p:custDataLst>
    <p:tags r:id="rId9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299" userDrawn="1">
          <p15:clr>
            <a:srgbClr val="A4A3A4"/>
          </p15:clr>
        </p15:guide>
        <p15:guide id="2" pos="3693" userDrawn="1">
          <p15:clr>
            <a:srgbClr val="A4A3A4"/>
          </p15:clr>
        </p15:guide>
        <p15:guide id="3" orient="horz" pos="3260" userDrawn="1">
          <p15:clr>
            <a:srgbClr val="A4A3A4"/>
          </p15:clr>
        </p15:guide>
        <p15:guide id="4" orient="horz" pos="864">
          <p15:clr>
            <a:srgbClr val="A4A3A4"/>
          </p15:clr>
        </p15:guide>
        <p15:guide id="5" orient="horz" pos="2973" userDrawn="1">
          <p15:clr>
            <a:srgbClr val="A4A3A4"/>
          </p15:clr>
        </p15:guide>
        <p15:guide id="6" pos="2737" userDrawn="1">
          <p15:clr>
            <a:srgbClr val="A4A3A4"/>
          </p15:clr>
        </p15:guide>
        <p15:guide id="7" pos="240">
          <p15:clr>
            <a:srgbClr val="A4A3A4"/>
          </p15:clr>
        </p15:guide>
        <p15:guide id="8" pos="432">
          <p15:clr>
            <a:srgbClr val="A4A3A4"/>
          </p15:clr>
        </p15:guide>
        <p15:guide id="9" pos="5509">
          <p15:clr>
            <a:srgbClr val="A4A3A4"/>
          </p15:clr>
        </p15:guide>
        <p15:guide id="10" pos="5175" userDrawn="1">
          <p15:clr>
            <a:srgbClr val="A4A3A4"/>
          </p15:clr>
        </p15:guide>
        <p15:guide id="11" pos="4458" userDrawn="1">
          <p15:clr>
            <a:srgbClr val="A4A3A4"/>
          </p15:clr>
        </p15:guide>
        <p15:guide id="12" pos="1541" userDrawn="1">
          <p15:clr>
            <a:srgbClr val="A4A3A4"/>
          </p15:clr>
        </p15:guide>
      </p15:sldGuideLst>
    </p:ext>
    <p:ext uri="{2D200454-40CA-4A62-9FC3-DE9A4176ACB9}">
      <p15:notesGuideLst xmlns:p15="http://schemas.microsoft.com/office/powerpoint/2012/main" xmlns="">
        <p15:guide id="1" orient="horz" pos="3024">
          <p15:clr>
            <a:srgbClr val="A4A3A4"/>
          </p15:clr>
        </p15:guide>
        <p15:guide id="2" pos="230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arvin, Megan - Hoboken" initials="MG" lastIdx="38" clrIdx="0"/>
  <p:cmAuthor id="1" name="Michael, Leah - Indianapolis" initials="LM" lastIdx="9" clrIdx="1"/>
  <p:cmAuthor id="2" name="Heaney, Barbara - Hoboken" initials="BH" lastIdx="3" clrIdx="2"/>
  <p:cmAuthor id="3" name="Perry, Nancy - Hoboken" initials="NP" lastIdx="2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990000"/>
    <a:srgbClr val="0070C0"/>
    <a:srgbClr val="D5E7F3"/>
    <a:srgbClr val="AED0E8"/>
    <a:srgbClr val="196E78"/>
    <a:srgbClr val="000099"/>
    <a:srgbClr val="00007F"/>
    <a:srgbClr val="000000"/>
    <a:srgbClr val="A9E9C1"/>
    <a:srgbClr val="0C3A25"/>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3048" autoAdjust="0"/>
    <p:restoredTop sz="94949" autoAdjust="0"/>
  </p:normalViewPr>
  <p:slideViewPr>
    <p:cSldViewPr>
      <p:cViewPr varScale="1">
        <p:scale>
          <a:sx n="69" d="100"/>
          <a:sy n="69" d="100"/>
        </p:scale>
        <p:origin x="-1518" y="-108"/>
      </p:cViewPr>
      <p:guideLst>
        <p:guide orient="horz" pos="1299"/>
        <p:guide orient="horz" pos="3260"/>
        <p:guide orient="horz" pos="864"/>
        <p:guide orient="horz" pos="2973"/>
        <p:guide pos="3693"/>
        <p:guide pos="2737"/>
        <p:guide pos="240"/>
        <p:guide pos="432"/>
        <p:guide pos="5509"/>
        <p:guide pos="5175"/>
        <p:guide pos="4458"/>
        <p:guide pos="1541"/>
      </p:guideLst>
    </p:cSldViewPr>
  </p:slideViewPr>
  <p:outlineViewPr>
    <p:cViewPr>
      <p:scale>
        <a:sx n="33" d="100"/>
        <a:sy n="33" d="100"/>
      </p:scale>
      <p:origin x="0" y="0"/>
    </p:cViewPr>
  </p:outlineViewPr>
  <p:notesTextViewPr>
    <p:cViewPr>
      <p:scale>
        <a:sx n="66" d="100"/>
        <a:sy n="66" d="100"/>
      </p:scale>
      <p:origin x="0" y="0"/>
    </p:cViewPr>
  </p:notesTextViewPr>
  <p:sorterViewPr>
    <p:cViewPr>
      <p:scale>
        <a:sx n="120" d="100"/>
        <a:sy n="120" d="100"/>
      </p:scale>
      <p:origin x="0" y="-31917"/>
    </p:cViewPr>
  </p:sorterViewPr>
  <p:notesViewPr>
    <p:cSldViewPr>
      <p:cViewPr varScale="1">
        <p:scale>
          <a:sx n="91" d="100"/>
          <a:sy n="91" d="100"/>
        </p:scale>
        <p:origin x="2472" y="184"/>
      </p:cViewPr>
      <p:guideLst>
        <p:guide orient="horz" pos="3024"/>
        <p:guide pos="2304"/>
      </p:guideLst>
    </p:cSldViewPr>
  </p:notes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16.xml"/><Relationship Id="rId21" Type="http://schemas.openxmlformats.org/officeDocument/2006/relationships/slide" Target="slides/slide11.xml"/><Relationship Id="rId42" Type="http://schemas.openxmlformats.org/officeDocument/2006/relationships/slide" Target="slides/slide32.xml"/><Relationship Id="rId47" Type="http://schemas.openxmlformats.org/officeDocument/2006/relationships/slide" Target="slides/slide37.xml"/><Relationship Id="rId63" Type="http://schemas.openxmlformats.org/officeDocument/2006/relationships/slide" Target="slides/slide53.xml"/><Relationship Id="rId68" Type="http://schemas.openxmlformats.org/officeDocument/2006/relationships/slide" Target="slides/slide58.xml"/><Relationship Id="rId84" Type="http://schemas.openxmlformats.org/officeDocument/2006/relationships/slide" Target="slides/slide74.xml"/><Relationship Id="rId89" Type="http://schemas.openxmlformats.org/officeDocument/2006/relationships/slide" Target="slides/slide79.xml"/><Relationship Id="rId7" Type="http://schemas.openxmlformats.org/officeDocument/2006/relationships/slideMaster" Target="slideMasters/slideMaster4.xml"/><Relationship Id="rId71" Type="http://schemas.openxmlformats.org/officeDocument/2006/relationships/slide" Target="slides/slide61.xml"/><Relationship Id="rId92" Type="http://schemas.openxmlformats.org/officeDocument/2006/relationships/slide" Target="slides/slide82.xml"/><Relationship Id="rId2" Type="http://schemas.openxmlformats.org/officeDocument/2006/relationships/customXml" Target="../customXml/item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slide" Target="slides/slide48.xml"/><Relationship Id="rId66" Type="http://schemas.openxmlformats.org/officeDocument/2006/relationships/slide" Target="slides/slide56.xml"/><Relationship Id="rId74" Type="http://schemas.openxmlformats.org/officeDocument/2006/relationships/slide" Target="slides/slide64.xml"/><Relationship Id="rId79" Type="http://schemas.openxmlformats.org/officeDocument/2006/relationships/slide" Target="slides/slide69.xml"/><Relationship Id="rId87" Type="http://schemas.openxmlformats.org/officeDocument/2006/relationships/slide" Target="slides/slide77.xml"/><Relationship Id="rId102" Type="http://schemas.openxmlformats.org/officeDocument/2006/relationships/viewProps" Target="viewProps.xml"/><Relationship Id="rId5" Type="http://schemas.openxmlformats.org/officeDocument/2006/relationships/slideMaster" Target="slideMasters/slideMaster2.xml"/><Relationship Id="rId61" Type="http://schemas.openxmlformats.org/officeDocument/2006/relationships/slide" Target="slides/slide51.xml"/><Relationship Id="rId82" Type="http://schemas.openxmlformats.org/officeDocument/2006/relationships/slide" Target="slides/slide72.xml"/><Relationship Id="rId90" Type="http://schemas.openxmlformats.org/officeDocument/2006/relationships/slide" Target="slides/slide80.xml"/><Relationship Id="rId95" Type="http://schemas.openxmlformats.org/officeDocument/2006/relationships/slide" Target="slides/slide85.xml"/><Relationship Id="rId19" Type="http://schemas.openxmlformats.org/officeDocument/2006/relationships/slide" Target="slides/slide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slide" Target="slides/slide54.xml"/><Relationship Id="rId69" Type="http://schemas.openxmlformats.org/officeDocument/2006/relationships/slide" Target="slides/slide59.xml"/><Relationship Id="rId77" Type="http://schemas.openxmlformats.org/officeDocument/2006/relationships/slide" Target="slides/slide67.xml"/><Relationship Id="rId100" Type="http://schemas.openxmlformats.org/officeDocument/2006/relationships/commentAuthors" Target="commentAuthors.xml"/><Relationship Id="rId113" Type="http://schemas.microsoft.com/office/2015/10/relationships/revisionInfo" Target="revisionInfo.xml"/><Relationship Id="rId8" Type="http://schemas.openxmlformats.org/officeDocument/2006/relationships/slideMaster" Target="slideMasters/slideMaster5.xml"/><Relationship Id="rId51" Type="http://schemas.openxmlformats.org/officeDocument/2006/relationships/slide" Target="slides/slide41.xml"/><Relationship Id="rId72" Type="http://schemas.openxmlformats.org/officeDocument/2006/relationships/slide" Target="slides/slide62.xml"/><Relationship Id="rId80" Type="http://schemas.openxmlformats.org/officeDocument/2006/relationships/slide" Target="slides/slide70.xml"/><Relationship Id="rId85" Type="http://schemas.openxmlformats.org/officeDocument/2006/relationships/slide" Target="slides/slide75.xml"/><Relationship Id="rId93" Type="http://schemas.openxmlformats.org/officeDocument/2006/relationships/slide" Target="slides/slide83.xml"/><Relationship Id="rId98"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slide" Target="slides/slide57.xml"/><Relationship Id="rId103" Type="http://schemas.openxmlformats.org/officeDocument/2006/relationships/theme" Target="theme/theme1.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 Id="rId70" Type="http://schemas.openxmlformats.org/officeDocument/2006/relationships/slide" Target="slides/slide60.xml"/><Relationship Id="rId75" Type="http://schemas.openxmlformats.org/officeDocument/2006/relationships/slide" Target="slides/slide65.xml"/><Relationship Id="rId83" Type="http://schemas.openxmlformats.org/officeDocument/2006/relationships/slide" Target="slides/slide73.xml"/><Relationship Id="rId88" Type="http://schemas.openxmlformats.org/officeDocument/2006/relationships/slide" Target="slides/slide78.xml"/><Relationship Id="rId91" Type="http://schemas.openxmlformats.org/officeDocument/2006/relationships/slide" Target="slides/slide81.xml"/><Relationship Id="rId96" Type="http://schemas.openxmlformats.org/officeDocument/2006/relationships/slide" Target="slides/slide86.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10" Type="http://schemas.openxmlformats.org/officeDocument/2006/relationships/slideMaster" Target="slideMasters/slideMaster7.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slide" Target="slides/slide55.xml"/><Relationship Id="rId73" Type="http://schemas.openxmlformats.org/officeDocument/2006/relationships/slide" Target="slides/slide63.xml"/><Relationship Id="rId78" Type="http://schemas.openxmlformats.org/officeDocument/2006/relationships/slide" Target="slides/slide68.xml"/><Relationship Id="rId81" Type="http://schemas.openxmlformats.org/officeDocument/2006/relationships/slide" Target="slides/slide71.xml"/><Relationship Id="rId86" Type="http://schemas.openxmlformats.org/officeDocument/2006/relationships/slide" Target="slides/slide76.xml"/><Relationship Id="rId94" Type="http://schemas.openxmlformats.org/officeDocument/2006/relationships/slide" Target="slides/slide84.xml"/><Relationship Id="rId99" Type="http://schemas.openxmlformats.org/officeDocument/2006/relationships/tags" Target="tags/tag1.xml"/><Relationship Id="rId10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 Target="slides/slide3.xml"/><Relationship Id="rId18" Type="http://schemas.openxmlformats.org/officeDocument/2006/relationships/slide" Target="slides/slide8.xml"/><Relationship Id="rId39" Type="http://schemas.openxmlformats.org/officeDocument/2006/relationships/slide" Target="slides/slide29.xml"/><Relationship Id="rId34" Type="http://schemas.openxmlformats.org/officeDocument/2006/relationships/slide" Target="slides/slide24.xml"/><Relationship Id="rId50" Type="http://schemas.openxmlformats.org/officeDocument/2006/relationships/slide" Target="slides/slide40.xml"/><Relationship Id="rId55" Type="http://schemas.openxmlformats.org/officeDocument/2006/relationships/slide" Target="slides/slide45.xml"/><Relationship Id="rId76" Type="http://schemas.openxmlformats.org/officeDocument/2006/relationships/slide" Target="slides/slide66.xml"/><Relationship Id="rId97" Type="http://schemas.openxmlformats.org/officeDocument/2006/relationships/slide" Target="slides/slide87.xml"/><Relationship Id="rId10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E194C1A8-DC4B-4329-AF88-FD913597DE85}" type="datetimeFigureOut">
              <a:rPr lang="en-US" smtClean="0"/>
              <a:pPr/>
              <a:t>9/4/2020</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A8073E54-D085-4E2E-B9A5-A53D7E51940E}" type="slidenum">
              <a:rPr lang="en-US" smtClean="0"/>
              <a:pPr/>
              <a:t>‹#›</a:t>
            </a:fld>
            <a:endParaRPr lang="en-US" dirty="0"/>
          </a:p>
        </p:txBody>
      </p:sp>
    </p:spTree>
    <p:extLst>
      <p:ext uri="{BB962C8B-B14F-4D97-AF65-F5344CB8AC3E}">
        <p14:creationId xmlns:p14="http://schemas.microsoft.com/office/powerpoint/2010/main" xmlns="" val="2630752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073E54-D085-4E2E-B9A5-A53D7E51940E}" type="slidenum">
              <a:rPr lang="en-US" smtClean="0"/>
              <a:pPr/>
              <a:t>11</a:t>
            </a:fld>
            <a:endParaRPr lang="en-US" dirty="0"/>
          </a:p>
        </p:txBody>
      </p:sp>
    </p:spTree>
    <p:extLst>
      <p:ext uri="{BB962C8B-B14F-4D97-AF65-F5344CB8AC3E}">
        <p14:creationId xmlns:p14="http://schemas.microsoft.com/office/powerpoint/2010/main" xmlns="" val="34509021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073E54-D085-4E2E-B9A5-A53D7E51940E}" type="slidenum">
              <a:rPr lang="en-US" smtClean="0"/>
              <a:pPr/>
              <a:t>38</a:t>
            </a:fld>
            <a:endParaRPr lang="en-US" dirty="0"/>
          </a:p>
        </p:txBody>
      </p:sp>
    </p:spTree>
    <p:extLst>
      <p:ext uri="{BB962C8B-B14F-4D97-AF65-F5344CB8AC3E}">
        <p14:creationId xmlns:p14="http://schemas.microsoft.com/office/powerpoint/2010/main" xmlns="" val="13122205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073E54-D085-4E2E-B9A5-A53D7E51940E}" type="slidenum">
              <a:rPr lang="en-US" smtClean="0"/>
              <a:pPr/>
              <a:t>39</a:t>
            </a:fld>
            <a:endParaRPr lang="en-US" dirty="0"/>
          </a:p>
        </p:txBody>
      </p:sp>
    </p:spTree>
    <p:extLst>
      <p:ext uri="{BB962C8B-B14F-4D97-AF65-F5344CB8AC3E}">
        <p14:creationId xmlns:p14="http://schemas.microsoft.com/office/powerpoint/2010/main" xmlns="" val="13192688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073E54-D085-4E2E-B9A5-A53D7E51940E}" type="slidenum">
              <a:rPr lang="en-US" smtClean="0"/>
              <a:pPr/>
              <a:t>44</a:t>
            </a:fld>
            <a:endParaRPr lang="en-US" dirty="0"/>
          </a:p>
        </p:txBody>
      </p:sp>
    </p:spTree>
    <p:extLst>
      <p:ext uri="{BB962C8B-B14F-4D97-AF65-F5344CB8AC3E}">
        <p14:creationId xmlns:p14="http://schemas.microsoft.com/office/powerpoint/2010/main" xmlns="" val="37249298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073E54-D085-4E2E-B9A5-A53D7E51940E}" type="slidenum">
              <a:rPr lang="en-US" smtClean="0"/>
              <a:pPr/>
              <a:t>45</a:t>
            </a:fld>
            <a:endParaRPr lang="en-US" dirty="0"/>
          </a:p>
        </p:txBody>
      </p:sp>
    </p:spTree>
    <p:extLst>
      <p:ext uri="{BB962C8B-B14F-4D97-AF65-F5344CB8AC3E}">
        <p14:creationId xmlns:p14="http://schemas.microsoft.com/office/powerpoint/2010/main" xmlns="" val="32243307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073E54-D085-4E2E-B9A5-A53D7E51940E}" type="slidenum">
              <a:rPr lang="en-US" smtClean="0"/>
              <a:pPr/>
              <a:t>46</a:t>
            </a:fld>
            <a:endParaRPr lang="en-US" dirty="0"/>
          </a:p>
        </p:txBody>
      </p:sp>
    </p:spTree>
    <p:extLst>
      <p:ext uri="{BB962C8B-B14F-4D97-AF65-F5344CB8AC3E}">
        <p14:creationId xmlns:p14="http://schemas.microsoft.com/office/powerpoint/2010/main" xmlns="" val="568152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073E54-D085-4E2E-B9A5-A53D7E51940E}" type="slidenum">
              <a:rPr lang="en-US" smtClean="0"/>
              <a:pPr/>
              <a:t>47</a:t>
            </a:fld>
            <a:endParaRPr lang="en-US" dirty="0"/>
          </a:p>
        </p:txBody>
      </p:sp>
    </p:spTree>
    <p:extLst>
      <p:ext uri="{BB962C8B-B14F-4D97-AF65-F5344CB8AC3E}">
        <p14:creationId xmlns:p14="http://schemas.microsoft.com/office/powerpoint/2010/main" xmlns="" val="24461948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073E54-D085-4E2E-B9A5-A53D7E51940E}" type="slidenum">
              <a:rPr lang="en-US" smtClean="0"/>
              <a:pPr/>
              <a:t>48</a:t>
            </a:fld>
            <a:endParaRPr lang="en-US" dirty="0"/>
          </a:p>
        </p:txBody>
      </p:sp>
    </p:spTree>
    <p:extLst>
      <p:ext uri="{BB962C8B-B14F-4D97-AF65-F5344CB8AC3E}">
        <p14:creationId xmlns:p14="http://schemas.microsoft.com/office/powerpoint/2010/main" xmlns="" val="3151356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073E54-D085-4E2E-B9A5-A53D7E51940E}" type="slidenum">
              <a:rPr lang="en-US" smtClean="0"/>
              <a:pPr/>
              <a:t>49</a:t>
            </a:fld>
            <a:endParaRPr lang="en-US" dirty="0"/>
          </a:p>
        </p:txBody>
      </p:sp>
    </p:spTree>
    <p:extLst>
      <p:ext uri="{BB962C8B-B14F-4D97-AF65-F5344CB8AC3E}">
        <p14:creationId xmlns:p14="http://schemas.microsoft.com/office/powerpoint/2010/main" xmlns="" val="6944287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073E54-D085-4E2E-B9A5-A53D7E51940E}" type="slidenum">
              <a:rPr lang="en-US" smtClean="0"/>
              <a:pPr/>
              <a:t>51</a:t>
            </a:fld>
            <a:endParaRPr lang="en-US" dirty="0"/>
          </a:p>
        </p:txBody>
      </p:sp>
    </p:spTree>
    <p:extLst>
      <p:ext uri="{BB962C8B-B14F-4D97-AF65-F5344CB8AC3E}">
        <p14:creationId xmlns:p14="http://schemas.microsoft.com/office/powerpoint/2010/main" xmlns="" val="13397718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073E54-D085-4E2E-B9A5-A53D7E51940E}" type="slidenum">
              <a:rPr lang="en-US" smtClean="0"/>
              <a:pPr/>
              <a:t>52</a:t>
            </a:fld>
            <a:endParaRPr lang="en-US" dirty="0"/>
          </a:p>
        </p:txBody>
      </p:sp>
    </p:spTree>
    <p:extLst>
      <p:ext uri="{BB962C8B-B14F-4D97-AF65-F5344CB8AC3E}">
        <p14:creationId xmlns:p14="http://schemas.microsoft.com/office/powerpoint/2010/main" xmlns="" val="38333764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073E54-D085-4E2E-B9A5-A53D7E51940E}" type="slidenum">
              <a:rPr lang="en-US" smtClean="0"/>
              <a:pPr/>
              <a:t>15</a:t>
            </a:fld>
            <a:endParaRPr lang="en-US" dirty="0"/>
          </a:p>
        </p:txBody>
      </p:sp>
    </p:spTree>
    <p:extLst>
      <p:ext uri="{BB962C8B-B14F-4D97-AF65-F5344CB8AC3E}">
        <p14:creationId xmlns:p14="http://schemas.microsoft.com/office/powerpoint/2010/main" xmlns="" val="11601278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073E54-D085-4E2E-B9A5-A53D7E51940E}" type="slidenum">
              <a:rPr lang="en-US" smtClean="0"/>
              <a:pPr/>
              <a:t>53</a:t>
            </a:fld>
            <a:endParaRPr lang="en-US" dirty="0"/>
          </a:p>
        </p:txBody>
      </p:sp>
    </p:spTree>
    <p:extLst>
      <p:ext uri="{BB962C8B-B14F-4D97-AF65-F5344CB8AC3E}">
        <p14:creationId xmlns:p14="http://schemas.microsoft.com/office/powerpoint/2010/main" xmlns="" val="6134116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073E54-D085-4E2E-B9A5-A53D7E51940E}" type="slidenum">
              <a:rPr lang="en-US" smtClean="0"/>
              <a:pPr/>
              <a:t>54</a:t>
            </a:fld>
            <a:endParaRPr lang="en-US" dirty="0"/>
          </a:p>
        </p:txBody>
      </p:sp>
    </p:spTree>
    <p:extLst>
      <p:ext uri="{BB962C8B-B14F-4D97-AF65-F5344CB8AC3E}">
        <p14:creationId xmlns:p14="http://schemas.microsoft.com/office/powerpoint/2010/main" xmlns="" val="23018498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073E54-D085-4E2E-B9A5-A53D7E51940E}" type="slidenum">
              <a:rPr lang="en-US" smtClean="0"/>
              <a:pPr/>
              <a:t>55</a:t>
            </a:fld>
            <a:endParaRPr lang="en-US" dirty="0"/>
          </a:p>
        </p:txBody>
      </p:sp>
    </p:spTree>
    <p:extLst>
      <p:ext uri="{BB962C8B-B14F-4D97-AF65-F5344CB8AC3E}">
        <p14:creationId xmlns:p14="http://schemas.microsoft.com/office/powerpoint/2010/main" xmlns="" val="9718367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073E54-D085-4E2E-B9A5-A53D7E51940E}" type="slidenum">
              <a:rPr lang="en-US" smtClean="0"/>
              <a:pPr/>
              <a:t>58</a:t>
            </a:fld>
            <a:endParaRPr lang="en-US" dirty="0"/>
          </a:p>
        </p:txBody>
      </p:sp>
    </p:spTree>
    <p:extLst>
      <p:ext uri="{BB962C8B-B14F-4D97-AF65-F5344CB8AC3E}">
        <p14:creationId xmlns:p14="http://schemas.microsoft.com/office/powerpoint/2010/main" xmlns="" val="5411765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073E54-D085-4E2E-B9A5-A53D7E51940E}" type="slidenum">
              <a:rPr lang="en-US" smtClean="0"/>
              <a:pPr/>
              <a:t>60</a:t>
            </a:fld>
            <a:endParaRPr lang="en-US" dirty="0"/>
          </a:p>
        </p:txBody>
      </p:sp>
    </p:spTree>
    <p:extLst>
      <p:ext uri="{BB962C8B-B14F-4D97-AF65-F5344CB8AC3E}">
        <p14:creationId xmlns:p14="http://schemas.microsoft.com/office/powerpoint/2010/main" xmlns="" val="40597362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073E54-D085-4E2E-B9A5-A53D7E51940E}" type="slidenum">
              <a:rPr lang="en-US" smtClean="0"/>
              <a:pPr/>
              <a:t>61</a:t>
            </a:fld>
            <a:endParaRPr lang="en-US" dirty="0"/>
          </a:p>
        </p:txBody>
      </p:sp>
    </p:spTree>
    <p:extLst>
      <p:ext uri="{BB962C8B-B14F-4D97-AF65-F5344CB8AC3E}">
        <p14:creationId xmlns:p14="http://schemas.microsoft.com/office/powerpoint/2010/main" xmlns="" val="21195822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073E54-D085-4E2E-B9A5-A53D7E51940E}" type="slidenum">
              <a:rPr lang="en-US" smtClean="0"/>
              <a:pPr/>
              <a:t>62</a:t>
            </a:fld>
            <a:endParaRPr lang="en-US" dirty="0"/>
          </a:p>
        </p:txBody>
      </p:sp>
    </p:spTree>
    <p:extLst>
      <p:ext uri="{BB962C8B-B14F-4D97-AF65-F5344CB8AC3E}">
        <p14:creationId xmlns:p14="http://schemas.microsoft.com/office/powerpoint/2010/main" xmlns="" val="13394511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073E54-D085-4E2E-B9A5-A53D7E51940E}" type="slidenum">
              <a:rPr lang="en-US" smtClean="0"/>
              <a:pPr/>
              <a:t>63</a:t>
            </a:fld>
            <a:endParaRPr lang="en-US" dirty="0"/>
          </a:p>
        </p:txBody>
      </p:sp>
    </p:spTree>
    <p:extLst>
      <p:ext uri="{BB962C8B-B14F-4D97-AF65-F5344CB8AC3E}">
        <p14:creationId xmlns:p14="http://schemas.microsoft.com/office/powerpoint/2010/main" xmlns="" val="29142624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073E54-D085-4E2E-B9A5-A53D7E51940E}" type="slidenum">
              <a:rPr lang="en-US" smtClean="0"/>
              <a:pPr/>
              <a:t>65</a:t>
            </a:fld>
            <a:endParaRPr lang="en-US" dirty="0"/>
          </a:p>
        </p:txBody>
      </p:sp>
    </p:spTree>
    <p:extLst>
      <p:ext uri="{BB962C8B-B14F-4D97-AF65-F5344CB8AC3E}">
        <p14:creationId xmlns:p14="http://schemas.microsoft.com/office/powerpoint/2010/main" xmlns="" val="19041748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073E54-D085-4E2E-B9A5-A53D7E51940E}" type="slidenum">
              <a:rPr lang="en-US" smtClean="0"/>
              <a:pPr/>
              <a:t>66</a:t>
            </a:fld>
            <a:endParaRPr lang="en-US" dirty="0"/>
          </a:p>
        </p:txBody>
      </p:sp>
    </p:spTree>
    <p:extLst>
      <p:ext uri="{BB962C8B-B14F-4D97-AF65-F5344CB8AC3E}">
        <p14:creationId xmlns:p14="http://schemas.microsoft.com/office/powerpoint/2010/main" xmlns="" val="14064622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073E54-D085-4E2E-B9A5-A53D7E51940E}" type="slidenum">
              <a:rPr lang="en-US" smtClean="0"/>
              <a:pPr/>
              <a:t>20</a:t>
            </a:fld>
            <a:endParaRPr lang="en-US" dirty="0"/>
          </a:p>
        </p:txBody>
      </p:sp>
    </p:spTree>
    <p:extLst>
      <p:ext uri="{BB962C8B-B14F-4D97-AF65-F5344CB8AC3E}">
        <p14:creationId xmlns:p14="http://schemas.microsoft.com/office/powerpoint/2010/main" xmlns="" val="18344297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073E54-D085-4E2E-B9A5-A53D7E51940E}" type="slidenum">
              <a:rPr lang="en-US" smtClean="0"/>
              <a:pPr/>
              <a:t>69</a:t>
            </a:fld>
            <a:endParaRPr lang="en-US" dirty="0"/>
          </a:p>
        </p:txBody>
      </p:sp>
    </p:spTree>
    <p:extLst>
      <p:ext uri="{BB962C8B-B14F-4D97-AF65-F5344CB8AC3E}">
        <p14:creationId xmlns:p14="http://schemas.microsoft.com/office/powerpoint/2010/main" xmlns="" val="364781298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073E54-D085-4E2E-B9A5-A53D7E51940E}" type="slidenum">
              <a:rPr lang="en-US" smtClean="0"/>
              <a:pPr/>
              <a:t>70</a:t>
            </a:fld>
            <a:endParaRPr lang="en-US" dirty="0"/>
          </a:p>
        </p:txBody>
      </p:sp>
    </p:spTree>
    <p:extLst>
      <p:ext uri="{BB962C8B-B14F-4D97-AF65-F5344CB8AC3E}">
        <p14:creationId xmlns:p14="http://schemas.microsoft.com/office/powerpoint/2010/main" xmlns="" val="20549389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073E54-D085-4E2E-B9A5-A53D7E51940E}" type="slidenum">
              <a:rPr lang="en-US" smtClean="0"/>
              <a:pPr/>
              <a:t>80</a:t>
            </a:fld>
            <a:endParaRPr lang="en-US" dirty="0"/>
          </a:p>
        </p:txBody>
      </p:sp>
    </p:spTree>
    <p:extLst>
      <p:ext uri="{BB962C8B-B14F-4D97-AF65-F5344CB8AC3E}">
        <p14:creationId xmlns:p14="http://schemas.microsoft.com/office/powerpoint/2010/main" xmlns="" val="286240092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073E54-D085-4E2E-B9A5-A53D7E51940E}" type="slidenum">
              <a:rPr lang="en-US" smtClean="0"/>
              <a:pPr/>
              <a:t>81</a:t>
            </a:fld>
            <a:endParaRPr lang="en-US" dirty="0"/>
          </a:p>
        </p:txBody>
      </p:sp>
    </p:spTree>
    <p:extLst>
      <p:ext uri="{BB962C8B-B14F-4D97-AF65-F5344CB8AC3E}">
        <p14:creationId xmlns:p14="http://schemas.microsoft.com/office/powerpoint/2010/main" xmlns="" val="41109043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073E54-D085-4E2E-B9A5-A53D7E51940E}" type="slidenum">
              <a:rPr lang="en-US" smtClean="0"/>
              <a:pPr/>
              <a:t>83</a:t>
            </a:fld>
            <a:endParaRPr lang="en-US" dirty="0"/>
          </a:p>
        </p:txBody>
      </p:sp>
    </p:spTree>
    <p:extLst>
      <p:ext uri="{BB962C8B-B14F-4D97-AF65-F5344CB8AC3E}">
        <p14:creationId xmlns:p14="http://schemas.microsoft.com/office/powerpoint/2010/main" xmlns="" val="44340383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073E54-D085-4E2E-B9A5-A53D7E51940E}" type="slidenum">
              <a:rPr lang="en-US" smtClean="0"/>
              <a:pPr/>
              <a:t>84</a:t>
            </a:fld>
            <a:endParaRPr lang="en-US" dirty="0"/>
          </a:p>
        </p:txBody>
      </p:sp>
    </p:spTree>
    <p:extLst>
      <p:ext uri="{BB962C8B-B14F-4D97-AF65-F5344CB8AC3E}">
        <p14:creationId xmlns:p14="http://schemas.microsoft.com/office/powerpoint/2010/main" xmlns="" val="425138346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073E54-D085-4E2E-B9A5-A53D7E51940E}" type="slidenum">
              <a:rPr lang="en-US" smtClean="0"/>
              <a:pPr/>
              <a:t>85</a:t>
            </a:fld>
            <a:endParaRPr lang="en-US" dirty="0"/>
          </a:p>
        </p:txBody>
      </p:sp>
    </p:spTree>
    <p:extLst>
      <p:ext uri="{BB962C8B-B14F-4D97-AF65-F5344CB8AC3E}">
        <p14:creationId xmlns:p14="http://schemas.microsoft.com/office/powerpoint/2010/main" xmlns="" val="199329053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073E54-D085-4E2E-B9A5-A53D7E51940E}" type="slidenum">
              <a:rPr lang="en-US" smtClean="0"/>
              <a:pPr/>
              <a:t>86</a:t>
            </a:fld>
            <a:endParaRPr lang="en-US" dirty="0"/>
          </a:p>
        </p:txBody>
      </p:sp>
    </p:spTree>
    <p:extLst>
      <p:ext uri="{BB962C8B-B14F-4D97-AF65-F5344CB8AC3E}">
        <p14:creationId xmlns:p14="http://schemas.microsoft.com/office/powerpoint/2010/main" xmlns="" val="303953427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073E54-D085-4E2E-B9A5-A53D7E51940E}" type="slidenum">
              <a:rPr lang="en-US" smtClean="0"/>
              <a:pPr/>
              <a:t>87</a:t>
            </a:fld>
            <a:endParaRPr lang="en-US" dirty="0"/>
          </a:p>
        </p:txBody>
      </p:sp>
    </p:spTree>
    <p:extLst>
      <p:ext uri="{BB962C8B-B14F-4D97-AF65-F5344CB8AC3E}">
        <p14:creationId xmlns:p14="http://schemas.microsoft.com/office/powerpoint/2010/main" xmlns="" val="12168915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073E54-D085-4E2E-B9A5-A53D7E51940E}" type="slidenum">
              <a:rPr lang="en-US" smtClean="0"/>
              <a:pPr/>
              <a:t>21</a:t>
            </a:fld>
            <a:endParaRPr lang="en-US" dirty="0"/>
          </a:p>
        </p:txBody>
      </p:sp>
    </p:spTree>
    <p:extLst>
      <p:ext uri="{BB962C8B-B14F-4D97-AF65-F5344CB8AC3E}">
        <p14:creationId xmlns:p14="http://schemas.microsoft.com/office/powerpoint/2010/main" xmlns="" val="16733404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073E54-D085-4E2E-B9A5-A53D7E51940E}" type="slidenum">
              <a:rPr lang="en-US" smtClean="0"/>
              <a:pPr/>
              <a:t>27</a:t>
            </a:fld>
            <a:endParaRPr lang="en-US" dirty="0"/>
          </a:p>
        </p:txBody>
      </p:sp>
    </p:spTree>
    <p:extLst>
      <p:ext uri="{BB962C8B-B14F-4D97-AF65-F5344CB8AC3E}">
        <p14:creationId xmlns:p14="http://schemas.microsoft.com/office/powerpoint/2010/main" xmlns="" val="1487617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073E54-D085-4E2E-B9A5-A53D7E51940E}" type="slidenum">
              <a:rPr lang="en-US" smtClean="0"/>
              <a:pPr/>
              <a:t>30</a:t>
            </a:fld>
            <a:endParaRPr lang="en-US" dirty="0"/>
          </a:p>
        </p:txBody>
      </p:sp>
    </p:spTree>
    <p:extLst>
      <p:ext uri="{BB962C8B-B14F-4D97-AF65-F5344CB8AC3E}">
        <p14:creationId xmlns:p14="http://schemas.microsoft.com/office/powerpoint/2010/main" xmlns="" val="36715966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073E54-D085-4E2E-B9A5-A53D7E51940E}" type="slidenum">
              <a:rPr lang="en-US" smtClean="0"/>
              <a:pPr/>
              <a:t>31</a:t>
            </a:fld>
            <a:endParaRPr lang="en-US" dirty="0"/>
          </a:p>
        </p:txBody>
      </p:sp>
    </p:spTree>
    <p:extLst>
      <p:ext uri="{BB962C8B-B14F-4D97-AF65-F5344CB8AC3E}">
        <p14:creationId xmlns:p14="http://schemas.microsoft.com/office/powerpoint/2010/main" xmlns="" val="20313231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073E54-D085-4E2E-B9A5-A53D7E51940E}" type="slidenum">
              <a:rPr lang="en-US" smtClean="0"/>
              <a:pPr/>
              <a:t>32</a:t>
            </a:fld>
            <a:endParaRPr lang="en-US" dirty="0"/>
          </a:p>
        </p:txBody>
      </p:sp>
    </p:spTree>
    <p:extLst>
      <p:ext uri="{BB962C8B-B14F-4D97-AF65-F5344CB8AC3E}">
        <p14:creationId xmlns:p14="http://schemas.microsoft.com/office/powerpoint/2010/main" xmlns="" val="11878523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073E54-D085-4E2E-B9A5-A53D7E51940E}" type="slidenum">
              <a:rPr lang="en-US" smtClean="0"/>
              <a:pPr/>
              <a:t>37</a:t>
            </a:fld>
            <a:endParaRPr lang="en-US" dirty="0"/>
          </a:p>
        </p:txBody>
      </p:sp>
    </p:spTree>
    <p:extLst>
      <p:ext uri="{BB962C8B-B14F-4D97-AF65-F5344CB8AC3E}">
        <p14:creationId xmlns:p14="http://schemas.microsoft.com/office/powerpoint/2010/main" xmlns="" val="4576104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pener: Version A">
    <p:spTree>
      <p:nvGrpSpPr>
        <p:cNvPr id="1" name=""/>
        <p:cNvGrpSpPr/>
        <p:nvPr/>
      </p:nvGrpSpPr>
      <p:grpSpPr>
        <a:xfrm>
          <a:off x="0" y="0"/>
          <a:ext cx="0" cy="0"/>
          <a:chOff x="0" y="0"/>
          <a:chExt cx="0" cy="0"/>
        </a:xfrm>
      </p:grpSpPr>
      <p:sp>
        <p:nvSpPr>
          <p:cNvPr id="8" name="Title "/>
          <p:cNvSpPr>
            <a:spLocks noGrp="1"/>
          </p:cNvSpPr>
          <p:nvPr>
            <p:ph type="title" hasCustomPrompt="1"/>
          </p:nvPr>
        </p:nvSpPr>
        <p:spPr>
          <a:xfrm>
            <a:off x="152400" y="365125"/>
            <a:ext cx="8839200" cy="1387475"/>
          </a:xfrm>
          <a:prstGeom prst="rect">
            <a:avLst/>
          </a:prstGeom>
        </p:spPr>
        <p:txBody>
          <a:bodyPr anchor="b"/>
          <a:lstStyle>
            <a:lvl1pPr>
              <a:defRPr sz="6200" b="0" i="0" baseline="0">
                <a:latin typeface="Calibri" panose="020F0502020204030204" pitchFamily="34" charset="0"/>
                <a:ea typeface="Calibri" panose="020F0502020204030204" pitchFamily="34" charset="0"/>
                <a:cs typeface="Calibri" panose="020F0502020204030204" pitchFamily="34" charset="0"/>
              </a:defRPr>
            </a:lvl1pPr>
          </a:lstStyle>
          <a:p>
            <a:r>
              <a:rPr lang="en-US" dirty="0"/>
              <a:t>Click to Edit Book Title</a:t>
            </a:r>
          </a:p>
        </p:txBody>
      </p:sp>
      <p:sp>
        <p:nvSpPr>
          <p:cNvPr id="3" name="Edition"/>
          <p:cNvSpPr>
            <a:spLocks noGrp="1"/>
          </p:cNvSpPr>
          <p:nvPr>
            <p:ph sz="quarter" idx="21" hasCustomPrompt="1"/>
          </p:nvPr>
        </p:nvSpPr>
        <p:spPr>
          <a:xfrm>
            <a:off x="152400" y="1828800"/>
            <a:ext cx="8839200" cy="457200"/>
          </a:xfrm>
          <a:prstGeom prst="rect">
            <a:avLst/>
          </a:prstGeom>
        </p:spPr>
        <p:txBody>
          <a:bodyPr/>
          <a:lstStyle>
            <a:lvl1pPr marL="0" indent="0" algn="ctr">
              <a:buNone/>
              <a:defRPr sz="2900" b="1" i="0">
                <a:latin typeface="Calibri" panose="020F0502020204030204" pitchFamily="34" charset="0"/>
                <a:ea typeface="Calibri" panose="020F0502020204030204" pitchFamily="34" charset="0"/>
                <a:cs typeface="Calibri" panose="020F0502020204030204" pitchFamily="34" charset="0"/>
              </a:defRPr>
            </a:lvl1pPr>
            <a:lvl2pPr marL="457200" indent="0" algn="ctr">
              <a:buNone/>
              <a:defRPr b="1" i="0">
                <a:latin typeface="Times New Roman" charset="0"/>
                <a:ea typeface="Times New Roman" charset="0"/>
                <a:cs typeface="Times New Roman" charset="0"/>
              </a:defRPr>
            </a:lvl2pPr>
            <a:lvl3pPr marL="914400" indent="0" algn="ctr">
              <a:buNone/>
              <a:defRPr b="1" i="0">
                <a:latin typeface="Times New Roman" charset="0"/>
                <a:ea typeface="Times New Roman" charset="0"/>
                <a:cs typeface="Times New Roman" charset="0"/>
              </a:defRPr>
            </a:lvl3pPr>
            <a:lvl4pPr marL="1371600" indent="0" algn="ctr">
              <a:buNone/>
              <a:defRPr b="1" i="0">
                <a:latin typeface="Times New Roman" charset="0"/>
                <a:ea typeface="Times New Roman" charset="0"/>
                <a:cs typeface="Times New Roman" charset="0"/>
              </a:defRPr>
            </a:lvl4pPr>
            <a:lvl5pPr marL="1828800" indent="0" algn="ctr">
              <a:buNone/>
              <a:defRPr b="1" i="0">
                <a:latin typeface="Times New Roman" charset="0"/>
                <a:ea typeface="Times New Roman" charset="0"/>
                <a:cs typeface="Times New Roman" charset="0"/>
              </a:defRPr>
            </a:lvl5pPr>
          </a:lstStyle>
          <a:p>
            <a:pPr lvl="0"/>
            <a:r>
              <a:rPr lang="en-US" dirty="0"/>
              <a:t>Third Edition</a:t>
            </a:r>
          </a:p>
        </p:txBody>
      </p:sp>
      <p:sp>
        <p:nvSpPr>
          <p:cNvPr id="5" name="Author"/>
          <p:cNvSpPr>
            <a:spLocks noGrp="1"/>
          </p:cNvSpPr>
          <p:nvPr>
            <p:ph sz="quarter" idx="22" hasCustomPrompt="1"/>
          </p:nvPr>
        </p:nvSpPr>
        <p:spPr>
          <a:xfrm>
            <a:off x="152400" y="2363724"/>
            <a:ext cx="8839200" cy="685800"/>
          </a:xfrm>
          <a:prstGeom prst="rect">
            <a:avLst/>
          </a:prstGeom>
        </p:spPr>
        <p:txBody>
          <a:bodyPr/>
          <a:lstStyle>
            <a:lvl1pPr marL="0" indent="0" algn="ctr">
              <a:buNone/>
              <a:defRPr b="0" i="0">
                <a:solidFill>
                  <a:schemeClr val="accent2"/>
                </a:solidFill>
                <a:latin typeface="Calibri" panose="020F0502020204030204" pitchFamily="34" charset="0"/>
                <a:ea typeface="Calibri" panose="020F0502020204030204" pitchFamily="34" charset="0"/>
                <a:cs typeface="Calibri" panose="020F0502020204030204" pitchFamily="34" charset="0"/>
              </a:defRPr>
            </a:lvl1pPr>
          </a:lstStyle>
          <a:p>
            <a:pPr lvl="0"/>
            <a:r>
              <a:rPr lang="en-US" dirty="0"/>
              <a:t>David Klein</a:t>
            </a:r>
          </a:p>
        </p:txBody>
      </p:sp>
      <p:sp>
        <p:nvSpPr>
          <p:cNvPr id="29" name="CN"/>
          <p:cNvSpPr>
            <a:spLocks noGrp="1"/>
          </p:cNvSpPr>
          <p:nvPr>
            <p:ph sz="quarter" idx="19" hasCustomPrompt="1"/>
          </p:nvPr>
        </p:nvSpPr>
        <p:spPr>
          <a:xfrm>
            <a:off x="152400" y="3733800"/>
            <a:ext cx="8839200" cy="533400"/>
          </a:xfrm>
          <a:prstGeom prst="rect">
            <a:avLst/>
          </a:prstGeom>
        </p:spPr>
        <p:txBody>
          <a:bodyPr/>
          <a:lstStyle>
            <a:lvl1pPr marL="0" indent="0" algn="ctr">
              <a:buNone/>
              <a:defRPr sz="4000" b="1" i="0" baseline="0">
                <a:solidFill>
                  <a:schemeClr val="accent1"/>
                </a:solidFill>
                <a:latin typeface="Calibri" panose="020F0502020204030204" pitchFamily="34" charset="0"/>
                <a:ea typeface="Calibri" panose="020F0502020204030204" pitchFamily="34" charset="0"/>
                <a:cs typeface="Calibri" panose="020F0502020204030204" pitchFamily="34" charset="0"/>
              </a:defRPr>
            </a:lvl1pPr>
          </a:lstStyle>
          <a:p>
            <a:pPr lvl="0"/>
            <a:r>
              <a:rPr lang="en-US" dirty="0"/>
              <a:t>Chapter 1</a:t>
            </a:r>
          </a:p>
        </p:txBody>
      </p:sp>
      <p:sp>
        <p:nvSpPr>
          <p:cNvPr id="31" name="CT"/>
          <p:cNvSpPr>
            <a:spLocks noGrp="1"/>
          </p:cNvSpPr>
          <p:nvPr>
            <p:ph sz="quarter" idx="20" hasCustomPrompt="1"/>
          </p:nvPr>
        </p:nvSpPr>
        <p:spPr>
          <a:xfrm>
            <a:off x="152400" y="4419600"/>
            <a:ext cx="8839200" cy="2286000"/>
          </a:xfrm>
          <a:prstGeom prst="rect">
            <a:avLst/>
          </a:prstGeom>
        </p:spPr>
        <p:txBody>
          <a:bodyPr anchor="ctr"/>
          <a:lstStyle>
            <a:lvl1pPr marL="0" indent="0" algn="ctr">
              <a:buNone/>
              <a:defRPr sz="3800" b="0" i="0">
                <a:latin typeface="Calibri" panose="020F0502020204030204" pitchFamily="34" charset="0"/>
                <a:ea typeface="Calibri" panose="020F0502020204030204" pitchFamily="34" charset="0"/>
                <a:cs typeface="Calibri" panose="020F050202020403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Edit Chapter Title</a:t>
            </a:r>
          </a:p>
        </p:txBody>
      </p:sp>
    </p:spTree>
    <p:extLst>
      <p:ext uri="{BB962C8B-B14F-4D97-AF65-F5344CB8AC3E}">
        <p14:creationId xmlns:p14="http://schemas.microsoft.com/office/powerpoint/2010/main" xmlns="" val="82637240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pter Outline: Version E1">
    <p:spTree>
      <p:nvGrpSpPr>
        <p:cNvPr id="1" name=""/>
        <p:cNvGrpSpPr/>
        <p:nvPr/>
      </p:nvGrpSpPr>
      <p:grpSpPr>
        <a:xfrm>
          <a:off x="0" y="0"/>
          <a:ext cx="0" cy="0"/>
          <a:chOff x="0" y="0"/>
          <a:chExt cx="0" cy="0"/>
        </a:xfrm>
      </p:grpSpPr>
      <p:sp>
        <p:nvSpPr>
          <p:cNvPr id="7" name="Title"/>
          <p:cNvSpPr>
            <a:spLocks noGrp="1"/>
          </p:cNvSpPr>
          <p:nvPr>
            <p:ph type="title"/>
          </p:nvPr>
        </p:nvSpPr>
        <p:spPr>
          <a:xfrm>
            <a:off x="304800" y="762001"/>
            <a:ext cx="8534400" cy="838199"/>
          </a:xfrm>
          <a:prstGeom prst="rect">
            <a:avLst/>
          </a:prstGeom>
        </p:spPr>
        <p:txBody>
          <a:bodyPr/>
          <a:lstStyle>
            <a:lvl1pPr>
              <a:defRPr sz="4000">
                <a:solidFill>
                  <a:schemeClr val="accent1"/>
                </a:solidFill>
                <a:latin typeface="Calibri" panose="020F0502020204030204" pitchFamily="34" charset="0"/>
                <a:ea typeface="Calibri" panose="020F0502020204030204" pitchFamily="34" charset="0"/>
                <a:cs typeface="Calibri" panose="020F0502020204030204" pitchFamily="34" charset="0"/>
              </a:defRPr>
            </a:lvl1pPr>
          </a:lstStyle>
          <a:p>
            <a:r>
              <a:rPr lang="en-US" dirty="0"/>
              <a:t>Click to edit Master title style</a:t>
            </a:r>
          </a:p>
        </p:txBody>
      </p:sp>
      <p:sp>
        <p:nvSpPr>
          <p:cNvPr id="6" name="COB"/>
          <p:cNvSpPr>
            <a:spLocks noGrp="1"/>
          </p:cNvSpPr>
          <p:nvPr>
            <p:ph sz="quarter" idx="14" hasCustomPrompt="1"/>
          </p:nvPr>
        </p:nvSpPr>
        <p:spPr>
          <a:xfrm>
            <a:off x="304800" y="1752600"/>
            <a:ext cx="8534400" cy="4495800"/>
          </a:xfrm>
          <a:prstGeom prst="rect">
            <a:avLst/>
          </a:prstGeom>
        </p:spPr>
        <p:txBody>
          <a:bodyPr/>
          <a:lstStyle>
            <a:lvl1pPr marL="0" indent="0">
              <a:buFont typeface="+mj-lt"/>
              <a:buNone/>
              <a:tabLst/>
              <a:defRPr sz="2800" b="0" i="0" baseline="0">
                <a:latin typeface="Calibri" panose="020F0502020204030204" pitchFamily="34" charset="0"/>
                <a:ea typeface="Calibri" panose="020F0502020204030204" pitchFamily="34" charset="0"/>
                <a:cs typeface="Calibri" panose="020F0502020204030204" pitchFamily="34" charset="0"/>
              </a:defRPr>
            </a:lvl1pPr>
            <a:lvl2pPr marL="803275" indent="-282575">
              <a:buClr>
                <a:schemeClr val="accent2"/>
              </a:buClr>
              <a:tabLst/>
              <a:defRPr sz="2400" b="0" i="0" baseline="0">
                <a:latin typeface="Calibri" panose="020F0502020204030204" pitchFamily="34" charset="0"/>
                <a:ea typeface="Calibri" panose="020F0502020204030204" pitchFamily="34" charset="0"/>
                <a:cs typeface="Calibri" panose="020F0502020204030204" pitchFamily="34" charset="0"/>
              </a:defRPr>
            </a:lvl2pPr>
            <a:lvl3pPr marL="803275" marR="0" indent="-282575" algn="l" defTabSz="914400" rtl="0" eaLnBrk="1" fontAlgn="auto" latinLnBrk="0" hangingPunct="1">
              <a:lnSpc>
                <a:spcPct val="90000"/>
              </a:lnSpc>
              <a:spcBef>
                <a:spcPts val="500"/>
              </a:spcBef>
              <a:spcAft>
                <a:spcPts val="0"/>
              </a:spcAft>
              <a:buClrTx/>
              <a:buSzTx/>
              <a:buFont typeface="Arial"/>
              <a:buChar char="•"/>
              <a:tabLst/>
              <a:defRPr sz="2400" b="0" i="0">
                <a:solidFill>
                  <a:schemeClr val="accent2"/>
                </a:solidFill>
                <a:latin typeface="Calibri" panose="020F0502020204030204" pitchFamily="34" charset="0"/>
                <a:ea typeface="Calibri" panose="020F0502020204030204" pitchFamily="34" charset="0"/>
                <a:cs typeface="Calibri" panose="020F0502020204030204" pitchFamily="34" charset="0"/>
              </a:defRPr>
            </a:lvl3pPr>
          </a:lstStyle>
          <a:p>
            <a:pPr lvl="0"/>
            <a:r>
              <a:rPr lang="en-US" dirty="0"/>
              <a:t>This Is a Sample Outline with No Numbers and One-column</a:t>
            </a:r>
          </a:p>
          <a:p>
            <a:pPr lvl="1"/>
            <a:r>
              <a:rPr lang="en-US" dirty="0"/>
              <a:t>The H2 Level Does Not Have a Number</a:t>
            </a:r>
          </a:p>
          <a:p>
            <a:pPr lvl="2"/>
            <a:r>
              <a:rPr lang="en-US" dirty="0"/>
              <a:t>One of the Subheadings May Be a Special Feature  </a:t>
            </a:r>
          </a:p>
          <a:p>
            <a:pPr lvl="0"/>
            <a:r>
              <a:rPr lang="en-US" dirty="0"/>
              <a:t>This Outline Has Two Levels</a:t>
            </a:r>
          </a:p>
          <a:p>
            <a:pPr lvl="1"/>
            <a:r>
              <a:rPr lang="en-US" dirty="0"/>
              <a:t>Outline Items Usually Have No Ending Punctuation</a:t>
            </a:r>
          </a:p>
          <a:p>
            <a:pPr marL="803275" marR="0" lvl="2" indent="-282575" algn="l" defTabSz="914400" rtl="0" eaLnBrk="1" fontAlgn="auto" latinLnBrk="0" hangingPunct="1">
              <a:lnSpc>
                <a:spcPct val="90000"/>
              </a:lnSpc>
              <a:spcBef>
                <a:spcPts val="500"/>
              </a:spcBef>
              <a:spcAft>
                <a:spcPts val="0"/>
              </a:spcAft>
              <a:buClrTx/>
              <a:buSzTx/>
              <a:buFont typeface="Arial"/>
              <a:buChar char="•"/>
              <a:tabLst/>
              <a:defRPr/>
            </a:pPr>
            <a:r>
              <a:rPr lang="en-US" dirty="0"/>
              <a:t>Special Feature</a:t>
            </a:r>
          </a:p>
        </p:txBody>
      </p:sp>
      <p:sp>
        <p:nvSpPr>
          <p:cNvPr id="3" name="Slide Number Placeholder 2"/>
          <p:cNvSpPr>
            <a:spLocks noGrp="1"/>
          </p:cNvSpPr>
          <p:nvPr>
            <p:ph type="sldNum" sz="quarter" idx="10"/>
          </p:nvPr>
        </p:nvSpPr>
        <p:spPr/>
        <p:txBody>
          <a:bodyPr/>
          <a:lstStyle>
            <a:lvl1pPr>
              <a:defRPr>
                <a:latin typeface="Calibri" panose="020F0502020204030204" pitchFamily="34" charset="0"/>
                <a:ea typeface="Calibri" panose="020F0502020204030204" pitchFamily="34" charset="0"/>
                <a:cs typeface="Calibri" panose="020F0502020204030204" pitchFamily="34" charset="0"/>
              </a:defRPr>
            </a:lvl1pPr>
          </a:lstStyle>
          <a:p>
            <a:fld id="{67B19427-F580-D146-B60E-4CADEE75497F}" type="slidenum">
              <a:rPr lang="en-US" smtClean="0"/>
              <a:pPr/>
              <a:t>‹#›</a:t>
            </a:fld>
            <a:endParaRPr lang="en-US" dirty="0"/>
          </a:p>
        </p:txBody>
      </p:sp>
      <p:sp>
        <p:nvSpPr>
          <p:cNvPr id="4" name="Footer Placeholder 3"/>
          <p:cNvSpPr>
            <a:spLocks noGrp="1"/>
          </p:cNvSpPr>
          <p:nvPr>
            <p:ph type="ftr" sz="quarter" idx="11"/>
          </p:nvPr>
        </p:nvSpPr>
        <p:spPr/>
        <p:txBody>
          <a:bodyPr/>
          <a:lstStyle>
            <a:lvl1pPr>
              <a:defRPr>
                <a:latin typeface="Calibri" panose="020F0502020204030204" pitchFamily="34" charset="0"/>
                <a:ea typeface="Calibri" panose="020F0502020204030204" pitchFamily="34" charset="0"/>
                <a:cs typeface="Calibri" panose="020F0502020204030204" pitchFamily="34" charset="0"/>
              </a:defRPr>
            </a:lvl1pPr>
          </a:lstStyle>
          <a:p>
            <a:r>
              <a:rPr lang="en-US" dirty="0" smtClean="0"/>
              <a:t>Copyright ©2019 John Wiley &amp; Sons, Inc. </a:t>
            </a:r>
            <a:endParaRPr lang="en-US" dirty="0"/>
          </a:p>
        </p:txBody>
      </p:sp>
    </p:spTree>
    <p:extLst>
      <p:ext uri="{BB962C8B-B14F-4D97-AF65-F5344CB8AC3E}">
        <p14:creationId xmlns:p14="http://schemas.microsoft.com/office/powerpoint/2010/main" xmlns="" val="34037834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hapter Outline: Version F1">
    <p:spTree>
      <p:nvGrpSpPr>
        <p:cNvPr id="1" name=""/>
        <p:cNvGrpSpPr/>
        <p:nvPr/>
      </p:nvGrpSpPr>
      <p:grpSpPr>
        <a:xfrm>
          <a:off x="0" y="0"/>
          <a:ext cx="0" cy="0"/>
          <a:chOff x="0" y="0"/>
          <a:chExt cx="0" cy="0"/>
        </a:xfrm>
      </p:grpSpPr>
      <p:sp>
        <p:nvSpPr>
          <p:cNvPr id="7" name="Title"/>
          <p:cNvSpPr>
            <a:spLocks noGrp="1"/>
          </p:cNvSpPr>
          <p:nvPr>
            <p:ph type="title"/>
          </p:nvPr>
        </p:nvSpPr>
        <p:spPr>
          <a:xfrm>
            <a:off x="304800" y="762001"/>
            <a:ext cx="8534400" cy="838199"/>
          </a:xfrm>
          <a:prstGeom prst="rect">
            <a:avLst/>
          </a:prstGeom>
        </p:spPr>
        <p:txBody>
          <a:bodyPr/>
          <a:lstStyle>
            <a:lvl1pPr>
              <a:defRPr sz="4000">
                <a:solidFill>
                  <a:schemeClr val="accent1"/>
                </a:solidFill>
                <a:latin typeface="Calibri" panose="020F0502020204030204" pitchFamily="34" charset="0"/>
                <a:ea typeface="Calibri" panose="020F0502020204030204" pitchFamily="34" charset="0"/>
                <a:cs typeface="Calibri" panose="020F0502020204030204" pitchFamily="34" charset="0"/>
              </a:defRPr>
            </a:lvl1pPr>
          </a:lstStyle>
          <a:p>
            <a:r>
              <a:rPr lang="en-US" dirty="0"/>
              <a:t>Click to edit Master title style</a:t>
            </a:r>
          </a:p>
        </p:txBody>
      </p:sp>
      <p:sp>
        <p:nvSpPr>
          <p:cNvPr id="6" name="COBNL"/>
          <p:cNvSpPr>
            <a:spLocks noGrp="1"/>
          </p:cNvSpPr>
          <p:nvPr>
            <p:ph sz="quarter" idx="14" hasCustomPrompt="1"/>
          </p:nvPr>
        </p:nvSpPr>
        <p:spPr>
          <a:xfrm>
            <a:off x="304800" y="1752600"/>
            <a:ext cx="8534400" cy="4419600"/>
          </a:xfrm>
          <a:prstGeom prst="rect">
            <a:avLst/>
          </a:prstGeom>
        </p:spPr>
        <p:txBody>
          <a:bodyPr numCol="2" spcCol="548640"/>
          <a:lstStyle>
            <a:lvl1pPr marL="803275" marR="0" indent="-803275" algn="l" defTabSz="914400" rtl="0" eaLnBrk="1" fontAlgn="auto" latinLnBrk="0" hangingPunct="1">
              <a:lnSpc>
                <a:spcPct val="90000"/>
              </a:lnSpc>
              <a:spcBef>
                <a:spcPts val="1000"/>
              </a:spcBef>
              <a:spcAft>
                <a:spcPts val="0"/>
              </a:spcAft>
              <a:buClrTx/>
              <a:buSzTx/>
              <a:buFont typeface="Arial"/>
              <a:buNone/>
              <a:tabLst/>
              <a:defRPr sz="2800" b="0" i="0" baseline="0">
                <a:latin typeface="Calibri" panose="020F0502020204030204" pitchFamily="34" charset="0"/>
                <a:ea typeface="Calibri" panose="020F0502020204030204" pitchFamily="34" charset="0"/>
                <a:cs typeface="Calibri" panose="020F0502020204030204" pitchFamily="34" charset="0"/>
              </a:defRPr>
            </a:lvl1pPr>
          </a:lstStyle>
          <a:p>
            <a:pPr lvl="0"/>
            <a:r>
              <a:rPr lang="en-US" dirty="0"/>
              <a:t>1.1	This Is a Sample Outline for Two-Column and Double-numbered</a:t>
            </a:r>
          </a:p>
          <a:p>
            <a:pPr lvl="0"/>
            <a:r>
              <a:rPr lang="en-US" dirty="0"/>
              <a:t>1.2	It is Two-column </a:t>
            </a:r>
          </a:p>
          <a:p>
            <a:pPr lvl="0"/>
            <a:r>
              <a:rPr lang="en-US" dirty="0"/>
              <a:t>1.3	This Outline Has No Sub-lists</a:t>
            </a:r>
          </a:p>
          <a:p>
            <a:pPr lvl="0"/>
            <a:r>
              <a:rPr lang="en-US" dirty="0"/>
              <a:t>1.4	This List Is Double-numbered</a:t>
            </a:r>
          </a:p>
          <a:p>
            <a:pPr lvl="0"/>
            <a:r>
              <a:rPr lang="en-US" dirty="0"/>
              <a:t>1.5	The Outline Slide Has a Footer</a:t>
            </a:r>
          </a:p>
          <a:p>
            <a:pPr lvl="0"/>
            <a:r>
              <a:rPr lang="en-US" dirty="0"/>
              <a:t>1.6	Outline Items Usually Have No Ending Punctuation</a:t>
            </a:r>
          </a:p>
          <a:p>
            <a:pPr marL="803275" marR="0" lvl="0" indent="-803275" algn="l" defTabSz="914400" rtl="0" eaLnBrk="1" fontAlgn="auto" latinLnBrk="0" hangingPunct="1">
              <a:lnSpc>
                <a:spcPct val="90000"/>
              </a:lnSpc>
              <a:spcBef>
                <a:spcPts val="1000"/>
              </a:spcBef>
              <a:spcAft>
                <a:spcPts val="0"/>
              </a:spcAft>
              <a:buClrTx/>
              <a:buSzTx/>
              <a:buFont typeface="Arial"/>
              <a:buNone/>
              <a:tabLst/>
              <a:defRPr/>
            </a:pPr>
            <a:r>
              <a:rPr lang="en-US" dirty="0"/>
              <a:t>1.7	Another Heading</a:t>
            </a:r>
          </a:p>
          <a:p>
            <a:pPr marL="803275" marR="0" lvl="0" indent="-803275" algn="l" defTabSz="914400" rtl="0" eaLnBrk="1" fontAlgn="auto" latinLnBrk="0" hangingPunct="1">
              <a:lnSpc>
                <a:spcPct val="90000"/>
              </a:lnSpc>
              <a:spcBef>
                <a:spcPts val="1000"/>
              </a:spcBef>
              <a:spcAft>
                <a:spcPts val="0"/>
              </a:spcAft>
              <a:buClrTx/>
              <a:buSzTx/>
              <a:buFont typeface="Arial"/>
              <a:buNone/>
              <a:tabLst/>
              <a:defRPr/>
            </a:pPr>
            <a:r>
              <a:rPr lang="en-US" dirty="0"/>
              <a:t>1.8	Another Heading</a:t>
            </a:r>
          </a:p>
          <a:p>
            <a:pPr marL="803275" marR="0" lvl="0" indent="-803275" algn="l" defTabSz="914400" rtl="0" eaLnBrk="1" fontAlgn="auto" latinLnBrk="0" hangingPunct="1">
              <a:lnSpc>
                <a:spcPct val="90000"/>
              </a:lnSpc>
              <a:spcBef>
                <a:spcPts val="1000"/>
              </a:spcBef>
              <a:spcAft>
                <a:spcPts val="0"/>
              </a:spcAft>
              <a:buClrTx/>
              <a:buSzTx/>
              <a:buFont typeface="Arial"/>
              <a:buNone/>
              <a:tabLst/>
              <a:defRPr/>
            </a:pPr>
            <a:r>
              <a:rPr lang="en-US" dirty="0"/>
              <a:t>1.10	Another Heading</a:t>
            </a:r>
          </a:p>
        </p:txBody>
      </p:sp>
      <p:sp>
        <p:nvSpPr>
          <p:cNvPr id="3" name="Slide Number Placeholder 2"/>
          <p:cNvSpPr>
            <a:spLocks noGrp="1"/>
          </p:cNvSpPr>
          <p:nvPr>
            <p:ph type="sldNum" sz="quarter" idx="10"/>
          </p:nvPr>
        </p:nvSpPr>
        <p:spPr/>
        <p:txBody>
          <a:bodyPr/>
          <a:lstStyle>
            <a:lvl1pPr>
              <a:defRPr>
                <a:latin typeface="Calibri" panose="020F0502020204030204" pitchFamily="34" charset="0"/>
                <a:ea typeface="Calibri" panose="020F0502020204030204" pitchFamily="34" charset="0"/>
                <a:cs typeface="Calibri" panose="020F0502020204030204" pitchFamily="34" charset="0"/>
              </a:defRPr>
            </a:lvl1pPr>
          </a:lstStyle>
          <a:p>
            <a:fld id="{67B19427-F580-D146-B60E-4CADEE75497F}" type="slidenum">
              <a:rPr lang="en-US" smtClean="0"/>
              <a:pPr/>
              <a:t>‹#›</a:t>
            </a:fld>
            <a:endParaRPr lang="en-US" dirty="0"/>
          </a:p>
        </p:txBody>
      </p:sp>
      <p:sp>
        <p:nvSpPr>
          <p:cNvPr id="4" name="Footer Placeholder 3"/>
          <p:cNvSpPr>
            <a:spLocks noGrp="1"/>
          </p:cNvSpPr>
          <p:nvPr>
            <p:ph type="ftr" sz="quarter" idx="11"/>
          </p:nvPr>
        </p:nvSpPr>
        <p:spPr/>
        <p:txBody>
          <a:bodyPr/>
          <a:lstStyle>
            <a:lvl1pPr>
              <a:defRPr>
                <a:latin typeface="Calibri" panose="020F0502020204030204" pitchFamily="34" charset="0"/>
                <a:ea typeface="Calibri" panose="020F0502020204030204" pitchFamily="34" charset="0"/>
                <a:cs typeface="Calibri" panose="020F0502020204030204" pitchFamily="34" charset="0"/>
              </a:defRPr>
            </a:lvl1pPr>
          </a:lstStyle>
          <a:p>
            <a:r>
              <a:rPr lang="en-US" dirty="0" smtClean="0"/>
              <a:t>Copyright ©2019 John Wiley &amp; Sons, Inc. </a:t>
            </a:r>
            <a:endParaRPr lang="en-US" dirty="0"/>
          </a:p>
        </p:txBody>
      </p:sp>
    </p:spTree>
    <p:extLst>
      <p:ext uri="{BB962C8B-B14F-4D97-AF65-F5344CB8AC3E}">
        <p14:creationId xmlns:p14="http://schemas.microsoft.com/office/powerpoint/2010/main" xmlns="" val="205187895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hapter Outline: Version F2 (2 text boxes)">
    <p:spTree>
      <p:nvGrpSpPr>
        <p:cNvPr id="1" name=""/>
        <p:cNvGrpSpPr/>
        <p:nvPr/>
      </p:nvGrpSpPr>
      <p:grpSpPr>
        <a:xfrm>
          <a:off x="0" y="0"/>
          <a:ext cx="0" cy="0"/>
          <a:chOff x="0" y="0"/>
          <a:chExt cx="0" cy="0"/>
        </a:xfrm>
      </p:grpSpPr>
      <p:sp>
        <p:nvSpPr>
          <p:cNvPr id="8" name="Title"/>
          <p:cNvSpPr>
            <a:spLocks noGrp="1"/>
          </p:cNvSpPr>
          <p:nvPr>
            <p:ph type="title"/>
          </p:nvPr>
        </p:nvSpPr>
        <p:spPr>
          <a:xfrm>
            <a:off x="304800" y="762001"/>
            <a:ext cx="8534400" cy="838199"/>
          </a:xfrm>
          <a:prstGeom prst="rect">
            <a:avLst/>
          </a:prstGeom>
        </p:spPr>
        <p:txBody>
          <a:bodyPr/>
          <a:lstStyle>
            <a:lvl1pPr>
              <a:defRPr sz="4000">
                <a:solidFill>
                  <a:schemeClr val="accent1"/>
                </a:solidFill>
                <a:latin typeface="Calibri" panose="020F0502020204030204" pitchFamily="34" charset="0"/>
                <a:ea typeface="Calibri" panose="020F0502020204030204" pitchFamily="34" charset="0"/>
                <a:cs typeface="Calibri" panose="020F0502020204030204" pitchFamily="34" charset="0"/>
              </a:defRPr>
            </a:lvl1pPr>
          </a:lstStyle>
          <a:p>
            <a:r>
              <a:rPr lang="en-US" dirty="0"/>
              <a:t>Click to edit Master title style</a:t>
            </a:r>
          </a:p>
        </p:txBody>
      </p:sp>
      <p:sp>
        <p:nvSpPr>
          <p:cNvPr id="6" name="COBNL1"/>
          <p:cNvSpPr>
            <a:spLocks noGrp="1"/>
          </p:cNvSpPr>
          <p:nvPr>
            <p:ph sz="quarter" idx="14" hasCustomPrompt="1"/>
          </p:nvPr>
        </p:nvSpPr>
        <p:spPr>
          <a:xfrm>
            <a:off x="304800" y="1752600"/>
            <a:ext cx="4038600" cy="4419600"/>
          </a:xfrm>
          <a:prstGeom prst="rect">
            <a:avLst/>
          </a:prstGeom>
        </p:spPr>
        <p:txBody>
          <a:bodyPr numCol="1" spcCol="548640"/>
          <a:lstStyle>
            <a:lvl1pPr marL="803275" marR="0" indent="-803275" algn="l" defTabSz="914400" rtl="0" eaLnBrk="1" fontAlgn="auto" latinLnBrk="0" hangingPunct="1">
              <a:lnSpc>
                <a:spcPct val="90000"/>
              </a:lnSpc>
              <a:spcBef>
                <a:spcPts val="1000"/>
              </a:spcBef>
              <a:spcAft>
                <a:spcPts val="0"/>
              </a:spcAft>
              <a:buClrTx/>
              <a:buSzTx/>
              <a:buFont typeface="Arial"/>
              <a:buNone/>
              <a:tabLst/>
              <a:defRPr sz="2800" b="0" i="0" baseline="0">
                <a:latin typeface="Calibri" panose="020F0502020204030204" pitchFamily="34" charset="0"/>
                <a:ea typeface="Calibri" panose="020F0502020204030204" pitchFamily="34" charset="0"/>
                <a:cs typeface="Calibri" panose="020F0502020204030204" pitchFamily="34" charset="0"/>
              </a:defRPr>
            </a:lvl1pPr>
          </a:lstStyle>
          <a:p>
            <a:pPr lvl="0"/>
            <a:r>
              <a:rPr lang="en-US" dirty="0"/>
              <a:t>1.1	This Is a Sample Outline for Two-Column (2 Boxes) and Double-numbered</a:t>
            </a:r>
          </a:p>
          <a:p>
            <a:pPr lvl="0"/>
            <a:r>
              <a:rPr lang="en-US" dirty="0"/>
              <a:t>1.2	It is Two-column </a:t>
            </a:r>
          </a:p>
          <a:p>
            <a:pPr lvl="0"/>
            <a:r>
              <a:rPr lang="en-US" dirty="0"/>
              <a:t>1.3	This Outline Has No Sub-lists</a:t>
            </a:r>
          </a:p>
          <a:p>
            <a:pPr lvl="0"/>
            <a:r>
              <a:rPr lang="en-US" dirty="0"/>
              <a:t>1.4	This List Is Double-numbered</a:t>
            </a:r>
          </a:p>
        </p:txBody>
      </p:sp>
      <p:sp>
        <p:nvSpPr>
          <p:cNvPr id="7" name="COBNL2"/>
          <p:cNvSpPr>
            <a:spLocks noGrp="1"/>
          </p:cNvSpPr>
          <p:nvPr>
            <p:ph sz="quarter" idx="15" hasCustomPrompt="1"/>
          </p:nvPr>
        </p:nvSpPr>
        <p:spPr>
          <a:xfrm>
            <a:off x="4767262" y="1752600"/>
            <a:ext cx="4038600" cy="4419600"/>
          </a:xfrm>
          <a:prstGeom prst="rect">
            <a:avLst/>
          </a:prstGeom>
        </p:spPr>
        <p:txBody>
          <a:bodyPr numCol="1" spcCol="548640"/>
          <a:lstStyle>
            <a:lvl1pPr marL="803275" marR="0" indent="-803275" algn="l" defTabSz="914400" rtl="0" eaLnBrk="1" fontAlgn="auto" latinLnBrk="0" hangingPunct="1">
              <a:lnSpc>
                <a:spcPct val="90000"/>
              </a:lnSpc>
              <a:spcBef>
                <a:spcPts val="1000"/>
              </a:spcBef>
              <a:spcAft>
                <a:spcPts val="0"/>
              </a:spcAft>
              <a:buClrTx/>
              <a:buSzTx/>
              <a:buFont typeface="Arial"/>
              <a:buNone/>
              <a:tabLst/>
              <a:defRPr sz="2800" b="0" i="0" baseline="0">
                <a:latin typeface="Calibri" panose="020F0502020204030204" pitchFamily="34" charset="0"/>
                <a:ea typeface="Calibri" panose="020F0502020204030204" pitchFamily="34" charset="0"/>
                <a:cs typeface="Calibri" panose="020F0502020204030204" pitchFamily="34" charset="0"/>
              </a:defRPr>
            </a:lvl1pPr>
          </a:lstStyle>
          <a:p>
            <a:pPr lvl="0"/>
            <a:r>
              <a:rPr lang="en-US" dirty="0"/>
              <a:t>1.5	The Outline Slide Has a Footer</a:t>
            </a:r>
          </a:p>
          <a:p>
            <a:pPr lvl="0"/>
            <a:r>
              <a:rPr lang="en-US" dirty="0"/>
              <a:t>1.6	Outline Items Usually Have No Ending Punctuation</a:t>
            </a:r>
          </a:p>
          <a:p>
            <a:pPr marL="803275" marR="0" lvl="0" indent="-803275" algn="l" defTabSz="914400" rtl="0" eaLnBrk="1" fontAlgn="auto" latinLnBrk="0" hangingPunct="1">
              <a:lnSpc>
                <a:spcPct val="90000"/>
              </a:lnSpc>
              <a:spcBef>
                <a:spcPts val="1000"/>
              </a:spcBef>
              <a:spcAft>
                <a:spcPts val="0"/>
              </a:spcAft>
              <a:buClrTx/>
              <a:buSzTx/>
              <a:buFont typeface="Arial"/>
              <a:buNone/>
              <a:tabLst/>
              <a:defRPr/>
            </a:pPr>
            <a:r>
              <a:rPr lang="en-US" dirty="0"/>
              <a:t>1.7	Another Heading</a:t>
            </a:r>
          </a:p>
          <a:p>
            <a:pPr marL="803275" marR="0" lvl="0" indent="-803275" algn="l" defTabSz="914400" rtl="0" eaLnBrk="1" fontAlgn="auto" latinLnBrk="0" hangingPunct="1">
              <a:lnSpc>
                <a:spcPct val="90000"/>
              </a:lnSpc>
              <a:spcBef>
                <a:spcPts val="1000"/>
              </a:spcBef>
              <a:spcAft>
                <a:spcPts val="0"/>
              </a:spcAft>
              <a:buClrTx/>
              <a:buSzTx/>
              <a:buFont typeface="Arial"/>
              <a:buNone/>
              <a:tabLst/>
              <a:defRPr/>
            </a:pPr>
            <a:r>
              <a:rPr lang="en-US" dirty="0"/>
              <a:t>1.8	Another Heading</a:t>
            </a:r>
          </a:p>
          <a:p>
            <a:pPr marL="803275" marR="0" lvl="0" indent="-803275" algn="l" defTabSz="914400" rtl="0" eaLnBrk="1" fontAlgn="auto" latinLnBrk="0" hangingPunct="1">
              <a:lnSpc>
                <a:spcPct val="90000"/>
              </a:lnSpc>
              <a:spcBef>
                <a:spcPts val="1000"/>
              </a:spcBef>
              <a:spcAft>
                <a:spcPts val="0"/>
              </a:spcAft>
              <a:buClrTx/>
              <a:buSzTx/>
              <a:buFont typeface="Arial"/>
              <a:buNone/>
              <a:tabLst/>
              <a:defRPr/>
            </a:pPr>
            <a:r>
              <a:rPr lang="en-US" dirty="0"/>
              <a:t>1.9	Another Heading</a:t>
            </a:r>
          </a:p>
          <a:p>
            <a:pPr marL="803275" marR="0" lvl="0" indent="-803275" algn="l" defTabSz="914400" rtl="0" eaLnBrk="1" fontAlgn="auto" latinLnBrk="0" hangingPunct="1">
              <a:lnSpc>
                <a:spcPct val="90000"/>
              </a:lnSpc>
              <a:spcBef>
                <a:spcPts val="1000"/>
              </a:spcBef>
              <a:spcAft>
                <a:spcPts val="0"/>
              </a:spcAft>
              <a:buClrTx/>
              <a:buSzTx/>
              <a:buFont typeface="Arial"/>
              <a:buNone/>
              <a:tabLst/>
              <a:defRPr/>
            </a:pPr>
            <a:r>
              <a:rPr lang="en-US" dirty="0"/>
              <a:t>1.10	Another Heading</a:t>
            </a:r>
          </a:p>
        </p:txBody>
      </p:sp>
      <p:sp>
        <p:nvSpPr>
          <p:cNvPr id="3" name="Slide Number Placeholder 2"/>
          <p:cNvSpPr>
            <a:spLocks noGrp="1"/>
          </p:cNvSpPr>
          <p:nvPr>
            <p:ph type="sldNum" sz="quarter" idx="10"/>
          </p:nvPr>
        </p:nvSpPr>
        <p:spPr/>
        <p:txBody>
          <a:bodyPr/>
          <a:lstStyle>
            <a:lvl1pPr>
              <a:defRPr>
                <a:latin typeface="Calibri" panose="020F0502020204030204" pitchFamily="34" charset="0"/>
                <a:ea typeface="Calibri" panose="020F0502020204030204" pitchFamily="34" charset="0"/>
                <a:cs typeface="Calibri" panose="020F0502020204030204" pitchFamily="34" charset="0"/>
              </a:defRPr>
            </a:lvl1pPr>
          </a:lstStyle>
          <a:p>
            <a:fld id="{67B19427-F580-D146-B60E-4CADEE75497F}" type="slidenum">
              <a:rPr lang="en-US" smtClean="0"/>
              <a:pPr/>
              <a:t>‹#›</a:t>
            </a:fld>
            <a:endParaRPr lang="en-US" dirty="0"/>
          </a:p>
        </p:txBody>
      </p:sp>
      <p:sp>
        <p:nvSpPr>
          <p:cNvPr id="4" name="Footer Placeholder 3"/>
          <p:cNvSpPr>
            <a:spLocks noGrp="1"/>
          </p:cNvSpPr>
          <p:nvPr>
            <p:ph type="ftr" sz="quarter" idx="11"/>
          </p:nvPr>
        </p:nvSpPr>
        <p:spPr/>
        <p:txBody>
          <a:bodyPr/>
          <a:lstStyle>
            <a:lvl1pPr>
              <a:defRPr>
                <a:latin typeface="Calibri" panose="020F0502020204030204" pitchFamily="34" charset="0"/>
                <a:ea typeface="Calibri" panose="020F0502020204030204" pitchFamily="34" charset="0"/>
                <a:cs typeface="Calibri" panose="020F0502020204030204" pitchFamily="34" charset="0"/>
              </a:defRPr>
            </a:lvl1pPr>
          </a:lstStyle>
          <a:p>
            <a:r>
              <a:rPr lang="en-US" dirty="0" smtClean="0"/>
              <a:t>Copyright ©2019 John Wiley &amp; Sons, Inc. </a:t>
            </a:r>
            <a:endParaRPr lang="en-US" dirty="0"/>
          </a:p>
        </p:txBody>
      </p:sp>
    </p:spTree>
    <p:extLst>
      <p:ext uri="{BB962C8B-B14F-4D97-AF65-F5344CB8AC3E}">
        <p14:creationId xmlns:p14="http://schemas.microsoft.com/office/powerpoint/2010/main" xmlns="" val="141006041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hapter Outline: Version G">
    <p:spTree>
      <p:nvGrpSpPr>
        <p:cNvPr id="1" name=""/>
        <p:cNvGrpSpPr/>
        <p:nvPr/>
      </p:nvGrpSpPr>
      <p:grpSpPr>
        <a:xfrm>
          <a:off x="0" y="0"/>
          <a:ext cx="0" cy="0"/>
          <a:chOff x="0" y="0"/>
          <a:chExt cx="0" cy="0"/>
        </a:xfrm>
      </p:grpSpPr>
      <p:sp>
        <p:nvSpPr>
          <p:cNvPr id="6" name="Title"/>
          <p:cNvSpPr>
            <a:spLocks noGrp="1"/>
          </p:cNvSpPr>
          <p:nvPr>
            <p:ph type="title"/>
          </p:nvPr>
        </p:nvSpPr>
        <p:spPr>
          <a:xfrm>
            <a:off x="304800" y="762001"/>
            <a:ext cx="8534400" cy="838199"/>
          </a:xfrm>
          <a:prstGeom prst="rect">
            <a:avLst/>
          </a:prstGeom>
        </p:spPr>
        <p:txBody>
          <a:bodyPr/>
          <a:lstStyle>
            <a:lvl1pPr>
              <a:defRPr sz="4000">
                <a:solidFill>
                  <a:schemeClr val="accent1"/>
                </a:solidFill>
                <a:latin typeface="Calibri" panose="020F0502020204030204" pitchFamily="34" charset="0"/>
                <a:ea typeface="Calibri" panose="020F0502020204030204" pitchFamily="34" charset="0"/>
                <a:cs typeface="Calibri" panose="020F0502020204030204" pitchFamily="34" charset="0"/>
              </a:defRPr>
            </a:lvl1pPr>
          </a:lstStyle>
          <a:p>
            <a:r>
              <a:rPr lang="en-US" dirty="0"/>
              <a:t>Click to edit Master title style</a:t>
            </a:r>
          </a:p>
        </p:txBody>
      </p:sp>
      <p:sp>
        <p:nvSpPr>
          <p:cNvPr id="7" name="COB"/>
          <p:cNvSpPr>
            <a:spLocks noGrp="1"/>
          </p:cNvSpPr>
          <p:nvPr>
            <p:ph sz="quarter" idx="14" hasCustomPrompt="1"/>
          </p:nvPr>
        </p:nvSpPr>
        <p:spPr>
          <a:xfrm>
            <a:off x="304800" y="1752600"/>
            <a:ext cx="8534400" cy="4495800"/>
          </a:xfrm>
          <a:prstGeom prst="rect">
            <a:avLst/>
          </a:prstGeom>
        </p:spPr>
        <p:txBody>
          <a:bodyPr/>
          <a:lstStyle>
            <a:lvl1pPr marL="0" indent="0">
              <a:buFont typeface="+mj-lt"/>
              <a:buNone/>
              <a:tabLst/>
              <a:defRPr sz="2800" b="0" i="0" baseline="0">
                <a:latin typeface="Calibri" panose="020F0502020204030204" pitchFamily="34" charset="0"/>
                <a:ea typeface="Calibri" panose="020F0502020204030204" pitchFamily="34" charset="0"/>
                <a:cs typeface="Calibri" panose="020F0502020204030204" pitchFamily="34" charset="0"/>
              </a:defRPr>
            </a:lvl1pPr>
            <a:lvl2pPr marL="520700" indent="-508000">
              <a:spcBef>
                <a:spcPts val="2000"/>
              </a:spcBef>
              <a:buNone/>
              <a:tabLst/>
              <a:defRPr sz="2800" b="0" i="0" baseline="0">
                <a:solidFill>
                  <a:schemeClr val="accent2"/>
                </a:solidFill>
                <a:latin typeface="Calibri" panose="020F0502020204030204" pitchFamily="34" charset="0"/>
                <a:ea typeface="Calibri" panose="020F0502020204030204" pitchFamily="34" charset="0"/>
                <a:cs typeface="Calibri" panose="020F0502020204030204" pitchFamily="34" charset="0"/>
              </a:defRPr>
            </a:lvl2pPr>
            <a:lvl3pPr marL="635000" marR="0" indent="-395288" algn="l" defTabSz="914400" rtl="0" eaLnBrk="1" fontAlgn="auto" latinLnBrk="0" hangingPunct="1">
              <a:lnSpc>
                <a:spcPct val="90000"/>
              </a:lnSpc>
              <a:spcBef>
                <a:spcPts val="1000"/>
              </a:spcBef>
              <a:spcAft>
                <a:spcPts val="0"/>
              </a:spcAft>
              <a:buClr>
                <a:schemeClr val="accent2"/>
              </a:buClr>
              <a:buSzTx/>
              <a:buFont typeface="+mj-lt"/>
              <a:buAutoNum type="arabicPeriod"/>
              <a:tabLst/>
              <a:defRPr sz="2800" b="0" i="0">
                <a:solidFill>
                  <a:schemeClr val="tx1"/>
                </a:solidFill>
                <a:latin typeface="Calibri" panose="020F0502020204030204" pitchFamily="34" charset="0"/>
                <a:ea typeface="Calibri" panose="020F0502020204030204" pitchFamily="34" charset="0"/>
                <a:cs typeface="Calibri" panose="020F0502020204030204" pitchFamily="34" charset="0"/>
              </a:defRPr>
            </a:lvl3pPr>
          </a:lstStyle>
          <a:p>
            <a:pPr lvl="0"/>
            <a:r>
              <a:rPr lang="en-US" dirty="0"/>
              <a:t>This Is a Sample Outline with No Numbers</a:t>
            </a:r>
          </a:p>
          <a:p>
            <a:pPr lvl="1"/>
            <a:r>
              <a:rPr lang="en-US" dirty="0"/>
              <a:t>Learning Objective</a:t>
            </a:r>
          </a:p>
          <a:p>
            <a:pPr lvl="2"/>
            <a:r>
              <a:rPr lang="en-US" dirty="0"/>
              <a:t>Describe what racial &amp; ethnic group make up Latin America.</a:t>
            </a:r>
          </a:p>
          <a:p>
            <a:pPr lvl="2"/>
            <a:r>
              <a:rPr lang="en-US" dirty="0"/>
              <a:t>Explain Latin American agricultural systems.</a:t>
            </a:r>
          </a:p>
          <a:p>
            <a:pPr lvl="2"/>
            <a:r>
              <a:rPr lang="en-US" dirty="0"/>
              <a:t>Critically evaluate models of biodiversity conservation in the Latin American context.</a:t>
            </a:r>
          </a:p>
        </p:txBody>
      </p:sp>
      <p:sp>
        <p:nvSpPr>
          <p:cNvPr id="3" name="Slide Number Placeholder 2"/>
          <p:cNvSpPr>
            <a:spLocks noGrp="1"/>
          </p:cNvSpPr>
          <p:nvPr>
            <p:ph type="sldNum" sz="quarter" idx="10"/>
          </p:nvPr>
        </p:nvSpPr>
        <p:spPr/>
        <p:txBody>
          <a:bodyPr/>
          <a:lstStyle>
            <a:lvl1pPr>
              <a:defRPr>
                <a:latin typeface="Calibri" panose="020F0502020204030204" pitchFamily="34" charset="0"/>
                <a:ea typeface="Calibri" panose="020F0502020204030204" pitchFamily="34" charset="0"/>
                <a:cs typeface="Calibri" panose="020F0502020204030204" pitchFamily="34" charset="0"/>
              </a:defRPr>
            </a:lvl1pPr>
          </a:lstStyle>
          <a:p>
            <a:fld id="{67B19427-F580-D146-B60E-4CADEE75497F}" type="slidenum">
              <a:rPr lang="en-US" smtClean="0"/>
              <a:pPr/>
              <a:t>‹#›</a:t>
            </a:fld>
            <a:endParaRPr lang="en-US" dirty="0"/>
          </a:p>
        </p:txBody>
      </p:sp>
      <p:sp>
        <p:nvSpPr>
          <p:cNvPr id="4" name="Footer Placeholder 3"/>
          <p:cNvSpPr>
            <a:spLocks noGrp="1"/>
          </p:cNvSpPr>
          <p:nvPr>
            <p:ph type="ftr" sz="quarter" idx="11"/>
          </p:nvPr>
        </p:nvSpPr>
        <p:spPr/>
        <p:txBody>
          <a:bodyPr/>
          <a:lstStyle>
            <a:lvl1pPr>
              <a:defRPr>
                <a:latin typeface="Calibri" panose="020F0502020204030204" pitchFamily="34" charset="0"/>
                <a:ea typeface="Calibri" panose="020F0502020204030204" pitchFamily="34" charset="0"/>
                <a:cs typeface="Calibri" panose="020F0502020204030204" pitchFamily="34" charset="0"/>
              </a:defRPr>
            </a:lvl1pPr>
          </a:lstStyle>
          <a:p>
            <a:r>
              <a:rPr lang="en-US" dirty="0" smtClean="0"/>
              <a:t>Copyright ©2019 John Wiley &amp; Sons, Inc. </a:t>
            </a:r>
            <a:endParaRPr lang="en-US" dirty="0"/>
          </a:p>
        </p:txBody>
      </p:sp>
    </p:spTree>
    <p:extLst>
      <p:ext uri="{BB962C8B-B14F-4D97-AF65-F5344CB8AC3E}">
        <p14:creationId xmlns:p14="http://schemas.microsoft.com/office/powerpoint/2010/main" xmlns="" val="19563380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Learning Objectives: Version B">
    <p:spTree>
      <p:nvGrpSpPr>
        <p:cNvPr id="1" name=""/>
        <p:cNvGrpSpPr/>
        <p:nvPr/>
      </p:nvGrpSpPr>
      <p:grpSpPr>
        <a:xfrm>
          <a:off x="0" y="0"/>
          <a:ext cx="0" cy="0"/>
          <a:chOff x="0" y="0"/>
          <a:chExt cx="0" cy="0"/>
        </a:xfrm>
      </p:grpSpPr>
      <p:sp>
        <p:nvSpPr>
          <p:cNvPr id="8" name="Title "/>
          <p:cNvSpPr>
            <a:spLocks noGrp="1"/>
          </p:cNvSpPr>
          <p:nvPr>
            <p:ph type="title"/>
          </p:nvPr>
        </p:nvSpPr>
        <p:spPr>
          <a:xfrm>
            <a:off x="304800" y="762001"/>
            <a:ext cx="8534400" cy="838199"/>
          </a:xfrm>
          <a:prstGeom prst="rect">
            <a:avLst/>
          </a:prstGeom>
        </p:spPr>
        <p:txBody>
          <a:bodyPr/>
          <a:lstStyle>
            <a:lvl1pPr>
              <a:defRPr sz="4000">
                <a:solidFill>
                  <a:schemeClr val="accent2"/>
                </a:solidFill>
                <a:latin typeface="Calibri" panose="020F0502020204030204" pitchFamily="34" charset="0"/>
                <a:ea typeface="Calibri" panose="020F0502020204030204" pitchFamily="34" charset="0"/>
                <a:cs typeface="Calibri" panose="020F0502020204030204" pitchFamily="34" charset="0"/>
              </a:defRPr>
            </a:lvl1pPr>
          </a:lstStyle>
          <a:p>
            <a:r>
              <a:rPr lang="en-US" dirty="0"/>
              <a:t>Click to edit Master title style</a:t>
            </a:r>
          </a:p>
        </p:txBody>
      </p:sp>
      <p:sp>
        <p:nvSpPr>
          <p:cNvPr id="7" name="LOBL"/>
          <p:cNvSpPr>
            <a:spLocks noGrp="1"/>
          </p:cNvSpPr>
          <p:nvPr>
            <p:ph sz="quarter" idx="16" hasCustomPrompt="1"/>
          </p:nvPr>
        </p:nvSpPr>
        <p:spPr>
          <a:xfrm>
            <a:off x="304800" y="1752600"/>
            <a:ext cx="8534400" cy="4495800"/>
          </a:xfrm>
          <a:prstGeom prst="rect">
            <a:avLst/>
          </a:prstGeom>
        </p:spPr>
        <p:txBody>
          <a:bodyPr/>
          <a:lstStyle>
            <a:lvl1pPr marL="574675" indent="-350838">
              <a:buClr>
                <a:schemeClr val="accent2"/>
              </a:buClr>
              <a:buFont typeface="Arial" charset="0"/>
              <a:buChar char="•"/>
              <a:defRPr sz="2800" b="0" i="0" baseline="0">
                <a:latin typeface="Calibri" panose="020F0502020204030204" pitchFamily="34" charset="0"/>
                <a:ea typeface="Calibri" panose="020F0502020204030204" pitchFamily="34" charset="0"/>
                <a:cs typeface="Calibri" panose="020F0502020204030204" pitchFamily="34" charset="0"/>
              </a:defRPr>
            </a:lvl1pPr>
            <a:lvl2pPr>
              <a:defRPr sz="2800" b="0" i="0">
                <a:latin typeface="Source Sans Pro" charset="0"/>
                <a:ea typeface="Source Sans Pro" charset="0"/>
                <a:cs typeface="Source Sans Pro" charset="0"/>
              </a:defRPr>
            </a:lvl2pPr>
            <a:lvl3pPr>
              <a:defRPr sz="2800" b="0" i="0">
                <a:latin typeface="Source Sans Pro" charset="0"/>
                <a:ea typeface="Source Sans Pro" charset="0"/>
                <a:cs typeface="Source Sans Pro" charset="0"/>
              </a:defRPr>
            </a:lvl3pPr>
            <a:lvl4pPr>
              <a:defRPr sz="2800" b="0" i="0">
                <a:latin typeface="Source Sans Pro" charset="0"/>
                <a:ea typeface="Source Sans Pro" charset="0"/>
                <a:cs typeface="Source Sans Pro" charset="0"/>
              </a:defRPr>
            </a:lvl4pPr>
            <a:lvl5pPr>
              <a:defRPr sz="2800" b="0" i="0">
                <a:latin typeface="Source Sans Pro" charset="0"/>
                <a:ea typeface="Source Sans Pro" charset="0"/>
                <a:cs typeface="Source Sans Pro" charset="0"/>
              </a:defRPr>
            </a:lvl5pPr>
          </a:lstStyle>
          <a:p>
            <a:pPr lvl="0"/>
            <a:r>
              <a:rPr lang="en-US" dirty="0"/>
              <a:t>Explain the time value of money and why it is so important in the field of finance.</a:t>
            </a:r>
          </a:p>
          <a:p>
            <a:pPr lvl="0"/>
            <a:r>
              <a:rPr lang="en-US" dirty="0"/>
              <a:t>Explain the concept of future value, including the meaning of the terms principal, simple interest, and compound interest.</a:t>
            </a:r>
          </a:p>
          <a:p>
            <a:pPr lvl="0"/>
            <a:r>
              <a:rPr lang="en-US" dirty="0"/>
              <a:t>Explain the concept of present value, how it relates to future value, and is used to make business decisions.</a:t>
            </a:r>
          </a:p>
        </p:txBody>
      </p:sp>
      <p:sp>
        <p:nvSpPr>
          <p:cNvPr id="3" name="Slide Number Placeholder 2"/>
          <p:cNvSpPr>
            <a:spLocks noGrp="1"/>
          </p:cNvSpPr>
          <p:nvPr>
            <p:ph type="sldNum" sz="quarter" idx="10"/>
          </p:nvPr>
        </p:nvSpPr>
        <p:spPr/>
        <p:txBody>
          <a:bodyPr/>
          <a:lstStyle/>
          <a:p>
            <a:fld id="{67B19427-F580-D146-B60E-4CADEE75497F}" type="slidenum">
              <a:rPr lang="en-US" smtClean="0"/>
              <a:pPr/>
              <a:t>‹#›</a:t>
            </a:fld>
            <a:endParaRPr lang="en-US" dirty="0"/>
          </a:p>
        </p:txBody>
      </p:sp>
      <p:sp>
        <p:nvSpPr>
          <p:cNvPr id="4" name="Footer Placeholder 3"/>
          <p:cNvSpPr>
            <a:spLocks noGrp="1"/>
          </p:cNvSpPr>
          <p:nvPr>
            <p:ph type="ftr" sz="quarter" idx="11"/>
          </p:nvPr>
        </p:nvSpPr>
        <p:spPr/>
        <p:txBody>
          <a:bodyPr/>
          <a:lstStyle/>
          <a:p>
            <a:r>
              <a:rPr lang="en-US" dirty="0"/>
              <a:t>Copyright </a:t>
            </a:r>
            <a:r>
              <a:rPr lang="en-US" dirty="0" smtClean="0"/>
              <a:t>©2019 John Wiley &amp; Sons, </a:t>
            </a:r>
            <a:r>
              <a:rPr lang="en-US" dirty="0"/>
              <a:t>Inc. </a:t>
            </a:r>
          </a:p>
        </p:txBody>
      </p:sp>
    </p:spTree>
    <p:extLst>
      <p:ext uri="{BB962C8B-B14F-4D97-AF65-F5344CB8AC3E}">
        <p14:creationId xmlns:p14="http://schemas.microsoft.com/office/powerpoint/2010/main" xmlns="" val="148802049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earning Objectives: Version A">
    <p:spTree>
      <p:nvGrpSpPr>
        <p:cNvPr id="1" name=""/>
        <p:cNvGrpSpPr/>
        <p:nvPr/>
      </p:nvGrpSpPr>
      <p:grpSpPr>
        <a:xfrm>
          <a:off x="0" y="0"/>
          <a:ext cx="0" cy="0"/>
          <a:chOff x="0" y="0"/>
          <a:chExt cx="0" cy="0"/>
        </a:xfrm>
      </p:grpSpPr>
      <p:sp>
        <p:nvSpPr>
          <p:cNvPr id="2" name="Title "/>
          <p:cNvSpPr>
            <a:spLocks noGrp="1"/>
          </p:cNvSpPr>
          <p:nvPr>
            <p:ph type="title"/>
          </p:nvPr>
        </p:nvSpPr>
        <p:spPr>
          <a:xfrm>
            <a:off x="304800" y="762001"/>
            <a:ext cx="8534400" cy="838199"/>
          </a:xfrm>
          <a:prstGeom prst="rect">
            <a:avLst/>
          </a:prstGeom>
        </p:spPr>
        <p:txBody>
          <a:bodyPr/>
          <a:lstStyle>
            <a:lvl1pPr>
              <a:defRPr sz="4000">
                <a:solidFill>
                  <a:schemeClr val="accent2"/>
                </a:solidFill>
                <a:latin typeface="Calibri" panose="020F0502020204030204" pitchFamily="34" charset="0"/>
                <a:ea typeface="Calibri" panose="020F0502020204030204" pitchFamily="34" charset="0"/>
                <a:cs typeface="Calibri" panose="020F0502020204030204" pitchFamily="34" charset="0"/>
              </a:defRPr>
            </a:lvl1pPr>
          </a:lstStyle>
          <a:p>
            <a:r>
              <a:rPr lang="en-US" dirty="0"/>
              <a:t>Click to edit Master title style</a:t>
            </a:r>
          </a:p>
        </p:txBody>
      </p:sp>
      <p:sp>
        <p:nvSpPr>
          <p:cNvPr id="9" name="LONL"/>
          <p:cNvSpPr>
            <a:spLocks noGrp="1"/>
          </p:cNvSpPr>
          <p:nvPr>
            <p:ph sz="quarter" idx="16" hasCustomPrompt="1"/>
          </p:nvPr>
        </p:nvSpPr>
        <p:spPr>
          <a:xfrm>
            <a:off x="304800" y="1752600"/>
            <a:ext cx="8534400" cy="4495800"/>
          </a:xfrm>
          <a:prstGeom prst="rect">
            <a:avLst/>
          </a:prstGeom>
        </p:spPr>
        <p:txBody>
          <a:bodyPr/>
          <a:lstStyle>
            <a:lvl1pPr marL="514350" indent="-514350">
              <a:buClr>
                <a:schemeClr val="accent2"/>
              </a:buClr>
              <a:buFont typeface="+mj-lt"/>
              <a:buAutoNum type="arabicPeriod"/>
              <a:defRPr sz="2800" b="0" i="0" baseline="0">
                <a:latin typeface="Calibri" panose="020F0502020204030204" pitchFamily="34" charset="0"/>
                <a:ea typeface="Calibri" panose="020F0502020204030204" pitchFamily="34" charset="0"/>
                <a:cs typeface="Calibri" panose="020F0502020204030204" pitchFamily="34" charset="0"/>
              </a:defRPr>
            </a:lvl1pPr>
            <a:lvl2pPr>
              <a:defRPr sz="2800" b="0" i="0">
                <a:latin typeface="Source Sans Pro" charset="0"/>
                <a:ea typeface="Source Sans Pro" charset="0"/>
                <a:cs typeface="Source Sans Pro" charset="0"/>
              </a:defRPr>
            </a:lvl2pPr>
            <a:lvl3pPr>
              <a:defRPr sz="2800" b="0" i="0">
                <a:latin typeface="Source Sans Pro" charset="0"/>
                <a:ea typeface="Source Sans Pro" charset="0"/>
                <a:cs typeface="Source Sans Pro" charset="0"/>
              </a:defRPr>
            </a:lvl3pPr>
            <a:lvl4pPr>
              <a:defRPr sz="2800" b="0" i="0">
                <a:latin typeface="Source Sans Pro" charset="0"/>
                <a:ea typeface="Source Sans Pro" charset="0"/>
                <a:cs typeface="Source Sans Pro" charset="0"/>
              </a:defRPr>
            </a:lvl4pPr>
            <a:lvl5pPr>
              <a:defRPr sz="2800" b="0" i="0">
                <a:latin typeface="Source Sans Pro" charset="0"/>
                <a:ea typeface="Source Sans Pro" charset="0"/>
                <a:cs typeface="Source Sans Pro" charset="0"/>
              </a:defRPr>
            </a:lvl5pPr>
          </a:lstStyle>
          <a:p>
            <a:pPr lvl="0"/>
            <a:r>
              <a:rPr lang="en-US" dirty="0"/>
              <a:t>Explain the time value of money and why it is so important in the field of finance.</a:t>
            </a:r>
          </a:p>
          <a:p>
            <a:pPr lvl="0"/>
            <a:r>
              <a:rPr lang="en-US" dirty="0"/>
              <a:t>Explain the concept of future value, including the meaning of the terms principal, simple interest, and compound interest.</a:t>
            </a:r>
          </a:p>
          <a:p>
            <a:pPr lvl="0"/>
            <a:r>
              <a:rPr lang="en-US" dirty="0"/>
              <a:t>Explain the concept of present value, how it relates to future value, and is used to make business decisions.</a:t>
            </a:r>
          </a:p>
        </p:txBody>
      </p:sp>
      <p:sp>
        <p:nvSpPr>
          <p:cNvPr id="6" name="Slide Number Placeholder 5"/>
          <p:cNvSpPr>
            <a:spLocks noGrp="1"/>
          </p:cNvSpPr>
          <p:nvPr>
            <p:ph type="sldNum" sz="quarter" idx="12"/>
          </p:nvPr>
        </p:nvSpPr>
        <p:spPr>
          <a:xfrm>
            <a:off x="6457950" y="6356350"/>
            <a:ext cx="2381250" cy="365125"/>
          </a:xfrm>
          <a:prstGeom prst="rect">
            <a:avLst/>
          </a:prstGeom>
        </p:spPr>
        <p:txBody>
          <a:bodyPr/>
          <a:lstStyle/>
          <a:p>
            <a:fld id="{957104EA-F2AF-1046-9253-EE8D978719B5}" type="slidenum">
              <a:rPr lang="en-US" smtClean="0"/>
              <a:pPr/>
              <a:t>‹#›</a:t>
            </a:fld>
            <a:endParaRPr lang="en-US" dirty="0"/>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p>
            <a:r>
              <a:rPr lang="en-US" dirty="0" smtClean="0"/>
              <a:t>Copyright ©2019 John Wiley &amp; Sons, Inc. </a:t>
            </a:r>
            <a:endParaRPr lang="en-US" dirty="0"/>
          </a:p>
        </p:txBody>
      </p:sp>
    </p:spTree>
    <p:extLst>
      <p:ext uri="{BB962C8B-B14F-4D97-AF65-F5344CB8AC3E}">
        <p14:creationId xmlns:p14="http://schemas.microsoft.com/office/powerpoint/2010/main" xmlns="" val="188232144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earning Objectives: Version B">
    <p:spTree>
      <p:nvGrpSpPr>
        <p:cNvPr id="1" name=""/>
        <p:cNvGrpSpPr/>
        <p:nvPr/>
      </p:nvGrpSpPr>
      <p:grpSpPr>
        <a:xfrm>
          <a:off x="0" y="0"/>
          <a:ext cx="0" cy="0"/>
          <a:chOff x="0" y="0"/>
          <a:chExt cx="0" cy="0"/>
        </a:xfrm>
      </p:grpSpPr>
      <p:sp>
        <p:nvSpPr>
          <p:cNvPr id="8" name="Title "/>
          <p:cNvSpPr>
            <a:spLocks noGrp="1"/>
          </p:cNvSpPr>
          <p:nvPr>
            <p:ph type="title"/>
          </p:nvPr>
        </p:nvSpPr>
        <p:spPr>
          <a:xfrm>
            <a:off x="304800" y="762001"/>
            <a:ext cx="8534400" cy="838199"/>
          </a:xfrm>
          <a:prstGeom prst="rect">
            <a:avLst/>
          </a:prstGeom>
        </p:spPr>
        <p:txBody>
          <a:bodyPr/>
          <a:lstStyle>
            <a:lvl1pPr>
              <a:defRPr sz="4000">
                <a:solidFill>
                  <a:schemeClr val="accent2"/>
                </a:solidFill>
                <a:latin typeface="Calibri" panose="020F0502020204030204" pitchFamily="34" charset="0"/>
                <a:ea typeface="Calibri" panose="020F0502020204030204" pitchFamily="34" charset="0"/>
                <a:cs typeface="Calibri" panose="020F0502020204030204" pitchFamily="34" charset="0"/>
              </a:defRPr>
            </a:lvl1pPr>
          </a:lstStyle>
          <a:p>
            <a:r>
              <a:rPr lang="en-US" dirty="0"/>
              <a:t>Click to edit Master title style</a:t>
            </a:r>
          </a:p>
        </p:txBody>
      </p:sp>
      <p:sp>
        <p:nvSpPr>
          <p:cNvPr id="7" name="LOBL"/>
          <p:cNvSpPr>
            <a:spLocks noGrp="1"/>
          </p:cNvSpPr>
          <p:nvPr>
            <p:ph sz="quarter" idx="16" hasCustomPrompt="1"/>
          </p:nvPr>
        </p:nvSpPr>
        <p:spPr>
          <a:xfrm>
            <a:off x="304800" y="1752600"/>
            <a:ext cx="8534400" cy="4495800"/>
          </a:xfrm>
          <a:prstGeom prst="rect">
            <a:avLst/>
          </a:prstGeom>
        </p:spPr>
        <p:txBody>
          <a:bodyPr/>
          <a:lstStyle>
            <a:lvl1pPr marL="292608" indent="-292608">
              <a:buClr>
                <a:schemeClr val="accent2"/>
              </a:buClr>
              <a:buFont typeface="Arial" charset="0"/>
              <a:buChar char="•"/>
              <a:defRPr sz="2800" b="0" i="0" baseline="0">
                <a:latin typeface="Calibri" panose="020F0502020204030204" pitchFamily="34" charset="0"/>
                <a:ea typeface="Calibri" panose="020F0502020204030204" pitchFamily="34" charset="0"/>
                <a:cs typeface="Calibri" panose="020F0502020204030204" pitchFamily="34" charset="0"/>
              </a:defRPr>
            </a:lvl1pPr>
            <a:lvl2pPr>
              <a:defRPr sz="2800" b="0" i="0">
                <a:latin typeface="Source Sans Pro" charset="0"/>
                <a:ea typeface="Source Sans Pro" charset="0"/>
                <a:cs typeface="Source Sans Pro" charset="0"/>
              </a:defRPr>
            </a:lvl2pPr>
            <a:lvl3pPr>
              <a:defRPr sz="2800" b="0" i="0">
                <a:latin typeface="Source Sans Pro" charset="0"/>
                <a:ea typeface="Source Sans Pro" charset="0"/>
                <a:cs typeface="Source Sans Pro" charset="0"/>
              </a:defRPr>
            </a:lvl3pPr>
            <a:lvl4pPr>
              <a:defRPr sz="2800" b="0" i="0">
                <a:latin typeface="Source Sans Pro" charset="0"/>
                <a:ea typeface="Source Sans Pro" charset="0"/>
                <a:cs typeface="Source Sans Pro" charset="0"/>
              </a:defRPr>
            </a:lvl4pPr>
            <a:lvl5pPr>
              <a:defRPr sz="2800" b="0" i="0">
                <a:latin typeface="Source Sans Pro" charset="0"/>
                <a:ea typeface="Source Sans Pro" charset="0"/>
                <a:cs typeface="Source Sans Pro" charset="0"/>
              </a:defRPr>
            </a:lvl5pPr>
          </a:lstStyle>
          <a:p>
            <a:pPr lvl="0"/>
            <a:r>
              <a:rPr lang="en-US" dirty="0"/>
              <a:t>Explain the time value of money and why it is so important in the field of finance.</a:t>
            </a:r>
          </a:p>
          <a:p>
            <a:pPr lvl="0"/>
            <a:r>
              <a:rPr lang="en-US" dirty="0"/>
              <a:t>Explain the concept of future value, including the meaning of the terms principal, simple interest, and compound interest.</a:t>
            </a:r>
          </a:p>
          <a:p>
            <a:pPr lvl="0"/>
            <a:r>
              <a:rPr lang="en-US" dirty="0"/>
              <a:t>Explain the concept of present value, how it relates to future value, and is used to make business decisions.</a:t>
            </a:r>
          </a:p>
        </p:txBody>
      </p:sp>
      <p:sp>
        <p:nvSpPr>
          <p:cNvPr id="3" name="Slide Number Placeholder 2"/>
          <p:cNvSpPr>
            <a:spLocks noGrp="1"/>
          </p:cNvSpPr>
          <p:nvPr>
            <p:ph type="sldNum" sz="quarter" idx="10"/>
          </p:nvPr>
        </p:nvSpPr>
        <p:spPr/>
        <p:txBody>
          <a:bodyPr/>
          <a:lstStyle/>
          <a:p>
            <a:fld id="{67B19427-F580-D146-B60E-4CADEE75497F}" type="slidenum">
              <a:rPr lang="en-US" smtClean="0"/>
              <a:pPr/>
              <a:t>‹#›</a:t>
            </a:fld>
            <a:endParaRPr lang="en-US" dirty="0"/>
          </a:p>
        </p:txBody>
      </p:sp>
      <p:sp>
        <p:nvSpPr>
          <p:cNvPr id="4" name="Footer Placeholder 3"/>
          <p:cNvSpPr>
            <a:spLocks noGrp="1"/>
          </p:cNvSpPr>
          <p:nvPr>
            <p:ph type="ftr" sz="quarter" idx="11"/>
          </p:nvPr>
        </p:nvSpPr>
        <p:spPr/>
        <p:txBody>
          <a:bodyPr/>
          <a:lstStyle/>
          <a:p>
            <a:r>
              <a:rPr lang="en-US" dirty="0" smtClean="0"/>
              <a:t>Copyright ©2019 John Wiley &amp; Sons, Inc. </a:t>
            </a:r>
            <a:endParaRPr lang="en-US" dirty="0"/>
          </a:p>
        </p:txBody>
      </p:sp>
    </p:spTree>
    <p:extLst>
      <p:ext uri="{BB962C8B-B14F-4D97-AF65-F5344CB8AC3E}">
        <p14:creationId xmlns:p14="http://schemas.microsoft.com/office/powerpoint/2010/main" xmlns="" val="817718218"/>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Learning Objectives: Version B">
    <p:spTree>
      <p:nvGrpSpPr>
        <p:cNvPr id="1" name=""/>
        <p:cNvGrpSpPr/>
        <p:nvPr/>
      </p:nvGrpSpPr>
      <p:grpSpPr>
        <a:xfrm>
          <a:off x="0" y="0"/>
          <a:ext cx="0" cy="0"/>
          <a:chOff x="0" y="0"/>
          <a:chExt cx="0" cy="0"/>
        </a:xfrm>
      </p:grpSpPr>
      <p:sp>
        <p:nvSpPr>
          <p:cNvPr id="8" name="Title "/>
          <p:cNvSpPr>
            <a:spLocks noGrp="1"/>
          </p:cNvSpPr>
          <p:nvPr>
            <p:ph type="title"/>
          </p:nvPr>
        </p:nvSpPr>
        <p:spPr>
          <a:xfrm>
            <a:off x="304800" y="762001"/>
            <a:ext cx="8534400" cy="838199"/>
          </a:xfrm>
          <a:prstGeom prst="rect">
            <a:avLst/>
          </a:prstGeom>
        </p:spPr>
        <p:txBody>
          <a:bodyPr/>
          <a:lstStyle>
            <a:lvl1pPr>
              <a:defRPr sz="4000">
                <a:solidFill>
                  <a:schemeClr val="accent2"/>
                </a:solidFill>
                <a:latin typeface="Calibri" panose="020F0502020204030204" pitchFamily="34" charset="0"/>
                <a:ea typeface="Calibri" panose="020F0502020204030204" pitchFamily="34" charset="0"/>
                <a:cs typeface="Calibri" panose="020F0502020204030204" pitchFamily="34" charset="0"/>
              </a:defRPr>
            </a:lvl1pPr>
          </a:lstStyle>
          <a:p>
            <a:r>
              <a:rPr lang="en-US" dirty="0"/>
              <a:t>Click to edit Master title style</a:t>
            </a:r>
          </a:p>
        </p:txBody>
      </p:sp>
      <p:sp>
        <p:nvSpPr>
          <p:cNvPr id="7" name="LOBL"/>
          <p:cNvSpPr>
            <a:spLocks noGrp="1"/>
          </p:cNvSpPr>
          <p:nvPr>
            <p:ph sz="quarter" idx="16"/>
          </p:nvPr>
        </p:nvSpPr>
        <p:spPr>
          <a:xfrm>
            <a:off x="304800" y="1752600"/>
            <a:ext cx="8534400" cy="1221030"/>
          </a:xfrm>
          <a:prstGeom prst="rect">
            <a:avLst/>
          </a:prstGeom>
        </p:spPr>
        <p:txBody>
          <a:bodyPr/>
          <a:lstStyle>
            <a:lvl1pPr marL="0" indent="0">
              <a:buClr>
                <a:schemeClr val="accent2"/>
              </a:buClr>
              <a:buFont typeface="Arial" charset="0"/>
              <a:buNone/>
              <a:defRPr sz="2800" b="0" i="0" baseline="0">
                <a:latin typeface="Calibri" panose="020F0502020204030204" pitchFamily="34" charset="0"/>
                <a:ea typeface="Calibri" panose="020F0502020204030204" pitchFamily="34" charset="0"/>
                <a:cs typeface="Calibri" panose="020F0502020204030204" pitchFamily="34" charset="0"/>
              </a:defRPr>
            </a:lvl1pPr>
            <a:lvl2pPr>
              <a:defRPr sz="2800" b="0" i="0">
                <a:latin typeface="Source Sans Pro" charset="0"/>
                <a:ea typeface="Source Sans Pro" charset="0"/>
                <a:cs typeface="Source Sans Pro" charset="0"/>
              </a:defRPr>
            </a:lvl2pPr>
            <a:lvl3pPr>
              <a:defRPr sz="2800" b="0" i="0">
                <a:latin typeface="Source Sans Pro" charset="0"/>
                <a:ea typeface="Source Sans Pro" charset="0"/>
                <a:cs typeface="Source Sans Pro" charset="0"/>
              </a:defRPr>
            </a:lvl3pPr>
            <a:lvl4pPr>
              <a:defRPr sz="2800" b="0" i="0">
                <a:latin typeface="Source Sans Pro" charset="0"/>
                <a:ea typeface="Source Sans Pro" charset="0"/>
                <a:cs typeface="Source Sans Pro" charset="0"/>
              </a:defRPr>
            </a:lvl4pPr>
            <a:lvl5pPr>
              <a:defRPr sz="2800" b="0" i="0">
                <a:latin typeface="Source Sans Pro" charset="0"/>
                <a:ea typeface="Source Sans Pro" charset="0"/>
                <a:cs typeface="Source Sans Pro" charset="0"/>
              </a:defRPr>
            </a:lvl5pPr>
          </a:lstStyle>
          <a:p>
            <a:pPr lvl="0"/>
            <a:endParaRPr lang="en-US" dirty="0"/>
          </a:p>
        </p:txBody>
      </p:sp>
      <p:sp>
        <p:nvSpPr>
          <p:cNvPr id="3" name="Slide Number Placeholder 2"/>
          <p:cNvSpPr>
            <a:spLocks noGrp="1"/>
          </p:cNvSpPr>
          <p:nvPr>
            <p:ph type="sldNum" sz="quarter" idx="10"/>
          </p:nvPr>
        </p:nvSpPr>
        <p:spPr/>
        <p:txBody>
          <a:bodyPr/>
          <a:lstStyle/>
          <a:p>
            <a:fld id="{67B19427-F580-D146-B60E-4CADEE75497F}" type="slidenum">
              <a:rPr lang="en-US" smtClean="0"/>
              <a:pPr/>
              <a:t>‹#›</a:t>
            </a:fld>
            <a:endParaRPr lang="en-US" dirty="0"/>
          </a:p>
        </p:txBody>
      </p:sp>
      <p:sp>
        <p:nvSpPr>
          <p:cNvPr id="4" name="Footer Placeholder 3"/>
          <p:cNvSpPr>
            <a:spLocks noGrp="1"/>
          </p:cNvSpPr>
          <p:nvPr>
            <p:ph type="ftr" sz="quarter" idx="11"/>
          </p:nvPr>
        </p:nvSpPr>
        <p:spPr/>
        <p:txBody>
          <a:bodyPr/>
          <a:lstStyle/>
          <a:p>
            <a:r>
              <a:rPr lang="en-US" dirty="0" smtClean="0"/>
              <a:t>Copyright ©2019 John Wiley &amp; Sons, Inc. </a:t>
            </a:r>
            <a:endParaRPr lang="en-US" dirty="0"/>
          </a:p>
        </p:txBody>
      </p:sp>
      <p:sp>
        <p:nvSpPr>
          <p:cNvPr id="5" name="Content Placeholder 4">
            <a:extLst>
              <a:ext uri="{FF2B5EF4-FFF2-40B4-BE49-F238E27FC236}">
                <a16:creationId xmlns="" xmlns:a16="http://schemas.microsoft.com/office/drawing/2014/main" id="{642D4B8A-941F-4521-88A2-9F3EB7A40632}"/>
              </a:ext>
            </a:extLst>
          </p:cNvPr>
          <p:cNvSpPr>
            <a:spLocks noGrp="1"/>
          </p:cNvSpPr>
          <p:nvPr>
            <p:ph sz="quarter" idx="17"/>
          </p:nvPr>
        </p:nvSpPr>
        <p:spPr>
          <a:xfrm>
            <a:off x="304800" y="3125789"/>
            <a:ext cx="8534400" cy="1062162"/>
          </a:xfrm>
          <a:prstGeom prst="rect">
            <a:avLst/>
          </a:prstGeom>
        </p:spPr>
        <p:txBody>
          <a:bodyPr/>
          <a:lstStyle>
            <a:lvl1pPr marL="0" indent="0">
              <a:buNone/>
              <a:defRPr baseline="0">
                <a:latin typeface="Calibri" panose="020F0502020204030204" pitchFamily="34" charset="0"/>
              </a:defRPr>
            </a:lvl1pPr>
          </a:lstStyle>
          <a:p>
            <a:pPr lvl="0"/>
            <a:endParaRPr lang="en-US" dirty="0"/>
          </a:p>
        </p:txBody>
      </p:sp>
      <p:sp>
        <p:nvSpPr>
          <p:cNvPr id="9" name="Content Placeholder 8">
            <a:extLst>
              <a:ext uri="{FF2B5EF4-FFF2-40B4-BE49-F238E27FC236}">
                <a16:creationId xmlns="" xmlns:a16="http://schemas.microsoft.com/office/drawing/2014/main" id="{ABCE098D-6FD3-4A44-81CF-421E63FB88AF}"/>
              </a:ext>
            </a:extLst>
          </p:cNvPr>
          <p:cNvSpPr>
            <a:spLocks noGrp="1"/>
          </p:cNvSpPr>
          <p:nvPr>
            <p:ph sz="quarter" idx="18"/>
          </p:nvPr>
        </p:nvSpPr>
        <p:spPr>
          <a:xfrm>
            <a:off x="304800" y="4339740"/>
            <a:ext cx="8534400" cy="802289"/>
          </a:xfrm>
          <a:prstGeom prst="rect">
            <a:avLst/>
          </a:prstGeom>
        </p:spPr>
        <p:txBody>
          <a:bodyPr/>
          <a:lstStyle>
            <a:lvl1pPr marL="0" indent="0">
              <a:buNone/>
              <a:defRPr baseline="0">
                <a:latin typeface="Calibri" panose="020F0502020204030204" pitchFamily="34" charset="0"/>
              </a:defRPr>
            </a:lvl1pPr>
          </a:lstStyle>
          <a:p>
            <a:pPr lvl="0"/>
            <a:endParaRPr lang="en-US" dirty="0"/>
          </a:p>
        </p:txBody>
      </p:sp>
      <p:sp>
        <p:nvSpPr>
          <p:cNvPr id="11" name="Content Placeholder 10">
            <a:extLst>
              <a:ext uri="{FF2B5EF4-FFF2-40B4-BE49-F238E27FC236}">
                <a16:creationId xmlns="" xmlns:a16="http://schemas.microsoft.com/office/drawing/2014/main" id="{8838A3E1-E82F-454C-9DB7-4F5DBFCC4FD5}"/>
              </a:ext>
            </a:extLst>
          </p:cNvPr>
          <p:cNvSpPr>
            <a:spLocks noGrp="1"/>
          </p:cNvSpPr>
          <p:nvPr>
            <p:ph sz="quarter" idx="19"/>
          </p:nvPr>
        </p:nvSpPr>
        <p:spPr>
          <a:xfrm>
            <a:off x="304800" y="5249863"/>
            <a:ext cx="8534400" cy="803275"/>
          </a:xfrm>
          <a:prstGeom prst="rect">
            <a:avLst/>
          </a:prstGeom>
        </p:spPr>
        <p:txBody>
          <a:bodyPr/>
          <a:lstStyle>
            <a:lvl1pPr marL="0" indent="0">
              <a:buNone/>
              <a:defRPr baseline="0">
                <a:latin typeface="Calibri" panose="020F0502020204030204" pitchFamily="34" charset="0"/>
              </a:defRPr>
            </a:lvl1pPr>
          </a:lstStyle>
          <a:p>
            <a:pPr lvl="0"/>
            <a:endParaRPr lang="en-US" dirty="0"/>
          </a:p>
        </p:txBody>
      </p:sp>
    </p:spTree>
    <p:extLst>
      <p:ext uri="{BB962C8B-B14F-4D97-AF65-F5344CB8AC3E}">
        <p14:creationId xmlns:p14="http://schemas.microsoft.com/office/powerpoint/2010/main" xmlns="" val="2794550632"/>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5" name="Title "/>
          <p:cNvSpPr>
            <a:spLocks noGrp="1"/>
          </p:cNvSpPr>
          <p:nvPr>
            <p:ph type="title" hasCustomPrompt="1"/>
          </p:nvPr>
        </p:nvSpPr>
        <p:spPr>
          <a:xfrm>
            <a:off x="304800" y="762001"/>
            <a:ext cx="8534400" cy="838199"/>
          </a:xfrm>
          <a:prstGeom prst="rect">
            <a:avLst/>
          </a:prstGeom>
        </p:spPr>
        <p:txBody>
          <a:bodyPr/>
          <a:lstStyle>
            <a:lvl1pPr>
              <a:defRPr sz="4000" b="1" i="0">
                <a:solidFill>
                  <a:schemeClr val="accent1"/>
                </a:solidFill>
                <a:latin typeface="Calibri" panose="020F0502020204030204" pitchFamily="34" charset="0"/>
                <a:ea typeface="Calibri" panose="020F0502020204030204" pitchFamily="34" charset="0"/>
                <a:cs typeface="Calibri" panose="020F0502020204030204" pitchFamily="34" charset="0"/>
              </a:defRPr>
            </a:lvl1pPr>
          </a:lstStyle>
          <a:p>
            <a:r>
              <a:rPr lang="en-US" dirty="0"/>
              <a:t>Section or Topic Heading</a:t>
            </a:r>
          </a:p>
        </p:txBody>
      </p:sp>
      <p:sp>
        <p:nvSpPr>
          <p:cNvPr id="6" name="Content Placeholder 1"/>
          <p:cNvSpPr>
            <a:spLocks noGrp="1"/>
          </p:cNvSpPr>
          <p:nvPr>
            <p:ph sz="quarter" idx="16"/>
          </p:nvPr>
        </p:nvSpPr>
        <p:spPr>
          <a:xfrm>
            <a:off x="304800" y="1752600"/>
            <a:ext cx="4114800" cy="2819400"/>
          </a:xfrm>
          <a:prstGeom prst="rect">
            <a:avLst/>
          </a:prstGeom>
        </p:spPr>
        <p:txBody>
          <a:bodyPr/>
          <a:lstStyle>
            <a:lvl1pPr marL="0" indent="0">
              <a:buNone/>
              <a:defRPr sz="2800" b="0" i="0">
                <a:latin typeface="Calibri" panose="020F0502020204030204" pitchFamily="34" charset="0"/>
                <a:ea typeface="Calibri" panose="020F0502020204030204" pitchFamily="34" charset="0"/>
                <a:cs typeface="Calibri" panose="020F0502020204030204" pitchFamily="34" charset="0"/>
              </a:defRPr>
            </a:lvl1pPr>
          </a:lstStyle>
          <a:p>
            <a:pPr lvl="0"/>
            <a:endParaRPr lang="en-US" dirty="0"/>
          </a:p>
        </p:txBody>
      </p:sp>
      <p:sp>
        <p:nvSpPr>
          <p:cNvPr id="7" name="Content Placeholder 2"/>
          <p:cNvSpPr>
            <a:spLocks noGrp="1"/>
          </p:cNvSpPr>
          <p:nvPr>
            <p:ph sz="quarter" idx="17"/>
          </p:nvPr>
        </p:nvSpPr>
        <p:spPr>
          <a:xfrm>
            <a:off x="4724400" y="1752600"/>
            <a:ext cx="4114800" cy="2819400"/>
          </a:xfrm>
          <a:prstGeom prst="rect">
            <a:avLst/>
          </a:prstGeom>
        </p:spPr>
        <p:txBody>
          <a:bodyPr/>
          <a:lstStyle>
            <a:lvl1pPr marL="0" indent="0">
              <a:buNone/>
              <a:defRPr sz="2800" b="0" i="0">
                <a:latin typeface="Calibri" panose="020F0502020204030204" pitchFamily="34" charset="0"/>
                <a:ea typeface="Calibri" panose="020F0502020204030204" pitchFamily="34" charset="0"/>
                <a:cs typeface="Calibri" panose="020F0502020204030204" pitchFamily="34" charset="0"/>
              </a:defRPr>
            </a:lvl1pPr>
          </a:lstStyle>
          <a:p>
            <a:pPr lvl="0"/>
            <a:endParaRPr lang="en-US" dirty="0"/>
          </a:p>
        </p:txBody>
      </p:sp>
      <p:sp>
        <p:nvSpPr>
          <p:cNvPr id="3" name="Slide Number Placeholder 2"/>
          <p:cNvSpPr>
            <a:spLocks noGrp="1"/>
          </p:cNvSpPr>
          <p:nvPr>
            <p:ph type="sldNum" sz="quarter" idx="10"/>
          </p:nvPr>
        </p:nvSpPr>
        <p:spPr/>
        <p:txBody>
          <a:bodyPr/>
          <a:lstStyle/>
          <a:p>
            <a:fld id="{67B19427-F580-D146-B60E-4CADEE75497F}" type="slidenum">
              <a:rPr lang="en-US" smtClean="0"/>
              <a:pPr/>
              <a:t>‹#›</a:t>
            </a:fld>
            <a:endParaRPr lang="en-US" dirty="0"/>
          </a:p>
        </p:txBody>
      </p:sp>
      <p:sp>
        <p:nvSpPr>
          <p:cNvPr id="4" name="Footer Placeholder 3"/>
          <p:cNvSpPr>
            <a:spLocks noGrp="1"/>
          </p:cNvSpPr>
          <p:nvPr>
            <p:ph type="ftr" sz="quarter" idx="11"/>
          </p:nvPr>
        </p:nvSpPr>
        <p:spPr/>
        <p:txBody>
          <a:bodyPr/>
          <a:lstStyle/>
          <a:p>
            <a:r>
              <a:rPr lang="en-US" dirty="0" smtClean="0"/>
              <a:t>Copyright ©2019 John Wiley &amp; Sons, Inc. </a:t>
            </a:r>
            <a:endParaRPr lang="en-US" dirty="0"/>
          </a:p>
        </p:txBody>
      </p:sp>
      <p:sp>
        <p:nvSpPr>
          <p:cNvPr id="9" name="Content Placeholder 8"/>
          <p:cNvSpPr>
            <a:spLocks noGrp="1"/>
          </p:cNvSpPr>
          <p:nvPr>
            <p:ph sz="quarter" idx="18"/>
          </p:nvPr>
        </p:nvSpPr>
        <p:spPr>
          <a:xfrm>
            <a:off x="2286000" y="4724400"/>
            <a:ext cx="4572000" cy="1489075"/>
          </a:xfrm>
          <a:prstGeom prst="rect">
            <a:avLst/>
          </a:prstGeom>
        </p:spPr>
        <p:txBody>
          <a:bodyPr/>
          <a:lstStyle>
            <a:lvl1pPr marL="0" indent="0">
              <a:buNone/>
              <a:defRPr sz="2800" b="0" i="0">
                <a:latin typeface="Calibri" panose="020F0502020204030204" pitchFamily="34" charset="0"/>
                <a:ea typeface="Calibri" panose="020F0502020204030204" pitchFamily="34" charset="0"/>
                <a:cs typeface="Calibri" panose="020F0502020204030204" pitchFamily="34" charset="0"/>
              </a:defRPr>
            </a:lvl1pPr>
          </a:lstStyle>
          <a:p>
            <a:pPr lvl="0"/>
            <a:endParaRPr lang="en-US" dirty="0"/>
          </a:p>
        </p:txBody>
      </p:sp>
    </p:spTree>
    <p:extLst>
      <p:ext uri="{BB962C8B-B14F-4D97-AF65-F5344CB8AC3E}">
        <p14:creationId xmlns:p14="http://schemas.microsoft.com/office/powerpoint/2010/main" xmlns="" val="3043204906"/>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cept Check Question (1of 2)">
    <p:spTree>
      <p:nvGrpSpPr>
        <p:cNvPr id="1" name=""/>
        <p:cNvGrpSpPr/>
        <p:nvPr/>
      </p:nvGrpSpPr>
      <p:grpSpPr>
        <a:xfrm>
          <a:off x="0" y="0"/>
          <a:ext cx="0" cy="0"/>
          <a:chOff x="0" y="0"/>
          <a:chExt cx="0" cy="0"/>
        </a:xfrm>
      </p:grpSpPr>
      <p:sp>
        <p:nvSpPr>
          <p:cNvPr id="14" name="Title 13"/>
          <p:cNvSpPr>
            <a:spLocks noGrp="1"/>
          </p:cNvSpPr>
          <p:nvPr>
            <p:ph type="title" hasCustomPrompt="1"/>
          </p:nvPr>
        </p:nvSpPr>
        <p:spPr>
          <a:xfrm>
            <a:off x="304800" y="762001"/>
            <a:ext cx="8534400" cy="838199"/>
          </a:xfrm>
          <a:prstGeom prst="rect">
            <a:avLst/>
          </a:prstGeom>
        </p:spPr>
        <p:txBody>
          <a:bodyPr/>
          <a:lstStyle>
            <a:lvl1pPr>
              <a:defRPr sz="4000" b="1" i="0">
                <a:solidFill>
                  <a:schemeClr val="accent1"/>
                </a:solidFill>
                <a:latin typeface="Calibri" panose="020F0502020204030204" pitchFamily="34" charset="0"/>
                <a:ea typeface="Calibri" panose="020F0502020204030204" pitchFamily="34" charset="0"/>
                <a:cs typeface="Calibri" panose="020F0502020204030204" pitchFamily="34" charset="0"/>
              </a:defRPr>
            </a:lvl1pPr>
          </a:lstStyle>
          <a:p>
            <a:pPr lvl="0"/>
            <a:r>
              <a:rPr lang="en-US" dirty="0"/>
              <a:t>1.1 Periodicity Assumption</a:t>
            </a:r>
          </a:p>
        </p:txBody>
      </p:sp>
      <p:sp>
        <p:nvSpPr>
          <p:cNvPr id="3" name="Slide Number Placeholder 2"/>
          <p:cNvSpPr>
            <a:spLocks noGrp="1"/>
          </p:cNvSpPr>
          <p:nvPr>
            <p:ph type="sldNum" sz="quarter" idx="10"/>
          </p:nvPr>
        </p:nvSpPr>
        <p:spPr/>
        <p:txBody>
          <a:bodyPr/>
          <a:lstStyle/>
          <a:p>
            <a:fld id="{67B19427-F580-D146-B60E-4CADEE75497F}" type="slidenum">
              <a:rPr lang="en-US" smtClean="0"/>
              <a:pPr/>
              <a:t>‹#›</a:t>
            </a:fld>
            <a:endParaRPr lang="en-US" dirty="0"/>
          </a:p>
        </p:txBody>
      </p:sp>
      <p:sp>
        <p:nvSpPr>
          <p:cNvPr id="4" name="Footer Placeholder 3"/>
          <p:cNvSpPr>
            <a:spLocks noGrp="1"/>
          </p:cNvSpPr>
          <p:nvPr>
            <p:ph type="ftr" sz="quarter" idx="11"/>
          </p:nvPr>
        </p:nvSpPr>
        <p:spPr/>
        <p:txBody>
          <a:bodyPr/>
          <a:lstStyle/>
          <a:p>
            <a:r>
              <a:rPr lang="en-US" dirty="0" smtClean="0"/>
              <a:t>Copyright ©2019 John Wiley &amp; Sons, Inc. </a:t>
            </a:r>
            <a:endParaRPr lang="en-US" dirty="0"/>
          </a:p>
        </p:txBody>
      </p:sp>
      <p:sp>
        <p:nvSpPr>
          <p:cNvPr id="7" name="Content Placeholder 6"/>
          <p:cNvSpPr>
            <a:spLocks noGrp="1"/>
          </p:cNvSpPr>
          <p:nvPr>
            <p:ph sz="quarter" idx="16" hasCustomPrompt="1"/>
          </p:nvPr>
        </p:nvSpPr>
        <p:spPr>
          <a:xfrm>
            <a:off x="304800" y="1752600"/>
            <a:ext cx="8534400" cy="4419600"/>
          </a:xfrm>
          <a:prstGeom prst="rect">
            <a:avLst/>
          </a:prstGeom>
        </p:spPr>
        <p:txBody>
          <a:bodyPr/>
          <a:lstStyle>
            <a:lvl1pPr marL="0" indent="0">
              <a:spcBef>
                <a:spcPts val="1000"/>
              </a:spcBef>
              <a:buNone/>
              <a:defRPr sz="2800" baseline="0">
                <a:latin typeface="Calibri" panose="020F0502020204030204" pitchFamily="34" charset="0"/>
                <a:ea typeface="Calibri" panose="020F0502020204030204" pitchFamily="34" charset="0"/>
                <a:cs typeface="Calibri" panose="020F0502020204030204" pitchFamily="34" charset="0"/>
              </a:defRPr>
            </a:lvl1pPr>
            <a:lvl2pPr marL="804672" indent="-448056">
              <a:spcBef>
                <a:spcPts val="1000"/>
              </a:spcBef>
              <a:buClr>
                <a:schemeClr val="accent2"/>
              </a:buClr>
              <a:buFont typeface="+mj-lt"/>
              <a:buAutoNum type="alphaLcPeriod"/>
              <a:defRPr sz="2800" baseline="0">
                <a:latin typeface="Calibri" panose="020F0502020204030204" pitchFamily="34" charset="0"/>
                <a:ea typeface="Calibri" panose="020F0502020204030204" pitchFamily="34" charset="0"/>
                <a:cs typeface="Calibri" panose="020F0502020204030204" pitchFamily="34" charset="0"/>
              </a:defRPr>
            </a:lvl2pPr>
            <a:lvl3pPr marL="914400" indent="0">
              <a:buNone/>
              <a:defRPr sz="3000">
                <a:latin typeface="STIX" charset="0"/>
                <a:ea typeface="STIX" charset="0"/>
                <a:cs typeface="STIX" charset="0"/>
              </a:defRPr>
            </a:lvl3pPr>
            <a:lvl4pPr marL="1371600" indent="0">
              <a:buNone/>
              <a:defRPr sz="3000">
                <a:latin typeface="STIX" charset="0"/>
                <a:ea typeface="STIX" charset="0"/>
                <a:cs typeface="STIX" charset="0"/>
              </a:defRPr>
            </a:lvl4pPr>
            <a:lvl5pPr marL="1828800" indent="0">
              <a:buNone/>
              <a:defRPr sz="3000">
                <a:latin typeface="STIX" charset="0"/>
                <a:ea typeface="STIX" charset="0"/>
                <a:cs typeface="STIX" charset="0"/>
              </a:defRPr>
            </a:lvl5pPr>
          </a:lstStyle>
          <a:p>
            <a:pPr lvl="0"/>
            <a:r>
              <a:rPr lang="en-US" dirty="0"/>
              <a:t>Which one of these statements about the accrual basis of accounting is false?</a:t>
            </a:r>
          </a:p>
          <a:p>
            <a:pPr lvl="1"/>
            <a:r>
              <a:rPr lang="en-US" dirty="0"/>
              <a:t>Companies record events that change their financial statements in the period in which event occur, even if cash was not exchanged.</a:t>
            </a:r>
          </a:p>
          <a:p>
            <a:pPr lvl="1"/>
            <a:r>
              <a:rPr lang="en-US" dirty="0"/>
              <a:t>Companies recognize revenue in the period in which the performance obligation is satisfied.</a:t>
            </a:r>
          </a:p>
          <a:p>
            <a:pPr lvl="1"/>
            <a:r>
              <a:rPr lang="en-US" dirty="0"/>
              <a:t>This basis is accord with generally accepted accounting principles.</a:t>
            </a:r>
          </a:p>
        </p:txBody>
      </p:sp>
    </p:spTree>
    <p:extLst>
      <p:ext uri="{BB962C8B-B14F-4D97-AF65-F5344CB8AC3E}">
        <p14:creationId xmlns:p14="http://schemas.microsoft.com/office/powerpoint/2010/main" xmlns="" val="81243813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pener: Version B">
    <p:spTree>
      <p:nvGrpSpPr>
        <p:cNvPr id="1" name=""/>
        <p:cNvGrpSpPr/>
        <p:nvPr/>
      </p:nvGrpSpPr>
      <p:grpSpPr>
        <a:xfrm>
          <a:off x="0" y="0"/>
          <a:ext cx="0" cy="0"/>
          <a:chOff x="0" y="0"/>
          <a:chExt cx="0" cy="0"/>
        </a:xfrm>
      </p:grpSpPr>
      <p:sp>
        <p:nvSpPr>
          <p:cNvPr id="13" name="CN"/>
          <p:cNvSpPr>
            <a:spLocks noGrp="1"/>
          </p:cNvSpPr>
          <p:nvPr>
            <p:ph sz="quarter" idx="19" hasCustomPrompt="1"/>
          </p:nvPr>
        </p:nvSpPr>
        <p:spPr>
          <a:xfrm>
            <a:off x="152400" y="228600"/>
            <a:ext cx="8839200" cy="533400"/>
          </a:xfrm>
          <a:prstGeom prst="rect">
            <a:avLst/>
          </a:prstGeom>
        </p:spPr>
        <p:txBody>
          <a:bodyPr/>
          <a:lstStyle>
            <a:lvl1pPr marL="0" indent="0" algn="ctr">
              <a:buNone/>
              <a:defRPr sz="4000" b="1" i="0" baseline="0">
                <a:solidFill>
                  <a:schemeClr val="accent1"/>
                </a:solidFill>
                <a:latin typeface="Calibri" panose="020F0502020204030204" pitchFamily="34" charset="0"/>
                <a:ea typeface="Calibri" panose="020F0502020204030204" pitchFamily="34" charset="0"/>
                <a:cs typeface="Calibri" panose="020F0502020204030204" pitchFamily="34" charset="0"/>
              </a:defRPr>
            </a:lvl1pPr>
          </a:lstStyle>
          <a:p>
            <a:pPr lvl="0"/>
            <a:r>
              <a:rPr lang="en-US" dirty="0"/>
              <a:t>Chapter 1</a:t>
            </a:r>
          </a:p>
        </p:txBody>
      </p:sp>
      <p:sp>
        <p:nvSpPr>
          <p:cNvPr id="14" name="CT"/>
          <p:cNvSpPr>
            <a:spLocks noGrp="1"/>
          </p:cNvSpPr>
          <p:nvPr>
            <p:ph sz="quarter" idx="20" hasCustomPrompt="1"/>
          </p:nvPr>
        </p:nvSpPr>
        <p:spPr>
          <a:xfrm>
            <a:off x="152400" y="838200"/>
            <a:ext cx="8839200" cy="2209800"/>
          </a:xfrm>
          <a:prstGeom prst="rect">
            <a:avLst/>
          </a:prstGeom>
        </p:spPr>
        <p:txBody>
          <a:bodyPr anchor="ctr"/>
          <a:lstStyle>
            <a:lvl1pPr marL="0" indent="0" algn="ctr">
              <a:buNone/>
              <a:defRPr sz="3800" b="0" i="0">
                <a:latin typeface="Calibri" panose="020F0502020204030204" pitchFamily="34" charset="0"/>
                <a:ea typeface="Calibri" panose="020F0502020204030204" pitchFamily="34" charset="0"/>
                <a:cs typeface="Calibri" panose="020F050202020403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Edit Chapter Title</a:t>
            </a:r>
          </a:p>
        </p:txBody>
      </p:sp>
      <p:sp>
        <p:nvSpPr>
          <p:cNvPr id="8" name="Title "/>
          <p:cNvSpPr>
            <a:spLocks noGrp="1"/>
          </p:cNvSpPr>
          <p:nvPr>
            <p:ph type="title" hasCustomPrompt="1"/>
          </p:nvPr>
        </p:nvSpPr>
        <p:spPr>
          <a:xfrm>
            <a:off x="152400" y="3505200"/>
            <a:ext cx="8839200" cy="1447800"/>
          </a:xfrm>
          <a:prstGeom prst="rect">
            <a:avLst/>
          </a:prstGeom>
        </p:spPr>
        <p:txBody>
          <a:bodyPr anchor="b"/>
          <a:lstStyle>
            <a:lvl1pPr>
              <a:defRPr sz="6200" b="0" i="0" baseline="0">
                <a:latin typeface="Calibri" panose="020F0502020204030204" pitchFamily="34" charset="0"/>
                <a:ea typeface="Calibri" panose="020F0502020204030204" pitchFamily="34" charset="0"/>
                <a:cs typeface="Calibri" panose="020F0502020204030204" pitchFamily="34" charset="0"/>
              </a:defRPr>
            </a:lvl1pPr>
          </a:lstStyle>
          <a:p>
            <a:r>
              <a:rPr lang="en-US" dirty="0"/>
              <a:t>Click to Edit Book Title</a:t>
            </a:r>
          </a:p>
        </p:txBody>
      </p:sp>
      <p:sp>
        <p:nvSpPr>
          <p:cNvPr id="15" name="Edition"/>
          <p:cNvSpPr>
            <a:spLocks noGrp="1"/>
          </p:cNvSpPr>
          <p:nvPr>
            <p:ph sz="quarter" idx="17" hasCustomPrompt="1"/>
          </p:nvPr>
        </p:nvSpPr>
        <p:spPr>
          <a:xfrm>
            <a:off x="152400" y="5029200"/>
            <a:ext cx="8839200" cy="762000"/>
          </a:xfrm>
          <a:prstGeom prst="rect">
            <a:avLst/>
          </a:prstGeom>
        </p:spPr>
        <p:txBody>
          <a:bodyPr/>
          <a:lstStyle>
            <a:lvl1pPr marL="0" indent="0" algn="ctr">
              <a:buNone/>
              <a:defRPr sz="2900" b="1" i="0" baseline="0">
                <a:latin typeface="Calibri" panose="020F0502020204030204" pitchFamily="34" charset="0"/>
                <a:ea typeface="Calibri" panose="020F0502020204030204" pitchFamily="34" charset="0"/>
                <a:cs typeface="Calibri" panose="020F0502020204030204" pitchFamily="34" charset="0"/>
              </a:defRPr>
            </a:lvl1pPr>
          </a:lstStyle>
          <a:p>
            <a:pPr lvl="0"/>
            <a:r>
              <a:rPr lang="en-US" dirty="0"/>
              <a:t>Third Edition</a:t>
            </a:r>
          </a:p>
        </p:txBody>
      </p:sp>
      <p:sp>
        <p:nvSpPr>
          <p:cNvPr id="16" name="Author"/>
          <p:cNvSpPr>
            <a:spLocks noGrp="1"/>
          </p:cNvSpPr>
          <p:nvPr>
            <p:ph sz="quarter" idx="18" hasCustomPrompt="1"/>
          </p:nvPr>
        </p:nvSpPr>
        <p:spPr>
          <a:xfrm>
            <a:off x="152400" y="6096000"/>
            <a:ext cx="8839200" cy="533400"/>
          </a:xfrm>
          <a:prstGeom prst="rect">
            <a:avLst/>
          </a:prstGeom>
        </p:spPr>
        <p:txBody>
          <a:bodyPr/>
          <a:lstStyle>
            <a:lvl1pPr marL="0" indent="0" algn="ctr">
              <a:buNone/>
              <a:defRPr b="0" i="0" baseline="0">
                <a:solidFill>
                  <a:schemeClr val="accent2"/>
                </a:solidFill>
                <a:latin typeface="STIX" charset="0"/>
                <a:ea typeface="STIX" charset="0"/>
                <a:cs typeface="STIX" charset="0"/>
              </a:defRPr>
            </a:lvl1pPr>
          </a:lstStyle>
          <a:p>
            <a:pPr lvl="0"/>
            <a:r>
              <a:rPr lang="en-US" dirty="0"/>
              <a:t>David Klein</a:t>
            </a:r>
          </a:p>
        </p:txBody>
      </p:sp>
    </p:spTree>
    <p:extLst>
      <p:ext uri="{BB962C8B-B14F-4D97-AF65-F5344CB8AC3E}">
        <p14:creationId xmlns:p14="http://schemas.microsoft.com/office/powerpoint/2010/main" xmlns="" val="1064232072"/>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cept Check Question (2of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4800" y="762001"/>
            <a:ext cx="8534400" cy="838199"/>
          </a:xfrm>
        </p:spPr>
        <p:txBody>
          <a:bodyPr/>
          <a:lstStyle/>
          <a:p>
            <a:r>
              <a:rPr lang="en-US" dirty="0"/>
              <a:t>1.1 Periodicity Assumption</a:t>
            </a:r>
          </a:p>
        </p:txBody>
      </p:sp>
      <p:sp>
        <p:nvSpPr>
          <p:cNvPr id="12" name="Question"/>
          <p:cNvSpPr>
            <a:spLocks noGrp="1"/>
          </p:cNvSpPr>
          <p:nvPr>
            <p:ph sz="quarter" idx="15" hasCustomPrompt="1"/>
          </p:nvPr>
        </p:nvSpPr>
        <p:spPr>
          <a:xfrm>
            <a:off x="304800" y="1752600"/>
            <a:ext cx="8534400" cy="4419600"/>
          </a:xfrm>
          <a:prstGeom prst="rect">
            <a:avLst/>
          </a:prstGeom>
        </p:spPr>
        <p:txBody>
          <a:bodyPr/>
          <a:lstStyle>
            <a:lvl1pPr marL="0" indent="0">
              <a:spcBef>
                <a:spcPts val="1000"/>
              </a:spcBef>
              <a:buNone/>
              <a:tabLst/>
              <a:defRPr sz="2800" b="0" i="0" baseline="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803275" indent="-450850">
              <a:spcBef>
                <a:spcPts val="1000"/>
              </a:spcBef>
              <a:buFont typeface="+mj-lt"/>
              <a:buNone/>
              <a:tabLst/>
              <a:defRPr sz="2800" b="0" i="0" baseline="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349250" indent="-336550">
              <a:buClr>
                <a:schemeClr val="accent1"/>
              </a:buClr>
              <a:buFont typeface="Wingdings" charset="2"/>
              <a:buChar char="ü"/>
              <a:tabLst>
                <a:tab pos="796925" algn="l"/>
              </a:tabLst>
              <a:defRPr sz="2800" b="0" i="0">
                <a:latin typeface="Calibri" panose="020F0502020204030204" pitchFamily="34" charset="0"/>
                <a:ea typeface="Calibri" panose="020F0502020204030204" pitchFamily="34" charset="0"/>
                <a:cs typeface="Calibri" panose="020F0502020204030204" pitchFamily="34" charset="0"/>
              </a:defRPr>
            </a:lvl3pPr>
          </a:lstStyle>
          <a:p>
            <a:pPr lvl="0"/>
            <a:r>
              <a:rPr lang="en-US" dirty="0"/>
              <a:t>Which one of these statements about the accrual basis of accounting is false?</a:t>
            </a:r>
          </a:p>
          <a:p>
            <a:pPr lvl="1"/>
            <a:r>
              <a:rPr lang="en-US" dirty="0"/>
              <a:t>a.  Companies record events that change their financial statements in the period in which event occur, even if cash was not exchanged.</a:t>
            </a:r>
          </a:p>
          <a:p>
            <a:pPr lvl="2"/>
            <a:r>
              <a:rPr lang="en-US" dirty="0"/>
              <a:t>b.  Companies recognize revenue in the period in which 	the performance obligation is satisfied.</a:t>
            </a:r>
          </a:p>
          <a:p>
            <a:pPr lvl="1"/>
            <a:r>
              <a:rPr lang="en-US" dirty="0"/>
              <a:t>c.  This basis is accord with generally accepted accounting principles.</a:t>
            </a:r>
          </a:p>
        </p:txBody>
      </p:sp>
      <p:sp>
        <p:nvSpPr>
          <p:cNvPr id="3" name="Slide Number Placeholder 2"/>
          <p:cNvSpPr>
            <a:spLocks noGrp="1"/>
          </p:cNvSpPr>
          <p:nvPr>
            <p:ph type="sldNum" sz="quarter" idx="10"/>
          </p:nvPr>
        </p:nvSpPr>
        <p:spPr/>
        <p:txBody>
          <a:bodyPr/>
          <a:lstStyle/>
          <a:p>
            <a:fld id="{67B19427-F580-D146-B60E-4CADEE75497F}" type="slidenum">
              <a:rPr lang="en-US" smtClean="0"/>
              <a:pPr/>
              <a:t>‹#›</a:t>
            </a:fld>
            <a:endParaRPr lang="en-US" dirty="0"/>
          </a:p>
        </p:txBody>
      </p:sp>
      <p:sp>
        <p:nvSpPr>
          <p:cNvPr id="4" name="Footer Placeholder 3"/>
          <p:cNvSpPr>
            <a:spLocks noGrp="1"/>
          </p:cNvSpPr>
          <p:nvPr>
            <p:ph type="ftr" sz="quarter" idx="11"/>
          </p:nvPr>
        </p:nvSpPr>
        <p:spPr/>
        <p:txBody>
          <a:bodyPr/>
          <a:lstStyle/>
          <a:p>
            <a:r>
              <a:rPr lang="en-US" dirty="0" smtClean="0"/>
              <a:t>Copyright ©2019 John </a:t>
            </a:r>
            <a:r>
              <a:rPr lang="en-US" dirty="0"/>
              <a:t>Wiley &amp; Sons, Inc. </a:t>
            </a:r>
          </a:p>
        </p:txBody>
      </p:sp>
    </p:spTree>
    <p:extLst>
      <p:ext uri="{BB962C8B-B14F-4D97-AF65-F5344CB8AC3E}">
        <p14:creationId xmlns:p14="http://schemas.microsoft.com/office/powerpoint/2010/main" xmlns="" val="852393542"/>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oncept Check Question (2of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4800" y="762001"/>
            <a:ext cx="8534400" cy="838199"/>
          </a:xfrm>
        </p:spPr>
        <p:txBody>
          <a:bodyPr/>
          <a:lstStyle/>
          <a:p>
            <a:r>
              <a:rPr lang="en-US" dirty="0"/>
              <a:t>1.1 Periodicity Assumption</a:t>
            </a:r>
          </a:p>
        </p:txBody>
      </p:sp>
      <p:sp>
        <p:nvSpPr>
          <p:cNvPr id="12" name="Question"/>
          <p:cNvSpPr>
            <a:spLocks noGrp="1"/>
          </p:cNvSpPr>
          <p:nvPr>
            <p:ph sz="quarter" idx="15" hasCustomPrompt="1"/>
          </p:nvPr>
        </p:nvSpPr>
        <p:spPr>
          <a:xfrm>
            <a:off x="304800" y="1752600"/>
            <a:ext cx="8534400" cy="2055875"/>
          </a:xfrm>
          <a:prstGeom prst="rect">
            <a:avLst/>
          </a:prstGeom>
        </p:spPr>
        <p:txBody>
          <a:bodyPr/>
          <a:lstStyle>
            <a:lvl1pPr marL="0" indent="0">
              <a:spcBef>
                <a:spcPts val="1000"/>
              </a:spcBef>
              <a:buNone/>
              <a:tabLst/>
              <a:defRPr sz="2800" b="0" i="0" baseline="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803275" indent="-450850">
              <a:spcBef>
                <a:spcPts val="1000"/>
              </a:spcBef>
              <a:buFont typeface="+mj-lt"/>
              <a:buNone/>
              <a:tabLst/>
              <a:defRPr sz="2800" b="0" i="0" baseline="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349250" indent="-336550">
              <a:buClr>
                <a:schemeClr val="accent1"/>
              </a:buClr>
              <a:buFont typeface="Wingdings" charset="2"/>
              <a:buChar char="ü"/>
              <a:tabLst>
                <a:tab pos="796925" algn="l"/>
              </a:tabLst>
              <a:defRPr sz="2800" b="0" i="0">
                <a:latin typeface="Calibri" panose="020F0502020204030204" pitchFamily="34" charset="0"/>
                <a:ea typeface="Calibri" panose="020F0502020204030204" pitchFamily="34" charset="0"/>
                <a:cs typeface="Calibri" panose="020F0502020204030204" pitchFamily="34" charset="0"/>
              </a:defRPr>
            </a:lvl3pPr>
          </a:lstStyle>
          <a:p>
            <a:pPr lvl="0"/>
            <a:r>
              <a:rPr lang="en-US" dirty="0"/>
              <a:t>Which one of these statements about the accrual basis of accounting is false?</a:t>
            </a:r>
          </a:p>
          <a:p>
            <a:pPr lvl="1"/>
            <a:r>
              <a:rPr lang="en-US" dirty="0"/>
              <a:t>a.  Companies record events that change their financial statements in the period in which event occur, even if cash was not exchanged.</a:t>
            </a:r>
          </a:p>
          <a:p>
            <a:pPr lvl="2"/>
            <a:r>
              <a:rPr lang="en-US" dirty="0"/>
              <a:t>b.  Companies recognize revenue in the period in which 	the performance obligation is satisfied.</a:t>
            </a:r>
          </a:p>
          <a:p>
            <a:pPr lvl="1"/>
            <a:r>
              <a:rPr lang="en-US" dirty="0"/>
              <a:t>c.  This basis is accord with generally accepted accounting principles.</a:t>
            </a:r>
          </a:p>
        </p:txBody>
      </p:sp>
      <p:sp>
        <p:nvSpPr>
          <p:cNvPr id="3" name="Slide Number Placeholder 2"/>
          <p:cNvSpPr>
            <a:spLocks noGrp="1"/>
          </p:cNvSpPr>
          <p:nvPr>
            <p:ph type="sldNum" sz="quarter" idx="10"/>
          </p:nvPr>
        </p:nvSpPr>
        <p:spPr/>
        <p:txBody>
          <a:bodyPr/>
          <a:lstStyle/>
          <a:p>
            <a:fld id="{67B19427-F580-D146-B60E-4CADEE75497F}" type="slidenum">
              <a:rPr lang="en-US" smtClean="0"/>
              <a:pPr/>
              <a:t>‹#›</a:t>
            </a:fld>
            <a:endParaRPr lang="en-US" dirty="0"/>
          </a:p>
        </p:txBody>
      </p:sp>
      <p:sp>
        <p:nvSpPr>
          <p:cNvPr id="4" name="Footer Placeholder 3"/>
          <p:cNvSpPr>
            <a:spLocks noGrp="1"/>
          </p:cNvSpPr>
          <p:nvPr>
            <p:ph type="ftr" sz="quarter" idx="11"/>
          </p:nvPr>
        </p:nvSpPr>
        <p:spPr/>
        <p:txBody>
          <a:bodyPr/>
          <a:lstStyle/>
          <a:p>
            <a:r>
              <a:rPr lang="en-US" dirty="0" smtClean="0"/>
              <a:t>Copyright ©2019 John </a:t>
            </a:r>
            <a:r>
              <a:rPr lang="en-US" dirty="0"/>
              <a:t>Wiley &amp; Sons, Inc. </a:t>
            </a:r>
          </a:p>
        </p:txBody>
      </p:sp>
      <p:sp>
        <p:nvSpPr>
          <p:cNvPr id="6" name="Question"/>
          <p:cNvSpPr>
            <a:spLocks noGrp="1"/>
          </p:cNvSpPr>
          <p:nvPr>
            <p:ph sz="quarter" idx="16" hasCustomPrompt="1"/>
          </p:nvPr>
        </p:nvSpPr>
        <p:spPr>
          <a:xfrm>
            <a:off x="304800" y="4148075"/>
            <a:ext cx="8534400" cy="2055875"/>
          </a:xfrm>
          <a:prstGeom prst="rect">
            <a:avLst/>
          </a:prstGeom>
        </p:spPr>
        <p:txBody>
          <a:bodyPr/>
          <a:lstStyle>
            <a:lvl1pPr marL="0" indent="0">
              <a:spcBef>
                <a:spcPts val="1000"/>
              </a:spcBef>
              <a:buNone/>
              <a:tabLst/>
              <a:defRPr sz="2800" b="0" i="0" baseline="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803275" indent="-450850">
              <a:spcBef>
                <a:spcPts val="1000"/>
              </a:spcBef>
              <a:buFont typeface="+mj-lt"/>
              <a:buNone/>
              <a:tabLst/>
              <a:defRPr sz="2800" b="0" i="0" baseline="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349250" indent="-336550">
              <a:buClr>
                <a:schemeClr val="accent1"/>
              </a:buClr>
              <a:buFont typeface="Wingdings" charset="2"/>
              <a:buChar char="ü"/>
              <a:tabLst>
                <a:tab pos="796925" algn="l"/>
              </a:tabLst>
              <a:defRPr sz="2800" b="0" i="0">
                <a:latin typeface="Calibri" panose="020F0502020204030204" pitchFamily="34" charset="0"/>
                <a:ea typeface="Calibri" panose="020F0502020204030204" pitchFamily="34" charset="0"/>
                <a:cs typeface="Calibri" panose="020F0502020204030204" pitchFamily="34" charset="0"/>
              </a:defRPr>
            </a:lvl3pPr>
          </a:lstStyle>
          <a:p>
            <a:pPr lvl="0"/>
            <a:r>
              <a:rPr lang="en-US" dirty="0"/>
              <a:t>Which one of these statements about the accrual basis of accounting is false?</a:t>
            </a:r>
          </a:p>
          <a:p>
            <a:pPr lvl="1"/>
            <a:r>
              <a:rPr lang="en-US" dirty="0"/>
              <a:t>a.  Companies record events that change their financial statements in the period in which event occur, even if cash was not exchanged.</a:t>
            </a:r>
          </a:p>
          <a:p>
            <a:pPr lvl="2"/>
            <a:r>
              <a:rPr lang="en-US" dirty="0"/>
              <a:t>b.  Companies recognize revenue in the period in which 	the performance obligation is satisfied.</a:t>
            </a:r>
          </a:p>
          <a:p>
            <a:pPr lvl="1"/>
            <a:r>
              <a:rPr lang="en-US" dirty="0"/>
              <a:t>c.  This basis is accord with generally accepted accounting principles.</a:t>
            </a:r>
          </a:p>
        </p:txBody>
      </p:sp>
    </p:spTree>
    <p:extLst>
      <p:ext uri="{BB962C8B-B14F-4D97-AF65-F5344CB8AC3E}">
        <p14:creationId xmlns:p14="http://schemas.microsoft.com/office/powerpoint/2010/main" xmlns="" val="2434718726"/>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Section">
    <p:spTree>
      <p:nvGrpSpPr>
        <p:cNvPr id="1" name=""/>
        <p:cNvGrpSpPr/>
        <p:nvPr/>
      </p:nvGrpSpPr>
      <p:grpSpPr>
        <a:xfrm>
          <a:off x="0" y="0"/>
          <a:ext cx="0" cy="0"/>
          <a:chOff x="0" y="0"/>
          <a:chExt cx="0" cy="0"/>
        </a:xfrm>
      </p:grpSpPr>
      <p:sp>
        <p:nvSpPr>
          <p:cNvPr id="2" name="Title "/>
          <p:cNvSpPr>
            <a:spLocks noGrp="1"/>
          </p:cNvSpPr>
          <p:nvPr>
            <p:ph type="title" hasCustomPrompt="1"/>
          </p:nvPr>
        </p:nvSpPr>
        <p:spPr>
          <a:xfrm>
            <a:off x="304800" y="762001"/>
            <a:ext cx="8534400" cy="838199"/>
          </a:xfrm>
          <a:prstGeom prst="rect">
            <a:avLst/>
          </a:prstGeom>
        </p:spPr>
        <p:txBody>
          <a:bodyPr/>
          <a:lstStyle>
            <a:lvl1pPr>
              <a:defRPr sz="4000" b="1" i="0">
                <a:solidFill>
                  <a:schemeClr val="accent1"/>
                </a:solidFill>
                <a:latin typeface="Calibri" panose="020F0502020204030204" pitchFamily="34" charset="0"/>
                <a:ea typeface="Calibri" panose="020F0502020204030204" pitchFamily="34" charset="0"/>
                <a:cs typeface="Calibri" panose="020F0502020204030204" pitchFamily="34" charset="0"/>
              </a:defRPr>
            </a:lvl1pPr>
          </a:lstStyle>
          <a:p>
            <a:r>
              <a:rPr lang="en-US" dirty="0"/>
              <a:t>Section or Topic Heading</a:t>
            </a:r>
          </a:p>
        </p:txBody>
      </p:sp>
      <p:sp>
        <p:nvSpPr>
          <p:cNvPr id="6" name="Content Placeholder"/>
          <p:cNvSpPr>
            <a:spLocks noGrp="1"/>
          </p:cNvSpPr>
          <p:nvPr>
            <p:ph sz="quarter" idx="16"/>
          </p:nvPr>
        </p:nvSpPr>
        <p:spPr>
          <a:xfrm>
            <a:off x="304800" y="1752600"/>
            <a:ext cx="8534400" cy="1905000"/>
          </a:xfrm>
          <a:prstGeom prst="rect">
            <a:avLst/>
          </a:prstGeom>
        </p:spPr>
        <p:txBody>
          <a:bodyPr/>
          <a:lstStyle>
            <a:lvl1pPr marL="0" indent="0">
              <a:buNone/>
              <a:defRPr sz="2800" b="0" i="0">
                <a:latin typeface="Calibri" panose="020F0502020204030204" pitchFamily="34" charset="0"/>
                <a:ea typeface="Calibri" panose="020F0502020204030204" pitchFamily="34" charset="0"/>
                <a:cs typeface="Calibri" panose="020F0502020204030204" pitchFamily="34" charset="0"/>
              </a:defRPr>
            </a:lvl1pPr>
          </a:lstStyle>
          <a:p>
            <a:pPr lvl="0"/>
            <a:endParaRPr lang="en-US" dirty="0"/>
          </a:p>
        </p:txBody>
      </p:sp>
      <p:sp>
        <p:nvSpPr>
          <p:cNvPr id="3" name="Slide Number Placeholder"/>
          <p:cNvSpPr>
            <a:spLocks noGrp="1"/>
          </p:cNvSpPr>
          <p:nvPr>
            <p:ph type="sldNum" sz="quarter" idx="10"/>
          </p:nvPr>
        </p:nvSpPr>
        <p:spPr/>
        <p:txBody>
          <a:bodyPr/>
          <a:lstStyle/>
          <a:p>
            <a:fld id="{67B19427-F580-D146-B60E-4CADEE75497F}" type="slidenum">
              <a:rPr lang="en-US" smtClean="0"/>
              <a:pPr/>
              <a:t>‹#›</a:t>
            </a:fld>
            <a:endParaRPr lang="en-US" dirty="0"/>
          </a:p>
        </p:txBody>
      </p:sp>
      <p:sp>
        <p:nvSpPr>
          <p:cNvPr id="4" name="Footer Placeholder 3"/>
          <p:cNvSpPr>
            <a:spLocks noGrp="1"/>
          </p:cNvSpPr>
          <p:nvPr>
            <p:ph type="ftr" sz="quarter" idx="11"/>
          </p:nvPr>
        </p:nvSpPr>
        <p:spPr/>
        <p:txBody>
          <a:bodyPr/>
          <a:lstStyle/>
          <a:p>
            <a:r>
              <a:rPr lang="en-US" dirty="0" smtClean="0"/>
              <a:t>Copyright ©2019 John </a:t>
            </a:r>
            <a:r>
              <a:rPr lang="en-US" dirty="0"/>
              <a:t>Wiley &amp; Sons, Inc. </a:t>
            </a:r>
          </a:p>
        </p:txBody>
      </p:sp>
      <p:sp>
        <p:nvSpPr>
          <p:cNvPr id="7" name="Content Placeholder 6">
            <a:extLst>
              <a:ext uri="{FF2B5EF4-FFF2-40B4-BE49-F238E27FC236}">
                <a16:creationId xmlns="" xmlns:a16="http://schemas.microsoft.com/office/drawing/2014/main" id="{3A107DC3-1D90-419E-B11C-A853993F33FB}"/>
              </a:ext>
            </a:extLst>
          </p:cNvPr>
          <p:cNvSpPr>
            <a:spLocks noGrp="1"/>
          </p:cNvSpPr>
          <p:nvPr>
            <p:ph sz="quarter" idx="17"/>
          </p:nvPr>
        </p:nvSpPr>
        <p:spPr>
          <a:xfrm>
            <a:off x="304800" y="3810000"/>
            <a:ext cx="8534400" cy="2286000"/>
          </a:xfrm>
          <a:prstGeom prst="rect">
            <a:avLst/>
          </a:prstGeom>
        </p:spPr>
        <p:txBody>
          <a:bodyPr/>
          <a:lstStyle>
            <a:lvl1pPr marL="0" indent="0">
              <a:buNone/>
              <a:defRPr/>
            </a:lvl1pPr>
          </a:lstStyle>
          <a:p>
            <a:pPr lvl="0"/>
            <a:endParaRPr lang="en-US" dirty="0"/>
          </a:p>
        </p:txBody>
      </p:sp>
    </p:spTree>
    <p:extLst>
      <p:ext uri="{BB962C8B-B14F-4D97-AF65-F5344CB8AC3E}">
        <p14:creationId xmlns:p14="http://schemas.microsoft.com/office/powerpoint/2010/main" xmlns="" val="13325063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Key Term: Version 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4800" y="762001"/>
            <a:ext cx="8534400" cy="838199"/>
          </a:xfrm>
        </p:spPr>
        <p:txBody>
          <a:bodyPr/>
          <a:lstStyle/>
          <a:p>
            <a:r>
              <a:rPr lang="en-US" dirty="0"/>
              <a:t>Language</a:t>
            </a:r>
          </a:p>
        </p:txBody>
      </p:sp>
      <p:sp>
        <p:nvSpPr>
          <p:cNvPr id="7" name="Definition of Key Term"/>
          <p:cNvSpPr>
            <a:spLocks noGrp="1"/>
          </p:cNvSpPr>
          <p:nvPr>
            <p:ph sz="quarter" idx="15" hasCustomPrompt="1"/>
          </p:nvPr>
        </p:nvSpPr>
        <p:spPr>
          <a:xfrm>
            <a:off x="304800" y="1752600"/>
            <a:ext cx="8534400" cy="4114800"/>
          </a:xfrm>
          <a:prstGeom prst="rect">
            <a:avLst/>
          </a:prstGeom>
        </p:spPr>
        <p:txBody>
          <a:bodyPr/>
          <a:lstStyle>
            <a:lvl1pPr marL="292608" indent="-292608">
              <a:spcBef>
                <a:spcPts val="1000"/>
              </a:spcBef>
              <a:buClr>
                <a:schemeClr val="accent2"/>
              </a:buClr>
              <a:buFont typeface="Arial" charset="0"/>
              <a:buChar char="•"/>
              <a:defRPr sz="3000" b="0" i="0" baseline="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803275" indent="-450850">
              <a:spcBef>
                <a:spcPts val="1000"/>
              </a:spcBef>
              <a:buFont typeface="+mj-lt"/>
              <a:buAutoNum type="alphaLcPeriod"/>
              <a:tabLst/>
              <a:defRPr sz="2800" b="0" i="0" baseline="0">
                <a:solidFill>
                  <a:schemeClr val="tx1"/>
                </a:solidFill>
                <a:latin typeface="Source Sans Pro" charset="0"/>
                <a:ea typeface="Source Sans Pro" charset="0"/>
                <a:cs typeface="Source Sans Pro" charset="0"/>
              </a:defRPr>
            </a:lvl2pPr>
          </a:lstStyle>
          <a:p>
            <a:pPr lvl="0"/>
            <a:r>
              <a:rPr lang="en-US" dirty="0"/>
              <a:t>Form of communication using sounds and symbols combined according to specified rules</a:t>
            </a:r>
          </a:p>
        </p:txBody>
      </p:sp>
      <p:sp>
        <p:nvSpPr>
          <p:cNvPr id="9" name="Media LInk"/>
          <p:cNvSpPr>
            <a:spLocks noGrp="1"/>
          </p:cNvSpPr>
          <p:nvPr>
            <p:ph sz="quarter" idx="16" hasCustomPrompt="1"/>
          </p:nvPr>
        </p:nvSpPr>
        <p:spPr>
          <a:xfrm>
            <a:off x="304800" y="5867400"/>
            <a:ext cx="8534400" cy="609600"/>
          </a:xfrm>
          <a:prstGeom prst="rect">
            <a:avLst/>
          </a:prstGeom>
        </p:spPr>
        <p:txBody>
          <a:bodyPr/>
          <a:lstStyle>
            <a:lvl1pPr marL="0" indent="0" algn="r">
              <a:buNone/>
              <a:defRPr sz="2200" b="0" i="0" baseline="0">
                <a:latin typeface="Calibri" panose="020F0502020204030204" pitchFamily="34" charset="0"/>
                <a:ea typeface="Calibri" panose="020F0502020204030204" pitchFamily="34" charset="0"/>
                <a:cs typeface="Calibri" panose="020F0502020204030204" pitchFamily="34" charset="0"/>
              </a:defRPr>
            </a:lvl1pPr>
            <a:lvl2pPr algn="r">
              <a:defRPr/>
            </a:lvl2pPr>
            <a:lvl3pPr algn="r">
              <a:defRPr/>
            </a:lvl3pPr>
            <a:lvl4pPr algn="r">
              <a:defRPr/>
            </a:lvl4pPr>
            <a:lvl5pPr algn="r">
              <a:defRPr/>
            </a:lvl5pPr>
          </a:lstStyle>
          <a:p>
            <a:pPr lvl="0"/>
            <a:r>
              <a:rPr lang="en-US" dirty="0"/>
              <a:t>Media link placeholder</a:t>
            </a:r>
          </a:p>
        </p:txBody>
      </p:sp>
      <p:sp>
        <p:nvSpPr>
          <p:cNvPr id="3" name="Slide Number Placeholder 2"/>
          <p:cNvSpPr>
            <a:spLocks noGrp="1"/>
          </p:cNvSpPr>
          <p:nvPr>
            <p:ph type="sldNum" sz="quarter" idx="10"/>
          </p:nvPr>
        </p:nvSpPr>
        <p:spPr/>
        <p:txBody>
          <a:bodyPr/>
          <a:lstStyle/>
          <a:p>
            <a:fld id="{67B19427-F580-D146-B60E-4CADEE75497F}" type="slidenum">
              <a:rPr lang="en-US" smtClean="0"/>
              <a:pPr/>
              <a:t>‹#›</a:t>
            </a:fld>
            <a:endParaRPr lang="en-US" dirty="0"/>
          </a:p>
        </p:txBody>
      </p:sp>
      <p:sp>
        <p:nvSpPr>
          <p:cNvPr id="4" name="Footer Placeholder 3"/>
          <p:cNvSpPr>
            <a:spLocks noGrp="1"/>
          </p:cNvSpPr>
          <p:nvPr>
            <p:ph type="ftr" sz="quarter" idx="11"/>
          </p:nvPr>
        </p:nvSpPr>
        <p:spPr/>
        <p:txBody>
          <a:bodyPr/>
          <a:lstStyle/>
          <a:p>
            <a:r>
              <a:rPr lang="en-US" dirty="0" smtClean="0"/>
              <a:t>Copyright ©2019 John </a:t>
            </a:r>
            <a:r>
              <a:rPr lang="en-US" dirty="0"/>
              <a:t>Wiley &amp; Sons, Inc. </a:t>
            </a:r>
          </a:p>
        </p:txBody>
      </p:sp>
    </p:spTree>
    <p:extLst>
      <p:ext uri="{BB962C8B-B14F-4D97-AF65-F5344CB8AC3E}">
        <p14:creationId xmlns:p14="http://schemas.microsoft.com/office/powerpoint/2010/main" xmlns="" val="7006093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Key Term: Version B">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4800" y="762001"/>
            <a:ext cx="8534400" cy="838199"/>
          </a:xfrm>
        </p:spPr>
        <p:txBody>
          <a:bodyPr/>
          <a:lstStyle/>
          <a:p>
            <a:r>
              <a:rPr lang="en-US" dirty="0"/>
              <a:t>Anatomy and Physiology Defined</a:t>
            </a:r>
          </a:p>
        </p:txBody>
      </p:sp>
      <p:sp>
        <p:nvSpPr>
          <p:cNvPr id="7" name="Definition of Key Term"/>
          <p:cNvSpPr>
            <a:spLocks noGrp="1"/>
          </p:cNvSpPr>
          <p:nvPr>
            <p:ph sz="quarter" idx="15" hasCustomPrompt="1"/>
          </p:nvPr>
        </p:nvSpPr>
        <p:spPr>
          <a:xfrm>
            <a:off x="304800" y="1905000"/>
            <a:ext cx="8534400" cy="3962400"/>
          </a:xfrm>
          <a:prstGeom prst="rect">
            <a:avLst/>
          </a:prstGeom>
        </p:spPr>
        <p:txBody>
          <a:bodyPr/>
          <a:lstStyle>
            <a:lvl1pPr marL="292608" indent="-292608">
              <a:spcBef>
                <a:spcPts val="1000"/>
              </a:spcBef>
              <a:buClr>
                <a:schemeClr val="accent2"/>
              </a:buClr>
              <a:buFont typeface="Arial" charset="0"/>
              <a:buChar char="•"/>
              <a:defRPr sz="2800" b="0" i="0" baseline="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803275" indent="-450850">
              <a:spcBef>
                <a:spcPts val="1000"/>
              </a:spcBef>
              <a:buFont typeface="+mj-lt"/>
              <a:buAutoNum type="alphaLcPeriod"/>
              <a:tabLst/>
              <a:defRPr sz="2800" b="0" i="0" baseline="0">
                <a:solidFill>
                  <a:schemeClr val="tx1"/>
                </a:solidFill>
                <a:latin typeface="Source Sans Pro" charset="0"/>
                <a:ea typeface="Source Sans Pro" charset="0"/>
                <a:cs typeface="Source Sans Pro" charset="0"/>
              </a:defRPr>
            </a:lvl2pPr>
          </a:lstStyle>
          <a:p>
            <a:pPr lvl="0"/>
            <a:r>
              <a:rPr lang="en-US" dirty="0"/>
              <a:t>Anatomy is the science of structure and the relationships among structures.</a:t>
            </a:r>
          </a:p>
          <a:p>
            <a:pPr lvl="0"/>
            <a:r>
              <a:rPr lang="en-US" dirty="0"/>
              <a:t>Physiology is the science of body functions, that is, how the body parts work.</a:t>
            </a:r>
          </a:p>
        </p:txBody>
      </p:sp>
      <p:sp>
        <p:nvSpPr>
          <p:cNvPr id="3" name="Slide Number Placeholder 2"/>
          <p:cNvSpPr>
            <a:spLocks noGrp="1"/>
          </p:cNvSpPr>
          <p:nvPr>
            <p:ph type="sldNum" sz="quarter" idx="10"/>
          </p:nvPr>
        </p:nvSpPr>
        <p:spPr/>
        <p:txBody>
          <a:bodyPr/>
          <a:lstStyle/>
          <a:p>
            <a:fld id="{67B19427-F580-D146-B60E-4CADEE75497F}" type="slidenum">
              <a:rPr lang="en-US" smtClean="0"/>
              <a:pPr/>
              <a:t>‹#›</a:t>
            </a:fld>
            <a:endParaRPr lang="en-US" dirty="0"/>
          </a:p>
        </p:txBody>
      </p:sp>
      <p:sp>
        <p:nvSpPr>
          <p:cNvPr id="4" name="Footer Placeholder 3"/>
          <p:cNvSpPr>
            <a:spLocks noGrp="1"/>
          </p:cNvSpPr>
          <p:nvPr>
            <p:ph type="ftr" sz="quarter" idx="11"/>
          </p:nvPr>
        </p:nvSpPr>
        <p:spPr/>
        <p:txBody>
          <a:bodyPr/>
          <a:lstStyle/>
          <a:p>
            <a:r>
              <a:rPr lang="en-US" dirty="0" smtClean="0"/>
              <a:t>Copyright ©2019 John </a:t>
            </a:r>
            <a:r>
              <a:rPr lang="en-US" dirty="0"/>
              <a:t>Wiley &amp; Sons, Inc. </a:t>
            </a:r>
          </a:p>
        </p:txBody>
      </p:sp>
    </p:spTree>
    <p:extLst>
      <p:ext uri="{BB962C8B-B14F-4D97-AF65-F5344CB8AC3E}">
        <p14:creationId xmlns:p14="http://schemas.microsoft.com/office/powerpoint/2010/main" xmlns="" val="6622711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for Figure">
    <p:spTree>
      <p:nvGrpSpPr>
        <p:cNvPr id="1" name=""/>
        <p:cNvGrpSpPr/>
        <p:nvPr/>
      </p:nvGrpSpPr>
      <p:grpSpPr>
        <a:xfrm>
          <a:off x="0" y="0"/>
          <a:ext cx="0" cy="0"/>
          <a:chOff x="0" y="0"/>
          <a:chExt cx="0" cy="0"/>
        </a:xfrm>
      </p:grpSpPr>
      <p:sp>
        <p:nvSpPr>
          <p:cNvPr id="8" name="Title "/>
          <p:cNvSpPr>
            <a:spLocks noGrp="1"/>
          </p:cNvSpPr>
          <p:nvPr>
            <p:ph type="title" hasCustomPrompt="1"/>
          </p:nvPr>
        </p:nvSpPr>
        <p:spPr>
          <a:xfrm>
            <a:off x="304800" y="762001"/>
            <a:ext cx="8534400" cy="838199"/>
          </a:xfrm>
          <a:prstGeom prst="rect">
            <a:avLst/>
          </a:prstGeom>
        </p:spPr>
        <p:txBody>
          <a:bodyPr/>
          <a:lstStyle>
            <a:lvl1pPr>
              <a:defRPr sz="4000" b="1" i="0">
                <a:solidFill>
                  <a:schemeClr val="accent1"/>
                </a:solidFill>
                <a:latin typeface="Calibri" panose="020F0502020204030204" pitchFamily="34" charset="0"/>
                <a:ea typeface="Calibri" panose="020F0502020204030204" pitchFamily="34" charset="0"/>
                <a:cs typeface="Calibri" panose="020F0502020204030204" pitchFamily="34" charset="0"/>
              </a:defRPr>
            </a:lvl1pPr>
          </a:lstStyle>
          <a:p>
            <a:r>
              <a:rPr lang="en-US" dirty="0"/>
              <a:t>Section or Topic Heading</a:t>
            </a:r>
          </a:p>
        </p:txBody>
      </p:sp>
      <p:sp>
        <p:nvSpPr>
          <p:cNvPr id="11" name="Content Placeholder 10"/>
          <p:cNvSpPr>
            <a:spLocks noGrp="1"/>
          </p:cNvSpPr>
          <p:nvPr>
            <p:ph sz="quarter" idx="16"/>
          </p:nvPr>
        </p:nvSpPr>
        <p:spPr>
          <a:xfrm>
            <a:off x="304800" y="1752600"/>
            <a:ext cx="8534400" cy="3276600"/>
          </a:xfrm>
          <a:prstGeom prst="rect">
            <a:avLst/>
          </a:prstGeom>
        </p:spPr>
        <p:txBody>
          <a:bodyPr/>
          <a:lstStyle>
            <a:lvl1pPr marL="0" indent="0">
              <a:buNone/>
              <a:defRPr sz="2800" b="0" i="0">
                <a:latin typeface="Calibri" panose="020F0502020204030204" pitchFamily="34" charset="0"/>
                <a:ea typeface="Calibri" panose="020F0502020204030204" pitchFamily="34" charset="0"/>
                <a:cs typeface="Calibri" panose="020F0502020204030204" pitchFamily="34" charset="0"/>
              </a:defRPr>
            </a:lvl1pPr>
          </a:lstStyle>
          <a:p>
            <a:pPr lvl="0"/>
            <a:endParaRPr lang="en-US" dirty="0"/>
          </a:p>
        </p:txBody>
      </p:sp>
      <p:sp>
        <p:nvSpPr>
          <p:cNvPr id="7" name="Content"/>
          <p:cNvSpPr>
            <a:spLocks noGrp="1"/>
          </p:cNvSpPr>
          <p:nvPr>
            <p:ph sz="quarter" idx="15" hasCustomPrompt="1"/>
          </p:nvPr>
        </p:nvSpPr>
        <p:spPr>
          <a:xfrm>
            <a:off x="304800" y="5029200"/>
            <a:ext cx="8534400" cy="1143000"/>
          </a:xfrm>
          <a:prstGeom prst="rect">
            <a:avLst/>
          </a:prstGeom>
        </p:spPr>
        <p:txBody>
          <a:bodyPr/>
          <a:lstStyle>
            <a:lvl1pPr marL="0" indent="0">
              <a:spcBef>
                <a:spcPts val="1000"/>
              </a:spcBef>
              <a:buFont typeface="Arial" charset="0"/>
              <a:buNone/>
              <a:defRPr sz="2000" b="0" i="0" baseline="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803275" indent="-450850">
              <a:spcBef>
                <a:spcPts val="1000"/>
              </a:spcBef>
              <a:buFont typeface="+mj-lt"/>
              <a:buAutoNum type="alphaLcPeriod"/>
              <a:tabLst/>
              <a:defRPr sz="2800" b="0" i="0" baseline="0">
                <a:solidFill>
                  <a:schemeClr val="tx1"/>
                </a:solidFill>
                <a:latin typeface="Source Sans Pro" charset="0"/>
                <a:ea typeface="Source Sans Pro" charset="0"/>
                <a:cs typeface="Source Sans Pro" charset="0"/>
              </a:defRPr>
            </a:lvl2pPr>
          </a:lstStyle>
          <a:p>
            <a:pPr lvl="0"/>
            <a:r>
              <a:rPr lang="en-US" sz="2000" dirty="0"/>
              <a:t>Figure 4.5 Figure title placeholder</a:t>
            </a:r>
          </a:p>
          <a:p>
            <a:pPr lvl="0"/>
            <a:endParaRPr lang="en-US" dirty="0"/>
          </a:p>
        </p:txBody>
      </p:sp>
      <p:sp>
        <p:nvSpPr>
          <p:cNvPr id="3" name="Slide Number Placeholder 2"/>
          <p:cNvSpPr>
            <a:spLocks noGrp="1"/>
          </p:cNvSpPr>
          <p:nvPr>
            <p:ph type="sldNum" sz="quarter" idx="10"/>
          </p:nvPr>
        </p:nvSpPr>
        <p:spPr/>
        <p:txBody>
          <a:bodyPr/>
          <a:lstStyle/>
          <a:p>
            <a:fld id="{67B19427-F580-D146-B60E-4CADEE75497F}" type="slidenum">
              <a:rPr lang="en-US" smtClean="0"/>
              <a:pPr/>
              <a:t>‹#›</a:t>
            </a:fld>
            <a:endParaRPr lang="en-US" dirty="0"/>
          </a:p>
        </p:txBody>
      </p:sp>
      <p:sp>
        <p:nvSpPr>
          <p:cNvPr id="4" name="Footer Placeholder 3"/>
          <p:cNvSpPr>
            <a:spLocks noGrp="1"/>
          </p:cNvSpPr>
          <p:nvPr>
            <p:ph type="ftr" sz="quarter" idx="11"/>
          </p:nvPr>
        </p:nvSpPr>
        <p:spPr/>
        <p:txBody>
          <a:bodyPr/>
          <a:lstStyle/>
          <a:p>
            <a:r>
              <a:rPr lang="en-US" dirty="0" smtClean="0"/>
              <a:t>Copyright ©2019 John </a:t>
            </a:r>
            <a:r>
              <a:rPr lang="en-US" dirty="0"/>
              <a:t>Wiley &amp; Sons, Inc. </a:t>
            </a:r>
          </a:p>
        </p:txBody>
      </p:sp>
    </p:spTree>
    <p:extLst>
      <p:ext uri="{BB962C8B-B14F-4D97-AF65-F5344CB8AC3E}">
        <p14:creationId xmlns:p14="http://schemas.microsoft.com/office/powerpoint/2010/main" xmlns="" val="977103049"/>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sp>
        <p:nvSpPr>
          <p:cNvPr id="2" name="Title "/>
          <p:cNvSpPr>
            <a:spLocks noGrp="1"/>
          </p:cNvSpPr>
          <p:nvPr>
            <p:ph type="title" hasCustomPrompt="1"/>
          </p:nvPr>
        </p:nvSpPr>
        <p:spPr>
          <a:xfrm>
            <a:off x="304800" y="762001"/>
            <a:ext cx="8534400" cy="838199"/>
          </a:xfrm>
          <a:prstGeom prst="rect">
            <a:avLst/>
          </a:prstGeom>
        </p:spPr>
        <p:txBody>
          <a:bodyPr/>
          <a:lstStyle>
            <a:lvl1pPr>
              <a:defRPr sz="4000" b="1" i="0">
                <a:solidFill>
                  <a:schemeClr val="accent1"/>
                </a:solidFill>
                <a:latin typeface="Calibri" panose="020F0502020204030204" pitchFamily="34" charset="0"/>
                <a:ea typeface="Calibri" panose="020F0502020204030204" pitchFamily="34" charset="0"/>
                <a:cs typeface="Calibri" panose="020F0502020204030204" pitchFamily="34" charset="0"/>
              </a:defRPr>
            </a:lvl1pPr>
          </a:lstStyle>
          <a:p>
            <a:r>
              <a:rPr lang="en-US" dirty="0"/>
              <a:t>Section or Topic Heading</a:t>
            </a:r>
          </a:p>
        </p:txBody>
      </p:sp>
      <p:sp>
        <p:nvSpPr>
          <p:cNvPr id="6" name="Content Placeholder"/>
          <p:cNvSpPr>
            <a:spLocks noGrp="1"/>
          </p:cNvSpPr>
          <p:nvPr>
            <p:ph sz="quarter" idx="16"/>
          </p:nvPr>
        </p:nvSpPr>
        <p:spPr>
          <a:xfrm>
            <a:off x="304800" y="1752600"/>
            <a:ext cx="8534400" cy="4419600"/>
          </a:xfrm>
          <a:prstGeom prst="rect">
            <a:avLst/>
          </a:prstGeom>
        </p:spPr>
        <p:txBody>
          <a:bodyPr/>
          <a:lstStyle>
            <a:lvl1pPr marL="0" indent="0">
              <a:buNone/>
              <a:defRPr sz="2800" b="0" i="0">
                <a:latin typeface="Calibri" panose="020F0502020204030204" pitchFamily="34" charset="0"/>
                <a:ea typeface="Calibri" panose="020F0502020204030204" pitchFamily="34" charset="0"/>
                <a:cs typeface="Calibri" panose="020F0502020204030204" pitchFamily="34" charset="0"/>
              </a:defRPr>
            </a:lvl1pPr>
          </a:lstStyle>
          <a:p>
            <a:pPr lvl="0"/>
            <a:endParaRPr lang="en-US" dirty="0"/>
          </a:p>
        </p:txBody>
      </p:sp>
      <p:sp>
        <p:nvSpPr>
          <p:cNvPr id="3" name="Slide Number Placeholder"/>
          <p:cNvSpPr>
            <a:spLocks noGrp="1"/>
          </p:cNvSpPr>
          <p:nvPr>
            <p:ph type="sldNum" sz="quarter" idx="10"/>
          </p:nvPr>
        </p:nvSpPr>
        <p:spPr/>
        <p:txBody>
          <a:bodyPr/>
          <a:lstStyle/>
          <a:p>
            <a:fld id="{67B19427-F580-D146-B60E-4CADEE75497F}" type="slidenum">
              <a:rPr lang="en-US" smtClean="0"/>
              <a:pPr/>
              <a:t>‹#›</a:t>
            </a:fld>
            <a:endParaRPr lang="en-US" dirty="0"/>
          </a:p>
        </p:txBody>
      </p:sp>
      <p:sp>
        <p:nvSpPr>
          <p:cNvPr id="4" name="Footer Placeholder 3"/>
          <p:cNvSpPr>
            <a:spLocks noGrp="1"/>
          </p:cNvSpPr>
          <p:nvPr>
            <p:ph type="ftr" sz="quarter" idx="11"/>
          </p:nvPr>
        </p:nvSpPr>
        <p:spPr/>
        <p:txBody>
          <a:bodyPr/>
          <a:lstStyle/>
          <a:p>
            <a:r>
              <a:rPr lang="en-US" dirty="0" smtClean="0"/>
              <a:t>Copyright ©2019 John Wiley &amp; Sons, Inc. </a:t>
            </a:r>
            <a:endParaRPr lang="en-US" dirty="0"/>
          </a:p>
        </p:txBody>
      </p:sp>
    </p:spTree>
    <p:extLst>
      <p:ext uri="{BB962C8B-B14F-4D97-AF65-F5344CB8AC3E}">
        <p14:creationId xmlns:p14="http://schemas.microsoft.com/office/powerpoint/2010/main" xmlns="" val="253979166"/>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Section">
    <p:spTree>
      <p:nvGrpSpPr>
        <p:cNvPr id="1" name=""/>
        <p:cNvGrpSpPr/>
        <p:nvPr/>
      </p:nvGrpSpPr>
      <p:grpSpPr>
        <a:xfrm>
          <a:off x="0" y="0"/>
          <a:ext cx="0" cy="0"/>
          <a:chOff x="0" y="0"/>
          <a:chExt cx="0" cy="0"/>
        </a:xfrm>
      </p:grpSpPr>
      <p:sp>
        <p:nvSpPr>
          <p:cNvPr id="2" name="Title "/>
          <p:cNvSpPr>
            <a:spLocks noGrp="1"/>
          </p:cNvSpPr>
          <p:nvPr>
            <p:ph type="title" hasCustomPrompt="1"/>
          </p:nvPr>
        </p:nvSpPr>
        <p:spPr>
          <a:xfrm>
            <a:off x="304800" y="762001"/>
            <a:ext cx="8534400" cy="838199"/>
          </a:xfrm>
          <a:prstGeom prst="rect">
            <a:avLst/>
          </a:prstGeom>
        </p:spPr>
        <p:txBody>
          <a:bodyPr/>
          <a:lstStyle>
            <a:lvl1pPr>
              <a:defRPr sz="4000" b="1" i="0">
                <a:solidFill>
                  <a:schemeClr val="accent1"/>
                </a:solidFill>
                <a:latin typeface="Calibri" panose="020F0502020204030204" pitchFamily="34" charset="0"/>
                <a:ea typeface="Calibri" panose="020F0502020204030204" pitchFamily="34" charset="0"/>
                <a:cs typeface="Calibri" panose="020F0502020204030204" pitchFamily="34" charset="0"/>
              </a:defRPr>
            </a:lvl1pPr>
          </a:lstStyle>
          <a:p>
            <a:r>
              <a:rPr lang="en-US" dirty="0"/>
              <a:t>Section or Topic Heading</a:t>
            </a:r>
          </a:p>
        </p:txBody>
      </p:sp>
      <p:sp>
        <p:nvSpPr>
          <p:cNvPr id="6" name="Content Placeholder"/>
          <p:cNvSpPr>
            <a:spLocks noGrp="1"/>
          </p:cNvSpPr>
          <p:nvPr>
            <p:ph sz="quarter" idx="16"/>
          </p:nvPr>
        </p:nvSpPr>
        <p:spPr>
          <a:xfrm>
            <a:off x="304800" y="1752600"/>
            <a:ext cx="8534400" cy="1524000"/>
          </a:xfrm>
          <a:prstGeom prst="rect">
            <a:avLst/>
          </a:prstGeom>
        </p:spPr>
        <p:txBody>
          <a:bodyPr/>
          <a:lstStyle>
            <a:lvl1pPr marL="0" indent="0">
              <a:buNone/>
              <a:defRPr sz="2800" b="0" i="0">
                <a:latin typeface="Calibri" panose="020F0502020204030204" pitchFamily="34" charset="0"/>
                <a:ea typeface="Calibri" panose="020F0502020204030204" pitchFamily="34" charset="0"/>
                <a:cs typeface="Calibri" panose="020F0502020204030204" pitchFamily="34" charset="0"/>
              </a:defRPr>
            </a:lvl1pPr>
          </a:lstStyle>
          <a:p>
            <a:pPr lvl="0"/>
            <a:endParaRPr lang="en-US" dirty="0"/>
          </a:p>
        </p:txBody>
      </p:sp>
      <p:sp>
        <p:nvSpPr>
          <p:cNvPr id="3" name="Slide Number Placeholder"/>
          <p:cNvSpPr>
            <a:spLocks noGrp="1"/>
          </p:cNvSpPr>
          <p:nvPr>
            <p:ph type="sldNum" sz="quarter" idx="10"/>
          </p:nvPr>
        </p:nvSpPr>
        <p:spPr/>
        <p:txBody>
          <a:bodyPr/>
          <a:lstStyle/>
          <a:p>
            <a:fld id="{67B19427-F580-D146-B60E-4CADEE75497F}" type="slidenum">
              <a:rPr lang="en-US" smtClean="0"/>
              <a:pPr/>
              <a:t>‹#›</a:t>
            </a:fld>
            <a:endParaRPr lang="en-US" dirty="0"/>
          </a:p>
        </p:txBody>
      </p:sp>
      <p:sp>
        <p:nvSpPr>
          <p:cNvPr id="4" name="Footer Placeholder 3"/>
          <p:cNvSpPr>
            <a:spLocks noGrp="1"/>
          </p:cNvSpPr>
          <p:nvPr>
            <p:ph type="ftr" sz="quarter" idx="11"/>
          </p:nvPr>
        </p:nvSpPr>
        <p:spPr/>
        <p:txBody>
          <a:bodyPr/>
          <a:lstStyle/>
          <a:p>
            <a:r>
              <a:rPr lang="en-US" dirty="0" smtClean="0"/>
              <a:t>Copyright ©2019 John </a:t>
            </a:r>
            <a:r>
              <a:rPr lang="en-US" dirty="0"/>
              <a:t>Wiley &amp; Sons, Inc. </a:t>
            </a:r>
          </a:p>
        </p:txBody>
      </p:sp>
      <p:sp>
        <p:nvSpPr>
          <p:cNvPr id="7" name="Content Placeholder 6">
            <a:extLst>
              <a:ext uri="{FF2B5EF4-FFF2-40B4-BE49-F238E27FC236}">
                <a16:creationId xmlns="" xmlns:a16="http://schemas.microsoft.com/office/drawing/2014/main" id="{9C45D28D-E050-4820-AFD5-BCEEE93DFAD9}"/>
              </a:ext>
            </a:extLst>
          </p:cNvPr>
          <p:cNvSpPr>
            <a:spLocks noGrp="1"/>
          </p:cNvSpPr>
          <p:nvPr>
            <p:ph sz="quarter" idx="17"/>
          </p:nvPr>
        </p:nvSpPr>
        <p:spPr>
          <a:xfrm>
            <a:off x="304800" y="3429000"/>
            <a:ext cx="8534400" cy="1524000"/>
          </a:xfrm>
          <a:prstGeom prst="rect">
            <a:avLst/>
          </a:prstGeom>
        </p:spPr>
        <p:txBody>
          <a:bodyPr/>
          <a:lstStyle>
            <a:lvl1pPr marL="0" indent="0">
              <a:buNone/>
              <a:defRPr/>
            </a:lvl1pPr>
          </a:lstStyle>
          <a:p>
            <a:pPr lvl="0"/>
            <a:endParaRPr lang="en-US" dirty="0"/>
          </a:p>
        </p:txBody>
      </p:sp>
      <p:sp>
        <p:nvSpPr>
          <p:cNvPr id="9" name="Content Placeholder 8">
            <a:extLst>
              <a:ext uri="{FF2B5EF4-FFF2-40B4-BE49-F238E27FC236}">
                <a16:creationId xmlns="" xmlns:a16="http://schemas.microsoft.com/office/drawing/2014/main" id="{F641CCC3-3BAF-49BA-81A2-3696342DF5C5}"/>
              </a:ext>
            </a:extLst>
          </p:cNvPr>
          <p:cNvSpPr>
            <a:spLocks noGrp="1"/>
          </p:cNvSpPr>
          <p:nvPr>
            <p:ph sz="quarter" idx="18"/>
          </p:nvPr>
        </p:nvSpPr>
        <p:spPr>
          <a:xfrm>
            <a:off x="304800" y="5029200"/>
            <a:ext cx="8534400" cy="990600"/>
          </a:xfrm>
          <a:prstGeom prst="rect">
            <a:avLst/>
          </a:prstGeom>
        </p:spPr>
        <p:txBody>
          <a:bodyPr/>
          <a:lstStyle>
            <a:lvl1pPr marL="0" indent="0">
              <a:buNone/>
              <a:defRPr/>
            </a:lvl1pPr>
          </a:lstStyle>
          <a:p>
            <a:pPr lvl="0"/>
            <a:endParaRPr lang="en-US" dirty="0"/>
          </a:p>
        </p:txBody>
      </p:sp>
    </p:spTree>
    <p:extLst>
      <p:ext uri="{BB962C8B-B14F-4D97-AF65-F5344CB8AC3E}">
        <p14:creationId xmlns:p14="http://schemas.microsoft.com/office/powerpoint/2010/main" xmlns="" val="892353303"/>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Section">
    <p:spTree>
      <p:nvGrpSpPr>
        <p:cNvPr id="1" name=""/>
        <p:cNvGrpSpPr/>
        <p:nvPr/>
      </p:nvGrpSpPr>
      <p:grpSpPr>
        <a:xfrm>
          <a:off x="0" y="0"/>
          <a:ext cx="0" cy="0"/>
          <a:chOff x="0" y="0"/>
          <a:chExt cx="0" cy="0"/>
        </a:xfrm>
      </p:grpSpPr>
      <p:sp>
        <p:nvSpPr>
          <p:cNvPr id="2" name="Title "/>
          <p:cNvSpPr>
            <a:spLocks noGrp="1"/>
          </p:cNvSpPr>
          <p:nvPr>
            <p:ph type="title" hasCustomPrompt="1"/>
          </p:nvPr>
        </p:nvSpPr>
        <p:spPr>
          <a:xfrm>
            <a:off x="304800" y="762001"/>
            <a:ext cx="8534400" cy="838199"/>
          </a:xfrm>
          <a:prstGeom prst="rect">
            <a:avLst/>
          </a:prstGeom>
        </p:spPr>
        <p:txBody>
          <a:bodyPr/>
          <a:lstStyle>
            <a:lvl1pPr>
              <a:defRPr sz="4000" b="1" i="0">
                <a:solidFill>
                  <a:schemeClr val="accent1"/>
                </a:solidFill>
                <a:latin typeface="Calibri" panose="020F0502020204030204" pitchFamily="34" charset="0"/>
                <a:ea typeface="Calibri" panose="020F0502020204030204" pitchFamily="34" charset="0"/>
                <a:cs typeface="Calibri" panose="020F0502020204030204" pitchFamily="34" charset="0"/>
              </a:defRPr>
            </a:lvl1pPr>
          </a:lstStyle>
          <a:p>
            <a:r>
              <a:rPr lang="en-US" dirty="0"/>
              <a:t>Section or Topic Heading</a:t>
            </a:r>
          </a:p>
        </p:txBody>
      </p:sp>
      <p:sp>
        <p:nvSpPr>
          <p:cNvPr id="6" name="Content Placeholder"/>
          <p:cNvSpPr>
            <a:spLocks noGrp="1"/>
          </p:cNvSpPr>
          <p:nvPr>
            <p:ph sz="quarter" idx="16"/>
          </p:nvPr>
        </p:nvSpPr>
        <p:spPr>
          <a:xfrm>
            <a:off x="304800" y="1752600"/>
            <a:ext cx="8534400" cy="381000"/>
          </a:xfrm>
          <a:prstGeom prst="rect">
            <a:avLst/>
          </a:prstGeom>
        </p:spPr>
        <p:txBody>
          <a:bodyPr/>
          <a:lstStyle>
            <a:lvl1pPr marL="0" indent="0">
              <a:buNone/>
              <a:defRPr sz="2800" b="0" i="0">
                <a:latin typeface="Calibri" panose="020F0502020204030204" pitchFamily="34" charset="0"/>
                <a:ea typeface="Calibri" panose="020F0502020204030204" pitchFamily="34" charset="0"/>
                <a:cs typeface="Calibri" panose="020F0502020204030204" pitchFamily="34" charset="0"/>
              </a:defRPr>
            </a:lvl1pPr>
          </a:lstStyle>
          <a:p>
            <a:pPr lvl="0"/>
            <a:endParaRPr lang="en-US" dirty="0"/>
          </a:p>
        </p:txBody>
      </p:sp>
      <p:sp>
        <p:nvSpPr>
          <p:cNvPr id="3" name="Slide Number Placeholder"/>
          <p:cNvSpPr>
            <a:spLocks noGrp="1"/>
          </p:cNvSpPr>
          <p:nvPr>
            <p:ph type="sldNum" sz="quarter" idx="10"/>
          </p:nvPr>
        </p:nvSpPr>
        <p:spPr/>
        <p:txBody>
          <a:bodyPr/>
          <a:lstStyle/>
          <a:p>
            <a:fld id="{67B19427-F580-D146-B60E-4CADEE75497F}" type="slidenum">
              <a:rPr lang="en-US" smtClean="0"/>
              <a:pPr/>
              <a:t>‹#›</a:t>
            </a:fld>
            <a:endParaRPr lang="en-US" dirty="0"/>
          </a:p>
        </p:txBody>
      </p:sp>
      <p:sp>
        <p:nvSpPr>
          <p:cNvPr id="4" name="Footer Placeholder 3"/>
          <p:cNvSpPr>
            <a:spLocks noGrp="1"/>
          </p:cNvSpPr>
          <p:nvPr>
            <p:ph type="ftr" sz="quarter" idx="11"/>
          </p:nvPr>
        </p:nvSpPr>
        <p:spPr/>
        <p:txBody>
          <a:bodyPr/>
          <a:lstStyle/>
          <a:p>
            <a:r>
              <a:rPr lang="en-US" dirty="0" smtClean="0"/>
              <a:t>Copyright ©2019 John </a:t>
            </a:r>
            <a:r>
              <a:rPr lang="en-US" dirty="0"/>
              <a:t>Wiley &amp; Sons, Inc. </a:t>
            </a:r>
          </a:p>
        </p:txBody>
      </p:sp>
      <p:sp>
        <p:nvSpPr>
          <p:cNvPr id="7" name="Content Placeholder 6">
            <a:extLst>
              <a:ext uri="{FF2B5EF4-FFF2-40B4-BE49-F238E27FC236}">
                <a16:creationId xmlns="" xmlns:a16="http://schemas.microsoft.com/office/drawing/2014/main" id="{9C45D28D-E050-4820-AFD5-BCEEE93DFAD9}"/>
              </a:ext>
            </a:extLst>
          </p:cNvPr>
          <p:cNvSpPr>
            <a:spLocks noGrp="1"/>
          </p:cNvSpPr>
          <p:nvPr>
            <p:ph sz="quarter" idx="17"/>
          </p:nvPr>
        </p:nvSpPr>
        <p:spPr>
          <a:xfrm>
            <a:off x="304800" y="2272553"/>
            <a:ext cx="8534400" cy="394447"/>
          </a:xfrm>
          <a:prstGeom prst="rect">
            <a:avLst/>
          </a:prstGeom>
        </p:spPr>
        <p:txBody>
          <a:bodyPr/>
          <a:lstStyle>
            <a:lvl1pPr marL="0" indent="0">
              <a:buNone/>
              <a:defRPr/>
            </a:lvl1pPr>
          </a:lstStyle>
          <a:p>
            <a:pPr lvl="0"/>
            <a:endParaRPr lang="en-US" dirty="0"/>
          </a:p>
        </p:txBody>
      </p:sp>
      <p:sp>
        <p:nvSpPr>
          <p:cNvPr id="9" name="Content Placeholder 8">
            <a:extLst>
              <a:ext uri="{FF2B5EF4-FFF2-40B4-BE49-F238E27FC236}">
                <a16:creationId xmlns="" xmlns:a16="http://schemas.microsoft.com/office/drawing/2014/main" id="{F641CCC3-3BAF-49BA-81A2-3696342DF5C5}"/>
              </a:ext>
            </a:extLst>
          </p:cNvPr>
          <p:cNvSpPr>
            <a:spLocks noGrp="1"/>
          </p:cNvSpPr>
          <p:nvPr>
            <p:ph sz="quarter" idx="18"/>
          </p:nvPr>
        </p:nvSpPr>
        <p:spPr>
          <a:xfrm>
            <a:off x="304800" y="2819400"/>
            <a:ext cx="8534400" cy="381000"/>
          </a:xfrm>
          <a:prstGeom prst="rect">
            <a:avLst/>
          </a:prstGeom>
        </p:spPr>
        <p:txBody>
          <a:bodyPr/>
          <a:lstStyle>
            <a:lvl1pPr marL="0" indent="0">
              <a:buNone/>
              <a:defRPr/>
            </a:lvl1pPr>
          </a:lstStyle>
          <a:p>
            <a:pPr lvl="0"/>
            <a:endParaRPr lang="en-US" dirty="0"/>
          </a:p>
        </p:txBody>
      </p:sp>
      <p:sp>
        <p:nvSpPr>
          <p:cNvPr id="8" name="Content Placeholder 7"/>
          <p:cNvSpPr>
            <a:spLocks noGrp="1"/>
          </p:cNvSpPr>
          <p:nvPr>
            <p:ph sz="quarter" idx="19"/>
          </p:nvPr>
        </p:nvSpPr>
        <p:spPr>
          <a:xfrm>
            <a:off x="304800" y="3352800"/>
            <a:ext cx="8534400" cy="381000"/>
          </a:xfrm>
          <a:prstGeom prst="rect">
            <a:avLst/>
          </a:prstGeom>
        </p:spPr>
        <p:txBody>
          <a:bodyPr/>
          <a:lstStyle>
            <a:lvl1pPr marL="0" indent="0">
              <a:buNone/>
              <a:defRPr/>
            </a:lvl1pPr>
          </a:lstStyle>
          <a:p>
            <a:pPr lvl="0"/>
            <a:endParaRPr lang="en-US" dirty="0"/>
          </a:p>
        </p:txBody>
      </p:sp>
      <p:sp>
        <p:nvSpPr>
          <p:cNvPr id="11" name="Content Placeholder 10"/>
          <p:cNvSpPr>
            <a:spLocks noGrp="1"/>
          </p:cNvSpPr>
          <p:nvPr>
            <p:ph sz="quarter" idx="20"/>
          </p:nvPr>
        </p:nvSpPr>
        <p:spPr>
          <a:xfrm>
            <a:off x="304800" y="3886200"/>
            <a:ext cx="8534400" cy="381000"/>
          </a:xfrm>
          <a:prstGeom prst="rect">
            <a:avLst/>
          </a:prstGeom>
        </p:spPr>
        <p:txBody>
          <a:bodyPr/>
          <a:lstStyle>
            <a:lvl1pPr marL="0" indent="0">
              <a:buNone/>
              <a:defRPr/>
            </a:lvl1pPr>
          </a:lstStyle>
          <a:p>
            <a:pPr lvl="0"/>
            <a:endParaRPr lang="en-US" dirty="0"/>
          </a:p>
        </p:txBody>
      </p:sp>
      <p:sp>
        <p:nvSpPr>
          <p:cNvPr id="13" name="Content Placeholder 12"/>
          <p:cNvSpPr>
            <a:spLocks noGrp="1"/>
          </p:cNvSpPr>
          <p:nvPr>
            <p:ph sz="quarter" idx="21"/>
          </p:nvPr>
        </p:nvSpPr>
        <p:spPr>
          <a:xfrm>
            <a:off x="304800" y="4343400"/>
            <a:ext cx="8534400" cy="381000"/>
          </a:xfrm>
          <a:prstGeom prst="rect">
            <a:avLst/>
          </a:prstGeom>
        </p:spPr>
        <p:txBody>
          <a:bodyPr/>
          <a:lstStyle>
            <a:lvl1pPr marL="0" indent="0">
              <a:buNone/>
              <a:defRPr/>
            </a:lvl1pPr>
          </a:lstStyle>
          <a:p>
            <a:pPr lvl="0"/>
            <a:endParaRPr lang="en-US" dirty="0"/>
          </a:p>
        </p:txBody>
      </p:sp>
      <p:sp>
        <p:nvSpPr>
          <p:cNvPr id="15" name="Content Placeholder 14"/>
          <p:cNvSpPr>
            <a:spLocks noGrp="1"/>
          </p:cNvSpPr>
          <p:nvPr>
            <p:ph sz="quarter" idx="22"/>
          </p:nvPr>
        </p:nvSpPr>
        <p:spPr>
          <a:xfrm>
            <a:off x="304800" y="4800600"/>
            <a:ext cx="8534400" cy="381000"/>
          </a:xfrm>
          <a:prstGeom prst="rect">
            <a:avLst/>
          </a:prstGeom>
        </p:spPr>
        <p:txBody>
          <a:bodyPr/>
          <a:lstStyle>
            <a:lvl1pPr marL="0" indent="0">
              <a:buNone/>
              <a:defRPr/>
            </a:lvl1pPr>
          </a:lstStyle>
          <a:p>
            <a:pPr lvl="0"/>
            <a:endParaRPr lang="en-US" dirty="0"/>
          </a:p>
        </p:txBody>
      </p:sp>
      <p:sp>
        <p:nvSpPr>
          <p:cNvPr id="17" name="Content Placeholder 16"/>
          <p:cNvSpPr>
            <a:spLocks noGrp="1"/>
          </p:cNvSpPr>
          <p:nvPr>
            <p:ph sz="quarter" idx="23"/>
          </p:nvPr>
        </p:nvSpPr>
        <p:spPr>
          <a:xfrm>
            <a:off x="304800" y="5257800"/>
            <a:ext cx="8534400" cy="381000"/>
          </a:xfrm>
          <a:prstGeom prst="rect">
            <a:avLst/>
          </a:prstGeom>
        </p:spPr>
        <p:txBody>
          <a:bodyPr/>
          <a:lstStyle>
            <a:lvl1pPr marL="0" indent="0">
              <a:buNone/>
              <a:defRPr/>
            </a:lvl1pPr>
          </a:lstStyle>
          <a:p>
            <a:pPr lvl="0"/>
            <a:endParaRPr lang="en-US" dirty="0"/>
          </a:p>
        </p:txBody>
      </p:sp>
      <p:sp>
        <p:nvSpPr>
          <p:cNvPr id="19" name="Content Placeholder 18"/>
          <p:cNvSpPr>
            <a:spLocks noGrp="1"/>
          </p:cNvSpPr>
          <p:nvPr>
            <p:ph sz="quarter" idx="24"/>
          </p:nvPr>
        </p:nvSpPr>
        <p:spPr>
          <a:xfrm>
            <a:off x="304800" y="5715000"/>
            <a:ext cx="8534400" cy="381000"/>
          </a:xfrm>
          <a:prstGeom prst="rect">
            <a:avLst/>
          </a:prstGeom>
        </p:spPr>
        <p:txBody>
          <a:bodyPr/>
          <a:lstStyle>
            <a:lvl1pPr marL="0" indent="0">
              <a:buNone/>
              <a:defRPr/>
            </a:lvl1pPr>
          </a:lstStyle>
          <a:p>
            <a:pPr lvl="0"/>
            <a:endParaRPr lang="en-US" dirty="0"/>
          </a:p>
        </p:txBody>
      </p:sp>
    </p:spTree>
    <p:extLst>
      <p:ext uri="{BB962C8B-B14F-4D97-AF65-F5344CB8AC3E}">
        <p14:creationId xmlns:p14="http://schemas.microsoft.com/office/powerpoint/2010/main" xmlns="" val="2051917337"/>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Section">
    <p:spTree>
      <p:nvGrpSpPr>
        <p:cNvPr id="1" name=""/>
        <p:cNvGrpSpPr/>
        <p:nvPr/>
      </p:nvGrpSpPr>
      <p:grpSpPr>
        <a:xfrm>
          <a:off x="0" y="0"/>
          <a:ext cx="0" cy="0"/>
          <a:chOff x="0" y="0"/>
          <a:chExt cx="0" cy="0"/>
        </a:xfrm>
      </p:grpSpPr>
      <p:sp>
        <p:nvSpPr>
          <p:cNvPr id="2" name="Title "/>
          <p:cNvSpPr>
            <a:spLocks noGrp="1"/>
          </p:cNvSpPr>
          <p:nvPr>
            <p:ph type="title" hasCustomPrompt="1"/>
          </p:nvPr>
        </p:nvSpPr>
        <p:spPr>
          <a:xfrm>
            <a:off x="304800" y="762001"/>
            <a:ext cx="8534400" cy="838199"/>
          </a:xfrm>
          <a:prstGeom prst="rect">
            <a:avLst/>
          </a:prstGeom>
        </p:spPr>
        <p:txBody>
          <a:bodyPr/>
          <a:lstStyle>
            <a:lvl1pPr>
              <a:defRPr sz="4000" b="1" i="0">
                <a:solidFill>
                  <a:schemeClr val="accent1"/>
                </a:solidFill>
                <a:latin typeface="Calibri" panose="020F0502020204030204" pitchFamily="34" charset="0"/>
                <a:ea typeface="Calibri" panose="020F0502020204030204" pitchFamily="34" charset="0"/>
                <a:cs typeface="Calibri" panose="020F0502020204030204" pitchFamily="34" charset="0"/>
              </a:defRPr>
            </a:lvl1pPr>
          </a:lstStyle>
          <a:p>
            <a:r>
              <a:rPr lang="en-US" dirty="0"/>
              <a:t>Section or Topic Heading</a:t>
            </a:r>
          </a:p>
        </p:txBody>
      </p:sp>
      <p:sp>
        <p:nvSpPr>
          <p:cNvPr id="6" name="Content Placeholder"/>
          <p:cNvSpPr>
            <a:spLocks noGrp="1"/>
          </p:cNvSpPr>
          <p:nvPr>
            <p:ph sz="quarter" idx="16"/>
          </p:nvPr>
        </p:nvSpPr>
        <p:spPr>
          <a:xfrm>
            <a:off x="304800" y="1752600"/>
            <a:ext cx="4114800" cy="381000"/>
          </a:xfrm>
          <a:prstGeom prst="rect">
            <a:avLst/>
          </a:prstGeom>
        </p:spPr>
        <p:txBody>
          <a:bodyPr/>
          <a:lstStyle>
            <a:lvl1pPr marL="0" indent="0">
              <a:buNone/>
              <a:defRPr sz="2800" b="0" i="0">
                <a:latin typeface="Calibri" panose="020F0502020204030204" pitchFamily="34" charset="0"/>
                <a:ea typeface="Calibri" panose="020F0502020204030204" pitchFamily="34" charset="0"/>
                <a:cs typeface="Calibri" panose="020F0502020204030204" pitchFamily="34" charset="0"/>
              </a:defRPr>
            </a:lvl1pPr>
          </a:lstStyle>
          <a:p>
            <a:pPr lvl="0"/>
            <a:endParaRPr lang="en-US" dirty="0"/>
          </a:p>
        </p:txBody>
      </p:sp>
      <p:sp>
        <p:nvSpPr>
          <p:cNvPr id="3" name="Slide Number Placeholder"/>
          <p:cNvSpPr>
            <a:spLocks noGrp="1"/>
          </p:cNvSpPr>
          <p:nvPr>
            <p:ph type="sldNum" sz="quarter" idx="10"/>
          </p:nvPr>
        </p:nvSpPr>
        <p:spPr/>
        <p:txBody>
          <a:bodyPr/>
          <a:lstStyle/>
          <a:p>
            <a:fld id="{67B19427-F580-D146-B60E-4CADEE75497F}" type="slidenum">
              <a:rPr lang="en-US" smtClean="0"/>
              <a:pPr/>
              <a:t>‹#›</a:t>
            </a:fld>
            <a:endParaRPr lang="en-US" dirty="0"/>
          </a:p>
        </p:txBody>
      </p:sp>
      <p:sp>
        <p:nvSpPr>
          <p:cNvPr id="4" name="Footer Placeholder 3"/>
          <p:cNvSpPr>
            <a:spLocks noGrp="1"/>
          </p:cNvSpPr>
          <p:nvPr>
            <p:ph type="ftr" sz="quarter" idx="11"/>
          </p:nvPr>
        </p:nvSpPr>
        <p:spPr/>
        <p:txBody>
          <a:bodyPr/>
          <a:lstStyle/>
          <a:p>
            <a:r>
              <a:rPr lang="en-US" dirty="0" smtClean="0"/>
              <a:t>Copyright ©2019 John </a:t>
            </a:r>
            <a:r>
              <a:rPr lang="en-US" dirty="0"/>
              <a:t>Wiley &amp; Sons, Inc. </a:t>
            </a:r>
          </a:p>
        </p:txBody>
      </p:sp>
      <p:sp>
        <p:nvSpPr>
          <p:cNvPr id="7" name="Content Placeholder 6">
            <a:extLst>
              <a:ext uri="{FF2B5EF4-FFF2-40B4-BE49-F238E27FC236}">
                <a16:creationId xmlns="" xmlns:a16="http://schemas.microsoft.com/office/drawing/2014/main" id="{9C45D28D-E050-4820-AFD5-BCEEE93DFAD9}"/>
              </a:ext>
            </a:extLst>
          </p:cNvPr>
          <p:cNvSpPr>
            <a:spLocks noGrp="1"/>
          </p:cNvSpPr>
          <p:nvPr>
            <p:ph sz="quarter" idx="17"/>
          </p:nvPr>
        </p:nvSpPr>
        <p:spPr>
          <a:xfrm>
            <a:off x="4572000" y="1739153"/>
            <a:ext cx="4114800" cy="394447"/>
          </a:xfrm>
          <a:prstGeom prst="rect">
            <a:avLst/>
          </a:prstGeom>
        </p:spPr>
        <p:txBody>
          <a:bodyPr/>
          <a:lstStyle>
            <a:lvl1pPr marL="0" indent="0">
              <a:buNone/>
              <a:defRPr/>
            </a:lvl1pPr>
          </a:lstStyle>
          <a:p>
            <a:pPr lvl="0"/>
            <a:endParaRPr lang="en-US" dirty="0"/>
          </a:p>
        </p:txBody>
      </p:sp>
      <p:sp>
        <p:nvSpPr>
          <p:cNvPr id="9" name="Content Placeholder 8">
            <a:extLst>
              <a:ext uri="{FF2B5EF4-FFF2-40B4-BE49-F238E27FC236}">
                <a16:creationId xmlns="" xmlns:a16="http://schemas.microsoft.com/office/drawing/2014/main" id="{F641CCC3-3BAF-49BA-81A2-3696342DF5C5}"/>
              </a:ext>
            </a:extLst>
          </p:cNvPr>
          <p:cNvSpPr>
            <a:spLocks noGrp="1"/>
          </p:cNvSpPr>
          <p:nvPr>
            <p:ph sz="quarter" idx="18"/>
          </p:nvPr>
        </p:nvSpPr>
        <p:spPr>
          <a:xfrm>
            <a:off x="304800" y="2286000"/>
            <a:ext cx="4114800" cy="381000"/>
          </a:xfrm>
          <a:prstGeom prst="rect">
            <a:avLst/>
          </a:prstGeom>
        </p:spPr>
        <p:txBody>
          <a:bodyPr/>
          <a:lstStyle>
            <a:lvl1pPr marL="0" indent="0">
              <a:buNone/>
              <a:defRPr/>
            </a:lvl1pPr>
          </a:lstStyle>
          <a:p>
            <a:pPr lvl="0"/>
            <a:endParaRPr lang="en-US" dirty="0"/>
          </a:p>
        </p:txBody>
      </p:sp>
      <p:sp>
        <p:nvSpPr>
          <p:cNvPr id="8" name="Content Placeholder 7"/>
          <p:cNvSpPr>
            <a:spLocks noGrp="1"/>
          </p:cNvSpPr>
          <p:nvPr>
            <p:ph sz="quarter" idx="19"/>
          </p:nvPr>
        </p:nvSpPr>
        <p:spPr>
          <a:xfrm>
            <a:off x="4572000" y="2286000"/>
            <a:ext cx="4114800" cy="381000"/>
          </a:xfrm>
          <a:prstGeom prst="rect">
            <a:avLst/>
          </a:prstGeom>
        </p:spPr>
        <p:txBody>
          <a:bodyPr/>
          <a:lstStyle>
            <a:lvl1pPr marL="0" indent="0">
              <a:buNone/>
              <a:defRPr/>
            </a:lvl1pPr>
          </a:lstStyle>
          <a:p>
            <a:pPr lvl="0"/>
            <a:endParaRPr lang="en-US" dirty="0"/>
          </a:p>
        </p:txBody>
      </p:sp>
      <p:sp>
        <p:nvSpPr>
          <p:cNvPr id="11" name="Content Placeholder 10"/>
          <p:cNvSpPr>
            <a:spLocks noGrp="1"/>
          </p:cNvSpPr>
          <p:nvPr>
            <p:ph sz="quarter" idx="20"/>
          </p:nvPr>
        </p:nvSpPr>
        <p:spPr>
          <a:xfrm>
            <a:off x="304800" y="2756647"/>
            <a:ext cx="4114800" cy="381000"/>
          </a:xfrm>
          <a:prstGeom prst="rect">
            <a:avLst/>
          </a:prstGeom>
        </p:spPr>
        <p:txBody>
          <a:bodyPr/>
          <a:lstStyle>
            <a:lvl1pPr marL="0" indent="0">
              <a:buNone/>
              <a:defRPr/>
            </a:lvl1pPr>
          </a:lstStyle>
          <a:p>
            <a:pPr lvl="0"/>
            <a:endParaRPr lang="en-US" dirty="0"/>
          </a:p>
        </p:txBody>
      </p:sp>
      <p:sp>
        <p:nvSpPr>
          <p:cNvPr id="13" name="Content Placeholder 12"/>
          <p:cNvSpPr>
            <a:spLocks noGrp="1"/>
          </p:cNvSpPr>
          <p:nvPr>
            <p:ph sz="quarter" idx="21"/>
          </p:nvPr>
        </p:nvSpPr>
        <p:spPr>
          <a:xfrm>
            <a:off x="4572000" y="2743200"/>
            <a:ext cx="4114800" cy="381000"/>
          </a:xfrm>
          <a:prstGeom prst="rect">
            <a:avLst/>
          </a:prstGeom>
        </p:spPr>
        <p:txBody>
          <a:bodyPr/>
          <a:lstStyle>
            <a:lvl1pPr marL="0" indent="0">
              <a:buNone/>
              <a:defRPr/>
            </a:lvl1pPr>
          </a:lstStyle>
          <a:p>
            <a:pPr lvl="0"/>
            <a:endParaRPr lang="en-US" dirty="0"/>
          </a:p>
        </p:txBody>
      </p:sp>
      <p:sp>
        <p:nvSpPr>
          <p:cNvPr id="15" name="Content Placeholder 14"/>
          <p:cNvSpPr>
            <a:spLocks noGrp="1"/>
          </p:cNvSpPr>
          <p:nvPr>
            <p:ph sz="quarter" idx="22"/>
          </p:nvPr>
        </p:nvSpPr>
        <p:spPr>
          <a:xfrm>
            <a:off x="304800" y="3276600"/>
            <a:ext cx="4114800" cy="381000"/>
          </a:xfrm>
          <a:prstGeom prst="rect">
            <a:avLst/>
          </a:prstGeom>
        </p:spPr>
        <p:txBody>
          <a:bodyPr/>
          <a:lstStyle>
            <a:lvl1pPr marL="0" indent="0">
              <a:buNone/>
              <a:defRPr/>
            </a:lvl1pPr>
          </a:lstStyle>
          <a:p>
            <a:pPr lvl="0"/>
            <a:endParaRPr lang="en-US" dirty="0"/>
          </a:p>
        </p:txBody>
      </p:sp>
      <p:sp>
        <p:nvSpPr>
          <p:cNvPr id="17" name="Content Placeholder 16"/>
          <p:cNvSpPr>
            <a:spLocks noGrp="1"/>
          </p:cNvSpPr>
          <p:nvPr>
            <p:ph sz="quarter" idx="23"/>
          </p:nvPr>
        </p:nvSpPr>
        <p:spPr>
          <a:xfrm>
            <a:off x="4572000" y="3276600"/>
            <a:ext cx="4114800" cy="381000"/>
          </a:xfrm>
          <a:prstGeom prst="rect">
            <a:avLst/>
          </a:prstGeom>
        </p:spPr>
        <p:txBody>
          <a:bodyPr/>
          <a:lstStyle>
            <a:lvl1pPr marL="0" indent="0">
              <a:buNone/>
              <a:defRPr/>
            </a:lvl1pPr>
          </a:lstStyle>
          <a:p>
            <a:pPr lvl="0"/>
            <a:endParaRPr lang="en-US" dirty="0"/>
          </a:p>
        </p:txBody>
      </p:sp>
      <p:sp>
        <p:nvSpPr>
          <p:cNvPr id="19" name="Content Placeholder 18"/>
          <p:cNvSpPr>
            <a:spLocks noGrp="1"/>
          </p:cNvSpPr>
          <p:nvPr>
            <p:ph sz="quarter" idx="24"/>
          </p:nvPr>
        </p:nvSpPr>
        <p:spPr>
          <a:xfrm>
            <a:off x="304800" y="3810000"/>
            <a:ext cx="4114800" cy="381000"/>
          </a:xfrm>
          <a:prstGeom prst="rect">
            <a:avLst/>
          </a:prstGeom>
        </p:spPr>
        <p:txBody>
          <a:bodyPr/>
          <a:lstStyle>
            <a:lvl1pPr marL="0" indent="0">
              <a:buNone/>
              <a:defRPr/>
            </a:lvl1pPr>
          </a:lstStyle>
          <a:p>
            <a:pPr lvl="0"/>
            <a:endParaRPr lang="en-US" dirty="0"/>
          </a:p>
        </p:txBody>
      </p:sp>
      <p:sp>
        <p:nvSpPr>
          <p:cNvPr id="10" name="Content Placeholder 9"/>
          <p:cNvSpPr>
            <a:spLocks noGrp="1"/>
          </p:cNvSpPr>
          <p:nvPr>
            <p:ph sz="quarter" idx="25"/>
          </p:nvPr>
        </p:nvSpPr>
        <p:spPr>
          <a:xfrm>
            <a:off x="4572000" y="3810000"/>
            <a:ext cx="4114800" cy="381000"/>
          </a:xfrm>
          <a:prstGeom prst="rect">
            <a:avLst/>
          </a:prstGeom>
        </p:spPr>
        <p:txBody>
          <a:bodyPr/>
          <a:lstStyle>
            <a:lvl1pPr marL="0" indent="0">
              <a:buNone/>
              <a:defRPr/>
            </a:lvl1pPr>
          </a:lstStyle>
          <a:p>
            <a:pPr lvl="0"/>
            <a:endParaRPr lang="en-US" dirty="0"/>
          </a:p>
        </p:txBody>
      </p:sp>
      <p:sp>
        <p:nvSpPr>
          <p:cNvPr id="14" name="Content Placeholder 13"/>
          <p:cNvSpPr>
            <a:spLocks noGrp="1"/>
          </p:cNvSpPr>
          <p:nvPr>
            <p:ph sz="quarter" idx="26"/>
          </p:nvPr>
        </p:nvSpPr>
        <p:spPr>
          <a:xfrm>
            <a:off x="304800" y="4267200"/>
            <a:ext cx="4114800" cy="381000"/>
          </a:xfrm>
          <a:prstGeom prst="rect">
            <a:avLst/>
          </a:prstGeom>
        </p:spPr>
        <p:txBody>
          <a:bodyPr/>
          <a:lstStyle>
            <a:lvl1pPr marL="0" indent="0">
              <a:buNone/>
              <a:defRPr/>
            </a:lvl1pPr>
          </a:lstStyle>
          <a:p>
            <a:pPr lvl="0"/>
            <a:endParaRPr lang="en-US" dirty="0"/>
          </a:p>
        </p:txBody>
      </p:sp>
      <p:sp>
        <p:nvSpPr>
          <p:cNvPr id="18" name="Content Placeholder 17"/>
          <p:cNvSpPr>
            <a:spLocks noGrp="1"/>
          </p:cNvSpPr>
          <p:nvPr>
            <p:ph sz="quarter" idx="27"/>
          </p:nvPr>
        </p:nvSpPr>
        <p:spPr>
          <a:xfrm>
            <a:off x="4572000" y="4267200"/>
            <a:ext cx="4114800" cy="381000"/>
          </a:xfrm>
          <a:prstGeom prst="rect">
            <a:avLst/>
          </a:prstGeom>
        </p:spPr>
        <p:txBody>
          <a:bodyPr/>
          <a:lstStyle>
            <a:lvl1pPr marL="0" indent="0">
              <a:buNone/>
              <a:defRPr/>
            </a:lvl1pPr>
          </a:lstStyle>
          <a:p>
            <a:pPr lvl="0"/>
            <a:endParaRPr lang="en-US" dirty="0"/>
          </a:p>
        </p:txBody>
      </p:sp>
      <p:sp>
        <p:nvSpPr>
          <p:cNvPr id="21" name="Content Placeholder 20"/>
          <p:cNvSpPr>
            <a:spLocks noGrp="1"/>
          </p:cNvSpPr>
          <p:nvPr>
            <p:ph sz="quarter" idx="28"/>
          </p:nvPr>
        </p:nvSpPr>
        <p:spPr>
          <a:xfrm>
            <a:off x="304800" y="4800600"/>
            <a:ext cx="4114800" cy="381000"/>
          </a:xfrm>
          <a:prstGeom prst="rect">
            <a:avLst/>
          </a:prstGeom>
        </p:spPr>
        <p:txBody>
          <a:bodyPr/>
          <a:lstStyle>
            <a:lvl1pPr marL="0" indent="0">
              <a:buNone/>
              <a:defRPr/>
            </a:lvl1pPr>
          </a:lstStyle>
          <a:p>
            <a:pPr lvl="0"/>
            <a:endParaRPr lang="en-US" dirty="0"/>
          </a:p>
        </p:txBody>
      </p:sp>
      <p:sp>
        <p:nvSpPr>
          <p:cNvPr id="23" name="Content Placeholder 22"/>
          <p:cNvSpPr>
            <a:spLocks noGrp="1"/>
          </p:cNvSpPr>
          <p:nvPr>
            <p:ph sz="quarter" idx="29"/>
          </p:nvPr>
        </p:nvSpPr>
        <p:spPr>
          <a:xfrm>
            <a:off x="4572000" y="4800600"/>
            <a:ext cx="4114800" cy="381000"/>
          </a:xfrm>
          <a:prstGeom prst="rect">
            <a:avLst/>
          </a:prstGeom>
        </p:spPr>
        <p:txBody>
          <a:bodyPr/>
          <a:lstStyle>
            <a:lvl1pPr marL="0" indent="0">
              <a:buNone/>
              <a:defRPr/>
            </a:lvl1pPr>
          </a:lstStyle>
          <a:p>
            <a:pPr lvl="0"/>
            <a:endParaRPr lang="en-US" dirty="0"/>
          </a:p>
        </p:txBody>
      </p:sp>
      <p:sp>
        <p:nvSpPr>
          <p:cNvPr id="25" name="Content Placeholder 24"/>
          <p:cNvSpPr>
            <a:spLocks noGrp="1"/>
          </p:cNvSpPr>
          <p:nvPr>
            <p:ph sz="quarter" idx="30"/>
          </p:nvPr>
        </p:nvSpPr>
        <p:spPr>
          <a:xfrm>
            <a:off x="304800" y="5334000"/>
            <a:ext cx="4114800" cy="381000"/>
          </a:xfrm>
          <a:prstGeom prst="rect">
            <a:avLst/>
          </a:prstGeom>
        </p:spPr>
        <p:txBody>
          <a:bodyPr/>
          <a:lstStyle>
            <a:lvl1pPr marL="0" indent="0">
              <a:buNone/>
              <a:defRPr/>
            </a:lvl1pPr>
          </a:lstStyle>
          <a:p>
            <a:pPr lvl="0"/>
            <a:endParaRPr lang="en-US" dirty="0"/>
          </a:p>
        </p:txBody>
      </p:sp>
      <p:sp>
        <p:nvSpPr>
          <p:cNvPr id="27" name="Content Placeholder 26"/>
          <p:cNvSpPr>
            <a:spLocks noGrp="1"/>
          </p:cNvSpPr>
          <p:nvPr>
            <p:ph sz="quarter" idx="31"/>
          </p:nvPr>
        </p:nvSpPr>
        <p:spPr>
          <a:xfrm>
            <a:off x="4572000" y="5334000"/>
            <a:ext cx="4114800" cy="381000"/>
          </a:xfrm>
          <a:prstGeom prst="rect">
            <a:avLst/>
          </a:prstGeom>
        </p:spPr>
        <p:txBody>
          <a:bodyPr/>
          <a:lstStyle>
            <a:lvl1pPr marL="0" indent="0">
              <a:buNone/>
              <a:defRPr/>
            </a:lvl1pPr>
          </a:lstStyle>
          <a:p>
            <a:pPr lvl="0"/>
            <a:endParaRPr lang="en-US" dirty="0"/>
          </a:p>
        </p:txBody>
      </p:sp>
      <p:sp>
        <p:nvSpPr>
          <p:cNvPr id="29" name="Content Placeholder 28"/>
          <p:cNvSpPr>
            <a:spLocks noGrp="1"/>
          </p:cNvSpPr>
          <p:nvPr>
            <p:ph sz="quarter" idx="32"/>
          </p:nvPr>
        </p:nvSpPr>
        <p:spPr>
          <a:xfrm>
            <a:off x="304800" y="5804647"/>
            <a:ext cx="4114800" cy="381000"/>
          </a:xfrm>
          <a:prstGeom prst="rect">
            <a:avLst/>
          </a:prstGeom>
        </p:spPr>
        <p:txBody>
          <a:bodyPr/>
          <a:lstStyle>
            <a:lvl1pPr marL="0" indent="0">
              <a:buNone/>
              <a:defRPr/>
            </a:lvl1pPr>
          </a:lstStyle>
          <a:p>
            <a:pPr lvl="0"/>
            <a:endParaRPr lang="en-US" dirty="0"/>
          </a:p>
        </p:txBody>
      </p:sp>
      <p:sp>
        <p:nvSpPr>
          <p:cNvPr id="31" name="Content Placeholder 30"/>
          <p:cNvSpPr>
            <a:spLocks noGrp="1"/>
          </p:cNvSpPr>
          <p:nvPr>
            <p:ph sz="quarter" idx="33"/>
          </p:nvPr>
        </p:nvSpPr>
        <p:spPr>
          <a:xfrm>
            <a:off x="4572000" y="5791200"/>
            <a:ext cx="4114800" cy="381000"/>
          </a:xfrm>
          <a:prstGeom prst="rect">
            <a:avLst/>
          </a:prstGeom>
        </p:spPr>
        <p:txBody>
          <a:bodyPr/>
          <a:lstStyle>
            <a:lvl1pPr marL="0" indent="0">
              <a:buNone/>
              <a:defRPr/>
            </a:lvl1pPr>
          </a:lstStyle>
          <a:p>
            <a:pPr lvl="0"/>
            <a:endParaRPr lang="en-US" dirty="0"/>
          </a:p>
        </p:txBody>
      </p:sp>
    </p:spTree>
    <p:extLst>
      <p:ext uri="{BB962C8B-B14F-4D97-AF65-F5344CB8AC3E}">
        <p14:creationId xmlns:p14="http://schemas.microsoft.com/office/powerpoint/2010/main" xmlns="" val="341237700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Outline: Version A">
    <p:spTree>
      <p:nvGrpSpPr>
        <p:cNvPr id="1" name=""/>
        <p:cNvGrpSpPr/>
        <p:nvPr/>
      </p:nvGrpSpPr>
      <p:grpSpPr>
        <a:xfrm>
          <a:off x="0" y="0"/>
          <a:ext cx="0" cy="0"/>
          <a:chOff x="0" y="0"/>
          <a:chExt cx="0" cy="0"/>
        </a:xfrm>
      </p:grpSpPr>
      <p:sp>
        <p:nvSpPr>
          <p:cNvPr id="2" name="Title"/>
          <p:cNvSpPr>
            <a:spLocks noGrp="1"/>
          </p:cNvSpPr>
          <p:nvPr>
            <p:ph type="title"/>
          </p:nvPr>
        </p:nvSpPr>
        <p:spPr>
          <a:xfrm>
            <a:off x="304800" y="762001"/>
            <a:ext cx="8534400" cy="838199"/>
          </a:xfrm>
          <a:prstGeom prst="rect">
            <a:avLst/>
          </a:prstGeom>
        </p:spPr>
        <p:txBody>
          <a:bodyPr/>
          <a:lstStyle>
            <a:lvl1pPr>
              <a:defRPr sz="4000">
                <a:solidFill>
                  <a:schemeClr val="accent1"/>
                </a:solidFill>
                <a:latin typeface="Calibri" panose="020F0502020204030204" pitchFamily="34" charset="0"/>
                <a:ea typeface="Calibri" panose="020F0502020204030204" pitchFamily="34" charset="0"/>
                <a:cs typeface="Calibri" panose="020F0502020204030204" pitchFamily="34" charset="0"/>
              </a:defRPr>
            </a:lvl1pPr>
          </a:lstStyle>
          <a:p>
            <a:r>
              <a:rPr lang="en-US" dirty="0"/>
              <a:t>Click to edit Master title style</a:t>
            </a:r>
          </a:p>
        </p:txBody>
      </p:sp>
      <p:sp>
        <p:nvSpPr>
          <p:cNvPr id="13" name="COBBL"/>
          <p:cNvSpPr>
            <a:spLocks noGrp="1"/>
          </p:cNvSpPr>
          <p:nvPr>
            <p:ph sz="quarter" idx="10" hasCustomPrompt="1"/>
          </p:nvPr>
        </p:nvSpPr>
        <p:spPr>
          <a:xfrm>
            <a:off x="304800" y="1752600"/>
            <a:ext cx="8534400" cy="4495800"/>
          </a:xfrm>
          <a:prstGeom prst="rect">
            <a:avLst/>
          </a:prstGeom>
        </p:spPr>
        <p:txBody>
          <a:bodyPr/>
          <a:lstStyle>
            <a:lvl1pPr marL="295275" indent="-295275">
              <a:buClr>
                <a:schemeClr val="accent2"/>
              </a:buClr>
              <a:tabLst/>
              <a:defRPr sz="2800" b="0" i="0" baseline="0">
                <a:latin typeface="Calibri" panose="020F0502020204030204" pitchFamily="34" charset="0"/>
                <a:ea typeface="Calibri" panose="020F0502020204030204" pitchFamily="34" charset="0"/>
                <a:cs typeface="Calibri" panose="020F0502020204030204" pitchFamily="34" charset="0"/>
              </a:defRPr>
            </a:lvl1pPr>
            <a:lvl2pPr>
              <a:defRPr sz="2800" b="0" i="0">
                <a:latin typeface="Source Sans Pro" charset="0"/>
                <a:ea typeface="Source Sans Pro" charset="0"/>
                <a:cs typeface="Source Sans Pro" charset="0"/>
              </a:defRPr>
            </a:lvl2pPr>
            <a:lvl3pPr>
              <a:defRPr sz="2800" b="0" i="0">
                <a:latin typeface="Source Sans Pro" charset="0"/>
                <a:ea typeface="Source Sans Pro" charset="0"/>
                <a:cs typeface="Source Sans Pro" charset="0"/>
              </a:defRPr>
            </a:lvl3pPr>
            <a:lvl4pPr>
              <a:defRPr sz="2800" b="0" i="0">
                <a:latin typeface="Source Sans Pro" charset="0"/>
                <a:ea typeface="Source Sans Pro" charset="0"/>
                <a:cs typeface="Source Sans Pro" charset="0"/>
              </a:defRPr>
            </a:lvl4pPr>
            <a:lvl5pPr>
              <a:defRPr sz="2800" b="0" i="0">
                <a:latin typeface="Source Sans Pro" charset="0"/>
                <a:ea typeface="Source Sans Pro" charset="0"/>
                <a:cs typeface="Source Sans Pro" charset="0"/>
              </a:defRPr>
            </a:lvl5pPr>
          </a:lstStyle>
          <a:p>
            <a:pPr lvl="0"/>
            <a:r>
              <a:rPr lang="en-US" dirty="0"/>
              <a:t>This Is a Sample Outline for One-Column</a:t>
            </a:r>
          </a:p>
          <a:p>
            <a:pPr lvl="0"/>
            <a:r>
              <a:rPr lang="en-US" dirty="0"/>
              <a:t>It Is One-Column Only</a:t>
            </a:r>
          </a:p>
          <a:p>
            <a:pPr lvl="0"/>
            <a:r>
              <a:rPr lang="en-US" dirty="0"/>
              <a:t>This Outline Has H1 Headings Only</a:t>
            </a:r>
          </a:p>
          <a:p>
            <a:pPr lvl="0"/>
            <a:r>
              <a:rPr lang="en-US" dirty="0"/>
              <a:t>The Headings Are in Title Case, Matching the </a:t>
            </a:r>
            <a:r>
              <a:rPr lang="en-US" dirty="0" err="1"/>
              <a:t>eText</a:t>
            </a:r>
            <a:r>
              <a:rPr lang="en-US" dirty="0"/>
              <a:t>; This Can Vary by Title</a:t>
            </a:r>
          </a:p>
          <a:p>
            <a:pPr lvl="0"/>
            <a:r>
              <a:rPr lang="en-US" dirty="0"/>
              <a:t>This List Is Bulleted</a:t>
            </a:r>
          </a:p>
          <a:p>
            <a:pPr lvl="0"/>
            <a:r>
              <a:rPr lang="en-US" dirty="0"/>
              <a:t>The Outline Slide Has a Footer</a:t>
            </a:r>
          </a:p>
          <a:p>
            <a:pPr lvl="0"/>
            <a:r>
              <a:rPr lang="en-US" dirty="0"/>
              <a:t>Outline Items Usually Have No Ending Punctuation</a:t>
            </a:r>
          </a:p>
        </p:txBody>
      </p:sp>
      <p:sp>
        <p:nvSpPr>
          <p:cNvPr id="4" name="Slide Number Placeholder 3"/>
          <p:cNvSpPr>
            <a:spLocks noGrp="1"/>
          </p:cNvSpPr>
          <p:nvPr>
            <p:ph type="sldNum" sz="quarter" idx="12"/>
          </p:nvPr>
        </p:nvSpPr>
        <p:spPr/>
        <p:txBody>
          <a:bodyPr/>
          <a:lstStyle>
            <a:lvl1pPr>
              <a:defRPr>
                <a:latin typeface="Calibri" panose="020F0502020204030204" pitchFamily="34" charset="0"/>
                <a:ea typeface="Calibri" panose="020F0502020204030204" pitchFamily="34" charset="0"/>
                <a:cs typeface="Calibri" panose="020F0502020204030204" pitchFamily="34" charset="0"/>
              </a:defRPr>
            </a:lvl1pPr>
          </a:lstStyle>
          <a:p>
            <a:fld id="{67B19427-F580-D146-B60E-4CADEE75497F}" type="slidenum">
              <a:rPr lang="en-US" smtClean="0"/>
              <a:pPr/>
              <a:t>‹#›</a:t>
            </a:fld>
            <a:endParaRPr lang="en-US" dirty="0"/>
          </a:p>
        </p:txBody>
      </p:sp>
      <p:sp>
        <p:nvSpPr>
          <p:cNvPr id="3" name="Footer Placeholder 2"/>
          <p:cNvSpPr>
            <a:spLocks noGrp="1"/>
          </p:cNvSpPr>
          <p:nvPr>
            <p:ph type="ftr" sz="quarter" idx="11"/>
          </p:nvPr>
        </p:nvSpPr>
        <p:spPr/>
        <p:txBody>
          <a:bodyPr/>
          <a:lstStyle>
            <a:lvl1pPr>
              <a:defRPr>
                <a:latin typeface="Calibri" panose="020F0502020204030204" pitchFamily="34" charset="0"/>
                <a:ea typeface="Calibri" panose="020F0502020204030204" pitchFamily="34" charset="0"/>
                <a:cs typeface="Calibri" panose="020F0502020204030204" pitchFamily="34" charset="0"/>
              </a:defRPr>
            </a:lvl1pPr>
          </a:lstStyle>
          <a:p>
            <a:r>
              <a:rPr lang="en-US" dirty="0" smtClean="0"/>
              <a:t>Copyright ©2019 John Wiley &amp; Sons, Inc. </a:t>
            </a:r>
            <a:endParaRPr lang="en-US" dirty="0"/>
          </a:p>
        </p:txBody>
      </p:sp>
    </p:spTree>
    <p:extLst>
      <p:ext uri="{BB962C8B-B14F-4D97-AF65-F5344CB8AC3E}">
        <p14:creationId xmlns:p14="http://schemas.microsoft.com/office/powerpoint/2010/main" xmlns="" val="1866936031"/>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Title "/>
          <p:cNvSpPr>
            <a:spLocks noGrp="1"/>
          </p:cNvSpPr>
          <p:nvPr>
            <p:ph type="title" hasCustomPrompt="1"/>
          </p:nvPr>
        </p:nvSpPr>
        <p:spPr>
          <a:xfrm>
            <a:off x="304800" y="762001"/>
            <a:ext cx="8534400" cy="838199"/>
          </a:xfrm>
          <a:prstGeom prst="rect">
            <a:avLst/>
          </a:prstGeom>
        </p:spPr>
        <p:txBody>
          <a:bodyPr/>
          <a:lstStyle>
            <a:lvl1pPr>
              <a:defRPr sz="4000" b="1" i="0">
                <a:solidFill>
                  <a:schemeClr val="accent1"/>
                </a:solidFill>
                <a:latin typeface="Calibri" panose="020F0502020204030204" pitchFamily="34" charset="0"/>
                <a:ea typeface="Calibri" panose="020F0502020204030204" pitchFamily="34" charset="0"/>
                <a:cs typeface="Calibri" panose="020F0502020204030204" pitchFamily="34" charset="0"/>
              </a:defRPr>
            </a:lvl1pPr>
          </a:lstStyle>
          <a:p>
            <a:r>
              <a:rPr lang="en-US" dirty="0"/>
              <a:t>Section or Topic Heading</a:t>
            </a:r>
          </a:p>
        </p:txBody>
      </p:sp>
      <p:sp>
        <p:nvSpPr>
          <p:cNvPr id="6" name="Content Placeholder 1"/>
          <p:cNvSpPr>
            <a:spLocks noGrp="1"/>
          </p:cNvSpPr>
          <p:nvPr>
            <p:ph sz="quarter" idx="16"/>
          </p:nvPr>
        </p:nvSpPr>
        <p:spPr>
          <a:xfrm>
            <a:off x="304800" y="1752600"/>
            <a:ext cx="4114800" cy="4451350"/>
          </a:xfrm>
          <a:prstGeom prst="rect">
            <a:avLst/>
          </a:prstGeom>
        </p:spPr>
        <p:txBody>
          <a:bodyPr/>
          <a:lstStyle>
            <a:lvl1pPr marL="0" indent="0">
              <a:buNone/>
              <a:defRPr sz="2800" b="0" i="0">
                <a:latin typeface="Calibri" panose="020F0502020204030204" pitchFamily="34" charset="0"/>
                <a:ea typeface="Calibri" panose="020F0502020204030204" pitchFamily="34" charset="0"/>
                <a:cs typeface="Calibri" panose="020F0502020204030204" pitchFamily="34" charset="0"/>
              </a:defRPr>
            </a:lvl1pPr>
          </a:lstStyle>
          <a:p>
            <a:pPr lvl="0"/>
            <a:endParaRPr lang="en-US" dirty="0"/>
          </a:p>
        </p:txBody>
      </p:sp>
      <p:sp>
        <p:nvSpPr>
          <p:cNvPr id="7" name="Content Placeholder 2"/>
          <p:cNvSpPr>
            <a:spLocks noGrp="1"/>
          </p:cNvSpPr>
          <p:nvPr>
            <p:ph sz="quarter" idx="17"/>
          </p:nvPr>
        </p:nvSpPr>
        <p:spPr>
          <a:xfrm>
            <a:off x="4724400" y="1752600"/>
            <a:ext cx="4114800" cy="4451350"/>
          </a:xfrm>
          <a:prstGeom prst="rect">
            <a:avLst/>
          </a:prstGeom>
        </p:spPr>
        <p:txBody>
          <a:bodyPr/>
          <a:lstStyle>
            <a:lvl1pPr marL="0" indent="0">
              <a:buNone/>
              <a:defRPr sz="2800" b="0" i="0">
                <a:latin typeface="Calibri" panose="020F0502020204030204" pitchFamily="34" charset="0"/>
                <a:ea typeface="Calibri" panose="020F0502020204030204" pitchFamily="34" charset="0"/>
                <a:cs typeface="Calibri" panose="020F0502020204030204" pitchFamily="34" charset="0"/>
              </a:defRPr>
            </a:lvl1pPr>
          </a:lstStyle>
          <a:p>
            <a:pPr lvl="0"/>
            <a:endParaRPr lang="en-US" dirty="0"/>
          </a:p>
        </p:txBody>
      </p:sp>
      <p:sp>
        <p:nvSpPr>
          <p:cNvPr id="3" name="Slide Number Placeholder "/>
          <p:cNvSpPr>
            <a:spLocks noGrp="1"/>
          </p:cNvSpPr>
          <p:nvPr>
            <p:ph type="sldNum" sz="quarter" idx="10"/>
          </p:nvPr>
        </p:nvSpPr>
        <p:spPr/>
        <p:txBody>
          <a:bodyPr/>
          <a:lstStyle/>
          <a:p>
            <a:fld id="{67B19427-F580-D146-B60E-4CADEE75497F}" type="slidenum">
              <a:rPr lang="en-US" smtClean="0"/>
              <a:pPr/>
              <a:t>‹#›</a:t>
            </a:fld>
            <a:endParaRPr lang="en-US" dirty="0"/>
          </a:p>
        </p:txBody>
      </p:sp>
      <p:sp>
        <p:nvSpPr>
          <p:cNvPr id="4" name="Footer Placeholder "/>
          <p:cNvSpPr>
            <a:spLocks noGrp="1"/>
          </p:cNvSpPr>
          <p:nvPr>
            <p:ph type="ftr" sz="quarter" idx="11"/>
          </p:nvPr>
        </p:nvSpPr>
        <p:spPr/>
        <p:txBody>
          <a:bodyPr/>
          <a:lstStyle/>
          <a:p>
            <a:r>
              <a:rPr lang="en-US" dirty="0" smtClean="0"/>
              <a:t>Copyright ©2019 John </a:t>
            </a:r>
            <a:r>
              <a:rPr lang="en-US" dirty="0"/>
              <a:t>Wiley &amp; Sons, Inc. </a:t>
            </a:r>
          </a:p>
        </p:txBody>
      </p:sp>
    </p:spTree>
    <p:extLst>
      <p:ext uri="{BB962C8B-B14F-4D97-AF65-F5344CB8AC3E}">
        <p14:creationId xmlns:p14="http://schemas.microsoft.com/office/powerpoint/2010/main" xmlns="" val="1264760411"/>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5" name="Title "/>
          <p:cNvSpPr>
            <a:spLocks noGrp="1"/>
          </p:cNvSpPr>
          <p:nvPr>
            <p:ph type="title" hasCustomPrompt="1"/>
          </p:nvPr>
        </p:nvSpPr>
        <p:spPr>
          <a:xfrm>
            <a:off x="304800" y="762001"/>
            <a:ext cx="8534400" cy="838199"/>
          </a:xfrm>
          <a:prstGeom prst="rect">
            <a:avLst/>
          </a:prstGeom>
        </p:spPr>
        <p:txBody>
          <a:bodyPr/>
          <a:lstStyle>
            <a:lvl1pPr>
              <a:defRPr sz="4000" b="1" i="0">
                <a:solidFill>
                  <a:schemeClr val="accent1"/>
                </a:solidFill>
                <a:latin typeface="Calibri" panose="020F0502020204030204" pitchFamily="34" charset="0"/>
                <a:ea typeface="Calibri" panose="020F0502020204030204" pitchFamily="34" charset="0"/>
                <a:cs typeface="Calibri" panose="020F0502020204030204" pitchFamily="34" charset="0"/>
              </a:defRPr>
            </a:lvl1pPr>
          </a:lstStyle>
          <a:p>
            <a:r>
              <a:rPr lang="en-US" dirty="0"/>
              <a:t>Section or Topic Heading</a:t>
            </a:r>
          </a:p>
        </p:txBody>
      </p:sp>
      <p:sp>
        <p:nvSpPr>
          <p:cNvPr id="6" name="Content Placeholder 1"/>
          <p:cNvSpPr>
            <a:spLocks noGrp="1"/>
          </p:cNvSpPr>
          <p:nvPr>
            <p:ph sz="quarter" idx="16"/>
          </p:nvPr>
        </p:nvSpPr>
        <p:spPr>
          <a:xfrm>
            <a:off x="304800" y="1752600"/>
            <a:ext cx="4114800" cy="2819400"/>
          </a:xfrm>
          <a:prstGeom prst="rect">
            <a:avLst/>
          </a:prstGeom>
        </p:spPr>
        <p:txBody>
          <a:bodyPr/>
          <a:lstStyle>
            <a:lvl1pPr marL="0" indent="0">
              <a:buNone/>
              <a:defRPr sz="2800" b="0" i="0">
                <a:latin typeface="Calibri" panose="020F0502020204030204" pitchFamily="34" charset="0"/>
                <a:ea typeface="Calibri" panose="020F0502020204030204" pitchFamily="34" charset="0"/>
                <a:cs typeface="Calibri" panose="020F0502020204030204" pitchFamily="34" charset="0"/>
              </a:defRPr>
            </a:lvl1pPr>
          </a:lstStyle>
          <a:p>
            <a:pPr lvl="0"/>
            <a:endParaRPr lang="en-US" dirty="0"/>
          </a:p>
        </p:txBody>
      </p:sp>
      <p:sp>
        <p:nvSpPr>
          <p:cNvPr id="7" name="Content Placeholder 2"/>
          <p:cNvSpPr>
            <a:spLocks noGrp="1"/>
          </p:cNvSpPr>
          <p:nvPr>
            <p:ph sz="quarter" idx="17"/>
          </p:nvPr>
        </p:nvSpPr>
        <p:spPr>
          <a:xfrm>
            <a:off x="4724400" y="1752600"/>
            <a:ext cx="4114800" cy="2819400"/>
          </a:xfrm>
          <a:prstGeom prst="rect">
            <a:avLst/>
          </a:prstGeom>
        </p:spPr>
        <p:txBody>
          <a:bodyPr/>
          <a:lstStyle>
            <a:lvl1pPr marL="0" indent="0">
              <a:buNone/>
              <a:defRPr sz="2800" b="0" i="0">
                <a:latin typeface="Calibri" panose="020F0502020204030204" pitchFamily="34" charset="0"/>
                <a:ea typeface="Calibri" panose="020F0502020204030204" pitchFamily="34" charset="0"/>
                <a:cs typeface="Calibri" panose="020F0502020204030204" pitchFamily="34" charset="0"/>
              </a:defRPr>
            </a:lvl1pPr>
          </a:lstStyle>
          <a:p>
            <a:pPr lvl="0"/>
            <a:endParaRPr lang="en-US" dirty="0"/>
          </a:p>
        </p:txBody>
      </p:sp>
      <p:sp>
        <p:nvSpPr>
          <p:cNvPr id="3" name="Slide Number Placeholder 2"/>
          <p:cNvSpPr>
            <a:spLocks noGrp="1"/>
          </p:cNvSpPr>
          <p:nvPr>
            <p:ph type="sldNum" sz="quarter" idx="10"/>
          </p:nvPr>
        </p:nvSpPr>
        <p:spPr/>
        <p:txBody>
          <a:bodyPr/>
          <a:lstStyle/>
          <a:p>
            <a:fld id="{67B19427-F580-D146-B60E-4CADEE75497F}" type="slidenum">
              <a:rPr lang="en-US" smtClean="0"/>
              <a:pPr/>
              <a:t>‹#›</a:t>
            </a:fld>
            <a:endParaRPr lang="en-US" dirty="0"/>
          </a:p>
        </p:txBody>
      </p:sp>
      <p:sp>
        <p:nvSpPr>
          <p:cNvPr id="4" name="Footer Placeholder 3"/>
          <p:cNvSpPr>
            <a:spLocks noGrp="1"/>
          </p:cNvSpPr>
          <p:nvPr>
            <p:ph type="ftr" sz="quarter" idx="11"/>
          </p:nvPr>
        </p:nvSpPr>
        <p:spPr/>
        <p:txBody>
          <a:bodyPr/>
          <a:lstStyle/>
          <a:p>
            <a:r>
              <a:rPr lang="en-US" dirty="0" smtClean="0"/>
              <a:t>Copyright ©2019 John </a:t>
            </a:r>
            <a:r>
              <a:rPr lang="en-US" dirty="0"/>
              <a:t>Wiley &amp; Sons, Inc. </a:t>
            </a:r>
          </a:p>
        </p:txBody>
      </p:sp>
      <p:sp>
        <p:nvSpPr>
          <p:cNvPr id="9" name="Content Placeholder 8"/>
          <p:cNvSpPr>
            <a:spLocks noGrp="1"/>
          </p:cNvSpPr>
          <p:nvPr>
            <p:ph sz="quarter" idx="18"/>
          </p:nvPr>
        </p:nvSpPr>
        <p:spPr>
          <a:xfrm>
            <a:off x="2286000" y="4724400"/>
            <a:ext cx="4572000" cy="1489075"/>
          </a:xfrm>
          <a:prstGeom prst="rect">
            <a:avLst/>
          </a:prstGeom>
        </p:spPr>
        <p:txBody>
          <a:bodyPr/>
          <a:lstStyle>
            <a:lvl1pPr marL="0" indent="0">
              <a:buNone/>
              <a:defRPr sz="2800" b="0" i="0">
                <a:latin typeface="Calibri" panose="020F0502020204030204" pitchFamily="34" charset="0"/>
                <a:ea typeface="Calibri" panose="020F0502020204030204" pitchFamily="34" charset="0"/>
                <a:cs typeface="Calibri" panose="020F0502020204030204" pitchFamily="34" charset="0"/>
              </a:defRPr>
            </a:lvl1pPr>
          </a:lstStyle>
          <a:p>
            <a:pPr lvl="0"/>
            <a:endParaRPr lang="en-US" dirty="0"/>
          </a:p>
        </p:txBody>
      </p:sp>
    </p:spTree>
    <p:extLst>
      <p:ext uri="{BB962C8B-B14F-4D97-AF65-F5344CB8AC3E}">
        <p14:creationId xmlns:p14="http://schemas.microsoft.com/office/powerpoint/2010/main" xmlns="" val="613298414"/>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5" name="Title "/>
          <p:cNvSpPr>
            <a:spLocks noGrp="1"/>
          </p:cNvSpPr>
          <p:nvPr>
            <p:ph type="title" hasCustomPrompt="1"/>
          </p:nvPr>
        </p:nvSpPr>
        <p:spPr>
          <a:xfrm>
            <a:off x="304800" y="762001"/>
            <a:ext cx="8534400" cy="838199"/>
          </a:xfrm>
          <a:prstGeom prst="rect">
            <a:avLst/>
          </a:prstGeom>
        </p:spPr>
        <p:txBody>
          <a:bodyPr/>
          <a:lstStyle>
            <a:lvl1pPr>
              <a:defRPr sz="4000" b="1" i="0">
                <a:solidFill>
                  <a:schemeClr val="accent1"/>
                </a:solidFill>
                <a:latin typeface="Calibri" panose="020F0502020204030204" pitchFamily="34" charset="0"/>
                <a:ea typeface="Calibri" panose="020F0502020204030204" pitchFamily="34" charset="0"/>
                <a:cs typeface="Calibri" panose="020F0502020204030204" pitchFamily="34" charset="0"/>
              </a:defRPr>
            </a:lvl1pPr>
          </a:lstStyle>
          <a:p>
            <a:r>
              <a:rPr lang="en-US" dirty="0"/>
              <a:t>Section or Topic Heading</a:t>
            </a:r>
          </a:p>
        </p:txBody>
      </p:sp>
      <p:sp>
        <p:nvSpPr>
          <p:cNvPr id="6" name="Content Placeholder 1"/>
          <p:cNvSpPr>
            <a:spLocks noGrp="1"/>
          </p:cNvSpPr>
          <p:nvPr>
            <p:ph sz="quarter" idx="16"/>
          </p:nvPr>
        </p:nvSpPr>
        <p:spPr>
          <a:xfrm>
            <a:off x="304800" y="1752600"/>
            <a:ext cx="4114800" cy="609600"/>
          </a:xfrm>
          <a:prstGeom prst="rect">
            <a:avLst/>
          </a:prstGeom>
        </p:spPr>
        <p:txBody>
          <a:bodyPr/>
          <a:lstStyle>
            <a:lvl1pPr marL="0" indent="0">
              <a:buNone/>
              <a:defRPr sz="2800" b="0" i="0">
                <a:latin typeface="Calibri" panose="020F0502020204030204" pitchFamily="34" charset="0"/>
                <a:ea typeface="Calibri" panose="020F0502020204030204" pitchFamily="34" charset="0"/>
                <a:cs typeface="Calibri" panose="020F0502020204030204" pitchFamily="34" charset="0"/>
              </a:defRPr>
            </a:lvl1pPr>
          </a:lstStyle>
          <a:p>
            <a:pPr lvl="0"/>
            <a:endParaRPr lang="en-US" dirty="0"/>
          </a:p>
        </p:txBody>
      </p:sp>
      <p:sp>
        <p:nvSpPr>
          <p:cNvPr id="7" name="Content Placeholder 2"/>
          <p:cNvSpPr>
            <a:spLocks noGrp="1"/>
          </p:cNvSpPr>
          <p:nvPr>
            <p:ph sz="quarter" idx="17"/>
          </p:nvPr>
        </p:nvSpPr>
        <p:spPr>
          <a:xfrm>
            <a:off x="4724400" y="1752600"/>
            <a:ext cx="4114800" cy="685800"/>
          </a:xfrm>
          <a:prstGeom prst="rect">
            <a:avLst/>
          </a:prstGeom>
        </p:spPr>
        <p:txBody>
          <a:bodyPr/>
          <a:lstStyle>
            <a:lvl1pPr marL="0" indent="0">
              <a:buNone/>
              <a:defRPr sz="2800" b="0" i="0">
                <a:latin typeface="Calibri" panose="020F0502020204030204" pitchFamily="34" charset="0"/>
                <a:ea typeface="Calibri" panose="020F0502020204030204" pitchFamily="34" charset="0"/>
                <a:cs typeface="Calibri" panose="020F0502020204030204" pitchFamily="34" charset="0"/>
              </a:defRPr>
            </a:lvl1pPr>
          </a:lstStyle>
          <a:p>
            <a:pPr lvl="0"/>
            <a:endParaRPr lang="en-US" dirty="0"/>
          </a:p>
        </p:txBody>
      </p:sp>
      <p:sp>
        <p:nvSpPr>
          <p:cNvPr id="3" name="Slide Number Placeholder 2"/>
          <p:cNvSpPr>
            <a:spLocks noGrp="1"/>
          </p:cNvSpPr>
          <p:nvPr>
            <p:ph type="sldNum" sz="quarter" idx="10"/>
          </p:nvPr>
        </p:nvSpPr>
        <p:spPr/>
        <p:txBody>
          <a:bodyPr/>
          <a:lstStyle/>
          <a:p>
            <a:fld id="{67B19427-F580-D146-B60E-4CADEE75497F}" type="slidenum">
              <a:rPr lang="en-US" smtClean="0"/>
              <a:pPr/>
              <a:t>‹#›</a:t>
            </a:fld>
            <a:endParaRPr lang="en-US" dirty="0"/>
          </a:p>
        </p:txBody>
      </p:sp>
      <p:sp>
        <p:nvSpPr>
          <p:cNvPr id="4" name="Footer Placeholder 3"/>
          <p:cNvSpPr>
            <a:spLocks noGrp="1"/>
          </p:cNvSpPr>
          <p:nvPr>
            <p:ph type="ftr" sz="quarter" idx="11"/>
          </p:nvPr>
        </p:nvSpPr>
        <p:spPr/>
        <p:txBody>
          <a:bodyPr/>
          <a:lstStyle/>
          <a:p>
            <a:r>
              <a:rPr lang="en-US" dirty="0" smtClean="0"/>
              <a:t>Copyright ©2019 John </a:t>
            </a:r>
            <a:r>
              <a:rPr lang="en-US" dirty="0"/>
              <a:t>Wiley &amp; Sons, Inc. </a:t>
            </a:r>
          </a:p>
        </p:txBody>
      </p:sp>
      <p:sp>
        <p:nvSpPr>
          <p:cNvPr id="9" name="Content Placeholder 8"/>
          <p:cNvSpPr>
            <a:spLocks noGrp="1"/>
          </p:cNvSpPr>
          <p:nvPr>
            <p:ph sz="quarter" idx="18"/>
          </p:nvPr>
        </p:nvSpPr>
        <p:spPr>
          <a:xfrm>
            <a:off x="304800" y="2464159"/>
            <a:ext cx="4114800" cy="583842"/>
          </a:xfrm>
          <a:prstGeom prst="rect">
            <a:avLst/>
          </a:prstGeom>
        </p:spPr>
        <p:txBody>
          <a:bodyPr/>
          <a:lstStyle>
            <a:lvl1pPr marL="0" indent="0">
              <a:buNone/>
              <a:defRPr sz="2800" b="0" i="0">
                <a:latin typeface="Calibri" panose="020F0502020204030204" pitchFamily="34" charset="0"/>
                <a:ea typeface="Calibri" panose="020F0502020204030204" pitchFamily="34" charset="0"/>
                <a:cs typeface="Calibri" panose="020F0502020204030204" pitchFamily="34" charset="0"/>
              </a:defRPr>
            </a:lvl1pPr>
          </a:lstStyle>
          <a:p>
            <a:pPr lvl="0"/>
            <a:endParaRPr lang="en-US" dirty="0"/>
          </a:p>
        </p:txBody>
      </p:sp>
      <p:sp>
        <p:nvSpPr>
          <p:cNvPr id="12" name="Content Placeholder 11"/>
          <p:cNvSpPr>
            <a:spLocks noGrp="1"/>
          </p:cNvSpPr>
          <p:nvPr>
            <p:ph sz="quarter" idx="19"/>
          </p:nvPr>
        </p:nvSpPr>
        <p:spPr>
          <a:xfrm>
            <a:off x="4724400" y="2514600"/>
            <a:ext cx="4114800" cy="609600"/>
          </a:xfrm>
          <a:prstGeom prst="rect">
            <a:avLst/>
          </a:prstGeom>
        </p:spPr>
        <p:txBody>
          <a:bodyPr/>
          <a:lstStyle>
            <a:lvl1pPr>
              <a:buNone/>
              <a:defRPr/>
            </a:lvl1pPr>
          </a:lstStyle>
          <a:p>
            <a:pPr lvl="0"/>
            <a:endParaRPr lang="en-US" dirty="0"/>
          </a:p>
        </p:txBody>
      </p:sp>
      <p:sp>
        <p:nvSpPr>
          <p:cNvPr id="14" name="Content Placeholder 13"/>
          <p:cNvSpPr>
            <a:spLocks noGrp="1"/>
          </p:cNvSpPr>
          <p:nvPr>
            <p:ph sz="quarter" idx="20"/>
          </p:nvPr>
        </p:nvSpPr>
        <p:spPr>
          <a:xfrm>
            <a:off x="304800" y="3124200"/>
            <a:ext cx="4114800" cy="533400"/>
          </a:xfrm>
          <a:prstGeom prst="rect">
            <a:avLst/>
          </a:prstGeom>
        </p:spPr>
        <p:txBody>
          <a:bodyPr/>
          <a:lstStyle>
            <a:lvl1pPr>
              <a:buNone/>
              <a:defRPr/>
            </a:lvl1pPr>
          </a:lstStyle>
          <a:p>
            <a:pPr lvl="0"/>
            <a:endParaRPr lang="en-US" dirty="0"/>
          </a:p>
        </p:txBody>
      </p:sp>
      <p:sp>
        <p:nvSpPr>
          <p:cNvPr id="16" name="Content Placeholder 15"/>
          <p:cNvSpPr>
            <a:spLocks noGrp="1"/>
          </p:cNvSpPr>
          <p:nvPr>
            <p:ph sz="quarter" idx="21"/>
          </p:nvPr>
        </p:nvSpPr>
        <p:spPr>
          <a:xfrm>
            <a:off x="4724400" y="3200400"/>
            <a:ext cx="4114800" cy="533400"/>
          </a:xfrm>
          <a:prstGeom prst="rect">
            <a:avLst/>
          </a:prstGeom>
        </p:spPr>
        <p:txBody>
          <a:bodyPr/>
          <a:lstStyle>
            <a:lvl1pPr>
              <a:buNone/>
              <a:defRPr/>
            </a:lvl1pPr>
          </a:lstStyle>
          <a:p>
            <a:pPr lvl="0"/>
            <a:endParaRPr lang="en-US" dirty="0"/>
          </a:p>
        </p:txBody>
      </p:sp>
      <p:sp>
        <p:nvSpPr>
          <p:cNvPr id="18" name="Content Placeholder 17"/>
          <p:cNvSpPr>
            <a:spLocks noGrp="1"/>
          </p:cNvSpPr>
          <p:nvPr>
            <p:ph sz="quarter" idx="22"/>
          </p:nvPr>
        </p:nvSpPr>
        <p:spPr>
          <a:xfrm>
            <a:off x="304800" y="3733800"/>
            <a:ext cx="4114800" cy="533400"/>
          </a:xfrm>
          <a:prstGeom prst="rect">
            <a:avLst/>
          </a:prstGeom>
        </p:spPr>
        <p:txBody>
          <a:bodyPr/>
          <a:lstStyle>
            <a:lvl1pPr>
              <a:buNone/>
              <a:defRPr/>
            </a:lvl1pPr>
          </a:lstStyle>
          <a:p>
            <a:pPr lvl="0"/>
            <a:endParaRPr lang="en-US" dirty="0"/>
          </a:p>
        </p:txBody>
      </p:sp>
      <p:sp>
        <p:nvSpPr>
          <p:cNvPr id="22" name="Content Placeholder 21"/>
          <p:cNvSpPr>
            <a:spLocks noGrp="1"/>
          </p:cNvSpPr>
          <p:nvPr>
            <p:ph sz="quarter" idx="23"/>
          </p:nvPr>
        </p:nvSpPr>
        <p:spPr>
          <a:xfrm>
            <a:off x="4724400" y="3810000"/>
            <a:ext cx="4114800" cy="533400"/>
          </a:xfrm>
          <a:prstGeom prst="rect">
            <a:avLst/>
          </a:prstGeom>
        </p:spPr>
        <p:txBody>
          <a:bodyPr/>
          <a:lstStyle>
            <a:lvl1pPr>
              <a:buNone/>
              <a:defRPr/>
            </a:lvl1pPr>
          </a:lstStyle>
          <a:p>
            <a:pPr lvl="0"/>
            <a:endParaRPr lang="en-US" dirty="0"/>
          </a:p>
        </p:txBody>
      </p:sp>
      <p:sp>
        <p:nvSpPr>
          <p:cNvPr id="24" name="Content Placeholder 23"/>
          <p:cNvSpPr>
            <a:spLocks noGrp="1"/>
          </p:cNvSpPr>
          <p:nvPr>
            <p:ph sz="quarter" idx="24"/>
          </p:nvPr>
        </p:nvSpPr>
        <p:spPr>
          <a:xfrm>
            <a:off x="304800" y="4343400"/>
            <a:ext cx="4114800" cy="457200"/>
          </a:xfrm>
          <a:prstGeom prst="rect">
            <a:avLst/>
          </a:prstGeom>
        </p:spPr>
        <p:txBody>
          <a:bodyPr/>
          <a:lstStyle>
            <a:lvl1pPr>
              <a:buNone/>
              <a:defRPr/>
            </a:lvl1pPr>
          </a:lstStyle>
          <a:p>
            <a:pPr lvl="0"/>
            <a:endParaRPr lang="en-US" dirty="0"/>
          </a:p>
        </p:txBody>
      </p:sp>
      <p:sp>
        <p:nvSpPr>
          <p:cNvPr id="26" name="Content Placeholder 25"/>
          <p:cNvSpPr>
            <a:spLocks noGrp="1"/>
          </p:cNvSpPr>
          <p:nvPr>
            <p:ph sz="quarter" idx="25"/>
          </p:nvPr>
        </p:nvSpPr>
        <p:spPr>
          <a:xfrm>
            <a:off x="4724400" y="4419600"/>
            <a:ext cx="4114800" cy="457200"/>
          </a:xfrm>
          <a:prstGeom prst="rect">
            <a:avLst/>
          </a:prstGeom>
        </p:spPr>
        <p:txBody>
          <a:bodyPr/>
          <a:lstStyle>
            <a:lvl1pPr>
              <a:buNone/>
              <a:defRPr/>
            </a:lvl1pPr>
          </a:lstStyle>
          <a:p>
            <a:pPr lvl="0"/>
            <a:endParaRPr lang="en-US" dirty="0"/>
          </a:p>
        </p:txBody>
      </p:sp>
      <p:sp>
        <p:nvSpPr>
          <p:cNvPr id="28" name="Content Placeholder 27"/>
          <p:cNvSpPr>
            <a:spLocks noGrp="1"/>
          </p:cNvSpPr>
          <p:nvPr>
            <p:ph sz="quarter" idx="26"/>
          </p:nvPr>
        </p:nvSpPr>
        <p:spPr>
          <a:xfrm>
            <a:off x="304800" y="4876800"/>
            <a:ext cx="4114800" cy="457200"/>
          </a:xfrm>
          <a:prstGeom prst="rect">
            <a:avLst/>
          </a:prstGeom>
        </p:spPr>
        <p:txBody>
          <a:bodyPr/>
          <a:lstStyle>
            <a:lvl1pPr>
              <a:buNone/>
              <a:defRPr/>
            </a:lvl1pPr>
          </a:lstStyle>
          <a:p>
            <a:pPr lvl="0"/>
            <a:endParaRPr lang="en-US" dirty="0"/>
          </a:p>
        </p:txBody>
      </p:sp>
      <p:sp>
        <p:nvSpPr>
          <p:cNvPr id="30" name="Content Placeholder 29"/>
          <p:cNvSpPr>
            <a:spLocks noGrp="1"/>
          </p:cNvSpPr>
          <p:nvPr>
            <p:ph sz="quarter" idx="27"/>
          </p:nvPr>
        </p:nvSpPr>
        <p:spPr>
          <a:xfrm>
            <a:off x="4724400" y="4953000"/>
            <a:ext cx="4114800" cy="533400"/>
          </a:xfrm>
          <a:prstGeom prst="rect">
            <a:avLst/>
          </a:prstGeom>
        </p:spPr>
        <p:txBody>
          <a:bodyPr/>
          <a:lstStyle>
            <a:lvl1pPr>
              <a:buNone/>
              <a:defRPr/>
            </a:lvl1pPr>
          </a:lstStyle>
          <a:p>
            <a:pPr lvl="0"/>
            <a:endParaRPr lang="en-US" dirty="0"/>
          </a:p>
        </p:txBody>
      </p:sp>
    </p:spTree>
    <p:extLst>
      <p:ext uri="{BB962C8B-B14F-4D97-AF65-F5344CB8AC3E}">
        <p14:creationId xmlns:p14="http://schemas.microsoft.com/office/powerpoint/2010/main" xmlns="" val="613298414"/>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Concept Check Question (1of 2)">
    <p:spTree>
      <p:nvGrpSpPr>
        <p:cNvPr id="1" name=""/>
        <p:cNvGrpSpPr/>
        <p:nvPr/>
      </p:nvGrpSpPr>
      <p:grpSpPr>
        <a:xfrm>
          <a:off x="0" y="0"/>
          <a:ext cx="0" cy="0"/>
          <a:chOff x="0" y="0"/>
          <a:chExt cx="0" cy="0"/>
        </a:xfrm>
      </p:grpSpPr>
      <p:sp>
        <p:nvSpPr>
          <p:cNvPr id="14" name="Title 13"/>
          <p:cNvSpPr>
            <a:spLocks noGrp="1"/>
          </p:cNvSpPr>
          <p:nvPr>
            <p:ph type="title" hasCustomPrompt="1"/>
          </p:nvPr>
        </p:nvSpPr>
        <p:spPr>
          <a:xfrm>
            <a:off x="304800" y="762001"/>
            <a:ext cx="8534400" cy="838199"/>
          </a:xfrm>
          <a:prstGeom prst="rect">
            <a:avLst/>
          </a:prstGeom>
        </p:spPr>
        <p:txBody>
          <a:bodyPr/>
          <a:lstStyle>
            <a:lvl1pPr>
              <a:defRPr sz="4000" b="1" i="0">
                <a:solidFill>
                  <a:schemeClr val="accent1"/>
                </a:solidFill>
                <a:latin typeface="Calibri" panose="020F0502020204030204" pitchFamily="34" charset="0"/>
                <a:ea typeface="Calibri" panose="020F0502020204030204" pitchFamily="34" charset="0"/>
                <a:cs typeface="Calibri" panose="020F0502020204030204" pitchFamily="34" charset="0"/>
              </a:defRPr>
            </a:lvl1pPr>
          </a:lstStyle>
          <a:p>
            <a:pPr lvl="0"/>
            <a:r>
              <a:rPr lang="en-US" dirty="0"/>
              <a:t>1.1 Periodicity Assumption</a:t>
            </a:r>
          </a:p>
        </p:txBody>
      </p:sp>
      <p:sp>
        <p:nvSpPr>
          <p:cNvPr id="3" name="Slide Number Placeholder 2"/>
          <p:cNvSpPr>
            <a:spLocks noGrp="1"/>
          </p:cNvSpPr>
          <p:nvPr>
            <p:ph type="sldNum" sz="quarter" idx="10"/>
          </p:nvPr>
        </p:nvSpPr>
        <p:spPr/>
        <p:txBody>
          <a:bodyPr/>
          <a:lstStyle/>
          <a:p>
            <a:fld id="{67B19427-F580-D146-B60E-4CADEE75497F}" type="slidenum">
              <a:rPr lang="en-US" smtClean="0"/>
              <a:pPr/>
              <a:t>‹#›</a:t>
            </a:fld>
            <a:endParaRPr lang="en-US" dirty="0"/>
          </a:p>
        </p:txBody>
      </p:sp>
      <p:sp>
        <p:nvSpPr>
          <p:cNvPr id="4" name="Footer Placeholder 3"/>
          <p:cNvSpPr>
            <a:spLocks noGrp="1"/>
          </p:cNvSpPr>
          <p:nvPr>
            <p:ph type="ftr" sz="quarter" idx="11"/>
          </p:nvPr>
        </p:nvSpPr>
        <p:spPr/>
        <p:txBody>
          <a:bodyPr/>
          <a:lstStyle/>
          <a:p>
            <a:r>
              <a:rPr lang="en-US" dirty="0" smtClean="0"/>
              <a:t>Copyright ©2019 John </a:t>
            </a:r>
            <a:r>
              <a:rPr lang="en-US" dirty="0"/>
              <a:t>Wiley &amp; Sons, Inc. </a:t>
            </a:r>
          </a:p>
        </p:txBody>
      </p:sp>
      <p:sp>
        <p:nvSpPr>
          <p:cNvPr id="7" name="Content Placeholder 6"/>
          <p:cNvSpPr>
            <a:spLocks noGrp="1"/>
          </p:cNvSpPr>
          <p:nvPr>
            <p:ph sz="quarter" idx="16" hasCustomPrompt="1"/>
          </p:nvPr>
        </p:nvSpPr>
        <p:spPr>
          <a:xfrm>
            <a:off x="304800" y="1752600"/>
            <a:ext cx="8534400" cy="4419600"/>
          </a:xfrm>
          <a:prstGeom prst="rect">
            <a:avLst/>
          </a:prstGeom>
        </p:spPr>
        <p:txBody>
          <a:bodyPr/>
          <a:lstStyle>
            <a:lvl1pPr marL="0" indent="0">
              <a:spcBef>
                <a:spcPts val="1000"/>
              </a:spcBef>
              <a:buNone/>
              <a:defRPr sz="2800" baseline="0">
                <a:latin typeface="Calibri" panose="020F0502020204030204" pitchFamily="34" charset="0"/>
                <a:ea typeface="Calibri" panose="020F0502020204030204" pitchFamily="34" charset="0"/>
                <a:cs typeface="Calibri" panose="020F0502020204030204" pitchFamily="34" charset="0"/>
              </a:defRPr>
            </a:lvl1pPr>
            <a:lvl2pPr marL="804672" indent="-448056">
              <a:spcBef>
                <a:spcPts val="1000"/>
              </a:spcBef>
              <a:buClr>
                <a:schemeClr val="accent2"/>
              </a:buClr>
              <a:buFont typeface="+mj-lt"/>
              <a:buAutoNum type="alphaLcPeriod"/>
              <a:defRPr sz="2800" baseline="0">
                <a:latin typeface="Calibri" panose="020F0502020204030204" pitchFamily="34" charset="0"/>
                <a:ea typeface="Calibri" panose="020F0502020204030204" pitchFamily="34" charset="0"/>
                <a:cs typeface="Calibri" panose="020F0502020204030204" pitchFamily="34" charset="0"/>
              </a:defRPr>
            </a:lvl2pPr>
            <a:lvl3pPr marL="914400" indent="0">
              <a:buNone/>
              <a:defRPr sz="3000">
                <a:latin typeface="STIX" charset="0"/>
                <a:ea typeface="STIX" charset="0"/>
                <a:cs typeface="STIX" charset="0"/>
              </a:defRPr>
            </a:lvl3pPr>
            <a:lvl4pPr marL="1371600" indent="0">
              <a:buNone/>
              <a:defRPr sz="3000">
                <a:latin typeface="STIX" charset="0"/>
                <a:ea typeface="STIX" charset="0"/>
                <a:cs typeface="STIX" charset="0"/>
              </a:defRPr>
            </a:lvl4pPr>
            <a:lvl5pPr marL="1828800" indent="0">
              <a:buNone/>
              <a:defRPr sz="3000">
                <a:latin typeface="STIX" charset="0"/>
                <a:ea typeface="STIX" charset="0"/>
                <a:cs typeface="STIX" charset="0"/>
              </a:defRPr>
            </a:lvl5pPr>
          </a:lstStyle>
          <a:p>
            <a:pPr lvl="0"/>
            <a:r>
              <a:rPr lang="en-US" dirty="0"/>
              <a:t>Which one of these statements about the accrual basis of accounting is false?</a:t>
            </a:r>
          </a:p>
          <a:p>
            <a:pPr lvl="1"/>
            <a:r>
              <a:rPr lang="en-US" dirty="0"/>
              <a:t>Companies record events that change their financial statements in the period in which event occur, even if cash was not exchanged.</a:t>
            </a:r>
          </a:p>
          <a:p>
            <a:pPr lvl="1"/>
            <a:r>
              <a:rPr lang="en-US" dirty="0"/>
              <a:t>Companies recognize revenue in the period in which the performance obligation is satisfied.</a:t>
            </a:r>
          </a:p>
          <a:p>
            <a:pPr lvl="1"/>
            <a:r>
              <a:rPr lang="en-US" dirty="0"/>
              <a:t>This basis is accord with generally accepted accounting principles.</a:t>
            </a:r>
          </a:p>
        </p:txBody>
      </p:sp>
    </p:spTree>
    <p:extLst>
      <p:ext uri="{BB962C8B-B14F-4D97-AF65-F5344CB8AC3E}">
        <p14:creationId xmlns:p14="http://schemas.microsoft.com/office/powerpoint/2010/main" xmlns="" val="4120982085"/>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Learning Objectives: Version B">
    <p:spTree>
      <p:nvGrpSpPr>
        <p:cNvPr id="1" name=""/>
        <p:cNvGrpSpPr/>
        <p:nvPr/>
      </p:nvGrpSpPr>
      <p:grpSpPr>
        <a:xfrm>
          <a:off x="0" y="0"/>
          <a:ext cx="0" cy="0"/>
          <a:chOff x="0" y="0"/>
          <a:chExt cx="0" cy="0"/>
        </a:xfrm>
      </p:grpSpPr>
      <p:sp>
        <p:nvSpPr>
          <p:cNvPr id="8" name="Title "/>
          <p:cNvSpPr>
            <a:spLocks noGrp="1"/>
          </p:cNvSpPr>
          <p:nvPr>
            <p:ph type="title"/>
          </p:nvPr>
        </p:nvSpPr>
        <p:spPr>
          <a:xfrm>
            <a:off x="304800" y="762001"/>
            <a:ext cx="8534400" cy="838199"/>
          </a:xfrm>
          <a:prstGeom prst="rect">
            <a:avLst/>
          </a:prstGeom>
        </p:spPr>
        <p:txBody>
          <a:bodyPr/>
          <a:lstStyle>
            <a:lvl1pPr>
              <a:defRPr sz="4000">
                <a:solidFill>
                  <a:schemeClr val="accent2"/>
                </a:solidFill>
                <a:latin typeface="Calibri" panose="020F0502020204030204" pitchFamily="34" charset="0"/>
                <a:ea typeface="Calibri" panose="020F0502020204030204" pitchFamily="34" charset="0"/>
                <a:cs typeface="Calibri" panose="020F0502020204030204" pitchFamily="34" charset="0"/>
              </a:defRPr>
            </a:lvl1pPr>
          </a:lstStyle>
          <a:p>
            <a:r>
              <a:rPr lang="en-US" dirty="0"/>
              <a:t>Click to edit Master title style</a:t>
            </a:r>
          </a:p>
        </p:txBody>
      </p:sp>
      <p:sp>
        <p:nvSpPr>
          <p:cNvPr id="7" name="LOBL"/>
          <p:cNvSpPr>
            <a:spLocks noGrp="1"/>
          </p:cNvSpPr>
          <p:nvPr>
            <p:ph sz="quarter" idx="16" hasCustomPrompt="1"/>
          </p:nvPr>
        </p:nvSpPr>
        <p:spPr>
          <a:xfrm>
            <a:off x="304800" y="1752600"/>
            <a:ext cx="8534400" cy="4495800"/>
          </a:xfrm>
          <a:prstGeom prst="rect">
            <a:avLst/>
          </a:prstGeom>
        </p:spPr>
        <p:txBody>
          <a:bodyPr/>
          <a:lstStyle>
            <a:lvl1pPr marL="292608" indent="-292608">
              <a:buClr>
                <a:schemeClr val="accent2"/>
              </a:buClr>
              <a:buFont typeface="Arial" charset="0"/>
              <a:buChar char="•"/>
              <a:defRPr sz="2800" b="0" i="0" baseline="0">
                <a:latin typeface="Calibri" panose="020F0502020204030204" pitchFamily="34" charset="0"/>
                <a:ea typeface="Calibri" panose="020F0502020204030204" pitchFamily="34" charset="0"/>
                <a:cs typeface="Calibri" panose="020F0502020204030204" pitchFamily="34" charset="0"/>
              </a:defRPr>
            </a:lvl1pPr>
            <a:lvl2pPr>
              <a:defRPr sz="2800" b="0" i="0">
                <a:latin typeface="Source Sans Pro" charset="0"/>
                <a:ea typeface="Source Sans Pro" charset="0"/>
                <a:cs typeface="Source Sans Pro" charset="0"/>
              </a:defRPr>
            </a:lvl2pPr>
            <a:lvl3pPr>
              <a:defRPr sz="2800" b="0" i="0">
                <a:latin typeface="Source Sans Pro" charset="0"/>
                <a:ea typeface="Source Sans Pro" charset="0"/>
                <a:cs typeface="Source Sans Pro" charset="0"/>
              </a:defRPr>
            </a:lvl3pPr>
            <a:lvl4pPr>
              <a:defRPr sz="2800" b="0" i="0">
                <a:latin typeface="Source Sans Pro" charset="0"/>
                <a:ea typeface="Source Sans Pro" charset="0"/>
                <a:cs typeface="Source Sans Pro" charset="0"/>
              </a:defRPr>
            </a:lvl4pPr>
            <a:lvl5pPr>
              <a:defRPr sz="2800" b="0" i="0">
                <a:latin typeface="Source Sans Pro" charset="0"/>
                <a:ea typeface="Source Sans Pro" charset="0"/>
                <a:cs typeface="Source Sans Pro" charset="0"/>
              </a:defRPr>
            </a:lvl5pPr>
          </a:lstStyle>
          <a:p>
            <a:pPr lvl="0"/>
            <a:r>
              <a:rPr lang="en-US" dirty="0"/>
              <a:t>Explain the time value of money and why it is so important in the field of finance.</a:t>
            </a:r>
          </a:p>
          <a:p>
            <a:pPr lvl="0"/>
            <a:r>
              <a:rPr lang="en-US" dirty="0"/>
              <a:t>Explain the concept of future value, including the meaning of the terms principal, simple interest, and compound interest.</a:t>
            </a:r>
          </a:p>
          <a:p>
            <a:pPr lvl="0"/>
            <a:r>
              <a:rPr lang="en-US" dirty="0"/>
              <a:t>Explain the concept of present value, how it relates to future value, and is used to make business decisions.</a:t>
            </a:r>
          </a:p>
        </p:txBody>
      </p:sp>
      <p:sp>
        <p:nvSpPr>
          <p:cNvPr id="3" name="Slide Number Placeholder 2"/>
          <p:cNvSpPr>
            <a:spLocks noGrp="1"/>
          </p:cNvSpPr>
          <p:nvPr>
            <p:ph type="sldNum" sz="quarter" idx="10"/>
          </p:nvPr>
        </p:nvSpPr>
        <p:spPr/>
        <p:txBody>
          <a:bodyPr/>
          <a:lstStyle/>
          <a:p>
            <a:fld id="{67B19427-F580-D146-B60E-4CADEE75497F}" type="slidenum">
              <a:rPr lang="en-US" smtClean="0"/>
              <a:pPr/>
              <a:t>‹#›</a:t>
            </a:fld>
            <a:endParaRPr lang="en-US" dirty="0"/>
          </a:p>
        </p:txBody>
      </p:sp>
      <p:sp>
        <p:nvSpPr>
          <p:cNvPr id="4" name="Footer Placeholder 3"/>
          <p:cNvSpPr>
            <a:spLocks noGrp="1"/>
          </p:cNvSpPr>
          <p:nvPr>
            <p:ph type="ftr" sz="quarter" idx="11"/>
          </p:nvPr>
        </p:nvSpPr>
        <p:spPr/>
        <p:txBody>
          <a:bodyPr/>
          <a:lstStyle/>
          <a:p>
            <a:r>
              <a:rPr lang="en-US" dirty="0" smtClean="0"/>
              <a:t>Copyright ©2019 John </a:t>
            </a:r>
            <a:r>
              <a:rPr lang="en-US" dirty="0"/>
              <a:t>Wiley &amp; Sons, Inc. </a:t>
            </a:r>
          </a:p>
        </p:txBody>
      </p:sp>
    </p:spTree>
    <p:extLst>
      <p:ext uri="{BB962C8B-B14F-4D97-AF65-F5344CB8AC3E}">
        <p14:creationId xmlns:p14="http://schemas.microsoft.com/office/powerpoint/2010/main" xmlns="" val="817718218"/>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Image Slide: Version A">
    <p:spTree>
      <p:nvGrpSpPr>
        <p:cNvPr id="1" name=""/>
        <p:cNvGrpSpPr/>
        <p:nvPr/>
      </p:nvGrpSpPr>
      <p:grpSpPr>
        <a:xfrm>
          <a:off x="0" y="0"/>
          <a:ext cx="0" cy="0"/>
          <a:chOff x="0" y="0"/>
          <a:chExt cx="0" cy="0"/>
        </a:xfrm>
      </p:grpSpPr>
      <p:sp>
        <p:nvSpPr>
          <p:cNvPr id="6" name="Title 1"/>
          <p:cNvSpPr>
            <a:spLocks noGrp="1"/>
          </p:cNvSpPr>
          <p:nvPr>
            <p:ph type="title"/>
          </p:nvPr>
        </p:nvSpPr>
        <p:spPr>
          <a:xfrm>
            <a:off x="304800" y="5410201"/>
            <a:ext cx="8534400" cy="380999"/>
          </a:xfrm>
          <a:prstGeom prst="rect">
            <a:avLst/>
          </a:prstGeom>
        </p:spPr>
        <p:txBody>
          <a:bodyPr/>
          <a:lstStyle>
            <a:lvl1pPr>
              <a:defRPr sz="2000">
                <a:latin typeface="Calibri" panose="020F0502020204030204" pitchFamily="34" charset="0"/>
                <a:ea typeface="Calibri" panose="020F0502020204030204" pitchFamily="34" charset="0"/>
                <a:cs typeface="Calibri" panose="020F0502020204030204" pitchFamily="34" charset="0"/>
              </a:defRPr>
            </a:lvl1pPr>
          </a:lstStyle>
          <a:p>
            <a:r>
              <a:rPr lang="en-US" dirty="0"/>
              <a:t>Click to edit Master title style</a:t>
            </a:r>
          </a:p>
        </p:txBody>
      </p:sp>
      <p:sp>
        <p:nvSpPr>
          <p:cNvPr id="5" name="Content Placeholder 2"/>
          <p:cNvSpPr>
            <a:spLocks noGrp="1"/>
          </p:cNvSpPr>
          <p:nvPr>
            <p:ph idx="1"/>
          </p:nvPr>
        </p:nvSpPr>
        <p:spPr>
          <a:xfrm>
            <a:off x="304800" y="609601"/>
            <a:ext cx="8534400" cy="4726179"/>
          </a:xfrm>
          <a:prstGeom prst="rect">
            <a:avLst/>
          </a:prstGeom>
        </p:spPr>
        <p:txBody>
          <a:bodyPr/>
          <a:lstStyle>
            <a:lvl1pPr marL="0" indent="0">
              <a:buNone/>
              <a:defRPr b="0" i="0">
                <a:latin typeface="Calibri" panose="020F0502020204030204" pitchFamily="34" charset="0"/>
                <a:ea typeface="Calibri" panose="020F0502020204030204" pitchFamily="34" charset="0"/>
                <a:cs typeface="Calibri" panose="020F0502020204030204" pitchFamily="34" charset="0"/>
              </a:defRPr>
            </a:lvl1pPr>
          </a:lstStyle>
          <a:p>
            <a:pPr lvl="0"/>
            <a:endParaRPr lang="en-US" dirty="0"/>
          </a:p>
        </p:txBody>
      </p:sp>
      <p:sp>
        <p:nvSpPr>
          <p:cNvPr id="8" name="Content Placeholder 7"/>
          <p:cNvSpPr>
            <a:spLocks noGrp="1"/>
          </p:cNvSpPr>
          <p:nvPr>
            <p:ph sz="quarter" idx="12"/>
          </p:nvPr>
        </p:nvSpPr>
        <p:spPr>
          <a:xfrm>
            <a:off x="304800" y="5791200"/>
            <a:ext cx="8534400" cy="457199"/>
          </a:xfrm>
          <a:prstGeom prst="rect">
            <a:avLst/>
          </a:prstGeom>
        </p:spPr>
        <p:txBody>
          <a:bodyPr/>
          <a:lstStyle>
            <a:lvl1pPr marL="0" indent="0">
              <a:buNone/>
              <a:defRPr sz="2000" b="0" i="0">
                <a:latin typeface="Calibri" panose="020F0502020204030204" pitchFamily="34" charset="0"/>
                <a:ea typeface="Calibri" panose="020F0502020204030204" pitchFamily="34" charset="0"/>
                <a:cs typeface="Calibri" panose="020F0502020204030204" pitchFamily="34" charset="0"/>
              </a:defRPr>
            </a:lvl1pPr>
          </a:lstStyle>
          <a:p>
            <a:pPr lvl="0"/>
            <a:endParaRPr lang="en-US" dirty="0"/>
          </a:p>
        </p:txBody>
      </p:sp>
      <p:sp>
        <p:nvSpPr>
          <p:cNvPr id="4" name="Slide Number Placeholder 3"/>
          <p:cNvSpPr>
            <a:spLocks noGrp="1"/>
          </p:cNvSpPr>
          <p:nvPr>
            <p:ph type="sldNum" sz="quarter" idx="11"/>
          </p:nvPr>
        </p:nvSpPr>
        <p:spPr>
          <a:xfrm>
            <a:off x="6457950" y="6356350"/>
            <a:ext cx="2381250" cy="365125"/>
          </a:xfrm>
        </p:spPr>
        <p:txBody>
          <a:bodyPr/>
          <a:lstStyle/>
          <a:p>
            <a:fld id="{43DD970A-8A59-5645-997B-8F1EF841716D}" type="slidenum">
              <a:rPr lang="en-US" smtClean="0"/>
              <a:pPr/>
              <a:t>‹#›</a:t>
            </a:fld>
            <a:endParaRPr lang="en-US" dirty="0"/>
          </a:p>
        </p:txBody>
      </p:sp>
      <p:sp>
        <p:nvSpPr>
          <p:cNvPr id="3" name="Footer Placeholder 2"/>
          <p:cNvSpPr>
            <a:spLocks noGrp="1"/>
          </p:cNvSpPr>
          <p:nvPr>
            <p:ph type="ftr" sz="quarter" idx="10"/>
          </p:nvPr>
        </p:nvSpPr>
        <p:spPr/>
        <p:txBody>
          <a:bodyPr/>
          <a:lstStyle/>
          <a:p>
            <a:r>
              <a:rPr lang="en-US" dirty="0" smtClean="0"/>
              <a:t>Copyright ©2019 John </a:t>
            </a:r>
            <a:r>
              <a:rPr lang="en-US" dirty="0"/>
              <a:t>Wiley &amp; Sons, Inc. </a:t>
            </a:r>
          </a:p>
        </p:txBody>
      </p:sp>
    </p:spTree>
    <p:extLst>
      <p:ext uri="{BB962C8B-B14F-4D97-AF65-F5344CB8AC3E}">
        <p14:creationId xmlns:p14="http://schemas.microsoft.com/office/powerpoint/2010/main" xmlns="" val="152105746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Image Slide: Version B">
    <p:spTree>
      <p:nvGrpSpPr>
        <p:cNvPr id="1" name=""/>
        <p:cNvGrpSpPr/>
        <p:nvPr/>
      </p:nvGrpSpPr>
      <p:grpSpPr>
        <a:xfrm>
          <a:off x="0" y="0"/>
          <a:ext cx="0" cy="0"/>
          <a:chOff x="0" y="0"/>
          <a:chExt cx="0" cy="0"/>
        </a:xfrm>
      </p:grpSpPr>
      <p:sp>
        <p:nvSpPr>
          <p:cNvPr id="2" name="Title 1"/>
          <p:cNvSpPr>
            <a:spLocks noGrp="1"/>
          </p:cNvSpPr>
          <p:nvPr>
            <p:ph type="title"/>
          </p:nvPr>
        </p:nvSpPr>
        <p:spPr>
          <a:xfrm>
            <a:off x="304800" y="5961253"/>
            <a:ext cx="8534400" cy="320675"/>
          </a:xfrm>
          <a:prstGeom prst="rect">
            <a:avLst/>
          </a:prstGeom>
        </p:spPr>
        <p:txBody>
          <a:bodyPr/>
          <a:lstStyle>
            <a:lvl1pPr algn="ctr">
              <a:defRPr>
                <a:latin typeface="Calibri" panose="020F0502020204030204" pitchFamily="34" charset="0"/>
                <a:ea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304800" y="609601"/>
            <a:ext cx="8534400" cy="5277230"/>
          </a:xfrm>
          <a:prstGeom prst="rect">
            <a:avLst/>
          </a:prstGeom>
        </p:spPr>
        <p:txBody>
          <a:bodyPr/>
          <a:lstStyle>
            <a:lvl1pPr marL="0" indent="0">
              <a:buNone/>
              <a:defRPr b="0" i="0">
                <a:latin typeface="Calibri" panose="020F0502020204030204" pitchFamily="34" charset="0"/>
                <a:ea typeface="Calibri" panose="020F0502020204030204" pitchFamily="34" charset="0"/>
                <a:cs typeface="Calibri" panose="020F0502020204030204" pitchFamily="34" charset="0"/>
              </a:defRPr>
            </a:lvl1pPr>
          </a:lstStyle>
          <a:p>
            <a:pPr lvl="0"/>
            <a:endParaRPr lang="en-US" dirty="0"/>
          </a:p>
        </p:txBody>
      </p:sp>
      <p:sp>
        <p:nvSpPr>
          <p:cNvPr id="6" name="Slide Number Placeholder 5"/>
          <p:cNvSpPr>
            <a:spLocks noGrp="1"/>
          </p:cNvSpPr>
          <p:nvPr>
            <p:ph type="sldNum" sz="quarter" idx="12"/>
          </p:nvPr>
        </p:nvSpPr>
        <p:spPr>
          <a:xfrm>
            <a:off x="6457950" y="6356350"/>
            <a:ext cx="2381250" cy="365125"/>
          </a:xfrm>
        </p:spPr>
        <p:txBody>
          <a:bodyPr/>
          <a:lstStyle/>
          <a:p>
            <a:fld id="{43DD970A-8A59-5645-997B-8F1EF841716D}" type="slidenum">
              <a:rPr lang="en-US" smtClean="0"/>
              <a:pPr/>
              <a:t>‹#›</a:t>
            </a:fld>
            <a:endParaRPr lang="en-US" dirty="0"/>
          </a:p>
        </p:txBody>
      </p:sp>
      <p:sp>
        <p:nvSpPr>
          <p:cNvPr id="5" name="Footer Placeholder 4"/>
          <p:cNvSpPr>
            <a:spLocks noGrp="1"/>
          </p:cNvSpPr>
          <p:nvPr>
            <p:ph type="ftr" sz="quarter" idx="11"/>
          </p:nvPr>
        </p:nvSpPr>
        <p:spPr/>
        <p:txBody>
          <a:bodyPr/>
          <a:lstStyle/>
          <a:p>
            <a:r>
              <a:rPr lang="en-US" dirty="0" smtClean="0"/>
              <a:t>Copyright ©2019 John </a:t>
            </a:r>
            <a:r>
              <a:rPr lang="en-US" dirty="0"/>
              <a:t>Wiley &amp; Sons, Inc. </a:t>
            </a:r>
          </a:p>
        </p:txBody>
      </p:sp>
    </p:spTree>
    <p:extLst>
      <p:ext uri="{BB962C8B-B14F-4D97-AF65-F5344CB8AC3E}">
        <p14:creationId xmlns:p14="http://schemas.microsoft.com/office/powerpoint/2010/main" xmlns="" val="5716864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ter Outline: Version B">
    <p:spTree>
      <p:nvGrpSpPr>
        <p:cNvPr id="1" name=""/>
        <p:cNvGrpSpPr/>
        <p:nvPr/>
      </p:nvGrpSpPr>
      <p:grpSpPr>
        <a:xfrm>
          <a:off x="0" y="0"/>
          <a:ext cx="0" cy="0"/>
          <a:chOff x="0" y="0"/>
          <a:chExt cx="0" cy="0"/>
        </a:xfrm>
      </p:grpSpPr>
      <p:sp>
        <p:nvSpPr>
          <p:cNvPr id="8" name="Title"/>
          <p:cNvSpPr>
            <a:spLocks noGrp="1"/>
          </p:cNvSpPr>
          <p:nvPr>
            <p:ph type="title"/>
          </p:nvPr>
        </p:nvSpPr>
        <p:spPr>
          <a:xfrm>
            <a:off x="304800" y="762001"/>
            <a:ext cx="8534400" cy="838199"/>
          </a:xfrm>
          <a:prstGeom prst="rect">
            <a:avLst/>
          </a:prstGeom>
        </p:spPr>
        <p:txBody>
          <a:bodyPr/>
          <a:lstStyle>
            <a:lvl1pPr>
              <a:defRPr sz="4000">
                <a:solidFill>
                  <a:schemeClr val="accent1"/>
                </a:solidFill>
                <a:latin typeface="Calibri" panose="020F0502020204030204" pitchFamily="34" charset="0"/>
                <a:ea typeface="Calibri" panose="020F0502020204030204" pitchFamily="34" charset="0"/>
                <a:cs typeface="Calibri" panose="020F0502020204030204" pitchFamily="34" charset="0"/>
              </a:defRPr>
            </a:lvl1pPr>
          </a:lstStyle>
          <a:p>
            <a:r>
              <a:rPr lang="en-US" dirty="0"/>
              <a:t>Click to edit Master title style</a:t>
            </a:r>
          </a:p>
        </p:txBody>
      </p:sp>
      <p:sp>
        <p:nvSpPr>
          <p:cNvPr id="6" name="COBBL 2-col"/>
          <p:cNvSpPr>
            <a:spLocks noGrp="1"/>
          </p:cNvSpPr>
          <p:nvPr>
            <p:ph sz="quarter" idx="12" hasCustomPrompt="1"/>
          </p:nvPr>
        </p:nvSpPr>
        <p:spPr>
          <a:xfrm>
            <a:off x="304800" y="1752600"/>
            <a:ext cx="8534400" cy="4419600"/>
          </a:xfrm>
          <a:prstGeom prst="rect">
            <a:avLst/>
          </a:prstGeom>
        </p:spPr>
        <p:txBody>
          <a:bodyPr numCol="2" spcCol="548640"/>
          <a:lstStyle>
            <a:lvl1pPr marL="292608" marR="0" indent="-292608" algn="l" defTabSz="914400" rtl="0" eaLnBrk="1" fontAlgn="auto" latinLnBrk="0" hangingPunct="1">
              <a:lnSpc>
                <a:spcPct val="90000"/>
              </a:lnSpc>
              <a:spcBef>
                <a:spcPts val="1000"/>
              </a:spcBef>
              <a:spcAft>
                <a:spcPts val="0"/>
              </a:spcAft>
              <a:buClr>
                <a:schemeClr val="accent2"/>
              </a:buClr>
              <a:buSzTx/>
              <a:buFont typeface="Arial"/>
              <a:buChar char="•"/>
              <a:tabLst/>
              <a:defRPr sz="2800" b="0" i="0" baseline="0">
                <a:latin typeface="Calibri" panose="020F0502020204030204" pitchFamily="34" charset="0"/>
                <a:ea typeface="Calibri" panose="020F0502020204030204" pitchFamily="34" charset="0"/>
                <a:cs typeface="Calibri" panose="020F0502020204030204" pitchFamily="34" charset="0"/>
              </a:defRPr>
            </a:lvl1pPr>
            <a:lvl2pPr>
              <a:defRPr sz="2800" b="0" i="0">
                <a:latin typeface="Source Sans Pro" charset="0"/>
                <a:ea typeface="Source Sans Pro" charset="0"/>
                <a:cs typeface="Source Sans Pro" charset="0"/>
              </a:defRPr>
            </a:lvl2pPr>
            <a:lvl3pPr>
              <a:defRPr sz="2800" b="0" i="0">
                <a:latin typeface="Source Sans Pro" charset="0"/>
                <a:ea typeface="Source Sans Pro" charset="0"/>
                <a:cs typeface="Source Sans Pro" charset="0"/>
              </a:defRPr>
            </a:lvl3pPr>
            <a:lvl4pPr>
              <a:defRPr sz="2800" b="0" i="0">
                <a:latin typeface="Source Sans Pro" charset="0"/>
                <a:ea typeface="Source Sans Pro" charset="0"/>
                <a:cs typeface="Source Sans Pro" charset="0"/>
              </a:defRPr>
            </a:lvl4pPr>
            <a:lvl5pPr>
              <a:defRPr sz="2800" b="0" i="0">
                <a:latin typeface="Source Sans Pro" charset="0"/>
                <a:ea typeface="Source Sans Pro" charset="0"/>
                <a:cs typeface="Source Sans Pro" charset="0"/>
              </a:defRPr>
            </a:lvl5pPr>
          </a:lstStyle>
          <a:p>
            <a:pPr lvl="0"/>
            <a:r>
              <a:rPr lang="en-US" dirty="0"/>
              <a:t>This Is a Sample Outline For Two-Column</a:t>
            </a:r>
          </a:p>
          <a:p>
            <a:pPr lvl="0"/>
            <a:r>
              <a:rPr lang="en-US" dirty="0"/>
              <a:t>This Outline Has No Sub-lists</a:t>
            </a:r>
          </a:p>
          <a:p>
            <a:pPr lvl="0"/>
            <a:r>
              <a:rPr lang="en-US" dirty="0"/>
              <a:t>This List Is Bulleted</a:t>
            </a:r>
          </a:p>
          <a:p>
            <a:pPr lvl="0"/>
            <a:r>
              <a:rPr lang="en-US" dirty="0"/>
              <a:t>The Outline Slide Has A Footer</a:t>
            </a:r>
          </a:p>
          <a:p>
            <a:pPr lvl="0"/>
            <a:r>
              <a:rPr lang="en-US" dirty="0"/>
              <a:t>Outline Items Usually Have No Ending Punctuation</a:t>
            </a:r>
          </a:p>
          <a:p>
            <a:pPr lvl="0"/>
            <a:r>
              <a:rPr lang="en-US" dirty="0"/>
              <a:t>This is Another Heading</a:t>
            </a:r>
          </a:p>
          <a:p>
            <a:pPr lvl="0"/>
            <a:r>
              <a:rPr lang="en-US" dirty="0"/>
              <a:t>This is Another Heading</a:t>
            </a:r>
          </a:p>
          <a:p>
            <a:pPr marL="292608" marR="0" lvl="0" indent="-292608" algn="l" defTabSz="914400" rtl="0" eaLnBrk="1" fontAlgn="auto" latinLnBrk="0" hangingPunct="1">
              <a:lnSpc>
                <a:spcPct val="90000"/>
              </a:lnSpc>
              <a:spcBef>
                <a:spcPts val="1000"/>
              </a:spcBef>
              <a:spcAft>
                <a:spcPts val="0"/>
              </a:spcAft>
              <a:buClr>
                <a:schemeClr val="accent2"/>
              </a:buClr>
              <a:buSzTx/>
              <a:buFont typeface="Arial"/>
              <a:buChar char="•"/>
              <a:tabLst/>
              <a:defRPr/>
            </a:pPr>
            <a:r>
              <a:rPr lang="en-US" dirty="0"/>
              <a:t>This is Another Heading</a:t>
            </a:r>
          </a:p>
          <a:p>
            <a:pPr marL="292608" marR="0" lvl="0" indent="-292608" algn="l" defTabSz="914400" rtl="0" eaLnBrk="1" fontAlgn="auto" latinLnBrk="0" hangingPunct="1">
              <a:lnSpc>
                <a:spcPct val="90000"/>
              </a:lnSpc>
              <a:spcBef>
                <a:spcPts val="1000"/>
              </a:spcBef>
              <a:spcAft>
                <a:spcPts val="0"/>
              </a:spcAft>
              <a:buClr>
                <a:schemeClr val="accent2"/>
              </a:buClr>
              <a:buSzTx/>
              <a:buFont typeface="Arial"/>
              <a:buChar char="•"/>
              <a:tabLst/>
              <a:defRPr/>
            </a:pPr>
            <a:r>
              <a:rPr lang="en-US" dirty="0"/>
              <a:t>This is Another Heading</a:t>
            </a:r>
          </a:p>
          <a:p>
            <a:pPr marL="292608" marR="0" lvl="0" indent="-292608" algn="l" defTabSz="914400" rtl="0" eaLnBrk="1" fontAlgn="auto" latinLnBrk="0" hangingPunct="1">
              <a:lnSpc>
                <a:spcPct val="90000"/>
              </a:lnSpc>
              <a:spcBef>
                <a:spcPts val="1000"/>
              </a:spcBef>
              <a:spcAft>
                <a:spcPts val="0"/>
              </a:spcAft>
              <a:buClr>
                <a:schemeClr val="accent2"/>
              </a:buClr>
              <a:buSzTx/>
              <a:buFont typeface="Arial"/>
              <a:buChar char="•"/>
              <a:tabLst/>
              <a:defRPr/>
            </a:pPr>
            <a:r>
              <a:rPr lang="en-US" dirty="0"/>
              <a:t>This is Another Heading</a:t>
            </a:r>
          </a:p>
          <a:p>
            <a:pPr marL="292608" marR="0" lvl="0" indent="-292608" algn="l" defTabSz="914400" rtl="0" eaLnBrk="1" fontAlgn="auto" latinLnBrk="0" hangingPunct="1">
              <a:lnSpc>
                <a:spcPct val="90000"/>
              </a:lnSpc>
              <a:spcBef>
                <a:spcPts val="1000"/>
              </a:spcBef>
              <a:spcAft>
                <a:spcPts val="0"/>
              </a:spcAft>
              <a:buClr>
                <a:schemeClr val="accent2"/>
              </a:buClr>
              <a:buSzTx/>
              <a:buFont typeface="Arial"/>
              <a:buChar char="•"/>
              <a:tabLst/>
              <a:defRPr/>
            </a:pPr>
            <a:r>
              <a:rPr lang="en-US" dirty="0"/>
              <a:t>This is Another Heading</a:t>
            </a:r>
          </a:p>
          <a:p>
            <a:pPr marL="292608" marR="0" lvl="0" indent="-292608" algn="l" defTabSz="914400" rtl="0" eaLnBrk="1" fontAlgn="auto" latinLnBrk="0" hangingPunct="1">
              <a:lnSpc>
                <a:spcPct val="90000"/>
              </a:lnSpc>
              <a:spcBef>
                <a:spcPts val="1000"/>
              </a:spcBef>
              <a:spcAft>
                <a:spcPts val="0"/>
              </a:spcAft>
              <a:buClr>
                <a:schemeClr val="accent2"/>
              </a:buClr>
              <a:buSzTx/>
              <a:buFont typeface="Arial"/>
              <a:buChar char="•"/>
              <a:tabLst/>
              <a:defRPr/>
            </a:pPr>
            <a:r>
              <a:rPr lang="en-US" dirty="0"/>
              <a:t>This is Another Heading</a:t>
            </a:r>
          </a:p>
          <a:p>
            <a:pPr marL="292608" marR="0" lvl="0" indent="-292608" algn="l" defTabSz="914400" rtl="0" eaLnBrk="1" fontAlgn="auto" latinLnBrk="0" hangingPunct="1">
              <a:lnSpc>
                <a:spcPct val="90000"/>
              </a:lnSpc>
              <a:spcBef>
                <a:spcPts val="1000"/>
              </a:spcBef>
              <a:spcAft>
                <a:spcPts val="0"/>
              </a:spcAft>
              <a:buClr>
                <a:schemeClr val="accent2"/>
              </a:buClr>
              <a:buSzTx/>
              <a:buFont typeface="Arial"/>
              <a:buChar char="•"/>
              <a:tabLst/>
              <a:defRPr/>
            </a:pPr>
            <a:r>
              <a:rPr lang="en-US" dirty="0"/>
              <a:t>This is Another Heading</a:t>
            </a:r>
          </a:p>
        </p:txBody>
      </p:sp>
      <p:sp>
        <p:nvSpPr>
          <p:cNvPr id="7" name="Slide Number Placeholder 6"/>
          <p:cNvSpPr>
            <a:spLocks noGrp="1"/>
          </p:cNvSpPr>
          <p:nvPr>
            <p:ph type="sldNum" sz="quarter" idx="14"/>
          </p:nvPr>
        </p:nvSpPr>
        <p:spPr/>
        <p:txBody>
          <a:bodyPr/>
          <a:lstStyle>
            <a:lvl1pPr>
              <a:defRPr>
                <a:latin typeface="Calibri" panose="020F0502020204030204" pitchFamily="34" charset="0"/>
                <a:ea typeface="Calibri" panose="020F0502020204030204" pitchFamily="34" charset="0"/>
                <a:cs typeface="Calibri" panose="020F0502020204030204" pitchFamily="34" charset="0"/>
              </a:defRPr>
            </a:lvl1pPr>
          </a:lstStyle>
          <a:p>
            <a:fld id="{67B19427-F580-D146-B60E-4CADEE75497F}" type="slidenum">
              <a:rPr lang="en-US" smtClean="0"/>
              <a:pPr/>
              <a:t>‹#›</a:t>
            </a:fld>
            <a:endParaRPr lang="en-US" dirty="0"/>
          </a:p>
        </p:txBody>
      </p:sp>
      <p:sp>
        <p:nvSpPr>
          <p:cNvPr id="2" name="Footer Placeholder 1"/>
          <p:cNvSpPr>
            <a:spLocks noGrp="1"/>
          </p:cNvSpPr>
          <p:nvPr>
            <p:ph type="ftr" sz="quarter" idx="13"/>
          </p:nvPr>
        </p:nvSpPr>
        <p:spPr/>
        <p:txBody>
          <a:bodyPr/>
          <a:lstStyle>
            <a:lvl1pPr>
              <a:defRPr>
                <a:latin typeface="Calibri" panose="020F0502020204030204" pitchFamily="34" charset="0"/>
                <a:ea typeface="Calibri" panose="020F0502020204030204" pitchFamily="34" charset="0"/>
                <a:cs typeface="Calibri" panose="020F0502020204030204" pitchFamily="34" charset="0"/>
              </a:defRPr>
            </a:lvl1pPr>
          </a:lstStyle>
          <a:p>
            <a:r>
              <a:rPr lang="en-US" dirty="0" smtClean="0"/>
              <a:t>Copyright ©2019 John Wiley &amp; Sons, Inc. </a:t>
            </a:r>
            <a:endParaRPr lang="en-US" dirty="0"/>
          </a:p>
        </p:txBody>
      </p:sp>
    </p:spTree>
    <p:extLst>
      <p:ext uri="{BB962C8B-B14F-4D97-AF65-F5344CB8AC3E}">
        <p14:creationId xmlns:p14="http://schemas.microsoft.com/office/powerpoint/2010/main" xmlns="" val="99360071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pter Outline: Version C1 (single#)">
    <p:spTree>
      <p:nvGrpSpPr>
        <p:cNvPr id="1" name=""/>
        <p:cNvGrpSpPr/>
        <p:nvPr/>
      </p:nvGrpSpPr>
      <p:grpSpPr>
        <a:xfrm>
          <a:off x="0" y="0"/>
          <a:ext cx="0" cy="0"/>
          <a:chOff x="0" y="0"/>
          <a:chExt cx="0" cy="0"/>
        </a:xfrm>
      </p:grpSpPr>
      <p:sp>
        <p:nvSpPr>
          <p:cNvPr id="8" name="Title"/>
          <p:cNvSpPr>
            <a:spLocks noGrp="1"/>
          </p:cNvSpPr>
          <p:nvPr>
            <p:ph type="title"/>
          </p:nvPr>
        </p:nvSpPr>
        <p:spPr>
          <a:xfrm>
            <a:off x="304800" y="762001"/>
            <a:ext cx="8534400" cy="838199"/>
          </a:xfrm>
          <a:prstGeom prst="rect">
            <a:avLst/>
          </a:prstGeom>
        </p:spPr>
        <p:txBody>
          <a:bodyPr/>
          <a:lstStyle>
            <a:lvl1pPr>
              <a:defRPr sz="4000">
                <a:solidFill>
                  <a:schemeClr val="accent1"/>
                </a:solidFill>
                <a:latin typeface="Calibri" panose="020F0502020204030204" pitchFamily="34" charset="0"/>
                <a:ea typeface="Calibri" panose="020F0502020204030204" pitchFamily="34" charset="0"/>
                <a:cs typeface="Calibri" panose="020F0502020204030204" pitchFamily="34" charset="0"/>
              </a:defRPr>
            </a:lvl1pPr>
          </a:lstStyle>
          <a:p>
            <a:r>
              <a:rPr lang="en-US" dirty="0"/>
              <a:t>Click to edit Master title style</a:t>
            </a:r>
          </a:p>
        </p:txBody>
      </p:sp>
      <p:sp>
        <p:nvSpPr>
          <p:cNvPr id="6" name="COBNL"/>
          <p:cNvSpPr>
            <a:spLocks noGrp="1"/>
          </p:cNvSpPr>
          <p:nvPr>
            <p:ph sz="quarter" idx="12" hasCustomPrompt="1"/>
          </p:nvPr>
        </p:nvSpPr>
        <p:spPr>
          <a:xfrm>
            <a:off x="304800" y="1752600"/>
            <a:ext cx="8534400" cy="4495800"/>
          </a:xfrm>
          <a:prstGeom prst="rect">
            <a:avLst/>
          </a:prstGeom>
        </p:spPr>
        <p:txBody>
          <a:bodyPr/>
          <a:lstStyle>
            <a:lvl1pPr marL="514350" indent="-514350">
              <a:buClr>
                <a:schemeClr val="accent2"/>
              </a:buClr>
              <a:buFont typeface="+mj-lt"/>
              <a:buAutoNum type="arabicPeriod"/>
              <a:defRPr sz="2800" b="0" i="0" baseline="0">
                <a:latin typeface="Calibri" panose="020F0502020204030204" pitchFamily="34" charset="0"/>
                <a:ea typeface="Calibri" panose="020F0502020204030204" pitchFamily="34" charset="0"/>
                <a:cs typeface="Calibri" panose="020F0502020204030204" pitchFamily="34" charset="0"/>
              </a:defRPr>
            </a:lvl1pPr>
            <a:lvl2pPr>
              <a:defRPr sz="2800" b="0" i="0">
                <a:latin typeface="Source Sans Pro" charset="0"/>
                <a:ea typeface="Source Sans Pro" charset="0"/>
                <a:cs typeface="Source Sans Pro" charset="0"/>
              </a:defRPr>
            </a:lvl2pPr>
            <a:lvl3pPr>
              <a:defRPr sz="2800" b="0" i="0">
                <a:latin typeface="Source Sans Pro" charset="0"/>
                <a:ea typeface="Source Sans Pro" charset="0"/>
                <a:cs typeface="Source Sans Pro" charset="0"/>
              </a:defRPr>
            </a:lvl3pPr>
            <a:lvl4pPr>
              <a:defRPr sz="2800" b="0" i="0">
                <a:latin typeface="Source Sans Pro" charset="0"/>
                <a:ea typeface="Source Sans Pro" charset="0"/>
                <a:cs typeface="Source Sans Pro" charset="0"/>
              </a:defRPr>
            </a:lvl4pPr>
            <a:lvl5pPr>
              <a:defRPr sz="2800" b="0" i="0">
                <a:latin typeface="Source Sans Pro" charset="0"/>
                <a:ea typeface="Source Sans Pro" charset="0"/>
                <a:cs typeface="Source Sans Pro" charset="0"/>
              </a:defRPr>
            </a:lvl5pPr>
          </a:lstStyle>
          <a:p>
            <a:pPr lvl="0"/>
            <a:r>
              <a:rPr lang="en-US" dirty="0"/>
              <a:t>This Is a Sample Outline for One-Column</a:t>
            </a:r>
          </a:p>
          <a:p>
            <a:pPr lvl="0"/>
            <a:r>
              <a:rPr lang="en-US" dirty="0"/>
              <a:t>It Is One-Column Only</a:t>
            </a:r>
          </a:p>
          <a:p>
            <a:pPr lvl="0"/>
            <a:r>
              <a:rPr lang="en-US" dirty="0"/>
              <a:t>This Outline Has H1 Headings Only</a:t>
            </a:r>
          </a:p>
          <a:p>
            <a:pPr lvl="0"/>
            <a:r>
              <a:rPr lang="en-US" dirty="0"/>
              <a:t>The Headings Are in Title Case, Matching the </a:t>
            </a:r>
            <a:r>
              <a:rPr lang="en-US" dirty="0" err="1"/>
              <a:t>eText</a:t>
            </a:r>
            <a:r>
              <a:rPr lang="en-US" dirty="0"/>
              <a:t>; This Can Vary by Title</a:t>
            </a:r>
          </a:p>
          <a:p>
            <a:pPr lvl="0"/>
            <a:r>
              <a:rPr lang="en-US" dirty="0"/>
              <a:t>This List Is Numbered</a:t>
            </a:r>
          </a:p>
          <a:p>
            <a:pPr lvl="0"/>
            <a:r>
              <a:rPr lang="en-US" dirty="0"/>
              <a:t>The Outline Slide Has a Footer</a:t>
            </a:r>
          </a:p>
          <a:p>
            <a:pPr lvl="0"/>
            <a:r>
              <a:rPr lang="en-US" dirty="0"/>
              <a:t>Outline Items Usually Have No Ending Punctuation</a:t>
            </a:r>
          </a:p>
        </p:txBody>
      </p:sp>
      <p:sp>
        <p:nvSpPr>
          <p:cNvPr id="7" name="Slide Number Placeholder 6"/>
          <p:cNvSpPr>
            <a:spLocks noGrp="1"/>
          </p:cNvSpPr>
          <p:nvPr>
            <p:ph type="sldNum" sz="quarter" idx="14"/>
          </p:nvPr>
        </p:nvSpPr>
        <p:spPr/>
        <p:txBody>
          <a:bodyPr/>
          <a:lstStyle>
            <a:lvl1pPr>
              <a:defRPr>
                <a:latin typeface="Calibri" panose="020F0502020204030204" pitchFamily="34" charset="0"/>
                <a:ea typeface="Calibri" panose="020F0502020204030204" pitchFamily="34" charset="0"/>
                <a:cs typeface="Calibri" panose="020F0502020204030204" pitchFamily="34" charset="0"/>
              </a:defRPr>
            </a:lvl1pPr>
          </a:lstStyle>
          <a:p>
            <a:fld id="{67B19427-F580-D146-B60E-4CADEE75497F}" type="slidenum">
              <a:rPr lang="en-US" smtClean="0"/>
              <a:pPr/>
              <a:t>‹#›</a:t>
            </a:fld>
            <a:endParaRPr lang="en-US" dirty="0"/>
          </a:p>
        </p:txBody>
      </p:sp>
      <p:sp>
        <p:nvSpPr>
          <p:cNvPr id="2" name="Footer Placeholder 1"/>
          <p:cNvSpPr>
            <a:spLocks noGrp="1"/>
          </p:cNvSpPr>
          <p:nvPr>
            <p:ph type="ftr" sz="quarter" idx="13"/>
          </p:nvPr>
        </p:nvSpPr>
        <p:spPr/>
        <p:txBody>
          <a:bodyPr/>
          <a:lstStyle>
            <a:lvl1pPr>
              <a:defRPr>
                <a:latin typeface="Calibri" panose="020F0502020204030204" pitchFamily="34" charset="0"/>
                <a:ea typeface="Calibri" panose="020F0502020204030204" pitchFamily="34" charset="0"/>
                <a:cs typeface="Calibri" panose="020F0502020204030204" pitchFamily="34" charset="0"/>
              </a:defRPr>
            </a:lvl1pPr>
          </a:lstStyle>
          <a:p>
            <a:r>
              <a:rPr lang="en-US" dirty="0" smtClean="0"/>
              <a:t>Copyright ©2019 John Wiley &amp; Sons, Inc. </a:t>
            </a:r>
            <a:endParaRPr lang="en-US" dirty="0"/>
          </a:p>
        </p:txBody>
      </p:sp>
    </p:spTree>
    <p:extLst>
      <p:ext uri="{BB962C8B-B14F-4D97-AF65-F5344CB8AC3E}">
        <p14:creationId xmlns:p14="http://schemas.microsoft.com/office/powerpoint/2010/main" xmlns="" val="178642763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pter Outline: Version C2 (double#)">
    <p:spTree>
      <p:nvGrpSpPr>
        <p:cNvPr id="1" name=""/>
        <p:cNvGrpSpPr/>
        <p:nvPr/>
      </p:nvGrpSpPr>
      <p:grpSpPr>
        <a:xfrm>
          <a:off x="0" y="0"/>
          <a:ext cx="0" cy="0"/>
          <a:chOff x="0" y="0"/>
          <a:chExt cx="0" cy="0"/>
        </a:xfrm>
      </p:grpSpPr>
      <p:sp>
        <p:nvSpPr>
          <p:cNvPr id="6" name="Title"/>
          <p:cNvSpPr>
            <a:spLocks noGrp="1"/>
          </p:cNvSpPr>
          <p:nvPr>
            <p:ph type="title"/>
          </p:nvPr>
        </p:nvSpPr>
        <p:spPr>
          <a:xfrm>
            <a:off x="304800" y="762001"/>
            <a:ext cx="8534400" cy="838199"/>
          </a:xfrm>
          <a:prstGeom prst="rect">
            <a:avLst/>
          </a:prstGeom>
        </p:spPr>
        <p:txBody>
          <a:bodyPr/>
          <a:lstStyle>
            <a:lvl1pPr>
              <a:defRPr sz="4000">
                <a:solidFill>
                  <a:schemeClr val="accent1"/>
                </a:solidFill>
                <a:latin typeface="Calibri" panose="020F0502020204030204" pitchFamily="34" charset="0"/>
                <a:ea typeface="Calibri" panose="020F0502020204030204" pitchFamily="34" charset="0"/>
                <a:cs typeface="Calibri" panose="020F0502020204030204" pitchFamily="34" charset="0"/>
              </a:defRPr>
            </a:lvl1pPr>
          </a:lstStyle>
          <a:p>
            <a:r>
              <a:rPr lang="en-US" dirty="0"/>
              <a:t>Click to edit Master title style</a:t>
            </a:r>
          </a:p>
        </p:txBody>
      </p:sp>
      <p:sp>
        <p:nvSpPr>
          <p:cNvPr id="10" name="COBNL"/>
          <p:cNvSpPr>
            <a:spLocks noGrp="1"/>
          </p:cNvSpPr>
          <p:nvPr>
            <p:ph sz="quarter" idx="14" hasCustomPrompt="1"/>
          </p:nvPr>
        </p:nvSpPr>
        <p:spPr>
          <a:xfrm>
            <a:off x="304800" y="1752600"/>
            <a:ext cx="8534400" cy="4114800"/>
          </a:xfrm>
          <a:prstGeom prst="rect">
            <a:avLst/>
          </a:prstGeom>
        </p:spPr>
        <p:txBody>
          <a:bodyPr/>
          <a:lstStyle>
            <a:lvl1pPr marL="803275" indent="-803275">
              <a:buNone/>
              <a:tabLst/>
              <a:defRPr sz="2800" b="0" i="0" baseline="0">
                <a:latin typeface="Calibri" panose="020F0502020204030204" pitchFamily="34" charset="0"/>
                <a:ea typeface="Calibri" panose="020F0502020204030204" pitchFamily="34" charset="0"/>
                <a:cs typeface="Calibri" panose="020F0502020204030204" pitchFamily="34" charset="0"/>
              </a:defRPr>
            </a:lvl1pPr>
          </a:lstStyle>
          <a:p>
            <a:pPr lvl="0"/>
            <a:r>
              <a:rPr lang="en-US" dirty="0"/>
              <a:t>1.1	This Is a Sample Outline for One-Column and Double-numbered</a:t>
            </a:r>
          </a:p>
          <a:p>
            <a:pPr lvl="0"/>
            <a:r>
              <a:rPr lang="en-US" dirty="0"/>
              <a:t>1.2	It is One-column Only</a:t>
            </a:r>
          </a:p>
          <a:p>
            <a:pPr lvl="0"/>
            <a:r>
              <a:rPr lang="en-US" dirty="0"/>
              <a:t>1.3	This Outline Has No Sub-lists</a:t>
            </a:r>
          </a:p>
          <a:p>
            <a:pPr lvl="0"/>
            <a:r>
              <a:rPr lang="en-US" dirty="0"/>
              <a:t>1.4	This List Is Double-numbered</a:t>
            </a:r>
          </a:p>
          <a:p>
            <a:pPr lvl="0"/>
            <a:r>
              <a:rPr lang="en-US" dirty="0"/>
              <a:t>1.5	The Outline Slide Has a Footer</a:t>
            </a:r>
          </a:p>
          <a:p>
            <a:pPr lvl="0"/>
            <a:r>
              <a:rPr lang="en-US" dirty="0"/>
              <a:t>10.6	Outline Items Usually Have No Ending Punctuation</a:t>
            </a:r>
          </a:p>
        </p:txBody>
      </p:sp>
      <p:sp>
        <p:nvSpPr>
          <p:cNvPr id="8" name="Slide Number Placeholder 7"/>
          <p:cNvSpPr>
            <a:spLocks noGrp="1"/>
          </p:cNvSpPr>
          <p:nvPr>
            <p:ph type="sldNum" sz="quarter" idx="16"/>
          </p:nvPr>
        </p:nvSpPr>
        <p:spPr/>
        <p:txBody>
          <a:bodyPr/>
          <a:lstStyle>
            <a:lvl1pPr>
              <a:defRPr>
                <a:latin typeface="Calibri" panose="020F0502020204030204" pitchFamily="34" charset="0"/>
                <a:ea typeface="Calibri" panose="020F0502020204030204" pitchFamily="34" charset="0"/>
                <a:cs typeface="Calibri" panose="020F0502020204030204" pitchFamily="34" charset="0"/>
              </a:defRPr>
            </a:lvl1pPr>
          </a:lstStyle>
          <a:p>
            <a:fld id="{67B19427-F580-D146-B60E-4CADEE75497F}" type="slidenum">
              <a:rPr lang="en-US" smtClean="0"/>
              <a:pPr/>
              <a:t>‹#›</a:t>
            </a:fld>
            <a:endParaRPr lang="en-US" dirty="0"/>
          </a:p>
        </p:txBody>
      </p:sp>
      <p:sp>
        <p:nvSpPr>
          <p:cNvPr id="2" name="Footer Placeholder 1"/>
          <p:cNvSpPr>
            <a:spLocks noGrp="1"/>
          </p:cNvSpPr>
          <p:nvPr>
            <p:ph type="ftr" sz="quarter" idx="15"/>
          </p:nvPr>
        </p:nvSpPr>
        <p:spPr/>
        <p:txBody>
          <a:bodyPr/>
          <a:lstStyle>
            <a:lvl1pPr>
              <a:defRPr>
                <a:latin typeface="Calibri" panose="020F0502020204030204" pitchFamily="34" charset="0"/>
                <a:ea typeface="Calibri" panose="020F0502020204030204" pitchFamily="34" charset="0"/>
                <a:cs typeface="Calibri" panose="020F0502020204030204" pitchFamily="34" charset="0"/>
              </a:defRPr>
            </a:lvl1pPr>
          </a:lstStyle>
          <a:p>
            <a:r>
              <a:rPr lang="en-US" dirty="0" smtClean="0"/>
              <a:t>Copyright ©2019 John Wiley &amp; Sons, Inc. </a:t>
            </a:r>
            <a:endParaRPr lang="en-US" dirty="0"/>
          </a:p>
        </p:txBody>
      </p:sp>
    </p:spTree>
    <p:extLst>
      <p:ext uri="{BB962C8B-B14F-4D97-AF65-F5344CB8AC3E}">
        <p14:creationId xmlns:p14="http://schemas.microsoft.com/office/powerpoint/2010/main" xmlns="" val="112357254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apter Outline: Version D">
    <p:spTree>
      <p:nvGrpSpPr>
        <p:cNvPr id="1" name=""/>
        <p:cNvGrpSpPr/>
        <p:nvPr/>
      </p:nvGrpSpPr>
      <p:grpSpPr>
        <a:xfrm>
          <a:off x="0" y="0"/>
          <a:ext cx="0" cy="0"/>
          <a:chOff x="0" y="0"/>
          <a:chExt cx="0" cy="0"/>
        </a:xfrm>
      </p:grpSpPr>
      <p:sp>
        <p:nvSpPr>
          <p:cNvPr id="6" name="Title"/>
          <p:cNvSpPr>
            <a:spLocks noGrp="1"/>
          </p:cNvSpPr>
          <p:nvPr>
            <p:ph type="title"/>
          </p:nvPr>
        </p:nvSpPr>
        <p:spPr>
          <a:xfrm>
            <a:off x="304800" y="762001"/>
            <a:ext cx="8534400" cy="838199"/>
          </a:xfrm>
          <a:prstGeom prst="rect">
            <a:avLst/>
          </a:prstGeom>
        </p:spPr>
        <p:txBody>
          <a:bodyPr/>
          <a:lstStyle>
            <a:lvl1pPr>
              <a:defRPr sz="4000">
                <a:solidFill>
                  <a:schemeClr val="accent1"/>
                </a:solidFill>
                <a:latin typeface="Calibri" panose="020F0502020204030204" pitchFamily="34" charset="0"/>
                <a:ea typeface="Calibri" panose="020F0502020204030204" pitchFamily="34" charset="0"/>
                <a:cs typeface="Calibri" panose="020F0502020204030204" pitchFamily="34" charset="0"/>
              </a:defRPr>
            </a:lvl1pPr>
          </a:lstStyle>
          <a:p>
            <a:r>
              <a:rPr lang="en-US" dirty="0"/>
              <a:t>Click to edit Master title style</a:t>
            </a:r>
          </a:p>
        </p:txBody>
      </p:sp>
      <p:sp>
        <p:nvSpPr>
          <p:cNvPr id="8" name="COBBL"/>
          <p:cNvSpPr>
            <a:spLocks noGrp="1"/>
          </p:cNvSpPr>
          <p:nvPr>
            <p:ph sz="quarter" idx="12" hasCustomPrompt="1"/>
          </p:nvPr>
        </p:nvSpPr>
        <p:spPr>
          <a:xfrm>
            <a:off x="304800" y="1752600"/>
            <a:ext cx="8534400" cy="4495800"/>
          </a:xfrm>
          <a:prstGeom prst="rect">
            <a:avLst/>
          </a:prstGeom>
        </p:spPr>
        <p:txBody>
          <a:bodyPr/>
          <a:lstStyle>
            <a:lvl1pPr marL="292608" marR="0" indent="-292608" algn="l" defTabSz="914400" rtl="0" eaLnBrk="1" fontAlgn="auto" latinLnBrk="0" hangingPunct="1">
              <a:lnSpc>
                <a:spcPct val="90000"/>
              </a:lnSpc>
              <a:spcBef>
                <a:spcPts val="1000"/>
              </a:spcBef>
              <a:spcAft>
                <a:spcPts val="0"/>
              </a:spcAft>
              <a:buClr>
                <a:schemeClr val="accent2"/>
              </a:buClr>
              <a:buSzTx/>
              <a:buFont typeface="Arial"/>
              <a:buChar char="•"/>
              <a:tabLst/>
              <a:defRPr sz="2800" b="0" i="0" baseline="0">
                <a:latin typeface="Calibri" panose="020F0502020204030204" pitchFamily="34" charset="0"/>
                <a:ea typeface="Calibri" panose="020F0502020204030204" pitchFamily="34" charset="0"/>
                <a:cs typeface="Calibri" panose="020F0502020204030204" pitchFamily="34" charset="0"/>
              </a:defRPr>
            </a:lvl1pPr>
            <a:lvl2pPr marL="621792" marR="0" indent="-320040" algn="l" defTabSz="914400" rtl="0" eaLnBrk="1" fontAlgn="auto" latinLnBrk="0" hangingPunct="1">
              <a:lnSpc>
                <a:spcPct val="90000"/>
              </a:lnSpc>
              <a:spcBef>
                <a:spcPts val="500"/>
              </a:spcBef>
              <a:spcAft>
                <a:spcPts val="0"/>
              </a:spcAft>
              <a:buClr>
                <a:schemeClr val="accent2"/>
              </a:buClr>
              <a:buSzPct val="80000"/>
              <a:buFont typeface="Courier New" charset="0"/>
              <a:buChar char="o"/>
              <a:tabLst/>
              <a:defRPr sz="2400" b="0" i="0" baseline="0">
                <a:latin typeface="Calibri" panose="020F0502020204030204" pitchFamily="34" charset="0"/>
                <a:ea typeface="Calibri" panose="020F0502020204030204" pitchFamily="34" charset="0"/>
                <a:cs typeface="Calibri" panose="020F0502020204030204" pitchFamily="34" charset="0"/>
              </a:defRPr>
            </a:lvl2pPr>
            <a:lvl3pPr>
              <a:defRPr sz="2800" b="0" i="0">
                <a:latin typeface="Source Sans Pro" charset="0"/>
                <a:ea typeface="Source Sans Pro" charset="0"/>
                <a:cs typeface="Source Sans Pro" charset="0"/>
              </a:defRPr>
            </a:lvl3pPr>
            <a:lvl4pPr>
              <a:defRPr sz="2800" b="0" i="0">
                <a:latin typeface="Source Sans Pro" charset="0"/>
                <a:ea typeface="Source Sans Pro" charset="0"/>
                <a:cs typeface="Source Sans Pro" charset="0"/>
              </a:defRPr>
            </a:lvl4pPr>
            <a:lvl5pPr>
              <a:defRPr sz="2800" b="0" i="0">
                <a:latin typeface="Source Sans Pro" charset="0"/>
                <a:ea typeface="Source Sans Pro" charset="0"/>
                <a:cs typeface="Source Sans Pro" charset="0"/>
              </a:defRPr>
            </a:lvl5pPr>
          </a:lstStyle>
          <a:p>
            <a:pPr lvl="0"/>
            <a:r>
              <a:rPr lang="en-US" dirty="0"/>
              <a:t>This Is a Sample Outline for 1-Column </a:t>
            </a:r>
          </a:p>
          <a:p>
            <a:pPr lvl="1"/>
            <a:r>
              <a:rPr lang="en-US" dirty="0"/>
              <a:t>It Has H2s</a:t>
            </a:r>
          </a:p>
          <a:p>
            <a:pPr lvl="0"/>
            <a:r>
              <a:rPr lang="en-US" dirty="0"/>
              <a:t>It Is One-column Only</a:t>
            </a:r>
          </a:p>
          <a:p>
            <a:pPr lvl="1"/>
            <a:r>
              <a:rPr lang="en-US" dirty="0"/>
              <a:t>It Will Probably Not Have Art</a:t>
            </a:r>
          </a:p>
          <a:p>
            <a:pPr lvl="0"/>
            <a:r>
              <a:rPr lang="en-US" dirty="0"/>
              <a:t>This Is a Bulleted List</a:t>
            </a:r>
          </a:p>
          <a:p>
            <a:pPr lvl="1"/>
            <a:r>
              <a:rPr lang="en-US" dirty="0"/>
              <a:t>Make Sure That Any Links Included Here, for Any Reason, Have Descriptive Hyperlinks</a:t>
            </a:r>
          </a:p>
          <a:p>
            <a:pPr lvl="0"/>
            <a:r>
              <a:rPr lang="en-US" dirty="0"/>
              <a:t>Outline Items Usually Have No Ending Punctuation</a:t>
            </a:r>
          </a:p>
          <a:p>
            <a:pPr lvl="1"/>
            <a:r>
              <a:rPr lang="en-US" dirty="0"/>
              <a:t>There is a Footer</a:t>
            </a:r>
          </a:p>
        </p:txBody>
      </p:sp>
      <p:sp>
        <p:nvSpPr>
          <p:cNvPr id="4" name="Slide Number Placeholder 3"/>
          <p:cNvSpPr>
            <a:spLocks noGrp="1"/>
          </p:cNvSpPr>
          <p:nvPr>
            <p:ph type="sldNum" sz="quarter" idx="11"/>
          </p:nvPr>
        </p:nvSpPr>
        <p:spPr/>
        <p:txBody>
          <a:bodyPr/>
          <a:lstStyle>
            <a:lvl1pPr>
              <a:defRPr>
                <a:latin typeface="Calibri" panose="020F0502020204030204" pitchFamily="34" charset="0"/>
                <a:ea typeface="Calibri" panose="020F0502020204030204" pitchFamily="34" charset="0"/>
                <a:cs typeface="Calibri" panose="020F0502020204030204" pitchFamily="34" charset="0"/>
              </a:defRPr>
            </a:lvl1pPr>
          </a:lstStyle>
          <a:p>
            <a:fld id="{67B19427-F580-D146-B60E-4CADEE75497F}" type="slidenum">
              <a:rPr lang="en-US" smtClean="0"/>
              <a:pPr/>
              <a:t>‹#›</a:t>
            </a:fld>
            <a:endParaRPr lang="en-US" dirty="0"/>
          </a:p>
        </p:txBody>
      </p:sp>
      <p:sp>
        <p:nvSpPr>
          <p:cNvPr id="3" name="Footer Placeholder 2"/>
          <p:cNvSpPr>
            <a:spLocks noGrp="1"/>
          </p:cNvSpPr>
          <p:nvPr>
            <p:ph type="ftr" sz="quarter" idx="10"/>
          </p:nvPr>
        </p:nvSpPr>
        <p:spPr/>
        <p:txBody>
          <a:bodyPr/>
          <a:lstStyle>
            <a:lvl1pPr>
              <a:defRPr>
                <a:latin typeface="Calibri" panose="020F0502020204030204" pitchFamily="34" charset="0"/>
                <a:ea typeface="Calibri" panose="020F0502020204030204" pitchFamily="34" charset="0"/>
                <a:cs typeface="Calibri" panose="020F0502020204030204" pitchFamily="34" charset="0"/>
              </a:defRPr>
            </a:lvl1pPr>
          </a:lstStyle>
          <a:p>
            <a:r>
              <a:rPr lang="en-US" dirty="0" smtClean="0"/>
              <a:t>Copyright ©2019 John Wiley &amp; Sons, Inc. </a:t>
            </a:r>
            <a:endParaRPr lang="en-US" dirty="0"/>
          </a:p>
        </p:txBody>
      </p:sp>
    </p:spTree>
    <p:extLst>
      <p:ext uri="{BB962C8B-B14F-4D97-AF65-F5344CB8AC3E}">
        <p14:creationId xmlns:p14="http://schemas.microsoft.com/office/powerpoint/2010/main" xmlns="" val="83790933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pter Outline: Version E1 (single#)">
    <p:spTree>
      <p:nvGrpSpPr>
        <p:cNvPr id="1" name=""/>
        <p:cNvGrpSpPr/>
        <p:nvPr/>
      </p:nvGrpSpPr>
      <p:grpSpPr>
        <a:xfrm>
          <a:off x="0" y="0"/>
          <a:ext cx="0" cy="0"/>
          <a:chOff x="0" y="0"/>
          <a:chExt cx="0" cy="0"/>
        </a:xfrm>
      </p:grpSpPr>
      <p:sp>
        <p:nvSpPr>
          <p:cNvPr id="7" name="Title"/>
          <p:cNvSpPr>
            <a:spLocks noGrp="1"/>
          </p:cNvSpPr>
          <p:nvPr>
            <p:ph type="title"/>
          </p:nvPr>
        </p:nvSpPr>
        <p:spPr>
          <a:xfrm>
            <a:off x="304800" y="762001"/>
            <a:ext cx="8534400" cy="838199"/>
          </a:xfrm>
          <a:prstGeom prst="rect">
            <a:avLst/>
          </a:prstGeom>
        </p:spPr>
        <p:txBody>
          <a:bodyPr/>
          <a:lstStyle>
            <a:lvl1pPr>
              <a:defRPr sz="4000">
                <a:solidFill>
                  <a:schemeClr val="accent1"/>
                </a:solidFill>
                <a:latin typeface="Calibri" panose="020F0502020204030204" pitchFamily="34" charset="0"/>
                <a:ea typeface="Calibri" panose="020F0502020204030204" pitchFamily="34" charset="0"/>
                <a:cs typeface="Calibri" panose="020F0502020204030204" pitchFamily="34" charset="0"/>
              </a:defRPr>
            </a:lvl1pPr>
          </a:lstStyle>
          <a:p>
            <a:r>
              <a:rPr lang="en-US" dirty="0"/>
              <a:t>Click to edit Master title style</a:t>
            </a:r>
          </a:p>
        </p:txBody>
      </p:sp>
      <p:sp>
        <p:nvSpPr>
          <p:cNvPr id="6" name="COBNL"/>
          <p:cNvSpPr>
            <a:spLocks noGrp="1"/>
          </p:cNvSpPr>
          <p:nvPr>
            <p:ph sz="quarter" idx="14" hasCustomPrompt="1"/>
          </p:nvPr>
        </p:nvSpPr>
        <p:spPr>
          <a:xfrm>
            <a:off x="304800" y="1752600"/>
            <a:ext cx="8534400" cy="4419600"/>
          </a:xfrm>
          <a:prstGeom prst="rect">
            <a:avLst/>
          </a:prstGeom>
        </p:spPr>
        <p:txBody>
          <a:bodyPr/>
          <a:lstStyle>
            <a:lvl1pPr marL="465138" indent="-465138">
              <a:buClr>
                <a:schemeClr val="accent2"/>
              </a:buClr>
              <a:buFont typeface="+mj-lt"/>
              <a:buAutoNum type="arabicPeriod"/>
              <a:tabLst/>
              <a:defRPr sz="2800" b="0" i="0" baseline="0">
                <a:latin typeface="Calibri" panose="020F0502020204030204" pitchFamily="34" charset="0"/>
                <a:ea typeface="Calibri" panose="020F0502020204030204" pitchFamily="34" charset="0"/>
                <a:cs typeface="Calibri" panose="020F0502020204030204" pitchFamily="34" charset="0"/>
              </a:defRPr>
            </a:lvl1pPr>
            <a:lvl2pPr marL="803275" indent="-282575">
              <a:buClr>
                <a:schemeClr val="accent2"/>
              </a:buClr>
              <a:tabLst/>
              <a:defRPr sz="2400" b="0" i="0" baseline="0">
                <a:latin typeface="Calibri" panose="020F0502020204030204" pitchFamily="34" charset="0"/>
                <a:ea typeface="Calibri" panose="020F0502020204030204" pitchFamily="34" charset="0"/>
                <a:cs typeface="Calibri" panose="020F0502020204030204" pitchFamily="34" charset="0"/>
              </a:defRPr>
            </a:lvl2pPr>
            <a:lvl3pPr marL="803275" marR="0" indent="-282575" algn="l" defTabSz="914400" rtl="0" eaLnBrk="1" fontAlgn="auto" latinLnBrk="0" hangingPunct="1">
              <a:lnSpc>
                <a:spcPct val="90000"/>
              </a:lnSpc>
              <a:spcBef>
                <a:spcPts val="500"/>
              </a:spcBef>
              <a:spcAft>
                <a:spcPts val="0"/>
              </a:spcAft>
              <a:buClrTx/>
              <a:buSzTx/>
              <a:buFont typeface="Arial"/>
              <a:buChar char="•"/>
              <a:tabLst/>
              <a:defRPr sz="2400" b="0" i="0">
                <a:solidFill>
                  <a:schemeClr val="accent2"/>
                </a:solidFill>
                <a:latin typeface="Calibri" panose="020F0502020204030204" pitchFamily="34" charset="0"/>
                <a:ea typeface="Calibri" panose="020F0502020204030204" pitchFamily="34" charset="0"/>
                <a:cs typeface="Calibri" panose="020F0502020204030204" pitchFamily="34" charset="0"/>
              </a:defRPr>
            </a:lvl3pPr>
          </a:lstStyle>
          <a:p>
            <a:pPr lvl="0"/>
            <a:r>
              <a:rPr lang="en-US" dirty="0"/>
              <a:t>This Is a Sample Outline for One-Column and single number</a:t>
            </a:r>
          </a:p>
          <a:p>
            <a:pPr lvl="1"/>
            <a:r>
              <a:rPr lang="en-US" dirty="0"/>
              <a:t>The H2 Level Does Not Have a Number</a:t>
            </a:r>
          </a:p>
          <a:p>
            <a:pPr lvl="2"/>
            <a:r>
              <a:rPr lang="en-US" dirty="0"/>
              <a:t>One of the Subheadings May Be a Special Feature  </a:t>
            </a:r>
          </a:p>
          <a:p>
            <a:pPr lvl="0"/>
            <a:r>
              <a:rPr lang="en-US" dirty="0"/>
              <a:t>This Outline Has Two Levels</a:t>
            </a:r>
          </a:p>
          <a:p>
            <a:pPr lvl="1"/>
            <a:r>
              <a:rPr lang="en-US" dirty="0"/>
              <a:t>Outline Items Usually Have No Ending Punctuation</a:t>
            </a:r>
          </a:p>
          <a:p>
            <a:pPr marL="803275" marR="0" lvl="2" indent="-282575" algn="l" defTabSz="914400" rtl="0" eaLnBrk="1" fontAlgn="auto" latinLnBrk="0" hangingPunct="1">
              <a:lnSpc>
                <a:spcPct val="90000"/>
              </a:lnSpc>
              <a:spcBef>
                <a:spcPts val="500"/>
              </a:spcBef>
              <a:spcAft>
                <a:spcPts val="0"/>
              </a:spcAft>
              <a:buClrTx/>
              <a:buSzTx/>
              <a:buFont typeface="Arial"/>
              <a:buChar char="•"/>
              <a:tabLst/>
              <a:defRPr/>
            </a:pPr>
            <a:r>
              <a:rPr lang="en-US" dirty="0"/>
              <a:t>Special Feature</a:t>
            </a:r>
          </a:p>
        </p:txBody>
      </p:sp>
      <p:sp>
        <p:nvSpPr>
          <p:cNvPr id="3" name="Slide Number Placeholder 2"/>
          <p:cNvSpPr>
            <a:spLocks noGrp="1"/>
          </p:cNvSpPr>
          <p:nvPr>
            <p:ph type="sldNum" sz="quarter" idx="10"/>
          </p:nvPr>
        </p:nvSpPr>
        <p:spPr/>
        <p:txBody>
          <a:bodyPr/>
          <a:lstStyle>
            <a:lvl1pPr>
              <a:defRPr>
                <a:latin typeface="Calibri" panose="020F0502020204030204" pitchFamily="34" charset="0"/>
                <a:ea typeface="Calibri" panose="020F0502020204030204" pitchFamily="34" charset="0"/>
                <a:cs typeface="Calibri" panose="020F0502020204030204" pitchFamily="34" charset="0"/>
              </a:defRPr>
            </a:lvl1pPr>
          </a:lstStyle>
          <a:p>
            <a:fld id="{67B19427-F580-D146-B60E-4CADEE75497F}" type="slidenum">
              <a:rPr lang="en-US" smtClean="0"/>
              <a:pPr/>
              <a:t>‹#›</a:t>
            </a:fld>
            <a:endParaRPr lang="en-US" dirty="0"/>
          </a:p>
        </p:txBody>
      </p:sp>
      <p:sp>
        <p:nvSpPr>
          <p:cNvPr id="4" name="Footer Placeholder 3"/>
          <p:cNvSpPr>
            <a:spLocks noGrp="1"/>
          </p:cNvSpPr>
          <p:nvPr>
            <p:ph type="ftr" sz="quarter" idx="11"/>
          </p:nvPr>
        </p:nvSpPr>
        <p:spPr/>
        <p:txBody>
          <a:bodyPr/>
          <a:lstStyle>
            <a:lvl1pPr>
              <a:defRPr>
                <a:latin typeface="Calibri" panose="020F0502020204030204" pitchFamily="34" charset="0"/>
                <a:ea typeface="Calibri" panose="020F0502020204030204" pitchFamily="34" charset="0"/>
                <a:cs typeface="Calibri" panose="020F0502020204030204" pitchFamily="34" charset="0"/>
              </a:defRPr>
            </a:lvl1pPr>
          </a:lstStyle>
          <a:p>
            <a:r>
              <a:rPr lang="en-US" dirty="0" smtClean="0"/>
              <a:t>Copyright ©2019 John Wiley &amp; Sons, Inc. </a:t>
            </a:r>
            <a:endParaRPr lang="en-US" dirty="0"/>
          </a:p>
        </p:txBody>
      </p:sp>
    </p:spTree>
    <p:extLst>
      <p:ext uri="{BB962C8B-B14F-4D97-AF65-F5344CB8AC3E}">
        <p14:creationId xmlns:p14="http://schemas.microsoft.com/office/powerpoint/2010/main" xmlns="" val="126343228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pter Outline: Version E2 (double#)">
    <p:spTree>
      <p:nvGrpSpPr>
        <p:cNvPr id="1" name=""/>
        <p:cNvGrpSpPr/>
        <p:nvPr/>
      </p:nvGrpSpPr>
      <p:grpSpPr>
        <a:xfrm>
          <a:off x="0" y="0"/>
          <a:ext cx="0" cy="0"/>
          <a:chOff x="0" y="0"/>
          <a:chExt cx="0" cy="0"/>
        </a:xfrm>
      </p:grpSpPr>
      <p:sp>
        <p:nvSpPr>
          <p:cNvPr id="7" name="Title"/>
          <p:cNvSpPr>
            <a:spLocks noGrp="1"/>
          </p:cNvSpPr>
          <p:nvPr>
            <p:ph type="title"/>
          </p:nvPr>
        </p:nvSpPr>
        <p:spPr>
          <a:xfrm>
            <a:off x="304800" y="762001"/>
            <a:ext cx="8534400" cy="838199"/>
          </a:xfrm>
          <a:prstGeom prst="rect">
            <a:avLst/>
          </a:prstGeom>
        </p:spPr>
        <p:txBody>
          <a:bodyPr/>
          <a:lstStyle>
            <a:lvl1pPr>
              <a:defRPr sz="4000">
                <a:solidFill>
                  <a:schemeClr val="accent1"/>
                </a:solidFill>
                <a:latin typeface="Calibri" panose="020F0502020204030204" pitchFamily="34" charset="0"/>
                <a:ea typeface="Calibri" panose="020F0502020204030204" pitchFamily="34" charset="0"/>
                <a:cs typeface="Calibri" panose="020F0502020204030204" pitchFamily="34" charset="0"/>
              </a:defRPr>
            </a:lvl1pPr>
          </a:lstStyle>
          <a:p>
            <a:r>
              <a:rPr lang="en-US" dirty="0"/>
              <a:t>Click to edit Master title style</a:t>
            </a:r>
          </a:p>
        </p:txBody>
      </p:sp>
      <p:sp>
        <p:nvSpPr>
          <p:cNvPr id="6" name="COBNL"/>
          <p:cNvSpPr>
            <a:spLocks noGrp="1"/>
          </p:cNvSpPr>
          <p:nvPr>
            <p:ph sz="quarter" idx="14" hasCustomPrompt="1"/>
          </p:nvPr>
        </p:nvSpPr>
        <p:spPr>
          <a:xfrm>
            <a:off x="304800" y="1752600"/>
            <a:ext cx="8534400" cy="4343400"/>
          </a:xfrm>
          <a:prstGeom prst="rect">
            <a:avLst/>
          </a:prstGeom>
        </p:spPr>
        <p:txBody>
          <a:bodyPr/>
          <a:lstStyle>
            <a:lvl1pPr marL="803275" indent="-803275">
              <a:buNone/>
              <a:tabLst/>
              <a:defRPr sz="2800" b="0" i="0" baseline="0">
                <a:latin typeface="Calibri" panose="020F0502020204030204" pitchFamily="34" charset="0"/>
                <a:ea typeface="Calibri" panose="020F0502020204030204" pitchFamily="34" charset="0"/>
                <a:cs typeface="Calibri" panose="020F0502020204030204" pitchFamily="34" charset="0"/>
              </a:defRPr>
            </a:lvl1pPr>
            <a:lvl2pPr marL="1143000" indent="-292608">
              <a:buClr>
                <a:schemeClr val="accent2"/>
              </a:buClr>
              <a:defRPr sz="2400" b="0" i="0" baseline="0">
                <a:latin typeface="Calibri" panose="020F0502020204030204" pitchFamily="34" charset="0"/>
                <a:ea typeface="Calibri" panose="020F0502020204030204" pitchFamily="34" charset="0"/>
                <a:cs typeface="Calibri" panose="020F0502020204030204" pitchFamily="34" charset="0"/>
              </a:defRPr>
            </a:lvl2pPr>
            <a:lvl3pPr marL="1143000" marR="0" indent="-292608" algn="l" defTabSz="914400" rtl="0" eaLnBrk="1" fontAlgn="auto" latinLnBrk="0" hangingPunct="1">
              <a:lnSpc>
                <a:spcPct val="90000"/>
              </a:lnSpc>
              <a:spcBef>
                <a:spcPts val="500"/>
              </a:spcBef>
              <a:spcAft>
                <a:spcPts val="0"/>
              </a:spcAft>
              <a:buClrTx/>
              <a:buSzTx/>
              <a:buFont typeface="Arial"/>
              <a:buChar char="•"/>
              <a:tabLst/>
              <a:defRPr sz="2400" b="0" i="0">
                <a:solidFill>
                  <a:schemeClr val="accent2"/>
                </a:solidFill>
                <a:latin typeface="Calibri" panose="020F0502020204030204" pitchFamily="34" charset="0"/>
                <a:ea typeface="Calibri" panose="020F0502020204030204" pitchFamily="34" charset="0"/>
                <a:cs typeface="Calibri" panose="020F0502020204030204" pitchFamily="34" charset="0"/>
              </a:defRPr>
            </a:lvl3pPr>
          </a:lstStyle>
          <a:p>
            <a:pPr lvl="0"/>
            <a:r>
              <a:rPr lang="en-US" dirty="0"/>
              <a:t>1.1	This Is a Sample Outline for One-Column and Double-numbered</a:t>
            </a:r>
          </a:p>
          <a:p>
            <a:pPr lvl="1"/>
            <a:r>
              <a:rPr lang="en-US" dirty="0"/>
              <a:t>The H2 Level Does Not Have a Number</a:t>
            </a:r>
          </a:p>
          <a:p>
            <a:pPr lvl="2"/>
            <a:r>
              <a:rPr lang="en-US" dirty="0"/>
              <a:t>One of the Subheadings May Be a Special Feature </a:t>
            </a:r>
          </a:p>
          <a:p>
            <a:pPr lvl="0"/>
            <a:r>
              <a:rPr lang="en-US" dirty="0"/>
              <a:t>10.2	This Outline Has Two Levels</a:t>
            </a:r>
          </a:p>
          <a:p>
            <a:pPr lvl="1"/>
            <a:r>
              <a:rPr lang="en-US" dirty="0"/>
              <a:t>Outline Items Usually Have No Ending Punctuation</a:t>
            </a:r>
          </a:p>
          <a:p>
            <a:pPr lvl="2"/>
            <a:r>
              <a:rPr lang="en-US" dirty="0"/>
              <a:t>Special Feature </a:t>
            </a:r>
          </a:p>
        </p:txBody>
      </p:sp>
      <p:sp>
        <p:nvSpPr>
          <p:cNvPr id="4" name="Slide Number Placeholder 3"/>
          <p:cNvSpPr>
            <a:spLocks noGrp="1"/>
          </p:cNvSpPr>
          <p:nvPr>
            <p:ph type="sldNum" sz="quarter" idx="11"/>
          </p:nvPr>
        </p:nvSpPr>
        <p:spPr/>
        <p:txBody>
          <a:bodyPr/>
          <a:lstStyle>
            <a:lvl1pPr>
              <a:defRPr>
                <a:latin typeface="Calibri" panose="020F0502020204030204" pitchFamily="34" charset="0"/>
                <a:ea typeface="Calibri" panose="020F0502020204030204" pitchFamily="34" charset="0"/>
                <a:cs typeface="Calibri" panose="020F0502020204030204" pitchFamily="34" charset="0"/>
              </a:defRPr>
            </a:lvl1pPr>
          </a:lstStyle>
          <a:p>
            <a:fld id="{67B19427-F580-D146-B60E-4CADEE75497F}" type="slidenum">
              <a:rPr lang="en-US" smtClean="0"/>
              <a:pPr/>
              <a:t>‹#›</a:t>
            </a:fld>
            <a:endParaRPr lang="en-US" dirty="0"/>
          </a:p>
        </p:txBody>
      </p:sp>
      <p:sp>
        <p:nvSpPr>
          <p:cNvPr id="3" name="Footer Placeholder 2"/>
          <p:cNvSpPr>
            <a:spLocks noGrp="1"/>
          </p:cNvSpPr>
          <p:nvPr>
            <p:ph type="ftr" sz="quarter" idx="10"/>
          </p:nvPr>
        </p:nvSpPr>
        <p:spPr/>
        <p:txBody>
          <a:bodyPr/>
          <a:lstStyle>
            <a:lvl1pPr>
              <a:defRPr>
                <a:latin typeface="Calibri" panose="020F0502020204030204" pitchFamily="34" charset="0"/>
                <a:ea typeface="Calibri" panose="020F0502020204030204" pitchFamily="34" charset="0"/>
                <a:cs typeface="Calibri" panose="020F0502020204030204" pitchFamily="34" charset="0"/>
              </a:defRPr>
            </a:lvl1pPr>
          </a:lstStyle>
          <a:p>
            <a:r>
              <a:rPr lang="en-US" dirty="0" smtClean="0"/>
              <a:t>Copyright ©2019 John Wiley &amp; Sons, Inc. </a:t>
            </a:r>
            <a:endParaRPr lang="en-US" dirty="0"/>
          </a:p>
        </p:txBody>
      </p:sp>
    </p:spTree>
    <p:extLst>
      <p:ext uri="{BB962C8B-B14F-4D97-AF65-F5344CB8AC3E}">
        <p14:creationId xmlns:p14="http://schemas.microsoft.com/office/powerpoint/2010/main" xmlns="" val="10426552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theme" Target="../theme/theme2.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5" Type="http://schemas.openxmlformats.org/officeDocument/2006/relationships/theme" Target="../theme/theme3.xml"/><Relationship Id="rId4" Type="http://schemas.openxmlformats.org/officeDocument/2006/relationships/slideLayout" Target="../slideLayouts/slideLayout18.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5" Type="http://schemas.openxmlformats.org/officeDocument/2006/relationships/theme" Target="../theme/theme4.xml"/><Relationship Id="rId4" Type="http://schemas.openxmlformats.org/officeDocument/2006/relationships/slideLayout" Target="../slideLayouts/slideLayout22.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24.xml"/><Relationship Id="rId1" Type="http://schemas.openxmlformats.org/officeDocument/2006/relationships/slideLayout" Target="../slideLayouts/slideLayout2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theme" Target="../theme/theme6.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36.xml"/><Relationship Id="rId1"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3048000"/>
            <a:ext cx="9144000"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xmlns="" val="1293880275"/>
      </p:ext>
    </p:extLst>
  </p:cSld>
  <p:clrMap bg1="lt1" tx1="dk1" bg2="lt2" tx2="dk2" accent1="accent1" accent2="accent2" accent3="accent3" accent4="accent4" accent5="accent5" accent6="accent6" hlink="hlink" folHlink="folHlink"/>
  <p:sldLayoutIdLst>
    <p:sldLayoutId id="2147483940" r:id="rId1"/>
    <p:sldLayoutId id="2147483941" r:id="rId2"/>
  </p:sldLayoutIdLst>
  <p:timing>
    <p:tnLst>
      <p:par>
        <p:cTn id="1" dur="indefinite" restart="never" nodeType="tmRoot"/>
      </p:par>
    </p:tnLst>
  </p:timing>
  <p:hf hdr="0" dt="0"/>
  <p:txStyles>
    <p:titleStyle>
      <a:lvl1pPr algn="ctr" defTabSz="914400" rtl="0" eaLnBrk="1" latinLnBrk="0" hangingPunct="1">
        <a:lnSpc>
          <a:spcPct val="90000"/>
        </a:lnSpc>
        <a:spcBef>
          <a:spcPct val="0"/>
        </a:spcBef>
        <a:buNone/>
        <a:defRPr sz="1100" kern="1200">
          <a:solidFill>
            <a:schemeClr val="tx1"/>
          </a:solidFill>
          <a:latin typeface="Source Sans Pro" charset="0"/>
          <a:ea typeface="Source Sans Pro" charset="0"/>
          <a:cs typeface="Source Sans Pro"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762000"/>
            <a:ext cx="8534400" cy="838198"/>
          </a:xfrm>
          <a:prstGeom prst="rect">
            <a:avLst/>
          </a:prstGeom>
        </p:spPr>
        <p:txBody>
          <a:bodyPr vert="horz" lIns="91440" tIns="45720" rIns="91440" bIns="45720" rtlCol="0" anchor="t">
            <a:normAutofit/>
          </a:bodyPr>
          <a:lstStyle/>
          <a:p>
            <a:r>
              <a:rPr lang="en-US" dirty="0"/>
              <a:t>Click to edit Master title style</a:t>
            </a:r>
          </a:p>
        </p:txBody>
      </p:sp>
      <p:sp>
        <p:nvSpPr>
          <p:cNvPr id="16" name="Rectangle 15"/>
          <p:cNvSpPr/>
          <p:nvPr userDrawn="1"/>
        </p:nvSpPr>
        <p:spPr>
          <a:xfrm>
            <a:off x="0" y="0"/>
            <a:ext cx="9144000"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7" name="Straight Connector 16"/>
          <p:cNvCxnSpPr/>
          <p:nvPr userDrawn="1"/>
        </p:nvCxnSpPr>
        <p:spPr>
          <a:xfrm>
            <a:off x="0" y="6324600"/>
            <a:ext cx="914400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4"/>
          </p:nvPr>
        </p:nvSpPr>
        <p:spPr>
          <a:xfrm>
            <a:off x="6457950" y="6356350"/>
            <a:ext cx="2381250" cy="365125"/>
          </a:xfrm>
          <a:prstGeom prst="rect">
            <a:avLst/>
          </a:prstGeom>
        </p:spPr>
        <p:txBody>
          <a:bodyPr vert="horz" lIns="91440" tIns="45720" rIns="91440" bIns="45720" rtlCol="0" anchor="ctr"/>
          <a:lstStyle>
            <a:lvl1pPr algn="r">
              <a:defRPr sz="1200" b="0" i="0">
                <a:solidFill>
                  <a:schemeClr val="tx1">
                    <a:tint val="75000"/>
                  </a:schemeClr>
                </a:solidFill>
                <a:latin typeface="Source Sans Pro" charset="0"/>
                <a:ea typeface="Source Sans Pro" charset="0"/>
                <a:cs typeface="Source Sans Pro" charset="0"/>
              </a:defRPr>
            </a:lvl1pPr>
          </a:lstStyle>
          <a:p>
            <a:fld id="{67B19427-F580-D146-B60E-4CADEE75497F}" type="slidenum">
              <a:rPr lang="en-US" smtClean="0"/>
              <a:pPr/>
              <a:t>‹#›</a:t>
            </a:fld>
            <a:endParaRPr lang="en-US" dirty="0"/>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b="0" i="0">
                <a:solidFill>
                  <a:schemeClr val="tx1">
                    <a:tint val="75000"/>
                  </a:schemeClr>
                </a:solidFill>
                <a:latin typeface="Calibri" panose="020F0502020204030204" pitchFamily="34" charset="0"/>
                <a:ea typeface="Calibri" panose="020F0502020204030204" pitchFamily="34" charset="0"/>
                <a:cs typeface="Calibri" panose="020F0502020204030204" pitchFamily="34" charset="0"/>
              </a:defRPr>
            </a:lvl1pPr>
          </a:lstStyle>
          <a:p>
            <a:r>
              <a:rPr lang="en-US" dirty="0" smtClean="0"/>
              <a:t>Copyright ©2019 John Wiley &amp; Sons, Inc. </a:t>
            </a:r>
            <a:endParaRPr lang="en-US" dirty="0"/>
          </a:p>
        </p:txBody>
      </p:sp>
    </p:spTree>
    <p:extLst>
      <p:ext uri="{BB962C8B-B14F-4D97-AF65-F5344CB8AC3E}">
        <p14:creationId xmlns:p14="http://schemas.microsoft.com/office/powerpoint/2010/main" xmlns="" val="1611586285"/>
      </p:ext>
    </p:extLst>
  </p:cSld>
  <p:clrMap bg1="lt1" tx1="dk1" bg2="lt2" tx2="dk2" accent1="accent1" accent2="accent2" accent3="accent3" accent4="accent4" accent5="accent5" accent6="accent6" hlink="hlink" folHlink="folHlink"/>
  <p:sldLayoutIdLst>
    <p:sldLayoutId id="2147483937" r:id="rId1"/>
    <p:sldLayoutId id="2147483942" r:id="rId2"/>
    <p:sldLayoutId id="2147483956" r:id="rId3"/>
    <p:sldLayoutId id="2147483955" r:id="rId4"/>
    <p:sldLayoutId id="2147483957" r:id="rId5"/>
    <p:sldLayoutId id="2147483959" r:id="rId6"/>
    <p:sldLayoutId id="2147483958" r:id="rId7"/>
    <p:sldLayoutId id="2147483960" r:id="rId8"/>
    <p:sldLayoutId id="2147483961" r:id="rId9"/>
    <p:sldLayoutId id="2147483962" r:id="rId10"/>
    <p:sldLayoutId id="2147483963" r:id="rId11"/>
    <p:sldLayoutId id="2147484005" r:id="rId12"/>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4400" b="1" i="0" kern="1200">
          <a:solidFill>
            <a:schemeClr val="accent1"/>
          </a:solidFill>
          <a:latin typeface="Calibri" panose="020F0502020204030204" pitchFamily="34" charset="0"/>
          <a:ea typeface="Calibri" panose="020F0502020204030204" pitchFamily="34" charset="0"/>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160" userDrawn="1">
          <p15:clr>
            <a:srgbClr val="F26B43"/>
          </p15:clr>
        </p15:guide>
        <p15:guide id="2" pos="288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762001"/>
            <a:ext cx="8534400" cy="1066800"/>
          </a:xfrm>
          <a:prstGeom prst="rect">
            <a:avLst/>
          </a:prstGeom>
        </p:spPr>
        <p:txBody>
          <a:bodyPr vert="horz" lIns="91440" tIns="45720" rIns="91440" bIns="45720" rtlCol="0" anchor="t">
            <a:normAutofit/>
          </a:bodyPr>
          <a:lstStyle/>
          <a:p>
            <a:r>
              <a:rPr lang="en-US" dirty="0"/>
              <a:t>Click to edit Master title style</a:t>
            </a:r>
          </a:p>
        </p:txBody>
      </p:sp>
      <p:sp>
        <p:nvSpPr>
          <p:cNvPr id="7" name="Rectangle 6"/>
          <p:cNvSpPr/>
          <p:nvPr userDrawn="1"/>
        </p:nvSpPr>
        <p:spPr>
          <a:xfrm>
            <a:off x="0" y="0"/>
            <a:ext cx="9144000"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p:cNvCxnSpPr/>
          <p:nvPr userDrawn="1"/>
        </p:nvCxnSpPr>
        <p:spPr>
          <a:xfrm>
            <a:off x="0" y="6324600"/>
            <a:ext cx="914400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4"/>
          </p:nvPr>
        </p:nvSpPr>
        <p:spPr>
          <a:xfrm>
            <a:off x="6457950" y="6356350"/>
            <a:ext cx="2381250" cy="365125"/>
          </a:xfrm>
          <a:prstGeom prst="rect">
            <a:avLst/>
          </a:prstGeom>
        </p:spPr>
        <p:txBody>
          <a:bodyPr vert="horz" lIns="91440" tIns="45720" rIns="91440" bIns="45720" rtlCol="0" anchor="ctr"/>
          <a:lstStyle>
            <a:lvl1pPr algn="r">
              <a:defRPr sz="1200" b="0" i="0">
                <a:solidFill>
                  <a:schemeClr val="tx1">
                    <a:tint val="75000"/>
                  </a:schemeClr>
                </a:solidFill>
                <a:latin typeface="Calibri" panose="020F0502020204030204" pitchFamily="34" charset="0"/>
                <a:ea typeface="Calibri" panose="020F0502020204030204" pitchFamily="34" charset="0"/>
                <a:cs typeface="Calibri" panose="020F0502020204030204" pitchFamily="34" charset="0"/>
              </a:defRPr>
            </a:lvl1pPr>
          </a:lstStyle>
          <a:p>
            <a:fld id="{67B19427-F580-D146-B60E-4CADEE75497F}" type="slidenum">
              <a:rPr lang="en-US" smtClean="0"/>
              <a:pPr/>
              <a:t>‹#›</a:t>
            </a:fld>
            <a:endParaRPr lang="en-US" dirty="0"/>
          </a:p>
        </p:txBody>
      </p:sp>
      <p:sp>
        <p:nvSpPr>
          <p:cNvPr id="10"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b="0" i="0">
                <a:solidFill>
                  <a:schemeClr val="tx1">
                    <a:tint val="75000"/>
                  </a:schemeClr>
                </a:solidFill>
                <a:latin typeface="Calibri" panose="020F0502020204030204" pitchFamily="34" charset="0"/>
                <a:ea typeface="Calibri" panose="020F0502020204030204" pitchFamily="34" charset="0"/>
                <a:cs typeface="Calibri" panose="020F0502020204030204" pitchFamily="34" charset="0"/>
              </a:defRPr>
            </a:lvl1pPr>
          </a:lstStyle>
          <a:p>
            <a:r>
              <a:rPr lang="en-US" dirty="0" smtClean="0"/>
              <a:t>Copyright ©2019 John Wiley &amp; Sons, Inc. </a:t>
            </a:r>
            <a:endParaRPr lang="en-US" dirty="0"/>
          </a:p>
        </p:txBody>
      </p:sp>
    </p:spTree>
    <p:extLst>
      <p:ext uri="{BB962C8B-B14F-4D97-AF65-F5344CB8AC3E}">
        <p14:creationId xmlns:p14="http://schemas.microsoft.com/office/powerpoint/2010/main" xmlns="" val="1811935529"/>
      </p:ext>
    </p:extLst>
  </p:cSld>
  <p:clrMap bg1="lt1" tx1="dk1" bg2="lt2" tx2="dk2" accent1="accent1" accent2="accent2" accent3="accent3" accent4="accent4" accent5="accent5" accent6="accent6" hlink="hlink" folHlink="folHlink"/>
  <p:sldLayoutIdLst>
    <p:sldLayoutId id="2147483944" r:id="rId1"/>
    <p:sldLayoutId id="2147483964" r:id="rId2"/>
    <p:sldLayoutId id="2147484001" r:id="rId3"/>
    <p:sldLayoutId id="2147484002" r:id="rId4"/>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4000" b="1" i="0" kern="1200">
          <a:solidFill>
            <a:schemeClr val="accent2"/>
          </a:solidFill>
          <a:latin typeface="Calibri" panose="020F0502020204030204" pitchFamily="34" charset="0"/>
          <a:ea typeface="Calibri" panose="020F0502020204030204" pitchFamily="34" charset="0"/>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762001"/>
            <a:ext cx="8534400" cy="838197"/>
          </a:xfrm>
          <a:prstGeom prst="rect">
            <a:avLst/>
          </a:prstGeom>
        </p:spPr>
        <p:txBody>
          <a:bodyPr vert="horz" lIns="91440" tIns="45720" rIns="91440" bIns="45720" rtlCol="0" anchor="t">
            <a:normAutofit/>
          </a:bodyPr>
          <a:lstStyle/>
          <a:p>
            <a:r>
              <a:rPr lang="en-US" dirty="0"/>
              <a:t>Click to edit Master title style</a:t>
            </a:r>
          </a:p>
        </p:txBody>
      </p:sp>
      <p:sp>
        <p:nvSpPr>
          <p:cNvPr id="7" name="Rectangle 6"/>
          <p:cNvSpPr/>
          <p:nvPr userDrawn="1"/>
        </p:nvSpPr>
        <p:spPr>
          <a:xfrm>
            <a:off x="0" y="0"/>
            <a:ext cx="9144000"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p:cNvCxnSpPr/>
          <p:nvPr userDrawn="1"/>
        </p:nvCxnSpPr>
        <p:spPr>
          <a:xfrm>
            <a:off x="0" y="6324600"/>
            <a:ext cx="914400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4"/>
          </p:nvPr>
        </p:nvSpPr>
        <p:spPr>
          <a:xfrm>
            <a:off x="6457950" y="6356350"/>
            <a:ext cx="2381250" cy="365125"/>
          </a:xfrm>
          <a:prstGeom prst="rect">
            <a:avLst/>
          </a:prstGeom>
        </p:spPr>
        <p:txBody>
          <a:bodyPr vert="horz" lIns="91440" tIns="45720" rIns="91440" bIns="45720" rtlCol="0" anchor="ctr"/>
          <a:lstStyle>
            <a:lvl1pPr algn="r">
              <a:defRPr sz="1200" b="0" i="0">
                <a:solidFill>
                  <a:schemeClr val="tx1">
                    <a:tint val="75000"/>
                  </a:schemeClr>
                </a:solidFill>
                <a:latin typeface="Calibri" panose="020F0502020204030204" pitchFamily="34" charset="0"/>
                <a:ea typeface="Calibri" panose="020F0502020204030204" pitchFamily="34" charset="0"/>
                <a:cs typeface="Calibri" panose="020F0502020204030204" pitchFamily="34" charset="0"/>
              </a:defRPr>
            </a:lvl1pPr>
          </a:lstStyle>
          <a:p>
            <a:fld id="{67B19427-F580-D146-B60E-4CADEE75497F}" type="slidenum">
              <a:rPr lang="en-US" smtClean="0"/>
              <a:pPr/>
              <a:t>‹#›</a:t>
            </a:fld>
            <a:endParaRPr lang="en-US" dirty="0"/>
          </a:p>
        </p:txBody>
      </p:sp>
      <p:sp>
        <p:nvSpPr>
          <p:cNvPr id="10"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b="0" i="0">
                <a:solidFill>
                  <a:schemeClr val="tx1">
                    <a:tint val="75000"/>
                  </a:schemeClr>
                </a:solidFill>
                <a:latin typeface="Calibri" panose="020F0502020204030204" pitchFamily="34" charset="0"/>
                <a:ea typeface="Calibri" panose="020F0502020204030204" pitchFamily="34" charset="0"/>
                <a:cs typeface="Calibri" panose="020F0502020204030204" pitchFamily="34" charset="0"/>
              </a:defRPr>
            </a:lvl1pPr>
          </a:lstStyle>
          <a:p>
            <a:r>
              <a:rPr lang="en-US" dirty="0" smtClean="0"/>
              <a:t>Copyright ©2019 John Wiley &amp; Sons, Inc. </a:t>
            </a:r>
            <a:endParaRPr lang="en-US" dirty="0"/>
          </a:p>
        </p:txBody>
      </p:sp>
    </p:spTree>
    <p:extLst>
      <p:ext uri="{BB962C8B-B14F-4D97-AF65-F5344CB8AC3E}">
        <p14:creationId xmlns:p14="http://schemas.microsoft.com/office/powerpoint/2010/main" xmlns="" val="332194706"/>
      </p:ext>
    </p:extLst>
  </p:cSld>
  <p:clrMap bg1="lt1" tx1="dk1" bg2="lt2" tx2="dk2" accent1="accent1" accent2="accent2" accent3="accent3" accent4="accent4" accent5="accent5" accent6="accent6" hlink="hlink" folHlink="folHlink"/>
  <p:sldLayoutIdLst>
    <p:sldLayoutId id="2147483966" r:id="rId1"/>
    <p:sldLayoutId id="2147483967" r:id="rId2"/>
    <p:sldLayoutId id="2147484003" r:id="rId3"/>
    <p:sldLayoutId id="2147483994" r:id="rId4"/>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4000" b="1" i="0" kern="1200">
          <a:solidFill>
            <a:schemeClr val="accent1"/>
          </a:solidFill>
          <a:latin typeface="Calibri" panose="020F0502020204030204" pitchFamily="34" charset="0"/>
          <a:ea typeface="Calibri" panose="020F0502020204030204" pitchFamily="34" charset="0"/>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762002"/>
            <a:ext cx="8534400" cy="838198"/>
          </a:xfrm>
          <a:prstGeom prst="rect">
            <a:avLst/>
          </a:prstGeom>
        </p:spPr>
        <p:txBody>
          <a:bodyPr vert="horz" lIns="91440" tIns="45720" rIns="91440" bIns="45720" rtlCol="0" anchor="t">
            <a:normAutofit/>
          </a:bodyPr>
          <a:lstStyle/>
          <a:p>
            <a:r>
              <a:rPr lang="en-US" dirty="0"/>
              <a:t>Click to edit Master title style</a:t>
            </a:r>
          </a:p>
        </p:txBody>
      </p:sp>
      <p:sp>
        <p:nvSpPr>
          <p:cNvPr id="7" name="Rectangle 6"/>
          <p:cNvSpPr/>
          <p:nvPr userDrawn="1"/>
        </p:nvSpPr>
        <p:spPr>
          <a:xfrm>
            <a:off x="0" y="0"/>
            <a:ext cx="9144000"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p:cNvCxnSpPr/>
          <p:nvPr userDrawn="1"/>
        </p:nvCxnSpPr>
        <p:spPr>
          <a:xfrm>
            <a:off x="0" y="6324600"/>
            <a:ext cx="914400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4"/>
          </p:nvPr>
        </p:nvSpPr>
        <p:spPr>
          <a:xfrm>
            <a:off x="6457950" y="6356350"/>
            <a:ext cx="2381250" cy="365125"/>
          </a:xfrm>
          <a:prstGeom prst="rect">
            <a:avLst/>
          </a:prstGeom>
        </p:spPr>
        <p:txBody>
          <a:bodyPr vert="horz" lIns="91440" tIns="45720" rIns="91440" bIns="45720" rtlCol="0" anchor="ctr"/>
          <a:lstStyle>
            <a:lvl1pPr algn="r">
              <a:defRPr sz="1200" b="0" i="0">
                <a:solidFill>
                  <a:schemeClr val="tx1">
                    <a:tint val="75000"/>
                  </a:schemeClr>
                </a:solidFill>
                <a:latin typeface="Calibri" panose="020F0502020204030204" pitchFamily="34" charset="0"/>
                <a:ea typeface="Calibri" panose="020F0502020204030204" pitchFamily="34" charset="0"/>
                <a:cs typeface="Calibri" panose="020F0502020204030204" pitchFamily="34" charset="0"/>
              </a:defRPr>
            </a:lvl1pPr>
          </a:lstStyle>
          <a:p>
            <a:fld id="{67B19427-F580-D146-B60E-4CADEE75497F}" type="slidenum">
              <a:rPr lang="en-US" smtClean="0"/>
              <a:pPr/>
              <a:t>‹#›</a:t>
            </a:fld>
            <a:endParaRPr lang="en-US" dirty="0"/>
          </a:p>
        </p:txBody>
      </p:sp>
      <p:sp>
        <p:nvSpPr>
          <p:cNvPr id="10"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b="0" i="0">
                <a:solidFill>
                  <a:schemeClr val="tx1">
                    <a:tint val="75000"/>
                  </a:schemeClr>
                </a:solidFill>
                <a:latin typeface="Calibri" panose="020F0502020204030204" pitchFamily="34" charset="0"/>
                <a:ea typeface="Calibri" panose="020F0502020204030204" pitchFamily="34" charset="0"/>
                <a:cs typeface="Calibri" panose="020F0502020204030204" pitchFamily="34" charset="0"/>
              </a:defRPr>
            </a:lvl1pPr>
          </a:lstStyle>
          <a:p>
            <a:r>
              <a:rPr lang="en-US" dirty="0" smtClean="0"/>
              <a:t>Copyright ©2019 John Wiley &amp; Sons, Inc. </a:t>
            </a:r>
            <a:endParaRPr lang="en-US" dirty="0"/>
          </a:p>
        </p:txBody>
      </p:sp>
    </p:spTree>
    <p:extLst>
      <p:ext uri="{BB962C8B-B14F-4D97-AF65-F5344CB8AC3E}">
        <p14:creationId xmlns:p14="http://schemas.microsoft.com/office/powerpoint/2010/main" xmlns="" val="1616953850"/>
      </p:ext>
    </p:extLst>
  </p:cSld>
  <p:clrMap bg1="lt1" tx1="dk1" bg2="lt2" tx2="dk2" accent1="accent1" accent2="accent2" accent3="accent3" accent4="accent4" accent5="accent5" accent6="accent6" hlink="hlink" folHlink="folHlink"/>
  <p:sldLayoutIdLst>
    <p:sldLayoutId id="2147483969" r:id="rId1"/>
    <p:sldLayoutId id="2147483970" r:id="rId2"/>
  </p:sldLayoutIdLst>
  <p:hf hdr="0" dt="0"/>
  <p:txStyles>
    <p:titleStyle>
      <a:lvl1pPr algn="l" defTabSz="914400" rtl="0" eaLnBrk="1" latinLnBrk="0" hangingPunct="1">
        <a:lnSpc>
          <a:spcPct val="90000"/>
        </a:lnSpc>
        <a:spcBef>
          <a:spcPct val="0"/>
        </a:spcBef>
        <a:buNone/>
        <a:defRPr sz="4000" b="1" i="0" kern="1200">
          <a:solidFill>
            <a:schemeClr val="accent1"/>
          </a:solidFill>
          <a:latin typeface="Calibri" panose="020F0502020204030204" pitchFamily="34" charset="0"/>
          <a:ea typeface="Calibri" panose="020F0502020204030204" pitchFamily="34" charset="0"/>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762001"/>
            <a:ext cx="8534400" cy="838198"/>
          </a:xfrm>
          <a:prstGeom prst="rect">
            <a:avLst/>
          </a:prstGeom>
        </p:spPr>
        <p:txBody>
          <a:bodyPr vert="horz" lIns="91440" tIns="45720" rIns="91440" bIns="45720" rtlCol="0" anchor="t">
            <a:normAutofit/>
          </a:bodyPr>
          <a:lstStyle/>
          <a:p>
            <a:r>
              <a:rPr lang="en-US" dirty="0"/>
              <a:t>Click to edit Master title style</a:t>
            </a:r>
          </a:p>
        </p:txBody>
      </p:sp>
      <p:sp>
        <p:nvSpPr>
          <p:cNvPr id="7" name="Rectangle 6"/>
          <p:cNvSpPr/>
          <p:nvPr userDrawn="1"/>
        </p:nvSpPr>
        <p:spPr>
          <a:xfrm>
            <a:off x="0" y="0"/>
            <a:ext cx="9144000"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p:cNvCxnSpPr/>
          <p:nvPr userDrawn="1"/>
        </p:nvCxnSpPr>
        <p:spPr>
          <a:xfrm>
            <a:off x="0" y="6324600"/>
            <a:ext cx="914400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4"/>
          </p:nvPr>
        </p:nvSpPr>
        <p:spPr>
          <a:xfrm>
            <a:off x="6457950" y="6356350"/>
            <a:ext cx="2381250" cy="365125"/>
          </a:xfrm>
          <a:prstGeom prst="rect">
            <a:avLst/>
          </a:prstGeom>
        </p:spPr>
        <p:txBody>
          <a:bodyPr vert="horz" lIns="91440" tIns="45720" rIns="91440" bIns="45720" rtlCol="0" anchor="ctr"/>
          <a:lstStyle>
            <a:lvl1pPr algn="r">
              <a:defRPr sz="1200" b="0" i="0">
                <a:solidFill>
                  <a:schemeClr val="tx1">
                    <a:tint val="75000"/>
                  </a:schemeClr>
                </a:solidFill>
                <a:latin typeface="Calibri" panose="020F0502020204030204" pitchFamily="34" charset="0"/>
                <a:ea typeface="Calibri" panose="020F0502020204030204" pitchFamily="34" charset="0"/>
                <a:cs typeface="Calibri" panose="020F0502020204030204" pitchFamily="34" charset="0"/>
              </a:defRPr>
            </a:lvl1pPr>
          </a:lstStyle>
          <a:p>
            <a:fld id="{67B19427-F580-D146-B60E-4CADEE75497F}" type="slidenum">
              <a:rPr lang="en-US" smtClean="0"/>
              <a:pPr/>
              <a:t>‹#›</a:t>
            </a:fld>
            <a:endParaRPr lang="en-US" dirty="0"/>
          </a:p>
        </p:txBody>
      </p:sp>
      <p:sp>
        <p:nvSpPr>
          <p:cNvPr id="10"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b="0" i="0">
                <a:solidFill>
                  <a:schemeClr val="tx1">
                    <a:tint val="75000"/>
                  </a:schemeClr>
                </a:solidFill>
                <a:latin typeface="Calibri" panose="020F0502020204030204" pitchFamily="34" charset="0"/>
                <a:ea typeface="Calibri" panose="020F0502020204030204" pitchFamily="34" charset="0"/>
                <a:cs typeface="Calibri" panose="020F0502020204030204" pitchFamily="34" charset="0"/>
              </a:defRPr>
            </a:lvl1pPr>
          </a:lstStyle>
          <a:p>
            <a:r>
              <a:rPr lang="en-US" dirty="0" smtClean="0"/>
              <a:t>Copyright ©2019 John Wiley &amp; Sons, Inc. </a:t>
            </a:r>
            <a:endParaRPr lang="en-US" dirty="0"/>
          </a:p>
        </p:txBody>
      </p:sp>
    </p:spTree>
    <p:extLst>
      <p:ext uri="{BB962C8B-B14F-4D97-AF65-F5344CB8AC3E}">
        <p14:creationId xmlns:p14="http://schemas.microsoft.com/office/powerpoint/2010/main" xmlns="" val="302625734"/>
      </p:ext>
    </p:extLst>
  </p:cSld>
  <p:clrMap bg1="lt1" tx1="dk1" bg2="lt2" tx2="dk2" accent1="accent1" accent2="accent2" accent3="accent3" accent4="accent4" accent5="accent5" accent6="accent6" hlink="hlink" folHlink="folHlink"/>
  <p:sldLayoutIdLst>
    <p:sldLayoutId id="2147483972" r:id="rId1"/>
    <p:sldLayoutId id="2147483973" r:id="rId2"/>
    <p:sldLayoutId id="2147483991" r:id="rId3"/>
    <p:sldLayoutId id="2147483996" r:id="rId4"/>
    <p:sldLayoutId id="2147483997" r:id="rId5"/>
    <p:sldLayoutId id="2147483974" r:id="rId6"/>
    <p:sldLayoutId id="2147483975" r:id="rId7"/>
    <p:sldLayoutId id="2147484000" r:id="rId8"/>
    <p:sldLayoutId id="2147483989" r:id="rId9"/>
    <p:sldLayoutId id="2147483998" r:id="rId10"/>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4000" b="1" i="0" kern="1200">
          <a:solidFill>
            <a:schemeClr val="accent1"/>
          </a:solidFill>
          <a:latin typeface="Calibri" panose="020F0502020204030204" pitchFamily="34" charset="0"/>
          <a:ea typeface="Calibri" panose="020F0502020204030204" pitchFamily="34" charset="0"/>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ea typeface="Calibri" panose="020F0502020204030204" pitchFamily="34" charset="0"/>
                <a:cs typeface="Calibri" panose="020F0502020204030204" pitchFamily="34" charset="0"/>
              </a:defRPr>
            </a:lvl1pPr>
          </a:lstStyle>
          <a:p>
            <a:r>
              <a:rPr lang="en-US" dirty="0" smtClean="0"/>
              <a:t>Copyright ©2019 John Wiley &amp; Sons, Inc. </a:t>
            </a:r>
            <a:endParaRPr lang="en-US" dirty="0"/>
          </a:p>
        </p:txBody>
      </p:sp>
      <p:sp>
        <p:nvSpPr>
          <p:cNvPr id="6" name="Slide Number Placeholder 5"/>
          <p:cNvSpPr>
            <a:spLocks noGrp="1"/>
          </p:cNvSpPr>
          <p:nvPr>
            <p:ph type="sldNum" sz="quarter" idx="4"/>
          </p:nvPr>
        </p:nvSpPr>
        <p:spPr>
          <a:xfrm>
            <a:off x="6457950" y="6356350"/>
            <a:ext cx="245745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ea typeface="Calibri" panose="020F0502020204030204" pitchFamily="34" charset="0"/>
                <a:cs typeface="Calibri" panose="020F0502020204030204" pitchFamily="34" charset="0"/>
              </a:defRPr>
            </a:lvl1pPr>
          </a:lstStyle>
          <a:p>
            <a:fld id="{43DD970A-8A59-5645-997B-8F1EF841716D}" type="slidenum">
              <a:rPr lang="en-US" smtClean="0"/>
              <a:pPr/>
              <a:t>‹#›</a:t>
            </a:fld>
            <a:endParaRPr lang="en-US" dirty="0"/>
          </a:p>
        </p:txBody>
      </p:sp>
      <p:sp>
        <p:nvSpPr>
          <p:cNvPr id="7" name="Rectangle 6"/>
          <p:cNvSpPr/>
          <p:nvPr userDrawn="1"/>
        </p:nvSpPr>
        <p:spPr>
          <a:xfrm>
            <a:off x="0" y="0"/>
            <a:ext cx="9144000"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p:cNvCxnSpPr/>
          <p:nvPr userDrawn="1"/>
        </p:nvCxnSpPr>
        <p:spPr>
          <a:xfrm>
            <a:off x="0" y="6324600"/>
            <a:ext cx="9144000" cy="0"/>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649740712"/>
      </p:ext>
    </p:extLst>
  </p:cSld>
  <p:clrMap bg1="lt1" tx1="dk1" bg2="lt2" tx2="dk2" accent1="accent1" accent2="accent2" accent3="accent3" accent4="accent4" accent5="accent5" accent6="accent6" hlink="hlink" folHlink="folHlink"/>
  <p:sldLayoutIdLst>
    <p:sldLayoutId id="2147483988" r:id="rId1"/>
    <p:sldLayoutId id="2147483978" r:id="rId2"/>
  </p:sldLayoutIdLst>
  <p:hf hdr="0" dt="0"/>
  <p:txStyles>
    <p:titleStyle>
      <a:lvl1pPr algn="l" defTabSz="914400" rtl="0" eaLnBrk="1" latinLnBrk="0" hangingPunct="1">
        <a:lnSpc>
          <a:spcPct val="90000"/>
        </a:lnSpc>
        <a:spcBef>
          <a:spcPct val="0"/>
        </a:spcBef>
        <a:buNone/>
        <a:defRPr sz="1600" b="0" i="0" kern="1200">
          <a:solidFill>
            <a:schemeClr val="tx1"/>
          </a:solidFill>
          <a:latin typeface="STIX" charset="0"/>
          <a:ea typeface="STIX" charset="0"/>
          <a:cs typeface="STIX"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3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3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7.xml"/></Relationships>
</file>

<file path=ppt/slides/_rels/slide3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7.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3.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5.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3.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5.xml"/></Relationships>
</file>

<file path=ppt/slides/_rels/slide7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3.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3.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3.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3.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3.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52400" y="381000"/>
            <a:ext cx="8839200" cy="1042431"/>
          </a:xfrm>
        </p:spPr>
        <p:txBody>
          <a:bodyPr anchor="ctr" anchorCtr="0"/>
          <a:lstStyle/>
          <a:p>
            <a:r>
              <a:rPr lang="en-US" dirty="0" smtClean="0"/>
              <a:t>Financial Accounting</a:t>
            </a:r>
            <a:endParaRPr lang="en-US" dirty="0"/>
          </a:p>
        </p:txBody>
      </p:sp>
      <p:sp>
        <p:nvSpPr>
          <p:cNvPr id="3" name="Edition"/>
          <p:cNvSpPr>
            <a:spLocks noGrp="1"/>
          </p:cNvSpPr>
          <p:nvPr>
            <p:ph sz="quarter" idx="4294967295"/>
          </p:nvPr>
        </p:nvSpPr>
        <p:spPr>
          <a:xfrm>
            <a:off x="152400" y="1553598"/>
            <a:ext cx="8839200" cy="503802"/>
          </a:xfrm>
          <a:prstGeom prst="rect">
            <a:avLst/>
          </a:prstGeom>
        </p:spPr>
        <p:txBody>
          <a:bodyPr/>
          <a:lstStyle/>
          <a:p>
            <a:pPr marL="0" indent="0" algn="ctr">
              <a:buNone/>
            </a:pPr>
            <a:r>
              <a:rPr lang="en-US" sz="3200" b="1" dirty="0" smtClean="0"/>
              <a:t>IFRS 4th Edition</a:t>
            </a:r>
            <a:endParaRPr lang="en-US" sz="3200" b="1" dirty="0"/>
          </a:p>
        </p:txBody>
      </p:sp>
      <p:sp>
        <p:nvSpPr>
          <p:cNvPr id="5" name="CN"/>
          <p:cNvSpPr>
            <a:spLocks noGrp="1"/>
          </p:cNvSpPr>
          <p:nvPr>
            <p:ph sz="quarter" idx="19"/>
          </p:nvPr>
        </p:nvSpPr>
        <p:spPr>
          <a:xfrm>
            <a:off x="152400" y="3810000"/>
            <a:ext cx="8839200" cy="533400"/>
          </a:xfrm>
        </p:spPr>
        <p:txBody>
          <a:bodyPr/>
          <a:lstStyle/>
          <a:p>
            <a:r>
              <a:rPr lang="en-US" b="1" dirty="0"/>
              <a:t>Chapter </a:t>
            </a:r>
            <a:r>
              <a:rPr lang="en-US" dirty="0" smtClean="0"/>
              <a:t>5</a:t>
            </a:r>
            <a:endParaRPr lang="en-US" b="1" dirty="0"/>
          </a:p>
        </p:txBody>
      </p:sp>
      <p:sp>
        <p:nvSpPr>
          <p:cNvPr id="6" name="CT"/>
          <p:cNvSpPr>
            <a:spLocks noGrp="1"/>
          </p:cNvSpPr>
          <p:nvPr>
            <p:ph sz="quarter" idx="20"/>
          </p:nvPr>
        </p:nvSpPr>
        <p:spPr>
          <a:xfrm>
            <a:off x="554182" y="4615818"/>
            <a:ext cx="8035636" cy="1251285"/>
          </a:xfrm>
        </p:spPr>
        <p:txBody>
          <a:bodyPr/>
          <a:lstStyle/>
          <a:p>
            <a:pPr>
              <a:spcBef>
                <a:spcPts val="0"/>
              </a:spcBef>
            </a:pPr>
            <a:r>
              <a:rPr lang="en-US" sz="4800" dirty="0" smtClean="0"/>
              <a:t>Accounting for Merchandise Operations</a:t>
            </a:r>
            <a:endParaRPr lang="en-US" sz="4800" dirty="0"/>
          </a:p>
        </p:txBody>
      </p:sp>
      <p:sp>
        <p:nvSpPr>
          <p:cNvPr id="12" name="Author"/>
          <p:cNvSpPr>
            <a:spLocks noGrp="1"/>
          </p:cNvSpPr>
          <p:nvPr>
            <p:ph sz="quarter" idx="4294967295"/>
          </p:nvPr>
        </p:nvSpPr>
        <p:spPr>
          <a:xfrm>
            <a:off x="152400" y="2211324"/>
            <a:ext cx="8839200" cy="531876"/>
          </a:xfrm>
          <a:prstGeom prst="rect">
            <a:avLst/>
          </a:prstGeom>
        </p:spPr>
        <p:txBody>
          <a:bodyPr/>
          <a:lstStyle/>
          <a:p>
            <a:pPr marL="0" indent="0" algn="ctr">
              <a:buNone/>
            </a:pPr>
            <a:r>
              <a:rPr lang="en-US" b="1" dirty="0" smtClean="0">
                <a:solidFill>
                  <a:schemeClr val="accent2"/>
                </a:solidFill>
                <a:latin typeface="Calibri" panose="020F0502020204030204" pitchFamily="34" charset="0"/>
                <a:ea typeface="STIX" charset="0"/>
                <a:cs typeface="STIX" charset="0"/>
              </a:rPr>
              <a:t>Weygandt </a:t>
            </a:r>
            <a:r>
              <a:rPr lang="en-US" b="1" dirty="0" smtClean="0">
                <a:solidFill>
                  <a:srgbClr val="990000"/>
                </a:solidFill>
                <a:ea typeface="STIX" charset="0"/>
                <a:cs typeface="STIX" charset="0"/>
              </a:rPr>
              <a:t>● </a:t>
            </a:r>
            <a:r>
              <a:rPr lang="en-US" b="1" dirty="0" smtClean="0">
                <a:solidFill>
                  <a:schemeClr val="accent2"/>
                </a:solidFill>
                <a:latin typeface="Calibri" panose="020F0502020204030204" pitchFamily="34" charset="0"/>
                <a:ea typeface="STIX" charset="0"/>
                <a:cs typeface="STIX" charset="0"/>
              </a:rPr>
              <a:t>Kimmel </a:t>
            </a:r>
            <a:r>
              <a:rPr lang="en-US" b="1" dirty="0" smtClean="0">
                <a:solidFill>
                  <a:srgbClr val="990000"/>
                </a:solidFill>
                <a:ea typeface="STIX" charset="0"/>
                <a:cs typeface="STIX" charset="0"/>
              </a:rPr>
              <a:t>● </a:t>
            </a:r>
            <a:r>
              <a:rPr lang="en-US" b="1" dirty="0">
                <a:solidFill>
                  <a:srgbClr val="990000"/>
                </a:solidFill>
                <a:ea typeface="STIX" charset="0"/>
                <a:cs typeface="STIX" charset="0"/>
              </a:rPr>
              <a:t>Kieso</a:t>
            </a:r>
          </a:p>
        </p:txBody>
      </p:sp>
    </p:spTree>
    <p:extLst>
      <p:ext uri="{BB962C8B-B14F-4D97-AF65-F5344CB8AC3E}">
        <p14:creationId xmlns:p14="http://schemas.microsoft.com/office/powerpoint/2010/main" xmlns="" val="9475883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Flow of Costs </a:t>
            </a:r>
            <a:r>
              <a:rPr lang="en-US" altLang="en-US" sz="2000" b="0" baseline="0" dirty="0"/>
              <a:t>(4 of 4)</a:t>
            </a:r>
            <a:endParaRPr lang="en-US" sz="2000" b="0" baseline="0" dirty="0"/>
          </a:p>
        </p:txBody>
      </p:sp>
      <p:sp>
        <p:nvSpPr>
          <p:cNvPr id="3" name="Content Placeholder 2"/>
          <p:cNvSpPr>
            <a:spLocks noGrp="1"/>
          </p:cNvSpPr>
          <p:nvPr>
            <p:ph sz="quarter" idx="16"/>
          </p:nvPr>
        </p:nvSpPr>
        <p:spPr>
          <a:xfrm>
            <a:off x="304800" y="1455729"/>
            <a:ext cx="8534400" cy="4022435"/>
          </a:xfrm>
        </p:spPr>
        <p:txBody>
          <a:bodyPr/>
          <a:lstStyle/>
          <a:p>
            <a:pPr>
              <a:lnSpc>
                <a:spcPct val="100000"/>
              </a:lnSpc>
              <a:spcBef>
                <a:spcPts val="1200"/>
              </a:spcBef>
            </a:pPr>
            <a:r>
              <a:rPr lang="en-US" altLang="en-US" sz="3200" b="1" dirty="0"/>
              <a:t>Advantages of the Perpetual System</a:t>
            </a:r>
          </a:p>
          <a:p>
            <a:pPr marL="574675" lvl="1" indent="-346075">
              <a:lnSpc>
                <a:spcPct val="100000"/>
              </a:lnSpc>
              <a:spcBef>
                <a:spcPts val="1200"/>
              </a:spcBef>
              <a:buClr>
                <a:schemeClr val="accent2"/>
              </a:buClr>
            </a:pPr>
            <a:r>
              <a:rPr lang="en-US" altLang="en-US" sz="2800" dirty="0">
                <a:latin typeface="Calibri" panose="020F0502020204030204" pitchFamily="34" charset="0"/>
              </a:rPr>
              <a:t>Traditionally used for merchandise with high unit </a:t>
            </a:r>
            <a:r>
              <a:rPr lang="en-US" altLang="en-US" sz="2800" dirty="0" smtClean="0">
                <a:latin typeface="Calibri" panose="020F0502020204030204" pitchFamily="34" charset="0"/>
              </a:rPr>
              <a:t>values</a:t>
            </a:r>
            <a:endParaRPr lang="en-US" altLang="en-US" sz="2800" dirty="0">
              <a:latin typeface="Calibri" panose="020F0502020204030204" pitchFamily="34" charset="0"/>
            </a:endParaRPr>
          </a:p>
          <a:p>
            <a:pPr marL="574675" lvl="1" indent="-346075">
              <a:lnSpc>
                <a:spcPct val="100000"/>
              </a:lnSpc>
              <a:spcBef>
                <a:spcPts val="1200"/>
              </a:spcBef>
              <a:buClr>
                <a:schemeClr val="accent2"/>
              </a:buClr>
            </a:pPr>
            <a:r>
              <a:rPr lang="en-US" altLang="en-US" sz="2800" dirty="0">
                <a:latin typeface="Calibri" panose="020F0502020204030204" pitchFamily="34" charset="0"/>
              </a:rPr>
              <a:t>Shows </a:t>
            </a:r>
            <a:r>
              <a:rPr lang="en-US" altLang="en-US" sz="2800" dirty="0" smtClean="0">
                <a:latin typeface="Calibri" panose="020F0502020204030204" pitchFamily="34" charset="0"/>
              </a:rPr>
              <a:t>quantity </a:t>
            </a:r>
            <a:r>
              <a:rPr lang="en-US" altLang="en-US" sz="2800" dirty="0">
                <a:latin typeface="Calibri" panose="020F0502020204030204" pitchFamily="34" charset="0"/>
              </a:rPr>
              <a:t>and cost of </a:t>
            </a:r>
            <a:r>
              <a:rPr lang="en-US" altLang="en-US" sz="2800" dirty="0" smtClean="0">
                <a:latin typeface="Calibri" panose="020F0502020204030204" pitchFamily="34" charset="0"/>
              </a:rPr>
              <a:t>inventory </a:t>
            </a:r>
            <a:r>
              <a:rPr lang="en-US" altLang="en-US" sz="2800" dirty="0">
                <a:latin typeface="Calibri" panose="020F0502020204030204" pitchFamily="34" charset="0"/>
              </a:rPr>
              <a:t>that should be on hand at any </a:t>
            </a:r>
            <a:r>
              <a:rPr lang="en-US" altLang="en-US" sz="2800" dirty="0" smtClean="0">
                <a:latin typeface="Calibri" panose="020F0502020204030204" pitchFamily="34" charset="0"/>
              </a:rPr>
              <a:t>time</a:t>
            </a:r>
            <a:endParaRPr lang="en-US" altLang="en-US" sz="2800" dirty="0">
              <a:latin typeface="Calibri" panose="020F0502020204030204" pitchFamily="34" charset="0"/>
            </a:endParaRPr>
          </a:p>
          <a:p>
            <a:pPr marL="574675" lvl="1" indent="-346075">
              <a:lnSpc>
                <a:spcPct val="100000"/>
              </a:lnSpc>
              <a:spcBef>
                <a:spcPts val="1200"/>
              </a:spcBef>
              <a:buClr>
                <a:schemeClr val="accent2"/>
              </a:buClr>
            </a:pPr>
            <a:r>
              <a:rPr lang="en-US" altLang="en-US" sz="2800" dirty="0">
                <a:latin typeface="Calibri" panose="020F0502020204030204" pitchFamily="34" charset="0"/>
              </a:rPr>
              <a:t>Provides better control over inventories than a periodic </a:t>
            </a:r>
            <a:r>
              <a:rPr lang="en-US" altLang="en-US" sz="2800" dirty="0" smtClean="0">
                <a:latin typeface="Calibri" panose="020F0502020204030204" pitchFamily="34" charset="0"/>
              </a:rPr>
              <a:t>system</a:t>
            </a:r>
            <a:endParaRPr lang="en-US" sz="2800" dirty="0">
              <a:latin typeface="Calibri" panose="020F0502020204030204" pitchFamily="34" charset="0"/>
            </a:endParaRPr>
          </a:p>
        </p:txBody>
      </p:sp>
      <p:sp>
        <p:nvSpPr>
          <p:cNvPr id="4" name="Slide Number Placeholder 3"/>
          <p:cNvSpPr>
            <a:spLocks noGrp="1"/>
          </p:cNvSpPr>
          <p:nvPr>
            <p:ph type="sldNum" sz="quarter" idx="10"/>
          </p:nvPr>
        </p:nvSpPr>
        <p:spPr/>
        <p:txBody>
          <a:bodyPr/>
          <a:lstStyle/>
          <a:p>
            <a:fld id="{67B19427-F580-D146-B60E-4CADEE75497F}" type="slidenum">
              <a:rPr lang="en-US" smtClean="0"/>
              <a:pPr/>
              <a:t>10</a:t>
            </a:fld>
            <a:endParaRPr lang="en-US" dirty="0"/>
          </a:p>
        </p:txBody>
      </p:sp>
      <p:sp>
        <p:nvSpPr>
          <p:cNvPr id="5" name="Footer Placeholder 4"/>
          <p:cNvSpPr>
            <a:spLocks noGrp="1"/>
          </p:cNvSpPr>
          <p:nvPr>
            <p:ph type="ftr" sz="quarter" idx="11"/>
          </p:nvPr>
        </p:nvSpPr>
        <p:spPr/>
        <p:txBody>
          <a:bodyPr/>
          <a:lstStyle/>
          <a:p>
            <a:r>
              <a:rPr lang="en-US" dirty="0" smtClean="0"/>
              <a:t>Copyright ©2019 John Wiley &amp; Sons, Inc. </a:t>
            </a:r>
            <a:endParaRPr lang="en-US" dirty="0"/>
          </a:p>
        </p:txBody>
      </p:sp>
    </p:spTree>
    <p:extLst>
      <p:ext uri="{BB962C8B-B14F-4D97-AF65-F5344CB8AC3E}">
        <p14:creationId xmlns:p14="http://schemas.microsoft.com/office/powerpoint/2010/main" xmlns="" val="19618280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B75D2AC-14BA-4E8A-BF66-FC0D98ABD105}"/>
              </a:ext>
            </a:extLst>
          </p:cNvPr>
          <p:cNvSpPr>
            <a:spLocks noGrp="1"/>
          </p:cNvSpPr>
          <p:nvPr>
            <p:ph type="title"/>
          </p:nvPr>
        </p:nvSpPr>
        <p:spPr>
          <a:xfrm>
            <a:off x="304800" y="762001"/>
            <a:ext cx="8213740" cy="1003600"/>
          </a:xfrm>
        </p:spPr>
        <p:txBody>
          <a:bodyPr>
            <a:noAutofit/>
          </a:bodyPr>
          <a:lstStyle/>
          <a:p>
            <a:r>
              <a:rPr lang="en-US" dirty="0"/>
              <a:t>Do It! 1: Merchandising Operations and Inventory Systems</a:t>
            </a:r>
          </a:p>
        </p:txBody>
      </p:sp>
      <p:sp>
        <p:nvSpPr>
          <p:cNvPr id="3" name="Content Placeholder 2">
            <a:extLst>
              <a:ext uri="{FF2B5EF4-FFF2-40B4-BE49-F238E27FC236}">
                <a16:creationId xmlns="" xmlns:a16="http://schemas.microsoft.com/office/drawing/2014/main" id="{304F2EBA-8450-4244-A606-FAA647BF12C2}"/>
              </a:ext>
            </a:extLst>
          </p:cNvPr>
          <p:cNvSpPr>
            <a:spLocks noGrp="1"/>
          </p:cNvSpPr>
          <p:nvPr>
            <p:ph sz="quarter" idx="16"/>
          </p:nvPr>
        </p:nvSpPr>
        <p:spPr>
          <a:xfrm>
            <a:off x="304800" y="1986995"/>
            <a:ext cx="8534400" cy="635332"/>
          </a:xfrm>
        </p:spPr>
        <p:txBody>
          <a:bodyPr/>
          <a:lstStyle/>
          <a:p>
            <a:r>
              <a:rPr lang="en-US" sz="2200" dirty="0"/>
              <a:t>Indicate whether the following statements are </a:t>
            </a:r>
            <a:r>
              <a:rPr lang="en-US" sz="2200" b="1" dirty="0"/>
              <a:t>true or false</a:t>
            </a:r>
            <a:r>
              <a:rPr lang="en-US" sz="2200" dirty="0"/>
              <a:t>. If false, indicate how to correct the statement.</a:t>
            </a:r>
          </a:p>
        </p:txBody>
      </p:sp>
      <p:sp>
        <p:nvSpPr>
          <p:cNvPr id="6" name="Content Placeholder 5">
            <a:extLst>
              <a:ext uri="{FF2B5EF4-FFF2-40B4-BE49-F238E27FC236}">
                <a16:creationId xmlns="" xmlns:a16="http://schemas.microsoft.com/office/drawing/2014/main" id="{1DF045D5-4E6A-4632-A27C-15060B9946DE}"/>
              </a:ext>
            </a:extLst>
          </p:cNvPr>
          <p:cNvSpPr>
            <a:spLocks noGrp="1"/>
          </p:cNvSpPr>
          <p:nvPr>
            <p:ph sz="quarter" idx="17"/>
          </p:nvPr>
        </p:nvSpPr>
        <p:spPr>
          <a:xfrm>
            <a:off x="304799" y="2774117"/>
            <a:ext cx="6772275" cy="930464"/>
          </a:xfrm>
          <a:ln>
            <a:noFill/>
          </a:ln>
        </p:spPr>
        <p:txBody>
          <a:bodyPr/>
          <a:lstStyle/>
          <a:p>
            <a:pPr marL="402336" indent="-402336">
              <a:buFont typeface="+mj-lt"/>
              <a:buAutoNum type="arabicPeriod"/>
            </a:pPr>
            <a:r>
              <a:rPr lang="en-US" sz="2200" dirty="0">
                <a:latin typeface="Calibri" panose="020F0502020204030204" pitchFamily="34" charset="0"/>
              </a:rPr>
              <a:t>The primary source of revenue for a merchandising company results from performing services for customers.</a:t>
            </a:r>
          </a:p>
        </p:txBody>
      </p:sp>
      <p:sp>
        <p:nvSpPr>
          <p:cNvPr id="7" name="Content Placeholder 6">
            <a:extLst>
              <a:ext uri="{FF2B5EF4-FFF2-40B4-BE49-F238E27FC236}">
                <a16:creationId xmlns="" xmlns:a16="http://schemas.microsoft.com/office/drawing/2014/main" id="{3E522D50-4A69-4E5D-BFE9-CB421772020B}"/>
              </a:ext>
            </a:extLst>
          </p:cNvPr>
          <p:cNvSpPr>
            <a:spLocks noGrp="1"/>
          </p:cNvSpPr>
          <p:nvPr>
            <p:ph sz="quarter" idx="18"/>
          </p:nvPr>
        </p:nvSpPr>
        <p:spPr>
          <a:xfrm>
            <a:off x="7000642" y="2814485"/>
            <a:ext cx="1821477" cy="980338"/>
          </a:xfrm>
          <a:ln>
            <a:noFill/>
          </a:ln>
        </p:spPr>
        <p:txBody>
          <a:bodyPr/>
          <a:lstStyle/>
          <a:p>
            <a:pPr algn="ctr"/>
            <a:r>
              <a:rPr lang="en-US" sz="2200" b="1" dirty="0">
                <a:solidFill>
                  <a:schemeClr val="accent2"/>
                </a:solidFill>
                <a:latin typeface="Calibri" panose="020F0502020204030204" pitchFamily="34" charset="0"/>
              </a:rPr>
              <a:t>False</a:t>
            </a:r>
            <a:r>
              <a:rPr lang="en-US" sz="2200" b="1" dirty="0">
                <a:solidFill>
                  <a:srgbClr val="CC0000"/>
                </a:solidFill>
                <a:latin typeface="Calibri" panose="020F0502020204030204" pitchFamily="34" charset="0"/>
              </a:rPr>
              <a:t> </a:t>
            </a:r>
            <a:endParaRPr lang="en-US" sz="2200" b="1" dirty="0" smtClean="0">
              <a:solidFill>
                <a:srgbClr val="CC0000"/>
              </a:solidFill>
              <a:latin typeface="Calibri" panose="020F0502020204030204" pitchFamily="34" charset="0"/>
            </a:endParaRPr>
          </a:p>
          <a:p>
            <a:pPr algn="ctr">
              <a:spcBef>
                <a:spcPts val="0"/>
              </a:spcBef>
            </a:pPr>
            <a:r>
              <a:rPr lang="en-US" sz="2200" dirty="0" smtClean="0">
                <a:latin typeface="Calibri" panose="020F0502020204030204" pitchFamily="34" charset="0"/>
              </a:rPr>
              <a:t>(</a:t>
            </a:r>
            <a:r>
              <a:rPr lang="en-US" sz="2200" dirty="0">
                <a:latin typeface="Calibri" panose="020F0502020204030204" pitchFamily="34" charset="0"/>
              </a:rPr>
              <a:t>service company)</a:t>
            </a:r>
          </a:p>
        </p:txBody>
      </p:sp>
      <p:sp>
        <p:nvSpPr>
          <p:cNvPr id="8" name="Content Placeholder 7">
            <a:extLst>
              <a:ext uri="{FF2B5EF4-FFF2-40B4-BE49-F238E27FC236}">
                <a16:creationId xmlns="" xmlns:a16="http://schemas.microsoft.com/office/drawing/2014/main" id="{F955AACF-D78C-492A-8584-CFF9704B6E68}"/>
              </a:ext>
            </a:extLst>
          </p:cNvPr>
          <p:cNvSpPr>
            <a:spLocks noGrp="1"/>
          </p:cNvSpPr>
          <p:nvPr>
            <p:ph sz="quarter" idx="19"/>
          </p:nvPr>
        </p:nvSpPr>
        <p:spPr>
          <a:xfrm>
            <a:off x="304799" y="3803787"/>
            <a:ext cx="6761766" cy="640020"/>
          </a:xfrm>
          <a:ln>
            <a:noFill/>
          </a:ln>
        </p:spPr>
        <p:txBody>
          <a:bodyPr/>
          <a:lstStyle/>
          <a:p>
            <a:pPr marL="402336" indent="-402336">
              <a:buFont typeface="+mj-lt"/>
              <a:buAutoNum type="arabicPeriod" startAt="2"/>
            </a:pPr>
            <a:r>
              <a:rPr lang="en-US" sz="2200" dirty="0">
                <a:latin typeface="Calibri" panose="020F0502020204030204" pitchFamily="34" charset="0"/>
              </a:rPr>
              <a:t>The operating cycle of a service company is usually shorter than that of a merchandising company.</a:t>
            </a:r>
          </a:p>
        </p:txBody>
      </p:sp>
      <p:sp>
        <p:nvSpPr>
          <p:cNvPr id="9" name="Content Placeholder 8">
            <a:extLst>
              <a:ext uri="{FF2B5EF4-FFF2-40B4-BE49-F238E27FC236}">
                <a16:creationId xmlns="" xmlns:a16="http://schemas.microsoft.com/office/drawing/2014/main" id="{12E80005-BE48-4D42-A99C-8F21A5F4CAF8}"/>
              </a:ext>
            </a:extLst>
          </p:cNvPr>
          <p:cNvSpPr>
            <a:spLocks noGrp="1"/>
          </p:cNvSpPr>
          <p:nvPr>
            <p:ph sz="quarter" idx="20"/>
          </p:nvPr>
        </p:nvSpPr>
        <p:spPr>
          <a:xfrm>
            <a:off x="7000641" y="3975364"/>
            <a:ext cx="1821478" cy="381000"/>
          </a:xfrm>
          <a:ln>
            <a:noFill/>
          </a:ln>
        </p:spPr>
        <p:txBody>
          <a:bodyPr/>
          <a:lstStyle/>
          <a:p>
            <a:pPr algn="ctr"/>
            <a:r>
              <a:rPr lang="en-US" sz="2200" b="1" dirty="0">
                <a:solidFill>
                  <a:srgbClr val="0C3A25"/>
                </a:solidFill>
                <a:latin typeface="Calibri" panose="020F0502020204030204" pitchFamily="34" charset="0"/>
              </a:rPr>
              <a:t>True</a:t>
            </a:r>
          </a:p>
        </p:txBody>
      </p:sp>
      <p:sp>
        <p:nvSpPr>
          <p:cNvPr id="10" name="Content Placeholder 9">
            <a:extLst>
              <a:ext uri="{FF2B5EF4-FFF2-40B4-BE49-F238E27FC236}">
                <a16:creationId xmlns="" xmlns:a16="http://schemas.microsoft.com/office/drawing/2014/main" id="{0BB88038-754B-4A2C-A970-BB99BB045299}"/>
              </a:ext>
            </a:extLst>
          </p:cNvPr>
          <p:cNvSpPr>
            <a:spLocks noGrp="1"/>
          </p:cNvSpPr>
          <p:nvPr>
            <p:ph sz="quarter" idx="21"/>
          </p:nvPr>
        </p:nvSpPr>
        <p:spPr>
          <a:xfrm>
            <a:off x="304798" y="4544757"/>
            <a:ext cx="6772277" cy="684580"/>
          </a:xfrm>
          <a:ln>
            <a:noFill/>
          </a:ln>
        </p:spPr>
        <p:txBody>
          <a:bodyPr/>
          <a:lstStyle/>
          <a:p>
            <a:pPr marL="402336" indent="-402336">
              <a:buFont typeface="+mj-lt"/>
              <a:buAutoNum type="arabicPeriod" startAt="3"/>
            </a:pPr>
            <a:r>
              <a:rPr lang="en-US" sz="2200" dirty="0">
                <a:latin typeface="Calibri" panose="020F0502020204030204" pitchFamily="34" charset="0"/>
              </a:rPr>
              <a:t>Sales revenue less cost of goods sold equals gross profit.</a:t>
            </a:r>
          </a:p>
        </p:txBody>
      </p:sp>
      <p:sp>
        <p:nvSpPr>
          <p:cNvPr id="11" name="Content Placeholder 10">
            <a:extLst>
              <a:ext uri="{FF2B5EF4-FFF2-40B4-BE49-F238E27FC236}">
                <a16:creationId xmlns="" xmlns:a16="http://schemas.microsoft.com/office/drawing/2014/main" id="{B1B62850-5816-4AF0-9E16-077F897302E0}"/>
              </a:ext>
            </a:extLst>
          </p:cNvPr>
          <p:cNvSpPr>
            <a:spLocks noGrp="1"/>
          </p:cNvSpPr>
          <p:nvPr>
            <p:ph sz="quarter" idx="22"/>
          </p:nvPr>
        </p:nvSpPr>
        <p:spPr>
          <a:xfrm>
            <a:off x="7000640" y="4620652"/>
            <a:ext cx="1821479" cy="381000"/>
          </a:xfrm>
          <a:ln>
            <a:noFill/>
          </a:ln>
        </p:spPr>
        <p:txBody>
          <a:bodyPr/>
          <a:lstStyle/>
          <a:p>
            <a:pPr algn="ctr"/>
            <a:r>
              <a:rPr lang="en-US" sz="2200" b="1" dirty="0">
                <a:solidFill>
                  <a:srgbClr val="0C3A25"/>
                </a:solidFill>
                <a:latin typeface="Calibri" panose="020F0502020204030204" pitchFamily="34" charset="0"/>
              </a:rPr>
              <a:t>True</a:t>
            </a:r>
          </a:p>
        </p:txBody>
      </p:sp>
      <p:sp>
        <p:nvSpPr>
          <p:cNvPr id="12" name="Content Placeholder 11">
            <a:extLst>
              <a:ext uri="{FF2B5EF4-FFF2-40B4-BE49-F238E27FC236}">
                <a16:creationId xmlns="" xmlns:a16="http://schemas.microsoft.com/office/drawing/2014/main" id="{1C29EC5A-C0F5-42C2-BF50-51D582C09931}"/>
              </a:ext>
            </a:extLst>
          </p:cNvPr>
          <p:cNvSpPr>
            <a:spLocks noGrp="1"/>
          </p:cNvSpPr>
          <p:nvPr>
            <p:ph sz="quarter" idx="23"/>
          </p:nvPr>
        </p:nvSpPr>
        <p:spPr>
          <a:xfrm>
            <a:off x="304797" y="5338311"/>
            <a:ext cx="6772277" cy="673574"/>
          </a:xfrm>
          <a:ln>
            <a:noFill/>
          </a:ln>
        </p:spPr>
        <p:txBody>
          <a:bodyPr/>
          <a:lstStyle/>
          <a:p>
            <a:pPr marL="402336" indent="-402336">
              <a:buFont typeface="+mj-lt"/>
              <a:buAutoNum type="arabicPeriod" startAt="4"/>
              <a:tabLst>
                <a:tab pos="1943100" algn="l"/>
              </a:tabLst>
            </a:pPr>
            <a:r>
              <a:rPr lang="en-US" sz="2200" dirty="0">
                <a:latin typeface="Calibri" panose="020F0502020204030204" pitchFamily="34" charset="0"/>
              </a:rPr>
              <a:t>Ending inventory plus the cost of goods purchased equals cost of goods available for sale.</a:t>
            </a:r>
          </a:p>
        </p:txBody>
      </p:sp>
      <p:sp>
        <p:nvSpPr>
          <p:cNvPr id="13" name="Content Placeholder 12">
            <a:extLst>
              <a:ext uri="{FF2B5EF4-FFF2-40B4-BE49-F238E27FC236}">
                <a16:creationId xmlns="" xmlns:a16="http://schemas.microsoft.com/office/drawing/2014/main" id="{503B9EE8-2D38-416C-A43C-A07CD8123D58}"/>
              </a:ext>
            </a:extLst>
          </p:cNvPr>
          <p:cNvSpPr>
            <a:spLocks noGrp="1"/>
          </p:cNvSpPr>
          <p:nvPr>
            <p:ph sz="quarter" idx="24"/>
          </p:nvPr>
        </p:nvSpPr>
        <p:spPr>
          <a:xfrm>
            <a:off x="7000640" y="5201456"/>
            <a:ext cx="1821479" cy="912041"/>
          </a:xfrm>
          <a:ln>
            <a:noFill/>
          </a:ln>
        </p:spPr>
        <p:txBody>
          <a:bodyPr/>
          <a:lstStyle/>
          <a:p>
            <a:pPr algn="ctr">
              <a:tabLst>
                <a:tab pos="1943100" algn="l"/>
              </a:tabLst>
            </a:pPr>
            <a:r>
              <a:rPr lang="en-US" sz="2000" b="1" dirty="0">
                <a:solidFill>
                  <a:schemeClr val="accent2"/>
                </a:solidFill>
                <a:latin typeface="Calibri" panose="020F0502020204030204" pitchFamily="34" charset="0"/>
              </a:rPr>
              <a:t>False</a:t>
            </a:r>
            <a:r>
              <a:rPr lang="en-US" sz="2000" b="1" dirty="0">
                <a:solidFill>
                  <a:srgbClr val="CC0000"/>
                </a:solidFill>
                <a:latin typeface="Calibri" panose="020F0502020204030204" pitchFamily="34" charset="0"/>
              </a:rPr>
              <a:t> </a:t>
            </a:r>
            <a:endParaRPr lang="en-US" sz="2000" b="1" dirty="0" smtClean="0">
              <a:solidFill>
                <a:srgbClr val="CC0000"/>
              </a:solidFill>
              <a:latin typeface="Calibri" panose="020F0502020204030204" pitchFamily="34" charset="0"/>
            </a:endParaRPr>
          </a:p>
          <a:p>
            <a:pPr algn="ctr">
              <a:spcBef>
                <a:spcPts val="0"/>
              </a:spcBef>
              <a:tabLst>
                <a:tab pos="1943100" algn="l"/>
              </a:tabLst>
            </a:pPr>
            <a:r>
              <a:rPr lang="en-US" sz="2000" dirty="0" smtClean="0">
                <a:latin typeface="Calibri" panose="020F0502020204030204" pitchFamily="34" charset="0"/>
              </a:rPr>
              <a:t>(</a:t>
            </a:r>
            <a:r>
              <a:rPr lang="en-US" sz="2000" dirty="0">
                <a:latin typeface="Calibri" panose="020F0502020204030204" pitchFamily="34" charset="0"/>
              </a:rPr>
              <a:t>Beg. Inventory + COGS)</a:t>
            </a:r>
          </a:p>
        </p:txBody>
      </p:sp>
      <p:sp>
        <p:nvSpPr>
          <p:cNvPr id="4" name="Slide Number Placeholder 3">
            <a:extLst>
              <a:ext uri="{FF2B5EF4-FFF2-40B4-BE49-F238E27FC236}">
                <a16:creationId xmlns="" xmlns:a16="http://schemas.microsoft.com/office/drawing/2014/main" id="{230B7FEC-E454-4B27-9EFA-E6DE89DC47B0}"/>
              </a:ext>
            </a:extLst>
          </p:cNvPr>
          <p:cNvSpPr>
            <a:spLocks noGrp="1"/>
          </p:cNvSpPr>
          <p:nvPr>
            <p:ph type="sldNum" sz="quarter" idx="10"/>
          </p:nvPr>
        </p:nvSpPr>
        <p:spPr/>
        <p:txBody>
          <a:bodyPr/>
          <a:lstStyle/>
          <a:p>
            <a:fld id="{67B19427-F580-D146-B60E-4CADEE75497F}" type="slidenum">
              <a:rPr lang="en-US" smtClean="0"/>
              <a:pPr/>
              <a:t>11</a:t>
            </a:fld>
            <a:endParaRPr lang="en-US" dirty="0"/>
          </a:p>
        </p:txBody>
      </p:sp>
      <p:sp>
        <p:nvSpPr>
          <p:cNvPr id="5" name="Footer Placeholder 4">
            <a:extLst>
              <a:ext uri="{FF2B5EF4-FFF2-40B4-BE49-F238E27FC236}">
                <a16:creationId xmlns="" xmlns:a16="http://schemas.microsoft.com/office/drawing/2014/main" id="{B6B2A6EA-F13E-4FCC-9B5C-03088AAC1EF1}"/>
              </a:ext>
            </a:extLst>
          </p:cNvPr>
          <p:cNvSpPr>
            <a:spLocks noGrp="1"/>
          </p:cNvSpPr>
          <p:nvPr>
            <p:ph type="ftr" sz="quarter" idx="11"/>
          </p:nvPr>
        </p:nvSpPr>
        <p:spPr/>
        <p:txBody>
          <a:bodyPr/>
          <a:lstStyle/>
          <a:p>
            <a:r>
              <a:rPr lang="en-US" dirty="0" smtClean="0"/>
              <a:t>Copyright ©2019 John Wiley &amp; Sons, Inc. </a:t>
            </a:r>
            <a:endParaRPr lang="en-US" dirty="0"/>
          </a:p>
        </p:txBody>
      </p:sp>
    </p:spTree>
    <p:extLst>
      <p:ext uri="{BB962C8B-B14F-4D97-AF65-F5344CB8AC3E}">
        <p14:creationId xmlns:p14="http://schemas.microsoft.com/office/powerpoint/2010/main" xmlns="" val="3083882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p:bldP spid="9" grpId="0" build="p"/>
      <p:bldP spid="11" grpId="0" build="p"/>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p:cNvSpPr>
            <a:spLocks noGrp="1"/>
          </p:cNvSpPr>
          <p:nvPr>
            <p:ph type="title"/>
          </p:nvPr>
        </p:nvSpPr>
        <p:spPr>
          <a:xfrm>
            <a:off x="304800" y="1828800"/>
            <a:ext cx="8534400" cy="2055570"/>
          </a:xfrm>
          <a:prstGeom prst="rect">
            <a:avLst/>
          </a:prstGeom>
        </p:spPr>
        <p:txBody>
          <a:bodyPr>
            <a:noAutofit/>
          </a:bodyPr>
          <a:lstStyle/>
          <a:p>
            <a:pPr>
              <a:lnSpc>
                <a:spcPct val="100000"/>
              </a:lnSpc>
              <a:spcBef>
                <a:spcPts val="600"/>
              </a:spcBef>
            </a:pPr>
            <a:r>
              <a:rPr lang="en-IN" dirty="0" smtClean="0">
                <a:solidFill>
                  <a:srgbClr val="931B21"/>
                </a:solidFill>
              </a:rPr>
              <a:t>Learning Objective 2</a:t>
            </a:r>
            <a:br>
              <a:rPr lang="en-IN" dirty="0" smtClean="0">
                <a:solidFill>
                  <a:srgbClr val="931B21"/>
                </a:solidFill>
              </a:rPr>
            </a:br>
            <a:r>
              <a:rPr lang="en-US" dirty="0" smtClean="0">
                <a:solidFill>
                  <a:schemeClr val="accent1"/>
                </a:solidFill>
              </a:rPr>
              <a:t>Record </a:t>
            </a:r>
            <a:r>
              <a:rPr lang="en-US" dirty="0">
                <a:solidFill>
                  <a:schemeClr val="accent1"/>
                </a:solidFill>
              </a:rPr>
              <a:t>Purchases Under a Perpetual </a:t>
            </a:r>
            <a:r>
              <a:rPr lang="en-US" dirty="0" smtClean="0">
                <a:solidFill>
                  <a:schemeClr val="accent1"/>
                </a:solidFill>
              </a:rPr>
              <a:t>System</a:t>
            </a:r>
            <a:endParaRPr lang="en-IN" dirty="0">
              <a:solidFill>
                <a:schemeClr val="accent1"/>
              </a:solidFill>
            </a:endParaRPr>
          </a:p>
        </p:txBody>
      </p:sp>
      <p:sp>
        <p:nvSpPr>
          <p:cNvPr id="5" name="Slide Number Placeholder "/>
          <p:cNvSpPr>
            <a:spLocks noGrp="1"/>
          </p:cNvSpPr>
          <p:nvPr>
            <p:ph type="sldNum" sz="quarter" idx="10"/>
          </p:nvPr>
        </p:nvSpPr>
        <p:spPr/>
        <p:txBody>
          <a:bodyPr/>
          <a:lstStyle/>
          <a:p>
            <a:fld id="{67B19427-F580-D146-B60E-4CADEE75497F}" type="slidenum">
              <a:rPr lang="en-US" smtClean="0"/>
              <a:pPr/>
              <a:t>12</a:t>
            </a:fld>
            <a:endParaRPr lang="en-US" dirty="0"/>
          </a:p>
        </p:txBody>
      </p:sp>
      <p:sp>
        <p:nvSpPr>
          <p:cNvPr id="6" name="Footer Placeholder "/>
          <p:cNvSpPr>
            <a:spLocks noGrp="1"/>
          </p:cNvSpPr>
          <p:nvPr>
            <p:ph type="ftr" sz="quarter" idx="11"/>
          </p:nvPr>
        </p:nvSpPr>
        <p:spPr/>
        <p:txBody>
          <a:bodyPr/>
          <a:lstStyle/>
          <a:p>
            <a:r>
              <a:rPr lang="en-US" dirty="0"/>
              <a:t>Copyright </a:t>
            </a:r>
            <a:r>
              <a:rPr lang="en-US" dirty="0" smtClean="0"/>
              <a:t>©2019 John Wiley &amp; Sons, </a:t>
            </a:r>
            <a:r>
              <a:rPr lang="en-US" dirty="0"/>
              <a:t>Inc. </a:t>
            </a:r>
          </a:p>
        </p:txBody>
      </p:sp>
    </p:spTree>
    <p:extLst>
      <p:ext uri="{BB962C8B-B14F-4D97-AF65-F5344CB8AC3E}">
        <p14:creationId xmlns:p14="http://schemas.microsoft.com/office/powerpoint/2010/main" xmlns="" val="18900939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1"/>
            <a:ext cx="8534400" cy="1134117"/>
          </a:xfrm>
        </p:spPr>
        <p:txBody>
          <a:bodyPr>
            <a:noAutofit/>
          </a:bodyPr>
          <a:lstStyle/>
          <a:p>
            <a:r>
              <a:rPr lang="en-IN" dirty="0" smtClean="0">
                <a:solidFill>
                  <a:schemeClr val="accent1"/>
                </a:solidFill>
              </a:rPr>
              <a:t>Recording </a:t>
            </a:r>
            <a:r>
              <a:rPr lang="en-IN" dirty="0">
                <a:solidFill>
                  <a:schemeClr val="accent1"/>
                </a:solidFill>
              </a:rPr>
              <a:t>Purchases Under a Perpetual Inventory </a:t>
            </a:r>
            <a:r>
              <a:rPr lang="en-IN" dirty="0" smtClean="0">
                <a:solidFill>
                  <a:schemeClr val="accent1"/>
                </a:solidFill>
              </a:rPr>
              <a:t>System</a:t>
            </a:r>
            <a:endParaRPr lang="en-US" dirty="0">
              <a:solidFill>
                <a:schemeClr val="accent1"/>
              </a:solidFill>
            </a:endParaRPr>
          </a:p>
        </p:txBody>
      </p:sp>
      <p:sp>
        <p:nvSpPr>
          <p:cNvPr id="3" name="Content Placeholder 2"/>
          <p:cNvSpPr>
            <a:spLocks noGrp="1"/>
          </p:cNvSpPr>
          <p:nvPr>
            <p:ph sz="quarter" idx="16"/>
          </p:nvPr>
        </p:nvSpPr>
        <p:spPr>
          <a:xfrm>
            <a:off x="304799" y="2068421"/>
            <a:ext cx="8441425" cy="2359455"/>
          </a:xfrm>
        </p:spPr>
        <p:txBody>
          <a:bodyPr/>
          <a:lstStyle/>
          <a:p>
            <a:pPr marL="292608" indent="-292608">
              <a:lnSpc>
                <a:spcPct val="100000"/>
              </a:lnSpc>
              <a:spcBef>
                <a:spcPts val="1200"/>
              </a:spcBef>
              <a:buClr>
                <a:schemeClr val="accent2"/>
              </a:buClr>
              <a:buSzPct val="100000"/>
              <a:buFont typeface="Arial" pitchFamily="34" charset="0"/>
              <a:buChar char="•"/>
            </a:pPr>
            <a:r>
              <a:rPr lang="en-US" altLang="en-US" dirty="0"/>
              <a:t>Made using </a:t>
            </a:r>
            <a:r>
              <a:rPr lang="en-US" altLang="en-US" b="1" dirty="0"/>
              <a:t>cash or credit</a:t>
            </a:r>
            <a:r>
              <a:rPr lang="en-US" altLang="en-US" dirty="0"/>
              <a:t> (on account</a:t>
            </a:r>
            <a:r>
              <a:rPr lang="en-US" altLang="en-US" dirty="0" smtClean="0"/>
              <a:t>)</a:t>
            </a:r>
            <a:endParaRPr lang="en-US" altLang="en-US" dirty="0"/>
          </a:p>
          <a:p>
            <a:pPr marL="292608" indent="-292608">
              <a:lnSpc>
                <a:spcPct val="100000"/>
              </a:lnSpc>
              <a:spcBef>
                <a:spcPts val="1200"/>
              </a:spcBef>
              <a:buClr>
                <a:schemeClr val="accent2"/>
              </a:buClr>
              <a:buSzPct val="100000"/>
              <a:buFont typeface="Arial" pitchFamily="34" charset="0"/>
              <a:buChar char="•"/>
            </a:pPr>
            <a:r>
              <a:rPr lang="en-US" altLang="en-US" dirty="0"/>
              <a:t>Normally </a:t>
            </a:r>
            <a:r>
              <a:rPr lang="en-US" altLang="en-US" b="1" dirty="0"/>
              <a:t>record when</a:t>
            </a:r>
            <a:r>
              <a:rPr lang="en-US" altLang="en-US" dirty="0"/>
              <a:t> goods are received from the </a:t>
            </a:r>
            <a:r>
              <a:rPr lang="en-US" altLang="en-US" dirty="0" smtClean="0"/>
              <a:t>seller</a:t>
            </a:r>
            <a:endParaRPr lang="en-US" altLang="en-US" dirty="0"/>
          </a:p>
          <a:p>
            <a:pPr marL="292608" indent="-292608">
              <a:lnSpc>
                <a:spcPct val="100000"/>
              </a:lnSpc>
              <a:spcBef>
                <a:spcPts val="1200"/>
              </a:spcBef>
              <a:buClr>
                <a:schemeClr val="accent2"/>
              </a:buClr>
              <a:buSzPct val="100000"/>
              <a:buFont typeface="Arial" pitchFamily="34" charset="0"/>
              <a:buChar char="•"/>
            </a:pPr>
            <a:r>
              <a:rPr lang="en-US" altLang="en-US" b="1" dirty="0">
                <a:solidFill>
                  <a:srgbClr val="00007F"/>
                </a:solidFill>
              </a:rPr>
              <a:t>Purchase invoice</a:t>
            </a:r>
            <a:r>
              <a:rPr lang="en-US" altLang="en-US" dirty="0">
                <a:solidFill>
                  <a:schemeClr val="tx2">
                    <a:lumMod val="50000"/>
                  </a:schemeClr>
                </a:solidFill>
              </a:rPr>
              <a:t> </a:t>
            </a:r>
            <a:r>
              <a:rPr lang="en-US" altLang="en-US" dirty="0"/>
              <a:t>should support each credit </a:t>
            </a:r>
            <a:r>
              <a:rPr lang="en-US" altLang="en-US" dirty="0" smtClean="0"/>
              <a:t>purchase</a:t>
            </a:r>
            <a:endParaRPr lang="en-US" dirty="0"/>
          </a:p>
        </p:txBody>
      </p:sp>
      <p:sp>
        <p:nvSpPr>
          <p:cNvPr id="5" name="Slide Number Placeholder 4"/>
          <p:cNvSpPr>
            <a:spLocks noGrp="1"/>
          </p:cNvSpPr>
          <p:nvPr>
            <p:ph type="sldNum" sz="quarter" idx="10"/>
          </p:nvPr>
        </p:nvSpPr>
        <p:spPr/>
        <p:txBody>
          <a:bodyPr/>
          <a:lstStyle/>
          <a:p>
            <a:fld id="{67B19427-F580-D146-B60E-4CADEE75497F}" type="slidenum">
              <a:rPr lang="en-US" smtClean="0"/>
              <a:pPr/>
              <a:t>13</a:t>
            </a:fld>
            <a:endParaRPr lang="en-US" dirty="0"/>
          </a:p>
        </p:txBody>
      </p:sp>
      <p:sp>
        <p:nvSpPr>
          <p:cNvPr id="6" name="Footer Placeholder 5"/>
          <p:cNvSpPr>
            <a:spLocks noGrp="1"/>
          </p:cNvSpPr>
          <p:nvPr>
            <p:ph type="ftr" sz="quarter" idx="11"/>
          </p:nvPr>
        </p:nvSpPr>
        <p:spPr/>
        <p:txBody>
          <a:bodyPr/>
          <a:lstStyle/>
          <a:p>
            <a:r>
              <a:rPr lang="en-US" dirty="0" smtClean="0"/>
              <a:t>Copyright ©2019 John Wiley &amp; Sons, Inc. </a:t>
            </a:r>
            <a:endParaRPr lang="en-US" dirty="0"/>
          </a:p>
        </p:txBody>
      </p:sp>
    </p:spTree>
    <p:extLst>
      <p:ext uri="{BB962C8B-B14F-4D97-AF65-F5344CB8AC3E}">
        <p14:creationId xmlns:p14="http://schemas.microsoft.com/office/powerpoint/2010/main" xmlns="" val="41014007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1"/>
            <a:ext cx="2724150" cy="1134117"/>
          </a:xfrm>
        </p:spPr>
        <p:txBody>
          <a:bodyPr>
            <a:noAutofit/>
          </a:bodyPr>
          <a:lstStyle/>
          <a:p>
            <a:r>
              <a:rPr lang="en-IN" dirty="0" smtClean="0">
                <a:solidFill>
                  <a:schemeClr val="accent1"/>
                </a:solidFill>
              </a:rPr>
              <a:t>Recording Purchases</a:t>
            </a:r>
            <a:endParaRPr lang="en-US" dirty="0">
              <a:solidFill>
                <a:schemeClr val="accent1"/>
              </a:solidFill>
            </a:endParaRPr>
          </a:p>
        </p:txBody>
      </p:sp>
      <p:sp>
        <p:nvSpPr>
          <p:cNvPr id="3" name="Content Placeholder 2"/>
          <p:cNvSpPr>
            <a:spLocks noGrp="1"/>
          </p:cNvSpPr>
          <p:nvPr>
            <p:ph sz="quarter" idx="16"/>
          </p:nvPr>
        </p:nvSpPr>
        <p:spPr>
          <a:xfrm>
            <a:off x="304800" y="2068421"/>
            <a:ext cx="2749300" cy="2359455"/>
          </a:xfrm>
        </p:spPr>
        <p:txBody>
          <a:bodyPr/>
          <a:lstStyle/>
          <a:p>
            <a:pPr>
              <a:lnSpc>
                <a:spcPct val="100000"/>
              </a:lnSpc>
              <a:spcBef>
                <a:spcPts val="1200"/>
              </a:spcBef>
              <a:buClr>
                <a:schemeClr val="accent2"/>
              </a:buClr>
              <a:buSzPct val="100000"/>
            </a:pPr>
            <a:r>
              <a:rPr lang="en-US" altLang="en-US" b="1" dirty="0" smtClean="0">
                <a:solidFill>
                  <a:srgbClr val="00007F"/>
                </a:solidFill>
              </a:rPr>
              <a:t>Purchase </a:t>
            </a:r>
            <a:r>
              <a:rPr lang="en-US" altLang="en-US" b="1" dirty="0">
                <a:solidFill>
                  <a:srgbClr val="00007F"/>
                </a:solidFill>
              </a:rPr>
              <a:t>invoice</a:t>
            </a:r>
            <a:r>
              <a:rPr lang="en-US" altLang="en-US" dirty="0">
                <a:solidFill>
                  <a:schemeClr val="tx2">
                    <a:lumMod val="50000"/>
                  </a:schemeClr>
                </a:solidFill>
              </a:rPr>
              <a:t> </a:t>
            </a:r>
            <a:r>
              <a:rPr lang="en-US" altLang="en-US" dirty="0"/>
              <a:t>should support each credit </a:t>
            </a:r>
            <a:r>
              <a:rPr lang="en-US" altLang="en-US" dirty="0" smtClean="0"/>
              <a:t>purchase</a:t>
            </a:r>
            <a:endParaRPr lang="en-US" dirty="0"/>
          </a:p>
        </p:txBody>
      </p:sp>
      <p:sp>
        <p:nvSpPr>
          <p:cNvPr id="5" name="Slide Number Placeholder 4"/>
          <p:cNvSpPr>
            <a:spLocks noGrp="1"/>
          </p:cNvSpPr>
          <p:nvPr>
            <p:ph type="sldNum" sz="quarter" idx="10"/>
          </p:nvPr>
        </p:nvSpPr>
        <p:spPr/>
        <p:txBody>
          <a:bodyPr/>
          <a:lstStyle/>
          <a:p>
            <a:fld id="{67B19427-F580-D146-B60E-4CADEE75497F}" type="slidenum">
              <a:rPr lang="en-US" smtClean="0"/>
              <a:pPr/>
              <a:t>14</a:t>
            </a:fld>
            <a:endParaRPr lang="en-US" dirty="0"/>
          </a:p>
        </p:txBody>
      </p:sp>
      <p:sp>
        <p:nvSpPr>
          <p:cNvPr id="6" name="Footer Placeholder 5"/>
          <p:cNvSpPr>
            <a:spLocks noGrp="1"/>
          </p:cNvSpPr>
          <p:nvPr>
            <p:ph type="ftr" sz="quarter" idx="11"/>
          </p:nvPr>
        </p:nvSpPr>
        <p:spPr/>
        <p:txBody>
          <a:bodyPr/>
          <a:lstStyle/>
          <a:p>
            <a:r>
              <a:rPr lang="en-US" dirty="0" smtClean="0"/>
              <a:t>Copyright ©2019 John Wiley &amp; Sons, Inc. </a:t>
            </a:r>
            <a:endParaRPr lang="en-US" dirty="0"/>
          </a:p>
        </p:txBody>
      </p:sp>
      <p:pic>
        <p:nvPicPr>
          <p:cNvPr id="7" name="Picture 6" descr="Invoice number 731. The title reads as follows. P W Audio Supply incorporated, 27 Circle Drive, Harding, Michigan 4 8 2 8 1. Sold to. First name: Sauk Stereo. Attention of: James Hoover, purchasing agent. Address: 126 Main Street. City: Chelsea. State: Illinois. Zip: 6 0 9 1 5. The top of the table lists the following data. Date: 4 May 2020. Salesperson: Malone. Terms: 2 over 10, n over 30. F O B shipping point. The table lists the catalog number, description, quantity, price, and amount. Line 1. Catalog: X 5 7 2 Y 9 8 2 0. Description: printed circuit board-prototype. Quantity: 1. Price: 2,300. Amount: $2,300. Line 2. Catalog: A 2 5 4 7 Z 4 5. Description: production model circuits. Quantity: 5. Price: 300. Amount: 1,500. The total is $3,800. The note at the bottom of the table reads as follows. Important: all returns must be made within 10 days.&#10;"/>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142283" y="261260"/>
            <a:ext cx="5696917" cy="5901622"/>
          </a:xfrm>
          <a:prstGeom prst="rect">
            <a:avLst/>
          </a:prstGeom>
        </p:spPr>
      </p:pic>
    </p:spTree>
    <p:extLst>
      <p:ext uri="{BB962C8B-B14F-4D97-AF65-F5344CB8AC3E}">
        <p14:creationId xmlns:p14="http://schemas.microsoft.com/office/powerpoint/2010/main" xmlns="" val="21464957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Invoice number 731. The title reads as follows. P W Audio Supply incorporated, 27 Circle Drive, Harding, Michigan 4 8 2 8 1. Sold to. First name: Sauk Stereo. Attention of: James Hoover, purchasing agent. Address: 126 Main Street. City: Chelsea. State: Illinois. Zip: 6 0 9 1 5. The top of the table lists the following data. Date: 4 May 2020. Salesperson: Malone. Terms: 2 over 10, n over 30. F O B shipping point. The table lists the catalog number, description, quantity, price, and amount. Line 1. Catalog: X 5 7 2 Y 9 8 2 0. Description: printed circuit board-prototype. Quantity: 1. Price: 2,300. Amount: $2,300. Line 2. Catalog: A 2 5 4 7 Z 4 5. Description: production model circuits. Quantity: 5. Price: 300. Amount: 1,500. The total is $3,800. The note at the bottom of the table reads as follows. Important: all returns must be made within 10 days.&#10;"/>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057099" y="1455730"/>
            <a:ext cx="3537336" cy="3664443"/>
          </a:xfrm>
          <a:prstGeom prst="rect">
            <a:avLst/>
          </a:prstGeom>
        </p:spPr>
      </p:pic>
      <p:sp>
        <p:nvSpPr>
          <p:cNvPr id="2" name="Title 1"/>
          <p:cNvSpPr>
            <a:spLocks noGrp="1"/>
          </p:cNvSpPr>
          <p:nvPr>
            <p:ph type="title"/>
          </p:nvPr>
        </p:nvSpPr>
        <p:spPr/>
        <p:txBody>
          <a:bodyPr/>
          <a:lstStyle/>
          <a:p>
            <a:r>
              <a:rPr lang="en-US" dirty="0"/>
              <a:t>Record Purchase of Merchandise</a:t>
            </a:r>
          </a:p>
        </p:txBody>
      </p:sp>
      <p:sp>
        <p:nvSpPr>
          <p:cNvPr id="3" name="Content Placeholder 2"/>
          <p:cNvSpPr>
            <a:spLocks noGrp="1"/>
          </p:cNvSpPr>
          <p:nvPr>
            <p:ph sz="quarter" idx="16"/>
          </p:nvPr>
        </p:nvSpPr>
        <p:spPr>
          <a:xfrm>
            <a:off x="304800" y="1455730"/>
            <a:ext cx="4114800" cy="3339380"/>
          </a:xfrm>
        </p:spPr>
        <p:txBody>
          <a:bodyPr/>
          <a:lstStyle/>
          <a:p>
            <a:pPr>
              <a:lnSpc>
                <a:spcPct val="100000"/>
              </a:lnSpc>
              <a:spcBef>
                <a:spcPts val="1200"/>
              </a:spcBef>
            </a:pPr>
            <a:r>
              <a:rPr lang="en-US" sz="2400" b="1" dirty="0"/>
              <a:t>Illustration:</a:t>
            </a:r>
            <a:r>
              <a:rPr lang="en-US" sz="2400" dirty="0"/>
              <a:t> Sauk Stereo (the buyer) uses as a purchase invoice the sales invoice prepared by PW Audio Supply, Inc. (the seller). </a:t>
            </a:r>
            <a:r>
              <a:rPr lang="en-US" sz="2400" b="1" dirty="0"/>
              <a:t>Prepare the journal entry</a:t>
            </a:r>
            <a:r>
              <a:rPr lang="en-US" sz="2400" dirty="0"/>
              <a:t> for Sauk Stereo for the invoice from PW Audio Supply.</a:t>
            </a:r>
          </a:p>
        </p:txBody>
      </p:sp>
      <p:sp>
        <p:nvSpPr>
          <p:cNvPr id="4" name="Content Placeholder 3"/>
          <p:cNvSpPr>
            <a:spLocks noGrp="1"/>
          </p:cNvSpPr>
          <p:nvPr>
            <p:ph sz="quarter" idx="17"/>
          </p:nvPr>
        </p:nvSpPr>
        <p:spPr>
          <a:xfrm>
            <a:off x="321880" y="5315996"/>
            <a:ext cx="1143000" cy="381000"/>
          </a:xfrm>
        </p:spPr>
        <p:txBody>
          <a:bodyPr/>
          <a:lstStyle/>
          <a:p>
            <a:r>
              <a:rPr lang="en-US" sz="2400" dirty="0"/>
              <a:t>May 4</a:t>
            </a:r>
          </a:p>
        </p:txBody>
      </p:sp>
      <p:sp>
        <p:nvSpPr>
          <p:cNvPr id="7" name="Content Placeholder 6"/>
          <p:cNvSpPr>
            <a:spLocks noGrp="1"/>
          </p:cNvSpPr>
          <p:nvPr>
            <p:ph sz="quarter" idx="18"/>
          </p:nvPr>
        </p:nvSpPr>
        <p:spPr>
          <a:xfrm>
            <a:off x="1693480" y="5318174"/>
            <a:ext cx="1447800" cy="431441"/>
          </a:xfrm>
        </p:spPr>
        <p:txBody>
          <a:bodyPr/>
          <a:lstStyle/>
          <a:p>
            <a:r>
              <a:rPr lang="en-US" sz="2400" dirty="0"/>
              <a:t>Inventory</a:t>
            </a:r>
          </a:p>
        </p:txBody>
      </p:sp>
      <p:sp>
        <p:nvSpPr>
          <p:cNvPr id="8" name="Content Placeholder 7"/>
          <p:cNvSpPr>
            <a:spLocks noGrp="1"/>
          </p:cNvSpPr>
          <p:nvPr>
            <p:ph sz="quarter" idx="19"/>
          </p:nvPr>
        </p:nvSpPr>
        <p:spPr>
          <a:xfrm>
            <a:off x="5692891" y="5305111"/>
            <a:ext cx="1066800" cy="457200"/>
          </a:xfrm>
        </p:spPr>
        <p:txBody>
          <a:bodyPr/>
          <a:lstStyle/>
          <a:p>
            <a:r>
              <a:rPr lang="en-US" sz="2400" dirty="0">
                <a:latin typeface="Calibri" panose="020F0502020204030204" pitchFamily="34" charset="0"/>
              </a:rPr>
              <a:t>3,800</a:t>
            </a:r>
          </a:p>
        </p:txBody>
      </p:sp>
      <p:sp>
        <p:nvSpPr>
          <p:cNvPr id="9" name="Content Placeholder 8"/>
          <p:cNvSpPr>
            <a:spLocks noGrp="1"/>
          </p:cNvSpPr>
          <p:nvPr>
            <p:ph sz="quarter" idx="20"/>
          </p:nvPr>
        </p:nvSpPr>
        <p:spPr>
          <a:xfrm>
            <a:off x="2087543" y="5762311"/>
            <a:ext cx="2514600" cy="457200"/>
          </a:xfrm>
        </p:spPr>
        <p:txBody>
          <a:bodyPr/>
          <a:lstStyle/>
          <a:p>
            <a:r>
              <a:rPr lang="en-US" sz="2400" dirty="0">
                <a:latin typeface="Calibri" panose="020F0502020204030204" pitchFamily="34" charset="0"/>
              </a:rPr>
              <a:t>Accounts Payable</a:t>
            </a:r>
          </a:p>
        </p:txBody>
      </p:sp>
      <p:sp>
        <p:nvSpPr>
          <p:cNvPr id="10" name="Content Placeholder 9"/>
          <p:cNvSpPr>
            <a:spLocks noGrp="1"/>
          </p:cNvSpPr>
          <p:nvPr>
            <p:ph sz="quarter" idx="21"/>
          </p:nvPr>
        </p:nvSpPr>
        <p:spPr>
          <a:xfrm>
            <a:off x="7066669" y="5762311"/>
            <a:ext cx="990600" cy="457200"/>
          </a:xfrm>
        </p:spPr>
        <p:txBody>
          <a:bodyPr/>
          <a:lstStyle/>
          <a:p>
            <a:r>
              <a:rPr lang="en-US" sz="2400" dirty="0">
                <a:latin typeface="Calibri" panose="020F0502020204030204" pitchFamily="34" charset="0"/>
              </a:rPr>
              <a:t>3,800</a:t>
            </a:r>
          </a:p>
        </p:txBody>
      </p:sp>
      <p:sp>
        <p:nvSpPr>
          <p:cNvPr id="5" name="Slide Number Placeholder 4"/>
          <p:cNvSpPr>
            <a:spLocks noGrp="1"/>
          </p:cNvSpPr>
          <p:nvPr>
            <p:ph type="sldNum" sz="quarter" idx="10"/>
          </p:nvPr>
        </p:nvSpPr>
        <p:spPr/>
        <p:txBody>
          <a:bodyPr/>
          <a:lstStyle/>
          <a:p>
            <a:fld id="{67B19427-F580-D146-B60E-4CADEE75497F}" type="slidenum">
              <a:rPr lang="en-US" smtClean="0"/>
              <a:pPr/>
              <a:t>15</a:t>
            </a:fld>
            <a:endParaRPr lang="en-US" dirty="0"/>
          </a:p>
        </p:txBody>
      </p:sp>
      <p:sp>
        <p:nvSpPr>
          <p:cNvPr id="6" name="Footer Placeholder 5"/>
          <p:cNvSpPr>
            <a:spLocks noGrp="1"/>
          </p:cNvSpPr>
          <p:nvPr>
            <p:ph type="ftr" sz="quarter" idx="11"/>
          </p:nvPr>
        </p:nvSpPr>
        <p:spPr/>
        <p:txBody>
          <a:bodyPr/>
          <a:lstStyle/>
          <a:p>
            <a:r>
              <a:rPr lang="en-US" dirty="0" smtClean="0"/>
              <a:t>Copyright ©2019 John Wiley &amp; Sons, Inc.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8" grpId="0" build="p"/>
      <p:bldP spid="9" grpId="0" build="p"/>
      <p:bldP spid="10"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Content Placeholder 21" descr="When F O B is at destination, the seller pays freight costs. The seller transfers the goods to the public carrier company. Ownership passes to buyer when the public carrier company delivers the goods to the buyer.&#10;"/>
          <p:cNvPicPr>
            <a:picLocks noGrp="1" noChangeAspect="1"/>
          </p:cNvPicPr>
          <p:nvPr>
            <p:ph sz="quarter" idx="17"/>
          </p:nvPr>
        </p:nvPicPr>
        <p:blipFill>
          <a:blip r:embed="rId2">
            <a:extLst>
              <a:ext uri="{28A0092B-C50C-407E-A947-70E740481C1C}">
                <a14:useLocalDpi xmlns:a14="http://schemas.microsoft.com/office/drawing/2010/main" xmlns="" val="0"/>
              </a:ext>
            </a:extLst>
          </a:blip>
          <a:stretch>
            <a:fillRect/>
          </a:stretch>
        </p:blipFill>
        <p:spPr>
          <a:xfrm>
            <a:off x="4633706" y="1530415"/>
            <a:ext cx="4133783" cy="1932322"/>
          </a:xfrm>
          <a:prstGeom prst="rect">
            <a:avLst/>
          </a:prstGeom>
        </p:spPr>
      </p:pic>
      <p:sp>
        <p:nvSpPr>
          <p:cNvPr id="2" name="Title 1"/>
          <p:cNvSpPr>
            <a:spLocks noGrp="1"/>
          </p:cNvSpPr>
          <p:nvPr>
            <p:ph type="title"/>
          </p:nvPr>
        </p:nvSpPr>
        <p:spPr/>
        <p:txBody>
          <a:bodyPr/>
          <a:lstStyle/>
          <a:p>
            <a:r>
              <a:rPr lang="en-US" altLang="en-US" dirty="0"/>
              <a:t>Freight Costs </a:t>
            </a:r>
            <a:r>
              <a:rPr lang="en-US" altLang="en-US" sz="2000" b="0" dirty="0"/>
              <a:t>(1 of 2)</a:t>
            </a:r>
            <a:endParaRPr lang="en-IN" dirty="0"/>
          </a:p>
        </p:txBody>
      </p:sp>
      <p:pic>
        <p:nvPicPr>
          <p:cNvPr id="24" name="Content Placeholder 23" descr="When F O B is at shipping point, the buyer pays freight costs. The ownership passes to buyer when seller transfers the goods the the public carrier company, who then delivers the goods to the buyer.&#10;"/>
          <p:cNvPicPr>
            <a:picLocks noGrp="1" noChangeAspect="1"/>
          </p:cNvPicPr>
          <p:nvPr>
            <p:ph sz="quarter" idx="16"/>
          </p:nvPr>
        </p:nvPicPr>
        <p:blipFill>
          <a:blip r:embed="rId3">
            <a:extLst>
              <a:ext uri="{28A0092B-C50C-407E-A947-70E740481C1C}">
                <a14:useLocalDpi xmlns:a14="http://schemas.microsoft.com/office/drawing/2010/main" xmlns="" val="0"/>
              </a:ext>
            </a:extLst>
          </a:blip>
          <a:stretch>
            <a:fillRect/>
          </a:stretch>
        </p:blipFill>
        <p:spPr>
          <a:xfrm>
            <a:off x="340391" y="1530415"/>
            <a:ext cx="4148596" cy="1932322"/>
          </a:xfrm>
          <a:prstGeom prst="rect">
            <a:avLst/>
          </a:prstGeom>
        </p:spPr>
      </p:pic>
      <p:sp>
        <p:nvSpPr>
          <p:cNvPr id="15" name="Content Placeholder 14"/>
          <p:cNvSpPr>
            <a:spLocks noGrp="1"/>
          </p:cNvSpPr>
          <p:nvPr>
            <p:ph sz="quarter" idx="24"/>
          </p:nvPr>
        </p:nvSpPr>
        <p:spPr>
          <a:xfrm>
            <a:off x="304800" y="3608910"/>
            <a:ext cx="4240228" cy="1523789"/>
          </a:xfrm>
        </p:spPr>
        <p:txBody>
          <a:bodyPr/>
          <a:lstStyle/>
          <a:p>
            <a:pPr marL="0" indent="0">
              <a:lnSpc>
                <a:spcPct val="100000"/>
              </a:lnSpc>
              <a:spcBef>
                <a:spcPts val="1200"/>
              </a:spcBef>
            </a:pPr>
            <a:r>
              <a:rPr lang="en-IN" sz="2600" dirty="0">
                <a:latin typeface="Calibri" panose="020F0502020204030204" pitchFamily="34" charset="0"/>
                <a:cs typeface="Calibri" panose="020F0502020204030204" pitchFamily="34" charset="0"/>
              </a:rPr>
              <a:t>Ownership of the goods passes to the buyer when the public carrier accepts the goods from the seller</a:t>
            </a:r>
            <a:r>
              <a:rPr lang="en-IN" sz="2600" dirty="0" smtClean="0">
                <a:latin typeface="Calibri" panose="020F0502020204030204" pitchFamily="34" charset="0"/>
                <a:cs typeface="Calibri" panose="020F0502020204030204" pitchFamily="34" charset="0"/>
              </a:rPr>
              <a:t>.</a:t>
            </a:r>
            <a:endParaRPr lang="en-IN" sz="2600" dirty="0">
              <a:latin typeface="Calibri" panose="020F0502020204030204" pitchFamily="34" charset="0"/>
              <a:cs typeface="Calibri" panose="020F0502020204030204" pitchFamily="34" charset="0"/>
            </a:endParaRPr>
          </a:p>
        </p:txBody>
      </p:sp>
      <p:sp>
        <p:nvSpPr>
          <p:cNvPr id="18" name="Content Placeholder 17"/>
          <p:cNvSpPr>
            <a:spLocks noGrp="1"/>
          </p:cNvSpPr>
          <p:nvPr>
            <p:ph sz="quarter" idx="27"/>
          </p:nvPr>
        </p:nvSpPr>
        <p:spPr>
          <a:xfrm>
            <a:off x="4663252" y="3619928"/>
            <a:ext cx="4103783" cy="1179418"/>
          </a:xfrm>
        </p:spPr>
        <p:txBody>
          <a:bodyPr/>
          <a:lstStyle/>
          <a:p>
            <a:pPr marL="0" indent="0">
              <a:lnSpc>
                <a:spcPct val="100000"/>
              </a:lnSpc>
              <a:spcBef>
                <a:spcPts val="1200"/>
              </a:spcBef>
            </a:pPr>
            <a:r>
              <a:rPr lang="en-IN" sz="2600" dirty="0">
                <a:latin typeface="Calibri" panose="020F0502020204030204" pitchFamily="34" charset="0"/>
                <a:cs typeface="Calibri" panose="020F0502020204030204" pitchFamily="34" charset="0"/>
              </a:rPr>
              <a:t>Ownership of the goods remains with the seller until the goods reach the buyer</a:t>
            </a:r>
            <a:r>
              <a:rPr lang="en-IN" sz="2600" dirty="0" smtClean="0">
                <a:latin typeface="Calibri" panose="020F0502020204030204" pitchFamily="34" charset="0"/>
                <a:cs typeface="Calibri" panose="020F0502020204030204" pitchFamily="34" charset="0"/>
              </a:rPr>
              <a:t>.</a:t>
            </a:r>
            <a:endParaRPr lang="en-IN" sz="2600" dirty="0">
              <a:latin typeface="Calibri" panose="020F0502020204030204" pitchFamily="34" charset="0"/>
              <a:cs typeface="Calibri" panose="020F0502020204030204" pitchFamily="34" charset="0"/>
            </a:endParaRPr>
          </a:p>
        </p:txBody>
      </p:sp>
      <p:sp>
        <p:nvSpPr>
          <p:cNvPr id="17" name="Content Placeholder 16"/>
          <p:cNvSpPr>
            <a:spLocks noGrp="1"/>
          </p:cNvSpPr>
          <p:nvPr>
            <p:ph sz="quarter" idx="26"/>
          </p:nvPr>
        </p:nvSpPr>
        <p:spPr>
          <a:xfrm>
            <a:off x="304800" y="5502282"/>
            <a:ext cx="8593215" cy="540169"/>
          </a:xfrm>
        </p:spPr>
        <p:txBody>
          <a:bodyPr/>
          <a:lstStyle/>
          <a:p>
            <a:pPr marL="0" indent="0">
              <a:lnSpc>
                <a:spcPct val="100000"/>
              </a:lnSpc>
              <a:spcBef>
                <a:spcPts val="1200"/>
              </a:spcBef>
            </a:pPr>
            <a:r>
              <a:rPr lang="en-US" altLang="en-US" sz="2600" dirty="0">
                <a:latin typeface="Calibri" panose="020F0502020204030204" pitchFamily="34" charset="0"/>
              </a:rPr>
              <a:t>Freight costs incurred by the seller are an </a:t>
            </a:r>
            <a:r>
              <a:rPr lang="en-US" altLang="en-US" sz="2600" b="1" dirty="0">
                <a:latin typeface="Calibri" panose="020F0502020204030204" pitchFamily="34" charset="0"/>
              </a:rPr>
              <a:t>operating expense</a:t>
            </a:r>
            <a:r>
              <a:rPr lang="en-US" altLang="en-US" sz="2600" dirty="0" smtClean="0">
                <a:latin typeface="Calibri" panose="020F0502020204030204" pitchFamily="34" charset="0"/>
              </a:rPr>
              <a:t>.</a:t>
            </a:r>
            <a:endParaRPr lang="en-US" sz="2600" dirty="0">
              <a:latin typeface="Calibri" panose="020F0502020204030204" pitchFamily="34" charset="0"/>
            </a:endParaRPr>
          </a:p>
        </p:txBody>
      </p:sp>
      <p:sp>
        <p:nvSpPr>
          <p:cNvPr id="5" name="Slide Number Placeholder 4"/>
          <p:cNvSpPr>
            <a:spLocks noGrp="1"/>
          </p:cNvSpPr>
          <p:nvPr>
            <p:ph type="sldNum" sz="quarter" idx="10"/>
          </p:nvPr>
        </p:nvSpPr>
        <p:spPr/>
        <p:txBody>
          <a:bodyPr/>
          <a:lstStyle/>
          <a:p>
            <a:fld id="{67B19427-F580-D146-B60E-4CADEE75497F}" type="slidenum">
              <a:rPr lang="en-US" smtClean="0"/>
              <a:pPr/>
              <a:t>16</a:t>
            </a:fld>
            <a:endParaRPr lang="en-US" dirty="0"/>
          </a:p>
        </p:txBody>
      </p:sp>
      <p:sp>
        <p:nvSpPr>
          <p:cNvPr id="6" name="Footer Placeholder 5"/>
          <p:cNvSpPr>
            <a:spLocks noGrp="1"/>
          </p:cNvSpPr>
          <p:nvPr>
            <p:ph type="ftr" sz="quarter" idx="11"/>
          </p:nvPr>
        </p:nvSpPr>
        <p:spPr/>
        <p:txBody>
          <a:bodyPr/>
          <a:lstStyle/>
          <a:p>
            <a:r>
              <a:rPr lang="en-US" dirty="0" smtClean="0"/>
              <a:t>Copyright ©2019 John Wiley &amp; Sons, Inc. </a:t>
            </a:r>
            <a:endParaRPr lang="en-US" dirty="0"/>
          </a:p>
        </p:txBody>
      </p:sp>
    </p:spTree>
    <p:extLst>
      <p:ext uri="{BB962C8B-B14F-4D97-AF65-F5344CB8AC3E}">
        <p14:creationId xmlns:p14="http://schemas.microsoft.com/office/powerpoint/2010/main" xmlns="" val="6914576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sz="quarter" idx="24"/>
          </p:nvPr>
        </p:nvSpPr>
        <p:spPr>
          <a:xfrm>
            <a:off x="1526135" y="5313571"/>
            <a:ext cx="4715555" cy="457200"/>
          </a:xfrm>
        </p:spPr>
        <p:txBody>
          <a:bodyPr/>
          <a:lstStyle/>
          <a:p>
            <a:pPr>
              <a:lnSpc>
                <a:spcPct val="100000"/>
              </a:lnSpc>
              <a:spcBef>
                <a:spcPts val="1200"/>
              </a:spcBef>
            </a:pPr>
            <a:r>
              <a:rPr lang="en-US" altLang="en-US" sz="2600" dirty="0" smtClean="0">
                <a:latin typeface="Calibri" panose="020F0502020204030204" pitchFamily="34" charset="0"/>
              </a:rPr>
              <a:t>Freight-Out (or Delivery Expense)</a:t>
            </a:r>
            <a:endParaRPr lang="en-US" sz="2600" dirty="0">
              <a:latin typeface="Calibri" panose="020F0502020204030204" pitchFamily="34" charset="0"/>
            </a:endParaRPr>
          </a:p>
        </p:txBody>
      </p:sp>
      <p:sp>
        <p:nvSpPr>
          <p:cNvPr id="2" name="Title 1"/>
          <p:cNvSpPr>
            <a:spLocks noGrp="1"/>
          </p:cNvSpPr>
          <p:nvPr>
            <p:ph type="title"/>
          </p:nvPr>
        </p:nvSpPr>
        <p:spPr/>
        <p:txBody>
          <a:bodyPr/>
          <a:lstStyle/>
          <a:p>
            <a:r>
              <a:rPr lang="en-US" altLang="en-US" dirty="0"/>
              <a:t>Freight Costs </a:t>
            </a:r>
            <a:r>
              <a:rPr lang="en-US" altLang="en-US" sz="2000" b="0" baseline="0" dirty="0"/>
              <a:t>(2 of 2)</a:t>
            </a:r>
            <a:endParaRPr lang="en-US" sz="2000" b="0" baseline="0" dirty="0"/>
          </a:p>
        </p:txBody>
      </p:sp>
      <p:sp>
        <p:nvSpPr>
          <p:cNvPr id="3" name="Content Placeholder 2"/>
          <p:cNvSpPr>
            <a:spLocks noGrp="1"/>
          </p:cNvSpPr>
          <p:nvPr>
            <p:ph sz="quarter" idx="16"/>
          </p:nvPr>
        </p:nvSpPr>
        <p:spPr>
          <a:xfrm>
            <a:off x="304800" y="1455729"/>
            <a:ext cx="8382000" cy="1277217"/>
          </a:xfrm>
        </p:spPr>
        <p:txBody>
          <a:bodyPr/>
          <a:lstStyle/>
          <a:p>
            <a:pPr>
              <a:lnSpc>
                <a:spcPct val="100000"/>
              </a:lnSpc>
              <a:spcBef>
                <a:spcPts val="1200"/>
              </a:spcBef>
            </a:pPr>
            <a:r>
              <a:rPr lang="en-US" altLang="en-US" sz="2600" b="1" dirty="0"/>
              <a:t>Illustration:</a:t>
            </a:r>
            <a:r>
              <a:rPr lang="en-US" altLang="en-US" sz="2600" dirty="0"/>
              <a:t> Assume upon delivery of the goods on May 6, </a:t>
            </a:r>
            <a:r>
              <a:rPr lang="en-US" altLang="en-US" sz="2600" b="1" dirty="0"/>
              <a:t>Sauk Stereo pays</a:t>
            </a:r>
            <a:r>
              <a:rPr lang="en-US" altLang="en-US" sz="2600" dirty="0"/>
              <a:t> Public Freight Company </a:t>
            </a:r>
            <a:r>
              <a:rPr lang="en-US" sz="2600" dirty="0" smtClean="0"/>
              <a:t>€</a:t>
            </a:r>
            <a:r>
              <a:rPr lang="en-US" altLang="en-US" sz="2600" dirty="0" smtClean="0"/>
              <a:t>150 </a:t>
            </a:r>
            <a:r>
              <a:rPr lang="en-US" altLang="en-US" sz="2600" dirty="0"/>
              <a:t>for </a:t>
            </a:r>
            <a:r>
              <a:rPr lang="en-US" altLang="en-US" sz="2600" b="1" dirty="0"/>
              <a:t>freight charges</a:t>
            </a:r>
            <a:r>
              <a:rPr lang="en-US" altLang="en-US" sz="2600" dirty="0"/>
              <a:t>, the entry on Sauk Stereo’s books is:</a:t>
            </a:r>
            <a:endParaRPr lang="en-US" sz="2600" dirty="0"/>
          </a:p>
        </p:txBody>
      </p:sp>
      <p:sp>
        <p:nvSpPr>
          <p:cNvPr id="6" name="Content Placeholder 5"/>
          <p:cNvSpPr>
            <a:spLocks noGrp="1"/>
          </p:cNvSpPr>
          <p:nvPr>
            <p:ph sz="quarter" idx="17"/>
          </p:nvPr>
        </p:nvSpPr>
        <p:spPr>
          <a:xfrm>
            <a:off x="321880" y="2811433"/>
            <a:ext cx="1066800" cy="394447"/>
          </a:xfrm>
        </p:spPr>
        <p:txBody>
          <a:bodyPr/>
          <a:lstStyle/>
          <a:p>
            <a:pPr>
              <a:lnSpc>
                <a:spcPct val="100000"/>
              </a:lnSpc>
              <a:spcBef>
                <a:spcPts val="1200"/>
              </a:spcBef>
            </a:pPr>
            <a:r>
              <a:rPr lang="en-US" altLang="en-US" sz="2600" dirty="0">
                <a:latin typeface="Calibri" panose="020F0502020204030204" pitchFamily="34" charset="0"/>
              </a:rPr>
              <a:t>May 6</a:t>
            </a:r>
          </a:p>
        </p:txBody>
      </p:sp>
      <p:sp>
        <p:nvSpPr>
          <p:cNvPr id="7" name="Content Placeholder 6"/>
          <p:cNvSpPr>
            <a:spLocks noGrp="1"/>
          </p:cNvSpPr>
          <p:nvPr>
            <p:ph sz="quarter" idx="18"/>
          </p:nvPr>
        </p:nvSpPr>
        <p:spPr>
          <a:xfrm>
            <a:off x="1536201" y="2797985"/>
            <a:ext cx="1850682" cy="394448"/>
          </a:xfrm>
        </p:spPr>
        <p:txBody>
          <a:bodyPr/>
          <a:lstStyle/>
          <a:p>
            <a:pPr>
              <a:lnSpc>
                <a:spcPct val="100000"/>
              </a:lnSpc>
              <a:spcBef>
                <a:spcPts val="1200"/>
              </a:spcBef>
            </a:pPr>
            <a:r>
              <a:rPr lang="en-US" altLang="en-US" sz="2600" dirty="0">
                <a:latin typeface="Calibri" panose="020F0502020204030204" pitchFamily="34" charset="0"/>
                <a:cs typeface="Arial" charset="0"/>
              </a:rPr>
              <a:t>Inventory</a:t>
            </a:r>
            <a:endParaRPr lang="en-US" sz="2600" dirty="0">
              <a:latin typeface="Calibri" panose="020F0502020204030204" pitchFamily="34" charset="0"/>
            </a:endParaRPr>
          </a:p>
        </p:txBody>
      </p:sp>
      <p:sp>
        <p:nvSpPr>
          <p:cNvPr id="8" name="Content Placeholder 7"/>
          <p:cNvSpPr>
            <a:spLocks noGrp="1"/>
          </p:cNvSpPr>
          <p:nvPr>
            <p:ph sz="quarter" idx="19"/>
          </p:nvPr>
        </p:nvSpPr>
        <p:spPr>
          <a:xfrm>
            <a:off x="6365849" y="2855207"/>
            <a:ext cx="981145" cy="394448"/>
          </a:xfrm>
        </p:spPr>
        <p:txBody>
          <a:bodyPr/>
          <a:lstStyle/>
          <a:p>
            <a:r>
              <a:rPr lang="en-US" sz="2400" dirty="0">
                <a:latin typeface="Calibri" panose="020F0502020204030204" pitchFamily="34" charset="0"/>
              </a:rPr>
              <a:t>150</a:t>
            </a:r>
          </a:p>
        </p:txBody>
      </p:sp>
      <p:sp>
        <p:nvSpPr>
          <p:cNvPr id="9" name="Content Placeholder 8"/>
          <p:cNvSpPr>
            <a:spLocks noGrp="1"/>
          </p:cNvSpPr>
          <p:nvPr>
            <p:ph sz="quarter" idx="20"/>
          </p:nvPr>
        </p:nvSpPr>
        <p:spPr>
          <a:xfrm>
            <a:off x="2242053" y="3268633"/>
            <a:ext cx="838200" cy="457200"/>
          </a:xfrm>
        </p:spPr>
        <p:txBody>
          <a:bodyPr/>
          <a:lstStyle/>
          <a:p>
            <a:pPr>
              <a:lnSpc>
                <a:spcPct val="100000"/>
              </a:lnSpc>
              <a:spcBef>
                <a:spcPts val="1200"/>
              </a:spcBef>
            </a:pPr>
            <a:r>
              <a:rPr lang="en-US" altLang="en-US" sz="2600" dirty="0">
                <a:latin typeface="Calibri" panose="020F0502020204030204" pitchFamily="34" charset="0"/>
                <a:cs typeface="Arial" charset="0"/>
              </a:rPr>
              <a:t>Cash</a:t>
            </a:r>
            <a:endParaRPr lang="en-US" sz="2600" dirty="0">
              <a:latin typeface="Calibri" panose="020F0502020204030204" pitchFamily="34" charset="0"/>
            </a:endParaRPr>
          </a:p>
        </p:txBody>
      </p:sp>
      <p:sp>
        <p:nvSpPr>
          <p:cNvPr id="10" name="Content Placeholder 9"/>
          <p:cNvSpPr>
            <a:spLocks noGrp="1"/>
          </p:cNvSpPr>
          <p:nvPr>
            <p:ph sz="quarter" idx="21"/>
          </p:nvPr>
        </p:nvSpPr>
        <p:spPr>
          <a:xfrm>
            <a:off x="7776133" y="3312408"/>
            <a:ext cx="981145" cy="457200"/>
          </a:xfrm>
        </p:spPr>
        <p:txBody>
          <a:bodyPr/>
          <a:lstStyle/>
          <a:p>
            <a:r>
              <a:rPr lang="en-US" sz="2400" dirty="0">
                <a:latin typeface="Calibri" panose="020F0502020204030204" pitchFamily="34" charset="0"/>
              </a:rPr>
              <a:t>150</a:t>
            </a:r>
          </a:p>
        </p:txBody>
      </p:sp>
      <p:sp>
        <p:nvSpPr>
          <p:cNvPr id="11" name="Content Placeholder 10"/>
          <p:cNvSpPr>
            <a:spLocks noGrp="1"/>
          </p:cNvSpPr>
          <p:nvPr>
            <p:ph sz="quarter" idx="22"/>
          </p:nvPr>
        </p:nvSpPr>
        <p:spPr>
          <a:xfrm>
            <a:off x="381000" y="3949633"/>
            <a:ext cx="8305800" cy="1418150"/>
          </a:xfrm>
        </p:spPr>
        <p:txBody>
          <a:bodyPr/>
          <a:lstStyle/>
          <a:p>
            <a:pPr>
              <a:lnSpc>
                <a:spcPct val="100000"/>
              </a:lnSpc>
              <a:spcBef>
                <a:spcPts val="1200"/>
              </a:spcBef>
            </a:pPr>
            <a:r>
              <a:rPr lang="en-US" altLang="en-US" sz="2600" dirty="0">
                <a:solidFill>
                  <a:srgbClr val="000000"/>
                </a:solidFill>
                <a:latin typeface="Calibri" panose="020F0502020204030204" pitchFamily="34" charset="0"/>
              </a:rPr>
              <a:t>Assume the freight terms on the invoice </a:t>
            </a:r>
            <a:r>
              <a:rPr lang="en-US" altLang="en-US" sz="2600" dirty="0" smtClean="0">
                <a:solidFill>
                  <a:srgbClr val="000000"/>
                </a:solidFill>
                <a:latin typeface="Calibri" panose="020F0502020204030204" pitchFamily="34" charset="0"/>
              </a:rPr>
              <a:t>on slide number 13 had </a:t>
            </a:r>
            <a:r>
              <a:rPr lang="en-US" altLang="en-US" sz="2600" dirty="0">
                <a:solidFill>
                  <a:srgbClr val="000000"/>
                </a:solidFill>
                <a:latin typeface="Calibri" panose="020F0502020204030204" pitchFamily="34" charset="0"/>
              </a:rPr>
              <a:t>required </a:t>
            </a:r>
            <a:r>
              <a:rPr lang="en-US" altLang="en-US" sz="2600" b="1" dirty="0">
                <a:solidFill>
                  <a:srgbClr val="000000"/>
                </a:solidFill>
                <a:latin typeface="Calibri" panose="020F0502020204030204" pitchFamily="34" charset="0"/>
              </a:rPr>
              <a:t>PW Audio Supply to pay the freight charges</a:t>
            </a:r>
            <a:r>
              <a:rPr lang="en-US" altLang="en-US" sz="2600" dirty="0">
                <a:solidFill>
                  <a:srgbClr val="000000"/>
                </a:solidFill>
                <a:latin typeface="Calibri" panose="020F0502020204030204" pitchFamily="34" charset="0"/>
              </a:rPr>
              <a:t>, the entry by PW Audio Supply would be:</a:t>
            </a:r>
            <a:endParaRPr lang="en-US" sz="2600" dirty="0">
              <a:latin typeface="Calibri" panose="020F0502020204030204" pitchFamily="34" charset="0"/>
            </a:endParaRPr>
          </a:p>
        </p:txBody>
      </p:sp>
      <p:sp>
        <p:nvSpPr>
          <p:cNvPr id="12" name="Content Placeholder 11"/>
          <p:cNvSpPr>
            <a:spLocks noGrp="1"/>
          </p:cNvSpPr>
          <p:nvPr>
            <p:ph sz="quarter" idx="23"/>
          </p:nvPr>
        </p:nvSpPr>
        <p:spPr>
          <a:xfrm>
            <a:off x="380695" y="5313571"/>
            <a:ext cx="1155505" cy="457200"/>
          </a:xfrm>
        </p:spPr>
        <p:txBody>
          <a:bodyPr/>
          <a:lstStyle/>
          <a:p>
            <a:pPr>
              <a:lnSpc>
                <a:spcPct val="100000"/>
              </a:lnSpc>
              <a:spcBef>
                <a:spcPts val="1200"/>
              </a:spcBef>
            </a:pPr>
            <a:r>
              <a:rPr lang="en-US" altLang="en-US" sz="2600" dirty="0">
                <a:latin typeface="Calibri" panose="020F0502020204030204" pitchFamily="34" charset="0"/>
              </a:rPr>
              <a:t>May 4</a:t>
            </a:r>
            <a:endParaRPr lang="en-US" sz="2600" dirty="0">
              <a:latin typeface="Calibri" panose="020F0502020204030204" pitchFamily="34" charset="0"/>
            </a:endParaRPr>
          </a:p>
        </p:txBody>
      </p:sp>
      <p:sp>
        <p:nvSpPr>
          <p:cNvPr id="14" name="Content Placeholder 13"/>
          <p:cNvSpPr>
            <a:spLocks noGrp="1"/>
          </p:cNvSpPr>
          <p:nvPr>
            <p:ph sz="quarter" idx="25"/>
          </p:nvPr>
        </p:nvSpPr>
        <p:spPr>
          <a:xfrm>
            <a:off x="6365849" y="5377651"/>
            <a:ext cx="1090161" cy="457200"/>
          </a:xfrm>
        </p:spPr>
        <p:txBody>
          <a:bodyPr/>
          <a:lstStyle/>
          <a:p>
            <a:r>
              <a:rPr lang="en-US" sz="2400" dirty="0">
                <a:latin typeface="Calibri" panose="020F0502020204030204" pitchFamily="34" charset="0"/>
              </a:rPr>
              <a:t>150</a:t>
            </a:r>
          </a:p>
        </p:txBody>
      </p:sp>
      <p:sp>
        <p:nvSpPr>
          <p:cNvPr id="15" name="Content Placeholder 14"/>
          <p:cNvSpPr>
            <a:spLocks noGrp="1"/>
          </p:cNvSpPr>
          <p:nvPr>
            <p:ph sz="quarter" idx="26"/>
          </p:nvPr>
        </p:nvSpPr>
        <p:spPr>
          <a:xfrm>
            <a:off x="2256052" y="5770771"/>
            <a:ext cx="886326" cy="457200"/>
          </a:xfrm>
        </p:spPr>
        <p:txBody>
          <a:bodyPr/>
          <a:lstStyle/>
          <a:p>
            <a:pPr>
              <a:lnSpc>
                <a:spcPct val="100000"/>
              </a:lnSpc>
              <a:spcBef>
                <a:spcPts val="1200"/>
              </a:spcBef>
            </a:pPr>
            <a:r>
              <a:rPr lang="en-US" altLang="en-US" sz="2600" dirty="0">
                <a:latin typeface="Calibri" panose="020F0502020204030204" pitchFamily="34" charset="0"/>
                <a:cs typeface="Arial" charset="0"/>
              </a:rPr>
              <a:t>Cash</a:t>
            </a:r>
            <a:endParaRPr lang="en-US" sz="2600" dirty="0">
              <a:latin typeface="Calibri" panose="020F0502020204030204" pitchFamily="34" charset="0"/>
            </a:endParaRPr>
          </a:p>
        </p:txBody>
      </p:sp>
      <p:sp>
        <p:nvSpPr>
          <p:cNvPr id="16" name="Content Placeholder 15"/>
          <p:cNvSpPr>
            <a:spLocks noGrp="1"/>
          </p:cNvSpPr>
          <p:nvPr>
            <p:ph sz="quarter" idx="27"/>
          </p:nvPr>
        </p:nvSpPr>
        <p:spPr>
          <a:xfrm>
            <a:off x="7772123" y="5758651"/>
            <a:ext cx="1049997" cy="457200"/>
          </a:xfrm>
        </p:spPr>
        <p:txBody>
          <a:bodyPr/>
          <a:lstStyle/>
          <a:p>
            <a:r>
              <a:rPr lang="en-US" sz="2400" dirty="0">
                <a:latin typeface="Calibri" panose="020F0502020204030204" pitchFamily="34" charset="0"/>
              </a:rPr>
              <a:t>150</a:t>
            </a:r>
          </a:p>
        </p:txBody>
      </p:sp>
      <p:sp>
        <p:nvSpPr>
          <p:cNvPr id="4" name="Slide Number Placeholder 3"/>
          <p:cNvSpPr>
            <a:spLocks noGrp="1"/>
          </p:cNvSpPr>
          <p:nvPr>
            <p:ph type="sldNum" sz="quarter" idx="10"/>
          </p:nvPr>
        </p:nvSpPr>
        <p:spPr/>
        <p:txBody>
          <a:bodyPr/>
          <a:lstStyle/>
          <a:p>
            <a:fld id="{67B19427-F580-D146-B60E-4CADEE75497F}" type="slidenum">
              <a:rPr lang="en-US" smtClean="0"/>
              <a:pPr/>
              <a:t>17</a:t>
            </a:fld>
            <a:endParaRPr lang="en-US" dirty="0"/>
          </a:p>
        </p:txBody>
      </p:sp>
      <p:sp>
        <p:nvSpPr>
          <p:cNvPr id="5" name="Footer Placeholder 4"/>
          <p:cNvSpPr>
            <a:spLocks noGrp="1"/>
          </p:cNvSpPr>
          <p:nvPr>
            <p:ph type="ftr" sz="quarter" idx="11"/>
          </p:nvPr>
        </p:nvSpPr>
        <p:spPr/>
        <p:txBody>
          <a:bodyPr/>
          <a:lstStyle/>
          <a:p>
            <a:r>
              <a:rPr lang="en-US" dirty="0" smtClean="0"/>
              <a:t>Copyright ©2019 John Wiley &amp; Sons, Inc. </a:t>
            </a:r>
            <a:endParaRPr lang="en-US" dirty="0"/>
          </a:p>
        </p:txBody>
      </p:sp>
    </p:spTree>
    <p:extLst>
      <p:ext uri="{BB962C8B-B14F-4D97-AF65-F5344CB8AC3E}">
        <p14:creationId xmlns:p14="http://schemas.microsoft.com/office/powerpoint/2010/main" xmlns="" val="571855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xEl>
                                              <p:pRg st="0" end="0"/>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5">
                                            <p:txEl>
                                              <p:pRg st="0" end="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P spid="7" grpId="0" build="p"/>
      <p:bldP spid="8" grpId="0" build="p"/>
      <p:bldP spid="9" grpId="0" build="p"/>
      <p:bldP spid="10" grpId="0" build="p"/>
      <p:bldP spid="11" grpId="0" build="p"/>
      <p:bldP spid="14" grpId="0" build="p"/>
      <p:bldP spid="15" grpId="0" build="p"/>
      <p:bldP spid="16"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6D8DAF2-EDA0-49EE-9CD8-E3DB4F725D0B}"/>
              </a:ext>
            </a:extLst>
          </p:cNvPr>
          <p:cNvSpPr>
            <a:spLocks noGrp="1"/>
          </p:cNvSpPr>
          <p:nvPr>
            <p:ph type="title"/>
          </p:nvPr>
        </p:nvSpPr>
        <p:spPr/>
        <p:txBody>
          <a:bodyPr/>
          <a:lstStyle/>
          <a:p>
            <a:r>
              <a:rPr lang="en-US" altLang="en-US" dirty="0"/>
              <a:t>Purchase Returns and Allowances </a:t>
            </a:r>
            <a:r>
              <a:rPr lang="en-US" altLang="en-US" sz="2000" b="0" dirty="0"/>
              <a:t>(1 of 4)</a:t>
            </a:r>
            <a:endParaRPr lang="en-US" dirty="0"/>
          </a:p>
        </p:txBody>
      </p:sp>
      <p:sp>
        <p:nvSpPr>
          <p:cNvPr id="3" name="Content Placeholder 2">
            <a:extLst>
              <a:ext uri="{FF2B5EF4-FFF2-40B4-BE49-F238E27FC236}">
                <a16:creationId xmlns="" xmlns:a16="http://schemas.microsoft.com/office/drawing/2014/main" id="{BBBD0059-D46A-4FEE-8AC2-01D134A4770A}"/>
              </a:ext>
            </a:extLst>
          </p:cNvPr>
          <p:cNvSpPr>
            <a:spLocks noGrp="1"/>
          </p:cNvSpPr>
          <p:nvPr>
            <p:ph sz="quarter" idx="16"/>
          </p:nvPr>
        </p:nvSpPr>
        <p:spPr>
          <a:xfrm>
            <a:off x="304800" y="1455729"/>
            <a:ext cx="8534400" cy="4781385"/>
          </a:xfrm>
        </p:spPr>
        <p:txBody>
          <a:bodyPr/>
          <a:lstStyle/>
          <a:p>
            <a:pPr>
              <a:lnSpc>
                <a:spcPct val="100000"/>
              </a:lnSpc>
              <a:spcBef>
                <a:spcPts val="1200"/>
              </a:spcBef>
            </a:pPr>
            <a:r>
              <a:rPr lang="en-US" altLang="en-US" b="1" dirty="0"/>
              <a:t>Purchaser may be dissatisfied</a:t>
            </a:r>
            <a:r>
              <a:rPr lang="en-US" altLang="en-US" dirty="0"/>
              <a:t> because goods are damaged or defective, of inferior quality, or do not meet specifications</a:t>
            </a:r>
            <a:r>
              <a:rPr lang="en-US" altLang="en-US" dirty="0" smtClean="0"/>
              <a:t>.</a:t>
            </a:r>
          </a:p>
          <a:p>
            <a:pPr>
              <a:lnSpc>
                <a:spcPct val="100000"/>
              </a:lnSpc>
              <a:spcBef>
                <a:spcPts val="1800"/>
              </a:spcBef>
            </a:pPr>
            <a:r>
              <a:rPr lang="en-US" altLang="en-US" b="1" dirty="0">
                <a:solidFill>
                  <a:srgbClr val="00007F"/>
                </a:solidFill>
              </a:rPr>
              <a:t>Purchase Return</a:t>
            </a:r>
          </a:p>
          <a:p>
            <a:pPr>
              <a:lnSpc>
                <a:spcPct val="100000"/>
              </a:lnSpc>
              <a:spcBef>
                <a:spcPts val="600"/>
              </a:spcBef>
            </a:pPr>
            <a:r>
              <a:rPr lang="en-US" altLang="en-US" dirty="0"/>
              <a:t>Return goods for credit if the sale was made on credit, or for a cash refund if the purchase was for cash</a:t>
            </a:r>
            <a:r>
              <a:rPr lang="en-US" altLang="en-US" dirty="0" smtClean="0"/>
              <a:t>.</a:t>
            </a:r>
          </a:p>
          <a:p>
            <a:pPr>
              <a:lnSpc>
                <a:spcPct val="100000"/>
              </a:lnSpc>
              <a:spcBef>
                <a:spcPts val="1800"/>
              </a:spcBef>
            </a:pPr>
            <a:r>
              <a:rPr lang="en-US" altLang="en-US" b="1" dirty="0">
                <a:solidFill>
                  <a:srgbClr val="00007F"/>
                </a:solidFill>
              </a:rPr>
              <a:t>Purchase Allowance</a:t>
            </a:r>
            <a:endParaRPr lang="en-US" b="1" dirty="0">
              <a:solidFill>
                <a:srgbClr val="00007F"/>
              </a:solidFill>
            </a:endParaRPr>
          </a:p>
          <a:p>
            <a:pPr>
              <a:lnSpc>
                <a:spcPct val="100000"/>
              </a:lnSpc>
              <a:spcBef>
                <a:spcPts val="600"/>
              </a:spcBef>
            </a:pPr>
            <a:r>
              <a:rPr lang="en-US" altLang="en-US" dirty="0"/>
              <a:t>May choose to keep the merchandise if the seller will grant a reduction of the purchase price.</a:t>
            </a:r>
            <a:endParaRPr lang="en-US" dirty="0"/>
          </a:p>
          <a:p>
            <a:pPr>
              <a:lnSpc>
                <a:spcPct val="100000"/>
              </a:lnSpc>
              <a:spcBef>
                <a:spcPts val="1200"/>
              </a:spcBef>
            </a:pPr>
            <a:endParaRPr lang="en-US" dirty="0"/>
          </a:p>
          <a:p>
            <a:pPr>
              <a:lnSpc>
                <a:spcPct val="100000"/>
              </a:lnSpc>
              <a:spcBef>
                <a:spcPts val="1200"/>
              </a:spcBef>
            </a:pPr>
            <a:endParaRPr lang="en-US" dirty="0"/>
          </a:p>
        </p:txBody>
      </p:sp>
      <p:sp>
        <p:nvSpPr>
          <p:cNvPr id="4" name="Slide Number Placeholder 3">
            <a:extLst>
              <a:ext uri="{FF2B5EF4-FFF2-40B4-BE49-F238E27FC236}">
                <a16:creationId xmlns="" xmlns:a16="http://schemas.microsoft.com/office/drawing/2014/main" id="{A20F067C-A036-42A8-ACF9-DD0FA6243238}"/>
              </a:ext>
            </a:extLst>
          </p:cNvPr>
          <p:cNvSpPr>
            <a:spLocks noGrp="1"/>
          </p:cNvSpPr>
          <p:nvPr>
            <p:ph type="sldNum" sz="quarter" idx="10"/>
          </p:nvPr>
        </p:nvSpPr>
        <p:spPr/>
        <p:txBody>
          <a:bodyPr/>
          <a:lstStyle/>
          <a:p>
            <a:fld id="{67B19427-F580-D146-B60E-4CADEE75497F}" type="slidenum">
              <a:rPr lang="en-US" smtClean="0"/>
              <a:pPr/>
              <a:t>18</a:t>
            </a:fld>
            <a:endParaRPr lang="en-US" dirty="0"/>
          </a:p>
        </p:txBody>
      </p:sp>
      <p:sp>
        <p:nvSpPr>
          <p:cNvPr id="5" name="Footer Placeholder 4">
            <a:extLst>
              <a:ext uri="{FF2B5EF4-FFF2-40B4-BE49-F238E27FC236}">
                <a16:creationId xmlns="" xmlns:a16="http://schemas.microsoft.com/office/drawing/2014/main" id="{5C05ACA7-EC9E-49DE-84F4-C4F94477CCF5}"/>
              </a:ext>
            </a:extLst>
          </p:cNvPr>
          <p:cNvSpPr>
            <a:spLocks noGrp="1"/>
          </p:cNvSpPr>
          <p:nvPr>
            <p:ph type="ftr" sz="quarter" idx="11"/>
          </p:nvPr>
        </p:nvSpPr>
        <p:spPr/>
        <p:txBody>
          <a:bodyPr/>
          <a:lstStyle/>
          <a:p>
            <a:r>
              <a:rPr lang="en-US" dirty="0" smtClean="0"/>
              <a:t>Copyright ©2019 John Wiley &amp; Sons, Inc. </a:t>
            </a:r>
            <a:endParaRPr lang="en-US" dirty="0"/>
          </a:p>
        </p:txBody>
      </p:sp>
    </p:spTree>
    <p:extLst>
      <p:ext uri="{BB962C8B-B14F-4D97-AF65-F5344CB8AC3E}">
        <p14:creationId xmlns:p14="http://schemas.microsoft.com/office/powerpoint/2010/main" xmlns="" val="25114154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dirty="0"/>
              <a:t>Purchase Returns and Allowances </a:t>
            </a:r>
            <a:r>
              <a:rPr lang="en-US" altLang="en-US" sz="2000" b="0" baseline="0" dirty="0"/>
              <a:t>(2 of 4)</a:t>
            </a:r>
            <a:endParaRPr lang="en-US" sz="2000" b="0" baseline="0" dirty="0"/>
          </a:p>
        </p:txBody>
      </p:sp>
      <p:sp>
        <p:nvSpPr>
          <p:cNvPr id="3" name="Content Placeholder 2"/>
          <p:cNvSpPr>
            <a:spLocks noGrp="1"/>
          </p:cNvSpPr>
          <p:nvPr>
            <p:ph sz="quarter" idx="16"/>
          </p:nvPr>
        </p:nvSpPr>
        <p:spPr>
          <a:xfrm>
            <a:off x="304800" y="1455730"/>
            <a:ext cx="8382000" cy="1053352"/>
          </a:xfrm>
        </p:spPr>
        <p:txBody>
          <a:bodyPr/>
          <a:lstStyle/>
          <a:p>
            <a:pPr>
              <a:lnSpc>
                <a:spcPct val="100000"/>
              </a:lnSpc>
              <a:spcBef>
                <a:spcPts val="1200"/>
              </a:spcBef>
            </a:pPr>
            <a:r>
              <a:rPr lang="en-US" altLang="en-US" sz="2600" b="1" dirty="0"/>
              <a:t>Illustration: </a:t>
            </a:r>
            <a:r>
              <a:rPr lang="en-US" altLang="en-US" sz="2600" dirty="0"/>
              <a:t>Assume Sauk Stereo returned goods costing </a:t>
            </a:r>
            <a:r>
              <a:rPr lang="en-US" sz="2600" dirty="0" smtClean="0"/>
              <a:t>€</a:t>
            </a:r>
            <a:r>
              <a:rPr lang="en-US" altLang="en-US" sz="2600" dirty="0" smtClean="0"/>
              <a:t>300 </a:t>
            </a:r>
            <a:r>
              <a:rPr lang="en-US" altLang="en-US" sz="2600" dirty="0"/>
              <a:t>to PW Audio Supply on May 8.</a:t>
            </a:r>
            <a:endParaRPr lang="en-US" sz="2600" dirty="0"/>
          </a:p>
        </p:txBody>
      </p:sp>
      <p:sp>
        <p:nvSpPr>
          <p:cNvPr id="6" name="Content Placeholder 5"/>
          <p:cNvSpPr>
            <a:spLocks noGrp="1"/>
          </p:cNvSpPr>
          <p:nvPr>
            <p:ph sz="quarter" idx="17"/>
          </p:nvPr>
        </p:nvSpPr>
        <p:spPr>
          <a:xfrm>
            <a:off x="321881" y="2607602"/>
            <a:ext cx="1066800" cy="492443"/>
          </a:xfrm>
          <a:ln>
            <a:noFill/>
          </a:ln>
        </p:spPr>
        <p:txBody>
          <a:bodyPr anchor="ctr" anchorCtr="0">
            <a:spAutoFit/>
          </a:bodyPr>
          <a:lstStyle/>
          <a:p>
            <a:pPr>
              <a:lnSpc>
                <a:spcPct val="100000"/>
              </a:lnSpc>
              <a:spcBef>
                <a:spcPts val="0"/>
              </a:spcBef>
            </a:pPr>
            <a:r>
              <a:rPr lang="en-US" altLang="en-US" sz="2600" dirty="0">
                <a:latin typeface="Calibri" panose="020F0502020204030204" pitchFamily="34" charset="0"/>
              </a:rPr>
              <a:t>May 8</a:t>
            </a:r>
          </a:p>
        </p:txBody>
      </p:sp>
      <p:sp>
        <p:nvSpPr>
          <p:cNvPr id="7" name="Content Placeholder 6"/>
          <p:cNvSpPr>
            <a:spLocks noGrp="1"/>
          </p:cNvSpPr>
          <p:nvPr>
            <p:ph sz="quarter" idx="18"/>
          </p:nvPr>
        </p:nvSpPr>
        <p:spPr>
          <a:xfrm>
            <a:off x="1763885" y="2604787"/>
            <a:ext cx="3654245" cy="492443"/>
          </a:xfrm>
          <a:ln>
            <a:noFill/>
          </a:ln>
        </p:spPr>
        <p:txBody>
          <a:bodyPr anchor="ctr" anchorCtr="0">
            <a:spAutoFit/>
          </a:bodyPr>
          <a:lstStyle/>
          <a:p>
            <a:pPr>
              <a:lnSpc>
                <a:spcPct val="100000"/>
              </a:lnSpc>
              <a:spcBef>
                <a:spcPts val="0"/>
              </a:spcBef>
            </a:pPr>
            <a:r>
              <a:rPr lang="en-US" altLang="en-US" sz="2600" dirty="0">
                <a:latin typeface="Calibri" panose="020F0502020204030204" pitchFamily="34" charset="0"/>
                <a:cs typeface="Arial" charset="0"/>
              </a:rPr>
              <a:t>Accounts Payable</a:t>
            </a:r>
            <a:endParaRPr lang="en-US" sz="2600" dirty="0">
              <a:latin typeface="Calibri" panose="020F0502020204030204" pitchFamily="34" charset="0"/>
            </a:endParaRPr>
          </a:p>
        </p:txBody>
      </p:sp>
      <p:sp>
        <p:nvSpPr>
          <p:cNvPr id="8" name="Content Placeholder 7"/>
          <p:cNvSpPr>
            <a:spLocks noGrp="1"/>
          </p:cNvSpPr>
          <p:nvPr>
            <p:ph sz="quarter" idx="19"/>
          </p:nvPr>
        </p:nvSpPr>
        <p:spPr>
          <a:xfrm>
            <a:off x="6314840" y="2599471"/>
            <a:ext cx="685800" cy="492443"/>
          </a:xfrm>
          <a:ln>
            <a:noFill/>
          </a:ln>
        </p:spPr>
        <p:txBody>
          <a:bodyPr anchor="ctr" anchorCtr="0">
            <a:spAutoFit/>
          </a:bodyPr>
          <a:lstStyle/>
          <a:p>
            <a:pPr>
              <a:lnSpc>
                <a:spcPct val="100000"/>
              </a:lnSpc>
              <a:spcBef>
                <a:spcPts val="0"/>
              </a:spcBef>
            </a:pPr>
            <a:r>
              <a:rPr lang="en-US" sz="2600" dirty="0">
                <a:latin typeface="Calibri" panose="020F0502020204030204" pitchFamily="34" charset="0"/>
              </a:rPr>
              <a:t>300</a:t>
            </a:r>
          </a:p>
        </p:txBody>
      </p:sp>
      <p:sp>
        <p:nvSpPr>
          <p:cNvPr id="9" name="Content Placeholder 8"/>
          <p:cNvSpPr>
            <a:spLocks noGrp="1"/>
          </p:cNvSpPr>
          <p:nvPr>
            <p:ph sz="quarter" idx="20"/>
          </p:nvPr>
        </p:nvSpPr>
        <p:spPr>
          <a:xfrm>
            <a:off x="2256051" y="3125420"/>
            <a:ext cx="2467739" cy="492443"/>
          </a:xfrm>
          <a:ln>
            <a:noFill/>
          </a:ln>
        </p:spPr>
        <p:txBody>
          <a:bodyPr anchor="ctr" anchorCtr="0">
            <a:spAutoFit/>
          </a:bodyPr>
          <a:lstStyle/>
          <a:p>
            <a:pPr>
              <a:lnSpc>
                <a:spcPct val="100000"/>
              </a:lnSpc>
              <a:spcBef>
                <a:spcPts val="0"/>
              </a:spcBef>
            </a:pPr>
            <a:r>
              <a:rPr lang="en-US" altLang="en-US" sz="2600" dirty="0">
                <a:latin typeface="Calibri" panose="020F0502020204030204" pitchFamily="34" charset="0"/>
                <a:cs typeface="Arial" charset="0"/>
              </a:rPr>
              <a:t>Inventory</a:t>
            </a:r>
            <a:endParaRPr lang="en-US" sz="2600" dirty="0">
              <a:latin typeface="Calibri" panose="020F0502020204030204" pitchFamily="34" charset="0"/>
            </a:endParaRPr>
          </a:p>
        </p:txBody>
      </p:sp>
      <p:sp>
        <p:nvSpPr>
          <p:cNvPr id="10" name="Content Placeholder 9"/>
          <p:cNvSpPr>
            <a:spLocks noGrp="1"/>
          </p:cNvSpPr>
          <p:nvPr>
            <p:ph sz="quarter" idx="21"/>
          </p:nvPr>
        </p:nvSpPr>
        <p:spPr>
          <a:xfrm>
            <a:off x="7680950" y="3125420"/>
            <a:ext cx="685800" cy="492443"/>
          </a:xfrm>
          <a:ln>
            <a:noFill/>
          </a:ln>
        </p:spPr>
        <p:txBody>
          <a:bodyPr anchor="ctr" anchorCtr="0">
            <a:spAutoFit/>
          </a:bodyPr>
          <a:lstStyle/>
          <a:p>
            <a:pPr>
              <a:lnSpc>
                <a:spcPct val="100000"/>
              </a:lnSpc>
              <a:spcBef>
                <a:spcPts val="0"/>
              </a:spcBef>
            </a:pPr>
            <a:r>
              <a:rPr lang="en-US" sz="2600" dirty="0">
                <a:latin typeface="Calibri" panose="020F0502020204030204" pitchFamily="34" charset="0"/>
              </a:rPr>
              <a:t>300</a:t>
            </a:r>
          </a:p>
        </p:txBody>
      </p:sp>
      <p:sp>
        <p:nvSpPr>
          <p:cNvPr id="4" name="Slide Number Placeholder 3"/>
          <p:cNvSpPr>
            <a:spLocks noGrp="1"/>
          </p:cNvSpPr>
          <p:nvPr>
            <p:ph type="sldNum" sz="quarter" idx="10"/>
          </p:nvPr>
        </p:nvSpPr>
        <p:spPr/>
        <p:txBody>
          <a:bodyPr/>
          <a:lstStyle/>
          <a:p>
            <a:fld id="{67B19427-F580-D146-B60E-4CADEE75497F}" type="slidenum">
              <a:rPr lang="en-US" smtClean="0"/>
              <a:pPr/>
              <a:t>19</a:t>
            </a:fld>
            <a:endParaRPr lang="en-US" dirty="0"/>
          </a:p>
        </p:txBody>
      </p:sp>
      <p:sp>
        <p:nvSpPr>
          <p:cNvPr id="5" name="Footer Placeholder 4"/>
          <p:cNvSpPr>
            <a:spLocks noGrp="1"/>
          </p:cNvSpPr>
          <p:nvPr>
            <p:ph type="ftr" sz="quarter" idx="11"/>
          </p:nvPr>
        </p:nvSpPr>
        <p:spPr/>
        <p:txBody>
          <a:bodyPr/>
          <a:lstStyle/>
          <a:p>
            <a:r>
              <a:rPr lang="en-US" dirty="0" smtClean="0"/>
              <a:t>Copyright ©2019 John Wiley &amp; Sons, Inc. </a:t>
            </a:r>
            <a:endParaRPr lang="en-US" dirty="0"/>
          </a:p>
        </p:txBody>
      </p:sp>
    </p:spTree>
    <p:extLst>
      <p:ext uri="{BB962C8B-B14F-4D97-AF65-F5344CB8AC3E}">
        <p14:creationId xmlns:p14="http://schemas.microsoft.com/office/powerpoint/2010/main" xmlns="" val="571855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8" grpId="0" build="p"/>
      <p:bldP spid="9" grpId="0" build="p"/>
      <p:bldP spid="10"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59525"/>
            <a:ext cx="8534400" cy="5551010"/>
          </a:xfrm>
          <a:prstGeom prst="rect">
            <a:avLst/>
          </a:prstGeom>
        </p:spPr>
        <p:txBody>
          <a:bodyPr/>
          <a:lstStyle/>
          <a:p>
            <a:r>
              <a:rPr lang="en-US" b="1" dirty="0"/>
              <a:t>Chapter </a:t>
            </a:r>
            <a:r>
              <a:rPr lang="en-US" b="1" dirty="0" smtClean="0"/>
              <a:t>Outline</a:t>
            </a:r>
            <a:endParaRPr lang="en-US" sz="4000" b="1" dirty="0"/>
          </a:p>
        </p:txBody>
      </p:sp>
      <p:sp>
        <p:nvSpPr>
          <p:cNvPr id="4" name="COB/LO"/>
          <p:cNvSpPr>
            <a:spLocks noGrp="1"/>
          </p:cNvSpPr>
          <p:nvPr>
            <p:ph sz="quarter" idx="14"/>
          </p:nvPr>
        </p:nvSpPr>
        <p:spPr>
          <a:xfrm>
            <a:off x="304800" y="1353255"/>
            <a:ext cx="8534400" cy="4857280"/>
          </a:xfrm>
        </p:spPr>
        <p:txBody>
          <a:bodyPr/>
          <a:lstStyle/>
          <a:p>
            <a:pPr lvl="1">
              <a:lnSpc>
                <a:spcPct val="100000"/>
              </a:lnSpc>
              <a:spcBef>
                <a:spcPts val="1200"/>
              </a:spcBef>
            </a:pPr>
            <a:r>
              <a:rPr lang="en-US" sz="3200" b="1" dirty="0"/>
              <a:t>Learning Objectives</a:t>
            </a:r>
          </a:p>
          <a:p>
            <a:pPr marL="914400" lvl="2" indent="-914400">
              <a:lnSpc>
                <a:spcPct val="100000"/>
              </a:lnSpc>
              <a:spcBef>
                <a:spcPts val="1200"/>
              </a:spcBef>
              <a:buNone/>
            </a:pPr>
            <a:r>
              <a:rPr lang="en-US" sz="2600" b="1" dirty="0">
                <a:solidFill>
                  <a:srgbClr val="931B21"/>
                </a:solidFill>
              </a:rPr>
              <a:t>LO 1 </a:t>
            </a:r>
            <a:r>
              <a:rPr lang="en-US" sz="2600" b="1" dirty="0" smtClean="0">
                <a:solidFill>
                  <a:srgbClr val="931B21"/>
                </a:solidFill>
              </a:rPr>
              <a:t>	</a:t>
            </a:r>
            <a:r>
              <a:rPr lang="en-US" sz="2600" dirty="0" smtClean="0"/>
              <a:t>Describe </a:t>
            </a:r>
            <a:r>
              <a:rPr lang="en-US" sz="2600" dirty="0"/>
              <a:t>merchandising operations and inventory systems.</a:t>
            </a:r>
          </a:p>
          <a:p>
            <a:pPr marL="0" lvl="2" indent="0">
              <a:lnSpc>
                <a:spcPct val="100000"/>
              </a:lnSpc>
              <a:spcBef>
                <a:spcPts val="1200"/>
              </a:spcBef>
              <a:buNone/>
            </a:pPr>
            <a:r>
              <a:rPr lang="en-US" sz="2600" b="1" dirty="0">
                <a:solidFill>
                  <a:srgbClr val="931B21"/>
                </a:solidFill>
              </a:rPr>
              <a:t>LO 2</a:t>
            </a:r>
            <a:r>
              <a:rPr lang="en-US" sz="2600" dirty="0" smtClean="0"/>
              <a:t>	Record </a:t>
            </a:r>
            <a:r>
              <a:rPr lang="en-US" sz="2600" dirty="0"/>
              <a:t>purchases under a perpetual inventory </a:t>
            </a:r>
            <a:r>
              <a:rPr lang="en-US" sz="2600" dirty="0" smtClean="0"/>
              <a:t>system</a:t>
            </a:r>
            <a:r>
              <a:rPr lang="en-US" sz="2600" dirty="0"/>
              <a:t>.</a:t>
            </a:r>
          </a:p>
          <a:p>
            <a:pPr marL="0" lvl="2" indent="0">
              <a:lnSpc>
                <a:spcPct val="100000"/>
              </a:lnSpc>
              <a:spcBef>
                <a:spcPts val="1200"/>
              </a:spcBef>
              <a:buNone/>
            </a:pPr>
            <a:r>
              <a:rPr lang="en-US" sz="2600" b="1" dirty="0">
                <a:solidFill>
                  <a:srgbClr val="931B21"/>
                </a:solidFill>
              </a:rPr>
              <a:t>LO 3</a:t>
            </a:r>
            <a:r>
              <a:rPr lang="en-US" sz="2600" dirty="0" smtClean="0"/>
              <a:t>	Record </a:t>
            </a:r>
            <a:r>
              <a:rPr lang="en-US" sz="2600" dirty="0"/>
              <a:t>sales under a perpetual inventory system.</a:t>
            </a:r>
          </a:p>
          <a:p>
            <a:pPr marL="0" lvl="2" indent="0">
              <a:lnSpc>
                <a:spcPct val="100000"/>
              </a:lnSpc>
              <a:spcBef>
                <a:spcPts val="1200"/>
              </a:spcBef>
              <a:buNone/>
            </a:pPr>
            <a:r>
              <a:rPr lang="en-US" sz="2600" b="1" dirty="0">
                <a:solidFill>
                  <a:srgbClr val="931B21"/>
                </a:solidFill>
              </a:rPr>
              <a:t>LO 4</a:t>
            </a:r>
            <a:r>
              <a:rPr lang="en-US" sz="2600" dirty="0" smtClean="0"/>
              <a:t>	Apply </a:t>
            </a:r>
            <a:r>
              <a:rPr lang="en-US" sz="2600" dirty="0"/>
              <a:t>the steps </a:t>
            </a:r>
            <a:r>
              <a:rPr lang="en-US" sz="2600" dirty="0" smtClean="0"/>
              <a:t>in the </a:t>
            </a:r>
            <a:r>
              <a:rPr lang="en-US" sz="2600" dirty="0"/>
              <a:t>accounting cycle to </a:t>
            </a:r>
            <a:r>
              <a:rPr lang="en-US" sz="2600" dirty="0" smtClean="0"/>
              <a:t>a 	merchandising </a:t>
            </a:r>
            <a:r>
              <a:rPr lang="en-US" sz="2600" dirty="0"/>
              <a:t>company</a:t>
            </a:r>
            <a:r>
              <a:rPr lang="en-US" sz="2600" dirty="0" smtClean="0"/>
              <a:t>.</a:t>
            </a:r>
            <a:endParaRPr lang="en-US" sz="2600" dirty="0"/>
          </a:p>
          <a:p>
            <a:pPr marL="0" lvl="2" indent="0">
              <a:lnSpc>
                <a:spcPct val="100000"/>
              </a:lnSpc>
              <a:spcBef>
                <a:spcPts val="1200"/>
              </a:spcBef>
              <a:buNone/>
            </a:pPr>
            <a:r>
              <a:rPr lang="en-US" sz="2600" b="1" dirty="0">
                <a:solidFill>
                  <a:srgbClr val="931B21"/>
                </a:solidFill>
              </a:rPr>
              <a:t>LO 5</a:t>
            </a:r>
            <a:r>
              <a:rPr lang="en-US" sz="2600" dirty="0" smtClean="0"/>
              <a:t>	Prepare financial statements for a merchandising 	company.</a:t>
            </a:r>
            <a:endParaRPr lang="en-US" sz="2600" dirty="0"/>
          </a:p>
        </p:txBody>
      </p:sp>
      <p:sp>
        <p:nvSpPr>
          <p:cNvPr id="6" name="Slide Number Placeholder "/>
          <p:cNvSpPr>
            <a:spLocks noGrp="1"/>
          </p:cNvSpPr>
          <p:nvPr>
            <p:ph type="sldNum" sz="quarter" idx="10"/>
          </p:nvPr>
        </p:nvSpPr>
        <p:spPr/>
        <p:txBody>
          <a:bodyPr/>
          <a:lstStyle/>
          <a:p>
            <a:fld id="{67B19427-F580-D146-B60E-4CADEE75497F}" type="slidenum">
              <a:rPr lang="en-US" smtClean="0"/>
              <a:pPr/>
              <a:t>2</a:t>
            </a:fld>
            <a:endParaRPr lang="en-US" dirty="0"/>
          </a:p>
        </p:txBody>
      </p:sp>
      <p:sp>
        <p:nvSpPr>
          <p:cNvPr id="7" name="Footer Placeholder "/>
          <p:cNvSpPr>
            <a:spLocks noGrp="1"/>
          </p:cNvSpPr>
          <p:nvPr>
            <p:ph type="ftr" sz="quarter" idx="11"/>
          </p:nvPr>
        </p:nvSpPr>
        <p:spPr/>
        <p:txBody>
          <a:bodyPr/>
          <a:lstStyle/>
          <a:p>
            <a:r>
              <a:rPr lang="en-US" dirty="0" smtClean="0"/>
              <a:t>Copyright ©2019 John Wiley &amp; Sons, Inc. </a:t>
            </a:r>
            <a:endParaRPr lang="en-US" dirty="0"/>
          </a:p>
        </p:txBody>
      </p:sp>
    </p:spTree>
    <p:extLst>
      <p:ext uri="{BB962C8B-B14F-4D97-AF65-F5344CB8AC3E}">
        <p14:creationId xmlns:p14="http://schemas.microsoft.com/office/powerpoint/2010/main" xmlns="" val="6873152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E771E3F-85A6-40E0-A74C-FDE4DB170C68}"/>
              </a:ext>
            </a:extLst>
          </p:cNvPr>
          <p:cNvSpPr>
            <a:spLocks noGrp="1"/>
          </p:cNvSpPr>
          <p:nvPr>
            <p:ph type="title"/>
          </p:nvPr>
        </p:nvSpPr>
        <p:spPr/>
        <p:txBody>
          <a:bodyPr>
            <a:normAutofit/>
          </a:bodyPr>
          <a:lstStyle/>
          <a:p>
            <a:r>
              <a:rPr lang="en-US" altLang="en-US" dirty="0"/>
              <a:t>Purchase Returns and Allowances </a:t>
            </a:r>
            <a:r>
              <a:rPr lang="en-US" altLang="en-US" sz="2000" b="0" baseline="0" dirty="0" smtClean="0"/>
              <a:t>(3 </a:t>
            </a:r>
            <a:r>
              <a:rPr lang="en-US" altLang="en-US" sz="2000" b="0" baseline="0" dirty="0"/>
              <a:t>of 4)</a:t>
            </a:r>
            <a:endParaRPr lang="en-US" sz="2000" b="0" baseline="0" dirty="0"/>
          </a:p>
        </p:txBody>
      </p:sp>
      <p:sp>
        <p:nvSpPr>
          <p:cNvPr id="5" name="Content Placeholder 4">
            <a:extLst>
              <a:ext uri="{FF2B5EF4-FFF2-40B4-BE49-F238E27FC236}">
                <a16:creationId xmlns="" xmlns:a16="http://schemas.microsoft.com/office/drawing/2014/main" id="{54B8FEA8-FBA1-4271-9E99-734545DD5FDC}"/>
              </a:ext>
            </a:extLst>
          </p:cNvPr>
          <p:cNvSpPr>
            <a:spLocks noGrp="1"/>
          </p:cNvSpPr>
          <p:nvPr>
            <p:ph sz="quarter" idx="15"/>
          </p:nvPr>
        </p:nvSpPr>
        <p:spPr>
          <a:xfrm>
            <a:off x="304800" y="1455729"/>
            <a:ext cx="8534400" cy="4629595"/>
          </a:xfrm>
        </p:spPr>
        <p:txBody>
          <a:bodyPr/>
          <a:lstStyle/>
          <a:p>
            <a:pPr>
              <a:lnSpc>
                <a:spcPct val="100000"/>
              </a:lnSpc>
              <a:spcBef>
                <a:spcPts val="1200"/>
              </a:spcBef>
            </a:pPr>
            <a:r>
              <a:rPr lang="en-US" altLang="en-US" sz="3200" b="1" dirty="0">
                <a:solidFill>
                  <a:schemeClr val="accent2"/>
                </a:solidFill>
              </a:rPr>
              <a:t>Review Question</a:t>
            </a:r>
          </a:p>
          <a:p>
            <a:pPr marL="0" lvl="1" indent="0">
              <a:lnSpc>
                <a:spcPct val="100000"/>
              </a:lnSpc>
              <a:spcBef>
                <a:spcPts val="1200"/>
              </a:spcBef>
              <a:buClr>
                <a:schemeClr val="tx1"/>
              </a:buClr>
              <a:buNone/>
            </a:pPr>
            <a:r>
              <a:rPr lang="en-US" altLang="en-US" dirty="0"/>
              <a:t>In a perpetual inventory system, a return of defective merchandise by a purchaser is recorded by crediting:</a:t>
            </a:r>
          </a:p>
          <a:p>
            <a:pPr lvl="1" indent="-457200">
              <a:lnSpc>
                <a:spcPct val="100000"/>
              </a:lnSpc>
              <a:spcBef>
                <a:spcPts val="1200"/>
              </a:spcBef>
              <a:buClr>
                <a:schemeClr val="tx1"/>
              </a:buClr>
              <a:buNone/>
            </a:pPr>
            <a:r>
              <a:rPr lang="en-US" altLang="en-US" dirty="0"/>
              <a:t>a. </a:t>
            </a:r>
            <a:r>
              <a:rPr lang="en-US" altLang="en-US" dirty="0" smtClean="0"/>
              <a:t>	Purchases</a:t>
            </a:r>
            <a:endParaRPr lang="en-US" altLang="en-US" dirty="0"/>
          </a:p>
          <a:p>
            <a:pPr lvl="1" indent="-457200">
              <a:lnSpc>
                <a:spcPct val="100000"/>
              </a:lnSpc>
              <a:spcBef>
                <a:spcPts val="1200"/>
              </a:spcBef>
              <a:buClr>
                <a:schemeClr val="tx1"/>
              </a:buClr>
              <a:buNone/>
            </a:pPr>
            <a:r>
              <a:rPr lang="en-US" altLang="en-US" dirty="0"/>
              <a:t>b. </a:t>
            </a:r>
            <a:r>
              <a:rPr lang="en-US" altLang="en-US" dirty="0" smtClean="0"/>
              <a:t>	Purchase </a:t>
            </a:r>
            <a:r>
              <a:rPr lang="en-US" altLang="en-US" dirty="0"/>
              <a:t>Returns</a:t>
            </a:r>
          </a:p>
          <a:p>
            <a:pPr lvl="1" indent="-457200">
              <a:lnSpc>
                <a:spcPct val="100000"/>
              </a:lnSpc>
              <a:spcBef>
                <a:spcPts val="1200"/>
              </a:spcBef>
              <a:buClr>
                <a:schemeClr val="tx1"/>
              </a:buClr>
              <a:buNone/>
            </a:pPr>
            <a:r>
              <a:rPr lang="en-US" altLang="en-US" dirty="0"/>
              <a:t>c. </a:t>
            </a:r>
            <a:r>
              <a:rPr lang="en-US" altLang="en-US" dirty="0" smtClean="0"/>
              <a:t>	Purchase </a:t>
            </a:r>
            <a:r>
              <a:rPr lang="en-US" altLang="en-US" dirty="0"/>
              <a:t>Allowance</a:t>
            </a:r>
          </a:p>
          <a:p>
            <a:pPr lvl="1" indent="-457200">
              <a:lnSpc>
                <a:spcPct val="100000"/>
              </a:lnSpc>
              <a:spcBef>
                <a:spcPts val="1200"/>
              </a:spcBef>
              <a:buClr>
                <a:schemeClr val="tx1"/>
              </a:buClr>
              <a:buNone/>
            </a:pPr>
            <a:r>
              <a:rPr lang="en-US" altLang="en-US" dirty="0"/>
              <a:t>d. </a:t>
            </a:r>
            <a:r>
              <a:rPr lang="en-US" altLang="en-US" dirty="0" smtClean="0"/>
              <a:t>	Inventory</a:t>
            </a:r>
            <a:endParaRPr lang="en-US" altLang="en-US" dirty="0"/>
          </a:p>
        </p:txBody>
      </p:sp>
      <p:sp>
        <p:nvSpPr>
          <p:cNvPr id="3" name="Slide Number Placeholder 2">
            <a:extLst>
              <a:ext uri="{FF2B5EF4-FFF2-40B4-BE49-F238E27FC236}">
                <a16:creationId xmlns="" xmlns:a16="http://schemas.microsoft.com/office/drawing/2014/main" id="{F445711F-7408-4F3F-86A6-F1F77DC4FA4B}"/>
              </a:ext>
            </a:extLst>
          </p:cNvPr>
          <p:cNvSpPr>
            <a:spLocks noGrp="1"/>
          </p:cNvSpPr>
          <p:nvPr>
            <p:ph type="sldNum" sz="quarter" idx="10"/>
          </p:nvPr>
        </p:nvSpPr>
        <p:spPr/>
        <p:txBody>
          <a:bodyPr/>
          <a:lstStyle/>
          <a:p>
            <a:fld id="{67B19427-F580-D146-B60E-4CADEE75497F}" type="slidenum">
              <a:rPr lang="en-US" smtClean="0"/>
              <a:pPr/>
              <a:t>20</a:t>
            </a:fld>
            <a:endParaRPr lang="en-US" dirty="0"/>
          </a:p>
        </p:txBody>
      </p:sp>
      <p:sp>
        <p:nvSpPr>
          <p:cNvPr id="4" name="Footer Placeholder 3">
            <a:extLst>
              <a:ext uri="{FF2B5EF4-FFF2-40B4-BE49-F238E27FC236}">
                <a16:creationId xmlns="" xmlns:a16="http://schemas.microsoft.com/office/drawing/2014/main" id="{BDAFCE70-644E-4287-AB92-55952B4EA006}"/>
              </a:ext>
            </a:extLst>
          </p:cNvPr>
          <p:cNvSpPr>
            <a:spLocks noGrp="1"/>
          </p:cNvSpPr>
          <p:nvPr>
            <p:ph type="ftr" sz="quarter" idx="11"/>
          </p:nvPr>
        </p:nvSpPr>
        <p:spPr/>
        <p:txBody>
          <a:bodyPr/>
          <a:lstStyle/>
          <a:p>
            <a:r>
              <a:rPr lang="en-US" dirty="0" smtClean="0"/>
              <a:t>Copyright ©2019 John Wiley &amp; Sons, Inc. </a:t>
            </a:r>
            <a:endParaRPr lang="en-US" dirty="0"/>
          </a:p>
        </p:txBody>
      </p:sp>
    </p:spTree>
    <p:extLst>
      <p:ext uri="{BB962C8B-B14F-4D97-AF65-F5344CB8AC3E}">
        <p14:creationId xmlns:p14="http://schemas.microsoft.com/office/powerpoint/2010/main" xmlns="" val="40267777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E771E3F-85A6-40E0-A74C-FDE4DB170C68}"/>
              </a:ext>
            </a:extLst>
          </p:cNvPr>
          <p:cNvSpPr>
            <a:spLocks noGrp="1"/>
          </p:cNvSpPr>
          <p:nvPr>
            <p:ph type="title"/>
          </p:nvPr>
        </p:nvSpPr>
        <p:spPr/>
        <p:txBody>
          <a:bodyPr>
            <a:normAutofit/>
          </a:bodyPr>
          <a:lstStyle/>
          <a:p>
            <a:r>
              <a:rPr lang="en-US" altLang="en-US" dirty="0"/>
              <a:t>Purchase Returns and Allowances </a:t>
            </a:r>
            <a:r>
              <a:rPr lang="en-US" altLang="en-US" sz="2000" b="0" baseline="0" dirty="0"/>
              <a:t>(4 of 4)</a:t>
            </a:r>
            <a:endParaRPr lang="en-US" sz="2000" b="0" baseline="0" dirty="0"/>
          </a:p>
        </p:txBody>
      </p:sp>
      <p:sp>
        <p:nvSpPr>
          <p:cNvPr id="5" name="Content Placeholder 4">
            <a:extLst>
              <a:ext uri="{FF2B5EF4-FFF2-40B4-BE49-F238E27FC236}">
                <a16:creationId xmlns="" xmlns:a16="http://schemas.microsoft.com/office/drawing/2014/main" id="{54B8FEA8-FBA1-4271-9E99-734545DD5FDC}"/>
              </a:ext>
            </a:extLst>
          </p:cNvPr>
          <p:cNvSpPr>
            <a:spLocks noGrp="1"/>
          </p:cNvSpPr>
          <p:nvPr>
            <p:ph sz="quarter" idx="15"/>
          </p:nvPr>
        </p:nvSpPr>
        <p:spPr>
          <a:xfrm>
            <a:off x="304800" y="1455729"/>
            <a:ext cx="8534400" cy="4629595"/>
          </a:xfrm>
        </p:spPr>
        <p:txBody>
          <a:bodyPr/>
          <a:lstStyle/>
          <a:p>
            <a:pPr>
              <a:lnSpc>
                <a:spcPct val="100000"/>
              </a:lnSpc>
              <a:spcBef>
                <a:spcPts val="1200"/>
              </a:spcBef>
            </a:pPr>
            <a:r>
              <a:rPr lang="en-US" altLang="en-US" sz="3200" b="1" dirty="0">
                <a:solidFill>
                  <a:schemeClr val="accent2"/>
                </a:solidFill>
              </a:rPr>
              <a:t>Review Question</a:t>
            </a:r>
          </a:p>
          <a:p>
            <a:pPr marL="0" lvl="1" indent="0">
              <a:lnSpc>
                <a:spcPct val="100000"/>
              </a:lnSpc>
              <a:spcBef>
                <a:spcPts val="1200"/>
              </a:spcBef>
              <a:buClr>
                <a:schemeClr val="tx1"/>
              </a:buClr>
              <a:buNone/>
            </a:pPr>
            <a:r>
              <a:rPr lang="en-US" altLang="en-US" dirty="0"/>
              <a:t>In a perpetual inventory system, a return of defective merchandise by a purchaser is recorded by crediting:</a:t>
            </a:r>
          </a:p>
          <a:p>
            <a:pPr lvl="1" indent="-457200">
              <a:lnSpc>
                <a:spcPct val="100000"/>
              </a:lnSpc>
              <a:spcBef>
                <a:spcPts val="1200"/>
              </a:spcBef>
              <a:buClr>
                <a:schemeClr val="tx1"/>
              </a:buClr>
              <a:buNone/>
            </a:pPr>
            <a:r>
              <a:rPr lang="en-US" altLang="en-US" dirty="0"/>
              <a:t>a. </a:t>
            </a:r>
            <a:r>
              <a:rPr lang="en-US" altLang="en-US" dirty="0" smtClean="0"/>
              <a:t>	Purchases</a:t>
            </a:r>
            <a:endParaRPr lang="en-US" altLang="en-US" dirty="0"/>
          </a:p>
          <a:p>
            <a:pPr lvl="1" indent="-457200">
              <a:lnSpc>
                <a:spcPct val="100000"/>
              </a:lnSpc>
              <a:spcBef>
                <a:spcPts val="1200"/>
              </a:spcBef>
              <a:buClr>
                <a:schemeClr val="tx1"/>
              </a:buClr>
              <a:buNone/>
            </a:pPr>
            <a:r>
              <a:rPr lang="en-US" altLang="en-US" dirty="0"/>
              <a:t>b. </a:t>
            </a:r>
            <a:r>
              <a:rPr lang="en-US" altLang="en-US" dirty="0" smtClean="0"/>
              <a:t>	Purchase </a:t>
            </a:r>
            <a:r>
              <a:rPr lang="en-US" altLang="en-US" dirty="0"/>
              <a:t>Returns</a:t>
            </a:r>
          </a:p>
          <a:p>
            <a:pPr lvl="1" indent="-457200">
              <a:lnSpc>
                <a:spcPct val="100000"/>
              </a:lnSpc>
              <a:spcBef>
                <a:spcPts val="1200"/>
              </a:spcBef>
              <a:buClr>
                <a:schemeClr val="tx1"/>
              </a:buClr>
              <a:buNone/>
            </a:pPr>
            <a:r>
              <a:rPr lang="en-US" altLang="en-US" dirty="0"/>
              <a:t>c. </a:t>
            </a:r>
            <a:r>
              <a:rPr lang="en-US" altLang="en-US" dirty="0" smtClean="0"/>
              <a:t>	Purchase </a:t>
            </a:r>
            <a:r>
              <a:rPr lang="en-US" altLang="en-US" dirty="0"/>
              <a:t>Allowance</a:t>
            </a:r>
          </a:p>
          <a:p>
            <a:pPr lvl="1" indent="-457200">
              <a:lnSpc>
                <a:spcPct val="100000"/>
              </a:lnSpc>
              <a:spcBef>
                <a:spcPts val="1200"/>
              </a:spcBef>
              <a:buClr>
                <a:schemeClr val="tx1"/>
              </a:buClr>
              <a:buNone/>
            </a:pPr>
            <a:r>
              <a:rPr lang="en-US" altLang="en-US" dirty="0"/>
              <a:t>d. </a:t>
            </a:r>
            <a:r>
              <a:rPr lang="en-US" altLang="en-US" dirty="0" smtClean="0"/>
              <a:t>	Inventory</a:t>
            </a:r>
            <a:endParaRPr lang="en-US" altLang="en-US" dirty="0"/>
          </a:p>
        </p:txBody>
      </p:sp>
      <p:pic>
        <p:nvPicPr>
          <p:cNvPr id="9" name="Content Placeholder 8" descr="The Answer is d. Inventory"/>
          <p:cNvPicPr>
            <a:picLocks noGrp="1" noChangeAspect="1"/>
          </p:cNvPicPr>
          <p:nvPr>
            <p:ph sz="quarter" idx="16"/>
          </p:nvPr>
        </p:nvPicPr>
        <p:blipFill>
          <a:blip r:embed="rId3"/>
          <a:stretch>
            <a:fillRect/>
          </a:stretch>
        </p:blipFill>
        <p:spPr>
          <a:xfrm>
            <a:off x="247780" y="4962309"/>
            <a:ext cx="395665" cy="335309"/>
          </a:xfrm>
          <a:prstGeom prst="rect">
            <a:avLst/>
          </a:prstGeom>
        </p:spPr>
      </p:pic>
      <p:sp>
        <p:nvSpPr>
          <p:cNvPr id="3" name="Slide Number Placeholder 2">
            <a:extLst>
              <a:ext uri="{FF2B5EF4-FFF2-40B4-BE49-F238E27FC236}">
                <a16:creationId xmlns="" xmlns:a16="http://schemas.microsoft.com/office/drawing/2014/main" id="{F445711F-7408-4F3F-86A6-F1F77DC4FA4B}"/>
              </a:ext>
            </a:extLst>
          </p:cNvPr>
          <p:cNvSpPr>
            <a:spLocks noGrp="1"/>
          </p:cNvSpPr>
          <p:nvPr>
            <p:ph type="sldNum" sz="quarter" idx="10"/>
          </p:nvPr>
        </p:nvSpPr>
        <p:spPr/>
        <p:txBody>
          <a:bodyPr/>
          <a:lstStyle/>
          <a:p>
            <a:fld id="{67B19427-F580-D146-B60E-4CADEE75497F}" type="slidenum">
              <a:rPr lang="en-US" smtClean="0"/>
              <a:pPr/>
              <a:t>21</a:t>
            </a:fld>
            <a:endParaRPr lang="en-US" dirty="0"/>
          </a:p>
        </p:txBody>
      </p:sp>
      <p:sp>
        <p:nvSpPr>
          <p:cNvPr id="4" name="Footer Placeholder 3">
            <a:extLst>
              <a:ext uri="{FF2B5EF4-FFF2-40B4-BE49-F238E27FC236}">
                <a16:creationId xmlns="" xmlns:a16="http://schemas.microsoft.com/office/drawing/2014/main" id="{BDAFCE70-644E-4287-AB92-55952B4EA006}"/>
              </a:ext>
            </a:extLst>
          </p:cNvPr>
          <p:cNvSpPr>
            <a:spLocks noGrp="1"/>
          </p:cNvSpPr>
          <p:nvPr>
            <p:ph type="ftr" sz="quarter" idx="11"/>
          </p:nvPr>
        </p:nvSpPr>
        <p:spPr/>
        <p:txBody>
          <a:bodyPr/>
          <a:lstStyle/>
          <a:p>
            <a:r>
              <a:rPr lang="en-US" dirty="0" smtClean="0"/>
              <a:t>Copyright ©2019 John Wiley &amp; Sons, Inc. </a:t>
            </a:r>
            <a:endParaRPr lang="en-US" dirty="0"/>
          </a:p>
        </p:txBody>
      </p:sp>
    </p:spTree>
    <p:extLst>
      <p:ext uri="{BB962C8B-B14F-4D97-AF65-F5344CB8AC3E}">
        <p14:creationId xmlns:p14="http://schemas.microsoft.com/office/powerpoint/2010/main" xmlns="" val="244328206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Purchase Discounts </a:t>
            </a:r>
            <a:r>
              <a:rPr lang="en-US" sz="2000" b="0" baseline="0" dirty="0"/>
              <a:t>(1 of 5)</a:t>
            </a:r>
          </a:p>
        </p:txBody>
      </p:sp>
      <p:sp>
        <p:nvSpPr>
          <p:cNvPr id="3" name="Content Placeholder 2"/>
          <p:cNvSpPr>
            <a:spLocks noGrp="1"/>
          </p:cNvSpPr>
          <p:nvPr>
            <p:ph sz="quarter" idx="16"/>
          </p:nvPr>
        </p:nvSpPr>
        <p:spPr>
          <a:xfrm>
            <a:off x="304800" y="1455730"/>
            <a:ext cx="8534400" cy="4174225"/>
          </a:xfrm>
        </p:spPr>
        <p:txBody>
          <a:bodyPr/>
          <a:lstStyle/>
          <a:p>
            <a:pPr>
              <a:lnSpc>
                <a:spcPct val="100000"/>
              </a:lnSpc>
              <a:spcBef>
                <a:spcPts val="1200"/>
              </a:spcBef>
              <a:buSzPct val="80000"/>
            </a:pPr>
            <a:r>
              <a:rPr lang="en-US" altLang="en-US" b="1" dirty="0"/>
              <a:t>Credit terms</a:t>
            </a:r>
            <a:r>
              <a:rPr lang="en-US" altLang="en-US" dirty="0"/>
              <a:t> may permit buyer to claim a cash discount for prompt payment.</a:t>
            </a:r>
          </a:p>
          <a:p>
            <a:pPr>
              <a:lnSpc>
                <a:spcPct val="100000"/>
              </a:lnSpc>
              <a:spcBef>
                <a:spcPts val="1200"/>
              </a:spcBef>
              <a:buSzPct val="80000"/>
            </a:pPr>
            <a:r>
              <a:rPr lang="en-US" altLang="en-US" b="1" dirty="0"/>
              <a:t>Advantages:</a:t>
            </a:r>
          </a:p>
          <a:p>
            <a:pPr marL="574675" lvl="1" indent="-346075">
              <a:lnSpc>
                <a:spcPct val="100000"/>
              </a:lnSpc>
              <a:spcBef>
                <a:spcPts val="1200"/>
              </a:spcBef>
              <a:spcAft>
                <a:spcPts val="0"/>
              </a:spcAft>
              <a:buClr>
                <a:schemeClr val="accent2"/>
              </a:buClr>
              <a:buSzPct val="100000"/>
              <a:buFont typeface="Arial" pitchFamily="34" charset="0"/>
              <a:buChar char="•"/>
            </a:pPr>
            <a:r>
              <a:rPr lang="en-US" altLang="en-US" sz="2800" dirty="0">
                <a:latin typeface="Calibri" panose="020F0502020204030204" pitchFamily="34" charset="0"/>
              </a:rPr>
              <a:t>Purchaser saves </a:t>
            </a:r>
            <a:r>
              <a:rPr lang="en-US" altLang="en-US" sz="2800" dirty="0" smtClean="0">
                <a:latin typeface="Calibri" panose="020F0502020204030204" pitchFamily="34" charset="0"/>
              </a:rPr>
              <a:t>money</a:t>
            </a:r>
            <a:endParaRPr lang="en-US" altLang="en-US" sz="2800" dirty="0">
              <a:latin typeface="Calibri" panose="020F0502020204030204" pitchFamily="34" charset="0"/>
            </a:endParaRPr>
          </a:p>
          <a:p>
            <a:pPr marL="574675" lvl="1" indent="-346075">
              <a:lnSpc>
                <a:spcPct val="100000"/>
              </a:lnSpc>
              <a:spcBef>
                <a:spcPts val="1200"/>
              </a:spcBef>
              <a:spcAft>
                <a:spcPts val="0"/>
              </a:spcAft>
              <a:buClr>
                <a:schemeClr val="accent2"/>
              </a:buClr>
              <a:buSzPct val="100000"/>
              <a:buFont typeface="Arial" pitchFamily="34" charset="0"/>
              <a:buChar char="•"/>
            </a:pPr>
            <a:r>
              <a:rPr lang="en-US" altLang="en-US" sz="2800" dirty="0">
                <a:latin typeface="Calibri" panose="020F0502020204030204" pitchFamily="34" charset="0"/>
              </a:rPr>
              <a:t>Seller shortens the operating cycle by converting the accounts receivable into cash </a:t>
            </a:r>
            <a:r>
              <a:rPr lang="en-US" altLang="en-US" sz="2800" dirty="0" smtClean="0">
                <a:latin typeface="Calibri" panose="020F0502020204030204" pitchFamily="34" charset="0"/>
              </a:rPr>
              <a:t>earlier</a:t>
            </a:r>
          </a:p>
          <a:p>
            <a:pPr marL="0" lvl="1" indent="0">
              <a:lnSpc>
                <a:spcPct val="100000"/>
              </a:lnSpc>
              <a:spcBef>
                <a:spcPts val="2400"/>
              </a:spcBef>
              <a:buClr>
                <a:schemeClr val="accent2"/>
              </a:buClr>
              <a:buSzPct val="100000"/>
              <a:buNone/>
            </a:pPr>
            <a:r>
              <a:rPr lang="en-US" altLang="en-US" sz="2800" b="1" dirty="0" smtClean="0">
                <a:latin typeface="Calibri" panose="020F0502020204030204" pitchFamily="34" charset="0"/>
              </a:rPr>
              <a:t>Example</a:t>
            </a:r>
            <a:r>
              <a:rPr lang="en-US" altLang="en-US" sz="2800" b="1" dirty="0">
                <a:latin typeface="Calibri" panose="020F0502020204030204" pitchFamily="34" charset="0"/>
              </a:rPr>
              <a:t>:</a:t>
            </a:r>
            <a:r>
              <a:rPr lang="en-US" altLang="en-US" sz="2800" dirty="0">
                <a:latin typeface="Calibri" panose="020F0502020204030204" pitchFamily="34" charset="0"/>
              </a:rPr>
              <a:t> Credit terms may read </a:t>
            </a:r>
            <a:r>
              <a:rPr lang="en-US" altLang="en-US" sz="2800" b="1" dirty="0">
                <a:latin typeface="Calibri" panose="020F0502020204030204" pitchFamily="34" charset="0"/>
              </a:rPr>
              <a:t>2/10, n/30</a:t>
            </a:r>
            <a:r>
              <a:rPr lang="en-US" altLang="en-US" sz="2800" dirty="0">
                <a:latin typeface="Calibri" panose="020F0502020204030204" pitchFamily="34" charset="0"/>
              </a:rPr>
              <a:t>.</a:t>
            </a:r>
            <a:endParaRPr lang="en-US" sz="2800" dirty="0">
              <a:latin typeface="Calibri" panose="020F0502020204030204" pitchFamily="34" charset="0"/>
            </a:endParaRPr>
          </a:p>
          <a:p>
            <a:pPr marL="574675" lvl="1" indent="-346075">
              <a:lnSpc>
                <a:spcPct val="100000"/>
              </a:lnSpc>
              <a:spcBef>
                <a:spcPts val="1200"/>
              </a:spcBef>
              <a:spcAft>
                <a:spcPts val="0"/>
              </a:spcAft>
              <a:buClr>
                <a:schemeClr val="accent2"/>
              </a:buClr>
              <a:buSzPct val="100000"/>
              <a:buFont typeface="Arial" pitchFamily="34" charset="0"/>
              <a:buChar char="•"/>
            </a:pPr>
            <a:endParaRPr lang="en-US" sz="2800" dirty="0">
              <a:latin typeface="Calibri" panose="020F0502020204030204" pitchFamily="34" charset="0"/>
            </a:endParaRPr>
          </a:p>
        </p:txBody>
      </p:sp>
      <p:sp>
        <p:nvSpPr>
          <p:cNvPr id="4" name="Slide Number Placeholder 3"/>
          <p:cNvSpPr>
            <a:spLocks noGrp="1"/>
          </p:cNvSpPr>
          <p:nvPr>
            <p:ph type="sldNum" sz="quarter" idx="10"/>
          </p:nvPr>
        </p:nvSpPr>
        <p:spPr/>
        <p:txBody>
          <a:bodyPr/>
          <a:lstStyle/>
          <a:p>
            <a:fld id="{67B19427-F580-D146-B60E-4CADEE75497F}" type="slidenum">
              <a:rPr lang="en-US" smtClean="0"/>
              <a:pPr/>
              <a:t>22</a:t>
            </a:fld>
            <a:endParaRPr lang="en-US" dirty="0"/>
          </a:p>
        </p:txBody>
      </p:sp>
      <p:sp>
        <p:nvSpPr>
          <p:cNvPr id="5" name="Footer Placeholder 4"/>
          <p:cNvSpPr>
            <a:spLocks noGrp="1"/>
          </p:cNvSpPr>
          <p:nvPr>
            <p:ph type="ftr" sz="quarter" idx="11"/>
          </p:nvPr>
        </p:nvSpPr>
        <p:spPr/>
        <p:txBody>
          <a:bodyPr/>
          <a:lstStyle/>
          <a:p>
            <a:r>
              <a:rPr lang="en-US" dirty="0" smtClean="0"/>
              <a:t>Copyright ©2019 John Wiley &amp; Sons, Inc. </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9860A29-3A8D-4C3D-ACD2-B6D683919BF3}"/>
              </a:ext>
            </a:extLst>
          </p:cNvPr>
          <p:cNvSpPr>
            <a:spLocks noGrp="1"/>
          </p:cNvSpPr>
          <p:nvPr>
            <p:ph type="title"/>
          </p:nvPr>
        </p:nvSpPr>
        <p:spPr/>
        <p:txBody>
          <a:bodyPr/>
          <a:lstStyle/>
          <a:p>
            <a:r>
              <a:rPr lang="en-US" dirty="0"/>
              <a:t>Purchase Discounts </a:t>
            </a:r>
            <a:r>
              <a:rPr lang="en-US" sz="2000" b="0" dirty="0"/>
              <a:t>(2 of 5)</a:t>
            </a:r>
            <a:endParaRPr lang="en-US" dirty="0"/>
          </a:p>
        </p:txBody>
      </p:sp>
      <p:sp>
        <p:nvSpPr>
          <p:cNvPr id="3" name="Content Placeholder 2">
            <a:extLst>
              <a:ext uri="{FF2B5EF4-FFF2-40B4-BE49-F238E27FC236}">
                <a16:creationId xmlns="" xmlns:a16="http://schemas.microsoft.com/office/drawing/2014/main" id="{CB3444CA-195C-4E03-9EE6-597EE2F70806}"/>
              </a:ext>
            </a:extLst>
          </p:cNvPr>
          <p:cNvSpPr>
            <a:spLocks noGrp="1"/>
          </p:cNvSpPr>
          <p:nvPr>
            <p:ph sz="quarter" idx="16"/>
          </p:nvPr>
        </p:nvSpPr>
        <p:spPr>
          <a:xfrm>
            <a:off x="304800" y="1455730"/>
            <a:ext cx="8534400" cy="4705490"/>
          </a:xfrm>
        </p:spPr>
        <p:txBody>
          <a:bodyPr/>
          <a:lstStyle/>
          <a:p>
            <a:pPr>
              <a:lnSpc>
                <a:spcPct val="100000"/>
              </a:lnSpc>
              <a:spcBef>
                <a:spcPts val="1200"/>
              </a:spcBef>
            </a:pPr>
            <a:r>
              <a:rPr lang="en-US" b="1" dirty="0"/>
              <a:t>2/10, n/30</a:t>
            </a:r>
          </a:p>
          <a:p>
            <a:pPr>
              <a:lnSpc>
                <a:spcPct val="100000"/>
              </a:lnSpc>
              <a:spcBef>
                <a:spcPts val="600"/>
              </a:spcBef>
            </a:pPr>
            <a:r>
              <a:rPr lang="en-US" dirty="0"/>
              <a:t>2% discount if paid within 10 days, otherwise net amount due within 30 days</a:t>
            </a:r>
            <a:r>
              <a:rPr lang="en-US" dirty="0" smtClean="0"/>
              <a:t>.</a:t>
            </a:r>
          </a:p>
          <a:p>
            <a:pPr>
              <a:lnSpc>
                <a:spcPct val="100000"/>
              </a:lnSpc>
              <a:spcBef>
                <a:spcPts val="2400"/>
              </a:spcBef>
            </a:pPr>
            <a:r>
              <a:rPr lang="en-US" b="1" dirty="0"/>
              <a:t>1/10 EOM</a:t>
            </a:r>
          </a:p>
          <a:p>
            <a:pPr>
              <a:lnSpc>
                <a:spcPct val="100000"/>
              </a:lnSpc>
              <a:spcBef>
                <a:spcPts val="600"/>
              </a:spcBef>
            </a:pPr>
            <a:r>
              <a:rPr lang="en-US" dirty="0"/>
              <a:t>1% discount if paid within first 10 days of next month</a:t>
            </a:r>
            <a:r>
              <a:rPr lang="en-US" dirty="0" smtClean="0"/>
              <a:t>.</a:t>
            </a:r>
          </a:p>
          <a:p>
            <a:pPr>
              <a:lnSpc>
                <a:spcPct val="100000"/>
              </a:lnSpc>
              <a:spcBef>
                <a:spcPts val="2400"/>
              </a:spcBef>
            </a:pPr>
            <a:r>
              <a:rPr lang="en-US" b="1" dirty="0"/>
              <a:t>n/10 EOM</a:t>
            </a:r>
          </a:p>
          <a:p>
            <a:pPr>
              <a:lnSpc>
                <a:spcPct val="100000"/>
              </a:lnSpc>
              <a:spcBef>
                <a:spcPts val="600"/>
              </a:spcBef>
            </a:pPr>
            <a:r>
              <a:rPr lang="en-US" dirty="0"/>
              <a:t>Net amount due within the first 10 days of the next month.</a:t>
            </a:r>
          </a:p>
          <a:p>
            <a:pPr>
              <a:lnSpc>
                <a:spcPct val="100000"/>
              </a:lnSpc>
              <a:spcBef>
                <a:spcPts val="1200"/>
              </a:spcBef>
            </a:pPr>
            <a:endParaRPr lang="en-US" dirty="0"/>
          </a:p>
          <a:p>
            <a:pPr>
              <a:lnSpc>
                <a:spcPct val="100000"/>
              </a:lnSpc>
              <a:spcBef>
                <a:spcPts val="1200"/>
              </a:spcBef>
            </a:pPr>
            <a:endParaRPr lang="en-US" dirty="0"/>
          </a:p>
        </p:txBody>
      </p:sp>
      <p:sp>
        <p:nvSpPr>
          <p:cNvPr id="4" name="Slide Number Placeholder 3">
            <a:extLst>
              <a:ext uri="{FF2B5EF4-FFF2-40B4-BE49-F238E27FC236}">
                <a16:creationId xmlns="" xmlns:a16="http://schemas.microsoft.com/office/drawing/2014/main" id="{04B52210-D44E-41A5-9515-A71877014A43}"/>
              </a:ext>
            </a:extLst>
          </p:cNvPr>
          <p:cNvSpPr>
            <a:spLocks noGrp="1"/>
          </p:cNvSpPr>
          <p:nvPr>
            <p:ph type="sldNum" sz="quarter" idx="10"/>
          </p:nvPr>
        </p:nvSpPr>
        <p:spPr/>
        <p:txBody>
          <a:bodyPr/>
          <a:lstStyle/>
          <a:p>
            <a:fld id="{67B19427-F580-D146-B60E-4CADEE75497F}" type="slidenum">
              <a:rPr lang="en-US" smtClean="0"/>
              <a:pPr/>
              <a:t>23</a:t>
            </a:fld>
            <a:endParaRPr lang="en-US" dirty="0"/>
          </a:p>
        </p:txBody>
      </p:sp>
      <p:sp>
        <p:nvSpPr>
          <p:cNvPr id="5" name="Footer Placeholder 4">
            <a:extLst>
              <a:ext uri="{FF2B5EF4-FFF2-40B4-BE49-F238E27FC236}">
                <a16:creationId xmlns="" xmlns:a16="http://schemas.microsoft.com/office/drawing/2014/main" id="{B0F13BB6-1E02-4FA2-AC75-EC57D5FC8231}"/>
              </a:ext>
            </a:extLst>
          </p:cNvPr>
          <p:cNvSpPr>
            <a:spLocks noGrp="1"/>
          </p:cNvSpPr>
          <p:nvPr>
            <p:ph type="ftr" sz="quarter" idx="11"/>
          </p:nvPr>
        </p:nvSpPr>
        <p:spPr/>
        <p:txBody>
          <a:bodyPr/>
          <a:lstStyle/>
          <a:p>
            <a:r>
              <a:rPr lang="en-US" dirty="0" smtClean="0"/>
              <a:t>Copyright ©2019 John Wiley &amp; Sons, Inc. </a:t>
            </a:r>
            <a:endParaRPr lang="en-US" dirty="0"/>
          </a:p>
        </p:txBody>
      </p:sp>
    </p:spTree>
    <p:extLst>
      <p:ext uri="{BB962C8B-B14F-4D97-AF65-F5344CB8AC3E}">
        <p14:creationId xmlns:p14="http://schemas.microsoft.com/office/powerpoint/2010/main" xmlns="" val="46378768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Purchase Discounts </a:t>
            </a:r>
            <a:r>
              <a:rPr lang="en-US" sz="2000" b="0" i="0" kern="1200" baseline="0" dirty="0">
                <a:solidFill>
                  <a:schemeClr val="accent1"/>
                </a:solidFill>
                <a:ea typeface="Times New Roman" charset="0"/>
              </a:rPr>
              <a:t>(3 of 5)</a:t>
            </a:r>
            <a:endParaRPr lang="en-US" sz="2000" baseline="0" dirty="0"/>
          </a:p>
        </p:txBody>
      </p:sp>
      <p:sp>
        <p:nvSpPr>
          <p:cNvPr id="3" name="Content Placeholder 2"/>
          <p:cNvSpPr>
            <a:spLocks noGrp="1"/>
          </p:cNvSpPr>
          <p:nvPr>
            <p:ph sz="quarter" idx="16"/>
          </p:nvPr>
        </p:nvSpPr>
        <p:spPr>
          <a:xfrm>
            <a:off x="304800" y="1455730"/>
            <a:ext cx="8534400" cy="2176278"/>
          </a:xfrm>
        </p:spPr>
        <p:txBody>
          <a:bodyPr/>
          <a:lstStyle/>
          <a:p>
            <a:pPr>
              <a:lnSpc>
                <a:spcPct val="100000"/>
              </a:lnSpc>
              <a:spcBef>
                <a:spcPts val="1200"/>
              </a:spcBef>
            </a:pPr>
            <a:r>
              <a:rPr lang="en-US" altLang="en-US" sz="2600" b="1" dirty="0"/>
              <a:t>Illustration: </a:t>
            </a:r>
            <a:r>
              <a:rPr lang="en-US" altLang="en-US" sz="2600" dirty="0"/>
              <a:t>Assume Sauk Stereo pays the balance due of </a:t>
            </a:r>
            <a:r>
              <a:rPr lang="en-US" sz="2600" dirty="0" smtClean="0"/>
              <a:t>€</a:t>
            </a:r>
            <a:r>
              <a:rPr lang="en-US" altLang="en-US" sz="2600" dirty="0" smtClean="0"/>
              <a:t>3,500 </a:t>
            </a:r>
            <a:r>
              <a:rPr lang="en-US" altLang="en-US" sz="2600" dirty="0"/>
              <a:t>(gross invoice price of </a:t>
            </a:r>
            <a:r>
              <a:rPr lang="en-US" sz="2600" dirty="0" smtClean="0"/>
              <a:t>€</a:t>
            </a:r>
            <a:r>
              <a:rPr lang="en-US" altLang="en-US" sz="2600" dirty="0" smtClean="0"/>
              <a:t>3,800 </a:t>
            </a:r>
            <a:r>
              <a:rPr lang="en-US" altLang="en-US" sz="2600" dirty="0"/>
              <a:t>less purchase returns and allowances of </a:t>
            </a:r>
            <a:r>
              <a:rPr lang="en-US" sz="2600" dirty="0" smtClean="0"/>
              <a:t>€</a:t>
            </a:r>
            <a:r>
              <a:rPr lang="en-US" altLang="en-US" sz="2600" dirty="0" smtClean="0"/>
              <a:t>300</a:t>
            </a:r>
            <a:r>
              <a:rPr lang="en-US" altLang="en-US" sz="2600" dirty="0"/>
              <a:t>) on May 14, the last day of the discount period. Prepare the journal entry Sauk Stereo makes on May 14 to record the payment.</a:t>
            </a:r>
            <a:endParaRPr lang="en-US" sz="2600" dirty="0"/>
          </a:p>
        </p:txBody>
      </p:sp>
      <p:sp>
        <p:nvSpPr>
          <p:cNvPr id="6" name="Content Placeholder 5"/>
          <p:cNvSpPr>
            <a:spLocks noGrp="1"/>
          </p:cNvSpPr>
          <p:nvPr>
            <p:ph sz="quarter" idx="17"/>
          </p:nvPr>
        </p:nvSpPr>
        <p:spPr>
          <a:xfrm>
            <a:off x="321880" y="3684416"/>
            <a:ext cx="1219200" cy="452432"/>
          </a:xfrm>
          <a:ln>
            <a:noFill/>
          </a:ln>
        </p:spPr>
        <p:txBody>
          <a:bodyPr anchor="ctr" anchorCtr="0">
            <a:spAutoFit/>
          </a:bodyPr>
          <a:lstStyle/>
          <a:p>
            <a:r>
              <a:rPr lang="en-US" altLang="en-US" sz="2600" dirty="0">
                <a:latin typeface="Calibri" panose="020F0502020204030204" pitchFamily="34" charset="0"/>
              </a:rPr>
              <a:t>May 14</a:t>
            </a:r>
          </a:p>
        </p:txBody>
      </p:sp>
      <p:sp>
        <p:nvSpPr>
          <p:cNvPr id="7" name="Content Placeholder 6"/>
          <p:cNvSpPr>
            <a:spLocks noGrp="1"/>
          </p:cNvSpPr>
          <p:nvPr>
            <p:ph sz="quarter" idx="18"/>
          </p:nvPr>
        </p:nvSpPr>
        <p:spPr>
          <a:xfrm>
            <a:off x="1729573" y="3681600"/>
            <a:ext cx="3221901" cy="452432"/>
          </a:xfrm>
          <a:ln>
            <a:noFill/>
          </a:ln>
        </p:spPr>
        <p:txBody>
          <a:bodyPr wrap="square" anchor="ctr" anchorCtr="0">
            <a:spAutoFit/>
          </a:bodyPr>
          <a:lstStyle/>
          <a:p>
            <a:r>
              <a:rPr lang="en-US" altLang="en-US" sz="2600" dirty="0">
                <a:latin typeface="Calibri" panose="020F0502020204030204" pitchFamily="34" charset="0"/>
                <a:cs typeface="Arial" charset="0"/>
              </a:rPr>
              <a:t>Accounts Payable</a:t>
            </a:r>
            <a:endParaRPr lang="en-US" sz="2600" dirty="0">
              <a:latin typeface="Calibri" panose="020F0502020204030204" pitchFamily="34" charset="0"/>
            </a:endParaRPr>
          </a:p>
        </p:txBody>
      </p:sp>
      <p:sp>
        <p:nvSpPr>
          <p:cNvPr id="8" name="Content Placeholder 7"/>
          <p:cNvSpPr>
            <a:spLocks noGrp="1"/>
          </p:cNvSpPr>
          <p:nvPr>
            <p:ph sz="quarter" idx="19"/>
          </p:nvPr>
        </p:nvSpPr>
        <p:spPr>
          <a:xfrm>
            <a:off x="6009735" y="3682358"/>
            <a:ext cx="1066800" cy="452432"/>
          </a:xfrm>
          <a:ln>
            <a:noFill/>
          </a:ln>
        </p:spPr>
        <p:txBody>
          <a:bodyPr anchor="ctr" anchorCtr="0">
            <a:spAutoFit/>
          </a:bodyPr>
          <a:lstStyle/>
          <a:p>
            <a:pPr algn="r"/>
            <a:r>
              <a:rPr lang="en-US" sz="2600" dirty="0">
                <a:latin typeface="Calibri" panose="020F0502020204030204" pitchFamily="34" charset="0"/>
              </a:rPr>
              <a:t>3,500</a:t>
            </a:r>
          </a:p>
        </p:txBody>
      </p:sp>
      <p:sp>
        <p:nvSpPr>
          <p:cNvPr id="9" name="Content Placeholder 8"/>
          <p:cNvSpPr>
            <a:spLocks noGrp="1"/>
          </p:cNvSpPr>
          <p:nvPr>
            <p:ph sz="quarter" idx="20"/>
          </p:nvPr>
        </p:nvSpPr>
        <p:spPr>
          <a:xfrm>
            <a:off x="2260839" y="4183624"/>
            <a:ext cx="3221901" cy="452432"/>
          </a:xfrm>
          <a:ln>
            <a:noFill/>
          </a:ln>
        </p:spPr>
        <p:txBody>
          <a:bodyPr wrap="square" anchor="ctr" anchorCtr="0">
            <a:spAutoFit/>
          </a:bodyPr>
          <a:lstStyle/>
          <a:p>
            <a:r>
              <a:rPr lang="en-US" altLang="en-US" sz="2600" dirty="0" smtClean="0">
                <a:latin typeface="Calibri" panose="020F0502020204030204" pitchFamily="34" charset="0"/>
                <a:cs typeface="Arial" charset="0"/>
              </a:rPr>
              <a:t>Inventory</a:t>
            </a:r>
            <a:endParaRPr lang="en-US" sz="2600" dirty="0">
              <a:latin typeface="Calibri" panose="020F0502020204030204" pitchFamily="34" charset="0"/>
            </a:endParaRPr>
          </a:p>
        </p:txBody>
      </p:sp>
      <p:sp>
        <p:nvSpPr>
          <p:cNvPr id="10" name="Content Placeholder 9"/>
          <p:cNvSpPr>
            <a:spLocks noGrp="1"/>
          </p:cNvSpPr>
          <p:nvPr>
            <p:ph sz="quarter" idx="21"/>
          </p:nvPr>
        </p:nvSpPr>
        <p:spPr>
          <a:xfrm>
            <a:off x="7152430" y="4181241"/>
            <a:ext cx="1341086" cy="457200"/>
          </a:xfrm>
          <a:ln>
            <a:noFill/>
          </a:ln>
        </p:spPr>
        <p:txBody>
          <a:bodyPr wrap="square" anchor="ctr" anchorCtr="0">
            <a:spAutoFit/>
          </a:bodyPr>
          <a:lstStyle/>
          <a:p>
            <a:pPr algn="r"/>
            <a:r>
              <a:rPr lang="en-US" sz="2600" dirty="0" smtClean="0">
                <a:latin typeface="Calibri" panose="020F0502020204030204" pitchFamily="34" charset="0"/>
              </a:rPr>
              <a:t>70</a:t>
            </a:r>
            <a:endParaRPr lang="en-US" sz="2600" dirty="0">
              <a:latin typeface="Calibri" panose="020F0502020204030204" pitchFamily="34" charset="0"/>
            </a:endParaRPr>
          </a:p>
        </p:txBody>
      </p:sp>
      <p:sp>
        <p:nvSpPr>
          <p:cNvPr id="11" name="Content Placeholder 10"/>
          <p:cNvSpPr>
            <a:spLocks noGrp="1"/>
          </p:cNvSpPr>
          <p:nvPr>
            <p:ph sz="quarter" idx="22"/>
          </p:nvPr>
        </p:nvSpPr>
        <p:spPr>
          <a:xfrm>
            <a:off x="2260838" y="4695573"/>
            <a:ext cx="3221902" cy="452432"/>
          </a:xfrm>
          <a:ln>
            <a:noFill/>
          </a:ln>
        </p:spPr>
        <p:txBody>
          <a:bodyPr wrap="square" anchor="ctr" anchorCtr="0">
            <a:spAutoFit/>
          </a:bodyPr>
          <a:lstStyle/>
          <a:p>
            <a:r>
              <a:rPr lang="en-US" altLang="en-US" sz="2600" dirty="0" smtClean="0">
                <a:solidFill>
                  <a:srgbClr val="000000"/>
                </a:solidFill>
                <a:latin typeface="Calibri" panose="020F0502020204030204" pitchFamily="34" charset="0"/>
              </a:rPr>
              <a:t>Cash</a:t>
            </a:r>
            <a:endParaRPr lang="en-US" sz="2600" dirty="0">
              <a:latin typeface="Calibri" panose="020F0502020204030204" pitchFamily="34" charset="0"/>
            </a:endParaRPr>
          </a:p>
        </p:txBody>
      </p:sp>
      <p:sp>
        <p:nvSpPr>
          <p:cNvPr id="12" name="Content Placeholder 11"/>
          <p:cNvSpPr>
            <a:spLocks noGrp="1"/>
          </p:cNvSpPr>
          <p:nvPr>
            <p:ph sz="quarter" idx="23"/>
          </p:nvPr>
        </p:nvSpPr>
        <p:spPr>
          <a:xfrm>
            <a:off x="7380115" y="4696121"/>
            <a:ext cx="1113401" cy="457200"/>
          </a:xfrm>
          <a:ln>
            <a:noFill/>
          </a:ln>
        </p:spPr>
        <p:txBody>
          <a:bodyPr wrap="square" anchor="ctr" anchorCtr="0">
            <a:spAutoFit/>
          </a:bodyPr>
          <a:lstStyle/>
          <a:p>
            <a:pPr algn="r"/>
            <a:r>
              <a:rPr lang="en-US" altLang="en-US" sz="2600" dirty="0" smtClean="0">
                <a:latin typeface="Calibri" panose="020F0502020204030204" pitchFamily="34" charset="0"/>
              </a:rPr>
              <a:t>3,430</a:t>
            </a:r>
            <a:endParaRPr lang="en-US" sz="2600" dirty="0">
              <a:latin typeface="Calibri" panose="020F0502020204030204" pitchFamily="34" charset="0"/>
            </a:endParaRPr>
          </a:p>
        </p:txBody>
      </p:sp>
      <p:sp>
        <p:nvSpPr>
          <p:cNvPr id="13" name="Content Placeholder 12"/>
          <p:cNvSpPr>
            <a:spLocks noGrp="1"/>
          </p:cNvSpPr>
          <p:nvPr>
            <p:ph sz="quarter" idx="24"/>
          </p:nvPr>
        </p:nvSpPr>
        <p:spPr>
          <a:xfrm>
            <a:off x="1719863" y="5250480"/>
            <a:ext cx="5670884" cy="533400"/>
          </a:xfrm>
          <a:ln>
            <a:noFill/>
          </a:ln>
        </p:spPr>
        <p:txBody>
          <a:bodyPr/>
          <a:lstStyle/>
          <a:p>
            <a:r>
              <a:rPr lang="en-US" altLang="en-US" sz="2600" dirty="0">
                <a:latin typeface="Calibri" panose="020F0502020204030204" pitchFamily="34" charset="0"/>
              </a:rPr>
              <a:t>(Discount = </a:t>
            </a:r>
            <a:r>
              <a:rPr lang="en-US" sz="2600" dirty="0" smtClean="0"/>
              <a:t>€</a:t>
            </a:r>
            <a:r>
              <a:rPr lang="en-US" altLang="en-US" sz="2600" dirty="0" smtClean="0">
                <a:latin typeface="Calibri" panose="020F0502020204030204" pitchFamily="34" charset="0"/>
              </a:rPr>
              <a:t>3,500 </a:t>
            </a:r>
            <a:r>
              <a:rPr lang="en-US" altLang="en-US" sz="2600" dirty="0">
                <a:latin typeface="Calibri" panose="020F0502020204030204" pitchFamily="34" charset="0"/>
              </a:rPr>
              <a:t>× 2% = </a:t>
            </a:r>
            <a:r>
              <a:rPr lang="en-US" sz="2600" b="1" dirty="0" smtClean="0"/>
              <a:t>€</a:t>
            </a:r>
            <a:r>
              <a:rPr lang="en-US" altLang="en-US" sz="2600" b="1" dirty="0" smtClean="0">
                <a:latin typeface="Calibri" panose="020F0502020204030204" pitchFamily="34" charset="0"/>
              </a:rPr>
              <a:t>70</a:t>
            </a:r>
            <a:r>
              <a:rPr lang="en-US" altLang="en-US" sz="2600" dirty="0">
                <a:latin typeface="Calibri" panose="020F0502020204030204" pitchFamily="34" charset="0"/>
              </a:rPr>
              <a:t>)</a:t>
            </a:r>
            <a:endParaRPr lang="en-US" sz="2600" dirty="0">
              <a:latin typeface="Calibri" panose="020F0502020204030204" pitchFamily="34" charset="0"/>
            </a:endParaRPr>
          </a:p>
        </p:txBody>
      </p:sp>
      <p:sp>
        <p:nvSpPr>
          <p:cNvPr id="4" name="Slide Number Placeholder 3"/>
          <p:cNvSpPr>
            <a:spLocks noGrp="1"/>
          </p:cNvSpPr>
          <p:nvPr>
            <p:ph type="sldNum" sz="quarter" idx="10"/>
          </p:nvPr>
        </p:nvSpPr>
        <p:spPr/>
        <p:txBody>
          <a:bodyPr/>
          <a:lstStyle/>
          <a:p>
            <a:fld id="{67B19427-F580-D146-B60E-4CADEE75497F}" type="slidenum">
              <a:rPr lang="en-US" smtClean="0"/>
              <a:pPr/>
              <a:t>24</a:t>
            </a:fld>
            <a:endParaRPr lang="en-US" dirty="0"/>
          </a:p>
        </p:txBody>
      </p:sp>
      <p:sp>
        <p:nvSpPr>
          <p:cNvPr id="5" name="Footer Placeholder 4"/>
          <p:cNvSpPr>
            <a:spLocks noGrp="1"/>
          </p:cNvSpPr>
          <p:nvPr>
            <p:ph type="ftr" sz="quarter" idx="11"/>
          </p:nvPr>
        </p:nvSpPr>
        <p:spPr/>
        <p:txBody>
          <a:bodyPr/>
          <a:lstStyle/>
          <a:p>
            <a:r>
              <a:rPr lang="en-US" dirty="0" smtClean="0"/>
              <a:t>Copyright ©2019 John Wiley &amp; Sons, Inc. </a:t>
            </a:r>
            <a:endParaRPr lang="en-US" dirty="0"/>
          </a:p>
        </p:txBody>
      </p:sp>
    </p:spTree>
    <p:extLst>
      <p:ext uri="{BB962C8B-B14F-4D97-AF65-F5344CB8AC3E}">
        <p14:creationId xmlns:p14="http://schemas.microsoft.com/office/powerpoint/2010/main" xmlns="" val="571855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xEl>
                                              <p:pRg st="0" end="0"/>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8" grpId="0" build="p"/>
      <p:bldP spid="9" grpId="0" build="p"/>
      <p:bldP spid="10" grpId="0" build="p"/>
      <p:bldP spid="11" grpId="0" build="p"/>
      <p:bldP spid="12" grpId="0" build="p"/>
      <p:bldP spid="1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Purchase Discounts </a:t>
            </a:r>
            <a:r>
              <a:rPr lang="en-US" sz="2000" b="0" i="0" kern="1200" baseline="0" dirty="0">
                <a:solidFill>
                  <a:schemeClr val="accent1"/>
                </a:solidFill>
                <a:ea typeface="Times New Roman" charset="0"/>
              </a:rPr>
              <a:t>(4 of 5)</a:t>
            </a:r>
            <a:endParaRPr lang="en-US" sz="2000" baseline="0" dirty="0"/>
          </a:p>
        </p:txBody>
      </p:sp>
      <p:sp>
        <p:nvSpPr>
          <p:cNvPr id="3" name="Content Placeholder 2"/>
          <p:cNvSpPr>
            <a:spLocks noGrp="1"/>
          </p:cNvSpPr>
          <p:nvPr>
            <p:ph sz="quarter" idx="16"/>
          </p:nvPr>
        </p:nvSpPr>
        <p:spPr>
          <a:xfrm>
            <a:off x="304800" y="1455729"/>
            <a:ext cx="8382000" cy="1442005"/>
          </a:xfrm>
        </p:spPr>
        <p:txBody>
          <a:bodyPr/>
          <a:lstStyle/>
          <a:p>
            <a:pPr>
              <a:lnSpc>
                <a:spcPct val="100000"/>
              </a:lnSpc>
              <a:spcBef>
                <a:spcPts val="1200"/>
              </a:spcBef>
            </a:pPr>
            <a:r>
              <a:rPr lang="en-US" altLang="en-US" sz="2600" b="1" dirty="0"/>
              <a:t>Illustration:</a:t>
            </a:r>
            <a:r>
              <a:rPr lang="en-US" altLang="en-US" sz="2600" dirty="0"/>
              <a:t> If Sauk Stereo failed to take the discount, and instead made full payment of </a:t>
            </a:r>
            <a:r>
              <a:rPr lang="en-US" altLang="en-US" sz="2600" dirty="0" smtClean="0"/>
              <a:t>€3,500 </a:t>
            </a:r>
            <a:r>
              <a:rPr lang="en-US" altLang="en-US" sz="2600" dirty="0"/>
              <a:t>on June 3, the journal entry would be:</a:t>
            </a:r>
            <a:endParaRPr lang="en-US" sz="2600" dirty="0"/>
          </a:p>
        </p:txBody>
      </p:sp>
      <p:sp>
        <p:nvSpPr>
          <p:cNvPr id="4" name="Slide Number Placeholder 3"/>
          <p:cNvSpPr>
            <a:spLocks noGrp="1"/>
          </p:cNvSpPr>
          <p:nvPr>
            <p:ph type="sldNum" sz="quarter" idx="10"/>
          </p:nvPr>
        </p:nvSpPr>
        <p:spPr/>
        <p:txBody>
          <a:bodyPr/>
          <a:lstStyle/>
          <a:p>
            <a:fld id="{67B19427-F580-D146-B60E-4CADEE75497F}" type="slidenum">
              <a:rPr lang="en-US" smtClean="0"/>
              <a:pPr/>
              <a:t>25</a:t>
            </a:fld>
            <a:endParaRPr lang="en-US" dirty="0"/>
          </a:p>
        </p:txBody>
      </p:sp>
      <p:sp>
        <p:nvSpPr>
          <p:cNvPr id="5" name="Footer Placeholder 4"/>
          <p:cNvSpPr>
            <a:spLocks noGrp="1"/>
          </p:cNvSpPr>
          <p:nvPr>
            <p:ph type="ftr" sz="quarter" idx="11"/>
          </p:nvPr>
        </p:nvSpPr>
        <p:spPr/>
        <p:txBody>
          <a:bodyPr/>
          <a:lstStyle/>
          <a:p>
            <a:r>
              <a:rPr lang="en-US" dirty="0" smtClean="0"/>
              <a:t>Copyright ©2019 John Wiley &amp; Sons, Inc. </a:t>
            </a:r>
            <a:endParaRPr lang="en-US" dirty="0"/>
          </a:p>
        </p:txBody>
      </p:sp>
      <p:sp>
        <p:nvSpPr>
          <p:cNvPr id="11" name="Content Placeholder 5"/>
          <p:cNvSpPr>
            <a:spLocks noGrp="1"/>
          </p:cNvSpPr>
          <p:nvPr>
            <p:ph sz="quarter" idx="17"/>
          </p:nvPr>
        </p:nvSpPr>
        <p:spPr>
          <a:xfrm>
            <a:off x="321880" y="2900551"/>
            <a:ext cx="1219200" cy="452432"/>
          </a:xfrm>
          <a:ln>
            <a:noFill/>
          </a:ln>
        </p:spPr>
        <p:txBody>
          <a:bodyPr anchor="ctr" anchorCtr="0">
            <a:spAutoFit/>
          </a:bodyPr>
          <a:lstStyle/>
          <a:p>
            <a:r>
              <a:rPr lang="en-US" altLang="en-US" sz="2600" dirty="0" smtClean="0">
                <a:latin typeface="Calibri" panose="020F0502020204030204" pitchFamily="34" charset="0"/>
              </a:rPr>
              <a:t>June 3</a:t>
            </a:r>
            <a:endParaRPr lang="en-US" altLang="en-US" sz="2600" dirty="0">
              <a:latin typeface="Calibri" panose="020F0502020204030204" pitchFamily="34" charset="0"/>
            </a:endParaRPr>
          </a:p>
        </p:txBody>
      </p:sp>
      <p:sp>
        <p:nvSpPr>
          <p:cNvPr id="12" name="Content Placeholder 6"/>
          <p:cNvSpPr>
            <a:spLocks noGrp="1"/>
          </p:cNvSpPr>
          <p:nvPr>
            <p:ph sz="quarter" idx="18"/>
          </p:nvPr>
        </p:nvSpPr>
        <p:spPr>
          <a:xfrm>
            <a:off x="1729573" y="2897735"/>
            <a:ext cx="3221901" cy="452432"/>
          </a:xfrm>
          <a:ln>
            <a:noFill/>
          </a:ln>
        </p:spPr>
        <p:txBody>
          <a:bodyPr wrap="square" anchor="ctr" anchorCtr="0">
            <a:spAutoFit/>
          </a:bodyPr>
          <a:lstStyle/>
          <a:p>
            <a:r>
              <a:rPr lang="en-US" altLang="en-US" sz="2600" dirty="0">
                <a:latin typeface="Calibri" panose="020F0502020204030204" pitchFamily="34" charset="0"/>
                <a:cs typeface="Arial" charset="0"/>
              </a:rPr>
              <a:t>Accounts Payable</a:t>
            </a:r>
            <a:endParaRPr lang="en-US" sz="2600" dirty="0">
              <a:latin typeface="Calibri" panose="020F0502020204030204" pitchFamily="34" charset="0"/>
            </a:endParaRPr>
          </a:p>
        </p:txBody>
      </p:sp>
      <p:sp>
        <p:nvSpPr>
          <p:cNvPr id="13" name="Content Placeholder 7"/>
          <p:cNvSpPr>
            <a:spLocks noGrp="1"/>
          </p:cNvSpPr>
          <p:nvPr>
            <p:ph sz="quarter" idx="19"/>
          </p:nvPr>
        </p:nvSpPr>
        <p:spPr>
          <a:xfrm>
            <a:off x="6009735" y="2898493"/>
            <a:ext cx="1066800" cy="452432"/>
          </a:xfrm>
          <a:ln>
            <a:noFill/>
          </a:ln>
        </p:spPr>
        <p:txBody>
          <a:bodyPr anchor="ctr" anchorCtr="0">
            <a:spAutoFit/>
          </a:bodyPr>
          <a:lstStyle/>
          <a:p>
            <a:pPr algn="r"/>
            <a:r>
              <a:rPr lang="en-US" sz="2600" dirty="0">
                <a:latin typeface="Calibri" panose="020F0502020204030204" pitchFamily="34" charset="0"/>
              </a:rPr>
              <a:t>3,500</a:t>
            </a:r>
          </a:p>
        </p:txBody>
      </p:sp>
      <p:sp>
        <p:nvSpPr>
          <p:cNvPr id="14" name="Content Placeholder 8"/>
          <p:cNvSpPr>
            <a:spLocks noGrp="1"/>
          </p:cNvSpPr>
          <p:nvPr>
            <p:ph sz="quarter" idx="20"/>
          </p:nvPr>
        </p:nvSpPr>
        <p:spPr>
          <a:xfrm>
            <a:off x="2260839" y="3399759"/>
            <a:ext cx="3221901" cy="452432"/>
          </a:xfrm>
          <a:ln>
            <a:noFill/>
          </a:ln>
        </p:spPr>
        <p:txBody>
          <a:bodyPr wrap="square" anchor="ctr" anchorCtr="0">
            <a:spAutoFit/>
          </a:bodyPr>
          <a:lstStyle/>
          <a:p>
            <a:r>
              <a:rPr lang="en-US" altLang="en-US" sz="2600" dirty="0" smtClean="0">
                <a:latin typeface="Calibri" panose="020F0502020204030204" pitchFamily="34" charset="0"/>
                <a:cs typeface="Arial" charset="0"/>
              </a:rPr>
              <a:t>Cash</a:t>
            </a:r>
            <a:endParaRPr lang="en-US" sz="2600" dirty="0">
              <a:latin typeface="Calibri" panose="020F0502020204030204" pitchFamily="34" charset="0"/>
            </a:endParaRPr>
          </a:p>
        </p:txBody>
      </p:sp>
      <p:sp>
        <p:nvSpPr>
          <p:cNvPr id="15" name="Content Placeholder 9"/>
          <p:cNvSpPr>
            <a:spLocks noGrp="1"/>
          </p:cNvSpPr>
          <p:nvPr>
            <p:ph sz="quarter" idx="21"/>
          </p:nvPr>
        </p:nvSpPr>
        <p:spPr>
          <a:xfrm>
            <a:off x="7152430" y="3397376"/>
            <a:ext cx="1341086" cy="457200"/>
          </a:xfrm>
          <a:ln>
            <a:noFill/>
          </a:ln>
        </p:spPr>
        <p:txBody>
          <a:bodyPr wrap="square" anchor="ctr" anchorCtr="0">
            <a:spAutoFit/>
          </a:bodyPr>
          <a:lstStyle/>
          <a:p>
            <a:pPr algn="r"/>
            <a:r>
              <a:rPr lang="en-US" sz="2600" dirty="0" smtClean="0">
                <a:latin typeface="Calibri" panose="020F0502020204030204" pitchFamily="34" charset="0"/>
              </a:rPr>
              <a:t>3,500</a:t>
            </a:r>
            <a:endParaRPr lang="en-US" sz="2600" dirty="0">
              <a:latin typeface="Calibri" panose="020F0502020204030204" pitchFamily="34" charset="0"/>
            </a:endParaRPr>
          </a:p>
        </p:txBody>
      </p:sp>
    </p:spTree>
    <p:extLst>
      <p:ext uri="{BB962C8B-B14F-4D97-AF65-F5344CB8AC3E}">
        <p14:creationId xmlns:p14="http://schemas.microsoft.com/office/powerpoint/2010/main" xmlns="" val="571855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13" grpId="0" build="p"/>
      <p:bldP spid="14" grpId="0" build="p"/>
      <p:bldP spid="15"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Purchase Discounts </a:t>
            </a:r>
            <a:r>
              <a:rPr lang="en-US" sz="2000" b="0" i="0" kern="1200" baseline="0" dirty="0">
                <a:solidFill>
                  <a:schemeClr val="accent1"/>
                </a:solidFill>
                <a:ea typeface="Times New Roman" charset="0"/>
              </a:rPr>
              <a:t>(5 of 5)</a:t>
            </a:r>
            <a:endParaRPr lang="en-US" sz="2000" baseline="0" dirty="0"/>
          </a:p>
        </p:txBody>
      </p:sp>
      <p:sp>
        <p:nvSpPr>
          <p:cNvPr id="3" name="Content Placeholder 2"/>
          <p:cNvSpPr>
            <a:spLocks noGrp="1"/>
          </p:cNvSpPr>
          <p:nvPr>
            <p:ph sz="quarter" idx="16"/>
          </p:nvPr>
        </p:nvSpPr>
        <p:spPr>
          <a:xfrm>
            <a:off x="304800" y="1471678"/>
            <a:ext cx="8534400" cy="457200"/>
          </a:xfrm>
        </p:spPr>
        <p:txBody>
          <a:bodyPr/>
          <a:lstStyle/>
          <a:p>
            <a:r>
              <a:rPr lang="en-US" b="1" dirty="0"/>
              <a:t>Should discounts be taken</a:t>
            </a:r>
            <a:r>
              <a:rPr lang="en-US" dirty="0"/>
              <a:t> when offered?</a:t>
            </a:r>
          </a:p>
        </p:txBody>
      </p:sp>
      <p:graphicFrame>
        <p:nvGraphicFramePr>
          <p:cNvPr id="10" name="Content Placeholder 9" descr="Table is accessible to screenreaders"/>
          <p:cNvGraphicFramePr>
            <a:graphicFrameLocks noGrp="1"/>
          </p:cNvGraphicFramePr>
          <p:nvPr>
            <p:ph sz="quarter" idx="16"/>
            <p:extLst>
              <p:ext uri="{D42A27DB-BD31-4B8C-83A1-F6EECF244321}">
                <p14:modId xmlns:p14="http://schemas.microsoft.com/office/powerpoint/2010/main" xmlns="" val="3515838994"/>
              </p:ext>
            </p:extLst>
          </p:nvPr>
        </p:nvGraphicFramePr>
        <p:xfrm>
          <a:off x="763867" y="2140005"/>
          <a:ext cx="6987096" cy="1554480"/>
        </p:xfrm>
        <a:graphic>
          <a:graphicData uri="http://schemas.openxmlformats.org/drawingml/2006/table">
            <a:tbl>
              <a:tblPr firstRow="1" bandRow="1">
                <a:tableStyleId>{2D5ABB26-0587-4C30-8999-92F81FD0307C}</a:tableStyleId>
              </a:tblPr>
              <a:tblGrid>
                <a:gridCol w="5550091">
                  <a:extLst>
                    <a:ext uri="{9D8B030D-6E8A-4147-A177-3AD203B41FA5}">
                      <a16:colId xmlns="" xmlns:a16="http://schemas.microsoft.com/office/drawing/2014/main" val="20000"/>
                    </a:ext>
                  </a:extLst>
                </a:gridCol>
                <a:gridCol w="1437005">
                  <a:extLst>
                    <a:ext uri="{9D8B030D-6E8A-4147-A177-3AD203B41FA5}">
                      <a16:colId xmlns="" xmlns:a16="http://schemas.microsoft.com/office/drawing/2014/main" val="20001"/>
                    </a:ext>
                  </a:extLst>
                </a:gridCol>
              </a:tblGrid>
              <a:tr h="370840">
                <a:tc>
                  <a:txBody>
                    <a:bodyPr/>
                    <a:lstStyle/>
                    <a:p>
                      <a:r>
                        <a:rPr lang="en-US" sz="2800" baseline="0" dirty="0">
                          <a:latin typeface="Calibri" panose="020F0502020204030204" pitchFamily="34" charset="0"/>
                        </a:rPr>
                        <a:t>Discount of 2% on </a:t>
                      </a:r>
                      <a:r>
                        <a:rPr lang="en-US" sz="2800" baseline="0" dirty="0" smtClean="0">
                          <a:latin typeface="Calibri" panose="020F0502020204030204" pitchFamily="34" charset="0"/>
                        </a:rPr>
                        <a:t>€3,500</a:t>
                      </a:r>
                      <a:endParaRPr lang="en-US" sz="2800" baseline="0" dirty="0">
                        <a:latin typeface="Calibri" panose="020F0502020204030204" pitchFamily="34" charset="0"/>
                      </a:endParaRPr>
                    </a:p>
                  </a:txBody>
                  <a:tcPr marR="3657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800" baseline="0" dirty="0" smtClean="0">
                          <a:latin typeface="Calibri" panose="020F0502020204030204" pitchFamily="34" charset="0"/>
                        </a:rPr>
                        <a:t>€70.00</a:t>
                      </a:r>
                      <a:r>
                        <a:rPr lang="en-US" sz="2800" baseline="0" dirty="0" smtClean="0">
                          <a:solidFill>
                            <a:srgbClr val="990000"/>
                          </a:solidFill>
                          <a:latin typeface="Calibri" panose="020F0502020204030204" pitchFamily="34" charset="0"/>
                        </a:rPr>
                        <a:t>*</a:t>
                      </a:r>
                      <a:endParaRPr lang="en-US" sz="2800" baseline="0" dirty="0">
                        <a:solidFill>
                          <a:srgbClr val="990000"/>
                        </a:solidFill>
                        <a:latin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0"/>
                  </a:ext>
                </a:extLst>
              </a:tr>
              <a:tr h="370840">
                <a:tc>
                  <a:txBody>
                    <a:bodyPr/>
                    <a:lstStyle/>
                    <a:p>
                      <a:r>
                        <a:rPr lang="en-US" sz="2800" baseline="0" dirty="0" smtClean="0">
                          <a:latin typeface="Calibri" panose="020F0502020204030204" pitchFamily="34" charset="0"/>
                        </a:rPr>
                        <a:t>€3,500 </a:t>
                      </a:r>
                      <a:r>
                        <a:rPr lang="en-US" sz="2800" baseline="0" dirty="0">
                          <a:latin typeface="Calibri" panose="020F0502020204030204" pitchFamily="34" charset="0"/>
                        </a:rPr>
                        <a:t>invested at 10% for 20 days</a:t>
                      </a:r>
                    </a:p>
                  </a:txBody>
                  <a:tcPr marR="3657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800" baseline="0" dirty="0">
                          <a:latin typeface="Calibri" panose="020F0502020204030204" pitchFamily="34" charset="0"/>
                        </a:rPr>
                        <a:t>19.18</a:t>
                      </a:r>
                    </a:p>
                  </a:txBody>
                  <a:tcPr marR="2743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1"/>
                  </a:ext>
                </a:extLst>
              </a:tr>
              <a:tr h="370840">
                <a:tc>
                  <a:txBody>
                    <a:bodyPr/>
                    <a:lstStyle/>
                    <a:p>
                      <a:r>
                        <a:rPr lang="en-US" sz="2800" baseline="0" dirty="0">
                          <a:latin typeface="Calibri" panose="020F0502020204030204" pitchFamily="34" charset="0"/>
                        </a:rPr>
                        <a:t>Savings by taking the discount</a:t>
                      </a:r>
                    </a:p>
                  </a:txBody>
                  <a:tcPr marR="3657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800" b="1" baseline="0" dirty="0" smtClean="0">
                          <a:solidFill>
                            <a:schemeClr val="accent2"/>
                          </a:solidFill>
                          <a:latin typeface="Calibri" panose="020F0502020204030204" pitchFamily="34" charset="0"/>
                        </a:rPr>
                        <a:t>€50.82</a:t>
                      </a:r>
                      <a:endParaRPr lang="en-US" sz="2800" b="1" baseline="0" dirty="0">
                        <a:solidFill>
                          <a:schemeClr val="accent2"/>
                        </a:solidFill>
                        <a:latin typeface="Calibri" panose="020F0502020204030204" pitchFamily="34" charset="0"/>
                      </a:endParaRPr>
                    </a:p>
                  </a:txBody>
                  <a:tcPr marR="2743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2"/>
                  </a:ext>
                </a:extLst>
              </a:tr>
            </a:tbl>
          </a:graphicData>
        </a:graphic>
      </p:graphicFrame>
      <p:sp>
        <p:nvSpPr>
          <p:cNvPr id="6" name="Content Placeholder 5"/>
          <p:cNvSpPr>
            <a:spLocks noGrp="1"/>
          </p:cNvSpPr>
          <p:nvPr>
            <p:ph sz="quarter" idx="17"/>
          </p:nvPr>
        </p:nvSpPr>
        <p:spPr>
          <a:xfrm>
            <a:off x="763866" y="4167963"/>
            <a:ext cx="8058253" cy="1993257"/>
          </a:xfrm>
        </p:spPr>
        <p:txBody>
          <a:bodyPr/>
          <a:lstStyle/>
          <a:p>
            <a:r>
              <a:rPr lang="en-US" b="1" dirty="0">
                <a:latin typeface="Calibri" panose="020F0502020204030204" pitchFamily="34" charset="0"/>
              </a:rPr>
              <a:t>Example:</a:t>
            </a:r>
            <a:r>
              <a:rPr lang="en-US" dirty="0">
                <a:latin typeface="Calibri" panose="020F0502020204030204" pitchFamily="34" charset="0"/>
              </a:rPr>
              <a:t> </a:t>
            </a:r>
            <a:endParaRPr lang="en-US" dirty="0" smtClean="0">
              <a:latin typeface="Calibri" panose="020F0502020204030204" pitchFamily="34" charset="0"/>
            </a:endParaRPr>
          </a:p>
          <a:p>
            <a:r>
              <a:rPr lang="en-US" dirty="0" smtClean="0">
                <a:latin typeface="Calibri" panose="020F0502020204030204" pitchFamily="34" charset="0"/>
              </a:rPr>
              <a:t>2</a:t>
            </a:r>
            <a:r>
              <a:rPr lang="en-US" dirty="0">
                <a:latin typeface="Calibri" panose="020F0502020204030204" pitchFamily="34" charset="0"/>
              </a:rPr>
              <a:t>% for 20 days = Annual rate of </a:t>
            </a:r>
            <a:r>
              <a:rPr lang="en-US" b="1" dirty="0">
                <a:latin typeface="Calibri" panose="020F0502020204030204" pitchFamily="34" charset="0"/>
              </a:rPr>
              <a:t>36.5</a:t>
            </a:r>
            <a:r>
              <a:rPr lang="en-US" b="1" dirty="0" smtClean="0">
                <a:latin typeface="Calibri" panose="020F0502020204030204" pitchFamily="34" charset="0"/>
              </a:rPr>
              <a:t>% </a:t>
            </a:r>
            <a:r>
              <a:rPr lang="en-US" dirty="0" smtClean="0">
                <a:latin typeface="Calibri" panose="020F0502020204030204" pitchFamily="34" charset="0"/>
              </a:rPr>
              <a:t>(</a:t>
            </a:r>
            <a:r>
              <a:rPr lang="en-US" dirty="0">
                <a:latin typeface="Calibri" panose="020F0502020204030204" pitchFamily="34" charset="0"/>
              </a:rPr>
              <a:t>2% </a:t>
            </a:r>
            <a:r>
              <a:rPr lang="en-US" dirty="0" smtClean="0">
                <a:latin typeface="Calibri" panose="020F0502020204030204" pitchFamily="34" charset="0"/>
              </a:rPr>
              <a:t>× 365/20)</a:t>
            </a:r>
          </a:p>
          <a:p>
            <a:pPr>
              <a:spcBef>
                <a:spcPts val="3600"/>
              </a:spcBef>
            </a:pPr>
            <a:r>
              <a:rPr lang="en-US" dirty="0" smtClean="0">
                <a:solidFill>
                  <a:srgbClr val="990000"/>
                </a:solidFill>
                <a:latin typeface="Calibri" panose="020F0502020204030204" pitchFamily="34" charset="0"/>
              </a:rPr>
              <a:t>*</a:t>
            </a:r>
            <a:r>
              <a:rPr lang="en-US" dirty="0" smtClean="0">
                <a:latin typeface="Calibri" panose="020F0502020204030204" pitchFamily="34" charset="0"/>
              </a:rPr>
              <a:t>(€3,500 × 36.5</a:t>
            </a:r>
            <a:r>
              <a:rPr lang="en-US" dirty="0">
                <a:latin typeface="Calibri" panose="020F0502020204030204" pitchFamily="34" charset="0"/>
              </a:rPr>
              <a:t>% × 20) </a:t>
            </a:r>
            <a:r>
              <a:rPr lang="en-US" dirty="0" smtClean="0">
                <a:latin typeface="Calibri" panose="020F0502020204030204" pitchFamily="34" charset="0"/>
              </a:rPr>
              <a:t>÷ 365 </a:t>
            </a:r>
            <a:r>
              <a:rPr lang="en-US" dirty="0">
                <a:latin typeface="Calibri" panose="020F0502020204030204" pitchFamily="34" charset="0"/>
              </a:rPr>
              <a:t>= </a:t>
            </a:r>
            <a:r>
              <a:rPr lang="en-US" dirty="0" smtClean="0">
                <a:latin typeface="Calibri" panose="020F0502020204030204" pitchFamily="34" charset="0"/>
              </a:rPr>
              <a:t>€70</a:t>
            </a:r>
            <a:endParaRPr lang="en-US" dirty="0">
              <a:latin typeface="Calibri" panose="020F0502020204030204" pitchFamily="34" charset="0"/>
            </a:endParaRPr>
          </a:p>
        </p:txBody>
      </p:sp>
      <p:sp>
        <p:nvSpPr>
          <p:cNvPr id="4" name="Slide Number Placeholder 3"/>
          <p:cNvSpPr>
            <a:spLocks noGrp="1"/>
          </p:cNvSpPr>
          <p:nvPr>
            <p:ph type="sldNum" sz="quarter" idx="10"/>
          </p:nvPr>
        </p:nvSpPr>
        <p:spPr/>
        <p:txBody>
          <a:bodyPr/>
          <a:lstStyle/>
          <a:p>
            <a:fld id="{67B19427-F580-D146-B60E-4CADEE75497F}" type="slidenum">
              <a:rPr lang="en-US" smtClean="0"/>
              <a:pPr/>
              <a:t>26</a:t>
            </a:fld>
            <a:endParaRPr lang="en-US" dirty="0"/>
          </a:p>
        </p:txBody>
      </p:sp>
      <p:sp>
        <p:nvSpPr>
          <p:cNvPr id="5" name="Footer Placeholder 4"/>
          <p:cNvSpPr>
            <a:spLocks noGrp="1"/>
          </p:cNvSpPr>
          <p:nvPr>
            <p:ph type="ftr" sz="quarter" idx="11"/>
          </p:nvPr>
        </p:nvSpPr>
        <p:spPr/>
        <p:txBody>
          <a:bodyPr/>
          <a:lstStyle/>
          <a:p>
            <a:r>
              <a:rPr lang="en-US" dirty="0" smtClean="0"/>
              <a:t>Copyright ©2019 John Wiley &amp; Sons, Inc. </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
          <p:cNvSpPr>
            <a:spLocks noGrp="1"/>
          </p:cNvSpPr>
          <p:nvPr>
            <p:ph type="sldNum" sz="quarter" idx="10"/>
          </p:nvPr>
        </p:nvSpPr>
        <p:spPr/>
        <p:txBody>
          <a:bodyPr/>
          <a:lstStyle/>
          <a:p>
            <a:fld id="{67B19427-F580-D146-B60E-4CADEE75497F}" type="slidenum">
              <a:rPr lang="en-US" smtClean="0"/>
              <a:pPr/>
              <a:t>27</a:t>
            </a:fld>
            <a:endParaRPr lang="en-US" dirty="0"/>
          </a:p>
        </p:txBody>
      </p:sp>
      <p:sp>
        <p:nvSpPr>
          <p:cNvPr id="5" name="Footer Placeholder "/>
          <p:cNvSpPr>
            <a:spLocks noGrp="1"/>
          </p:cNvSpPr>
          <p:nvPr>
            <p:ph type="ftr" sz="quarter" idx="11"/>
          </p:nvPr>
        </p:nvSpPr>
        <p:spPr/>
        <p:txBody>
          <a:bodyPr/>
          <a:lstStyle/>
          <a:p>
            <a:r>
              <a:rPr lang="en-US" dirty="0" smtClean="0"/>
              <a:t>Copyright ©2019 John </a:t>
            </a:r>
            <a:r>
              <a:rPr lang="en-US" dirty="0"/>
              <a:t>Wiley &amp; Son, Inc. </a:t>
            </a:r>
          </a:p>
        </p:txBody>
      </p:sp>
      <p:sp>
        <p:nvSpPr>
          <p:cNvPr id="8" name="Title "/>
          <p:cNvSpPr>
            <a:spLocks noGrp="1"/>
          </p:cNvSpPr>
          <p:nvPr>
            <p:ph type="title" idx="4294967295"/>
          </p:nvPr>
        </p:nvSpPr>
        <p:spPr>
          <a:xfrm>
            <a:off x="309562" y="762000"/>
            <a:ext cx="8682038" cy="646331"/>
          </a:xfrm>
          <a:prstGeom prst="rect">
            <a:avLst/>
          </a:prstGeom>
        </p:spPr>
        <p:txBody>
          <a:bodyPr wrap="square">
            <a:spAutoFit/>
          </a:bodyPr>
          <a:lstStyle/>
          <a:p>
            <a:r>
              <a:rPr lang="en-US" sz="4000" b="1" dirty="0" smtClean="0">
                <a:solidFill>
                  <a:schemeClr val="accent1"/>
                </a:solidFill>
                <a:latin typeface="Calibri" panose="020F0502020204030204" pitchFamily="34" charset="0"/>
                <a:ea typeface="Source Sans Pro" charset="0"/>
                <a:cs typeface="Calibri" panose="020F0502020204030204" pitchFamily="34" charset="0"/>
              </a:rPr>
              <a:t>Summary </a:t>
            </a:r>
            <a:r>
              <a:rPr lang="en-US" sz="4000" b="1" dirty="0">
                <a:solidFill>
                  <a:schemeClr val="accent1"/>
                </a:solidFill>
                <a:latin typeface="Calibri" panose="020F0502020204030204" pitchFamily="34" charset="0"/>
                <a:ea typeface="Source Sans Pro" charset="0"/>
                <a:cs typeface="Calibri" panose="020F0502020204030204" pitchFamily="34" charset="0"/>
              </a:rPr>
              <a:t>of Purchasing Transactions</a:t>
            </a:r>
          </a:p>
        </p:txBody>
      </p:sp>
      <p:graphicFrame>
        <p:nvGraphicFramePr>
          <p:cNvPr id="2" name="Table 1" descr="T account for inventory. Fourth transaction, purchase: $3,800 debited. Sixth transaction, freight-in: 150 debited. Eighth transaction, return: $300 credited. Fourteenth transaction, discount: 70 credited. The balance on the debit side is $3,580."/>
          <p:cNvGraphicFramePr>
            <a:graphicFrameLocks noGrp="1"/>
          </p:cNvGraphicFramePr>
          <p:nvPr>
            <p:extLst>
              <p:ext uri="{D42A27DB-BD31-4B8C-83A1-F6EECF244321}">
                <p14:modId xmlns:p14="http://schemas.microsoft.com/office/powerpoint/2010/main" xmlns="" val="1609439649"/>
              </p:ext>
            </p:extLst>
          </p:nvPr>
        </p:nvGraphicFramePr>
        <p:xfrm>
          <a:off x="178980" y="1805094"/>
          <a:ext cx="8777984" cy="2126826"/>
        </p:xfrm>
        <a:graphic>
          <a:graphicData uri="http://schemas.openxmlformats.org/drawingml/2006/table">
            <a:tbl>
              <a:tblPr firstRow="1">
                <a:tableStyleId>{5C22544A-7EE6-4342-B048-85BDC9FD1C3A}</a:tableStyleId>
              </a:tblPr>
              <a:tblGrid>
                <a:gridCol w="1627484"/>
                <a:gridCol w="1027536"/>
                <a:gridCol w="1198985"/>
                <a:gridCol w="1198985"/>
                <a:gridCol w="1027535"/>
                <a:gridCol w="2697459"/>
              </a:tblGrid>
              <a:tr h="182245">
                <a:tc>
                  <a:txBody>
                    <a:bodyPr/>
                    <a:lstStyle/>
                    <a:p>
                      <a:pPr algn="l" fontAlgn="b"/>
                      <a:endParaRPr lang="en-US" sz="2500" b="0" i="0" u="none" strike="noStrike" dirty="0">
                        <a:solidFill>
                          <a:srgbClr val="000000"/>
                        </a:solidFill>
                        <a:effectLst/>
                        <a:latin typeface="Calibri" panose="020F0502020204030204" pitchFamily="34" charset="0"/>
                      </a:endParaRPr>
                    </a:p>
                  </a:txBody>
                  <a:tcPr marL="4233" marR="182880" marT="423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2500" b="0" i="0" u="none" strike="noStrike" dirty="0">
                        <a:solidFill>
                          <a:schemeClr val="tx1"/>
                        </a:solidFill>
                        <a:effectLst/>
                        <a:latin typeface="Calibri" panose="020F0502020204030204" pitchFamily="34" charset="0"/>
                      </a:endParaRPr>
                    </a:p>
                  </a:txBody>
                  <a:tcPr marR="4233" marT="4233" marB="0" anchor="b">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fontAlgn="b"/>
                      <a:r>
                        <a:rPr lang="en-US" sz="2800" b="1" u="none" strike="noStrike" dirty="0">
                          <a:solidFill>
                            <a:schemeClr val="tx1"/>
                          </a:solidFill>
                          <a:effectLst/>
                        </a:rPr>
                        <a:t>Inventory</a:t>
                      </a:r>
                      <a:endParaRPr lang="en-US" sz="2800" b="1" i="0" u="none" strike="noStrike" dirty="0">
                        <a:solidFill>
                          <a:schemeClr val="tx1"/>
                        </a:solidFill>
                        <a:effectLst/>
                        <a:latin typeface="Calibri" panose="020F0502020204030204" pitchFamily="34" charset="0"/>
                      </a:endParaRPr>
                    </a:p>
                  </a:txBody>
                  <a:tcPr marL="4233" marR="4233" marT="4233" marB="91440" anchor="b">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a:txBody>
                    <a:bodyPr/>
                    <a:lstStyle/>
                    <a:p>
                      <a:pPr algn="l" fontAlgn="b"/>
                      <a:endParaRPr lang="en-US" sz="2500" b="0" i="0" u="none" strike="noStrike" dirty="0">
                        <a:solidFill>
                          <a:srgbClr val="000000"/>
                        </a:solidFill>
                        <a:effectLst/>
                        <a:latin typeface="Calibri" panose="020F0502020204030204" pitchFamily="34" charset="0"/>
                      </a:endParaRPr>
                    </a:p>
                  </a:txBody>
                  <a:tcPr marL="4233" marR="4233" marT="4233" marB="0" anchor="b">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2500" b="0" i="0" u="none" strike="noStrike" dirty="0">
                        <a:solidFill>
                          <a:srgbClr val="000000"/>
                        </a:solidFill>
                        <a:effectLst/>
                        <a:latin typeface="Calibri" panose="020F0502020204030204" pitchFamily="34" charset="0"/>
                      </a:endParaRPr>
                    </a:p>
                  </a:txBody>
                  <a:tcPr marL="182880" marR="4233" marT="423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0">
                <a:tc>
                  <a:txBody>
                    <a:bodyPr/>
                    <a:lstStyle/>
                    <a:p>
                      <a:pPr algn="r" fontAlgn="b"/>
                      <a:r>
                        <a:rPr lang="en-US" sz="2500" b="1" u="none" strike="noStrike" dirty="0">
                          <a:solidFill>
                            <a:srgbClr val="990000"/>
                          </a:solidFill>
                          <a:effectLst/>
                        </a:rPr>
                        <a:t>Purchase</a:t>
                      </a:r>
                      <a:endParaRPr lang="en-US" sz="2500" b="1" i="0" u="none" strike="noStrike" dirty="0">
                        <a:solidFill>
                          <a:srgbClr val="990000"/>
                        </a:solidFill>
                        <a:effectLst/>
                        <a:latin typeface="Calibri" panose="020F0502020204030204" pitchFamily="34" charset="0"/>
                      </a:endParaRPr>
                    </a:p>
                  </a:txBody>
                  <a:tcPr marL="4233" marR="182880" marT="91440" marB="9144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2500" b="1" u="none" strike="noStrike" dirty="0">
                          <a:effectLst/>
                        </a:rPr>
                        <a:t>May 4</a:t>
                      </a:r>
                      <a:endParaRPr lang="en-US" sz="2500" b="1" i="0" u="none" strike="noStrike" dirty="0">
                        <a:solidFill>
                          <a:srgbClr val="000000"/>
                        </a:solidFill>
                        <a:effectLst/>
                        <a:latin typeface="Calibri" panose="020F0502020204030204" pitchFamily="34" charset="0"/>
                      </a:endParaRPr>
                    </a:p>
                  </a:txBody>
                  <a:tcPr marL="182880" marR="4233" marT="91440" marB="91440" anchor="b">
                    <a:lnL w="12700" cmpd="sng">
                      <a:noFill/>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fontAlgn="b"/>
                      <a:r>
                        <a:rPr lang="en-US" sz="2500" b="1" u="none" strike="noStrike" dirty="0">
                          <a:effectLst/>
                        </a:rPr>
                        <a:t>3,800</a:t>
                      </a:r>
                      <a:endParaRPr lang="en-US" sz="2500" b="1" i="0" u="none" strike="noStrike" dirty="0">
                        <a:solidFill>
                          <a:srgbClr val="000000"/>
                        </a:solidFill>
                        <a:effectLst/>
                        <a:latin typeface="Calibri" panose="020F0502020204030204" pitchFamily="34" charset="0"/>
                      </a:endParaRPr>
                    </a:p>
                  </a:txBody>
                  <a:tcPr marL="4233" marR="182880" marT="91440" marB="91440" anchor="b">
                    <a:lnL w="12700" cmpd="sng">
                      <a:noFill/>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fontAlgn="b"/>
                      <a:r>
                        <a:rPr lang="en-US" sz="2500" b="1" u="none" strike="noStrike" dirty="0">
                          <a:effectLst/>
                        </a:rPr>
                        <a:t>May 8</a:t>
                      </a:r>
                      <a:endParaRPr lang="en-US" sz="2500" b="1" i="0" u="none" strike="noStrike" dirty="0">
                        <a:solidFill>
                          <a:srgbClr val="000000"/>
                        </a:solidFill>
                        <a:effectLst/>
                        <a:latin typeface="Calibri" panose="020F0502020204030204" pitchFamily="34" charset="0"/>
                      </a:endParaRPr>
                    </a:p>
                  </a:txBody>
                  <a:tcPr marL="182880" marR="4233" marT="91440" marB="91440" anchor="b">
                    <a:lnL w="19050" cap="flat" cmpd="sng" algn="ctr">
                      <a:solidFill>
                        <a:schemeClr val="tx1"/>
                      </a:solidFill>
                      <a:prstDash val="solid"/>
                      <a:round/>
                      <a:headEnd type="none" w="med" len="med"/>
                      <a:tailEnd type="none" w="med" len="med"/>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fontAlgn="b"/>
                      <a:r>
                        <a:rPr lang="en-US" sz="2500" b="1" u="none" strike="noStrike" dirty="0">
                          <a:effectLst/>
                        </a:rPr>
                        <a:t>300</a:t>
                      </a:r>
                      <a:endParaRPr lang="en-US" sz="2500" b="1" i="0" u="none" strike="noStrike" dirty="0">
                        <a:solidFill>
                          <a:srgbClr val="000000"/>
                        </a:solidFill>
                        <a:effectLst/>
                        <a:latin typeface="Calibri" panose="020F0502020204030204" pitchFamily="34" charset="0"/>
                      </a:endParaRPr>
                    </a:p>
                  </a:txBody>
                  <a:tcPr marL="4233" marR="182880" marT="91440" marB="91440" anchor="b">
                    <a:lnL w="12700" cmpd="sng">
                      <a:noFill/>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fontAlgn="b"/>
                      <a:r>
                        <a:rPr lang="en-US" sz="2500" b="1" u="none" strike="noStrike" dirty="0">
                          <a:solidFill>
                            <a:srgbClr val="990000"/>
                          </a:solidFill>
                          <a:effectLst/>
                        </a:rPr>
                        <a:t>Purchase return</a:t>
                      </a:r>
                      <a:endParaRPr lang="en-US" sz="2500" b="1" i="0" u="none" strike="noStrike" dirty="0">
                        <a:solidFill>
                          <a:srgbClr val="990000"/>
                        </a:solidFill>
                        <a:effectLst/>
                        <a:latin typeface="Calibri" panose="020F0502020204030204" pitchFamily="34" charset="0"/>
                      </a:endParaRPr>
                    </a:p>
                  </a:txBody>
                  <a:tcPr marL="182880" marR="4233" marT="91440" marB="9144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82245">
                <a:tc>
                  <a:txBody>
                    <a:bodyPr/>
                    <a:lstStyle/>
                    <a:p>
                      <a:pPr algn="r" fontAlgn="b"/>
                      <a:r>
                        <a:rPr lang="en-US" sz="2500" b="1" u="none" strike="noStrike" dirty="0">
                          <a:solidFill>
                            <a:srgbClr val="990000"/>
                          </a:solidFill>
                          <a:effectLst/>
                        </a:rPr>
                        <a:t> Freight-in</a:t>
                      </a:r>
                      <a:endParaRPr lang="en-US" sz="2500" b="1" i="0" u="none" strike="noStrike" dirty="0">
                        <a:solidFill>
                          <a:srgbClr val="990000"/>
                        </a:solidFill>
                        <a:effectLst/>
                        <a:latin typeface="Calibri" panose="020F0502020204030204" pitchFamily="34" charset="0"/>
                      </a:endParaRPr>
                    </a:p>
                  </a:txBody>
                  <a:tcPr marL="4233" marR="182880" marT="4233" marB="9144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2500" b="1" u="none" strike="noStrike" dirty="0" smtClean="0">
                          <a:effectLst/>
                        </a:rPr>
                        <a:t>6</a:t>
                      </a:r>
                      <a:endParaRPr lang="en-US" sz="2500" b="1" i="0" u="none" strike="noStrike" dirty="0">
                        <a:solidFill>
                          <a:srgbClr val="000000"/>
                        </a:solidFill>
                        <a:effectLst/>
                        <a:latin typeface="Calibri" panose="020F0502020204030204" pitchFamily="34" charset="0"/>
                      </a:endParaRPr>
                    </a:p>
                  </a:txBody>
                  <a:tcPr marL="804672" marR="4233" marT="4233" marB="9144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2500" b="1" u="none" strike="noStrike" dirty="0">
                          <a:effectLst/>
                        </a:rPr>
                        <a:t>150</a:t>
                      </a:r>
                      <a:endParaRPr lang="en-US" sz="2500" b="1" i="0" u="none" strike="noStrike" dirty="0">
                        <a:solidFill>
                          <a:srgbClr val="000000"/>
                        </a:solidFill>
                        <a:effectLst/>
                        <a:latin typeface="Calibri" panose="020F0502020204030204" pitchFamily="34" charset="0"/>
                      </a:endParaRPr>
                    </a:p>
                  </a:txBody>
                  <a:tcPr marL="4233" marR="182880" marT="4233" marB="91440" anchor="b">
                    <a:lnL w="12700" cmpd="sng">
                      <a:noFill/>
                    </a:lnL>
                    <a:lnR w="1905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2500" b="1" u="none" strike="noStrike" dirty="0" smtClean="0">
                          <a:effectLst/>
                        </a:rPr>
                        <a:t>14</a:t>
                      </a:r>
                      <a:endParaRPr lang="en-US" sz="2500" b="1" i="0" u="none" strike="noStrike" dirty="0">
                        <a:solidFill>
                          <a:srgbClr val="000000"/>
                        </a:solidFill>
                        <a:effectLst/>
                        <a:latin typeface="Calibri" panose="020F0502020204030204" pitchFamily="34" charset="0"/>
                      </a:endParaRPr>
                    </a:p>
                  </a:txBody>
                  <a:tcPr marL="658368" marR="4233" marT="4233" marB="91440" anchor="b">
                    <a:lnL w="1905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2500" b="1" u="none" strike="noStrike" dirty="0">
                          <a:effectLst/>
                        </a:rPr>
                        <a:t>70</a:t>
                      </a:r>
                      <a:endParaRPr lang="en-US" sz="2500" b="1" i="0" u="none" strike="noStrike" dirty="0">
                        <a:solidFill>
                          <a:srgbClr val="000000"/>
                        </a:solidFill>
                        <a:effectLst/>
                        <a:latin typeface="Calibri" panose="020F0502020204030204" pitchFamily="34" charset="0"/>
                      </a:endParaRPr>
                    </a:p>
                  </a:txBody>
                  <a:tcPr marL="4233" marR="182880" marT="4233" marB="9144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2500" b="1" u="none" strike="noStrike" dirty="0">
                          <a:solidFill>
                            <a:srgbClr val="990000"/>
                          </a:solidFill>
                          <a:effectLst/>
                        </a:rPr>
                        <a:t>Purchase discount</a:t>
                      </a:r>
                      <a:endParaRPr lang="en-US" sz="2500" b="1" i="0" u="none" strike="noStrike" dirty="0">
                        <a:solidFill>
                          <a:srgbClr val="990000"/>
                        </a:solidFill>
                        <a:effectLst/>
                        <a:latin typeface="Calibri" panose="020F0502020204030204" pitchFamily="34" charset="0"/>
                      </a:endParaRPr>
                    </a:p>
                  </a:txBody>
                  <a:tcPr marL="182880" marR="4233" marT="4233" marB="9144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0">
                <a:tc>
                  <a:txBody>
                    <a:bodyPr/>
                    <a:lstStyle/>
                    <a:p>
                      <a:pPr algn="r" fontAlgn="b"/>
                      <a:r>
                        <a:rPr lang="en-US" sz="2500" b="1" u="none" strike="noStrike" dirty="0">
                          <a:solidFill>
                            <a:srgbClr val="990000"/>
                          </a:solidFill>
                          <a:effectLst/>
                        </a:rPr>
                        <a:t>Balance</a:t>
                      </a:r>
                      <a:endParaRPr lang="en-US" sz="2500" b="1" i="0" u="none" strike="noStrike" dirty="0">
                        <a:solidFill>
                          <a:srgbClr val="990000"/>
                        </a:solidFill>
                        <a:effectLst/>
                        <a:latin typeface="Calibri" panose="020F0502020204030204" pitchFamily="34" charset="0"/>
                      </a:endParaRPr>
                    </a:p>
                  </a:txBody>
                  <a:tcPr marL="4233" marR="182880" marT="91440" marB="9144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2500" b="1" i="0" u="none" strike="noStrike" dirty="0">
                        <a:solidFill>
                          <a:srgbClr val="000000"/>
                        </a:solidFill>
                        <a:effectLst/>
                        <a:latin typeface="Calibri" panose="020F0502020204030204" pitchFamily="34" charset="0"/>
                      </a:endParaRPr>
                    </a:p>
                  </a:txBody>
                  <a:tcPr marR="4233" marT="91440" marB="91440" anchor="b">
                    <a:lnL w="12700" cmpd="sng">
                      <a:noFill/>
                    </a:lnL>
                    <a:lnR w="12700" cmpd="sng">
                      <a:noFill/>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2500" b="1" u="none" strike="noStrike" dirty="0">
                          <a:effectLst/>
                        </a:rPr>
                        <a:t>3,580</a:t>
                      </a:r>
                      <a:endParaRPr lang="en-US" sz="2500" b="1" i="0" u="none" strike="noStrike" dirty="0">
                        <a:solidFill>
                          <a:srgbClr val="000000"/>
                        </a:solidFill>
                        <a:effectLst/>
                        <a:latin typeface="Calibri" panose="020F0502020204030204" pitchFamily="34" charset="0"/>
                      </a:endParaRPr>
                    </a:p>
                  </a:txBody>
                  <a:tcPr marL="4233" marR="182880" marT="91440" marB="91440" anchor="b">
                    <a:lnL w="12700" cmpd="sng">
                      <a:noFill/>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2500" b="1" i="0" u="none" strike="noStrike" dirty="0">
                        <a:solidFill>
                          <a:srgbClr val="000000"/>
                        </a:solidFill>
                        <a:effectLst/>
                        <a:latin typeface="Calibri" panose="020F0502020204030204" pitchFamily="34" charset="0"/>
                      </a:endParaRPr>
                    </a:p>
                  </a:txBody>
                  <a:tcPr marR="4233" marT="91440" marB="91440" anchor="b">
                    <a:lnL w="1905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en-US" sz="2500" b="1" i="0" u="none" strike="noStrike" dirty="0">
                        <a:solidFill>
                          <a:srgbClr val="000000"/>
                        </a:solidFill>
                        <a:effectLst/>
                        <a:latin typeface="Calibri" panose="020F0502020204030204" pitchFamily="34" charset="0"/>
                      </a:endParaRPr>
                    </a:p>
                  </a:txBody>
                  <a:tcPr marL="4233" marT="91440" marB="91440" anchor="b">
                    <a:lnL w="12700" cmpd="sng">
                      <a:noFill/>
                    </a:lnL>
                    <a:lnR w="12700" cmpd="sng">
                      <a:noFill/>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2500" b="0" i="0" u="none" strike="noStrike" dirty="0">
                        <a:solidFill>
                          <a:srgbClr val="000000"/>
                        </a:solidFill>
                        <a:effectLst/>
                        <a:latin typeface="Calibri" panose="020F0502020204030204" pitchFamily="34" charset="0"/>
                      </a:endParaRPr>
                    </a:p>
                  </a:txBody>
                  <a:tcPr marL="182880" marR="4233" marT="423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xmlns="" val="385935984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 It! 2: Purchase Transactions</a:t>
            </a:r>
          </a:p>
        </p:txBody>
      </p:sp>
      <p:sp>
        <p:nvSpPr>
          <p:cNvPr id="3" name="Content Placeholder 2"/>
          <p:cNvSpPr>
            <a:spLocks noGrp="1"/>
          </p:cNvSpPr>
          <p:nvPr>
            <p:ph sz="quarter" idx="16"/>
          </p:nvPr>
        </p:nvSpPr>
        <p:spPr>
          <a:xfrm>
            <a:off x="304800" y="1455730"/>
            <a:ext cx="8441425" cy="2506670"/>
          </a:xfrm>
          <a:ln>
            <a:noFill/>
          </a:ln>
        </p:spPr>
        <p:txBody>
          <a:bodyPr/>
          <a:lstStyle/>
          <a:p>
            <a:pPr>
              <a:lnSpc>
                <a:spcPct val="100000"/>
              </a:lnSpc>
              <a:spcBef>
                <a:spcPts val="1200"/>
              </a:spcBef>
            </a:pPr>
            <a:r>
              <a:rPr lang="en-US" sz="2600" dirty="0" smtClean="0"/>
              <a:t>On </a:t>
            </a:r>
            <a:r>
              <a:rPr lang="en-US" sz="2600" dirty="0"/>
              <a:t>September 5, Zhū Company buys merchandise on account from Gāo Company. The purchase price of the goods paid by Zhū is ¥15,000, and the cost to Gāo Company was ¥8,000. On September 8, Zhū returns defective goods with a selling price of ¥2,000. Record the transactions on the books of Zhū Company</a:t>
            </a:r>
            <a:r>
              <a:rPr lang="en-US" sz="2600" dirty="0" smtClean="0"/>
              <a:t>.</a:t>
            </a:r>
            <a:endParaRPr lang="en-US" sz="2600" dirty="0"/>
          </a:p>
        </p:txBody>
      </p:sp>
      <p:sp>
        <p:nvSpPr>
          <p:cNvPr id="27" name="Content Placeholder 5"/>
          <p:cNvSpPr>
            <a:spLocks noGrp="1"/>
          </p:cNvSpPr>
          <p:nvPr>
            <p:ph sz="quarter" idx="17"/>
          </p:nvPr>
        </p:nvSpPr>
        <p:spPr>
          <a:xfrm>
            <a:off x="321880" y="4088291"/>
            <a:ext cx="1219200" cy="452432"/>
          </a:xfrm>
          <a:ln>
            <a:noFill/>
          </a:ln>
        </p:spPr>
        <p:txBody>
          <a:bodyPr anchor="ctr" anchorCtr="0">
            <a:spAutoFit/>
          </a:bodyPr>
          <a:lstStyle/>
          <a:p>
            <a:pPr>
              <a:tabLst>
                <a:tab pos="914400" algn="r"/>
              </a:tabLst>
            </a:pPr>
            <a:r>
              <a:rPr lang="en-US" altLang="en-US" sz="2600" dirty="0" smtClean="0">
                <a:latin typeface="Calibri" panose="020F0502020204030204" pitchFamily="34" charset="0"/>
              </a:rPr>
              <a:t>Sept. 5</a:t>
            </a:r>
            <a:endParaRPr lang="en-US" altLang="en-US" sz="2600" dirty="0">
              <a:latin typeface="Calibri" panose="020F0502020204030204" pitchFamily="34" charset="0"/>
            </a:endParaRPr>
          </a:p>
        </p:txBody>
      </p:sp>
      <p:sp>
        <p:nvSpPr>
          <p:cNvPr id="28" name="Content Placeholder 6"/>
          <p:cNvSpPr>
            <a:spLocks noGrp="1"/>
          </p:cNvSpPr>
          <p:nvPr>
            <p:ph sz="quarter" idx="18"/>
          </p:nvPr>
        </p:nvSpPr>
        <p:spPr>
          <a:xfrm>
            <a:off x="1718941" y="4085475"/>
            <a:ext cx="3221901" cy="452432"/>
          </a:xfrm>
          <a:ln>
            <a:noFill/>
          </a:ln>
        </p:spPr>
        <p:txBody>
          <a:bodyPr wrap="square" anchor="ctr" anchorCtr="0">
            <a:spAutoFit/>
          </a:bodyPr>
          <a:lstStyle/>
          <a:p>
            <a:r>
              <a:rPr lang="en-US" altLang="en-US" sz="2600" dirty="0" smtClean="0">
                <a:latin typeface="Calibri" panose="020F0502020204030204" pitchFamily="34" charset="0"/>
                <a:cs typeface="Arial" charset="0"/>
              </a:rPr>
              <a:t>Inventory</a:t>
            </a:r>
            <a:endParaRPr lang="en-US" sz="2600" dirty="0">
              <a:latin typeface="Calibri" panose="020F0502020204030204" pitchFamily="34" charset="0"/>
            </a:endParaRPr>
          </a:p>
        </p:txBody>
      </p:sp>
      <p:sp>
        <p:nvSpPr>
          <p:cNvPr id="29" name="Content Placeholder 7"/>
          <p:cNvSpPr>
            <a:spLocks noGrp="1"/>
          </p:cNvSpPr>
          <p:nvPr>
            <p:ph sz="quarter" idx="19"/>
          </p:nvPr>
        </p:nvSpPr>
        <p:spPr>
          <a:xfrm>
            <a:off x="5786320" y="4086233"/>
            <a:ext cx="1279583" cy="452432"/>
          </a:xfrm>
          <a:ln>
            <a:noFill/>
          </a:ln>
        </p:spPr>
        <p:txBody>
          <a:bodyPr wrap="square" anchor="ctr" anchorCtr="0">
            <a:spAutoFit/>
          </a:bodyPr>
          <a:lstStyle/>
          <a:p>
            <a:pPr algn="r"/>
            <a:r>
              <a:rPr lang="en-US" sz="2600" dirty="0" smtClean="0">
                <a:latin typeface="Calibri" panose="020F0502020204030204" pitchFamily="34" charset="0"/>
              </a:rPr>
              <a:t>15,000</a:t>
            </a:r>
            <a:endParaRPr lang="en-US" sz="2600" dirty="0">
              <a:latin typeface="Calibri" panose="020F0502020204030204" pitchFamily="34" charset="0"/>
            </a:endParaRPr>
          </a:p>
        </p:txBody>
      </p:sp>
      <p:sp>
        <p:nvSpPr>
          <p:cNvPr id="30" name="Content Placeholder 8"/>
          <p:cNvSpPr>
            <a:spLocks noGrp="1"/>
          </p:cNvSpPr>
          <p:nvPr>
            <p:ph sz="quarter" idx="20"/>
          </p:nvPr>
        </p:nvSpPr>
        <p:spPr>
          <a:xfrm>
            <a:off x="2250207" y="4587499"/>
            <a:ext cx="3221901" cy="452432"/>
          </a:xfrm>
          <a:ln>
            <a:noFill/>
          </a:ln>
        </p:spPr>
        <p:txBody>
          <a:bodyPr wrap="square" anchor="ctr" anchorCtr="0">
            <a:spAutoFit/>
          </a:bodyPr>
          <a:lstStyle/>
          <a:p>
            <a:r>
              <a:rPr lang="en-US" altLang="en-US" sz="2600" dirty="0" smtClean="0">
                <a:latin typeface="Calibri" panose="020F0502020204030204" pitchFamily="34" charset="0"/>
                <a:cs typeface="Arial" charset="0"/>
              </a:rPr>
              <a:t>Accounts Payable</a:t>
            </a:r>
            <a:endParaRPr lang="en-US" sz="2600" dirty="0">
              <a:latin typeface="Calibri" panose="020F0502020204030204" pitchFamily="34" charset="0"/>
            </a:endParaRPr>
          </a:p>
        </p:txBody>
      </p:sp>
      <p:sp>
        <p:nvSpPr>
          <p:cNvPr id="31" name="Content Placeholder 9"/>
          <p:cNvSpPr>
            <a:spLocks noGrp="1"/>
          </p:cNvSpPr>
          <p:nvPr>
            <p:ph sz="quarter" idx="21"/>
          </p:nvPr>
        </p:nvSpPr>
        <p:spPr>
          <a:xfrm>
            <a:off x="7141798" y="4585116"/>
            <a:ext cx="1341086" cy="457200"/>
          </a:xfrm>
          <a:ln>
            <a:noFill/>
          </a:ln>
        </p:spPr>
        <p:txBody>
          <a:bodyPr wrap="square" anchor="ctr" anchorCtr="0">
            <a:spAutoFit/>
          </a:bodyPr>
          <a:lstStyle/>
          <a:p>
            <a:pPr algn="r"/>
            <a:r>
              <a:rPr lang="en-US" sz="2600" dirty="0" smtClean="0">
                <a:latin typeface="Calibri" panose="020F0502020204030204" pitchFamily="34" charset="0"/>
              </a:rPr>
              <a:t>15,000</a:t>
            </a:r>
            <a:endParaRPr lang="en-US" sz="2600" dirty="0">
              <a:latin typeface="Calibri" panose="020F0502020204030204" pitchFamily="34" charset="0"/>
            </a:endParaRPr>
          </a:p>
        </p:txBody>
      </p:sp>
      <p:sp>
        <p:nvSpPr>
          <p:cNvPr id="32" name="Content Placeholder 5"/>
          <p:cNvSpPr>
            <a:spLocks noGrp="1"/>
          </p:cNvSpPr>
          <p:nvPr>
            <p:ph sz="quarter" idx="17"/>
          </p:nvPr>
        </p:nvSpPr>
        <p:spPr>
          <a:xfrm>
            <a:off x="321880" y="5177401"/>
            <a:ext cx="1219200" cy="452432"/>
          </a:xfrm>
          <a:ln>
            <a:noFill/>
          </a:ln>
        </p:spPr>
        <p:txBody>
          <a:bodyPr anchor="ctr" anchorCtr="0">
            <a:spAutoFit/>
          </a:bodyPr>
          <a:lstStyle/>
          <a:p>
            <a:pPr>
              <a:tabLst>
                <a:tab pos="914400" algn="r"/>
              </a:tabLst>
            </a:pPr>
            <a:r>
              <a:rPr lang="en-US" altLang="en-US" sz="2600" dirty="0" smtClean="0">
                <a:latin typeface="Calibri" panose="020F0502020204030204" pitchFamily="34" charset="0"/>
              </a:rPr>
              <a:t>	Sept. 8</a:t>
            </a:r>
            <a:endParaRPr lang="en-US" altLang="en-US" sz="2600" dirty="0">
              <a:latin typeface="Calibri" panose="020F0502020204030204" pitchFamily="34" charset="0"/>
            </a:endParaRPr>
          </a:p>
        </p:txBody>
      </p:sp>
      <p:sp>
        <p:nvSpPr>
          <p:cNvPr id="33" name="Content Placeholder 6"/>
          <p:cNvSpPr>
            <a:spLocks noGrp="1"/>
          </p:cNvSpPr>
          <p:nvPr>
            <p:ph sz="quarter" idx="18"/>
          </p:nvPr>
        </p:nvSpPr>
        <p:spPr>
          <a:xfrm>
            <a:off x="1718941" y="5174585"/>
            <a:ext cx="3221901" cy="452432"/>
          </a:xfrm>
          <a:ln>
            <a:noFill/>
          </a:ln>
        </p:spPr>
        <p:txBody>
          <a:bodyPr wrap="square" anchor="ctr" anchorCtr="0">
            <a:spAutoFit/>
          </a:bodyPr>
          <a:lstStyle/>
          <a:p>
            <a:r>
              <a:rPr lang="en-US" altLang="en-US" sz="2600" dirty="0">
                <a:latin typeface="Calibri" panose="020F0502020204030204" pitchFamily="34" charset="0"/>
                <a:cs typeface="Arial" charset="0"/>
              </a:rPr>
              <a:t>Accounts Payable</a:t>
            </a:r>
            <a:endParaRPr lang="en-US" sz="2600" dirty="0">
              <a:latin typeface="Calibri" panose="020F0502020204030204" pitchFamily="34" charset="0"/>
            </a:endParaRPr>
          </a:p>
        </p:txBody>
      </p:sp>
      <p:sp>
        <p:nvSpPr>
          <p:cNvPr id="34" name="Content Placeholder 7"/>
          <p:cNvSpPr>
            <a:spLocks noGrp="1"/>
          </p:cNvSpPr>
          <p:nvPr>
            <p:ph sz="quarter" idx="19"/>
          </p:nvPr>
        </p:nvSpPr>
        <p:spPr>
          <a:xfrm>
            <a:off x="5999103" y="5175343"/>
            <a:ext cx="1066800" cy="452432"/>
          </a:xfrm>
          <a:ln>
            <a:noFill/>
          </a:ln>
        </p:spPr>
        <p:txBody>
          <a:bodyPr anchor="ctr" anchorCtr="0">
            <a:spAutoFit/>
          </a:bodyPr>
          <a:lstStyle/>
          <a:p>
            <a:pPr algn="r"/>
            <a:r>
              <a:rPr lang="en-US" sz="2600" dirty="0" smtClean="0">
                <a:latin typeface="Calibri" panose="020F0502020204030204" pitchFamily="34" charset="0"/>
              </a:rPr>
              <a:t>2,000</a:t>
            </a:r>
            <a:endParaRPr lang="en-US" sz="2600" dirty="0">
              <a:latin typeface="Calibri" panose="020F0502020204030204" pitchFamily="34" charset="0"/>
            </a:endParaRPr>
          </a:p>
        </p:txBody>
      </p:sp>
      <p:sp>
        <p:nvSpPr>
          <p:cNvPr id="35" name="Content Placeholder 8"/>
          <p:cNvSpPr>
            <a:spLocks noGrp="1"/>
          </p:cNvSpPr>
          <p:nvPr>
            <p:ph sz="quarter" idx="20"/>
          </p:nvPr>
        </p:nvSpPr>
        <p:spPr>
          <a:xfrm>
            <a:off x="2250207" y="5676609"/>
            <a:ext cx="3221901" cy="452432"/>
          </a:xfrm>
          <a:ln>
            <a:noFill/>
          </a:ln>
        </p:spPr>
        <p:txBody>
          <a:bodyPr wrap="square" anchor="ctr" anchorCtr="0">
            <a:spAutoFit/>
          </a:bodyPr>
          <a:lstStyle/>
          <a:p>
            <a:r>
              <a:rPr lang="en-US" altLang="en-US" sz="2600" dirty="0" smtClean="0">
                <a:latin typeface="Calibri" panose="020F0502020204030204" pitchFamily="34" charset="0"/>
                <a:cs typeface="Arial" charset="0"/>
              </a:rPr>
              <a:t>Inventory</a:t>
            </a:r>
            <a:endParaRPr lang="en-US" sz="2600" dirty="0">
              <a:latin typeface="Calibri" panose="020F0502020204030204" pitchFamily="34" charset="0"/>
            </a:endParaRPr>
          </a:p>
        </p:txBody>
      </p:sp>
      <p:sp>
        <p:nvSpPr>
          <p:cNvPr id="36" name="Content Placeholder 9"/>
          <p:cNvSpPr>
            <a:spLocks noGrp="1"/>
          </p:cNvSpPr>
          <p:nvPr>
            <p:ph sz="quarter" idx="21"/>
          </p:nvPr>
        </p:nvSpPr>
        <p:spPr>
          <a:xfrm>
            <a:off x="7141798" y="5674226"/>
            <a:ext cx="1341086" cy="457200"/>
          </a:xfrm>
          <a:ln>
            <a:noFill/>
          </a:ln>
        </p:spPr>
        <p:txBody>
          <a:bodyPr wrap="square" anchor="ctr" anchorCtr="0">
            <a:spAutoFit/>
          </a:bodyPr>
          <a:lstStyle/>
          <a:p>
            <a:pPr algn="r"/>
            <a:r>
              <a:rPr lang="en-US" sz="2600" dirty="0" smtClean="0">
                <a:latin typeface="Calibri" panose="020F0502020204030204" pitchFamily="34" charset="0"/>
              </a:rPr>
              <a:t>2,000</a:t>
            </a:r>
            <a:endParaRPr lang="en-US" sz="2600" dirty="0">
              <a:latin typeface="Calibri" panose="020F0502020204030204" pitchFamily="34" charset="0"/>
            </a:endParaRPr>
          </a:p>
        </p:txBody>
      </p:sp>
      <p:sp>
        <p:nvSpPr>
          <p:cNvPr id="4" name="Slide Number Placeholder 3"/>
          <p:cNvSpPr>
            <a:spLocks noGrp="1"/>
          </p:cNvSpPr>
          <p:nvPr>
            <p:ph type="sldNum" sz="quarter" idx="10"/>
          </p:nvPr>
        </p:nvSpPr>
        <p:spPr/>
        <p:txBody>
          <a:bodyPr/>
          <a:lstStyle/>
          <a:p>
            <a:fld id="{67B19427-F580-D146-B60E-4CADEE75497F}" type="slidenum">
              <a:rPr lang="en-US" smtClean="0"/>
              <a:pPr/>
              <a:t>28</a:t>
            </a:fld>
            <a:endParaRPr lang="en-US" dirty="0"/>
          </a:p>
        </p:txBody>
      </p:sp>
      <p:sp>
        <p:nvSpPr>
          <p:cNvPr id="5" name="Footer Placeholder 4"/>
          <p:cNvSpPr>
            <a:spLocks noGrp="1"/>
          </p:cNvSpPr>
          <p:nvPr>
            <p:ph type="ftr" sz="quarter" idx="11"/>
          </p:nvPr>
        </p:nvSpPr>
        <p:spPr/>
        <p:txBody>
          <a:bodyPr/>
          <a:lstStyle/>
          <a:p>
            <a:r>
              <a:rPr lang="en-US" dirty="0" smtClean="0"/>
              <a:t>Copyright ©2019 John Wiley &amp; Sons, Inc.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0">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1">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3">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4">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5">
                                            <p:txEl>
                                              <p:pRg st="0" end="0"/>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30" grpId="0" build="p"/>
      <p:bldP spid="31" grpId="0" build="p"/>
      <p:bldP spid="33" grpId="0" build="p"/>
      <p:bldP spid="34" grpId="0" build="p"/>
      <p:bldP spid="35" grpId="0" build="p"/>
      <p:bldP spid="36"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p:cNvSpPr>
            <a:spLocks noGrp="1"/>
          </p:cNvSpPr>
          <p:nvPr>
            <p:ph type="title"/>
          </p:nvPr>
        </p:nvSpPr>
        <p:spPr>
          <a:xfrm>
            <a:off x="304800" y="1828800"/>
            <a:ext cx="8534400" cy="2055570"/>
          </a:xfrm>
          <a:prstGeom prst="rect">
            <a:avLst/>
          </a:prstGeom>
        </p:spPr>
        <p:txBody>
          <a:bodyPr>
            <a:noAutofit/>
          </a:bodyPr>
          <a:lstStyle/>
          <a:p>
            <a:pPr>
              <a:lnSpc>
                <a:spcPct val="100000"/>
              </a:lnSpc>
              <a:spcBef>
                <a:spcPts val="600"/>
              </a:spcBef>
            </a:pPr>
            <a:r>
              <a:rPr lang="en-IN" dirty="0" smtClean="0">
                <a:solidFill>
                  <a:srgbClr val="931B21"/>
                </a:solidFill>
              </a:rPr>
              <a:t>Learning Objective 3</a:t>
            </a:r>
            <a:br>
              <a:rPr lang="en-IN" dirty="0" smtClean="0">
                <a:solidFill>
                  <a:srgbClr val="931B21"/>
                </a:solidFill>
              </a:rPr>
            </a:br>
            <a:r>
              <a:rPr lang="en-US" dirty="0" smtClean="0">
                <a:solidFill>
                  <a:schemeClr val="accent1"/>
                </a:solidFill>
              </a:rPr>
              <a:t>Record </a:t>
            </a:r>
            <a:r>
              <a:rPr lang="en-US" dirty="0">
                <a:solidFill>
                  <a:schemeClr val="accent1"/>
                </a:solidFill>
              </a:rPr>
              <a:t>Sales Under a Perpetual </a:t>
            </a:r>
            <a:r>
              <a:rPr lang="en-US" dirty="0" smtClean="0">
                <a:solidFill>
                  <a:schemeClr val="accent1"/>
                </a:solidFill>
              </a:rPr>
              <a:t>System</a:t>
            </a:r>
            <a:endParaRPr lang="en-IN" dirty="0">
              <a:solidFill>
                <a:schemeClr val="accent1"/>
              </a:solidFill>
            </a:endParaRPr>
          </a:p>
        </p:txBody>
      </p:sp>
      <p:sp>
        <p:nvSpPr>
          <p:cNvPr id="5" name="Slide Number Placeholder "/>
          <p:cNvSpPr>
            <a:spLocks noGrp="1"/>
          </p:cNvSpPr>
          <p:nvPr>
            <p:ph type="sldNum" sz="quarter" idx="10"/>
          </p:nvPr>
        </p:nvSpPr>
        <p:spPr/>
        <p:txBody>
          <a:bodyPr/>
          <a:lstStyle/>
          <a:p>
            <a:fld id="{67B19427-F580-D146-B60E-4CADEE75497F}" type="slidenum">
              <a:rPr lang="en-US" smtClean="0"/>
              <a:pPr/>
              <a:t>29</a:t>
            </a:fld>
            <a:endParaRPr lang="en-US" dirty="0"/>
          </a:p>
        </p:txBody>
      </p:sp>
      <p:sp>
        <p:nvSpPr>
          <p:cNvPr id="6" name="Footer Placeholder "/>
          <p:cNvSpPr>
            <a:spLocks noGrp="1"/>
          </p:cNvSpPr>
          <p:nvPr>
            <p:ph type="ftr" sz="quarter" idx="11"/>
          </p:nvPr>
        </p:nvSpPr>
        <p:spPr/>
        <p:txBody>
          <a:bodyPr/>
          <a:lstStyle/>
          <a:p>
            <a:r>
              <a:rPr lang="en-US" dirty="0"/>
              <a:t>Copyright </a:t>
            </a:r>
            <a:r>
              <a:rPr lang="en-US" dirty="0" smtClean="0"/>
              <a:t>©2019 John Wiley &amp; Sons, </a:t>
            </a:r>
            <a:r>
              <a:rPr lang="en-US" dirty="0"/>
              <a:t>Inc. </a:t>
            </a:r>
          </a:p>
        </p:txBody>
      </p:sp>
    </p:spTree>
    <p:extLst>
      <p:ext uri="{BB962C8B-B14F-4D97-AF65-F5344CB8AC3E}">
        <p14:creationId xmlns:p14="http://schemas.microsoft.com/office/powerpoint/2010/main" xmlns="" val="30713319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p:cNvSpPr>
            <a:spLocks noGrp="1"/>
          </p:cNvSpPr>
          <p:nvPr>
            <p:ph type="title"/>
          </p:nvPr>
        </p:nvSpPr>
        <p:spPr>
          <a:xfrm>
            <a:off x="304800" y="1828800"/>
            <a:ext cx="8534400" cy="2055570"/>
          </a:xfrm>
          <a:prstGeom prst="rect">
            <a:avLst/>
          </a:prstGeom>
        </p:spPr>
        <p:txBody>
          <a:bodyPr>
            <a:noAutofit/>
          </a:bodyPr>
          <a:lstStyle/>
          <a:p>
            <a:pPr>
              <a:lnSpc>
                <a:spcPct val="100000"/>
              </a:lnSpc>
              <a:spcBef>
                <a:spcPts val="600"/>
              </a:spcBef>
            </a:pPr>
            <a:r>
              <a:rPr lang="en-IN" dirty="0" smtClean="0">
                <a:solidFill>
                  <a:srgbClr val="931B21"/>
                </a:solidFill>
              </a:rPr>
              <a:t>Learning Objective 1</a:t>
            </a:r>
            <a:br>
              <a:rPr lang="en-IN" dirty="0" smtClean="0">
                <a:solidFill>
                  <a:srgbClr val="931B21"/>
                </a:solidFill>
              </a:rPr>
            </a:br>
            <a:r>
              <a:rPr lang="en-US" dirty="0" smtClean="0">
                <a:solidFill>
                  <a:schemeClr val="accent1"/>
                </a:solidFill>
              </a:rPr>
              <a:t>Describe Merchandising Operations and Inventory Systems</a:t>
            </a:r>
            <a:endParaRPr lang="en-IN" dirty="0">
              <a:solidFill>
                <a:schemeClr val="accent1"/>
              </a:solidFill>
            </a:endParaRPr>
          </a:p>
        </p:txBody>
      </p:sp>
      <p:sp>
        <p:nvSpPr>
          <p:cNvPr id="5" name="Slide Number Placeholder "/>
          <p:cNvSpPr>
            <a:spLocks noGrp="1"/>
          </p:cNvSpPr>
          <p:nvPr>
            <p:ph type="sldNum" sz="quarter" idx="10"/>
          </p:nvPr>
        </p:nvSpPr>
        <p:spPr/>
        <p:txBody>
          <a:bodyPr/>
          <a:lstStyle/>
          <a:p>
            <a:fld id="{67B19427-F580-D146-B60E-4CADEE75497F}" type="slidenum">
              <a:rPr lang="en-US" smtClean="0"/>
              <a:pPr/>
              <a:t>3</a:t>
            </a:fld>
            <a:endParaRPr lang="en-US" dirty="0"/>
          </a:p>
        </p:txBody>
      </p:sp>
      <p:sp>
        <p:nvSpPr>
          <p:cNvPr id="6" name="Footer Placeholder "/>
          <p:cNvSpPr>
            <a:spLocks noGrp="1"/>
          </p:cNvSpPr>
          <p:nvPr>
            <p:ph type="ftr" sz="quarter" idx="11"/>
          </p:nvPr>
        </p:nvSpPr>
        <p:spPr/>
        <p:txBody>
          <a:bodyPr/>
          <a:lstStyle/>
          <a:p>
            <a:r>
              <a:rPr lang="en-US" dirty="0"/>
              <a:t>Copyright </a:t>
            </a:r>
            <a:r>
              <a:rPr lang="en-US" dirty="0" smtClean="0"/>
              <a:t>©2019 John Wiley &amp; Sons, </a:t>
            </a:r>
            <a:r>
              <a:rPr lang="en-US" dirty="0"/>
              <a:t>Inc. </a:t>
            </a:r>
          </a:p>
        </p:txBody>
      </p:sp>
    </p:spTree>
    <p:extLst>
      <p:ext uri="{BB962C8B-B14F-4D97-AF65-F5344CB8AC3E}">
        <p14:creationId xmlns:p14="http://schemas.microsoft.com/office/powerpoint/2010/main" xmlns="" val="269857770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1"/>
            <a:ext cx="8534400" cy="1153480"/>
          </a:xfrm>
        </p:spPr>
        <p:txBody>
          <a:bodyPr>
            <a:noAutofit/>
          </a:bodyPr>
          <a:lstStyle/>
          <a:p>
            <a:r>
              <a:rPr lang="en-IN" dirty="0" smtClean="0">
                <a:solidFill>
                  <a:schemeClr val="accent1"/>
                </a:solidFill>
              </a:rPr>
              <a:t>Recording Sales </a:t>
            </a:r>
            <a:r>
              <a:rPr lang="en-IN" dirty="0">
                <a:solidFill>
                  <a:schemeClr val="accent1"/>
                </a:solidFill>
              </a:rPr>
              <a:t>Under a Perpetual Inventory System</a:t>
            </a:r>
            <a:endParaRPr lang="en-US" dirty="0">
              <a:solidFill>
                <a:schemeClr val="accent1"/>
              </a:solidFill>
            </a:endParaRPr>
          </a:p>
        </p:txBody>
      </p:sp>
      <p:sp>
        <p:nvSpPr>
          <p:cNvPr id="3" name="Content Placeholder 2"/>
          <p:cNvSpPr>
            <a:spLocks noGrp="1"/>
          </p:cNvSpPr>
          <p:nvPr>
            <p:ph sz="quarter" idx="16"/>
          </p:nvPr>
        </p:nvSpPr>
        <p:spPr>
          <a:xfrm>
            <a:off x="304800" y="1986995"/>
            <a:ext cx="8534400" cy="4029145"/>
          </a:xfrm>
        </p:spPr>
        <p:txBody>
          <a:bodyPr/>
          <a:lstStyle/>
          <a:p>
            <a:pPr marL="574675" indent="-346075">
              <a:lnSpc>
                <a:spcPct val="100000"/>
              </a:lnSpc>
              <a:spcBef>
                <a:spcPts val="1200"/>
              </a:spcBef>
              <a:buClr>
                <a:schemeClr val="accent2"/>
              </a:buClr>
              <a:buSzPct val="100000"/>
              <a:buFont typeface="Arial" panose="020B0604020202020204" pitchFamily="34" charset="0"/>
              <a:buChar char="•"/>
            </a:pPr>
            <a:r>
              <a:rPr lang="en-US" altLang="en-US" dirty="0"/>
              <a:t>Sales may be made on </a:t>
            </a:r>
            <a:r>
              <a:rPr lang="en-US" altLang="en-US" b="1" dirty="0"/>
              <a:t>credit</a:t>
            </a:r>
            <a:r>
              <a:rPr lang="en-US" altLang="en-US" dirty="0"/>
              <a:t> </a:t>
            </a:r>
            <a:r>
              <a:rPr lang="en-US" altLang="en-US" b="1" dirty="0"/>
              <a:t>or</a:t>
            </a:r>
            <a:r>
              <a:rPr lang="en-US" altLang="en-US" dirty="0"/>
              <a:t> for </a:t>
            </a:r>
            <a:r>
              <a:rPr lang="en-US" altLang="en-US" b="1" dirty="0" smtClean="0"/>
              <a:t>cash</a:t>
            </a:r>
            <a:endParaRPr lang="en-US" altLang="en-US" dirty="0"/>
          </a:p>
          <a:p>
            <a:pPr marL="574675" indent="-346075">
              <a:lnSpc>
                <a:spcPct val="100000"/>
              </a:lnSpc>
              <a:spcBef>
                <a:spcPts val="1200"/>
              </a:spcBef>
              <a:buClr>
                <a:schemeClr val="accent2"/>
              </a:buClr>
              <a:buSzPct val="100000"/>
              <a:buFont typeface="Arial" panose="020B0604020202020204" pitchFamily="34" charset="0"/>
              <a:buChar char="•"/>
            </a:pPr>
            <a:r>
              <a:rPr lang="en-US" altLang="en-US" dirty="0"/>
              <a:t>Sales revenue, like service revenue, is recorded when the performance obligation is </a:t>
            </a:r>
            <a:r>
              <a:rPr lang="en-US" altLang="en-US" dirty="0" smtClean="0"/>
              <a:t>satisfied </a:t>
            </a:r>
          </a:p>
          <a:p>
            <a:pPr marL="574675" indent="-346075">
              <a:lnSpc>
                <a:spcPct val="100000"/>
              </a:lnSpc>
              <a:spcBef>
                <a:spcPts val="1200"/>
              </a:spcBef>
              <a:buClr>
                <a:schemeClr val="accent2"/>
              </a:buClr>
              <a:buSzPct val="100000"/>
              <a:buFont typeface="Arial" panose="020B0604020202020204" pitchFamily="34" charset="0"/>
              <a:buChar char="•"/>
            </a:pPr>
            <a:r>
              <a:rPr lang="en-US" altLang="en-US" dirty="0" smtClean="0"/>
              <a:t>Performance </a:t>
            </a:r>
            <a:r>
              <a:rPr lang="en-US" altLang="en-US" dirty="0"/>
              <a:t>obligation is satisfied when </a:t>
            </a:r>
            <a:r>
              <a:rPr lang="en-US" altLang="en-US" dirty="0" smtClean="0"/>
              <a:t>goods </a:t>
            </a:r>
            <a:r>
              <a:rPr lang="en-US" altLang="en-US" dirty="0"/>
              <a:t>are transferred from </a:t>
            </a:r>
            <a:r>
              <a:rPr lang="en-US" altLang="en-US" dirty="0" smtClean="0"/>
              <a:t>seller </a:t>
            </a:r>
            <a:r>
              <a:rPr lang="en-US" altLang="en-US" dirty="0"/>
              <a:t>to </a:t>
            </a:r>
            <a:r>
              <a:rPr lang="en-US" altLang="en-US" dirty="0" smtClean="0"/>
              <a:t>buyer</a:t>
            </a:r>
            <a:endParaRPr lang="en-US" altLang="en-US" dirty="0"/>
          </a:p>
          <a:p>
            <a:pPr marL="574675" indent="-346075">
              <a:lnSpc>
                <a:spcPct val="100000"/>
              </a:lnSpc>
              <a:spcBef>
                <a:spcPts val="1200"/>
              </a:spcBef>
              <a:buClr>
                <a:schemeClr val="accent2"/>
              </a:buClr>
              <a:buSzPct val="100000"/>
              <a:buFont typeface="Arial" panose="020B0604020202020204" pitchFamily="34" charset="0"/>
              <a:buChar char="•"/>
            </a:pPr>
            <a:r>
              <a:rPr lang="en-US" altLang="en-US" b="1" dirty="0">
                <a:solidFill>
                  <a:srgbClr val="00007F"/>
                </a:solidFill>
              </a:rPr>
              <a:t>Sales invoice</a:t>
            </a:r>
            <a:r>
              <a:rPr lang="en-US" altLang="en-US" dirty="0"/>
              <a:t> should support each credit </a:t>
            </a:r>
            <a:r>
              <a:rPr lang="en-US" altLang="en-US" dirty="0" smtClean="0"/>
              <a:t>sale</a:t>
            </a:r>
            <a:endParaRPr lang="en-US" dirty="0"/>
          </a:p>
        </p:txBody>
      </p:sp>
      <p:sp>
        <p:nvSpPr>
          <p:cNvPr id="5" name="Slide Number Placeholder 4"/>
          <p:cNvSpPr>
            <a:spLocks noGrp="1"/>
          </p:cNvSpPr>
          <p:nvPr>
            <p:ph type="sldNum" sz="quarter" idx="10"/>
          </p:nvPr>
        </p:nvSpPr>
        <p:spPr/>
        <p:txBody>
          <a:bodyPr/>
          <a:lstStyle/>
          <a:p>
            <a:fld id="{67B19427-F580-D146-B60E-4CADEE75497F}" type="slidenum">
              <a:rPr lang="en-US" smtClean="0"/>
              <a:pPr/>
              <a:t>30</a:t>
            </a:fld>
            <a:endParaRPr lang="en-US" dirty="0"/>
          </a:p>
        </p:txBody>
      </p:sp>
      <p:sp>
        <p:nvSpPr>
          <p:cNvPr id="6" name="Footer Placeholder 5"/>
          <p:cNvSpPr>
            <a:spLocks noGrp="1"/>
          </p:cNvSpPr>
          <p:nvPr>
            <p:ph type="ftr" sz="quarter" idx="11"/>
          </p:nvPr>
        </p:nvSpPr>
        <p:spPr/>
        <p:txBody>
          <a:bodyPr/>
          <a:lstStyle/>
          <a:p>
            <a:r>
              <a:rPr lang="en-US" dirty="0" smtClean="0"/>
              <a:t>Copyright ©2019 John Wiley &amp; Sons, Inc. </a:t>
            </a:r>
            <a:endParaRPr lang="en-US" dirty="0"/>
          </a:p>
        </p:txBody>
      </p:sp>
    </p:spTree>
    <p:extLst>
      <p:ext uri="{BB962C8B-B14F-4D97-AF65-F5344CB8AC3E}">
        <p14:creationId xmlns:p14="http://schemas.microsoft.com/office/powerpoint/2010/main" xmlns="" val="410140078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1" y="762001"/>
            <a:ext cx="2597510" cy="1153480"/>
          </a:xfrm>
        </p:spPr>
        <p:txBody>
          <a:bodyPr>
            <a:noAutofit/>
          </a:bodyPr>
          <a:lstStyle/>
          <a:p>
            <a:pPr>
              <a:lnSpc>
                <a:spcPct val="100000"/>
              </a:lnSpc>
              <a:spcBef>
                <a:spcPts val="1200"/>
              </a:spcBef>
              <a:buClr>
                <a:schemeClr val="accent2"/>
              </a:buClr>
              <a:buSzPct val="100000"/>
            </a:pPr>
            <a:r>
              <a:rPr lang="en-US" altLang="en-US" sz="3200" dirty="0"/>
              <a:t>Sales invoice should support each credit </a:t>
            </a:r>
            <a:r>
              <a:rPr lang="en-US" altLang="en-US" sz="3200" dirty="0" smtClean="0"/>
              <a:t>sale</a:t>
            </a:r>
            <a:endParaRPr lang="en-US" sz="3200" dirty="0"/>
          </a:p>
        </p:txBody>
      </p:sp>
      <p:sp>
        <p:nvSpPr>
          <p:cNvPr id="5" name="Slide Number Placeholder 4"/>
          <p:cNvSpPr>
            <a:spLocks noGrp="1"/>
          </p:cNvSpPr>
          <p:nvPr>
            <p:ph type="sldNum" sz="quarter" idx="10"/>
          </p:nvPr>
        </p:nvSpPr>
        <p:spPr/>
        <p:txBody>
          <a:bodyPr/>
          <a:lstStyle/>
          <a:p>
            <a:fld id="{67B19427-F580-D146-B60E-4CADEE75497F}" type="slidenum">
              <a:rPr lang="en-US" smtClean="0"/>
              <a:pPr/>
              <a:t>31</a:t>
            </a:fld>
            <a:endParaRPr lang="en-US" dirty="0"/>
          </a:p>
        </p:txBody>
      </p:sp>
      <p:sp>
        <p:nvSpPr>
          <p:cNvPr id="6" name="Footer Placeholder 5"/>
          <p:cNvSpPr>
            <a:spLocks noGrp="1"/>
          </p:cNvSpPr>
          <p:nvPr>
            <p:ph type="ftr" sz="quarter" idx="11"/>
          </p:nvPr>
        </p:nvSpPr>
        <p:spPr/>
        <p:txBody>
          <a:bodyPr/>
          <a:lstStyle/>
          <a:p>
            <a:r>
              <a:rPr lang="en-US" dirty="0" smtClean="0"/>
              <a:t>Copyright ©2019 John Wiley &amp; Sons, Inc. </a:t>
            </a:r>
            <a:endParaRPr lang="en-US" dirty="0"/>
          </a:p>
        </p:txBody>
      </p:sp>
      <p:pic>
        <p:nvPicPr>
          <p:cNvPr id="7" name="Picture 6" descr="Invoice number 731. The title reads as follows. P W Audio Supply incorporated, 27 Circle Drive, Harding, Michigan 4 8 2 8 1. Sold to. First name: Sauk Stereo. Attention of: James Hoover, purchasing agent. Address: 126 Main Street. City: Chelsea. State: Illinois. Zip: 6 0 9 1 5. The top of the table lists the following data. Date: 4 May 2020. Salesperson: Malone. Terms: 2 over 10, n over 30. F O B shipping point. The table lists the catalog number, description, quantity, price, and amount. Line 1. Catalog: X 5 7 2 Y 9 8 2 0. Description: printed circuit board-prototype. Quantity: 1. Price: 2,300. Amount: $2,300. Line 2. Catalog: A 2 5 4 7 Z 4 5. Description: production model circuits. Quantity: 5. Price: 300. Amount: 1,500. The total is $3,800. The note at the bottom of the table reads as follows. Important: all returns must be made within 10 days.&#10;"/>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3142283" y="261260"/>
            <a:ext cx="5696917" cy="5901622"/>
          </a:xfrm>
          <a:prstGeom prst="rect">
            <a:avLst/>
          </a:prstGeom>
        </p:spPr>
      </p:pic>
    </p:spTree>
    <p:extLst>
      <p:ext uri="{BB962C8B-B14F-4D97-AF65-F5344CB8AC3E}">
        <p14:creationId xmlns:p14="http://schemas.microsoft.com/office/powerpoint/2010/main" xmlns="" val="382611408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Recording Sales </a:t>
            </a:r>
            <a:r>
              <a:rPr lang="en-US" sz="2000" b="0" baseline="0" dirty="0"/>
              <a:t>(1 of 2)</a:t>
            </a:r>
          </a:p>
        </p:txBody>
      </p:sp>
      <p:sp>
        <p:nvSpPr>
          <p:cNvPr id="3" name="Content Placeholder 2"/>
          <p:cNvSpPr>
            <a:spLocks noGrp="1"/>
          </p:cNvSpPr>
          <p:nvPr>
            <p:ph sz="quarter" idx="16"/>
          </p:nvPr>
        </p:nvSpPr>
        <p:spPr>
          <a:xfrm>
            <a:off x="304800" y="1531625"/>
            <a:ext cx="8534400" cy="531265"/>
          </a:xfrm>
        </p:spPr>
        <p:txBody>
          <a:bodyPr/>
          <a:lstStyle/>
          <a:p>
            <a:r>
              <a:rPr lang="en-US" b="1" dirty="0"/>
              <a:t>Journal Entries to Record a Sale</a:t>
            </a:r>
          </a:p>
        </p:txBody>
      </p:sp>
      <p:sp>
        <p:nvSpPr>
          <p:cNvPr id="4" name="Slide Number Placeholder 3"/>
          <p:cNvSpPr>
            <a:spLocks noGrp="1"/>
          </p:cNvSpPr>
          <p:nvPr>
            <p:ph type="sldNum" sz="quarter" idx="10"/>
          </p:nvPr>
        </p:nvSpPr>
        <p:spPr/>
        <p:txBody>
          <a:bodyPr/>
          <a:lstStyle/>
          <a:p>
            <a:fld id="{67B19427-F580-D146-B60E-4CADEE75497F}" type="slidenum">
              <a:rPr lang="en-US" smtClean="0"/>
              <a:pPr/>
              <a:t>32</a:t>
            </a:fld>
            <a:endParaRPr lang="en-US" dirty="0"/>
          </a:p>
        </p:txBody>
      </p:sp>
      <p:sp>
        <p:nvSpPr>
          <p:cNvPr id="5" name="Footer Placeholder 4"/>
          <p:cNvSpPr>
            <a:spLocks noGrp="1"/>
          </p:cNvSpPr>
          <p:nvPr>
            <p:ph type="ftr" sz="quarter" idx="11"/>
          </p:nvPr>
        </p:nvSpPr>
        <p:spPr/>
        <p:txBody>
          <a:bodyPr/>
          <a:lstStyle/>
          <a:p>
            <a:r>
              <a:rPr lang="en-US" dirty="0" smtClean="0"/>
              <a:t>Copyright ©2019 John Wiley &amp; Sons, Inc. </a:t>
            </a:r>
            <a:endParaRPr lang="en-US" dirty="0"/>
          </a:p>
        </p:txBody>
      </p:sp>
      <p:sp>
        <p:nvSpPr>
          <p:cNvPr id="7" name="Text Box 3"/>
          <p:cNvSpPr txBox="1">
            <a:spLocks noChangeArrowheads="1"/>
          </p:cNvSpPr>
          <p:nvPr/>
        </p:nvSpPr>
        <p:spPr bwMode="auto">
          <a:xfrm>
            <a:off x="1295400" y="2438400"/>
            <a:ext cx="6324600" cy="492443"/>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algn="l">
              <a:spcBef>
                <a:spcPct val="20000"/>
              </a:spcBef>
              <a:buClr>
                <a:schemeClr val="accent2"/>
              </a:buClr>
              <a:buSzPct val="75000"/>
              <a:buFont typeface="Wingdings" pitchFamily="2" charset="2"/>
              <a:buChar char="l"/>
              <a:tabLst>
                <a:tab pos="5084763" algn="r"/>
              </a:tabLst>
              <a:defRPr sz="2800" b="1">
                <a:solidFill>
                  <a:schemeClr val="bg2"/>
                </a:solidFill>
                <a:latin typeface="Arial" charset="0"/>
              </a:defRPr>
            </a:lvl1pPr>
            <a:lvl2pPr marL="1028700" indent="-457200" algn="l">
              <a:spcBef>
                <a:spcPct val="20000"/>
              </a:spcBef>
              <a:buClr>
                <a:schemeClr val="accent2"/>
              </a:buClr>
              <a:buSzPct val="75000"/>
              <a:buFont typeface="Wingdings" pitchFamily="2" charset="2"/>
              <a:buChar char="l"/>
              <a:tabLst>
                <a:tab pos="5084763" algn="r"/>
              </a:tabLst>
              <a:defRPr sz="2400" b="1">
                <a:solidFill>
                  <a:schemeClr val="bg2"/>
                </a:solidFill>
                <a:latin typeface="Arial" charset="0"/>
              </a:defRPr>
            </a:lvl2pPr>
            <a:lvl3pPr marL="1600200" indent="-457200" algn="l">
              <a:spcBef>
                <a:spcPct val="20000"/>
              </a:spcBef>
              <a:buClr>
                <a:schemeClr val="accent2"/>
              </a:buClr>
              <a:buSzPct val="75000"/>
              <a:buFont typeface="Wingdings" pitchFamily="2" charset="2"/>
              <a:buChar char="l"/>
              <a:tabLst>
                <a:tab pos="5084763" algn="r"/>
              </a:tabLst>
              <a:defRPr sz="2000" b="1">
                <a:solidFill>
                  <a:schemeClr val="bg2"/>
                </a:solidFill>
                <a:latin typeface="Arial" charset="0"/>
              </a:defRPr>
            </a:lvl3pPr>
            <a:lvl4pPr marL="2171700" indent="-457200" algn="l">
              <a:spcBef>
                <a:spcPct val="20000"/>
              </a:spcBef>
              <a:buClr>
                <a:schemeClr val="accent2"/>
              </a:buClr>
              <a:buSzPct val="75000"/>
              <a:buFont typeface="Wingdings" pitchFamily="2" charset="2"/>
              <a:buChar char="l"/>
              <a:tabLst>
                <a:tab pos="5084763" algn="r"/>
              </a:tabLst>
              <a:defRPr sz="2000" b="1">
                <a:solidFill>
                  <a:schemeClr val="bg2"/>
                </a:solidFill>
                <a:latin typeface="Arial" charset="0"/>
              </a:defRPr>
            </a:lvl4pPr>
            <a:lvl5pPr marL="2743200" indent="-457200" algn="l">
              <a:spcBef>
                <a:spcPct val="20000"/>
              </a:spcBef>
              <a:buClr>
                <a:schemeClr val="accent2"/>
              </a:buClr>
              <a:buSzPct val="75000"/>
              <a:buFont typeface="Wingdings" pitchFamily="2" charset="2"/>
              <a:buChar char="l"/>
              <a:tabLst>
                <a:tab pos="5084763" algn="r"/>
              </a:tabLst>
              <a:defRPr sz="2000" b="1">
                <a:solidFill>
                  <a:schemeClr val="bg2"/>
                </a:solidFill>
                <a:latin typeface="Arial" charset="0"/>
              </a:defRPr>
            </a:lvl5pPr>
            <a:lvl6pPr marL="3200400" indent="-457200" eaLnBrk="0" fontAlgn="base" hangingPunct="0">
              <a:spcBef>
                <a:spcPct val="20000"/>
              </a:spcBef>
              <a:spcAft>
                <a:spcPct val="0"/>
              </a:spcAft>
              <a:buClr>
                <a:schemeClr val="accent2"/>
              </a:buClr>
              <a:buSzPct val="75000"/>
              <a:buFont typeface="Wingdings" pitchFamily="2" charset="2"/>
              <a:buChar char="l"/>
              <a:tabLst>
                <a:tab pos="5084763" algn="r"/>
              </a:tabLst>
              <a:defRPr sz="2000" b="1">
                <a:solidFill>
                  <a:schemeClr val="bg2"/>
                </a:solidFill>
                <a:latin typeface="Arial" charset="0"/>
              </a:defRPr>
            </a:lvl6pPr>
            <a:lvl7pPr marL="3657600" indent="-457200" eaLnBrk="0" fontAlgn="base" hangingPunct="0">
              <a:spcBef>
                <a:spcPct val="20000"/>
              </a:spcBef>
              <a:spcAft>
                <a:spcPct val="0"/>
              </a:spcAft>
              <a:buClr>
                <a:schemeClr val="accent2"/>
              </a:buClr>
              <a:buSzPct val="75000"/>
              <a:buFont typeface="Wingdings" pitchFamily="2" charset="2"/>
              <a:buChar char="l"/>
              <a:tabLst>
                <a:tab pos="5084763" algn="r"/>
              </a:tabLst>
              <a:defRPr sz="2000" b="1">
                <a:solidFill>
                  <a:schemeClr val="bg2"/>
                </a:solidFill>
                <a:latin typeface="Arial" charset="0"/>
              </a:defRPr>
            </a:lvl7pPr>
            <a:lvl8pPr marL="4114800" indent="-457200" eaLnBrk="0" fontAlgn="base" hangingPunct="0">
              <a:spcBef>
                <a:spcPct val="20000"/>
              </a:spcBef>
              <a:spcAft>
                <a:spcPct val="0"/>
              </a:spcAft>
              <a:buClr>
                <a:schemeClr val="accent2"/>
              </a:buClr>
              <a:buSzPct val="75000"/>
              <a:buFont typeface="Wingdings" pitchFamily="2" charset="2"/>
              <a:buChar char="l"/>
              <a:tabLst>
                <a:tab pos="5084763" algn="r"/>
              </a:tabLst>
              <a:defRPr sz="2000" b="1">
                <a:solidFill>
                  <a:schemeClr val="bg2"/>
                </a:solidFill>
                <a:latin typeface="Arial" charset="0"/>
              </a:defRPr>
            </a:lvl8pPr>
            <a:lvl9pPr marL="4572000" indent="-457200" eaLnBrk="0" fontAlgn="base" hangingPunct="0">
              <a:spcBef>
                <a:spcPct val="20000"/>
              </a:spcBef>
              <a:spcAft>
                <a:spcPct val="0"/>
              </a:spcAft>
              <a:buClr>
                <a:schemeClr val="accent2"/>
              </a:buClr>
              <a:buSzPct val="75000"/>
              <a:buFont typeface="Wingdings" pitchFamily="2" charset="2"/>
              <a:buChar char="l"/>
              <a:tabLst>
                <a:tab pos="5084763" algn="r"/>
              </a:tabLst>
              <a:defRPr sz="2000" b="1">
                <a:solidFill>
                  <a:schemeClr val="bg2"/>
                </a:solidFill>
                <a:latin typeface="Arial" charset="0"/>
              </a:defRPr>
            </a:lvl9pPr>
          </a:lstStyle>
          <a:p>
            <a:pPr>
              <a:spcBef>
                <a:spcPct val="50000"/>
              </a:spcBef>
              <a:buClrTx/>
              <a:buSzTx/>
              <a:buFontTx/>
              <a:buNone/>
            </a:pPr>
            <a:r>
              <a:rPr lang="en-US" altLang="en-US" sz="2500" b="0" dirty="0">
                <a:solidFill>
                  <a:schemeClr val="tx1"/>
                </a:solidFill>
                <a:latin typeface="+mn-lt"/>
                <a:cs typeface="Arial" charset="0"/>
              </a:rPr>
              <a:t>Accounts </a:t>
            </a:r>
            <a:r>
              <a:rPr lang="en-US" altLang="en-US" sz="2500" b="0" dirty="0" smtClean="0">
                <a:solidFill>
                  <a:schemeClr val="tx1"/>
                </a:solidFill>
                <a:latin typeface="+mn-lt"/>
                <a:cs typeface="Arial" charset="0"/>
              </a:rPr>
              <a:t>Receivable</a:t>
            </a:r>
            <a:r>
              <a:rPr lang="en-US" altLang="en-US" sz="2500" b="0" dirty="0">
                <a:solidFill>
                  <a:schemeClr val="tx1"/>
                </a:solidFill>
                <a:latin typeface="+mn-lt"/>
                <a:cs typeface="Arial" charset="0"/>
              </a:rPr>
              <a:t>	XXX</a:t>
            </a:r>
          </a:p>
        </p:txBody>
      </p:sp>
      <p:sp>
        <p:nvSpPr>
          <p:cNvPr id="8" name="Text Box 4"/>
          <p:cNvSpPr txBox="1">
            <a:spLocks noChangeArrowheads="1"/>
          </p:cNvSpPr>
          <p:nvPr/>
        </p:nvSpPr>
        <p:spPr bwMode="auto">
          <a:xfrm>
            <a:off x="1295400" y="2895600"/>
            <a:ext cx="6324600" cy="492443"/>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marL="460375" algn="l">
              <a:spcBef>
                <a:spcPct val="20000"/>
              </a:spcBef>
              <a:buClr>
                <a:schemeClr val="accent2"/>
              </a:buClr>
              <a:buSzPct val="75000"/>
              <a:buFont typeface="Wingdings" pitchFamily="2" charset="2"/>
              <a:buChar char="l"/>
              <a:tabLst>
                <a:tab pos="4745038" algn="r"/>
                <a:tab pos="6054725" algn="r"/>
              </a:tabLst>
              <a:defRPr sz="2800" b="1">
                <a:solidFill>
                  <a:schemeClr val="bg2"/>
                </a:solidFill>
                <a:latin typeface="Arial" charset="0"/>
              </a:defRPr>
            </a:lvl1pPr>
            <a:lvl2pPr marL="1146175" indent="-457200" algn="l">
              <a:spcBef>
                <a:spcPct val="20000"/>
              </a:spcBef>
              <a:buClr>
                <a:schemeClr val="accent2"/>
              </a:buClr>
              <a:buSzPct val="75000"/>
              <a:buFont typeface="Wingdings" pitchFamily="2" charset="2"/>
              <a:buChar char="l"/>
              <a:tabLst>
                <a:tab pos="4745038" algn="r"/>
                <a:tab pos="6054725" algn="r"/>
              </a:tabLst>
              <a:defRPr sz="2400" b="1">
                <a:solidFill>
                  <a:schemeClr val="bg2"/>
                </a:solidFill>
                <a:latin typeface="Arial" charset="0"/>
              </a:defRPr>
            </a:lvl2pPr>
            <a:lvl3pPr marL="1717675" indent="-457200" algn="l">
              <a:spcBef>
                <a:spcPct val="20000"/>
              </a:spcBef>
              <a:buClr>
                <a:schemeClr val="accent2"/>
              </a:buClr>
              <a:buSzPct val="75000"/>
              <a:buFont typeface="Wingdings" pitchFamily="2" charset="2"/>
              <a:buChar char="l"/>
              <a:tabLst>
                <a:tab pos="4745038" algn="r"/>
                <a:tab pos="6054725" algn="r"/>
              </a:tabLst>
              <a:defRPr sz="2000" b="1">
                <a:solidFill>
                  <a:schemeClr val="bg2"/>
                </a:solidFill>
                <a:latin typeface="Arial" charset="0"/>
              </a:defRPr>
            </a:lvl3pPr>
            <a:lvl4pPr marL="2289175" indent="-457200" algn="l">
              <a:spcBef>
                <a:spcPct val="20000"/>
              </a:spcBef>
              <a:buClr>
                <a:schemeClr val="accent2"/>
              </a:buClr>
              <a:buSzPct val="75000"/>
              <a:buFont typeface="Wingdings" pitchFamily="2" charset="2"/>
              <a:buChar char="l"/>
              <a:tabLst>
                <a:tab pos="4745038" algn="r"/>
                <a:tab pos="6054725" algn="r"/>
              </a:tabLst>
              <a:defRPr sz="2000" b="1">
                <a:solidFill>
                  <a:schemeClr val="bg2"/>
                </a:solidFill>
                <a:latin typeface="Arial" charset="0"/>
              </a:defRPr>
            </a:lvl4pPr>
            <a:lvl5pPr marL="2860675" indent="-457200" algn="l">
              <a:spcBef>
                <a:spcPct val="20000"/>
              </a:spcBef>
              <a:buClr>
                <a:schemeClr val="accent2"/>
              </a:buClr>
              <a:buSzPct val="75000"/>
              <a:buFont typeface="Wingdings" pitchFamily="2" charset="2"/>
              <a:buChar char="l"/>
              <a:tabLst>
                <a:tab pos="4745038" algn="r"/>
                <a:tab pos="6054725" algn="r"/>
              </a:tabLst>
              <a:defRPr sz="2000" b="1">
                <a:solidFill>
                  <a:schemeClr val="bg2"/>
                </a:solidFill>
                <a:latin typeface="Arial" charset="0"/>
              </a:defRPr>
            </a:lvl5pPr>
            <a:lvl6pPr marL="3317875" indent="-457200" eaLnBrk="0" fontAlgn="base" hangingPunct="0">
              <a:spcBef>
                <a:spcPct val="20000"/>
              </a:spcBef>
              <a:spcAft>
                <a:spcPct val="0"/>
              </a:spcAft>
              <a:buClr>
                <a:schemeClr val="accent2"/>
              </a:buClr>
              <a:buSzPct val="75000"/>
              <a:buFont typeface="Wingdings" pitchFamily="2" charset="2"/>
              <a:buChar char="l"/>
              <a:tabLst>
                <a:tab pos="4745038" algn="r"/>
                <a:tab pos="6054725" algn="r"/>
              </a:tabLst>
              <a:defRPr sz="2000" b="1">
                <a:solidFill>
                  <a:schemeClr val="bg2"/>
                </a:solidFill>
                <a:latin typeface="Arial" charset="0"/>
              </a:defRPr>
            </a:lvl6pPr>
            <a:lvl7pPr marL="3775075" indent="-457200" eaLnBrk="0" fontAlgn="base" hangingPunct="0">
              <a:spcBef>
                <a:spcPct val="20000"/>
              </a:spcBef>
              <a:spcAft>
                <a:spcPct val="0"/>
              </a:spcAft>
              <a:buClr>
                <a:schemeClr val="accent2"/>
              </a:buClr>
              <a:buSzPct val="75000"/>
              <a:buFont typeface="Wingdings" pitchFamily="2" charset="2"/>
              <a:buChar char="l"/>
              <a:tabLst>
                <a:tab pos="4745038" algn="r"/>
                <a:tab pos="6054725" algn="r"/>
              </a:tabLst>
              <a:defRPr sz="2000" b="1">
                <a:solidFill>
                  <a:schemeClr val="bg2"/>
                </a:solidFill>
                <a:latin typeface="Arial" charset="0"/>
              </a:defRPr>
            </a:lvl7pPr>
            <a:lvl8pPr marL="4232275" indent="-457200" eaLnBrk="0" fontAlgn="base" hangingPunct="0">
              <a:spcBef>
                <a:spcPct val="20000"/>
              </a:spcBef>
              <a:spcAft>
                <a:spcPct val="0"/>
              </a:spcAft>
              <a:buClr>
                <a:schemeClr val="accent2"/>
              </a:buClr>
              <a:buSzPct val="75000"/>
              <a:buFont typeface="Wingdings" pitchFamily="2" charset="2"/>
              <a:buChar char="l"/>
              <a:tabLst>
                <a:tab pos="4745038" algn="r"/>
                <a:tab pos="6054725" algn="r"/>
              </a:tabLst>
              <a:defRPr sz="2000" b="1">
                <a:solidFill>
                  <a:schemeClr val="bg2"/>
                </a:solidFill>
                <a:latin typeface="Arial" charset="0"/>
              </a:defRPr>
            </a:lvl8pPr>
            <a:lvl9pPr marL="4689475" indent="-457200" eaLnBrk="0" fontAlgn="base" hangingPunct="0">
              <a:spcBef>
                <a:spcPct val="20000"/>
              </a:spcBef>
              <a:spcAft>
                <a:spcPct val="0"/>
              </a:spcAft>
              <a:buClr>
                <a:schemeClr val="accent2"/>
              </a:buClr>
              <a:buSzPct val="75000"/>
              <a:buFont typeface="Wingdings" pitchFamily="2" charset="2"/>
              <a:buChar char="l"/>
              <a:tabLst>
                <a:tab pos="4745038" algn="r"/>
                <a:tab pos="6054725" algn="r"/>
              </a:tabLst>
              <a:defRPr sz="2000" b="1">
                <a:solidFill>
                  <a:schemeClr val="bg2"/>
                </a:solidFill>
                <a:latin typeface="Arial" charset="0"/>
              </a:defRPr>
            </a:lvl9pPr>
          </a:lstStyle>
          <a:p>
            <a:pPr>
              <a:spcBef>
                <a:spcPct val="50000"/>
              </a:spcBef>
              <a:buClrTx/>
              <a:buSzTx/>
              <a:buFontTx/>
              <a:buNone/>
            </a:pPr>
            <a:r>
              <a:rPr lang="en-US" altLang="en-US" sz="2500" b="0" dirty="0">
                <a:solidFill>
                  <a:schemeClr val="tx1"/>
                </a:solidFill>
                <a:latin typeface="+mn-lt"/>
                <a:cs typeface="Arial" charset="0"/>
              </a:rPr>
              <a:t>Sales </a:t>
            </a:r>
            <a:r>
              <a:rPr lang="en-US" altLang="en-US" sz="2500" b="0" dirty="0" smtClean="0">
                <a:solidFill>
                  <a:schemeClr val="tx1"/>
                </a:solidFill>
                <a:latin typeface="+mn-lt"/>
                <a:cs typeface="Arial" charset="0"/>
              </a:rPr>
              <a:t>Revenue </a:t>
            </a:r>
            <a:r>
              <a:rPr lang="en-US" altLang="en-US" sz="2500" b="0" dirty="0">
                <a:solidFill>
                  <a:schemeClr val="tx1"/>
                </a:solidFill>
                <a:latin typeface="+mn-lt"/>
                <a:cs typeface="Arial" charset="0"/>
              </a:rPr>
              <a:t>		XXX</a:t>
            </a:r>
          </a:p>
        </p:txBody>
      </p:sp>
      <p:sp>
        <p:nvSpPr>
          <p:cNvPr id="9" name="Text Box 7"/>
          <p:cNvSpPr txBox="1">
            <a:spLocks noChangeArrowheads="1"/>
          </p:cNvSpPr>
          <p:nvPr/>
        </p:nvSpPr>
        <p:spPr bwMode="auto">
          <a:xfrm>
            <a:off x="381000" y="2438400"/>
            <a:ext cx="685800" cy="492443"/>
          </a:xfrm>
          <a:prstGeom prst="rect">
            <a:avLst/>
          </a:prstGeom>
          <a:solidFill>
            <a:srgbClr val="FFFFC5"/>
          </a:solidFill>
          <a:ln w="28575">
            <a:solidFill>
              <a:schemeClr val="tx1"/>
            </a:solidFill>
            <a:miter lim="800000"/>
            <a:headEnd/>
            <a:tailEnd/>
          </a:ln>
          <a:effectLst/>
          <a:extLst/>
        </p:spPr>
        <p:txBody>
          <a:bodyPr>
            <a:spAutoFit/>
          </a:bodyPr>
          <a:lstStyle>
            <a:lvl1pPr algn="l">
              <a:spcBef>
                <a:spcPct val="20000"/>
              </a:spcBef>
              <a:buClr>
                <a:schemeClr val="accent2"/>
              </a:buClr>
              <a:buSzPct val="75000"/>
              <a:buFont typeface="Wingdings" pitchFamily="2" charset="2"/>
              <a:buChar char="l"/>
              <a:tabLst>
                <a:tab pos="5597525" algn="r"/>
              </a:tabLst>
              <a:defRPr sz="2800" b="1">
                <a:solidFill>
                  <a:schemeClr val="bg2"/>
                </a:solidFill>
                <a:latin typeface="Arial" charset="0"/>
              </a:defRPr>
            </a:lvl1pPr>
            <a:lvl2pPr marL="1028700" indent="-457200" algn="l">
              <a:spcBef>
                <a:spcPct val="20000"/>
              </a:spcBef>
              <a:buClr>
                <a:schemeClr val="accent2"/>
              </a:buClr>
              <a:buSzPct val="75000"/>
              <a:buFont typeface="Wingdings" pitchFamily="2" charset="2"/>
              <a:buChar char="l"/>
              <a:tabLst>
                <a:tab pos="5597525" algn="r"/>
              </a:tabLst>
              <a:defRPr sz="2400" b="1">
                <a:solidFill>
                  <a:schemeClr val="bg2"/>
                </a:solidFill>
                <a:latin typeface="Arial" charset="0"/>
              </a:defRPr>
            </a:lvl2pPr>
            <a:lvl3pPr marL="1600200" indent="-457200" algn="l">
              <a:spcBef>
                <a:spcPct val="20000"/>
              </a:spcBef>
              <a:buClr>
                <a:schemeClr val="accent2"/>
              </a:buClr>
              <a:buSzPct val="75000"/>
              <a:buFont typeface="Wingdings" pitchFamily="2" charset="2"/>
              <a:buChar char="l"/>
              <a:tabLst>
                <a:tab pos="5597525" algn="r"/>
              </a:tabLst>
              <a:defRPr sz="2000" b="1">
                <a:solidFill>
                  <a:schemeClr val="bg2"/>
                </a:solidFill>
                <a:latin typeface="Arial" charset="0"/>
              </a:defRPr>
            </a:lvl3pPr>
            <a:lvl4pPr marL="2171700" indent="-457200" algn="l">
              <a:spcBef>
                <a:spcPct val="20000"/>
              </a:spcBef>
              <a:buClr>
                <a:schemeClr val="accent2"/>
              </a:buClr>
              <a:buSzPct val="75000"/>
              <a:buFont typeface="Wingdings" pitchFamily="2" charset="2"/>
              <a:buChar char="l"/>
              <a:tabLst>
                <a:tab pos="5597525" algn="r"/>
              </a:tabLst>
              <a:defRPr sz="2000" b="1">
                <a:solidFill>
                  <a:schemeClr val="bg2"/>
                </a:solidFill>
                <a:latin typeface="Arial" charset="0"/>
              </a:defRPr>
            </a:lvl4pPr>
            <a:lvl5pPr marL="2743200" indent="-457200" algn="l">
              <a:spcBef>
                <a:spcPct val="20000"/>
              </a:spcBef>
              <a:buClr>
                <a:schemeClr val="accent2"/>
              </a:buClr>
              <a:buSzPct val="75000"/>
              <a:buFont typeface="Wingdings" pitchFamily="2" charset="2"/>
              <a:buChar char="l"/>
              <a:tabLst>
                <a:tab pos="5597525" algn="r"/>
              </a:tabLst>
              <a:defRPr sz="2000" b="1">
                <a:solidFill>
                  <a:schemeClr val="bg2"/>
                </a:solidFill>
                <a:latin typeface="Arial" charset="0"/>
              </a:defRPr>
            </a:lvl5pPr>
            <a:lvl6pPr marL="3200400" indent="-457200" eaLnBrk="0" fontAlgn="base" hangingPunct="0">
              <a:spcBef>
                <a:spcPct val="20000"/>
              </a:spcBef>
              <a:spcAft>
                <a:spcPct val="0"/>
              </a:spcAft>
              <a:buClr>
                <a:schemeClr val="accent2"/>
              </a:buClr>
              <a:buSzPct val="75000"/>
              <a:buFont typeface="Wingdings" pitchFamily="2" charset="2"/>
              <a:buChar char="l"/>
              <a:tabLst>
                <a:tab pos="5597525" algn="r"/>
              </a:tabLst>
              <a:defRPr sz="2000" b="1">
                <a:solidFill>
                  <a:schemeClr val="bg2"/>
                </a:solidFill>
                <a:latin typeface="Arial" charset="0"/>
              </a:defRPr>
            </a:lvl6pPr>
            <a:lvl7pPr marL="3657600" indent="-457200" eaLnBrk="0" fontAlgn="base" hangingPunct="0">
              <a:spcBef>
                <a:spcPct val="20000"/>
              </a:spcBef>
              <a:spcAft>
                <a:spcPct val="0"/>
              </a:spcAft>
              <a:buClr>
                <a:schemeClr val="accent2"/>
              </a:buClr>
              <a:buSzPct val="75000"/>
              <a:buFont typeface="Wingdings" pitchFamily="2" charset="2"/>
              <a:buChar char="l"/>
              <a:tabLst>
                <a:tab pos="5597525" algn="r"/>
              </a:tabLst>
              <a:defRPr sz="2000" b="1">
                <a:solidFill>
                  <a:schemeClr val="bg2"/>
                </a:solidFill>
                <a:latin typeface="Arial" charset="0"/>
              </a:defRPr>
            </a:lvl7pPr>
            <a:lvl8pPr marL="4114800" indent="-457200" eaLnBrk="0" fontAlgn="base" hangingPunct="0">
              <a:spcBef>
                <a:spcPct val="20000"/>
              </a:spcBef>
              <a:spcAft>
                <a:spcPct val="0"/>
              </a:spcAft>
              <a:buClr>
                <a:schemeClr val="accent2"/>
              </a:buClr>
              <a:buSzPct val="75000"/>
              <a:buFont typeface="Wingdings" pitchFamily="2" charset="2"/>
              <a:buChar char="l"/>
              <a:tabLst>
                <a:tab pos="5597525" algn="r"/>
              </a:tabLst>
              <a:defRPr sz="2000" b="1">
                <a:solidFill>
                  <a:schemeClr val="bg2"/>
                </a:solidFill>
                <a:latin typeface="Arial" charset="0"/>
              </a:defRPr>
            </a:lvl8pPr>
            <a:lvl9pPr marL="4572000" indent="-457200" eaLnBrk="0" fontAlgn="base" hangingPunct="0">
              <a:spcBef>
                <a:spcPct val="20000"/>
              </a:spcBef>
              <a:spcAft>
                <a:spcPct val="0"/>
              </a:spcAft>
              <a:buClr>
                <a:schemeClr val="accent2"/>
              </a:buClr>
              <a:buSzPct val="75000"/>
              <a:buFont typeface="Wingdings" pitchFamily="2" charset="2"/>
              <a:buChar char="l"/>
              <a:tabLst>
                <a:tab pos="5597525" algn="r"/>
              </a:tabLst>
              <a:defRPr sz="2000" b="1">
                <a:solidFill>
                  <a:schemeClr val="bg2"/>
                </a:solidFill>
                <a:latin typeface="Arial" charset="0"/>
              </a:defRPr>
            </a:lvl9pPr>
          </a:lstStyle>
          <a:p>
            <a:pPr algn="ctr">
              <a:spcBef>
                <a:spcPct val="50000"/>
              </a:spcBef>
              <a:buClrTx/>
              <a:buSzTx/>
              <a:buFontTx/>
              <a:buNone/>
            </a:pPr>
            <a:r>
              <a:rPr lang="en-US" altLang="en-US" sz="2500" dirty="0">
                <a:solidFill>
                  <a:schemeClr val="tx1"/>
                </a:solidFill>
                <a:latin typeface="+mn-lt"/>
                <a:cs typeface="Arial" charset="0"/>
              </a:rPr>
              <a:t>#1</a:t>
            </a:r>
          </a:p>
        </p:txBody>
      </p:sp>
      <p:sp>
        <p:nvSpPr>
          <p:cNvPr id="11" name="Text Box 8"/>
          <p:cNvSpPr txBox="1">
            <a:spLocks noChangeArrowheads="1"/>
          </p:cNvSpPr>
          <p:nvPr/>
        </p:nvSpPr>
        <p:spPr bwMode="auto">
          <a:xfrm>
            <a:off x="1295400" y="4114800"/>
            <a:ext cx="6324600" cy="492443"/>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algn="l">
              <a:spcBef>
                <a:spcPct val="20000"/>
              </a:spcBef>
              <a:buClr>
                <a:schemeClr val="accent2"/>
              </a:buClr>
              <a:buSzPct val="75000"/>
              <a:buFont typeface="Wingdings" pitchFamily="2" charset="2"/>
              <a:buChar char="l"/>
              <a:tabLst>
                <a:tab pos="5084763" algn="r"/>
              </a:tabLst>
              <a:defRPr sz="2800" b="1">
                <a:solidFill>
                  <a:schemeClr val="bg2"/>
                </a:solidFill>
                <a:latin typeface="Arial" charset="0"/>
              </a:defRPr>
            </a:lvl1pPr>
            <a:lvl2pPr marL="1028700" indent="-457200" algn="l">
              <a:spcBef>
                <a:spcPct val="20000"/>
              </a:spcBef>
              <a:buClr>
                <a:schemeClr val="accent2"/>
              </a:buClr>
              <a:buSzPct val="75000"/>
              <a:buFont typeface="Wingdings" pitchFamily="2" charset="2"/>
              <a:buChar char="l"/>
              <a:tabLst>
                <a:tab pos="5084763" algn="r"/>
              </a:tabLst>
              <a:defRPr sz="2400" b="1">
                <a:solidFill>
                  <a:schemeClr val="bg2"/>
                </a:solidFill>
                <a:latin typeface="Arial" charset="0"/>
              </a:defRPr>
            </a:lvl2pPr>
            <a:lvl3pPr marL="1600200" indent="-457200" algn="l">
              <a:spcBef>
                <a:spcPct val="20000"/>
              </a:spcBef>
              <a:buClr>
                <a:schemeClr val="accent2"/>
              </a:buClr>
              <a:buSzPct val="75000"/>
              <a:buFont typeface="Wingdings" pitchFamily="2" charset="2"/>
              <a:buChar char="l"/>
              <a:tabLst>
                <a:tab pos="5084763" algn="r"/>
              </a:tabLst>
              <a:defRPr sz="2000" b="1">
                <a:solidFill>
                  <a:schemeClr val="bg2"/>
                </a:solidFill>
                <a:latin typeface="Arial" charset="0"/>
              </a:defRPr>
            </a:lvl3pPr>
            <a:lvl4pPr marL="2171700" indent="-457200" algn="l">
              <a:spcBef>
                <a:spcPct val="20000"/>
              </a:spcBef>
              <a:buClr>
                <a:schemeClr val="accent2"/>
              </a:buClr>
              <a:buSzPct val="75000"/>
              <a:buFont typeface="Wingdings" pitchFamily="2" charset="2"/>
              <a:buChar char="l"/>
              <a:tabLst>
                <a:tab pos="5084763" algn="r"/>
              </a:tabLst>
              <a:defRPr sz="2000" b="1">
                <a:solidFill>
                  <a:schemeClr val="bg2"/>
                </a:solidFill>
                <a:latin typeface="Arial" charset="0"/>
              </a:defRPr>
            </a:lvl4pPr>
            <a:lvl5pPr marL="2743200" indent="-457200" algn="l">
              <a:spcBef>
                <a:spcPct val="20000"/>
              </a:spcBef>
              <a:buClr>
                <a:schemeClr val="accent2"/>
              </a:buClr>
              <a:buSzPct val="75000"/>
              <a:buFont typeface="Wingdings" pitchFamily="2" charset="2"/>
              <a:buChar char="l"/>
              <a:tabLst>
                <a:tab pos="5084763" algn="r"/>
              </a:tabLst>
              <a:defRPr sz="2000" b="1">
                <a:solidFill>
                  <a:schemeClr val="bg2"/>
                </a:solidFill>
                <a:latin typeface="Arial" charset="0"/>
              </a:defRPr>
            </a:lvl5pPr>
            <a:lvl6pPr marL="3200400" indent="-457200" eaLnBrk="0" fontAlgn="base" hangingPunct="0">
              <a:spcBef>
                <a:spcPct val="20000"/>
              </a:spcBef>
              <a:spcAft>
                <a:spcPct val="0"/>
              </a:spcAft>
              <a:buClr>
                <a:schemeClr val="accent2"/>
              </a:buClr>
              <a:buSzPct val="75000"/>
              <a:buFont typeface="Wingdings" pitchFamily="2" charset="2"/>
              <a:buChar char="l"/>
              <a:tabLst>
                <a:tab pos="5084763" algn="r"/>
              </a:tabLst>
              <a:defRPr sz="2000" b="1">
                <a:solidFill>
                  <a:schemeClr val="bg2"/>
                </a:solidFill>
                <a:latin typeface="Arial" charset="0"/>
              </a:defRPr>
            </a:lvl6pPr>
            <a:lvl7pPr marL="3657600" indent="-457200" eaLnBrk="0" fontAlgn="base" hangingPunct="0">
              <a:spcBef>
                <a:spcPct val="20000"/>
              </a:spcBef>
              <a:spcAft>
                <a:spcPct val="0"/>
              </a:spcAft>
              <a:buClr>
                <a:schemeClr val="accent2"/>
              </a:buClr>
              <a:buSzPct val="75000"/>
              <a:buFont typeface="Wingdings" pitchFamily="2" charset="2"/>
              <a:buChar char="l"/>
              <a:tabLst>
                <a:tab pos="5084763" algn="r"/>
              </a:tabLst>
              <a:defRPr sz="2000" b="1">
                <a:solidFill>
                  <a:schemeClr val="bg2"/>
                </a:solidFill>
                <a:latin typeface="Arial" charset="0"/>
              </a:defRPr>
            </a:lvl7pPr>
            <a:lvl8pPr marL="4114800" indent="-457200" eaLnBrk="0" fontAlgn="base" hangingPunct="0">
              <a:spcBef>
                <a:spcPct val="20000"/>
              </a:spcBef>
              <a:spcAft>
                <a:spcPct val="0"/>
              </a:spcAft>
              <a:buClr>
                <a:schemeClr val="accent2"/>
              </a:buClr>
              <a:buSzPct val="75000"/>
              <a:buFont typeface="Wingdings" pitchFamily="2" charset="2"/>
              <a:buChar char="l"/>
              <a:tabLst>
                <a:tab pos="5084763" algn="r"/>
              </a:tabLst>
              <a:defRPr sz="2000" b="1">
                <a:solidFill>
                  <a:schemeClr val="bg2"/>
                </a:solidFill>
                <a:latin typeface="Arial" charset="0"/>
              </a:defRPr>
            </a:lvl8pPr>
            <a:lvl9pPr marL="4572000" indent="-457200" eaLnBrk="0" fontAlgn="base" hangingPunct="0">
              <a:spcBef>
                <a:spcPct val="20000"/>
              </a:spcBef>
              <a:spcAft>
                <a:spcPct val="0"/>
              </a:spcAft>
              <a:buClr>
                <a:schemeClr val="accent2"/>
              </a:buClr>
              <a:buSzPct val="75000"/>
              <a:buFont typeface="Wingdings" pitchFamily="2" charset="2"/>
              <a:buChar char="l"/>
              <a:tabLst>
                <a:tab pos="5084763" algn="r"/>
              </a:tabLst>
              <a:defRPr sz="2000" b="1">
                <a:solidFill>
                  <a:schemeClr val="bg2"/>
                </a:solidFill>
                <a:latin typeface="Arial" charset="0"/>
              </a:defRPr>
            </a:lvl9pPr>
          </a:lstStyle>
          <a:p>
            <a:pPr>
              <a:spcBef>
                <a:spcPct val="50000"/>
              </a:spcBef>
              <a:buClrTx/>
              <a:buSzTx/>
              <a:buFontTx/>
              <a:buNone/>
            </a:pPr>
            <a:r>
              <a:rPr lang="en-US" altLang="en-US" sz="2500" b="0" dirty="0">
                <a:solidFill>
                  <a:schemeClr val="tx1"/>
                </a:solidFill>
                <a:latin typeface="+mn-lt"/>
                <a:cs typeface="Arial" charset="0"/>
              </a:rPr>
              <a:t>Cost of </a:t>
            </a:r>
            <a:r>
              <a:rPr lang="en-US" altLang="en-US" sz="2500" b="0" dirty="0" smtClean="0">
                <a:solidFill>
                  <a:schemeClr val="tx1"/>
                </a:solidFill>
                <a:latin typeface="+mn-lt"/>
                <a:cs typeface="Arial" charset="0"/>
              </a:rPr>
              <a:t>Goods Sold</a:t>
            </a:r>
            <a:r>
              <a:rPr lang="en-US" altLang="en-US" sz="2500" b="0" dirty="0">
                <a:solidFill>
                  <a:schemeClr val="tx1"/>
                </a:solidFill>
                <a:latin typeface="+mn-lt"/>
                <a:cs typeface="Arial" charset="0"/>
              </a:rPr>
              <a:t>	XXX</a:t>
            </a:r>
          </a:p>
        </p:txBody>
      </p:sp>
      <p:sp>
        <p:nvSpPr>
          <p:cNvPr id="12" name="Text Box 9"/>
          <p:cNvSpPr txBox="1">
            <a:spLocks noChangeArrowheads="1"/>
          </p:cNvSpPr>
          <p:nvPr/>
        </p:nvSpPr>
        <p:spPr bwMode="auto">
          <a:xfrm>
            <a:off x="1295400" y="4572000"/>
            <a:ext cx="6324600" cy="492443"/>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marL="460375" algn="l">
              <a:spcBef>
                <a:spcPct val="20000"/>
              </a:spcBef>
              <a:buClr>
                <a:schemeClr val="accent2"/>
              </a:buClr>
              <a:buSzPct val="75000"/>
              <a:buFont typeface="Wingdings" pitchFamily="2" charset="2"/>
              <a:buChar char="l"/>
              <a:tabLst>
                <a:tab pos="4745038" algn="r"/>
                <a:tab pos="6054725" algn="r"/>
              </a:tabLst>
              <a:defRPr sz="2800" b="1">
                <a:solidFill>
                  <a:schemeClr val="bg2"/>
                </a:solidFill>
                <a:latin typeface="Arial" charset="0"/>
              </a:defRPr>
            </a:lvl1pPr>
            <a:lvl2pPr marL="1146175" indent="-457200" algn="l">
              <a:spcBef>
                <a:spcPct val="20000"/>
              </a:spcBef>
              <a:buClr>
                <a:schemeClr val="accent2"/>
              </a:buClr>
              <a:buSzPct val="75000"/>
              <a:buFont typeface="Wingdings" pitchFamily="2" charset="2"/>
              <a:buChar char="l"/>
              <a:tabLst>
                <a:tab pos="4745038" algn="r"/>
                <a:tab pos="6054725" algn="r"/>
              </a:tabLst>
              <a:defRPr sz="2400" b="1">
                <a:solidFill>
                  <a:schemeClr val="bg2"/>
                </a:solidFill>
                <a:latin typeface="Arial" charset="0"/>
              </a:defRPr>
            </a:lvl2pPr>
            <a:lvl3pPr marL="1717675" indent="-457200" algn="l">
              <a:spcBef>
                <a:spcPct val="20000"/>
              </a:spcBef>
              <a:buClr>
                <a:schemeClr val="accent2"/>
              </a:buClr>
              <a:buSzPct val="75000"/>
              <a:buFont typeface="Wingdings" pitchFamily="2" charset="2"/>
              <a:buChar char="l"/>
              <a:tabLst>
                <a:tab pos="4745038" algn="r"/>
                <a:tab pos="6054725" algn="r"/>
              </a:tabLst>
              <a:defRPr sz="2000" b="1">
                <a:solidFill>
                  <a:schemeClr val="bg2"/>
                </a:solidFill>
                <a:latin typeface="Arial" charset="0"/>
              </a:defRPr>
            </a:lvl3pPr>
            <a:lvl4pPr marL="2289175" indent="-457200" algn="l">
              <a:spcBef>
                <a:spcPct val="20000"/>
              </a:spcBef>
              <a:buClr>
                <a:schemeClr val="accent2"/>
              </a:buClr>
              <a:buSzPct val="75000"/>
              <a:buFont typeface="Wingdings" pitchFamily="2" charset="2"/>
              <a:buChar char="l"/>
              <a:tabLst>
                <a:tab pos="4745038" algn="r"/>
                <a:tab pos="6054725" algn="r"/>
              </a:tabLst>
              <a:defRPr sz="2000" b="1">
                <a:solidFill>
                  <a:schemeClr val="bg2"/>
                </a:solidFill>
                <a:latin typeface="Arial" charset="0"/>
              </a:defRPr>
            </a:lvl4pPr>
            <a:lvl5pPr marL="2860675" indent="-457200" algn="l">
              <a:spcBef>
                <a:spcPct val="20000"/>
              </a:spcBef>
              <a:buClr>
                <a:schemeClr val="accent2"/>
              </a:buClr>
              <a:buSzPct val="75000"/>
              <a:buFont typeface="Wingdings" pitchFamily="2" charset="2"/>
              <a:buChar char="l"/>
              <a:tabLst>
                <a:tab pos="4745038" algn="r"/>
                <a:tab pos="6054725" algn="r"/>
              </a:tabLst>
              <a:defRPr sz="2000" b="1">
                <a:solidFill>
                  <a:schemeClr val="bg2"/>
                </a:solidFill>
                <a:latin typeface="Arial" charset="0"/>
              </a:defRPr>
            </a:lvl5pPr>
            <a:lvl6pPr marL="3317875" indent="-457200" eaLnBrk="0" fontAlgn="base" hangingPunct="0">
              <a:spcBef>
                <a:spcPct val="20000"/>
              </a:spcBef>
              <a:spcAft>
                <a:spcPct val="0"/>
              </a:spcAft>
              <a:buClr>
                <a:schemeClr val="accent2"/>
              </a:buClr>
              <a:buSzPct val="75000"/>
              <a:buFont typeface="Wingdings" pitchFamily="2" charset="2"/>
              <a:buChar char="l"/>
              <a:tabLst>
                <a:tab pos="4745038" algn="r"/>
                <a:tab pos="6054725" algn="r"/>
              </a:tabLst>
              <a:defRPr sz="2000" b="1">
                <a:solidFill>
                  <a:schemeClr val="bg2"/>
                </a:solidFill>
                <a:latin typeface="Arial" charset="0"/>
              </a:defRPr>
            </a:lvl6pPr>
            <a:lvl7pPr marL="3775075" indent="-457200" eaLnBrk="0" fontAlgn="base" hangingPunct="0">
              <a:spcBef>
                <a:spcPct val="20000"/>
              </a:spcBef>
              <a:spcAft>
                <a:spcPct val="0"/>
              </a:spcAft>
              <a:buClr>
                <a:schemeClr val="accent2"/>
              </a:buClr>
              <a:buSzPct val="75000"/>
              <a:buFont typeface="Wingdings" pitchFamily="2" charset="2"/>
              <a:buChar char="l"/>
              <a:tabLst>
                <a:tab pos="4745038" algn="r"/>
                <a:tab pos="6054725" algn="r"/>
              </a:tabLst>
              <a:defRPr sz="2000" b="1">
                <a:solidFill>
                  <a:schemeClr val="bg2"/>
                </a:solidFill>
                <a:latin typeface="Arial" charset="0"/>
              </a:defRPr>
            </a:lvl7pPr>
            <a:lvl8pPr marL="4232275" indent="-457200" eaLnBrk="0" fontAlgn="base" hangingPunct="0">
              <a:spcBef>
                <a:spcPct val="20000"/>
              </a:spcBef>
              <a:spcAft>
                <a:spcPct val="0"/>
              </a:spcAft>
              <a:buClr>
                <a:schemeClr val="accent2"/>
              </a:buClr>
              <a:buSzPct val="75000"/>
              <a:buFont typeface="Wingdings" pitchFamily="2" charset="2"/>
              <a:buChar char="l"/>
              <a:tabLst>
                <a:tab pos="4745038" algn="r"/>
                <a:tab pos="6054725" algn="r"/>
              </a:tabLst>
              <a:defRPr sz="2000" b="1">
                <a:solidFill>
                  <a:schemeClr val="bg2"/>
                </a:solidFill>
                <a:latin typeface="Arial" charset="0"/>
              </a:defRPr>
            </a:lvl8pPr>
            <a:lvl9pPr marL="4689475" indent="-457200" eaLnBrk="0" fontAlgn="base" hangingPunct="0">
              <a:spcBef>
                <a:spcPct val="20000"/>
              </a:spcBef>
              <a:spcAft>
                <a:spcPct val="0"/>
              </a:spcAft>
              <a:buClr>
                <a:schemeClr val="accent2"/>
              </a:buClr>
              <a:buSzPct val="75000"/>
              <a:buFont typeface="Wingdings" pitchFamily="2" charset="2"/>
              <a:buChar char="l"/>
              <a:tabLst>
                <a:tab pos="4745038" algn="r"/>
                <a:tab pos="6054725" algn="r"/>
              </a:tabLst>
              <a:defRPr sz="2000" b="1">
                <a:solidFill>
                  <a:schemeClr val="bg2"/>
                </a:solidFill>
                <a:latin typeface="Arial" charset="0"/>
              </a:defRPr>
            </a:lvl9pPr>
          </a:lstStyle>
          <a:p>
            <a:pPr>
              <a:spcBef>
                <a:spcPct val="50000"/>
              </a:spcBef>
              <a:buClrTx/>
              <a:buSzTx/>
              <a:buFontTx/>
              <a:buNone/>
            </a:pPr>
            <a:r>
              <a:rPr lang="en-US" altLang="en-US" sz="2500" b="0" dirty="0">
                <a:solidFill>
                  <a:schemeClr val="tx1"/>
                </a:solidFill>
                <a:latin typeface="+mn-lt"/>
                <a:cs typeface="Arial" charset="0"/>
              </a:rPr>
              <a:t>Inventory  		XXX</a:t>
            </a:r>
          </a:p>
        </p:txBody>
      </p:sp>
      <p:sp>
        <p:nvSpPr>
          <p:cNvPr id="13" name="Text Box 10"/>
          <p:cNvSpPr txBox="1">
            <a:spLocks noChangeArrowheads="1"/>
          </p:cNvSpPr>
          <p:nvPr/>
        </p:nvSpPr>
        <p:spPr bwMode="auto">
          <a:xfrm>
            <a:off x="381000" y="4100513"/>
            <a:ext cx="685800" cy="492443"/>
          </a:xfrm>
          <a:prstGeom prst="rect">
            <a:avLst/>
          </a:prstGeom>
          <a:solidFill>
            <a:srgbClr val="FFFFC5"/>
          </a:solidFill>
          <a:ln w="28575">
            <a:solidFill>
              <a:schemeClr val="tx1"/>
            </a:solidFill>
            <a:miter lim="800000"/>
            <a:headEnd/>
            <a:tailEnd/>
          </a:ln>
          <a:effectLst/>
          <a:extLst/>
        </p:spPr>
        <p:txBody>
          <a:bodyPr>
            <a:spAutoFit/>
          </a:bodyPr>
          <a:lstStyle>
            <a:lvl1pPr algn="l">
              <a:spcBef>
                <a:spcPct val="20000"/>
              </a:spcBef>
              <a:buClr>
                <a:schemeClr val="accent2"/>
              </a:buClr>
              <a:buSzPct val="75000"/>
              <a:buFont typeface="Wingdings" pitchFamily="2" charset="2"/>
              <a:buChar char="l"/>
              <a:tabLst>
                <a:tab pos="5597525" algn="r"/>
              </a:tabLst>
              <a:defRPr sz="2800" b="1">
                <a:solidFill>
                  <a:schemeClr val="bg2"/>
                </a:solidFill>
                <a:latin typeface="Arial" charset="0"/>
              </a:defRPr>
            </a:lvl1pPr>
            <a:lvl2pPr marL="1028700" indent="-457200" algn="l">
              <a:spcBef>
                <a:spcPct val="20000"/>
              </a:spcBef>
              <a:buClr>
                <a:schemeClr val="accent2"/>
              </a:buClr>
              <a:buSzPct val="75000"/>
              <a:buFont typeface="Wingdings" pitchFamily="2" charset="2"/>
              <a:buChar char="l"/>
              <a:tabLst>
                <a:tab pos="5597525" algn="r"/>
              </a:tabLst>
              <a:defRPr sz="2400" b="1">
                <a:solidFill>
                  <a:schemeClr val="bg2"/>
                </a:solidFill>
                <a:latin typeface="Arial" charset="0"/>
              </a:defRPr>
            </a:lvl2pPr>
            <a:lvl3pPr marL="1600200" indent="-457200" algn="l">
              <a:spcBef>
                <a:spcPct val="20000"/>
              </a:spcBef>
              <a:buClr>
                <a:schemeClr val="accent2"/>
              </a:buClr>
              <a:buSzPct val="75000"/>
              <a:buFont typeface="Wingdings" pitchFamily="2" charset="2"/>
              <a:buChar char="l"/>
              <a:tabLst>
                <a:tab pos="5597525" algn="r"/>
              </a:tabLst>
              <a:defRPr sz="2000" b="1">
                <a:solidFill>
                  <a:schemeClr val="bg2"/>
                </a:solidFill>
                <a:latin typeface="Arial" charset="0"/>
              </a:defRPr>
            </a:lvl3pPr>
            <a:lvl4pPr marL="2171700" indent="-457200" algn="l">
              <a:spcBef>
                <a:spcPct val="20000"/>
              </a:spcBef>
              <a:buClr>
                <a:schemeClr val="accent2"/>
              </a:buClr>
              <a:buSzPct val="75000"/>
              <a:buFont typeface="Wingdings" pitchFamily="2" charset="2"/>
              <a:buChar char="l"/>
              <a:tabLst>
                <a:tab pos="5597525" algn="r"/>
              </a:tabLst>
              <a:defRPr sz="2000" b="1">
                <a:solidFill>
                  <a:schemeClr val="bg2"/>
                </a:solidFill>
                <a:latin typeface="Arial" charset="0"/>
              </a:defRPr>
            </a:lvl4pPr>
            <a:lvl5pPr marL="2743200" indent="-457200" algn="l">
              <a:spcBef>
                <a:spcPct val="20000"/>
              </a:spcBef>
              <a:buClr>
                <a:schemeClr val="accent2"/>
              </a:buClr>
              <a:buSzPct val="75000"/>
              <a:buFont typeface="Wingdings" pitchFamily="2" charset="2"/>
              <a:buChar char="l"/>
              <a:tabLst>
                <a:tab pos="5597525" algn="r"/>
              </a:tabLst>
              <a:defRPr sz="2000" b="1">
                <a:solidFill>
                  <a:schemeClr val="bg2"/>
                </a:solidFill>
                <a:latin typeface="Arial" charset="0"/>
              </a:defRPr>
            </a:lvl5pPr>
            <a:lvl6pPr marL="3200400" indent="-457200" eaLnBrk="0" fontAlgn="base" hangingPunct="0">
              <a:spcBef>
                <a:spcPct val="20000"/>
              </a:spcBef>
              <a:spcAft>
                <a:spcPct val="0"/>
              </a:spcAft>
              <a:buClr>
                <a:schemeClr val="accent2"/>
              </a:buClr>
              <a:buSzPct val="75000"/>
              <a:buFont typeface="Wingdings" pitchFamily="2" charset="2"/>
              <a:buChar char="l"/>
              <a:tabLst>
                <a:tab pos="5597525" algn="r"/>
              </a:tabLst>
              <a:defRPr sz="2000" b="1">
                <a:solidFill>
                  <a:schemeClr val="bg2"/>
                </a:solidFill>
                <a:latin typeface="Arial" charset="0"/>
              </a:defRPr>
            </a:lvl6pPr>
            <a:lvl7pPr marL="3657600" indent="-457200" eaLnBrk="0" fontAlgn="base" hangingPunct="0">
              <a:spcBef>
                <a:spcPct val="20000"/>
              </a:spcBef>
              <a:spcAft>
                <a:spcPct val="0"/>
              </a:spcAft>
              <a:buClr>
                <a:schemeClr val="accent2"/>
              </a:buClr>
              <a:buSzPct val="75000"/>
              <a:buFont typeface="Wingdings" pitchFamily="2" charset="2"/>
              <a:buChar char="l"/>
              <a:tabLst>
                <a:tab pos="5597525" algn="r"/>
              </a:tabLst>
              <a:defRPr sz="2000" b="1">
                <a:solidFill>
                  <a:schemeClr val="bg2"/>
                </a:solidFill>
                <a:latin typeface="Arial" charset="0"/>
              </a:defRPr>
            </a:lvl7pPr>
            <a:lvl8pPr marL="4114800" indent="-457200" eaLnBrk="0" fontAlgn="base" hangingPunct="0">
              <a:spcBef>
                <a:spcPct val="20000"/>
              </a:spcBef>
              <a:spcAft>
                <a:spcPct val="0"/>
              </a:spcAft>
              <a:buClr>
                <a:schemeClr val="accent2"/>
              </a:buClr>
              <a:buSzPct val="75000"/>
              <a:buFont typeface="Wingdings" pitchFamily="2" charset="2"/>
              <a:buChar char="l"/>
              <a:tabLst>
                <a:tab pos="5597525" algn="r"/>
              </a:tabLst>
              <a:defRPr sz="2000" b="1">
                <a:solidFill>
                  <a:schemeClr val="bg2"/>
                </a:solidFill>
                <a:latin typeface="Arial" charset="0"/>
              </a:defRPr>
            </a:lvl8pPr>
            <a:lvl9pPr marL="4572000" indent="-457200" eaLnBrk="0" fontAlgn="base" hangingPunct="0">
              <a:spcBef>
                <a:spcPct val="20000"/>
              </a:spcBef>
              <a:spcAft>
                <a:spcPct val="0"/>
              </a:spcAft>
              <a:buClr>
                <a:schemeClr val="accent2"/>
              </a:buClr>
              <a:buSzPct val="75000"/>
              <a:buFont typeface="Wingdings" pitchFamily="2" charset="2"/>
              <a:buChar char="l"/>
              <a:tabLst>
                <a:tab pos="5597525" algn="r"/>
              </a:tabLst>
              <a:defRPr sz="2000" b="1">
                <a:solidFill>
                  <a:schemeClr val="bg2"/>
                </a:solidFill>
                <a:latin typeface="Arial" charset="0"/>
              </a:defRPr>
            </a:lvl9pPr>
          </a:lstStyle>
          <a:p>
            <a:pPr algn="ctr">
              <a:spcBef>
                <a:spcPct val="50000"/>
              </a:spcBef>
              <a:buClrTx/>
              <a:buSzTx/>
              <a:buFontTx/>
              <a:buNone/>
            </a:pPr>
            <a:r>
              <a:rPr lang="en-US" altLang="en-US" sz="2500" dirty="0">
                <a:solidFill>
                  <a:schemeClr val="tx1"/>
                </a:solidFill>
                <a:latin typeface="+mn-lt"/>
                <a:cs typeface="Arial" charset="0"/>
              </a:rPr>
              <a:t>#2</a:t>
            </a:r>
          </a:p>
        </p:txBody>
      </p:sp>
      <p:sp>
        <p:nvSpPr>
          <p:cNvPr id="14" name="AutoShape 11" descr="Bracket grouping sales journal entry."/>
          <p:cNvSpPr>
            <a:spLocks/>
          </p:cNvSpPr>
          <p:nvPr/>
        </p:nvSpPr>
        <p:spPr bwMode="auto">
          <a:xfrm>
            <a:off x="7620000" y="2438400"/>
            <a:ext cx="304800" cy="1066800"/>
          </a:xfrm>
          <a:prstGeom prst="rightBrace">
            <a:avLst>
              <a:gd name="adj1" fmla="val 29167"/>
              <a:gd name="adj2" fmla="val 50000"/>
            </a:avLst>
          </a:prstGeom>
          <a:noFill/>
          <a:ln w="28575" cap="sq">
            <a:solidFill>
              <a:srgbClr val="800000"/>
            </a:solidFill>
            <a:round/>
            <a:headEnd type="none" w="sm" len="sm"/>
            <a:tailEnd type="none" w="sm" len="sm"/>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endParaRPr lang="en-US" altLang="en-US" sz="2500" dirty="0">
              <a:solidFill>
                <a:srgbClr val="CC0000"/>
              </a:solidFill>
              <a:latin typeface="+mn-lt"/>
            </a:endParaRPr>
          </a:p>
        </p:txBody>
      </p:sp>
      <p:sp>
        <p:nvSpPr>
          <p:cNvPr id="15" name="Text Box 12"/>
          <p:cNvSpPr txBox="1">
            <a:spLocks noChangeArrowheads="1"/>
          </p:cNvSpPr>
          <p:nvPr/>
        </p:nvSpPr>
        <p:spPr bwMode="auto">
          <a:xfrm>
            <a:off x="7924800" y="2590800"/>
            <a:ext cx="1066800" cy="86177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spcBef>
                <a:spcPct val="50000"/>
              </a:spcBef>
            </a:pPr>
            <a:r>
              <a:rPr lang="en-US" altLang="en-US" sz="2500" b="1" dirty="0">
                <a:solidFill>
                  <a:srgbClr val="990000"/>
                </a:solidFill>
                <a:latin typeface="+mn-lt"/>
              </a:rPr>
              <a:t>Selling Price</a:t>
            </a:r>
          </a:p>
        </p:txBody>
      </p:sp>
      <p:sp>
        <p:nvSpPr>
          <p:cNvPr id="16" name="AutoShape 13" descr="Bracket grouping cost journal entry."/>
          <p:cNvSpPr>
            <a:spLocks/>
          </p:cNvSpPr>
          <p:nvPr/>
        </p:nvSpPr>
        <p:spPr bwMode="auto">
          <a:xfrm>
            <a:off x="7620000" y="4038600"/>
            <a:ext cx="304800" cy="1066800"/>
          </a:xfrm>
          <a:prstGeom prst="rightBrace">
            <a:avLst>
              <a:gd name="adj1" fmla="val 29167"/>
              <a:gd name="adj2" fmla="val 50000"/>
            </a:avLst>
          </a:prstGeom>
          <a:noFill/>
          <a:ln w="28575" cap="sq">
            <a:solidFill>
              <a:srgbClr val="800000"/>
            </a:solidFill>
            <a:round/>
            <a:headEnd type="none" w="sm" len="sm"/>
            <a:tailEnd type="none" w="sm" len="sm"/>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endParaRPr lang="en-US" altLang="en-US" sz="2500" dirty="0">
              <a:solidFill>
                <a:srgbClr val="CC0000"/>
              </a:solidFill>
              <a:latin typeface="+mn-lt"/>
            </a:endParaRPr>
          </a:p>
        </p:txBody>
      </p:sp>
      <p:sp>
        <p:nvSpPr>
          <p:cNvPr id="17" name="Text Box 14"/>
          <p:cNvSpPr txBox="1">
            <a:spLocks noChangeArrowheads="1"/>
          </p:cNvSpPr>
          <p:nvPr/>
        </p:nvSpPr>
        <p:spPr bwMode="auto">
          <a:xfrm>
            <a:off x="7924800" y="4297363"/>
            <a:ext cx="1066800" cy="4924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spcBef>
                <a:spcPct val="50000"/>
              </a:spcBef>
            </a:pPr>
            <a:r>
              <a:rPr lang="en-US" altLang="en-US" sz="2500" b="1" dirty="0">
                <a:solidFill>
                  <a:srgbClr val="990000"/>
                </a:solidFill>
                <a:latin typeface="+mn-lt"/>
              </a:rPr>
              <a:t>Cost</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Recording Sales </a:t>
            </a:r>
            <a:r>
              <a:rPr lang="en-US" sz="2000" b="0" baseline="0" dirty="0"/>
              <a:t>(2 of 2)</a:t>
            </a:r>
          </a:p>
        </p:txBody>
      </p:sp>
      <p:sp>
        <p:nvSpPr>
          <p:cNvPr id="3" name="Content Placeholder 2"/>
          <p:cNvSpPr>
            <a:spLocks noGrp="1"/>
          </p:cNvSpPr>
          <p:nvPr>
            <p:ph sz="quarter" idx="16"/>
          </p:nvPr>
        </p:nvSpPr>
        <p:spPr>
          <a:xfrm>
            <a:off x="304800" y="1455730"/>
            <a:ext cx="8382000" cy="1366110"/>
          </a:xfrm>
        </p:spPr>
        <p:txBody>
          <a:bodyPr/>
          <a:lstStyle/>
          <a:p>
            <a:pPr>
              <a:lnSpc>
                <a:spcPct val="100000"/>
              </a:lnSpc>
              <a:spcBef>
                <a:spcPts val="1200"/>
              </a:spcBef>
            </a:pPr>
            <a:r>
              <a:rPr lang="en-US" sz="2600" b="1" dirty="0"/>
              <a:t>Illustration: </a:t>
            </a:r>
            <a:r>
              <a:rPr lang="en-US" sz="2600" dirty="0"/>
              <a:t>PW Audio Supply records the sale of </a:t>
            </a:r>
            <a:r>
              <a:rPr lang="en-US" sz="2600" dirty="0" smtClean="0"/>
              <a:t>€3,800 </a:t>
            </a:r>
            <a:r>
              <a:rPr lang="en-US" sz="2600" dirty="0"/>
              <a:t>on May 4 to Sauk Stereo on account </a:t>
            </a:r>
            <a:r>
              <a:rPr lang="en-US" sz="2600" dirty="0" smtClean="0"/>
              <a:t>as </a:t>
            </a:r>
            <a:r>
              <a:rPr lang="en-US" sz="2600" dirty="0"/>
              <a:t>follows (assume the merchandise cost PW Audio Supply </a:t>
            </a:r>
            <a:r>
              <a:rPr lang="en-US" sz="2600" dirty="0" smtClean="0"/>
              <a:t>€2,400</a:t>
            </a:r>
            <a:r>
              <a:rPr lang="en-US" sz="2600" dirty="0"/>
              <a:t>).</a:t>
            </a:r>
            <a:endParaRPr lang="en-US" sz="2600" b="1" dirty="0">
              <a:solidFill>
                <a:srgbClr val="00007F"/>
              </a:solidFill>
            </a:endParaRPr>
          </a:p>
        </p:txBody>
      </p:sp>
      <p:sp>
        <p:nvSpPr>
          <p:cNvPr id="6" name="Content Placeholder 5"/>
          <p:cNvSpPr>
            <a:spLocks noGrp="1"/>
          </p:cNvSpPr>
          <p:nvPr>
            <p:ph sz="quarter" idx="17"/>
          </p:nvPr>
        </p:nvSpPr>
        <p:spPr>
          <a:xfrm>
            <a:off x="304800" y="3038309"/>
            <a:ext cx="1066800" cy="492443"/>
          </a:xfrm>
          <a:ln>
            <a:noFill/>
          </a:ln>
        </p:spPr>
        <p:txBody>
          <a:bodyPr anchor="ctr" anchorCtr="0">
            <a:spAutoFit/>
          </a:bodyPr>
          <a:lstStyle/>
          <a:p>
            <a:pPr>
              <a:lnSpc>
                <a:spcPct val="100000"/>
              </a:lnSpc>
              <a:spcBef>
                <a:spcPts val="1200"/>
              </a:spcBef>
            </a:pPr>
            <a:r>
              <a:rPr lang="en-US" sz="2600" dirty="0">
                <a:latin typeface="Calibri" panose="020F0502020204030204" pitchFamily="34" charset="0"/>
              </a:rPr>
              <a:t>May 4</a:t>
            </a:r>
          </a:p>
        </p:txBody>
      </p:sp>
      <p:sp>
        <p:nvSpPr>
          <p:cNvPr id="7" name="Content Placeholder 6"/>
          <p:cNvSpPr>
            <a:spLocks noGrp="1"/>
          </p:cNvSpPr>
          <p:nvPr>
            <p:ph sz="quarter" idx="18"/>
          </p:nvPr>
        </p:nvSpPr>
        <p:spPr>
          <a:xfrm>
            <a:off x="1539432" y="3039717"/>
            <a:ext cx="3487938" cy="492443"/>
          </a:xfrm>
          <a:ln>
            <a:noFill/>
          </a:ln>
        </p:spPr>
        <p:txBody>
          <a:bodyPr anchor="ctr" anchorCtr="0">
            <a:spAutoFit/>
          </a:bodyPr>
          <a:lstStyle/>
          <a:p>
            <a:pPr>
              <a:lnSpc>
                <a:spcPct val="100000"/>
              </a:lnSpc>
              <a:spcBef>
                <a:spcPts val="1200"/>
              </a:spcBef>
            </a:pPr>
            <a:r>
              <a:rPr lang="en-US" sz="2600" dirty="0">
                <a:latin typeface="Calibri" panose="020F0502020204030204" pitchFamily="34" charset="0"/>
              </a:rPr>
              <a:t>Accounts Receivable</a:t>
            </a:r>
          </a:p>
        </p:txBody>
      </p:sp>
      <p:sp>
        <p:nvSpPr>
          <p:cNvPr id="8" name="Content Placeholder 7"/>
          <p:cNvSpPr>
            <a:spLocks noGrp="1"/>
          </p:cNvSpPr>
          <p:nvPr>
            <p:ph sz="quarter" idx="19"/>
          </p:nvPr>
        </p:nvSpPr>
        <p:spPr>
          <a:xfrm>
            <a:off x="5710425" y="3037421"/>
            <a:ext cx="1377577" cy="492443"/>
          </a:xfrm>
          <a:ln>
            <a:noFill/>
          </a:ln>
        </p:spPr>
        <p:txBody>
          <a:bodyPr anchor="ctr" anchorCtr="0">
            <a:spAutoFit/>
          </a:bodyPr>
          <a:lstStyle/>
          <a:p>
            <a:pPr algn="r">
              <a:lnSpc>
                <a:spcPct val="100000"/>
              </a:lnSpc>
              <a:spcBef>
                <a:spcPts val="1200"/>
              </a:spcBef>
            </a:pPr>
            <a:r>
              <a:rPr lang="en-US" sz="2600" dirty="0">
                <a:latin typeface="Calibri" panose="020F0502020204030204" pitchFamily="34" charset="0"/>
              </a:rPr>
              <a:t>3,800</a:t>
            </a:r>
          </a:p>
        </p:txBody>
      </p:sp>
      <p:sp>
        <p:nvSpPr>
          <p:cNvPr id="9" name="Content Placeholder 8"/>
          <p:cNvSpPr>
            <a:spLocks noGrp="1"/>
          </p:cNvSpPr>
          <p:nvPr>
            <p:ph sz="quarter" idx="20"/>
          </p:nvPr>
        </p:nvSpPr>
        <p:spPr>
          <a:xfrm>
            <a:off x="2070697" y="3543717"/>
            <a:ext cx="3487938" cy="492443"/>
          </a:xfrm>
          <a:ln>
            <a:noFill/>
          </a:ln>
        </p:spPr>
        <p:txBody>
          <a:bodyPr wrap="square" anchor="ctr" anchorCtr="0">
            <a:spAutoFit/>
          </a:bodyPr>
          <a:lstStyle/>
          <a:p>
            <a:pPr>
              <a:lnSpc>
                <a:spcPct val="100000"/>
              </a:lnSpc>
              <a:spcBef>
                <a:spcPts val="1200"/>
              </a:spcBef>
            </a:pPr>
            <a:r>
              <a:rPr lang="en-US" sz="2600" dirty="0">
                <a:latin typeface="Calibri" panose="020F0502020204030204" pitchFamily="34" charset="0"/>
              </a:rPr>
              <a:t>Sales Revenue</a:t>
            </a:r>
          </a:p>
        </p:txBody>
      </p:sp>
      <p:sp>
        <p:nvSpPr>
          <p:cNvPr id="10" name="Content Placeholder 9"/>
          <p:cNvSpPr>
            <a:spLocks noGrp="1"/>
          </p:cNvSpPr>
          <p:nvPr>
            <p:ph sz="quarter" idx="21"/>
          </p:nvPr>
        </p:nvSpPr>
        <p:spPr>
          <a:xfrm>
            <a:off x="7380115" y="3543717"/>
            <a:ext cx="1255245" cy="492443"/>
          </a:xfrm>
          <a:ln>
            <a:noFill/>
          </a:ln>
        </p:spPr>
        <p:txBody>
          <a:bodyPr wrap="square" anchor="ctr" anchorCtr="0">
            <a:spAutoFit/>
          </a:bodyPr>
          <a:lstStyle/>
          <a:p>
            <a:pPr algn="r">
              <a:lnSpc>
                <a:spcPct val="100000"/>
              </a:lnSpc>
              <a:spcBef>
                <a:spcPts val="1200"/>
              </a:spcBef>
            </a:pPr>
            <a:r>
              <a:rPr lang="en-US" sz="2600" dirty="0">
                <a:latin typeface="Calibri" panose="020F0502020204030204" pitchFamily="34" charset="0"/>
              </a:rPr>
              <a:t>3,800</a:t>
            </a:r>
          </a:p>
        </p:txBody>
      </p:sp>
      <p:sp>
        <p:nvSpPr>
          <p:cNvPr id="11" name="Content Placeholder 10"/>
          <p:cNvSpPr>
            <a:spLocks noGrp="1"/>
          </p:cNvSpPr>
          <p:nvPr>
            <p:ph sz="quarter" idx="22"/>
          </p:nvPr>
        </p:nvSpPr>
        <p:spPr>
          <a:xfrm>
            <a:off x="334691" y="4415636"/>
            <a:ext cx="1036910" cy="492443"/>
          </a:xfrm>
          <a:ln>
            <a:noFill/>
          </a:ln>
        </p:spPr>
        <p:txBody>
          <a:bodyPr wrap="square" anchor="ctr" anchorCtr="0">
            <a:spAutoFit/>
          </a:bodyPr>
          <a:lstStyle/>
          <a:p>
            <a:pPr>
              <a:lnSpc>
                <a:spcPct val="100000"/>
              </a:lnSpc>
              <a:spcBef>
                <a:spcPts val="1200"/>
              </a:spcBef>
            </a:pPr>
            <a:r>
              <a:rPr lang="en-US" sz="2600" dirty="0" smtClean="0">
                <a:latin typeface="Calibri" panose="020F0502020204030204" pitchFamily="34" charset="0"/>
              </a:rPr>
              <a:t>May 4</a:t>
            </a:r>
            <a:endParaRPr lang="en-US" sz="2600" dirty="0">
              <a:latin typeface="Calibri" panose="020F0502020204030204" pitchFamily="34" charset="0"/>
            </a:endParaRPr>
          </a:p>
        </p:txBody>
      </p:sp>
      <p:sp>
        <p:nvSpPr>
          <p:cNvPr id="12" name="Content Placeholder 11"/>
          <p:cNvSpPr>
            <a:spLocks noGrp="1"/>
          </p:cNvSpPr>
          <p:nvPr>
            <p:ph sz="quarter" idx="23"/>
          </p:nvPr>
        </p:nvSpPr>
        <p:spPr>
          <a:xfrm>
            <a:off x="1539432" y="4415635"/>
            <a:ext cx="3487938" cy="492443"/>
          </a:xfrm>
          <a:ln>
            <a:noFill/>
          </a:ln>
        </p:spPr>
        <p:txBody>
          <a:bodyPr wrap="square" anchor="ctr" anchorCtr="0">
            <a:spAutoFit/>
          </a:bodyPr>
          <a:lstStyle/>
          <a:p>
            <a:pPr>
              <a:lnSpc>
                <a:spcPct val="100000"/>
              </a:lnSpc>
              <a:spcBef>
                <a:spcPts val="1200"/>
              </a:spcBef>
            </a:pPr>
            <a:r>
              <a:rPr lang="en-US" sz="2600" dirty="0">
                <a:latin typeface="Calibri" panose="020F0502020204030204" pitchFamily="34" charset="0"/>
              </a:rPr>
              <a:t>Cost of Goods Sold</a:t>
            </a:r>
          </a:p>
        </p:txBody>
      </p:sp>
      <p:sp>
        <p:nvSpPr>
          <p:cNvPr id="13" name="Content Placeholder 12"/>
          <p:cNvSpPr>
            <a:spLocks noGrp="1"/>
          </p:cNvSpPr>
          <p:nvPr>
            <p:ph sz="quarter" idx="24"/>
          </p:nvPr>
        </p:nvSpPr>
        <p:spPr>
          <a:xfrm>
            <a:off x="5710425" y="4417771"/>
            <a:ext cx="1377577" cy="492443"/>
          </a:xfrm>
          <a:ln>
            <a:noFill/>
          </a:ln>
        </p:spPr>
        <p:txBody>
          <a:bodyPr wrap="square" anchor="ctr" anchorCtr="0">
            <a:spAutoFit/>
          </a:bodyPr>
          <a:lstStyle/>
          <a:p>
            <a:pPr algn="r">
              <a:lnSpc>
                <a:spcPct val="100000"/>
              </a:lnSpc>
              <a:spcBef>
                <a:spcPts val="1200"/>
              </a:spcBef>
            </a:pPr>
            <a:r>
              <a:rPr lang="en-US" sz="2600" dirty="0">
                <a:latin typeface="Calibri" panose="020F0502020204030204" pitchFamily="34" charset="0"/>
              </a:rPr>
              <a:t>2,400</a:t>
            </a:r>
          </a:p>
        </p:txBody>
      </p:sp>
      <p:sp>
        <p:nvSpPr>
          <p:cNvPr id="14" name="Content Placeholder 13"/>
          <p:cNvSpPr>
            <a:spLocks noGrp="1"/>
          </p:cNvSpPr>
          <p:nvPr>
            <p:ph sz="quarter" idx="25"/>
          </p:nvPr>
        </p:nvSpPr>
        <p:spPr>
          <a:xfrm>
            <a:off x="2070697" y="4949036"/>
            <a:ext cx="3487938" cy="492443"/>
          </a:xfrm>
          <a:ln>
            <a:noFill/>
          </a:ln>
        </p:spPr>
        <p:txBody>
          <a:bodyPr wrap="square" anchor="ctr" anchorCtr="0">
            <a:spAutoFit/>
          </a:bodyPr>
          <a:lstStyle/>
          <a:p>
            <a:pPr>
              <a:lnSpc>
                <a:spcPct val="100000"/>
              </a:lnSpc>
              <a:spcBef>
                <a:spcPts val="1200"/>
              </a:spcBef>
            </a:pPr>
            <a:r>
              <a:rPr lang="en-US" sz="2600" dirty="0">
                <a:latin typeface="Calibri" panose="020F0502020204030204" pitchFamily="34" charset="0"/>
              </a:rPr>
              <a:t>Inventory</a:t>
            </a:r>
          </a:p>
        </p:txBody>
      </p:sp>
      <p:sp>
        <p:nvSpPr>
          <p:cNvPr id="15" name="Content Placeholder 14"/>
          <p:cNvSpPr>
            <a:spLocks noGrp="1"/>
          </p:cNvSpPr>
          <p:nvPr>
            <p:ph sz="quarter" idx="26"/>
          </p:nvPr>
        </p:nvSpPr>
        <p:spPr>
          <a:xfrm>
            <a:off x="7380115" y="4949036"/>
            <a:ext cx="1255246" cy="492443"/>
          </a:xfrm>
          <a:ln>
            <a:noFill/>
          </a:ln>
        </p:spPr>
        <p:txBody>
          <a:bodyPr anchor="ctr" anchorCtr="0">
            <a:spAutoFit/>
          </a:bodyPr>
          <a:lstStyle/>
          <a:p>
            <a:pPr algn="r">
              <a:lnSpc>
                <a:spcPct val="100000"/>
              </a:lnSpc>
              <a:spcBef>
                <a:spcPts val="1200"/>
              </a:spcBef>
            </a:pPr>
            <a:r>
              <a:rPr lang="en-US" sz="2600" dirty="0">
                <a:latin typeface="Calibri" panose="020F0502020204030204" pitchFamily="34" charset="0"/>
              </a:rPr>
              <a:t>2,400</a:t>
            </a:r>
          </a:p>
        </p:txBody>
      </p:sp>
      <p:sp>
        <p:nvSpPr>
          <p:cNvPr id="4" name="Slide Number Placeholder 3"/>
          <p:cNvSpPr>
            <a:spLocks noGrp="1"/>
          </p:cNvSpPr>
          <p:nvPr>
            <p:ph type="sldNum" sz="quarter" idx="10"/>
          </p:nvPr>
        </p:nvSpPr>
        <p:spPr/>
        <p:txBody>
          <a:bodyPr/>
          <a:lstStyle/>
          <a:p>
            <a:fld id="{67B19427-F580-D146-B60E-4CADEE75497F}" type="slidenum">
              <a:rPr lang="en-US" smtClean="0"/>
              <a:pPr/>
              <a:t>33</a:t>
            </a:fld>
            <a:endParaRPr lang="en-US" dirty="0"/>
          </a:p>
        </p:txBody>
      </p:sp>
      <p:sp>
        <p:nvSpPr>
          <p:cNvPr id="5" name="Footer Placeholder 4"/>
          <p:cNvSpPr>
            <a:spLocks noGrp="1"/>
          </p:cNvSpPr>
          <p:nvPr>
            <p:ph type="ftr" sz="quarter" idx="11"/>
          </p:nvPr>
        </p:nvSpPr>
        <p:spPr/>
        <p:txBody>
          <a:bodyPr/>
          <a:lstStyle/>
          <a:p>
            <a:r>
              <a:rPr lang="en-US" dirty="0" smtClean="0"/>
              <a:t>Copyright ©2019 John Wiley &amp; Sons, Inc.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xEl>
                                              <p:pRg st="0" end="0"/>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8" grpId="0" build="p"/>
      <p:bldP spid="9" grpId="0" build="p"/>
      <p:bldP spid="10" grpId="0" build="p"/>
      <p:bldP spid="12" grpId="0" build="p"/>
      <p:bldP spid="13" grpId="0" build="p"/>
      <p:bldP spid="14" grpId="0" build="p"/>
      <p:bldP spid="15"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Sales Returns and Allowances </a:t>
            </a:r>
            <a:r>
              <a:rPr lang="en-US" sz="2000" b="0" i="0" kern="1200" baseline="0" dirty="0">
                <a:solidFill>
                  <a:schemeClr val="accent1"/>
                </a:solidFill>
                <a:ea typeface="Times New Roman" charset="0"/>
              </a:rPr>
              <a:t>(1 of 5)</a:t>
            </a:r>
            <a:endParaRPr lang="en-US" sz="2000" baseline="0" dirty="0"/>
          </a:p>
        </p:txBody>
      </p:sp>
      <p:sp>
        <p:nvSpPr>
          <p:cNvPr id="3" name="Content Placeholder 2"/>
          <p:cNvSpPr>
            <a:spLocks noGrp="1"/>
          </p:cNvSpPr>
          <p:nvPr>
            <p:ph sz="quarter" idx="16"/>
          </p:nvPr>
        </p:nvSpPr>
        <p:spPr>
          <a:xfrm>
            <a:off x="304800" y="1455730"/>
            <a:ext cx="8534400" cy="3801460"/>
          </a:xfrm>
        </p:spPr>
        <p:txBody>
          <a:bodyPr/>
          <a:lstStyle/>
          <a:p>
            <a:pPr marL="574675" indent="-346075">
              <a:lnSpc>
                <a:spcPct val="100000"/>
              </a:lnSpc>
              <a:spcBef>
                <a:spcPts val="1200"/>
              </a:spcBef>
              <a:buClr>
                <a:schemeClr val="accent2"/>
              </a:buClr>
              <a:buFont typeface="Arial" pitchFamily="34" charset="0"/>
              <a:buChar char="•"/>
            </a:pPr>
            <a:r>
              <a:rPr lang="en-US" b="1" dirty="0"/>
              <a:t>“Flip side”</a:t>
            </a:r>
            <a:r>
              <a:rPr lang="en-US" dirty="0"/>
              <a:t> of purchase returns and </a:t>
            </a:r>
            <a:r>
              <a:rPr lang="en-US" dirty="0" smtClean="0"/>
              <a:t>allowances</a:t>
            </a:r>
            <a:endParaRPr lang="en-US" dirty="0"/>
          </a:p>
          <a:p>
            <a:pPr marL="574675" indent="-346075">
              <a:lnSpc>
                <a:spcPct val="100000"/>
              </a:lnSpc>
              <a:spcBef>
                <a:spcPts val="1200"/>
              </a:spcBef>
              <a:buClr>
                <a:schemeClr val="accent2"/>
              </a:buClr>
              <a:buFont typeface="Arial" pitchFamily="34" charset="0"/>
              <a:buChar char="•"/>
            </a:pPr>
            <a:r>
              <a:rPr lang="en-US" b="1" dirty="0">
                <a:solidFill>
                  <a:srgbClr val="00007F"/>
                </a:solidFill>
              </a:rPr>
              <a:t>Contra revenue account</a:t>
            </a:r>
            <a:r>
              <a:rPr lang="en-US" dirty="0"/>
              <a:t> to Sales Revenue (debit</a:t>
            </a:r>
            <a:r>
              <a:rPr lang="en-US" dirty="0" smtClean="0"/>
              <a:t>)</a:t>
            </a:r>
            <a:endParaRPr lang="en-US" dirty="0"/>
          </a:p>
          <a:p>
            <a:pPr marL="574675" indent="-346075">
              <a:lnSpc>
                <a:spcPct val="100000"/>
              </a:lnSpc>
              <a:spcBef>
                <a:spcPts val="1200"/>
              </a:spcBef>
              <a:buClr>
                <a:schemeClr val="accent2"/>
              </a:buClr>
              <a:buFont typeface="Arial" pitchFamily="34" charset="0"/>
              <a:buChar char="•"/>
            </a:pPr>
            <a:r>
              <a:rPr lang="en-US" b="1" dirty="0"/>
              <a:t>Sales not reduced</a:t>
            </a:r>
            <a:r>
              <a:rPr lang="en-US" dirty="0"/>
              <a:t> (debited) because:</a:t>
            </a:r>
          </a:p>
          <a:p>
            <a:pPr marL="1143000" indent="-339725">
              <a:lnSpc>
                <a:spcPct val="100000"/>
              </a:lnSpc>
              <a:spcBef>
                <a:spcPts val="1200"/>
              </a:spcBef>
              <a:buClr>
                <a:schemeClr val="accent2"/>
              </a:buClr>
              <a:buSzPct val="80000"/>
              <a:buFont typeface="Wingdings" panose="05000000000000000000" pitchFamily="2" charset="2"/>
              <a:buChar char="§"/>
            </a:pPr>
            <a:r>
              <a:rPr lang="en-US" dirty="0"/>
              <a:t>Would obscure importance of sales returns and allowances as a percentage of </a:t>
            </a:r>
            <a:r>
              <a:rPr lang="en-US" dirty="0" smtClean="0"/>
              <a:t>sales</a:t>
            </a:r>
            <a:endParaRPr lang="en-US" dirty="0"/>
          </a:p>
          <a:p>
            <a:pPr marL="1143000" indent="-339725">
              <a:lnSpc>
                <a:spcPct val="100000"/>
              </a:lnSpc>
              <a:spcBef>
                <a:spcPts val="1200"/>
              </a:spcBef>
              <a:buClr>
                <a:schemeClr val="accent2"/>
              </a:buClr>
              <a:buSzPct val="80000"/>
              <a:buFont typeface="Wingdings" panose="05000000000000000000" pitchFamily="2" charset="2"/>
              <a:buChar char="§"/>
            </a:pPr>
            <a:r>
              <a:rPr lang="en-US" dirty="0"/>
              <a:t>Could distort </a:t>
            </a:r>
            <a:r>
              <a:rPr lang="en-US" dirty="0" smtClean="0"/>
              <a:t>comparisons</a:t>
            </a:r>
            <a:endParaRPr lang="en-US" dirty="0"/>
          </a:p>
        </p:txBody>
      </p:sp>
      <p:sp>
        <p:nvSpPr>
          <p:cNvPr id="4" name="Slide Number Placeholder 3"/>
          <p:cNvSpPr>
            <a:spLocks noGrp="1"/>
          </p:cNvSpPr>
          <p:nvPr>
            <p:ph type="sldNum" sz="quarter" idx="10"/>
          </p:nvPr>
        </p:nvSpPr>
        <p:spPr/>
        <p:txBody>
          <a:bodyPr/>
          <a:lstStyle/>
          <a:p>
            <a:fld id="{67B19427-F580-D146-B60E-4CADEE75497F}" type="slidenum">
              <a:rPr lang="en-US" smtClean="0"/>
              <a:pPr/>
              <a:t>34</a:t>
            </a:fld>
            <a:endParaRPr lang="en-US" dirty="0"/>
          </a:p>
        </p:txBody>
      </p:sp>
      <p:sp>
        <p:nvSpPr>
          <p:cNvPr id="5" name="Footer Placeholder 4"/>
          <p:cNvSpPr>
            <a:spLocks noGrp="1"/>
          </p:cNvSpPr>
          <p:nvPr>
            <p:ph type="ftr" sz="quarter" idx="11"/>
          </p:nvPr>
        </p:nvSpPr>
        <p:spPr/>
        <p:txBody>
          <a:bodyPr/>
          <a:lstStyle/>
          <a:p>
            <a:r>
              <a:rPr lang="en-US" dirty="0" smtClean="0"/>
              <a:t>Copyright ©2019 John Wiley &amp; Sons, Inc. </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Sales Returns and Allowances </a:t>
            </a:r>
            <a:r>
              <a:rPr lang="en-US" sz="2000" b="0" i="0" kern="1200" baseline="0" dirty="0">
                <a:solidFill>
                  <a:schemeClr val="accent1"/>
                </a:solidFill>
                <a:ea typeface="Times New Roman" charset="0"/>
              </a:rPr>
              <a:t>(2 of 5)</a:t>
            </a:r>
            <a:endParaRPr lang="en-US" sz="2000" baseline="0" dirty="0"/>
          </a:p>
        </p:txBody>
      </p:sp>
      <p:sp>
        <p:nvSpPr>
          <p:cNvPr id="3" name="Content Placeholder 2"/>
          <p:cNvSpPr>
            <a:spLocks noGrp="1"/>
          </p:cNvSpPr>
          <p:nvPr>
            <p:ph sz="quarter" idx="16"/>
          </p:nvPr>
        </p:nvSpPr>
        <p:spPr>
          <a:xfrm>
            <a:off x="304800" y="1455730"/>
            <a:ext cx="8382000" cy="1820870"/>
          </a:xfrm>
        </p:spPr>
        <p:txBody>
          <a:bodyPr/>
          <a:lstStyle/>
          <a:p>
            <a:pPr>
              <a:lnSpc>
                <a:spcPct val="100000"/>
              </a:lnSpc>
              <a:spcBef>
                <a:spcPts val="1200"/>
              </a:spcBef>
            </a:pPr>
            <a:r>
              <a:rPr lang="en-US" sz="2600" b="1" dirty="0"/>
              <a:t>Illustration:</a:t>
            </a:r>
            <a:r>
              <a:rPr lang="en-US" sz="2600" dirty="0"/>
              <a:t> Prepare the entry PW Audio Supply would make to record the credit for returned goods that had a </a:t>
            </a:r>
            <a:r>
              <a:rPr lang="en-US" sz="2600" dirty="0" smtClean="0"/>
              <a:t>€300 </a:t>
            </a:r>
            <a:r>
              <a:rPr lang="en-US" sz="2600" dirty="0"/>
              <a:t>selling price (assume a </a:t>
            </a:r>
            <a:r>
              <a:rPr lang="en-US" sz="2600" dirty="0" smtClean="0"/>
              <a:t>€140 </a:t>
            </a:r>
            <a:r>
              <a:rPr lang="en-US" sz="2600" dirty="0"/>
              <a:t>cost). Assume the </a:t>
            </a:r>
            <a:r>
              <a:rPr lang="en-US" sz="2600" b="1" dirty="0"/>
              <a:t>goods were not defective.</a:t>
            </a:r>
            <a:endParaRPr lang="en-US" sz="2600" b="1" dirty="0">
              <a:solidFill>
                <a:srgbClr val="00007F"/>
              </a:solidFill>
            </a:endParaRPr>
          </a:p>
        </p:txBody>
      </p:sp>
      <p:sp>
        <p:nvSpPr>
          <p:cNvPr id="26" name="Content Placeholder 5"/>
          <p:cNvSpPr>
            <a:spLocks noGrp="1"/>
          </p:cNvSpPr>
          <p:nvPr>
            <p:ph sz="quarter" idx="17"/>
          </p:nvPr>
        </p:nvSpPr>
        <p:spPr>
          <a:xfrm>
            <a:off x="304800" y="3353993"/>
            <a:ext cx="1066800" cy="492443"/>
          </a:xfrm>
          <a:ln>
            <a:noFill/>
          </a:ln>
        </p:spPr>
        <p:txBody>
          <a:bodyPr anchor="ctr" anchorCtr="0">
            <a:spAutoFit/>
          </a:bodyPr>
          <a:lstStyle/>
          <a:p>
            <a:pPr>
              <a:lnSpc>
                <a:spcPct val="100000"/>
              </a:lnSpc>
              <a:spcBef>
                <a:spcPts val="1200"/>
              </a:spcBef>
            </a:pPr>
            <a:r>
              <a:rPr lang="en-US" sz="2600" dirty="0">
                <a:latin typeface="Calibri" panose="020F0502020204030204" pitchFamily="34" charset="0"/>
              </a:rPr>
              <a:t>May </a:t>
            </a:r>
            <a:r>
              <a:rPr lang="en-US" sz="2600" dirty="0" smtClean="0">
                <a:latin typeface="Calibri" panose="020F0502020204030204" pitchFamily="34" charset="0"/>
              </a:rPr>
              <a:t>8</a:t>
            </a:r>
            <a:endParaRPr lang="en-US" sz="2600" dirty="0">
              <a:latin typeface="Calibri" panose="020F0502020204030204" pitchFamily="34" charset="0"/>
            </a:endParaRPr>
          </a:p>
        </p:txBody>
      </p:sp>
      <p:sp>
        <p:nvSpPr>
          <p:cNvPr id="27" name="Content Placeholder 6"/>
          <p:cNvSpPr>
            <a:spLocks noGrp="1"/>
          </p:cNvSpPr>
          <p:nvPr>
            <p:ph sz="quarter" idx="18"/>
          </p:nvPr>
        </p:nvSpPr>
        <p:spPr>
          <a:xfrm>
            <a:off x="1539431" y="3355402"/>
            <a:ext cx="4474573" cy="492443"/>
          </a:xfrm>
          <a:ln>
            <a:noFill/>
          </a:ln>
        </p:spPr>
        <p:txBody>
          <a:bodyPr wrap="square" anchor="ctr" anchorCtr="0">
            <a:spAutoFit/>
          </a:bodyPr>
          <a:lstStyle/>
          <a:p>
            <a:pPr>
              <a:lnSpc>
                <a:spcPct val="100000"/>
              </a:lnSpc>
              <a:spcBef>
                <a:spcPts val="1200"/>
              </a:spcBef>
            </a:pPr>
            <a:r>
              <a:rPr lang="en-US" sz="2600" dirty="0" smtClean="0">
                <a:latin typeface="Calibri" panose="020F0502020204030204" pitchFamily="34" charset="0"/>
              </a:rPr>
              <a:t>Sales Returns and Allowance</a:t>
            </a:r>
            <a:endParaRPr lang="en-US" sz="2600" dirty="0">
              <a:latin typeface="Calibri" panose="020F0502020204030204" pitchFamily="34" charset="0"/>
            </a:endParaRPr>
          </a:p>
        </p:txBody>
      </p:sp>
      <p:sp>
        <p:nvSpPr>
          <p:cNvPr id="28" name="Content Placeholder 7"/>
          <p:cNvSpPr>
            <a:spLocks noGrp="1"/>
          </p:cNvSpPr>
          <p:nvPr>
            <p:ph sz="quarter" idx="19"/>
          </p:nvPr>
        </p:nvSpPr>
        <p:spPr>
          <a:xfrm>
            <a:off x="5710425" y="3353105"/>
            <a:ext cx="1377577" cy="492443"/>
          </a:xfrm>
          <a:ln>
            <a:noFill/>
          </a:ln>
        </p:spPr>
        <p:txBody>
          <a:bodyPr anchor="ctr" anchorCtr="0">
            <a:spAutoFit/>
          </a:bodyPr>
          <a:lstStyle/>
          <a:p>
            <a:pPr algn="r">
              <a:lnSpc>
                <a:spcPct val="100000"/>
              </a:lnSpc>
              <a:spcBef>
                <a:spcPts val="1200"/>
              </a:spcBef>
            </a:pPr>
            <a:r>
              <a:rPr lang="en-US" sz="2600" dirty="0" smtClean="0">
                <a:latin typeface="Calibri" panose="020F0502020204030204" pitchFamily="34" charset="0"/>
              </a:rPr>
              <a:t>300</a:t>
            </a:r>
            <a:endParaRPr lang="en-US" sz="2600" dirty="0">
              <a:latin typeface="Calibri" panose="020F0502020204030204" pitchFamily="34" charset="0"/>
            </a:endParaRPr>
          </a:p>
        </p:txBody>
      </p:sp>
      <p:sp>
        <p:nvSpPr>
          <p:cNvPr id="29" name="Content Placeholder 8"/>
          <p:cNvSpPr>
            <a:spLocks noGrp="1"/>
          </p:cNvSpPr>
          <p:nvPr>
            <p:ph sz="quarter" idx="20"/>
          </p:nvPr>
        </p:nvSpPr>
        <p:spPr>
          <a:xfrm>
            <a:off x="2070697" y="3859401"/>
            <a:ext cx="3487938" cy="492443"/>
          </a:xfrm>
          <a:ln>
            <a:noFill/>
          </a:ln>
        </p:spPr>
        <p:txBody>
          <a:bodyPr wrap="square" anchor="ctr" anchorCtr="0">
            <a:spAutoFit/>
          </a:bodyPr>
          <a:lstStyle/>
          <a:p>
            <a:pPr>
              <a:lnSpc>
                <a:spcPct val="100000"/>
              </a:lnSpc>
              <a:spcBef>
                <a:spcPts val="1200"/>
              </a:spcBef>
            </a:pPr>
            <a:r>
              <a:rPr lang="en-US" sz="2600" dirty="0" smtClean="0">
                <a:latin typeface="Calibri" panose="020F0502020204030204" pitchFamily="34" charset="0"/>
              </a:rPr>
              <a:t>Accounts Receivable</a:t>
            </a:r>
            <a:endParaRPr lang="en-US" sz="2600" dirty="0">
              <a:latin typeface="Calibri" panose="020F0502020204030204" pitchFamily="34" charset="0"/>
            </a:endParaRPr>
          </a:p>
        </p:txBody>
      </p:sp>
      <p:sp>
        <p:nvSpPr>
          <p:cNvPr id="30" name="Content Placeholder 9"/>
          <p:cNvSpPr>
            <a:spLocks noGrp="1"/>
          </p:cNvSpPr>
          <p:nvPr>
            <p:ph sz="quarter" idx="21"/>
          </p:nvPr>
        </p:nvSpPr>
        <p:spPr>
          <a:xfrm>
            <a:off x="7380115" y="3859401"/>
            <a:ext cx="1255245" cy="492443"/>
          </a:xfrm>
          <a:ln>
            <a:noFill/>
          </a:ln>
        </p:spPr>
        <p:txBody>
          <a:bodyPr wrap="square" anchor="ctr" anchorCtr="0">
            <a:spAutoFit/>
          </a:bodyPr>
          <a:lstStyle/>
          <a:p>
            <a:pPr algn="r">
              <a:lnSpc>
                <a:spcPct val="100000"/>
              </a:lnSpc>
              <a:spcBef>
                <a:spcPts val="1200"/>
              </a:spcBef>
            </a:pPr>
            <a:r>
              <a:rPr lang="en-US" sz="2600" dirty="0" smtClean="0">
                <a:latin typeface="Calibri" panose="020F0502020204030204" pitchFamily="34" charset="0"/>
              </a:rPr>
              <a:t>300</a:t>
            </a:r>
            <a:endParaRPr lang="en-US" sz="2600" dirty="0">
              <a:latin typeface="Calibri" panose="020F0502020204030204" pitchFamily="34" charset="0"/>
            </a:endParaRPr>
          </a:p>
        </p:txBody>
      </p:sp>
      <p:sp>
        <p:nvSpPr>
          <p:cNvPr id="31" name="Content Placeholder 10"/>
          <p:cNvSpPr>
            <a:spLocks noGrp="1"/>
          </p:cNvSpPr>
          <p:nvPr>
            <p:ph sz="quarter" idx="22"/>
          </p:nvPr>
        </p:nvSpPr>
        <p:spPr>
          <a:xfrm>
            <a:off x="304800" y="4643322"/>
            <a:ext cx="1066800" cy="492443"/>
          </a:xfrm>
          <a:ln>
            <a:noFill/>
          </a:ln>
        </p:spPr>
        <p:txBody>
          <a:bodyPr wrap="square" anchor="ctr" anchorCtr="0">
            <a:spAutoFit/>
          </a:bodyPr>
          <a:lstStyle/>
          <a:p>
            <a:pPr>
              <a:lnSpc>
                <a:spcPct val="100000"/>
              </a:lnSpc>
              <a:spcBef>
                <a:spcPts val="1200"/>
              </a:spcBef>
            </a:pPr>
            <a:r>
              <a:rPr lang="en-US" sz="2600" dirty="0" smtClean="0">
                <a:latin typeface="Calibri" panose="020F0502020204030204" pitchFamily="34" charset="0"/>
              </a:rPr>
              <a:t>May 8</a:t>
            </a:r>
            <a:endParaRPr lang="en-US" sz="2600" dirty="0">
              <a:latin typeface="Calibri" panose="020F0502020204030204" pitchFamily="34" charset="0"/>
            </a:endParaRPr>
          </a:p>
        </p:txBody>
      </p:sp>
      <p:sp>
        <p:nvSpPr>
          <p:cNvPr id="32" name="Content Placeholder 11"/>
          <p:cNvSpPr>
            <a:spLocks noGrp="1"/>
          </p:cNvSpPr>
          <p:nvPr>
            <p:ph sz="quarter" idx="23"/>
          </p:nvPr>
        </p:nvSpPr>
        <p:spPr>
          <a:xfrm>
            <a:off x="1539432" y="4643320"/>
            <a:ext cx="3487938" cy="492443"/>
          </a:xfrm>
          <a:ln>
            <a:noFill/>
          </a:ln>
        </p:spPr>
        <p:txBody>
          <a:bodyPr wrap="square" anchor="ctr" anchorCtr="0">
            <a:spAutoFit/>
          </a:bodyPr>
          <a:lstStyle/>
          <a:p>
            <a:pPr>
              <a:lnSpc>
                <a:spcPct val="100000"/>
              </a:lnSpc>
              <a:spcBef>
                <a:spcPts val="1200"/>
              </a:spcBef>
            </a:pPr>
            <a:r>
              <a:rPr lang="en-US" sz="2600" dirty="0" smtClean="0">
                <a:latin typeface="Calibri" panose="020F0502020204030204" pitchFamily="34" charset="0"/>
              </a:rPr>
              <a:t>Inventory</a:t>
            </a:r>
            <a:endParaRPr lang="en-US" sz="2600" dirty="0">
              <a:latin typeface="Calibri" panose="020F0502020204030204" pitchFamily="34" charset="0"/>
            </a:endParaRPr>
          </a:p>
        </p:txBody>
      </p:sp>
      <p:sp>
        <p:nvSpPr>
          <p:cNvPr id="33" name="Content Placeholder 12"/>
          <p:cNvSpPr>
            <a:spLocks noGrp="1"/>
          </p:cNvSpPr>
          <p:nvPr>
            <p:ph sz="quarter" idx="24"/>
          </p:nvPr>
        </p:nvSpPr>
        <p:spPr>
          <a:xfrm>
            <a:off x="5710425" y="4645456"/>
            <a:ext cx="1377577" cy="492443"/>
          </a:xfrm>
          <a:ln>
            <a:noFill/>
          </a:ln>
        </p:spPr>
        <p:txBody>
          <a:bodyPr wrap="square" anchor="ctr" anchorCtr="0">
            <a:spAutoFit/>
          </a:bodyPr>
          <a:lstStyle/>
          <a:p>
            <a:pPr algn="r">
              <a:lnSpc>
                <a:spcPct val="100000"/>
              </a:lnSpc>
              <a:spcBef>
                <a:spcPts val="1200"/>
              </a:spcBef>
            </a:pPr>
            <a:r>
              <a:rPr lang="en-US" sz="2600" dirty="0" smtClean="0">
                <a:latin typeface="Calibri" panose="020F0502020204030204" pitchFamily="34" charset="0"/>
              </a:rPr>
              <a:t>140</a:t>
            </a:r>
            <a:endParaRPr lang="en-US" sz="2600" dirty="0">
              <a:latin typeface="Calibri" panose="020F0502020204030204" pitchFamily="34" charset="0"/>
            </a:endParaRPr>
          </a:p>
        </p:txBody>
      </p:sp>
      <p:sp>
        <p:nvSpPr>
          <p:cNvPr id="34" name="Content Placeholder 13"/>
          <p:cNvSpPr>
            <a:spLocks noGrp="1"/>
          </p:cNvSpPr>
          <p:nvPr>
            <p:ph sz="quarter" idx="25"/>
          </p:nvPr>
        </p:nvSpPr>
        <p:spPr>
          <a:xfrm>
            <a:off x="2070697" y="5176721"/>
            <a:ext cx="3487938" cy="492443"/>
          </a:xfrm>
          <a:ln>
            <a:noFill/>
          </a:ln>
        </p:spPr>
        <p:txBody>
          <a:bodyPr wrap="square" anchor="ctr" anchorCtr="0">
            <a:spAutoFit/>
          </a:bodyPr>
          <a:lstStyle/>
          <a:p>
            <a:pPr>
              <a:lnSpc>
                <a:spcPct val="100000"/>
              </a:lnSpc>
              <a:spcBef>
                <a:spcPts val="1200"/>
              </a:spcBef>
            </a:pPr>
            <a:r>
              <a:rPr lang="en-US" sz="2600" dirty="0" smtClean="0">
                <a:latin typeface="Calibri" panose="020F0502020204030204" pitchFamily="34" charset="0"/>
              </a:rPr>
              <a:t>Cost of Goods Sold</a:t>
            </a:r>
            <a:endParaRPr lang="en-US" sz="2600" dirty="0">
              <a:latin typeface="Calibri" panose="020F0502020204030204" pitchFamily="34" charset="0"/>
            </a:endParaRPr>
          </a:p>
        </p:txBody>
      </p:sp>
      <p:sp>
        <p:nvSpPr>
          <p:cNvPr id="35" name="Content Placeholder 14"/>
          <p:cNvSpPr>
            <a:spLocks noGrp="1"/>
          </p:cNvSpPr>
          <p:nvPr>
            <p:ph sz="quarter" idx="26"/>
          </p:nvPr>
        </p:nvSpPr>
        <p:spPr>
          <a:xfrm>
            <a:off x="7380115" y="5179277"/>
            <a:ext cx="1255246" cy="492443"/>
          </a:xfrm>
          <a:ln>
            <a:noFill/>
          </a:ln>
        </p:spPr>
        <p:txBody>
          <a:bodyPr anchor="ctr" anchorCtr="0">
            <a:spAutoFit/>
          </a:bodyPr>
          <a:lstStyle/>
          <a:p>
            <a:pPr algn="r">
              <a:lnSpc>
                <a:spcPct val="100000"/>
              </a:lnSpc>
              <a:spcBef>
                <a:spcPts val="1200"/>
              </a:spcBef>
            </a:pPr>
            <a:r>
              <a:rPr lang="en-US" sz="2600" dirty="0" smtClean="0">
                <a:latin typeface="Calibri" panose="020F0502020204030204" pitchFamily="34" charset="0"/>
              </a:rPr>
              <a:t>140</a:t>
            </a:r>
            <a:endParaRPr lang="en-US" sz="2600" dirty="0">
              <a:latin typeface="Calibri" panose="020F0502020204030204" pitchFamily="34" charset="0"/>
            </a:endParaRPr>
          </a:p>
        </p:txBody>
      </p:sp>
      <p:sp>
        <p:nvSpPr>
          <p:cNvPr id="5" name="Footer Placeholder 4"/>
          <p:cNvSpPr>
            <a:spLocks noGrp="1"/>
          </p:cNvSpPr>
          <p:nvPr>
            <p:ph type="ftr" sz="quarter" idx="11"/>
          </p:nvPr>
        </p:nvSpPr>
        <p:spPr/>
        <p:txBody>
          <a:bodyPr/>
          <a:lstStyle/>
          <a:p>
            <a:r>
              <a:rPr lang="en-US" dirty="0" smtClean="0"/>
              <a:t>Copyright ©2019 John Wiley &amp; Sons, Inc. </a:t>
            </a:r>
            <a:endParaRPr lang="en-US" dirty="0"/>
          </a:p>
        </p:txBody>
      </p:sp>
      <p:sp>
        <p:nvSpPr>
          <p:cNvPr id="4" name="Slide Number Placeholder 3"/>
          <p:cNvSpPr>
            <a:spLocks noGrp="1"/>
          </p:cNvSpPr>
          <p:nvPr>
            <p:ph type="sldNum" sz="quarter" idx="10"/>
          </p:nvPr>
        </p:nvSpPr>
        <p:spPr/>
        <p:txBody>
          <a:bodyPr/>
          <a:lstStyle/>
          <a:p>
            <a:fld id="{67B19427-F580-D146-B60E-4CADEE75497F}" type="slidenum">
              <a:rPr lang="en-US" smtClean="0"/>
              <a:pPr/>
              <a:t>35</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9">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2">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3">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4">
                                            <p:txEl>
                                              <p:pRg st="0" end="0"/>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build="p"/>
      <p:bldP spid="28" grpId="0" build="p"/>
      <p:bldP spid="29" grpId="0" build="p"/>
      <p:bldP spid="30" grpId="0" build="p"/>
      <p:bldP spid="32" grpId="0" build="p"/>
      <p:bldP spid="33" grpId="0" build="p"/>
      <p:bldP spid="34" grpId="0" build="p"/>
      <p:bldP spid="35"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Sales Returns and Allowances </a:t>
            </a:r>
            <a:r>
              <a:rPr lang="en-US" sz="2000" b="0" i="0" kern="1200" baseline="0" dirty="0">
                <a:solidFill>
                  <a:schemeClr val="accent1"/>
                </a:solidFill>
                <a:ea typeface="Times New Roman" charset="0"/>
              </a:rPr>
              <a:t>(3 of 5)</a:t>
            </a:r>
            <a:endParaRPr lang="en-US" sz="2000" baseline="0" dirty="0"/>
          </a:p>
        </p:txBody>
      </p:sp>
      <p:sp>
        <p:nvSpPr>
          <p:cNvPr id="3" name="Content Placeholder 2"/>
          <p:cNvSpPr>
            <a:spLocks noGrp="1"/>
          </p:cNvSpPr>
          <p:nvPr>
            <p:ph sz="quarter" idx="16"/>
          </p:nvPr>
        </p:nvSpPr>
        <p:spPr>
          <a:xfrm>
            <a:off x="304800" y="1455729"/>
            <a:ext cx="8382000" cy="1442005"/>
          </a:xfrm>
        </p:spPr>
        <p:txBody>
          <a:bodyPr/>
          <a:lstStyle/>
          <a:p>
            <a:pPr>
              <a:lnSpc>
                <a:spcPct val="100000"/>
              </a:lnSpc>
              <a:spcBef>
                <a:spcPts val="1200"/>
              </a:spcBef>
            </a:pPr>
            <a:r>
              <a:rPr lang="en-US" sz="2600" b="1" dirty="0"/>
              <a:t>Illustration: </a:t>
            </a:r>
            <a:r>
              <a:rPr lang="en-US" sz="2600" dirty="0"/>
              <a:t>Assume the returned goods were </a:t>
            </a:r>
            <a:r>
              <a:rPr lang="en-US" sz="2600" b="1" dirty="0"/>
              <a:t>defective</a:t>
            </a:r>
            <a:r>
              <a:rPr lang="en-US" sz="2600" dirty="0"/>
              <a:t> and had a scrap value of </a:t>
            </a:r>
            <a:r>
              <a:rPr lang="en-US" sz="2600" dirty="0" smtClean="0"/>
              <a:t>€50</a:t>
            </a:r>
            <a:r>
              <a:rPr lang="en-US" sz="2600" dirty="0"/>
              <a:t>, PW Audio would make the following entries:</a:t>
            </a:r>
          </a:p>
        </p:txBody>
      </p:sp>
      <p:sp>
        <p:nvSpPr>
          <p:cNvPr id="4" name="Slide Number Placeholder 3"/>
          <p:cNvSpPr>
            <a:spLocks noGrp="1"/>
          </p:cNvSpPr>
          <p:nvPr>
            <p:ph type="sldNum" sz="quarter" idx="10"/>
          </p:nvPr>
        </p:nvSpPr>
        <p:spPr/>
        <p:txBody>
          <a:bodyPr/>
          <a:lstStyle/>
          <a:p>
            <a:fld id="{67B19427-F580-D146-B60E-4CADEE75497F}" type="slidenum">
              <a:rPr lang="en-US" smtClean="0"/>
              <a:pPr/>
              <a:t>36</a:t>
            </a:fld>
            <a:endParaRPr lang="en-US" dirty="0"/>
          </a:p>
        </p:txBody>
      </p:sp>
      <p:sp>
        <p:nvSpPr>
          <p:cNvPr id="5" name="Footer Placeholder 4"/>
          <p:cNvSpPr>
            <a:spLocks noGrp="1"/>
          </p:cNvSpPr>
          <p:nvPr>
            <p:ph type="ftr" sz="quarter" idx="11"/>
          </p:nvPr>
        </p:nvSpPr>
        <p:spPr/>
        <p:txBody>
          <a:bodyPr/>
          <a:lstStyle/>
          <a:p>
            <a:r>
              <a:rPr lang="en-US" dirty="0" smtClean="0"/>
              <a:t>Copyright ©2019 John Wiley &amp; Sons, Inc. </a:t>
            </a:r>
            <a:endParaRPr lang="en-US" dirty="0"/>
          </a:p>
        </p:txBody>
      </p:sp>
      <p:sp>
        <p:nvSpPr>
          <p:cNvPr id="26" name="Content Placeholder 5"/>
          <p:cNvSpPr>
            <a:spLocks noGrp="1"/>
          </p:cNvSpPr>
          <p:nvPr>
            <p:ph sz="quarter" idx="17"/>
          </p:nvPr>
        </p:nvSpPr>
        <p:spPr>
          <a:xfrm>
            <a:off x="304800" y="2972221"/>
            <a:ext cx="1066800" cy="492443"/>
          </a:xfrm>
          <a:ln>
            <a:noFill/>
          </a:ln>
        </p:spPr>
        <p:txBody>
          <a:bodyPr anchor="ctr" anchorCtr="0">
            <a:spAutoFit/>
          </a:bodyPr>
          <a:lstStyle/>
          <a:p>
            <a:pPr>
              <a:lnSpc>
                <a:spcPct val="100000"/>
              </a:lnSpc>
              <a:spcBef>
                <a:spcPts val="1200"/>
              </a:spcBef>
            </a:pPr>
            <a:r>
              <a:rPr lang="en-US" sz="2600" dirty="0">
                <a:latin typeface="Calibri" panose="020F0502020204030204" pitchFamily="34" charset="0"/>
              </a:rPr>
              <a:t>May </a:t>
            </a:r>
            <a:r>
              <a:rPr lang="en-US" sz="2600" dirty="0" smtClean="0">
                <a:latin typeface="Calibri" panose="020F0502020204030204" pitchFamily="34" charset="0"/>
              </a:rPr>
              <a:t>8</a:t>
            </a:r>
            <a:endParaRPr lang="en-US" sz="2600" dirty="0">
              <a:latin typeface="Calibri" panose="020F0502020204030204" pitchFamily="34" charset="0"/>
            </a:endParaRPr>
          </a:p>
        </p:txBody>
      </p:sp>
      <p:sp>
        <p:nvSpPr>
          <p:cNvPr id="27" name="Content Placeholder 6"/>
          <p:cNvSpPr>
            <a:spLocks noGrp="1"/>
          </p:cNvSpPr>
          <p:nvPr>
            <p:ph sz="quarter" idx="18"/>
          </p:nvPr>
        </p:nvSpPr>
        <p:spPr>
          <a:xfrm>
            <a:off x="1539431" y="2973630"/>
            <a:ext cx="4474573" cy="492443"/>
          </a:xfrm>
          <a:ln>
            <a:noFill/>
          </a:ln>
        </p:spPr>
        <p:txBody>
          <a:bodyPr wrap="square" anchor="ctr" anchorCtr="0">
            <a:spAutoFit/>
          </a:bodyPr>
          <a:lstStyle/>
          <a:p>
            <a:pPr>
              <a:lnSpc>
                <a:spcPct val="100000"/>
              </a:lnSpc>
              <a:spcBef>
                <a:spcPts val="1200"/>
              </a:spcBef>
            </a:pPr>
            <a:r>
              <a:rPr lang="en-US" sz="2600" dirty="0" smtClean="0">
                <a:latin typeface="Calibri" panose="020F0502020204030204" pitchFamily="34" charset="0"/>
              </a:rPr>
              <a:t>Sales Returns and Allowance</a:t>
            </a:r>
            <a:endParaRPr lang="en-US" sz="2600" dirty="0">
              <a:latin typeface="Calibri" panose="020F0502020204030204" pitchFamily="34" charset="0"/>
            </a:endParaRPr>
          </a:p>
        </p:txBody>
      </p:sp>
      <p:sp>
        <p:nvSpPr>
          <p:cNvPr id="28" name="Content Placeholder 7"/>
          <p:cNvSpPr>
            <a:spLocks noGrp="1"/>
          </p:cNvSpPr>
          <p:nvPr>
            <p:ph sz="quarter" idx="19"/>
          </p:nvPr>
        </p:nvSpPr>
        <p:spPr>
          <a:xfrm>
            <a:off x="5710425" y="2973630"/>
            <a:ext cx="1377577" cy="492443"/>
          </a:xfrm>
          <a:ln>
            <a:noFill/>
          </a:ln>
        </p:spPr>
        <p:txBody>
          <a:bodyPr anchor="ctr" anchorCtr="0">
            <a:spAutoFit/>
          </a:bodyPr>
          <a:lstStyle/>
          <a:p>
            <a:pPr algn="r">
              <a:lnSpc>
                <a:spcPct val="100000"/>
              </a:lnSpc>
              <a:spcBef>
                <a:spcPts val="1200"/>
              </a:spcBef>
            </a:pPr>
            <a:r>
              <a:rPr lang="en-US" sz="2600" dirty="0" smtClean="0">
                <a:latin typeface="Calibri" panose="020F0502020204030204" pitchFamily="34" charset="0"/>
              </a:rPr>
              <a:t>300</a:t>
            </a:r>
            <a:endParaRPr lang="en-US" sz="2600" dirty="0">
              <a:latin typeface="Calibri" panose="020F0502020204030204" pitchFamily="34" charset="0"/>
            </a:endParaRPr>
          </a:p>
        </p:txBody>
      </p:sp>
      <p:sp>
        <p:nvSpPr>
          <p:cNvPr id="29" name="Content Placeholder 8"/>
          <p:cNvSpPr>
            <a:spLocks noGrp="1"/>
          </p:cNvSpPr>
          <p:nvPr>
            <p:ph sz="quarter" idx="20"/>
          </p:nvPr>
        </p:nvSpPr>
        <p:spPr>
          <a:xfrm>
            <a:off x="2070697" y="3479926"/>
            <a:ext cx="3487938" cy="492443"/>
          </a:xfrm>
          <a:ln>
            <a:noFill/>
          </a:ln>
        </p:spPr>
        <p:txBody>
          <a:bodyPr wrap="square" anchor="ctr" anchorCtr="0">
            <a:spAutoFit/>
          </a:bodyPr>
          <a:lstStyle/>
          <a:p>
            <a:pPr>
              <a:lnSpc>
                <a:spcPct val="100000"/>
              </a:lnSpc>
              <a:spcBef>
                <a:spcPts val="1200"/>
              </a:spcBef>
            </a:pPr>
            <a:r>
              <a:rPr lang="en-US" sz="2600" dirty="0" smtClean="0">
                <a:latin typeface="Calibri" panose="020F0502020204030204" pitchFamily="34" charset="0"/>
              </a:rPr>
              <a:t>Accounts Receivable</a:t>
            </a:r>
            <a:endParaRPr lang="en-US" sz="2600" dirty="0">
              <a:latin typeface="Calibri" panose="020F0502020204030204" pitchFamily="34" charset="0"/>
            </a:endParaRPr>
          </a:p>
        </p:txBody>
      </p:sp>
      <p:sp>
        <p:nvSpPr>
          <p:cNvPr id="30" name="Content Placeholder 9"/>
          <p:cNvSpPr>
            <a:spLocks noGrp="1"/>
          </p:cNvSpPr>
          <p:nvPr>
            <p:ph sz="quarter" idx="21"/>
          </p:nvPr>
        </p:nvSpPr>
        <p:spPr>
          <a:xfrm>
            <a:off x="7380115" y="3479926"/>
            <a:ext cx="1255245" cy="492443"/>
          </a:xfrm>
          <a:ln>
            <a:noFill/>
          </a:ln>
        </p:spPr>
        <p:txBody>
          <a:bodyPr wrap="square" anchor="ctr" anchorCtr="0">
            <a:spAutoFit/>
          </a:bodyPr>
          <a:lstStyle/>
          <a:p>
            <a:pPr algn="r">
              <a:lnSpc>
                <a:spcPct val="100000"/>
              </a:lnSpc>
              <a:spcBef>
                <a:spcPts val="1200"/>
              </a:spcBef>
            </a:pPr>
            <a:r>
              <a:rPr lang="en-US" sz="2600" dirty="0" smtClean="0">
                <a:latin typeface="Calibri" panose="020F0502020204030204" pitchFamily="34" charset="0"/>
              </a:rPr>
              <a:t>300</a:t>
            </a:r>
            <a:endParaRPr lang="en-US" sz="2600" dirty="0">
              <a:latin typeface="Calibri" panose="020F0502020204030204" pitchFamily="34" charset="0"/>
            </a:endParaRPr>
          </a:p>
        </p:txBody>
      </p:sp>
      <p:sp>
        <p:nvSpPr>
          <p:cNvPr id="31" name="Content Placeholder 10"/>
          <p:cNvSpPr>
            <a:spLocks noGrp="1"/>
          </p:cNvSpPr>
          <p:nvPr>
            <p:ph sz="quarter" idx="22"/>
          </p:nvPr>
        </p:nvSpPr>
        <p:spPr>
          <a:xfrm>
            <a:off x="304800" y="4263847"/>
            <a:ext cx="1066800" cy="492443"/>
          </a:xfrm>
          <a:ln>
            <a:noFill/>
          </a:ln>
        </p:spPr>
        <p:txBody>
          <a:bodyPr wrap="square" anchor="ctr" anchorCtr="0">
            <a:spAutoFit/>
          </a:bodyPr>
          <a:lstStyle/>
          <a:p>
            <a:pPr>
              <a:lnSpc>
                <a:spcPct val="100000"/>
              </a:lnSpc>
              <a:spcBef>
                <a:spcPts val="1200"/>
              </a:spcBef>
            </a:pPr>
            <a:r>
              <a:rPr lang="en-US" sz="2600" dirty="0" smtClean="0">
                <a:latin typeface="Calibri" panose="020F0502020204030204" pitchFamily="34" charset="0"/>
              </a:rPr>
              <a:t>May 8</a:t>
            </a:r>
            <a:endParaRPr lang="en-US" sz="2600" dirty="0">
              <a:latin typeface="Calibri" panose="020F0502020204030204" pitchFamily="34" charset="0"/>
            </a:endParaRPr>
          </a:p>
        </p:txBody>
      </p:sp>
      <p:sp>
        <p:nvSpPr>
          <p:cNvPr id="32" name="Content Placeholder 11"/>
          <p:cNvSpPr>
            <a:spLocks noGrp="1"/>
          </p:cNvSpPr>
          <p:nvPr>
            <p:ph sz="quarter" idx="23"/>
          </p:nvPr>
        </p:nvSpPr>
        <p:spPr>
          <a:xfrm>
            <a:off x="1539432" y="4263845"/>
            <a:ext cx="3487938" cy="492443"/>
          </a:xfrm>
          <a:ln>
            <a:noFill/>
          </a:ln>
        </p:spPr>
        <p:txBody>
          <a:bodyPr wrap="square" anchor="ctr" anchorCtr="0">
            <a:spAutoFit/>
          </a:bodyPr>
          <a:lstStyle/>
          <a:p>
            <a:pPr>
              <a:lnSpc>
                <a:spcPct val="100000"/>
              </a:lnSpc>
              <a:spcBef>
                <a:spcPts val="1200"/>
              </a:spcBef>
            </a:pPr>
            <a:r>
              <a:rPr lang="en-US" sz="2600" dirty="0" smtClean="0">
                <a:latin typeface="Calibri" panose="020F0502020204030204" pitchFamily="34" charset="0"/>
              </a:rPr>
              <a:t>Inventory</a:t>
            </a:r>
            <a:endParaRPr lang="en-US" sz="2600" dirty="0">
              <a:latin typeface="Calibri" panose="020F0502020204030204" pitchFamily="34" charset="0"/>
            </a:endParaRPr>
          </a:p>
        </p:txBody>
      </p:sp>
      <p:sp>
        <p:nvSpPr>
          <p:cNvPr id="33" name="Content Placeholder 12"/>
          <p:cNvSpPr>
            <a:spLocks noGrp="1"/>
          </p:cNvSpPr>
          <p:nvPr>
            <p:ph sz="quarter" idx="24"/>
          </p:nvPr>
        </p:nvSpPr>
        <p:spPr>
          <a:xfrm>
            <a:off x="5710425" y="4265981"/>
            <a:ext cx="1377577" cy="492443"/>
          </a:xfrm>
          <a:ln>
            <a:noFill/>
          </a:ln>
        </p:spPr>
        <p:txBody>
          <a:bodyPr wrap="square" anchor="ctr" anchorCtr="0">
            <a:spAutoFit/>
          </a:bodyPr>
          <a:lstStyle/>
          <a:p>
            <a:pPr algn="r">
              <a:lnSpc>
                <a:spcPct val="100000"/>
              </a:lnSpc>
              <a:spcBef>
                <a:spcPts val="1200"/>
              </a:spcBef>
            </a:pPr>
            <a:r>
              <a:rPr lang="en-US" sz="2600" dirty="0" smtClean="0">
                <a:latin typeface="Calibri" panose="020F0502020204030204" pitchFamily="34" charset="0"/>
              </a:rPr>
              <a:t>50</a:t>
            </a:r>
            <a:endParaRPr lang="en-US" sz="2600" dirty="0">
              <a:latin typeface="Calibri" panose="020F0502020204030204" pitchFamily="34" charset="0"/>
            </a:endParaRPr>
          </a:p>
        </p:txBody>
      </p:sp>
      <p:sp>
        <p:nvSpPr>
          <p:cNvPr id="34" name="Content Placeholder 13"/>
          <p:cNvSpPr>
            <a:spLocks noGrp="1"/>
          </p:cNvSpPr>
          <p:nvPr>
            <p:ph sz="quarter" idx="25"/>
          </p:nvPr>
        </p:nvSpPr>
        <p:spPr>
          <a:xfrm>
            <a:off x="2070697" y="4797246"/>
            <a:ext cx="3487938" cy="492443"/>
          </a:xfrm>
          <a:ln>
            <a:noFill/>
          </a:ln>
        </p:spPr>
        <p:txBody>
          <a:bodyPr wrap="square" anchor="ctr" anchorCtr="0">
            <a:spAutoFit/>
          </a:bodyPr>
          <a:lstStyle/>
          <a:p>
            <a:pPr>
              <a:lnSpc>
                <a:spcPct val="100000"/>
              </a:lnSpc>
              <a:spcBef>
                <a:spcPts val="1200"/>
              </a:spcBef>
            </a:pPr>
            <a:r>
              <a:rPr lang="en-US" sz="2600" dirty="0" smtClean="0">
                <a:latin typeface="Calibri" panose="020F0502020204030204" pitchFamily="34" charset="0"/>
              </a:rPr>
              <a:t>Cost of Goods Sold</a:t>
            </a:r>
            <a:endParaRPr lang="en-US" sz="2600" dirty="0">
              <a:latin typeface="Calibri" panose="020F0502020204030204" pitchFamily="34" charset="0"/>
            </a:endParaRPr>
          </a:p>
        </p:txBody>
      </p:sp>
      <p:sp>
        <p:nvSpPr>
          <p:cNvPr id="35" name="Content Placeholder 14"/>
          <p:cNvSpPr>
            <a:spLocks noGrp="1"/>
          </p:cNvSpPr>
          <p:nvPr>
            <p:ph sz="quarter" idx="26"/>
          </p:nvPr>
        </p:nvSpPr>
        <p:spPr>
          <a:xfrm>
            <a:off x="7380115" y="4799802"/>
            <a:ext cx="1255246" cy="492443"/>
          </a:xfrm>
          <a:ln>
            <a:noFill/>
          </a:ln>
        </p:spPr>
        <p:txBody>
          <a:bodyPr anchor="ctr" anchorCtr="0">
            <a:spAutoFit/>
          </a:bodyPr>
          <a:lstStyle/>
          <a:p>
            <a:pPr algn="r">
              <a:lnSpc>
                <a:spcPct val="100000"/>
              </a:lnSpc>
              <a:spcBef>
                <a:spcPts val="1200"/>
              </a:spcBef>
            </a:pPr>
            <a:r>
              <a:rPr lang="en-US" sz="2600" dirty="0" smtClean="0">
                <a:latin typeface="Calibri" panose="020F0502020204030204" pitchFamily="34" charset="0"/>
              </a:rPr>
              <a:t>50</a:t>
            </a:r>
            <a:endParaRPr lang="en-US" sz="2600" dirty="0">
              <a:latin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9">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2">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3">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4">
                                            <p:txEl>
                                              <p:pRg st="0" end="0"/>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build="p"/>
      <p:bldP spid="28" grpId="0" build="p"/>
      <p:bldP spid="29" grpId="0" build="p"/>
      <p:bldP spid="30" grpId="0" build="p"/>
      <p:bldP spid="32" grpId="0" build="p"/>
      <p:bldP spid="33" grpId="0" build="p"/>
      <p:bldP spid="34" grpId="0" build="p"/>
      <p:bldP spid="35"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E771E3F-85A6-40E0-A74C-FDE4DB170C68}"/>
              </a:ext>
            </a:extLst>
          </p:cNvPr>
          <p:cNvSpPr>
            <a:spLocks noGrp="1"/>
          </p:cNvSpPr>
          <p:nvPr>
            <p:ph type="title"/>
          </p:nvPr>
        </p:nvSpPr>
        <p:spPr/>
        <p:txBody>
          <a:bodyPr>
            <a:normAutofit/>
          </a:bodyPr>
          <a:lstStyle/>
          <a:p>
            <a:r>
              <a:rPr lang="en-US" altLang="en-US" dirty="0"/>
              <a:t>Sales Returns and Allowances </a:t>
            </a:r>
            <a:r>
              <a:rPr lang="en-US" sz="2000" b="0" i="0" kern="1200" baseline="0" dirty="0" smtClean="0">
                <a:solidFill>
                  <a:schemeClr val="accent1"/>
                </a:solidFill>
                <a:ea typeface="Times New Roman" charset="0"/>
              </a:rPr>
              <a:t>(4 </a:t>
            </a:r>
            <a:r>
              <a:rPr lang="en-US" sz="2000" b="0" i="0" kern="1200" baseline="0" dirty="0">
                <a:solidFill>
                  <a:schemeClr val="accent1"/>
                </a:solidFill>
                <a:ea typeface="Times New Roman" charset="0"/>
              </a:rPr>
              <a:t>of 5)</a:t>
            </a:r>
            <a:endParaRPr lang="en-US" sz="2000" baseline="0" dirty="0"/>
          </a:p>
        </p:txBody>
      </p:sp>
      <p:sp>
        <p:nvSpPr>
          <p:cNvPr id="5" name="Content Placeholder 4">
            <a:extLst>
              <a:ext uri="{FF2B5EF4-FFF2-40B4-BE49-F238E27FC236}">
                <a16:creationId xmlns="" xmlns:a16="http://schemas.microsoft.com/office/drawing/2014/main" id="{54B8FEA8-FBA1-4271-9E99-734545DD5FDC}"/>
              </a:ext>
            </a:extLst>
          </p:cNvPr>
          <p:cNvSpPr>
            <a:spLocks noGrp="1"/>
          </p:cNvSpPr>
          <p:nvPr>
            <p:ph sz="quarter" idx="15"/>
          </p:nvPr>
        </p:nvSpPr>
        <p:spPr>
          <a:xfrm>
            <a:off x="304800" y="1455730"/>
            <a:ext cx="8534400" cy="4326015"/>
          </a:xfrm>
        </p:spPr>
        <p:txBody>
          <a:bodyPr/>
          <a:lstStyle/>
          <a:p>
            <a:pPr>
              <a:lnSpc>
                <a:spcPct val="100000"/>
              </a:lnSpc>
              <a:spcBef>
                <a:spcPts val="1200"/>
              </a:spcBef>
            </a:pPr>
            <a:r>
              <a:rPr lang="en-US" altLang="en-US" sz="3200" b="1" dirty="0">
                <a:solidFill>
                  <a:schemeClr val="accent2"/>
                </a:solidFill>
              </a:rPr>
              <a:t>Review Question</a:t>
            </a:r>
          </a:p>
          <a:p>
            <a:pPr marL="0" lvl="1" indent="0">
              <a:lnSpc>
                <a:spcPct val="100000"/>
              </a:lnSpc>
              <a:spcBef>
                <a:spcPts val="1200"/>
              </a:spcBef>
              <a:buClr>
                <a:schemeClr val="tx1"/>
              </a:buClr>
              <a:buNone/>
            </a:pPr>
            <a:r>
              <a:rPr lang="en-US" altLang="en-US" dirty="0"/>
              <a:t>The cost of goods sold is determined and recorded each time a sale occurs in:</a:t>
            </a:r>
          </a:p>
          <a:p>
            <a:pPr marL="802800" lvl="1" indent="-457200">
              <a:lnSpc>
                <a:spcPct val="100000"/>
              </a:lnSpc>
              <a:spcBef>
                <a:spcPts val="1200"/>
              </a:spcBef>
              <a:buClr>
                <a:schemeClr val="tx1"/>
              </a:buClr>
              <a:buNone/>
            </a:pPr>
            <a:r>
              <a:rPr lang="en-US" altLang="en-US" dirty="0"/>
              <a:t>a. </a:t>
            </a:r>
            <a:r>
              <a:rPr lang="en-US" altLang="en-US" dirty="0" smtClean="0"/>
              <a:t>	periodic </a:t>
            </a:r>
            <a:r>
              <a:rPr lang="en-US" altLang="en-US" dirty="0"/>
              <a:t>inventory system only.</a:t>
            </a:r>
          </a:p>
          <a:p>
            <a:pPr marL="802800" lvl="1" indent="-457200">
              <a:lnSpc>
                <a:spcPct val="100000"/>
              </a:lnSpc>
              <a:spcBef>
                <a:spcPts val="1200"/>
              </a:spcBef>
              <a:buClr>
                <a:schemeClr val="tx1"/>
              </a:buClr>
              <a:buNone/>
            </a:pPr>
            <a:r>
              <a:rPr lang="en-US" altLang="en-US" dirty="0"/>
              <a:t>b. </a:t>
            </a:r>
            <a:r>
              <a:rPr lang="en-US" altLang="en-US" dirty="0" smtClean="0"/>
              <a:t>	a </a:t>
            </a:r>
            <a:r>
              <a:rPr lang="en-US" altLang="en-US" dirty="0"/>
              <a:t>perpetual inventory system only.</a:t>
            </a:r>
          </a:p>
          <a:p>
            <a:pPr marL="802800" lvl="1" indent="-457200">
              <a:lnSpc>
                <a:spcPct val="100000"/>
              </a:lnSpc>
              <a:spcBef>
                <a:spcPts val="1200"/>
              </a:spcBef>
              <a:buClr>
                <a:schemeClr val="tx1"/>
              </a:buClr>
              <a:buNone/>
            </a:pPr>
            <a:r>
              <a:rPr lang="en-US" altLang="en-US" dirty="0"/>
              <a:t>c. </a:t>
            </a:r>
            <a:r>
              <a:rPr lang="en-US" altLang="en-US" dirty="0" smtClean="0"/>
              <a:t>	both </a:t>
            </a:r>
            <a:r>
              <a:rPr lang="en-US" altLang="en-US" dirty="0"/>
              <a:t>a periodic and perpetual inventory system.</a:t>
            </a:r>
          </a:p>
          <a:p>
            <a:pPr marL="802800" lvl="1" indent="-457200">
              <a:lnSpc>
                <a:spcPct val="100000"/>
              </a:lnSpc>
              <a:spcBef>
                <a:spcPts val="1200"/>
              </a:spcBef>
              <a:buClr>
                <a:schemeClr val="tx1"/>
              </a:buClr>
              <a:buNone/>
            </a:pPr>
            <a:r>
              <a:rPr lang="en-US" altLang="en-US" dirty="0"/>
              <a:t>d. </a:t>
            </a:r>
            <a:r>
              <a:rPr lang="en-US" altLang="en-US" dirty="0" smtClean="0"/>
              <a:t>	neither </a:t>
            </a:r>
            <a:r>
              <a:rPr lang="en-US" altLang="en-US" dirty="0"/>
              <a:t>a periodic nor perpetual inventory system.</a:t>
            </a:r>
          </a:p>
        </p:txBody>
      </p:sp>
      <p:sp>
        <p:nvSpPr>
          <p:cNvPr id="3" name="Slide Number Placeholder 2">
            <a:extLst>
              <a:ext uri="{FF2B5EF4-FFF2-40B4-BE49-F238E27FC236}">
                <a16:creationId xmlns="" xmlns:a16="http://schemas.microsoft.com/office/drawing/2014/main" id="{F445711F-7408-4F3F-86A6-F1F77DC4FA4B}"/>
              </a:ext>
            </a:extLst>
          </p:cNvPr>
          <p:cNvSpPr>
            <a:spLocks noGrp="1"/>
          </p:cNvSpPr>
          <p:nvPr>
            <p:ph type="sldNum" sz="quarter" idx="10"/>
          </p:nvPr>
        </p:nvSpPr>
        <p:spPr/>
        <p:txBody>
          <a:bodyPr/>
          <a:lstStyle/>
          <a:p>
            <a:fld id="{67B19427-F580-D146-B60E-4CADEE75497F}" type="slidenum">
              <a:rPr lang="en-US" smtClean="0"/>
              <a:pPr/>
              <a:t>37</a:t>
            </a:fld>
            <a:endParaRPr lang="en-US" dirty="0"/>
          </a:p>
        </p:txBody>
      </p:sp>
      <p:sp>
        <p:nvSpPr>
          <p:cNvPr id="4" name="Footer Placeholder 3">
            <a:extLst>
              <a:ext uri="{FF2B5EF4-FFF2-40B4-BE49-F238E27FC236}">
                <a16:creationId xmlns="" xmlns:a16="http://schemas.microsoft.com/office/drawing/2014/main" id="{BDAFCE70-644E-4287-AB92-55952B4EA006}"/>
              </a:ext>
            </a:extLst>
          </p:cNvPr>
          <p:cNvSpPr>
            <a:spLocks noGrp="1"/>
          </p:cNvSpPr>
          <p:nvPr>
            <p:ph type="ftr" sz="quarter" idx="11"/>
          </p:nvPr>
        </p:nvSpPr>
        <p:spPr/>
        <p:txBody>
          <a:bodyPr/>
          <a:lstStyle/>
          <a:p>
            <a:r>
              <a:rPr lang="en-US" dirty="0" smtClean="0"/>
              <a:t>Copyright ©2019 John Wiley &amp; Sons, Inc. </a:t>
            </a:r>
            <a:endParaRPr lang="en-US" dirty="0"/>
          </a:p>
        </p:txBody>
      </p:sp>
    </p:spTree>
    <p:extLst>
      <p:ext uri="{BB962C8B-B14F-4D97-AF65-F5344CB8AC3E}">
        <p14:creationId xmlns:p14="http://schemas.microsoft.com/office/powerpoint/2010/main" xmlns="" val="402677776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E771E3F-85A6-40E0-A74C-FDE4DB170C68}"/>
              </a:ext>
            </a:extLst>
          </p:cNvPr>
          <p:cNvSpPr>
            <a:spLocks noGrp="1"/>
          </p:cNvSpPr>
          <p:nvPr>
            <p:ph type="title"/>
          </p:nvPr>
        </p:nvSpPr>
        <p:spPr/>
        <p:txBody>
          <a:bodyPr>
            <a:normAutofit/>
          </a:bodyPr>
          <a:lstStyle/>
          <a:p>
            <a:r>
              <a:rPr lang="en-US" altLang="en-US" dirty="0"/>
              <a:t>Sales Returns and Allowances </a:t>
            </a:r>
            <a:r>
              <a:rPr lang="en-US" sz="2000" b="0" i="0" kern="1200" baseline="0" dirty="0">
                <a:solidFill>
                  <a:schemeClr val="accent1"/>
                </a:solidFill>
                <a:ea typeface="Times New Roman" charset="0"/>
              </a:rPr>
              <a:t>(5 of 5)</a:t>
            </a:r>
            <a:endParaRPr lang="en-US" sz="2000" baseline="0" dirty="0"/>
          </a:p>
        </p:txBody>
      </p:sp>
      <p:sp>
        <p:nvSpPr>
          <p:cNvPr id="5" name="Content Placeholder 4">
            <a:extLst>
              <a:ext uri="{FF2B5EF4-FFF2-40B4-BE49-F238E27FC236}">
                <a16:creationId xmlns="" xmlns:a16="http://schemas.microsoft.com/office/drawing/2014/main" id="{54B8FEA8-FBA1-4271-9E99-734545DD5FDC}"/>
              </a:ext>
            </a:extLst>
          </p:cNvPr>
          <p:cNvSpPr>
            <a:spLocks noGrp="1"/>
          </p:cNvSpPr>
          <p:nvPr>
            <p:ph sz="quarter" idx="15"/>
          </p:nvPr>
        </p:nvSpPr>
        <p:spPr>
          <a:xfrm>
            <a:off x="304800" y="1455730"/>
            <a:ext cx="8534400" cy="4326015"/>
          </a:xfrm>
        </p:spPr>
        <p:txBody>
          <a:bodyPr/>
          <a:lstStyle/>
          <a:p>
            <a:pPr>
              <a:lnSpc>
                <a:spcPct val="100000"/>
              </a:lnSpc>
              <a:spcBef>
                <a:spcPts val="1200"/>
              </a:spcBef>
            </a:pPr>
            <a:r>
              <a:rPr lang="en-US" altLang="en-US" sz="3200" b="1" dirty="0">
                <a:solidFill>
                  <a:schemeClr val="accent2"/>
                </a:solidFill>
              </a:rPr>
              <a:t>Review Question</a:t>
            </a:r>
          </a:p>
          <a:p>
            <a:pPr marL="0" lvl="1" indent="0">
              <a:lnSpc>
                <a:spcPct val="100000"/>
              </a:lnSpc>
              <a:spcBef>
                <a:spcPts val="1200"/>
              </a:spcBef>
              <a:buClr>
                <a:schemeClr val="tx1"/>
              </a:buClr>
              <a:buNone/>
            </a:pPr>
            <a:r>
              <a:rPr lang="en-US" altLang="en-US" dirty="0"/>
              <a:t>The cost of goods sold is determined and recorded each time a sale occurs in:</a:t>
            </a:r>
          </a:p>
          <a:p>
            <a:pPr marL="802800" lvl="1" indent="-457200">
              <a:lnSpc>
                <a:spcPct val="100000"/>
              </a:lnSpc>
              <a:spcBef>
                <a:spcPts val="1200"/>
              </a:spcBef>
              <a:buClr>
                <a:schemeClr val="tx1"/>
              </a:buClr>
              <a:buNone/>
            </a:pPr>
            <a:r>
              <a:rPr lang="en-US" altLang="en-US" dirty="0"/>
              <a:t>a. </a:t>
            </a:r>
            <a:r>
              <a:rPr lang="en-US" altLang="en-US" dirty="0" smtClean="0"/>
              <a:t>	periodic </a:t>
            </a:r>
            <a:r>
              <a:rPr lang="en-US" altLang="en-US" dirty="0"/>
              <a:t>inventory system only.</a:t>
            </a:r>
          </a:p>
          <a:p>
            <a:pPr marL="802800" lvl="1" indent="-457200">
              <a:lnSpc>
                <a:spcPct val="100000"/>
              </a:lnSpc>
              <a:spcBef>
                <a:spcPts val="1200"/>
              </a:spcBef>
              <a:buClr>
                <a:schemeClr val="tx1"/>
              </a:buClr>
              <a:buNone/>
            </a:pPr>
            <a:r>
              <a:rPr lang="en-US" altLang="en-US" dirty="0"/>
              <a:t>b. </a:t>
            </a:r>
            <a:r>
              <a:rPr lang="en-US" altLang="en-US" dirty="0" smtClean="0"/>
              <a:t>	a </a:t>
            </a:r>
            <a:r>
              <a:rPr lang="en-US" altLang="en-US" dirty="0"/>
              <a:t>perpetual inventory system only.</a:t>
            </a:r>
          </a:p>
          <a:p>
            <a:pPr marL="802800" lvl="1" indent="-457200">
              <a:lnSpc>
                <a:spcPct val="100000"/>
              </a:lnSpc>
              <a:spcBef>
                <a:spcPts val="1200"/>
              </a:spcBef>
              <a:buClr>
                <a:schemeClr val="tx1"/>
              </a:buClr>
              <a:buNone/>
            </a:pPr>
            <a:r>
              <a:rPr lang="en-US" altLang="en-US" dirty="0"/>
              <a:t>c. </a:t>
            </a:r>
            <a:r>
              <a:rPr lang="en-US" altLang="en-US" dirty="0" smtClean="0"/>
              <a:t>	both </a:t>
            </a:r>
            <a:r>
              <a:rPr lang="en-US" altLang="en-US" dirty="0"/>
              <a:t>a periodic and perpetual inventory system.</a:t>
            </a:r>
          </a:p>
          <a:p>
            <a:pPr marL="802800" lvl="1" indent="-457200">
              <a:lnSpc>
                <a:spcPct val="100000"/>
              </a:lnSpc>
              <a:spcBef>
                <a:spcPts val="1200"/>
              </a:spcBef>
              <a:buClr>
                <a:schemeClr val="tx1"/>
              </a:buClr>
              <a:buNone/>
            </a:pPr>
            <a:r>
              <a:rPr lang="en-US" altLang="en-US" dirty="0"/>
              <a:t>d. </a:t>
            </a:r>
            <a:r>
              <a:rPr lang="en-US" altLang="en-US" dirty="0" smtClean="0"/>
              <a:t>	neither </a:t>
            </a:r>
            <a:r>
              <a:rPr lang="en-US" altLang="en-US" dirty="0"/>
              <a:t>a periodic nor perpetual inventory system.</a:t>
            </a:r>
          </a:p>
        </p:txBody>
      </p:sp>
      <p:pic>
        <p:nvPicPr>
          <p:cNvPr id="8" name="Content Placeholder 7" descr="The Answer is b. a perpetual inventory system only."/>
          <p:cNvPicPr>
            <a:picLocks noGrp="1" noChangeAspect="1"/>
          </p:cNvPicPr>
          <p:nvPr>
            <p:ph sz="quarter" idx="16"/>
          </p:nvPr>
        </p:nvPicPr>
        <p:blipFill>
          <a:blip r:embed="rId3"/>
          <a:stretch>
            <a:fillRect/>
          </a:stretch>
        </p:blipFill>
        <p:spPr>
          <a:xfrm>
            <a:off x="188250" y="3757486"/>
            <a:ext cx="478755" cy="405724"/>
          </a:xfrm>
          <a:prstGeom prst="rect">
            <a:avLst/>
          </a:prstGeom>
        </p:spPr>
      </p:pic>
      <p:sp>
        <p:nvSpPr>
          <p:cNvPr id="3" name="Slide Number Placeholder 2">
            <a:extLst>
              <a:ext uri="{FF2B5EF4-FFF2-40B4-BE49-F238E27FC236}">
                <a16:creationId xmlns="" xmlns:a16="http://schemas.microsoft.com/office/drawing/2014/main" id="{F445711F-7408-4F3F-86A6-F1F77DC4FA4B}"/>
              </a:ext>
            </a:extLst>
          </p:cNvPr>
          <p:cNvSpPr>
            <a:spLocks noGrp="1"/>
          </p:cNvSpPr>
          <p:nvPr>
            <p:ph type="sldNum" sz="quarter" idx="10"/>
          </p:nvPr>
        </p:nvSpPr>
        <p:spPr/>
        <p:txBody>
          <a:bodyPr/>
          <a:lstStyle/>
          <a:p>
            <a:fld id="{67B19427-F580-D146-B60E-4CADEE75497F}" type="slidenum">
              <a:rPr lang="en-US" smtClean="0"/>
              <a:pPr/>
              <a:t>38</a:t>
            </a:fld>
            <a:endParaRPr lang="en-US" dirty="0"/>
          </a:p>
        </p:txBody>
      </p:sp>
      <p:sp>
        <p:nvSpPr>
          <p:cNvPr id="4" name="Footer Placeholder 3">
            <a:extLst>
              <a:ext uri="{FF2B5EF4-FFF2-40B4-BE49-F238E27FC236}">
                <a16:creationId xmlns="" xmlns:a16="http://schemas.microsoft.com/office/drawing/2014/main" id="{BDAFCE70-644E-4287-AB92-55952B4EA006}"/>
              </a:ext>
            </a:extLst>
          </p:cNvPr>
          <p:cNvSpPr>
            <a:spLocks noGrp="1"/>
          </p:cNvSpPr>
          <p:nvPr>
            <p:ph type="ftr" sz="quarter" idx="11"/>
          </p:nvPr>
        </p:nvSpPr>
        <p:spPr/>
        <p:txBody>
          <a:bodyPr/>
          <a:lstStyle/>
          <a:p>
            <a:r>
              <a:rPr lang="en-US" dirty="0" smtClean="0"/>
              <a:t>Copyright ©2019 John Wiley &amp; Sons, Inc. </a:t>
            </a:r>
            <a:endParaRPr lang="en-US" dirty="0"/>
          </a:p>
        </p:txBody>
      </p:sp>
    </p:spTree>
    <p:extLst>
      <p:ext uri="{BB962C8B-B14F-4D97-AF65-F5344CB8AC3E}">
        <p14:creationId xmlns:p14="http://schemas.microsoft.com/office/powerpoint/2010/main" xmlns="" val="266405077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
          <p:cNvSpPr>
            <a:spLocks noGrp="1"/>
          </p:cNvSpPr>
          <p:nvPr>
            <p:ph type="sldNum" sz="quarter" idx="10"/>
          </p:nvPr>
        </p:nvSpPr>
        <p:spPr/>
        <p:txBody>
          <a:bodyPr/>
          <a:lstStyle/>
          <a:p>
            <a:fld id="{67B19427-F580-D146-B60E-4CADEE75497F}" type="slidenum">
              <a:rPr lang="en-US" smtClean="0"/>
              <a:pPr/>
              <a:t>39</a:t>
            </a:fld>
            <a:endParaRPr lang="en-US" dirty="0"/>
          </a:p>
        </p:txBody>
      </p:sp>
      <p:sp>
        <p:nvSpPr>
          <p:cNvPr id="5" name="Footer Placeholder "/>
          <p:cNvSpPr>
            <a:spLocks noGrp="1"/>
          </p:cNvSpPr>
          <p:nvPr>
            <p:ph type="ftr" sz="quarter" idx="11"/>
          </p:nvPr>
        </p:nvSpPr>
        <p:spPr/>
        <p:txBody>
          <a:bodyPr/>
          <a:lstStyle/>
          <a:p>
            <a:r>
              <a:rPr lang="en-US" dirty="0" smtClean="0"/>
              <a:t>Copyright ©2019 John </a:t>
            </a:r>
            <a:r>
              <a:rPr lang="en-US" dirty="0"/>
              <a:t>Wiley &amp; Son, Inc. </a:t>
            </a:r>
          </a:p>
        </p:txBody>
      </p:sp>
      <p:sp>
        <p:nvSpPr>
          <p:cNvPr id="7" name="LOBL"/>
          <p:cNvSpPr>
            <a:spLocks noGrp="1"/>
          </p:cNvSpPr>
          <p:nvPr>
            <p:ph sz="quarter" idx="4294967295"/>
          </p:nvPr>
        </p:nvSpPr>
        <p:spPr>
          <a:xfrm>
            <a:off x="309562" y="1484531"/>
            <a:ext cx="8377238" cy="1639669"/>
          </a:xfrm>
          <a:prstGeom prst="rect">
            <a:avLst/>
          </a:prstGeom>
        </p:spPr>
        <p:txBody>
          <a:bodyPr/>
          <a:lstStyle/>
          <a:p>
            <a:pPr marL="574675" lvl="2" indent="-346075">
              <a:lnSpc>
                <a:spcPct val="100000"/>
              </a:lnSpc>
              <a:spcBef>
                <a:spcPts val="1200"/>
              </a:spcBef>
              <a:buClr>
                <a:srgbClr val="990000"/>
              </a:buClr>
              <a:buSzPct val="100000"/>
            </a:pPr>
            <a:r>
              <a:rPr lang="en-US" altLang="en-US" sz="2800" dirty="0" smtClean="0"/>
              <a:t>Offered </a:t>
            </a:r>
            <a:r>
              <a:rPr lang="en-US" altLang="en-US" sz="2800" dirty="0"/>
              <a:t>to customers to </a:t>
            </a:r>
            <a:r>
              <a:rPr lang="en-US" altLang="en-US" sz="2800" b="1" dirty="0"/>
              <a:t>promote prompt payment </a:t>
            </a:r>
            <a:r>
              <a:rPr lang="en-US" altLang="en-US" sz="2800" dirty="0"/>
              <a:t>of </a:t>
            </a:r>
            <a:r>
              <a:rPr lang="en-US" altLang="en-US" sz="2800" dirty="0" smtClean="0"/>
              <a:t>balance due</a:t>
            </a:r>
          </a:p>
          <a:p>
            <a:pPr marL="574675" lvl="2" indent="-346075">
              <a:lnSpc>
                <a:spcPct val="100000"/>
              </a:lnSpc>
              <a:spcBef>
                <a:spcPts val="1200"/>
              </a:spcBef>
              <a:buClr>
                <a:srgbClr val="990000"/>
              </a:buClr>
              <a:buSzPct val="100000"/>
            </a:pPr>
            <a:r>
              <a:rPr lang="en-US" altLang="en-US" sz="2800" b="1" dirty="0" smtClean="0"/>
              <a:t>Contra-revenue </a:t>
            </a:r>
            <a:r>
              <a:rPr lang="en-US" altLang="en-US" sz="2800" b="1" dirty="0"/>
              <a:t>account</a:t>
            </a:r>
            <a:r>
              <a:rPr lang="en-US" altLang="en-US" sz="2800" dirty="0"/>
              <a:t> (debit) to Sales </a:t>
            </a:r>
            <a:r>
              <a:rPr lang="en-US" altLang="en-US" sz="2800" dirty="0" smtClean="0"/>
              <a:t>Revenue</a:t>
            </a:r>
            <a:endParaRPr lang="en-US" altLang="en-US" sz="2800" dirty="0"/>
          </a:p>
        </p:txBody>
      </p:sp>
      <p:sp>
        <p:nvSpPr>
          <p:cNvPr id="8" name="Title "/>
          <p:cNvSpPr>
            <a:spLocks noGrp="1"/>
          </p:cNvSpPr>
          <p:nvPr>
            <p:ph type="title" idx="4294967295"/>
          </p:nvPr>
        </p:nvSpPr>
        <p:spPr>
          <a:xfrm>
            <a:off x="309562" y="762000"/>
            <a:ext cx="8682038" cy="646331"/>
          </a:xfrm>
          <a:prstGeom prst="rect">
            <a:avLst/>
          </a:prstGeom>
        </p:spPr>
        <p:txBody>
          <a:bodyPr wrap="square">
            <a:spAutoFit/>
          </a:bodyPr>
          <a:lstStyle/>
          <a:p>
            <a:r>
              <a:rPr lang="en-US" sz="4000" b="1" dirty="0" smtClean="0">
                <a:solidFill>
                  <a:schemeClr val="accent1"/>
                </a:solidFill>
                <a:latin typeface="Calibri" panose="020F0502020204030204" pitchFamily="34" charset="0"/>
                <a:ea typeface="Source Sans Pro" charset="0"/>
                <a:cs typeface="Calibri" panose="020F0502020204030204" pitchFamily="34" charset="0"/>
              </a:rPr>
              <a:t>Sales Discounts</a:t>
            </a:r>
            <a:endParaRPr lang="en-US" sz="4000" b="1" dirty="0">
              <a:solidFill>
                <a:schemeClr val="accent1"/>
              </a:solidFill>
              <a:latin typeface="Calibri" panose="020F0502020204030204" pitchFamily="34" charset="0"/>
              <a:ea typeface="Source Sans Pro" charset="0"/>
              <a:cs typeface="Calibri" panose="020F0502020204030204" pitchFamily="34" charset="0"/>
            </a:endParaRPr>
          </a:p>
        </p:txBody>
      </p:sp>
      <p:graphicFrame>
        <p:nvGraphicFramePr>
          <p:cNvPr id="2" name="Table 1" descr="Three T accounts show 3,800 is credited to sales revenue, 300 is debited to sales returns and allowances, and 70 is debited to sales discounts. The net sales is $3,430."/>
          <p:cNvGraphicFramePr>
            <a:graphicFrameLocks noGrp="1"/>
          </p:cNvGraphicFramePr>
          <p:nvPr>
            <p:extLst>
              <p:ext uri="{D42A27DB-BD31-4B8C-83A1-F6EECF244321}">
                <p14:modId xmlns:p14="http://schemas.microsoft.com/office/powerpoint/2010/main" xmlns="" val="148635712"/>
              </p:ext>
            </p:extLst>
          </p:nvPr>
        </p:nvGraphicFramePr>
        <p:xfrm>
          <a:off x="381002" y="3276600"/>
          <a:ext cx="8381998" cy="2884593"/>
        </p:xfrm>
        <a:graphic>
          <a:graphicData uri="http://schemas.openxmlformats.org/drawingml/2006/table">
            <a:tbl>
              <a:tblPr>
                <a:tableStyleId>{5C22544A-7EE6-4342-B048-85BDC9FD1C3A}</a:tableStyleId>
              </a:tblPr>
              <a:tblGrid>
                <a:gridCol w="1049876"/>
                <a:gridCol w="1049876"/>
                <a:gridCol w="411619"/>
                <a:gridCol w="1679628"/>
                <a:gridCol w="1679628"/>
                <a:gridCol w="411619"/>
                <a:gridCol w="1049876"/>
                <a:gridCol w="1049876"/>
              </a:tblGrid>
              <a:tr h="731869">
                <a:tc gridSpan="2">
                  <a:txBody>
                    <a:bodyPr/>
                    <a:lstStyle/>
                    <a:p>
                      <a:pPr algn="ctr" fontAlgn="b"/>
                      <a:r>
                        <a:rPr lang="en-US" sz="2400" b="1" u="none" strike="noStrike" dirty="0">
                          <a:effectLst/>
                        </a:rPr>
                        <a:t>Sales Revenue</a:t>
                      </a:r>
                      <a:endParaRPr lang="en-US" sz="2400" b="1" i="0" u="none" strike="noStrike" dirty="0">
                        <a:solidFill>
                          <a:srgbClr val="000000"/>
                        </a:solidFill>
                        <a:effectLst/>
                        <a:latin typeface="Calibri" panose="020F0502020204030204" pitchFamily="34" charset="0"/>
                      </a:endParaRPr>
                    </a:p>
                  </a:txBody>
                  <a:tcPr marL="4233" marR="4233" marT="4233" anchor="b">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a:txBody>
                    <a:bodyPr/>
                    <a:lstStyle/>
                    <a:p>
                      <a:pPr algn="l" fontAlgn="b"/>
                      <a:endParaRPr lang="en-US" sz="2400" b="1" i="0" u="none" strike="noStrike" dirty="0">
                        <a:solidFill>
                          <a:srgbClr val="000000"/>
                        </a:solidFill>
                        <a:effectLst/>
                        <a:latin typeface="Calibri" panose="020F0502020204030204" pitchFamily="34" charset="0"/>
                      </a:endParaRPr>
                    </a:p>
                  </a:txBody>
                  <a:tcPr marL="4233" marR="4233" marT="4233"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pPr algn="ctr" fontAlgn="b"/>
                      <a:r>
                        <a:rPr lang="en-US" sz="2400" b="1" u="none" strike="noStrike" dirty="0">
                          <a:effectLst/>
                        </a:rPr>
                        <a:t>Sales Returns </a:t>
                      </a:r>
                      <a:r>
                        <a:rPr lang="en-US" sz="2400" b="1" u="none" strike="noStrike" dirty="0" smtClean="0">
                          <a:effectLst/>
                        </a:rPr>
                        <a:t>and</a:t>
                      </a:r>
                    </a:p>
                    <a:p>
                      <a:pPr algn="ctr" fontAlgn="b"/>
                      <a:r>
                        <a:rPr lang="en-US" sz="2400" b="1" u="none" strike="noStrike" dirty="0" smtClean="0">
                          <a:effectLst/>
                        </a:rPr>
                        <a:t>Allowances</a:t>
                      </a:r>
                      <a:endParaRPr lang="en-US" sz="2400" b="1" i="0" u="none" strike="noStrike" dirty="0">
                        <a:solidFill>
                          <a:srgbClr val="000000"/>
                        </a:solidFill>
                        <a:effectLst/>
                        <a:latin typeface="Calibri" panose="020F0502020204030204" pitchFamily="34" charset="0"/>
                      </a:endParaRPr>
                    </a:p>
                  </a:txBody>
                  <a:tcPr marL="4233" marR="4233" marT="4233" anchor="b">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a:txBody>
                    <a:bodyPr/>
                    <a:lstStyle/>
                    <a:p>
                      <a:pPr algn="l" fontAlgn="b"/>
                      <a:endParaRPr lang="en-US" sz="2400" b="1" i="0" u="none" strike="noStrike" dirty="0">
                        <a:solidFill>
                          <a:srgbClr val="000000"/>
                        </a:solidFill>
                        <a:effectLst/>
                        <a:latin typeface="Calibri" panose="020F0502020204030204" pitchFamily="34" charset="0"/>
                      </a:endParaRPr>
                    </a:p>
                  </a:txBody>
                  <a:tcPr marL="4233" marR="4233" marT="4233"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pPr algn="ctr" fontAlgn="b"/>
                      <a:r>
                        <a:rPr lang="en-US" sz="2400" b="1" u="none" strike="noStrike" dirty="0">
                          <a:effectLst/>
                        </a:rPr>
                        <a:t>Sales Discounts</a:t>
                      </a:r>
                      <a:endParaRPr lang="en-US" sz="2400" b="1" i="0" u="none" strike="noStrike" dirty="0">
                        <a:solidFill>
                          <a:srgbClr val="000000"/>
                        </a:solidFill>
                        <a:effectLst/>
                        <a:latin typeface="Calibri" panose="020F0502020204030204" pitchFamily="34" charset="0"/>
                      </a:endParaRPr>
                    </a:p>
                  </a:txBody>
                  <a:tcPr marL="4233" marR="4233" marT="4233" anchor="b">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r>
              <a:tr h="428179">
                <a:tc>
                  <a:txBody>
                    <a:bodyPr/>
                    <a:lstStyle/>
                    <a:p>
                      <a:pPr algn="l" fontAlgn="b"/>
                      <a:endParaRPr lang="en-US" sz="2400" b="0" i="0" u="none" strike="noStrike" dirty="0">
                        <a:solidFill>
                          <a:srgbClr val="000000"/>
                        </a:solidFill>
                        <a:effectLst/>
                        <a:latin typeface="Calibri" panose="020F0502020204030204" pitchFamily="34" charset="0"/>
                      </a:endParaRPr>
                    </a:p>
                  </a:txBody>
                  <a:tcPr marL="4233" marR="4233" marT="91440" marB="0" anchor="b">
                    <a:lnL w="12700" cmpd="sng">
                      <a:noFill/>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fontAlgn="b"/>
                      <a:r>
                        <a:rPr lang="en-US" sz="2400" u="none" strike="noStrike" dirty="0">
                          <a:effectLst/>
                        </a:rPr>
                        <a:t>3,800</a:t>
                      </a:r>
                      <a:endParaRPr lang="en-US" sz="2400" b="0" i="0" u="none" strike="noStrike" dirty="0">
                        <a:solidFill>
                          <a:srgbClr val="000000"/>
                        </a:solidFill>
                        <a:effectLst/>
                        <a:latin typeface="Calibri" panose="020F0502020204030204" pitchFamily="34" charset="0"/>
                      </a:endParaRPr>
                    </a:p>
                  </a:txBody>
                  <a:tcPr marL="4233" marR="4233" marT="91440" marB="0" anchor="b">
                    <a:lnL w="19050" cap="flat" cmpd="sng" algn="ctr">
                      <a:solidFill>
                        <a:schemeClr val="tx1"/>
                      </a:solidFill>
                      <a:prstDash val="solid"/>
                      <a:round/>
                      <a:headEnd type="none" w="med" len="med"/>
                      <a:tailEnd type="none" w="med" len="med"/>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fontAlgn="b"/>
                      <a:endParaRPr lang="en-US" sz="2400" b="0" i="0" u="none" strike="noStrike" dirty="0">
                        <a:solidFill>
                          <a:srgbClr val="000000"/>
                        </a:solidFill>
                        <a:effectLst/>
                        <a:latin typeface="Calibri" panose="020F0502020204030204" pitchFamily="34" charset="0"/>
                      </a:endParaRPr>
                    </a:p>
                  </a:txBody>
                  <a:tcPr marL="4233" marR="4233" marT="9144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2400" u="none" strike="noStrike" dirty="0">
                          <a:effectLst/>
                        </a:rPr>
                        <a:t>300</a:t>
                      </a:r>
                      <a:endParaRPr lang="en-US" sz="2400" b="0" i="0" u="none" strike="noStrike" dirty="0">
                        <a:solidFill>
                          <a:srgbClr val="000000"/>
                        </a:solidFill>
                        <a:effectLst/>
                        <a:latin typeface="Calibri" panose="020F0502020204030204" pitchFamily="34" charset="0"/>
                      </a:endParaRPr>
                    </a:p>
                  </a:txBody>
                  <a:tcPr marL="4233" marT="91440" marB="0" anchor="b">
                    <a:lnL w="12700" cmpd="sng">
                      <a:noFill/>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fontAlgn="b"/>
                      <a:endParaRPr lang="en-US" sz="2400" b="0" i="0" u="none" strike="noStrike" dirty="0">
                        <a:solidFill>
                          <a:srgbClr val="000000"/>
                        </a:solidFill>
                        <a:effectLst/>
                        <a:latin typeface="Calibri" panose="020F0502020204030204" pitchFamily="34" charset="0"/>
                      </a:endParaRPr>
                    </a:p>
                  </a:txBody>
                  <a:tcPr marL="4233" marR="4233" marT="91440" marB="0" anchor="b">
                    <a:lnL w="19050" cap="flat" cmpd="sng" algn="ctr">
                      <a:solidFill>
                        <a:schemeClr val="tx1"/>
                      </a:solidFill>
                      <a:prstDash val="solid"/>
                      <a:round/>
                      <a:headEnd type="none" w="med" len="med"/>
                      <a:tailEnd type="none" w="med" len="med"/>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fontAlgn="b"/>
                      <a:endParaRPr lang="en-US" sz="2400" b="0" i="0" u="none" strike="noStrike" dirty="0">
                        <a:solidFill>
                          <a:srgbClr val="000000"/>
                        </a:solidFill>
                        <a:effectLst/>
                        <a:latin typeface="Calibri" panose="020F0502020204030204" pitchFamily="34" charset="0"/>
                      </a:endParaRPr>
                    </a:p>
                  </a:txBody>
                  <a:tcPr marL="4233" marR="4233" marT="9144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2400" u="none" strike="noStrike" dirty="0">
                          <a:effectLst/>
                        </a:rPr>
                        <a:t>70</a:t>
                      </a:r>
                      <a:endParaRPr lang="en-US" sz="2400" b="0" i="0" u="none" strike="noStrike" dirty="0">
                        <a:solidFill>
                          <a:srgbClr val="000000"/>
                        </a:solidFill>
                        <a:effectLst/>
                        <a:latin typeface="Calibri" panose="020F0502020204030204" pitchFamily="34" charset="0"/>
                      </a:endParaRPr>
                    </a:p>
                  </a:txBody>
                  <a:tcPr marL="4233" marT="91440" marB="0" anchor="b">
                    <a:lnL w="12700" cmpd="sng">
                      <a:noFill/>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fontAlgn="b"/>
                      <a:endParaRPr lang="en-US" sz="2400" b="0" i="0" u="none" strike="noStrike" dirty="0">
                        <a:solidFill>
                          <a:srgbClr val="000000"/>
                        </a:solidFill>
                        <a:effectLst/>
                        <a:latin typeface="Calibri" panose="020F0502020204030204" pitchFamily="34" charset="0"/>
                      </a:endParaRPr>
                    </a:p>
                  </a:txBody>
                  <a:tcPr marL="4233" marR="4233" marT="91440" marB="0" anchor="b">
                    <a:lnL w="19050" cap="flat" cmpd="sng" algn="ctr">
                      <a:solidFill>
                        <a:schemeClr val="tx1"/>
                      </a:solidFill>
                      <a:prstDash val="solid"/>
                      <a:round/>
                      <a:headEnd type="none" w="med" len="med"/>
                      <a:tailEnd type="none" w="med" len="med"/>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r>
              <a:tr h="342543">
                <a:tc>
                  <a:txBody>
                    <a:bodyPr/>
                    <a:lstStyle/>
                    <a:p>
                      <a:pPr algn="l" fontAlgn="b"/>
                      <a:endParaRPr lang="en-US" sz="2400" b="0" i="0" u="none" strike="noStrike" dirty="0">
                        <a:solidFill>
                          <a:srgbClr val="000000"/>
                        </a:solidFill>
                        <a:effectLst/>
                        <a:latin typeface="Calibri" panose="020F0502020204030204" pitchFamily="34" charset="0"/>
                      </a:endParaRPr>
                    </a:p>
                  </a:txBody>
                  <a:tcPr marL="4233" marR="4233" marT="0" marB="0" anchor="b">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fontAlgn="b"/>
                      <a:endParaRPr lang="en-US" sz="1800" b="0" i="0" u="none" strike="noStrike" dirty="0">
                        <a:solidFill>
                          <a:srgbClr val="000000"/>
                        </a:solidFill>
                        <a:effectLst/>
                        <a:latin typeface="Calibri" panose="020F0502020204030204" pitchFamily="34" charset="0"/>
                      </a:endParaRPr>
                    </a:p>
                  </a:txBody>
                  <a:tcPr marL="4233" marR="4233" marT="0" marB="0" anchor="b">
                    <a:lnL w="1905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2400" b="0" i="0" u="none" strike="noStrike" dirty="0">
                        <a:solidFill>
                          <a:srgbClr val="000000"/>
                        </a:solidFill>
                        <a:effectLst/>
                        <a:latin typeface="Calibri" panose="020F0502020204030204" pitchFamily="34" charset="0"/>
                      </a:endParaRPr>
                    </a:p>
                  </a:txBody>
                  <a:tcPr marL="4233" marR="4233"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endParaRPr lang="en-US" sz="2400" b="0" i="0" u="none" strike="noStrike" dirty="0">
                        <a:solidFill>
                          <a:srgbClr val="000000"/>
                        </a:solidFill>
                        <a:effectLst/>
                        <a:latin typeface="Calibri" panose="020F0502020204030204" pitchFamily="34" charset="0"/>
                      </a:endParaRPr>
                    </a:p>
                  </a:txBody>
                  <a:tcPr marL="4233" marT="0" marB="0" anchor="b">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2400" b="0" i="0" u="none" strike="noStrike" dirty="0">
                        <a:solidFill>
                          <a:srgbClr val="000000"/>
                        </a:solidFill>
                        <a:effectLst/>
                        <a:latin typeface="Calibri" panose="020F0502020204030204" pitchFamily="34" charset="0"/>
                      </a:endParaRPr>
                    </a:p>
                  </a:txBody>
                  <a:tcPr marL="4233" marR="4233" marT="0" marB="0" anchor="b">
                    <a:lnL w="1905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2400" b="0" i="0" u="none" strike="noStrike" dirty="0">
                        <a:solidFill>
                          <a:srgbClr val="000000"/>
                        </a:solidFill>
                        <a:effectLst/>
                        <a:latin typeface="Calibri" panose="020F0502020204030204" pitchFamily="34" charset="0"/>
                      </a:endParaRPr>
                    </a:p>
                  </a:txBody>
                  <a:tcPr marL="4233" marR="4233"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endParaRPr lang="en-US" sz="2400" b="0" i="0" u="none" strike="noStrike" dirty="0">
                        <a:solidFill>
                          <a:srgbClr val="000000"/>
                        </a:solidFill>
                        <a:effectLst/>
                        <a:latin typeface="Calibri" panose="020F0502020204030204" pitchFamily="34" charset="0"/>
                      </a:endParaRPr>
                    </a:p>
                  </a:txBody>
                  <a:tcPr marL="4233" marT="0" marB="0" anchor="b">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2400" b="0" i="0" u="none" strike="noStrike" dirty="0">
                        <a:solidFill>
                          <a:srgbClr val="000000"/>
                        </a:solidFill>
                        <a:effectLst/>
                        <a:latin typeface="Calibri" panose="020F0502020204030204" pitchFamily="34" charset="0"/>
                      </a:endParaRPr>
                    </a:p>
                  </a:txBody>
                  <a:tcPr marL="4233" marR="4233" marT="0" marB="0" anchor="b">
                    <a:lnL w="1905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r>
              <a:tr h="1198901">
                <a:tc>
                  <a:txBody>
                    <a:bodyPr/>
                    <a:lstStyle/>
                    <a:p>
                      <a:pPr algn="l" fontAlgn="b"/>
                      <a:endParaRPr lang="en-US" sz="2400" b="0" i="0" u="none" strike="noStrike" dirty="0">
                        <a:solidFill>
                          <a:srgbClr val="000000"/>
                        </a:solidFill>
                        <a:effectLst/>
                        <a:latin typeface="Calibri" panose="020F0502020204030204" pitchFamily="34" charset="0"/>
                      </a:endParaRPr>
                    </a:p>
                  </a:txBody>
                  <a:tcPr marL="4233" marR="4233" marT="423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2400" b="0" i="0" u="none" strike="noStrike" dirty="0">
                        <a:solidFill>
                          <a:srgbClr val="000000"/>
                        </a:solidFill>
                        <a:effectLst/>
                        <a:latin typeface="Calibri" panose="020F0502020204030204" pitchFamily="34" charset="0"/>
                      </a:endParaRPr>
                    </a:p>
                  </a:txBody>
                  <a:tcPr marL="4233" marR="4233" marT="423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2400" b="0" i="0" u="none" strike="noStrike" dirty="0">
                        <a:solidFill>
                          <a:srgbClr val="000000"/>
                        </a:solidFill>
                        <a:effectLst/>
                        <a:latin typeface="Calibri" panose="020F0502020204030204" pitchFamily="34" charset="0"/>
                      </a:endParaRPr>
                    </a:p>
                  </a:txBody>
                  <a:tcPr marL="4233" marR="4233" marT="423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pPr algn="ctr" fontAlgn="b"/>
                      <a:r>
                        <a:rPr lang="en-US" sz="2400" b="1" u="none" strike="noStrike" dirty="0">
                          <a:solidFill>
                            <a:srgbClr val="990000"/>
                          </a:solidFill>
                          <a:effectLst/>
                        </a:rPr>
                        <a:t>Net Sales </a:t>
                      </a:r>
                      <a:endParaRPr lang="en-US" sz="2400" b="1" u="none" strike="noStrike" dirty="0" smtClean="0">
                        <a:solidFill>
                          <a:srgbClr val="990000"/>
                        </a:solidFill>
                        <a:effectLst/>
                      </a:endParaRPr>
                    </a:p>
                    <a:p>
                      <a:pPr algn="ctr" fontAlgn="b"/>
                      <a:r>
                        <a:rPr lang="en-US" sz="2400" b="1" u="none" strike="noStrike" dirty="0" smtClean="0">
                          <a:solidFill>
                            <a:srgbClr val="990000"/>
                          </a:solidFill>
                          <a:effectLst/>
                        </a:rPr>
                        <a:t>€3,430</a:t>
                      </a:r>
                      <a:endParaRPr lang="en-US" sz="2400" b="1" i="0" u="none" strike="noStrike" dirty="0">
                        <a:solidFill>
                          <a:srgbClr val="990000"/>
                        </a:solidFill>
                        <a:effectLst/>
                        <a:latin typeface="Calibri" panose="020F0502020204030204" pitchFamily="34" charset="0"/>
                      </a:endParaRPr>
                    </a:p>
                  </a:txBody>
                  <a:tcPr marL="4233" marR="4233" marT="54864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en-US"/>
                    </a:p>
                  </a:txBody>
                  <a:tcPr/>
                </a:tc>
                <a:tc>
                  <a:txBody>
                    <a:bodyPr/>
                    <a:lstStyle/>
                    <a:p>
                      <a:pPr algn="l" fontAlgn="b"/>
                      <a:endParaRPr lang="en-US" sz="2400" b="0" i="0" u="none" strike="noStrike" dirty="0">
                        <a:solidFill>
                          <a:srgbClr val="000000"/>
                        </a:solidFill>
                        <a:effectLst/>
                        <a:latin typeface="Calibri" panose="020F0502020204030204" pitchFamily="34" charset="0"/>
                      </a:endParaRPr>
                    </a:p>
                  </a:txBody>
                  <a:tcPr marL="4233" marR="4233" marT="423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2400" b="0" i="0" u="none" strike="noStrike" dirty="0">
                        <a:solidFill>
                          <a:srgbClr val="000000"/>
                        </a:solidFill>
                        <a:effectLst/>
                        <a:latin typeface="Calibri" panose="020F0502020204030204" pitchFamily="34" charset="0"/>
                      </a:endParaRPr>
                    </a:p>
                  </a:txBody>
                  <a:tcPr marL="4233" marR="4233" marT="423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2400" b="0" i="0" u="none" strike="noStrike" dirty="0">
                        <a:solidFill>
                          <a:srgbClr val="000000"/>
                        </a:solidFill>
                        <a:effectLst/>
                        <a:latin typeface="Calibri" panose="020F0502020204030204" pitchFamily="34" charset="0"/>
                      </a:endParaRPr>
                    </a:p>
                  </a:txBody>
                  <a:tcPr marL="4233" marR="4233" marT="423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cxnSp>
        <p:nvCxnSpPr>
          <p:cNvPr id="4" name="Straight Arrow Connector 3" descr="Alt text provided."/>
          <p:cNvCxnSpPr/>
          <p:nvPr/>
        </p:nvCxnSpPr>
        <p:spPr>
          <a:xfrm>
            <a:off x="1431852" y="4953000"/>
            <a:ext cx="2438400" cy="69272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descr="Alt text provided."/>
          <p:cNvCxnSpPr/>
          <p:nvPr/>
        </p:nvCxnSpPr>
        <p:spPr>
          <a:xfrm flipH="1">
            <a:off x="5245392" y="4947684"/>
            <a:ext cx="2461440" cy="71930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descr="Alt text provided."/>
          <p:cNvCxnSpPr/>
          <p:nvPr/>
        </p:nvCxnSpPr>
        <p:spPr>
          <a:xfrm>
            <a:off x="4577316" y="5002620"/>
            <a:ext cx="0" cy="40075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9443371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70D5064-5DB7-4DBC-9C7E-1F64593BDE73}"/>
              </a:ext>
            </a:extLst>
          </p:cNvPr>
          <p:cNvSpPr>
            <a:spLocks noGrp="1"/>
          </p:cNvSpPr>
          <p:nvPr>
            <p:ph type="title"/>
          </p:nvPr>
        </p:nvSpPr>
        <p:spPr>
          <a:xfrm>
            <a:off x="304800" y="762001"/>
            <a:ext cx="8534400" cy="1224994"/>
          </a:xfrm>
        </p:spPr>
        <p:txBody>
          <a:bodyPr>
            <a:noAutofit/>
          </a:bodyPr>
          <a:lstStyle/>
          <a:p>
            <a:r>
              <a:rPr lang="en-IN" dirty="0" smtClean="0">
                <a:solidFill>
                  <a:schemeClr val="accent1"/>
                </a:solidFill>
              </a:rPr>
              <a:t>Merchandising </a:t>
            </a:r>
            <a:r>
              <a:rPr lang="en-IN" dirty="0">
                <a:solidFill>
                  <a:schemeClr val="accent1"/>
                </a:solidFill>
              </a:rPr>
              <a:t>Operations and Inventory Systems</a:t>
            </a:r>
            <a:endParaRPr lang="en-US" dirty="0"/>
          </a:p>
        </p:txBody>
      </p:sp>
      <p:sp>
        <p:nvSpPr>
          <p:cNvPr id="3" name="Content Placeholder 2">
            <a:extLst>
              <a:ext uri="{FF2B5EF4-FFF2-40B4-BE49-F238E27FC236}">
                <a16:creationId xmlns="" xmlns:a16="http://schemas.microsoft.com/office/drawing/2014/main" id="{F38D951B-A33B-4225-8989-B47A4C1A2115}"/>
              </a:ext>
            </a:extLst>
          </p:cNvPr>
          <p:cNvSpPr>
            <a:spLocks noGrp="1"/>
          </p:cNvSpPr>
          <p:nvPr>
            <p:ph sz="quarter" idx="16"/>
          </p:nvPr>
        </p:nvSpPr>
        <p:spPr>
          <a:xfrm>
            <a:off x="304800" y="2056180"/>
            <a:ext cx="4267200" cy="917450"/>
          </a:xfrm>
        </p:spPr>
        <p:txBody>
          <a:bodyPr/>
          <a:lstStyle/>
          <a:p>
            <a:pPr>
              <a:buClr>
                <a:schemeClr val="tx1"/>
              </a:buClr>
            </a:pPr>
            <a:r>
              <a:rPr lang="en-US" altLang="en-US" b="1" dirty="0"/>
              <a:t>Merchandising Companies</a:t>
            </a:r>
          </a:p>
          <a:p>
            <a:pPr>
              <a:buClr>
                <a:schemeClr val="tx1"/>
              </a:buClr>
            </a:pPr>
            <a:r>
              <a:rPr lang="en-US" altLang="en-US" dirty="0"/>
              <a:t>Buy and Sell Goods</a:t>
            </a:r>
          </a:p>
        </p:txBody>
      </p:sp>
      <p:sp>
        <p:nvSpPr>
          <p:cNvPr id="6" name="Content Placeholder 5">
            <a:extLst>
              <a:ext uri="{FF2B5EF4-FFF2-40B4-BE49-F238E27FC236}">
                <a16:creationId xmlns="" xmlns:a16="http://schemas.microsoft.com/office/drawing/2014/main" id="{C6646F55-955C-4098-B3E7-6EF1092FC1FF}"/>
              </a:ext>
            </a:extLst>
          </p:cNvPr>
          <p:cNvSpPr>
            <a:spLocks noGrp="1"/>
          </p:cNvSpPr>
          <p:nvPr>
            <p:ph sz="quarter" idx="17"/>
          </p:nvPr>
        </p:nvSpPr>
        <p:spPr>
          <a:xfrm>
            <a:off x="3795970" y="2897735"/>
            <a:ext cx="1383190" cy="388771"/>
          </a:xfrm>
        </p:spPr>
        <p:txBody>
          <a:bodyPr/>
          <a:lstStyle/>
          <a:p>
            <a:r>
              <a:rPr lang="en-US" altLang="en-US" b="1" dirty="0"/>
              <a:t>Retailer</a:t>
            </a:r>
          </a:p>
        </p:txBody>
      </p:sp>
      <p:sp>
        <p:nvSpPr>
          <p:cNvPr id="7" name="Content Placeholder 6">
            <a:extLst>
              <a:ext uri="{FF2B5EF4-FFF2-40B4-BE49-F238E27FC236}">
                <a16:creationId xmlns="" xmlns:a16="http://schemas.microsoft.com/office/drawing/2014/main" id="{4A7242EE-07EC-45C0-8DE8-1343233FA64F}"/>
              </a:ext>
            </a:extLst>
          </p:cNvPr>
          <p:cNvSpPr>
            <a:spLocks noGrp="1"/>
          </p:cNvSpPr>
          <p:nvPr>
            <p:ph sz="quarter" idx="18"/>
          </p:nvPr>
        </p:nvSpPr>
        <p:spPr>
          <a:xfrm>
            <a:off x="304800" y="5749849"/>
            <a:ext cx="8534400" cy="421555"/>
          </a:xfrm>
        </p:spPr>
        <p:txBody>
          <a:bodyPr/>
          <a:lstStyle/>
          <a:p>
            <a:r>
              <a:rPr lang="en-US" altLang="en-US" sz="2200" dirty="0"/>
              <a:t>The primary source of revenues is referred to as </a:t>
            </a:r>
            <a:r>
              <a:rPr lang="en-US" altLang="en-US" sz="2200" b="1" dirty="0">
                <a:solidFill>
                  <a:srgbClr val="00007F"/>
                </a:solidFill>
              </a:rPr>
              <a:t>sales revenue</a:t>
            </a:r>
            <a:r>
              <a:rPr lang="en-US" altLang="en-US" sz="2200" dirty="0">
                <a:solidFill>
                  <a:schemeClr val="tx2">
                    <a:lumMod val="50000"/>
                  </a:schemeClr>
                </a:solidFill>
              </a:rPr>
              <a:t> </a:t>
            </a:r>
            <a:r>
              <a:rPr lang="en-US" altLang="en-US" sz="2200" dirty="0"/>
              <a:t>or </a:t>
            </a:r>
            <a:r>
              <a:rPr lang="en-US" altLang="en-US" sz="2200" b="1" dirty="0"/>
              <a:t>sales</a:t>
            </a:r>
            <a:r>
              <a:rPr lang="en-US" altLang="en-US" sz="2200" dirty="0"/>
              <a:t>.</a:t>
            </a:r>
          </a:p>
        </p:txBody>
      </p:sp>
      <p:sp>
        <p:nvSpPr>
          <p:cNvPr id="4" name="Slide Number Placeholder 3">
            <a:extLst>
              <a:ext uri="{FF2B5EF4-FFF2-40B4-BE49-F238E27FC236}">
                <a16:creationId xmlns="" xmlns:a16="http://schemas.microsoft.com/office/drawing/2014/main" id="{F823F971-7D7C-4691-A553-CAF718B741C1}"/>
              </a:ext>
            </a:extLst>
          </p:cNvPr>
          <p:cNvSpPr>
            <a:spLocks noGrp="1"/>
          </p:cNvSpPr>
          <p:nvPr>
            <p:ph type="sldNum" sz="quarter" idx="10"/>
          </p:nvPr>
        </p:nvSpPr>
        <p:spPr/>
        <p:txBody>
          <a:bodyPr/>
          <a:lstStyle/>
          <a:p>
            <a:fld id="{67B19427-F580-D146-B60E-4CADEE75497F}" type="slidenum">
              <a:rPr lang="en-US" smtClean="0"/>
              <a:pPr/>
              <a:t>4</a:t>
            </a:fld>
            <a:endParaRPr lang="en-US" dirty="0"/>
          </a:p>
        </p:txBody>
      </p:sp>
      <p:sp>
        <p:nvSpPr>
          <p:cNvPr id="5" name="Footer Placeholder 4">
            <a:extLst>
              <a:ext uri="{FF2B5EF4-FFF2-40B4-BE49-F238E27FC236}">
                <a16:creationId xmlns="" xmlns:a16="http://schemas.microsoft.com/office/drawing/2014/main" id="{D6A63EC5-3309-4F4A-8D5A-FF0B6C83DADD}"/>
              </a:ext>
            </a:extLst>
          </p:cNvPr>
          <p:cNvSpPr>
            <a:spLocks noGrp="1"/>
          </p:cNvSpPr>
          <p:nvPr>
            <p:ph type="ftr" sz="quarter" idx="11"/>
          </p:nvPr>
        </p:nvSpPr>
        <p:spPr/>
        <p:txBody>
          <a:bodyPr/>
          <a:lstStyle/>
          <a:p>
            <a:r>
              <a:rPr lang="en-US" dirty="0" smtClean="0"/>
              <a:t>Copyright ©2019 John Wiley &amp; Sons, Inc. </a:t>
            </a:r>
            <a:endParaRPr lang="en-US" dirty="0"/>
          </a:p>
        </p:txBody>
      </p:sp>
      <p:pic>
        <p:nvPicPr>
          <p:cNvPr id="15" name="Picture 25" descr="Carrefour logo"/>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821733" y="2222608"/>
            <a:ext cx="1014222" cy="9028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6" name="Picture 26" descr="TESCO logo"/>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001855" y="1626327"/>
            <a:ext cx="1592580" cy="4365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8" name="Rectangle 2" descr="The wholesaler United Stationers sends products to the retailer Office Depot, which makes them available to consumers."/>
          <p:cNvSpPr>
            <a:spLocks noChangeArrowheads="1"/>
          </p:cNvSpPr>
          <p:nvPr/>
        </p:nvSpPr>
        <p:spPr bwMode="auto">
          <a:xfrm>
            <a:off x="429904" y="3460640"/>
            <a:ext cx="8305800" cy="2133600"/>
          </a:xfrm>
          <a:prstGeom prst="rect">
            <a:avLst/>
          </a:prstGeom>
          <a:solidFill>
            <a:srgbClr val="FFFFCC"/>
          </a:solidFill>
          <a:ln w="38100" cap="sq">
            <a:solidFill>
              <a:schemeClr val="tx1"/>
            </a:solidFill>
            <a:miter lim="800000"/>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endParaRPr lang="en-US" altLang="en-US" dirty="0">
              <a:latin typeface="Liberation Sans" panose="020B0604020202020204" pitchFamily="34" charset="0"/>
            </a:endParaRPr>
          </a:p>
        </p:txBody>
      </p:sp>
      <p:pic>
        <p:nvPicPr>
          <p:cNvPr id="20" name="Picture 56" descr="Alt text provided for image."/>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400425" y="3565415"/>
            <a:ext cx="2343150" cy="1952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2" name="Text Box 13"/>
          <p:cNvSpPr txBox="1">
            <a:spLocks noChangeArrowheads="1"/>
          </p:cNvSpPr>
          <p:nvPr/>
        </p:nvSpPr>
        <p:spPr bwMode="auto">
          <a:xfrm>
            <a:off x="762000" y="5014803"/>
            <a:ext cx="1828800" cy="4270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spcBef>
                <a:spcPct val="50000"/>
              </a:spcBef>
            </a:pPr>
            <a:r>
              <a:rPr lang="en-US" altLang="en-US" sz="2200" b="1" dirty="0">
                <a:latin typeface="Liberation Sans" panose="020B0604020202020204" pitchFamily="34" charset="0"/>
              </a:rPr>
              <a:t>Wholesaler</a:t>
            </a:r>
          </a:p>
        </p:txBody>
      </p:sp>
      <p:sp>
        <p:nvSpPr>
          <p:cNvPr id="24" name="Text Box 16"/>
          <p:cNvSpPr txBox="1">
            <a:spLocks noChangeArrowheads="1"/>
          </p:cNvSpPr>
          <p:nvPr/>
        </p:nvSpPr>
        <p:spPr bwMode="auto">
          <a:xfrm>
            <a:off x="6553200" y="5014803"/>
            <a:ext cx="1828800" cy="4270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spcBef>
                <a:spcPct val="50000"/>
              </a:spcBef>
            </a:pPr>
            <a:r>
              <a:rPr lang="en-US" altLang="en-US" sz="2200" b="1" dirty="0">
                <a:latin typeface="Liberation Sans" panose="020B0604020202020204" pitchFamily="34" charset="0"/>
              </a:rPr>
              <a:t>Consumer</a:t>
            </a:r>
          </a:p>
        </p:txBody>
      </p:sp>
      <p:sp>
        <p:nvSpPr>
          <p:cNvPr id="25" name="AutoShape 17" descr="Alt text provided for image."/>
          <p:cNvSpPr>
            <a:spLocks noChangeArrowheads="1"/>
          </p:cNvSpPr>
          <p:nvPr/>
        </p:nvSpPr>
        <p:spPr bwMode="auto">
          <a:xfrm>
            <a:off x="2694296" y="4222640"/>
            <a:ext cx="457200" cy="228600"/>
          </a:xfrm>
          <a:prstGeom prst="rightArrow">
            <a:avLst>
              <a:gd name="adj1" fmla="val 50000"/>
              <a:gd name="adj2" fmla="val 50000"/>
            </a:avLst>
          </a:prstGeom>
          <a:solidFill>
            <a:srgbClr val="CC0000"/>
          </a:solidFill>
          <a:ln w="12700" cap="sq">
            <a:solidFill>
              <a:schemeClr val="tx1"/>
            </a:solidFill>
            <a:miter lim="800000"/>
            <a:headEnd type="none" w="sm" len="sm"/>
            <a:tailEnd type="none" w="sm" len="sm"/>
          </a:ln>
          <a:effectLst/>
          <a:extLst/>
        </p:spPr>
        <p:txBody>
          <a:bodyPr wrap="none" anchor="ct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endParaRPr lang="en-US" altLang="en-US" dirty="0">
              <a:latin typeface="Liberation Sans" panose="020B0604020202020204" pitchFamily="34" charset="0"/>
            </a:endParaRPr>
          </a:p>
        </p:txBody>
      </p:sp>
      <p:sp>
        <p:nvSpPr>
          <p:cNvPr id="26" name="AutoShape 18" descr="Alt text provided for image."/>
          <p:cNvSpPr>
            <a:spLocks noChangeArrowheads="1"/>
          </p:cNvSpPr>
          <p:nvPr/>
        </p:nvSpPr>
        <p:spPr bwMode="auto">
          <a:xfrm>
            <a:off x="5867400" y="4222640"/>
            <a:ext cx="457200" cy="228600"/>
          </a:xfrm>
          <a:prstGeom prst="rightArrow">
            <a:avLst>
              <a:gd name="adj1" fmla="val 50000"/>
              <a:gd name="adj2" fmla="val 50000"/>
            </a:avLst>
          </a:prstGeom>
          <a:solidFill>
            <a:srgbClr val="CC0000"/>
          </a:solidFill>
          <a:ln w="12700" cap="sq">
            <a:solidFill>
              <a:schemeClr val="tx1"/>
            </a:solidFill>
            <a:miter lim="800000"/>
            <a:headEnd type="none" w="sm" len="sm"/>
            <a:tailEnd type="none" w="sm" len="sm"/>
          </a:ln>
          <a:effectLst/>
          <a:extLst/>
        </p:spPr>
        <p:txBody>
          <a:bodyPr wrap="none" anchor="ct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endParaRPr lang="en-US" altLang="en-US" dirty="0">
              <a:latin typeface="Liberation Sans" panose="020B0604020202020204" pitchFamily="34" charset="0"/>
            </a:endParaRPr>
          </a:p>
        </p:txBody>
      </p:sp>
      <p:sp>
        <p:nvSpPr>
          <p:cNvPr id="28" name="AutoShape 32" descr="2Q=="/>
          <p:cNvSpPr>
            <a:spLocks noChangeAspect="1" noChangeArrowheads="1"/>
          </p:cNvSpPr>
          <p:nvPr/>
        </p:nvSpPr>
        <p:spPr bwMode="auto">
          <a:xfrm>
            <a:off x="3733800" y="3489215"/>
            <a:ext cx="1676400" cy="704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endParaRPr lang="en-US" altLang="en-US" dirty="0">
              <a:latin typeface="Liberation Sans" panose="020B0604020202020204" pitchFamily="34" charset="0"/>
            </a:endParaRPr>
          </a:p>
        </p:txBody>
      </p:sp>
      <p:sp>
        <p:nvSpPr>
          <p:cNvPr id="29" name="AutoShape 34" descr="2Q=="/>
          <p:cNvSpPr>
            <a:spLocks noChangeAspect="1" noChangeArrowheads="1"/>
          </p:cNvSpPr>
          <p:nvPr/>
        </p:nvSpPr>
        <p:spPr bwMode="auto">
          <a:xfrm>
            <a:off x="3733800" y="3489215"/>
            <a:ext cx="1676400" cy="704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endParaRPr lang="en-US" altLang="en-US" dirty="0">
              <a:latin typeface="Liberation Sans" panose="020B0604020202020204" pitchFamily="34" charset="0"/>
            </a:endParaRPr>
          </a:p>
        </p:txBody>
      </p:sp>
      <p:sp>
        <p:nvSpPr>
          <p:cNvPr id="30" name="AutoShape 36" descr="2Q=="/>
          <p:cNvSpPr>
            <a:spLocks noChangeAspect="1" noChangeArrowheads="1"/>
          </p:cNvSpPr>
          <p:nvPr/>
        </p:nvSpPr>
        <p:spPr bwMode="auto">
          <a:xfrm>
            <a:off x="3733800" y="3489215"/>
            <a:ext cx="1676400" cy="704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endParaRPr lang="en-US" altLang="en-US" dirty="0">
              <a:latin typeface="Liberation Sans" panose="020B0604020202020204" pitchFamily="34" charset="0"/>
            </a:endParaRPr>
          </a:p>
        </p:txBody>
      </p:sp>
      <p:sp>
        <p:nvSpPr>
          <p:cNvPr id="31" name="AutoShape 48" descr="2Q=="/>
          <p:cNvSpPr>
            <a:spLocks noChangeAspect="1" noChangeArrowheads="1"/>
          </p:cNvSpPr>
          <p:nvPr/>
        </p:nvSpPr>
        <p:spPr bwMode="auto">
          <a:xfrm>
            <a:off x="3733800" y="3489215"/>
            <a:ext cx="1676400" cy="704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endParaRPr lang="en-US" altLang="en-US" dirty="0">
              <a:latin typeface="Liberation Sans" panose="020B0604020202020204" pitchFamily="34" charset="0"/>
            </a:endParaRPr>
          </a:p>
        </p:txBody>
      </p:sp>
      <p:sp>
        <p:nvSpPr>
          <p:cNvPr id="32" name="AutoShape 50" descr="2Q=="/>
          <p:cNvSpPr>
            <a:spLocks noChangeAspect="1" noChangeArrowheads="1"/>
          </p:cNvSpPr>
          <p:nvPr/>
        </p:nvSpPr>
        <p:spPr bwMode="auto">
          <a:xfrm>
            <a:off x="3733800" y="3489215"/>
            <a:ext cx="1676400" cy="704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endParaRPr lang="en-US" altLang="en-US" dirty="0">
              <a:latin typeface="Liberation Sans" panose="020B0604020202020204" pitchFamily="34" charset="0"/>
            </a:endParaRPr>
          </a:p>
        </p:txBody>
      </p:sp>
      <p:pic>
        <p:nvPicPr>
          <p:cNvPr id="33" name="Picture 60" descr="Alt text provided for image."/>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6477000" y="3720990"/>
            <a:ext cx="2057400" cy="1235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4" name="Picture 29" descr="Alt text provided for image."/>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685800" y="3949590"/>
            <a:ext cx="1853045" cy="734580"/>
          </a:xfrm>
          <a:prstGeom prst="rect">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99491292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marR="0" indent="0" algn="l" defTabSz="914400" rtl="0" eaLnBrk="1" fontAlgn="auto" latinLnBrk="0" hangingPunct="1">
              <a:lnSpc>
                <a:spcPct val="90000"/>
              </a:lnSpc>
              <a:spcBef>
                <a:spcPct val="0"/>
              </a:spcBef>
              <a:spcAft>
                <a:spcPts val="0"/>
              </a:spcAft>
              <a:buClrTx/>
              <a:buSzTx/>
              <a:buFontTx/>
              <a:buNone/>
              <a:tabLst/>
              <a:defRPr/>
            </a:pPr>
            <a:r>
              <a:rPr lang="en-US" dirty="0"/>
              <a:t>Sales Discounts </a:t>
            </a:r>
            <a:r>
              <a:rPr lang="en-US" sz="2000" b="0" i="0" kern="1200" baseline="0" dirty="0">
                <a:solidFill>
                  <a:schemeClr val="accent1"/>
                </a:solidFill>
                <a:ea typeface="Times New Roman" charset="0"/>
              </a:rPr>
              <a:t>(2 of 2)</a:t>
            </a:r>
            <a:endParaRPr lang="en-US" sz="2000" baseline="0" dirty="0"/>
          </a:p>
        </p:txBody>
      </p:sp>
      <p:sp>
        <p:nvSpPr>
          <p:cNvPr id="3" name="Content Placeholder 2"/>
          <p:cNvSpPr>
            <a:spLocks noGrp="1"/>
          </p:cNvSpPr>
          <p:nvPr>
            <p:ph sz="quarter" idx="16"/>
          </p:nvPr>
        </p:nvSpPr>
        <p:spPr>
          <a:xfrm>
            <a:off x="304799" y="1443305"/>
            <a:ext cx="8441425" cy="1765025"/>
          </a:xfrm>
        </p:spPr>
        <p:txBody>
          <a:bodyPr/>
          <a:lstStyle/>
          <a:p>
            <a:pPr>
              <a:lnSpc>
                <a:spcPct val="100000"/>
              </a:lnSpc>
              <a:spcBef>
                <a:spcPts val="1200"/>
              </a:spcBef>
            </a:pPr>
            <a:r>
              <a:rPr lang="en-US" sz="2600" b="1" dirty="0"/>
              <a:t>Illustration:</a:t>
            </a:r>
            <a:r>
              <a:rPr lang="en-US" sz="2600" dirty="0"/>
              <a:t> Assume Sauk Stereo pays the balance due of </a:t>
            </a:r>
            <a:r>
              <a:rPr lang="en-US" sz="2600" dirty="0" smtClean="0"/>
              <a:t>€3,500 </a:t>
            </a:r>
            <a:r>
              <a:rPr lang="en-US" sz="2600" dirty="0"/>
              <a:t>(gross invoice price of </a:t>
            </a:r>
            <a:r>
              <a:rPr lang="en-US" sz="2600" dirty="0" smtClean="0"/>
              <a:t>€3,800 </a:t>
            </a:r>
            <a:r>
              <a:rPr lang="en-US" sz="2600" dirty="0"/>
              <a:t>less purchase returns and allowances of </a:t>
            </a:r>
            <a:r>
              <a:rPr lang="en-US" sz="2600" dirty="0" smtClean="0"/>
              <a:t>€300</a:t>
            </a:r>
            <a:r>
              <a:rPr lang="en-US" sz="2600" dirty="0"/>
              <a:t>) on May 14, the last day of the discount period. Prepare the journal entry PW Audio Supply makes to record the receipt on May 14.</a:t>
            </a:r>
            <a:endParaRPr lang="en-US" sz="2600" dirty="0">
              <a:solidFill>
                <a:srgbClr val="00007F"/>
              </a:solidFill>
            </a:endParaRPr>
          </a:p>
        </p:txBody>
      </p:sp>
      <p:sp>
        <p:nvSpPr>
          <p:cNvPr id="21" name="Content Placeholder 5"/>
          <p:cNvSpPr>
            <a:spLocks noGrp="1"/>
          </p:cNvSpPr>
          <p:nvPr>
            <p:ph sz="quarter" idx="17"/>
          </p:nvPr>
        </p:nvSpPr>
        <p:spPr>
          <a:xfrm>
            <a:off x="304799" y="3719068"/>
            <a:ext cx="1307295" cy="492443"/>
          </a:xfrm>
          <a:ln>
            <a:noFill/>
          </a:ln>
        </p:spPr>
        <p:txBody>
          <a:bodyPr wrap="square" anchor="ctr" anchorCtr="0">
            <a:spAutoFit/>
          </a:bodyPr>
          <a:lstStyle/>
          <a:p>
            <a:pPr>
              <a:lnSpc>
                <a:spcPct val="100000"/>
              </a:lnSpc>
              <a:spcBef>
                <a:spcPts val="1200"/>
              </a:spcBef>
            </a:pPr>
            <a:r>
              <a:rPr lang="en-US" sz="2600" dirty="0">
                <a:latin typeface="Calibri" panose="020F0502020204030204" pitchFamily="34" charset="0"/>
              </a:rPr>
              <a:t>May </a:t>
            </a:r>
            <a:r>
              <a:rPr lang="en-US" sz="2600" dirty="0" smtClean="0">
                <a:latin typeface="Calibri" panose="020F0502020204030204" pitchFamily="34" charset="0"/>
              </a:rPr>
              <a:t>14</a:t>
            </a:r>
            <a:endParaRPr lang="en-US" sz="2600" dirty="0">
              <a:latin typeface="Calibri" panose="020F0502020204030204" pitchFamily="34" charset="0"/>
            </a:endParaRPr>
          </a:p>
        </p:txBody>
      </p:sp>
      <p:sp>
        <p:nvSpPr>
          <p:cNvPr id="22" name="Content Placeholder 6"/>
          <p:cNvSpPr>
            <a:spLocks noGrp="1"/>
          </p:cNvSpPr>
          <p:nvPr>
            <p:ph sz="quarter" idx="18"/>
          </p:nvPr>
        </p:nvSpPr>
        <p:spPr>
          <a:xfrm>
            <a:off x="1539432" y="3720476"/>
            <a:ext cx="3867414" cy="492443"/>
          </a:xfrm>
          <a:ln>
            <a:noFill/>
          </a:ln>
        </p:spPr>
        <p:txBody>
          <a:bodyPr wrap="square" anchor="ctr" anchorCtr="0">
            <a:spAutoFit/>
          </a:bodyPr>
          <a:lstStyle/>
          <a:p>
            <a:pPr>
              <a:lnSpc>
                <a:spcPct val="100000"/>
              </a:lnSpc>
              <a:spcBef>
                <a:spcPts val="1200"/>
              </a:spcBef>
            </a:pPr>
            <a:r>
              <a:rPr lang="en-US" sz="2600" dirty="0" smtClean="0">
                <a:latin typeface="Calibri" panose="020F0502020204030204" pitchFamily="34" charset="0"/>
              </a:rPr>
              <a:t>Cash</a:t>
            </a:r>
            <a:endParaRPr lang="en-US" sz="2600" dirty="0">
              <a:latin typeface="Calibri" panose="020F0502020204030204" pitchFamily="34" charset="0"/>
            </a:endParaRPr>
          </a:p>
        </p:txBody>
      </p:sp>
      <p:sp>
        <p:nvSpPr>
          <p:cNvPr id="23" name="Content Placeholder 7"/>
          <p:cNvSpPr>
            <a:spLocks noGrp="1"/>
          </p:cNvSpPr>
          <p:nvPr>
            <p:ph sz="quarter" idx="19"/>
          </p:nvPr>
        </p:nvSpPr>
        <p:spPr>
          <a:xfrm>
            <a:off x="5834800" y="3720476"/>
            <a:ext cx="1377577" cy="492443"/>
          </a:xfrm>
          <a:ln>
            <a:noFill/>
          </a:ln>
        </p:spPr>
        <p:txBody>
          <a:bodyPr anchor="ctr" anchorCtr="0">
            <a:spAutoFit/>
          </a:bodyPr>
          <a:lstStyle/>
          <a:p>
            <a:pPr algn="r">
              <a:lnSpc>
                <a:spcPct val="100000"/>
              </a:lnSpc>
              <a:spcBef>
                <a:spcPts val="1200"/>
              </a:spcBef>
            </a:pPr>
            <a:r>
              <a:rPr lang="en-US" sz="2600" dirty="0" smtClean="0">
                <a:latin typeface="Calibri" panose="020F0502020204030204" pitchFamily="34" charset="0"/>
              </a:rPr>
              <a:t>3,430</a:t>
            </a:r>
            <a:endParaRPr lang="en-US" sz="2600" dirty="0">
              <a:solidFill>
                <a:srgbClr val="990000"/>
              </a:solidFill>
              <a:latin typeface="Calibri" panose="020F0502020204030204" pitchFamily="34" charset="0"/>
            </a:endParaRPr>
          </a:p>
        </p:txBody>
      </p:sp>
      <p:sp>
        <p:nvSpPr>
          <p:cNvPr id="24" name="Content Placeholder 8"/>
          <p:cNvSpPr>
            <a:spLocks noGrp="1"/>
          </p:cNvSpPr>
          <p:nvPr>
            <p:ph sz="quarter" idx="20"/>
          </p:nvPr>
        </p:nvSpPr>
        <p:spPr>
          <a:xfrm>
            <a:off x="2070697" y="4740479"/>
            <a:ext cx="3487938" cy="492443"/>
          </a:xfrm>
          <a:ln>
            <a:noFill/>
          </a:ln>
        </p:spPr>
        <p:txBody>
          <a:bodyPr wrap="square" anchor="ctr" anchorCtr="0">
            <a:spAutoFit/>
          </a:bodyPr>
          <a:lstStyle/>
          <a:p>
            <a:pPr>
              <a:lnSpc>
                <a:spcPct val="100000"/>
              </a:lnSpc>
              <a:spcBef>
                <a:spcPts val="1200"/>
              </a:spcBef>
            </a:pPr>
            <a:r>
              <a:rPr lang="en-US" sz="2600" dirty="0" smtClean="0">
                <a:latin typeface="Calibri" panose="020F0502020204030204" pitchFamily="34" charset="0"/>
              </a:rPr>
              <a:t>Accounts Receivable</a:t>
            </a:r>
            <a:endParaRPr lang="en-US" sz="2600" dirty="0">
              <a:latin typeface="Calibri" panose="020F0502020204030204" pitchFamily="34" charset="0"/>
            </a:endParaRPr>
          </a:p>
        </p:txBody>
      </p:sp>
      <p:sp>
        <p:nvSpPr>
          <p:cNvPr id="25" name="Content Placeholder 9"/>
          <p:cNvSpPr>
            <a:spLocks noGrp="1"/>
          </p:cNvSpPr>
          <p:nvPr>
            <p:ph sz="quarter" idx="21"/>
          </p:nvPr>
        </p:nvSpPr>
        <p:spPr>
          <a:xfrm>
            <a:off x="7380115" y="4740479"/>
            <a:ext cx="1255245" cy="492443"/>
          </a:xfrm>
          <a:ln>
            <a:noFill/>
          </a:ln>
        </p:spPr>
        <p:txBody>
          <a:bodyPr wrap="square" anchor="ctr" anchorCtr="0">
            <a:spAutoFit/>
          </a:bodyPr>
          <a:lstStyle/>
          <a:p>
            <a:pPr algn="r">
              <a:lnSpc>
                <a:spcPct val="100000"/>
              </a:lnSpc>
              <a:spcBef>
                <a:spcPts val="1200"/>
              </a:spcBef>
            </a:pPr>
            <a:r>
              <a:rPr lang="en-US" sz="2600" dirty="0" smtClean="0">
                <a:latin typeface="Calibri" panose="020F0502020204030204" pitchFamily="34" charset="0"/>
              </a:rPr>
              <a:t>3,500</a:t>
            </a:r>
            <a:endParaRPr lang="en-US" sz="2600" dirty="0">
              <a:latin typeface="Calibri" panose="020F0502020204030204" pitchFamily="34" charset="0"/>
            </a:endParaRPr>
          </a:p>
        </p:txBody>
      </p:sp>
      <p:sp>
        <p:nvSpPr>
          <p:cNvPr id="26" name="Content Placeholder 6"/>
          <p:cNvSpPr>
            <a:spLocks noGrp="1"/>
          </p:cNvSpPr>
          <p:nvPr>
            <p:ph sz="quarter" idx="18"/>
          </p:nvPr>
        </p:nvSpPr>
        <p:spPr>
          <a:xfrm>
            <a:off x="1536201" y="4226772"/>
            <a:ext cx="3867414" cy="492443"/>
          </a:xfrm>
          <a:ln>
            <a:noFill/>
          </a:ln>
        </p:spPr>
        <p:txBody>
          <a:bodyPr wrap="square" anchor="ctr" anchorCtr="0">
            <a:spAutoFit/>
          </a:bodyPr>
          <a:lstStyle/>
          <a:p>
            <a:pPr>
              <a:lnSpc>
                <a:spcPct val="100000"/>
              </a:lnSpc>
              <a:spcBef>
                <a:spcPts val="1200"/>
              </a:spcBef>
            </a:pPr>
            <a:r>
              <a:rPr lang="en-US" sz="2600" dirty="0" smtClean="0">
                <a:latin typeface="Calibri" panose="020F0502020204030204" pitchFamily="34" charset="0"/>
              </a:rPr>
              <a:t>Sales Discounts</a:t>
            </a:r>
            <a:endParaRPr lang="en-US" sz="2600" dirty="0">
              <a:latin typeface="Calibri" panose="020F0502020204030204" pitchFamily="34" charset="0"/>
            </a:endParaRPr>
          </a:p>
        </p:txBody>
      </p:sp>
      <p:sp>
        <p:nvSpPr>
          <p:cNvPr id="13" name="Content Placeholder 12"/>
          <p:cNvSpPr>
            <a:spLocks noGrp="1"/>
          </p:cNvSpPr>
          <p:nvPr>
            <p:ph sz="quarter" idx="24"/>
          </p:nvPr>
        </p:nvSpPr>
        <p:spPr>
          <a:xfrm>
            <a:off x="291180" y="5410740"/>
            <a:ext cx="3773988" cy="446900"/>
          </a:xfrm>
        </p:spPr>
        <p:txBody>
          <a:bodyPr/>
          <a:lstStyle/>
          <a:p>
            <a:pPr>
              <a:lnSpc>
                <a:spcPct val="100000"/>
              </a:lnSpc>
              <a:spcBef>
                <a:spcPts val="1200"/>
              </a:spcBef>
            </a:pPr>
            <a:r>
              <a:rPr lang="en-US" sz="2600" baseline="30000" dirty="0" smtClean="0">
                <a:solidFill>
                  <a:schemeClr val="accent2"/>
                </a:solidFill>
                <a:latin typeface="Calibri" panose="020F0502020204030204" pitchFamily="34" charset="0"/>
              </a:rPr>
              <a:t>*</a:t>
            </a:r>
            <a:r>
              <a:rPr lang="en-US" sz="2600" dirty="0" smtClean="0">
                <a:latin typeface="Calibri" panose="020F0502020204030204" pitchFamily="34" charset="0"/>
              </a:rPr>
              <a:t>[(€3,800 </a:t>
            </a:r>
            <a:r>
              <a:rPr lang="en-US" sz="2600" dirty="0">
                <a:latin typeface="Calibri" panose="020F0502020204030204" pitchFamily="34" charset="0"/>
              </a:rPr>
              <a:t>− </a:t>
            </a:r>
            <a:r>
              <a:rPr lang="en-US" sz="2600" dirty="0" smtClean="0">
                <a:latin typeface="Calibri" panose="020F0502020204030204" pitchFamily="34" charset="0"/>
              </a:rPr>
              <a:t>€300) × 2%]</a:t>
            </a:r>
            <a:endParaRPr lang="en-US" sz="2600" dirty="0">
              <a:latin typeface="Calibri" panose="020F0502020204030204" pitchFamily="34" charset="0"/>
            </a:endParaRPr>
          </a:p>
        </p:txBody>
      </p:sp>
      <p:sp>
        <p:nvSpPr>
          <p:cNvPr id="27" name="Content Placeholder 7"/>
          <p:cNvSpPr>
            <a:spLocks noGrp="1"/>
          </p:cNvSpPr>
          <p:nvPr>
            <p:ph sz="quarter" idx="19"/>
          </p:nvPr>
        </p:nvSpPr>
        <p:spPr>
          <a:xfrm>
            <a:off x="5953223" y="4226773"/>
            <a:ext cx="1377577" cy="492443"/>
          </a:xfrm>
          <a:ln>
            <a:noFill/>
          </a:ln>
        </p:spPr>
        <p:txBody>
          <a:bodyPr anchor="ctr" anchorCtr="0">
            <a:spAutoFit/>
          </a:bodyPr>
          <a:lstStyle/>
          <a:p>
            <a:pPr algn="r">
              <a:lnSpc>
                <a:spcPct val="100000"/>
              </a:lnSpc>
              <a:spcBef>
                <a:spcPts val="1200"/>
              </a:spcBef>
            </a:pPr>
            <a:r>
              <a:rPr lang="en-US" sz="2600" dirty="0" smtClean="0">
                <a:latin typeface="Calibri" panose="020F0502020204030204" pitchFamily="34" charset="0"/>
              </a:rPr>
              <a:t>70</a:t>
            </a:r>
            <a:r>
              <a:rPr lang="en-US" sz="2000" dirty="0" smtClean="0">
                <a:solidFill>
                  <a:srgbClr val="990000"/>
                </a:solidFill>
                <a:latin typeface="Calibri" panose="020F0502020204030204" pitchFamily="34" charset="0"/>
              </a:rPr>
              <a:t>*</a:t>
            </a:r>
            <a:endParaRPr lang="en-US" sz="2000" dirty="0">
              <a:solidFill>
                <a:srgbClr val="990000"/>
              </a:solidFill>
              <a:latin typeface="Calibri" panose="020F0502020204030204" pitchFamily="34" charset="0"/>
            </a:endParaRPr>
          </a:p>
        </p:txBody>
      </p:sp>
      <p:sp>
        <p:nvSpPr>
          <p:cNvPr id="5" name="Footer Placeholder 4"/>
          <p:cNvSpPr>
            <a:spLocks noGrp="1"/>
          </p:cNvSpPr>
          <p:nvPr>
            <p:ph type="ftr" sz="quarter" idx="11"/>
          </p:nvPr>
        </p:nvSpPr>
        <p:spPr/>
        <p:txBody>
          <a:bodyPr/>
          <a:lstStyle/>
          <a:p>
            <a:r>
              <a:rPr lang="en-US" dirty="0" smtClean="0"/>
              <a:t>Copyright ©2019 John Wiley &amp; Sons, Inc. </a:t>
            </a:r>
            <a:endParaRPr lang="en-US" dirty="0"/>
          </a:p>
        </p:txBody>
      </p:sp>
      <p:sp>
        <p:nvSpPr>
          <p:cNvPr id="4" name="Slide Number Placeholder 3"/>
          <p:cNvSpPr>
            <a:spLocks noGrp="1"/>
          </p:cNvSpPr>
          <p:nvPr>
            <p:ph type="sldNum" sz="quarter" idx="10"/>
          </p:nvPr>
        </p:nvSpPr>
        <p:spPr/>
        <p:txBody>
          <a:bodyPr/>
          <a:lstStyle/>
          <a:p>
            <a:fld id="{67B19427-F580-D146-B60E-4CADEE75497F}" type="slidenum">
              <a:rPr lang="en-US" smtClean="0"/>
              <a:pPr/>
              <a:t>40</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6">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7">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4">
                                            <p:txEl>
                                              <p:pRg st="0" end="0"/>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uild="p"/>
      <p:bldP spid="23" grpId="0" build="p"/>
      <p:bldP spid="24" grpId="0" build="p"/>
      <p:bldP spid="25" grpId="0" build="p"/>
      <p:bldP spid="26" grpId="0" build="p"/>
      <p:bldP spid="13" grpId="0" build="p"/>
      <p:bldP spid="27"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marR="0" indent="0" algn="l" defTabSz="914400" rtl="0" eaLnBrk="1" fontAlgn="auto" latinLnBrk="0" hangingPunct="1">
              <a:lnSpc>
                <a:spcPct val="90000"/>
              </a:lnSpc>
              <a:spcBef>
                <a:spcPct val="0"/>
              </a:spcBef>
              <a:spcAft>
                <a:spcPts val="0"/>
              </a:spcAft>
              <a:buClrTx/>
              <a:buSzTx/>
              <a:buFontTx/>
              <a:buNone/>
              <a:tabLst/>
              <a:defRPr/>
            </a:pPr>
            <a:r>
              <a:rPr lang="en-US" dirty="0"/>
              <a:t>Do It! 3: Sales Transactions </a:t>
            </a:r>
            <a:r>
              <a:rPr lang="en-US" sz="2000" b="0" i="0" kern="1200" baseline="0" dirty="0">
                <a:solidFill>
                  <a:schemeClr val="accent1"/>
                </a:solidFill>
                <a:ea typeface="Times New Roman" charset="0"/>
              </a:rPr>
              <a:t>(1 of 2)</a:t>
            </a:r>
            <a:endParaRPr lang="en-US" sz="2000" b="1" i="0" kern="1200" baseline="0" dirty="0">
              <a:solidFill>
                <a:schemeClr val="accent1"/>
              </a:solidFill>
              <a:ea typeface="Times New Roman" charset="0"/>
            </a:endParaRPr>
          </a:p>
        </p:txBody>
      </p:sp>
      <p:sp>
        <p:nvSpPr>
          <p:cNvPr id="3" name="Content Placeholder 2"/>
          <p:cNvSpPr>
            <a:spLocks noGrp="1"/>
          </p:cNvSpPr>
          <p:nvPr>
            <p:ph sz="quarter" idx="16"/>
          </p:nvPr>
        </p:nvSpPr>
        <p:spPr>
          <a:xfrm>
            <a:off x="304800" y="1455730"/>
            <a:ext cx="8382000" cy="2580430"/>
          </a:xfrm>
        </p:spPr>
        <p:txBody>
          <a:bodyPr/>
          <a:lstStyle/>
          <a:p>
            <a:pPr>
              <a:lnSpc>
                <a:spcPct val="100000"/>
              </a:lnSpc>
              <a:spcBef>
                <a:spcPts val="1200"/>
              </a:spcBef>
            </a:pPr>
            <a:r>
              <a:rPr lang="en-US" sz="2600" dirty="0" smtClean="0"/>
              <a:t>On </a:t>
            </a:r>
            <a:r>
              <a:rPr lang="en-US" sz="2600" dirty="0"/>
              <a:t>September 5, Zhū Company buys merchandise on account from Gāo Company. The selling price of the goods is ¥15,000, and the cost to Gāo Company was ¥8,000. On September 8, Zhū returns defective goods with a selling price of ¥2,000 and a fair value of ¥300. Record the transactions on the books of Gāo Company</a:t>
            </a:r>
            <a:r>
              <a:rPr lang="en-US" sz="2600" dirty="0" smtClean="0"/>
              <a:t>.</a:t>
            </a:r>
            <a:endParaRPr lang="en-US" sz="2600" dirty="0"/>
          </a:p>
        </p:txBody>
      </p:sp>
      <p:sp>
        <p:nvSpPr>
          <p:cNvPr id="6" name="Content Placeholder 5"/>
          <p:cNvSpPr>
            <a:spLocks noGrp="1"/>
          </p:cNvSpPr>
          <p:nvPr>
            <p:ph sz="quarter" idx="17"/>
          </p:nvPr>
        </p:nvSpPr>
        <p:spPr>
          <a:xfrm>
            <a:off x="170090" y="4112055"/>
            <a:ext cx="1263484" cy="457200"/>
          </a:xfrm>
          <a:ln>
            <a:noFill/>
          </a:ln>
        </p:spPr>
        <p:txBody>
          <a:bodyPr>
            <a:spAutoFit/>
          </a:bodyPr>
          <a:lstStyle/>
          <a:p>
            <a:pPr algn="r"/>
            <a:r>
              <a:rPr lang="en-US" sz="2600" dirty="0">
                <a:latin typeface="Calibri" panose="020F0502020204030204" pitchFamily="34" charset="0"/>
              </a:rPr>
              <a:t>Sept. 5</a:t>
            </a:r>
          </a:p>
        </p:txBody>
      </p:sp>
      <p:sp>
        <p:nvSpPr>
          <p:cNvPr id="7" name="Content Placeholder 6"/>
          <p:cNvSpPr>
            <a:spLocks noGrp="1"/>
          </p:cNvSpPr>
          <p:nvPr>
            <p:ph sz="quarter" idx="18"/>
          </p:nvPr>
        </p:nvSpPr>
        <p:spPr>
          <a:xfrm>
            <a:off x="1536200" y="4114870"/>
            <a:ext cx="3823602" cy="452432"/>
          </a:xfrm>
          <a:ln>
            <a:noFill/>
          </a:ln>
        </p:spPr>
        <p:txBody>
          <a:bodyPr>
            <a:spAutoFit/>
          </a:bodyPr>
          <a:lstStyle/>
          <a:p>
            <a:r>
              <a:rPr lang="en-US" sz="2600" dirty="0">
                <a:latin typeface="Calibri" panose="020F0502020204030204" pitchFamily="34" charset="0"/>
              </a:rPr>
              <a:t>Accounts Receivable</a:t>
            </a:r>
          </a:p>
        </p:txBody>
      </p:sp>
      <p:sp>
        <p:nvSpPr>
          <p:cNvPr id="8" name="Content Placeholder 7"/>
          <p:cNvSpPr>
            <a:spLocks noGrp="1"/>
          </p:cNvSpPr>
          <p:nvPr>
            <p:ph sz="quarter" idx="19"/>
          </p:nvPr>
        </p:nvSpPr>
        <p:spPr>
          <a:xfrm>
            <a:off x="5894559" y="4112055"/>
            <a:ext cx="1333766" cy="452432"/>
          </a:xfrm>
          <a:ln>
            <a:noFill/>
          </a:ln>
        </p:spPr>
        <p:txBody>
          <a:bodyPr>
            <a:spAutoFit/>
          </a:bodyPr>
          <a:lstStyle/>
          <a:p>
            <a:pPr algn="r"/>
            <a:r>
              <a:rPr lang="en-US" sz="2600" dirty="0" smtClean="0">
                <a:latin typeface="Calibri" panose="020F0502020204030204" pitchFamily="34" charset="0"/>
              </a:rPr>
              <a:t>15,000</a:t>
            </a:r>
            <a:endParaRPr lang="en-US" sz="2600" dirty="0">
              <a:latin typeface="Calibri" panose="020F0502020204030204" pitchFamily="34" charset="0"/>
            </a:endParaRPr>
          </a:p>
        </p:txBody>
      </p:sp>
      <p:sp>
        <p:nvSpPr>
          <p:cNvPr id="9" name="Content Placeholder 8"/>
          <p:cNvSpPr>
            <a:spLocks noGrp="1"/>
          </p:cNvSpPr>
          <p:nvPr>
            <p:ph sz="quarter" idx="20"/>
          </p:nvPr>
        </p:nvSpPr>
        <p:spPr>
          <a:xfrm>
            <a:off x="2054960" y="4564253"/>
            <a:ext cx="3823602" cy="452432"/>
          </a:xfrm>
          <a:ln>
            <a:noFill/>
          </a:ln>
        </p:spPr>
        <p:txBody>
          <a:bodyPr wrap="square">
            <a:spAutoFit/>
          </a:bodyPr>
          <a:lstStyle/>
          <a:p>
            <a:r>
              <a:rPr lang="en-US" sz="2600" dirty="0">
                <a:latin typeface="Calibri" panose="020F0502020204030204" pitchFamily="34" charset="0"/>
              </a:rPr>
              <a:t>Sales Revenue</a:t>
            </a:r>
          </a:p>
        </p:txBody>
      </p:sp>
      <p:sp>
        <p:nvSpPr>
          <p:cNvPr id="10" name="Content Placeholder 9"/>
          <p:cNvSpPr>
            <a:spLocks noGrp="1"/>
          </p:cNvSpPr>
          <p:nvPr>
            <p:ph sz="quarter" idx="21"/>
          </p:nvPr>
        </p:nvSpPr>
        <p:spPr>
          <a:xfrm>
            <a:off x="7152430" y="4566754"/>
            <a:ext cx="1290215" cy="452432"/>
          </a:xfrm>
          <a:ln>
            <a:noFill/>
          </a:ln>
        </p:spPr>
        <p:txBody>
          <a:bodyPr wrap="square" anchor="ctr" anchorCtr="0">
            <a:spAutoFit/>
          </a:bodyPr>
          <a:lstStyle/>
          <a:p>
            <a:pPr algn="r"/>
            <a:r>
              <a:rPr lang="en-US" sz="2600" dirty="0" smtClean="0">
                <a:latin typeface="Calibri" panose="020F0502020204030204" pitchFamily="34" charset="0"/>
              </a:rPr>
              <a:t>15,000</a:t>
            </a:r>
            <a:endParaRPr lang="en-US" sz="2600" dirty="0">
              <a:latin typeface="Calibri" panose="020F0502020204030204" pitchFamily="34" charset="0"/>
            </a:endParaRPr>
          </a:p>
        </p:txBody>
      </p:sp>
      <p:sp>
        <p:nvSpPr>
          <p:cNvPr id="11" name="Content Placeholder 10"/>
          <p:cNvSpPr>
            <a:spLocks noGrp="1"/>
          </p:cNvSpPr>
          <p:nvPr>
            <p:ph sz="quarter" idx="22"/>
          </p:nvPr>
        </p:nvSpPr>
        <p:spPr>
          <a:xfrm>
            <a:off x="228905" y="5116102"/>
            <a:ext cx="1231400" cy="452432"/>
          </a:xfrm>
          <a:ln>
            <a:noFill/>
          </a:ln>
        </p:spPr>
        <p:txBody>
          <a:bodyPr>
            <a:spAutoFit/>
          </a:bodyPr>
          <a:lstStyle/>
          <a:p>
            <a:pPr algn="r"/>
            <a:r>
              <a:rPr lang="en-US" sz="2600" dirty="0" smtClean="0">
                <a:latin typeface="Calibri" panose="020F0502020204030204" pitchFamily="34" charset="0"/>
              </a:rPr>
              <a:t>Sept. 5</a:t>
            </a:r>
            <a:endParaRPr lang="en-US" sz="2600" dirty="0">
              <a:latin typeface="Calibri" panose="020F0502020204030204" pitchFamily="34" charset="0"/>
            </a:endParaRPr>
          </a:p>
        </p:txBody>
      </p:sp>
      <p:sp>
        <p:nvSpPr>
          <p:cNvPr id="12" name="Content Placeholder 11"/>
          <p:cNvSpPr>
            <a:spLocks noGrp="1"/>
          </p:cNvSpPr>
          <p:nvPr>
            <p:ph sz="quarter" idx="23"/>
          </p:nvPr>
        </p:nvSpPr>
        <p:spPr>
          <a:xfrm>
            <a:off x="1536200" y="5116102"/>
            <a:ext cx="3883150" cy="452432"/>
          </a:xfrm>
          <a:ln>
            <a:noFill/>
          </a:ln>
        </p:spPr>
        <p:txBody>
          <a:bodyPr>
            <a:spAutoFit/>
          </a:bodyPr>
          <a:lstStyle/>
          <a:p>
            <a:r>
              <a:rPr lang="en-US" sz="2600" dirty="0">
                <a:latin typeface="Calibri" panose="020F0502020204030204" pitchFamily="34" charset="0"/>
              </a:rPr>
              <a:t>Cost of Goods Sold</a:t>
            </a:r>
          </a:p>
        </p:txBody>
      </p:sp>
      <p:sp>
        <p:nvSpPr>
          <p:cNvPr id="13" name="Content Placeholder 12"/>
          <p:cNvSpPr>
            <a:spLocks noGrp="1"/>
          </p:cNvSpPr>
          <p:nvPr>
            <p:ph sz="quarter" idx="24"/>
          </p:nvPr>
        </p:nvSpPr>
        <p:spPr>
          <a:xfrm>
            <a:off x="5911515" y="5116007"/>
            <a:ext cx="1316809" cy="452432"/>
          </a:xfrm>
          <a:ln>
            <a:noFill/>
          </a:ln>
        </p:spPr>
        <p:txBody>
          <a:bodyPr wrap="square">
            <a:spAutoFit/>
          </a:bodyPr>
          <a:lstStyle/>
          <a:p>
            <a:pPr algn="r"/>
            <a:r>
              <a:rPr lang="en-US" sz="2600" dirty="0" smtClean="0">
                <a:latin typeface="Calibri" panose="020F0502020204030204" pitchFamily="34" charset="0"/>
              </a:rPr>
              <a:t>8,000</a:t>
            </a:r>
            <a:endParaRPr lang="en-US" sz="2600" dirty="0">
              <a:latin typeface="Calibri" panose="020F0502020204030204" pitchFamily="34" charset="0"/>
            </a:endParaRPr>
          </a:p>
        </p:txBody>
      </p:sp>
      <p:sp>
        <p:nvSpPr>
          <p:cNvPr id="14" name="Content Placeholder 13"/>
          <p:cNvSpPr>
            <a:spLocks noGrp="1"/>
          </p:cNvSpPr>
          <p:nvPr>
            <p:ph sz="quarter" idx="25"/>
          </p:nvPr>
        </p:nvSpPr>
        <p:spPr>
          <a:xfrm>
            <a:off x="2054960" y="5569762"/>
            <a:ext cx="3883150" cy="452432"/>
          </a:xfrm>
          <a:ln>
            <a:noFill/>
          </a:ln>
        </p:spPr>
        <p:txBody>
          <a:bodyPr wrap="square">
            <a:spAutoFit/>
          </a:bodyPr>
          <a:lstStyle/>
          <a:p>
            <a:r>
              <a:rPr lang="en-US" sz="2600" dirty="0">
                <a:latin typeface="Calibri" panose="020F0502020204030204" pitchFamily="34" charset="0"/>
              </a:rPr>
              <a:t>Inventory</a:t>
            </a:r>
          </a:p>
        </p:txBody>
      </p:sp>
      <p:sp>
        <p:nvSpPr>
          <p:cNvPr id="15" name="Content Placeholder 14"/>
          <p:cNvSpPr>
            <a:spLocks noGrp="1"/>
          </p:cNvSpPr>
          <p:nvPr>
            <p:ph sz="quarter" idx="26"/>
          </p:nvPr>
        </p:nvSpPr>
        <p:spPr>
          <a:xfrm>
            <a:off x="7152430" y="5572263"/>
            <a:ext cx="1290215" cy="452432"/>
          </a:xfrm>
          <a:ln>
            <a:noFill/>
          </a:ln>
        </p:spPr>
        <p:txBody>
          <a:bodyPr wrap="square">
            <a:spAutoFit/>
          </a:bodyPr>
          <a:lstStyle/>
          <a:p>
            <a:pPr algn="r"/>
            <a:r>
              <a:rPr lang="en-US" sz="2600" dirty="0" smtClean="0">
                <a:latin typeface="Calibri" panose="020F0502020204030204" pitchFamily="34" charset="0"/>
              </a:rPr>
              <a:t>8,000</a:t>
            </a:r>
            <a:endParaRPr lang="en-US" sz="2600" dirty="0">
              <a:latin typeface="Calibri" panose="020F0502020204030204" pitchFamily="34" charset="0"/>
            </a:endParaRPr>
          </a:p>
        </p:txBody>
      </p:sp>
      <p:sp>
        <p:nvSpPr>
          <p:cNvPr id="4" name="Slide Number Placeholder 3"/>
          <p:cNvSpPr>
            <a:spLocks noGrp="1"/>
          </p:cNvSpPr>
          <p:nvPr>
            <p:ph type="sldNum" sz="quarter" idx="10"/>
          </p:nvPr>
        </p:nvSpPr>
        <p:spPr/>
        <p:txBody>
          <a:bodyPr/>
          <a:lstStyle/>
          <a:p>
            <a:fld id="{67B19427-F580-D146-B60E-4CADEE75497F}" type="slidenum">
              <a:rPr lang="en-US" smtClean="0"/>
              <a:pPr/>
              <a:t>41</a:t>
            </a:fld>
            <a:endParaRPr lang="en-US" dirty="0"/>
          </a:p>
        </p:txBody>
      </p:sp>
      <p:sp>
        <p:nvSpPr>
          <p:cNvPr id="5" name="Footer Placeholder 4"/>
          <p:cNvSpPr>
            <a:spLocks noGrp="1"/>
          </p:cNvSpPr>
          <p:nvPr>
            <p:ph type="ftr" sz="quarter" idx="11"/>
          </p:nvPr>
        </p:nvSpPr>
        <p:spPr/>
        <p:txBody>
          <a:bodyPr/>
          <a:lstStyle/>
          <a:p>
            <a:r>
              <a:rPr lang="en-US" dirty="0" smtClean="0"/>
              <a:t>Copyright ©2019 John Wiley &amp; Sons, Inc.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xEl>
                                              <p:pRg st="0" end="0"/>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8" grpId="0" build="p"/>
      <p:bldP spid="9" grpId="0" build="p"/>
      <p:bldP spid="10" grpId="0" build="p"/>
      <p:bldP spid="12" grpId="0" build="p"/>
      <p:bldP spid="13" grpId="0" build="p"/>
      <p:bldP spid="14" grpId="0" build="p"/>
      <p:bldP spid="15"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marR="0" indent="0" algn="l" defTabSz="914400" rtl="0" eaLnBrk="1" fontAlgn="auto" latinLnBrk="0" hangingPunct="1">
              <a:lnSpc>
                <a:spcPct val="90000"/>
              </a:lnSpc>
              <a:spcBef>
                <a:spcPct val="0"/>
              </a:spcBef>
              <a:spcAft>
                <a:spcPts val="0"/>
              </a:spcAft>
              <a:buClrTx/>
              <a:buSzTx/>
              <a:buFontTx/>
              <a:buNone/>
              <a:tabLst/>
              <a:defRPr/>
            </a:pPr>
            <a:r>
              <a:rPr lang="en-US" dirty="0"/>
              <a:t>Do It! 3: Sales Transactions </a:t>
            </a:r>
            <a:r>
              <a:rPr lang="en-US" sz="2000" b="0" i="0" kern="1200" baseline="0" dirty="0" smtClean="0">
                <a:solidFill>
                  <a:schemeClr val="accent1"/>
                </a:solidFill>
                <a:ea typeface="Times New Roman" charset="0"/>
              </a:rPr>
              <a:t>(2 </a:t>
            </a:r>
            <a:r>
              <a:rPr lang="en-US" sz="2000" b="0" i="0" kern="1200" baseline="0" dirty="0">
                <a:solidFill>
                  <a:schemeClr val="accent1"/>
                </a:solidFill>
                <a:ea typeface="Times New Roman" charset="0"/>
              </a:rPr>
              <a:t>of 2)</a:t>
            </a:r>
            <a:endParaRPr lang="en-US" sz="2000" b="1" i="0" kern="1200" baseline="0" dirty="0">
              <a:solidFill>
                <a:schemeClr val="accent1"/>
              </a:solidFill>
              <a:ea typeface="Times New Roman" charset="0"/>
            </a:endParaRPr>
          </a:p>
        </p:txBody>
      </p:sp>
      <p:sp>
        <p:nvSpPr>
          <p:cNvPr id="6" name="Content Placeholder 5"/>
          <p:cNvSpPr>
            <a:spLocks noGrp="1"/>
          </p:cNvSpPr>
          <p:nvPr>
            <p:ph sz="quarter" idx="17"/>
          </p:nvPr>
        </p:nvSpPr>
        <p:spPr>
          <a:xfrm>
            <a:off x="170090" y="4112055"/>
            <a:ext cx="1263484" cy="457200"/>
          </a:xfrm>
          <a:ln>
            <a:noFill/>
          </a:ln>
        </p:spPr>
        <p:txBody>
          <a:bodyPr>
            <a:spAutoFit/>
          </a:bodyPr>
          <a:lstStyle/>
          <a:p>
            <a:pPr algn="r">
              <a:tabLst>
                <a:tab pos="914400" algn="r"/>
              </a:tabLst>
            </a:pPr>
            <a:r>
              <a:rPr lang="en-US" sz="2600" dirty="0">
                <a:latin typeface="Calibri" panose="020F0502020204030204" pitchFamily="34" charset="0"/>
              </a:rPr>
              <a:t>Sept. </a:t>
            </a:r>
            <a:r>
              <a:rPr lang="en-US" sz="2600" dirty="0" smtClean="0">
                <a:latin typeface="Calibri" panose="020F0502020204030204" pitchFamily="34" charset="0"/>
              </a:rPr>
              <a:t>8</a:t>
            </a:r>
            <a:endParaRPr lang="en-US" sz="2600" dirty="0">
              <a:latin typeface="Calibri" panose="020F0502020204030204" pitchFamily="34" charset="0"/>
            </a:endParaRPr>
          </a:p>
        </p:txBody>
      </p:sp>
      <p:sp>
        <p:nvSpPr>
          <p:cNvPr id="7" name="Content Placeholder 6"/>
          <p:cNvSpPr>
            <a:spLocks noGrp="1"/>
          </p:cNvSpPr>
          <p:nvPr>
            <p:ph sz="quarter" idx="18"/>
          </p:nvPr>
        </p:nvSpPr>
        <p:spPr>
          <a:xfrm>
            <a:off x="1536199" y="4114870"/>
            <a:ext cx="4629595" cy="452432"/>
          </a:xfrm>
          <a:ln>
            <a:noFill/>
          </a:ln>
        </p:spPr>
        <p:txBody>
          <a:bodyPr wrap="square">
            <a:spAutoFit/>
          </a:bodyPr>
          <a:lstStyle/>
          <a:p>
            <a:r>
              <a:rPr lang="en-US" sz="2600" dirty="0" smtClean="0">
                <a:latin typeface="Calibri" panose="020F0502020204030204" pitchFamily="34" charset="0"/>
              </a:rPr>
              <a:t>Sales Returns and Allowances</a:t>
            </a:r>
            <a:endParaRPr lang="en-US" sz="2600" dirty="0">
              <a:latin typeface="Calibri" panose="020F0502020204030204" pitchFamily="34" charset="0"/>
            </a:endParaRPr>
          </a:p>
        </p:txBody>
      </p:sp>
      <p:sp>
        <p:nvSpPr>
          <p:cNvPr id="8" name="Content Placeholder 7"/>
          <p:cNvSpPr>
            <a:spLocks noGrp="1"/>
          </p:cNvSpPr>
          <p:nvPr>
            <p:ph sz="quarter" idx="19"/>
          </p:nvPr>
        </p:nvSpPr>
        <p:spPr>
          <a:xfrm>
            <a:off x="5894559" y="4112055"/>
            <a:ext cx="1333766" cy="452432"/>
          </a:xfrm>
          <a:ln>
            <a:noFill/>
          </a:ln>
        </p:spPr>
        <p:txBody>
          <a:bodyPr>
            <a:spAutoFit/>
          </a:bodyPr>
          <a:lstStyle/>
          <a:p>
            <a:pPr algn="r"/>
            <a:r>
              <a:rPr lang="en-US" sz="2600" dirty="0" smtClean="0">
                <a:latin typeface="Calibri" panose="020F0502020204030204" pitchFamily="34" charset="0"/>
              </a:rPr>
              <a:t>2,000</a:t>
            </a:r>
            <a:endParaRPr lang="en-US" sz="2600" dirty="0">
              <a:latin typeface="Calibri" panose="020F0502020204030204" pitchFamily="34" charset="0"/>
            </a:endParaRPr>
          </a:p>
        </p:txBody>
      </p:sp>
      <p:sp>
        <p:nvSpPr>
          <p:cNvPr id="9" name="Content Placeholder 8"/>
          <p:cNvSpPr>
            <a:spLocks noGrp="1"/>
          </p:cNvSpPr>
          <p:nvPr>
            <p:ph sz="quarter" idx="20"/>
          </p:nvPr>
        </p:nvSpPr>
        <p:spPr>
          <a:xfrm>
            <a:off x="2054960" y="4564253"/>
            <a:ext cx="3823602" cy="452432"/>
          </a:xfrm>
          <a:ln>
            <a:noFill/>
          </a:ln>
        </p:spPr>
        <p:txBody>
          <a:bodyPr wrap="square">
            <a:spAutoFit/>
          </a:bodyPr>
          <a:lstStyle/>
          <a:p>
            <a:r>
              <a:rPr lang="en-US" sz="2600" dirty="0" smtClean="0">
                <a:latin typeface="Calibri" panose="020F0502020204030204" pitchFamily="34" charset="0"/>
              </a:rPr>
              <a:t>Accounts Receivable</a:t>
            </a:r>
            <a:endParaRPr lang="en-US" sz="2600" dirty="0">
              <a:latin typeface="Calibri" panose="020F0502020204030204" pitchFamily="34" charset="0"/>
            </a:endParaRPr>
          </a:p>
        </p:txBody>
      </p:sp>
      <p:sp>
        <p:nvSpPr>
          <p:cNvPr id="10" name="Content Placeholder 9"/>
          <p:cNvSpPr>
            <a:spLocks noGrp="1"/>
          </p:cNvSpPr>
          <p:nvPr>
            <p:ph sz="quarter" idx="21"/>
          </p:nvPr>
        </p:nvSpPr>
        <p:spPr>
          <a:xfrm>
            <a:off x="7152430" y="4566754"/>
            <a:ext cx="1290215" cy="452432"/>
          </a:xfrm>
          <a:ln>
            <a:noFill/>
          </a:ln>
        </p:spPr>
        <p:txBody>
          <a:bodyPr wrap="square" anchor="ctr" anchorCtr="0">
            <a:spAutoFit/>
          </a:bodyPr>
          <a:lstStyle/>
          <a:p>
            <a:pPr algn="r"/>
            <a:r>
              <a:rPr lang="en-US" sz="2600" dirty="0" smtClean="0">
                <a:latin typeface="Calibri" panose="020F0502020204030204" pitchFamily="34" charset="0"/>
              </a:rPr>
              <a:t>2,000</a:t>
            </a:r>
            <a:endParaRPr lang="en-US" sz="2600" dirty="0">
              <a:latin typeface="Calibri" panose="020F0502020204030204" pitchFamily="34" charset="0"/>
            </a:endParaRPr>
          </a:p>
        </p:txBody>
      </p:sp>
      <p:sp>
        <p:nvSpPr>
          <p:cNvPr id="11" name="Content Placeholder 10"/>
          <p:cNvSpPr>
            <a:spLocks noGrp="1"/>
          </p:cNvSpPr>
          <p:nvPr>
            <p:ph sz="quarter" idx="22"/>
          </p:nvPr>
        </p:nvSpPr>
        <p:spPr>
          <a:xfrm>
            <a:off x="228905" y="5116102"/>
            <a:ext cx="1231400" cy="452432"/>
          </a:xfrm>
          <a:ln>
            <a:noFill/>
          </a:ln>
        </p:spPr>
        <p:txBody>
          <a:bodyPr>
            <a:spAutoFit/>
          </a:bodyPr>
          <a:lstStyle/>
          <a:p>
            <a:pPr algn="r"/>
            <a:r>
              <a:rPr lang="en-US" sz="2600" dirty="0" smtClean="0">
                <a:latin typeface="Calibri" panose="020F0502020204030204" pitchFamily="34" charset="0"/>
              </a:rPr>
              <a:t>Sept. 8</a:t>
            </a:r>
            <a:endParaRPr lang="en-US" sz="2600" dirty="0">
              <a:latin typeface="Calibri" panose="020F0502020204030204" pitchFamily="34" charset="0"/>
            </a:endParaRPr>
          </a:p>
        </p:txBody>
      </p:sp>
      <p:sp>
        <p:nvSpPr>
          <p:cNvPr id="12" name="Content Placeholder 11"/>
          <p:cNvSpPr>
            <a:spLocks noGrp="1"/>
          </p:cNvSpPr>
          <p:nvPr>
            <p:ph sz="quarter" idx="23"/>
          </p:nvPr>
        </p:nvSpPr>
        <p:spPr>
          <a:xfrm>
            <a:off x="1536200" y="5116102"/>
            <a:ext cx="3883150" cy="452432"/>
          </a:xfrm>
          <a:ln>
            <a:noFill/>
          </a:ln>
        </p:spPr>
        <p:txBody>
          <a:bodyPr>
            <a:spAutoFit/>
          </a:bodyPr>
          <a:lstStyle/>
          <a:p>
            <a:r>
              <a:rPr lang="en-US" sz="2600" dirty="0" smtClean="0">
                <a:latin typeface="Calibri" panose="020F0502020204030204" pitchFamily="34" charset="0"/>
              </a:rPr>
              <a:t>Inventory</a:t>
            </a:r>
            <a:endParaRPr lang="en-US" sz="2600" dirty="0">
              <a:latin typeface="Calibri" panose="020F0502020204030204" pitchFamily="34" charset="0"/>
            </a:endParaRPr>
          </a:p>
        </p:txBody>
      </p:sp>
      <p:sp>
        <p:nvSpPr>
          <p:cNvPr id="13" name="Content Placeholder 12"/>
          <p:cNvSpPr>
            <a:spLocks noGrp="1"/>
          </p:cNvSpPr>
          <p:nvPr>
            <p:ph sz="quarter" idx="24"/>
          </p:nvPr>
        </p:nvSpPr>
        <p:spPr>
          <a:xfrm>
            <a:off x="5911515" y="5116007"/>
            <a:ext cx="1316809" cy="452432"/>
          </a:xfrm>
          <a:ln>
            <a:noFill/>
          </a:ln>
        </p:spPr>
        <p:txBody>
          <a:bodyPr wrap="square">
            <a:spAutoFit/>
          </a:bodyPr>
          <a:lstStyle/>
          <a:p>
            <a:pPr algn="r"/>
            <a:r>
              <a:rPr lang="en-US" sz="2600" dirty="0" smtClean="0">
                <a:latin typeface="Calibri" panose="020F0502020204030204" pitchFamily="34" charset="0"/>
              </a:rPr>
              <a:t>300</a:t>
            </a:r>
            <a:endParaRPr lang="en-US" sz="2600" dirty="0">
              <a:latin typeface="Calibri" panose="020F0502020204030204" pitchFamily="34" charset="0"/>
            </a:endParaRPr>
          </a:p>
        </p:txBody>
      </p:sp>
      <p:sp>
        <p:nvSpPr>
          <p:cNvPr id="14" name="Content Placeholder 13"/>
          <p:cNvSpPr>
            <a:spLocks noGrp="1"/>
          </p:cNvSpPr>
          <p:nvPr>
            <p:ph sz="quarter" idx="25"/>
          </p:nvPr>
        </p:nvSpPr>
        <p:spPr>
          <a:xfrm>
            <a:off x="2054960" y="5569762"/>
            <a:ext cx="3883150" cy="452432"/>
          </a:xfrm>
          <a:ln>
            <a:noFill/>
          </a:ln>
        </p:spPr>
        <p:txBody>
          <a:bodyPr wrap="square">
            <a:spAutoFit/>
          </a:bodyPr>
          <a:lstStyle/>
          <a:p>
            <a:r>
              <a:rPr lang="en-US" sz="2600" dirty="0">
                <a:latin typeface="Calibri" panose="020F0502020204030204" pitchFamily="34" charset="0"/>
              </a:rPr>
              <a:t>Cost of Goods </a:t>
            </a:r>
            <a:r>
              <a:rPr lang="en-US" sz="2600" dirty="0" smtClean="0">
                <a:latin typeface="Calibri" panose="020F0502020204030204" pitchFamily="34" charset="0"/>
              </a:rPr>
              <a:t>Sold</a:t>
            </a:r>
            <a:endParaRPr lang="en-US" sz="2600" dirty="0">
              <a:latin typeface="Calibri" panose="020F0502020204030204" pitchFamily="34" charset="0"/>
            </a:endParaRPr>
          </a:p>
        </p:txBody>
      </p:sp>
      <p:sp>
        <p:nvSpPr>
          <p:cNvPr id="15" name="Content Placeholder 14"/>
          <p:cNvSpPr>
            <a:spLocks noGrp="1"/>
          </p:cNvSpPr>
          <p:nvPr>
            <p:ph sz="quarter" idx="26"/>
          </p:nvPr>
        </p:nvSpPr>
        <p:spPr>
          <a:xfrm>
            <a:off x="7152430" y="5572263"/>
            <a:ext cx="1290215" cy="452432"/>
          </a:xfrm>
          <a:ln>
            <a:noFill/>
          </a:ln>
        </p:spPr>
        <p:txBody>
          <a:bodyPr wrap="square">
            <a:spAutoFit/>
          </a:bodyPr>
          <a:lstStyle/>
          <a:p>
            <a:pPr algn="r"/>
            <a:r>
              <a:rPr lang="en-US" sz="2600" dirty="0" smtClean="0">
                <a:latin typeface="Calibri" panose="020F0502020204030204" pitchFamily="34" charset="0"/>
              </a:rPr>
              <a:t>300</a:t>
            </a:r>
            <a:endParaRPr lang="en-US" sz="2600" dirty="0">
              <a:latin typeface="Calibri" panose="020F0502020204030204" pitchFamily="34" charset="0"/>
            </a:endParaRPr>
          </a:p>
        </p:txBody>
      </p:sp>
      <p:sp>
        <p:nvSpPr>
          <p:cNvPr id="4" name="Slide Number Placeholder 3"/>
          <p:cNvSpPr>
            <a:spLocks noGrp="1"/>
          </p:cNvSpPr>
          <p:nvPr>
            <p:ph type="sldNum" sz="quarter" idx="10"/>
          </p:nvPr>
        </p:nvSpPr>
        <p:spPr/>
        <p:txBody>
          <a:bodyPr/>
          <a:lstStyle/>
          <a:p>
            <a:fld id="{67B19427-F580-D146-B60E-4CADEE75497F}" type="slidenum">
              <a:rPr lang="en-US" smtClean="0"/>
              <a:pPr/>
              <a:t>42</a:t>
            </a:fld>
            <a:endParaRPr lang="en-US" dirty="0"/>
          </a:p>
        </p:txBody>
      </p:sp>
      <p:sp>
        <p:nvSpPr>
          <p:cNvPr id="5" name="Footer Placeholder 4"/>
          <p:cNvSpPr>
            <a:spLocks noGrp="1"/>
          </p:cNvSpPr>
          <p:nvPr>
            <p:ph type="ftr" sz="quarter" idx="11"/>
          </p:nvPr>
        </p:nvSpPr>
        <p:spPr/>
        <p:txBody>
          <a:bodyPr/>
          <a:lstStyle/>
          <a:p>
            <a:r>
              <a:rPr lang="en-US" dirty="0" smtClean="0"/>
              <a:t>Copyright ©2019 John Wiley &amp; Sons, Inc. </a:t>
            </a:r>
            <a:endParaRPr lang="en-US" dirty="0"/>
          </a:p>
        </p:txBody>
      </p:sp>
      <p:sp>
        <p:nvSpPr>
          <p:cNvPr id="17" name="Content Placeholder 2"/>
          <p:cNvSpPr>
            <a:spLocks noGrp="1"/>
          </p:cNvSpPr>
          <p:nvPr>
            <p:ph sz="quarter" idx="16"/>
          </p:nvPr>
        </p:nvSpPr>
        <p:spPr>
          <a:xfrm>
            <a:off x="304800" y="1455730"/>
            <a:ext cx="8382000" cy="2580430"/>
          </a:xfrm>
        </p:spPr>
        <p:txBody>
          <a:bodyPr/>
          <a:lstStyle/>
          <a:p>
            <a:pPr>
              <a:lnSpc>
                <a:spcPct val="100000"/>
              </a:lnSpc>
              <a:spcBef>
                <a:spcPts val="1200"/>
              </a:spcBef>
            </a:pPr>
            <a:r>
              <a:rPr lang="en-US" sz="2600" dirty="0" smtClean="0"/>
              <a:t>On </a:t>
            </a:r>
            <a:r>
              <a:rPr lang="en-US" sz="2600" dirty="0"/>
              <a:t>September 5, Zhū Company buys merchandise on account from Gāo Company. The selling price of the goods is ¥15,000, and the cost to Gāo Company was ¥8,000. On September 8, Zhū returns defective goods with a selling price of ¥2,000 and a fair value of ¥300. Record the transactions on the books of Gāo Company</a:t>
            </a:r>
            <a:r>
              <a:rPr lang="en-US" sz="2600" dirty="0" smtClean="0"/>
              <a:t>.</a:t>
            </a:r>
            <a:endParaRPr lang="en-US" sz="2600" dirty="0"/>
          </a:p>
        </p:txBody>
      </p:sp>
    </p:spTree>
    <p:extLst>
      <p:ext uri="{BB962C8B-B14F-4D97-AF65-F5344CB8AC3E}">
        <p14:creationId xmlns:p14="http://schemas.microsoft.com/office/powerpoint/2010/main" xmlns="" val="3932467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xEl>
                                              <p:pRg st="0" end="0"/>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8" grpId="0" build="p"/>
      <p:bldP spid="9" grpId="0" build="p"/>
      <p:bldP spid="10" grpId="0" build="p"/>
      <p:bldP spid="12" grpId="0" build="p"/>
      <p:bldP spid="13" grpId="0" build="p"/>
      <p:bldP spid="14" grpId="0" build="p"/>
      <p:bldP spid="15"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p:cNvSpPr>
            <a:spLocks noGrp="1"/>
          </p:cNvSpPr>
          <p:nvPr>
            <p:ph type="title"/>
          </p:nvPr>
        </p:nvSpPr>
        <p:spPr>
          <a:xfrm>
            <a:off x="304800" y="1828799"/>
            <a:ext cx="8534400" cy="2738625"/>
          </a:xfrm>
          <a:prstGeom prst="rect">
            <a:avLst/>
          </a:prstGeom>
        </p:spPr>
        <p:txBody>
          <a:bodyPr>
            <a:noAutofit/>
          </a:bodyPr>
          <a:lstStyle/>
          <a:p>
            <a:pPr>
              <a:lnSpc>
                <a:spcPct val="100000"/>
              </a:lnSpc>
              <a:spcBef>
                <a:spcPts val="600"/>
              </a:spcBef>
            </a:pPr>
            <a:r>
              <a:rPr lang="en-IN" dirty="0" smtClean="0">
                <a:solidFill>
                  <a:srgbClr val="931B21"/>
                </a:solidFill>
              </a:rPr>
              <a:t>Learning Objective 4</a:t>
            </a:r>
            <a:br>
              <a:rPr lang="en-IN" dirty="0" smtClean="0">
                <a:solidFill>
                  <a:srgbClr val="931B21"/>
                </a:solidFill>
              </a:rPr>
            </a:br>
            <a:r>
              <a:rPr lang="en-US" dirty="0" smtClean="0">
                <a:solidFill>
                  <a:schemeClr val="accent1"/>
                </a:solidFill>
              </a:rPr>
              <a:t>Apply </a:t>
            </a:r>
            <a:r>
              <a:rPr lang="en-US" dirty="0">
                <a:solidFill>
                  <a:schemeClr val="accent1"/>
                </a:solidFill>
              </a:rPr>
              <a:t>the </a:t>
            </a:r>
            <a:r>
              <a:rPr lang="en-US" dirty="0" smtClean="0">
                <a:solidFill>
                  <a:schemeClr val="accent1"/>
                </a:solidFill>
              </a:rPr>
              <a:t>Steps in </a:t>
            </a:r>
            <a:r>
              <a:rPr lang="en-US" dirty="0">
                <a:solidFill>
                  <a:schemeClr val="accent1"/>
                </a:solidFill>
              </a:rPr>
              <a:t>the </a:t>
            </a:r>
            <a:r>
              <a:rPr lang="en-US" dirty="0" smtClean="0">
                <a:solidFill>
                  <a:schemeClr val="accent1"/>
                </a:solidFill>
              </a:rPr>
              <a:t>Accounting Cycle to </a:t>
            </a:r>
            <a:r>
              <a:rPr lang="en-US" dirty="0">
                <a:solidFill>
                  <a:schemeClr val="accent1"/>
                </a:solidFill>
              </a:rPr>
              <a:t>a </a:t>
            </a:r>
            <a:r>
              <a:rPr lang="en-US" dirty="0" smtClean="0">
                <a:solidFill>
                  <a:schemeClr val="accent1"/>
                </a:solidFill>
              </a:rPr>
              <a:t>Merchandising Company</a:t>
            </a:r>
            <a:endParaRPr lang="en-IN" dirty="0">
              <a:solidFill>
                <a:schemeClr val="accent1"/>
              </a:solidFill>
            </a:endParaRPr>
          </a:p>
        </p:txBody>
      </p:sp>
      <p:sp>
        <p:nvSpPr>
          <p:cNvPr id="5" name="Slide Number Placeholder "/>
          <p:cNvSpPr>
            <a:spLocks noGrp="1"/>
          </p:cNvSpPr>
          <p:nvPr>
            <p:ph type="sldNum" sz="quarter" idx="10"/>
          </p:nvPr>
        </p:nvSpPr>
        <p:spPr/>
        <p:txBody>
          <a:bodyPr/>
          <a:lstStyle/>
          <a:p>
            <a:fld id="{67B19427-F580-D146-B60E-4CADEE75497F}" type="slidenum">
              <a:rPr lang="en-US" smtClean="0"/>
              <a:pPr/>
              <a:t>43</a:t>
            </a:fld>
            <a:endParaRPr lang="en-US" dirty="0"/>
          </a:p>
        </p:txBody>
      </p:sp>
      <p:sp>
        <p:nvSpPr>
          <p:cNvPr id="6" name="Footer Placeholder "/>
          <p:cNvSpPr>
            <a:spLocks noGrp="1"/>
          </p:cNvSpPr>
          <p:nvPr>
            <p:ph type="ftr" sz="quarter" idx="11"/>
          </p:nvPr>
        </p:nvSpPr>
        <p:spPr/>
        <p:txBody>
          <a:bodyPr/>
          <a:lstStyle/>
          <a:p>
            <a:r>
              <a:rPr lang="en-US" dirty="0"/>
              <a:t>Copyright </a:t>
            </a:r>
            <a:r>
              <a:rPr lang="en-US" dirty="0" smtClean="0"/>
              <a:t>©2019 John Wiley &amp; Sons, </a:t>
            </a:r>
            <a:r>
              <a:rPr lang="en-US" dirty="0"/>
              <a:t>Inc. </a:t>
            </a:r>
          </a:p>
        </p:txBody>
      </p:sp>
    </p:spTree>
    <p:extLst>
      <p:ext uri="{BB962C8B-B14F-4D97-AF65-F5344CB8AC3E}">
        <p14:creationId xmlns:p14="http://schemas.microsoft.com/office/powerpoint/2010/main" xmlns="" val="376812180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
          <p:cNvSpPr>
            <a:spLocks noGrp="1"/>
          </p:cNvSpPr>
          <p:nvPr>
            <p:ph type="sldNum" sz="quarter" idx="10"/>
          </p:nvPr>
        </p:nvSpPr>
        <p:spPr/>
        <p:txBody>
          <a:bodyPr/>
          <a:lstStyle/>
          <a:p>
            <a:fld id="{67B19427-F580-D146-B60E-4CADEE75497F}" type="slidenum">
              <a:rPr lang="en-US" smtClean="0"/>
              <a:pPr/>
              <a:t>44</a:t>
            </a:fld>
            <a:endParaRPr lang="en-US" dirty="0"/>
          </a:p>
        </p:txBody>
      </p:sp>
      <p:sp>
        <p:nvSpPr>
          <p:cNvPr id="5" name="Footer Placeholder "/>
          <p:cNvSpPr>
            <a:spLocks noGrp="1"/>
          </p:cNvSpPr>
          <p:nvPr>
            <p:ph type="ftr" sz="quarter" idx="11"/>
          </p:nvPr>
        </p:nvSpPr>
        <p:spPr/>
        <p:txBody>
          <a:bodyPr/>
          <a:lstStyle/>
          <a:p>
            <a:r>
              <a:rPr lang="en-US" dirty="0" smtClean="0"/>
              <a:t>Copyright ©2019 John </a:t>
            </a:r>
            <a:r>
              <a:rPr lang="en-US" dirty="0"/>
              <a:t>Wiley &amp; Son, Inc. </a:t>
            </a:r>
          </a:p>
        </p:txBody>
      </p:sp>
      <p:sp>
        <p:nvSpPr>
          <p:cNvPr id="7" name="LOBL"/>
          <p:cNvSpPr>
            <a:spLocks noGrp="1"/>
          </p:cNvSpPr>
          <p:nvPr>
            <p:ph sz="quarter" idx="4294967295"/>
          </p:nvPr>
        </p:nvSpPr>
        <p:spPr>
          <a:xfrm>
            <a:off x="309562" y="2017931"/>
            <a:ext cx="8377238" cy="3849469"/>
          </a:xfrm>
          <a:prstGeom prst="rect">
            <a:avLst/>
          </a:prstGeom>
        </p:spPr>
        <p:txBody>
          <a:bodyPr/>
          <a:lstStyle/>
          <a:p>
            <a:pPr marL="0" lvl="2" indent="0">
              <a:lnSpc>
                <a:spcPct val="100000"/>
              </a:lnSpc>
              <a:spcBef>
                <a:spcPts val="1200"/>
              </a:spcBef>
              <a:buClr>
                <a:srgbClr val="990000"/>
              </a:buClr>
              <a:buSzPct val="100000"/>
              <a:buNone/>
            </a:pPr>
            <a:r>
              <a:rPr lang="en-US" altLang="en-US" sz="3200" b="1" dirty="0" smtClean="0">
                <a:solidFill>
                  <a:srgbClr val="990000"/>
                </a:solidFill>
              </a:rPr>
              <a:t>Adjusting Entries</a:t>
            </a:r>
            <a:endParaRPr lang="en-US" altLang="en-US" sz="3200" dirty="0">
              <a:solidFill>
                <a:srgbClr val="990000"/>
              </a:solidFill>
            </a:endParaRPr>
          </a:p>
          <a:p>
            <a:pPr marL="574675" lvl="2" indent="-346075">
              <a:lnSpc>
                <a:spcPct val="100000"/>
              </a:lnSpc>
              <a:spcBef>
                <a:spcPts val="1200"/>
              </a:spcBef>
              <a:buClr>
                <a:srgbClr val="990000"/>
              </a:buClr>
              <a:buSzPct val="100000"/>
            </a:pPr>
            <a:r>
              <a:rPr lang="en-US" altLang="en-US" sz="2800" dirty="0"/>
              <a:t>Generally </a:t>
            </a:r>
            <a:r>
              <a:rPr lang="en-US" altLang="en-US" sz="2800" dirty="0" smtClean="0"/>
              <a:t>same </a:t>
            </a:r>
            <a:r>
              <a:rPr lang="en-US" altLang="en-US" sz="2800" dirty="0"/>
              <a:t>as a service company</a:t>
            </a:r>
          </a:p>
          <a:p>
            <a:pPr marL="574675" lvl="2" indent="-346075">
              <a:lnSpc>
                <a:spcPct val="100000"/>
              </a:lnSpc>
              <a:spcBef>
                <a:spcPts val="1200"/>
              </a:spcBef>
              <a:buClr>
                <a:srgbClr val="990000"/>
              </a:buClr>
              <a:buSzPct val="100000"/>
            </a:pPr>
            <a:r>
              <a:rPr lang="en-US" altLang="en-US" sz="2800" dirty="0"/>
              <a:t>One additional adjustment to make </a:t>
            </a:r>
            <a:r>
              <a:rPr lang="en-US" altLang="en-US" sz="2800" dirty="0" smtClean="0"/>
              <a:t>records </a:t>
            </a:r>
            <a:r>
              <a:rPr lang="en-US" altLang="en-US" sz="2800" dirty="0"/>
              <a:t>agree with </a:t>
            </a:r>
            <a:r>
              <a:rPr lang="en-US" altLang="en-US" sz="2800" dirty="0" smtClean="0"/>
              <a:t>actual </a:t>
            </a:r>
            <a:r>
              <a:rPr lang="en-US" altLang="en-US" sz="2800" dirty="0"/>
              <a:t>inventory on hand</a:t>
            </a:r>
          </a:p>
          <a:p>
            <a:pPr marL="574675" lvl="2" indent="-346075">
              <a:lnSpc>
                <a:spcPct val="100000"/>
              </a:lnSpc>
              <a:spcBef>
                <a:spcPts val="1200"/>
              </a:spcBef>
              <a:buClr>
                <a:srgbClr val="990000"/>
              </a:buClr>
              <a:buSzPct val="100000"/>
            </a:pPr>
            <a:r>
              <a:rPr lang="en-US" altLang="en-US" sz="2800" dirty="0"/>
              <a:t>Involves adjusting Inventory and Cost of Goods </a:t>
            </a:r>
            <a:r>
              <a:rPr lang="en-US" altLang="en-US" sz="2800" dirty="0" smtClean="0"/>
              <a:t>Sold</a:t>
            </a:r>
            <a:endParaRPr lang="en-US" altLang="en-US" sz="2800" dirty="0"/>
          </a:p>
        </p:txBody>
      </p:sp>
      <p:sp>
        <p:nvSpPr>
          <p:cNvPr id="8" name="Title "/>
          <p:cNvSpPr>
            <a:spLocks noGrp="1"/>
          </p:cNvSpPr>
          <p:nvPr>
            <p:ph type="title" idx="4294967295"/>
          </p:nvPr>
        </p:nvSpPr>
        <p:spPr>
          <a:xfrm>
            <a:off x="309562" y="762000"/>
            <a:ext cx="8682038" cy="1200329"/>
          </a:xfrm>
          <a:prstGeom prst="rect">
            <a:avLst/>
          </a:prstGeom>
        </p:spPr>
        <p:txBody>
          <a:bodyPr wrap="square">
            <a:spAutoFit/>
          </a:bodyPr>
          <a:lstStyle/>
          <a:p>
            <a:r>
              <a:rPr lang="en-US" sz="4000" b="1" dirty="0" smtClean="0">
                <a:solidFill>
                  <a:schemeClr val="accent1"/>
                </a:solidFill>
                <a:latin typeface="Calibri" panose="020F0502020204030204" pitchFamily="34" charset="0"/>
                <a:ea typeface="Source Sans Pro" charset="0"/>
                <a:cs typeface="Calibri" panose="020F0502020204030204" pitchFamily="34" charset="0"/>
              </a:rPr>
              <a:t>The Accounting Cycle for a  Merchandising Company</a:t>
            </a:r>
            <a:endParaRPr lang="en-US" sz="4000" b="1" dirty="0">
              <a:solidFill>
                <a:schemeClr val="accent1"/>
              </a:solidFill>
              <a:latin typeface="Calibri" panose="020F0502020204030204" pitchFamily="34" charset="0"/>
              <a:ea typeface="Source Sans Pro" charset="0"/>
              <a:cs typeface="Calibri" panose="020F0502020204030204" pitchFamily="34" charset="0"/>
            </a:endParaRPr>
          </a:p>
        </p:txBody>
      </p:sp>
    </p:spTree>
    <p:extLst>
      <p:ext uri="{BB962C8B-B14F-4D97-AF65-F5344CB8AC3E}">
        <p14:creationId xmlns:p14="http://schemas.microsoft.com/office/powerpoint/2010/main" xmlns="" val="22422485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
          <p:cNvSpPr>
            <a:spLocks noGrp="1"/>
          </p:cNvSpPr>
          <p:nvPr>
            <p:ph type="sldNum" sz="quarter" idx="10"/>
          </p:nvPr>
        </p:nvSpPr>
        <p:spPr/>
        <p:txBody>
          <a:bodyPr/>
          <a:lstStyle/>
          <a:p>
            <a:fld id="{67B19427-F580-D146-B60E-4CADEE75497F}" type="slidenum">
              <a:rPr lang="en-US" smtClean="0"/>
              <a:pPr/>
              <a:t>45</a:t>
            </a:fld>
            <a:endParaRPr lang="en-US" dirty="0"/>
          </a:p>
        </p:txBody>
      </p:sp>
      <p:sp>
        <p:nvSpPr>
          <p:cNvPr id="5" name="Footer Placeholder "/>
          <p:cNvSpPr>
            <a:spLocks noGrp="1"/>
          </p:cNvSpPr>
          <p:nvPr>
            <p:ph type="ftr" sz="quarter" idx="11"/>
          </p:nvPr>
        </p:nvSpPr>
        <p:spPr/>
        <p:txBody>
          <a:bodyPr/>
          <a:lstStyle/>
          <a:p>
            <a:r>
              <a:rPr lang="en-US" dirty="0" smtClean="0"/>
              <a:t>Copyright ©2019 John </a:t>
            </a:r>
            <a:r>
              <a:rPr lang="en-US" dirty="0"/>
              <a:t>Wiley &amp; Son, Inc. </a:t>
            </a:r>
          </a:p>
        </p:txBody>
      </p:sp>
      <p:sp>
        <p:nvSpPr>
          <p:cNvPr id="9" name="LOBL"/>
          <p:cNvSpPr>
            <a:spLocks noGrp="1"/>
          </p:cNvSpPr>
          <p:nvPr>
            <p:ph sz="quarter" idx="4294967295"/>
          </p:nvPr>
        </p:nvSpPr>
        <p:spPr>
          <a:xfrm>
            <a:off x="310776" y="1447800"/>
            <a:ext cx="8604624" cy="2360675"/>
          </a:xfrm>
          <a:prstGeom prst="rect">
            <a:avLst/>
          </a:prstGeom>
        </p:spPr>
        <p:txBody>
          <a:bodyPr/>
          <a:lstStyle/>
          <a:p>
            <a:pPr marL="0" indent="0">
              <a:lnSpc>
                <a:spcPct val="100000"/>
              </a:lnSpc>
              <a:spcBef>
                <a:spcPts val="1200"/>
              </a:spcBef>
              <a:buNone/>
            </a:pPr>
            <a:r>
              <a:rPr lang="en-US" altLang="en-US" sz="2600" b="1" dirty="0" smtClean="0"/>
              <a:t>Illustration: </a:t>
            </a:r>
            <a:r>
              <a:rPr lang="en-US" sz="2600" dirty="0" smtClean="0"/>
              <a:t>Suppose </a:t>
            </a:r>
            <a:r>
              <a:rPr lang="en-US" sz="2600" dirty="0"/>
              <a:t>that PW Audio Supply has an unadjusted balance of </a:t>
            </a:r>
            <a:r>
              <a:rPr lang="en-US" sz="2600" dirty="0" smtClean="0"/>
              <a:t>€40,500 in Inventory</a:t>
            </a:r>
            <a:r>
              <a:rPr lang="en-US" sz="2600" dirty="0"/>
              <a:t>. Through a physical count, PW Audio Supply determines that its actual </a:t>
            </a:r>
            <a:r>
              <a:rPr lang="en-US" sz="2600" dirty="0" smtClean="0"/>
              <a:t>merchandise inventory </a:t>
            </a:r>
            <a:r>
              <a:rPr lang="en-US" sz="2600" dirty="0"/>
              <a:t>at December 31 is </a:t>
            </a:r>
            <a:r>
              <a:rPr lang="en-US" sz="2600" dirty="0" smtClean="0"/>
              <a:t>€40,000</a:t>
            </a:r>
            <a:r>
              <a:rPr lang="en-US" sz="2600" dirty="0"/>
              <a:t>. The company would make an adjusting entry as follows</a:t>
            </a:r>
            <a:r>
              <a:rPr lang="en-US" sz="2600" dirty="0" smtClean="0"/>
              <a:t>.</a:t>
            </a:r>
            <a:endParaRPr lang="en-US" sz="2600" dirty="0"/>
          </a:p>
        </p:txBody>
      </p:sp>
      <p:sp>
        <p:nvSpPr>
          <p:cNvPr id="7" name="Title "/>
          <p:cNvSpPr>
            <a:spLocks noGrp="1"/>
          </p:cNvSpPr>
          <p:nvPr>
            <p:ph type="title" idx="4294967295"/>
          </p:nvPr>
        </p:nvSpPr>
        <p:spPr>
          <a:xfrm>
            <a:off x="309562" y="762000"/>
            <a:ext cx="8682038" cy="646331"/>
          </a:xfrm>
          <a:prstGeom prst="rect">
            <a:avLst/>
          </a:prstGeom>
        </p:spPr>
        <p:txBody>
          <a:bodyPr wrap="square">
            <a:spAutoFit/>
          </a:bodyPr>
          <a:lstStyle/>
          <a:p>
            <a:r>
              <a:rPr lang="en-US" sz="4000" b="1" dirty="0" smtClean="0">
                <a:solidFill>
                  <a:schemeClr val="accent1"/>
                </a:solidFill>
                <a:latin typeface="Calibri" panose="020F0502020204030204" pitchFamily="34" charset="0"/>
                <a:ea typeface="Source Sans Pro" charset="0"/>
                <a:cs typeface="Calibri" panose="020F0502020204030204" pitchFamily="34" charset="0"/>
              </a:rPr>
              <a:t>Adjusting Entries</a:t>
            </a:r>
            <a:endParaRPr lang="en-US" sz="4000" b="1" dirty="0">
              <a:solidFill>
                <a:schemeClr val="accent1"/>
              </a:solidFill>
              <a:latin typeface="+mn-lt"/>
              <a:ea typeface="Source Sans Pro" charset="0"/>
              <a:cs typeface="Calibri" panose="020F0502020204030204" pitchFamily="34" charset="0"/>
            </a:endParaRPr>
          </a:p>
        </p:txBody>
      </p:sp>
      <p:sp>
        <p:nvSpPr>
          <p:cNvPr id="8" name="Content Placeholder 5"/>
          <p:cNvSpPr>
            <a:spLocks noGrp="1"/>
          </p:cNvSpPr>
          <p:nvPr>
            <p:ph sz="quarter" idx="4294967295"/>
          </p:nvPr>
        </p:nvSpPr>
        <p:spPr>
          <a:xfrm>
            <a:off x="321880" y="3960265"/>
            <a:ext cx="1263484" cy="452432"/>
          </a:xfrm>
          <a:prstGeom prst="rect">
            <a:avLst/>
          </a:prstGeom>
          <a:ln>
            <a:noFill/>
          </a:ln>
        </p:spPr>
        <p:txBody>
          <a:bodyPr>
            <a:spAutoFit/>
          </a:bodyPr>
          <a:lstStyle/>
          <a:p>
            <a:pPr marL="0" indent="0">
              <a:buNone/>
              <a:tabLst>
                <a:tab pos="914400" algn="r"/>
              </a:tabLst>
            </a:pPr>
            <a:r>
              <a:rPr lang="en-US" sz="2600" dirty="0" smtClean="0">
                <a:latin typeface="Calibri" panose="020F0502020204030204" pitchFamily="34" charset="0"/>
              </a:rPr>
              <a:t>Dec. 31</a:t>
            </a:r>
            <a:endParaRPr lang="en-US" sz="2600" dirty="0">
              <a:latin typeface="Calibri" panose="020F0502020204030204" pitchFamily="34" charset="0"/>
            </a:endParaRPr>
          </a:p>
        </p:txBody>
      </p:sp>
      <p:sp>
        <p:nvSpPr>
          <p:cNvPr id="11" name="Content Placeholder 6"/>
          <p:cNvSpPr>
            <a:spLocks noGrp="1"/>
          </p:cNvSpPr>
          <p:nvPr>
            <p:ph sz="quarter" idx="4294967295"/>
          </p:nvPr>
        </p:nvSpPr>
        <p:spPr>
          <a:xfrm>
            <a:off x="1687989" y="3963080"/>
            <a:ext cx="4629595" cy="452432"/>
          </a:xfrm>
          <a:prstGeom prst="rect">
            <a:avLst/>
          </a:prstGeom>
          <a:ln>
            <a:noFill/>
          </a:ln>
        </p:spPr>
        <p:txBody>
          <a:bodyPr wrap="square">
            <a:spAutoFit/>
          </a:bodyPr>
          <a:lstStyle/>
          <a:p>
            <a:pPr marL="0" indent="0">
              <a:buNone/>
            </a:pPr>
            <a:r>
              <a:rPr lang="en-US" sz="2600" dirty="0" smtClean="0">
                <a:latin typeface="Calibri" panose="020F0502020204030204" pitchFamily="34" charset="0"/>
              </a:rPr>
              <a:t>Cost of Goods Sold</a:t>
            </a:r>
            <a:endParaRPr lang="en-US" sz="2600" dirty="0">
              <a:latin typeface="Calibri" panose="020F0502020204030204" pitchFamily="34" charset="0"/>
            </a:endParaRPr>
          </a:p>
        </p:txBody>
      </p:sp>
      <p:sp>
        <p:nvSpPr>
          <p:cNvPr id="12" name="Content Placeholder 7"/>
          <p:cNvSpPr>
            <a:spLocks noGrp="1"/>
          </p:cNvSpPr>
          <p:nvPr>
            <p:ph sz="quarter" idx="4294967295"/>
          </p:nvPr>
        </p:nvSpPr>
        <p:spPr>
          <a:xfrm>
            <a:off x="6198139" y="3960265"/>
            <a:ext cx="1333766" cy="452432"/>
          </a:xfrm>
          <a:prstGeom prst="rect">
            <a:avLst/>
          </a:prstGeom>
          <a:ln>
            <a:noFill/>
          </a:ln>
        </p:spPr>
        <p:txBody>
          <a:bodyPr>
            <a:spAutoFit/>
          </a:bodyPr>
          <a:lstStyle/>
          <a:p>
            <a:pPr marL="0" indent="0" algn="r">
              <a:buNone/>
            </a:pPr>
            <a:r>
              <a:rPr lang="en-US" sz="2600" dirty="0" smtClean="0">
                <a:latin typeface="Calibri" panose="020F0502020204030204" pitchFamily="34" charset="0"/>
              </a:rPr>
              <a:t>500</a:t>
            </a:r>
            <a:endParaRPr lang="en-US" sz="2600" dirty="0">
              <a:latin typeface="Calibri" panose="020F0502020204030204" pitchFamily="34" charset="0"/>
            </a:endParaRPr>
          </a:p>
        </p:txBody>
      </p:sp>
      <p:sp>
        <p:nvSpPr>
          <p:cNvPr id="13" name="Content Placeholder 8"/>
          <p:cNvSpPr>
            <a:spLocks noGrp="1"/>
          </p:cNvSpPr>
          <p:nvPr>
            <p:ph sz="quarter" idx="4294967295"/>
          </p:nvPr>
        </p:nvSpPr>
        <p:spPr>
          <a:xfrm>
            <a:off x="2206749" y="4412463"/>
            <a:ext cx="4262625" cy="452432"/>
          </a:xfrm>
          <a:prstGeom prst="rect">
            <a:avLst/>
          </a:prstGeom>
          <a:ln>
            <a:noFill/>
          </a:ln>
        </p:spPr>
        <p:txBody>
          <a:bodyPr wrap="square">
            <a:spAutoFit/>
          </a:bodyPr>
          <a:lstStyle/>
          <a:p>
            <a:pPr marL="0" indent="0">
              <a:buNone/>
            </a:pPr>
            <a:r>
              <a:rPr lang="en-US" sz="2600" dirty="0"/>
              <a:t>Inventory (€40,500 − €40,000)</a:t>
            </a:r>
            <a:endParaRPr lang="en-US" sz="2600" dirty="0">
              <a:latin typeface="Calibri" panose="020F0502020204030204" pitchFamily="34" charset="0"/>
            </a:endParaRPr>
          </a:p>
        </p:txBody>
      </p:sp>
      <p:sp>
        <p:nvSpPr>
          <p:cNvPr id="14" name="Content Placeholder 9"/>
          <p:cNvSpPr>
            <a:spLocks noGrp="1"/>
          </p:cNvSpPr>
          <p:nvPr>
            <p:ph sz="quarter" idx="4294967295"/>
          </p:nvPr>
        </p:nvSpPr>
        <p:spPr>
          <a:xfrm>
            <a:off x="7456010" y="4414964"/>
            <a:ext cx="1290215" cy="452432"/>
          </a:xfrm>
          <a:prstGeom prst="rect">
            <a:avLst/>
          </a:prstGeom>
          <a:ln>
            <a:noFill/>
          </a:ln>
        </p:spPr>
        <p:txBody>
          <a:bodyPr wrap="square" anchor="ctr" anchorCtr="0">
            <a:spAutoFit/>
          </a:bodyPr>
          <a:lstStyle/>
          <a:p>
            <a:pPr marL="0" indent="0" algn="r">
              <a:buNone/>
            </a:pPr>
            <a:r>
              <a:rPr lang="en-US" sz="2600" dirty="0" smtClean="0">
                <a:latin typeface="Calibri" panose="020F0502020204030204" pitchFamily="34" charset="0"/>
              </a:rPr>
              <a:t>500</a:t>
            </a:r>
            <a:endParaRPr lang="en-US" sz="2600" dirty="0">
              <a:latin typeface="Calibri" panose="020F0502020204030204" pitchFamily="34" charset="0"/>
            </a:endParaRPr>
          </a:p>
        </p:txBody>
      </p:sp>
    </p:spTree>
    <p:extLst>
      <p:ext uri="{BB962C8B-B14F-4D97-AF65-F5344CB8AC3E}">
        <p14:creationId xmlns:p14="http://schemas.microsoft.com/office/powerpoint/2010/main" xmlns="" val="154244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12" grpId="0" build="p"/>
      <p:bldP spid="13" grpId="0" build="p"/>
      <p:bldP spid="14"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descr="Table is screen readable."/>
          <p:cNvGraphicFramePr>
            <a:graphicFrameLocks noGrp="1"/>
          </p:cNvGraphicFramePr>
          <p:nvPr>
            <p:extLst>
              <p:ext uri="{D42A27DB-BD31-4B8C-83A1-F6EECF244321}">
                <p14:modId xmlns:p14="http://schemas.microsoft.com/office/powerpoint/2010/main" xmlns="" val="2766154857"/>
              </p:ext>
            </p:extLst>
          </p:nvPr>
        </p:nvGraphicFramePr>
        <p:xfrm>
          <a:off x="457200" y="1103544"/>
          <a:ext cx="8192254" cy="5019036"/>
        </p:xfrm>
        <a:graphic>
          <a:graphicData uri="http://schemas.openxmlformats.org/drawingml/2006/table">
            <a:tbl>
              <a:tblPr>
                <a:tableStyleId>{5C22544A-7EE6-4342-B048-85BDC9FD1C3A}</a:tableStyleId>
              </a:tblPr>
              <a:tblGrid>
                <a:gridCol w="1172080"/>
                <a:gridCol w="4595570"/>
                <a:gridCol w="1180248"/>
                <a:gridCol w="1244356"/>
              </a:tblGrid>
              <a:tr h="364490">
                <a:tc>
                  <a:txBody>
                    <a:bodyPr/>
                    <a:lstStyle/>
                    <a:p>
                      <a:pPr algn="l" fontAlgn="b">
                        <a:tabLst>
                          <a:tab pos="973138" algn="r"/>
                        </a:tabLst>
                      </a:pPr>
                      <a:r>
                        <a:rPr lang="en-US" sz="2200" b="0" i="0" u="none" strike="noStrike" baseline="0" dirty="0" smtClean="0">
                          <a:solidFill>
                            <a:srgbClr val="000000"/>
                          </a:solidFill>
                          <a:effectLst/>
                          <a:latin typeface="Calibri" panose="020F0502020204030204" pitchFamily="34" charset="0"/>
                        </a:rPr>
                        <a:t> Dec.  31</a:t>
                      </a:r>
                      <a:endParaRPr lang="en-US" sz="2200" b="0" i="0" u="none" strike="noStrike" dirty="0">
                        <a:solidFill>
                          <a:srgbClr val="000000"/>
                        </a:solidFill>
                        <a:effectLst/>
                        <a:latin typeface="Calibri" panose="020F0502020204030204" pitchFamily="34" charset="0"/>
                      </a:endParaRPr>
                    </a:p>
                  </a:txBody>
                  <a:tcPr marL="45720" marT="91440" marB="0" anchor="b">
                    <a:lnL w="1905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r>
                        <a:rPr lang="en-US" sz="2200" dirty="0" smtClean="0"/>
                        <a:t>Service Revenue</a:t>
                      </a:r>
                      <a:endParaRPr lang="en-US" sz="2200" dirty="0"/>
                    </a:p>
                  </a:txBody>
                  <a:tcPr marR="4233" marT="91440"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a:r>
                        <a:rPr lang="en-US" sz="2200" kern="1200" dirty="0" smtClean="0">
                          <a:solidFill>
                            <a:schemeClr val="dk1"/>
                          </a:solidFill>
                          <a:latin typeface="+mn-lt"/>
                          <a:ea typeface="+mn-ea"/>
                          <a:cs typeface="+mn-cs"/>
                        </a:rPr>
                        <a:t>480,000</a:t>
                      </a:r>
                      <a:endParaRPr lang="en-US" sz="2200" kern="1200" dirty="0">
                        <a:solidFill>
                          <a:schemeClr val="dk1"/>
                        </a:solidFill>
                        <a:latin typeface="+mn-lt"/>
                        <a:ea typeface="+mn-ea"/>
                        <a:cs typeface="+mn-cs"/>
                      </a:endParaRPr>
                    </a:p>
                  </a:txBody>
                  <a:tcPr marL="4233" marT="91440"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a:endParaRPr lang="en-US" sz="2200" kern="1200" dirty="0">
                        <a:solidFill>
                          <a:schemeClr val="dk1"/>
                        </a:solidFill>
                        <a:latin typeface="+mn-lt"/>
                        <a:ea typeface="+mn-ea"/>
                        <a:cs typeface="+mn-cs"/>
                      </a:endParaRPr>
                    </a:p>
                  </a:txBody>
                  <a:tcPr marL="4233" marT="91440" marB="0" anchor="b">
                    <a:lnL w="28575" cap="flat" cmpd="sng" algn="ctr">
                      <a:solidFill>
                        <a:schemeClr val="tx1"/>
                      </a:solidFill>
                      <a:prstDash val="solid"/>
                      <a:round/>
                      <a:headEnd type="none" w="med" len="med"/>
                      <a:tailEnd type="none" w="med" len="med"/>
                    </a:lnL>
                    <a:lnR w="1905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182245">
                <a:tc>
                  <a:txBody>
                    <a:bodyPr/>
                    <a:lstStyle/>
                    <a:p>
                      <a:endParaRPr lang="en-US" sz="2200" dirty="0"/>
                    </a:p>
                  </a:txBody>
                  <a:tcPr marL="4233" marT="4233" marB="0" anchor="b">
                    <a:lnL w="1905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457200" lvl="1" indent="0"/>
                      <a:r>
                        <a:rPr lang="en-US" sz="2200" dirty="0" smtClean="0"/>
                        <a:t>Income Summary</a:t>
                      </a:r>
                      <a:endParaRPr lang="en-US" sz="2200" dirty="0"/>
                    </a:p>
                  </a:txBody>
                  <a:tcPr marR="4233" marT="4233"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a:endParaRPr lang="en-US" sz="2200" kern="1200" dirty="0">
                        <a:solidFill>
                          <a:schemeClr val="dk1"/>
                        </a:solidFill>
                        <a:latin typeface="+mn-lt"/>
                        <a:ea typeface="+mn-ea"/>
                        <a:cs typeface="+mn-cs"/>
                      </a:endParaRPr>
                    </a:p>
                  </a:txBody>
                  <a:tcPr marL="4233" marT="4233"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a:r>
                        <a:rPr lang="en-US" sz="2200" kern="1200" dirty="0" smtClean="0">
                          <a:solidFill>
                            <a:schemeClr val="dk1"/>
                          </a:solidFill>
                          <a:latin typeface="+mn-lt"/>
                          <a:ea typeface="+mn-ea"/>
                          <a:cs typeface="+mn-cs"/>
                        </a:rPr>
                        <a:t>480,000</a:t>
                      </a:r>
                      <a:endParaRPr lang="en-US" sz="2200" kern="1200" dirty="0">
                        <a:solidFill>
                          <a:schemeClr val="dk1"/>
                        </a:solidFill>
                        <a:latin typeface="+mn-lt"/>
                        <a:ea typeface="+mn-ea"/>
                        <a:cs typeface="+mn-cs"/>
                      </a:endParaRPr>
                    </a:p>
                  </a:txBody>
                  <a:tcPr marL="4233" marT="4233" marB="0" anchor="b">
                    <a:lnL w="28575" cap="flat" cmpd="sng" algn="ctr">
                      <a:solidFill>
                        <a:schemeClr val="tx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182245">
                <a:tc>
                  <a:txBody>
                    <a:bodyPr/>
                    <a:lstStyle/>
                    <a:p>
                      <a:endParaRPr lang="en-US" sz="2200" dirty="0"/>
                    </a:p>
                  </a:txBody>
                  <a:tcPr marL="4233" marT="4233" marB="0" anchor="b">
                    <a:lnL w="1905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685800" lvl="2" indent="0"/>
                      <a:r>
                        <a:rPr lang="en-US" sz="2200" b="1" dirty="0" smtClean="0">
                          <a:solidFill>
                            <a:srgbClr val="990000"/>
                          </a:solidFill>
                        </a:rPr>
                        <a:t>(Close credit balance accounts)</a:t>
                      </a:r>
                      <a:endParaRPr lang="en-US" sz="2200" b="1" dirty="0">
                        <a:solidFill>
                          <a:srgbClr val="990000"/>
                        </a:solidFill>
                      </a:endParaRPr>
                    </a:p>
                  </a:txBody>
                  <a:tcPr marR="4233" marT="4233"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a:endParaRPr lang="en-US" sz="2200" kern="1200" dirty="0">
                        <a:solidFill>
                          <a:schemeClr val="dk1"/>
                        </a:solidFill>
                        <a:latin typeface="+mn-lt"/>
                        <a:ea typeface="+mn-ea"/>
                        <a:cs typeface="+mn-cs"/>
                      </a:endParaRPr>
                    </a:p>
                  </a:txBody>
                  <a:tcPr marL="4233" marT="4233"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a:endParaRPr lang="en-US" sz="2200" kern="1200" dirty="0">
                        <a:solidFill>
                          <a:schemeClr val="dk1"/>
                        </a:solidFill>
                        <a:latin typeface="+mn-lt"/>
                        <a:ea typeface="+mn-ea"/>
                        <a:cs typeface="+mn-cs"/>
                      </a:endParaRPr>
                    </a:p>
                  </a:txBody>
                  <a:tcPr marL="4233" marT="4233" marB="0" anchor="b">
                    <a:lnL w="28575" cap="flat" cmpd="sng" algn="ctr">
                      <a:solidFill>
                        <a:schemeClr val="tx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0">
                <a:tc>
                  <a:txBody>
                    <a:bodyPr/>
                    <a:lstStyle/>
                    <a:p>
                      <a:pPr algn="r"/>
                      <a:r>
                        <a:rPr lang="en-US" sz="2200" dirty="0" smtClean="0"/>
                        <a:t>31</a:t>
                      </a:r>
                      <a:endParaRPr lang="en-US" sz="2200" dirty="0"/>
                    </a:p>
                  </a:txBody>
                  <a:tcPr marR="137160" marT="182880" marB="0" anchor="b">
                    <a:lnL w="1905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indent="0"/>
                      <a:r>
                        <a:rPr lang="en-US" sz="2200" kern="1200" dirty="0" smtClean="0">
                          <a:solidFill>
                            <a:schemeClr val="dk1"/>
                          </a:solidFill>
                          <a:latin typeface="+mn-lt"/>
                          <a:ea typeface="+mn-ea"/>
                          <a:cs typeface="+mn-cs"/>
                        </a:rPr>
                        <a:t>Income</a:t>
                      </a:r>
                      <a:r>
                        <a:rPr lang="en-US" sz="2200" kern="1200" baseline="0" dirty="0" smtClean="0">
                          <a:solidFill>
                            <a:schemeClr val="dk1"/>
                          </a:solidFill>
                          <a:latin typeface="+mn-lt"/>
                          <a:ea typeface="+mn-ea"/>
                          <a:cs typeface="+mn-cs"/>
                        </a:rPr>
                        <a:t> Summary</a:t>
                      </a:r>
                      <a:endParaRPr lang="en-US" sz="2200" kern="1200" dirty="0">
                        <a:solidFill>
                          <a:schemeClr val="dk1"/>
                        </a:solidFill>
                        <a:latin typeface="+mn-lt"/>
                        <a:ea typeface="+mn-ea"/>
                        <a:cs typeface="+mn-cs"/>
                      </a:endParaRPr>
                    </a:p>
                  </a:txBody>
                  <a:tcPr marR="4233" marT="182880"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a:r>
                        <a:rPr lang="en-US" sz="2200" kern="1200" dirty="0" smtClean="0">
                          <a:solidFill>
                            <a:schemeClr val="dk1"/>
                          </a:solidFill>
                          <a:latin typeface="+mn-lt"/>
                          <a:ea typeface="+mn-ea"/>
                          <a:cs typeface="+mn-cs"/>
                        </a:rPr>
                        <a:t>450,000</a:t>
                      </a:r>
                      <a:endParaRPr lang="en-US" sz="2200" kern="1200" dirty="0">
                        <a:solidFill>
                          <a:schemeClr val="dk1"/>
                        </a:solidFill>
                        <a:latin typeface="+mn-lt"/>
                        <a:ea typeface="+mn-ea"/>
                        <a:cs typeface="+mn-cs"/>
                      </a:endParaRPr>
                    </a:p>
                  </a:txBody>
                  <a:tcPr marL="4233" marT="182880"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a:endParaRPr lang="en-US" sz="2200" kern="1200" dirty="0">
                        <a:solidFill>
                          <a:schemeClr val="dk1"/>
                        </a:solidFill>
                        <a:latin typeface="+mn-lt"/>
                        <a:ea typeface="+mn-ea"/>
                        <a:cs typeface="+mn-cs"/>
                      </a:endParaRPr>
                    </a:p>
                  </a:txBody>
                  <a:tcPr marL="4233" marT="182880" marB="0" anchor="b">
                    <a:lnL w="28575" cap="flat" cmpd="sng" algn="ctr">
                      <a:solidFill>
                        <a:schemeClr val="tx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182245">
                <a:tc>
                  <a:txBody>
                    <a:bodyPr/>
                    <a:lstStyle/>
                    <a:p>
                      <a:pPr algn="r"/>
                      <a:endParaRPr lang="en-US" sz="2200" dirty="0"/>
                    </a:p>
                  </a:txBody>
                  <a:tcPr marL="4233" marT="4233" marB="0" anchor="b">
                    <a:lnL w="1905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lvl="1"/>
                      <a:r>
                        <a:rPr lang="en-US" sz="2200" kern="1200" dirty="0" smtClean="0">
                          <a:solidFill>
                            <a:schemeClr val="dk1"/>
                          </a:solidFill>
                          <a:latin typeface="+mn-lt"/>
                          <a:ea typeface="+mn-ea"/>
                          <a:cs typeface="+mn-cs"/>
                        </a:rPr>
                        <a:t>Cost of</a:t>
                      </a:r>
                      <a:r>
                        <a:rPr lang="en-US" sz="2200" kern="1200" baseline="0" dirty="0" smtClean="0">
                          <a:solidFill>
                            <a:schemeClr val="dk1"/>
                          </a:solidFill>
                          <a:latin typeface="+mn-lt"/>
                          <a:ea typeface="+mn-ea"/>
                          <a:cs typeface="+mn-cs"/>
                        </a:rPr>
                        <a:t> Goods Sold</a:t>
                      </a:r>
                      <a:endParaRPr lang="en-US" sz="2200" kern="1200" dirty="0">
                        <a:solidFill>
                          <a:schemeClr val="dk1"/>
                        </a:solidFill>
                        <a:latin typeface="+mn-lt"/>
                        <a:ea typeface="+mn-ea"/>
                        <a:cs typeface="+mn-cs"/>
                      </a:endParaRPr>
                    </a:p>
                  </a:txBody>
                  <a:tcPr marR="4233" marT="4233"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a:endParaRPr lang="en-US" sz="2200" kern="1200" dirty="0">
                        <a:solidFill>
                          <a:schemeClr val="dk1"/>
                        </a:solidFill>
                        <a:latin typeface="+mn-lt"/>
                        <a:ea typeface="+mn-ea"/>
                        <a:cs typeface="+mn-cs"/>
                      </a:endParaRPr>
                    </a:p>
                  </a:txBody>
                  <a:tcPr marL="4233" marT="4233"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a:r>
                        <a:rPr lang="en-US" sz="2200" kern="1200" dirty="0" smtClean="0">
                          <a:solidFill>
                            <a:schemeClr val="dk1"/>
                          </a:solidFill>
                          <a:latin typeface="+mn-lt"/>
                          <a:ea typeface="+mn-ea"/>
                          <a:cs typeface="+mn-cs"/>
                        </a:rPr>
                        <a:t>316,000</a:t>
                      </a:r>
                      <a:endParaRPr lang="en-US" sz="2200" kern="1200" dirty="0">
                        <a:solidFill>
                          <a:schemeClr val="dk1"/>
                        </a:solidFill>
                        <a:latin typeface="+mn-lt"/>
                        <a:ea typeface="+mn-ea"/>
                        <a:cs typeface="+mn-cs"/>
                      </a:endParaRPr>
                    </a:p>
                  </a:txBody>
                  <a:tcPr marL="4233" marT="4233" marB="0" anchor="b">
                    <a:lnL w="28575" cap="flat" cmpd="sng" algn="ctr">
                      <a:solidFill>
                        <a:schemeClr val="tx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182245">
                <a:tc>
                  <a:txBody>
                    <a:bodyPr/>
                    <a:lstStyle/>
                    <a:p>
                      <a:pPr algn="r"/>
                      <a:endParaRPr lang="en-US" sz="2200" dirty="0"/>
                    </a:p>
                  </a:txBody>
                  <a:tcPr marL="4233" marT="4233" marB="0" anchor="b">
                    <a:lnL w="1905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sz="2200" kern="1200" dirty="0" smtClean="0">
                          <a:solidFill>
                            <a:schemeClr val="dk1"/>
                          </a:solidFill>
                          <a:latin typeface="+mn-lt"/>
                          <a:ea typeface="+mn-ea"/>
                          <a:cs typeface="+mn-cs"/>
                        </a:rPr>
                        <a:t>Salaries and Wages Expense</a:t>
                      </a:r>
                    </a:p>
                  </a:txBody>
                  <a:tcPr marR="4233" marT="4233"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a:endParaRPr lang="en-US" sz="2200" kern="1200" dirty="0">
                        <a:solidFill>
                          <a:schemeClr val="dk1"/>
                        </a:solidFill>
                        <a:latin typeface="+mn-lt"/>
                        <a:ea typeface="+mn-ea"/>
                        <a:cs typeface="+mn-cs"/>
                      </a:endParaRPr>
                    </a:p>
                  </a:txBody>
                  <a:tcPr marL="4233" marT="4233"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a:r>
                        <a:rPr lang="en-US" sz="2200" kern="1200" dirty="0" smtClean="0">
                          <a:solidFill>
                            <a:schemeClr val="dk1"/>
                          </a:solidFill>
                          <a:latin typeface="+mn-lt"/>
                          <a:ea typeface="+mn-ea"/>
                          <a:cs typeface="+mn-cs"/>
                        </a:rPr>
                        <a:t>64,000</a:t>
                      </a:r>
                      <a:endParaRPr lang="en-US" sz="2200" kern="1200" dirty="0">
                        <a:solidFill>
                          <a:schemeClr val="dk1"/>
                        </a:solidFill>
                        <a:latin typeface="+mn-lt"/>
                        <a:ea typeface="+mn-ea"/>
                        <a:cs typeface="+mn-cs"/>
                      </a:endParaRPr>
                    </a:p>
                  </a:txBody>
                  <a:tcPr marL="4233" marT="4233" marB="0" anchor="b">
                    <a:lnL w="28575" cap="flat" cmpd="sng" algn="ctr">
                      <a:solidFill>
                        <a:schemeClr val="tx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182245">
                <a:tc>
                  <a:txBody>
                    <a:bodyPr/>
                    <a:lstStyle/>
                    <a:p>
                      <a:pPr algn="r"/>
                      <a:endParaRPr lang="en-US" sz="2200" dirty="0"/>
                    </a:p>
                  </a:txBody>
                  <a:tcPr marL="4233" marT="4233" marB="0" anchor="b">
                    <a:lnL w="1905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lvl="1"/>
                      <a:r>
                        <a:rPr lang="en-US" sz="2200" kern="1200" dirty="0" smtClean="0">
                          <a:solidFill>
                            <a:schemeClr val="dk1"/>
                          </a:solidFill>
                          <a:latin typeface="+mn-lt"/>
                          <a:ea typeface="+mn-ea"/>
                          <a:cs typeface="+mn-cs"/>
                        </a:rPr>
                        <a:t>Utilities</a:t>
                      </a:r>
                      <a:r>
                        <a:rPr lang="en-US" sz="2200" kern="1200" baseline="0" dirty="0" smtClean="0">
                          <a:solidFill>
                            <a:schemeClr val="dk1"/>
                          </a:solidFill>
                          <a:latin typeface="+mn-lt"/>
                          <a:ea typeface="+mn-ea"/>
                          <a:cs typeface="+mn-cs"/>
                        </a:rPr>
                        <a:t> Expense</a:t>
                      </a:r>
                      <a:endParaRPr lang="en-US" sz="2200" kern="1200" dirty="0">
                        <a:solidFill>
                          <a:schemeClr val="dk1"/>
                        </a:solidFill>
                        <a:latin typeface="+mn-lt"/>
                        <a:ea typeface="+mn-ea"/>
                        <a:cs typeface="+mn-cs"/>
                      </a:endParaRPr>
                    </a:p>
                  </a:txBody>
                  <a:tcPr marR="4233" marT="4233"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a:endParaRPr lang="en-US" sz="2200" kern="1200" dirty="0">
                        <a:solidFill>
                          <a:schemeClr val="dk1"/>
                        </a:solidFill>
                        <a:latin typeface="+mn-lt"/>
                        <a:ea typeface="+mn-ea"/>
                        <a:cs typeface="+mn-cs"/>
                      </a:endParaRPr>
                    </a:p>
                  </a:txBody>
                  <a:tcPr marL="4233" marT="4233"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a:r>
                        <a:rPr lang="en-US" sz="2200" kern="1200" dirty="0" smtClean="0">
                          <a:solidFill>
                            <a:schemeClr val="dk1"/>
                          </a:solidFill>
                          <a:latin typeface="+mn-lt"/>
                          <a:ea typeface="+mn-ea"/>
                          <a:cs typeface="+mn-cs"/>
                        </a:rPr>
                        <a:t>17,000</a:t>
                      </a:r>
                      <a:endParaRPr lang="en-US" sz="2200" kern="1200" dirty="0">
                        <a:solidFill>
                          <a:schemeClr val="dk1"/>
                        </a:solidFill>
                        <a:latin typeface="+mn-lt"/>
                        <a:ea typeface="+mn-ea"/>
                        <a:cs typeface="+mn-cs"/>
                      </a:endParaRPr>
                    </a:p>
                  </a:txBody>
                  <a:tcPr marL="4233" marT="4233" marB="0" anchor="b">
                    <a:lnL w="28575" cap="flat" cmpd="sng" algn="ctr">
                      <a:solidFill>
                        <a:schemeClr val="tx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182245">
                <a:tc>
                  <a:txBody>
                    <a:bodyPr/>
                    <a:lstStyle/>
                    <a:p>
                      <a:pPr algn="r"/>
                      <a:endParaRPr lang="en-US" sz="2200" dirty="0"/>
                    </a:p>
                  </a:txBody>
                  <a:tcPr marL="4233" marT="4233" marB="0" anchor="b">
                    <a:lnL w="1905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lvl="1"/>
                      <a:r>
                        <a:rPr lang="en-US" sz="2200" kern="1200" dirty="0" smtClean="0">
                          <a:solidFill>
                            <a:schemeClr val="dk1"/>
                          </a:solidFill>
                          <a:latin typeface="+mn-lt"/>
                          <a:ea typeface="+mn-ea"/>
                          <a:cs typeface="+mn-cs"/>
                        </a:rPr>
                        <a:t>Advertising Expense</a:t>
                      </a:r>
                      <a:endParaRPr lang="en-US" sz="2200" kern="1200" dirty="0">
                        <a:solidFill>
                          <a:schemeClr val="dk1"/>
                        </a:solidFill>
                        <a:latin typeface="+mn-lt"/>
                        <a:ea typeface="+mn-ea"/>
                        <a:cs typeface="+mn-cs"/>
                      </a:endParaRPr>
                    </a:p>
                  </a:txBody>
                  <a:tcPr marR="4233" marT="4233"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a:endParaRPr lang="en-US" sz="2200" kern="1200" dirty="0">
                        <a:solidFill>
                          <a:schemeClr val="dk1"/>
                        </a:solidFill>
                        <a:latin typeface="+mn-lt"/>
                        <a:ea typeface="+mn-ea"/>
                        <a:cs typeface="+mn-cs"/>
                      </a:endParaRPr>
                    </a:p>
                  </a:txBody>
                  <a:tcPr marL="4233" marT="4233"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a:r>
                        <a:rPr lang="en-US" sz="2200" kern="1200" dirty="0" smtClean="0">
                          <a:solidFill>
                            <a:schemeClr val="dk1"/>
                          </a:solidFill>
                          <a:latin typeface="+mn-lt"/>
                          <a:ea typeface="+mn-ea"/>
                          <a:cs typeface="+mn-cs"/>
                        </a:rPr>
                        <a:t>16,000</a:t>
                      </a:r>
                      <a:endParaRPr lang="en-US" sz="2200" kern="1200" dirty="0">
                        <a:solidFill>
                          <a:schemeClr val="dk1"/>
                        </a:solidFill>
                        <a:latin typeface="+mn-lt"/>
                        <a:ea typeface="+mn-ea"/>
                        <a:cs typeface="+mn-cs"/>
                      </a:endParaRPr>
                    </a:p>
                  </a:txBody>
                  <a:tcPr marL="4233" marT="4233" marB="0" anchor="b">
                    <a:lnL w="28575" cap="flat" cmpd="sng" algn="ctr">
                      <a:solidFill>
                        <a:schemeClr val="tx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182245">
                <a:tc>
                  <a:txBody>
                    <a:bodyPr/>
                    <a:lstStyle/>
                    <a:p>
                      <a:pPr algn="r"/>
                      <a:endParaRPr lang="en-US" sz="2200" dirty="0"/>
                    </a:p>
                  </a:txBody>
                  <a:tcPr marL="4233" marT="4233" marB="0" anchor="b">
                    <a:lnL w="1905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457200" lvl="1" indent="0"/>
                      <a:r>
                        <a:rPr lang="en-US" sz="2200" kern="1200" dirty="0" smtClean="0">
                          <a:solidFill>
                            <a:schemeClr val="dk1"/>
                          </a:solidFill>
                          <a:latin typeface="+mn-lt"/>
                          <a:ea typeface="+mn-ea"/>
                          <a:cs typeface="+mn-cs"/>
                        </a:rPr>
                        <a:t>Sales Returns and Allowances</a:t>
                      </a:r>
                      <a:endParaRPr lang="en-US" sz="2200" kern="1200" dirty="0">
                        <a:solidFill>
                          <a:schemeClr val="dk1"/>
                        </a:solidFill>
                        <a:latin typeface="+mn-lt"/>
                        <a:ea typeface="+mn-ea"/>
                        <a:cs typeface="+mn-cs"/>
                      </a:endParaRPr>
                    </a:p>
                  </a:txBody>
                  <a:tcPr marR="4233" marT="4233"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a:endParaRPr lang="en-US" sz="2200" kern="1200" dirty="0">
                        <a:solidFill>
                          <a:schemeClr val="dk1"/>
                        </a:solidFill>
                        <a:latin typeface="+mn-lt"/>
                        <a:ea typeface="+mn-ea"/>
                        <a:cs typeface="+mn-cs"/>
                      </a:endParaRPr>
                    </a:p>
                  </a:txBody>
                  <a:tcPr marL="4233" marT="4233"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a:r>
                        <a:rPr lang="en-US" sz="2200" kern="1200" dirty="0" smtClean="0">
                          <a:solidFill>
                            <a:schemeClr val="dk1"/>
                          </a:solidFill>
                          <a:latin typeface="+mn-lt"/>
                          <a:ea typeface="+mn-ea"/>
                          <a:cs typeface="+mn-cs"/>
                        </a:rPr>
                        <a:t>12,000</a:t>
                      </a:r>
                      <a:endParaRPr lang="en-US" sz="2200" kern="1200" dirty="0">
                        <a:solidFill>
                          <a:schemeClr val="dk1"/>
                        </a:solidFill>
                        <a:latin typeface="+mn-lt"/>
                        <a:ea typeface="+mn-ea"/>
                        <a:cs typeface="+mn-cs"/>
                      </a:endParaRPr>
                    </a:p>
                  </a:txBody>
                  <a:tcPr marL="4233" marT="4233" marB="0" anchor="b">
                    <a:lnL w="28575" cap="flat" cmpd="sng" algn="ctr">
                      <a:solidFill>
                        <a:schemeClr val="tx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182245">
                <a:tc>
                  <a:txBody>
                    <a:bodyPr/>
                    <a:lstStyle/>
                    <a:p>
                      <a:pPr algn="r"/>
                      <a:endParaRPr lang="en-US" sz="2200" dirty="0"/>
                    </a:p>
                  </a:txBody>
                  <a:tcPr marL="4233" marT="4233" marB="0" anchor="b">
                    <a:lnL w="1905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lvl="1"/>
                      <a:r>
                        <a:rPr lang="en-US" sz="2200" kern="1200" dirty="0" smtClean="0">
                          <a:solidFill>
                            <a:schemeClr val="dk1"/>
                          </a:solidFill>
                          <a:latin typeface="+mn-lt"/>
                          <a:ea typeface="+mn-ea"/>
                          <a:cs typeface="+mn-cs"/>
                        </a:rPr>
                        <a:t>Sales Discounts</a:t>
                      </a:r>
                      <a:endParaRPr lang="en-US" sz="2200" kern="1200" dirty="0">
                        <a:solidFill>
                          <a:schemeClr val="dk1"/>
                        </a:solidFill>
                        <a:latin typeface="+mn-lt"/>
                        <a:ea typeface="+mn-ea"/>
                        <a:cs typeface="+mn-cs"/>
                      </a:endParaRPr>
                    </a:p>
                  </a:txBody>
                  <a:tcPr marR="4233" marT="4233"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a:endParaRPr lang="en-US" sz="2200" kern="1200" dirty="0">
                        <a:solidFill>
                          <a:schemeClr val="dk1"/>
                        </a:solidFill>
                        <a:latin typeface="+mn-lt"/>
                        <a:ea typeface="+mn-ea"/>
                        <a:cs typeface="+mn-cs"/>
                      </a:endParaRPr>
                    </a:p>
                  </a:txBody>
                  <a:tcPr marL="4233" marT="4233"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a:r>
                        <a:rPr lang="en-US" sz="2200" kern="1200" dirty="0" smtClean="0">
                          <a:solidFill>
                            <a:schemeClr val="dk1"/>
                          </a:solidFill>
                          <a:latin typeface="+mn-lt"/>
                          <a:ea typeface="+mn-ea"/>
                          <a:cs typeface="+mn-cs"/>
                        </a:rPr>
                        <a:t>8,000</a:t>
                      </a:r>
                      <a:endParaRPr lang="en-US" sz="2200" kern="1200" dirty="0">
                        <a:solidFill>
                          <a:schemeClr val="dk1"/>
                        </a:solidFill>
                        <a:latin typeface="+mn-lt"/>
                        <a:ea typeface="+mn-ea"/>
                        <a:cs typeface="+mn-cs"/>
                      </a:endParaRPr>
                    </a:p>
                  </a:txBody>
                  <a:tcPr marL="4233" marT="4233" marB="0" anchor="b">
                    <a:lnL w="28575" cap="flat" cmpd="sng" algn="ctr">
                      <a:solidFill>
                        <a:schemeClr val="tx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182245">
                <a:tc>
                  <a:txBody>
                    <a:bodyPr/>
                    <a:lstStyle/>
                    <a:p>
                      <a:pPr algn="r"/>
                      <a:endParaRPr lang="en-US" sz="2200" dirty="0"/>
                    </a:p>
                  </a:txBody>
                  <a:tcPr marL="4233" marT="4233" marB="0" anchor="b">
                    <a:lnL w="1905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lvl="1"/>
                      <a:r>
                        <a:rPr lang="en-US" sz="2200" kern="1200" dirty="0" smtClean="0">
                          <a:solidFill>
                            <a:schemeClr val="dk1"/>
                          </a:solidFill>
                          <a:latin typeface="+mn-lt"/>
                          <a:ea typeface="+mn-ea"/>
                          <a:cs typeface="+mn-cs"/>
                        </a:rPr>
                        <a:t>Depreciation Expense</a:t>
                      </a:r>
                      <a:endParaRPr lang="en-US" sz="2200" kern="1200" dirty="0">
                        <a:solidFill>
                          <a:schemeClr val="dk1"/>
                        </a:solidFill>
                        <a:latin typeface="+mn-lt"/>
                        <a:ea typeface="+mn-ea"/>
                        <a:cs typeface="+mn-cs"/>
                      </a:endParaRPr>
                    </a:p>
                  </a:txBody>
                  <a:tcPr marR="4233" marT="4233"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a:endParaRPr lang="en-US" sz="2200" kern="1200" dirty="0">
                        <a:solidFill>
                          <a:schemeClr val="dk1"/>
                        </a:solidFill>
                        <a:latin typeface="+mn-lt"/>
                        <a:ea typeface="+mn-ea"/>
                        <a:cs typeface="+mn-cs"/>
                      </a:endParaRPr>
                    </a:p>
                  </a:txBody>
                  <a:tcPr marL="4233" marT="4233"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a:r>
                        <a:rPr lang="en-US" sz="2200" kern="1200" dirty="0" smtClean="0">
                          <a:solidFill>
                            <a:schemeClr val="dk1"/>
                          </a:solidFill>
                          <a:latin typeface="+mn-lt"/>
                          <a:ea typeface="+mn-ea"/>
                          <a:cs typeface="+mn-cs"/>
                        </a:rPr>
                        <a:t>8,000</a:t>
                      </a:r>
                      <a:endParaRPr lang="en-US" sz="2200" kern="1200" dirty="0">
                        <a:solidFill>
                          <a:schemeClr val="dk1"/>
                        </a:solidFill>
                        <a:latin typeface="+mn-lt"/>
                        <a:ea typeface="+mn-ea"/>
                        <a:cs typeface="+mn-cs"/>
                      </a:endParaRPr>
                    </a:p>
                  </a:txBody>
                  <a:tcPr marL="4233" marT="4233" marB="0" anchor="b">
                    <a:lnL w="28575" cap="flat" cmpd="sng" algn="ctr">
                      <a:solidFill>
                        <a:schemeClr val="tx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182245">
                <a:tc>
                  <a:txBody>
                    <a:bodyPr/>
                    <a:lstStyle/>
                    <a:p>
                      <a:pPr algn="r"/>
                      <a:endParaRPr lang="en-US" sz="2200" dirty="0"/>
                    </a:p>
                  </a:txBody>
                  <a:tcPr marL="4233" marT="4233" marB="0" anchor="b">
                    <a:lnL w="1905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lvl="1"/>
                      <a:r>
                        <a:rPr lang="en-US" sz="2200" kern="1200" dirty="0" smtClean="0">
                          <a:solidFill>
                            <a:schemeClr val="dk1"/>
                          </a:solidFill>
                          <a:latin typeface="+mn-lt"/>
                          <a:ea typeface="+mn-ea"/>
                          <a:cs typeface="+mn-cs"/>
                        </a:rPr>
                        <a:t>Freight-Out</a:t>
                      </a:r>
                      <a:endParaRPr lang="en-US" sz="2200" kern="1200" dirty="0">
                        <a:solidFill>
                          <a:schemeClr val="dk1"/>
                        </a:solidFill>
                        <a:latin typeface="+mn-lt"/>
                        <a:ea typeface="+mn-ea"/>
                        <a:cs typeface="+mn-cs"/>
                      </a:endParaRPr>
                    </a:p>
                  </a:txBody>
                  <a:tcPr marR="4233" marT="4233"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a:endParaRPr lang="en-US" sz="2200" kern="1200" dirty="0">
                        <a:solidFill>
                          <a:schemeClr val="dk1"/>
                        </a:solidFill>
                        <a:latin typeface="+mn-lt"/>
                        <a:ea typeface="+mn-ea"/>
                        <a:cs typeface="+mn-cs"/>
                      </a:endParaRPr>
                    </a:p>
                  </a:txBody>
                  <a:tcPr marL="4233" marT="4233"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a:r>
                        <a:rPr lang="en-US" sz="2200" kern="1200" dirty="0" smtClean="0">
                          <a:solidFill>
                            <a:schemeClr val="dk1"/>
                          </a:solidFill>
                          <a:latin typeface="+mn-lt"/>
                          <a:ea typeface="+mn-ea"/>
                          <a:cs typeface="+mn-cs"/>
                        </a:rPr>
                        <a:t>7,000</a:t>
                      </a:r>
                      <a:endParaRPr lang="en-US" sz="2200" kern="1200" dirty="0">
                        <a:solidFill>
                          <a:schemeClr val="dk1"/>
                        </a:solidFill>
                        <a:latin typeface="+mn-lt"/>
                        <a:ea typeface="+mn-ea"/>
                        <a:cs typeface="+mn-cs"/>
                      </a:endParaRPr>
                    </a:p>
                  </a:txBody>
                  <a:tcPr marL="4233" marT="4233" marB="0" anchor="b">
                    <a:lnL w="28575" cap="flat" cmpd="sng" algn="ctr">
                      <a:solidFill>
                        <a:schemeClr val="tx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182245">
                <a:tc>
                  <a:txBody>
                    <a:bodyPr/>
                    <a:lstStyle/>
                    <a:p>
                      <a:pPr algn="r"/>
                      <a:endParaRPr lang="en-US" sz="2200" dirty="0"/>
                    </a:p>
                  </a:txBody>
                  <a:tcPr marL="4233" marT="4233" marB="0" anchor="b">
                    <a:lnL w="1905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lvl="1"/>
                      <a:r>
                        <a:rPr lang="en-US" sz="2200" kern="1200" dirty="0" smtClean="0">
                          <a:solidFill>
                            <a:schemeClr val="dk1"/>
                          </a:solidFill>
                          <a:latin typeface="+mn-lt"/>
                          <a:ea typeface="+mn-ea"/>
                          <a:cs typeface="+mn-cs"/>
                        </a:rPr>
                        <a:t>Insurance Expense</a:t>
                      </a:r>
                      <a:endParaRPr lang="en-US" sz="2200" kern="1200" dirty="0">
                        <a:solidFill>
                          <a:schemeClr val="dk1"/>
                        </a:solidFill>
                        <a:latin typeface="+mn-lt"/>
                        <a:ea typeface="+mn-ea"/>
                        <a:cs typeface="+mn-cs"/>
                      </a:endParaRPr>
                    </a:p>
                  </a:txBody>
                  <a:tcPr marR="4233" marT="4233"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a:endParaRPr lang="en-US" sz="2200" kern="1200" dirty="0">
                        <a:solidFill>
                          <a:schemeClr val="dk1"/>
                        </a:solidFill>
                        <a:latin typeface="+mn-lt"/>
                        <a:ea typeface="+mn-ea"/>
                        <a:cs typeface="+mn-cs"/>
                      </a:endParaRPr>
                    </a:p>
                  </a:txBody>
                  <a:tcPr marL="4233" marT="4233"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a:r>
                        <a:rPr lang="en-US" sz="2200" kern="1200" dirty="0" smtClean="0">
                          <a:solidFill>
                            <a:schemeClr val="dk1"/>
                          </a:solidFill>
                          <a:latin typeface="+mn-lt"/>
                          <a:ea typeface="+mn-ea"/>
                          <a:cs typeface="+mn-cs"/>
                        </a:rPr>
                        <a:t>2,000</a:t>
                      </a:r>
                      <a:endParaRPr lang="en-US" sz="2200" kern="1200" dirty="0">
                        <a:solidFill>
                          <a:schemeClr val="dk1"/>
                        </a:solidFill>
                        <a:latin typeface="+mn-lt"/>
                        <a:ea typeface="+mn-ea"/>
                        <a:cs typeface="+mn-cs"/>
                      </a:endParaRPr>
                    </a:p>
                  </a:txBody>
                  <a:tcPr marL="4233" marT="4233" marB="0" anchor="b">
                    <a:lnL w="28575" cap="flat" cmpd="sng" algn="ctr">
                      <a:solidFill>
                        <a:schemeClr val="tx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182245">
                <a:tc>
                  <a:txBody>
                    <a:bodyPr/>
                    <a:lstStyle/>
                    <a:p>
                      <a:pPr algn="r"/>
                      <a:endParaRPr lang="en-US" sz="2200" dirty="0"/>
                    </a:p>
                  </a:txBody>
                  <a:tcPr marL="4233" marT="4233" marB="0" anchor="b">
                    <a:lnL w="1905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685800" lvl="2" indent="0"/>
                      <a:r>
                        <a:rPr lang="en-US" sz="2200" b="1" kern="1200" dirty="0" smtClean="0">
                          <a:solidFill>
                            <a:srgbClr val="990000"/>
                          </a:solidFill>
                          <a:latin typeface="+mn-lt"/>
                          <a:ea typeface="+mn-ea"/>
                          <a:cs typeface="+mn-cs"/>
                        </a:rPr>
                        <a:t>(Close debit balance accounts)</a:t>
                      </a:r>
                      <a:endParaRPr lang="en-US" sz="2200" b="1" kern="1200" dirty="0">
                        <a:solidFill>
                          <a:srgbClr val="990000"/>
                        </a:solidFill>
                        <a:latin typeface="+mn-lt"/>
                        <a:ea typeface="+mn-ea"/>
                        <a:cs typeface="+mn-cs"/>
                      </a:endParaRPr>
                    </a:p>
                  </a:txBody>
                  <a:tcPr marR="4233" marT="4233"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a:endParaRPr lang="en-US" sz="2200" kern="1200" dirty="0">
                        <a:solidFill>
                          <a:schemeClr val="dk1"/>
                        </a:solidFill>
                        <a:latin typeface="+mn-lt"/>
                        <a:ea typeface="+mn-ea"/>
                        <a:cs typeface="+mn-cs"/>
                      </a:endParaRPr>
                    </a:p>
                  </a:txBody>
                  <a:tcPr marL="4233" marT="4233"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a:endParaRPr lang="en-US" sz="2200" kern="1200" dirty="0">
                        <a:solidFill>
                          <a:schemeClr val="dk1"/>
                        </a:solidFill>
                        <a:latin typeface="+mn-lt"/>
                        <a:ea typeface="+mn-ea"/>
                        <a:cs typeface="+mn-cs"/>
                      </a:endParaRPr>
                    </a:p>
                  </a:txBody>
                  <a:tcPr marL="4233" marT="4233" marB="0" anchor="b">
                    <a:lnL w="28575" cap="flat" cmpd="sng" algn="ctr">
                      <a:solidFill>
                        <a:schemeClr val="tx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bl>
          </a:graphicData>
        </a:graphic>
      </p:graphicFrame>
      <p:sp>
        <p:nvSpPr>
          <p:cNvPr id="6" name="Slide Number Placeholder "/>
          <p:cNvSpPr>
            <a:spLocks noGrp="1"/>
          </p:cNvSpPr>
          <p:nvPr>
            <p:ph type="sldNum" sz="quarter" idx="10"/>
          </p:nvPr>
        </p:nvSpPr>
        <p:spPr/>
        <p:txBody>
          <a:bodyPr/>
          <a:lstStyle/>
          <a:p>
            <a:fld id="{67B19427-F580-D146-B60E-4CADEE75497F}" type="slidenum">
              <a:rPr lang="en-US" smtClean="0"/>
              <a:pPr/>
              <a:t>46</a:t>
            </a:fld>
            <a:endParaRPr lang="en-US" dirty="0"/>
          </a:p>
        </p:txBody>
      </p:sp>
      <p:sp>
        <p:nvSpPr>
          <p:cNvPr id="5" name="Footer Placeholder "/>
          <p:cNvSpPr>
            <a:spLocks noGrp="1"/>
          </p:cNvSpPr>
          <p:nvPr>
            <p:ph type="ftr" sz="quarter" idx="11"/>
          </p:nvPr>
        </p:nvSpPr>
        <p:spPr/>
        <p:txBody>
          <a:bodyPr/>
          <a:lstStyle/>
          <a:p>
            <a:r>
              <a:rPr lang="en-US" dirty="0" smtClean="0"/>
              <a:t>Copyright ©2019 John </a:t>
            </a:r>
            <a:r>
              <a:rPr lang="en-US" dirty="0"/>
              <a:t>Wiley &amp; Son, Inc. </a:t>
            </a:r>
          </a:p>
        </p:txBody>
      </p:sp>
      <p:sp>
        <p:nvSpPr>
          <p:cNvPr id="11" name="Title "/>
          <p:cNvSpPr>
            <a:spLocks noGrp="1"/>
          </p:cNvSpPr>
          <p:nvPr>
            <p:ph type="title" idx="4294967295"/>
          </p:nvPr>
        </p:nvSpPr>
        <p:spPr>
          <a:xfrm>
            <a:off x="309562" y="334847"/>
            <a:ext cx="8682038" cy="692497"/>
          </a:xfrm>
          <a:prstGeom prst="rect">
            <a:avLst/>
          </a:prstGeom>
          <a:solidFill>
            <a:schemeClr val="bg2"/>
          </a:solidFill>
        </p:spPr>
        <p:txBody>
          <a:bodyPr wrap="square" tIns="91440">
            <a:spAutoFit/>
          </a:bodyPr>
          <a:lstStyle/>
          <a:p>
            <a:r>
              <a:rPr lang="en-US" sz="4000" b="1" dirty="0" smtClean="0">
                <a:solidFill>
                  <a:schemeClr val="accent1"/>
                </a:solidFill>
                <a:latin typeface="Calibri" panose="020F0502020204030204" pitchFamily="34" charset="0"/>
                <a:ea typeface="Source Sans Pro" charset="0"/>
                <a:cs typeface="Calibri" panose="020F0502020204030204" pitchFamily="34" charset="0"/>
              </a:rPr>
              <a:t>Closing Entries</a:t>
            </a:r>
            <a:endParaRPr lang="en-US" sz="4000" b="1" dirty="0">
              <a:solidFill>
                <a:schemeClr val="accent1"/>
              </a:solidFill>
              <a:latin typeface="Calibri" panose="020F0502020204030204" pitchFamily="34" charset="0"/>
              <a:ea typeface="Source Sans Pro" charset="0"/>
              <a:cs typeface="Calibri" panose="020F0502020204030204" pitchFamily="34" charset="0"/>
            </a:endParaRPr>
          </a:p>
        </p:txBody>
      </p:sp>
    </p:spTree>
    <p:extLst>
      <p:ext uri="{BB962C8B-B14F-4D97-AF65-F5344CB8AC3E}">
        <p14:creationId xmlns:p14="http://schemas.microsoft.com/office/powerpoint/2010/main" xmlns="" val="389963957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descr="Table is screen readable."/>
          <p:cNvGraphicFramePr>
            <a:graphicFrameLocks noGrp="1"/>
          </p:cNvGraphicFramePr>
          <p:nvPr>
            <p:extLst>
              <p:ext uri="{D42A27DB-BD31-4B8C-83A1-F6EECF244321}">
                <p14:modId xmlns:p14="http://schemas.microsoft.com/office/powerpoint/2010/main" xmlns="" val="689694988"/>
              </p:ext>
            </p:extLst>
          </p:nvPr>
        </p:nvGraphicFramePr>
        <p:xfrm>
          <a:off x="517453" y="1655235"/>
          <a:ext cx="8132002" cy="3221565"/>
        </p:xfrm>
        <a:graphic>
          <a:graphicData uri="http://schemas.openxmlformats.org/drawingml/2006/table">
            <a:tbl>
              <a:tblPr>
                <a:tableStyleId>{5C22544A-7EE6-4342-B048-85BDC9FD1C3A}</a:tableStyleId>
              </a:tblPr>
              <a:tblGrid>
                <a:gridCol w="1103642"/>
                <a:gridCol w="4601107"/>
                <a:gridCol w="1169198"/>
                <a:gridCol w="1258055"/>
              </a:tblGrid>
              <a:tr h="364490">
                <a:tc>
                  <a:txBody>
                    <a:bodyPr/>
                    <a:lstStyle/>
                    <a:p>
                      <a:pPr algn="l" fontAlgn="b"/>
                      <a:endParaRPr lang="en-US" sz="2200" b="0" i="0" u="none" strike="noStrike" baseline="0" dirty="0" smtClean="0">
                        <a:solidFill>
                          <a:srgbClr val="000000"/>
                        </a:solidFill>
                        <a:effectLst/>
                        <a:latin typeface="Calibri" panose="020F0502020204030204" pitchFamily="34" charset="0"/>
                      </a:endParaRPr>
                    </a:p>
                    <a:p>
                      <a:pPr algn="l" fontAlgn="b"/>
                      <a:r>
                        <a:rPr lang="en-US" sz="2200" b="0" i="0" u="none" strike="noStrike" baseline="0" dirty="0" smtClean="0">
                          <a:solidFill>
                            <a:srgbClr val="000000"/>
                          </a:solidFill>
                          <a:effectLst/>
                          <a:latin typeface="Calibri" panose="020F0502020204030204" pitchFamily="34" charset="0"/>
                        </a:rPr>
                        <a:t>Dec.  31</a:t>
                      </a:r>
                      <a:endParaRPr lang="en-US" sz="2200" b="0" i="0" u="none" strike="noStrike" dirty="0">
                        <a:solidFill>
                          <a:srgbClr val="000000"/>
                        </a:solidFill>
                        <a:effectLst/>
                        <a:latin typeface="Calibri" panose="020F0502020204030204" pitchFamily="34" charset="0"/>
                      </a:endParaRPr>
                    </a:p>
                  </a:txBody>
                  <a:tcPr marL="45720" marT="4233" marB="0" anchor="b">
                    <a:lnL w="1905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r>
                        <a:rPr lang="en-US" sz="2200" dirty="0" smtClean="0"/>
                        <a:t>Income Summary</a:t>
                      </a:r>
                      <a:endParaRPr lang="en-US" sz="2200" dirty="0"/>
                    </a:p>
                  </a:txBody>
                  <a:tcPr marR="4233" marT="4233"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a:r>
                        <a:rPr lang="en-US" sz="2200" kern="1200" dirty="0" smtClean="0">
                          <a:solidFill>
                            <a:schemeClr val="dk1"/>
                          </a:solidFill>
                          <a:latin typeface="+mn-lt"/>
                          <a:ea typeface="+mn-ea"/>
                          <a:cs typeface="+mn-cs"/>
                        </a:rPr>
                        <a:t>30,000</a:t>
                      </a:r>
                      <a:endParaRPr lang="en-US" sz="2200" kern="1200" dirty="0">
                        <a:solidFill>
                          <a:schemeClr val="dk1"/>
                        </a:solidFill>
                        <a:latin typeface="+mn-lt"/>
                        <a:ea typeface="+mn-ea"/>
                        <a:cs typeface="+mn-cs"/>
                      </a:endParaRPr>
                    </a:p>
                  </a:txBody>
                  <a:tcPr marL="4233" marT="4233"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a:endParaRPr lang="en-US" sz="2200" kern="1200" dirty="0">
                        <a:solidFill>
                          <a:schemeClr val="dk1"/>
                        </a:solidFill>
                        <a:latin typeface="+mn-lt"/>
                        <a:ea typeface="+mn-ea"/>
                        <a:cs typeface="+mn-cs"/>
                      </a:endParaRPr>
                    </a:p>
                  </a:txBody>
                  <a:tcPr marL="4233" marT="4233" marB="0" anchor="b">
                    <a:lnL w="28575" cap="flat" cmpd="sng" algn="ctr">
                      <a:solidFill>
                        <a:schemeClr val="tx1"/>
                      </a:solidFill>
                      <a:prstDash val="solid"/>
                      <a:round/>
                      <a:headEnd type="none" w="med" len="med"/>
                      <a:tailEnd type="none" w="med" len="med"/>
                    </a:lnL>
                    <a:lnR w="1905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182245">
                <a:tc>
                  <a:txBody>
                    <a:bodyPr/>
                    <a:lstStyle/>
                    <a:p>
                      <a:endParaRPr lang="en-US" sz="2200" dirty="0"/>
                    </a:p>
                  </a:txBody>
                  <a:tcPr marL="4233" marT="4233" marB="0" anchor="b">
                    <a:lnL w="1905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457200" lvl="1" indent="0"/>
                      <a:r>
                        <a:rPr lang="en-US" sz="2200" dirty="0" smtClean="0"/>
                        <a:t>Retained Earnings</a:t>
                      </a:r>
                      <a:endParaRPr lang="en-US" sz="2200" dirty="0"/>
                    </a:p>
                  </a:txBody>
                  <a:tcPr marR="4233" marT="4233"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a:endParaRPr lang="en-US" sz="2200" kern="1200" dirty="0">
                        <a:solidFill>
                          <a:schemeClr val="dk1"/>
                        </a:solidFill>
                        <a:latin typeface="+mn-lt"/>
                        <a:ea typeface="+mn-ea"/>
                        <a:cs typeface="+mn-cs"/>
                      </a:endParaRPr>
                    </a:p>
                  </a:txBody>
                  <a:tcPr marL="4233" marT="4233"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a:r>
                        <a:rPr lang="en-US" sz="2200" kern="1200" dirty="0" smtClean="0">
                          <a:solidFill>
                            <a:schemeClr val="dk1"/>
                          </a:solidFill>
                          <a:latin typeface="+mn-lt"/>
                          <a:ea typeface="+mn-ea"/>
                          <a:cs typeface="+mn-cs"/>
                        </a:rPr>
                        <a:t>30,000</a:t>
                      </a:r>
                      <a:endParaRPr lang="en-US" sz="2200" kern="1200" dirty="0">
                        <a:solidFill>
                          <a:schemeClr val="dk1"/>
                        </a:solidFill>
                        <a:latin typeface="+mn-lt"/>
                        <a:ea typeface="+mn-ea"/>
                        <a:cs typeface="+mn-cs"/>
                      </a:endParaRPr>
                    </a:p>
                  </a:txBody>
                  <a:tcPr marL="4233" marT="4233" marB="0" anchor="b">
                    <a:lnL w="28575" cap="flat" cmpd="sng" algn="ctr">
                      <a:solidFill>
                        <a:schemeClr val="tx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182245">
                <a:tc>
                  <a:txBody>
                    <a:bodyPr/>
                    <a:lstStyle/>
                    <a:p>
                      <a:endParaRPr lang="en-US" sz="2200" dirty="0"/>
                    </a:p>
                  </a:txBody>
                  <a:tcPr marL="4233" marT="4233" marB="0" anchor="b">
                    <a:lnL w="1905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457200" lvl="2" indent="0"/>
                      <a:r>
                        <a:rPr lang="en-US" sz="2200" b="1" dirty="0" smtClean="0">
                          <a:solidFill>
                            <a:srgbClr val="990000"/>
                          </a:solidFill>
                        </a:rPr>
                        <a:t>(</a:t>
                      </a:r>
                      <a:r>
                        <a:rPr lang="en-GB" sz="2200" b="1" dirty="0" smtClean="0">
                          <a:solidFill>
                            <a:srgbClr val="990000"/>
                          </a:solidFill>
                        </a:rPr>
                        <a:t>To close net income to retained earnings</a:t>
                      </a:r>
                      <a:r>
                        <a:rPr lang="en-US" sz="2200" b="1" dirty="0" smtClean="0">
                          <a:solidFill>
                            <a:srgbClr val="990000"/>
                          </a:solidFill>
                        </a:rPr>
                        <a:t>)</a:t>
                      </a:r>
                      <a:endParaRPr lang="en-US" sz="2200" b="1" dirty="0">
                        <a:solidFill>
                          <a:srgbClr val="990000"/>
                        </a:solidFill>
                      </a:endParaRPr>
                    </a:p>
                  </a:txBody>
                  <a:tcPr marR="4233" marT="4233"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a:endParaRPr lang="en-US" sz="2200" kern="1200" dirty="0">
                        <a:solidFill>
                          <a:schemeClr val="dk1"/>
                        </a:solidFill>
                        <a:latin typeface="+mn-lt"/>
                        <a:ea typeface="+mn-ea"/>
                        <a:cs typeface="+mn-cs"/>
                      </a:endParaRPr>
                    </a:p>
                  </a:txBody>
                  <a:tcPr marL="4233" marT="4233"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a:endParaRPr lang="en-US" sz="2200" kern="1200" dirty="0">
                        <a:solidFill>
                          <a:schemeClr val="dk1"/>
                        </a:solidFill>
                        <a:latin typeface="+mn-lt"/>
                        <a:ea typeface="+mn-ea"/>
                        <a:cs typeface="+mn-cs"/>
                      </a:endParaRPr>
                    </a:p>
                  </a:txBody>
                  <a:tcPr marL="4233" marT="4233" marB="0" anchor="b">
                    <a:lnL w="28575" cap="flat" cmpd="sng" algn="ctr">
                      <a:solidFill>
                        <a:schemeClr val="tx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0">
                <a:tc>
                  <a:txBody>
                    <a:bodyPr/>
                    <a:lstStyle/>
                    <a:p>
                      <a:pPr algn="r"/>
                      <a:r>
                        <a:rPr lang="en-US" sz="2200" dirty="0" smtClean="0"/>
                        <a:t>31</a:t>
                      </a:r>
                      <a:endParaRPr lang="en-US" sz="2200" dirty="0"/>
                    </a:p>
                  </a:txBody>
                  <a:tcPr marL="4233" marR="137160" marT="182880" marB="0" anchor="b">
                    <a:lnL w="1905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indent="0"/>
                      <a:r>
                        <a:rPr lang="en-US" sz="2200" kern="1200" dirty="0" smtClean="0">
                          <a:solidFill>
                            <a:schemeClr val="dk1"/>
                          </a:solidFill>
                          <a:latin typeface="+mn-lt"/>
                          <a:ea typeface="+mn-ea"/>
                          <a:cs typeface="+mn-cs"/>
                        </a:rPr>
                        <a:t>Retained Earnings</a:t>
                      </a:r>
                      <a:endParaRPr lang="en-US" sz="2200" kern="1200" dirty="0">
                        <a:solidFill>
                          <a:schemeClr val="dk1"/>
                        </a:solidFill>
                        <a:latin typeface="+mn-lt"/>
                        <a:ea typeface="+mn-ea"/>
                        <a:cs typeface="+mn-cs"/>
                      </a:endParaRPr>
                    </a:p>
                  </a:txBody>
                  <a:tcPr marR="4233" marT="182880"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a:r>
                        <a:rPr lang="en-US" sz="2200" kern="1200" dirty="0" smtClean="0">
                          <a:solidFill>
                            <a:schemeClr val="dk1"/>
                          </a:solidFill>
                          <a:latin typeface="+mn-lt"/>
                          <a:ea typeface="+mn-ea"/>
                          <a:cs typeface="+mn-cs"/>
                        </a:rPr>
                        <a:t>15,000</a:t>
                      </a:r>
                      <a:endParaRPr lang="en-US" sz="2200" kern="1200" dirty="0">
                        <a:solidFill>
                          <a:schemeClr val="dk1"/>
                        </a:solidFill>
                        <a:latin typeface="+mn-lt"/>
                        <a:ea typeface="+mn-ea"/>
                        <a:cs typeface="+mn-cs"/>
                      </a:endParaRPr>
                    </a:p>
                  </a:txBody>
                  <a:tcPr marL="4233" marT="182880"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a:endParaRPr lang="en-US" sz="2200" kern="1200" dirty="0">
                        <a:solidFill>
                          <a:schemeClr val="dk1"/>
                        </a:solidFill>
                        <a:latin typeface="+mn-lt"/>
                        <a:ea typeface="+mn-ea"/>
                        <a:cs typeface="+mn-cs"/>
                      </a:endParaRPr>
                    </a:p>
                  </a:txBody>
                  <a:tcPr marL="4233" marT="182880" marB="0" anchor="b">
                    <a:lnL w="28575" cap="flat" cmpd="sng" algn="ctr">
                      <a:solidFill>
                        <a:schemeClr val="tx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182245">
                <a:tc>
                  <a:txBody>
                    <a:bodyPr/>
                    <a:lstStyle/>
                    <a:p>
                      <a:pPr algn="r"/>
                      <a:endParaRPr lang="en-US" sz="2200" dirty="0"/>
                    </a:p>
                  </a:txBody>
                  <a:tcPr marL="4233" marT="4233" marB="0" anchor="b">
                    <a:lnL w="1905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457200" lvl="1" indent="0"/>
                      <a:r>
                        <a:rPr lang="en-US" sz="2200" kern="1200" dirty="0" smtClean="0">
                          <a:solidFill>
                            <a:schemeClr val="dk1"/>
                          </a:solidFill>
                          <a:latin typeface="+mn-lt"/>
                          <a:ea typeface="+mn-ea"/>
                          <a:cs typeface="+mn-cs"/>
                        </a:rPr>
                        <a:t>Dividends</a:t>
                      </a:r>
                      <a:endParaRPr lang="en-US" sz="2200" kern="1200" dirty="0">
                        <a:solidFill>
                          <a:schemeClr val="dk1"/>
                        </a:solidFill>
                        <a:latin typeface="+mn-lt"/>
                        <a:ea typeface="+mn-ea"/>
                        <a:cs typeface="+mn-cs"/>
                      </a:endParaRPr>
                    </a:p>
                  </a:txBody>
                  <a:tcPr marR="4233" marT="4233"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a:endParaRPr lang="en-US" sz="2200" kern="1200" dirty="0">
                        <a:solidFill>
                          <a:schemeClr val="dk1"/>
                        </a:solidFill>
                        <a:latin typeface="+mn-lt"/>
                        <a:ea typeface="+mn-ea"/>
                        <a:cs typeface="+mn-cs"/>
                      </a:endParaRPr>
                    </a:p>
                  </a:txBody>
                  <a:tcPr marL="4233" marT="4233"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a:r>
                        <a:rPr lang="en-US" sz="2200" kern="1200" dirty="0" smtClean="0">
                          <a:solidFill>
                            <a:schemeClr val="dk1"/>
                          </a:solidFill>
                          <a:latin typeface="+mn-lt"/>
                          <a:ea typeface="+mn-ea"/>
                          <a:cs typeface="+mn-cs"/>
                        </a:rPr>
                        <a:t>15,000</a:t>
                      </a:r>
                      <a:endParaRPr lang="en-US" sz="2200" kern="1200" dirty="0">
                        <a:solidFill>
                          <a:schemeClr val="dk1"/>
                        </a:solidFill>
                        <a:latin typeface="+mn-lt"/>
                        <a:ea typeface="+mn-ea"/>
                        <a:cs typeface="+mn-cs"/>
                      </a:endParaRPr>
                    </a:p>
                  </a:txBody>
                  <a:tcPr marL="4233" marT="4233" marB="0" anchor="b">
                    <a:lnL w="28575" cap="flat" cmpd="sng" algn="ctr">
                      <a:solidFill>
                        <a:schemeClr val="tx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182245">
                <a:tc>
                  <a:txBody>
                    <a:bodyPr/>
                    <a:lstStyle/>
                    <a:p>
                      <a:pPr algn="r"/>
                      <a:endParaRPr lang="en-US" sz="2200" dirty="0"/>
                    </a:p>
                  </a:txBody>
                  <a:tcPr marL="4233" marT="4233" marB="0" anchor="b">
                    <a:lnL w="1905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685800" lvl="2" indent="0"/>
                      <a:r>
                        <a:rPr lang="en-US" sz="2200" b="1" kern="1200" dirty="0" smtClean="0">
                          <a:solidFill>
                            <a:srgbClr val="990000"/>
                          </a:solidFill>
                          <a:latin typeface="+mn-lt"/>
                          <a:ea typeface="+mn-ea"/>
                          <a:cs typeface="+mn-cs"/>
                        </a:rPr>
                        <a:t>(</a:t>
                      </a:r>
                      <a:r>
                        <a:rPr lang="en-GB" sz="2200" b="1" kern="1200" dirty="0" smtClean="0">
                          <a:solidFill>
                            <a:srgbClr val="990000"/>
                          </a:solidFill>
                          <a:latin typeface="+mn-lt"/>
                          <a:ea typeface="+mn-ea"/>
                          <a:cs typeface="+mn-cs"/>
                        </a:rPr>
                        <a:t>To close dividends to </a:t>
                      </a:r>
                      <a:r>
                        <a:rPr lang="en-GB" sz="2200" b="1" dirty="0" smtClean="0">
                          <a:solidFill>
                            <a:srgbClr val="990000"/>
                          </a:solidFill>
                        </a:rPr>
                        <a:t>retained earnings</a:t>
                      </a:r>
                      <a:r>
                        <a:rPr lang="en-US" sz="2200" b="1" kern="1200" dirty="0" smtClean="0">
                          <a:solidFill>
                            <a:srgbClr val="990000"/>
                          </a:solidFill>
                          <a:latin typeface="+mn-lt"/>
                          <a:ea typeface="+mn-ea"/>
                          <a:cs typeface="+mn-cs"/>
                        </a:rPr>
                        <a:t>)</a:t>
                      </a:r>
                      <a:endParaRPr lang="en-US" sz="2200" b="1" kern="1200" dirty="0">
                        <a:solidFill>
                          <a:srgbClr val="990000"/>
                        </a:solidFill>
                        <a:latin typeface="+mn-lt"/>
                        <a:ea typeface="+mn-ea"/>
                        <a:cs typeface="+mn-cs"/>
                      </a:endParaRPr>
                    </a:p>
                  </a:txBody>
                  <a:tcPr marR="4233" marT="4233"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a:endParaRPr lang="en-US" sz="2200" kern="1200" dirty="0">
                        <a:solidFill>
                          <a:schemeClr val="dk1"/>
                        </a:solidFill>
                        <a:latin typeface="+mn-lt"/>
                        <a:ea typeface="+mn-ea"/>
                        <a:cs typeface="+mn-cs"/>
                      </a:endParaRPr>
                    </a:p>
                  </a:txBody>
                  <a:tcPr marL="4233" marT="4233"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a:endParaRPr lang="en-US" sz="2200" kern="1200" dirty="0">
                        <a:solidFill>
                          <a:schemeClr val="dk1"/>
                        </a:solidFill>
                        <a:latin typeface="+mn-lt"/>
                        <a:ea typeface="+mn-ea"/>
                        <a:cs typeface="+mn-cs"/>
                      </a:endParaRPr>
                    </a:p>
                  </a:txBody>
                  <a:tcPr marL="4233" marT="4233" marB="0" anchor="b">
                    <a:lnL w="28575" cap="flat" cmpd="sng" algn="ctr">
                      <a:solidFill>
                        <a:schemeClr val="tx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bl>
          </a:graphicData>
        </a:graphic>
      </p:graphicFrame>
      <p:sp>
        <p:nvSpPr>
          <p:cNvPr id="6" name="Slide Number Placeholder "/>
          <p:cNvSpPr>
            <a:spLocks noGrp="1"/>
          </p:cNvSpPr>
          <p:nvPr>
            <p:ph type="sldNum" sz="quarter" idx="10"/>
          </p:nvPr>
        </p:nvSpPr>
        <p:spPr/>
        <p:txBody>
          <a:bodyPr/>
          <a:lstStyle/>
          <a:p>
            <a:fld id="{67B19427-F580-D146-B60E-4CADEE75497F}" type="slidenum">
              <a:rPr lang="en-US" smtClean="0"/>
              <a:pPr/>
              <a:t>47</a:t>
            </a:fld>
            <a:endParaRPr lang="en-US" dirty="0"/>
          </a:p>
        </p:txBody>
      </p:sp>
      <p:sp>
        <p:nvSpPr>
          <p:cNvPr id="5" name="Footer Placeholder "/>
          <p:cNvSpPr>
            <a:spLocks noGrp="1"/>
          </p:cNvSpPr>
          <p:nvPr>
            <p:ph type="ftr" sz="quarter" idx="11"/>
          </p:nvPr>
        </p:nvSpPr>
        <p:spPr/>
        <p:txBody>
          <a:bodyPr/>
          <a:lstStyle/>
          <a:p>
            <a:r>
              <a:rPr lang="en-US" dirty="0" smtClean="0"/>
              <a:t>Copyright ©2019 John </a:t>
            </a:r>
            <a:r>
              <a:rPr lang="en-US" dirty="0"/>
              <a:t>Wiley &amp; Son, Inc. </a:t>
            </a:r>
          </a:p>
        </p:txBody>
      </p:sp>
      <p:sp>
        <p:nvSpPr>
          <p:cNvPr id="8" name="Title "/>
          <p:cNvSpPr>
            <a:spLocks noGrp="1"/>
          </p:cNvSpPr>
          <p:nvPr>
            <p:ph type="title" idx="4294967295"/>
          </p:nvPr>
        </p:nvSpPr>
        <p:spPr>
          <a:xfrm>
            <a:off x="309562" y="762000"/>
            <a:ext cx="8682038" cy="646331"/>
          </a:xfrm>
          <a:prstGeom prst="rect">
            <a:avLst/>
          </a:prstGeom>
        </p:spPr>
        <p:txBody>
          <a:bodyPr wrap="square">
            <a:spAutoFit/>
          </a:bodyPr>
          <a:lstStyle/>
          <a:p>
            <a:r>
              <a:rPr lang="en-US" sz="4000" b="1" dirty="0">
                <a:solidFill>
                  <a:schemeClr val="accent1"/>
                </a:solidFill>
                <a:latin typeface="Calibri" panose="020F0502020204030204" pitchFamily="34" charset="0"/>
                <a:ea typeface="Source Sans Pro" charset="0"/>
                <a:cs typeface="Calibri" panose="020F0502020204030204" pitchFamily="34" charset="0"/>
              </a:rPr>
              <a:t>Closing </a:t>
            </a:r>
            <a:r>
              <a:rPr lang="en-US" sz="4000" b="1" dirty="0" smtClean="0">
                <a:solidFill>
                  <a:schemeClr val="accent1"/>
                </a:solidFill>
                <a:latin typeface="Calibri" panose="020F0502020204030204" pitchFamily="34" charset="0"/>
                <a:ea typeface="Source Sans Pro" charset="0"/>
                <a:cs typeface="Calibri" panose="020F0502020204030204" pitchFamily="34" charset="0"/>
              </a:rPr>
              <a:t>Entries</a:t>
            </a:r>
            <a:endParaRPr lang="en-US" sz="4000" b="1" dirty="0">
              <a:solidFill>
                <a:schemeClr val="accent1"/>
              </a:solidFill>
              <a:latin typeface="Calibri" panose="020F0502020204030204" pitchFamily="34" charset="0"/>
              <a:ea typeface="Source Sans Pro" charset="0"/>
              <a:cs typeface="Calibri" panose="020F0502020204030204" pitchFamily="34" charset="0"/>
            </a:endParaRPr>
          </a:p>
        </p:txBody>
      </p:sp>
    </p:spTree>
    <p:extLst>
      <p:ext uri="{BB962C8B-B14F-4D97-AF65-F5344CB8AC3E}">
        <p14:creationId xmlns:p14="http://schemas.microsoft.com/office/powerpoint/2010/main" xmlns="" val="153967564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
          <p:cNvSpPr>
            <a:spLocks noGrp="1"/>
          </p:cNvSpPr>
          <p:nvPr>
            <p:ph type="sldNum" sz="quarter" idx="10"/>
          </p:nvPr>
        </p:nvSpPr>
        <p:spPr>
          <a:ln>
            <a:noFill/>
          </a:ln>
        </p:spPr>
        <p:txBody>
          <a:bodyPr/>
          <a:lstStyle/>
          <a:p>
            <a:fld id="{67B19427-F580-D146-B60E-4CADEE75497F}" type="slidenum">
              <a:rPr lang="en-US" smtClean="0"/>
              <a:pPr/>
              <a:t>48</a:t>
            </a:fld>
            <a:endParaRPr lang="en-US" dirty="0"/>
          </a:p>
        </p:txBody>
      </p:sp>
      <p:sp>
        <p:nvSpPr>
          <p:cNvPr id="5" name="Footer Placeholder "/>
          <p:cNvSpPr>
            <a:spLocks noGrp="1"/>
          </p:cNvSpPr>
          <p:nvPr>
            <p:ph type="ftr" sz="quarter" idx="11"/>
          </p:nvPr>
        </p:nvSpPr>
        <p:spPr>
          <a:ln>
            <a:noFill/>
          </a:ln>
        </p:spPr>
        <p:txBody>
          <a:bodyPr/>
          <a:lstStyle/>
          <a:p>
            <a:r>
              <a:rPr lang="en-US" dirty="0" smtClean="0"/>
              <a:t>Copyright ©2019 John </a:t>
            </a:r>
            <a:r>
              <a:rPr lang="en-US" dirty="0"/>
              <a:t>Wiley &amp; Son, Inc. </a:t>
            </a:r>
          </a:p>
        </p:txBody>
      </p:sp>
      <p:sp>
        <p:nvSpPr>
          <p:cNvPr id="13" name="LOBL"/>
          <p:cNvSpPr>
            <a:spLocks noGrp="1"/>
          </p:cNvSpPr>
          <p:nvPr>
            <p:ph sz="quarter" idx="4294967295"/>
          </p:nvPr>
        </p:nvSpPr>
        <p:spPr>
          <a:xfrm>
            <a:off x="310776" y="1447800"/>
            <a:ext cx="8452224" cy="2891940"/>
          </a:xfrm>
          <a:prstGeom prst="rect">
            <a:avLst/>
          </a:prstGeom>
          <a:solidFill>
            <a:schemeClr val="bg2"/>
          </a:solidFill>
          <a:ln>
            <a:noFill/>
          </a:ln>
        </p:spPr>
        <p:txBody>
          <a:bodyPr tIns="0"/>
          <a:lstStyle/>
          <a:p>
            <a:pPr marL="0" indent="0">
              <a:lnSpc>
                <a:spcPct val="100000"/>
              </a:lnSpc>
              <a:spcBef>
                <a:spcPts val="1200"/>
              </a:spcBef>
              <a:buNone/>
            </a:pPr>
            <a:r>
              <a:rPr lang="en-US" sz="2600" dirty="0" smtClean="0"/>
              <a:t>The </a:t>
            </a:r>
            <a:r>
              <a:rPr lang="en-US" sz="2600" dirty="0"/>
              <a:t>trial balance of Celine’s Sports Wear Shop at December 31 shows Inventory </a:t>
            </a:r>
            <a:r>
              <a:rPr lang="en-US" sz="2600" dirty="0" smtClean="0"/>
              <a:t>€25,000</a:t>
            </a:r>
            <a:r>
              <a:rPr lang="en-US" sz="2600" dirty="0"/>
              <a:t>, </a:t>
            </a:r>
            <a:r>
              <a:rPr lang="en-US" sz="2600" dirty="0" smtClean="0"/>
              <a:t>Sales Revenue €162,400</a:t>
            </a:r>
            <a:r>
              <a:rPr lang="en-US" sz="2600" dirty="0"/>
              <a:t>, Sales Returns and Allowances </a:t>
            </a:r>
            <a:r>
              <a:rPr lang="en-US" sz="2600" dirty="0" smtClean="0"/>
              <a:t>€4,800</a:t>
            </a:r>
            <a:r>
              <a:rPr lang="en-US" sz="2600" dirty="0"/>
              <a:t>, Sales Discounts </a:t>
            </a:r>
            <a:r>
              <a:rPr lang="en-US" sz="2600" dirty="0" smtClean="0"/>
              <a:t>€3,600</a:t>
            </a:r>
            <a:r>
              <a:rPr lang="en-US" sz="2600" dirty="0"/>
              <a:t>, Cost of </a:t>
            </a:r>
            <a:r>
              <a:rPr lang="en-US" sz="2600" dirty="0" smtClean="0"/>
              <a:t>Goods Sold €110,000</a:t>
            </a:r>
            <a:r>
              <a:rPr lang="en-US" sz="2600" dirty="0"/>
              <a:t>, Rent Revenue </a:t>
            </a:r>
            <a:r>
              <a:rPr lang="en-US" sz="2600" dirty="0" smtClean="0"/>
              <a:t>€6,000</a:t>
            </a:r>
            <a:r>
              <a:rPr lang="en-US" sz="2600" dirty="0"/>
              <a:t>, Freight-Out </a:t>
            </a:r>
            <a:r>
              <a:rPr lang="en-US" sz="2600" dirty="0" smtClean="0"/>
              <a:t>€1,800</a:t>
            </a:r>
            <a:r>
              <a:rPr lang="en-US" sz="2600" dirty="0"/>
              <a:t>, Rent Expense </a:t>
            </a:r>
            <a:r>
              <a:rPr lang="en-US" sz="2600" dirty="0" smtClean="0"/>
              <a:t>€8,800</a:t>
            </a:r>
            <a:r>
              <a:rPr lang="en-US" sz="2600" dirty="0"/>
              <a:t>, and Salaries </a:t>
            </a:r>
            <a:r>
              <a:rPr lang="en-US" sz="2600" dirty="0" smtClean="0"/>
              <a:t>and Wages </a:t>
            </a:r>
            <a:r>
              <a:rPr lang="en-US" sz="2600" dirty="0"/>
              <a:t>Expense </a:t>
            </a:r>
            <a:r>
              <a:rPr lang="en-US" sz="2600" dirty="0" smtClean="0"/>
              <a:t>€22,000</a:t>
            </a:r>
            <a:r>
              <a:rPr lang="en-US" sz="2600" dirty="0"/>
              <a:t>. Prepare the closing entries for the above accounts</a:t>
            </a:r>
            <a:r>
              <a:rPr lang="en-US" sz="2600" dirty="0" smtClean="0"/>
              <a:t>.</a:t>
            </a:r>
            <a:endParaRPr lang="en-US" sz="2600" dirty="0"/>
          </a:p>
        </p:txBody>
      </p:sp>
      <p:sp>
        <p:nvSpPr>
          <p:cNvPr id="9" name="Title 2"/>
          <p:cNvSpPr>
            <a:spLocks noGrp="1"/>
          </p:cNvSpPr>
          <p:nvPr>
            <p:ph type="title"/>
          </p:nvPr>
        </p:nvSpPr>
        <p:spPr>
          <a:xfrm>
            <a:off x="304800" y="762001"/>
            <a:ext cx="8534400" cy="646331"/>
          </a:xfrm>
          <a:ln>
            <a:noFill/>
          </a:ln>
        </p:spPr>
        <p:txBody>
          <a:bodyPr>
            <a:spAutoFit/>
          </a:bodyPr>
          <a:lstStyle/>
          <a:p>
            <a:r>
              <a:rPr lang="en-US" dirty="0">
                <a:ea typeface="Source Sans Pro" charset="0"/>
              </a:rPr>
              <a:t>DO IT! 4: </a:t>
            </a:r>
            <a:r>
              <a:rPr lang="en-US" dirty="0">
                <a:solidFill>
                  <a:srgbClr val="196E78"/>
                </a:solidFill>
                <a:ea typeface="Source Sans Pro" charset="0"/>
              </a:rPr>
              <a:t>Closing Entries </a:t>
            </a:r>
            <a:r>
              <a:rPr lang="en-US" sz="2000" b="0" dirty="0" smtClean="0">
                <a:solidFill>
                  <a:srgbClr val="196E78"/>
                </a:solidFill>
                <a:ea typeface="Source Sans Pro" charset="0"/>
              </a:rPr>
              <a:t>(1 </a:t>
            </a:r>
            <a:r>
              <a:rPr lang="en-US" sz="2000" b="0" dirty="0">
                <a:solidFill>
                  <a:srgbClr val="196E78"/>
                </a:solidFill>
                <a:ea typeface="Source Sans Pro" charset="0"/>
              </a:rPr>
              <a:t>of 2)</a:t>
            </a:r>
            <a:endParaRPr lang="en-US" sz="2000" b="1" dirty="0"/>
          </a:p>
        </p:txBody>
      </p:sp>
      <p:sp>
        <p:nvSpPr>
          <p:cNvPr id="8" name="Content Placeholder 5"/>
          <p:cNvSpPr>
            <a:spLocks noGrp="1"/>
          </p:cNvSpPr>
          <p:nvPr>
            <p:ph sz="quarter" idx="4294967295"/>
          </p:nvPr>
        </p:nvSpPr>
        <p:spPr>
          <a:xfrm>
            <a:off x="321880" y="4343349"/>
            <a:ext cx="1263484" cy="457200"/>
          </a:xfrm>
          <a:prstGeom prst="rect">
            <a:avLst/>
          </a:prstGeom>
          <a:ln>
            <a:noFill/>
          </a:ln>
        </p:spPr>
        <p:txBody>
          <a:bodyPr>
            <a:spAutoFit/>
          </a:bodyPr>
          <a:lstStyle/>
          <a:p>
            <a:pPr marL="0" indent="0">
              <a:buNone/>
              <a:tabLst>
                <a:tab pos="914400" algn="r"/>
              </a:tabLst>
            </a:pPr>
            <a:r>
              <a:rPr lang="en-US" sz="2600" dirty="0" smtClean="0">
                <a:latin typeface="Calibri" panose="020F0502020204030204" pitchFamily="34" charset="0"/>
              </a:rPr>
              <a:t>Dec. 31</a:t>
            </a:r>
            <a:endParaRPr lang="en-US" sz="2600" dirty="0">
              <a:latin typeface="Calibri" panose="020F0502020204030204" pitchFamily="34" charset="0"/>
            </a:endParaRPr>
          </a:p>
        </p:txBody>
      </p:sp>
      <p:sp>
        <p:nvSpPr>
          <p:cNvPr id="12" name="Content Placeholder 6"/>
          <p:cNvSpPr>
            <a:spLocks noGrp="1"/>
          </p:cNvSpPr>
          <p:nvPr>
            <p:ph sz="quarter" idx="4294967295"/>
          </p:nvPr>
        </p:nvSpPr>
        <p:spPr>
          <a:xfrm>
            <a:off x="1575978" y="4801534"/>
            <a:ext cx="3946541" cy="452432"/>
          </a:xfrm>
          <a:prstGeom prst="rect">
            <a:avLst/>
          </a:prstGeom>
          <a:ln>
            <a:noFill/>
          </a:ln>
        </p:spPr>
        <p:txBody>
          <a:bodyPr wrap="square">
            <a:spAutoFit/>
          </a:bodyPr>
          <a:lstStyle/>
          <a:p>
            <a:pPr marL="0" indent="0">
              <a:buNone/>
            </a:pPr>
            <a:r>
              <a:rPr lang="en-US" sz="2600" dirty="0" smtClean="0">
                <a:latin typeface="Calibri" panose="020F0502020204030204" pitchFamily="34" charset="0"/>
              </a:rPr>
              <a:t>Rent Revenue</a:t>
            </a:r>
            <a:endParaRPr lang="en-US" sz="2600" dirty="0">
              <a:latin typeface="Calibri" panose="020F0502020204030204" pitchFamily="34" charset="0"/>
            </a:endParaRPr>
          </a:p>
        </p:txBody>
      </p:sp>
      <p:sp>
        <p:nvSpPr>
          <p:cNvPr id="14" name="Content Placeholder 7"/>
          <p:cNvSpPr>
            <a:spLocks noGrp="1"/>
          </p:cNvSpPr>
          <p:nvPr>
            <p:ph sz="quarter" idx="4294967295"/>
          </p:nvPr>
        </p:nvSpPr>
        <p:spPr>
          <a:xfrm>
            <a:off x="5826099" y="4798719"/>
            <a:ext cx="1561450" cy="452432"/>
          </a:xfrm>
          <a:prstGeom prst="rect">
            <a:avLst/>
          </a:prstGeom>
          <a:ln>
            <a:noFill/>
          </a:ln>
        </p:spPr>
        <p:txBody>
          <a:bodyPr wrap="square">
            <a:spAutoFit/>
          </a:bodyPr>
          <a:lstStyle/>
          <a:p>
            <a:pPr marL="0" indent="0" algn="r">
              <a:buNone/>
            </a:pPr>
            <a:r>
              <a:rPr lang="en-US" sz="2600" dirty="0">
                <a:latin typeface="Calibri" panose="020F0502020204030204" pitchFamily="34" charset="0"/>
              </a:rPr>
              <a:t>6</a:t>
            </a:r>
            <a:r>
              <a:rPr lang="en-US" sz="2600" dirty="0" smtClean="0">
                <a:latin typeface="Calibri" panose="020F0502020204030204" pitchFamily="34" charset="0"/>
              </a:rPr>
              <a:t>,000</a:t>
            </a:r>
            <a:endParaRPr lang="en-US" sz="2600" dirty="0">
              <a:latin typeface="Calibri" panose="020F0502020204030204" pitchFamily="34" charset="0"/>
            </a:endParaRPr>
          </a:p>
        </p:txBody>
      </p:sp>
      <p:sp>
        <p:nvSpPr>
          <p:cNvPr id="15" name="Content Placeholder 8"/>
          <p:cNvSpPr>
            <a:spLocks noGrp="1"/>
          </p:cNvSpPr>
          <p:nvPr>
            <p:ph sz="quarter" idx="4294967295"/>
          </p:nvPr>
        </p:nvSpPr>
        <p:spPr>
          <a:xfrm>
            <a:off x="2094739" y="5250917"/>
            <a:ext cx="3427780" cy="452432"/>
          </a:xfrm>
          <a:prstGeom prst="rect">
            <a:avLst/>
          </a:prstGeom>
          <a:ln>
            <a:noFill/>
          </a:ln>
        </p:spPr>
        <p:txBody>
          <a:bodyPr wrap="square">
            <a:spAutoFit/>
          </a:bodyPr>
          <a:lstStyle/>
          <a:p>
            <a:pPr marL="0" indent="0">
              <a:buNone/>
            </a:pPr>
            <a:r>
              <a:rPr lang="en-US" sz="2600" dirty="0" smtClean="0">
                <a:latin typeface="Calibri" panose="020F0502020204030204" pitchFamily="34" charset="0"/>
              </a:rPr>
              <a:t>Income Summary</a:t>
            </a:r>
            <a:endParaRPr lang="en-US" sz="2600" dirty="0">
              <a:latin typeface="Calibri" panose="020F0502020204030204" pitchFamily="34" charset="0"/>
            </a:endParaRPr>
          </a:p>
        </p:txBody>
      </p:sp>
      <p:sp>
        <p:nvSpPr>
          <p:cNvPr id="16" name="Content Placeholder 9"/>
          <p:cNvSpPr>
            <a:spLocks noGrp="1"/>
          </p:cNvSpPr>
          <p:nvPr>
            <p:ph sz="quarter" idx="4294967295"/>
          </p:nvPr>
        </p:nvSpPr>
        <p:spPr>
          <a:xfrm>
            <a:off x="7083970" y="5253418"/>
            <a:ext cx="1510465" cy="452432"/>
          </a:xfrm>
          <a:prstGeom prst="rect">
            <a:avLst/>
          </a:prstGeom>
          <a:ln>
            <a:noFill/>
          </a:ln>
        </p:spPr>
        <p:txBody>
          <a:bodyPr wrap="square" anchor="ctr" anchorCtr="0">
            <a:spAutoFit/>
          </a:bodyPr>
          <a:lstStyle/>
          <a:p>
            <a:pPr marL="0" indent="0" algn="r">
              <a:buNone/>
            </a:pPr>
            <a:r>
              <a:rPr lang="en-US" sz="2600" dirty="0" smtClean="0">
                <a:latin typeface="Calibri" panose="020F0502020204030204" pitchFamily="34" charset="0"/>
              </a:rPr>
              <a:t>168,400</a:t>
            </a:r>
            <a:endParaRPr lang="en-US" sz="2600" dirty="0">
              <a:latin typeface="Calibri" panose="020F0502020204030204" pitchFamily="34" charset="0"/>
            </a:endParaRPr>
          </a:p>
        </p:txBody>
      </p:sp>
      <p:sp>
        <p:nvSpPr>
          <p:cNvPr id="17" name="Content Placeholder 6"/>
          <p:cNvSpPr>
            <a:spLocks noGrp="1"/>
          </p:cNvSpPr>
          <p:nvPr>
            <p:ph sz="quarter" idx="4294967295"/>
          </p:nvPr>
        </p:nvSpPr>
        <p:spPr>
          <a:xfrm>
            <a:off x="1575979" y="4347871"/>
            <a:ext cx="3946541" cy="452432"/>
          </a:xfrm>
          <a:prstGeom prst="rect">
            <a:avLst/>
          </a:prstGeom>
          <a:ln>
            <a:noFill/>
          </a:ln>
        </p:spPr>
        <p:txBody>
          <a:bodyPr wrap="square">
            <a:spAutoFit/>
          </a:bodyPr>
          <a:lstStyle/>
          <a:p>
            <a:pPr marL="0" indent="0">
              <a:buNone/>
            </a:pPr>
            <a:r>
              <a:rPr lang="en-US" sz="2600" dirty="0" smtClean="0">
                <a:latin typeface="Calibri" panose="020F0502020204030204" pitchFamily="34" charset="0"/>
              </a:rPr>
              <a:t>Sales Revenue</a:t>
            </a:r>
            <a:endParaRPr lang="en-US" sz="2600" dirty="0">
              <a:latin typeface="Calibri" panose="020F0502020204030204" pitchFamily="34" charset="0"/>
            </a:endParaRPr>
          </a:p>
        </p:txBody>
      </p:sp>
      <p:sp>
        <p:nvSpPr>
          <p:cNvPr id="18" name="Content Placeholder 7"/>
          <p:cNvSpPr>
            <a:spLocks noGrp="1"/>
          </p:cNvSpPr>
          <p:nvPr>
            <p:ph sz="quarter" idx="4294967295"/>
          </p:nvPr>
        </p:nvSpPr>
        <p:spPr>
          <a:xfrm>
            <a:off x="5826100" y="4345056"/>
            <a:ext cx="1561450" cy="452432"/>
          </a:xfrm>
          <a:prstGeom prst="rect">
            <a:avLst/>
          </a:prstGeom>
          <a:ln>
            <a:noFill/>
          </a:ln>
        </p:spPr>
        <p:txBody>
          <a:bodyPr wrap="square">
            <a:spAutoFit/>
          </a:bodyPr>
          <a:lstStyle/>
          <a:p>
            <a:pPr marL="0" indent="0" algn="r">
              <a:buNone/>
            </a:pPr>
            <a:r>
              <a:rPr lang="en-US" sz="2600" dirty="0" smtClean="0">
                <a:latin typeface="Calibri" panose="020F0502020204030204" pitchFamily="34" charset="0"/>
              </a:rPr>
              <a:t>162,400</a:t>
            </a:r>
            <a:endParaRPr lang="en-US" sz="2600" dirty="0">
              <a:latin typeface="Calibri" panose="020F0502020204030204" pitchFamily="34" charset="0"/>
            </a:endParaRPr>
          </a:p>
        </p:txBody>
      </p:sp>
    </p:spTree>
    <p:extLst>
      <p:ext uri="{BB962C8B-B14F-4D97-AF65-F5344CB8AC3E}">
        <p14:creationId xmlns:p14="http://schemas.microsoft.com/office/powerpoint/2010/main" xmlns="" val="11891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14" grpId="0" build="p"/>
      <p:bldP spid="15" grpId="0" build="p"/>
      <p:bldP spid="16" grpId="0" build="p"/>
      <p:bldP spid="17" grpId="0" build="p"/>
      <p:bldP spid="18"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
          <p:cNvSpPr>
            <a:spLocks noGrp="1"/>
          </p:cNvSpPr>
          <p:nvPr>
            <p:ph type="sldNum" sz="quarter" idx="10"/>
          </p:nvPr>
        </p:nvSpPr>
        <p:spPr>
          <a:ln>
            <a:noFill/>
          </a:ln>
        </p:spPr>
        <p:txBody>
          <a:bodyPr/>
          <a:lstStyle/>
          <a:p>
            <a:fld id="{67B19427-F580-D146-B60E-4CADEE75497F}" type="slidenum">
              <a:rPr lang="en-US" smtClean="0"/>
              <a:pPr/>
              <a:t>49</a:t>
            </a:fld>
            <a:endParaRPr lang="en-US" dirty="0"/>
          </a:p>
        </p:txBody>
      </p:sp>
      <p:sp>
        <p:nvSpPr>
          <p:cNvPr id="5" name="Footer Placeholder "/>
          <p:cNvSpPr>
            <a:spLocks noGrp="1"/>
          </p:cNvSpPr>
          <p:nvPr>
            <p:ph type="ftr" sz="quarter" idx="11"/>
          </p:nvPr>
        </p:nvSpPr>
        <p:spPr>
          <a:ln>
            <a:noFill/>
          </a:ln>
        </p:spPr>
        <p:txBody>
          <a:bodyPr/>
          <a:lstStyle/>
          <a:p>
            <a:r>
              <a:rPr lang="en-US" dirty="0" smtClean="0"/>
              <a:t>Copyright ©2019 John </a:t>
            </a:r>
            <a:r>
              <a:rPr lang="en-US" dirty="0"/>
              <a:t>Wiley &amp; Son, Inc. </a:t>
            </a:r>
          </a:p>
        </p:txBody>
      </p:sp>
      <p:sp>
        <p:nvSpPr>
          <p:cNvPr id="7" name="Content Placeholder 5"/>
          <p:cNvSpPr>
            <a:spLocks noGrp="1"/>
          </p:cNvSpPr>
          <p:nvPr>
            <p:ph sz="quarter" idx="4294967295"/>
          </p:nvPr>
        </p:nvSpPr>
        <p:spPr>
          <a:xfrm>
            <a:off x="321879" y="2062890"/>
            <a:ext cx="1350209" cy="457200"/>
          </a:xfrm>
          <a:prstGeom prst="rect">
            <a:avLst/>
          </a:prstGeom>
          <a:ln>
            <a:noFill/>
          </a:ln>
        </p:spPr>
        <p:txBody>
          <a:bodyPr wrap="square">
            <a:spAutoFit/>
          </a:bodyPr>
          <a:lstStyle/>
          <a:p>
            <a:pPr marL="0" indent="0">
              <a:buNone/>
              <a:tabLst>
                <a:tab pos="914400" algn="r"/>
              </a:tabLst>
            </a:pPr>
            <a:r>
              <a:rPr lang="en-US" sz="2600" dirty="0" smtClean="0">
                <a:latin typeface="Calibri" panose="020F0502020204030204" pitchFamily="34" charset="0"/>
              </a:rPr>
              <a:t>Dec. 31</a:t>
            </a:r>
            <a:endParaRPr lang="en-US" sz="2600" dirty="0">
              <a:latin typeface="Calibri" panose="020F0502020204030204" pitchFamily="34" charset="0"/>
            </a:endParaRPr>
          </a:p>
        </p:txBody>
      </p:sp>
      <p:sp>
        <p:nvSpPr>
          <p:cNvPr id="8" name="Content Placeholder 6"/>
          <p:cNvSpPr>
            <a:spLocks noGrp="1"/>
          </p:cNvSpPr>
          <p:nvPr>
            <p:ph sz="quarter" idx="4294967295"/>
          </p:nvPr>
        </p:nvSpPr>
        <p:spPr>
          <a:xfrm>
            <a:off x="2099809" y="2521075"/>
            <a:ext cx="4217429" cy="452432"/>
          </a:xfrm>
          <a:prstGeom prst="rect">
            <a:avLst/>
          </a:prstGeom>
          <a:ln>
            <a:noFill/>
          </a:ln>
        </p:spPr>
        <p:txBody>
          <a:bodyPr wrap="square">
            <a:spAutoFit/>
          </a:bodyPr>
          <a:lstStyle/>
          <a:p>
            <a:pPr marL="0" indent="0">
              <a:buNone/>
            </a:pPr>
            <a:r>
              <a:rPr lang="en-US" sz="2600" dirty="0" smtClean="0">
                <a:latin typeface="Calibri" panose="020F0502020204030204" pitchFamily="34" charset="0"/>
              </a:rPr>
              <a:t>Cost of Goods Sold</a:t>
            </a:r>
            <a:endParaRPr lang="en-US" sz="2600" dirty="0">
              <a:latin typeface="Calibri" panose="020F0502020204030204" pitchFamily="34" charset="0"/>
            </a:endParaRPr>
          </a:p>
        </p:txBody>
      </p:sp>
      <p:sp>
        <p:nvSpPr>
          <p:cNvPr id="9" name="Content Placeholder 7"/>
          <p:cNvSpPr>
            <a:spLocks noGrp="1"/>
          </p:cNvSpPr>
          <p:nvPr>
            <p:ph sz="quarter" idx="4294967295"/>
          </p:nvPr>
        </p:nvSpPr>
        <p:spPr>
          <a:xfrm>
            <a:off x="7032985" y="2518260"/>
            <a:ext cx="1561450" cy="452432"/>
          </a:xfrm>
          <a:prstGeom prst="rect">
            <a:avLst/>
          </a:prstGeom>
          <a:ln>
            <a:noFill/>
          </a:ln>
        </p:spPr>
        <p:txBody>
          <a:bodyPr wrap="square">
            <a:spAutoFit/>
          </a:bodyPr>
          <a:lstStyle/>
          <a:p>
            <a:pPr marL="0" indent="0" algn="r">
              <a:buNone/>
            </a:pPr>
            <a:r>
              <a:rPr lang="en-US" sz="2600" dirty="0" smtClean="0">
                <a:latin typeface="Calibri" panose="020F0502020204030204" pitchFamily="34" charset="0"/>
              </a:rPr>
              <a:t>110,000</a:t>
            </a:r>
            <a:endParaRPr lang="en-US" sz="2600" dirty="0">
              <a:latin typeface="Calibri" panose="020F0502020204030204" pitchFamily="34" charset="0"/>
            </a:endParaRPr>
          </a:p>
        </p:txBody>
      </p:sp>
      <p:sp>
        <p:nvSpPr>
          <p:cNvPr id="11" name="Content Placeholder 8"/>
          <p:cNvSpPr>
            <a:spLocks noGrp="1"/>
          </p:cNvSpPr>
          <p:nvPr>
            <p:ph sz="quarter" idx="4294967295"/>
          </p:nvPr>
        </p:nvSpPr>
        <p:spPr>
          <a:xfrm>
            <a:off x="2094738" y="2970458"/>
            <a:ext cx="4222847" cy="452432"/>
          </a:xfrm>
          <a:prstGeom prst="rect">
            <a:avLst/>
          </a:prstGeom>
          <a:ln>
            <a:noFill/>
          </a:ln>
        </p:spPr>
        <p:txBody>
          <a:bodyPr wrap="square">
            <a:spAutoFit/>
          </a:bodyPr>
          <a:lstStyle/>
          <a:p>
            <a:pPr marL="0" indent="0">
              <a:buNone/>
            </a:pPr>
            <a:r>
              <a:rPr lang="en-US" sz="2600" dirty="0" smtClean="0">
                <a:latin typeface="Calibri" panose="020F0502020204030204" pitchFamily="34" charset="0"/>
              </a:rPr>
              <a:t>Sales Returns and Allowances</a:t>
            </a:r>
            <a:endParaRPr lang="en-US" sz="2600" dirty="0">
              <a:latin typeface="Calibri" panose="020F0502020204030204" pitchFamily="34" charset="0"/>
            </a:endParaRPr>
          </a:p>
        </p:txBody>
      </p:sp>
      <p:sp>
        <p:nvSpPr>
          <p:cNvPr id="12" name="Content Placeholder 9"/>
          <p:cNvSpPr>
            <a:spLocks noGrp="1"/>
          </p:cNvSpPr>
          <p:nvPr>
            <p:ph sz="quarter" idx="4294967295"/>
          </p:nvPr>
        </p:nvSpPr>
        <p:spPr>
          <a:xfrm>
            <a:off x="7032984" y="2972959"/>
            <a:ext cx="1561451" cy="452432"/>
          </a:xfrm>
          <a:prstGeom prst="rect">
            <a:avLst/>
          </a:prstGeom>
          <a:ln>
            <a:noFill/>
          </a:ln>
        </p:spPr>
        <p:txBody>
          <a:bodyPr wrap="square" anchor="ctr" anchorCtr="0">
            <a:spAutoFit/>
          </a:bodyPr>
          <a:lstStyle/>
          <a:p>
            <a:pPr marL="0" indent="0" algn="r">
              <a:buNone/>
            </a:pPr>
            <a:r>
              <a:rPr lang="en-US" sz="2600" dirty="0" smtClean="0">
                <a:latin typeface="Calibri" panose="020F0502020204030204" pitchFamily="34" charset="0"/>
              </a:rPr>
              <a:t>4,800</a:t>
            </a:r>
            <a:endParaRPr lang="en-US" sz="2600" dirty="0">
              <a:latin typeface="Calibri" panose="020F0502020204030204" pitchFamily="34" charset="0"/>
            </a:endParaRPr>
          </a:p>
        </p:txBody>
      </p:sp>
      <p:sp>
        <p:nvSpPr>
          <p:cNvPr id="14" name="Content Placeholder 6"/>
          <p:cNvSpPr>
            <a:spLocks noGrp="1"/>
          </p:cNvSpPr>
          <p:nvPr>
            <p:ph sz="quarter" idx="4294967295"/>
          </p:nvPr>
        </p:nvSpPr>
        <p:spPr>
          <a:xfrm>
            <a:off x="1575979" y="2067412"/>
            <a:ext cx="3946541" cy="452432"/>
          </a:xfrm>
          <a:prstGeom prst="rect">
            <a:avLst/>
          </a:prstGeom>
          <a:ln>
            <a:noFill/>
          </a:ln>
        </p:spPr>
        <p:txBody>
          <a:bodyPr wrap="square">
            <a:spAutoFit/>
          </a:bodyPr>
          <a:lstStyle/>
          <a:p>
            <a:pPr marL="0" indent="0">
              <a:buNone/>
            </a:pPr>
            <a:r>
              <a:rPr lang="en-US" sz="2600" dirty="0">
                <a:latin typeface="Calibri" panose="020F0502020204030204" pitchFamily="34" charset="0"/>
              </a:rPr>
              <a:t>Income Summary</a:t>
            </a:r>
          </a:p>
        </p:txBody>
      </p:sp>
      <p:sp>
        <p:nvSpPr>
          <p:cNvPr id="15" name="Content Placeholder 7"/>
          <p:cNvSpPr>
            <a:spLocks noGrp="1"/>
          </p:cNvSpPr>
          <p:nvPr>
            <p:ph sz="quarter" idx="4294967295"/>
          </p:nvPr>
        </p:nvSpPr>
        <p:spPr>
          <a:xfrm>
            <a:off x="5826100" y="2064597"/>
            <a:ext cx="1561450" cy="452432"/>
          </a:xfrm>
          <a:prstGeom prst="rect">
            <a:avLst/>
          </a:prstGeom>
          <a:ln>
            <a:noFill/>
          </a:ln>
        </p:spPr>
        <p:txBody>
          <a:bodyPr wrap="square">
            <a:spAutoFit/>
          </a:bodyPr>
          <a:lstStyle/>
          <a:p>
            <a:pPr marL="0" indent="0" algn="r">
              <a:buNone/>
            </a:pPr>
            <a:r>
              <a:rPr lang="en-US" sz="2600" dirty="0" smtClean="0">
                <a:latin typeface="Calibri" panose="020F0502020204030204" pitchFamily="34" charset="0"/>
              </a:rPr>
              <a:t>151,000</a:t>
            </a:r>
            <a:endParaRPr lang="en-US" sz="2600" dirty="0">
              <a:latin typeface="Calibri" panose="020F0502020204030204" pitchFamily="34" charset="0"/>
            </a:endParaRPr>
          </a:p>
        </p:txBody>
      </p:sp>
      <p:sp>
        <p:nvSpPr>
          <p:cNvPr id="16" name="Content Placeholder 6"/>
          <p:cNvSpPr>
            <a:spLocks noGrp="1"/>
          </p:cNvSpPr>
          <p:nvPr>
            <p:ph sz="quarter" idx="4294967295"/>
          </p:nvPr>
        </p:nvSpPr>
        <p:spPr>
          <a:xfrm>
            <a:off x="2099809" y="3418171"/>
            <a:ext cx="4217429" cy="452432"/>
          </a:xfrm>
          <a:prstGeom prst="rect">
            <a:avLst/>
          </a:prstGeom>
          <a:ln>
            <a:noFill/>
          </a:ln>
        </p:spPr>
        <p:txBody>
          <a:bodyPr wrap="square">
            <a:spAutoFit/>
          </a:bodyPr>
          <a:lstStyle/>
          <a:p>
            <a:pPr marL="0" indent="0">
              <a:buNone/>
            </a:pPr>
            <a:r>
              <a:rPr lang="en-US" sz="2600" dirty="0" smtClean="0">
                <a:latin typeface="Calibri" panose="020F0502020204030204" pitchFamily="34" charset="0"/>
              </a:rPr>
              <a:t>Sales Discounts</a:t>
            </a:r>
            <a:endParaRPr lang="en-US" sz="2600" dirty="0">
              <a:latin typeface="Calibri" panose="020F0502020204030204" pitchFamily="34" charset="0"/>
            </a:endParaRPr>
          </a:p>
        </p:txBody>
      </p:sp>
      <p:sp>
        <p:nvSpPr>
          <p:cNvPr id="17" name="Content Placeholder 7"/>
          <p:cNvSpPr>
            <a:spLocks noGrp="1"/>
          </p:cNvSpPr>
          <p:nvPr>
            <p:ph sz="quarter" idx="4294967295"/>
          </p:nvPr>
        </p:nvSpPr>
        <p:spPr>
          <a:xfrm>
            <a:off x="7032985" y="3415356"/>
            <a:ext cx="1561450" cy="452432"/>
          </a:xfrm>
          <a:prstGeom prst="rect">
            <a:avLst/>
          </a:prstGeom>
          <a:ln>
            <a:noFill/>
          </a:ln>
        </p:spPr>
        <p:txBody>
          <a:bodyPr wrap="square">
            <a:spAutoFit/>
          </a:bodyPr>
          <a:lstStyle/>
          <a:p>
            <a:pPr marL="0" indent="0" algn="r">
              <a:buNone/>
            </a:pPr>
            <a:r>
              <a:rPr lang="en-US" sz="2600" dirty="0" smtClean="0">
                <a:latin typeface="Calibri" panose="020F0502020204030204" pitchFamily="34" charset="0"/>
              </a:rPr>
              <a:t>3,600</a:t>
            </a:r>
            <a:endParaRPr lang="en-US" sz="2600" dirty="0">
              <a:latin typeface="Calibri" panose="020F0502020204030204" pitchFamily="34" charset="0"/>
            </a:endParaRPr>
          </a:p>
        </p:txBody>
      </p:sp>
      <p:sp>
        <p:nvSpPr>
          <p:cNvPr id="18" name="Content Placeholder 8"/>
          <p:cNvSpPr>
            <a:spLocks noGrp="1"/>
          </p:cNvSpPr>
          <p:nvPr>
            <p:ph sz="quarter" idx="4294967295"/>
          </p:nvPr>
        </p:nvSpPr>
        <p:spPr>
          <a:xfrm>
            <a:off x="2094738" y="3867554"/>
            <a:ext cx="4222847" cy="452432"/>
          </a:xfrm>
          <a:prstGeom prst="rect">
            <a:avLst/>
          </a:prstGeom>
          <a:ln>
            <a:noFill/>
          </a:ln>
        </p:spPr>
        <p:txBody>
          <a:bodyPr wrap="square">
            <a:spAutoFit/>
          </a:bodyPr>
          <a:lstStyle/>
          <a:p>
            <a:pPr marL="0" indent="0">
              <a:buNone/>
            </a:pPr>
            <a:r>
              <a:rPr lang="en-US" sz="2600" dirty="0" smtClean="0">
                <a:latin typeface="Calibri" panose="020F0502020204030204" pitchFamily="34" charset="0"/>
              </a:rPr>
              <a:t>Freight-Out</a:t>
            </a:r>
            <a:endParaRPr lang="en-US" sz="2600" dirty="0">
              <a:latin typeface="Calibri" panose="020F0502020204030204" pitchFamily="34" charset="0"/>
            </a:endParaRPr>
          </a:p>
        </p:txBody>
      </p:sp>
      <p:sp>
        <p:nvSpPr>
          <p:cNvPr id="19" name="Content Placeholder 9"/>
          <p:cNvSpPr>
            <a:spLocks noGrp="1"/>
          </p:cNvSpPr>
          <p:nvPr>
            <p:ph sz="quarter" idx="4294967295"/>
          </p:nvPr>
        </p:nvSpPr>
        <p:spPr>
          <a:xfrm>
            <a:off x="7032984" y="3870055"/>
            <a:ext cx="1561451" cy="452432"/>
          </a:xfrm>
          <a:prstGeom prst="rect">
            <a:avLst/>
          </a:prstGeom>
          <a:ln>
            <a:noFill/>
          </a:ln>
        </p:spPr>
        <p:txBody>
          <a:bodyPr wrap="square" anchor="ctr" anchorCtr="0">
            <a:spAutoFit/>
          </a:bodyPr>
          <a:lstStyle/>
          <a:p>
            <a:pPr marL="0" indent="0" algn="r">
              <a:buNone/>
            </a:pPr>
            <a:r>
              <a:rPr lang="en-US" sz="2600" dirty="0" smtClean="0">
                <a:latin typeface="Calibri" panose="020F0502020204030204" pitchFamily="34" charset="0"/>
              </a:rPr>
              <a:t>1,800</a:t>
            </a:r>
            <a:endParaRPr lang="en-US" sz="2600" dirty="0">
              <a:latin typeface="Calibri" panose="020F0502020204030204" pitchFamily="34" charset="0"/>
            </a:endParaRPr>
          </a:p>
        </p:txBody>
      </p:sp>
      <p:sp>
        <p:nvSpPr>
          <p:cNvPr id="20" name="Content Placeholder 6"/>
          <p:cNvSpPr>
            <a:spLocks noGrp="1"/>
          </p:cNvSpPr>
          <p:nvPr>
            <p:ph sz="quarter" idx="4294967295"/>
          </p:nvPr>
        </p:nvSpPr>
        <p:spPr>
          <a:xfrm>
            <a:off x="2099809" y="4317409"/>
            <a:ext cx="4217429" cy="452432"/>
          </a:xfrm>
          <a:prstGeom prst="rect">
            <a:avLst/>
          </a:prstGeom>
          <a:ln>
            <a:noFill/>
          </a:ln>
        </p:spPr>
        <p:txBody>
          <a:bodyPr wrap="square">
            <a:spAutoFit/>
          </a:bodyPr>
          <a:lstStyle/>
          <a:p>
            <a:pPr marL="0" indent="0">
              <a:buNone/>
            </a:pPr>
            <a:r>
              <a:rPr lang="en-US" sz="2600" dirty="0" smtClean="0">
                <a:latin typeface="Calibri" panose="020F0502020204030204" pitchFamily="34" charset="0"/>
              </a:rPr>
              <a:t>Rent Expense</a:t>
            </a:r>
            <a:endParaRPr lang="en-US" sz="2600" dirty="0">
              <a:latin typeface="Calibri" panose="020F0502020204030204" pitchFamily="34" charset="0"/>
            </a:endParaRPr>
          </a:p>
        </p:txBody>
      </p:sp>
      <p:sp>
        <p:nvSpPr>
          <p:cNvPr id="21" name="Content Placeholder 7"/>
          <p:cNvSpPr>
            <a:spLocks noGrp="1"/>
          </p:cNvSpPr>
          <p:nvPr>
            <p:ph sz="quarter" idx="4294967295"/>
          </p:nvPr>
        </p:nvSpPr>
        <p:spPr>
          <a:xfrm>
            <a:off x="7032985" y="4314594"/>
            <a:ext cx="1561450" cy="452432"/>
          </a:xfrm>
          <a:prstGeom prst="rect">
            <a:avLst/>
          </a:prstGeom>
          <a:ln>
            <a:noFill/>
          </a:ln>
        </p:spPr>
        <p:txBody>
          <a:bodyPr wrap="square">
            <a:spAutoFit/>
          </a:bodyPr>
          <a:lstStyle/>
          <a:p>
            <a:pPr marL="0" indent="0" algn="r">
              <a:buNone/>
            </a:pPr>
            <a:r>
              <a:rPr lang="en-US" sz="2600" dirty="0" smtClean="0">
                <a:latin typeface="Calibri" panose="020F0502020204030204" pitchFamily="34" charset="0"/>
              </a:rPr>
              <a:t>8,800</a:t>
            </a:r>
            <a:endParaRPr lang="en-US" sz="2600" dirty="0">
              <a:latin typeface="Calibri" panose="020F0502020204030204" pitchFamily="34" charset="0"/>
            </a:endParaRPr>
          </a:p>
        </p:txBody>
      </p:sp>
      <p:sp>
        <p:nvSpPr>
          <p:cNvPr id="22" name="Content Placeholder 8"/>
          <p:cNvSpPr>
            <a:spLocks noGrp="1"/>
          </p:cNvSpPr>
          <p:nvPr>
            <p:ph sz="quarter" idx="4294967295"/>
          </p:nvPr>
        </p:nvSpPr>
        <p:spPr>
          <a:xfrm>
            <a:off x="2094738" y="4766792"/>
            <a:ext cx="4222847" cy="452432"/>
          </a:xfrm>
          <a:prstGeom prst="rect">
            <a:avLst/>
          </a:prstGeom>
          <a:ln>
            <a:noFill/>
          </a:ln>
        </p:spPr>
        <p:txBody>
          <a:bodyPr wrap="square">
            <a:spAutoFit/>
          </a:bodyPr>
          <a:lstStyle/>
          <a:p>
            <a:pPr marL="0" indent="0">
              <a:buNone/>
            </a:pPr>
            <a:r>
              <a:rPr lang="en-US" sz="2600" dirty="0" smtClean="0">
                <a:latin typeface="Calibri" panose="020F0502020204030204" pitchFamily="34" charset="0"/>
              </a:rPr>
              <a:t>Salaries and Wages Expense</a:t>
            </a:r>
            <a:endParaRPr lang="en-US" sz="2600" dirty="0">
              <a:latin typeface="Calibri" panose="020F0502020204030204" pitchFamily="34" charset="0"/>
            </a:endParaRPr>
          </a:p>
        </p:txBody>
      </p:sp>
      <p:sp>
        <p:nvSpPr>
          <p:cNvPr id="23" name="Content Placeholder 9"/>
          <p:cNvSpPr>
            <a:spLocks noGrp="1"/>
          </p:cNvSpPr>
          <p:nvPr>
            <p:ph sz="quarter" idx="4294967295"/>
          </p:nvPr>
        </p:nvSpPr>
        <p:spPr>
          <a:xfrm>
            <a:off x="7032984" y="4769293"/>
            <a:ext cx="1561451" cy="452432"/>
          </a:xfrm>
          <a:prstGeom prst="rect">
            <a:avLst/>
          </a:prstGeom>
          <a:ln>
            <a:noFill/>
          </a:ln>
        </p:spPr>
        <p:txBody>
          <a:bodyPr wrap="square" anchor="ctr" anchorCtr="0">
            <a:spAutoFit/>
          </a:bodyPr>
          <a:lstStyle/>
          <a:p>
            <a:pPr marL="0" indent="0" algn="r">
              <a:buNone/>
            </a:pPr>
            <a:r>
              <a:rPr lang="en-US" sz="2600" dirty="0" smtClean="0">
                <a:latin typeface="Calibri" panose="020F0502020204030204" pitchFamily="34" charset="0"/>
              </a:rPr>
              <a:t>22,000</a:t>
            </a:r>
            <a:endParaRPr lang="en-US" sz="2600" dirty="0">
              <a:latin typeface="Calibri" panose="020F0502020204030204" pitchFamily="34" charset="0"/>
            </a:endParaRPr>
          </a:p>
        </p:txBody>
      </p:sp>
      <p:sp>
        <p:nvSpPr>
          <p:cNvPr id="24" name="Title 2"/>
          <p:cNvSpPr>
            <a:spLocks noGrp="1"/>
          </p:cNvSpPr>
          <p:nvPr>
            <p:ph type="title"/>
          </p:nvPr>
        </p:nvSpPr>
        <p:spPr>
          <a:xfrm>
            <a:off x="304800" y="762001"/>
            <a:ext cx="8534400" cy="646331"/>
          </a:xfrm>
          <a:ln>
            <a:noFill/>
          </a:ln>
        </p:spPr>
        <p:txBody>
          <a:bodyPr>
            <a:spAutoFit/>
          </a:bodyPr>
          <a:lstStyle/>
          <a:p>
            <a:r>
              <a:rPr lang="en-US" b="1" dirty="0">
                <a:ea typeface="Source Sans Pro" charset="0"/>
              </a:rPr>
              <a:t>DO IT! </a:t>
            </a:r>
            <a:r>
              <a:rPr lang="en-US" b="1" dirty="0" smtClean="0">
                <a:ea typeface="Source Sans Pro" charset="0"/>
              </a:rPr>
              <a:t>4: </a:t>
            </a:r>
            <a:r>
              <a:rPr lang="en-US" b="1" dirty="0" smtClean="0">
                <a:solidFill>
                  <a:srgbClr val="196E78"/>
                </a:solidFill>
                <a:ea typeface="Source Sans Pro" charset="0"/>
              </a:rPr>
              <a:t>Closing Entries </a:t>
            </a:r>
            <a:r>
              <a:rPr lang="en-US" sz="2000" b="0" dirty="0" smtClean="0">
                <a:solidFill>
                  <a:srgbClr val="196E78"/>
                </a:solidFill>
                <a:ea typeface="Source Sans Pro" charset="0"/>
              </a:rPr>
              <a:t>(2 of 2)</a:t>
            </a:r>
            <a:endParaRPr lang="en-US" sz="2000" b="0" dirty="0"/>
          </a:p>
        </p:txBody>
      </p:sp>
      <p:sp>
        <p:nvSpPr>
          <p:cNvPr id="25" name="LOBL"/>
          <p:cNvSpPr>
            <a:spLocks noGrp="1"/>
          </p:cNvSpPr>
          <p:nvPr>
            <p:ph sz="quarter" idx="4294967295"/>
          </p:nvPr>
        </p:nvSpPr>
        <p:spPr>
          <a:xfrm>
            <a:off x="310776" y="1447800"/>
            <a:ext cx="8452224" cy="615090"/>
          </a:xfrm>
          <a:prstGeom prst="rect">
            <a:avLst/>
          </a:prstGeom>
          <a:solidFill>
            <a:schemeClr val="bg2"/>
          </a:solidFill>
          <a:ln>
            <a:noFill/>
          </a:ln>
        </p:spPr>
        <p:txBody>
          <a:bodyPr tIns="0"/>
          <a:lstStyle/>
          <a:p>
            <a:pPr marL="0" indent="0">
              <a:lnSpc>
                <a:spcPct val="100000"/>
              </a:lnSpc>
              <a:spcBef>
                <a:spcPts val="1200"/>
              </a:spcBef>
              <a:buNone/>
            </a:pPr>
            <a:r>
              <a:rPr lang="en-US" sz="2600" dirty="0" smtClean="0"/>
              <a:t>Prepare </a:t>
            </a:r>
            <a:r>
              <a:rPr lang="en-US" sz="2600" dirty="0"/>
              <a:t>the closing entries for the above accounts</a:t>
            </a:r>
            <a:r>
              <a:rPr lang="en-US" sz="2600" dirty="0" smtClean="0"/>
              <a:t>.</a:t>
            </a:r>
            <a:endParaRPr lang="en-US" sz="2600" dirty="0"/>
          </a:p>
        </p:txBody>
      </p:sp>
    </p:spTree>
    <p:extLst>
      <p:ext uri="{BB962C8B-B14F-4D97-AF65-F5344CB8AC3E}">
        <p14:creationId xmlns:p14="http://schemas.microsoft.com/office/powerpoint/2010/main" xmlns="" val="2532357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
                                            <p:txEl>
                                              <p:pRg st="0" end="0"/>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xEl>
                                              <p:pRg st="0" end="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0">
                                            <p:txEl>
                                              <p:pRg st="0" end="0"/>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2">
                                            <p:txEl>
                                              <p:pRg st="0" end="0"/>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9" grpId="0" build="p"/>
      <p:bldP spid="11" grpId="0" build="p"/>
      <p:bldP spid="12" grpId="0" build="p"/>
      <p:bldP spid="14" grpId="0" build="p"/>
      <p:bldP spid="15" grpId="0" build="p"/>
      <p:bldP spid="16" grpId="0" build="p"/>
      <p:bldP spid="17" grpId="0" build="p"/>
      <p:bldP spid="18" grpId="0" build="p"/>
      <p:bldP spid="19" grpId="0" build="p"/>
      <p:bldP spid="20" grpId="0" build="p"/>
      <p:bldP spid="21" grpId="0" build="p"/>
      <p:bldP spid="22" grpId="0" build="p"/>
      <p:bldP spid="2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flowchart displays the income measurement process for a merchandising company as a series of connected boxes. The process is as follows. Sales revenue less cost of goods sold equals gross profit. Gross profit less operating expenses equals net income, or loss. Note, cost of goods sold and gross profit are not used in a service business."/>
          <p:cNvPicPr>
            <a:picLocks noChangeAspect="1"/>
          </p:cNvPicPr>
          <p:nvPr/>
        </p:nvPicPr>
        <p:blipFill>
          <a:blip r:embed="rId2"/>
          <a:stretch>
            <a:fillRect/>
          </a:stretch>
        </p:blipFill>
        <p:spPr>
          <a:xfrm>
            <a:off x="477497" y="2224768"/>
            <a:ext cx="8312727" cy="3459818"/>
          </a:xfrm>
          <a:prstGeom prst="rect">
            <a:avLst/>
          </a:prstGeom>
        </p:spPr>
      </p:pic>
      <p:sp>
        <p:nvSpPr>
          <p:cNvPr id="2" name="Title 1">
            <a:extLst>
              <a:ext uri="{FF2B5EF4-FFF2-40B4-BE49-F238E27FC236}">
                <a16:creationId xmlns="" xmlns:a16="http://schemas.microsoft.com/office/drawing/2014/main" id="{4AB71116-25D6-4DD9-BA89-3B304719CEF5}"/>
              </a:ext>
            </a:extLst>
          </p:cNvPr>
          <p:cNvSpPr>
            <a:spLocks noGrp="1"/>
          </p:cNvSpPr>
          <p:nvPr>
            <p:ph type="title"/>
          </p:nvPr>
        </p:nvSpPr>
        <p:spPr/>
        <p:txBody>
          <a:bodyPr>
            <a:normAutofit/>
          </a:bodyPr>
          <a:lstStyle/>
          <a:p>
            <a:r>
              <a:rPr lang="en-US" dirty="0"/>
              <a:t>Merchandising Company</a:t>
            </a:r>
            <a:endParaRPr lang="en-US" b="1" dirty="0"/>
          </a:p>
        </p:txBody>
      </p:sp>
      <p:sp>
        <p:nvSpPr>
          <p:cNvPr id="3" name="Content Placeholder 2">
            <a:extLst>
              <a:ext uri="{FF2B5EF4-FFF2-40B4-BE49-F238E27FC236}">
                <a16:creationId xmlns="" xmlns:a16="http://schemas.microsoft.com/office/drawing/2014/main" id="{AA09E7D5-90CE-46B9-8846-2A64D0E166AD}"/>
              </a:ext>
            </a:extLst>
          </p:cNvPr>
          <p:cNvSpPr>
            <a:spLocks noGrp="1"/>
          </p:cNvSpPr>
          <p:nvPr>
            <p:ph sz="quarter" idx="16"/>
          </p:nvPr>
        </p:nvSpPr>
        <p:spPr>
          <a:xfrm>
            <a:off x="304800" y="1455730"/>
            <a:ext cx="8534400" cy="457200"/>
          </a:xfrm>
        </p:spPr>
        <p:txBody>
          <a:bodyPr/>
          <a:lstStyle/>
          <a:p>
            <a:r>
              <a:rPr lang="en-US" altLang="en-US" sz="3200" b="1" dirty="0"/>
              <a:t>Income Measurement</a:t>
            </a:r>
            <a:endParaRPr lang="en-US" altLang="en-US" sz="3200" b="1" dirty="0">
              <a:solidFill>
                <a:srgbClr val="000000"/>
              </a:solidFill>
            </a:endParaRPr>
          </a:p>
        </p:txBody>
      </p:sp>
      <p:sp>
        <p:nvSpPr>
          <p:cNvPr id="7" name="Content Placeholder 6">
            <a:extLst>
              <a:ext uri="{FF2B5EF4-FFF2-40B4-BE49-F238E27FC236}">
                <a16:creationId xmlns="" xmlns:a16="http://schemas.microsoft.com/office/drawing/2014/main" id="{39C74D71-FF44-4574-837C-D39A1110AC44}"/>
              </a:ext>
            </a:extLst>
          </p:cNvPr>
          <p:cNvSpPr>
            <a:spLocks noGrp="1"/>
          </p:cNvSpPr>
          <p:nvPr>
            <p:ph sz="quarter" idx="18"/>
          </p:nvPr>
        </p:nvSpPr>
        <p:spPr>
          <a:xfrm>
            <a:off x="394166" y="4711238"/>
            <a:ext cx="4026044" cy="1222297"/>
          </a:xfrm>
        </p:spPr>
        <p:txBody>
          <a:bodyPr/>
          <a:lstStyle/>
          <a:p>
            <a:pPr algn="ctr"/>
            <a:r>
              <a:rPr lang="en-US" altLang="en-US" sz="2400" b="1" dirty="0">
                <a:solidFill>
                  <a:srgbClr val="000066"/>
                </a:solidFill>
              </a:rPr>
              <a:t>Cost of goods</a:t>
            </a:r>
            <a:r>
              <a:rPr lang="en-US" altLang="en-US" sz="2400" dirty="0"/>
              <a:t> sold is the total cost of merchandise sold during the period.</a:t>
            </a:r>
          </a:p>
        </p:txBody>
      </p:sp>
      <p:sp>
        <p:nvSpPr>
          <p:cNvPr id="5" name="Slide Number Placeholder 4">
            <a:extLst>
              <a:ext uri="{FF2B5EF4-FFF2-40B4-BE49-F238E27FC236}">
                <a16:creationId xmlns="" xmlns:a16="http://schemas.microsoft.com/office/drawing/2014/main" id="{C5FA25DD-E765-4643-AF36-0495CD57E668}"/>
              </a:ext>
            </a:extLst>
          </p:cNvPr>
          <p:cNvSpPr>
            <a:spLocks noGrp="1"/>
          </p:cNvSpPr>
          <p:nvPr>
            <p:ph type="sldNum" sz="quarter" idx="10"/>
          </p:nvPr>
        </p:nvSpPr>
        <p:spPr/>
        <p:txBody>
          <a:bodyPr/>
          <a:lstStyle/>
          <a:p>
            <a:fld id="{67B19427-F580-D146-B60E-4CADEE75497F}" type="slidenum">
              <a:rPr lang="en-US" smtClean="0"/>
              <a:pPr/>
              <a:t>5</a:t>
            </a:fld>
            <a:endParaRPr lang="en-US" dirty="0"/>
          </a:p>
        </p:txBody>
      </p:sp>
      <p:sp>
        <p:nvSpPr>
          <p:cNvPr id="6" name="Footer Placeholder 5">
            <a:extLst>
              <a:ext uri="{FF2B5EF4-FFF2-40B4-BE49-F238E27FC236}">
                <a16:creationId xmlns="" xmlns:a16="http://schemas.microsoft.com/office/drawing/2014/main" id="{357F0D15-2756-4717-A0B3-EAD5E201804A}"/>
              </a:ext>
            </a:extLst>
          </p:cNvPr>
          <p:cNvSpPr>
            <a:spLocks noGrp="1"/>
          </p:cNvSpPr>
          <p:nvPr>
            <p:ph type="ftr" sz="quarter" idx="11"/>
          </p:nvPr>
        </p:nvSpPr>
        <p:spPr/>
        <p:txBody>
          <a:bodyPr/>
          <a:lstStyle/>
          <a:p>
            <a:r>
              <a:rPr lang="en-US" dirty="0" smtClean="0"/>
              <a:t>Copyright ©2019 John Wiley &amp; Sons, Inc. </a:t>
            </a:r>
            <a:endParaRPr lang="en-US" dirty="0"/>
          </a:p>
        </p:txBody>
      </p:sp>
    </p:spTree>
    <p:extLst>
      <p:ext uri="{BB962C8B-B14F-4D97-AF65-F5344CB8AC3E}">
        <p14:creationId xmlns:p14="http://schemas.microsoft.com/office/powerpoint/2010/main" xmlns="" val="71437623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p:cNvSpPr>
            <a:spLocks noGrp="1"/>
          </p:cNvSpPr>
          <p:nvPr>
            <p:ph type="title"/>
          </p:nvPr>
        </p:nvSpPr>
        <p:spPr>
          <a:xfrm>
            <a:off x="304800" y="1828799"/>
            <a:ext cx="8534400" cy="2738625"/>
          </a:xfrm>
          <a:prstGeom prst="rect">
            <a:avLst/>
          </a:prstGeom>
        </p:spPr>
        <p:txBody>
          <a:bodyPr>
            <a:noAutofit/>
          </a:bodyPr>
          <a:lstStyle/>
          <a:p>
            <a:pPr>
              <a:lnSpc>
                <a:spcPct val="100000"/>
              </a:lnSpc>
              <a:spcBef>
                <a:spcPts val="600"/>
              </a:spcBef>
            </a:pPr>
            <a:r>
              <a:rPr lang="en-IN" dirty="0" smtClean="0">
                <a:solidFill>
                  <a:srgbClr val="931B21"/>
                </a:solidFill>
              </a:rPr>
              <a:t>Learning Objective 5</a:t>
            </a:r>
            <a:br>
              <a:rPr lang="en-IN" dirty="0" smtClean="0">
                <a:solidFill>
                  <a:srgbClr val="931B21"/>
                </a:solidFill>
              </a:rPr>
            </a:br>
            <a:r>
              <a:rPr lang="en-US" dirty="0" smtClean="0">
                <a:solidFill>
                  <a:schemeClr val="accent1"/>
                </a:solidFill>
              </a:rPr>
              <a:t>Prepare Financial Statements for </a:t>
            </a:r>
            <a:r>
              <a:rPr lang="en-US" dirty="0">
                <a:solidFill>
                  <a:schemeClr val="accent1"/>
                </a:solidFill>
              </a:rPr>
              <a:t>a </a:t>
            </a:r>
            <a:r>
              <a:rPr lang="en-US" dirty="0" smtClean="0">
                <a:solidFill>
                  <a:schemeClr val="accent1"/>
                </a:solidFill>
              </a:rPr>
              <a:t>Merchandising Company</a:t>
            </a:r>
            <a:endParaRPr lang="en-IN" dirty="0">
              <a:solidFill>
                <a:schemeClr val="accent1"/>
              </a:solidFill>
            </a:endParaRPr>
          </a:p>
        </p:txBody>
      </p:sp>
      <p:sp>
        <p:nvSpPr>
          <p:cNvPr id="5" name="Slide Number Placeholder "/>
          <p:cNvSpPr>
            <a:spLocks noGrp="1"/>
          </p:cNvSpPr>
          <p:nvPr>
            <p:ph type="sldNum" sz="quarter" idx="10"/>
          </p:nvPr>
        </p:nvSpPr>
        <p:spPr/>
        <p:txBody>
          <a:bodyPr/>
          <a:lstStyle/>
          <a:p>
            <a:fld id="{67B19427-F580-D146-B60E-4CADEE75497F}" type="slidenum">
              <a:rPr lang="en-US" smtClean="0"/>
              <a:pPr/>
              <a:t>50</a:t>
            </a:fld>
            <a:endParaRPr lang="en-US" dirty="0"/>
          </a:p>
        </p:txBody>
      </p:sp>
      <p:sp>
        <p:nvSpPr>
          <p:cNvPr id="6" name="Footer Placeholder "/>
          <p:cNvSpPr>
            <a:spLocks noGrp="1"/>
          </p:cNvSpPr>
          <p:nvPr>
            <p:ph type="ftr" sz="quarter" idx="11"/>
          </p:nvPr>
        </p:nvSpPr>
        <p:spPr/>
        <p:txBody>
          <a:bodyPr/>
          <a:lstStyle/>
          <a:p>
            <a:r>
              <a:rPr lang="en-US" dirty="0"/>
              <a:t>Copyright </a:t>
            </a:r>
            <a:r>
              <a:rPr lang="en-US" dirty="0" smtClean="0"/>
              <a:t>©2019 John Wiley &amp; Sons, </a:t>
            </a:r>
            <a:r>
              <a:rPr lang="en-US" dirty="0"/>
              <a:t>Inc. </a:t>
            </a:r>
          </a:p>
        </p:txBody>
      </p:sp>
    </p:spTree>
    <p:extLst>
      <p:ext uri="{BB962C8B-B14F-4D97-AF65-F5344CB8AC3E}">
        <p14:creationId xmlns:p14="http://schemas.microsoft.com/office/powerpoint/2010/main" xmlns="" val="169527177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
          <p:cNvSpPr>
            <a:spLocks noGrp="1"/>
          </p:cNvSpPr>
          <p:nvPr>
            <p:ph type="sldNum" sz="quarter" idx="10"/>
          </p:nvPr>
        </p:nvSpPr>
        <p:spPr/>
        <p:txBody>
          <a:bodyPr/>
          <a:lstStyle/>
          <a:p>
            <a:fld id="{67B19427-F580-D146-B60E-4CADEE75497F}" type="slidenum">
              <a:rPr lang="en-US" smtClean="0"/>
              <a:pPr/>
              <a:t>51</a:t>
            </a:fld>
            <a:endParaRPr lang="en-US" dirty="0"/>
          </a:p>
        </p:txBody>
      </p:sp>
      <p:sp>
        <p:nvSpPr>
          <p:cNvPr id="5" name="Footer Placeholder "/>
          <p:cNvSpPr>
            <a:spLocks noGrp="1"/>
          </p:cNvSpPr>
          <p:nvPr>
            <p:ph type="ftr" sz="quarter" idx="11"/>
          </p:nvPr>
        </p:nvSpPr>
        <p:spPr/>
        <p:txBody>
          <a:bodyPr/>
          <a:lstStyle/>
          <a:p>
            <a:r>
              <a:rPr lang="en-US" dirty="0" smtClean="0"/>
              <a:t>Copyright ©2019 John </a:t>
            </a:r>
            <a:r>
              <a:rPr lang="en-US" dirty="0"/>
              <a:t>Wiley &amp; Son, Inc. </a:t>
            </a:r>
          </a:p>
        </p:txBody>
      </p:sp>
      <p:sp>
        <p:nvSpPr>
          <p:cNvPr id="7" name="LOBL"/>
          <p:cNvSpPr>
            <a:spLocks noGrp="1"/>
          </p:cNvSpPr>
          <p:nvPr>
            <p:ph sz="quarter" idx="4294967295"/>
          </p:nvPr>
        </p:nvSpPr>
        <p:spPr>
          <a:xfrm>
            <a:off x="309562" y="1476906"/>
            <a:ext cx="8377238" cy="3849469"/>
          </a:xfrm>
          <a:prstGeom prst="rect">
            <a:avLst/>
          </a:prstGeom>
        </p:spPr>
        <p:txBody>
          <a:bodyPr/>
          <a:lstStyle/>
          <a:p>
            <a:pPr marL="574675" lvl="2" indent="-346075">
              <a:lnSpc>
                <a:spcPct val="100000"/>
              </a:lnSpc>
              <a:spcBef>
                <a:spcPts val="1200"/>
              </a:spcBef>
              <a:buClr>
                <a:srgbClr val="990000"/>
              </a:buClr>
              <a:buSzPct val="100000"/>
            </a:pPr>
            <a:r>
              <a:rPr lang="en-US" altLang="en-US" sz="2800" dirty="0" smtClean="0"/>
              <a:t>Primary </a:t>
            </a:r>
            <a:r>
              <a:rPr lang="en-US" altLang="en-US" sz="2800" dirty="0"/>
              <a:t>source of information for evaluating a company’s </a:t>
            </a:r>
            <a:r>
              <a:rPr lang="en-US" altLang="en-US" sz="2800" dirty="0" smtClean="0"/>
              <a:t>performance</a:t>
            </a:r>
          </a:p>
          <a:p>
            <a:pPr marL="574675" lvl="2" indent="-346075">
              <a:lnSpc>
                <a:spcPct val="100000"/>
              </a:lnSpc>
              <a:spcBef>
                <a:spcPts val="1200"/>
              </a:spcBef>
              <a:buClr>
                <a:srgbClr val="990000"/>
              </a:buClr>
              <a:buSzPct val="100000"/>
            </a:pPr>
            <a:r>
              <a:rPr lang="en-US" altLang="en-US" sz="2800" dirty="0" smtClean="0"/>
              <a:t>Format </a:t>
            </a:r>
            <a:r>
              <a:rPr lang="en-US" altLang="en-US" sz="2800" dirty="0"/>
              <a:t>is designed to differentiate between </a:t>
            </a:r>
            <a:r>
              <a:rPr lang="en-US" altLang="en-US" sz="2800" dirty="0" smtClean="0"/>
              <a:t>various </a:t>
            </a:r>
            <a:r>
              <a:rPr lang="en-US" altLang="en-US" sz="2800" dirty="0"/>
              <a:t>sources of income and </a:t>
            </a:r>
            <a:r>
              <a:rPr lang="en-US" altLang="en-US" sz="2800" dirty="0" smtClean="0"/>
              <a:t>expense</a:t>
            </a:r>
            <a:endParaRPr lang="en-US" altLang="en-US" sz="2800" dirty="0"/>
          </a:p>
        </p:txBody>
      </p:sp>
      <p:sp>
        <p:nvSpPr>
          <p:cNvPr id="8" name="Title "/>
          <p:cNvSpPr>
            <a:spLocks noGrp="1"/>
          </p:cNvSpPr>
          <p:nvPr>
            <p:ph type="title" idx="4294967295"/>
          </p:nvPr>
        </p:nvSpPr>
        <p:spPr>
          <a:xfrm>
            <a:off x="309562" y="762000"/>
            <a:ext cx="8682038" cy="646331"/>
          </a:xfrm>
          <a:prstGeom prst="rect">
            <a:avLst/>
          </a:prstGeom>
        </p:spPr>
        <p:txBody>
          <a:bodyPr wrap="square">
            <a:spAutoFit/>
          </a:bodyPr>
          <a:lstStyle/>
          <a:p>
            <a:r>
              <a:rPr lang="en-US" sz="4000" b="1" dirty="0">
                <a:solidFill>
                  <a:schemeClr val="accent1"/>
                </a:solidFill>
                <a:latin typeface="Calibri" panose="020F0502020204030204" pitchFamily="34" charset="0"/>
                <a:ea typeface="Source Sans Pro" charset="0"/>
                <a:cs typeface="Calibri" panose="020F0502020204030204" pitchFamily="34" charset="0"/>
              </a:rPr>
              <a:t>Income </a:t>
            </a:r>
            <a:r>
              <a:rPr lang="en-US" sz="4000" b="1" dirty="0" smtClean="0">
                <a:solidFill>
                  <a:schemeClr val="accent1"/>
                </a:solidFill>
                <a:latin typeface="Calibri" panose="020F0502020204030204" pitchFamily="34" charset="0"/>
                <a:ea typeface="Source Sans Pro" charset="0"/>
                <a:cs typeface="Calibri" panose="020F0502020204030204" pitchFamily="34" charset="0"/>
              </a:rPr>
              <a:t>Statement </a:t>
            </a:r>
            <a:r>
              <a:rPr lang="en-US" sz="2000" b="0" dirty="0" smtClean="0">
                <a:solidFill>
                  <a:schemeClr val="accent1"/>
                </a:solidFill>
                <a:latin typeface="Calibri" panose="020F0502020204030204" pitchFamily="34" charset="0"/>
                <a:ea typeface="Source Sans Pro" charset="0"/>
                <a:cs typeface="Calibri" panose="020F0502020204030204" pitchFamily="34" charset="0"/>
              </a:rPr>
              <a:t>(1 of 7)</a:t>
            </a:r>
            <a:endParaRPr lang="en-US" sz="2000" b="0" dirty="0">
              <a:solidFill>
                <a:schemeClr val="accent1"/>
              </a:solidFill>
              <a:latin typeface="Calibri" panose="020F0502020204030204" pitchFamily="34" charset="0"/>
              <a:ea typeface="Source Sans Pro" charset="0"/>
              <a:cs typeface="Calibri" panose="020F0502020204030204" pitchFamily="34" charset="0"/>
            </a:endParaRPr>
          </a:p>
        </p:txBody>
      </p:sp>
    </p:spTree>
    <p:extLst>
      <p:ext uri="{BB962C8B-B14F-4D97-AF65-F5344CB8AC3E}">
        <p14:creationId xmlns:p14="http://schemas.microsoft.com/office/powerpoint/2010/main" xmlns="" val="226755428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Table 21" descr="Table is accessible to screen readers"/>
          <p:cNvGraphicFramePr>
            <a:graphicFrameLocks noGrp="1"/>
          </p:cNvGraphicFramePr>
          <p:nvPr>
            <p:extLst>
              <p:ext uri="{D42A27DB-BD31-4B8C-83A1-F6EECF244321}">
                <p14:modId xmlns:p14="http://schemas.microsoft.com/office/powerpoint/2010/main" xmlns="" val="635815973"/>
              </p:ext>
            </p:extLst>
          </p:nvPr>
        </p:nvGraphicFramePr>
        <p:xfrm>
          <a:off x="561668" y="3573470"/>
          <a:ext cx="7961444" cy="1828800"/>
        </p:xfrm>
        <a:graphic>
          <a:graphicData uri="http://schemas.openxmlformats.org/drawingml/2006/table">
            <a:tbl>
              <a:tblPr firstRow="1">
                <a:tableStyleId>{5C22544A-7EE6-4342-B048-85BDC9FD1C3A}</a:tableStyleId>
              </a:tblPr>
              <a:tblGrid>
                <a:gridCol w="5218120"/>
                <a:gridCol w="1438381"/>
                <a:gridCol w="1304943"/>
              </a:tblGrid>
              <a:tr h="182245">
                <a:tc>
                  <a:txBody>
                    <a:bodyPr/>
                    <a:lstStyle/>
                    <a:p>
                      <a:pPr algn="l" fontAlgn="b"/>
                      <a:r>
                        <a:rPr lang="en-US" sz="2400" b="1" u="none" strike="noStrike" dirty="0" smtClean="0">
                          <a:solidFill>
                            <a:srgbClr val="990000"/>
                          </a:solidFill>
                          <a:effectLst/>
                        </a:rPr>
                        <a:t>Sales</a:t>
                      </a:r>
                      <a:endParaRPr lang="en-US" sz="2400" b="1" i="0" u="none" strike="noStrike" dirty="0">
                        <a:solidFill>
                          <a:srgbClr val="990000"/>
                        </a:solidFill>
                        <a:effectLst/>
                        <a:latin typeface="Calibri" panose="020F0502020204030204" pitchFamily="34" charset="0"/>
                      </a:endParaRPr>
                    </a:p>
                  </a:txBody>
                  <a:tcPr marL="182880" marR="27432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algn="r" fontAlgn="b"/>
                      <a:endParaRPr lang="en-US" sz="2400" b="0" i="0" u="none" strike="noStrike" dirty="0">
                        <a:solidFill>
                          <a:srgbClr val="000000"/>
                        </a:solidFill>
                        <a:effectLst/>
                        <a:latin typeface="Calibri" panose="020F0502020204030204" pitchFamily="34" charset="0"/>
                      </a:endParaRPr>
                    </a:p>
                  </a:txBody>
                  <a:tcPr marL="4233" marR="36576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algn="r" fontAlgn="b"/>
                      <a:endParaRPr lang="en-US" sz="2400" b="0" i="0" u="none" strike="noStrike" dirty="0">
                        <a:solidFill>
                          <a:srgbClr val="000000"/>
                        </a:solidFill>
                        <a:effectLst/>
                        <a:latin typeface="Calibri" panose="020F0502020204030204" pitchFamily="34" charset="0"/>
                      </a:endParaRPr>
                    </a:p>
                  </a:txBody>
                  <a:tcPr marL="4233" marR="4233"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r>
              <a:tr h="182245">
                <a:tc>
                  <a:txBody>
                    <a:bodyPr/>
                    <a:lstStyle/>
                    <a:p>
                      <a:pPr marL="0" lvl="1" indent="0" algn="l" fontAlgn="b"/>
                      <a:r>
                        <a:rPr lang="en-US" sz="2400" u="none" strike="noStrike" dirty="0" smtClean="0">
                          <a:effectLst/>
                        </a:rPr>
                        <a:t>Sale revenue </a:t>
                      </a:r>
                      <a:endParaRPr lang="en-US" sz="2400" b="0" i="0" u="none" strike="noStrike" dirty="0">
                        <a:solidFill>
                          <a:srgbClr val="000000"/>
                        </a:solidFill>
                        <a:effectLst/>
                        <a:latin typeface="Calibri" panose="020F0502020204030204" pitchFamily="34" charset="0"/>
                      </a:endParaRPr>
                    </a:p>
                  </a:txBody>
                  <a:tcPr marL="365760" marR="27432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endParaRPr lang="en-US" sz="2400" b="0" i="0" u="none" strike="noStrike" dirty="0">
                        <a:solidFill>
                          <a:srgbClr val="000000"/>
                        </a:solidFill>
                        <a:effectLst/>
                        <a:latin typeface="Calibri" panose="020F0502020204030204" pitchFamily="34" charset="0"/>
                      </a:endParaRPr>
                    </a:p>
                  </a:txBody>
                  <a:tcPr marL="4233" marR="36576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n-US" sz="2400" u="none" strike="noStrike" dirty="0" smtClean="0">
                          <a:effectLst/>
                        </a:rPr>
                        <a:t>€480,000</a:t>
                      </a:r>
                      <a:endParaRPr lang="en-US" sz="2400" b="0" i="0" u="none" strike="noStrike" dirty="0" smtClean="0">
                        <a:solidFill>
                          <a:srgbClr val="000000"/>
                        </a:solidFill>
                        <a:effectLst/>
                        <a:latin typeface="Calibri" panose="020F0502020204030204" pitchFamily="34" charset="0"/>
                      </a:endParaRPr>
                    </a:p>
                  </a:txBody>
                  <a:tcPr marL="4233" marR="9144"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r>
              <a:tr h="182245">
                <a:tc>
                  <a:txBody>
                    <a:bodyPr/>
                    <a:lstStyle/>
                    <a:p>
                      <a:pPr algn="l" fontAlgn="b"/>
                      <a:r>
                        <a:rPr lang="en-US" sz="2400" b="0" i="0" u="none" strike="noStrike" dirty="0" smtClean="0">
                          <a:solidFill>
                            <a:srgbClr val="000000"/>
                          </a:solidFill>
                          <a:effectLst/>
                          <a:latin typeface="Calibri" panose="020F0502020204030204" pitchFamily="34" charset="0"/>
                        </a:rPr>
                        <a:t>Less: Sales returns and allowances</a:t>
                      </a:r>
                      <a:endParaRPr lang="en-US" sz="2400" b="0" i="0" u="none" strike="noStrike" dirty="0">
                        <a:solidFill>
                          <a:srgbClr val="000000"/>
                        </a:solidFill>
                        <a:effectLst/>
                        <a:latin typeface="Calibri" panose="020F0502020204030204" pitchFamily="34" charset="0"/>
                      </a:endParaRPr>
                    </a:p>
                  </a:txBody>
                  <a:tcPr marL="365760" marR="27432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r>
                        <a:rPr lang="en-US" sz="2400" b="0" i="0" u="none" strike="noStrike" dirty="0" smtClean="0">
                          <a:solidFill>
                            <a:srgbClr val="000000"/>
                          </a:solidFill>
                          <a:effectLst/>
                          <a:latin typeface="Calibri" panose="020F0502020204030204" pitchFamily="34" charset="0"/>
                        </a:rPr>
                        <a:t>€12,000</a:t>
                      </a:r>
                      <a:endParaRPr lang="en-US" sz="2400" b="0" i="0" u="none" strike="noStrike" dirty="0">
                        <a:solidFill>
                          <a:srgbClr val="000000"/>
                        </a:solidFill>
                        <a:effectLst/>
                        <a:latin typeface="Calibri" panose="020F0502020204030204" pitchFamily="34" charset="0"/>
                      </a:endParaRPr>
                    </a:p>
                  </a:txBody>
                  <a:tcPr marL="4233" marR="36576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endParaRPr lang="en-US" sz="2400" b="0" i="0" u="none" strike="noStrike" dirty="0">
                        <a:solidFill>
                          <a:srgbClr val="000000"/>
                        </a:solidFill>
                        <a:effectLst/>
                        <a:latin typeface="Calibri" panose="020F0502020204030204" pitchFamily="34" charset="0"/>
                      </a:endParaRPr>
                    </a:p>
                  </a:txBody>
                  <a:tcPr marL="4233" marR="9144"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r>
              <a:tr h="182245">
                <a:tc>
                  <a:txBody>
                    <a:bodyPr/>
                    <a:lstStyle/>
                    <a:p>
                      <a:pPr algn="l" fontAlgn="b"/>
                      <a:r>
                        <a:rPr lang="en-US" sz="2400" b="0" i="0" u="none" strike="noStrike" dirty="0" smtClean="0">
                          <a:solidFill>
                            <a:srgbClr val="000000"/>
                          </a:solidFill>
                          <a:effectLst/>
                          <a:latin typeface="Calibri" panose="020F0502020204030204" pitchFamily="34" charset="0"/>
                        </a:rPr>
                        <a:t>Sales discounts</a:t>
                      </a:r>
                      <a:endParaRPr lang="en-US" sz="2400" b="0" i="0" u="none" strike="noStrike" dirty="0">
                        <a:solidFill>
                          <a:srgbClr val="000000"/>
                        </a:solidFill>
                        <a:effectLst/>
                        <a:latin typeface="Calibri" panose="020F0502020204030204" pitchFamily="34" charset="0"/>
                      </a:endParaRPr>
                    </a:p>
                  </a:txBody>
                  <a:tcPr marL="548640" marR="27432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r>
                        <a:rPr lang="en-US" sz="2400" b="0" i="0" u="none" strike="noStrike" dirty="0" smtClean="0">
                          <a:solidFill>
                            <a:srgbClr val="000000"/>
                          </a:solidFill>
                          <a:effectLst/>
                          <a:latin typeface="Calibri" panose="020F0502020204030204" pitchFamily="34" charset="0"/>
                        </a:rPr>
                        <a:t>8,000</a:t>
                      </a:r>
                      <a:endParaRPr lang="en-US" sz="2400" b="0" i="0" u="none" strike="noStrike" dirty="0">
                        <a:solidFill>
                          <a:srgbClr val="000000"/>
                        </a:solidFill>
                        <a:effectLst/>
                        <a:latin typeface="Calibri" panose="020F0502020204030204" pitchFamily="34" charset="0"/>
                      </a:endParaRPr>
                    </a:p>
                  </a:txBody>
                  <a:tcPr marL="4233" marR="365760" marT="0" marB="0" anchor="b">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2400" b="0" i="0" u="none" strike="noStrike" dirty="0" smtClean="0">
                          <a:solidFill>
                            <a:srgbClr val="000000"/>
                          </a:solidFill>
                          <a:effectLst/>
                          <a:latin typeface="Calibri" panose="020F0502020204030204" pitchFamily="34" charset="0"/>
                        </a:rPr>
                        <a:t>20,000</a:t>
                      </a:r>
                      <a:endParaRPr lang="en-US" sz="2400" b="0" i="0" u="none" strike="noStrike" dirty="0">
                        <a:solidFill>
                          <a:srgbClr val="000000"/>
                        </a:solidFill>
                        <a:effectLst/>
                        <a:latin typeface="Calibri" panose="020F0502020204030204" pitchFamily="34" charset="0"/>
                      </a:endParaRPr>
                    </a:p>
                  </a:txBody>
                  <a:tcPr marL="4233" marR="9144" marT="0" marB="0" anchor="b">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182245">
                <a:tc>
                  <a:txBody>
                    <a:bodyPr/>
                    <a:lstStyle/>
                    <a:p>
                      <a:pPr algn="l" fontAlgn="b"/>
                      <a:r>
                        <a:rPr lang="en-US" sz="2400" b="1" i="0" u="none" strike="noStrike" dirty="0" smtClean="0">
                          <a:solidFill>
                            <a:srgbClr val="990000"/>
                          </a:solidFill>
                          <a:effectLst/>
                          <a:latin typeface="Calibri" panose="020F0502020204030204" pitchFamily="34" charset="0"/>
                        </a:rPr>
                        <a:t>Net sales</a:t>
                      </a:r>
                      <a:endParaRPr lang="en-US" sz="2400" b="1" i="0" u="none" strike="noStrike" dirty="0">
                        <a:solidFill>
                          <a:srgbClr val="990000"/>
                        </a:solidFill>
                        <a:effectLst/>
                        <a:latin typeface="Calibri" panose="020F0502020204030204" pitchFamily="34" charset="0"/>
                      </a:endParaRPr>
                    </a:p>
                  </a:txBody>
                  <a:tcPr marL="182880" marR="27432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endParaRPr lang="en-US" sz="2400" b="1" i="0" u="none" strike="noStrike" dirty="0">
                        <a:solidFill>
                          <a:srgbClr val="990000"/>
                        </a:solidFill>
                        <a:effectLst/>
                        <a:latin typeface="Calibri" panose="020F0502020204030204" pitchFamily="34" charset="0"/>
                      </a:endParaRPr>
                    </a:p>
                  </a:txBody>
                  <a:tcPr marL="4233" marR="365760" marT="0" marB="0" anchor="b">
                    <a:lnL w="12700" cmpd="sng">
                      <a:noFill/>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algn="r" fontAlgn="b"/>
                      <a:r>
                        <a:rPr lang="en-US" sz="2400" b="1" i="0" u="none" strike="noStrike" dirty="0" smtClean="0">
                          <a:solidFill>
                            <a:srgbClr val="990000"/>
                          </a:solidFill>
                          <a:effectLst/>
                          <a:latin typeface="Calibri" panose="020F0502020204030204" pitchFamily="34" charset="0"/>
                        </a:rPr>
                        <a:t>€460,000</a:t>
                      </a:r>
                      <a:endParaRPr lang="en-US" sz="2400" b="1" i="0" u="none" strike="noStrike" dirty="0">
                        <a:solidFill>
                          <a:srgbClr val="990000"/>
                        </a:solidFill>
                        <a:effectLst/>
                        <a:latin typeface="Calibri" panose="020F0502020204030204" pitchFamily="34" charset="0"/>
                      </a:endParaRPr>
                    </a:p>
                  </a:txBody>
                  <a:tcPr marL="4233" marR="9144" marT="0" marB="0" anchor="b">
                    <a:lnL w="12700" cmpd="sng">
                      <a:noFill/>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r>
            </a:tbl>
          </a:graphicData>
        </a:graphic>
      </p:graphicFrame>
      <p:sp>
        <p:nvSpPr>
          <p:cNvPr id="6" name="Slide Number Placeholder "/>
          <p:cNvSpPr>
            <a:spLocks noGrp="1"/>
          </p:cNvSpPr>
          <p:nvPr>
            <p:ph type="sldNum" sz="quarter" idx="10"/>
          </p:nvPr>
        </p:nvSpPr>
        <p:spPr/>
        <p:txBody>
          <a:bodyPr/>
          <a:lstStyle/>
          <a:p>
            <a:fld id="{67B19427-F580-D146-B60E-4CADEE75497F}" type="slidenum">
              <a:rPr lang="en-US" smtClean="0"/>
              <a:pPr/>
              <a:t>52</a:t>
            </a:fld>
            <a:endParaRPr lang="en-US" dirty="0"/>
          </a:p>
        </p:txBody>
      </p:sp>
      <p:graphicFrame>
        <p:nvGraphicFramePr>
          <p:cNvPr id="23" name="Table 22" descr="Table is accessible to screen readers"/>
          <p:cNvGraphicFramePr>
            <a:graphicFrameLocks noGrp="1"/>
          </p:cNvGraphicFramePr>
          <p:nvPr>
            <p:extLst>
              <p:ext uri="{D42A27DB-BD31-4B8C-83A1-F6EECF244321}">
                <p14:modId xmlns:p14="http://schemas.microsoft.com/office/powerpoint/2010/main" xmlns="" val="2938891696"/>
              </p:ext>
            </p:extLst>
          </p:nvPr>
        </p:nvGraphicFramePr>
        <p:xfrm>
          <a:off x="653903" y="2270862"/>
          <a:ext cx="7936295" cy="1133856"/>
        </p:xfrm>
        <a:graphic>
          <a:graphicData uri="http://schemas.openxmlformats.org/drawingml/2006/table">
            <a:tbl>
              <a:tblPr firstRow="1">
                <a:tableStyleId>{5C22544A-7EE6-4342-B048-85BDC9FD1C3A}</a:tableStyleId>
              </a:tblPr>
              <a:tblGrid>
                <a:gridCol w="7936295"/>
              </a:tblGrid>
              <a:tr h="0">
                <a:tc>
                  <a:txBody>
                    <a:bodyPr/>
                    <a:lstStyle/>
                    <a:p>
                      <a:pPr algn="ctr">
                        <a:lnSpc>
                          <a:spcPct val="100000"/>
                        </a:lnSpc>
                      </a:pPr>
                      <a:r>
                        <a:rPr lang="en-US" sz="2400" b="1" i="0" u="none" strike="noStrike" kern="1200" baseline="0" dirty="0" smtClean="0">
                          <a:solidFill>
                            <a:schemeClr val="tx1"/>
                          </a:solidFill>
                          <a:effectLst/>
                          <a:latin typeface="+mn-lt"/>
                          <a:ea typeface="+mn-ea"/>
                          <a:cs typeface="+mn-cs"/>
                        </a:rPr>
                        <a:t>PW Audio Supply</a:t>
                      </a:r>
                    </a:p>
                    <a:p>
                      <a:pPr algn="ctr">
                        <a:lnSpc>
                          <a:spcPct val="100000"/>
                        </a:lnSpc>
                      </a:pPr>
                      <a:r>
                        <a:rPr lang="en-US" sz="2400" b="1" i="0" u="none" strike="noStrike" kern="1200" baseline="0" dirty="0" smtClean="0">
                          <a:solidFill>
                            <a:schemeClr val="tx1"/>
                          </a:solidFill>
                          <a:effectLst/>
                          <a:latin typeface="+mn-lt"/>
                          <a:ea typeface="+mn-ea"/>
                          <a:cs typeface="+mn-cs"/>
                        </a:rPr>
                        <a:t>Income Statement (partial)</a:t>
                      </a:r>
                    </a:p>
                    <a:p>
                      <a:pPr algn="ctr">
                        <a:lnSpc>
                          <a:spcPct val="100000"/>
                        </a:lnSpc>
                      </a:pPr>
                      <a:r>
                        <a:rPr lang="en-US" sz="2400" b="1" i="0" u="none" strike="noStrike" kern="1200" baseline="0" dirty="0" smtClean="0">
                          <a:solidFill>
                            <a:schemeClr val="tx1"/>
                          </a:solidFill>
                          <a:effectLst/>
                          <a:latin typeface="+mn-lt"/>
                          <a:ea typeface="+mn-ea"/>
                          <a:cs typeface="+mn-cs"/>
                        </a:rPr>
                        <a:t>For the Year Ended December 31, 2020</a:t>
                      </a:r>
                      <a:endParaRPr lang="en-US" sz="2400" b="1" i="0" u="none" strike="noStrike" dirty="0">
                        <a:solidFill>
                          <a:schemeClr val="tx1"/>
                        </a:solidFill>
                        <a:effectLst/>
                        <a:latin typeface="Calibri" panose="020F0502020204030204" pitchFamily="34" charset="0"/>
                      </a:endParaRPr>
                    </a:p>
                  </a:txBody>
                  <a:tcPr marL="4233" marR="4233" marT="18288" marB="18288"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bl>
          </a:graphicData>
        </a:graphic>
      </p:graphicFrame>
      <p:sp>
        <p:nvSpPr>
          <p:cNvPr id="13" name="LOBL"/>
          <p:cNvSpPr>
            <a:spLocks noGrp="1"/>
          </p:cNvSpPr>
          <p:nvPr>
            <p:ph sz="quarter" idx="4294967295"/>
          </p:nvPr>
        </p:nvSpPr>
        <p:spPr>
          <a:xfrm>
            <a:off x="309562" y="1476907"/>
            <a:ext cx="8377238" cy="593258"/>
          </a:xfrm>
          <a:prstGeom prst="rect">
            <a:avLst/>
          </a:prstGeom>
        </p:spPr>
        <p:txBody>
          <a:bodyPr/>
          <a:lstStyle/>
          <a:p>
            <a:pPr marL="0" lvl="2" indent="0">
              <a:lnSpc>
                <a:spcPct val="100000"/>
              </a:lnSpc>
              <a:spcBef>
                <a:spcPts val="1200"/>
              </a:spcBef>
              <a:buClr>
                <a:srgbClr val="990000"/>
              </a:buClr>
              <a:buSzPct val="100000"/>
              <a:buNone/>
            </a:pPr>
            <a:r>
              <a:rPr lang="en-US" altLang="en-US" sz="2800" b="1" dirty="0" smtClean="0"/>
              <a:t>Income Statement Presentation of Sales</a:t>
            </a:r>
            <a:endParaRPr lang="en-US" altLang="en-US" sz="2800" b="1" dirty="0"/>
          </a:p>
        </p:txBody>
      </p:sp>
      <p:sp>
        <p:nvSpPr>
          <p:cNvPr id="14" name="Title "/>
          <p:cNvSpPr>
            <a:spLocks noGrp="1"/>
          </p:cNvSpPr>
          <p:nvPr>
            <p:ph type="title" idx="4294967295"/>
          </p:nvPr>
        </p:nvSpPr>
        <p:spPr>
          <a:xfrm>
            <a:off x="309562" y="762000"/>
            <a:ext cx="8682038" cy="646331"/>
          </a:xfrm>
          <a:prstGeom prst="rect">
            <a:avLst/>
          </a:prstGeom>
        </p:spPr>
        <p:txBody>
          <a:bodyPr wrap="square">
            <a:spAutoFit/>
          </a:bodyPr>
          <a:lstStyle/>
          <a:p>
            <a:r>
              <a:rPr lang="en-US" dirty="0">
                <a:ea typeface="Source Sans Pro" charset="0"/>
              </a:rPr>
              <a:t>Income Statement </a:t>
            </a:r>
            <a:r>
              <a:rPr lang="en-US" sz="2000" b="0" dirty="0" smtClean="0">
                <a:ea typeface="Source Sans Pro" charset="0"/>
              </a:rPr>
              <a:t>(2 </a:t>
            </a:r>
            <a:r>
              <a:rPr lang="en-US" sz="2000" b="0" dirty="0">
                <a:ea typeface="Source Sans Pro" charset="0"/>
              </a:rPr>
              <a:t>of </a:t>
            </a:r>
            <a:r>
              <a:rPr lang="en-US" sz="2000" b="0" dirty="0" smtClean="0">
                <a:ea typeface="Source Sans Pro" charset="0"/>
              </a:rPr>
              <a:t>7)</a:t>
            </a:r>
            <a:endParaRPr lang="en-US" sz="4000" b="1" dirty="0">
              <a:solidFill>
                <a:schemeClr val="accent1"/>
              </a:solidFill>
              <a:latin typeface="Calibri" panose="020F0502020204030204" pitchFamily="34" charset="0"/>
              <a:ea typeface="Source Sans Pro" charset="0"/>
              <a:cs typeface="Calibri" panose="020F0502020204030204" pitchFamily="34" charset="0"/>
            </a:endParaRPr>
          </a:p>
        </p:txBody>
      </p:sp>
      <p:sp>
        <p:nvSpPr>
          <p:cNvPr id="15" name="Footer Placeholder "/>
          <p:cNvSpPr>
            <a:spLocks noGrp="1"/>
          </p:cNvSpPr>
          <p:nvPr>
            <p:ph type="ftr" sz="quarter" idx="11"/>
          </p:nvPr>
        </p:nvSpPr>
        <p:spPr>
          <a:xfrm>
            <a:off x="3028950" y="6356350"/>
            <a:ext cx="3086100" cy="365125"/>
          </a:xfrm>
        </p:spPr>
        <p:txBody>
          <a:bodyPr/>
          <a:lstStyle/>
          <a:p>
            <a:r>
              <a:rPr lang="en-US" dirty="0" smtClean="0"/>
              <a:t>Copyright ©2019 John </a:t>
            </a:r>
            <a:r>
              <a:rPr lang="en-US" dirty="0"/>
              <a:t>Wiley &amp; Son, Inc. </a:t>
            </a:r>
          </a:p>
        </p:txBody>
      </p:sp>
    </p:spTree>
    <p:extLst>
      <p:ext uri="{BB962C8B-B14F-4D97-AF65-F5344CB8AC3E}">
        <p14:creationId xmlns:p14="http://schemas.microsoft.com/office/powerpoint/2010/main" xmlns="" val="56274764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
          <p:cNvSpPr>
            <a:spLocks noGrp="1"/>
          </p:cNvSpPr>
          <p:nvPr>
            <p:ph type="sldNum" sz="quarter" idx="10"/>
          </p:nvPr>
        </p:nvSpPr>
        <p:spPr/>
        <p:txBody>
          <a:bodyPr/>
          <a:lstStyle/>
          <a:p>
            <a:fld id="{67B19427-F580-D146-B60E-4CADEE75497F}" type="slidenum">
              <a:rPr lang="en-US" smtClean="0"/>
              <a:pPr/>
              <a:t>53</a:t>
            </a:fld>
            <a:endParaRPr lang="en-US" dirty="0"/>
          </a:p>
        </p:txBody>
      </p:sp>
      <p:sp>
        <p:nvSpPr>
          <p:cNvPr id="5" name="Footer Placeholder "/>
          <p:cNvSpPr>
            <a:spLocks noGrp="1"/>
          </p:cNvSpPr>
          <p:nvPr>
            <p:ph type="ftr" sz="quarter" idx="11"/>
          </p:nvPr>
        </p:nvSpPr>
        <p:spPr/>
        <p:txBody>
          <a:bodyPr/>
          <a:lstStyle/>
          <a:p>
            <a:r>
              <a:rPr lang="en-US" dirty="0" smtClean="0"/>
              <a:t>Copyright ©2019 John </a:t>
            </a:r>
            <a:r>
              <a:rPr lang="en-US" dirty="0"/>
              <a:t>Wiley &amp; Son, Inc. </a:t>
            </a:r>
          </a:p>
        </p:txBody>
      </p:sp>
      <p:sp>
        <p:nvSpPr>
          <p:cNvPr id="7" name="LOBL"/>
          <p:cNvSpPr>
            <a:spLocks noGrp="1"/>
          </p:cNvSpPr>
          <p:nvPr>
            <p:ph sz="quarter" idx="4294967295"/>
          </p:nvPr>
        </p:nvSpPr>
        <p:spPr>
          <a:xfrm>
            <a:off x="309562" y="1476906"/>
            <a:ext cx="8377238" cy="2331569"/>
          </a:xfrm>
          <a:prstGeom prst="rect">
            <a:avLst/>
          </a:prstGeom>
        </p:spPr>
        <p:txBody>
          <a:bodyPr/>
          <a:lstStyle/>
          <a:p>
            <a:pPr marL="0" lvl="2" indent="0">
              <a:lnSpc>
                <a:spcPct val="100000"/>
              </a:lnSpc>
              <a:spcBef>
                <a:spcPts val="1200"/>
              </a:spcBef>
              <a:buClr>
                <a:srgbClr val="990000"/>
              </a:buClr>
              <a:buSzPct val="100000"/>
              <a:buNone/>
            </a:pPr>
            <a:r>
              <a:rPr lang="en-US" altLang="en-US" sz="2800" b="1" dirty="0" smtClean="0"/>
              <a:t>Gross Profit</a:t>
            </a:r>
          </a:p>
          <a:p>
            <a:pPr marL="0" indent="0">
              <a:lnSpc>
                <a:spcPct val="100000"/>
              </a:lnSpc>
              <a:spcBef>
                <a:spcPts val="1200"/>
              </a:spcBef>
              <a:buNone/>
            </a:pPr>
            <a:r>
              <a:rPr lang="en-US" sz="2600" dirty="0" smtClean="0"/>
              <a:t>On </a:t>
            </a:r>
            <a:r>
              <a:rPr lang="en-US" sz="2600" dirty="0"/>
              <a:t>the basis of </a:t>
            </a:r>
            <a:r>
              <a:rPr lang="en-US" sz="2600" dirty="0" smtClean="0"/>
              <a:t>the </a:t>
            </a:r>
            <a:r>
              <a:rPr lang="en-US" sz="2600" dirty="0"/>
              <a:t>sales data </a:t>
            </a:r>
            <a:r>
              <a:rPr lang="en-US" sz="2600" dirty="0" smtClean="0"/>
              <a:t>for PW </a:t>
            </a:r>
            <a:r>
              <a:rPr lang="en-US" sz="2600" dirty="0"/>
              <a:t>Audio Supply (net sales of €460,000) and cost of goods sold under the </a:t>
            </a:r>
            <a:r>
              <a:rPr lang="en-US" sz="2600" dirty="0" smtClean="0"/>
              <a:t>perpetual inventory </a:t>
            </a:r>
            <a:r>
              <a:rPr lang="en-US" sz="2600" dirty="0"/>
              <a:t>system (assume €316,000), PW Audio Supply’s gross </a:t>
            </a:r>
            <a:r>
              <a:rPr lang="en-US" sz="2600" dirty="0" smtClean="0"/>
              <a:t>profit </a:t>
            </a:r>
            <a:r>
              <a:rPr lang="en-US" sz="2600" dirty="0"/>
              <a:t>is €</a:t>
            </a:r>
            <a:r>
              <a:rPr lang="en-US" sz="2600" dirty="0" smtClean="0"/>
              <a:t>144,000, computed </a:t>
            </a:r>
            <a:r>
              <a:rPr lang="en-US" sz="2600" dirty="0"/>
              <a:t>as </a:t>
            </a:r>
            <a:r>
              <a:rPr lang="en-US" sz="2600" dirty="0" smtClean="0"/>
              <a:t>shown.</a:t>
            </a:r>
            <a:endParaRPr lang="en-US" altLang="en-US" sz="2600" dirty="0"/>
          </a:p>
        </p:txBody>
      </p:sp>
      <p:sp>
        <p:nvSpPr>
          <p:cNvPr id="8" name="Title "/>
          <p:cNvSpPr>
            <a:spLocks noGrp="1"/>
          </p:cNvSpPr>
          <p:nvPr>
            <p:ph type="title" idx="4294967295"/>
          </p:nvPr>
        </p:nvSpPr>
        <p:spPr>
          <a:xfrm>
            <a:off x="309562" y="762000"/>
            <a:ext cx="8682038" cy="646331"/>
          </a:xfrm>
          <a:prstGeom prst="rect">
            <a:avLst/>
          </a:prstGeom>
        </p:spPr>
        <p:txBody>
          <a:bodyPr wrap="square">
            <a:spAutoFit/>
          </a:bodyPr>
          <a:lstStyle/>
          <a:p>
            <a:r>
              <a:rPr lang="en-US" sz="4000" b="1" dirty="0">
                <a:solidFill>
                  <a:schemeClr val="accent1"/>
                </a:solidFill>
                <a:latin typeface="Calibri" panose="020F0502020204030204" pitchFamily="34" charset="0"/>
                <a:ea typeface="Source Sans Pro" charset="0"/>
                <a:cs typeface="Calibri" panose="020F0502020204030204" pitchFamily="34" charset="0"/>
              </a:rPr>
              <a:t>Income </a:t>
            </a:r>
            <a:r>
              <a:rPr lang="en-US" sz="4000" b="1" dirty="0" smtClean="0">
                <a:solidFill>
                  <a:schemeClr val="accent1"/>
                </a:solidFill>
                <a:latin typeface="Calibri" panose="020F0502020204030204" pitchFamily="34" charset="0"/>
                <a:ea typeface="Source Sans Pro" charset="0"/>
                <a:cs typeface="Calibri" panose="020F0502020204030204" pitchFamily="34" charset="0"/>
              </a:rPr>
              <a:t>Statement </a:t>
            </a:r>
            <a:r>
              <a:rPr lang="en-US" sz="2000" b="0" dirty="0" smtClean="0">
                <a:solidFill>
                  <a:schemeClr val="accent1"/>
                </a:solidFill>
                <a:latin typeface="Calibri" panose="020F0502020204030204" pitchFamily="34" charset="0"/>
                <a:ea typeface="Source Sans Pro" charset="0"/>
                <a:cs typeface="Calibri" panose="020F0502020204030204" pitchFamily="34" charset="0"/>
              </a:rPr>
              <a:t>(3 of 7)</a:t>
            </a:r>
            <a:endParaRPr lang="en-US" sz="2000" b="0" dirty="0">
              <a:solidFill>
                <a:schemeClr val="accent1"/>
              </a:solidFill>
              <a:latin typeface="Calibri" panose="020F0502020204030204" pitchFamily="34" charset="0"/>
              <a:ea typeface="Source Sans Pro" charset="0"/>
              <a:cs typeface="Calibri" panose="020F0502020204030204" pitchFamily="34" charset="0"/>
            </a:endParaRPr>
          </a:p>
        </p:txBody>
      </p:sp>
      <p:graphicFrame>
        <p:nvGraphicFramePr>
          <p:cNvPr id="2" name="Table 1" descr="Table is screen readable."/>
          <p:cNvGraphicFramePr>
            <a:graphicFrameLocks noGrp="1"/>
          </p:cNvGraphicFramePr>
          <p:nvPr>
            <p:extLst>
              <p:ext uri="{D42A27DB-BD31-4B8C-83A1-F6EECF244321}">
                <p14:modId xmlns:p14="http://schemas.microsoft.com/office/powerpoint/2010/main" xmlns="" val="3713704570"/>
              </p:ext>
            </p:extLst>
          </p:nvPr>
        </p:nvGraphicFramePr>
        <p:xfrm>
          <a:off x="1612095" y="4036160"/>
          <a:ext cx="5480970" cy="1463040"/>
        </p:xfrm>
        <a:graphic>
          <a:graphicData uri="http://schemas.openxmlformats.org/drawingml/2006/table">
            <a:tbl>
              <a:tblPr firstRow="1" bandRow="1">
                <a:tableStyleId>{5C22544A-7EE6-4342-B048-85BDC9FD1C3A}</a:tableStyleId>
              </a:tblPr>
              <a:tblGrid>
                <a:gridCol w="3970940"/>
                <a:gridCol w="1510030"/>
              </a:tblGrid>
              <a:tr h="370840">
                <a:tc>
                  <a:txBody>
                    <a:bodyPr/>
                    <a:lstStyle/>
                    <a:p>
                      <a:r>
                        <a:rPr lang="en-US" sz="2600" b="0" dirty="0" smtClean="0">
                          <a:solidFill>
                            <a:schemeClr val="tx1"/>
                          </a:solidFill>
                        </a:rPr>
                        <a:t>Net Sales</a:t>
                      </a:r>
                      <a:endParaRPr lang="en-US" sz="2600" b="0" dirty="0">
                        <a:solidFill>
                          <a:schemeClr val="tx1"/>
                        </a:solidFill>
                      </a:endParaRPr>
                    </a:p>
                  </a:txBody>
                  <a:tcPr>
                    <a:noFill/>
                  </a:tcPr>
                </a:tc>
                <a:tc>
                  <a:txBody>
                    <a:bodyPr/>
                    <a:lstStyle/>
                    <a:p>
                      <a:pPr algn="r"/>
                      <a:r>
                        <a:rPr lang="en-US" sz="2600" b="0" dirty="0" smtClean="0">
                          <a:solidFill>
                            <a:schemeClr val="tx1"/>
                          </a:solidFill>
                        </a:rPr>
                        <a:t>€460,000</a:t>
                      </a:r>
                      <a:endParaRPr lang="en-US" sz="2600" b="0" dirty="0">
                        <a:solidFill>
                          <a:schemeClr val="tx1"/>
                        </a:solidFill>
                      </a:endParaRPr>
                    </a:p>
                  </a:txBody>
                  <a:tcPr>
                    <a:noFill/>
                  </a:tcPr>
                </a:tc>
              </a:tr>
              <a:tr h="370840">
                <a:tc>
                  <a:txBody>
                    <a:bodyPr/>
                    <a:lstStyle/>
                    <a:p>
                      <a:r>
                        <a:rPr lang="en-US" sz="2600" b="0" dirty="0" smtClean="0">
                          <a:solidFill>
                            <a:schemeClr val="tx1"/>
                          </a:solidFill>
                        </a:rPr>
                        <a:t>Cost of goods sold</a:t>
                      </a:r>
                      <a:endParaRPr lang="en-US" sz="2600" b="0" dirty="0">
                        <a:solidFill>
                          <a:schemeClr val="tx1"/>
                        </a:solidFill>
                      </a:endParaRPr>
                    </a:p>
                  </a:txBody>
                  <a:tcPr>
                    <a:noFill/>
                  </a:tcPr>
                </a:tc>
                <a:tc>
                  <a:txBody>
                    <a:bodyPr/>
                    <a:lstStyle/>
                    <a:p>
                      <a:pPr algn="r"/>
                      <a:r>
                        <a:rPr lang="en-US" sz="2600" b="0" dirty="0" smtClean="0">
                          <a:solidFill>
                            <a:schemeClr val="tx1"/>
                          </a:solidFill>
                        </a:rPr>
                        <a:t>316,000</a:t>
                      </a:r>
                      <a:endParaRPr lang="en-US" sz="2600" b="0" dirty="0">
                        <a:solidFill>
                          <a:schemeClr val="tx1"/>
                        </a:solidFill>
                      </a:endParaRPr>
                    </a:p>
                  </a:txBody>
                  <a:tcPr>
                    <a:lnB w="19050" cap="flat" cmpd="sng" algn="ctr">
                      <a:solidFill>
                        <a:schemeClr val="tx1"/>
                      </a:solidFill>
                      <a:prstDash val="solid"/>
                      <a:round/>
                      <a:headEnd type="none" w="med" len="med"/>
                      <a:tailEnd type="none" w="med" len="med"/>
                    </a:lnB>
                    <a:noFill/>
                  </a:tcPr>
                </a:tc>
              </a:tr>
              <a:tr h="370840">
                <a:tc>
                  <a:txBody>
                    <a:bodyPr/>
                    <a:lstStyle/>
                    <a:p>
                      <a:r>
                        <a:rPr lang="en-US" sz="2600" b="1" dirty="0" smtClean="0">
                          <a:solidFill>
                            <a:srgbClr val="990000"/>
                          </a:solidFill>
                        </a:rPr>
                        <a:t>Gross profit</a:t>
                      </a:r>
                      <a:endParaRPr lang="en-US" sz="2600" b="1" dirty="0">
                        <a:solidFill>
                          <a:srgbClr val="990000"/>
                        </a:solidFill>
                      </a:endParaRPr>
                    </a:p>
                  </a:txBody>
                  <a:tcP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600" b="1" dirty="0" smtClean="0">
                          <a:solidFill>
                            <a:srgbClr val="990000"/>
                          </a:solidFill>
                        </a:rPr>
                        <a:t>€144,000</a:t>
                      </a:r>
                    </a:p>
                  </a:txBody>
                  <a:tcPr>
                    <a:lnT w="19050" cap="flat" cmpd="sng" algn="ctr">
                      <a:solidFill>
                        <a:schemeClr val="tx1"/>
                      </a:solidFill>
                      <a:prstDash val="solid"/>
                      <a:round/>
                      <a:headEnd type="none" w="med" len="med"/>
                      <a:tailEnd type="none" w="med" len="med"/>
                    </a:lnT>
                    <a:noFill/>
                  </a:tcPr>
                </a:tc>
              </a:tr>
            </a:tbl>
          </a:graphicData>
        </a:graphic>
      </p:graphicFrame>
    </p:spTree>
    <p:extLst>
      <p:ext uri="{BB962C8B-B14F-4D97-AF65-F5344CB8AC3E}">
        <p14:creationId xmlns:p14="http://schemas.microsoft.com/office/powerpoint/2010/main" xmlns="" val="248934556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
          <p:cNvSpPr>
            <a:spLocks noGrp="1"/>
          </p:cNvSpPr>
          <p:nvPr>
            <p:ph type="sldNum" sz="quarter" idx="10"/>
          </p:nvPr>
        </p:nvSpPr>
        <p:spPr/>
        <p:txBody>
          <a:bodyPr/>
          <a:lstStyle/>
          <a:p>
            <a:fld id="{67B19427-F580-D146-B60E-4CADEE75497F}" type="slidenum">
              <a:rPr lang="en-US" smtClean="0"/>
              <a:pPr/>
              <a:t>54</a:t>
            </a:fld>
            <a:endParaRPr lang="en-US" dirty="0"/>
          </a:p>
        </p:txBody>
      </p:sp>
      <p:sp>
        <p:nvSpPr>
          <p:cNvPr id="5" name="Footer Placeholder "/>
          <p:cNvSpPr>
            <a:spLocks noGrp="1"/>
          </p:cNvSpPr>
          <p:nvPr>
            <p:ph type="ftr" sz="quarter" idx="11"/>
          </p:nvPr>
        </p:nvSpPr>
        <p:spPr/>
        <p:txBody>
          <a:bodyPr/>
          <a:lstStyle/>
          <a:p>
            <a:r>
              <a:rPr lang="en-US" dirty="0" smtClean="0"/>
              <a:t>Copyright ©2019 John </a:t>
            </a:r>
            <a:r>
              <a:rPr lang="en-US" dirty="0"/>
              <a:t>Wiley &amp; Son, Inc. </a:t>
            </a:r>
          </a:p>
        </p:txBody>
      </p:sp>
      <p:sp>
        <p:nvSpPr>
          <p:cNvPr id="7" name="LOBL"/>
          <p:cNvSpPr>
            <a:spLocks noGrp="1"/>
          </p:cNvSpPr>
          <p:nvPr>
            <p:ph sz="quarter" idx="4294967295"/>
          </p:nvPr>
        </p:nvSpPr>
        <p:spPr>
          <a:xfrm>
            <a:off x="309561" y="1476906"/>
            <a:ext cx="8588453" cy="1572619"/>
          </a:xfrm>
          <a:prstGeom prst="rect">
            <a:avLst/>
          </a:prstGeom>
        </p:spPr>
        <p:txBody>
          <a:bodyPr/>
          <a:lstStyle/>
          <a:p>
            <a:pPr marL="0" lvl="2" indent="0">
              <a:lnSpc>
                <a:spcPct val="100000"/>
              </a:lnSpc>
              <a:spcBef>
                <a:spcPts val="1200"/>
              </a:spcBef>
              <a:buClr>
                <a:srgbClr val="990000"/>
              </a:buClr>
              <a:buSzPct val="100000"/>
              <a:buNone/>
            </a:pPr>
            <a:r>
              <a:rPr lang="en-US" altLang="en-US" sz="2800" b="1" dirty="0" smtClean="0"/>
              <a:t>Gross Profit</a:t>
            </a:r>
          </a:p>
          <a:p>
            <a:pPr marL="0" indent="0">
              <a:lnSpc>
                <a:spcPct val="100000"/>
              </a:lnSpc>
              <a:spcBef>
                <a:spcPts val="1200"/>
              </a:spcBef>
              <a:buNone/>
            </a:pPr>
            <a:r>
              <a:rPr lang="en-US" sz="2600" dirty="0" smtClean="0"/>
              <a:t>We </a:t>
            </a:r>
            <a:r>
              <a:rPr lang="en-US" sz="2600" dirty="0"/>
              <a:t>also can express a company’s gross </a:t>
            </a:r>
            <a:r>
              <a:rPr lang="en-US" sz="2600" dirty="0" smtClean="0"/>
              <a:t>profit </a:t>
            </a:r>
            <a:r>
              <a:rPr lang="en-US" sz="2600" dirty="0"/>
              <a:t>as a percentage, called the gross </a:t>
            </a:r>
            <a:r>
              <a:rPr lang="en-US" sz="2600" dirty="0" smtClean="0"/>
              <a:t>profit </a:t>
            </a:r>
            <a:r>
              <a:rPr lang="en-US" sz="2600" dirty="0"/>
              <a:t>rate</a:t>
            </a:r>
            <a:r>
              <a:rPr lang="en-US" sz="2600" dirty="0" smtClean="0"/>
              <a:t>.</a:t>
            </a:r>
            <a:endParaRPr lang="en-US" altLang="en-US" sz="2600" dirty="0"/>
          </a:p>
        </p:txBody>
      </p:sp>
      <p:sp>
        <p:nvSpPr>
          <p:cNvPr id="8" name="Title "/>
          <p:cNvSpPr>
            <a:spLocks noGrp="1"/>
          </p:cNvSpPr>
          <p:nvPr>
            <p:ph type="title" idx="4294967295"/>
          </p:nvPr>
        </p:nvSpPr>
        <p:spPr>
          <a:xfrm>
            <a:off x="309562" y="762000"/>
            <a:ext cx="8682038" cy="646331"/>
          </a:xfrm>
          <a:prstGeom prst="rect">
            <a:avLst/>
          </a:prstGeom>
        </p:spPr>
        <p:txBody>
          <a:bodyPr wrap="square">
            <a:spAutoFit/>
          </a:bodyPr>
          <a:lstStyle/>
          <a:p>
            <a:r>
              <a:rPr lang="en-US" sz="4000" b="1" dirty="0">
                <a:solidFill>
                  <a:schemeClr val="accent1"/>
                </a:solidFill>
                <a:latin typeface="Calibri" panose="020F0502020204030204" pitchFamily="34" charset="0"/>
                <a:ea typeface="Source Sans Pro" charset="0"/>
                <a:cs typeface="Calibri" panose="020F0502020204030204" pitchFamily="34" charset="0"/>
              </a:rPr>
              <a:t>Income </a:t>
            </a:r>
            <a:r>
              <a:rPr lang="en-US" sz="4000" b="1" dirty="0" smtClean="0">
                <a:solidFill>
                  <a:schemeClr val="accent1"/>
                </a:solidFill>
                <a:latin typeface="Calibri" panose="020F0502020204030204" pitchFamily="34" charset="0"/>
                <a:ea typeface="Source Sans Pro" charset="0"/>
                <a:cs typeface="Calibri" panose="020F0502020204030204" pitchFamily="34" charset="0"/>
              </a:rPr>
              <a:t>Statement </a:t>
            </a:r>
            <a:r>
              <a:rPr lang="en-US" sz="2000" b="0" dirty="0" smtClean="0">
                <a:solidFill>
                  <a:schemeClr val="accent1"/>
                </a:solidFill>
                <a:latin typeface="Calibri" panose="020F0502020204030204" pitchFamily="34" charset="0"/>
                <a:ea typeface="Source Sans Pro" charset="0"/>
                <a:cs typeface="Calibri" panose="020F0502020204030204" pitchFamily="34" charset="0"/>
              </a:rPr>
              <a:t>(4 of 7)</a:t>
            </a:r>
            <a:endParaRPr lang="en-US" sz="2000" b="0" dirty="0">
              <a:solidFill>
                <a:schemeClr val="accent1"/>
              </a:solidFill>
              <a:latin typeface="Calibri" panose="020F0502020204030204" pitchFamily="34" charset="0"/>
              <a:ea typeface="Source Sans Pro" charset="0"/>
              <a:cs typeface="Calibri" panose="020F0502020204030204" pitchFamily="34" charset="0"/>
            </a:endParaRPr>
          </a:p>
        </p:txBody>
      </p:sp>
      <p:graphicFrame>
        <p:nvGraphicFramePr>
          <p:cNvPr id="2" name="Table 1" descr="Table is screen readable."/>
          <p:cNvGraphicFramePr>
            <a:graphicFrameLocks noGrp="1"/>
          </p:cNvGraphicFramePr>
          <p:nvPr>
            <p:extLst>
              <p:ext uri="{D42A27DB-BD31-4B8C-83A1-F6EECF244321}">
                <p14:modId xmlns:p14="http://schemas.microsoft.com/office/powerpoint/2010/main" xmlns="" val="3762558455"/>
              </p:ext>
            </p:extLst>
          </p:nvPr>
        </p:nvGraphicFramePr>
        <p:xfrm>
          <a:off x="761303" y="3333290"/>
          <a:ext cx="7665395" cy="1158240"/>
        </p:xfrm>
        <a:graphic>
          <a:graphicData uri="http://schemas.openxmlformats.org/drawingml/2006/table">
            <a:tbl>
              <a:tblPr firstRow="1" bandRow="1">
                <a:tableStyleId>{5C22544A-7EE6-4342-B048-85BDC9FD1C3A}</a:tableStyleId>
              </a:tblPr>
              <a:tblGrid>
                <a:gridCol w="2093223"/>
                <a:gridCol w="484756"/>
                <a:gridCol w="1728510"/>
                <a:gridCol w="484756"/>
                <a:gridCol w="2874150"/>
              </a:tblGrid>
              <a:tr h="370840">
                <a:tc>
                  <a:txBody>
                    <a:bodyPr/>
                    <a:lstStyle/>
                    <a:p>
                      <a:pPr algn="ctr"/>
                      <a:r>
                        <a:rPr lang="en-US" sz="2600" b="1" dirty="0" smtClean="0">
                          <a:solidFill>
                            <a:schemeClr val="tx1"/>
                          </a:solidFill>
                        </a:rPr>
                        <a:t>Gross Profit</a:t>
                      </a:r>
                      <a:endParaRPr lang="en-US" sz="2600" b="1" dirty="0">
                        <a:solidFill>
                          <a:schemeClr val="tx1"/>
                        </a:solidFill>
                      </a:endParaRPr>
                    </a:p>
                  </a:txBody>
                  <a:tcPr marT="91440" marB="91440">
                    <a:lnL w="19050" cap="flat" cmpd="sng" algn="ctr">
                      <a:solidFill>
                        <a:schemeClr val="tx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D5E7F3"/>
                    </a:solidFill>
                  </a:tcPr>
                </a:tc>
                <a:tc>
                  <a:txBody>
                    <a:bodyPr/>
                    <a:lstStyle/>
                    <a:p>
                      <a:pPr algn="ctr"/>
                      <a:r>
                        <a:rPr lang="en-US" sz="2600" b="1" dirty="0" smtClean="0">
                          <a:solidFill>
                            <a:schemeClr val="tx1"/>
                          </a:solidFill>
                        </a:rPr>
                        <a:t>÷</a:t>
                      </a:r>
                      <a:endParaRPr lang="en-US" sz="2600" b="1" dirty="0">
                        <a:solidFill>
                          <a:schemeClr val="tx1"/>
                        </a:solidFill>
                      </a:endParaRPr>
                    </a:p>
                  </a:txBody>
                  <a:tcPr marT="91440" marB="9144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D5E7F3"/>
                    </a:solidFill>
                  </a:tcPr>
                </a:tc>
                <a:tc>
                  <a:txBody>
                    <a:bodyPr/>
                    <a:lstStyle/>
                    <a:p>
                      <a:pPr algn="ctr"/>
                      <a:r>
                        <a:rPr lang="en-US" sz="2600" b="1" dirty="0" smtClean="0">
                          <a:solidFill>
                            <a:schemeClr val="tx1"/>
                          </a:solidFill>
                        </a:rPr>
                        <a:t>Net Sales</a:t>
                      </a:r>
                      <a:endParaRPr lang="en-US" sz="2600" b="1" dirty="0">
                        <a:solidFill>
                          <a:schemeClr val="tx1"/>
                        </a:solidFill>
                      </a:endParaRPr>
                    </a:p>
                  </a:txBody>
                  <a:tcPr marT="91440" marB="9144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D5E7F3"/>
                    </a:solidFill>
                  </a:tcPr>
                </a:tc>
                <a:tc>
                  <a:txBody>
                    <a:bodyPr/>
                    <a:lstStyle/>
                    <a:p>
                      <a:pPr algn="ctr"/>
                      <a:r>
                        <a:rPr lang="en-US" sz="2600" b="1" dirty="0" smtClean="0">
                          <a:solidFill>
                            <a:schemeClr val="tx1"/>
                          </a:solidFill>
                        </a:rPr>
                        <a:t>=</a:t>
                      </a:r>
                      <a:endParaRPr lang="en-US" sz="2600" b="1" dirty="0">
                        <a:solidFill>
                          <a:schemeClr val="tx1"/>
                        </a:solidFill>
                      </a:endParaRPr>
                    </a:p>
                  </a:txBody>
                  <a:tcPr marT="91440" marB="9144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D5E7F3"/>
                    </a:solidFill>
                  </a:tcPr>
                </a:tc>
                <a:tc>
                  <a:txBody>
                    <a:bodyPr/>
                    <a:lstStyle/>
                    <a:p>
                      <a:pPr algn="ctr"/>
                      <a:r>
                        <a:rPr lang="en-US" sz="2600" b="1" dirty="0" smtClean="0">
                          <a:solidFill>
                            <a:srgbClr val="990000"/>
                          </a:solidFill>
                        </a:rPr>
                        <a:t>Gross Profit Rate</a:t>
                      </a:r>
                      <a:endParaRPr lang="en-US" sz="2600" b="1" dirty="0">
                        <a:solidFill>
                          <a:srgbClr val="990000"/>
                        </a:solidFill>
                      </a:endParaRPr>
                    </a:p>
                  </a:txBody>
                  <a:tcPr marT="91440" marB="91440">
                    <a:lnL w="1905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D5E7F3"/>
                    </a:solidFill>
                  </a:tcPr>
                </a:tc>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600" b="0" kern="1200" dirty="0" smtClean="0">
                          <a:solidFill>
                            <a:schemeClr val="tx1"/>
                          </a:solidFill>
                          <a:latin typeface="+mn-lt"/>
                          <a:ea typeface="+mn-ea"/>
                          <a:cs typeface="+mn-cs"/>
                        </a:rPr>
                        <a:t>€144,000</a:t>
                      </a:r>
                    </a:p>
                  </a:txBody>
                  <a:tcPr marT="91440" marB="91440">
                    <a:lnL w="19050" cap="flat" cmpd="sng" algn="ctr">
                      <a:solidFill>
                        <a:schemeClr val="tx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600" b="0" dirty="0" smtClean="0">
                          <a:solidFill>
                            <a:schemeClr val="tx1"/>
                          </a:solidFill>
                        </a:rPr>
                        <a:t>÷</a:t>
                      </a:r>
                    </a:p>
                  </a:txBody>
                  <a:tcPr marT="91440" marB="9144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600" b="0" dirty="0" smtClean="0">
                          <a:solidFill>
                            <a:schemeClr val="tx1"/>
                          </a:solidFill>
                        </a:rPr>
                        <a:t>€460,000</a:t>
                      </a:r>
                    </a:p>
                  </a:txBody>
                  <a:tcPr marT="91440" marB="9144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600" b="0" dirty="0" smtClean="0">
                          <a:solidFill>
                            <a:schemeClr val="tx1"/>
                          </a:solidFill>
                        </a:rPr>
                        <a:t>=</a:t>
                      </a:r>
                      <a:endParaRPr lang="en-US" sz="2600" b="0" dirty="0">
                        <a:solidFill>
                          <a:schemeClr val="tx1"/>
                        </a:solidFill>
                      </a:endParaRPr>
                    </a:p>
                  </a:txBody>
                  <a:tcPr marT="91440" marB="9144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600" b="1" dirty="0" smtClean="0">
                          <a:solidFill>
                            <a:srgbClr val="990000"/>
                          </a:solidFill>
                        </a:rPr>
                        <a:t>31.3%</a:t>
                      </a:r>
                      <a:endParaRPr lang="en-US" sz="2600" b="1" dirty="0">
                        <a:solidFill>
                          <a:srgbClr val="990000"/>
                        </a:solidFill>
                      </a:endParaRPr>
                    </a:p>
                  </a:txBody>
                  <a:tcPr marT="91440" marB="91440">
                    <a:lnL w="1905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9" name="LOBL"/>
          <p:cNvSpPr>
            <a:spLocks noGrp="1"/>
          </p:cNvSpPr>
          <p:nvPr>
            <p:ph sz="quarter" idx="4294967295"/>
          </p:nvPr>
        </p:nvSpPr>
        <p:spPr>
          <a:xfrm>
            <a:off x="321880" y="4816286"/>
            <a:ext cx="8588453" cy="965459"/>
          </a:xfrm>
          <a:prstGeom prst="rect">
            <a:avLst/>
          </a:prstGeom>
        </p:spPr>
        <p:txBody>
          <a:bodyPr/>
          <a:lstStyle/>
          <a:p>
            <a:pPr marL="0" indent="0">
              <a:lnSpc>
                <a:spcPct val="100000"/>
              </a:lnSpc>
              <a:spcBef>
                <a:spcPts val="1200"/>
              </a:spcBef>
              <a:buNone/>
            </a:pPr>
            <a:r>
              <a:rPr lang="en-US" sz="2600" dirty="0"/>
              <a:t>Analysts generally consider the gross </a:t>
            </a:r>
            <a:r>
              <a:rPr lang="en-US" sz="2600" dirty="0" smtClean="0"/>
              <a:t>profit </a:t>
            </a:r>
            <a:r>
              <a:rPr lang="en-US" sz="2600" b="1" dirty="0"/>
              <a:t>rate </a:t>
            </a:r>
            <a:r>
              <a:rPr lang="en-US" sz="2600" dirty="0"/>
              <a:t>to be more useful than the </a:t>
            </a:r>
            <a:r>
              <a:rPr lang="en-US" sz="2600" dirty="0" smtClean="0"/>
              <a:t>gross profit </a:t>
            </a:r>
            <a:r>
              <a:rPr lang="en-US" sz="2600" b="1" dirty="0" smtClean="0"/>
              <a:t>amount</a:t>
            </a:r>
            <a:r>
              <a:rPr lang="en-US" sz="2600" dirty="0" smtClean="0"/>
              <a:t>.</a:t>
            </a:r>
            <a:endParaRPr lang="en-US" altLang="en-US" sz="2600" dirty="0"/>
          </a:p>
        </p:txBody>
      </p:sp>
    </p:spTree>
    <p:extLst>
      <p:ext uri="{BB962C8B-B14F-4D97-AF65-F5344CB8AC3E}">
        <p14:creationId xmlns:p14="http://schemas.microsoft.com/office/powerpoint/2010/main" xmlns="" val="294305955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
          <p:cNvSpPr>
            <a:spLocks noGrp="1"/>
          </p:cNvSpPr>
          <p:nvPr>
            <p:ph type="sldNum" sz="quarter" idx="10"/>
          </p:nvPr>
        </p:nvSpPr>
        <p:spPr/>
        <p:txBody>
          <a:bodyPr/>
          <a:lstStyle/>
          <a:p>
            <a:fld id="{67B19427-F580-D146-B60E-4CADEE75497F}" type="slidenum">
              <a:rPr lang="en-US" smtClean="0"/>
              <a:pPr/>
              <a:t>55</a:t>
            </a:fld>
            <a:endParaRPr lang="en-US" dirty="0"/>
          </a:p>
        </p:txBody>
      </p:sp>
      <p:sp>
        <p:nvSpPr>
          <p:cNvPr id="5" name="Footer Placeholder "/>
          <p:cNvSpPr>
            <a:spLocks noGrp="1"/>
          </p:cNvSpPr>
          <p:nvPr>
            <p:ph type="ftr" sz="quarter" idx="11"/>
          </p:nvPr>
        </p:nvSpPr>
        <p:spPr/>
        <p:txBody>
          <a:bodyPr/>
          <a:lstStyle/>
          <a:p>
            <a:r>
              <a:rPr lang="en-US" dirty="0" smtClean="0"/>
              <a:t>Copyright ©2019 John </a:t>
            </a:r>
            <a:r>
              <a:rPr lang="en-US" dirty="0"/>
              <a:t>Wiley &amp; Son, Inc. </a:t>
            </a:r>
          </a:p>
        </p:txBody>
      </p:sp>
      <p:sp>
        <p:nvSpPr>
          <p:cNvPr id="7" name="LOBL"/>
          <p:cNvSpPr>
            <a:spLocks noGrp="1"/>
          </p:cNvSpPr>
          <p:nvPr>
            <p:ph sz="quarter" idx="4294967295"/>
          </p:nvPr>
        </p:nvSpPr>
        <p:spPr>
          <a:xfrm>
            <a:off x="309561" y="1476906"/>
            <a:ext cx="8588453" cy="1572619"/>
          </a:xfrm>
          <a:prstGeom prst="rect">
            <a:avLst/>
          </a:prstGeom>
        </p:spPr>
        <p:txBody>
          <a:bodyPr/>
          <a:lstStyle/>
          <a:p>
            <a:pPr marL="0" lvl="2" indent="0">
              <a:lnSpc>
                <a:spcPct val="100000"/>
              </a:lnSpc>
              <a:spcBef>
                <a:spcPts val="1200"/>
              </a:spcBef>
              <a:buClr>
                <a:srgbClr val="990000"/>
              </a:buClr>
              <a:buSzPct val="100000"/>
              <a:buNone/>
            </a:pPr>
            <a:r>
              <a:rPr lang="en-US" altLang="en-US" sz="2800" b="1" dirty="0" smtClean="0"/>
              <a:t>Operating Expenses</a:t>
            </a:r>
          </a:p>
          <a:p>
            <a:pPr marL="0" indent="0">
              <a:lnSpc>
                <a:spcPct val="100000"/>
              </a:lnSpc>
              <a:spcBef>
                <a:spcPts val="1200"/>
              </a:spcBef>
              <a:buNone/>
            </a:pPr>
            <a:r>
              <a:rPr lang="en-US" sz="2600" dirty="0"/>
              <a:t>I</a:t>
            </a:r>
            <a:r>
              <a:rPr lang="en-US" sz="2600" dirty="0" smtClean="0"/>
              <a:t>ncurred </a:t>
            </a:r>
            <a:r>
              <a:rPr lang="en-US" sz="2600" dirty="0"/>
              <a:t>in the process of earning sales revenue. </a:t>
            </a:r>
            <a:r>
              <a:rPr lang="en-US" sz="2600" dirty="0" smtClean="0"/>
              <a:t>Operating expense for PW Audio Supply include the following.</a:t>
            </a:r>
            <a:endParaRPr lang="en-US" sz="2600" dirty="0"/>
          </a:p>
        </p:txBody>
      </p:sp>
      <p:sp>
        <p:nvSpPr>
          <p:cNvPr id="8" name="Title "/>
          <p:cNvSpPr>
            <a:spLocks noGrp="1"/>
          </p:cNvSpPr>
          <p:nvPr>
            <p:ph type="title" idx="4294967295"/>
          </p:nvPr>
        </p:nvSpPr>
        <p:spPr>
          <a:xfrm>
            <a:off x="309562" y="762000"/>
            <a:ext cx="8682038" cy="646331"/>
          </a:xfrm>
          <a:prstGeom prst="rect">
            <a:avLst/>
          </a:prstGeom>
        </p:spPr>
        <p:txBody>
          <a:bodyPr wrap="square">
            <a:spAutoFit/>
          </a:bodyPr>
          <a:lstStyle/>
          <a:p>
            <a:r>
              <a:rPr lang="en-US" sz="4000" b="1" dirty="0">
                <a:solidFill>
                  <a:schemeClr val="accent1"/>
                </a:solidFill>
                <a:latin typeface="Calibri" panose="020F0502020204030204" pitchFamily="34" charset="0"/>
                <a:ea typeface="Source Sans Pro" charset="0"/>
                <a:cs typeface="Calibri" panose="020F0502020204030204" pitchFamily="34" charset="0"/>
              </a:rPr>
              <a:t>Income </a:t>
            </a:r>
            <a:r>
              <a:rPr lang="en-US" sz="4000" b="1" dirty="0" smtClean="0">
                <a:solidFill>
                  <a:schemeClr val="accent1"/>
                </a:solidFill>
                <a:latin typeface="Calibri" panose="020F0502020204030204" pitchFamily="34" charset="0"/>
                <a:ea typeface="Source Sans Pro" charset="0"/>
                <a:cs typeface="Calibri" panose="020F0502020204030204" pitchFamily="34" charset="0"/>
              </a:rPr>
              <a:t>Statement </a:t>
            </a:r>
            <a:r>
              <a:rPr lang="en-US" sz="2000" b="0" dirty="0" smtClean="0">
                <a:solidFill>
                  <a:schemeClr val="accent1"/>
                </a:solidFill>
                <a:latin typeface="Calibri" panose="020F0502020204030204" pitchFamily="34" charset="0"/>
                <a:ea typeface="Source Sans Pro" charset="0"/>
                <a:cs typeface="Calibri" panose="020F0502020204030204" pitchFamily="34" charset="0"/>
              </a:rPr>
              <a:t>(5 of 7)</a:t>
            </a:r>
            <a:endParaRPr lang="en-US" sz="2000" b="0" dirty="0">
              <a:solidFill>
                <a:schemeClr val="accent1"/>
              </a:solidFill>
              <a:latin typeface="Calibri" panose="020F0502020204030204" pitchFamily="34" charset="0"/>
              <a:ea typeface="Source Sans Pro" charset="0"/>
              <a:cs typeface="Calibri" panose="020F0502020204030204" pitchFamily="34" charset="0"/>
            </a:endParaRPr>
          </a:p>
        </p:txBody>
      </p:sp>
      <p:graphicFrame>
        <p:nvGraphicFramePr>
          <p:cNvPr id="11" name="Table 10" descr="Table is accessible to screen readers"/>
          <p:cNvGraphicFramePr>
            <a:graphicFrameLocks noGrp="1"/>
          </p:cNvGraphicFramePr>
          <p:nvPr>
            <p:extLst>
              <p:ext uri="{D42A27DB-BD31-4B8C-83A1-F6EECF244321}">
                <p14:modId xmlns:p14="http://schemas.microsoft.com/office/powerpoint/2010/main" xmlns="" val="602606052"/>
              </p:ext>
            </p:extLst>
          </p:nvPr>
        </p:nvGraphicFramePr>
        <p:xfrm>
          <a:off x="1308515" y="3104156"/>
          <a:ext cx="6298578" cy="2926080"/>
        </p:xfrm>
        <a:graphic>
          <a:graphicData uri="http://schemas.openxmlformats.org/drawingml/2006/table">
            <a:tbl>
              <a:tblPr firstRow="1">
                <a:tableStyleId>{5C22544A-7EE6-4342-B048-85BDC9FD1C3A}</a:tableStyleId>
              </a:tblPr>
              <a:tblGrid>
                <a:gridCol w="5062826"/>
                <a:gridCol w="1235752"/>
              </a:tblGrid>
              <a:tr h="182245">
                <a:tc>
                  <a:txBody>
                    <a:bodyPr/>
                    <a:lstStyle/>
                    <a:p>
                      <a:pPr algn="l" fontAlgn="b"/>
                      <a:r>
                        <a:rPr lang="en-US" sz="2400" b="1" u="none" strike="noStrike" kern="1200" dirty="0" smtClean="0">
                          <a:solidFill>
                            <a:srgbClr val="990000"/>
                          </a:solidFill>
                          <a:effectLst/>
                          <a:latin typeface="+mn-lt"/>
                          <a:ea typeface="+mn-ea"/>
                          <a:cs typeface="+mn-cs"/>
                        </a:rPr>
                        <a:t>Operating expenses</a:t>
                      </a:r>
                      <a:endParaRPr lang="en-US" sz="2400" b="1" u="none" strike="noStrike" kern="1200" dirty="0">
                        <a:solidFill>
                          <a:srgbClr val="990000"/>
                        </a:solidFill>
                        <a:effectLst/>
                        <a:latin typeface="+mn-lt"/>
                        <a:ea typeface="+mn-ea"/>
                        <a:cs typeface="+mn-cs"/>
                      </a:endParaRPr>
                    </a:p>
                  </a:txBody>
                  <a:tcPr marL="182880" marR="4233"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endParaRPr lang="en-US" sz="2400" b="0" i="0" u="none" strike="noStrike" dirty="0">
                        <a:solidFill>
                          <a:srgbClr val="000000"/>
                        </a:solidFill>
                        <a:effectLst/>
                        <a:latin typeface="Calibri" panose="020F0502020204030204" pitchFamily="34" charset="0"/>
                      </a:endParaRPr>
                    </a:p>
                  </a:txBody>
                  <a:tcPr marL="4233" marR="9144"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r>
              <a:tr h="182245">
                <a:tc>
                  <a:txBody>
                    <a:bodyPr/>
                    <a:lstStyle/>
                    <a:p>
                      <a:pPr marL="0" indent="0" algn="l" fontAlgn="b"/>
                      <a:r>
                        <a:rPr lang="en-US" sz="2400" u="none" strike="noStrike" kern="1200" dirty="0">
                          <a:solidFill>
                            <a:schemeClr val="dk1"/>
                          </a:solidFill>
                          <a:effectLst/>
                          <a:latin typeface="+mn-lt"/>
                          <a:ea typeface="+mn-ea"/>
                          <a:cs typeface="+mn-cs"/>
                        </a:rPr>
                        <a:t>Salaries and wages expense </a:t>
                      </a:r>
                    </a:p>
                  </a:txBody>
                  <a:tcPr marL="365760" marR="4233"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r>
                        <a:rPr lang="en-US" sz="2400" u="none" strike="noStrike" dirty="0" smtClean="0">
                          <a:effectLst/>
                        </a:rPr>
                        <a:t>€  64,000</a:t>
                      </a:r>
                      <a:endParaRPr lang="en-US" sz="2400" b="0" i="0" u="none" strike="noStrike" dirty="0">
                        <a:solidFill>
                          <a:srgbClr val="000000"/>
                        </a:solidFill>
                        <a:effectLst/>
                        <a:latin typeface="Calibri" panose="020F0502020204030204" pitchFamily="34" charset="0"/>
                      </a:endParaRPr>
                    </a:p>
                  </a:txBody>
                  <a:tcPr marL="4233" marR="9144"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r>
              <a:tr h="182245">
                <a:tc>
                  <a:txBody>
                    <a:bodyPr/>
                    <a:lstStyle/>
                    <a:p>
                      <a:pPr marL="0" indent="0" algn="l" fontAlgn="b"/>
                      <a:r>
                        <a:rPr lang="en-US" sz="2400" u="none" strike="noStrike" dirty="0" smtClean="0">
                          <a:effectLst/>
                        </a:rPr>
                        <a:t>Utilities expense </a:t>
                      </a:r>
                      <a:endParaRPr lang="en-US" sz="2400" b="0" i="0" u="none" strike="noStrike" dirty="0">
                        <a:solidFill>
                          <a:srgbClr val="000000"/>
                        </a:solidFill>
                        <a:effectLst/>
                        <a:latin typeface="Calibri" panose="020F0502020204030204" pitchFamily="34" charset="0"/>
                      </a:endParaRPr>
                    </a:p>
                  </a:txBody>
                  <a:tcPr marL="365760" marR="4233"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r>
                        <a:rPr lang="en-US" sz="2400" u="none" strike="noStrike" dirty="0" smtClean="0">
                          <a:effectLst/>
                        </a:rPr>
                        <a:t>17,000</a:t>
                      </a:r>
                      <a:endParaRPr lang="en-US" sz="2400" b="0" i="0" u="none" strike="noStrike" dirty="0">
                        <a:solidFill>
                          <a:srgbClr val="000000"/>
                        </a:solidFill>
                        <a:effectLst/>
                        <a:latin typeface="Calibri" panose="020F0502020204030204" pitchFamily="34" charset="0"/>
                      </a:endParaRPr>
                    </a:p>
                  </a:txBody>
                  <a:tcPr marL="4233" marR="9144"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r>
              <a:tr h="182245">
                <a:tc>
                  <a:txBody>
                    <a:bodyPr/>
                    <a:lstStyle/>
                    <a:p>
                      <a:pPr marL="0" indent="0" algn="l" fontAlgn="b"/>
                      <a:r>
                        <a:rPr lang="en-US" sz="2400" b="0" i="0" u="none" strike="noStrike" dirty="0" smtClean="0">
                          <a:solidFill>
                            <a:srgbClr val="000000"/>
                          </a:solidFill>
                          <a:effectLst/>
                          <a:latin typeface="Calibri" panose="020F0502020204030204" pitchFamily="34" charset="0"/>
                        </a:rPr>
                        <a:t>Advertising expense</a:t>
                      </a:r>
                      <a:endParaRPr lang="en-US" sz="2400" b="0" i="0" u="none" strike="noStrike" dirty="0">
                        <a:solidFill>
                          <a:srgbClr val="000000"/>
                        </a:solidFill>
                        <a:effectLst/>
                        <a:latin typeface="Calibri" panose="020F0502020204030204" pitchFamily="34" charset="0"/>
                      </a:endParaRPr>
                    </a:p>
                  </a:txBody>
                  <a:tcPr marL="365760" marR="4233"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r>
                        <a:rPr lang="en-US" sz="2400" u="none" strike="noStrike" dirty="0" smtClean="0">
                          <a:effectLst/>
                        </a:rPr>
                        <a:t>16,000</a:t>
                      </a:r>
                      <a:endParaRPr lang="en-US" sz="2400" b="0" i="0" u="none" strike="noStrike" dirty="0">
                        <a:solidFill>
                          <a:srgbClr val="000000"/>
                        </a:solidFill>
                        <a:effectLst/>
                        <a:latin typeface="Calibri" panose="020F0502020204030204" pitchFamily="34" charset="0"/>
                      </a:endParaRPr>
                    </a:p>
                  </a:txBody>
                  <a:tcPr marL="4233" marR="9144"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r>
              <a:tr h="182245">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2400" b="0" i="0" u="none" strike="noStrike" dirty="0" smtClean="0">
                          <a:solidFill>
                            <a:srgbClr val="000000"/>
                          </a:solidFill>
                          <a:effectLst/>
                          <a:latin typeface="Calibri" panose="020F0502020204030204" pitchFamily="34" charset="0"/>
                        </a:rPr>
                        <a:t>Depreciation</a:t>
                      </a:r>
                      <a:r>
                        <a:rPr lang="en-US" sz="2400" b="0" i="0" u="none" strike="noStrike" baseline="0" dirty="0" smtClean="0">
                          <a:solidFill>
                            <a:srgbClr val="000000"/>
                          </a:solidFill>
                          <a:effectLst/>
                          <a:latin typeface="Calibri" panose="020F0502020204030204" pitchFamily="34" charset="0"/>
                        </a:rPr>
                        <a:t> expense</a:t>
                      </a:r>
                      <a:endParaRPr lang="en-US" sz="2400" b="0" i="0" u="none" strike="noStrike" dirty="0" smtClean="0">
                        <a:solidFill>
                          <a:srgbClr val="000000"/>
                        </a:solidFill>
                        <a:effectLst/>
                        <a:latin typeface="Calibri" panose="020F0502020204030204" pitchFamily="34" charset="0"/>
                      </a:endParaRPr>
                    </a:p>
                  </a:txBody>
                  <a:tcPr marL="365760" marR="4233"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r>
                        <a:rPr lang="en-US" sz="2400" b="0" i="0" u="none" strike="noStrike" dirty="0" smtClean="0">
                          <a:solidFill>
                            <a:srgbClr val="000000"/>
                          </a:solidFill>
                          <a:effectLst/>
                          <a:latin typeface="Calibri" panose="020F0502020204030204" pitchFamily="34" charset="0"/>
                        </a:rPr>
                        <a:t>8,000</a:t>
                      </a:r>
                      <a:endParaRPr lang="en-US" sz="2400" b="0" i="0" u="none" strike="noStrike" dirty="0">
                        <a:solidFill>
                          <a:srgbClr val="000000"/>
                        </a:solidFill>
                        <a:effectLst/>
                        <a:latin typeface="Calibri" panose="020F0502020204030204" pitchFamily="34" charset="0"/>
                      </a:endParaRPr>
                    </a:p>
                  </a:txBody>
                  <a:tcPr marL="4233" marR="9144"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r>
              <a:tr h="182245">
                <a:tc>
                  <a:txBody>
                    <a:bodyPr/>
                    <a:lstStyle/>
                    <a:p>
                      <a:pPr marL="0" indent="0" algn="l" fontAlgn="b"/>
                      <a:r>
                        <a:rPr lang="en-US" sz="2400" b="0" i="0" u="none" strike="noStrike" dirty="0" smtClean="0">
                          <a:solidFill>
                            <a:srgbClr val="000000"/>
                          </a:solidFill>
                          <a:effectLst/>
                          <a:latin typeface="Calibri" panose="020F0502020204030204" pitchFamily="34" charset="0"/>
                        </a:rPr>
                        <a:t>Freight-out</a:t>
                      </a:r>
                      <a:endParaRPr lang="en-US" sz="2400" b="0" i="0" u="none" strike="noStrike" dirty="0">
                        <a:solidFill>
                          <a:srgbClr val="000000"/>
                        </a:solidFill>
                        <a:effectLst/>
                        <a:latin typeface="Calibri" panose="020F0502020204030204" pitchFamily="34" charset="0"/>
                      </a:endParaRPr>
                    </a:p>
                  </a:txBody>
                  <a:tcPr marL="365760" marR="4233"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r>
                        <a:rPr lang="en-US" sz="2400" u="none" strike="noStrike" dirty="0" smtClean="0">
                          <a:effectLst/>
                        </a:rPr>
                        <a:t>7,000</a:t>
                      </a:r>
                      <a:endParaRPr lang="en-US" sz="2400" b="0" i="0" u="none" strike="noStrike" dirty="0">
                        <a:solidFill>
                          <a:srgbClr val="000000"/>
                        </a:solidFill>
                        <a:effectLst/>
                        <a:latin typeface="Calibri" panose="020F0502020204030204" pitchFamily="34" charset="0"/>
                      </a:endParaRPr>
                    </a:p>
                  </a:txBody>
                  <a:tcPr marL="4233" marR="9144"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r>
              <a:tr h="182245">
                <a:tc>
                  <a:txBody>
                    <a:bodyPr/>
                    <a:lstStyle/>
                    <a:p>
                      <a:pPr marL="0" indent="0" algn="l" fontAlgn="b"/>
                      <a:r>
                        <a:rPr lang="en-US" sz="2400" u="none" strike="noStrike" dirty="0" smtClean="0">
                          <a:effectLst/>
                        </a:rPr>
                        <a:t>Insurance expense </a:t>
                      </a:r>
                      <a:endParaRPr lang="en-US" sz="2400" b="0" i="0" u="none" strike="noStrike" dirty="0">
                        <a:solidFill>
                          <a:srgbClr val="000000"/>
                        </a:solidFill>
                        <a:effectLst/>
                        <a:latin typeface="Calibri" panose="020F0502020204030204" pitchFamily="34" charset="0"/>
                      </a:endParaRPr>
                    </a:p>
                  </a:txBody>
                  <a:tcPr marL="365760" marR="4233"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r>
                        <a:rPr lang="en-US" sz="2400" b="0" i="0" u="none" strike="noStrike" dirty="0" smtClean="0">
                          <a:solidFill>
                            <a:srgbClr val="000000"/>
                          </a:solidFill>
                          <a:effectLst/>
                          <a:latin typeface="Calibri" panose="020F0502020204030204" pitchFamily="34" charset="0"/>
                        </a:rPr>
                        <a:t>2,000</a:t>
                      </a:r>
                      <a:endParaRPr lang="en-US" sz="2400" b="0" i="0" u="none" strike="noStrike" dirty="0">
                        <a:solidFill>
                          <a:srgbClr val="000000"/>
                        </a:solidFill>
                        <a:effectLst/>
                        <a:latin typeface="Calibri" panose="020F0502020204030204" pitchFamily="34" charset="0"/>
                      </a:endParaRPr>
                    </a:p>
                  </a:txBody>
                  <a:tcPr marL="4233" marR="9144" marT="0" marB="0" anchor="b">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182245">
                <a:tc>
                  <a:txBody>
                    <a:bodyPr/>
                    <a:lstStyle/>
                    <a:p>
                      <a:pPr marL="0" indent="0" algn="l" fontAlgn="b"/>
                      <a:r>
                        <a:rPr lang="en-US" sz="2400" u="none" strike="noStrike" dirty="0">
                          <a:effectLst/>
                        </a:rPr>
                        <a:t>Total </a:t>
                      </a:r>
                      <a:r>
                        <a:rPr lang="en-US" sz="2400" u="none" strike="noStrike" dirty="0" smtClean="0">
                          <a:effectLst/>
                        </a:rPr>
                        <a:t>operating expenses </a:t>
                      </a:r>
                      <a:endParaRPr lang="en-US" sz="2400" b="0" i="0" u="none" strike="noStrike" dirty="0">
                        <a:solidFill>
                          <a:srgbClr val="000000"/>
                        </a:solidFill>
                        <a:effectLst/>
                        <a:latin typeface="Calibri" panose="020F0502020204030204" pitchFamily="34" charset="0"/>
                      </a:endParaRPr>
                    </a:p>
                  </a:txBody>
                  <a:tcPr marL="548640" marR="4233"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r>
                        <a:rPr lang="en-US" sz="2400" u="none" strike="noStrike" kern="1200" dirty="0" smtClean="0">
                          <a:solidFill>
                            <a:schemeClr val="dk1"/>
                          </a:solidFill>
                          <a:effectLst/>
                          <a:latin typeface="+mn-lt"/>
                          <a:ea typeface="+mn-ea"/>
                          <a:cs typeface="+mn-cs"/>
                        </a:rPr>
                        <a:t>€114,000</a:t>
                      </a:r>
                      <a:endParaRPr lang="en-US" sz="2400" u="none" strike="noStrike" kern="1200" dirty="0">
                        <a:solidFill>
                          <a:schemeClr val="dk1"/>
                        </a:solidFill>
                        <a:effectLst/>
                        <a:latin typeface="+mn-lt"/>
                        <a:ea typeface="+mn-ea"/>
                        <a:cs typeface="+mn-cs"/>
                      </a:endParaRPr>
                    </a:p>
                  </a:txBody>
                  <a:tcPr marL="4233" marR="9144" marT="0" marB="0" anchor="b">
                    <a:lnL w="12700" cmpd="sng">
                      <a:noFill/>
                    </a:lnL>
                    <a:lnR w="12700" cmpd="sng">
                      <a:noFill/>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bl>
          </a:graphicData>
        </a:graphic>
      </p:graphicFrame>
    </p:spTree>
    <p:extLst>
      <p:ext uri="{BB962C8B-B14F-4D97-AF65-F5344CB8AC3E}">
        <p14:creationId xmlns:p14="http://schemas.microsoft.com/office/powerpoint/2010/main" xmlns="" val="240747059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xfrm>
            <a:off x="7304220" y="6356350"/>
            <a:ext cx="1534980" cy="365125"/>
          </a:xfrm>
        </p:spPr>
        <p:txBody>
          <a:bodyPr/>
          <a:lstStyle/>
          <a:p>
            <a:fld id="{67B19427-F580-D146-B60E-4CADEE75497F}" type="slidenum">
              <a:rPr lang="en-US" smtClean="0"/>
              <a:pPr/>
              <a:t>56</a:t>
            </a:fld>
            <a:endParaRPr lang="en-US" dirty="0"/>
          </a:p>
        </p:txBody>
      </p:sp>
      <p:sp>
        <p:nvSpPr>
          <p:cNvPr id="5" name="Footer Placeholder 4"/>
          <p:cNvSpPr>
            <a:spLocks noGrp="1"/>
          </p:cNvSpPr>
          <p:nvPr>
            <p:ph type="ftr" sz="quarter" idx="11"/>
          </p:nvPr>
        </p:nvSpPr>
        <p:spPr/>
        <p:txBody>
          <a:bodyPr/>
          <a:lstStyle/>
          <a:p>
            <a:r>
              <a:rPr lang="en-US" dirty="0" smtClean="0"/>
              <a:t>Copyright ©2019 John Wiley &amp; Sons, Inc. </a:t>
            </a:r>
            <a:endParaRPr lang="en-US" dirty="0"/>
          </a:p>
        </p:txBody>
      </p:sp>
      <p:sp>
        <p:nvSpPr>
          <p:cNvPr id="7" name="LOBL"/>
          <p:cNvSpPr txBox="1">
            <a:spLocks/>
          </p:cNvSpPr>
          <p:nvPr/>
        </p:nvSpPr>
        <p:spPr>
          <a:xfrm>
            <a:off x="309561" y="1476906"/>
            <a:ext cx="8588453" cy="4760209"/>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2" indent="0">
              <a:lnSpc>
                <a:spcPct val="100000"/>
              </a:lnSpc>
              <a:spcBef>
                <a:spcPts val="1200"/>
              </a:spcBef>
              <a:buClr>
                <a:srgbClr val="990000"/>
              </a:buClr>
              <a:buSzPct val="100000"/>
              <a:buFont typeface="Arial"/>
              <a:buNone/>
            </a:pPr>
            <a:r>
              <a:rPr lang="en-US" altLang="en-US" sz="2800" b="1" dirty="0" smtClean="0"/>
              <a:t>Other Income and Expense</a:t>
            </a:r>
          </a:p>
          <a:p>
            <a:pPr marL="0" indent="0">
              <a:lnSpc>
                <a:spcPct val="100000"/>
              </a:lnSpc>
              <a:spcBef>
                <a:spcPts val="1200"/>
              </a:spcBef>
              <a:buNone/>
            </a:pPr>
            <a:r>
              <a:rPr lang="en-US" sz="2600" dirty="0" smtClean="0"/>
              <a:t>Various revenues </a:t>
            </a:r>
            <a:r>
              <a:rPr lang="en-US" sz="2600" dirty="0"/>
              <a:t>and </a:t>
            </a:r>
            <a:r>
              <a:rPr lang="en-US" sz="2600" dirty="0" smtClean="0"/>
              <a:t>gains and expenses </a:t>
            </a:r>
            <a:r>
              <a:rPr lang="en-US" sz="2600" dirty="0"/>
              <a:t>and </a:t>
            </a:r>
            <a:r>
              <a:rPr lang="en-US" sz="2600" dirty="0" smtClean="0"/>
              <a:t>losses that are </a:t>
            </a:r>
            <a:r>
              <a:rPr lang="en-US" sz="2600" dirty="0"/>
              <a:t>unrelated </a:t>
            </a:r>
            <a:r>
              <a:rPr lang="en-US" sz="2600" dirty="0" smtClean="0"/>
              <a:t>to the </a:t>
            </a:r>
            <a:r>
              <a:rPr lang="en-US" sz="2600" dirty="0"/>
              <a:t>company’s main line of operations</a:t>
            </a:r>
            <a:r>
              <a:rPr lang="en-US" sz="2600" dirty="0" smtClean="0"/>
              <a:t>.</a:t>
            </a:r>
          </a:p>
          <a:p>
            <a:pPr marL="0" indent="0">
              <a:lnSpc>
                <a:spcPct val="100000"/>
              </a:lnSpc>
              <a:spcBef>
                <a:spcPts val="1200"/>
              </a:spcBef>
              <a:buClr>
                <a:schemeClr val="accent2"/>
              </a:buClr>
              <a:buNone/>
            </a:pPr>
            <a:r>
              <a:rPr lang="en-US" sz="2600" b="1" dirty="0"/>
              <a:t>Other Income</a:t>
            </a:r>
          </a:p>
          <a:p>
            <a:pPr marL="574675" indent="-346075">
              <a:lnSpc>
                <a:spcPct val="100000"/>
              </a:lnSpc>
              <a:spcBef>
                <a:spcPts val="1200"/>
              </a:spcBef>
              <a:buClr>
                <a:schemeClr val="accent2"/>
              </a:buClr>
              <a:buFont typeface="Arial" pitchFamily="34" charset="0"/>
              <a:buChar char="•"/>
            </a:pPr>
            <a:r>
              <a:rPr lang="en-US" sz="2600" b="1" dirty="0"/>
              <a:t>Interest revenue </a:t>
            </a:r>
            <a:r>
              <a:rPr lang="en-US" sz="2600" dirty="0"/>
              <a:t>from notes receivable and marketable securities </a:t>
            </a:r>
          </a:p>
          <a:p>
            <a:pPr marL="574675" indent="-346075">
              <a:lnSpc>
                <a:spcPct val="100000"/>
              </a:lnSpc>
              <a:spcBef>
                <a:spcPts val="1200"/>
              </a:spcBef>
              <a:buClr>
                <a:schemeClr val="accent2"/>
              </a:buClr>
              <a:buFont typeface="Arial" pitchFamily="34" charset="0"/>
              <a:buChar char="•"/>
            </a:pPr>
            <a:r>
              <a:rPr lang="en-US" sz="2600" b="1" dirty="0"/>
              <a:t>Dividend revenue </a:t>
            </a:r>
            <a:r>
              <a:rPr lang="en-US" sz="2600" dirty="0"/>
              <a:t>from investments in capital stock</a:t>
            </a:r>
          </a:p>
          <a:p>
            <a:pPr marL="574675" indent="-346075">
              <a:lnSpc>
                <a:spcPct val="100000"/>
              </a:lnSpc>
              <a:spcBef>
                <a:spcPts val="1200"/>
              </a:spcBef>
              <a:buClr>
                <a:schemeClr val="accent2"/>
              </a:buClr>
              <a:buFont typeface="Arial" pitchFamily="34" charset="0"/>
              <a:buChar char="•"/>
            </a:pPr>
            <a:r>
              <a:rPr lang="en-US" sz="2600" b="1" dirty="0"/>
              <a:t>Rent revenue </a:t>
            </a:r>
            <a:r>
              <a:rPr lang="en-US" sz="2600" dirty="0"/>
              <a:t>from subleasing a portion of the store</a:t>
            </a:r>
          </a:p>
          <a:p>
            <a:pPr marL="574675" indent="-346075">
              <a:lnSpc>
                <a:spcPct val="100000"/>
              </a:lnSpc>
              <a:spcBef>
                <a:spcPts val="1200"/>
              </a:spcBef>
              <a:buClr>
                <a:schemeClr val="accent2"/>
              </a:buClr>
              <a:buFont typeface="Arial" pitchFamily="34" charset="0"/>
              <a:buChar char="•"/>
            </a:pPr>
            <a:r>
              <a:rPr lang="en-US" sz="2600" b="1" dirty="0"/>
              <a:t>Gain </a:t>
            </a:r>
            <a:r>
              <a:rPr lang="en-US" sz="2600" dirty="0"/>
              <a:t>from the sale of property, plant, and </a:t>
            </a:r>
            <a:r>
              <a:rPr lang="en-US" sz="2600" dirty="0" smtClean="0"/>
              <a:t>equipment</a:t>
            </a:r>
            <a:endParaRPr lang="en-US" sz="2600" dirty="0"/>
          </a:p>
        </p:txBody>
      </p:sp>
      <p:sp>
        <p:nvSpPr>
          <p:cNvPr id="8" name="Title "/>
          <p:cNvSpPr>
            <a:spLocks noGrp="1"/>
          </p:cNvSpPr>
          <p:nvPr>
            <p:ph type="title" idx="4294967295"/>
          </p:nvPr>
        </p:nvSpPr>
        <p:spPr>
          <a:xfrm>
            <a:off x="309562" y="762000"/>
            <a:ext cx="8682038" cy="646331"/>
          </a:xfrm>
          <a:prstGeom prst="rect">
            <a:avLst/>
          </a:prstGeom>
        </p:spPr>
        <p:txBody>
          <a:bodyPr wrap="square">
            <a:spAutoFit/>
          </a:bodyPr>
          <a:lstStyle/>
          <a:p>
            <a:r>
              <a:rPr lang="en-US" sz="4000" b="1" dirty="0">
                <a:solidFill>
                  <a:schemeClr val="accent1"/>
                </a:solidFill>
                <a:latin typeface="Calibri" panose="020F0502020204030204" pitchFamily="34" charset="0"/>
                <a:ea typeface="Source Sans Pro" charset="0"/>
                <a:cs typeface="Calibri" panose="020F0502020204030204" pitchFamily="34" charset="0"/>
              </a:rPr>
              <a:t>Income </a:t>
            </a:r>
            <a:r>
              <a:rPr lang="en-US" sz="4000" b="1" dirty="0" smtClean="0">
                <a:solidFill>
                  <a:schemeClr val="accent1"/>
                </a:solidFill>
                <a:latin typeface="Calibri" panose="020F0502020204030204" pitchFamily="34" charset="0"/>
                <a:ea typeface="Source Sans Pro" charset="0"/>
                <a:cs typeface="Calibri" panose="020F0502020204030204" pitchFamily="34" charset="0"/>
              </a:rPr>
              <a:t>Statement </a:t>
            </a:r>
            <a:r>
              <a:rPr lang="en-US" sz="2000" b="0" dirty="0" smtClean="0">
                <a:solidFill>
                  <a:schemeClr val="accent1"/>
                </a:solidFill>
                <a:latin typeface="Calibri" panose="020F0502020204030204" pitchFamily="34" charset="0"/>
                <a:ea typeface="Source Sans Pro" charset="0"/>
                <a:cs typeface="Calibri" panose="020F0502020204030204" pitchFamily="34" charset="0"/>
              </a:rPr>
              <a:t>(6 of 7)</a:t>
            </a:r>
            <a:endParaRPr lang="en-US" sz="2000" b="0" dirty="0">
              <a:solidFill>
                <a:schemeClr val="accent1"/>
              </a:solidFill>
              <a:latin typeface="Calibri" panose="020F0502020204030204" pitchFamily="34" charset="0"/>
              <a:ea typeface="Source Sans Pro" charset="0"/>
              <a:cs typeface="Calibri" panose="020F0502020204030204" pitchFamily="34" charset="0"/>
            </a:endParaRPr>
          </a:p>
        </p:txBody>
      </p:sp>
    </p:spTree>
    <p:extLst>
      <p:ext uri="{BB962C8B-B14F-4D97-AF65-F5344CB8AC3E}">
        <p14:creationId xmlns:p14="http://schemas.microsoft.com/office/powerpoint/2010/main" xmlns="" val="97486368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xfrm>
            <a:off x="7304220" y="6356350"/>
            <a:ext cx="1534980" cy="365125"/>
          </a:xfrm>
        </p:spPr>
        <p:txBody>
          <a:bodyPr/>
          <a:lstStyle/>
          <a:p>
            <a:fld id="{67B19427-F580-D146-B60E-4CADEE75497F}" type="slidenum">
              <a:rPr lang="en-US" smtClean="0"/>
              <a:pPr/>
              <a:t>57</a:t>
            </a:fld>
            <a:endParaRPr lang="en-US" dirty="0"/>
          </a:p>
        </p:txBody>
      </p:sp>
      <p:sp>
        <p:nvSpPr>
          <p:cNvPr id="5" name="Footer Placeholder 4"/>
          <p:cNvSpPr>
            <a:spLocks noGrp="1"/>
          </p:cNvSpPr>
          <p:nvPr>
            <p:ph type="ftr" sz="quarter" idx="11"/>
          </p:nvPr>
        </p:nvSpPr>
        <p:spPr/>
        <p:txBody>
          <a:bodyPr/>
          <a:lstStyle/>
          <a:p>
            <a:r>
              <a:rPr lang="en-US" dirty="0" smtClean="0"/>
              <a:t>Copyright ©2019 John Wiley &amp; Sons, Inc. </a:t>
            </a:r>
            <a:endParaRPr lang="en-US" dirty="0"/>
          </a:p>
        </p:txBody>
      </p:sp>
      <p:sp>
        <p:nvSpPr>
          <p:cNvPr id="7" name="LOBL"/>
          <p:cNvSpPr txBox="1">
            <a:spLocks/>
          </p:cNvSpPr>
          <p:nvPr/>
        </p:nvSpPr>
        <p:spPr>
          <a:xfrm>
            <a:off x="309561" y="1476905"/>
            <a:ext cx="8588453" cy="4760209"/>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00000"/>
              </a:lnSpc>
              <a:spcBef>
                <a:spcPts val="1200"/>
              </a:spcBef>
              <a:buClr>
                <a:schemeClr val="accent2"/>
              </a:buClr>
              <a:buNone/>
            </a:pPr>
            <a:r>
              <a:rPr lang="en-US" sz="2600" b="1" dirty="0" smtClean="0"/>
              <a:t>Other </a:t>
            </a:r>
            <a:r>
              <a:rPr lang="en-US" sz="2600" b="1" dirty="0"/>
              <a:t>Expense</a:t>
            </a:r>
          </a:p>
          <a:p>
            <a:pPr marL="574675" indent="-346075">
              <a:lnSpc>
                <a:spcPct val="100000"/>
              </a:lnSpc>
              <a:spcBef>
                <a:spcPts val="1200"/>
              </a:spcBef>
              <a:buClr>
                <a:schemeClr val="accent2"/>
              </a:buClr>
              <a:buFont typeface="Arial" pitchFamily="34" charset="0"/>
              <a:buChar char="•"/>
            </a:pPr>
            <a:r>
              <a:rPr lang="en-US" sz="2600" b="1" dirty="0"/>
              <a:t>Casualty losses </a:t>
            </a:r>
            <a:r>
              <a:rPr lang="en-US" sz="2600" dirty="0"/>
              <a:t>from such causes as vandalism and accidents</a:t>
            </a:r>
          </a:p>
          <a:p>
            <a:pPr marL="574675" indent="-346075">
              <a:lnSpc>
                <a:spcPct val="100000"/>
              </a:lnSpc>
              <a:spcBef>
                <a:spcPts val="1200"/>
              </a:spcBef>
              <a:buClr>
                <a:schemeClr val="accent2"/>
              </a:buClr>
              <a:buFont typeface="Arial" pitchFamily="34" charset="0"/>
              <a:buChar char="•"/>
            </a:pPr>
            <a:r>
              <a:rPr lang="en-US" sz="2600" b="1" dirty="0"/>
              <a:t>Loss </a:t>
            </a:r>
            <a:r>
              <a:rPr lang="en-US" sz="2600" dirty="0"/>
              <a:t>from sale or abandonment of property, plant, and equipment</a:t>
            </a:r>
          </a:p>
          <a:p>
            <a:pPr marL="574675" indent="-346075">
              <a:lnSpc>
                <a:spcPct val="100000"/>
              </a:lnSpc>
              <a:spcBef>
                <a:spcPts val="1200"/>
              </a:spcBef>
              <a:buClr>
                <a:schemeClr val="accent2"/>
              </a:buClr>
              <a:buFont typeface="Arial" pitchFamily="34" charset="0"/>
              <a:buChar char="•"/>
            </a:pPr>
            <a:r>
              <a:rPr lang="en-US" sz="2600" b="1" dirty="0"/>
              <a:t>Loss </a:t>
            </a:r>
            <a:r>
              <a:rPr lang="en-US" sz="2600" dirty="0"/>
              <a:t>from strikes by employees and suppliers</a:t>
            </a:r>
          </a:p>
          <a:p>
            <a:pPr marL="0" indent="0">
              <a:lnSpc>
                <a:spcPct val="100000"/>
              </a:lnSpc>
              <a:spcBef>
                <a:spcPts val="1200"/>
              </a:spcBef>
              <a:buNone/>
            </a:pPr>
            <a:r>
              <a:rPr lang="en-US" sz="2600" b="1" dirty="0"/>
              <a:t>Interest expense</a:t>
            </a:r>
            <a:r>
              <a:rPr lang="en-US" sz="2600" dirty="0"/>
              <a:t>, if material, must be disclosed </a:t>
            </a:r>
            <a:r>
              <a:rPr lang="en-US" sz="2600" dirty="0" smtClean="0"/>
              <a:t>on the </a:t>
            </a:r>
            <a:r>
              <a:rPr lang="en-US" sz="2600" dirty="0"/>
              <a:t>face of the income statement</a:t>
            </a:r>
            <a:r>
              <a:rPr lang="en-US" sz="2600" dirty="0" smtClean="0"/>
              <a:t>.</a:t>
            </a:r>
            <a:endParaRPr lang="en-US" sz="2600" dirty="0"/>
          </a:p>
        </p:txBody>
      </p:sp>
      <p:sp>
        <p:nvSpPr>
          <p:cNvPr id="8" name="Title "/>
          <p:cNvSpPr>
            <a:spLocks noGrp="1"/>
          </p:cNvSpPr>
          <p:nvPr>
            <p:ph type="title" idx="4294967295"/>
          </p:nvPr>
        </p:nvSpPr>
        <p:spPr>
          <a:xfrm>
            <a:off x="309562" y="762000"/>
            <a:ext cx="8682038" cy="646331"/>
          </a:xfrm>
          <a:prstGeom prst="rect">
            <a:avLst/>
          </a:prstGeom>
        </p:spPr>
        <p:txBody>
          <a:bodyPr wrap="square">
            <a:spAutoFit/>
          </a:bodyPr>
          <a:lstStyle/>
          <a:p>
            <a:r>
              <a:rPr lang="en-US" altLang="en-US" dirty="0" smtClean="0"/>
              <a:t>Operating </a:t>
            </a:r>
            <a:r>
              <a:rPr lang="en-US" altLang="en-US" dirty="0"/>
              <a:t>Income and </a:t>
            </a:r>
            <a:r>
              <a:rPr lang="en-US" altLang="en-US" dirty="0" smtClean="0"/>
              <a:t>Expense</a:t>
            </a:r>
            <a:endParaRPr lang="en-US" sz="2000" b="0" dirty="0">
              <a:solidFill>
                <a:schemeClr val="accent1"/>
              </a:solidFill>
              <a:latin typeface="Calibri" panose="020F0502020204030204" pitchFamily="34" charset="0"/>
              <a:ea typeface="Source Sans Pro" charset="0"/>
              <a:cs typeface="Calibri" panose="020F0502020204030204" pitchFamily="34" charset="0"/>
            </a:endParaRPr>
          </a:p>
        </p:txBody>
      </p:sp>
    </p:spTree>
    <p:extLst>
      <p:ext uri="{BB962C8B-B14F-4D97-AF65-F5344CB8AC3E}">
        <p14:creationId xmlns:p14="http://schemas.microsoft.com/office/powerpoint/2010/main" xmlns="" val="28723108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Table 21" descr="Table is accessible to screen readers"/>
          <p:cNvGraphicFramePr>
            <a:graphicFrameLocks noGrp="1"/>
          </p:cNvGraphicFramePr>
          <p:nvPr>
            <p:extLst>
              <p:ext uri="{D42A27DB-BD31-4B8C-83A1-F6EECF244321}">
                <p14:modId xmlns:p14="http://schemas.microsoft.com/office/powerpoint/2010/main" xmlns="" val="2066115178"/>
              </p:ext>
            </p:extLst>
          </p:nvPr>
        </p:nvGraphicFramePr>
        <p:xfrm>
          <a:off x="3134259" y="1303940"/>
          <a:ext cx="5536071" cy="4693920"/>
        </p:xfrm>
        <a:graphic>
          <a:graphicData uri="http://schemas.openxmlformats.org/drawingml/2006/table">
            <a:tbl>
              <a:tblPr firstRow="1">
                <a:tableStyleId>{5C22544A-7EE6-4342-B048-85BDC9FD1C3A}</a:tableStyleId>
              </a:tblPr>
              <a:tblGrid>
                <a:gridCol w="3675226"/>
                <a:gridCol w="684889"/>
                <a:gridCol w="394229"/>
                <a:gridCol w="781727"/>
              </a:tblGrid>
              <a:tr h="182245">
                <a:tc>
                  <a:txBody>
                    <a:bodyPr/>
                    <a:lstStyle/>
                    <a:p>
                      <a:pPr algn="l" fontAlgn="b"/>
                      <a:r>
                        <a:rPr lang="en-US" sz="1400" b="1" u="none" strike="noStrike" dirty="0" smtClean="0">
                          <a:solidFill>
                            <a:srgbClr val="990000"/>
                          </a:solidFill>
                          <a:effectLst/>
                        </a:rPr>
                        <a:t>Sales</a:t>
                      </a:r>
                      <a:endParaRPr lang="en-US" sz="1400" b="1" i="0" u="none" strike="noStrike" dirty="0">
                        <a:solidFill>
                          <a:srgbClr val="990000"/>
                        </a:solidFill>
                        <a:effectLst/>
                        <a:latin typeface="Calibri" panose="020F0502020204030204" pitchFamily="34" charset="0"/>
                      </a:endParaRPr>
                    </a:p>
                  </a:txBody>
                  <a:tcPr marL="182880" marR="4233"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algn="r" fontAlgn="b"/>
                      <a:endParaRPr lang="en-US" sz="1400" b="0" i="0" u="none" strike="noStrike" dirty="0">
                        <a:solidFill>
                          <a:srgbClr val="000000"/>
                        </a:solidFill>
                        <a:effectLst/>
                        <a:latin typeface="Calibri" panose="020F0502020204030204" pitchFamily="34" charset="0"/>
                      </a:endParaRPr>
                    </a:p>
                  </a:txBody>
                  <a:tcPr marL="4233" marR="4233"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algn="ctr" fontAlgn="b"/>
                      <a:endParaRPr lang="en-US" sz="900" b="0" i="0" u="none" strike="noStrike" dirty="0">
                        <a:solidFill>
                          <a:schemeClr val="bg1"/>
                        </a:solidFill>
                        <a:effectLst/>
                        <a:latin typeface="Calibri" panose="020F0502020204030204" pitchFamily="34" charset="0"/>
                      </a:endParaRPr>
                    </a:p>
                  </a:txBody>
                  <a:tcPr marL="4233" marR="4233"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algn="r" fontAlgn="b"/>
                      <a:endParaRPr lang="en-US" sz="1400" b="0" i="0" u="none" strike="noStrike" dirty="0">
                        <a:solidFill>
                          <a:srgbClr val="000000"/>
                        </a:solidFill>
                        <a:effectLst/>
                        <a:latin typeface="Calibri" panose="020F0502020204030204" pitchFamily="34" charset="0"/>
                      </a:endParaRPr>
                    </a:p>
                  </a:txBody>
                  <a:tcPr marL="4233" marR="4233"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r>
              <a:tr h="182245">
                <a:tc>
                  <a:txBody>
                    <a:bodyPr/>
                    <a:lstStyle/>
                    <a:p>
                      <a:pPr marL="0" lvl="1" indent="0" algn="l" fontAlgn="b"/>
                      <a:r>
                        <a:rPr lang="en-US" sz="1400" u="none" strike="noStrike" dirty="0">
                          <a:effectLst/>
                        </a:rPr>
                        <a:t>Service revenue </a:t>
                      </a:r>
                      <a:endParaRPr lang="en-US" sz="1400" b="0" i="0" u="none" strike="noStrike" dirty="0">
                        <a:solidFill>
                          <a:srgbClr val="000000"/>
                        </a:solidFill>
                        <a:effectLst/>
                        <a:latin typeface="Calibri" panose="020F0502020204030204" pitchFamily="34" charset="0"/>
                      </a:endParaRPr>
                    </a:p>
                  </a:txBody>
                  <a:tcPr marL="365760" marR="4233"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endParaRPr lang="en-US" sz="1400" b="0" i="0" u="none" strike="noStrike" dirty="0">
                        <a:solidFill>
                          <a:srgbClr val="000000"/>
                        </a:solidFill>
                        <a:effectLst/>
                        <a:latin typeface="Calibri" panose="020F0502020204030204" pitchFamily="34" charset="0"/>
                      </a:endParaRPr>
                    </a:p>
                  </a:txBody>
                  <a:tcPr marL="4233" marR="9144"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b"/>
                      <a:endParaRPr lang="en-US" sz="900" b="0" i="0" u="none" strike="noStrike" dirty="0">
                        <a:solidFill>
                          <a:schemeClr val="bg1"/>
                        </a:solidFill>
                        <a:effectLst/>
                        <a:latin typeface="Calibri" panose="020F0502020204030204" pitchFamily="34" charset="0"/>
                      </a:endParaRPr>
                    </a:p>
                  </a:txBody>
                  <a:tcPr marL="4233" marR="9144"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n-US" sz="1400" u="none" strike="noStrike" dirty="0" smtClean="0">
                          <a:effectLst/>
                        </a:rPr>
                        <a:t>€480,000</a:t>
                      </a:r>
                      <a:endParaRPr lang="en-US" sz="1400" b="0" i="0" u="none" strike="noStrike" dirty="0" smtClean="0">
                        <a:solidFill>
                          <a:srgbClr val="000000"/>
                        </a:solidFill>
                        <a:effectLst/>
                        <a:latin typeface="Calibri" panose="020F0502020204030204" pitchFamily="34" charset="0"/>
                      </a:endParaRPr>
                    </a:p>
                  </a:txBody>
                  <a:tcPr marL="4233" marR="9144"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r>
              <a:tr h="182245">
                <a:tc>
                  <a:txBody>
                    <a:bodyPr/>
                    <a:lstStyle/>
                    <a:p>
                      <a:pPr algn="l" fontAlgn="b"/>
                      <a:r>
                        <a:rPr lang="en-US" sz="1400" b="0" i="0" u="none" strike="noStrike" dirty="0" smtClean="0">
                          <a:solidFill>
                            <a:srgbClr val="000000"/>
                          </a:solidFill>
                          <a:effectLst/>
                          <a:latin typeface="Calibri" panose="020F0502020204030204" pitchFamily="34" charset="0"/>
                        </a:rPr>
                        <a:t>Less: Sales returns and allowances</a:t>
                      </a:r>
                      <a:endParaRPr lang="en-US" sz="1400" b="0" i="0" u="none" strike="noStrike" dirty="0">
                        <a:solidFill>
                          <a:srgbClr val="000000"/>
                        </a:solidFill>
                        <a:effectLst/>
                        <a:latin typeface="Calibri" panose="020F0502020204030204" pitchFamily="34" charset="0"/>
                      </a:endParaRPr>
                    </a:p>
                  </a:txBody>
                  <a:tcPr marL="365760" marR="4233"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r>
                        <a:rPr lang="en-US" sz="1400" b="0" i="0" u="none" strike="noStrike" dirty="0" smtClean="0">
                          <a:solidFill>
                            <a:srgbClr val="000000"/>
                          </a:solidFill>
                          <a:effectLst/>
                          <a:latin typeface="Calibri" panose="020F0502020204030204" pitchFamily="34" charset="0"/>
                        </a:rPr>
                        <a:t>€12,000</a:t>
                      </a:r>
                      <a:endParaRPr lang="en-US" sz="1400" b="0" i="0" u="none" strike="noStrike" dirty="0">
                        <a:solidFill>
                          <a:srgbClr val="000000"/>
                        </a:solidFill>
                        <a:effectLst/>
                        <a:latin typeface="Calibri" panose="020F0502020204030204" pitchFamily="34" charset="0"/>
                      </a:endParaRPr>
                    </a:p>
                  </a:txBody>
                  <a:tcPr marL="4233" marR="9144"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b"/>
                      <a:endParaRPr lang="en-US" sz="900" b="0" i="0" u="none" strike="noStrike" dirty="0">
                        <a:solidFill>
                          <a:schemeClr val="bg1"/>
                        </a:solidFill>
                        <a:effectLst/>
                        <a:latin typeface="Calibri" panose="020F0502020204030204" pitchFamily="34" charset="0"/>
                      </a:endParaRPr>
                    </a:p>
                  </a:txBody>
                  <a:tcPr marL="4233" marR="9144"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endParaRPr lang="en-US" sz="1400" b="0" i="0" u="none" strike="noStrike" dirty="0">
                        <a:solidFill>
                          <a:srgbClr val="000000"/>
                        </a:solidFill>
                        <a:effectLst/>
                        <a:latin typeface="Calibri" panose="020F0502020204030204" pitchFamily="34" charset="0"/>
                      </a:endParaRPr>
                    </a:p>
                  </a:txBody>
                  <a:tcPr marL="4233" marR="9144"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r>
              <a:tr h="182245">
                <a:tc>
                  <a:txBody>
                    <a:bodyPr/>
                    <a:lstStyle/>
                    <a:p>
                      <a:pPr algn="l" fontAlgn="b"/>
                      <a:r>
                        <a:rPr lang="en-US" sz="1400" b="0" i="0" u="none" strike="noStrike" dirty="0" smtClean="0">
                          <a:solidFill>
                            <a:srgbClr val="000000"/>
                          </a:solidFill>
                          <a:effectLst/>
                          <a:latin typeface="Calibri" panose="020F0502020204030204" pitchFamily="34" charset="0"/>
                        </a:rPr>
                        <a:t>Sales discounts</a:t>
                      </a:r>
                      <a:endParaRPr lang="en-US" sz="1400" b="0" i="0" u="none" strike="noStrike" dirty="0">
                        <a:solidFill>
                          <a:srgbClr val="000000"/>
                        </a:solidFill>
                        <a:effectLst/>
                        <a:latin typeface="Calibri" panose="020F0502020204030204" pitchFamily="34" charset="0"/>
                      </a:endParaRPr>
                    </a:p>
                  </a:txBody>
                  <a:tcPr marL="548640" marR="4233"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r>
                        <a:rPr lang="en-US" sz="1400" b="0" i="0" u="none" strike="noStrike" dirty="0" smtClean="0">
                          <a:solidFill>
                            <a:srgbClr val="000000"/>
                          </a:solidFill>
                          <a:effectLst/>
                          <a:latin typeface="Calibri" panose="020F0502020204030204" pitchFamily="34" charset="0"/>
                        </a:rPr>
                        <a:t>8,000</a:t>
                      </a:r>
                      <a:endParaRPr lang="en-US" sz="1400" b="0" i="0" u="none" strike="noStrike" dirty="0">
                        <a:solidFill>
                          <a:srgbClr val="000000"/>
                        </a:solidFill>
                        <a:effectLst/>
                        <a:latin typeface="Calibri" panose="020F0502020204030204" pitchFamily="34" charset="0"/>
                      </a:endParaRPr>
                    </a:p>
                  </a:txBody>
                  <a:tcPr marL="4233" marR="9144" marT="0" marB="0" anchor="b">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endParaRPr lang="en-US" sz="900" b="0" i="0" u="none" strike="noStrike" dirty="0">
                        <a:solidFill>
                          <a:schemeClr val="bg1"/>
                        </a:solidFill>
                        <a:effectLst/>
                        <a:latin typeface="Calibri" panose="020F0502020204030204" pitchFamily="34" charset="0"/>
                      </a:endParaRPr>
                    </a:p>
                  </a:txBody>
                  <a:tcPr marL="4233" marR="9144"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r>
                        <a:rPr lang="en-US" sz="1400" b="0" i="0" u="none" strike="noStrike" dirty="0" smtClean="0">
                          <a:solidFill>
                            <a:srgbClr val="000000"/>
                          </a:solidFill>
                          <a:effectLst/>
                          <a:latin typeface="Calibri" panose="020F0502020204030204" pitchFamily="34" charset="0"/>
                        </a:rPr>
                        <a:t>20,000</a:t>
                      </a:r>
                      <a:endParaRPr lang="en-US" sz="1400" b="0" i="0" u="none" strike="noStrike" dirty="0">
                        <a:solidFill>
                          <a:srgbClr val="000000"/>
                        </a:solidFill>
                        <a:effectLst/>
                        <a:latin typeface="Calibri" panose="020F0502020204030204" pitchFamily="34" charset="0"/>
                      </a:endParaRPr>
                    </a:p>
                  </a:txBody>
                  <a:tcPr marL="4233" marR="9144" marT="0" marB="0" anchor="b">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182245">
                <a:tc>
                  <a:txBody>
                    <a:bodyPr/>
                    <a:lstStyle/>
                    <a:p>
                      <a:pPr algn="l" fontAlgn="b"/>
                      <a:r>
                        <a:rPr lang="en-US" sz="1400" b="0" i="0" u="none" strike="noStrike" dirty="0" smtClean="0">
                          <a:solidFill>
                            <a:srgbClr val="000000"/>
                          </a:solidFill>
                          <a:effectLst/>
                          <a:latin typeface="Calibri" panose="020F0502020204030204" pitchFamily="34" charset="0"/>
                        </a:rPr>
                        <a:t>Net sales</a:t>
                      </a:r>
                      <a:endParaRPr lang="en-US" sz="1400" b="0" i="0" u="none" strike="noStrike" dirty="0">
                        <a:solidFill>
                          <a:srgbClr val="000000"/>
                        </a:solidFill>
                        <a:effectLst/>
                        <a:latin typeface="Calibri" panose="020F0502020204030204" pitchFamily="34" charset="0"/>
                      </a:endParaRPr>
                    </a:p>
                  </a:txBody>
                  <a:tcPr marL="182880" marR="4233"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endParaRPr lang="en-US" sz="1400" b="0" i="0" u="none" strike="noStrike" dirty="0">
                        <a:solidFill>
                          <a:srgbClr val="000000"/>
                        </a:solidFill>
                        <a:effectLst/>
                        <a:latin typeface="Calibri" panose="020F0502020204030204" pitchFamily="34" charset="0"/>
                      </a:endParaRPr>
                    </a:p>
                  </a:txBody>
                  <a:tcPr marL="4233" marR="9144" marT="0" marB="0" anchor="b">
                    <a:lnL w="12700" cmpd="sng">
                      <a:noFill/>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algn="ctr" fontAlgn="b"/>
                      <a:endParaRPr lang="en-US" sz="900" b="0" i="0" u="none" strike="noStrike" dirty="0">
                        <a:solidFill>
                          <a:schemeClr val="bg1"/>
                        </a:solidFill>
                        <a:effectLst/>
                        <a:latin typeface="Calibri" panose="020F0502020204030204" pitchFamily="34" charset="0"/>
                      </a:endParaRPr>
                    </a:p>
                  </a:txBody>
                  <a:tcPr marL="4233" marR="9144"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r>
                        <a:rPr lang="en-US" sz="1400" b="0" i="0" u="none" strike="noStrike" dirty="0" smtClean="0">
                          <a:solidFill>
                            <a:srgbClr val="000000"/>
                          </a:solidFill>
                          <a:effectLst/>
                          <a:latin typeface="Calibri" panose="020F0502020204030204" pitchFamily="34" charset="0"/>
                        </a:rPr>
                        <a:t>460,000</a:t>
                      </a:r>
                      <a:endParaRPr lang="en-US" sz="1400" b="0" i="0" u="none" strike="noStrike" dirty="0">
                        <a:solidFill>
                          <a:srgbClr val="000000"/>
                        </a:solidFill>
                        <a:effectLst/>
                        <a:latin typeface="Calibri" panose="020F0502020204030204" pitchFamily="34" charset="0"/>
                      </a:endParaRPr>
                    </a:p>
                  </a:txBody>
                  <a:tcPr marL="4233" marR="9144" marT="0" marB="0" anchor="b">
                    <a:lnL w="12700" cmpd="sng">
                      <a:noFill/>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r>
              <a:tr h="182245">
                <a:tc>
                  <a:txBody>
                    <a:bodyPr/>
                    <a:lstStyle/>
                    <a:p>
                      <a:pPr algn="l" fontAlgn="b"/>
                      <a:r>
                        <a:rPr lang="en-US" sz="1400" b="1" u="none" strike="noStrike" kern="1200" dirty="0" smtClean="0">
                          <a:solidFill>
                            <a:srgbClr val="990000"/>
                          </a:solidFill>
                          <a:effectLst/>
                          <a:latin typeface="+mn-lt"/>
                          <a:ea typeface="+mn-ea"/>
                          <a:cs typeface="+mn-cs"/>
                        </a:rPr>
                        <a:t>Cost of goods sold</a:t>
                      </a:r>
                      <a:endParaRPr lang="en-US" sz="1400" b="1" u="none" strike="noStrike" kern="1200" dirty="0">
                        <a:solidFill>
                          <a:srgbClr val="990000"/>
                        </a:solidFill>
                        <a:effectLst/>
                        <a:latin typeface="+mn-lt"/>
                        <a:ea typeface="+mn-ea"/>
                        <a:cs typeface="+mn-cs"/>
                      </a:endParaRPr>
                    </a:p>
                  </a:txBody>
                  <a:tcPr marL="182880" marR="4233"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endParaRPr lang="en-US" sz="1400" b="0" i="0" u="none" strike="noStrike" dirty="0">
                        <a:solidFill>
                          <a:srgbClr val="000000"/>
                        </a:solidFill>
                        <a:effectLst/>
                        <a:latin typeface="Calibri" panose="020F0502020204030204" pitchFamily="34" charset="0"/>
                      </a:endParaRPr>
                    </a:p>
                  </a:txBody>
                  <a:tcPr marL="4233" marR="9144"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b"/>
                      <a:endParaRPr lang="en-US" sz="900" b="0" i="0" u="none" strike="noStrike" dirty="0">
                        <a:solidFill>
                          <a:schemeClr val="bg1"/>
                        </a:solidFill>
                        <a:effectLst/>
                        <a:latin typeface="Calibri" panose="020F0502020204030204" pitchFamily="34" charset="0"/>
                      </a:endParaRPr>
                    </a:p>
                  </a:txBody>
                  <a:tcPr marL="4233" marR="9144"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r>
                        <a:rPr lang="en-US" sz="1400" b="0" i="0" u="none" strike="noStrike" dirty="0" smtClean="0">
                          <a:solidFill>
                            <a:srgbClr val="000000"/>
                          </a:solidFill>
                          <a:effectLst/>
                          <a:latin typeface="Calibri" panose="020F0502020204030204" pitchFamily="34" charset="0"/>
                        </a:rPr>
                        <a:t>316,000</a:t>
                      </a:r>
                      <a:endParaRPr lang="en-US" sz="1400" b="0" i="0" u="none" strike="noStrike" dirty="0">
                        <a:solidFill>
                          <a:srgbClr val="000000"/>
                        </a:solidFill>
                        <a:effectLst/>
                        <a:latin typeface="Calibri" panose="020F0502020204030204" pitchFamily="34" charset="0"/>
                      </a:endParaRPr>
                    </a:p>
                  </a:txBody>
                  <a:tcPr marL="4233" marR="9144" marT="0" marB="0" anchor="b">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182245">
                <a:tc>
                  <a:txBody>
                    <a:bodyPr/>
                    <a:lstStyle/>
                    <a:p>
                      <a:pPr algn="l" fontAlgn="b"/>
                      <a:r>
                        <a:rPr lang="en-US" sz="1400" b="1" u="none" strike="noStrike" kern="1200" dirty="0" smtClean="0">
                          <a:solidFill>
                            <a:srgbClr val="990000"/>
                          </a:solidFill>
                          <a:effectLst/>
                          <a:latin typeface="+mn-lt"/>
                          <a:ea typeface="+mn-ea"/>
                          <a:cs typeface="+mn-cs"/>
                        </a:rPr>
                        <a:t>Gross profit</a:t>
                      </a:r>
                      <a:endParaRPr lang="en-US" sz="1400" b="1" u="none" strike="noStrike" kern="1200" dirty="0">
                        <a:solidFill>
                          <a:srgbClr val="990000"/>
                        </a:solidFill>
                        <a:effectLst/>
                        <a:latin typeface="+mn-lt"/>
                        <a:ea typeface="+mn-ea"/>
                        <a:cs typeface="+mn-cs"/>
                      </a:endParaRPr>
                    </a:p>
                  </a:txBody>
                  <a:tcPr marL="182880" marR="4233"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endParaRPr lang="en-US" sz="1400" b="0" i="0" u="none" strike="noStrike" dirty="0">
                        <a:solidFill>
                          <a:srgbClr val="000000"/>
                        </a:solidFill>
                        <a:effectLst/>
                        <a:latin typeface="Calibri" panose="020F0502020204030204" pitchFamily="34" charset="0"/>
                      </a:endParaRPr>
                    </a:p>
                  </a:txBody>
                  <a:tcPr marL="4233" marR="9144"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b"/>
                      <a:endParaRPr lang="en-US" sz="900" b="0" i="0" u="none" strike="noStrike" dirty="0">
                        <a:solidFill>
                          <a:schemeClr val="bg1"/>
                        </a:solidFill>
                        <a:effectLst/>
                        <a:latin typeface="Calibri" panose="020F0502020204030204" pitchFamily="34" charset="0"/>
                      </a:endParaRPr>
                    </a:p>
                  </a:txBody>
                  <a:tcPr marL="4233" marR="9144"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r>
                        <a:rPr lang="en-US" sz="1400" b="0" i="0" u="none" strike="noStrike" dirty="0" smtClean="0">
                          <a:solidFill>
                            <a:srgbClr val="000000"/>
                          </a:solidFill>
                          <a:effectLst/>
                          <a:latin typeface="Calibri" panose="020F0502020204030204" pitchFamily="34" charset="0"/>
                        </a:rPr>
                        <a:t>144,000</a:t>
                      </a:r>
                      <a:endParaRPr lang="en-US" sz="1400" b="0" i="0" u="none" strike="noStrike" dirty="0">
                        <a:solidFill>
                          <a:srgbClr val="000000"/>
                        </a:solidFill>
                        <a:effectLst/>
                        <a:latin typeface="Calibri" panose="020F0502020204030204" pitchFamily="34" charset="0"/>
                      </a:endParaRPr>
                    </a:p>
                  </a:txBody>
                  <a:tcPr marL="4233" marR="9144" marT="0" marB="0" anchor="b">
                    <a:lnL w="12700" cmpd="sng">
                      <a:noFill/>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r>
              <a:tr h="182245">
                <a:tc>
                  <a:txBody>
                    <a:bodyPr/>
                    <a:lstStyle/>
                    <a:p>
                      <a:pPr algn="l" fontAlgn="b"/>
                      <a:r>
                        <a:rPr lang="en-US" sz="1400" b="1" u="none" strike="noStrike" kern="1200" dirty="0" smtClean="0">
                          <a:solidFill>
                            <a:srgbClr val="990000"/>
                          </a:solidFill>
                          <a:effectLst/>
                          <a:latin typeface="+mn-lt"/>
                          <a:ea typeface="+mn-ea"/>
                          <a:cs typeface="+mn-cs"/>
                        </a:rPr>
                        <a:t>Operating expenses</a:t>
                      </a:r>
                      <a:endParaRPr lang="en-US" sz="1400" b="1" u="none" strike="noStrike" kern="1200" dirty="0">
                        <a:solidFill>
                          <a:srgbClr val="990000"/>
                        </a:solidFill>
                        <a:effectLst/>
                        <a:latin typeface="+mn-lt"/>
                        <a:ea typeface="+mn-ea"/>
                        <a:cs typeface="+mn-cs"/>
                      </a:endParaRPr>
                    </a:p>
                  </a:txBody>
                  <a:tcPr marL="182880" marR="4233"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endParaRPr lang="en-US" sz="1400" b="0" i="0" u="none" strike="noStrike" dirty="0">
                        <a:solidFill>
                          <a:srgbClr val="000000"/>
                        </a:solidFill>
                        <a:effectLst/>
                        <a:latin typeface="Calibri" panose="020F0502020204030204" pitchFamily="34" charset="0"/>
                      </a:endParaRPr>
                    </a:p>
                  </a:txBody>
                  <a:tcPr marL="4233" marR="9144"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b"/>
                      <a:endParaRPr lang="en-US" sz="900" b="0" i="0" u="none" strike="noStrike" dirty="0">
                        <a:solidFill>
                          <a:schemeClr val="bg1"/>
                        </a:solidFill>
                        <a:effectLst/>
                        <a:latin typeface="Calibri" panose="020F0502020204030204" pitchFamily="34" charset="0"/>
                      </a:endParaRPr>
                    </a:p>
                  </a:txBody>
                  <a:tcPr marL="4233" marR="9144"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endParaRPr lang="en-US" sz="1400" b="0" i="0" u="none" strike="noStrike" dirty="0">
                        <a:solidFill>
                          <a:srgbClr val="000000"/>
                        </a:solidFill>
                        <a:effectLst/>
                        <a:latin typeface="Calibri" panose="020F0502020204030204" pitchFamily="34" charset="0"/>
                      </a:endParaRPr>
                    </a:p>
                  </a:txBody>
                  <a:tcPr marL="4233" marR="9144"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r>
              <a:tr h="182245">
                <a:tc>
                  <a:txBody>
                    <a:bodyPr/>
                    <a:lstStyle/>
                    <a:p>
                      <a:pPr marL="0" indent="0" algn="l" fontAlgn="b"/>
                      <a:r>
                        <a:rPr lang="en-US" sz="1400" u="none" strike="noStrike" kern="1200" dirty="0">
                          <a:solidFill>
                            <a:schemeClr val="dk1"/>
                          </a:solidFill>
                          <a:effectLst/>
                          <a:latin typeface="+mn-lt"/>
                          <a:ea typeface="+mn-ea"/>
                          <a:cs typeface="+mn-cs"/>
                        </a:rPr>
                        <a:t>Salaries and wages expense </a:t>
                      </a:r>
                    </a:p>
                  </a:txBody>
                  <a:tcPr marL="365760" marR="4233"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r>
                        <a:rPr lang="en-US" sz="1400" u="none" strike="noStrike" dirty="0" smtClean="0">
                          <a:effectLst/>
                        </a:rPr>
                        <a:t>64,000</a:t>
                      </a:r>
                      <a:endParaRPr lang="en-US" sz="1400" b="0" i="0" u="none" strike="noStrike" dirty="0">
                        <a:solidFill>
                          <a:srgbClr val="000000"/>
                        </a:solidFill>
                        <a:effectLst/>
                        <a:latin typeface="Calibri" panose="020F0502020204030204" pitchFamily="34" charset="0"/>
                      </a:endParaRPr>
                    </a:p>
                  </a:txBody>
                  <a:tcPr marL="4233" marR="9144"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b"/>
                      <a:endParaRPr lang="en-US" sz="900" b="0" i="0" u="none" strike="noStrike" dirty="0">
                        <a:solidFill>
                          <a:schemeClr val="bg1"/>
                        </a:solidFill>
                        <a:effectLst/>
                        <a:latin typeface="Calibri" panose="020F0502020204030204" pitchFamily="34" charset="0"/>
                      </a:endParaRPr>
                    </a:p>
                  </a:txBody>
                  <a:tcPr marL="4233" marR="9144"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endParaRPr lang="en-US" sz="1400" b="0" i="0" u="none" strike="noStrike" dirty="0">
                        <a:solidFill>
                          <a:srgbClr val="000000"/>
                        </a:solidFill>
                        <a:effectLst/>
                        <a:latin typeface="Calibri" panose="020F0502020204030204" pitchFamily="34" charset="0"/>
                      </a:endParaRPr>
                    </a:p>
                  </a:txBody>
                  <a:tcPr marL="4233" marR="9144"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r>
              <a:tr h="182245">
                <a:tc>
                  <a:txBody>
                    <a:bodyPr/>
                    <a:lstStyle/>
                    <a:p>
                      <a:pPr marL="0" indent="0" algn="l" fontAlgn="b"/>
                      <a:r>
                        <a:rPr lang="en-US" sz="1400" u="none" strike="noStrike" dirty="0" smtClean="0">
                          <a:effectLst/>
                        </a:rPr>
                        <a:t>Utilities expense </a:t>
                      </a:r>
                      <a:endParaRPr lang="en-US" sz="1400" b="0" i="0" u="none" strike="noStrike" dirty="0">
                        <a:solidFill>
                          <a:srgbClr val="000000"/>
                        </a:solidFill>
                        <a:effectLst/>
                        <a:latin typeface="Calibri" panose="020F0502020204030204" pitchFamily="34" charset="0"/>
                      </a:endParaRPr>
                    </a:p>
                  </a:txBody>
                  <a:tcPr marL="365760" marR="4233"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r>
                        <a:rPr lang="en-US" sz="1400" u="none" strike="noStrike" dirty="0" smtClean="0">
                          <a:effectLst/>
                        </a:rPr>
                        <a:t>17,000</a:t>
                      </a:r>
                      <a:endParaRPr lang="en-US" sz="1400" b="0" i="0" u="none" strike="noStrike" dirty="0">
                        <a:solidFill>
                          <a:srgbClr val="000000"/>
                        </a:solidFill>
                        <a:effectLst/>
                        <a:latin typeface="Calibri" panose="020F0502020204030204" pitchFamily="34" charset="0"/>
                      </a:endParaRPr>
                    </a:p>
                  </a:txBody>
                  <a:tcPr marL="4233" marR="9144"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b"/>
                      <a:endParaRPr lang="en-US" sz="900" b="0" i="0" u="none" strike="noStrike" dirty="0">
                        <a:solidFill>
                          <a:schemeClr val="bg1"/>
                        </a:solidFill>
                        <a:effectLst/>
                        <a:latin typeface="Calibri" panose="020F0502020204030204" pitchFamily="34" charset="0"/>
                      </a:endParaRPr>
                    </a:p>
                  </a:txBody>
                  <a:tcPr marL="4233" marR="9144"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endParaRPr lang="en-US" sz="1400" b="0" i="0" u="none" strike="noStrike" dirty="0">
                        <a:solidFill>
                          <a:srgbClr val="000000"/>
                        </a:solidFill>
                        <a:effectLst/>
                        <a:latin typeface="Calibri" panose="020F0502020204030204" pitchFamily="34" charset="0"/>
                      </a:endParaRPr>
                    </a:p>
                  </a:txBody>
                  <a:tcPr marL="4233" marR="9144"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r>
              <a:tr h="182245">
                <a:tc>
                  <a:txBody>
                    <a:bodyPr/>
                    <a:lstStyle/>
                    <a:p>
                      <a:pPr marL="0" indent="0" algn="l" fontAlgn="b"/>
                      <a:r>
                        <a:rPr lang="en-US" sz="1400" b="0" i="0" u="none" strike="noStrike" dirty="0" smtClean="0">
                          <a:solidFill>
                            <a:srgbClr val="000000"/>
                          </a:solidFill>
                          <a:effectLst/>
                          <a:latin typeface="Calibri" panose="020F0502020204030204" pitchFamily="34" charset="0"/>
                        </a:rPr>
                        <a:t>Advertising expense</a:t>
                      </a:r>
                      <a:endParaRPr lang="en-US" sz="1400" b="0" i="0" u="none" strike="noStrike" dirty="0">
                        <a:solidFill>
                          <a:srgbClr val="000000"/>
                        </a:solidFill>
                        <a:effectLst/>
                        <a:latin typeface="Calibri" panose="020F0502020204030204" pitchFamily="34" charset="0"/>
                      </a:endParaRPr>
                    </a:p>
                  </a:txBody>
                  <a:tcPr marL="365760" marR="4233"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r>
                        <a:rPr lang="en-US" sz="1400" u="none" strike="noStrike" dirty="0" smtClean="0">
                          <a:effectLst/>
                        </a:rPr>
                        <a:t>16,000</a:t>
                      </a:r>
                      <a:endParaRPr lang="en-US" sz="1400" b="0" i="0" u="none" strike="noStrike" dirty="0">
                        <a:solidFill>
                          <a:srgbClr val="000000"/>
                        </a:solidFill>
                        <a:effectLst/>
                        <a:latin typeface="Calibri" panose="020F0502020204030204" pitchFamily="34" charset="0"/>
                      </a:endParaRPr>
                    </a:p>
                  </a:txBody>
                  <a:tcPr marL="4233" marR="9144"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b"/>
                      <a:endParaRPr lang="en-US" sz="900" b="0" i="0" u="none" strike="noStrike" dirty="0">
                        <a:solidFill>
                          <a:schemeClr val="bg1"/>
                        </a:solidFill>
                        <a:effectLst/>
                        <a:latin typeface="Calibri" panose="020F0502020204030204" pitchFamily="34" charset="0"/>
                      </a:endParaRPr>
                    </a:p>
                  </a:txBody>
                  <a:tcPr marL="4233" marR="9144"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endParaRPr lang="en-US" sz="1400" b="0" i="0" u="none" strike="noStrike" dirty="0">
                        <a:solidFill>
                          <a:srgbClr val="000000"/>
                        </a:solidFill>
                        <a:effectLst/>
                        <a:latin typeface="Calibri" panose="020F0502020204030204" pitchFamily="34" charset="0"/>
                      </a:endParaRPr>
                    </a:p>
                  </a:txBody>
                  <a:tcPr marL="4233" marR="9144"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r>
              <a:tr h="182245">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400" b="0" i="0" u="none" strike="noStrike" dirty="0" smtClean="0">
                          <a:solidFill>
                            <a:srgbClr val="000000"/>
                          </a:solidFill>
                          <a:effectLst/>
                          <a:latin typeface="Calibri" panose="020F0502020204030204" pitchFamily="34" charset="0"/>
                        </a:rPr>
                        <a:t>Depreciation</a:t>
                      </a:r>
                      <a:r>
                        <a:rPr lang="en-US" sz="1400" b="0" i="0" u="none" strike="noStrike" baseline="0" dirty="0" smtClean="0">
                          <a:solidFill>
                            <a:srgbClr val="000000"/>
                          </a:solidFill>
                          <a:effectLst/>
                          <a:latin typeface="Calibri" panose="020F0502020204030204" pitchFamily="34" charset="0"/>
                        </a:rPr>
                        <a:t> expense</a:t>
                      </a:r>
                      <a:endParaRPr lang="en-US" sz="1400" b="0" i="0" u="none" strike="noStrike" dirty="0" smtClean="0">
                        <a:solidFill>
                          <a:srgbClr val="000000"/>
                        </a:solidFill>
                        <a:effectLst/>
                        <a:latin typeface="Calibri" panose="020F0502020204030204" pitchFamily="34" charset="0"/>
                      </a:endParaRPr>
                    </a:p>
                  </a:txBody>
                  <a:tcPr marL="365760" marR="4233"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r>
                        <a:rPr lang="en-US" sz="1400" b="0" i="0" u="none" strike="noStrike" dirty="0" smtClean="0">
                          <a:solidFill>
                            <a:srgbClr val="000000"/>
                          </a:solidFill>
                          <a:effectLst/>
                          <a:latin typeface="Calibri" panose="020F0502020204030204" pitchFamily="34" charset="0"/>
                        </a:rPr>
                        <a:t>8,000</a:t>
                      </a:r>
                      <a:endParaRPr lang="en-US" sz="1400" b="0" i="0" u="none" strike="noStrike" dirty="0">
                        <a:solidFill>
                          <a:srgbClr val="000000"/>
                        </a:solidFill>
                        <a:effectLst/>
                        <a:latin typeface="Calibri" panose="020F0502020204030204" pitchFamily="34" charset="0"/>
                      </a:endParaRPr>
                    </a:p>
                  </a:txBody>
                  <a:tcPr marL="4233" marR="9144"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endParaRPr lang="en-US" sz="900" b="0" i="0" u="none" strike="noStrike" dirty="0">
                        <a:solidFill>
                          <a:schemeClr val="bg1"/>
                        </a:solidFill>
                        <a:effectLst/>
                        <a:latin typeface="Calibri" panose="020F0502020204030204" pitchFamily="34" charset="0"/>
                      </a:endParaRPr>
                    </a:p>
                  </a:txBody>
                  <a:tcPr marL="4233" marR="9144"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endParaRPr lang="en-US" sz="1400" b="0" i="0" u="none" strike="noStrike" dirty="0">
                        <a:solidFill>
                          <a:srgbClr val="000000"/>
                        </a:solidFill>
                        <a:effectLst/>
                        <a:latin typeface="Calibri" panose="020F0502020204030204" pitchFamily="34" charset="0"/>
                      </a:endParaRPr>
                    </a:p>
                  </a:txBody>
                  <a:tcPr marL="4233" marR="9144"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r>
              <a:tr h="182245">
                <a:tc>
                  <a:txBody>
                    <a:bodyPr/>
                    <a:lstStyle/>
                    <a:p>
                      <a:pPr marL="0" indent="0" algn="l" fontAlgn="b"/>
                      <a:r>
                        <a:rPr lang="en-US" sz="1400" b="0" i="0" u="none" strike="noStrike" dirty="0" smtClean="0">
                          <a:solidFill>
                            <a:srgbClr val="000000"/>
                          </a:solidFill>
                          <a:effectLst/>
                          <a:latin typeface="Calibri" panose="020F0502020204030204" pitchFamily="34" charset="0"/>
                        </a:rPr>
                        <a:t>Freight-out</a:t>
                      </a:r>
                      <a:endParaRPr lang="en-US" sz="1400" b="0" i="0" u="none" strike="noStrike" dirty="0">
                        <a:solidFill>
                          <a:srgbClr val="000000"/>
                        </a:solidFill>
                        <a:effectLst/>
                        <a:latin typeface="Calibri" panose="020F0502020204030204" pitchFamily="34" charset="0"/>
                      </a:endParaRPr>
                    </a:p>
                  </a:txBody>
                  <a:tcPr marL="365760" marR="4233"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r>
                        <a:rPr lang="en-US" sz="1400" u="none" strike="noStrike" dirty="0" smtClean="0">
                          <a:effectLst/>
                        </a:rPr>
                        <a:t>7,000</a:t>
                      </a:r>
                      <a:endParaRPr lang="en-US" sz="1400" b="0" i="0" u="none" strike="noStrike" dirty="0">
                        <a:solidFill>
                          <a:srgbClr val="000000"/>
                        </a:solidFill>
                        <a:effectLst/>
                        <a:latin typeface="Calibri" panose="020F0502020204030204" pitchFamily="34" charset="0"/>
                      </a:endParaRPr>
                    </a:p>
                  </a:txBody>
                  <a:tcPr marL="4233" marR="9144"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endParaRPr lang="en-US" sz="900" b="0" i="0" u="none" strike="noStrike" dirty="0">
                        <a:solidFill>
                          <a:schemeClr val="bg1"/>
                        </a:solidFill>
                        <a:effectLst/>
                        <a:latin typeface="Calibri" panose="020F0502020204030204" pitchFamily="34" charset="0"/>
                      </a:endParaRPr>
                    </a:p>
                  </a:txBody>
                  <a:tcPr marL="4233" marR="9144"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endParaRPr lang="en-US" sz="1400" b="0" i="0" u="none" strike="noStrike" dirty="0">
                        <a:solidFill>
                          <a:srgbClr val="000000"/>
                        </a:solidFill>
                        <a:effectLst/>
                        <a:latin typeface="Calibri" panose="020F0502020204030204" pitchFamily="34" charset="0"/>
                      </a:endParaRPr>
                    </a:p>
                  </a:txBody>
                  <a:tcPr marL="4233" marR="9144"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r>
              <a:tr h="182245">
                <a:tc>
                  <a:txBody>
                    <a:bodyPr/>
                    <a:lstStyle/>
                    <a:p>
                      <a:pPr marL="0" indent="0" algn="l" fontAlgn="b"/>
                      <a:r>
                        <a:rPr lang="en-US" sz="1400" u="none" strike="noStrike" dirty="0" smtClean="0">
                          <a:effectLst/>
                        </a:rPr>
                        <a:t>Insurance expense </a:t>
                      </a:r>
                      <a:endParaRPr lang="en-US" sz="1400" b="0" i="0" u="none" strike="noStrike" dirty="0">
                        <a:solidFill>
                          <a:srgbClr val="000000"/>
                        </a:solidFill>
                        <a:effectLst/>
                        <a:latin typeface="Calibri" panose="020F0502020204030204" pitchFamily="34" charset="0"/>
                      </a:endParaRPr>
                    </a:p>
                  </a:txBody>
                  <a:tcPr marL="365760" marR="4233"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r>
                        <a:rPr lang="en-US" sz="1400" b="0" i="0" u="none" strike="noStrike" dirty="0" smtClean="0">
                          <a:solidFill>
                            <a:srgbClr val="000000"/>
                          </a:solidFill>
                          <a:effectLst/>
                          <a:latin typeface="Calibri" panose="020F0502020204030204" pitchFamily="34" charset="0"/>
                        </a:rPr>
                        <a:t>2,000</a:t>
                      </a:r>
                      <a:endParaRPr lang="en-US" sz="1400" b="0" i="0" u="none" strike="noStrike" dirty="0">
                        <a:solidFill>
                          <a:srgbClr val="000000"/>
                        </a:solidFill>
                        <a:effectLst/>
                        <a:latin typeface="Calibri" panose="020F0502020204030204" pitchFamily="34" charset="0"/>
                      </a:endParaRPr>
                    </a:p>
                  </a:txBody>
                  <a:tcPr marL="4233" marR="9144" marT="0" marB="0" anchor="b">
                    <a:lnL w="12700" cmpd="sng">
                      <a:noFill/>
                    </a:lnL>
                    <a:lnR w="12700" cmpd="sng">
                      <a:noFill/>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endParaRPr lang="en-US" sz="900" b="0" i="0" u="none" strike="noStrike" dirty="0">
                        <a:solidFill>
                          <a:schemeClr val="bg1"/>
                        </a:solidFill>
                        <a:effectLst/>
                        <a:latin typeface="Calibri" panose="020F0502020204030204" pitchFamily="34" charset="0"/>
                      </a:endParaRPr>
                    </a:p>
                  </a:txBody>
                  <a:tcPr marL="4233" marR="9144"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endParaRPr lang="en-US" sz="1400" b="0" i="0" u="none" strike="noStrike" dirty="0">
                        <a:solidFill>
                          <a:srgbClr val="000000"/>
                        </a:solidFill>
                        <a:effectLst/>
                        <a:latin typeface="Calibri" panose="020F0502020204030204" pitchFamily="34" charset="0"/>
                      </a:endParaRPr>
                    </a:p>
                  </a:txBody>
                  <a:tcPr marL="4233" marR="9144"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r>
              <a:tr h="182245">
                <a:tc>
                  <a:txBody>
                    <a:bodyPr/>
                    <a:lstStyle/>
                    <a:p>
                      <a:pPr marL="0" indent="0" algn="l" fontAlgn="b"/>
                      <a:r>
                        <a:rPr lang="en-US" sz="1400" u="none" strike="noStrike" dirty="0">
                          <a:effectLst/>
                        </a:rPr>
                        <a:t>Total </a:t>
                      </a:r>
                      <a:r>
                        <a:rPr lang="en-US" sz="1400" u="none" strike="noStrike" dirty="0" smtClean="0">
                          <a:effectLst/>
                        </a:rPr>
                        <a:t>operating expenses </a:t>
                      </a:r>
                      <a:endParaRPr lang="en-US" sz="1400" b="0" i="0" u="none" strike="noStrike" dirty="0">
                        <a:solidFill>
                          <a:srgbClr val="000000"/>
                        </a:solidFill>
                        <a:effectLst/>
                        <a:latin typeface="Calibri" panose="020F0502020204030204" pitchFamily="34" charset="0"/>
                      </a:endParaRPr>
                    </a:p>
                  </a:txBody>
                  <a:tcPr marL="548640" marR="4233"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endParaRPr lang="en-US" sz="1400" b="0" i="0" u="none" strike="noStrike" dirty="0">
                        <a:solidFill>
                          <a:srgbClr val="000000"/>
                        </a:solidFill>
                        <a:effectLst/>
                        <a:latin typeface="Calibri" panose="020F0502020204030204" pitchFamily="34" charset="0"/>
                      </a:endParaRPr>
                    </a:p>
                  </a:txBody>
                  <a:tcPr marL="4233" marR="9144" marT="0" marB="0" anchor="b">
                    <a:lnL w="12700" cmpd="sng">
                      <a:noFill/>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algn="ctr" fontAlgn="b"/>
                      <a:endParaRPr lang="en-US" sz="900" b="0" i="0" u="none" strike="noStrike" dirty="0">
                        <a:solidFill>
                          <a:schemeClr val="bg1"/>
                        </a:solidFill>
                        <a:effectLst/>
                        <a:latin typeface="Calibri" panose="020F0502020204030204" pitchFamily="34" charset="0"/>
                      </a:endParaRPr>
                    </a:p>
                  </a:txBody>
                  <a:tcPr marL="4233" marR="9144"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r>
                        <a:rPr lang="en-US" sz="1400" u="none" strike="noStrike" kern="1200" dirty="0" smtClean="0">
                          <a:solidFill>
                            <a:schemeClr val="dk1"/>
                          </a:solidFill>
                          <a:effectLst/>
                          <a:latin typeface="+mn-lt"/>
                          <a:ea typeface="+mn-ea"/>
                          <a:cs typeface="+mn-cs"/>
                        </a:rPr>
                        <a:t>114,000</a:t>
                      </a:r>
                      <a:endParaRPr lang="en-US" sz="1400" u="none" strike="noStrike" kern="1200" dirty="0">
                        <a:solidFill>
                          <a:schemeClr val="dk1"/>
                        </a:solidFill>
                        <a:effectLst/>
                        <a:latin typeface="+mn-lt"/>
                        <a:ea typeface="+mn-ea"/>
                        <a:cs typeface="+mn-cs"/>
                      </a:endParaRPr>
                    </a:p>
                  </a:txBody>
                  <a:tcPr marL="4233" marR="9144" marT="0" marB="0" anchor="b">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182245">
                <a:tc>
                  <a:txBody>
                    <a:bodyPr/>
                    <a:lstStyle/>
                    <a:p>
                      <a:pPr algn="l" fontAlgn="b"/>
                      <a:r>
                        <a:rPr lang="en-US" sz="1400" b="1" u="none" strike="noStrike" kern="1200" dirty="0" smtClean="0">
                          <a:solidFill>
                            <a:srgbClr val="990000"/>
                          </a:solidFill>
                          <a:effectLst/>
                          <a:latin typeface="+mn-lt"/>
                          <a:ea typeface="+mn-ea"/>
                          <a:cs typeface="+mn-cs"/>
                        </a:rPr>
                        <a:t>Income from operations</a:t>
                      </a:r>
                      <a:endParaRPr lang="en-US" sz="1400" b="1" u="none" strike="noStrike" kern="1200" dirty="0">
                        <a:solidFill>
                          <a:srgbClr val="990000"/>
                        </a:solidFill>
                        <a:effectLst/>
                        <a:latin typeface="+mn-lt"/>
                        <a:ea typeface="+mn-ea"/>
                        <a:cs typeface="+mn-cs"/>
                      </a:endParaRPr>
                    </a:p>
                  </a:txBody>
                  <a:tcPr marL="182880" marR="4233" marT="0" marB="0" anchor="b">
                    <a:lnL w="12700" cmpd="sng">
                      <a:noFill/>
                    </a:lnL>
                    <a:lnR w="12700" cmpd="sng">
                      <a:noFill/>
                    </a:lnR>
                    <a:lnT w="12700" cmpd="sng">
                      <a:noFill/>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endParaRPr lang="en-US" sz="1400" b="0" i="0" u="none" strike="noStrike" dirty="0">
                        <a:solidFill>
                          <a:srgbClr val="000000"/>
                        </a:solidFill>
                        <a:effectLst/>
                        <a:latin typeface="Calibri" panose="020F0502020204030204" pitchFamily="34" charset="0"/>
                      </a:endParaRPr>
                    </a:p>
                  </a:txBody>
                  <a:tcPr marL="4233" marR="9144" marT="0" marB="0" anchor="b">
                    <a:lnL w="12700" cmpd="sng">
                      <a:noFill/>
                    </a:lnL>
                    <a:lnR w="12700" cmpd="sng">
                      <a:noFill/>
                    </a:lnR>
                    <a:lnT w="12700" cmpd="sng">
                      <a:noFill/>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endParaRPr lang="en-US" sz="900" b="0" i="0" u="none" strike="noStrike" dirty="0">
                        <a:solidFill>
                          <a:schemeClr val="bg1"/>
                        </a:solidFill>
                        <a:effectLst/>
                        <a:latin typeface="Calibri" panose="020F0502020204030204" pitchFamily="34" charset="0"/>
                      </a:endParaRPr>
                    </a:p>
                  </a:txBody>
                  <a:tcPr marL="4233" marR="9144" marT="0" marB="0" anchor="b">
                    <a:lnL w="12700" cmpd="sng">
                      <a:noFill/>
                    </a:lnL>
                    <a:lnR w="12700" cmpd="sng">
                      <a:noFill/>
                    </a:lnR>
                    <a:lnT w="12700" cmpd="sng">
                      <a:noFill/>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400" u="none" strike="noStrike" kern="1200" dirty="0" smtClean="0">
                          <a:solidFill>
                            <a:schemeClr val="dk1"/>
                          </a:solidFill>
                          <a:effectLst/>
                          <a:latin typeface="+mn-lt"/>
                          <a:ea typeface="+mn-ea"/>
                          <a:cs typeface="+mn-cs"/>
                        </a:rPr>
                        <a:t>30,000</a:t>
                      </a:r>
                      <a:endParaRPr lang="en-US" sz="1400" u="none" strike="noStrike" kern="1200" dirty="0">
                        <a:solidFill>
                          <a:schemeClr val="dk1"/>
                        </a:solidFill>
                        <a:effectLst/>
                        <a:latin typeface="+mn-lt"/>
                        <a:ea typeface="+mn-ea"/>
                        <a:cs typeface="+mn-cs"/>
                      </a:endParaRPr>
                    </a:p>
                  </a:txBody>
                  <a:tcPr marL="4233" marR="9144" marT="0" marB="0" anchor="b">
                    <a:lnL w="12700" cmpd="sng">
                      <a:noFill/>
                    </a:lnL>
                    <a:lnR w="12700" cmpd="sng">
                      <a:noFill/>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182245">
                <a:tc>
                  <a:txBody>
                    <a:bodyPr/>
                    <a:lstStyle/>
                    <a:p>
                      <a:pPr algn="l" fontAlgn="b"/>
                      <a:r>
                        <a:rPr lang="en-US" sz="1400" b="1" u="none" strike="noStrike" kern="1200" dirty="0" smtClean="0">
                          <a:solidFill>
                            <a:srgbClr val="990000"/>
                          </a:solidFill>
                          <a:effectLst/>
                          <a:latin typeface="+mn-lt"/>
                          <a:ea typeface="+mn-ea"/>
                          <a:cs typeface="+mn-cs"/>
                        </a:rPr>
                        <a:t>Other income and expense</a:t>
                      </a:r>
                      <a:endParaRPr lang="en-US" sz="1400" b="1" u="none" strike="noStrike" kern="1200" dirty="0">
                        <a:solidFill>
                          <a:srgbClr val="990000"/>
                        </a:solidFill>
                        <a:effectLst/>
                        <a:latin typeface="+mn-lt"/>
                        <a:ea typeface="+mn-ea"/>
                        <a:cs typeface="+mn-cs"/>
                      </a:endParaRPr>
                    </a:p>
                  </a:txBody>
                  <a:tcPr marL="182880" marR="4233" marT="0" marB="0" anchor="b">
                    <a:lnL w="12700" cmpd="sng">
                      <a:noFill/>
                    </a:lnL>
                    <a:lnR w="12700" cmpd="sng">
                      <a:noFill/>
                    </a:lnR>
                    <a:lnT w="12700" cmpd="sng">
                      <a:noFill/>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endParaRPr lang="en-US" sz="1400" b="0" i="0" u="none" strike="noStrike" dirty="0">
                        <a:solidFill>
                          <a:srgbClr val="000000"/>
                        </a:solidFill>
                        <a:effectLst/>
                        <a:latin typeface="Calibri" panose="020F0502020204030204" pitchFamily="34" charset="0"/>
                      </a:endParaRPr>
                    </a:p>
                  </a:txBody>
                  <a:tcPr marL="4233" marR="9144" marT="0" marB="0" anchor="b">
                    <a:lnL w="12700" cmpd="sng">
                      <a:noFill/>
                    </a:lnL>
                    <a:lnR w="12700" cmpd="sng">
                      <a:noFill/>
                    </a:lnR>
                    <a:lnT w="12700" cmpd="sng">
                      <a:noFill/>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endParaRPr lang="en-US" sz="900" b="0" i="0" u="none" strike="noStrike" dirty="0">
                        <a:solidFill>
                          <a:schemeClr val="bg1"/>
                        </a:solidFill>
                        <a:effectLst/>
                        <a:latin typeface="Calibri" panose="020F0502020204030204" pitchFamily="34" charset="0"/>
                      </a:endParaRPr>
                    </a:p>
                  </a:txBody>
                  <a:tcPr marL="4233" marR="9144" marT="0" marB="0" anchor="b">
                    <a:lnL w="12700" cmpd="sng">
                      <a:noFill/>
                    </a:lnL>
                    <a:lnR w="12700" cmpd="sng">
                      <a:noFill/>
                    </a:lnR>
                    <a:lnT w="12700" cmpd="sng">
                      <a:noFill/>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endParaRPr lang="en-US" sz="1400" u="none" strike="noStrike" kern="1200" dirty="0">
                        <a:solidFill>
                          <a:schemeClr val="dk1"/>
                        </a:solidFill>
                        <a:effectLst/>
                        <a:latin typeface="+mn-lt"/>
                        <a:ea typeface="+mn-ea"/>
                        <a:cs typeface="+mn-cs"/>
                      </a:endParaRPr>
                    </a:p>
                  </a:txBody>
                  <a:tcPr marL="4233" marR="9144" marT="0" marB="0" anchor="b">
                    <a:lnL w="12700" cmpd="sng">
                      <a:noFill/>
                    </a:lnL>
                    <a:lnR w="12700" cmpd="sng">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182245">
                <a:tc>
                  <a:txBody>
                    <a:bodyPr/>
                    <a:lstStyle/>
                    <a:p>
                      <a:pPr algn="l" fontAlgn="b"/>
                      <a:r>
                        <a:rPr lang="en-US" sz="1400" b="0" i="0" u="none" strike="noStrike" dirty="0" smtClean="0">
                          <a:solidFill>
                            <a:srgbClr val="000000"/>
                          </a:solidFill>
                          <a:effectLst/>
                          <a:latin typeface="Calibri" panose="020F0502020204030204" pitchFamily="34" charset="0"/>
                        </a:rPr>
                        <a:t>Interest</a:t>
                      </a:r>
                      <a:r>
                        <a:rPr lang="en-US" sz="1400" b="0" i="0" u="none" strike="noStrike" baseline="0" dirty="0" smtClean="0">
                          <a:solidFill>
                            <a:srgbClr val="000000"/>
                          </a:solidFill>
                          <a:effectLst/>
                          <a:latin typeface="Calibri" panose="020F0502020204030204" pitchFamily="34" charset="0"/>
                        </a:rPr>
                        <a:t> revenue</a:t>
                      </a:r>
                      <a:endParaRPr lang="en-US" sz="1400" b="0" i="0" u="none" strike="noStrike" dirty="0">
                        <a:solidFill>
                          <a:srgbClr val="000000"/>
                        </a:solidFill>
                        <a:effectLst/>
                        <a:latin typeface="Calibri" panose="020F0502020204030204" pitchFamily="34" charset="0"/>
                      </a:endParaRPr>
                    </a:p>
                  </a:txBody>
                  <a:tcPr marL="365760" marR="4233" marT="0" marB="0" anchor="b">
                    <a:lnL w="12700" cmpd="sng">
                      <a:noFill/>
                    </a:lnL>
                    <a:lnR w="12700" cmpd="sng">
                      <a:noFill/>
                    </a:lnR>
                    <a:lnT w="12700" cmpd="sng">
                      <a:noFill/>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400" b="0" i="0" u="none" strike="noStrike" dirty="0" smtClean="0">
                          <a:solidFill>
                            <a:srgbClr val="000000"/>
                          </a:solidFill>
                          <a:effectLst/>
                          <a:latin typeface="Calibri" panose="020F0502020204030204" pitchFamily="34" charset="0"/>
                        </a:rPr>
                        <a:t>3,000</a:t>
                      </a:r>
                      <a:endParaRPr lang="en-US" sz="1400" b="0" i="0" u="none" strike="noStrike" dirty="0">
                        <a:solidFill>
                          <a:srgbClr val="000000"/>
                        </a:solidFill>
                        <a:effectLst/>
                        <a:latin typeface="Calibri" panose="020F0502020204030204" pitchFamily="34" charset="0"/>
                      </a:endParaRPr>
                    </a:p>
                  </a:txBody>
                  <a:tcPr marL="4233" marR="9144" marT="0" marB="0" anchor="b">
                    <a:lnL w="12700" cmpd="sng">
                      <a:noFill/>
                    </a:lnL>
                    <a:lnR w="12700" cmpd="sng">
                      <a:noFill/>
                    </a:lnR>
                    <a:lnT w="12700" cmpd="sng">
                      <a:noFill/>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endParaRPr lang="en-US" sz="900" b="0" i="0" u="none" strike="noStrike" dirty="0">
                        <a:solidFill>
                          <a:schemeClr val="bg1"/>
                        </a:solidFill>
                        <a:effectLst/>
                        <a:latin typeface="Calibri" panose="020F0502020204030204" pitchFamily="34" charset="0"/>
                      </a:endParaRPr>
                    </a:p>
                  </a:txBody>
                  <a:tcPr marL="4233" marR="9144" marT="0" marB="0" anchor="b">
                    <a:lnL w="12700" cmpd="sng">
                      <a:noFill/>
                    </a:lnL>
                    <a:lnR w="12700" cmpd="sng">
                      <a:noFill/>
                    </a:lnR>
                    <a:lnT w="12700" cmpd="sng">
                      <a:noFill/>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endParaRPr lang="en-US" sz="1400" u="none" strike="noStrike" kern="1200" dirty="0">
                        <a:solidFill>
                          <a:schemeClr val="dk1"/>
                        </a:solidFill>
                        <a:effectLst/>
                        <a:latin typeface="+mn-lt"/>
                        <a:ea typeface="+mn-ea"/>
                        <a:cs typeface="+mn-cs"/>
                      </a:endParaRPr>
                    </a:p>
                  </a:txBody>
                  <a:tcPr marL="4233" marR="9144" marT="0" marB="0" anchor="b">
                    <a:lnL w="12700" cmpd="sng">
                      <a:noFill/>
                    </a:lnL>
                    <a:lnR w="12700" cmpd="sng">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182245">
                <a:tc>
                  <a:txBody>
                    <a:bodyPr/>
                    <a:lstStyle/>
                    <a:p>
                      <a:pPr algn="l" fontAlgn="b"/>
                      <a:r>
                        <a:rPr lang="en-US" sz="1400" b="0" i="0" u="none" strike="noStrike" dirty="0" smtClean="0">
                          <a:solidFill>
                            <a:srgbClr val="000000"/>
                          </a:solidFill>
                          <a:effectLst/>
                          <a:latin typeface="Calibri" panose="020F0502020204030204" pitchFamily="34" charset="0"/>
                        </a:rPr>
                        <a:t>Gain on disposal of plant assets</a:t>
                      </a:r>
                      <a:endParaRPr lang="en-US" sz="1400" b="0" i="0" u="none" strike="noStrike" dirty="0">
                        <a:solidFill>
                          <a:srgbClr val="000000"/>
                        </a:solidFill>
                        <a:effectLst/>
                        <a:latin typeface="Calibri" panose="020F0502020204030204" pitchFamily="34" charset="0"/>
                      </a:endParaRPr>
                    </a:p>
                  </a:txBody>
                  <a:tcPr marL="365760" marR="4233" marT="0" marB="0" anchor="b">
                    <a:lnL w="12700" cmpd="sng">
                      <a:noFill/>
                    </a:lnL>
                    <a:lnR w="12700" cmpd="sng">
                      <a:noFill/>
                    </a:lnR>
                    <a:lnT w="12700" cmpd="sng">
                      <a:noFill/>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400" b="0" i="0" u="none" strike="noStrike" dirty="0" smtClean="0">
                          <a:solidFill>
                            <a:srgbClr val="000000"/>
                          </a:solidFill>
                          <a:effectLst/>
                          <a:latin typeface="Calibri" panose="020F0502020204030204" pitchFamily="34" charset="0"/>
                        </a:rPr>
                        <a:t>600</a:t>
                      </a:r>
                      <a:endParaRPr lang="en-US" sz="1400" b="0" i="0" u="none" strike="noStrike" dirty="0">
                        <a:solidFill>
                          <a:srgbClr val="000000"/>
                        </a:solidFill>
                        <a:effectLst/>
                        <a:latin typeface="Calibri" panose="020F0502020204030204" pitchFamily="34" charset="0"/>
                      </a:endParaRPr>
                    </a:p>
                  </a:txBody>
                  <a:tcPr marL="4233" marR="9144" marT="0" marB="0" anchor="b">
                    <a:lnL w="12700" cmpd="sng">
                      <a:noFill/>
                    </a:lnL>
                    <a:lnR w="12700" cmpd="sng">
                      <a:noFill/>
                    </a:lnR>
                    <a:lnT w="12700" cmpd="sng">
                      <a:noFill/>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endParaRPr lang="en-US" sz="900" b="0" i="0" u="none" strike="noStrike" dirty="0">
                        <a:solidFill>
                          <a:schemeClr val="bg1"/>
                        </a:solidFill>
                        <a:effectLst/>
                        <a:latin typeface="Calibri" panose="020F0502020204030204" pitchFamily="34" charset="0"/>
                      </a:endParaRPr>
                    </a:p>
                  </a:txBody>
                  <a:tcPr marL="4233" marR="9144" marT="0" marB="0" anchor="b">
                    <a:lnL w="12700" cmpd="sng">
                      <a:noFill/>
                    </a:lnL>
                    <a:lnR w="12700" cmpd="sng">
                      <a:noFill/>
                    </a:lnR>
                    <a:lnT w="12700" cmpd="sng">
                      <a:noFill/>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endParaRPr lang="en-US" sz="1400" u="none" strike="noStrike" kern="1200" dirty="0">
                        <a:solidFill>
                          <a:schemeClr val="dk1"/>
                        </a:solidFill>
                        <a:effectLst/>
                        <a:latin typeface="+mn-lt"/>
                        <a:ea typeface="+mn-ea"/>
                        <a:cs typeface="+mn-cs"/>
                      </a:endParaRPr>
                    </a:p>
                  </a:txBody>
                  <a:tcPr marL="4233" marR="9144" marT="0" marB="0" anchor="b">
                    <a:lnL w="12700" cmpd="sng">
                      <a:noFill/>
                    </a:lnL>
                    <a:lnR w="12700" cmpd="sng">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182245">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400" b="0" i="0" u="none" strike="noStrike" dirty="0" smtClean="0">
                          <a:solidFill>
                            <a:srgbClr val="000000"/>
                          </a:solidFill>
                          <a:effectLst/>
                          <a:latin typeface="Calibri" panose="020F0502020204030204" pitchFamily="34" charset="0"/>
                        </a:rPr>
                        <a:t>Casualty</a:t>
                      </a:r>
                      <a:r>
                        <a:rPr lang="en-US" sz="1400" b="0" i="0" u="none" strike="noStrike" baseline="0" dirty="0" smtClean="0">
                          <a:solidFill>
                            <a:srgbClr val="000000"/>
                          </a:solidFill>
                          <a:effectLst/>
                          <a:latin typeface="Calibri" panose="020F0502020204030204" pitchFamily="34" charset="0"/>
                        </a:rPr>
                        <a:t> loss from vandalism</a:t>
                      </a:r>
                      <a:endParaRPr lang="en-US" sz="1400" b="0" i="0" u="none" strike="noStrike" dirty="0" smtClean="0">
                        <a:solidFill>
                          <a:srgbClr val="000000"/>
                        </a:solidFill>
                        <a:effectLst/>
                        <a:latin typeface="Calibri" panose="020F0502020204030204" pitchFamily="34" charset="0"/>
                      </a:endParaRPr>
                    </a:p>
                  </a:txBody>
                  <a:tcPr marL="365760" marR="4233" marT="0" marB="0" anchor="b">
                    <a:lnL w="12700" cmpd="sng">
                      <a:noFill/>
                    </a:lnL>
                    <a:lnR w="12700" cmpd="sng">
                      <a:noFill/>
                    </a:lnR>
                    <a:lnT w="12700" cmpd="sng">
                      <a:noFill/>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400" b="0" i="0" u="none" strike="noStrike" dirty="0" smtClean="0">
                          <a:solidFill>
                            <a:srgbClr val="000000"/>
                          </a:solidFill>
                          <a:effectLst/>
                          <a:latin typeface="Calibri" panose="020F0502020204030204" pitchFamily="34" charset="0"/>
                        </a:rPr>
                        <a:t>200</a:t>
                      </a:r>
                      <a:endParaRPr lang="en-US" sz="1400" b="0" i="0" u="none" strike="noStrike" dirty="0">
                        <a:solidFill>
                          <a:srgbClr val="000000"/>
                        </a:solidFill>
                        <a:effectLst/>
                        <a:latin typeface="Calibri" panose="020F0502020204030204" pitchFamily="34" charset="0"/>
                      </a:endParaRPr>
                    </a:p>
                  </a:txBody>
                  <a:tcPr marL="4233" marR="9144" marT="0" marB="0" anchor="b">
                    <a:lnL w="12700" cmpd="sng">
                      <a:noFill/>
                    </a:lnL>
                    <a:lnR w="12700" cmpd="sng">
                      <a:noFill/>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endParaRPr lang="en-US" sz="900" b="0" i="0" u="none" strike="noStrike" dirty="0">
                        <a:solidFill>
                          <a:schemeClr val="bg1"/>
                        </a:solidFill>
                        <a:effectLst/>
                        <a:latin typeface="Calibri" panose="020F0502020204030204" pitchFamily="34" charset="0"/>
                      </a:endParaRPr>
                    </a:p>
                  </a:txBody>
                  <a:tcPr marL="4233" marR="9144" marT="0" marB="0" anchor="b">
                    <a:lnL w="12700" cmpd="sng">
                      <a:noFill/>
                    </a:lnL>
                    <a:lnR w="12700" cmpd="sng">
                      <a:noFill/>
                    </a:lnR>
                    <a:lnT w="12700" cmpd="sng">
                      <a:noFill/>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400" u="none" strike="noStrike" kern="1200" dirty="0" smtClean="0">
                          <a:solidFill>
                            <a:schemeClr val="dk1"/>
                          </a:solidFill>
                          <a:effectLst/>
                          <a:latin typeface="+mn-lt"/>
                          <a:ea typeface="+mn-ea"/>
                          <a:cs typeface="+mn-cs"/>
                        </a:rPr>
                        <a:t>3,400</a:t>
                      </a:r>
                      <a:endParaRPr lang="en-US" sz="1400" u="none" strike="noStrike" kern="1200" dirty="0">
                        <a:solidFill>
                          <a:schemeClr val="dk1"/>
                        </a:solidFill>
                        <a:effectLst/>
                        <a:latin typeface="+mn-lt"/>
                        <a:ea typeface="+mn-ea"/>
                        <a:cs typeface="+mn-cs"/>
                      </a:endParaRPr>
                    </a:p>
                  </a:txBody>
                  <a:tcPr marL="4233" marR="9144" marT="0" marB="0" anchor="b">
                    <a:lnL w="12700" cmpd="sng">
                      <a:noFill/>
                    </a:lnL>
                    <a:lnR w="12700" cmpd="sng">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182245">
                <a:tc>
                  <a:txBody>
                    <a:bodyPr/>
                    <a:lstStyle/>
                    <a:p>
                      <a:pPr algn="l" fontAlgn="b"/>
                      <a:r>
                        <a:rPr lang="en-US" sz="1400" b="0" i="0" u="none" strike="noStrike" dirty="0" smtClean="0">
                          <a:solidFill>
                            <a:srgbClr val="000000"/>
                          </a:solidFill>
                          <a:effectLst/>
                          <a:latin typeface="Calibri" panose="020F0502020204030204" pitchFamily="34" charset="0"/>
                        </a:rPr>
                        <a:t>Interest expense</a:t>
                      </a:r>
                      <a:endParaRPr lang="en-US" sz="1400" b="0" i="0" u="none" strike="noStrike" dirty="0">
                        <a:solidFill>
                          <a:srgbClr val="000000"/>
                        </a:solidFill>
                        <a:effectLst/>
                        <a:latin typeface="Calibri" panose="020F0502020204030204" pitchFamily="34" charset="0"/>
                      </a:endParaRPr>
                    </a:p>
                  </a:txBody>
                  <a:tcPr marL="365760" marR="4233" marT="0" marB="0" anchor="b">
                    <a:lnL w="12700" cmpd="sng">
                      <a:noFill/>
                    </a:lnL>
                    <a:lnR w="12700" cmpd="sng">
                      <a:noFill/>
                    </a:lnR>
                    <a:lnT w="12700" cmpd="sng">
                      <a:noFill/>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endParaRPr lang="en-US" sz="1400" b="0" i="0" u="none" strike="noStrike" dirty="0">
                        <a:solidFill>
                          <a:srgbClr val="000000"/>
                        </a:solidFill>
                        <a:effectLst/>
                        <a:latin typeface="Calibri" panose="020F0502020204030204" pitchFamily="34" charset="0"/>
                      </a:endParaRPr>
                    </a:p>
                  </a:txBody>
                  <a:tcPr marL="4233" marR="9144" marT="0" marB="0" anchor="b">
                    <a:lnL w="12700" cmpd="sng">
                      <a:noFill/>
                    </a:lnL>
                    <a:lnR w="12700" cmpd="sng">
                      <a:noFill/>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endParaRPr lang="en-US" sz="900" b="0" i="0" u="none" strike="noStrike" dirty="0">
                        <a:solidFill>
                          <a:schemeClr val="bg1"/>
                        </a:solidFill>
                        <a:effectLst/>
                        <a:latin typeface="Calibri" panose="020F0502020204030204" pitchFamily="34" charset="0"/>
                      </a:endParaRPr>
                    </a:p>
                  </a:txBody>
                  <a:tcPr marL="4233" marR="9144" marT="0" marB="0" anchor="b">
                    <a:lnL w="12700" cmpd="sng">
                      <a:noFill/>
                    </a:lnL>
                    <a:lnR w="12700" cmpd="sng">
                      <a:noFill/>
                    </a:lnR>
                    <a:lnT w="12700" cmpd="sng">
                      <a:noFill/>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400" u="none" strike="noStrike" kern="1200" dirty="0" smtClean="0">
                          <a:solidFill>
                            <a:schemeClr val="dk1"/>
                          </a:solidFill>
                          <a:effectLst/>
                          <a:latin typeface="+mn-lt"/>
                          <a:ea typeface="+mn-ea"/>
                          <a:cs typeface="+mn-cs"/>
                        </a:rPr>
                        <a:t>1,800</a:t>
                      </a:r>
                      <a:endParaRPr lang="en-US" sz="1400" u="none" strike="noStrike" kern="1200" dirty="0">
                        <a:solidFill>
                          <a:schemeClr val="dk1"/>
                        </a:solidFill>
                        <a:effectLst/>
                        <a:latin typeface="+mn-lt"/>
                        <a:ea typeface="+mn-ea"/>
                        <a:cs typeface="+mn-cs"/>
                      </a:endParaRPr>
                    </a:p>
                  </a:txBody>
                  <a:tcPr marL="4233" marR="9144" marT="0" marB="0" anchor="b">
                    <a:lnL w="12700" cmpd="sng">
                      <a:noFill/>
                    </a:lnL>
                    <a:lnR w="12700" cmpd="sng">
                      <a:noFill/>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182245">
                <a:tc>
                  <a:txBody>
                    <a:bodyPr/>
                    <a:lstStyle/>
                    <a:p>
                      <a:pPr algn="l" fontAlgn="b"/>
                      <a:r>
                        <a:rPr lang="en-US" sz="1400" b="1" u="none" strike="noStrike" kern="1200" dirty="0" smtClean="0">
                          <a:solidFill>
                            <a:srgbClr val="990000"/>
                          </a:solidFill>
                          <a:effectLst/>
                          <a:latin typeface="+mn-lt"/>
                          <a:ea typeface="+mn-ea"/>
                          <a:cs typeface="+mn-cs"/>
                        </a:rPr>
                        <a:t>Net income</a:t>
                      </a:r>
                      <a:endParaRPr lang="en-US" sz="1400" b="1" u="none" strike="noStrike" kern="1200" dirty="0">
                        <a:solidFill>
                          <a:srgbClr val="990000"/>
                        </a:solidFill>
                        <a:effectLst/>
                        <a:latin typeface="+mn-lt"/>
                        <a:ea typeface="+mn-ea"/>
                        <a:cs typeface="+mn-cs"/>
                      </a:endParaRPr>
                    </a:p>
                  </a:txBody>
                  <a:tcPr marL="182880" marR="4233" marT="0" marB="0" anchor="b">
                    <a:lnL w="12700" cmpd="sng">
                      <a:noFill/>
                    </a:lnL>
                    <a:lnR w="12700" cmpd="sng">
                      <a:noFill/>
                    </a:lnR>
                    <a:lnT w="12700" cmpd="sng">
                      <a:noFill/>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endParaRPr lang="en-US" sz="1400" b="0" i="0" u="none" strike="noStrike" dirty="0">
                        <a:solidFill>
                          <a:srgbClr val="000000"/>
                        </a:solidFill>
                        <a:effectLst/>
                        <a:latin typeface="Calibri" panose="020F0502020204030204" pitchFamily="34" charset="0"/>
                      </a:endParaRPr>
                    </a:p>
                  </a:txBody>
                  <a:tcPr marL="4233" marR="9144" marT="0" marB="0" anchor="b">
                    <a:lnL w="12700" cmpd="sng">
                      <a:noFill/>
                    </a:lnL>
                    <a:lnR w="12700" cmpd="sng">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endParaRPr lang="en-US" sz="900" b="0" i="0" u="none" strike="noStrike" dirty="0">
                        <a:solidFill>
                          <a:schemeClr val="bg1"/>
                        </a:solidFill>
                        <a:effectLst/>
                        <a:latin typeface="Calibri" panose="020F0502020204030204" pitchFamily="34" charset="0"/>
                      </a:endParaRPr>
                    </a:p>
                  </a:txBody>
                  <a:tcPr marL="4233" marR="9144" marT="0" marB="0" anchor="b">
                    <a:lnL w="12700" cmpd="sng">
                      <a:noFill/>
                    </a:lnL>
                    <a:lnR w="12700" cmpd="sng">
                      <a:noFill/>
                    </a:lnR>
                    <a:lnT w="12700" cmpd="sng">
                      <a:noFill/>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400" u="none" strike="noStrike" kern="1200" dirty="0" smtClean="0">
                          <a:solidFill>
                            <a:schemeClr val="dk1"/>
                          </a:solidFill>
                          <a:effectLst/>
                          <a:latin typeface="+mn-lt"/>
                          <a:ea typeface="+mn-ea"/>
                          <a:cs typeface="+mn-cs"/>
                        </a:rPr>
                        <a:t>€   31,600</a:t>
                      </a:r>
                      <a:endParaRPr lang="en-US" sz="1400" u="none" strike="noStrike" kern="1200" dirty="0">
                        <a:solidFill>
                          <a:schemeClr val="dk1"/>
                        </a:solidFill>
                        <a:effectLst/>
                        <a:latin typeface="+mn-lt"/>
                        <a:ea typeface="+mn-ea"/>
                        <a:cs typeface="+mn-cs"/>
                      </a:endParaRPr>
                    </a:p>
                  </a:txBody>
                  <a:tcPr marL="4233" marR="9144" marT="0" marB="0" anchor="b">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bl>
          </a:graphicData>
        </a:graphic>
      </p:graphicFrame>
      <p:sp>
        <p:nvSpPr>
          <p:cNvPr id="6" name="Slide Number Placeholder "/>
          <p:cNvSpPr>
            <a:spLocks noGrp="1"/>
          </p:cNvSpPr>
          <p:nvPr>
            <p:ph type="sldNum" sz="quarter" idx="10"/>
          </p:nvPr>
        </p:nvSpPr>
        <p:spPr/>
        <p:txBody>
          <a:bodyPr/>
          <a:lstStyle/>
          <a:p>
            <a:fld id="{67B19427-F580-D146-B60E-4CADEE75497F}" type="slidenum">
              <a:rPr lang="en-US" smtClean="0"/>
              <a:pPr/>
              <a:t>58</a:t>
            </a:fld>
            <a:endParaRPr lang="en-US" dirty="0"/>
          </a:p>
        </p:txBody>
      </p:sp>
      <p:sp>
        <p:nvSpPr>
          <p:cNvPr id="9" name="Text Box 3"/>
          <p:cNvSpPr txBox="1">
            <a:spLocks noChangeArrowheads="1"/>
          </p:cNvSpPr>
          <p:nvPr/>
        </p:nvSpPr>
        <p:spPr bwMode="auto">
          <a:xfrm>
            <a:off x="245985" y="2198750"/>
            <a:ext cx="2590800" cy="3462486"/>
          </a:xfrm>
          <a:prstGeom prst="rect">
            <a:avLst/>
          </a:prstGeom>
          <a:solidFill>
            <a:schemeClr val="bg1"/>
          </a:solidFill>
          <a:ln>
            <a:noFill/>
          </a:ln>
          <a:effectLst/>
          <a:extLst>
            <a:ext uri="{91240B29-F687-4F45-9708-019B960494DF}">
              <a14:hiddenLine xmlns:a14="http://schemas.microsoft.com/office/drawing/2010/main" xmlns="" w="28575" cap="sq">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57150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ts val="1200"/>
              </a:spcBef>
              <a:buClrTx/>
              <a:buSzPct val="80000"/>
              <a:buFontTx/>
              <a:buNone/>
            </a:pPr>
            <a:r>
              <a:rPr lang="en-US" altLang="en-US" sz="2200" dirty="0">
                <a:solidFill>
                  <a:schemeClr val="tx1"/>
                </a:solidFill>
                <a:latin typeface="+mn-lt"/>
              </a:rPr>
              <a:t>Key Items:</a:t>
            </a:r>
          </a:p>
          <a:p>
            <a:pPr marL="287338" indent="-287338">
              <a:spcBef>
                <a:spcPts val="1200"/>
              </a:spcBef>
              <a:buClr>
                <a:srgbClr val="990000"/>
              </a:buClr>
              <a:buSzPct val="100000"/>
              <a:buFont typeface="Arial" panose="020B0604020202020204" pitchFamily="34" charset="0"/>
              <a:buChar char="•"/>
            </a:pPr>
            <a:r>
              <a:rPr lang="en-US" altLang="en-US" sz="2100" b="0" dirty="0">
                <a:solidFill>
                  <a:schemeClr val="tx1"/>
                </a:solidFill>
                <a:latin typeface="+mn-lt"/>
              </a:rPr>
              <a:t>Sales</a:t>
            </a:r>
          </a:p>
          <a:p>
            <a:pPr marL="287338" indent="-287338">
              <a:spcBef>
                <a:spcPts val="1200"/>
              </a:spcBef>
              <a:buClr>
                <a:srgbClr val="990000"/>
              </a:buClr>
              <a:buSzPct val="100000"/>
              <a:buFont typeface="Arial" panose="020B0604020202020204" pitchFamily="34" charset="0"/>
              <a:buChar char="•"/>
            </a:pPr>
            <a:r>
              <a:rPr lang="en-US" altLang="en-US" sz="2100" b="0" dirty="0">
                <a:solidFill>
                  <a:schemeClr val="tx1"/>
                </a:solidFill>
                <a:latin typeface="+mn-lt"/>
              </a:rPr>
              <a:t>Gross Profit</a:t>
            </a:r>
          </a:p>
          <a:p>
            <a:pPr marL="287338" indent="-287338">
              <a:spcBef>
                <a:spcPts val="1200"/>
              </a:spcBef>
              <a:buClr>
                <a:srgbClr val="990000"/>
              </a:buClr>
              <a:buSzPct val="100000"/>
              <a:buFont typeface="Arial" panose="020B0604020202020204" pitchFamily="34" charset="0"/>
              <a:buChar char="•"/>
            </a:pPr>
            <a:r>
              <a:rPr lang="en-US" altLang="en-US" sz="2100" b="0" dirty="0">
                <a:solidFill>
                  <a:schemeClr val="tx1"/>
                </a:solidFill>
                <a:latin typeface="+mn-lt"/>
              </a:rPr>
              <a:t>Operating Expenses</a:t>
            </a:r>
          </a:p>
          <a:p>
            <a:pPr marL="287338" indent="-287338">
              <a:spcBef>
                <a:spcPts val="1200"/>
              </a:spcBef>
              <a:buClr>
                <a:srgbClr val="990000"/>
              </a:buClr>
              <a:buSzPct val="100000"/>
              <a:buFont typeface="Arial" panose="020B0604020202020204" pitchFamily="34" charset="0"/>
              <a:buChar char="•"/>
            </a:pPr>
            <a:r>
              <a:rPr lang="en-US" altLang="en-US" sz="2100" b="0" dirty="0" smtClean="0">
                <a:solidFill>
                  <a:schemeClr val="tx1"/>
                </a:solidFill>
                <a:latin typeface="+mn-lt"/>
              </a:rPr>
              <a:t>Other Income and Expense</a:t>
            </a:r>
            <a:endParaRPr lang="en-US" altLang="en-US" sz="2100" b="0" dirty="0">
              <a:solidFill>
                <a:schemeClr val="tx1"/>
              </a:solidFill>
              <a:latin typeface="+mn-lt"/>
            </a:endParaRPr>
          </a:p>
          <a:p>
            <a:pPr marL="287338" indent="-287338">
              <a:spcBef>
                <a:spcPts val="1200"/>
              </a:spcBef>
              <a:buClr>
                <a:srgbClr val="990000"/>
              </a:buClr>
              <a:buSzPct val="100000"/>
              <a:buFont typeface="Arial" panose="020B0604020202020204" pitchFamily="34" charset="0"/>
              <a:buChar char="•"/>
            </a:pPr>
            <a:r>
              <a:rPr lang="en-US" altLang="en-US" sz="2100" dirty="0">
                <a:solidFill>
                  <a:srgbClr val="990000"/>
                </a:solidFill>
                <a:latin typeface="+mn-lt"/>
              </a:rPr>
              <a:t>Net Income</a:t>
            </a:r>
          </a:p>
        </p:txBody>
      </p:sp>
      <p:sp>
        <p:nvSpPr>
          <p:cNvPr id="10" name="AutoShape 5" descr="Bracket for sales"/>
          <p:cNvSpPr>
            <a:spLocks/>
          </p:cNvSpPr>
          <p:nvPr/>
        </p:nvSpPr>
        <p:spPr bwMode="auto">
          <a:xfrm>
            <a:off x="3133045" y="1254010"/>
            <a:ext cx="76200" cy="1508760"/>
          </a:xfrm>
          <a:prstGeom prst="leftBracket">
            <a:avLst>
              <a:gd name="adj" fmla="val 150000"/>
            </a:avLst>
          </a:prstGeom>
          <a:noFill/>
          <a:ln w="28575" cap="sq">
            <a:solidFill>
              <a:schemeClr val="tx1"/>
            </a:solidFill>
            <a:round/>
            <a:headEnd type="none" w="sm" len="sm"/>
            <a:tailEnd type="none" w="sm" len="sm"/>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ltLang="en-US" dirty="0"/>
          </a:p>
        </p:txBody>
      </p:sp>
      <p:sp>
        <p:nvSpPr>
          <p:cNvPr id="11" name="Line 6" descr="Arrow to the right"/>
          <p:cNvSpPr>
            <a:spLocks noChangeShapeType="1"/>
          </p:cNvSpPr>
          <p:nvPr/>
        </p:nvSpPr>
        <p:spPr bwMode="auto">
          <a:xfrm flipV="1">
            <a:off x="1460305" y="1828159"/>
            <a:ext cx="1672740" cy="973201"/>
          </a:xfrm>
          <a:prstGeom prst="line">
            <a:avLst/>
          </a:prstGeom>
          <a:noFill/>
          <a:ln w="28575" cap="sq">
            <a:solidFill>
              <a:schemeClr val="tx1"/>
            </a:solidFill>
            <a:round/>
            <a:headEnd type="none" w="sm" len="sm"/>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sp>
        <p:nvSpPr>
          <p:cNvPr id="12" name="AutoShape 8" descr="Bracket for operating expenses"/>
          <p:cNvSpPr>
            <a:spLocks/>
          </p:cNvSpPr>
          <p:nvPr/>
        </p:nvSpPr>
        <p:spPr bwMode="auto">
          <a:xfrm>
            <a:off x="3135311" y="2815052"/>
            <a:ext cx="70100" cy="1865480"/>
          </a:xfrm>
          <a:prstGeom prst="leftBracket">
            <a:avLst>
              <a:gd name="adj" fmla="val 166667"/>
            </a:avLst>
          </a:prstGeom>
          <a:noFill/>
          <a:ln w="28575" cap="sq">
            <a:solidFill>
              <a:schemeClr val="tx1"/>
            </a:solidFill>
            <a:round/>
            <a:headEnd type="none" w="sm" len="sm"/>
            <a:tailEnd type="none" w="sm" len="sm"/>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ltLang="en-US" dirty="0"/>
          </a:p>
        </p:txBody>
      </p:sp>
      <p:sp>
        <p:nvSpPr>
          <p:cNvPr id="13" name="Line 9" descr="Arrow to the right"/>
          <p:cNvSpPr>
            <a:spLocks noChangeShapeType="1"/>
          </p:cNvSpPr>
          <p:nvPr/>
        </p:nvSpPr>
        <p:spPr bwMode="auto">
          <a:xfrm flipV="1">
            <a:off x="2067465" y="3630715"/>
            <a:ext cx="1062530" cy="329550"/>
          </a:xfrm>
          <a:prstGeom prst="line">
            <a:avLst/>
          </a:prstGeom>
          <a:noFill/>
          <a:ln w="28575" cap="sq">
            <a:solidFill>
              <a:schemeClr val="tx1"/>
            </a:solidFill>
            <a:round/>
            <a:headEnd type="none" w="sm" len="sm"/>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sp>
        <p:nvSpPr>
          <p:cNvPr id="14" name="AutoShape 10" descr="Bracket for nonoperating activities"/>
          <p:cNvSpPr>
            <a:spLocks/>
          </p:cNvSpPr>
          <p:nvPr/>
        </p:nvSpPr>
        <p:spPr bwMode="auto">
          <a:xfrm>
            <a:off x="3129995" y="4729847"/>
            <a:ext cx="75416" cy="1240112"/>
          </a:xfrm>
          <a:prstGeom prst="leftBracket">
            <a:avLst>
              <a:gd name="adj" fmla="val 133333"/>
            </a:avLst>
          </a:prstGeom>
          <a:noFill/>
          <a:ln w="28575" cap="sq">
            <a:solidFill>
              <a:schemeClr val="tx1"/>
            </a:solidFill>
            <a:round/>
            <a:headEnd type="none" w="sm" len="sm"/>
            <a:tailEnd type="none" w="sm" len="sm"/>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ltLang="en-US" dirty="0"/>
          </a:p>
        </p:txBody>
      </p:sp>
      <p:sp>
        <p:nvSpPr>
          <p:cNvPr id="15" name="Line 11" descr="Arrow to the right"/>
          <p:cNvSpPr>
            <a:spLocks noChangeShapeType="1"/>
          </p:cNvSpPr>
          <p:nvPr/>
        </p:nvSpPr>
        <p:spPr bwMode="auto">
          <a:xfrm>
            <a:off x="2371045" y="4870655"/>
            <a:ext cx="758950" cy="309420"/>
          </a:xfrm>
          <a:prstGeom prst="line">
            <a:avLst/>
          </a:prstGeom>
          <a:noFill/>
          <a:ln w="28575" cap="sq">
            <a:solidFill>
              <a:schemeClr val="tx1"/>
            </a:solidFill>
            <a:round/>
            <a:headEnd type="none" w="sm" len="sm"/>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sp>
        <p:nvSpPr>
          <p:cNvPr id="17" name="Line 13" descr="Arrow to the right"/>
          <p:cNvSpPr>
            <a:spLocks noChangeShapeType="1"/>
          </p:cNvSpPr>
          <p:nvPr/>
        </p:nvSpPr>
        <p:spPr bwMode="auto">
          <a:xfrm>
            <a:off x="2067466" y="5528270"/>
            <a:ext cx="1062529" cy="323089"/>
          </a:xfrm>
          <a:prstGeom prst="line">
            <a:avLst/>
          </a:prstGeom>
          <a:noFill/>
          <a:ln w="28575" cap="sq">
            <a:solidFill>
              <a:schemeClr val="tx1"/>
            </a:solidFill>
            <a:round/>
            <a:headEnd type="none" w="sm" len="sm"/>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cxnSp>
        <p:nvCxnSpPr>
          <p:cNvPr id="18" name="Straight Connector 17" descr="Double underline"/>
          <p:cNvCxnSpPr/>
          <p:nvPr/>
        </p:nvCxnSpPr>
        <p:spPr>
          <a:xfrm>
            <a:off x="7886767" y="6036096"/>
            <a:ext cx="7863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itle 1"/>
          <p:cNvSpPr>
            <a:spLocks noGrp="1"/>
          </p:cNvSpPr>
          <p:nvPr>
            <p:ph type="title"/>
          </p:nvPr>
        </p:nvSpPr>
        <p:spPr>
          <a:xfrm>
            <a:off x="245984" y="544989"/>
            <a:ext cx="2573415" cy="1507259"/>
          </a:xfrm>
        </p:spPr>
        <p:txBody>
          <a:bodyPr>
            <a:noAutofit/>
          </a:bodyPr>
          <a:lstStyle/>
          <a:p>
            <a:r>
              <a:rPr lang="en-IN" sz="3600" dirty="0" smtClean="0"/>
              <a:t>I</a:t>
            </a:r>
            <a:r>
              <a:rPr lang="en-IN" sz="3600" dirty="0" smtClean="0">
                <a:solidFill>
                  <a:schemeClr val="accent1"/>
                </a:solidFill>
              </a:rPr>
              <a:t>ncome Statement </a:t>
            </a:r>
            <a:br>
              <a:rPr lang="en-IN" sz="3600" dirty="0" smtClean="0">
                <a:solidFill>
                  <a:schemeClr val="accent1"/>
                </a:solidFill>
              </a:rPr>
            </a:br>
            <a:r>
              <a:rPr lang="en-IN" sz="1800" b="0" dirty="0" smtClean="0">
                <a:solidFill>
                  <a:schemeClr val="accent1"/>
                </a:solidFill>
              </a:rPr>
              <a:t>(7 </a:t>
            </a:r>
            <a:r>
              <a:rPr lang="en-IN" sz="1800" b="0" dirty="0" smtClean="0"/>
              <a:t>of 7)</a:t>
            </a:r>
            <a:endParaRPr lang="en-US" sz="1800" b="0" dirty="0">
              <a:solidFill>
                <a:schemeClr val="accent1"/>
              </a:solidFill>
            </a:endParaRPr>
          </a:p>
        </p:txBody>
      </p:sp>
      <p:sp>
        <p:nvSpPr>
          <p:cNvPr id="21" name="Line 6" descr="Arrow to the right"/>
          <p:cNvSpPr>
            <a:spLocks noChangeShapeType="1"/>
          </p:cNvSpPr>
          <p:nvPr/>
        </p:nvSpPr>
        <p:spPr bwMode="auto">
          <a:xfrm flipV="1">
            <a:off x="2067465" y="2594154"/>
            <a:ext cx="1062530" cy="607159"/>
          </a:xfrm>
          <a:prstGeom prst="line">
            <a:avLst/>
          </a:prstGeom>
          <a:noFill/>
          <a:ln w="28575" cap="sq">
            <a:solidFill>
              <a:schemeClr val="tx1"/>
            </a:solidFill>
            <a:round/>
            <a:headEnd type="none" w="sm" len="sm"/>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graphicFrame>
        <p:nvGraphicFramePr>
          <p:cNvPr id="23" name="Table 22" descr="Table is accessible to screen readers"/>
          <p:cNvGraphicFramePr>
            <a:graphicFrameLocks noGrp="1"/>
          </p:cNvGraphicFramePr>
          <p:nvPr>
            <p:extLst>
              <p:ext uri="{D42A27DB-BD31-4B8C-83A1-F6EECF244321}">
                <p14:modId xmlns:p14="http://schemas.microsoft.com/office/powerpoint/2010/main" xmlns="" val="2295681269"/>
              </p:ext>
            </p:extLst>
          </p:nvPr>
        </p:nvGraphicFramePr>
        <p:xfrm>
          <a:off x="3205890" y="620885"/>
          <a:ext cx="5540335" cy="642366"/>
        </p:xfrm>
        <a:graphic>
          <a:graphicData uri="http://schemas.openxmlformats.org/drawingml/2006/table">
            <a:tbl>
              <a:tblPr firstRow="1">
                <a:tableStyleId>{5C22544A-7EE6-4342-B048-85BDC9FD1C3A}</a:tableStyleId>
              </a:tblPr>
              <a:tblGrid>
                <a:gridCol w="5540335"/>
              </a:tblGrid>
              <a:tr h="0">
                <a:tc>
                  <a:txBody>
                    <a:bodyPr/>
                    <a:lstStyle/>
                    <a:p>
                      <a:pPr algn="ctr">
                        <a:lnSpc>
                          <a:spcPct val="90000"/>
                        </a:lnSpc>
                      </a:pPr>
                      <a:r>
                        <a:rPr lang="en-US" sz="1500" b="1" i="0" u="none" strike="noStrike" kern="1200" baseline="0" dirty="0" smtClean="0">
                          <a:solidFill>
                            <a:schemeClr val="lt1"/>
                          </a:solidFill>
                          <a:latin typeface="+mn-lt"/>
                          <a:ea typeface="+mn-ea"/>
                          <a:cs typeface="+mn-cs"/>
                        </a:rPr>
                        <a:t>PW Audio Supply</a:t>
                      </a:r>
                    </a:p>
                    <a:p>
                      <a:pPr algn="ctr">
                        <a:lnSpc>
                          <a:spcPct val="85000"/>
                        </a:lnSpc>
                      </a:pPr>
                      <a:r>
                        <a:rPr lang="en-US" sz="1500" b="1" i="0" u="none" strike="noStrike" kern="1200" baseline="0" dirty="0" smtClean="0">
                          <a:solidFill>
                            <a:schemeClr val="lt1"/>
                          </a:solidFill>
                          <a:latin typeface="+mn-lt"/>
                          <a:ea typeface="+mn-ea"/>
                          <a:cs typeface="+mn-cs"/>
                        </a:rPr>
                        <a:t>Income Statement</a:t>
                      </a:r>
                    </a:p>
                    <a:p>
                      <a:pPr algn="ctr">
                        <a:lnSpc>
                          <a:spcPct val="90000"/>
                        </a:lnSpc>
                      </a:pPr>
                      <a:r>
                        <a:rPr lang="en-US" sz="1500" b="1" i="0" u="none" strike="noStrike" kern="1200" baseline="0" dirty="0" smtClean="0">
                          <a:solidFill>
                            <a:schemeClr val="lt1"/>
                          </a:solidFill>
                          <a:latin typeface="+mn-lt"/>
                          <a:ea typeface="+mn-ea"/>
                          <a:cs typeface="+mn-cs"/>
                        </a:rPr>
                        <a:t>For the Year Ended December 31, 2020</a:t>
                      </a:r>
                      <a:endParaRPr lang="en-US" sz="1500" b="1" i="0" u="none" strike="noStrike" dirty="0">
                        <a:solidFill>
                          <a:schemeClr val="bg1"/>
                        </a:solidFill>
                        <a:effectLst>
                          <a:outerShdw blurRad="38100" dist="38100" dir="2700000" algn="tl">
                            <a:srgbClr val="000000">
                              <a:alpha val="43137"/>
                            </a:srgbClr>
                          </a:outerShdw>
                        </a:effectLst>
                        <a:latin typeface="Calibri" panose="020F0502020204030204" pitchFamily="34" charset="0"/>
                      </a:endParaRPr>
                    </a:p>
                  </a:txBody>
                  <a:tcPr marL="4233" marR="4233" marT="18288" marB="18288"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r>
            </a:tbl>
          </a:graphicData>
        </a:graphic>
      </p:graphicFrame>
      <p:sp>
        <p:nvSpPr>
          <p:cNvPr id="24" name="Footer Placeholder 4"/>
          <p:cNvSpPr>
            <a:spLocks noGrp="1"/>
          </p:cNvSpPr>
          <p:nvPr>
            <p:ph type="ftr" sz="quarter" idx="11"/>
          </p:nvPr>
        </p:nvSpPr>
        <p:spPr>
          <a:xfrm>
            <a:off x="3028950" y="6356350"/>
            <a:ext cx="3086100" cy="365125"/>
          </a:xfrm>
        </p:spPr>
        <p:txBody>
          <a:bodyPr/>
          <a:lstStyle/>
          <a:p>
            <a:r>
              <a:rPr lang="en-US" dirty="0" smtClean="0"/>
              <a:t>Copyright ©2019 John Wiley &amp; Sons, Inc. </a:t>
            </a:r>
            <a:endParaRPr lang="en-US" dirty="0"/>
          </a:p>
        </p:txBody>
      </p:sp>
    </p:spTree>
    <p:extLst>
      <p:ext uri="{BB962C8B-B14F-4D97-AF65-F5344CB8AC3E}">
        <p14:creationId xmlns:p14="http://schemas.microsoft.com/office/powerpoint/2010/main" xmlns="" val="168777123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Comprehensive Income Statement</a:t>
            </a:r>
          </a:p>
        </p:txBody>
      </p:sp>
      <p:sp>
        <p:nvSpPr>
          <p:cNvPr id="3" name="Content Placeholder 2"/>
          <p:cNvSpPr>
            <a:spLocks noGrp="1"/>
          </p:cNvSpPr>
          <p:nvPr>
            <p:ph sz="quarter" idx="16"/>
          </p:nvPr>
        </p:nvSpPr>
        <p:spPr>
          <a:xfrm>
            <a:off x="304800" y="1455729"/>
            <a:ext cx="8534400" cy="1973271"/>
          </a:xfrm>
        </p:spPr>
        <p:txBody>
          <a:bodyPr/>
          <a:lstStyle/>
          <a:p>
            <a:pPr>
              <a:lnSpc>
                <a:spcPct val="100000"/>
              </a:lnSpc>
              <a:spcBef>
                <a:spcPts val="1200"/>
              </a:spcBef>
            </a:pPr>
            <a:r>
              <a:rPr lang="en-US" sz="2600" dirty="0"/>
              <a:t>Pr</a:t>
            </a:r>
            <a:r>
              <a:rPr lang="en-US" sz="2600" dirty="0" smtClean="0"/>
              <a:t>esents </a:t>
            </a:r>
            <a:r>
              <a:rPr lang="en-US" sz="2600" dirty="0"/>
              <a:t>items </a:t>
            </a:r>
            <a:r>
              <a:rPr lang="en-US" sz="2600" b="1" dirty="0" smtClean="0"/>
              <a:t>not </a:t>
            </a:r>
            <a:r>
              <a:rPr lang="en-US" sz="2600" b="1" dirty="0"/>
              <a:t>included </a:t>
            </a:r>
            <a:r>
              <a:rPr lang="en-US" sz="2600" dirty="0"/>
              <a:t>in </a:t>
            </a:r>
            <a:r>
              <a:rPr lang="en-US" sz="2600" dirty="0" smtClean="0"/>
              <a:t>the determination </a:t>
            </a:r>
            <a:r>
              <a:rPr lang="en-US" sz="2600" dirty="0"/>
              <a:t>of net income.</a:t>
            </a:r>
          </a:p>
          <a:p>
            <a:pPr>
              <a:lnSpc>
                <a:spcPct val="100000"/>
              </a:lnSpc>
              <a:spcBef>
                <a:spcPts val="1200"/>
              </a:spcBef>
            </a:pPr>
            <a:r>
              <a:rPr lang="en-US" sz="2600" dirty="0"/>
              <a:t>Items </a:t>
            </a:r>
            <a:r>
              <a:rPr lang="en-US" sz="2600" dirty="0" smtClean="0"/>
              <a:t>included </a:t>
            </a:r>
            <a:r>
              <a:rPr lang="en-US" sz="2600" dirty="0"/>
              <a:t>in </a:t>
            </a:r>
            <a:r>
              <a:rPr lang="en-US" sz="2600" b="1" dirty="0">
                <a:solidFill>
                  <a:srgbClr val="00007F"/>
                </a:solidFill>
              </a:rPr>
              <a:t>comprehensive income</a:t>
            </a:r>
            <a:r>
              <a:rPr lang="en-US" sz="2600" dirty="0"/>
              <a:t> are either reported in a combined statement of net income and comprehensive income, or in a separate comprehensive income statement.</a:t>
            </a:r>
          </a:p>
        </p:txBody>
      </p:sp>
      <p:sp>
        <p:nvSpPr>
          <p:cNvPr id="5" name="Slide Number Placeholder 4"/>
          <p:cNvSpPr>
            <a:spLocks noGrp="1"/>
          </p:cNvSpPr>
          <p:nvPr>
            <p:ph type="sldNum" sz="quarter" idx="10"/>
          </p:nvPr>
        </p:nvSpPr>
        <p:spPr/>
        <p:txBody>
          <a:bodyPr/>
          <a:lstStyle/>
          <a:p>
            <a:fld id="{67B19427-F580-D146-B60E-4CADEE75497F}" type="slidenum">
              <a:rPr lang="en-US" smtClean="0"/>
              <a:pPr/>
              <a:t>59</a:t>
            </a:fld>
            <a:endParaRPr lang="en-US" dirty="0"/>
          </a:p>
        </p:txBody>
      </p:sp>
      <p:sp>
        <p:nvSpPr>
          <p:cNvPr id="6" name="Footer Placeholder 5"/>
          <p:cNvSpPr>
            <a:spLocks noGrp="1"/>
          </p:cNvSpPr>
          <p:nvPr>
            <p:ph type="ftr" sz="quarter" idx="11"/>
          </p:nvPr>
        </p:nvSpPr>
        <p:spPr/>
        <p:txBody>
          <a:bodyPr/>
          <a:lstStyle/>
          <a:p>
            <a:r>
              <a:rPr lang="en-US" dirty="0" smtClean="0"/>
              <a:t>Copyright ©2019 John Wiley &amp; Sons, Inc. </a:t>
            </a:r>
            <a:endParaRPr lang="en-US" dirty="0"/>
          </a:p>
        </p:txBody>
      </p:sp>
      <p:graphicFrame>
        <p:nvGraphicFramePr>
          <p:cNvPr id="8" name="Table 7" descr="Table is accessible to screen readers"/>
          <p:cNvGraphicFramePr>
            <a:graphicFrameLocks noGrp="1"/>
          </p:cNvGraphicFramePr>
          <p:nvPr>
            <p:extLst>
              <p:ext uri="{D42A27DB-BD31-4B8C-83A1-F6EECF244321}">
                <p14:modId xmlns:p14="http://schemas.microsoft.com/office/powerpoint/2010/main" xmlns="" val="3322030784"/>
              </p:ext>
            </p:extLst>
          </p:nvPr>
        </p:nvGraphicFramePr>
        <p:xfrm>
          <a:off x="397775" y="4908653"/>
          <a:ext cx="8267367" cy="1219200"/>
        </p:xfrm>
        <a:graphic>
          <a:graphicData uri="http://schemas.openxmlformats.org/drawingml/2006/table">
            <a:tbl>
              <a:tblPr firstRow="1">
                <a:tableStyleId>{5C22544A-7EE6-4342-B048-85BDC9FD1C3A}</a:tableStyleId>
              </a:tblPr>
              <a:tblGrid>
                <a:gridCol w="7361815"/>
                <a:gridCol w="905552"/>
              </a:tblGrid>
              <a:tr h="182245">
                <a:tc>
                  <a:txBody>
                    <a:bodyPr/>
                    <a:lstStyle/>
                    <a:p>
                      <a:pPr algn="l" fontAlgn="b"/>
                      <a:r>
                        <a:rPr lang="en-US" sz="2000" b="0" u="none" strike="noStrike" dirty="0" smtClean="0">
                          <a:solidFill>
                            <a:schemeClr val="tx1"/>
                          </a:solidFill>
                          <a:effectLst/>
                        </a:rPr>
                        <a:t>Net income</a:t>
                      </a:r>
                      <a:endParaRPr lang="en-US" sz="2000" b="0" i="0" u="none" strike="noStrike" dirty="0">
                        <a:solidFill>
                          <a:schemeClr val="tx1"/>
                        </a:solidFill>
                        <a:effectLst/>
                        <a:latin typeface="Calibri" panose="020F0502020204030204" pitchFamily="34" charset="0"/>
                      </a:endParaRPr>
                    </a:p>
                  </a:txBody>
                  <a:tcPr marL="0" marR="27432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algn="r" fontAlgn="b"/>
                      <a:endParaRPr lang="en-US" sz="2000" b="0" i="0" u="none" strike="noStrike" dirty="0">
                        <a:solidFill>
                          <a:schemeClr val="tx1"/>
                        </a:solidFill>
                        <a:effectLst/>
                        <a:latin typeface="Calibri" panose="020F0502020204030204" pitchFamily="34" charset="0"/>
                      </a:endParaRPr>
                    </a:p>
                  </a:txBody>
                  <a:tcPr marL="4233" marR="4233"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r>
              <a:tr h="182245">
                <a:tc>
                  <a:txBody>
                    <a:bodyPr/>
                    <a:lstStyle/>
                    <a:p>
                      <a:pPr marL="0" lvl="1" indent="0" algn="l" fontAlgn="b"/>
                      <a:r>
                        <a:rPr lang="en-US" sz="2000" b="0" u="none" strike="noStrike" dirty="0" smtClean="0">
                          <a:solidFill>
                            <a:schemeClr val="tx1"/>
                          </a:solidFill>
                          <a:effectLst/>
                        </a:rPr>
                        <a:t>Other comprehensive income</a:t>
                      </a:r>
                      <a:endParaRPr lang="en-US" sz="2000" b="0" i="0" u="none" strike="noStrike" dirty="0">
                        <a:solidFill>
                          <a:schemeClr val="tx1"/>
                        </a:solidFill>
                        <a:effectLst/>
                        <a:latin typeface="Calibri" panose="020F0502020204030204" pitchFamily="34" charset="0"/>
                      </a:endParaRPr>
                    </a:p>
                  </a:txBody>
                  <a:tcPr marL="0" marR="27432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n-US" sz="2000" b="0" u="none" strike="noStrike" dirty="0" smtClean="0">
                          <a:solidFill>
                            <a:schemeClr val="tx1"/>
                          </a:solidFill>
                          <a:effectLst/>
                        </a:rPr>
                        <a:t>€31,600</a:t>
                      </a:r>
                      <a:endParaRPr lang="en-US" sz="2000" b="0" i="0" u="none" strike="noStrike" dirty="0" smtClean="0">
                        <a:solidFill>
                          <a:schemeClr val="tx1"/>
                        </a:solidFill>
                        <a:effectLst/>
                        <a:latin typeface="Calibri" panose="020F0502020204030204" pitchFamily="34" charset="0"/>
                      </a:endParaRPr>
                    </a:p>
                  </a:txBody>
                  <a:tcPr marL="4233" marR="9144"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r>
              <a:tr h="182245">
                <a:tc>
                  <a:txBody>
                    <a:bodyPr/>
                    <a:lstStyle/>
                    <a:p>
                      <a:pPr algn="l" fontAlgn="b"/>
                      <a:r>
                        <a:rPr lang="en-US" sz="2000" b="0" i="0" u="none" strike="noStrike" dirty="0" smtClean="0">
                          <a:solidFill>
                            <a:schemeClr val="tx1"/>
                          </a:solidFill>
                          <a:effectLst/>
                          <a:latin typeface="Calibri" panose="020F0502020204030204" pitchFamily="34" charset="0"/>
                        </a:rPr>
                        <a:t>Unrealized</a:t>
                      </a:r>
                      <a:r>
                        <a:rPr lang="en-US" sz="2000" b="0" i="0" u="none" strike="noStrike" baseline="0" dirty="0" smtClean="0">
                          <a:solidFill>
                            <a:schemeClr val="tx1"/>
                          </a:solidFill>
                          <a:effectLst/>
                          <a:latin typeface="Calibri" panose="020F0502020204030204" pitchFamily="34" charset="0"/>
                        </a:rPr>
                        <a:t> holding gain on investment securities</a:t>
                      </a:r>
                      <a:endParaRPr lang="en-US" sz="2000" b="0" i="0" u="none" strike="noStrike" dirty="0">
                        <a:solidFill>
                          <a:schemeClr val="tx1"/>
                        </a:solidFill>
                        <a:effectLst/>
                        <a:latin typeface="Calibri" panose="020F0502020204030204" pitchFamily="34" charset="0"/>
                      </a:endParaRPr>
                    </a:p>
                  </a:txBody>
                  <a:tcPr marL="182880" marR="18288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r>
                        <a:rPr lang="en-US" sz="2000" b="0" i="0" u="none" strike="noStrike" dirty="0" smtClean="0">
                          <a:solidFill>
                            <a:schemeClr val="tx1"/>
                          </a:solidFill>
                          <a:effectLst/>
                          <a:latin typeface="Calibri" panose="020F0502020204030204" pitchFamily="34" charset="0"/>
                        </a:rPr>
                        <a:t>2,300</a:t>
                      </a:r>
                      <a:endParaRPr lang="en-US" sz="2000" b="0" i="0" u="none" strike="noStrike" dirty="0">
                        <a:solidFill>
                          <a:schemeClr val="tx1"/>
                        </a:solidFill>
                        <a:effectLst/>
                        <a:latin typeface="Calibri" panose="020F0502020204030204" pitchFamily="34" charset="0"/>
                      </a:endParaRPr>
                    </a:p>
                  </a:txBody>
                  <a:tcPr marL="4233" marR="9144" marT="0" marB="0" anchor="b">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182245">
                <a:tc>
                  <a:txBody>
                    <a:bodyPr/>
                    <a:lstStyle/>
                    <a:p>
                      <a:pPr algn="l" fontAlgn="b"/>
                      <a:r>
                        <a:rPr lang="en-US" sz="2000" b="0" u="none" strike="noStrike" kern="1200" dirty="0" smtClean="0">
                          <a:solidFill>
                            <a:schemeClr val="tx1"/>
                          </a:solidFill>
                          <a:effectLst/>
                          <a:latin typeface="+mn-lt"/>
                          <a:ea typeface="+mn-ea"/>
                          <a:cs typeface="+mn-cs"/>
                        </a:rPr>
                        <a:t>Comprehensive income</a:t>
                      </a:r>
                      <a:endParaRPr lang="en-US" sz="2000" b="0" u="none" strike="noStrike" kern="1200" dirty="0">
                        <a:solidFill>
                          <a:schemeClr val="tx1"/>
                        </a:solidFill>
                        <a:effectLst/>
                        <a:latin typeface="+mn-lt"/>
                        <a:ea typeface="+mn-ea"/>
                        <a:cs typeface="+mn-cs"/>
                      </a:endParaRPr>
                    </a:p>
                  </a:txBody>
                  <a:tcPr marL="0" marR="274320" marT="0" marB="0" anchor="b">
                    <a:lnL w="12700" cmpd="sng">
                      <a:noFill/>
                    </a:lnL>
                    <a:lnR w="12700" cmpd="sng">
                      <a:noFill/>
                    </a:lnR>
                    <a:lnT w="12700" cmpd="sng">
                      <a:noFill/>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2000" b="0" u="none" strike="noStrike" kern="1200" dirty="0" smtClean="0">
                          <a:solidFill>
                            <a:schemeClr val="tx1"/>
                          </a:solidFill>
                          <a:effectLst/>
                          <a:latin typeface="+mn-lt"/>
                          <a:ea typeface="+mn-ea"/>
                          <a:cs typeface="+mn-cs"/>
                        </a:rPr>
                        <a:t>€33,900</a:t>
                      </a:r>
                      <a:endParaRPr lang="en-US" sz="2000" b="0" u="none" strike="noStrike" kern="1200" dirty="0">
                        <a:solidFill>
                          <a:schemeClr val="tx1"/>
                        </a:solidFill>
                        <a:effectLst/>
                        <a:latin typeface="+mn-lt"/>
                        <a:ea typeface="+mn-ea"/>
                        <a:cs typeface="+mn-cs"/>
                      </a:endParaRPr>
                    </a:p>
                  </a:txBody>
                  <a:tcPr marL="4233" marR="9144" marT="0" marB="0" anchor="b">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bl>
          </a:graphicData>
        </a:graphic>
      </p:graphicFrame>
      <p:graphicFrame>
        <p:nvGraphicFramePr>
          <p:cNvPr id="10" name="Table 9" descr="Table is accessible to screen readers"/>
          <p:cNvGraphicFramePr>
            <a:graphicFrameLocks noGrp="1"/>
          </p:cNvGraphicFramePr>
          <p:nvPr>
            <p:extLst>
              <p:ext uri="{D42A27DB-BD31-4B8C-83A1-F6EECF244321}">
                <p14:modId xmlns:p14="http://schemas.microsoft.com/office/powerpoint/2010/main" xmlns="" val="3582256890"/>
              </p:ext>
            </p:extLst>
          </p:nvPr>
        </p:nvGraphicFramePr>
        <p:xfrm>
          <a:off x="321880" y="3926898"/>
          <a:ext cx="8424345" cy="844296"/>
        </p:xfrm>
        <a:graphic>
          <a:graphicData uri="http://schemas.openxmlformats.org/drawingml/2006/table">
            <a:tbl>
              <a:tblPr firstRow="1">
                <a:tableStyleId>{5C22544A-7EE6-4342-B048-85BDC9FD1C3A}</a:tableStyleId>
              </a:tblPr>
              <a:tblGrid>
                <a:gridCol w="8424345"/>
              </a:tblGrid>
              <a:tr h="0">
                <a:tc>
                  <a:txBody>
                    <a:bodyPr/>
                    <a:lstStyle/>
                    <a:p>
                      <a:pPr algn="ctr">
                        <a:lnSpc>
                          <a:spcPct val="90000"/>
                        </a:lnSpc>
                      </a:pPr>
                      <a:r>
                        <a:rPr lang="en-US" sz="2000" b="1" i="0" u="none" strike="noStrike" kern="1200" baseline="0" dirty="0" smtClean="0">
                          <a:solidFill>
                            <a:schemeClr val="tx1"/>
                          </a:solidFill>
                          <a:effectLst/>
                          <a:latin typeface="+mn-lt"/>
                          <a:ea typeface="+mn-ea"/>
                          <a:cs typeface="+mn-cs"/>
                        </a:rPr>
                        <a:t>PW Audio Supply</a:t>
                      </a:r>
                    </a:p>
                    <a:p>
                      <a:pPr algn="ctr">
                        <a:lnSpc>
                          <a:spcPct val="85000"/>
                        </a:lnSpc>
                      </a:pPr>
                      <a:r>
                        <a:rPr lang="en-US" sz="2000" b="1" i="0" u="none" strike="noStrike" kern="1200" baseline="0" dirty="0" smtClean="0">
                          <a:solidFill>
                            <a:schemeClr val="tx1"/>
                          </a:solidFill>
                          <a:effectLst/>
                          <a:latin typeface="+mn-lt"/>
                          <a:ea typeface="+mn-ea"/>
                          <a:cs typeface="+mn-cs"/>
                        </a:rPr>
                        <a:t>Comprehensive Income Statement</a:t>
                      </a:r>
                    </a:p>
                    <a:p>
                      <a:pPr algn="ctr">
                        <a:lnSpc>
                          <a:spcPct val="90000"/>
                        </a:lnSpc>
                      </a:pPr>
                      <a:r>
                        <a:rPr lang="en-US" sz="2000" b="1" i="0" u="none" strike="noStrike" kern="1200" baseline="0" dirty="0" smtClean="0">
                          <a:solidFill>
                            <a:schemeClr val="tx1"/>
                          </a:solidFill>
                          <a:effectLst/>
                          <a:latin typeface="+mn-lt"/>
                          <a:ea typeface="+mn-ea"/>
                          <a:cs typeface="+mn-cs"/>
                        </a:rPr>
                        <a:t>For the Year Ended December 31, 2020</a:t>
                      </a:r>
                      <a:endParaRPr lang="en-US" sz="2000" b="1" i="0" u="none" strike="noStrike" dirty="0">
                        <a:solidFill>
                          <a:schemeClr val="tx1"/>
                        </a:solidFill>
                        <a:effectLst/>
                        <a:latin typeface="Calibri" panose="020F0502020204030204" pitchFamily="34" charset="0"/>
                      </a:endParaRPr>
                    </a:p>
                  </a:txBody>
                  <a:tcPr marL="4233" marR="4233" marT="18288" marB="18288"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bl>
          </a:graphicData>
        </a:graphic>
      </p:graphicFrame>
      <p:cxnSp>
        <p:nvCxnSpPr>
          <p:cNvPr id="11" name="Straight Connector 10" descr="Double underline"/>
          <p:cNvCxnSpPr/>
          <p:nvPr/>
        </p:nvCxnSpPr>
        <p:spPr>
          <a:xfrm>
            <a:off x="7761334" y="6187800"/>
            <a:ext cx="90525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67B19427-F580-D146-B60E-4CADEE75497F}" type="slidenum">
              <a:rPr lang="en-US" smtClean="0"/>
              <a:pPr/>
              <a:t>6</a:t>
            </a:fld>
            <a:endParaRPr lang="en-US" dirty="0"/>
          </a:p>
        </p:txBody>
      </p:sp>
      <p:sp>
        <p:nvSpPr>
          <p:cNvPr id="6" name="Footer Placeholder 5"/>
          <p:cNvSpPr>
            <a:spLocks noGrp="1"/>
          </p:cNvSpPr>
          <p:nvPr>
            <p:ph type="ftr" sz="quarter" idx="11"/>
          </p:nvPr>
        </p:nvSpPr>
        <p:spPr/>
        <p:txBody>
          <a:bodyPr/>
          <a:lstStyle/>
          <a:p>
            <a:r>
              <a:rPr lang="en-US" dirty="0" smtClean="0"/>
              <a:t>Copyright ©2019 John Wiley &amp; Sons, Inc. </a:t>
            </a:r>
            <a:endParaRPr lang="en-US" dirty="0"/>
          </a:p>
        </p:txBody>
      </p:sp>
      <p:sp>
        <p:nvSpPr>
          <p:cNvPr id="2" name="Title 1"/>
          <p:cNvSpPr>
            <a:spLocks noGrp="1"/>
          </p:cNvSpPr>
          <p:nvPr>
            <p:ph type="title"/>
          </p:nvPr>
        </p:nvSpPr>
        <p:spPr>
          <a:xfrm>
            <a:off x="94195" y="762001"/>
            <a:ext cx="2293930" cy="838199"/>
          </a:xfrm>
        </p:spPr>
        <p:txBody>
          <a:bodyPr>
            <a:noAutofit/>
          </a:bodyPr>
          <a:lstStyle/>
          <a:p>
            <a:r>
              <a:rPr lang="en-US" altLang="en-US" sz="3600" dirty="0"/>
              <a:t>Operating Cycles</a:t>
            </a:r>
            <a:endParaRPr lang="en-US" sz="3600" dirty="0"/>
          </a:p>
        </p:txBody>
      </p:sp>
      <p:pic>
        <p:nvPicPr>
          <p:cNvPr id="3" name="Picture 2" descr="Diagram shows operating cycle for a service company. Begins with cash, then performs services (for example, car repair), creates accounts receivable, receives mail, receives cash."/>
          <p:cNvPicPr>
            <a:picLocks noChangeAspect="1"/>
          </p:cNvPicPr>
          <p:nvPr/>
        </p:nvPicPr>
        <p:blipFill>
          <a:blip r:embed="rId2"/>
          <a:stretch>
            <a:fillRect/>
          </a:stretch>
        </p:blipFill>
        <p:spPr>
          <a:xfrm>
            <a:off x="2207505" y="751411"/>
            <a:ext cx="6766406" cy="2536909"/>
          </a:xfrm>
          <a:prstGeom prst="rect">
            <a:avLst/>
          </a:prstGeom>
        </p:spPr>
      </p:pic>
      <p:pic>
        <p:nvPicPr>
          <p:cNvPr id="4" name="Picture 3" descr="Diagram shows operating cycle for a merchandising company. Begins with cash, then buys inventory (for example, T V), maintains inventory, sells inventory (T V on sale), creates accounts receivable, receives mail, receives cash.&#10;"/>
          <p:cNvPicPr>
            <a:picLocks noChangeAspect="1"/>
          </p:cNvPicPr>
          <p:nvPr/>
        </p:nvPicPr>
        <p:blipFill>
          <a:blip r:embed="rId3"/>
          <a:stretch>
            <a:fillRect/>
          </a:stretch>
        </p:blipFill>
        <p:spPr>
          <a:xfrm>
            <a:off x="2207505" y="3366228"/>
            <a:ext cx="6766405" cy="2794992"/>
          </a:xfrm>
          <a:prstGeom prst="rect">
            <a:avLst/>
          </a:prstGeom>
        </p:spPr>
      </p:pic>
    </p:spTree>
    <p:extLst>
      <p:ext uri="{BB962C8B-B14F-4D97-AF65-F5344CB8AC3E}">
        <p14:creationId xmlns:p14="http://schemas.microsoft.com/office/powerpoint/2010/main" xmlns="" val="46553745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
          <p:cNvSpPr>
            <a:spLocks noGrp="1"/>
          </p:cNvSpPr>
          <p:nvPr>
            <p:ph type="sldNum" sz="quarter" idx="10"/>
          </p:nvPr>
        </p:nvSpPr>
        <p:spPr/>
        <p:txBody>
          <a:bodyPr/>
          <a:lstStyle/>
          <a:p>
            <a:fld id="{67B19427-F580-D146-B60E-4CADEE75497F}" type="slidenum">
              <a:rPr lang="en-US" smtClean="0"/>
              <a:pPr/>
              <a:t>60</a:t>
            </a:fld>
            <a:endParaRPr lang="en-US" dirty="0"/>
          </a:p>
        </p:txBody>
      </p:sp>
      <p:sp>
        <p:nvSpPr>
          <p:cNvPr id="5" name="Footer Placeholder "/>
          <p:cNvSpPr>
            <a:spLocks noGrp="1"/>
          </p:cNvSpPr>
          <p:nvPr>
            <p:ph type="ftr" sz="quarter" idx="11"/>
          </p:nvPr>
        </p:nvSpPr>
        <p:spPr/>
        <p:txBody>
          <a:bodyPr/>
          <a:lstStyle/>
          <a:p>
            <a:r>
              <a:rPr lang="en-US" dirty="0" smtClean="0"/>
              <a:t>Copyright ©2019 John </a:t>
            </a:r>
            <a:r>
              <a:rPr lang="en-US" dirty="0"/>
              <a:t>Wiley &amp; Son, Inc. </a:t>
            </a:r>
          </a:p>
        </p:txBody>
      </p:sp>
      <p:graphicFrame>
        <p:nvGraphicFramePr>
          <p:cNvPr id="9" name="Table 8" descr="Table is screen readable."/>
          <p:cNvGraphicFramePr>
            <a:graphicFrameLocks noGrp="1"/>
          </p:cNvGraphicFramePr>
          <p:nvPr>
            <p:extLst>
              <p:ext uri="{D42A27DB-BD31-4B8C-83A1-F6EECF244321}">
                <p14:modId xmlns:p14="http://schemas.microsoft.com/office/powerpoint/2010/main" xmlns="" val="1790438863"/>
              </p:ext>
            </p:extLst>
          </p:nvPr>
        </p:nvGraphicFramePr>
        <p:xfrm>
          <a:off x="381000" y="1371600"/>
          <a:ext cx="8352377" cy="4389662"/>
        </p:xfrm>
        <a:graphic>
          <a:graphicData uri="http://schemas.openxmlformats.org/drawingml/2006/table">
            <a:tbl>
              <a:tblPr>
                <a:tableStyleId>{5C22544A-7EE6-4342-B048-85BDC9FD1C3A}</a:tableStyleId>
              </a:tblPr>
              <a:tblGrid>
                <a:gridCol w="5629762"/>
                <a:gridCol w="1080028"/>
                <a:gridCol w="493768"/>
                <a:gridCol w="1080028"/>
                <a:gridCol w="68791"/>
              </a:tblGrid>
              <a:tr h="1053722">
                <a:tc gridSpan="4">
                  <a:txBody>
                    <a:bodyPr/>
                    <a:lstStyle/>
                    <a:p>
                      <a:pPr algn="ctr"/>
                      <a:r>
                        <a:rPr lang="en-US" sz="2100" b="1" i="0" u="none" strike="noStrike" kern="1200" baseline="0" dirty="0" smtClean="0">
                          <a:solidFill>
                            <a:schemeClr val="dk1"/>
                          </a:solidFill>
                          <a:latin typeface="+mn-lt"/>
                          <a:ea typeface="+mn-ea"/>
                          <a:cs typeface="+mn-cs"/>
                        </a:rPr>
                        <a:t>PW Audio Supply</a:t>
                      </a:r>
                    </a:p>
                    <a:p>
                      <a:pPr algn="ctr"/>
                      <a:r>
                        <a:rPr lang="en-US" sz="2100" b="1" i="0" u="none" strike="noStrike" kern="1200" baseline="0" dirty="0" smtClean="0">
                          <a:solidFill>
                            <a:schemeClr val="dk1"/>
                          </a:solidFill>
                          <a:latin typeface="+mn-lt"/>
                          <a:ea typeface="+mn-ea"/>
                          <a:cs typeface="+mn-cs"/>
                        </a:rPr>
                        <a:t>Statement of Financial Position (Partial)</a:t>
                      </a:r>
                    </a:p>
                    <a:p>
                      <a:pPr algn="ctr"/>
                      <a:r>
                        <a:rPr lang="en-US" sz="2100" b="1" i="0" u="none" strike="noStrike" kern="1200" baseline="0" dirty="0" smtClean="0">
                          <a:solidFill>
                            <a:schemeClr val="dk1"/>
                          </a:solidFill>
                          <a:latin typeface="+mn-lt"/>
                          <a:ea typeface="+mn-ea"/>
                          <a:cs typeface="+mn-cs"/>
                        </a:rPr>
                        <a:t>December 31, 2020</a:t>
                      </a:r>
                      <a:endParaRPr lang="en-US" sz="2100" b="1" i="0" u="none" strike="noStrike" dirty="0">
                        <a:solidFill>
                          <a:srgbClr val="000000"/>
                        </a:solidFill>
                        <a:effectLst/>
                        <a:latin typeface="Calibri" panose="020F0502020204030204" pitchFamily="34" charset="0"/>
                      </a:endParaRPr>
                    </a:p>
                  </a:txBody>
                  <a:tcPr marL="4233" marR="4233"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hMerge="1">
                  <a:txBody>
                    <a:bodyPr/>
                    <a:lstStyle/>
                    <a:p>
                      <a:pPr algn="l" fontAlgn="b"/>
                      <a:endParaRPr lang="en-US" sz="1500" b="0" i="0" u="none" strike="noStrike" dirty="0">
                        <a:solidFill>
                          <a:srgbClr val="000000"/>
                        </a:solidFill>
                        <a:effectLst/>
                        <a:latin typeface="Calibri" panose="020F0502020204030204" pitchFamily="34" charset="0"/>
                      </a:endParaRPr>
                    </a:p>
                  </a:txBody>
                  <a:tcPr marL="4233" marR="4233" marT="4233" marB="0" anchor="b"/>
                </a:tc>
                <a:tc hMerge="1">
                  <a:txBody>
                    <a:bodyPr/>
                    <a:lstStyle/>
                    <a:p>
                      <a:pPr algn="l" fontAlgn="b"/>
                      <a:endParaRPr lang="en-US" sz="1500" b="0" i="0" u="none" strike="noStrike" dirty="0">
                        <a:solidFill>
                          <a:srgbClr val="000000"/>
                        </a:solidFill>
                        <a:effectLst/>
                        <a:latin typeface="Calibri" panose="020F0502020204030204" pitchFamily="34" charset="0"/>
                      </a:endParaRPr>
                    </a:p>
                  </a:txBody>
                  <a:tcPr marL="4233" marR="4233" marT="4233" marB="0" anchor="b"/>
                </a:tc>
                <a:tc hMerge="1">
                  <a:txBody>
                    <a:bodyPr/>
                    <a:lstStyle/>
                    <a:p>
                      <a:pPr algn="l" fontAlgn="b"/>
                      <a:endParaRPr lang="en-US" sz="1500" b="0" i="0" u="none" strike="noStrike" dirty="0">
                        <a:solidFill>
                          <a:srgbClr val="000000"/>
                        </a:solidFill>
                        <a:effectLst/>
                        <a:latin typeface="Calibri" panose="020F0502020204030204" pitchFamily="34" charset="0"/>
                      </a:endParaRPr>
                    </a:p>
                  </a:txBody>
                  <a:tcPr marL="4233" marR="4233" marT="4233" marB="0" anchor="b"/>
                </a:tc>
                <a:tc>
                  <a:txBody>
                    <a:bodyPr/>
                    <a:lstStyle/>
                    <a:p>
                      <a:pPr algn="ctr"/>
                      <a:endParaRPr lang="en-US" sz="2100" b="1" i="0" u="none" strike="noStrike" dirty="0">
                        <a:solidFill>
                          <a:srgbClr val="000000"/>
                        </a:solidFill>
                        <a:effectLst/>
                        <a:latin typeface="Calibri" panose="020F0502020204030204" pitchFamily="34" charset="0"/>
                      </a:endParaRPr>
                    </a:p>
                  </a:txBody>
                  <a:tcPr marL="4233" marR="4233"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r>
              <a:tr h="324940">
                <a:tc gridSpan="5">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2100" b="1" u="sng" strike="noStrike" kern="1200" dirty="0" smtClean="0">
                          <a:solidFill>
                            <a:schemeClr val="dk1"/>
                          </a:solidFill>
                          <a:effectLst/>
                          <a:latin typeface="+mn-lt"/>
                          <a:ea typeface="+mn-ea"/>
                          <a:cs typeface="+mn-cs"/>
                        </a:rPr>
                        <a:t>Assets</a:t>
                      </a:r>
                    </a:p>
                  </a:txBody>
                  <a:tcPr marR="4233" marT="91440" marB="0" anchor="b">
                    <a:lnT w="12700" cmpd="sng">
                      <a:noFill/>
                    </a:lnT>
                    <a:lnB w="12700" cmpd="sng">
                      <a:noFill/>
                    </a:lnB>
                    <a:solidFill>
                      <a:schemeClr val="bg2"/>
                    </a:solidFill>
                  </a:tcPr>
                </a:tc>
                <a:tc hMerge="1">
                  <a:txBody>
                    <a:bodyPr/>
                    <a:lstStyle/>
                    <a:p>
                      <a:pPr algn="l" fontAlgn="b"/>
                      <a:endParaRPr lang="en-US" sz="2100" b="0" i="0" u="none" strike="noStrike" dirty="0">
                        <a:solidFill>
                          <a:srgbClr val="000000"/>
                        </a:solidFill>
                        <a:effectLst/>
                        <a:latin typeface="Calibri" panose="020F0502020204030204" pitchFamily="34" charset="0"/>
                      </a:endParaRPr>
                    </a:p>
                  </a:txBody>
                  <a:tcPr marL="4233" marR="4233" marT="0" marB="0" anchor="b">
                    <a:lnT w="12700" cmpd="sng">
                      <a:noFill/>
                    </a:lnT>
                    <a:lnB w="12700" cmpd="sng">
                      <a:noFill/>
                    </a:lnB>
                    <a:solidFill>
                      <a:schemeClr val="bg2"/>
                    </a:solidFill>
                  </a:tcPr>
                </a:tc>
                <a:tc hMerge="1">
                  <a:txBody>
                    <a:bodyPr/>
                    <a:lstStyle/>
                    <a:p>
                      <a:pPr algn="l" fontAlgn="b"/>
                      <a:endParaRPr lang="en-US" sz="2100" b="0" i="0" u="none" strike="noStrike" dirty="0">
                        <a:solidFill>
                          <a:srgbClr val="000000"/>
                        </a:solidFill>
                        <a:effectLst/>
                        <a:latin typeface="Calibri" panose="020F0502020204030204" pitchFamily="34" charset="0"/>
                      </a:endParaRPr>
                    </a:p>
                  </a:txBody>
                  <a:tcPr marL="4233" marR="4233" marT="0" marB="0" anchor="b">
                    <a:lnT w="12700" cmpd="sng">
                      <a:noFill/>
                    </a:lnT>
                    <a:lnB w="12700" cmpd="sng">
                      <a:noFill/>
                    </a:lnB>
                    <a:solidFill>
                      <a:schemeClr val="bg2"/>
                    </a:solidFill>
                  </a:tcPr>
                </a:tc>
                <a:tc hMerge="1">
                  <a:txBody>
                    <a:bodyPr/>
                    <a:lstStyle/>
                    <a:p>
                      <a:pPr algn="r" fontAlgn="b"/>
                      <a:endParaRPr lang="en-US" sz="2100" b="0" i="0" u="none" strike="noStrike" dirty="0">
                        <a:solidFill>
                          <a:srgbClr val="000000"/>
                        </a:solidFill>
                        <a:effectLst/>
                        <a:latin typeface="Calibri" panose="020F0502020204030204" pitchFamily="34" charset="0"/>
                      </a:endParaRPr>
                    </a:p>
                  </a:txBody>
                  <a:tcPr marL="4233" marR="4233" marT="0" marB="0" anchor="b">
                    <a:lnT w="12700" cmpd="sng">
                      <a:noFill/>
                    </a:lnT>
                    <a:lnB w="12700" cmpd="sng">
                      <a:noFill/>
                    </a:lnB>
                    <a:solidFill>
                      <a:schemeClr val="bg2"/>
                    </a:solidFill>
                  </a:tcPr>
                </a:tc>
                <a:tc hMerge="1">
                  <a:txBody>
                    <a:bodyPr/>
                    <a:lstStyle/>
                    <a:p>
                      <a:pPr algn="l" fontAlgn="b"/>
                      <a:endParaRPr lang="en-US" sz="2100" b="0" i="0" u="none" strike="noStrike" dirty="0">
                        <a:solidFill>
                          <a:srgbClr val="000000"/>
                        </a:solidFill>
                        <a:effectLst/>
                        <a:latin typeface="Calibri" panose="020F0502020204030204" pitchFamily="34" charset="0"/>
                      </a:endParaRPr>
                    </a:p>
                  </a:txBody>
                  <a:tcPr marL="4233" marR="4233" marT="4233" marB="0" anchor="b">
                    <a:lnT w="12700" cmpd="sng">
                      <a:noFill/>
                    </a:lnT>
                    <a:lnB w="12700" cmpd="sng">
                      <a:noFill/>
                    </a:lnB>
                    <a:solidFill>
                      <a:schemeClr val="bg2"/>
                    </a:solidFill>
                  </a:tcPr>
                </a:tc>
              </a:tr>
              <a:tr h="324940">
                <a:tc>
                  <a:txBody>
                    <a:bodyPr/>
                    <a:lstStyle/>
                    <a:p>
                      <a:pPr marL="0" indent="0" algn="l" fontAlgn="b"/>
                      <a:r>
                        <a:rPr lang="en-US" sz="2100" u="none" strike="noStrike" kern="1200" dirty="0" smtClean="0">
                          <a:solidFill>
                            <a:schemeClr val="dk1"/>
                          </a:solidFill>
                          <a:effectLst/>
                          <a:latin typeface="+mn-lt"/>
                          <a:ea typeface="+mn-ea"/>
                          <a:cs typeface="+mn-cs"/>
                        </a:rPr>
                        <a:t>Property, plant,</a:t>
                      </a:r>
                      <a:r>
                        <a:rPr lang="en-US" sz="2100" u="none" strike="noStrike" kern="1200" baseline="0" dirty="0" smtClean="0">
                          <a:solidFill>
                            <a:schemeClr val="dk1"/>
                          </a:solidFill>
                          <a:effectLst/>
                          <a:latin typeface="+mn-lt"/>
                          <a:ea typeface="+mn-ea"/>
                          <a:cs typeface="+mn-cs"/>
                        </a:rPr>
                        <a:t> and equipment</a:t>
                      </a:r>
                      <a:endParaRPr lang="en-US" sz="2100" u="none" strike="noStrike" kern="1200" dirty="0">
                        <a:solidFill>
                          <a:schemeClr val="dk1"/>
                        </a:solidFill>
                        <a:effectLst/>
                        <a:latin typeface="+mn-lt"/>
                        <a:ea typeface="+mn-ea"/>
                        <a:cs typeface="+mn-cs"/>
                      </a:endParaRPr>
                    </a:p>
                  </a:txBody>
                  <a:tcPr marR="4233" marT="0" marB="0" anchor="b">
                    <a:lnT w="12700" cmpd="sng">
                      <a:noFill/>
                    </a:lnT>
                    <a:lnB w="12700" cmpd="sng">
                      <a:noFill/>
                    </a:lnB>
                    <a:solidFill>
                      <a:schemeClr val="bg2"/>
                    </a:solidFill>
                  </a:tcPr>
                </a:tc>
                <a:tc>
                  <a:txBody>
                    <a:bodyPr/>
                    <a:lstStyle/>
                    <a:p>
                      <a:pPr algn="l" fontAlgn="b"/>
                      <a:endParaRPr lang="en-US" sz="2100" b="0" i="0" u="none" strike="noStrike" dirty="0">
                        <a:solidFill>
                          <a:srgbClr val="000000"/>
                        </a:solidFill>
                        <a:effectLst/>
                        <a:latin typeface="Calibri" panose="020F0502020204030204" pitchFamily="34" charset="0"/>
                      </a:endParaRPr>
                    </a:p>
                  </a:txBody>
                  <a:tcPr marL="4233" marR="4233" marT="0" marB="0" anchor="b">
                    <a:lnT w="12700" cmpd="sng">
                      <a:noFill/>
                    </a:lnT>
                    <a:lnB w="12700" cmpd="sng">
                      <a:noFill/>
                    </a:lnB>
                    <a:solidFill>
                      <a:schemeClr val="bg2"/>
                    </a:solidFill>
                  </a:tcPr>
                </a:tc>
                <a:tc>
                  <a:txBody>
                    <a:bodyPr/>
                    <a:lstStyle/>
                    <a:p>
                      <a:pPr algn="l" fontAlgn="b"/>
                      <a:endParaRPr lang="en-US" sz="2100" b="0" i="0" u="none" strike="noStrike" dirty="0">
                        <a:solidFill>
                          <a:srgbClr val="000000"/>
                        </a:solidFill>
                        <a:effectLst/>
                        <a:latin typeface="Calibri" panose="020F0502020204030204" pitchFamily="34" charset="0"/>
                      </a:endParaRPr>
                    </a:p>
                  </a:txBody>
                  <a:tcPr marL="4233" marR="4233" marT="0" marB="0" anchor="b">
                    <a:lnT w="12700" cmpd="sng">
                      <a:noFill/>
                    </a:lnT>
                    <a:lnB w="12700" cmpd="sng">
                      <a:noFill/>
                    </a:lnB>
                    <a:solidFill>
                      <a:schemeClr val="bg2"/>
                    </a:solidFill>
                  </a:tcPr>
                </a:tc>
                <a:tc>
                  <a:txBody>
                    <a:bodyPr/>
                    <a:lstStyle/>
                    <a:p>
                      <a:pPr algn="r" fontAlgn="b"/>
                      <a:endParaRPr lang="en-US" sz="2100" b="0" i="0" u="none" strike="noStrike" dirty="0">
                        <a:solidFill>
                          <a:srgbClr val="000000"/>
                        </a:solidFill>
                        <a:effectLst/>
                        <a:latin typeface="Calibri" panose="020F0502020204030204" pitchFamily="34" charset="0"/>
                      </a:endParaRPr>
                    </a:p>
                  </a:txBody>
                  <a:tcPr marL="4233" marR="4233" marT="0" marB="0" anchor="b">
                    <a:lnT w="12700" cmpd="sng">
                      <a:noFill/>
                    </a:lnT>
                    <a:lnB w="12700" cmpd="sng">
                      <a:noFill/>
                    </a:lnB>
                    <a:solidFill>
                      <a:schemeClr val="bg2"/>
                    </a:solidFill>
                  </a:tcPr>
                </a:tc>
                <a:tc>
                  <a:txBody>
                    <a:bodyPr/>
                    <a:lstStyle/>
                    <a:p>
                      <a:pPr algn="l" fontAlgn="b"/>
                      <a:endParaRPr lang="en-US" sz="2100" b="0" i="0" u="none" strike="noStrike" dirty="0">
                        <a:solidFill>
                          <a:srgbClr val="000000"/>
                        </a:solidFill>
                        <a:effectLst/>
                        <a:latin typeface="Calibri" panose="020F0502020204030204" pitchFamily="34" charset="0"/>
                      </a:endParaRPr>
                    </a:p>
                  </a:txBody>
                  <a:tcPr marL="4233" marR="4233" marT="4233" marB="0" anchor="b">
                    <a:lnT w="12700" cmpd="sng">
                      <a:noFill/>
                    </a:lnT>
                    <a:lnB w="12700" cmpd="sng">
                      <a:noFill/>
                    </a:lnB>
                    <a:solidFill>
                      <a:schemeClr val="bg2"/>
                    </a:solidFill>
                  </a:tcPr>
                </a:tc>
              </a:tr>
              <a:tr h="324940">
                <a:tc>
                  <a:txBody>
                    <a:bodyPr/>
                    <a:lstStyle/>
                    <a:p>
                      <a:pPr marL="228600" indent="0" algn="l" fontAlgn="b"/>
                      <a:r>
                        <a:rPr lang="en-US" sz="2100" u="none" strike="noStrike" kern="1200" dirty="0" smtClean="0">
                          <a:solidFill>
                            <a:schemeClr val="dk1"/>
                          </a:solidFill>
                          <a:effectLst/>
                          <a:latin typeface="+mn-lt"/>
                          <a:ea typeface="+mn-ea"/>
                          <a:cs typeface="+mn-cs"/>
                        </a:rPr>
                        <a:t>Equipment</a:t>
                      </a:r>
                      <a:endParaRPr lang="en-US" sz="2100" u="none" strike="noStrike" kern="1200" dirty="0">
                        <a:solidFill>
                          <a:schemeClr val="dk1"/>
                        </a:solidFill>
                        <a:effectLst/>
                        <a:latin typeface="+mn-lt"/>
                        <a:ea typeface="+mn-ea"/>
                        <a:cs typeface="+mn-cs"/>
                      </a:endParaRPr>
                    </a:p>
                  </a:txBody>
                  <a:tcPr marR="4233" marT="0" marB="0" anchor="b">
                    <a:lnT w="12700" cmpd="sng">
                      <a:noFill/>
                    </a:lnT>
                    <a:lnB w="12700" cmpd="sng">
                      <a:noFill/>
                    </a:lnB>
                    <a:solidFill>
                      <a:schemeClr val="bg2"/>
                    </a:solidFill>
                  </a:tcPr>
                </a:tc>
                <a:tc>
                  <a:txBody>
                    <a:bodyPr/>
                    <a:lstStyle/>
                    <a:p>
                      <a:pPr algn="r" fontAlgn="b"/>
                      <a:r>
                        <a:rPr lang="en-US" sz="2100" b="0" i="0" u="none" strike="noStrike" dirty="0" smtClean="0">
                          <a:solidFill>
                            <a:srgbClr val="000000"/>
                          </a:solidFill>
                          <a:effectLst/>
                          <a:latin typeface="Calibri" panose="020F0502020204030204" pitchFamily="34" charset="0"/>
                        </a:rPr>
                        <a:t>€80,000</a:t>
                      </a:r>
                      <a:endParaRPr lang="en-US" sz="2100" b="0" i="0" u="none" strike="noStrike" dirty="0">
                        <a:solidFill>
                          <a:srgbClr val="000000"/>
                        </a:solidFill>
                        <a:effectLst/>
                        <a:latin typeface="Calibri" panose="020F0502020204030204" pitchFamily="34" charset="0"/>
                      </a:endParaRPr>
                    </a:p>
                  </a:txBody>
                  <a:tcPr marL="4233" marR="4233" marT="0" marB="0" anchor="b">
                    <a:lnT w="12700" cmpd="sng">
                      <a:noFill/>
                    </a:lnT>
                    <a:lnB w="12700" cmpd="sng">
                      <a:noFill/>
                    </a:lnB>
                    <a:solidFill>
                      <a:schemeClr val="bg2"/>
                    </a:solidFill>
                  </a:tcPr>
                </a:tc>
                <a:tc>
                  <a:txBody>
                    <a:bodyPr/>
                    <a:lstStyle/>
                    <a:p>
                      <a:pPr algn="l" fontAlgn="b"/>
                      <a:endParaRPr lang="en-US" sz="2100" b="0" i="0" u="none" strike="noStrike" dirty="0">
                        <a:solidFill>
                          <a:srgbClr val="000000"/>
                        </a:solidFill>
                        <a:effectLst/>
                        <a:latin typeface="Calibri" panose="020F0502020204030204" pitchFamily="34" charset="0"/>
                      </a:endParaRPr>
                    </a:p>
                  </a:txBody>
                  <a:tcPr marL="4233" marR="4233" marT="0" marB="0" anchor="b">
                    <a:lnT w="12700" cmpd="sng">
                      <a:noFill/>
                    </a:lnT>
                    <a:lnB w="12700" cmpd="sng">
                      <a:noFill/>
                    </a:lnB>
                    <a:solidFill>
                      <a:schemeClr val="bg2"/>
                    </a:solidFill>
                  </a:tcPr>
                </a:tc>
                <a:tc>
                  <a:txBody>
                    <a:bodyPr/>
                    <a:lstStyle/>
                    <a:p>
                      <a:pPr algn="r" fontAlgn="b"/>
                      <a:endParaRPr lang="en-US" sz="2100" b="0" i="0" u="none" strike="noStrike" dirty="0">
                        <a:solidFill>
                          <a:srgbClr val="000000"/>
                        </a:solidFill>
                        <a:effectLst/>
                        <a:latin typeface="Calibri" panose="020F0502020204030204" pitchFamily="34" charset="0"/>
                      </a:endParaRPr>
                    </a:p>
                  </a:txBody>
                  <a:tcPr marL="4233" marR="4233" marT="0" marB="0" anchor="b">
                    <a:lnT w="12700" cmpd="sng">
                      <a:noFill/>
                    </a:lnT>
                    <a:lnB w="12700" cmpd="sng">
                      <a:noFill/>
                    </a:lnB>
                    <a:solidFill>
                      <a:schemeClr val="bg2"/>
                    </a:solidFill>
                  </a:tcPr>
                </a:tc>
                <a:tc>
                  <a:txBody>
                    <a:bodyPr/>
                    <a:lstStyle/>
                    <a:p>
                      <a:pPr algn="l" fontAlgn="b"/>
                      <a:endParaRPr lang="en-US" sz="2100" b="0" i="0" u="none" strike="noStrike" dirty="0">
                        <a:solidFill>
                          <a:srgbClr val="000000"/>
                        </a:solidFill>
                        <a:effectLst/>
                        <a:latin typeface="Calibri" panose="020F0502020204030204" pitchFamily="34" charset="0"/>
                      </a:endParaRPr>
                    </a:p>
                  </a:txBody>
                  <a:tcPr marL="4233" marR="4233" marT="4233" marB="0" anchor="b">
                    <a:lnT w="12700" cmpd="sng">
                      <a:noFill/>
                    </a:lnT>
                    <a:lnB w="12700" cmpd="sng">
                      <a:noFill/>
                    </a:lnB>
                    <a:solidFill>
                      <a:schemeClr val="bg2"/>
                    </a:solidFill>
                  </a:tcPr>
                </a:tc>
              </a:tr>
              <a:tr h="324940">
                <a:tc>
                  <a:txBody>
                    <a:bodyPr/>
                    <a:lstStyle/>
                    <a:p>
                      <a:pPr marL="228600" indent="0" algn="l" fontAlgn="b"/>
                      <a:r>
                        <a:rPr lang="en-US" sz="2100" u="none" strike="noStrike" kern="1200" dirty="0" smtClean="0">
                          <a:solidFill>
                            <a:schemeClr val="dk1"/>
                          </a:solidFill>
                          <a:effectLst/>
                          <a:latin typeface="+mn-lt"/>
                          <a:ea typeface="+mn-ea"/>
                          <a:cs typeface="+mn-cs"/>
                        </a:rPr>
                        <a:t>Less: Accumulated</a:t>
                      </a:r>
                      <a:r>
                        <a:rPr lang="en-US" sz="2100" u="none" strike="noStrike" kern="1200" baseline="0" dirty="0" smtClean="0">
                          <a:solidFill>
                            <a:schemeClr val="dk1"/>
                          </a:solidFill>
                          <a:effectLst/>
                          <a:latin typeface="+mn-lt"/>
                          <a:ea typeface="+mn-ea"/>
                          <a:cs typeface="+mn-cs"/>
                        </a:rPr>
                        <a:t> depreciation</a:t>
                      </a:r>
                      <a:endParaRPr lang="en-US" sz="2100" u="none" strike="noStrike" kern="1200" dirty="0">
                        <a:solidFill>
                          <a:schemeClr val="dk1"/>
                        </a:solidFill>
                        <a:effectLst/>
                        <a:latin typeface="+mn-lt"/>
                        <a:ea typeface="+mn-ea"/>
                        <a:cs typeface="+mn-cs"/>
                      </a:endParaRPr>
                    </a:p>
                  </a:txBody>
                  <a:tcPr marR="4233" marT="0" marB="0" anchor="b">
                    <a:lnT w="12700" cmpd="sng">
                      <a:noFill/>
                    </a:lnT>
                    <a:lnB w="12700" cmpd="sng">
                      <a:noFill/>
                    </a:lnB>
                    <a:solidFill>
                      <a:schemeClr val="bg2"/>
                    </a:solidFill>
                  </a:tcPr>
                </a:tc>
                <a:tc>
                  <a:txBody>
                    <a:bodyPr/>
                    <a:lstStyle/>
                    <a:p>
                      <a:pPr algn="r" fontAlgn="b"/>
                      <a:r>
                        <a:rPr lang="en-US" sz="2100" b="0" i="0" u="none" strike="noStrike" dirty="0" smtClean="0">
                          <a:solidFill>
                            <a:srgbClr val="000000"/>
                          </a:solidFill>
                          <a:effectLst/>
                          <a:latin typeface="Calibri" panose="020F0502020204030204" pitchFamily="34" charset="0"/>
                        </a:rPr>
                        <a:t>24,000</a:t>
                      </a:r>
                      <a:endParaRPr lang="en-US" sz="2100" b="0" i="0" u="none" strike="noStrike" dirty="0">
                        <a:solidFill>
                          <a:srgbClr val="000000"/>
                        </a:solidFill>
                        <a:effectLst/>
                        <a:latin typeface="Calibri" panose="020F0502020204030204" pitchFamily="34" charset="0"/>
                      </a:endParaRPr>
                    </a:p>
                  </a:txBody>
                  <a:tcPr marL="4233" marR="4233" marT="0" marB="0" anchor="b">
                    <a:lnT w="12700" cmpd="sng">
                      <a:noFill/>
                    </a:lnT>
                    <a:lnB w="12700" cap="flat" cmpd="sng" algn="ctr">
                      <a:solidFill>
                        <a:schemeClr val="tx1"/>
                      </a:solidFill>
                      <a:prstDash val="solid"/>
                      <a:round/>
                      <a:headEnd type="none" w="med" len="med"/>
                      <a:tailEnd type="none" w="med" len="med"/>
                    </a:lnB>
                    <a:solidFill>
                      <a:schemeClr val="bg2"/>
                    </a:solidFill>
                  </a:tcPr>
                </a:tc>
                <a:tc>
                  <a:txBody>
                    <a:bodyPr/>
                    <a:lstStyle/>
                    <a:p>
                      <a:pPr algn="l" fontAlgn="b"/>
                      <a:endParaRPr lang="en-US" sz="2100" b="0" i="0" u="none" strike="noStrike" dirty="0">
                        <a:solidFill>
                          <a:srgbClr val="000000"/>
                        </a:solidFill>
                        <a:effectLst/>
                        <a:latin typeface="Calibri" panose="020F0502020204030204" pitchFamily="34" charset="0"/>
                      </a:endParaRPr>
                    </a:p>
                  </a:txBody>
                  <a:tcPr marL="4233" marR="4233" marT="0" marB="0" anchor="b">
                    <a:lnT w="12700" cmpd="sng">
                      <a:noFill/>
                    </a:lnT>
                    <a:lnB w="12700" cmpd="sng">
                      <a:noFill/>
                    </a:lnB>
                    <a:solidFill>
                      <a:schemeClr val="bg2"/>
                    </a:solidFill>
                  </a:tcPr>
                </a:tc>
                <a:tc>
                  <a:txBody>
                    <a:bodyPr/>
                    <a:lstStyle/>
                    <a:p>
                      <a:pPr algn="r" fontAlgn="b"/>
                      <a:r>
                        <a:rPr lang="en-US" sz="2100" b="0" i="0" u="none" strike="noStrike" dirty="0" smtClean="0">
                          <a:solidFill>
                            <a:srgbClr val="000000"/>
                          </a:solidFill>
                          <a:effectLst/>
                          <a:latin typeface="Calibri" panose="020F0502020204030204" pitchFamily="34" charset="0"/>
                        </a:rPr>
                        <a:t>€  56,000</a:t>
                      </a:r>
                      <a:endParaRPr lang="en-US" sz="2100" b="0" i="0" u="none" strike="noStrike" dirty="0">
                        <a:solidFill>
                          <a:srgbClr val="000000"/>
                        </a:solidFill>
                        <a:effectLst/>
                        <a:latin typeface="Calibri" panose="020F0502020204030204" pitchFamily="34" charset="0"/>
                      </a:endParaRPr>
                    </a:p>
                  </a:txBody>
                  <a:tcPr marL="4233" marR="4233" marT="0" marB="0" anchor="b">
                    <a:lnT w="12700" cmpd="sng">
                      <a:noFill/>
                    </a:lnT>
                    <a:lnB w="12700" cmpd="sng">
                      <a:noFill/>
                    </a:lnB>
                    <a:solidFill>
                      <a:schemeClr val="bg2"/>
                    </a:solidFill>
                  </a:tcPr>
                </a:tc>
                <a:tc>
                  <a:txBody>
                    <a:bodyPr/>
                    <a:lstStyle/>
                    <a:p>
                      <a:pPr algn="l" fontAlgn="b"/>
                      <a:endParaRPr lang="en-US" sz="2100" b="0" i="0" u="none" strike="noStrike" dirty="0">
                        <a:solidFill>
                          <a:srgbClr val="000000"/>
                        </a:solidFill>
                        <a:effectLst/>
                        <a:latin typeface="Calibri" panose="020F0502020204030204" pitchFamily="34" charset="0"/>
                      </a:endParaRPr>
                    </a:p>
                  </a:txBody>
                  <a:tcPr marL="4233" marR="4233" marT="4233" marB="0" anchor="b">
                    <a:lnT w="12700" cmpd="sng">
                      <a:noFill/>
                    </a:lnT>
                    <a:lnB w="12700" cmpd="sng">
                      <a:noFill/>
                    </a:lnB>
                    <a:solidFill>
                      <a:schemeClr val="bg2"/>
                    </a:solidFill>
                  </a:tcPr>
                </a:tc>
              </a:tr>
              <a:tr h="32494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2100" u="none" strike="noStrike" kern="1200" dirty="0" smtClean="0">
                          <a:solidFill>
                            <a:schemeClr val="dk1"/>
                          </a:solidFill>
                          <a:effectLst/>
                          <a:latin typeface="+mn-lt"/>
                          <a:ea typeface="+mn-ea"/>
                          <a:cs typeface="+mn-cs"/>
                        </a:rPr>
                        <a:t>Current assets</a:t>
                      </a:r>
                    </a:p>
                  </a:txBody>
                  <a:tcPr marR="4233" marT="0" marB="0" anchor="b">
                    <a:lnT w="12700" cmpd="sng">
                      <a:noFill/>
                    </a:lnT>
                    <a:solidFill>
                      <a:schemeClr val="bg2"/>
                    </a:solidFill>
                  </a:tcPr>
                </a:tc>
                <a:tc>
                  <a:txBody>
                    <a:bodyPr/>
                    <a:lstStyle/>
                    <a:p>
                      <a:pPr algn="l" fontAlgn="b"/>
                      <a:endParaRPr lang="en-US" sz="2100" b="0" i="0" u="none" strike="noStrike" dirty="0">
                        <a:solidFill>
                          <a:srgbClr val="000000"/>
                        </a:solidFill>
                        <a:effectLst/>
                        <a:latin typeface="Calibri" panose="020F0502020204030204" pitchFamily="34" charset="0"/>
                      </a:endParaRPr>
                    </a:p>
                  </a:txBody>
                  <a:tcPr marL="4233" marR="4233" marT="0" marB="0" anchor="b">
                    <a:lnT w="12700" cap="flat" cmpd="sng" algn="ctr">
                      <a:solidFill>
                        <a:schemeClr val="tx1"/>
                      </a:solidFill>
                      <a:prstDash val="solid"/>
                      <a:round/>
                      <a:headEnd type="none" w="med" len="med"/>
                      <a:tailEnd type="none" w="med" len="med"/>
                    </a:lnT>
                    <a:solidFill>
                      <a:schemeClr val="bg2"/>
                    </a:solidFill>
                  </a:tcPr>
                </a:tc>
                <a:tc>
                  <a:txBody>
                    <a:bodyPr/>
                    <a:lstStyle/>
                    <a:p>
                      <a:pPr algn="l" fontAlgn="b"/>
                      <a:endParaRPr lang="en-US" sz="2100" b="0" i="0" u="none" strike="noStrike" dirty="0">
                        <a:solidFill>
                          <a:srgbClr val="000000"/>
                        </a:solidFill>
                        <a:effectLst/>
                        <a:latin typeface="Calibri" panose="020F0502020204030204" pitchFamily="34" charset="0"/>
                      </a:endParaRPr>
                    </a:p>
                  </a:txBody>
                  <a:tcPr marL="4233" marR="4233" marT="0" marB="0" anchor="b">
                    <a:lnT w="12700" cmpd="sng">
                      <a:noFill/>
                    </a:lnT>
                    <a:solidFill>
                      <a:schemeClr val="bg2"/>
                    </a:solidFill>
                  </a:tcPr>
                </a:tc>
                <a:tc>
                  <a:txBody>
                    <a:bodyPr/>
                    <a:lstStyle/>
                    <a:p>
                      <a:pPr algn="r" fontAlgn="b"/>
                      <a:endParaRPr lang="en-US" sz="2100" b="0" i="0" u="none" strike="noStrike" dirty="0">
                        <a:solidFill>
                          <a:srgbClr val="000000"/>
                        </a:solidFill>
                        <a:effectLst/>
                        <a:latin typeface="Calibri" panose="020F0502020204030204" pitchFamily="34" charset="0"/>
                      </a:endParaRPr>
                    </a:p>
                  </a:txBody>
                  <a:tcPr marL="4233" marR="4233" marT="0" marB="0" anchor="b">
                    <a:lnT w="12700" cmpd="sng">
                      <a:noFill/>
                    </a:lnT>
                    <a:solidFill>
                      <a:schemeClr val="bg2"/>
                    </a:solidFill>
                  </a:tcPr>
                </a:tc>
                <a:tc>
                  <a:txBody>
                    <a:bodyPr/>
                    <a:lstStyle/>
                    <a:p>
                      <a:pPr algn="l" fontAlgn="b"/>
                      <a:endParaRPr lang="en-US" sz="2100" b="0" i="0" u="none" strike="noStrike" dirty="0">
                        <a:solidFill>
                          <a:srgbClr val="000000"/>
                        </a:solidFill>
                        <a:effectLst/>
                        <a:latin typeface="Calibri" panose="020F0502020204030204" pitchFamily="34" charset="0"/>
                      </a:endParaRPr>
                    </a:p>
                  </a:txBody>
                  <a:tcPr marL="4233" marR="4233" marT="4233" marB="0" anchor="b">
                    <a:lnT w="12700" cmpd="sng">
                      <a:noFill/>
                    </a:lnT>
                    <a:solidFill>
                      <a:schemeClr val="bg2"/>
                    </a:solidFill>
                  </a:tcPr>
                </a:tc>
              </a:tr>
              <a:tr h="324940">
                <a:tc>
                  <a:txBody>
                    <a:bodyPr/>
                    <a:lstStyle/>
                    <a:p>
                      <a:pPr marL="228600" indent="0" algn="l" fontAlgn="b"/>
                      <a:r>
                        <a:rPr lang="en-US" sz="2100" u="none" strike="noStrike" kern="1200" dirty="0" smtClean="0">
                          <a:solidFill>
                            <a:schemeClr val="dk1"/>
                          </a:solidFill>
                          <a:effectLst/>
                          <a:latin typeface="+mn-lt"/>
                          <a:ea typeface="+mn-ea"/>
                          <a:cs typeface="+mn-cs"/>
                        </a:rPr>
                        <a:t>Prepaid insurance</a:t>
                      </a:r>
                      <a:endParaRPr lang="en-US" sz="2100" u="none" strike="noStrike" kern="1200" dirty="0">
                        <a:solidFill>
                          <a:schemeClr val="dk1"/>
                        </a:solidFill>
                        <a:effectLst/>
                        <a:latin typeface="+mn-lt"/>
                        <a:ea typeface="+mn-ea"/>
                        <a:cs typeface="+mn-cs"/>
                      </a:endParaRPr>
                    </a:p>
                  </a:txBody>
                  <a:tcPr marR="4233" marT="0" marB="0" anchor="b">
                    <a:solidFill>
                      <a:schemeClr val="bg2"/>
                    </a:solidFill>
                  </a:tcPr>
                </a:tc>
                <a:tc>
                  <a:txBody>
                    <a:bodyPr/>
                    <a:lstStyle/>
                    <a:p>
                      <a:pPr algn="r" fontAlgn="b"/>
                      <a:r>
                        <a:rPr lang="en-US" sz="2100" b="0" i="0" u="none" strike="noStrike" dirty="0" smtClean="0">
                          <a:solidFill>
                            <a:srgbClr val="000000"/>
                          </a:solidFill>
                          <a:effectLst/>
                          <a:latin typeface="Calibri" panose="020F0502020204030204" pitchFamily="34" charset="0"/>
                        </a:rPr>
                        <a:t>1,800</a:t>
                      </a:r>
                      <a:endParaRPr lang="en-US" sz="2100" b="0" i="0" u="none" strike="noStrike" dirty="0">
                        <a:solidFill>
                          <a:srgbClr val="000000"/>
                        </a:solidFill>
                        <a:effectLst/>
                        <a:latin typeface="Calibri" panose="020F0502020204030204" pitchFamily="34" charset="0"/>
                      </a:endParaRPr>
                    </a:p>
                  </a:txBody>
                  <a:tcPr marL="4233" marR="4233" marT="0" marB="0" anchor="b">
                    <a:solidFill>
                      <a:schemeClr val="bg2"/>
                    </a:solidFill>
                  </a:tcPr>
                </a:tc>
                <a:tc>
                  <a:txBody>
                    <a:bodyPr/>
                    <a:lstStyle/>
                    <a:p>
                      <a:pPr algn="l" fontAlgn="b"/>
                      <a:endParaRPr lang="en-US" sz="2100" b="0" i="0" u="none" strike="noStrike" dirty="0">
                        <a:solidFill>
                          <a:srgbClr val="000000"/>
                        </a:solidFill>
                        <a:effectLst/>
                        <a:latin typeface="Calibri" panose="020F0502020204030204" pitchFamily="34" charset="0"/>
                      </a:endParaRPr>
                    </a:p>
                  </a:txBody>
                  <a:tcPr marL="4233" marR="4233" marT="0" marB="0" anchor="b">
                    <a:solidFill>
                      <a:schemeClr val="bg2"/>
                    </a:solidFill>
                  </a:tcPr>
                </a:tc>
                <a:tc>
                  <a:txBody>
                    <a:bodyPr/>
                    <a:lstStyle/>
                    <a:p>
                      <a:endParaRPr lang="en-US"/>
                    </a:p>
                  </a:txBody>
                  <a:tcPr marL="4233" marR="4233" marT="0" marB="0" anchor="b">
                    <a:lnR w="12700" cmpd="sng">
                      <a:noFill/>
                    </a:lnR>
                    <a:solidFill>
                      <a:schemeClr val="bg2"/>
                    </a:solidFill>
                  </a:tcPr>
                </a:tc>
                <a:tc>
                  <a:txBody>
                    <a:bodyPr/>
                    <a:lstStyle/>
                    <a:p>
                      <a:pPr algn="r" fontAlgn="b"/>
                      <a:endParaRPr lang="en-US" sz="2100" b="0" i="0" u="none" strike="noStrike" dirty="0">
                        <a:solidFill>
                          <a:srgbClr val="000000"/>
                        </a:solidFill>
                        <a:effectLst/>
                        <a:latin typeface="Calibri" panose="020F0502020204030204" pitchFamily="34" charset="0"/>
                      </a:endParaRPr>
                    </a:p>
                  </a:txBody>
                  <a:tcPr marL="4233" marR="4233" marT="4233" marB="0" anchor="b">
                    <a:lnL w="12700" cmpd="sng">
                      <a:noFill/>
                    </a:lnL>
                    <a:lnR w="12700" cmpd="sng">
                      <a:noFill/>
                    </a:lnR>
                    <a:lnTlToBr w="12700" cmpd="sng">
                      <a:noFill/>
                      <a:prstDash val="solid"/>
                    </a:lnTlToBr>
                    <a:lnBlToTr w="12700" cmpd="sng">
                      <a:noFill/>
                      <a:prstDash val="solid"/>
                    </a:lnBlToTr>
                    <a:solidFill>
                      <a:schemeClr val="bg2"/>
                    </a:solidFill>
                  </a:tcPr>
                </a:tc>
              </a:tr>
              <a:tr h="324940">
                <a:tc>
                  <a:txBody>
                    <a:bodyPr/>
                    <a:lstStyle/>
                    <a:p>
                      <a:pPr marL="228600" indent="0" algn="l" fontAlgn="b"/>
                      <a:r>
                        <a:rPr lang="en-US" sz="2100" b="1" u="none" strike="noStrike" kern="1200" dirty="0" smtClean="0">
                          <a:solidFill>
                            <a:srgbClr val="990000"/>
                          </a:solidFill>
                          <a:effectLst/>
                          <a:latin typeface="+mn-lt"/>
                          <a:ea typeface="+mn-ea"/>
                          <a:cs typeface="+mn-cs"/>
                        </a:rPr>
                        <a:t>Inventory</a:t>
                      </a:r>
                      <a:endParaRPr lang="en-US" sz="2100" b="1" u="none" strike="noStrike" kern="1200" dirty="0">
                        <a:solidFill>
                          <a:srgbClr val="990000"/>
                        </a:solidFill>
                        <a:effectLst/>
                        <a:latin typeface="+mn-lt"/>
                        <a:ea typeface="+mn-ea"/>
                        <a:cs typeface="+mn-cs"/>
                      </a:endParaRPr>
                    </a:p>
                  </a:txBody>
                  <a:tcPr marR="4233" marT="0" marB="0" anchor="b">
                    <a:solidFill>
                      <a:schemeClr val="bg2"/>
                    </a:solidFill>
                  </a:tcPr>
                </a:tc>
                <a:tc>
                  <a:txBody>
                    <a:bodyPr/>
                    <a:lstStyle/>
                    <a:p>
                      <a:pPr algn="r" fontAlgn="b"/>
                      <a:r>
                        <a:rPr lang="en-US" sz="2100" b="0" i="0" u="none" strike="noStrike" dirty="0" smtClean="0">
                          <a:solidFill>
                            <a:srgbClr val="000000"/>
                          </a:solidFill>
                          <a:effectLst/>
                          <a:latin typeface="Calibri" panose="020F0502020204030204" pitchFamily="34" charset="0"/>
                        </a:rPr>
                        <a:t>40,000</a:t>
                      </a:r>
                      <a:endParaRPr lang="en-US" sz="2100" b="0" i="0" u="none" strike="noStrike" dirty="0">
                        <a:solidFill>
                          <a:srgbClr val="000000"/>
                        </a:solidFill>
                        <a:effectLst/>
                        <a:latin typeface="Calibri" panose="020F0502020204030204" pitchFamily="34" charset="0"/>
                      </a:endParaRPr>
                    </a:p>
                  </a:txBody>
                  <a:tcPr marL="4233" marR="4233" marT="0" marB="0" anchor="b">
                    <a:solidFill>
                      <a:schemeClr val="bg2"/>
                    </a:solidFill>
                  </a:tcPr>
                </a:tc>
                <a:tc>
                  <a:txBody>
                    <a:bodyPr/>
                    <a:lstStyle/>
                    <a:p>
                      <a:pPr algn="l" fontAlgn="b"/>
                      <a:endParaRPr lang="en-US" sz="2100" b="0" i="0" u="none" strike="noStrike" dirty="0">
                        <a:solidFill>
                          <a:srgbClr val="000000"/>
                        </a:solidFill>
                        <a:effectLst/>
                        <a:latin typeface="Calibri" panose="020F0502020204030204" pitchFamily="34" charset="0"/>
                      </a:endParaRPr>
                    </a:p>
                  </a:txBody>
                  <a:tcPr marL="4233" marR="4233" marT="0" marB="0" anchor="b">
                    <a:solidFill>
                      <a:schemeClr val="bg2"/>
                    </a:solidFill>
                  </a:tcPr>
                </a:tc>
                <a:tc>
                  <a:txBody>
                    <a:bodyPr/>
                    <a:lstStyle/>
                    <a:p>
                      <a:endParaRPr lang="en-US"/>
                    </a:p>
                  </a:txBody>
                  <a:tcPr marL="4233" marR="4233" marT="0" marB="0" anchor="b">
                    <a:lnR w="12700" cmpd="sng">
                      <a:noFill/>
                    </a:lnR>
                    <a:solidFill>
                      <a:schemeClr val="bg2"/>
                    </a:solidFill>
                  </a:tcPr>
                </a:tc>
                <a:tc>
                  <a:txBody>
                    <a:bodyPr/>
                    <a:lstStyle/>
                    <a:p>
                      <a:pPr algn="r" fontAlgn="b"/>
                      <a:endParaRPr lang="en-US" sz="2100" b="0" i="0" u="none" strike="noStrike" dirty="0">
                        <a:solidFill>
                          <a:srgbClr val="000000"/>
                        </a:solidFill>
                        <a:effectLst/>
                        <a:latin typeface="Calibri" panose="020F0502020204030204" pitchFamily="34" charset="0"/>
                      </a:endParaRPr>
                    </a:p>
                  </a:txBody>
                  <a:tcPr marL="4233" marR="4233" marT="4233" marB="0" anchor="b">
                    <a:lnL w="12700" cmpd="sng">
                      <a:noFill/>
                    </a:lnL>
                    <a:lnR w="12700" cmpd="sng">
                      <a:noFill/>
                    </a:lnR>
                    <a:lnTlToBr w="12700" cmpd="sng">
                      <a:noFill/>
                      <a:prstDash val="solid"/>
                    </a:lnTlToBr>
                    <a:lnBlToTr w="12700" cmpd="sng">
                      <a:noFill/>
                      <a:prstDash val="solid"/>
                    </a:lnBlToTr>
                    <a:solidFill>
                      <a:schemeClr val="bg2"/>
                    </a:solidFill>
                  </a:tcPr>
                </a:tc>
              </a:tr>
              <a:tr h="324940">
                <a:tc>
                  <a:txBody>
                    <a:bodyPr/>
                    <a:lstStyle/>
                    <a:p>
                      <a:pPr marL="228600" indent="0" algn="l" fontAlgn="b"/>
                      <a:r>
                        <a:rPr lang="en-US" sz="2100" u="none" strike="noStrike" kern="1200" dirty="0" smtClean="0">
                          <a:solidFill>
                            <a:schemeClr val="dk1"/>
                          </a:solidFill>
                          <a:effectLst/>
                          <a:latin typeface="+mn-lt"/>
                          <a:ea typeface="+mn-ea"/>
                          <a:cs typeface="+mn-cs"/>
                        </a:rPr>
                        <a:t>Accounts receivable</a:t>
                      </a:r>
                      <a:endParaRPr lang="en-US" sz="2100" u="none" strike="noStrike" kern="1200" dirty="0">
                        <a:solidFill>
                          <a:schemeClr val="dk1"/>
                        </a:solidFill>
                        <a:effectLst/>
                        <a:latin typeface="+mn-lt"/>
                        <a:ea typeface="+mn-ea"/>
                        <a:cs typeface="+mn-cs"/>
                      </a:endParaRPr>
                    </a:p>
                  </a:txBody>
                  <a:tcPr marR="4233" marT="0" marB="0" anchor="b">
                    <a:solidFill>
                      <a:schemeClr val="bg2"/>
                    </a:solidFill>
                  </a:tcPr>
                </a:tc>
                <a:tc>
                  <a:txBody>
                    <a:bodyPr/>
                    <a:lstStyle/>
                    <a:p>
                      <a:pPr algn="r" fontAlgn="b"/>
                      <a:r>
                        <a:rPr lang="en-US" sz="2100" b="0" i="0" u="none" strike="noStrike" dirty="0" smtClean="0">
                          <a:solidFill>
                            <a:srgbClr val="000000"/>
                          </a:solidFill>
                          <a:effectLst/>
                          <a:latin typeface="Calibri" panose="020F0502020204030204" pitchFamily="34" charset="0"/>
                        </a:rPr>
                        <a:t>16,100</a:t>
                      </a:r>
                      <a:endParaRPr lang="en-US" sz="2100" b="0" i="0" u="none" strike="noStrike" dirty="0">
                        <a:solidFill>
                          <a:srgbClr val="000000"/>
                        </a:solidFill>
                        <a:effectLst/>
                        <a:latin typeface="Calibri" panose="020F0502020204030204" pitchFamily="34" charset="0"/>
                      </a:endParaRPr>
                    </a:p>
                  </a:txBody>
                  <a:tcPr marL="4233" marR="4233" marT="0" marB="0" anchor="b">
                    <a:solidFill>
                      <a:schemeClr val="bg2"/>
                    </a:solidFill>
                  </a:tcPr>
                </a:tc>
                <a:tc>
                  <a:txBody>
                    <a:bodyPr/>
                    <a:lstStyle/>
                    <a:p>
                      <a:pPr algn="l" fontAlgn="b"/>
                      <a:endParaRPr lang="en-US" sz="2100" b="0" i="0" u="none" strike="noStrike" dirty="0">
                        <a:solidFill>
                          <a:srgbClr val="000000"/>
                        </a:solidFill>
                        <a:effectLst/>
                        <a:latin typeface="Calibri" panose="020F0502020204030204" pitchFamily="34" charset="0"/>
                      </a:endParaRPr>
                    </a:p>
                  </a:txBody>
                  <a:tcPr marL="4233" marR="4233" marT="0" marB="0" anchor="b">
                    <a:solidFill>
                      <a:schemeClr val="bg2"/>
                    </a:solidFill>
                  </a:tcPr>
                </a:tc>
                <a:tc>
                  <a:txBody>
                    <a:bodyPr/>
                    <a:lstStyle/>
                    <a:p>
                      <a:endParaRPr lang="en-US"/>
                    </a:p>
                  </a:txBody>
                  <a:tcPr marL="4233" marR="4233" marT="0" marB="0" anchor="b">
                    <a:lnR w="12700" cmpd="sng">
                      <a:noFill/>
                    </a:lnR>
                    <a:solidFill>
                      <a:schemeClr val="bg2"/>
                    </a:solidFill>
                  </a:tcPr>
                </a:tc>
                <a:tc>
                  <a:txBody>
                    <a:bodyPr/>
                    <a:lstStyle/>
                    <a:p>
                      <a:pPr algn="r" fontAlgn="b"/>
                      <a:endParaRPr lang="en-US" sz="2100" b="0" i="0" u="none" strike="noStrike" dirty="0">
                        <a:solidFill>
                          <a:srgbClr val="000000"/>
                        </a:solidFill>
                        <a:effectLst/>
                        <a:latin typeface="Calibri" panose="020F0502020204030204" pitchFamily="34" charset="0"/>
                      </a:endParaRPr>
                    </a:p>
                  </a:txBody>
                  <a:tcPr marL="4233" marR="4233" marT="4233" marB="0" anchor="b">
                    <a:lnL w="12700" cmpd="sng">
                      <a:noFill/>
                    </a:lnL>
                    <a:lnR w="12700" cmpd="sng">
                      <a:noFill/>
                    </a:lnR>
                    <a:lnTlToBr w="12700" cmpd="sng">
                      <a:noFill/>
                      <a:prstDash val="solid"/>
                    </a:lnTlToBr>
                    <a:lnBlToTr w="12700" cmpd="sng">
                      <a:noFill/>
                      <a:prstDash val="solid"/>
                    </a:lnBlToTr>
                    <a:solidFill>
                      <a:schemeClr val="bg2"/>
                    </a:solidFill>
                  </a:tcPr>
                </a:tc>
              </a:tr>
              <a:tr h="324940">
                <a:tc>
                  <a:txBody>
                    <a:bodyPr/>
                    <a:lstStyle/>
                    <a:p>
                      <a:pPr marL="228600" indent="0" algn="l" fontAlgn="b"/>
                      <a:r>
                        <a:rPr lang="en-US" sz="2100" u="none" strike="noStrike" kern="1200" dirty="0" smtClean="0">
                          <a:solidFill>
                            <a:schemeClr val="dk1"/>
                          </a:solidFill>
                          <a:effectLst/>
                          <a:latin typeface="+mn-lt"/>
                          <a:ea typeface="+mn-ea"/>
                          <a:cs typeface="+mn-cs"/>
                        </a:rPr>
                        <a:t>Cash</a:t>
                      </a:r>
                      <a:endParaRPr lang="en-US" sz="2100" u="none" strike="noStrike" kern="1200" dirty="0">
                        <a:solidFill>
                          <a:schemeClr val="dk1"/>
                        </a:solidFill>
                        <a:effectLst/>
                        <a:latin typeface="+mn-lt"/>
                        <a:ea typeface="+mn-ea"/>
                        <a:cs typeface="+mn-cs"/>
                      </a:endParaRPr>
                    </a:p>
                  </a:txBody>
                  <a:tcPr marR="4233" marT="0" marB="0" anchor="b">
                    <a:solidFill>
                      <a:schemeClr val="bg2"/>
                    </a:solidFill>
                  </a:tcPr>
                </a:tc>
                <a:tc>
                  <a:txBody>
                    <a:bodyPr/>
                    <a:lstStyle/>
                    <a:p>
                      <a:pPr algn="r" fontAlgn="b"/>
                      <a:r>
                        <a:rPr lang="en-US" sz="2100" b="0" i="0" u="none" strike="noStrike" kern="1200" dirty="0" smtClean="0">
                          <a:solidFill>
                            <a:srgbClr val="000000"/>
                          </a:solidFill>
                          <a:effectLst/>
                          <a:latin typeface="Calibri" panose="020F0502020204030204" pitchFamily="34" charset="0"/>
                          <a:ea typeface="+mn-ea"/>
                          <a:cs typeface="+mn-cs"/>
                        </a:rPr>
                        <a:t>9,500</a:t>
                      </a:r>
                      <a:endParaRPr lang="en-US" sz="2100" b="0" i="0" u="none" strike="noStrike" kern="1200" dirty="0">
                        <a:solidFill>
                          <a:srgbClr val="000000"/>
                        </a:solidFill>
                        <a:effectLst/>
                        <a:latin typeface="Calibri" panose="020F0502020204030204" pitchFamily="34" charset="0"/>
                        <a:ea typeface="+mn-ea"/>
                        <a:cs typeface="+mn-cs"/>
                      </a:endParaRPr>
                    </a:p>
                  </a:txBody>
                  <a:tcPr marL="4233" marR="4233" marT="0" marB="0" anchor="b">
                    <a:lnB w="12700" cap="flat" cmpd="sng" algn="ctr">
                      <a:solidFill>
                        <a:schemeClr val="tx1"/>
                      </a:solidFill>
                      <a:prstDash val="solid"/>
                      <a:round/>
                      <a:headEnd type="none" w="med" len="med"/>
                      <a:tailEnd type="none" w="med" len="med"/>
                    </a:lnB>
                    <a:solidFill>
                      <a:schemeClr val="bg2"/>
                    </a:solidFill>
                  </a:tcPr>
                </a:tc>
                <a:tc>
                  <a:txBody>
                    <a:bodyPr/>
                    <a:lstStyle/>
                    <a:p>
                      <a:pPr algn="l" fontAlgn="b"/>
                      <a:endParaRPr lang="en-US" sz="2100" b="0" i="0" u="none" strike="noStrike" kern="1200" dirty="0">
                        <a:solidFill>
                          <a:srgbClr val="000000"/>
                        </a:solidFill>
                        <a:effectLst/>
                        <a:latin typeface="Calibri" panose="020F0502020204030204" pitchFamily="34" charset="0"/>
                        <a:ea typeface="+mn-ea"/>
                        <a:cs typeface="+mn-cs"/>
                      </a:endParaRPr>
                    </a:p>
                  </a:txBody>
                  <a:tcPr marL="4233" marR="4233" marT="0" marB="0" anchor="b">
                    <a:solidFill>
                      <a:schemeClr val="bg2"/>
                    </a:solidFill>
                  </a:tcPr>
                </a:tc>
                <a:tc>
                  <a:txBody>
                    <a:bodyPr/>
                    <a:lstStyle/>
                    <a:p>
                      <a:pPr algn="r"/>
                      <a:r>
                        <a:rPr lang="en-US" sz="2100" b="0" i="0" u="none" strike="noStrike" kern="1200" dirty="0" smtClean="0">
                          <a:solidFill>
                            <a:srgbClr val="000000"/>
                          </a:solidFill>
                          <a:effectLst/>
                          <a:latin typeface="Calibri" panose="020F0502020204030204" pitchFamily="34" charset="0"/>
                          <a:ea typeface="+mn-ea"/>
                          <a:cs typeface="+mn-cs"/>
                        </a:rPr>
                        <a:t>67,400</a:t>
                      </a:r>
                      <a:endParaRPr lang="en-US" sz="2100" b="0" i="0" u="none" strike="noStrike" kern="1200" dirty="0">
                        <a:solidFill>
                          <a:srgbClr val="000000"/>
                        </a:solidFill>
                        <a:effectLst/>
                        <a:latin typeface="Calibri" panose="020F0502020204030204" pitchFamily="34" charset="0"/>
                        <a:ea typeface="+mn-ea"/>
                        <a:cs typeface="+mn-cs"/>
                      </a:endParaRPr>
                    </a:p>
                  </a:txBody>
                  <a:tcPr marL="4233" marR="4233" marT="0" marB="0" anchor="b">
                    <a:lnR w="12700" cmpd="sng">
                      <a:noFill/>
                    </a:lnR>
                    <a:lnB w="12700" cap="flat" cmpd="sng" algn="ctr">
                      <a:solidFill>
                        <a:schemeClr val="tx1"/>
                      </a:solidFill>
                      <a:prstDash val="solid"/>
                      <a:round/>
                      <a:headEnd type="none" w="med" len="med"/>
                      <a:tailEnd type="none" w="med" len="med"/>
                    </a:lnB>
                    <a:solidFill>
                      <a:schemeClr val="bg2"/>
                    </a:solidFill>
                  </a:tcPr>
                </a:tc>
                <a:tc>
                  <a:txBody>
                    <a:bodyPr/>
                    <a:lstStyle/>
                    <a:p>
                      <a:pPr algn="r" fontAlgn="b"/>
                      <a:endParaRPr lang="en-US" sz="2100" b="0" i="0" u="none" strike="noStrike" dirty="0">
                        <a:solidFill>
                          <a:srgbClr val="000000"/>
                        </a:solidFill>
                        <a:effectLst/>
                        <a:latin typeface="Calibri" panose="020F0502020204030204" pitchFamily="34" charset="0"/>
                      </a:endParaRPr>
                    </a:p>
                  </a:txBody>
                  <a:tcPr marL="4233" marR="4233" marT="4233" marB="0" anchor="b">
                    <a:lnL w="12700" cmpd="sng">
                      <a:noFill/>
                    </a:lnL>
                    <a:lnR w="12700" cmpd="sng">
                      <a:noFill/>
                    </a:lnR>
                    <a:lnB w="12700" cmpd="sng">
                      <a:noFill/>
                    </a:lnB>
                    <a:lnTlToBr w="12700" cmpd="sng">
                      <a:noFill/>
                      <a:prstDash val="solid"/>
                    </a:lnTlToBr>
                    <a:lnBlToTr w="12700" cmpd="sng">
                      <a:noFill/>
                      <a:prstDash val="solid"/>
                    </a:lnBlToTr>
                    <a:solidFill>
                      <a:schemeClr val="bg2"/>
                    </a:solidFill>
                  </a:tcPr>
                </a:tc>
              </a:tr>
              <a:tr h="324940">
                <a:tc>
                  <a:txBody>
                    <a:bodyPr/>
                    <a:lstStyle/>
                    <a:p>
                      <a:pPr marL="457200" lvl="1" indent="0" algn="l" fontAlgn="b"/>
                      <a:r>
                        <a:rPr lang="en-US" sz="2100" u="none" strike="noStrike" kern="1200" dirty="0" smtClean="0">
                          <a:solidFill>
                            <a:schemeClr val="dk1"/>
                          </a:solidFill>
                          <a:effectLst/>
                          <a:latin typeface="+mn-lt"/>
                          <a:ea typeface="+mn-ea"/>
                          <a:cs typeface="+mn-cs"/>
                        </a:rPr>
                        <a:t>Total</a:t>
                      </a:r>
                      <a:r>
                        <a:rPr lang="en-US" sz="2100" u="none" strike="noStrike" kern="1200" baseline="0" dirty="0" smtClean="0">
                          <a:solidFill>
                            <a:schemeClr val="dk1"/>
                          </a:solidFill>
                          <a:effectLst/>
                          <a:latin typeface="+mn-lt"/>
                          <a:ea typeface="+mn-ea"/>
                          <a:cs typeface="+mn-cs"/>
                        </a:rPr>
                        <a:t> assets</a:t>
                      </a:r>
                      <a:endParaRPr lang="en-US" sz="2100" u="none" strike="noStrike" kern="1200" dirty="0">
                        <a:solidFill>
                          <a:schemeClr val="dk1"/>
                        </a:solidFill>
                        <a:effectLst/>
                        <a:latin typeface="+mn-lt"/>
                        <a:ea typeface="+mn-ea"/>
                        <a:cs typeface="+mn-cs"/>
                      </a:endParaRPr>
                    </a:p>
                  </a:txBody>
                  <a:tcPr marR="4233" marT="0" marB="0" anchor="b">
                    <a:solidFill>
                      <a:schemeClr val="bg2"/>
                    </a:solidFill>
                  </a:tcPr>
                </a:tc>
                <a:tc>
                  <a:txBody>
                    <a:bodyPr/>
                    <a:lstStyle/>
                    <a:p>
                      <a:pPr algn="l" fontAlgn="b"/>
                      <a:endParaRPr lang="en-US" sz="2100" b="0" i="0" u="none" strike="noStrike" dirty="0">
                        <a:solidFill>
                          <a:srgbClr val="000000"/>
                        </a:solidFill>
                        <a:effectLst/>
                        <a:latin typeface="Calibri" panose="020F0502020204030204" pitchFamily="34" charset="0"/>
                      </a:endParaRPr>
                    </a:p>
                  </a:txBody>
                  <a:tcPr marL="4233" marR="4233" marT="0" marB="0" anchor="b">
                    <a:lnT w="12700" cap="flat" cmpd="sng" algn="ctr">
                      <a:solidFill>
                        <a:schemeClr val="tx1"/>
                      </a:solidFill>
                      <a:prstDash val="solid"/>
                      <a:round/>
                      <a:headEnd type="none" w="med" len="med"/>
                      <a:tailEnd type="none" w="med" len="med"/>
                    </a:lnT>
                    <a:solidFill>
                      <a:schemeClr val="bg2"/>
                    </a:solidFill>
                  </a:tcPr>
                </a:tc>
                <a:tc>
                  <a:txBody>
                    <a:bodyPr/>
                    <a:lstStyle/>
                    <a:p>
                      <a:pPr algn="l" fontAlgn="b"/>
                      <a:endParaRPr lang="en-US" sz="2100" b="0" i="0" u="none" strike="noStrike" dirty="0">
                        <a:solidFill>
                          <a:srgbClr val="000000"/>
                        </a:solidFill>
                        <a:effectLst/>
                        <a:latin typeface="Calibri" panose="020F0502020204030204" pitchFamily="34" charset="0"/>
                      </a:endParaRPr>
                    </a:p>
                  </a:txBody>
                  <a:tcPr marL="4233" marR="4233" marT="0" marB="0" anchor="b">
                    <a:lnR w="12700" cmpd="sng">
                      <a:noFill/>
                    </a:lnR>
                    <a:solidFill>
                      <a:schemeClr val="bg2"/>
                    </a:solidFill>
                  </a:tcPr>
                </a:tc>
                <a:tc>
                  <a:txBody>
                    <a:bodyPr/>
                    <a:lstStyle/>
                    <a:p>
                      <a:pPr algn="r" fontAlgn="b"/>
                      <a:r>
                        <a:rPr lang="en-US" sz="2100" b="0" i="0" u="none" strike="noStrike" dirty="0" smtClean="0">
                          <a:solidFill>
                            <a:srgbClr val="000000"/>
                          </a:solidFill>
                          <a:effectLst/>
                          <a:latin typeface="Calibri" panose="020F0502020204030204" pitchFamily="34" charset="0"/>
                        </a:rPr>
                        <a:t>€123,400</a:t>
                      </a:r>
                      <a:endParaRPr lang="en-US" sz="2100" b="0" i="0" u="none" strike="noStrike" dirty="0">
                        <a:solidFill>
                          <a:srgbClr val="000000"/>
                        </a:solidFill>
                        <a:effectLst/>
                        <a:latin typeface="Calibri" panose="020F0502020204030204" pitchFamily="34" charset="0"/>
                      </a:endParaRPr>
                    </a:p>
                  </a:txBody>
                  <a:tcPr marL="4233" marR="4233" marT="0"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endParaRPr lang="en-US" sz="2100" b="0" i="0" u="none" strike="noStrike" dirty="0">
                        <a:solidFill>
                          <a:srgbClr val="000000"/>
                        </a:solidFill>
                        <a:effectLst/>
                        <a:latin typeface="Calibri" panose="020F0502020204030204" pitchFamily="34" charset="0"/>
                      </a:endParaRPr>
                    </a:p>
                  </a:txBody>
                  <a:tcPr marL="4233" marR="4233" marT="4233"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bl>
          </a:graphicData>
        </a:graphic>
      </p:graphicFrame>
      <p:cxnSp>
        <p:nvCxnSpPr>
          <p:cNvPr id="3" name="Straight Connector 2" descr="Double underline under total assets of 123,400."/>
          <p:cNvCxnSpPr/>
          <p:nvPr/>
        </p:nvCxnSpPr>
        <p:spPr>
          <a:xfrm flipH="1">
            <a:off x="7581012" y="5815201"/>
            <a:ext cx="107899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itle "/>
          <p:cNvSpPr>
            <a:spLocks noGrp="1"/>
          </p:cNvSpPr>
          <p:nvPr>
            <p:ph type="title" idx="4294967295"/>
          </p:nvPr>
        </p:nvSpPr>
        <p:spPr>
          <a:xfrm>
            <a:off x="309562" y="609600"/>
            <a:ext cx="8682038" cy="632481"/>
          </a:xfrm>
          <a:prstGeom prst="rect">
            <a:avLst/>
          </a:prstGeom>
        </p:spPr>
        <p:txBody>
          <a:bodyPr wrap="square">
            <a:spAutoFit/>
          </a:bodyPr>
          <a:lstStyle/>
          <a:p>
            <a:r>
              <a:rPr lang="en-US" sz="3800" b="1" dirty="0" smtClean="0">
                <a:solidFill>
                  <a:schemeClr val="accent1"/>
                </a:solidFill>
                <a:latin typeface="Calibri" panose="020F0502020204030204" pitchFamily="34" charset="0"/>
                <a:ea typeface="Source Sans Pro" charset="0"/>
                <a:cs typeface="Calibri" panose="020F0502020204030204" pitchFamily="34" charset="0"/>
              </a:rPr>
              <a:t>Classified </a:t>
            </a:r>
            <a:r>
              <a:rPr lang="en-US" sz="3800" b="1" dirty="0">
                <a:solidFill>
                  <a:schemeClr val="accent1"/>
                </a:solidFill>
                <a:latin typeface="Calibri" panose="020F0502020204030204" pitchFamily="34" charset="0"/>
                <a:ea typeface="Source Sans Pro" charset="0"/>
                <a:cs typeface="Calibri" panose="020F0502020204030204" pitchFamily="34" charset="0"/>
              </a:rPr>
              <a:t>Statement of Financial Position</a:t>
            </a:r>
          </a:p>
        </p:txBody>
      </p:sp>
    </p:spTree>
    <p:extLst>
      <p:ext uri="{BB962C8B-B14F-4D97-AF65-F5344CB8AC3E}">
        <p14:creationId xmlns:p14="http://schemas.microsoft.com/office/powerpoint/2010/main" xmlns="" val="204474951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
          <p:cNvSpPr>
            <a:spLocks noGrp="1"/>
          </p:cNvSpPr>
          <p:nvPr>
            <p:ph type="sldNum" sz="quarter" idx="10"/>
          </p:nvPr>
        </p:nvSpPr>
        <p:spPr>
          <a:ln>
            <a:noFill/>
          </a:ln>
        </p:spPr>
        <p:txBody>
          <a:bodyPr/>
          <a:lstStyle/>
          <a:p>
            <a:fld id="{67B19427-F580-D146-B60E-4CADEE75497F}" type="slidenum">
              <a:rPr lang="en-US" smtClean="0"/>
              <a:pPr/>
              <a:t>61</a:t>
            </a:fld>
            <a:endParaRPr lang="en-US" dirty="0"/>
          </a:p>
        </p:txBody>
      </p:sp>
      <p:sp>
        <p:nvSpPr>
          <p:cNvPr id="5" name="Footer Placeholder "/>
          <p:cNvSpPr>
            <a:spLocks noGrp="1"/>
          </p:cNvSpPr>
          <p:nvPr>
            <p:ph type="ftr" sz="quarter" idx="11"/>
          </p:nvPr>
        </p:nvSpPr>
        <p:spPr>
          <a:ln>
            <a:noFill/>
          </a:ln>
        </p:spPr>
        <p:txBody>
          <a:bodyPr/>
          <a:lstStyle/>
          <a:p>
            <a:r>
              <a:rPr lang="en-US" dirty="0" smtClean="0"/>
              <a:t>Copyright ©2019 John </a:t>
            </a:r>
            <a:r>
              <a:rPr lang="en-US" dirty="0"/>
              <a:t>Wiley &amp; Son, Inc. </a:t>
            </a:r>
          </a:p>
        </p:txBody>
      </p:sp>
      <p:sp>
        <p:nvSpPr>
          <p:cNvPr id="24" name="Title 2"/>
          <p:cNvSpPr>
            <a:spLocks noGrp="1"/>
          </p:cNvSpPr>
          <p:nvPr>
            <p:ph type="title"/>
          </p:nvPr>
        </p:nvSpPr>
        <p:spPr>
          <a:xfrm>
            <a:off x="304800" y="538486"/>
            <a:ext cx="8534400" cy="1144929"/>
          </a:xfrm>
          <a:ln>
            <a:noFill/>
          </a:ln>
        </p:spPr>
        <p:txBody>
          <a:bodyPr>
            <a:spAutoFit/>
          </a:bodyPr>
          <a:lstStyle/>
          <a:p>
            <a:r>
              <a:rPr lang="en-US" sz="3800" b="1" dirty="0">
                <a:ea typeface="Source Sans Pro" charset="0"/>
              </a:rPr>
              <a:t>DO IT! </a:t>
            </a:r>
            <a:r>
              <a:rPr lang="en-US" sz="3800" b="1" dirty="0" smtClean="0">
                <a:ea typeface="Source Sans Pro" charset="0"/>
              </a:rPr>
              <a:t>5: </a:t>
            </a:r>
            <a:r>
              <a:rPr lang="en-US" sz="3800" b="1" dirty="0" smtClean="0">
                <a:solidFill>
                  <a:srgbClr val="196E78"/>
                </a:solidFill>
                <a:ea typeface="Source Sans Pro" charset="0"/>
              </a:rPr>
              <a:t>Financial Statement Classification </a:t>
            </a:r>
            <a:r>
              <a:rPr lang="en-US" sz="1800" b="0" dirty="0" smtClean="0">
                <a:solidFill>
                  <a:srgbClr val="196E78"/>
                </a:solidFill>
                <a:ea typeface="Source Sans Pro" charset="0"/>
              </a:rPr>
              <a:t>(2 of 3)</a:t>
            </a:r>
            <a:endParaRPr lang="en-US" sz="1800" b="0" dirty="0"/>
          </a:p>
        </p:txBody>
      </p:sp>
      <p:sp>
        <p:nvSpPr>
          <p:cNvPr id="26" name="Rectangle 5"/>
          <p:cNvSpPr>
            <a:spLocks noChangeArrowheads="1"/>
          </p:cNvSpPr>
          <p:nvPr/>
        </p:nvSpPr>
        <p:spPr bwMode="auto">
          <a:xfrm>
            <a:off x="609600" y="1676899"/>
            <a:ext cx="8001000" cy="765466"/>
          </a:xfrm>
          <a:prstGeom prst="rect">
            <a:avLst/>
          </a:prstGeom>
          <a:solidFill>
            <a:schemeClr val="bg1"/>
          </a:solidFill>
          <a:ln>
            <a:noFill/>
          </a:ln>
          <a:effectLst/>
          <a:extLs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lgn="l">
              <a:tabLst>
                <a:tab pos="2057400" algn="l"/>
              </a:tabLst>
              <a:defRPr sz="2400">
                <a:solidFill>
                  <a:schemeClr val="tx1"/>
                </a:solidFill>
                <a:latin typeface="Times New Roman" pitchFamily="18" charset="0"/>
              </a:defRPr>
            </a:lvl1pPr>
            <a:lvl2pPr algn="l">
              <a:tabLst>
                <a:tab pos="2057400" algn="l"/>
              </a:tabLst>
              <a:defRPr sz="2400">
                <a:solidFill>
                  <a:schemeClr val="tx1"/>
                </a:solidFill>
                <a:latin typeface="Times New Roman" pitchFamily="18" charset="0"/>
              </a:defRPr>
            </a:lvl2pPr>
            <a:lvl3pPr algn="l">
              <a:tabLst>
                <a:tab pos="2057400" algn="l"/>
              </a:tabLst>
              <a:defRPr sz="2400">
                <a:solidFill>
                  <a:schemeClr val="tx1"/>
                </a:solidFill>
                <a:latin typeface="Times New Roman" pitchFamily="18" charset="0"/>
              </a:defRPr>
            </a:lvl3pPr>
            <a:lvl4pPr algn="l">
              <a:tabLst>
                <a:tab pos="2057400" algn="l"/>
              </a:tabLst>
              <a:defRPr sz="2400">
                <a:solidFill>
                  <a:schemeClr val="tx1"/>
                </a:solidFill>
                <a:latin typeface="Times New Roman" pitchFamily="18" charset="0"/>
              </a:defRPr>
            </a:lvl4pPr>
            <a:lvl5pPr algn="l">
              <a:tabLst>
                <a:tab pos="2057400" algn="l"/>
              </a:tabLst>
              <a:defRPr sz="2400">
                <a:solidFill>
                  <a:schemeClr val="tx1"/>
                </a:solidFill>
                <a:latin typeface="Times New Roman" pitchFamily="18" charset="0"/>
              </a:defRPr>
            </a:lvl5pPr>
            <a:lvl6pPr eaLnBrk="0" fontAlgn="base" hangingPunct="0">
              <a:spcBef>
                <a:spcPct val="0"/>
              </a:spcBef>
              <a:spcAft>
                <a:spcPct val="0"/>
              </a:spcAft>
              <a:tabLst>
                <a:tab pos="2057400" algn="l"/>
              </a:tabLst>
              <a:defRPr sz="2400">
                <a:solidFill>
                  <a:schemeClr val="tx1"/>
                </a:solidFill>
                <a:latin typeface="Times New Roman" pitchFamily="18" charset="0"/>
              </a:defRPr>
            </a:lvl6pPr>
            <a:lvl7pPr eaLnBrk="0" fontAlgn="base" hangingPunct="0">
              <a:spcBef>
                <a:spcPct val="0"/>
              </a:spcBef>
              <a:spcAft>
                <a:spcPct val="0"/>
              </a:spcAft>
              <a:tabLst>
                <a:tab pos="2057400" algn="l"/>
              </a:tabLst>
              <a:defRPr sz="2400">
                <a:solidFill>
                  <a:schemeClr val="tx1"/>
                </a:solidFill>
                <a:latin typeface="Times New Roman" pitchFamily="18" charset="0"/>
              </a:defRPr>
            </a:lvl7pPr>
            <a:lvl8pPr eaLnBrk="0" fontAlgn="base" hangingPunct="0">
              <a:spcBef>
                <a:spcPct val="0"/>
              </a:spcBef>
              <a:spcAft>
                <a:spcPct val="0"/>
              </a:spcAft>
              <a:tabLst>
                <a:tab pos="2057400" algn="l"/>
              </a:tabLst>
              <a:defRPr sz="2400">
                <a:solidFill>
                  <a:schemeClr val="tx1"/>
                </a:solidFill>
                <a:latin typeface="Times New Roman" pitchFamily="18" charset="0"/>
              </a:defRPr>
            </a:lvl8pPr>
            <a:lvl9pPr eaLnBrk="0" fontAlgn="base" hangingPunct="0">
              <a:spcBef>
                <a:spcPct val="0"/>
              </a:spcBef>
              <a:spcAft>
                <a:spcPct val="0"/>
              </a:spcAft>
              <a:tabLst>
                <a:tab pos="2057400" algn="l"/>
              </a:tabLst>
              <a:defRPr sz="2400">
                <a:solidFill>
                  <a:schemeClr val="tx1"/>
                </a:solidFill>
                <a:latin typeface="Times New Roman" pitchFamily="18" charset="0"/>
              </a:defRPr>
            </a:lvl9pPr>
          </a:lstStyle>
          <a:p>
            <a:pPr>
              <a:lnSpc>
                <a:spcPct val="120000"/>
              </a:lnSpc>
            </a:pPr>
            <a:r>
              <a:rPr lang="en-US" altLang="en-US" sz="1900" dirty="0" smtClean="0">
                <a:latin typeface="Liberation Sans" panose="020B0604020202020204" pitchFamily="34" charset="0"/>
              </a:rPr>
              <a:t>Indicate </a:t>
            </a:r>
            <a:r>
              <a:rPr lang="en-US" altLang="en-US" sz="1900" dirty="0">
                <a:latin typeface="Liberation Sans" panose="020B0604020202020204" pitchFamily="34" charset="0"/>
              </a:rPr>
              <a:t>in which financial statement and under what classification each of the following would be reported.</a:t>
            </a:r>
          </a:p>
        </p:txBody>
      </p:sp>
      <p:sp>
        <p:nvSpPr>
          <p:cNvPr id="27" name="Text Box 19"/>
          <p:cNvSpPr txBox="1">
            <a:spLocks noChangeArrowheads="1"/>
          </p:cNvSpPr>
          <p:nvPr/>
        </p:nvSpPr>
        <p:spPr bwMode="auto">
          <a:xfrm>
            <a:off x="685800" y="3048610"/>
            <a:ext cx="3124200"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l">
              <a:spcBef>
                <a:spcPct val="50000"/>
              </a:spcBef>
            </a:pPr>
            <a:r>
              <a:rPr lang="en-US" altLang="en-US" sz="1600" dirty="0">
                <a:latin typeface="Liberation Sans" panose="020B0604020202020204" pitchFamily="34" charset="0"/>
              </a:rPr>
              <a:t>Accounts payable</a:t>
            </a:r>
          </a:p>
        </p:txBody>
      </p:sp>
      <p:sp>
        <p:nvSpPr>
          <p:cNvPr id="28" name="Text Box 20"/>
          <p:cNvSpPr txBox="1">
            <a:spLocks noChangeArrowheads="1"/>
          </p:cNvSpPr>
          <p:nvPr/>
        </p:nvSpPr>
        <p:spPr bwMode="auto">
          <a:xfrm>
            <a:off x="4495800" y="3048610"/>
            <a:ext cx="1295400"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50000"/>
              </a:spcBef>
            </a:pPr>
            <a:r>
              <a:rPr lang="en-US" altLang="en-US" sz="1600" dirty="0">
                <a:latin typeface="Liberation Sans" panose="020B0604020202020204" pitchFamily="34" charset="0"/>
              </a:rPr>
              <a:t>SFP</a:t>
            </a:r>
          </a:p>
        </p:txBody>
      </p:sp>
      <p:sp>
        <p:nvSpPr>
          <p:cNvPr id="29" name="Text Box 21"/>
          <p:cNvSpPr txBox="1">
            <a:spLocks noChangeArrowheads="1"/>
          </p:cNvSpPr>
          <p:nvPr/>
        </p:nvSpPr>
        <p:spPr bwMode="auto">
          <a:xfrm>
            <a:off x="6019800" y="3048610"/>
            <a:ext cx="2590800"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l">
              <a:spcBef>
                <a:spcPct val="50000"/>
              </a:spcBef>
            </a:pPr>
            <a:r>
              <a:rPr lang="en-US" altLang="en-US" sz="1600" dirty="0">
                <a:latin typeface="Liberation Sans" panose="020B0604020202020204" pitchFamily="34" charset="0"/>
              </a:rPr>
              <a:t>Current liabilities</a:t>
            </a:r>
          </a:p>
        </p:txBody>
      </p:sp>
      <p:sp>
        <p:nvSpPr>
          <p:cNvPr id="30" name="Text Box 22" descr="Line under heading."/>
          <p:cNvSpPr txBox="1">
            <a:spLocks noChangeArrowheads="1"/>
          </p:cNvSpPr>
          <p:nvPr/>
        </p:nvSpPr>
        <p:spPr bwMode="auto">
          <a:xfrm>
            <a:off x="685800" y="2667610"/>
            <a:ext cx="3124200"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l">
              <a:spcBef>
                <a:spcPct val="50000"/>
              </a:spcBef>
            </a:pPr>
            <a:r>
              <a:rPr lang="en-US" altLang="en-US" sz="1600" b="1" dirty="0">
                <a:latin typeface="Liberation Sans" panose="020B0604020202020204" pitchFamily="34" charset="0"/>
              </a:rPr>
              <a:t>Account</a:t>
            </a:r>
          </a:p>
        </p:txBody>
      </p:sp>
      <p:sp>
        <p:nvSpPr>
          <p:cNvPr id="31" name="Text Box 23"/>
          <p:cNvSpPr txBox="1">
            <a:spLocks noChangeArrowheads="1"/>
          </p:cNvSpPr>
          <p:nvPr/>
        </p:nvSpPr>
        <p:spPr bwMode="auto">
          <a:xfrm>
            <a:off x="4419600" y="2391385"/>
            <a:ext cx="1447800" cy="5810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50000"/>
              </a:spcBef>
            </a:pPr>
            <a:r>
              <a:rPr lang="en-US" altLang="en-US" sz="1600" b="1" dirty="0">
                <a:latin typeface="Liberation Sans" panose="020B0604020202020204" pitchFamily="34" charset="0"/>
              </a:rPr>
              <a:t>Financial Statement</a:t>
            </a:r>
          </a:p>
        </p:txBody>
      </p:sp>
      <p:sp>
        <p:nvSpPr>
          <p:cNvPr id="32" name="Text Box 24"/>
          <p:cNvSpPr txBox="1">
            <a:spLocks noChangeArrowheads="1"/>
          </p:cNvSpPr>
          <p:nvPr/>
        </p:nvSpPr>
        <p:spPr bwMode="auto">
          <a:xfrm>
            <a:off x="6019800" y="2667610"/>
            <a:ext cx="2590800"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l">
              <a:spcBef>
                <a:spcPct val="50000"/>
              </a:spcBef>
            </a:pPr>
            <a:r>
              <a:rPr lang="en-US" altLang="en-US" sz="1600" b="1" dirty="0">
                <a:latin typeface="Liberation Sans" panose="020B0604020202020204" pitchFamily="34" charset="0"/>
              </a:rPr>
              <a:t>Classification</a:t>
            </a:r>
          </a:p>
        </p:txBody>
      </p:sp>
      <p:sp>
        <p:nvSpPr>
          <p:cNvPr id="33" name="Line 25" descr="Line under heading."/>
          <p:cNvSpPr>
            <a:spLocks noChangeShapeType="1"/>
          </p:cNvSpPr>
          <p:nvPr/>
        </p:nvSpPr>
        <p:spPr bwMode="auto">
          <a:xfrm>
            <a:off x="762000" y="2972410"/>
            <a:ext cx="3505200" cy="0"/>
          </a:xfrm>
          <a:prstGeom prst="line">
            <a:avLst/>
          </a:prstGeom>
          <a:noFill/>
          <a:ln w="19050" cap="sq">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34" name="Line 26" descr="Line under heading."/>
          <p:cNvSpPr>
            <a:spLocks noChangeShapeType="1"/>
          </p:cNvSpPr>
          <p:nvPr/>
        </p:nvSpPr>
        <p:spPr bwMode="auto">
          <a:xfrm>
            <a:off x="4495800" y="2972410"/>
            <a:ext cx="1295400" cy="0"/>
          </a:xfrm>
          <a:prstGeom prst="line">
            <a:avLst/>
          </a:prstGeom>
          <a:noFill/>
          <a:ln w="19050" cap="sq">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35" name="Line 27" descr="Line under heading."/>
          <p:cNvSpPr>
            <a:spLocks noChangeShapeType="1"/>
          </p:cNvSpPr>
          <p:nvPr/>
        </p:nvSpPr>
        <p:spPr bwMode="auto">
          <a:xfrm>
            <a:off x="6096000" y="2972410"/>
            <a:ext cx="2209800" cy="0"/>
          </a:xfrm>
          <a:prstGeom prst="line">
            <a:avLst/>
          </a:prstGeom>
          <a:noFill/>
          <a:ln w="19050" cap="sq">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36" name="Text Box 28"/>
          <p:cNvSpPr txBox="1">
            <a:spLocks noChangeArrowheads="1"/>
          </p:cNvSpPr>
          <p:nvPr/>
        </p:nvSpPr>
        <p:spPr bwMode="auto">
          <a:xfrm>
            <a:off x="685800" y="3385160"/>
            <a:ext cx="3124200"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l">
              <a:spcBef>
                <a:spcPct val="50000"/>
              </a:spcBef>
            </a:pPr>
            <a:r>
              <a:rPr lang="en-US" altLang="en-US" sz="1600" dirty="0">
                <a:latin typeface="Liberation Sans" panose="020B0604020202020204" pitchFamily="34" charset="0"/>
              </a:rPr>
              <a:t>Accounts receivable</a:t>
            </a:r>
          </a:p>
        </p:txBody>
      </p:sp>
      <p:sp>
        <p:nvSpPr>
          <p:cNvPr id="37" name="Text Box 29"/>
          <p:cNvSpPr txBox="1">
            <a:spLocks noChangeArrowheads="1"/>
          </p:cNvSpPr>
          <p:nvPr/>
        </p:nvSpPr>
        <p:spPr bwMode="auto">
          <a:xfrm>
            <a:off x="4495800" y="3385160"/>
            <a:ext cx="1295400"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50000"/>
              </a:spcBef>
            </a:pPr>
            <a:r>
              <a:rPr lang="en-US" altLang="en-US" sz="1600" dirty="0">
                <a:latin typeface="Liberation Sans" panose="020B0604020202020204" pitchFamily="34" charset="0"/>
              </a:rPr>
              <a:t>SFP</a:t>
            </a:r>
          </a:p>
        </p:txBody>
      </p:sp>
      <p:sp>
        <p:nvSpPr>
          <p:cNvPr id="38" name="Text Box 30"/>
          <p:cNvSpPr txBox="1">
            <a:spLocks noChangeArrowheads="1"/>
          </p:cNvSpPr>
          <p:nvPr/>
        </p:nvSpPr>
        <p:spPr bwMode="auto">
          <a:xfrm>
            <a:off x="6019800" y="3385160"/>
            <a:ext cx="2590800"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l">
              <a:spcBef>
                <a:spcPct val="50000"/>
              </a:spcBef>
            </a:pPr>
            <a:r>
              <a:rPr lang="en-US" altLang="en-US" sz="1600" dirty="0">
                <a:latin typeface="Liberation Sans" panose="020B0604020202020204" pitchFamily="34" charset="0"/>
              </a:rPr>
              <a:t>Current assets</a:t>
            </a:r>
          </a:p>
        </p:txBody>
      </p:sp>
      <p:sp>
        <p:nvSpPr>
          <p:cNvPr id="39" name="Text Box 31"/>
          <p:cNvSpPr txBox="1">
            <a:spLocks noChangeArrowheads="1"/>
          </p:cNvSpPr>
          <p:nvPr/>
        </p:nvSpPr>
        <p:spPr bwMode="auto">
          <a:xfrm>
            <a:off x="685800" y="3734410"/>
            <a:ext cx="3581400"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marL="228600" indent="-228600" algn="l">
              <a:defRPr sz="2400">
                <a:solidFill>
                  <a:schemeClr val="tx1"/>
                </a:solidFill>
                <a:latin typeface="Times New Roman" pitchFamily="18" charset="0"/>
              </a:defRPr>
            </a:lvl1pPr>
            <a:lvl2pPr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sz="1600" dirty="0">
                <a:latin typeface="Liberation Sans" panose="020B0604020202020204" pitchFamily="34" charset="0"/>
              </a:rPr>
              <a:t>Accumulated Depreciation-Buildings</a:t>
            </a:r>
          </a:p>
        </p:txBody>
      </p:sp>
      <p:sp>
        <p:nvSpPr>
          <p:cNvPr id="40" name="Text Box 32"/>
          <p:cNvSpPr txBox="1">
            <a:spLocks noChangeArrowheads="1"/>
          </p:cNvSpPr>
          <p:nvPr/>
        </p:nvSpPr>
        <p:spPr bwMode="auto">
          <a:xfrm>
            <a:off x="4495800" y="3734410"/>
            <a:ext cx="1295400"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lgn="ctr">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50000"/>
              </a:spcBef>
            </a:pPr>
            <a:r>
              <a:rPr lang="en-US" altLang="en-US" sz="1600" dirty="0">
                <a:latin typeface="Liberation Sans" panose="020B0604020202020204" pitchFamily="34" charset="0"/>
              </a:rPr>
              <a:t>SFP</a:t>
            </a:r>
          </a:p>
        </p:txBody>
      </p:sp>
      <p:sp>
        <p:nvSpPr>
          <p:cNvPr id="41" name="Text Box 33"/>
          <p:cNvSpPr txBox="1">
            <a:spLocks noChangeArrowheads="1"/>
          </p:cNvSpPr>
          <p:nvPr/>
        </p:nvSpPr>
        <p:spPr bwMode="auto">
          <a:xfrm>
            <a:off x="6019800" y="3734410"/>
            <a:ext cx="2971800"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l">
              <a:spcBef>
                <a:spcPct val="50000"/>
              </a:spcBef>
            </a:pPr>
            <a:r>
              <a:rPr lang="en-US" altLang="en-US" sz="1600" dirty="0">
                <a:latin typeface="Liberation Sans" panose="020B0604020202020204" pitchFamily="34" charset="0"/>
              </a:rPr>
              <a:t>Property, plant, and equipment</a:t>
            </a:r>
          </a:p>
        </p:txBody>
      </p:sp>
      <p:sp>
        <p:nvSpPr>
          <p:cNvPr id="42" name="Text Box 34"/>
          <p:cNvSpPr txBox="1">
            <a:spLocks noChangeArrowheads="1"/>
          </p:cNvSpPr>
          <p:nvPr/>
        </p:nvSpPr>
        <p:spPr bwMode="auto">
          <a:xfrm>
            <a:off x="685800" y="4070960"/>
            <a:ext cx="3733800"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l">
              <a:spcBef>
                <a:spcPct val="50000"/>
              </a:spcBef>
            </a:pPr>
            <a:r>
              <a:rPr lang="en-US" altLang="en-US" sz="1600" dirty="0">
                <a:latin typeface="Liberation Sans" panose="020B0604020202020204" pitchFamily="34" charset="0"/>
              </a:rPr>
              <a:t>Accumulated Depreciation-Equipment</a:t>
            </a:r>
          </a:p>
        </p:txBody>
      </p:sp>
      <p:sp>
        <p:nvSpPr>
          <p:cNvPr id="43" name="Text Box 35"/>
          <p:cNvSpPr txBox="1">
            <a:spLocks noChangeArrowheads="1"/>
          </p:cNvSpPr>
          <p:nvPr/>
        </p:nvSpPr>
        <p:spPr bwMode="auto">
          <a:xfrm>
            <a:off x="4495800" y="4070960"/>
            <a:ext cx="1295400"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lgn="ctr">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50000"/>
              </a:spcBef>
            </a:pPr>
            <a:r>
              <a:rPr lang="en-US" altLang="en-US" sz="1600" dirty="0">
                <a:latin typeface="Liberation Sans" panose="020B0604020202020204" pitchFamily="34" charset="0"/>
              </a:rPr>
              <a:t>SFP</a:t>
            </a:r>
          </a:p>
        </p:txBody>
      </p:sp>
      <p:sp>
        <p:nvSpPr>
          <p:cNvPr id="44" name="Text Box 36"/>
          <p:cNvSpPr txBox="1">
            <a:spLocks noChangeArrowheads="1"/>
          </p:cNvSpPr>
          <p:nvPr/>
        </p:nvSpPr>
        <p:spPr bwMode="auto">
          <a:xfrm>
            <a:off x="6019800" y="4070960"/>
            <a:ext cx="2971800"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lgn="ctr">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l">
              <a:spcBef>
                <a:spcPct val="50000"/>
              </a:spcBef>
            </a:pPr>
            <a:r>
              <a:rPr lang="en-US" altLang="en-US" sz="1600" dirty="0">
                <a:latin typeface="Liberation Sans" panose="020B0604020202020204" pitchFamily="34" charset="0"/>
              </a:rPr>
              <a:t>Property, plant, and equipment</a:t>
            </a:r>
          </a:p>
        </p:txBody>
      </p:sp>
      <p:sp>
        <p:nvSpPr>
          <p:cNvPr id="45" name="Text Box 49"/>
          <p:cNvSpPr txBox="1">
            <a:spLocks noChangeArrowheads="1"/>
          </p:cNvSpPr>
          <p:nvPr/>
        </p:nvSpPr>
        <p:spPr bwMode="auto">
          <a:xfrm>
            <a:off x="685800" y="4420210"/>
            <a:ext cx="3733800"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l">
              <a:spcBef>
                <a:spcPct val="50000"/>
              </a:spcBef>
            </a:pPr>
            <a:r>
              <a:rPr lang="en-US" altLang="en-US" sz="1600" dirty="0">
                <a:latin typeface="Liberation Sans" panose="020B0604020202020204" pitchFamily="34" charset="0"/>
              </a:rPr>
              <a:t>Advertising Expense</a:t>
            </a:r>
          </a:p>
        </p:txBody>
      </p:sp>
      <p:sp>
        <p:nvSpPr>
          <p:cNvPr id="46" name="Text Box 50"/>
          <p:cNvSpPr txBox="1">
            <a:spLocks noChangeArrowheads="1"/>
          </p:cNvSpPr>
          <p:nvPr/>
        </p:nvSpPr>
        <p:spPr bwMode="auto">
          <a:xfrm>
            <a:off x="4495800" y="4420210"/>
            <a:ext cx="1295400"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lgn="ctr">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50000"/>
              </a:spcBef>
            </a:pPr>
            <a:r>
              <a:rPr lang="en-US" altLang="en-US" sz="1600" dirty="0">
                <a:latin typeface="Liberation Sans" panose="020B0604020202020204" pitchFamily="34" charset="0"/>
              </a:rPr>
              <a:t>IS</a:t>
            </a:r>
          </a:p>
        </p:txBody>
      </p:sp>
      <p:sp>
        <p:nvSpPr>
          <p:cNvPr id="47" name="Text Box 51"/>
          <p:cNvSpPr txBox="1">
            <a:spLocks noChangeArrowheads="1"/>
          </p:cNvSpPr>
          <p:nvPr/>
        </p:nvSpPr>
        <p:spPr bwMode="auto">
          <a:xfrm>
            <a:off x="6019800" y="4420210"/>
            <a:ext cx="2971800"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lgn="ctr">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l">
              <a:spcBef>
                <a:spcPct val="50000"/>
              </a:spcBef>
            </a:pPr>
            <a:r>
              <a:rPr lang="en-US" altLang="en-US" sz="1600" dirty="0">
                <a:latin typeface="Liberation Sans" panose="020B0604020202020204" pitchFamily="34" charset="0"/>
              </a:rPr>
              <a:t>Operating expenses</a:t>
            </a:r>
          </a:p>
        </p:txBody>
      </p:sp>
      <p:sp>
        <p:nvSpPr>
          <p:cNvPr id="48" name="Text Box 52"/>
          <p:cNvSpPr txBox="1">
            <a:spLocks noChangeArrowheads="1"/>
          </p:cNvSpPr>
          <p:nvPr/>
        </p:nvSpPr>
        <p:spPr bwMode="auto">
          <a:xfrm>
            <a:off x="685800" y="4756760"/>
            <a:ext cx="3733800"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l">
              <a:spcBef>
                <a:spcPct val="50000"/>
              </a:spcBef>
            </a:pPr>
            <a:r>
              <a:rPr lang="en-US" altLang="en-US" sz="1600" dirty="0">
                <a:latin typeface="Liberation Sans" panose="020B0604020202020204" pitchFamily="34" charset="0"/>
              </a:rPr>
              <a:t>Buildings</a:t>
            </a:r>
          </a:p>
        </p:txBody>
      </p:sp>
      <p:sp>
        <p:nvSpPr>
          <p:cNvPr id="49" name="Text Box 53"/>
          <p:cNvSpPr txBox="1">
            <a:spLocks noChangeArrowheads="1"/>
          </p:cNvSpPr>
          <p:nvPr/>
        </p:nvSpPr>
        <p:spPr bwMode="auto">
          <a:xfrm>
            <a:off x="4495800" y="4756760"/>
            <a:ext cx="1295400"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lgn="ctr">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50000"/>
              </a:spcBef>
            </a:pPr>
            <a:r>
              <a:rPr lang="en-US" altLang="en-US" sz="1600" dirty="0">
                <a:latin typeface="Liberation Sans" panose="020B0604020202020204" pitchFamily="34" charset="0"/>
              </a:rPr>
              <a:t>SFP</a:t>
            </a:r>
          </a:p>
        </p:txBody>
      </p:sp>
      <p:sp>
        <p:nvSpPr>
          <p:cNvPr id="50" name="Text Box 54"/>
          <p:cNvSpPr txBox="1">
            <a:spLocks noChangeArrowheads="1"/>
          </p:cNvSpPr>
          <p:nvPr/>
        </p:nvSpPr>
        <p:spPr bwMode="auto">
          <a:xfrm>
            <a:off x="6019800" y="4756760"/>
            <a:ext cx="2971800"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lgn="ctr">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l">
              <a:spcBef>
                <a:spcPct val="50000"/>
              </a:spcBef>
            </a:pPr>
            <a:r>
              <a:rPr lang="en-US" altLang="en-US" sz="1600" dirty="0">
                <a:latin typeface="Liberation Sans" panose="020B0604020202020204" pitchFamily="34" charset="0"/>
              </a:rPr>
              <a:t>Property, plant, and equipment</a:t>
            </a:r>
          </a:p>
        </p:txBody>
      </p:sp>
      <p:sp>
        <p:nvSpPr>
          <p:cNvPr id="51" name="Text Box 55"/>
          <p:cNvSpPr txBox="1">
            <a:spLocks noChangeArrowheads="1"/>
          </p:cNvSpPr>
          <p:nvPr/>
        </p:nvSpPr>
        <p:spPr bwMode="auto">
          <a:xfrm>
            <a:off x="685800" y="5106010"/>
            <a:ext cx="3733800"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l">
              <a:spcBef>
                <a:spcPct val="50000"/>
              </a:spcBef>
            </a:pPr>
            <a:r>
              <a:rPr lang="en-US" altLang="en-US" sz="1600" dirty="0">
                <a:latin typeface="Liberation Sans" panose="020B0604020202020204" pitchFamily="34" charset="0"/>
              </a:rPr>
              <a:t>Cash</a:t>
            </a:r>
          </a:p>
        </p:txBody>
      </p:sp>
      <p:sp>
        <p:nvSpPr>
          <p:cNvPr id="52" name="Text Box 56"/>
          <p:cNvSpPr txBox="1">
            <a:spLocks noChangeArrowheads="1"/>
          </p:cNvSpPr>
          <p:nvPr/>
        </p:nvSpPr>
        <p:spPr bwMode="auto">
          <a:xfrm>
            <a:off x="4495800" y="5106010"/>
            <a:ext cx="1295400"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lgn="ctr">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50000"/>
              </a:spcBef>
            </a:pPr>
            <a:r>
              <a:rPr lang="en-US" altLang="en-US" sz="1600" dirty="0">
                <a:latin typeface="Liberation Sans" panose="020B0604020202020204" pitchFamily="34" charset="0"/>
              </a:rPr>
              <a:t>SFP</a:t>
            </a:r>
          </a:p>
        </p:txBody>
      </p:sp>
      <p:sp>
        <p:nvSpPr>
          <p:cNvPr id="53" name="Text Box 58"/>
          <p:cNvSpPr txBox="1">
            <a:spLocks noChangeArrowheads="1"/>
          </p:cNvSpPr>
          <p:nvPr/>
        </p:nvSpPr>
        <p:spPr bwMode="auto">
          <a:xfrm>
            <a:off x="685800" y="5442560"/>
            <a:ext cx="3733800"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l">
              <a:spcBef>
                <a:spcPct val="50000"/>
              </a:spcBef>
            </a:pPr>
            <a:r>
              <a:rPr lang="en-US" altLang="en-US" sz="1600" dirty="0">
                <a:latin typeface="Liberation Sans" panose="020B0604020202020204" pitchFamily="34" charset="0"/>
              </a:rPr>
              <a:t>Depreciation Expense</a:t>
            </a:r>
          </a:p>
        </p:txBody>
      </p:sp>
      <p:sp>
        <p:nvSpPr>
          <p:cNvPr id="54" name="Text Box 59"/>
          <p:cNvSpPr txBox="1">
            <a:spLocks noChangeArrowheads="1"/>
          </p:cNvSpPr>
          <p:nvPr/>
        </p:nvSpPr>
        <p:spPr bwMode="auto">
          <a:xfrm>
            <a:off x="4495800" y="5442560"/>
            <a:ext cx="1295400"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lgn="ctr">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50000"/>
              </a:spcBef>
            </a:pPr>
            <a:r>
              <a:rPr lang="en-US" altLang="en-US" sz="1600" dirty="0">
                <a:latin typeface="Liberation Sans" panose="020B0604020202020204" pitchFamily="34" charset="0"/>
              </a:rPr>
              <a:t>IS</a:t>
            </a:r>
          </a:p>
        </p:txBody>
      </p:sp>
      <p:sp>
        <p:nvSpPr>
          <p:cNvPr id="55" name="Text Box 61"/>
          <p:cNvSpPr txBox="1">
            <a:spLocks noChangeArrowheads="1"/>
          </p:cNvSpPr>
          <p:nvPr/>
        </p:nvSpPr>
        <p:spPr bwMode="auto">
          <a:xfrm>
            <a:off x="6019800" y="5106010"/>
            <a:ext cx="2590800"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l">
              <a:spcBef>
                <a:spcPct val="50000"/>
              </a:spcBef>
            </a:pPr>
            <a:r>
              <a:rPr lang="en-US" altLang="en-US" sz="1600" dirty="0">
                <a:latin typeface="Liberation Sans" panose="020B0604020202020204" pitchFamily="34" charset="0"/>
              </a:rPr>
              <a:t>Current assets</a:t>
            </a:r>
          </a:p>
        </p:txBody>
      </p:sp>
      <p:sp>
        <p:nvSpPr>
          <p:cNvPr id="56" name="Text Box 62"/>
          <p:cNvSpPr txBox="1">
            <a:spLocks noChangeArrowheads="1"/>
          </p:cNvSpPr>
          <p:nvPr/>
        </p:nvSpPr>
        <p:spPr bwMode="auto">
          <a:xfrm>
            <a:off x="6019800" y="5442560"/>
            <a:ext cx="2971800"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lgn="ctr">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l">
              <a:spcBef>
                <a:spcPct val="50000"/>
              </a:spcBef>
            </a:pPr>
            <a:r>
              <a:rPr lang="en-US" altLang="en-US" sz="1600" dirty="0">
                <a:latin typeface="Liberation Sans" panose="020B0604020202020204" pitchFamily="34" charset="0"/>
              </a:rPr>
              <a:t>Operating expenses</a:t>
            </a:r>
          </a:p>
        </p:txBody>
      </p:sp>
      <p:sp>
        <p:nvSpPr>
          <p:cNvPr id="57" name="Text Box 63"/>
          <p:cNvSpPr txBox="1">
            <a:spLocks noChangeArrowheads="1"/>
          </p:cNvSpPr>
          <p:nvPr/>
        </p:nvSpPr>
        <p:spPr bwMode="auto">
          <a:xfrm>
            <a:off x="685800" y="5791810"/>
            <a:ext cx="3733800"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l">
              <a:spcBef>
                <a:spcPct val="50000"/>
              </a:spcBef>
            </a:pPr>
            <a:r>
              <a:rPr lang="en-US" altLang="en-US" sz="1600" dirty="0">
                <a:latin typeface="Liberation Sans" panose="020B0604020202020204" pitchFamily="34" charset="0"/>
              </a:rPr>
              <a:t>Dividends</a:t>
            </a:r>
          </a:p>
        </p:txBody>
      </p:sp>
      <p:sp>
        <p:nvSpPr>
          <p:cNvPr id="58" name="Text Box 64"/>
          <p:cNvSpPr txBox="1">
            <a:spLocks noChangeArrowheads="1"/>
          </p:cNvSpPr>
          <p:nvPr/>
        </p:nvSpPr>
        <p:spPr bwMode="auto">
          <a:xfrm>
            <a:off x="4495800" y="5791810"/>
            <a:ext cx="1295400"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lgn="ctr">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50000"/>
              </a:spcBef>
            </a:pPr>
            <a:r>
              <a:rPr lang="en-US" altLang="en-US" sz="1600" dirty="0">
                <a:latin typeface="Liberation Sans" panose="020B0604020202020204" pitchFamily="34" charset="0"/>
              </a:rPr>
              <a:t>RES</a:t>
            </a:r>
          </a:p>
        </p:txBody>
      </p:sp>
      <p:sp>
        <p:nvSpPr>
          <p:cNvPr id="59" name="Text Box 65"/>
          <p:cNvSpPr txBox="1">
            <a:spLocks noChangeArrowheads="1"/>
          </p:cNvSpPr>
          <p:nvPr/>
        </p:nvSpPr>
        <p:spPr bwMode="auto">
          <a:xfrm>
            <a:off x="6019800" y="5791810"/>
            <a:ext cx="2971800"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lgn="ctr">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l">
              <a:spcBef>
                <a:spcPct val="50000"/>
              </a:spcBef>
            </a:pPr>
            <a:r>
              <a:rPr lang="en-US" altLang="en-US" sz="1600" dirty="0">
                <a:latin typeface="Liberation Sans" panose="020B0604020202020204" pitchFamily="34" charset="0"/>
              </a:rPr>
              <a:t>Deduction section</a:t>
            </a:r>
          </a:p>
        </p:txBody>
      </p:sp>
    </p:spTree>
    <p:extLst>
      <p:ext uri="{BB962C8B-B14F-4D97-AF65-F5344CB8AC3E}">
        <p14:creationId xmlns:p14="http://schemas.microsoft.com/office/powerpoint/2010/main" xmlns="" val="1693099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5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55"/>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54"/>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56"/>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58"/>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7" grpId="0"/>
      <p:bldP spid="38" grpId="0"/>
      <p:bldP spid="40" grpId="0"/>
      <p:bldP spid="41" grpId="0"/>
      <p:bldP spid="43" grpId="0"/>
      <p:bldP spid="44" grpId="0"/>
      <p:bldP spid="46" grpId="0"/>
      <p:bldP spid="47" grpId="0"/>
      <p:bldP spid="49" grpId="0"/>
      <p:bldP spid="50" grpId="0"/>
      <p:bldP spid="52" grpId="0"/>
      <p:bldP spid="54" grpId="0"/>
      <p:bldP spid="55" grpId="0"/>
      <p:bldP spid="56" grpId="0"/>
      <p:bldP spid="58" grpId="0"/>
      <p:bldP spid="59"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Text Box 8"/>
          <p:cNvSpPr txBox="1">
            <a:spLocks noChangeArrowheads="1"/>
          </p:cNvSpPr>
          <p:nvPr/>
        </p:nvSpPr>
        <p:spPr bwMode="auto">
          <a:xfrm>
            <a:off x="685800" y="2669275"/>
            <a:ext cx="3124200"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l">
              <a:spcBef>
                <a:spcPct val="50000"/>
              </a:spcBef>
            </a:pPr>
            <a:r>
              <a:rPr lang="en-US" altLang="en-US" sz="1600" b="1" dirty="0">
                <a:latin typeface="Liberation Sans" panose="020B0604020202020204" pitchFamily="34" charset="0"/>
              </a:rPr>
              <a:t>Account</a:t>
            </a:r>
          </a:p>
        </p:txBody>
      </p:sp>
      <p:sp>
        <p:nvSpPr>
          <p:cNvPr id="64" name="Text Box 9"/>
          <p:cNvSpPr txBox="1">
            <a:spLocks noChangeArrowheads="1"/>
          </p:cNvSpPr>
          <p:nvPr/>
        </p:nvSpPr>
        <p:spPr bwMode="auto">
          <a:xfrm>
            <a:off x="4419600" y="2393050"/>
            <a:ext cx="1447800" cy="5810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50000"/>
              </a:spcBef>
            </a:pPr>
            <a:r>
              <a:rPr lang="en-US" altLang="en-US" sz="1600" b="1" dirty="0">
                <a:latin typeface="Liberation Sans" panose="020B0604020202020204" pitchFamily="34" charset="0"/>
              </a:rPr>
              <a:t>Financial Statement</a:t>
            </a:r>
          </a:p>
        </p:txBody>
      </p:sp>
      <p:sp>
        <p:nvSpPr>
          <p:cNvPr id="65" name="Text Box 10"/>
          <p:cNvSpPr txBox="1">
            <a:spLocks noChangeArrowheads="1"/>
          </p:cNvSpPr>
          <p:nvPr/>
        </p:nvSpPr>
        <p:spPr bwMode="auto">
          <a:xfrm>
            <a:off x="6019800" y="2669275"/>
            <a:ext cx="2590800"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l">
              <a:spcBef>
                <a:spcPct val="50000"/>
              </a:spcBef>
            </a:pPr>
            <a:r>
              <a:rPr lang="en-US" altLang="en-US" sz="1600" b="1" dirty="0">
                <a:latin typeface="Liberation Sans" panose="020B0604020202020204" pitchFamily="34" charset="0"/>
              </a:rPr>
              <a:t>Classification</a:t>
            </a:r>
          </a:p>
        </p:txBody>
      </p:sp>
      <p:sp>
        <p:nvSpPr>
          <p:cNvPr id="6" name="Slide Number Placeholder "/>
          <p:cNvSpPr>
            <a:spLocks noGrp="1"/>
          </p:cNvSpPr>
          <p:nvPr>
            <p:ph type="sldNum" sz="quarter" idx="10"/>
          </p:nvPr>
        </p:nvSpPr>
        <p:spPr>
          <a:ln>
            <a:noFill/>
          </a:ln>
        </p:spPr>
        <p:txBody>
          <a:bodyPr/>
          <a:lstStyle/>
          <a:p>
            <a:fld id="{67B19427-F580-D146-B60E-4CADEE75497F}" type="slidenum">
              <a:rPr lang="en-US" smtClean="0"/>
              <a:pPr/>
              <a:t>62</a:t>
            </a:fld>
            <a:endParaRPr lang="en-US" dirty="0"/>
          </a:p>
        </p:txBody>
      </p:sp>
      <p:sp>
        <p:nvSpPr>
          <p:cNvPr id="5" name="Footer Placeholder "/>
          <p:cNvSpPr>
            <a:spLocks noGrp="1"/>
          </p:cNvSpPr>
          <p:nvPr>
            <p:ph type="ftr" sz="quarter" idx="11"/>
          </p:nvPr>
        </p:nvSpPr>
        <p:spPr>
          <a:ln>
            <a:noFill/>
          </a:ln>
        </p:spPr>
        <p:txBody>
          <a:bodyPr/>
          <a:lstStyle/>
          <a:p>
            <a:r>
              <a:rPr lang="en-US" dirty="0" smtClean="0"/>
              <a:t>Copyright ©2019 John </a:t>
            </a:r>
            <a:r>
              <a:rPr lang="en-US" dirty="0"/>
              <a:t>Wiley &amp; Son, Inc. </a:t>
            </a:r>
          </a:p>
        </p:txBody>
      </p:sp>
      <p:sp>
        <p:nvSpPr>
          <p:cNvPr id="24" name="Title 2"/>
          <p:cNvSpPr>
            <a:spLocks noGrp="1"/>
          </p:cNvSpPr>
          <p:nvPr>
            <p:ph type="title"/>
          </p:nvPr>
        </p:nvSpPr>
        <p:spPr>
          <a:xfrm>
            <a:off x="304800" y="538486"/>
            <a:ext cx="8534400" cy="1144929"/>
          </a:xfrm>
          <a:ln>
            <a:noFill/>
          </a:ln>
        </p:spPr>
        <p:txBody>
          <a:bodyPr>
            <a:spAutoFit/>
          </a:bodyPr>
          <a:lstStyle/>
          <a:p>
            <a:r>
              <a:rPr lang="en-US" sz="3800" b="1" dirty="0">
                <a:ea typeface="Source Sans Pro" charset="0"/>
              </a:rPr>
              <a:t>DO IT! </a:t>
            </a:r>
            <a:r>
              <a:rPr lang="en-US" sz="3800" b="1" dirty="0" smtClean="0">
                <a:ea typeface="Source Sans Pro" charset="0"/>
              </a:rPr>
              <a:t>5: </a:t>
            </a:r>
            <a:r>
              <a:rPr lang="en-US" sz="3800" b="1" dirty="0" smtClean="0">
                <a:solidFill>
                  <a:srgbClr val="196E78"/>
                </a:solidFill>
                <a:ea typeface="Source Sans Pro" charset="0"/>
              </a:rPr>
              <a:t>Financial Statement Classification </a:t>
            </a:r>
            <a:r>
              <a:rPr lang="en-US" sz="1800" b="0" dirty="0" smtClean="0">
                <a:solidFill>
                  <a:srgbClr val="196E78"/>
                </a:solidFill>
                <a:ea typeface="Source Sans Pro" charset="0"/>
              </a:rPr>
              <a:t>(2 of 3)</a:t>
            </a:r>
            <a:endParaRPr lang="en-US" sz="1800" b="0" dirty="0"/>
          </a:p>
        </p:txBody>
      </p:sp>
      <p:sp>
        <p:nvSpPr>
          <p:cNvPr id="26" name="Rectangle 5"/>
          <p:cNvSpPr>
            <a:spLocks noChangeArrowheads="1"/>
          </p:cNvSpPr>
          <p:nvPr/>
        </p:nvSpPr>
        <p:spPr bwMode="auto">
          <a:xfrm>
            <a:off x="609600" y="1676899"/>
            <a:ext cx="8001000" cy="765466"/>
          </a:xfrm>
          <a:prstGeom prst="rect">
            <a:avLst/>
          </a:prstGeom>
          <a:solidFill>
            <a:schemeClr val="bg1"/>
          </a:solidFill>
          <a:ln>
            <a:noFill/>
          </a:ln>
          <a:effectLst/>
          <a:extLs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lgn="l">
              <a:tabLst>
                <a:tab pos="2057400" algn="l"/>
              </a:tabLst>
              <a:defRPr sz="2400">
                <a:solidFill>
                  <a:schemeClr val="tx1"/>
                </a:solidFill>
                <a:latin typeface="Times New Roman" pitchFamily="18" charset="0"/>
              </a:defRPr>
            </a:lvl1pPr>
            <a:lvl2pPr algn="l">
              <a:tabLst>
                <a:tab pos="2057400" algn="l"/>
              </a:tabLst>
              <a:defRPr sz="2400">
                <a:solidFill>
                  <a:schemeClr val="tx1"/>
                </a:solidFill>
                <a:latin typeface="Times New Roman" pitchFamily="18" charset="0"/>
              </a:defRPr>
            </a:lvl2pPr>
            <a:lvl3pPr algn="l">
              <a:tabLst>
                <a:tab pos="2057400" algn="l"/>
              </a:tabLst>
              <a:defRPr sz="2400">
                <a:solidFill>
                  <a:schemeClr val="tx1"/>
                </a:solidFill>
                <a:latin typeface="Times New Roman" pitchFamily="18" charset="0"/>
              </a:defRPr>
            </a:lvl3pPr>
            <a:lvl4pPr algn="l">
              <a:tabLst>
                <a:tab pos="2057400" algn="l"/>
              </a:tabLst>
              <a:defRPr sz="2400">
                <a:solidFill>
                  <a:schemeClr val="tx1"/>
                </a:solidFill>
                <a:latin typeface="Times New Roman" pitchFamily="18" charset="0"/>
              </a:defRPr>
            </a:lvl4pPr>
            <a:lvl5pPr algn="l">
              <a:tabLst>
                <a:tab pos="2057400" algn="l"/>
              </a:tabLst>
              <a:defRPr sz="2400">
                <a:solidFill>
                  <a:schemeClr val="tx1"/>
                </a:solidFill>
                <a:latin typeface="Times New Roman" pitchFamily="18" charset="0"/>
              </a:defRPr>
            </a:lvl5pPr>
            <a:lvl6pPr eaLnBrk="0" fontAlgn="base" hangingPunct="0">
              <a:spcBef>
                <a:spcPct val="0"/>
              </a:spcBef>
              <a:spcAft>
                <a:spcPct val="0"/>
              </a:spcAft>
              <a:tabLst>
                <a:tab pos="2057400" algn="l"/>
              </a:tabLst>
              <a:defRPr sz="2400">
                <a:solidFill>
                  <a:schemeClr val="tx1"/>
                </a:solidFill>
                <a:latin typeface="Times New Roman" pitchFamily="18" charset="0"/>
              </a:defRPr>
            </a:lvl6pPr>
            <a:lvl7pPr eaLnBrk="0" fontAlgn="base" hangingPunct="0">
              <a:spcBef>
                <a:spcPct val="0"/>
              </a:spcBef>
              <a:spcAft>
                <a:spcPct val="0"/>
              </a:spcAft>
              <a:tabLst>
                <a:tab pos="2057400" algn="l"/>
              </a:tabLst>
              <a:defRPr sz="2400">
                <a:solidFill>
                  <a:schemeClr val="tx1"/>
                </a:solidFill>
                <a:latin typeface="Times New Roman" pitchFamily="18" charset="0"/>
              </a:defRPr>
            </a:lvl7pPr>
            <a:lvl8pPr eaLnBrk="0" fontAlgn="base" hangingPunct="0">
              <a:spcBef>
                <a:spcPct val="0"/>
              </a:spcBef>
              <a:spcAft>
                <a:spcPct val="0"/>
              </a:spcAft>
              <a:tabLst>
                <a:tab pos="2057400" algn="l"/>
              </a:tabLst>
              <a:defRPr sz="2400">
                <a:solidFill>
                  <a:schemeClr val="tx1"/>
                </a:solidFill>
                <a:latin typeface="Times New Roman" pitchFamily="18" charset="0"/>
              </a:defRPr>
            </a:lvl8pPr>
            <a:lvl9pPr eaLnBrk="0" fontAlgn="base" hangingPunct="0">
              <a:spcBef>
                <a:spcPct val="0"/>
              </a:spcBef>
              <a:spcAft>
                <a:spcPct val="0"/>
              </a:spcAft>
              <a:tabLst>
                <a:tab pos="2057400" algn="l"/>
              </a:tabLst>
              <a:defRPr sz="2400">
                <a:solidFill>
                  <a:schemeClr val="tx1"/>
                </a:solidFill>
                <a:latin typeface="Times New Roman" pitchFamily="18" charset="0"/>
              </a:defRPr>
            </a:lvl9pPr>
          </a:lstStyle>
          <a:p>
            <a:pPr>
              <a:lnSpc>
                <a:spcPct val="120000"/>
              </a:lnSpc>
            </a:pPr>
            <a:r>
              <a:rPr lang="en-US" altLang="en-US" sz="1900" dirty="0" smtClean="0">
                <a:latin typeface="Liberation Sans" panose="020B0604020202020204" pitchFamily="34" charset="0"/>
              </a:rPr>
              <a:t>Indicate </a:t>
            </a:r>
            <a:r>
              <a:rPr lang="en-US" altLang="en-US" sz="1900" dirty="0">
                <a:latin typeface="Liberation Sans" panose="020B0604020202020204" pitchFamily="34" charset="0"/>
              </a:rPr>
              <a:t>in which financial statement and under what classification each of the following would be reported.</a:t>
            </a:r>
          </a:p>
        </p:txBody>
      </p:sp>
      <p:sp>
        <p:nvSpPr>
          <p:cNvPr id="33" name="Line 25" descr="Line under heading."/>
          <p:cNvSpPr>
            <a:spLocks noChangeShapeType="1"/>
          </p:cNvSpPr>
          <p:nvPr/>
        </p:nvSpPr>
        <p:spPr bwMode="auto">
          <a:xfrm>
            <a:off x="762000" y="2972410"/>
            <a:ext cx="3505200" cy="0"/>
          </a:xfrm>
          <a:prstGeom prst="line">
            <a:avLst/>
          </a:prstGeom>
          <a:noFill/>
          <a:ln w="19050" cap="sq">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34" name="Line 26" descr="Line under heading."/>
          <p:cNvSpPr>
            <a:spLocks noChangeShapeType="1"/>
          </p:cNvSpPr>
          <p:nvPr/>
        </p:nvSpPr>
        <p:spPr bwMode="auto">
          <a:xfrm>
            <a:off x="4495800" y="2972410"/>
            <a:ext cx="1295400" cy="0"/>
          </a:xfrm>
          <a:prstGeom prst="line">
            <a:avLst/>
          </a:prstGeom>
          <a:noFill/>
          <a:ln w="19050" cap="sq">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35" name="Line 27" descr="Line under heading."/>
          <p:cNvSpPr>
            <a:spLocks noChangeShapeType="1"/>
          </p:cNvSpPr>
          <p:nvPr/>
        </p:nvSpPr>
        <p:spPr bwMode="auto">
          <a:xfrm>
            <a:off x="6096000" y="2972410"/>
            <a:ext cx="2209800" cy="0"/>
          </a:xfrm>
          <a:prstGeom prst="line">
            <a:avLst/>
          </a:prstGeom>
          <a:noFill/>
          <a:ln w="19050" cap="sq">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60" name="Text Box 5"/>
          <p:cNvSpPr txBox="1">
            <a:spLocks noChangeArrowheads="1"/>
          </p:cNvSpPr>
          <p:nvPr/>
        </p:nvSpPr>
        <p:spPr bwMode="auto">
          <a:xfrm>
            <a:off x="685800" y="3050275"/>
            <a:ext cx="3124200"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l">
              <a:spcBef>
                <a:spcPct val="50000"/>
              </a:spcBef>
            </a:pPr>
            <a:r>
              <a:rPr lang="en-US" altLang="en-US" sz="1600" dirty="0">
                <a:latin typeface="Liberation Sans" panose="020B0604020202020204" pitchFamily="34" charset="0"/>
              </a:rPr>
              <a:t>Equipment</a:t>
            </a:r>
          </a:p>
        </p:txBody>
      </p:sp>
      <p:sp>
        <p:nvSpPr>
          <p:cNvPr id="61" name="Text Box 6"/>
          <p:cNvSpPr txBox="1">
            <a:spLocks noChangeArrowheads="1"/>
          </p:cNvSpPr>
          <p:nvPr/>
        </p:nvSpPr>
        <p:spPr bwMode="auto">
          <a:xfrm>
            <a:off x="4495800" y="3050275"/>
            <a:ext cx="1295400"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50000"/>
              </a:spcBef>
            </a:pPr>
            <a:r>
              <a:rPr lang="en-US" altLang="en-US" sz="1600" dirty="0">
                <a:latin typeface="Liberation Sans" panose="020B0604020202020204" pitchFamily="34" charset="0"/>
              </a:rPr>
              <a:t>SFP</a:t>
            </a:r>
          </a:p>
        </p:txBody>
      </p:sp>
      <p:sp>
        <p:nvSpPr>
          <p:cNvPr id="62" name="Text Box 7"/>
          <p:cNvSpPr txBox="1">
            <a:spLocks noChangeArrowheads="1"/>
          </p:cNvSpPr>
          <p:nvPr/>
        </p:nvSpPr>
        <p:spPr bwMode="auto">
          <a:xfrm>
            <a:off x="6019800" y="3050275"/>
            <a:ext cx="2971800"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lgn="ctr">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l">
              <a:spcBef>
                <a:spcPct val="50000"/>
              </a:spcBef>
            </a:pPr>
            <a:r>
              <a:rPr lang="en-US" altLang="en-US" sz="1600" dirty="0">
                <a:latin typeface="Liberation Sans" panose="020B0604020202020204" pitchFamily="34" charset="0"/>
              </a:rPr>
              <a:t>Property, plant, and equipment</a:t>
            </a:r>
          </a:p>
        </p:txBody>
      </p:sp>
      <p:sp>
        <p:nvSpPr>
          <p:cNvPr id="69" name="Text Box 14"/>
          <p:cNvSpPr txBox="1">
            <a:spLocks noChangeArrowheads="1"/>
          </p:cNvSpPr>
          <p:nvPr/>
        </p:nvSpPr>
        <p:spPr bwMode="auto">
          <a:xfrm>
            <a:off x="685800" y="3386825"/>
            <a:ext cx="3124200"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l">
              <a:spcBef>
                <a:spcPct val="50000"/>
              </a:spcBef>
            </a:pPr>
            <a:r>
              <a:rPr lang="en-US" altLang="en-US" sz="1600" dirty="0">
                <a:latin typeface="Liberation Sans" panose="020B0604020202020204" pitchFamily="34" charset="0"/>
              </a:rPr>
              <a:t>Freight-Out</a:t>
            </a:r>
          </a:p>
        </p:txBody>
      </p:sp>
      <p:sp>
        <p:nvSpPr>
          <p:cNvPr id="70" name="Text Box 15"/>
          <p:cNvSpPr txBox="1">
            <a:spLocks noChangeArrowheads="1"/>
          </p:cNvSpPr>
          <p:nvPr/>
        </p:nvSpPr>
        <p:spPr bwMode="auto">
          <a:xfrm>
            <a:off x="4495800" y="3386825"/>
            <a:ext cx="1295400"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50000"/>
              </a:spcBef>
            </a:pPr>
            <a:r>
              <a:rPr lang="en-US" altLang="en-US" sz="1600" dirty="0">
                <a:latin typeface="Liberation Sans" panose="020B0604020202020204" pitchFamily="34" charset="0"/>
              </a:rPr>
              <a:t>IS</a:t>
            </a:r>
          </a:p>
        </p:txBody>
      </p:sp>
      <p:sp>
        <p:nvSpPr>
          <p:cNvPr id="71" name="Text Box 16"/>
          <p:cNvSpPr txBox="1">
            <a:spLocks noChangeArrowheads="1"/>
          </p:cNvSpPr>
          <p:nvPr/>
        </p:nvSpPr>
        <p:spPr bwMode="auto">
          <a:xfrm>
            <a:off x="6019800" y="3386825"/>
            <a:ext cx="2590800"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l">
              <a:spcBef>
                <a:spcPct val="50000"/>
              </a:spcBef>
            </a:pPr>
            <a:r>
              <a:rPr lang="en-US" altLang="en-US" sz="1600" dirty="0">
                <a:latin typeface="Liberation Sans" panose="020B0604020202020204" pitchFamily="34" charset="0"/>
              </a:rPr>
              <a:t>Operating expenses</a:t>
            </a:r>
          </a:p>
        </p:txBody>
      </p:sp>
      <p:sp>
        <p:nvSpPr>
          <p:cNvPr id="72" name="Text Box 17"/>
          <p:cNvSpPr txBox="1">
            <a:spLocks noChangeArrowheads="1"/>
          </p:cNvSpPr>
          <p:nvPr/>
        </p:nvSpPr>
        <p:spPr bwMode="auto">
          <a:xfrm>
            <a:off x="685800" y="3736075"/>
            <a:ext cx="3581400"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marL="228600" indent="-228600" algn="l">
              <a:defRPr sz="2400">
                <a:solidFill>
                  <a:schemeClr val="tx1"/>
                </a:solidFill>
                <a:latin typeface="Times New Roman" pitchFamily="18" charset="0"/>
              </a:defRPr>
            </a:lvl1pPr>
            <a:lvl2pPr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sz="1600" dirty="0">
                <a:latin typeface="Liberation Sans" panose="020B0604020202020204" pitchFamily="34" charset="0"/>
              </a:rPr>
              <a:t>Gain on Disposal of Plant Assets</a:t>
            </a:r>
          </a:p>
        </p:txBody>
      </p:sp>
      <p:sp>
        <p:nvSpPr>
          <p:cNvPr id="73" name="Text Box 18"/>
          <p:cNvSpPr txBox="1">
            <a:spLocks noChangeArrowheads="1"/>
          </p:cNvSpPr>
          <p:nvPr/>
        </p:nvSpPr>
        <p:spPr bwMode="auto">
          <a:xfrm>
            <a:off x="4495800" y="3736075"/>
            <a:ext cx="1295400"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lgn="ctr">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50000"/>
              </a:spcBef>
            </a:pPr>
            <a:r>
              <a:rPr lang="en-US" altLang="en-US" sz="1600" dirty="0">
                <a:latin typeface="Liberation Sans" panose="020B0604020202020204" pitchFamily="34" charset="0"/>
              </a:rPr>
              <a:t>IS</a:t>
            </a:r>
          </a:p>
        </p:txBody>
      </p:sp>
      <p:sp>
        <p:nvSpPr>
          <p:cNvPr id="74" name="Text Box 19"/>
          <p:cNvSpPr txBox="1">
            <a:spLocks noChangeArrowheads="1"/>
          </p:cNvSpPr>
          <p:nvPr/>
        </p:nvSpPr>
        <p:spPr bwMode="auto">
          <a:xfrm>
            <a:off x="6019800" y="3736075"/>
            <a:ext cx="2971800"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l">
              <a:spcBef>
                <a:spcPct val="50000"/>
              </a:spcBef>
            </a:pPr>
            <a:r>
              <a:rPr lang="en-US" altLang="en-US" sz="1600" dirty="0">
                <a:latin typeface="Liberation Sans" panose="020B0604020202020204" pitchFamily="34" charset="0"/>
              </a:rPr>
              <a:t>Other income and expense</a:t>
            </a:r>
          </a:p>
        </p:txBody>
      </p:sp>
      <p:sp>
        <p:nvSpPr>
          <p:cNvPr id="75" name="Text Box 20"/>
          <p:cNvSpPr txBox="1">
            <a:spLocks noChangeArrowheads="1"/>
          </p:cNvSpPr>
          <p:nvPr/>
        </p:nvSpPr>
        <p:spPr bwMode="auto">
          <a:xfrm>
            <a:off x="685800" y="4072625"/>
            <a:ext cx="3733800"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l">
              <a:spcBef>
                <a:spcPct val="50000"/>
              </a:spcBef>
            </a:pPr>
            <a:r>
              <a:rPr lang="en-US" altLang="en-US" sz="1600" dirty="0">
                <a:latin typeface="Liberation Sans" panose="020B0604020202020204" pitchFamily="34" charset="0"/>
              </a:rPr>
              <a:t>Insurance Expense</a:t>
            </a:r>
          </a:p>
        </p:txBody>
      </p:sp>
      <p:sp>
        <p:nvSpPr>
          <p:cNvPr id="76" name="Text Box 21"/>
          <p:cNvSpPr txBox="1">
            <a:spLocks noChangeArrowheads="1"/>
          </p:cNvSpPr>
          <p:nvPr/>
        </p:nvSpPr>
        <p:spPr bwMode="auto">
          <a:xfrm>
            <a:off x="4495800" y="4072625"/>
            <a:ext cx="1295400"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lgn="ctr">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50000"/>
              </a:spcBef>
            </a:pPr>
            <a:r>
              <a:rPr lang="en-US" altLang="en-US" sz="1600" dirty="0">
                <a:latin typeface="Liberation Sans" panose="020B0604020202020204" pitchFamily="34" charset="0"/>
              </a:rPr>
              <a:t>IS</a:t>
            </a:r>
          </a:p>
        </p:txBody>
      </p:sp>
      <p:sp>
        <p:nvSpPr>
          <p:cNvPr id="77" name="Text Box 22"/>
          <p:cNvSpPr txBox="1">
            <a:spLocks noChangeArrowheads="1"/>
          </p:cNvSpPr>
          <p:nvPr/>
        </p:nvSpPr>
        <p:spPr bwMode="auto">
          <a:xfrm>
            <a:off x="6019800" y="4072625"/>
            <a:ext cx="2971800"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lgn="ctr">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l">
              <a:spcBef>
                <a:spcPct val="50000"/>
              </a:spcBef>
            </a:pPr>
            <a:r>
              <a:rPr lang="en-US" altLang="en-US" sz="1600" dirty="0">
                <a:latin typeface="Liberation Sans" panose="020B0604020202020204" pitchFamily="34" charset="0"/>
              </a:rPr>
              <a:t>Operating expenses</a:t>
            </a:r>
          </a:p>
        </p:txBody>
      </p:sp>
      <p:sp>
        <p:nvSpPr>
          <p:cNvPr id="78" name="Text Box 23"/>
          <p:cNvSpPr txBox="1">
            <a:spLocks noChangeArrowheads="1"/>
          </p:cNvSpPr>
          <p:nvPr/>
        </p:nvSpPr>
        <p:spPr bwMode="auto">
          <a:xfrm>
            <a:off x="685800" y="4421875"/>
            <a:ext cx="3733800"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l">
              <a:spcBef>
                <a:spcPct val="50000"/>
              </a:spcBef>
            </a:pPr>
            <a:r>
              <a:rPr lang="en-US" altLang="en-US" sz="1600" dirty="0">
                <a:latin typeface="Liberation Sans" panose="020B0604020202020204" pitchFamily="34" charset="0"/>
              </a:rPr>
              <a:t>Interest Expense</a:t>
            </a:r>
          </a:p>
        </p:txBody>
      </p:sp>
      <p:sp>
        <p:nvSpPr>
          <p:cNvPr id="79" name="Text Box 24"/>
          <p:cNvSpPr txBox="1">
            <a:spLocks noChangeArrowheads="1"/>
          </p:cNvSpPr>
          <p:nvPr/>
        </p:nvSpPr>
        <p:spPr bwMode="auto">
          <a:xfrm>
            <a:off x="4495800" y="4421875"/>
            <a:ext cx="1295400"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lgn="ctr">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50000"/>
              </a:spcBef>
            </a:pPr>
            <a:r>
              <a:rPr lang="en-US" altLang="en-US" sz="1600" dirty="0">
                <a:latin typeface="Liberation Sans" panose="020B0604020202020204" pitchFamily="34" charset="0"/>
              </a:rPr>
              <a:t>IS</a:t>
            </a:r>
          </a:p>
        </p:txBody>
      </p:sp>
      <p:sp>
        <p:nvSpPr>
          <p:cNvPr id="80" name="Text Box 25"/>
          <p:cNvSpPr txBox="1">
            <a:spLocks noChangeArrowheads="1"/>
          </p:cNvSpPr>
          <p:nvPr/>
        </p:nvSpPr>
        <p:spPr bwMode="auto">
          <a:xfrm>
            <a:off x="6019800" y="4421875"/>
            <a:ext cx="2971800"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lgn="ctr">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l">
              <a:spcBef>
                <a:spcPct val="50000"/>
              </a:spcBef>
            </a:pPr>
            <a:r>
              <a:rPr lang="en-US" altLang="en-US" sz="1600" dirty="0">
                <a:latin typeface="Liberation Sans" panose="020B0604020202020204" pitchFamily="34" charset="0"/>
              </a:rPr>
              <a:t>Interest expense</a:t>
            </a:r>
          </a:p>
        </p:txBody>
      </p:sp>
      <p:sp>
        <p:nvSpPr>
          <p:cNvPr id="81" name="Text Box 26"/>
          <p:cNvSpPr txBox="1">
            <a:spLocks noChangeArrowheads="1"/>
          </p:cNvSpPr>
          <p:nvPr/>
        </p:nvSpPr>
        <p:spPr bwMode="auto">
          <a:xfrm>
            <a:off x="685800" y="4758425"/>
            <a:ext cx="3733800"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l">
              <a:spcBef>
                <a:spcPct val="50000"/>
              </a:spcBef>
            </a:pPr>
            <a:r>
              <a:rPr lang="en-US" altLang="en-US" sz="1600" dirty="0">
                <a:latin typeface="Liberation Sans" panose="020B0604020202020204" pitchFamily="34" charset="0"/>
              </a:rPr>
              <a:t>Interest Payable</a:t>
            </a:r>
          </a:p>
        </p:txBody>
      </p:sp>
      <p:sp>
        <p:nvSpPr>
          <p:cNvPr id="82" name="Text Box 27"/>
          <p:cNvSpPr txBox="1">
            <a:spLocks noChangeArrowheads="1"/>
          </p:cNvSpPr>
          <p:nvPr/>
        </p:nvSpPr>
        <p:spPr bwMode="auto">
          <a:xfrm>
            <a:off x="4495800" y="4758425"/>
            <a:ext cx="1295400"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lgn="ctr">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50000"/>
              </a:spcBef>
            </a:pPr>
            <a:r>
              <a:rPr lang="en-US" altLang="en-US" sz="1600" dirty="0">
                <a:latin typeface="Liberation Sans" panose="020B0604020202020204" pitchFamily="34" charset="0"/>
              </a:rPr>
              <a:t>SFP</a:t>
            </a:r>
          </a:p>
        </p:txBody>
      </p:sp>
      <p:sp>
        <p:nvSpPr>
          <p:cNvPr id="83" name="Text Box 28"/>
          <p:cNvSpPr txBox="1">
            <a:spLocks noChangeArrowheads="1"/>
          </p:cNvSpPr>
          <p:nvPr/>
        </p:nvSpPr>
        <p:spPr bwMode="auto">
          <a:xfrm>
            <a:off x="6019800" y="4758425"/>
            <a:ext cx="2971800"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lgn="ctr">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l">
              <a:spcBef>
                <a:spcPct val="50000"/>
              </a:spcBef>
            </a:pPr>
            <a:r>
              <a:rPr lang="en-US" altLang="en-US" sz="1600" dirty="0">
                <a:latin typeface="Liberation Sans" panose="020B0604020202020204" pitchFamily="34" charset="0"/>
              </a:rPr>
              <a:t>Current liabilities</a:t>
            </a:r>
          </a:p>
        </p:txBody>
      </p:sp>
      <p:sp>
        <p:nvSpPr>
          <p:cNvPr id="84" name="Text Box 29"/>
          <p:cNvSpPr txBox="1">
            <a:spLocks noChangeArrowheads="1"/>
          </p:cNvSpPr>
          <p:nvPr/>
        </p:nvSpPr>
        <p:spPr bwMode="auto">
          <a:xfrm>
            <a:off x="685800" y="5107675"/>
            <a:ext cx="3733800"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l">
              <a:spcBef>
                <a:spcPct val="50000"/>
              </a:spcBef>
            </a:pPr>
            <a:r>
              <a:rPr lang="en-US" altLang="en-US" sz="1600" dirty="0">
                <a:latin typeface="Liberation Sans" panose="020B0604020202020204" pitchFamily="34" charset="0"/>
              </a:rPr>
              <a:t>Inventory</a:t>
            </a:r>
          </a:p>
        </p:txBody>
      </p:sp>
      <p:sp>
        <p:nvSpPr>
          <p:cNvPr id="85" name="Text Box 30"/>
          <p:cNvSpPr txBox="1">
            <a:spLocks noChangeArrowheads="1"/>
          </p:cNvSpPr>
          <p:nvPr/>
        </p:nvSpPr>
        <p:spPr bwMode="auto">
          <a:xfrm>
            <a:off x="4495800" y="5107675"/>
            <a:ext cx="1295400"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lgn="ctr">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50000"/>
              </a:spcBef>
            </a:pPr>
            <a:r>
              <a:rPr lang="en-US" altLang="en-US" sz="1600" dirty="0">
                <a:latin typeface="Liberation Sans" panose="020B0604020202020204" pitchFamily="34" charset="0"/>
              </a:rPr>
              <a:t>SFP</a:t>
            </a:r>
          </a:p>
        </p:txBody>
      </p:sp>
      <p:sp>
        <p:nvSpPr>
          <p:cNvPr id="86" name="Text Box 31"/>
          <p:cNvSpPr txBox="1">
            <a:spLocks noChangeArrowheads="1"/>
          </p:cNvSpPr>
          <p:nvPr/>
        </p:nvSpPr>
        <p:spPr bwMode="auto">
          <a:xfrm>
            <a:off x="685800" y="5444225"/>
            <a:ext cx="3733800"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l">
              <a:spcBef>
                <a:spcPct val="50000"/>
              </a:spcBef>
            </a:pPr>
            <a:r>
              <a:rPr lang="en-US" altLang="en-US" sz="1600" dirty="0">
                <a:latin typeface="Liberation Sans" panose="020B0604020202020204" pitchFamily="34" charset="0"/>
              </a:rPr>
              <a:t>Land</a:t>
            </a:r>
          </a:p>
        </p:txBody>
      </p:sp>
      <p:sp>
        <p:nvSpPr>
          <p:cNvPr id="87" name="Text Box 32"/>
          <p:cNvSpPr txBox="1">
            <a:spLocks noChangeArrowheads="1"/>
          </p:cNvSpPr>
          <p:nvPr/>
        </p:nvSpPr>
        <p:spPr bwMode="auto">
          <a:xfrm>
            <a:off x="4495800" y="5444225"/>
            <a:ext cx="1295400"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lgn="ctr">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50000"/>
              </a:spcBef>
            </a:pPr>
            <a:r>
              <a:rPr lang="en-US" altLang="en-US" sz="1600" dirty="0">
                <a:latin typeface="Liberation Sans" panose="020B0604020202020204" pitchFamily="34" charset="0"/>
              </a:rPr>
              <a:t>SFP</a:t>
            </a:r>
          </a:p>
        </p:txBody>
      </p:sp>
      <p:sp>
        <p:nvSpPr>
          <p:cNvPr id="88" name="Text Box 33"/>
          <p:cNvSpPr txBox="1">
            <a:spLocks noChangeArrowheads="1"/>
          </p:cNvSpPr>
          <p:nvPr/>
        </p:nvSpPr>
        <p:spPr bwMode="auto">
          <a:xfrm>
            <a:off x="6019800" y="5107675"/>
            <a:ext cx="2590800"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l">
              <a:spcBef>
                <a:spcPct val="50000"/>
              </a:spcBef>
            </a:pPr>
            <a:r>
              <a:rPr lang="en-US" altLang="en-US" sz="1600" dirty="0">
                <a:latin typeface="Liberation Sans" panose="020B0604020202020204" pitchFamily="34" charset="0"/>
              </a:rPr>
              <a:t>Current assets</a:t>
            </a:r>
          </a:p>
        </p:txBody>
      </p:sp>
      <p:sp>
        <p:nvSpPr>
          <p:cNvPr id="89" name="Text Box 34"/>
          <p:cNvSpPr txBox="1">
            <a:spLocks noChangeArrowheads="1"/>
          </p:cNvSpPr>
          <p:nvPr/>
        </p:nvSpPr>
        <p:spPr bwMode="auto">
          <a:xfrm>
            <a:off x="6019800" y="5444225"/>
            <a:ext cx="2971800"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lgn="ctr">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l">
              <a:spcBef>
                <a:spcPct val="50000"/>
              </a:spcBef>
            </a:pPr>
            <a:r>
              <a:rPr lang="en-US" altLang="en-US" sz="1600" dirty="0">
                <a:latin typeface="Liberation Sans" panose="020B0604020202020204" pitchFamily="34" charset="0"/>
              </a:rPr>
              <a:t>Property, plant, and equipment</a:t>
            </a:r>
          </a:p>
        </p:txBody>
      </p:sp>
      <p:sp>
        <p:nvSpPr>
          <p:cNvPr id="90" name="Text Box 35"/>
          <p:cNvSpPr txBox="1">
            <a:spLocks noChangeArrowheads="1"/>
          </p:cNvSpPr>
          <p:nvPr/>
        </p:nvSpPr>
        <p:spPr bwMode="auto">
          <a:xfrm>
            <a:off x="685800" y="5793475"/>
            <a:ext cx="3733800"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l">
              <a:spcBef>
                <a:spcPct val="50000"/>
              </a:spcBef>
            </a:pPr>
            <a:r>
              <a:rPr lang="en-US" altLang="en-US" sz="1600" dirty="0">
                <a:latin typeface="Liberation Sans" panose="020B0604020202020204" pitchFamily="34" charset="0"/>
              </a:rPr>
              <a:t>Notes </a:t>
            </a:r>
            <a:r>
              <a:rPr lang="en-US" altLang="en-US" sz="1600" dirty="0" smtClean="0">
                <a:latin typeface="Liberation Sans" panose="020B0604020202020204" pitchFamily="34" charset="0"/>
              </a:rPr>
              <a:t>Payable (due in 3 years)</a:t>
            </a:r>
            <a:endParaRPr lang="en-US" altLang="en-US" sz="1600" dirty="0">
              <a:latin typeface="Liberation Sans" panose="020B0604020202020204" pitchFamily="34" charset="0"/>
            </a:endParaRPr>
          </a:p>
        </p:txBody>
      </p:sp>
      <p:sp>
        <p:nvSpPr>
          <p:cNvPr id="91" name="Text Box 36"/>
          <p:cNvSpPr txBox="1">
            <a:spLocks noChangeArrowheads="1"/>
          </p:cNvSpPr>
          <p:nvPr/>
        </p:nvSpPr>
        <p:spPr bwMode="auto">
          <a:xfrm>
            <a:off x="4495800" y="5793475"/>
            <a:ext cx="1295400"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lgn="ctr">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50000"/>
              </a:spcBef>
            </a:pPr>
            <a:r>
              <a:rPr lang="en-US" altLang="en-US" sz="1600" dirty="0">
                <a:latin typeface="Liberation Sans" panose="020B0604020202020204" pitchFamily="34" charset="0"/>
              </a:rPr>
              <a:t>SFP</a:t>
            </a:r>
          </a:p>
        </p:txBody>
      </p:sp>
      <p:sp>
        <p:nvSpPr>
          <p:cNvPr id="92" name="Text Box 37"/>
          <p:cNvSpPr txBox="1">
            <a:spLocks noChangeArrowheads="1"/>
          </p:cNvSpPr>
          <p:nvPr/>
        </p:nvSpPr>
        <p:spPr bwMode="auto">
          <a:xfrm>
            <a:off x="6019800" y="5793475"/>
            <a:ext cx="2971800"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lgn="ctr">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l">
              <a:spcBef>
                <a:spcPct val="50000"/>
              </a:spcBef>
            </a:pPr>
            <a:r>
              <a:rPr lang="en-US" altLang="en-US" sz="1600" dirty="0">
                <a:latin typeface="Liberation Sans" panose="020B0604020202020204" pitchFamily="34" charset="0"/>
              </a:rPr>
              <a:t>Non-current liabilities</a:t>
            </a:r>
          </a:p>
        </p:txBody>
      </p:sp>
    </p:spTree>
    <p:extLst>
      <p:ext uri="{BB962C8B-B14F-4D97-AF65-F5344CB8AC3E}">
        <p14:creationId xmlns:p14="http://schemas.microsoft.com/office/powerpoint/2010/main" xmlns="" val="79033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8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8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8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88"/>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87"/>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89"/>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91"/>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2" grpId="0"/>
      <p:bldP spid="70" grpId="0"/>
      <p:bldP spid="71" grpId="0"/>
      <p:bldP spid="73" grpId="0"/>
      <p:bldP spid="74" grpId="0"/>
      <p:bldP spid="76" grpId="0"/>
      <p:bldP spid="77" grpId="0"/>
      <p:bldP spid="79" grpId="0"/>
      <p:bldP spid="80" grpId="0"/>
      <p:bldP spid="82" grpId="0"/>
      <p:bldP spid="83" grpId="0"/>
      <p:bldP spid="85" grpId="0"/>
      <p:bldP spid="87" grpId="0"/>
      <p:bldP spid="88" grpId="0"/>
      <p:bldP spid="89" grpId="0"/>
      <p:bldP spid="91" grpId="0"/>
      <p:bldP spid="92"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Text Box 8"/>
          <p:cNvSpPr txBox="1">
            <a:spLocks noChangeArrowheads="1"/>
          </p:cNvSpPr>
          <p:nvPr/>
        </p:nvSpPr>
        <p:spPr bwMode="auto">
          <a:xfrm>
            <a:off x="685800" y="2669275"/>
            <a:ext cx="3124200"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l">
              <a:spcBef>
                <a:spcPct val="50000"/>
              </a:spcBef>
            </a:pPr>
            <a:r>
              <a:rPr lang="en-US" altLang="en-US" sz="1600" b="1" dirty="0">
                <a:latin typeface="Liberation Sans" panose="020B0604020202020204" pitchFamily="34" charset="0"/>
              </a:rPr>
              <a:t>Account</a:t>
            </a:r>
          </a:p>
        </p:txBody>
      </p:sp>
      <p:sp>
        <p:nvSpPr>
          <p:cNvPr id="64" name="Text Box 9"/>
          <p:cNvSpPr txBox="1">
            <a:spLocks noChangeArrowheads="1"/>
          </p:cNvSpPr>
          <p:nvPr/>
        </p:nvSpPr>
        <p:spPr bwMode="auto">
          <a:xfrm>
            <a:off x="4422496" y="2393051"/>
            <a:ext cx="1444903" cy="5798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1600" b="1" dirty="0">
                <a:latin typeface="Liberation Sans" panose="020B0604020202020204" pitchFamily="34" charset="0"/>
              </a:rPr>
              <a:t>Financial Statement</a:t>
            </a:r>
          </a:p>
        </p:txBody>
      </p:sp>
      <p:sp>
        <p:nvSpPr>
          <p:cNvPr id="65" name="Text Box 10"/>
          <p:cNvSpPr txBox="1">
            <a:spLocks noChangeArrowheads="1"/>
          </p:cNvSpPr>
          <p:nvPr/>
        </p:nvSpPr>
        <p:spPr bwMode="auto">
          <a:xfrm>
            <a:off x="6024984" y="2669275"/>
            <a:ext cx="2585615" cy="3358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l">
              <a:spcBef>
                <a:spcPct val="50000"/>
              </a:spcBef>
            </a:pPr>
            <a:r>
              <a:rPr lang="en-US" altLang="en-US" sz="1600" b="1" dirty="0">
                <a:latin typeface="Liberation Sans" panose="020B0604020202020204" pitchFamily="34" charset="0"/>
              </a:rPr>
              <a:t>Classification</a:t>
            </a:r>
          </a:p>
        </p:txBody>
      </p:sp>
      <p:sp>
        <p:nvSpPr>
          <p:cNvPr id="6" name="Slide Number Placeholder "/>
          <p:cNvSpPr>
            <a:spLocks noGrp="1"/>
          </p:cNvSpPr>
          <p:nvPr>
            <p:ph type="sldNum" sz="quarter" idx="10"/>
          </p:nvPr>
        </p:nvSpPr>
        <p:spPr>
          <a:xfrm>
            <a:off x="6462716" y="6356351"/>
            <a:ext cx="2376484" cy="364394"/>
          </a:xfrm>
          <a:ln>
            <a:noFill/>
          </a:ln>
        </p:spPr>
        <p:txBody>
          <a:bodyPr/>
          <a:lstStyle/>
          <a:p>
            <a:fld id="{67B19427-F580-D146-B60E-4CADEE75497F}" type="slidenum">
              <a:rPr lang="en-US" smtClean="0"/>
              <a:pPr/>
              <a:t>63</a:t>
            </a:fld>
            <a:endParaRPr lang="en-US" dirty="0"/>
          </a:p>
        </p:txBody>
      </p:sp>
      <p:sp>
        <p:nvSpPr>
          <p:cNvPr id="5" name="Footer Placeholder "/>
          <p:cNvSpPr>
            <a:spLocks noGrp="1"/>
          </p:cNvSpPr>
          <p:nvPr>
            <p:ph type="ftr" sz="quarter" idx="11"/>
          </p:nvPr>
        </p:nvSpPr>
        <p:spPr>
          <a:xfrm>
            <a:off x="3035126" y="6356351"/>
            <a:ext cx="3079924" cy="364394"/>
          </a:xfrm>
          <a:ln>
            <a:noFill/>
          </a:ln>
        </p:spPr>
        <p:txBody>
          <a:bodyPr/>
          <a:lstStyle/>
          <a:p>
            <a:r>
              <a:rPr lang="en-US" dirty="0" smtClean="0"/>
              <a:t>Copyright ©2019 John </a:t>
            </a:r>
            <a:r>
              <a:rPr lang="en-US" dirty="0"/>
              <a:t>Wiley &amp; Son, Inc. </a:t>
            </a:r>
          </a:p>
        </p:txBody>
      </p:sp>
      <p:sp>
        <p:nvSpPr>
          <p:cNvPr id="26" name="Rectangle 5"/>
          <p:cNvSpPr>
            <a:spLocks noChangeArrowheads="1"/>
          </p:cNvSpPr>
          <p:nvPr/>
        </p:nvSpPr>
        <p:spPr bwMode="auto">
          <a:xfrm>
            <a:off x="609600" y="1676899"/>
            <a:ext cx="8001000" cy="765466"/>
          </a:xfrm>
          <a:prstGeom prst="rect">
            <a:avLst/>
          </a:prstGeom>
          <a:solidFill>
            <a:schemeClr val="bg1"/>
          </a:solidFill>
          <a:ln>
            <a:noFill/>
          </a:ln>
          <a:effectLst/>
          <a:extLs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lgn="l">
              <a:tabLst>
                <a:tab pos="2057400" algn="l"/>
              </a:tabLst>
              <a:defRPr sz="2400">
                <a:solidFill>
                  <a:schemeClr val="tx1"/>
                </a:solidFill>
                <a:latin typeface="Times New Roman" pitchFamily="18" charset="0"/>
              </a:defRPr>
            </a:lvl1pPr>
            <a:lvl2pPr algn="l">
              <a:tabLst>
                <a:tab pos="2057400" algn="l"/>
              </a:tabLst>
              <a:defRPr sz="2400">
                <a:solidFill>
                  <a:schemeClr val="tx1"/>
                </a:solidFill>
                <a:latin typeface="Times New Roman" pitchFamily="18" charset="0"/>
              </a:defRPr>
            </a:lvl2pPr>
            <a:lvl3pPr algn="l">
              <a:tabLst>
                <a:tab pos="2057400" algn="l"/>
              </a:tabLst>
              <a:defRPr sz="2400">
                <a:solidFill>
                  <a:schemeClr val="tx1"/>
                </a:solidFill>
                <a:latin typeface="Times New Roman" pitchFamily="18" charset="0"/>
              </a:defRPr>
            </a:lvl3pPr>
            <a:lvl4pPr algn="l">
              <a:tabLst>
                <a:tab pos="2057400" algn="l"/>
              </a:tabLst>
              <a:defRPr sz="2400">
                <a:solidFill>
                  <a:schemeClr val="tx1"/>
                </a:solidFill>
                <a:latin typeface="Times New Roman" pitchFamily="18" charset="0"/>
              </a:defRPr>
            </a:lvl4pPr>
            <a:lvl5pPr algn="l">
              <a:tabLst>
                <a:tab pos="2057400" algn="l"/>
              </a:tabLst>
              <a:defRPr sz="2400">
                <a:solidFill>
                  <a:schemeClr val="tx1"/>
                </a:solidFill>
                <a:latin typeface="Times New Roman" pitchFamily="18" charset="0"/>
              </a:defRPr>
            </a:lvl5pPr>
            <a:lvl6pPr eaLnBrk="0" fontAlgn="base" hangingPunct="0">
              <a:spcBef>
                <a:spcPct val="0"/>
              </a:spcBef>
              <a:spcAft>
                <a:spcPct val="0"/>
              </a:spcAft>
              <a:tabLst>
                <a:tab pos="2057400" algn="l"/>
              </a:tabLst>
              <a:defRPr sz="2400">
                <a:solidFill>
                  <a:schemeClr val="tx1"/>
                </a:solidFill>
                <a:latin typeface="Times New Roman" pitchFamily="18" charset="0"/>
              </a:defRPr>
            </a:lvl6pPr>
            <a:lvl7pPr eaLnBrk="0" fontAlgn="base" hangingPunct="0">
              <a:spcBef>
                <a:spcPct val="0"/>
              </a:spcBef>
              <a:spcAft>
                <a:spcPct val="0"/>
              </a:spcAft>
              <a:tabLst>
                <a:tab pos="2057400" algn="l"/>
              </a:tabLst>
              <a:defRPr sz="2400">
                <a:solidFill>
                  <a:schemeClr val="tx1"/>
                </a:solidFill>
                <a:latin typeface="Times New Roman" pitchFamily="18" charset="0"/>
              </a:defRPr>
            </a:lvl7pPr>
            <a:lvl8pPr eaLnBrk="0" fontAlgn="base" hangingPunct="0">
              <a:spcBef>
                <a:spcPct val="0"/>
              </a:spcBef>
              <a:spcAft>
                <a:spcPct val="0"/>
              </a:spcAft>
              <a:tabLst>
                <a:tab pos="2057400" algn="l"/>
              </a:tabLst>
              <a:defRPr sz="2400">
                <a:solidFill>
                  <a:schemeClr val="tx1"/>
                </a:solidFill>
                <a:latin typeface="Times New Roman" pitchFamily="18" charset="0"/>
              </a:defRPr>
            </a:lvl8pPr>
            <a:lvl9pPr eaLnBrk="0" fontAlgn="base" hangingPunct="0">
              <a:spcBef>
                <a:spcPct val="0"/>
              </a:spcBef>
              <a:spcAft>
                <a:spcPct val="0"/>
              </a:spcAft>
              <a:tabLst>
                <a:tab pos="2057400" algn="l"/>
              </a:tabLst>
              <a:defRPr sz="2400">
                <a:solidFill>
                  <a:schemeClr val="tx1"/>
                </a:solidFill>
                <a:latin typeface="Times New Roman" pitchFamily="18" charset="0"/>
              </a:defRPr>
            </a:lvl9pPr>
          </a:lstStyle>
          <a:p>
            <a:pPr>
              <a:lnSpc>
                <a:spcPct val="120000"/>
              </a:lnSpc>
            </a:pPr>
            <a:r>
              <a:rPr lang="en-US" altLang="en-US" sz="1900" dirty="0" smtClean="0">
                <a:latin typeface="Liberation Sans" panose="020B0604020202020204" pitchFamily="34" charset="0"/>
              </a:rPr>
              <a:t>Indicate </a:t>
            </a:r>
            <a:r>
              <a:rPr lang="en-US" altLang="en-US" sz="1900" dirty="0">
                <a:latin typeface="Liberation Sans" panose="020B0604020202020204" pitchFamily="34" charset="0"/>
              </a:rPr>
              <a:t>in which financial statement and under what classification each of the following would be reported.</a:t>
            </a:r>
          </a:p>
        </p:txBody>
      </p:sp>
      <p:sp>
        <p:nvSpPr>
          <p:cNvPr id="33" name="Line 25" descr="Line under heading."/>
          <p:cNvSpPr>
            <a:spLocks noChangeShapeType="1"/>
          </p:cNvSpPr>
          <p:nvPr/>
        </p:nvSpPr>
        <p:spPr bwMode="auto">
          <a:xfrm>
            <a:off x="769014" y="2972409"/>
            <a:ext cx="3498185" cy="1"/>
          </a:xfrm>
          <a:prstGeom prst="line">
            <a:avLst/>
          </a:prstGeom>
          <a:noFill/>
          <a:ln w="19050" cap="sq">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34" name="Line 26" descr="Line under heading."/>
          <p:cNvSpPr>
            <a:spLocks noChangeShapeType="1"/>
          </p:cNvSpPr>
          <p:nvPr/>
        </p:nvSpPr>
        <p:spPr bwMode="auto">
          <a:xfrm>
            <a:off x="4498392" y="2972409"/>
            <a:ext cx="1292808" cy="1"/>
          </a:xfrm>
          <a:prstGeom prst="line">
            <a:avLst/>
          </a:prstGeom>
          <a:noFill/>
          <a:ln w="19050" cap="sq">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35" name="Line 27" descr="Line under heading."/>
          <p:cNvSpPr>
            <a:spLocks noChangeShapeType="1"/>
          </p:cNvSpPr>
          <p:nvPr/>
        </p:nvSpPr>
        <p:spPr bwMode="auto">
          <a:xfrm>
            <a:off x="6100422" y="2972409"/>
            <a:ext cx="2205378" cy="1"/>
          </a:xfrm>
          <a:prstGeom prst="line">
            <a:avLst/>
          </a:prstGeom>
          <a:noFill/>
          <a:ln w="19050" cap="sq">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42" name="Text Box 5"/>
          <p:cNvSpPr txBox="1">
            <a:spLocks noChangeArrowheads="1"/>
          </p:cNvSpPr>
          <p:nvPr/>
        </p:nvSpPr>
        <p:spPr bwMode="auto">
          <a:xfrm>
            <a:off x="685800" y="3050275"/>
            <a:ext cx="3124200"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l">
              <a:spcBef>
                <a:spcPct val="50000"/>
              </a:spcBef>
            </a:pPr>
            <a:r>
              <a:rPr lang="en-US" altLang="en-US" sz="1600" dirty="0">
                <a:latin typeface="Liberation Sans" panose="020B0604020202020204" pitchFamily="34" charset="0"/>
              </a:rPr>
              <a:t>Property Taxes Payable</a:t>
            </a:r>
          </a:p>
        </p:txBody>
      </p:sp>
      <p:sp>
        <p:nvSpPr>
          <p:cNvPr id="43" name="Text Box 6"/>
          <p:cNvSpPr txBox="1">
            <a:spLocks noChangeArrowheads="1"/>
          </p:cNvSpPr>
          <p:nvPr/>
        </p:nvSpPr>
        <p:spPr bwMode="auto">
          <a:xfrm>
            <a:off x="4495800" y="3050275"/>
            <a:ext cx="1295400"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50000"/>
              </a:spcBef>
            </a:pPr>
            <a:r>
              <a:rPr lang="en-US" altLang="en-US" sz="1600" dirty="0">
                <a:latin typeface="Liberation Sans" panose="020B0604020202020204" pitchFamily="34" charset="0"/>
              </a:rPr>
              <a:t>SFP</a:t>
            </a:r>
          </a:p>
        </p:txBody>
      </p:sp>
      <p:sp>
        <p:nvSpPr>
          <p:cNvPr id="44" name="Text Box 7"/>
          <p:cNvSpPr txBox="1">
            <a:spLocks noChangeArrowheads="1"/>
          </p:cNvSpPr>
          <p:nvPr/>
        </p:nvSpPr>
        <p:spPr bwMode="auto">
          <a:xfrm>
            <a:off x="6019800" y="3050275"/>
            <a:ext cx="2971800"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lgn="ctr">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l">
              <a:spcBef>
                <a:spcPct val="50000"/>
              </a:spcBef>
            </a:pPr>
            <a:r>
              <a:rPr lang="en-US" altLang="en-US" sz="1600" dirty="0" smtClean="0">
                <a:latin typeface="Liberation Sans" panose="020B0604020202020204" pitchFamily="34" charset="0"/>
              </a:rPr>
              <a:t>Current </a:t>
            </a:r>
            <a:r>
              <a:rPr lang="en-US" altLang="en-US" sz="1600" dirty="0">
                <a:latin typeface="Liberation Sans" panose="020B0604020202020204" pitchFamily="34" charset="0"/>
              </a:rPr>
              <a:t>liabilities</a:t>
            </a:r>
          </a:p>
        </p:txBody>
      </p:sp>
      <p:sp>
        <p:nvSpPr>
          <p:cNvPr id="51" name="Text Box 14"/>
          <p:cNvSpPr txBox="1">
            <a:spLocks noChangeArrowheads="1"/>
          </p:cNvSpPr>
          <p:nvPr/>
        </p:nvSpPr>
        <p:spPr bwMode="auto">
          <a:xfrm>
            <a:off x="685800" y="3386825"/>
            <a:ext cx="3124200"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l">
              <a:spcBef>
                <a:spcPct val="50000"/>
              </a:spcBef>
            </a:pPr>
            <a:r>
              <a:rPr lang="en-US" altLang="en-US" sz="1600" dirty="0">
                <a:latin typeface="Liberation Sans" panose="020B0604020202020204" pitchFamily="34" charset="0"/>
              </a:rPr>
              <a:t>Salaries and Wages Expense</a:t>
            </a:r>
          </a:p>
        </p:txBody>
      </p:sp>
      <p:sp>
        <p:nvSpPr>
          <p:cNvPr id="52" name="Text Box 15"/>
          <p:cNvSpPr txBox="1">
            <a:spLocks noChangeArrowheads="1"/>
          </p:cNvSpPr>
          <p:nvPr/>
        </p:nvSpPr>
        <p:spPr bwMode="auto">
          <a:xfrm>
            <a:off x="4495800" y="3386825"/>
            <a:ext cx="1295400"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50000"/>
              </a:spcBef>
            </a:pPr>
            <a:r>
              <a:rPr lang="en-US" altLang="en-US" sz="1600" dirty="0">
                <a:latin typeface="Liberation Sans" panose="020B0604020202020204" pitchFamily="34" charset="0"/>
              </a:rPr>
              <a:t>IS</a:t>
            </a:r>
          </a:p>
        </p:txBody>
      </p:sp>
      <p:sp>
        <p:nvSpPr>
          <p:cNvPr id="53" name="Text Box 16"/>
          <p:cNvSpPr txBox="1">
            <a:spLocks noChangeArrowheads="1"/>
          </p:cNvSpPr>
          <p:nvPr/>
        </p:nvSpPr>
        <p:spPr bwMode="auto">
          <a:xfrm>
            <a:off x="6019800" y="3386825"/>
            <a:ext cx="2590800"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l">
              <a:spcBef>
                <a:spcPct val="50000"/>
              </a:spcBef>
            </a:pPr>
            <a:r>
              <a:rPr lang="en-US" altLang="en-US" sz="1600" dirty="0">
                <a:latin typeface="Liberation Sans" panose="020B0604020202020204" pitchFamily="34" charset="0"/>
              </a:rPr>
              <a:t>Operating expenses</a:t>
            </a:r>
          </a:p>
        </p:txBody>
      </p:sp>
      <p:sp>
        <p:nvSpPr>
          <p:cNvPr id="54" name="Text Box 17"/>
          <p:cNvSpPr txBox="1">
            <a:spLocks noChangeArrowheads="1"/>
          </p:cNvSpPr>
          <p:nvPr/>
        </p:nvSpPr>
        <p:spPr bwMode="auto">
          <a:xfrm>
            <a:off x="685800" y="3736075"/>
            <a:ext cx="3581400"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marL="228600" indent="-228600" algn="l">
              <a:defRPr sz="2400">
                <a:solidFill>
                  <a:schemeClr val="tx1"/>
                </a:solidFill>
                <a:latin typeface="Times New Roman" pitchFamily="18" charset="0"/>
              </a:defRPr>
            </a:lvl1pPr>
            <a:lvl2pPr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sz="1600" dirty="0">
                <a:latin typeface="Liberation Sans" panose="020B0604020202020204" pitchFamily="34" charset="0"/>
              </a:rPr>
              <a:t>Salaries and Wages Payable</a:t>
            </a:r>
          </a:p>
        </p:txBody>
      </p:sp>
      <p:sp>
        <p:nvSpPr>
          <p:cNvPr id="55" name="Text Box 18"/>
          <p:cNvSpPr txBox="1">
            <a:spLocks noChangeArrowheads="1"/>
          </p:cNvSpPr>
          <p:nvPr/>
        </p:nvSpPr>
        <p:spPr bwMode="auto">
          <a:xfrm>
            <a:off x="4495800" y="3736075"/>
            <a:ext cx="1295400"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lgn="ctr">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50000"/>
              </a:spcBef>
            </a:pPr>
            <a:r>
              <a:rPr lang="en-US" altLang="en-US" sz="1600" dirty="0">
                <a:latin typeface="Liberation Sans" panose="020B0604020202020204" pitchFamily="34" charset="0"/>
              </a:rPr>
              <a:t>SFP</a:t>
            </a:r>
          </a:p>
        </p:txBody>
      </p:sp>
      <p:sp>
        <p:nvSpPr>
          <p:cNvPr id="56" name="Text Box 19"/>
          <p:cNvSpPr txBox="1">
            <a:spLocks noChangeArrowheads="1"/>
          </p:cNvSpPr>
          <p:nvPr/>
        </p:nvSpPr>
        <p:spPr bwMode="auto">
          <a:xfrm>
            <a:off x="6019800" y="3736075"/>
            <a:ext cx="2971800"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l">
              <a:spcBef>
                <a:spcPct val="50000"/>
              </a:spcBef>
            </a:pPr>
            <a:r>
              <a:rPr lang="en-US" altLang="en-US" sz="1600" dirty="0">
                <a:latin typeface="Liberation Sans" panose="020B0604020202020204" pitchFamily="34" charset="0"/>
              </a:rPr>
              <a:t>Current liabilities</a:t>
            </a:r>
          </a:p>
        </p:txBody>
      </p:sp>
      <p:sp>
        <p:nvSpPr>
          <p:cNvPr id="57" name="Text Box 20"/>
          <p:cNvSpPr txBox="1">
            <a:spLocks noChangeArrowheads="1"/>
          </p:cNvSpPr>
          <p:nvPr/>
        </p:nvSpPr>
        <p:spPr bwMode="auto">
          <a:xfrm>
            <a:off x="685800" y="4072625"/>
            <a:ext cx="3733800"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l">
              <a:spcBef>
                <a:spcPct val="50000"/>
              </a:spcBef>
            </a:pPr>
            <a:r>
              <a:rPr lang="en-US" altLang="en-US" sz="1600" dirty="0">
                <a:latin typeface="Liberation Sans" panose="020B0604020202020204" pitchFamily="34" charset="0"/>
              </a:rPr>
              <a:t>Sales Returns and Allowances</a:t>
            </a:r>
          </a:p>
        </p:txBody>
      </p:sp>
      <p:sp>
        <p:nvSpPr>
          <p:cNvPr id="58" name="Text Box 21"/>
          <p:cNvSpPr txBox="1">
            <a:spLocks noChangeArrowheads="1"/>
          </p:cNvSpPr>
          <p:nvPr/>
        </p:nvSpPr>
        <p:spPr bwMode="auto">
          <a:xfrm>
            <a:off x="4495800" y="4072625"/>
            <a:ext cx="1295400"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lgn="ctr">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50000"/>
              </a:spcBef>
            </a:pPr>
            <a:r>
              <a:rPr lang="en-US" altLang="en-US" sz="1600" dirty="0">
                <a:latin typeface="Liberation Sans" panose="020B0604020202020204" pitchFamily="34" charset="0"/>
              </a:rPr>
              <a:t>IS</a:t>
            </a:r>
          </a:p>
        </p:txBody>
      </p:sp>
      <p:sp>
        <p:nvSpPr>
          <p:cNvPr id="59" name="Text Box 22"/>
          <p:cNvSpPr txBox="1">
            <a:spLocks noChangeArrowheads="1"/>
          </p:cNvSpPr>
          <p:nvPr/>
        </p:nvSpPr>
        <p:spPr bwMode="auto">
          <a:xfrm>
            <a:off x="6019800" y="4072625"/>
            <a:ext cx="2971800"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lgn="ctr">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l">
              <a:spcBef>
                <a:spcPct val="50000"/>
              </a:spcBef>
            </a:pPr>
            <a:r>
              <a:rPr lang="en-US" altLang="en-US" sz="1600" dirty="0" smtClean="0">
                <a:latin typeface="Liberation Sans" panose="020B0604020202020204" pitchFamily="34" charset="0"/>
              </a:rPr>
              <a:t>Sales</a:t>
            </a:r>
            <a:endParaRPr lang="en-US" altLang="en-US" sz="1600" dirty="0">
              <a:latin typeface="Liberation Sans" panose="020B0604020202020204" pitchFamily="34" charset="0"/>
            </a:endParaRPr>
          </a:p>
        </p:txBody>
      </p:sp>
      <p:sp>
        <p:nvSpPr>
          <p:cNvPr id="93" name="Text Box 23"/>
          <p:cNvSpPr txBox="1">
            <a:spLocks noChangeArrowheads="1"/>
          </p:cNvSpPr>
          <p:nvPr/>
        </p:nvSpPr>
        <p:spPr bwMode="auto">
          <a:xfrm>
            <a:off x="685800" y="4421875"/>
            <a:ext cx="3733800"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l">
              <a:spcBef>
                <a:spcPct val="50000"/>
              </a:spcBef>
            </a:pPr>
            <a:r>
              <a:rPr lang="en-US" altLang="en-US" sz="1600" dirty="0">
                <a:latin typeface="Liberation Sans" panose="020B0604020202020204" pitchFamily="34" charset="0"/>
              </a:rPr>
              <a:t>Sales Revenue</a:t>
            </a:r>
          </a:p>
        </p:txBody>
      </p:sp>
      <p:sp>
        <p:nvSpPr>
          <p:cNvPr id="94" name="Text Box 24"/>
          <p:cNvSpPr txBox="1">
            <a:spLocks noChangeArrowheads="1"/>
          </p:cNvSpPr>
          <p:nvPr/>
        </p:nvSpPr>
        <p:spPr bwMode="auto">
          <a:xfrm>
            <a:off x="4495800" y="4421875"/>
            <a:ext cx="1295400"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lgn="ctr">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50000"/>
              </a:spcBef>
            </a:pPr>
            <a:r>
              <a:rPr lang="en-US" altLang="en-US" sz="1600" dirty="0">
                <a:latin typeface="Liberation Sans" panose="020B0604020202020204" pitchFamily="34" charset="0"/>
              </a:rPr>
              <a:t>IS</a:t>
            </a:r>
          </a:p>
        </p:txBody>
      </p:sp>
      <p:sp>
        <p:nvSpPr>
          <p:cNvPr id="95" name="Text Box 25"/>
          <p:cNvSpPr txBox="1">
            <a:spLocks noChangeArrowheads="1"/>
          </p:cNvSpPr>
          <p:nvPr/>
        </p:nvSpPr>
        <p:spPr bwMode="auto">
          <a:xfrm>
            <a:off x="6019800" y="4421875"/>
            <a:ext cx="2971800"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lgn="ctr">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l">
              <a:spcBef>
                <a:spcPct val="50000"/>
              </a:spcBef>
            </a:pPr>
            <a:r>
              <a:rPr lang="en-US" altLang="en-US" sz="1600" dirty="0" smtClean="0">
                <a:latin typeface="Liberation Sans" panose="020B0604020202020204" pitchFamily="34" charset="0"/>
              </a:rPr>
              <a:t>Sales</a:t>
            </a:r>
            <a:endParaRPr lang="en-US" altLang="en-US" sz="1600" dirty="0">
              <a:latin typeface="Liberation Sans" panose="020B0604020202020204" pitchFamily="34" charset="0"/>
            </a:endParaRPr>
          </a:p>
        </p:txBody>
      </p:sp>
      <p:sp>
        <p:nvSpPr>
          <p:cNvPr id="96" name="Text Box 26"/>
          <p:cNvSpPr txBox="1">
            <a:spLocks noChangeArrowheads="1"/>
          </p:cNvSpPr>
          <p:nvPr/>
        </p:nvSpPr>
        <p:spPr bwMode="auto">
          <a:xfrm>
            <a:off x="685800" y="4758425"/>
            <a:ext cx="3733800" cy="3385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l">
              <a:spcBef>
                <a:spcPct val="50000"/>
              </a:spcBef>
            </a:pPr>
            <a:r>
              <a:rPr lang="en-US" altLang="en-US" sz="1600" dirty="0">
                <a:latin typeface="Liberation Sans" panose="020B0604020202020204" pitchFamily="34" charset="0"/>
              </a:rPr>
              <a:t>Share </a:t>
            </a:r>
            <a:r>
              <a:rPr lang="en-US" altLang="en-US" sz="1600" dirty="0" smtClean="0">
                <a:latin typeface="Liberation Sans" panose="020B0604020202020204" pitchFamily="34" charset="0"/>
              </a:rPr>
              <a:t>Capital</a:t>
            </a:r>
            <a:r>
              <a:rPr lang="en-US" sz="1600" dirty="0" smtClean="0"/>
              <a:t>—</a:t>
            </a:r>
            <a:r>
              <a:rPr lang="en-US" altLang="en-US" sz="1600" dirty="0" smtClean="0">
                <a:latin typeface="Liberation Sans" panose="020B0604020202020204" pitchFamily="34" charset="0"/>
              </a:rPr>
              <a:t>Ordinary</a:t>
            </a:r>
            <a:endParaRPr lang="en-US" altLang="en-US" sz="1600" dirty="0">
              <a:latin typeface="Liberation Sans" panose="020B0604020202020204" pitchFamily="34" charset="0"/>
            </a:endParaRPr>
          </a:p>
        </p:txBody>
      </p:sp>
      <p:sp>
        <p:nvSpPr>
          <p:cNvPr id="97" name="Text Box 27"/>
          <p:cNvSpPr txBox="1">
            <a:spLocks noChangeArrowheads="1"/>
          </p:cNvSpPr>
          <p:nvPr/>
        </p:nvSpPr>
        <p:spPr bwMode="auto">
          <a:xfrm>
            <a:off x="4495800" y="4758425"/>
            <a:ext cx="1295400"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lgn="ctr">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50000"/>
              </a:spcBef>
            </a:pPr>
            <a:r>
              <a:rPr lang="en-US" altLang="en-US" sz="1600" dirty="0">
                <a:latin typeface="Liberation Sans" panose="020B0604020202020204" pitchFamily="34" charset="0"/>
              </a:rPr>
              <a:t>SFP</a:t>
            </a:r>
          </a:p>
        </p:txBody>
      </p:sp>
      <p:sp>
        <p:nvSpPr>
          <p:cNvPr id="98" name="Text Box 28"/>
          <p:cNvSpPr txBox="1">
            <a:spLocks noChangeArrowheads="1"/>
          </p:cNvSpPr>
          <p:nvPr/>
        </p:nvSpPr>
        <p:spPr bwMode="auto">
          <a:xfrm>
            <a:off x="6019800" y="4758425"/>
            <a:ext cx="2971800"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lgn="ctr">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l">
              <a:spcBef>
                <a:spcPct val="50000"/>
              </a:spcBef>
            </a:pPr>
            <a:r>
              <a:rPr lang="en-US" altLang="en-US" sz="1600" dirty="0">
                <a:latin typeface="Liberation Sans" panose="020B0604020202020204" pitchFamily="34" charset="0"/>
              </a:rPr>
              <a:t>Equity</a:t>
            </a:r>
          </a:p>
        </p:txBody>
      </p:sp>
      <p:sp>
        <p:nvSpPr>
          <p:cNvPr id="99" name="Text Box 29"/>
          <p:cNvSpPr txBox="1">
            <a:spLocks noChangeArrowheads="1"/>
          </p:cNvSpPr>
          <p:nvPr/>
        </p:nvSpPr>
        <p:spPr bwMode="auto">
          <a:xfrm>
            <a:off x="685800" y="5107675"/>
            <a:ext cx="3733800"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l">
              <a:spcBef>
                <a:spcPct val="50000"/>
              </a:spcBef>
            </a:pPr>
            <a:r>
              <a:rPr lang="en-US" altLang="en-US" sz="1600" dirty="0">
                <a:latin typeface="Liberation Sans" panose="020B0604020202020204" pitchFamily="34" charset="0"/>
              </a:rPr>
              <a:t>Utilities Expense</a:t>
            </a:r>
          </a:p>
        </p:txBody>
      </p:sp>
      <p:sp>
        <p:nvSpPr>
          <p:cNvPr id="100" name="Text Box 30"/>
          <p:cNvSpPr txBox="1">
            <a:spLocks noChangeArrowheads="1"/>
          </p:cNvSpPr>
          <p:nvPr/>
        </p:nvSpPr>
        <p:spPr bwMode="auto">
          <a:xfrm>
            <a:off x="4495800" y="5107675"/>
            <a:ext cx="1295400"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lgn="ctr">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50000"/>
              </a:spcBef>
            </a:pPr>
            <a:r>
              <a:rPr lang="en-US" altLang="en-US" sz="1600" dirty="0">
                <a:latin typeface="Liberation Sans" panose="020B0604020202020204" pitchFamily="34" charset="0"/>
              </a:rPr>
              <a:t>IS</a:t>
            </a:r>
          </a:p>
        </p:txBody>
      </p:sp>
      <p:sp>
        <p:nvSpPr>
          <p:cNvPr id="101" name="Text Box 33"/>
          <p:cNvSpPr txBox="1">
            <a:spLocks noChangeArrowheads="1"/>
          </p:cNvSpPr>
          <p:nvPr/>
        </p:nvSpPr>
        <p:spPr bwMode="auto">
          <a:xfrm>
            <a:off x="6019800" y="5107675"/>
            <a:ext cx="2590800"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l">
              <a:spcBef>
                <a:spcPct val="50000"/>
              </a:spcBef>
            </a:pPr>
            <a:r>
              <a:rPr lang="en-US" altLang="en-US" sz="1600" dirty="0">
                <a:latin typeface="Liberation Sans" panose="020B0604020202020204" pitchFamily="34" charset="0"/>
              </a:rPr>
              <a:t>Operating expenses</a:t>
            </a:r>
          </a:p>
        </p:txBody>
      </p:sp>
      <p:sp>
        <p:nvSpPr>
          <p:cNvPr id="102" name="Title 2"/>
          <p:cNvSpPr>
            <a:spLocks noGrp="1"/>
          </p:cNvSpPr>
          <p:nvPr>
            <p:ph type="title"/>
          </p:nvPr>
        </p:nvSpPr>
        <p:spPr>
          <a:xfrm>
            <a:off x="304800" y="538486"/>
            <a:ext cx="8534400" cy="1144929"/>
          </a:xfrm>
          <a:ln>
            <a:noFill/>
          </a:ln>
        </p:spPr>
        <p:txBody>
          <a:bodyPr>
            <a:spAutoFit/>
          </a:bodyPr>
          <a:lstStyle/>
          <a:p>
            <a:r>
              <a:rPr lang="en-US" sz="3800" b="1" dirty="0">
                <a:ea typeface="Source Sans Pro" charset="0"/>
              </a:rPr>
              <a:t>DO IT! </a:t>
            </a:r>
            <a:r>
              <a:rPr lang="en-US" sz="3800" b="1" dirty="0" smtClean="0">
                <a:ea typeface="Source Sans Pro" charset="0"/>
              </a:rPr>
              <a:t>5: </a:t>
            </a:r>
            <a:r>
              <a:rPr lang="en-US" sz="3800" b="1" dirty="0" smtClean="0">
                <a:solidFill>
                  <a:srgbClr val="196E78"/>
                </a:solidFill>
                <a:ea typeface="Source Sans Pro" charset="0"/>
              </a:rPr>
              <a:t>Financial Statement Classification </a:t>
            </a:r>
            <a:r>
              <a:rPr lang="en-US" sz="1800" b="0" dirty="0" smtClean="0">
                <a:solidFill>
                  <a:srgbClr val="196E78"/>
                </a:solidFill>
                <a:ea typeface="Source Sans Pro" charset="0"/>
              </a:rPr>
              <a:t>(3 of 3)</a:t>
            </a:r>
            <a:endParaRPr lang="en-US" sz="1800" b="0" dirty="0"/>
          </a:p>
        </p:txBody>
      </p:sp>
    </p:spTree>
    <p:extLst>
      <p:ext uri="{BB962C8B-B14F-4D97-AF65-F5344CB8AC3E}">
        <p14:creationId xmlns:p14="http://schemas.microsoft.com/office/powerpoint/2010/main" xmlns="" val="1131962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9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9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9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0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4" grpId="0"/>
      <p:bldP spid="52" grpId="0"/>
      <p:bldP spid="53" grpId="0"/>
      <p:bldP spid="55" grpId="0"/>
      <p:bldP spid="56" grpId="0"/>
      <p:bldP spid="58" grpId="0"/>
      <p:bldP spid="59" grpId="0"/>
      <p:bldP spid="94" grpId="0"/>
      <p:bldP spid="95" grpId="0"/>
      <p:bldP spid="97" grpId="0"/>
      <p:bldP spid="98" grpId="0"/>
      <p:bldP spid="100" grpId="0"/>
      <p:bldP spid="101"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p:cNvSpPr>
            <a:spLocks noGrp="1"/>
          </p:cNvSpPr>
          <p:nvPr>
            <p:ph type="title"/>
          </p:nvPr>
        </p:nvSpPr>
        <p:spPr>
          <a:xfrm>
            <a:off x="304800" y="1828799"/>
            <a:ext cx="8534400" cy="2738625"/>
          </a:xfrm>
          <a:prstGeom prst="rect">
            <a:avLst/>
          </a:prstGeom>
        </p:spPr>
        <p:txBody>
          <a:bodyPr>
            <a:noAutofit/>
          </a:bodyPr>
          <a:lstStyle/>
          <a:p>
            <a:pPr>
              <a:lnSpc>
                <a:spcPct val="100000"/>
              </a:lnSpc>
              <a:spcBef>
                <a:spcPts val="600"/>
              </a:spcBef>
            </a:pPr>
            <a:r>
              <a:rPr lang="en-IN" dirty="0" smtClean="0">
                <a:solidFill>
                  <a:srgbClr val="931B21"/>
                </a:solidFill>
              </a:rPr>
              <a:t>Learning Objective 6</a:t>
            </a:r>
            <a:br>
              <a:rPr lang="en-IN" dirty="0" smtClean="0">
                <a:solidFill>
                  <a:srgbClr val="931B21"/>
                </a:solidFill>
              </a:rPr>
            </a:br>
            <a:r>
              <a:rPr lang="en-US" dirty="0" smtClean="0">
                <a:solidFill>
                  <a:schemeClr val="accent1"/>
                </a:solidFill>
              </a:rPr>
              <a:t>Prepare </a:t>
            </a:r>
            <a:r>
              <a:rPr lang="en-US" dirty="0">
                <a:solidFill>
                  <a:schemeClr val="accent1"/>
                </a:solidFill>
              </a:rPr>
              <a:t>a </a:t>
            </a:r>
            <a:r>
              <a:rPr lang="en-US" dirty="0" smtClean="0">
                <a:solidFill>
                  <a:schemeClr val="accent1"/>
                </a:solidFill>
              </a:rPr>
              <a:t>Worksheet for a Merchandising Company</a:t>
            </a:r>
            <a:endParaRPr lang="en-US" dirty="0">
              <a:solidFill>
                <a:schemeClr val="accent1"/>
              </a:solidFill>
            </a:endParaRPr>
          </a:p>
        </p:txBody>
      </p:sp>
      <p:sp>
        <p:nvSpPr>
          <p:cNvPr id="5" name="Slide Number Placeholder "/>
          <p:cNvSpPr>
            <a:spLocks noGrp="1"/>
          </p:cNvSpPr>
          <p:nvPr>
            <p:ph type="sldNum" sz="quarter" idx="10"/>
          </p:nvPr>
        </p:nvSpPr>
        <p:spPr/>
        <p:txBody>
          <a:bodyPr/>
          <a:lstStyle/>
          <a:p>
            <a:fld id="{67B19427-F580-D146-B60E-4CADEE75497F}" type="slidenum">
              <a:rPr lang="en-US" smtClean="0"/>
              <a:pPr/>
              <a:t>64</a:t>
            </a:fld>
            <a:endParaRPr lang="en-US" dirty="0"/>
          </a:p>
        </p:txBody>
      </p:sp>
      <p:sp>
        <p:nvSpPr>
          <p:cNvPr id="6" name="Footer Placeholder "/>
          <p:cNvSpPr>
            <a:spLocks noGrp="1"/>
          </p:cNvSpPr>
          <p:nvPr>
            <p:ph type="ftr" sz="quarter" idx="11"/>
          </p:nvPr>
        </p:nvSpPr>
        <p:spPr/>
        <p:txBody>
          <a:bodyPr/>
          <a:lstStyle/>
          <a:p>
            <a:r>
              <a:rPr lang="en-US" dirty="0"/>
              <a:t>Copyright </a:t>
            </a:r>
            <a:r>
              <a:rPr lang="en-US" dirty="0" smtClean="0"/>
              <a:t>©2019 John Wiley &amp; Sons, </a:t>
            </a:r>
            <a:r>
              <a:rPr lang="en-US" dirty="0"/>
              <a:t>Inc. </a:t>
            </a:r>
          </a:p>
        </p:txBody>
      </p:sp>
    </p:spTree>
    <p:extLst>
      <p:ext uri="{BB962C8B-B14F-4D97-AF65-F5344CB8AC3E}">
        <p14:creationId xmlns:p14="http://schemas.microsoft.com/office/powerpoint/2010/main" xmlns="" val="74298736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
          <p:cNvSpPr>
            <a:spLocks noGrp="1"/>
          </p:cNvSpPr>
          <p:nvPr>
            <p:ph type="sldNum" sz="quarter" idx="10"/>
          </p:nvPr>
        </p:nvSpPr>
        <p:spPr/>
        <p:txBody>
          <a:bodyPr/>
          <a:lstStyle/>
          <a:p>
            <a:fld id="{67B19427-F580-D146-B60E-4CADEE75497F}" type="slidenum">
              <a:rPr lang="en-US" smtClean="0"/>
              <a:pPr/>
              <a:t>65</a:t>
            </a:fld>
            <a:endParaRPr lang="en-US" dirty="0"/>
          </a:p>
        </p:txBody>
      </p:sp>
      <p:sp>
        <p:nvSpPr>
          <p:cNvPr id="5" name="Footer Placeholder "/>
          <p:cNvSpPr>
            <a:spLocks noGrp="1"/>
          </p:cNvSpPr>
          <p:nvPr>
            <p:ph type="ftr" sz="quarter" idx="11"/>
          </p:nvPr>
        </p:nvSpPr>
        <p:spPr/>
        <p:txBody>
          <a:bodyPr/>
          <a:lstStyle/>
          <a:p>
            <a:r>
              <a:rPr lang="en-US" dirty="0" smtClean="0"/>
              <a:t>Copyright ©2019 John </a:t>
            </a:r>
            <a:r>
              <a:rPr lang="en-US" dirty="0"/>
              <a:t>Wiley &amp; Son, Inc. </a:t>
            </a:r>
          </a:p>
        </p:txBody>
      </p:sp>
      <p:sp>
        <p:nvSpPr>
          <p:cNvPr id="7" name="LOBL"/>
          <p:cNvSpPr>
            <a:spLocks noGrp="1"/>
          </p:cNvSpPr>
          <p:nvPr>
            <p:ph sz="quarter" idx="4294967295"/>
          </p:nvPr>
        </p:nvSpPr>
        <p:spPr>
          <a:xfrm>
            <a:off x="309562" y="2017931"/>
            <a:ext cx="8529638" cy="3849469"/>
          </a:xfrm>
          <a:prstGeom prst="rect">
            <a:avLst/>
          </a:prstGeom>
        </p:spPr>
        <p:txBody>
          <a:bodyPr/>
          <a:lstStyle/>
          <a:p>
            <a:pPr marL="0" lvl="2" indent="0">
              <a:lnSpc>
                <a:spcPct val="100000"/>
              </a:lnSpc>
              <a:spcBef>
                <a:spcPts val="1200"/>
              </a:spcBef>
              <a:buClr>
                <a:srgbClr val="990000"/>
              </a:buClr>
              <a:buSzPct val="100000"/>
              <a:buNone/>
            </a:pPr>
            <a:r>
              <a:rPr lang="en-US" sz="2800" dirty="0" smtClean="0"/>
              <a:t>As </a:t>
            </a:r>
            <a:r>
              <a:rPr lang="en-US" sz="2800" dirty="0"/>
              <a:t>indicated in Chapter 4, a worksheet enables companies to prepare </a:t>
            </a:r>
            <a:r>
              <a:rPr lang="en-US" sz="2800" dirty="0" smtClean="0"/>
              <a:t>financial </a:t>
            </a:r>
            <a:r>
              <a:rPr lang="en-US" sz="2800" dirty="0"/>
              <a:t>statements before they journalize and post adjusting entries. The steps in preparing a worksheet for a merchandising company are the same as for a service company. </a:t>
            </a:r>
            <a:r>
              <a:rPr lang="en-US" sz="2800" dirty="0" smtClean="0"/>
              <a:t>The following Illustration shows </a:t>
            </a:r>
            <a:r>
              <a:rPr lang="en-US" sz="2800" dirty="0"/>
              <a:t>the worksheet for PW Audio Supply (excluding </a:t>
            </a:r>
            <a:r>
              <a:rPr lang="en-US" sz="2800" dirty="0" smtClean="0"/>
              <a:t>non-operating </a:t>
            </a:r>
            <a:r>
              <a:rPr lang="en-US" sz="2800" dirty="0"/>
              <a:t>items). The unique accounts for a merchandiser using a </a:t>
            </a:r>
            <a:r>
              <a:rPr lang="en-US" sz="2800" b="1" dirty="0"/>
              <a:t>perpetual inventory system </a:t>
            </a:r>
            <a:r>
              <a:rPr lang="en-US" sz="2800" dirty="0"/>
              <a:t>are in </a:t>
            </a:r>
            <a:r>
              <a:rPr lang="en-US" sz="2800" b="1" dirty="0">
                <a:solidFill>
                  <a:srgbClr val="990000"/>
                </a:solidFill>
              </a:rPr>
              <a:t>red</a:t>
            </a:r>
            <a:r>
              <a:rPr lang="en-US" sz="2800" dirty="0"/>
              <a:t>.</a:t>
            </a:r>
            <a:endParaRPr lang="en-US" altLang="en-US" sz="2800" dirty="0"/>
          </a:p>
        </p:txBody>
      </p:sp>
      <p:sp>
        <p:nvSpPr>
          <p:cNvPr id="8" name="Title "/>
          <p:cNvSpPr>
            <a:spLocks noGrp="1"/>
          </p:cNvSpPr>
          <p:nvPr>
            <p:ph type="title" idx="4294967295"/>
          </p:nvPr>
        </p:nvSpPr>
        <p:spPr>
          <a:xfrm>
            <a:off x="309562" y="762000"/>
            <a:ext cx="8682038" cy="1200329"/>
          </a:xfrm>
          <a:prstGeom prst="rect">
            <a:avLst/>
          </a:prstGeom>
        </p:spPr>
        <p:txBody>
          <a:bodyPr wrap="square">
            <a:spAutoFit/>
          </a:bodyPr>
          <a:lstStyle/>
          <a:p>
            <a:r>
              <a:rPr lang="en-US" sz="3200" b="1" dirty="0" smtClean="0">
                <a:solidFill>
                  <a:schemeClr val="accent1"/>
                </a:solidFill>
                <a:latin typeface="Calibri" panose="020F0502020204030204" pitchFamily="34" charset="0"/>
                <a:ea typeface="Source Sans Pro" charset="0"/>
                <a:cs typeface="Calibri" panose="020F0502020204030204" pitchFamily="34" charset="0"/>
              </a:rPr>
              <a:t>Appendix 5A  </a:t>
            </a:r>
            <a:r>
              <a:rPr lang="en-US" sz="4000" b="1" dirty="0" smtClean="0">
                <a:solidFill>
                  <a:schemeClr val="accent1"/>
                </a:solidFill>
                <a:latin typeface="Calibri" panose="020F0502020204030204" pitchFamily="34" charset="0"/>
                <a:ea typeface="Source Sans Pro" charset="0"/>
                <a:cs typeface="Calibri" panose="020F0502020204030204" pitchFamily="34" charset="0"/>
              </a:rPr>
              <a:t>Worksheet </a:t>
            </a:r>
            <a:r>
              <a:rPr lang="en-US" sz="4000" b="1" dirty="0">
                <a:solidFill>
                  <a:schemeClr val="accent1"/>
                </a:solidFill>
                <a:latin typeface="Calibri" panose="020F0502020204030204" pitchFamily="34" charset="0"/>
                <a:ea typeface="Source Sans Pro" charset="0"/>
                <a:cs typeface="Calibri" panose="020F0502020204030204" pitchFamily="34" charset="0"/>
              </a:rPr>
              <a:t>for a Merchandising Company</a:t>
            </a:r>
          </a:p>
        </p:txBody>
      </p:sp>
    </p:spTree>
    <p:extLst>
      <p:ext uri="{BB962C8B-B14F-4D97-AF65-F5344CB8AC3E}">
        <p14:creationId xmlns:p14="http://schemas.microsoft.com/office/powerpoint/2010/main" xmlns="" val="263421508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descr="Table is screen readable."/>
          <p:cNvGraphicFramePr>
            <a:graphicFrameLocks noGrp="1"/>
          </p:cNvGraphicFramePr>
          <p:nvPr>
            <p:extLst>
              <p:ext uri="{D42A27DB-BD31-4B8C-83A1-F6EECF244321}">
                <p14:modId xmlns:p14="http://schemas.microsoft.com/office/powerpoint/2010/main" xmlns="" val="4143060801"/>
              </p:ext>
            </p:extLst>
          </p:nvPr>
        </p:nvGraphicFramePr>
        <p:xfrm>
          <a:off x="216662" y="317305"/>
          <a:ext cx="8698742" cy="5870193"/>
        </p:xfrm>
        <a:graphic>
          <a:graphicData uri="http://schemas.openxmlformats.org/drawingml/2006/table">
            <a:tbl>
              <a:tblPr>
                <a:tableStyleId>{5C22544A-7EE6-4342-B048-85BDC9FD1C3A}</a:tableStyleId>
              </a:tblPr>
              <a:tblGrid>
                <a:gridCol w="1893422"/>
                <a:gridCol w="680532"/>
                <a:gridCol w="680532"/>
                <a:gridCol w="680532"/>
                <a:gridCol w="680532"/>
                <a:gridCol w="680532"/>
                <a:gridCol w="680532"/>
                <a:gridCol w="680532"/>
                <a:gridCol w="680532"/>
                <a:gridCol w="680532"/>
                <a:gridCol w="680532"/>
              </a:tblGrid>
              <a:tr h="180614">
                <a:tc gridSpan="11">
                  <a:txBody>
                    <a:bodyPr/>
                    <a:lstStyle/>
                    <a:p>
                      <a:pPr algn="ctr"/>
                      <a:r>
                        <a:rPr lang="en-US" sz="1200" b="1" i="0" u="none" strike="noStrike" kern="1200" baseline="0" dirty="0" smtClean="0">
                          <a:solidFill>
                            <a:schemeClr val="dk1"/>
                          </a:solidFill>
                          <a:latin typeface="+mn-lt"/>
                          <a:ea typeface="+mn-ea"/>
                          <a:cs typeface="+mn-cs"/>
                        </a:rPr>
                        <a:t>PW Audio Supply</a:t>
                      </a:r>
                    </a:p>
                    <a:p>
                      <a:pPr algn="ctr"/>
                      <a:r>
                        <a:rPr lang="en-US" sz="1200" b="1" i="0" u="none" strike="noStrike" kern="1200" baseline="0" dirty="0" smtClean="0">
                          <a:solidFill>
                            <a:schemeClr val="dk1"/>
                          </a:solidFill>
                          <a:latin typeface="+mn-lt"/>
                          <a:ea typeface="+mn-ea"/>
                          <a:cs typeface="+mn-cs"/>
                        </a:rPr>
                        <a:t>Worksheet</a:t>
                      </a:r>
                    </a:p>
                    <a:p>
                      <a:pPr algn="ctr"/>
                      <a:r>
                        <a:rPr lang="en-US" sz="1200" b="1" i="0" u="none" strike="noStrike" kern="1200" baseline="0" dirty="0" smtClean="0">
                          <a:solidFill>
                            <a:schemeClr val="dk1"/>
                          </a:solidFill>
                          <a:latin typeface="+mn-lt"/>
                          <a:ea typeface="+mn-ea"/>
                          <a:cs typeface="+mn-cs"/>
                        </a:rPr>
                        <a:t>For the Year Ended December 31, 2020</a:t>
                      </a:r>
                      <a:endParaRPr lang="en-US" sz="1000" b="1" i="0" u="none" strike="noStrike" dirty="0">
                        <a:solidFill>
                          <a:srgbClr val="000000"/>
                        </a:solidFill>
                        <a:effectLst/>
                        <a:latin typeface="+mn-lt"/>
                      </a:endParaRPr>
                    </a:p>
                  </a:txBody>
                  <a:tcPr marL="1824" marR="1824" anchor="b">
                    <a:lnB w="19050" cap="flat" cmpd="sng" algn="ctr">
                      <a:solidFill>
                        <a:schemeClr val="tx1"/>
                      </a:solidFill>
                      <a:prstDash val="solid"/>
                      <a:round/>
                      <a:headEnd type="none" w="med" len="med"/>
                      <a:tailEnd type="none" w="med" len="med"/>
                    </a:lnB>
                    <a:solidFill>
                      <a:schemeClr val="bg2"/>
                    </a:solidFill>
                  </a:tcPr>
                </a:tc>
                <a:tc hMerge="1">
                  <a:txBody>
                    <a:bodyPr/>
                    <a:lstStyle/>
                    <a:p>
                      <a:pPr algn="ctr" fontAlgn="b"/>
                      <a:endParaRPr lang="en-US" sz="1200" b="1" i="0" u="none" strike="noStrike" dirty="0">
                        <a:solidFill>
                          <a:srgbClr val="000000"/>
                        </a:solidFill>
                        <a:effectLst/>
                        <a:latin typeface="+mn-lt"/>
                      </a:endParaRPr>
                    </a:p>
                  </a:txBody>
                  <a:tcPr marL="1824" marR="1824" marT="1824" marB="0" anchor="b">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pPr algn="ctr" fontAlgn="b"/>
                      <a:endParaRPr lang="en-US" sz="1200" b="1" i="0" u="none" strike="noStrike" dirty="0">
                        <a:solidFill>
                          <a:srgbClr val="000000"/>
                        </a:solidFill>
                        <a:effectLst/>
                        <a:latin typeface="+mn-lt"/>
                      </a:endParaRPr>
                    </a:p>
                  </a:txBody>
                  <a:tcPr marL="1824" marR="1824" marT="1824" marB="0" anchor="b">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pPr algn="ctr" fontAlgn="b"/>
                      <a:endParaRPr lang="en-US" sz="1200" b="1" i="0" u="none" strike="noStrike" dirty="0">
                        <a:solidFill>
                          <a:srgbClr val="000000"/>
                        </a:solidFill>
                        <a:effectLst/>
                        <a:latin typeface="+mn-lt"/>
                      </a:endParaRPr>
                    </a:p>
                  </a:txBody>
                  <a:tcPr marL="1824" marR="1824" marT="1824" marB="0" anchor="b">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pPr algn="ctr" fontAlgn="b"/>
                      <a:endParaRPr lang="en-US" sz="1200" b="1" i="0" u="none" strike="noStrike" dirty="0">
                        <a:solidFill>
                          <a:srgbClr val="000000"/>
                        </a:solidFill>
                        <a:effectLst/>
                        <a:latin typeface="+mn-lt"/>
                      </a:endParaRPr>
                    </a:p>
                  </a:txBody>
                  <a:tcPr marL="1824" marR="1824" marT="1824" marB="0" anchor="b">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pPr algn="ctr" fontAlgn="b"/>
                      <a:endParaRPr lang="en-US" sz="1200" b="1" i="0" u="none" strike="noStrike" dirty="0">
                        <a:solidFill>
                          <a:srgbClr val="000000"/>
                        </a:solidFill>
                        <a:effectLst/>
                        <a:latin typeface="+mn-lt"/>
                      </a:endParaRPr>
                    </a:p>
                  </a:txBody>
                  <a:tcPr marL="1824" marR="1824" marT="1824" marB="0" anchor="b">
                    <a:lnB w="12700" cap="flat" cmpd="sng" algn="ctr">
                      <a:solidFill>
                        <a:schemeClr val="tx1"/>
                      </a:solidFill>
                      <a:prstDash val="solid"/>
                      <a:round/>
                      <a:headEnd type="none" w="med" len="med"/>
                      <a:tailEnd type="none" w="med" len="med"/>
                    </a:lnB>
                    <a:noFill/>
                  </a:tcPr>
                </a:tc>
                <a:tc hMerge="1">
                  <a:txBody>
                    <a:bodyPr/>
                    <a:lstStyle/>
                    <a:p>
                      <a:endParaRPr lang="en-US"/>
                    </a:p>
                  </a:txBody>
                  <a:tcPr/>
                </a:tc>
              </a:tr>
              <a:tr h="180614">
                <a:tc>
                  <a:txBody>
                    <a:bodyPr/>
                    <a:lstStyle/>
                    <a:p>
                      <a:pPr algn="l" fontAlgn="b"/>
                      <a:endParaRPr lang="en-US" sz="1200" b="1" i="0" u="none" strike="noStrike" dirty="0">
                        <a:solidFill>
                          <a:srgbClr val="000000"/>
                        </a:solidFill>
                        <a:effectLst/>
                        <a:latin typeface="+mn-lt"/>
                      </a:endParaRPr>
                    </a:p>
                  </a:txBody>
                  <a:tcPr marL="1824" marR="1824" marT="1824" marB="0" anchor="b">
                    <a:lnT w="19050" cap="flat" cmpd="sng" algn="ctr">
                      <a:solidFill>
                        <a:schemeClr val="tx1"/>
                      </a:solidFill>
                      <a:prstDash val="solid"/>
                      <a:round/>
                      <a:headEnd type="none" w="med" len="med"/>
                      <a:tailEnd type="none" w="med" len="med"/>
                    </a:lnT>
                    <a:solidFill>
                      <a:schemeClr val="bg2"/>
                    </a:solidFill>
                  </a:tcPr>
                </a:tc>
                <a:tc gridSpan="2">
                  <a:txBody>
                    <a:bodyPr/>
                    <a:lstStyle/>
                    <a:p>
                      <a:pPr algn="ctr" fontAlgn="b"/>
                      <a:r>
                        <a:rPr lang="en-US" sz="1200" b="1" u="none" strike="noStrike" dirty="0">
                          <a:effectLst/>
                          <a:latin typeface="+mn-lt"/>
                        </a:rPr>
                        <a:t> Trial Balance </a:t>
                      </a:r>
                      <a:endParaRPr lang="en-US" sz="1200" b="1" i="0" u="none" strike="noStrike" dirty="0">
                        <a:solidFill>
                          <a:srgbClr val="000000"/>
                        </a:solidFill>
                        <a:effectLst/>
                        <a:latin typeface="+mn-lt"/>
                      </a:endParaRPr>
                    </a:p>
                  </a:txBody>
                  <a:tcPr marL="1824" marR="1824" marT="1824" marB="0" anchor="b">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solidFill>
                  </a:tcPr>
                </a:tc>
                <a:tc hMerge="1">
                  <a:txBody>
                    <a:bodyPr/>
                    <a:lstStyle/>
                    <a:p>
                      <a:endParaRPr lang="en-US"/>
                    </a:p>
                  </a:txBody>
                  <a:tcPr/>
                </a:tc>
                <a:tc gridSpan="2">
                  <a:txBody>
                    <a:bodyPr/>
                    <a:lstStyle/>
                    <a:p>
                      <a:pPr algn="ctr" fontAlgn="b"/>
                      <a:r>
                        <a:rPr lang="en-US" sz="1200" b="1" u="none" strike="noStrike" dirty="0">
                          <a:effectLst/>
                          <a:latin typeface="+mn-lt"/>
                        </a:rPr>
                        <a:t> Adjustments </a:t>
                      </a:r>
                      <a:endParaRPr lang="en-US" sz="1200" b="1" i="0" u="none" strike="noStrike" dirty="0">
                        <a:solidFill>
                          <a:srgbClr val="000000"/>
                        </a:solidFill>
                        <a:effectLst/>
                        <a:latin typeface="+mn-lt"/>
                      </a:endParaRPr>
                    </a:p>
                  </a:txBody>
                  <a:tcPr marL="1824" marR="1824" marT="1824" marB="0" anchor="b">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solidFill>
                  </a:tcPr>
                </a:tc>
                <a:tc hMerge="1">
                  <a:txBody>
                    <a:bodyPr/>
                    <a:lstStyle/>
                    <a:p>
                      <a:endParaRPr lang="en-US"/>
                    </a:p>
                  </a:txBody>
                  <a:tcPr/>
                </a:tc>
                <a:tc gridSpan="2">
                  <a:txBody>
                    <a:bodyPr/>
                    <a:lstStyle/>
                    <a:p>
                      <a:pPr algn="ctr" fontAlgn="b"/>
                      <a:r>
                        <a:rPr lang="en-US" sz="1200" b="1" u="none" strike="noStrike" dirty="0">
                          <a:effectLst/>
                          <a:latin typeface="+mn-lt"/>
                        </a:rPr>
                        <a:t> Adjusted </a:t>
                      </a:r>
                      <a:endParaRPr lang="en-US" sz="1200" b="1" u="none" strike="noStrike" dirty="0" smtClean="0">
                        <a:effectLst/>
                        <a:latin typeface="+mn-lt"/>
                      </a:endParaRPr>
                    </a:p>
                    <a:p>
                      <a:pPr algn="ctr" fontAlgn="b"/>
                      <a:r>
                        <a:rPr lang="en-US" sz="1200" b="1" u="none" strike="noStrike" dirty="0" smtClean="0">
                          <a:effectLst/>
                          <a:latin typeface="+mn-lt"/>
                        </a:rPr>
                        <a:t>Trial </a:t>
                      </a:r>
                      <a:r>
                        <a:rPr lang="en-US" sz="1200" b="1" u="none" strike="noStrike" dirty="0">
                          <a:effectLst/>
                          <a:latin typeface="+mn-lt"/>
                        </a:rPr>
                        <a:t>Balance </a:t>
                      </a:r>
                      <a:endParaRPr lang="en-US" sz="1200" b="1" i="0" u="none" strike="noStrike" dirty="0">
                        <a:solidFill>
                          <a:srgbClr val="000000"/>
                        </a:solidFill>
                        <a:effectLst/>
                        <a:latin typeface="+mn-lt"/>
                      </a:endParaRPr>
                    </a:p>
                  </a:txBody>
                  <a:tcPr marL="1824" marR="1824" marT="1824" marB="0" anchor="b">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solidFill>
                  </a:tcPr>
                </a:tc>
                <a:tc hMerge="1">
                  <a:txBody>
                    <a:bodyPr/>
                    <a:lstStyle/>
                    <a:p>
                      <a:endParaRPr lang="en-US"/>
                    </a:p>
                  </a:txBody>
                  <a:tcPr/>
                </a:tc>
                <a:tc gridSpan="2">
                  <a:txBody>
                    <a:bodyPr/>
                    <a:lstStyle/>
                    <a:p>
                      <a:pPr algn="ctr" fontAlgn="b"/>
                      <a:r>
                        <a:rPr lang="en-US" sz="1200" b="1" u="none" strike="noStrike" dirty="0">
                          <a:effectLst/>
                          <a:latin typeface="+mn-lt"/>
                        </a:rPr>
                        <a:t> Income </a:t>
                      </a:r>
                      <a:endParaRPr lang="en-US" sz="1200" b="1" u="none" strike="noStrike" dirty="0" smtClean="0">
                        <a:effectLst/>
                        <a:latin typeface="+mn-lt"/>
                      </a:endParaRPr>
                    </a:p>
                    <a:p>
                      <a:pPr algn="ctr" fontAlgn="b"/>
                      <a:r>
                        <a:rPr lang="en-US" sz="1200" b="1" u="none" strike="noStrike" dirty="0" smtClean="0">
                          <a:effectLst/>
                          <a:latin typeface="+mn-lt"/>
                        </a:rPr>
                        <a:t>Statement </a:t>
                      </a:r>
                      <a:endParaRPr lang="en-US" sz="1200" b="1" i="0" u="none" strike="noStrike" dirty="0">
                        <a:solidFill>
                          <a:srgbClr val="000000"/>
                        </a:solidFill>
                        <a:effectLst/>
                        <a:latin typeface="+mn-lt"/>
                      </a:endParaRPr>
                    </a:p>
                  </a:txBody>
                  <a:tcPr marL="1824" marR="1824" marT="1824" marB="0" anchor="b">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solidFill>
                  </a:tcPr>
                </a:tc>
                <a:tc hMerge="1">
                  <a:txBody>
                    <a:bodyPr/>
                    <a:lstStyle/>
                    <a:p>
                      <a:endParaRPr lang="en-US"/>
                    </a:p>
                  </a:txBody>
                  <a:tcPr/>
                </a:tc>
                <a:tc gridSpan="2">
                  <a:txBody>
                    <a:bodyPr/>
                    <a:lstStyle/>
                    <a:p>
                      <a:pPr algn="ctr" fontAlgn="b"/>
                      <a:r>
                        <a:rPr lang="en-US" sz="1200" b="1" u="none" strike="noStrike" dirty="0" smtClean="0">
                          <a:effectLst/>
                          <a:latin typeface="+mn-lt"/>
                        </a:rPr>
                        <a:t>Statement of Financial Position</a:t>
                      </a:r>
                      <a:endParaRPr lang="en-US" sz="1200" b="1" i="0" u="none" strike="noStrike" dirty="0">
                        <a:solidFill>
                          <a:srgbClr val="000000"/>
                        </a:solidFill>
                        <a:effectLst/>
                        <a:latin typeface="+mn-lt"/>
                      </a:endParaRPr>
                    </a:p>
                  </a:txBody>
                  <a:tcPr marL="1824" marR="1824" marT="1824" marB="0" anchor="b">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solidFill>
                  </a:tcPr>
                </a:tc>
                <a:tc hMerge="1">
                  <a:txBody>
                    <a:bodyPr/>
                    <a:lstStyle/>
                    <a:p>
                      <a:endParaRPr lang="en-US"/>
                    </a:p>
                  </a:txBody>
                  <a:tcPr/>
                </a:tc>
              </a:tr>
              <a:tr h="96875">
                <a:tc>
                  <a:txBody>
                    <a:bodyPr/>
                    <a:lstStyle/>
                    <a:p>
                      <a:pPr algn="ctr" fontAlgn="b"/>
                      <a:r>
                        <a:rPr lang="en-US" sz="1200" b="1" u="none" strike="noStrike" dirty="0">
                          <a:effectLst/>
                          <a:latin typeface="+mn-lt"/>
                        </a:rPr>
                        <a:t>Account</a:t>
                      </a:r>
                      <a:r>
                        <a:rPr lang="en-US" sz="1200" b="1" u="sng" strike="noStrike" dirty="0">
                          <a:effectLst/>
                          <a:latin typeface="+mn-lt"/>
                        </a:rPr>
                        <a:t> </a:t>
                      </a:r>
                      <a:r>
                        <a:rPr lang="en-US" sz="1200" b="1" u="none" strike="noStrike" dirty="0">
                          <a:effectLst/>
                          <a:latin typeface="+mn-lt"/>
                        </a:rPr>
                        <a:t>Titles</a:t>
                      </a:r>
                      <a:endParaRPr lang="en-US" sz="1200" b="1" i="0" u="none" strike="noStrike" dirty="0">
                        <a:solidFill>
                          <a:srgbClr val="000000"/>
                        </a:solidFill>
                        <a:effectLst/>
                        <a:latin typeface="+mn-lt"/>
                      </a:endParaRPr>
                    </a:p>
                  </a:txBody>
                  <a:tcPr marL="1824" marR="1824" marT="1824" marB="0" anchor="b">
                    <a:lnR w="6350" cap="flat" cmpd="sng" algn="ctr">
                      <a:noFill/>
                      <a:prstDash val="solid"/>
                      <a:round/>
                      <a:headEnd type="none" w="med" len="med"/>
                      <a:tailEnd type="none" w="med" len="med"/>
                    </a:lnR>
                    <a:lnB w="19050" cap="flat" cmpd="sng" algn="ctr">
                      <a:solidFill>
                        <a:schemeClr val="tx1"/>
                      </a:solidFill>
                      <a:prstDash val="solid"/>
                      <a:round/>
                      <a:headEnd type="none" w="med" len="med"/>
                      <a:tailEnd type="none" w="med" len="med"/>
                    </a:lnB>
                    <a:solidFill>
                      <a:schemeClr val="bg2"/>
                    </a:solidFill>
                  </a:tcPr>
                </a:tc>
                <a:tc>
                  <a:txBody>
                    <a:bodyPr/>
                    <a:lstStyle/>
                    <a:p>
                      <a:pPr algn="ctr" fontAlgn="b"/>
                      <a:r>
                        <a:rPr lang="en-US" sz="1200" b="1" u="none" strike="noStrike" dirty="0">
                          <a:effectLst/>
                          <a:latin typeface="+mn-lt"/>
                        </a:rPr>
                        <a:t> Dr. </a:t>
                      </a:r>
                      <a:endParaRPr lang="en-US" sz="1200" b="1" i="0" u="none" strike="noStrike" dirty="0">
                        <a:solidFill>
                          <a:srgbClr val="000000"/>
                        </a:solidFill>
                        <a:effectLst/>
                        <a:latin typeface="+mn-lt"/>
                      </a:endParaRPr>
                    </a:p>
                  </a:txBody>
                  <a:tcPr marL="1824" marR="1824" marT="1824"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n-US" sz="1200" b="1" u="none" strike="noStrike" dirty="0">
                          <a:effectLst/>
                          <a:latin typeface="+mn-lt"/>
                        </a:rPr>
                        <a:t> Cr. </a:t>
                      </a:r>
                      <a:endParaRPr lang="en-US" sz="1200" b="1" i="0" u="none" strike="noStrike" dirty="0">
                        <a:solidFill>
                          <a:srgbClr val="000000"/>
                        </a:solidFill>
                        <a:effectLst/>
                        <a:latin typeface="+mn-lt"/>
                      </a:endParaRPr>
                    </a:p>
                  </a:txBody>
                  <a:tcPr marL="1824" marR="1824" marT="1824"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n-US" sz="1200" b="1" u="none" strike="noStrike" dirty="0">
                          <a:effectLst/>
                          <a:latin typeface="+mn-lt"/>
                        </a:rPr>
                        <a:t> Dr. </a:t>
                      </a:r>
                      <a:endParaRPr lang="en-US" sz="1200" b="1" i="0" u="none" strike="noStrike" dirty="0">
                        <a:solidFill>
                          <a:srgbClr val="000000"/>
                        </a:solidFill>
                        <a:effectLst/>
                        <a:latin typeface="+mn-lt"/>
                      </a:endParaRPr>
                    </a:p>
                  </a:txBody>
                  <a:tcPr marL="1824" marR="1824" marT="1824" marB="0" anchor="b">
                    <a:lnL w="6350" cap="flat" cmpd="sng" algn="ctr">
                      <a:noFill/>
                      <a:prstDash val="solid"/>
                      <a:round/>
                      <a:headEnd type="none" w="med" len="med"/>
                      <a:tailEnd type="none" w="med" len="med"/>
                    </a:lnL>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solidFill>
                  </a:tcPr>
                </a:tc>
                <a:tc>
                  <a:txBody>
                    <a:bodyPr/>
                    <a:lstStyle/>
                    <a:p>
                      <a:pPr algn="ctr" fontAlgn="b"/>
                      <a:r>
                        <a:rPr lang="en-US" sz="1200" b="1" u="none" strike="noStrike" dirty="0">
                          <a:effectLst/>
                          <a:latin typeface="+mn-lt"/>
                        </a:rPr>
                        <a:t> Cr. </a:t>
                      </a:r>
                      <a:endParaRPr lang="en-US" sz="1200" b="1" i="0" u="none" strike="noStrike" dirty="0">
                        <a:solidFill>
                          <a:srgbClr val="000000"/>
                        </a:solidFill>
                        <a:effectLst/>
                        <a:latin typeface="+mn-lt"/>
                      </a:endParaRPr>
                    </a:p>
                  </a:txBody>
                  <a:tcPr marL="1824" marR="1824" marT="1824" marB="0" anchor="b">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solidFill>
                  </a:tcPr>
                </a:tc>
                <a:tc>
                  <a:txBody>
                    <a:bodyPr/>
                    <a:lstStyle/>
                    <a:p>
                      <a:pPr algn="ctr" fontAlgn="b"/>
                      <a:r>
                        <a:rPr lang="en-US" sz="1200" b="1" u="none" strike="noStrike" dirty="0">
                          <a:effectLst/>
                          <a:latin typeface="+mn-lt"/>
                        </a:rPr>
                        <a:t> Dr. </a:t>
                      </a:r>
                      <a:endParaRPr lang="en-US" sz="1200" b="1" i="0" u="none" strike="noStrike" dirty="0">
                        <a:solidFill>
                          <a:srgbClr val="000000"/>
                        </a:solidFill>
                        <a:effectLst/>
                        <a:latin typeface="+mn-lt"/>
                      </a:endParaRPr>
                    </a:p>
                  </a:txBody>
                  <a:tcPr marL="1824" marR="1824" marT="1824" marB="0" anchor="b">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solidFill>
                  </a:tcPr>
                </a:tc>
                <a:tc>
                  <a:txBody>
                    <a:bodyPr/>
                    <a:lstStyle/>
                    <a:p>
                      <a:pPr algn="ctr" fontAlgn="b"/>
                      <a:r>
                        <a:rPr lang="en-US" sz="1200" b="1" u="none" strike="noStrike" dirty="0">
                          <a:effectLst/>
                          <a:latin typeface="+mn-lt"/>
                        </a:rPr>
                        <a:t> Cr. </a:t>
                      </a:r>
                      <a:endParaRPr lang="en-US" sz="1200" b="1" i="0" u="none" strike="noStrike" dirty="0">
                        <a:solidFill>
                          <a:srgbClr val="000000"/>
                        </a:solidFill>
                        <a:effectLst/>
                        <a:latin typeface="+mn-lt"/>
                      </a:endParaRPr>
                    </a:p>
                  </a:txBody>
                  <a:tcPr marL="1824" marR="1824" marT="1824" marB="0" anchor="b">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solidFill>
                  </a:tcPr>
                </a:tc>
                <a:tc>
                  <a:txBody>
                    <a:bodyPr/>
                    <a:lstStyle/>
                    <a:p>
                      <a:pPr algn="ctr" fontAlgn="b"/>
                      <a:r>
                        <a:rPr lang="en-US" sz="1200" b="1" u="none" strike="noStrike" dirty="0">
                          <a:effectLst/>
                          <a:latin typeface="+mn-lt"/>
                        </a:rPr>
                        <a:t>  Dr.  </a:t>
                      </a:r>
                      <a:endParaRPr lang="en-US" sz="1200" b="1" i="0" u="none" strike="noStrike" dirty="0">
                        <a:solidFill>
                          <a:srgbClr val="000000"/>
                        </a:solidFill>
                        <a:effectLst/>
                        <a:latin typeface="+mn-lt"/>
                      </a:endParaRPr>
                    </a:p>
                  </a:txBody>
                  <a:tcPr marL="1824" marR="1824" marT="1824" marB="0" anchor="b">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solidFill>
                  </a:tcPr>
                </a:tc>
                <a:tc>
                  <a:txBody>
                    <a:bodyPr/>
                    <a:lstStyle/>
                    <a:p>
                      <a:pPr algn="ctr" fontAlgn="b"/>
                      <a:r>
                        <a:rPr lang="en-US" sz="1200" b="1" u="none" strike="noStrike" dirty="0">
                          <a:effectLst/>
                          <a:latin typeface="+mn-lt"/>
                        </a:rPr>
                        <a:t>  Cr.  </a:t>
                      </a:r>
                      <a:endParaRPr lang="en-US" sz="1200" b="1" i="0" u="none" strike="noStrike" dirty="0">
                        <a:solidFill>
                          <a:srgbClr val="000000"/>
                        </a:solidFill>
                        <a:effectLst/>
                        <a:latin typeface="+mn-lt"/>
                      </a:endParaRPr>
                    </a:p>
                  </a:txBody>
                  <a:tcPr marL="1824" marR="1824" marT="1824" marB="0" anchor="b">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solidFill>
                  </a:tcPr>
                </a:tc>
                <a:tc>
                  <a:txBody>
                    <a:bodyPr/>
                    <a:lstStyle/>
                    <a:p>
                      <a:pPr algn="ctr" fontAlgn="b"/>
                      <a:r>
                        <a:rPr lang="en-US" sz="1200" b="1" u="none" strike="noStrike" dirty="0">
                          <a:effectLst/>
                          <a:latin typeface="+mn-lt"/>
                        </a:rPr>
                        <a:t>  Dr.  </a:t>
                      </a:r>
                      <a:endParaRPr lang="en-US" sz="1200" b="1" i="0" u="none" strike="noStrike" dirty="0">
                        <a:solidFill>
                          <a:srgbClr val="000000"/>
                        </a:solidFill>
                        <a:effectLst/>
                        <a:latin typeface="+mn-lt"/>
                      </a:endParaRPr>
                    </a:p>
                  </a:txBody>
                  <a:tcPr marL="1824" marR="1824" marT="1824" marB="0" anchor="b">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solidFill>
                  </a:tcPr>
                </a:tc>
                <a:tc>
                  <a:txBody>
                    <a:bodyPr/>
                    <a:lstStyle/>
                    <a:p>
                      <a:pPr algn="ctr" fontAlgn="b"/>
                      <a:r>
                        <a:rPr lang="en-US" sz="1200" b="1" u="none" strike="noStrike" dirty="0">
                          <a:effectLst/>
                          <a:latin typeface="+mn-lt"/>
                        </a:rPr>
                        <a:t>  Cr.  </a:t>
                      </a:r>
                      <a:endParaRPr lang="en-US" sz="1200" b="1" i="0" u="none" strike="noStrike" dirty="0">
                        <a:solidFill>
                          <a:srgbClr val="000000"/>
                        </a:solidFill>
                        <a:effectLst/>
                        <a:latin typeface="+mn-lt"/>
                      </a:endParaRPr>
                    </a:p>
                  </a:txBody>
                  <a:tcPr marL="1824" marR="1824" marT="1824" marB="0" anchor="b">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solidFill>
                  </a:tcPr>
                </a:tc>
              </a:tr>
              <a:tr h="159451">
                <a:tc>
                  <a:txBody>
                    <a:bodyPr/>
                    <a:lstStyle/>
                    <a:p>
                      <a:pPr algn="l" fontAlgn="b"/>
                      <a:r>
                        <a:rPr lang="en-US" sz="1200" b="1" u="none" strike="noStrike" dirty="0">
                          <a:effectLst/>
                          <a:latin typeface="+mn-lt"/>
                        </a:rPr>
                        <a:t>Cash</a:t>
                      </a:r>
                      <a:endParaRPr lang="en-US" sz="1200" b="1" i="0" u="none" strike="noStrike" dirty="0">
                        <a:solidFill>
                          <a:srgbClr val="000000"/>
                        </a:solidFill>
                        <a:effectLst/>
                        <a:latin typeface="+mn-lt"/>
                      </a:endParaRPr>
                    </a:p>
                  </a:txBody>
                  <a:tcPr marR="1824" marT="1824"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200" b="1" i="0" u="none" strike="noStrike" dirty="0" smtClean="0">
                          <a:solidFill>
                            <a:srgbClr val="000000"/>
                          </a:solidFill>
                          <a:effectLst/>
                          <a:latin typeface="+mn-lt"/>
                        </a:rPr>
                        <a:t>9,500</a:t>
                      </a:r>
                      <a:endParaRPr lang="en-US" sz="1200" b="1" i="0" u="none" strike="noStrike" dirty="0">
                        <a:solidFill>
                          <a:srgbClr val="000000"/>
                        </a:solidFill>
                        <a:effectLst/>
                        <a:latin typeface="+mn-lt"/>
                      </a:endParaRP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200" b="1" i="0" u="none" strike="noStrike" dirty="0">
                          <a:solidFill>
                            <a:srgbClr val="000000"/>
                          </a:solidFill>
                          <a:effectLst/>
                          <a:latin typeface="+mn-lt"/>
                        </a:rPr>
                        <a:t> </a:t>
                      </a: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200" b="1" i="0" u="none" strike="noStrike" dirty="0">
                          <a:solidFill>
                            <a:schemeClr val="tx1"/>
                          </a:solidFill>
                          <a:effectLst/>
                          <a:latin typeface="+mn-lt"/>
                        </a:rPr>
                        <a:t> </a:t>
                      </a: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200" b="1" i="0" u="none" strike="noStrike" dirty="0">
                          <a:solidFill>
                            <a:schemeClr val="tx1"/>
                          </a:solidFill>
                          <a:effectLst/>
                          <a:latin typeface="+mn-lt"/>
                        </a:rPr>
                        <a:t> </a:t>
                      </a: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200" b="1" i="0" u="none" strike="noStrike" dirty="0" smtClean="0">
                          <a:solidFill>
                            <a:schemeClr val="tx1"/>
                          </a:solidFill>
                          <a:effectLst/>
                          <a:latin typeface="+mn-lt"/>
                        </a:rPr>
                        <a:t>9,500</a:t>
                      </a:r>
                      <a:endParaRPr lang="en-US" sz="1200" b="1" i="0" u="none" strike="noStrike" dirty="0">
                        <a:solidFill>
                          <a:schemeClr val="tx1"/>
                        </a:solidFill>
                        <a:effectLst/>
                        <a:latin typeface="+mn-lt"/>
                      </a:endParaRP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200" b="1" i="0" u="none" strike="noStrike" dirty="0">
                          <a:solidFill>
                            <a:schemeClr val="tx1"/>
                          </a:solidFill>
                          <a:effectLst/>
                          <a:latin typeface="+mn-lt"/>
                        </a:rPr>
                        <a:t> </a:t>
                      </a: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200" b="1" i="0" u="none" strike="noStrike" dirty="0">
                          <a:solidFill>
                            <a:schemeClr val="tx1"/>
                          </a:solidFill>
                          <a:effectLst/>
                          <a:latin typeface="+mn-lt"/>
                        </a:rPr>
                        <a:t> </a:t>
                      </a: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200" b="1" i="0" u="none" strike="noStrike" dirty="0">
                          <a:solidFill>
                            <a:schemeClr val="tx1"/>
                          </a:solidFill>
                          <a:effectLst/>
                          <a:latin typeface="+mn-lt"/>
                        </a:rPr>
                        <a:t> </a:t>
                      </a: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200" b="1" i="0" u="none" strike="noStrike" dirty="0" smtClean="0">
                          <a:solidFill>
                            <a:schemeClr val="tx1"/>
                          </a:solidFill>
                          <a:effectLst/>
                          <a:latin typeface="+mn-lt"/>
                        </a:rPr>
                        <a:t>9,500</a:t>
                      </a:r>
                      <a:endParaRPr lang="en-US" sz="1200" b="1" i="0" u="none" strike="noStrike" dirty="0">
                        <a:solidFill>
                          <a:schemeClr val="tx1"/>
                        </a:solidFill>
                        <a:effectLst/>
                        <a:latin typeface="+mn-lt"/>
                      </a:endParaRP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200" b="1" i="0" u="none" strike="noStrike" dirty="0">
                          <a:solidFill>
                            <a:schemeClr val="tx1"/>
                          </a:solidFill>
                          <a:effectLst/>
                          <a:latin typeface="+mn-lt"/>
                        </a:rPr>
                        <a:t> </a:t>
                      </a: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159451">
                <a:tc>
                  <a:txBody>
                    <a:bodyPr/>
                    <a:lstStyle/>
                    <a:p>
                      <a:pPr algn="l" fontAlgn="b"/>
                      <a:r>
                        <a:rPr lang="en-US" sz="1200" b="1" u="none" strike="noStrike" dirty="0" smtClean="0">
                          <a:effectLst/>
                          <a:latin typeface="+mn-lt"/>
                        </a:rPr>
                        <a:t>Accounts Receivable</a:t>
                      </a:r>
                      <a:endParaRPr lang="en-US" sz="1200" b="1" i="0" u="none" strike="noStrike" dirty="0">
                        <a:solidFill>
                          <a:srgbClr val="000000"/>
                        </a:solidFill>
                        <a:effectLst/>
                        <a:latin typeface="+mn-lt"/>
                      </a:endParaRPr>
                    </a:p>
                  </a:txBody>
                  <a:tcPr marR="1824" marT="1824"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200" b="1" i="0" u="none" strike="noStrike" dirty="0" smtClean="0">
                          <a:solidFill>
                            <a:srgbClr val="000000"/>
                          </a:solidFill>
                          <a:effectLst/>
                          <a:latin typeface="+mn-lt"/>
                        </a:rPr>
                        <a:t>16,000</a:t>
                      </a:r>
                      <a:endParaRPr lang="en-US" sz="1200" b="1" i="0" u="none" strike="noStrike" dirty="0">
                        <a:solidFill>
                          <a:srgbClr val="000000"/>
                        </a:solidFill>
                        <a:effectLst/>
                        <a:latin typeface="+mn-lt"/>
                      </a:endParaRP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200" b="1" i="0" u="none" strike="noStrike" dirty="0">
                          <a:solidFill>
                            <a:srgbClr val="000000"/>
                          </a:solidFill>
                          <a:effectLst/>
                          <a:latin typeface="+mn-lt"/>
                        </a:rPr>
                        <a:t> </a:t>
                      </a: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200" b="1" i="0" u="none" strike="noStrike" dirty="0">
                          <a:solidFill>
                            <a:schemeClr val="tx1"/>
                          </a:solidFill>
                          <a:effectLst/>
                          <a:latin typeface="+mn-lt"/>
                        </a:rPr>
                        <a:t> </a:t>
                      </a: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indent="0" algn="r" fontAlgn="b">
                        <a:buNone/>
                      </a:pPr>
                      <a:endParaRPr lang="en-US" sz="1200" b="1" i="0" u="none" strike="noStrike" dirty="0">
                        <a:solidFill>
                          <a:schemeClr val="tx1"/>
                        </a:solidFill>
                        <a:effectLst/>
                        <a:latin typeface="+mn-lt"/>
                      </a:endParaRP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200" b="1" i="0" u="none" strike="noStrike" dirty="0" smtClean="0">
                          <a:solidFill>
                            <a:schemeClr val="tx1"/>
                          </a:solidFill>
                          <a:effectLst/>
                          <a:latin typeface="+mn-lt"/>
                        </a:rPr>
                        <a:t>1,6100</a:t>
                      </a:r>
                      <a:endParaRPr lang="en-US" sz="1200" b="1" i="0" u="none" strike="noStrike" dirty="0">
                        <a:solidFill>
                          <a:schemeClr val="tx1"/>
                        </a:solidFill>
                        <a:effectLst/>
                        <a:latin typeface="+mn-lt"/>
                      </a:endParaRP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200" b="1" i="0" u="none" strike="noStrike" dirty="0">
                          <a:solidFill>
                            <a:schemeClr val="tx1"/>
                          </a:solidFill>
                          <a:effectLst/>
                          <a:latin typeface="+mn-lt"/>
                        </a:rPr>
                        <a:t> </a:t>
                      </a: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200" b="1" i="0" u="none" strike="noStrike" dirty="0">
                          <a:solidFill>
                            <a:schemeClr val="tx1"/>
                          </a:solidFill>
                          <a:effectLst/>
                          <a:latin typeface="+mn-lt"/>
                        </a:rPr>
                        <a:t> </a:t>
                      </a: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200" b="1" i="0" u="none" strike="noStrike" dirty="0">
                          <a:solidFill>
                            <a:schemeClr val="tx1"/>
                          </a:solidFill>
                          <a:effectLst/>
                          <a:latin typeface="+mn-lt"/>
                        </a:rPr>
                        <a:t> </a:t>
                      </a: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200" b="1" i="0" u="none" strike="noStrike" dirty="0" smtClean="0">
                          <a:solidFill>
                            <a:schemeClr val="tx1"/>
                          </a:solidFill>
                          <a:effectLst/>
                          <a:latin typeface="+mn-lt"/>
                        </a:rPr>
                        <a:t>1,6100</a:t>
                      </a:r>
                      <a:endParaRPr lang="en-US" sz="1200" b="1" i="0" u="none" strike="noStrike" dirty="0">
                        <a:solidFill>
                          <a:schemeClr val="tx1"/>
                        </a:solidFill>
                        <a:effectLst/>
                        <a:latin typeface="+mn-lt"/>
                      </a:endParaRP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200" b="1" i="0" u="none" strike="noStrike" dirty="0">
                          <a:solidFill>
                            <a:schemeClr val="tx1"/>
                          </a:solidFill>
                          <a:effectLst/>
                          <a:latin typeface="+mn-lt"/>
                        </a:rPr>
                        <a:t> </a:t>
                      </a: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159451">
                <a:tc>
                  <a:txBody>
                    <a:bodyPr/>
                    <a:lstStyle/>
                    <a:p>
                      <a:pPr algn="l" fontAlgn="b"/>
                      <a:r>
                        <a:rPr lang="en-US" sz="1200" b="1" u="none" strike="noStrike" dirty="0" smtClean="0">
                          <a:solidFill>
                            <a:srgbClr val="990000"/>
                          </a:solidFill>
                          <a:effectLst/>
                          <a:latin typeface="+mn-lt"/>
                        </a:rPr>
                        <a:t>Inventory</a:t>
                      </a:r>
                      <a:endParaRPr lang="en-US" sz="1200" b="1" i="0" u="none" strike="noStrike" dirty="0">
                        <a:solidFill>
                          <a:srgbClr val="990000"/>
                        </a:solidFill>
                        <a:effectLst/>
                        <a:latin typeface="+mn-lt"/>
                      </a:endParaRPr>
                    </a:p>
                  </a:txBody>
                  <a:tcPr marR="1824" marT="1824"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200" b="1" i="0" u="none" strike="noStrike" dirty="0" smtClean="0">
                          <a:solidFill>
                            <a:srgbClr val="990000"/>
                          </a:solidFill>
                          <a:effectLst/>
                          <a:latin typeface="+mn-lt"/>
                        </a:rPr>
                        <a:t>40,500</a:t>
                      </a:r>
                      <a:endParaRPr lang="en-US" sz="1200" b="1" i="0" u="none" strike="noStrike" dirty="0">
                        <a:solidFill>
                          <a:srgbClr val="990000"/>
                        </a:solidFill>
                        <a:effectLst/>
                        <a:latin typeface="+mn-lt"/>
                      </a:endParaRP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200" b="1" i="0" u="none" strike="noStrike" dirty="0">
                          <a:solidFill>
                            <a:srgbClr val="000000"/>
                          </a:solidFill>
                          <a:effectLst/>
                          <a:latin typeface="+mn-lt"/>
                        </a:rPr>
                        <a:t> </a:t>
                      </a: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200" b="1" i="0" u="none" strike="noStrike" dirty="0">
                          <a:solidFill>
                            <a:schemeClr val="tx1"/>
                          </a:solidFill>
                          <a:effectLst/>
                          <a:latin typeface="+mn-lt"/>
                        </a:rPr>
                        <a:t> </a:t>
                      </a: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indent="0" algn="r" fontAlgn="b">
                        <a:buAutoNum type="alphaLcParenBoth"/>
                      </a:pPr>
                      <a:r>
                        <a:rPr lang="en-US" sz="1200" b="1" i="0" u="none" strike="noStrike" dirty="0" smtClean="0">
                          <a:solidFill>
                            <a:schemeClr val="tx1"/>
                          </a:solidFill>
                          <a:effectLst/>
                          <a:latin typeface="+mn-lt"/>
                        </a:rPr>
                        <a:t>     500</a:t>
                      </a:r>
                      <a:endParaRPr lang="en-US" sz="1200" b="1" i="0" u="none" strike="noStrike" dirty="0">
                        <a:solidFill>
                          <a:schemeClr val="tx1"/>
                        </a:solidFill>
                        <a:effectLst/>
                        <a:latin typeface="+mn-lt"/>
                      </a:endParaRP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200" b="1" i="0" u="none" strike="noStrike" dirty="0" smtClean="0">
                          <a:solidFill>
                            <a:srgbClr val="990000"/>
                          </a:solidFill>
                          <a:effectLst/>
                          <a:latin typeface="+mn-lt"/>
                        </a:rPr>
                        <a:t>40,000</a:t>
                      </a:r>
                      <a:endParaRPr lang="en-US" sz="1200" b="1" i="0" u="none" strike="noStrike" dirty="0">
                        <a:solidFill>
                          <a:srgbClr val="990000"/>
                        </a:solidFill>
                        <a:effectLst/>
                        <a:latin typeface="+mn-lt"/>
                      </a:endParaRP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200" b="1" i="0" u="none" strike="noStrike" dirty="0">
                          <a:solidFill>
                            <a:srgbClr val="990000"/>
                          </a:solidFill>
                          <a:effectLst/>
                          <a:latin typeface="+mn-lt"/>
                        </a:rPr>
                        <a:t> </a:t>
                      </a: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200" b="1" i="0" u="none" strike="noStrike" dirty="0">
                          <a:solidFill>
                            <a:srgbClr val="990000"/>
                          </a:solidFill>
                          <a:effectLst/>
                          <a:latin typeface="+mn-lt"/>
                        </a:rPr>
                        <a:t> </a:t>
                      </a: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200" b="1" i="0" u="none" strike="noStrike" dirty="0">
                          <a:solidFill>
                            <a:srgbClr val="990000"/>
                          </a:solidFill>
                          <a:effectLst/>
                          <a:latin typeface="+mn-lt"/>
                        </a:rPr>
                        <a:t> </a:t>
                      </a: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200" b="1" i="0" u="none" strike="noStrike" dirty="0" smtClean="0">
                          <a:solidFill>
                            <a:srgbClr val="990000"/>
                          </a:solidFill>
                          <a:effectLst/>
                          <a:latin typeface="+mn-lt"/>
                        </a:rPr>
                        <a:t>40,000</a:t>
                      </a:r>
                      <a:endParaRPr lang="en-US" sz="1200" b="1" i="0" u="none" strike="noStrike" dirty="0">
                        <a:solidFill>
                          <a:srgbClr val="990000"/>
                        </a:solidFill>
                        <a:effectLst/>
                        <a:latin typeface="+mn-lt"/>
                      </a:endParaRP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200" b="1" i="0" u="none" strike="noStrike" dirty="0">
                          <a:solidFill>
                            <a:schemeClr val="tx1"/>
                          </a:solidFill>
                          <a:effectLst/>
                          <a:latin typeface="+mn-lt"/>
                        </a:rPr>
                        <a:t> </a:t>
                      </a: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159451">
                <a:tc>
                  <a:txBody>
                    <a:bodyPr/>
                    <a:lstStyle/>
                    <a:p>
                      <a:pPr algn="l" fontAlgn="b"/>
                      <a:r>
                        <a:rPr lang="en-US" sz="1200" b="1" u="none" strike="noStrike" dirty="0" smtClean="0">
                          <a:effectLst/>
                          <a:latin typeface="+mn-lt"/>
                        </a:rPr>
                        <a:t>Prepaid Insurance</a:t>
                      </a:r>
                      <a:endParaRPr lang="en-US" sz="1200" b="1" i="0" u="none" strike="noStrike" dirty="0">
                        <a:solidFill>
                          <a:srgbClr val="000000"/>
                        </a:solidFill>
                        <a:effectLst/>
                        <a:latin typeface="+mn-lt"/>
                      </a:endParaRPr>
                    </a:p>
                  </a:txBody>
                  <a:tcPr marR="1824" marT="1824"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200" b="1" i="0" u="none" strike="noStrike" dirty="0" smtClean="0">
                          <a:solidFill>
                            <a:srgbClr val="000000"/>
                          </a:solidFill>
                          <a:effectLst/>
                          <a:latin typeface="+mn-lt"/>
                        </a:rPr>
                        <a:t>3,800</a:t>
                      </a:r>
                      <a:endParaRPr lang="en-US" sz="1200" b="1" i="0" u="none" strike="noStrike" dirty="0">
                        <a:solidFill>
                          <a:srgbClr val="000000"/>
                        </a:solidFill>
                        <a:effectLst/>
                        <a:latin typeface="+mn-lt"/>
                      </a:endParaRP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200" b="1" i="0" u="none" strike="noStrike" dirty="0">
                          <a:solidFill>
                            <a:srgbClr val="000000"/>
                          </a:solidFill>
                          <a:effectLst/>
                          <a:latin typeface="+mn-lt"/>
                        </a:rPr>
                        <a:t> </a:t>
                      </a: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200" b="1" i="0" u="none" strike="noStrike" dirty="0">
                          <a:solidFill>
                            <a:schemeClr val="tx1"/>
                          </a:solidFill>
                          <a:effectLst/>
                          <a:latin typeface="+mn-lt"/>
                        </a:rPr>
                        <a:t> </a:t>
                      </a: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200" b="1" i="0" u="none" strike="noStrike" dirty="0" smtClean="0">
                          <a:solidFill>
                            <a:schemeClr val="tx1"/>
                          </a:solidFill>
                          <a:effectLst/>
                          <a:latin typeface="+mn-lt"/>
                        </a:rPr>
                        <a:t>(b)  2,000</a:t>
                      </a:r>
                      <a:endParaRPr lang="en-US" sz="1200" b="1" i="0" u="none" strike="noStrike" dirty="0">
                        <a:solidFill>
                          <a:schemeClr val="tx1"/>
                        </a:solidFill>
                        <a:effectLst/>
                        <a:latin typeface="+mn-lt"/>
                      </a:endParaRP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200" b="1" i="0" u="none" strike="noStrike" dirty="0" smtClean="0">
                          <a:solidFill>
                            <a:schemeClr val="tx1"/>
                          </a:solidFill>
                          <a:effectLst/>
                          <a:latin typeface="+mn-lt"/>
                        </a:rPr>
                        <a:t>1,800</a:t>
                      </a:r>
                      <a:endParaRPr lang="en-US" sz="1200" b="1" i="0" u="none" strike="noStrike" dirty="0">
                        <a:solidFill>
                          <a:schemeClr val="tx1"/>
                        </a:solidFill>
                        <a:effectLst/>
                        <a:latin typeface="+mn-lt"/>
                      </a:endParaRP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200" b="1" i="0" u="none" strike="noStrike" dirty="0">
                          <a:solidFill>
                            <a:schemeClr val="tx1"/>
                          </a:solidFill>
                          <a:effectLst/>
                          <a:latin typeface="+mn-lt"/>
                        </a:rPr>
                        <a:t> </a:t>
                      </a: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200" b="1" i="0" u="none" strike="noStrike" dirty="0">
                          <a:solidFill>
                            <a:schemeClr val="tx1"/>
                          </a:solidFill>
                          <a:effectLst/>
                          <a:latin typeface="+mn-lt"/>
                        </a:rPr>
                        <a:t> </a:t>
                      </a: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200" b="1" i="0" u="none" strike="noStrike" dirty="0">
                          <a:solidFill>
                            <a:schemeClr val="tx1"/>
                          </a:solidFill>
                          <a:effectLst/>
                          <a:latin typeface="+mn-lt"/>
                        </a:rPr>
                        <a:t> </a:t>
                      </a: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200" b="1" i="0" u="none" strike="noStrike" dirty="0" smtClean="0">
                          <a:solidFill>
                            <a:schemeClr val="tx1"/>
                          </a:solidFill>
                          <a:effectLst/>
                          <a:latin typeface="+mn-lt"/>
                        </a:rPr>
                        <a:t>1,800</a:t>
                      </a:r>
                      <a:endParaRPr lang="en-US" sz="1200" b="1" i="0" u="none" strike="noStrike" dirty="0">
                        <a:solidFill>
                          <a:schemeClr val="tx1"/>
                        </a:solidFill>
                        <a:effectLst/>
                        <a:latin typeface="+mn-lt"/>
                      </a:endParaRP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200" b="1" i="0" u="none" strike="noStrike" dirty="0">
                          <a:solidFill>
                            <a:schemeClr val="tx1"/>
                          </a:solidFill>
                          <a:effectLst/>
                          <a:latin typeface="+mn-lt"/>
                        </a:rPr>
                        <a:t> </a:t>
                      </a: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159451">
                <a:tc>
                  <a:txBody>
                    <a:bodyPr/>
                    <a:lstStyle/>
                    <a:p>
                      <a:pPr algn="l" fontAlgn="b"/>
                      <a:r>
                        <a:rPr lang="en-US" sz="1200" b="1" u="none" strike="noStrike" dirty="0" smtClean="0">
                          <a:effectLst/>
                          <a:latin typeface="+mn-lt"/>
                        </a:rPr>
                        <a:t>Equipment</a:t>
                      </a:r>
                      <a:endParaRPr lang="en-US" sz="1200" b="1" i="0" u="none" strike="noStrike" dirty="0">
                        <a:solidFill>
                          <a:srgbClr val="000000"/>
                        </a:solidFill>
                        <a:effectLst/>
                        <a:latin typeface="+mn-lt"/>
                      </a:endParaRPr>
                    </a:p>
                  </a:txBody>
                  <a:tcPr marR="1824" marT="1824"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200" b="1" i="0" u="none" strike="noStrike" dirty="0">
                          <a:solidFill>
                            <a:srgbClr val="000000"/>
                          </a:solidFill>
                          <a:effectLst/>
                          <a:latin typeface="+mn-lt"/>
                        </a:rPr>
                        <a:t> </a:t>
                      </a:r>
                      <a:r>
                        <a:rPr lang="en-US" sz="1200" b="1" i="0" u="none" strike="noStrike" dirty="0" smtClean="0">
                          <a:solidFill>
                            <a:srgbClr val="000000"/>
                          </a:solidFill>
                          <a:effectLst/>
                          <a:latin typeface="+mn-lt"/>
                        </a:rPr>
                        <a:t>80,000</a:t>
                      </a:r>
                      <a:endParaRPr lang="en-US" sz="1200" b="1" i="0" u="none" strike="noStrike" dirty="0">
                        <a:solidFill>
                          <a:srgbClr val="000000"/>
                        </a:solidFill>
                        <a:effectLst/>
                        <a:latin typeface="+mn-lt"/>
                      </a:endParaRP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endParaRPr lang="en-US" sz="1200" b="1" i="0" u="none" strike="noStrike" dirty="0">
                        <a:solidFill>
                          <a:srgbClr val="000000"/>
                        </a:solidFill>
                        <a:effectLst/>
                        <a:latin typeface="+mn-lt"/>
                      </a:endParaRP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200" b="1" i="0" u="none" strike="noStrike" dirty="0">
                          <a:solidFill>
                            <a:schemeClr val="tx1"/>
                          </a:solidFill>
                          <a:effectLst/>
                          <a:latin typeface="+mn-lt"/>
                        </a:rPr>
                        <a:t> </a:t>
                      </a: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200" b="1" i="0" u="none" strike="noStrike" dirty="0">
                          <a:solidFill>
                            <a:schemeClr val="tx1"/>
                          </a:solidFill>
                          <a:effectLst/>
                          <a:latin typeface="+mn-lt"/>
                        </a:rPr>
                        <a:t> </a:t>
                      </a: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200" b="1" i="0" u="none" strike="noStrike" dirty="0" smtClean="0">
                          <a:solidFill>
                            <a:schemeClr val="tx1"/>
                          </a:solidFill>
                          <a:effectLst/>
                          <a:latin typeface="+mn-lt"/>
                        </a:rPr>
                        <a:t>80,000</a:t>
                      </a:r>
                      <a:endParaRPr lang="en-US" sz="1200" b="1" i="0" u="none" strike="noStrike" dirty="0">
                        <a:solidFill>
                          <a:schemeClr val="tx1"/>
                        </a:solidFill>
                        <a:effectLst/>
                        <a:latin typeface="+mn-lt"/>
                      </a:endParaRP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endParaRPr lang="en-US" sz="1200" b="1" i="0" u="none" strike="noStrike" dirty="0">
                        <a:solidFill>
                          <a:schemeClr val="tx1"/>
                        </a:solidFill>
                        <a:effectLst/>
                        <a:latin typeface="+mn-lt"/>
                      </a:endParaRP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200" b="1" i="0" u="none" strike="noStrike" dirty="0">
                          <a:solidFill>
                            <a:schemeClr val="tx1"/>
                          </a:solidFill>
                          <a:effectLst/>
                          <a:latin typeface="+mn-lt"/>
                        </a:rPr>
                        <a:t> </a:t>
                      </a: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200" b="1" i="0" u="none" strike="noStrike" dirty="0">
                          <a:solidFill>
                            <a:schemeClr val="tx1"/>
                          </a:solidFill>
                          <a:effectLst/>
                          <a:latin typeface="+mn-lt"/>
                        </a:rPr>
                        <a:t> </a:t>
                      </a: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200" b="1" i="0" u="none" strike="noStrike" dirty="0" smtClean="0">
                          <a:solidFill>
                            <a:schemeClr val="tx1"/>
                          </a:solidFill>
                          <a:effectLst/>
                          <a:latin typeface="+mn-lt"/>
                        </a:rPr>
                        <a:t>80,000</a:t>
                      </a:r>
                      <a:endParaRPr lang="en-US" sz="1200" b="1" i="0" u="none" strike="noStrike" dirty="0">
                        <a:solidFill>
                          <a:schemeClr val="tx1"/>
                        </a:solidFill>
                        <a:effectLst/>
                        <a:latin typeface="+mn-lt"/>
                      </a:endParaRP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endParaRPr lang="en-US" sz="1200" b="1" i="0" u="none" strike="noStrike" dirty="0">
                        <a:solidFill>
                          <a:schemeClr val="tx1"/>
                        </a:solidFill>
                        <a:effectLst/>
                        <a:latin typeface="+mn-lt"/>
                      </a:endParaRP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159451">
                <a:tc>
                  <a:txBody>
                    <a:bodyPr/>
                    <a:lstStyle/>
                    <a:p>
                      <a:pPr algn="l" fontAlgn="b"/>
                      <a:r>
                        <a:rPr lang="en-US" sz="1200" b="1" u="none" strike="noStrike" dirty="0" smtClean="0">
                          <a:solidFill>
                            <a:schemeClr val="tx1"/>
                          </a:solidFill>
                          <a:effectLst/>
                          <a:latin typeface="+mn-lt"/>
                        </a:rPr>
                        <a:t>Accumulated Depreciation</a:t>
                      </a:r>
                      <a:endParaRPr lang="en-US" sz="1200" b="1" i="0" u="none" strike="noStrike" dirty="0">
                        <a:solidFill>
                          <a:schemeClr val="tx1"/>
                        </a:solidFill>
                        <a:effectLst/>
                        <a:latin typeface="+mn-lt"/>
                      </a:endParaRPr>
                    </a:p>
                  </a:txBody>
                  <a:tcPr marR="1824" marT="1824"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200" b="1" i="0" u="none" strike="noStrike" dirty="0">
                          <a:solidFill>
                            <a:srgbClr val="000000"/>
                          </a:solidFill>
                          <a:effectLst/>
                          <a:latin typeface="+mn-lt"/>
                        </a:rPr>
                        <a:t> </a:t>
                      </a: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200" b="1" i="0" u="none" strike="noStrike" dirty="0" smtClean="0">
                          <a:solidFill>
                            <a:srgbClr val="000000"/>
                          </a:solidFill>
                          <a:effectLst/>
                          <a:latin typeface="+mn-lt"/>
                        </a:rPr>
                        <a:t>16,000</a:t>
                      </a:r>
                      <a:endParaRPr lang="en-US" sz="1200" b="1" i="0" u="none" strike="noStrike" dirty="0">
                        <a:solidFill>
                          <a:srgbClr val="000000"/>
                        </a:solidFill>
                        <a:effectLst/>
                        <a:latin typeface="+mn-lt"/>
                      </a:endParaRP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200" b="1" i="0" u="none" strike="noStrike" dirty="0">
                          <a:solidFill>
                            <a:schemeClr val="tx1"/>
                          </a:solidFill>
                          <a:effectLst/>
                          <a:latin typeface="+mn-lt"/>
                        </a:rPr>
                        <a:t> </a:t>
                      </a: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n-US" sz="1200" b="1" i="0" u="none" strike="noStrike" dirty="0" smtClean="0">
                          <a:solidFill>
                            <a:schemeClr val="tx1"/>
                          </a:solidFill>
                          <a:effectLst/>
                          <a:latin typeface="+mn-lt"/>
                        </a:rPr>
                        <a:t>(c)</a:t>
                      </a:r>
                      <a:r>
                        <a:rPr lang="en-US" sz="1200" b="1" i="0" u="none" strike="noStrike" baseline="0" dirty="0" smtClean="0">
                          <a:solidFill>
                            <a:schemeClr val="tx1"/>
                          </a:solidFill>
                          <a:effectLst/>
                          <a:latin typeface="+mn-lt"/>
                        </a:rPr>
                        <a:t>  </a:t>
                      </a:r>
                      <a:r>
                        <a:rPr lang="en-US" sz="1200" b="1" i="0" u="none" strike="noStrike" kern="1200" dirty="0" smtClean="0">
                          <a:solidFill>
                            <a:schemeClr val="tx1"/>
                          </a:solidFill>
                          <a:effectLst/>
                          <a:latin typeface="+mn-lt"/>
                          <a:ea typeface="+mn-ea"/>
                          <a:cs typeface="+mn-cs"/>
                        </a:rPr>
                        <a:t>8,000</a:t>
                      </a:r>
                      <a:endParaRPr lang="en-US" sz="1200" b="1" i="0" u="none" strike="noStrike" dirty="0">
                        <a:solidFill>
                          <a:schemeClr val="tx1"/>
                        </a:solidFill>
                        <a:effectLst/>
                        <a:latin typeface="+mn-lt"/>
                      </a:endParaRP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200" b="1" i="0" u="none" strike="noStrike" dirty="0">
                          <a:solidFill>
                            <a:schemeClr val="tx1"/>
                          </a:solidFill>
                          <a:effectLst/>
                          <a:latin typeface="+mn-lt"/>
                        </a:rPr>
                        <a:t> </a:t>
                      </a: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200" b="1" i="0" u="none" strike="noStrike" dirty="0" smtClean="0">
                          <a:solidFill>
                            <a:schemeClr val="tx1"/>
                          </a:solidFill>
                          <a:effectLst/>
                          <a:latin typeface="+mn-lt"/>
                        </a:rPr>
                        <a:t>24,000</a:t>
                      </a:r>
                      <a:endParaRPr lang="en-US" sz="1200" b="1" i="0" u="none" strike="noStrike" dirty="0">
                        <a:solidFill>
                          <a:schemeClr val="tx1"/>
                        </a:solidFill>
                        <a:effectLst/>
                        <a:latin typeface="+mn-lt"/>
                      </a:endParaRP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200" b="1" i="0" u="none" strike="noStrike" dirty="0">
                          <a:solidFill>
                            <a:schemeClr val="tx1"/>
                          </a:solidFill>
                          <a:effectLst/>
                          <a:latin typeface="+mn-lt"/>
                        </a:rPr>
                        <a:t> </a:t>
                      </a: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200" b="1" i="0" u="none" strike="noStrike" dirty="0">
                          <a:solidFill>
                            <a:schemeClr val="tx1"/>
                          </a:solidFill>
                          <a:effectLst/>
                          <a:latin typeface="+mn-lt"/>
                        </a:rPr>
                        <a:t> </a:t>
                      </a: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200" b="1" i="0" u="none" strike="noStrike" dirty="0">
                          <a:solidFill>
                            <a:schemeClr val="tx1"/>
                          </a:solidFill>
                          <a:effectLst/>
                          <a:latin typeface="+mn-lt"/>
                        </a:rPr>
                        <a:t> </a:t>
                      </a: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200" b="1" i="0" u="none" strike="noStrike" dirty="0" smtClean="0">
                          <a:solidFill>
                            <a:schemeClr val="tx1"/>
                          </a:solidFill>
                          <a:effectLst/>
                          <a:latin typeface="+mn-lt"/>
                        </a:rPr>
                        <a:t>24,000</a:t>
                      </a:r>
                      <a:endParaRPr lang="en-US" sz="1200" b="1" i="0" u="none" strike="noStrike" dirty="0">
                        <a:solidFill>
                          <a:schemeClr val="tx1"/>
                        </a:solidFill>
                        <a:effectLst/>
                        <a:latin typeface="+mn-lt"/>
                      </a:endParaRP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159451">
                <a:tc>
                  <a:txBody>
                    <a:bodyPr/>
                    <a:lstStyle/>
                    <a:p>
                      <a:pPr algn="l" fontAlgn="b"/>
                      <a:r>
                        <a:rPr lang="en-US" sz="1200" b="1" i="0" u="none" strike="noStrike" dirty="0" smtClean="0">
                          <a:solidFill>
                            <a:schemeClr val="dk1"/>
                          </a:solidFill>
                          <a:effectLst/>
                          <a:latin typeface="+mn-lt"/>
                        </a:rPr>
                        <a:t>Accounts</a:t>
                      </a:r>
                      <a:r>
                        <a:rPr lang="en-US" sz="1200" b="1" i="0" u="none" strike="noStrike" baseline="0" dirty="0" smtClean="0">
                          <a:solidFill>
                            <a:schemeClr val="dk1"/>
                          </a:solidFill>
                          <a:effectLst/>
                          <a:latin typeface="+mn-lt"/>
                        </a:rPr>
                        <a:t> Payable</a:t>
                      </a:r>
                      <a:endParaRPr lang="en-US" sz="1200" b="1" i="0" u="none" strike="noStrike" dirty="0">
                        <a:solidFill>
                          <a:srgbClr val="000000"/>
                        </a:solidFill>
                        <a:effectLst/>
                        <a:latin typeface="+mn-lt"/>
                      </a:endParaRPr>
                    </a:p>
                  </a:txBody>
                  <a:tcPr marR="1824" marT="1824"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200" b="1" i="0" u="none" strike="noStrike" dirty="0">
                          <a:solidFill>
                            <a:srgbClr val="000000"/>
                          </a:solidFill>
                          <a:effectLst/>
                          <a:latin typeface="+mn-lt"/>
                        </a:rPr>
                        <a:t> </a:t>
                      </a: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200" b="1" i="0" u="none" strike="noStrike" dirty="0" smtClean="0">
                          <a:solidFill>
                            <a:srgbClr val="000000"/>
                          </a:solidFill>
                          <a:effectLst/>
                          <a:latin typeface="+mn-lt"/>
                        </a:rPr>
                        <a:t>20,400</a:t>
                      </a:r>
                      <a:endParaRPr lang="en-US" sz="1200" b="1" i="0" u="none" strike="noStrike" dirty="0">
                        <a:solidFill>
                          <a:srgbClr val="000000"/>
                        </a:solidFill>
                        <a:effectLst/>
                        <a:latin typeface="+mn-lt"/>
                      </a:endParaRP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endParaRPr lang="en-US" sz="1200" b="1" i="0" u="none" strike="noStrike" dirty="0">
                        <a:solidFill>
                          <a:schemeClr val="tx1"/>
                        </a:solidFill>
                        <a:effectLst/>
                        <a:latin typeface="+mn-lt"/>
                      </a:endParaRP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200" b="1" i="0" u="none" strike="noStrike" dirty="0">
                          <a:solidFill>
                            <a:schemeClr val="tx1"/>
                          </a:solidFill>
                          <a:effectLst/>
                          <a:latin typeface="+mn-lt"/>
                        </a:rPr>
                        <a:t> </a:t>
                      </a: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200" b="1" i="0" u="none" strike="noStrike" dirty="0">
                          <a:solidFill>
                            <a:schemeClr val="tx1"/>
                          </a:solidFill>
                          <a:effectLst/>
                          <a:latin typeface="+mn-lt"/>
                        </a:rPr>
                        <a:t> </a:t>
                      </a: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200" b="1" i="0" u="none" strike="noStrike" dirty="0" smtClean="0">
                          <a:solidFill>
                            <a:schemeClr val="tx1"/>
                          </a:solidFill>
                          <a:effectLst/>
                          <a:latin typeface="+mn-lt"/>
                        </a:rPr>
                        <a:t>20,400</a:t>
                      </a:r>
                      <a:endParaRPr lang="en-US" sz="1200" b="1" i="0" u="none" strike="noStrike" dirty="0">
                        <a:solidFill>
                          <a:schemeClr val="tx1"/>
                        </a:solidFill>
                        <a:effectLst/>
                        <a:latin typeface="+mn-lt"/>
                      </a:endParaRP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200" b="1" i="0" u="none" strike="noStrike" dirty="0">
                          <a:solidFill>
                            <a:schemeClr val="tx1"/>
                          </a:solidFill>
                          <a:effectLst/>
                          <a:latin typeface="+mn-lt"/>
                        </a:rPr>
                        <a:t> </a:t>
                      </a: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200" b="1" i="0" u="none" strike="noStrike" dirty="0">
                          <a:solidFill>
                            <a:schemeClr val="tx1"/>
                          </a:solidFill>
                          <a:effectLst/>
                          <a:latin typeface="+mn-lt"/>
                        </a:rPr>
                        <a:t> </a:t>
                      </a: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200" b="1" i="0" u="none" strike="noStrike" dirty="0">
                          <a:solidFill>
                            <a:schemeClr val="tx1"/>
                          </a:solidFill>
                          <a:effectLst/>
                          <a:latin typeface="+mn-lt"/>
                        </a:rPr>
                        <a:t> </a:t>
                      </a: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200" b="1" i="0" u="none" strike="noStrike" dirty="0" smtClean="0">
                          <a:solidFill>
                            <a:schemeClr val="tx1"/>
                          </a:solidFill>
                          <a:effectLst/>
                          <a:latin typeface="+mn-lt"/>
                        </a:rPr>
                        <a:t>20,400</a:t>
                      </a:r>
                      <a:endParaRPr lang="en-US" sz="1200" b="1" i="0" u="none" strike="noStrike" dirty="0">
                        <a:solidFill>
                          <a:schemeClr val="tx1"/>
                        </a:solidFill>
                        <a:effectLst/>
                        <a:latin typeface="+mn-lt"/>
                      </a:endParaRP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159451">
                <a:tc>
                  <a:txBody>
                    <a:bodyPr/>
                    <a:lstStyle/>
                    <a:p>
                      <a:pPr algn="l" fontAlgn="b"/>
                      <a:r>
                        <a:rPr lang="en-US" sz="1200" b="1" u="none" strike="noStrike" dirty="0" smtClean="0">
                          <a:effectLst/>
                          <a:latin typeface="+mn-lt"/>
                        </a:rPr>
                        <a:t>Share Capital-Ordinary</a:t>
                      </a:r>
                      <a:endParaRPr lang="en-US" sz="1200" b="1" i="0" u="none" strike="noStrike" dirty="0">
                        <a:solidFill>
                          <a:srgbClr val="000000"/>
                        </a:solidFill>
                        <a:effectLst/>
                        <a:latin typeface="+mn-lt"/>
                      </a:endParaRPr>
                    </a:p>
                  </a:txBody>
                  <a:tcPr marR="1824" marT="1824"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200" b="1" i="0" u="none" strike="noStrike" dirty="0">
                          <a:solidFill>
                            <a:srgbClr val="000000"/>
                          </a:solidFill>
                          <a:effectLst/>
                          <a:latin typeface="+mn-lt"/>
                        </a:rPr>
                        <a:t> </a:t>
                      </a: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200" b="1" i="0" u="none" strike="noStrike" dirty="0" smtClean="0">
                          <a:solidFill>
                            <a:srgbClr val="000000"/>
                          </a:solidFill>
                          <a:effectLst/>
                          <a:latin typeface="+mn-lt"/>
                        </a:rPr>
                        <a:t>50,000</a:t>
                      </a:r>
                      <a:endParaRPr lang="en-US" sz="1200" b="1" i="0" u="none" strike="noStrike" dirty="0">
                        <a:solidFill>
                          <a:srgbClr val="000000"/>
                        </a:solidFill>
                        <a:effectLst/>
                        <a:latin typeface="+mn-lt"/>
                      </a:endParaRP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200" b="1" i="0" u="none" strike="noStrike" dirty="0">
                          <a:solidFill>
                            <a:schemeClr val="tx1"/>
                          </a:solidFill>
                          <a:effectLst/>
                          <a:latin typeface="+mn-lt"/>
                        </a:rPr>
                        <a:t> </a:t>
                      </a: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200" b="1" i="0" u="none" strike="noStrike" dirty="0">
                          <a:solidFill>
                            <a:schemeClr val="tx1"/>
                          </a:solidFill>
                          <a:effectLst/>
                          <a:latin typeface="+mn-lt"/>
                        </a:rPr>
                        <a:t> </a:t>
                      </a: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200" b="1" i="0" u="none" strike="noStrike" dirty="0">
                          <a:solidFill>
                            <a:schemeClr val="tx1"/>
                          </a:solidFill>
                          <a:effectLst/>
                          <a:latin typeface="+mn-lt"/>
                        </a:rPr>
                        <a:t> </a:t>
                      </a: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200" b="1" i="0" u="none" strike="noStrike" dirty="0" smtClean="0">
                          <a:solidFill>
                            <a:schemeClr val="tx1"/>
                          </a:solidFill>
                          <a:effectLst/>
                          <a:latin typeface="+mn-lt"/>
                        </a:rPr>
                        <a:t>50,000</a:t>
                      </a:r>
                      <a:endParaRPr lang="en-US" sz="1200" b="1" i="0" u="none" strike="noStrike" dirty="0">
                        <a:solidFill>
                          <a:schemeClr val="tx1"/>
                        </a:solidFill>
                        <a:effectLst/>
                        <a:latin typeface="+mn-lt"/>
                      </a:endParaRP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200" b="1" i="0" u="none" strike="noStrike" dirty="0">
                          <a:solidFill>
                            <a:schemeClr val="tx1"/>
                          </a:solidFill>
                          <a:effectLst/>
                          <a:latin typeface="+mn-lt"/>
                        </a:rPr>
                        <a:t> </a:t>
                      </a: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200" b="1" i="0" u="none" strike="noStrike" dirty="0">
                          <a:solidFill>
                            <a:schemeClr val="tx1"/>
                          </a:solidFill>
                          <a:effectLst/>
                          <a:latin typeface="+mn-lt"/>
                        </a:rPr>
                        <a:t> </a:t>
                      </a: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200" b="1" i="0" u="none" strike="noStrike" dirty="0">
                          <a:solidFill>
                            <a:schemeClr val="tx1"/>
                          </a:solidFill>
                          <a:effectLst/>
                          <a:latin typeface="+mn-lt"/>
                        </a:rPr>
                        <a:t> </a:t>
                      </a: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200" b="1" i="0" u="none" strike="noStrike" dirty="0" smtClean="0">
                          <a:solidFill>
                            <a:schemeClr val="tx1"/>
                          </a:solidFill>
                          <a:effectLst/>
                          <a:latin typeface="+mn-lt"/>
                        </a:rPr>
                        <a:t>50,000</a:t>
                      </a:r>
                      <a:endParaRPr lang="en-US" sz="1200" b="1" i="0" u="none" strike="noStrike" dirty="0">
                        <a:solidFill>
                          <a:schemeClr val="tx1"/>
                        </a:solidFill>
                        <a:effectLst/>
                        <a:latin typeface="+mn-lt"/>
                      </a:endParaRP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159451">
                <a:tc>
                  <a:txBody>
                    <a:bodyPr/>
                    <a:lstStyle/>
                    <a:p>
                      <a:pPr algn="l" fontAlgn="b"/>
                      <a:r>
                        <a:rPr lang="en-US" sz="1200" b="1" i="0" u="none" strike="noStrike" dirty="0" smtClean="0">
                          <a:solidFill>
                            <a:srgbClr val="000000"/>
                          </a:solidFill>
                          <a:effectLst/>
                          <a:latin typeface="+mn-lt"/>
                        </a:rPr>
                        <a:t>Retained Earnings</a:t>
                      </a:r>
                      <a:endParaRPr lang="en-US" sz="1200" b="1" i="0" u="none" strike="noStrike" dirty="0">
                        <a:solidFill>
                          <a:srgbClr val="000000"/>
                        </a:solidFill>
                        <a:effectLst/>
                        <a:latin typeface="+mn-lt"/>
                      </a:endParaRPr>
                    </a:p>
                  </a:txBody>
                  <a:tcPr marR="1824" marT="1824"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endParaRPr lang="en-US" sz="1200" b="1" i="0" u="none" strike="noStrike" dirty="0">
                        <a:solidFill>
                          <a:srgbClr val="000000"/>
                        </a:solidFill>
                        <a:effectLst/>
                        <a:latin typeface="+mn-lt"/>
                      </a:endParaRP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200" b="1" i="0" u="none" strike="noStrike" dirty="0" smtClean="0">
                          <a:solidFill>
                            <a:srgbClr val="000000"/>
                          </a:solidFill>
                          <a:effectLst/>
                          <a:latin typeface="+mn-lt"/>
                        </a:rPr>
                        <a:t>33,000</a:t>
                      </a:r>
                      <a:endParaRPr lang="en-US" sz="1200" b="1" i="0" u="none" strike="noStrike" dirty="0">
                        <a:solidFill>
                          <a:srgbClr val="000000"/>
                        </a:solidFill>
                        <a:effectLst/>
                        <a:latin typeface="+mn-lt"/>
                      </a:endParaRP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endParaRPr lang="en-US" sz="1200" b="1" i="0" u="none" strike="noStrike" dirty="0">
                        <a:solidFill>
                          <a:schemeClr val="tx1"/>
                        </a:solidFill>
                        <a:effectLst/>
                        <a:latin typeface="+mn-lt"/>
                      </a:endParaRP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endParaRPr lang="en-US" sz="1200" b="1" i="0" u="none" strike="noStrike" dirty="0">
                        <a:solidFill>
                          <a:schemeClr val="tx1"/>
                        </a:solidFill>
                        <a:effectLst/>
                        <a:latin typeface="+mn-lt"/>
                      </a:endParaRP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endParaRPr lang="en-US" sz="1200" b="1" i="0" u="none" strike="noStrike" dirty="0">
                        <a:solidFill>
                          <a:schemeClr val="tx1"/>
                        </a:solidFill>
                        <a:effectLst/>
                        <a:latin typeface="+mn-lt"/>
                      </a:endParaRP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200" b="1" i="0" u="none" strike="noStrike" dirty="0" smtClean="0">
                          <a:solidFill>
                            <a:schemeClr val="tx1"/>
                          </a:solidFill>
                          <a:effectLst/>
                          <a:latin typeface="+mn-lt"/>
                        </a:rPr>
                        <a:t>33,000</a:t>
                      </a:r>
                      <a:endParaRPr lang="en-US" sz="1200" b="1" i="0" u="none" strike="noStrike" dirty="0">
                        <a:solidFill>
                          <a:schemeClr val="tx1"/>
                        </a:solidFill>
                        <a:effectLst/>
                        <a:latin typeface="+mn-lt"/>
                      </a:endParaRP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endParaRPr lang="en-US" sz="1200" b="1" i="0" u="none" strike="noStrike" dirty="0">
                        <a:solidFill>
                          <a:schemeClr val="tx1"/>
                        </a:solidFill>
                        <a:effectLst/>
                        <a:latin typeface="+mn-lt"/>
                      </a:endParaRP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endParaRPr lang="en-US" sz="1200" b="1" i="0" u="none" strike="noStrike" dirty="0">
                        <a:solidFill>
                          <a:schemeClr val="tx1"/>
                        </a:solidFill>
                        <a:effectLst/>
                        <a:latin typeface="+mn-lt"/>
                      </a:endParaRP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endParaRPr lang="en-US" sz="1200" b="1" i="0" u="none" strike="noStrike" dirty="0">
                        <a:solidFill>
                          <a:schemeClr val="tx1"/>
                        </a:solidFill>
                        <a:effectLst/>
                        <a:latin typeface="+mn-lt"/>
                      </a:endParaRP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200" b="1" i="0" u="none" strike="noStrike" dirty="0" smtClean="0">
                          <a:solidFill>
                            <a:schemeClr val="tx1"/>
                          </a:solidFill>
                          <a:effectLst/>
                          <a:latin typeface="+mn-lt"/>
                        </a:rPr>
                        <a:t>33,000</a:t>
                      </a:r>
                      <a:endParaRPr lang="en-US" sz="1200" b="1" i="0" u="none" strike="noStrike" dirty="0">
                        <a:solidFill>
                          <a:schemeClr val="tx1"/>
                        </a:solidFill>
                        <a:effectLst/>
                        <a:latin typeface="+mn-lt"/>
                      </a:endParaRP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159451">
                <a:tc>
                  <a:txBody>
                    <a:bodyPr/>
                    <a:lstStyle/>
                    <a:p>
                      <a:pPr algn="l" fontAlgn="b"/>
                      <a:r>
                        <a:rPr lang="en-US" sz="1200" b="1" u="none" strike="noStrike" dirty="0" smtClean="0">
                          <a:effectLst/>
                          <a:latin typeface="+mn-lt"/>
                        </a:rPr>
                        <a:t>Dividends</a:t>
                      </a:r>
                      <a:endParaRPr lang="en-US" sz="1200" b="1" i="0" u="none" strike="noStrike" dirty="0">
                        <a:solidFill>
                          <a:srgbClr val="000000"/>
                        </a:solidFill>
                        <a:effectLst/>
                        <a:latin typeface="+mn-lt"/>
                      </a:endParaRPr>
                    </a:p>
                  </a:txBody>
                  <a:tcPr marR="1824" marT="1824"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200" b="1" i="0" u="none" strike="noStrike" dirty="0" smtClean="0">
                          <a:solidFill>
                            <a:srgbClr val="000000"/>
                          </a:solidFill>
                          <a:effectLst/>
                          <a:latin typeface="+mn-lt"/>
                        </a:rPr>
                        <a:t>15,000</a:t>
                      </a:r>
                      <a:endParaRPr lang="en-US" sz="1200" b="1" i="0" u="none" strike="noStrike" dirty="0">
                        <a:solidFill>
                          <a:srgbClr val="000000"/>
                        </a:solidFill>
                        <a:effectLst/>
                        <a:latin typeface="+mn-lt"/>
                      </a:endParaRP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200" b="1" i="0" u="none" strike="noStrike" dirty="0">
                          <a:solidFill>
                            <a:srgbClr val="000000"/>
                          </a:solidFill>
                          <a:effectLst/>
                          <a:latin typeface="+mn-lt"/>
                        </a:rPr>
                        <a:t> </a:t>
                      </a: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200" b="1" i="0" u="none" strike="noStrike" dirty="0">
                          <a:solidFill>
                            <a:schemeClr val="tx1"/>
                          </a:solidFill>
                          <a:effectLst/>
                          <a:latin typeface="+mn-lt"/>
                        </a:rPr>
                        <a:t> </a:t>
                      </a: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200" b="1" i="0" u="none" strike="noStrike" dirty="0">
                          <a:solidFill>
                            <a:schemeClr val="tx1"/>
                          </a:solidFill>
                          <a:effectLst/>
                          <a:latin typeface="+mn-lt"/>
                        </a:rPr>
                        <a:t> </a:t>
                      </a: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200" b="1" i="0" u="none" strike="noStrike" dirty="0" smtClean="0">
                          <a:solidFill>
                            <a:schemeClr val="tx1"/>
                          </a:solidFill>
                          <a:effectLst/>
                          <a:latin typeface="+mn-lt"/>
                        </a:rPr>
                        <a:t>15,000</a:t>
                      </a:r>
                      <a:endParaRPr lang="en-US" sz="1200" b="1" i="0" u="none" strike="noStrike" dirty="0">
                        <a:solidFill>
                          <a:schemeClr val="tx1"/>
                        </a:solidFill>
                        <a:effectLst/>
                        <a:latin typeface="+mn-lt"/>
                      </a:endParaRP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200" b="1" i="0" u="none" strike="noStrike" dirty="0">
                          <a:solidFill>
                            <a:schemeClr val="tx1"/>
                          </a:solidFill>
                          <a:effectLst/>
                          <a:latin typeface="+mn-lt"/>
                        </a:rPr>
                        <a:t> </a:t>
                      </a: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200" b="1" i="0" u="none" strike="noStrike" dirty="0">
                          <a:solidFill>
                            <a:schemeClr val="tx1"/>
                          </a:solidFill>
                          <a:effectLst/>
                          <a:latin typeface="+mn-lt"/>
                        </a:rPr>
                        <a:t> </a:t>
                      </a: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200" b="1" i="0" u="none" strike="noStrike" dirty="0">
                          <a:solidFill>
                            <a:schemeClr val="tx1"/>
                          </a:solidFill>
                          <a:effectLst/>
                          <a:latin typeface="+mn-lt"/>
                        </a:rPr>
                        <a:t> </a:t>
                      </a: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200" b="1" i="0" u="none" strike="noStrike" dirty="0" smtClean="0">
                          <a:solidFill>
                            <a:schemeClr val="tx1"/>
                          </a:solidFill>
                          <a:effectLst/>
                          <a:latin typeface="+mn-lt"/>
                        </a:rPr>
                        <a:t>15,000</a:t>
                      </a:r>
                      <a:endParaRPr lang="en-US" sz="1200" b="1" i="0" u="none" strike="noStrike" dirty="0">
                        <a:solidFill>
                          <a:schemeClr val="tx1"/>
                        </a:solidFill>
                        <a:effectLst/>
                        <a:latin typeface="+mn-lt"/>
                      </a:endParaRP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200" b="1" i="0" u="none" strike="noStrike" dirty="0">
                          <a:solidFill>
                            <a:schemeClr val="tx1"/>
                          </a:solidFill>
                          <a:effectLst/>
                          <a:latin typeface="+mn-lt"/>
                        </a:rPr>
                        <a:t> </a:t>
                      </a: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159451">
                <a:tc>
                  <a:txBody>
                    <a:bodyPr/>
                    <a:lstStyle/>
                    <a:p>
                      <a:pPr algn="l" fontAlgn="b"/>
                      <a:r>
                        <a:rPr lang="en-US" sz="1200" b="1" u="none" strike="noStrike" dirty="0">
                          <a:solidFill>
                            <a:srgbClr val="990000"/>
                          </a:solidFill>
                          <a:effectLst/>
                          <a:latin typeface="+mn-lt"/>
                        </a:rPr>
                        <a:t>Service Revenue</a:t>
                      </a:r>
                      <a:endParaRPr lang="en-US" sz="1200" b="1" i="0" u="none" strike="noStrike" dirty="0">
                        <a:solidFill>
                          <a:srgbClr val="990000"/>
                        </a:solidFill>
                        <a:effectLst/>
                        <a:latin typeface="+mn-lt"/>
                      </a:endParaRPr>
                    </a:p>
                  </a:txBody>
                  <a:tcPr marR="1824" marT="1824"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200" b="1" i="0" u="none" strike="noStrike" dirty="0">
                          <a:solidFill>
                            <a:srgbClr val="990000"/>
                          </a:solidFill>
                          <a:effectLst/>
                          <a:latin typeface="+mn-lt"/>
                        </a:rPr>
                        <a:t> </a:t>
                      </a: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200" b="1" i="0" u="none" strike="noStrike" dirty="0" smtClean="0">
                          <a:solidFill>
                            <a:srgbClr val="990000"/>
                          </a:solidFill>
                          <a:effectLst/>
                          <a:latin typeface="+mn-lt"/>
                        </a:rPr>
                        <a:t>480,000</a:t>
                      </a:r>
                      <a:endParaRPr lang="en-US" sz="1200" b="1" i="0" u="none" strike="noStrike" dirty="0">
                        <a:solidFill>
                          <a:srgbClr val="990000"/>
                        </a:solidFill>
                        <a:effectLst/>
                        <a:latin typeface="+mn-lt"/>
                      </a:endParaRP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200" b="1" i="0" u="none" strike="noStrike" dirty="0">
                          <a:solidFill>
                            <a:srgbClr val="990000"/>
                          </a:solidFill>
                          <a:effectLst/>
                          <a:latin typeface="+mn-lt"/>
                        </a:rPr>
                        <a:t> </a:t>
                      </a: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endParaRPr lang="en-US" sz="1200" b="1" i="0" u="none" strike="noStrike" dirty="0">
                        <a:solidFill>
                          <a:srgbClr val="990000"/>
                        </a:solidFill>
                        <a:effectLst/>
                        <a:latin typeface="+mn-lt"/>
                      </a:endParaRP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200" b="1" i="0" u="none" strike="noStrike" dirty="0">
                          <a:solidFill>
                            <a:srgbClr val="990000"/>
                          </a:solidFill>
                          <a:effectLst/>
                          <a:latin typeface="+mn-lt"/>
                        </a:rPr>
                        <a:t> </a:t>
                      </a: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200" b="1" i="0" u="none" strike="noStrike" dirty="0" smtClean="0">
                          <a:solidFill>
                            <a:srgbClr val="990000"/>
                          </a:solidFill>
                          <a:effectLst/>
                          <a:latin typeface="+mn-lt"/>
                        </a:rPr>
                        <a:t>480,000</a:t>
                      </a:r>
                      <a:endParaRPr lang="en-US" sz="1200" b="1" i="0" u="none" strike="noStrike" dirty="0">
                        <a:solidFill>
                          <a:srgbClr val="990000"/>
                        </a:solidFill>
                        <a:effectLst/>
                        <a:latin typeface="+mn-lt"/>
                      </a:endParaRP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200" b="1" i="0" u="none" strike="noStrike" dirty="0">
                          <a:solidFill>
                            <a:srgbClr val="990000"/>
                          </a:solidFill>
                          <a:effectLst/>
                          <a:latin typeface="+mn-lt"/>
                        </a:rPr>
                        <a:t> </a:t>
                      </a: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200" b="1" i="0" u="none" strike="noStrike" dirty="0" smtClean="0">
                          <a:solidFill>
                            <a:srgbClr val="990000"/>
                          </a:solidFill>
                          <a:effectLst/>
                          <a:latin typeface="+mn-lt"/>
                        </a:rPr>
                        <a:t>480,000</a:t>
                      </a:r>
                      <a:endParaRPr lang="en-US" sz="1200" b="1" i="0" u="none" strike="noStrike" dirty="0">
                        <a:solidFill>
                          <a:srgbClr val="990000"/>
                        </a:solidFill>
                        <a:effectLst/>
                        <a:latin typeface="+mn-lt"/>
                      </a:endParaRP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200" b="1" i="0" u="none" strike="noStrike" dirty="0">
                          <a:solidFill>
                            <a:schemeClr val="tx1"/>
                          </a:solidFill>
                          <a:effectLst/>
                          <a:latin typeface="+mn-lt"/>
                        </a:rPr>
                        <a:t> </a:t>
                      </a: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200" b="1" i="0" u="none" strike="noStrike" dirty="0">
                          <a:solidFill>
                            <a:schemeClr val="tx1"/>
                          </a:solidFill>
                          <a:effectLst/>
                          <a:latin typeface="+mn-lt"/>
                        </a:rPr>
                        <a:t> </a:t>
                      </a: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159451">
                <a:tc>
                  <a:txBody>
                    <a:bodyPr/>
                    <a:lstStyle/>
                    <a:p>
                      <a:pPr algn="l" fontAlgn="b"/>
                      <a:r>
                        <a:rPr lang="en-US" sz="1200" b="1" u="none" strike="noStrike" dirty="0" smtClean="0">
                          <a:solidFill>
                            <a:srgbClr val="990000"/>
                          </a:solidFill>
                          <a:effectLst/>
                          <a:latin typeface="+mn-lt"/>
                        </a:rPr>
                        <a:t>Sales Returns and Allow.</a:t>
                      </a:r>
                      <a:endParaRPr lang="en-US" sz="1200" b="1" i="0" u="none" strike="noStrike" dirty="0">
                        <a:solidFill>
                          <a:srgbClr val="990000"/>
                        </a:solidFill>
                        <a:effectLst/>
                        <a:latin typeface="+mn-lt"/>
                      </a:endParaRPr>
                    </a:p>
                  </a:txBody>
                  <a:tcPr marR="1824" marT="1824"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200" b="1" i="0" u="none" strike="noStrike" dirty="0" smtClean="0">
                          <a:solidFill>
                            <a:srgbClr val="990000"/>
                          </a:solidFill>
                          <a:effectLst/>
                          <a:latin typeface="+mn-lt"/>
                        </a:rPr>
                        <a:t>12,000</a:t>
                      </a:r>
                      <a:r>
                        <a:rPr lang="en-US" sz="1200" b="1" i="0" u="none" strike="noStrike" dirty="0">
                          <a:solidFill>
                            <a:srgbClr val="990000"/>
                          </a:solidFill>
                          <a:effectLst/>
                          <a:latin typeface="+mn-lt"/>
                        </a:rPr>
                        <a:t> </a:t>
                      </a: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200" b="1" i="0" u="none" strike="noStrike" dirty="0">
                          <a:solidFill>
                            <a:srgbClr val="990000"/>
                          </a:solidFill>
                          <a:effectLst/>
                          <a:latin typeface="+mn-lt"/>
                        </a:rPr>
                        <a:t> </a:t>
                      </a: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200" b="1" i="0" u="none" strike="noStrike" dirty="0">
                          <a:solidFill>
                            <a:srgbClr val="990000"/>
                          </a:solidFill>
                          <a:effectLst/>
                          <a:latin typeface="+mn-lt"/>
                        </a:rPr>
                        <a:t> </a:t>
                      </a: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endParaRPr lang="en-US" sz="1200" b="1" i="0" u="none" strike="noStrike" dirty="0">
                        <a:solidFill>
                          <a:srgbClr val="990000"/>
                        </a:solidFill>
                        <a:effectLst/>
                        <a:latin typeface="+mn-lt"/>
                      </a:endParaRP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200" b="1" i="0" u="none" strike="noStrike" dirty="0" smtClean="0">
                          <a:solidFill>
                            <a:srgbClr val="990000"/>
                          </a:solidFill>
                          <a:effectLst/>
                          <a:latin typeface="+mn-lt"/>
                        </a:rPr>
                        <a:t>12,000</a:t>
                      </a:r>
                      <a:r>
                        <a:rPr lang="en-US" sz="1200" b="1" i="0" u="none" strike="noStrike" dirty="0">
                          <a:solidFill>
                            <a:srgbClr val="990000"/>
                          </a:solidFill>
                          <a:effectLst/>
                          <a:latin typeface="+mn-lt"/>
                        </a:rPr>
                        <a:t> </a:t>
                      </a: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200" b="1" i="0" u="none" strike="noStrike" dirty="0">
                          <a:solidFill>
                            <a:srgbClr val="990000"/>
                          </a:solidFill>
                          <a:effectLst/>
                          <a:latin typeface="+mn-lt"/>
                        </a:rPr>
                        <a:t> </a:t>
                      </a: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200" b="1" i="0" u="none" strike="noStrike" dirty="0">
                          <a:solidFill>
                            <a:srgbClr val="990000"/>
                          </a:solidFill>
                          <a:effectLst/>
                          <a:latin typeface="+mn-lt"/>
                        </a:rPr>
                        <a:t> </a:t>
                      </a:r>
                      <a:r>
                        <a:rPr lang="en-US" sz="1200" b="1" i="0" u="none" strike="noStrike" dirty="0" smtClean="0">
                          <a:solidFill>
                            <a:srgbClr val="990000"/>
                          </a:solidFill>
                          <a:effectLst/>
                          <a:latin typeface="+mn-lt"/>
                        </a:rPr>
                        <a:t>12,000</a:t>
                      </a:r>
                      <a:endParaRPr lang="en-US" sz="1200" b="1" i="0" u="none" strike="noStrike" dirty="0">
                        <a:solidFill>
                          <a:srgbClr val="990000"/>
                        </a:solidFill>
                        <a:effectLst/>
                        <a:latin typeface="+mn-lt"/>
                      </a:endParaRP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200" b="1" i="0" u="none" strike="noStrike" dirty="0">
                          <a:solidFill>
                            <a:srgbClr val="990000"/>
                          </a:solidFill>
                          <a:effectLst/>
                          <a:latin typeface="+mn-lt"/>
                        </a:rPr>
                        <a:t> </a:t>
                      </a: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200" b="1" i="0" u="none" strike="noStrike" dirty="0">
                          <a:solidFill>
                            <a:schemeClr val="tx1"/>
                          </a:solidFill>
                          <a:effectLst/>
                          <a:latin typeface="+mn-lt"/>
                        </a:rPr>
                        <a:t> </a:t>
                      </a: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200" b="1" i="0" u="none" strike="noStrike" dirty="0">
                          <a:solidFill>
                            <a:schemeClr val="tx1"/>
                          </a:solidFill>
                          <a:effectLst/>
                          <a:latin typeface="+mn-lt"/>
                        </a:rPr>
                        <a:t> </a:t>
                      </a: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159451">
                <a:tc>
                  <a:txBody>
                    <a:bodyPr/>
                    <a:lstStyle/>
                    <a:p>
                      <a:pPr algn="l" fontAlgn="b"/>
                      <a:r>
                        <a:rPr lang="en-US" sz="1200" b="1" u="none" strike="noStrike" dirty="0" smtClean="0">
                          <a:solidFill>
                            <a:srgbClr val="990000"/>
                          </a:solidFill>
                          <a:effectLst/>
                          <a:latin typeface="+mn-lt"/>
                        </a:rPr>
                        <a:t>Sales Discounts</a:t>
                      </a:r>
                      <a:endParaRPr lang="en-US" sz="1200" b="1" i="0" u="none" strike="noStrike" dirty="0">
                        <a:solidFill>
                          <a:srgbClr val="990000"/>
                        </a:solidFill>
                        <a:effectLst/>
                        <a:latin typeface="+mn-lt"/>
                      </a:endParaRPr>
                    </a:p>
                  </a:txBody>
                  <a:tcPr marR="1824" marT="1824"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200" b="1" i="0" u="none" strike="noStrike" dirty="0" smtClean="0">
                          <a:solidFill>
                            <a:srgbClr val="990000"/>
                          </a:solidFill>
                          <a:effectLst/>
                          <a:latin typeface="+mn-lt"/>
                        </a:rPr>
                        <a:t>8,000</a:t>
                      </a:r>
                      <a:endParaRPr lang="en-US" sz="1200" b="1" i="0" u="none" strike="noStrike" dirty="0">
                        <a:solidFill>
                          <a:srgbClr val="990000"/>
                        </a:solidFill>
                        <a:effectLst/>
                        <a:latin typeface="+mn-lt"/>
                      </a:endParaRP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200" b="1" i="0" u="none" strike="noStrike" dirty="0">
                          <a:solidFill>
                            <a:srgbClr val="990000"/>
                          </a:solidFill>
                          <a:effectLst/>
                          <a:latin typeface="+mn-lt"/>
                        </a:rPr>
                        <a:t> </a:t>
                      </a: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endParaRPr lang="en-US" sz="1200" b="1" i="0" u="none" strike="noStrike" dirty="0">
                        <a:solidFill>
                          <a:srgbClr val="990000"/>
                        </a:solidFill>
                        <a:effectLst/>
                        <a:latin typeface="+mn-lt"/>
                      </a:endParaRP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200" b="1" i="0" u="none" strike="noStrike" dirty="0">
                          <a:solidFill>
                            <a:srgbClr val="990000"/>
                          </a:solidFill>
                          <a:effectLst/>
                          <a:latin typeface="+mn-lt"/>
                        </a:rPr>
                        <a:t> </a:t>
                      </a: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200" b="1" i="0" u="none" strike="noStrike" dirty="0" smtClean="0">
                          <a:solidFill>
                            <a:srgbClr val="990000"/>
                          </a:solidFill>
                          <a:effectLst/>
                          <a:latin typeface="+mn-lt"/>
                        </a:rPr>
                        <a:t>8,000</a:t>
                      </a:r>
                      <a:endParaRPr lang="en-US" sz="1200" b="1" i="0" u="none" strike="noStrike" dirty="0">
                        <a:solidFill>
                          <a:srgbClr val="990000"/>
                        </a:solidFill>
                        <a:effectLst/>
                        <a:latin typeface="+mn-lt"/>
                      </a:endParaRP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200" b="1" i="0" u="none" strike="noStrike" dirty="0">
                          <a:solidFill>
                            <a:srgbClr val="990000"/>
                          </a:solidFill>
                          <a:effectLst/>
                          <a:latin typeface="+mn-lt"/>
                        </a:rPr>
                        <a:t> </a:t>
                      </a: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200" b="1" i="0" u="none" strike="noStrike" dirty="0" smtClean="0">
                          <a:solidFill>
                            <a:srgbClr val="990000"/>
                          </a:solidFill>
                          <a:effectLst/>
                          <a:latin typeface="+mn-lt"/>
                        </a:rPr>
                        <a:t>8,000</a:t>
                      </a:r>
                      <a:endParaRPr lang="en-US" sz="1200" b="1" i="0" u="none" strike="noStrike" dirty="0">
                        <a:solidFill>
                          <a:srgbClr val="990000"/>
                        </a:solidFill>
                        <a:effectLst/>
                        <a:latin typeface="+mn-lt"/>
                      </a:endParaRP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200" b="1" i="0" u="none" strike="noStrike" dirty="0">
                          <a:solidFill>
                            <a:srgbClr val="990000"/>
                          </a:solidFill>
                          <a:effectLst/>
                          <a:latin typeface="+mn-lt"/>
                        </a:rPr>
                        <a:t> </a:t>
                      </a: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200" b="1" i="0" u="none" strike="noStrike" dirty="0">
                          <a:solidFill>
                            <a:schemeClr val="tx1"/>
                          </a:solidFill>
                          <a:effectLst/>
                          <a:latin typeface="+mn-lt"/>
                        </a:rPr>
                        <a:t> </a:t>
                      </a: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200" b="1" i="0" u="none" strike="noStrike" dirty="0">
                          <a:solidFill>
                            <a:schemeClr val="tx1"/>
                          </a:solidFill>
                          <a:effectLst/>
                          <a:latin typeface="+mn-lt"/>
                        </a:rPr>
                        <a:t> </a:t>
                      </a: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159451">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200" b="1" u="none" strike="noStrike" dirty="0" smtClean="0">
                          <a:solidFill>
                            <a:srgbClr val="990000"/>
                          </a:solidFill>
                          <a:effectLst/>
                          <a:latin typeface="+mn-lt"/>
                        </a:rPr>
                        <a:t>Cost of Goods Sold</a:t>
                      </a:r>
                      <a:endParaRPr lang="en-US" sz="1200" b="1" i="0" u="none" strike="noStrike" dirty="0" smtClean="0">
                        <a:solidFill>
                          <a:srgbClr val="990000"/>
                        </a:solidFill>
                        <a:effectLst/>
                        <a:latin typeface="+mn-lt"/>
                      </a:endParaRPr>
                    </a:p>
                  </a:txBody>
                  <a:tcPr marR="1824" marT="1824"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200" b="1" i="0" u="none" strike="noStrike" dirty="0" smtClean="0">
                          <a:solidFill>
                            <a:srgbClr val="990000"/>
                          </a:solidFill>
                          <a:effectLst/>
                          <a:latin typeface="+mn-lt"/>
                        </a:rPr>
                        <a:t>315,500</a:t>
                      </a:r>
                      <a:endParaRPr lang="en-US" sz="1200" b="1" i="0" u="none" strike="noStrike" dirty="0">
                        <a:solidFill>
                          <a:srgbClr val="990000"/>
                        </a:solidFill>
                        <a:effectLst/>
                        <a:latin typeface="+mn-lt"/>
                      </a:endParaRP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endParaRPr lang="en-US" sz="1200" b="1" i="0" u="none" strike="noStrike" dirty="0">
                        <a:solidFill>
                          <a:schemeClr val="tx1"/>
                        </a:solidFill>
                        <a:effectLst/>
                        <a:latin typeface="+mn-lt"/>
                      </a:endParaRP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228600" indent="-228600" algn="r" fontAlgn="b">
                        <a:buAutoNum type="alphaLcParenBoth"/>
                      </a:pPr>
                      <a:r>
                        <a:rPr lang="en-US" sz="1200" b="1" i="0" u="none" strike="noStrike" dirty="0" smtClean="0">
                          <a:solidFill>
                            <a:schemeClr val="tx1"/>
                          </a:solidFill>
                          <a:effectLst/>
                          <a:latin typeface="+mn-lt"/>
                        </a:rPr>
                        <a:t>    500</a:t>
                      </a:r>
                      <a:endParaRPr lang="en-US" sz="1200" b="1" i="0" u="none" strike="noStrike" dirty="0">
                        <a:solidFill>
                          <a:schemeClr val="tx1"/>
                        </a:solidFill>
                        <a:effectLst/>
                        <a:latin typeface="+mn-lt"/>
                      </a:endParaRP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endParaRPr lang="en-US" sz="1200" b="1" i="0" u="none" strike="noStrike" dirty="0">
                        <a:solidFill>
                          <a:srgbClr val="990000"/>
                        </a:solidFill>
                        <a:effectLst/>
                        <a:latin typeface="+mn-lt"/>
                      </a:endParaRP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200" b="1" i="0" u="none" strike="noStrike" dirty="0" smtClean="0">
                          <a:solidFill>
                            <a:srgbClr val="990000"/>
                          </a:solidFill>
                          <a:effectLst/>
                          <a:latin typeface="+mn-lt"/>
                        </a:rPr>
                        <a:t>316,000</a:t>
                      </a:r>
                      <a:endParaRPr lang="en-US" sz="1200" b="1" i="0" u="none" strike="noStrike" dirty="0">
                        <a:solidFill>
                          <a:srgbClr val="990000"/>
                        </a:solidFill>
                        <a:effectLst/>
                        <a:latin typeface="+mn-lt"/>
                      </a:endParaRP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endParaRPr lang="en-US" sz="1200" b="1" i="0" u="none" strike="noStrike" dirty="0">
                        <a:solidFill>
                          <a:srgbClr val="990000"/>
                        </a:solidFill>
                        <a:effectLst/>
                        <a:latin typeface="+mn-lt"/>
                      </a:endParaRP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200" b="1" i="0" u="none" strike="noStrike" dirty="0" smtClean="0">
                          <a:solidFill>
                            <a:srgbClr val="990000"/>
                          </a:solidFill>
                          <a:effectLst/>
                          <a:latin typeface="+mn-lt"/>
                        </a:rPr>
                        <a:t>316,000</a:t>
                      </a:r>
                      <a:endParaRPr lang="en-US" sz="1200" b="1" i="0" u="none" strike="noStrike" dirty="0">
                        <a:solidFill>
                          <a:srgbClr val="990000"/>
                        </a:solidFill>
                        <a:effectLst/>
                        <a:latin typeface="+mn-lt"/>
                      </a:endParaRP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endParaRPr lang="en-US" sz="1200" b="1" i="0" u="none" strike="noStrike" dirty="0">
                        <a:solidFill>
                          <a:srgbClr val="990000"/>
                        </a:solidFill>
                        <a:effectLst/>
                        <a:latin typeface="+mn-lt"/>
                      </a:endParaRP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endParaRPr lang="en-US" sz="1200" b="1" i="0" u="none" strike="noStrike" dirty="0">
                        <a:solidFill>
                          <a:schemeClr val="tx1"/>
                        </a:solidFill>
                        <a:effectLst/>
                        <a:latin typeface="+mn-lt"/>
                      </a:endParaRP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endParaRPr lang="en-US" sz="1200" b="1" i="0" u="none" strike="noStrike" dirty="0">
                        <a:solidFill>
                          <a:schemeClr val="tx1"/>
                        </a:solidFill>
                        <a:effectLst/>
                        <a:latin typeface="+mn-lt"/>
                      </a:endParaRP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159451">
                <a:tc>
                  <a:txBody>
                    <a:bodyPr/>
                    <a:lstStyle/>
                    <a:p>
                      <a:pPr algn="l" fontAlgn="b"/>
                      <a:r>
                        <a:rPr lang="en-US" sz="1200" b="1" i="0" u="none" strike="noStrike" dirty="0" smtClean="0">
                          <a:solidFill>
                            <a:srgbClr val="000000"/>
                          </a:solidFill>
                          <a:effectLst/>
                          <a:latin typeface="+mn-lt"/>
                        </a:rPr>
                        <a:t>Freight-Out</a:t>
                      </a:r>
                      <a:endParaRPr lang="en-US" sz="1200" b="1" i="0" u="none" strike="noStrike" dirty="0">
                        <a:solidFill>
                          <a:srgbClr val="000000"/>
                        </a:solidFill>
                        <a:effectLst/>
                        <a:latin typeface="+mn-lt"/>
                      </a:endParaRPr>
                    </a:p>
                  </a:txBody>
                  <a:tcPr marR="1824" marT="1824"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200" b="1" i="0" u="none" strike="noStrike" dirty="0" smtClean="0">
                          <a:solidFill>
                            <a:srgbClr val="000000"/>
                          </a:solidFill>
                          <a:effectLst/>
                          <a:latin typeface="+mn-lt"/>
                        </a:rPr>
                        <a:t>7,000</a:t>
                      </a:r>
                      <a:endParaRPr lang="en-US" sz="1200" b="1" i="0" u="none" strike="noStrike" dirty="0">
                        <a:solidFill>
                          <a:srgbClr val="000000"/>
                        </a:solidFill>
                        <a:effectLst/>
                        <a:latin typeface="+mn-lt"/>
                      </a:endParaRP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endParaRPr lang="en-US" sz="1200" b="1" i="0" u="none" strike="noStrike" dirty="0">
                        <a:solidFill>
                          <a:srgbClr val="000000"/>
                        </a:solidFill>
                        <a:effectLst/>
                        <a:latin typeface="+mn-lt"/>
                      </a:endParaRP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endParaRPr lang="en-US" sz="1200" b="1" i="0" u="none" strike="noStrike" dirty="0">
                        <a:solidFill>
                          <a:schemeClr val="tx1"/>
                        </a:solidFill>
                        <a:effectLst/>
                        <a:latin typeface="+mn-lt"/>
                      </a:endParaRP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endParaRPr lang="en-US" sz="1200" b="1" i="0" u="none" strike="noStrike" dirty="0">
                        <a:solidFill>
                          <a:schemeClr val="tx1"/>
                        </a:solidFill>
                        <a:effectLst/>
                        <a:latin typeface="+mn-lt"/>
                      </a:endParaRP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200" b="1" i="0" u="none" strike="noStrike" dirty="0" smtClean="0">
                          <a:solidFill>
                            <a:schemeClr val="tx1"/>
                          </a:solidFill>
                          <a:effectLst/>
                          <a:latin typeface="+mn-lt"/>
                        </a:rPr>
                        <a:t>7,000</a:t>
                      </a:r>
                      <a:endParaRPr lang="en-US" sz="1200" b="1" i="0" u="none" strike="noStrike" dirty="0">
                        <a:solidFill>
                          <a:schemeClr val="tx1"/>
                        </a:solidFill>
                        <a:effectLst/>
                        <a:latin typeface="+mn-lt"/>
                      </a:endParaRP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endParaRPr lang="en-US" sz="1200" b="1" i="0" u="none" strike="noStrike" dirty="0">
                        <a:solidFill>
                          <a:schemeClr val="tx1"/>
                        </a:solidFill>
                        <a:effectLst/>
                        <a:latin typeface="+mn-lt"/>
                      </a:endParaRP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200" b="1" i="0" u="none" strike="noStrike" dirty="0" smtClean="0">
                          <a:solidFill>
                            <a:schemeClr val="tx1"/>
                          </a:solidFill>
                          <a:effectLst/>
                          <a:latin typeface="+mn-lt"/>
                        </a:rPr>
                        <a:t>7,000</a:t>
                      </a:r>
                      <a:endParaRPr lang="en-US" sz="1200" b="1" i="0" u="none" strike="noStrike" dirty="0">
                        <a:solidFill>
                          <a:schemeClr val="tx1"/>
                        </a:solidFill>
                        <a:effectLst/>
                        <a:latin typeface="+mn-lt"/>
                      </a:endParaRP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endParaRPr lang="en-US" sz="1200" b="1" i="0" u="none" strike="noStrike" dirty="0">
                        <a:solidFill>
                          <a:schemeClr val="tx1"/>
                        </a:solidFill>
                        <a:effectLst/>
                        <a:latin typeface="+mn-lt"/>
                      </a:endParaRP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endParaRPr lang="en-US" sz="1200" b="1" i="0" u="none" strike="noStrike" dirty="0">
                        <a:solidFill>
                          <a:schemeClr val="tx1"/>
                        </a:solidFill>
                        <a:effectLst/>
                        <a:latin typeface="+mn-lt"/>
                      </a:endParaRP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endParaRPr lang="en-US" sz="1200" b="1" i="0" u="none" strike="noStrike" dirty="0">
                        <a:solidFill>
                          <a:schemeClr val="tx1"/>
                        </a:solidFill>
                        <a:effectLst/>
                        <a:latin typeface="+mn-lt"/>
                      </a:endParaRP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159451">
                <a:tc>
                  <a:txBody>
                    <a:bodyPr/>
                    <a:lstStyle/>
                    <a:p>
                      <a:pPr algn="l" fontAlgn="b"/>
                      <a:r>
                        <a:rPr lang="en-US" sz="1200" b="1" i="0" u="none" strike="noStrike" dirty="0" smtClean="0">
                          <a:solidFill>
                            <a:srgbClr val="000000"/>
                          </a:solidFill>
                          <a:effectLst/>
                          <a:latin typeface="+mn-lt"/>
                        </a:rPr>
                        <a:t>Advertising Expense</a:t>
                      </a:r>
                      <a:endParaRPr lang="en-US" sz="1200" b="1" i="0" u="none" strike="noStrike" dirty="0">
                        <a:solidFill>
                          <a:srgbClr val="000000"/>
                        </a:solidFill>
                        <a:effectLst/>
                        <a:latin typeface="+mn-lt"/>
                      </a:endParaRPr>
                    </a:p>
                  </a:txBody>
                  <a:tcPr marR="1824" marT="1824"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200" b="1" i="0" u="none" strike="noStrike" dirty="0" smtClean="0">
                          <a:solidFill>
                            <a:srgbClr val="000000"/>
                          </a:solidFill>
                          <a:effectLst/>
                          <a:latin typeface="+mn-lt"/>
                        </a:rPr>
                        <a:t>16,000</a:t>
                      </a:r>
                      <a:endParaRPr lang="en-US" sz="1200" b="1" i="0" u="none" strike="noStrike" dirty="0">
                        <a:solidFill>
                          <a:srgbClr val="000000"/>
                        </a:solidFill>
                        <a:effectLst/>
                        <a:latin typeface="+mn-lt"/>
                      </a:endParaRP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endParaRPr lang="en-US" sz="1200" b="1" i="0" u="none" strike="noStrike" dirty="0">
                        <a:solidFill>
                          <a:srgbClr val="000000"/>
                        </a:solidFill>
                        <a:effectLst/>
                        <a:latin typeface="+mn-lt"/>
                      </a:endParaRP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endParaRPr lang="en-US" sz="1200" b="1" i="0" u="none" strike="noStrike" dirty="0">
                        <a:solidFill>
                          <a:schemeClr val="tx1"/>
                        </a:solidFill>
                        <a:effectLst/>
                        <a:latin typeface="+mn-lt"/>
                      </a:endParaRP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endParaRPr lang="en-US" sz="1200" b="1" i="0" u="none" strike="noStrike" dirty="0">
                        <a:solidFill>
                          <a:schemeClr val="tx1"/>
                        </a:solidFill>
                        <a:effectLst/>
                        <a:latin typeface="+mn-lt"/>
                      </a:endParaRP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200" b="1" i="0" u="none" strike="noStrike" dirty="0" smtClean="0">
                          <a:solidFill>
                            <a:schemeClr val="tx1"/>
                          </a:solidFill>
                          <a:effectLst/>
                          <a:latin typeface="+mn-lt"/>
                        </a:rPr>
                        <a:t>16,000</a:t>
                      </a:r>
                      <a:endParaRPr lang="en-US" sz="1200" b="1" i="0" u="none" strike="noStrike" dirty="0">
                        <a:solidFill>
                          <a:schemeClr val="tx1"/>
                        </a:solidFill>
                        <a:effectLst/>
                        <a:latin typeface="+mn-lt"/>
                      </a:endParaRP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endParaRPr lang="en-US" sz="1200" b="1" i="0" u="none" strike="noStrike" dirty="0">
                        <a:solidFill>
                          <a:schemeClr val="tx1"/>
                        </a:solidFill>
                        <a:effectLst/>
                        <a:latin typeface="+mn-lt"/>
                      </a:endParaRP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200" b="1" i="0" u="none" strike="noStrike" dirty="0" smtClean="0">
                          <a:solidFill>
                            <a:schemeClr val="tx1"/>
                          </a:solidFill>
                          <a:effectLst/>
                          <a:latin typeface="+mn-lt"/>
                        </a:rPr>
                        <a:t>16,000</a:t>
                      </a:r>
                      <a:endParaRPr lang="en-US" sz="1200" b="1" i="0" u="none" strike="noStrike" dirty="0">
                        <a:solidFill>
                          <a:schemeClr val="tx1"/>
                        </a:solidFill>
                        <a:effectLst/>
                        <a:latin typeface="+mn-lt"/>
                      </a:endParaRP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endParaRPr lang="en-US" sz="1200" b="1" i="0" u="none" strike="noStrike" dirty="0">
                        <a:solidFill>
                          <a:schemeClr val="tx1"/>
                        </a:solidFill>
                        <a:effectLst/>
                        <a:latin typeface="+mn-lt"/>
                      </a:endParaRP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endParaRPr lang="en-US" sz="1200" b="1" i="0" u="none" strike="noStrike" dirty="0">
                        <a:solidFill>
                          <a:schemeClr val="tx1"/>
                        </a:solidFill>
                        <a:effectLst/>
                        <a:latin typeface="+mn-lt"/>
                      </a:endParaRP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endParaRPr lang="en-US" sz="1200" b="1" i="0" u="none" strike="noStrike" dirty="0">
                        <a:solidFill>
                          <a:schemeClr val="tx1"/>
                        </a:solidFill>
                        <a:effectLst/>
                        <a:latin typeface="+mn-lt"/>
                      </a:endParaRP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159451">
                <a:tc>
                  <a:txBody>
                    <a:bodyPr/>
                    <a:lstStyle/>
                    <a:p>
                      <a:pPr algn="l" fontAlgn="b"/>
                      <a:r>
                        <a:rPr lang="en-US" sz="1200" b="1" i="0" u="none" strike="noStrike" dirty="0" smtClean="0">
                          <a:solidFill>
                            <a:srgbClr val="000000"/>
                          </a:solidFill>
                          <a:effectLst/>
                          <a:latin typeface="+mn-lt"/>
                        </a:rPr>
                        <a:t>Salaries</a:t>
                      </a:r>
                      <a:r>
                        <a:rPr lang="en-US" sz="1200" b="1" i="0" u="none" strike="noStrike" baseline="0" dirty="0" smtClean="0">
                          <a:solidFill>
                            <a:srgbClr val="000000"/>
                          </a:solidFill>
                          <a:effectLst/>
                          <a:latin typeface="+mn-lt"/>
                        </a:rPr>
                        <a:t> and Wages Expense</a:t>
                      </a:r>
                      <a:endParaRPr lang="en-US" sz="1200" b="1" i="0" u="none" strike="noStrike" dirty="0">
                        <a:solidFill>
                          <a:srgbClr val="000000"/>
                        </a:solidFill>
                        <a:effectLst/>
                        <a:latin typeface="+mn-lt"/>
                      </a:endParaRPr>
                    </a:p>
                  </a:txBody>
                  <a:tcPr marR="1824" marT="1824"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200" b="1" i="0" u="none" strike="noStrike" dirty="0" smtClean="0">
                          <a:solidFill>
                            <a:srgbClr val="000000"/>
                          </a:solidFill>
                          <a:effectLst/>
                          <a:latin typeface="+mn-lt"/>
                        </a:rPr>
                        <a:t>59,000</a:t>
                      </a:r>
                      <a:endParaRPr lang="en-US" sz="1200" b="1" i="0" u="none" strike="noStrike" dirty="0">
                        <a:solidFill>
                          <a:srgbClr val="000000"/>
                        </a:solidFill>
                        <a:effectLst/>
                        <a:latin typeface="+mn-lt"/>
                      </a:endParaRP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endParaRPr lang="en-US" sz="1200" b="1" i="0" u="none" strike="noStrike" dirty="0">
                        <a:solidFill>
                          <a:srgbClr val="000000"/>
                        </a:solidFill>
                        <a:effectLst/>
                        <a:latin typeface="+mn-lt"/>
                      </a:endParaRP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200" b="1" i="0" u="none" strike="noStrike" dirty="0" smtClean="0">
                          <a:solidFill>
                            <a:schemeClr val="tx1"/>
                          </a:solidFill>
                          <a:effectLst/>
                          <a:latin typeface="+mn-lt"/>
                        </a:rPr>
                        <a:t>(d)  5,000</a:t>
                      </a:r>
                      <a:endParaRPr lang="en-US" sz="1200" b="1" i="0" u="none" strike="noStrike" dirty="0">
                        <a:solidFill>
                          <a:schemeClr val="tx1"/>
                        </a:solidFill>
                        <a:effectLst/>
                        <a:latin typeface="+mn-lt"/>
                      </a:endParaRP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endParaRPr lang="en-US" sz="1200" b="1" i="0" u="none" strike="noStrike" dirty="0">
                        <a:solidFill>
                          <a:schemeClr val="tx1"/>
                        </a:solidFill>
                        <a:effectLst/>
                        <a:latin typeface="+mn-lt"/>
                      </a:endParaRP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200" b="1" i="0" u="none" strike="noStrike" dirty="0" smtClean="0">
                          <a:solidFill>
                            <a:schemeClr val="tx1"/>
                          </a:solidFill>
                          <a:effectLst/>
                          <a:latin typeface="+mn-lt"/>
                        </a:rPr>
                        <a:t>64,000</a:t>
                      </a:r>
                      <a:endParaRPr lang="en-US" sz="1200" b="1" i="0" u="none" strike="noStrike" dirty="0">
                        <a:solidFill>
                          <a:schemeClr val="tx1"/>
                        </a:solidFill>
                        <a:effectLst/>
                        <a:latin typeface="+mn-lt"/>
                      </a:endParaRP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endParaRPr lang="en-US" sz="1200" b="1" i="0" u="none" strike="noStrike" dirty="0">
                        <a:solidFill>
                          <a:schemeClr val="tx1"/>
                        </a:solidFill>
                        <a:effectLst/>
                        <a:latin typeface="+mn-lt"/>
                      </a:endParaRP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200" b="1" i="0" u="none" strike="noStrike" dirty="0" smtClean="0">
                          <a:solidFill>
                            <a:schemeClr val="tx1"/>
                          </a:solidFill>
                          <a:effectLst/>
                          <a:latin typeface="+mn-lt"/>
                        </a:rPr>
                        <a:t>64,000</a:t>
                      </a:r>
                      <a:endParaRPr lang="en-US" sz="1200" b="1" i="0" u="none" strike="noStrike" dirty="0">
                        <a:solidFill>
                          <a:schemeClr val="tx1"/>
                        </a:solidFill>
                        <a:effectLst/>
                        <a:latin typeface="+mn-lt"/>
                      </a:endParaRP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endParaRPr lang="en-US" sz="1200" b="1" i="0" u="none" strike="noStrike" dirty="0">
                        <a:solidFill>
                          <a:schemeClr val="tx1"/>
                        </a:solidFill>
                        <a:effectLst/>
                        <a:latin typeface="+mn-lt"/>
                      </a:endParaRP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endParaRPr lang="en-US" sz="1200" b="1" i="0" u="none" strike="noStrike" dirty="0">
                        <a:solidFill>
                          <a:schemeClr val="tx1"/>
                        </a:solidFill>
                        <a:effectLst/>
                        <a:latin typeface="+mn-lt"/>
                      </a:endParaRP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endParaRPr lang="en-US" sz="1200" b="1" i="0" u="none" strike="noStrike" dirty="0">
                        <a:solidFill>
                          <a:schemeClr val="tx1"/>
                        </a:solidFill>
                        <a:effectLst/>
                        <a:latin typeface="+mn-lt"/>
                      </a:endParaRP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159451">
                <a:tc>
                  <a:txBody>
                    <a:bodyPr/>
                    <a:lstStyle/>
                    <a:p>
                      <a:pPr algn="l" fontAlgn="b"/>
                      <a:r>
                        <a:rPr lang="en-US" sz="1200" b="1" u="none" strike="noStrike" dirty="0" smtClean="0">
                          <a:effectLst/>
                          <a:latin typeface="+mn-lt"/>
                        </a:rPr>
                        <a:t>Utilities Expense</a:t>
                      </a:r>
                      <a:endParaRPr lang="en-US" sz="1200" b="1" i="0" u="none" strike="noStrike" dirty="0">
                        <a:solidFill>
                          <a:srgbClr val="000000"/>
                        </a:solidFill>
                        <a:effectLst/>
                        <a:latin typeface="+mn-lt"/>
                      </a:endParaRPr>
                    </a:p>
                  </a:txBody>
                  <a:tcPr marR="1824" marT="1824"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200" b="1" i="0" u="none" strike="noStrike" dirty="0" smtClean="0">
                          <a:solidFill>
                            <a:srgbClr val="000000"/>
                          </a:solidFill>
                          <a:effectLst/>
                          <a:latin typeface="+mn-lt"/>
                        </a:rPr>
                        <a:t>17,000</a:t>
                      </a:r>
                      <a:endParaRPr lang="en-US" sz="1200" b="1" i="0" u="none" strike="noStrike" dirty="0">
                        <a:solidFill>
                          <a:srgbClr val="000000"/>
                        </a:solidFill>
                        <a:effectLst/>
                        <a:latin typeface="+mn-lt"/>
                      </a:endParaRP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200" b="1" i="0" u="none" strike="noStrike" dirty="0">
                          <a:solidFill>
                            <a:srgbClr val="000000"/>
                          </a:solidFill>
                          <a:effectLst/>
                          <a:latin typeface="+mn-lt"/>
                        </a:rPr>
                        <a:t> </a:t>
                      </a: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200" b="1" i="0" u="none" strike="noStrike" dirty="0">
                          <a:solidFill>
                            <a:schemeClr val="tx1"/>
                          </a:solidFill>
                          <a:effectLst/>
                          <a:latin typeface="+mn-lt"/>
                        </a:rPr>
                        <a:t> </a:t>
                      </a: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200" b="1" i="0" u="none" strike="noStrike" dirty="0">
                          <a:solidFill>
                            <a:schemeClr val="tx1"/>
                          </a:solidFill>
                          <a:effectLst/>
                          <a:latin typeface="+mn-lt"/>
                        </a:rPr>
                        <a:t> </a:t>
                      </a: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200" b="1" i="0" u="none" strike="noStrike" dirty="0" smtClean="0">
                          <a:solidFill>
                            <a:schemeClr val="tx1"/>
                          </a:solidFill>
                          <a:effectLst/>
                          <a:latin typeface="+mn-lt"/>
                        </a:rPr>
                        <a:t>17,000</a:t>
                      </a:r>
                      <a:endParaRPr lang="en-US" sz="1200" b="1" i="0" u="none" strike="noStrike" dirty="0">
                        <a:solidFill>
                          <a:schemeClr val="tx1"/>
                        </a:solidFill>
                        <a:effectLst/>
                        <a:latin typeface="+mn-lt"/>
                      </a:endParaRP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200" b="1" i="0" u="none" strike="noStrike" dirty="0">
                          <a:solidFill>
                            <a:schemeClr val="tx1"/>
                          </a:solidFill>
                          <a:effectLst/>
                          <a:latin typeface="+mn-lt"/>
                        </a:rPr>
                        <a:t> </a:t>
                      </a: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200" b="1" i="0" u="none" strike="noStrike" dirty="0" smtClean="0">
                          <a:solidFill>
                            <a:schemeClr val="tx1"/>
                          </a:solidFill>
                          <a:effectLst/>
                          <a:latin typeface="+mn-lt"/>
                        </a:rPr>
                        <a:t>17,000</a:t>
                      </a:r>
                      <a:endParaRPr lang="en-US" sz="1200" b="1" i="0" u="none" strike="noStrike" dirty="0">
                        <a:solidFill>
                          <a:schemeClr val="tx1"/>
                        </a:solidFill>
                        <a:effectLst/>
                        <a:latin typeface="+mn-lt"/>
                      </a:endParaRP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200" b="1" i="0" u="none" strike="noStrike" dirty="0">
                          <a:solidFill>
                            <a:schemeClr val="tx1"/>
                          </a:solidFill>
                          <a:effectLst/>
                          <a:latin typeface="+mn-lt"/>
                        </a:rPr>
                        <a:t> </a:t>
                      </a: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200" b="1" i="0" u="none" strike="noStrike" dirty="0">
                          <a:solidFill>
                            <a:schemeClr val="tx1"/>
                          </a:solidFill>
                          <a:effectLst/>
                          <a:latin typeface="+mn-lt"/>
                        </a:rPr>
                        <a:t> </a:t>
                      </a: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200" b="1" i="0" u="none" strike="noStrike" dirty="0">
                          <a:solidFill>
                            <a:schemeClr val="tx1"/>
                          </a:solidFill>
                          <a:effectLst/>
                          <a:latin typeface="+mn-lt"/>
                        </a:rPr>
                        <a:t> </a:t>
                      </a: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159451">
                <a:tc>
                  <a:txBody>
                    <a:bodyPr/>
                    <a:lstStyle/>
                    <a:p>
                      <a:pPr algn="l" fontAlgn="b"/>
                      <a:r>
                        <a:rPr lang="en-US" sz="1200" b="1" u="none" strike="noStrike" dirty="0">
                          <a:effectLst/>
                          <a:latin typeface="+mn-lt"/>
                        </a:rPr>
                        <a:t>Totals</a:t>
                      </a:r>
                      <a:endParaRPr lang="en-US" sz="1200" b="1" i="0" u="none" strike="noStrike" dirty="0">
                        <a:solidFill>
                          <a:srgbClr val="000000"/>
                        </a:solidFill>
                        <a:effectLst/>
                        <a:latin typeface="+mn-lt"/>
                      </a:endParaRPr>
                    </a:p>
                  </a:txBody>
                  <a:tcPr marL="182880" marR="1824" marT="1824"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200" b="1" i="0" u="none" strike="noStrike" dirty="0" smtClean="0">
                          <a:solidFill>
                            <a:srgbClr val="000000"/>
                          </a:solidFill>
                          <a:effectLst/>
                          <a:latin typeface="+mn-lt"/>
                        </a:rPr>
                        <a:t>599,400</a:t>
                      </a:r>
                      <a:endParaRPr lang="en-US" sz="1200" b="1" i="0" u="none" strike="noStrike" dirty="0">
                        <a:solidFill>
                          <a:srgbClr val="000000"/>
                        </a:solidFill>
                        <a:effectLst/>
                        <a:latin typeface="+mn-lt"/>
                      </a:endParaRP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200" b="1" i="0" u="none" strike="noStrike" dirty="0" smtClean="0">
                          <a:solidFill>
                            <a:srgbClr val="000000"/>
                          </a:solidFill>
                          <a:effectLst/>
                          <a:latin typeface="+mn-lt"/>
                        </a:rPr>
                        <a:t>599,400</a:t>
                      </a:r>
                      <a:endParaRPr lang="en-US" sz="1200" b="1" i="0" u="none" strike="noStrike" dirty="0">
                        <a:solidFill>
                          <a:srgbClr val="000000"/>
                        </a:solidFill>
                        <a:effectLst/>
                        <a:latin typeface="+mn-lt"/>
                      </a:endParaRP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200" b="1" i="0" u="none" strike="noStrike" dirty="0">
                          <a:solidFill>
                            <a:schemeClr val="tx1"/>
                          </a:solidFill>
                          <a:effectLst/>
                          <a:latin typeface="+mn-lt"/>
                        </a:rPr>
                        <a:t> </a:t>
                      </a: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200" b="1" i="0" u="none" strike="noStrike" dirty="0">
                          <a:solidFill>
                            <a:schemeClr val="tx1"/>
                          </a:solidFill>
                          <a:effectLst/>
                          <a:latin typeface="+mn-lt"/>
                        </a:rPr>
                        <a:t> </a:t>
                      </a: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200" b="1" i="0" u="none" strike="noStrike" dirty="0">
                          <a:solidFill>
                            <a:schemeClr val="tx1"/>
                          </a:solidFill>
                          <a:effectLst/>
                          <a:latin typeface="+mn-lt"/>
                        </a:rPr>
                        <a:t> </a:t>
                      </a: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200" b="1" i="0" u="none" strike="noStrike" dirty="0">
                          <a:solidFill>
                            <a:schemeClr val="tx1"/>
                          </a:solidFill>
                          <a:effectLst/>
                          <a:latin typeface="+mn-lt"/>
                        </a:rPr>
                        <a:t> </a:t>
                      </a: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200" b="1" i="0" u="none" strike="noStrike" dirty="0">
                          <a:solidFill>
                            <a:schemeClr val="tx1"/>
                          </a:solidFill>
                          <a:effectLst/>
                          <a:latin typeface="+mn-lt"/>
                        </a:rPr>
                        <a:t> </a:t>
                      </a: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200" b="1" i="0" u="none" strike="noStrike" dirty="0">
                          <a:solidFill>
                            <a:schemeClr val="tx1"/>
                          </a:solidFill>
                          <a:effectLst/>
                          <a:latin typeface="+mn-lt"/>
                        </a:rPr>
                        <a:t> </a:t>
                      </a: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200" b="1" i="0" u="none" strike="noStrike" dirty="0">
                          <a:solidFill>
                            <a:schemeClr val="tx1"/>
                          </a:solidFill>
                          <a:effectLst/>
                          <a:latin typeface="+mn-lt"/>
                        </a:rPr>
                        <a:t> </a:t>
                      </a: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200" b="1" i="0" u="none" strike="noStrike" dirty="0">
                          <a:solidFill>
                            <a:schemeClr val="tx1"/>
                          </a:solidFill>
                          <a:effectLst/>
                          <a:latin typeface="+mn-lt"/>
                        </a:rPr>
                        <a:t> </a:t>
                      </a: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159451">
                <a:tc>
                  <a:txBody>
                    <a:bodyPr/>
                    <a:lstStyle/>
                    <a:p>
                      <a:pPr algn="l" fontAlgn="b"/>
                      <a:r>
                        <a:rPr lang="en-US" sz="1200" b="1" u="none" strike="noStrike" dirty="0" smtClean="0">
                          <a:solidFill>
                            <a:schemeClr val="tx1"/>
                          </a:solidFill>
                          <a:effectLst/>
                          <a:latin typeface="+mn-lt"/>
                        </a:rPr>
                        <a:t>Insurance Expense</a:t>
                      </a:r>
                      <a:endParaRPr lang="en-US" sz="1200" b="1" i="0" u="none" strike="noStrike" dirty="0">
                        <a:solidFill>
                          <a:schemeClr val="tx1"/>
                        </a:solidFill>
                        <a:effectLst/>
                        <a:latin typeface="+mn-lt"/>
                      </a:endParaRPr>
                    </a:p>
                  </a:txBody>
                  <a:tcPr marR="1824" marT="1824"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200" b="1" i="0" u="none" strike="noStrike" dirty="0">
                          <a:solidFill>
                            <a:schemeClr val="tx1"/>
                          </a:solidFill>
                          <a:effectLst/>
                          <a:latin typeface="+mn-lt"/>
                        </a:rPr>
                        <a:t> </a:t>
                      </a: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200" b="1" i="0" u="none" strike="noStrike" dirty="0">
                          <a:solidFill>
                            <a:schemeClr val="tx1"/>
                          </a:solidFill>
                          <a:effectLst/>
                          <a:latin typeface="+mn-lt"/>
                        </a:rPr>
                        <a:t> </a:t>
                      </a: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200" b="1" i="0" u="none" strike="noStrike" dirty="0" smtClean="0">
                          <a:solidFill>
                            <a:schemeClr val="tx1"/>
                          </a:solidFill>
                          <a:effectLst/>
                          <a:latin typeface="+mn-lt"/>
                        </a:rPr>
                        <a:t>(b) 2,000</a:t>
                      </a:r>
                      <a:endParaRPr lang="en-US" sz="1200" b="1" i="0" u="none" strike="noStrike" dirty="0">
                        <a:solidFill>
                          <a:schemeClr val="tx1"/>
                        </a:solidFill>
                        <a:effectLst/>
                        <a:latin typeface="+mn-lt"/>
                      </a:endParaRP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200" b="1" i="0" u="none" strike="noStrike" dirty="0">
                          <a:solidFill>
                            <a:schemeClr val="tx1"/>
                          </a:solidFill>
                          <a:effectLst/>
                          <a:latin typeface="+mn-lt"/>
                        </a:rPr>
                        <a:t> </a:t>
                      </a: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200" b="1" i="0" u="none" strike="noStrike" dirty="0" smtClean="0">
                          <a:solidFill>
                            <a:schemeClr val="tx1"/>
                          </a:solidFill>
                          <a:effectLst/>
                          <a:latin typeface="+mn-lt"/>
                        </a:rPr>
                        <a:t>2,000</a:t>
                      </a:r>
                      <a:endParaRPr lang="en-US" sz="1200" b="1" i="0" u="none" strike="noStrike" dirty="0">
                        <a:solidFill>
                          <a:schemeClr val="tx1"/>
                        </a:solidFill>
                        <a:effectLst/>
                        <a:latin typeface="+mn-lt"/>
                      </a:endParaRP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200" b="1" i="0" u="none" strike="noStrike" dirty="0">
                          <a:solidFill>
                            <a:schemeClr val="tx1"/>
                          </a:solidFill>
                          <a:effectLst/>
                          <a:latin typeface="+mn-lt"/>
                        </a:rPr>
                        <a:t> </a:t>
                      </a: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200" b="1" i="0" u="none" strike="noStrike" dirty="0" smtClean="0">
                          <a:solidFill>
                            <a:schemeClr val="tx1"/>
                          </a:solidFill>
                          <a:effectLst/>
                          <a:latin typeface="+mn-lt"/>
                        </a:rPr>
                        <a:t>2,000</a:t>
                      </a:r>
                      <a:endParaRPr lang="en-US" sz="1200" b="1" i="0" u="none" strike="noStrike" dirty="0">
                        <a:solidFill>
                          <a:schemeClr val="tx1"/>
                        </a:solidFill>
                        <a:effectLst/>
                        <a:latin typeface="+mn-lt"/>
                      </a:endParaRP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200" b="1" i="0" u="none" strike="noStrike" dirty="0">
                          <a:solidFill>
                            <a:schemeClr val="tx1"/>
                          </a:solidFill>
                          <a:effectLst/>
                          <a:latin typeface="+mn-lt"/>
                        </a:rPr>
                        <a:t> </a:t>
                      </a: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200" b="1" i="0" u="none" strike="noStrike" dirty="0">
                          <a:solidFill>
                            <a:schemeClr val="tx1"/>
                          </a:solidFill>
                          <a:effectLst/>
                          <a:latin typeface="+mn-lt"/>
                        </a:rPr>
                        <a:t> </a:t>
                      </a: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200" b="1" i="0" u="none" strike="noStrike" dirty="0">
                          <a:solidFill>
                            <a:schemeClr val="tx1"/>
                          </a:solidFill>
                          <a:effectLst/>
                          <a:latin typeface="+mn-lt"/>
                        </a:rPr>
                        <a:t> </a:t>
                      </a: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159451">
                <a:tc>
                  <a:txBody>
                    <a:bodyPr/>
                    <a:lstStyle/>
                    <a:p>
                      <a:pPr algn="l" fontAlgn="b"/>
                      <a:r>
                        <a:rPr lang="en-US" sz="1200" b="1" u="none" strike="noStrike" dirty="0">
                          <a:solidFill>
                            <a:schemeClr val="tx1"/>
                          </a:solidFill>
                          <a:effectLst/>
                          <a:latin typeface="+mn-lt"/>
                        </a:rPr>
                        <a:t>Depreciation Expense</a:t>
                      </a:r>
                      <a:endParaRPr lang="en-US" sz="1200" b="1" i="0" u="none" strike="noStrike" dirty="0">
                        <a:solidFill>
                          <a:schemeClr val="tx1"/>
                        </a:solidFill>
                        <a:effectLst/>
                        <a:latin typeface="+mn-lt"/>
                      </a:endParaRPr>
                    </a:p>
                  </a:txBody>
                  <a:tcPr marR="1824" marT="1824"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200" b="1" i="0" u="none" strike="noStrike" dirty="0">
                          <a:solidFill>
                            <a:schemeClr val="tx1"/>
                          </a:solidFill>
                          <a:effectLst/>
                          <a:latin typeface="+mn-lt"/>
                        </a:rPr>
                        <a:t> </a:t>
                      </a: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200" b="1" i="0" u="none" strike="noStrike" dirty="0">
                          <a:solidFill>
                            <a:schemeClr val="tx1"/>
                          </a:solidFill>
                          <a:effectLst/>
                          <a:latin typeface="+mn-lt"/>
                        </a:rPr>
                        <a:t> </a:t>
                      </a: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200" b="1" i="0" u="none" strike="noStrike" dirty="0" smtClean="0">
                          <a:solidFill>
                            <a:schemeClr val="tx1"/>
                          </a:solidFill>
                          <a:effectLst/>
                          <a:latin typeface="+mn-lt"/>
                        </a:rPr>
                        <a:t>(c)  8,000</a:t>
                      </a:r>
                      <a:endParaRPr lang="en-US" sz="1200" b="1" i="0" u="none" strike="noStrike" dirty="0">
                        <a:solidFill>
                          <a:schemeClr val="tx1"/>
                        </a:solidFill>
                        <a:effectLst/>
                        <a:latin typeface="+mn-lt"/>
                      </a:endParaRP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200" b="1" i="0" u="none" strike="noStrike" dirty="0">
                          <a:solidFill>
                            <a:schemeClr val="tx1"/>
                          </a:solidFill>
                          <a:effectLst/>
                          <a:latin typeface="+mn-lt"/>
                        </a:rPr>
                        <a:t> </a:t>
                      </a: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200" b="1" i="0" u="none" strike="noStrike" dirty="0" smtClean="0">
                          <a:solidFill>
                            <a:schemeClr val="tx1"/>
                          </a:solidFill>
                          <a:effectLst/>
                          <a:latin typeface="+mn-lt"/>
                        </a:rPr>
                        <a:t>8,000</a:t>
                      </a:r>
                      <a:endParaRPr lang="en-US" sz="1200" b="1" i="0" u="none" strike="noStrike" dirty="0">
                        <a:solidFill>
                          <a:schemeClr val="tx1"/>
                        </a:solidFill>
                        <a:effectLst/>
                        <a:latin typeface="+mn-lt"/>
                      </a:endParaRP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200" b="1" i="0" u="none" strike="noStrike" dirty="0">
                          <a:solidFill>
                            <a:schemeClr val="tx1"/>
                          </a:solidFill>
                          <a:effectLst/>
                          <a:latin typeface="+mn-lt"/>
                        </a:rPr>
                        <a:t> </a:t>
                      </a: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200" b="1" i="0" u="none" strike="noStrike" dirty="0" smtClean="0">
                          <a:solidFill>
                            <a:schemeClr val="tx1"/>
                          </a:solidFill>
                          <a:effectLst/>
                          <a:latin typeface="+mn-lt"/>
                        </a:rPr>
                        <a:t>8,000</a:t>
                      </a:r>
                      <a:endParaRPr lang="en-US" sz="1200" b="1" i="0" u="none" strike="noStrike" dirty="0">
                        <a:solidFill>
                          <a:schemeClr val="tx1"/>
                        </a:solidFill>
                        <a:effectLst/>
                        <a:latin typeface="+mn-lt"/>
                      </a:endParaRP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200" b="1" i="0" u="none" strike="noStrike" dirty="0">
                          <a:solidFill>
                            <a:schemeClr val="tx1"/>
                          </a:solidFill>
                          <a:effectLst/>
                          <a:latin typeface="+mn-lt"/>
                        </a:rPr>
                        <a:t> </a:t>
                      </a: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200" b="1" i="0" u="none" strike="noStrike" dirty="0">
                          <a:solidFill>
                            <a:schemeClr val="tx1"/>
                          </a:solidFill>
                          <a:effectLst/>
                          <a:latin typeface="+mn-lt"/>
                        </a:rPr>
                        <a:t> </a:t>
                      </a: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200" b="1" i="0" u="none" strike="noStrike" dirty="0">
                          <a:solidFill>
                            <a:schemeClr val="tx1"/>
                          </a:solidFill>
                          <a:effectLst/>
                          <a:latin typeface="+mn-lt"/>
                        </a:rPr>
                        <a:t> </a:t>
                      </a: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159451">
                <a:tc>
                  <a:txBody>
                    <a:bodyPr/>
                    <a:lstStyle/>
                    <a:p>
                      <a:pPr algn="l" fontAlgn="b"/>
                      <a:r>
                        <a:rPr lang="en-US" sz="1200" b="1" u="none" strike="noStrike" dirty="0">
                          <a:solidFill>
                            <a:schemeClr val="tx1"/>
                          </a:solidFill>
                          <a:effectLst/>
                          <a:latin typeface="+mn-lt"/>
                        </a:rPr>
                        <a:t>Salaries and Wages Payable</a:t>
                      </a:r>
                      <a:endParaRPr lang="en-US" sz="1200" b="1" i="0" u="none" strike="noStrike" dirty="0">
                        <a:solidFill>
                          <a:schemeClr val="tx1"/>
                        </a:solidFill>
                        <a:effectLst/>
                        <a:latin typeface="+mn-lt"/>
                      </a:endParaRPr>
                    </a:p>
                  </a:txBody>
                  <a:tcPr marR="1824" marT="1824"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200" b="1" i="0" u="none" strike="noStrike" dirty="0">
                          <a:solidFill>
                            <a:schemeClr val="tx1"/>
                          </a:solidFill>
                          <a:effectLst/>
                          <a:latin typeface="+mn-lt"/>
                        </a:rPr>
                        <a:t> </a:t>
                      </a: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200" b="1" i="0" u="none" strike="noStrike" dirty="0">
                          <a:solidFill>
                            <a:schemeClr val="tx1"/>
                          </a:solidFill>
                          <a:effectLst/>
                          <a:latin typeface="+mn-lt"/>
                        </a:rPr>
                        <a:t> </a:t>
                      </a: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200" b="1" i="0" u="none" strike="noStrike" dirty="0">
                          <a:solidFill>
                            <a:schemeClr val="tx1"/>
                          </a:solidFill>
                          <a:effectLst/>
                          <a:latin typeface="+mn-lt"/>
                        </a:rPr>
                        <a:t> </a:t>
                      </a: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200" b="1" i="0" u="none" strike="noStrike" dirty="0" smtClean="0">
                          <a:solidFill>
                            <a:schemeClr val="tx1"/>
                          </a:solidFill>
                          <a:effectLst/>
                          <a:latin typeface="+mn-lt"/>
                        </a:rPr>
                        <a:t>(d) 5,000</a:t>
                      </a:r>
                      <a:endParaRPr lang="en-US" sz="1200" b="1" i="0" u="none" strike="noStrike" dirty="0">
                        <a:solidFill>
                          <a:schemeClr val="tx1"/>
                        </a:solidFill>
                        <a:effectLst/>
                        <a:latin typeface="+mn-lt"/>
                      </a:endParaRP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200" b="1" i="0" u="none" strike="noStrike" dirty="0">
                          <a:solidFill>
                            <a:schemeClr val="tx1"/>
                          </a:solidFill>
                          <a:effectLst/>
                          <a:latin typeface="+mn-lt"/>
                        </a:rPr>
                        <a:t> </a:t>
                      </a: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200" b="1" i="0" u="none" strike="noStrike" dirty="0" smtClean="0">
                          <a:solidFill>
                            <a:schemeClr val="tx1"/>
                          </a:solidFill>
                          <a:effectLst/>
                          <a:latin typeface="+mn-lt"/>
                        </a:rPr>
                        <a:t>5,000</a:t>
                      </a:r>
                      <a:endParaRPr lang="en-US" sz="1200" b="1" i="0" u="none" strike="noStrike" dirty="0">
                        <a:solidFill>
                          <a:schemeClr val="tx1"/>
                        </a:solidFill>
                        <a:effectLst/>
                        <a:latin typeface="+mn-lt"/>
                      </a:endParaRP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200" b="1" i="0" u="none" strike="noStrike" dirty="0">
                          <a:solidFill>
                            <a:schemeClr val="tx1"/>
                          </a:solidFill>
                          <a:effectLst/>
                          <a:latin typeface="+mn-lt"/>
                        </a:rPr>
                        <a:t> </a:t>
                      </a: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200" b="1" i="0" u="none" strike="noStrike" dirty="0">
                          <a:solidFill>
                            <a:schemeClr val="tx1"/>
                          </a:solidFill>
                          <a:effectLst/>
                          <a:latin typeface="+mn-lt"/>
                        </a:rPr>
                        <a:t> </a:t>
                      </a: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200" b="1" i="0" u="none" strike="noStrike" dirty="0">
                          <a:solidFill>
                            <a:schemeClr val="tx1"/>
                          </a:solidFill>
                          <a:effectLst/>
                          <a:latin typeface="+mn-lt"/>
                        </a:rPr>
                        <a:t> </a:t>
                      </a: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200" b="1" i="0" u="none" strike="noStrike" dirty="0" smtClean="0">
                          <a:solidFill>
                            <a:schemeClr val="tx1"/>
                          </a:solidFill>
                          <a:effectLst/>
                          <a:latin typeface="+mn-lt"/>
                        </a:rPr>
                        <a:t>5,000</a:t>
                      </a:r>
                      <a:endParaRPr lang="en-US" sz="1200" b="1" i="0" u="none" strike="noStrike" dirty="0">
                        <a:solidFill>
                          <a:schemeClr val="tx1"/>
                        </a:solidFill>
                        <a:effectLst/>
                        <a:latin typeface="+mn-lt"/>
                      </a:endParaRP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159451">
                <a:tc>
                  <a:txBody>
                    <a:bodyPr/>
                    <a:lstStyle/>
                    <a:p>
                      <a:pPr algn="l" fontAlgn="b"/>
                      <a:r>
                        <a:rPr lang="en-US" sz="1200" b="1" u="none" strike="noStrike" kern="1200" dirty="0">
                          <a:solidFill>
                            <a:schemeClr val="tx1"/>
                          </a:solidFill>
                          <a:effectLst/>
                          <a:latin typeface="+mn-lt"/>
                          <a:ea typeface="+mn-ea"/>
                          <a:cs typeface="+mn-cs"/>
                        </a:rPr>
                        <a:t>Totals</a:t>
                      </a:r>
                    </a:p>
                  </a:txBody>
                  <a:tcPr marL="182880" marR="1824" marT="1824"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200" b="1" i="0" u="none" strike="noStrike" dirty="0">
                          <a:solidFill>
                            <a:schemeClr val="tx1"/>
                          </a:solidFill>
                          <a:effectLst/>
                          <a:latin typeface="+mn-lt"/>
                        </a:rPr>
                        <a:t> </a:t>
                      </a: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200" b="1" i="0" u="none" strike="noStrike" dirty="0">
                          <a:solidFill>
                            <a:schemeClr val="tx1"/>
                          </a:solidFill>
                          <a:effectLst/>
                          <a:latin typeface="+mn-lt"/>
                        </a:rPr>
                        <a:t> </a:t>
                      </a: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200" b="1" i="0" u="none" strike="noStrike" dirty="0" smtClean="0">
                          <a:solidFill>
                            <a:schemeClr val="tx1"/>
                          </a:solidFill>
                          <a:effectLst/>
                          <a:latin typeface="+mn-lt"/>
                        </a:rPr>
                        <a:t>15,500</a:t>
                      </a:r>
                      <a:endParaRPr lang="en-US" sz="1200" b="1" i="0" u="none" strike="noStrike" dirty="0">
                        <a:solidFill>
                          <a:schemeClr val="tx1"/>
                        </a:solidFill>
                        <a:effectLst/>
                        <a:latin typeface="+mn-lt"/>
                      </a:endParaRP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200" b="1" i="0" u="none" strike="noStrike" dirty="0" smtClean="0">
                          <a:solidFill>
                            <a:schemeClr val="tx1"/>
                          </a:solidFill>
                          <a:effectLst/>
                          <a:latin typeface="+mn-lt"/>
                        </a:rPr>
                        <a:t>15,500</a:t>
                      </a:r>
                      <a:endParaRPr lang="en-US" sz="1200" b="1" i="0" u="none" strike="noStrike" dirty="0">
                        <a:solidFill>
                          <a:schemeClr val="tx1"/>
                        </a:solidFill>
                        <a:effectLst/>
                        <a:latin typeface="+mn-lt"/>
                      </a:endParaRP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200" b="1" i="0" u="none" strike="noStrike" dirty="0" smtClean="0">
                          <a:solidFill>
                            <a:schemeClr val="tx1"/>
                          </a:solidFill>
                          <a:effectLst/>
                          <a:latin typeface="+mn-lt"/>
                        </a:rPr>
                        <a:t>612,400</a:t>
                      </a:r>
                      <a:endParaRPr lang="en-US" sz="1200" b="1" i="0" u="none" strike="noStrike" dirty="0">
                        <a:solidFill>
                          <a:schemeClr val="tx1"/>
                        </a:solidFill>
                        <a:effectLst/>
                        <a:latin typeface="+mn-lt"/>
                      </a:endParaRP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200" b="1" i="0" u="none" strike="noStrike" dirty="0" smtClean="0">
                          <a:solidFill>
                            <a:schemeClr val="tx1"/>
                          </a:solidFill>
                          <a:effectLst/>
                          <a:latin typeface="+mn-lt"/>
                        </a:rPr>
                        <a:t>612,400</a:t>
                      </a:r>
                      <a:endParaRPr lang="en-US" sz="1200" b="1" i="0" u="none" strike="noStrike" dirty="0">
                        <a:solidFill>
                          <a:schemeClr val="tx1"/>
                        </a:solidFill>
                        <a:effectLst/>
                        <a:latin typeface="+mn-lt"/>
                      </a:endParaRP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200" b="1" i="0" u="none" strike="noStrike" dirty="0" smtClean="0">
                          <a:solidFill>
                            <a:schemeClr val="tx1"/>
                          </a:solidFill>
                          <a:effectLst/>
                          <a:latin typeface="+mn-lt"/>
                        </a:rPr>
                        <a:t>450,000</a:t>
                      </a:r>
                      <a:endParaRPr lang="en-US" sz="1200" b="1" i="0" u="none" strike="noStrike" dirty="0">
                        <a:solidFill>
                          <a:schemeClr val="tx1"/>
                        </a:solidFill>
                        <a:effectLst/>
                        <a:latin typeface="+mn-lt"/>
                      </a:endParaRP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200" b="1" i="0" u="none" strike="noStrike" dirty="0" smtClean="0">
                          <a:solidFill>
                            <a:schemeClr val="tx1"/>
                          </a:solidFill>
                          <a:effectLst/>
                          <a:latin typeface="+mn-lt"/>
                        </a:rPr>
                        <a:t>450,000</a:t>
                      </a:r>
                      <a:endParaRPr lang="en-US" sz="1200" b="1" i="0" u="none" strike="noStrike" dirty="0">
                        <a:solidFill>
                          <a:schemeClr val="tx1"/>
                        </a:solidFill>
                        <a:effectLst/>
                        <a:latin typeface="+mn-lt"/>
                      </a:endParaRP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200" b="1" i="0" u="none" strike="noStrike" dirty="0" smtClean="0">
                          <a:solidFill>
                            <a:schemeClr val="tx1"/>
                          </a:solidFill>
                          <a:effectLst/>
                          <a:latin typeface="+mn-lt"/>
                        </a:rPr>
                        <a:t>162,400</a:t>
                      </a:r>
                      <a:endParaRPr lang="en-US" sz="1200" b="1" i="0" u="none" strike="noStrike" dirty="0">
                        <a:solidFill>
                          <a:schemeClr val="tx1"/>
                        </a:solidFill>
                        <a:effectLst/>
                        <a:latin typeface="+mn-lt"/>
                      </a:endParaRP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200" b="1" i="0" u="none" strike="noStrike" dirty="0" smtClean="0">
                          <a:solidFill>
                            <a:schemeClr val="tx1"/>
                          </a:solidFill>
                          <a:effectLst/>
                          <a:latin typeface="+mn-lt"/>
                        </a:rPr>
                        <a:t>132,400</a:t>
                      </a:r>
                      <a:endParaRPr lang="en-US" sz="1200" b="1" i="0" u="none" strike="noStrike" dirty="0">
                        <a:solidFill>
                          <a:schemeClr val="tx1"/>
                        </a:solidFill>
                        <a:effectLst/>
                        <a:latin typeface="+mn-lt"/>
                      </a:endParaRP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159451">
                <a:tc>
                  <a:txBody>
                    <a:bodyPr/>
                    <a:lstStyle/>
                    <a:p>
                      <a:pPr algn="l" fontAlgn="b"/>
                      <a:r>
                        <a:rPr lang="en-US" sz="1200" b="1" u="none" strike="noStrike" kern="1200" dirty="0">
                          <a:solidFill>
                            <a:schemeClr val="tx1"/>
                          </a:solidFill>
                          <a:effectLst/>
                          <a:latin typeface="+mn-lt"/>
                          <a:ea typeface="+mn-ea"/>
                          <a:cs typeface="+mn-cs"/>
                        </a:rPr>
                        <a:t>Net </a:t>
                      </a:r>
                      <a:r>
                        <a:rPr lang="en-US" sz="1200" b="1" u="none" strike="noStrike" kern="1200" dirty="0" smtClean="0">
                          <a:solidFill>
                            <a:schemeClr val="tx1"/>
                          </a:solidFill>
                          <a:effectLst/>
                          <a:latin typeface="+mn-lt"/>
                          <a:ea typeface="+mn-ea"/>
                          <a:cs typeface="+mn-cs"/>
                        </a:rPr>
                        <a:t>Income</a:t>
                      </a:r>
                      <a:endParaRPr lang="en-US" sz="1200" b="1" u="none" strike="noStrike" kern="1200" dirty="0">
                        <a:solidFill>
                          <a:schemeClr val="tx1"/>
                        </a:solidFill>
                        <a:effectLst/>
                        <a:latin typeface="+mn-lt"/>
                        <a:ea typeface="+mn-ea"/>
                        <a:cs typeface="+mn-cs"/>
                      </a:endParaRPr>
                    </a:p>
                  </a:txBody>
                  <a:tcPr marR="1824" marT="1824"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200" b="1" i="0" u="none" strike="noStrike" dirty="0">
                          <a:solidFill>
                            <a:srgbClr val="000000"/>
                          </a:solidFill>
                          <a:effectLst/>
                          <a:latin typeface="+mn-lt"/>
                        </a:rPr>
                        <a:t> </a:t>
                      </a: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200" b="1" i="0" u="none" strike="noStrike" dirty="0">
                          <a:solidFill>
                            <a:srgbClr val="000000"/>
                          </a:solidFill>
                          <a:effectLst/>
                          <a:latin typeface="+mn-lt"/>
                        </a:rPr>
                        <a:t> </a:t>
                      </a: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200" b="1" i="0" u="none" strike="noStrike" dirty="0">
                          <a:solidFill>
                            <a:schemeClr val="bg2"/>
                          </a:solidFill>
                          <a:effectLst/>
                          <a:latin typeface="+mn-lt"/>
                        </a:rPr>
                        <a:t> </a:t>
                      </a: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200" b="1" i="0" u="none" strike="noStrike" dirty="0">
                          <a:solidFill>
                            <a:schemeClr val="bg2"/>
                          </a:solidFill>
                          <a:effectLst/>
                          <a:latin typeface="+mn-lt"/>
                        </a:rPr>
                        <a:t> </a:t>
                      </a: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200" b="1" i="0" u="none" strike="noStrike" dirty="0">
                          <a:solidFill>
                            <a:schemeClr val="bg2"/>
                          </a:solidFill>
                          <a:effectLst/>
                          <a:latin typeface="+mn-lt"/>
                        </a:rPr>
                        <a:t> </a:t>
                      </a: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200" b="1" i="0" u="none" strike="noStrike" dirty="0">
                          <a:solidFill>
                            <a:schemeClr val="bg2"/>
                          </a:solidFill>
                          <a:effectLst/>
                          <a:latin typeface="+mn-lt"/>
                        </a:rPr>
                        <a:t> </a:t>
                      </a: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200" b="1" i="0" u="none" strike="noStrike" dirty="0" smtClean="0">
                          <a:solidFill>
                            <a:schemeClr val="tx1"/>
                          </a:solidFill>
                          <a:effectLst/>
                          <a:latin typeface="+mn-lt"/>
                        </a:rPr>
                        <a:t>30,000</a:t>
                      </a:r>
                      <a:endParaRPr lang="en-US" sz="1200" b="1" i="0" u="none" strike="noStrike" dirty="0">
                        <a:solidFill>
                          <a:schemeClr val="tx1"/>
                        </a:solidFill>
                        <a:effectLst/>
                        <a:latin typeface="+mn-lt"/>
                      </a:endParaRP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200" b="1" i="0" u="none" strike="noStrike" dirty="0">
                          <a:solidFill>
                            <a:schemeClr val="tx1"/>
                          </a:solidFill>
                          <a:effectLst/>
                          <a:latin typeface="+mn-lt"/>
                        </a:rPr>
                        <a:t> </a:t>
                      </a: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200" b="1" i="0" u="none" strike="noStrike" dirty="0">
                          <a:solidFill>
                            <a:schemeClr val="tx1"/>
                          </a:solidFill>
                          <a:effectLst/>
                          <a:latin typeface="+mn-lt"/>
                        </a:rPr>
                        <a:t> </a:t>
                      </a: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200" b="1" i="0" u="none" strike="noStrike" dirty="0" smtClean="0">
                          <a:solidFill>
                            <a:schemeClr val="tx1"/>
                          </a:solidFill>
                          <a:effectLst/>
                          <a:latin typeface="+mn-lt"/>
                        </a:rPr>
                        <a:t>30,000</a:t>
                      </a:r>
                      <a:endParaRPr lang="en-US" sz="1200" b="1" i="0" u="none" strike="noStrike" dirty="0">
                        <a:solidFill>
                          <a:schemeClr val="tx1"/>
                        </a:solidFill>
                        <a:effectLst/>
                        <a:latin typeface="+mn-lt"/>
                      </a:endParaRP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159451">
                <a:tc>
                  <a:txBody>
                    <a:bodyPr/>
                    <a:lstStyle/>
                    <a:p>
                      <a:pPr algn="l" fontAlgn="b"/>
                      <a:r>
                        <a:rPr lang="en-US" sz="1200" b="1" u="none" strike="noStrike" kern="1200" dirty="0">
                          <a:solidFill>
                            <a:schemeClr val="tx1"/>
                          </a:solidFill>
                          <a:effectLst/>
                          <a:latin typeface="+mn-lt"/>
                          <a:ea typeface="+mn-ea"/>
                          <a:cs typeface="+mn-cs"/>
                        </a:rPr>
                        <a:t>Totals</a:t>
                      </a:r>
                    </a:p>
                  </a:txBody>
                  <a:tcPr marL="182880" marR="1824" marT="1824"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200" b="1" i="0" u="none" strike="noStrike" dirty="0">
                          <a:solidFill>
                            <a:srgbClr val="000000"/>
                          </a:solidFill>
                          <a:effectLst/>
                          <a:latin typeface="+mn-lt"/>
                        </a:rPr>
                        <a:t> </a:t>
                      </a: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200" b="1" i="0" u="none" strike="noStrike" dirty="0">
                          <a:solidFill>
                            <a:srgbClr val="000000"/>
                          </a:solidFill>
                          <a:effectLst/>
                          <a:latin typeface="+mn-lt"/>
                        </a:rPr>
                        <a:t> </a:t>
                      </a: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200" b="1" i="0" u="none" strike="noStrike" dirty="0">
                          <a:solidFill>
                            <a:schemeClr val="bg2"/>
                          </a:solidFill>
                          <a:effectLst/>
                          <a:latin typeface="+mn-lt"/>
                        </a:rPr>
                        <a:t> </a:t>
                      </a: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200" b="1" i="0" u="none" strike="noStrike" dirty="0">
                          <a:solidFill>
                            <a:schemeClr val="bg2"/>
                          </a:solidFill>
                          <a:effectLst/>
                          <a:latin typeface="+mn-lt"/>
                        </a:rPr>
                        <a:t> </a:t>
                      </a: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200" b="1" i="0" u="none" strike="noStrike" dirty="0">
                          <a:solidFill>
                            <a:schemeClr val="bg2"/>
                          </a:solidFill>
                          <a:effectLst/>
                          <a:latin typeface="+mn-lt"/>
                        </a:rPr>
                        <a:t> </a:t>
                      </a: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200" b="1" i="0" u="none" strike="noStrike" dirty="0">
                          <a:solidFill>
                            <a:schemeClr val="bg2"/>
                          </a:solidFill>
                          <a:effectLst/>
                          <a:latin typeface="+mn-lt"/>
                        </a:rPr>
                        <a:t> </a:t>
                      </a: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200" b="1" i="0" u="none" strike="noStrike" dirty="0" smtClean="0">
                          <a:solidFill>
                            <a:schemeClr val="tx1"/>
                          </a:solidFill>
                          <a:effectLst/>
                          <a:latin typeface="+mn-lt"/>
                        </a:rPr>
                        <a:t>480,000</a:t>
                      </a:r>
                      <a:endParaRPr lang="en-US" sz="1200" b="1" i="0" u="none" strike="noStrike" dirty="0">
                        <a:solidFill>
                          <a:schemeClr val="tx1"/>
                        </a:solidFill>
                        <a:effectLst/>
                        <a:latin typeface="+mn-lt"/>
                      </a:endParaRP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200" b="1" i="0" u="none" strike="noStrike" dirty="0" smtClean="0">
                          <a:solidFill>
                            <a:schemeClr val="tx1"/>
                          </a:solidFill>
                          <a:effectLst/>
                          <a:latin typeface="+mn-lt"/>
                        </a:rPr>
                        <a:t>480,000</a:t>
                      </a:r>
                      <a:endParaRPr lang="en-US" sz="1200" b="1" i="0" u="none" strike="noStrike" dirty="0">
                        <a:solidFill>
                          <a:schemeClr val="tx1"/>
                        </a:solidFill>
                        <a:effectLst/>
                        <a:latin typeface="+mn-lt"/>
                      </a:endParaRP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200" b="1" i="0" u="none" strike="noStrike" dirty="0" smtClean="0">
                          <a:solidFill>
                            <a:schemeClr val="tx1"/>
                          </a:solidFill>
                          <a:effectLst/>
                          <a:latin typeface="+mn-lt"/>
                        </a:rPr>
                        <a:t>162,400</a:t>
                      </a:r>
                      <a:endParaRPr lang="en-US" sz="1200" b="1" i="0" u="none" strike="noStrike" dirty="0">
                        <a:solidFill>
                          <a:schemeClr val="tx1"/>
                        </a:solidFill>
                        <a:effectLst/>
                        <a:latin typeface="+mn-lt"/>
                      </a:endParaRP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200" b="1" i="0" u="none" strike="noStrike" dirty="0" smtClean="0">
                          <a:solidFill>
                            <a:schemeClr val="tx1"/>
                          </a:solidFill>
                          <a:effectLst/>
                          <a:latin typeface="+mn-lt"/>
                        </a:rPr>
                        <a:t>162,400</a:t>
                      </a:r>
                      <a:endParaRPr lang="en-US" sz="1200" b="1" i="0" u="none" strike="noStrike" dirty="0">
                        <a:solidFill>
                          <a:schemeClr val="tx1"/>
                        </a:solidFill>
                        <a:effectLst/>
                        <a:latin typeface="+mn-lt"/>
                      </a:endParaRP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bl>
          </a:graphicData>
        </a:graphic>
      </p:graphicFrame>
      <p:sp>
        <p:nvSpPr>
          <p:cNvPr id="6" name="Slide Number Placeholder "/>
          <p:cNvSpPr>
            <a:spLocks noGrp="1"/>
          </p:cNvSpPr>
          <p:nvPr>
            <p:ph type="sldNum" sz="quarter" idx="10"/>
          </p:nvPr>
        </p:nvSpPr>
        <p:spPr/>
        <p:txBody>
          <a:bodyPr/>
          <a:lstStyle/>
          <a:p>
            <a:fld id="{67B19427-F580-D146-B60E-4CADEE75497F}" type="slidenum">
              <a:rPr lang="en-US" smtClean="0"/>
              <a:pPr/>
              <a:t>66</a:t>
            </a:fld>
            <a:endParaRPr lang="en-US" dirty="0"/>
          </a:p>
        </p:txBody>
      </p:sp>
      <p:sp>
        <p:nvSpPr>
          <p:cNvPr id="5" name="Footer Placeholder "/>
          <p:cNvSpPr>
            <a:spLocks noGrp="1"/>
          </p:cNvSpPr>
          <p:nvPr>
            <p:ph type="ftr" sz="quarter" idx="11"/>
          </p:nvPr>
        </p:nvSpPr>
        <p:spPr/>
        <p:txBody>
          <a:bodyPr/>
          <a:lstStyle/>
          <a:p>
            <a:r>
              <a:rPr lang="en-US" dirty="0" smtClean="0"/>
              <a:t>Copyright ©2019 John </a:t>
            </a:r>
            <a:r>
              <a:rPr lang="en-US" dirty="0"/>
              <a:t>Wiley &amp; Son, Inc. </a:t>
            </a:r>
          </a:p>
        </p:txBody>
      </p:sp>
    </p:spTree>
    <p:extLst>
      <p:ext uri="{BB962C8B-B14F-4D97-AF65-F5344CB8AC3E}">
        <p14:creationId xmlns:p14="http://schemas.microsoft.com/office/powerpoint/2010/main" xmlns="" val="377450186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p:cNvSpPr>
            <a:spLocks noGrp="1"/>
          </p:cNvSpPr>
          <p:nvPr>
            <p:ph type="title"/>
          </p:nvPr>
        </p:nvSpPr>
        <p:spPr>
          <a:xfrm>
            <a:off x="304800" y="1828799"/>
            <a:ext cx="8534400" cy="2738625"/>
          </a:xfrm>
          <a:prstGeom prst="rect">
            <a:avLst/>
          </a:prstGeom>
        </p:spPr>
        <p:txBody>
          <a:bodyPr>
            <a:noAutofit/>
          </a:bodyPr>
          <a:lstStyle/>
          <a:p>
            <a:pPr>
              <a:lnSpc>
                <a:spcPct val="100000"/>
              </a:lnSpc>
              <a:spcBef>
                <a:spcPts val="600"/>
              </a:spcBef>
            </a:pPr>
            <a:r>
              <a:rPr lang="en-IN" dirty="0" smtClean="0">
                <a:solidFill>
                  <a:srgbClr val="931B21"/>
                </a:solidFill>
              </a:rPr>
              <a:t>Learning Objective 7</a:t>
            </a:r>
            <a:br>
              <a:rPr lang="en-IN" dirty="0" smtClean="0">
                <a:solidFill>
                  <a:srgbClr val="931B21"/>
                </a:solidFill>
              </a:rPr>
            </a:br>
            <a:r>
              <a:rPr lang="en-IN" dirty="0" smtClean="0">
                <a:solidFill>
                  <a:schemeClr val="accent1"/>
                </a:solidFill>
              </a:rPr>
              <a:t>Record </a:t>
            </a:r>
            <a:r>
              <a:rPr lang="en-IN" dirty="0">
                <a:solidFill>
                  <a:schemeClr val="accent1"/>
                </a:solidFill>
              </a:rPr>
              <a:t>Purchases and Sales of Inventory Under a Periodic Inventory </a:t>
            </a:r>
            <a:r>
              <a:rPr lang="en-IN" dirty="0" smtClean="0">
                <a:solidFill>
                  <a:schemeClr val="accent1"/>
                </a:solidFill>
              </a:rPr>
              <a:t>System</a:t>
            </a:r>
            <a:endParaRPr lang="en-IN" dirty="0">
              <a:solidFill>
                <a:schemeClr val="accent1"/>
              </a:solidFill>
            </a:endParaRPr>
          </a:p>
        </p:txBody>
      </p:sp>
      <p:sp>
        <p:nvSpPr>
          <p:cNvPr id="5" name="Slide Number Placeholder "/>
          <p:cNvSpPr>
            <a:spLocks noGrp="1"/>
          </p:cNvSpPr>
          <p:nvPr>
            <p:ph type="sldNum" sz="quarter" idx="10"/>
          </p:nvPr>
        </p:nvSpPr>
        <p:spPr/>
        <p:txBody>
          <a:bodyPr/>
          <a:lstStyle/>
          <a:p>
            <a:fld id="{67B19427-F580-D146-B60E-4CADEE75497F}" type="slidenum">
              <a:rPr lang="en-US" smtClean="0"/>
              <a:pPr/>
              <a:t>67</a:t>
            </a:fld>
            <a:endParaRPr lang="en-US" dirty="0"/>
          </a:p>
        </p:txBody>
      </p:sp>
      <p:sp>
        <p:nvSpPr>
          <p:cNvPr id="6" name="Footer Placeholder "/>
          <p:cNvSpPr>
            <a:spLocks noGrp="1"/>
          </p:cNvSpPr>
          <p:nvPr>
            <p:ph type="ftr" sz="quarter" idx="11"/>
          </p:nvPr>
        </p:nvSpPr>
        <p:spPr/>
        <p:txBody>
          <a:bodyPr/>
          <a:lstStyle/>
          <a:p>
            <a:r>
              <a:rPr lang="en-US" dirty="0"/>
              <a:t>Copyright </a:t>
            </a:r>
            <a:r>
              <a:rPr lang="en-US" dirty="0" smtClean="0"/>
              <a:t>©2019 John Wiley &amp; Sons, </a:t>
            </a:r>
            <a:r>
              <a:rPr lang="en-US" dirty="0"/>
              <a:t>Inc. </a:t>
            </a:r>
          </a:p>
        </p:txBody>
      </p:sp>
    </p:spTree>
    <p:extLst>
      <p:ext uri="{BB962C8B-B14F-4D97-AF65-F5344CB8AC3E}">
        <p14:creationId xmlns:p14="http://schemas.microsoft.com/office/powerpoint/2010/main" xmlns="" val="270776000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1"/>
            <a:ext cx="8534400" cy="1123560"/>
          </a:xfrm>
        </p:spPr>
        <p:txBody>
          <a:bodyPr>
            <a:noAutofit/>
          </a:bodyPr>
          <a:lstStyle/>
          <a:p>
            <a:r>
              <a:rPr lang="en-IN" sz="3200" dirty="0" smtClean="0">
                <a:solidFill>
                  <a:schemeClr val="accent1"/>
                </a:solidFill>
              </a:rPr>
              <a:t>Appendix 5B </a:t>
            </a:r>
            <a:r>
              <a:rPr lang="en-IN" dirty="0" smtClean="0">
                <a:solidFill>
                  <a:schemeClr val="accent1"/>
                </a:solidFill>
              </a:rPr>
              <a:t>Periodic Inventory System</a:t>
            </a:r>
            <a:endParaRPr lang="en-US" dirty="0">
              <a:solidFill>
                <a:schemeClr val="accent1"/>
              </a:solidFill>
            </a:endParaRPr>
          </a:p>
        </p:txBody>
      </p:sp>
      <p:sp>
        <p:nvSpPr>
          <p:cNvPr id="3" name="Content Placeholder 2"/>
          <p:cNvSpPr>
            <a:spLocks noGrp="1"/>
          </p:cNvSpPr>
          <p:nvPr>
            <p:ph sz="quarter" idx="16"/>
          </p:nvPr>
        </p:nvSpPr>
        <p:spPr>
          <a:xfrm>
            <a:off x="304800" y="1455730"/>
            <a:ext cx="8534400" cy="3718855"/>
          </a:xfrm>
        </p:spPr>
        <p:txBody>
          <a:bodyPr/>
          <a:lstStyle/>
          <a:p>
            <a:pPr>
              <a:lnSpc>
                <a:spcPct val="100000"/>
              </a:lnSpc>
              <a:spcBef>
                <a:spcPts val="1200"/>
              </a:spcBef>
              <a:buClr>
                <a:schemeClr val="accent2"/>
              </a:buClr>
              <a:buSzPct val="100000"/>
            </a:pPr>
            <a:r>
              <a:rPr lang="en-IN" sz="3200" b="1" dirty="0">
                <a:solidFill>
                  <a:srgbClr val="990000"/>
                </a:solidFill>
              </a:rPr>
              <a:t>Determining Cost of Goods Sold Under a Periodic Inventory System</a:t>
            </a:r>
            <a:endParaRPr lang="en-US" altLang="en-US" sz="3200" b="1" dirty="0" smtClean="0">
              <a:solidFill>
                <a:srgbClr val="990000"/>
              </a:solidFill>
            </a:endParaRPr>
          </a:p>
          <a:p>
            <a:pPr marL="574675" indent="-346075">
              <a:lnSpc>
                <a:spcPct val="100000"/>
              </a:lnSpc>
              <a:spcBef>
                <a:spcPts val="1200"/>
              </a:spcBef>
              <a:buClr>
                <a:schemeClr val="accent2"/>
              </a:buClr>
              <a:buSzPct val="100000"/>
              <a:buFont typeface="Arial" pitchFamily="34" charset="0"/>
              <a:buChar char="•"/>
            </a:pPr>
            <a:r>
              <a:rPr lang="en-US" altLang="en-US" dirty="0" smtClean="0"/>
              <a:t>No </a:t>
            </a:r>
            <a:r>
              <a:rPr lang="en-US" altLang="en-US" dirty="0"/>
              <a:t>running account of changes in </a:t>
            </a:r>
            <a:r>
              <a:rPr lang="en-US" altLang="en-US" dirty="0" smtClean="0"/>
              <a:t>inventory</a:t>
            </a:r>
            <a:endParaRPr lang="en-US" altLang="en-US" dirty="0"/>
          </a:p>
          <a:p>
            <a:pPr marL="574675" indent="-346075">
              <a:lnSpc>
                <a:spcPct val="100000"/>
              </a:lnSpc>
              <a:spcBef>
                <a:spcPts val="1200"/>
              </a:spcBef>
              <a:buClr>
                <a:schemeClr val="accent2"/>
              </a:buClr>
              <a:buSzPct val="100000"/>
              <a:buFont typeface="Arial" pitchFamily="34" charset="0"/>
              <a:buChar char="•"/>
            </a:pPr>
            <a:r>
              <a:rPr lang="en-US" altLang="en-US" dirty="0"/>
              <a:t>Ending inventory determined by physical </a:t>
            </a:r>
            <a:r>
              <a:rPr lang="en-US" altLang="en-US" dirty="0" smtClean="0"/>
              <a:t>count</a:t>
            </a:r>
            <a:endParaRPr lang="en-US" altLang="en-US" dirty="0"/>
          </a:p>
          <a:p>
            <a:pPr marL="574675" indent="-346075">
              <a:lnSpc>
                <a:spcPct val="100000"/>
              </a:lnSpc>
              <a:spcBef>
                <a:spcPts val="1200"/>
              </a:spcBef>
              <a:buClr>
                <a:schemeClr val="accent2"/>
              </a:buClr>
              <a:buSzPct val="100000"/>
              <a:buFont typeface="Arial" pitchFamily="34" charset="0"/>
              <a:buChar char="•"/>
            </a:pPr>
            <a:r>
              <a:rPr lang="en-US" altLang="en-US" dirty="0"/>
              <a:t>Cost of goods sold not determined until the end of the </a:t>
            </a:r>
            <a:r>
              <a:rPr lang="en-US" altLang="en-US" dirty="0" smtClean="0"/>
              <a:t>period</a:t>
            </a:r>
            <a:endParaRPr lang="en-US" altLang="en-US" dirty="0"/>
          </a:p>
        </p:txBody>
      </p:sp>
      <p:sp>
        <p:nvSpPr>
          <p:cNvPr id="5" name="Slide Number Placeholder 4"/>
          <p:cNvSpPr>
            <a:spLocks noGrp="1"/>
          </p:cNvSpPr>
          <p:nvPr>
            <p:ph type="sldNum" sz="quarter" idx="10"/>
          </p:nvPr>
        </p:nvSpPr>
        <p:spPr/>
        <p:txBody>
          <a:bodyPr/>
          <a:lstStyle/>
          <a:p>
            <a:fld id="{67B19427-F580-D146-B60E-4CADEE75497F}" type="slidenum">
              <a:rPr lang="en-US" smtClean="0"/>
              <a:pPr/>
              <a:t>68</a:t>
            </a:fld>
            <a:endParaRPr lang="en-US" dirty="0"/>
          </a:p>
        </p:txBody>
      </p:sp>
      <p:sp>
        <p:nvSpPr>
          <p:cNvPr id="6" name="Footer Placeholder 5"/>
          <p:cNvSpPr>
            <a:spLocks noGrp="1"/>
          </p:cNvSpPr>
          <p:nvPr>
            <p:ph type="ftr" sz="quarter" idx="11"/>
          </p:nvPr>
        </p:nvSpPr>
        <p:spPr/>
        <p:txBody>
          <a:bodyPr/>
          <a:lstStyle/>
          <a:p>
            <a:r>
              <a:rPr lang="en-US" dirty="0" smtClean="0"/>
              <a:t>Copyright ©2019 John Wiley &amp; Sons, Inc. </a:t>
            </a:r>
            <a:endParaRPr lang="en-US" dirty="0"/>
          </a:p>
        </p:txBody>
      </p:sp>
    </p:spTree>
    <p:extLst>
      <p:ext uri="{BB962C8B-B14F-4D97-AF65-F5344CB8AC3E}">
        <p14:creationId xmlns:p14="http://schemas.microsoft.com/office/powerpoint/2010/main" xmlns="" val="410140078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descr="Table is readable by screenreaders."/>
          <p:cNvGraphicFramePr>
            <a:graphicFrameLocks noGrp="1"/>
          </p:cNvGraphicFramePr>
          <p:nvPr>
            <p:extLst>
              <p:ext uri="{D42A27DB-BD31-4B8C-83A1-F6EECF244321}">
                <p14:modId xmlns:p14="http://schemas.microsoft.com/office/powerpoint/2010/main" xmlns="" val="3323708204"/>
              </p:ext>
            </p:extLst>
          </p:nvPr>
        </p:nvGraphicFramePr>
        <p:xfrm>
          <a:off x="349760" y="2365097"/>
          <a:ext cx="8532307" cy="3796123"/>
        </p:xfrm>
        <a:graphic>
          <a:graphicData uri="http://schemas.openxmlformats.org/drawingml/2006/table">
            <a:tbl>
              <a:tblPr firstRow="1">
                <a:tableStyleId>{5C22544A-7EE6-4342-B048-85BDC9FD1C3A}</a:tableStyleId>
              </a:tblPr>
              <a:tblGrid>
                <a:gridCol w="4629596"/>
                <a:gridCol w="1210945"/>
                <a:gridCol w="1345883"/>
                <a:gridCol w="1345883"/>
              </a:tblGrid>
              <a:tr h="461953">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2100" b="0" u="none" strike="noStrike" kern="1200" dirty="0" smtClean="0">
                          <a:solidFill>
                            <a:schemeClr val="tx1"/>
                          </a:solidFill>
                          <a:effectLst/>
                          <a:latin typeface="+mn-lt"/>
                          <a:ea typeface="+mn-ea"/>
                          <a:cs typeface="+mn-cs"/>
                        </a:rPr>
                        <a:t>Cost of goods sold</a:t>
                      </a:r>
                    </a:p>
                  </a:txBody>
                  <a:tcPr marL="0" marR="0" marT="91440" marB="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endParaRPr lang="en-US" sz="2100" b="0" i="0" u="none" strike="noStrike" dirty="0">
                        <a:solidFill>
                          <a:srgbClr val="000000"/>
                        </a:solidFill>
                        <a:effectLst/>
                        <a:latin typeface="Calibri" panose="020F0502020204030204" pitchFamily="34" charset="0"/>
                      </a:endParaRPr>
                    </a:p>
                  </a:txBody>
                  <a:tcPr marL="182880" marR="45720" marT="4233" marB="9144" anchor="ctr">
                    <a:lnL w="12700" cmpd="sng">
                      <a:noFill/>
                    </a:lnL>
                    <a:lnR w="12700" cmpd="sng">
                      <a:noFill/>
                    </a:lnR>
                    <a:lnT w="190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algn="r" fontAlgn="b"/>
                      <a:endParaRPr lang="en-US" sz="2100" b="0" i="0" u="none" strike="noStrike" dirty="0">
                        <a:solidFill>
                          <a:srgbClr val="000000"/>
                        </a:solidFill>
                        <a:effectLst/>
                        <a:latin typeface="Calibri" panose="020F0502020204030204" pitchFamily="34" charset="0"/>
                      </a:endParaRPr>
                    </a:p>
                  </a:txBody>
                  <a:tcPr marL="182880" marR="45720" marT="4233" marB="9144" anchor="ctr">
                    <a:lnL w="12700" cmpd="sng">
                      <a:noFill/>
                    </a:lnL>
                    <a:lnR w="12700" cmpd="sng">
                      <a:noFill/>
                    </a:lnR>
                    <a:lnT w="190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algn="r" fontAlgn="b"/>
                      <a:endParaRPr lang="en-US" sz="2100" b="0" i="0" u="none" strike="noStrike" dirty="0">
                        <a:solidFill>
                          <a:srgbClr val="000000"/>
                        </a:solidFill>
                        <a:effectLst/>
                        <a:latin typeface="Calibri" panose="020F0502020204030204" pitchFamily="34" charset="0"/>
                      </a:endParaRPr>
                    </a:p>
                  </a:txBody>
                  <a:tcPr marL="182880" marR="45720" marT="4233" marB="9144" anchor="ctr">
                    <a:lnL w="12700" cmpd="sng">
                      <a:noFill/>
                    </a:lnL>
                    <a:lnR w="12700" cmpd="sng">
                      <a:noFill/>
                    </a:lnR>
                    <a:lnT w="190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r>
              <a:tr h="182245">
                <a:tc>
                  <a:txBody>
                    <a:bodyPr/>
                    <a:lstStyle/>
                    <a:p>
                      <a:pPr marL="0" lvl="1" indent="0" algn="l" fontAlgn="b"/>
                      <a:r>
                        <a:rPr lang="en-US" sz="2100" b="1" u="none" strike="noStrike" dirty="0" smtClean="0">
                          <a:solidFill>
                            <a:srgbClr val="0070C0"/>
                          </a:solidFill>
                          <a:effectLst/>
                        </a:rPr>
                        <a:t>Inventory,</a:t>
                      </a:r>
                      <a:r>
                        <a:rPr lang="en-US" sz="2100" b="1" u="none" strike="noStrike" baseline="0" dirty="0" smtClean="0">
                          <a:solidFill>
                            <a:srgbClr val="0070C0"/>
                          </a:solidFill>
                          <a:effectLst/>
                        </a:rPr>
                        <a:t> January 1</a:t>
                      </a:r>
                      <a:endParaRPr lang="en-US" sz="2100" b="1" i="0" u="none" strike="noStrike" dirty="0">
                        <a:solidFill>
                          <a:srgbClr val="0070C0"/>
                        </a:solidFill>
                        <a:effectLst/>
                        <a:latin typeface="Calibri" panose="020F0502020204030204" pitchFamily="34" charset="0"/>
                      </a:endParaRPr>
                    </a:p>
                  </a:txBody>
                  <a:tcPr marL="182880" marR="0" marT="4233" marB="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endParaRPr lang="en-US" sz="2100" b="0" i="0" u="none" strike="noStrike" dirty="0">
                        <a:solidFill>
                          <a:srgbClr val="000000"/>
                        </a:solidFill>
                        <a:effectLst/>
                        <a:latin typeface="Calibri" panose="020F0502020204030204" pitchFamily="34" charset="0"/>
                      </a:endParaRPr>
                    </a:p>
                  </a:txBody>
                  <a:tcPr marL="182880" marR="45720" marT="4233" marB="9144"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endParaRPr lang="en-US" sz="2100" b="0" i="0" u="none" strike="noStrike" dirty="0">
                        <a:solidFill>
                          <a:srgbClr val="000000"/>
                        </a:solidFill>
                        <a:effectLst/>
                        <a:latin typeface="Calibri" panose="020F0502020204030204" pitchFamily="34" charset="0"/>
                      </a:endParaRPr>
                    </a:p>
                  </a:txBody>
                  <a:tcPr marL="182880" marR="45720" marT="4233" marB="9144"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n-US" sz="2100" b="1" u="none" strike="noStrike" dirty="0" smtClean="0">
                          <a:solidFill>
                            <a:srgbClr val="0070C0"/>
                          </a:solidFill>
                          <a:effectLst/>
                        </a:rPr>
                        <a:t>€  36,000</a:t>
                      </a:r>
                      <a:endParaRPr lang="en-US" sz="2100" b="1" i="0" u="none" strike="noStrike" dirty="0" smtClean="0">
                        <a:solidFill>
                          <a:srgbClr val="0070C0"/>
                        </a:solidFill>
                        <a:effectLst/>
                        <a:latin typeface="Calibri" panose="020F0502020204030204" pitchFamily="34" charset="0"/>
                      </a:endParaRPr>
                    </a:p>
                  </a:txBody>
                  <a:tcPr marL="182880" marR="45720" marT="4233" marB="9144"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r>
              <a:tr h="182245">
                <a:tc>
                  <a:txBody>
                    <a:bodyPr/>
                    <a:lstStyle/>
                    <a:p>
                      <a:pPr algn="l" fontAlgn="b"/>
                      <a:r>
                        <a:rPr lang="en-US" sz="2100" b="0" u="none" strike="noStrike" kern="1200" dirty="0" smtClean="0">
                          <a:solidFill>
                            <a:schemeClr val="tx1"/>
                          </a:solidFill>
                          <a:effectLst/>
                          <a:latin typeface="+mn-lt"/>
                          <a:ea typeface="+mn-ea"/>
                          <a:cs typeface="+mn-cs"/>
                        </a:rPr>
                        <a:t>Purchases</a:t>
                      </a:r>
                      <a:endParaRPr lang="en-US" sz="2100" b="0" u="none" strike="noStrike" kern="1200" dirty="0">
                        <a:solidFill>
                          <a:schemeClr val="tx1"/>
                        </a:solidFill>
                        <a:effectLst/>
                        <a:latin typeface="+mn-lt"/>
                        <a:ea typeface="+mn-ea"/>
                        <a:cs typeface="+mn-cs"/>
                      </a:endParaRPr>
                    </a:p>
                  </a:txBody>
                  <a:tcPr marL="182880" marR="0" marT="4233" marB="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endParaRPr lang="en-US" sz="2100" b="0" i="0" u="none" strike="noStrike" dirty="0">
                        <a:solidFill>
                          <a:srgbClr val="000000"/>
                        </a:solidFill>
                        <a:effectLst/>
                        <a:latin typeface="Calibri" panose="020F0502020204030204" pitchFamily="34" charset="0"/>
                      </a:endParaRPr>
                    </a:p>
                  </a:txBody>
                  <a:tcPr marL="182880" marR="45720" marT="4233" marB="9144"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r>
                        <a:rPr lang="en-US" sz="2100" b="0" i="0" u="none" strike="noStrike" dirty="0" smtClean="0">
                          <a:solidFill>
                            <a:srgbClr val="000000"/>
                          </a:solidFill>
                          <a:effectLst/>
                          <a:latin typeface="Calibri" panose="020F0502020204030204" pitchFamily="34" charset="0"/>
                        </a:rPr>
                        <a:t>€325,000</a:t>
                      </a:r>
                      <a:endParaRPr lang="en-US" sz="2100" b="0" i="0" u="none" strike="noStrike" dirty="0">
                        <a:solidFill>
                          <a:srgbClr val="000000"/>
                        </a:solidFill>
                        <a:effectLst/>
                        <a:latin typeface="Calibri" panose="020F0502020204030204" pitchFamily="34" charset="0"/>
                      </a:endParaRPr>
                    </a:p>
                  </a:txBody>
                  <a:tcPr marL="182880" marR="45720" marT="4233" marB="9144"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endParaRPr lang="en-US" sz="2100" b="0" i="0" u="none" strike="noStrike" dirty="0">
                        <a:solidFill>
                          <a:srgbClr val="000000"/>
                        </a:solidFill>
                        <a:effectLst/>
                        <a:latin typeface="Calibri" panose="020F0502020204030204" pitchFamily="34" charset="0"/>
                      </a:endParaRPr>
                    </a:p>
                  </a:txBody>
                  <a:tcPr marL="182880" marR="45720" marT="4233" marB="9144"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r>
              <a:tr h="182245">
                <a:tc>
                  <a:txBody>
                    <a:bodyPr/>
                    <a:lstStyle/>
                    <a:p>
                      <a:pPr marL="627063" indent="-627063" algn="l" fontAlgn="b"/>
                      <a:r>
                        <a:rPr lang="en-US" sz="2100" b="0" u="none" strike="noStrike" kern="1200" dirty="0" smtClean="0">
                          <a:solidFill>
                            <a:schemeClr val="tx1"/>
                          </a:solidFill>
                          <a:effectLst/>
                          <a:latin typeface="+mn-lt"/>
                          <a:ea typeface="+mn-ea"/>
                          <a:cs typeface="+mn-cs"/>
                        </a:rPr>
                        <a:t>Less: Purchase returns and allowances</a:t>
                      </a:r>
                      <a:endParaRPr lang="en-US" sz="2100" b="0" u="none" strike="noStrike" kern="1200" dirty="0">
                        <a:solidFill>
                          <a:schemeClr val="tx1"/>
                        </a:solidFill>
                        <a:effectLst/>
                        <a:latin typeface="+mn-lt"/>
                        <a:ea typeface="+mn-ea"/>
                        <a:cs typeface="+mn-cs"/>
                      </a:endParaRPr>
                    </a:p>
                  </a:txBody>
                  <a:tcPr marL="182880" marR="0" marT="4233" marB="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r>
                        <a:rPr lang="en-US" sz="2100" b="0" i="0" u="none" strike="noStrike" dirty="0" smtClean="0">
                          <a:solidFill>
                            <a:srgbClr val="000000"/>
                          </a:solidFill>
                          <a:effectLst/>
                          <a:latin typeface="Calibri" panose="020F0502020204030204" pitchFamily="34" charset="0"/>
                        </a:rPr>
                        <a:t>€10,400</a:t>
                      </a:r>
                      <a:endParaRPr lang="en-US" sz="2100" b="0" i="0" u="none" strike="noStrike" dirty="0">
                        <a:solidFill>
                          <a:srgbClr val="000000"/>
                        </a:solidFill>
                        <a:effectLst/>
                        <a:latin typeface="Calibri" panose="020F0502020204030204" pitchFamily="34" charset="0"/>
                      </a:endParaRPr>
                    </a:p>
                  </a:txBody>
                  <a:tcPr marL="182880" marR="45720" marT="4233" marB="9144"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endParaRPr lang="en-US" sz="2100" b="0" i="0" u="none" strike="noStrike" dirty="0">
                        <a:solidFill>
                          <a:srgbClr val="000000"/>
                        </a:solidFill>
                        <a:effectLst/>
                        <a:latin typeface="Calibri" panose="020F0502020204030204" pitchFamily="34" charset="0"/>
                      </a:endParaRPr>
                    </a:p>
                  </a:txBody>
                  <a:tcPr marL="182880" marR="45720" marT="4233" marB="9144"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endParaRPr lang="en-US" sz="2100" b="0" i="0" u="none" strike="noStrike" dirty="0">
                        <a:solidFill>
                          <a:srgbClr val="000000"/>
                        </a:solidFill>
                        <a:effectLst/>
                        <a:latin typeface="Calibri" panose="020F0502020204030204" pitchFamily="34" charset="0"/>
                      </a:endParaRPr>
                    </a:p>
                  </a:txBody>
                  <a:tcPr marL="182880" marR="45720" marT="4233" marB="9144"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r>
              <a:tr h="182245">
                <a:tc>
                  <a:txBody>
                    <a:bodyPr/>
                    <a:lstStyle/>
                    <a:p>
                      <a:pPr marL="0" lvl="0" indent="0"/>
                      <a:r>
                        <a:rPr lang="en-US" sz="2100" b="0" u="none" strike="noStrike" kern="1200" dirty="0" smtClean="0">
                          <a:solidFill>
                            <a:schemeClr val="tx1"/>
                          </a:solidFill>
                          <a:effectLst/>
                          <a:latin typeface="+mn-lt"/>
                          <a:ea typeface="+mn-ea"/>
                          <a:cs typeface="+mn-cs"/>
                        </a:rPr>
                        <a:t>Purchase discounts</a:t>
                      </a:r>
                      <a:endParaRPr lang="en-US" sz="2100" b="0" u="none" strike="noStrike" kern="1200" dirty="0">
                        <a:solidFill>
                          <a:schemeClr val="tx1"/>
                        </a:solidFill>
                        <a:effectLst/>
                        <a:latin typeface="+mn-lt"/>
                        <a:ea typeface="+mn-ea"/>
                        <a:cs typeface="+mn-cs"/>
                      </a:endParaRPr>
                    </a:p>
                  </a:txBody>
                  <a:tcPr marL="768096" marR="0" marT="4233" marB="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r>
                        <a:rPr lang="en-US" sz="2100" b="0" i="0" u="none" strike="noStrike" dirty="0" smtClean="0">
                          <a:solidFill>
                            <a:srgbClr val="000000"/>
                          </a:solidFill>
                          <a:effectLst/>
                          <a:latin typeface="Calibri" panose="020F0502020204030204" pitchFamily="34" charset="0"/>
                        </a:rPr>
                        <a:t>6,800</a:t>
                      </a:r>
                      <a:endParaRPr lang="en-US" sz="2100" b="0" i="0" u="none" strike="noStrike" dirty="0">
                        <a:solidFill>
                          <a:srgbClr val="000000"/>
                        </a:solidFill>
                        <a:effectLst/>
                        <a:latin typeface="Calibri" panose="020F0502020204030204" pitchFamily="34" charset="0"/>
                      </a:endParaRPr>
                    </a:p>
                  </a:txBody>
                  <a:tcPr marL="182880" marR="45720" marT="4233" marB="9144" anchor="ctr">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2100" u="none" strike="noStrike" dirty="0" smtClean="0">
                          <a:effectLst/>
                        </a:rPr>
                        <a:t>17,200</a:t>
                      </a:r>
                      <a:endParaRPr lang="en-US" sz="2100" b="0" i="0" u="none" strike="noStrike" dirty="0">
                        <a:solidFill>
                          <a:srgbClr val="000000"/>
                        </a:solidFill>
                        <a:effectLst/>
                        <a:latin typeface="Calibri" panose="020F0502020204030204" pitchFamily="34" charset="0"/>
                      </a:endParaRPr>
                    </a:p>
                  </a:txBody>
                  <a:tcPr marL="182880" marR="45720" marT="4233" marB="9144" anchor="ctr">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endParaRPr lang="en-US" sz="2100" b="0" i="0" u="none" strike="noStrike" dirty="0">
                        <a:solidFill>
                          <a:srgbClr val="000000"/>
                        </a:solidFill>
                        <a:effectLst/>
                        <a:latin typeface="Calibri" panose="020F0502020204030204" pitchFamily="34" charset="0"/>
                      </a:endParaRPr>
                    </a:p>
                  </a:txBody>
                  <a:tcPr marL="182880" marR="45720" marT="4233" marB="9144"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r>
              <a:tr h="182245">
                <a:tc>
                  <a:txBody>
                    <a:bodyPr/>
                    <a:lstStyle/>
                    <a:p>
                      <a:pPr marL="0" indent="0" algn="l" fontAlgn="b"/>
                      <a:r>
                        <a:rPr lang="en-US" sz="2100" b="0" u="none" strike="noStrike" kern="1200" dirty="0" smtClean="0">
                          <a:solidFill>
                            <a:schemeClr val="tx1"/>
                          </a:solidFill>
                          <a:effectLst/>
                          <a:latin typeface="+mn-lt"/>
                          <a:ea typeface="+mn-ea"/>
                          <a:cs typeface="+mn-cs"/>
                        </a:rPr>
                        <a:t>Net purchases</a:t>
                      </a:r>
                      <a:endParaRPr lang="en-US" sz="2100" b="0" u="none" strike="noStrike" kern="1200" dirty="0">
                        <a:solidFill>
                          <a:schemeClr val="tx1"/>
                        </a:solidFill>
                        <a:effectLst/>
                        <a:latin typeface="+mn-lt"/>
                        <a:ea typeface="+mn-ea"/>
                        <a:cs typeface="+mn-cs"/>
                      </a:endParaRPr>
                    </a:p>
                  </a:txBody>
                  <a:tcPr marL="0" marR="0" marT="4233" marB="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endParaRPr lang="en-US" sz="2100" b="0" i="0" u="none" strike="noStrike" dirty="0">
                        <a:solidFill>
                          <a:srgbClr val="000000"/>
                        </a:solidFill>
                        <a:effectLst/>
                        <a:latin typeface="Calibri" panose="020F0502020204030204" pitchFamily="34" charset="0"/>
                      </a:endParaRPr>
                    </a:p>
                  </a:txBody>
                  <a:tcPr marL="182880" marR="45720" marT="4233" marB="9144" anchor="ctr">
                    <a:lnL w="12700" cmpd="sng">
                      <a:noFill/>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algn="r" fontAlgn="b"/>
                      <a:r>
                        <a:rPr lang="en-US" sz="2100" u="none" strike="noStrike" dirty="0" smtClean="0">
                          <a:effectLst/>
                        </a:rPr>
                        <a:t>307,800</a:t>
                      </a:r>
                      <a:endParaRPr lang="en-US" sz="2100" b="0" i="0" u="none" strike="noStrike" dirty="0">
                        <a:solidFill>
                          <a:srgbClr val="000000"/>
                        </a:solidFill>
                        <a:effectLst/>
                        <a:latin typeface="Calibri" panose="020F0502020204030204" pitchFamily="34" charset="0"/>
                      </a:endParaRPr>
                    </a:p>
                  </a:txBody>
                  <a:tcPr marL="182880" marR="45720" marT="4233" marB="9144" anchor="ctr">
                    <a:lnL w="12700" cmpd="sng">
                      <a:noFill/>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algn="r" fontAlgn="b"/>
                      <a:endParaRPr lang="en-US" sz="2100" b="0" i="0" u="none" strike="noStrike" dirty="0">
                        <a:solidFill>
                          <a:srgbClr val="000000"/>
                        </a:solidFill>
                        <a:effectLst/>
                        <a:latin typeface="Calibri" panose="020F0502020204030204" pitchFamily="34" charset="0"/>
                      </a:endParaRPr>
                    </a:p>
                  </a:txBody>
                  <a:tcPr marL="182880" marR="45720" marT="4233" marB="9144"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r>
              <a:tr h="182245">
                <a:tc>
                  <a:txBody>
                    <a:bodyPr/>
                    <a:lstStyle/>
                    <a:p>
                      <a:pPr marL="0" indent="0" algn="l" fontAlgn="b"/>
                      <a:r>
                        <a:rPr lang="en-US" sz="2100" b="0" u="none" strike="noStrike" kern="1200" dirty="0" smtClean="0">
                          <a:solidFill>
                            <a:schemeClr val="tx1"/>
                          </a:solidFill>
                          <a:effectLst/>
                          <a:latin typeface="+mn-lt"/>
                          <a:ea typeface="+mn-ea"/>
                          <a:cs typeface="+mn-cs"/>
                        </a:rPr>
                        <a:t>Add: Freight-in</a:t>
                      </a:r>
                      <a:endParaRPr lang="en-US" sz="2100" b="0" u="none" strike="noStrike" kern="1200" dirty="0">
                        <a:solidFill>
                          <a:schemeClr val="tx1"/>
                        </a:solidFill>
                        <a:effectLst/>
                        <a:latin typeface="+mn-lt"/>
                        <a:ea typeface="+mn-ea"/>
                        <a:cs typeface="+mn-cs"/>
                      </a:endParaRPr>
                    </a:p>
                  </a:txBody>
                  <a:tcPr marL="0" marR="0" marT="4233" marB="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endParaRPr lang="en-US" sz="2100" b="0" i="0" u="none" strike="noStrike" dirty="0">
                        <a:solidFill>
                          <a:srgbClr val="000000"/>
                        </a:solidFill>
                        <a:effectLst/>
                        <a:latin typeface="Calibri" panose="020F0502020204030204" pitchFamily="34" charset="0"/>
                      </a:endParaRPr>
                    </a:p>
                  </a:txBody>
                  <a:tcPr marL="182880" marR="45720" marT="4233" marB="9144"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2100" b="0" i="0" u="none" strike="noStrike" dirty="0" smtClean="0">
                          <a:solidFill>
                            <a:srgbClr val="000000"/>
                          </a:solidFill>
                          <a:effectLst/>
                          <a:latin typeface="Calibri" panose="020F0502020204030204" pitchFamily="34" charset="0"/>
                        </a:rPr>
                        <a:t>12,200</a:t>
                      </a:r>
                      <a:endParaRPr lang="en-US" sz="2100" b="0" i="0" u="none" strike="noStrike" dirty="0">
                        <a:solidFill>
                          <a:srgbClr val="000000"/>
                        </a:solidFill>
                        <a:effectLst/>
                        <a:latin typeface="Calibri" panose="020F0502020204030204" pitchFamily="34" charset="0"/>
                      </a:endParaRPr>
                    </a:p>
                  </a:txBody>
                  <a:tcPr marL="182880" marR="45720" marT="4233" marB="9144" anchor="ctr">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endParaRPr lang="en-US" sz="2100" b="0" i="0" u="none" strike="noStrike" dirty="0">
                        <a:solidFill>
                          <a:srgbClr val="000000"/>
                        </a:solidFill>
                        <a:effectLst/>
                        <a:latin typeface="Calibri" panose="020F0502020204030204" pitchFamily="34" charset="0"/>
                      </a:endParaRPr>
                    </a:p>
                  </a:txBody>
                  <a:tcPr marL="182880" marR="45720" marT="4233" marB="9144"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r>
              <a:tr h="182245">
                <a:tc>
                  <a:txBody>
                    <a:bodyPr/>
                    <a:lstStyle/>
                    <a:p>
                      <a:pPr marL="0" indent="0" algn="l" fontAlgn="b"/>
                      <a:r>
                        <a:rPr lang="en-US" sz="2100" b="1" u="none" strike="noStrike" kern="1200" dirty="0" smtClean="0">
                          <a:solidFill>
                            <a:srgbClr val="0070C0"/>
                          </a:solidFill>
                          <a:effectLst/>
                          <a:latin typeface="+mn-lt"/>
                          <a:ea typeface="+mn-ea"/>
                          <a:cs typeface="+mn-cs"/>
                        </a:rPr>
                        <a:t>Cost of goods purchased</a:t>
                      </a:r>
                      <a:endParaRPr lang="en-US" sz="2100" b="1" u="none" strike="noStrike" kern="1200" dirty="0">
                        <a:solidFill>
                          <a:srgbClr val="0070C0"/>
                        </a:solidFill>
                        <a:effectLst/>
                        <a:latin typeface="+mn-lt"/>
                        <a:ea typeface="+mn-ea"/>
                        <a:cs typeface="+mn-cs"/>
                      </a:endParaRPr>
                    </a:p>
                  </a:txBody>
                  <a:tcPr marL="0" marR="0" marT="4233" marB="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endParaRPr lang="en-US" sz="2100" b="0" i="0" u="none" strike="noStrike" dirty="0">
                        <a:solidFill>
                          <a:srgbClr val="000000"/>
                        </a:solidFill>
                        <a:effectLst/>
                        <a:latin typeface="Calibri" panose="020F0502020204030204" pitchFamily="34" charset="0"/>
                      </a:endParaRPr>
                    </a:p>
                  </a:txBody>
                  <a:tcPr marL="182880" marR="45720" marT="4233" marB="9144" anchor="ctr">
                    <a:lnL w="12700" cmpd="sng">
                      <a:noFill/>
                    </a:lnL>
                    <a:lnR w="12700" cmpd="sng">
                      <a:noFill/>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endParaRPr lang="en-US" sz="2100" b="0" i="0" u="none" strike="noStrike" dirty="0">
                        <a:solidFill>
                          <a:srgbClr val="000000"/>
                        </a:solidFill>
                        <a:effectLst/>
                        <a:latin typeface="Calibri" panose="020F0502020204030204" pitchFamily="34" charset="0"/>
                      </a:endParaRPr>
                    </a:p>
                  </a:txBody>
                  <a:tcPr marL="182880" marR="45720" marT="4233" marB="9144" anchor="ctr">
                    <a:lnL w="12700" cmpd="sng">
                      <a:noFill/>
                    </a:lnL>
                    <a:lnR w="12700" cmpd="sng">
                      <a:noFill/>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2100" b="1" i="0" u="none" strike="noStrike" dirty="0" smtClean="0">
                          <a:solidFill>
                            <a:srgbClr val="0070C0"/>
                          </a:solidFill>
                          <a:effectLst/>
                          <a:latin typeface="Calibri" panose="020F0502020204030204" pitchFamily="34" charset="0"/>
                        </a:rPr>
                        <a:t>320,000</a:t>
                      </a:r>
                      <a:endParaRPr lang="en-US" sz="2100" b="1" i="0" u="none" strike="noStrike" dirty="0">
                        <a:solidFill>
                          <a:srgbClr val="0070C0"/>
                        </a:solidFill>
                        <a:effectLst/>
                        <a:latin typeface="Calibri" panose="020F0502020204030204" pitchFamily="34" charset="0"/>
                      </a:endParaRPr>
                    </a:p>
                  </a:txBody>
                  <a:tcPr marL="182880" marR="45720" marT="4233" marB="9144" anchor="ctr">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182245">
                <a:tc>
                  <a:txBody>
                    <a:bodyPr/>
                    <a:lstStyle/>
                    <a:p>
                      <a:pPr marL="0" indent="0" algn="l" fontAlgn="b"/>
                      <a:r>
                        <a:rPr lang="en-US" sz="2100" b="0" u="none" strike="noStrike" kern="1200" dirty="0" smtClean="0">
                          <a:solidFill>
                            <a:schemeClr val="tx1"/>
                          </a:solidFill>
                          <a:effectLst/>
                          <a:latin typeface="+mn-lt"/>
                          <a:ea typeface="+mn-ea"/>
                          <a:cs typeface="+mn-cs"/>
                        </a:rPr>
                        <a:t>Cost of goods available for sale</a:t>
                      </a:r>
                      <a:endParaRPr lang="en-US" sz="2100" b="0" u="none" strike="noStrike" kern="1200" dirty="0">
                        <a:solidFill>
                          <a:schemeClr val="tx1"/>
                        </a:solidFill>
                        <a:effectLst/>
                        <a:latin typeface="+mn-lt"/>
                        <a:ea typeface="+mn-ea"/>
                        <a:cs typeface="+mn-cs"/>
                      </a:endParaRPr>
                    </a:p>
                  </a:txBody>
                  <a:tcPr marL="0" marR="0" marT="4233" marB="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endParaRPr lang="en-US" sz="2100" b="0" i="0" u="none" strike="noStrike" dirty="0">
                        <a:solidFill>
                          <a:srgbClr val="000000"/>
                        </a:solidFill>
                        <a:effectLst/>
                        <a:latin typeface="Calibri" panose="020F0502020204030204" pitchFamily="34" charset="0"/>
                      </a:endParaRPr>
                    </a:p>
                  </a:txBody>
                  <a:tcPr marL="182880" marR="45720" marT="4233" marB="9144" anchor="ctr">
                    <a:lnL w="12700" cmpd="sng">
                      <a:noFill/>
                    </a:lnL>
                    <a:lnR w="12700" cmpd="sng">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endParaRPr lang="en-US" sz="2100" b="0" i="0" u="none" strike="noStrike" dirty="0">
                        <a:solidFill>
                          <a:srgbClr val="000000"/>
                        </a:solidFill>
                        <a:effectLst/>
                        <a:latin typeface="Calibri" panose="020F0502020204030204" pitchFamily="34" charset="0"/>
                      </a:endParaRPr>
                    </a:p>
                  </a:txBody>
                  <a:tcPr marL="182880" marR="45720" marT="4233" marB="9144" anchor="ctr">
                    <a:lnL w="12700" cmpd="sng">
                      <a:noFill/>
                    </a:lnL>
                    <a:lnR w="12700" cmpd="sng">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2100" b="1" u="none" strike="noStrike" kern="1200" dirty="0" smtClean="0">
                          <a:solidFill>
                            <a:srgbClr val="0070C0"/>
                          </a:solidFill>
                          <a:effectLst/>
                          <a:latin typeface="+mn-lt"/>
                          <a:ea typeface="+mn-ea"/>
                          <a:cs typeface="+mn-cs"/>
                        </a:rPr>
                        <a:t>356,000</a:t>
                      </a:r>
                      <a:endParaRPr lang="en-US" sz="2100" b="1" u="none" strike="noStrike" kern="1200" dirty="0">
                        <a:solidFill>
                          <a:srgbClr val="0070C0"/>
                        </a:solidFill>
                        <a:effectLst/>
                        <a:latin typeface="+mn-lt"/>
                        <a:ea typeface="+mn-ea"/>
                        <a:cs typeface="+mn-cs"/>
                      </a:endParaRPr>
                    </a:p>
                  </a:txBody>
                  <a:tcPr marL="182880" marR="45720" marT="4233" marB="9144" anchor="ctr">
                    <a:lnL w="12700" cmpd="sng">
                      <a:noFill/>
                    </a:lnL>
                    <a:lnR w="12700" cmpd="sng">
                      <a:noFill/>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182245">
                <a:tc>
                  <a:txBody>
                    <a:bodyPr/>
                    <a:lstStyle/>
                    <a:p>
                      <a:pPr marL="0" indent="0" algn="l" fontAlgn="b"/>
                      <a:r>
                        <a:rPr lang="en-US" sz="2100" b="1" u="none" strike="noStrike" kern="1200" dirty="0" smtClean="0">
                          <a:solidFill>
                            <a:srgbClr val="0070C0"/>
                          </a:solidFill>
                          <a:effectLst/>
                          <a:latin typeface="+mn-lt"/>
                          <a:ea typeface="+mn-ea"/>
                          <a:cs typeface="+mn-cs"/>
                        </a:rPr>
                        <a:t>Inventory, December 31</a:t>
                      </a:r>
                      <a:endParaRPr lang="en-US" sz="2100" b="1" u="none" strike="noStrike" kern="1200" dirty="0">
                        <a:solidFill>
                          <a:srgbClr val="0070C0"/>
                        </a:solidFill>
                        <a:effectLst/>
                        <a:latin typeface="+mn-lt"/>
                        <a:ea typeface="+mn-ea"/>
                        <a:cs typeface="+mn-cs"/>
                      </a:endParaRPr>
                    </a:p>
                  </a:txBody>
                  <a:tcPr marL="0" marR="0" marT="4233" marB="0" anchor="ct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endParaRPr lang="en-US" sz="2100" b="0" i="0" u="none" strike="noStrike" dirty="0">
                        <a:solidFill>
                          <a:srgbClr val="000000"/>
                        </a:solidFill>
                        <a:effectLst/>
                        <a:latin typeface="Calibri" panose="020F0502020204030204" pitchFamily="34" charset="0"/>
                      </a:endParaRPr>
                    </a:p>
                  </a:txBody>
                  <a:tcPr marL="182880" marR="45720" marT="4233" marB="9144" anchor="ctr">
                    <a:lnL w="12700" cmpd="sng">
                      <a:noFill/>
                    </a:lnL>
                    <a:lnR w="12700" cmpd="sng">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endParaRPr lang="en-US" sz="2100" b="0" i="0" u="none" strike="noStrike" dirty="0">
                        <a:solidFill>
                          <a:srgbClr val="000000"/>
                        </a:solidFill>
                        <a:effectLst/>
                        <a:latin typeface="Calibri" panose="020F0502020204030204" pitchFamily="34" charset="0"/>
                      </a:endParaRPr>
                    </a:p>
                  </a:txBody>
                  <a:tcPr marL="182880" marR="45720" marT="4233" marB="9144" anchor="ctr">
                    <a:lnL w="12700" cmpd="sng">
                      <a:noFill/>
                    </a:lnL>
                    <a:lnR w="12700" cmpd="sng">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2100" b="1" u="none" strike="noStrike" kern="1200" dirty="0" smtClean="0">
                          <a:solidFill>
                            <a:srgbClr val="0070C0"/>
                          </a:solidFill>
                          <a:effectLst/>
                          <a:latin typeface="+mn-lt"/>
                          <a:ea typeface="+mn-ea"/>
                          <a:cs typeface="+mn-cs"/>
                        </a:rPr>
                        <a:t>40,000</a:t>
                      </a:r>
                      <a:endParaRPr lang="en-US" sz="2100" b="1" u="none" strike="noStrike" kern="1200" dirty="0">
                        <a:solidFill>
                          <a:srgbClr val="0070C0"/>
                        </a:solidFill>
                        <a:effectLst/>
                        <a:latin typeface="+mn-lt"/>
                        <a:ea typeface="+mn-ea"/>
                        <a:cs typeface="+mn-cs"/>
                      </a:endParaRPr>
                    </a:p>
                  </a:txBody>
                  <a:tcPr marL="182880" marR="45720" marT="4233" marB="9144" anchor="ctr">
                    <a:lnL w="12700" cmpd="sng">
                      <a:noFill/>
                    </a:lnL>
                    <a:lnR w="12700" cmpd="sng">
                      <a:noFill/>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182245">
                <a:tc>
                  <a:txBody>
                    <a:bodyPr/>
                    <a:lstStyle/>
                    <a:p>
                      <a:pPr marL="0" indent="0" algn="l" fontAlgn="b"/>
                      <a:r>
                        <a:rPr lang="en-US" sz="2100" b="1" u="none" strike="noStrike" kern="1200" dirty="0" smtClean="0">
                          <a:solidFill>
                            <a:srgbClr val="990000"/>
                          </a:solidFill>
                          <a:effectLst/>
                          <a:latin typeface="+mn-lt"/>
                          <a:ea typeface="+mn-ea"/>
                          <a:cs typeface="+mn-cs"/>
                        </a:rPr>
                        <a:t>Cost of</a:t>
                      </a:r>
                      <a:r>
                        <a:rPr lang="en-US" sz="2100" b="1" u="none" strike="noStrike" kern="1200" baseline="0" dirty="0" smtClean="0">
                          <a:solidFill>
                            <a:srgbClr val="990000"/>
                          </a:solidFill>
                          <a:effectLst/>
                          <a:latin typeface="+mn-lt"/>
                          <a:ea typeface="+mn-ea"/>
                          <a:cs typeface="+mn-cs"/>
                        </a:rPr>
                        <a:t> goods sold</a:t>
                      </a:r>
                      <a:endParaRPr lang="en-US" sz="2100" b="1" u="none" strike="noStrike" kern="1200" dirty="0">
                        <a:solidFill>
                          <a:srgbClr val="990000"/>
                        </a:solidFill>
                        <a:effectLst/>
                        <a:latin typeface="+mn-lt"/>
                        <a:ea typeface="+mn-ea"/>
                        <a:cs typeface="+mn-cs"/>
                      </a:endParaRPr>
                    </a:p>
                  </a:txBody>
                  <a:tcPr marL="182880" marR="0" marT="4233" marB="0" anchor="ct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endParaRPr lang="en-US" sz="2100" b="0" i="0" u="none" strike="noStrike" dirty="0">
                        <a:solidFill>
                          <a:srgbClr val="000000"/>
                        </a:solidFill>
                        <a:effectLst/>
                        <a:latin typeface="Calibri" panose="020F0502020204030204" pitchFamily="34" charset="0"/>
                      </a:endParaRPr>
                    </a:p>
                  </a:txBody>
                  <a:tcPr marL="182880" marR="45720" marT="4233" marB="9144" anchor="ctr">
                    <a:lnL w="12700" cmpd="sng">
                      <a:noFill/>
                    </a:lnL>
                    <a:lnR w="12700" cmpd="sng">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endParaRPr lang="en-US" sz="2100" b="0" i="0" u="none" strike="noStrike" dirty="0">
                        <a:solidFill>
                          <a:srgbClr val="000000"/>
                        </a:solidFill>
                        <a:effectLst/>
                        <a:latin typeface="Calibri" panose="020F0502020204030204" pitchFamily="34" charset="0"/>
                      </a:endParaRPr>
                    </a:p>
                  </a:txBody>
                  <a:tcPr marL="182880" marR="45720" marT="4233" marB="9144" anchor="ctr">
                    <a:lnL w="12700" cmpd="sng">
                      <a:noFill/>
                    </a:lnL>
                    <a:lnR w="12700" cmpd="sng">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2100" b="1" u="none" strike="noStrike" kern="1200" dirty="0" smtClean="0">
                          <a:solidFill>
                            <a:srgbClr val="990000"/>
                          </a:solidFill>
                          <a:effectLst/>
                          <a:latin typeface="+mn-lt"/>
                          <a:ea typeface="+mn-ea"/>
                          <a:cs typeface="+mn-cs"/>
                        </a:rPr>
                        <a:t>€316,000</a:t>
                      </a:r>
                      <a:endParaRPr lang="en-US" sz="2100" b="1" u="none" strike="noStrike" kern="1200" dirty="0">
                        <a:solidFill>
                          <a:srgbClr val="990000"/>
                        </a:solidFill>
                        <a:effectLst/>
                        <a:latin typeface="+mn-lt"/>
                        <a:ea typeface="+mn-ea"/>
                        <a:cs typeface="+mn-cs"/>
                      </a:endParaRPr>
                    </a:p>
                  </a:txBody>
                  <a:tcPr marL="182880" marR="45720" marT="4233" marB="9144" anchor="ctr">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bl>
          </a:graphicData>
        </a:graphic>
      </p:graphicFrame>
      <p:cxnSp>
        <p:nvCxnSpPr>
          <p:cNvPr id="17" name="Straight Connector 16" descr="Double underline"/>
          <p:cNvCxnSpPr/>
          <p:nvPr/>
        </p:nvCxnSpPr>
        <p:spPr>
          <a:xfrm>
            <a:off x="7532861" y="6210535"/>
            <a:ext cx="134416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Footer Placeholder 5"/>
          <p:cNvSpPr>
            <a:spLocks noGrp="1"/>
          </p:cNvSpPr>
          <p:nvPr>
            <p:ph type="ftr" sz="quarter" idx="11"/>
          </p:nvPr>
        </p:nvSpPr>
        <p:spPr>
          <a:xfrm>
            <a:off x="3028950" y="6356350"/>
            <a:ext cx="3086100" cy="365125"/>
          </a:xfrm>
        </p:spPr>
        <p:txBody>
          <a:bodyPr/>
          <a:lstStyle/>
          <a:p>
            <a:r>
              <a:rPr lang="en-US" dirty="0" smtClean="0"/>
              <a:t>Copyright ©2019 John Wiley &amp; Sons, Inc. </a:t>
            </a:r>
            <a:endParaRPr lang="en-US" dirty="0"/>
          </a:p>
        </p:txBody>
      </p:sp>
      <p:sp>
        <p:nvSpPr>
          <p:cNvPr id="6" name="Slide Number Placeholder "/>
          <p:cNvSpPr>
            <a:spLocks noGrp="1"/>
          </p:cNvSpPr>
          <p:nvPr>
            <p:ph type="sldNum" sz="quarter" idx="10"/>
          </p:nvPr>
        </p:nvSpPr>
        <p:spPr/>
        <p:txBody>
          <a:bodyPr/>
          <a:lstStyle/>
          <a:p>
            <a:fld id="{67B19427-F580-D146-B60E-4CADEE75497F}" type="slidenum">
              <a:rPr lang="en-US" smtClean="0"/>
              <a:pPr/>
              <a:t>69</a:t>
            </a:fld>
            <a:endParaRPr lang="en-US" dirty="0"/>
          </a:p>
        </p:txBody>
      </p:sp>
      <p:graphicFrame>
        <p:nvGraphicFramePr>
          <p:cNvPr id="2" name="Table 1" descr="Table is readable by screenreaders"/>
          <p:cNvGraphicFramePr>
            <a:graphicFrameLocks noGrp="1"/>
          </p:cNvGraphicFramePr>
          <p:nvPr>
            <p:extLst>
              <p:ext uri="{D42A27DB-BD31-4B8C-83A1-F6EECF244321}">
                <p14:modId xmlns:p14="http://schemas.microsoft.com/office/powerpoint/2010/main" xmlns="" val="42898901"/>
              </p:ext>
            </p:extLst>
          </p:nvPr>
        </p:nvGraphicFramePr>
        <p:xfrm>
          <a:off x="273865" y="1353772"/>
          <a:ext cx="8593215" cy="1012698"/>
        </p:xfrm>
        <a:graphic>
          <a:graphicData uri="http://schemas.openxmlformats.org/drawingml/2006/table">
            <a:tbl>
              <a:tblPr firstRow="1">
                <a:tableStyleId>{5C22544A-7EE6-4342-B048-85BDC9FD1C3A}</a:tableStyleId>
              </a:tblPr>
              <a:tblGrid>
                <a:gridCol w="8593215"/>
              </a:tblGrid>
              <a:tr h="0">
                <a:tc>
                  <a:txBody>
                    <a:bodyPr/>
                    <a:lstStyle/>
                    <a:p>
                      <a:pPr algn="ctr">
                        <a:lnSpc>
                          <a:spcPct val="95000"/>
                        </a:lnSpc>
                      </a:pPr>
                      <a:r>
                        <a:rPr lang="en-US" sz="2100" b="1" i="0" u="none" strike="noStrike" kern="1200" baseline="0" dirty="0" smtClean="0">
                          <a:solidFill>
                            <a:schemeClr val="tx1"/>
                          </a:solidFill>
                          <a:effectLst/>
                          <a:latin typeface="+mn-lt"/>
                          <a:ea typeface="+mn-ea"/>
                          <a:cs typeface="+mn-cs"/>
                        </a:rPr>
                        <a:t>PW Audio Supply</a:t>
                      </a:r>
                    </a:p>
                    <a:p>
                      <a:pPr algn="ctr">
                        <a:lnSpc>
                          <a:spcPct val="95000"/>
                        </a:lnSpc>
                      </a:pPr>
                      <a:r>
                        <a:rPr lang="en-US" sz="2100" b="1" i="0" u="none" strike="noStrike" kern="1200" baseline="0" dirty="0" smtClean="0">
                          <a:solidFill>
                            <a:schemeClr val="tx1"/>
                          </a:solidFill>
                          <a:effectLst/>
                          <a:latin typeface="+mn-lt"/>
                          <a:ea typeface="+mn-ea"/>
                          <a:cs typeface="+mn-cs"/>
                        </a:rPr>
                        <a:t>Cost of Goods Sold</a:t>
                      </a:r>
                    </a:p>
                    <a:p>
                      <a:pPr algn="ctr">
                        <a:lnSpc>
                          <a:spcPct val="95000"/>
                        </a:lnSpc>
                      </a:pPr>
                      <a:r>
                        <a:rPr lang="en-US" sz="2100" b="1" i="0" u="none" strike="noStrike" kern="1200" baseline="0" dirty="0" smtClean="0">
                          <a:solidFill>
                            <a:schemeClr val="tx1"/>
                          </a:solidFill>
                          <a:effectLst/>
                          <a:latin typeface="+mn-lt"/>
                          <a:ea typeface="+mn-ea"/>
                          <a:cs typeface="+mn-cs"/>
                        </a:rPr>
                        <a:t>For the Year Ended December 31, 2020</a:t>
                      </a:r>
                      <a:endParaRPr lang="en-US" sz="2100" b="1" i="0" u="none" strike="noStrike" dirty="0">
                        <a:solidFill>
                          <a:schemeClr val="tx1"/>
                        </a:solidFill>
                        <a:effectLst/>
                        <a:latin typeface="Calibri" panose="020F0502020204030204" pitchFamily="34" charset="0"/>
                      </a:endParaRPr>
                    </a:p>
                  </a:txBody>
                  <a:tcPr marL="4233" marR="4233" marT="36576" marB="64008"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bl>
          </a:graphicData>
        </a:graphic>
      </p:graphicFrame>
      <p:sp>
        <p:nvSpPr>
          <p:cNvPr id="11" name="Title 1"/>
          <p:cNvSpPr>
            <a:spLocks noGrp="1"/>
          </p:cNvSpPr>
          <p:nvPr>
            <p:ph type="title"/>
          </p:nvPr>
        </p:nvSpPr>
        <p:spPr>
          <a:xfrm>
            <a:off x="304800" y="620885"/>
            <a:ext cx="8534400" cy="693729"/>
          </a:xfrm>
        </p:spPr>
        <p:txBody>
          <a:bodyPr/>
          <a:lstStyle/>
          <a:p>
            <a:r>
              <a:rPr lang="en-US" dirty="0"/>
              <a:t>Periodic Inventory System</a:t>
            </a:r>
          </a:p>
        </p:txBody>
      </p:sp>
    </p:spTree>
    <p:extLst>
      <p:ext uri="{BB962C8B-B14F-4D97-AF65-F5344CB8AC3E}">
        <p14:creationId xmlns:p14="http://schemas.microsoft.com/office/powerpoint/2010/main" xmlns="" val="6755729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Flow of Costs </a:t>
            </a:r>
            <a:r>
              <a:rPr lang="en-US" altLang="en-US" sz="2000" b="0" baseline="0" dirty="0"/>
              <a:t>(1 of 4)</a:t>
            </a:r>
            <a:endParaRPr lang="en-US" sz="2000" b="0" baseline="0" dirty="0"/>
          </a:p>
        </p:txBody>
      </p:sp>
      <p:pic>
        <p:nvPicPr>
          <p:cNvPr id="7" name="Content Placeholder 1" descr="Diagram shows flow of costs in which the cost of goods available for sale includes beginning and ending inventory, cost of goods purchased and sold.&#10;"/>
          <p:cNvPicPr>
            <a:picLocks noGrp="1" noChangeAspect="1" noChangeArrowheads="1"/>
          </p:cNvPicPr>
          <p:nvPr>
            <p:ph sz="quarter" idx="16"/>
          </p:nvPr>
        </p:nvPicPr>
        <p:blipFill>
          <a:blip r:embed="rId2">
            <a:extLst>
              <a:ext uri="{28A0092B-C50C-407E-A947-70E740481C1C}">
                <a14:useLocalDpi xmlns:a14="http://schemas.microsoft.com/office/drawing/2010/main" xmlns="" val="0"/>
              </a:ext>
            </a:extLst>
          </a:blip>
          <a:stretch>
            <a:fillRect/>
          </a:stretch>
        </p:blipFill>
        <p:spPr bwMode="auto">
          <a:xfrm>
            <a:off x="1342833" y="1455730"/>
            <a:ext cx="6340862" cy="35670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Content Placeholder 2"/>
          <p:cNvSpPr>
            <a:spLocks noGrp="1"/>
          </p:cNvSpPr>
          <p:nvPr>
            <p:ph sz="quarter" idx="18"/>
          </p:nvPr>
        </p:nvSpPr>
        <p:spPr>
          <a:xfrm>
            <a:off x="304800" y="5256885"/>
            <a:ext cx="8534400" cy="752545"/>
          </a:xfrm>
        </p:spPr>
        <p:txBody>
          <a:bodyPr/>
          <a:lstStyle/>
          <a:p>
            <a:pPr>
              <a:lnSpc>
                <a:spcPct val="100000"/>
              </a:lnSpc>
              <a:spcBef>
                <a:spcPts val="1200"/>
              </a:spcBef>
            </a:pPr>
            <a:r>
              <a:rPr lang="en-US" altLang="en-US" sz="2400" dirty="0">
                <a:latin typeface="Calibri" panose="020F0502020204030204" pitchFamily="34" charset="0"/>
              </a:rPr>
              <a:t>Companies use either a </a:t>
            </a:r>
            <a:r>
              <a:rPr lang="en-US" altLang="en-US" sz="2400" b="1" dirty="0">
                <a:latin typeface="Calibri" panose="020F0502020204030204" pitchFamily="34" charset="0"/>
              </a:rPr>
              <a:t>perpetual inventory system </a:t>
            </a:r>
            <a:r>
              <a:rPr lang="en-US" altLang="en-US" sz="2400" dirty="0">
                <a:latin typeface="Calibri" panose="020F0502020204030204" pitchFamily="34" charset="0"/>
              </a:rPr>
              <a:t>or a </a:t>
            </a:r>
            <a:r>
              <a:rPr lang="en-US" altLang="en-US" sz="2400" b="1" dirty="0">
                <a:latin typeface="Calibri" panose="020F0502020204030204" pitchFamily="34" charset="0"/>
              </a:rPr>
              <a:t>periodic inventory system</a:t>
            </a:r>
            <a:r>
              <a:rPr lang="en-US" altLang="en-US" sz="2400" dirty="0">
                <a:latin typeface="Calibri" panose="020F0502020204030204" pitchFamily="34" charset="0"/>
              </a:rPr>
              <a:t> to account for inventory</a:t>
            </a:r>
            <a:r>
              <a:rPr lang="en-US" altLang="en-US" sz="2400" dirty="0" smtClean="0">
                <a:latin typeface="Calibri" panose="020F0502020204030204" pitchFamily="34" charset="0"/>
              </a:rPr>
              <a:t>.</a:t>
            </a:r>
            <a:endParaRPr lang="en-US" sz="2400" dirty="0">
              <a:latin typeface="Calibri" panose="020F0502020204030204" pitchFamily="34" charset="0"/>
            </a:endParaRPr>
          </a:p>
        </p:txBody>
      </p:sp>
      <p:sp>
        <p:nvSpPr>
          <p:cNvPr id="5" name="Slide Number Placeholder 4"/>
          <p:cNvSpPr>
            <a:spLocks noGrp="1"/>
          </p:cNvSpPr>
          <p:nvPr>
            <p:ph type="sldNum" sz="quarter" idx="10"/>
          </p:nvPr>
        </p:nvSpPr>
        <p:spPr/>
        <p:txBody>
          <a:bodyPr/>
          <a:lstStyle/>
          <a:p>
            <a:fld id="{67B19427-F580-D146-B60E-4CADEE75497F}" type="slidenum">
              <a:rPr lang="en-US" smtClean="0"/>
              <a:pPr/>
              <a:t>7</a:t>
            </a:fld>
            <a:endParaRPr lang="en-US" dirty="0"/>
          </a:p>
        </p:txBody>
      </p:sp>
      <p:sp>
        <p:nvSpPr>
          <p:cNvPr id="6" name="Footer Placeholder 5"/>
          <p:cNvSpPr>
            <a:spLocks noGrp="1"/>
          </p:cNvSpPr>
          <p:nvPr>
            <p:ph type="ftr" sz="quarter" idx="11"/>
          </p:nvPr>
        </p:nvSpPr>
        <p:spPr/>
        <p:txBody>
          <a:bodyPr/>
          <a:lstStyle/>
          <a:p>
            <a:r>
              <a:rPr lang="en-US" dirty="0" smtClean="0"/>
              <a:t>Copyright ©2019 John Wiley &amp; Sons, Inc. </a:t>
            </a:r>
            <a:endParaRPr lang="en-US" dirty="0"/>
          </a:p>
        </p:txBody>
      </p:sp>
    </p:spTree>
    <p:extLst>
      <p:ext uri="{BB962C8B-B14F-4D97-AF65-F5344CB8AC3E}">
        <p14:creationId xmlns:p14="http://schemas.microsoft.com/office/powerpoint/2010/main" xmlns="" val="72985120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
          <p:cNvSpPr>
            <a:spLocks noGrp="1"/>
          </p:cNvSpPr>
          <p:nvPr>
            <p:ph type="sldNum" sz="quarter" idx="10"/>
          </p:nvPr>
        </p:nvSpPr>
        <p:spPr/>
        <p:txBody>
          <a:bodyPr/>
          <a:lstStyle/>
          <a:p>
            <a:fld id="{67B19427-F580-D146-B60E-4CADEE75497F}" type="slidenum">
              <a:rPr lang="en-US" smtClean="0"/>
              <a:pPr/>
              <a:t>70</a:t>
            </a:fld>
            <a:endParaRPr lang="en-US" dirty="0"/>
          </a:p>
        </p:txBody>
      </p:sp>
      <p:sp>
        <p:nvSpPr>
          <p:cNvPr id="5" name="Footer Placeholder "/>
          <p:cNvSpPr>
            <a:spLocks noGrp="1"/>
          </p:cNvSpPr>
          <p:nvPr>
            <p:ph type="ftr" sz="quarter" idx="11"/>
          </p:nvPr>
        </p:nvSpPr>
        <p:spPr/>
        <p:txBody>
          <a:bodyPr/>
          <a:lstStyle/>
          <a:p>
            <a:r>
              <a:rPr lang="en-US" dirty="0" smtClean="0"/>
              <a:t>Copyright ©2019 John </a:t>
            </a:r>
            <a:r>
              <a:rPr lang="en-US" dirty="0"/>
              <a:t>Wiley &amp; Son, Inc. </a:t>
            </a:r>
          </a:p>
        </p:txBody>
      </p:sp>
      <p:sp>
        <p:nvSpPr>
          <p:cNvPr id="7" name="LOBL"/>
          <p:cNvSpPr>
            <a:spLocks noGrp="1"/>
          </p:cNvSpPr>
          <p:nvPr>
            <p:ph sz="quarter" idx="4294967295"/>
          </p:nvPr>
        </p:nvSpPr>
        <p:spPr>
          <a:xfrm>
            <a:off x="309562" y="1484531"/>
            <a:ext cx="8377238" cy="4687669"/>
          </a:xfrm>
          <a:prstGeom prst="rect">
            <a:avLst/>
          </a:prstGeom>
        </p:spPr>
        <p:txBody>
          <a:bodyPr/>
          <a:lstStyle/>
          <a:p>
            <a:pPr marL="574675" lvl="2" indent="-346075">
              <a:spcBef>
                <a:spcPts val="1000"/>
              </a:spcBef>
              <a:buClr>
                <a:srgbClr val="990000"/>
              </a:buClr>
              <a:buSzPct val="100000"/>
            </a:pPr>
            <a:r>
              <a:rPr lang="en-US" altLang="en-US" sz="2800" dirty="0" smtClean="0"/>
              <a:t>Record </a:t>
            </a:r>
            <a:r>
              <a:rPr lang="en-US" altLang="en-US" sz="2800" dirty="0"/>
              <a:t>revenues when sales are made</a:t>
            </a:r>
          </a:p>
          <a:p>
            <a:pPr marL="574675" lvl="2" indent="-346075">
              <a:spcBef>
                <a:spcPts val="1000"/>
              </a:spcBef>
              <a:buClr>
                <a:srgbClr val="990000"/>
              </a:buClr>
              <a:buSzPct val="100000"/>
            </a:pPr>
            <a:r>
              <a:rPr lang="en-US" altLang="en-US" sz="2800" dirty="0"/>
              <a:t>Do not record cost of merchandise sold on </a:t>
            </a:r>
            <a:r>
              <a:rPr lang="en-US" altLang="en-US" sz="2800" dirty="0" smtClean="0"/>
              <a:t>date </a:t>
            </a:r>
            <a:r>
              <a:rPr lang="en-US" altLang="en-US" sz="2800" dirty="0"/>
              <a:t>of sale.</a:t>
            </a:r>
          </a:p>
          <a:p>
            <a:pPr marL="574675" lvl="2" indent="-346075">
              <a:spcBef>
                <a:spcPts val="1000"/>
              </a:spcBef>
              <a:buClr>
                <a:srgbClr val="990000"/>
              </a:buClr>
              <a:buSzPct val="100000"/>
            </a:pPr>
            <a:r>
              <a:rPr lang="en-US" altLang="en-US" sz="2800" dirty="0"/>
              <a:t>Physical inventory count determines:</a:t>
            </a:r>
          </a:p>
          <a:p>
            <a:pPr marL="1260475" lvl="3" indent="-457200">
              <a:spcBef>
                <a:spcPts val="1000"/>
              </a:spcBef>
              <a:buClr>
                <a:srgbClr val="990000"/>
              </a:buClr>
              <a:buSzPct val="80000"/>
              <a:buFont typeface="Wingdings" panose="05000000000000000000" pitchFamily="2" charset="2"/>
              <a:buChar char="§"/>
            </a:pPr>
            <a:r>
              <a:rPr lang="en-US" altLang="en-US" sz="2800" dirty="0"/>
              <a:t>Cost of merchandise </a:t>
            </a:r>
            <a:r>
              <a:rPr lang="en-US" altLang="en-US" sz="2800" b="1" dirty="0"/>
              <a:t>on hand </a:t>
            </a:r>
            <a:r>
              <a:rPr lang="en-US" altLang="en-US" sz="2800" dirty="0"/>
              <a:t>and </a:t>
            </a:r>
          </a:p>
          <a:p>
            <a:pPr marL="1260475" lvl="3" indent="-457200">
              <a:spcBef>
                <a:spcPts val="1000"/>
              </a:spcBef>
              <a:buClr>
                <a:srgbClr val="990000"/>
              </a:buClr>
              <a:buSzPct val="80000"/>
              <a:buFont typeface="Wingdings" panose="05000000000000000000" pitchFamily="2" charset="2"/>
              <a:buChar char="§"/>
            </a:pPr>
            <a:r>
              <a:rPr lang="en-US" altLang="en-US" sz="2800" dirty="0"/>
              <a:t>Cost of merchandise </a:t>
            </a:r>
            <a:r>
              <a:rPr lang="en-US" altLang="en-US" sz="2800" b="1" dirty="0"/>
              <a:t>sold</a:t>
            </a:r>
            <a:r>
              <a:rPr lang="en-US" altLang="en-US" sz="2800" dirty="0"/>
              <a:t> during the period</a:t>
            </a:r>
          </a:p>
          <a:p>
            <a:pPr marL="574675" lvl="2" indent="-346075">
              <a:spcBef>
                <a:spcPts val="1000"/>
              </a:spcBef>
              <a:buClr>
                <a:srgbClr val="990000"/>
              </a:buClr>
              <a:buSzPct val="100000"/>
            </a:pPr>
            <a:r>
              <a:rPr lang="en-US" altLang="en-US" sz="2800" dirty="0"/>
              <a:t>Record purchases in Purchases account</a:t>
            </a:r>
          </a:p>
          <a:p>
            <a:pPr marL="574675" lvl="2" indent="-346075">
              <a:spcBef>
                <a:spcPts val="1000"/>
              </a:spcBef>
              <a:buClr>
                <a:srgbClr val="990000"/>
              </a:buClr>
              <a:buSzPct val="100000"/>
            </a:pPr>
            <a:r>
              <a:rPr lang="en-US" altLang="en-US" sz="2800" dirty="0"/>
              <a:t>Purchase returns and allowances, Purchase discounts, and Freight costs are recorded in separate accounts</a:t>
            </a:r>
          </a:p>
        </p:txBody>
      </p:sp>
      <p:sp>
        <p:nvSpPr>
          <p:cNvPr id="8" name="Title "/>
          <p:cNvSpPr>
            <a:spLocks noGrp="1"/>
          </p:cNvSpPr>
          <p:nvPr>
            <p:ph type="title" idx="4294967295"/>
          </p:nvPr>
        </p:nvSpPr>
        <p:spPr>
          <a:xfrm>
            <a:off x="309562" y="762000"/>
            <a:ext cx="8682038" cy="646331"/>
          </a:xfrm>
          <a:prstGeom prst="rect">
            <a:avLst/>
          </a:prstGeom>
        </p:spPr>
        <p:txBody>
          <a:bodyPr wrap="square">
            <a:spAutoFit/>
          </a:bodyPr>
          <a:lstStyle/>
          <a:p>
            <a:r>
              <a:rPr lang="en-US" sz="4000" b="1" dirty="0" smtClean="0">
                <a:solidFill>
                  <a:schemeClr val="accent1"/>
                </a:solidFill>
                <a:latin typeface="Calibri" panose="020F0502020204030204" pitchFamily="34" charset="0"/>
                <a:ea typeface="Source Sans Pro" charset="0"/>
                <a:cs typeface="Calibri" panose="020F0502020204030204" pitchFamily="34" charset="0"/>
              </a:rPr>
              <a:t>Recording </a:t>
            </a:r>
            <a:r>
              <a:rPr lang="en-US" sz="4000" b="1" dirty="0">
                <a:solidFill>
                  <a:schemeClr val="accent1"/>
                </a:solidFill>
                <a:latin typeface="Calibri" panose="020F0502020204030204" pitchFamily="34" charset="0"/>
                <a:ea typeface="Source Sans Pro" charset="0"/>
                <a:cs typeface="Calibri" panose="020F0502020204030204" pitchFamily="34" charset="0"/>
              </a:rPr>
              <a:t>Merchandise Transactions</a:t>
            </a:r>
          </a:p>
        </p:txBody>
      </p:sp>
    </p:spTree>
    <p:extLst>
      <p:ext uri="{BB962C8B-B14F-4D97-AF65-F5344CB8AC3E}">
        <p14:creationId xmlns:p14="http://schemas.microsoft.com/office/powerpoint/2010/main" xmlns="" val="405095814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1"/>
            <a:ext cx="8534400" cy="654047"/>
          </a:xfrm>
        </p:spPr>
        <p:txBody>
          <a:bodyPr/>
          <a:lstStyle/>
          <a:p>
            <a:r>
              <a:rPr lang="en-US" altLang="en-US" dirty="0"/>
              <a:t>Recording Purchase of Merchandise</a:t>
            </a:r>
            <a:endParaRPr lang="en-US" dirty="0"/>
          </a:p>
        </p:txBody>
      </p:sp>
      <p:sp>
        <p:nvSpPr>
          <p:cNvPr id="3" name="Content Placeholder 2"/>
          <p:cNvSpPr>
            <a:spLocks noGrp="1"/>
          </p:cNvSpPr>
          <p:nvPr>
            <p:ph sz="quarter" idx="16"/>
          </p:nvPr>
        </p:nvSpPr>
        <p:spPr>
          <a:xfrm>
            <a:off x="304800" y="1455730"/>
            <a:ext cx="8382000" cy="1366110"/>
          </a:xfrm>
        </p:spPr>
        <p:txBody>
          <a:bodyPr/>
          <a:lstStyle/>
          <a:p>
            <a:pPr>
              <a:lnSpc>
                <a:spcPct val="100000"/>
              </a:lnSpc>
              <a:spcBef>
                <a:spcPts val="1200"/>
              </a:spcBef>
            </a:pPr>
            <a:r>
              <a:rPr lang="en-US" altLang="en-US" sz="2600" b="1" dirty="0"/>
              <a:t>Illustration:</a:t>
            </a:r>
            <a:r>
              <a:rPr lang="en-US" altLang="en-US" sz="2600" dirty="0"/>
              <a:t> On the basis of the sales invoice </a:t>
            </a:r>
            <a:r>
              <a:rPr lang="en-US" altLang="en-US" sz="2600" dirty="0" smtClean="0"/>
              <a:t>(slide 31) </a:t>
            </a:r>
            <a:r>
              <a:rPr lang="en-US" altLang="en-US" sz="2600" dirty="0"/>
              <a:t>and receipt of the merchandise ordered from PW Audio Supply, Sauk Stereo records the </a:t>
            </a:r>
            <a:r>
              <a:rPr lang="en-US" altLang="en-US" sz="2600" dirty="0" smtClean="0"/>
              <a:t>€3,800 </a:t>
            </a:r>
            <a:r>
              <a:rPr lang="en-US" altLang="en-US" sz="2600" dirty="0"/>
              <a:t>purchase as follows.</a:t>
            </a:r>
            <a:endParaRPr lang="en-US" sz="2600" dirty="0"/>
          </a:p>
        </p:txBody>
      </p:sp>
      <p:sp>
        <p:nvSpPr>
          <p:cNvPr id="6" name="Content Placeholder 5"/>
          <p:cNvSpPr>
            <a:spLocks noGrp="1"/>
          </p:cNvSpPr>
          <p:nvPr>
            <p:ph sz="quarter" idx="17"/>
          </p:nvPr>
        </p:nvSpPr>
        <p:spPr>
          <a:xfrm>
            <a:off x="321880" y="2958086"/>
            <a:ext cx="1066800" cy="452432"/>
          </a:xfrm>
          <a:ln>
            <a:noFill/>
          </a:ln>
        </p:spPr>
        <p:txBody>
          <a:bodyPr anchor="ctr" anchorCtr="0">
            <a:spAutoFit/>
          </a:bodyPr>
          <a:lstStyle/>
          <a:p>
            <a:r>
              <a:rPr lang="en-US" altLang="en-US" sz="2600" dirty="0">
                <a:latin typeface="Calibri" panose="020F0502020204030204" pitchFamily="34" charset="0"/>
              </a:rPr>
              <a:t>May 4</a:t>
            </a:r>
          </a:p>
        </p:txBody>
      </p:sp>
      <p:sp>
        <p:nvSpPr>
          <p:cNvPr id="7" name="Content Placeholder 6"/>
          <p:cNvSpPr>
            <a:spLocks noGrp="1"/>
          </p:cNvSpPr>
          <p:nvPr>
            <p:ph sz="quarter" idx="18"/>
          </p:nvPr>
        </p:nvSpPr>
        <p:spPr>
          <a:xfrm>
            <a:off x="1612095" y="2944638"/>
            <a:ext cx="3274770" cy="452432"/>
          </a:xfrm>
          <a:ln>
            <a:noFill/>
          </a:ln>
        </p:spPr>
        <p:txBody>
          <a:bodyPr wrap="square" anchor="ctr" anchorCtr="0">
            <a:spAutoFit/>
          </a:bodyPr>
          <a:lstStyle/>
          <a:p>
            <a:r>
              <a:rPr lang="en-US" altLang="en-US" sz="2600" dirty="0">
                <a:latin typeface="Calibri" panose="020F0502020204030204" pitchFamily="34" charset="0"/>
                <a:cs typeface="Arial" charset="0"/>
              </a:rPr>
              <a:t>Purchases</a:t>
            </a:r>
            <a:endParaRPr lang="en-US" sz="2600" dirty="0">
              <a:latin typeface="Calibri" panose="020F0502020204030204" pitchFamily="34" charset="0"/>
            </a:endParaRPr>
          </a:p>
        </p:txBody>
      </p:sp>
      <p:sp>
        <p:nvSpPr>
          <p:cNvPr id="8" name="Content Placeholder 7"/>
          <p:cNvSpPr>
            <a:spLocks noGrp="1"/>
          </p:cNvSpPr>
          <p:nvPr>
            <p:ph sz="quarter" idx="19"/>
          </p:nvPr>
        </p:nvSpPr>
        <p:spPr>
          <a:xfrm>
            <a:off x="5529445" y="2947073"/>
            <a:ext cx="1471195" cy="452432"/>
          </a:xfrm>
          <a:ln>
            <a:noFill/>
          </a:ln>
        </p:spPr>
        <p:txBody>
          <a:bodyPr wrap="square" anchor="ctr" anchorCtr="0">
            <a:spAutoFit/>
          </a:bodyPr>
          <a:lstStyle/>
          <a:p>
            <a:pPr algn="r"/>
            <a:r>
              <a:rPr lang="en-US" sz="2600" dirty="0">
                <a:latin typeface="Calibri" panose="020F0502020204030204" pitchFamily="34" charset="0"/>
              </a:rPr>
              <a:t>3,800</a:t>
            </a:r>
          </a:p>
        </p:txBody>
      </p:sp>
      <p:sp>
        <p:nvSpPr>
          <p:cNvPr id="9" name="Content Placeholder 8"/>
          <p:cNvSpPr>
            <a:spLocks noGrp="1"/>
          </p:cNvSpPr>
          <p:nvPr>
            <p:ph sz="quarter" idx="20"/>
          </p:nvPr>
        </p:nvSpPr>
        <p:spPr>
          <a:xfrm>
            <a:off x="1991570" y="3444278"/>
            <a:ext cx="3274770" cy="457200"/>
          </a:xfrm>
          <a:ln>
            <a:noFill/>
          </a:ln>
        </p:spPr>
        <p:txBody>
          <a:bodyPr wrap="square" anchor="ctr" anchorCtr="0">
            <a:spAutoFit/>
          </a:bodyPr>
          <a:lstStyle/>
          <a:p>
            <a:r>
              <a:rPr lang="en-US" altLang="en-US" sz="2600" dirty="0">
                <a:latin typeface="Calibri" panose="020F0502020204030204" pitchFamily="34" charset="0"/>
                <a:cs typeface="Arial" charset="0"/>
              </a:rPr>
              <a:t>Accounts Payable</a:t>
            </a:r>
            <a:endParaRPr lang="en-US" sz="2600" dirty="0">
              <a:latin typeface="Calibri" panose="020F0502020204030204" pitchFamily="34" charset="0"/>
            </a:endParaRPr>
          </a:p>
        </p:txBody>
      </p:sp>
      <p:sp>
        <p:nvSpPr>
          <p:cNvPr id="10" name="Content Placeholder 9"/>
          <p:cNvSpPr>
            <a:spLocks noGrp="1"/>
          </p:cNvSpPr>
          <p:nvPr>
            <p:ph sz="quarter" idx="21"/>
          </p:nvPr>
        </p:nvSpPr>
        <p:spPr>
          <a:xfrm>
            <a:off x="7152430" y="3444279"/>
            <a:ext cx="1366110" cy="457200"/>
          </a:xfrm>
          <a:ln>
            <a:noFill/>
          </a:ln>
        </p:spPr>
        <p:txBody>
          <a:bodyPr wrap="square" anchor="ctr" anchorCtr="0">
            <a:spAutoFit/>
          </a:bodyPr>
          <a:lstStyle/>
          <a:p>
            <a:pPr algn="r"/>
            <a:r>
              <a:rPr lang="en-US" sz="2600" dirty="0">
                <a:latin typeface="Calibri" panose="020F0502020204030204" pitchFamily="34" charset="0"/>
              </a:rPr>
              <a:t>3,800</a:t>
            </a:r>
          </a:p>
        </p:txBody>
      </p:sp>
      <p:sp>
        <p:nvSpPr>
          <p:cNvPr id="4" name="Slide Number Placeholder 3"/>
          <p:cNvSpPr>
            <a:spLocks noGrp="1"/>
          </p:cNvSpPr>
          <p:nvPr>
            <p:ph type="sldNum" sz="quarter" idx="10"/>
          </p:nvPr>
        </p:nvSpPr>
        <p:spPr/>
        <p:txBody>
          <a:bodyPr/>
          <a:lstStyle/>
          <a:p>
            <a:fld id="{67B19427-F580-D146-B60E-4CADEE75497F}" type="slidenum">
              <a:rPr lang="en-US" smtClean="0"/>
              <a:pPr/>
              <a:t>71</a:t>
            </a:fld>
            <a:endParaRPr lang="en-US" dirty="0"/>
          </a:p>
        </p:txBody>
      </p:sp>
      <p:sp>
        <p:nvSpPr>
          <p:cNvPr id="5" name="Footer Placeholder 4"/>
          <p:cNvSpPr>
            <a:spLocks noGrp="1"/>
          </p:cNvSpPr>
          <p:nvPr>
            <p:ph type="ftr" sz="quarter" idx="11"/>
          </p:nvPr>
        </p:nvSpPr>
        <p:spPr/>
        <p:txBody>
          <a:bodyPr/>
          <a:lstStyle/>
          <a:p>
            <a:r>
              <a:rPr lang="en-US" dirty="0" smtClean="0"/>
              <a:t>Copyright ©2019 John Wiley &amp; Sons, Inc. </a:t>
            </a:r>
            <a:endParaRPr lang="en-US" dirty="0"/>
          </a:p>
        </p:txBody>
      </p:sp>
    </p:spTree>
    <p:extLst>
      <p:ext uri="{BB962C8B-B14F-4D97-AF65-F5344CB8AC3E}">
        <p14:creationId xmlns:p14="http://schemas.microsoft.com/office/powerpoint/2010/main" xmlns="" val="571855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8" grpId="0" uiExpand="1" build="p"/>
      <p:bldP spid="9" grpId="0" uiExpand="1" build="p"/>
      <p:bldP spid="10" grpId="0" uiExpand="1" bui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1"/>
            <a:ext cx="8534400" cy="654047"/>
          </a:xfrm>
        </p:spPr>
        <p:txBody>
          <a:bodyPr/>
          <a:lstStyle/>
          <a:p>
            <a:r>
              <a:rPr lang="en-US" altLang="en-US" dirty="0" smtClean="0"/>
              <a:t>Freight Costs</a:t>
            </a:r>
            <a:endParaRPr lang="en-US" dirty="0"/>
          </a:p>
        </p:txBody>
      </p:sp>
      <p:sp>
        <p:nvSpPr>
          <p:cNvPr id="3" name="Content Placeholder 2"/>
          <p:cNvSpPr>
            <a:spLocks noGrp="1"/>
          </p:cNvSpPr>
          <p:nvPr>
            <p:ph sz="quarter" idx="16"/>
          </p:nvPr>
        </p:nvSpPr>
        <p:spPr>
          <a:xfrm>
            <a:off x="304800" y="1455730"/>
            <a:ext cx="8382000" cy="1366110"/>
          </a:xfrm>
        </p:spPr>
        <p:txBody>
          <a:bodyPr/>
          <a:lstStyle/>
          <a:p>
            <a:pPr>
              <a:lnSpc>
                <a:spcPct val="100000"/>
              </a:lnSpc>
              <a:spcBef>
                <a:spcPts val="1200"/>
              </a:spcBef>
            </a:pPr>
            <a:r>
              <a:rPr lang="en-US" altLang="en-US" sz="2600" b="1" dirty="0"/>
              <a:t>Illustration:</a:t>
            </a:r>
            <a:r>
              <a:rPr lang="en-US" altLang="en-US" sz="2600" dirty="0"/>
              <a:t> </a:t>
            </a:r>
            <a:r>
              <a:rPr lang="en-US" altLang="en-US" sz="2600" dirty="0" smtClean="0"/>
              <a:t>If </a:t>
            </a:r>
            <a:r>
              <a:rPr lang="en-US" altLang="en-US" sz="2600" dirty="0"/>
              <a:t>Sauk pays Public Freight Company </a:t>
            </a:r>
            <a:r>
              <a:rPr lang="en-US" altLang="en-US" sz="2600" dirty="0" smtClean="0"/>
              <a:t>€150 </a:t>
            </a:r>
            <a:r>
              <a:rPr lang="en-US" altLang="en-US" sz="2600" dirty="0"/>
              <a:t>for freight charges on its purchase from PW Audio Supply on May 6, the entry on Sauk’s books is</a:t>
            </a:r>
            <a:r>
              <a:rPr lang="en-US" altLang="en-US" sz="2600" dirty="0" smtClean="0"/>
              <a:t>:</a:t>
            </a:r>
            <a:endParaRPr lang="en-US" sz="2600" dirty="0"/>
          </a:p>
        </p:txBody>
      </p:sp>
      <p:sp>
        <p:nvSpPr>
          <p:cNvPr id="6" name="Content Placeholder 5"/>
          <p:cNvSpPr>
            <a:spLocks noGrp="1"/>
          </p:cNvSpPr>
          <p:nvPr>
            <p:ph sz="quarter" idx="17"/>
          </p:nvPr>
        </p:nvSpPr>
        <p:spPr>
          <a:xfrm>
            <a:off x="321880" y="2958086"/>
            <a:ext cx="1066800" cy="452432"/>
          </a:xfrm>
          <a:ln>
            <a:noFill/>
          </a:ln>
        </p:spPr>
        <p:txBody>
          <a:bodyPr anchor="ctr" anchorCtr="0">
            <a:spAutoFit/>
          </a:bodyPr>
          <a:lstStyle/>
          <a:p>
            <a:r>
              <a:rPr lang="en-US" altLang="en-US" sz="2600" dirty="0">
                <a:latin typeface="Calibri" panose="020F0502020204030204" pitchFamily="34" charset="0"/>
              </a:rPr>
              <a:t>May </a:t>
            </a:r>
            <a:r>
              <a:rPr lang="en-US" altLang="en-US" sz="2600" dirty="0" smtClean="0">
                <a:latin typeface="Calibri" panose="020F0502020204030204" pitchFamily="34" charset="0"/>
              </a:rPr>
              <a:t>6</a:t>
            </a:r>
            <a:endParaRPr lang="en-US" altLang="en-US" sz="2600" dirty="0">
              <a:latin typeface="Calibri" panose="020F0502020204030204" pitchFamily="34" charset="0"/>
            </a:endParaRPr>
          </a:p>
        </p:txBody>
      </p:sp>
      <p:sp>
        <p:nvSpPr>
          <p:cNvPr id="7" name="Content Placeholder 6"/>
          <p:cNvSpPr>
            <a:spLocks noGrp="1"/>
          </p:cNvSpPr>
          <p:nvPr>
            <p:ph sz="quarter" idx="18"/>
          </p:nvPr>
        </p:nvSpPr>
        <p:spPr>
          <a:xfrm>
            <a:off x="1612095" y="2944638"/>
            <a:ext cx="4185510" cy="452432"/>
          </a:xfrm>
          <a:ln>
            <a:noFill/>
          </a:ln>
        </p:spPr>
        <p:txBody>
          <a:bodyPr wrap="square" anchor="ctr" anchorCtr="0">
            <a:spAutoFit/>
          </a:bodyPr>
          <a:lstStyle/>
          <a:p>
            <a:r>
              <a:rPr lang="en-US" sz="2600" dirty="0">
                <a:latin typeface="Calibri" panose="020F0502020204030204" pitchFamily="34" charset="0"/>
                <a:cs typeface="Arial" charset="0"/>
              </a:rPr>
              <a:t>Freight-In (Transportation-In)</a:t>
            </a:r>
          </a:p>
        </p:txBody>
      </p:sp>
      <p:sp>
        <p:nvSpPr>
          <p:cNvPr id="8" name="Content Placeholder 7"/>
          <p:cNvSpPr>
            <a:spLocks noGrp="1"/>
          </p:cNvSpPr>
          <p:nvPr>
            <p:ph sz="quarter" idx="19"/>
          </p:nvPr>
        </p:nvSpPr>
        <p:spPr>
          <a:xfrm>
            <a:off x="5529445" y="2947073"/>
            <a:ext cx="1471195" cy="452432"/>
          </a:xfrm>
          <a:ln>
            <a:noFill/>
          </a:ln>
        </p:spPr>
        <p:txBody>
          <a:bodyPr wrap="square" anchor="ctr" anchorCtr="0">
            <a:spAutoFit/>
          </a:bodyPr>
          <a:lstStyle/>
          <a:p>
            <a:pPr algn="r"/>
            <a:r>
              <a:rPr lang="en-US" sz="2600" dirty="0" smtClean="0">
                <a:latin typeface="Calibri" panose="020F0502020204030204" pitchFamily="34" charset="0"/>
              </a:rPr>
              <a:t>150</a:t>
            </a:r>
            <a:endParaRPr lang="en-US" sz="2600" dirty="0">
              <a:latin typeface="Calibri" panose="020F0502020204030204" pitchFamily="34" charset="0"/>
            </a:endParaRPr>
          </a:p>
        </p:txBody>
      </p:sp>
      <p:sp>
        <p:nvSpPr>
          <p:cNvPr id="9" name="Content Placeholder 8"/>
          <p:cNvSpPr>
            <a:spLocks noGrp="1"/>
          </p:cNvSpPr>
          <p:nvPr>
            <p:ph sz="quarter" idx="20"/>
          </p:nvPr>
        </p:nvSpPr>
        <p:spPr>
          <a:xfrm>
            <a:off x="1991570" y="3444278"/>
            <a:ext cx="3274770" cy="457200"/>
          </a:xfrm>
          <a:ln>
            <a:noFill/>
          </a:ln>
        </p:spPr>
        <p:txBody>
          <a:bodyPr wrap="square" anchor="ctr" anchorCtr="0">
            <a:spAutoFit/>
          </a:bodyPr>
          <a:lstStyle/>
          <a:p>
            <a:r>
              <a:rPr lang="en-US" altLang="en-US" sz="2600" dirty="0" smtClean="0">
                <a:latin typeface="Calibri" panose="020F0502020204030204" pitchFamily="34" charset="0"/>
                <a:cs typeface="Arial" charset="0"/>
              </a:rPr>
              <a:t>Cash</a:t>
            </a:r>
            <a:endParaRPr lang="en-US" sz="2600" dirty="0">
              <a:latin typeface="Calibri" panose="020F0502020204030204" pitchFamily="34" charset="0"/>
            </a:endParaRPr>
          </a:p>
        </p:txBody>
      </p:sp>
      <p:sp>
        <p:nvSpPr>
          <p:cNvPr id="10" name="Content Placeholder 9"/>
          <p:cNvSpPr>
            <a:spLocks noGrp="1"/>
          </p:cNvSpPr>
          <p:nvPr>
            <p:ph sz="quarter" idx="21"/>
          </p:nvPr>
        </p:nvSpPr>
        <p:spPr>
          <a:xfrm>
            <a:off x="7152430" y="3444279"/>
            <a:ext cx="1366110" cy="457200"/>
          </a:xfrm>
          <a:ln>
            <a:noFill/>
          </a:ln>
        </p:spPr>
        <p:txBody>
          <a:bodyPr wrap="square" anchor="ctr" anchorCtr="0">
            <a:spAutoFit/>
          </a:bodyPr>
          <a:lstStyle/>
          <a:p>
            <a:pPr algn="r"/>
            <a:r>
              <a:rPr lang="en-US" sz="2600" dirty="0" smtClean="0">
                <a:latin typeface="Calibri" panose="020F0502020204030204" pitchFamily="34" charset="0"/>
              </a:rPr>
              <a:t>150</a:t>
            </a:r>
            <a:endParaRPr lang="en-US" sz="2600" dirty="0">
              <a:latin typeface="Calibri" panose="020F0502020204030204" pitchFamily="34" charset="0"/>
            </a:endParaRPr>
          </a:p>
        </p:txBody>
      </p:sp>
      <p:sp>
        <p:nvSpPr>
          <p:cNvPr id="4" name="Slide Number Placeholder 3"/>
          <p:cNvSpPr>
            <a:spLocks noGrp="1"/>
          </p:cNvSpPr>
          <p:nvPr>
            <p:ph type="sldNum" sz="quarter" idx="10"/>
          </p:nvPr>
        </p:nvSpPr>
        <p:spPr/>
        <p:txBody>
          <a:bodyPr/>
          <a:lstStyle/>
          <a:p>
            <a:fld id="{67B19427-F580-D146-B60E-4CADEE75497F}" type="slidenum">
              <a:rPr lang="en-US" smtClean="0"/>
              <a:pPr/>
              <a:t>72</a:t>
            </a:fld>
            <a:endParaRPr lang="en-US" dirty="0"/>
          </a:p>
        </p:txBody>
      </p:sp>
      <p:sp>
        <p:nvSpPr>
          <p:cNvPr id="5" name="Footer Placeholder 4"/>
          <p:cNvSpPr>
            <a:spLocks noGrp="1"/>
          </p:cNvSpPr>
          <p:nvPr>
            <p:ph type="ftr" sz="quarter" idx="11"/>
          </p:nvPr>
        </p:nvSpPr>
        <p:spPr/>
        <p:txBody>
          <a:bodyPr/>
          <a:lstStyle/>
          <a:p>
            <a:r>
              <a:rPr lang="en-US" dirty="0" smtClean="0"/>
              <a:t>Copyright ©2019 John Wiley &amp; Sons, Inc. </a:t>
            </a:r>
            <a:endParaRPr lang="en-US" dirty="0"/>
          </a:p>
        </p:txBody>
      </p:sp>
    </p:spTree>
    <p:extLst>
      <p:ext uri="{BB962C8B-B14F-4D97-AF65-F5344CB8AC3E}">
        <p14:creationId xmlns:p14="http://schemas.microsoft.com/office/powerpoint/2010/main" xmlns="" val="1532156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8" grpId="0" build="p"/>
      <p:bldP spid="9" grpId="0" build="p"/>
      <p:bldP spid="10" grpId="0" build="p"/>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1"/>
            <a:ext cx="8534400" cy="654047"/>
          </a:xfrm>
        </p:spPr>
        <p:txBody>
          <a:bodyPr/>
          <a:lstStyle/>
          <a:p>
            <a:r>
              <a:rPr lang="en-US" altLang="en-US" dirty="0"/>
              <a:t>Purchase Returns and Allowances</a:t>
            </a:r>
            <a:endParaRPr lang="en-US" dirty="0"/>
          </a:p>
        </p:txBody>
      </p:sp>
      <p:sp>
        <p:nvSpPr>
          <p:cNvPr id="3" name="Content Placeholder 2"/>
          <p:cNvSpPr>
            <a:spLocks noGrp="1"/>
          </p:cNvSpPr>
          <p:nvPr>
            <p:ph sz="quarter" idx="16"/>
          </p:nvPr>
        </p:nvSpPr>
        <p:spPr>
          <a:xfrm>
            <a:off x="304800" y="1455730"/>
            <a:ext cx="8382000" cy="1366110"/>
          </a:xfrm>
        </p:spPr>
        <p:txBody>
          <a:bodyPr/>
          <a:lstStyle/>
          <a:p>
            <a:pPr>
              <a:lnSpc>
                <a:spcPct val="100000"/>
              </a:lnSpc>
              <a:spcBef>
                <a:spcPts val="1200"/>
              </a:spcBef>
            </a:pPr>
            <a:r>
              <a:rPr lang="en-US" altLang="en-US" sz="2600" b="1" dirty="0"/>
              <a:t>Illustration:</a:t>
            </a:r>
            <a:r>
              <a:rPr lang="en-US" altLang="en-US" sz="2600" dirty="0"/>
              <a:t> </a:t>
            </a:r>
            <a:r>
              <a:rPr lang="en-US" altLang="en-US" sz="2600" dirty="0" smtClean="0"/>
              <a:t>Sauk </a:t>
            </a:r>
            <a:r>
              <a:rPr lang="en-US" altLang="en-US" sz="2600" dirty="0"/>
              <a:t>Stereo returns </a:t>
            </a:r>
            <a:r>
              <a:rPr lang="en-US" altLang="en-US" sz="2600" dirty="0" smtClean="0"/>
              <a:t>€300 </a:t>
            </a:r>
            <a:r>
              <a:rPr lang="en-US" altLang="en-US" sz="2600" dirty="0"/>
              <a:t>of goods to PW Audio Supply and prepares the following entry to recognize the return.</a:t>
            </a:r>
            <a:endParaRPr lang="en-US" sz="2600" dirty="0"/>
          </a:p>
          <a:p>
            <a:pPr>
              <a:lnSpc>
                <a:spcPct val="100000"/>
              </a:lnSpc>
              <a:spcBef>
                <a:spcPts val="1200"/>
              </a:spcBef>
            </a:pPr>
            <a:endParaRPr lang="en-US" altLang="en-US" sz="2600" dirty="0"/>
          </a:p>
        </p:txBody>
      </p:sp>
      <p:sp>
        <p:nvSpPr>
          <p:cNvPr id="6" name="Content Placeholder 5"/>
          <p:cNvSpPr>
            <a:spLocks noGrp="1"/>
          </p:cNvSpPr>
          <p:nvPr>
            <p:ph sz="quarter" idx="17"/>
          </p:nvPr>
        </p:nvSpPr>
        <p:spPr>
          <a:xfrm>
            <a:off x="321880" y="2958086"/>
            <a:ext cx="1066800" cy="452432"/>
          </a:xfrm>
          <a:ln>
            <a:noFill/>
          </a:ln>
        </p:spPr>
        <p:txBody>
          <a:bodyPr anchor="ctr" anchorCtr="0">
            <a:spAutoFit/>
          </a:bodyPr>
          <a:lstStyle/>
          <a:p>
            <a:r>
              <a:rPr lang="en-US" altLang="en-US" sz="2600" dirty="0">
                <a:latin typeface="Calibri" panose="020F0502020204030204" pitchFamily="34" charset="0"/>
              </a:rPr>
              <a:t>May 8</a:t>
            </a:r>
          </a:p>
        </p:txBody>
      </p:sp>
      <p:sp>
        <p:nvSpPr>
          <p:cNvPr id="7" name="Content Placeholder 6"/>
          <p:cNvSpPr>
            <a:spLocks noGrp="1"/>
          </p:cNvSpPr>
          <p:nvPr>
            <p:ph sz="quarter" idx="18"/>
          </p:nvPr>
        </p:nvSpPr>
        <p:spPr>
          <a:xfrm>
            <a:off x="1384410" y="2944638"/>
            <a:ext cx="4185510" cy="452432"/>
          </a:xfrm>
          <a:ln>
            <a:noFill/>
          </a:ln>
        </p:spPr>
        <p:txBody>
          <a:bodyPr wrap="square" anchor="ctr" anchorCtr="0">
            <a:spAutoFit/>
          </a:bodyPr>
          <a:lstStyle/>
          <a:p>
            <a:r>
              <a:rPr lang="en-US" sz="2600" dirty="0" smtClean="0">
                <a:latin typeface="Calibri" panose="020F0502020204030204" pitchFamily="34" charset="0"/>
                <a:cs typeface="Arial" charset="0"/>
              </a:rPr>
              <a:t>Accounts Payable</a:t>
            </a:r>
            <a:endParaRPr lang="en-US" sz="2600" dirty="0">
              <a:latin typeface="Calibri" panose="020F0502020204030204" pitchFamily="34" charset="0"/>
              <a:cs typeface="Arial" charset="0"/>
            </a:endParaRPr>
          </a:p>
        </p:txBody>
      </p:sp>
      <p:sp>
        <p:nvSpPr>
          <p:cNvPr id="8" name="Content Placeholder 7"/>
          <p:cNvSpPr>
            <a:spLocks noGrp="1"/>
          </p:cNvSpPr>
          <p:nvPr>
            <p:ph sz="quarter" idx="19"/>
          </p:nvPr>
        </p:nvSpPr>
        <p:spPr>
          <a:xfrm>
            <a:off x="5984815" y="2947073"/>
            <a:ext cx="1471195" cy="452432"/>
          </a:xfrm>
          <a:ln>
            <a:noFill/>
          </a:ln>
        </p:spPr>
        <p:txBody>
          <a:bodyPr wrap="square" anchor="ctr" anchorCtr="0">
            <a:spAutoFit/>
          </a:bodyPr>
          <a:lstStyle/>
          <a:p>
            <a:pPr algn="r"/>
            <a:r>
              <a:rPr lang="en-US" sz="2600" dirty="0" smtClean="0">
                <a:latin typeface="Calibri" panose="020F0502020204030204" pitchFamily="34" charset="0"/>
              </a:rPr>
              <a:t>300</a:t>
            </a:r>
            <a:endParaRPr lang="en-US" sz="2600" dirty="0">
              <a:latin typeface="Calibri" panose="020F0502020204030204" pitchFamily="34" charset="0"/>
            </a:endParaRPr>
          </a:p>
        </p:txBody>
      </p:sp>
      <p:sp>
        <p:nvSpPr>
          <p:cNvPr id="9" name="Content Placeholder 8"/>
          <p:cNvSpPr>
            <a:spLocks noGrp="1"/>
          </p:cNvSpPr>
          <p:nvPr>
            <p:ph sz="quarter" idx="20"/>
          </p:nvPr>
        </p:nvSpPr>
        <p:spPr>
          <a:xfrm>
            <a:off x="1763884" y="3446662"/>
            <a:ext cx="4933175" cy="452432"/>
          </a:xfrm>
          <a:ln>
            <a:noFill/>
          </a:ln>
        </p:spPr>
        <p:txBody>
          <a:bodyPr wrap="square" anchor="ctr" anchorCtr="0">
            <a:spAutoFit/>
          </a:bodyPr>
          <a:lstStyle/>
          <a:p>
            <a:r>
              <a:rPr lang="en-US" altLang="en-US" sz="2600" dirty="0" smtClean="0">
                <a:latin typeface="Calibri" panose="020F0502020204030204" pitchFamily="34" charset="0"/>
                <a:cs typeface="Arial" charset="0"/>
              </a:rPr>
              <a:t>Purchase Returns and Allowances</a:t>
            </a:r>
            <a:endParaRPr lang="en-US" sz="2600" dirty="0">
              <a:latin typeface="Calibri" panose="020F0502020204030204" pitchFamily="34" charset="0"/>
            </a:endParaRPr>
          </a:p>
        </p:txBody>
      </p:sp>
      <p:sp>
        <p:nvSpPr>
          <p:cNvPr id="10" name="Content Placeholder 9"/>
          <p:cNvSpPr>
            <a:spLocks noGrp="1"/>
          </p:cNvSpPr>
          <p:nvPr>
            <p:ph sz="quarter" idx="21"/>
          </p:nvPr>
        </p:nvSpPr>
        <p:spPr>
          <a:xfrm>
            <a:off x="7380115" y="3444279"/>
            <a:ext cx="1366110" cy="457200"/>
          </a:xfrm>
          <a:ln>
            <a:noFill/>
          </a:ln>
        </p:spPr>
        <p:txBody>
          <a:bodyPr wrap="square" anchor="ctr" anchorCtr="0">
            <a:spAutoFit/>
          </a:bodyPr>
          <a:lstStyle/>
          <a:p>
            <a:pPr algn="r"/>
            <a:r>
              <a:rPr lang="en-US" sz="2600" dirty="0" smtClean="0">
                <a:latin typeface="Calibri" panose="020F0502020204030204" pitchFamily="34" charset="0"/>
              </a:rPr>
              <a:t>300</a:t>
            </a:r>
            <a:endParaRPr lang="en-US" sz="2600" dirty="0">
              <a:latin typeface="Calibri" panose="020F0502020204030204" pitchFamily="34" charset="0"/>
            </a:endParaRPr>
          </a:p>
        </p:txBody>
      </p:sp>
      <p:sp>
        <p:nvSpPr>
          <p:cNvPr id="4" name="Slide Number Placeholder 3"/>
          <p:cNvSpPr>
            <a:spLocks noGrp="1"/>
          </p:cNvSpPr>
          <p:nvPr>
            <p:ph type="sldNum" sz="quarter" idx="10"/>
          </p:nvPr>
        </p:nvSpPr>
        <p:spPr/>
        <p:txBody>
          <a:bodyPr/>
          <a:lstStyle/>
          <a:p>
            <a:fld id="{67B19427-F580-D146-B60E-4CADEE75497F}" type="slidenum">
              <a:rPr lang="en-US" smtClean="0"/>
              <a:pPr/>
              <a:t>73</a:t>
            </a:fld>
            <a:endParaRPr lang="en-US" dirty="0"/>
          </a:p>
        </p:txBody>
      </p:sp>
      <p:sp>
        <p:nvSpPr>
          <p:cNvPr id="5" name="Footer Placeholder 4"/>
          <p:cNvSpPr>
            <a:spLocks noGrp="1"/>
          </p:cNvSpPr>
          <p:nvPr>
            <p:ph type="ftr" sz="quarter" idx="11"/>
          </p:nvPr>
        </p:nvSpPr>
        <p:spPr/>
        <p:txBody>
          <a:bodyPr/>
          <a:lstStyle/>
          <a:p>
            <a:r>
              <a:rPr lang="en-US" dirty="0" smtClean="0"/>
              <a:t>Copyright ©2019 John Wiley &amp; Sons, Inc. </a:t>
            </a:r>
            <a:endParaRPr lang="en-US" dirty="0"/>
          </a:p>
        </p:txBody>
      </p:sp>
    </p:spTree>
    <p:extLst>
      <p:ext uri="{BB962C8B-B14F-4D97-AF65-F5344CB8AC3E}">
        <p14:creationId xmlns:p14="http://schemas.microsoft.com/office/powerpoint/2010/main" xmlns="" val="3422777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8" grpId="0" build="p"/>
      <p:bldP spid="9" grpId="0" build="p"/>
      <p:bldP spid="10" grpId="0" build="p"/>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1"/>
            <a:ext cx="8534400" cy="654047"/>
          </a:xfrm>
        </p:spPr>
        <p:txBody>
          <a:bodyPr/>
          <a:lstStyle/>
          <a:p>
            <a:r>
              <a:rPr lang="en-US" altLang="en-US" dirty="0"/>
              <a:t>Purchase </a:t>
            </a:r>
            <a:r>
              <a:rPr lang="en-US" altLang="en-US" dirty="0" smtClean="0"/>
              <a:t>Discounts</a:t>
            </a:r>
            <a:endParaRPr lang="en-US" dirty="0"/>
          </a:p>
        </p:txBody>
      </p:sp>
      <p:sp>
        <p:nvSpPr>
          <p:cNvPr id="3" name="Content Placeholder 2"/>
          <p:cNvSpPr>
            <a:spLocks noGrp="1"/>
          </p:cNvSpPr>
          <p:nvPr>
            <p:ph sz="quarter" idx="16"/>
          </p:nvPr>
        </p:nvSpPr>
        <p:spPr>
          <a:xfrm>
            <a:off x="304800" y="1455729"/>
            <a:ext cx="8382000" cy="1847783"/>
          </a:xfrm>
        </p:spPr>
        <p:txBody>
          <a:bodyPr/>
          <a:lstStyle/>
          <a:p>
            <a:pPr>
              <a:lnSpc>
                <a:spcPct val="100000"/>
              </a:lnSpc>
              <a:spcBef>
                <a:spcPts val="1200"/>
              </a:spcBef>
            </a:pPr>
            <a:r>
              <a:rPr lang="en-US" altLang="en-US" sz="2600" b="1" dirty="0"/>
              <a:t>Illustration:</a:t>
            </a:r>
            <a:r>
              <a:rPr lang="en-US" altLang="en-US" sz="2600" dirty="0"/>
              <a:t> </a:t>
            </a:r>
            <a:r>
              <a:rPr lang="en-US" sz="2600" dirty="0" smtClean="0"/>
              <a:t>On </a:t>
            </a:r>
            <a:r>
              <a:rPr lang="en-US" sz="2600" dirty="0"/>
              <a:t>May 14 Sauk Stereo pays the balance due on account to PW Audio Supply, taking the 2% cash discount allowed by PW Audio for payment within 10 days. Sauk Stereo records the payment and discount as follows.</a:t>
            </a:r>
          </a:p>
          <a:p>
            <a:pPr>
              <a:lnSpc>
                <a:spcPct val="100000"/>
              </a:lnSpc>
              <a:spcBef>
                <a:spcPts val="1200"/>
              </a:spcBef>
            </a:pPr>
            <a:endParaRPr lang="en-US" altLang="en-US" sz="2600" dirty="0"/>
          </a:p>
        </p:txBody>
      </p:sp>
      <p:sp>
        <p:nvSpPr>
          <p:cNvPr id="6" name="Content Placeholder 5"/>
          <p:cNvSpPr>
            <a:spLocks noGrp="1"/>
          </p:cNvSpPr>
          <p:nvPr>
            <p:ph sz="quarter" idx="17"/>
          </p:nvPr>
        </p:nvSpPr>
        <p:spPr>
          <a:xfrm>
            <a:off x="321879" y="3366553"/>
            <a:ext cx="1290215" cy="452432"/>
          </a:xfrm>
          <a:ln>
            <a:noFill/>
          </a:ln>
        </p:spPr>
        <p:txBody>
          <a:bodyPr wrap="square" anchor="ctr" anchorCtr="0">
            <a:spAutoFit/>
          </a:bodyPr>
          <a:lstStyle/>
          <a:p>
            <a:r>
              <a:rPr lang="en-US" altLang="en-US" sz="2600" dirty="0">
                <a:latin typeface="Calibri" panose="020F0502020204030204" pitchFamily="34" charset="0"/>
              </a:rPr>
              <a:t>May </a:t>
            </a:r>
            <a:r>
              <a:rPr lang="en-US" altLang="en-US" sz="2600" dirty="0" smtClean="0">
                <a:latin typeface="Calibri" panose="020F0502020204030204" pitchFamily="34" charset="0"/>
              </a:rPr>
              <a:t>14</a:t>
            </a:r>
            <a:endParaRPr lang="en-US" altLang="en-US" sz="2600" dirty="0">
              <a:latin typeface="Calibri" panose="020F0502020204030204" pitchFamily="34" charset="0"/>
            </a:endParaRPr>
          </a:p>
        </p:txBody>
      </p:sp>
      <p:sp>
        <p:nvSpPr>
          <p:cNvPr id="7" name="Content Placeholder 6"/>
          <p:cNvSpPr>
            <a:spLocks noGrp="1"/>
          </p:cNvSpPr>
          <p:nvPr>
            <p:ph sz="quarter" idx="18"/>
          </p:nvPr>
        </p:nvSpPr>
        <p:spPr>
          <a:xfrm>
            <a:off x="1612096" y="3353105"/>
            <a:ext cx="4185510" cy="452432"/>
          </a:xfrm>
          <a:ln>
            <a:noFill/>
          </a:ln>
        </p:spPr>
        <p:txBody>
          <a:bodyPr wrap="square" anchor="ctr" anchorCtr="0">
            <a:spAutoFit/>
          </a:bodyPr>
          <a:lstStyle/>
          <a:p>
            <a:r>
              <a:rPr lang="en-US" sz="2600" dirty="0" smtClean="0">
                <a:latin typeface="Calibri" panose="020F0502020204030204" pitchFamily="34" charset="0"/>
                <a:cs typeface="Arial" charset="0"/>
              </a:rPr>
              <a:t>Accounts Payable </a:t>
            </a:r>
            <a:r>
              <a:rPr lang="en-US" sz="1800" dirty="0"/>
              <a:t>(€3,800 – €300) </a:t>
            </a:r>
            <a:endParaRPr lang="en-US" sz="2000" dirty="0">
              <a:latin typeface="Calibri" panose="020F0502020204030204" pitchFamily="34" charset="0"/>
              <a:cs typeface="Arial" charset="0"/>
            </a:endParaRPr>
          </a:p>
        </p:txBody>
      </p:sp>
      <p:sp>
        <p:nvSpPr>
          <p:cNvPr id="8" name="Content Placeholder 7"/>
          <p:cNvSpPr>
            <a:spLocks noGrp="1"/>
          </p:cNvSpPr>
          <p:nvPr>
            <p:ph sz="quarter" idx="19"/>
          </p:nvPr>
        </p:nvSpPr>
        <p:spPr>
          <a:xfrm>
            <a:off x="5634530" y="3355540"/>
            <a:ext cx="1471195" cy="452432"/>
          </a:xfrm>
          <a:ln>
            <a:noFill/>
          </a:ln>
        </p:spPr>
        <p:txBody>
          <a:bodyPr wrap="square" anchor="ctr" anchorCtr="0">
            <a:spAutoFit/>
          </a:bodyPr>
          <a:lstStyle/>
          <a:p>
            <a:pPr algn="r"/>
            <a:r>
              <a:rPr lang="en-US" sz="2600" dirty="0" smtClean="0">
                <a:latin typeface="Calibri" panose="020F0502020204030204" pitchFamily="34" charset="0"/>
              </a:rPr>
              <a:t>3,500</a:t>
            </a:r>
            <a:endParaRPr lang="en-US" sz="2600" dirty="0">
              <a:latin typeface="Calibri" panose="020F0502020204030204" pitchFamily="34" charset="0"/>
            </a:endParaRPr>
          </a:p>
        </p:txBody>
      </p:sp>
      <p:sp>
        <p:nvSpPr>
          <p:cNvPr id="9" name="Content Placeholder 8"/>
          <p:cNvSpPr>
            <a:spLocks noGrp="1"/>
          </p:cNvSpPr>
          <p:nvPr>
            <p:ph sz="quarter" idx="20"/>
          </p:nvPr>
        </p:nvSpPr>
        <p:spPr>
          <a:xfrm>
            <a:off x="1991570" y="3855129"/>
            <a:ext cx="4933175" cy="452432"/>
          </a:xfrm>
          <a:ln>
            <a:noFill/>
          </a:ln>
        </p:spPr>
        <p:txBody>
          <a:bodyPr wrap="square" anchor="ctr" anchorCtr="0">
            <a:spAutoFit/>
          </a:bodyPr>
          <a:lstStyle/>
          <a:p>
            <a:r>
              <a:rPr lang="en-US" altLang="en-US" sz="2600" dirty="0" smtClean="0">
                <a:latin typeface="Calibri" panose="020F0502020204030204" pitchFamily="34" charset="0"/>
                <a:cs typeface="Arial" charset="0"/>
              </a:rPr>
              <a:t>Purchase Discounts </a:t>
            </a:r>
            <a:r>
              <a:rPr lang="en-US" sz="1800" dirty="0"/>
              <a:t>(€3,500 × .02) </a:t>
            </a:r>
          </a:p>
        </p:txBody>
      </p:sp>
      <p:sp>
        <p:nvSpPr>
          <p:cNvPr id="10" name="Content Placeholder 9"/>
          <p:cNvSpPr>
            <a:spLocks noGrp="1"/>
          </p:cNvSpPr>
          <p:nvPr>
            <p:ph sz="quarter" idx="21"/>
          </p:nvPr>
        </p:nvSpPr>
        <p:spPr>
          <a:xfrm>
            <a:off x="7029830" y="3852746"/>
            <a:ext cx="1366110" cy="457200"/>
          </a:xfrm>
          <a:ln>
            <a:noFill/>
          </a:ln>
        </p:spPr>
        <p:txBody>
          <a:bodyPr wrap="square" anchor="ctr" anchorCtr="0">
            <a:spAutoFit/>
          </a:bodyPr>
          <a:lstStyle/>
          <a:p>
            <a:pPr algn="r"/>
            <a:r>
              <a:rPr lang="en-US" sz="2600" dirty="0" smtClean="0">
                <a:latin typeface="Calibri" panose="020F0502020204030204" pitchFamily="34" charset="0"/>
              </a:rPr>
              <a:t>70</a:t>
            </a:r>
            <a:endParaRPr lang="en-US" sz="2600" dirty="0">
              <a:latin typeface="Calibri" panose="020F0502020204030204" pitchFamily="34" charset="0"/>
            </a:endParaRPr>
          </a:p>
        </p:txBody>
      </p:sp>
      <p:sp>
        <p:nvSpPr>
          <p:cNvPr id="4" name="Slide Number Placeholder 3"/>
          <p:cNvSpPr>
            <a:spLocks noGrp="1"/>
          </p:cNvSpPr>
          <p:nvPr>
            <p:ph type="sldNum" sz="quarter" idx="10"/>
          </p:nvPr>
        </p:nvSpPr>
        <p:spPr/>
        <p:txBody>
          <a:bodyPr/>
          <a:lstStyle/>
          <a:p>
            <a:fld id="{67B19427-F580-D146-B60E-4CADEE75497F}" type="slidenum">
              <a:rPr lang="en-US" smtClean="0"/>
              <a:pPr/>
              <a:t>74</a:t>
            </a:fld>
            <a:endParaRPr lang="en-US" dirty="0"/>
          </a:p>
        </p:txBody>
      </p:sp>
      <p:sp>
        <p:nvSpPr>
          <p:cNvPr id="5" name="Footer Placeholder 4"/>
          <p:cNvSpPr>
            <a:spLocks noGrp="1"/>
          </p:cNvSpPr>
          <p:nvPr>
            <p:ph type="ftr" sz="quarter" idx="11"/>
          </p:nvPr>
        </p:nvSpPr>
        <p:spPr/>
        <p:txBody>
          <a:bodyPr/>
          <a:lstStyle/>
          <a:p>
            <a:r>
              <a:rPr lang="en-US" dirty="0" smtClean="0"/>
              <a:t>Copyright ©2019 John Wiley &amp; Sons, Inc. </a:t>
            </a:r>
            <a:endParaRPr lang="en-US" dirty="0"/>
          </a:p>
        </p:txBody>
      </p:sp>
      <p:sp>
        <p:nvSpPr>
          <p:cNvPr id="11" name="Content Placeholder 8"/>
          <p:cNvSpPr>
            <a:spLocks noGrp="1"/>
          </p:cNvSpPr>
          <p:nvPr>
            <p:ph sz="quarter" idx="20"/>
          </p:nvPr>
        </p:nvSpPr>
        <p:spPr>
          <a:xfrm>
            <a:off x="1991570" y="4352091"/>
            <a:ext cx="4933175" cy="452432"/>
          </a:xfrm>
          <a:ln>
            <a:noFill/>
          </a:ln>
        </p:spPr>
        <p:txBody>
          <a:bodyPr wrap="square" anchor="ctr" anchorCtr="0">
            <a:spAutoFit/>
          </a:bodyPr>
          <a:lstStyle/>
          <a:p>
            <a:r>
              <a:rPr lang="en-US" altLang="en-US" sz="2600" dirty="0" smtClean="0">
                <a:latin typeface="Calibri" panose="020F0502020204030204" pitchFamily="34" charset="0"/>
                <a:cs typeface="Arial" charset="0"/>
              </a:rPr>
              <a:t>Cash</a:t>
            </a:r>
            <a:endParaRPr lang="en-US" sz="2600" dirty="0">
              <a:latin typeface="Calibri" panose="020F0502020204030204" pitchFamily="34" charset="0"/>
            </a:endParaRPr>
          </a:p>
        </p:txBody>
      </p:sp>
      <p:sp>
        <p:nvSpPr>
          <p:cNvPr id="12" name="Content Placeholder 9"/>
          <p:cNvSpPr>
            <a:spLocks noGrp="1"/>
          </p:cNvSpPr>
          <p:nvPr>
            <p:ph sz="quarter" idx="21"/>
          </p:nvPr>
        </p:nvSpPr>
        <p:spPr>
          <a:xfrm>
            <a:off x="7029830" y="4349708"/>
            <a:ext cx="1366110" cy="457200"/>
          </a:xfrm>
          <a:ln>
            <a:noFill/>
          </a:ln>
        </p:spPr>
        <p:txBody>
          <a:bodyPr wrap="square" anchor="ctr" anchorCtr="0">
            <a:spAutoFit/>
          </a:bodyPr>
          <a:lstStyle/>
          <a:p>
            <a:pPr algn="r"/>
            <a:r>
              <a:rPr lang="en-US" sz="2600" dirty="0" smtClean="0">
                <a:latin typeface="Calibri" panose="020F0502020204030204" pitchFamily="34" charset="0"/>
              </a:rPr>
              <a:t>3,430</a:t>
            </a:r>
            <a:endParaRPr lang="en-US" sz="2600" dirty="0">
              <a:latin typeface="Calibri" panose="020F0502020204030204" pitchFamily="34" charset="0"/>
            </a:endParaRPr>
          </a:p>
        </p:txBody>
      </p:sp>
    </p:spTree>
    <p:extLst>
      <p:ext uri="{BB962C8B-B14F-4D97-AF65-F5344CB8AC3E}">
        <p14:creationId xmlns:p14="http://schemas.microsoft.com/office/powerpoint/2010/main" xmlns="" val="1563499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8" grpId="0" uiExpand="1" build="p"/>
      <p:bldP spid="9" grpId="0" uiExpand="1" build="p"/>
      <p:bldP spid="10" grpId="0" uiExpand="1" build="p"/>
      <p:bldP spid="11" grpId="0" uiExpand="1" build="p"/>
      <p:bldP spid="12" grpId="0" uiExpand="1" build="p"/>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1"/>
            <a:ext cx="8534400" cy="654047"/>
          </a:xfrm>
        </p:spPr>
        <p:txBody>
          <a:bodyPr/>
          <a:lstStyle/>
          <a:p>
            <a:r>
              <a:rPr lang="en-US" altLang="en-US" dirty="0" smtClean="0"/>
              <a:t>Recording Sales of Merchandise</a:t>
            </a:r>
            <a:endParaRPr lang="en-US" dirty="0"/>
          </a:p>
        </p:txBody>
      </p:sp>
      <p:sp>
        <p:nvSpPr>
          <p:cNvPr id="3" name="Content Placeholder 2"/>
          <p:cNvSpPr>
            <a:spLocks noGrp="1"/>
          </p:cNvSpPr>
          <p:nvPr>
            <p:ph sz="quarter" idx="16"/>
          </p:nvPr>
        </p:nvSpPr>
        <p:spPr>
          <a:xfrm>
            <a:off x="304800" y="1455729"/>
            <a:ext cx="8382000" cy="1358075"/>
          </a:xfrm>
        </p:spPr>
        <p:txBody>
          <a:bodyPr/>
          <a:lstStyle/>
          <a:p>
            <a:pPr>
              <a:lnSpc>
                <a:spcPct val="100000"/>
              </a:lnSpc>
              <a:spcBef>
                <a:spcPts val="1200"/>
              </a:spcBef>
            </a:pPr>
            <a:r>
              <a:rPr lang="en-US" altLang="en-US" sz="2600" b="1" dirty="0"/>
              <a:t>Illustration:</a:t>
            </a:r>
            <a:r>
              <a:rPr lang="en-US" altLang="en-US" sz="2600" dirty="0"/>
              <a:t> </a:t>
            </a:r>
            <a:r>
              <a:rPr lang="en-US" sz="2600" dirty="0" smtClean="0"/>
              <a:t>PW </a:t>
            </a:r>
            <a:r>
              <a:rPr lang="en-US" sz="2600" dirty="0"/>
              <a:t>Audio Supply, records the sale of </a:t>
            </a:r>
            <a:r>
              <a:rPr lang="en-US" sz="2600" dirty="0" smtClean="0"/>
              <a:t>€3,800 </a:t>
            </a:r>
            <a:r>
              <a:rPr lang="en-US" sz="2600" dirty="0"/>
              <a:t>of merchandise to Sauk Stereo on May 4 (sales invoice No. 731, </a:t>
            </a:r>
            <a:r>
              <a:rPr lang="en-US" sz="2600" dirty="0" smtClean="0"/>
              <a:t>slide 31) </a:t>
            </a:r>
            <a:r>
              <a:rPr lang="en-US" sz="2600" dirty="0"/>
              <a:t>as follows</a:t>
            </a:r>
            <a:r>
              <a:rPr lang="en-US" sz="2600" dirty="0" smtClean="0"/>
              <a:t>.</a:t>
            </a:r>
            <a:endParaRPr lang="en-US" sz="2600" dirty="0"/>
          </a:p>
          <a:p>
            <a:pPr>
              <a:lnSpc>
                <a:spcPct val="100000"/>
              </a:lnSpc>
              <a:spcBef>
                <a:spcPts val="1200"/>
              </a:spcBef>
            </a:pPr>
            <a:endParaRPr lang="en-US" altLang="en-US" sz="2600" dirty="0"/>
          </a:p>
        </p:txBody>
      </p:sp>
      <p:sp>
        <p:nvSpPr>
          <p:cNvPr id="6" name="Content Placeholder 5"/>
          <p:cNvSpPr>
            <a:spLocks noGrp="1"/>
          </p:cNvSpPr>
          <p:nvPr>
            <p:ph sz="quarter" idx="17"/>
          </p:nvPr>
        </p:nvSpPr>
        <p:spPr>
          <a:xfrm>
            <a:off x="321879" y="2987078"/>
            <a:ext cx="1290215" cy="452432"/>
          </a:xfrm>
          <a:ln>
            <a:noFill/>
          </a:ln>
        </p:spPr>
        <p:txBody>
          <a:bodyPr wrap="square" anchor="ctr" anchorCtr="0">
            <a:spAutoFit/>
          </a:bodyPr>
          <a:lstStyle/>
          <a:p>
            <a:r>
              <a:rPr lang="en-US" altLang="en-US" sz="2600" dirty="0">
                <a:latin typeface="Calibri" panose="020F0502020204030204" pitchFamily="34" charset="0"/>
              </a:rPr>
              <a:t>May </a:t>
            </a:r>
            <a:r>
              <a:rPr lang="en-US" altLang="en-US" sz="2600" dirty="0" smtClean="0">
                <a:latin typeface="Calibri" panose="020F0502020204030204" pitchFamily="34" charset="0"/>
              </a:rPr>
              <a:t>4</a:t>
            </a:r>
            <a:endParaRPr lang="en-US" altLang="en-US" sz="2600" dirty="0">
              <a:latin typeface="Calibri" panose="020F0502020204030204" pitchFamily="34" charset="0"/>
            </a:endParaRPr>
          </a:p>
        </p:txBody>
      </p:sp>
      <p:sp>
        <p:nvSpPr>
          <p:cNvPr id="7" name="Content Placeholder 6"/>
          <p:cNvSpPr>
            <a:spLocks noGrp="1"/>
          </p:cNvSpPr>
          <p:nvPr>
            <p:ph sz="quarter" idx="18"/>
          </p:nvPr>
        </p:nvSpPr>
        <p:spPr>
          <a:xfrm>
            <a:off x="1612096" y="2973630"/>
            <a:ext cx="4185510" cy="452432"/>
          </a:xfrm>
          <a:ln>
            <a:noFill/>
          </a:ln>
        </p:spPr>
        <p:txBody>
          <a:bodyPr wrap="square" anchor="ctr" anchorCtr="0">
            <a:spAutoFit/>
          </a:bodyPr>
          <a:lstStyle/>
          <a:p>
            <a:r>
              <a:rPr lang="en-US" sz="2600" dirty="0" smtClean="0">
                <a:latin typeface="Calibri" panose="020F0502020204030204" pitchFamily="34" charset="0"/>
                <a:cs typeface="Arial" charset="0"/>
              </a:rPr>
              <a:t>Accounts Receivable</a:t>
            </a:r>
            <a:endParaRPr lang="en-US" sz="2600" dirty="0">
              <a:latin typeface="Calibri" panose="020F0502020204030204" pitchFamily="34" charset="0"/>
              <a:cs typeface="Arial" charset="0"/>
            </a:endParaRPr>
          </a:p>
        </p:txBody>
      </p:sp>
      <p:sp>
        <p:nvSpPr>
          <p:cNvPr id="8" name="Content Placeholder 7"/>
          <p:cNvSpPr>
            <a:spLocks noGrp="1"/>
          </p:cNvSpPr>
          <p:nvPr>
            <p:ph sz="quarter" idx="19"/>
          </p:nvPr>
        </p:nvSpPr>
        <p:spPr>
          <a:xfrm>
            <a:off x="5634530" y="2976065"/>
            <a:ext cx="1471195" cy="452432"/>
          </a:xfrm>
          <a:ln>
            <a:noFill/>
          </a:ln>
        </p:spPr>
        <p:txBody>
          <a:bodyPr wrap="square" anchor="ctr" anchorCtr="0">
            <a:spAutoFit/>
          </a:bodyPr>
          <a:lstStyle/>
          <a:p>
            <a:pPr algn="r"/>
            <a:r>
              <a:rPr lang="en-US" sz="2600" dirty="0" smtClean="0">
                <a:latin typeface="Calibri" panose="020F0502020204030204" pitchFamily="34" charset="0"/>
              </a:rPr>
              <a:t>3,800</a:t>
            </a:r>
            <a:endParaRPr lang="en-US" sz="2600" dirty="0">
              <a:latin typeface="Calibri" panose="020F0502020204030204" pitchFamily="34" charset="0"/>
            </a:endParaRPr>
          </a:p>
        </p:txBody>
      </p:sp>
      <p:sp>
        <p:nvSpPr>
          <p:cNvPr id="9" name="Content Placeholder 8"/>
          <p:cNvSpPr>
            <a:spLocks noGrp="1"/>
          </p:cNvSpPr>
          <p:nvPr>
            <p:ph sz="quarter" idx="20"/>
          </p:nvPr>
        </p:nvSpPr>
        <p:spPr>
          <a:xfrm>
            <a:off x="1991570" y="3475654"/>
            <a:ext cx="4933175" cy="452432"/>
          </a:xfrm>
          <a:ln>
            <a:noFill/>
          </a:ln>
        </p:spPr>
        <p:txBody>
          <a:bodyPr wrap="square" anchor="ctr" anchorCtr="0">
            <a:spAutoFit/>
          </a:bodyPr>
          <a:lstStyle/>
          <a:p>
            <a:r>
              <a:rPr lang="en-US" altLang="en-US" sz="2600" dirty="0" smtClean="0">
                <a:latin typeface="Calibri" panose="020F0502020204030204" pitchFamily="34" charset="0"/>
                <a:cs typeface="Arial" charset="0"/>
              </a:rPr>
              <a:t>Sales Revenue</a:t>
            </a:r>
            <a:endParaRPr lang="en-US" sz="2600" dirty="0">
              <a:latin typeface="Calibri" panose="020F0502020204030204" pitchFamily="34" charset="0"/>
            </a:endParaRPr>
          </a:p>
        </p:txBody>
      </p:sp>
      <p:sp>
        <p:nvSpPr>
          <p:cNvPr id="10" name="Content Placeholder 9"/>
          <p:cNvSpPr>
            <a:spLocks noGrp="1"/>
          </p:cNvSpPr>
          <p:nvPr>
            <p:ph sz="quarter" idx="21"/>
          </p:nvPr>
        </p:nvSpPr>
        <p:spPr>
          <a:xfrm>
            <a:off x="7029830" y="3473271"/>
            <a:ext cx="1366110" cy="457200"/>
          </a:xfrm>
          <a:ln>
            <a:noFill/>
          </a:ln>
        </p:spPr>
        <p:txBody>
          <a:bodyPr wrap="square" anchor="ctr" anchorCtr="0">
            <a:spAutoFit/>
          </a:bodyPr>
          <a:lstStyle/>
          <a:p>
            <a:pPr algn="r"/>
            <a:r>
              <a:rPr lang="en-US" sz="2600" dirty="0" smtClean="0">
                <a:latin typeface="Calibri" panose="020F0502020204030204" pitchFamily="34" charset="0"/>
              </a:rPr>
              <a:t>3,800</a:t>
            </a:r>
            <a:endParaRPr lang="en-US" sz="2600" dirty="0">
              <a:latin typeface="Calibri" panose="020F0502020204030204" pitchFamily="34" charset="0"/>
            </a:endParaRPr>
          </a:p>
        </p:txBody>
      </p:sp>
      <p:sp>
        <p:nvSpPr>
          <p:cNvPr id="4" name="Slide Number Placeholder 3"/>
          <p:cNvSpPr>
            <a:spLocks noGrp="1"/>
          </p:cNvSpPr>
          <p:nvPr>
            <p:ph type="sldNum" sz="quarter" idx="10"/>
          </p:nvPr>
        </p:nvSpPr>
        <p:spPr/>
        <p:txBody>
          <a:bodyPr/>
          <a:lstStyle/>
          <a:p>
            <a:fld id="{67B19427-F580-D146-B60E-4CADEE75497F}" type="slidenum">
              <a:rPr lang="en-US" smtClean="0"/>
              <a:pPr/>
              <a:t>75</a:t>
            </a:fld>
            <a:endParaRPr lang="en-US" dirty="0"/>
          </a:p>
        </p:txBody>
      </p:sp>
      <p:sp>
        <p:nvSpPr>
          <p:cNvPr id="5" name="Footer Placeholder 4"/>
          <p:cNvSpPr>
            <a:spLocks noGrp="1"/>
          </p:cNvSpPr>
          <p:nvPr>
            <p:ph type="ftr" sz="quarter" idx="11"/>
          </p:nvPr>
        </p:nvSpPr>
        <p:spPr/>
        <p:txBody>
          <a:bodyPr/>
          <a:lstStyle/>
          <a:p>
            <a:r>
              <a:rPr lang="en-US" dirty="0" smtClean="0"/>
              <a:t>Copyright ©2019 John Wiley &amp; Sons, Inc. </a:t>
            </a:r>
            <a:endParaRPr lang="en-US" dirty="0"/>
          </a:p>
        </p:txBody>
      </p:sp>
      <p:sp>
        <p:nvSpPr>
          <p:cNvPr id="15" name="Content Placeholder 10"/>
          <p:cNvSpPr>
            <a:spLocks noGrp="1"/>
          </p:cNvSpPr>
          <p:nvPr>
            <p:ph sz="quarter" idx="22"/>
          </p:nvPr>
        </p:nvSpPr>
        <p:spPr>
          <a:xfrm>
            <a:off x="381000" y="4415635"/>
            <a:ext cx="8382000" cy="1003811"/>
          </a:xfrm>
        </p:spPr>
        <p:txBody>
          <a:bodyPr/>
          <a:lstStyle/>
          <a:p>
            <a:pPr>
              <a:lnSpc>
                <a:spcPct val="100000"/>
              </a:lnSpc>
              <a:spcBef>
                <a:spcPts val="1200"/>
              </a:spcBef>
            </a:pPr>
            <a:r>
              <a:rPr lang="en-US" sz="2600" dirty="0">
                <a:latin typeface="Calibri" panose="020F0502020204030204" pitchFamily="34" charset="0"/>
              </a:rPr>
              <a:t>No entry is recorded for </a:t>
            </a:r>
            <a:r>
              <a:rPr lang="en-US" sz="2600" b="1" dirty="0">
                <a:latin typeface="Calibri" panose="020F0502020204030204" pitchFamily="34" charset="0"/>
              </a:rPr>
              <a:t>cost of goods sold</a:t>
            </a:r>
            <a:r>
              <a:rPr lang="en-US" sz="2600" dirty="0">
                <a:latin typeface="Calibri" panose="020F0502020204030204" pitchFamily="34" charset="0"/>
              </a:rPr>
              <a:t> at the time of the sale under a periodic system.</a:t>
            </a:r>
          </a:p>
        </p:txBody>
      </p:sp>
    </p:spTree>
    <p:extLst>
      <p:ext uri="{BB962C8B-B14F-4D97-AF65-F5344CB8AC3E}">
        <p14:creationId xmlns:p14="http://schemas.microsoft.com/office/powerpoint/2010/main" xmlns="" val="3574957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8" grpId="0" build="p"/>
      <p:bldP spid="9" grpId="0" build="p"/>
      <p:bldP spid="10" grpId="0" build="p"/>
      <p:bldP spid="15" grpId="0" build="p"/>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1"/>
            <a:ext cx="8534400" cy="654047"/>
          </a:xfrm>
        </p:spPr>
        <p:txBody>
          <a:bodyPr/>
          <a:lstStyle/>
          <a:p>
            <a:r>
              <a:rPr lang="en-US" dirty="0"/>
              <a:t>Sales Returns and Allowances</a:t>
            </a:r>
          </a:p>
        </p:txBody>
      </p:sp>
      <p:sp>
        <p:nvSpPr>
          <p:cNvPr id="3" name="Content Placeholder 2"/>
          <p:cNvSpPr>
            <a:spLocks noGrp="1"/>
          </p:cNvSpPr>
          <p:nvPr>
            <p:ph sz="quarter" idx="16"/>
          </p:nvPr>
        </p:nvSpPr>
        <p:spPr>
          <a:xfrm>
            <a:off x="304800" y="1455729"/>
            <a:ext cx="8382000" cy="1358075"/>
          </a:xfrm>
        </p:spPr>
        <p:txBody>
          <a:bodyPr/>
          <a:lstStyle/>
          <a:p>
            <a:pPr>
              <a:lnSpc>
                <a:spcPct val="100000"/>
              </a:lnSpc>
              <a:spcBef>
                <a:spcPts val="1200"/>
              </a:spcBef>
            </a:pPr>
            <a:r>
              <a:rPr lang="en-US" altLang="en-US" sz="2600" b="1" dirty="0"/>
              <a:t>Illustration:</a:t>
            </a:r>
            <a:r>
              <a:rPr lang="en-US" altLang="en-US" sz="2600" dirty="0"/>
              <a:t> </a:t>
            </a:r>
            <a:r>
              <a:rPr lang="en-US" sz="2600" dirty="0" smtClean="0"/>
              <a:t>To </a:t>
            </a:r>
            <a:r>
              <a:rPr lang="en-US" sz="2600" dirty="0"/>
              <a:t>record the returned goods received from Sauk Stereo on May 8, PW Audio Supply records the </a:t>
            </a:r>
            <a:r>
              <a:rPr lang="en-US" sz="2600" dirty="0" smtClean="0"/>
              <a:t>€300 </a:t>
            </a:r>
            <a:r>
              <a:rPr lang="en-US" sz="2600" dirty="0"/>
              <a:t>sales return as follows.</a:t>
            </a:r>
          </a:p>
          <a:p>
            <a:pPr>
              <a:lnSpc>
                <a:spcPct val="100000"/>
              </a:lnSpc>
              <a:spcBef>
                <a:spcPts val="1200"/>
              </a:spcBef>
            </a:pPr>
            <a:endParaRPr lang="en-US" altLang="en-US" sz="2600" dirty="0"/>
          </a:p>
        </p:txBody>
      </p:sp>
      <p:sp>
        <p:nvSpPr>
          <p:cNvPr id="6" name="Content Placeholder 5"/>
          <p:cNvSpPr>
            <a:spLocks noGrp="1"/>
          </p:cNvSpPr>
          <p:nvPr>
            <p:ph sz="quarter" idx="17"/>
          </p:nvPr>
        </p:nvSpPr>
        <p:spPr>
          <a:xfrm>
            <a:off x="321879" y="2987078"/>
            <a:ext cx="1290215" cy="452432"/>
          </a:xfrm>
          <a:ln>
            <a:noFill/>
          </a:ln>
        </p:spPr>
        <p:txBody>
          <a:bodyPr wrap="square" anchor="ctr" anchorCtr="0">
            <a:spAutoFit/>
          </a:bodyPr>
          <a:lstStyle/>
          <a:p>
            <a:r>
              <a:rPr lang="en-US" altLang="en-US" sz="2600" dirty="0">
                <a:latin typeface="Calibri" panose="020F0502020204030204" pitchFamily="34" charset="0"/>
              </a:rPr>
              <a:t>May </a:t>
            </a:r>
            <a:r>
              <a:rPr lang="en-US" altLang="en-US" sz="2600" dirty="0" smtClean="0">
                <a:latin typeface="Calibri" panose="020F0502020204030204" pitchFamily="34" charset="0"/>
              </a:rPr>
              <a:t>8</a:t>
            </a:r>
            <a:endParaRPr lang="en-US" altLang="en-US" sz="2600" dirty="0">
              <a:latin typeface="Calibri" panose="020F0502020204030204" pitchFamily="34" charset="0"/>
            </a:endParaRPr>
          </a:p>
        </p:txBody>
      </p:sp>
      <p:sp>
        <p:nvSpPr>
          <p:cNvPr id="7" name="Content Placeholder 6"/>
          <p:cNvSpPr>
            <a:spLocks noGrp="1"/>
          </p:cNvSpPr>
          <p:nvPr>
            <p:ph sz="quarter" idx="18"/>
          </p:nvPr>
        </p:nvSpPr>
        <p:spPr>
          <a:xfrm>
            <a:off x="1612096" y="2973630"/>
            <a:ext cx="4502954" cy="452432"/>
          </a:xfrm>
          <a:ln>
            <a:noFill/>
          </a:ln>
        </p:spPr>
        <p:txBody>
          <a:bodyPr wrap="square" anchor="ctr" anchorCtr="0">
            <a:spAutoFit/>
          </a:bodyPr>
          <a:lstStyle/>
          <a:p>
            <a:r>
              <a:rPr lang="en-US" sz="2600" dirty="0" smtClean="0">
                <a:latin typeface="Calibri" panose="020F0502020204030204" pitchFamily="34" charset="0"/>
                <a:cs typeface="Arial" charset="0"/>
              </a:rPr>
              <a:t>Sales Returns and Allowances</a:t>
            </a:r>
            <a:endParaRPr lang="en-US" sz="2600" dirty="0">
              <a:latin typeface="Calibri" panose="020F0502020204030204" pitchFamily="34" charset="0"/>
              <a:cs typeface="Arial" charset="0"/>
            </a:endParaRPr>
          </a:p>
        </p:txBody>
      </p:sp>
      <p:sp>
        <p:nvSpPr>
          <p:cNvPr id="8" name="Content Placeholder 7"/>
          <p:cNvSpPr>
            <a:spLocks noGrp="1"/>
          </p:cNvSpPr>
          <p:nvPr>
            <p:ph sz="quarter" idx="19"/>
          </p:nvPr>
        </p:nvSpPr>
        <p:spPr>
          <a:xfrm>
            <a:off x="5938110" y="2976065"/>
            <a:ext cx="1167615" cy="452432"/>
          </a:xfrm>
          <a:ln>
            <a:noFill/>
          </a:ln>
        </p:spPr>
        <p:txBody>
          <a:bodyPr wrap="square" anchor="ctr" anchorCtr="0">
            <a:spAutoFit/>
          </a:bodyPr>
          <a:lstStyle/>
          <a:p>
            <a:pPr algn="r"/>
            <a:r>
              <a:rPr lang="en-US" sz="2600" dirty="0" smtClean="0">
                <a:latin typeface="Calibri" panose="020F0502020204030204" pitchFamily="34" charset="0"/>
              </a:rPr>
              <a:t>300</a:t>
            </a:r>
            <a:endParaRPr lang="en-US" sz="2600" dirty="0">
              <a:latin typeface="Calibri" panose="020F0502020204030204" pitchFamily="34" charset="0"/>
            </a:endParaRPr>
          </a:p>
        </p:txBody>
      </p:sp>
      <p:sp>
        <p:nvSpPr>
          <p:cNvPr id="9" name="Content Placeholder 8"/>
          <p:cNvSpPr>
            <a:spLocks noGrp="1"/>
          </p:cNvSpPr>
          <p:nvPr>
            <p:ph sz="quarter" idx="20"/>
          </p:nvPr>
        </p:nvSpPr>
        <p:spPr>
          <a:xfrm>
            <a:off x="1991570" y="3475654"/>
            <a:ext cx="4933175" cy="452432"/>
          </a:xfrm>
          <a:ln>
            <a:noFill/>
          </a:ln>
        </p:spPr>
        <p:txBody>
          <a:bodyPr wrap="square" anchor="ctr" anchorCtr="0">
            <a:spAutoFit/>
          </a:bodyPr>
          <a:lstStyle/>
          <a:p>
            <a:r>
              <a:rPr lang="en-US" sz="2600" dirty="0">
                <a:latin typeface="Calibri" panose="020F0502020204030204" pitchFamily="34" charset="0"/>
                <a:cs typeface="Arial" charset="0"/>
              </a:rPr>
              <a:t>Accounts Receivable</a:t>
            </a:r>
          </a:p>
        </p:txBody>
      </p:sp>
      <p:sp>
        <p:nvSpPr>
          <p:cNvPr id="10" name="Content Placeholder 9"/>
          <p:cNvSpPr>
            <a:spLocks noGrp="1"/>
          </p:cNvSpPr>
          <p:nvPr>
            <p:ph sz="quarter" idx="21"/>
          </p:nvPr>
        </p:nvSpPr>
        <p:spPr>
          <a:xfrm>
            <a:off x="7029830" y="3473271"/>
            <a:ext cx="1366110" cy="457200"/>
          </a:xfrm>
          <a:ln>
            <a:noFill/>
          </a:ln>
        </p:spPr>
        <p:txBody>
          <a:bodyPr wrap="square" anchor="ctr" anchorCtr="0">
            <a:spAutoFit/>
          </a:bodyPr>
          <a:lstStyle/>
          <a:p>
            <a:pPr algn="r"/>
            <a:r>
              <a:rPr lang="en-US" sz="2600" dirty="0" smtClean="0">
                <a:latin typeface="Calibri" panose="020F0502020204030204" pitchFamily="34" charset="0"/>
              </a:rPr>
              <a:t>300</a:t>
            </a:r>
            <a:endParaRPr lang="en-US" sz="2600" dirty="0">
              <a:latin typeface="Calibri" panose="020F0502020204030204" pitchFamily="34" charset="0"/>
            </a:endParaRPr>
          </a:p>
        </p:txBody>
      </p:sp>
      <p:sp>
        <p:nvSpPr>
          <p:cNvPr id="4" name="Slide Number Placeholder 3"/>
          <p:cNvSpPr>
            <a:spLocks noGrp="1"/>
          </p:cNvSpPr>
          <p:nvPr>
            <p:ph type="sldNum" sz="quarter" idx="10"/>
          </p:nvPr>
        </p:nvSpPr>
        <p:spPr/>
        <p:txBody>
          <a:bodyPr/>
          <a:lstStyle/>
          <a:p>
            <a:fld id="{67B19427-F580-D146-B60E-4CADEE75497F}" type="slidenum">
              <a:rPr lang="en-US" smtClean="0"/>
              <a:pPr/>
              <a:t>76</a:t>
            </a:fld>
            <a:endParaRPr lang="en-US" dirty="0"/>
          </a:p>
        </p:txBody>
      </p:sp>
      <p:sp>
        <p:nvSpPr>
          <p:cNvPr id="5" name="Footer Placeholder 4"/>
          <p:cNvSpPr>
            <a:spLocks noGrp="1"/>
          </p:cNvSpPr>
          <p:nvPr>
            <p:ph type="ftr" sz="quarter" idx="11"/>
          </p:nvPr>
        </p:nvSpPr>
        <p:spPr/>
        <p:txBody>
          <a:bodyPr/>
          <a:lstStyle/>
          <a:p>
            <a:r>
              <a:rPr lang="en-US" dirty="0" smtClean="0"/>
              <a:t>Copyright ©2019 John Wiley &amp; Sons, Inc. </a:t>
            </a:r>
            <a:endParaRPr lang="en-US" dirty="0"/>
          </a:p>
        </p:txBody>
      </p:sp>
    </p:spTree>
    <p:extLst>
      <p:ext uri="{BB962C8B-B14F-4D97-AF65-F5344CB8AC3E}">
        <p14:creationId xmlns:p14="http://schemas.microsoft.com/office/powerpoint/2010/main" xmlns="" val="3131904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8" grpId="0" build="p"/>
      <p:bldP spid="9" grpId="0" build="p"/>
      <p:bldP spid="10" grpId="0" build="p"/>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1"/>
            <a:ext cx="8534400" cy="654047"/>
          </a:xfrm>
        </p:spPr>
        <p:txBody>
          <a:bodyPr/>
          <a:lstStyle/>
          <a:p>
            <a:r>
              <a:rPr lang="en-US" dirty="0"/>
              <a:t>Sales </a:t>
            </a:r>
            <a:r>
              <a:rPr lang="en-US" dirty="0" smtClean="0"/>
              <a:t>Discounts</a:t>
            </a:r>
            <a:endParaRPr lang="en-US" dirty="0"/>
          </a:p>
        </p:txBody>
      </p:sp>
      <p:sp>
        <p:nvSpPr>
          <p:cNvPr id="3" name="Content Placeholder 2"/>
          <p:cNvSpPr>
            <a:spLocks noGrp="1"/>
          </p:cNvSpPr>
          <p:nvPr>
            <p:ph sz="quarter" idx="16"/>
          </p:nvPr>
        </p:nvSpPr>
        <p:spPr>
          <a:xfrm>
            <a:off x="304800" y="1455729"/>
            <a:ext cx="8382000" cy="1358075"/>
          </a:xfrm>
        </p:spPr>
        <p:txBody>
          <a:bodyPr/>
          <a:lstStyle/>
          <a:p>
            <a:pPr>
              <a:lnSpc>
                <a:spcPct val="100000"/>
              </a:lnSpc>
              <a:spcBef>
                <a:spcPts val="1200"/>
              </a:spcBef>
            </a:pPr>
            <a:r>
              <a:rPr lang="en-US" altLang="en-US" sz="2600" b="1" dirty="0"/>
              <a:t>Illustration:</a:t>
            </a:r>
            <a:r>
              <a:rPr lang="en-US" altLang="en-US" sz="2600" dirty="0"/>
              <a:t> </a:t>
            </a:r>
            <a:r>
              <a:rPr lang="en-US" sz="2600" dirty="0" smtClean="0"/>
              <a:t>On </a:t>
            </a:r>
            <a:r>
              <a:rPr lang="en-US" sz="2600" dirty="0"/>
              <a:t>May 14, PW Audio Supply receives payment of </a:t>
            </a:r>
            <a:r>
              <a:rPr lang="en-US" sz="2600" dirty="0" smtClean="0"/>
              <a:t>€3,430 </a:t>
            </a:r>
            <a:r>
              <a:rPr lang="en-US" sz="2600" dirty="0"/>
              <a:t>on account from Sauk Stereo. PW Audio honors the 2% cash discount and records the payment of Sauk’s account receivable in full as follows.</a:t>
            </a:r>
          </a:p>
          <a:p>
            <a:pPr>
              <a:lnSpc>
                <a:spcPct val="100000"/>
              </a:lnSpc>
              <a:spcBef>
                <a:spcPts val="1200"/>
              </a:spcBef>
            </a:pPr>
            <a:endParaRPr lang="en-US" altLang="en-US" sz="2600" dirty="0"/>
          </a:p>
        </p:txBody>
      </p:sp>
      <p:sp>
        <p:nvSpPr>
          <p:cNvPr id="6" name="Content Placeholder 5"/>
          <p:cNvSpPr>
            <a:spLocks noGrp="1"/>
          </p:cNvSpPr>
          <p:nvPr>
            <p:ph sz="quarter" idx="17"/>
          </p:nvPr>
        </p:nvSpPr>
        <p:spPr>
          <a:xfrm>
            <a:off x="321879" y="3366553"/>
            <a:ext cx="1290215" cy="452432"/>
          </a:xfrm>
          <a:ln>
            <a:noFill/>
          </a:ln>
        </p:spPr>
        <p:txBody>
          <a:bodyPr wrap="square" anchor="ctr" anchorCtr="0">
            <a:spAutoFit/>
          </a:bodyPr>
          <a:lstStyle/>
          <a:p>
            <a:r>
              <a:rPr lang="en-US" altLang="en-US" sz="2600" dirty="0">
                <a:latin typeface="Calibri" panose="020F0502020204030204" pitchFamily="34" charset="0"/>
              </a:rPr>
              <a:t>May </a:t>
            </a:r>
            <a:r>
              <a:rPr lang="en-US" altLang="en-US" sz="2600" dirty="0" smtClean="0">
                <a:latin typeface="Calibri" panose="020F0502020204030204" pitchFamily="34" charset="0"/>
              </a:rPr>
              <a:t>14</a:t>
            </a:r>
            <a:endParaRPr lang="en-US" altLang="en-US" sz="2600" dirty="0">
              <a:latin typeface="Calibri" panose="020F0502020204030204" pitchFamily="34" charset="0"/>
            </a:endParaRPr>
          </a:p>
        </p:txBody>
      </p:sp>
      <p:sp>
        <p:nvSpPr>
          <p:cNvPr id="7" name="Content Placeholder 6"/>
          <p:cNvSpPr>
            <a:spLocks noGrp="1"/>
          </p:cNvSpPr>
          <p:nvPr>
            <p:ph sz="quarter" idx="18"/>
          </p:nvPr>
        </p:nvSpPr>
        <p:spPr>
          <a:xfrm>
            <a:off x="1612096" y="3353105"/>
            <a:ext cx="4022434" cy="452432"/>
          </a:xfrm>
          <a:ln>
            <a:noFill/>
          </a:ln>
        </p:spPr>
        <p:txBody>
          <a:bodyPr wrap="square" anchor="ctr" anchorCtr="0">
            <a:spAutoFit/>
          </a:bodyPr>
          <a:lstStyle/>
          <a:p>
            <a:r>
              <a:rPr lang="en-US" sz="2600" dirty="0" smtClean="0">
                <a:latin typeface="Calibri" panose="020F0502020204030204" pitchFamily="34" charset="0"/>
                <a:cs typeface="Arial" charset="0"/>
              </a:rPr>
              <a:t>Cash</a:t>
            </a:r>
            <a:endParaRPr lang="en-US" sz="2600" dirty="0">
              <a:latin typeface="Calibri" panose="020F0502020204030204" pitchFamily="34" charset="0"/>
              <a:cs typeface="Arial" charset="0"/>
            </a:endParaRPr>
          </a:p>
        </p:txBody>
      </p:sp>
      <p:sp>
        <p:nvSpPr>
          <p:cNvPr id="8" name="Content Placeholder 7"/>
          <p:cNvSpPr>
            <a:spLocks noGrp="1"/>
          </p:cNvSpPr>
          <p:nvPr>
            <p:ph sz="quarter" idx="19"/>
          </p:nvPr>
        </p:nvSpPr>
        <p:spPr>
          <a:xfrm>
            <a:off x="5938110" y="3355540"/>
            <a:ext cx="1167615" cy="452432"/>
          </a:xfrm>
          <a:ln>
            <a:noFill/>
          </a:ln>
        </p:spPr>
        <p:txBody>
          <a:bodyPr wrap="square" anchor="ctr" anchorCtr="0">
            <a:spAutoFit/>
          </a:bodyPr>
          <a:lstStyle/>
          <a:p>
            <a:pPr algn="r"/>
            <a:r>
              <a:rPr lang="en-US" sz="2600" dirty="0" smtClean="0">
                <a:latin typeface="Calibri" panose="020F0502020204030204" pitchFamily="34" charset="0"/>
              </a:rPr>
              <a:t>3,430</a:t>
            </a:r>
            <a:endParaRPr lang="en-US" sz="2600" dirty="0">
              <a:latin typeface="Calibri" panose="020F0502020204030204" pitchFamily="34" charset="0"/>
            </a:endParaRPr>
          </a:p>
        </p:txBody>
      </p:sp>
      <p:sp>
        <p:nvSpPr>
          <p:cNvPr id="4" name="Slide Number Placeholder 3"/>
          <p:cNvSpPr>
            <a:spLocks noGrp="1"/>
          </p:cNvSpPr>
          <p:nvPr>
            <p:ph type="sldNum" sz="quarter" idx="10"/>
          </p:nvPr>
        </p:nvSpPr>
        <p:spPr/>
        <p:txBody>
          <a:bodyPr/>
          <a:lstStyle/>
          <a:p>
            <a:fld id="{67B19427-F580-D146-B60E-4CADEE75497F}" type="slidenum">
              <a:rPr lang="en-US" smtClean="0"/>
              <a:pPr/>
              <a:t>77</a:t>
            </a:fld>
            <a:endParaRPr lang="en-US" dirty="0"/>
          </a:p>
        </p:txBody>
      </p:sp>
      <p:sp>
        <p:nvSpPr>
          <p:cNvPr id="5" name="Footer Placeholder 4"/>
          <p:cNvSpPr>
            <a:spLocks noGrp="1"/>
          </p:cNvSpPr>
          <p:nvPr>
            <p:ph type="ftr" sz="quarter" idx="11"/>
          </p:nvPr>
        </p:nvSpPr>
        <p:spPr/>
        <p:txBody>
          <a:bodyPr/>
          <a:lstStyle/>
          <a:p>
            <a:r>
              <a:rPr lang="en-US" dirty="0" smtClean="0"/>
              <a:t>Copyright ©2019 John Wiley &amp; Sons, Inc. </a:t>
            </a:r>
            <a:endParaRPr lang="en-US" dirty="0"/>
          </a:p>
        </p:txBody>
      </p:sp>
      <p:sp>
        <p:nvSpPr>
          <p:cNvPr id="11" name="Content Placeholder 8"/>
          <p:cNvSpPr>
            <a:spLocks noGrp="1"/>
          </p:cNvSpPr>
          <p:nvPr>
            <p:ph sz="quarter" idx="20"/>
          </p:nvPr>
        </p:nvSpPr>
        <p:spPr>
          <a:xfrm>
            <a:off x="1991570" y="4354476"/>
            <a:ext cx="4933175" cy="452432"/>
          </a:xfrm>
          <a:ln>
            <a:noFill/>
          </a:ln>
        </p:spPr>
        <p:txBody>
          <a:bodyPr wrap="square" anchor="ctr" anchorCtr="0">
            <a:spAutoFit/>
          </a:bodyPr>
          <a:lstStyle/>
          <a:p>
            <a:r>
              <a:rPr lang="en-US" sz="2600" dirty="0">
                <a:latin typeface="Calibri" panose="020F0502020204030204" pitchFamily="34" charset="0"/>
                <a:cs typeface="Arial" charset="0"/>
              </a:rPr>
              <a:t>Accounts </a:t>
            </a:r>
            <a:r>
              <a:rPr lang="en-US" sz="2600" dirty="0" smtClean="0">
                <a:latin typeface="Calibri" panose="020F0502020204030204" pitchFamily="34" charset="0"/>
                <a:cs typeface="Arial" charset="0"/>
              </a:rPr>
              <a:t>Receivable </a:t>
            </a:r>
            <a:r>
              <a:rPr lang="en-US" sz="1800" dirty="0" smtClean="0"/>
              <a:t>(€3,800 </a:t>
            </a:r>
            <a:r>
              <a:rPr lang="en-US" sz="1800" dirty="0"/>
              <a:t>– </a:t>
            </a:r>
            <a:r>
              <a:rPr lang="en-US" sz="1800" dirty="0" smtClean="0"/>
              <a:t>€300</a:t>
            </a:r>
            <a:r>
              <a:rPr lang="en-US" sz="1800" dirty="0"/>
              <a:t>) </a:t>
            </a:r>
            <a:endParaRPr lang="en-US" sz="2600" dirty="0">
              <a:latin typeface="Calibri" panose="020F0502020204030204" pitchFamily="34" charset="0"/>
              <a:cs typeface="Arial" charset="0"/>
            </a:endParaRPr>
          </a:p>
        </p:txBody>
      </p:sp>
      <p:sp>
        <p:nvSpPr>
          <p:cNvPr id="12" name="Content Placeholder 9"/>
          <p:cNvSpPr>
            <a:spLocks noGrp="1"/>
          </p:cNvSpPr>
          <p:nvPr>
            <p:ph sz="quarter" idx="21"/>
          </p:nvPr>
        </p:nvSpPr>
        <p:spPr>
          <a:xfrm>
            <a:off x="7029830" y="4346194"/>
            <a:ext cx="1366110" cy="457200"/>
          </a:xfrm>
          <a:ln>
            <a:noFill/>
          </a:ln>
        </p:spPr>
        <p:txBody>
          <a:bodyPr wrap="square" anchor="ctr" anchorCtr="0">
            <a:spAutoFit/>
          </a:bodyPr>
          <a:lstStyle/>
          <a:p>
            <a:pPr algn="r"/>
            <a:r>
              <a:rPr lang="en-US" sz="2600" dirty="0" smtClean="0">
                <a:latin typeface="Calibri" panose="020F0502020204030204" pitchFamily="34" charset="0"/>
              </a:rPr>
              <a:t>3,500</a:t>
            </a:r>
            <a:endParaRPr lang="en-US" sz="2600" dirty="0">
              <a:latin typeface="Calibri" panose="020F0502020204030204" pitchFamily="34" charset="0"/>
            </a:endParaRPr>
          </a:p>
        </p:txBody>
      </p:sp>
      <p:sp>
        <p:nvSpPr>
          <p:cNvPr id="15" name="Content Placeholder 6"/>
          <p:cNvSpPr>
            <a:spLocks noGrp="1"/>
          </p:cNvSpPr>
          <p:nvPr>
            <p:ph sz="quarter" idx="18"/>
          </p:nvPr>
        </p:nvSpPr>
        <p:spPr>
          <a:xfrm>
            <a:off x="1612095" y="3849768"/>
            <a:ext cx="4022434" cy="452432"/>
          </a:xfrm>
          <a:ln>
            <a:noFill/>
          </a:ln>
        </p:spPr>
        <p:txBody>
          <a:bodyPr wrap="square" anchor="ctr" anchorCtr="0">
            <a:spAutoFit/>
          </a:bodyPr>
          <a:lstStyle/>
          <a:p>
            <a:r>
              <a:rPr lang="en-US" sz="2600" dirty="0" smtClean="0">
                <a:latin typeface="Calibri" panose="020F0502020204030204" pitchFamily="34" charset="0"/>
                <a:cs typeface="Arial" charset="0"/>
              </a:rPr>
              <a:t>Sales Discounts </a:t>
            </a:r>
            <a:r>
              <a:rPr lang="en-US" sz="1800" dirty="0" smtClean="0"/>
              <a:t>(€3,500 </a:t>
            </a:r>
            <a:r>
              <a:rPr lang="en-US" sz="1800" dirty="0"/>
              <a:t>× .02) </a:t>
            </a:r>
            <a:endParaRPr lang="en-US" sz="2600" dirty="0">
              <a:latin typeface="Calibri" panose="020F0502020204030204" pitchFamily="34" charset="0"/>
              <a:cs typeface="Arial" charset="0"/>
            </a:endParaRPr>
          </a:p>
        </p:txBody>
      </p:sp>
      <p:sp>
        <p:nvSpPr>
          <p:cNvPr id="16" name="Content Placeholder 7"/>
          <p:cNvSpPr>
            <a:spLocks noGrp="1"/>
          </p:cNvSpPr>
          <p:nvPr>
            <p:ph sz="quarter" idx="19"/>
          </p:nvPr>
        </p:nvSpPr>
        <p:spPr>
          <a:xfrm>
            <a:off x="5938109" y="3852203"/>
            <a:ext cx="1167615" cy="452432"/>
          </a:xfrm>
          <a:ln>
            <a:noFill/>
          </a:ln>
        </p:spPr>
        <p:txBody>
          <a:bodyPr wrap="square" anchor="ctr" anchorCtr="0">
            <a:spAutoFit/>
          </a:bodyPr>
          <a:lstStyle/>
          <a:p>
            <a:pPr algn="r"/>
            <a:r>
              <a:rPr lang="en-US" sz="2600" dirty="0" smtClean="0">
                <a:latin typeface="Calibri" panose="020F0502020204030204" pitchFamily="34" charset="0"/>
              </a:rPr>
              <a:t>70</a:t>
            </a:r>
            <a:endParaRPr lang="en-US" sz="2600" dirty="0">
              <a:latin typeface="Calibri" panose="020F0502020204030204" pitchFamily="34" charset="0"/>
            </a:endParaRPr>
          </a:p>
        </p:txBody>
      </p:sp>
    </p:spTree>
    <p:extLst>
      <p:ext uri="{BB962C8B-B14F-4D97-AF65-F5344CB8AC3E}">
        <p14:creationId xmlns:p14="http://schemas.microsoft.com/office/powerpoint/2010/main" xmlns="" val="1245026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8" grpId="0" build="p"/>
      <p:bldP spid="11" grpId="0" build="p"/>
      <p:bldP spid="12" grpId="0" build="p"/>
      <p:bldP spid="15" grpId="0" build="p"/>
      <p:bldP spid="16" grpId="0" build="p"/>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1"/>
            <a:ext cx="8534400" cy="1073204"/>
          </a:xfrm>
        </p:spPr>
        <p:txBody>
          <a:bodyPr>
            <a:normAutofit fontScale="90000"/>
          </a:bodyPr>
          <a:lstStyle/>
          <a:p>
            <a:r>
              <a:rPr lang="en-US" dirty="0"/>
              <a:t>Comparison of Entries—Perpetual vs. Periodic </a:t>
            </a:r>
            <a:r>
              <a:rPr lang="en-US" sz="2200" b="0" baseline="0" dirty="0"/>
              <a:t>(1 of 2)</a:t>
            </a:r>
          </a:p>
        </p:txBody>
      </p:sp>
      <p:sp>
        <p:nvSpPr>
          <p:cNvPr id="5" name="Slide Number Placeholder 4"/>
          <p:cNvSpPr>
            <a:spLocks noGrp="1"/>
          </p:cNvSpPr>
          <p:nvPr>
            <p:ph type="sldNum" sz="quarter" idx="10"/>
          </p:nvPr>
        </p:nvSpPr>
        <p:spPr/>
        <p:txBody>
          <a:bodyPr/>
          <a:lstStyle/>
          <a:p>
            <a:fld id="{67B19427-F580-D146-B60E-4CADEE75497F}" type="slidenum">
              <a:rPr lang="en-US" smtClean="0"/>
              <a:pPr/>
              <a:t>78</a:t>
            </a:fld>
            <a:endParaRPr lang="en-US" dirty="0"/>
          </a:p>
        </p:txBody>
      </p:sp>
      <p:sp>
        <p:nvSpPr>
          <p:cNvPr id="6" name="Footer Placeholder 5"/>
          <p:cNvSpPr>
            <a:spLocks noGrp="1"/>
          </p:cNvSpPr>
          <p:nvPr>
            <p:ph type="ftr" sz="quarter" idx="11"/>
          </p:nvPr>
        </p:nvSpPr>
        <p:spPr/>
        <p:txBody>
          <a:bodyPr/>
          <a:lstStyle/>
          <a:p>
            <a:r>
              <a:rPr lang="en-US" dirty="0" smtClean="0"/>
              <a:t>Copyright ©2019 John Wiley &amp; Sons, Inc. </a:t>
            </a:r>
            <a:endParaRPr lang="en-US" dirty="0"/>
          </a:p>
        </p:txBody>
      </p:sp>
      <p:pic>
        <p:nvPicPr>
          <p:cNvPr id="4" name="Picture 3" descr="The table compares the entries on Sauk Stereo's books in the perpetual inventory system and the periodic inventory system for various transactions. The account names are in the left column, and the amounts in two columns. Line 1. Transaction: purchase of merchandise on credit dated May 4. Perpetual inventory system. Inventory: 3,800 in the left column. Accounts payable: 3,800 in the right column. Periodic inventory system. Purchases: 3,800 in the left column. Accounts payable: 3,800 in the right column. Line 2. Transaction: freight costs on purchases dated May 6. Perpetual inventory system. Inventory: 150 in the left column. Cash: 150 in the right column. Periodic inventory system. Freight-in: 150 in the left column. Cash: 150 in the right column. Line 3. Transaction: purchase returns and allowances dated May 8. Perpetual inventory system. Accounts payable: 300 in the left column. Inventory: 300 in the right column. Periodic inventory system. Accounts payable: 300 in the left column. Purchase returns and allowances: 300 in the right column. Line 4. Transaction: payment on account with a discount dated May 14. Perpetual inventory system. Accounts payable: 3,500 in the left column. Cash: 3,430 in the right column. Inventory: 70 in the right column. Periodic inventory system. Accounts payable: 3,500 in the left column. Cash: 3,430 in the right column. Purchase discounts: 70 in the right column."/>
          <p:cNvPicPr>
            <a:picLocks noChangeAspect="1"/>
          </p:cNvPicPr>
          <p:nvPr/>
        </p:nvPicPr>
        <p:blipFill>
          <a:blip r:embed="rId2"/>
          <a:stretch>
            <a:fillRect/>
          </a:stretch>
        </p:blipFill>
        <p:spPr>
          <a:xfrm>
            <a:off x="415637" y="2103380"/>
            <a:ext cx="8312727" cy="3071205"/>
          </a:xfrm>
          <a:prstGeom prst="rect">
            <a:avLst/>
          </a:prstGeom>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1"/>
            <a:ext cx="8534400" cy="1073204"/>
          </a:xfrm>
        </p:spPr>
        <p:txBody>
          <a:bodyPr>
            <a:normAutofit fontScale="90000"/>
          </a:bodyPr>
          <a:lstStyle/>
          <a:p>
            <a:r>
              <a:rPr lang="en-US" dirty="0"/>
              <a:t>Comparison of Entries—Perpetual vs. Periodic </a:t>
            </a:r>
            <a:r>
              <a:rPr lang="en-US" sz="2200" b="0" baseline="0" dirty="0" smtClean="0"/>
              <a:t>(2 </a:t>
            </a:r>
            <a:r>
              <a:rPr lang="en-US" sz="2200" b="0" baseline="0" dirty="0"/>
              <a:t>of 2)</a:t>
            </a:r>
          </a:p>
        </p:txBody>
      </p:sp>
      <p:sp>
        <p:nvSpPr>
          <p:cNvPr id="5" name="Slide Number Placeholder 4"/>
          <p:cNvSpPr>
            <a:spLocks noGrp="1"/>
          </p:cNvSpPr>
          <p:nvPr>
            <p:ph type="sldNum" sz="quarter" idx="10"/>
          </p:nvPr>
        </p:nvSpPr>
        <p:spPr/>
        <p:txBody>
          <a:bodyPr/>
          <a:lstStyle/>
          <a:p>
            <a:fld id="{67B19427-F580-D146-B60E-4CADEE75497F}" type="slidenum">
              <a:rPr lang="en-US" smtClean="0"/>
              <a:pPr/>
              <a:t>79</a:t>
            </a:fld>
            <a:endParaRPr lang="en-US" dirty="0"/>
          </a:p>
        </p:txBody>
      </p:sp>
      <p:sp>
        <p:nvSpPr>
          <p:cNvPr id="6" name="Footer Placeholder 5"/>
          <p:cNvSpPr>
            <a:spLocks noGrp="1"/>
          </p:cNvSpPr>
          <p:nvPr>
            <p:ph type="ftr" sz="quarter" idx="11"/>
          </p:nvPr>
        </p:nvSpPr>
        <p:spPr/>
        <p:txBody>
          <a:bodyPr/>
          <a:lstStyle/>
          <a:p>
            <a:r>
              <a:rPr lang="en-US" dirty="0" smtClean="0"/>
              <a:t>Copyright ©2019 John Wiley &amp; Sons, Inc. </a:t>
            </a:r>
            <a:endParaRPr lang="en-US" dirty="0"/>
          </a:p>
        </p:txBody>
      </p:sp>
      <p:pic>
        <p:nvPicPr>
          <p:cNvPr id="3" name="Picture 2" descr="The table compares the entries on P W Audio Supply's books in the perpetual inventory system and the periodic inventory system for various transactions. The account titles are in the left column, and the amounts in two columns. Transaction 1: Sale of merchandise on credit dated May 4. Perpetual inventory system. Accounts receivable: 3,800 in the left column. Sales revenue: 3,800 in the right column. Periodic inventory system. Accounts receivable: 3,800 in the left column. Sales revenue: 3,800 in the right column. Perpetual inventory system. Cost of goods sold: 2,400 in the left column. Inventory: 2,400 in the right column. Periodic inventory system. No entry for cost of goods sold. Transaction 2: Return of merchandise sold dated May 8. Perpetual inventory system. Sales returns and allowances: 300 in the left column. Accounts receivable: 300 in the right column. Periodic inventory system. Sales returns and allowances: 300 in the left column. Accounts receivable: 300 in the right column. Perpetual inventory system. Inventory: 140, in the left column. Cost of goods sold: 140, in the right column. Periodic inventory system. No entry. Transaction 3: cash received on account with a discount dated May 14. Perpetual inventory system. Cash: 3,430 in the left column. Sales discounts: 70 in the left column. Accounts receivable: 3,500 in the right column. Periodic inventory system. Cash: 3,430 in the left column. Sales discounts: 70 in the left column. Accounts receivable: 3,500 in the right column."/>
          <p:cNvPicPr>
            <a:picLocks noChangeAspect="1"/>
          </p:cNvPicPr>
          <p:nvPr/>
        </p:nvPicPr>
        <p:blipFill>
          <a:blip r:embed="rId2"/>
          <a:stretch>
            <a:fillRect/>
          </a:stretch>
        </p:blipFill>
        <p:spPr>
          <a:xfrm>
            <a:off x="415637" y="2103710"/>
            <a:ext cx="8312727" cy="3514447"/>
          </a:xfrm>
          <a:prstGeom prst="rect">
            <a:avLst/>
          </a:prstGeom>
        </p:spPr>
      </p:pic>
    </p:spTree>
    <p:extLst>
      <p:ext uri="{BB962C8B-B14F-4D97-AF65-F5344CB8AC3E}">
        <p14:creationId xmlns:p14="http://schemas.microsoft.com/office/powerpoint/2010/main" xmlns="" val="38429199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Flow of Costs </a:t>
            </a:r>
            <a:r>
              <a:rPr lang="en-US" altLang="en-US" sz="2000" b="0" baseline="0" dirty="0"/>
              <a:t>(2 of 4)</a:t>
            </a:r>
            <a:endParaRPr lang="en-US" sz="2000" b="0" baseline="0" dirty="0"/>
          </a:p>
        </p:txBody>
      </p:sp>
      <p:sp>
        <p:nvSpPr>
          <p:cNvPr id="3" name="Content Placeholder 2"/>
          <p:cNvSpPr>
            <a:spLocks noGrp="1"/>
          </p:cNvSpPr>
          <p:nvPr>
            <p:ph sz="quarter" idx="16"/>
          </p:nvPr>
        </p:nvSpPr>
        <p:spPr>
          <a:xfrm>
            <a:off x="304800" y="1455730"/>
            <a:ext cx="8534400" cy="4029145"/>
          </a:xfrm>
        </p:spPr>
        <p:txBody>
          <a:bodyPr/>
          <a:lstStyle/>
          <a:p>
            <a:pPr>
              <a:lnSpc>
                <a:spcPct val="100000"/>
              </a:lnSpc>
              <a:spcBef>
                <a:spcPts val="1200"/>
              </a:spcBef>
            </a:pPr>
            <a:r>
              <a:rPr lang="en-US" altLang="en-US" sz="3200" b="1" dirty="0"/>
              <a:t>Perpetual System</a:t>
            </a:r>
          </a:p>
          <a:p>
            <a:pPr marL="574675" lvl="1" indent="-346075">
              <a:lnSpc>
                <a:spcPct val="100000"/>
              </a:lnSpc>
              <a:spcBef>
                <a:spcPts val="1200"/>
              </a:spcBef>
              <a:buClr>
                <a:schemeClr val="accent2"/>
              </a:buClr>
              <a:buSzPct val="100000"/>
              <a:buFont typeface="Arial" pitchFamily="34" charset="0"/>
              <a:buChar char="•"/>
            </a:pPr>
            <a:r>
              <a:rPr lang="en-US" altLang="en-US" sz="2800" dirty="0">
                <a:latin typeface="Calibri" panose="020F0502020204030204" pitchFamily="34" charset="0"/>
              </a:rPr>
              <a:t>Maintain detailed records of the cost of each inventory purchase and </a:t>
            </a:r>
            <a:r>
              <a:rPr lang="en-US" altLang="en-US" sz="2800" dirty="0" smtClean="0">
                <a:latin typeface="Calibri" panose="020F0502020204030204" pitchFamily="34" charset="0"/>
              </a:rPr>
              <a:t>sale</a:t>
            </a:r>
            <a:endParaRPr lang="en-US" altLang="en-US" sz="2800" dirty="0">
              <a:latin typeface="Calibri" panose="020F0502020204030204" pitchFamily="34" charset="0"/>
            </a:endParaRPr>
          </a:p>
          <a:p>
            <a:pPr marL="574675" lvl="1" indent="-346075">
              <a:lnSpc>
                <a:spcPct val="100000"/>
              </a:lnSpc>
              <a:spcBef>
                <a:spcPts val="1200"/>
              </a:spcBef>
              <a:buClr>
                <a:schemeClr val="accent2"/>
              </a:buClr>
              <a:buSzPct val="100000"/>
              <a:buFont typeface="Arial" pitchFamily="34" charset="0"/>
              <a:buChar char="•"/>
            </a:pPr>
            <a:r>
              <a:rPr lang="en-US" altLang="en-US" sz="2800" dirty="0">
                <a:latin typeface="Calibri" panose="020F0502020204030204" pitchFamily="34" charset="0"/>
              </a:rPr>
              <a:t>Records continuously show inventory that should be on hand for every </a:t>
            </a:r>
            <a:r>
              <a:rPr lang="en-US" altLang="en-US" sz="2800" dirty="0" smtClean="0">
                <a:latin typeface="Calibri" panose="020F0502020204030204" pitchFamily="34" charset="0"/>
              </a:rPr>
              <a:t>item</a:t>
            </a:r>
            <a:endParaRPr lang="en-US" altLang="en-US" sz="2800" dirty="0">
              <a:latin typeface="Calibri" panose="020F0502020204030204" pitchFamily="34" charset="0"/>
            </a:endParaRPr>
          </a:p>
          <a:p>
            <a:pPr marL="574675" lvl="1" indent="-346075">
              <a:lnSpc>
                <a:spcPct val="100000"/>
              </a:lnSpc>
              <a:spcBef>
                <a:spcPts val="1200"/>
              </a:spcBef>
              <a:buClr>
                <a:schemeClr val="accent2"/>
              </a:buClr>
              <a:buSzPct val="100000"/>
              <a:buFont typeface="Arial" pitchFamily="34" charset="0"/>
              <a:buChar char="•"/>
            </a:pPr>
            <a:r>
              <a:rPr lang="en-US" altLang="en-US" sz="2800" dirty="0">
                <a:latin typeface="Calibri" panose="020F0502020204030204" pitchFamily="34" charset="0"/>
              </a:rPr>
              <a:t>Company determines cost of goods sold each time a sale </a:t>
            </a:r>
            <a:r>
              <a:rPr lang="en-US" altLang="en-US" sz="2800" dirty="0" smtClean="0">
                <a:latin typeface="Calibri" panose="020F0502020204030204" pitchFamily="34" charset="0"/>
              </a:rPr>
              <a:t>occurs</a:t>
            </a:r>
            <a:endParaRPr lang="en-US" sz="2800" dirty="0">
              <a:latin typeface="Calibri" panose="020F0502020204030204" pitchFamily="34" charset="0"/>
            </a:endParaRPr>
          </a:p>
        </p:txBody>
      </p:sp>
      <p:sp>
        <p:nvSpPr>
          <p:cNvPr id="4" name="Slide Number Placeholder 3"/>
          <p:cNvSpPr>
            <a:spLocks noGrp="1"/>
          </p:cNvSpPr>
          <p:nvPr>
            <p:ph type="sldNum" sz="quarter" idx="10"/>
          </p:nvPr>
        </p:nvSpPr>
        <p:spPr/>
        <p:txBody>
          <a:bodyPr/>
          <a:lstStyle/>
          <a:p>
            <a:fld id="{67B19427-F580-D146-B60E-4CADEE75497F}" type="slidenum">
              <a:rPr lang="en-US" smtClean="0"/>
              <a:pPr/>
              <a:t>8</a:t>
            </a:fld>
            <a:endParaRPr lang="en-US" dirty="0"/>
          </a:p>
        </p:txBody>
      </p:sp>
      <p:sp>
        <p:nvSpPr>
          <p:cNvPr id="5" name="Footer Placeholder 4"/>
          <p:cNvSpPr>
            <a:spLocks noGrp="1"/>
          </p:cNvSpPr>
          <p:nvPr>
            <p:ph type="ftr" sz="quarter" idx="11"/>
          </p:nvPr>
        </p:nvSpPr>
        <p:spPr/>
        <p:txBody>
          <a:bodyPr/>
          <a:lstStyle/>
          <a:p>
            <a:r>
              <a:rPr lang="en-US" dirty="0" smtClean="0"/>
              <a:t>Copyright ©2019 John Wiley &amp; Sons, Inc. </a:t>
            </a:r>
            <a:endParaRPr lang="en-US" dirty="0"/>
          </a:p>
        </p:txBody>
      </p:sp>
    </p:spTree>
    <p:extLst>
      <p:ext uri="{BB962C8B-B14F-4D97-AF65-F5344CB8AC3E}">
        <p14:creationId xmlns:p14="http://schemas.microsoft.com/office/powerpoint/2010/main" xmlns="" val="2523440906"/>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
          <p:cNvSpPr>
            <a:spLocks noGrp="1"/>
          </p:cNvSpPr>
          <p:nvPr>
            <p:ph type="sldNum" sz="quarter" idx="10"/>
          </p:nvPr>
        </p:nvSpPr>
        <p:spPr/>
        <p:txBody>
          <a:bodyPr/>
          <a:lstStyle/>
          <a:p>
            <a:fld id="{67B19427-F580-D146-B60E-4CADEE75497F}" type="slidenum">
              <a:rPr lang="en-US" smtClean="0"/>
              <a:pPr/>
              <a:t>80</a:t>
            </a:fld>
            <a:endParaRPr lang="en-US" dirty="0"/>
          </a:p>
        </p:txBody>
      </p:sp>
      <p:sp>
        <p:nvSpPr>
          <p:cNvPr id="5" name="Footer Placeholder "/>
          <p:cNvSpPr>
            <a:spLocks noGrp="1"/>
          </p:cNvSpPr>
          <p:nvPr>
            <p:ph type="ftr" sz="quarter" idx="11"/>
          </p:nvPr>
        </p:nvSpPr>
        <p:spPr/>
        <p:txBody>
          <a:bodyPr/>
          <a:lstStyle/>
          <a:p>
            <a:r>
              <a:rPr lang="en-US" dirty="0" smtClean="0"/>
              <a:t>Copyright ©2019 John </a:t>
            </a:r>
            <a:r>
              <a:rPr lang="en-US" dirty="0"/>
              <a:t>Wiley &amp; Son, Inc. </a:t>
            </a:r>
          </a:p>
        </p:txBody>
      </p:sp>
      <p:sp>
        <p:nvSpPr>
          <p:cNvPr id="7" name="LOBL"/>
          <p:cNvSpPr>
            <a:spLocks noGrp="1"/>
          </p:cNvSpPr>
          <p:nvPr>
            <p:ph sz="quarter" idx="4294967295"/>
          </p:nvPr>
        </p:nvSpPr>
        <p:spPr>
          <a:xfrm>
            <a:off x="309562" y="1484531"/>
            <a:ext cx="8377238" cy="4687669"/>
          </a:xfrm>
          <a:prstGeom prst="rect">
            <a:avLst/>
          </a:prstGeom>
        </p:spPr>
        <p:txBody>
          <a:bodyPr/>
          <a:lstStyle/>
          <a:p>
            <a:pPr marL="574675" lvl="2" indent="-346075">
              <a:lnSpc>
                <a:spcPct val="100000"/>
              </a:lnSpc>
              <a:spcBef>
                <a:spcPts val="1200"/>
              </a:spcBef>
              <a:buClr>
                <a:srgbClr val="990000"/>
              </a:buClr>
              <a:buSzPct val="100000"/>
            </a:pPr>
            <a:r>
              <a:rPr lang="en-US" sz="2800" dirty="0"/>
              <a:t>A</a:t>
            </a:r>
            <a:r>
              <a:rPr lang="en-US" sz="2800" dirty="0" smtClean="0"/>
              <a:t>ll </a:t>
            </a:r>
            <a:r>
              <a:rPr lang="en-US" sz="2800" dirty="0"/>
              <a:t>accounts that </a:t>
            </a:r>
            <a:r>
              <a:rPr lang="en-US" sz="2800" dirty="0" smtClean="0"/>
              <a:t>affect </a:t>
            </a:r>
            <a:r>
              <a:rPr lang="en-US" sz="2800" dirty="0"/>
              <a:t>the determination of net income are closed to Income </a:t>
            </a:r>
            <a:r>
              <a:rPr lang="en-US" sz="2800" dirty="0" smtClean="0"/>
              <a:t>Summary</a:t>
            </a:r>
          </a:p>
          <a:p>
            <a:pPr marL="574675" lvl="2" indent="-346075">
              <a:lnSpc>
                <a:spcPct val="100000"/>
              </a:lnSpc>
              <a:spcBef>
                <a:spcPts val="1200"/>
              </a:spcBef>
              <a:buClr>
                <a:srgbClr val="990000"/>
              </a:buClr>
              <a:buSzPct val="100000"/>
            </a:pPr>
            <a:r>
              <a:rPr lang="en-US" sz="2800" dirty="0" smtClean="0"/>
              <a:t>In </a:t>
            </a:r>
            <a:r>
              <a:rPr lang="en-US" sz="2800" dirty="0"/>
              <a:t>journalizing, </a:t>
            </a:r>
            <a:r>
              <a:rPr lang="en-US" sz="2800" dirty="0" smtClean="0"/>
              <a:t>all debit </a:t>
            </a:r>
            <a:r>
              <a:rPr lang="en-US" sz="2800" dirty="0"/>
              <a:t>column amounts are credited, and all credit columns amounts are debited</a:t>
            </a:r>
          </a:p>
          <a:p>
            <a:pPr marL="574675" lvl="2" indent="-346075">
              <a:lnSpc>
                <a:spcPct val="100000"/>
              </a:lnSpc>
              <a:spcBef>
                <a:spcPts val="1200"/>
              </a:spcBef>
              <a:buClr>
                <a:srgbClr val="990000"/>
              </a:buClr>
              <a:buSzPct val="100000"/>
            </a:pPr>
            <a:r>
              <a:rPr lang="en-US" sz="2800" dirty="0"/>
              <a:t>Beginning inventory balance is debited to Income Summary and credited to </a:t>
            </a:r>
            <a:r>
              <a:rPr lang="en-US" sz="2800" dirty="0" smtClean="0"/>
              <a:t>Inventory</a:t>
            </a:r>
            <a:endParaRPr lang="en-US" sz="2800" dirty="0"/>
          </a:p>
          <a:p>
            <a:pPr marL="574675" lvl="2" indent="-346075">
              <a:lnSpc>
                <a:spcPct val="100000"/>
              </a:lnSpc>
              <a:spcBef>
                <a:spcPts val="1200"/>
              </a:spcBef>
              <a:buClr>
                <a:srgbClr val="990000"/>
              </a:buClr>
              <a:buSzPct val="100000"/>
            </a:pPr>
            <a:r>
              <a:rPr lang="en-US" sz="2800" dirty="0"/>
              <a:t>Ending inventory balance is debited to Inventory and credited to Income </a:t>
            </a:r>
            <a:r>
              <a:rPr lang="en-US" sz="2800" dirty="0" smtClean="0"/>
              <a:t>Summary</a:t>
            </a:r>
            <a:endParaRPr lang="en-US" altLang="en-US" sz="2800" dirty="0"/>
          </a:p>
        </p:txBody>
      </p:sp>
      <p:sp>
        <p:nvSpPr>
          <p:cNvPr id="8" name="Title "/>
          <p:cNvSpPr>
            <a:spLocks noGrp="1"/>
          </p:cNvSpPr>
          <p:nvPr>
            <p:ph type="title" idx="4294967295"/>
          </p:nvPr>
        </p:nvSpPr>
        <p:spPr>
          <a:xfrm>
            <a:off x="309562" y="762000"/>
            <a:ext cx="8682038" cy="646331"/>
          </a:xfrm>
          <a:prstGeom prst="rect">
            <a:avLst/>
          </a:prstGeom>
        </p:spPr>
        <p:txBody>
          <a:bodyPr wrap="square">
            <a:spAutoFit/>
          </a:bodyPr>
          <a:lstStyle/>
          <a:p>
            <a:r>
              <a:rPr lang="en-US" sz="4000" b="1" dirty="0" smtClean="0">
                <a:solidFill>
                  <a:schemeClr val="accent1"/>
                </a:solidFill>
                <a:latin typeface="Calibri" panose="020F0502020204030204" pitchFamily="34" charset="0"/>
                <a:ea typeface="Source Sans Pro" charset="0"/>
                <a:cs typeface="Calibri" panose="020F0502020204030204" pitchFamily="34" charset="0"/>
              </a:rPr>
              <a:t>Closing </a:t>
            </a:r>
            <a:r>
              <a:rPr lang="en-US" sz="4000" b="1" dirty="0">
                <a:solidFill>
                  <a:schemeClr val="accent1"/>
                </a:solidFill>
                <a:latin typeface="Calibri" panose="020F0502020204030204" pitchFamily="34" charset="0"/>
                <a:ea typeface="Source Sans Pro" charset="0"/>
                <a:cs typeface="Calibri" panose="020F0502020204030204" pitchFamily="34" charset="0"/>
              </a:rPr>
              <a:t>Entries</a:t>
            </a:r>
          </a:p>
        </p:txBody>
      </p:sp>
    </p:spTree>
    <p:extLst>
      <p:ext uri="{BB962C8B-B14F-4D97-AF65-F5344CB8AC3E}">
        <p14:creationId xmlns:p14="http://schemas.microsoft.com/office/powerpoint/2010/main" xmlns="" val="2010592474"/>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descr="Table is screen readable."/>
          <p:cNvGraphicFramePr>
            <a:graphicFrameLocks noGrp="1"/>
          </p:cNvGraphicFramePr>
          <p:nvPr>
            <p:extLst>
              <p:ext uri="{D42A27DB-BD31-4B8C-83A1-F6EECF244321}">
                <p14:modId xmlns:p14="http://schemas.microsoft.com/office/powerpoint/2010/main" xmlns="" val="3867085870"/>
              </p:ext>
            </p:extLst>
          </p:nvPr>
        </p:nvGraphicFramePr>
        <p:xfrm>
          <a:off x="216662" y="241410"/>
          <a:ext cx="8698742" cy="5913372"/>
        </p:xfrm>
        <a:graphic>
          <a:graphicData uri="http://schemas.openxmlformats.org/drawingml/2006/table">
            <a:tbl>
              <a:tblPr>
                <a:tableStyleId>{5C22544A-7EE6-4342-B048-85BDC9FD1C3A}</a:tableStyleId>
              </a:tblPr>
              <a:tblGrid>
                <a:gridCol w="1893422"/>
                <a:gridCol w="680532"/>
                <a:gridCol w="680532"/>
                <a:gridCol w="680532"/>
                <a:gridCol w="680532"/>
                <a:gridCol w="680532"/>
                <a:gridCol w="680532"/>
                <a:gridCol w="680532"/>
                <a:gridCol w="680532"/>
                <a:gridCol w="680532"/>
                <a:gridCol w="680532"/>
              </a:tblGrid>
              <a:tr h="180614">
                <a:tc gridSpan="11">
                  <a:txBody>
                    <a:bodyPr/>
                    <a:lstStyle/>
                    <a:p>
                      <a:pPr algn="ctr"/>
                      <a:r>
                        <a:rPr lang="en-US" sz="1100" b="1" i="0" u="none" strike="noStrike" kern="1200" baseline="0" dirty="0" smtClean="0">
                          <a:solidFill>
                            <a:schemeClr val="dk1"/>
                          </a:solidFill>
                          <a:latin typeface="+mn-lt"/>
                          <a:ea typeface="+mn-ea"/>
                          <a:cs typeface="+mn-cs"/>
                        </a:rPr>
                        <a:t>PW Audio Supply</a:t>
                      </a:r>
                    </a:p>
                    <a:p>
                      <a:pPr algn="ctr"/>
                      <a:r>
                        <a:rPr lang="en-US" sz="1100" b="1" i="0" u="none" strike="noStrike" kern="1200" baseline="0" dirty="0" smtClean="0">
                          <a:solidFill>
                            <a:schemeClr val="dk1"/>
                          </a:solidFill>
                          <a:latin typeface="+mn-lt"/>
                          <a:ea typeface="+mn-ea"/>
                          <a:cs typeface="+mn-cs"/>
                        </a:rPr>
                        <a:t>Worksheet</a:t>
                      </a:r>
                    </a:p>
                    <a:p>
                      <a:pPr algn="ctr"/>
                      <a:r>
                        <a:rPr lang="en-US" sz="1100" b="1" i="0" u="none" strike="noStrike" kern="1200" baseline="0" dirty="0" smtClean="0">
                          <a:solidFill>
                            <a:schemeClr val="dk1"/>
                          </a:solidFill>
                          <a:latin typeface="+mn-lt"/>
                          <a:ea typeface="+mn-ea"/>
                          <a:cs typeface="+mn-cs"/>
                        </a:rPr>
                        <a:t>For the Year Ended December 31, 2020</a:t>
                      </a:r>
                      <a:endParaRPr lang="en-US" sz="1100" b="1" i="0" u="none" strike="noStrike" dirty="0">
                        <a:solidFill>
                          <a:srgbClr val="000000"/>
                        </a:solidFill>
                        <a:effectLst/>
                        <a:latin typeface="+mn-lt"/>
                      </a:endParaRPr>
                    </a:p>
                  </a:txBody>
                  <a:tcPr marL="1824" marR="1824" anchor="b">
                    <a:lnB w="19050" cap="flat" cmpd="sng" algn="ctr">
                      <a:solidFill>
                        <a:schemeClr val="tx1"/>
                      </a:solidFill>
                      <a:prstDash val="solid"/>
                      <a:round/>
                      <a:headEnd type="none" w="med" len="med"/>
                      <a:tailEnd type="none" w="med" len="med"/>
                    </a:lnB>
                    <a:solidFill>
                      <a:schemeClr val="bg2"/>
                    </a:solidFill>
                  </a:tcPr>
                </a:tc>
                <a:tc hMerge="1">
                  <a:txBody>
                    <a:bodyPr/>
                    <a:lstStyle/>
                    <a:p>
                      <a:pPr algn="ctr" fontAlgn="b"/>
                      <a:endParaRPr lang="en-US" sz="1200" b="1" i="0" u="none" strike="noStrike" dirty="0">
                        <a:solidFill>
                          <a:srgbClr val="000000"/>
                        </a:solidFill>
                        <a:effectLst/>
                        <a:latin typeface="+mn-lt"/>
                      </a:endParaRPr>
                    </a:p>
                  </a:txBody>
                  <a:tcPr marL="1824" marR="1824" marT="1824" marB="0" anchor="b">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pPr algn="ctr" fontAlgn="b"/>
                      <a:endParaRPr lang="en-US" sz="1200" b="1" i="0" u="none" strike="noStrike" dirty="0">
                        <a:solidFill>
                          <a:srgbClr val="000000"/>
                        </a:solidFill>
                        <a:effectLst/>
                        <a:latin typeface="+mn-lt"/>
                      </a:endParaRPr>
                    </a:p>
                  </a:txBody>
                  <a:tcPr marL="1824" marR="1824" marT="1824" marB="0" anchor="b">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pPr algn="ctr" fontAlgn="b"/>
                      <a:endParaRPr lang="en-US" sz="1200" b="1" i="0" u="none" strike="noStrike" dirty="0">
                        <a:solidFill>
                          <a:srgbClr val="000000"/>
                        </a:solidFill>
                        <a:effectLst/>
                        <a:latin typeface="+mn-lt"/>
                      </a:endParaRPr>
                    </a:p>
                  </a:txBody>
                  <a:tcPr marL="1824" marR="1824" marT="1824" marB="0" anchor="b">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pPr algn="ctr" fontAlgn="b"/>
                      <a:endParaRPr lang="en-US" sz="1200" b="1" i="0" u="none" strike="noStrike" dirty="0">
                        <a:solidFill>
                          <a:srgbClr val="000000"/>
                        </a:solidFill>
                        <a:effectLst/>
                        <a:latin typeface="+mn-lt"/>
                      </a:endParaRPr>
                    </a:p>
                  </a:txBody>
                  <a:tcPr marL="1824" marR="1824" marT="1824" marB="0" anchor="b">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pPr algn="ctr" fontAlgn="b"/>
                      <a:endParaRPr lang="en-US" sz="1200" b="1" i="0" u="none" strike="noStrike" dirty="0">
                        <a:solidFill>
                          <a:srgbClr val="000000"/>
                        </a:solidFill>
                        <a:effectLst/>
                        <a:latin typeface="+mn-lt"/>
                      </a:endParaRPr>
                    </a:p>
                  </a:txBody>
                  <a:tcPr marL="1824" marR="1824" marT="1824" marB="0" anchor="b">
                    <a:lnB w="12700" cap="flat" cmpd="sng" algn="ctr">
                      <a:solidFill>
                        <a:schemeClr val="tx1"/>
                      </a:solidFill>
                      <a:prstDash val="solid"/>
                      <a:round/>
                      <a:headEnd type="none" w="med" len="med"/>
                      <a:tailEnd type="none" w="med" len="med"/>
                    </a:lnB>
                    <a:noFill/>
                  </a:tcPr>
                </a:tc>
                <a:tc hMerge="1">
                  <a:txBody>
                    <a:bodyPr/>
                    <a:lstStyle/>
                    <a:p>
                      <a:endParaRPr lang="en-US"/>
                    </a:p>
                  </a:txBody>
                  <a:tcPr/>
                </a:tc>
              </a:tr>
              <a:tr h="180614">
                <a:tc>
                  <a:txBody>
                    <a:bodyPr/>
                    <a:lstStyle/>
                    <a:p>
                      <a:pPr algn="l" fontAlgn="b"/>
                      <a:endParaRPr lang="en-US" sz="1100" b="1" i="0" u="none" strike="noStrike" dirty="0">
                        <a:solidFill>
                          <a:srgbClr val="000000"/>
                        </a:solidFill>
                        <a:effectLst/>
                        <a:latin typeface="+mn-lt"/>
                      </a:endParaRPr>
                    </a:p>
                  </a:txBody>
                  <a:tcPr marL="1824" marR="1824" marT="1824" marB="0" anchor="b">
                    <a:lnT w="19050" cap="flat" cmpd="sng" algn="ctr">
                      <a:solidFill>
                        <a:schemeClr val="tx1"/>
                      </a:solidFill>
                      <a:prstDash val="solid"/>
                      <a:round/>
                      <a:headEnd type="none" w="med" len="med"/>
                      <a:tailEnd type="none" w="med" len="med"/>
                    </a:lnT>
                    <a:solidFill>
                      <a:schemeClr val="bg2"/>
                    </a:solidFill>
                  </a:tcPr>
                </a:tc>
                <a:tc gridSpan="2">
                  <a:txBody>
                    <a:bodyPr/>
                    <a:lstStyle/>
                    <a:p>
                      <a:pPr algn="ctr" fontAlgn="b"/>
                      <a:r>
                        <a:rPr lang="en-US" sz="1100" b="1" u="none" strike="noStrike" dirty="0">
                          <a:effectLst/>
                          <a:latin typeface="+mn-lt"/>
                        </a:rPr>
                        <a:t> Trial Balance </a:t>
                      </a:r>
                      <a:endParaRPr lang="en-US" sz="1100" b="1" i="0" u="none" strike="noStrike" dirty="0">
                        <a:solidFill>
                          <a:srgbClr val="000000"/>
                        </a:solidFill>
                        <a:effectLst/>
                        <a:latin typeface="+mn-lt"/>
                      </a:endParaRPr>
                    </a:p>
                  </a:txBody>
                  <a:tcPr marL="1824" marR="1824" marT="1824" marB="0" anchor="b">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solidFill>
                  </a:tcPr>
                </a:tc>
                <a:tc hMerge="1">
                  <a:txBody>
                    <a:bodyPr/>
                    <a:lstStyle/>
                    <a:p>
                      <a:endParaRPr lang="en-US"/>
                    </a:p>
                  </a:txBody>
                  <a:tcPr/>
                </a:tc>
                <a:tc gridSpan="2">
                  <a:txBody>
                    <a:bodyPr/>
                    <a:lstStyle/>
                    <a:p>
                      <a:pPr algn="ctr" fontAlgn="b"/>
                      <a:r>
                        <a:rPr lang="en-US" sz="1100" b="1" u="none" strike="noStrike" dirty="0">
                          <a:effectLst/>
                          <a:latin typeface="+mn-lt"/>
                        </a:rPr>
                        <a:t> Adjustments </a:t>
                      </a:r>
                      <a:endParaRPr lang="en-US" sz="1100" b="1" i="0" u="none" strike="noStrike" dirty="0">
                        <a:solidFill>
                          <a:srgbClr val="000000"/>
                        </a:solidFill>
                        <a:effectLst/>
                        <a:latin typeface="+mn-lt"/>
                      </a:endParaRPr>
                    </a:p>
                  </a:txBody>
                  <a:tcPr marL="1824" marR="1824" marT="1824" marB="0" anchor="b">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solidFill>
                  </a:tcPr>
                </a:tc>
                <a:tc hMerge="1">
                  <a:txBody>
                    <a:bodyPr/>
                    <a:lstStyle/>
                    <a:p>
                      <a:endParaRPr lang="en-US"/>
                    </a:p>
                  </a:txBody>
                  <a:tcPr/>
                </a:tc>
                <a:tc gridSpan="2">
                  <a:txBody>
                    <a:bodyPr/>
                    <a:lstStyle/>
                    <a:p>
                      <a:pPr algn="ctr" fontAlgn="b"/>
                      <a:r>
                        <a:rPr lang="en-US" sz="1100" b="1" u="none" strike="noStrike" dirty="0">
                          <a:effectLst/>
                          <a:latin typeface="+mn-lt"/>
                        </a:rPr>
                        <a:t> Adjusted </a:t>
                      </a:r>
                      <a:endParaRPr lang="en-US" sz="1100" b="1" u="none" strike="noStrike" dirty="0" smtClean="0">
                        <a:effectLst/>
                        <a:latin typeface="+mn-lt"/>
                      </a:endParaRPr>
                    </a:p>
                    <a:p>
                      <a:pPr algn="ctr" fontAlgn="b"/>
                      <a:r>
                        <a:rPr lang="en-US" sz="1100" b="1" u="none" strike="noStrike" dirty="0" smtClean="0">
                          <a:effectLst/>
                          <a:latin typeface="+mn-lt"/>
                        </a:rPr>
                        <a:t>Trial </a:t>
                      </a:r>
                      <a:r>
                        <a:rPr lang="en-US" sz="1100" b="1" u="none" strike="noStrike" dirty="0">
                          <a:effectLst/>
                          <a:latin typeface="+mn-lt"/>
                        </a:rPr>
                        <a:t>Balance </a:t>
                      </a:r>
                      <a:endParaRPr lang="en-US" sz="1100" b="1" i="0" u="none" strike="noStrike" dirty="0">
                        <a:solidFill>
                          <a:srgbClr val="000000"/>
                        </a:solidFill>
                        <a:effectLst/>
                        <a:latin typeface="+mn-lt"/>
                      </a:endParaRPr>
                    </a:p>
                  </a:txBody>
                  <a:tcPr marL="1824" marR="1824" marT="1824" marB="0" anchor="b">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solidFill>
                  </a:tcPr>
                </a:tc>
                <a:tc hMerge="1">
                  <a:txBody>
                    <a:bodyPr/>
                    <a:lstStyle/>
                    <a:p>
                      <a:endParaRPr lang="en-US"/>
                    </a:p>
                  </a:txBody>
                  <a:tcPr/>
                </a:tc>
                <a:tc gridSpan="2">
                  <a:txBody>
                    <a:bodyPr/>
                    <a:lstStyle/>
                    <a:p>
                      <a:pPr algn="ctr" fontAlgn="b"/>
                      <a:r>
                        <a:rPr lang="en-US" sz="1100" b="1" u="none" strike="noStrike" dirty="0">
                          <a:effectLst/>
                          <a:latin typeface="+mn-lt"/>
                        </a:rPr>
                        <a:t> Income </a:t>
                      </a:r>
                      <a:endParaRPr lang="en-US" sz="1100" b="1" u="none" strike="noStrike" dirty="0" smtClean="0">
                        <a:effectLst/>
                        <a:latin typeface="+mn-lt"/>
                      </a:endParaRPr>
                    </a:p>
                    <a:p>
                      <a:pPr algn="ctr" fontAlgn="b"/>
                      <a:r>
                        <a:rPr lang="en-US" sz="1100" b="1" u="none" strike="noStrike" dirty="0" smtClean="0">
                          <a:effectLst/>
                          <a:latin typeface="+mn-lt"/>
                        </a:rPr>
                        <a:t>Statement </a:t>
                      </a:r>
                      <a:endParaRPr lang="en-US" sz="1100" b="1" i="0" u="none" strike="noStrike" dirty="0">
                        <a:solidFill>
                          <a:srgbClr val="000000"/>
                        </a:solidFill>
                        <a:effectLst/>
                        <a:latin typeface="+mn-lt"/>
                      </a:endParaRPr>
                    </a:p>
                  </a:txBody>
                  <a:tcPr marL="1824" marR="1824" marT="1824" marB="0" anchor="b">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solidFill>
                  </a:tcPr>
                </a:tc>
                <a:tc hMerge="1">
                  <a:txBody>
                    <a:bodyPr/>
                    <a:lstStyle/>
                    <a:p>
                      <a:endParaRPr lang="en-US"/>
                    </a:p>
                  </a:txBody>
                  <a:tcPr/>
                </a:tc>
                <a:tc gridSpan="2">
                  <a:txBody>
                    <a:bodyPr/>
                    <a:lstStyle/>
                    <a:p>
                      <a:pPr algn="ctr" fontAlgn="b"/>
                      <a:r>
                        <a:rPr lang="en-US" sz="1100" b="1" u="none" strike="noStrike" dirty="0" smtClean="0">
                          <a:effectLst/>
                          <a:latin typeface="+mn-lt"/>
                        </a:rPr>
                        <a:t>Statement of Financial Position</a:t>
                      </a:r>
                      <a:endParaRPr lang="en-US" sz="1100" b="1" i="0" u="none" strike="noStrike" dirty="0">
                        <a:solidFill>
                          <a:srgbClr val="000000"/>
                        </a:solidFill>
                        <a:effectLst/>
                        <a:latin typeface="+mn-lt"/>
                      </a:endParaRPr>
                    </a:p>
                  </a:txBody>
                  <a:tcPr marL="1824" marR="1824" marT="1824" marB="0" anchor="b">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solidFill>
                  </a:tcPr>
                </a:tc>
                <a:tc hMerge="1">
                  <a:txBody>
                    <a:bodyPr/>
                    <a:lstStyle/>
                    <a:p>
                      <a:endParaRPr lang="en-US"/>
                    </a:p>
                  </a:txBody>
                  <a:tcPr/>
                </a:tc>
              </a:tr>
              <a:tr h="96875">
                <a:tc>
                  <a:txBody>
                    <a:bodyPr/>
                    <a:lstStyle/>
                    <a:p>
                      <a:pPr algn="ctr" fontAlgn="b"/>
                      <a:r>
                        <a:rPr lang="en-US" sz="1100" b="1" u="none" strike="noStrike" dirty="0">
                          <a:effectLst/>
                          <a:latin typeface="+mn-lt"/>
                        </a:rPr>
                        <a:t>Account</a:t>
                      </a:r>
                      <a:r>
                        <a:rPr lang="en-US" sz="1100" b="1" u="sng" strike="noStrike" dirty="0">
                          <a:effectLst/>
                          <a:latin typeface="+mn-lt"/>
                        </a:rPr>
                        <a:t> </a:t>
                      </a:r>
                      <a:r>
                        <a:rPr lang="en-US" sz="1100" b="1" u="none" strike="noStrike" dirty="0">
                          <a:effectLst/>
                          <a:latin typeface="+mn-lt"/>
                        </a:rPr>
                        <a:t>Titles</a:t>
                      </a:r>
                      <a:endParaRPr lang="en-US" sz="1100" b="1" i="0" u="none" strike="noStrike" dirty="0">
                        <a:solidFill>
                          <a:srgbClr val="000000"/>
                        </a:solidFill>
                        <a:effectLst/>
                        <a:latin typeface="+mn-lt"/>
                      </a:endParaRPr>
                    </a:p>
                  </a:txBody>
                  <a:tcPr marL="1824" marR="1824" marT="1824" marB="0" anchor="b">
                    <a:lnR w="6350" cap="flat" cmpd="sng" algn="ctr">
                      <a:noFill/>
                      <a:prstDash val="solid"/>
                      <a:round/>
                      <a:headEnd type="none" w="med" len="med"/>
                      <a:tailEnd type="none" w="med" len="med"/>
                    </a:lnR>
                    <a:lnB w="19050" cap="flat" cmpd="sng" algn="ctr">
                      <a:solidFill>
                        <a:schemeClr val="tx1"/>
                      </a:solidFill>
                      <a:prstDash val="solid"/>
                      <a:round/>
                      <a:headEnd type="none" w="med" len="med"/>
                      <a:tailEnd type="none" w="med" len="med"/>
                    </a:lnB>
                    <a:solidFill>
                      <a:schemeClr val="bg2"/>
                    </a:solidFill>
                  </a:tcPr>
                </a:tc>
                <a:tc>
                  <a:txBody>
                    <a:bodyPr/>
                    <a:lstStyle/>
                    <a:p>
                      <a:pPr algn="ctr" fontAlgn="b"/>
                      <a:r>
                        <a:rPr lang="en-US" sz="1100" b="1" u="none" strike="noStrike" dirty="0">
                          <a:effectLst/>
                          <a:latin typeface="+mn-lt"/>
                        </a:rPr>
                        <a:t> Dr. </a:t>
                      </a:r>
                      <a:endParaRPr lang="en-US" sz="1100" b="1" i="0" u="none" strike="noStrike" dirty="0">
                        <a:solidFill>
                          <a:srgbClr val="000000"/>
                        </a:solidFill>
                        <a:effectLst/>
                        <a:latin typeface="+mn-lt"/>
                      </a:endParaRPr>
                    </a:p>
                  </a:txBody>
                  <a:tcPr marL="1824" marR="1824" marT="1824"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n-US" sz="1100" b="1" u="none" strike="noStrike" dirty="0">
                          <a:effectLst/>
                          <a:latin typeface="+mn-lt"/>
                        </a:rPr>
                        <a:t> Cr. </a:t>
                      </a:r>
                      <a:endParaRPr lang="en-US" sz="1100" b="1" i="0" u="none" strike="noStrike" dirty="0">
                        <a:solidFill>
                          <a:srgbClr val="000000"/>
                        </a:solidFill>
                        <a:effectLst/>
                        <a:latin typeface="+mn-lt"/>
                      </a:endParaRPr>
                    </a:p>
                  </a:txBody>
                  <a:tcPr marL="1824" marR="1824" marT="1824"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n-US" sz="1100" b="1" u="none" strike="noStrike" dirty="0">
                          <a:effectLst/>
                          <a:latin typeface="+mn-lt"/>
                        </a:rPr>
                        <a:t> Dr. </a:t>
                      </a:r>
                      <a:endParaRPr lang="en-US" sz="1100" b="1" i="0" u="none" strike="noStrike" dirty="0">
                        <a:solidFill>
                          <a:srgbClr val="000000"/>
                        </a:solidFill>
                        <a:effectLst/>
                        <a:latin typeface="+mn-lt"/>
                      </a:endParaRPr>
                    </a:p>
                  </a:txBody>
                  <a:tcPr marL="1824" marR="1824" marT="1824" marB="0" anchor="b">
                    <a:lnL w="6350" cap="flat" cmpd="sng" algn="ctr">
                      <a:noFill/>
                      <a:prstDash val="solid"/>
                      <a:round/>
                      <a:headEnd type="none" w="med" len="med"/>
                      <a:tailEnd type="none" w="med" len="med"/>
                    </a:lnL>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solidFill>
                  </a:tcPr>
                </a:tc>
                <a:tc>
                  <a:txBody>
                    <a:bodyPr/>
                    <a:lstStyle/>
                    <a:p>
                      <a:pPr algn="ctr" fontAlgn="b"/>
                      <a:r>
                        <a:rPr lang="en-US" sz="1100" b="1" u="none" strike="noStrike" dirty="0">
                          <a:effectLst/>
                          <a:latin typeface="+mn-lt"/>
                        </a:rPr>
                        <a:t> Cr. </a:t>
                      </a:r>
                      <a:endParaRPr lang="en-US" sz="1100" b="1" i="0" u="none" strike="noStrike" dirty="0">
                        <a:solidFill>
                          <a:srgbClr val="000000"/>
                        </a:solidFill>
                        <a:effectLst/>
                        <a:latin typeface="+mn-lt"/>
                      </a:endParaRPr>
                    </a:p>
                  </a:txBody>
                  <a:tcPr marL="1824" marR="1824" marT="1824" marB="0" anchor="b">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solidFill>
                  </a:tcPr>
                </a:tc>
                <a:tc>
                  <a:txBody>
                    <a:bodyPr/>
                    <a:lstStyle/>
                    <a:p>
                      <a:pPr algn="ctr" fontAlgn="b"/>
                      <a:r>
                        <a:rPr lang="en-US" sz="1100" b="1" u="none" strike="noStrike" dirty="0">
                          <a:effectLst/>
                          <a:latin typeface="+mn-lt"/>
                        </a:rPr>
                        <a:t> Dr. </a:t>
                      </a:r>
                      <a:endParaRPr lang="en-US" sz="1100" b="1" i="0" u="none" strike="noStrike" dirty="0">
                        <a:solidFill>
                          <a:srgbClr val="000000"/>
                        </a:solidFill>
                        <a:effectLst/>
                        <a:latin typeface="+mn-lt"/>
                      </a:endParaRPr>
                    </a:p>
                  </a:txBody>
                  <a:tcPr marL="1824" marR="1824" marT="1824" marB="0" anchor="b">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solidFill>
                  </a:tcPr>
                </a:tc>
                <a:tc>
                  <a:txBody>
                    <a:bodyPr/>
                    <a:lstStyle/>
                    <a:p>
                      <a:pPr algn="ctr" fontAlgn="b"/>
                      <a:r>
                        <a:rPr lang="en-US" sz="1100" b="1" u="none" strike="noStrike" dirty="0">
                          <a:effectLst/>
                          <a:latin typeface="+mn-lt"/>
                        </a:rPr>
                        <a:t> Cr. </a:t>
                      </a:r>
                      <a:endParaRPr lang="en-US" sz="1100" b="1" i="0" u="none" strike="noStrike" dirty="0">
                        <a:solidFill>
                          <a:srgbClr val="000000"/>
                        </a:solidFill>
                        <a:effectLst/>
                        <a:latin typeface="+mn-lt"/>
                      </a:endParaRPr>
                    </a:p>
                  </a:txBody>
                  <a:tcPr marL="1824" marR="1824" marT="1824" marB="0" anchor="b">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solidFill>
                  </a:tcPr>
                </a:tc>
                <a:tc>
                  <a:txBody>
                    <a:bodyPr/>
                    <a:lstStyle/>
                    <a:p>
                      <a:pPr algn="ctr" fontAlgn="b"/>
                      <a:r>
                        <a:rPr lang="en-US" sz="1100" b="1" u="none" strike="noStrike" dirty="0">
                          <a:effectLst/>
                          <a:latin typeface="+mn-lt"/>
                        </a:rPr>
                        <a:t>  Dr.  </a:t>
                      </a:r>
                      <a:endParaRPr lang="en-US" sz="1100" b="1" i="0" u="none" strike="noStrike" dirty="0">
                        <a:solidFill>
                          <a:srgbClr val="000000"/>
                        </a:solidFill>
                        <a:effectLst/>
                        <a:latin typeface="+mn-lt"/>
                      </a:endParaRPr>
                    </a:p>
                  </a:txBody>
                  <a:tcPr marL="1824" marR="1824" marT="1824" marB="0" anchor="b">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solidFill>
                  </a:tcPr>
                </a:tc>
                <a:tc>
                  <a:txBody>
                    <a:bodyPr/>
                    <a:lstStyle/>
                    <a:p>
                      <a:pPr algn="ctr" fontAlgn="b"/>
                      <a:r>
                        <a:rPr lang="en-US" sz="1100" b="1" u="none" strike="noStrike" dirty="0">
                          <a:effectLst/>
                          <a:latin typeface="+mn-lt"/>
                        </a:rPr>
                        <a:t>  Cr.  </a:t>
                      </a:r>
                      <a:endParaRPr lang="en-US" sz="1100" b="1" i="0" u="none" strike="noStrike" dirty="0">
                        <a:solidFill>
                          <a:srgbClr val="000000"/>
                        </a:solidFill>
                        <a:effectLst/>
                        <a:latin typeface="+mn-lt"/>
                      </a:endParaRPr>
                    </a:p>
                  </a:txBody>
                  <a:tcPr marL="1824" marR="1824" marT="1824" marB="0" anchor="b">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solidFill>
                  </a:tcPr>
                </a:tc>
                <a:tc>
                  <a:txBody>
                    <a:bodyPr/>
                    <a:lstStyle/>
                    <a:p>
                      <a:pPr algn="ctr" fontAlgn="b"/>
                      <a:r>
                        <a:rPr lang="en-US" sz="1100" b="1" u="none" strike="noStrike" dirty="0">
                          <a:effectLst/>
                          <a:latin typeface="+mn-lt"/>
                        </a:rPr>
                        <a:t>  Dr.  </a:t>
                      </a:r>
                      <a:endParaRPr lang="en-US" sz="1100" b="1" i="0" u="none" strike="noStrike" dirty="0">
                        <a:solidFill>
                          <a:srgbClr val="000000"/>
                        </a:solidFill>
                        <a:effectLst/>
                        <a:latin typeface="+mn-lt"/>
                      </a:endParaRPr>
                    </a:p>
                  </a:txBody>
                  <a:tcPr marL="1824" marR="1824" marT="1824" marB="0" anchor="b">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solidFill>
                  </a:tcPr>
                </a:tc>
                <a:tc>
                  <a:txBody>
                    <a:bodyPr/>
                    <a:lstStyle/>
                    <a:p>
                      <a:pPr algn="ctr" fontAlgn="b"/>
                      <a:r>
                        <a:rPr lang="en-US" sz="1100" b="1" u="none" strike="noStrike" dirty="0">
                          <a:effectLst/>
                          <a:latin typeface="+mn-lt"/>
                        </a:rPr>
                        <a:t>  Cr.  </a:t>
                      </a:r>
                      <a:endParaRPr lang="en-US" sz="1100" b="1" i="0" u="none" strike="noStrike" dirty="0">
                        <a:solidFill>
                          <a:srgbClr val="000000"/>
                        </a:solidFill>
                        <a:effectLst/>
                        <a:latin typeface="+mn-lt"/>
                      </a:endParaRPr>
                    </a:p>
                  </a:txBody>
                  <a:tcPr marL="1824" marR="1824" marT="1824" marB="0" anchor="b">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solidFill>
                  </a:tcPr>
                </a:tc>
              </a:tr>
              <a:tr h="159451">
                <a:tc>
                  <a:txBody>
                    <a:bodyPr/>
                    <a:lstStyle/>
                    <a:p>
                      <a:pPr algn="l" fontAlgn="b"/>
                      <a:r>
                        <a:rPr lang="en-US" sz="1100" b="1" u="none" strike="noStrike" dirty="0">
                          <a:effectLst/>
                          <a:latin typeface="+mn-lt"/>
                        </a:rPr>
                        <a:t>Cash</a:t>
                      </a:r>
                      <a:endParaRPr lang="en-US" sz="1100" b="1" i="0" u="none" strike="noStrike" dirty="0">
                        <a:solidFill>
                          <a:srgbClr val="000000"/>
                        </a:solidFill>
                        <a:effectLst/>
                        <a:latin typeface="+mn-lt"/>
                      </a:endParaRPr>
                    </a:p>
                  </a:txBody>
                  <a:tcPr marR="1824" marT="1824"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100" b="1" i="0" u="none" strike="noStrike" dirty="0" smtClean="0">
                          <a:solidFill>
                            <a:srgbClr val="000000"/>
                          </a:solidFill>
                          <a:effectLst/>
                          <a:latin typeface="+mn-lt"/>
                        </a:rPr>
                        <a:t>9,500</a:t>
                      </a:r>
                      <a:endParaRPr lang="en-US" sz="1100" b="1" i="0" u="none" strike="noStrike" dirty="0">
                        <a:solidFill>
                          <a:srgbClr val="000000"/>
                        </a:solidFill>
                        <a:effectLst/>
                        <a:latin typeface="+mn-lt"/>
                      </a:endParaRP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100" b="1" i="0" u="none" strike="noStrike" dirty="0">
                          <a:solidFill>
                            <a:srgbClr val="000000"/>
                          </a:solidFill>
                          <a:effectLst/>
                          <a:latin typeface="+mn-lt"/>
                        </a:rPr>
                        <a:t> </a:t>
                      </a: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100" b="1" i="0" u="none" strike="noStrike" dirty="0">
                          <a:solidFill>
                            <a:schemeClr val="tx1"/>
                          </a:solidFill>
                          <a:effectLst/>
                          <a:latin typeface="+mn-lt"/>
                        </a:rPr>
                        <a:t> </a:t>
                      </a: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100" b="1" i="0" u="none" strike="noStrike" dirty="0">
                          <a:solidFill>
                            <a:schemeClr val="tx1"/>
                          </a:solidFill>
                          <a:effectLst/>
                          <a:latin typeface="+mn-lt"/>
                        </a:rPr>
                        <a:t> </a:t>
                      </a: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100" b="1" i="0" u="none" strike="noStrike" dirty="0" smtClean="0">
                          <a:solidFill>
                            <a:schemeClr val="tx1"/>
                          </a:solidFill>
                          <a:effectLst/>
                          <a:latin typeface="+mn-lt"/>
                        </a:rPr>
                        <a:t>9,500</a:t>
                      </a:r>
                      <a:endParaRPr lang="en-US" sz="1100" b="1" i="0" u="none" strike="noStrike" dirty="0">
                        <a:solidFill>
                          <a:schemeClr val="tx1"/>
                        </a:solidFill>
                        <a:effectLst/>
                        <a:latin typeface="+mn-lt"/>
                      </a:endParaRP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100" b="1" i="0" u="none" strike="noStrike" dirty="0">
                          <a:solidFill>
                            <a:schemeClr val="tx1"/>
                          </a:solidFill>
                          <a:effectLst/>
                          <a:latin typeface="+mn-lt"/>
                        </a:rPr>
                        <a:t> </a:t>
                      </a: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100" b="1" i="0" u="none" strike="noStrike" dirty="0">
                          <a:solidFill>
                            <a:schemeClr val="tx1"/>
                          </a:solidFill>
                          <a:effectLst/>
                          <a:latin typeface="+mn-lt"/>
                        </a:rPr>
                        <a:t> </a:t>
                      </a: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100" b="1" i="0" u="none" strike="noStrike" dirty="0">
                          <a:solidFill>
                            <a:schemeClr val="tx1"/>
                          </a:solidFill>
                          <a:effectLst/>
                          <a:latin typeface="+mn-lt"/>
                        </a:rPr>
                        <a:t> </a:t>
                      </a: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100" b="1" i="0" u="none" strike="noStrike" dirty="0" smtClean="0">
                          <a:solidFill>
                            <a:schemeClr val="tx1"/>
                          </a:solidFill>
                          <a:effectLst/>
                          <a:latin typeface="+mn-lt"/>
                        </a:rPr>
                        <a:t>9,500</a:t>
                      </a:r>
                      <a:endParaRPr lang="en-US" sz="1100" b="1" i="0" u="none" strike="noStrike" dirty="0">
                        <a:solidFill>
                          <a:schemeClr val="tx1"/>
                        </a:solidFill>
                        <a:effectLst/>
                        <a:latin typeface="+mn-lt"/>
                      </a:endParaRP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100" b="1" i="0" u="none" strike="noStrike" dirty="0">
                          <a:solidFill>
                            <a:schemeClr val="tx1"/>
                          </a:solidFill>
                          <a:effectLst/>
                          <a:latin typeface="+mn-lt"/>
                        </a:rPr>
                        <a:t> </a:t>
                      </a: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159451">
                <a:tc>
                  <a:txBody>
                    <a:bodyPr/>
                    <a:lstStyle/>
                    <a:p>
                      <a:pPr algn="l" fontAlgn="b"/>
                      <a:r>
                        <a:rPr lang="en-US" sz="1100" b="1" u="none" strike="noStrike" dirty="0" smtClean="0">
                          <a:effectLst/>
                          <a:latin typeface="+mn-lt"/>
                        </a:rPr>
                        <a:t>Accounts Receivable</a:t>
                      </a:r>
                      <a:endParaRPr lang="en-US" sz="1100" b="1" i="0" u="none" strike="noStrike" dirty="0">
                        <a:solidFill>
                          <a:srgbClr val="000000"/>
                        </a:solidFill>
                        <a:effectLst/>
                        <a:latin typeface="+mn-lt"/>
                      </a:endParaRPr>
                    </a:p>
                  </a:txBody>
                  <a:tcPr marR="1824" marT="1824"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100" b="1" i="0" u="none" strike="noStrike" dirty="0" smtClean="0">
                          <a:solidFill>
                            <a:srgbClr val="000000"/>
                          </a:solidFill>
                          <a:effectLst/>
                          <a:latin typeface="+mn-lt"/>
                        </a:rPr>
                        <a:t>16,000</a:t>
                      </a:r>
                      <a:endParaRPr lang="en-US" sz="1100" b="1" i="0" u="none" strike="noStrike" dirty="0">
                        <a:solidFill>
                          <a:srgbClr val="000000"/>
                        </a:solidFill>
                        <a:effectLst/>
                        <a:latin typeface="+mn-lt"/>
                      </a:endParaRP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100" b="1" i="0" u="none" strike="noStrike" dirty="0">
                          <a:solidFill>
                            <a:srgbClr val="000000"/>
                          </a:solidFill>
                          <a:effectLst/>
                          <a:latin typeface="+mn-lt"/>
                        </a:rPr>
                        <a:t> </a:t>
                      </a: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100" b="1" i="0" u="none" strike="noStrike" dirty="0">
                          <a:solidFill>
                            <a:schemeClr val="tx1"/>
                          </a:solidFill>
                          <a:effectLst/>
                          <a:latin typeface="+mn-lt"/>
                        </a:rPr>
                        <a:t> </a:t>
                      </a: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indent="0" algn="r" fontAlgn="b">
                        <a:buNone/>
                      </a:pPr>
                      <a:endParaRPr lang="en-US" sz="1100" b="1" i="0" u="none" strike="noStrike" dirty="0">
                        <a:solidFill>
                          <a:schemeClr val="tx1"/>
                        </a:solidFill>
                        <a:effectLst/>
                        <a:latin typeface="+mn-lt"/>
                      </a:endParaRP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100" b="1" i="0" u="none" strike="noStrike" dirty="0" smtClean="0">
                          <a:solidFill>
                            <a:schemeClr val="tx1"/>
                          </a:solidFill>
                          <a:effectLst/>
                          <a:latin typeface="+mn-lt"/>
                        </a:rPr>
                        <a:t>1,6100</a:t>
                      </a:r>
                      <a:endParaRPr lang="en-US" sz="1100" b="1" i="0" u="none" strike="noStrike" dirty="0">
                        <a:solidFill>
                          <a:schemeClr val="tx1"/>
                        </a:solidFill>
                        <a:effectLst/>
                        <a:latin typeface="+mn-lt"/>
                      </a:endParaRP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100" b="1" i="0" u="none" strike="noStrike" dirty="0">
                          <a:solidFill>
                            <a:schemeClr val="tx1"/>
                          </a:solidFill>
                          <a:effectLst/>
                          <a:latin typeface="+mn-lt"/>
                        </a:rPr>
                        <a:t> </a:t>
                      </a: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100" b="1" i="0" u="none" strike="noStrike" dirty="0">
                          <a:solidFill>
                            <a:schemeClr val="tx1"/>
                          </a:solidFill>
                          <a:effectLst/>
                          <a:latin typeface="+mn-lt"/>
                        </a:rPr>
                        <a:t> </a:t>
                      </a: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100" b="1" i="0" u="none" strike="noStrike" dirty="0">
                          <a:solidFill>
                            <a:schemeClr val="tx1"/>
                          </a:solidFill>
                          <a:effectLst/>
                          <a:latin typeface="+mn-lt"/>
                        </a:rPr>
                        <a:t> </a:t>
                      </a: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100" b="1" i="0" u="none" strike="noStrike" dirty="0" smtClean="0">
                          <a:solidFill>
                            <a:schemeClr val="tx1"/>
                          </a:solidFill>
                          <a:effectLst/>
                          <a:latin typeface="+mn-lt"/>
                        </a:rPr>
                        <a:t>1,6100</a:t>
                      </a:r>
                      <a:endParaRPr lang="en-US" sz="1100" b="1" i="0" u="none" strike="noStrike" dirty="0">
                        <a:solidFill>
                          <a:schemeClr val="tx1"/>
                        </a:solidFill>
                        <a:effectLst/>
                        <a:latin typeface="+mn-lt"/>
                      </a:endParaRP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100" b="1" i="0" u="none" strike="noStrike" dirty="0">
                          <a:solidFill>
                            <a:schemeClr val="tx1"/>
                          </a:solidFill>
                          <a:effectLst/>
                          <a:latin typeface="+mn-lt"/>
                        </a:rPr>
                        <a:t> </a:t>
                      </a: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159451">
                <a:tc>
                  <a:txBody>
                    <a:bodyPr/>
                    <a:lstStyle/>
                    <a:p>
                      <a:pPr algn="l" fontAlgn="b"/>
                      <a:r>
                        <a:rPr lang="en-US" sz="1100" b="1" u="none" strike="noStrike" dirty="0" smtClean="0">
                          <a:solidFill>
                            <a:srgbClr val="990000"/>
                          </a:solidFill>
                          <a:effectLst/>
                          <a:latin typeface="+mn-lt"/>
                        </a:rPr>
                        <a:t>Inventory</a:t>
                      </a:r>
                      <a:endParaRPr lang="en-US" sz="1100" b="1" i="0" u="none" strike="noStrike" dirty="0">
                        <a:solidFill>
                          <a:srgbClr val="990000"/>
                        </a:solidFill>
                        <a:effectLst/>
                        <a:latin typeface="+mn-lt"/>
                      </a:endParaRPr>
                    </a:p>
                  </a:txBody>
                  <a:tcPr marR="1824" marT="1824"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100" b="1" i="0" u="none" strike="noStrike" dirty="0" smtClean="0">
                          <a:solidFill>
                            <a:srgbClr val="990000"/>
                          </a:solidFill>
                          <a:effectLst/>
                          <a:latin typeface="+mn-lt"/>
                        </a:rPr>
                        <a:t>36,000</a:t>
                      </a:r>
                      <a:endParaRPr lang="en-US" sz="1100" b="1" i="0" u="none" strike="noStrike" dirty="0">
                        <a:solidFill>
                          <a:srgbClr val="990000"/>
                        </a:solidFill>
                        <a:effectLst/>
                        <a:latin typeface="+mn-lt"/>
                      </a:endParaRP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100" b="1" i="0" u="none" strike="noStrike" dirty="0">
                          <a:solidFill>
                            <a:srgbClr val="000000"/>
                          </a:solidFill>
                          <a:effectLst/>
                          <a:latin typeface="+mn-lt"/>
                        </a:rPr>
                        <a:t> </a:t>
                      </a: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100" b="1" i="0" u="none" strike="noStrike" dirty="0">
                          <a:solidFill>
                            <a:schemeClr val="tx1"/>
                          </a:solidFill>
                          <a:effectLst/>
                          <a:latin typeface="+mn-lt"/>
                        </a:rPr>
                        <a:t> </a:t>
                      </a: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indent="0" algn="r" fontAlgn="b">
                        <a:buNone/>
                      </a:pPr>
                      <a:endParaRPr lang="en-US" sz="1100" b="1" i="0" u="none" strike="noStrike" dirty="0">
                        <a:solidFill>
                          <a:schemeClr val="tx1"/>
                        </a:solidFill>
                        <a:effectLst/>
                        <a:latin typeface="+mn-lt"/>
                      </a:endParaRP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100" b="1" i="0" u="none" strike="noStrike" dirty="0" smtClean="0">
                          <a:solidFill>
                            <a:srgbClr val="990000"/>
                          </a:solidFill>
                          <a:effectLst/>
                          <a:latin typeface="+mn-lt"/>
                        </a:rPr>
                        <a:t>36,000</a:t>
                      </a:r>
                      <a:endParaRPr lang="en-US" sz="1100" b="1" i="0" u="none" strike="noStrike" dirty="0">
                        <a:solidFill>
                          <a:srgbClr val="990000"/>
                        </a:solidFill>
                        <a:effectLst/>
                        <a:latin typeface="+mn-lt"/>
                      </a:endParaRP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100" b="1" i="0" u="none" strike="noStrike" dirty="0">
                          <a:solidFill>
                            <a:srgbClr val="990000"/>
                          </a:solidFill>
                          <a:effectLst/>
                          <a:latin typeface="+mn-lt"/>
                        </a:rPr>
                        <a:t> </a:t>
                      </a: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100" b="1" i="0" u="none" strike="noStrike" dirty="0" smtClean="0">
                          <a:solidFill>
                            <a:srgbClr val="990000"/>
                          </a:solidFill>
                          <a:effectLst/>
                          <a:latin typeface="+mn-lt"/>
                        </a:rPr>
                        <a:t>36,000</a:t>
                      </a:r>
                      <a:r>
                        <a:rPr lang="en-US" sz="1100" b="1" i="0" u="none" strike="noStrike" dirty="0">
                          <a:solidFill>
                            <a:srgbClr val="990000"/>
                          </a:solidFill>
                          <a:effectLst/>
                          <a:latin typeface="+mn-lt"/>
                        </a:rPr>
                        <a:t> </a:t>
                      </a: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100" b="1" i="0" u="none" strike="noStrike" dirty="0" smtClean="0">
                          <a:solidFill>
                            <a:srgbClr val="990000"/>
                          </a:solidFill>
                          <a:effectLst/>
                          <a:latin typeface="+mn-lt"/>
                        </a:rPr>
                        <a:t>40,000</a:t>
                      </a:r>
                      <a:r>
                        <a:rPr lang="en-US" sz="1100" b="1" i="0" u="none" strike="noStrike" dirty="0">
                          <a:solidFill>
                            <a:srgbClr val="990000"/>
                          </a:solidFill>
                          <a:effectLst/>
                          <a:latin typeface="+mn-lt"/>
                        </a:rPr>
                        <a:t> </a:t>
                      </a: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100" b="1" i="0" u="none" strike="noStrike" dirty="0" smtClean="0">
                          <a:solidFill>
                            <a:srgbClr val="990000"/>
                          </a:solidFill>
                          <a:effectLst/>
                          <a:latin typeface="+mn-lt"/>
                        </a:rPr>
                        <a:t>40,000</a:t>
                      </a:r>
                      <a:endParaRPr lang="en-US" sz="1100" b="1" i="0" u="none" strike="noStrike" dirty="0">
                        <a:solidFill>
                          <a:srgbClr val="990000"/>
                        </a:solidFill>
                        <a:effectLst/>
                        <a:latin typeface="+mn-lt"/>
                      </a:endParaRP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100" b="1" i="0" u="none" strike="noStrike" dirty="0">
                          <a:solidFill>
                            <a:schemeClr val="tx1"/>
                          </a:solidFill>
                          <a:effectLst/>
                          <a:latin typeface="+mn-lt"/>
                        </a:rPr>
                        <a:t> </a:t>
                      </a: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159451">
                <a:tc>
                  <a:txBody>
                    <a:bodyPr/>
                    <a:lstStyle/>
                    <a:p>
                      <a:pPr algn="l" fontAlgn="b"/>
                      <a:r>
                        <a:rPr lang="en-US" sz="1100" b="1" u="none" strike="noStrike" dirty="0" smtClean="0">
                          <a:effectLst/>
                          <a:latin typeface="+mn-lt"/>
                        </a:rPr>
                        <a:t>Prepaid Insurance</a:t>
                      </a:r>
                      <a:endParaRPr lang="en-US" sz="1100" b="1" i="0" u="none" strike="noStrike" dirty="0">
                        <a:solidFill>
                          <a:srgbClr val="000000"/>
                        </a:solidFill>
                        <a:effectLst/>
                        <a:latin typeface="+mn-lt"/>
                      </a:endParaRPr>
                    </a:p>
                  </a:txBody>
                  <a:tcPr marR="1824" marT="1824"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100" b="1" i="0" u="none" strike="noStrike" dirty="0" smtClean="0">
                          <a:solidFill>
                            <a:srgbClr val="000000"/>
                          </a:solidFill>
                          <a:effectLst/>
                          <a:latin typeface="+mn-lt"/>
                        </a:rPr>
                        <a:t>3,800</a:t>
                      </a:r>
                      <a:endParaRPr lang="en-US" sz="1100" b="1" i="0" u="none" strike="noStrike" dirty="0">
                        <a:solidFill>
                          <a:srgbClr val="000000"/>
                        </a:solidFill>
                        <a:effectLst/>
                        <a:latin typeface="+mn-lt"/>
                      </a:endParaRP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100" b="1" i="0" u="none" strike="noStrike" dirty="0">
                          <a:solidFill>
                            <a:srgbClr val="000000"/>
                          </a:solidFill>
                          <a:effectLst/>
                          <a:latin typeface="+mn-lt"/>
                        </a:rPr>
                        <a:t> </a:t>
                      </a: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100" b="1" i="0" u="none" strike="noStrike" dirty="0">
                          <a:solidFill>
                            <a:schemeClr val="tx1"/>
                          </a:solidFill>
                          <a:effectLst/>
                          <a:latin typeface="+mn-lt"/>
                        </a:rPr>
                        <a:t> </a:t>
                      </a: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100" b="1" i="0" u="none" strike="noStrike" dirty="0" smtClean="0">
                          <a:solidFill>
                            <a:schemeClr val="tx1"/>
                          </a:solidFill>
                          <a:effectLst/>
                          <a:latin typeface="+mn-lt"/>
                        </a:rPr>
                        <a:t>(a)  2,000</a:t>
                      </a:r>
                      <a:endParaRPr lang="en-US" sz="1100" b="1" i="0" u="none" strike="noStrike" dirty="0">
                        <a:solidFill>
                          <a:schemeClr val="tx1"/>
                        </a:solidFill>
                        <a:effectLst/>
                        <a:latin typeface="+mn-lt"/>
                      </a:endParaRP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100" b="1" i="0" u="none" strike="noStrike" dirty="0" smtClean="0">
                          <a:solidFill>
                            <a:schemeClr val="tx1"/>
                          </a:solidFill>
                          <a:effectLst/>
                          <a:latin typeface="+mn-lt"/>
                        </a:rPr>
                        <a:t>1,800</a:t>
                      </a:r>
                      <a:endParaRPr lang="en-US" sz="1100" b="1" i="0" u="none" strike="noStrike" dirty="0">
                        <a:solidFill>
                          <a:schemeClr val="tx1"/>
                        </a:solidFill>
                        <a:effectLst/>
                        <a:latin typeface="+mn-lt"/>
                      </a:endParaRP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100" b="1" i="0" u="none" strike="noStrike" dirty="0">
                          <a:solidFill>
                            <a:schemeClr val="tx1"/>
                          </a:solidFill>
                          <a:effectLst/>
                          <a:latin typeface="+mn-lt"/>
                        </a:rPr>
                        <a:t> </a:t>
                      </a: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100" b="1" i="0" u="none" strike="noStrike" dirty="0">
                          <a:solidFill>
                            <a:schemeClr val="tx1"/>
                          </a:solidFill>
                          <a:effectLst/>
                          <a:latin typeface="+mn-lt"/>
                        </a:rPr>
                        <a:t> </a:t>
                      </a: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100" b="1" i="0" u="none" strike="noStrike" dirty="0">
                          <a:solidFill>
                            <a:schemeClr val="tx1"/>
                          </a:solidFill>
                          <a:effectLst/>
                          <a:latin typeface="+mn-lt"/>
                        </a:rPr>
                        <a:t> </a:t>
                      </a: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100" b="1" i="0" u="none" strike="noStrike" dirty="0" smtClean="0">
                          <a:solidFill>
                            <a:schemeClr val="tx1"/>
                          </a:solidFill>
                          <a:effectLst/>
                          <a:latin typeface="+mn-lt"/>
                        </a:rPr>
                        <a:t>1,800</a:t>
                      </a:r>
                      <a:endParaRPr lang="en-US" sz="1100" b="1" i="0" u="none" strike="noStrike" dirty="0">
                        <a:solidFill>
                          <a:schemeClr val="tx1"/>
                        </a:solidFill>
                        <a:effectLst/>
                        <a:latin typeface="+mn-lt"/>
                      </a:endParaRP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100" b="1" i="0" u="none" strike="noStrike" dirty="0">
                          <a:solidFill>
                            <a:schemeClr val="tx1"/>
                          </a:solidFill>
                          <a:effectLst/>
                          <a:latin typeface="+mn-lt"/>
                        </a:rPr>
                        <a:t> </a:t>
                      </a: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159451">
                <a:tc>
                  <a:txBody>
                    <a:bodyPr/>
                    <a:lstStyle/>
                    <a:p>
                      <a:pPr algn="l" fontAlgn="b"/>
                      <a:r>
                        <a:rPr lang="en-US" sz="1100" b="1" u="none" strike="noStrike" dirty="0" smtClean="0">
                          <a:effectLst/>
                          <a:latin typeface="+mn-lt"/>
                        </a:rPr>
                        <a:t>Equipment</a:t>
                      </a:r>
                      <a:endParaRPr lang="en-US" sz="1100" b="1" i="0" u="none" strike="noStrike" dirty="0">
                        <a:solidFill>
                          <a:srgbClr val="000000"/>
                        </a:solidFill>
                        <a:effectLst/>
                        <a:latin typeface="+mn-lt"/>
                      </a:endParaRPr>
                    </a:p>
                  </a:txBody>
                  <a:tcPr marR="1824" marT="1824"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100" b="1" i="0" u="none" strike="noStrike" dirty="0">
                          <a:solidFill>
                            <a:srgbClr val="000000"/>
                          </a:solidFill>
                          <a:effectLst/>
                          <a:latin typeface="+mn-lt"/>
                        </a:rPr>
                        <a:t> </a:t>
                      </a:r>
                      <a:r>
                        <a:rPr lang="en-US" sz="1100" b="1" i="0" u="none" strike="noStrike" dirty="0" smtClean="0">
                          <a:solidFill>
                            <a:srgbClr val="000000"/>
                          </a:solidFill>
                          <a:effectLst/>
                          <a:latin typeface="+mn-lt"/>
                        </a:rPr>
                        <a:t>80,000</a:t>
                      </a:r>
                      <a:endParaRPr lang="en-US" sz="1100" b="1" i="0" u="none" strike="noStrike" dirty="0">
                        <a:solidFill>
                          <a:srgbClr val="000000"/>
                        </a:solidFill>
                        <a:effectLst/>
                        <a:latin typeface="+mn-lt"/>
                      </a:endParaRP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endParaRPr lang="en-US" sz="1100" b="1" i="0" u="none" strike="noStrike" dirty="0">
                        <a:solidFill>
                          <a:srgbClr val="000000"/>
                        </a:solidFill>
                        <a:effectLst/>
                        <a:latin typeface="+mn-lt"/>
                      </a:endParaRP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100" b="1" i="0" u="none" strike="noStrike" dirty="0">
                          <a:solidFill>
                            <a:schemeClr val="tx1"/>
                          </a:solidFill>
                          <a:effectLst/>
                          <a:latin typeface="+mn-lt"/>
                        </a:rPr>
                        <a:t> </a:t>
                      </a: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100" b="1" i="0" u="none" strike="noStrike" dirty="0">
                          <a:solidFill>
                            <a:schemeClr val="tx1"/>
                          </a:solidFill>
                          <a:effectLst/>
                          <a:latin typeface="+mn-lt"/>
                        </a:rPr>
                        <a:t> </a:t>
                      </a: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100" b="1" i="0" u="none" strike="noStrike" dirty="0" smtClean="0">
                          <a:solidFill>
                            <a:schemeClr val="tx1"/>
                          </a:solidFill>
                          <a:effectLst/>
                          <a:latin typeface="+mn-lt"/>
                        </a:rPr>
                        <a:t>80,000</a:t>
                      </a:r>
                      <a:endParaRPr lang="en-US" sz="1100" b="1" i="0" u="none" strike="noStrike" dirty="0">
                        <a:solidFill>
                          <a:schemeClr val="tx1"/>
                        </a:solidFill>
                        <a:effectLst/>
                        <a:latin typeface="+mn-lt"/>
                      </a:endParaRP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endParaRPr lang="en-US" sz="1100" b="1" i="0" u="none" strike="noStrike" dirty="0">
                        <a:solidFill>
                          <a:schemeClr val="tx1"/>
                        </a:solidFill>
                        <a:effectLst/>
                        <a:latin typeface="+mn-lt"/>
                      </a:endParaRP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100" b="1" i="0" u="none" strike="noStrike" dirty="0">
                          <a:solidFill>
                            <a:schemeClr val="tx1"/>
                          </a:solidFill>
                          <a:effectLst/>
                          <a:latin typeface="+mn-lt"/>
                        </a:rPr>
                        <a:t> </a:t>
                      </a: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100" b="1" i="0" u="none" strike="noStrike" dirty="0">
                          <a:solidFill>
                            <a:schemeClr val="tx1"/>
                          </a:solidFill>
                          <a:effectLst/>
                          <a:latin typeface="+mn-lt"/>
                        </a:rPr>
                        <a:t> </a:t>
                      </a: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100" b="1" i="0" u="none" strike="noStrike" dirty="0" smtClean="0">
                          <a:solidFill>
                            <a:schemeClr val="tx1"/>
                          </a:solidFill>
                          <a:effectLst/>
                          <a:latin typeface="+mn-lt"/>
                        </a:rPr>
                        <a:t>80,000</a:t>
                      </a:r>
                      <a:endParaRPr lang="en-US" sz="1100" b="1" i="0" u="none" strike="noStrike" dirty="0">
                        <a:solidFill>
                          <a:schemeClr val="tx1"/>
                        </a:solidFill>
                        <a:effectLst/>
                        <a:latin typeface="+mn-lt"/>
                      </a:endParaRP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endParaRPr lang="en-US" sz="1100" b="1" i="0" u="none" strike="noStrike" dirty="0">
                        <a:solidFill>
                          <a:schemeClr val="tx1"/>
                        </a:solidFill>
                        <a:effectLst/>
                        <a:latin typeface="+mn-lt"/>
                      </a:endParaRP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159451">
                <a:tc>
                  <a:txBody>
                    <a:bodyPr/>
                    <a:lstStyle/>
                    <a:p>
                      <a:pPr algn="l" fontAlgn="b"/>
                      <a:r>
                        <a:rPr lang="en-US" sz="1100" b="1" u="none" strike="noStrike" dirty="0" smtClean="0">
                          <a:solidFill>
                            <a:schemeClr val="tx1"/>
                          </a:solidFill>
                          <a:effectLst/>
                          <a:latin typeface="+mn-lt"/>
                        </a:rPr>
                        <a:t>Accumulated Depreciation</a:t>
                      </a:r>
                      <a:endParaRPr lang="en-US" sz="1100" b="1" i="0" u="none" strike="noStrike" dirty="0">
                        <a:solidFill>
                          <a:schemeClr val="tx1"/>
                        </a:solidFill>
                        <a:effectLst/>
                        <a:latin typeface="+mn-lt"/>
                      </a:endParaRPr>
                    </a:p>
                  </a:txBody>
                  <a:tcPr marR="1824" marT="1824"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100" b="1" i="0" u="none" strike="noStrike" dirty="0">
                          <a:solidFill>
                            <a:srgbClr val="000000"/>
                          </a:solidFill>
                          <a:effectLst/>
                          <a:latin typeface="+mn-lt"/>
                        </a:rPr>
                        <a:t> </a:t>
                      </a: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100" b="1" i="0" u="none" strike="noStrike" dirty="0" smtClean="0">
                          <a:solidFill>
                            <a:srgbClr val="000000"/>
                          </a:solidFill>
                          <a:effectLst/>
                          <a:latin typeface="+mn-lt"/>
                        </a:rPr>
                        <a:t>16,000</a:t>
                      </a:r>
                      <a:endParaRPr lang="en-US" sz="1100" b="1" i="0" u="none" strike="noStrike" dirty="0">
                        <a:solidFill>
                          <a:srgbClr val="000000"/>
                        </a:solidFill>
                        <a:effectLst/>
                        <a:latin typeface="+mn-lt"/>
                      </a:endParaRP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100" b="1" i="0" u="none" strike="noStrike" dirty="0">
                          <a:solidFill>
                            <a:schemeClr val="tx1"/>
                          </a:solidFill>
                          <a:effectLst/>
                          <a:latin typeface="+mn-lt"/>
                        </a:rPr>
                        <a:t> </a:t>
                      </a: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n-US" sz="1100" b="1" i="0" u="none" strike="noStrike" dirty="0" smtClean="0">
                          <a:solidFill>
                            <a:schemeClr val="tx1"/>
                          </a:solidFill>
                          <a:effectLst/>
                          <a:latin typeface="+mn-lt"/>
                        </a:rPr>
                        <a:t>(b)</a:t>
                      </a:r>
                      <a:r>
                        <a:rPr lang="en-US" sz="1100" b="1" i="0" u="none" strike="noStrike" baseline="0" dirty="0" smtClean="0">
                          <a:solidFill>
                            <a:schemeClr val="tx1"/>
                          </a:solidFill>
                          <a:effectLst/>
                          <a:latin typeface="+mn-lt"/>
                        </a:rPr>
                        <a:t>  </a:t>
                      </a:r>
                      <a:r>
                        <a:rPr lang="en-US" sz="1100" b="1" i="0" u="none" strike="noStrike" kern="1200" dirty="0" smtClean="0">
                          <a:solidFill>
                            <a:schemeClr val="tx1"/>
                          </a:solidFill>
                          <a:effectLst/>
                          <a:latin typeface="+mn-lt"/>
                          <a:ea typeface="+mn-ea"/>
                          <a:cs typeface="+mn-cs"/>
                        </a:rPr>
                        <a:t>8,000</a:t>
                      </a:r>
                      <a:endParaRPr lang="en-US" sz="1100" b="1" i="0" u="none" strike="noStrike" dirty="0">
                        <a:solidFill>
                          <a:schemeClr val="tx1"/>
                        </a:solidFill>
                        <a:effectLst/>
                        <a:latin typeface="+mn-lt"/>
                      </a:endParaRP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100" b="1" i="0" u="none" strike="noStrike" dirty="0">
                          <a:solidFill>
                            <a:schemeClr val="tx1"/>
                          </a:solidFill>
                          <a:effectLst/>
                          <a:latin typeface="+mn-lt"/>
                        </a:rPr>
                        <a:t> </a:t>
                      </a: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100" b="1" i="0" u="none" strike="noStrike" dirty="0" smtClean="0">
                          <a:solidFill>
                            <a:schemeClr val="tx1"/>
                          </a:solidFill>
                          <a:effectLst/>
                          <a:latin typeface="+mn-lt"/>
                        </a:rPr>
                        <a:t>24,000</a:t>
                      </a:r>
                      <a:endParaRPr lang="en-US" sz="1100" b="1" i="0" u="none" strike="noStrike" dirty="0">
                        <a:solidFill>
                          <a:schemeClr val="tx1"/>
                        </a:solidFill>
                        <a:effectLst/>
                        <a:latin typeface="+mn-lt"/>
                      </a:endParaRP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100" b="1" i="0" u="none" strike="noStrike" dirty="0">
                          <a:solidFill>
                            <a:schemeClr val="tx1"/>
                          </a:solidFill>
                          <a:effectLst/>
                          <a:latin typeface="+mn-lt"/>
                        </a:rPr>
                        <a:t> </a:t>
                      </a: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100" b="1" i="0" u="none" strike="noStrike" dirty="0">
                          <a:solidFill>
                            <a:schemeClr val="tx1"/>
                          </a:solidFill>
                          <a:effectLst/>
                          <a:latin typeface="+mn-lt"/>
                        </a:rPr>
                        <a:t> </a:t>
                      </a: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100" b="1" i="0" u="none" strike="noStrike" dirty="0">
                          <a:solidFill>
                            <a:schemeClr val="tx1"/>
                          </a:solidFill>
                          <a:effectLst/>
                          <a:latin typeface="+mn-lt"/>
                        </a:rPr>
                        <a:t> </a:t>
                      </a: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100" b="1" i="0" u="none" strike="noStrike" dirty="0" smtClean="0">
                          <a:solidFill>
                            <a:schemeClr val="tx1"/>
                          </a:solidFill>
                          <a:effectLst/>
                          <a:latin typeface="+mn-lt"/>
                        </a:rPr>
                        <a:t>24,000</a:t>
                      </a:r>
                      <a:endParaRPr lang="en-US" sz="1100" b="1" i="0" u="none" strike="noStrike" dirty="0">
                        <a:solidFill>
                          <a:schemeClr val="tx1"/>
                        </a:solidFill>
                        <a:effectLst/>
                        <a:latin typeface="+mn-lt"/>
                      </a:endParaRP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159451">
                <a:tc>
                  <a:txBody>
                    <a:bodyPr/>
                    <a:lstStyle/>
                    <a:p>
                      <a:pPr algn="l" fontAlgn="b"/>
                      <a:r>
                        <a:rPr lang="en-US" sz="1100" b="1" i="0" u="none" strike="noStrike" dirty="0" smtClean="0">
                          <a:solidFill>
                            <a:schemeClr val="dk1"/>
                          </a:solidFill>
                          <a:effectLst/>
                          <a:latin typeface="+mn-lt"/>
                        </a:rPr>
                        <a:t>Accounts</a:t>
                      </a:r>
                      <a:r>
                        <a:rPr lang="en-US" sz="1100" b="1" i="0" u="none" strike="noStrike" baseline="0" dirty="0" smtClean="0">
                          <a:solidFill>
                            <a:schemeClr val="dk1"/>
                          </a:solidFill>
                          <a:effectLst/>
                          <a:latin typeface="+mn-lt"/>
                        </a:rPr>
                        <a:t> Payable</a:t>
                      </a:r>
                      <a:endParaRPr lang="en-US" sz="1100" b="1" i="0" u="none" strike="noStrike" dirty="0">
                        <a:solidFill>
                          <a:srgbClr val="000000"/>
                        </a:solidFill>
                        <a:effectLst/>
                        <a:latin typeface="+mn-lt"/>
                      </a:endParaRPr>
                    </a:p>
                  </a:txBody>
                  <a:tcPr marR="1824" marT="1824"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100" b="1" i="0" u="none" strike="noStrike" dirty="0">
                          <a:solidFill>
                            <a:srgbClr val="000000"/>
                          </a:solidFill>
                          <a:effectLst/>
                          <a:latin typeface="+mn-lt"/>
                        </a:rPr>
                        <a:t> </a:t>
                      </a: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100" b="1" i="0" u="none" strike="noStrike" dirty="0" smtClean="0">
                          <a:solidFill>
                            <a:srgbClr val="000000"/>
                          </a:solidFill>
                          <a:effectLst/>
                          <a:latin typeface="+mn-lt"/>
                        </a:rPr>
                        <a:t>20,400</a:t>
                      </a:r>
                      <a:endParaRPr lang="en-US" sz="1100" b="1" i="0" u="none" strike="noStrike" dirty="0">
                        <a:solidFill>
                          <a:srgbClr val="000000"/>
                        </a:solidFill>
                        <a:effectLst/>
                        <a:latin typeface="+mn-lt"/>
                      </a:endParaRP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endParaRPr lang="en-US" sz="1100" b="1" i="0" u="none" strike="noStrike" dirty="0">
                        <a:solidFill>
                          <a:schemeClr val="tx1"/>
                        </a:solidFill>
                        <a:effectLst/>
                        <a:latin typeface="+mn-lt"/>
                      </a:endParaRP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100" b="1" i="0" u="none" strike="noStrike" dirty="0">
                          <a:solidFill>
                            <a:schemeClr val="tx1"/>
                          </a:solidFill>
                          <a:effectLst/>
                          <a:latin typeface="+mn-lt"/>
                        </a:rPr>
                        <a:t> </a:t>
                      </a: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100" b="1" i="0" u="none" strike="noStrike" dirty="0">
                          <a:solidFill>
                            <a:schemeClr val="tx1"/>
                          </a:solidFill>
                          <a:effectLst/>
                          <a:latin typeface="+mn-lt"/>
                        </a:rPr>
                        <a:t> </a:t>
                      </a: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100" b="1" i="0" u="none" strike="noStrike" dirty="0" smtClean="0">
                          <a:solidFill>
                            <a:schemeClr val="tx1"/>
                          </a:solidFill>
                          <a:effectLst/>
                          <a:latin typeface="+mn-lt"/>
                        </a:rPr>
                        <a:t>20,400</a:t>
                      </a:r>
                      <a:endParaRPr lang="en-US" sz="1100" b="1" i="0" u="none" strike="noStrike" dirty="0">
                        <a:solidFill>
                          <a:schemeClr val="tx1"/>
                        </a:solidFill>
                        <a:effectLst/>
                        <a:latin typeface="+mn-lt"/>
                      </a:endParaRP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100" b="1" i="0" u="none" strike="noStrike" dirty="0">
                          <a:solidFill>
                            <a:schemeClr val="tx1"/>
                          </a:solidFill>
                          <a:effectLst/>
                          <a:latin typeface="+mn-lt"/>
                        </a:rPr>
                        <a:t> </a:t>
                      </a: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100" b="1" i="0" u="none" strike="noStrike" dirty="0">
                          <a:solidFill>
                            <a:schemeClr val="tx1"/>
                          </a:solidFill>
                          <a:effectLst/>
                          <a:latin typeface="+mn-lt"/>
                        </a:rPr>
                        <a:t> </a:t>
                      </a: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100" b="1" i="0" u="none" strike="noStrike" dirty="0">
                          <a:solidFill>
                            <a:schemeClr val="tx1"/>
                          </a:solidFill>
                          <a:effectLst/>
                          <a:latin typeface="+mn-lt"/>
                        </a:rPr>
                        <a:t> </a:t>
                      </a: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100" b="1" i="0" u="none" strike="noStrike" dirty="0" smtClean="0">
                          <a:solidFill>
                            <a:schemeClr val="tx1"/>
                          </a:solidFill>
                          <a:effectLst/>
                          <a:latin typeface="+mn-lt"/>
                        </a:rPr>
                        <a:t>20,400</a:t>
                      </a:r>
                      <a:endParaRPr lang="en-US" sz="1100" b="1" i="0" u="none" strike="noStrike" dirty="0">
                        <a:solidFill>
                          <a:schemeClr val="tx1"/>
                        </a:solidFill>
                        <a:effectLst/>
                        <a:latin typeface="+mn-lt"/>
                      </a:endParaRP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159451">
                <a:tc>
                  <a:txBody>
                    <a:bodyPr/>
                    <a:lstStyle/>
                    <a:p>
                      <a:pPr algn="l" fontAlgn="b"/>
                      <a:r>
                        <a:rPr lang="en-US" sz="1100" b="1" u="none" strike="noStrike" dirty="0" smtClean="0">
                          <a:effectLst/>
                          <a:latin typeface="+mn-lt"/>
                        </a:rPr>
                        <a:t>Share Capital-Ordinary</a:t>
                      </a:r>
                      <a:endParaRPr lang="en-US" sz="1100" b="1" i="0" u="none" strike="noStrike" dirty="0">
                        <a:solidFill>
                          <a:srgbClr val="000000"/>
                        </a:solidFill>
                        <a:effectLst/>
                        <a:latin typeface="+mn-lt"/>
                      </a:endParaRPr>
                    </a:p>
                  </a:txBody>
                  <a:tcPr marR="1824" marT="1824"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100" b="1" i="0" u="none" strike="noStrike" dirty="0">
                          <a:solidFill>
                            <a:srgbClr val="000000"/>
                          </a:solidFill>
                          <a:effectLst/>
                          <a:latin typeface="+mn-lt"/>
                        </a:rPr>
                        <a:t> </a:t>
                      </a: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100" b="1" i="0" u="none" strike="noStrike" dirty="0" smtClean="0">
                          <a:solidFill>
                            <a:srgbClr val="000000"/>
                          </a:solidFill>
                          <a:effectLst/>
                          <a:latin typeface="+mn-lt"/>
                        </a:rPr>
                        <a:t>50,000</a:t>
                      </a:r>
                      <a:endParaRPr lang="en-US" sz="1100" b="1" i="0" u="none" strike="noStrike" dirty="0">
                        <a:solidFill>
                          <a:srgbClr val="000000"/>
                        </a:solidFill>
                        <a:effectLst/>
                        <a:latin typeface="+mn-lt"/>
                      </a:endParaRP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100" b="1" i="0" u="none" strike="noStrike" dirty="0">
                          <a:solidFill>
                            <a:schemeClr val="tx1"/>
                          </a:solidFill>
                          <a:effectLst/>
                          <a:latin typeface="+mn-lt"/>
                        </a:rPr>
                        <a:t> </a:t>
                      </a: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100" b="1" i="0" u="none" strike="noStrike" dirty="0">
                          <a:solidFill>
                            <a:schemeClr val="tx1"/>
                          </a:solidFill>
                          <a:effectLst/>
                          <a:latin typeface="+mn-lt"/>
                        </a:rPr>
                        <a:t> </a:t>
                      </a: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100" b="1" i="0" u="none" strike="noStrike" dirty="0">
                          <a:solidFill>
                            <a:schemeClr val="tx1"/>
                          </a:solidFill>
                          <a:effectLst/>
                          <a:latin typeface="+mn-lt"/>
                        </a:rPr>
                        <a:t> </a:t>
                      </a: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100" b="1" i="0" u="none" strike="noStrike" dirty="0" smtClean="0">
                          <a:solidFill>
                            <a:schemeClr val="tx1"/>
                          </a:solidFill>
                          <a:effectLst/>
                          <a:latin typeface="+mn-lt"/>
                        </a:rPr>
                        <a:t>50,000</a:t>
                      </a:r>
                      <a:endParaRPr lang="en-US" sz="1100" b="1" i="0" u="none" strike="noStrike" dirty="0">
                        <a:solidFill>
                          <a:schemeClr val="tx1"/>
                        </a:solidFill>
                        <a:effectLst/>
                        <a:latin typeface="+mn-lt"/>
                      </a:endParaRP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100" b="1" i="0" u="none" strike="noStrike" dirty="0">
                          <a:solidFill>
                            <a:schemeClr val="tx1"/>
                          </a:solidFill>
                          <a:effectLst/>
                          <a:latin typeface="+mn-lt"/>
                        </a:rPr>
                        <a:t> </a:t>
                      </a: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100" b="1" i="0" u="none" strike="noStrike" dirty="0">
                          <a:solidFill>
                            <a:schemeClr val="tx1"/>
                          </a:solidFill>
                          <a:effectLst/>
                          <a:latin typeface="+mn-lt"/>
                        </a:rPr>
                        <a:t> </a:t>
                      </a: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100" b="1" i="0" u="none" strike="noStrike" dirty="0">
                          <a:solidFill>
                            <a:schemeClr val="tx1"/>
                          </a:solidFill>
                          <a:effectLst/>
                          <a:latin typeface="+mn-lt"/>
                        </a:rPr>
                        <a:t> </a:t>
                      </a: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100" b="1" i="0" u="none" strike="noStrike" dirty="0" smtClean="0">
                          <a:solidFill>
                            <a:schemeClr val="tx1"/>
                          </a:solidFill>
                          <a:effectLst/>
                          <a:latin typeface="+mn-lt"/>
                        </a:rPr>
                        <a:t>50,000</a:t>
                      </a:r>
                      <a:endParaRPr lang="en-US" sz="1100" b="1" i="0" u="none" strike="noStrike" dirty="0">
                        <a:solidFill>
                          <a:schemeClr val="tx1"/>
                        </a:solidFill>
                        <a:effectLst/>
                        <a:latin typeface="+mn-lt"/>
                      </a:endParaRP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159451">
                <a:tc>
                  <a:txBody>
                    <a:bodyPr/>
                    <a:lstStyle/>
                    <a:p>
                      <a:pPr algn="l" fontAlgn="b"/>
                      <a:r>
                        <a:rPr lang="en-US" sz="1100" b="1" i="0" u="none" strike="noStrike" dirty="0" smtClean="0">
                          <a:solidFill>
                            <a:srgbClr val="000000"/>
                          </a:solidFill>
                          <a:effectLst/>
                          <a:latin typeface="+mn-lt"/>
                        </a:rPr>
                        <a:t>Retained Earnings</a:t>
                      </a:r>
                      <a:endParaRPr lang="en-US" sz="1100" b="1" i="0" u="none" strike="noStrike" dirty="0">
                        <a:solidFill>
                          <a:srgbClr val="000000"/>
                        </a:solidFill>
                        <a:effectLst/>
                        <a:latin typeface="+mn-lt"/>
                      </a:endParaRPr>
                    </a:p>
                  </a:txBody>
                  <a:tcPr marR="1824" marT="1824"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endParaRPr lang="en-US" sz="1100" b="1" i="0" u="none" strike="noStrike" dirty="0">
                        <a:solidFill>
                          <a:srgbClr val="000000"/>
                        </a:solidFill>
                        <a:effectLst/>
                        <a:latin typeface="+mn-lt"/>
                      </a:endParaRP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100" b="1" i="0" u="none" strike="noStrike" dirty="0" smtClean="0">
                          <a:solidFill>
                            <a:srgbClr val="000000"/>
                          </a:solidFill>
                          <a:effectLst/>
                          <a:latin typeface="+mn-lt"/>
                        </a:rPr>
                        <a:t>33,000</a:t>
                      </a:r>
                      <a:endParaRPr lang="en-US" sz="1100" b="1" i="0" u="none" strike="noStrike" dirty="0">
                        <a:solidFill>
                          <a:srgbClr val="000000"/>
                        </a:solidFill>
                        <a:effectLst/>
                        <a:latin typeface="+mn-lt"/>
                      </a:endParaRP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endParaRPr lang="en-US" sz="1100" b="1" i="0" u="none" strike="noStrike" dirty="0">
                        <a:solidFill>
                          <a:schemeClr val="tx1"/>
                        </a:solidFill>
                        <a:effectLst/>
                        <a:latin typeface="+mn-lt"/>
                      </a:endParaRP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endParaRPr lang="en-US" sz="1100" b="1" i="0" u="none" strike="noStrike" dirty="0">
                        <a:solidFill>
                          <a:schemeClr val="tx1"/>
                        </a:solidFill>
                        <a:effectLst/>
                        <a:latin typeface="+mn-lt"/>
                      </a:endParaRP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endParaRPr lang="en-US" sz="1100" b="1" i="0" u="none" strike="noStrike" dirty="0">
                        <a:solidFill>
                          <a:schemeClr val="tx1"/>
                        </a:solidFill>
                        <a:effectLst/>
                        <a:latin typeface="+mn-lt"/>
                      </a:endParaRP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100" b="1" i="0" u="none" strike="noStrike" dirty="0" smtClean="0">
                          <a:solidFill>
                            <a:schemeClr val="tx1"/>
                          </a:solidFill>
                          <a:effectLst/>
                          <a:latin typeface="+mn-lt"/>
                        </a:rPr>
                        <a:t>33,000</a:t>
                      </a:r>
                      <a:endParaRPr lang="en-US" sz="1100" b="1" i="0" u="none" strike="noStrike" dirty="0">
                        <a:solidFill>
                          <a:schemeClr val="tx1"/>
                        </a:solidFill>
                        <a:effectLst/>
                        <a:latin typeface="+mn-lt"/>
                      </a:endParaRP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endParaRPr lang="en-US" sz="1100" b="1" i="0" u="none" strike="noStrike" dirty="0">
                        <a:solidFill>
                          <a:schemeClr val="tx1"/>
                        </a:solidFill>
                        <a:effectLst/>
                        <a:latin typeface="+mn-lt"/>
                      </a:endParaRP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endParaRPr lang="en-US" sz="1100" b="1" i="0" u="none" strike="noStrike" dirty="0">
                        <a:solidFill>
                          <a:schemeClr val="tx1"/>
                        </a:solidFill>
                        <a:effectLst/>
                        <a:latin typeface="+mn-lt"/>
                      </a:endParaRP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endParaRPr lang="en-US" sz="1100" b="1" i="0" u="none" strike="noStrike" dirty="0">
                        <a:solidFill>
                          <a:schemeClr val="tx1"/>
                        </a:solidFill>
                        <a:effectLst/>
                        <a:latin typeface="+mn-lt"/>
                      </a:endParaRP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100" b="1" i="0" u="none" strike="noStrike" dirty="0" smtClean="0">
                          <a:solidFill>
                            <a:schemeClr val="tx1"/>
                          </a:solidFill>
                          <a:effectLst/>
                          <a:latin typeface="+mn-lt"/>
                        </a:rPr>
                        <a:t>33,000</a:t>
                      </a:r>
                      <a:endParaRPr lang="en-US" sz="1100" b="1" i="0" u="none" strike="noStrike" dirty="0">
                        <a:solidFill>
                          <a:schemeClr val="tx1"/>
                        </a:solidFill>
                        <a:effectLst/>
                        <a:latin typeface="+mn-lt"/>
                      </a:endParaRP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159451">
                <a:tc>
                  <a:txBody>
                    <a:bodyPr/>
                    <a:lstStyle/>
                    <a:p>
                      <a:pPr algn="l" fontAlgn="b"/>
                      <a:r>
                        <a:rPr lang="en-US" sz="1100" b="1" u="none" strike="noStrike" dirty="0" smtClean="0">
                          <a:effectLst/>
                          <a:latin typeface="+mn-lt"/>
                        </a:rPr>
                        <a:t>Dividends</a:t>
                      </a:r>
                      <a:endParaRPr lang="en-US" sz="1100" b="1" i="0" u="none" strike="noStrike" dirty="0">
                        <a:solidFill>
                          <a:srgbClr val="000000"/>
                        </a:solidFill>
                        <a:effectLst/>
                        <a:latin typeface="+mn-lt"/>
                      </a:endParaRPr>
                    </a:p>
                  </a:txBody>
                  <a:tcPr marR="1824" marT="1824"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100" b="1" i="0" u="none" strike="noStrike" dirty="0" smtClean="0">
                          <a:solidFill>
                            <a:srgbClr val="000000"/>
                          </a:solidFill>
                          <a:effectLst/>
                          <a:latin typeface="+mn-lt"/>
                        </a:rPr>
                        <a:t>15,000</a:t>
                      </a:r>
                      <a:endParaRPr lang="en-US" sz="1100" b="1" i="0" u="none" strike="noStrike" dirty="0">
                        <a:solidFill>
                          <a:srgbClr val="000000"/>
                        </a:solidFill>
                        <a:effectLst/>
                        <a:latin typeface="+mn-lt"/>
                      </a:endParaRP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100" b="1" i="0" u="none" strike="noStrike" dirty="0">
                          <a:solidFill>
                            <a:srgbClr val="000000"/>
                          </a:solidFill>
                          <a:effectLst/>
                          <a:latin typeface="+mn-lt"/>
                        </a:rPr>
                        <a:t> </a:t>
                      </a: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100" b="1" i="0" u="none" strike="noStrike" dirty="0">
                          <a:solidFill>
                            <a:schemeClr val="tx1"/>
                          </a:solidFill>
                          <a:effectLst/>
                          <a:latin typeface="+mn-lt"/>
                        </a:rPr>
                        <a:t> </a:t>
                      </a: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100" b="1" i="0" u="none" strike="noStrike" dirty="0">
                          <a:solidFill>
                            <a:schemeClr val="tx1"/>
                          </a:solidFill>
                          <a:effectLst/>
                          <a:latin typeface="+mn-lt"/>
                        </a:rPr>
                        <a:t> </a:t>
                      </a: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100" b="1" i="0" u="none" strike="noStrike" dirty="0" smtClean="0">
                          <a:solidFill>
                            <a:schemeClr val="tx1"/>
                          </a:solidFill>
                          <a:effectLst/>
                          <a:latin typeface="+mn-lt"/>
                        </a:rPr>
                        <a:t>15,000</a:t>
                      </a:r>
                      <a:endParaRPr lang="en-US" sz="1100" b="1" i="0" u="none" strike="noStrike" dirty="0">
                        <a:solidFill>
                          <a:schemeClr val="tx1"/>
                        </a:solidFill>
                        <a:effectLst/>
                        <a:latin typeface="+mn-lt"/>
                      </a:endParaRP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100" b="1" i="0" u="none" strike="noStrike" dirty="0">
                          <a:solidFill>
                            <a:schemeClr val="tx1"/>
                          </a:solidFill>
                          <a:effectLst/>
                          <a:latin typeface="+mn-lt"/>
                        </a:rPr>
                        <a:t> </a:t>
                      </a: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100" b="1" i="0" u="none" strike="noStrike" dirty="0">
                          <a:solidFill>
                            <a:schemeClr val="tx1"/>
                          </a:solidFill>
                          <a:effectLst/>
                          <a:latin typeface="+mn-lt"/>
                        </a:rPr>
                        <a:t> </a:t>
                      </a: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100" b="1" i="0" u="none" strike="noStrike" dirty="0">
                          <a:solidFill>
                            <a:schemeClr val="tx1"/>
                          </a:solidFill>
                          <a:effectLst/>
                          <a:latin typeface="+mn-lt"/>
                        </a:rPr>
                        <a:t> </a:t>
                      </a: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100" b="1" i="0" u="none" strike="noStrike" dirty="0" smtClean="0">
                          <a:solidFill>
                            <a:schemeClr val="tx1"/>
                          </a:solidFill>
                          <a:effectLst/>
                          <a:latin typeface="+mn-lt"/>
                        </a:rPr>
                        <a:t>15,000</a:t>
                      </a:r>
                      <a:endParaRPr lang="en-US" sz="1100" b="1" i="0" u="none" strike="noStrike" dirty="0">
                        <a:solidFill>
                          <a:schemeClr val="tx1"/>
                        </a:solidFill>
                        <a:effectLst/>
                        <a:latin typeface="+mn-lt"/>
                      </a:endParaRP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100" b="1" i="0" u="none" strike="noStrike" dirty="0">
                          <a:solidFill>
                            <a:schemeClr val="tx1"/>
                          </a:solidFill>
                          <a:effectLst/>
                          <a:latin typeface="+mn-lt"/>
                        </a:rPr>
                        <a:t> </a:t>
                      </a: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159451">
                <a:tc>
                  <a:txBody>
                    <a:bodyPr/>
                    <a:lstStyle/>
                    <a:p>
                      <a:pPr algn="l" fontAlgn="b"/>
                      <a:r>
                        <a:rPr lang="en-US" sz="1100" b="1" u="none" strike="noStrike" dirty="0">
                          <a:solidFill>
                            <a:srgbClr val="990000"/>
                          </a:solidFill>
                          <a:effectLst/>
                          <a:latin typeface="+mn-lt"/>
                        </a:rPr>
                        <a:t>Service Revenue</a:t>
                      </a:r>
                      <a:endParaRPr lang="en-US" sz="1100" b="1" i="0" u="none" strike="noStrike" dirty="0">
                        <a:solidFill>
                          <a:srgbClr val="990000"/>
                        </a:solidFill>
                        <a:effectLst/>
                        <a:latin typeface="+mn-lt"/>
                      </a:endParaRPr>
                    </a:p>
                  </a:txBody>
                  <a:tcPr marR="1824" marT="1824"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100" b="1" i="0" u="none" strike="noStrike" dirty="0">
                          <a:solidFill>
                            <a:srgbClr val="990000"/>
                          </a:solidFill>
                          <a:effectLst/>
                          <a:latin typeface="+mn-lt"/>
                        </a:rPr>
                        <a:t> </a:t>
                      </a: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100" b="1" i="0" u="none" strike="noStrike" dirty="0" smtClean="0">
                          <a:solidFill>
                            <a:srgbClr val="990000"/>
                          </a:solidFill>
                          <a:effectLst/>
                          <a:latin typeface="+mn-lt"/>
                        </a:rPr>
                        <a:t>480,000</a:t>
                      </a:r>
                      <a:endParaRPr lang="en-US" sz="1100" b="1" i="0" u="none" strike="noStrike" dirty="0">
                        <a:solidFill>
                          <a:srgbClr val="990000"/>
                        </a:solidFill>
                        <a:effectLst/>
                        <a:latin typeface="+mn-lt"/>
                      </a:endParaRP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100" b="1" i="0" u="none" strike="noStrike" dirty="0">
                          <a:solidFill>
                            <a:srgbClr val="990000"/>
                          </a:solidFill>
                          <a:effectLst/>
                          <a:latin typeface="+mn-lt"/>
                        </a:rPr>
                        <a:t> </a:t>
                      </a: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endParaRPr lang="en-US" sz="1100" b="1" i="0" u="none" strike="noStrike" dirty="0">
                        <a:solidFill>
                          <a:srgbClr val="990000"/>
                        </a:solidFill>
                        <a:effectLst/>
                        <a:latin typeface="+mn-lt"/>
                      </a:endParaRP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100" b="1" i="0" u="none" strike="noStrike" dirty="0">
                          <a:solidFill>
                            <a:srgbClr val="990000"/>
                          </a:solidFill>
                          <a:effectLst/>
                          <a:latin typeface="+mn-lt"/>
                        </a:rPr>
                        <a:t> </a:t>
                      </a: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100" b="1" i="0" u="none" strike="noStrike" dirty="0" smtClean="0">
                          <a:solidFill>
                            <a:srgbClr val="990000"/>
                          </a:solidFill>
                          <a:effectLst/>
                          <a:latin typeface="+mn-lt"/>
                        </a:rPr>
                        <a:t>480,000</a:t>
                      </a:r>
                      <a:endParaRPr lang="en-US" sz="1100" b="1" i="0" u="none" strike="noStrike" dirty="0">
                        <a:solidFill>
                          <a:srgbClr val="990000"/>
                        </a:solidFill>
                        <a:effectLst/>
                        <a:latin typeface="+mn-lt"/>
                      </a:endParaRP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100" b="1" i="0" u="none" strike="noStrike" dirty="0">
                          <a:solidFill>
                            <a:srgbClr val="990000"/>
                          </a:solidFill>
                          <a:effectLst/>
                          <a:latin typeface="+mn-lt"/>
                        </a:rPr>
                        <a:t> </a:t>
                      </a: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100" b="1" i="0" u="none" strike="noStrike" dirty="0" smtClean="0">
                          <a:solidFill>
                            <a:srgbClr val="990000"/>
                          </a:solidFill>
                          <a:effectLst/>
                          <a:latin typeface="+mn-lt"/>
                        </a:rPr>
                        <a:t>480,000</a:t>
                      </a:r>
                      <a:endParaRPr lang="en-US" sz="1100" b="1" i="0" u="none" strike="noStrike" dirty="0">
                        <a:solidFill>
                          <a:srgbClr val="990000"/>
                        </a:solidFill>
                        <a:effectLst/>
                        <a:latin typeface="+mn-lt"/>
                      </a:endParaRP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100" b="1" i="0" u="none" strike="noStrike" dirty="0">
                          <a:solidFill>
                            <a:schemeClr val="tx1"/>
                          </a:solidFill>
                          <a:effectLst/>
                          <a:latin typeface="+mn-lt"/>
                        </a:rPr>
                        <a:t> </a:t>
                      </a: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100" b="1" i="0" u="none" strike="noStrike" dirty="0">
                          <a:solidFill>
                            <a:schemeClr val="tx1"/>
                          </a:solidFill>
                          <a:effectLst/>
                          <a:latin typeface="+mn-lt"/>
                        </a:rPr>
                        <a:t> </a:t>
                      </a: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159451">
                <a:tc>
                  <a:txBody>
                    <a:bodyPr/>
                    <a:lstStyle/>
                    <a:p>
                      <a:pPr algn="l" fontAlgn="b"/>
                      <a:r>
                        <a:rPr lang="en-US" sz="1100" b="1" u="none" strike="noStrike" dirty="0" smtClean="0">
                          <a:solidFill>
                            <a:srgbClr val="990000"/>
                          </a:solidFill>
                          <a:effectLst/>
                          <a:latin typeface="+mn-lt"/>
                        </a:rPr>
                        <a:t>Sales Returns and Allow.</a:t>
                      </a:r>
                      <a:endParaRPr lang="en-US" sz="1100" b="1" i="0" u="none" strike="noStrike" dirty="0">
                        <a:solidFill>
                          <a:srgbClr val="990000"/>
                        </a:solidFill>
                        <a:effectLst/>
                        <a:latin typeface="+mn-lt"/>
                      </a:endParaRPr>
                    </a:p>
                  </a:txBody>
                  <a:tcPr marR="1824" marT="1824"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100" b="1" i="0" u="none" strike="noStrike" dirty="0" smtClean="0">
                          <a:solidFill>
                            <a:srgbClr val="990000"/>
                          </a:solidFill>
                          <a:effectLst/>
                          <a:latin typeface="+mn-lt"/>
                        </a:rPr>
                        <a:t>12,000</a:t>
                      </a:r>
                      <a:endParaRPr lang="en-US" sz="1100" b="1" i="0" u="none" strike="noStrike" dirty="0">
                        <a:solidFill>
                          <a:srgbClr val="990000"/>
                        </a:solidFill>
                        <a:effectLst/>
                        <a:latin typeface="+mn-lt"/>
                      </a:endParaRP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100" b="1" i="0" u="none" strike="noStrike" dirty="0">
                          <a:solidFill>
                            <a:srgbClr val="990000"/>
                          </a:solidFill>
                          <a:effectLst/>
                          <a:latin typeface="+mn-lt"/>
                        </a:rPr>
                        <a:t> </a:t>
                      </a: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100" b="1" i="0" u="none" strike="noStrike" dirty="0">
                          <a:solidFill>
                            <a:srgbClr val="990000"/>
                          </a:solidFill>
                          <a:effectLst/>
                          <a:latin typeface="+mn-lt"/>
                        </a:rPr>
                        <a:t> </a:t>
                      </a: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endParaRPr lang="en-US" sz="1100" b="1" i="0" u="none" strike="noStrike" dirty="0">
                        <a:solidFill>
                          <a:srgbClr val="990000"/>
                        </a:solidFill>
                        <a:effectLst/>
                        <a:latin typeface="+mn-lt"/>
                      </a:endParaRP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100" b="1" i="0" u="none" strike="noStrike" dirty="0" smtClean="0">
                          <a:solidFill>
                            <a:srgbClr val="990000"/>
                          </a:solidFill>
                          <a:effectLst/>
                          <a:latin typeface="+mn-lt"/>
                        </a:rPr>
                        <a:t>12,000</a:t>
                      </a:r>
                      <a:r>
                        <a:rPr lang="en-US" sz="1100" b="1" i="0" u="none" strike="noStrike" dirty="0">
                          <a:solidFill>
                            <a:srgbClr val="990000"/>
                          </a:solidFill>
                          <a:effectLst/>
                          <a:latin typeface="+mn-lt"/>
                        </a:rPr>
                        <a:t> </a:t>
                      </a: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100" b="1" i="0" u="none" strike="noStrike" dirty="0">
                          <a:solidFill>
                            <a:srgbClr val="990000"/>
                          </a:solidFill>
                          <a:effectLst/>
                          <a:latin typeface="+mn-lt"/>
                        </a:rPr>
                        <a:t> </a:t>
                      </a: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100" b="1" i="0" u="none" strike="noStrike" dirty="0">
                          <a:solidFill>
                            <a:srgbClr val="990000"/>
                          </a:solidFill>
                          <a:effectLst/>
                          <a:latin typeface="+mn-lt"/>
                        </a:rPr>
                        <a:t> </a:t>
                      </a:r>
                      <a:r>
                        <a:rPr lang="en-US" sz="1100" b="1" i="0" u="none" strike="noStrike" dirty="0" smtClean="0">
                          <a:solidFill>
                            <a:srgbClr val="990000"/>
                          </a:solidFill>
                          <a:effectLst/>
                          <a:latin typeface="+mn-lt"/>
                        </a:rPr>
                        <a:t>12,000</a:t>
                      </a:r>
                      <a:endParaRPr lang="en-US" sz="1100" b="1" i="0" u="none" strike="noStrike" dirty="0">
                        <a:solidFill>
                          <a:srgbClr val="990000"/>
                        </a:solidFill>
                        <a:effectLst/>
                        <a:latin typeface="+mn-lt"/>
                      </a:endParaRP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100" b="1" i="0" u="none" strike="noStrike" dirty="0">
                          <a:solidFill>
                            <a:srgbClr val="990000"/>
                          </a:solidFill>
                          <a:effectLst/>
                          <a:latin typeface="+mn-lt"/>
                        </a:rPr>
                        <a:t> </a:t>
                      </a: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100" b="1" i="0" u="none" strike="noStrike" dirty="0">
                          <a:solidFill>
                            <a:schemeClr val="tx1"/>
                          </a:solidFill>
                          <a:effectLst/>
                          <a:latin typeface="+mn-lt"/>
                        </a:rPr>
                        <a:t> </a:t>
                      </a: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100" b="1" i="0" u="none" strike="noStrike" dirty="0">
                          <a:solidFill>
                            <a:schemeClr val="tx1"/>
                          </a:solidFill>
                          <a:effectLst/>
                          <a:latin typeface="+mn-lt"/>
                        </a:rPr>
                        <a:t> </a:t>
                      </a: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159451">
                <a:tc>
                  <a:txBody>
                    <a:bodyPr/>
                    <a:lstStyle/>
                    <a:p>
                      <a:pPr algn="l" fontAlgn="b"/>
                      <a:r>
                        <a:rPr lang="en-US" sz="1100" b="1" u="none" strike="noStrike" dirty="0" smtClean="0">
                          <a:solidFill>
                            <a:srgbClr val="990000"/>
                          </a:solidFill>
                          <a:effectLst/>
                          <a:latin typeface="+mn-lt"/>
                        </a:rPr>
                        <a:t>Sales Discounts</a:t>
                      </a:r>
                      <a:endParaRPr lang="en-US" sz="1100" b="1" i="0" u="none" strike="noStrike" dirty="0">
                        <a:solidFill>
                          <a:srgbClr val="990000"/>
                        </a:solidFill>
                        <a:effectLst/>
                        <a:latin typeface="+mn-lt"/>
                      </a:endParaRPr>
                    </a:p>
                  </a:txBody>
                  <a:tcPr marR="1824" marT="1824"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100" b="1" i="0" u="none" strike="noStrike" dirty="0" smtClean="0">
                          <a:solidFill>
                            <a:srgbClr val="990000"/>
                          </a:solidFill>
                          <a:effectLst/>
                          <a:latin typeface="+mn-lt"/>
                        </a:rPr>
                        <a:t>8,000</a:t>
                      </a:r>
                      <a:endParaRPr lang="en-US" sz="1100" b="1" i="0" u="none" strike="noStrike" dirty="0">
                        <a:solidFill>
                          <a:srgbClr val="990000"/>
                        </a:solidFill>
                        <a:effectLst/>
                        <a:latin typeface="+mn-lt"/>
                      </a:endParaRP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100" b="1" i="0" u="none" strike="noStrike" dirty="0">
                          <a:solidFill>
                            <a:srgbClr val="990000"/>
                          </a:solidFill>
                          <a:effectLst/>
                          <a:latin typeface="+mn-lt"/>
                        </a:rPr>
                        <a:t> </a:t>
                      </a: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endParaRPr lang="en-US" sz="1100" b="1" i="0" u="none" strike="noStrike" dirty="0">
                        <a:solidFill>
                          <a:srgbClr val="990000"/>
                        </a:solidFill>
                        <a:effectLst/>
                        <a:latin typeface="+mn-lt"/>
                      </a:endParaRP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100" b="1" i="0" u="none" strike="noStrike" dirty="0">
                          <a:solidFill>
                            <a:srgbClr val="990000"/>
                          </a:solidFill>
                          <a:effectLst/>
                          <a:latin typeface="+mn-lt"/>
                        </a:rPr>
                        <a:t> </a:t>
                      </a: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100" b="1" i="0" u="none" strike="noStrike" dirty="0" smtClean="0">
                          <a:solidFill>
                            <a:srgbClr val="990000"/>
                          </a:solidFill>
                          <a:effectLst/>
                          <a:latin typeface="+mn-lt"/>
                        </a:rPr>
                        <a:t>8,000</a:t>
                      </a:r>
                      <a:endParaRPr lang="en-US" sz="1100" b="1" i="0" u="none" strike="noStrike" dirty="0">
                        <a:solidFill>
                          <a:srgbClr val="990000"/>
                        </a:solidFill>
                        <a:effectLst/>
                        <a:latin typeface="+mn-lt"/>
                      </a:endParaRP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100" b="1" i="0" u="none" strike="noStrike" dirty="0">
                          <a:solidFill>
                            <a:srgbClr val="990000"/>
                          </a:solidFill>
                          <a:effectLst/>
                          <a:latin typeface="+mn-lt"/>
                        </a:rPr>
                        <a:t> </a:t>
                      </a: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100" b="1" i="0" u="none" strike="noStrike" dirty="0" smtClean="0">
                          <a:solidFill>
                            <a:srgbClr val="990000"/>
                          </a:solidFill>
                          <a:effectLst/>
                          <a:latin typeface="+mn-lt"/>
                        </a:rPr>
                        <a:t>8,000</a:t>
                      </a:r>
                      <a:endParaRPr lang="en-US" sz="1100" b="1" i="0" u="none" strike="noStrike" dirty="0">
                        <a:solidFill>
                          <a:srgbClr val="990000"/>
                        </a:solidFill>
                        <a:effectLst/>
                        <a:latin typeface="+mn-lt"/>
                      </a:endParaRP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100" b="1" i="0" u="none" strike="noStrike" dirty="0">
                          <a:solidFill>
                            <a:srgbClr val="990000"/>
                          </a:solidFill>
                          <a:effectLst/>
                          <a:latin typeface="+mn-lt"/>
                        </a:rPr>
                        <a:t> </a:t>
                      </a: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100" b="1" i="0" u="none" strike="noStrike" dirty="0">
                          <a:solidFill>
                            <a:schemeClr val="tx1"/>
                          </a:solidFill>
                          <a:effectLst/>
                          <a:latin typeface="+mn-lt"/>
                        </a:rPr>
                        <a:t> </a:t>
                      </a: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100" b="1" i="0" u="none" strike="noStrike" dirty="0">
                          <a:solidFill>
                            <a:schemeClr val="tx1"/>
                          </a:solidFill>
                          <a:effectLst/>
                          <a:latin typeface="+mn-lt"/>
                        </a:rPr>
                        <a:t> </a:t>
                      </a: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159451">
                <a:tc>
                  <a:txBody>
                    <a:bodyPr/>
                    <a:lstStyle/>
                    <a:p>
                      <a:pPr algn="l" fontAlgn="b"/>
                      <a:r>
                        <a:rPr lang="en-US" sz="1100" b="1" i="0" u="none" strike="noStrike" dirty="0" smtClean="0">
                          <a:solidFill>
                            <a:srgbClr val="990000"/>
                          </a:solidFill>
                          <a:effectLst/>
                          <a:latin typeface="+mn-lt"/>
                        </a:rPr>
                        <a:t>Purchases</a:t>
                      </a:r>
                      <a:endParaRPr lang="en-US" sz="1100" b="1" i="0" u="none" strike="noStrike" dirty="0">
                        <a:solidFill>
                          <a:srgbClr val="990000"/>
                        </a:solidFill>
                        <a:effectLst/>
                        <a:latin typeface="+mn-lt"/>
                      </a:endParaRPr>
                    </a:p>
                  </a:txBody>
                  <a:tcPr marR="1824" marT="1824"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100" b="1" i="0" u="none" strike="noStrike" dirty="0" smtClean="0">
                          <a:solidFill>
                            <a:srgbClr val="990000"/>
                          </a:solidFill>
                          <a:effectLst/>
                          <a:latin typeface="+mn-lt"/>
                        </a:rPr>
                        <a:t>325,000</a:t>
                      </a:r>
                      <a:endParaRPr lang="en-US" sz="1100" b="1" i="0" u="none" strike="noStrike" dirty="0">
                        <a:solidFill>
                          <a:srgbClr val="990000"/>
                        </a:solidFill>
                        <a:effectLst/>
                        <a:latin typeface="+mn-lt"/>
                      </a:endParaRP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endParaRPr lang="en-US" sz="1100" b="1" i="0" u="none" strike="noStrike" dirty="0">
                        <a:solidFill>
                          <a:srgbClr val="990000"/>
                        </a:solidFill>
                        <a:effectLst/>
                        <a:latin typeface="+mn-lt"/>
                      </a:endParaRP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endParaRPr lang="en-US" sz="1100" b="1" i="0" u="none" strike="noStrike" dirty="0">
                        <a:solidFill>
                          <a:srgbClr val="990000"/>
                        </a:solidFill>
                        <a:effectLst/>
                        <a:latin typeface="+mn-lt"/>
                      </a:endParaRP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endParaRPr lang="en-US" sz="1100" b="1" i="0" u="none" strike="noStrike" dirty="0">
                        <a:solidFill>
                          <a:srgbClr val="990000"/>
                        </a:solidFill>
                        <a:effectLst/>
                        <a:latin typeface="+mn-lt"/>
                      </a:endParaRP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100" b="1" i="0" u="none" strike="noStrike" dirty="0" smtClean="0">
                          <a:solidFill>
                            <a:srgbClr val="990000"/>
                          </a:solidFill>
                          <a:effectLst/>
                          <a:latin typeface="+mn-lt"/>
                        </a:rPr>
                        <a:t>325,000</a:t>
                      </a:r>
                      <a:endParaRPr lang="en-US" sz="1100" b="1" i="0" u="none" strike="noStrike" dirty="0">
                        <a:solidFill>
                          <a:srgbClr val="990000"/>
                        </a:solidFill>
                        <a:effectLst/>
                        <a:latin typeface="+mn-lt"/>
                      </a:endParaRP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endParaRPr lang="en-US" sz="1100" b="1" i="0" u="none" strike="noStrike" dirty="0">
                        <a:solidFill>
                          <a:srgbClr val="990000"/>
                        </a:solidFill>
                        <a:effectLst/>
                        <a:latin typeface="+mn-lt"/>
                      </a:endParaRP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100" b="1" i="0" u="none" strike="noStrike" dirty="0" smtClean="0">
                          <a:solidFill>
                            <a:srgbClr val="990000"/>
                          </a:solidFill>
                          <a:effectLst/>
                          <a:latin typeface="+mn-lt"/>
                        </a:rPr>
                        <a:t>325,000</a:t>
                      </a:r>
                      <a:endParaRPr lang="en-US" sz="1100" b="1" i="0" u="none" strike="noStrike" dirty="0">
                        <a:solidFill>
                          <a:srgbClr val="990000"/>
                        </a:solidFill>
                        <a:effectLst/>
                        <a:latin typeface="+mn-lt"/>
                      </a:endParaRP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endParaRPr lang="en-US" sz="1100" b="1" i="0" u="none" strike="noStrike" dirty="0">
                        <a:solidFill>
                          <a:srgbClr val="990000"/>
                        </a:solidFill>
                        <a:effectLst/>
                        <a:latin typeface="+mn-lt"/>
                      </a:endParaRP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endParaRPr lang="en-US" sz="1100" b="1" i="0" u="none" strike="noStrike" dirty="0">
                        <a:solidFill>
                          <a:schemeClr val="tx1"/>
                        </a:solidFill>
                        <a:effectLst/>
                        <a:latin typeface="+mn-lt"/>
                      </a:endParaRP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endParaRPr lang="en-US" sz="1100" b="1" i="0" u="none" strike="noStrike" dirty="0">
                        <a:solidFill>
                          <a:schemeClr val="tx1"/>
                        </a:solidFill>
                        <a:effectLst/>
                        <a:latin typeface="+mn-lt"/>
                      </a:endParaRP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159451">
                <a:tc>
                  <a:txBody>
                    <a:bodyPr/>
                    <a:lstStyle/>
                    <a:p>
                      <a:pPr algn="l" fontAlgn="b"/>
                      <a:r>
                        <a:rPr lang="en-US" sz="1100" b="1" i="0" u="none" strike="noStrike" dirty="0" smtClean="0">
                          <a:solidFill>
                            <a:srgbClr val="990000"/>
                          </a:solidFill>
                          <a:effectLst/>
                          <a:latin typeface="+mn-lt"/>
                        </a:rPr>
                        <a:t>Purchase Returns and Allow</a:t>
                      </a:r>
                      <a:endParaRPr lang="en-US" sz="1100" b="1" i="0" u="none" strike="noStrike" dirty="0">
                        <a:solidFill>
                          <a:srgbClr val="990000"/>
                        </a:solidFill>
                        <a:effectLst/>
                        <a:latin typeface="+mn-lt"/>
                      </a:endParaRPr>
                    </a:p>
                  </a:txBody>
                  <a:tcPr marR="1824" marT="1824"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endParaRPr lang="en-US" sz="1100" b="1" i="0" u="none" strike="noStrike" dirty="0">
                        <a:solidFill>
                          <a:srgbClr val="990000"/>
                        </a:solidFill>
                        <a:effectLst/>
                        <a:latin typeface="+mn-lt"/>
                      </a:endParaRP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100" b="1" i="0" u="none" strike="noStrike" dirty="0" smtClean="0">
                          <a:solidFill>
                            <a:srgbClr val="990000"/>
                          </a:solidFill>
                          <a:effectLst/>
                          <a:latin typeface="+mn-lt"/>
                        </a:rPr>
                        <a:t>10,400</a:t>
                      </a:r>
                      <a:endParaRPr lang="en-US" sz="1100" b="1" i="0" u="none" strike="noStrike" dirty="0">
                        <a:solidFill>
                          <a:srgbClr val="990000"/>
                        </a:solidFill>
                        <a:effectLst/>
                        <a:latin typeface="+mn-lt"/>
                      </a:endParaRP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endParaRPr lang="en-US" sz="1100" b="1" i="0" u="none" strike="noStrike" dirty="0">
                        <a:solidFill>
                          <a:srgbClr val="990000"/>
                        </a:solidFill>
                        <a:effectLst/>
                        <a:latin typeface="+mn-lt"/>
                      </a:endParaRP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endParaRPr lang="en-US" sz="1100" b="1" i="0" u="none" strike="noStrike" dirty="0">
                        <a:solidFill>
                          <a:srgbClr val="990000"/>
                        </a:solidFill>
                        <a:effectLst/>
                        <a:latin typeface="+mn-lt"/>
                      </a:endParaRP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endParaRPr lang="en-US" sz="1100" b="1" i="0" u="none" strike="noStrike" dirty="0">
                        <a:solidFill>
                          <a:srgbClr val="990000"/>
                        </a:solidFill>
                        <a:effectLst/>
                        <a:latin typeface="+mn-lt"/>
                      </a:endParaRP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100" b="1" i="0" u="none" strike="noStrike" dirty="0" smtClean="0">
                          <a:solidFill>
                            <a:srgbClr val="990000"/>
                          </a:solidFill>
                          <a:effectLst/>
                          <a:latin typeface="+mn-lt"/>
                        </a:rPr>
                        <a:t>10,400</a:t>
                      </a:r>
                      <a:endParaRPr lang="en-US" sz="1100" b="1" i="0" u="none" strike="noStrike" dirty="0">
                        <a:solidFill>
                          <a:srgbClr val="990000"/>
                        </a:solidFill>
                        <a:effectLst/>
                        <a:latin typeface="+mn-lt"/>
                      </a:endParaRP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endParaRPr lang="en-US" sz="1100" b="1" i="0" u="none" strike="noStrike" dirty="0">
                        <a:solidFill>
                          <a:srgbClr val="990000"/>
                        </a:solidFill>
                        <a:effectLst/>
                        <a:latin typeface="+mn-lt"/>
                      </a:endParaRP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100" b="1" i="0" u="none" strike="noStrike" dirty="0" smtClean="0">
                          <a:solidFill>
                            <a:srgbClr val="990000"/>
                          </a:solidFill>
                          <a:effectLst/>
                          <a:latin typeface="+mn-lt"/>
                        </a:rPr>
                        <a:t>10,400</a:t>
                      </a:r>
                      <a:endParaRPr lang="en-US" sz="1100" b="1" i="0" u="none" strike="noStrike" dirty="0">
                        <a:solidFill>
                          <a:srgbClr val="990000"/>
                        </a:solidFill>
                        <a:effectLst/>
                        <a:latin typeface="+mn-lt"/>
                      </a:endParaRP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endParaRPr lang="en-US" sz="1100" b="1" i="0" u="none" strike="noStrike" dirty="0">
                        <a:solidFill>
                          <a:schemeClr val="tx1"/>
                        </a:solidFill>
                        <a:effectLst/>
                        <a:latin typeface="+mn-lt"/>
                      </a:endParaRP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endParaRPr lang="en-US" sz="1100" b="1" i="0" u="none" strike="noStrike" dirty="0">
                        <a:solidFill>
                          <a:schemeClr val="tx1"/>
                        </a:solidFill>
                        <a:effectLst/>
                        <a:latin typeface="+mn-lt"/>
                      </a:endParaRP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159451">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100" b="1" u="none" strike="noStrike" dirty="0" smtClean="0">
                          <a:solidFill>
                            <a:srgbClr val="990000"/>
                          </a:solidFill>
                          <a:effectLst/>
                          <a:latin typeface="+mn-lt"/>
                        </a:rPr>
                        <a:t>Purchase</a:t>
                      </a:r>
                      <a:r>
                        <a:rPr lang="en-US" sz="1100" b="1" u="none" strike="noStrike" baseline="0" dirty="0" smtClean="0">
                          <a:solidFill>
                            <a:srgbClr val="990000"/>
                          </a:solidFill>
                          <a:effectLst/>
                          <a:latin typeface="+mn-lt"/>
                        </a:rPr>
                        <a:t> Discounts</a:t>
                      </a:r>
                      <a:endParaRPr lang="en-US" sz="1100" b="1" i="0" u="none" strike="noStrike" dirty="0" smtClean="0">
                        <a:solidFill>
                          <a:srgbClr val="990000"/>
                        </a:solidFill>
                        <a:effectLst/>
                        <a:latin typeface="+mn-lt"/>
                      </a:endParaRPr>
                    </a:p>
                  </a:txBody>
                  <a:tcPr marR="1824" marT="1824"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endParaRPr lang="en-US" sz="1100" b="1" i="0" u="none" strike="noStrike" dirty="0">
                        <a:solidFill>
                          <a:srgbClr val="990000"/>
                        </a:solidFill>
                        <a:effectLst/>
                        <a:latin typeface="+mn-lt"/>
                      </a:endParaRP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100" b="1" i="0" u="none" strike="noStrike" dirty="0" smtClean="0">
                          <a:solidFill>
                            <a:schemeClr val="tx1"/>
                          </a:solidFill>
                          <a:effectLst/>
                          <a:latin typeface="+mn-lt"/>
                        </a:rPr>
                        <a:t>6,800</a:t>
                      </a:r>
                      <a:endParaRPr lang="en-US" sz="1100" b="1" i="0" u="none" strike="noStrike" dirty="0">
                        <a:solidFill>
                          <a:schemeClr val="tx1"/>
                        </a:solidFill>
                        <a:effectLst/>
                        <a:latin typeface="+mn-lt"/>
                      </a:endParaRP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indent="0" algn="r" fontAlgn="b">
                        <a:buNone/>
                      </a:pPr>
                      <a:endParaRPr lang="en-US" sz="1100" b="1" i="0" u="none" strike="noStrike" dirty="0">
                        <a:solidFill>
                          <a:schemeClr val="tx1"/>
                        </a:solidFill>
                        <a:effectLst/>
                        <a:latin typeface="+mn-lt"/>
                      </a:endParaRP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endParaRPr lang="en-US" sz="1100" b="1" i="0" u="none" strike="noStrike" dirty="0">
                        <a:solidFill>
                          <a:srgbClr val="990000"/>
                        </a:solidFill>
                        <a:effectLst/>
                        <a:latin typeface="+mn-lt"/>
                      </a:endParaRP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endParaRPr lang="en-US" sz="1100" b="1" i="0" u="none" strike="noStrike" dirty="0">
                        <a:solidFill>
                          <a:srgbClr val="990000"/>
                        </a:solidFill>
                        <a:effectLst/>
                        <a:latin typeface="+mn-lt"/>
                      </a:endParaRP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100" b="1" i="0" u="none" strike="noStrike" dirty="0" smtClean="0">
                          <a:solidFill>
                            <a:srgbClr val="990000"/>
                          </a:solidFill>
                          <a:effectLst/>
                          <a:latin typeface="+mn-lt"/>
                        </a:rPr>
                        <a:t>6,800</a:t>
                      </a:r>
                      <a:endParaRPr lang="en-US" sz="1100" b="1" i="0" u="none" strike="noStrike" dirty="0">
                        <a:solidFill>
                          <a:srgbClr val="990000"/>
                        </a:solidFill>
                        <a:effectLst/>
                        <a:latin typeface="+mn-lt"/>
                      </a:endParaRP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endParaRPr lang="en-US" sz="1100" b="1" i="0" u="none" strike="noStrike" dirty="0">
                        <a:solidFill>
                          <a:srgbClr val="990000"/>
                        </a:solidFill>
                        <a:effectLst/>
                        <a:latin typeface="+mn-lt"/>
                      </a:endParaRP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100" b="1" i="0" u="none" strike="noStrike" dirty="0" smtClean="0">
                          <a:solidFill>
                            <a:srgbClr val="990000"/>
                          </a:solidFill>
                          <a:effectLst/>
                          <a:latin typeface="+mn-lt"/>
                        </a:rPr>
                        <a:t>6,800</a:t>
                      </a:r>
                      <a:endParaRPr lang="en-US" sz="1100" b="1" i="0" u="none" strike="noStrike" dirty="0">
                        <a:solidFill>
                          <a:srgbClr val="990000"/>
                        </a:solidFill>
                        <a:effectLst/>
                        <a:latin typeface="+mn-lt"/>
                      </a:endParaRP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endParaRPr lang="en-US" sz="1100" b="1" i="0" u="none" strike="noStrike" dirty="0">
                        <a:solidFill>
                          <a:schemeClr val="tx1"/>
                        </a:solidFill>
                        <a:effectLst/>
                        <a:latin typeface="+mn-lt"/>
                      </a:endParaRP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endParaRPr lang="en-US" sz="1100" b="1" i="0" u="none" strike="noStrike" dirty="0">
                        <a:solidFill>
                          <a:schemeClr val="tx1"/>
                        </a:solidFill>
                        <a:effectLst/>
                        <a:latin typeface="+mn-lt"/>
                      </a:endParaRP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159451">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100" b="1" i="0" u="none" strike="noStrike" dirty="0" smtClean="0">
                          <a:solidFill>
                            <a:srgbClr val="990000"/>
                          </a:solidFill>
                          <a:effectLst/>
                          <a:latin typeface="+mn-lt"/>
                        </a:rPr>
                        <a:t>Freight-In</a:t>
                      </a:r>
                    </a:p>
                  </a:txBody>
                  <a:tcPr marR="1824" marT="1824"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100" b="1" i="0" u="none" strike="noStrike" dirty="0" smtClean="0">
                          <a:solidFill>
                            <a:srgbClr val="990000"/>
                          </a:solidFill>
                          <a:effectLst/>
                          <a:latin typeface="+mn-lt"/>
                        </a:rPr>
                        <a:t>12,200</a:t>
                      </a:r>
                      <a:endParaRPr lang="en-US" sz="1100" b="1" i="0" u="none" strike="noStrike" dirty="0">
                        <a:solidFill>
                          <a:srgbClr val="990000"/>
                        </a:solidFill>
                        <a:effectLst/>
                        <a:latin typeface="+mn-lt"/>
                      </a:endParaRP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endParaRPr lang="en-US" sz="1100" b="1" i="0" u="none" strike="noStrike" dirty="0">
                        <a:solidFill>
                          <a:schemeClr val="tx1"/>
                        </a:solidFill>
                        <a:effectLst/>
                        <a:latin typeface="+mn-lt"/>
                      </a:endParaRP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228600" indent="-228600" algn="r" fontAlgn="b">
                        <a:buAutoNum type="alphaLcParenBoth"/>
                      </a:pPr>
                      <a:endParaRPr lang="en-US" sz="1100" b="1" i="0" u="none" strike="noStrike" dirty="0">
                        <a:solidFill>
                          <a:schemeClr val="tx1"/>
                        </a:solidFill>
                        <a:effectLst/>
                        <a:latin typeface="+mn-lt"/>
                      </a:endParaRP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endParaRPr lang="en-US" sz="1100" b="1" i="0" u="none" strike="noStrike" dirty="0">
                        <a:solidFill>
                          <a:srgbClr val="990000"/>
                        </a:solidFill>
                        <a:effectLst/>
                        <a:latin typeface="+mn-lt"/>
                      </a:endParaRP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100" b="1" i="0" u="none" strike="noStrike" dirty="0" smtClean="0">
                          <a:solidFill>
                            <a:srgbClr val="990000"/>
                          </a:solidFill>
                          <a:effectLst/>
                          <a:latin typeface="+mn-lt"/>
                        </a:rPr>
                        <a:t>12,200</a:t>
                      </a:r>
                      <a:endParaRPr lang="en-US" sz="1100" b="1" i="0" u="none" strike="noStrike" dirty="0">
                        <a:solidFill>
                          <a:srgbClr val="990000"/>
                        </a:solidFill>
                        <a:effectLst/>
                        <a:latin typeface="+mn-lt"/>
                      </a:endParaRP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endParaRPr lang="en-US" sz="1100" b="1" i="0" u="none" strike="noStrike" dirty="0">
                        <a:solidFill>
                          <a:srgbClr val="990000"/>
                        </a:solidFill>
                        <a:effectLst/>
                        <a:latin typeface="+mn-lt"/>
                      </a:endParaRP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100" b="1" i="0" u="none" strike="noStrike" dirty="0" smtClean="0">
                          <a:solidFill>
                            <a:srgbClr val="990000"/>
                          </a:solidFill>
                          <a:effectLst/>
                          <a:latin typeface="+mn-lt"/>
                        </a:rPr>
                        <a:t>12,200</a:t>
                      </a:r>
                      <a:endParaRPr lang="en-US" sz="1100" b="1" i="0" u="none" strike="noStrike" dirty="0">
                        <a:solidFill>
                          <a:srgbClr val="990000"/>
                        </a:solidFill>
                        <a:effectLst/>
                        <a:latin typeface="+mn-lt"/>
                      </a:endParaRP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endParaRPr lang="en-US" sz="1100" b="1" i="0" u="none" strike="noStrike" dirty="0">
                        <a:solidFill>
                          <a:srgbClr val="990000"/>
                        </a:solidFill>
                        <a:effectLst/>
                        <a:latin typeface="+mn-lt"/>
                      </a:endParaRP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endParaRPr lang="en-US" sz="1100" b="1" i="0" u="none" strike="noStrike" dirty="0">
                        <a:solidFill>
                          <a:schemeClr val="tx1"/>
                        </a:solidFill>
                        <a:effectLst/>
                        <a:latin typeface="+mn-lt"/>
                      </a:endParaRP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endParaRPr lang="en-US" sz="1100" b="1" i="0" u="none" strike="noStrike" dirty="0">
                        <a:solidFill>
                          <a:schemeClr val="tx1"/>
                        </a:solidFill>
                        <a:effectLst/>
                        <a:latin typeface="+mn-lt"/>
                      </a:endParaRP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159451">
                <a:tc>
                  <a:txBody>
                    <a:bodyPr/>
                    <a:lstStyle/>
                    <a:p>
                      <a:pPr algn="l" fontAlgn="b"/>
                      <a:r>
                        <a:rPr lang="en-US" sz="1100" b="1" i="0" u="none" strike="noStrike" dirty="0" smtClean="0">
                          <a:solidFill>
                            <a:srgbClr val="000000"/>
                          </a:solidFill>
                          <a:effectLst/>
                          <a:latin typeface="+mn-lt"/>
                        </a:rPr>
                        <a:t>Freight-Out</a:t>
                      </a:r>
                      <a:endParaRPr lang="en-US" sz="1100" b="1" i="0" u="none" strike="noStrike" dirty="0">
                        <a:solidFill>
                          <a:srgbClr val="000000"/>
                        </a:solidFill>
                        <a:effectLst/>
                        <a:latin typeface="+mn-lt"/>
                      </a:endParaRPr>
                    </a:p>
                  </a:txBody>
                  <a:tcPr marR="1824" marT="1824"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100" b="1" i="0" u="none" strike="noStrike" dirty="0" smtClean="0">
                          <a:solidFill>
                            <a:srgbClr val="000000"/>
                          </a:solidFill>
                          <a:effectLst/>
                          <a:latin typeface="+mn-lt"/>
                        </a:rPr>
                        <a:t>7,000</a:t>
                      </a:r>
                      <a:endParaRPr lang="en-US" sz="1100" b="1" i="0" u="none" strike="noStrike" dirty="0">
                        <a:solidFill>
                          <a:srgbClr val="000000"/>
                        </a:solidFill>
                        <a:effectLst/>
                        <a:latin typeface="+mn-lt"/>
                      </a:endParaRP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endParaRPr lang="en-US" sz="1100" b="1" i="0" u="none" strike="noStrike" dirty="0">
                        <a:solidFill>
                          <a:srgbClr val="000000"/>
                        </a:solidFill>
                        <a:effectLst/>
                        <a:latin typeface="+mn-lt"/>
                      </a:endParaRP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endParaRPr lang="en-US" sz="1100" b="1" i="0" u="none" strike="noStrike" dirty="0">
                        <a:solidFill>
                          <a:schemeClr val="tx1"/>
                        </a:solidFill>
                        <a:effectLst/>
                        <a:latin typeface="+mn-lt"/>
                      </a:endParaRP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endParaRPr lang="en-US" sz="1100" b="1" i="0" u="none" strike="noStrike" dirty="0">
                        <a:solidFill>
                          <a:schemeClr val="tx1"/>
                        </a:solidFill>
                        <a:effectLst/>
                        <a:latin typeface="+mn-lt"/>
                      </a:endParaRP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100" b="1" i="0" u="none" strike="noStrike" dirty="0" smtClean="0">
                          <a:solidFill>
                            <a:schemeClr val="tx1"/>
                          </a:solidFill>
                          <a:effectLst/>
                          <a:latin typeface="+mn-lt"/>
                        </a:rPr>
                        <a:t>7,000</a:t>
                      </a:r>
                      <a:endParaRPr lang="en-US" sz="1100" b="1" i="0" u="none" strike="noStrike" dirty="0">
                        <a:solidFill>
                          <a:schemeClr val="tx1"/>
                        </a:solidFill>
                        <a:effectLst/>
                        <a:latin typeface="+mn-lt"/>
                      </a:endParaRP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endParaRPr lang="en-US" sz="1100" b="1" i="0" u="none" strike="noStrike" dirty="0">
                        <a:solidFill>
                          <a:schemeClr val="tx1"/>
                        </a:solidFill>
                        <a:effectLst/>
                        <a:latin typeface="+mn-lt"/>
                      </a:endParaRP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100" b="1" i="0" u="none" strike="noStrike" dirty="0" smtClean="0">
                          <a:solidFill>
                            <a:schemeClr val="tx1"/>
                          </a:solidFill>
                          <a:effectLst/>
                          <a:latin typeface="+mn-lt"/>
                        </a:rPr>
                        <a:t>7,000</a:t>
                      </a:r>
                      <a:endParaRPr lang="en-US" sz="1100" b="1" i="0" u="none" strike="noStrike" dirty="0">
                        <a:solidFill>
                          <a:schemeClr val="tx1"/>
                        </a:solidFill>
                        <a:effectLst/>
                        <a:latin typeface="+mn-lt"/>
                      </a:endParaRP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endParaRPr lang="en-US" sz="1100" b="1" i="0" u="none" strike="noStrike" dirty="0">
                        <a:solidFill>
                          <a:schemeClr val="tx1"/>
                        </a:solidFill>
                        <a:effectLst/>
                        <a:latin typeface="+mn-lt"/>
                      </a:endParaRP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endParaRPr lang="en-US" sz="1100" b="1" i="0" u="none" strike="noStrike" dirty="0">
                        <a:solidFill>
                          <a:schemeClr val="tx1"/>
                        </a:solidFill>
                        <a:effectLst/>
                        <a:latin typeface="+mn-lt"/>
                      </a:endParaRP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endParaRPr lang="en-US" sz="1100" b="1" i="0" u="none" strike="noStrike" dirty="0">
                        <a:solidFill>
                          <a:schemeClr val="tx1"/>
                        </a:solidFill>
                        <a:effectLst/>
                        <a:latin typeface="+mn-lt"/>
                      </a:endParaRP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159451">
                <a:tc>
                  <a:txBody>
                    <a:bodyPr/>
                    <a:lstStyle/>
                    <a:p>
                      <a:pPr algn="l" fontAlgn="b"/>
                      <a:r>
                        <a:rPr lang="en-US" sz="1100" b="1" i="0" u="none" strike="noStrike" dirty="0" smtClean="0">
                          <a:solidFill>
                            <a:srgbClr val="000000"/>
                          </a:solidFill>
                          <a:effectLst/>
                          <a:latin typeface="+mn-lt"/>
                        </a:rPr>
                        <a:t>Advertising Expense</a:t>
                      </a:r>
                      <a:endParaRPr lang="en-US" sz="1100" b="1" i="0" u="none" strike="noStrike" dirty="0">
                        <a:solidFill>
                          <a:srgbClr val="000000"/>
                        </a:solidFill>
                        <a:effectLst/>
                        <a:latin typeface="+mn-lt"/>
                      </a:endParaRPr>
                    </a:p>
                  </a:txBody>
                  <a:tcPr marR="1824" marT="1824"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100" b="1" i="0" u="none" strike="noStrike" dirty="0" smtClean="0">
                          <a:solidFill>
                            <a:srgbClr val="000000"/>
                          </a:solidFill>
                          <a:effectLst/>
                          <a:latin typeface="+mn-lt"/>
                        </a:rPr>
                        <a:t>16,000</a:t>
                      </a:r>
                      <a:endParaRPr lang="en-US" sz="1100" b="1" i="0" u="none" strike="noStrike" dirty="0">
                        <a:solidFill>
                          <a:srgbClr val="000000"/>
                        </a:solidFill>
                        <a:effectLst/>
                        <a:latin typeface="+mn-lt"/>
                      </a:endParaRP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endParaRPr lang="en-US" sz="1100" b="1" i="0" u="none" strike="noStrike" dirty="0">
                        <a:solidFill>
                          <a:srgbClr val="000000"/>
                        </a:solidFill>
                        <a:effectLst/>
                        <a:latin typeface="+mn-lt"/>
                      </a:endParaRP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endParaRPr lang="en-US" sz="1100" b="1" i="0" u="none" strike="noStrike" dirty="0">
                        <a:solidFill>
                          <a:schemeClr val="tx1"/>
                        </a:solidFill>
                        <a:effectLst/>
                        <a:latin typeface="+mn-lt"/>
                      </a:endParaRP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endParaRPr lang="en-US" sz="1100" b="1" i="0" u="none" strike="noStrike" dirty="0">
                        <a:solidFill>
                          <a:schemeClr val="tx1"/>
                        </a:solidFill>
                        <a:effectLst/>
                        <a:latin typeface="+mn-lt"/>
                      </a:endParaRP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100" b="1" i="0" u="none" strike="noStrike" dirty="0" smtClean="0">
                          <a:solidFill>
                            <a:schemeClr val="tx1"/>
                          </a:solidFill>
                          <a:effectLst/>
                          <a:latin typeface="+mn-lt"/>
                        </a:rPr>
                        <a:t>16,000</a:t>
                      </a:r>
                      <a:endParaRPr lang="en-US" sz="1100" b="1" i="0" u="none" strike="noStrike" dirty="0">
                        <a:solidFill>
                          <a:schemeClr val="tx1"/>
                        </a:solidFill>
                        <a:effectLst/>
                        <a:latin typeface="+mn-lt"/>
                      </a:endParaRP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endParaRPr lang="en-US" sz="1100" b="1" i="0" u="none" strike="noStrike" dirty="0">
                        <a:solidFill>
                          <a:schemeClr val="tx1"/>
                        </a:solidFill>
                        <a:effectLst/>
                        <a:latin typeface="+mn-lt"/>
                      </a:endParaRP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100" b="1" i="0" u="none" strike="noStrike" dirty="0" smtClean="0">
                          <a:solidFill>
                            <a:schemeClr val="tx1"/>
                          </a:solidFill>
                          <a:effectLst/>
                          <a:latin typeface="+mn-lt"/>
                        </a:rPr>
                        <a:t>16,000</a:t>
                      </a:r>
                      <a:endParaRPr lang="en-US" sz="1100" b="1" i="0" u="none" strike="noStrike" dirty="0">
                        <a:solidFill>
                          <a:schemeClr val="tx1"/>
                        </a:solidFill>
                        <a:effectLst/>
                        <a:latin typeface="+mn-lt"/>
                      </a:endParaRP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endParaRPr lang="en-US" sz="1100" b="1" i="0" u="none" strike="noStrike" dirty="0">
                        <a:solidFill>
                          <a:schemeClr val="tx1"/>
                        </a:solidFill>
                        <a:effectLst/>
                        <a:latin typeface="+mn-lt"/>
                      </a:endParaRP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endParaRPr lang="en-US" sz="1100" b="1" i="0" u="none" strike="noStrike" dirty="0">
                        <a:solidFill>
                          <a:schemeClr val="tx1"/>
                        </a:solidFill>
                        <a:effectLst/>
                        <a:latin typeface="+mn-lt"/>
                      </a:endParaRP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endParaRPr lang="en-US" sz="1100" b="1" i="0" u="none" strike="noStrike" dirty="0">
                        <a:solidFill>
                          <a:schemeClr val="tx1"/>
                        </a:solidFill>
                        <a:effectLst/>
                        <a:latin typeface="+mn-lt"/>
                      </a:endParaRP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159451">
                <a:tc>
                  <a:txBody>
                    <a:bodyPr/>
                    <a:lstStyle/>
                    <a:p>
                      <a:pPr algn="l" fontAlgn="b"/>
                      <a:r>
                        <a:rPr lang="en-US" sz="1100" b="1" i="0" u="none" strike="noStrike" dirty="0" smtClean="0">
                          <a:solidFill>
                            <a:srgbClr val="000000"/>
                          </a:solidFill>
                          <a:effectLst/>
                          <a:latin typeface="+mn-lt"/>
                        </a:rPr>
                        <a:t>Salaries</a:t>
                      </a:r>
                      <a:r>
                        <a:rPr lang="en-US" sz="1100" b="1" i="0" u="none" strike="noStrike" baseline="0" dirty="0" smtClean="0">
                          <a:solidFill>
                            <a:srgbClr val="000000"/>
                          </a:solidFill>
                          <a:effectLst/>
                          <a:latin typeface="+mn-lt"/>
                        </a:rPr>
                        <a:t> and Wages Expense</a:t>
                      </a:r>
                      <a:endParaRPr lang="en-US" sz="1100" b="1" i="0" u="none" strike="noStrike" dirty="0">
                        <a:solidFill>
                          <a:srgbClr val="000000"/>
                        </a:solidFill>
                        <a:effectLst/>
                        <a:latin typeface="+mn-lt"/>
                      </a:endParaRPr>
                    </a:p>
                  </a:txBody>
                  <a:tcPr marR="1824" marT="1824"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100" b="1" i="0" u="none" strike="noStrike" dirty="0" smtClean="0">
                          <a:solidFill>
                            <a:srgbClr val="000000"/>
                          </a:solidFill>
                          <a:effectLst/>
                          <a:latin typeface="+mn-lt"/>
                        </a:rPr>
                        <a:t>59,000</a:t>
                      </a:r>
                      <a:endParaRPr lang="en-US" sz="1100" b="1" i="0" u="none" strike="noStrike" dirty="0">
                        <a:solidFill>
                          <a:srgbClr val="000000"/>
                        </a:solidFill>
                        <a:effectLst/>
                        <a:latin typeface="+mn-lt"/>
                      </a:endParaRP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endParaRPr lang="en-US" sz="1100" b="1" i="0" u="none" strike="noStrike" dirty="0">
                        <a:solidFill>
                          <a:srgbClr val="000000"/>
                        </a:solidFill>
                        <a:effectLst/>
                        <a:latin typeface="+mn-lt"/>
                      </a:endParaRP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100" b="1" i="0" u="none" strike="noStrike" dirty="0" smtClean="0">
                          <a:solidFill>
                            <a:schemeClr val="tx1"/>
                          </a:solidFill>
                          <a:effectLst/>
                          <a:latin typeface="+mn-lt"/>
                        </a:rPr>
                        <a:t>(c)  5,000</a:t>
                      </a:r>
                      <a:endParaRPr lang="en-US" sz="1100" b="1" i="0" u="none" strike="noStrike" dirty="0">
                        <a:solidFill>
                          <a:schemeClr val="tx1"/>
                        </a:solidFill>
                        <a:effectLst/>
                        <a:latin typeface="+mn-lt"/>
                      </a:endParaRP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endParaRPr lang="en-US" sz="1100" b="1" i="0" u="none" strike="noStrike" dirty="0">
                        <a:solidFill>
                          <a:schemeClr val="tx1"/>
                        </a:solidFill>
                        <a:effectLst/>
                        <a:latin typeface="+mn-lt"/>
                      </a:endParaRP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100" b="1" i="0" u="none" strike="noStrike" dirty="0" smtClean="0">
                          <a:solidFill>
                            <a:schemeClr val="tx1"/>
                          </a:solidFill>
                          <a:effectLst/>
                          <a:latin typeface="+mn-lt"/>
                        </a:rPr>
                        <a:t>64,000</a:t>
                      </a:r>
                      <a:endParaRPr lang="en-US" sz="1100" b="1" i="0" u="none" strike="noStrike" dirty="0">
                        <a:solidFill>
                          <a:schemeClr val="tx1"/>
                        </a:solidFill>
                        <a:effectLst/>
                        <a:latin typeface="+mn-lt"/>
                      </a:endParaRP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endParaRPr lang="en-US" sz="1100" b="1" i="0" u="none" strike="noStrike" dirty="0">
                        <a:solidFill>
                          <a:schemeClr val="tx1"/>
                        </a:solidFill>
                        <a:effectLst/>
                        <a:latin typeface="+mn-lt"/>
                      </a:endParaRP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100" b="1" i="0" u="none" strike="noStrike" dirty="0" smtClean="0">
                          <a:solidFill>
                            <a:schemeClr val="tx1"/>
                          </a:solidFill>
                          <a:effectLst/>
                          <a:latin typeface="+mn-lt"/>
                        </a:rPr>
                        <a:t>64,000</a:t>
                      </a:r>
                      <a:endParaRPr lang="en-US" sz="1100" b="1" i="0" u="none" strike="noStrike" dirty="0">
                        <a:solidFill>
                          <a:schemeClr val="tx1"/>
                        </a:solidFill>
                        <a:effectLst/>
                        <a:latin typeface="+mn-lt"/>
                      </a:endParaRP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endParaRPr lang="en-US" sz="1100" b="1" i="0" u="none" strike="noStrike" dirty="0">
                        <a:solidFill>
                          <a:schemeClr val="tx1"/>
                        </a:solidFill>
                        <a:effectLst/>
                        <a:latin typeface="+mn-lt"/>
                      </a:endParaRP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endParaRPr lang="en-US" sz="1100" b="1" i="0" u="none" strike="noStrike" dirty="0">
                        <a:solidFill>
                          <a:schemeClr val="tx1"/>
                        </a:solidFill>
                        <a:effectLst/>
                        <a:latin typeface="+mn-lt"/>
                      </a:endParaRP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endParaRPr lang="en-US" sz="1100" b="1" i="0" u="none" strike="noStrike" dirty="0">
                        <a:solidFill>
                          <a:schemeClr val="tx1"/>
                        </a:solidFill>
                        <a:effectLst/>
                        <a:latin typeface="+mn-lt"/>
                      </a:endParaRP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159451">
                <a:tc>
                  <a:txBody>
                    <a:bodyPr/>
                    <a:lstStyle/>
                    <a:p>
                      <a:pPr algn="l" fontAlgn="b"/>
                      <a:r>
                        <a:rPr lang="en-US" sz="1100" b="1" u="none" strike="noStrike" dirty="0" smtClean="0">
                          <a:effectLst/>
                          <a:latin typeface="+mn-lt"/>
                        </a:rPr>
                        <a:t>Utilities Expense</a:t>
                      </a:r>
                      <a:endParaRPr lang="en-US" sz="1100" b="1" i="0" u="none" strike="noStrike" dirty="0">
                        <a:solidFill>
                          <a:srgbClr val="000000"/>
                        </a:solidFill>
                        <a:effectLst/>
                        <a:latin typeface="+mn-lt"/>
                      </a:endParaRPr>
                    </a:p>
                  </a:txBody>
                  <a:tcPr marR="1824" marT="1824"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100" b="1" i="0" u="none" strike="noStrike" dirty="0" smtClean="0">
                          <a:solidFill>
                            <a:srgbClr val="000000"/>
                          </a:solidFill>
                          <a:effectLst/>
                          <a:latin typeface="+mn-lt"/>
                        </a:rPr>
                        <a:t>17,000</a:t>
                      </a:r>
                      <a:endParaRPr lang="en-US" sz="1100" b="1" i="0" u="none" strike="noStrike" dirty="0">
                        <a:solidFill>
                          <a:srgbClr val="000000"/>
                        </a:solidFill>
                        <a:effectLst/>
                        <a:latin typeface="+mn-lt"/>
                      </a:endParaRP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100" b="1" i="0" u="none" strike="noStrike" dirty="0">
                          <a:solidFill>
                            <a:srgbClr val="000000"/>
                          </a:solidFill>
                          <a:effectLst/>
                          <a:latin typeface="+mn-lt"/>
                        </a:rPr>
                        <a:t> </a:t>
                      </a: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100" b="1" i="0" u="none" strike="noStrike" dirty="0">
                          <a:solidFill>
                            <a:schemeClr val="tx1"/>
                          </a:solidFill>
                          <a:effectLst/>
                          <a:latin typeface="+mn-lt"/>
                        </a:rPr>
                        <a:t> </a:t>
                      </a: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100" b="1" i="0" u="none" strike="noStrike" dirty="0">
                          <a:solidFill>
                            <a:schemeClr val="tx1"/>
                          </a:solidFill>
                          <a:effectLst/>
                          <a:latin typeface="+mn-lt"/>
                        </a:rPr>
                        <a:t> </a:t>
                      </a: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100" b="1" i="0" u="none" strike="noStrike" dirty="0" smtClean="0">
                          <a:solidFill>
                            <a:schemeClr val="tx1"/>
                          </a:solidFill>
                          <a:effectLst/>
                          <a:latin typeface="+mn-lt"/>
                        </a:rPr>
                        <a:t>17,000</a:t>
                      </a:r>
                      <a:endParaRPr lang="en-US" sz="1100" b="1" i="0" u="none" strike="noStrike" dirty="0">
                        <a:solidFill>
                          <a:schemeClr val="tx1"/>
                        </a:solidFill>
                        <a:effectLst/>
                        <a:latin typeface="+mn-lt"/>
                      </a:endParaRP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100" b="1" i="0" u="none" strike="noStrike" dirty="0">
                          <a:solidFill>
                            <a:schemeClr val="tx1"/>
                          </a:solidFill>
                          <a:effectLst/>
                          <a:latin typeface="+mn-lt"/>
                        </a:rPr>
                        <a:t> </a:t>
                      </a: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100" b="1" i="0" u="none" strike="noStrike" dirty="0" smtClean="0">
                          <a:solidFill>
                            <a:schemeClr val="tx1"/>
                          </a:solidFill>
                          <a:effectLst/>
                          <a:latin typeface="+mn-lt"/>
                        </a:rPr>
                        <a:t>17,000</a:t>
                      </a:r>
                      <a:endParaRPr lang="en-US" sz="1100" b="1" i="0" u="none" strike="noStrike" dirty="0">
                        <a:solidFill>
                          <a:schemeClr val="tx1"/>
                        </a:solidFill>
                        <a:effectLst/>
                        <a:latin typeface="+mn-lt"/>
                      </a:endParaRP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100" b="1" i="0" u="none" strike="noStrike" dirty="0">
                          <a:solidFill>
                            <a:schemeClr val="tx1"/>
                          </a:solidFill>
                          <a:effectLst/>
                          <a:latin typeface="+mn-lt"/>
                        </a:rPr>
                        <a:t> </a:t>
                      </a: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100" b="1" i="0" u="none" strike="noStrike" dirty="0">
                          <a:solidFill>
                            <a:schemeClr val="tx1"/>
                          </a:solidFill>
                          <a:effectLst/>
                          <a:latin typeface="+mn-lt"/>
                        </a:rPr>
                        <a:t> </a:t>
                      </a: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100" b="1" i="0" u="none" strike="noStrike" dirty="0">
                          <a:solidFill>
                            <a:schemeClr val="tx1"/>
                          </a:solidFill>
                          <a:effectLst/>
                          <a:latin typeface="+mn-lt"/>
                        </a:rPr>
                        <a:t> </a:t>
                      </a: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159451">
                <a:tc>
                  <a:txBody>
                    <a:bodyPr/>
                    <a:lstStyle/>
                    <a:p>
                      <a:pPr algn="l" fontAlgn="b"/>
                      <a:r>
                        <a:rPr lang="en-US" sz="1100" b="1" u="none" strike="noStrike" dirty="0">
                          <a:effectLst/>
                          <a:latin typeface="+mn-lt"/>
                        </a:rPr>
                        <a:t>Totals</a:t>
                      </a:r>
                      <a:endParaRPr lang="en-US" sz="1100" b="1" i="0" u="none" strike="noStrike" dirty="0">
                        <a:solidFill>
                          <a:srgbClr val="000000"/>
                        </a:solidFill>
                        <a:effectLst/>
                        <a:latin typeface="+mn-lt"/>
                      </a:endParaRPr>
                    </a:p>
                  </a:txBody>
                  <a:tcPr marL="182880" marR="1824" marT="1824"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100" b="1" i="0" u="none" strike="noStrike" dirty="0" smtClean="0">
                          <a:solidFill>
                            <a:srgbClr val="000000"/>
                          </a:solidFill>
                          <a:effectLst/>
                          <a:latin typeface="+mn-lt"/>
                        </a:rPr>
                        <a:t>616,600</a:t>
                      </a:r>
                      <a:endParaRPr lang="en-US" sz="1100" b="1" i="0" u="none" strike="noStrike" dirty="0">
                        <a:solidFill>
                          <a:srgbClr val="000000"/>
                        </a:solidFill>
                        <a:effectLst/>
                        <a:latin typeface="+mn-lt"/>
                      </a:endParaRP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100" b="1" i="0" u="none" strike="noStrike" dirty="0" smtClean="0">
                          <a:solidFill>
                            <a:srgbClr val="000000"/>
                          </a:solidFill>
                          <a:effectLst/>
                          <a:latin typeface="+mn-lt"/>
                        </a:rPr>
                        <a:t>616,600</a:t>
                      </a:r>
                      <a:endParaRPr lang="en-US" sz="1100" b="1" i="0" u="none" strike="noStrike" dirty="0">
                        <a:solidFill>
                          <a:srgbClr val="000000"/>
                        </a:solidFill>
                        <a:effectLst/>
                        <a:latin typeface="+mn-lt"/>
                      </a:endParaRP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100" b="1" i="0" u="none" strike="noStrike" dirty="0">
                          <a:solidFill>
                            <a:schemeClr val="tx1"/>
                          </a:solidFill>
                          <a:effectLst/>
                          <a:latin typeface="+mn-lt"/>
                        </a:rPr>
                        <a:t> </a:t>
                      </a: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100" b="1" i="0" u="none" strike="noStrike" dirty="0">
                          <a:solidFill>
                            <a:schemeClr val="tx1"/>
                          </a:solidFill>
                          <a:effectLst/>
                          <a:latin typeface="+mn-lt"/>
                        </a:rPr>
                        <a:t> </a:t>
                      </a: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100" b="1" i="0" u="none" strike="noStrike" dirty="0">
                          <a:solidFill>
                            <a:schemeClr val="tx1"/>
                          </a:solidFill>
                          <a:effectLst/>
                          <a:latin typeface="+mn-lt"/>
                        </a:rPr>
                        <a:t> </a:t>
                      </a: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100" b="1" i="0" u="none" strike="noStrike" dirty="0">
                          <a:solidFill>
                            <a:schemeClr val="tx1"/>
                          </a:solidFill>
                          <a:effectLst/>
                          <a:latin typeface="+mn-lt"/>
                        </a:rPr>
                        <a:t> </a:t>
                      </a: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100" b="1" i="0" u="none" strike="noStrike" dirty="0">
                          <a:solidFill>
                            <a:schemeClr val="tx1"/>
                          </a:solidFill>
                          <a:effectLst/>
                          <a:latin typeface="+mn-lt"/>
                        </a:rPr>
                        <a:t> </a:t>
                      </a: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100" b="1" i="0" u="none" strike="noStrike" dirty="0">
                          <a:solidFill>
                            <a:schemeClr val="tx1"/>
                          </a:solidFill>
                          <a:effectLst/>
                          <a:latin typeface="+mn-lt"/>
                        </a:rPr>
                        <a:t> </a:t>
                      </a: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100" b="1" i="0" u="none" strike="noStrike" dirty="0">
                          <a:solidFill>
                            <a:schemeClr val="tx1"/>
                          </a:solidFill>
                          <a:effectLst/>
                          <a:latin typeface="+mn-lt"/>
                        </a:rPr>
                        <a:t> </a:t>
                      </a: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100" b="1" i="0" u="none" strike="noStrike" dirty="0">
                          <a:solidFill>
                            <a:schemeClr val="tx1"/>
                          </a:solidFill>
                          <a:effectLst/>
                          <a:latin typeface="+mn-lt"/>
                        </a:rPr>
                        <a:t> </a:t>
                      </a: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159451">
                <a:tc>
                  <a:txBody>
                    <a:bodyPr/>
                    <a:lstStyle/>
                    <a:p>
                      <a:pPr algn="l" fontAlgn="b"/>
                      <a:r>
                        <a:rPr lang="en-US" sz="1100" b="1" u="none" strike="noStrike" dirty="0" smtClean="0">
                          <a:solidFill>
                            <a:schemeClr val="tx1"/>
                          </a:solidFill>
                          <a:effectLst/>
                          <a:latin typeface="+mn-lt"/>
                        </a:rPr>
                        <a:t>Insurance Expense</a:t>
                      </a:r>
                      <a:endParaRPr lang="en-US" sz="1100" b="1" i="0" u="none" strike="noStrike" dirty="0">
                        <a:solidFill>
                          <a:schemeClr val="tx1"/>
                        </a:solidFill>
                        <a:effectLst/>
                        <a:latin typeface="+mn-lt"/>
                      </a:endParaRPr>
                    </a:p>
                  </a:txBody>
                  <a:tcPr marR="1824" marT="1824"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100" b="1" i="0" u="none" strike="noStrike" dirty="0">
                          <a:solidFill>
                            <a:schemeClr val="tx1"/>
                          </a:solidFill>
                          <a:effectLst/>
                          <a:latin typeface="+mn-lt"/>
                        </a:rPr>
                        <a:t> </a:t>
                      </a: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100" b="1" i="0" u="none" strike="noStrike" dirty="0">
                          <a:solidFill>
                            <a:schemeClr val="tx1"/>
                          </a:solidFill>
                          <a:effectLst/>
                          <a:latin typeface="+mn-lt"/>
                        </a:rPr>
                        <a:t> </a:t>
                      </a: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100" b="1" i="0" u="none" strike="noStrike" dirty="0" smtClean="0">
                          <a:solidFill>
                            <a:schemeClr val="tx1"/>
                          </a:solidFill>
                          <a:effectLst/>
                          <a:latin typeface="+mn-lt"/>
                        </a:rPr>
                        <a:t>(a)  2,000</a:t>
                      </a:r>
                      <a:endParaRPr lang="en-US" sz="1100" b="1" i="0" u="none" strike="noStrike" dirty="0">
                        <a:solidFill>
                          <a:schemeClr val="tx1"/>
                        </a:solidFill>
                        <a:effectLst/>
                        <a:latin typeface="+mn-lt"/>
                      </a:endParaRP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100" b="1" i="0" u="none" strike="noStrike" dirty="0">
                          <a:solidFill>
                            <a:schemeClr val="tx1"/>
                          </a:solidFill>
                          <a:effectLst/>
                          <a:latin typeface="+mn-lt"/>
                        </a:rPr>
                        <a:t> </a:t>
                      </a: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100" b="1" i="0" u="none" strike="noStrike" dirty="0" smtClean="0">
                          <a:solidFill>
                            <a:schemeClr val="tx1"/>
                          </a:solidFill>
                          <a:effectLst/>
                          <a:latin typeface="+mn-lt"/>
                        </a:rPr>
                        <a:t>2,000</a:t>
                      </a:r>
                      <a:endParaRPr lang="en-US" sz="1100" b="1" i="0" u="none" strike="noStrike" dirty="0">
                        <a:solidFill>
                          <a:schemeClr val="tx1"/>
                        </a:solidFill>
                        <a:effectLst/>
                        <a:latin typeface="+mn-lt"/>
                      </a:endParaRP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100" b="1" i="0" u="none" strike="noStrike" dirty="0">
                          <a:solidFill>
                            <a:schemeClr val="tx1"/>
                          </a:solidFill>
                          <a:effectLst/>
                          <a:latin typeface="+mn-lt"/>
                        </a:rPr>
                        <a:t> </a:t>
                      </a: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100" b="1" i="0" u="none" strike="noStrike" dirty="0" smtClean="0">
                          <a:solidFill>
                            <a:schemeClr val="tx1"/>
                          </a:solidFill>
                          <a:effectLst/>
                          <a:latin typeface="+mn-lt"/>
                        </a:rPr>
                        <a:t>2,000</a:t>
                      </a:r>
                      <a:endParaRPr lang="en-US" sz="1100" b="1" i="0" u="none" strike="noStrike" dirty="0">
                        <a:solidFill>
                          <a:schemeClr val="tx1"/>
                        </a:solidFill>
                        <a:effectLst/>
                        <a:latin typeface="+mn-lt"/>
                      </a:endParaRP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100" b="1" i="0" u="none" strike="noStrike" dirty="0">
                          <a:solidFill>
                            <a:schemeClr val="tx1"/>
                          </a:solidFill>
                          <a:effectLst/>
                          <a:latin typeface="+mn-lt"/>
                        </a:rPr>
                        <a:t> </a:t>
                      </a: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100" b="1" i="0" u="none" strike="noStrike" dirty="0">
                          <a:solidFill>
                            <a:schemeClr val="tx1"/>
                          </a:solidFill>
                          <a:effectLst/>
                          <a:latin typeface="+mn-lt"/>
                        </a:rPr>
                        <a:t> </a:t>
                      </a: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100" b="1" i="0" u="none" strike="noStrike" dirty="0">
                          <a:solidFill>
                            <a:schemeClr val="tx1"/>
                          </a:solidFill>
                          <a:effectLst/>
                          <a:latin typeface="+mn-lt"/>
                        </a:rPr>
                        <a:t> </a:t>
                      </a: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159451">
                <a:tc>
                  <a:txBody>
                    <a:bodyPr/>
                    <a:lstStyle/>
                    <a:p>
                      <a:pPr algn="l" fontAlgn="b"/>
                      <a:r>
                        <a:rPr lang="en-US" sz="1100" b="1" u="none" strike="noStrike" dirty="0">
                          <a:solidFill>
                            <a:schemeClr val="tx1"/>
                          </a:solidFill>
                          <a:effectLst/>
                          <a:latin typeface="+mn-lt"/>
                        </a:rPr>
                        <a:t>Depreciation Expense</a:t>
                      </a:r>
                      <a:endParaRPr lang="en-US" sz="1100" b="1" i="0" u="none" strike="noStrike" dirty="0">
                        <a:solidFill>
                          <a:schemeClr val="tx1"/>
                        </a:solidFill>
                        <a:effectLst/>
                        <a:latin typeface="+mn-lt"/>
                      </a:endParaRPr>
                    </a:p>
                  </a:txBody>
                  <a:tcPr marR="1824" marT="1824"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100" b="1" i="0" u="none" strike="noStrike" dirty="0">
                          <a:solidFill>
                            <a:schemeClr val="tx1"/>
                          </a:solidFill>
                          <a:effectLst/>
                          <a:latin typeface="+mn-lt"/>
                        </a:rPr>
                        <a:t> </a:t>
                      </a: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100" b="1" i="0" u="none" strike="noStrike" dirty="0">
                          <a:solidFill>
                            <a:schemeClr val="tx1"/>
                          </a:solidFill>
                          <a:effectLst/>
                          <a:latin typeface="+mn-lt"/>
                        </a:rPr>
                        <a:t> </a:t>
                      </a: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100" b="1" i="0" u="none" strike="noStrike" dirty="0" smtClean="0">
                          <a:solidFill>
                            <a:schemeClr val="tx1"/>
                          </a:solidFill>
                          <a:effectLst/>
                          <a:latin typeface="+mn-lt"/>
                        </a:rPr>
                        <a:t>(b)  8,000</a:t>
                      </a:r>
                      <a:endParaRPr lang="en-US" sz="1100" b="1" i="0" u="none" strike="noStrike" dirty="0">
                        <a:solidFill>
                          <a:schemeClr val="tx1"/>
                        </a:solidFill>
                        <a:effectLst/>
                        <a:latin typeface="+mn-lt"/>
                      </a:endParaRP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100" b="1" i="0" u="none" strike="noStrike" dirty="0">
                          <a:solidFill>
                            <a:schemeClr val="tx1"/>
                          </a:solidFill>
                          <a:effectLst/>
                          <a:latin typeface="+mn-lt"/>
                        </a:rPr>
                        <a:t> </a:t>
                      </a: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100" b="1" i="0" u="none" strike="noStrike" dirty="0" smtClean="0">
                          <a:solidFill>
                            <a:schemeClr val="tx1"/>
                          </a:solidFill>
                          <a:effectLst/>
                          <a:latin typeface="+mn-lt"/>
                        </a:rPr>
                        <a:t>8,000</a:t>
                      </a:r>
                      <a:endParaRPr lang="en-US" sz="1100" b="1" i="0" u="none" strike="noStrike" dirty="0">
                        <a:solidFill>
                          <a:schemeClr val="tx1"/>
                        </a:solidFill>
                        <a:effectLst/>
                        <a:latin typeface="+mn-lt"/>
                      </a:endParaRP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100" b="1" i="0" u="none" strike="noStrike" dirty="0">
                          <a:solidFill>
                            <a:schemeClr val="tx1"/>
                          </a:solidFill>
                          <a:effectLst/>
                          <a:latin typeface="+mn-lt"/>
                        </a:rPr>
                        <a:t> </a:t>
                      </a: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100" b="1" i="0" u="none" strike="noStrike" dirty="0" smtClean="0">
                          <a:solidFill>
                            <a:schemeClr val="tx1"/>
                          </a:solidFill>
                          <a:effectLst/>
                          <a:latin typeface="+mn-lt"/>
                        </a:rPr>
                        <a:t>8,000</a:t>
                      </a:r>
                      <a:endParaRPr lang="en-US" sz="1100" b="1" i="0" u="none" strike="noStrike" dirty="0">
                        <a:solidFill>
                          <a:schemeClr val="tx1"/>
                        </a:solidFill>
                        <a:effectLst/>
                        <a:latin typeface="+mn-lt"/>
                      </a:endParaRP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100" b="1" i="0" u="none" strike="noStrike" dirty="0">
                          <a:solidFill>
                            <a:schemeClr val="tx1"/>
                          </a:solidFill>
                          <a:effectLst/>
                          <a:latin typeface="+mn-lt"/>
                        </a:rPr>
                        <a:t> </a:t>
                      </a: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100" b="1" i="0" u="none" strike="noStrike" dirty="0">
                          <a:solidFill>
                            <a:schemeClr val="tx1"/>
                          </a:solidFill>
                          <a:effectLst/>
                          <a:latin typeface="+mn-lt"/>
                        </a:rPr>
                        <a:t> </a:t>
                      </a: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100" b="1" i="0" u="none" strike="noStrike" dirty="0">
                          <a:solidFill>
                            <a:schemeClr val="tx1"/>
                          </a:solidFill>
                          <a:effectLst/>
                          <a:latin typeface="+mn-lt"/>
                        </a:rPr>
                        <a:t> </a:t>
                      </a: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159451">
                <a:tc>
                  <a:txBody>
                    <a:bodyPr/>
                    <a:lstStyle/>
                    <a:p>
                      <a:pPr algn="l" fontAlgn="b"/>
                      <a:r>
                        <a:rPr lang="en-US" sz="1100" b="1" u="none" strike="noStrike" dirty="0">
                          <a:solidFill>
                            <a:schemeClr val="tx1"/>
                          </a:solidFill>
                          <a:effectLst/>
                          <a:latin typeface="+mn-lt"/>
                        </a:rPr>
                        <a:t>Salaries and Wages Payable</a:t>
                      </a:r>
                      <a:endParaRPr lang="en-US" sz="1100" b="1" i="0" u="none" strike="noStrike" dirty="0">
                        <a:solidFill>
                          <a:schemeClr val="tx1"/>
                        </a:solidFill>
                        <a:effectLst/>
                        <a:latin typeface="+mn-lt"/>
                      </a:endParaRPr>
                    </a:p>
                  </a:txBody>
                  <a:tcPr marR="1824" marT="1824"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100" b="1" i="0" u="none" strike="noStrike" dirty="0">
                          <a:solidFill>
                            <a:schemeClr val="tx1"/>
                          </a:solidFill>
                          <a:effectLst/>
                          <a:latin typeface="+mn-lt"/>
                        </a:rPr>
                        <a:t> </a:t>
                      </a: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100" b="1" i="0" u="none" strike="noStrike" dirty="0">
                          <a:solidFill>
                            <a:schemeClr val="tx1"/>
                          </a:solidFill>
                          <a:effectLst/>
                          <a:latin typeface="+mn-lt"/>
                        </a:rPr>
                        <a:t> </a:t>
                      </a: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100" b="1" i="0" u="none" strike="noStrike" dirty="0">
                          <a:solidFill>
                            <a:schemeClr val="tx1"/>
                          </a:solidFill>
                          <a:effectLst/>
                          <a:latin typeface="+mn-lt"/>
                        </a:rPr>
                        <a:t> </a:t>
                      </a: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100" b="1" i="0" u="none" strike="noStrike" dirty="0" smtClean="0">
                          <a:solidFill>
                            <a:schemeClr val="tx1"/>
                          </a:solidFill>
                          <a:effectLst/>
                          <a:latin typeface="+mn-lt"/>
                        </a:rPr>
                        <a:t>(d) 5,000</a:t>
                      </a:r>
                      <a:endParaRPr lang="en-US" sz="1100" b="1" i="0" u="none" strike="noStrike" dirty="0">
                        <a:solidFill>
                          <a:schemeClr val="tx1"/>
                        </a:solidFill>
                        <a:effectLst/>
                        <a:latin typeface="+mn-lt"/>
                      </a:endParaRP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100" b="1" i="0" u="none" strike="noStrike" dirty="0">
                          <a:solidFill>
                            <a:schemeClr val="tx1"/>
                          </a:solidFill>
                          <a:effectLst/>
                          <a:latin typeface="+mn-lt"/>
                        </a:rPr>
                        <a:t> </a:t>
                      </a: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100" b="1" i="0" u="none" strike="noStrike" dirty="0" smtClean="0">
                          <a:solidFill>
                            <a:schemeClr val="tx1"/>
                          </a:solidFill>
                          <a:effectLst/>
                          <a:latin typeface="+mn-lt"/>
                        </a:rPr>
                        <a:t>5,000</a:t>
                      </a:r>
                      <a:endParaRPr lang="en-US" sz="1100" b="1" i="0" u="none" strike="noStrike" dirty="0">
                        <a:solidFill>
                          <a:schemeClr val="tx1"/>
                        </a:solidFill>
                        <a:effectLst/>
                        <a:latin typeface="+mn-lt"/>
                      </a:endParaRP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100" b="1" i="0" u="none" strike="noStrike" dirty="0">
                          <a:solidFill>
                            <a:schemeClr val="tx1"/>
                          </a:solidFill>
                          <a:effectLst/>
                          <a:latin typeface="+mn-lt"/>
                        </a:rPr>
                        <a:t> </a:t>
                      </a: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100" b="1" i="0" u="none" strike="noStrike" dirty="0">
                          <a:solidFill>
                            <a:schemeClr val="tx1"/>
                          </a:solidFill>
                          <a:effectLst/>
                          <a:latin typeface="+mn-lt"/>
                        </a:rPr>
                        <a:t> </a:t>
                      </a: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100" b="1" i="0" u="none" strike="noStrike" dirty="0">
                          <a:solidFill>
                            <a:schemeClr val="tx1"/>
                          </a:solidFill>
                          <a:effectLst/>
                          <a:latin typeface="+mn-lt"/>
                        </a:rPr>
                        <a:t> </a:t>
                      </a: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100" b="1" i="0" u="none" strike="noStrike" dirty="0" smtClean="0">
                          <a:solidFill>
                            <a:schemeClr val="tx1"/>
                          </a:solidFill>
                          <a:effectLst/>
                          <a:latin typeface="+mn-lt"/>
                        </a:rPr>
                        <a:t>5,000</a:t>
                      </a:r>
                      <a:endParaRPr lang="en-US" sz="1100" b="1" i="0" u="none" strike="noStrike" dirty="0">
                        <a:solidFill>
                          <a:schemeClr val="tx1"/>
                        </a:solidFill>
                        <a:effectLst/>
                        <a:latin typeface="+mn-lt"/>
                      </a:endParaRP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159451">
                <a:tc>
                  <a:txBody>
                    <a:bodyPr/>
                    <a:lstStyle/>
                    <a:p>
                      <a:pPr algn="l" fontAlgn="b"/>
                      <a:r>
                        <a:rPr lang="en-US" sz="1100" b="1" u="none" strike="noStrike" kern="1200" dirty="0">
                          <a:solidFill>
                            <a:schemeClr val="tx1"/>
                          </a:solidFill>
                          <a:effectLst/>
                          <a:latin typeface="+mn-lt"/>
                          <a:ea typeface="+mn-ea"/>
                          <a:cs typeface="+mn-cs"/>
                        </a:rPr>
                        <a:t>Totals</a:t>
                      </a:r>
                    </a:p>
                  </a:txBody>
                  <a:tcPr marL="182880" marR="1824" marT="1824"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100" b="1" i="0" u="none" strike="noStrike" dirty="0">
                          <a:solidFill>
                            <a:schemeClr val="tx1"/>
                          </a:solidFill>
                          <a:effectLst/>
                          <a:latin typeface="+mn-lt"/>
                        </a:rPr>
                        <a:t> </a:t>
                      </a: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100" b="1" i="0" u="none" strike="noStrike" dirty="0">
                          <a:solidFill>
                            <a:schemeClr val="tx1"/>
                          </a:solidFill>
                          <a:effectLst/>
                          <a:latin typeface="+mn-lt"/>
                        </a:rPr>
                        <a:t> </a:t>
                      </a: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100" b="1" i="0" u="none" strike="noStrike" dirty="0" smtClean="0">
                          <a:solidFill>
                            <a:schemeClr val="tx1"/>
                          </a:solidFill>
                          <a:effectLst/>
                          <a:latin typeface="+mn-lt"/>
                        </a:rPr>
                        <a:t>15,500</a:t>
                      </a:r>
                      <a:endParaRPr lang="en-US" sz="1100" b="1" i="0" u="none" strike="noStrike" dirty="0">
                        <a:solidFill>
                          <a:schemeClr val="tx1"/>
                        </a:solidFill>
                        <a:effectLst/>
                        <a:latin typeface="+mn-lt"/>
                      </a:endParaRP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100" b="1" i="0" u="none" strike="noStrike" dirty="0" smtClean="0">
                          <a:solidFill>
                            <a:schemeClr val="tx1"/>
                          </a:solidFill>
                          <a:effectLst/>
                          <a:latin typeface="+mn-lt"/>
                        </a:rPr>
                        <a:t>15,500</a:t>
                      </a:r>
                      <a:endParaRPr lang="en-US" sz="1100" b="1" i="0" u="none" strike="noStrike" dirty="0">
                        <a:solidFill>
                          <a:schemeClr val="tx1"/>
                        </a:solidFill>
                        <a:effectLst/>
                        <a:latin typeface="+mn-lt"/>
                      </a:endParaRP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100" b="1" i="0" u="none" strike="noStrike" dirty="0" smtClean="0">
                          <a:solidFill>
                            <a:schemeClr val="tx1"/>
                          </a:solidFill>
                          <a:effectLst/>
                          <a:latin typeface="+mn-lt"/>
                        </a:rPr>
                        <a:t>629,600</a:t>
                      </a:r>
                      <a:endParaRPr lang="en-US" sz="1100" b="1" i="0" u="none" strike="noStrike" dirty="0">
                        <a:solidFill>
                          <a:schemeClr val="tx1"/>
                        </a:solidFill>
                        <a:effectLst/>
                        <a:latin typeface="+mn-lt"/>
                      </a:endParaRP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100" b="1" i="0" u="none" strike="noStrike" dirty="0" smtClean="0">
                          <a:solidFill>
                            <a:schemeClr val="tx1"/>
                          </a:solidFill>
                          <a:effectLst/>
                          <a:latin typeface="+mn-lt"/>
                        </a:rPr>
                        <a:t>629,600</a:t>
                      </a:r>
                      <a:endParaRPr lang="en-US" sz="1100" b="1" i="0" u="none" strike="noStrike" dirty="0">
                        <a:solidFill>
                          <a:schemeClr val="tx1"/>
                        </a:solidFill>
                        <a:effectLst/>
                        <a:latin typeface="+mn-lt"/>
                      </a:endParaRP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100" b="1" i="0" u="none" strike="noStrike" dirty="0" smtClean="0">
                          <a:solidFill>
                            <a:schemeClr val="tx1"/>
                          </a:solidFill>
                          <a:effectLst/>
                          <a:latin typeface="+mn-lt"/>
                        </a:rPr>
                        <a:t>507,200</a:t>
                      </a:r>
                      <a:endParaRPr lang="en-US" sz="1100" b="1" i="0" u="none" strike="noStrike" dirty="0">
                        <a:solidFill>
                          <a:schemeClr val="tx1"/>
                        </a:solidFill>
                        <a:effectLst/>
                        <a:latin typeface="+mn-lt"/>
                      </a:endParaRP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100" b="1" i="0" u="none" strike="noStrike" dirty="0" smtClean="0">
                          <a:solidFill>
                            <a:schemeClr val="tx1"/>
                          </a:solidFill>
                          <a:effectLst/>
                          <a:latin typeface="+mn-lt"/>
                        </a:rPr>
                        <a:t>537,200</a:t>
                      </a:r>
                      <a:endParaRPr lang="en-US" sz="1100" b="1" i="0" u="none" strike="noStrike" dirty="0">
                        <a:solidFill>
                          <a:schemeClr val="tx1"/>
                        </a:solidFill>
                        <a:effectLst/>
                        <a:latin typeface="+mn-lt"/>
                      </a:endParaRP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100" b="1" i="0" u="none" strike="noStrike" dirty="0" smtClean="0">
                          <a:solidFill>
                            <a:schemeClr val="tx1"/>
                          </a:solidFill>
                          <a:effectLst/>
                          <a:latin typeface="+mn-lt"/>
                        </a:rPr>
                        <a:t>162,400</a:t>
                      </a:r>
                      <a:endParaRPr lang="en-US" sz="1100" b="1" i="0" u="none" strike="noStrike" dirty="0">
                        <a:solidFill>
                          <a:schemeClr val="tx1"/>
                        </a:solidFill>
                        <a:effectLst/>
                        <a:latin typeface="+mn-lt"/>
                      </a:endParaRP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100" b="1" i="0" u="none" strike="noStrike" dirty="0" smtClean="0">
                          <a:solidFill>
                            <a:schemeClr val="tx1"/>
                          </a:solidFill>
                          <a:effectLst/>
                          <a:latin typeface="+mn-lt"/>
                        </a:rPr>
                        <a:t>132,400</a:t>
                      </a:r>
                      <a:endParaRPr lang="en-US" sz="1100" b="1" i="0" u="none" strike="noStrike" dirty="0">
                        <a:solidFill>
                          <a:schemeClr val="tx1"/>
                        </a:solidFill>
                        <a:effectLst/>
                        <a:latin typeface="+mn-lt"/>
                      </a:endParaRP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159451">
                <a:tc>
                  <a:txBody>
                    <a:bodyPr/>
                    <a:lstStyle/>
                    <a:p>
                      <a:pPr algn="l" fontAlgn="b"/>
                      <a:r>
                        <a:rPr lang="en-US" sz="1100" b="1" u="none" strike="noStrike" kern="1200" dirty="0">
                          <a:solidFill>
                            <a:schemeClr val="tx1"/>
                          </a:solidFill>
                          <a:effectLst/>
                          <a:latin typeface="+mn-lt"/>
                          <a:ea typeface="+mn-ea"/>
                          <a:cs typeface="+mn-cs"/>
                        </a:rPr>
                        <a:t>Net </a:t>
                      </a:r>
                      <a:r>
                        <a:rPr lang="en-US" sz="1100" b="1" u="none" strike="noStrike" kern="1200" dirty="0" smtClean="0">
                          <a:solidFill>
                            <a:schemeClr val="tx1"/>
                          </a:solidFill>
                          <a:effectLst/>
                          <a:latin typeface="+mn-lt"/>
                          <a:ea typeface="+mn-ea"/>
                          <a:cs typeface="+mn-cs"/>
                        </a:rPr>
                        <a:t>Income</a:t>
                      </a:r>
                      <a:endParaRPr lang="en-US" sz="1100" b="1" u="none" strike="noStrike" kern="1200" dirty="0">
                        <a:solidFill>
                          <a:schemeClr val="tx1"/>
                        </a:solidFill>
                        <a:effectLst/>
                        <a:latin typeface="+mn-lt"/>
                        <a:ea typeface="+mn-ea"/>
                        <a:cs typeface="+mn-cs"/>
                      </a:endParaRPr>
                    </a:p>
                  </a:txBody>
                  <a:tcPr marR="1824" marT="1824"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100" b="1" i="0" u="none" strike="noStrike" dirty="0">
                          <a:solidFill>
                            <a:srgbClr val="000000"/>
                          </a:solidFill>
                          <a:effectLst/>
                          <a:latin typeface="+mn-lt"/>
                        </a:rPr>
                        <a:t> </a:t>
                      </a: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100" b="1" i="0" u="none" strike="noStrike" dirty="0">
                          <a:solidFill>
                            <a:srgbClr val="000000"/>
                          </a:solidFill>
                          <a:effectLst/>
                          <a:latin typeface="+mn-lt"/>
                        </a:rPr>
                        <a:t> </a:t>
                      </a: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100" b="1" i="0" u="none" strike="noStrike" dirty="0">
                          <a:solidFill>
                            <a:schemeClr val="bg2"/>
                          </a:solidFill>
                          <a:effectLst/>
                          <a:latin typeface="+mn-lt"/>
                        </a:rPr>
                        <a:t> </a:t>
                      </a: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100" b="1" i="0" u="none" strike="noStrike" dirty="0">
                          <a:solidFill>
                            <a:schemeClr val="bg2"/>
                          </a:solidFill>
                          <a:effectLst/>
                          <a:latin typeface="+mn-lt"/>
                        </a:rPr>
                        <a:t> </a:t>
                      </a: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100" b="1" i="0" u="none" strike="noStrike" dirty="0">
                          <a:solidFill>
                            <a:schemeClr val="bg2"/>
                          </a:solidFill>
                          <a:effectLst/>
                          <a:latin typeface="+mn-lt"/>
                        </a:rPr>
                        <a:t> </a:t>
                      </a: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100" b="1" i="0" u="none" strike="noStrike" dirty="0">
                          <a:solidFill>
                            <a:schemeClr val="bg2"/>
                          </a:solidFill>
                          <a:effectLst/>
                          <a:latin typeface="+mn-lt"/>
                        </a:rPr>
                        <a:t> </a:t>
                      </a: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100" b="1" i="0" u="none" strike="noStrike" dirty="0" smtClean="0">
                          <a:solidFill>
                            <a:schemeClr val="tx1"/>
                          </a:solidFill>
                          <a:effectLst/>
                          <a:latin typeface="+mn-lt"/>
                        </a:rPr>
                        <a:t>30,000</a:t>
                      </a:r>
                      <a:endParaRPr lang="en-US" sz="1100" b="1" i="0" u="none" strike="noStrike" dirty="0">
                        <a:solidFill>
                          <a:schemeClr val="tx1"/>
                        </a:solidFill>
                        <a:effectLst/>
                        <a:latin typeface="+mn-lt"/>
                      </a:endParaRP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100" b="1" i="0" u="none" strike="noStrike" dirty="0">
                          <a:solidFill>
                            <a:schemeClr val="tx1"/>
                          </a:solidFill>
                          <a:effectLst/>
                          <a:latin typeface="+mn-lt"/>
                        </a:rPr>
                        <a:t> </a:t>
                      </a: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100" b="1" i="0" u="none" strike="noStrike" dirty="0">
                          <a:solidFill>
                            <a:schemeClr val="tx1"/>
                          </a:solidFill>
                          <a:effectLst/>
                          <a:latin typeface="+mn-lt"/>
                        </a:rPr>
                        <a:t> </a:t>
                      </a: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100" b="1" i="0" u="none" strike="noStrike" dirty="0" smtClean="0">
                          <a:solidFill>
                            <a:schemeClr val="tx1"/>
                          </a:solidFill>
                          <a:effectLst/>
                          <a:latin typeface="+mn-lt"/>
                        </a:rPr>
                        <a:t>30,000</a:t>
                      </a:r>
                      <a:endParaRPr lang="en-US" sz="1100" b="1" i="0" u="none" strike="noStrike" dirty="0">
                        <a:solidFill>
                          <a:schemeClr val="tx1"/>
                        </a:solidFill>
                        <a:effectLst/>
                        <a:latin typeface="+mn-lt"/>
                      </a:endParaRP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159451">
                <a:tc>
                  <a:txBody>
                    <a:bodyPr/>
                    <a:lstStyle/>
                    <a:p>
                      <a:pPr algn="l" fontAlgn="b"/>
                      <a:r>
                        <a:rPr lang="en-US" sz="1100" b="1" u="none" strike="noStrike" kern="1200" dirty="0">
                          <a:solidFill>
                            <a:schemeClr val="tx1"/>
                          </a:solidFill>
                          <a:effectLst/>
                          <a:latin typeface="+mn-lt"/>
                          <a:ea typeface="+mn-ea"/>
                          <a:cs typeface="+mn-cs"/>
                        </a:rPr>
                        <a:t>Totals</a:t>
                      </a:r>
                    </a:p>
                  </a:txBody>
                  <a:tcPr marL="182880" marR="1824" marT="1824"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100" b="1" i="0" u="none" strike="noStrike" dirty="0">
                          <a:solidFill>
                            <a:srgbClr val="000000"/>
                          </a:solidFill>
                          <a:effectLst/>
                          <a:latin typeface="+mn-lt"/>
                        </a:rPr>
                        <a:t> </a:t>
                      </a: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100" b="1" i="0" u="none" strike="noStrike" dirty="0">
                          <a:solidFill>
                            <a:srgbClr val="000000"/>
                          </a:solidFill>
                          <a:effectLst/>
                          <a:latin typeface="+mn-lt"/>
                        </a:rPr>
                        <a:t> </a:t>
                      </a: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100" b="1" i="0" u="none" strike="noStrike" dirty="0">
                          <a:solidFill>
                            <a:schemeClr val="bg2"/>
                          </a:solidFill>
                          <a:effectLst/>
                          <a:latin typeface="+mn-lt"/>
                        </a:rPr>
                        <a:t> </a:t>
                      </a: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100" b="1" i="0" u="none" strike="noStrike" dirty="0">
                          <a:solidFill>
                            <a:schemeClr val="bg2"/>
                          </a:solidFill>
                          <a:effectLst/>
                          <a:latin typeface="+mn-lt"/>
                        </a:rPr>
                        <a:t> </a:t>
                      </a: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100" b="1" i="0" u="none" strike="noStrike" dirty="0">
                          <a:solidFill>
                            <a:schemeClr val="bg2"/>
                          </a:solidFill>
                          <a:effectLst/>
                          <a:latin typeface="+mn-lt"/>
                        </a:rPr>
                        <a:t> </a:t>
                      </a: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100" b="1" i="0" u="none" strike="noStrike" dirty="0">
                          <a:solidFill>
                            <a:schemeClr val="bg2"/>
                          </a:solidFill>
                          <a:effectLst/>
                          <a:latin typeface="+mn-lt"/>
                        </a:rPr>
                        <a:t> </a:t>
                      </a: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100" b="1" i="0" u="none" strike="noStrike" dirty="0" smtClean="0">
                          <a:solidFill>
                            <a:schemeClr val="tx1"/>
                          </a:solidFill>
                          <a:effectLst/>
                          <a:latin typeface="+mn-lt"/>
                        </a:rPr>
                        <a:t>537,200</a:t>
                      </a:r>
                      <a:endParaRPr lang="en-US" sz="1100" b="1" i="0" u="none" strike="noStrike" dirty="0">
                        <a:solidFill>
                          <a:schemeClr val="tx1"/>
                        </a:solidFill>
                        <a:effectLst/>
                        <a:latin typeface="+mn-lt"/>
                      </a:endParaRP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100" b="1" i="0" u="none" strike="noStrike" dirty="0" smtClean="0">
                          <a:solidFill>
                            <a:schemeClr val="tx1"/>
                          </a:solidFill>
                          <a:effectLst/>
                          <a:latin typeface="+mn-lt"/>
                        </a:rPr>
                        <a:t>537,200</a:t>
                      </a:r>
                      <a:endParaRPr lang="en-US" sz="1100" b="1" i="0" u="none" strike="noStrike" dirty="0">
                        <a:solidFill>
                          <a:schemeClr val="tx1"/>
                        </a:solidFill>
                        <a:effectLst/>
                        <a:latin typeface="+mn-lt"/>
                      </a:endParaRP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100" b="1" i="0" u="none" strike="noStrike" dirty="0" smtClean="0">
                          <a:solidFill>
                            <a:schemeClr val="tx1"/>
                          </a:solidFill>
                          <a:effectLst/>
                          <a:latin typeface="+mn-lt"/>
                        </a:rPr>
                        <a:t>162,400</a:t>
                      </a:r>
                      <a:endParaRPr lang="en-US" sz="1100" b="1" i="0" u="none" strike="noStrike" dirty="0">
                        <a:solidFill>
                          <a:schemeClr val="tx1"/>
                        </a:solidFill>
                        <a:effectLst/>
                        <a:latin typeface="+mn-lt"/>
                      </a:endParaRP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100" b="1" i="0" u="none" strike="noStrike" dirty="0" smtClean="0">
                          <a:solidFill>
                            <a:schemeClr val="tx1"/>
                          </a:solidFill>
                          <a:effectLst/>
                          <a:latin typeface="+mn-lt"/>
                        </a:rPr>
                        <a:t>162,400</a:t>
                      </a:r>
                      <a:endParaRPr lang="en-US" sz="1100" b="1" i="0" u="none" strike="noStrike" dirty="0">
                        <a:solidFill>
                          <a:schemeClr val="tx1"/>
                        </a:solidFill>
                        <a:effectLst/>
                        <a:latin typeface="+mn-lt"/>
                      </a:endParaRPr>
                    </a:p>
                  </a:txBody>
                  <a:tcPr marL="4233" marR="64008" marT="423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bl>
          </a:graphicData>
        </a:graphic>
      </p:graphicFrame>
      <p:sp>
        <p:nvSpPr>
          <p:cNvPr id="6" name="Slide Number Placeholder "/>
          <p:cNvSpPr>
            <a:spLocks noGrp="1"/>
          </p:cNvSpPr>
          <p:nvPr>
            <p:ph type="sldNum" sz="quarter" idx="10"/>
          </p:nvPr>
        </p:nvSpPr>
        <p:spPr/>
        <p:txBody>
          <a:bodyPr/>
          <a:lstStyle/>
          <a:p>
            <a:fld id="{67B19427-F580-D146-B60E-4CADEE75497F}" type="slidenum">
              <a:rPr lang="en-US" smtClean="0"/>
              <a:pPr/>
              <a:t>81</a:t>
            </a:fld>
            <a:endParaRPr lang="en-US" dirty="0"/>
          </a:p>
        </p:txBody>
      </p:sp>
      <p:sp>
        <p:nvSpPr>
          <p:cNvPr id="5" name="Footer Placeholder "/>
          <p:cNvSpPr>
            <a:spLocks noGrp="1"/>
          </p:cNvSpPr>
          <p:nvPr>
            <p:ph type="ftr" sz="quarter" idx="11"/>
          </p:nvPr>
        </p:nvSpPr>
        <p:spPr/>
        <p:txBody>
          <a:bodyPr/>
          <a:lstStyle/>
          <a:p>
            <a:r>
              <a:rPr lang="en-US" dirty="0" smtClean="0"/>
              <a:t>Copyright ©2019 John </a:t>
            </a:r>
            <a:r>
              <a:rPr lang="en-US" dirty="0"/>
              <a:t>Wiley &amp; Son, Inc. </a:t>
            </a:r>
          </a:p>
        </p:txBody>
      </p:sp>
    </p:spTree>
    <p:extLst>
      <p:ext uri="{BB962C8B-B14F-4D97-AF65-F5344CB8AC3E}">
        <p14:creationId xmlns:p14="http://schemas.microsoft.com/office/powerpoint/2010/main" xmlns="" val="397447620"/>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p:cNvSpPr>
            <a:spLocks noGrp="1"/>
          </p:cNvSpPr>
          <p:nvPr>
            <p:ph type="title"/>
          </p:nvPr>
        </p:nvSpPr>
        <p:spPr>
          <a:xfrm>
            <a:off x="304800" y="1828799"/>
            <a:ext cx="8534400" cy="2738625"/>
          </a:xfrm>
          <a:prstGeom prst="rect">
            <a:avLst/>
          </a:prstGeom>
        </p:spPr>
        <p:txBody>
          <a:bodyPr>
            <a:noAutofit/>
          </a:bodyPr>
          <a:lstStyle/>
          <a:p>
            <a:pPr>
              <a:lnSpc>
                <a:spcPct val="100000"/>
              </a:lnSpc>
              <a:spcBef>
                <a:spcPts val="600"/>
              </a:spcBef>
            </a:pPr>
            <a:r>
              <a:rPr lang="en-IN" dirty="0" smtClean="0">
                <a:solidFill>
                  <a:srgbClr val="931B21"/>
                </a:solidFill>
              </a:rPr>
              <a:t>Learning Objective 8</a:t>
            </a:r>
            <a:br>
              <a:rPr lang="en-IN" dirty="0" smtClean="0">
                <a:solidFill>
                  <a:srgbClr val="931B21"/>
                </a:solidFill>
              </a:rPr>
            </a:br>
            <a:r>
              <a:rPr lang="en-IN" dirty="0" smtClean="0">
                <a:solidFill>
                  <a:schemeClr val="accent1"/>
                </a:solidFill>
              </a:rPr>
              <a:t>Compare </a:t>
            </a:r>
            <a:r>
              <a:rPr lang="en-IN" dirty="0">
                <a:solidFill>
                  <a:schemeClr val="accent1"/>
                </a:solidFill>
              </a:rPr>
              <a:t>the Accounting for Merchandising Under G A A P and </a:t>
            </a:r>
            <a:r>
              <a:rPr lang="en-IN" dirty="0" smtClean="0">
                <a:solidFill>
                  <a:schemeClr val="accent1"/>
                </a:solidFill>
              </a:rPr>
              <a:t/>
            </a:r>
            <a:br>
              <a:rPr lang="en-IN" dirty="0" smtClean="0">
                <a:solidFill>
                  <a:schemeClr val="accent1"/>
                </a:solidFill>
              </a:rPr>
            </a:br>
            <a:r>
              <a:rPr lang="en-IN" dirty="0" smtClean="0">
                <a:solidFill>
                  <a:schemeClr val="accent1"/>
                </a:solidFill>
              </a:rPr>
              <a:t>I </a:t>
            </a:r>
            <a:r>
              <a:rPr lang="en-IN" dirty="0">
                <a:solidFill>
                  <a:schemeClr val="accent1"/>
                </a:solidFill>
              </a:rPr>
              <a:t>F R </a:t>
            </a:r>
            <a:r>
              <a:rPr lang="en-IN" dirty="0" smtClean="0">
                <a:solidFill>
                  <a:schemeClr val="accent1"/>
                </a:solidFill>
              </a:rPr>
              <a:t>S.</a:t>
            </a:r>
            <a:endParaRPr lang="en-IN" dirty="0">
              <a:solidFill>
                <a:schemeClr val="accent1"/>
              </a:solidFill>
            </a:endParaRPr>
          </a:p>
        </p:txBody>
      </p:sp>
      <p:sp>
        <p:nvSpPr>
          <p:cNvPr id="5" name="Slide Number Placeholder "/>
          <p:cNvSpPr>
            <a:spLocks noGrp="1"/>
          </p:cNvSpPr>
          <p:nvPr>
            <p:ph type="sldNum" sz="quarter" idx="10"/>
          </p:nvPr>
        </p:nvSpPr>
        <p:spPr/>
        <p:txBody>
          <a:bodyPr/>
          <a:lstStyle/>
          <a:p>
            <a:fld id="{67B19427-F580-D146-B60E-4CADEE75497F}" type="slidenum">
              <a:rPr lang="en-US" smtClean="0"/>
              <a:pPr/>
              <a:t>82</a:t>
            </a:fld>
            <a:endParaRPr lang="en-US" dirty="0"/>
          </a:p>
        </p:txBody>
      </p:sp>
      <p:sp>
        <p:nvSpPr>
          <p:cNvPr id="6" name="Footer Placeholder "/>
          <p:cNvSpPr>
            <a:spLocks noGrp="1"/>
          </p:cNvSpPr>
          <p:nvPr>
            <p:ph type="ftr" sz="quarter" idx="11"/>
          </p:nvPr>
        </p:nvSpPr>
        <p:spPr/>
        <p:txBody>
          <a:bodyPr/>
          <a:lstStyle/>
          <a:p>
            <a:r>
              <a:rPr lang="en-US" dirty="0"/>
              <a:t>Copyright </a:t>
            </a:r>
            <a:r>
              <a:rPr lang="en-US" dirty="0" smtClean="0"/>
              <a:t>©2019 John Wiley &amp; Sons, </a:t>
            </a:r>
            <a:r>
              <a:rPr lang="en-US" dirty="0"/>
              <a:t>Inc. </a:t>
            </a:r>
          </a:p>
        </p:txBody>
      </p:sp>
    </p:spTree>
    <p:extLst>
      <p:ext uri="{BB962C8B-B14F-4D97-AF65-F5344CB8AC3E}">
        <p14:creationId xmlns:p14="http://schemas.microsoft.com/office/powerpoint/2010/main" xmlns="" val="303625134"/>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
          <p:cNvSpPr>
            <a:spLocks noGrp="1"/>
          </p:cNvSpPr>
          <p:nvPr>
            <p:ph type="sldNum" sz="quarter" idx="10"/>
          </p:nvPr>
        </p:nvSpPr>
        <p:spPr/>
        <p:txBody>
          <a:bodyPr/>
          <a:lstStyle/>
          <a:p>
            <a:fld id="{67B19427-F580-D146-B60E-4CADEE75497F}" type="slidenum">
              <a:rPr lang="en-US" smtClean="0"/>
              <a:pPr/>
              <a:t>83</a:t>
            </a:fld>
            <a:endParaRPr lang="en-US" dirty="0"/>
          </a:p>
        </p:txBody>
      </p:sp>
      <p:sp>
        <p:nvSpPr>
          <p:cNvPr id="5" name="Footer Placeholder "/>
          <p:cNvSpPr>
            <a:spLocks noGrp="1"/>
          </p:cNvSpPr>
          <p:nvPr>
            <p:ph type="ftr" sz="quarter" idx="11"/>
          </p:nvPr>
        </p:nvSpPr>
        <p:spPr/>
        <p:txBody>
          <a:bodyPr/>
          <a:lstStyle/>
          <a:p>
            <a:r>
              <a:rPr lang="en-US" dirty="0" smtClean="0"/>
              <a:t>Copyright ©2019 John </a:t>
            </a:r>
            <a:r>
              <a:rPr lang="en-US" dirty="0"/>
              <a:t>Wiley &amp; Son, Inc. </a:t>
            </a:r>
          </a:p>
        </p:txBody>
      </p:sp>
      <p:sp>
        <p:nvSpPr>
          <p:cNvPr id="7" name="LOBL"/>
          <p:cNvSpPr>
            <a:spLocks noGrp="1"/>
          </p:cNvSpPr>
          <p:nvPr>
            <p:ph sz="quarter" idx="4294967295"/>
          </p:nvPr>
        </p:nvSpPr>
        <p:spPr>
          <a:xfrm>
            <a:off x="309562" y="1408331"/>
            <a:ext cx="8535614" cy="4763869"/>
          </a:xfrm>
          <a:prstGeom prst="rect">
            <a:avLst/>
          </a:prstGeom>
        </p:spPr>
        <p:txBody>
          <a:bodyPr/>
          <a:lstStyle/>
          <a:p>
            <a:pPr marL="0" indent="0">
              <a:buNone/>
            </a:pPr>
            <a:r>
              <a:rPr lang="en-US" sz="3200" b="1" dirty="0" smtClean="0">
                <a:solidFill>
                  <a:srgbClr val="196E78"/>
                </a:solidFill>
                <a:latin typeface="Calibri" panose="020F0502020204030204" pitchFamily="34" charset="0"/>
                <a:ea typeface="Source Sans Pro" charset="0"/>
                <a:cs typeface="Calibri" panose="020F0502020204030204" pitchFamily="34" charset="0"/>
              </a:rPr>
              <a:t>Key Points</a:t>
            </a:r>
          </a:p>
          <a:p>
            <a:pPr marL="0" indent="0">
              <a:buNone/>
            </a:pPr>
            <a:r>
              <a:rPr lang="en-US" b="1" dirty="0" smtClean="0">
                <a:solidFill>
                  <a:srgbClr val="990000"/>
                </a:solidFill>
                <a:latin typeface="Calibri" panose="020F0502020204030204" pitchFamily="34" charset="0"/>
                <a:cs typeface="Calibri" panose="020F0502020204030204" pitchFamily="34" charset="0"/>
              </a:rPr>
              <a:t>Similarities</a:t>
            </a:r>
            <a:endParaRPr lang="en-US" dirty="0" smtClean="0">
              <a:solidFill>
                <a:srgbClr val="990000"/>
              </a:solidFill>
            </a:endParaRPr>
          </a:p>
          <a:p>
            <a:pPr marL="515938" indent="-287338"/>
            <a:r>
              <a:rPr lang="en-US" sz="2100" dirty="0" smtClean="0"/>
              <a:t>Under </a:t>
            </a:r>
            <a:r>
              <a:rPr lang="en-US" sz="2100" dirty="0"/>
              <a:t>both GAAP and IFRS, a company can choose to use either a perpetual or periodic inventory systems.</a:t>
            </a:r>
          </a:p>
          <a:p>
            <a:pPr marL="515938" indent="-287338"/>
            <a:r>
              <a:rPr lang="en-GB" sz="2100" dirty="0" smtClean="0"/>
              <a:t>Inventories </a:t>
            </a:r>
            <a:r>
              <a:rPr lang="en-GB" sz="2100" dirty="0"/>
              <a:t>are defined by IFRS as held-for-sale in the ordinary course of business, in the process of production for such sale, or in the form of materials or supplies to be consumed in the production process or in the performing of services. The definition under GAAP is essentially the same</a:t>
            </a:r>
            <a:r>
              <a:rPr lang="en-GB" sz="2100" dirty="0" smtClean="0"/>
              <a:t>.</a:t>
            </a:r>
            <a:endParaRPr lang="en-GB" sz="2100" dirty="0"/>
          </a:p>
          <a:p>
            <a:pPr marL="515938" indent="-287338"/>
            <a:r>
              <a:rPr lang="en-GB" sz="2100" dirty="0" smtClean="0"/>
              <a:t>Similar </a:t>
            </a:r>
            <a:r>
              <a:rPr lang="en-GB" sz="2100" dirty="0"/>
              <a:t>to GAAP, comprehensive income under IFRS includes unrealized gains and losses (such as those on non-trading securities) that are not included in the calculation of net income.</a:t>
            </a:r>
            <a:endParaRPr lang="en-US" sz="2100" dirty="0"/>
          </a:p>
        </p:txBody>
      </p:sp>
      <p:sp>
        <p:nvSpPr>
          <p:cNvPr id="8" name="Title "/>
          <p:cNvSpPr>
            <a:spLocks noGrp="1"/>
          </p:cNvSpPr>
          <p:nvPr>
            <p:ph type="title" idx="4294967295"/>
          </p:nvPr>
        </p:nvSpPr>
        <p:spPr>
          <a:xfrm>
            <a:off x="309562" y="762000"/>
            <a:ext cx="8682038" cy="646331"/>
          </a:xfrm>
          <a:prstGeom prst="rect">
            <a:avLst/>
          </a:prstGeom>
        </p:spPr>
        <p:txBody>
          <a:bodyPr wrap="square">
            <a:spAutoFit/>
          </a:bodyPr>
          <a:lstStyle/>
          <a:p>
            <a:r>
              <a:rPr lang="en-US" sz="4000" b="1" dirty="0" smtClean="0">
                <a:solidFill>
                  <a:schemeClr val="accent1"/>
                </a:solidFill>
                <a:latin typeface="Calibri" panose="020F0502020204030204" pitchFamily="34" charset="0"/>
                <a:ea typeface="Source Sans Pro" charset="0"/>
                <a:cs typeface="Calibri" panose="020F0502020204030204" pitchFamily="34" charset="0"/>
              </a:rPr>
              <a:t>A Look at </a:t>
            </a:r>
            <a:r>
              <a:rPr lang="en-US" sz="4000" b="1" dirty="0">
                <a:solidFill>
                  <a:schemeClr val="accent1"/>
                </a:solidFill>
                <a:latin typeface="Calibri" panose="020F0502020204030204" pitchFamily="34" charset="0"/>
                <a:ea typeface="Source Sans Pro" charset="0"/>
                <a:cs typeface="Calibri" panose="020F0502020204030204" pitchFamily="34" charset="0"/>
              </a:rPr>
              <a:t>U.S. GAAP</a:t>
            </a:r>
            <a:endParaRPr lang="en-US" b="1" dirty="0">
              <a:solidFill>
                <a:srgbClr val="196E78"/>
              </a:solidFill>
            </a:endParaRPr>
          </a:p>
        </p:txBody>
      </p:sp>
    </p:spTree>
    <p:extLst>
      <p:ext uri="{BB962C8B-B14F-4D97-AF65-F5344CB8AC3E}">
        <p14:creationId xmlns:p14="http://schemas.microsoft.com/office/powerpoint/2010/main" xmlns="" val="332290849"/>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
          <p:cNvSpPr>
            <a:spLocks noGrp="1"/>
          </p:cNvSpPr>
          <p:nvPr>
            <p:ph type="sldNum" sz="quarter" idx="10"/>
          </p:nvPr>
        </p:nvSpPr>
        <p:spPr/>
        <p:txBody>
          <a:bodyPr/>
          <a:lstStyle/>
          <a:p>
            <a:fld id="{67B19427-F580-D146-B60E-4CADEE75497F}" type="slidenum">
              <a:rPr lang="en-US" smtClean="0"/>
              <a:pPr/>
              <a:t>84</a:t>
            </a:fld>
            <a:endParaRPr lang="en-US" dirty="0"/>
          </a:p>
        </p:txBody>
      </p:sp>
      <p:sp>
        <p:nvSpPr>
          <p:cNvPr id="5" name="Footer Placeholder "/>
          <p:cNvSpPr>
            <a:spLocks noGrp="1"/>
          </p:cNvSpPr>
          <p:nvPr>
            <p:ph type="ftr" sz="quarter" idx="11"/>
          </p:nvPr>
        </p:nvSpPr>
        <p:spPr/>
        <p:txBody>
          <a:bodyPr/>
          <a:lstStyle/>
          <a:p>
            <a:r>
              <a:rPr lang="en-US" dirty="0" smtClean="0"/>
              <a:t>Copyright ©2019 John </a:t>
            </a:r>
            <a:r>
              <a:rPr lang="en-US" dirty="0"/>
              <a:t>Wiley &amp; Son, Inc. </a:t>
            </a:r>
          </a:p>
        </p:txBody>
      </p:sp>
      <p:sp>
        <p:nvSpPr>
          <p:cNvPr id="7" name="LOBL"/>
          <p:cNvSpPr>
            <a:spLocks noGrp="1"/>
          </p:cNvSpPr>
          <p:nvPr>
            <p:ph sz="quarter" idx="4294967295"/>
          </p:nvPr>
        </p:nvSpPr>
        <p:spPr>
          <a:xfrm>
            <a:off x="309562" y="1408331"/>
            <a:ext cx="8535614" cy="4763869"/>
          </a:xfrm>
          <a:prstGeom prst="rect">
            <a:avLst/>
          </a:prstGeom>
        </p:spPr>
        <p:txBody>
          <a:bodyPr/>
          <a:lstStyle/>
          <a:p>
            <a:pPr marL="0" indent="0">
              <a:buNone/>
            </a:pPr>
            <a:r>
              <a:rPr lang="en-US" sz="3200" b="1" dirty="0" smtClean="0">
                <a:solidFill>
                  <a:srgbClr val="196E78"/>
                </a:solidFill>
                <a:latin typeface="Calibri" panose="020F0502020204030204" pitchFamily="34" charset="0"/>
                <a:ea typeface="Source Sans Pro" charset="0"/>
                <a:cs typeface="Calibri" panose="020F0502020204030204" pitchFamily="34" charset="0"/>
              </a:rPr>
              <a:t>Key Points</a:t>
            </a:r>
          </a:p>
          <a:p>
            <a:pPr marL="0" indent="0">
              <a:buNone/>
            </a:pPr>
            <a:r>
              <a:rPr lang="en-US" b="1" dirty="0" smtClean="0">
                <a:solidFill>
                  <a:srgbClr val="990000"/>
                </a:solidFill>
                <a:latin typeface="Calibri" panose="020F0502020204030204" pitchFamily="34" charset="0"/>
                <a:cs typeface="Calibri" panose="020F0502020204030204" pitchFamily="34" charset="0"/>
              </a:rPr>
              <a:t>Differences</a:t>
            </a:r>
            <a:endParaRPr lang="en-US" b="1" dirty="0">
              <a:solidFill>
                <a:srgbClr val="990000"/>
              </a:solidFill>
              <a:latin typeface="Calibri" panose="020F0502020204030204" pitchFamily="34" charset="0"/>
              <a:cs typeface="Calibri" panose="020F0502020204030204" pitchFamily="34" charset="0"/>
            </a:endParaRPr>
          </a:p>
          <a:p>
            <a:pPr marL="515938" indent="-287338"/>
            <a:r>
              <a:rPr lang="en-US" sz="2200" dirty="0" smtClean="0"/>
              <a:t>Under </a:t>
            </a:r>
            <a:r>
              <a:rPr lang="en-US" sz="2200" dirty="0"/>
              <a:t>GAAP companies generally classify income statement items by function. Classification by function leads to descriptions like administration, distribution (selling), and manufacturing. Under IFRS, companies must classify expenses either by nature or by function. Classification by nature leads to descriptions such as the following: salaries, depreciation expense, and utilities expense. If a company uses the functional-expense method on the income statement, disclosure by nature is required in the notes to the </a:t>
            </a:r>
            <a:r>
              <a:rPr lang="en-US" sz="2200" dirty="0" smtClean="0"/>
              <a:t>financial </a:t>
            </a:r>
            <a:r>
              <a:rPr lang="en-US" sz="2200" dirty="0"/>
              <a:t>statements.</a:t>
            </a:r>
            <a:endParaRPr lang="en-US" altLang="en-US" sz="2200" dirty="0"/>
          </a:p>
        </p:txBody>
      </p:sp>
      <p:sp>
        <p:nvSpPr>
          <p:cNvPr id="8" name="Title "/>
          <p:cNvSpPr>
            <a:spLocks noGrp="1"/>
          </p:cNvSpPr>
          <p:nvPr>
            <p:ph type="title" idx="4294967295"/>
          </p:nvPr>
        </p:nvSpPr>
        <p:spPr>
          <a:xfrm>
            <a:off x="309562" y="762000"/>
            <a:ext cx="8682038" cy="646331"/>
          </a:xfrm>
          <a:prstGeom prst="rect">
            <a:avLst/>
          </a:prstGeom>
        </p:spPr>
        <p:txBody>
          <a:bodyPr wrap="square">
            <a:spAutoFit/>
          </a:bodyPr>
          <a:lstStyle/>
          <a:p>
            <a:r>
              <a:rPr lang="en-US" sz="4000" b="1" dirty="0" smtClean="0">
                <a:solidFill>
                  <a:schemeClr val="accent1"/>
                </a:solidFill>
                <a:latin typeface="Calibri" panose="020F0502020204030204" pitchFamily="34" charset="0"/>
                <a:ea typeface="Source Sans Pro" charset="0"/>
                <a:cs typeface="Calibri" panose="020F0502020204030204" pitchFamily="34" charset="0"/>
              </a:rPr>
              <a:t>A Look at </a:t>
            </a:r>
            <a:r>
              <a:rPr lang="en-US" sz="4000" b="1" dirty="0">
                <a:solidFill>
                  <a:schemeClr val="accent1"/>
                </a:solidFill>
                <a:latin typeface="Calibri" panose="020F0502020204030204" pitchFamily="34" charset="0"/>
                <a:ea typeface="Source Sans Pro" charset="0"/>
                <a:cs typeface="Calibri" panose="020F0502020204030204" pitchFamily="34" charset="0"/>
              </a:rPr>
              <a:t>U.S. GAAP</a:t>
            </a:r>
            <a:endParaRPr lang="en-US" b="1" dirty="0">
              <a:solidFill>
                <a:srgbClr val="196E78"/>
              </a:solidFill>
            </a:endParaRPr>
          </a:p>
        </p:txBody>
      </p:sp>
    </p:spTree>
    <p:extLst>
      <p:ext uri="{BB962C8B-B14F-4D97-AF65-F5344CB8AC3E}">
        <p14:creationId xmlns:p14="http://schemas.microsoft.com/office/powerpoint/2010/main" xmlns="" val="1557395115"/>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
          <p:cNvSpPr>
            <a:spLocks noGrp="1"/>
          </p:cNvSpPr>
          <p:nvPr>
            <p:ph type="sldNum" sz="quarter" idx="10"/>
          </p:nvPr>
        </p:nvSpPr>
        <p:spPr/>
        <p:txBody>
          <a:bodyPr/>
          <a:lstStyle/>
          <a:p>
            <a:fld id="{67B19427-F580-D146-B60E-4CADEE75497F}" type="slidenum">
              <a:rPr lang="en-US" smtClean="0"/>
              <a:pPr/>
              <a:t>85</a:t>
            </a:fld>
            <a:endParaRPr lang="en-US" dirty="0"/>
          </a:p>
        </p:txBody>
      </p:sp>
      <p:sp>
        <p:nvSpPr>
          <p:cNvPr id="5" name="Footer Placeholder "/>
          <p:cNvSpPr>
            <a:spLocks noGrp="1"/>
          </p:cNvSpPr>
          <p:nvPr>
            <p:ph type="ftr" sz="quarter" idx="11"/>
          </p:nvPr>
        </p:nvSpPr>
        <p:spPr/>
        <p:txBody>
          <a:bodyPr/>
          <a:lstStyle/>
          <a:p>
            <a:r>
              <a:rPr lang="en-US" dirty="0" smtClean="0"/>
              <a:t>Copyright ©2019 John </a:t>
            </a:r>
            <a:r>
              <a:rPr lang="en-US" dirty="0"/>
              <a:t>Wiley &amp; Son, Inc. </a:t>
            </a:r>
          </a:p>
        </p:txBody>
      </p:sp>
      <p:sp>
        <p:nvSpPr>
          <p:cNvPr id="7" name="LOBL"/>
          <p:cNvSpPr>
            <a:spLocks noGrp="1"/>
          </p:cNvSpPr>
          <p:nvPr>
            <p:ph sz="quarter" idx="4294967295"/>
          </p:nvPr>
        </p:nvSpPr>
        <p:spPr>
          <a:xfrm>
            <a:off x="309562" y="1408331"/>
            <a:ext cx="8535614" cy="4763869"/>
          </a:xfrm>
          <a:prstGeom prst="rect">
            <a:avLst/>
          </a:prstGeom>
        </p:spPr>
        <p:txBody>
          <a:bodyPr/>
          <a:lstStyle/>
          <a:p>
            <a:pPr marL="0" indent="0">
              <a:buNone/>
            </a:pPr>
            <a:r>
              <a:rPr lang="en-US" sz="3200" b="1" dirty="0" smtClean="0">
                <a:solidFill>
                  <a:srgbClr val="196E78"/>
                </a:solidFill>
                <a:latin typeface="Calibri" panose="020F0502020204030204" pitchFamily="34" charset="0"/>
                <a:ea typeface="Source Sans Pro" charset="0"/>
                <a:cs typeface="Calibri" panose="020F0502020204030204" pitchFamily="34" charset="0"/>
              </a:rPr>
              <a:t>Key Points</a:t>
            </a:r>
          </a:p>
          <a:p>
            <a:pPr marL="0" indent="0">
              <a:buNone/>
            </a:pPr>
            <a:r>
              <a:rPr lang="en-US" b="1" dirty="0" smtClean="0">
                <a:solidFill>
                  <a:srgbClr val="990000"/>
                </a:solidFill>
                <a:latin typeface="Calibri" panose="020F0502020204030204" pitchFamily="34" charset="0"/>
                <a:cs typeface="Calibri" panose="020F0502020204030204" pitchFamily="34" charset="0"/>
              </a:rPr>
              <a:t>Differences</a:t>
            </a:r>
            <a:endParaRPr lang="en-US" b="1" dirty="0">
              <a:solidFill>
                <a:srgbClr val="990000"/>
              </a:solidFill>
              <a:latin typeface="Calibri" panose="020F0502020204030204" pitchFamily="34" charset="0"/>
              <a:cs typeface="Calibri" panose="020F0502020204030204" pitchFamily="34" charset="0"/>
            </a:endParaRPr>
          </a:p>
          <a:p>
            <a:pPr marL="515938" indent="-287338"/>
            <a:r>
              <a:rPr lang="en-US" sz="2200" dirty="0" smtClean="0"/>
              <a:t>Presentation </a:t>
            </a:r>
            <a:r>
              <a:rPr lang="en-US" sz="2200" dirty="0"/>
              <a:t>of the income statement under GAAP follows either a single-step or multiple-step format. IFRS does not mention a single-step or multiple-step approach.</a:t>
            </a:r>
          </a:p>
          <a:p>
            <a:pPr marL="515938" indent="-287338"/>
            <a:r>
              <a:rPr lang="en-US" sz="2200" dirty="0"/>
              <a:t>Under IFRS revaluation of land, buildings, and intangible assets is permitted. The initial gains and losses resulting from this revaluation are reported as adjustments to equity, often referred to as </a:t>
            </a:r>
            <a:r>
              <a:rPr lang="en-US" sz="2200" b="1" dirty="0"/>
              <a:t>other comprehensive income</a:t>
            </a:r>
            <a:r>
              <a:rPr lang="en-US" sz="2200" dirty="0"/>
              <a:t>. The </a:t>
            </a:r>
            <a:r>
              <a:rPr lang="en-US" sz="2200" dirty="0" smtClean="0"/>
              <a:t>effect </a:t>
            </a:r>
            <a:r>
              <a:rPr lang="en-US" sz="2200" dirty="0"/>
              <a:t>of this </a:t>
            </a:r>
            <a:r>
              <a:rPr lang="en-US" sz="2200" dirty="0" smtClean="0"/>
              <a:t>difference </a:t>
            </a:r>
            <a:r>
              <a:rPr lang="en-US" sz="2200" dirty="0"/>
              <a:t>is that the use of IFRS results in more transactions </a:t>
            </a:r>
            <a:r>
              <a:rPr lang="en-US" sz="2200" dirty="0" smtClean="0"/>
              <a:t>affecting </a:t>
            </a:r>
            <a:r>
              <a:rPr lang="en-US" sz="2200" dirty="0"/>
              <a:t>equity (other comprehensive income) but not net </a:t>
            </a:r>
            <a:r>
              <a:rPr lang="en-US" sz="2200" dirty="0" smtClean="0"/>
              <a:t>income.</a:t>
            </a:r>
          </a:p>
          <a:p>
            <a:pPr marL="515938" indent="-287338"/>
            <a:r>
              <a:rPr lang="en-US" sz="2200" dirty="0"/>
              <a:t>IFRS</a:t>
            </a:r>
            <a:r>
              <a:rPr lang="en-US" sz="2200" dirty="0" smtClean="0"/>
              <a:t> </a:t>
            </a:r>
            <a:r>
              <a:rPr lang="en-US" sz="2200" dirty="0"/>
              <a:t>requires that two years of income statement information be presented, whereas GAAP </a:t>
            </a:r>
            <a:r>
              <a:rPr lang="en-US" sz="2200" dirty="0" smtClean="0"/>
              <a:t>requires three </a:t>
            </a:r>
            <a:r>
              <a:rPr lang="en-US" sz="2200" dirty="0"/>
              <a:t>years.</a:t>
            </a:r>
            <a:endParaRPr lang="en-US" altLang="en-US" sz="2200" dirty="0"/>
          </a:p>
        </p:txBody>
      </p:sp>
      <p:sp>
        <p:nvSpPr>
          <p:cNvPr id="8" name="Title "/>
          <p:cNvSpPr>
            <a:spLocks noGrp="1"/>
          </p:cNvSpPr>
          <p:nvPr>
            <p:ph type="title" idx="4294967295"/>
          </p:nvPr>
        </p:nvSpPr>
        <p:spPr>
          <a:xfrm>
            <a:off x="309562" y="762000"/>
            <a:ext cx="8682038" cy="646331"/>
          </a:xfrm>
          <a:prstGeom prst="rect">
            <a:avLst/>
          </a:prstGeom>
        </p:spPr>
        <p:txBody>
          <a:bodyPr wrap="square">
            <a:spAutoFit/>
          </a:bodyPr>
          <a:lstStyle/>
          <a:p>
            <a:r>
              <a:rPr lang="en-US" sz="4000" b="1" dirty="0" smtClean="0">
                <a:solidFill>
                  <a:schemeClr val="accent1"/>
                </a:solidFill>
                <a:latin typeface="Calibri" panose="020F0502020204030204" pitchFamily="34" charset="0"/>
                <a:ea typeface="Source Sans Pro" charset="0"/>
                <a:cs typeface="Calibri" panose="020F0502020204030204" pitchFamily="34" charset="0"/>
              </a:rPr>
              <a:t>A Look at </a:t>
            </a:r>
            <a:r>
              <a:rPr lang="en-US" sz="4000" b="1" dirty="0">
                <a:solidFill>
                  <a:schemeClr val="accent1"/>
                </a:solidFill>
                <a:latin typeface="Calibri" panose="020F0502020204030204" pitchFamily="34" charset="0"/>
                <a:ea typeface="Source Sans Pro" charset="0"/>
                <a:cs typeface="Calibri" panose="020F0502020204030204" pitchFamily="34" charset="0"/>
              </a:rPr>
              <a:t>U.S. GAAP</a:t>
            </a:r>
            <a:endParaRPr lang="en-US" b="1" dirty="0">
              <a:solidFill>
                <a:srgbClr val="196E78"/>
              </a:solidFill>
            </a:endParaRPr>
          </a:p>
        </p:txBody>
      </p:sp>
    </p:spTree>
    <p:extLst>
      <p:ext uri="{BB962C8B-B14F-4D97-AF65-F5344CB8AC3E}">
        <p14:creationId xmlns:p14="http://schemas.microsoft.com/office/powerpoint/2010/main" xmlns="" val="3045340698"/>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
          <p:cNvSpPr>
            <a:spLocks noGrp="1"/>
          </p:cNvSpPr>
          <p:nvPr>
            <p:ph type="sldNum" sz="quarter" idx="10"/>
          </p:nvPr>
        </p:nvSpPr>
        <p:spPr/>
        <p:txBody>
          <a:bodyPr/>
          <a:lstStyle/>
          <a:p>
            <a:fld id="{67B19427-F580-D146-B60E-4CADEE75497F}" type="slidenum">
              <a:rPr lang="en-US" smtClean="0"/>
              <a:pPr/>
              <a:t>86</a:t>
            </a:fld>
            <a:endParaRPr lang="en-US" dirty="0"/>
          </a:p>
        </p:txBody>
      </p:sp>
      <p:sp>
        <p:nvSpPr>
          <p:cNvPr id="5" name="Footer Placeholder "/>
          <p:cNvSpPr>
            <a:spLocks noGrp="1"/>
          </p:cNvSpPr>
          <p:nvPr>
            <p:ph type="ftr" sz="quarter" idx="11"/>
          </p:nvPr>
        </p:nvSpPr>
        <p:spPr/>
        <p:txBody>
          <a:bodyPr/>
          <a:lstStyle/>
          <a:p>
            <a:r>
              <a:rPr lang="en-US" dirty="0" smtClean="0"/>
              <a:t>Copyright ©2019 John </a:t>
            </a:r>
            <a:r>
              <a:rPr lang="en-US" dirty="0"/>
              <a:t>Wiley &amp; Son, Inc. </a:t>
            </a:r>
          </a:p>
        </p:txBody>
      </p:sp>
      <p:sp>
        <p:nvSpPr>
          <p:cNvPr id="7" name="LOBL"/>
          <p:cNvSpPr>
            <a:spLocks noGrp="1"/>
          </p:cNvSpPr>
          <p:nvPr>
            <p:ph sz="quarter" idx="4294967295"/>
          </p:nvPr>
        </p:nvSpPr>
        <p:spPr>
          <a:xfrm>
            <a:off x="309562" y="1408331"/>
            <a:ext cx="8535614" cy="4763869"/>
          </a:xfrm>
          <a:prstGeom prst="rect">
            <a:avLst/>
          </a:prstGeom>
        </p:spPr>
        <p:txBody>
          <a:bodyPr/>
          <a:lstStyle/>
          <a:p>
            <a:pPr marL="0" indent="0">
              <a:buNone/>
            </a:pPr>
            <a:r>
              <a:rPr lang="en-US" sz="3200" b="1" dirty="0" smtClean="0">
                <a:solidFill>
                  <a:srgbClr val="196E78"/>
                </a:solidFill>
                <a:latin typeface="Calibri" panose="020F0502020204030204" pitchFamily="34" charset="0"/>
                <a:ea typeface="Source Sans Pro" charset="0"/>
                <a:cs typeface="Calibri" panose="020F0502020204030204" pitchFamily="34" charset="0"/>
              </a:rPr>
              <a:t>Looking to the Future</a:t>
            </a:r>
          </a:p>
          <a:p>
            <a:pPr marL="0" indent="0">
              <a:buNone/>
            </a:pPr>
            <a:r>
              <a:rPr lang="en-US" sz="2100" dirty="0" smtClean="0"/>
              <a:t>The </a:t>
            </a:r>
            <a:r>
              <a:rPr lang="en-US" sz="2100" dirty="0"/>
              <a:t>IASB and FASB are working on a project that </a:t>
            </a:r>
            <a:r>
              <a:rPr lang="en-GB" sz="2100" dirty="0"/>
              <a:t>would rework the structure of financial statements.</a:t>
            </a:r>
            <a:r>
              <a:rPr lang="en-US" sz="2100" dirty="0" smtClean="0"/>
              <a:t> </a:t>
            </a:r>
            <a:r>
              <a:rPr lang="en-GB" sz="2100" dirty="0"/>
              <a:t>Specifically, this project will address the issue of how to classify various items in the income statement.</a:t>
            </a:r>
            <a:r>
              <a:rPr lang="en-US" sz="2100" dirty="0" smtClean="0"/>
              <a:t> </a:t>
            </a:r>
            <a:r>
              <a:rPr lang="en-US" sz="2100" dirty="0"/>
              <a:t>A main goal </a:t>
            </a:r>
            <a:r>
              <a:rPr lang="en-US" sz="2100" dirty="0" smtClean="0"/>
              <a:t>is </a:t>
            </a:r>
            <a:r>
              <a:rPr lang="en-US" sz="2100" dirty="0"/>
              <a:t>to provide information that better represents how businesses are run. In addition, this approach draws attention away from just one number—net income. It will adopt major groupings similar to those currently used by the statement of cash </a:t>
            </a:r>
            <a:r>
              <a:rPr lang="en-US" sz="2100" dirty="0" smtClean="0"/>
              <a:t>flows </a:t>
            </a:r>
            <a:r>
              <a:rPr lang="en-US" sz="2100" dirty="0"/>
              <a:t>(operating, investing, and </a:t>
            </a:r>
            <a:r>
              <a:rPr lang="en-US" sz="2100" dirty="0" smtClean="0"/>
              <a:t>financing</a:t>
            </a:r>
            <a:r>
              <a:rPr lang="en-US" sz="2100" dirty="0"/>
              <a:t>), so that numbers can be more readily traced across statements. For example, the amount of income that is generated by operations would be traceable to the assets and liabilities used to generate the income. T</a:t>
            </a:r>
            <a:r>
              <a:rPr lang="en-US" sz="2100" dirty="0" smtClean="0"/>
              <a:t>his </a:t>
            </a:r>
            <a:r>
              <a:rPr lang="en-US" sz="2100" dirty="0"/>
              <a:t>approach would also provide detail, beyond that currently seen in most statements (either GAAP or IFRS), by requiring that line items be presented both by function and by nature. The new </a:t>
            </a:r>
            <a:r>
              <a:rPr lang="en-US" sz="2100" dirty="0" smtClean="0"/>
              <a:t>financial </a:t>
            </a:r>
            <a:r>
              <a:rPr lang="en-US" sz="2100" dirty="0"/>
              <a:t>statement format was heavily </a:t>
            </a:r>
            <a:r>
              <a:rPr lang="en-US" sz="2100" dirty="0" smtClean="0"/>
              <a:t>influenced </a:t>
            </a:r>
            <a:r>
              <a:rPr lang="en-US" sz="2100" dirty="0"/>
              <a:t>by suggestions from </a:t>
            </a:r>
            <a:r>
              <a:rPr lang="en-US" sz="2100" dirty="0" smtClean="0"/>
              <a:t>financial </a:t>
            </a:r>
            <a:r>
              <a:rPr lang="en-US" sz="2100" dirty="0"/>
              <a:t>statement analysts</a:t>
            </a:r>
            <a:r>
              <a:rPr lang="en-US" sz="2100" dirty="0" smtClean="0"/>
              <a:t>.</a:t>
            </a:r>
            <a:endParaRPr lang="en-US" sz="2100" dirty="0"/>
          </a:p>
        </p:txBody>
      </p:sp>
      <p:sp>
        <p:nvSpPr>
          <p:cNvPr id="8" name="Title "/>
          <p:cNvSpPr>
            <a:spLocks noGrp="1"/>
          </p:cNvSpPr>
          <p:nvPr>
            <p:ph type="title" idx="4294967295"/>
          </p:nvPr>
        </p:nvSpPr>
        <p:spPr>
          <a:xfrm>
            <a:off x="309562" y="762000"/>
            <a:ext cx="8682038" cy="646331"/>
          </a:xfrm>
          <a:prstGeom prst="rect">
            <a:avLst/>
          </a:prstGeom>
        </p:spPr>
        <p:txBody>
          <a:bodyPr wrap="square">
            <a:spAutoFit/>
          </a:bodyPr>
          <a:lstStyle/>
          <a:p>
            <a:r>
              <a:rPr lang="en-US" sz="4000" b="1" dirty="0" smtClean="0">
                <a:solidFill>
                  <a:schemeClr val="accent1"/>
                </a:solidFill>
                <a:latin typeface="Calibri" panose="020F0502020204030204" pitchFamily="34" charset="0"/>
                <a:ea typeface="Source Sans Pro" charset="0"/>
                <a:cs typeface="Calibri" panose="020F0502020204030204" pitchFamily="34" charset="0"/>
              </a:rPr>
              <a:t>A Look at </a:t>
            </a:r>
            <a:r>
              <a:rPr lang="en-US" sz="4000" b="1" dirty="0">
                <a:solidFill>
                  <a:schemeClr val="accent1"/>
                </a:solidFill>
                <a:latin typeface="Calibri" panose="020F0502020204030204" pitchFamily="34" charset="0"/>
                <a:ea typeface="Source Sans Pro" charset="0"/>
                <a:cs typeface="Calibri" panose="020F0502020204030204" pitchFamily="34" charset="0"/>
              </a:rPr>
              <a:t>U.S. GAAP</a:t>
            </a:r>
            <a:endParaRPr lang="en-US" b="1" dirty="0">
              <a:solidFill>
                <a:srgbClr val="196E78"/>
              </a:solidFill>
            </a:endParaRPr>
          </a:p>
        </p:txBody>
      </p:sp>
    </p:spTree>
    <p:extLst>
      <p:ext uri="{BB962C8B-B14F-4D97-AF65-F5344CB8AC3E}">
        <p14:creationId xmlns:p14="http://schemas.microsoft.com/office/powerpoint/2010/main" xmlns="" val="3308182231"/>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Copyright</a:t>
            </a:r>
          </a:p>
        </p:txBody>
      </p:sp>
      <p:sp>
        <p:nvSpPr>
          <p:cNvPr id="3" name="Content Placeholder 2"/>
          <p:cNvSpPr>
            <a:spLocks noGrp="1"/>
          </p:cNvSpPr>
          <p:nvPr>
            <p:ph sz="quarter" idx="16"/>
          </p:nvPr>
        </p:nvSpPr>
        <p:spPr/>
        <p:txBody>
          <a:bodyPr/>
          <a:lstStyle/>
          <a:p>
            <a:r>
              <a:rPr lang="en-US" sz="2400" b="1" dirty="0"/>
              <a:t>Copyright © </a:t>
            </a:r>
            <a:r>
              <a:rPr lang="en-US" sz="2400" b="1" dirty="0" smtClean="0"/>
              <a:t>2019 </a:t>
            </a:r>
            <a:r>
              <a:rPr lang="en-US" sz="2400" b="1" dirty="0"/>
              <a:t>John Wiley &amp; Sons, Inc.</a:t>
            </a:r>
          </a:p>
          <a:p>
            <a:pPr>
              <a:lnSpc>
                <a:spcPct val="150000"/>
              </a:lnSpc>
            </a:pPr>
            <a:r>
              <a:rPr lang="en-US" sz="1800" dirty="0"/>
              <a:t>All rights reserved. Reproduction or translation of this work beyond that permitted in Section 117 of the 1976 United States Act without the express written permission of the copyright owner is unlawful. Request for further information should be addressed to the Permissions Department, John Wiley &amp; Sons, Inc. The purchaser may make back-up copies for his/her own use only and not for distribution or resale. The Publisher assumes no responsibility for errors, omissions, or damages, caused by the use of these programs or from the use of the information contained herein.</a:t>
            </a:r>
          </a:p>
        </p:txBody>
      </p:sp>
      <p:sp>
        <p:nvSpPr>
          <p:cNvPr id="4" name="Slide Number Placeholder 3"/>
          <p:cNvSpPr>
            <a:spLocks noGrp="1"/>
          </p:cNvSpPr>
          <p:nvPr>
            <p:ph type="sldNum" sz="quarter" idx="10"/>
          </p:nvPr>
        </p:nvSpPr>
        <p:spPr/>
        <p:txBody>
          <a:bodyPr/>
          <a:lstStyle/>
          <a:p>
            <a:fld id="{67B19427-F580-D146-B60E-4CADEE75497F}" type="slidenum">
              <a:rPr lang="en-US" smtClean="0"/>
              <a:pPr/>
              <a:t>87</a:t>
            </a:fld>
            <a:endParaRPr lang="en-US" dirty="0"/>
          </a:p>
        </p:txBody>
      </p:sp>
      <p:sp>
        <p:nvSpPr>
          <p:cNvPr id="5" name="Footer Placeholder 4"/>
          <p:cNvSpPr>
            <a:spLocks noGrp="1"/>
          </p:cNvSpPr>
          <p:nvPr>
            <p:ph type="ftr" sz="quarter" idx="11"/>
          </p:nvPr>
        </p:nvSpPr>
        <p:spPr/>
        <p:txBody>
          <a:bodyPr/>
          <a:lstStyle/>
          <a:p>
            <a:r>
              <a:rPr lang="en-US" dirty="0" smtClean="0"/>
              <a:t>Copyright ©2019 John </a:t>
            </a:r>
            <a:r>
              <a:rPr lang="en-US" dirty="0"/>
              <a:t>Wiley &amp; Son, Inc. </a:t>
            </a:r>
          </a:p>
        </p:txBody>
      </p:sp>
    </p:spTree>
    <p:extLst>
      <p:ext uri="{BB962C8B-B14F-4D97-AF65-F5344CB8AC3E}">
        <p14:creationId xmlns:p14="http://schemas.microsoft.com/office/powerpoint/2010/main" xmlns="" val="17528546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Flow of Costs </a:t>
            </a:r>
            <a:r>
              <a:rPr lang="en-US" altLang="en-US" sz="2000" b="0" baseline="0" dirty="0"/>
              <a:t>(3 of 4)</a:t>
            </a:r>
            <a:endParaRPr lang="en-US" sz="2000" b="0" baseline="0" dirty="0"/>
          </a:p>
        </p:txBody>
      </p:sp>
      <p:sp>
        <p:nvSpPr>
          <p:cNvPr id="3" name="Content Placeholder 2"/>
          <p:cNvSpPr>
            <a:spLocks noGrp="1"/>
          </p:cNvSpPr>
          <p:nvPr>
            <p:ph sz="quarter" idx="16"/>
          </p:nvPr>
        </p:nvSpPr>
        <p:spPr>
          <a:xfrm>
            <a:off x="304800" y="1455730"/>
            <a:ext cx="8534400" cy="2042336"/>
          </a:xfrm>
        </p:spPr>
        <p:txBody>
          <a:bodyPr/>
          <a:lstStyle/>
          <a:p>
            <a:pPr>
              <a:lnSpc>
                <a:spcPct val="100000"/>
              </a:lnSpc>
              <a:spcBef>
                <a:spcPts val="1200"/>
              </a:spcBef>
            </a:pPr>
            <a:r>
              <a:rPr lang="en-US" altLang="en-US" sz="3200" b="1" dirty="0"/>
              <a:t>Periodic System</a:t>
            </a:r>
          </a:p>
          <a:p>
            <a:pPr marL="574675" lvl="1" indent="-346075">
              <a:lnSpc>
                <a:spcPct val="100000"/>
              </a:lnSpc>
              <a:spcBef>
                <a:spcPts val="1200"/>
              </a:spcBef>
              <a:buClr>
                <a:schemeClr val="accent2"/>
              </a:buClr>
            </a:pPr>
            <a:r>
              <a:rPr lang="en-US" altLang="en-US" sz="2800" dirty="0" smtClean="0">
                <a:latin typeface="Calibri" panose="020F0502020204030204" pitchFamily="34" charset="0"/>
              </a:rPr>
              <a:t>Does </a:t>
            </a:r>
            <a:r>
              <a:rPr lang="en-US" altLang="en-US" sz="2800" dirty="0">
                <a:latin typeface="Calibri" panose="020F0502020204030204" pitchFamily="34" charset="0"/>
              </a:rPr>
              <a:t>not keep detailed records of </a:t>
            </a:r>
            <a:r>
              <a:rPr lang="en-US" altLang="en-US" sz="2800" dirty="0" smtClean="0">
                <a:latin typeface="Calibri" panose="020F0502020204030204" pitchFamily="34" charset="0"/>
              </a:rPr>
              <a:t>goods </a:t>
            </a:r>
            <a:r>
              <a:rPr lang="en-US" altLang="en-US" sz="2800" dirty="0">
                <a:latin typeface="Calibri" panose="020F0502020204030204" pitchFamily="34" charset="0"/>
              </a:rPr>
              <a:t>on </a:t>
            </a:r>
            <a:r>
              <a:rPr lang="en-US" altLang="en-US" sz="2800" dirty="0" smtClean="0">
                <a:latin typeface="Calibri" panose="020F0502020204030204" pitchFamily="34" charset="0"/>
              </a:rPr>
              <a:t>hand</a:t>
            </a:r>
            <a:endParaRPr lang="en-US" altLang="en-US" sz="2800" dirty="0">
              <a:latin typeface="Calibri" panose="020F0502020204030204" pitchFamily="34" charset="0"/>
            </a:endParaRPr>
          </a:p>
          <a:p>
            <a:pPr marL="574675" lvl="1" indent="-346075">
              <a:lnSpc>
                <a:spcPct val="100000"/>
              </a:lnSpc>
              <a:spcBef>
                <a:spcPts val="1200"/>
              </a:spcBef>
              <a:buClr>
                <a:schemeClr val="accent2"/>
              </a:buClr>
            </a:pPr>
            <a:r>
              <a:rPr lang="en-US" altLang="en-US" sz="2800" dirty="0">
                <a:latin typeface="Calibri" panose="020F0502020204030204" pitchFamily="34" charset="0"/>
              </a:rPr>
              <a:t>Cost of goods sold determined by count </a:t>
            </a:r>
            <a:endParaRPr lang="en-US" altLang="en-US" sz="2800" dirty="0" smtClean="0">
              <a:latin typeface="Calibri" panose="020F0502020204030204" pitchFamily="34" charset="0"/>
            </a:endParaRPr>
          </a:p>
          <a:p>
            <a:pPr marL="574675" lvl="1" indent="-346075">
              <a:lnSpc>
                <a:spcPct val="100000"/>
              </a:lnSpc>
              <a:spcBef>
                <a:spcPts val="1200"/>
              </a:spcBef>
              <a:buClr>
                <a:schemeClr val="accent2"/>
              </a:buClr>
            </a:pPr>
            <a:r>
              <a:rPr lang="en-US" altLang="en-US" sz="2800" dirty="0" smtClean="0">
                <a:latin typeface="Calibri" panose="020F0502020204030204" pitchFamily="34" charset="0"/>
              </a:rPr>
              <a:t>Calculation </a:t>
            </a:r>
            <a:r>
              <a:rPr lang="en-US" altLang="en-US" sz="2800" dirty="0">
                <a:latin typeface="Calibri" panose="020F0502020204030204" pitchFamily="34" charset="0"/>
              </a:rPr>
              <a:t>of Cost of Goods Sold:</a:t>
            </a:r>
            <a:endParaRPr lang="en-US" sz="2800" dirty="0">
              <a:latin typeface="Calibri" panose="020F0502020204030204" pitchFamily="34" charset="0"/>
            </a:endParaRPr>
          </a:p>
        </p:txBody>
      </p:sp>
      <p:graphicFrame>
        <p:nvGraphicFramePr>
          <p:cNvPr id="13" name="Content Placeholder 12" descr="Table is accessible to screenreaders"/>
          <p:cNvGraphicFramePr>
            <a:graphicFrameLocks noGrp="1"/>
          </p:cNvGraphicFramePr>
          <p:nvPr>
            <p:ph sz="quarter" idx="17"/>
            <p:extLst>
              <p:ext uri="{D42A27DB-BD31-4B8C-83A1-F6EECF244321}">
                <p14:modId xmlns:p14="http://schemas.microsoft.com/office/powerpoint/2010/main" xmlns="" val="2578164855"/>
              </p:ext>
            </p:extLst>
          </p:nvPr>
        </p:nvGraphicFramePr>
        <p:xfrm>
          <a:off x="1324463" y="3932215"/>
          <a:ext cx="5582222" cy="2080260"/>
        </p:xfrm>
        <a:graphic>
          <a:graphicData uri="http://schemas.openxmlformats.org/drawingml/2006/table">
            <a:tbl>
              <a:tblPr firstRow="1" bandRow="1">
                <a:tableStyleId>{2D5ABB26-0587-4C30-8999-92F81FD0307C}</a:tableStyleId>
              </a:tblPr>
              <a:tblGrid>
                <a:gridCol w="4217607">
                  <a:extLst>
                    <a:ext uri="{9D8B030D-6E8A-4147-A177-3AD203B41FA5}">
                      <a16:colId xmlns="" xmlns:a16="http://schemas.microsoft.com/office/drawing/2014/main" val="20000"/>
                    </a:ext>
                  </a:extLst>
                </a:gridCol>
                <a:gridCol w="1364615">
                  <a:extLst>
                    <a:ext uri="{9D8B030D-6E8A-4147-A177-3AD203B41FA5}">
                      <a16:colId xmlns="" xmlns:a16="http://schemas.microsoft.com/office/drawing/2014/main" val="20001"/>
                    </a:ext>
                  </a:extLst>
                </a:gridCol>
              </a:tblGrid>
              <a:tr h="370840">
                <a:tc>
                  <a:txBody>
                    <a:bodyPr/>
                    <a:lstStyle/>
                    <a:p>
                      <a:pPr>
                        <a:lnSpc>
                          <a:spcPct val="90000"/>
                        </a:lnSpc>
                      </a:pPr>
                      <a:r>
                        <a:rPr lang="en-US" sz="2500" baseline="0" dirty="0">
                          <a:latin typeface="Calibri" panose="020F0502020204030204" pitchFamily="34" charset="0"/>
                        </a:rPr>
                        <a:t>Beginning inventory</a:t>
                      </a:r>
                    </a:p>
                  </a:txBody>
                  <a:tcPr marR="1005840" marT="36576" marB="3657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90000"/>
                        </a:lnSpc>
                      </a:pPr>
                      <a:r>
                        <a:rPr lang="en-US" sz="2500" baseline="0" dirty="0" smtClean="0">
                          <a:latin typeface="Calibri" panose="020F0502020204030204" pitchFamily="34" charset="0"/>
                        </a:rPr>
                        <a:t>€100,000</a:t>
                      </a:r>
                      <a:endParaRPr lang="en-US" sz="2500" baseline="0" dirty="0">
                        <a:latin typeface="Calibri" panose="020F0502020204030204" pitchFamily="34" charset="0"/>
                      </a:endParaRPr>
                    </a:p>
                  </a:txBody>
                  <a:tcPr marL="0" marT="36576" marB="3657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0"/>
                  </a:ext>
                </a:extLst>
              </a:tr>
              <a:tr h="370840">
                <a:tc>
                  <a:txBody>
                    <a:bodyPr/>
                    <a:lstStyle/>
                    <a:p>
                      <a:pPr>
                        <a:lnSpc>
                          <a:spcPct val="90000"/>
                        </a:lnSpc>
                      </a:pPr>
                      <a:r>
                        <a:rPr lang="en-US" sz="2500" baseline="0" dirty="0">
                          <a:latin typeface="Calibri" panose="020F0502020204030204" pitchFamily="34" charset="0"/>
                        </a:rPr>
                        <a:t>Add: Purchases, net</a:t>
                      </a:r>
                    </a:p>
                  </a:txBody>
                  <a:tcPr marR="1005840" marT="36576" marB="3657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90000"/>
                        </a:lnSpc>
                      </a:pPr>
                      <a:r>
                        <a:rPr lang="en-US" sz="2500" baseline="0" dirty="0">
                          <a:latin typeface="Calibri" panose="020F0502020204030204" pitchFamily="34" charset="0"/>
                        </a:rPr>
                        <a:t>800,000</a:t>
                      </a:r>
                    </a:p>
                  </a:txBody>
                  <a:tcPr marL="0" marT="36576" marB="3657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1"/>
                  </a:ext>
                </a:extLst>
              </a:tr>
              <a:tr h="370840">
                <a:tc>
                  <a:txBody>
                    <a:bodyPr/>
                    <a:lstStyle/>
                    <a:p>
                      <a:pPr>
                        <a:lnSpc>
                          <a:spcPct val="90000"/>
                        </a:lnSpc>
                      </a:pPr>
                      <a:r>
                        <a:rPr lang="en-US" sz="2500" baseline="0" dirty="0">
                          <a:latin typeface="Calibri" panose="020F0502020204030204" pitchFamily="34" charset="0"/>
                        </a:rPr>
                        <a:t>Goods available for sale</a:t>
                      </a:r>
                    </a:p>
                  </a:txBody>
                  <a:tcPr marR="1005840" marT="36576" marB="3657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90000"/>
                        </a:lnSpc>
                      </a:pPr>
                      <a:r>
                        <a:rPr lang="en-US" sz="2500" baseline="0" dirty="0">
                          <a:latin typeface="Calibri" panose="020F0502020204030204" pitchFamily="34" charset="0"/>
                        </a:rPr>
                        <a:t>900,000</a:t>
                      </a:r>
                    </a:p>
                  </a:txBody>
                  <a:tcPr marL="0" marT="36576" marB="3657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2"/>
                  </a:ext>
                </a:extLst>
              </a:tr>
              <a:tr h="370840">
                <a:tc>
                  <a:txBody>
                    <a:bodyPr/>
                    <a:lstStyle/>
                    <a:p>
                      <a:pPr>
                        <a:lnSpc>
                          <a:spcPct val="90000"/>
                        </a:lnSpc>
                      </a:pPr>
                      <a:r>
                        <a:rPr lang="en-US" sz="2500" baseline="0" dirty="0">
                          <a:latin typeface="Calibri" panose="020F0502020204030204" pitchFamily="34" charset="0"/>
                        </a:rPr>
                        <a:t>Less: Ending inventory</a:t>
                      </a:r>
                    </a:p>
                  </a:txBody>
                  <a:tcPr marR="1005840" marT="36576" marB="3657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90000"/>
                        </a:lnSpc>
                      </a:pPr>
                      <a:r>
                        <a:rPr lang="en-US" sz="2500" kern="1200" baseline="0" dirty="0">
                          <a:solidFill>
                            <a:schemeClr val="tx1"/>
                          </a:solidFill>
                          <a:latin typeface="Calibri" panose="020F0502020204030204" pitchFamily="34" charset="0"/>
                          <a:ea typeface="+mn-ea"/>
                          <a:cs typeface="+mn-cs"/>
                        </a:rPr>
                        <a:t>125,000</a:t>
                      </a:r>
                    </a:p>
                  </a:txBody>
                  <a:tcPr marL="0" marT="36576" marB="3657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3"/>
                  </a:ext>
                </a:extLst>
              </a:tr>
              <a:tr h="370840">
                <a:tc>
                  <a:txBody>
                    <a:bodyPr/>
                    <a:lstStyle/>
                    <a:p>
                      <a:pPr>
                        <a:lnSpc>
                          <a:spcPct val="90000"/>
                        </a:lnSpc>
                      </a:pPr>
                      <a:r>
                        <a:rPr lang="en-US" sz="2500" baseline="0" dirty="0">
                          <a:latin typeface="Calibri" panose="020F0502020204030204" pitchFamily="34" charset="0"/>
                        </a:rPr>
                        <a:t>Cost of goods sold</a:t>
                      </a:r>
                    </a:p>
                  </a:txBody>
                  <a:tcPr marR="1005840" marT="36576" marB="3657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90000"/>
                        </a:lnSpc>
                      </a:pPr>
                      <a:r>
                        <a:rPr lang="en-US" sz="2500" kern="1200" baseline="0" dirty="0" smtClean="0">
                          <a:solidFill>
                            <a:schemeClr val="tx1"/>
                          </a:solidFill>
                          <a:latin typeface="Calibri" panose="020F0502020204030204" pitchFamily="34" charset="0"/>
                          <a:ea typeface="+mn-ea"/>
                          <a:cs typeface="+mn-cs"/>
                        </a:rPr>
                        <a:t>€775,000</a:t>
                      </a:r>
                      <a:endParaRPr lang="en-US" sz="2500" kern="1200" baseline="0" dirty="0">
                        <a:solidFill>
                          <a:schemeClr val="tx1"/>
                        </a:solidFill>
                        <a:latin typeface="Calibri" panose="020F0502020204030204" pitchFamily="34" charset="0"/>
                        <a:ea typeface="+mn-ea"/>
                        <a:cs typeface="+mn-cs"/>
                      </a:endParaRPr>
                    </a:p>
                  </a:txBody>
                  <a:tcPr marL="0" marT="36576" marB="3657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4"/>
                  </a:ext>
                </a:extLst>
              </a:tr>
            </a:tbl>
          </a:graphicData>
        </a:graphic>
      </p:graphicFrame>
      <p:sp>
        <p:nvSpPr>
          <p:cNvPr id="4" name="Slide Number Placeholder 3"/>
          <p:cNvSpPr>
            <a:spLocks noGrp="1"/>
          </p:cNvSpPr>
          <p:nvPr>
            <p:ph type="sldNum" sz="quarter" idx="10"/>
          </p:nvPr>
        </p:nvSpPr>
        <p:spPr/>
        <p:txBody>
          <a:bodyPr/>
          <a:lstStyle/>
          <a:p>
            <a:fld id="{67B19427-F580-D146-B60E-4CADEE75497F}" type="slidenum">
              <a:rPr lang="en-US" smtClean="0"/>
              <a:pPr/>
              <a:t>9</a:t>
            </a:fld>
            <a:endParaRPr lang="en-US" dirty="0"/>
          </a:p>
        </p:txBody>
      </p:sp>
      <p:sp>
        <p:nvSpPr>
          <p:cNvPr id="5" name="Footer Placeholder 4"/>
          <p:cNvSpPr>
            <a:spLocks noGrp="1"/>
          </p:cNvSpPr>
          <p:nvPr>
            <p:ph type="ftr" sz="quarter" idx="11"/>
          </p:nvPr>
        </p:nvSpPr>
        <p:spPr/>
        <p:txBody>
          <a:bodyPr/>
          <a:lstStyle/>
          <a:p>
            <a:r>
              <a:rPr lang="en-US" dirty="0" smtClean="0"/>
              <a:t>Copyright ©2019 John Wiley &amp; Sons, Inc. </a:t>
            </a:r>
            <a:endParaRPr lang="en-US" dirty="0"/>
          </a:p>
        </p:txBody>
      </p:sp>
      <p:cxnSp>
        <p:nvCxnSpPr>
          <p:cNvPr id="9" name="Straight Connector 8" descr="Double underline"/>
          <p:cNvCxnSpPr/>
          <p:nvPr/>
        </p:nvCxnSpPr>
        <p:spPr>
          <a:xfrm>
            <a:off x="5466792" y="6013276"/>
            <a:ext cx="166969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97088458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97d7d9e9de84c903665d8ba90efe947d24d8276"/>
</p:tagLst>
</file>

<file path=ppt/theme/theme1.xml><?xml version="1.0" encoding="utf-8"?>
<a:theme xmlns:a="http://schemas.openxmlformats.org/drawingml/2006/main" name="Opener">
  <a:themeElements>
    <a:clrScheme name="Standard Design">
      <a:dk1>
        <a:srgbClr val="000000"/>
      </a:dk1>
      <a:lt1>
        <a:srgbClr val="FFFFFF"/>
      </a:lt1>
      <a:dk2>
        <a:srgbClr val="1A698A"/>
      </a:dk2>
      <a:lt2>
        <a:srgbClr val="FFFEFE"/>
      </a:lt2>
      <a:accent1>
        <a:srgbClr val="196E78"/>
      </a:accent1>
      <a:accent2>
        <a:srgbClr val="911B21"/>
      </a:accent2>
      <a:accent3>
        <a:srgbClr val="73653A"/>
      </a:accent3>
      <a:accent4>
        <a:srgbClr val="15344A"/>
      </a:accent4>
      <a:accent5>
        <a:srgbClr val="5A6F80"/>
      </a:accent5>
      <a:accent6>
        <a:srgbClr val="404140"/>
      </a:accent6>
      <a:hlink>
        <a:srgbClr val="1A698A"/>
      </a:hlink>
      <a:folHlink>
        <a:srgbClr val="4F3B58"/>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Chapter Outline">
  <a:themeElements>
    <a:clrScheme name="Standard Design">
      <a:dk1>
        <a:srgbClr val="000000"/>
      </a:dk1>
      <a:lt1>
        <a:srgbClr val="FFFFFF"/>
      </a:lt1>
      <a:dk2>
        <a:srgbClr val="1A698A"/>
      </a:dk2>
      <a:lt2>
        <a:srgbClr val="FFFEFE"/>
      </a:lt2>
      <a:accent1>
        <a:srgbClr val="196E78"/>
      </a:accent1>
      <a:accent2>
        <a:srgbClr val="911B21"/>
      </a:accent2>
      <a:accent3>
        <a:srgbClr val="73653A"/>
      </a:accent3>
      <a:accent4>
        <a:srgbClr val="15344A"/>
      </a:accent4>
      <a:accent5>
        <a:srgbClr val="5A6F80"/>
      </a:accent5>
      <a:accent6>
        <a:srgbClr val="404140"/>
      </a:accent6>
      <a:hlink>
        <a:srgbClr val="1A698A"/>
      </a:hlink>
      <a:folHlink>
        <a:srgbClr val="4F3B58"/>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Learning Objectives">
  <a:themeElements>
    <a:clrScheme name="Standard Design">
      <a:dk1>
        <a:srgbClr val="000000"/>
      </a:dk1>
      <a:lt1>
        <a:srgbClr val="FFFFFF"/>
      </a:lt1>
      <a:dk2>
        <a:srgbClr val="1A698A"/>
      </a:dk2>
      <a:lt2>
        <a:srgbClr val="FFFEFE"/>
      </a:lt2>
      <a:accent1>
        <a:srgbClr val="196E78"/>
      </a:accent1>
      <a:accent2>
        <a:srgbClr val="911B21"/>
      </a:accent2>
      <a:accent3>
        <a:srgbClr val="73653A"/>
      </a:accent3>
      <a:accent4>
        <a:srgbClr val="15344A"/>
      </a:accent4>
      <a:accent5>
        <a:srgbClr val="5A6F80"/>
      </a:accent5>
      <a:accent6>
        <a:srgbClr val="404140"/>
      </a:accent6>
      <a:hlink>
        <a:srgbClr val="1A698A"/>
      </a:hlink>
      <a:folHlink>
        <a:srgbClr val="4F3B58"/>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Concept Check Question">
  <a:themeElements>
    <a:clrScheme name="Standard Design">
      <a:dk1>
        <a:srgbClr val="000000"/>
      </a:dk1>
      <a:lt1>
        <a:srgbClr val="FFFFFF"/>
      </a:lt1>
      <a:dk2>
        <a:srgbClr val="1A698A"/>
      </a:dk2>
      <a:lt2>
        <a:srgbClr val="FFFEFE"/>
      </a:lt2>
      <a:accent1>
        <a:srgbClr val="196E78"/>
      </a:accent1>
      <a:accent2>
        <a:srgbClr val="911B21"/>
      </a:accent2>
      <a:accent3>
        <a:srgbClr val="73653A"/>
      </a:accent3>
      <a:accent4>
        <a:srgbClr val="15344A"/>
      </a:accent4>
      <a:accent5>
        <a:srgbClr val="5A6F80"/>
      </a:accent5>
      <a:accent6>
        <a:srgbClr val="404140"/>
      </a:accent6>
      <a:hlink>
        <a:srgbClr val="1A698A"/>
      </a:hlink>
      <a:folHlink>
        <a:srgbClr val="4F3B58"/>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Key Term">
  <a:themeElements>
    <a:clrScheme name="Standard Design">
      <a:dk1>
        <a:srgbClr val="000000"/>
      </a:dk1>
      <a:lt1>
        <a:srgbClr val="FFFFFF"/>
      </a:lt1>
      <a:dk2>
        <a:srgbClr val="1A698A"/>
      </a:dk2>
      <a:lt2>
        <a:srgbClr val="FFFEFE"/>
      </a:lt2>
      <a:accent1>
        <a:srgbClr val="196E78"/>
      </a:accent1>
      <a:accent2>
        <a:srgbClr val="911B21"/>
      </a:accent2>
      <a:accent3>
        <a:srgbClr val="73653A"/>
      </a:accent3>
      <a:accent4>
        <a:srgbClr val="15344A"/>
      </a:accent4>
      <a:accent5>
        <a:srgbClr val="5A6F80"/>
      </a:accent5>
      <a:accent6>
        <a:srgbClr val="404140"/>
      </a:accent6>
      <a:hlink>
        <a:srgbClr val="1A698A"/>
      </a:hlink>
      <a:folHlink>
        <a:srgbClr val="4F3B58"/>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Image Slide Master">
  <a:themeElements>
    <a:clrScheme name="Standard Design">
      <a:dk1>
        <a:srgbClr val="000000"/>
      </a:dk1>
      <a:lt1>
        <a:srgbClr val="FFFFFF"/>
      </a:lt1>
      <a:dk2>
        <a:srgbClr val="1A698A"/>
      </a:dk2>
      <a:lt2>
        <a:srgbClr val="FFFEFE"/>
      </a:lt2>
      <a:accent1>
        <a:srgbClr val="196E78"/>
      </a:accent1>
      <a:accent2>
        <a:srgbClr val="911B21"/>
      </a:accent2>
      <a:accent3>
        <a:srgbClr val="73653A"/>
      </a:accent3>
      <a:accent4>
        <a:srgbClr val="15344A"/>
      </a:accent4>
      <a:accent5>
        <a:srgbClr val="5A6F80"/>
      </a:accent5>
      <a:accent6>
        <a:srgbClr val="404140"/>
      </a:accent6>
      <a:hlink>
        <a:srgbClr val="1A698A"/>
      </a:hlink>
      <a:folHlink>
        <a:srgbClr val="4F3B58"/>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7.xml><?xml version="1.0" encoding="utf-8"?>
<a:theme xmlns:a="http://schemas.openxmlformats.org/drawingml/2006/main" name="Custom Design">
  <a:themeElements>
    <a:clrScheme name="Standard Design">
      <a:dk1>
        <a:srgbClr val="000000"/>
      </a:dk1>
      <a:lt1>
        <a:srgbClr val="FFFFFF"/>
      </a:lt1>
      <a:dk2>
        <a:srgbClr val="1A698A"/>
      </a:dk2>
      <a:lt2>
        <a:srgbClr val="FFFEFE"/>
      </a:lt2>
      <a:accent1>
        <a:srgbClr val="196E78"/>
      </a:accent1>
      <a:accent2>
        <a:srgbClr val="911B21"/>
      </a:accent2>
      <a:accent3>
        <a:srgbClr val="73653A"/>
      </a:accent3>
      <a:accent4>
        <a:srgbClr val="15344A"/>
      </a:accent4>
      <a:accent5>
        <a:srgbClr val="5A6F80"/>
      </a:accent5>
      <a:accent6>
        <a:srgbClr val="404140"/>
      </a:accent6>
      <a:hlink>
        <a:srgbClr val="1A698A"/>
      </a:hlink>
      <a:folHlink>
        <a:srgbClr val="4F3B58"/>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0E39A3ED730EF40BC95659DEDC34250" ma:contentTypeVersion="4" ma:contentTypeDescription="Create a new document." ma:contentTypeScope="" ma:versionID="35ae4085b5cb6bde6e905c69dcb10e27">
  <xsd:schema xmlns:xsd="http://www.w3.org/2001/XMLSchema" xmlns:xs="http://www.w3.org/2001/XMLSchema" xmlns:p="http://schemas.microsoft.com/office/2006/metadata/properties" xmlns:ns2="2e108766-8a5d-4dd6-bf2d-0e83b2e3ea10" targetNamespace="http://schemas.microsoft.com/office/2006/metadata/properties" ma:root="true" ma:fieldsID="6e076ca49e7c802acdbea8cc88235627" ns2:_="">
    <xsd:import namespace="2e108766-8a5d-4dd6-bf2d-0e83b2e3ea10"/>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e108766-8a5d-4dd6-bf2d-0e83b2e3ea10"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93F815B-6E6B-437C-95EA-B6C979BFBC91}">
  <ds:schemaRefs>
    <ds:schemaRef ds:uri="http://schemas.microsoft.com/sharepoint/v3/contenttype/forms"/>
  </ds:schemaRefs>
</ds:datastoreItem>
</file>

<file path=customXml/itemProps2.xml><?xml version="1.0" encoding="utf-8"?>
<ds:datastoreItem xmlns:ds="http://schemas.openxmlformats.org/officeDocument/2006/customXml" ds:itemID="{BF7605ED-CCB9-4441-91E0-7F14D93A170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e108766-8a5d-4dd6-bf2d-0e83b2e3ea1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936CF6A-C1C3-4ABA-ACA7-1D450D43CCA9}">
  <ds:schemaRefs>
    <ds:schemaRef ds:uri="http://schemas.microsoft.com/office/2006/documentManagement/types"/>
    <ds:schemaRef ds:uri="http://schemas.openxmlformats.org/package/2006/metadata/core-properties"/>
    <ds:schemaRef ds:uri="http://purl.org/dc/dcmitype/"/>
    <ds:schemaRef ds:uri="http://purl.org/dc/terms/"/>
    <ds:schemaRef ds:uri="2e108766-8a5d-4dd6-bf2d-0e83b2e3ea10"/>
    <ds:schemaRef ds:uri="http://purl.org/dc/elements/1.1/"/>
    <ds:schemaRef ds:uri="http://schemas.microsoft.com/office/infopath/2007/PartnerControl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16320</TotalTime>
  <Words>5839</Words>
  <Application>Microsoft Office PowerPoint</Application>
  <PresentationFormat>On-screen Show (4:3)</PresentationFormat>
  <Paragraphs>1501</Paragraphs>
  <Slides>87</Slides>
  <Notes>38</Notes>
  <HiddenSlides>0</HiddenSlides>
  <MMClips>0</MMClips>
  <ScaleCrop>false</ScaleCrop>
  <HeadingPairs>
    <vt:vector size="4" baseType="variant">
      <vt:variant>
        <vt:lpstr>Theme</vt:lpstr>
      </vt:variant>
      <vt:variant>
        <vt:i4>7</vt:i4>
      </vt:variant>
      <vt:variant>
        <vt:lpstr>Slide Titles</vt:lpstr>
      </vt:variant>
      <vt:variant>
        <vt:i4>87</vt:i4>
      </vt:variant>
    </vt:vector>
  </HeadingPairs>
  <TitlesOfParts>
    <vt:vector size="94" baseType="lpstr">
      <vt:lpstr>Opener</vt:lpstr>
      <vt:lpstr>Chapter Outline</vt:lpstr>
      <vt:lpstr>Learning Objectives</vt:lpstr>
      <vt:lpstr>Concept Check Question</vt:lpstr>
      <vt:lpstr>Key Term</vt:lpstr>
      <vt:lpstr>Image Slide Master</vt:lpstr>
      <vt:lpstr>Custom Design</vt:lpstr>
      <vt:lpstr>Financial Accounting</vt:lpstr>
      <vt:lpstr>Chapter Outline</vt:lpstr>
      <vt:lpstr>Learning Objective 1 Describe Merchandising Operations and Inventory Systems</vt:lpstr>
      <vt:lpstr>Merchandising Operations and Inventory Systems</vt:lpstr>
      <vt:lpstr>Merchandising Company</vt:lpstr>
      <vt:lpstr>Operating Cycles</vt:lpstr>
      <vt:lpstr>Flow of Costs (1 of 4)</vt:lpstr>
      <vt:lpstr>Flow of Costs (2 of 4)</vt:lpstr>
      <vt:lpstr>Flow of Costs (3 of 4)</vt:lpstr>
      <vt:lpstr>Flow of Costs (4 of 4)</vt:lpstr>
      <vt:lpstr>Do It! 1: Merchandising Operations and Inventory Systems</vt:lpstr>
      <vt:lpstr>Learning Objective 2 Record Purchases Under a Perpetual System</vt:lpstr>
      <vt:lpstr>Recording Purchases Under a Perpetual Inventory System</vt:lpstr>
      <vt:lpstr>Recording Purchases</vt:lpstr>
      <vt:lpstr>Record Purchase of Merchandise</vt:lpstr>
      <vt:lpstr>Freight Costs (1 of 2)</vt:lpstr>
      <vt:lpstr>Freight Costs (2 of 2)</vt:lpstr>
      <vt:lpstr>Purchase Returns and Allowances (1 of 4)</vt:lpstr>
      <vt:lpstr>Purchase Returns and Allowances (2 of 4)</vt:lpstr>
      <vt:lpstr>Purchase Returns and Allowances (3 of 4)</vt:lpstr>
      <vt:lpstr>Purchase Returns and Allowances (4 of 4)</vt:lpstr>
      <vt:lpstr>Purchase Discounts (1 of 5)</vt:lpstr>
      <vt:lpstr>Purchase Discounts (2 of 5)</vt:lpstr>
      <vt:lpstr>Purchase Discounts (3 of 5)</vt:lpstr>
      <vt:lpstr>Purchase Discounts (4 of 5)</vt:lpstr>
      <vt:lpstr>Purchase Discounts (5 of 5)</vt:lpstr>
      <vt:lpstr>Summary of Purchasing Transactions</vt:lpstr>
      <vt:lpstr>Do It! 2: Purchase Transactions</vt:lpstr>
      <vt:lpstr>Learning Objective 3 Record Sales Under a Perpetual System</vt:lpstr>
      <vt:lpstr>Recording Sales Under a Perpetual Inventory System</vt:lpstr>
      <vt:lpstr>Sales invoice should support each credit sale</vt:lpstr>
      <vt:lpstr>Recording Sales (1 of 2)</vt:lpstr>
      <vt:lpstr>Recording Sales (2 of 2)</vt:lpstr>
      <vt:lpstr>Sales Returns and Allowances (1 of 5)</vt:lpstr>
      <vt:lpstr>Sales Returns and Allowances (2 of 5)</vt:lpstr>
      <vt:lpstr>Sales Returns and Allowances (3 of 5)</vt:lpstr>
      <vt:lpstr>Sales Returns and Allowances (4 of 5)</vt:lpstr>
      <vt:lpstr>Sales Returns and Allowances (5 of 5)</vt:lpstr>
      <vt:lpstr>Sales Discounts</vt:lpstr>
      <vt:lpstr>Sales Discounts (2 of 2)</vt:lpstr>
      <vt:lpstr>Do It! 3: Sales Transactions (1 of 2)</vt:lpstr>
      <vt:lpstr>Do It! 3: Sales Transactions (2 of 2)</vt:lpstr>
      <vt:lpstr>Learning Objective 4 Apply the Steps in the Accounting Cycle to a Merchandising Company</vt:lpstr>
      <vt:lpstr>The Accounting Cycle for a  Merchandising Company</vt:lpstr>
      <vt:lpstr>Adjusting Entries</vt:lpstr>
      <vt:lpstr>Closing Entries</vt:lpstr>
      <vt:lpstr>Closing Entries</vt:lpstr>
      <vt:lpstr>DO IT! 4: Closing Entries (1 of 2)</vt:lpstr>
      <vt:lpstr>DO IT! 4: Closing Entries (2 of 2)</vt:lpstr>
      <vt:lpstr>Learning Objective 5 Prepare Financial Statements for a Merchandising Company</vt:lpstr>
      <vt:lpstr>Income Statement (1 of 7)</vt:lpstr>
      <vt:lpstr>Income Statement (2 of 7)</vt:lpstr>
      <vt:lpstr>Income Statement (3 of 7)</vt:lpstr>
      <vt:lpstr>Income Statement (4 of 7)</vt:lpstr>
      <vt:lpstr>Income Statement (5 of 7)</vt:lpstr>
      <vt:lpstr>Income Statement (6 of 7)</vt:lpstr>
      <vt:lpstr>Operating Income and Expense</vt:lpstr>
      <vt:lpstr>Income Statement  (7 of 7)</vt:lpstr>
      <vt:lpstr>Comprehensive Income Statement</vt:lpstr>
      <vt:lpstr>Classified Statement of Financial Position</vt:lpstr>
      <vt:lpstr>DO IT! 5: Financial Statement Classification (2 of 3)</vt:lpstr>
      <vt:lpstr>DO IT! 5: Financial Statement Classification (2 of 3)</vt:lpstr>
      <vt:lpstr>DO IT! 5: Financial Statement Classification (3 of 3)</vt:lpstr>
      <vt:lpstr>Learning Objective 6 Prepare a Worksheet for a Merchandising Company</vt:lpstr>
      <vt:lpstr>Appendix 5A  Worksheet for a Merchandising Company</vt:lpstr>
      <vt:lpstr>Slide 66</vt:lpstr>
      <vt:lpstr>Learning Objective 7 Record Purchases and Sales of Inventory Under a Periodic Inventory System</vt:lpstr>
      <vt:lpstr>Appendix 5B Periodic Inventory System</vt:lpstr>
      <vt:lpstr>Periodic Inventory System</vt:lpstr>
      <vt:lpstr>Recording Merchandise Transactions</vt:lpstr>
      <vt:lpstr>Recording Purchase of Merchandise</vt:lpstr>
      <vt:lpstr>Freight Costs</vt:lpstr>
      <vt:lpstr>Purchase Returns and Allowances</vt:lpstr>
      <vt:lpstr>Purchase Discounts</vt:lpstr>
      <vt:lpstr>Recording Sales of Merchandise</vt:lpstr>
      <vt:lpstr>Sales Returns and Allowances</vt:lpstr>
      <vt:lpstr>Sales Discounts</vt:lpstr>
      <vt:lpstr>Comparison of Entries—Perpetual vs. Periodic (1 of 2)</vt:lpstr>
      <vt:lpstr>Comparison of Entries—Perpetual vs. Periodic (2 of 2)</vt:lpstr>
      <vt:lpstr>Closing Entries</vt:lpstr>
      <vt:lpstr>Slide 81</vt:lpstr>
      <vt:lpstr>Learning Objective 8 Compare the Accounting for Merchandising Under G A A P and  I F R S.</vt:lpstr>
      <vt:lpstr>A Look at U.S. GAAP</vt:lpstr>
      <vt:lpstr>A Look at U.S. GAAP</vt:lpstr>
      <vt:lpstr>A Look at U.S. GAAP</vt:lpstr>
      <vt:lpstr>A Look at U.S. GAAP</vt:lpstr>
      <vt:lpstr>Copyright</vt:lpstr>
    </vt:vector>
  </TitlesOfParts>
  <Company>SPi</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Financial Accounting: Tools for Business Decision Making, 8e</dc:title>
  <dc:subject>Financial Accounting</dc:subject>
  <dc:creator>Kimmel/Weygandt/Kieso</dc:creator>
  <cp:lastModifiedBy>mt2x.com</cp:lastModifiedBy>
  <cp:revision>1907</cp:revision>
  <cp:lastPrinted>2017-04-26T13:25:47Z</cp:lastPrinted>
  <dcterms:created xsi:type="dcterms:W3CDTF">2017-04-21T14:49:46Z</dcterms:created>
  <dcterms:modified xsi:type="dcterms:W3CDTF">2020-09-04T16:27:21Z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0x01010070E39A3ED730EF40BC95659DEDC34250</vt:lpwstr>
  </property>
</Properties>
</file>