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BD7-8D70-44A2-B44E-723370515C52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22F4-4E64-48FB-A91E-A2C21FD7F5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BD7-8D70-44A2-B44E-723370515C52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22F4-4E64-48FB-A91E-A2C21FD7F5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BD7-8D70-44A2-B44E-723370515C52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22F4-4E64-48FB-A91E-A2C21FD7F5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BD7-8D70-44A2-B44E-723370515C52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22F4-4E64-48FB-A91E-A2C21FD7F5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BD7-8D70-44A2-B44E-723370515C52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22F4-4E64-48FB-A91E-A2C21FD7F5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BD7-8D70-44A2-B44E-723370515C52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22F4-4E64-48FB-A91E-A2C21FD7F5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BD7-8D70-44A2-B44E-723370515C52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22F4-4E64-48FB-A91E-A2C21FD7F5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BD7-8D70-44A2-B44E-723370515C52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22F4-4E64-48FB-A91E-A2C21FD7F5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BD7-8D70-44A2-B44E-723370515C52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22F4-4E64-48FB-A91E-A2C21FD7F5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BD7-8D70-44A2-B44E-723370515C52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22F4-4E64-48FB-A91E-A2C21FD7F5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BD7-8D70-44A2-B44E-723370515C52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22F4-4E64-48FB-A91E-A2C21FD7F5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FBBD7-8D70-44A2-B44E-723370515C52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422F4-4E64-48FB-A91E-A2C21FD7F5E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285984" y="1643050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3714752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429132"/>
            <a:ext cx="792961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Chapter 2: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 Cells and Tissues</a:t>
            </a:r>
          </a:p>
          <a:p>
            <a:pPr algn="ctr" rtl="0"/>
            <a:r>
              <a:rPr lang="en-US" sz="3600" i="1" u="sng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Part </a:t>
            </a:r>
            <a:r>
              <a:rPr lang="en-US" sz="3600" i="1" u="sng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3</a:t>
            </a:r>
            <a:r>
              <a:rPr lang="en-US" sz="3600" i="1" u="sng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: </a:t>
            </a:r>
            <a:r>
              <a:rPr lang="en-US" sz="2800" i="1" u="sng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Cell Diversity and Membrane Transport</a:t>
            </a:r>
            <a:endParaRPr lang="en-US" sz="2800" i="1" u="sng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  <a:p>
            <a:pPr algn="ctr"/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439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Types of Diffusion: Filtration</a:t>
            </a:r>
            <a:endParaRPr lang="ar-SA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8370" name="Picture 2" descr="http://upload.wikimedia.org/wikipedia/commons/thumb/2/20/FilterDiagram.svg/300px-FilterDiagram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37068"/>
            <a:ext cx="6357982" cy="3920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720" y="304800"/>
            <a:ext cx="8382000" cy="584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Active Transport Processes: Solute Pumping</a:t>
            </a: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249519" cy="476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57356" y="5824855"/>
            <a:ext cx="53578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Operation of sodium potassium pump</a:t>
            </a:r>
            <a:endParaRPr lang="ar-SA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04842" y="558209"/>
            <a:ext cx="8382000" cy="584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Active Transport Processes: Bulk Transport</a:t>
            </a: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4368556" cy="2571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2282" y="1714488"/>
            <a:ext cx="3845998" cy="3190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4857760"/>
            <a:ext cx="1928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Exocytosis</a:t>
            </a:r>
            <a:endParaRPr lang="ar-SA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4929198"/>
            <a:ext cx="1928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Endocytosis</a:t>
            </a:r>
            <a:endParaRPr lang="ar-SA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57158" y="587857"/>
            <a:ext cx="8382000" cy="83099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Cell Diversity</a:t>
            </a: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/>
          <a:srcRect t="38462" b="30472"/>
          <a:stretch>
            <a:fillRect/>
          </a:stretch>
        </p:blipFill>
        <p:spPr bwMode="auto">
          <a:xfrm>
            <a:off x="4857752" y="1928802"/>
            <a:ext cx="3717848" cy="15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t="64892"/>
          <a:stretch>
            <a:fillRect/>
          </a:stretch>
        </p:blipFill>
        <p:spPr bwMode="auto">
          <a:xfrm>
            <a:off x="3000364" y="4071942"/>
            <a:ext cx="3717848" cy="1695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b="61538"/>
          <a:stretch>
            <a:fillRect/>
          </a:stretch>
        </p:blipFill>
        <p:spPr bwMode="auto">
          <a:xfrm>
            <a:off x="639838" y="1785926"/>
            <a:ext cx="3717848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57158" y="587857"/>
            <a:ext cx="8382000" cy="83099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Cell Diversity</a:t>
            </a: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/>
          <a:srcRect r="5511" b="65212"/>
          <a:stretch>
            <a:fillRect/>
          </a:stretch>
        </p:blipFill>
        <p:spPr bwMode="auto">
          <a:xfrm>
            <a:off x="357158" y="1785926"/>
            <a:ext cx="4000528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t="72360"/>
          <a:stretch>
            <a:fillRect/>
          </a:stretch>
        </p:blipFill>
        <p:spPr bwMode="auto">
          <a:xfrm>
            <a:off x="2285984" y="4214818"/>
            <a:ext cx="4233873" cy="1418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3825" t="34789" r="6748" b="24857"/>
          <a:stretch>
            <a:fillRect/>
          </a:stretch>
        </p:blipFill>
        <p:spPr bwMode="auto">
          <a:xfrm>
            <a:off x="5072066" y="1714488"/>
            <a:ext cx="3786214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571480"/>
            <a:ext cx="8382000" cy="108625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Cellular Physiology: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Membrane Transport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41325" y="2000240"/>
            <a:ext cx="8245475" cy="356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Membrane Transport – movement of substance into and out of the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cell, selective permeability</a:t>
            </a:r>
          </a:p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 algn="l" rtl="0" eaLnBrk="1" hangingPunct="1"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Transport is by two </a:t>
            </a:r>
          </a:p>
          <a:p>
            <a:pPr marL="342900" indent="-342900" algn="l" rtl="0" eaLnBrk="1" hangingPunct="1">
              <a:buClr>
                <a:srgbClr val="FF6600"/>
              </a:buClr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  basic methods:</a:t>
            </a:r>
          </a:p>
          <a:p>
            <a:pPr marL="342900" indent="-342900" algn="l" rtl="0" eaLnBrk="1" hangingPunct="1">
              <a:buClr>
                <a:srgbClr val="FF6600"/>
              </a:buClr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687388" lvl="1" indent="-230188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	1. Passive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transport</a:t>
            </a:r>
          </a:p>
          <a:p>
            <a:pPr marL="687388" lvl="1" indent="-230188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	2. Active transport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4514" name="Picture 2" descr="http://science.nayland.school.nz/graemeb/images/2010/Cells/membra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00372"/>
            <a:ext cx="4199272" cy="30003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382000" cy="76944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Solutions and Transport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41367" y="1588382"/>
            <a:ext cx="8245475" cy="419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Solution: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homogeneous mixture of two or more components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1144588" lvl="2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Solvent – dissolving medium</a:t>
            </a:r>
          </a:p>
          <a:p>
            <a:pPr marL="1144588" lvl="2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Solutes – components in smaller quantities within a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solution</a:t>
            </a:r>
          </a:p>
          <a:p>
            <a:pPr marL="1144588" lvl="2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Intracellular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fluid: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nucleoplasm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and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cytosol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Interstitial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fluid: fluid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on the exterior of the cell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04842" y="612817"/>
            <a:ext cx="8382000" cy="14588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indent="-274320" algn="ctr" rtl="0">
              <a:spcBef>
                <a:spcPct val="20000"/>
              </a:spcBef>
              <a:buClr>
                <a:srgbClr val="339933"/>
              </a:buClr>
              <a:buSzPct val="85000"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Passive Transport Processes: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Diffusion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2466" name="Picture 2" descr="http://cellspd5spering.wikispaces.com/file/view/diffusion.gif/45870401/diffusion.gif"/>
          <p:cNvPicPr>
            <a:picLocks noChangeAspect="1" noChangeArrowheads="1"/>
          </p:cNvPicPr>
          <p:nvPr/>
        </p:nvPicPr>
        <p:blipFill>
          <a:blip r:embed="rId2"/>
          <a:srcRect t="10846"/>
          <a:stretch>
            <a:fillRect/>
          </a:stretch>
        </p:blipFill>
        <p:spPr bwMode="auto">
          <a:xfrm>
            <a:off x="1571604" y="1643050"/>
            <a:ext cx="6152996" cy="421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14290"/>
            <a:ext cx="80724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Types of Diffusion: Simple Diffusion</a:t>
            </a:r>
            <a:endParaRPr lang="ar-SA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 t="2602" r="4132" b="3710"/>
          <a:stretch>
            <a:fillRect/>
          </a:stretch>
        </p:blipFill>
        <p:spPr bwMode="auto">
          <a:xfrm>
            <a:off x="1928794" y="1000108"/>
            <a:ext cx="4972070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439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Types of Diffusion: Facilitated Diffusion</a:t>
            </a:r>
            <a:endParaRPr lang="ar-SA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51293"/>
            <a:ext cx="6967565" cy="4920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439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Types of Diffusion: Osmosis</a:t>
            </a:r>
            <a:endParaRPr lang="ar-SA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9394" name="Picture 2" descr="http://im.glogster.com/media/3/11/3/81/1103815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067809"/>
            <a:ext cx="3714776" cy="5147273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3714744" y="3214686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985982" y="3929066"/>
            <a:ext cx="800332" cy="859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867144" y="1785926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152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2</cp:revision>
  <dcterms:created xsi:type="dcterms:W3CDTF">2012-07-25T19:29:49Z</dcterms:created>
  <dcterms:modified xsi:type="dcterms:W3CDTF">2012-07-25T19:38:43Z</dcterms:modified>
</cp:coreProperties>
</file>