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9" r:id="rId3"/>
    <p:sldId id="257"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4" r:id="rId18"/>
    <p:sldId id="272" r:id="rId19"/>
    <p:sldId id="273" r:id="rId20"/>
    <p:sldId id="284" r:id="rId21"/>
    <p:sldId id="285" r:id="rId22"/>
    <p:sldId id="278" r:id="rId23"/>
    <p:sldId id="279" r:id="rId24"/>
    <p:sldId id="286" r:id="rId25"/>
    <p:sldId id="288" r:id="rId26"/>
    <p:sldId id="280" r:id="rId27"/>
    <p:sldId id="281" r:id="rId28"/>
    <p:sldId id="282" r:id="rId29"/>
    <p:sldId id="294" r:id="rId30"/>
    <p:sldId id="291" r:id="rId31"/>
    <p:sldId id="292" r:id="rId32"/>
    <p:sldId id="293" r:id="rId33"/>
    <p:sldId id="295" r:id="rId34"/>
    <p:sldId id="296" r:id="rId35"/>
    <p:sldId id="275" r:id="rId36"/>
    <p:sldId id="276" r:id="rId37"/>
    <p:sldId id="277" r:id="rId3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04E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177CBA-46E2-40FA-B72C-F5447A75AC7D}" type="datetimeFigureOut">
              <a:rPr lang="fr-FR" smtClean="0"/>
              <a:pPr/>
              <a:t>27/04/2013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771388-C67F-4175-A81D-FFBC2E76B547}"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289C3E79-AB04-4A62-8D14-3C23411CCEF2}" type="datetime1">
              <a:rPr lang="fr-FR" smtClean="0"/>
              <a:pPr/>
              <a:t>27/04/2013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676E66E-A332-4250-825E-1F512ABF1F0D}"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9E5B1EB-2DF5-49C4-A37E-73453FB5DD68}" type="datetime1">
              <a:rPr lang="fr-FR" smtClean="0"/>
              <a:pPr/>
              <a:t>27/04/2013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676E66E-A332-4250-825E-1F512ABF1F0D}"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0720E3E-6272-462C-BD6A-31BC121144D8}" type="datetime1">
              <a:rPr lang="fr-FR" smtClean="0"/>
              <a:pPr/>
              <a:t>27/04/2013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676E66E-A332-4250-825E-1F512ABF1F0D}"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139187E-292E-4FFF-B1B2-9A789399B660}" type="datetime1">
              <a:rPr lang="fr-FR" smtClean="0"/>
              <a:pPr/>
              <a:t>27/04/2013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676E66E-A332-4250-825E-1F512ABF1F0D}"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910A8A2C-506D-4CD3-8F47-DEE0B07B77CA}" type="datetime1">
              <a:rPr lang="fr-FR" smtClean="0"/>
              <a:pPr/>
              <a:t>27/04/2013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676E66E-A332-4250-825E-1F512ABF1F0D}"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3DF90FB-57E0-4A28-BA63-5C4104B802D1}" type="datetime1">
              <a:rPr lang="fr-FR" smtClean="0"/>
              <a:pPr/>
              <a:t>27/04/2013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676E66E-A332-4250-825E-1F512ABF1F0D}"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9539CCB-6160-43DE-8228-368C4C7D498F}" type="datetime1">
              <a:rPr lang="fr-FR" smtClean="0"/>
              <a:pPr/>
              <a:t>27/04/2013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676E66E-A332-4250-825E-1F512ABF1F0D}"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357C77FF-BED6-4CE5-B748-42D8C9B508B1}" type="datetime1">
              <a:rPr lang="fr-FR" smtClean="0"/>
              <a:pPr/>
              <a:t>27/04/2013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676E66E-A332-4250-825E-1F512ABF1F0D}"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2D1ED63-B72A-4A40-B793-E2B534B0095D}" type="datetime1">
              <a:rPr lang="fr-FR" smtClean="0"/>
              <a:pPr/>
              <a:t>27/04/2013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676E66E-A332-4250-825E-1F512ABF1F0D}"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DB1EFE0-71BD-4841-A7DF-FF683537E931}" type="datetime1">
              <a:rPr lang="fr-FR" smtClean="0"/>
              <a:pPr/>
              <a:t>27/04/2013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676E66E-A332-4250-825E-1F512ABF1F0D}"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B09894F-737C-447C-9AA0-F9B128B47BC8}" type="datetime1">
              <a:rPr lang="fr-FR" smtClean="0"/>
              <a:pPr/>
              <a:t>27/04/2013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676E66E-A332-4250-825E-1F512ABF1F0D}"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AFC076-1018-42E0-89AD-2ECE29E36FE2}" type="datetime1">
              <a:rPr lang="fr-FR" smtClean="0"/>
              <a:pPr/>
              <a:t>27/04/2013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76E66E-A332-4250-825E-1F512ABF1F0D}"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extension.umass.edu/cdle/fact-sheets/small-scale-dairy-calf-and-cattle-housin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b="1" dirty="0" err="1" smtClean="0">
                <a:solidFill>
                  <a:srgbClr val="2504EE"/>
                </a:solidFill>
                <a:latin typeface="+mn-lt"/>
              </a:rPr>
              <a:t>Dairy</a:t>
            </a:r>
            <a:r>
              <a:rPr lang="fr-FR" b="1" dirty="0" smtClean="0">
                <a:solidFill>
                  <a:srgbClr val="2504EE"/>
                </a:solidFill>
                <a:latin typeface="+mn-lt"/>
              </a:rPr>
              <a:t> </a:t>
            </a:r>
            <a:r>
              <a:rPr lang="fr-FR" b="1" dirty="0" err="1" smtClean="0">
                <a:solidFill>
                  <a:srgbClr val="2504EE"/>
                </a:solidFill>
                <a:latin typeface="+mn-lt"/>
              </a:rPr>
              <a:t>cattle</a:t>
            </a:r>
            <a:r>
              <a:rPr lang="fr-FR" b="1" dirty="0" smtClean="0">
                <a:solidFill>
                  <a:srgbClr val="2504EE"/>
                </a:solidFill>
                <a:latin typeface="+mn-lt"/>
              </a:rPr>
              <a:t> production (95314) </a:t>
            </a:r>
            <a:endParaRPr lang="fr-FR" b="1" dirty="0">
              <a:solidFill>
                <a:srgbClr val="2504EE"/>
              </a:solidFill>
              <a:latin typeface="+mn-lt"/>
            </a:endParaRPr>
          </a:p>
        </p:txBody>
      </p:sp>
      <p:sp>
        <p:nvSpPr>
          <p:cNvPr id="3" name="Sous-titre 2"/>
          <p:cNvSpPr>
            <a:spLocks noGrp="1"/>
          </p:cNvSpPr>
          <p:nvPr>
            <p:ph type="subTitle" idx="1"/>
          </p:nvPr>
        </p:nvSpPr>
        <p:spPr/>
        <p:txBody>
          <a:bodyPr>
            <a:normAutofit/>
          </a:bodyPr>
          <a:lstStyle/>
          <a:p>
            <a:r>
              <a:rPr lang="fr-FR" sz="2800" b="1" dirty="0" smtClean="0"/>
              <a:t>Dr Jihad Abdallah</a:t>
            </a:r>
          </a:p>
          <a:p>
            <a:endParaRPr lang="fr-FR" sz="2800" b="1" dirty="0"/>
          </a:p>
          <a:p>
            <a:r>
              <a:rPr lang="fr-FR" sz="2800" b="1" dirty="0" smtClean="0">
                <a:solidFill>
                  <a:srgbClr val="2504EE"/>
                </a:solidFill>
              </a:rPr>
              <a:t>Topic10:</a:t>
            </a:r>
            <a:r>
              <a:rPr lang="fr-FR" sz="2800" b="1" dirty="0" err="1" smtClean="0">
                <a:solidFill>
                  <a:srgbClr val="2504EE"/>
                </a:solidFill>
              </a:rPr>
              <a:t>Dairy</a:t>
            </a:r>
            <a:r>
              <a:rPr lang="fr-FR" sz="2800" b="1" dirty="0" smtClean="0">
                <a:solidFill>
                  <a:srgbClr val="2504EE"/>
                </a:solidFill>
              </a:rPr>
              <a:t> </a:t>
            </a:r>
            <a:r>
              <a:rPr lang="fr-FR" sz="2800" b="1" dirty="0" err="1" smtClean="0">
                <a:solidFill>
                  <a:srgbClr val="2504EE"/>
                </a:solidFill>
              </a:rPr>
              <a:t>cattle</a:t>
            </a:r>
            <a:r>
              <a:rPr lang="fr-FR" sz="2800" b="1" dirty="0" smtClean="0">
                <a:solidFill>
                  <a:srgbClr val="2504EE"/>
                </a:solidFill>
              </a:rPr>
              <a:t> </a:t>
            </a:r>
            <a:r>
              <a:rPr lang="fr-FR" sz="2800" b="1" dirty="0" err="1" smtClean="0">
                <a:solidFill>
                  <a:srgbClr val="2504EE"/>
                </a:solidFill>
              </a:rPr>
              <a:t>housing</a:t>
            </a:r>
            <a:endParaRPr lang="fr-FR" sz="2800" b="1" dirty="0">
              <a:solidFill>
                <a:srgbClr val="2504EE"/>
              </a:solidFill>
            </a:endParaRPr>
          </a:p>
        </p:txBody>
      </p:sp>
      <p:sp>
        <p:nvSpPr>
          <p:cNvPr id="6" name="Espace réservé du numéro de diapositive 5"/>
          <p:cNvSpPr>
            <a:spLocks noGrp="1"/>
          </p:cNvSpPr>
          <p:nvPr>
            <p:ph type="sldNum" sz="quarter" idx="12"/>
          </p:nvPr>
        </p:nvSpPr>
        <p:spPr/>
        <p:txBody>
          <a:bodyPr/>
          <a:lstStyle/>
          <a:p>
            <a:fld id="{3676E66E-A332-4250-825E-1F512ABF1F0D}" type="slidenum">
              <a:rPr lang="fr-FR" smtClean="0"/>
              <a:pPr/>
              <a:t>1</a:t>
            </a:fld>
            <a:endParaRPr lang="fr-F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err="1">
                <a:solidFill>
                  <a:srgbClr val="2504EE"/>
                </a:solidFill>
                <a:latin typeface="+mn-lt"/>
              </a:rPr>
              <a:t>Housing</a:t>
            </a:r>
            <a:r>
              <a:rPr lang="fr-FR" b="1" dirty="0">
                <a:solidFill>
                  <a:srgbClr val="2504EE"/>
                </a:solidFill>
                <a:latin typeface="+mn-lt"/>
              </a:rPr>
              <a:t> </a:t>
            </a:r>
            <a:r>
              <a:rPr lang="fr-FR" b="1" dirty="0" err="1">
                <a:solidFill>
                  <a:srgbClr val="2504EE"/>
                </a:solidFill>
                <a:latin typeface="+mn-lt"/>
              </a:rPr>
              <a:t>from</a:t>
            </a:r>
            <a:r>
              <a:rPr lang="fr-FR" b="1" dirty="0">
                <a:solidFill>
                  <a:srgbClr val="2504EE"/>
                </a:solidFill>
                <a:latin typeface="+mn-lt"/>
              </a:rPr>
              <a:t> 6 </a:t>
            </a:r>
            <a:r>
              <a:rPr lang="fr-FR" b="1" dirty="0" err="1">
                <a:solidFill>
                  <a:srgbClr val="2504EE"/>
                </a:solidFill>
                <a:latin typeface="+mn-lt"/>
              </a:rPr>
              <a:t>months</a:t>
            </a:r>
            <a:r>
              <a:rPr lang="fr-FR" b="1" dirty="0">
                <a:solidFill>
                  <a:srgbClr val="2504EE"/>
                </a:solidFill>
                <a:latin typeface="+mn-lt"/>
              </a:rPr>
              <a:t> to </a:t>
            </a:r>
            <a:r>
              <a:rPr lang="fr-FR" b="1" dirty="0" err="1">
                <a:solidFill>
                  <a:srgbClr val="2504EE"/>
                </a:solidFill>
                <a:latin typeface="+mn-lt"/>
              </a:rPr>
              <a:t>breeding</a:t>
            </a:r>
            <a:endParaRPr lang="fr-FR" dirty="0">
              <a:latin typeface="+mn-lt"/>
            </a:endParaRPr>
          </a:p>
        </p:txBody>
      </p:sp>
      <p:sp>
        <p:nvSpPr>
          <p:cNvPr id="3" name="Espace réservé du contenu 2"/>
          <p:cNvSpPr>
            <a:spLocks noGrp="1"/>
          </p:cNvSpPr>
          <p:nvPr>
            <p:ph idx="1"/>
          </p:nvPr>
        </p:nvSpPr>
        <p:spPr/>
        <p:txBody>
          <a:bodyPr>
            <a:noAutofit/>
          </a:bodyPr>
          <a:lstStyle/>
          <a:p>
            <a:pPr>
              <a:buNone/>
            </a:pPr>
            <a:r>
              <a:rPr lang="en-US" sz="2800" b="1" dirty="0" smtClean="0">
                <a:solidFill>
                  <a:srgbClr val="2504EE"/>
                </a:solidFill>
              </a:rPr>
              <a:t>Open sided, single slope roof shed</a:t>
            </a:r>
            <a:r>
              <a:rPr lang="en-US" sz="2800" dirty="0">
                <a:solidFill>
                  <a:srgbClr val="2504EE"/>
                </a:solidFill>
              </a:rPr>
              <a:t>:</a:t>
            </a:r>
            <a:r>
              <a:rPr lang="en-US" sz="2800" dirty="0" smtClean="0"/>
              <a:t> </a:t>
            </a:r>
          </a:p>
          <a:p>
            <a:r>
              <a:rPr lang="en-US" sz="2800" dirty="0" smtClean="0"/>
              <a:t>This type of housing is the most typical kind of structure used and is suitable for all cattle on the farm. </a:t>
            </a:r>
          </a:p>
          <a:p>
            <a:r>
              <a:rPr lang="en-US" sz="2800" dirty="0" smtClean="0"/>
              <a:t>They are the least expensive of new structures and very easy to build. </a:t>
            </a:r>
          </a:p>
          <a:p>
            <a:r>
              <a:rPr lang="en-US" sz="2800" dirty="0" smtClean="0"/>
              <a:t>Open sheds should face winter sun and block the prevailing winds. </a:t>
            </a:r>
          </a:p>
          <a:p>
            <a:r>
              <a:rPr lang="en-US" sz="2800" dirty="0" smtClean="0"/>
              <a:t>Pole barns of this design can be partitioned for groups of animals without complicated interior construction.</a:t>
            </a:r>
            <a:endParaRPr lang="fr-FR" sz="2800" dirty="0"/>
          </a:p>
        </p:txBody>
      </p:sp>
      <p:sp>
        <p:nvSpPr>
          <p:cNvPr id="6" name="Espace réservé du numéro de diapositive 5"/>
          <p:cNvSpPr>
            <a:spLocks noGrp="1"/>
          </p:cNvSpPr>
          <p:nvPr>
            <p:ph type="sldNum" sz="quarter" idx="12"/>
          </p:nvPr>
        </p:nvSpPr>
        <p:spPr/>
        <p:txBody>
          <a:bodyPr/>
          <a:lstStyle/>
          <a:p>
            <a:fld id="{3676E66E-A332-4250-825E-1F512ABF1F0D}" type="slidenum">
              <a:rPr lang="fr-FR" smtClean="0"/>
              <a:pPr/>
              <a:t>10</a:t>
            </a:fld>
            <a:endParaRPr lang="fr-F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Figure 5. Open sided, single slope roof shed is one of the most common housing structures."/>
          <p:cNvPicPr>
            <a:picLocks noChangeAspect="1" noChangeArrowheads="1"/>
          </p:cNvPicPr>
          <p:nvPr/>
        </p:nvPicPr>
        <p:blipFill>
          <a:blip r:embed="rId2" cstate="print"/>
          <a:srcRect/>
          <a:stretch>
            <a:fillRect/>
          </a:stretch>
        </p:blipFill>
        <p:spPr bwMode="auto">
          <a:xfrm>
            <a:off x="1619672" y="980728"/>
            <a:ext cx="4863152" cy="3168000"/>
          </a:xfrm>
          <a:prstGeom prst="rect">
            <a:avLst/>
          </a:prstGeom>
          <a:noFill/>
        </p:spPr>
      </p:pic>
      <p:sp>
        <p:nvSpPr>
          <p:cNvPr id="3" name="Rectangle 2"/>
          <p:cNvSpPr/>
          <p:nvPr/>
        </p:nvSpPr>
        <p:spPr>
          <a:xfrm>
            <a:off x="1475656" y="4221088"/>
            <a:ext cx="5904656" cy="646331"/>
          </a:xfrm>
          <a:prstGeom prst="rect">
            <a:avLst/>
          </a:prstGeom>
        </p:spPr>
        <p:txBody>
          <a:bodyPr wrap="square">
            <a:spAutoFit/>
          </a:bodyPr>
          <a:lstStyle/>
          <a:p>
            <a:r>
              <a:rPr lang="en-US" b="1" dirty="0" smtClean="0"/>
              <a:t>Figure 5. Open sided, single slope roof shed is one of the most common housing structures</a:t>
            </a:r>
            <a:endParaRPr lang="fr-FR" b="1" dirty="0"/>
          </a:p>
        </p:txBody>
      </p:sp>
      <p:sp>
        <p:nvSpPr>
          <p:cNvPr id="4" name="Rectangle 3"/>
          <p:cNvSpPr/>
          <p:nvPr/>
        </p:nvSpPr>
        <p:spPr>
          <a:xfrm>
            <a:off x="971600" y="5373216"/>
            <a:ext cx="1264129" cy="369332"/>
          </a:xfrm>
          <a:prstGeom prst="rect">
            <a:avLst/>
          </a:prstGeom>
        </p:spPr>
        <p:txBody>
          <a:bodyPr wrap="none">
            <a:spAutoFit/>
          </a:bodyPr>
          <a:lstStyle/>
          <a:p>
            <a:r>
              <a:rPr lang="fr-FR" b="1" dirty="0" smtClean="0">
                <a:solidFill>
                  <a:srgbClr val="2504EE"/>
                </a:solidFill>
              </a:rPr>
              <a:t>Source: (1)</a:t>
            </a:r>
            <a:endParaRPr lang="fr-FR" b="1" dirty="0">
              <a:solidFill>
                <a:srgbClr val="2504EE"/>
              </a:solidFill>
            </a:endParaRPr>
          </a:p>
        </p:txBody>
      </p:sp>
      <p:sp>
        <p:nvSpPr>
          <p:cNvPr id="7" name="Espace réservé du numéro de diapositive 6"/>
          <p:cNvSpPr>
            <a:spLocks noGrp="1"/>
          </p:cNvSpPr>
          <p:nvPr>
            <p:ph type="sldNum" sz="quarter" idx="12"/>
          </p:nvPr>
        </p:nvSpPr>
        <p:spPr/>
        <p:txBody>
          <a:bodyPr/>
          <a:lstStyle/>
          <a:p>
            <a:fld id="{3676E66E-A332-4250-825E-1F512ABF1F0D}" type="slidenum">
              <a:rPr lang="fr-FR" smtClean="0"/>
              <a:pPr/>
              <a:t>11</a:t>
            </a:fld>
            <a:endParaRPr lang="fr-F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err="1" smtClean="0">
                <a:solidFill>
                  <a:srgbClr val="2504EE"/>
                </a:solidFill>
                <a:latin typeface="+mn-lt"/>
              </a:rPr>
              <a:t>Housing</a:t>
            </a:r>
            <a:r>
              <a:rPr lang="fr-FR" b="1" dirty="0" smtClean="0">
                <a:solidFill>
                  <a:srgbClr val="2504EE"/>
                </a:solidFill>
                <a:latin typeface="+mn-lt"/>
              </a:rPr>
              <a:t> the </a:t>
            </a:r>
            <a:r>
              <a:rPr lang="fr-FR" b="1" dirty="0" err="1" smtClean="0">
                <a:solidFill>
                  <a:srgbClr val="2504EE"/>
                </a:solidFill>
                <a:latin typeface="+mn-lt"/>
              </a:rPr>
              <a:t>Milking</a:t>
            </a:r>
            <a:r>
              <a:rPr lang="fr-FR" b="1" dirty="0" smtClean="0">
                <a:solidFill>
                  <a:srgbClr val="2504EE"/>
                </a:solidFill>
                <a:latin typeface="+mn-lt"/>
              </a:rPr>
              <a:t> </a:t>
            </a:r>
            <a:r>
              <a:rPr lang="fr-FR" b="1" dirty="0" err="1" smtClean="0">
                <a:solidFill>
                  <a:srgbClr val="2504EE"/>
                </a:solidFill>
                <a:latin typeface="+mn-lt"/>
              </a:rPr>
              <a:t>Herd</a:t>
            </a:r>
            <a:endParaRPr lang="fr-FR" dirty="0">
              <a:solidFill>
                <a:srgbClr val="2504EE"/>
              </a:solidFill>
              <a:latin typeface="+mn-lt"/>
            </a:endParaRPr>
          </a:p>
        </p:txBody>
      </p:sp>
      <p:sp>
        <p:nvSpPr>
          <p:cNvPr id="3" name="Espace réservé du contenu 2"/>
          <p:cNvSpPr>
            <a:spLocks noGrp="1"/>
          </p:cNvSpPr>
          <p:nvPr>
            <p:ph idx="1"/>
          </p:nvPr>
        </p:nvSpPr>
        <p:spPr/>
        <p:txBody>
          <a:bodyPr>
            <a:normAutofit/>
          </a:bodyPr>
          <a:lstStyle/>
          <a:p>
            <a:r>
              <a:rPr lang="en-US" sz="2800" dirty="0" smtClean="0"/>
              <a:t>Milking cattle may be housed in tie stalls, </a:t>
            </a:r>
            <a:r>
              <a:rPr lang="en-US" sz="2800" dirty="0" err="1" smtClean="0"/>
              <a:t>freestalls</a:t>
            </a:r>
            <a:r>
              <a:rPr lang="en-US" sz="2800" dirty="0" smtClean="0"/>
              <a:t>, or bedded-pack barns.</a:t>
            </a:r>
          </a:p>
          <a:p>
            <a:r>
              <a:rPr lang="en-US" sz="2800" dirty="0" smtClean="0"/>
              <a:t>Cows typically rest 9 to 14 hours per day in intervals of five or more hours. </a:t>
            </a:r>
          </a:p>
          <a:p>
            <a:r>
              <a:rPr lang="en-US" sz="2800" dirty="0" smtClean="0"/>
              <a:t>Cows should be turned outside, for a minimum of one hour, at least once per day, for exercise during the non-grazing season or when appropriate conditions for grazing do not exist. This is especially important for cows in tie stall barns</a:t>
            </a:r>
          </a:p>
        </p:txBody>
      </p:sp>
      <p:sp>
        <p:nvSpPr>
          <p:cNvPr id="6" name="Espace réservé du numéro de diapositive 5"/>
          <p:cNvSpPr>
            <a:spLocks noGrp="1"/>
          </p:cNvSpPr>
          <p:nvPr>
            <p:ph type="sldNum" sz="quarter" idx="12"/>
          </p:nvPr>
        </p:nvSpPr>
        <p:spPr/>
        <p:txBody>
          <a:bodyPr/>
          <a:lstStyle/>
          <a:p>
            <a:fld id="{3676E66E-A332-4250-825E-1F512ABF1F0D}" type="slidenum">
              <a:rPr lang="fr-FR" smtClean="0"/>
              <a:pPr/>
              <a:t>12</a:t>
            </a:fld>
            <a:endParaRPr lang="fr-F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err="1">
                <a:solidFill>
                  <a:srgbClr val="2504EE"/>
                </a:solidFill>
              </a:rPr>
              <a:t>Housing</a:t>
            </a:r>
            <a:r>
              <a:rPr lang="fr-FR" b="1" dirty="0">
                <a:solidFill>
                  <a:srgbClr val="2504EE"/>
                </a:solidFill>
              </a:rPr>
              <a:t> the </a:t>
            </a:r>
            <a:r>
              <a:rPr lang="fr-FR" b="1" dirty="0" err="1">
                <a:solidFill>
                  <a:srgbClr val="2504EE"/>
                </a:solidFill>
              </a:rPr>
              <a:t>Milking</a:t>
            </a:r>
            <a:r>
              <a:rPr lang="fr-FR" b="1" dirty="0">
                <a:solidFill>
                  <a:srgbClr val="2504EE"/>
                </a:solidFill>
              </a:rPr>
              <a:t> </a:t>
            </a:r>
            <a:r>
              <a:rPr lang="fr-FR" b="1" dirty="0" err="1">
                <a:solidFill>
                  <a:srgbClr val="2504EE"/>
                </a:solidFill>
              </a:rPr>
              <a:t>Herd</a:t>
            </a:r>
            <a:endParaRPr lang="fr-FR" dirty="0"/>
          </a:p>
        </p:txBody>
      </p:sp>
      <p:sp>
        <p:nvSpPr>
          <p:cNvPr id="3" name="Espace réservé du contenu 2"/>
          <p:cNvSpPr>
            <a:spLocks noGrp="1"/>
          </p:cNvSpPr>
          <p:nvPr>
            <p:ph idx="1"/>
          </p:nvPr>
        </p:nvSpPr>
        <p:spPr/>
        <p:txBody>
          <a:bodyPr>
            <a:normAutofit fontScale="92500"/>
          </a:bodyPr>
          <a:lstStyle/>
          <a:p>
            <a:pPr>
              <a:buNone/>
            </a:pPr>
            <a:r>
              <a:rPr lang="en-US" sz="3000" b="1" dirty="0" smtClean="0"/>
              <a:t>1. Tie stall housing:</a:t>
            </a:r>
          </a:p>
          <a:p>
            <a:r>
              <a:rPr lang="en-US" sz="3000" dirty="0" smtClean="0"/>
              <a:t> </a:t>
            </a:r>
            <a:r>
              <a:rPr lang="en-US" sz="3000" dirty="0"/>
              <a:t>A</a:t>
            </a:r>
            <a:r>
              <a:rPr lang="en-US" sz="3000" dirty="0" smtClean="0"/>
              <a:t>llows the farmer greater interaction with the herd. </a:t>
            </a:r>
          </a:p>
          <a:p>
            <a:r>
              <a:rPr lang="en-US" sz="3000" dirty="0" smtClean="0"/>
              <a:t>This type of system is good for small herds with fewer than 100 cattle. </a:t>
            </a:r>
          </a:p>
          <a:p>
            <a:r>
              <a:rPr lang="en-US" sz="3000" dirty="0" smtClean="0"/>
              <a:t>Good ventilation is critical in this type of housing. </a:t>
            </a:r>
          </a:p>
          <a:p>
            <a:r>
              <a:rPr lang="en-US" sz="3000" dirty="0" smtClean="0"/>
              <a:t>The stall should be large enough to allow the largest cow in the herd to freely enter the stall, lie down, rest comfortably and easily get to her feet and exit the stall.</a:t>
            </a:r>
          </a:p>
          <a:p>
            <a:endParaRPr lang="fr-FR" dirty="0"/>
          </a:p>
        </p:txBody>
      </p:sp>
      <p:sp>
        <p:nvSpPr>
          <p:cNvPr id="6" name="Espace réservé du numéro de diapositive 5"/>
          <p:cNvSpPr>
            <a:spLocks noGrp="1"/>
          </p:cNvSpPr>
          <p:nvPr>
            <p:ph type="sldNum" sz="quarter" idx="12"/>
          </p:nvPr>
        </p:nvSpPr>
        <p:spPr/>
        <p:txBody>
          <a:bodyPr/>
          <a:lstStyle/>
          <a:p>
            <a:fld id="{3676E66E-A332-4250-825E-1F512ABF1F0D}" type="slidenum">
              <a:rPr lang="fr-FR" smtClean="0"/>
              <a:pPr/>
              <a:t>13</a:t>
            </a:fld>
            <a:endParaRPr lang="fr-F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Figure 6. Tie stall housing allows for individual cow monitoring especially for animal health."/>
          <p:cNvPicPr>
            <a:picLocks noChangeAspect="1" noChangeArrowheads="1"/>
          </p:cNvPicPr>
          <p:nvPr/>
        </p:nvPicPr>
        <p:blipFill>
          <a:blip r:embed="rId2" cstate="print"/>
          <a:srcRect/>
          <a:stretch>
            <a:fillRect/>
          </a:stretch>
        </p:blipFill>
        <p:spPr bwMode="auto">
          <a:xfrm>
            <a:off x="2051720" y="1124744"/>
            <a:ext cx="3971925" cy="2847976"/>
          </a:xfrm>
          <a:prstGeom prst="rect">
            <a:avLst/>
          </a:prstGeom>
          <a:noFill/>
        </p:spPr>
      </p:pic>
      <p:sp>
        <p:nvSpPr>
          <p:cNvPr id="3" name="Rectangle 2"/>
          <p:cNvSpPr/>
          <p:nvPr/>
        </p:nvSpPr>
        <p:spPr>
          <a:xfrm>
            <a:off x="1907704" y="4149080"/>
            <a:ext cx="4896544" cy="646331"/>
          </a:xfrm>
          <a:prstGeom prst="rect">
            <a:avLst/>
          </a:prstGeom>
        </p:spPr>
        <p:txBody>
          <a:bodyPr wrap="square">
            <a:spAutoFit/>
          </a:bodyPr>
          <a:lstStyle/>
          <a:p>
            <a:r>
              <a:rPr lang="en-US" b="1" dirty="0" smtClean="0"/>
              <a:t>Figure 6. Tie stall housing allows for individual</a:t>
            </a:r>
            <a:r>
              <a:rPr lang="en-US" b="1" dirty="0"/>
              <a:t> </a:t>
            </a:r>
            <a:r>
              <a:rPr lang="en-US" b="1" dirty="0" smtClean="0"/>
              <a:t>cow monitoring especially for animal health</a:t>
            </a:r>
            <a:r>
              <a:rPr lang="en-US" dirty="0" smtClean="0"/>
              <a:t>.</a:t>
            </a:r>
            <a:endParaRPr lang="en-US" dirty="0"/>
          </a:p>
        </p:txBody>
      </p:sp>
      <p:sp>
        <p:nvSpPr>
          <p:cNvPr id="4" name="Rectangle 3"/>
          <p:cNvSpPr/>
          <p:nvPr/>
        </p:nvSpPr>
        <p:spPr>
          <a:xfrm>
            <a:off x="899592" y="5373216"/>
            <a:ext cx="1264129" cy="369332"/>
          </a:xfrm>
          <a:prstGeom prst="rect">
            <a:avLst/>
          </a:prstGeom>
        </p:spPr>
        <p:txBody>
          <a:bodyPr wrap="none">
            <a:spAutoFit/>
          </a:bodyPr>
          <a:lstStyle/>
          <a:p>
            <a:r>
              <a:rPr lang="fr-FR" b="1" dirty="0" smtClean="0">
                <a:solidFill>
                  <a:srgbClr val="2504EE"/>
                </a:solidFill>
              </a:rPr>
              <a:t>Source: (1)</a:t>
            </a:r>
            <a:endParaRPr lang="fr-FR" b="1" dirty="0">
              <a:solidFill>
                <a:srgbClr val="2504EE"/>
              </a:solidFill>
            </a:endParaRPr>
          </a:p>
        </p:txBody>
      </p:sp>
      <p:sp>
        <p:nvSpPr>
          <p:cNvPr id="7" name="Espace réservé du numéro de diapositive 6"/>
          <p:cNvSpPr>
            <a:spLocks noGrp="1"/>
          </p:cNvSpPr>
          <p:nvPr>
            <p:ph type="sldNum" sz="quarter" idx="12"/>
          </p:nvPr>
        </p:nvSpPr>
        <p:spPr/>
        <p:txBody>
          <a:bodyPr/>
          <a:lstStyle/>
          <a:p>
            <a:fld id="{3676E66E-A332-4250-825E-1F512ABF1F0D}" type="slidenum">
              <a:rPr lang="fr-FR" smtClean="0"/>
              <a:pPr/>
              <a:t>14</a:t>
            </a:fld>
            <a:endParaRPr lang="fr-F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3676E66E-A332-4250-825E-1F512ABF1F0D}" type="slidenum">
              <a:rPr lang="fr-FR" smtClean="0"/>
              <a:pPr/>
              <a:t>15</a:t>
            </a:fld>
            <a:endParaRPr lang="fr-FR"/>
          </a:p>
        </p:txBody>
      </p:sp>
      <p:pic>
        <p:nvPicPr>
          <p:cNvPr id="27650" name="Picture 2"/>
          <p:cNvPicPr>
            <a:picLocks noChangeAspect="1" noChangeArrowheads="1"/>
          </p:cNvPicPr>
          <p:nvPr/>
        </p:nvPicPr>
        <p:blipFill>
          <a:blip r:embed="rId2" cstate="print"/>
          <a:srcRect/>
          <a:stretch>
            <a:fillRect/>
          </a:stretch>
        </p:blipFill>
        <p:spPr bwMode="auto">
          <a:xfrm>
            <a:off x="1043608" y="1052736"/>
            <a:ext cx="6562725" cy="2638425"/>
          </a:xfrm>
          <a:prstGeom prst="rect">
            <a:avLst/>
          </a:prstGeom>
          <a:noFill/>
          <a:ln w="9525">
            <a:noFill/>
            <a:miter lim="800000"/>
            <a:headEnd/>
            <a:tailEnd/>
          </a:ln>
        </p:spPr>
      </p:pic>
      <p:sp>
        <p:nvSpPr>
          <p:cNvPr id="6" name="Rectangle 5"/>
          <p:cNvSpPr/>
          <p:nvPr/>
        </p:nvSpPr>
        <p:spPr>
          <a:xfrm>
            <a:off x="971600" y="3717032"/>
            <a:ext cx="7272808" cy="646331"/>
          </a:xfrm>
          <a:prstGeom prst="rect">
            <a:avLst/>
          </a:prstGeom>
        </p:spPr>
        <p:txBody>
          <a:bodyPr wrap="square">
            <a:spAutoFit/>
          </a:bodyPr>
          <a:lstStyle/>
          <a:p>
            <a:r>
              <a:rPr lang="en-US" dirty="0" smtClean="0"/>
              <a:t>*Length is with use of cow trainers. If no trainers are used decrease stall length by 100 mm (4 in.). Ontario Department of Agriculture. </a:t>
            </a:r>
            <a:endParaRPr lang="fr-FR" dirty="0"/>
          </a:p>
        </p:txBody>
      </p:sp>
      <p:sp>
        <p:nvSpPr>
          <p:cNvPr id="7" name="Rectangle 6"/>
          <p:cNvSpPr/>
          <p:nvPr/>
        </p:nvSpPr>
        <p:spPr>
          <a:xfrm>
            <a:off x="827584" y="4581128"/>
            <a:ext cx="1264129" cy="369332"/>
          </a:xfrm>
          <a:prstGeom prst="rect">
            <a:avLst/>
          </a:prstGeom>
        </p:spPr>
        <p:txBody>
          <a:bodyPr wrap="none">
            <a:spAutoFit/>
          </a:bodyPr>
          <a:lstStyle/>
          <a:p>
            <a:r>
              <a:rPr lang="fr-FR" b="1" dirty="0" smtClean="0">
                <a:solidFill>
                  <a:srgbClr val="2504EE"/>
                </a:solidFill>
              </a:rPr>
              <a:t>Source: (1)</a:t>
            </a:r>
            <a:endParaRPr lang="fr-FR" b="1" dirty="0">
              <a:solidFill>
                <a:srgbClr val="2504EE"/>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b="1" dirty="0" smtClean="0">
                <a:solidFill>
                  <a:srgbClr val="2504EE"/>
                </a:solidFill>
                <a:latin typeface="+mn-lt"/>
              </a:rPr>
              <a:t>Housing the Milking Herd</a:t>
            </a:r>
            <a:endParaRPr lang="en-US" dirty="0">
              <a:latin typeface="+mn-lt"/>
            </a:endParaRPr>
          </a:p>
        </p:txBody>
      </p:sp>
      <p:sp>
        <p:nvSpPr>
          <p:cNvPr id="3" name="Espace réservé du contenu 2"/>
          <p:cNvSpPr>
            <a:spLocks noGrp="1"/>
          </p:cNvSpPr>
          <p:nvPr>
            <p:ph idx="1"/>
          </p:nvPr>
        </p:nvSpPr>
        <p:spPr/>
        <p:txBody>
          <a:bodyPr>
            <a:normAutofit/>
          </a:bodyPr>
          <a:lstStyle/>
          <a:p>
            <a:pPr>
              <a:buNone/>
            </a:pPr>
            <a:r>
              <a:rPr lang="en-US" b="1" dirty="0" smtClean="0"/>
              <a:t>2. </a:t>
            </a:r>
            <a:r>
              <a:rPr lang="en-US" b="1" dirty="0" err="1" smtClean="0"/>
              <a:t>Freestalls</a:t>
            </a:r>
            <a:r>
              <a:rPr lang="en-US" dirty="0" smtClean="0"/>
              <a:t>: </a:t>
            </a:r>
          </a:p>
          <a:p>
            <a:r>
              <a:rPr lang="en-US" sz="2800" dirty="0" smtClean="0"/>
              <a:t>well designed </a:t>
            </a:r>
            <a:r>
              <a:rPr lang="en-US" sz="2800" dirty="0" err="1" smtClean="0"/>
              <a:t>freestalls</a:t>
            </a:r>
            <a:r>
              <a:rPr lang="en-US" sz="2800" dirty="0" smtClean="0"/>
              <a:t> can reduce excessive standing, and minimize injuries. </a:t>
            </a:r>
          </a:p>
          <a:p>
            <a:r>
              <a:rPr lang="en-US" sz="2800" dirty="0" smtClean="0"/>
              <a:t>Many </a:t>
            </a:r>
            <a:r>
              <a:rPr lang="en-US" sz="2800" dirty="0" err="1" smtClean="0"/>
              <a:t>freestall</a:t>
            </a:r>
            <a:r>
              <a:rPr lang="en-US" sz="2800" dirty="0" smtClean="0"/>
              <a:t> barns start out as bedded-pack barns until enough capital is saved to add </a:t>
            </a:r>
            <a:r>
              <a:rPr lang="en-US" sz="2800" dirty="0" err="1" smtClean="0"/>
              <a:t>freestalls</a:t>
            </a:r>
            <a:r>
              <a:rPr lang="en-US" sz="2800" dirty="0" smtClean="0"/>
              <a:t> and </a:t>
            </a:r>
            <a:r>
              <a:rPr lang="en-US" sz="2800" dirty="0" err="1" smtClean="0"/>
              <a:t>freestall</a:t>
            </a:r>
            <a:r>
              <a:rPr lang="en-US" sz="2800" dirty="0" smtClean="0"/>
              <a:t> alleys. </a:t>
            </a:r>
          </a:p>
          <a:p>
            <a:r>
              <a:rPr lang="en-US" sz="2800" dirty="0" err="1" smtClean="0"/>
              <a:t>Freestall</a:t>
            </a:r>
            <a:r>
              <a:rPr lang="en-US" sz="2800" dirty="0" smtClean="0"/>
              <a:t> barns evolved from bedded-pack barns to reduce bedding costs and the amount of labor spent on bedding management.</a:t>
            </a:r>
          </a:p>
        </p:txBody>
      </p:sp>
      <p:sp>
        <p:nvSpPr>
          <p:cNvPr id="4" name="Espace réservé du numéro de diapositive 3"/>
          <p:cNvSpPr>
            <a:spLocks noGrp="1"/>
          </p:cNvSpPr>
          <p:nvPr>
            <p:ph type="sldNum" sz="quarter" idx="12"/>
          </p:nvPr>
        </p:nvSpPr>
        <p:spPr/>
        <p:txBody>
          <a:bodyPr/>
          <a:lstStyle/>
          <a:p>
            <a:fld id="{3676E66E-A332-4250-825E-1F512ABF1F0D}" type="slidenum">
              <a:rPr lang="fr-FR" smtClean="0"/>
              <a:pPr/>
              <a:t>16</a:t>
            </a:fld>
            <a:endParaRPr lang="fr-F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3676E66E-A332-4250-825E-1F512ABF1F0D}" type="slidenum">
              <a:rPr lang="fr-FR" smtClean="0"/>
              <a:pPr/>
              <a:t>17</a:t>
            </a:fld>
            <a:endParaRPr lang="fr-FR"/>
          </a:p>
        </p:txBody>
      </p:sp>
      <p:pic>
        <p:nvPicPr>
          <p:cNvPr id="29698" name="Picture 2" descr="Figure 7. A freestall barn with proper ventilation and fans for air movement."/>
          <p:cNvPicPr>
            <a:picLocks noChangeAspect="1" noChangeArrowheads="1"/>
          </p:cNvPicPr>
          <p:nvPr/>
        </p:nvPicPr>
        <p:blipFill>
          <a:blip r:embed="rId2" cstate="print"/>
          <a:srcRect/>
          <a:stretch>
            <a:fillRect/>
          </a:stretch>
        </p:blipFill>
        <p:spPr bwMode="auto">
          <a:xfrm>
            <a:off x="1619672" y="908720"/>
            <a:ext cx="4762500" cy="3571875"/>
          </a:xfrm>
          <a:prstGeom prst="rect">
            <a:avLst/>
          </a:prstGeom>
          <a:noFill/>
        </p:spPr>
      </p:pic>
      <p:sp>
        <p:nvSpPr>
          <p:cNvPr id="4" name="Rectangle 3"/>
          <p:cNvSpPr/>
          <p:nvPr/>
        </p:nvSpPr>
        <p:spPr>
          <a:xfrm>
            <a:off x="1547664" y="4797152"/>
            <a:ext cx="5256584" cy="646331"/>
          </a:xfrm>
          <a:prstGeom prst="rect">
            <a:avLst/>
          </a:prstGeom>
        </p:spPr>
        <p:txBody>
          <a:bodyPr wrap="square">
            <a:spAutoFit/>
          </a:bodyPr>
          <a:lstStyle/>
          <a:p>
            <a:r>
              <a:rPr lang="en-US" dirty="0" smtClean="0"/>
              <a:t>Figure 7. A </a:t>
            </a:r>
            <a:r>
              <a:rPr lang="en-US" dirty="0" err="1" smtClean="0"/>
              <a:t>freestall</a:t>
            </a:r>
            <a:r>
              <a:rPr lang="en-US" dirty="0" smtClean="0"/>
              <a:t> barn with proper ventilation and fans for air movement</a:t>
            </a:r>
            <a:endParaRPr lang="fr-FR" dirty="0"/>
          </a:p>
        </p:txBody>
      </p:sp>
      <p:sp>
        <p:nvSpPr>
          <p:cNvPr id="5" name="Rectangle 4"/>
          <p:cNvSpPr/>
          <p:nvPr/>
        </p:nvSpPr>
        <p:spPr>
          <a:xfrm>
            <a:off x="755576" y="5589240"/>
            <a:ext cx="1264129" cy="369332"/>
          </a:xfrm>
          <a:prstGeom prst="rect">
            <a:avLst/>
          </a:prstGeom>
        </p:spPr>
        <p:txBody>
          <a:bodyPr wrap="none">
            <a:spAutoFit/>
          </a:bodyPr>
          <a:lstStyle/>
          <a:p>
            <a:r>
              <a:rPr lang="fr-FR" b="1" dirty="0" smtClean="0">
                <a:solidFill>
                  <a:srgbClr val="2504EE"/>
                </a:solidFill>
              </a:rPr>
              <a:t>Source: (1)</a:t>
            </a:r>
            <a:endParaRPr lang="fr-FR" b="1" dirty="0">
              <a:solidFill>
                <a:srgbClr val="2504EE"/>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b="1" dirty="0">
                <a:solidFill>
                  <a:srgbClr val="2504EE"/>
                </a:solidFill>
              </a:rPr>
              <a:t>Housing the Milking Herd</a:t>
            </a:r>
            <a:endParaRPr lang="fr-FR" dirty="0"/>
          </a:p>
        </p:txBody>
      </p:sp>
      <p:sp>
        <p:nvSpPr>
          <p:cNvPr id="3" name="Espace réservé du contenu 2"/>
          <p:cNvSpPr>
            <a:spLocks noGrp="1"/>
          </p:cNvSpPr>
          <p:nvPr>
            <p:ph idx="1"/>
          </p:nvPr>
        </p:nvSpPr>
        <p:spPr/>
        <p:txBody>
          <a:bodyPr>
            <a:normAutofit/>
          </a:bodyPr>
          <a:lstStyle/>
          <a:p>
            <a:pPr>
              <a:buNone/>
            </a:pPr>
            <a:r>
              <a:rPr lang="en-US" sz="2800" b="1" dirty="0" smtClean="0"/>
              <a:t>Bedded-pack barns:</a:t>
            </a:r>
          </a:p>
          <a:p>
            <a:r>
              <a:rPr lang="en-US" sz="2800" dirty="0" smtClean="0"/>
              <a:t>Are a low cost alternative to </a:t>
            </a:r>
            <a:r>
              <a:rPr lang="en-US" sz="2800" dirty="0" err="1" smtClean="0"/>
              <a:t>freestall</a:t>
            </a:r>
            <a:r>
              <a:rPr lang="en-US" sz="2800" dirty="0" smtClean="0"/>
              <a:t> barns.</a:t>
            </a:r>
          </a:p>
          <a:p>
            <a:r>
              <a:rPr lang="en-US" sz="2800" dirty="0" smtClean="0"/>
              <a:t>However, the lower initial investment for bedded-pack barns may be offset by higher annual costs.</a:t>
            </a:r>
            <a:r>
              <a:rPr lang="en-US" sz="2800" dirty="0"/>
              <a:t> </a:t>
            </a:r>
            <a:r>
              <a:rPr lang="en-US" sz="2800" dirty="0" smtClean="0"/>
              <a:t>Bedded-pack barns require careful and consistent daily management to create a healthy and comfortable cow environment. </a:t>
            </a:r>
          </a:p>
          <a:p>
            <a:r>
              <a:rPr lang="en-US" sz="2800" dirty="0" smtClean="0"/>
              <a:t>Poorly managed bedded packs can quickly turn into a sloppy, wet manure mess if not cleaned daily.</a:t>
            </a:r>
          </a:p>
          <a:p>
            <a:endParaRPr lang="fr-FR" dirty="0"/>
          </a:p>
        </p:txBody>
      </p:sp>
      <p:sp>
        <p:nvSpPr>
          <p:cNvPr id="4" name="Espace réservé du numéro de diapositive 3"/>
          <p:cNvSpPr>
            <a:spLocks noGrp="1"/>
          </p:cNvSpPr>
          <p:nvPr>
            <p:ph type="sldNum" sz="quarter" idx="12"/>
          </p:nvPr>
        </p:nvSpPr>
        <p:spPr/>
        <p:txBody>
          <a:bodyPr/>
          <a:lstStyle/>
          <a:p>
            <a:fld id="{3676E66E-A332-4250-825E-1F512ABF1F0D}" type="slidenum">
              <a:rPr lang="fr-FR" smtClean="0"/>
              <a:pPr/>
              <a:t>18</a:t>
            </a:fld>
            <a:endParaRPr lang="fr-F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3676E66E-A332-4250-825E-1F512ABF1F0D}" type="slidenum">
              <a:rPr lang="fr-FR" smtClean="0"/>
              <a:pPr/>
              <a:t>19</a:t>
            </a:fld>
            <a:endParaRPr lang="fr-FR"/>
          </a:p>
        </p:txBody>
      </p:sp>
      <p:pic>
        <p:nvPicPr>
          <p:cNvPr id="30722" name="Picture 2" descr="Figure 8. Bedded-pack barns provide a comfortable resting place; however, consistent daily management is needed."/>
          <p:cNvPicPr>
            <a:picLocks noChangeAspect="1" noChangeArrowheads="1"/>
          </p:cNvPicPr>
          <p:nvPr/>
        </p:nvPicPr>
        <p:blipFill>
          <a:blip r:embed="rId2" cstate="print"/>
          <a:srcRect/>
          <a:stretch>
            <a:fillRect/>
          </a:stretch>
        </p:blipFill>
        <p:spPr bwMode="auto">
          <a:xfrm>
            <a:off x="1907704" y="692696"/>
            <a:ext cx="4533900" cy="3181350"/>
          </a:xfrm>
          <a:prstGeom prst="rect">
            <a:avLst/>
          </a:prstGeom>
          <a:noFill/>
        </p:spPr>
      </p:pic>
      <p:sp>
        <p:nvSpPr>
          <p:cNvPr id="5" name="Rectangle 4"/>
          <p:cNvSpPr/>
          <p:nvPr/>
        </p:nvSpPr>
        <p:spPr>
          <a:xfrm>
            <a:off x="1331640" y="4077072"/>
            <a:ext cx="5976664" cy="646331"/>
          </a:xfrm>
          <a:prstGeom prst="rect">
            <a:avLst/>
          </a:prstGeom>
        </p:spPr>
        <p:txBody>
          <a:bodyPr wrap="square">
            <a:spAutoFit/>
          </a:bodyPr>
          <a:lstStyle/>
          <a:p>
            <a:r>
              <a:rPr lang="en-US" b="1" dirty="0" smtClean="0"/>
              <a:t>Figure 8. Bedded-pack barns provide a comfortable resting place; however, consistent daily management is needed</a:t>
            </a:r>
            <a:endParaRPr lang="fr-FR" b="1" dirty="0"/>
          </a:p>
        </p:txBody>
      </p:sp>
      <p:sp>
        <p:nvSpPr>
          <p:cNvPr id="6" name="Rectangle 5"/>
          <p:cNvSpPr/>
          <p:nvPr/>
        </p:nvSpPr>
        <p:spPr>
          <a:xfrm>
            <a:off x="755576" y="5301208"/>
            <a:ext cx="1264129" cy="369332"/>
          </a:xfrm>
          <a:prstGeom prst="rect">
            <a:avLst/>
          </a:prstGeom>
        </p:spPr>
        <p:txBody>
          <a:bodyPr wrap="none">
            <a:spAutoFit/>
          </a:bodyPr>
          <a:lstStyle/>
          <a:p>
            <a:r>
              <a:rPr lang="fr-FR" b="1" dirty="0" smtClean="0">
                <a:solidFill>
                  <a:srgbClr val="2504EE"/>
                </a:solidFill>
              </a:rPr>
              <a:t>Source: (1)</a:t>
            </a:r>
            <a:endParaRPr lang="fr-FR" b="1" dirty="0">
              <a:solidFill>
                <a:srgbClr val="2504EE"/>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2504EE"/>
                </a:solidFill>
              </a:rPr>
              <a:t>Sources of lecture</a:t>
            </a:r>
            <a:endParaRPr lang="fr-FR" b="1" dirty="0">
              <a:solidFill>
                <a:srgbClr val="2504EE"/>
              </a:solidFill>
            </a:endParaRPr>
          </a:p>
        </p:txBody>
      </p:sp>
      <p:sp>
        <p:nvSpPr>
          <p:cNvPr id="3" name="Espace réservé du contenu 2"/>
          <p:cNvSpPr>
            <a:spLocks noGrp="1"/>
          </p:cNvSpPr>
          <p:nvPr>
            <p:ph idx="1"/>
          </p:nvPr>
        </p:nvSpPr>
        <p:spPr/>
        <p:txBody>
          <a:bodyPr/>
          <a:lstStyle/>
          <a:p>
            <a:pPr>
              <a:buNone/>
            </a:pPr>
            <a:r>
              <a:rPr lang="fr-FR" sz="2000" dirty="0" smtClean="0"/>
              <a:t>1) </a:t>
            </a:r>
            <a:r>
              <a:rPr lang="en-US" sz="2000" b="1" dirty="0" smtClean="0"/>
              <a:t>Small Scale Dairy Calf and Cattle Housing.</a:t>
            </a:r>
          </a:p>
          <a:p>
            <a:pPr>
              <a:buNone/>
            </a:pPr>
            <a:r>
              <a:rPr lang="fr-FR" sz="2000" dirty="0" smtClean="0">
                <a:hlinkClick r:id="rId2"/>
              </a:rPr>
              <a:t>http://</a:t>
            </a:r>
            <a:r>
              <a:rPr lang="fr-FR" sz="2000" dirty="0" smtClean="0">
                <a:hlinkClick r:id="rId2"/>
              </a:rPr>
              <a:t>extension.umass.edu/cdle/fact-sheets/small-scale-dairy-calf-and-cattle-housing</a:t>
            </a:r>
            <a:endParaRPr lang="fr-FR" sz="2000" dirty="0" smtClean="0"/>
          </a:p>
          <a:p>
            <a:pPr>
              <a:buNone/>
            </a:pPr>
            <a:r>
              <a:rPr lang="fr-FR" sz="2000" dirty="0" smtClean="0"/>
              <a:t>2) </a:t>
            </a:r>
            <a:r>
              <a:rPr lang="fr-FR" sz="2000" b="1" dirty="0" err="1" smtClean="0"/>
              <a:t>Dairy</a:t>
            </a:r>
            <a:r>
              <a:rPr lang="fr-FR" sz="2000" b="1" dirty="0" smtClean="0"/>
              <a:t> </a:t>
            </a:r>
            <a:r>
              <a:rPr lang="fr-FR" sz="2000" b="1" dirty="0" err="1" smtClean="0"/>
              <a:t>Cow</a:t>
            </a:r>
            <a:r>
              <a:rPr lang="fr-FR" sz="2000" b="1" dirty="0" smtClean="0"/>
              <a:t> </a:t>
            </a:r>
            <a:r>
              <a:rPr lang="fr-FR" sz="2000" b="1" dirty="0" err="1" smtClean="0"/>
              <a:t>Housing</a:t>
            </a:r>
            <a:r>
              <a:rPr lang="fr-FR" sz="2000" b="1" dirty="0" smtClean="0"/>
              <a:t>. </a:t>
            </a:r>
            <a:r>
              <a:rPr lang="en-US" sz="2000" b="1" dirty="0" smtClean="0"/>
              <a:t>Report prepared for </a:t>
            </a:r>
            <a:r>
              <a:rPr lang="en-US" sz="2000" b="1" dirty="0" err="1" smtClean="0"/>
              <a:t>Arla</a:t>
            </a:r>
            <a:r>
              <a:rPr lang="en-US" sz="2000" b="1" dirty="0" smtClean="0"/>
              <a:t>, </a:t>
            </a:r>
            <a:r>
              <a:rPr lang="en-US" sz="2000" b="1" dirty="0" err="1" smtClean="0"/>
              <a:t>Morrisons</a:t>
            </a:r>
            <a:r>
              <a:rPr lang="en-US" sz="2000" b="1" dirty="0" smtClean="0"/>
              <a:t> and </a:t>
            </a:r>
            <a:r>
              <a:rPr lang="en-US" sz="2000" b="1" dirty="0" err="1" smtClean="0"/>
              <a:t>DairyCo</a:t>
            </a:r>
            <a:r>
              <a:rPr lang="en-US" sz="2000" dirty="0" smtClean="0"/>
              <a:t>. </a:t>
            </a:r>
            <a:r>
              <a:rPr lang="fr-FR" sz="2000" dirty="0" smtClean="0"/>
              <a:t>The </a:t>
            </a:r>
            <a:r>
              <a:rPr lang="fr-FR" sz="2000" dirty="0" err="1" smtClean="0"/>
              <a:t>Dairy</a:t>
            </a:r>
            <a:r>
              <a:rPr lang="fr-FR" sz="2000" dirty="0" smtClean="0"/>
              <a:t> </a:t>
            </a:r>
            <a:r>
              <a:rPr lang="fr-FR" sz="2000" dirty="0" smtClean="0"/>
              <a:t>Group, New </a:t>
            </a:r>
            <a:r>
              <a:rPr lang="fr-FR" sz="2000" dirty="0" smtClean="0"/>
              <a:t>Agriculture </a:t>
            </a:r>
            <a:r>
              <a:rPr lang="fr-FR" sz="2000" dirty="0" smtClean="0"/>
              <a:t>House. August 2012. </a:t>
            </a:r>
          </a:p>
          <a:p>
            <a:pPr>
              <a:buNone/>
            </a:pPr>
            <a:endParaRPr lang="fr-FR" sz="2000" dirty="0" smtClean="0"/>
          </a:p>
          <a:p>
            <a:pPr>
              <a:buNone/>
            </a:pPr>
            <a:endParaRPr lang="fr-FR" sz="2000" dirty="0" smtClean="0"/>
          </a:p>
          <a:p>
            <a:pPr>
              <a:buNone/>
            </a:pPr>
            <a:endParaRPr lang="en-US" sz="2000" b="1" dirty="0" smtClean="0"/>
          </a:p>
          <a:p>
            <a:pPr>
              <a:buNone/>
            </a:pPr>
            <a:endParaRPr lang="fr-FR" sz="2000" b="1" dirty="0" smtClean="0"/>
          </a:p>
          <a:p>
            <a:pPr>
              <a:buNone/>
            </a:pPr>
            <a:endParaRPr lang="fr-FR" sz="2000" dirty="0" smtClean="0"/>
          </a:p>
          <a:p>
            <a:pPr>
              <a:buNone/>
            </a:pPr>
            <a:endParaRPr lang="fr-FR" dirty="0"/>
          </a:p>
        </p:txBody>
      </p:sp>
      <p:sp>
        <p:nvSpPr>
          <p:cNvPr id="6" name="Espace réservé du numéro de diapositive 5"/>
          <p:cNvSpPr>
            <a:spLocks noGrp="1"/>
          </p:cNvSpPr>
          <p:nvPr>
            <p:ph type="sldNum" sz="quarter" idx="12"/>
          </p:nvPr>
        </p:nvSpPr>
        <p:spPr/>
        <p:txBody>
          <a:bodyPr/>
          <a:lstStyle/>
          <a:p>
            <a:fld id="{3676E66E-A332-4250-825E-1F512ABF1F0D}" type="slidenum">
              <a:rPr lang="fr-FR" smtClean="0"/>
              <a:pPr/>
              <a:t>2</a:t>
            </a:fld>
            <a:endParaRPr lang="fr-F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3676E66E-A332-4250-825E-1F512ABF1F0D}" type="slidenum">
              <a:rPr lang="fr-FR" smtClean="0"/>
              <a:pPr/>
              <a:t>20</a:t>
            </a:fld>
            <a:endParaRPr lang="fr-FR"/>
          </a:p>
        </p:txBody>
      </p:sp>
      <p:pic>
        <p:nvPicPr>
          <p:cNvPr id="9218" name="Picture 2"/>
          <p:cNvPicPr>
            <a:picLocks noChangeAspect="1" noChangeArrowheads="1"/>
          </p:cNvPicPr>
          <p:nvPr/>
        </p:nvPicPr>
        <p:blipFill>
          <a:blip r:embed="rId2" cstate="print"/>
          <a:srcRect/>
          <a:stretch>
            <a:fillRect/>
          </a:stretch>
        </p:blipFill>
        <p:spPr bwMode="auto">
          <a:xfrm>
            <a:off x="3181350" y="890587"/>
            <a:ext cx="3116122" cy="5688000"/>
          </a:xfrm>
          <a:prstGeom prst="rect">
            <a:avLst/>
          </a:prstGeom>
          <a:noFill/>
          <a:ln w="9525">
            <a:noFill/>
            <a:miter lim="800000"/>
            <a:headEnd/>
            <a:tailEnd/>
          </a:ln>
        </p:spPr>
      </p:pic>
      <p:sp>
        <p:nvSpPr>
          <p:cNvPr id="4" name="Rectangle 3"/>
          <p:cNvSpPr/>
          <p:nvPr/>
        </p:nvSpPr>
        <p:spPr>
          <a:xfrm>
            <a:off x="2339752" y="404664"/>
            <a:ext cx="4970591" cy="461665"/>
          </a:xfrm>
          <a:prstGeom prst="rect">
            <a:avLst/>
          </a:prstGeom>
        </p:spPr>
        <p:txBody>
          <a:bodyPr wrap="none">
            <a:spAutoFit/>
          </a:bodyPr>
          <a:lstStyle/>
          <a:p>
            <a:r>
              <a:rPr lang="en-US" sz="2400" b="1" dirty="0" smtClean="0">
                <a:solidFill>
                  <a:srgbClr val="2504EE"/>
                </a:solidFill>
              </a:rPr>
              <a:t>Straw Yard and central feed passage</a:t>
            </a:r>
          </a:p>
        </p:txBody>
      </p:sp>
      <p:sp>
        <p:nvSpPr>
          <p:cNvPr id="5" name="Rectangle 4"/>
          <p:cNvSpPr/>
          <p:nvPr/>
        </p:nvSpPr>
        <p:spPr>
          <a:xfrm>
            <a:off x="827584" y="5301208"/>
            <a:ext cx="1264129" cy="369332"/>
          </a:xfrm>
          <a:prstGeom prst="rect">
            <a:avLst/>
          </a:prstGeom>
        </p:spPr>
        <p:txBody>
          <a:bodyPr wrap="none">
            <a:spAutoFit/>
          </a:bodyPr>
          <a:lstStyle/>
          <a:p>
            <a:r>
              <a:rPr lang="fr-FR" b="1" dirty="0" smtClean="0">
                <a:solidFill>
                  <a:srgbClr val="2504EE"/>
                </a:solidFill>
              </a:rPr>
              <a:t>Source: </a:t>
            </a:r>
            <a:r>
              <a:rPr lang="fr-FR" b="1" dirty="0" smtClean="0">
                <a:solidFill>
                  <a:srgbClr val="2504EE"/>
                </a:solidFill>
              </a:rPr>
              <a:t>(2)</a:t>
            </a:r>
            <a:endParaRPr lang="fr-FR" b="1" dirty="0">
              <a:solidFill>
                <a:srgbClr val="2504EE"/>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3676E66E-A332-4250-825E-1F512ABF1F0D}" type="slidenum">
              <a:rPr lang="fr-FR" smtClean="0"/>
              <a:pPr/>
              <a:t>21</a:t>
            </a:fld>
            <a:endParaRPr lang="fr-FR"/>
          </a:p>
        </p:txBody>
      </p:sp>
      <p:pic>
        <p:nvPicPr>
          <p:cNvPr id="10242" name="Picture 2"/>
          <p:cNvPicPr>
            <a:picLocks noChangeAspect="1" noChangeArrowheads="1"/>
          </p:cNvPicPr>
          <p:nvPr/>
        </p:nvPicPr>
        <p:blipFill>
          <a:blip r:embed="rId2" cstate="print"/>
          <a:srcRect/>
          <a:stretch>
            <a:fillRect/>
          </a:stretch>
        </p:blipFill>
        <p:spPr bwMode="auto">
          <a:xfrm>
            <a:off x="3923928" y="188640"/>
            <a:ext cx="3142699" cy="6300000"/>
          </a:xfrm>
          <a:prstGeom prst="rect">
            <a:avLst/>
          </a:prstGeom>
          <a:noFill/>
          <a:ln w="9525">
            <a:noFill/>
            <a:miter lim="800000"/>
            <a:headEnd/>
            <a:tailEnd/>
          </a:ln>
        </p:spPr>
      </p:pic>
      <p:sp>
        <p:nvSpPr>
          <p:cNvPr id="4" name="Rectangle 3"/>
          <p:cNvSpPr/>
          <p:nvPr/>
        </p:nvSpPr>
        <p:spPr>
          <a:xfrm>
            <a:off x="0" y="1052736"/>
            <a:ext cx="4482958" cy="369332"/>
          </a:xfrm>
          <a:prstGeom prst="rect">
            <a:avLst/>
          </a:prstGeom>
        </p:spPr>
        <p:txBody>
          <a:bodyPr wrap="none">
            <a:spAutoFit/>
          </a:bodyPr>
          <a:lstStyle/>
          <a:p>
            <a:r>
              <a:rPr lang="en-US" b="1" dirty="0" smtClean="0">
                <a:solidFill>
                  <a:srgbClr val="2504EE"/>
                </a:solidFill>
              </a:rPr>
              <a:t>Example straw yard with perimeter feeding</a:t>
            </a:r>
          </a:p>
        </p:txBody>
      </p:sp>
      <p:sp>
        <p:nvSpPr>
          <p:cNvPr id="5" name="Rectangle 4"/>
          <p:cNvSpPr/>
          <p:nvPr/>
        </p:nvSpPr>
        <p:spPr>
          <a:xfrm>
            <a:off x="827584" y="5301208"/>
            <a:ext cx="1264129" cy="369332"/>
          </a:xfrm>
          <a:prstGeom prst="rect">
            <a:avLst/>
          </a:prstGeom>
        </p:spPr>
        <p:txBody>
          <a:bodyPr wrap="none">
            <a:spAutoFit/>
          </a:bodyPr>
          <a:lstStyle/>
          <a:p>
            <a:r>
              <a:rPr lang="fr-FR" b="1" dirty="0" smtClean="0">
                <a:solidFill>
                  <a:srgbClr val="2504EE"/>
                </a:solidFill>
              </a:rPr>
              <a:t>Source: </a:t>
            </a:r>
            <a:r>
              <a:rPr lang="fr-FR" b="1" dirty="0" smtClean="0">
                <a:solidFill>
                  <a:srgbClr val="2504EE"/>
                </a:solidFill>
              </a:rPr>
              <a:t>(2)</a:t>
            </a:r>
            <a:endParaRPr lang="fr-FR" b="1" dirty="0">
              <a:solidFill>
                <a:srgbClr val="2504EE"/>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3676E66E-A332-4250-825E-1F512ABF1F0D}" type="slidenum">
              <a:rPr lang="fr-FR" smtClean="0"/>
              <a:pPr/>
              <a:t>22</a:t>
            </a:fld>
            <a:endParaRPr lang="fr-FR"/>
          </a:p>
        </p:txBody>
      </p:sp>
      <p:pic>
        <p:nvPicPr>
          <p:cNvPr id="4098" name="Picture 2"/>
          <p:cNvPicPr>
            <a:picLocks noChangeAspect="1" noChangeArrowheads="1"/>
          </p:cNvPicPr>
          <p:nvPr/>
        </p:nvPicPr>
        <p:blipFill>
          <a:blip r:embed="rId2" cstate="print"/>
          <a:srcRect/>
          <a:stretch>
            <a:fillRect/>
          </a:stretch>
        </p:blipFill>
        <p:spPr bwMode="auto">
          <a:xfrm>
            <a:off x="1475656" y="476672"/>
            <a:ext cx="5448300" cy="4276725"/>
          </a:xfrm>
          <a:prstGeom prst="rect">
            <a:avLst/>
          </a:prstGeom>
          <a:noFill/>
          <a:ln w="9525">
            <a:noFill/>
            <a:miter lim="800000"/>
            <a:headEnd/>
            <a:tailEnd/>
          </a:ln>
        </p:spPr>
      </p:pic>
      <p:sp>
        <p:nvSpPr>
          <p:cNvPr id="4" name="Rectangle 3"/>
          <p:cNvSpPr/>
          <p:nvPr/>
        </p:nvSpPr>
        <p:spPr>
          <a:xfrm>
            <a:off x="827584" y="5301208"/>
            <a:ext cx="1264129" cy="369332"/>
          </a:xfrm>
          <a:prstGeom prst="rect">
            <a:avLst/>
          </a:prstGeom>
        </p:spPr>
        <p:txBody>
          <a:bodyPr wrap="none">
            <a:spAutoFit/>
          </a:bodyPr>
          <a:lstStyle/>
          <a:p>
            <a:r>
              <a:rPr lang="fr-FR" b="1" dirty="0" smtClean="0">
                <a:solidFill>
                  <a:srgbClr val="2504EE"/>
                </a:solidFill>
              </a:rPr>
              <a:t>Source: </a:t>
            </a:r>
            <a:r>
              <a:rPr lang="fr-FR" b="1" dirty="0" smtClean="0">
                <a:solidFill>
                  <a:srgbClr val="2504EE"/>
                </a:solidFill>
              </a:rPr>
              <a:t>(2)</a:t>
            </a:r>
            <a:endParaRPr lang="fr-FR" b="1" dirty="0">
              <a:solidFill>
                <a:srgbClr val="2504EE"/>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3676E66E-A332-4250-825E-1F512ABF1F0D}" type="slidenum">
              <a:rPr lang="fr-FR" smtClean="0"/>
              <a:pPr/>
              <a:t>23</a:t>
            </a:fld>
            <a:endParaRPr lang="fr-FR"/>
          </a:p>
        </p:txBody>
      </p:sp>
      <p:pic>
        <p:nvPicPr>
          <p:cNvPr id="5122" name="Picture 2"/>
          <p:cNvPicPr>
            <a:picLocks noChangeAspect="1" noChangeArrowheads="1"/>
          </p:cNvPicPr>
          <p:nvPr/>
        </p:nvPicPr>
        <p:blipFill>
          <a:blip r:embed="rId2" cstate="print"/>
          <a:srcRect/>
          <a:stretch>
            <a:fillRect/>
          </a:stretch>
        </p:blipFill>
        <p:spPr bwMode="auto">
          <a:xfrm>
            <a:off x="2051720" y="764704"/>
            <a:ext cx="4676775" cy="4067175"/>
          </a:xfrm>
          <a:prstGeom prst="rect">
            <a:avLst/>
          </a:prstGeom>
          <a:noFill/>
          <a:ln w="9525">
            <a:noFill/>
            <a:miter lim="800000"/>
            <a:headEnd/>
            <a:tailEnd/>
          </a:ln>
        </p:spPr>
      </p:pic>
      <p:sp>
        <p:nvSpPr>
          <p:cNvPr id="4" name="Rectangle 3"/>
          <p:cNvSpPr/>
          <p:nvPr/>
        </p:nvSpPr>
        <p:spPr>
          <a:xfrm>
            <a:off x="827584" y="5301208"/>
            <a:ext cx="1264129" cy="369332"/>
          </a:xfrm>
          <a:prstGeom prst="rect">
            <a:avLst/>
          </a:prstGeom>
        </p:spPr>
        <p:txBody>
          <a:bodyPr wrap="none">
            <a:spAutoFit/>
          </a:bodyPr>
          <a:lstStyle/>
          <a:p>
            <a:r>
              <a:rPr lang="fr-FR" b="1" dirty="0" smtClean="0">
                <a:solidFill>
                  <a:srgbClr val="2504EE"/>
                </a:solidFill>
              </a:rPr>
              <a:t>Source: </a:t>
            </a:r>
            <a:r>
              <a:rPr lang="fr-FR" b="1" dirty="0" smtClean="0">
                <a:solidFill>
                  <a:srgbClr val="2504EE"/>
                </a:solidFill>
              </a:rPr>
              <a:t>(2)</a:t>
            </a:r>
            <a:endParaRPr lang="fr-FR" b="1" dirty="0">
              <a:solidFill>
                <a:srgbClr val="2504EE"/>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b="1" dirty="0" smtClean="0">
                <a:solidFill>
                  <a:srgbClr val="2504EE"/>
                </a:solidFill>
              </a:rPr>
              <a:t>Cubicles</a:t>
            </a:r>
            <a:endParaRPr lang="en-US" b="1" dirty="0">
              <a:solidFill>
                <a:srgbClr val="2504EE"/>
              </a:solidFill>
            </a:endParaRPr>
          </a:p>
        </p:txBody>
      </p:sp>
      <p:sp>
        <p:nvSpPr>
          <p:cNvPr id="3" name="Espace réservé du contenu 2"/>
          <p:cNvSpPr>
            <a:spLocks noGrp="1"/>
          </p:cNvSpPr>
          <p:nvPr>
            <p:ph idx="1"/>
          </p:nvPr>
        </p:nvSpPr>
        <p:spPr>
          <a:xfrm>
            <a:off x="457200" y="1412776"/>
            <a:ext cx="8229600" cy="4968552"/>
          </a:xfrm>
        </p:spPr>
        <p:txBody>
          <a:bodyPr>
            <a:normAutofit fontScale="92500" lnSpcReduction="20000"/>
          </a:bodyPr>
          <a:lstStyle/>
          <a:p>
            <a:r>
              <a:rPr lang="en-US" sz="2800" dirty="0" smtClean="0"/>
              <a:t>Cubicles must provide a clean comfortable lying </a:t>
            </a:r>
            <a:r>
              <a:rPr lang="en-US" sz="2800" dirty="0" smtClean="0"/>
              <a:t>space. </a:t>
            </a:r>
          </a:p>
          <a:p>
            <a:r>
              <a:rPr lang="en-US" sz="2800" dirty="0" smtClean="0"/>
              <a:t>The </a:t>
            </a:r>
            <a:r>
              <a:rPr lang="en-US" sz="2800" dirty="0" smtClean="0"/>
              <a:t>cow must be able </a:t>
            </a:r>
            <a:r>
              <a:rPr lang="en-US" sz="2800" dirty="0" smtClean="0"/>
              <a:t>to enter </a:t>
            </a:r>
            <a:r>
              <a:rPr lang="en-US" sz="2800" dirty="0" smtClean="0"/>
              <a:t>and leave the cubicle easily and lie down and rise without interference or injury.</a:t>
            </a:r>
          </a:p>
          <a:p>
            <a:r>
              <a:rPr lang="en-US" sz="2800" dirty="0" smtClean="0"/>
              <a:t>Poorly designed and managed cubicles can lead to poor occupancy, wet and </a:t>
            </a:r>
            <a:r>
              <a:rPr lang="en-US" sz="2800" dirty="0" smtClean="0"/>
              <a:t>soiled cubicle </a:t>
            </a:r>
            <a:r>
              <a:rPr lang="en-US" sz="2800" dirty="0" smtClean="0"/>
              <a:t>beds, increased risks of udder disease and lameness and physical damage to </a:t>
            </a:r>
            <a:r>
              <a:rPr lang="en-US" sz="2800" dirty="0" smtClean="0"/>
              <a:t>the cows.</a:t>
            </a:r>
          </a:p>
          <a:p>
            <a:r>
              <a:rPr lang="en-US" sz="2800" dirty="0" smtClean="0"/>
              <a:t>The </a:t>
            </a:r>
            <a:r>
              <a:rPr lang="en-US" sz="2800" dirty="0" smtClean="0"/>
              <a:t>cubicle must be long enough to allow the cow to rest comfortably on the floor </a:t>
            </a:r>
            <a:r>
              <a:rPr lang="en-US" sz="2800" dirty="0" smtClean="0"/>
              <a:t>without injury</a:t>
            </a:r>
            <a:r>
              <a:rPr lang="en-US" sz="2800" dirty="0" smtClean="0"/>
              <a:t>, yet short enough to ensure that urine and </a:t>
            </a:r>
            <a:r>
              <a:rPr lang="en-US" sz="2800" dirty="0" smtClean="0"/>
              <a:t>fecal </a:t>
            </a:r>
            <a:r>
              <a:rPr lang="en-US" sz="2800" dirty="0" smtClean="0"/>
              <a:t>material fall into the </a:t>
            </a:r>
            <a:r>
              <a:rPr lang="en-US" sz="2800" dirty="0" smtClean="0"/>
              <a:t>scraping passage </a:t>
            </a:r>
            <a:r>
              <a:rPr lang="en-US" sz="2800" dirty="0" smtClean="0"/>
              <a:t>and not onto the cubicle </a:t>
            </a:r>
            <a:r>
              <a:rPr lang="en-US" sz="2800" dirty="0" smtClean="0"/>
              <a:t>be</a:t>
            </a:r>
            <a:r>
              <a:rPr lang="fr-FR" sz="2800" dirty="0" smtClean="0"/>
              <a:t>.</a:t>
            </a:r>
          </a:p>
          <a:p>
            <a:r>
              <a:rPr lang="en-US" sz="2800" dirty="0" smtClean="0"/>
              <a:t>The cubicle must be wide enough for the cow to lie comfortably, but narrow enough to </a:t>
            </a:r>
            <a:r>
              <a:rPr lang="fr-FR" sz="2800" dirty="0" err="1" smtClean="0"/>
              <a:t>prevent</a:t>
            </a:r>
            <a:r>
              <a:rPr lang="fr-FR" sz="2800" dirty="0" smtClean="0"/>
              <a:t> </a:t>
            </a:r>
            <a:r>
              <a:rPr lang="fr-FR" sz="2800" dirty="0" err="1" smtClean="0"/>
              <a:t>her</a:t>
            </a:r>
            <a:r>
              <a:rPr lang="fr-FR" sz="2800" dirty="0" smtClean="0"/>
              <a:t> </a:t>
            </a:r>
            <a:r>
              <a:rPr lang="fr-FR" sz="2800" dirty="0" err="1" smtClean="0"/>
              <a:t>turning</a:t>
            </a:r>
            <a:r>
              <a:rPr lang="fr-FR" sz="2800" dirty="0" smtClean="0"/>
              <a:t> </a:t>
            </a:r>
            <a:r>
              <a:rPr lang="fr-FR" sz="2800" dirty="0" err="1" smtClean="0"/>
              <a:t>around</a:t>
            </a:r>
            <a:endParaRPr lang="fr-FR" sz="2800" dirty="0" smtClean="0"/>
          </a:p>
        </p:txBody>
      </p:sp>
      <p:sp>
        <p:nvSpPr>
          <p:cNvPr id="4" name="Espace réservé du numéro de diapositive 3"/>
          <p:cNvSpPr>
            <a:spLocks noGrp="1"/>
          </p:cNvSpPr>
          <p:nvPr>
            <p:ph type="sldNum" sz="quarter" idx="12"/>
          </p:nvPr>
        </p:nvSpPr>
        <p:spPr/>
        <p:txBody>
          <a:bodyPr/>
          <a:lstStyle/>
          <a:p>
            <a:fld id="{3676E66E-A332-4250-825E-1F512ABF1F0D}" type="slidenum">
              <a:rPr lang="fr-FR" smtClean="0"/>
              <a:pPr/>
              <a:t>24</a:t>
            </a:fld>
            <a:endParaRPr lang="fr-F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b="1" dirty="0" smtClean="0">
                <a:solidFill>
                  <a:srgbClr val="2504EE"/>
                </a:solidFill>
              </a:rPr>
              <a:t>Cubicles</a:t>
            </a:r>
            <a:endParaRPr lang="fr-FR" dirty="0"/>
          </a:p>
        </p:txBody>
      </p:sp>
      <p:sp>
        <p:nvSpPr>
          <p:cNvPr id="3" name="Espace réservé du contenu 2"/>
          <p:cNvSpPr>
            <a:spLocks noGrp="1"/>
          </p:cNvSpPr>
          <p:nvPr>
            <p:ph idx="1"/>
          </p:nvPr>
        </p:nvSpPr>
        <p:spPr>
          <a:xfrm>
            <a:off x="457200" y="1412776"/>
            <a:ext cx="8229600" cy="4713387"/>
          </a:xfrm>
        </p:spPr>
        <p:txBody>
          <a:bodyPr>
            <a:normAutofit fontScale="77500" lnSpcReduction="20000"/>
          </a:bodyPr>
          <a:lstStyle/>
          <a:p>
            <a:r>
              <a:rPr lang="fr-FR" b="1" dirty="0" err="1" smtClean="0"/>
              <a:t>Number</a:t>
            </a:r>
            <a:r>
              <a:rPr lang="fr-FR" b="1" dirty="0" smtClean="0"/>
              <a:t> </a:t>
            </a:r>
            <a:r>
              <a:rPr lang="fr-FR" b="1" dirty="0" smtClean="0"/>
              <a:t>of </a:t>
            </a:r>
            <a:r>
              <a:rPr lang="fr-FR" b="1" dirty="0" err="1" smtClean="0"/>
              <a:t>cubicles</a:t>
            </a:r>
            <a:r>
              <a:rPr lang="fr-FR" b="1" dirty="0" smtClean="0"/>
              <a:t>: </a:t>
            </a:r>
            <a:r>
              <a:rPr lang="fr-FR" dirty="0" smtClean="0"/>
              <a:t>a </a:t>
            </a:r>
            <a:r>
              <a:rPr lang="fr-FR" dirty="0" err="1" smtClean="0"/>
              <a:t>cubicle</a:t>
            </a:r>
            <a:r>
              <a:rPr lang="fr-FR" dirty="0" smtClean="0"/>
              <a:t> </a:t>
            </a:r>
            <a:r>
              <a:rPr lang="fr-FR" dirty="0" err="1" smtClean="0"/>
              <a:t>housing</a:t>
            </a:r>
            <a:r>
              <a:rPr lang="fr-FR" dirty="0" smtClean="0"/>
              <a:t> </a:t>
            </a:r>
            <a:r>
              <a:rPr lang="en-US" dirty="0" smtClean="0"/>
              <a:t>system should have a minimum </a:t>
            </a:r>
            <a:r>
              <a:rPr lang="en-US" dirty="0" smtClean="0"/>
              <a:t>of one cubicle per </a:t>
            </a:r>
            <a:r>
              <a:rPr lang="en-US" dirty="0" smtClean="0"/>
              <a:t>cow. It is recommended to have 5% more cubicles than cows </a:t>
            </a:r>
            <a:endParaRPr lang="en-US" dirty="0" smtClean="0"/>
          </a:p>
          <a:p>
            <a:r>
              <a:rPr lang="fr-FR" b="1" dirty="0" smtClean="0"/>
              <a:t>Location of </a:t>
            </a:r>
            <a:r>
              <a:rPr lang="fr-FR" b="1" dirty="0" err="1" smtClean="0"/>
              <a:t>cubicles</a:t>
            </a:r>
            <a:r>
              <a:rPr lang="fr-FR" b="1" dirty="0" smtClean="0"/>
              <a:t>: </a:t>
            </a:r>
            <a:r>
              <a:rPr lang="fr-FR" dirty="0" err="1" smtClean="0"/>
              <a:t>towards</a:t>
            </a:r>
            <a:r>
              <a:rPr lang="fr-FR" dirty="0" smtClean="0"/>
              <a:t> the center of the building close to </a:t>
            </a:r>
            <a:r>
              <a:rPr lang="fr-FR" dirty="0" err="1" smtClean="0"/>
              <a:t>feed</a:t>
            </a:r>
            <a:r>
              <a:rPr lang="fr-FR" dirty="0" smtClean="0"/>
              <a:t> passage</a:t>
            </a:r>
          </a:p>
          <a:p>
            <a:r>
              <a:rPr lang="en-US" b="1" dirty="0" smtClean="0"/>
              <a:t>Number of rows of </a:t>
            </a:r>
            <a:r>
              <a:rPr lang="en-US" b="1" dirty="0" smtClean="0"/>
              <a:t>cubicles</a:t>
            </a:r>
            <a:r>
              <a:rPr lang="fr-FR" dirty="0" smtClean="0"/>
              <a:t>: </a:t>
            </a:r>
            <a:r>
              <a:rPr lang="en-US" dirty="0" smtClean="0"/>
              <a:t>when </a:t>
            </a:r>
            <a:r>
              <a:rPr lang="en-US" dirty="0" smtClean="0"/>
              <a:t>considering a cubicle housing system with a central feed passage, the system </a:t>
            </a:r>
            <a:r>
              <a:rPr lang="en-US" dirty="0" smtClean="0"/>
              <a:t>is likely </a:t>
            </a:r>
            <a:r>
              <a:rPr lang="en-US" dirty="0" smtClean="0"/>
              <a:t>to be either a </a:t>
            </a:r>
            <a:r>
              <a:rPr lang="en-US" b="1" dirty="0" smtClean="0"/>
              <a:t>two-row sy</a:t>
            </a:r>
            <a:r>
              <a:rPr lang="en-US" dirty="0" smtClean="0"/>
              <a:t>stem (two rows of cubicles accessing one section of </a:t>
            </a:r>
            <a:r>
              <a:rPr lang="en-US" dirty="0" smtClean="0"/>
              <a:t>feed stance</a:t>
            </a:r>
            <a:r>
              <a:rPr lang="en-US" dirty="0" smtClean="0"/>
              <a:t>) or </a:t>
            </a:r>
            <a:r>
              <a:rPr lang="en-US" b="1" dirty="0" smtClean="0"/>
              <a:t>a three-row system </a:t>
            </a:r>
            <a:r>
              <a:rPr lang="en-US" dirty="0" smtClean="0"/>
              <a:t>(three rows of cubicles accessing one section of </a:t>
            </a:r>
            <a:r>
              <a:rPr lang="en-US" dirty="0" smtClean="0"/>
              <a:t>feed stance</a:t>
            </a:r>
            <a:r>
              <a:rPr lang="en-US" dirty="0" smtClean="0"/>
              <a:t>). The three-row design has been </a:t>
            </a:r>
            <a:r>
              <a:rPr lang="en-US" dirty="0" smtClean="0"/>
              <a:t>favored </a:t>
            </a:r>
            <a:r>
              <a:rPr lang="en-US" dirty="0" smtClean="0"/>
              <a:t>by many farmers and designers as </a:t>
            </a:r>
            <a:r>
              <a:rPr lang="en-US" dirty="0" smtClean="0"/>
              <a:t>the space </a:t>
            </a:r>
            <a:r>
              <a:rPr lang="en-US" dirty="0" smtClean="0"/>
              <a:t>requirement per cow and therefore cost per cow is less (i.e. cows are housed at </a:t>
            </a:r>
            <a:r>
              <a:rPr lang="en-US" dirty="0" smtClean="0"/>
              <a:t>a </a:t>
            </a:r>
            <a:r>
              <a:rPr lang="fr-FR" dirty="0" err="1" smtClean="0"/>
              <a:t>higher</a:t>
            </a:r>
            <a:r>
              <a:rPr lang="fr-FR" dirty="0" smtClean="0"/>
              <a:t> </a:t>
            </a:r>
            <a:r>
              <a:rPr lang="fr-FR" dirty="0" err="1" smtClean="0"/>
              <a:t>stocking</a:t>
            </a:r>
            <a:r>
              <a:rPr lang="fr-FR" dirty="0" smtClean="0"/>
              <a:t> rate).</a:t>
            </a:r>
          </a:p>
          <a:p>
            <a:endParaRPr lang="en-US" b="1" dirty="0" smtClean="0"/>
          </a:p>
        </p:txBody>
      </p:sp>
      <p:sp>
        <p:nvSpPr>
          <p:cNvPr id="4" name="Espace réservé du numéro de diapositive 3"/>
          <p:cNvSpPr>
            <a:spLocks noGrp="1"/>
          </p:cNvSpPr>
          <p:nvPr>
            <p:ph type="sldNum" sz="quarter" idx="12"/>
          </p:nvPr>
        </p:nvSpPr>
        <p:spPr/>
        <p:txBody>
          <a:bodyPr/>
          <a:lstStyle/>
          <a:p>
            <a:fld id="{3676E66E-A332-4250-825E-1F512ABF1F0D}" type="slidenum">
              <a:rPr lang="fr-FR" smtClean="0"/>
              <a:pPr/>
              <a:t>25</a:t>
            </a:fld>
            <a:endParaRPr lang="fr-F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3676E66E-A332-4250-825E-1F512ABF1F0D}" type="slidenum">
              <a:rPr lang="fr-FR" smtClean="0"/>
              <a:pPr/>
              <a:t>26</a:t>
            </a:fld>
            <a:endParaRPr lang="fr-FR"/>
          </a:p>
        </p:txBody>
      </p:sp>
      <p:pic>
        <p:nvPicPr>
          <p:cNvPr id="6146" name="Picture 2"/>
          <p:cNvPicPr>
            <a:picLocks noChangeAspect="1" noChangeArrowheads="1"/>
          </p:cNvPicPr>
          <p:nvPr/>
        </p:nvPicPr>
        <p:blipFill>
          <a:blip r:embed="rId2" cstate="print"/>
          <a:srcRect/>
          <a:stretch>
            <a:fillRect/>
          </a:stretch>
        </p:blipFill>
        <p:spPr bwMode="auto">
          <a:xfrm>
            <a:off x="1835696" y="548680"/>
            <a:ext cx="5229225" cy="4419600"/>
          </a:xfrm>
          <a:prstGeom prst="rect">
            <a:avLst/>
          </a:prstGeom>
          <a:noFill/>
          <a:ln w="9525">
            <a:noFill/>
            <a:miter lim="800000"/>
            <a:headEnd/>
            <a:tailEnd/>
          </a:ln>
        </p:spPr>
      </p:pic>
      <p:sp>
        <p:nvSpPr>
          <p:cNvPr id="4" name="Rectangle 3"/>
          <p:cNvSpPr/>
          <p:nvPr/>
        </p:nvSpPr>
        <p:spPr>
          <a:xfrm>
            <a:off x="827584" y="5301208"/>
            <a:ext cx="1264129" cy="369332"/>
          </a:xfrm>
          <a:prstGeom prst="rect">
            <a:avLst/>
          </a:prstGeom>
        </p:spPr>
        <p:txBody>
          <a:bodyPr wrap="none">
            <a:spAutoFit/>
          </a:bodyPr>
          <a:lstStyle/>
          <a:p>
            <a:r>
              <a:rPr lang="fr-FR" b="1" dirty="0" smtClean="0">
                <a:solidFill>
                  <a:srgbClr val="2504EE"/>
                </a:solidFill>
              </a:rPr>
              <a:t>Source: </a:t>
            </a:r>
            <a:r>
              <a:rPr lang="fr-FR" b="1" dirty="0" smtClean="0">
                <a:solidFill>
                  <a:srgbClr val="2504EE"/>
                </a:solidFill>
              </a:rPr>
              <a:t>(2)</a:t>
            </a:r>
            <a:endParaRPr lang="fr-FR" b="1" dirty="0">
              <a:solidFill>
                <a:srgbClr val="2504EE"/>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3676E66E-A332-4250-825E-1F512ABF1F0D}" type="slidenum">
              <a:rPr lang="fr-FR" smtClean="0"/>
              <a:pPr/>
              <a:t>27</a:t>
            </a:fld>
            <a:endParaRPr lang="fr-FR"/>
          </a:p>
        </p:txBody>
      </p:sp>
      <p:pic>
        <p:nvPicPr>
          <p:cNvPr id="7170" name="Picture 2"/>
          <p:cNvPicPr>
            <a:picLocks noChangeAspect="1" noChangeArrowheads="1"/>
          </p:cNvPicPr>
          <p:nvPr/>
        </p:nvPicPr>
        <p:blipFill>
          <a:blip r:embed="rId2" cstate="print"/>
          <a:srcRect/>
          <a:stretch>
            <a:fillRect/>
          </a:stretch>
        </p:blipFill>
        <p:spPr bwMode="auto">
          <a:xfrm>
            <a:off x="1609725" y="1304925"/>
            <a:ext cx="5924550" cy="4248150"/>
          </a:xfrm>
          <a:prstGeom prst="rect">
            <a:avLst/>
          </a:prstGeom>
          <a:noFill/>
          <a:ln w="9525">
            <a:noFill/>
            <a:miter lim="800000"/>
            <a:headEnd/>
            <a:tailEnd/>
          </a:ln>
        </p:spPr>
      </p:pic>
      <p:sp>
        <p:nvSpPr>
          <p:cNvPr id="4" name="Rectangle 3"/>
          <p:cNvSpPr/>
          <p:nvPr/>
        </p:nvSpPr>
        <p:spPr>
          <a:xfrm>
            <a:off x="971600" y="5517232"/>
            <a:ext cx="1264129" cy="369332"/>
          </a:xfrm>
          <a:prstGeom prst="rect">
            <a:avLst/>
          </a:prstGeom>
        </p:spPr>
        <p:txBody>
          <a:bodyPr wrap="none">
            <a:spAutoFit/>
          </a:bodyPr>
          <a:lstStyle/>
          <a:p>
            <a:r>
              <a:rPr lang="fr-FR" b="1" dirty="0" smtClean="0">
                <a:solidFill>
                  <a:srgbClr val="2504EE"/>
                </a:solidFill>
              </a:rPr>
              <a:t>Source: </a:t>
            </a:r>
            <a:r>
              <a:rPr lang="fr-FR" b="1" dirty="0" smtClean="0">
                <a:solidFill>
                  <a:srgbClr val="2504EE"/>
                </a:solidFill>
              </a:rPr>
              <a:t>(2)</a:t>
            </a:r>
            <a:endParaRPr lang="fr-FR" b="1" dirty="0">
              <a:solidFill>
                <a:srgbClr val="2504EE"/>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3676E66E-A332-4250-825E-1F512ABF1F0D}" type="slidenum">
              <a:rPr lang="fr-FR" smtClean="0"/>
              <a:pPr/>
              <a:t>28</a:t>
            </a:fld>
            <a:endParaRPr lang="fr-FR"/>
          </a:p>
        </p:txBody>
      </p:sp>
      <p:pic>
        <p:nvPicPr>
          <p:cNvPr id="8194" name="Picture 2"/>
          <p:cNvPicPr>
            <a:picLocks noChangeAspect="1" noChangeArrowheads="1"/>
          </p:cNvPicPr>
          <p:nvPr/>
        </p:nvPicPr>
        <p:blipFill>
          <a:blip r:embed="rId2" cstate="print"/>
          <a:srcRect/>
          <a:stretch>
            <a:fillRect/>
          </a:stretch>
        </p:blipFill>
        <p:spPr bwMode="auto">
          <a:xfrm>
            <a:off x="1475656" y="764704"/>
            <a:ext cx="5467350" cy="4629150"/>
          </a:xfrm>
          <a:prstGeom prst="rect">
            <a:avLst/>
          </a:prstGeom>
          <a:noFill/>
          <a:ln w="9525">
            <a:noFill/>
            <a:miter lim="800000"/>
            <a:headEnd/>
            <a:tailEnd/>
          </a:ln>
        </p:spPr>
      </p:pic>
      <p:sp>
        <p:nvSpPr>
          <p:cNvPr id="4" name="Rectangle 3"/>
          <p:cNvSpPr/>
          <p:nvPr/>
        </p:nvSpPr>
        <p:spPr>
          <a:xfrm>
            <a:off x="755576" y="6093296"/>
            <a:ext cx="1264129" cy="369332"/>
          </a:xfrm>
          <a:prstGeom prst="rect">
            <a:avLst/>
          </a:prstGeom>
        </p:spPr>
        <p:txBody>
          <a:bodyPr wrap="none">
            <a:spAutoFit/>
          </a:bodyPr>
          <a:lstStyle/>
          <a:p>
            <a:r>
              <a:rPr lang="fr-FR" b="1" dirty="0" smtClean="0">
                <a:solidFill>
                  <a:srgbClr val="2504EE"/>
                </a:solidFill>
              </a:rPr>
              <a:t>Source: </a:t>
            </a:r>
            <a:r>
              <a:rPr lang="fr-FR" b="1" dirty="0" smtClean="0">
                <a:solidFill>
                  <a:srgbClr val="2504EE"/>
                </a:solidFill>
              </a:rPr>
              <a:t>(2)</a:t>
            </a:r>
            <a:endParaRPr lang="fr-FR" b="1" dirty="0">
              <a:solidFill>
                <a:srgbClr val="2504EE"/>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err="1" smtClean="0">
                <a:solidFill>
                  <a:srgbClr val="2504EE"/>
                </a:solidFill>
              </a:rPr>
              <a:t>Cubicles</a:t>
            </a:r>
            <a:endParaRPr lang="fr-FR" b="1" dirty="0">
              <a:solidFill>
                <a:srgbClr val="2504EE"/>
              </a:solidFill>
            </a:endParaRPr>
          </a:p>
        </p:txBody>
      </p:sp>
      <p:sp>
        <p:nvSpPr>
          <p:cNvPr id="3" name="Espace réservé du contenu 2"/>
          <p:cNvSpPr>
            <a:spLocks noGrp="1"/>
          </p:cNvSpPr>
          <p:nvPr>
            <p:ph idx="1"/>
          </p:nvPr>
        </p:nvSpPr>
        <p:spPr/>
        <p:txBody>
          <a:bodyPr>
            <a:normAutofit lnSpcReduction="10000"/>
          </a:bodyPr>
          <a:lstStyle/>
          <a:p>
            <a:pPr>
              <a:buNone/>
            </a:pPr>
            <a:r>
              <a:rPr lang="en-US" b="1" dirty="0" smtClean="0"/>
              <a:t>Passage width:</a:t>
            </a:r>
          </a:p>
          <a:p>
            <a:r>
              <a:rPr lang="en-US" dirty="0" smtClean="0"/>
              <a:t> </a:t>
            </a:r>
            <a:r>
              <a:rPr lang="en-US" sz="3000" dirty="0" smtClean="0"/>
              <a:t>The </a:t>
            </a:r>
            <a:r>
              <a:rPr lang="en-US" sz="3000" dirty="0" smtClean="0"/>
              <a:t>width of the scrape passage between rows of cubicles should be a </a:t>
            </a:r>
            <a:r>
              <a:rPr lang="en-US" sz="3000" dirty="0" smtClean="0"/>
              <a:t>minimum of </a:t>
            </a:r>
            <a:r>
              <a:rPr lang="en-US" sz="3000" dirty="0" smtClean="0"/>
              <a:t>3.0m, although 3.6m would appear more appropriate</a:t>
            </a:r>
          </a:p>
          <a:p>
            <a:r>
              <a:rPr lang="en-US" sz="3000" dirty="0" smtClean="0"/>
              <a:t>Where a three-row system is built, with one row of cows backing out of cubicles onto </a:t>
            </a:r>
            <a:r>
              <a:rPr lang="en-US" sz="3000" dirty="0" smtClean="0"/>
              <a:t>the feed </a:t>
            </a:r>
            <a:r>
              <a:rPr lang="en-US" sz="3000" dirty="0" smtClean="0"/>
              <a:t>stance, the passage width should be at least 5.2m. </a:t>
            </a:r>
            <a:endParaRPr lang="en-US" sz="3000" dirty="0" smtClean="0"/>
          </a:p>
          <a:p>
            <a:r>
              <a:rPr lang="en-US" sz="3000" dirty="0" smtClean="0"/>
              <a:t>When </a:t>
            </a:r>
            <a:r>
              <a:rPr lang="en-US" sz="3000" dirty="0" smtClean="0"/>
              <a:t>a two-row system is </a:t>
            </a:r>
            <a:r>
              <a:rPr lang="en-US" sz="3000" dirty="0" smtClean="0"/>
              <a:t>built, the </a:t>
            </a:r>
            <a:r>
              <a:rPr lang="en-US" sz="3000" dirty="0" smtClean="0"/>
              <a:t>feed stance width can be reduced to 4.6m.</a:t>
            </a:r>
          </a:p>
          <a:p>
            <a:endParaRPr lang="fr-FR" dirty="0"/>
          </a:p>
        </p:txBody>
      </p:sp>
      <p:sp>
        <p:nvSpPr>
          <p:cNvPr id="4" name="Espace réservé du numéro de diapositive 3"/>
          <p:cNvSpPr>
            <a:spLocks noGrp="1"/>
          </p:cNvSpPr>
          <p:nvPr>
            <p:ph type="sldNum" sz="quarter" idx="12"/>
          </p:nvPr>
        </p:nvSpPr>
        <p:spPr/>
        <p:txBody>
          <a:bodyPr/>
          <a:lstStyle/>
          <a:p>
            <a:fld id="{3676E66E-A332-4250-825E-1F512ABF1F0D}" type="slidenum">
              <a:rPr lang="fr-FR" smtClean="0"/>
              <a:pPr/>
              <a:t>29</a:t>
            </a:fld>
            <a:endParaRPr lang="fr-F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b="1" dirty="0" smtClean="0">
                <a:solidFill>
                  <a:srgbClr val="2504EE"/>
                </a:solidFill>
              </a:rPr>
              <a:t>Calf Housing</a:t>
            </a:r>
            <a:endParaRPr lang="en-US" dirty="0">
              <a:solidFill>
                <a:srgbClr val="2504EE"/>
              </a:solidFill>
            </a:endParaRPr>
          </a:p>
        </p:txBody>
      </p:sp>
      <p:sp>
        <p:nvSpPr>
          <p:cNvPr id="3" name="Espace réservé du contenu 2"/>
          <p:cNvSpPr>
            <a:spLocks noGrp="1"/>
          </p:cNvSpPr>
          <p:nvPr>
            <p:ph idx="1"/>
          </p:nvPr>
        </p:nvSpPr>
        <p:spPr/>
        <p:txBody>
          <a:bodyPr>
            <a:normAutofit fontScale="85000" lnSpcReduction="10000"/>
          </a:bodyPr>
          <a:lstStyle/>
          <a:p>
            <a:r>
              <a:rPr lang="en-US" b="1" dirty="0" smtClean="0">
                <a:solidFill>
                  <a:srgbClr val="2504EE"/>
                </a:solidFill>
              </a:rPr>
              <a:t>Hutches</a:t>
            </a:r>
            <a:r>
              <a:rPr lang="en-US" dirty="0" smtClean="0">
                <a:solidFill>
                  <a:srgbClr val="2504EE"/>
                </a:solidFill>
              </a:rPr>
              <a:t> -</a:t>
            </a:r>
            <a:r>
              <a:rPr lang="en-US" dirty="0" smtClean="0"/>
              <a:t> Calves can be raised in individual hutches that afford them the opportunity to move around, be fed individually, and allow for good ventilation and ease of cleaning.</a:t>
            </a:r>
          </a:p>
          <a:p>
            <a:r>
              <a:rPr lang="en-US" dirty="0" smtClean="0"/>
              <a:t>Hutches should be placed about 2 feet apart (to avoid spread of diseases) on well-draining material, such as a layer of sand, gravel, or stone for proper drainage. </a:t>
            </a:r>
          </a:p>
          <a:p>
            <a:r>
              <a:rPr lang="en-US" dirty="0" smtClean="0"/>
              <a:t>The hutches should be well bedded (straw and/or shavings). </a:t>
            </a:r>
          </a:p>
          <a:p>
            <a:r>
              <a:rPr lang="en-US" dirty="0" smtClean="0"/>
              <a:t>Fencing can be placed around the hutch to give the calf the opportunity to exercise</a:t>
            </a:r>
            <a:endParaRPr lang="fr-FR" dirty="0"/>
          </a:p>
        </p:txBody>
      </p:sp>
      <p:sp>
        <p:nvSpPr>
          <p:cNvPr id="6" name="Espace réservé du numéro de diapositive 5"/>
          <p:cNvSpPr>
            <a:spLocks noGrp="1"/>
          </p:cNvSpPr>
          <p:nvPr>
            <p:ph type="sldNum" sz="quarter" idx="12"/>
          </p:nvPr>
        </p:nvSpPr>
        <p:spPr/>
        <p:txBody>
          <a:bodyPr/>
          <a:lstStyle/>
          <a:p>
            <a:fld id="{3676E66E-A332-4250-825E-1F512ABF1F0D}" type="slidenum">
              <a:rPr lang="fr-FR" smtClean="0"/>
              <a:pPr/>
              <a:t>3</a:t>
            </a:fld>
            <a:endParaRPr lang="fr-F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3676E66E-A332-4250-825E-1F512ABF1F0D}" type="slidenum">
              <a:rPr lang="fr-FR" smtClean="0"/>
              <a:pPr/>
              <a:t>30</a:t>
            </a:fld>
            <a:endParaRPr lang="fr-FR"/>
          </a:p>
        </p:txBody>
      </p:sp>
      <p:pic>
        <p:nvPicPr>
          <p:cNvPr id="11266" name="Picture 2"/>
          <p:cNvPicPr>
            <a:picLocks noChangeAspect="1" noChangeArrowheads="1"/>
          </p:cNvPicPr>
          <p:nvPr/>
        </p:nvPicPr>
        <p:blipFill>
          <a:blip r:embed="rId2" cstate="print"/>
          <a:srcRect/>
          <a:stretch>
            <a:fillRect/>
          </a:stretch>
        </p:blipFill>
        <p:spPr bwMode="auto">
          <a:xfrm>
            <a:off x="395536" y="1412776"/>
            <a:ext cx="3024336" cy="5000625"/>
          </a:xfrm>
          <a:prstGeom prst="rect">
            <a:avLst/>
          </a:prstGeom>
          <a:noFill/>
          <a:ln w="9525">
            <a:noFill/>
            <a:miter lim="800000"/>
            <a:headEnd/>
            <a:tailEnd/>
          </a:ln>
        </p:spPr>
      </p:pic>
      <p:pic>
        <p:nvPicPr>
          <p:cNvPr id="11267" name="Picture 3"/>
          <p:cNvPicPr>
            <a:picLocks noChangeAspect="1" noChangeArrowheads="1"/>
          </p:cNvPicPr>
          <p:nvPr/>
        </p:nvPicPr>
        <p:blipFill>
          <a:blip r:embed="rId3" cstate="print"/>
          <a:srcRect/>
          <a:stretch>
            <a:fillRect/>
          </a:stretch>
        </p:blipFill>
        <p:spPr bwMode="auto">
          <a:xfrm>
            <a:off x="5148064" y="836712"/>
            <a:ext cx="3096344" cy="5410200"/>
          </a:xfrm>
          <a:prstGeom prst="rect">
            <a:avLst/>
          </a:prstGeom>
          <a:noFill/>
          <a:ln w="9525">
            <a:noFill/>
            <a:miter lim="800000"/>
            <a:headEnd/>
            <a:tailEnd/>
          </a:ln>
        </p:spPr>
      </p:pic>
      <p:sp>
        <p:nvSpPr>
          <p:cNvPr id="5" name="ZoneTexte 4"/>
          <p:cNvSpPr txBox="1"/>
          <p:nvPr/>
        </p:nvSpPr>
        <p:spPr>
          <a:xfrm>
            <a:off x="251520" y="260648"/>
            <a:ext cx="3910429" cy="707886"/>
          </a:xfrm>
          <a:prstGeom prst="rect">
            <a:avLst/>
          </a:prstGeom>
          <a:noFill/>
        </p:spPr>
        <p:txBody>
          <a:bodyPr wrap="none" rtlCol="0">
            <a:spAutoFit/>
          </a:bodyPr>
          <a:lstStyle/>
          <a:p>
            <a:r>
              <a:rPr lang="fr-FR" sz="2000" b="1" dirty="0" err="1" smtClean="0">
                <a:solidFill>
                  <a:srgbClr val="2504EE"/>
                </a:solidFill>
              </a:rPr>
              <a:t>Three</a:t>
            </a:r>
            <a:r>
              <a:rPr lang="fr-FR" sz="2000" b="1" dirty="0" smtClean="0">
                <a:solidFill>
                  <a:srgbClr val="2504EE"/>
                </a:solidFill>
              </a:rPr>
              <a:t>-</a:t>
            </a:r>
            <a:r>
              <a:rPr lang="fr-FR" sz="2000" b="1" dirty="0" err="1" smtClean="0">
                <a:solidFill>
                  <a:srgbClr val="2504EE"/>
                </a:solidFill>
              </a:rPr>
              <a:t>row</a:t>
            </a:r>
            <a:r>
              <a:rPr lang="fr-FR" sz="2000" b="1" dirty="0" smtClean="0">
                <a:solidFill>
                  <a:srgbClr val="2504EE"/>
                </a:solidFill>
              </a:rPr>
              <a:t> system </a:t>
            </a:r>
            <a:r>
              <a:rPr lang="fr-FR" sz="2000" b="1" dirty="0" err="1" smtClean="0">
                <a:solidFill>
                  <a:srgbClr val="2504EE"/>
                </a:solidFill>
              </a:rPr>
              <a:t>utlizing</a:t>
            </a:r>
            <a:r>
              <a:rPr lang="fr-FR" sz="2000" b="1" dirty="0" smtClean="0">
                <a:solidFill>
                  <a:srgbClr val="2504EE"/>
                </a:solidFill>
              </a:rPr>
              <a:t> central </a:t>
            </a:r>
          </a:p>
          <a:p>
            <a:r>
              <a:rPr lang="fr-FR" sz="2000" b="1" dirty="0" err="1" smtClean="0">
                <a:solidFill>
                  <a:srgbClr val="2504EE"/>
                </a:solidFill>
              </a:rPr>
              <a:t>feed</a:t>
            </a:r>
            <a:r>
              <a:rPr lang="fr-FR" sz="2000" b="1" dirty="0" smtClean="0">
                <a:solidFill>
                  <a:srgbClr val="2504EE"/>
                </a:solidFill>
              </a:rPr>
              <a:t> passage</a:t>
            </a:r>
            <a:endParaRPr lang="fr-FR" sz="2000" b="1" dirty="0">
              <a:solidFill>
                <a:srgbClr val="2504EE"/>
              </a:solidFill>
            </a:endParaRPr>
          </a:p>
        </p:txBody>
      </p:sp>
      <p:sp>
        <p:nvSpPr>
          <p:cNvPr id="6" name="Rectangle 5"/>
          <p:cNvSpPr/>
          <p:nvPr/>
        </p:nvSpPr>
        <p:spPr>
          <a:xfrm>
            <a:off x="4427984" y="188640"/>
            <a:ext cx="4392488" cy="707886"/>
          </a:xfrm>
          <a:prstGeom prst="rect">
            <a:avLst/>
          </a:prstGeom>
        </p:spPr>
        <p:txBody>
          <a:bodyPr wrap="square">
            <a:spAutoFit/>
          </a:bodyPr>
          <a:lstStyle/>
          <a:p>
            <a:r>
              <a:rPr lang="en-US" sz="2000" b="1" dirty="0" smtClean="0">
                <a:solidFill>
                  <a:srgbClr val="2504EE"/>
                </a:solidFill>
              </a:rPr>
              <a:t>Three </a:t>
            </a:r>
            <a:r>
              <a:rPr lang="en-US" sz="2000" b="1" dirty="0" smtClean="0">
                <a:solidFill>
                  <a:srgbClr val="2504EE"/>
                </a:solidFill>
              </a:rPr>
              <a:t>row cubicle system </a:t>
            </a:r>
            <a:r>
              <a:rPr lang="en-US" sz="2000" b="1" dirty="0" err="1" smtClean="0">
                <a:solidFill>
                  <a:srgbClr val="2504EE"/>
                </a:solidFill>
              </a:rPr>
              <a:t>utilises</a:t>
            </a:r>
            <a:r>
              <a:rPr lang="en-US" sz="2000" b="1" dirty="0" smtClean="0">
                <a:solidFill>
                  <a:srgbClr val="2504EE"/>
                </a:solidFill>
              </a:rPr>
              <a:t> </a:t>
            </a:r>
            <a:endParaRPr lang="en-US" sz="2000" b="1" dirty="0" smtClean="0">
              <a:solidFill>
                <a:srgbClr val="2504EE"/>
              </a:solidFill>
            </a:endParaRPr>
          </a:p>
          <a:p>
            <a:r>
              <a:rPr lang="en-US" sz="2000" b="1" dirty="0" smtClean="0">
                <a:solidFill>
                  <a:srgbClr val="2504EE"/>
                </a:solidFill>
              </a:rPr>
              <a:t>perimeter </a:t>
            </a:r>
            <a:r>
              <a:rPr lang="en-US" sz="2000" b="1" dirty="0" smtClean="0">
                <a:solidFill>
                  <a:srgbClr val="2504EE"/>
                </a:solidFill>
              </a:rPr>
              <a:t>feeding.</a:t>
            </a:r>
          </a:p>
        </p:txBody>
      </p:sp>
      <p:sp>
        <p:nvSpPr>
          <p:cNvPr id="7" name="Rectangle 6"/>
          <p:cNvSpPr/>
          <p:nvPr/>
        </p:nvSpPr>
        <p:spPr>
          <a:xfrm>
            <a:off x="3779912" y="6093296"/>
            <a:ext cx="1264129" cy="369332"/>
          </a:xfrm>
          <a:prstGeom prst="rect">
            <a:avLst/>
          </a:prstGeom>
        </p:spPr>
        <p:txBody>
          <a:bodyPr wrap="none">
            <a:spAutoFit/>
          </a:bodyPr>
          <a:lstStyle/>
          <a:p>
            <a:r>
              <a:rPr lang="fr-FR" b="1" dirty="0" smtClean="0">
                <a:solidFill>
                  <a:srgbClr val="2504EE"/>
                </a:solidFill>
              </a:rPr>
              <a:t>Source: </a:t>
            </a:r>
            <a:r>
              <a:rPr lang="fr-FR" b="1" dirty="0" smtClean="0">
                <a:solidFill>
                  <a:srgbClr val="2504EE"/>
                </a:solidFill>
              </a:rPr>
              <a:t>(2)</a:t>
            </a:r>
            <a:endParaRPr lang="fr-FR" b="1" dirty="0">
              <a:solidFill>
                <a:srgbClr val="2504EE"/>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3676E66E-A332-4250-825E-1F512ABF1F0D}" type="slidenum">
              <a:rPr lang="fr-FR" smtClean="0"/>
              <a:pPr/>
              <a:t>31</a:t>
            </a:fld>
            <a:endParaRPr lang="fr-FR"/>
          </a:p>
        </p:txBody>
      </p:sp>
      <p:pic>
        <p:nvPicPr>
          <p:cNvPr id="12290" name="Picture 2"/>
          <p:cNvPicPr>
            <a:picLocks noChangeAspect="1" noChangeArrowheads="1"/>
          </p:cNvPicPr>
          <p:nvPr/>
        </p:nvPicPr>
        <p:blipFill>
          <a:blip r:embed="rId2" cstate="print"/>
          <a:srcRect/>
          <a:stretch>
            <a:fillRect/>
          </a:stretch>
        </p:blipFill>
        <p:spPr bwMode="auto">
          <a:xfrm>
            <a:off x="1403648" y="476672"/>
            <a:ext cx="5972175" cy="5181600"/>
          </a:xfrm>
          <a:prstGeom prst="rect">
            <a:avLst/>
          </a:prstGeom>
          <a:noFill/>
          <a:ln w="9525">
            <a:noFill/>
            <a:miter lim="800000"/>
            <a:headEnd/>
            <a:tailEnd/>
          </a:ln>
        </p:spPr>
      </p:pic>
      <p:sp>
        <p:nvSpPr>
          <p:cNvPr id="4" name="Rectangle 3"/>
          <p:cNvSpPr/>
          <p:nvPr/>
        </p:nvSpPr>
        <p:spPr>
          <a:xfrm>
            <a:off x="5508104" y="2924944"/>
            <a:ext cx="1264129" cy="369332"/>
          </a:xfrm>
          <a:prstGeom prst="rect">
            <a:avLst/>
          </a:prstGeom>
        </p:spPr>
        <p:txBody>
          <a:bodyPr wrap="none">
            <a:spAutoFit/>
          </a:bodyPr>
          <a:lstStyle/>
          <a:p>
            <a:r>
              <a:rPr lang="fr-FR" b="1" dirty="0" smtClean="0">
                <a:solidFill>
                  <a:srgbClr val="2504EE"/>
                </a:solidFill>
              </a:rPr>
              <a:t>Source: </a:t>
            </a:r>
            <a:r>
              <a:rPr lang="fr-FR" b="1" dirty="0" smtClean="0">
                <a:solidFill>
                  <a:srgbClr val="2504EE"/>
                </a:solidFill>
              </a:rPr>
              <a:t>(2)</a:t>
            </a:r>
            <a:endParaRPr lang="fr-FR" b="1" dirty="0">
              <a:solidFill>
                <a:srgbClr val="2504EE"/>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3676E66E-A332-4250-825E-1F512ABF1F0D}" type="slidenum">
              <a:rPr lang="fr-FR" smtClean="0"/>
              <a:pPr/>
              <a:t>32</a:t>
            </a:fld>
            <a:endParaRPr lang="fr-FR"/>
          </a:p>
        </p:txBody>
      </p:sp>
      <p:pic>
        <p:nvPicPr>
          <p:cNvPr id="13314" name="Picture 2"/>
          <p:cNvPicPr>
            <a:picLocks noChangeAspect="1" noChangeArrowheads="1"/>
          </p:cNvPicPr>
          <p:nvPr/>
        </p:nvPicPr>
        <p:blipFill>
          <a:blip r:embed="rId2" cstate="print"/>
          <a:srcRect/>
          <a:stretch>
            <a:fillRect/>
          </a:stretch>
        </p:blipFill>
        <p:spPr bwMode="auto">
          <a:xfrm>
            <a:off x="1547664" y="260648"/>
            <a:ext cx="5947190" cy="6228000"/>
          </a:xfrm>
          <a:prstGeom prst="rect">
            <a:avLst/>
          </a:prstGeom>
          <a:noFill/>
          <a:ln w="9525">
            <a:noFill/>
            <a:miter lim="800000"/>
            <a:headEnd/>
            <a:tailEnd/>
          </a:ln>
        </p:spPr>
      </p:pic>
      <p:sp>
        <p:nvSpPr>
          <p:cNvPr id="4" name="Rectangle 3"/>
          <p:cNvSpPr/>
          <p:nvPr/>
        </p:nvSpPr>
        <p:spPr>
          <a:xfrm>
            <a:off x="5724128" y="2708920"/>
            <a:ext cx="1264129" cy="369332"/>
          </a:xfrm>
          <a:prstGeom prst="rect">
            <a:avLst/>
          </a:prstGeom>
        </p:spPr>
        <p:txBody>
          <a:bodyPr wrap="none">
            <a:spAutoFit/>
          </a:bodyPr>
          <a:lstStyle/>
          <a:p>
            <a:r>
              <a:rPr lang="fr-FR" b="1" dirty="0" smtClean="0">
                <a:solidFill>
                  <a:srgbClr val="2504EE"/>
                </a:solidFill>
              </a:rPr>
              <a:t>Source: </a:t>
            </a:r>
            <a:r>
              <a:rPr lang="fr-FR" b="1" dirty="0" smtClean="0">
                <a:solidFill>
                  <a:srgbClr val="2504EE"/>
                </a:solidFill>
              </a:rPr>
              <a:t>(2)</a:t>
            </a:r>
            <a:endParaRPr lang="fr-FR" b="1" dirty="0">
              <a:solidFill>
                <a:srgbClr val="2504EE"/>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3676E66E-A332-4250-825E-1F512ABF1F0D}" type="slidenum">
              <a:rPr lang="fr-FR" smtClean="0"/>
              <a:pPr/>
              <a:t>33</a:t>
            </a:fld>
            <a:endParaRPr lang="fr-FR"/>
          </a:p>
        </p:txBody>
      </p:sp>
      <p:pic>
        <p:nvPicPr>
          <p:cNvPr id="14338" name="Picture 2"/>
          <p:cNvPicPr>
            <a:picLocks noChangeAspect="1" noChangeArrowheads="1"/>
          </p:cNvPicPr>
          <p:nvPr/>
        </p:nvPicPr>
        <p:blipFill>
          <a:blip r:embed="rId2" cstate="print"/>
          <a:srcRect/>
          <a:stretch>
            <a:fillRect/>
          </a:stretch>
        </p:blipFill>
        <p:spPr bwMode="auto">
          <a:xfrm>
            <a:off x="251520" y="620688"/>
            <a:ext cx="8352928" cy="2038350"/>
          </a:xfrm>
          <a:prstGeom prst="rect">
            <a:avLst/>
          </a:prstGeom>
          <a:noFill/>
          <a:ln w="9525">
            <a:noFill/>
            <a:miter lim="800000"/>
            <a:headEnd/>
            <a:tailEnd/>
          </a:ln>
        </p:spPr>
      </p:pic>
      <p:sp>
        <p:nvSpPr>
          <p:cNvPr id="4" name="Rectangle 3"/>
          <p:cNvSpPr/>
          <p:nvPr/>
        </p:nvSpPr>
        <p:spPr>
          <a:xfrm>
            <a:off x="827584" y="2967335"/>
            <a:ext cx="7488832" cy="3847207"/>
          </a:xfrm>
          <a:prstGeom prst="rect">
            <a:avLst/>
          </a:prstGeom>
        </p:spPr>
        <p:txBody>
          <a:bodyPr wrap="square">
            <a:spAutoFit/>
          </a:bodyPr>
          <a:lstStyle/>
          <a:p>
            <a:r>
              <a:rPr lang="en-US" sz="2800" b="1" dirty="0" smtClean="0">
                <a:solidFill>
                  <a:srgbClr val="2504EE"/>
                </a:solidFill>
              </a:rPr>
              <a:t>Cubicle width </a:t>
            </a:r>
            <a:r>
              <a:rPr lang="en-US" sz="2800" dirty="0" smtClean="0"/>
              <a:t>should </a:t>
            </a:r>
            <a:r>
              <a:rPr lang="en-US" sz="2800" dirty="0" smtClean="0"/>
              <a:t>be at least 1.8 times cow hip width, (measured across the hook bones</a:t>
            </a:r>
            <a:r>
              <a:rPr lang="en-US" sz="2800" dirty="0" smtClean="0"/>
              <a:t>)</a:t>
            </a:r>
            <a:r>
              <a:rPr lang="en-US" sz="2800" dirty="0" smtClean="0"/>
              <a:t> </a:t>
            </a:r>
            <a:endParaRPr lang="en-US" sz="2800" dirty="0" smtClean="0"/>
          </a:p>
          <a:p>
            <a:r>
              <a:rPr lang="en-US" sz="2800" dirty="0" smtClean="0"/>
              <a:t>The </a:t>
            </a:r>
            <a:r>
              <a:rPr lang="en-US" sz="2800" dirty="0" smtClean="0"/>
              <a:t>width of the cubicle will be determined in part by the choice of cubicle partition. If </a:t>
            </a:r>
            <a:r>
              <a:rPr lang="en-US" sz="2800" dirty="0" smtClean="0"/>
              <a:t>the partition </a:t>
            </a:r>
            <a:r>
              <a:rPr lang="en-US" sz="2800" dirty="0" smtClean="0"/>
              <a:t>fitted has a rear support leg, the partition should be installed with a clear </a:t>
            </a:r>
            <a:r>
              <a:rPr lang="en-US" sz="2800" dirty="0" smtClean="0"/>
              <a:t>distance between partitions of 1.2m</a:t>
            </a:r>
          </a:p>
          <a:p>
            <a:endParaRPr lang="en-US" sz="2400" dirty="0" smtClean="0"/>
          </a:p>
          <a:p>
            <a:endParaRPr lang="en-US" sz="2400" dirty="0" smtClean="0"/>
          </a:p>
        </p:txBody>
      </p:sp>
      <p:sp>
        <p:nvSpPr>
          <p:cNvPr id="6" name="Rectangle 5"/>
          <p:cNvSpPr/>
          <p:nvPr/>
        </p:nvSpPr>
        <p:spPr>
          <a:xfrm>
            <a:off x="755576" y="6093296"/>
            <a:ext cx="1264129" cy="369332"/>
          </a:xfrm>
          <a:prstGeom prst="rect">
            <a:avLst/>
          </a:prstGeom>
        </p:spPr>
        <p:txBody>
          <a:bodyPr wrap="none">
            <a:spAutoFit/>
          </a:bodyPr>
          <a:lstStyle/>
          <a:p>
            <a:r>
              <a:rPr lang="fr-FR" b="1" dirty="0" smtClean="0">
                <a:solidFill>
                  <a:srgbClr val="2504EE"/>
                </a:solidFill>
              </a:rPr>
              <a:t>Source: </a:t>
            </a:r>
            <a:r>
              <a:rPr lang="fr-FR" b="1" dirty="0" smtClean="0">
                <a:solidFill>
                  <a:srgbClr val="2504EE"/>
                </a:solidFill>
              </a:rPr>
              <a:t>(2)</a:t>
            </a:r>
            <a:endParaRPr lang="fr-FR" b="1" dirty="0">
              <a:solidFill>
                <a:srgbClr val="2504EE"/>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3676E66E-A332-4250-825E-1F512ABF1F0D}" type="slidenum">
              <a:rPr lang="fr-FR" smtClean="0"/>
              <a:pPr/>
              <a:t>34</a:t>
            </a:fld>
            <a:endParaRPr lang="fr-FR"/>
          </a:p>
        </p:txBody>
      </p:sp>
      <p:pic>
        <p:nvPicPr>
          <p:cNvPr id="15362" name="Picture 2"/>
          <p:cNvPicPr>
            <a:picLocks noChangeAspect="1" noChangeArrowheads="1"/>
          </p:cNvPicPr>
          <p:nvPr/>
        </p:nvPicPr>
        <p:blipFill>
          <a:blip r:embed="rId2" cstate="print"/>
          <a:srcRect/>
          <a:stretch>
            <a:fillRect/>
          </a:stretch>
        </p:blipFill>
        <p:spPr bwMode="auto">
          <a:xfrm>
            <a:off x="1619672" y="260648"/>
            <a:ext cx="5410200" cy="4552950"/>
          </a:xfrm>
          <a:prstGeom prst="rect">
            <a:avLst/>
          </a:prstGeom>
          <a:noFill/>
          <a:ln w="9525">
            <a:noFill/>
            <a:miter lim="800000"/>
            <a:headEnd/>
            <a:tailEnd/>
          </a:ln>
        </p:spPr>
      </p:pic>
      <p:sp>
        <p:nvSpPr>
          <p:cNvPr id="4" name="Rectangle 3"/>
          <p:cNvSpPr/>
          <p:nvPr/>
        </p:nvSpPr>
        <p:spPr>
          <a:xfrm>
            <a:off x="683568" y="4941168"/>
            <a:ext cx="7560840" cy="707886"/>
          </a:xfrm>
          <a:prstGeom prst="rect">
            <a:avLst/>
          </a:prstGeom>
        </p:spPr>
        <p:txBody>
          <a:bodyPr wrap="square">
            <a:spAutoFit/>
          </a:bodyPr>
          <a:lstStyle/>
          <a:p>
            <a:r>
              <a:rPr lang="en-US" sz="2000" b="1" dirty="0" smtClean="0">
                <a:solidFill>
                  <a:srgbClr val="2504EE"/>
                </a:solidFill>
              </a:rPr>
              <a:t>Suspended partitions with very little restrictions to </a:t>
            </a:r>
            <a:r>
              <a:rPr lang="en-US" sz="2000" b="1" dirty="0" smtClean="0">
                <a:solidFill>
                  <a:srgbClr val="2504EE"/>
                </a:solidFill>
              </a:rPr>
              <a:t>interfere with </a:t>
            </a:r>
            <a:r>
              <a:rPr lang="en-US" sz="2000" b="1" dirty="0" smtClean="0">
                <a:solidFill>
                  <a:srgbClr val="2504EE"/>
                </a:solidFill>
              </a:rPr>
              <a:t>the cow at rest continue </a:t>
            </a:r>
            <a:r>
              <a:rPr lang="en-US" sz="2000" b="1" dirty="0" smtClean="0">
                <a:solidFill>
                  <a:srgbClr val="2504EE"/>
                </a:solidFill>
              </a:rPr>
              <a:t>to be very popular.</a:t>
            </a:r>
            <a:endParaRPr lang="en-US" sz="2000" b="1" dirty="0" smtClean="0">
              <a:solidFill>
                <a:srgbClr val="2504EE"/>
              </a:solidFill>
            </a:endParaRPr>
          </a:p>
        </p:txBody>
      </p:sp>
      <p:sp>
        <p:nvSpPr>
          <p:cNvPr id="5" name="Rectangle 4"/>
          <p:cNvSpPr/>
          <p:nvPr/>
        </p:nvSpPr>
        <p:spPr>
          <a:xfrm>
            <a:off x="755576" y="6093296"/>
            <a:ext cx="1264129" cy="369332"/>
          </a:xfrm>
          <a:prstGeom prst="rect">
            <a:avLst/>
          </a:prstGeom>
        </p:spPr>
        <p:txBody>
          <a:bodyPr wrap="none">
            <a:spAutoFit/>
          </a:bodyPr>
          <a:lstStyle/>
          <a:p>
            <a:r>
              <a:rPr lang="fr-FR" b="1" dirty="0" smtClean="0">
                <a:solidFill>
                  <a:srgbClr val="2504EE"/>
                </a:solidFill>
              </a:rPr>
              <a:t>Source: </a:t>
            </a:r>
            <a:r>
              <a:rPr lang="fr-FR" b="1" dirty="0" smtClean="0">
                <a:solidFill>
                  <a:srgbClr val="2504EE"/>
                </a:solidFill>
              </a:rPr>
              <a:t>(2)</a:t>
            </a:r>
            <a:endParaRPr lang="fr-FR" b="1" dirty="0">
              <a:solidFill>
                <a:srgbClr val="2504EE"/>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3676E66E-A332-4250-825E-1F512ABF1F0D}" type="slidenum">
              <a:rPr lang="fr-FR" smtClean="0"/>
              <a:pPr/>
              <a:t>35</a:t>
            </a:fld>
            <a:endParaRPr lang="fr-FR"/>
          </a:p>
        </p:txBody>
      </p:sp>
      <p:sp>
        <p:nvSpPr>
          <p:cNvPr id="5" name="Rectangle 4"/>
          <p:cNvSpPr/>
          <p:nvPr/>
        </p:nvSpPr>
        <p:spPr>
          <a:xfrm>
            <a:off x="755576" y="6093296"/>
            <a:ext cx="1264129" cy="369332"/>
          </a:xfrm>
          <a:prstGeom prst="rect">
            <a:avLst/>
          </a:prstGeom>
        </p:spPr>
        <p:txBody>
          <a:bodyPr wrap="none">
            <a:spAutoFit/>
          </a:bodyPr>
          <a:lstStyle/>
          <a:p>
            <a:r>
              <a:rPr lang="fr-FR" b="1" dirty="0" smtClean="0">
                <a:solidFill>
                  <a:srgbClr val="2504EE"/>
                </a:solidFill>
              </a:rPr>
              <a:t>Source: </a:t>
            </a:r>
            <a:r>
              <a:rPr lang="fr-FR" b="1" dirty="0" smtClean="0">
                <a:solidFill>
                  <a:srgbClr val="2504EE"/>
                </a:solidFill>
              </a:rPr>
              <a:t>(2)</a:t>
            </a:r>
            <a:endParaRPr lang="fr-FR" b="1" dirty="0">
              <a:solidFill>
                <a:srgbClr val="2504EE"/>
              </a:solidFill>
            </a:endParaRPr>
          </a:p>
        </p:txBody>
      </p:sp>
      <p:pic>
        <p:nvPicPr>
          <p:cNvPr id="1027" name="Picture 3"/>
          <p:cNvPicPr>
            <a:picLocks noChangeAspect="1" noChangeArrowheads="1"/>
          </p:cNvPicPr>
          <p:nvPr/>
        </p:nvPicPr>
        <p:blipFill>
          <a:blip r:embed="rId2" cstate="print"/>
          <a:srcRect/>
          <a:stretch>
            <a:fillRect/>
          </a:stretch>
        </p:blipFill>
        <p:spPr bwMode="auto">
          <a:xfrm>
            <a:off x="251520" y="188640"/>
            <a:ext cx="8601075" cy="586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3676E66E-A332-4250-825E-1F512ABF1F0D}" type="slidenum">
              <a:rPr lang="fr-FR" smtClean="0"/>
              <a:pPr/>
              <a:t>36</a:t>
            </a:fld>
            <a:endParaRPr lang="fr-FR"/>
          </a:p>
        </p:txBody>
      </p:sp>
      <p:pic>
        <p:nvPicPr>
          <p:cNvPr id="2050" name="Picture 2"/>
          <p:cNvPicPr>
            <a:picLocks noChangeAspect="1" noChangeArrowheads="1"/>
          </p:cNvPicPr>
          <p:nvPr/>
        </p:nvPicPr>
        <p:blipFill>
          <a:blip r:embed="rId2" cstate="print"/>
          <a:srcRect/>
          <a:stretch>
            <a:fillRect/>
          </a:stretch>
        </p:blipFill>
        <p:spPr bwMode="auto">
          <a:xfrm>
            <a:off x="319088" y="1533525"/>
            <a:ext cx="8505825" cy="3790950"/>
          </a:xfrm>
          <a:prstGeom prst="rect">
            <a:avLst/>
          </a:prstGeom>
          <a:noFill/>
          <a:ln w="9525">
            <a:noFill/>
            <a:miter lim="800000"/>
            <a:headEnd/>
            <a:tailEnd/>
          </a:ln>
        </p:spPr>
      </p:pic>
      <p:sp>
        <p:nvSpPr>
          <p:cNvPr id="4" name="Rectangle 3"/>
          <p:cNvSpPr/>
          <p:nvPr/>
        </p:nvSpPr>
        <p:spPr>
          <a:xfrm>
            <a:off x="755576" y="6093296"/>
            <a:ext cx="1264129" cy="369332"/>
          </a:xfrm>
          <a:prstGeom prst="rect">
            <a:avLst/>
          </a:prstGeom>
        </p:spPr>
        <p:txBody>
          <a:bodyPr wrap="none">
            <a:spAutoFit/>
          </a:bodyPr>
          <a:lstStyle/>
          <a:p>
            <a:r>
              <a:rPr lang="fr-FR" b="1" dirty="0" smtClean="0">
                <a:solidFill>
                  <a:srgbClr val="2504EE"/>
                </a:solidFill>
              </a:rPr>
              <a:t>Source: </a:t>
            </a:r>
            <a:r>
              <a:rPr lang="fr-FR" b="1" dirty="0" smtClean="0">
                <a:solidFill>
                  <a:srgbClr val="2504EE"/>
                </a:solidFill>
              </a:rPr>
              <a:t>(2)</a:t>
            </a:r>
            <a:endParaRPr lang="fr-FR" b="1" dirty="0">
              <a:solidFill>
                <a:srgbClr val="2504EE"/>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3676E66E-A332-4250-825E-1F512ABF1F0D}" type="slidenum">
              <a:rPr lang="fr-FR" smtClean="0"/>
              <a:pPr/>
              <a:t>37</a:t>
            </a:fld>
            <a:endParaRPr lang="fr-FR"/>
          </a:p>
        </p:txBody>
      </p:sp>
      <p:sp>
        <p:nvSpPr>
          <p:cNvPr id="3" name="Rectangle 2"/>
          <p:cNvSpPr/>
          <p:nvPr/>
        </p:nvSpPr>
        <p:spPr>
          <a:xfrm>
            <a:off x="755576" y="6093296"/>
            <a:ext cx="1264129" cy="369332"/>
          </a:xfrm>
          <a:prstGeom prst="rect">
            <a:avLst/>
          </a:prstGeom>
        </p:spPr>
        <p:txBody>
          <a:bodyPr wrap="none">
            <a:spAutoFit/>
          </a:bodyPr>
          <a:lstStyle/>
          <a:p>
            <a:r>
              <a:rPr lang="fr-FR" b="1" dirty="0" smtClean="0">
                <a:solidFill>
                  <a:srgbClr val="2504EE"/>
                </a:solidFill>
              </a:rPr>
              <a:t>Source: </a:t>
            </a:r>
            <a:r>
              <a:rPr lang="fr-FR" b="1" dirty="0" smtClean="0">
                <a:solidFill>
                  <a:srgbClr val="2504EE"/>
                </a:solidFill>
              </a:rPr>
              <a:t>(2)</a:t>
            </a:r>
            <a:endParaRPr lang="fr-FR" b="1" dirty="0">
              <a:solidFill>
                <a:srgbClr val="2504EE"/>
              </a:solidFill>
            </a:endParaRPr>
          </a:p>
        </p:txBody>
      </p:sp>
      <p:pic>
        <p:nvPicPr>
          <p:cNvPr id="3074" name="Picture 2"/>
          <p:cNvPicPr>
            <a:picLocks noChangeAspect="1" noChangeArrowheads="1"/>
          </p:cNvPicPr>
          <p:nvPr/>
        </p:nvPicPr>
        <p:blipFill>
          <a:blip r:embed="rId2" cstate="print"/>
          <a:srcRect/>
          <a:stretch>
            <a:fillRect/>
          </a:stretch>
        </p:blipFill>
        <p:spPr bwMode="auto">
          <a:xfrm>
            <a:off x="276225" y="1414463"/>
            <a:ext cx="8591550" cy="402907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srcRect/>
          <a:stretch>
            <a:fillRect/>
          </a:stretch>
        </p:blipFill>
        <p:spPr bwMode="auto">
          <a:xfrm>
            <a:off x="2771799" y="1340767"/>
            <a:ext cx="3414490" cy="3456000"/>
          </a:xfrm>
          <a:prstGeom prst="rect">
            <a:avLst/>
          </a:prstGeom>
          <a:noFill/>
          <a:ln w="9525">
            <a:noFill/>
            <a:miter lim="800000"/>
            <a:headEnd/>
            <a:tailEnd/>
          </a:ln>
        </p:spPr>
      </p:pic>
      <p:sp>
        <p:nvSpPr>
          <p:cNvPr id="6" name="ZoneTexte 5"/>
          <p:cNvSpPr txBox="1"/>
          <p:nvPr/>
        </p:nvSpPr>
        <p:spPr>
          <a:xfrm>
            <a:off x="2051720" y="5157192"/>
            <a:ext cx="1264129" cy="369332"/>
          </a:xfrm>
          <a:prstGeom prst="rect">
            <a:avLst/>
          </a:prstGeom>
          <a:noFill/>
        </p:spPr>
        <p:txBody>
          <a:bodyPr wrap="none" rtlCol="0">
            <a:spAutoFit/>
          </a:bodyPr>
          <a:lstStyle/>
          <a:p>
            <a:r>
              <a:rPr lang="fr-FR" b="1" dirty="0" smtClean="0">
                <a:solidFill>
                  <a:srgbClr val="2504EE"/>
                </a:solidFill>
              </a:rPr>
              <a:t>Source: (1)</a:t>
            </a:r>
            <a:endParaRPr lang="fr-FR" b="1" dirty="0">
              <a:solidFill>
                <a:srgbClr val="2504EE"/>
              </a:solidFill>
            </a:endParaRPr>
          </a:p>
        </p:txBody>
      </p:sp>
      <p:sp>
        <p:nvSpPr>
          <p:cNvPr id="9" name="Espace réservé du numéro de diapositive 8"/>
          <p:cNvSpPr>
            <a:spLocks noGrp="1"/>
          </p:cNvSpPr>
          <p:nvPr>
            <p:ph type="sldNum" sz="quarter" idx="12"/>
          </p:nvPr>
        </p:nvSpPr>
        <p:spPr/>
        <p:txBody>
          <a:bodyPr/>
          <a:lstStyle/>
          <a:p>
            <a:fld id="{3676E66E-A332-4250-825E-1F512ABF1F0D}" type="slidenum">
              <a:rPr lang="fr-FR" smtClean="0"/>
              <a:pPr/>
              <a:t>4</a:t>
            </a:fld>
            <a:endParaRPr lang="fr-F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b="1" dirty="0" smtClean="0">
                <a:solidFill>
                  <a:srgbClr val="2504EE"/>
                </a:solidFill>
              </a:rPr>
              <a:t>Calf Housing</a:t>
            </a:r>
            <a:endParaRPr lang="fr-FR" dirty="0"/>
          </a:p>
        </p:txBody>
      </p:sp>
      <p:sp>
        <p:nvSpPr>
          <p:cNvPr id="3" name="Espace réservé du contenu 2"/>
          <p:cNvSpPr>
            <a:spLocks noGrp="1"/>
          </p:cNvSpPr>
          <p:nvPr>
            <p:ph idx="1"/>
          </p:nvPr>
        </p:nvSpPr>
        <p:spPr/>
        <p:txBody>
          <a:bodyPr/>
          <a:lstStyle/>
          <a:p>
            <a:r>
              <a:rPr lang="en-US" sz="2800" dirty="0" smtClean="0"/>
              <a:t>Another more cost effective option, is to have the calves in individual pens under a greenhouse structure. </a:t>
            </a:r>
          </a:p>
          <a:p>
            <a:r>
              <a:rPr lang="en-US" sz="2800" dirty="0" smtClean="0"/>
              <a:t>If housed in groups, calves should have 30 square feet per animal. </a:t>
            </a:r>
          </a:p>
          <a:p>
            <a:r>
              <a:rPr lang="en-US" sz="2800" dirty="0" smtClean="0"/>
              <a:t>Avoid housing systems that place calves on cold concrete, rubber mats or slatted floors.</a:t>
            </a:r>
          </a:p>
          <a:p>
            <a:endParaRPr lang="fr-FR" dirty="0"/>
          </a:p>
        </p:txBody>
      </p:sp>
      <p:sp>
        <p:nvSpPr>
          <p:cNvPr id="6" name="Espace réservé du numéro de diapositive 5"/>
          <p:cNvSpPr>
            <a:spLocks noGrp="1"/>
          </p:cNvSpPr>
          <p:nvPr>
            <p:ph type="sldNum" sz="quarter" idx="12"/>
          </p:nvPr>
        </p:nvSpPr>
        <p:spPr/>
        <p:txBody>
          <a:bodyPr/>
          <a:lstStyle/>
          <a:p>
            <a:fld id="{3676E66E-A332-4250-825E-1F512ABF1F0D}" type="slidenum">
              <a:rPr lang="fr-FR" smtClean="0"/>
              <a:pPr/>
              <a:t>5</a:t>
            </a:fld>
            <a:endParaRPr lang="fr-F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2267744" y="764704"/>
            <a:ext cx="3933833" cy="3456000"/>
          </a:xfrm>
          <a:prstGeom prst="rect">
            <a:avLst/>
          </a:prstGeom>
          <a:noFill/>
          <a:ln w="9525">
            <a:noFill/>
            <a:miter lim="800000"/>
            <a:headEnd/>
            <a:tailEnd/>
          </a:ln>
        </p:spPr>
      </p:pic>
      <p:sp>
        <p:nvSpPr>
          <p:cNvPr id="3" name="ZoneTexte 2"/>
          <p:cNvSpPr txBox="1"/>
          <p:nvPr/>
        </p:nvSpPr>
        <p:spPr>
          <a:xfrm>
            <a:off x="2051720" y="5157192"/>
            <a:ext cx="1264129" cy="369332"/>
          </a:xfrm>
          <a:prstGeom prst="rect">
            <a:avLst/>
          </a:prstGeom>
          <a:noFill/>
        </p:spPr>
        <p:txBody>
          <a:bodyPr wrap="none" rtlCol="0">
            <a:spAutoFit/>
          </a:bodyPr>
          <a:lstStyle/>
          <a:p>
            <a:r>
              <a:rPr lang="fr-FR" b="1" dirty="0" smtClean="0">
                <a:solidFill>
                  <a:srgbClr val="2504EE"/>
                </a:solidFill>
              </a:rPr>
              <a:t>Source: (1)</a:t>
            </a:r>
            <a:endParaRPr lang="fr-FR" b="1" dirty="0">
              <a:solidFill>
                <a:srgbClr val="2504EE"/>
              </a:solidFill>
            </a:endParaRPr>
          </a:p>
        </p:txBody>
      </p:sp>
      <p:sp>
        <p:nvSpPr>
          <p:cNvPr id="6" name="Espace réservé du numéro de diapositive 5"/>
          <p:cNvSpPr>
            <a:spLocks noGrp="1"/>
          </p:cNvSpPr>
          <p:nvPr>
            <p:ph type="sldNum" sz="quarter" idx="12"/>
          </p:nvPr>
        </p:nvSpPr>
        <p:spPr/>
        <p:txBody>
          <a:bodyPr/>
          <a:lstStyle/>
          <a:p>
            <a:fld id="{3676E66E-A332-4250-825E-1F512ABF1F0D}" type="slidenum">
              <a:rPr lang="fr-FR" smtClean="0"/>
              <a:pPr/>
              <a:t>6</a:t>
            </a:fld>
            <a:endParaRPr lang="fr-F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err="1" smtClean="0">
                <a:solidFill>
                  <a:srgbClr val="2504EE"/>
                </a:solidFill>
                <a:latin typeface="+mn-lt"/>
              </a:rPr>
              <a:t>Housing</a:t>
            </a:r>
            <a:r>
              <a:rPr lang="fr-FR" b="1" dirty="0" smtClean="0">
                <a:solidFill>
                  <a:srgbClr val="2504EE"/>
                </a:solidFill>
                <a:latin typeface="+mn-lt"/>
              </a:rPr>
              <a:t> </a:t>
            </a:r>
            <a:r>
              <a:rPr lang="fr-FR" b="1" dirty="0" err="1" smtClean="0">
                <a:solidFill>
                  <a:srgbClr val="2504EE"/>
                </a:solidFill>
                <a:latin typeface="+mn-lt"/>
              </a:rPr>
              <a:t>from</a:t>
            </a:r>
            <a:r>
              <a:rPr lang="fr-FR" b="1" dirty="0" smtClean="0">
                <a:solidFill>
                  <a:srgbClr val="2504EE"/>
                </a:solidFill>
                <a:latin typeface="+mn-lt"/>
              </a:rPr>
              <a:t> </a:t>
            </a:r>
            <a:r>
              <a:rPr lang="fr-FR" b="1" dirty="0" err="1" smtClean="0">
                <a:solidFill>
                  <a:srgbClr val="2504EE"/>
                </a:solidFill>
                <a:latin typeface="+mn-lt"/>
              </a:rPr>
              <a:t>weaning</a:t>
            </a:r>
            <a:r>
              <a:rPr lang="fr-FR" b="1" dirty="0" smtClean="0">
                <a:solidFill>
                  <a:srgbClr val="2504EE"/>
                </a:solidFill>
                <a:latin typeface="+mn-lt"/>
              </a:rPr>
              <a:t> to 6 </a:t>
            </a:r>
            <a:r>
              <a:rPr lang="fr-FR" b="1" dirty="0" err="1" smtClean="0">
                <a:solidFill>
                  <a:srgbClr val="2504EE"/>
                </a:solidFill>
                <a:latin typeface="+mn-lt"/>
              </a:rPr>
              <a:t>months</a:t>
            </a:r>
            <a:r>
              <a:rPr lang="fr-FR" dirty="0" smtClean="0">
                <a:latin typeface="+mn-lt"/>
              </a:rPr>
              <a:t> </a:t>
            </a:r>
            <a:endParaRPr lang="fr-FR" dirty="0">
              <a:latin typeface="+mn-lt"/>
            </a:endParaRPr>
          </a:p>
        </p:txBody>
      </p:sp>
      <p:sp>
        <p:nvSpPr>
          <p:cNvPr id="3" name="Espace réservé du contenu 2"/>
          <p:cNvSpPr>
            <a:spLocks noGrp="1"/>
          </p:cNvSpPr>
          <p:nvPr>
            <p:ph idx="1"/>
          </p:nvPr>
        </p:nvSpPr>
        <p:spPr/>
        <p:txBody>
          <a:bodyPr>
            <a:normAutofit/>
          </a:bodyPr>
          <a:lstStyle/>
          <a:p>
            <a:r>
              <a:rPr lang="en-US" sz="2800" dirty="0" smtClean="0"/>
              <a:t>Transitional housing for weaned calves up to 6 months of age can be a shed with pasture, or group housing in a hoop shelter or shed. </a:t>
            </a:r>
          </a:p>
          <a:p>
            <a:endParaRPr lang="en-US" sz="2800" dirty="0" smtClean="0"/>
          </a:p>
          <a:p>
            <a:r>
              <a:rPr lang="en-US" sz="2800" dirty="0" smtClean="0"/>
              <a:t>Heifers in group housing need at least 35 square feet per animal.</a:t>
            </a:r>
          </a:p>
        </p:txBody>
      </p:sp>
      <p:sp>
        <p:nvSpPr>
          <p:cNvPr id="6" name="Espace réservé du numéro de diapositive 5"/>
          <p:cNvSpPr>
            <a:spLocks noGrp="1"/>
          </p:cNvSpPr>
          <p:nvPr>
            <p:ph type="sldNum" sz="quarter" idx="12"/>
          </p:nvPr>
        </p:nvSpPr>
        <p:spPr/>
        <p:txBody>
          <a:bodyPr/>
          <a:lstStyle/>
          <a:p>
            <a:fld id="{3676E66E-A332-4250-825E-1F512ABF1F0D}" type="slidenum">
              <a:rPr lang="fr-FR" smtClean="0"/>
              <a:pPr/>
              <a:t>7</a:t>
            </a:fld>
            <a:endParaRPr lang="fr-F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err="1">
                <a:solidFill>
                  <a:srgbClr val="2504EE"/>
                </a:solidFill>
                <a:latin typeface="+mn-lt"/>
              </a:rPr>
              <a:t>Housing</a:t>
            </a:r>
            <a:r>
              <a:rPr lang="fr-FR" b="1" dirty="0">
                <a:solidFill>
                  <a:srgbClr val="2504EE"/>
                </a:solidFill>
                <a:latin typeface="+mn-lt"/>
              </a:rPr>
              <a:t> </a:t>
            </a:r>
            <a:r>
              <a:rPr lang="fr-FR" b="1" dirty="0" err="1" smtClean="0">
                <a:solidFill>
                  <a:srgbClr val="2504EE"/>
                </a:solidFill>
                <a:latin typeface="+mn-lt"/>
              </a:rPr>
              <a:t>from</a:t>
            </a:r>
            <a:r>
              <a:rPr lang="fr-FR" b="1" dirty="0" smtClean="0">
                <a:solidFill>
                  <a:srgbClr val="2504EE"/>
                </a:solidFill>
                <a:latin typeface="+mn-lt"/>
              </a:rPr>
              <a:t> </a:t>
            </a:r>
            <a:r>
              <a:rPr lang="fr-FR" b="1" dirty="0">
                <a:solidFill>
                  <a:srgbClr val="2504EE"/>
                </a:solidFill>
                <a:latin typeface="+mn-lt"/>
              </a:rPr>
              <a:t>6 </a:t>
            </a:r>
            <a:r>
              <a:rPr lang="fr-FR" b="1" dirty="0" err="1">
                <a:solidFill>
                  <a:srgbClr val="2504EE"/>
                </a:solidFill>
                <a:latin typeface="+mn-lt"/>
              </a:rPr>
              <a:t>months</a:t>
            </a:r>
            <a:r>
              <a:rPr lang="fr-FR" b="1" dirty="0">
                <a:solidFill>
                  <a:srgbClr val="2504EE"/>
                </a:solidFill>
                <a:latin typeface="+mn-lt"/>
              </a:rPr>
              <a:t> </a:t>
            </a:r>
            <a:r>
              <a:rPr lang="fr-FR" b="1" dirty="0" smtClean="0">
                <a:solidFill>
                  <a:srgbClr val="2504EE"/>
                </a:solidFill>
                <a:latin typeface="+mn-lt"/>
              </a:rPr>
              <a:t>to </a:t>
            </a:r>
            <a:r>
              <a:rPr lang="fr-FR" b="1" dirty="0" err="1" smtClean="0">
                <a:solidFill>
                  <a:srgbClr val="2504EE"/>
                </a:solidFill>
                <a:latin typeface="+mn-lt"/>
              </a:rPr>
              <a:t>breeding</a:t>
            </a:r>
            <a:endParaRPr lang="fr-FR" b="1" dirty="0">
              <a:solidFill>
                <a:srgbClr val="2504EE"/>
              </a:solidFill>
              <a:latin typeface="+mn-lt"/>
            </a:endParaRPr>
          </a:p>
        </p:txBody>
      </p:sp>
      <p:sp>
        <p:nvSpPr>
          <p:cNvPr id="3" name="Espace réservé du contenu 2"/>
          <p:cNvSpPr>
            <a:spLocks noGrp="1"/>
          </p:cNvSpPr>
          <p:nvPr>
            <p:ph idx="1"/>
          </p:nvPr>
        </p:nvSpPr>
        <p:spPr>
          <a:xfrm>
            <a:off x="467544" y="1340768"/>
            <a:ext cx="8229600" cy="4525963"/>
          </a:xfrm>
        </p:spPr>
        <p:txBody>
          <a:bodyPr>
            <a:normAutofit/>
          </a:bodyPr>
          <a:lstStyle/>
          <a:p>
            <a:r>
              <a:rPr lang="en-US" sz="2800" dirty="0" smtClean="0"/>
              <a:t>Most producers use loose housing to minimize work. </a:t>
            </a:r>
          </a:p>
          <a:p>
            <a:r>
              <a:rPr lang="en-US" sz="2800" dirty="0" smtClean="0"/>
              <a:t>It is best to separate the large heifers from the small. </a:t>
            </a:r>
          </a:p>
          <a:p>
            <a:r>
              <a:rPr lang="en-US" sz="2800" dirty="0" smtClean="0"/>
              <a:t>If you are able, leave liberal amounts of feeding space so that smaller animals will not be crowded out. </a:t>
            </a:r>
          </a:p>
          <a:p>
            <a:r>
              <a:rPr lang="en-US" sz="2800" dirty="0" smtClean="0"/>
              <a:t>Heifers 6 to 24 months old should each have 35-40 square feet.</a:t>
            </a:r>
          </a:p>
          <a:p>
            <a:pPr>
              <a:buNone/>
            </a:pPr>
            <a:r>
              <a:rPr lang="en-US" sz="2800" b="1" dirty="0" smtClean="0">
                <a:solidFill>
                  <a:srgbClr val="2504EE"/>
                </a:solidFill>
              </a:rPr>
              <a:t>Hoop barns</a:t>
            </a:r>
            <a:r>
              <a:rPr lang="en-US" sz="2800" dirty="0" smtClean="0"/>
              <a:t> – One of the least expensive structures for housing cattle. Disadvantages are heat and ventilation problems during the summer months</a:t>
            </a:r>
          </a:p>
        </p:txBody>
      </p:sp>
      <p:sp>
        <p:nvSpPr>
          <p:cNvPr id="6" name="Espace réservé du numéro de diapositive 5"/>
          <p:cNvSpPr>
            <a:spLocks noGrp="1"/>
          </p:cNvSpPr>
          <p:nvPr>
            <p:ph type="sldNum" sz="quarter" idx="12"/>
          </p:nvPr>
        </p:nvSpPr>
        <p:spPr/>
        <p:txBody>
          <a:bodyPr/>
          <a:lstStyle/>
          <a:p>
            <a:fld id="{3676E66E-A332-4250-825E-1F512ABF1F0D}" type="slidenum">
              <a:rPr lang="fr-FR" smtClean="0"/>
              <a:pPr/>
              <a:t>8</a:t>
            </a:fld>
            <a:endParaRPr lang="fr-F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Figure 3. Group housing with headlocks."/>
          <p:cNvPicPr>
            <a:picLocks noChangeAspect="1" noChangeArrowheads="1"/>
          </p:cNvPicPr>
          <p:nvPr/>
        </p:nvPicPr>
        <p:blipFill>
          <a:blip r:embed="rId2" cstate="print"/>
          <a:srcRect/>
          <a:stretch>
            <a:fillRect/>
          </a:stretch>
        </p:blipFill>
        <p:spPr bwMode="auto">
          <a:xfrm>
            <a:off x="683568" y="332656"/>
            <a:ext cx="3960440" cy="2952000"/>
          </a:xfrm>
          <a:prstGeom prst="rect">
            <a:avLst/>
          </a:prstGeom>
          <a:noFill/>
        </p:spPr>
      </p:pic>
      <p:pic>
        <p:nvPicPr>
          <p:cNvPr id="17412" name="Picture 4" descr="Figure 4. A hoop barn is one of the least expensive structures for housing."/>
          <p:cNvPicPr>
            <a:picLocks noChangeAspect="1" noChangeArrowheads="1"/>
          </p:cNvPicPr>
          <p:nvPr/>
        </p:nvPicPr>
        <p:blipFill>
          <a:blip r:embed="rId3" cstate="print"/>
          <a:srcRect/>
          <a:stretch>
            <a:fillRect/>
          </a:stretch>
        </p:blipFill>
        <p:spPr bwMode="auto">
          <a:xfrm>
            <a:off x="3275856" y="3356992"/>
            <a:ext cx="4968552" cy="2664296"/>
          </a:xfrm>
          <a:prstGeom prst="rect">
            <a:avLst/>
          </a:prstGeom>
          <a:noFill/>
        </p:spPr>
      </p:pic>
      <p:sp>
        <p:nvSpPr>
          <p:cNvPr id="4" name="Rectangle 3"/>
          <p:cNvSpPr/>
          <p:nvPr/>
        </p:nvSpPr>
        <p:spPr>
          <a:xfrm>
            <a:off x="4716016" y="908720"/>
            <a:ext cx="3961341" cy="369332"/>
          </a:xfrm>
          <a:prstGeom prst="rect">
            <a:avLst/>
          </a:prstGeom>
        </p:spPr>
        <p:txBody>
          <a:bodyPr wrap="none">
            <a:spAutoFit/>
          </a:bodyPr>
          <a:lstStyle/>
          <a:p>
            <a:r>
              <a:rPr lang="en-US" dirty="0" smtClean="0"/>
              <a:t>Figure 3. Group housing with headlocks.</a:t>
            </a:r>
            <a:endParaRPr lang="en-US" dirty="0"/>
          </a:p>
        </p:txBody>
      </p:sp>
      <p:sp>
        <p:nvSpPr>
          <p:cNvPr id="5" name="Rectangle 4"/>
          <p:cNvSpPr/>
          <p:nvPr/>
        </p:nvSpPr>
        <p:spPr>
          <a:xfrm>
            <a:off x="395536" y="6021288"/>
            <a:ext cx="7272808" cy="369332"/>
          </a:xfrm>
          <a:prstGeom prst="rect">
            <a:avLst/>
          </a:prstGeom>
        </p:spPr>
        <p:txBody>
          <a:bodyPr wrap="square">
            <a:spAutoFit/>
          </a:bodyPr>
          <a:lstStyle/>
          <a:p>
            <a:r>
              <a:rPr lang="en-US" dirty="0" smtClean="0"/>
              <a:t>Figure 4. A hoop barn is one of the least expensive structures for housing</a:t>
            </a:r>
            <a:r>
              <a:rPr lang="en-US" dirty="0" smtClean="0">
                <a:solidFill>
                  <a:srgbClr val="2504EE"/>
                </a:solidFill>
              </a:rPr>
              <a:t>.</a:t>
            </a:r>
            <a:endParaRPr lang="en-US" dirty="0">
              <a:solidFill>
                <a:srgbClr val="2504EE"/>
              </a:solidFill>
            </a:endParaRPr>
          </a:p>
        </p:txBody>
      </p:sp>
      <p:sp>
        <p:nvSpPr>
          <p:cNvPr id="6" name="ZoneTexte 5"/>
          <p:cNvSpPr txBox="1"/>
          <p:nvPr/>
        </p:nvSpPr>
        <p:spPr>
          <a:xfrm>
            <a:off x="827584" y="4581128"/>
            <a:ext cx="1264129" cy="369332"/>
          </a:xfrm>
          <a:prstGeom prst="rect">
            <a:avLst/>
          </a:prstGeom>
          <a:noFill/>
        </p:spPr>
        <p:txBody>
          <a:bodyPr wrap="none" rtlCol="0">
            <a:spAutoFit/>
          </a:bodyPr>
          <a:lstStyle/>
          <a:p>
            <a:r>
              <a:rPr lang="fr-FR" b="1" dirty="0" smtClean="0">
                <a:solidFill>
                  <a:srgbClr val="2504EE"/>
                </a:solidFill>
              </a:rPr>
              <a:t>Source: (1)</a:t>
            </a:r>
            <a:endParaRPr lang="fr-FR" b="1" dirty="0">
              <a:solidFill>
                <a:srgbClr val="2504EE"/>
              </a:solidFill>
            </a:endParaRPr>
          </a:p>
        </p:txBody>
      </p:sp>
      <p:sp>
        <p:nvSpPr>
          <p:cNvPr id="9" name="Espace réservé du numéro de diapositive 8"/>
          <p:cNvSpPr>
            <a:spLocks noGrp="1"/>
          </p:cNvSpPr>
          <p:nvPr>
            <p:ph type="sldNum" sz="quarter" idx="12"/>
          </p:nvPr>
        </p:nvSpPr>
        <p:spPr/>
        <p:txBody>
          <a:bodyPr/>
          <a:lstStyle/>
          <a:p>
            <a:fld id="{3676E66E-A332-4250-825E-1F512ABF1F0D}" type="slidenum">
              <a:rPr lang="fr-FR" smtClean="0"/>
              <a:pPr/>
              <a:t>9</a:t>
            </a:fld>
            <a:endParaRPr lang="fr-F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que">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TotalTime>
  <Words>1411</Words>
  <Application>Microsoft Office PowerPoint</Application>
  <PresentationFormat>Affichage à l'écran (4:3)</PresentationFormat>
  <Paragraphs>148</Paragraphs>
  <Slides>37</Slides>
  <Notes>0</Notes>
  <HiddenSlides>0</HiddenSlides>
  <MMClips>0</MMClips>
  <ScaleCrop>false</ScaleCrop>
  <HeadingPairs>
    <vt:vector size="4" baseType="variant">
      <vt:variant>
        <vt:lpstr>Thème</vt:lpstr>
      </vt:variant>
      <vt:variant>
        <vt:i4>1</vt:i4>
      </vt:variant>
      <vt:variant>
        <vt:lpstr>Titres des diapositives</vt:lpstr>
      </vt:variant>
      <vt:variant>
        <vt:i4>37</vt:i4>
      </vt:variant>
    </vt:vector>
  </HeadingPairs>
  <TitlesOfParts>
    <vt:vector size="38" baseType="lpstr">
      <vt:lpstr>Thème Office</vt:lpstr>
      <vt:lpstr>Dairy cattle production (95314) </vt:lpstr>
      <vt:lpstr>Sources of lecture</vt:lpstr>
      <vt:lpstr>Calf Housing</vt:lpstr>
      <vt:lpstr>Diapositive 4</vt:lpstr>
      <vt:lpstr>Calf Housing</vt:lpstr>
      <vt:lpstr>Diapositive 6</vt:lpstr>
      <vt:lpstr>Housing from weaning to 6 months </vt:lpstr>
      <vt:lpstr>Housing from 6 months to breeding</vt:lpstr>
      <vt:lpstr>Diapositive 9</vt:lpstr>
      <vt:lpstr>Housing from 6 months to breeding</vt:lpstr>
      <vt:lpstr>Diapositive 11</vt:lpstr>
      <vt:lpstr>Housing the Milking Herd</vt:lpstr>
      <vt:lpstr>Housing the Milking Herd</vt:lpstr>
      <vt:lpstr>Diapositive 14</vt:lpstr>
      <vt:lpstr>Diapositive 15</vt:lpstr>
      <vt:lpstr>Housing the Milking Herd</vt:lpstr>
      <vt:lpstr>Diapositive 17</vt:lpstr>
      <vt:lpstr>Housing the Milking Herd</vt:lpstr>
      <vt:lpstr>Diapositive 19</vt:lpstr>
      <vt:lpstr>Diapositive 20</vt:lpstr>
      <vt:lpstr>Diapositive 21</vt:lpstr>
      <vt:lpstr>Diapositive 22</vt:lpstr>
      <vt:lpstr>Diapositive 23</vt:lpstr>
      <vt:lpstr>Cubicles</vt:lpstr>
      <vt:lpstr>Cubicles</vt:lpstr>
      <vt:lpstr>Diapositive 26</vt:lpstr>
      <vt:lpstr>Diapositive 27</vt:lpstr>
      <vt:lpstr>Diapositive 28</vt:lpstr>
      <vt:lpstr>Cubicles</vt:lpstr>
      <vt:lpstr>Diapositive 30</vt:lpstr>
      <vt:lpstr>Diapositive 31</vt:lpstr>
      <vt:lpstr>Diapositive 32</vt:lpstr>
      <vt:lpstr>Diapositive 33</vt:lpstr>
      <vt:lpstr>Diapositive 34</vt:lpstr>
      <vt:lpstr>Diapositive 35</vt:lpstr>
      <vt:lpstr>Diapositive 36</vt:lpstr>
      <vt:lpstr>Diapositive 37</vt:lpstr>
    </vt:vector>
  </TitlesOfParts>
  <Company>Najah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Dairy cattle production (95314) </dc:title>
  <dc:creator>Abdallah</dc:creator>
  <cp:lastModifiedBy>Abdallah</cp:lastModifiedBy>
  <cp:revision>39</cp:revision>
  <dcterms:created xsi:type="dcterms:W3CDTF">2013-04-25T19:53:19Z</dcterms:created>
  <dcterms:modified xsi:type="dcterms:W3CDTF">2013-04-27T12:57:25Z</dcterms:modified>
</cp:coreProperties>
</file>