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3B87E-C0D6-4309-AF9B-E344759BE54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8B1444-B344-414A-BF42-E04C540AD38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725DB3-2819-4D7E-B3B3-A0CF39B9A15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6D5BC-39E1-4265-BCCB-2211CE9A460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6FB1D-2948-415C-9955-D94E96F33B4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0986BF-9D81-4FF3-B24E-281F1B91E6D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DF4D51-E308-4CC7-B2C6-C77E3F71448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12595D-B61C-4BA6-ADEB-EDE7A219B23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3B3F1B-7DEB-4D02-A169-0E7D7221D59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2C415-B9E8-4810-A187-F50EC81D309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72F4E-41A9-4513-BCDD-6E7A7CC6535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58C2AB-DD81-415B-A60D-84E961A3289A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logo2 copy"/>
          <p:cNvPicPr>
            <a:picLocks noChangeAspect="1" noChangeArrowheads="1"/>
          </p:cNvPicPr>
          <p:nvPr/>
        </p:nvPicPr>
        <p:blipFill>
          <a:blip r:embed="rId2"/>
          <a:srcRect b="12593"/>
          <a:stretch>
            <a:fillRect/>
          </a:stretch>
        </p:blipFill>
        <p:spPr bwMode="auto">
          <a:xfrm>
            <a:off x="3797300" y="69850"/>
            <a:ext cx="1549400" cy="148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44725" y="1682750"/>
            <a:ext cx="4627563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An-Najah National University</a:t>
            </a:r>
            <a:endParaRPr lang="en-US" sz="100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Faculty of Medicine</a:t>
            </a:r>
            <a:endParaRPr lang="en-US" sz="100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Department of Physiology</a:t>
            </a:r>
            <a:endParaRPr lang="en-US" sz="100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Anatomy and Physiology 1</a:t>
            </a:r>
            <a:endParaRPr lang="en-US" sz="100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7102101</a:t>
            </a:r>
            <a:endParaRPr lang="en-US" sz="240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8"/>
          <p:cNvSpPr txBox="1">
            <a:spLocks noChangeArrowheads="1"/>
          </p:cNvSpPr>
          <p:nvPr/>
        </p:nvSpPr>
        <p:spPr bwMode="auto">
          <a:xfrm>
            <a:off x="2501900" y="3884613"/>
            <a:ext cx="4000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Instructor: Heba Salah</a:t>
            </a:r>
            <a:endParaRPr lang="ar-SA" sz="240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9"/>
          <p:cNvSpPr txBox="1">
            <a:spLocks noChangeArrowheads="1"/>
          </p:cNvSpPr>
          <p:nvPr/>
        </p:nvSpPr>
        <p:spPr bwMode="auto">
          <a:xfrm>
            <a:off x="1285852" y="4500570"/>
            <a:ext cx="679770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Chapter </a:t>
            </a:r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7: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Urinary System</a:t>
            </a:r>
          </a:p>
          <a:p>
            <a:pPr algn="ctr"/>
            <a:r>
              <a:rPr lang="en-US" sz="24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Part 3: Ureters, Urinary Bladder, and Urethra</a:t>
            </a:r>
            <a:endParaRPr lang="en-US" sz="2400" i="1" u="sng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ar-SA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1000" y="627387"/>
            <a:ext cx="8382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sz="6000" dirty="0" err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Ureters</a:t>
            </a:r>
            <a:endParaRPr lang="en-US" sz="6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381000" y="1981200"/>
            <a:ext cx="8245475" cy="3634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Slender tubes attaching the kidney to the bladder</a:t>
            </a: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Continuous with the renal pelvis</a:t>
            </a: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Enter the posterior aspect of the bladder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Runs behind the peritoneum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Peristalsis aids gravity in urine transport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  <p:bldP spid="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1000" y="576844"/>
            <a:ext cx="8382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sz="54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Urinary Bladder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381000" y="1561107"/>
            <a:ext cx="8534400" cy="1224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Smooth, collapsible, muscular sac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Temporarily stores urine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1506.jpg                                                       0000AA05KARL's Pocketrans              B81D7FDE:"/>
          <p:cNvPicPr>
            <a:picLocks noChangeAspect="1" noChangeArrowheads="1"/>
          </p:cNvPicPr>
          <p:nvPr/>
        </p:nvPicPr>
        <p:blipFill>
          <a:blip r:embed="rId3"/>
          <a:srcRect b="4906"/>
          <a:stretch>
            <a:fillRect/>
          </a:stretch>
        </p:blipFill>
        <p:spPr bwMode="auto">
          <a:xfrm>
            <a:off x="1759012" y="2881330"/>
            <a:ext cx="5884822" cy="3476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  <p:bldP spid="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85720" y="791158"/>
            <a:ext cx="8382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sz="54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Urethra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42844" y="2081304"/>
            <a:ext cx="8245475" cy="3419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Thin-walled tube that carries urine from the bladder to the outside of the body by peristalsis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Release of urine is controlled by two sphincters</a:t>
            </a: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Internal urethral sphincter (involuntary)</a:t>
            </a: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External urethral sphincter (voluntary)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  <p:bldP spid="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1000" y="719720"/>
            <a:ext cx="8382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sz="54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Urethra Gender Differences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381000" y="2500306"/>
            <a:ext cx="8245475" cy="276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3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Length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3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Location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3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Function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endParaRPr lang="en-US" sz="34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  <p:bldP spid="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28596" y="812053"/>
            <a:ext cx="8382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sz="4800" dirty="0" err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Micturition</a:t>
            </a:r>
            <a:r>
              <a:rPr lang="en-US" sz="48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(Voiding)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381000" y="2018139"/>
            <a:ext cx="8245475" cy="3982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Both sphincter muscles must open to allow voiding</a:t>
            </a: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internal urethral sphincter is relaxed after stretching of the bladder</a:t>
            </a: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Activation is from an impulse sent to the spinal cord and then back via the pelvic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splanchnic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nerves</a:t>
            </a: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external urethral sphincter must be voluntarily relaxed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  <p:bldP spid="3" grpId="0" autoUpdateAnimBg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168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Diseño predeterminado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Cd City</dc:creator>
  <cp:lastModifiedBy>Cd City</cp:lastModifiedBy>
  <cp:revision>1</cp:revision>
  <dcterms:created xsi:type="dcterms:W3CDTF">2012-08-12T09:17:41Z</dcterms:created>
  <dcterms:modified xsi:type="dcterms:W3CDTF">2012-08-12T09:19:12Z</dcterms:modified>
</cp:coreProperties>
</file>