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70" r:id="rId14"/>
    <p:sldId id="269" r:id="rId15"/>
    <p:sldId id="264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5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FA1EE-1822-47F6-B3AF-CE9105B90A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9369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DB9C9-4C8B-4242-8EDE-50701C8F18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8397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03C5B-4C15-4036-BCC9-89FFBA399D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0939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D2C0E-014F-436C-96BA-951E93CADA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4149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82208C-B720-4911-B6D1-567BB50D99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89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F59E1-B40C-46FA-80E2-12C10CE1FB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400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801A5-1283-42BE-987B-3C4BC0DAF6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1534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23E78-24EA-489C-9E7C-7F5ED5CE20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05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9F2A6-AB5A-47EF-A147-4A18BD5F46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407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02611-FC9E-4D08-845D-3B28D8FC23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900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EAFB4-D245-403E-9A0B-C70DA829B2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2723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EF99787-621E-47CE-AAC8-BE5273EC09D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en-US" sz="4400"/>
              <a:t>Structures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Passing Structure by Value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struct point{double x; double y};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point midpoint(point p1, point p2){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  point mid;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  mid.x=(p1.x+p2.x)/2.0;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  mid.y=(p1.y+p2.y)/2.0;</a:t>
            </a:r>
            <a:endParaRPr lang="en-US" altLang="en-US" sz="2400" b="1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b="1"/>
              <a:t>  </a:t>
            </a:r>
            <a:r>
              <a:rPr lang="en-US" altLang="en-US" sz="2400"/>
              <a:t>return mid;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}</a:t>
            </a:r>
            <a:endParaRPr lang="en-US" altLang="en-US" sz="2400" b="1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b="1"/>
              <a:t>…</a:t>
            </a:r>
            <a:endParaRPr lang="en-US" alt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point a={0.0,0.0}, b={5.0,10.0}, m;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m=midpoint(a,b);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Passing Structures by Address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en-US" sz="2800" dirty="0"/>
          </a:p>
          <a:p>
            <a:pPr>
              <a:buFontTx/>
              <a:buNone/>
            </a:pPr>
            <a:r>
              <a:rPr lang="en-US" altLang="en-US" sz="2800" dirty="0"/>
              <a:t>void </a:t>
            </a:r>
            <a:r>
              <a:rPr lang="en-US" altLang="en-US" sz="2800" dirty="0" err="1"/>
              <a:t>set_midpoint</a:t>
            </a:r>
            <a:r>
              <a:rPr lang="en-US" altLang="en-US" sz="2800" dirty="0"/>
              <a:t>(point p1, point p2, point * mid){</a:t>
            </a:r>
          </a:p>
          <a:p>
            <a:pPr>
              <a:buFontTx/>
              <a:buNone/>
            </a:pPr>
            <a:r>
              <a:rPr lang="en-US" altLang="en-US" sz="2800" dirty="0"/>
              <a:t>  mid-&gt;x=(p1.x+p2.x)/2.0;</a:t>
            </a:r>
          </a:p>
          <a:p>
            <a:pPr>
              <a:buFontTx/>
              <a:buNone/>
            </a:pPr>
            <a:r>
              <a:rPr lang="en-US" altLang="en-US" sz="2800" dirty="0"/>
              <a:t>  mid-&gt;y=(p1.y+p2.y)/2.0;</a:t>
            </a:r>
          </a:p>
          <a:p>
            <a:pPr>
              <a:buFontTx/>
              <a:buNone/>
            </a:pPr>
            <a:r>
              <a:rPr lang="en-US" altLang="en-US" sz="2800" dirty="0"/>
              <a:t>}</a:t>
            </a:r>
            <a:endParaRPr lang="en-US" altLang="en-US" sz="2800" b="1" dirty="0"/>
          </a:p>
          <a:p>
            <a:pPr>
              <a:buFontTx/>
              <a:buNone/>
            </a:pPr>
            <a:r>
              <a:rPr lang="en-US" altLang="en-US" sz="2800" b="1" dirty="0"/>
              <a:t>…</a:t>
            </a:r>
            <a:endParaRPr lang="en-US" altLang="en-US" sz="2800" dirty="0"/>
          </a:p>
          <a:p>
            <a:pPr>
              <a:buFontTx/>
              <a:buNone/>
            </a:pPr>
            <a:r>
              <a:rPr lang="en-US" altLang="en-US" sz="2800" dirty="0"/>
              <a:t>point a={0.0,0.0}, b={5.0,10.0}, m;</a:t>
            </a:r>
          </a:p>
          <a:p>
            <a:pPr>
              <a:buFontTx/>
              <a:buNone/>
            </a:pPr>
            <a:r>
              <a:rPr lang="en-US" altLang="en-US" sz="2800" dirty="0" err="1"/>
              <a:t>set_midpoint</a:t>
            </a:r>
            <a:r>
              <a:rPr lang="en-US" altLang="en-US" sz="2800" dirty="0"/>
              <a:t>(</a:t>
            </a:r>
            <a:r>
              <a:rPr lang="en-US" altLang="en-US" sz="2800" dirty="0" err="1"/>
              <a:t>a,b,&amp;m</a:t>
            </a:r>
            <a:r>
              <a:rPr lang="en-US" altLang="en-US" sz="2800" dirty="0"/>
              <a:t>);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Passing Structures by Reference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/>
              <a:t>void set_midpoint(point p1, point p2, point &amp; mid){</a:t>
            </a:r>
          </a:p>
          <a:p>
            <a:pPr>
              <a:buFontTx/>
              <a:buNone/>
            </a:pPr>
            <a:r>
              <a:rPr lang="en-US" altLang="en-US" sz="2800"/>
              <a:t>  mid.x=(p1.x+p2.x)/2.0;</a:t>
            </a:r>
          </a:p>
          <a:p>
            <a:pPr>
              <a:buFontTx/>
              <a:buNone/>
            </a:pPr>
            <a:r>
              <a:rPr lang="en-US" altLang="en-US" sz="2800"/>
              <a:t>  mid.y=(p1.y+p2.y)/2.0;</a:t>
            </a:r>
          </a:p>
          <a:p>
            <a:pPr>
              <a:buFontTx/>
              <a:buNone/>
            </a:pPr>
            <a:r>
              <a:rPr lang="en-US" altLang="en-US" sz="2800"/>
              <a:t>}</a:t>
            </a:r>
            <a:endParaRPr lang="en-US" altLang="en-US" sz="2800" b="1"/>
          </a:p>
          <a:p>
            <a:pPr>
              <a:buFontTx/>
              <a:buNone/>
            </a:pPr>
            <a:r>
              <a:rPr lang="en-US" altLang="en-US" sz="2800" b="1"/>
              <a:t>…</a:t>
            </a:r>
            <a:endParaRPr lang="en-US" altLang="en-US" sz="2800"/>
          </a:p>
          <a:p>
            <a:pPr>
              <a:buFontTx/>
              <a:buNone/>
            </a:pPr>
            <a:r>
              <a:rPr lang="en-US" altLang="en-US" sz="2800"/>
              <a:t>point a={0.0,0.0}, b={5.0,10.0}, m;</a:t>
            </a:r>
          </a:p>
          <a:p>
            <a:pPr>
              <a:buFontTx/>
              <a:buNone/>
            </a:pPr>
            <a:r>
              <a:rPr lang="en-US" altLang="en-US" sz="2800"/>
              <a:t>set_midpoint(a,b,m);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BE698-38B7-4435-ABDB-E0B0C2A20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Dynamic Allocation in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B9903-036D-4A4F-8E20-EEEA29E81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struct student</a:t>
            </a:r>
          </a:p>
          <a:p>
            <a:pPr marL="0" indent="0">
              <a:buNone/>
            </a:pPr>
            <a:r>
              <a:rPr lang="en-US" sz="2000" dirty="0"/>
              <a:t>{</a:t>
            </a:r>
          </a:p>
          <a:p>
            <a:pPr marL="0" indent="0">
              <a:buNone/>
            </a:pPr>
            <a:r>
              <a:rPr lang="en-US" sz="2000" dirty="0"/>
              <a:t>char *Name;</a:t>
            </a:r>
          </a:p>
          <a:p>
            <a:pPr marL="0" indent="0">
              <a:buNone/>
            </a:pPr>
            <a:r>
              <a:rPr lang="en-US" sz="2000" dirty="0"/>
              <a:t>int* grades;</a:t>
            </a:r>
          </a:p>
          <a:p>
            <a:pPr marL="0" indent="0">
              <a:buNone/>
            </a:pPr>
            <a:r>
              <a:rPr lang="en-US" sz="2000" dirty="0"/>
              <a:t>int </a:t>
            </a:r>
            <a:r>
              <a:rPr lang="en-US" sz="2000" dirty="0" err="1"/>
              <a:t>NGrades</a:t>
            </a:r>
            <a:r>
              <a:rPr lang="en-US" sz="2000" dirty="0"/>
              <a:t>; //number of grades</a:t>
            </a:r>
          </a:p>
          <a:p>
            <a:pPr marL="0" indent="0">
              <a:buNone/>
            </a:pPr>
            <a:r>
              <a:rPr lang="en-US" sz="2000" dirty="0"/>
              <a:t>};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rgbClr val="00B0F0"/>
                </a:solidFill>
              </a:rPr>
              <a:t>Based on the definition above, input the information for the following students.</a:t>
            </a:r>
          </a:p>
          <a:p>
            <a:pPr marL="0" indent="0">
              <a:buNone/>
            </a:pPr>
            <a:endParaRPr lang="en-US" sz="2000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2000" dirty="0"/>
              <a:t>student x;</a:t>
            </a:r>
          </a:p>
          <a:p>
            <a:pPr marL="0" indent="0">
              <a:buNone/>
            </a:pPr>
            <a:r>
              <a:rPr lang="en-US" sz="2000" dirty="0"/>
              <a:t>student *</a:t>
            </a:r>
            <a:r>
              <a:rPr lang="en-US" sz="2000" dirty="0" err="1"/>
              <a:t>st</a:t>
            </a:r>
            <a:r>
              <a:rPr lang="en-US" sz="2000" dirty="0"/>
              <a:t> = new student;</a:t>
            </a:r>
          </a:p>
        </p:txBody>
      </p:sp>
    </p:spTree>
    <p:extLst>
      <p:ext uri="{BB962C8B-B14F-4D97-AF65-F5344CB8AC3E}">
        <p14:creationId xmlns:p14="http://schemas.microsoft.com/office/powerpoint/2010/main" val="1909528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 altLang="en-US" dirty="0">
                <a:solidFill>
                  <a:srgbClr val="FF0000"/>
                </a:solidFill>
              </a:rPr>
              <a:t>Exercises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/>
              <a:t>	</a:t>
            </a:r>
            <a:r>
              <a:rPr lang="en-US" altLang="en-US" sz="3600" dirty="0"/>
              <a:t>Complete the following functions to find the student with the highest average and give an example on calling each of these. </a:t>
            </a:r>
          </a:p>
          <a:p>
            <a:pPr>
              <a:buFontTx/>
              <a:buNone/>
            </a:pPr>
            <a:endParaRPr lang="en-US" altLang="en-US" sz="3600" dirty="0"/>
          </a:p>
          <a:p>
            <a:pPr>
              <a:buFontTx/>
              <a:buNone/>
            </a:pPr>
            <a:r>
              <a:rPr lang="en-US" altLang="en-US" sz="2800" dirty="0"/>
              <a:t>	</a:t>
            </a:r>
            <a:r>
              <a:rPr lang="en-US" altLang="en-US" sz="2800" b="1" dirty="0"/>
              <a:t>student highest (student A[ ], int size){…}</a:t>
            </a:r>
          </a:p>
          <a:p>
            <a:pPr>
              <a:buFontTx/>
              <a:buNone/>
            </a:pPr>
            <a:r>
              <a:rPr lang="en-US" altLang="en-US" sz="2800" b="1" dirty="0"/>
              <a:t>	student * highest(student A[ ], int size){…}</a:t>
            </a:r>
          </a:p>
          <a:p>
            <a:pPr>
              <a:buFontTx/>
              <a:buNone/>
            </a:pPr>
            <a:r>
              <a:rPr lang="en-US" altLang="en-US" sz="2800" b="1" dirty="0"/>
              <a:t>	student highest(student *A[ ], int size){…}</a:t>
            </a:r>
          </a:p>
          <a:p>
            <a:pPr>
              <a:buFontTx/>
              <a:buNone/>
            </a:pPr>
            <a:r>
              <a:rPr lang="en-US" altLang="en-US" sz="2800" b="1" dirty="0"/>
              <a:t>	void highest(student A[ ], int size, student&amp; h){…}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altLang="en-US" sz="2800"/>
              <a:t>Arrays of Pointers to Structures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09357"/>
            <a:ext cx="8763000" cy="56388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altLang="en-US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/>
              <a:t>student * A[100];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/>
              <a:t>for (int </a:t>
            </a:r>
            <a:r>
              <a:rPr lang="en-US" altLang="en-US" sz="2000" dirty="0" err="1"/>
              <a:t>i</a:t>
            </a:r>
            <a:r>
              <a:rPr lang="en-US" altLang="en-US" sz="2000" dirty="0"/>
              <a:t>=0; </a:t>
            </a:r>
            <a:r>
              <a:rPr lang="en-US" altLang="en-US" sz="2000" dirty="0" err="1"/>
              <a:t>i</a:t>
            </a:r>
            <a:r>
              <a:rPr lang="en-US" altLang="en-US" sz="2000" dirty="0"/>
              <a:t>&lt;=99; </a:t>
            </a:r>
            <a:r>
              <a:rPr lang="en-US" altLang="en-US" sz="2000" dirty="0" err="1"/>
              <a:t>i</a:t>
            </a:r>
            <a:r>
              <a:rPr lang="en-US" altLang="en-US" sz="2000" dirty="0"/>
              <a:t>++){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/>
              <a:t>    A[</a:t>
            </a:r>
            <a:r>
              <a:rPr lang="en-US" altLang="en-US" sz="2000" dirty="0" err="1"/>
              <a:t>i</a:t>
            </a:r>
            <a:r>
              <a:rPr lang="en-US" altLang="en-US" sz="2000" dirty="0"/>
              <a:t>]=new student;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/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/>
              <a:t>//Read the data from the key board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/>
              <a:t>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/>
              <a:t>//Display the name of the student having maximum score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/>
              <a:t>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/>
              <a:t>//Print names starting with ‘a’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/>
              <a:t>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/>
              <a:t>//Sort the records in ascending order of the average and then according to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/>
              <a:t>//alphabetical order of names. Exchange structures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/>
              <a:t>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/>
              <a:t>//Sort the records in ascending order of the average and then according to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/>
              <a:t>//alphabetical order of names. Exchange pointers.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/>
              <a:t>…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0000"/>
                </a:solidFill>
              </a:rPr>
              <a:t>Introduction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80000"/>
              </a:lnSpc>
            </a:pPr>
            <a:r>
              <a:rPr lang="en-US" altLang="en-US" sz="2400"/>
              <a:t>Structures are used to define related data in one construct.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An example of a structure: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		typedef  struct{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   		      char name[20];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   		      double avg;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   		      int ID;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		} student;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		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		student s;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Introduction (cont.)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/>
              <a:t>Another way to define a structure:</a:t>
            </a:r>
          </a:p>
          <a:p>
            <a:pPr>
              <a:buFontTx/>
              <a:buNone/>
            </a:pPr>
            <a:r>
              <a:rPr lang="en-US" altLang="en-US" sz="2800"/>
              <a:t>struct student{</a:t>
            </a:r>
          </a:p>
          <a:p>
            <a:pPr>
              <a:buFontTx/>
              <a:buNone/>
            </a:pPr>
            <a:r>
              <a:rPr lang="en-US" altLang="en-US" sz="2800"/>
              <a:t>   char name[20];</a:t>
            </a:r>
          </a:p>
          <a:p>
            <a:pPr>
              <a:buFontTx/>
              <a:buNone/>
            </a:pPr>
            <a:r>
              <a:rPr lang="en-US" altLang="en-US" sz="2800"/>
              <a:t>   double avg;</a:t>
            </a:r>
          </a:p>
          <a:p>
            <a:pPr>
              <a:buFontTx/>
              <a:buNone/>
            </a:pPr>
            <a:r>
              <a:rPr lang="en-US" altLang="en-US" sz="2800"/>
              <a:t>   int ID;</a:t>
            </a:r>
          </a:p>
          <a:p>
            <a:pPr>
              <a:buFontTx/>
              <a:buNone/>
            </a:pPr>
            <a:r>
              <a:rPr lang="en-US" altLang="en-US" sz="2800"/>
              <a:t>};</a:t>
            </a:r>
          </a:p>
          <a:p>
            <a:pPr>
              <a:buFontTx/>
              <a:buNone/>
            </a:pPr>
            <a:r>
              <a:rPr lang="en-US" altLang="en-US" sz="2800"/>
              <a:t>…</a:t>
            </a:r>
          </a:p>
          <a:p>
            <a:pPr>
              <a:buFontTx/>
              <a:buNone/>
            </a:pPr>
            <a:r>
              <a:rPr lang="en-US" altLang="en-US" sz="2800"/>
              <a:t>student s;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Structure I/O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/>
              <a:t>student s;</a:t>
            </a:r>
          </a:p>
          <a:p>
            <a:pPr>
              <a:buFontTx/>
              <a:buNone/>
            </a:pPr>
            <a:r>
              <a:rPr lang="en-US" altLang="en-US" sz="2800"/>
              <a:t>cin&gt;&gt;s.name;</a:t>
            </a:r>
          </a:p>
          <a:p>
            <a:pPr>
              <a:buFontTx/>
              <a:buNone/>
            </a:pPr>
            <a:r>
              <a:rPr lang="en-US" altLang="en-US" sz="2800"/>
              <a:t>cin&gt;&gt;s.avg;</a:t>
            </a:r>
          </a:p>
          <a:p>
            <a:pPr>
              <a:buFontTx/>
              <a:buNone/>
            </a:pPr>
            <a:r>
              <a:rPr lang="en-US" altLang="en-US" sz="2800"/>
              <a:t>cin&gt;&gt;s.ID;</a:t>
            </a:r>
          </a:p>
          <a:p>
            <a:pPr>
              <a:buFontTx/>
              <a:buNone/>
            </a:pPr>
            <a:r>
              <a:rPr lang="en-US" altLang="en-US" sz="2800"/>
              <a:t>…</a:t>
            </a:r>
          </a:p>
          <a:p>
            <a:pPr>
              <a:buFontTx/>
              <a:buNone/>
            </a:pPr>
            <a:r>
              <a:rPr lang="en-US" altLang="en-US" sz="2800"/>
              <a:t>cout&lt;&lt;s.name;</a:t>
            </a:r>
          </a:p>
          <a:p>
            <a:pPr>
              <a:buFontTx/>
              <a:buNone/>
            </a:pPr>
            <a:r>
              <a:rPr lang="en-US" altLang="en-US" sz="2800"/>
              <a:t>cout&lt;&lt;s.avg;</a:t>
            </a:r>
          </a:p>
          <a:p>
            <a:pPr>
              <a:buFontTx/>
              <a:buNone/>
            </a:pPr>
            <a:r>
              <a:rPr lang="en-US" altLang="en-US" sz="2800"/>
              <a:t>cout&lt;&lt;s.ID;</a:t>
            </a:r>
          </a:p>
          <a:p>
            <a:pPr>
              <a:buFontTx/>
              <a:buNone/>
            </a:pPr>
            <a:endParaRPr lang="en-US" altLang="en-US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Structure Assignment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/>
              <a:t>student s1={“ali“,70.5,2222}, s2;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/>
              <a:t>s2.name=s1.name; //compiler error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/>
              <a:t>strcpy(s2.name,s1.name);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/>
              <a:t>s2.avg=s1.avg;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/>
              <a:t>s2.ID=s1.ID;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/>
              <a:t>//or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/>
              <a:t>s2=s1; //ok</a:t>
            </a:r>
          </a:p>
          <a:p>
            <a:pPr>
              <a:lnSpc>
                <a:spcPct val="80000"/>
              </a:lnSpc>
              <a:buFontTx/>
              <a:buNone/>
            </a:pPr>
            <a:br>
              <a:rPr lang="en-US" altLang="en-US" sz="2000"/>
            </a:br>
            <a:r>
              <a:rPr lang="en-US" altLang="en-US" sz="2000"/>
              <a:t>structures cannot be compared: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/>
              <a:t>if (s1==s2) { //compiler error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/>
              <a:t>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/>
              <a:t>}</a:t>
            </a:r>
          </a:p>
          <a:p>
            <a:pPr>
              <a:lnSpc>
                <a:spcPct val="80000"/>
              </a:lnSpc>
            </a:pPr>
            <a:endParaRPr lang="en-US" altLang="en-US" sz="2000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762000" y="24384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Structure Comparison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altLang="en-US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/>
              <a:t>student s={…},t;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/>
              <a:t>t=s;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/>
              <a:t>if (s1==s2) { //compiler error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/>
              <a:t>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/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/>
              <a:t>if (</a:t>
            </a:r>
            <a:r>
              <a:rPr lang="en-US" altLang="en-US" sz="2000" dirty="0" err="1"/>
              <a:t>strcmp</a:t>
            </a:r>
            <a:r>
              <a:rPr lang="en-US" altLang="en-US" sz="2000" dirty="0"/>
              <a:t>(</a:t>
            </a:r>
            <a:r>
              <a:rPr lang="en-US" altLang="en-US" sz="2000" dirty="0" err="1"/>
              <a:t>s.name,t.name</a:t>
            </a:r>
            <a:r>
              <a:rPr lang="en-US" altLang="en-US" sz="2000" dirty="0"/>
              <a:t>)==0 &amp;&amp; </a:t>
            </a:r>
            <a:r>
              <a:rPr lang="en-US" altLang="en-US" sz="2000" dirty="0" err="1"/>
              <a:t>s.avg</a:t>
            </a:r>
            <a:r>
              <a:rPr lang="en-US" altLang="en-US" sz="2000" dirty="0"/>
              <a:t>==</a:t>
            </a:r>
            <a:r>
              <a:rPr lang="en-US" altLang="en-US" sz="2000" dirty="0" err="1"/>
              <a:t>t.avg</a:t>
            </a:r>
            <a:endParaRPr lang="en-US" altLang="en-US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/>
              <a:t>	 &amp;&amp; s.ID==t.ID){ // ok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/>
              <a:t>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/>
              <a:t>}</a:t>
            </a: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altLang="en-US"/>
              <a:t>Arrays of structures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10600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alt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/>
              <a:t>struct student{char name[20</a:t>
            </a:r>
            <a:r>
              <a:rPr lang="en-US" altLang="en-US" sz="2400"/>
              <a:t>]; float </a:t>
            </a:r>
            <a:r>
              <a:rPr lang="en-US" altLang="en-US" sz="2400" dirty="0"/>
              <a:t>avg;</a:t>
            </a:r>
            <a:r>
              <a:rPr lang="ar-JO" altLang="en-US" sz="2400" dirty="0"/>
              <a:t> </a:t>
            </a:r>
            <a:r>
              <a:rPr lang="en-GB" altLang="en-US" sz="2400" dirty="0"/>
              <a:t>float grades[10]</a:t>
            </a:r>
            <a:r>
              <a:rPr lang="ar-JO" altLang="en-US" sz="2400" dirty="0"/>
              <a:t> </a:t>
            </a:r>
            <a:r>
              <a:rPr lang="en-US" altLang="en-US" sz="2400" dirty="0"/>
              <a:t>};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/>
              <a:t>student A[50];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/>
              <a:t>//Read the data from the key board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/>
              <a:t>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/>
              <a:t>//Display the name of the student having maximum score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/>
              <a:t>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/>
              <a:t>//Print names starting with ‘a’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/>
              <a:t>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/>
              <a:t>//Sort the records in ascending order of the average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/>
              <a:t>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/>
              <a:t>// Sort the records according to alphabetical order of names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/>
              <a:t>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r>
              <a:rPr lang="en-US" altLang="en-US"/>
              <a:t>Pointers to Structures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257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>
              <a:lnSpc>
                <a:spcPct val="90000"/>
              </a:lnSpc>
            </a:pPr>
            <a:endParaRPr lang="en-US" alt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/>
              <a:t>student s={“ali”,22222,90};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/>
              <a:t>student * </a:t>
            </a:r>
            <a:r>
              <a:rPr lang="en-US" altLang="en-US" sz="2400" dirty="0" err="1"/>
              <a:t>sptr</a:t>
            </a:r>
            <a:r>
              <a:rPr lang="en-US" altLang="en-US" sz="2400" dirty="0"/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 err="1"/>
              <a:t>sptr</a:t>
            </a:r>
            <a:r>
              <a:rPr lang="en-US" altLang="en-US" sz="2400" dirty="0"/>
              <a:t>=&amp;s;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 err="1"/>
              <a:t>cout</a:t>
            </a:r>
            <a:r>
              <a:rPr lang="en-US" altLang="en-US" sz="2400" dirty="0"/>
              <a:t>&lt;&lt;(*</a:t>
            </a:r>
            <a:r>
              <a:rPr lang="en-US" altLang="en-US" sz="2400" dirty="0" err="1"/>
              <a:t>sptr</a:t>
            </a:r>
            <a:r>
              <a:rPr lang="en-US" altLang="en-US" sz="2400" dirty="0"/>
              <a:t>).name;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 err="1"/>
              <a:t>cout</a:t>
            </a:r>
            <a:r>
              <a:rPr lang="en-US" altLang="en-US" sz="2400" dirty="0"/>
              <a:t>&lt;&lt;</a:t>
            </a:r>
            <a:r>
              <a:rPr lang="en-US" altLang="en-US" sz="2400" dirty="0" err="1"/>
              <a:t>sptr</a:t>
            </a:r>
            <a:r>
              <a:rPr lang="en-US" altLang="en-US" sz="2400" dirty="0"/>
              <a:t>-&gt;name;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 err="1"/>
              <a:t>sptr</a:t>
            </a:r>
            <a:r>
              <a:rPr lang="en-US" altLang="en-US" sz="2400" dirty="0"/>
              <a:t>=new student;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 err="1"/>
              <a:t>cin</a:t>
            </a:r>
            <a:r>
              <a:rPr lang="en-US" altLang="en-US" sz="2400" dirty="0"/>
              <a:t>&gt;&gt;</a:t>
            </a:r>
            <a:r>
              <a:rPr lang="en-US" altLang="en-US" sz="2400" dirty="0" err="1"/>
              <a:t>sptr</a:t>
            </a:r>
            <a:r>
              <a:rPr lang="en-US" altLang="en-US" sz="2400" dirty="0"/>
              <a:t>-&gt;name;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 err="1"/>
              <a:t>cin</a:t>
            </a:r>
            <a:r>
              <a:rPr lang="en-US" altLang="en-US" sz="2400" dirty="0"/>
              <a:t>&gt;&gt;</a:t>
            </a:r>
            <a:r>
              <a:rPr lang="en-US" altLang="en-US" sz="2400" dirty="0" err="1"/>
              <a:t>sptr</a:t>
            </a:r>
            <a:r>
              <a:rPr lang="en-US" altLang="en-US" sz="2400" dirty="0"/>
              <a:t>-&gt;avg;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 err="1"/>
              <a:t>cin</a:t>
            </a:r>
            <a:r>
              <a:rPr lang="en-US" altLang="en-US" sz="2400" dirty="0"/>
              <a:t>&gt;&gt;</a:t>
            </a:r>
            <a:r>
              <a:rPr lang="en-US" altLang="en-US" sz="2400" dirty="0" err="1"/>
              <a:t>sptr</a:t>
            </a:r>
            <a:r>
              <a:rPr lang="en-US" altLang="en-US" sz="2400" dirty="0"/>
              <a:t>-&gt;ID;</a:t>
            </a:r>
            <a:endParaRPr lang="en-US" altLang="en-US" sz="2400" b="1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838200"/>
          </a:xfrm>
        </p:spPr>
        <p:txBody>
          <a:bodyPr/>
          <a:lstStyle/>
          <a:p>
            <a:r>
              <a:rPr lang="en-US" altLang="en-US" sz="2800"/>
              <a:t>Nested Structures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63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/>
              <a:t>A structure can contain another structure: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Example: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/>
              <a:t>	struct address{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/>
              <a:t>	     char street[20];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/>
              <a:t>	     char city[20];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/>
              <a:t>	     char country[20];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/>
              <a:t>	};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/>
              <a:t>	struct employee{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/>
              <a:t>		address a;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/>
              <a:t>		char name[20];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/>
              <a:t>		int ID;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/>
              <a:t>		float salary;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/>
              <a:t>	};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/>
              <a:t>	employee e; // nested structure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dirty="0" err="1"/>
              <a:t>cin</a:t>
            </a:r>
            <a:r>
              <a:rPr lang="en-US" altLang="en-US" sz="2400" dirty="0"/>
              <a:t>&gt;&gt;</a:t>
            </a:r>
            <a:r>
              <a:rPr lang="en-US" altLang="en-US" sz="2400" dirty="0" err="1"/>
              <a:t>e.a.street</a:t>
            </a:r>
            <a:r>
              <a:rPr lang="en-US" altLang="en-US" sz="2400" dirty="0"/>
              <a:t>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</TotalTime>
  <Words>936</Words>
  <Application>Microsoft Office PowerPoint</Application>
  <PresentationFormat>On-screen Show (4:3)</PresentationFormat>
  <Paragraphs>168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Times New Roman</vt:lpstr>
      <vt:lpstr>Default Design</vt:lpstr>
      <vt:lpstr>Structures</vt:lpstr>
      <vt:lpstr>Introduction</vt:lpstr>
      <vt:lpstr>Introduction (cont.)</vt:lpstr>
      <vt:lpstr>Structure I/O</vt:lpstr>
      <vt:lpstr>Structure Assignment</vt:lpstr>
      <vt:lpstr>Structure Comparison</vt:lpstr>
      <vt:lpstr>Arrays of structures</vt:lpstr>
      <vt:lpstr>Pointers to Structures</vt:lpstr>
      <vt:lpstr>Nested Structures</vt:lpstr>
      <vt:lpstr>Passing Structure by Value</vt:lpstr>
      <vt:lpstr>Passing Structures by Address</vt:lpstr>
      <vt:lpstr>Passing Structures by Reference</vt:lpstr>
      <vt:lpstr>Dynamic Allocation in Structures</vt:lpstr>
      <vt:lpstr>Exercises</vt:lpstr>
      <vt:lpstr>Arrays of Pointers to Structures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MaiOoO</dc:creator>
  <cp:lastModifiedBy>mai mimo</cp:lastModifiedBy>
  <cp:revision>36</cp:revision>
  <dcterms:created xsi:type="dcterms:W3CDTF">1601-01-01T00:00:00Z</dcterms:created>
  <dcterms:modified xsi:type="dcterms:W3CDTF">2023-03-07T20:49:51Z</dcterms:modified>
</cp:coreProperties>
</file>