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90" r:id="rId1"/>
  </p:sldMasterIdLst>
  <p:sldIdLst>
    <p:sldId id="256" r:id="rId2"/>
    <p:sldId id="257" r:id="rId3"/>
    <p:sldId id="285" r:id="rId4"/>
    <p:sldId id="286" r:id="rId5"/>
    <p:sldId id="287" r:id="rId6"/>
    <p:sldId id="258" r:id="rId7"/>
    <p:sldId id="259" r:id="rId8"/>
    <p:sldId id="288" r:id="rId9"/>
    <p:sldId id="260" r:id="rId10"/>
    <p:sldId id="261" r:id="rId11"/>
    <p:sldId id="262" r:id="rId12"/>
    <p:sldId id="264" r:id="rId13"/>
    <p:sldId id="284" r:id="rId14"/>
    <p:sldId id="263" r:id="rId15"/>
    <p:sldId id="265" r:id="rId16"/>
    <p:sldId id="266" r:id="rId17"/>
    <p:sldId id="267" r:id="rId18"/>
    <p:sldId id="268" r:id="rId19"/>
    <p:sldId id="269" r:id="rId20"/>
    <p:sldId id="270" r:id="rId21"/>
    <p:sldId id="271" r:id="rId22"/>
    <p:sldId id="272" r:id="rId23"/>
    <p:sldId id="273" r:id="rId24"/>
    <p:sldId id="275" r:id="rId25"/>
    <p:sldId id="274" r:id="rId26"/>
    <p:sldId id="276" r:id="rId27"/>
    <p:sldId id="277" r:id="rId28"/>
    <p:sldId id="283" r:id="rId29"/>
    <p:sldId id="279" r:id="rId30"/>
    <p:sldId id="280"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3830" autoAdjust="0"/>
    <p:restoredTop sz="94660"/>
  </p:normalViewPr>
  <p:slideViewPr>
    <p:cSldViewPr>
      <p:cViewPr varScale="1">
        <p:scale>
          <a:sx n="52" d="100"/>
          <a:sy n="52" d="100"/>
        </p:scale>
        <p:origin x="1344" y="43"/>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3" name="Freeform 6" title="Page Number Shape"/>
          <p:cNvSpPr/>
          <p:nvPr/>
        </p:nvSpPr>
        <p:spPr bwMode="auto">
          <a:xfrm>
            <a:off x="8736012" y="118920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816685" y="1143294"/>
            <a:ext cx="5275772" cy="4268965"/>
          </a:xfrm>
        </p:spPr>
        <p:txBody>
          <a:bodyPr anchor="t">
            <a:normAutofit/>
          </a:bodyPr>
          <a:lstStyle>
            <a:lvl1pPr algn="l">
              <a:lnSpc>
                <a:spcPct val="85000"/>
              </a:lnSpc>
              <a:defRPr sz="58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816685" y="5537926"/>
            <a:ext cx="5275772" cy="706355"/>
          </a:xfrm>
        </p:spPr>
        <p:txBody>
          <a:bodyPr>
            <a:normAutofit/>
          </a:bodyPr>
          <a:lstStyle>
            <a:lvl1pPr marL="0" indent="0" algn="l">
              <a:lnSpc>
                <a:spcPct val="114000"/>
              </a:lnSpc>
              <a:spcBef>
                <a:spcPts val="0"/>
              </a:spcBef>
              <a:buNone/>
              <a:defRPr sz="1800" b="0" i="1"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816685" y="6314441"/>
            <a:ext cx="1197467" cy="365125"/>
          </a:xfrm>
        </p:spPr>
        <p:txBody>
          <a:bodyPr/>
          <a:lstStyle>
            <a:lvl1pPr algn="l">
              <a:defRPr sz="900">
                <a:solidFill>
                  <a:schemeClr val="tx2"/>
                </a:solidFill>
              </a:defRPr>
            </a:lvl1pPr>
          </a:lstStyle>
          <a:p>
            <a:fld id="{65165B19-1003-4263-BC85-BD4C942BC585}" type="datetimeFigureOut">
              <a:rPr lang="ar-SA" smtClean="0"/>
              <a:pPr/>
              <a:t>06/01/1440</a:t>
            </a:fld>
            <a:endParaRPr lang="ar-SA"/>
          </a:p>
        </p:txBody>
      </p:sp>
      <p:sp>
        <p:nvSpPr>
          <p:cNvPr id="5" name="Footer Placeholder 4"/>
          <p:cNvSpPr>
            <a:spLocks noGrp="1"/>
          </p:cNvSpPr>
          <p:nvPr>
            <p:ph type="ftr" sz="quarter" idx="11"/>
          </p:nvPr>
        </p:nvSpPr>
        <p:spPr>
          <a:xfrm>
            <a:off x="2250444" y="6314441"/>
            <a:ext cx="3842012" cy="365125"/>
          </a:xfrm>
        </p:spPr>
        <p:txBody>
          <a:bodyPr/>
          <a:lstStyle>
            <a:lvl1pPr algn="l">
              <a:defRPr b="0">
                <a:solidFill>
                  <a:schemeClr val="tx2"/>
                </a:solidFill>
              </a:defRPr>
            </a:lvl1pPr>
          </a:lstStyle>
          <a:p>
            <a:endParaRPr lang="ar-SA"/>
          </a:p>
        </p:txBody>
      </p:sp>
      <p:sp>
        <p:nvSpPr>
          <p:cNvPr id="6" name="Slide Number Placeholder 5"/>
          <p:cNvSpPr>
            <a:spLocks noGrp="1"/>
          </p:cNvSpPr>
          <p:nvPr>
            <p:ph type="sldNum" sz="quarter" idx="12"/>
          </p:nvPr>
        </p:nvSpPr>
        <p:spPr>
          <a:xfrm>
            <a:off x="8736012" y="1416217"/>
            <a:ext cx="407987" cy="365125"/>
          </a:xfrm>
        </p:spPr>
        <p:txBody>
          <a:bodyPr/>
          <a:lstStyle>
            <a:lvl1pPr algn="r">
              <a:defRPr>
                <a:solidFill>
                  <a:schemeClr val="accent6">
                    <a:lumMod val="50000"/>
                  </a:schemeClr>
                </a:solidFill>
              </a:defRPr>
            </a:lvl1pPr>
          </a:lstStyle>
          <a:p>
            <a:fld id="{06B62775-9201-4FF4-9DBF-8097F4A0CE56}" type="slidenum">
              <a:rPr lang="ar-SA" smtClean="0"/>
              <a:pPr/>
              <a:t>‹#›</a:t>
            </a:fld>
            <a:endParaRPr lang="ar-SA"/>
          </a:p>
        </p:txBody>
      </p:sp>
      <p:cxnSp>
        <p:nvCxnSpPr>
          <p:cNvPr id="9" name="Straight Connector 8"/>
          <p:cNvCxnSpPr/>
          <p:nvPr/>
        </p:nvCxnSpPr>
        <p:spPr>
          <a:xfrm>
            <a:off x="580391" y="1257300"/>
            <a:ext cx="0" cy="56007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580391"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9961914"/>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3886200" y="640080"/>
            <a:ext cx="4686299" cy="558414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165B19-1003-4263-BC85-BD4C942BC585}" type="datetimeFigureOut">
              <a:rPr lang="ar-SA" smtClean="0"/>
              <a:pPr/>
              <a:t>06/01/1440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6B62775-9201-4FF4-9DBF-8097F4A0CE56}" type="slidenum">
              <a:rPr lang="ar-SA" smtClean="0"/>
              <a:pPr/>
              <a:t>‹#›</a:t>
            </a:fld>
            <a:endParaRPr lang="ar-SA"/>
          </a:p>
        </p:txBody>
      </p:sp>
    </p:spTree>
    <p:extLst>
      <p:ext uri="{BB962C8B-B14F-4D97-AF65-F5344CB8AC3E}">
        <p14:creationId xmlns:p14="http://schemas.microsoft.com/office/powerpoint/2010/main" val="2366584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1" name="Freeform 6" title="Page Number Shape"/>
          <p:cNvSpPr/>
          <p:nvPr/>
        </p:nvSpPr>
        <p:spPr bwMode="auto">
          <a:xfrm>
            <a:off x="8736012"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Vertical Title 1"/>
          <p:cNvSpPr>
            <a:spLocks noGrp="1"/>
          </p:cNvSpPr>
          <p:nvPr>
            <p:ph type="title" orient="vert"/>
          </p:nvPr>
        </p:nvSpPr>
        <p:spPr>
          <a:xfrm>
            <a:off x="5993074" y="642931"/>
            <a:ext cx="1835003" cy="467810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28650" y="642933"/>
            <a:ext cx="5303009" cy="46781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4902140" y="5927132"/>
            <a:ext cx="2861142" cy="365125"/>
          </a:xfrm>
        </p:spPr>
        <p:txBody>
          <a:bodyPr/>
          <a:lstStyle/>
          <a:p>
            <a:fld id="{65165B19-1003-4263-BC85-BD4C942BC585}" type="datetimeFigureOut">
              <a:rPr lang="ar-SA" smtClean="0"/>
              <a:pPr/>
              <a:t>06/01/1440</a:t>
            </a:fld>
            <a:endParaRPr lang="ar-SA"/>
          </a:p>
        </p:txBody>
      </p:sp>
      <p:sp>
        <p:nvSpPr>
          <p:cNvPr id="5" name="Footer Placeholder 4"/>
          <p:cNvSpPr>
            <a:spLocks noGrp="1"/>
          </p:cNvSpPr>
          <p:nvPr>
            <p:ph type="ftr" sz="quarter" idx="11"/>
          </p:nvPr>
        </p:nvSpPr>
        <p:spPr>
          <a:xfrm>
            <a:off x="4902140" y="6315950"/>
            <a:ext cx="2861142" cy="365125"/>
          </a:xfrm>
        </p:spPr>
        <p:txBody>
          <a:bodyPr/>
          <a:lstStyle/>
          <a:p>
            <a:endParaRPr lang="ar-SA"/>
          </a:p>
        </p:txBody>
      </p:sp>
      <p:sp>
        <p:nvSpPr>
          <p:cNvPr id="6" name="Slide Number Placeholder 5"/>
          <p:cNvSpPr>
            <a:spLocks noGrp="1"/>
          </p:cNvSpPr>
          <p:nvPr>
            <p:ph type="sldNum" sz="quarter" idx="12"/>
          </p:nvPr>
        </p:nvSpPr>
        <p:spPr>
          <a:xfrm>
            <a:off x="8736012" y="5607593"/>
            <a:ext cx="407987" cy="365125"/>
          </a:xfrm>
        </p:spPr>
        <p:txBody>
          <a:bodyPr/>
          <a:lstStyle/>
          <a:p>
            <a:fld id="{06B62775-9201-4FF4-9DBF-8097F4A0CE56}" type="slidenum">
              <a:rPr lang="ar-SA" smtClean="0"/>
              <a:pPr/>
              <a:t>‹#›</a:t>
            </a:fld>
            <a:endParaRPr lang="ar-SA"/>
          </a:p>
        </p:txBody>
      </p:sp>
      <p:cxnSp>
        <p:nvCxnSpPr>
          <p:cNvPr id="13" name="Straight Connector 12"/>
          <p:cNvCxnSpPr/>
          <p:nvPr/>
        </p:nvCxnSpPr>
        <p:spPr>
          <a:xfrm>
            <a:off x="1" y="6199730"/>
            <a:ext cx="7695008"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 y="6199730"/>
            <a:ext cx="7695008"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5579173"/>
      </p:ext>
    </p:extLst>
  </p:cSld>
  <p:clrMapOvr>
    <a:masterClrMapping/>
  </p:clrMapOvr>
  <p:extLst mod="1">
    <p:ext uri="{DCECCB84-F9BA-43D5-87BE-67443E8EF086}">
      <p15:sldGuideLst xmlns:p15="http://schemas.microsoft.com/office/powerpoint/2012/main">
        <p15:guide id="1" pos="6456">
          <p15:clr>
            <a:srgbClr val="FBAE40"/>
          </p15:clr>
        </p15:guide>
        <p15:guide id="0" pos="4842">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165B19-1003-4263-BC85-BD4C942BC585}" type="datetimeFigureOut">
              <a:rPr lang="ar-SA" smtClean="0"/>
              <a:pPr/>
              <a:t>06/01/1440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6B62775-9201-4FF4-9DBF-8097F4A0CE56}" type="slidenum">
              <a:rPr lang="ar-SA" smtClean="0"/>
              <a:pPr/>
              <a:t>‹#›</a:t>
            </a:fld>
            <a:endParaRPr lang="ar-SA"/>
          </a:p>
        </p:txBody>
      </p:sp>
    </p:spTree>
    <p:extLst>
      <p:ext uri="{BB962C8B-B14F-4D97-AF65-F5344CB8AC3E}">
        <p14:creationId xmlns:p14="http://schemas.microsoft.com/office/powerpoint/2010/main" val="2155189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12" name="Freeform 11" title="Page Number Shape"/>
          <p:cNvSpPr/>
          <p:nvPr/>
        </p:nvSpPr>
        <p:spPr bwMode="auto">
          <a:xfrm>
            <a:off x="8736012" y="1393748"/>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460755" y="2571723"/>
            <a:ext cx="6222491" cy="3286153"/>
          </a:xfrm>
        </p:spPr>
        <p:txBody>
          <a:bodyPr anchor="t">
            <a:normAutofit/>
          </a:bodyPr>
          <a:lstStyle>
            <a:lvl1pPr>
              <a:lnSpc>
                <a:spcPct val="85000"/>
              </a:lnSpc>
              <a:defRPr sz="5800" cap="all" baseline="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460755" y="1393748"/>
            <a:ext cx="6301072" cy="819150"/>
          </a:xfrm>
        </p:spPr>
        <p:txBody>
          <a:bodyPr anchor="ctr">
            <a:normAutofit/>
          </a:bodyPr>
          <a:lstStyle>
            <a:lvl1pPr marL="0" indent="0" algn="r">
              <a:lnSpc>
                <a:spcPct val="113000"/>
              </a:lnSpc>
              <a:spcBef>
                <a:spcPts val="0"/>
              </a:spcBef>
              <a:buNone/>
              <a:defRPr sz="1800" b="0" i="1" baseline="0">
                <a:solidFill>
                  <a:schemeClr val="tx1">
                    <a:lumMod val="85000"/>
                    <a:lumOff val="1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6557216" y="6314440"/>
            <a:ext cx="1197467" cy="365125"/>
          </a:xfrm>
        </p:spPr>
        <p:txBody>
          <a:bodyPr/>
          <a:lstStyle>
            <a:lvl1pPr>
              <a:defRPr sz="900">
                <a:solidFill>
                  <a:schemeClr val="tx1">
                    <a:lumMod val="85000"/>
                    <a:lumOff val="15000"/>
                  </a:schemeClr>
                </a:solidFill>
              </a:defRPr>
            </a:lvl1pPr>
          </a:lstStyle>
          <a:p>
            <a:fld id="{65165B19-1003-4263-BC85-BD4C942BC585}" type="datetimeFigureOut">
              <a:rPr lang="ar-SA" smtClean="0"/>
              <a:pPr/>
              <a:t>06/01/1440</a:t>
            </a:fld>
            <a:endParaRPr lang="ar-SA"/>
          </a:p>
        </p:txBody>
      </p:sp>
      <p:sp>
        <p:nvSpPr>
          <p:cNvPr id="5" name="Footer Placeholder 4"/>
          <p:cNvSpPr>
            <a:spLocks noGrp="1"/>
          </p:cNvSpPr>
          <p:nvPr>
            <p:ph type="ftr" sz="quarter" idx="11"/>
          </p:nvPr>
        </p:nvSpPr>
        <p:spPr>
          <a:xfrm>
            <a:off x="1460755" y="6314441"/>
            <a:ext cx="4860170" cy="365125"/>
          </a:xfrm>
        </p:spPr>
        <p:txBody>
          <a:bodyPr/>
          <a:lstStyle>
            <a:lvl1pPr>
              <a:defRPr b="0">
                <a:solidFill>
                  <a:schemeClr val="tx1">
                    <a:lumMod val="85000"/>
                    <a:lumOff val="15000"/>
                  </a:schemeClr>
                </a:solidFill>
              </a:defRPr>
            </a:lvl1pPr>
          </a:lstStyle>
          <a:p>
            <a:endParaRPr lang="ar-SA"/>
          </a:p>
        </p:txBody>
      </p:sp>
      <p:sp>
        <p:nvSpPr>
          <p:cNvPr id="6" name="Slide Number Placeholder 5"/>
          <p:cNvSpPr>
            <a:spLocks noGrp="1"/>
          </p:cNvSpPr>
          <p:nvPr>
            <p:ph type="sldNum" sz="quarter" idx="12"/>
          </p:nvPr>
        </p:nvSpPr>
        <p:spPr>
          <a:xfrm>
            <a:off x="8736012" y="1620761"/>
            <a:ext cx="407987" cy="365125"/>
          </a:xfrm>
        </p:spPr>
        <p:txBody>
          <a:bodyPr/>
          <a:lstStyle>
            <a:lvl1pPr>
              <a:defRPr>
                <a:solidFill>
                  <a:schemeClr val="bg2"/>
                </a:solidFill>
              </a:defRPr>
            </a:lvl1pPr>
          </a:lstStyle>
          <a:p>
            <a:fld id="{06B62775-9201-4FF4-9DBF-8097F4A0CE56}" type="slidenum">
              <a:rPr lang="ar-SA" smtClean="0"/>
              <a:pPr/>
              <a:t>‹#›</a:t>
            </a:fld>
            <a:endParaRPr lang="ar-SA"/>
          </a:p>
        </p:txBody>
      </p:sp>
      <p:cxnSp>
        <p:nvCxnSpPr>
          <p:cNvPr id="10" name="Straight Connector 9"/>
          <p:cNvCxnSpPr/>
          <p:nvPr/>
        </p:nvCxnSpPr>
        <p:spPr>
          <a:xfrm flipH="1">
            <a:off x="1" y="6178167"/>
            <a:ext cx="7683245"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1" y="6178167"/>
            <a:ext cx="7683245"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1135811"/>
      </p:ext>
    </p:extLst>
  </p:cSld>
  <p:clrMapOvr>
    <a:masterClrMapping/>
  </p:clrMapOvr>
  <p:extLst mod="1">
    <p:ext uri="{DCECCB84-F9BA-43D5-87BE-67443E8EF086}">
      <p15:sldGuideLst xmlns:p15="http://schemas.microsoft.com/office/powerpoint/2012/main">
        <p15:guide id="1" pos="6456">
          <p15:clr>
            <a:srgbClr val="FBAE40"/>
          </p15:clr>
        </p15:guide>
        <p15:guide id="0" pos="4842">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86200" y="540628"/>
            <a:ext cx="4686300" cy="248894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86200" y="3712467"/>
            <a:ext cx="4686300" cy="248222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5165B19-1003-4263-BC85-BD4C942BC585}" type="datetimeFigureOut">
              <a:rPr lang="ar-SA" smtClean="0"/>
              <a:pPr/>
              <a:t>06/01/1440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6B62775-9201-4FF4-9DBF-8097F4A0CE56}" type="slidenum">
              <a:rPr lang="ar-SA" smtClean="0"/>
              <a:pPr/>
              <a:t>‹#›</a:t>
            </a:fld>
            <a:endParaRPr lang="ar-SA"/>
          </a:p>
        </p:txBody>
      </p:sp>
    </p:spTree>
    <p:extLst>
      <p:ext uri="{BB962C8B-B14F-4D97-AF65-F5344CB8AC3E}">
        <p14:creationId xmlns:p14="http://schemas.microsoft.com/office/powerpoint/2010/main" val="2557344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1500" y="557784"/>
            <a:ext cx="2873502" cy="49560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3886200" y="558065"/>
            <a:ext cx="4690872" cy="913212"/>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3886200" y="1526122"/>
            <a:ext cx="4690872" cy="175153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86200" y="3700828"/>
            <a:ext cx="4690872" cy="913759"/>
          </a:xfrm>
        </p:spPr>
        <p:txBody>
          <a:bodyPr anchor="b">
            <a:normAutofit/>
          </a:bodyPr>
          <a:lstStyle>
            <a:lvl1pPr marL="0" indent="0">
              <a:buNone/>
              <a:defRPr sz="2400" b="0" i="1" baseline="0">
                <a:solidFill>
                  <a:schemeClr val="tx1">
                    <a:lumMod val="85000"/>
                    <a:lumOff val="1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886200" y="4669432"/>
            <a:ext cx="4690872" cy="17521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5165B19-1003-4263-BC85-BD4C942BC585}" type="datetimeFigureOut">
              <a:rPr lang="ar-SA" smtClean="0"/>
              <a:pPr/>
              <a:t>06/01/1440</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6B62775-9201-4FF4-9DBF-8097F4A0CE56}" type="slidenum">
              <a:rPr lang="ar-SA" smtClean="0"/>
              <a:pPr/>
              <a:t>‹#›</a:t>
            </a:fld>
            <a:endParaRPr lang="ar-SA"/>
          </a:p>
        </p:txBody>
      </p:sp>
    </p:spTree>
    <p:extLst>
      <p:ext uri="{BB962C8B-B14F-4D97-AF65-F5344CB8AC3E}">
        <p14:creationId xmlns:p14="http://schemas.microsoft.com/office/powerpoint/2010/main" val="2668111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5165B19-1003-4263-BC85-BD4C942BC585}" type="datetimeFigureOut">
              <a:rPr lang="ar-SA" smtClean="0"/>
              <a:pPr/>
              <a:t>06/01/1440</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6B62775-9201-4FF4-9DBF-8097F4A0CE56}" type="slidenum">
              <a:rPr lang="ar-SA" smtClean="0"/>
              <a:pPr/>
              <a:t>‹#›</a:t>
            </a:fld>
            <a:endParaRPr lang="ar-SA"/>
          </a:p>
        </p:txBody>
      </p:sp>
    </p:spTree>
    <p:extLst>
      <p:ext uri="{BB962C8B-B14F-4D97-AF65-F5344CB8AC3E}">
        <p14:creationId xmlns:p14="http://schemas.microsoft.com/office/powerpoint/2010/main" val="3238607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165B19-1003-4263-BC85-BD4C942BC585}" type="datetimeFigureOut">
              <a:rPr lang="ar-SA" smtClean="0"/>
              <a:pPr/>
              <a:t>06/01/1440</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6B62775-9201-4FF4-9DBF-8097F4A0CE56}" type="slidenum">
              <a:rPr lang="ar-SA" smtClean="0"/>
              <a:pPr/>
              <a:t>‹#›</a:t>
            </a:fld>
            <a:endParaRPr lang="ar-SA"/>
          </a:p>
        </p:txBody>
      </p:sp>
    </p:spTree>
    <p:extLst>
      <p:ext uri="{BB962C8B-B14F-4D97-AF65-F5344CB8AC3E}">
        <p14:creationId xmlns:p14="http://schemas.microsoft.com/office/powerpoint/2010/main" val="772107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500" y="555479"/>
            <a:ext cx="2879082" cy="1921022"/>
          </a:xfrm>
        </p:spPr>
        <p:txBody>
          <a:bodyPr anchor="t">
            <a:noAutofit/>
          </a:bodyPr>
          <a:lstStyle>
            <a:lvl1pPr>
              <a:lnSpc>
                <a:spcPct val="93000"/>
              </a:lnSpc>
              <a:defRPr sz="3000"/>
            </a:lvl1pPr>
          </a:lstStyle>
          <a:p>
            <a:r>
              <a:rPr lang="en-US"/>
              <a:t>Click to edit Master title style</a:t>
            </a:r>
            <a:endParaRPr lang="en-US" dirty="0"/>
          </a:p>
        </p:txBody>
      </p:sp>
      <p:sp>
        <p:nvSpPr>
          <p:cNvPr id="3" name="Content Placeholder 2"/>
          <p:cNvSpPr>
            <a:spLocks noGrp="1"/>
          </p:cNvSpPr>
          <p:nvPr>
            <p:ph idx="1"/>
          </p:nvPr>
        </p:nvSpPr>
        <p:spPr>
          <a:xfrm>
            <a:off x="3886200" y="564147"/>
            <a:ext cx="4686300" cy="5622644"/>
          </a:xfrm>
        </p:spPr>
        <p:txBody>
          <a:bodyPr/>
          <a:lstStyle>
            <a:lvl1pPr>
              <a:lnSpc>
                <a:spcPct val="112000"/>
              </a:lnSpc>
              <a:defRPr sz="2000"/>
            </a:lvl1pPr>
            <a:lvl2pPr>
              <a:lnSpc>
                <a:spcPct val="112000"/>
              </a:lnSpc>
              <a:defRPr sz="1800"/>
            </a:lvl2pPr>
            <a:lvl3pPr>
              <a:lnSpc>
                <a:spcPct val="112000"/>
              </a:lnSpc>
              <a:defRPr sz="1600"/>
            </a:lvl3pPr>
            <a:lvl4pPr>
              <a:lnSpc>
                <a:spcPct val="112000"/>
              </a:lnSpc>
              <a:defRPr sz="1400"/>
            </a:lvl4pPr>
            <a:lvl5pPr>
              <a:lnSpc>
                <a:spcPct val="112000"/>
              </a:lnSpc>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1500" y="2621513"/>
            <a:ext cx="2879082" cy="3239537"/>
          </a:xfrm>
        </p:spPr>
        <p:txBody>
          <a:bodyPr>
            <a:normAutofit/>
          </a:bodyPr>
          <a:lstStyle>
            <a:lvl1pPr marL="0" indent="0" algn="r">
              <a:lnSpc>
                <a:spcPct val="125000"/>
              </a:lnSpc>
              <a:spcBef>
                <a:spcPts val="1200"/>
              </a:spcBef>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65165B19-1003-4263-BC85-BD4C942BC585}" type="datetimeFigureOut">
              <a:rPr lang="ar-SA" smtClean="0"/>
              <a:pPr/>
              <a:t>06/01/1440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6B62775-9201-4FF4-9DBF-8097F4A0CE56}" type="slidenum">
              <a:rPr lang="ar-SA" smtClean="0"/>
              <a:pPr/>
              <a:t>‹#›</a:t>
            </a:fld>
            <a:endParaRPr lang="ar-SA"/>
          </a:p>
        </p:txBody>
      </p:sp>
    </p:spTree>
    <p:extLst>
      <p:ext uri="{BB962C8B-B14F-4D97-AF65-F5344CB8AC3E}">
        <p14:creationId xmlns:p14="http://schemas.microsoft.com/office/powerpoint/2010/main" val="3712355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501" y="557262"/>
            <a:ext cx="2882528" cy="1919239"/>
          </a:xfrm>
        </p:spPr>
        <p:txBody>
          <a:bodyPr anchor="t">
            <a:noAutofit/>
          </a:bodyPr>
          <a:lstStyle>
            <a:lvl1pPr>
              <a:lnSpc>
                <a:spcPct val="93000"/>
              </a:lnSpc>
              <a:defRPr sz="30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3943350" y="1"/>
            <a:ext cx="4629150" cy="685799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571501" y="2621512"/>
            <a:ext cx="2882528" cy="3236976"/>
          </a:xfrm>
        </p:spPr>
        <p:txBody>
          <a:bodyPr>
            <a:normAutofit/>
          </a:bodyPr>
          <a:lstStyle>
            <a:lvl1pPr marL="0" indent="0" algn="r">
              <a:lnSpc>
                <a:spcPct val="125000"/>
              </a:lnSpc>
              <a:spcBef>
                <a:spcPts val="1200"/>
              </a:spcBef>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65165B19-1003-4263-BC85-BD4C942BC585}" type="datetimeFigureOut">
              <a:rPr lang="ar-SA" smtClean="0"/>
              <a:pPr/>
              <a:t>06/01/1440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6B62775-9201-4FF4-9DBF-8097F4A0CE56}" type="slidenum">
              <a:rPr lang="ar-SA" smtClean="0"/>
              <a:pPr/>
              <a:t>‹#›</a:t>
            </a:fld>
            <a:endParaRPr lang="ar-SA"/>
          </a:p>
        </p:txBody>
      </p:sp>
    </p:spTree>
    <p:extLst>
      <p:ext uri="{BB962C8B-B14F-4D97-AF65-F5344CB8AC3E}">
        <p14:creationId xmlns:p14="http://schemas.microsoft.com/office/powerpoint/2010/main" val="3509565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2" name="Freeform 6" title="Page Number Shape"/>
          <p:cNvSpPr/>
          <p:nvPr/>
        </p:nvSpPr>
        <p:spPr bwMode="auto">
          <a:xfrm>
            <a:off x="8736012"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571500" y="559678"/>
            <a:ext cx="2875430" cy="495249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3886200" y="569066"/>
            <a:ext cx="4686299" cy="565515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1501" y="5930061"/>
            <a:ext cx="2861142" cy="365125"/>
          </a:xfrm>
          <a:prstGeom prst="rect">
            <a:avLst/>
          </a:prstGeom>
        </p:spPr>
        <p:txBody>
          <a:bodyPr vert="horz" lIns="91440" tIns="45720" rIns="91440" bIns="45720" rtlCol="0" anchor="t"/>
          <a:lstStyle>
            <a:lvl1pPr algn="r">
              <a:defRPr sz="750" b="0" i="1" baseline="0">
                <a:solidFill>
                  <a:schemeClr val="tx1">
                    <a:lumMod val="85000"/>
                    <a:lumOff val="15000"/>
                  </a:schemeClr>
                </a:solidFill>
                <a:latin typeface="+mj-lt"/>
              </a:defRPr>
            </a:lvl1pPr>
          </a:lstStyle>
          <a:p>
            <a:fld id="{65165B19-1003-4263-BC85-BD4C942BC585}" type="datetimeFigureOut">
              <a:rPr lang="ar-SA" smtClean="0"/>
              <a:pPr/>
              <a:t>06/01/1440</a:t>
            </a:fld>
            <a:endParaRPr lang="ar-SA"/>
          </a:p>
        </p:txBody>
      </p:sp>
      <p:sp>
        <p:nvSpPr>
          <p:cNvPr id="5" name="Footer Placeholder 4"/>
          <p:cNvSpPr>
            <a:spLocks noGrp="1"/>
          </p:cNvSpPr>
          <p:nvPr>
            <p:ph type="ftr" sz="quarter" idx="3"/>
          </p:nvPr>
        </p:nvSpPr>
        <p:spPr>
          <a:xfrm>
            <a:off x="571501" y="6314441"/>
            <a:ext cx="2861142" cy="365125"/>
          </a:xfrm>
          <a:prstGeom prst="rect">
            <a:avLst/>
          </a:prstGeom>
        </p:spPr>
        <p:txBody>
          <a:bodyPr vert="horz" lIns="91440" tIns="45720" rIns="91440" bIns="45720" rtlCol="0" anchor="t"/>
          <a:lstStyle>
            <a:lvl1pPr algn="r">
              <a:defRPr sz="1100" b="1" i="1" baseline="0">
                <a:solidFill>
                  <a:schemeClr val="tx1">
                    <a:lumMod val="85000"/>
                    <a:lumOff val="15000"/>
                  </a:schemeClr>
                </a:solidFill>
                <a:latin typeface="+mj-lt"/>
              </a:defRPr>
            </a:lvl1pPr>
          </a:lstStyle>
          <a:p>
            <a:endParaRPr lang="ar-SA"/>
          </a:p>
        </p:txBody>
      </p:sp>
      <p:sp>
        <p:nvSpPr>
          <p:cNvPr id="6" name="Slide Number Placeholder 5"/>
          <p:cNvSpPr>
            <a:spLocks noGrp="1"/>
          </p:cNvSpPr>
          <p:nvPr>
            <p:ph type="sldNum" sz="quarter" idx="4"/>
          </p:nvPr>
        </p:nvSpPr>
        <p:spPr>
          <a:xfrm>
            <a:off x="8736012" y="5607593"/>
            <a:ext cx="407987" cy="365125"/>
          </a:xfrm>
          <a:prstGeom prst="rect">
            <a:avLst/>
          </a:prstGeom>
        </p:spPr>
        <p:txBody>
          <a:bodyPr vert="horz" lIns="91440" tIns="45720" rIns="91440" bIns="45720" rtlCol="0" anchor="ctr"/>
          <a:lstStyle>
            <a:lvl1pPr algn="r">
              <a:defRPr sz="1100" b="0" i="1" baseline="0">
                <a:solidFill>
                  <a:schemeClr val="bg2"/>
                </a:solidFill>
                <a:latin typeface="+mj-lt"/>
              </a:defRPr>
            </a:lvl1pPr>
          </a:lstStyle>
          <a:p>
            <a:fld id="{06B62775-9201-4FF4-9DBF-8097F4A0CE56}" type="slidenum">
              <a:rPr lang="ar-SA" smtClean="0"/>
              <a:pPr/>
              <a:t>‹#›</a:t>
            </a:fld>
            <a:endParaRPr lang="ar-SA"/>
          </a:p>
        </p:txBody>
      </p:sp>
      <p:cxnSp>
        <p:nvCxnSpPr>
          <p:cNvPr id="10" name="Straight Connector 9"/>
          <p:cNvCxnSpPr/>
          <p:nvPr/>
        </p:nvCxnSpPr>
        <p:spPr>
          <a:xfrm>
            <a:off x="0" y="6199730"/>
            <a:ext cx="337185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0" y="6199730"/>
            <a:ext cx="337185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7244809"/>
      </p:ext>
    </p:extLst>
  </p:cSld>
  <p:clrMap bg1="lt1" tx1="dk1" bg2="lt2" tx2="dk2" accent1="accent1" accent2="accent2" accent3="accent3" accent4="accent4" accent5="accent5" accent6="accent6" hlink="hlink" folHlink="folHlink"/>
  <p:sldLayoutIdLst>
    <p:sldLayoutId id="2147483791" r:id="rId1"/>
    <p:sldLayoutId id="2147483792"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Lst>
  <p:txStyles>
    <p:titleStyle>
      <a:lvl1pPr algn="r" defTabSz="685800" rtl="0" eaLnBrk="1" latinLnBrk="0" hangingPunct="1">
        <a:lnSpc>
          <a:spcPct val="90000"/>
        </a:lnSpc>
        <a:spcBef>
          <a:spcPct val="0"/>
        </a:spcBef>
        <a:buNone/>
        <a:defRPr sz="3800" b="0" i="1" kern="1200" baseline="0">
          <a:solidFill>
            <a:schemeClr val="tx1">
              <a:lumMod val="85000"/>
              <a:lumOff val="15000"/>
            </a:schemeClr>
          </a:solidFill>
          <a:latin typeface="+mj-lt"/>
          <a:ea typeface="+mj-ea"/>
          <a:cs typeface="+mj-cs"/>
        </a:defRPr>
      </a:lvl1pPr>
    </p:titleStyle>
    <p:bodyStyle>
      <a:lvl1pPr marL="283464" indent="-283464" algn="l" defTabSz="6858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6858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6858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6858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6858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685800" rtl="0" eaLnBrk="1" latinLnBrk="0" hangingPunct="1">
        <a:lnSpc>
          <a:spcPct val="112000"/>
        </a:lnSpc>
        <a:spcBef>
          <a:spcPts val="975"/>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685800" rtl="0" eaLnBrk="1" latinLnBrk="0" hangingPunct="1">
        <a:lnSpc>
          <a:spcPct val="112000"/>
        </a:lnSpc>
        <a:spcBef>
          <a:spcPts val="975"/>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685800" rtl="0" eaLnBrk="1" latinLnBrk="0" hangingPunct="1">
        <a:lnSpc>
          <a:spcPct val="112000"/>
        </a:lnSpc>
        <a:spcBef>
          <a:spcPts val="975"/>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12598" algn="l" defTabSz="685800" rtl="0" eaLnBrk="1" latinLnBrk="0" hangingPunct="1">
        <a:lnSpc>
          <a:spcPct val="112000"/>
        </a:lnSpc>
        <a:spcBef>
          <a:spcPts val="975"/>
        </a:spcBef>
        <a:buFont typeface="Arial" panose="020B0604020202020204" pitchFamily="34" charset="0"/>
        <a:buChar char="•"/>
        <a:defRPr sz="1050" i="1" kern="1200" baseline="0">
          <a:solidFill>
            <a:schemeClr val="tx1">
              <a:lumMod val="85000"/>
              <a:lumOff val="1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32">
          <p15:clr>
            <a:srgbClr val="F26B43"/>
          </p15:clr>
        </p15:guide>
        <p15:guide id="2" pos="480">
          <p15:clr>
            <a:srgbClr val="F26B43"/>
          </p15:clr>
        </p15:guide>
        <p15:guide id="3" pos="7200">
          <p15:clr>
            <a:srgbClr val="F26B43"/>
          </p15:clr>
        </p15:guide>
        <p15:guide id="4" pos="3264">
          <p15:clr>
            <a:srgbClr val="F26B43"/>
          </p15:clr>
        </p15:guide>
        <p15:guide id="0" pos="2124">
          <p15:clr>
            <a:srgbClr val="F26B43"/>
          </p15:clr>
        </p15:guide>
        <p15:guide id="5" pos="360">
          <p15:clr>
            <a:srgbClr val="F26B43"/>
          </p15:clr>
        </p15:guide>
        <p15:guide id="6" orient="horz" pos="432">
          <p15:clr>
            <a:srgbClr val="F26B43"/>
          </p15:clr>
        </p15:guide>
        <p15:guide id="7" pos="5400">
          <p15:clr>
            <a:srgbClr val="F26B43"/>
          </p15:clr>
        </p15:guide>
        <p15:guide id="8" pos="244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en-US" dirty="0"/>
              <a:t>Primary Health Care </a:t>
            </a:r>
            <a:endParaRPr lang="ar-SA" dirty="0"/>
          </a:p>
        </p:txBody>
      </p:sp>
      <p:sp>
        <p:nvSpPr>
          <p:cNvPr id="3" name="عنوان فرعي 2"/>
          <p:cNvSpPr>
            <a:spLocks noGrp="1"/>
          </p:cNvSpPr>
          <p:nvPr>
            <p:ph type="subTitle" idx="1"/>
          </p:nvPr>
        </p:nvSpPr>
        <p:spPr/>
        <p:txBody>
          <a:bodyPr/>
          <a:lstStyle/>
          <a:p>
            <a:endParaRPr lang="ar-S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l">
              <a:buNone/>
            </a:pPr>
            <a:r>
              <a:rPr lang="en-US" dirty="0"/>
              <a:t>1977 WH O , had expressed the "</a:t>
            </a:r>
            <a:r>
              <a:rPr lang="en-US" b="1" dirty="0"/>
              <a:t>health for all  2000“</a:t>
            </a:r>
          </a:p>
          <a:p>
            <a:pPr algn="l">
              <a:buNone/>
            </a:pPr>
            <a:r>
              <a:rPr lang="en-US" dirty="0"/>
              <a:t>1978 WHO-UNICEF called for  International </a:t>
            </a:r>
          </a:p>
          <a:p>
            <a:pPr algn="l">
              <a:buNone/>
            </a:pPr>
            <a:r>
              <a:rPr lang="en-US" dirty="0"/>
              <a:t>Conference </a:t>
            </a:r>
          </a:p>
          <a:p>
            <a:pPr algn="l">
              <a:buNone/>
            </a:pPr>
            <a:r>
              <a:rPr lang="en-US" dirty="0"/>
              <a:t>Alma Ata  conference declared and accepted  WHO goal "</a:t>
            </a:r>
            <a:r>
              <a:rPr lang="en-US" b="1" dirty="0"/>
              <a:t>Health For All 2000</a:t>
            </a:r>
            <a:r>
              <a:rPr lang="en-US" dirty="0"/>
              <a:t>" &amp; proclaimed </a:t>
            </a:r>
            <a:r>
              <a:rPr lang="en-US" b="1" dirty="0"/>
              <a:t>primary health care as the way of achieving it.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t>Why PHC</a:t>
            </a:r>
            <a:endParaRPr lang="en-US" dirty="0"/>
          </a:p>
        </p:txBody>
      </p:sp>
      <p:sp>
        <p:nvSpPr>
          <p:cNvPr id="3" name="عنصر نائب للمحتوى 2"/>
          <p:cNvSpPr>
            <a:spLocks noGrp="1"/>
          </p:cNvSpPr>
          <p:nvPr>
            <p:ph idx="1"/>
          </p:nvPr>
        </p:nvSpPr>
        <p:spPr/>
        <p:txBody>
          <a:bodyPr/>
          <a:lstStyle/>
          <a:p>
            <a:pPr algn="l" rtl="0"/>
            <a:r>
              <a:rPr lang="en-US" dirty="0"/>
              <a:t>The first contact with people</a:t>
            </a:r>
          </a:p>
          <a:p>
            <a:pPr algn="l" rtl="0"/>
            <a:r>
              <a:rPr lang="en-US" dirty="0"/>
              <a:t>Provides the essential services  </a:t>
            </a:r>
          </a:p>
          <a:p>
            <a:pPr algn="l" rtl="0"/>
            <a:r>
              <a:rPr lang="en-US" dirty="0"/>
              <a:t>PHC  level/system   is  a system that based on the need of population  at a community level</a:t>
            </a:r>
          </a:p>
          <a:p>
            <a:pPr algn="l" rtl="0"/>
            <a:r>
              <a:rPr lang="en-US" dirty="0"/>
              <a:t>It is based on that secondary , tertiary and  primary health care levels are linked together  with real referral system</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a:bodyPr>
          <a:lstStyle/>
          <a:p>
            <a:pPr algn="l" rtl="0">
              <a:buNone/>
            </a:pPr>
            <a:r>
              <a:rPr lang="en-US" b="1" dirty="0"/>
              <a:t>''Health for all''    means :  all for health </a:t>
            </a:r>
            <a:endParaRPr lang="en-US" dirty="0"/>
          </a:p>
          <a:p>
            <a:pPr algn="l" rtl="0"/>
            <a:r>
              <a:rPr lang="en-US" dirty="0"/>
              <a:t>Health is brought within everyone's’ reach.</a:t>
            </a:r>
          </a:p>
          <a:p>
            <a:pPr algn="l" rtl="0"/>
            <a:r>
              <a:rPr lang="en-US" dirty="0"/>
              <a:t> It implies removal of poverty, malnutrition, ignorance , disease, unhygienic water supply &amp; living conditions. </a:t>
            </a:r>
          </a:p>
          <a:p>
            <a:pPr algn="l" rtl="0"/>
            <a:r>
              <a:rPr lang="en-US" dirty="0"/>
              <a:t>Holistic concept to be achieved by joint efforts in agriculture, industry, education etc</a:t>
            </a:r>
          </a:p>
          <a:p>
            <a:pPr algn="ctr">
              <a:buNone/>
            </a:pPr>
            <a:r>
              <a:rPr lang="en-US" b="1" dirty="0"/>
              <a:t>Health is the responsibility of all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 for all </a:t>
            </a:r>
          </a:p>
        </p:txBody>
      </p:sp>
      <p:sp>
        <p:nvSpPr>
          <p:cNvPr id="3" name="Content Placeholder 2"/>
          <p:cNvSpPr>
            <a:spLocks noGrp="1"/>
          </p:cNvSpPr>
          <p:nvPr>
            <p:ph idx="1"/>
          </p:nvPr>
        </p:nvSpPr>
        <p:spPr/>
        <p:txBody>
          <a:bodyPr/>
          <a:lstStyle/>
          <a:p>
            <a:r>
              <a:rPr lang="en-US" b="1" i="1" dirty="0"/>
              <a:t>attainment of a level of health that will enable every individual lead a socially and economically productive life</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Definition of PHC </a:t>
            </a:r>
          </a:p>
        </p:txBody>
      </p:sp>
      <p:sp>
        <p:nvSpPr>
          <p:cNvPr id="3" name="عنصر نائب للمحتوى 2"/>
          <p:cNvSpPr>
            <a:spLocks noGrp="1"/>
          </p:cNvSpPr>
          <p:nvPr>
            <p:ph idx="1"/>
          </p:nvPr>
        </p:nvSpPr>
        <p:spPr/>
        <p:txBody>
          <a:bodyPr/>
          <a:lstStyle/>
          <a:p>
            <a:pPr algn="just" rtl="0">
              <a:buNone/>
            </a:pPr>
            <a:r>
              <a:rPr lang="en-US" dirty="0"/>
              <a:t>Essential health care, based on practical, scientifically sound &amp; socially acceptable methods &amp; technologies made universally accessible to individuals &amp; families in their community through their full participation &amp; at a cost that the community &amp; country can afford to maintain at every stage of their development in spirit of self determination.</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b="1" dirty="0"/>
              <a:t>Principles of PHC </a:t>
            </a:r>
            <a:br>
              <a:rPr lang="en-US" dirty="0"/>
            </a:br>
            <a:endParaRPr lang="en-US" dirty="0"/>
          </a:p>
        </p:txBody>
      </p:sp>
      <p:sp>
        <p:nvSpPr>
          <p:cNvPr id="3" name="عنصر نائب للمحتوى 2"/>
          <p:cNvSpPr>
            <a:spLocks noGrp="1"/>
          </p:cNvSpPr>
          <p:nvPr>
            <p:ph idx="1"/>
          </p:nvPr>
        </p:nvSpPr>
        <p:spPr/>
        <p:txBody>
          <a:bodyPr>
            <a:normAutofit/>
          </a:bodyPr>
          <a:lstStyle/>
          <a:p>
            <a:pPr algn="just" rtl="0">
              <a:buNone/>
            </a:pPr>
            <a:r>
              <a:rPr lang="en-US" b="1" dirty="0"/>
              <a:t>Equitable distribution</a:t>
            </a:r>
            <a:endParaRPr lang="en-US" dirty="0"/>
          </a:p>
          <a:p>
            <a:pPr lvl="0" algn="just" rtl="0">
              <a:buNone/>
            </a:pPr>
            <a:r>
              <a:rPr lang="en-US" dirty="0"/>
              <a:t> Shift the centre of gravity of health care from urban to rural areas</a:t>
            </a:r>
          </a:p>
          <a:p>
            <a:pPr lvl="0" algn="just" rtl="0">
              <a:buNone/>
            </a:pPr>
            <a:endParaRPr lang="en-US" dirty="0"/>
          </a:p>
          <a:p>
            <a:pPr lvl="0" algn="just" rtl="0">
              <a:buNone/>
            </a:pPr>
            <a:r>
              <a:rPr lang="en-US" dirty="0"/>
              <a:t>Bring health care as near to their homes as Possible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t>Principles of PHC</a:t>
            </a:r>
            <a:endParaRPr lang="en-US" dirty="0"/>
          </a:p>
        </p:txBody>
      </p:sp>
      <p:sp>
        <p:nvSpPr>
          <p:cNvPr id="3" name="عنصر نائب للمحتوى 2"/>
          <p:cNvSpPr>
            <a:spLocks noGrp="1"/>
          </p:cNvSpPr>
          <p:nvPr>
            <p:ph idx="1"/>
          </p:nvPr>
        </p:nvSpPr>
        <p:spPr/>
        <p:txBody>
          <a:bodyPr>
            <a:normAutofit/>
          </a:bodyPr>
          <a:lstStyle/>
          <a:p>
            <a:pPr lvl="0" algn="l">
              <a:buNone/>
            </a:pPr>
            <a:r>
              <a:rPr lang="en-US" b="1" dirty="0"/>
              <a:t>Community participation</a:t>
            </a:r>
            <a:endParaRPr lang="en-US" dirty="0"/>
          </a:p>
          <a:p>
            <a:pPr algn="l" rtl="0">
              <a:buNone/>
            </a:pPr>
            <a:r>
              <a:rPr lang="en-US" dirty="0"/>
              <a:t>Types of participation: </a:t>
            </a:r>
          </a:p>
          <a:p>
            <a:pPr lvl="0" algn="l">
              <a:buNone/>
            </a:pPr>
            <a:r>
              <a:rPr lang="en-US" dirty="0">
                <a:solidFill>
                  <a:srgbClr val="FF0000"/>
                </a:solidFill>
              </a:rPr>
              <a:t>System maintain participation</a:t>
            </a:r>
            <a:r>
              <a:rPr lang="en-US" dirty="0"/>
              <a:t>: allows for increase the response of people to policies imposed from above </a:t>
            </a:r>
          </a:p>
          <a:p>
            <a:pPr lvl="0" algn="l">
              <a:buNone/>
            </a:pPr>
            <a:r>
              <a:rPr lang="en-US" dirty="0">
                <a:solidFill>
                  <a:srgbClr val="FF0000"/>
                </a:solidFill>
              </a:rPr>
              <a:t>System transforming participation </a:t>
            </a:r>
            <a:r>
              <a:rPr lang="en-US" dirty="0"/>
              <a:t>:allows for structure changes within system itself</a:t>
            </a:r>
          </a:p>
          <a:p>
            <a:pPr lvl="0" algn="l">
              <a:buNone/>
            </a:pPr>
            <a:r>
              <a:rPr lang="en-US" dirty="0"/>
              <a:t>Other see participation in term of community </a:t>
            </a:r>
            <a:r>
              <a:rPr lang="en-US" dirty="0">
                <a:solidFill>
                  <a:srgbClr val="FF0000"/>
                </a:solidFill>
              </a:rPr>
              <a:t>financing</a:t>
            </a:r>
            <a:r>
              <a:rPr lang="en-US" dirty="0"/>
              <a:t> part of the cost of their own health care, which means to activate people to take charge of their own affairs. </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t>Principles of PHC</a:t>
            </a:r>
            <a:endParaRPr lang="en-US" dirty="0"/>
          </a:p>
        </p:txBody>
      </p:sp>
      <p:sp>
        <p:nvSpPr>
          <p:cNvPr id="3" name="عنصر نائب للمحتوى 2"/>
          <p:cNvSpPr>
            <a:spLocks noGrp="1"/>
          </p:cNvSpPr>
          <p:nvPr>
            <p:ph idx="1"/>
          </p:nvPr>
        </p:nvSpPr>
        <p:spPr/>
        <p:txBody>
          <a:bodyPr/>
          <a:lstStyle/>
          <a:p>
            <a:pPr algn="l" rtl="0">
              <a:buNone/>
            </a:pPr>
            <a:r>
              <a:rPr lang="en-US" dirty="0"/>
              <a:t>In summary for health services to run well, cooperation is needed from Governmental  as well as community for</a:t>
            </a:r>
          </a:p>
          <a:p>
            <a:pPr lvl="0" algn="l" rtl="0">
              <a:buNone/>
            </a:pPr>
            <a:r>
              <a:rPr lang="en-US" dirty="0"/>
              <a:t>planning,</a:t>
            </a:r>
          </a:p>
          <a:p>
            <a:pPr lvl="0" algn="l" rtl="0">
              <a:buNone/>
            </a:pPr>
            <a:r>
              <a:rPr lang="en-US" dirty="0"/>
              <a:t>implementation   </a:t>
            </a:r>
          </a:p>
          <a:p>
            <a:pPr lvl="0" algn="l" rtl="0">
              <a:buNone/>
            </a:pPr>
            <a:r>
              <a:rPr lang="en-US" dirty="0"/>
              <a:t>maintenance</a:t>
            </a:r>
          </a:p>
          <a:p>
            <a:pPr lvl="0" algn="l" rtl="0">
              <a:buNone/>
            </a:pPr>
            <a:r>
              <a:rPr lang="en-US" dirty="0"/>
              <a:t>Manpower, money and materials</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t>Principles of PHC</a:t>
            </a:r>
            <a:endParaRPr lang="en-US" dirty="0"/>
          </a:p>
        </p:txBody>
      </p:sp>
      <p:sp>
        <p:nvSpPr>
          <p:cNvPr id="3" name="عنصر نائب للمحتوى 2"/>
          <p:cNvSpPr>
            <a:spLocks noGrp="1"/>
          </p:cNvSpPr>
          <p:nvPr>
            <p:ph idx="1"/>
          </p:nvPr>
        </p:nvSpPr>
        <p:spPr/>
        <p:txBody>
          <a:bodyPr>
            <a:normAutofit/>
          </a:bodyPr>
          <a:lstStyle/>
          <a:p>
            <a:pPr lvl="0" algn="l" rtl="0">
              <a:buNone/>
            </a:pPr>
            <a:r>
              <a:rPr lang="en-US" b="1" dirty="0" err="1"/>
              <a:t>Intersectoral</a:t>
            </a:r>
            <a:r>
              <a:rPr lang="en-US" b="1" dirty="0"/>
              <a:t> coordination: </a:t>
            </a:r>
            <a:endParaRPr lang="en-US" dirty="0"/>
          </a:p>
          <a:p>
            <a:pPr lvl="0" algn="l" rtl="0">
              <a:buNone/>
            </a:pPr>
            <a:r>
              <a:rPr lang="en-US" dirty="0"/>
              <a:t>Components of health care cannot be provided by health sector alone.</a:t>
            </a:r>
          </a:p>
          <a:p>
            <a:pPr lvl="0" algn="l" rtl="0">
              <a:buNone/>
            </a:pPr>
            <a:r>
              <a:rPr lang="en-US" dirty="0"/>
              <a:t>It includes other </a:t>
            </a:r>
            <a:r>
              <a:rPr lang="en-US"/>
              <a:t>sectors like, </a:t>
            </a:r>
            <a:r>
              <a:rPr lang="en-US" dirty="0"/>
              <a:t>food industry, education, housing, public works, communication etc</a:t>
            </a:r>
          </a:p>
          <a:p>
            <a:pPr lvl="0" algn="l" rtl="0">
              <a:buNone/>
            </a:pPr>
            <a:r>
              <a:rPr lang="en-US" dirty="0"/>
              <a:t>Cooperation needs certain legislation, allocation of resources &amp; strong political will</a:t>
            </a:r>
          </a:p>
          <a:p>
            <a:pPr rtl="0">
              <a:buNone/>
            </a:pPr>
            <a:r>
              <a:rPr lang="en-US" dirty="0"/>
              <a:t> </a:t>
            </a:r>
          </a:p>
          <a:p>
            <a:endParaRPr lang="en-US" dirty="0"/>
          </a:p>
        </p:txBody>
      </p:sp>
    </p:spTree>
  </p:cSld>
  <p:clrMapOvr>
    <a:masterClrMapping/>
  </p:clrMapOvr>
  <p:transition>
    <p:wedg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t>Principles of PHC</a:t>
            </a:r>
            <a:endParaRPr lang="en-US" dirty="0"/>
          </a:p>
        </p:txBody>
      </p:sp>
      <p:sp>
        <p:nvSpPr>
          <p:cNvPr id="3" name="عنصر نائب للمحتوى 2"/>
          <p:cNvSpPr>
            <a:spLocks noGrp="1"/>
          </p:cNvSpPr>
          <p:nvPr>
            <p:ph idx="1"/>
          </p:nvPr>
        </p:nvSpPr>
        <p:spPr/>
        <p:txBody>
          <a:bodyPr/>
          <a:lstStyle/>
          <a:p>
            <a:pPr lvl="0" algn="just" rtl="0">
              <a:buNone/>
            </a:pPr>
            <a:r>
              <a:rPr lang="en-US" b="1" dirty="0"/>
              <a:t>Appropriate technology</a:t>
            </a:r>
            <a:endParaRPr lang="en-US" dirty="0"/>
          </a:p>
          <a:p>
            <a:pPr algn="just" rtl="0">
              <a:buNone/>
            </a:pPr>
            <a:r>
              <a:rPr lang="en-US" dirty="0"/>
              <a:t>Defined  as to be acceptable to those use it &amp; those for whom it is used and can be maintained by people themselves at a cost that the country &amp; community can afford</a:t>
            </a:r>
          </a:p>
          <a:p>
            <a:pPr algn="just" rtl="0">
              <a:buNone/>
            </a:pPr>
            <a:r>
              <a:rPr lang="en-US" b="1" dirty="0"/>
              <a:t> </a:t>
            </a:r>
            <a:endParaRPr lang="en-US" dirty="0"/>
          </a:p>
          <a:p>
            <a:pPr algn="l"/>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t>Levels of health care</a:t>
            </a:r>
            <a:endParaRPr lang="ar-SA" b="1" dirty="0"/>
          </a:p>
        </p:txBody>
      </p:sp>
      <p:sp>
        <p:nvSpPr>
          <p:cNvPr id="3" name="عنصر نائب للمحتوى 2"/>
          <p:cNvSpPr>
            <a:spLocks noGrp="1"/>
          </p:cNvSpPr>
          <p:nvPr>
            <p:ph idx="1"/>
          </p:nvPr>
        </p:nvSpPr>
        <p:spPr/>
        <p:txBody>
          <a:bodyPr>
            <a:normAutofit/>
          </a:bodyPr>
          <a:lstStyle/>
          <a:p>
            <a:pPr lvl="0" algn="l" rtl="0">
              <a:buNone/>
            </a:pPr>
            <a:r>
              <a:rPr lang="en-US" b="1" dirty="0"/>
              <a:t>Primary health care</a:t>
            </a:r>
            <a:endParaRPr lang="en-US" dirty="0"/>
          </a:p>
          <a:p>
            <a:pPr algn="l" rtl="0"/>
            <a:r>
              <a:rPr lang="en-US" dirty="0"/>
              <a:t>The “first” level of contact between the individual and the health system.</a:t>
            </a:r>
          </a:p>
          <a:p>
            <a:pPr algn="l" rtl="0"/>
            <a:r>
              <a:rPr lang="en-US" dirty="0"/>
              <a:t>Essential health care (PHC) is provided.</a:t>
            </a:r>
          </a:p>
          <a:p>
            <a:pPr algn="l" rtl="0"/>
            <a:r>
              <a:rPr lang="en-US" dirty="0"/>
              <a:t>The closest to the people.</a:t>
            </a:r>
          </a:p>
          <a:p>
            <a:pPr algn="l" rtl="0"/>
            <a:r>
              <a:rPr lang="en-US" dirty="0"/>
              <a:t>Provided by the primary health centers</a:t>
            </a:r>
          </a:p>
          <a:p>
            <a:pPr algn="l" rtl="0"/>
            <a:r>
              <a:rPr lang="en-US" dirty="0"/>
              <a:t> Majority of health complaints and problems can be satisfactory managed </a:t>
            </a:r>
          </a:p>
          <a:p>
            <a:pPr algn="l" rtl="0"/>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br>
              <a:rPr lang="en-US" b="1" dirty="0"/>
            </a:br>
            <a:r>
              <a:rPr lang="en-US" b="1" dirty="0"/>
              <a:t>Basic Elements of PHC</a:t>
            </a:r>
            <a:br>
              <a:rPr lang="en-US" dirty="0"/>
            </a:br>
            <a:endParaRPr lang="en-US" dirty="0"/>
          </a:p>
        </p:txBody>
      </p:sp>
      <p:sp>
        <p:nvSpPr>
          <p:cNvPr id="3" name="عنصر نائب للمحتوى 2"/>
          <p:cNvSpPr>
            <a:spLocks noGrp="1"/>
          </p:cNvSpPr>
          <p:nvPr>
            <p:ph idx="1"/>
          </p:nvPr>
        </p:nvSpPr>
        <p:spPr/>
        <p:txBody>
          <a:bodyPr>
            <a:normAutofit/>
          </a:bodyPr>
          <a:lstStyle/>
          <a:p>
            <a:pPr algn="l" rtl="0"/>
            <a:r>
              <a:rPr lang="en-US" dirty="0"/>
              <a:t>Identifying &amp; controlling prevailing health problems</a:t>
            </a:r>
          </a:p>
          <a:p>
            <a:r>
              <a:rPr lang="en-US" dirty="0"/>
              <a:t>Health education  : methods of preventing and controlling them</a:t>
            </a:r>
          </a:p>
          <a:p>
            <a:pPr algn="l" rtl="0"/>
            <a:r>
              <a:rPr lang="en-US" dirty="0"/>
              <a:t>Food supply and proper nutrition </a:t>
            </a:r>
          </a:p>
          <a:p>
            <a:pPr algn="l" rtl="0"/>
            <a:r>
              <a:rPr lang="en-US" dirty="0"/>
              <a:t>Provision of safe water and basic sanitation</a:t>
            </a:r>
          </a:p>
          <a:p>
            <a:pPr algn="l" rtl="0"/>
            <a:r>
              <a:rPr lang="en-US" dirty="0"/>
              <a:t>Maternal &amp; child health care, including family planning</a:t>
            </a:r>
          </a:p>
          <a:p>
            <a:pPr algn="l" rtl="0"/>
            <a:r>
              <a:rPr lang="en-US" dirty="0"/>
              <a:t>Immunization</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t>Basic Elements of PHC</a:t>
            </a:r>
            <a:endParaRPr lang="en-US" dirty="0"/>
          </a:p>
        </p:txBody>
      </p:sp>
      <p:sp>
        <p:nvSpPr>
          <p:cNvPr id="3" name="عنصر نائب للمحتوى 2"/>
          <p:cNvSpPr>
            <a:spLocks noGrp="1"/>
          </p:cNvSpPr>
          <p:nvPr>
            <p:ph idx="1"/>
          </p:nvPr>
        </p:nvSpPr>
        <p:spPr/>
        <p:txBody>
          <a:bodyPr>
            <a:normAutofit/>
          </a:bodyPr>
          <a:lstStyle/>
          <a:p>
            <a:pPr lvl="0" algn="l" rtl="0"/>
            <a:r>
              <a:rPr lang="en-US" dirty="0"/>
              <a:t>Prevention and control of endemic disease</a:t>
            </a:r>
          </a:p>
          <a:p>
            <a:pPr lvl="0" algn="l" rtl="0"/>
            <a:r>
              <a:rPr lang="en-US" dirty="0"/>
              <a:t>Appropriate treatment of common diseases and injuries</a:t>
            </a:r>
          </a:p>
          <a:p>
            <a:pPr lvl="0" algn="l" rtl="0"/>
            <a:r>
              <a:rPr lang="en-US" dirty="0"/>
              <a:t>Promotion of mental health</a:t>
            </a:r>
          </a:p>
          <a:p>
            <a:pPr lvl="0" algn="l" rtl="0"/>
            <a:r>
              <a:rPr lang="en-US" dirty="0"/>
              <a:t>Provision of essential drugs , Basic laboratory services</a:t>
            </a:r>
          </a:p>
          <a:p>
            <a:pPr lvl="0" algn="l" rtl="0"/>
            <a:r>
              <a:rPr lang="en-US" dirty="0"/>
              <a:t>Training of health guides, health workers and health assistants. </a:t>
            </a:r>
          </a:p>
          <a:p>
            <a:pPr algn="l" rtl="0"/>
            <a:r>
              <a:rPr lang="en-US" dirty="0"/>
              <a:t>  Referral services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3400" y="304800"/>
            <a:ext cx="8229600" cy="1143000"/>
          </a:xfrm>
        </p:spPr>
        <p:txBody>
          <a:bodyPr>
            <a:normAutofit fontScale="90000"/>
          </a:bodyPr>
          <a:lstStyle/>
          <a:p>
            <a:r>
              <a:rPr lang="en-US" b="1" dirty="0"/>
              <a:t> </a:t>
            </a:r>
            <a:br>
              <a:rPr lang="en-US" b="1" dirty="0"/>
            </a:br>
            <a:r>
              <a:rPr lang="en-US" b="1" dirty="0"/>
              <a:t>The Functions of  PHC </a:t>
            </a:r>
            <a:br>
              <a:rPr lang="en-US" dirty="0"/>
            </a:br>
            <a:endParaRPr lang="en-US" dirty="0"/>
          </a:p>
        </p:txBody>
      </p:sp>
      <p:sp>
        <p:nvSpPr>
          <p:cNvPr id="3" name="عنصر نائب للمحتوى 2"/>
          <p:cNvSpPr>
            <a:spLocks noGrp="1"/>
          </p:cNvSpPr>
          <p:nvPr>
            <p:ph idx="1"/>
          </p:nvPr>
        </p:nvSpPr>
        <p:spPr/>
        <p:txBody>
          <a:bodyPr>
            <a:normAutofit/>
          </a:bodyPr>
          <a:lstStyle/>
          <a:p>
            <a:pPr lvl="0" algn="l" rtl="0"/>
            <a:r>
              <a:rPr lang="en-US" dirty="0"/>
              <a:t>To provide continuous and comprehensive care</a:t>
            </a:r>
          </a:p>
          <a:p>
            <a:pPr lvl="0" algn="l" rtl="0"/>
            <a:r>
              <a:rPr lang="en-US" dirty="0"/>
              <a:t>To refer to specialists and/or hospital services</a:t>
            </a:r>
          </a:p>
          <a:p>
            <a:pPr lvl="0" algn="l" rtl="0"/>
            <a:r>
              <a:rPr lang="en-US" dirty="0"/>
              <a:t>To co-ordinate health services for the patient</a:t>
            </a:r>
          </a:p>
          <a:p>
            <a:pPr lvl="0" algn="l" rtl="0"/>
            <a:r>
              <a:rPr lang="en-US" dirty="0"/>
              <a:t>To guide the patient within the network of social welfare and public health services</a:t>
            </a:r>
          </a:p>
          <a:p>
            <a:pPr lvl="0" algn="l" rtl="0">
              <a:buNone/>
            </a:pPr>
            <a:r>
              <a:rPr lang="en-US" dirty="0"/>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b="1" dirty="0"/>
              <a:t>WHO strategies  and  PHC </a:t>
            </a:r>
            <a:br>
              <a:rPr lang="en-US" dirty="0"/>
            </a:br>
            <a:endParaRPr lang="en-US" dirty="0"/>
          </a:p>
        </p:txBody>
      </p:sp>
      <p:sp>
        <p:nvSpPr>
          <p:cNvPr id="3" name="عنصر نائب للمحتوى 2"/>
          <p:cNvSpPr>
            <a:spLocks noGrp="1"/>
          </p:cNvSpPr>
          <p:nvPr>
            <p:ph idx="1"/>
          </p:nvPr>
        </p:nvSpPr>
        <p:spPr/>
        <p:txBody>
          <a:bodyPr>
            <a:normAutofit/>
          </a:bodyPr>
          <a:lstStyle/>
          <a:p>
            <a:pPr lvl="0" algn="just" rtl="0"/>
            <a:r>
              <a:rPr lang="en-US" b="1" dirty="0"/>
              <a:t>Reducing excess mortality of poor marginalized populations</a:t>
            </a:r>
            <a:r>
              <a:rPr lang="en-US" dirty="0"/>
              <a:t>: so     </a:t>
            </a:r>
          </a:p>
          <a:p>
            <a:pPr lvl="0" algn="just" rtl="0">
              <a:buNone/>
            </a:pPr>
            <a:r>
              <a:rPr lang="en-US" dirty="0"/>
              <a:t> PHC must ensure access to health services for the most disadvantaged populations, and focus on interventions which will directly impact on the major causes of mortality, morbidity and disability for those populations. </a:t>
            </a:r>
          </a:p>
          <a:p>
            <a:pPr rtl="0">
              <a:buNone/>
            </a:pPr>
            <a:r>
              <a:rPr lang="en-US" b="1" dirty="0"/>
              <a:t>Exp :out reach program to provide immunization  </a:t>
            </a:r>
            <a:endParaRPr lang="en-US" dirty="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b="1" dirty="0"/>
              <a:t>WHO strategies  and  PHC </a:t>
            </a:r>
            <a:br>
              <a:rPr lang="en-US" dirty="0"/>
            </a:br>
            <a:endParaRPr lang="en-US" dirty="0"/>
          </a:p>
        </p:txBody>
      </p:sp>
      <p:sp>
        <p:nvSpPr>
          <p:cNvPr id="3" name="عنصر نائب للمحتوى 2"/>
          <p:cNvSpPr>
            <a:spLocks noGrp="1"/>
          </p:cNvSpPr>
          <p:nvPr>
            <p:ph idx="1"/>
          </p:nvPr>
        </p:nvSpPr>
        <p:spPr/>
        <p:txBody>
          <a:bodyPr/>
          <a:lstStyle/>
          <a:p>
            <a:pPr lvl="0" algn="just" rtl="0"/>
            <a:r>
              <a:rPr lang="en-US" b="1" dirty="0"/>
              <a:t>Reducing the leading risk factors to human health:    so</a:t>
            </a:r>
          </a:p>
          <a:p>
            <a:pPr lvl="0" algn="just" rtl="0">
              <a:buNone/>
            </a:pPr>
            <a:r>
              <a:rPr lang="en-US" b="1" dirty="0"/>
              <a:t> </a:t>
            </a:r>
            <a:r>
              <a:rPr lang="en-US" dirty="0"/>
              <a:t>PHC, through its preventative and health promotion roles, must address those known risk factors, which are the major determinants of health outcomes for local populations.</a:t>
            </a:r>
          </a:p>
          <a:p>
            <a:pPr>
              <a:buNone/>
            </a:pPr>
            <a:r>
              <a:rPr lang="en-US" dirty="0"/>
              <a:t>IMCI; integrated management of child illnesses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b="1" dirty="0"/>
              <a:t>WHO strategies  and  PHC </a:t>
            </a:r>
            <a:br>
              <a:rPr lang="en-US" dirty="0"/>
            </a:br>
            <a:endParaRPr lang="en-US" dirty="0"/>
          </a:p>
        </p:txBody>
      </p:sp>
      <p:sp>
        <p:nvSpPr>
          <p:cNvPr id="3" name="عنصر نائب للمحتوى 2"/>
          <p:cNvSpPr>
            <a:spLocks noGrp="1"/>
          </p:cNvSpPr>
          <p:nvPr>
            <p:ph idx="1"/>
          </p:nvPr>
        </p:nvSpPr>
        <p:spPr/>
        <p:txBody>
          <a:bodyPr>
            <a:normAutofit/>
          </a:bodyPr>
          <a:lstStyle/>
          <a:p>
            <a:pPr lvl="0" algn="just" rtl="0"/>
            <a:r>
              <a:rPr lang="en-US" b="1" dirty="0"/>
              <a:t>Developing Sustainable Health Systems</a:t>
            </a:r>
            <a:r>
              <a:rPr lang="en-US" dirty="0"/>
              <a:t>:     </a:t>
            </a:r>
          </a:p>
          <a:p>
            <a:pPr lvl="0" algn="just" rtl="0">
              <a:buNone/>
            </a:pPr>
            <a:r>
              <a:rPr lang="en-US" dirty="0"/>
              <a:t>PHC as a component of health systems must develop in ways, which are financially sustainable, supported by political leaders, and supported by the populations served.</a:t>
            </a:r>
          </a:p>
          <a:p>
            <a:pPr algn="just" rtl="0">
              <a:buNone/>
            </a:pPr>
            <a:r>
              <a:rPr lang="en-US" dirty="0"/>
              <a:t> </a:t>
            </a:r>
          </a:p>
          <a:p>
            <a:pPr algn="just" rtl="0">
              <a:buNone/>
            </a:pPr>
            <a:r>
              <a:rPr lang="en-US" dirty="0"/>
              <a:t>some village provided health facility </a:t>
            </a:r>
          </a:p>
          <a:p>
            <a:pPr>
              <a:buNone/>
            </a:pP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t>WHO strategies  and  PHC </a:t>
            </a:r>
            <a:endParaRPr lang="en-US" dirty="0"/>
          </a:p>
        </p:txBody>
      </p:sp>
      <p:sp>
        <p:nvSpPr>
          <p:cNvPr id="3" name="عنصر نائب للمحتوى 2"/>
          <p:cNvSpPr>
            <a:spLocks noGrp="1"/>
          </p:cNvSpPr>
          <p:nvPr>
            <p:ph idx="1"/>
          </p:nvPr>
        </p:nvSpPr>
        <p:spPr/>
        <p:txBody>
          <a:bodyPr/>
          <a:lstStyle/>
          <a:p>
            <a:pPr algn="l" rtl="0"/>
            <a:r>
              <a:rPr lang="en-US" b="1" dirty="0"/>
              <a:t>Developing an enabling policy and institutional environment</a:t>
            </a:r>
            <a:r>
              <a:rPr lang="en-US" dirty="0"/>
              <a:t>: </a:t>
            </a:r>
          </a:p>
          <a:p>
            <a:pPr algn="l" rtl="0">
              <a:buNone/>
            </a:pPr>
            <a:r>
              <a:rPr lang="en-US" dirty="0"/>
              <a:t>    PHC policy must be integrated with other policy domains, and play its part in the interest  of wider social, economic, environmental and development  policy</a:t>
            </a:r>
          </a:p>
          <a:p>
            <a:pPr algn="l" rtl="0">
              <a:buNone/>
            </a:pPr>
            <a:r>
              <a:rPr lang="en-US" dirty="0"/>
              <a:t>Supportive policy from others at higher level</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b="1" dirty="0"/>
              <a:t>Activities to apply PHC into practice :</a:t>
            </a:r>
            <a:br>
              <a:rPr lang="en-US" dirty="0"/>
            </a:br>
            <a:endParaRPr lang="en-US" dirty="0"/>
          </a:p>
        </p:txBody>
      </p:sp>
      <p:sp>
        <p:nvSpPr>
          <p:cNvPr id="3" name="عنصر نائب للمحتوى 2"/>
          <p:cNvSpPr>
            <a:spLocks noGrp="1"/>
          </p:cNvSpPr>
          <p:nvPr>
            <p:ph idx="1"/>
          </p:nvPr>
        </p:nvSpPr>
        <p:spPr/>
        <p:txBody>
          <a:bodyPr>
            <a:normAutofit/>
          </a:bodyPr>
          <a:lstStyle/>
          <a:p>
            <a:pPr algn="l" rtl="0"/>
            <a:r>
              <a:rPr lang="en-US" dirty="0"/>
              <a:t>Focus and tackle  the main health problems in the community, and accordingly  provide </a:t>
            </a:r>
            <a:r>
              <a:rPr lang="en-US" dirty="0" err="1"/>
              <a:t>promotive</a:t>
            </a:r>
            <a:r>
              <a:rPr lang="en-US" dirty="0"/>
              <a:t>, preventive, curative and rehabilitative services.    </a:t>
            </a:r>
          </a:p>
          <a:p>
            <a:pPr algn="l" rtl="0"/>
            <a:r>
              <a:rPr lang="en-US" dirty="0"/>
              <a:t> Involves   all related sectors</a:t>
            </a:r>
          </a:p>
          <a:p>
            <a:pPr algn="l" rtl="0"/>
            <a:r>
              <a:rPr lang="en-US" dirty="0"/>
              <a:t>Ensure sustainability</a:t>
            </a:r>
          </a:p>
          <a:p>
            <a:pPr algn="l" rtl="0"/>
            <a:r>
              <a:rPr lang="en-US" dirty="0"/>
              <a:t>All governments should formulate national policies, strategies and plans of action to launch and sustain primary health care as part of a comprehensive national health system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l" rtl="0"/>
            <a:r>
              <a:rPr lang="en-US" dirty="0"/>
              <a:t>Provide :  education concerning prevailing health problems and the methods of preventing and controlling them</a:t>
            </a:r>
          </a:p>
          <a:p>
            <a:r>
              <a:rPr lang="en-US" dirty="0"/>
              <a:t>promotion of food supply and proper nutrition</a:t>
            </a:r>
            <a:r>
              <a:rPr lang="en-US"/>
              <a:t>;  maternal </a:t>
            </a:r>
            <a:r>
              <a:rPr lang="en-US" dirty="0"/>
              <a:t>and child health care, including family planning  immunization …..etc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just" rtl="0"/>
            <a:r>
              <a:rPr lang="en-US" dirty="0"/>
              <a:t>Relies, at local and referral levels, on health workers, including physicians, nurses, midwives, auxiliaries and community workers as applicable, as well as traditional practitioners as needed, suitably trained socially and technically to work as a health team and to respond to the expressed health needs of the community.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Font typeface="Wingdings" pitchFamily="2" charset="2"/>
              <a:buChar char="q"/>
            </a:pPr>
            <a:r>
              <a:rPr lang="en-US" dirty="0"/>
              <a:t>comprises a basic ‘‘package’’ of health services aimed at provision of essential health services at the community level. </a:t>
            </a:r>
          </a:p>
          <a:p>
            <a:r>
              <a:rPr lang="en-US" dirty="0"/>
              <a:t>The term PHC is also used to refer to the philosophy that underpinned the Alma Ata Declaration of 1978 (WHO/UNICEF 1978) which sets out a series of principles for a health system. </a:t>
            </a:r>
          </a:p>
          <a:p>
            <a:r>
              <a:rPr lang="en-US" dirty="0"/>
              <a:t>These principles were </a:t>
            </a:r>
            <a:r>
              <a:rPr lang="en-US" dirty="0">
                <a:solidFill>
                  <a:srgbClr val="FF0000"/>
                </a:solidFill>
              </a:rPr>
              <a:t>equity, community participation, appropriate technology, health promotion, and multi-</a:t>
            </a:r>
            <a:r>
              <a:rPr lang="en-US" dirty="0" err="1">
                <a:solidFill>
                  <a:srgbClr val="FF0000"/>
                </a:solidFill>
              </a:rPr>
              <a:t>sectoralism</a:t>
            </a:r>
            <a:r>
              <a:rPr lang="en-US" dirty="0">
                <a:solidFill>
                  <a:srgbClr val="FF0000"/>
                </a:solidFill>
              </a:rPr>
              <a:t>.</a:t>
            </a:r>
          </a:p>
          <a:p>
            <a:endParaRPr lang="en-US" dirty="0"/>
          </a:p>
        </p:txBody>
      </p:sp>
    </p:spTree>
    <p:extLst>
      <p:ext uri="{BB962C8B-B14F-4D97-AF65-F5344CB8AC3E}">
        <p14:creationId xmlns:p14="http://schemas.microsoft.com/office/powerpoint/2010/main" val="18293200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a:bodyPr>
          <a:lstStyle/>
          <a:p>
            <a:pPr lvl="0" algn="l" rtl="0">
              <a:buNone/>
            </a:pPr>
            <a:r>
              <a:rPr lang="en-US" b="1" dirty="0"/>
              <a:t>All countries should cooperate in a spirit of partnership and </a:t>
            </a:r>
            <a:r>
              <a:rPr lang="en-US" dirty="0"/>
              <a:t>service to ensure primary health care for all people since the attainment of </a:t>
            </a:r>
            <a:r>
              <a:rPr lang="en-US" b="1" dirty="0"/>
              <a:t>health by people in any one country directly concerns and benefits every other country</a:t>
            </a:r>
            <a:r>
              <a:rPr lang="en-US" dirty="0"/>
              <a:t>. </a:t>
            </a:r>
          </a:p>
          <a:p>
            <a:pPr lvl="0" algn="l" rtl="0">
              <a:buNone/>
            </a:pPr>
            <a:r>
              <a:rPr lang="en-US" dirty="0"/>
              <a:t>In this context the joint WHO/UNICEF report on primary health care constitutes a solid basis for the further development and operation of primary health care throughout the world.</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solidFill>
                  <a:srgbClr val="FF0000"/>
                </a:solidFill>
              </a:rPr>
              <a:t>Health professionals working at the PHC level have general skills </a:t>
            </a:r>
            <a:r>
              <a:rPr lang="en-US" dirty="0"/>
              <a:t>(such as community nurses, medical assistants, or general medical practitioners). </a:t>
            </a:r>
          </a:p>
          <a:p>
            <a:r>
              <a:rPr lang="en-US" dirty="0"/>
              <a:t>In some health systems, the health centers or health posts which offer </a:t>
            </a:r>
            <a:r>
              <a:rPr lang="en-US" dirty="0">
                <a:solidFill>
                  <a:srgbClr val="FF0000"/>
                </a:solidFill>
              </a:rPr>
              <a:t>PHC also act as a ‘‘gateway’’ </a:t>
            </a:r>
            <a:r>
              <a:rPr lang="en-US" dirty="0"/>
              <a:t>to secondary levels of care. </a:t>
            </a:r>
          </a:p>
          <a:p>
            <a:endParaRPr lang="en-US" dirty="0"/>
          </a:p>
          <a:p>
            <a:endParaRPr lang="en-US" dirty="0"/>
          </a:p>
        </p:txBody>
      </p:sp>
    </p:spTree>
    <p:extLst>
      <p:ext uri="{BB962C8B-B14F-4D97-AF65-F5344CB8AC3E}">
        <p14:creationId xmlns:p14="http://schemas.microsoft.com/office/powerpoint/2010/main" val="3028000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Secondary Health Care </a:t>
            </a:r>
            <a:r>
              <a:rPr lang="en-US" dirty="0"/>
              <a:t>includes more specialist diagnostic facilities and expertise, available on an out-patient and in-patient basis. </a:t>
            </a:r>
          </a:p>
          <a:p>
            <a:r>
              <a:rPr lang="en-US" dirty="0"/>
              <a:t>Such facilities are usually </a:t>
            </a:r>
            <a:r>
              <a:rPr lang="en-US" dirty="0">
                <a:solidFill>
                  <a:srgbClr val="FF0000"/>
                </a:solidFill>
              </a:rPr>
              <a:t>provided at district hospitals which may have a supervisory </a:t>
            </a:r>
            <a:r>
              <a:rPr lang="en-US" dirty="0"/>
              <a:t>and support role for PHC services.</a:t>
            </a:r>
          </a:p>
          <a:p>
            <a:r>
              <a:rPr lang="en-US" dirty="0"/>
              <a:t> </a:t>
            </a:r>
            <a:endParaRPr lang="en-US" dirty="0">
              <a:solidFill>
                <a:srgbClr val="FF0000"/>
              </a:solidFill>
            </a:endParaRPr>
          </a:p>
          <a:p>
            <a:endParaRPr lang="en-US" dirty="0"/>
          </a:p>
        </p:txBody>
      </p:sp>
    </p:spTree>
    <p:extLst>
      <p:ext uri="{BB962C8B-B14F-4D97-AF65-F5344CB8AC3E}">
        <p14:creationId xmlns:p14="http://schemas.microsoft.com/office/powerpoint/2010/main" val="3810378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lvl="0" algn="l" rtl="0">
              <a:buNone/>
            </a:pPr>
            <a:r>
              <a:rPr lang="en-US" b="1" dirty="0"/>
              <a:t>Secondary health care</a:t>
            </a:r>
            <a:endParaRPr lang="en-US" dirty="0"/>
          </a:p>
          <a:p>
            <a:pPr algn="l" rtl="0"/>
            <a:r>
              <a:rPr lang="en-US" dirty="0"/>
              <a:t>More complex problems are dealt with.</a:t>
            </a:r>
          </a:p>
          <a:p>
            <a:pPr algn="l" rtl="0"/>
            <a:r>
              <a:rPr lang="en-US" dirty="0"/>
              <a:t>Comprises curative services</a:t>
            </a:r>
          </a:p>
          <a:p>
            <a:pPr algn="l" rtl="0"/>
            <a:r>
              <a:rPr lang="en-US" dirty="0"/>
              <a:t>Provided by the district hospitals</a:t>
            </a:r>
          </a:p>
          <a:p>
            <a:pPr algn="l" rtl="0"/>
            <a:r>
              <a:rPr lang="en-US" dirty="0"/>
              <a:t>The 1</a:t>
            </a:r>
            <a:r>
              <a:rPr lang="en-US" baseline="30000" dirty="0"/>
              <a:t>st</a:t>
            </a:r>
            <a:r>
              <a:rPr lang="en-US" dirty="0"/>
              <a:t> referral level</a:t>
            </a:r>
          </a:p>
          <a:p>
            <a:pPr algn="l" rtl="0"/>
            <a:r>
              <a:rPr lang="en-US" dirty="0"/>
              <a:t> </a:t>
            </a:r>
          </a:p>
          <a:p>
            <a:pPr algn="l" rtl="0"/>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fontScale="85000" lnSpcReduction="10000"/>
          </a:bodyPr>
          <a:lstStyle/>
          <a:p>
            <a:pPr lvl="0" algn="l" rtl="0">
              <a:buNone/>
            </a:pPr>
            <a:r>
              <a:rPr lang="en-US" b="1" dirty="0"/>
              <a:t>Tertiary health care</a:t>
            </a:r>
          </a:p>
          <a:p>
            <a:r>
              <a:rPr lang="en-US" b="1" dirty="0"/>
              <a:t>Tertiary Health Care </a:t>
            </a:r>
            <a:r>
              <a:rPr lang="en-US" dirty="0"/>
              <a:t>is the most </a:t>
            </a:r>
            <a:r>
              <a:rPr lang="en-US" dirty="0">
                <a:solidFill>
                  <a:srgbClr val="FF0000"/>
                </a:solidFill>
              </a:rPr>
              <a:t>sophisticated level of health services where, for example, treatment for infertility takes place</a:t>
            </a:r>
            <a:r>
              <a:rPr lang="en-US" dirty="0"/>
              <a:t>. </a:t>
            </a:r>
          </a:p>
          <a:p>
            <a:r>
              <a:rPr lang="en-US" dirty="0"/>
              <a:t>Tertiary healthcare facilities are normally located </a:t>
            </a:r>
            <a:r>
              <a:rPr lang="en-US" dirty="0">
                <a:solidFill>
                  <a:srgbClr val="FF0000"/>
                </a:solidFill>
              </a:rPr>
              <a:t>at a regional or country level</a:t>
            </a:r>
            <a:r>
              <a:rPr lang="en-US" dirty="0"/>
              <a:t>. </a:t>
            </a:r>
          </a:p>
          <a:p>
            <a:r>
              <a:rPr lang="en-US" dirty="0"/>
              <a:t>This is the level where narrow </a:t>
            </a:r>
            <a:r>
              <a:rPr lang="en-US" dirty="0">
                <a:solidFill>
                  <a:srgbClr val="FF0000"/>
                </a:solidFill>
              </a:rPr>
              <a:t>specialization takes place, as well as training of health professionals</a:t>
            </a:r>
            <a:r>
              <a:rPr lang="en-US" dirty="0"/>
              <a:t>. </a:t>
            </a:r>
          </a:p>
          <a:p>
            <a:r>
              <a:rPr lang="en-US" dirty="0"/>
              <a:t>Tertiary health care is the most </a:t>
            </a:r>
            <a:r>
              <a:rPr lang="en-US" dirty="0">
                <a:solidFill>
                  <a:srgbClr val="FF0000"/>
                </a:solidFill>
              </a:rPr>
              <a:t>resource-intensive level of health services </a:t>
            </a:r>
            <a:r>
              <a:rPr lang="en-US" dirty="0"/>
              <a:t>(both in terms of cost of health services and human resources).</a:t>
            </a:r>
          </a:p>
          <a:p>
            <a:pPr lvl="0" algn="l" rtl="0">
              <a:buNone/>
            </a:pPr>
            <a:endParaRPr lang="en-US" dirty="0"/>
          </a:p>
          <a:p>
            <a:pPr algn="l" rtl="0"/>
            <a:r>
              <a:rPr lang="en-US" dirty="0"/>
              <a:t>Offers super-specialist care</a:t>
            </a:r>
          </a:p>
          <a:p>
            <a:pPr algn="l" rtl="0"/>
            <a:r>
              <a:rPr lang="en-US" dirty="0"/>
              <a:t>Provided by regional/central level institution.</a:t>
            </a:r>
          </a:p>
          <a:p>
            <a:pPr algn="l" rtl="0"/>
            <a:r>
              <a:rPr lang="en-US" dirty="0"/>
              <a:t>Provide training programs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a:t>
            </a:r>
            <a:r>
              <a:rPr lang="en-US" dirty="0">
                <a:solidFill>
                  <a:srgbClr val="FF0000"/>
                </a:solidFill>
              </a:rPr>
              <a:t>PHC level is supposed to take </a:t>
            </a:r>
            <a:r>
              <a:rPr lang="en-US" dirty="0"/>
              <a:t>a major role in providing </a:t>
            </a:r>
            <a:r>
              <a:rPr lang="en-US" dirty="0">
                <a:solidFill>
                  <a:srgbClr val="FF0000"/>
                </a:solidFill>
              </a:rPr>
              <a:t>promotive and preventive </a:t>
            </a:r>
            <a:r>
              <a:rPr lang="en-US" dirty="0"/>
              <a:t>services, along with basic curative care. </a:t>
            </a:r>
          </a:p>
          <a:p>
            <a:r>
              <a:rPr lang="en-US" dirty="0">
                <a:solidFill>
                  <a:srgbClr val="FF0000"/>
                </a:solidFill>
              </a:rPr>
              <a:t>Secondary and tertiary levels </a:t>
            </a:r>
            <a:r>
              <a:rPr lang="en-US" dirty="0"/>
              <a:t>tend to focus on </a:t>
            </a:r>
            <a:r>
              <a:rPr lang="en-US" b="1" i="1" dirty="0"/>
              <a:t>curative</a:t>
            </a:r>
            <a:r>
              <a:rPr lang="en-US" dirty="0"/>
              <a:t> services, but increasingly it is recognized that secondary and tertiary levels should provide promotive and preventive services alongside their traditional curative services. </a:t>
            </a:r>
          </a:p>
          <a:p>
            <a:endParaRPr lang="en-US" dirty="0"/>
          </a:p>
        </p:txBody>
      </p:sp>
    </p:spTree>
    <p:extLst>
      <p:ext uri="{BB962C8B-B14F-4D97-AF65-F5344CB8AC3E}">
        <p14:creationId xmlns:p14="http://schemas.microsoft.com/office/powerpoint/2010/main" val="39267261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Initiation of PHC </a:t>
            </a:r>
          </a:p>
        </p:txBody>
      </p:sp>
      <p:sp>
        <p:nvSpPr>
          <p:cNvPr id="3" name="عنصر نائب للمحتوى 2"/>
          <p:cNvSpPr>
            <a:spLocks noGrp="1"/>
          </p:cNvSpPr>
          <p:nvPr>
            <p:ph idx="1"/>
          </p:nvPr>
        </p:nvSpPr>
        <p:spPr/>
        <p:txBody>
          <a:bodyPr>
            <a:normAutofit/>
          </a:bodyPr>
          <a:lstStyle/>
          <a:p>
            <a:pPr lvl="0" algn="l" rtl="0">
              <a:buNone/>
            </a:pPr>
            <a:r>
              <a:rPr lang="en-US" dirty="0"/>
              <a:t>Was recognized that </a:t>
            </a:r>
          </a:p>
          <a:p>
            <a:pPr algn="l" rtl="0"/>
            <a:r>
              <a:rPr lang="en-US" dirty="0"/>
              <a:t>Health care not equally distributed between &amp; within countries</a:t>
            </a:r>
          </a:p>
          <a:p>
            <a:pPr algn="l" rtl="0"/>
            <a:r>
              <a:rPr lang="en-US" dirty="0"/>
              <a:t>Health services favored the  benefits </a:t>
            </a:r>
          </a:p>
          <a:p>
            <a:pPr algn="l" rtl="0"/>
            <a:r>
              <a:rPr lang="en-US" dirty="0"/>
              <a:t>Fundamental right to health denied to millions of poor people</a:t>
            </a:r>
          </a:p>
          <a:p>
            <a:pPr algn="l" rtl="0"/>
            <a:r>
              <a:rPr lang="en-US" dirty="0"/>
              <a:t>Increasing importance to social equity</a:t>
            </a:r>
          </a:p>
          <a:p>
            <a:pPr algn="l" rtl="0"/>
            <a:r>
              <a:rPr lang="en-US" dirty="0"/>
              <a:t>Role of community participation</a:t>
            </a:r>
          </a:p>
          <a:p>
            <a:pPr algn="l" rtl="0"/>
            <a:r>
              <a:rPr lang="en-US" dirty="0"/>
              <a:t>Importance of political will/resolve</a:t>
            </a:r>
          </a:p>
          <a:p>
            <a:pPr rtl="0">
              <a:buNone/>
            </a:pPr>
            <a:r>
              <a:rPr lang="en-US" dirty="0"/>
              <a:t> </a:t>
            </a:r>
          </a:p>
          <a:p>
            <a:endParaRPr lang="en-US" dirty="0"/>
          </a:p>
        </p:txBody>
      </p:sp>
    </p:spTree>
  </p:cSld>
  <p:clrMapOvr>
    <a:masterClrMapping/>
  </p:clrMapOvr>
</p:sld>
</file>

<file path=ppt/theme/theme1.xml><?xml version="1.0" encoding="utf-8"?>
<a:theme xmlns:a="http://schemas.openxmlformats.org/drawingml/2006/main" name="Headlines">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Headlines">
      <a:majorFont>
        <a:latin typeface="Century Schoolbook" panose="02040604050505020304"/>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algn="ctr"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 id="{3841520A-25F2-4EB8-BE4C-611DB5ABEED9}" vid="{ECD25A4C-D97E-4C12-84B1-63580BFFAEEB}"/>
    </a:ext>
  </a:extLst>
</a:theme>
</file>

<file path=docProps/app.xml><?xml version="1.0" encoding="utf-8"?>
<Properties xmlns="http://schemas.openxmlformats.org/officeDocument/2006/extended-properties" xmlns:vt="http://schemas.openxmlformats.org/officeDocument/2006/docPropsVTypes">
  <Template>Headlines</Template>
  <TotalTime>148</TotalTime>
  <Words>1381</Words>
  <Application>Microsoft Office PowerPoint</Application>
  <PresentationFormat>On-screen Show (4:3)</PresentationFormat>
  <Paragraphs>134</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Century Schoolbook</vt:lpstr>
      <vt:lpstr>Corbel</vt:lpstr>
      <vt:lpstr>Tahoma</vt:lpstr>
      <vt:lpstr>Wingdings</vt:lpstr>
      <vt:lpstr>Headlines</vt:lpstr>
      <vt:lpstr>Primary Health Care </vt:lpstr>
      <vt:lpstr>Levels of health care</vt:lpstr>
      <vt:lpstr>PowerPoint Presentation</vt:lpstr>
      <vt:lpstr>PowerPoint Presentation</vt:lpstr>
      <vt:lpstr>PowerPoint Presentation</vt:lpstr>
      <vt:lpstr>PowerPoint Presentation</vt:lpstr>
      <vt:lpstr>PowerPoint Presentation</vt:lpstr>
      <vt:lpstr>PowerPoint Presentation</vt:lpstr>
      <vt:lpstr>Initiation of PHC </vt:lpstr>
      <vt:lpstr>PowerPoint Presentation</vt:lpstr>
      <vt:lpstr>Why PHC</vt:lpstr>
      <vt:lpstr>PowerPoint Presentation</vt:lpstr>
      <vt:lpstr>Health for all </vt:lpstr>
      <vt:lpstr>Definition of PHC </vt:lpstr>
      <vt:lpstr>Principles of PHC  </vt:lpstr>
      <vt:lpstr>Principles of PHC</vt:lpstr>
      <vt:lpstr>Principles of PHC</vt:lpstr>
      <vt:lpstr>Principles of PHC</vt:lpstr>
      <vt:lpstr>Principles of PHC</vt:lpstr>
      <vt:lpstr> Basic Elements of PHC </vt:lpstr>
      <vt:lpstr>Basic Elements of PHC</vt:lpstr>
      <vt:lpstr>  The Functions of  PHC  </vt:lpstr>
      <vt:lpstr>WHO strategies  and  PHC  </vt:lpstr>
      <vt:lpstr>WHO strategies  and  PHC  </vt:lpstr>
      <vt:lpstr>WHO strategies  and  PHC  </vt:lpstr>
      <vt:lpstr>WHO strategies  and  PHC </vt:lpstr>
      <vt:lpstr>Activities to apply PHC into practice :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Primary Health Care</dc:title>
  <dc:creator>joudeh center</dc:creator>
  <cp:lastModifiedBy>maryam tell</cp:lastModifiedBy>
  <cp:revision>18</cp:revision>
  <dcterms:created xsi:type="dcterms:W3CDTF">2011-09-10T18:14:00Z</dcterms:created>
  <dcterms:modified xsi:type="dcterms:W3CDTF">2018-09-16T05:16:30Z</dcterms:modified>
</cp:coreProperties>
</file>