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1" r:id="rId16"/>
    <p:sldId id="272" r:id="rId17"/>
    <p:sldId id="273" r:id="rId18"/>
    <p:sldId id="266"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18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366F7B15-6CF5-4517-8CEF-1D3B257C5B9F}" type="datetimeFigureOut">
              <a:rPr lang="en-US" smtClean="0"/>
              <a:t>11/14/2023</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B11C986-7BC8-4F42-905D-AF05E1A179A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366F7B15-6CF5-4517-8CEF-1D3B257C5B9F}" type="datetimeFigureOut">
              <a:rPr lang="en-US" smtClean="0"/>
              <a:t>11/14/2023</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B11C986-7BC8-4F42-905D-AF05E1A179A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366F7B15-6CF5-4517-8CEF-1D3B257C5B9F}" type="datetimeFigureOut">
              <a:rPr lang="en-US" smtClean="0"/>
              <a:t>11/14/2023</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B11C986-7BC8-4F42-905D-AF05E1A179A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366F7B15-6CF5-4517-8CEF-1D3B257C5B9F}" type="datetimeFigureOut">
              <a:rPr lang="en-US" smtClean="0"/>
              <a:t>11/14/2023</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B11C986-7BC8-4F42-905D-AF05E1A179A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366F7B15-6CF5-4517-8CEF-1D3B257C5B9F}" type="datetimeFigureOut">
              <a:rPr lang="en-US" smtClean="0"/>
              <a:t>11/14/2023</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B11C986-7BC8-4F42-905D-AF05E1A179A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4"/>
          <p:cNvSpPr>
            <a:spLocks noGrp="1"/>
          </p:cNvSpPr>
          <p:nvPr>
            <p:ph type="dt" sz="half" idx="10"/>
          </p:nvPr>
        </p:nvSpPr>
        <p:spPr/>
        <p:txBody>
          <a:bodyPr/>
          <a:lstStyle/>
          <a:p>
            <a:fld id="{366F7B15-6CF5-4517-8CEF-1D3B257C5B9F}" type="datetimeFigureOut">
              <a:rPr lang="en-US" smtClean="0"/>
              <a:t>11/14/2023</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B11C986-7BC8-4F42-905D-AF05E1A179A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7" name="عنصر نائب للتاريخ 6"/>
          <p:cNvSpPr>
            <a:spLocks noGrp="1"/>
          </p:cNvSpPr>
          <p:nvPr>
            <p:ph type="dt" sz="half" idx="10"/>
          </p:nvPr>
        </p:nvSpPr>
        <p:spPr/>
        <p:txBody>
          <a:bodyPr/>
          <a:lstStyle/>
          <a:p>
            <a:fld id="{366F7B15-6CF5-4517-8CEF-1D3B257C5B9F}" type="datetimeFigureOut">
              <a:rPr lang="en-US" smtClean="0"/>
              <a:t>11/14/2023</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B11C986-7BC8-4F42-905D-AF05E1A179A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366F7B15-6CF5-4517-8CEF-1D3B257C5B9F}" type="datetimeFigureOut">
              <a:rPr lang="en-US" smtClean="0"/>
              <a:t>11/14/2023</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3B11C986-7BC8-4F42-905D-AF05E1A179A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66F7B15-6CF5-4517-8CEF-1D3B257C5B9F}" type="datetimeFigureOut">
              <a:rPr lang="en-US" smtClean="0"/>
              <a:t>11/14/2023</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B11C986-7BC8-4F42-905D-AF05E1A179A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366F7B15-6CF5-4517-8CEF-1D3B257C5B9F}" type="datetimeFigureOut">
              <a:rPr lang="en-US" smtClean="0"/>
              <a:t>11/14/2023</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B11C986-7BC8-4F42-905D-AF05E1A179A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366F7B15-6CF5-4517-8CEF-1D3B257C5B9F}" type="datetimeFigureOut">
              <a:rPr lang="en-US" smtClean="0"/>
              <a:t>11/14/2023</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B11C986-7BC8-4F42-905D-AF05E1A179A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6F7B15-6CF5-4517-8CEF-1D3B257C5B9F}" type="datetimeFigureOut">
              <a:rPr lang="en-US" smtClean="0"/>
              <a:t>11/14/2023</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11C986-7BC8-4F42-905D-AF05E1A179A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16F5560-5188-33EE-F975-3B128EAEC359}"/>
              </a:ext>
            </a:extLst>
          </p:cNvPr>
          <p:cNvSpPr txBox="1"/>
          <p:nvPr/>
        </p:nvSpPr>
        <p:spPr>
          <a:xfrm>
            <a:off x="457200" y="1524000"/>
            <a:ext cx="7989903" cy="5102679"/>
          </a:xfrm>
          <a:prstGeom prst="rect">
            <a:avLst/>
          </a:prstGeom>
          <a:noFill/>
        </p:spPr>
        <p:txBody>
          <a:bodyPr wrap="square">
            <a:spAutoFit/>
          </a:bodyPr>
          <a:lstStyle/>
          <a:p>
            <a:pPr marL="334804" algn="ctr">
              <a:lnSpc>
                <a:spcPct val="107000"/>
              </a:lnSpc>
              <a:spcAft>
                <a:spcPts val="458"/>
              </a:spcAft>
            </a:pPr>
            <a:r>
              <a:rPr lang="en-US" sz="1600" kern="100" dirty="0">
                <a:solidFill>
                  <a:srgbClr val="000000"/>
                </a:solidFill>
                <a:latin typeface="Times New Roman" panose="02020603050405020304" pitchFamily="18" charset="0"/>
                <a:ea typeface="Times New Roman" panose="02020603050405020304" pitchFamily="18" charset="0"/>
              </a:rPr>
              <a:t> </a:t>
            </a:r>
          </a:p>
          <a:p>
            <a:pPr marL="334804" algn="ctr">
              <a:lnSpc>
                <a:spcPct val="107000"/>
              </a:lnSpc>
              <a:spcAft>
                <a:spcPts val="645"/>
              </a:spcAft>
            </a:pPr>
            <a:r>
              <a:rPr lang="en-US" sz="1600" b="1" kern="100" dirty="0">
                <a:solidFill>
                  <a:srgbClr val="000000"/>
                </a:solidFill>
                <a:latin typeface="Times New Roman" panose="02020603050405020304" pitchFamily="18" charset="0"/>
                <a:ea typeface="Times New Roman" panose="02020603050405020304" pitchFamily="18" charset="0"/>
              </a:rPr>
              <a:t> </a:t>
            </a:r>
            <a:endParaRPr lang="en-US" sz="1600" kern="100" dirty="0">
              <a:solidFill>
                <a:srgbClr val="000000"/>
              </a:solidFill>
              <a:latin typeface="Times New Roman" panose="02020603050405020304" pitchFamily="18" charset="0"/>
              <a:ea typeface="Times New Roman" panose="02020603050405020304" pitchFamily="18" charset="0"/>
            </a:endParaRPr>
          </a:p>
          <a:p>
            <a:pPr marL="310039" marR="1429" indent="-4763" algn="ctr">
              <a:lnSpc>
                <a:spcPct val="107000"/>
              </a:lnSpc>
              <a:spcAft>
                <a:spcPts val="1170"/>
              </a:spcAft>
            </a:pPr>
            <a:r>
              <a:rPr lang="en-US" sz="1600" b="1" kern="100" dirty="0">
                <a:solidFill>
                  <a:srgbClr val="000000"/>
                </a:solidFill>
                <a:latin typeface="Times New Roman" panose="02020603050405020304" pitchFamily="18" charset="0"/>
                <a:ea typeface="Times New Roman" panose="02020603050405020304" pitchFamily="18" charset="0"/>
              </a:rPr>
              <a:t>An- Najah National University </a:t>
            </a:r>
            <a:endParaRPr lang="en-US" sz="1600" kern="100" dirty="0">
              <a:solidFill>
                <a:srgbClr val="000000"/>
              </a:solidFill>
              <a:latin typeface="Times New Roman" panose="02020603050405020304" pitchFamily="18" charset="0"/>
              <a:ea typeface="Times New Roman" panose="02020603050405020304" pitchFamily="18" charset="0"/>
            </a:endParaRPr>
          </a:p>
          <a:p>
            <a:pPr marL="310039" indent="-4763" algn="ctr">
              <a:lnSpc>
                <a:spcPct val="107000"/>
              </a:lnSpc>
              <a:spcAft>
                <a:spcPts val="1170"/>
              </a:spcAft>
            </a:pPr>
            <a:r>
              <a:rPr lang="en-US" sz="1600" b="1" kern="100" dirty="0">
                <a:solidFill>
                  <a:srgbClr val="000000"/>
                </a:solidFill>
                <a:latin typeface="Times New Roman" panose="02020603050405020304" pitchFamily="18" charset="0"/>
                <a:ea typeface="Times New Roman" panose="02020603050405020304" pitchFamily="18" charset="0"/>
              </a:rPr>
              <a:t>Faculty of Medicine and Health Science </a:t>
            </a:r>
            <a:endParaRPr lang="en-US" sz="1600" kern="100" dirty="0">
              <a:solidFill>
                <a:srgbClr val="000000"/>
              </a:solidFill>
              <a:latin typeface="Times New Roman" panose="02020603050405020304" pitchFamily="18" charset="0"/>
              <a:ea typeface="Times New Roman" panose="02020603050405020304" pitchFamily="18" charset="0"/>
            </a:endParaRPr>
          </a:p>
          <a:p>
            <a:pPr marL="310039" marR="1905" indent="-4763" algn="ctr">
              <a:lnSpc>
                <a:spcPct val="107000"/>
              </a:lnSpc>
              <a:spcAft>
                <a:spcPts val="1170"/>
              </a:spcAft>
            </a:pPr>
            <a:r>
              <a:rPr lang="en-US" sz="1600" b="1" kern="100" dirty="0">
                <a:solidFill>
                  <a:srgbClr val="000000"/>
                </a:solidFill>
                <a:latin typeface="Times New Roman" panose="02020603050405020304" pitchFamily="18" charset="0"/>
                <a:ea typeface="Times New Roman" panose="02020603050405020304" pitchFamily="18" charset="0"/>
              </a:rPr>
              <a:t>Department of Nursing and Midwifery </a:t>
            </a:r>
            <a:endParaRPr lang="en-US" sz="1600" kern="100" dirty="0">
              <a:solidFill>
                <a:srgbClr val="000000"/>
              </a:solidFill>
              <a:latin typeface="Times New Roman" panose="02020603050405020304" pitchFamily="18" charset="0"/>
              <a:ea typeface="Times New Roman" panose="02020603050405020304" pitchFamily="18" charset="0"/>
            </a:endParaRPr>
          </a:p>
          <a:p>
            <a:pPr marL="310039" marR="953" indent="-4763" algn="ctr">
              <a:lnSpc>
                <a:spcPct val="107000"/>
              </a:lnSpc>
              <a:spcAft>
                <a:spcPts val="953"/>
              </a:spcAft>
            </a:pPr>
            <a:r>
              <a:rPr lang="en-US" sz="1600" b="1" kern="100" dirty="0">
                <a:solidFill>
                  <a:srgbClr val="000000"/>
                </a:solidFill>
                <a:latin typeface="Times New Roman" panose="02020603050405020304" pitchFamily="18" charset="0"/>
                <a:ea typeface="Times New Roman" panose="02020603050405020304" pitchFamily="18" charset="0"/>
              </a:rPr>
              <a:t>BUDGET PLANNING AND IMPLEMENTATION </a:t>
            </a:r>
            <a:endParaRPr lang="en-US" sz="1600" kern="100" dirty="0">
              <a:solidFill>
                <a:srgbClr val="000000"/>
              </a:solidFill>
              <a:latin typeface="Times New Roman" panose="02020603050405020304" pitchFamily="18" charset="0"/>
              <a:ea typeface="Times New Roman" panose="02020603050405020304" pitchFamily="18" charset="0"/>
            </a:endParaRPr>
          </a:p>
          <a:p>
            <a:pPr marL="307658" algn="ctr">
              <a:lnSpc>
                <a:spcPct val="107000"/>
              </a:lnSpc>
              <a:spcAft>
                <a:spcPts val="1148"/>
              </a:spcAft>
            </a:pPr>
            <a:r>
              <a:rPr lang="en-US" sz="1600" b="1" i="1" kern="100" dirty="0">
                <a:solidFill>
                  <a:srgbClr val="000000"/>
                </a:solidFill>
                <a:latin typeface="Times New Roman" panose="02020603050405020304" pitchFamily="18" charset="0"/>
                <a:ea typeface="Times New Roman" panose="02020603050405020304" pitchFamily="18" charset="0"/>
              </a:rPr>
              <a:t>Prepared by: </a:t>
            </a:r>
          </a:p>
          <a:p>
            <a:pPr marL="307658" algn="ctr">
              <a:lnSpc>
                <a:spcPct val="107000"/>
              </a:lnSpc>
              <a:spcAft>
                <a:spcPts val="1148"/>
              </a:spcAft>
            </a:pPr>
            <a:r>
              <a:rPr lang="ar-JO" sz="1600" b="1" i="1" kern="100" dirty="0">
                <a:solidFill>
                  <a:srgbClr val="000000"/>
                </a:solidFill>
                <a:latin typeface="Times New Roman" panose="02020603050405020304" pitchFamily="18" charset="0"/>
                <a:ea typeface="Times New Roman" panose="02020603050405020304" pitchFamily="18" charset="0"/>
              </a:rPr>
              <a:t>ساهر محمد عبدالله حيدريه 12027686</a:t>
            </a:r>
          </a:p>
          <a:p>
            <a:pPr marL="307658" algn="ctr">
              <a:lnSpc>
                <a:spcPct val="107000"/>
              </a:lnSpc>
              <a:spcAft>
                <a:spcPts val="1148"/>
              </a:spcAft>
            </a:pPr>
            <a:r>
              <a:rPr lang="ar-JO" sz="1600" b="1" i="1" kern="100" dirty="0">
                <a:solidFill>
                  <a:srgbClr val="000000"/>
                </a:solidFill>
                <a:latin typeface="Times New Roman" panose="02020603050405020304" pitchFamily="18" charset="0"/>
                <a:ea typeface="Times New Roman" panose="02020603050405020304" pitchFamily="18" charset="0"/>
              </a:rPr>
              <a:t>حمزه جمال غالب الدايه 12028790</a:t>
            </a:r>
          </a:p>
          <a:p>
            <a:pPr marL="307658" algn="ctr">
              <a:lnSpc>
                <a:spcPct val="107000"/>
              </a:lnSpc>
              <a:spcAft>
                <a:spcPts val="1148"/>
              </a:spcAft>
            </a:pPr>
            <a:r>
              <a:rPr lang="ar-JO" sz="1600" b="1" i="1" kern="100" dirty="0">
                <a:solidFill>
                  <a:srgbClr val="000000"/>
                </a:solidFill>
                <a:latin typeface="Times New Roman" panose="02020603050405020304" pitchFamily="18" charset="0"/>
                <a:ea typeface="Times New Roman" panose="02020603050405020304" pitchFamily="18" charset="0"/>
              </a:rPr>
              <a:t>أشرف أمجد هلال النوري 12010452</a:t>
            </a:r>
          </a:p>
          <a:p>
            <a:pPr marL="307658" algn="ctr">
              <a:lnSpc>
                <a:spcPct val="107000"/>
              </a:lnSpc>
              <a:spcAft>
                <a:spcPts val="1148"/>
              </a:spcAft>
            </a:pPr>
            <a:r>
              <a:rPr lang="ar-JO" sz="1600" b="1" i="1" kern="100" dirty="0">
                <a:solidFill>
                  <a:srgbClr val="000000"/>
                </a:solidFill>
                <a:latin typeface="Times New Roman" panose="02020603050405020304" pitchFamily="18" charset="0"/>
                <a:ea typeface="Times New Roman" panose="02020603050405020304" pitchFamily="18" charset="0"/>
              </a:rPr>
              <a:t>محمد عمار عبدالقادر قنازع 11923516 </a:t>
            </a:r>
            <a:r>
              <a:rPr lang="en-US" sz="1600" b="1" i="1" kern="100" dirty="0">
                <a:solidFill>
                  <a:srgbClr val="000000"/>
                </a:solidFill>
                <a:latin typeface="Times New Roman" panose="02020603050405020304" pitchFamily="18" charset="0"/>
                <a:ea typeface="Times New Roman" panose="02020603050405020304" pitchFamily="18" charset="0"/>
              </a:rPr>
              <a:t> </a:t>
            </a:r>
            <a:endParaRPr lang="en-US" sz="1600" b="1" kern="100" dirty="0">
              <a:solidFill>
                <a:srgbClr val="000000"/>
              </a:solidFill>
              <a:latin typeface="Times New Roman" panose="02020603050405020304" pitchFamily="18" charset="0"/>
              <a:ea typeface="Times New Roman" panose="02020603050405020304" pitchFamily="18" charset="0"/>
            </a:endParaRPr>
          </a:p>
          <a:p>
            <a:pPr marL="311468" marR="953" indent="-4763" algn="ctr">
              <a:lnSpc>
                <a:spcPct val="107000"/>
              </a:lnSpc>
              <a:spcAft>
                <a:spcPts val="1339"/>
              </a:spcAft>
            </a:pPr>
            <a:r>
              <a:rPr lang="en-US" sz="1600" b="1" i="1" kern="100" dirty="0" err="1">
                <a:solidFill>
                  <a:srgbClr val="000000"/>
                </a:solidFill>
                <a:latin typeface="Times New Roman" panose="02020603050405020304" pitchFamily="18" charset="0"/>
                <a:ea typeface="Times New Roman" panose="02020603050405020304" pitchFamily="18" charset="0"/>
              </a:rPr>
              <a:t>DR.Samah</a:t>
            </a:r>
            <a:r>
              <a:rPr lang="en-US" sz="1600" b="1" i="1" kern="100" dirty="0">
                <a:solidFill>
                  <a:srgbClr val="000000"/>
                </a:solidFill>
                <a:latin typeface="Times New Roman" panose="02020603050405020304" pitchFamily="18" charset="0"/>
                <a:ea typeface="Times New Roman" panose="02020603050405020304" pitchFamily="18" charset="0"/>
              </a:rPr>
              <a:t> Ishtieh </a:t>
            </a:r>
          </a:p>
          <a:p>
            <a:pPr marL="311468" marR="953" indent="-4763" algn="ctr">
              <a:lnSpc>
                <a:spcPct val="107000"/>
              </a:lnSpc>
              <a:spcAft>
                <a:spcPts val="1339"/>
              </a:spcAft>
            </a:pPr>
            <a:r>
              <a:rPr lang="en-US" sz="1600" b="1" kern="100" dirty="0">
                <a:solidFill>
                  <a:srgbClr val="000000"/>
                </a:solidFill>
                <a:latin typeface="Times New Roman" panose="02020603050405020304" pitchFamily="18" charset="0"/>
                <a:ea typeface="Times New Roman" panose="02020603050405020304" pitchFamily="18" charset="0"/>
              </a:rPr>
              <a:t>2023– 2024 </a:t>
            </a:r>
          </a:p>
        </p:txBody>
      </p:sp>
      <p:pic>
        <p:nvPicPr>
          <p:cNvPr id="2" name="صورة 1">
            <a:extLst>
              <a:ext uri="{FF2B5EF4-FFF2-40B4-BE49-F238E27FC236}">
                <a16:creationId xmlns:a16="http://schemas.microsoft.com/office/drawing/2014/main" id="{700557E1-1D46-4B7C-AC97-C546EC18DB05}"/>
              </a:ext>
            </a:extLst>
          </p:cNvPr>
          <p:cNvPicPr>
            <a:picLocks noChangeAspect="1"/>
          </p:cNvPicPr>
          <p:nvPr/>
        </p:nvPicPr>
        <p:blipFill>
          <a:blip r:embed="rId2"/>
          <a:stretch>
            <a:fillRect/>
          </a:stretch>
        </p:blipFill>
        <p:spPr>
          <a:xfrm>
            <a:off x="0" y="1"/>
            <a:ext cx="9144000" cy="1905000"/>
          </a:xfrm>
          <a:prstGeom prst="rect">
            <a:avLst/>
          </a:prstGeom>
        </p:spPr>
      </p:pic>
    </p:spTree>
    <p:extLst>
      <p:ext uri="{BB962C8B-B14F-4D97-AF65-F5344CB8AC3E}">
        <p14:creationId xmlns:p14="http://schemas.microsoft.com/office/powerpoint/2010/main" val="26614071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fontScale="77500" lnSpcReduction="20000"/>
          </a:bodyPr>
          <a:lstStyle/>
          <a:p>
            <a:r>
              <a:rPr lang="en-US" b="1" dirty="0"/>
              <a:t>Address Overspending:</a:t>
            </a:r>
            <a:endParaRPr lang="en-US" dirty="0"/>
          </a:p>
          <a:p>
            <a:pPr lvl="1"/>
            <a:r>
              <a:rPr lang="en-US" dirty="0"/>
              <a:t>If you find that you consistently overspend in certain categories, evaluate the reasons behind it. Adjust the budget for those categories or implement strategies to curb overspending.</a:t>
            </a:r>
          </a:p>
          <a:p>
            <a:r>
              <a:rPr lang="en-US" b="1" dirty="0"/>
              <a:t>Look for Cost-Cutting Opportunities:</a:t>
            </a:r>
            <a:endParaRPr lang="en-US" dirty="0"/>
          </a:p>
          <a:p>
            <a:pPr lvl="1"/>
            <a:r>
              <a:rPr lang="en-US" dirty="0"/>
              <a:t>Identify areas where you can cut costs without sacrificing essential needs. This could involve renegotiating bills, finding more cost-effective alternatives, or eliminating non-essential expenses.</a:t>
            </a:r>
          </a:p>
          <a:p>
            <a:r>
              <a:rPr lang="en-US" b="1" dirty="0"/>
              <a:t>Automate Savings and Payments:</a:t>
            </a:r>
            <a:endParaRPr lang="en-US" dirty="0"/>
          </a:p>
          <a:p>
            <a:pPr lvl="1"/>
            <a:r>
              <a:rPr lang="en-US" dirty="0"/>
              <a:t>Consider automating savings and bill payments to ensure that you consistently allocate funds to your savings goals and meet financial obligations.</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Budget Preparation and Implementation - Solution Parmacy">
            <a:extLst>
              <a:ext uri="{FF2B5EF4-FFF2-40B4-BE49-F238E27FC236}">
                <a16:creationId xmlns:a16="http://schemas.microsoft.com/office/drawing/2014/main" id="{48FFC703-2202-AFEF-E50E-D33353AFFF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295400"/>
            <a:ext cx="8382000" cy="533400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ADF3C22E-13FB-4E31-98B0-E09F242E7B46}"/>
              </a:ext>
            </a:extLst>
          </p:cNvPr>
          <p:cNvSpPr txBox="1"/>
          <p:nvPr/>
        </p:nvSpPr>
        <p:spPr>
          <a:xfrm>
            <a:off x="304800" y="228600"/>
            <a:ext cx="8458200" cy="707886"/>
          </a:xfrm>
          <a:prstGeom prst="rect">
            <a:avLst/>
          </a:prstGeom>
          <a:noFill/>
        </p:spPr>
        <p:txBody>
          <a:bodyPr wrap="square">
            <a:spAutoFit/>
          </a:bodyPr>
          <a:lstStyle/>
          <a:p>
            <a:r>
              <a:rPr lang="en-US" sz="2000" dirty="0">
                <a:solidFill>
                  <a:srgbClr val="FF0000"/>
                </a:solidFill>
                <a:latin typeface="Segoe UI Historic" panose="020B0502040204020203" pitchFamily="34" charset="0"/>
              </a:rPr>
              <a:t>• Classification/Types of Budget There are different types of budgets and these are classified as per the activities of an organization</a:t>
            </a:r>
            <a:endParaRPr lang="en-US" sz="2000" dirty="0">
              <a:solidFill>
                <a:srgbClr val="FF0000"/>
              </a:solidFill>
            </a:endParaRPr>
          </a:p>
        </p:txBody>
      </p:sp>
    </p:spTree>
    <p:extLst>
      <p:ext uri="{BB962C8B-B14F-4D97-AF65-F5344CB8AC3E}">
        <p14:creationId xmlns:p14="http://schemas.microsoft.com/office/powerpoint/2010/main" val="34684698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udget Preparation and Implementation - Solution Parmacy">
            <a:extLst>
              <a:ext uri="{FF2B5EF4-FFF2-40B4-BE49-F238E27FC236}">
                <a16:creationId xmlns:a16="http://schemas.microsoft.com/office/drawing/2014/main" id="{7E7BFDFE-8E08-9648-2471-374D9A7C54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981200"/>
            <a:ext cx="5847339" cy="3505199"/>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7546925C-EDA4-8998-DFFC-FAC375530EF5}"/>
              </a:ext>
            </a:extLst>
          </p:cNvPr>
          <p:cNvSpPr txBox="1"/>
          <p:nvPr/>
        </p:nvSpPr>
        <p:spPr>
          <a:xfrm>
            <a:off x="228600" y="381000"/>
            <a:ext cx="8686800" cy="1015663"/>
          </a:xfrm>
          <a:prstGeom prst="rect">
            <a:avLst/>
          </a:prstGeom>
          <a:noFill/>
        </p:spPr>
        <p:txBody>
          <a:bodyPr wrap="square">
            <a:spAutoFit/>
          </a:bodyPr>
          <a:lstStyle/>
          <a:p>
            <a:r>
              <a:rPr lang="en-US" sz="2000" dirty="0">
                <a:solidFill>
                  <a:srgbClr val="FF0000"/>
                </a:solidFill>
                <a:latin typeface="Segoe UI Historic" panose="020B0502040204020203" pitchFamily="34" charset="0"/>
              </a:rPr>
              <a:t>Budget Preparation Budgets are prepared as per the requirements or types of organization. Based on the requirement, the budget may be prepared considering the length of the period of its implementation. Requirements</a:t>
            </a:r>
            <a:endParaRPr lang="en-US" sz="2000" dirty="0">
              <a:solidFill>
                <a:srgbClr val="FF0000"/>
              </a:solidFill>
            </a:endParaRPr>
          </a:p>
        </p:txBody>
      </p:sp>
    </p:spTree>
    <p:extLst>
      <p:ext uri="{BB962C8B-B14F-4D97-AF65-F5344CB8AC3E}">
        <p14:creationId xmlns:p14="http://schemas.microsoft.com/office/powerpoint/2010/main" val="4148474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E10B963-3C28-DFDC-223B-59954D0CB0D3}"/>
              </a:ext>
            </a:extLst>
          </p:cNvPr>
          <p:cNvSpPr txBox="1"/>
          <p:nvPr/>
        </p:nvSpPr>
        <p:spPr>
          <a:xfrm>
            <a:off x="609600" y="533400"/>
            <a:ext cx="6510106" cy="5355312"/>
          </a:xfrm>
          <a:prstGeom prst="rect">
            <a:avLst/>
          </a:prstGeom>
          <a:noFill/>
        </p:spPr>
        <p:txBody>
          <a:bodyPr wrap="square">
            <a:spAutoFit/>
          </a:bodyPr>
          <a:lstStyle/>
          <a:p>
            <a:endParaRPr lang="en-US" dirty="0">
              <a:solidFill>
                <a:srgbClr val="050505"/>
              </a:solidFill>
              <a:latin typeface="Segoe UI Historic" panose="020B0502040204020203" pitchFamily="34" charset="0"/>
            </a:endParaRPr>
          </a:p>
          <a:p>
            <a:endParaRPr lang="en-US" dirty="0">
              <a:solidFill>
                <a:srgbClr val="050505"/>
              </a:solidFill>
              <a:latin typeface="Segoe UI Historic" panose="020B0502040204020203" pitchFamily="34" charset="0"/>
            </a:endParaRPr>
          </a:p>
          <a:p>
            <a:r>
              <a:rPr lang="en-US" b="1" dirty="0">
                <a:solidFill>
                  <a:srgbClr val="050505"/>
                </a:solidFill>
                <a:latin typeface="Segoe UI Historic" panose="020B0502040204020203" pitchFamily="34" charset="0"/>
              </a:rPr>
              <a:t>Long-term Budget: </a:t>
            </a:r>
            <a:r>
              <a:rPr lang="en-US" dirty="0">
                <a:solidFill>
                  <a:srgbClr val="050505"/>
                </a:solidFill>
                <a:latin typeface="Segoe UI Historic" panose="020B0502040204020203" pitchFamily="34" charset="0"/>
              </a:rPr>
              <a:t>These budgets are prepared for the long term. They are prepared for a period of 5 to 10 years. This type of budget is prepared to depend upon the size of the organization. </a:t>
            </a:r>
          </a:p>
          <a:p>
            <a:endParaRPr lang="en-US" dirty="0">
              <a:solidFill>
                <a:srgbClr val="050505"/>
              </a:solidFill>
              <a:latin typeface="Segoe UI Historic" panose="020B0502040204020203" pitchFamily="34" charset="0"/>
            </a:endParaRPr>
          </a:p>
          <a:p>
            <a:endParaRPr lang="en-US" dirty="0">
              <a:solidFill>
                <a:srgbClr val="050505"/>
              </a:solidFill>
              <a:latin typeface="Segoe UI Historic" panose="020B0502040204020203" pitchFamily="34" charset="0"/>
            </a:endParaRPr>
          </a:p>
          <a:p>
            <a:endParaRPr lang="en-US" dirty="0">
              <a:solidFill>
                <a:srgbClr val="050505"/>
              </a:solidFill>
              <a:latin typeface="Segoe UI Historic" panose="020B0502040204020203" pitchFamily="34" charset="0"/>
            </a:endParaRPr>
          </a:p>
          <a:p>
            <a:r>
              <a:rPr lang="en-US" dirty="0">
                <a:solidFill>
                  <a:srgbClr val="050505"/>
                </a:solidFill>
                <a:latin typeface="Segoe UI Historic" panose="020B0502040204020203" pitchFamily="34" charset="0"/>
              </a:rPr>
              <a:t>• </a:t>
            </a:r>
            <a:r>
              <a:rPr lang="en-US" b="1" dirty="0">
                <a:solidFill>
                  <a:srgbClr val="050505"/>
                </a:solidFill>
                <a:latin typeface="Segoe UI Historic" panose="020B0502040204020203" pitchFamily="34" charset="0"/>
              </a:rPr>
              <a:t>Short-term Budget: </a:t>
            </a:r>
            <a:r>
              <a:rPr lang="en-US" dirty="0">
                <a:solidFill>
                  <a:srgbClr val="050505"/>
                </a:solidFill>
                <a:latin typeface="Segoe UI Historic" panose="020B0502040204020203" pitchFamily="34" charset="0"/>
              </a:rPr>
              <a:t>This type of budget is prepared for a duration of 2 to 5 years. These budgets are prepared under controlled conditions. </a:t>
            </a:r>
          </a:p>
          <a:p>
            <a:endParaRPr lang="en-US" dirty="0">
              <a:solidFill>
                <a:srgbClr val="050505"/>
              </a:solidFill>
              <a:latin typeface="Segoe UI Historic" panose="020B0502040204020203" pitchFamily="34" charset="0"/>
            </a:endParaRPr>
          </a:p>
          <a:p>
            <a:endParaRPr lang="en-US" dirty="0">
              <a:solidFill>
                <a:srgbClr val="050505"/>
              </a:solidFill>
              <a:latin typeface="Segoe UI Historic" panose="020B0502040204020203" pitchFamily="34" charset="0"/>
            </a:endParaRPr>
          </a:p>
          <a:p>
            <a:endParaRPr lang="en-US" dirty="0">
              <a:solidFill>
                <a:srgbClr val="050505"/>
              </a:solidFill>
              <a:latin typeface="Segoe UI Historic" panose="020B0502040204020203" pitchFamily="34" charset="0"/>
            </a:endParaRPr>
          </a:p>
          <a:p>
            <a:endParaRPr lang="en-US" dirty="0">
              <a:solidFill>
                <a:srgbClr val="050505"/>
              </a:solidFill>
              <a:latin typeface="Segoe UI Historic" panose="020B0502040204020203" pitchFamily="34" charset="0"/>
            </a:endParaRPr>
          </a:p>
          <a:p>
            <a:endParaRPr lang="en-US" dirty="0">
              <a:solidFill>
                <a:srgbClr val="050505"/>
              </a:solidFill>
              <a:latin typeface="Segoe UI Historic" panose="020B0502040204020203" pitchFamily="34" charset="0"/>
            </a:endParaRPr>
          </a:p>
          <a:p>
            <a:r>
              <a:rPr lang="en-US" dirty="0">
                <a:solidFill>
                  <a:srgbClr val="050505"/>
                </a:solidFill>
                <a:latin typeface="Segoe UI Historic" panose="020B0502040204020203" pitchFamily="34" charset="0"/>
              </a:rPr>
              <a:t>• </a:t>
            </a:r>
            <a:r>
              <a:rPr lang="en-US" b="1" dirty="0">
                <a:solidFill>
                  <a:srgbClr val="050505"/>
                </a:solidFill>
                <a:latin typeface="Segoe UI Historic" panose="020B0502040204020203" pitchFamily="34" charset="0"/>
              </a:rPr>
              <a:t>Current Budget: </a:t>
            </a:r>
            <a:r>
              <a:rPr lang="en-US" dirty="0">
                <a:solidFill>
                  <a:srgbClr val="050505"/>
                </a:solidFill>
                <a:latin typeface="Segoe UI Historic" panose="020B0502040204020203" pitchFamily="34" charset="0"/>
              </a:rPr>
              <a:t>This type of budget is prepared for a shorter duration. The duration is usually 1 to 3 months</a:t>
            </a:r>
            <a:endParaRPr lang="en-US" dirty="0"/>
          </a:p>
        </p:txBody>
      </p:sp>
    </p:spTree>
    <p:extLst>
      <p:ext uri="{BB962C8B-B14F-4D97-AF65-F5344CB8AC3E}">
        <p14:creationId xmlns:p14="http://schemas.microsoft.com/office/powerpoint/2010/main" val="5806282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65114E7-C491-1E34-935D-7BC0AD486B25}"/>
              </a:ext>
            </a:extLst>
          </p:cNvPr>
          <p:cNvSpPr txBox="1"/>
          <p:nvPr/>
        </p:nvSpPr>
        <p:spPr>
          <a:xfrm>
            <a:off x="152400" y="152400"/>
            <a:ext cx="7304103" cy="5386090"/>
          </a:xfrm>
          <a:prstGeom prst="rect">
            <a:avLst/>
          </a:prstGeom>
          <a:noFill/>
        </p:spPr>
        <p:txBody>
          <a:bodyPr wrap="square">
            <a:spAutoFit/>
          </a:bodyPr>
          <a:lstStyle/>
          <a:p>
            <a:r>
              <a:rPr lang="en-US" sz="2000" b="1" dirty="0">
                <a:solidFill>
                  <a:srgbClr val="050505"/>
                </a:solidFill>
                <a:latin typeface="Segoe UI Historic" panose="020B0502040204020203" pitchFamily="34" charset="0"/>
              </a:rPr>
              <a:t>Budgeting Control: </a:t>
            </a:r>
          </a:p>
          <a:p>
            <a:r>
              <a:rPr lang="en-US" sz="4800" dirty="0">
                <a:solidFill>
                  <a:srgbClr val="050505"/>
                </a:solidFill>
                <a:latin typeface="Segoe UI Historic" panose="020B0502040204020203" pitchFamily="34" charset="0"/>
              </a:rPr>
              <a:t>.</a:t>
            </a:r>
            <a:r>
              <a:rPr lang="en-US" dirty="0">
                <a:solidFill>
                  <a:srgbClr val="050505"/>
                </a:solidFill>
                <a:latin typeface="Segoe UI Historic" panose="020B0502040204020203" pitchFamily="34" charset="0"/>
              </a:rPr>
              <a:t>Effective control of a system or any plan is a very important aspect of the business.</a:t>
            </a:r>
          </a:p>
          <a:p>
            <a:r>
              <a:rPr lang="en-US" sz="4800" dirty="0">
                <a:solidFill>
                  <a:srgbClr val="050505"/>
                </a:solidFill>
                <a:latin typeface="Segoe UI Historic" panose="020B0502040204020203" pitchFamily="34" charset="0"/>
              </a:rPr>
              <a:t>.</a:t>
            </a:r>
            <a:r>
              <a:rPr lang="en-US" dirty="0">
                <a:solidFill>
                  <a:srgbClr val="050505"/>
                </a:solidFill>
                <a:latin typeface="Segoe UI Historic" panose="020B0502040204020203" pitchFamily="34" charset="0"/>
              </a:rPr>
              <a:t>To bring efficiency in the working of any business budgetary control is a useful method. </a:t>
            </a:r>
            <a:r>
              <a:rPr lang="en-US" sz="4800" dirty="0">
                <a:solidFill>
                  <a:srgbClr val="050505"/>
                </a:solidFill>
                <a:latin typeface="Segoe UI Historic" panose="020B0502040204020203" pitchFamily="34" charset="0"/>
              </a:rPr>
              <a:t>.</a:t>
            </a:r>
            <a:r>
              <a:rPr lang="en-US" dirty="0">
                <a:solidFill>
                  <a:srgbClr val="050505"/>
                </a:solidFill>
                <a:latin typeface="Segoe UI Historic" panose="020B0502040204020203" pitchFamily="34" charset="0"/>
              </a:rPr>
              <a:t>Budgeting is closely connected with control. </a:t>
            </a:r>
          </a:p>
          <a:p>
            <a:endParaRPr lang="en-US" dirty="0">
              <a:solidFill>
                <a:srgbClr val="050505"/>
              </a:solidFill>
              <a:latin typeface="Segoe UI Historic" panose="020B0502040204020203" pitchFamily="34" charset="0"/>
            </a:endParaRPr>
          </a:p>
          <a:p>
            <a:r>
              <a:rPr lang="en-US" dirty="0">
                <a:solidFill>
                  <a:srgbClr val="050505"/>
                </a:solidFill>
                <a:latin typeface="Segoe UI Historic" panose="020B0502040204020203" pitchFamily="34" charset="0"/>
              </a:rPr>
              <a:t>"</a:t>
            </a:r>
            <a:r>
              <a:rPr lang="en-US" b="1" dirty="0">
                <a:solidFill>
                  <a:srgbClr val="050505"/>
                </a:solidFill>
                <a:latin typeface="Segoe UI Historic" panose="020B0502040204020203" pitchFamily="34" charset="0"/>
              </a:rPr>
              <a:t>The process of control in the organization with the help of budgets is known as budgetary control." Budgetary control involves three steps: </a:t>
            </a:r>
          </a:p>
          <a:p>
            <a:endParaRPr lang="en-US" b="1" dirty="0">
              <a:solidFill>
                <a:srgbClr val="050505"/>
              </a:solidFill>
              <a:latin typeface="Segoe UI Historic" panose="020B0502040204020203" pitchFamily="34" charset="0"/>
            </a:endParaRPr>
          </a:p>
          <a:p>
            <a:r>
              <a:rPr lang="en-US" dirty="0">
                <a:solidFill>
                  <a:srgbClr val="050505"/>
                </a:solidFill>
                <a:latin typeface="Segoe UI Historic" panose="020B0502040204020203" pitchFamily="34" charset="0"/>
              </a:rPr>
              <a:t>• </a:t>
            </a:r>
            <a:r>
              <a:rPr lang="en-US" dirty="0">
                <a:solidFill>
                  <a:srgbClr val="FF0000"/>
                </a:solidFill>
                <a:latin typeface="Segoe UI Historic" panose="020B0502040204020203" pitchFamily="34" charset="0"/>
              </a:rPr>
              <a:t>Preparation of budgets.</a:t>
            </a:r>
          </a:p>
          <a:p>
            <a:endParaRPr lang="en-US" dirty="0">
              <a:solidFill>
                <a:srgbClr val="FF0000"/>
              </a:solidFill>
              <a:latin typeface="Segoe UI Historic" panose="020B0502040204020203" pitchFamily="34" charset="0"/>
            </a:endParaRPr>
          </a:p>
          <a:p>
            <a:r>
              <a:rPr lang="en-US" dirty="0">
                <a:solidFill>
                  <a:srgbClr val="FF0000"/>
                </a:solidFill>
                <a:latin typeface="Segoe UI Historic" panose="020B0502040204020203" pitchFamily="34" charset="0"/>
              </a:rPr>
              <a:t>• Comparisons of actual results with planned ones.</a:t>
            </a:r>
          </a:p>
          <a:p>
            <a:endParaRPr lang="en-US" dirty="0">
              <a:solidFill>
                <a:srgbClr val="FF0000"/>
              </a:solidFill>
              <a:latin typeface="Segoe UI Historic" panose="020B0502040204020203" pitchFamily="34" charset="0"/>
            </a:endParaRPr>
          </a:p>
          <a:p>
            <a:r>
              <a:rPr lang="en-US" dirty="0">
                <a:solidFill>
                  <a:srgbClr val="FF0000"/>
                </a:solidFill>
                <a:latin typeface="Segoe UI Historic" panose="020B0502040204020203" pitchFamily="34" charset="0"/>
              </a:rPr>
              <a:t>• Revision of plans or budgets in the light of changed circumstances</a:t>
            </a:r>
            <a:endParaRPr lang="en-US" dirty="0">
              <a:solidFill>
                <a:srgbClr val="FF0000"/>
              </a:solidFill>
            </a:endParaRPr>
          </a:p>
        </p:txBody>
      </p:sp>
    </p:spTree>
    <p:extLst>
      <p:ext uri="{BB962C8B-B14F-4D97-AF65-F5344CB8AC3E}">
        <p14:creationId xmlns:p14="http://schemas.microsoft.com/office/powerpoint/2010/main" val="30427358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69FBAB6-67E3-EDEB-7179-9107C98B691A}"/>
              </a:ext>
            </a:extLst>
          </p:cNvPr>
          <p:cNvSpPr txBox="1"/>
          <p:nvPr/>
        </p:nvSpPr>
        <p:spPr>
          <a:xfrm>
            <a:off x="381000" y="152400"/>
            <a:ext cx="6263750" cy="5816977"/>
          </a:xfrm>
          <a:prstGeom prst="rect">
            <a:avLst/>
          </a:prstGeom>
          <a:noFill/>
        </p:spPr>
        <p:txBody>
          <a:bodyPr wrap="square">
            <a:spAutoFit/>
          </a:bodyPr>
          <a:lstStyle/>
          <a:p>
            <a:r>
              <a:rPr lang="en-US" sz="2800" b="1" dirty="0">
                <a:solidFill>
                  <a:srgbClr val="050505"/>
                </a:solidFill>
                <a:latin typeface="Segoe UI Historic" panose="020B0502040204020203" pitchFamily="34" charset="0"/>
              </a:rPr>
              <a:t>Essentials of Effective Budgeting</a:t>
            </a:r>
          </a:p>
          <a:p>
            <a:endParaRPr lang="en-US" sz="2800" b="1" dirty="0">
              <a:solidFill>
                <a:srgbClr val="050505"/>
              </a:solidFill>
              <a:latin typeface="Segoe UI Historic" panose="020B0502040204020203" pitchFamily="34" charset="0"/>
            </a:endParaRPr>
          </a:p>
          <a:p>
            <a:endParaRPr lang="en-US" sz="2800" b="1" dirty="0">
              <a:solidFill>
                <a:srgbClr val="050505"/>
              </a:solidFill>
              <a:latin typeface="Segoe UI Historic" panose="020B0502040204020203" pitchFamily="34" charset="0"/>
            </a:endParaRPr>
          </a:p>
          <a:p>
            <a:r>
              <a:rPr lang="en-US" sz="2400" dirty="0">
                <a:solidFill>
                  <a:srgbClr val="050505"/>
                </a:solidFill>
                <a:latin typeface="Segoe UI Historic" panose="020B0502040204020203" pitchFamily="34" charset="0"/>
              </a:rPr>
              <a:t> </a:t>
            </a:r>
            <a:r>
              <a:rPr lang="en-US" sz="2400" b="1" dirty="0">
                <a:solidFill>
                  <a:srgbClr val="FF0000"/>
                </a:solidFill>
                <a:latin typeface="Segoe UI Historic" panose="020B0502040204020203" pitchFamily="34" charset="0"/>
              </a:rPr>
              <a:t>Sound Organizational Structure: </a:t>
            </a:r>
            <a:r>
              <a:rPr lang="en-US" sz="2400" dirty="0">
                <a:solidFill>
                  <a:srgbClr val="050505"/>
                </a:solidFill>
                <a:latin typeface="Segoe UI Historic" panose="020B0502040204020203" pitchFamily="34" charset="0"/>
              </a:rPr>
              <a:t>Authority and responsibility for all phases of operations are clearly defined. </a:t>
            </a:r>
          </a:p>
          <a:p>
            <a:endParaRPr lang="en-US" sz="2400" dirty="0">
              <a:solidFill>
                <a:srgbClr val="050505"/>
              </a:solidFill>
              <a:latin typeface="Segoe UI Historic" panose="020B0502040204020203" pitchFamily="34" charset="0"/>
            </a:endParaRPr>
          </a:p>
          <a:p>
            <a:endParaRPr lang="en-US" sz="2400" dirty="0">
              <a:solidFill>
                <a:srgbClr val="050505"/>
              </a:solidFill>
              <a:latin typeface="Segoe UI Historic" panose="020B0502040204020203" pitchFamily="34" charset="0"/>
            </a:endParaRPr>
          </a:p>
          <a:p>
            <a:pPr marL="214313" indent="-214313">
              <a:buFont typeface="Wingdings" panose="05000000000000000000" pitchFamily="2" charset="2"/>
              <a:buChar char="Ø"/>
            </a:pPr>
            <a:r>
              <a:rPr lang="en-US" sz="2400" b="1" dirty="0">
                <a:solidFill>
                  <a:srgbClr val="FF0000"/>
                </a:solidFill>
                <a:latin typeface="Segoe UI Historic" panose="020B0502040204020203" pitchFamily="34" charset="0"/>
              </a:rPr>
              <a:t>Based on Research and Analysis: </a:t>
            </a:r>
            <a:r>
              <a:rPr lang="en-US" sz="2400" dirty="0">
                <a:solidFill>
                  <a:srgbClr val="050505"/>
                </a:solidFill>
                <a:latin typeface="Segoe UI Historic" panose="020B0502040204020203" pitchFamily="34" charset="0"/>
              </a:rPr>
              <a:t>Realistic goals that will contribute to the growth and profitability of the company </a:t>
            </a:r>
          </a:p>
          <a:p>
            <a:pPr marL="214313" indent="-214313">
              <a:buFont typeface="Wingdings" panose="05000000000000000000" pitchFamily="2" charset="2"/>
              <a:buChar char="Ø"/>
            </a:pPr>
            <a:endParaRPr lang="en-US" sz="2400" dirty="0">
              <a:solidFill>
                <a:srgbClr val="050505"/>
              </a:solidFill>
              <a:latin typeface="Segoe UI Historic" panose="020B0502040204020203" pitchFamily="34" charset="0"/>
            </a:endParaRPr>
          </a:p>
          <a:p>
            <a:pPr marL="214313" indent="-214313">
              <a:buFont typeface="Wingdings" panose="05000000000000000000" pitchFamily="2" charset="2"/>
              <a:buChar char="Ø"/>
            </a:pPr>
            <a:endParaRPr lang="en-US" sz="2400" dirty="0">
              <a:solidFill>
                <a:srgbClr val="050505"/>
              </a:solidFill>
              <a:latin typeface="Segoe UI Historic" panose="020B0502040204020203" pitchFamily="34" charset="0"/>
            </a:endParaRPr>
          </a:p>
          <a:p>
            <a:pPr marL="214313" indent="-214313">
              <a:buFont typeface="Wingdings" panose="05000000000000000000" pitchFamily="2" charset="2"/>
              <a:buChar char="Ø"/>
            </a:pPr>
            <a:r>
              <a:rPr lang="en-US" sz="2400" b="1" dirty="0">
                <a:solidFill>
                  <a:srgbClr val="FF0000"/>
                </a:solidFill>
                <a:latin typeface="Segoe UI Historic" panose="020B0502040204020203" pitchFamily="34" charset="0"/>
              </a:rPr>
              <a:t>Top Management: </a:t>
            </a:r>
            <a:r>
              <a:rPr lang="en-US" sz="2400" dirty="0">
                <a:solidFill>
                  <a:srgbClr val="050505"/>
                </a:solidFill>
                <a:latin typeface="Segoe UI Historic" panose="020B0502040204020203" pitchFamily="34" charset="0"/>
              </a:rPr>
              <a:t>Directly related acceptance by all levels of management</a:t>
            </a:r>
            <a:endParaRPr lang="en-US" sz="2400" dirty="0"/>
          </a:p>
        </p:txBody>
      </p:sp>
    </p:spTree>
    <p:extLst>
      <p:ext uri="{BB962C8B-B14F-4D97-AF65-F5344CB8AC3E}">
        <p14:creationId xmlns:p14="http://schemas.microsoft.com/office/powerpoint/2010/main" val="12157568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0686931-F396-B9EB-979D-AC59D9ED098B}"/>
              </a:ext>
            </a:extLst>
          </p:cNvPr>
          <p:cNvSpPr txBox="1"/>
          <p:nvPr/>
        </p:nvSpPr>
        <p:spPr>
          <a:xfrm>
            <a:off x="228600" y="381000"/>
            <a:ext cx="6776436" cy="5324535"/>
          </a:xfrm>
          <a:prstGeom prst="rect">
            <a:avLst/>
          </a:prstGeom>
          <a:noFill/>
        </p:spPr>
        <p:txBody>
          <a:bodyPr wrap="square">
            <a:spAutoFit/>
          </a:bodyPr>
          <a:lstStyle/>
          <a:p>
            <a:r>
              <a:rPr lang="en-US" sz="2000" b="1" dirty="0">
                <a:solidFill>
                  <a:srgbClr val="FF0000"/>
                </a:solidFill>
                <a:latin typeface="Segoe UI Historic" panose="020B0502040204020203" pitchFamily="34" charset="0"/>
              </a:rPr>
              <a:t>Implementation of a Budget </a:t>
            </a:r>
          </a:p>
          <a:p>
            <a:endParaRPr lang="en-US" sz="2000" dirty="0">
              <a:solidFill>
                <a:srgbClr val="050505"/>
              </a:solidFill>
              <a:latin typeface="Segoe UI Historic" panose="020B0502040204020203" pitchFamily="34" charset="0"/>
            </a:endParaRPr>
          </a:p>
          <a:p>
            <a:r>
              <a:rPr lang="en-US" sz="2000" dirty="0">
                <a:solidFill>
                  <a:srgbClr val="050505"/>
                </a:solidFill>
                <a:latin typeface="Segoe UI Historic" panose="020B0502040204020203" pitchFamily="34" charset="0"/>
              </a:rPr>
              <a:t>For the Implementation of a budget, there is a requirement of different parameters:</a:t>
            </a:r>
          </a:p>
          <a:p>
            <a:endParaRPr lang="en-US" sz="2000" dirty="0">
              <a:solidFill>
                <a:srgbClr val="050505"/>
              </a:solidFill>
              <a:latin typeface="Segoe UI Historic" panose="020B0502040204020203" pitchFamily="34" charset="0"/>
            </a:endParaRPr>
          </a:p>
          <a:p>
            <a:r>
              <a:rPr lang="en-US" sz="2000" b="1" dirty="0">
                <a:solidFill>
                  <a:srgbClr val="FF0000"/>
                </a:solidFill>
                <a:latin typeface="Segoe UI Historic" panose="020B0502040204020203" pitchFamily="34" charset="0"/>
              </a:rPr>
              <a:t> Actual Fund Position: </a:t>
            </a:r>
          </a:p>
          <a:p>
            <a:endParaRPr lang="en-US" sz="2000" b="1" dirty="0">
              <a:solidFill>
                <a:srgbClr val="FF0000"/>
              </a:solidFill>
              <a:latin typeface="Segoe UI Historic" panose="020B0502040204020203" pitchFamily="34" charset="0"/>
            </a:endParaRPr>
          </a:p>
          <a:p>
            <a:pPr marL="257175" indent="-257175">
              <a:buAutoNum type="arabicParenR"/>
            </a:pPr>
            <a:r>
              <a:rPr lang="en-US" sz="2000" dirty="0">
                <a:solidFill>
                  <a:srgbClr val="050505"/>
                </a:solidFill>
                <a:latin typeface="Segoe UI Historic" panose="020B0502040204020203" pitchFamily="34" charset="0"/>
              </a:rPr>
              <a:t>Successful implementation of the budget will depend on the financial position of a firm. </a:t>
            </a:r>
          </a:p>
          <a:p>
            <a:pPr marL="257175" indent="-257175">
              <a:buAutoNum type="arabicParenR"/>
            </a:pPr>
            <a:endParaRPr lang="en-US" sz="2000" dirty="0">
              <a:solidFill>
                <a:srgbClr val="050505"/>
              </a:solidFill>
              <a:latin typeface="Segoe UI Historic" panose="020B0502040204020203" pitchFamily="34" charset="0"/>
            </a:endParaRPr>
          </a:p>
          <a:p>
            <a:r>
              <a:rPr lang="en-US" sz="2000" dirty="0">
                <a:solidFill>
                  <a:srgbClr val="050505"/>
                </a:solidFill>
                <a:latin typeface="Segoe UI Historic" panose="020B0502040204020203" pitchFamily="34" charset="0"/>
              </a:rPr>
              <a:t>2) The master budget will give insight into the plan.</a:t>
            </a:r>
          </a:p>
          <a:p>
            <a:endParaRPr lang="en-US" sz="2000" dirty="0">
              <a:solidFill>
                <a:srgbClr val="050505"/>
              </a:solidFill>
              <a:latin typeface="Segoe UI Historic" panose="020B0502040204020203" pitchFamily="34" charset="0"/>
            </a:endParaRPr>
          </a:p>
          <a:p>
            <a:r>
              <a:rPr lang="en-US" sz="2000" dirty="0">
                <a:solidFill>
                  <a:srgbClr val="050505"/>
                </a:solidFill>
                <a:latin typeface="Segoe UI Historic" panose="020B0502040204020203" pitchFamily="34" charset="0"/>
              </a:rPr>
              <a:t>3) A cash budget will help to know the cash plan for a specific period. </a:t>
            </a:r>
          </a:p>
          <a:p>
            <a:endParaRPr lang="en-US" sz="2000" dirty="0">
              <a:solidFill>
                <a:srgbClr val="050505"/>
              </a:solidFill>
              <a:latin typeface="Segoe UI Historic" panose="020B0502040204020203" pitchFamily="34" charset="0"/>
            </a:endParaRPr>
          </a:p>
          <a:p>
            <a:r>
              <a:rPr lang="en-US" sz="2000" dirty="0">
                <a:solidFill>
                  <a:srgbClr val="050505"/>
                </a:solidFill>
                <a:latin typeface="Segoe UI Historic" panose="020B0502040204020203" pitchFamily="34" charset="0"/>
              </a:rPr>
              <a:t>4) Overall, all types of budgets are studied at the micro level to implement the planned budget.</a:t>
            </a:r>
            <a:endParaRPr lang="en-US" sz="2000" dirty="0"/>
          </a:p>
        </p:txBody>
      </p:sp>
    </p:spTree>
    <p:extLst>
      <p:ext uri="{BB962C8B-B14F-4D97-AF65-F5344CB8AC3E}">
        <p14:creationId xmlns:p14="http://schemas.microsoft.com/office/powerpoint/2010/main" val="18239535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7363C46-9774-A1A2-55EC-2D40D0CA00FE}"/>
              </a:ext>
            </a:extLst>
          </p:cNvPr>
          <p:cNvSpPr txBox="1"/>
          <p:nvPr/>
        </p:nvSpPr>
        <p:spPr>
          <a:xfrm>
            <a:off x="152400" y="110283"/>
            <a:ext cx="6496790" cy="3300904"/>
          </a:xfrm>
          <a:prstGeom prst="rect">
            <a:avLst/>
          </a:prstGeom>
          <a:noFill/>
        </p:spPr>
        <p:txBody>
          <a:bodyPr wrap="square">
            <a:spAutoFit/>
          </a:bodyPr>
          <a:lstStyle/>
          <a:p>
            <a:r>
              <a:rPr lang="en-US" sz="1500" b="1" dirty="0">
                <a:solidFill>
                  <a:srgbClr val="FF0000"/>
                </a:solidFill>
                <a:latin typeface="Segoe UI Historic" panose="020B0502040204020203" pitchFamily="34" charset="0"/>
              </a:rPr>
              <a:t>Utility of Particular Item: </a:t>
            </a:r>
          </a:p>
          <a:p>
            <a:endParaRPr lang="en-US" sz="1500" b="1" dirty="0">
              <a:solidFill>
                <a:srgbClr val="FF0000"/>
              </a:solidFill>
              <a:latin typeface="Segoe UI Historic" panose="020B0502040204020203" pitchFamily="34" charset="0"/>
            </a:endParaRPr>
          </a:p>
          <a:p>
            <a:r>
              <a:rPr lang="en-US" sz="1350" dirty="0">
                <a:solidFill>
                  <a:srgbClr val="050505"/>
                </a:solidFill>
                <a:latin typeface="Segoe UI Historic" panose="020B0502040204020203" pitchFamily="34" charset="0"/>
              </a:rPr>
              <a:t>1) This depends upon materials used and expressed in quantities whereas the materials purchases budget is expressed in both ways is quantitative and financial.</a:t>
            </a:r>
          </a:p>
          <a:p>
            <a:endParaRPr lang="en-US" sz="1350" dirty="0">
              <a:solidFill>
                <a:srgbClr val="050505"/>
              </a:solidFill>
              <a:latin typeface="Segoe UI Historic" panose="020B0502040204020203" pitchFamily="34" charset="0"/>
            </a:endParaRPr>
          </a:p>
          <a:p>
            <a:r>
              <a:rPr lang="en-US" sz="1350" dirty="0">
                <a:solidFill>
                  <a:srgbClr val="050505"/>
                </a:solidFill>
                <a:latin typeface="Segoe UI Historic" panose="020B0502040204020203" pitchFamily="34" charset="0"/>
              </a:rPr>
              <a:t> 2) This helps in scheduling the purchase of materials to produce a given volume of output during a particular period.</a:t>
            </a:r>
          </a:p>
          <a:p>
            <a:endParaRPr lang="en-US" sz="1350" dirty="0">
              <a:solidFill>
                <a:srgbClr val="050505"/>
              </a:solidFill>
              <a:latin typeface="Segoe UI Historic" panose="020B0502040204020203" pitchFamily="34" charset="0"/>
            </a:endParaRPr>
          </a:p>
          <a:p>
            <a:r>
              <a:rPr lang="en-US" sz="1500" b="1" dirty="0">
                <a:solidFill>
                  <a:srgbClr val="FF0000"/>
                </a:solidFill>
                <a:latin typeface="Segoe UI Historic" panose="020B0502040204020203" pitchFamily="34" charset="0"/>
              </a:rPr>
              <a:t> Cost of Products: </a:t>
            </a:r>
          </a:p>
          <a:p>
            <a:endParaRPr lang="en-US" sz="1500" b="1" dirty="0">
              <a:solidFill>
                <a:srgbClr val="FF0000"/>
              </a:solidFill>
              <a:latin typeface="Segoe UI Historic" panose="020B0502040204020203" pitchFamily="34" charset="0"/>
            </a:endParaRPr>
          </a:p>
          <a:p>
            <a:r>
              <a:rPr lang="en-US" sz="1350" dirty="0">
                <a:solidFill>
                  <a:srgbClr val="050505"/>
                </a:solidFill>
                <a:latin typeface="Segoe UI Historic" panose="020B0502040204020203" pitchFamily="34" charset="0"/>
              </a:rPr>
              <a:t>1) Study of the cost required to manufacture/purchase a particular product is very important in budget planning. </a:t>
            </a:r>
          </a:p>
          <a:p>
            <a:endParaRPr lang="en-US" sz="1350" dirty="0">
              <a:solidFill>
                <a:srgbClr val="050505"/>
              </a:solidFill>
              <a:latin typeface="Segoe UI Historic" panose="020B0502040204020203" pitchFamily="34" charset="0"/>
            </a:endParaRPr>
          </a:p>
          <a:p>
            <a:r>
              <a:rPr lang="en-US" sz="1350" dirty="0">
                <a:solidFill>
                  <a:srgbClr val="050505"/>
                </a:solidFill>
                <a:latin typeface="Segoe UI Historic" panose="020B0502040204020203" pitchFamily="34" charset="0"/>
              </a:rPr>
              <a:t>2) Cost includes direct costs and indirect costs. It is the production and non-production costs required to manufacture a particular product</a:t>
            </a:r>
            <a:endParaRPr lang="en-US" sz="1350" dirty="0"/>
          </a:p>
        </p:txBody>
      </p:sp>
      <p:sp>
        <p:nvSpPr>
          <p:cNvPr id="4" name="TextBox 4">
            <a:extLst>
              <a:ext uri="{FF2B5EF4-FFF2-40B4-BE49-F238E27FC236}">
                <a16:creationId xmlns:a16="http://schemas.microsoft.com/office/drawing/2014/main" id="{4E4A59BE-EA62-43BE-BB66-74FC55AF3647}"/>
              </a:ext>
            </a:extLst>
          </p:cNvPr>
          <p:cNvSpPr txBox="1"/>
          <p:nvPr/>
        </p:nvSpPr>
        <p:spPr>
          <a:xfrm>
            <a:off x="165717" y="3657600"/>
            <a:ext cx="6470156" cy="2339102"/>
          </a:xfrm>
          <a:prstGeom prst="rect">
            <a:avLst/>
          </a:prstGeom>
          <a:noFill/>
        </p:spPr>
        <p:txBody>
          <a:bodyPr wrap="square">
            <a:spAutoFit/>
          </a:bodyPr>
          <a:lstStyle/>
          <a:p>
            <a:r>
              <a:rPr lang="en-US" b="1" dirty="0">
                <a:solidFill>
                  <a:srgbClr val="FF0000"/>
                </a:solidFill>
              </a:rPr>
              <a:t>Quantity</a:t>
            </a:r>
            <a:r>
              <a:rPr lang="en-US" sz="1600" b="1" dirty="0">
                <a:solidFill>
                  <a:srgbClr val="FF0000"/>
                </a:solidFill>
              </a:rPr>
              <a:t> of products: </a:t>
            </a:r>
          </a:p>
          <a:p>
            <a:endParaRPr lang="en-US" sz="1600" b="1" dirty="0">
              <a:solidFill>
                <a:srgbClr val="FF0000"/>
              </a:solidFill>
            </a:endParaRPr>
          </a:p>
          <a:p>
            <a:endParaRPr lang="en-US" sz="1600" b="1" dirty="0">
              <a:solidFill>
                <a:srgbClr val="FF0000"/>
              </a:solidFill>
            </a:endParaRPr>
          </a:p>
          <a:p>
            <a:r>
              <a:rPr lang="en-US" sz="1600" dirty="0"/>
              <a:t>• Effective inventory management is needed for the successful implementation of a budget plan.</a:t>
            </a:r>
          </a:p>
          <a:p>
            <a:endParaRPr lang="en-US" sz="1600" dirty="0"/>
          </a:p>
          <a:p>
            <a:endParaRPr lang="en-US" sz="1600" dirty="0"/>
          </a:p>
          <a:p>
            <a:r>
              <a:rPr lang="en-US" sz="1600" dirty="0"/>
              <a:t> • To avoid stock out and over-stock, effective inventory control is needed, as a huge amount of capital is invested in inventory</a:t>
            </a:r>
          </a:p>
        </p:txBody>
      </p:sp>
    </p:spTree>
    <p:extLst>
      <p:ext uri="{BB962C8B-B14F-4D97-AF65-F5344CB8AC3E}">
        <p14:creationId xmlns:p14="http://schemas.microsoft.com/office/powerpoint/2010/main" val="29405547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pic>
        <p:nvPicPr>
          <p:cNvPr id="4" name="عنصر نائب للمحتوى 3" descr="Budget22.jpg"/>
          <p:cNvPicPr>
            <a:picLocks noGrp="1" noChangeAspect="1"/>
          </p:cNvPicPr>
          <p:nvPr>
            <p:ph idx="1"/>
          </p:nvPr>
        </p:nvPicPr>
        <p:blipFill>
          <a:blip r:embed="rId2"/>
          <a:stretch>
            <a:fillRect/>
          </a:stretch>
        </p:blipFill>
        <p:spPr>
          <a:xfrm>
            <a:off x="838200" y="1899299"/>
            <a:ext cx="7315200" cy="3927764"/>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a:t>Introduction</a:t>
            </a:r>
          </a:p>
        </p:txBody>
      </p:sp>
      <p:sp>
        <p:nvSpPr>
          <p:cNvPr id="3" name="عنصر نائب للمحتوى 2"/>
          <p:cNvSpPr>
            <a:spLocks noGrp="1"/>
          </p:cNvSpPr>
          <p:nvPr>
            <p:ph idx="1"/>
          </p:nvPr>
        </p:nvSpPr>
        <p:spPr/>
        <p:txBody>
          <a:bodyPr/>
          <a:lstStyle/>
          <a:p>
            <a:r>
              <a:rPr lang="en-US" dirty="0"/>
              <a:t>A budget is a financial plan that outlines your income and expenses over a specific period, typically a month or a year. It is a crucial tool for managing your finances and achieving your financial goals. Budgeting helps you allocate your money wisely, prioritize your spending, and save for future needs or desires.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b="1" dirty="0"/>
              <a:t>Key components of a budget include:</a:t>
            </a:r>
          </a:p>
        </p:txBody>
      </p:sp>
      <p:sp>
        <p:nvSpPr>
          <p:cNvPr id="3" name="عنصر نائب للمحتوى 2"/>
          <p:cNvSpPr>
            <a:spLocks noGrp="1"/>
          </p:cNvSpPr>
          <p:nvPr>
            <p:ph idx="1"/>
          </p:nvPr>
        </p:nvSpPr>
        <p:spPr/>
        <p:txBody>
          <a:bodyPr>
            <a:normAutofit fontScale="55000" lnSpcReduction="20000"/>
          </a:bodyPr>
          <a:lstStyle/>
          <a:p>
            <a:r>
              <a:rPr lang="en-US" b="1" dirty="0"/>
              <a:t>Income:</a:t>
            </a:r>
            <a:r>
              <a:rPr lang="en-US" dirty="0"/>
              <a:t> This includes your regular earnings from sources such as salary, business profits, investments, and any other sources of money coming in.</a:t>
            </a:r>
          </a:p>
          <a:p>
            <a:endParaRPr lang="en-US" dirty="0"/>
          </a:p>
          <a:p>
            <a:r>
              <a:rPr lang="en-US" b="1" dirty="0"/>
              <a:t>Expenses:</a:t>
            </a:r>
            <a:r>
              <a:rPr lang="en-US" dirty="0"/>
              <a:t> These are the costs associated with your daily living, such as rent or mortgage, utilities, groceries, transportation, insurance, and entertainment.</a:t>
            </a:r>
          </a:p>
          <a:p>
            <a:endParaRPr lang="en-US" dirty="0"/>
          </a:p>
          <a:p>
            <a:r>
              <a:rPr lang="en-US" b="1" dirty="0"/>
              <a:t>Savings:</a:t>
            </a:r>
            <a:r>
              <a:rPr lang="en-US" dirty="0"/>
              <a:t> Allocating a portion of your income for savings is a fundamental aspect of budgeting. This can include emergency savings, retirement savings, or specific savings goals like a vacation or a down payment on a house.</a:t>
            </a:r>
          </a:p>
          <a:p>
            <a:endParaRPr lang="en-US" dirty="0"/>
          </a:p>
          <a:p>
            <a:r>
              <a:rPr lang="en-US" b="1" dirty="0"/>
              <a:t>Debt Repayment:</a:t>
            </a:r>
            <a:r>
              <a:rPr lang="en-US" dirty="0"/>
              <a:t> If you have outstanding debts, such as loans or credit card balances, budgeting helps you plan for and manage debt repayment.</a:t>
            </a:r>
          </a:p>
          <a:p>
            <a:endParaRPr lang="en-US" dirty="0"/>
          </a:p>
          <a:p>
            <a:r>
              <a:rPr lang="en-US" b="1" dirty="0"/>
              <a:t>Budget Categories:</a:t>
            </a:r>
            <a:r>
              <a:rPr lang="en-US" dirty="0"/>
              <a:t> Organizing your expenses into categories makes it easier to track and manage your spending. Common categories include housing, food, transportation, utilities, and entertainment.</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28600"/>
            <a:ext cx="8229600" cy="1447800"/>
          </a:xfrm>
        </p:spPr>
        <p:txBody>
          <a:bodyPr>
            <a:normAutofit fontScale="90000"/>
          </a:bodyPr>
          <a:lstStyle/>
          <a:p>
            <a:r>
              <a:rPr lang="en-US" b="1" dirty="0"/>
              <a:t>Importance of Budgeting</a:t>
            </a:r>
            <a:br>
              <a:rPr lang="en-US" b="1" dirty="0"/>
            </a:br>
            <a:br>
              <a:rPr lang="en-US" b="1" dirty="0"/>
            </a:br>
            <a:endParaRPr lang="en-US" b="1" dirty="0"/>
          </a:p>
        </p:txBody>
      </p:sp>
      <p:sp>
        <p:nvSpPr>
          <p:cNvPr id="3" name="عنصر نائب للمحتوى 2"/>
          <p:cNvSpPr>
            <a:spLocks noGrp="1"/>
          </p:cNvSpPr>
          <p:nvPr>
            <p:ph idx="1"/>
          </p:nvPr>
        </p:nvSpPr>
        <p:spPr/>
        <p:txBody>
          <a:bodyPr>
            <a:normAutofit fontScale="70000" lnSpcReduction="20000"/>
          </a:bodyPr>
          <a:lstStyle/>
          <a:p>
            <a:r>
              <a:rPr lang="en-US" b="1" dirty="0"/>
              <a:t>Financial Control:</a:t>
            </a:r>
            <a:r>
              <a:rPr lang="en-US" dirty="0"/>
              <a:t> Budgeting provides a clear picture of your financial situation, helping you understand how much money you have coming in and where it is going. This control enables you to make informed decisions about your spending and saving habits.</a:t>
            </a:r>
          </a:p>
          <a:p>
            <a:endParaRPr lang="en-US" dirty="0"/>
          </a:p>
          <a:p>
            <a:r>
              <a:rPr lang="en-US" b="1" dirty="0"/>
              <a:t>Expense Management:</a:t>
            </a:r>
            <a:r>
              <a:rPr lang="en-US" dirty="0"/>
              <a:t> By categorizing your expenses, budgeting allows you to identify areas where you can cut costs or reallocate funds. This helps prevent unnecessary spending and ensures that you allocate money to essential needs.</a:t>
            </a:r>
          </a:p>
          <a:p>
            <a:endParaRPr lang="en-US" dirty="0"/>
          </a:p>
          <a:p>
            <a:r>
              <a:rPr lang="en-US" b="1" dirty="0"/>
              <a:t>Savings and Investments:</a:t>
            </a:r>
            <a:r>
              <a:rPr lang="en-US" dirty="0"/>
              <a:t> A well-structured budget includes provisions for savings and investments. This ensures that you set aside money for future goals, emergencies, and long-term financial security. Regular saving and investing can lead to wealth accumulation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fontScale="77500" lnSpcReduction="20000"/>
          </a:bodyPr>
          <a:lstStyle/>
          <a:p>
            <a:r>
              <a:rPr lang="en-US" b="1" dirty="0"/>
              <a:t>Debt Management:</a:t>
            </a:r>
            <a:r>
              <a:rPr lang="en-US" dirty="0"/>
              <a:t> Budgeting helps you allocate funds for debt repayment. Whether it's student loans, credit card debt, or other obligations, having a budget allows you to prioritize debt repayment and work towards becoming debt-free.</a:t>
            </a:r>
          </a:p>
          <a:p>
            <a:r>
              <a:rPr lang="en-US" b="1" dirty="0"/>
              <a:t>Financial Goals:</a:t>
            </a:r>
            <a:r>
              <a:rPr lang="en-US" dirty="0"/>
              <a:t> Budgeting allows you to set and achieve financial goals. Whether it's saving for a vacation, buying a home, or funding your education, a budget provides a roadmap for reaching these objectives by allocating funds appropriately.</a:t>
            </a:r>
          </a:p>
          <a:p>
            <a:r>
              <a:rPr lang="en-US" b="1" dirty="0"/>
              <a:t>Emergency Preparedness:</a:t>
            </a:r>
            <a:r>
              <a:rPr lang="en-US" dirty="0"/>
              <a:t> Unexpected expenses can arise at any time. A budget helps you build an emergency fund, providing a financial cushion for unforeseen events like medical emergencies, car repairs, or job loss.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a:t>Steps in Budget Implementation</a:t>
            </a:r>
          </a:p>
        </p:txBody>
      </p:sp>
      <p:sp>
        <p:nvSpPr>
          <p:cNvPr id="3" name="عنصر نائب للمحتوى 2"/>
          <p:cNvSpPr>
            <a:spLocks noGrp="1"/>
          </p:cNvSpPr>
          <p:nvPr>
            <p:ph idx="1"/>
          </p:nvPr>
        </p:nvSpPr>
        <p:spPr/>
        <p:txBody>
          <a:bodyPr>
            <a:normAutofit fontScale="92500"/>
          </a:bodyPr>
          <a:lstStyle/>
          <a:p>
            <a:r>
              <a:rPr lang="en-US" dirty="0"/>
              <a:t> There are several steps in the budgeting process before the final budget is implemented;</a:t>
            </a:r>
          </a:p>
          <a:p>
            <a:r>
              <a:rPr lang="en-US" dirty="0">
                <a:solidFill>
                  <a:srgbClr val="FF0000"/>
                </a:solidFill>
              </a:rPr>
              <a:t>Common steps include;</a:t>
            </a:r>
          </a:p>
          <a:p>
            <a:r>
              <a:rPr lang="en-US" dirty="0"/>
              <a:t>Communicating within executive management</a:t>
            </a:r>
          </a:p>
          <a:p>
            <a:r>
              <a:rPr lang="en-US" dirty="0"/>
              <a:t>Establishing targets and objectives</a:t>
            </a:r>
          </a:p>
          <a:p>
            <a:r>
              <a:rPr lang="en-US" dirty="0"/>
              <a:t>Developing a detailed budget, compilation, and revision of the budget model</a:t>
            </a:r>
          </a:p>
          <a:p>
            <a:r>
              <a:rPr lang="en-US" dirty="0"/>
              <a:t>Reviewing and approval by the budget committee</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04800"/>
            <a:ext cx="8229600" cy="1600200"/>
          </a:xfrm>
        </p:spPr>
        <p:txBody>
          <a:bodyPr>
            <a:normAutofit fontScale="90000"/>
          </a:bodyPr>
          <a:lstStyle/>
          <a:p>
            <a:r>
              <a:rPr lang="en-US" b="1" dirty="0"/>
              <a:t>Monitoring and Adjusting of budget</a:t>
            </a:r>
            <a:br>
              <a:rPr lang="en-US" b="1" dirty="0"/>
            </a:br>
            <a:br>
              <a:rPr lang="en-US" b="1" dirty="0"/>
            </a:br>
            <a:endParaRPr lang="en-US" b="1" dirty="0"/>
          </a:p>
        </p:txBody>
      </p:sp>
      <p:sp>
        <p:nvSpPr>
          <p:cNvPr id="3" name="عنصر نائب للمحتوى 2"/>
          <p:cNvSpPr>
            <a:spLocks noGrp="1"/>
          </p:cNvSpPr>
          <p:nvPr>
            <p:ph idx="1"/>
          </p:nvPr>
        </p:nvSpPr>
        <p:spPr>
          <a:xfrm>
            <a:off x="457200" y="2057400"/>
            <a:ext cx="8229600" cy="4068763"/>
          </a:xfrm>
        </p:spPr>
        <p:txBody>
          <a:bodyPr/>
          <a:lstStyle/>
          <a:p>
            <a:r>
              <a:rPr lang="en-US" dirty="0"/>
              <a:t>Monitoring and adjusting your budget is a critical aspect of successful financial management. Regularly reviewing your budget allows you to track your spending, assess your progress toward financial goals, and make necessary adjustments. Here are steps to effectively monitor and adjust your budget: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dirty="0"/>
          </a:p>
        </p:txBody>
      </p:sp>
      <p:sp>
        <p:nvSpPr>
          <p:cNvPr id="3" name="عنصر نائب للمحتوى 2"/>
          <p:cNvSpPr>
            <a:spLocks noGrp="1"/>
          </p:cNvSpPr>
          <p:nvPr>
            <p:ph idx="1"/>
          </p:nvPr>
        </p:nvSpPr>
        <p:spPr/>
        <p:txBody>
          <a:bodyPr>
            <a:normAutofit fontScale="85000" lnSpcReduction="20000"/>
          </a:bodyPr>
          <a:lstStyle/>
          <a:p>
            <a:r>
              <a:rPr lang="en-US" b="1" dirty="0"/>
              <a:t>Set Regular Review Periods:</a:t>
            </a:r>
            <a:endParaRPr lang="en-US" dirty="0"/>
          </a:p>
          <a:p>
            <a:pPr lvl="1"/>
            <a:r>
              <a:rPr lang="en-US" dirty="0"/>
              <a:t>Establish a schedule for reviewing your budget. This could be weekly, bi-weekly, or monthly, depending on your preference and the complexity of your financial situation.</a:t>
            </a:r>
          </a:p>
          <a:p>
            <a:r>
              <a:rPr lang="en-US" b="1" dirty="0"/>
              <a:t>Compare Actual vs. Planned Spending:</a:t>
            </a:r>
            <a:endParaRPr lang="en-US" dirty="0"/>
          </a:p>
          <a:p>
            <a:pPr lvl="1"/>
            <a:r>
              <a:rPr lang="en-US" dirty="0"/>
              <a:t>Compare your actual spending against the budgeted amounts for each category. This helps identify areas where you may be overspending or where adjustments might be needed.</a:t>
            </a:r>
          </a:p>
          <a:p>
            <a:r>
              <a:rPr lang="en-US" b="1" dirty="0"/>
              <a:t>Identify Variances:</a:t>
            </a:r>
            <a:endParaRPr lang="en-US" dirty="0"/>
          </a:p>
          <a:p>
            <a:pPr lvl="1"/>
            <a:r>
              <a:rPr lang="en-US" dirty="0"/>
              <a:t>Analyze any significant variances between your planned budget and actual expenses. Look for patterns or trends in your spending behavior.</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fontScale="77500" lnSpcReduction="20000"/>
          </a:bodyPr>
          <a:lstStyle/>
          <a:p>
            <a:r>
              <a:rPr lang="en-US" b="1" dirty="0"/>
              <a:t>Examine Changes in Income:</a:t>
            </a:r>
            <a:endParaRPr lang="en-US" dirty="0"/>
          </a:p>
          <a:p>
            <a:pPr lvl="1"/>
            <a:r>
              <a:rPr lang="en-US" dirty="0"/>
              <a:t>If there have been changes in your income, whether positive or negative, consider adjusting your budget accordingly. This could involve reallocating funds to different categories or revising your financial goals.</a:t>
            </a:r>
          </a:p>
          <a:p>
            <a:r>
              <a:rPr lang="en-US" b="1" dirty="0"/>
              <a:t>Review Financial Goals:</a:t>
            </a:r>
            <a:endParaRPr lang="en-US" dirty="0"/>
          </a:p>
          <a:p>
            <a:pPr lvl="1"/>
            <a:r>
              <a:rPr lang="en-US" dirty="0"/>
              <a:t>Assess your progress toward achieving financial goals. If you're falling behind, evaluate whether the goals are realistic or if adjustments are needed. Consider reprioritizing goals based on changing circumstances.</a:t>
            </a:r>
          </a:p>
          <a:p>
            <a:r>
              <a:rPr lang="en-US" b="1" dirty="0"/>
              <a:t>Emergency Fund Check:</a:t>
            </a:r>
            <a:endParaRPr lang="en-US" dirty="0"/>
          </a:p>
          <a:p>
            <a:pPr lvl="1"/>
            <a:r>
              <a:rPr lang="en-US" dirty="0"/>
              <a:t>Ensure your emergency fund is adequately funded. If you've had to dip into it for unexpected expenses, make a plan to replenish it as soon as possible</a:t>
            </a:r>
          </a:p>
          <a:p>
            <a:endParaRPr lang="en-US"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TotalTime>
  <Words>1457</Words>
  <Application>Microsoft Office PowerPoint</Application>
  <PresentationFormat>عرض على الشاشة (4:3)</PresentationFormat>
  <Paragraphs>128</Paragraphs>
  <Slides>18</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18</vt:i4>
      </vt:variant>
    </vt:vector>
  </HeadingPairs>
  <TitlesOfParts>
    <vt:vector size="24" baseType="lpstr">
      <vt:lpstr>Arial</vt:lpstr>
      <vt:lpstr>Calibri</vt:lpstr>
      <vt:lpstr>Segoe UI Historic</vt:lpstr>
      <vt:lpstr>Times New Roman</vt:lpstr>
      <vt:lpstr>Wingdings</vt:lpstr>
      <vt:lpstr>سمة Office</vt:lpstr>
      <vt:lpstr>عرض تقديمي في PowerPoint</vt:lpstr>
      <vt:lpstr>Introduction</vt:lpstr>
      <vt:lpstr>Key components of a budget include:</vt:lpstr>
      <vt:lpstr>Importance of Budgeting  </vt:lpstr>
      <vt:lpstr>عرض تقديمي في PowerPoint</vt:lpstr>
      <vt:lpstr>Steps in Budget Implementation</vt:lpstr>
      <vt:lpstr>Monitoring and Adjusting of budget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"Budget Plan and Implementation"</dc:title>
  <dc:creator>Doha</dc:creator>
  <cp:lastModifiedBy>ashraf nori</cp:lastModifiedBy>
  <cp:revision>2</cp:revision>
  <dcterms:created xsi:type="dcterms:W3CDTF">2023-11-14T12:20:48Z</dcterms:created>
  <dcterms:modified xsi:type="dcterms:W3CDTF">2023-11-14T15:45:43Z</dcterms:modified>
</cp:coreProperties>
</file>