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4560-78E5-489E-ADC4-23CC1590B9B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5524-CBDF-463C-8962-F5D89CCA5D3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1F51-8C75-42A0-806D-C337A9F80D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72BD-81DF-41BB-BE36-EAD89F9EA0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B6CC-B2BB-4180-8561-90D4151E70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F698-8102-4F02-AAE2-F79EAE00469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D0E4-842D-412D-8B64-B9788AD1615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E575-454E-4923-A528-904A53DCAC7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76F4-E492-4EAC-83FE-5A4D6F9EF6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E2DA-6B17-43D0-8CEE-B500E6A0334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97B-093F-4D62-9051-267CADD776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A4B28A2-4A14-432B-B085-2CB92B06049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816350" y="0"/>
            <a:ext cx="15414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7550" y="1571612"/>
            <a:ext cx="5156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5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8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13013" y="4000493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Instructor: </a:t>
            </a:r>
            <a:r>
              <a:rPr lang="en-US" sz="28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Salah</a:t>
            </a:r>
            <a:endParaRPr lang="ar-SA" sz="28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57375" y="4500570"/>
            <a:ext cx="56435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Chapter 6:</a:t>
            </a:r>
          </a:p>
          <a:p>
            <a:pPr algn="ctr"/>
            <a:r>
              <a:rPr lang="en-US" sz="32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DigestiveSystem</a:t>
            </a:r>
            <a:endParaRPr lang="en-US" sz="3200" dirty="0" smtClean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u="sng" dirty="0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Part 1: Organs of the Alimentary Canal: the Mouth, Pharynx, and </a:t>
            </a:r>
            <a:r>
              <a:rPr lang="en-US" sz="2800" i="1" u="sng" dirty="0" smtClean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Esophagus</a:t>
            </a:r>
            <a:endParaRPr lang="en-US" sz="2800" i="1" u="sng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4175" y="225425"/>
            <a:ext cx="8763000" cy="646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Digestive System and Body Metabolism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2775" y="1714500"/>
            <a:ext cx="8245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1. Digestion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Breakdown of ingested food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Absorption of nutrients into the blood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endParaRPr lang="en-US" sz="30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2. Metabolism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Production of cellular energy (ATP)</a:t>
            </a:r>
          </a:p>
          <a:p>
            <a:pPr marL="687388" lvl="1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Constructive and </a:t>
            </a:r>
            <a:r>
              <a:rPr lang="en-US" sz="30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degradative</a:t>
            </a: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cellular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88" y="206375"/>
            <a:ext cx="8382000" cy="579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32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Organs of the Digestive System</a:t>
            </a:r>
            <a:endParaRPr lang="en-US" sz="32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08075"/>
            <a:ext cx="4929188" cy="54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130175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Mouth (Oral Cavity) Anatomy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4267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Lips (labia) – protect </a:t>
            </a:r>
            <a:b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the anterior opening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Cheeks – form the </a:t>
            </a:r>
            <a:b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lateral walls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Hard palate – forms </a:t>
            </a:r>
            <a:b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the anterior roof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Soft palate – forms </a:t>
            </a:r>
            <a:b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the posterior roof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Uvula – fleshy </a:t>
            </a:r>
            <a:b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projection of the </a:t>
            </a:r>
            <a:b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soft palate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endParaRPr lang="en-US" sz="30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/>
          <a:srcRect l="46485" t="57294"/>
          <a:stretch>
            <a:fillRect/>
          </a:stretch>
        </p:blipFill>
        <p:spPr bwMode="auto">
          <a:xfrm>
            <a:off x="5159375" y="4700588"/>
            <a:ext cx="327025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38840" b="33754"/>
          <a:stretch>
            <a:fillRect/>
          </a:stretch>
        </p:blipFill>
        <p:spPr bwMode="auto">
          <a:xfrm>
            <a:off x="4616450" y="1285875"/>
            <a:ext cx="4214813" cy="324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5750" y="1458913"/>
            <a:ext cx="39290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Vestibule – space between lips externally and teeth and gums internally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Oral cavity – area contained by the teeth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Tongue – attached at hyoid and </a:t>
            </a:r>
            <a:r>
              <a:rPr lang="en-US" sz="24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processes of the skull, and by the lingual </a:t>
            </a:r>
            <a:r>
              <a:rPr lang="en-US" sz="24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frenulum</a:t>
            </a:r>
            <a:endParaRPr lang="en-US" sz="24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Tonsils:</a:t>
            </a:r>
          </a:p>
          <a:p>
            <a:pPr marL="971550" lvl="1" indent="-514350" algn="l" rtl="0">
              <a:buClr>
                <a:srgbClr val="A45200"/>
              </a:buClr>
              <a:buFont typeface="Arial" pitchFamily="34" charset="0"/>
              <a:buAutoNum type="arabicPeriod"/>
            </a:pP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Palatine tonsils</a:t>
            </a:r>
          </a:p>
          <a:p>
            <a:pPr marL="971550" lvl="1" indent="-514350" algn="l" rtl="0">
              <a:buClr>
                <a:srgbClr val="A45200"/>
              </a:buClr>
              <a:buFont typeface="Arial" pitchFamily="34" charset="0"/>
              <a:buAutoNum type="arabicPeriod"/>
            </a:pPr>
            <a:r>
              <a:rPr lang="en-US" sz="2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Lingual tonsil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endParaRPr lang="en-US" sz="2400" dirty="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30175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Mouth (Oral Cavity) Anatomy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6485" t="57294"/>
          <a:stretch>
            <a:fillRect/>
          </a:stretch>
        </p:blipFill>
        <p:spPr bwMode="auto">
          <a:xfrm>
            <a:off x="5159375" y="4700588"/>
            <a:ext cx="327025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38840" b="33754"/>
          <a:stretch>
            <a:fillRect/>
          </a:stretch>
        </p:blipFill>
        <p:spPr bwMode="auto">
          <a:xfrm>
            <a:off x="4616450" y="1285875"/>
            <a:ext cx="4214813" cy="324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6250" y="144463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Pharynx Anatomy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50" y="1946275"/>
            <a:ext cx="41433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Nasopharynx – not part of the digestive system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Oropharynx – posterior to oral cavity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Laryngopharynx – below the oropharynx and connected to the esophagus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 l="11798" r="9550" b="8665"/>
          <a:stretch>
            <a:fillRect/>
          </a:stretch>
        </p:blipFill>
        <p:spPr bwMode="auto">
          <a:xfrm>
            <a:off x="4425950" y="1889125"/>
            <a:ext cx="4572000" cy="382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88" y="71438"/>
            <a:ext cx="8382000" cy="769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Esophagus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7188" y="1643063"/>
            <a:ext cx="4476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Runs from pharynx to stomach through the diaphragm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Conducts food by peristalsis (slow rhythmic squeezing)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280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Passageway for food only (respiratory system branches off after the pharynx)</a:t>
            </a:r>
            <a:endParaRPr lang="en-US" sz="2400">
              <a:solidFill>
                <a:srgbClr val="A4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18" name="Picture 2" descr="http://img.webmd.com/dtmcms/live/webmd/consumer_assets/site_images/media/medical/hw/h9991275_003.jpg"/>
          <p:cNvPicPr>
            <a:picLocks noChangeAspect="1" noChangeArrowheads="1"/>
          </p:cNvPicPr>
          <p:nvPr/>
        </p:nvPicPr>
        <p:blipFill>
          <a:blip r:embed="rId3"/>
          <a:srcRect r="22826"/>
          <a:stretch>
            <a:fillRect/>
          </a:stretch>
        </p:blipFill>
        <p:spPr bwMode="auto">
          <a:xfrm>
            <a:off x="4886325" y="2055813"/>
            <a:ext cx="40576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9125" y="142875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Layers of Alimentary Canal Organs</a:t>
            </a: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/>
          <a:srcRect t="5166" r="4630" b="2236"/>
          <a:stretch>
            <a:fillRect/>
          </a:stretch>
        </p:blipFill>
        <p:spPr bwMode="auto">
          <a:xfrm>
            <a:off x="574675" y="1144588"/>
            <a:ext cx="7997825" cy="535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2125" y="157163"/>
            <a:ext cx="838200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4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Alimentary Canal Nerve Plexuses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928813"/>
            <a:ext cx="82454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All are part of the autonomic nervous system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n-US" sz="34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Three separate networks of nerve fibers: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nerve plexus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Myenteric</a:t>
            </a: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nerve plexus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dirty="0" err="1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Subserous</a:t>
            </a:r>
            <a:r>
              <a:rPr lang="en-US" sz="3000" dirty="0">
                <a:solidFill>
                  <a:srgbClr val="A45200"/>
                </a:solidFill>
                <a:latin typeface="Times New Roman" pitchFamily="18" charset="0"/>
                <a:cs typeface="Times New Roman" pitchFamily="18" charset="0"/>
              </a:rPr>
              <a:t> plexus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237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2012-08-08T20:30:33Z</dcterms:created>
  <dcterms:modified xsi:type="dcterms:W3CDTF">2012-08-08T20:40:12Z</dcterms:modified>
</cp:coreProperties>
</file>