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1" r:id="rId4"/>
    <p:sldId id="260" r:id="rId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7406-E3C1-41BE-A85E-8AABC134CD32}" type="datetimeFigureOut">
              <a:rPr lang="ar-JO" smtClean="0"/>
              <a:pPr/>
              <a:t>29/02/1433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636-08AC-432B-B6EA-CBF51DC06962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7406-E3C1-41BE-A85E-8AABC134CD32}" type="datetimeFigureOut">
              <a:rPr lang="ar-JO" smtClean="0"/>
              <a:pPr/>
              <a:t>29/02/1433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636-08AC-432B-B6EA-CBF51DC06962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7406-E3C1-41BE-A85E-8AABC134CD32}" type="datetimeFigureOut">
              <a:rPr lang="ar-JO" smtClean="0"/>
              <a:pPr/>
              <a:t>29/02/1433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636-08AC-432B-B6EA-CBF51DC06962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7406-E3C1-41BE-A85E-8AABC134CD32}" type="datetimeFigureOut">
              <a:rPr lang="ar-JO" smtClean="0"/>
              <a:pPr/>
              <a:t>29/02/1433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636-08AC-432B-B6EA-CBF51DC06962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7406-E3C1-41BE-A85E-8AABC134CD32}" type="datetimeFigureOut">
              <a:rPr lang="ar-JO" smtClean="0"/>
              <a:pPr/>
              <a:t>29/02/1433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636-08AC-432B-B6EA-CBF51DC06962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7406-E3C1-41BE-A85E-8AABC134CD32}" type="datetimeFigureOut">
              <a:rPr lang="ar-JO" smtClean="0"/>
              <a:pPr/>
              <a:t>29/02/1433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636-08AC-432B-B6EA-CBF51DC06962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7406-E3C1-41BE-A85E-8AABC134CD32}" type="datetimeFigureOut">
              <a:rPr lang="ar-JO" smtClean="0"/>
              <a:pPr/>
              <a:t>29/02/1433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636-08AC-432B-B6EA-CBF51DC06962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7406-E3C1-41BE-A85E-8AABC134CD32}" type="datetimeFigureOut">
              <a:rPr lang="ar-JO" smtClean="0"/>
              <a:pPr/>
              <a:t>29/02/1433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636-08AC-432B-B6EA-CBF51DC06962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7406-E3C1-41BE-A85E-8AABC134CD32}" type="datetimeFigureOut">
              <a:rPr lang="ar-JO" smtClean="0"/>
              <a:pPr/>
              <a:t>29/02/1433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636-08AC-432B-B6EA-CBF51DC06962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7406-E3C1-41BE-A85E-8AABC134CD32}" type="datetimeFigureOut">
              <a:rPr lang="ar-JO" smtClean="0"/>
              <a:pPr/>
              <a:t>29/02/1433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636-08AC-432B-B6EA-CBF51DC06962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7406-E3C1-41BE-A85E-8AABC134CD32}" type="datetimeFigureOut">
              <a:rPr lang="ar-JO" smtClean="0"/>
              <a:pPr/>
              <a:t>29/02/1433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4636-08AC-432B-B6EA-CBF51DC06962}" type="slidenum">
              <a:rPr lang="ar-JO" smtClean="0"/>
              <a:pPr/>
              <a:t>‹N›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47406-E3C1-41BE-A85E-8AABC134CD32}" type="datetimeFigureOut">
              <a:rPr lang="ar-JO" smtClean="0"/>
              <a:pPr/>
              <a:t>29/02/1433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84636-08AC-432B-B6EA-CBF51DC06962}" type="slidenum">
              <a:rPr lang="ar-JO" smtClean="0"/>
              <a:pPr/>
              <a:t>‹N›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/>
          <a:lstStyle/>
          <a:p>
            <a:r>
              <a:rPr lang="en-US" dirty="0" smtClean="0"/>
              <a:t>Daylight</a:t>
            </a:r>
            <a:endParaRPr lang="en-US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28600" y="1981200"/>
          <a:ext cx="8763001" cy="4505960"/>
        </p:xfrm>
        <a:graphic>
          <a:graphicData uri="http://schemas.openxmlformats.org/drawingml/2006/table">
            <a:tbl>
              <a:tblPr/>
              <a:tblGrid>
                <a:gridCol w="1676612"/>
                <a:gridCol w="2929924"/>
                <a:gridCol w="4156465"/>
              </a:tblGrid>
              <a:tr h="59944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imes New Roman"/>
                          <a:ea typeface="Calibri"/>
                          <a:cs typeface="Times New Roman"/>
                        </a:rPr>
                        <a:t>Average DF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Times New Roman"/>
                          <a:ea typeface="Calibri"/>
                          <a:cs typeface="Times New Roman"/>
                        </a:rPr>
                        <a:t>Appearance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Times New Roman"/>
                          <a:ea typeface="Calibri"/>
                          <a:cs typeface="Times New Roman"/>
                        </a:rPr>
                        <a:t>Energy implications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59944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&lt; 2%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room looks gloomy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Electric lighting needed most of the day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32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2% to 5%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Predominantly daylight appearance, but supplementary artificial lighting is needed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Good balance between lighting and thermal aspects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&gt; 5%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Room appears strongly daylight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Daytime electric lighting rarely needed, but potential for thermal problems due to overheating in summer and heat losses in winter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609600" y="1066800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/>
              <a:t>The daylight factor (DF) describes the ratio of </a:t>
            </a:r>
            <a:r>
              <a:rPr lang="en-US" sz="2400" dirty="0" smtClean="0"/>
              <a:t>inside luminance over outside luminance , </a:t>
            </a:r>
            <a:r>
              <a:rPr lang="en-US" sz="2400" dirty="0"/>
              <a:t>expressed in percent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752600" y="1828800"/>
          <a:ext cx="5791200" cy="4800600"/>
        </p:xfrm>
        <a:graphic>
          <a:graphicData uri="http://schemas.openxmlformats.org/drawingml/2006/table">
            <a:tbl>
              <a:tblPr/>
              <a:tblGrid>
                <a:gridCol w="2125062"/>
                <a:gridCol w="1833069"/>
                <a:gridCol w="1833069"/>
              </a:tblGrid>
              <a:tr h="400050">
                <a:tc rowSpan="2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imes New Roman"/>
                          <a:ea typeface="Calibri"/>
                          <a:cs typeface="Times New Roman"/>
                        </a:rPr>
                        <a:t>Condition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imes New Roman"/>
                          <a:ea typeface="Calibri"/>
                          <a:cs typeface="Times New Roman"/>
                        </a:rPr>
                        <a:t>Illumination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Times New Roman"/>
                          <a:ea typeface="Calibri"/>
                          <a:cs typeface="Times New Roman"/>
                        </a:rPr>
                        <a:t>(ftcd)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Times New Roman"/>
                          <a:ea typeface="Calibri"/>
                          <a:cs typeface="Times New Roman"/>
                        </a:rPr>
                        <a:t>(lux)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Sunlight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10,000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107,527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Full Daylight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1,000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10,752.7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Overcast Day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1,075.3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Very Dark Day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107.53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Twilight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10.75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Deep Twilight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.1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1.08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Full Moon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.01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.108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Quarter Moon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.001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.0108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Starlight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.0001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.0011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Overcast Night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Calibri"/>
                          <a:cs typeface="Times New Roman"/>
                        </a:rPr>
                        <a:t>.00001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Calibri"/>
                          <a:cs typeface="Times New Roman"/>
                        </a:rPr>
                        <a:t>.0001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228600" y="762000"/>
            <a:ext cx="8763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Luminance,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the amount of light measured in a plane.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Illumenance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measured in foot-candles or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lux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 the metric system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/>
              <a:t>The inside </a:t>
            </a:r>
            <a:r>
              <a:rPr lang="en-US" dirty="0" err="1" smtClean="0"/>
              <a:t>illuminance</a:t>
            </a:r>
            <a:r>
              <a:rPr lang="en-US" dirty="0" smtClean="0"/>
              <a:t> can be considered as the sum of three sources</a:t>
            </a:r>
            <a:r>
              <a:rPr lang="en-US" dirty="0" smtClean="0"/>
              <a:t>: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sz="2800" b="1" dirty="0" smtClean="0"/>
              <a:t>Direct </a:t>
            </a:r>
            <a:r>
              <a:rPr lang="en-US" sz="2800" b="1" dirty="0" err="1" smtClean="0"/>
              <a:t>illuminance</a:t>
            </a:r>
            <a:r>
              <a:rPr lang="en-US" sz="2800" b="1" dirty="0" smtClean="0"/>
              <a:t> if the sky is visible from the considered point 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800" b="1" dirty="0" err="1" smtClean="0"/>
              <a:t>Illuminance</a:t>
            </a:r>
            <a:r>
              <a:rPr lang="en-US" sz="2800" b="1" dirty="0" smtClean="0"/>
              <a:t> due to the reflections on the outside environment 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800" b="1" dirty="0" err="1" smtClean="0"/>
              <a:t>Illuminance</a:t>
            </a:r>
            <a:r>
              <a:rPr lang="en-US" sz="2800" b="1" dirty="0" smtClean="0"/>
              <a:t> due to the reflections on the inside surfaces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8600" y="152400"/>
            <a:ext cx="8610600" cy="1404392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GB" dirty="0"/>
              <a:t>The outdoor light level is approximately 10,000 </a:t>
            </a:r>
            <a:r>
              <a:rPr lang="en-GB" dirty="0" err="1"/>
              <a:t>lux</a:t>
            </a:r>
            <a:r>
              <a:rPr lang="en-GB" dirty="0"/>
              <a:t> on a clear day. The inside building, in the area closest to windows, the light level may be reduced to approximately 1,000 </a:t>
            </a:r>
            <a:r>
              <a:rPr lang="en-GB" dirty="0" err="1"/>
              <a:t>lux</a:t>
            </a:r>
            <a:r>
              <a:rPr lang="en-GB" dirty="0"/>
              <a:t>. In the middle area it is may be as low as 25 - 50 </a:t>
            </a:r>
            <a:r>
              <a:rPr lang="en-GB" dirty="0" err="1"/>
              <a:t>lux</a:t>
            </a:r>
            <a:r>
              <a:rPr lang="en-GB" dirty="0"/>
              <a:t>. </a:t>
            </a:r>
            <a:endParaRPr lang="en-US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79512" y="1700809"/>
          <a:ext cx="8784976" cy="5157191"/>
        </p:xfrm>
        <a:graphic>
          <a:graphicData uri="http://schemas.openxmlformats.org/drawingml/2006/table">
            <a:tbl>
              <a:tblPr/>
              <a:tblGrid>
                <a:gridCol w="6984776"/>
                <a:gridCol w="1800200"/>
              </a:tblGrid>
              <a:tr h="1002207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Times New Roman"/>
                          <a:ea typeface="Calibri"/>
                          <a:cs typeface="Times New Roman"/>
                        </a:rPr>
                        <a:t>Activity</a:t>
                      </a:r>
                      <a:endParaRPr lang="en-US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Times New Roman"/>
                          <a:ea typeface="Calibri"/>
                          <a:cs typeface="Times New Roman"/>
                        </a:rPr>
                        <a:t>Illumination (lux, lumen/m2)</a:t>
                      </a:r>
                      <a:endParaRPr lang="en-US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469784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Times New Roman"/>
                          <a:ea typeface="Calibri"/>
                          <a:cs typeface="Times New Roman"/>
                        </a:rPr>
                        <a:t>Warehouses, Homes, Theaters, Archives</a:t>
                      </a:r>
                      <a:endParaRPr lang="en-US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en-US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84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Times New Roman"/>
                          <a:ea typeface="Calibri"/>
                          <a:cs typeface="Times New Roman"/>
                        </a:rPr>
                        <a:t>Easy Office Work, Classes</a:t>
                      </a:r>
                      <a:endParaRPr lang="en-US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en-US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957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Times New Roman"/>
                          <a:ea typeface="Calibri"/>
                          <a:cs typeface="Times New Roman"/>
                        </a:rPr>
                        <a:t>Normal Office Work, PC Work, Study Library, Groceries, Show Rooms, Laboratories</a:t>
                      </a:r>
                      <a:endParaRPr lang="en-US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Times New Roman"/>
                          <a:ea typeface="Calibri"/>
                          <a:cs typeface="Times New Roman"/>
                        </a:rPr>
                        <a:t>500</a:t>
                      </a:r>
                      <a:endParaRPr lang="en-US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13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Times New Roman"/>
                          <a:ea typeface="Calibri"/>
                          <a:cs typeface="Times New Roman"/>
                        </a:rPr>
                        <a:t>Supermarkets, Mechanical Workshops, Office Landscapes</a:t>
                      </a:r>
                      <a:endParaRPr lang="en-US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Times New Roman"/>
                          <a:ea typeface="Calibri"/>
                          <a:cs typeface="Times New Roman"/>
                        </a:rPr>
                        <a:t>750</a:t>
                      </a:r>
                      <a:endParaRPr lang="en-US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957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Times New Roman"/>
                          <a:ea typeface="Calibri"/>
                          <a:cs typeface="Times New Roman"/>
                        </a:rPr>
                        <a:t>Normal Drawing Work, Detailed Mechanical Workshops, Operation Theatres</a:t>
                      </a:r>
                      <a:endParaRPr lang="en-US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Times New Roman"/>
                          <a:ea typeface="Calibri"/>
                          <a:cs typeface="Times New Roman"/>
                        </a:rPr>
                        <a:t>1,000</a:t>
                      </a:r>
                      <a:endParaRPr lang="en-US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13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Times New Roman"/>
                          <a:ea typeface="Calibri"/>
                          <a:cs typeface="Times New Roman"/>
                        </a:rPr>
                        <a:t>Detailed Drawing Work, Very Detailed Mechanical Works</a:t>
                      </a:r>
                      <a:endParaRPr lang="en-US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Times New Roman"/>
                          <a:ea typeface="Calibri"/>
                          <a:cs typeface="Times New Roman"/>
                        </a:rPr>
                        <a:t>1,500 - 2,000</a:t>
                      </a:r>
                      <a:endParaRPr lang="en-US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327</Words>
  <Application>Microsoft Office PowerPoint</Application>
  <PresentationFormat>Presentazione su schermo (4:3)</PresentationFormat>
  <Paragraphs>69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Office Theme</vt:lpstr>
      <vt:lpstr>Daylight</vt:lpstr>
      <vt:lpstr>Diapositiva 2</vt:lpstr>
      <vt:lpstr>Diapositiva 3</vt:lpstr>
      <vt:lpstr>Diapositiva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Comfort and Energy Efficiency</dc:title>
  <dc:creator>S MONNA</dc:creator>
  <cp:lastModifiedBy>SAM</cp:lastModifiedBy>
  <cp:revision>6</cp:revision>
  <dcterms:created xsi:type="dcterms:W3CDTF">2011-02-10T09:29:22Z</dcterms:created>
  <dcterms:modified xsi:type="dcterms:W3CDTF">2012-01-23T19:00:02Z</dcterms:modified>
</cp:coreProperties>
</file>