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6" r:id="rId11"/>
    <p:sldId id="267" r:id="rId12"/>
    <p:sldId id="269" r:id="rId13"/>
    <p:sldId id="268" r:id="rId14"/>
    <p:sldId id="264" r:id="rId15"/>
    <p:sldId id="270" r:id="rId16"/>
    <p:sldId id="271" r:id="rId17"/>
    <p:sldId id="292"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4ABB1A-97B2-48B4-A16E-02D88A967827}"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36569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4ABB1A-97B2-48B4-A16E-02D88A967827}"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232490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4ABB1A-97B2-48B4-A16E-02D88A967827}"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322239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4ABB1A-97B2-48B4-A16E-02D88A967827}"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56959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4ABB1A-97B2-48B4-A16E-02D88A967827}"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236655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4ABB1A-97B2-48B4-A16E-02D88A967827}"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62357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4ABB1A-97B2-48B4-A16E-02D88A967827}"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261963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4ABB1A-97B2-48B4-A16E-02D88A967827}"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290031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ABB1A-97B2-48B4-A16E-02D88A967827}"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2542872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4ABB1A-97B2-48B4-A16E-02D88A967827}"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37145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4ABB1A-97B2-48B4-A16E-02D88A967827}"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69B81-EE99-4BF7-B497-98EB321E37B0}" type="slidenum">
              <a:rPr lang="en-US" smtClean="0"/>
              <a:t>‹#›</a:t>
            </a:fld>
            <a:endParaRPr lang="en-US"/>
          </a:p>
        </p:txBody>
      </p:sp>
    </p:spTree>
    <p:extLst>
      <p:ext uri="{BB962C8B-B14F-4D97-AF65-F5344CB8AC3E}">
        <p14:creationId xmlns:p14="http://schemas.microsoft.com/office/powerpoint/2010/main" val="215642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ABB1A-97B2-48B4-A16E-02D88A967827}" type="datetimeFigureOut">
              <a:rPr lang="en-US" smtClean="0"/>
              <a:t>5/20/2024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69B81-EE99-4BF7-B497-98EB321E37B0}" type="slidenum">
              <a:rPr lang="en-US" smtClean="0"/>
              <a:t>‹#›</a:t>
            </a:fld>
            <a:endParaRPr lang="en-US"/>
          </a:p>
        </p:txBody>
      </p:sp>
    </p:spTree>
    <p:extLst>
      <p:ext uri="{BB962C8B-B14F-4D97-AF65-F5344CB8AC3E}">
        <p14:creationId xmlns:p14="http://schemas.microsoft.com/office/powerpoint/2010/main" val="73746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ordtothewise.com/2014/09/cryptography-alice-bo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Technical Writing Basics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6092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n-US" u="sng" dirty="0">
                <a:solidFill>
                  <a:srgbClr val="FF0000"/>
                </a:solidFill>
              </a:rPr>
              <a:t>Examples</a:t>
            </a:r>
          </a:p>
        </p:txBody>
      </p:sp>
      <p:sp>
        <p:nvSpPr>
          <p:cNvPr id="3" name="Content Placeholder 2"/>
          <p:cNvSpPr>
            <a:spLocks noGrp="1"/>
          </p:cNvSpPr>
          <p:nvPr>
            <p:ph idx="1"/>
          </p:nvPr>
        </p:nvSpPr>
        <p:spPr>
          <a:xfrm>
            <a:off x="838200" y="1132764"/>
            <a:ext cx="10515600" cy="5044199"/>
          </a:xfrm>
        </p:spPr>
        <p:txBody>
          <a:bodyPr>
            <a:normAutofit fontScale="85000" lnSpcReduction="20000"/>
          </a:bodyPr>
          <a:lstStyle/>
          <a:p>
            <a:pPr marL="0" indent="0">
              <a:buNone/>
            </a:pPr>
            <a:r>
              <a:rPr lang="en-US" dirty="0">
                <a:solidFill>
                  <a:srgbClr val="FF0000"/>
                </a:solidFill>
              </a:rPr>
              <a:t>Question: Which of the following examples are first, second or third person writings?</a:t>
            </a:r>
            <a:endParaRPr lang="en-US" dirty="0"/>
          </a:p>
          <a:p>
            <a:pPr marL="0" indent="0">
              <a:buNone/>
            </a:pPr>
            <a:endParaRPr lang="en-US" dirty="0"/>
          </a:p>
          <a:p>
            <a:pPr marL="0" indent="0">
              <a:buNone/>
            </a:pPr>
            <a:r>
              <a:rPr lang="en-US" u="sng" dirty="0">
                <a:solidFill>
                  <a:srgbClr val="FF0000"/>
                </a:solidFill>
              </a:rPr>
              <a:t>Ex1:</a:t>
            </a:r>
            <a:r>
              <a:rPr lang="en-US" dirty="0"/>
              <a:t> “ I was born in London, on the 20th of May, 1806, and was the eldest son of James Mill, the author of the </a:t>
            </a:r>
            <a:r>
              <a:rPr lang="en-US" i="1" dirty="0"/>
              <a:t>History of British India</a:t>
            </a:r>
            <a:r>
              <a:rPr lang="en-US" dirty="0"/>
              <a:t>. My father, the son of a petty tradesman and (I believe) small farmer, at </a:t>
            </a:r>
            <a:r>
              <a:rPr lang="en-US" dirty="0" err="1"/>
              <a:t>Northwater</a:t>
            </a:r>
            <a:r>
              <a:rPr lang="en-US" dirty="0"/>
              <a:t> Bridge, in the county of Angus, was, when a boy, recommended by his abilities to the notice of Sir John Stuart, of </a:t>
            </a:r>
            <a:r>
              <a:rPr lang="en-US" dirty="0" err="1"/>
              <a:t>Fettercairn</a:t>
            </a:r>
            <a:r>
              <a:rPr lang="en-US" dirty="0"/>
              <a:t>, one of the Barons of the Exchequer in Scotland, and was, in consequence, sent to the University of Edinburgh at the expense of a fund established by Lady Jane Stuart (the wife of Sir John Stuart) and some other ladies for educating young men for the Scottish Church.”  </a:t>
            </a:r>
          </a:p>
          <a:p>
            <a:pPr marL="0" indent="0">
              <a:buNone/>
            </a:pPr>
            <a:endParaRPr lang="en-US" dirty="0"/>
          </a:p>
          <a:p>
            <a:pPr marL="0" indent="0">
              <a:buNone/>
            </a:pPr>
            <a:r>
              <a:rPr lang="en-US" u="sng" dirty="0">
                <a:solidFill>
                  <a:srgbClr val="FF0000"/>
                </a:solidFill>
              </a:rPr>
              <a:t>Source: http://praxeology.net/millauto.htm</a:t>
            </a:r>
          </a:p>
          <a:p>
            <a:pPr marL="0" indent="0">
              <a:buNone/>
            </a:pPr>
            <a:endParaRPr lang="en-US" dirty="0"/>
          </a:p>
          <a:p>
            <a:pPr marL="0" indent="0">
              <a:buNone/>
            </a:pPr>
            <a:r>
              <a:rPr lang="en-US" dirty="0">
                <a:solidFill>
                  <a:srgbClr val="FF0000"/>
                </a:solidFill>
              </a:rPr>
              <a:t>Question: is this first, second or third person writing?</a:t>
            </a:r>
          </a:p>
          <a:p>
            <a:pPr marL="0" indent="0">
              <a:buNone/>
            </a:pPr>
            <a:endParaRPr lang="en-US" dirty="0"/>
          </a:p>
        </p:txBody>
      </p:sp>
    </p:spTree>
    <p:extLst>
      <p:ext uri="{BB962C8B-B14F-4D97-AF65-F5344CB8AC3E}">
        <p14:creationId xmlns:p14="http://schemas.microsoft.com/office/powerpoint/2010/main" val="405413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normAutofit fontScale="90000"/>
          </a:bodyPr>
          <a:lstStyle/>
          <a:p>
            <a:r>
              <a:rPr lang="en-US" u="sng" dirty="0">
                <a:solidFill>
                  <a:srgbClr val="FF0000"/>
                </a:solidFill>
              </a:rPr>
              <a:t>Examples</a:t>
            </a:r>
            <a:br>
              <a:rPr lang="en-US" u="sng" dirty="0">
                <a:solidFill>
                  <a:srgbClr val="FF0000"/>
                </a:solidFill>
              </a:rPr>
            </a:br>
            <a:endParaRPr lang="en-US" u="sng" dirty="0"/>
          </a:p>
        </p:txBody>
      </p:sp>
      <p:sp>
        <p:nvSpPr>
          <p:cNvPr id="3" name="Content Placeholder 2"/>
          <p:cNvSpPr>
            <a:spLocks noGrp="1"/>
          </p:cNvSpPr>
          <p:nvPr>
            <p:ph idx="1"/>
          </p:nvPr>
        </p:nvSpPr>
        <p:spPr>
          <a:xfrm>
            <a:off x="838200" y="1146412"/>
            <a:ext cx="10515600" cy="5030551"/>
          </a:xfrm>
        </p:spPr>
        <p:txBody>
          <a:bodyPr>
            <a:normAutofit/>
          </a:bodyPr>
          <a:lstStyle/>
          <a:p>
            <a:pPr marL="0" indent="0">
              <a:buNone/>
            </a:pPr>
            <a:r>
              <a:rPr lang="en-US" sz="2400" dirty="0">
                <a:solidFill>
                  <a:srgbClr val="FF0000"/>
                </a:solidFill>
              </a:rPr>
              <a:t>Question: Which of the following examples are first, second or third person writings?</a:t>
            </a:r>
            <a:endParaRPr lang="en-US" sz="2400" dirty="0"/>
          </a:p>
          <a:p>
            <a:pPr marL="0" indent="0">
              <a:buNone/>
            </a:pPr>
            <a:r>
              <a:rPr lang="en-US" sz="2400" u="sng" dirty="0">
                <a:solidFill>
                  <a:srgbClr val="FF0000"/>
                </a:solidFill>
              </a:rPr>
              <a:t>Ex:</a:t>
            </a:r>
            <a:r>
              <a:rPr lang="en-US" sz="2400" dirty="0"/>
              <a:t> In my eighth year I commenced learning Latin, in conjunction with a younger sister, to whom I taught it as I went on, and who afterwards repeated the lessons to my father: and from this time, other sisters and brothers being successively added as pupils, a considerable part of my day's work consisted of this preparatory teaching. It was a part which I greatly disliked; the more so, as I was held responsible for the lessons of my pupils, in almost as full a sense as for my own: I however derived from this discipline the great advantage of learning more thoroughly and retaining more lastingly the things which I was set to teach</a:t>
            </a:r>
          </a:p>
          <a:p>
            <a:pPr marL="0" indent="0">
              <a:buNone/>
            </a:pPr>
            <a:r>
              <a:rPr lang="en-US" sz="2400" u="sng" dirty="0">
                <a:solidFill>
                  <a:srgbClr val="FF0000"/>
                </a:solidFill>
              </a:rPr>
              <a:t>Source: http://praxeology.net/millauto.htm</a:t>
            </a:r>
          </a:p>
          <a:p>
            <a:pPr marL="0" indent="0">
              <a:buNone/>
            </a:pPr>
            <a:endParaRPr lang="en-US" sz="2400" dirty="0"/>
          </a:p>
          <a:p>
            <a:pPr marL="0" indent="0">
              <a:buNone/>
            </a:pPr>
            <a:endParaRPr lang="en-US" sz="1800" dirty="0"/>
          </a:p>
          <a:p>
            <a:pPr marL="0" indent="0">
              <a:buNone/>
            </a:pPr>
            <a:endParaRPr lang="en-US" sz="2400" dirty="0"/>
          </a:p>
        </p:txBody>
      </p:sp>
    </p:spTree>
    <p:extLst>
      <p:ext uri="{BB962C8B-B14F-4D97-AF65-F5344CB8AC3E}">
        <p14:creationId xmlns:p14="http://schemas.microsoft.com/office/powerpoint/2010/main" val="362335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38200" y="365126"/>
            <a:ext cx="10515600" cy="863174"/>
          </a:xfrm>
        </p:spPr>
        <p:txBody>
          <a:bodyPr/>
          <a:lstStyle/>
          <a:p>
            <a:r>
              <a:rPr lang="en-US" u="sng" dirty="0">
                <a:solidFill>
                  <a:srgbClr val="FF0000"/>
                </a:solidFill>
              </a:rPr>
              <a:t>Examples</a:t>
            </a:r>
            <a:endParaRPr lang="en-US" u="sng" dirty="0"/>
          </a:p>
        </p:txBody>
      </p:sp>
      <p:sp>
        <p:nvSpPr>
          <p:cNvPr id="10" name="Rectangle 3"/>
          <p:cNvSpPr>
            <a:spLocks noGrp="1" noChangeArrowheads="1"/>
          </p:cNvSpPr>
          <p:nvPr>
            <p:ph idx="1"/>
          </p:nvPr>
        </p:nvSpPr>
        <p:spPr bwMode="auto">
          <a:xfrm>
            <a:off x="838200" y="1185139"/>
            <a:ext cx="10515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sz="2400" dirty="0">
                <a:solidFill>
                  <a:srgbClr val="FF0000"/>
                </a:solidFill>
              </a:rPr>
              <a:t>Question: Which of the following examples are first, second or third person writings?</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Make the simple syrup.</a:t>
            </a:r>
            <a:r>
              <a:rPr kumimoji="0" lang="en-US" altLang="en-US" sz="2400" b="0" i="0" u="none" strike="noStrike" cap="none" normalizeH="0" baseline="0" dirty="0">
                <a:ln>
                  <a:noFill/>
                </a:ln>
                <a:solidFill>
                  <a:schemeClr val="tx1"/>
                </a:solidFill>
                <a:effectLst/>
                <a:latin typeface="Arial" panose="020B0604020202020204" pitchFamily="34" charset="0"/>
              </a:rPr>
              <a:t> Combine the sugar and 1 cup of the water in a small saucepan and bring to a gentle simmer over low heat to dissolve sugar. Once the sugar is completely dissolved, remove from heat to cool.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Squeeze the lemons.</a:t>
            </a:r>
            <a:r>
              <a:rPr kumimoji="0" lang="en-US" altLang="en-US" sz="2400" b="0" i="0" u="none" strike="noStrike" cap="none" normalizeH="0" baseline="0" dirty="0">
                <a:ln>
                  <a:noFill/>
                </a:ln>
                <a:solidFill>
                  <a:schemeClr val="tx1"/>
                </a:solidFill>
                <a:effectLst/>
                <a:latin typeface="Arial" panose="020B0604020202020204" pitchFamily="34" charset="0"/>
              </a:rPr>
              <a:t> Roll each lemon over your cutting board, pressing down as you do. This will help them to release their juice. Cut in half and squeeze. Repeat until you have one cup. You might not need all the lemons, but try to save at least one half if you want to garnish your glasses.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Combine.</a:t>
            </a:r>
            <a:r>
              <a:rPr kumimoji="0" lang="en-US" altLang="en-US" sz="2400" b="0" i="0" u="none" strike="noStrike" cap="none" normalizeH="0" baseline="0" dirty="0">
                <a:ln>
                  <a:noFill/>
                </a:ln>
                <a:solidFill>
                  <a:schemeClr val="tx1"/>
                </a:solidFill>
                <a:effectLst/>
                <a:latin typeface="Arial" panose="020B0604020202020204" pitchFamily="34" charset="0"/>
              </a:rPr>
              <a:t> Add the cooled syrup to your pitcher, followed by the lemon juice and remaining 4 cups of water. Stir, taste, and adjust; add a few tablespoons of sugar if it needs to be sweeter or the juice of 1/2 lemon if it needs more tartness.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Add ice</a:t>
            </a:r>
            <a:r>
              <a:rPr kumimoji="0" lang="en-US" altLang="en-US" sz="2400" b="0" i="0" u="none" strike="noStrike" cap="none" normalizeH="0" baseline="0" dirty="0">
                <a:ln>
                  <a:noFill/>
                </a:ln>
                <a:solidFill>
                  <a:schemeClr val="tx1"/>
                </a:solidFill>
                <a:effectLst/>
                <a:latin typeface="Arial" panose="020B0604020202020204" pitchFamily="34" charset="0"/>
              </a:rPr>
              <a:t>. Add ice to pitcher if you think you will drink the whole pitcher right away. Otherwise add ice to each glass.</a:t>
            </a:r>
          </a:p>
        </p:txBody>
      </p:sp>
    </p:spTree>
    <p:extLst>
      <p:ext uri="{BB962C8B-B14F-4D97-AF65-F5344CB8AC3E}">
        <p14:creationId xmlns:p14="http://schemas.microsoft.com/office/powerpoint/2010/main" val="1328819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normAutofit fontScale="90000"/>
          </a:bodyPr>
          <a:lstStyle/>
          <a:p>
            <a:r>
              <a:rPr lang="en-US" u="sng" dirty="0">
                <a:solidFill>
                  <a:srgbClr val="FF0000"/>
                </a:solidFill>
              </a:rPr>
              <a:t>Ex:  Alice and Bob in cryptography</a:t>
            </a:r>
            <a:br>
              <a:rPr lang="en-US" u="sng" dirty="0">
                <a:solidFill>
                  <a:srgbClr val="FF0000"/>
                </a:solidFill>
              </a:rPr>
            </a:br>
            <a:endParaRPr lang="en-US" u="sng" dirty="0">
              <a:solidFill>
                <a:srgbClr val="FF0000"/>
              </a:solidFill>
            </a:endParaRPr>
          </a:p>
        </p:txBody>
      </p:sp>
      <p:sp>
        <p:nvSpPr>
          <p:cNvPr id="3" name="Content Placeholder 2"/>
          <p:cNvSpPr>
            <a:spLocks noGrp="1"/>
          </p:cNvSpPr>
          <p:nvPr>
            <p:ph idx="1"/>
          </p:nvPr>
        </p:nvSpPr>
        <p:spPr>
          <a:xfrm>
            <a:off x="838200" y="1146412"/>
            <a:ext cx="10515600" cy="5030551"/>
          </a:xfrm>
        </p:spPr>
        <p:txBody>
          <a:bodyPr>
            <a:normAutofit fontScale="85000" lnSpcReduction="10000"/>
          </a:bodyPr>
          <a:lstStyle/>
          <a:p>
            <a:pPr marL="0" indent="0">
              <a:buNone/>
            </a:pPr>
            <a:r>
              <a:rPr lang="en-US" dirty="0">
                <a:solidFill>
                  <a:srgbClr val="FF0000"/>
                </a:solidFill>
              </a:rPr>
              <a:t>Question: Which of the following examples are first, second or third person writings?</a:t>
            </a:r>
            <a:endParaRPr lang="en-US" dirty="0"/>
          </a:p>
          <a:p>
            <a:pPr marL="0" indent="0">
              <a:buNone/>
            </a:pPr>
            <a:r>
              <a:rPr lang="en-US" dirty="0"/>
              <a:t>Alice wants to send a private message to Bob, and the only easy way they have to communicate is via postal mail.</a:t>
            </a:r>
          </a:p>
          <a:p>
            <a:pPr marL="0" indent="0">
              <a:buNone/>
            </a:pPr>
            <a:r>
              <a:rPr lang="en-US" dirty="0"/>
              <a:t>Unfortunately, Alice is pretty sure that the postman is reading the mail she sends.</a:t>
            </a:r>
          </a:p>
          <a:p>
            <a:pPr marL="0" indent="0">
              <a:buNone/>
            </a:pPr>
            <a:r>
              <a:rPr lang="en-US" dirty="0"/>
              <a:t>That makes Alice sad, so she decides to find a way to send messages to Bob without anyone else being able to read them.</a:t>
            </a:r>
            <a:br>
              <a:rPr lang="en-US" dirty="0"/>
            </a:br>
            <a:r>
              <a:rPr lang="en-US" b="1" dirty="0"/>
              <a:t>Symmetric-Key Encryption</a:t>
            </a:r>
            <a:br>
              <a:rPr lang="en-US" dirty="0"/>
            </a:br>
            <a:r>
              <a:rPr lang="en-US" dirty="0"/>
              <a:t>Alice decides to put the message inside a lockbox, then mail the box to Bob. She buys a lockbox and two identical keys to open it. But then she realizes she can’t send the key to open the box to Bob via mail, as the mailman might open that package and take a copy of the key.</a:t>
            </a:r>
            <a:br>
              <a:rPr lang="en-US" dirty="0"/>
            </a:br>
            <a:r>
              <a:rPr lang="en-US" dirty="0"/>
              <a:t>Instead, Alice arranges to meet Bob at a nearby bar to give him one of the keys. It’s inconvenient, but she only has to do it once ………</a:t>
            </a:r>
          </a:p>
          <a:p>
            <a:pPr marL="0" indent="0">
              <a:buNone/>
            </a:pPr>
            <a:r>
              <a:rPr lang="en-US" u="sng" dirty="0">
                <a:solidFill>
                  <a:srgbClr val="FF0000"/>
                </a:solidFill>
              </a:rPr>
              <a:t>Source: </a:t>
            </a:r>
            <a:r>
              <a:rPr lang="en-US" u="sng" dirty="0">
                <a:solidFill>
                  <a:srgbClr val="FF0000"/>
                </a:solidFill>
                <a:hlinkClick r:id="rId2"/>
              </a:rPr>
              <a:t>https://wordtothewise.com/2014/09/cryptography-alice-bob/</a:t>
            </a:r>
            <a:endParaRPr lang="en-US" u="sng" dirty="0">
              <a:solidFill>
                <a:srgbClr val="FF0000"/>
              </a:solidFill>
            </a:endParaRPr>
          </a:p>
          <a:p>
            <a:pPr marL="0" indent="0">
              <a:buNone/>
            </a:pPr>
            <a:endParaRPr lang="en-US" dirty="0"/>
          </a:p>
        </p:txBody>
      </p:sp>
    </p:spTree>
    <p:extLst>
      <p:ext uri="{BB962C8B-B14F-4D97-AF65-F5344CB8AC3E}">
        <p14:creationId xmlns:p14="http://schemas.microsoft.com/office/powerpoint/2010/main" val="212110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4. Choosing the right words</a:t>
            </a:r>
          </a:p>
        </p:txBody>
      </p:sp>
      <p:sp>
        <p:nvSpPr>
          <p:cNvPr id="3" name="Content Placeholder 2"/>
          <p:cNvSpPr>
            <a:spLocks noGrp="1"/>
          </p:cNvSpPr>
          <p:nvPr>
            <p:ph idx="1"/>
          </p:nvPr>
        </p:nvSpPr>
        <p:spPr/>
        <p:txBody>
          <a:bodyPr/>
          <a:lstStyle/>
          <a:p>
            <a:pPr marL="514350" indent="-514350">
              <a:buAutoNum type="alphaLcPeriod"/>
            </a:pPr>
            <a:r>
              <a:rPr lang="en-US" u="sng" dirty="0">
                <a:solidFill>
                  <a:srgbClr val="FFC000"/>
                </a:solidFill>
              </a:rPr>
              <a:t>Conciseness (</a:t>
            </a:r>
            <a:r>
              <a:rPr lang="ar-SA" u="sng" dirty="0">
                <a:solidFill>
                  <a:srgbClr val="FFC000"/>
                </a:solidFill>
              </a:rPr>
              <a:t>الايجاز</a:t>
            </a:r>
            <a:r>
              <a:rPr lang="en-US" u="sng" dirty="0">
                <a:solidFill>
                  <a:srgbClr val="FFC000"/>
                </a:solidFill>
              </a:rPr>
              <a:t>) </a:t>
            </a:r>
            <a:endParaRPr lang="ar-SA" u="sng" dirty="0">
              <a:solidFill>
                <a:srgbClr val="FFC000"/>
              </a:solidFill>
            </a:endParaRPr>
          </a:p>
          <a:p>
            <a:pPr marL="0" indent="0">
              <a:buNone/>
            </a:pPr>
            <a:r>
              <a:rPr lang="en-US" u="sng" dirty="0">
                <a:solidFill>
                  <a:srgbClr val="FFC000"/>
                </a:solidFill>
              </a:rPr>
              <a:t>brief but comprehensive</a:t>
            </a:r>
            <a:r>
              <a:rPr lang="ar-SA" u="sng" dirty="0">
                <a:solidFill>
                  <a:srgbClr val="FFC000"/>
                </a:solidFill>
              </a:rPr>
              <a:t> </a:t>
            </a:r>
            <a:r>
              <a:rPr lang="en-US" u="sng" dirty="0">
                <a:solidFill>
                  <a:srgbClr val="FFC000"/>
                </a:solidFill>
              </a:rPr>
              <a:t> </a:t>
            </a:r>
            <a:r>
              <a:rPr lang="ar-SA" u="sng" dirty="0">
                <a:solidFill>
                  <a:srgbClr val="FFC000"/>
                </a:solidFill>
              </a:rPr>
              <a:t>موجز لكن شامل</a:t>
            </a:r>
            <a:r>
              <a:rPr lang="en-US" u="sng" dirty="0">
                <a:solidFill>
                  <a:srgbClr val="FFC000"/>
                </a:solidFill>
              </a:rPr>
              <a:t>:</a:t>
            </a:r>
          </a:p>
          <a:p>
            <a:pPr marL="0" indent="0">
              <a:buNone/>
            </a:pPr>
            <a:r>
              <a:rPr lang="en-US" dirty="0"/>
              <a:t>Vigorous (strong) writing is concise. A sentence should contain no unnecessary words, a paragraph no unnecessary sentences, for the same reason that a drawing should have no unnecessary lines and a machine no unnecessary parts. This requires not that the writer make all the sentences short or avoid all detail and treat subjects only in outline, but that every word tells. [Strunk and White 2008]</a:t>
            </a:r>
          </a:p>
          <a:p>
            <a:r>
              <a:rPr lang="en-US" dirty="0"/>
              <a:t>See examples in book</a:t>
            </a:r>
          </a:p>
        </p:txBody>
      </p:sp>
    </p:spTree>
    <p:extLst>
      <p:ext uri="{BB962C8B-B14F-4D97-AF65-F5344CB8AC3E}">
        <p14:creationId xmlns:p14="http://schemas.microsoft.com/office/powerpoint/2010/main" val="359224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4. Choosing the right words</a:t>
            </a:r>
            <a:endParaRPr lang="en-US" dirty="0"/>
          </a:p>
        </p:txBody>
      </p:sp>
      <p:sp>
        <p:nvSpPr>
          <p:cNvPr id="3" name="Content Placeholder 2"/>
          <p:cNvSpPr>
            <a:spLocks noGrp="1"/>
          </p:cNvSpPr>
          <p:nvPr>
            <p:ph idx="1"/>
          </p:nvPr>
        </p:nvSpPr>
        <p:spPr>
          <a:xfrm>
            <a:off x="838200" y="1825625"/>
            <a:ext cx="10515600" cy="4657062"/>
          </a:xfrm>
        </p:spPr>
        <p:txBody>
          <a:bodyPr>
            <a:normAutofit/>
          </a:bodyPr>
          <a:lstStyle/>
          <a:p>
            <a:pPr marL="0" indent="0">
              <a:buNone/>
            </a:pPr>
            <a:r>
              <a:rPr lang="en-US" u="sng" dirty="0">
                <a:solidFill>
                  <a:srgbClr val="FFC000"/>
                </a:solidFill>
              </a:rPr>
              <a:t>b. Precision</a:t>
            </a:r>
            <a:r>
              <a:rPr lang="ar-SA" u="sng" dirty="0">
                <a:solidFill>
                  <a:srgbClr val="FFC000"/>
                </a:solidFill>
              </a:rPr>
              <a:t>  </a:t>
            </a:r>
            <a:r>
              <a:rPr lang="en-US" u="sng" dirty="0">
                <a:solidFill>
                  <a:srgbClr val="FFC000"/>
                </a:solidFill>
              </a:rPr>
              <a:t>(</a:t>
            </a:r>
            <a:r>
              <a:rPr lang="ar-SA" u="sng" dirty="0">
                <a:solidFill>
                  <a:srgbClr val="FFC000"/>
                </a:solidFill>
              </a:rPr>
              <a:t>الدقة</a:t>
            </a:r>
            <a:r>
              <a:rPr lang="en-US" u="sng" dirty="0">
                <a:solidFill>
                  <a:srgbClr val="FFC000"/>
                </a:solidFill>
              </a:rPr>
              <a:t>)</a:t>
            </a:r>
          </a:p>
          <a:p>
            <a:r>
              <a:rPr lang="en-US" dirty="0"/>
              <a:t>Precision can be achieved using measurable quantities and avoiding vague modifiers such as “countless,” “some,” “approximately,” “huge,” “tiny,” “microscopic,” and so on. These vague words should be replaced with measurements when possible.</a:t>
            </a:r>
          </a:p>
          <a:p>
            <a:r>
              <a:rPr lang="en-US" dirty="0"/>
              <a:t>See examples in book.</a:t>
            </a:r>
            <a:endParaRPr lang="ar-SA" dirty="0"/>
          </a:p>
          <a:p>
            <a:endParaRPr lang="en-US" dirty="0"/>
          </a:p>
        </p:txBody>
      </p:sp>
    </p:spTree>
    <p:extLst>
      <p:ext uri="{BB962C8B-B14F-4D97-AF65-F5344CB8AC3E}">
        <p14:creationId xmlns:p14="http://schemas.microsoft.com/office/powerpoint/2010/main" val="271496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n-US" dirty="0">
                <a:solidFill>
                  <a:schemeClr val="accent1"/>
                </a:solidFill>
              </a:rPr>
              <a:t>4. Choosing the right words</a:t>
            </a:r>
            <a:endParaRPr lang="en-US" dirty="0"/>
          </a:p>
        </p:txBody>
      </p:sp>
      <p:sp>
        <p:nvSpPr>
          <p:cNvPr id="3" name="Content Placeholder 2"/>
          <p:cNvSpPr>
            <a:spLocks noGrp="1"/>
          </p:cNvSpPr>
          <p:nvPr>
            <p:ph idx="1"/>
          </p:nvPr>
        </p:nvSpPr>
        <p:spPr>
          <a:xfrm>
            <a:off x="838200" y="1433015"/>
            <a:ext cx="10515600" cy="4743948"/>
          </a:xfrm>
        </p:spPr>
        <p:txBody>
          <a:bodyPr/>
          <a:lstStyle/>
          <a:p>
            <a:pPr marL="0" indent="0">
              <a:buNone/>
            </a:pPr>
            <a:r>
              <a:rPr lang="en-US" u="sng" dirty="0">
                <a:solidFill>
                  <a:srgbClr val="FFC000"/>
                </a:solidFill>
              </a:rPr>
              <a:t>c. Universal and Existential Quantification</a:t>
            </a:r>
          </a:p>
          <a:p>
            <a:r>
              <a:rPr lang="en-US" dirty="0"/>
              <a:t>common in mathematical and engineering writings </a:t>
            </a:r>
          </a:p>
          <a:p>
            <a:r>
              <a:rPr lang="en-US" dirty="0"/>
              <a:t>∀, means “for all” or, equivalently, “always,” “universally,” and “completely,” </a:t>
            </a:r>
          </a:p>
          <a:p>
            <a:r>
              <a:rPr lang="en-US" dirty="0"/>
              <a:t>∃, means “there exists” and is called the existential quantifier. </a:t>
            </a:r>
          </a:p>
          <a:p>
            <a:r>
              <a:rPr lang="en-US" dirty="0"/>
              <a:t>“all", "never,” “always,” “none,” and “each” are equivalent universal quantifications.</a:t>
            </a:r>
          </a:p>
          <a:p>
            <a:r>
              <a:rPr lang="en-US" dirty="0"/>
              <a:t>Use with caution: see example in book</a:t>
            </a:r>
          </a:p>
          <a:p>
            <a:r>
              <a:rPr lang="en-US" dirty="0"/>
              <a:t>Unless “all” or “none” is demonstrably true, these words and any of their equivalents should be relaxed</a:t>
            </a:r>
          </a:p>
          <a:p>
            <a:endParaRPr lang="en-US" dirty="0"/>
          </a:p>
        </p:txBody>
      </p:sp>
    </p:spTree>
    <p:extLst>
      <p:ext uri="{BB962C8B-B14F-4D97-AF65-F5344CB8AC3E}">
        <p14:creationId xmlns:p14="http://schemas.microsoft.com/office/powerpoint/2010/main" val="3479317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n-US" dirty="0">
                <a:solidFill>
                  <a:schemeClr val="accent1"/>
                </a:solidFill>
              </a:rPr>
              <a:t>4. Choosing the right words</a:t>
            </a:r>
            <a:endParaRPr lang="en-US" dirty="0"/>
          </a:p>
        </p:txBody>
      </p:sp>
      <p:sp>
        <p:nvSpPr>
          <p:cNvPr id="3" name="Content Placeholder 2"/>
          <p:cNvSpPr>
            <a:spLocks noGrp="1"/>
          </p:cNvSpPr>
          <p:nvPr>
            <p:ph idx="1"/>
          </p:nvPr>
        </p:nvSpPr>
        <p:spPr>
          <a:xfrm>
            <a:off x="838200" y="1433015"/>
            <a:ext cx="10515600" cy="4743948"/>
          </a:xfrm>
        </p:spPr>
        <p:txBody>
          <a:bodyPr/>
          <a:lstStyle/>
          <a:p>
            <a:pPr marL="0" indent="0">
              <a:buNone/>
            </a:pPr>
            <a:r>
              <a:rPr lang="en-US" u="sng" dirty="0">
                <a:solidFill>
                  <a:srgbClr val="FFC000"/>
                </a:solidFill>
              </a:rPr>
              <a:t>c. Universal and Existential Quantification</a:t>
            </a:r>
          </a:p>
          <a:p>
            <a:r>
              <a:rPr lang="en-GB" dirty="0"/>
              <a:t>requirement specifications sentences usually involve some universal quantification such as “All users shall be able to access the database.” But is it really true that all users should be able to access the database? </a:t>
            </a:r>
          </a:p>
          <a:p>
            <a:r>
              <a:rPr lang="en-GB" dirty="0"/>
              <a:t>There may be some classes of users that should not access the database (e.g., new users), and the specification should reflect that reality. In this case, you would write, “All users except new users shall be able to access the database.”</a:t>
            </a:r>
            <a:r>
              <a:rPr lang="en-US" dirty="0"/>
              <a:t> or </a:t>
            </a:r>
            <a:r>
              <a:rPr lang="en-GB" dirty="0"/>
              <a:t>“No new users shall be able to access the database.”</a:t>
            </a:r>
          </a:p>
        </p:txBody>
      </p:sp>
    </p:spTree>
    <p:extLst>
      <p:ext uri="{BB962C8B-B14F-4D97-AF65-F5344CB8AC3E}">
        <p14:creationId xmlns:p14="http://schemas.microsoft.com/office/powerpoint/2010/main" val="2815738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935"/>
          </a:xfrm>
        </p:spPr>
        <p:txBody>
          <a:bodyPr/>
          <a:lstStyle/>
          <a:p>
            <a:r>
              <a:rPr lang="en-US" dirty="0">
                <a:solidFill>
                  <a:srgbClr val="00B0F0"/>
                </a:solidFill>
              </a:rPr>
              <a:t>5. Avoiding traps</a:t>
            </a:r>
          </a:p>
        </p:txBody>
      </p:sp>
      <p:sp>
        <p:nvSpPr>
          <p:cNvPr id="3" name="Content Placeholder 2"/>
          <p:cNvSpPr>
            <a:spLocks noGrp="1"/>
          </p:cNvSpPr>
          <p:nvPr>
            <p:ph idx="1"/>
          </p:nvPr>
        </p:nvSpPr>
        <p:spPr>
          <a:xfrm>
            <a:off x="838200" y="1160060"/>
            <a:ext cx="10515600" cy="5527343"/>
          </a:xfrm>
        </p:spPr>
        <p:txBody>
          <a:bodyPr>
            <a:normAutofit/>
          </a:bodyPr>
          <a:lstStyle/>
          <a:p>
            <a:pPr marL="514350" indent="-514350">
              <a:buAutoNum type="alphaLcPeriod"/>
            </a:pPr>
            <a:r>
              <a:rPr lang="en-US" u="sng" dirty="0">
                <a:solidFill>
                  <a:srgbClr val="FFC000"/>
                </a:solidFill>
              </a:rPr>
              <a:t>Avoid Clichés (</a:t>
            </a:r>
            <a:r>
              <a:rPr lang="ar-JO" u="sng" dirty="0">
                <a:solidFill>
                  <a:srgbClr val="FFC000"/>
                </a:solidFill>
              </a:rPr>
              <a:t>فكرة او صيغة مبتذلة</a:t>
            </a:r>
            <a:r>
              <a:rPr lang="en-US" u="sng" dirty="0">
                <a:solidFill>
                  <a:srgbClr val="FFC000"/>
                </a:solidFill>
              </a:rPr>
              <a:t>)</a:t>
            </a:r>
          </a:p>
          <a:p>
            <a:r>
              <a:rPr lang="en-US" sz="2400" dirty="0"/>
              <a:t>a phrase or opinion that is overused </a:t>
            </a:r>
          </a:p>
          <a:p>
            <a:r>
              <a:rPr lang="en-US" sz="2400" dirty="0"/>
              <a:t>Clichés must be removed from any writing during editing, and the easiest way is to replace them with a word or phrase that has the same meaning.</a:t>
            </a:r>
          </a:p>
          <a:p>
            <a:pPr marL="0" indent="0">
              <a:buNone/>
            </a:pPr>
            <a:r>
              <a:rPr lang="ar-SA" sz="2400" dirty="0">
                <a:solidFill>
                  <a:srgbClr val="FF0000"/>
                </a:solidFill>
              </a:rPr>
              <a:t>  </a:t>
            </a:r>
            <a:r>
              <a:rPr lang="en-US" sz="2400" dirty="0">
                <a:solidFill>
                  <a:srgbClr val="FF0000"/>
                </a:solidFill>
              </a:rPr>
              <a:t> Examples </a:t>
            </a:r>
            <a:endParaRPr lang="en-US" dirty="0"/>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73330366"/>
              </p:ext>
            </p:extLst>
          </p:nvPr>
        </p:nvGraphicFramePr>
        <p:xfrm>
          <a:off x="1023788" y="3296533"/>
          <a:ext cx="8126484" cy="3561467"/>
        </p:xfrm>
        <a:graphic>
          <a:graphicData uri="http://schemas.openxmlformats.org/drawingml/2006/table">
            <a:tbl>
              <a:tblPr firstRow="1" bandRow="1">
                <a:tableStyleId>{5940675A-B579-460E-94D1-54222C63F5DA}</a:tableStyleId>
              </a:tblPr>
              <a:tblGrid>
                <a:gridCol w="4063242">
                  <a:extLst>
                    <a:ext uri="{9D8B030D-6E8A-4147-A177-3AD203B41FA5}">
                      <a16:colId xmlns:a16="http://schemas.microsoft.com/office/drawing/2014/main" val="1316330674"/>
                    </a:ext>
                  </a:extLst>
                </a:gridCol>
                <a:gridCol w="4063242">
                  <a:extLst>
                    <a:ext uri="{9D8B030D-6E8A-4147-A177-3AD203B41FA5}">
                      <a16:colId xmlns:a16="http://schemas.microsoft.com/office/drawing/2014/main" val="1094309880"/>
                    </a:ext>
                  </a:extLst>
                </a:gridCol>
              </a:tblGrid>
              <a:tr h="3002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a:solidFill>
                            <a:srgbClr val="FF0000"/>
                          </a:solidFill>
                          <a:latin typeface="+mn-lt"/>
                          <a:ea typeface="+mn-ea"/>
                          <a:cs typeface="+mn-cs"/>
                        </a:rPr>
                        <a:t>Cliché</a:t>
                      </a:r>
                      <a:endParaRPr lang="en-US" sz="1800" b="0" i="0" u="none" strike="noStrike" kern="1200" baseline="0" dirty="0">
                        <a:solidFill>
                          <a:srgbClr val="FF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a:solidFill>
                            <a:srgbClr val="FF0000"/>
                          </a:solidFill>
                          <a:latin typeface="+mn-lt"/>
                          <a:ea typeface="+mn-ea"/>
                          <a:cs typeface="+mn-cs"/>
                        </a:rPr>
                        <a:t>Possible Replacement</a:t>
                      </a:r>
                      <a:r>
                        <a:rPr lang="en-US" sz="1800" b="0" i="0" u="none" strike="noStrike" kern="1200" baseline="0" dirty="0">
                          <a:solidFill>
                            <a:srgbClr val="FF0000"/>
                          </a:solidFill>
                          <a:latin typeface="+mn-lt"/>
                          <a:ea typeface="+mn-ea"/>
                          <a:cs typeface="+mn-cs"/>
                        </a:rPr>
                        <a:t>	</a:t>
                      </a:r>
                    </a:p>
                    <a:p>
                      <a:pPr algn="ctr"/>
                      <a:endParaRPr lang="en-US" dirty="0">
                        <a:solidFill>
                          <a:srgbClr val="FF0000"/>
                        </a:solidFill>
                      </a:endParaRPr>
                    </a:p>
                  </a:txBody>
                  <a:tcPr/>
                </a:tc>
                <a:extLst>
                  <a:ext uri="{0D108BD9-81ED-4DB2-BD59-A6C34878D82A}">
                    <a16:rowId xmlns:a16="http://schemas.microsoft.com/office/drawing/2014/main" val="2995868615"/>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Bite the bullet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Sacrifice	</a:t>
                      </a:r>
                    </a:p>
                  </a:txBody>
                  <a:tcPr/>
                </a:tc>
                <a:extLst>
                  <a:ext uri="{0D108BD9-81ED-4DB2-BD59-A6C34878D82A}">
                    <a16:rowId xmlns:a16="http://schemas.microsoft.com/office/drawing/2014/main" val="4212290999"/>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Don’t mince words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      Be precise	</a:t>
                      </a:r>
                    </a:p>
                  </a:txBody>
                  <a:tcPr/>
                </a:tc>
                <a:extLst>
                  <a:ext uri="{0D108BD9-81ED-4DB2-BD59-A6C34878D82A}">
                    <a16:rowId xmlns:a16="http://schemas.microsoft.com/office/drawing/2014/main" val="1649380697"/>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       Happier than a clam at high tide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Satisfied	</a:t>
                      </a:r>
                    </a:p>
                  </a:txBody>
                  <a:tcPr/>
                </a:tc>
                <a:extLst>
                  <a:ext uri="{0D108BD9-81ED-4DB2-BD59-A6C34878D82A}">
                    <a16:rowId xmlns:a16="http://schemas.microsoft.com/office/drawing/2014/main" val="961216176"/>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In this day and age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Today	</a:t>
                      </a:r>
                    </a:p>
                  </a:txBody>
                  <a:tcPr/>
                </a:tc>
                <a:extLst>
                  <a:ext uri="{0D108BD9-81ED-4DB2-BD59-A6C34878D82A}">
                    <a16:rowId xmlns:a16="http://schemas.microsoft.com/office/drawing/2014/main" val="2882803818"/>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Ins and outs	</a:t>
                      </a:r>
                    </a:p>
                  </a:txBody>
                  <a:tcPr/>
                </a:tc>
                <a:tc>
                  <a:txBody>
                    <a:bodyPr/>
                    <a:lstStyle/>
                    <a:p>
                      <a:pPr algn="ctr"/>
                      <a:r>
                        <a:rPr lang="en-US" dirty="0"/>
                        <a:t>Details</a:t>
                      </a:r>
                    </a:p>
                  </a:txBody>
                  <a:tcPr/>
                </a:tc>
                <a:extLst>
                  <a:ext uri="{0D108BD9-81ED-4DB2-BD59-A6C34878D82A}">
                    <a16:rowId xmlns:a16="http://schemas.microsoft.com/office/drawing/2014/main" val="3724534669"/>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Only time will tell	</a:t>
                      </a:r>
                    </a:p>
                  </a:txBody>
                  <a:tcPr/>
                </a:tc>
                <a:tc>
                  <a:txBody>
                    <a:bodyPr/>
                    <a:lstStyle/>
                    <a:p>
                      <a:pPr algn="ctr"/>
                      <a:r>
                        <a:rPr lang="en-US" dirty="0"/>
                        <a:t>Eventually</a:t>
                      </a:r>
                    </a:p>
                  </a:txBody>
                  <a:tcPr/>
                </a:tc>
                <a:extLst>
                  <a:ext uri="{0D108BD9-81ED-4DB2-BD59-A6C34878D82A}">
                    <a16:rowId xmlns:a16="http://schemas.microsoft.com/office/drawing/2014/main" val="2507051057"/>
                  </a:ext>
                </a:extLst>
              </a:tr>
              <a:tr h="417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The world is your oyster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An opportunity arises	</a:t>
                      </a:r>
                    </a:p>
                  </a:txBody>
                  <a:tcPr/>
                </a:tc>
                <a:extLst>
                  <a:ext uri="{0D108BD9-81ED-4DB2-BD59-A6C34878D82A}">
                    <a16:rowId xmlns:a16="http://schemas.microsoft.com/office/drawing/2014/main" val="601241457"/>
                  </a:ext>
                </a:extLst>
              </a:tr>
            </a:tbl>
          </a:graphicData>
        </a:graphic>
      </p:graphicFrame>
    </p:spTree>
    <p:extLst>
      <p:ext uri="{BB962C8B-B14F-4D97-AF65-F5344CB8AC3E}">
        <p14:creationId xmlns:p14="http://schemas.microsoft.com/office/powerpoint/2010/main" val="248131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lstStyle/>
          <a:p>
            <a:r>
              <a:rPr lang="en-US" dirty="0">
                <a:solidFill>
                  <a:srgbClr val="00B0F0"/>
                </a:solidFill>
              </a:rPr>
              <a:t>5. Avoiding traps</a:t>
            </a:r>
            <a:endParaRPr lang="en-US" dirty="0"/>
          </a:p>
        </p:txBody>
      </p:sp>
      <p:sp>
        <p:nvSpPr>
          <p:cNvPr id="3" name="Content Placeholder 2"/>
          <p:cNvSpPr>
            <a:spLocks noGrp="1"/>
          </p:cNvSpPr>
          <p:nvPr>
            <p:ph idx="1"/>
          </p:nvPr>
        </p:nvSpPr>
        <p:spPr>
          <a:xfrm>
            <a:off x="619836" y="1282890"/>
            <a:ext cx="10515600" cy="5281683"/>
          </a:xfrm>
        </p:spPr>
        <p:txBody>
          <a:bodyPr>
            <a:normAutofit fontScale="47500" lnSpcReduction="20000"/>
          </a:bodyPr>
          <a:lstStyle/>
          <a:p>
            <a:pPr marL="0" indent="0">
              <a:buNone/>
            </a:pPr>
            <a:endParaRPr lang="en-US" dirty="0"/>
          </a:p>
          <a:p>
            <a:pPr marL="0" indent="0">
              <a:buNone/>
            </a:pPr>
            <a:r>
              <a:rPr lang="en-US" sz="5900" u="sng" dirty="0">
                <a:solidFill>
                  <a:schemeClr val="accent4"/>
                </a:solidFill>
              </a:rPr>
              <a:t>b. Anthropomorphic Writing</a:t>
            </a:r>
          </a:p>
          <a:p>
            <a:r>
              <a:rPr lang="en-US" sz="5900" dirty="0"/>
              <a:t>Anthropomorphic writing means projecting human feelings, behaviors, or characteristics upon animals, inanimate objects, or systems. </a:t>
            </a:r>
          </a:p>
          <a:p>
            <a:r>
              <a:rPr lang="en-US" sz="5900" dirty="0"/>
              <a:t>Such writing is called anthropomorphic, and it has a place in prose and literature but not in technical writing.</a:t>
            </a:r>
          </a:p>
          <a:p>
            <a:r>
              <a:rPr lang="en-US" sz="5900" dirty="0"/>
              <a:t>can be evidence that you have lost your objectivity </a:t>
            </a:r>
          </a:p>
          <a:p>
            <a:pPr marL="0" indent="0">
              <a:buNone/>
            </a:pPr>
            <a:r>
              <a:rPr lang="en-US" sz="5900" dirty="0">
                <a:solidFill>
                  <a:srgbClr val="FF0000"/>
                </a:solidFill>
              </a:rPr>
              <a:t> </a:t>
            </a:r>
            <a:r>
              <a:rPr lang="en-US" sz="5900" u="sng" dirty="0">
                <a:solidFill>
                  <a:srgbClr val="FF0000"/>
                </a:solidFill>
              </a:rPr>
              <a:t>Examples (from book):</a:t>
            </a:r>
          </a:p>
          <a:p>
            <a:pPr marL="0" indent="0">
              <a:buNone/>
            </a:pPr>
            <a:r>
              <a:rPr lang="en-US" sz="5900" dirty="0"/>
              <a:t> 8/23/2010, 3:11 PM EDT, upon running Test 3.1.2, the system failed </a:t>
            </a:r>
            <a:r>
              <a:rPr lang="en-US" sz="5900" u="sng" dirty="0"/>
              <a:t>miserably</a:t>
            </a:r>
            <a:r>
              <a:rPr lang="en-US" sz="5900" dirty="0"/>
              <a:t> (see details in book)</a:t>
            </a:r>
          </a:p>
          <a:p>
            <a:pPr marL="0" indent="0">
              <a:buNone/>
            </a:pPr>
            <a:r>
              <a:rPr lang="en-US" sz="5100" dirty="0">
                <a:solidFill>
                  <a:srgbClr val="00B050"/>
                </a:solidFill>
              </a:rPr>
              <a:t>As an impartial observer, you should have simply written that “the system failed” and give details.</a:t>
            </a:r>
          </a:p>
          <a:p>
            <a:pPr marL="0" indent="0">
              <a:buNone/>
            </a:pPr>
            <a:r>
              <a:rPr lang="en-US" sz="5900" dirty="0"/>
              <a:t>“the Internet is </a:t>
            </a:r>
            <a:r>
              <a:rPr lang="en-US" sz="5900" u="sng" dirty="0"/>
              <a:t>evil</a:t>
            </a:r>
            <a:r>
              <a:rPr lang="en-US" sz="5900" dirty="0"/>
              <a:t>”</a:t>
            </a:r>
            <a:endParaRPr lang="en-US" sz="3600" dirty="0"/>
          </a:p>
        </p:txBody>
      </p:sp>
    </p:spTree>
    <p:extLst>
      <p:ext uri="{BB962C8B-B14F-4D97-AF65-F5344CB8AC3E}">
        <p14:creationId xmlns:p14="http://schemas.microsoft.com/office/powerpoint/2010/main" val="19029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solidFill>
              </a:rPr>
              <a:t>1. Structure your writing</a:t>
            </a:r>
          </a:p>
        </p:txBody>
      </p:sp>
      <p:sp>
        <p:nvSpPr>
          <p:cNvPr id="3" name="Content Placeholder 2"/>
          <p:cNvSpPr>
            <a:spLocks noGrp="1"/>
          </p:cNvSpPr>
          <p:nvPr>
            <p:ph idx="1"/>
          </p:nvPr>
        </p:nvSpPr>
        <p:spPr/>
        <p:txBody>
          <a:bodyPr/>
          <a:lstStyle/>
          <a:p>
            <a:r>
              <a:rPr lang="en-US" dirty="0"/>
              <a:t>Writing is hierarchical if it is arranged as a cascade of sections or chapters at a high level of abstraction</a:t>
            </a:r>
          </a:p>
          <a:p>
            <a:r>
              <a:rPr lang="en-US" dirty="0"/>
              <a:t> Sections or chapters have units (usually sections) of greater detail, and those subsections have sub-subsections, and so on, each at an increasing level of detail. </a:t>
            </a:r>
          </a:p>
          <a:p>
            <a:r>
              <a:rPr lang="en-US" dirty="0"/>
              <a:t>convey ideas from high level to low level, that is, from abstract to concrete.</a:t>
            </a:r>
          </a:p>
          <a:p>
            <a:pPr marL="0" indent="0">
              <a:buNone/>
            </a:pPr>
            <a:endParaRPr lang="en-US" dirty="0"/>
          </a:p>
        </p:txBody>
      </p:sp>
    </p:spTree>
    <p:extLst>
      <p:ext uri="{BB962C8B-B14F-4D97-AF65-F5344CB8AC3E}">
        <p14:creationId xmlns:p14="http://schemas.microsoft.com/office/powerpoint/2010/main" val="422513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83" y="354842"/>
            <a:ext cx="10720317" cy="395785"/>
          </a:xfrm>
        </p:spPr>
        <p:txBody>
          <a:bodyPr>
            <a:noAutofit/>
          </a:bodyPr>
          <a:lstStyle/>
          <a:p>
            <a:r>
              <a:rPr lang="en-US" dirty="0">
                <a:solidFill>
                  <a:srgbClr val="00B0F0"/>
                </a:solidFill>
              </a:rPr>
              <a:t>5. Avoiding traps</a:t>
            </a:r>
            <a:endParaRPr lang="en-US" dirty="0"/>
          </a:p>
        </p:txBody>
      </p:sp>
      <p:sp>
        <p:nvSpPr>
          <p:cNvPr id="3" name="Content Placeholder 2"/>
          <p:cNvSpPr>
            <a:spLocks noGrp="1"/>
          </p:cNvSpPr>
          <p:nvPr>
            <p:ph idx="1"/>
          </p:nvPr>
        </p:nvSpPr>
        <p:spPr>
          <a:xfrm>
            <a:off x="633483" y="996287"/>
            <a:ext cx="10515600" cy="5268035"/>
          </a:xfrm>
        </p:spPr>
        <p:txBody>
          <a:bodyPr>
            <a:normAutofit/>
          </a:bodyPr>
          <a:lstStyle/>
          <a:p>
            <a:pPr marL="0" indent="0">
              <a:buNone/>
            </a:pPr>
            <a:r>
              <a:rPr lang="en-US" u="sng" dirty="0">
                <a:solidFill>
                  <a:srgbClr val="FFC000"/>
                </a:solidFill>
              </a:rPr>
              <a:t>c. Malapropisms</a:t>
            </a:r>
          </a:p>
          <a:p>
            <a:pPr algn="l"/>
            <a:r>
              <a:rPr lang="en-US" dirty="0"/>
              <a:t>A malapropism is a word that sounds similar to an intended word but is logically wrong, often in some insidious (</a:t>
            </a:r>
            <a:r>
              <a:rPr lang="ar-JO" dirty="0"/>
              <a:t>غادر، خبيث</a:t>
            </a:r>
            <a:r>
              <a:rPr lang="en-US" dirty="0"/>
              <a:t>)way. </a:t>
            </a:r>
          </a:p>
          <a:p>
            <a:r>
              <a:rPr lang="en-US" dirty="0"/>
              <a:t>Sometimes used in comedy</a:t>
            </a:r>
          </a:p>
          <a:p>
            <a:r>
              <a:rPr lang="en-US" dirty="0"/>
              <a:t>Sometimes malapropisms occur when writing too quickly and selecting the wrong homophones (sound-alike words). </a:t>
            </a:r>
          </a:p>
          <a:p>
            <a:r>
              <a:rPr lang="en-US" dirty="0"/>
              <a:t>The spell- and grammar-checking feature might not catch such errors.</a:t>
            </a:r>
          </a:p>
          <a:p>
            <a:pPr marL="0" indent="0">
              <a:buNone/>
            </a:pPr>
            <a:endParaRPr lang="en-US" u="sng" dirty="0">
              <a:solidFill>
                <a:srgbClr val="FF000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7972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15601" cy="876821"/>
          </a:xfrm>
        </p:spPr>
        <p:txBody>
          <a:bodyPr>
            <a:normAutofit fontScale="90000"/>
          </a:bodyPr>
          <a:lstStyle/>
          <a:p>
            <a:r>
              <a:rPr lang="en-US" dirty="0">
                <a:solidFill>
                  <a:srgbClr val="00B0F0"/>
                </a:solidFill>
              </a:rPr>
              <a:t>5. Avoiding traps</a:t>
            </a:r>
            <a:br>
              <a:rPr lang="en-US" dirty="0">
                <a:solidFill>
                  <a:srgbClr val="00B0F0"/>
                </a:solidFill>
              </a:rPr>
            </a:br>
            <a:r>
              <a:rPr lang="en-US" sz="3600" dirty="0">
                <a:solidFill>
                  <a:srgbClr val="FF0000"/>
                </a:solidFill>
              </a:rPr>
              <a:t>Malapropism Examples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1503585"/>
              </p:ext>
            </p:extLst>
          </p:nvPr>
        </p:nvGraphicFramePr>
        <p:xfrm>
          <a:off x="838199" y="1501253"/>
          <a:ext cx="10885227" cy="5319896"/>
        </p:xfrm>
        <a:graphic>
          <a:graphicData uri="http://schemas.openxmlformats.org/drawingml/2006/table">
            <a:tbl>
              <a:tblPr firstRow="1" bandRow="1">
                <a:tableStyleId>{5C22544A-7EE6-4342-B048-85BDC9FD1C3A}</a:tableStyleId>
              </a:tblPr>
              <a:tblGrid>
                <a:gridCol w="3628409">
                  <a:extLst>
                    <a:ext uri="{9D8B030D-6E8A-4147-A177-3AD203B41FA5}">
                      <a16:colId xmlns:a16="http://schemas.microsoft.com/office/drawing/2014/main" val="1019841646"/>
                    </a:ext>
                  </a:extLst>
                </a:gridCol>
                <a:gridCol w="3628409">
                  <a:extLst>
                    <a:ext uri="{9D8B030D-6E8A-4147-A177-3AD203B41FA5}">
                      <a16:colId xmlns:a16="http://schemas.microsoft.com/office/drawing/2014/main" val="1859242204"/>
                    </a:ext>
                  </a:extLst>
                </a:gridCol>
                <a:gridCol w="3628409">
                  <a:extLst>
                    <a:ext uri="{9D8B030D-6E8A-4147-A177-3AD203B41FA5}">
                      <a16:colId xmlns:a16="http://schemas.microsoft.com/office/drawing/2014/main" val="3961519634"/>
                    </a:ext>
                  </a:extLst>
                </a:gridCol>
              </a:tblGrid>
              <a:tr h="348808">
                <a:tc>
                  <a:txBody>
                    <a:bodyPr/>
                    <a:lstStyle/>
                    <a:p>
                      <a:pPr algn="l"/>
                      <a:r>
                        <a:rPr lang="en-US" dirty="0"/>
                        <a:t>Malapropism </a:t>
                      </a:r>
                    </a:p>
                  </a:txBody>
                  <a:tcPr/>
                </a:tc>
                <a:tc>
                  <a:txBody>
                    <a:bodyPr/>
                    <a:lstStyle/>
                    <a:p>
                      <a:pPr algn="l"/>
                      <a:r>
                        <a:rPr lang="en-US" dirty="0"/>
                        <a:t>Example misuse</a:t>
                      </a:r>
                    </a:p>
                  </a:txBody>
                  <a:tcPr/>
                </a:tc>
                <a:tc>
                  <a:txBody>
                    <a:bodyPr/>
                    <a:lstStyle/>
                    <a:p>
                      <a:pPr algn="l"/>
                      <a:r>
                        <a:rPr lang="en-US" dirty="0"/>
                        <a:t>Word intended</a:t>
                      </a:r>
                    </a:p>
                  </a:txBody>
                  <a:tcPr/>
                </a:tc>
                <a:extLst>
                  <a:ext uri="{0D108BD9-81ED-4DB2-BD59-A6C34878D82A}">
                    <a16:rowId xmlns:a16="http://schemas.microsoft.com/office/drawing/2014/main" val="1319166822"/>
                  </a:ext>
                </a:extLst>
              </a:tr>
              <a:tr h="610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beet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“The rate at which the </a:t>
                      </a:r>
                      <a:r>
                        <a:rPr lang="en-US" sz="1800" b="0" i="0" u="none" strike="noStrike" kern="1200" baseline="0" dirty="0">
                          <a:solidFill>
                            <a:srgbClr val="FF0000"/>
                          </a:solidFill>
                          <a:latin typeface="+mn-lt"/>
                          <a:ea typeface="+mn-ea"/>
                          <a:cs typeface="+mn-cs"/>
                        </a:rPr>
                        <a:t>beets</a:t>
                      </a:r>
                      <a:r>
                        <a:rPr lang="en-US" sz="1800" b="0" i="0" u="none" strike="noStrike" kern="1200" baseline="0" dirty="0">
                          <a:solidFill>
                            <a:schemeClr val="dk1"/>
                          </a:solidFill>
                          <a:latin typeface="+mn-lt"/>
                          <a:ea typeface="+mn-ea"/>
                          <a:cs typeface="+mn-cs"/>
                        </a:rPr>
                        <a:t> occur is called the </a:t>
                      </a:r>
                      <a:r>
                        <a:rPr lang="en-US" sz="1800" b="0" i="1" u="none" strike="noStrike" kern="1200" baseline="0" dirty="0">
                          <a:solidFill>
                            <a:srgbClr val="FF0000"/>
                          </a:solidFill>
                          <a:latin typeface="+mn-lt"/>
                          <a:ea typeface="+mn-ea"/>
                          <a:cs typeface="+mn-cs"/>
                        </a:rPr>
                        <a:t>beet</a:t>
                      </a:r>
                      <a:r>
                        <a:rPr lang="en-US" sz="1800" b="0" i="1" u="none" strike="noStrike" kern="1200" baseline="0" dirty="0">
                          <a:solidFill>
                            <a:schemeClr val="dk1"/>
                          </a:solidFill>
                          <a:latin typeface="+mn-lt"/>
                          <a:ea typeface="+mn-ea"/>
                          <a:cs typeface="+mn-cs"/>
                        </a:rPr>
                        <a:t> frequency.</a:t>
                      </a:r>
                      <a:r>
                        <a:rPr lang="en-US" sz="1800" b="0" i="0" u="none" strike="noStrike" kern="1200" baseline="0" dirty="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beat	</a:t>
                      </a:r>
                      <a:r>
                        <a:rPr lang="ar-JO" sz="1800" b="0" i="0" u="none" strike="noStrike" kern="1200" baseline="0" dirty="0">
                          <a:solidFill>
                            <a:schemeClr val="dk1"/>
                          </a:solidFill>
                          <a:latin typeface="+mn-lt"/>
                          <a:ea typeface="+mn-ea"/>
                          <a:cs typeface="+mn-cs"/>
                        </a:rPr>
                        <a:t>نبض، طرق</a:t>
                      </a:r>
                      <a:endParaRPr lang="en-US"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285722821"/>
                  </a:ext>
                </a:extLst>
              </a:tr>
              <a:tr h="610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Contingency</a:t>
                      </a:r>
                      <a:r>
                        <a:rPr lang="ar-JO" sz="1800" b="0" i="0" u="none" strike="noStrike" kern="1200" baseline="0" dirty="0">
                          <a:solidFill>
                            <a:schemeClr val="dk1"/>
                          </a:solidFill>
                          <a:latin typeface="+mn-lt"/>
                          <a:ea typeface="+mn-ea"/>
                          <a:cs typeface="+mn-cs"/>
                        </a:rPr>
                        <a:t> </a:t>
                      </a:r>
                      <a:r>
                        <a:rPr lang="en-US" sz="1800" b="0" i="0" u="none" strike="noStrike" kern="1200" baseline="0" dirty="0">
                          <a:solidFill>
                            <a:schemeClr val="dk1"/>
                          </a:solidFill>
                          <a:latin typeface="+mn-lt"/>
                          <a:ea typeface="+mn-ea"/>
                          <a:cs typeface="+mn-cs"/>
                        </a:rPr>
                        <a:t> </a:t>
                      </a:r>
                      <a:r>
                        <a:rPr lang="ar-JO" sz="1800" b="0" i="0" u="none" strike="noStrike" kern="1200" baseline="0" dirty="0" err="1">
                          <a:solidFill>
                            <a:schemeClr val="dk1"/>
                          </a:solidFill>
                          <a:latin typeface="+mn-lt"/>
                          <a:ea typeface="+mn-ea"/>
                          <a:cs typeface="+mn-cs"/>
                        </a:rPr>
                        <a:t>طارىء</a:t>
                      </a:r>
                      <a:endParaRPr lang="en-US" sz="1800" b="0" i="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 </a:t>
                      </a:r>
                      <a:r>
                        <a:rPr lang="en-US" sz="1800" b="0" i="0" u="none" strike="noStrike" kern="1200" baseline="0" dirty="0">
                          <a:solidFill>
                            <a:srgbClr val="FF0000"/>
                          </a:solidFill>
                          <a:latin typeface="+mn-lt"/>
                          <a:ea typeface="+mn-ea"/>
                          <a:cs typeface="+mn-cs"/>
                        </a:rPr>
                        <a:t>contingency</a:t>
                      </a:r>
                      <a:r>
                        <a:rPr lang="en-US" sz="1800" b="0" i="0" u="none" strike="noStrike" kern="1200" baseline="0" dirty="0">
                          <a:solidFill>
                            <a:schemeClr val="dk1"/>
                          </a:solidFill>
                          <a:latin typeface="+mn-lt"/>
                          <a:ea typeface="+mn-ea"/>
                          <a:cs typeface="+mn-cs"/>
                        </a:rPr>
                        <a:t> of technicians is needed for the repairs.”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Contingent  </a:t>
                      </a:r>
                      <a:r>
                        <a:rPr lang="ar-SA" sz="1800" b="0" i="0" u="none" strike="noStrike" kern="1200" baseline="0" dirty="0">
                          <a:solidFill>
                            <a:schemeClr val="dk1"/>
                          </a:solidFill>
                          <a:latin typeface="+mn-lt"/>
                          <a:ea typeface="+mn-ea"/>
                          <a:cs typeface="+mn-cs"/>
                        </a:rPr>
                        <a:t>فريق</a:t>
                      </a:r>
                      <a:r>
                        <a:rPr lang="en-US" sz="1800" b="0" i="0" u="none" strike="noStrike" kern="1200" baseline="0" dirty="0">
                          <a:solidFill>
                            <a:schemeClr val="dk1"/>
                          </a:solidFill>
                          <a:latin typeface="+mn-lt"/>
                          <a:ea typeface="+mn-ea"/>
                          <a:cs typeface="+mn-cs"/>
                        </a:rPr>
                        <a:t>	</a:t>
                      </a:r>
                    </a:p>
                  </a:txBody>
                  <a:tcPr/>
                </a:tc>
                <a:extLst>
                  <a:ext uri="{0D108BD9-81ED-4DB2-BD59-A6C34878D82A}">
                    <a16:rowId xmlns:a16="http://schemas.microsoft.com/office/drawing/2014/main" val="791166463"/>
                  </a:ext>
                </a:extLst>
              </a:tr>
              <a:tr h="872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destiny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“We expect reduced road surface life due to the increased </a:t>
                      </a:r>
                      <a:r>
                        <a:rPr lang="en-US" sz="1800" b="0" i="0" u="none" strike="noStrike" kern="1200" baseline="0" dirty="0">
                          <a:solidFill>
                            <a:srgbClr val="FF0000"/>
                          </a:solidFill>
                          <a:latin typeface="+mn-lt"/>
                          <a:ea typeface="+mn-ea"/>
                          <a:cs typeface="+mn-cs"/>
                        </a:rPr>
                        <a:t>destiny </a:t>
                      </a:r>
                      <a:r>
                        <a:rPr lang="en-US" sz="1800" b="0" i="0" u="none" strike="noStrike" kern="1200" baseline="0" dirty="0">
                          <a:solidFill>
                            <a:schemeClr val="dk1"/>
                          </a:solidFill>
                          <a:latin typeface="+mn-lt"/>
                          <a:ea typeface="+mn-ea"/>
                          <a:cs typeface="+mn-cs"/>
                        </a:rPr>
                        <a:t>of the hot asphalt mix”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density	</a:t>
                      </a:r>
                    </a:p>
                  </a:txBody>
                  <a:tcPr/>
                </a:tc>
                <a:extLst>
                  <a:ext uri="{0D108BD9-81ED-4DB2-BD59-A6C34878D82A}">
                    <a16:rowId xmlns:a16="http://schemas.microsoft.com/office/drawing/2014/main" val="651150091"/>
                  </a:ext>
                </a:extLst>
              </a:tr>
              <a:tr h="802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a:solidFill>
                            <a:schemeClr val="dk1"/>
                          </a:solidFill>
                          <a:latin typeface="+mn-lt"/>
                          <a:ea typeface="+mn-ea"/>
                          <a:cs typeface="+mn-cs"/>
                        </a:rPr>
                        <a:t>eros</a:t>
                      </a:r>
                      <a:r>
                        <a:rPr lang="en-US" sz="1800" b="0" i="0" u="none" strike="noStrike" kern="1200" baseline="0" dirty="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“Any type 1 </a:t>
                      </a:r>
                      <a:r>
                        <a:rPr lang="en-US" sz="1800" b="0" i="0" u="none" strike="noStrike" kern="1200" baseline="0" dirty="0" err="1">
                          <a:solidFill>
                            <a:srgbClr val="FF0000"/>
                          </a:solidFill>
                          <a:latin typeface="+mn-lt"/>
                          <a:ea typeface="+mn-ea"/>
                          <a:cs typeface="+mn-cs"/>
                        </a:rPr>
                        <a:t>eros</a:t>
                      </a:r>
                      <a:r>
                        <a:rPr lang="en-US" sz="1800" b="0" i="0" u="none" strike="noStrike" kern="1200" baseline="0" dirty="0">
                          <a:solidFill>
                            <a:schemeClr val="dk1"/>
                          </a:solidFill>
                          <a:latin typeface="+mn-lt"/>
                          <a:ea typeface="+mn-ea"/>
                          <a:cs typeface="+mn-cs"/>
                        </a:rPr>
                        <a:t> will be indicated by a flashing red indicator light.”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errors	</a:t>
                      </a:r>
                    </a:p>
                  </a:txBody>
                  <a:tcPr/>
                </a:tc>
                <a:extLst>
                  <a:ext uri="{0D108BD9-81ED-4DB2-BD59-A6C34878D82A}">
                    <a16:rowId xmlns:a16="http://schemas.microsoft.com/office/drawing/2014/main" val="374760093"/>
                  </a:ext>
                </a:extLst>
              </a:tr>
              <a:tr h="1042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examples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“In order to diagnose the condition, the physician must analyze several skin examples.”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samples	</a:t>
                      </a:r>
                    </a:p>
                  </a:txBody>
                  <a:tcPr/>
                </a:tc>
                <a:extLst>
                  <a:ext uri="{0D108BD9-81ED-4DB2-BD59-A6C34878D82A}">
                    <a16:rowId xmlns:a16="http://schemas.microsoft.com/office/drawing/2014/main" val="184035761"/>
                  </a:ext>
                </a:extLst>
              </a:tr>
              <a:tr h="872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object-orientated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“The software should be designed in an object-orientated manner.”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object-oriented	</a:t>
                      </a:r>
                    </a:p>
                  </a:txBody>
                  <a:tcPr/>
                </a:tc>
                <a:extLst>
                  <a:ext uri="{0D108BD9-81ED-4DB2-BD59-A6C34878D82A}">
                    <a16:rowId xmlns:a16="http://schemas.microsoft.com/office/drawing/2014/main" val="3968026639"/>
                  </a:ext>
                </a:extLst>
              </a:tr>
            </a:tbl>
          </a:graphicData>
        </a:graphic>
      </p:graphicFrame>
    </p:spTree>
    <p:extLst>
      <p:ext uri="{BB962C8B-B14F-4D97-AF65-F5344CB8AC3E}">
        <p14:creationId xmlns:p14="http://schemas.microsoft.com/office/powerpoint/2010/main" val="1517811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627"/>
          </a:xfrm>
        </p:spPr>
        <p:txBody>
          <a:bodyPr>
            <a:normAutofit fontScale="90000"/>
          </a:bodyPr>
          <a:lstStyle/>
          <a:p>
            <a:r>
              <a:rPr lang="en-US" dirty="0">
                <a:solidFill>
                  <a:srgbClr val="00B0F0"/>
                </a:solidFill>
              </a:rPr>
              <a:t>5. Avoiding traps</a:t>
            </a:r>
            <a:endParaRPr lang="en-US" dirty="0"/>
          </a:p>
        </p:txBody>
      </p:sp>
      <p:sp>
        <p:nvSpPr>
          <p:cNvPr id="3" name="Content Placeholder 2"/>
          <p:cNvSpPr>
            <a:spLocks noGrp="1"/>
          </p:cNvSpPr>
          <p:nvPr>
            <p:ph idx="1"/>
          </p:nvPr>
        </p:nvSpPr>
        <p:spPr>
          <a:xfrm>
            <a:off x="838200" y="900752"/>
            <a:ext cx="10515600" cy="5276211"/>
          </a:xfrm>
        </p:spPr>
        <p:txBody>
          <a:bodyPr>
            <a:normAutofit fontScale="85000" lnSpcReduction="20000"/>
          </a:bodyPr>
          <a:lstStyle/>
          <a:p>
            <a:pPr marL="0" indent="0">
              <a:buNone/>
            </a:pPr>
            <a:r>
              <a:rPr lang="en-US" dirty="0">
                <a:solidFill>
                  <a:srgbClr val="FFC000"/>
                </a:solidFill>
              </a:rPr>
              <a:t>d. Opinion versus Fact</a:t>
            </a:r>
          </a:p>
          <a:p>
            <a:r>
              <a:rPr lang="en-US" dirty="0"/>
              <a:t>Differentiate between opinions and facts</a:t>
            </a:r>
          </a:p>
          <a:p>
            <a:r>
              <a:rPr lang="en-US" dirty="0"/>
              <a:t>Example: academic studies involving a few students in a graduate course are not necessarily stronger evidence than real-world experience, particularly if the study contradicts industrial experience and other anecdotal evidence. (anecdotal: based on personal accounts rather than facts or research).</a:t>
            </a:r>
          </a:p>
          <a:p>
            <a:r>
              <a:rPr lang="en-US" dirty="0"/>
              <a:t>Example: Suppose there is a published study illustrating the positive effects of alcohol on ten canaries in Lithuania. Can these results be imputed on all humans? </a:t>
            </a:r>
          </a:p>
          <a:p>
            <a:r>
              <a:rPr lang="en-US" dirty="0"/>
              <a:t>Computer scientist and mathematician John von Neumann noted that “there is no sense in being precise when you don’t even know what you’re talking about” </a:t>
            </a:r>
          </a:p>
          <a:p>
            <a:r>
              <a:rPr lang="en-US" dirty="0">
                <a:solidFill>
                  <a:srgbClr val="FF0000"/>
                </a:solidFill>
              </a:rPr>
              <a:t>political economist Dr. Thomas Sowell stated that “It’s bad enough that so many people believe things without any evidence. What is worse is that some people have no conception of evidence and regard facts as just someone else’s opinion” </a:t>
            </a:r>
          </a:p>
          <a:p>
            <a:r>
              <a:rPr lang="en-US" dirty="0"/>
              <a:t>While facts are essential in technical writing, there is a place for opinion. For example, informed opinion is valuable in user manuals, experience reports, and in describing applications of products or systems.</a:t>
            </a:r>
          </a:p>
          <a:p>
            <a:endParaRPr lang="en-US" dirty="0"/>
          </a:p>
          <a:p>
            <a:endParaRPr lang="en-US" dirty="0"/>
          </a:p>
        </p:txBody>
      </p:sp>
    </p:spTree>
    <p:extLst>
      <p:ext uri="{BB962C8B-B14F-4D97-AF65-F5344CB8AC3E}">
        <p14:creationId xmlns:p14="http://schemas.microsoft.com/office/powerpoint/2010/main" val="234890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922"/>
          </a:xfrm>
        </p:spPr>
        <p:txBody>
          <a:bodyPr>
            <a:normAutofit fontScale="90000"/>
          </a:bodyPr>
          <a:lstStyle/>
          <a:p>
            <a:r>
              <a:rPr lang="en-US" dirty="0">
                <a:solidFill>
                  <a:srgbClr val="00B0F0"/>
                </a:solidFill>
              </a:rPr>
              <a:t>5. Avoiding traps</a:t>
            </a:r>
            <a:endParaRPr lang="en-US" dirty="0"/>
          </a:p>
        </p:txBody>
      </p:sp>
      <p:sp>
        <p:nvSpPr>
          <p:cNvPr id="3" name="Content Placeholder 2"/>
          <p:cNvSpPr>
            <a:spLocks noGrp="1"/>
          </p:cNvSpPr>
          <p:nvPr>
            <p:ph idx="1"/>
          </p:nvPr>
        </p:nvSpPr>
        <p:spPr>
          <a:xfrm>
            <a:off x="838200" y="928048"/>
            <a:ext cx="10515600" cy="5248915"/>
          </a:xfrm>
        </p:spPr>
        <p:txBody>
          <a:bodyPr>
            <a:normAutofit fontScale="92500"/>
          </a:bodyPr>
          <a:lstStyle/>
          <a:p>
            <a:pPr marL="0" indent="0">
              <a:buNone/>
            </a:pPr>
            <a:r>
              <a:rPr lang="en-US" dirty="0">
                <a:solidFill>
                  <a:srgbClr val="FFC000"/>
                </a:solidFill>
              </a:rPr>
              <a:t>e. Acronyms, Domain-Specific Terms, and Jargon</a:t>
            </a:r>
          </a:p>
          <a:p>
            <a:r>
              <a:rPr lang="en-US" dirty="0"/>
              <a:t>Technical writing will contain various jargons (</a:t>
            </a:r>
            <a:r>
              <a:rPr lang="ar-JO" dirty="0"/>
              <a:t>مصطلحات</a:t>
            </a:r>
            <a:r>
              <a:rPr lang="en-US" dirty="0"/>
              <a:t>), acronyms</a:t>
            </a:r>
            <a:r>
              <a:rPr lang="ar-JO" dirty="0"/>
              <a:t> </a:t>
            </a:r>
            <a:r>
              <a:rPr lang="en-US" dirty="0"/>
              <a:t>(EX: LAN, ASCII), and domain-specific terms. </a:t>
            </a:r>
          </a:p>
          <a:p>
            <a:r>
              <a:rPr lang="en-US" dirty="0"/>
              <a:t>Do not assume that readers are familiar with these terms. </a:t>
            </a:r>
          </a:p>
          <a:p>
            <a:r>
              <a:rPr lang="en-US" dirty="0"/>
              <a:t>Define any term that cannot be found in a standard dictionary or that has a meaning in context that is very different from a standard dictionary </a:t>
            </a:r>
          </a:p>
          <a:p>
            <a:r>
              <a:rPr lang="en-US" dirty="0"/>
              <a:t>It is conventional to spell out acronyms once (and only once) before using them. </a:t>
            </a:r>
          </a:p>
          <a:p>
            <a:r>
              <a:rPr lang="en-US" dirty="0"/>
              <a:t>Jargon and domain-specific terms may also be defined in glossaries.</a:t>
            </a:r>
          </a:p>
          <a:p>
            <a:r>
              <a:rPr lang="en-US" dirty="0"/>
              <a:t>A glossary is a list of terms and their definitions, proper names (such as important agencies, organizations, or companies), and acronyms relating to the subject at hand. </a:t>
            </a:r>
          </a:p>
          <a:p>
            <a:pPr marL="0" indent="0">
              <a:buNone/>
            </a:pPr>
            <a:endParaRPr lang="en-US" dirty="0"/>
          </a:p>
          <a:p>
            <a:endParaRPr lang="en-US" dirty="0"/>
          </a:p>
        </p:txBody>
      </p:sp>
    </p:spTree>
    <p:extLst>
      <p:ext uri="{BB962C8B-B14F-4D97-AF65-F5344CB8AC3E}">
        <p14:creationId xmlns:p14="http://schemas.microsoft.com/office/powerpoint/2010/main" val="1573153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218"/>
          </a:xfrm>
        </p:spPr>
        <p:txBody>
          <a:bodyPr>
            <a:normAutofit fontScale="90000"/>
          </a:bodyPr>
          <a:lstStyle/>
          <a:p>
            <a:r>
              <a:rPr lang="en-US" dirty="0">
                <a:solidFill>
                  <a:srgbClr val="00B0F0"/>
                </a:solidFill>
              </a:rPr>
              <a:t>5. Avoiding traps</a:t>
            </a:r>
            <a:endParaRPr lang="en-US" dirty="0"/>
          </a:p>
        </p:txBody>
      </p:sp>
      <p:sp>
        <p:nvSpPr>
          <p:cNvPr id="3" name="Content Placeholder 2"/>
          <p:cNvSpPr>
            <a:spLocks noGrp="1"/>
          </p:cNvSpPr>
          <p:nvPr>
            <p:ph idx="1"/>
          </p:nvPr>
        </p:nvSpPr>
        <p:spPr>
          <a:xfrm>
            <a:off x="838200" y="1078173"/>
            <a:ext cx="10515600" cy="5098790"/>
          </a:xfrm>
        </p:spPr>
        <p:txBody>
          <a:bodyPr>
            <a:noAutofit/>
          </a:bodyPr>
          <a:lstStyle/>
          <a:p>
            <a:pPr marL="0" indent="0">
              <a:buNone/>
            </a:pPr>
            <a:r>
              <a:rPr lang="en-US" sz="2000" dirty="0">
                <a:solidFill>
                  <a:srgbClr val="FFC000"/>
                </a:solidFill>
              </a:rPr>
              <a:t>e. Acronyms, Domain-Specific Terms, and Jargon</a:t>
            </a:r>
          </a:p>
          <a:p>
            <a:pPr marL="0" indent="0">
              <a:buNone/>
            </a:pPr>
            <a:r>
              <a:rPr lang="en-US" sz="2000" u="sng" dirty="0">
                <a:solidFill>
                  <a:srgbClr val="FF0000"/>
                </a:solidFill>
              </a:rPr>
              <a:t>advice for organizing glossaries</a:t>
            </a:r>
          </a:p>
          <a:p>
            <a:r>
              <a:rPr lang="en-US" sz="2000" dirty="0"/>
              <a:t>If a word would be unfamiliar to someone outside your specialty, put it in the glossary.</a:t>
            </a:r>
          </a:p>
          <a:p>
            <a:pPr marL="0" indent="0">
              <a:buNone/>
            </a:pPr>
            <a:r>
              <a:rPr lang="en-US" sz="2000" dirty="0"/>
              <a:t>• If you are unsure if a word should go in the glossary, put it in the glossary.</a:t>
            </a:r>
          </a:p>
          <a:p>
            <a:pPr marL="0" indent="0">
              <a:buNone/>
            </a:pPr>
            <a:r>
              <a:rPr lang="en-US" sz="2000" dirty="0"/>
              <a:t>• Glossary entries that are defined by other jargon will require a new entry for each jargon term introduced.</a:t>
            </a:r>
          </a:p>
          <a:p>
            <a:pPr marL="0" indent="0">
              <a:buNone/>
            </a:pPr>
            <a:r>
              <a:rPr lang="en-US" sz="2000" dirty="0"/>
              <a:t>• Some glossary terms will need to be defined both in noun and verb form. For example, “interface”</a:t>
            </a:r>
            <a:r>
              <a:rPr lang="ar-SA" sz="2000" dirty="0"/>
              <a:t>(واجهة المستخدم)</a:t>
            </a:r>
            <a:r>
              <a:rPr lang="en-US" sz="2000" dirty="0"/>
              <a:t> and “interfacing” (</a:t>
            </a:r>
            <a:r>
              <a:rPr lang="ar-SA" sz="2000" dirty="0"/>
              <a:t>ربط</a:t>
            </a:r>
            <a:r>
              <a:rPr lang="en-US" sz="2000" dirty="0"/>
              <a:t>)</a:t>
            </a:r>
          </a:p>
          <a:p>
            <a:pPr marL="0" indent="0">
              <a:buNone/>
            </a:pPr>
            <a:r>
              <a:rPr lang="en-US" sz="2000" dirty="0"/>
              <a:t>• Use “see” and “see also” when a term in the glossary is similar or related to another word in the glossary.</a:t>
            </a:r>
          </a:p>
          <a:p>
            <a:r>
              <a:rPr lang="en-US" sz="2000" dirty="0"/>
              <a:t>Short glossaries can also be organized in tabular form and included anywhere in a document or on a technical website where jargon is used. </a:t>
            </a:r>
          </a:p>
          <a:p>
            <a:pPr marL="0" indent="0">
              <a:buNone/>
            </a:pPr>
            <a:r>
              <a:rPr lang="en-US" sz="2000" dirty="0"/>
              <a:t>• Resist the temptation to put everything in the glossary (or you will end up embedding an English dictionary in your glossary).</a:t>
            </a:r>
            <a:r>
              <a:rPr lang="en-US" sz="2000" u="sng" dirty="0">
                <a:solidFill>
                  <a:srgbClr val="FF0000"/>
                </a:solidFill>
              </a:rPr>
              <a:t> </a:t>
            </a:r>
          </a:p>
          <a:p>
            <a:pPr marL="0" indent="0">
              <a:buNone/>
            </a:pPr>
            <a:endParaRPr lang="en-US" sz="2000" u="sng" dirty="0">
              <a:solidFill>
                <a:srgbClr val="FF0000"/>
              </a:solidFill>
            </a:endParaRPr>
          </a:p>
          <a:p>
            <a:pPr marL="0" indent="0">
              <a:buNone/>
            </a:pPr>
            <a:r>
              <a:rPr lang="en-US" sz="2000" u="sng" dirty="0">
                <a:solidFill>
                  <a:srgbClr val="FF0000"/>
                </a:solidFill>
              </a:rPr>
              <a:t>See the book glossary (page 221) as an example</a:t>
            </a:r>
          </a:p>
        </p:txBody>
      </p:sp>
    </p:spTree>
    <p:extLst>
      <p:ext uri="{BB962C8B-B14F-4D97-AF65-F5344CB8AC3E}">
        <p14:creationId xmlns:p14="http://schemas.microsoft.com/office/powerpoint/2010/main" val="3278327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8332"/>
          </a:xfrm>
        </p:spPr>
        <p:txBody>
          <a:bodyPr>
            <a:normAutofit/>
          </a:bodyPr>
          <a:lstStyle/>
          <a:p>
            <a:r>
              <a:rPr lang="en-US" sz="2800" b="1" dirty="0">
                <a:solidFill>
                  <a:srgbClr val="00B0F0"/>
                </a:solidFill>
              </a:rPr>
              <a:t>6. Making Your Technical Writing More Interesting</a:t>
            </a:r>
            <a:endParaRPr lang="en-US" sz="2800" dirty="0">
              <a:solidFill>
                <a:srgbClr val="00B0F0"/>
              </a:solidFill>
            </a:endParaRPr>
          </a:p>
        </p:txBody>
      </p:sp>
      <p:sp>
        <p:nvSpPr>
          <p:cNvPr id="3" name="Content Placeholder 2"/>
          <p:cNvSpPr>
            <a:spLocks noGrp="1"/>
          </p:cNvSpPr>
          <p:nvPr>
            <p:ph idx="1"/>
          </p:nvPr>
        </p:nvSpPr>
        <p:spPr>
          <a:xfrm>
            <a:off x="838200" y="1212980"/>
            <a:ext cx="10515600" cy="4963983"/>
          </a:xfrm>
        </p:spPr>
        <p:txBody>
          <a:bodyPr>
            <a:normAutofit fontScale="92500" lnSpcReduction="20000"/>
          </a:bodyPr>
          <a:lstStyle/>
          <a:p>
            <a:pPr marL="0" indent="0">
              <a:buNone/>
            </a:pPr>
            <a:r>
              <a:rPr lang="en-US" dirty="0"/>
              <a:t>it is possible to make some technical writing interesting</a:t>
            </a:r>
            <a:endParaRPr lang="ar-SA" dirty="0">
              <a:solidFill>
                <a:srgbClr val="FFC000"/>
              </a:solidFill>
            </a:endParaRPr>
          </a:p>
          <a:p>
            <a:pPr marL="514350" indent="-514350">
              <a:buAutoNum type="alphaLcPeriod"/>
            </a:pPr>
            <a:r>
              <a:rPr lang="en-US" dirty="0">
                <a:solidFill>
                  <a:srgbClr val="FFC000"/>
                </a:solidFill>
              </a:rPr>
              <a:t>Humor</a:t>
            </a:r>
            <a:endParaRPr lang="ar-SA" dirty="0">
              <a:solidFill>
                <a:srgbClr val="FFC000"/>
              </a:solidFill>
            </a:endParaRPr>
          </a:p>
          <a:p>
            <a:r>
              <a:rPr lang="en-US" dirty="0"/>
              <a:t>are there situations in conventional technical writing where a little humor is allowable, even desirable?</a:t>
            </a:r>
            <a:r>
              <a:rPr lang="ar-SA" dirty="0"/>
              <a:t>  </a:t>
            </a:r>
            <a:r>
              <a:rPr lang="en-US" dirty="0"/>
              <a:t>Yes</a:t>
            </a:r>
          </a:p>
          <a:p>
            <a:r>
              <a:rPr lang="en-US" u="sng" dirty="0"/>
              <a:t>Good example: </a:t>
            </a:r>
            <a:r>
              <a:rPr lang="en-US" dirty="0"/>
              <a:t>Install the perch (</a:t>
            </a:r>
            <a:r>
              <a:rPr lang="ar-SA" dirty="0"/>
              <a:t>عمود</a:t>
            </a:r>
            <a:r>
              <a:rPr lang="en-US" dirty="0"/>
              <a:t>) at a 90-degree angle to the face of the birdhouse, so your </a:t>
            </a:r>
            <a:r>
              <a:rPr lang="en-US" dirty="0">
                <a:solidFill>
                  <a:srgbClr val="FF0000"/>
                </a:solidFill>
              </a:rPr>
              <a:t>little feathered friends </a:t>
            </a:r>
            <a:r>
              <a:rPr lang="en-US" dirty="0"/>
              <a:t>do not fall off.</a:t>
            </a:r>
          </a:p>
          <a:p>
            <a:r>
              <a:rPr lang="en-US" u="sng" dirty="0"/>
              <a:t>Bad example: </a:t>
            </a:r>
            <a:r>
              <a:rPr lang="en-US" dirty="0"/>
              <a:t>When the engine manifold temperature exceeds 500°C, you will be able to cook steaks on the manifold.</a:t>
            </a:r>
          </a:p>
          <a:p>
            <a:r>
              <a:rPr lang="en-US" dirty="0"/>
              <a:t>What types of technical writing can a little humor be appropriate? (see book)</a:t>
            </a:r>
          </a:p>
          <a:p>
            <a:r>
              <a:rPr lang="en-US" dirty="0"/>
              <a:t>What types of technical documents are you advised not to use humor? (see book)</a:t>
            </a:r>
          </a:p>
          <a:p>
            <a:r>
              <a:rPr lang="en-US" dirty="0"/>
              <a:t>This is not to suggest that humor is required—only that, with economy, it might be appropriate to use humor in some kinds of documents.</a:t>
            </a:r>
          </a:p>
          <a:p>
            <a:endParaRPr lang="en-US" dirty="0"/>
          </a:p>
          <a:p>
            <a:endParaRPr lang="en-US" dirty="0"/>
          </a:p>
          <a:p>
            <a:endParaRPr lang="ar-SA" dirty="0"/>
          </a:p>
        </p:txBody>
      </p:sp>
    </p:spTree>
    <p:extLst>
      <p:ext uri="{BB962C8B-B14F-4D97-AF65-F5344CB8AC3E}">
        <p14:creationId xmlns:p14="http://schemas.microsoft.com/office/powerpoint/2010/main" val="1253219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922"/>
          </a:xfrm>
        </p:spPr>
        <p:txBody>
          <a:bodyPr>
            <a:normAutofit fontScale="90000"/>
          </a:bodyPr>
          <a:lstStyle/>
          <a:p>
            <a:r>
              <a:rPr lang="en-US" b="1" dirty="0">
                <a:solidFill>
                  <a:srgbClr val="00B0F0"/>
                </a:solidFill>
              </a:rPr>
              <a:t>6. Making Your Technical Writing More Interesting</a:t>
            </a:r>
            <a:endParaRPr lang="en-US" dirty="0"/>
          </a:p>
        </p:txBody>
      </p:sp>
      <p:sp>
        <p:nvSpPr>
          <p:cNvPr id="3" name="Content Placeholder 2"/>
          <p:cNvSpPr>
            <a:spLocks noGrp="1"/>
          </p:cNvSpPr>
          <p:nvPr>
            <p:ph idx="1"/>
          </p:nvPr>
        </p:nvSpPr>
        <p:spPr>
          <a:xfrm>
            <a:off x="838200" y="928048"/>
            <a:ext cx="10515600" cy="5248915"/>
          </a:xfrm>
        </p:spPr>
        <p:txBody>
          <a:bodyPr>
            <a:normAutofit lnSpcReduction="10000"/>
          </a:bodyPr>
          <a:lstStyle/>
          <a:p>
            <a:pPr marL="0" indent="0">
              <a:buNone/>
            </a:pPr>
            <a:r>
              <a:rPr lang="en-US" dirty="0">
                <a:solidFill>
                  <a:schemeClr val="accent4">
                    <a:lumMod val="60000"/>
                    <a:lumOff val="40000"/>
                  </a:schemeClr>
                </a:solidFill>
              </a:rPr>
              <a:t>b. Allegory (</a:t>
            </a:r>
            <a:r>
              <a:rPr lang="ar-SA" dirty="0">
                <a:solidFill>
                  <a:schemeClr val="accent4">
                    <a:lumMod val="60000"/>
                    <a:lumOff val="40000"/>
                  </a:schemeClr>
                </a:solidFill>
              </a:rPr>
              <a:t>قصة رمزية</a:t>
            </a:r>
            <a:r>
              <a:rPr lang="en-US" dirty="0">
                <a:solidFill>
                  <a:schemeClr val="accent4">
                    <a:lumMod val="60000"/>
                    <a:lumOff val="40000"/>
                  </a:schemeClr>
                </a:solidFill>
              </a:rPr>
              <a:t>)</a:t>
            </a:r>
          </a:p>
          <a:p>
            <a:r>
              <a:rPr lang="en-US" dirty="0"/>
              <a:t>An allegory is a story that uses metaphors for real characters and events. </a:t>
            </a:r>
          </a:p>
          <a:p>
            <a:r>
              <a:rPr lang="en-US" dirty="0"/>
              <a:t>Metaphor:  </a:t>
            </a:r>
            <a:r>
              <a:rPr lang="ar-SA" dirty="0"/>
              <a:t>مجاز</a:t>
            </a:r>
            <a:r>
              <a:rPr lang="en-US" dirty="0"/>
              <a:t>/ </a:t>
            </a:r>
            <a:r>
              <a:rPr lang="ar-SA" dirty="0"/>
              <a:t>استعارة</a:t>
            </a:r>
            <a:endParaRPr lang="en-US" dirty="0"/>
          </a:p>
          <a:p>
            <a:r>
              <a:rPr lang="en-US" dirty="0"/>
              <a:t>used to disguise the real situation, or to make the meaning more universal across an archetype (</a:t>
            </a:r>
            <a:r>
              <a:rPr lang="ar-SA" dirty="0"/>
              <a:t>طراز معين</a:t>
            </a:r>
            <a:r>
              <a:rPr lang="en-US" dirty="0"/>
              <a:t>) of problems. </a:t>
            </a:r>
          </a:p>
          <a:p>
            <a:r>
              <a:rPr lang="en-US" dirty="0"/>
              <a:t>In technical writing, directness is preferred to metaphor</a:t>
            </a:r>
          </a:p>
          <a:p>
            <a:r>
              <a:rPr lang="en-US" dirty="0"/>
              <a:t>Sometimes a metaphorical discussion is helpful, particularly in opinion essays, books, newsletters, websites, and blogs.</a:t>
            </a:r>
          </a:p>
          <a:p>
            <a:r>
              <a:rPr lang="en-US" dirty="0"/>
              <a:t>Sometimes it can make boring material interesting, and it can convey a point across a wide range of applications.</a:t>
            </a:r>
          </a:p>
          <a:p>
            <a:r>
              <a:rPr lang="en-US" dirty="0"/>
              <a:t>See example in book</a:t>
            </a:r>
          </a:p>
          <a:p>
            <a:endParaRPr lang="en-US" dirty="0"/>
          </a:p>
          <a:p>
            <a:endParaRPr lang="en-US" dirty="0">
              <a:solidFill>
                <a:schemeClr val="accent4">
                  <a:lumMod val="60000"/>
                  <a:lumOff val="40000"/>
                </a:schemeClr>
              </a:solidFill>
            </a:endParaRPr>
          </a:p>
        </p:txBody>
      </p:sp>
    </p:spTree>
    <p:extLst>
      <p:ext uri="{BB962C8B-B14F-4D97-AF65-F5344CB8AC3E}">
        <p14:creationId xmlns:p14="http://schemas.microsoft.com/office/powerpoint/2010/main" val="1382579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solidFill>
                  <a:srgbClr val="00B0F0"/>
                </a:solidFill>
              </a:rPr>
              <a:t>7. The 5 C’s of technical writing</a:t>
            </a:r>
          </a:p>
        </p:txBody>
      </p:sp>
      <p:sp>
        <p:nvSpPr>
          <p:cNvPr id="3" name="Content Placeholder 2"/>
          <p:cNvSpPr>
            <a:spLocks noGrp="1"/>
          </p:cNvSpPr>
          <p:nvPr>
            <p:ph idx="1"/>
          </p:nvPr>
        </p:nvSpPr>
        <p:spPr>
          <a:xfrm>
            <a:off x="838200" y="914400"/>
            <a:ext cx="10515600" cy="5262563"/>
          </a:xfrm>
        </p:spPr>
        <p:txBody>
          <a:bodyPr>
            <a:normAutofit fontScale="92500" lnSpcReduction="20000"/>
          </a:bodyPr>
          <a:lstStyle/>
          <a:p>
            <a:r>
              <a:rPr lang="en-US" dirty="0"/>
              <a:t>There are no general standards for good writing</a:t>
            </a:r>
          </a:p>
          <a:p>
            <a:r>
              <a:rPr lang="en-US" dirty="0"/>
              <a:t>IEEE 830-1993 is a standard for specification documentation for “Requirements Engineering for Systems and Software” [IEEE 1993]. </a:t>
            </a:r>
          </a:p>
          <a:p>
            <a:r>
              <a:rPr lang="en-US" dirty="0"/>
              <a:t>IEEE Standard 830 proposes eight desirable qualities for SRS (Software Requirements Specifications) documents. These are:</a:t>
            </a:r>
          </a:p>
          <a:p>
            <a:r>
              <a:rPr lang="en-US" dirty="0"/>
              <a:t>1. Correct </a:t>
            </a:r>
          </a:p>
          <a:p>
            <a:r>
              <a:rPr lang="en-US" dirty="0"/>
              <a:t>2. Unambiguous </a:t>
            </a:r>
          </a:p>
          <a:p>
            <a:r>
              <a:rPr lang="en-US" dirty="0"/>
              <a:t>3. Complete </a:t>
            </a:r>
          </a:p>
          <a:p>
            <a:r>
              <a:rPr lang="en-US" dirty="0"/>
              <a:t>4. Consistent </a:t>
            </a:r>
          </a:p>
          <a:p>
            <a:r>
              <a:rPr lang="en-US" dirty="0"/>
              <a:t>5. Ranked for importance and/or stability </a:t>
            </a:r>
          </a:p>
          <a:p>
            <a:r>
              <a:rPr lang="en-US" dirty="0"/>
              <a:t>6. Verifiable </a:t>
            </a:r>
          </a:p>
          <a:p>
            <a:r>
              <a:rPr lang="en-US" dirty="0"/>
              <a:t>7. Modifiable </a:t>
            </a:r>
          </a:p>
          <a:p>
            <a:r>
              <a:rPr lang="en-US" dirty="0"/>
              <a:t>8. Traceable </a:t>
            </a:r>
          </a:p>
        </p:txBody>
      </p:sp>
    </p:spTree>
    <p:extLst>
      <p:ext uri="{BB962C8B-B14F-4D97-AF65-F5344CB8AC3E}">
        <p14:creationId xmlns:p14="http://schemas.microsoft.com/office/powerpoint/2010/main" val="2333844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dirty="0">
                <a:solidFill>
                  <a:srgbClr val="00B0F0"/>
                </a:solidFill>
              </a:rPr>
              <a:t>7. The 5 C’s of technical writing</a:t>
            </a:r>
            <a:endParaRPr lang="en-US" dirty="0"/>
          </a:p>
        </p:txBody>
      </p:sp>
      <p:sp>
        <p:nvSpPr>
          <p:cNvPr id="3" name="Content Placeholder 2"/>
          <p:cNvSpPr>
            <a:spLocks noGrp="1"/>
          </p:cNvSpPr>
          <p:nvPr>
            <p:ph idx="1"/>
          </p:nvPr>
        </p:nvSpPr>
        <p:spPr>
          <a:xfrm>
            <a:off x="838200" y="1214651"/>
            <a:ext cx="10515600" cy="4962312"/>
          </a:xfrm>
        </p:spPr>
        <p:txBody>
          <a:bodyPr/>
          <a:lstStyle/>
          <a:p>
            <a:r>
              <a:rPr lang="en-US" dirty="0"/>
              <a:t>Of these eight, five are quite relevant to any form of technical writing: </a:t>
            </a:r>
          </a:p>
          <a:p>
            <a:pPr marL="0" indent="0">
              <a:buNone/>
            </a:pPr>
            <a:r>
              <a:rPr lang="en-US" dirty="0"/>
              <a:t>1. Correct </a:t>
            </a:r>
          </a:p>
          <a:p>
            <a:pPr marL="0" indent="0">
              <a:buNone/>
            </a:pPr>
            <a:r>
              <a:rPr lang="en-US" dirty="0"/>
              <a:t>2. Unambiguous (Clear)</a:t>
            </a:r>
          </a:p>
          <a:p>
            <a:pPr marL="0" indent="0">
              <a:buNone/>
            </a:pPr>
            <a:r>
              <a:rPr lang="en-US" dirty="0"/>
              <a:t>3. Complete </a:t>
            </a:r>
          </a:p>
          <a:p>
            <a:pPr marL="0" indent="0">
              <a:buNone/>
            </a:pPr>
            <a:r>
              <a:rPr lang="en-US" dirty="0"/>
              <a:t>4. Consistent </a:t>
            </a:r>
          </a:p>
          <a:p>
            <a:pPr marL="0" indent="0">
              <a:buNone/>
            </a:pPr>
            <a:r>
              <a:rPr lang="en-US" dirty="0"/>
              <a:t>5. Modifiable (Changeable)</a:t>
            </a:r>
          </a:p>
          <a:p>
            <a:pPr marL="0" indent="0">
              <a:buNone/>
            </a:pPr>
            <a:endParaRPr lang="en-US" dirty="0"/>
          </a:p>
        </p:txBody>
      </p:sp>
    </p:spTree>
    <p:extLst>
      <p:ext uri="{BB962C8B-B14F-4D97-AF65-F5344CB8AC3E}">
        <p14:creationId xmlns:p14="http://schemas.microsoft.com/office/powerpoint/2010/main" val="3338656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627"/>
          </a:xfrm>
        </p:spPr>
        <p:txBody>
          <a:bodyPr>
            <a:normAutofit fontScale="90000"/>
          </a:bodyPr>
          <a:lstStyle/>
          <a:p>
            <a:r>
              <a:rPr lang="en-US" dirty="0">
                <a:solidFill>
                  <a:srgbClr val="00B0F0"/>
                </a:solidFill>
              </a:rPr>
              <a:t>7. The 5 C’s of technical writing</a:t>
            </a:r>
            <a:endParaRPr lang="en-US" dirty="0"/>
          </a:p>
        </p:txBody>
      </p:sp>
      <p:sp>
        <p:nvSpPr>
          <p:cNvPr id="3" name="Content Placeholder 2"/>
          <p:cNvSpPr>
            <a:spLocks noGrp="1"/>
          </p:cNvSpPr>
          <p:nvPr>
            <p:ph idx="1"/>
          </p:nvPr>
        </p:nvSpPr>
        <p:spPr>
          <a:xfrm>
            <a:off x="707573" y="900752"/>
            <a:ext cx="10515600" cy="5276211"/>
          </a:xfrm>
        </p:spPr>
        <p:txBody>
          <a:bodyPr>
            <a:normAutofit fontScale="92500"/>
          </a:bodyPr>
          <a:lstStyle/>
          <a:p>
            <a:pPr marL="0" indent="0">
              <a:buNone/>
            </a:pPr>
            <a:r>
              <a:rPr lang="en-US" dirty="0">
                <a:solidFill>
                  <a:srgbClr val="FFC000"/>
                </a:solidFill>
              </a:rPr>
              <a:t>a. Correctness</a:t>
            </a:r>
          </a:p>
          <a:p>
            <a:r>
              <a:rPr lang="en-US" dirty="0"/>
              <a:t>means that the information in the written document is grammatically and technically correct </a:t>
            </a:r>
          </a:p>
          <a:p>
            <a:r>
              <a:rPr lang="en-US" dirty="0"/>
              <a:t>You can use spell and grammar checkers but they are not 100% accurate</a:t>
            </a:r>
          </a:p>
          <a:p>
            <a:r>
              <a:rPr lang="en-US" dirty="0"/>
              <a:t>Spell and grammar checkers will not flag logical errors</a:t>
            </a:r>
          </a:p>
          <a:p>
            <a:r>
              <a:rPr lang="en-US" dirty="0"/>
              <a:t>Review by another person or a group review can increase correctness</a:t>
            </a:r>
            <a:endParaRPr lang="ar-SA" dirty="0"/>
          </a:p>
          <a:p>
            <a:pPr marL="0" indent="0">
              <a:buNone/>
            </a:pPr>
            <a:r>
              <a:rPr lang="en-US" u="sng" dirty="0">
                <a:solidFill>
                  <a:srgbClr val="FF0000"/>
                </a:solidFill>
              </a:rPr>
              <a:t>Example:</a:t>
            </a:r>
          </a:p>
          <a:p>
            <a:pPr marL="0" indent="0">
              <a:buNone/>
            </a:pPr>
            <a:r>
              <a:rPr lang="en-US" dirty="0"/>
              <a:t>1. The automobile weight shall be no greater than 200 kilograms.</a:t>
            </a:r>
          </a:p>
          <a:p>
            <a:pPr marL="0" indent="0">
              <a:buNone/>
            </a:pPr>
            <a:r>
              <a:rPr lang="en-US" dirty="0"/>
              <a:t>The sentence is clearly incorrect (“2,000 kilograms” was intended). </a:t>
            </a:r>
          </a:p>
          <a:p>
            <a:pPr marL="0" indent="0">
              <a:buNone/>
            </a:pPr>
            <a:r>
              <a:rPr lang="en-US" dirty="0"/>
              <a:t>2. The automobile shall weight shall be no greater than 2,000 kilograms.</a:t>
            </a:r>
          </a:p>
          <a:p>
            <a:pPr marL="0" indent="0">
              <a:buNone/>
            </a:pPr>
            <a:r>
              <a:rPr lang="en-US" dirty="0"/>
              <a:t>The sentence is grammatically incorrect because of the extraneous “shall.”</a:t>
            </a:r>
          </a:p>
          <a:p>
            <a:endParaRPr lang="en-US" dirty="0"/>
          </a:p>
        </p:txBody>
      </p:sp>
    </p:spTree>
    <p:extLst>
      <p:ext uri="{BB962C8B-B14F-4D97-AF65-F5344CB8AC3E}">
        <p14:creationId xmlns:p14="http://schemas.microsoft.com/office/powerpoint/2010/main" val="3018186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Hierarchical numbering scheme</a:t>
            </a:r>
          </a:p>
        </p:txBody>
      </p:sp>
      <p:sp>
        <p:nvSpPr>
          <p:cNvPr id="3" name="Content Placeholder 2"/>
          <p:cNvSpPr>
            <a:spLocks noGrp="1"/>
          </p:cNvSpPr>
          <p:nvPr>
            <p:ph idx="1"/>
          </p:nvPr>
        </p:nvSpPr>
        <p:spPr>
          <a:xfrm>
            <a:off x="838200" y="1473958"/>
            <a:ext cx="10515600" cy="4703005"/>
          </a:xfrm>
        </p:spPr>
        <p:txBody>
          <a:bodyPr>
            <a:normAutofit fontScale="92500" lnSpcReduction="20000"/>
          </a:bodyPr>
          <a:lstStyle/>
          <a:p>
            <a:pPr marL="0" indent="0">
              <a:buNone/>
            </a:pPr>
            <a:r>
              <a:rPr lang="en-US" b="1" i="1" u="sng" dirty="0">
                <a:solidFill>
                  <a:srgbClr val="FF0000"/>
                </a:solidFill>
              </a:rPr>
              <a:t>Ex:</a:t>
            </a:r>
          </a:p>
          <a:p>
            <a:pPr marL="0" indent="0">
              <a:buNone/>
            </a:pPr>
            <a:endParaRPr lang="en-US" b="1" dirty="0"/>
          </a:p>
          <a:p>
            <a:r>
              <a:rPr lang="en-US" b="1" dirty="0"/>
              <a:t>1 First-Level Heading </a:t>
            </a:r>
            <a:endParaRPr lang="en-US" dirty="0"/>
          </a:p>
          <a:p>
            <a:r>
              <a:rPr lang="en-US" b="1" dirty="0"/>
              <a:t>1.1 Second-Level Heading </a:t>
            </a:r>
            <a:endParaRPr lang="en-US" dirty="0"/>
          </a:p>
          <a:p>
            <a:r>
              <a:rPr lang="en-US" b="1" dirty="0"/>
              <a:t>1.1.1 </a:t>
            </a:r>
            <a:r>
              <a:rPr lang="en-US" b="1" i="1" dirty="0"/>
              <a:t>Third-Level Heading </a:t>
            </a:r>
            <a:endParaRPr lang="en-US" dirty="0"/>
          </a:p>
          <a:p>
            <a:r>
              <a:rPr lang="en-US" b="1" dirty="0"/>
              <a:t>1.1.1.1 </a:t>
            </a:r>
            <a:r>
              <a:rPr lang="en-US" b="1" i="1" dirty="0"/>
              <a:t>Fourth-Level Heading</a:t>
            </a:r>
          </a:p>
          <a:p>
            <a:pPr marL="0" indent="0">
              <a:buNone/>
            </a:pPr>
            <a:r>
              <a:rPr lang="en-US" b="1" i="1" u="sng" dirty="0">
                <a:solidFill>
                  <a:srgbClr val="FF0000"/>
                </a:solidFill>
              </a:rPr>
              <a:t>Ex:</a:t>
            </a:r>
          </a:p>
          <a:p>
            <a:r>
              <a:rPr lang="en-US" b="1" dirty="0"/>
              <a:t>Chapter 1 </a:t>
            </a:r>
            <a:endParaRPr lang="en-US" dirty="0"/>
          </a:p>
          <a:p>
            <a:r>
              <a:rPr lang="en-US" b="1" dirty="0"/>
              <a:t>1.1 Second-Level Heading </a:t>
            </a:r>
            <a:endParaRPr lang="en-US" dirty="0"/>
          </a:p>
          <a:p>
            <a:r>
              <a:rPr lang="en-US" b="1" dirty="0"/>
              <a:t>1.1.1 Third-Level Heading </a:t>
            </a:r>
            <a:endParaRPr lang="en-US" dirty="0"/>
          </a:p>
          <a:p>
            <a:r>
              <a:rPr lang="en-US" b="1" dirty="0"/>
              <a:t>1.1.1.1 </a:t>
            </a:r>
            <a:r>
              <a:rPr lang="en-US" b="1" i="1" dirty="0"/>
              <a:t>Fourth-Level Heading</a:t>
            </a:r>
          </a:p>
          <a:p>
            <a:pPr marL="0" indent="0">
              <a:buNone/>
            </a:pPr>
            <a:endParaRPr lang="en-US" dirty="0"/>
          </a:p>
        </p:txBody>
      </p:sp>
    </p:spTree>
    <p:extLst>
      <p:ext uri="{BB962C8B-B14F-4D97-AF65-F5344CB8AC3E}">
        <p14:creationId xmlns:p14="http://schemas.microsoft.com/office/powerpoint/2010/main" val="641659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1854"/>
          </a:xfrm>
        </p:spPr>
        <p:txBody>
          <a:bodyPr>
            <a:normAutofit fontScale="90000"/>
          </a:bodyPr>
          <a:lstStyle/>
          <a:p>
            <a:r>
              <a:rPr lang="en-US" dirty="0">
                <a:solidFill>
                  <a:srgbClr val="00B0F0"/>
                </a:solidFill>
              </a:rPr>
              <a:t>7. The 5 C’s of technical writing</a:t>
            </a:r>
            <a:endParaRPr lang="en-US" dirty="0"/>
          </a:p>
        </p:txBody>
      </p:sp>
      <p:sp>
        <p:nvSpPr>
          <p:cNvPr id="3" name="Content Placeholder 2"/>
          <p:cNvSpPr>
            <a:spLocks noGrp="1"/>
          </p:cNvSpPr>
          <p:nvPr>
            <p:ph idx="1"/>
          </p:nvPr>
        </p:nvSpPr>
        <p:spPr>
          <a:xfrm>
            <a:off x="838200" y="900752"/>
            <a:ext cx="10515600" cy="5276211"/>
          </a:xfrm>
        </p:spPr>
        <p:txBody>
          <a:bodyPr>
            <a:normAutofit lnSpcReduction="10000"/>
          </a:bodyPr>
          <a:lstStyle/>
          <a:p>
            <a:pPr marL="0" indent="0">
              <a:buNone/>
            </a:pPr>
            <a:r>
              <a:rPr lang="en-US" dirty="0">
                <a:solidFill>
                  <a:srgbClr val="FFC000"/>
                </a:solidFill>
              </a:rPr>
              <a:t>b. Clarity</a:t>
            </a:r>
          </a:p>
          <a:p>
            <a:r>
              <a:rPr lang="en-US" dirty="0"/>
              <a:t>Clarity means unambiguousness </a:t>
            </a:r>
          </a:p>
          <a:p>
            <a:r>
              <a:rPr lang="en-US" u="sng" dirty="0">
                <a:solidFill>
                  <a:srgbClr val="FF0000"/>
                </a:solidFill>
              </a:rPr>
              <a:t>Example:</a:t>
            </a:r>
          </a:p>
          <a:p>
            <a:pPr marL="0" indent="0">
              <a:buNone/>
            </a:pPr>
            <a:r>
              <a:rPr lang="en-US" dirty="0"/>
              <a:t> 1. </a:t>
            </a:r>
            <a:r>
              <a:rPr lang="en-US" i="1" dirty="0"/>
              <a:t>Originally selected students…</a:t>
            </a:r>
          </a:p>
          <a:p>
            <a:pPr marL="0" indent="0">
              <a:buNone/>
            </a:pPr>
            <a:r>
              <a:rPr lang="en-US" dirty="0"/>
              <a:t> has a different meaning than </a:t>
            </a:r>
          </a:p>
          <a:p>
            <a:pPr marL="0" indent="0">
              <a:buNone/>
            </a:pPr>
            <a:r>
              <a:rPr lang="en-US" i="1" dirty="0"/>
              <a:t>Originally, selected students…</a:t>
            </a:r>
          </a:p>
          <a:p>
            <a:pPr marL="514350" indent="-514350">
              <a:buAutoNum type="arabicPeriod" startAt="2"/>
            </a:pPr>
            <a:r>
              <a:rPr lang="en-US" dirty="0"/>
              <a:t>In low water temperatures and high toxicity levels of oil, we tested how well the microorganisms survived</a:t>
            </a:r>
          </a:p>
          <a:p>
            <a:pPr marL="0" indent="0">
              <a:buNone/>
            </a:pPr>
            <a:r>
              <a:rPr lang="en-US" dirty="0">
                <a:solidFill>
                  <a:srgbClr val="FF0000"/>
                </a:solidFill>
              </a:rPr>
              <a:t>      Clearer:</a:t>
            </a:r>
          </a:p>
          <a:p>
            <a:pPr marL="0" indent="0">
              <a:buNone/>
            </a:pPr>
            <a:r>
              <a:rPr lang="en-US" dirty="0"/>
              <a:t>We tested how well the microorganisms survived with low water temperatures and high toxicity levels of oil</a:t>
            </a:r>
            <a:endParaRPr lang="ar-SA" dirty="0">
              <a:solidFill>
                <a:srgbClr val="FF0000"/>
              </a:solidFill>
            </a:endParaRPr>
          </a:p>
          <a:p>
            <a:pPr marL="0" indent="0">
              <a:buNone/>
            </a:pPr>
            <a:endParaRPr lang="en-US" dirty="0"/>
          </a:p>
        </p:txBody>
      </p:sp>
    </p:spTree>
    <p:extLst>
      <p:ext uri="{BB962C8B-B14F-4D97-AF65-F5344CB8AC3E}">
        <p14:creationId xmlns:p14="http://schemas.microsoft.com/office/powerpoint/2010/main" val="2189116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979"/>
          </a:xfrm>
        </p:spPr>
        <p:txBody>
          <a:bodyPr>
            <a:normAutofit fontScale="90000"/>
          </a:bodyPr>
          <a:lstStyle/>
          <a:p>
            <a:r>
              <a:rPr lang="en-US" dirty="0">
                <a:solidFill>
                  <a:srgbClr val="00B0F0"/>
                </a:solidFill>
              </a:rPr>
              <a:t>7. The 5 C’s of technical writing</a:t>
            </a:r>
            <a:endParaRPr lang="en-US" dirty="0"/>
          </a:p>
        </p:txBody>
      </p:sp>
      <p:sp>
        <p:nvSpPr>
          <p:cNvPr id="3" name="Content Placeholder 2"/>
          <p:cNvSpPr>
            <a:spLocks noGrp="1"/>
          </p:cNvSpPr>
          <p:nvPr>
            <p:ph idx="1"/>
          </p:nvPr>
        </p:nvSpPr>
        <p:spPr>
          <a:xfrm>
            <a:off x="838200" y="887104"/>
            <a:ext cx="10515600" cy="5289859"/>
          </a:xfrm>
        </p:spPr>
        <p:txBody>
          <a:bodyPr/>
          <a:lstStyle/>
          <a:p>
            <a:pPr marL="514350" indent="-514350">
              <a:buAutoNum type="alphaLcPeriod" startAt="3"/>
            </a:pPr>
            <a:r>
              <a:rPr lang="en-US" dirty="0">
                <a:solidFill>
                  <a:srgbClr val="FFC000"/>
                </a:solidFill>
              </a:rPr>
              <a:t>Completeness</a:t>
            </a:r>
          </a:p>
          <a:p>
            <a:r>
              <a:rPr lang="en-US" dirty="0"/>
              <a:t>A technical document is complete if there is no missing “relevant” or “important” information. </a:t>
            </a:r>
          </a:p>
          <a:p>
            <a:r>
              <a:rPr lang="en-US" dirty="0"/>
              <a:t>“relevant” and “important” are relative terms—relative to the reader’s needs </a:t>
            </a:r>
          </a:p>
          <a:p>
            <a:r>
              <a:rPr lang="en-US" dirty="0"/>
              <a:t>Completeness is difficult to prove</a:t>
            </a:r>
          </a:p>
          <a:p>
            <a:r>
              <a:rPr lang="en-US" dirty="0"/>
              <a:t>The most effective way to reduce “incompleteness” is to have as many persons to read the material as possible</a:t>
            </a:r>
          </a:p>
          <a:p>
            <a:r>
              <a:rPr lang="en-US" dirty="0"/>
              <a:t>If subsequent versions of the document are expected, You can keep track of the missing information as it is identified and add it to the next version of the document</a:t>
            </a:r>
          </a:p>
          <a:p>
            <a:endParaRPr lang="en-US" dirty="0">
              <a:solidFill>
                <a:srgbClr val="FFC000"/>
              </a:solidFill>
            </a:endParaRPr>
          </a:p>
        </p:txBody>
      </p:sp>
    </p:spTree>
    <p:extLst>
      <p:ext uri="{BB962C8B-B14F-4D97-AF65-F5344CB8AC3E}">
        <p14:creationId xmlns:p14="http://schemas.microsoft.com/office/powerpoint/2010/main" val="2913357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627"/>
          </a:xfrm>
        </p:spPr>
        <p:txBody>
          <a:bodyPr>
            <a:normAutofit fontScale="90000"/>
          </a:bodyPr>
          <a:lstStyle/>
          <a:p>
            <a:r>
              <a:rPr lang="en-US" dirty="0">
                <a:solidFill>
                  <a:srgbClr val="00B0F0"/>
                </a:solidFill>
              </a:rPr>
              <a:t>7. The 5 C’s of technical writing</a:t>
            </a:r>
            <a:endParaRPr lang="en-US" dirty="0"/>
          </a:p>
        </p:txBody>
      </p:sp>
      <p:sp>
        <p:nvSpPr>
          <p:cNvPr id="3" name="Content Placeholder 2"/>
          <p:cNvSpPr>
            <a:spLocks noGrp="1"/>
          </p:cNvSpPr>
          <p:nvPr>
            <p:ph idx="1"/>
          </p:nvPr>
        </p:nvSpPr>
        <p:spPr>
          <a:xfrm>
            <a:off x="838200" y="1023582"/>
            <a:ext cx="10515600" cy="5153381"/>
          </a:xfrm>
        </p:spPr>
        <p:txBody>
          <a:bodyPr/>
          <a:lstStyle/>
          <a:p>
            <a:pPr marL="0" indent="0">
              <a:buNone/>
            </a:pPr>
            <a:r>
              <a:rPr lang="en-US" dirty="0">
                <a:solidFill>
                  <a:srgbClr val="FFC000"/>
                </a:solidFill>
              </a:rPr>
              <a:t>d. Consistency</a:t>
            </a:r>
          </a:p>
          <a:p>
            <a:r>
              <a:rPr lang="en-US" dirty="0"/>
              <a:t>Internal and external</a:t>
            </a:r>
          </a:p>
          <a:p>
            <a:r>
              <a:rPr lang="en-US" dirty="0"/>
              <a:t>Internal consistency means that one part of the document does not contradict another part. </a:t>
            </a:r>
          </a:p>
          <a:p>
            <a:r>
              <a:rPr lang="en-US" dirty="0"/>
              <a:t>External consistency means that the document is in agreement with all other related documents and standards.</a:t>
            </a:r>
          </a:p>
          <a:p>
            <a:r>
              <a:rPr lang="en-US" dirty="0"/>
              <a:t>Can be checked through peer reviews and modified in subsequent versions</a:t>
            </a:r>
          </a:p>
        </p:txBody>
      </p:sp>
    </p:spTree>
    <p:extLst>
      <p:ext uri="{BB962C8B-B14F-4D97-AF65-F5344CB8AC3E}">
        <p14:creationId xmlns:p14="http://schemas.microsoft.com/office/powerpoint/2010/main" val="728468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218"/>
          </a:xfrm>
        </p:spPr>
        <p:txBody>
          <a:bodyPr>
            <a:normAutofit fontScale="90000"/>
          </a:bodyPr>
          <a:lstStyle/>
          <a:p>
            <a:r>
              <a:rPr lang="en-US" dirty="0">
                <a:solidFill>
                  <a:srgbClr val="00B0F0"/>
                </a:solidFill>
              </a:rPr>
              <a:t>7. The 5 C’s of technical writing</a:t>
            </a:r>
            <a:endParaRPr lang="en-US" dirty="0"/>
          </a:p>
        </p:txBody>
      </p:sp>
      <p:sp>
        <p:nvSpPr>
          <p:cNvPr id="3" name="Content Placeholder 2"/>
          <p:cNvSpPr>
            <a:spLocks noGrp="1"/>
          </p:cNvSpPr>
          <p:nvPr>
            <p:ph idx="1"/>
          </p:nvPr>
        </p:nvSpPr>
        <p:spPr>
          <a:xfrm>
            <a:off x="838200" y="1105469"/>
            <a:ext cx="10515600" cy="5071494"/>
          </a:xfrm>
        </p:spPr>
        <p:txBody>
          <a:bodyPr/>
          <a:lstStyle/>
          <a:p>
            <a:pPr marL="0" indent="0">
              <a:buNone/>
            </a:pPr>
            <a:r>
              <a:rPr lang="en-US" dirty="0">
                <a:solidFill>
                  <a:srgbClr val="FFC000"/>
                </a:solidFill>
              </a:rPr>
              <a:t>e. Changeability</a:t>
            </a:r>
          </a:p>
          <a:p>
            <a:r>
              <a:rPr lang="en-US" dirty="0"/>
              <a:t>The structure of the document makes it easy to modify</a:t>
            </a:r>
          </a:p>
          <a:p>
            <a:r>
              <a:rPr lang="en-US" dirty="0"/>
              <a:t>This means that the document is numbered, stored in a convenient electronic format, and compatible with common document processing tools.</a:t>
            </a:r>
          </a:p>
          <a:p>
            <a:r>
              <a:rPr lang="en-US" dirty="0"/>
              <a:t>Ease of modification will also reduce costs and facilitate work where the document is needed</a:t>
            </a:r>
          </a:p>
          <a:p>
            <a:r>
              <a:rPr lang="en-US" dirty="0"/>
              <a:t>Can be improved through peer reviews</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0109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fontScale="90000"/>
          </a:bodyPr>
          <a:lstStyle/>
          <a:p>
            <a:r>
              <a:rPr lang="en-US" dirty="0">
                <a:solidFill>
                  <a:srgbClr val="00B0F0"/>
                </a:solidFill>
              </a:rPr>
              <a:t>8. Referencing</a:t>
            </a:r>
          </a:p>
        </p:txBody>
      </p:sp>
      <p:sp>
        <p:nvSpPr>
          <p:cNvPr id="3" name="Content Placeholder 2"/>
          <p:cNvSpPr>
            <a:spLocks noGrp="1"/>
          </p:cNvSpPr>
          <p:nvPr>
            <p:ph idx="1"/>
          </p:nvPr>
        </p:nvSpPr>
        <p:spPr>
          <a:xfrm>
            <a:off x="838200" y="982640"/>
            <a:ext cx="10515600" cy="5194323"/>
          </a:xfrm>
        </p:spPr>
        <p:txBody>
          <a:bodyPr>
            <a:normAutofit fontScale="85000" lnSpcReduction="20000"/>
          </a:bodyPr>
          <a:lstStyle/>
          <a:p>
            <a:pPr marL="514350" indent="-514350">
              <a:buAutoNum type="alphaLcPeriod"/>
            </a:pPr>
            <a:r>
              <a:rPr lang="en-US" dirty="0">
                <a:solidFill>
                  <a:srgbClr val="FFC000"/>
                </a:solidFill>
              </a:rPr>
              <a:t>Choose the Right References</a:t>
            </a:r>
          </a:p>
          <a:p>
            <a:r>
              <a:rPr lang="en-US" dirty="0"/>
              <a:t>Good judgement is essential</a:t>
            </a:r>
          </a:p>
          <a:p>
            <a:r>
              <a:rPr lang="en-US" dirty="0"/>
              <a:t>References that are older than 10 years for rapidly changing technologies are inappropriate</a:t>
            </a:r>
          </a:p>
          <a:p>
            <a:r>
              <a:rPr lang="en-US" dirty="0"/>
              <a:t>Notice well-known experts in the field versus unknown persons</a:t>
            </a:r>
          </a:p>
          <a:p>
            <a:r>
              <a:rPr lang="en-US" dirty="0"/>
              <a:t>Are you using enough references? </a:t>
            </a:r>
          </a:p>
          <a:p>
            <a:r>
              <a:rPr lang="en-US" dirty="0"/>
              <a:t>Do not use too many references (avoid duplication: two similar works by the same author)</a:t>
            </a:r>
          </a:p>
          <a:p>
            <a:r>
              <a:rPr lang="en-US" dirty="0"/>
              <a:t>Do not use too many books (books age quickly)</a:t>
            </a:r>
          </a:p>
          <a:p>
            <a:r>
              <a:rPr lang="en-US" dirty="0"/>
              <a:t>Do not use too many conference proceedings (not fully vetted) </a:t>
            </a:r>
          </a:p>
          <a:p>
            <a:r>
              <a:rPr lang="en-US" dirty="0"/>
              <a:t>Do not use too many journal articles (too theoretical)</a:t>
            </a:r>
          </a:p>
          <a:p>
            <a:r>
              <a:rPr lang="en-US" dirty="0"/>
              <a:t>Do not use too many web-based references (low authority)</a:t>
            </a:r>
          </a:p>
          <a:p>
            <a:r>
              <a:rPr lang="en-US" dirty="0"/>
              <a:t>Your reference list says a lot about your familiarity with the subject matter, so use the right mix and balance of references.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59661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n-US" dirty="0">
                <a:solidFill>
                  <a:srgbClr val="00B0F0"/>
                </a:solidFill>
              </a:rPr>
              <a:t>8. Referencing</a:t>
            </a:r>
            <a:endParaRPr lang="en-US" dirty="0"/>
          </a:p>
        </p:txBody>
      </p:sp>
      <p:sp>
        <p:nvSpPr>
          <p:cNvPr id="3" name="Content Placeholder 2"/>
          <p:cNvSpPr>
            <a:spLocks noGrp="1"/>
          </p:cNvSpPr>
          <p:nvPr>
            <p:ph idx="1"/>
          </p:nvPr>
        </p:nvSpPr>
        <p:spPr>
          <a:xfrm>
            <a:off x="838200" y="1009934"/>
            <a:ext cx="10515600" cy="5167029"/>
          </a:xfrm>
        </p:spPr>
        <p:txBody>
          <a:bodyPr>
            <a:normAutofit fontScale="92500" lnSpcReduction="20000"/>
          </a:bodyPr>
          <a:lstStyle/>
          <a:p>
            <a:pPr marL="0" indent="0">
              <a:buNone/>
            </a:pPr>
            <a:r>
              <a:rPr lang="en-US" dirty="0">
                <a:solidFill>
                  <a:srgbClr val="FFC000"/>
                </a:solidFill>
              </a:rPr>
              <a:t>b. Web references</a:t>
            </a:r>
          </a:p>
          <a:p>
            <a:pPr marL="0" indent="0">
              <a:buNone/>
            </a:pPr>
            <a:r>
              <a:rPr lang="en-US" dirty="0"/>
              <a:t>When using Web-based references:</a:t>
            </a:r>
          </a:p>
          <a:p>
            <a:pPr marL="0" indent="0">
              <a:buNone/>
            </a:pPr>
            <a:r>
              <a:rPr lang="en-US" dirty="0"/>
              <a:t>• Identify the authors, if possible.</a:t>
            </a:r>
          </a:p>
          <a:p>
            <a:pPr marL="0" indent="0">
              <a:buNone/>
            </a:pPr>
            <a:r>
              <a:rPr lang="en-US" dirty="0"/>
              <a:t>• Show usage data, if it is available.</a:t>
            </a:r>
          </a:p>
          <a:p>
            <a:pPr marL="0" indent="0">
              <a:buNone/>
            </a:pPr>
            <a:r>
              <a:rPr lang="en-US" dirty="0"/>
              <a:t>((Usage data is </a:t>
            </a:r>
            <a:r>
              <a:rPr lang="en-US" b="1" dirty="0"/>
              <a:t>the most effective way of evaluating the true relevancy and value of a website</a:t>
            </a:r>
            <a:r>
              <a:rPr lang="en-US" dirty="0"/>
              <a:t>. For example, if users arrive on a web site and go back immediately (high bounce rate), chances are that it wasn't relevant to their query in the first </a:t>
            </a:r>
            <a:r>
              <a:rPr lang="en-US"/>
              <a:t>place.”))</a:t>
            </a:r>
            <a:endParaRPr lang="en-US" dirty="0"/>
          </a:p>
          <a:p>
            <a:pPr marL="0" indent="0">
              <a:buNone/>
            </a:pPr>
            <a:r>
              <a:rPr lang="en-US" dirty="0"/>
              <a:t>• Know your audience. </a:t>
            </a:r>
          </a:p>
          <a:p>
            <a:r>
              <a:rPr lang="en-US" dirty="0"/>
              <a:t>When using anonymously authored sources, you must be very cautious </a:t>
            </a:r>
            <a:br>
              <a:rPr lang="en-US" dirty="0"/>
            </a:br>
            <a:r>
              <a:rPr lang="en-US" dirty="0">
                <a:solidFill>
                  <a:srgbClr val="FF0000"/>
                </a:solidFill>
              </a:rPr>
              <a:t>(Do not use such references unless you know what you are writing about and you can verify the correctness of the information).</a:t>
            </a:r>
          </a:p>
          <a:p>
            <a:r>
              <a:rPr lang="en-US" dirty="0"/>
              <a:t>It is ok to use web references if the information comes from a reputable website (e.g., NASA, the American Medical Association, or a university). Even in these cases, beware of political agenda bias.</a:t>
            </a:r>
            <a:endParaRPr lang="en-US" dirty="0">
              <a:solidFill>
                <a:srgbClr val="FF0000"/>
              </a:solidFill>
            </a:endParaRPr>
          </a:p>
        </p:txBody>
      </p:sp>
    </p:spTree>
    <p:extLst>
      <p:ext uri="{BB962C8B-B14F-4D97-AF65-F5344CB8AC3E}">
        <p14:creationId xmlns:p14="http://schemas.microsoft.com/office/powerpoint/2010/main" val="1439702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8332"/>
          </a:xfrm>
        </p:spPr>
        <p:txBody>
          <a:bodyPr>
            <a:normAutofit fontScale="90000"/>
          </a:bodyPr>
          <a:lstStyle/>
          <a:p>
            <a:r>
              <a:rPr lang="en-US" dirty="0">
                <a:solidFill>
                  <a:srgbClr val="00B0F0"/>
                </a:solidFill>
              </a:rPr>
              <a:t>8. Referencing</a:t>
            </a:r>
            <a:endParaRPr lang="en-US" dirty="0"/>
          </a:p>
        </p:txBody>
      </p:sp>
      <p:sp>
        <p:nvSpPr>
          <p:cNvPr id="3" name="Content Placeholder 2"/>
          <p:cNvSpPr>
            <a:spLocks noGrp="1"/>
          </p:cNvSpPr>
          <p:nvPr>
            <p:ph idx="1"/>
          </p:nvPr>
        </p:nvSpPr>
        <p:spPr>
          <a:xfrm>
            <a:off x="838200" y="873458"/>
            <a:ext cx="10515600" cy="5303505"/>
          </a:xfrm>
        </p:spPr>
        <p:txBody>
          <a:bodyPr>
            <a:normAutofit fontScale="77500" lnSpcReduction="20000"/>
          </a:bodyPr>
          <a:lstStyle/>
          <a:p>
            <a:pPr marL="0" indent="0">
              <a:buNone/>
            </a:pPr>
            <a:r>
              <a:rPr lang="en-US" dirty="0">
                <a:solidFill>
                  <a:srgbClr val="FFC000"/>
                </a:solidFill>
              </a:rPr>
              <a:t>c. Reference Styles</a:t>
            </a:r>
          </a:p>
          <a:p>
            <a:r>
              <a:rPr lang="en-US" dirty="0"/>
              <a:t>There are many ways to represent the </a:t>
            </a:r>
            <a:r>
              <a:rPr lang="en-US" dirty="0">
                <a:solidFill>
                  <a:srgbClr val="FF0000"/>
                </a:solidFill>
              </a:rPr>
              <a:t>references</a:t>
            </a:r>
            <a:r>
              <a:rPr lang="en-US" dirty="0"/>
              <a:t> or </a:t>
            </a:r>
            <a:r>
              <a:rPr lang="en-US" dirty="0">
                <a:solidFill>
                  <a:srgbClr val="FF0000"/>
                </a:solidFill>
              </a:rPr>
              <a:t>bibliography</a:t>
            </a:r>
            <a:r>
              <a:rPr lang="en-US" dirty="0"/>
              <a:t> for technical documentation. </a:t>
            </a:r>
          </a:p>
          <a:p>
            <a:r>
              <a:rPr lang="en-US" dirty="0"/>
              <a:t>This means the manner in which you list the author or authors, venue of publication, and other facts that allow a reader to locate that reference.</a:t>
            </a:r>
          </a:p>
          <a:p>
            <a:r>
              <a:rPr lang="en-US" dirty="0"/>
              <a:t>Every outside source that you use must be referenced, including websites, interviews, television programs, conference papers, books, journal articles, and so on. </a:t>
            </a:r>
          </a:p>
          <a:p>
            <a:r>
              <a:rPr lang="en-US" dirty="0"/>
              <a:t>If you use information from any source literally, you must use quotations (or </a:t>
            </a:r>
            <a:r>
              <a:rPr lang="en-US" i="1" dirty="0"/>
              <a:t>offset</a:t>
            </a:r>
            <a:r>
              <a:rPr lang="en-US" dirty="0"/>
              <a:t> in the case of long quotes)</a:t>
            </a:r>
          </a:p>
          <a:p>
            <a:r>
              <a:rPr lang="en-US" dirty="0"/>
              <a:t>Even if you use ideas from another source, you must reference it.</a:t>
            </a:r>
          </a:p>
          <a:p>
            <a:r>
              <a:rPr lang="en-US" u="sng" dirty="0">
                <a:solidFill>
                  <a:srgbClr val="FF0000"/>
                </a:solidFill>
              </a:rPr>
              <a:t>There are many standard referencing styles</a:t>
            </a:r>
            <a:r>
              <a:rPr lang="en-US" dirty="0"/>
              <a:t> published by scholarly and professional organizations</a:t>
            </a:r>
          </a:p>
          <a:p>
            <a:r>
              <a:rPr lang="en-US" dirty="0"/>
              <a:t>Examples of referencing styles</a:t>
            </a:r>
            <a:r>
              <a:rPr lang="ar-SA" dirty="0"/>
              <a:t> </a:t>
            </a:r>
            <a:r>
              <a:rPr lang="en-US" dirty="0"/>
              <a:t>: the American Psychological Association (APA), the Modern Language Association (MLA), the American Institute of Physics (AIP), and in the case of technical writing, The Institute for Electrical and Electronics Engineers (IEEE).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706797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fontScale="90000"/>
          </a:bodyPr>
          <a:lstStyle/>
          <a:p>
            <a:r>
              <a:rPr lang="en-US" dirty="0">
                <a:solidFill>
                  <a:srgbClr val="00B0F0"/>
                </a:solidFill>
              </a:rPr>
              <a:t>8. Referencing</a:t>
            </a:r>
            <a:endParaRPr lang="en-US" dirty="0"/>
          </a:p>
        </p:txBody>
      </p:sp>
      <p:sp>
        <p:nvSpPr>
          <p:cNvPr id="3" name="Content Placeholder 2"/>
          <p:cNvSpPr>
            <a:spLocks noGrp="1"/>
          </p:cNvSpPr>
          <p:nvPr>
            <p:ph idx="1"/>
          </p:nvPr>
        </p:nvSpPr>
        <p:spPr>
          <a:xfrm>
            <a:off x="838200" y="1201003"/>
            <a:ext cx="10515600" cy="4975960"/>
          </a:xfrm>
        </p:spPr>
        <p:txBody>
          <a:bodyPr/>
          <a:lstStyle/>
          <a:p>
            <a:pPr marL="0" indent="0">
              <a:buNone/>
            </a:pPr>
            <a:r>
              <a:rPr lang="en-US" dirty="0">
                <a:solidFill>
                  <a:srgbClr val="FFC000"/>
                </a:solidFill>
              </a:rPr>
              <a:t>c. Reference Styles</a:t>
            </a:r>
          </a:p>
          <a:p>
            <a:r>
              <a:rPr lang="en-US" dirty="0"/>
              <a:t>Use the style that is required by your employer, industry, client, professor, or publisher. </a:t>
            </a:r>
          </a:p>
          <a:p>
            <a:r>
              <a:rPr lang="en-US" dirty="0"/>
              <a:t>Use software tools that help you organize and format your references.</a:t>
            </a:r>
          </a:p>
          <a:p>
            <a:r>
              <a:rPr lang="en-US" dirty="0"/>
              <a:t>See IEEE Reference Styles guide </a:t>
            </a:r>
            <a:r>
              <a:rPr lang="en-US"/>
              <a:t>on </a:t>
            </a:r>
            <a:r>
              <a:rPr lang="en-US" dirty="0"/>
              <a:t>M</a:t>
            </a:r>
            <a:r>
              <a:rPr lang="en-US"/>
              <a:t>oodle</a:t>
            </a:r>
            <a:r>
              <a:rPr lang="en-US" dirty="0"/>
              <a:t>.</a:t>
            </a:r>
          </a:p>
        </p:txBody>
      </p:sp>
    </p:spTree>
    <p:extLst>
      <p:ext uri="{BB962C8B-B14F-4D97-AF65-F5344CB8AC3E}">
        <p14:creationId xmlns:p14="http://schemas.microsoft.com/office/powerpoint/2010/main" val="218444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Hierarchical numbering scheme</a:t>
            </a:r>
            <a:br>
              <a:rPr lang="en-US" dirty="0">
                <a:solidFill>
                  <a:srgbClr val="00B0F0"/>
                </a:solidFill>
              </a:rPr>
            </a:br>
            <a:endParaRPr lang="en-US" dirty="0">
              <a:solidFill>
                <a:srgbClr val="00B0F0"/>
              </a:solidFill>
            </a:endParaRPr>
          </a:p>
        </p:txBody>
      </p:sp>
      <p:sp>
        <p:nvSpPr>
          <p:cNvPr id="3" name="Content Placeholder 2"/>
          <p:cNvSpPr>
            <a:spLocks noGrp="1"/>
          </p:cNvSpPr>
          <p:nvPr>
            <p:ph idx="1"/>
          </p:nvPr>
        </p:nvSpPr>
        <p:spPr>
          <a:xfrm>
            <a:off x="838200" y="1282890"/>
            <a:ext cx="10515600" cy="4894073"/>
          </a:xfrm>
        </p:spPr>
        <p:txBody>
          <a:bodyPr>
            <a:normAutofit fontScale="77500" lnSpcReduction="20000"/>
          </a:bodyPr>
          <a:lstStyle/>
          <a:p>
            <a:pPr marL="0" indent="0">
              <a:buNone/>
            </a:pPr>
            <a:r>
              <a:rPr lang="en-US" b="1" i="1" u="sng" dirty="0">
                <a:solidFill>
                  <a:srgbClr val="FF0000"/>
                </a:solidFill>
              </a:rPr>
              <a:t>Ex:</a:t>
            </a:r>
            <a:endParaRPr lang="en-US" b="1" dirty="0"/>
          </a:p>
          <a:p>
            <a:pPr marL="0" indent="0">
              <a:buNone/>
            </a:pPr>
            <a:r>
              <a:rPr lang="en-US" b="1" dirty="0"/>
              <a:t>I. First-Level Heading </a:t>
            </a:r>
            <a:endParaRPr lang="en-US" dirty="0"/>
          </a:p>
          <a:p>
            <a:pPr marL="0" indent="0">
              <a:buNone/>
            </a:pPr>
            <a:r>
              <a:rPr lang="en-US" b="1" dirty="0"/>
              <a:t>A. Second-Level Heading </a:t>
            </a:r>
            <a:endParaRPr lang="en-US" dirty="0"/>
          </a:p>
          <a:p>
            <a:pPr marL="0" indent="0">
              <a:buNone/>
            </a:pPr>
            <a:r>
              <a:rPr lang="en-US" b="1" dirty="0"/>
              <a:t>1. </a:t>
            </a:r>
            <a:r>
              <a:rPr lang="en-US" b="1" i="1" dirty="0"/>
              <a:t>Third-Level Heading </a:t>
            </a:r>
            <a:endParaRPr lang="en-US" dirty="0"/>
          </a:p>
          <a:p>
            <a:pPr marL="514350" indent="-514350">
              <a:buAutoNum type="alphaLcPeriod"/>
            </a:pPr>
            <a:r>
              <a:rPr lang="en-US" b="1" i="1" dirty="0"/>
              <a:t>Fourth-Level Heading</a:t>
            </a:r>
          </a:p>
          <a:p>
            <a:pPr marL="0" indent="0">
              <a:buNone/>
            </a:pPr>
            <a:r>
              <a:rPr lang="en-US" b="1" u="sng" dirty="0">
                <a:solidFill>
                  <a:srgbClr val="FF0000"/>
                </a:solidFill>
              </a:rPr>
              <a:t>Notes:</a:t>
            </a:r>
          </a:p>
          <a:p>
            <a:r>
              <a:rPr lang="en-US" dirty="0"/>
              <a:t>It is unusual to have more than 4 levels of  headings</a:t>
            </a:r>
          </a:p>
          <a:p>
            <a:r>
              <a:rPr lang="en-US" dirty="0"/>
              <a:t>External balance means using uniform numbering</a:t>
            </a:r>
          </a:p>
          <a:p>
            <a:r>
              <a:rPr lang="en-US" dirty="0"/>
              <a:t>Internal balance means that the relative length of the sections and the subsections should be uniform</a:t>
            </a:r>
          </a:p>
          <a:p>
            <a:r>
              <a:rPr lang="en-US" dirty="0"/>
              <a:t>Pyramid, hourglass and diamond shapes (</a:t>
            </a:r>
            <a:r>
              <a:rPr lang="en-US"/>
              <a:t>page 15)</a:t>
            </a:r>
            <a:endParaRPr lang="ar-SA" dirty="0"/>
          </a:p>
          <a:p>
            <a:r>
              <a:rPr lang="en-US" dirty="0"/>
              <a:t>Try to achieve the pyramid without sacrificing logical order and clarity. Why pyramid? (System requirements example)</a:t>
            </a:r>
          </a:p>
          <a:p>
            <a:r>
              <a:rPr lang="en-US" dirty="0"/>
              <a:t>You may want to restructure your writing to achieve the most desirable organization</a:t>
            </a:r>
          </a:p>
        </p:txBody>
      </p:sp>
    </p:spTree>
    <p:extLst>
      <p:ext uri="{BB962C8B-B14F-4D97-AF65-F5344CB8AC3E}">
        <p14:creationId xmlns:p14="http://schemas.microsoft.com/office/powerpoint/2010/main" val="41856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Other ways to organize your writing </a:t>
            </a:r>
          </a:p>
        </p:txBody>
      </p:sp>
      <p:sp>
        <p:nvSpPr>
          <p:cNvPr id="3" name="Content Placeholder 2"/>
          <p:cNvSpPr>
            <a:spLocks noGrp="1"/>
          </p:cNvSpPr>
          <p:nvPr>
            <p:ph idx="1"/>
          </p:nvPr>
        </p:nvSpPr>
        <p:spPr/>
        <p:txBody>
          <a:bodyPr/>
          <a:lstStyle/>
          <a:p>
            <a:r>
              <a:rPr lang="en-US" dirty="0"/>
              <a:t>Template (Grant proposal template)</a:t>
            </a:r>
          </a:p>
          <a:p>
            <a:r>
              <a:rPr lang="en-US" dirty="0"/>
              <a:t>official standards</a:t>
            </a:r>
          </a:p>
          <a:p>
            <a:r>
              <a:rPr lang="en-US" dirty="0"/>
              <a:t>industry conventions</a:t>
            </a:r>
          </a:p>
          <a:p>
            <a:r>
              <a:rPr lang="en-US" dirty="0"/>
              <a:t>publisher’s requirements </a:t>
            </a:r>
          </a:p>
          <a:p>
            <a:r>
              <a:rPr lang="en-US" dirty="0"/>
              <a:t>Don’t use a free-form or “stream-of-consciousness” style of writing except during brainstorming/drafting.</a:t>
            </a:r>
          </a:p>
          <a:p>
            <a:pPr marL="0" indent="0">
              <a:buNone/>
            </a:pPr>
            <a:r>
              <a:rPr lang="en-US" dirty="0"/>
              <a:t> </a:t>
            </a:r>
          </a:p>
        </p:txBody>
      </p:sp>
    </p:spTree>
    <p:extLst>
      <p:ext uri="{BB962C8B-B14F-4D97-AF65-F5344CB8AC3E}">
        <p14:creationId xmlns:p14="http://schemas.microsoft.com/office/powerpoint/2010/main" val="164770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solidFill>
              </a:rPr>
              <a:t>2. Know your audience</a:t>
            </a:r>
          </a:p>
        </p:txBody>
      </p:sp>
      <p:sp>
        <p:nvSpPr>
          <p:cNvPr id="3" name="Content Placeholder 2"/>
          <p:cNvSpPr>
            <a:spLocks noGrp="1"/>
          </p:cNvSpPr>
          <p:nvPr>
            <p:ph idx="1"/>
          </p:nvPr>
        </p:nvSpPr>
        <p:spPr/>
        <p:txBody>
          <a:bodyPr>
            <a:normAutofit fontScale="85000" lnSpcReduction="20000"/>
          </a:bodyPr>
          <a:lstStyle/>
          <a:p>
            <a:r>
              <a:rPr lang="en-US" dirty="0"/>
              <a:t>Different writing tones and approaches are needed for customer versus vendor, technical versus nontechnical personnel, and government agency versus other entities. </a:t>
            </a:r>
          </a:p>
          <a:p>
            <a:r>
              <a:rPr lang="en-US" dirty="0"/>
              <a:t>nontechnical readers will require more explanation of introductory concepts while technical readers will want more detail </a:t>
            </a:r>
          </a:p>
          <a:p>
            <a:pPr algn="l"/>
            <a:r>
              <a:rPr lang="en-US" dirty="0"/>
              <a:t>Reports to government agencies and auditors (</a:t>
            </a:r>
            <a:r>
              <a:rPr lang="ar-JO" dirty="0"/>
              <a:t>مدققين</a:t>
            </a:r>
            <a:r>
              <a:rPr lang="en-US" dirty="0"/>
              <a:t>) require a deferential and clinical tone</a:t>
            </a:r>
            <a:r>
              <a:rPr lang="ar-JO" dirty="0"/>
              <a:t> </a:t>
            </a:r>
            <a:r>
              <a:rPr lang="en-GB" dirty="0"/>
              <a:t>(respectful and unemotional tone)</a:t>
            </a:r>
            <a:r>
              <a:rPr lang="en-US" dirty="0"/>
              <a:t>, whereas informal writing, such as in advertising, user manuals, and marketing, should be lighter in voice.</a:t>
            </a:r>
            <a:endParaRPr lang="ar-SA" dirty="0"/>
          </a:p>
          <a:p>
            <a:r>
              <a:rPr lang="en-US" dirty="0"/>
              <a:t>When writing for multiple audiences simultaneously, </a:t>
            </a:r>
            <a:r>
              <a:rPr lang="en-US" u="sng" dirty="0"/>
              <a:t>the most formal tone should be adopted</a:t>
            </a:r>
          </a:p>
          <a:p>
            <a:pPr marL="0" indent="0">
              <a:buNone/>
            </a:pPr>
            <a:r>
              <a:rPr lang="en-US" u="sng" dirty="0">
                <a:solidFill>
                  <a:srgbClr val="FF0000"/>
                </a:solidFill>
              </a:rPr>
              <a:t>Ex:</a:t>
            </a:r>
            <a:r>
              <a:rPr lang="en-US" dirty="0"/>
              <a:t> If an incident report may be read by customers, government agencies, vendors, and management, then the report should be structured as the government agencies require.</a:t>
            </a:r>
          </a:p>
        </p:txBody>
      </p:sp>
    </p:spTree>
    <p:extLst>
      <p:ext uri="{BB962C8B-B14F-4D97-AF65-F5344CB8AC3E}">
        <p14:creationId xmlns:p14="http://schemas.microsoft.com/office/powerpoint/2010/main" val="49234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solidFill>
              </a:rPr>
              <a:t>3. Are you talking to me?</a:t>
            </a:r>
            <a:endParaRPr lang="en-US" dirty="0"/>
          </a:p>
        </p:txBody>
      </p:sp>
      <p:sp>
        <p:nvSpPr>
          <p:cNvPr id="3" name="Content Placeholder 2"/>
          <p:cNvSpPr>
            <a:spLocks noGrp="1"/>
          </p:cNvSpPr>
          <p:nvPr>
            <p:ph idx="1"/>
          </p:nvPr>
        </p:nvSpPr>
        <p:spPr/>
        <p:txBody>
          <a:bodyPr/>
          <a:lstStyle/>
          <a:p>
            <a:r>
              <a:rPr lang="en-US" dirty="0"/>
              <a:t>What is first person writing? Give examples.</a:t>
            </a:r>
            <a:endParaRPr lang="ar-SA" dirty="0"/>
          </a:p>
          <a:p>
            <a:r>
              <a:rPr lang="en-US" dirty="0"/>
              <a:t>What is second person writing? Give examples.</a:t>
            </a:r>
          </a:p>
          <a:p>
            <a:endParaRPr lang="en-US" dirty="0"/>
          </a:p>
          <a:p>
            <a:endParaRPr lang="en-US" dirty="0"/>
          </a:p>
        </p:txBody>
      </p:sp>
    </p:spTree>
    <p:extLst>
      <p:ext uri="{BB962C8B-B14F-4D97-AF65-F5344CB8AC3E}">
        <p14:creationId xmlns:p14="http://schemas.microsoft.com/office/powerpoint/2010/main" val="79988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solidFill>
              </a:rPr>
              <a:t>3. Are you talking to me?</a:t>
            </a:r>
          </a:p>
        </p:txBody>
      </p:sp>
      <p:sp>
        <p:nvSpPr>
          <p:cNvPr id="3" name="Content Placeholder 2"/>
          <p:cNvSpPr>
            <a:spLocks noGrp="1"/>
          </p:cNvSpPr>
          <p:nvPr>
            <p:ph idx="1"/>
          </p:nvPr>
        </p:nvSpPr>
        <p:spPr/>
        <p:txBody>
          <a:bodyPr>
            <a:normAutofit lnSpcReduction="10000"/>
          </a:bodyPr>
          <a:lstStyle/>
          <a:p>
            <a:pPr marL="0" indent="0">
              <a:buNone/>
            </a:pPr>
            <a:r>
              <a:rPr lang="en-US" dirty="0"/>
              <a:t>a. </a:t>
            </a:r>
            <a:r>
              <a:rPr lang="en-US" u="sng" dirty="0"/>
              <a:t>“First-person writing” </a:t>
            </a:r>
            <a:r>
              <a:rPr lang="en-US" dirty="0"/>
              <a:t>means writing from the point of view of the author. Thus, the words “I” and “me” will appear as noun subjects. </a:t>
            </a:r>
          </a:p>
          <a:p>
            <a:r>
              <a:rPr lang="en-US" dirty="0"/>
              <a:t>Autobiographies and many novels are written this way. </a:t>
            </a:r>
          </a:p>
          <a:p>
            <a:r>
              <a:rPr lang="en-US" dirty="0"/>
              <a:t>Some technical writings can use “the first person”, for example, in describing a series of events in which the writer is involved. In technical business communication, the first person is conventionally used.</a:t>
            </a:r>
          </a:p>
          <a:p>
            <a:pPr marL="0" indent="0">
              <a:buNone/>
            </a:pPr>
            <a:r>
              <a:rPr lang="en-US" dirty="0"/>
              <a:t>b. </a:t>
            </a:r>
            <a:r>
              <a:rPr lang="en-US" u="sng" dirty="0"/>
              <a:t>“Second-person writing”  </a:t>
            </a:r>
            <a:r>
              <a:rPr lang="en-US" dirty="0"/>
              <a:t>addresses the reader directly</a:t>
            </a:r>
          </a:p>
          <a:p>
            <a:r>
              <a:rPr lang="en-US" dirty="0"/>
              <a:t>the writing is directed at “you”</a:t>
            </a:r>
          </a:p>
          <a:p>
            <a:r>
              <a:rPr lang="en-US" dirty="0"/>
              <a:t>Ex: in a procedures manual or user guide.</a:t>
            </a:r>
          </a:p>
          <a:p>
            <a:endParaRPr lang="en-US" dirty="0"/>
          </a:p>
          <a:p>
            <a:endParaRPr lang="en-US" dirty="0"/>
          </a:p>
        </p:txBody>
      </p:sp>
    </p:spTree>
    <p:extLst>
      <p:ext uri="{BB962C8B-B14F-4D97-AF65-F5344CB8AC3E}">
        <p14:creationId xmlns:p14="http://schemas.microsoft.com/office/powerpoint/2010/main" val="202027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solidFill>
              </a:rPr>
              <a:t>3. Are you talking to me?</a:t>
            </a:r>
            <a:endParaRPr lang="en-US" dirty="0"/>
          </a:p>
        </p:txBody>
      </p:sp>
      <p:sp>
        <p:nvSpPr>
          <p:cNvPr id="3" name="Content Placeholder 2"/>
          <p:cNvSpPr>
            <a:spLocks noGrp="1"/>
          </p:cNvSpPr>
          <p:nvPr>
            <p:ph idx="1"/>
          </p:nvPr>
        </p:nvSpPr>
        <p:spPr>
          <a:xfrm>
            <a:off x="838200" y="1487606"/>
            <a:ext cx="10515600" cy="4689357"/>
          </a:xfrm>
        </p:spPr>
        <p:txBody>
          <a:bodyPr>
            <a:normAutofit fontScale="85000" lnSpcReduction="10000"/>
          </a:bodyPr>
          <a:lstStyle/>
          <a:p>
            <a:pPr marL="0" indent="0">
              <a:buNone/>
            </a:pPr>
            <a:r>
              <a:rPr lang="en-US" dirty="0"/>
              <a:t>c. </a:t>
            </a:r>
            <a:r>
              <a:rPr lang="en-US" u="sng" dirty="0"/>
              <a:t>“Third-person writing” </a:t>
            </a:r>
            <a:r>
              <a:rPr lang="en-US" dirty="0"/>
              <a:t>is from the perspective of the author as an observer </a:t>
            </a:r>
            <a:endParaRPr lang="ar-SA" dirty="0"/>
          </a:p>
          <a:p>
            <a:r>
              <a:rPr lang="en-US" dirty="0"/>
              <a:t>uses personal nouns and pronouns such as Fred, Sue, him, and her. </a:t>
            </a:r>
            <a:endParaRPr lang="ar-SA" dirty="0"/>
          </a:p>
          <a:p>
            <a:r>
              <a:rPr lang="en-US" dirty="0"/>
              <a:t>Certain technical writing should be in the third person because this point of view places the author in the position of an impartial, clinical observer </a:t>
            </a:r>
            <a:endParaRPr lang="ar-SA" dirty="0"/>
          </a:p>
          <a:p>
            <a:r>
              <a:rPr lang="en-US" dirty="0"/>
              <a:t>is preferred in accident or incident reports, descriptions of experiments and tests, and in project post-mortem reports. Disclosure of research findings is almost always written in the third person.</a:t>
            </a:r>
          </a:p>
          <a:p>
            <a:r>
              <a:rPr lang="en-US" dirty="0"/>
              <a:t>It is usual for writing to have a mixture of first-, second-, and third-person elements. Our book is written in 1</a:t>
            </a:r>
            <a:r>
              <a:rPr lang="en-US" baseline="30000" dirty="0"/>
              <a:t>st</a:t>
            </a:r>
            <a:r>
              <a:rPr lang="en-US" dirty="0"/>
              <a:t> and 2</a:t>
            </a:r>
            <a:r>
              <a:rPr lang="en-US" baseline="30000" dirty="0"/>
              <a:t>nd</a:t>
            </a:r>
            <a:r>
              <a:rPr lang="en-US" dirty="0"/>
              <a:t> person tones to feel intimate. </a:t>
            </a:r>
          </a:p>
          <a:p>
            <a:r>
              <a:rPr lang="en-US" dirty="0"/>
              <a:t>try to be consistent.</a:t>
            </a:r>
          </a:p>
          <a:p>
            <a:r>
              <a:rPr lang="en-US" dirty="0">
                <a:solidFill>
                  <a:srgbClr val="00B050"/>
                </a:solidFill>
              </a:rPr>
              <a:t>A </a:t>
            </a:r>
            <a:r>
              <a:rPr lang="en-US" b="1" dirty="0">
                <a:solidFill>
                  <a:srgbClr val="00B050"/>
                </a:solidFill>
              </a:rPr>
              <a:t>project post</a:t>
            </a:r>
            <a:r>
              <a:rPr lang="en-US" dirty="0">
                <a:solidFill>
                  <a:srgbClr val="00B050"/>
                </a:solidFill>
              </a:rPr>
              <a:t>-</a:t>
            </a:r>
            <a:r>
              <a:rPr lang="en-US" b="1" dirty="0">
                <a:solidFill>
                  <a:srgbClr val="00B050"/>
                </a:solidFill>
              </a:rPr>
              <a:t>mortem</a:t>
            </a:r>
            <a:r>
              <a:rPr lang="en-US" dirty="0">
                <a:solidFill>
                  <a:srgbClr val="00B050"/>
                </a:solidFill>
              </a:rPr>
              <a:t> is a process, usually performed at the conclusion of a </a:t>
            </a:r>
            <a:r>
              <a:rPr lang="en-US" b="1" dirty="0">
                <a:solidFill>
                  <a:srgbClr val="00B050"/>
                </a:solidFill>
              </a:rPr>
              <a:t>project</a:t>
            </a:r>
            <a:r>
              <a:rPr lang="en-US" dirty="0">
                <a:solidFill>
                  <a:srgbClr val="00B050"/>
                </a:solidFill>
              </a:rPr>
              <a:t>, to determine and analyze elements of the </a:t>
            </a:r>
            <a:r>
              <a:rPr lang="en-US" b="1" dirty="0">
                <a:solidFill>
                  <a:srgbClr val="00B050"/>
                </a:solidFill>
              </a:rPr>
              <a:t>project</a:t>
            </a:r>
            <a:r>
              <a:rPr lang="en-US" dirty="0">
                <a:solidFill>
                  <a:srgbClr val="00B050"/>
                </a:solidFill>
              </a:rPr>
              <a:t> that were successful or unsuccessful.</a:t>
            </a:r>
          </a:p>
        </p:txBody>
      </p:sp>
    </p:spTree>
    <p:extLst>
      <p:ext uri="{BB962C8B-B14F-4D97-AF65-F5344CB8AC3E}">
        <p14:creationId xmlns:p14="http://schemas.microsoft.com/office/powerpoint/2010/main" val="713532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3831</TotalTime>
  <Words>4051</Words>
  <Application>Microsoft Office PowerPoint</Application>
  <PresentationFormat>Widescreen</PresentationFormat>
  <Paragraphs>315</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Technical Writing Basics</vt:lpstr>
      <vt:lpstr>1. Structure your writing</vt:lpstr>
      <vt:lpstr>Hierarchical numbering scheme</vt:lpstr>
      <vt:lpstr>Hierarchical numbering scheme </vt:lpstr>
      <vt:lpstr>Other ways to organize your writing </vt:lpstr>
      <vt:lpstr>2. Know your audience</vt:lpstr>
      <vt:lpstr>3. Are you talking to me?</vt:lpstr>
      <vt:lpstr>3. Are you talking to me?</vt:lpstr>
      <vt:lpstr>3. Are you talking to me?</vt:lpstr>
      <vt:lpstr>Examples</vt:lpstr>
      <vt:lpstr>Examples </vt:lpstr>
      <vt:lpstr>Examples</vt:lpstr>
      <vt:lpstr>Ex:  Alice and Bob in cryptography </vt:lpstr>
      <vt:lpstr>4. Choosing the right words</vt:lpstr>
      <vt:lpstr>4. Choosing the right words</vt:lpstr>
      <vt:lpstr>4. Choosing the right words</vt:lpstr>
      <vt:lpstr>4. Choosing the right words</vt:lpstr>
      <vt:lpstr>5. Avoiding traps</vt:lpstr>
      <vt:lpstr>5. Avoiding traps</vt:lpstr>
      <vt:lpstr>5. Avoiding traps</vt:lpstr>
      <vt:lpstr>5. Avoiding traps Malapropism Examples </vt:lpstr>
      <vt:lpstr>5. Avoiding traps</vt:lpstr>
      <vt:lpstr>5. Avoiding traps</vt:lpstr>
      <vt:lpstr>5. Avoiding traps</vt:lpstr>
      <vt:lpstr>6. Making Your Technical Writing More Interesting</vt:lpstr>
      <vt:lpstr>6. Making Your Technical Writing More Interesting</vt:lpstr>
      <vt:lpstr>7. The 5 C’s of technical writing</vt:lpstr>
      <vt:lpstr>7. The 5 C’s of technical writing</vt:lpstr>
      <vt:lpstr>7. The 5 C’s of technical writing</vt:lpstr>
      <vt:lpstr>7. The 5 C’s of technical writing</vt:lpstr>
      <vt:lpstr>7. The 5 C’s of technical writing</vt:lpstr>
      <vt:lpstr>7. The 5 C’s of technical writing</vt:lpstr>
      <vt:lpstr>7. The 5 C’s of technical writing</vt:lpstr>
      <vt:lpstr>8. Referencing</vt:lpstr>
      <vt:lpstr>8. Referencing</vt:lpstr>
      <vt:lpstr>8. Referencing</vt:lpstr>
      <vt:lpstr>8. Referencing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mai mimo</cp:lastModifiedBy>
  <cp:revision>385</cp:revision>
  <dcterms:created xsi:type="dcterms:W3CDTF">2019-01-27T22:29:30Z</dcterms:created>
  <dcterms:modified xsi:type="dcterms:W3CDTF">2024-05-20T08:44:49Z</dcterms:modified>
</cp:coreProperties>
</file>