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5"/>
  </p:notesMasterIdLst>
  <p:handoutMasterIdLst>
    <p:handoutMasterId r:id="rId16"/>
  </p:handoutMasterIdLst>
  <p:sldIdLst>
    <p:sldId id="393" r:id="rId3"/>
    <p:sldId id="319" r:id="rId4"/>
    <p:sldId id="320" r:id="rId5"/>
    <p:sldId id="381" r:id="rId6"/>
    <p:sldId id="382" r:id="rId7"/>
    <p:sldId id="347" r:id="rId8"/>
    <p:sldId id="349" r:id="rId9"/>
    <p:sldId id="383" r:id="rId10"/>
    <p:sldId id="386" r:id="rId11"/>
    <p:sldId id="360" r:id="rId12"/>
    <p:sldId id="387" r:id="rId13"/>
    <p:sldId id="359" r:id="rId1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45055" autoAdjust="0"/>
    <p:restoredTop sz="86447" autoAdjust="0"/>
  </p:normalViewPr>
  <p:slideViewPr>
    <p:cSldViewPr>
      <p:cViewPr varScale="1">
        <p:scale>
          <a:sx n="63" d="100"/>
          <a:sy n="63" d="100"/>
        </p:scale>
        <p:origin x="930" y="60"/>
      </p:cViewPr>
      <p:guideLst>
        <p:guide orient="horz" pos="2160"/>
        <p:guide pos="2880"/>
      </p:guideLst>
    </p:cSldViewPr>
  </p:slideViewPr>
  <p:outlineViewPr>
    <p:cViewPr>
      <p:scale>
        <a:sx n="33" d="100"/>
        <a:sy n="33" d="100"/>
      </p:scale>
      <p:origin x="24" y="0"/>
    </p:cViewPr>
  </p:outlineViewPr>
  <p:notesTextViewPr>
    <p:cViewPr>
      <p:scale>
        <a:sx n="1" d="1"/>
        <a:sy n="1" d="1"/>
      </p:scale>
      <p:origin x="0" y="0"/>
    </p:cViewPr>
  </p:notesTextViewPr>
  <p:notesViewPr>
    <p:cSldViewPr>
      <p:cViewPr varScale="1">
        <p:scale>
          <a:sx n="54" d="100"/>
          <a:sy n="54" d="100"/>
        </p:scale>
        <p:origin x="1794" y="7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8D8D874E-E9D5-433B-A149-BDF6BFDD40A8}" type="datetimeFigureOut">
              <a:rPr lang="en-US" smtClean="0"/>
              <a:t>1/28/2021</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EA051F04-9E25-42C3-8BC5-EC2E8469D95E}" type="datetimeFigureOut">
              <a:rPr lang="en-US" smtClean="0"/>
              <a:t>1/28/2021</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4204054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we see some details of the 4 steps that comprise the planning part of the system.</a:t>
            </a:r>
          </a:p>
          <a:p>
            <a:r>
              <a:rPr lang="en-US" dirty="0"/>
              <a:t>As we can see, in these 4 steps, we decide on the organization’s goals,</a:t>
            </a:r>
            <a:r>
              <a:rPr lang="en-US" baseline="0" dirty="0"/>
              <a:t> including actions that are required for success and estimated outcomes as well as communication to the organization.</a:t>
            </a:r>
          </a:p>
          <a:p>
            <a:r>
              <a:rPr lang="en-US" baseline="0" dirty="0"/>
              <a:t>The budget (see next slide) is the most important tool for planning.</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659457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implements the plan</a:t>
            </a:r>
            <a:r>
              <a:rPr lang="en-US" baseline="0" dirty="0"/>
              <a:t>, evaluates performance and provides feedback</a:t>
            </a:r>
          </a:p>
          <a:p>
            <a:endParaRPr lang="en-US" baseline="0" dirty="0"/>
          </a:p>
          <a:p>
            <a:r>
              <a:rPr lang="en-US" baseline="0" dirty="0"/>
              <a:t>A budget is the qualitative expression of a proposed plan.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3548667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 guidelines shown here for Management Accountants help management accountants provide the information that is most needed for decision-making.</a:t>
            </a:r>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14716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eaLnBrk="0" fontAlgn="base" hangingPunct="0">
              <a:spcBef>
                <a:spcPct val="30000"/>
              </a:spcBef>
              <a:spcAft>
                <a:spcPct val="0"/>
              </a:spcAft>
              <a:defRPr/>
            </a:pPr>
            <a:r>
              <a:rPr lang="en-US" b="0" dirty="0"/>
              <a:t>Managers</a:t>
            </a:r>
            <a:r>
              <a:rPr lang="en-US" b="0" baseline="0" dirty="0"/>
              <a:t> at companies large and small must understand how revenues and costs behave or they risk losing control of the performance of their firms.</a:t>
            </a:r>
          </a:p>
          <a:p>
            <a:pPr defTabSz="469682" eaLnBrk="0" fontAlgn="base" hangingPunct="0">
              <a:spcBef>
                <a:spcPct val="30000"/>
              </a:spcBef>
              <a:spcAft>
                <a:spcPct val="0"/>
              </a:spcAft>
              <a:defRPr/>
            </a:pPr>
            <a:r>
              <a:rPr lang="en-US" b="0" baseline="0" dirty="0"/>
              <a:t>In this slide we see the first 4 of 7 Learning Objectives for Chapter 1:</a:t>
            </a:r>
          </a:p>
          <a:p>
            <a:pPr>
              <a:buClr>
                <a:schemeClr val="bg1"/>
              </a:buClr>
            </a:pPr>
            <a:r>
              <a:rPr lang="en-US" sz="1200" b="1" dirty="0">
                <a:solidFill>
                  <a:srgbClr val="007FA3"/>
                </a:solidFill>
              </a:rPr>
              <a:t>1.1</a:t>
            </a:r>
            <a:r>
              <a:rPr lang="en-US" sz="1200" dirty="0"/>
              <a:t> Distinguish financial accounting from management accounting</a:t>
            </a:r>
          </a:p>
          <a:p>
            <a:pPr>
              <a:buClr>
                <a:schemeClr val="bg1"/>
              </a:buClr>
            </a:pPr>
            <a:r>
              <a:rPr lang="en-US" sz="1200" b="1" dirty="0">
                <a:solidFill>
                  <a:srgbClr val="007FA3"/>
                </a:solidFill>
              </a:rPr>
              <a:t>1.2</a:t>
            </a:r>
            <a:r>
              <a:rPr lang="en-US" sz="1200" b="1" dirty="0">
                <a:solidFill>
                  <a:schemeClr val="accent1"/>
                </a:solidFill>
              </a:rPr>
              <a:t> </a:t>
            </a:r>
            <a:r>
              <a:rPr lang="en-US" sz="1200" dirty="0"/>
              <a:t>Understand how management accountants help firms make strategic decisions</a:t>
            </a:r>
          </a:p>
          <a:p>
            <a:pPr>
              <a:buClr>
                <a:schemeClr val="bg1"/>
              </a:buClr>
            </a:pPr>
            <a:r>
              <a:rPr lang="en-US" sz="1200" b="1" dirty="0">
                <a:solidFill>
                  <a:srgbClr val="007FA3"/>
                </a:solidFill>
              </a:rPr>
              <a:t>1.3</a:t>
            </a:r>
            <a:r>
              <a:rPr lang="en-US" sz="1200" dirty="0"/>
              <a:t> Describe the set of business functions in the value chain and identify the dimensions of performance that customers are expecting of companies</a:t>
            </a:r>
          </a:p>
          <a:p>
            <a:pPr>
              <a:buClr>
                <a:schemeClr val="bg1"/>
              </a:buClr>
            </a:pPr>
            <a:r>
              <a:rPr lang="en-US" sz="1200" b="1" dirty="0">
                <a:solidFill>
                  <a:srgbClr val="007FA3"/>
                </a:solidFill>
              </a:rPr>
              <a:t>1.4</a:t>
            </a:r>
            <a:r>
              <a:rPr lang="en-US" sz="1200" b="1" dirty="0">
                <a:solidFill>
                  <a:schemeClr val="accent1"/>
                </a:solidFill>
              </a:rPr>
              <a:t> </a:t>
            </a:r>
            <a:r>
              <a:rPr lang="en-US" sz="1200" dirty="0"/>
              <a:t>Explain the five-step decision-making process and its role in management accounting</a:t>
            </a:r>
          </a:p>
          <a:p>
            <a:pPr defTabSz="469682" eaLnBrk="0" fontAlgn="base" hangingPunct="0">
              <a:spcBef>
                <a:spcPct val="30000"/>
              </a:spcBef>
              <a:spcAft>
                <a:spcPct val="0"/>
              </a:spcAf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173639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Accounting</a:t>
            </a:r>
            <a:r>
              <a:rPr lang="en-US" baseline="0" dirty="0"/>
              <a:t> systems are used to record economic events and transactions such as sales and the purchases of materials and then process the data into a format that is helpful for managers and others.</a:t>
            </a:r>
          </a:p>
          <a:p>
            <a:r>
              <a:rPr lang="en-US" baseline="0" dirty="0"/>
              <a:t>Management accounting is the process of measuring, analyzing and reporting financial and nonfinancial information that helps managers make decisions.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376794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Accounting</a:t>
            </a:r>
            <a:r>
              <a:rPr lang="en-US" baseline="0" dirty="0"/>
              <a:t> systems are used to record economic events and transactions such as sales and the purchases of materials and then process the data into a format that is helpful for managers and others.</a:t>
            </a:r>
          </a:p>
          <a:p>
            <a:r>
              <a:rPr lang="en-US" baseline="0" dirty="0"/>
              <a:t>Financial accounting has a focus on the financial information that is disseminated to external parties such as investors, governmental agencies, banks, and suppliers.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Cost accounting provides information for both management and financial accounting professionals</a:t>
            </a:r>
            <a:r>
              <a:rPr lang="en-US" baseline="0" dirty="0"/>
              <a:t>.  The focus is on the costs of acquiring or using resources in the organization.</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21915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475956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a graphical representation highlighting the major differences between management and financial accounting is presented.  The categories compared are the:</a:t>
            </a:r>
          </a:p>
          <a:p>
            <a:r>
              <a:rPr lang="en-US" dirty="0"/>
              <a:t>Purpose of the information, primary users, focus and emphasis, rules of measurement and reporting, time span and type of reports, and behavioral implications.</a:t>
            </a:r>
          </a:p>
          <a:p>
            <a:r>
              <a:rPr lang="en-US" dirty="0"/>
              <a:t>This is Exhibit 1-1 from page 3.</a:t>
            </a: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96029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Deciding between the</a:t>
            </a:r>
            <a:r>
              <a:rPr lang="en-US" baseline="0" dirty="0"/>
              <a:t> two broad strategies of cost leadership or product differentiation is a critical part of what managers do.  Management accountants work closely with managers in various departments to formulate strategies by providing information about the source of competitive advantage, such as (1) the company’s cost, productivity or efficiency advantage relative to competitors or (2) the premium prices a company can charge over its cost for distinctive product or service features.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025651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Management accounting information helps managers formulate strategy by answering questions such as the following:</a:t>
            </a:r>
          </a:p>
          <a:p>
            <a:r>
              <a:rPr lang="en-US" sz="1200" b="1" dirty="0"/>
              <a:t>Who are our most important customers and what critical capability do we have to be competitive and deliver value to our customers?</a:t>
            </a:r>
          </a:p>
          <a:p>
            <a:r>
              <a:rPr lang="en-US" sz="1200" b="1" dirty="0"/>
              <a:t>What is the bargaining power of our customers?</a:t>
            </a:r>
          </a:p>
          <a:p>
            <a:r>
              <a:rPr lang="en-US" sz="1200" b="1" dirty="0"/>
              <a:t>What is the bargaining power of our suppliers?</a:t>
            </a:r>
          </a:p>
          <a:p>
            <a:r>
              <a:rPr lang="en-US" sz="1200" b="1" dirty="0"/>
              <a:t>What substitute products exist in the marketplace and how do they differ from our product in terms of features, price, cost and quality?</a:t>
            </a:r>
          </a:p>
          <a:p>
            <a:r>
              <a:rPr lang="en-US" sz="1200" b="1" dirty="0"/>
              <a:t>Will adequate cash be available to fund the strategy, or will additional funds need to be raised?</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3906900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the five steps in the decision making process in planning and control.  The first four of these steps fall under Planning and step five falls under Control.</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2195868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10"/>
          </p:nvPr>
        </p:nvSpPr>
        <p:spPr/>
        <p:txBody>
          <a:bodyPr/>
          <a:lstStyle/>
          <a:p>
            <a:fld id="{1EEC334B-0193-42E4-8D59-56810711D196}" type="datetime1">
              <a:rPr lang="en-US" smtClean="0"/>
              <a:t>1/28/2021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0312" y="6407663"/>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2" name="Date Placeholder 1"/>
          <p:cNvSpPr>
            <a:spLocks noGrp="1"/>
          </p:cNvSpPr>
          <p:nvPr>
            <p:ph type="dt" sz="half" idx="10"/>
          </p:nvPr>
        </p:nvSpPr>
        <p:spPr/>
        <p:txBody>
          <a:bodyPr/>
          <a:lstStyle>
            <a:lvl1pPr>
              <a:defRPr>
                <a:solidFill>
                  <a:schemeClr val="tx1"/>
                </a:solidFill>
              </a:defRPr>
            </a:lvl1pPr>
          </a:lstStyle>
          <a:p>
            <a:fld id="{3AC82FA8-68ED-44B9-AB89-E8A16A0DD66A}" type="datetime1">
              <a:rPr lang="en-US" smtClean="0"/>
              <a:t>1/28/2021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5" name="Picture 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0312" y="6407663"/>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a:prstGeom prst="rect">
            <a:avLst/>
          </a:prstGeom>
        </p:spPr>
        <p:txBody>
          <a:bodyPr/>
          <a:lstStyle/>
          <a:p>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fld id="{A9DF6EFB-3F44-496C-A842-1E0B3D3B975A}" type="datetimeFigureOut">
              <a:rPr lang="en-US" smtClean="0"/>
              <a:pPr/>
              <a:t>1/28/2021</a:t>
            </a:fld>
            <a:endParaRPr lang="en-US" dirty="0"/>
          </a:p>
        </p:txBody>
      </p:sp>
      <p:sp>
        <p:nvSpPr>
          <p:cNvPr id="5" name="Slide Number Placeholder 4"/>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1219254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FAB6944-8C02-4B20-B0AA-891658543E2C}" type="datetime1">
              <a:rPr lang="en-US" smtClean="0"/>
              <a:t>1/28/2021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TextBox 8"/>
          <p:cNvSpPr txBox="1"/>
          <p:nvPr userDrawn="1"/>
        </p:nvSpPr>
        <p:spPr>
          <a:xfrm>
            <a:off x="1752600" y="6324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2016, 2015</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574743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88D46458-8A45-4664-9F80-C06F194D1C11}" type="datetime1">
              <a:rPr lang="en-US" smtClean="0"/>
              <a:t>1/28/2021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752600" y="6324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2016, 2015</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2295097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24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B29AD930-DAF4-4544-9F96-2E0B2DCD6EFF}" type="datetime1">
              <a:rPr lang="en-US" smtClean="0"/>
              <a:t>1/28/2021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87828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EEF604B1-765F-45AA-A171-7233A4163C0E}" type="datetime1">
              <a:rPr lang="en-US" smtClean="0"/>
              <a:t>1/28/2021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33487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01C80FD3-FFB9-4C8D-B659-4F8471E6647E}" type="datetime1">
              <a:rPr lang="en-US" smtClean="0"/>
              <a:t>1/28/2021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534761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46250570-ECE2-48E6-BCEC-119A658FD60E}" type="datetime1">
              <a:rPr lang="en-US" smtClean="0"/>
              <a:t>1/28/2021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2" name="TextBox 11"/>
          <p:cNvSpPr txBox="1"/>
          <p:nvPr userDrawn="1"/>
        </p:nvSpPr>
        <p:spPr>
          <a:xfrm>
            <a:off x="1752600" y="6324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2016, 2015</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4018795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775468-395A-4F77-B53D-5807151D8AC4}" type="datetime1">
              <a:rPr lang="en-US" smtClean="0"/>
              <a:t>1/28/2021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592728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5964868-39F0-49A6-82BD-178C14600D9C}" type="datetime1">
              <a:rPr lang="en-US" smtClean="0"/>
              <a:t>1/28/2021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785706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a:latin typeface="+mj-lt"/>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11"/>
          </p:nvPr>
        </p:nvSpPr>
        <p:spPr/>
        <p:txBody>
          <a:bodyPr/>
          <a:lstStyle/>
          <a:p>
            <a:fld id="{BA8F344D-63AF-490F-A225-2D729AE0A377}" type="datetime1">
              <a:rPr lang="en-US" smtClean="0"/>
              <a:t>1/28/2021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0312" y="6407663"/>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99CF03E-DAA5-4F96-9F1F-C0F357F9D395}" type="datetime1">
              <a:rPr lang="en-US" smtClean="0"/>
              <a:t>1/28/2021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255387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5E16662B-7A18-4880-B2BD-24D6C2F5E0CA}" type="datetime1">
              <a:rPr lang="en-US" smtClean="0"/>
              <a:t>1/28/2021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7" name="TextBox 6"/>
          <p:cNvSpPr txBox="1"/>
          <p:nvPr userDrawn="1"/>
        </p:nvSpPr>
        <p:spPr>
          <a:xfrm>
            <a:off x="1752600" y="6324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2016, 2015</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1260301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FA3"/>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aseline="0">
                <a:latin typeface="Arial" pitchFamily="34" charset="0"/>
              </a:defRPr>
            </a:lvl1pPr>
            <a:lvl2pPr>
              <a:defRPr sz="2400" baseline="0">
                <a:latin typeface="Arial" pitchFamily="34" charset="0"/>
              </a:defRPr>
            </a:lvl2pPr>
            <a:lvl3pPr>
              <a:defRPr sz="2000" baseline="0">
                <a:latin typeface="Arial" pitchFamily="34" charset="0"/>
              </a:defRPr>
            </a:lvl3pPr>
            <a:lvl4pPr>
              <a:defRPr sz="1800" baseline="0">
                <a:latin typeface="Arial" pitchFamily="34" charset="0"/>
              </a:defRPr>
            </a:lvl4pPr>
            <a:lvl5pPr>
              <a:defRPr sz="1800" baseline="0">
                <a:latin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baseline="0">
                <a:latin typeface="Arial" pitchFamily="34" charset="0"/>
              </a:defRPr>
            </a:lvl1pPr>
            <a:lvl2pPr>
              <a:defRPr sz="2400" baseline="0">
                <a:latin typeface="Arial" pitchFamily="34" charset="0"/>
              </a:defRPr>
            </a:lvl2pPr>
            <a:lvl3pPr>
              <a:defRPr sz="2000" baseline="0">
                <a:latin typeface="Arial" pitchFamily="34" charset="0"/>
              </a:defRPr>
            </a:lvl3pPr>
            <a:lvl4pPr>
              <a:defRPr sz="1800" baseline="0">
                <a:latin typeface="Arial" pitchFamily="34" charset="0"/>
              </a:defRPr>
            </a:lvl4pPr>
            <a:lvl5pPr>
              <a:defRPr sz="1800" baseline="0">
                <a:latin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1"/>
          </p:nvPr>
        </p:nvSpPr>
        <p:spPr/>
        <p:txBody>
          <a:bodyPr/>
          <a:lstStyle>
            <a:lvl1pPr>
              <a:defRPr/>
            </a:lvl1pPr>
          </a:lstStyle>
          <a:p>
            <a:pPr>
              <a:defRPr/>
            </a:pPr>
            <a:fld id="{6670715B-4465-4100-A145-45746CF7DE3A}" type="slidenum">
              <a:rPr lang="en-US"/>
              <a:pPr>
                <a:defRPr/>
              </a:pPr>
              <a:t>‹#›</a:t>
            </a:fld>
            <a:endParaRPr lang="en-US" dirty="0"/>
          </a:p>
        </p:txBody>
      </p:sp>
    </p:spTree>
    <p:extLst>
      <p:ext uri="{BB962C8B-B14F-4D97-AF65-F5344CB8AC3E}">
        <p14:creationId xmlns:p14="http://schemas.microsoft.com/office/powerpoint/2010/main" val="558040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1"/>
          </p:nvPr>
        </p:nvSpPr>
        <p:spPr/>
        <p:txBody>
          <a:bodyPr/>
          <a:lstStyle>
            <a:lvl1pPr>
              <a:defRPr/>
            </a:lvl1pPr>
          </a:lstStyle>
          <a:p>
            <a:pPr>
              <a:defRPr/>
            </a:pPr>
            <a:fld id="{89E0F49A-3581-4627-A690-D3EEA9FC4E3F}" type="slidenum">
              <a:rPr lang="en-US"/>
              <a:pPr>
                <a:defRPr/>
              </a:pPr>
              <a:t>‹#›</a:t>
            </a:fld>
            <a:endParaRPr lang="en-US" dirty="0"/>
          </a:p>
        </p:txBody>
      </p:sp>
    </p:spTree>
    <p:extLst>
      <p:ext uri="{BB962C8B-B14F-4D97-AF65-F5344CB8AC3E}">
        <p14:creationId xmlns:p14="http://schemas.microsoft.com/office/powerpoint/2010/main" val="865657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a:prstGeom prst="rect">
            <a:avLst/>
          </a:prstGeo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1/28/2021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4113821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11"/>
          </p:nvPr>
        </p:nvSpPr>
        <p:spPr/>
        <p:txBody>
          <a:bodyPr/>
          <a:lstStyle/>
          <a:p>
            <a:fld id="{DFB4AAE5-54CB-428F-8DC6-DA1EF11BE22D}" type="datetime1">
              <a:rPr lang="en-US" smtClean="0"/>
              <a:t>1/28/2021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9" name="Date Placeholder 3"/>
          <p:cNvSpPr>
            <a:spLocks noGrp="1"/>
          </p:cNvSpPr>
          <p:nvPr>
            <p:ph type="dt" sz="half" idx="10"/>
          </p:nvPr>
        </p:nvSpPr>
        <p:spPr>
          <a:xfrm>
            <a:off x="6335713" y="113072"/>
            <a:ext cx="2133600" cy="182880"/>
          </a:xfrm>
        </p:spPr>
        <p:txBody>
          <a:bodyPr/>
          <a:lstStyle/>
          <a:p>
            <a:fld id="{A69C80C3-ED3E-4952-8595-844A9C143F9B}" type="datetime1">
              <a:rPr lang="en-US" smtClean="0"/>
              <a:t>1/28/2021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10"/>
          </p:nvPr>
        </p:nvSpPr>
        <p:spPr/>
        <p:txBody>
          <a:bodyPr/>
          <a:lstStyle/>
          <a:p>
            <a:fld id="{72C982CC-7775-4BFC-9B0B-99F909C1973D}" type="datetime1">
              <a:rPr lang="en-US" smtClean="0"/>
              <a:t>1/28/2021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2" name="Date Placeholder 1"/>
          <p:cNvSpPr>
            <a:spLocks noGrp="1"/>
          </p:cNvSpPr>
          <p:nvPr>
            <p:ph type="dt" sz="half" idx="10"/>
          </p:nvPr>
        </p:nvSpPr>
        <p:spPr/>
        <p:txBody>
          <a:bodyPr/>
          <a:lstStyle>
            <a:lvl1pPr>
              <a:defRPr>
                <a:solidFill>
                  <a:schemeClr val="tx1"/>
                </a:solidFill>
              </a:defRPr>
            </a:lvl1pPr>
          </a:lstStyle>
          <a:p>
            <a:fld id="{9BC3B630-7AE5-4351-B9D8-6709D86BFC80}" type="datetime1">
              <a:rPr lang="en-US" smtClean="0"/>
              <a:t>1/28/2021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685800" y="3505200"/>
            <a:ext cx="48768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0312" y="6407663"/>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10"/>
          </p:nvPr>
        </p:nvSpPr>
        <p:spPr/>
        <p:txBody>
          <a:bodyPr/>
          <a:lstStyle/>
          <a:p>
            <a:fld id="{DB2579FE-D821-463C-97EE-7D38FC64B1AE}" type="datetime1">
              <a:rPr lang="en-US" smtClean="0"/>
              <a:t>1/28/2021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10"/>
          </p:nvPr>
        </p:nvSpPr>
        <p:spPr/>
        <p:txBody>
          <a:bodyPr/>
          <a:lstStyle/>
          <a:p>
            <a:fld id="{B3D34241-71EA-4523-9B1D-427AE5C4D03D}" type="datetime1">
              <a:rPr lang="en-US" smtClean="0"/>
              <a:t>1/28/2021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3" name="Date Placeholder 2"/>
          <p:cNvSpPr>
            <a:spLocks noGrp="1"/>
          </p:cNvSpPr>
          <p:nvPr>
            <p:ph type="dt" sz="half" idx="10"/>
          </p:nvPr>
        </p:nvSpPr>
        <p:spPr/>
        <p:txBody>
          <a:bodyPr/>
          <a:lstStyle/>
          <a:p>
            <a:fld id="{922AC102-97F6-47C6-9BC0-17F4416B9321}" type="datetime1">
              <a:rPr lang="en-US" smtClean="0"/>
              <a:t>1/28/2021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r>
              <a:rPr lang="en-US"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BCD15D2D-DC80-451B-A720-4ACDCFC42A85}" type="datetime1">
              <a:rPr lang="en-US" smtClean="0"/>
              <a:t>1/28/2021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8" name="Picture 7"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10312" y="6407663"/>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p:hf sldNum="0" hdr="0" dt="0"/>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B9544A98-833B-44D6-883E-8490CDFFD75F}" type="datetime1">
              <a:rPr lang="en-US" smtClean="0"/>
              <a:t>1/28/2021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752600" y="6324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a:latin typeface="Verdana" panose="020B0604030504040204" pitchFamily="34" charset="0"/>
                <a:ea typeface="Verdana" panose="020B0604030504040204" pitchFamily="34" charset="0"/>
                <a:cs typeface="Verdana" panose="020B0604030504040204" pitchFamily="34" charset="0"/>
              </a:rPr>
              <a:t> 2016, 2015</a:t>
            </a:r>
            <a:r>
              <a:rPr lang="en-US" altLang="en-US" sz="1200" b="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22795633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dt="0"/>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15372"/>
            <a:ext cx="8229600" cy="546628"/>
          </a:xfrm>
        </p:spPr>
        <p:txBody>
          <a:bodyPr/>
          <a:lstStyle/>
          <a:p>
            <a:r>
              <a:rPr lang="en-US" sz="3600" dirty="0"/>
              <a:t>Cost Accounting </a:t>
            </a:r>
            <a:endParaRPr lang="en-US" sz="3600" dirty="0">
              <a:latin typeface="+mj-lt"/>
            </a:endParaRPr>
          </a:p>
        </p:txBody>
      </p:sp>
      <p:sp>
        <p:nvSpPr>
          <p:cNvPr id="4" name="Text Placeholder 4"/>
          <p:cNvSpPr>
            <a:spLocks noGrp="1"/>
          </p:cNvSpPr>
          <p:nvPr>
            <p:ph type="body" sz="quarter" idx="13"/>
          </p:nvPr>
        </p:nvSpPr>
        <p:spPr>
          <a:xfrm>
            <a:off x="609600" y="914400"/>
            <a:ext cx="8229600" cy="478970"/>
          </a:xfrm>
        </p:spPr>
        <p:txBody>
          <a:bodyPr/>
          <a:lstStyle/>
          <a:p>
            <a:r>
              <a:rPr lang="en-IN" sz="2400" dirty="0"/>
              <a:t>Sixteenth Edition</a:t>
            </a:r>
            <a:endParaRPr lang="en-US" sz="2400" dirty="0"/>
          </a:p>
        </p:txBody>
      </p:sp>
      <p:pic>
        <p:nvPicPr>
          <p:cNvPr id="9" name="Picture 2" descr="Front Cover: Horngren's Cost Accounting: A Managerial Emphasis; 16th Edition; by Datar;  Raj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53589"/>
            <a:ext cx="3657600" cy="4317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5"/>
          <p:cNvSpPr>
            <a:spLocks noGrp="1"/>
          </p:cNvSpPr>
          <p:nvPr>
            <p:ph type="body" sz="quarter" idx="14"/>
          </p:nvPr>
        </p:nvSpPr>
        <p:spPr/>
        <p:txBody>
          <a:bodyPr/>
          <a:lstStyle/>
          <a:p>
            <a:pPr algn="ctr"/>
            <a:r>
              <a:rPr lang="en-US" sz="3200" b="1" dirty="0"/>
              <a:t>Chapter 1</a:t>
            </a:r>
          </a:p>
        </p:txBody>
      </p:sp>
      <p:sp>
        <p:nvSpPr>
          <p:cNvPr id="2" name="Text Placeholder 1"/>
          <p:cNvSpPr>
            <a:spLocks noGrp="1"/>
          </p:cNvSpPr>
          <p:nvPr>
            <p:ph type="body" sz="quarter" idx="15"/>
          </p:nvPr>
        </p:nvSpPr>
        <p:spPr/>
        <p:txBody>
          <a:bodyPr/>
          <a:lstStyle/>
          <a:p>
            <a:pPr algn="ctr"/>
            <a:r>
              <a:rPr lang="en-US" sz="2400" dirty="0"/>
              <a:t>The Manager and Management Accounting</a:t>
            </a:r>
          </a:p>
        </p:txBody>
      </p:sp>
      <p:sp>
        <p:nvSpPr>
          <p:cNvPr id="3" name="Text Placeholder 2"/>
          <p:cNvSpPr>
            <a:spLocks noGrp="1"/>
          </p:cNvSpPr>
          <p:nvPr>
            <p:ph type="body" sz="quarter" idx="16"/>
          </p:nvPr>
        </p:nvSpPr>
        <p:spPr>
          <a:xfrm>
            <a:off x="2286000" y="6400800"/>
            <a:ext cx="6629400" cy="328746"/>
          </a:xfrm>
        </p:spPr>
        <p:txBody>
          <a:bodyPr/>
          <a:lstStyle/>
          <a:p>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2016, 2015 Pearson Education, Inc. All Rights Reserved.</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51894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b="1" dirty="0">
                <a:latin typeface="+mj-lt"/>
              </a:rPr>
              <a:t>Planning and Control Systems </a:t>
            </a:r>
            <a:br>
              <a:rPr lang="en-US" b="1" dirty="0">
                <a:latin typeface="+mj-lt"/>
              </a:rPr>
            </a:br>
            <a:r>
              <a:rPr lang="en-US" sz="2200" b="0" dirty="0">
                <a:latin typeface="+mj-lt"/>
              </a:rPr>
              <a:t>(1 of 2)</a:t>
            </a:r>
          </a:p>
        </p:txBody>
      </p:sp>
      <p:sp>
        <p:nvSpPr>
          <p:cNvPr id="3" name="Text Box 1"/>
          <p:cNvSpPr>
            <a:spLocks noGrp="1"/>
          </p:cNvSpPr>
          <p:nvPr>
            <p:ph idx="1"/>
          </p:nvPr>
        </p:nvSpPr>
        <p:spPr/>
        <p:txBody>
          <a:bodyPr>
            <a:normAutofit lnSpcReduction="10000"/>
          </a:bodyPr>
          <a:lstStyle/>
          <a:p>
            <a:pPr marL="0" indent="0">
              <a:buNone/>
            </a:pPr>
            <a:r>
              <a:rPr lang="en-US" sz="2400" b="1" u="sng" dirty="0"/>
              <a:t>Planning</a:t>
            </a:r>
            <a:r>
              <a:rPr lang="en-US" sz="2400" dirty="0"/>
              <a:t> consists of </a:t>
            </a:r>
          </a:p>
          <a:p>
            <a:pPr marL="457200" indent="-457200">
              <a:buFont typeface="+mj-lt"/>
              <a:buAutoNum type="arabicPeriod"/>
            </a:pPr>
            <a:r>
              <a:rPr lang="en-US" sz="2400" dirty="0"/>
              <a:t>selecting an organization’s goals and strategies</a:t>
            </a:r>
          </a:p>
          <a:p>
            <a:pPr marL="457200" indent="-457200">
              <a:buFont typeface="+mj-lt"/>
              <a:buAutoNum type="arabicPeriod"/>
            </a:pPr>
            <a:r>
              <a:rPr lang="en-US" sz="2400" dirty="0"/>
              <a:t>predicting results under various alternative ways of achieving those goals</a:t>
            </a:r>
          </a:p>
          <a:p>
            <a:pPr marL="457200" indent="-457200">
              <a:buFont typeface="+mj-lt"/>
              <a:buAutoNum type="arabicPeriod"/>
            </a:pPr>
            <a:r>
              <a:rPr lang="en-US" sz="2400" dirty="0"/>
              <a:t>deciding how to attain the desired goals, and</a:t>
            </a:r>
          </a:p>
          <a:p>
            <a:pPr marL="457200" indent="-457200">
              <a:buFont typeface="+mj-lt"/>
              <a:buAutoNum type="arabicPeriod"/>
            </a:pPr>
            <a:r>
              <a:rPr lang="en-US" sz="2400" dirty="0"/>
              <a:t>communicating the goals and how to achieve them to the entire organization.</a:t>
            </a:r>
          </a:p>
          <a:p>
            <a:pPr marL="0" indent="0">
              <a:buNone/>
            </a:pPr>
            <a:r>
              <a:rPr lang="en-US" sz="2400" dirty="0"/>
              <a:t>Management accountants serve as business partners in these planning activities because they understand the key success factors and what creates value.</a:t>
            </a:r>
          </a:p>
        </p:txBody>
      </p:sp>
    </p:spTree>
    <p:extLst>
      <p:ext uri="{BB962C8B-B14F-4D97-AF65-F5344CB8AC3E}">
        <p14:creationId xmlns:p14="http://schemas.microsoft.com/office/powerpoint/2010/main" val="417037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b="1" dirty="0">
                <a:latin typeface="+mj-lt"/>
              </a:rPr>
              <a:t>Planning and Control Systems</a:t>
            </a:r>
            <a:br>
              <a:rPr lang="en-US" b="1" dirty="0">
                <a:latin typeface="+mj-lt"/>
              </a:rPr>
            </a:br>
            <a:r>
              <a:rPr lang="en-US" sz="2200" b="0" dirty="0"/>
              <a:t>(2 of 2)</a:t>
            </a:r>
          </a:p>
        </p:txBody>
      </p:sp>
      <p:sp>
        <p:nvSpPr>
          <p:cNvPr id="3" name="Text Box 1"/>
          <p:cNvSpPr>
            <a:spLocks noGrp="1"/>
          </p:cNvSpPr>
          <p:nvPr>
            <p:ph idx="1"/>
          </p:nvPr>
        </p:nvSpPr>
        <p:spPr/>
        <p:txBody>
          <a:bodyPr>
            <a:normAutofit/>
          </a:bodyPr>
          <a:lstStyle/>
          <a:p>
            <a:pPr marL="0" indent="0">
              <a:buNone/>
            </a:pPr>
            <a:r>
              <a:rPr lang="en-US" sz="2400" b="1" u="sng" dirty="0"/>
              <a:t>Control</a:t>
            </a:r>
            <a:r>
              <a:rPr lang="en-US" sz="2400" dirty="0"/>
              <a:t> comprises </a:t>
            </a:r>
          </a:p>
          <a:p>
            <a:pPr marL="0" indent="0">
              <a:buNone/>
            </a:pPr>
            <a:r>
              <a:rPr lang="en-US" sz="2400" dirty="0"/>
              <a:t>taking actions that implement the planning decisions</a:t>
            </a:r>
          </a:p>
          <a:p>
            <a:pPr marL="0" indent="0">
              <a:buNone/>
            </a:pPr>
            <a:r>
              <a:rPr lang="en-US" sz="2400" dirty="0"/>
              <a:t>evaluating past performance, and </a:t>
            </a:r>
          </a:p>
          <a:p>
            <a:pPr marL="0" indent="0">
              <a:buNone/>
            </a:pPr>
            <a:r>
              <a:rPr lang="en-US" sz="2400" dirty="0"/>
              <a:t>providing feedback and learning to help future decision making. </a:t>
            </a:r>
          </a:p>
          <a:p>
            <a:pPr marL="0" indent="0">
              <a:buNone/>
            </a:pPr>
            <a:r>
              <a:rPr lang="en-US" sz="2400" dirty="0"/>
              <a:t>The most important </a:t>
            </a:r>
            <a:r>
              <a:rPr lang="en-US" sz="2400" b="1" u="sng" dirty="0"/>
              <a:t>planning tool</a:t>
            </a:r>
            <a:r>
              <a:rPr lang="en-US" sz="2400" b="1" dirty="0"/>
              <a:t> </a:t>
            </a:r>
            <a:r>
              <a:rPr lang="en-US" sz="2400" dirty="0"/>
              <a:t>when implementing strategy is a budget.  A budget is the quantitative expression of a proposed plan of action by management and is an aid to coordinating what needs to be done to execute that plan.</a:t>
            </a:r>
          </a:p>
        </p:txBody>
      </p:sp>
    </p:spTree>
    <p:extLst>
      <p:ext uri="{BB962C8B-B14F-4D97-AF65-F5344CB8AC3E}">
        <p14:creationId xmlns:p14="http://schemas.microsoft.com/office/powerpoint/2010/main" val="2646429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mj-lt"/>
              </a:rPr>
              <a:t>Management Accounting Guidelines</a:t>
            </a:r>
            <a:endParaRPr lang="en-US" b="1" dirty="0">
              <a:latin typeface="+mj-lt"/>
            </a:endParaRPr>
          </a:p>
        </p:txBody>
      </p:sp>
      <p:sp>
        <p:nvSpPr>
          <p:cNvPr id="3" name="Text Box 1"/>
          <p:cNvSpPr>
            <a:spLocks noGrp="1"/>
          </p:cNvSpPr>
          <p:nvPr>
            <p:ph idx="1"/>
          </p:nvPr>
        </p:nvSpPr>
        <p:spPr/>
        <p:txBody>
          <a:bodyPr>
            <a:normAutofit/>
          </a:bodyPr>
          <a:lstStyle/>
          <a:p>
            <a:pPr marL="0" indent="0">
              <a:buNone/>
            </a:pPr>
            <a:r>
              <a:rPr lang="en-US" sz="2400" b="1" dirty="0"/>
              <a:t>Three guidelines help management accountants provide the most value to the strategic and operational decision-making of their companies:</a:t>
            </a:r>
          </a:p>
          <a:p>
            <a:pPr marL="457200" indent="-457200">
              <a:buFont typeface="+mj-lt"/>
              <a:buAutoNum type="arabicPeriod"/>
            </a:pPr>
            <a:r>
              <a:rPr lang="en-US" sz="2000" dirty="0"/>
              <a:t>The Cost-benefit approach compares the benefits of an action/purchase to the costs.  Generally, of course, the benefits should exceed the costs.</a:t>
            </a:r>
          </a:p>
          <a:p>
            <a:pPr marL="457200" indent="-457200">
              <a:buFont typeface="+mj-lt"/>
              <a:buAutoNum type="arabicPeriod"/>
            </a:pPr>
            <a:r>
              <a:rPr lang="en-US" sz="2000" dirty="0"/>
              <a:t>Behavioral and technical considerations recognize, among other things, that management is primarily a human activity that should focus on encouraging individuals to do their jobs better.</a:t>
            </a:r>
          </a:p>
          <a:p>
            <a:pPr marL="457200" indent="-457200">
              <a:buFont typeface="+mj-lt"/>
              <a:buAutoNum type="arabicPeriod"/>
            </a:pPr>
            <a:r>
              <a:rPr lang="en-US" sz="2000" dirty="0"/>
              <a:t>Managers use alternative ways to compare costs in different decision-making situations because there are different costs for different purposes.</a:t>
            </a:r>
          </a:p>
        </p:txBody>
      </p:sp>
    </p:spTree>
    <p:extLst>
      <p:ext uri="{BB962C8B-B14F-4D97-AF65-F5344CB8AC3E}">
        <p14:creationId xmlns:p14="http://schemas.microsoft.com/office/powerpoint/2010/main" val="75453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latin typeface="+mj-lt"/>
              </a:rPr>
              <a:t>Learning Objectives </a:t>
            </a:r>
            <a:r>
              <a:rPr lang="en-US" sz="2200" b="0" dirty="0">
                <a:latin typeface="+mj-lt"/>
              </a:rPr>
              <a:t>(1 of 2)</a:t>
            </a:r>
          </a:p>
        </p:txBody>
      </p:sp>
      <p:sp>
        <p:nvSpPr>
          <p:cNvPr id="3" name="Learning Objective List"/>
          <p:cNvSpPr>
            <a:spLocks noGrp="1"/>
          </p:cNvSpPr>
          <p:nvPr>
            <p:ph idx="1"/>
          </p:nvPr>
        </p:nvSpPr>
        <p:spPr/>
        <p:txBody>
          <a:bodyPr/>
          <a:lstStyle/>
          <a:p>
            <a:pPr marL="0" indent="0">
              <a:buClr>
                <a:schemeClr val="bg1"/>
              </a:buClr>
              <a:buNone/>
            </a:pPr>
            <a:r>
              <a:rPr lang="en-US" sz="2400" b="1" dirty="0">
                <a:solidFill>
                  <a:srgbClr val="007FA3"/>
                </a:solidFill>
              </a:rPr>
              <a:t>1.1</a:t>
            </a:r>
            <a:r>
              <a:rPr lang="en-US" sz="2400" dirty="0"/>
              <a:t> Distinguish financial accounting from management accounting</a:t>
            </a:r>
          </a:p>
          <a:p>
            <a:pPr marL="0" indent="0">
              <a:buClr>
                <a:schemeClr val="bg1"/>
              </a:buClr>
              <a:buNone/>
            </a:pPr>
            <a:r>
              <a:rPr lang="en-US" sz="2400" b="1" dirty="0">
                <a:solidFill>
                  <a:srgbClr val="007FA3"/>
                </a:solidFill>
              </a:rPr>
              <a:t>1.2</a:t>
            </a:r>
            <a:r>
              <a:rPr lang="en-US" sz="2400" b="1" dirty="0">
                <a:solidFill>
                  <a:schemeClr val="accent1"/>
                </a:solidFill>
              </a:rPr>
              <a:t> </a:t>
            </a:r>
            <a:r>
              <a:rPr lang="en-US" sz="2400" dirty="0"/>
              <a:t>Understand how management accountants help firms make strategic decisions</a:t>
            </a:r>
          </a:p>
          <a:p>
            <a:pPr marL="0" indent="0">
              <a:buClr>
                <a:schemeClr val="bg1"/>
              </a:buClr>
              <a:buNone/>
            </a:pPr>
            <a:r>
              <a:rPr lang="en-US" sz="2400" b="1" dirty="0">
                <a:solidFill>
                  <a:srgbClr val="007FA3"/>
                </a:solidFill>
              </a:rPr>
              <a:t>1.4</a:t>
            </a:r>
            <a:r>
              <a:rPr lang="en-US" sz="2400" b="1" dirty="0">
                <a:solidFill>
                  <a:schemeClr val="accent1"/>
                </a:solidFill>
              </a:rPr>
              <a:t> </a:t>
            </a:r>
            <a:r>
              <a:rPr lang="en-US" sz="2400" dirty="0"/>
              <a:t>Explain the five-step decision-making process and its role in management accounting</a:t>
            </a:r>
            <a:endParaRPr lang="ar-SA" sz="2400" dirty="0"/>
          </a:p>
          <a:p>
            <a:pPr marL="0" indent="0">
              <a:buClr>
                <a:schemeClr val="bg1"/>
              </a:buClr>
              <a:buNone/>
            </a:pPr>
            <a:r>
              <a:rPr lang="en-US" sz="2400" b="1" dirty="0">
                <a:solidFill>
                  <a:schemeClr val="bg2"/>
                </a:solidFill>
              </a:rPr>
              <a:t>1.5 </a:t>
            </a:r>
            <a:r>
              <a:rPr lang="en-US" sz="2400" dirty="0"/>
              <a:t>Describe three guidelines management accountants follow in supporting managers </a:t>
            </a:r>
          </a:p>
        </p:txBody>
      </p:sp>
    </p:spTree>
    <p:extLst>
      <p:ext uri="{BB962C8B-B14F-4D97-AF65-F5344CB8AC3E}">
        <p14:creationId xmlns:p14="http://schemas.microsoft.com/office/powerpoint/2010/main" val="793399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mj-lt"/>
              </a:rPr>
              <a:t>Accounting Discipline Overview </a:t>
            </a:r>
            <a:br>
              <a:rPr lang="en-US" dirty="0">
                <a:latin typeface="+mj-lt"/>
              </a:rPr>
            </a:br>
            <a:r>
              <a:rPr lang="en-US" sz="2200" b="0" dirty="0">
                <a:latin typeface="+mj-lt"/>
              </a:rPr>
              <a:t>(</a:t>
            </a:r>
            <a:r>
              <a:rPr lang="en-US" sz="2200" b="0" dirty="0"/>
              <a:t>1 of 3)</a:t>
            </a:r>
          </a:p>
        </p:txBody>
      </p:sp>
      <p:sp>
        <p:nvSpPr>
          <p:cNvPr id="3" name="Text Box 1"/>
          <p:cNvSpPr>
            <a:spLocks noGrp="1"/>
          </p:cNvSpPr>
          <p:nvPr>
            <p:ph idx="1"/>
          </p:nvPr>
        </p:nvSpPr>
        <p:spPr/>
        <p:txBody>
          <a:bodyPr>
            <a:normAutofit/>
          </a:bodyPr>
          <a:lstStyle/>
          <a:p>
            <a:r>
              <a:rPr lang="en-US" sz="2400" b="1" u="sng" dirty="0"/>
              <a:t>Management accounting</a:t>
            </a:r>
            <a:r>
              <a:rPr lang="en-US" sz="2400" b="1" dirty="0"/>
              <a:t> </a:t>
            </a:r>
            <a:r>
              <a:rPr lang="en-US" sz="2400" dirty="0"/>
              <a:t>measures, analyzes, and reports financial and nonfinancial information that helps managers make decisions to fulfill organizational goals.  Management accounting need not be GAAP compliant.</a:t>
            </a:r>
          </a:p>
          <a:p>
            <a:r>
              <a:rPr lang="en-US" sz="2400" b="1" dirty="0"/>
              <a:t>Managers use management accounting information to</a:t>
            </a:r>
            <a:r>
              <a:rPr lang="en-US" sz="2400" dirty="0"/>
              <a:t>:</a:t>
            </a:r>
          </a:p>
          <a:p>
            <a:pPr lvl="1"/>
            <a:r>
              <a:rPr lang="en-US" sz="2400" dirty="0"/>
              <a:t>Develop, communicate and implement strategies</a:t>
            </a:r>
          </a:p>
          <a:p>
            <a:pPr lvl="1"/>
            <a:r>
              <a:rPr lang="en-US" sz="2400" dirty="0"/>
              <a:t>Coordinate product design, production, and marketing decisions and evaluate a company’s performance</a:t>
            </a:r>
          </a:p>
        </p:txBody>
      </p:sp>
    </p:spTree>
    <p:extLst>
      <p:ext uri="{BB962C8B-B14F-4D97-AF65-F5344CB8AC3E}">
        <p14:creationId xmlns:p14="http://schemas.microsoft.com/office/powerpoint/2010/main" val="108033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mj-lt"/>
              </a:rPr>
              <a:t>Accounting Discipline Overview</a:t>
            </a:r>
            <a:br>
              <a:rPr lang="en-US" dirty="0">
                <a:latin typeface="+mj-lt"/>
              </a:rPr>
            </a:br>
            <a:r>
              <a:rPr lang="en-US" sz="2200" b="0" dirty="0">
                <a:latin typeface="+mj-lt"/>
              </a:rPr>
              <a:t>(</a:t>
            </a:r>
            <a:r>
              <a:rPr lang="en-US" sz="2200" b="0" dirty="0"/>
              <a:t>2 of 3)</a:t>
            </a:r>
          </a:p>
        </p:txBody>
      </p:sp>
      <p:sp>
        <p:nvSpPr>
          <p:cNvPr id="3" name="Text Box 1"/>
          <p:cNvSpPr>
            <a:spLocks noGrp="1"/>
          </p:cNvSpPr>
          <p:nvPr>
            <p:ph idx="1"/>
          </p:nvPr>
        </p:nvSpPr>
        <p:spPr/>
        <p:txBody>
          <a:bodyPr>
            <a:normAutofit/>
          </a:bodyPr>
          <a:lstStyle/>
          <a:p>
            <a:r>
              <a:rPr lang="en-US" sz="2400" b="1" u="sng" dirty="0"/>
              <a:t>Financial accounting</a:t>
            </a:r>
            <a:r>
              <a:rPr lang="en-US" sz="2400" b="1" dirty="0"/>
              <a:t> </a:t>
            </a:r>
            <a:r>
              <a:rPr lang="en-US" sz="2400" dirty="0"/>
              <a:t>focuses on reporting financial information to external parties such as investors, governmental agencies, banks, and suppliers, based on GAAP.</a:t>
            </a:r>
          </a:p>
          <a:p>
            <a:r>
              <a:rPr lang="en-US" sz="2400" b="1" u="sng" dirty="0"/>
              <a:t>Cost Accounting</a:t>
            </a:r>
            <a:r>
              <a:rPr lang="en-US" sz="2400" b="1" dirty="0"/>
              <a:t> </a:t>
            </a:r>
            <a:r>
              <a:rPr lang="en-US" sz="2400" dirty="0"/>
              <a:t>measures, analyzes and reports financial and nonfinancial information related to the costs of acquiring or using resources in an organization. </a:t>
            </a:r>
          </a:p>
        </p:txBody>
      </p:sp>
    </p:spTree>
    <p:extLst>
      <p:ext uri="{BB962C8B-B14F-4D97-AF65-F5344CB8AC3E}">
        <p14:creationId xmlns:p14="http://schemas.microsoft.com/office/powerpoint/2010/main" val="3656071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mj-lt"/>
              </a:rPr>
              <a:t>Accounting Discipline Overview</a:t>
            </a:r>
            <a:br>
              <a:rPr lang="en-US" dirty="0">
                <a:latin typeface="+mj-lt"/>
              </a:rPr>
            </a:br>
            <a:r>
              <a:rPr lang="en-US" sz="2200" b="0" dirty="0"/>
              <a:t>( 3 of 3)</a:t>
            </a:r>
          </a:p>
        </p:txBody>
      </p:sp>
      <p:sp>
        <p:nvSpPr>
          <p:cNvPr id="3" name="Text Box 1"/>
          <p:cNvSpPr>
            <a:spLocks noGrp="1"/>
          </p:cNvSpPr>
          <p:nvPr>
            <p:ph idx="1"/>
          </p:nvPr>
        </p:nvSpPr>
        <p:spPr/>
        <p:txBody>
          <a:bodyPr>
            <a:normAutofit/>
          </a:bodyPr>
          <a:lstStyle/>
          <a:p>
            <a:r>
              <a:rPr lang="en-US" sz="2400" dirty="0"/>
              <a:t>Today, most accounting professionals take the perspective that cost information is part of the information collected to make management decisions; therefore the distinction between the two is not clear-cut and in your book and these PowerPoint presentations, we often use the terms interchangeably.</a:t>
            </a:r>
          </a:p>
        </p:txBody>
      </p:sp>
    </p:spTree>
    <p:extLst>
      <p:ext uri="{BB962C8B-B14F-4D97-AF65-F5344CB8AC3E}">
        <p14:creationId xmlns:p14="http://schemas.microsoft.com/office/powerpoint/2010/main" val="39839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215372"/>
            <a:ext cx="8229600" cy="1537228"/>
          </a:xfrm>
        </p:spPr>
        <p:txBody>
          <a:bodyPr/>
          <a:lstStyle/>
          <a:p>
            <a:r>
              <a:rPr lang="en-US" dirty="0">
                <a:latin typeface="+mj-lt"/>
              </a:rPr>
              <a:t>Major Differences Between Management and Financial Accounting</a:t>
            </a:r>
            <a:endParaRPr lang="en-US" b="1" dirty="0">
              <a:latin typeface="+mj-lt"/>
            </a:endParaRPr>
          </a:p>
        </p:txBody>
      </p:sp>
      <p:sp>
        <p:nvSpPr>
          <p:cNvPr id="3" name="Text Box 1"/>
          <p:cNvSpPr>
            <a:spLocks noGrp="1"/>
          </p:cNvSpPr>
          <p:nvPr>
            <p:ph idx="1"/>
          </p:nvPr>
        </p:nvSpPr>
        <p:spPr>
          <a:xfrm>
            <a:off x="533400" y="1828800"/>
            <a:ext cx="8229600" cy="381000"/>
          </a:xfrm>
        </p:spPr>
        <p:txBody>
          <a:bodyPr>
            <a:normAutofit/>
          </a:bodyPr>
          <a:lstStyle/>
          <a:p>
            <a:pPr marL="0" indent="0">
              <a:buNone/>
            </a:pPr>
            <a:r>
              <a:rPr lang="en-US" dirty="0"/>
              <a:t>EXHIBIT 1.1 Major Difference Between Management and Financial Accounting</a:t>
            </a:r>
          </a:p>
        </p:txBody>
      </p:sp>
      <p:pic>
        <p:nvPicPr>
          <p:cNvPr id="1026" name="Picture 2" descr="The details of the table are as follows:&#10;1. Purpose of information&#10;• Management Accounting: Help managers make decisions to fulfill an organization’s goals&#10;• Financial Accounting: Communicate an organization’s financial position to investors, banks, regulators, and other outside parties&#10;2. Primary users &#10;• Management Accounting: Managers of the organization &#10;• Financial Accounting: External users such as investors, banks, regulators, and suppliers&#10;3. Focus and emphasis &#10;• Management Accounting: Future-oriented (budget for 2017 prepared in 2016)&#10;• Financial Accounting: Past-oriented (reports on 2016 performance prepared in 2017)&#10;4. Rules of measurement and reporting&#10;• Management Accounting: Internal measures and reports do not have to follow GAAP but are based on cost-benefit analyses&#10;• Financial Accounting: Financial statements must be prepared in accordance with GAAP and be certified by external, independent auditors&#10;5. Time span and type of reports&#10;• Management Accounting: Varies from hourly information to 15 to 20 years, with financial and nonfinancial reports on products, departments, territories, and strategies&#10;• Financial Accounting: Annual and quarterly financial reports, primarily on the company as a whole&#10;6. Behavioral implications &#10;• Management Accounting: Designed to influence the behavior of managers and other employees&#10;• Financial Accounting: Primarily reports economic events but also influences behavior because manager’s compensation is often based on reported financial result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70104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771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mj-lt"/>
              </a:rPr>
              <a:t>Strategic Decisions and </a:t>
            </a:r>
            <a:r>
              <a:rPr lang="en-US" dirty="0"/>
              <a:t>t</a:t>
            </a:r>
            <a:r>
              <a:rPr lang="en-US" dirty="0">
                <a:latin typeface="+mj-lt"/>
              </a:rPr>
              <a:t>he Management Accountant- </a:t>
            </a:r>
            <a:r>
              <a:rPr lang="en-US" sz="2200" b="0" dirty="0">
                <a:latin typeface="+mj-lt"/>
              </a:rPr>
              <a:t>(1 of 2)</a:t>
            </a:r>
          </a:p>
        </p:txBody>
      </p:sp>
      <p:sp>
        <p:nvSpPr>
          <p:cNvPr id="3" name="Text Box 1"/>
          <p:cNvSpPr>
            <a:spLocks noGrp="1"/>
          </p:cNvSpPr>
          <p:nvPr>
            <p:ph idx="1"/>
          </p:nvPr>
        </p:nvSpPr>
        <p:spPr/>
        <p:txBody>
          <a:bodyPr>
            <a:normAutofit/>
          </a:bodyPr>
          <a:lstStyle/>
          <a:p>
            <a:r>
              <a:rPr lang="en-US" sz="2400" dirty="0"/>
              <a:t>Strategy specifies how an organization matches its own capabilities with the opportunities in the marketplace</a:t>
            </a:r>
          </a:p>
          <a:p>
            <a:r>
              <a:rPr lang="en-US" sz="2400" dirty="0"/>
              <a:t>There are two broad strategies:  cost leadership and product differentiation</a:t>
            </a:r>
          </a:p>
          <a:p>
            <a:r>
              <a:rPr lang="en-US" sz="2400" dirty="0"/>
              <a:t>Strategic cost management describes cost management that specifically focuses on strategic issues.</a:t>
            </a:r>
          </a:p>
        </p:txBody>
      </p:sp>
    </p:spTree>
    <p:extLst>
      <p:ext uri="{BB962C8B-B14F-4D97-AF65-F5344CB8AC3E}">
        <p14:creationId xmlns:p14="http://schemas.microsoft.com/office/powerpoint/2010/main" val="265458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mj-lt"/>
              </a:rPr>
              <a:t>Strategic Decisions and </a:t>
            </a:r>
            <a:r>
              <a:rPr lang="en-US" dirty="0"/>
              <a:t>t</a:t>
            </a:r>
            <a:r>
              <a:rPr lang="en-US" dirty="0">
                <a:latin typeface="+mj-lt"/>
              </a:rPr>
              <a:t>he Management Accountant- </a:t>
            </a:r>
            <a:r>
              <a:rPr lang="en-US" sz="2200" b="0" dirty="0">
                <a:latin typeface="+mj-lt"/>
              </a:rPr>
              <a:t>(2 of 2)</a:t>
            </a:r>
          </a:p>
        </p:txBody>
      </p:sp>
      <p:sp>
        <p:nvSpPr>
          <p:cNvPr id="3" name="Text Box 1"/>
          <p:cNvSpPr>
            <a:spLocks noGrp="1"/>
          </p:cNvSpPr>
          <p:nvPr>
            <p:ph idx="1"/>
          </p:nvPr>
        </p:nvSpPr>
        <p:spPr/>
        <p:txBody>
          <a:bodyPr>
            <a:normAutofit/>
          </a:bodyPr>
          <a:lstStyle/>
          <a:p>
            <a:pPr marL="0" indent="0">
              <a:buNone/>
            </a:pPr>
            <a:r>
              <a:rPr lang="en-US" sz="2000" dirty="0"/>
              <a:t>Management accounting information helps managers formulate strategy by answering questions such as the following:</a:t>
            </a:r>
          </a:p>
          <a:p>
            <a:r>
              <a:rPr lang="en-US" sz="2000" dirty="0"/>
              <a:t>Who are our most important customers and what critical capability do we have to be competitive and deliver value to our customers?</a:t>
            </a:r>
          </a:p>
          <a:p>
            <a:r>
              <a:rPr lang="en-US" sz="2000" dirty="0"/>
              <a:t>What is the bargaining power of our customers?</a:t>
            </a:r>
          </a:p>
          <a:p>
            <a:r>
              <a:rPr lang="en-US" sz="2000" dirty="0"/>
              <a:t>What is the bargaining power of our suppliers?</a:t>
            </a:r>
          </a:p>
          <a:p>
            <a:r>
              <a:rPr lang="en-US" sz="2000" dirty="0"/>
              <a:t>What substitute products exist in the marketplace and how do they differ from our product in terms of features, price, cost and quality?</a:t>
            </a:r>
          </a:p>
          <a:p>
            <a:r>
              <a:rPr lang="en-US" sz="2000" dirty="0"/>
              <a:t>Will adequate cash be available to fund the strategy, or will additional funds need to be raised?</a:t>
            </a:r>
          </a:p>
        </p:txBody>
      </p:sp>
    </p:spTree>
    <p:extLst>
      <p:ext uri="{BB962C8B-B14F-4D97-AF65-F5344CB8AC3E}">
        <p14:creationId xmlns:p14="http://schemas.microsoft.com/office/powerpoint/2010/main" val="336415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215372"/>
            <a:ext cx="8229600" cy="1689628"/>
          </a:xfrm>
        </p:spPr>
        <p:txBody>
          <a:bodyPr/>
          <a:lstStyle/>
          <a:p>
            <a:r>
              <a:rPr lang="en-US" dirty="0">
                <a:latin typeface="+mj-lt"/>
              </a:rPr>
              <a:t>Decision-making, Planning and Control:  The Five-step Decision-making Process</a:t>
            </a:r>
            <a:endParaRPr lang="en-US" b="1" dirty="0">
              <a:latin typeface="+mj-lt"/>
            </a:endParaRPr>
          </a:p>
        </p:txBody>
      </p:sp>
      <p:sp>
        <p:nvSpPr>
          <p:cNvPr id="3" name="Text Box 1"/>
          <p:cNvSpPr>
            <a:spLocks noGrp="1"/>
          </p:cNvSpPr>
          <p:nvPr>
            <p:ph idx="1"/>
          </p:nvPr>
        </p:nvSpPr>
        <p:spPr>
          <a:xfrm>
            <a:off x="457200" y="2133600"/>
            <a:ext cx="8229600" cy="3048000"/>
          </a:xfrm>
        </p:spPr>
        <p:txBody>
          <a:bodyPr>
            <a:normAutofit/>
          </a:bodyPr>
          <a:lstStyle/>
          <a:p>
            <a:pPr marL="457200" indent="-457200">
              <a:buFont typeface="+mj-lt"/>
              <a:buAutoNum type="arabicPeriod"/>
            </a:pPr>
            <a:r>
              <a:rPr lang="en-US" sz="2400" dirty="0"/>
              <a:t>Identify the problem/uncertainties</a:t>
            </a:r>
          </a:p>
          <a:p>
            <a:pPr marL="457200" indent="-457200">
              <a:buFont typeface="+mj-lt"/>
              <a:buAutoNum type="arabicPeriod"/>
            </a:pPr>
            <a:r>
              <a:rPr lang="en-US" sz="2400" dirty="0"/>
              <a:t>Obtain information</a:t>
            </a:r>
          </a:p>
          <a:p>
            <a:pPr marL="457200" indent="-457200">
              <a:buFont typeface="+mj-lt"/>
              <a:buAutoNum type="arabicPeriod"/>
            </a:pPr>
            <a:r>
              <a:rPr lang="en-US" sz="2400" dirty="0"/>
              <a:t>Make predictions about the future</a:t>
            </a:r>
          </a:p>
          <a:p>
            <a:pPr marL="457200" indent="-457200">
              <a:buFont typeface="+mj-lt"/>
              <a:buAutoNum type="arabicPeriod"/>
            </a:pPr>
            <a:r>
              <a:rPr lang="en-US" sz="2400" dirty="0"/>
              <a:t>Make decisions by choosing among alternatives</a:t>
            </a:r>
          </a:p>
          <a:p>
            <a:pPr marL="457200" indent="-457200">
              <a:buFont typeface="+mj-lt"/>
              <a:buAutoNum type="arabicPeriod"/>
            </a:pPr>
            <a:r>
              <a:rPr lang="en-US" sz="2400" dirty="0"/>
              <a:t> Implement the decision, evaluate performance and learn.</a:t>
            </a:r>
          </a:p>
        </p:txBody>
      </p:sp>
    </p:spTree>
    <p:extLst>
      <p:ext uri="{BB962C8B-B14F-4D97-AF65-F5344CB8AC3E}">
        <p14:creationId xmlns:p14="http://schemas.microsoft.com/office/powerpoint/2010/main" val="659750233"/>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13034</TotalTime>
  <Words>1352</Words>
  <Application>Microsoft Office PowerPoint</Application>
  <PresentationFormat>On-screen Show (4:3)</PresentationFormat>
  <Paragraphs>98</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Verdana</vt:lpstr>
      <vt:lpstr>Wingdings</vt:lpstr>
      <vt:lpstr>508 Lecture</vt:lpstr>
      <vt:lpstr>1_508 Lecture</vt:lpstr>
      <vt:lpstr>Cost Accounting </vt:lpstr>
      <vt:lpstr>Learning Objectives (1 of 2)</vt:lpstr>
      <vt:lpstr>Accounting Discipline Overview  (1 of 3)</vt:lpstr>
      <vt:lpstr>Accounting Discipline Overview (2 of 3)</vt:lpstr>
      <vt:lpstr>Accounting Discipline Overview ( 3 of 3)</vt:lpstr>
      <vt:lpstr>Major Differences Between Management and Financial Accounting</vt:lpstr>
      <vt:lpstr>Strategic Decisions and the Management Accountant- (1 of 2)</vt:lpstr>
      <vt:lpstr>Strategic Decisions and the Management Accountant- (2 of 2)</vt:lpstr>
      <vt:lpstr>Decision-making, Planning and Control:  The Five-step Decision-making Process</vt:lpstr>
      <vt:lpstr>Planning and Control Systems  (1 of 2)</vt:lpstr>
      <vt:lpstr>Planning and Control Systems (2 of 2)</vt:lpstr>
      <vt:lpstr>Management Accounting Guidelines</vt:lpstr>
    </vt:vector>
  </TitlesOfParts>
  <Company>Integra Software Services Pvt.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Accounting: A Managerial Emphasis_16e</dc:title>
  <dc:subject>Accounting</dc:subject>
  <dc:creator>Srikant M. Datar and Madhav V. Rajan</dc:creator>
  <cp:lastModifiedBy>User</cp:lastModifiedBy>
  <cp:revision>223</cp:revision>
  <cp:lastPrinted>2016-12-11T02:47:15Z</cp:lastPrinted>
  <dcterms:created xsi:type="dcterms:W3CDTF">2014-07-14T20:04:21Z</dcterms:created>
  <dcterms:modified xsi:type="dcterms:W3CDTF">2021-01-27T23:27:30Z</dcterms:modified>
</cp:coreProperties>
</file>