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</p:sldMasterIdLst>
  <p:notesMasterIdLst>
    <p:notesMasterId r:id="rId56"/>
  </p:notesMasterIdLst>
  <p:sldIdLst>
    <p:sldId id="992" r:id="rId6"/>
    <p:sldId id="1037" r:id="rId7"/>
    <p:sldId id="1038" r:id="rId8"/>
    <p:sldId id="1104" r:id="rId9"/>
    <p:sldId id="1105" r:id="rId10"/>
    <p:sldId id="1106" r:id="rId11"/>
    <p:sldId id="1107" r:id="rId12"/>
    <p:sldId id="1108" r:id="rId13"/>
    <p:sldId id="1045" r:id="rId14"/>
    <p:sldId id="1109" r:id="rId15"/>
    <p:sldId id="1047" r:id="rId16"/>
    <p:sldId id="1046" r:id="rId17"/>
    <p:sldId id="1110" r:id="rId18"/>
    <p:sldId id="1053" r:id="rId19"/>
    <p:sldId id="1111" r:id="rId20"/>
    <p:sldId id="1112" r:id="rId21"/>
    <p:sldId id="1113" r:id="rId22"/>
    <p:sldId id="1114" r:id="rId23"/>
    <p:sldId id="1115" r:id="rId24"/>
    <p:sldId id="1116" r:id="rId25"/>
    <p:sldId id="1117" r:id="rId26"/>
    <p:sldId id="1118" r:id="rId27"/>
    <p:sldId id="1051" r:id="rId28"/>
    <p:sldId id="1119" r:id="rId29"/>
    <p:sldId id="1052" r:id="rId30"/>
    <p:sldId id="1120" r:id="rId31"/>
    <p:sldId id="1121" r:id="rId32"/>
    <p:sldId id="1136" r:id="rId33"/>
    <p:sldId id="1122" r:id="rId34"/>
    <p:sldId id="1079" r:id="rId35"/>
    <p:sldId id="1123" r:id="rId36"/>
    <p:sldId id="1124" r:id="rId37"/>
    <p:sldId id="1125" r:id="rId38"/>
    <p:sldId id="1126" r:id="rId39"/>
    <p:sldId id="1127" r:id="rId40"/>
    <p:sldId id="1128" r:id="rId41"/>
    <p:sldId id="1129" r:id="rId42"/>
    <p:sldId id="1130" r:id="rId43"/>
    <p:sldId id="1131" r:id="rId44"/>
    <p:sldId id="1132" r:id="rId45"/>
    <p:sldId id="1133" r:id="rId46"/>
    <p:sldId id="1134" r:id="rId47"/>
    <p:sldId id="1135" r:id="rId48"/>
    <p:sldId id="1092" r:id="rId49"/>
    <p:sldId id="1093" r:id="rId50"/>
    <p:sldId id="1095" r:id="rId51"/>
    <p:sldId id="442" r:id="rId52"/>
    <p:sldId id="1137" r:id="rId53"/>
    <p:sldId id="1138" r:id="rId54"/>
    <p:sldId id="113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992"/>
            <p14:sldId id="1037"/>
            <p14:sldId id="1038"/>
            <p14:sldId id="1104"/>
            <p14:sldId id="1105"/>
            <p14:sldId id="1106"/>
            <p14:sldId id="1107"/>
            <p14:sldId id="1108"/>
            <p14:sldId id="1045"/>
            <p14:sldId id="1109"/>
            <p14:sldId id="1047"/>
            <p14:sldId id="1046"/>
            <p14:sldId id="1110"/>
            <p14:sldId id="1053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051"/>
            <p14:sldId id="1119"/>
            <p14:sldId id="1052"/>
            <p14:sldId id="1120"/>
            <p14:sldId id="1121"/>
            <p14:sldId id="1136"/>
            <p14:sldId id="1122"/>
            <p14:sldId id="1079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  <p14:sldId id="1132"/>
            <p14:sldId id="1133"/>
            <p14:sldId id="1134"/>
            <p14:sldId id="1135"/>
            <p14:sldId id="1092"/>
            <p14:sldId id="1093"/>
            <p14:sldId id="1095"/>
            <p14:sldId id="442"/>
          </p14:sldIdLst>
        </p14:section>
        <p14:section name="Appendix: Image Descriptions for Unsighted Students" id="{9E859B0B-078E-463E-89A6-21C20DD280C4}">
          <p14:sldIdLst>
            <p14:sldId id="1137"/>
            <p14:sldId id="1138"/>
            <p14:sldId id="1139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32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5" pos="504" userDrawn="1">
          <p15:clr>
            <a:srgbClr val="A4A3A4"/>
          </p15:clr>
        </p15:guide>
        <p15:guide id="6" orient="horz" pos="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1769" initials="1" lastIdx="2" clrIdx="2">
    <p:extLst>
      <p:ext uri="{19B8F6BF-5375-455C-9EA6-DF929625EA0E}">
        <p15:presenceInfo xmlns:p15="http://schemas.microsoft.com/office/powerpoint/2012/main" userId="17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31A"/>
    <a:srgbClr val="00206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7" autoAdjust="0"/>
    <p:restoredTop sz="95332" autoAdjust="0"/>
  </p:normalViewPr>
  <p:slideViewPr>
    <p:cSldViewPr snapToGrid="0" showGuides="1">
      <p:cViewPr varScale="1">
        <p:scale>
          <a:sx n="83" d="100"/>
          <a:sy n="83" d="100"/>
        </p:scale>
        <p:origin x="1421" y="82"/>
      </p:cViewPr>
      <p:guideLst>
        <p:guide pos="2880"/>
        <p:guide orient="horz" pos="2232"/>
        <p:guide pos="5664"/>
        <p:guide pos="504"/>
        <p:guide orient="horz" pos="794"/>
      </p:guideLst>
    </p:cSldViewPr>
  </p:slideViewPr>
  <p:outlineViewPr>
    <p:cViewPr>
      <p:scale>
        <a:sx n="33" d="100"/>
        <a:sy n="33" d="100"/>
      </p:scale>
      <p:origin x="0" y="-4944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A02-B94D-44D6-8AA3-0DD14C84C13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8D09-9492-4554-9C8F-456CB81F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B2C0E"/>
                </a:solidFill>
                <a:effectLst/>
                <a:uLnTx/>
                <a:uFillTx/>
                <a:latin typeface="Arial"/>
              </a:rPr>
              <a:t>Stocks tend to move together.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B2C0E"/>
                </a:solidFill>
                <a:effectLst/>
                <a:uLnTx/>
                <a:uFillTx/>
                <a:latin typeface="Arial"/>
              </a:rPr>
              <a:t>Even a “skilled stock picker” would have trouble beating bonds if most stock prices are performing poorly relative to bond prices.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B2C0E"/>
              </a:solidFill>
              <a:effectLst/>
              <a:uLnTx/>
              <a:uFillTx/>
              <a:latin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“He who sells what isn’t </a:t>
            </a:r>
            <a:r>
              <a:rPr lang="en-US" dirty="0" err="1"/>
              <a:t>his’n</a:t>
            </a:r>
            <a:r>
              <a:rPr lang="en-US" dirty="0"/>
              <a:t>, must buy it back, or go to prison.”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2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A7A27-C7DA-4E20-8877-F9D8D7F6195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/>
              <a:t>Many full-service brokers offer an advisory-based relationship for clients. </a:t>
            </a:r>
          </a:p>
          <a:p>
            <a:pPr lvl="1" eaLnBrk="1" hangingPunct="1"/>
            <a:r>
              <a:rPr lang="en-US" sz="1800" dirty="0"/>
              <a:t>Rather than charging commissions on every transaction, the investment advisor charges an annual fee, say 1-2%, based on the account balance.</a:t>
            </a:r>
          </a:p>
          <a:p>
            <a:pPr lvl="1" eaLnBrk="1" hangingPunct="1"/>
            <a:r>
              <a:rPr lang="en-US" sz="1800" dirty="0"/>
              <a:t>This fee covers all services associated with advice and trading. </a:t>
            </a:r>
          </a:p>
          <a:p>
            <a:pPr lvl="1" eaLnBrk="1" hangingPunct="1"/>
            <a:r>
              <a:rPr lang="en-US" sz="1800" dirty="0"/>
              <a:t>An advisory-based relationship can align the interests of the client and the advisor.</a:t>
            </a:r>
          </a:p>
          <a:p>
            <a:pPr eaLnBrk="1" hangingPunct="1"/>
            <a:endParaRPr lang="en-US" sz="2200" dirty="0"/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3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0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2138A-1304-465B-AE03-541BDE0CC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6543675"/>
            <a:ext cx="8715375" cy="18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8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8" y="6515100"/>
            <a:ext cx="8823325" cy="2762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z="1400" dirty="0">
                <a:solidFill>
                  <a:schemeClr val="tx1"/>
                </a:solidFill>
              </a:rPr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515100"/>
            <a:ext cx="8764588" cy="342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z="1400" dirty="0">
                <a:solidFill>
                  <a:schemeClr val="tx1"/>
                </a:solidFill>
              </a:rPr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06" r:id="rId3"/>
    <p:sldLayoutId id="2147483709" r:id="rId4"/>
    <p:sldLayoutId id="2147483707" r:id="rId5"/>
    <p:sldLayoutId id="2147483708" r:id="rId6"/>
    <p:sldLayoutId id="2147483711" r:id="rId7"/>
    <p:sldLayoutId id="2147483716" r:id="rId8"/>
    <p:sldLayoutId id="2147483693" r:id="rId9"/>
    <p:sldLayoutId id="2147483719" r:id="rId10"/>
    <p:sldLayoutId id="2147483718" r:id="rId11"/>
    <p:sldLayoutId id="2147483699" r:id="rId12"/>
    <p:sldLayoutId id="2147483720" r:id="rId13"/>
    <p:sldLayoutId id="2147483695" r:id="rId14"/>
    <p:sldLayoutId id="2147483696" r:id="rId15"/>
    <p:sldLayoutId id="2147483697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long copyright line here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daq.com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mdinvestments.blogspot.com/" TargetMode="External"/><Relationship Id="rId3" Type="http://schemas.openxmlformats.org/officeDocument/2006/relationships/hyperlink" Target="http://www.cfainstitute.org/" TargetMode="External"/><Relationship Id="rId7" Type="http://schemas.openxmlformats.org/officeDocument/2006/relationships/hyperlink" Target="http://www.aaii.com/" TargetMode="External"/><Relationship Id="rId2" Type="http://schemas.openxmlformats.org/officeDocument/2006/relationships/hyperlink" Target="http://www.msn.com/en-us/money/invest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earmarketcentral.com/" TargetMode="External"/><Relationship Id="rId5" Type="http://schemas.openxmlformats.org/officeDocument/2006/relationships/hyperlink" Target="http://www.brightscope.com/" TargetMode="External"/><Relationship Id="rId4" Type="http://schemas.openxmlformats.org/officeDocument/2006/relationships/hyperlink" Target="http://www.cfp.net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76-E06C-4AF1-B30E-CBF73224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3208421"/>
            <a:ext cx="6521640" cy="529390"/>
          </a:xfrm>
        </p:spPr>
        <p:txBody>
          <a:bodyPr/>
          <a:lstStyle/>
          <a:p>
            <a:r>
              <a:rPr lang="en-US" sz="2400" dirty="0"/>
              <a:t>Chapter 2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E3556-0694-4E97-87EC-861552F00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058" y="3818022"/>
            <a:ext cx="4297680" cy="686348"/>
          </a:xfrm>
        </p:spPr>
        <p:txBody>
          <a:bodyPr/>
          <a:lstStyle/>
          <a:p>
            <a:r>
              <a:rPr lang="en-US" dirty="0"/>
              <a:t>The Investment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9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Choosing a Broker/Advisor </a:t>
            </a:r>
            <a:r>
              <a:rPr lang="en-US" sz="1000" b="0" dirty="0"/>
              <a:t>2</a:t>
            </a:r>
            <a:r>
              <a:rPr lang="en-US" sz="36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r>
              <a:rPr lang="en-US" dirty="0"/>
              <a:t>As the brokerage industry becomes more competitive, the differences among broker types continues to blur.</a:t>
            </a:r>
          </a:p>
          <a:p>
            <a:r>
              <a:rPr lang="en-US" dirty="0"/>
              <a:t>Another important change is the rapid growth of </a:t>
            </a:r>
            <a:r>
              <a:rPr lang="en-US" i="1" dirty="0"/>
              <a:t>online brokers</a:t>
            </a:r>
            <a:r>
              <a:rPr lang="en-US" dirty="0"/>
              <a:t>, also known as </a:t>
            </a:r>
            <a:r>
              <a:rPr lang="en-US" b="1" i="1" dirty="0">
                <a:solidFill>
                  <a:srgbClr val="002060"/>
                </a:solidFill>
              </a:rPr>
              <a:t>e-brokers</a:t>
            </a:r>
            <a:r>
              <a:rPr lang="en-US" dirty="0"/>
              <a:t> or </a:t>
            </a:r>
            <a:r>
              <a:rPr lang="en-US" b="1" i="1" dirty="0">
                <a:solidFill>
                  <a:srgbClr val="002060"/>
                </a:solidFill>
              </a:rPr>
              <a:t>cyber brokers.</a:t>
            </a:r>
          </a:p>
          <a:p>
            <a:r>
              <a:rPr lang="en-US" dirty="0"/>
              <a:t>Online investing has really changed the brokerage industry.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slashing brokerage commissions.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providing investment information.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Customers place buy and sell orders over the Internet.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200" dirty="0"/>
              <a:t>Securities Investor Protection Corporation (S</a:t>
            </a:r>
            <a:r>
              <a:rPr lang="en-US" sz="100" dirty="0"/>
              <a:t> </a:t>
            </a:r>
            <a:r>
              <a:rPr lang="en-US" sz="3200" dirty="0"/>
              <a:t>I</a:t>
            </a:r>
            <a:r>
              <a:rPr lang="en-US" sz="100" dirty="0"/>
              <a:t> </a:t>
            </a:r>
            <a:r>
              <a:rPr lang="en-US" sz="3200" dirty="0"/>
              <a:t>P</a:t>
            </a:r>
            <a:r>
              <a:rPr lang="en-US" sz="100" dirty="0"/>
              <a:t> </a:t>
            </a:r>
            <a:r>
              <a:rPr lang="en-US" sz="3200" dirty="0"/>
              <a:t>C)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5124091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Securities Investor Protection Corporation (S</a:t>
            </a:r>
            <a:r>
              <a:rPr lang="en-US" sz="1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1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sz="1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C): </a:t>
            </a:r>
            <a:r>
              <a:rPr lang="en-US" dirty="0">
                <a:solidFill>
                  <a:schemeClr val="tx1"/>
                </a:solidFill>
              </a:rPr>
              <a:t>Insurance fund covering investors’ brokerage accounts when member firms go bankrupt or experience financial difficulties.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Most brokerage firms belong to the S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C, which insures each account for up to $500,000 in cash and securities, with a $250,000 cash maximum.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Important: The S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P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C does not guarantee the </a:t>
            </a:r>
            <a:r>
              <a:rPr lang="en-US" b="1" i="1" dirty="0">
                <a:solidFill>
                  <a:srgbClr val="002060"/>
                </a:solidFill>
              </a:rPr>
              <a:t>value</a:t>
            </a:r>
            <a:r>
              <a:rPr lang="en-US" b="1" i="1" dirty="0">
                <a:solidFill>
                  <a:schemeClr val="tx1"/>
                </a:solidFill>
              </a:rPr>
              <a:t> of any security (unlike F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D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sz="1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C coverage).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9131A"/>
                </a:solidFill>
              </a:rPr>
              <a:t>Rather, S</a:t>
            </a:r>
            <a:r>
              <a:rPr lang="en-US" sz="100" b="1" dirty="0">
                <a:solidFill>
                  <a:srgbClr val="A9131A"/>
                </a:solidFill>
              </a:rPr>
              <a:t> </a:t>
            </a:r>
            <a:r>
              <a:rPr lang="en-US" b="1" dirty="0">
                <a:solidFill>
                  <a:srgbClr val="A9131A"/>
                </a:solidFill>
              </a:rPr>
              <a:t>I</a:t>
            </a:r>
            <a:r>
              <a:rPr lang="en-US" sz="100" b="1" dirty="0">
                <a:solidFill>
                  <a:srgbClr val="A9131A"/>
                </a:solidFill>
              </a:rPr>
              <a:t> </a:t>
            </a:r>
            <a:r>
              <a:rPr lang="en-US" b="1" dirty="0">
                <a:solidFill>
                  <a:srgbClr val="A9131A"/>
                </a:solidFill>
              </a:rPr>
              <a:t>P</a:t>
            </a:r>
            <a:r>
              <a:rPr lang="en-US" sz="100" b="1" dirty="0">
                <a:solidFill>
                  <a:srgbClr val="A9131A"/>
                </a:solidFill>
              </a:rPr>
              <a:t> </a:t>
            </a:r>
            <a:r>
              <a:rPr lang="en-US" b="1" dirty="0">
                <a:solidFill>
                  <a:srgbClr val="A9131A"/>
                </a:solidFill>
              </a:rPr>
              <a:t>C protects whatever amount of cash and securities that were in your account, in the event of fraud or other failure.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2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600" dirty="0"/>
              <a:t>Advisor-Customer Relations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0693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There are several important things to remember when you deal with any broker/advisor: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Any advice you receive is </a:t>
            </a:r>
            <a:r>
              <a:rPr lang="en-US" b="1" i="1" dirty="0">
                <a:solidFill>
                  <a:srgbClr val="A9131A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guaranteed.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broker works as your agent and has a legal duty to act in your best interest.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Brokerage firms, however, do make profits from brokerage commissions and/or annual fees.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63A65-311D-43B4-9938-7DFDCC1633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464424"/>
            <a:ext cx="8458200" cy="1678191"/>
          </a:xfrm>
        </p:spPr>
        <p:txBody>
          <a:bodyPr/>
          <a:lstStyle/>
          <a:p>
            <a:r>
              <a:rPr lang="en-US" dirty="0"/>
              <a:t>Your account agreement will probably specify that any disputes will be settled by arbitration and that the arbitration is final and binding.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0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600" dirty="0"/>
              <a:t>Two Types of Brokerage Accounts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068919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i="1" dirty="0">
                <a:solidFill>
                  <a:schemeClr val="tx1"/>
                </a:solidFill>
              </a:rPr>
              <a:t> Cash account </a:t>
            </a:r>
            <a:r>
              <a:rPr lang="en-US" dirty="0">
                <a:solidFill>
                  <a:schemeClr val="tx1"/>
                </a:solidFill>
              </a:rPr>
              <a:t>is a brokerage account in which securities are paid for in full.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i="1" dirty="0">
                <a:solidFill>
                  <a:schemeClr val="tx1"/>
                </a:solidFill>
              </a:rPr>
              <a:t>Margin account </a:t>
            </a:r>
            <a:r>
              <a:rPr lang="en-US" dirty="0">
                <a:solidFill>
                  <a:schemeClr val="tx1"/>
                </a:solidFill>
              </a:rPr>
              <a:t>is a brokerage account in which, subject to limits, securities can be bought and </a:t>
            </a:r>
            <a:r>
              <a:rPr lang="en-US" b="1" i="1" dirty="0">
                <a:solidFill>
                  <a:srgbClr val="A9131A"/>
                </a:solidFill>
              </a:rPr>
              <a:t>sold short </a:t>
            </a:r>
            <a:r>
              <a:rPr lang="en-US" dirty="0">
                <a:solidFill>
                  <a:schemeClr val="tx1"/>
                </a:solidFill>
              </a:rPr>
              <a:t>on credit.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63A65-311D-43B4-9938-7DFDCC1633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9420" y="4073698"/>
            <a:ext cx="4691679" cy="476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A9131A"/>
                </a:solidFill>
              </a:rPr>
              <a:t>(more on selling short later)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92490"/>
            <a:ext cx="8464769" cy="903231"/>
          </a:xfrm>
        </p:spPr>
        <p:txBody>
          <a:bodyPr>
            <a:normAutofit/>
          </a:bodyPr>
          <a:lstStyle/>
          <a:p>
            <a:r>
              <a:rPr lang="en-US" dirty="0"/>
              <a:t>A Cash Account</a:t>
            </a:r>
          </a:p>
        </p:txBody>
      </p:sp>
      <p:pic>
        <p:nvPicPr>
          <p:cNvPr id="4" name="Picture 3" descr="A flow chart for a cash account.">
            <a:extLst>
              <a:ext uri="{FF2B5EF4-FFF2-40B4-BE49-F238E27FC236}">
                <a16:creationId xmlns:a16="http://schemas.microsoft.com/office/drawing/2014/main" id="{41495CAA-5E12-435F-B900-F4F3ED87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1300194"/>
            <a:ext cx="8169348" cy="47857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0FF1C-E4E7-4128-82C4-1EA3DC88F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9754" y="6207760"/>
            <a:ext cx="3224493" cy="307340"/>
          </a:xfrm>
        </p:spPr>
        <p:txBody>
          <a:bodyPr/>
          <a:lstStyle/>
          <a:p>
            <a:r>
              <a:rPr lang="en-US" sz="1200" dirty="0">
                <a:hlinkClick r:id="rId3" action="ppaction://hlinksldjump"/>
              </a:rPr>
              <a:t>Access the text alternative for slide images.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Margin Accounts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>
                <a:solidFill>
                  <a:srgbClr val="002060"/>
                </a:solidFill>
              </a:rPr>
              <a:t>a margin purchase</a:t>
            </a:r>
            <a:r>
              <a:rPr lang="en-US" dirty="0"/>
              <a:t>, the </a:t>
            </a:r>
            <a:r>
              <a:rPr lang="en-US" b="1" dirty="0">
                <a:solidFill>
                  <a:srgbClr val="002060"/>
                </a:solidFill>
              </a:rPr>
              <a:t>portion</a:t>
            </a:r>
            <a:r>
              <a:rPr lang="en-US" dirty="0"/>
              <a:t> of the value of an investment that is </a:t>
            </a:r>
            <a:r>
              <a:rPr lang="en-US" b="1" dirty="0">
                <a:solidFill>
                  <a:srgbClr val="002060"/>
                </a:solidFill>
              </a:rPr>
              <a:t>not borrowed </a:t>
            </a:r>
            <a:r>
              <a:rPr lang="en-US" dirty="0"/>
              <a:t>is called the </a:t>
            </a:r>
            <a:r>
              <a:rPr lang="en-US" b="1" dirty="0">
                <a:solidFill>
                  <a:srgbClr val="002060"/>
                </a:solidFill>
              </a:rPr>
              <a:t>margin.</a:t>
            </a:r>
          </a:p>
          <a:p>
            <a:r>
              <a:rPr lang="en-US" dirty="0"/>
              <a:t>Of course, the portion that is borrowed incurs an interest charge.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This interest is based on the broker’s </a:t>
            </a:r>
            <a:r>
              <a:rPr lang="en-US" b="1" dirty="0">
                <a:solidFill>
                  <a:srgbClr val="A9131A"/>
                </a:solidFill>
              </a:rPr>
              <a:t>call money rate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call money rate is the rate brokers pay to borrow money to lend to customers in their margin accounts.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9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Margin Accounts, The Balance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316345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You buy 100 shares of Merck &amp; Co. (M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K) at $80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You put up $5,000 and borrow the rest.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Amount borrowed = $8,000 − $5,000 = $3,000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Margin = $5,000 / $8,000 = 62.5%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23360"/>
            <a:ext cx="3895613" cy="470350"/>
          </a:xfrm>
        </p:spPr>
        <p:txBody>
          <a:bodyPr/>
          <a:lstStyle/>
          <a:p>
            <a:pPr algn="ctr"/>
            <a:r>
              <a:rPr lang="en-US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43267"/>
              </p:ext>
            </p:extLst>
          </p:nvPr>
        </p:nvGraphicFramePr>
        <p:xfrm>
          <a:off x="342900" y="4624294"/>
          <a:ext cx="39601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45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 Shares, WBA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$ 8,000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$ 8,000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023361"/>
            <a:ext cx="4293646" cy="470349"/>
          </a:xfrm>
        </p:spPr>
        <p:txBody>
          <a:bodyPr/>
          <a:lstStyle/>
          <a:p>
            <a:pPr algn="ctr"/>
            <a:r>
              <a:rPr lang="en-US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24201"/>
              </p:ext>
            </p:extLst>
          </p:nvPr>
        </p:nvGraphicFramePr>
        <p:xfrm>
          <a:off x="4335326" y="4624294"/>
          <a:ext cx="42936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Margin 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$ 5,000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$ 8,000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Margin Accounts </a:t>
            </a:r>
            <a:r>
              <a:rPr lang="en-US" sz="1000" b="0" dirty="0"/>
              <a:t>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In a margin purchase, the </a:t>
            </a:r>
            <a:r>
              <a:rPr lang="en-US" b="1" dirty="0">
                <a:solidFill>
                  <a:srgbClr val="002060"/>
                </a:solidFill>
              </a:rPr>
              <a:t>minimum margin </a:t>
            </a:r>
            <a:r>
              <a:rPr lang="en-US" dirty="0"/>
              <a:t>that must be supplied is called </a:t>
            </a:r>
            <a:r>
              <a:rPr lang="en-US" b="1" dirty="0">
                <a:solidFill>
                  <a:srgbClr val="002060"/>
                </a:solidFill>
              </a:rPr>
              <a:t>the initial margin.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maintenance margin</a:t>
            </a:r>
            <a:r>
              <a:rPr lang="en-US" dirty="0"/>
              <a:t> is the margin amount that </a:t>
            </a:r>
            <a:r>
              <a:rPr lang="en-US" b="1" dirty="0"/>
              <a:t>must be present at all times</a:t>
            </a:r>
            <a:r>
              <a:rPr lang="en-US" dirty="0"/>
              <a:t> in a margin account.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When the </a:t>
            </a:r>
            <a:r>
              <a:rPr lang="en-US" b="1" dirty="0">
                <a:solidFill>
                  <a:srgbClr val="A9131A"/>
                </a:solidFill>
              </a:rPr>
              <a:t>margin drops below the maintenance margin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A9131A"/>
                </a:solidFill>
              </a:rPr>
              <a:t> </a:t>
            </a:r>
            <a:r>
              <a:rPr lang="en-US" dirty="0"/>
              <a:t>the broker can demand more funds. This is known as a </a:t>
            </a:r>
            <a:r>
              <a:rPr lang="en-US" b="1" dirty="0">
                <a:solidFill>
                  <a:srgbClr val="A9131A"/>
                </a:solidFill>
              </a:rPr>
              <a:t>margin call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The Workings of a Margin Account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75743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Your margin account requires:</a:t>
            </a:r>
          </a:p>
          <a:p>
            <a:pPr indent="623888"/>
            <a:r>
              <a:rPr lang="en-US" sz="2000" b="1" dirty="0"/>
              <a:t>an initial margin of 50%</a:t>
            </a:r>
          </a:p>
          <a:p>
            <a:pPr indent="623888"/>
            <a:r>
              <a:rPr lang="en-US" sz="2000" b="1" dirty="0"/>
              <a:t>Maintenance margin of 30%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 Share in Vandelay Industries (V</a:t>
            </a:r>
            <a:r>
              <a:rPr lang="en-US" sz="100" dirty="0"/>
              <a:t> </a:t>
            </a:r>
            <a:r>
              <a:rPr lang="en-US" sz="2000" dirty="0"/>
              <a:t>A</a:t>
            </a:r>
            <a:r>
              <a:rPr lang="en-US" sz="100" dirty="0"/>
              <a:t> </a:t>
            </a:r>
            <a:r>
              <a:rPr lang="en-US" sz="2000" dirty="0"/>
              <a:t>I</a:t>
            </a:r>
            <a:r>
              <a:rPr lang="en-US" sz="100" dirty="0"/>
              <a:t> </a:t>
            </a:r>
            <a:r>
              <a:rPr lang="en-US" sz="2000" dirty="0"/>
              <a:t>N) is selling for $50.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You have $20,000, and you want to buy as much V</a:t>
            </a:r>
            <a:r>
              <a:rPr lang="en-US" sz="100" dirty="0"/>
              <a:t> </a:t>
            </a:r>
            <a:r>
              <a:rPr lang="en-US" sz="2000" dirty="0"/>
              <a:t>A</a:t>
            </a:r>
            <a:r>
              <a:rPr lang="en-US" sz="100" dirty="0"/>
              <a:t> </a:t>
            </a:r>
            <a:r>
              <a:rPr lang="en-US" sz="2000" dirty="0"/>
              <a:t>I</a:t>
            </a:r>
            <a:r>
              <a:rPr lang="en-US" sz="100" dirty="0"/>
              <a:t> </a:t>
            </a:r>
            <a:r>
              <a:rPr lang="en-US" sz="2000" dirty="0"/>
              <a:t>N as you can.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You may buy up to $20,000 / 0.50 = $40,000 worth of V</a:t>
            </a:r>
            <a:r>
              <a:rPr lang="en-US" sz="100" dirty="0"/>
              <a:t> </a:t>
            </a:r>
            <a:r>
              <a:rPr lang="en-US" sz="2000" dirty="0"/>
              <a:t>A</a:t>
            </a:r>
            <a:r>
              <a:rPr lang="en-US" sz="100" dirty="0"/>
              <a:t> </a:t>
            </a:r>
            <a:r>
              <a:rPr lang="en-US" sz="2000" dirty="0"/>
              <a:t>I</a:t>
            </a:r>
            <a:r>
              <a:rPr lang="en-US" sz="100" dirty="0"/>
              <a:t> </a:t>
            </a:r>
            <a:r>
              <a:rPr lang="en-US" sz="2000" dirty="0"/>
              <a:t>N, or 800 shares.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249272"/>
            <a:ext cx="3895613" cy="398032"/>
          </a:xfrm>
        </p:spPr>
        <p:txBody>
          <a:bodyPr/>
          <a:lstStyle/>
          <a:p>
            <a:pPr algn="ctr"/>
            <a:r>
              <a:rPr lang="en-US" sz="2000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79905"/>
              </p:ext>
            </p:extLst>
          </p:nvPr>
        </p:nvGraphicFramePr>
        <p:xfrm>
          <a:off x="342900" y="4721116"/>
          <a:ext cx="389561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12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195801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800 Shares of V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 @ $50/share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$ 40,000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249272"/>
            <a:ext cx="4293646" cy="375022"/>
          </a:xfrm>
        </p:spPr>
        <p:txBody>
          <a:bodyPr/>
          <a:lstStyle/>
          <a:p>
            <a:pPr algn="ctr"/>
            <a:r>
              <a:rPr lang="en-US" sz="2000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91428"/>
              </p:ext>
            </p:extLst>
          </p:nvPr>
        </p:nvGraphicFramePr>
        <p:xfrm>
          <a:off x="4335326" y="4721116"/>
          <a:ext cx="4293646" cy="13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64695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Margin 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$ 20,000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$ 20,000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The Workings of a Margin Account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46695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After your purchase, shares of VAIN fall to $35. (Way Off!)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Your Equity falls by $15 per share, a loss of $12,000 (leaving you with $8,000).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Your Margin Loan is still $20,000.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New margin = $</a:t>
            </a:r>
            <a:r>
              <a:rPr lang="en-US" sz="2000" b="1" dirty="0">
                <a:solidFill>
                  <a:srgbClr val="A9131A"/>
                </a:solidFill>
              </a:rPr>
              <a:t>8,000</a:t>
            </a:r>
            <a:r>
              <a:rPr lang="en-US" sz="2000" b="1" dirty="0"/>
              <a:t> / $28,000 = 28.6% &lt; 30%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/>
              <a:t>You are subject to a </a:t>
            </a:r>
            <a:r>
              <a:rPr lang="en-US" sz="2000" b="1" dirty="0">
                <a:solidFill>
                  <a:srgbClr val="A9131A"/>
                </a:solidFill>
              </a:rPr>
              <a:t>margin call: </a:t>
            </a:r>
            <a:r>
              <a:rPr lang="en-US" sz="2000" b="1" dirty="0"/>
              <a:t>You need to put up more money.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34118"/>
            <a:ext cx="3895613" cy="398032"/>
          </a:xfrm>
        </p:spPr>
        <p:txBody>
          <a:bodyPr/>
          <a:lstStyle/>
          <a:p>
            <a:pPr algn="ctr"/>
            <a:r>
              <a:rPr lang="en-US" sz="2000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92069"/>
              </p:ext>
            </p:extLst>
          </p:nvPr>
        </p:nvGraphicFramePr>
        <p:xfrm>
          <a:off x="342900" y="4505962"/>
          <a:ext cx="389561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12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195801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800 Shares of V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 @ $35/share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$ 28,000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$ 28,000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034118"/>
            <a:ext cx="4293646" cy="375022"/>
          </a:xfrm>
        </p:spPr>
        <p:txBody>
          <a:bodyPr/>
          <a:lstStyle/>
          <a:p>
            <a:pPr algn="ctr"/>
            <a:r>
              <a:rPr lang="en-US" sz="2000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70522"/>
              </p:ext>
            </p:extLst>
          </p:nvPr>
        </p:nvGraphicFramePr>
        <p:xfrm>
          <a:off x="4335326" y="4505962"/>
          <a:ext cx="4293646" cy="13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64695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Margin 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$ 20,000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  </a:t>
                      </a:r>
                      <a:r>
                        <a:rPr lang="en-US" b="1" dirty="0">
                          <a:solidFill>
                            <a:srgbClr val="A9131A"/>
                          </a:solidFill>
                        </a:rPr>
                        <a:t>8,000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28,000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5FBA-EADA-45D5-8E9E-1B7E155A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Investment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DCB-A235-4FE4-8944-7AFA083854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678193"/>
            <a:ext cx="8458200" cy="1226371"/>
          </a:xfrm>
        </p:spPr>
        <p:txBody>
          <a:bodyPr/>
          <a:lstStyle/>
          <a:p>
            <a:r>
              <a:rPr lang="en-US" b="1" i="1" dirty="0"/>
              <a:t>“Don’t gamble! Take all your savings and buy some good stock and hold it till it goes up. If it don’t go up, don’t buy it.”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7C85B-43BB-4310-9EF5-261FF2C772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44718" y="3099429"/>
            <a:ext cx="5423339" cy="470653"/>
          </a:xfrm>
        </p:spPr>
        <p:txBody>
          <a:bodyPr/>
          <a:lstStyle/>
          <a:p>
            <a:pPr algn="r"/>
            <a:r>
              <a:rPr lang="en-US" dirty="0"/>
              <a:t>–</a:t>
            </a:r>
            <a:r>
              <a:rPr lang="en-US" i="1" dirty="0"/>
              <a:t> Will Rogers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8EFB2-C232-484C-A9DF-4B685EA43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Example: The Effects of Margin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r>
              <a:rPr lang="en-US" dirty="0"/>
              <a:t>You have $30,000 in a margin account; 60% initial margin required.</a:t>
            </a:r>
          </a:p>
          <a:p>
            <a:r>
              <a:rPr lang="en-US" dirty="0"/>
              <a:t>You can buy $50,000 of stock with this account (why?).</a:t>
            </a:r>
          </a:p>
          <a:p>
            <a:r>
              <a:rPr lang="en-US" dirty="0"/>
              <a:t>Your borrowing rate from your broker is 6.00%.</a:t>
            </a:r>
          </a:p>
          <a:p>
            <a:r>
              <a:rPr lang="en-US" dirty="0"/>
              <a:t>Suppose you buy 1,000 shares of Verizon (V</a:t>
            </a:r>
            <a:r>
              <a:rPr lang="en-US" sz="100" dirty="0"/>
              <a:t> </a:t>
            </a:r>
            <a:r>
              <a:rPr lang="en-US" dirty="0"/>
              <a:t>Z), for $50/share.</a:t>
            </a:r>
          </a:p>
          <a:p>
            <a:r>
              <a:rPr lang="en-US" dirty="0"/>
              <a:t>Assume no dividends, and that your borrowing rate is still 6.00%. What is your return if: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 one year, V</a:t>
            </a:r>
            <a:r>
              <a:rPr lang="en-US" sz="1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Z is selling for $60 per share?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 one year, V</a:t>
            </a:r>
            <a:r>
              <a:rPr lang="en-US" sz="1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Z stock is selling for $60 per share, but you did not borrow money from your broker?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0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Example: The Effects of Margin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 is selling for $60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investment is worth $60,000.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owe 6% on the $20,000 you borrowed: $1,200.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pay off the loan and interest, your account balance is: $60,000 − $21,200 = $38,800.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started with $30,000.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return is $8,800 / $30,000 = 29.33%.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9131A"/>
                </a:solidFill>
              </a:rPr>
              <a:t>Suppose Verizon stock was selling for $40 per share instead of $60 per share? What is your return?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8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Example: The Effects of Margin </a:t>
            </a:r>
            <a:r>
              <a:rPr lang="en-US" sz="1000" b="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Verizon stock is selling for $60 per share, </a:t>
            </a:r>
            <a:r>
              <a:rPr lang="en-US" dirty="0">
                <a:solidFill>
                  <a:srgbClr val="002060"/>
                </a:solidFill>
              </a:rPr>
              <a:t>but you did not borrow from your broker.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started with $30,000, which means you were able to buy $30,000 / $50 = 600 shares.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investment is now worth $36,000.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Therefore, your return is $6,000 / $30,000 = 20.00%.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A9131A"/>
                </a:solidFill>
              </a:rPr>
              <a:t>Suppose Verizon is selling for $40 per share instead of $60 per share. What is your return in this case?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7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600" dirty="0"/>
              <a:t>Example: How Low Can it Go?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772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buy 300 shares of Coca-Cola (K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O) at $55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cost: $16,500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have only $9,900—so you must borrow $6,600.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63A65-311D-43B4-9938-7DFDCC1633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915322"/>
            <a:ext cx="8458200" cy="2749752"/>
          </a:xfrm>
        </p:spPr>
        <p:txBody>
          <a:bodyPr/>
          <a:lstStyle/>
          <a:p>
            <a:r>
              <a:rPr lang="en-US" dirty="0"/>
              <a:t>Your initial margin is: $9,900/$16,500 = 60%.</a:t>
            </a:r>
          </a:p>
          <a:p>
            <a:r>
              <a:rPr lang="en-US" b="1" dirty="0">
                <a:solidFill>
                  <a:srgbClr val="A9131A"/>
                </a:solidFill>
              </a:rPr>
              <a:t>Suppose your maintenance margin is 40%. At what price will you receive a margin call?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6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How Low Can it Go? (Answer)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702698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margin call occurs when the price of Coca-Cola hits $36.67. How so?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2A8A44-3C46-4AAA-9446-1917AD4A2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78173"/>
              </p:ext>
            </p:extLst>
          </p:nvPr>
        </p:nvGraphicFramePr>
        <p:xfrm>
          <a:off x="530225" y="2160588"/>
          <a:ext cx="7772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3" name="Equation" r:id="rId4" imgW="7772400" imgH="723600" progId="Equation.DSMT4">
                  <p:embed/>
                </p:oleObj>
              </mc:Choice>
              <mc:Fallback>
                <p:oleObj name="Equation" r:id="rId4" imgW="77724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25" y="2160588"/>
                        <a:ext cx="7772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C2DEC5-4DF6-4C7E-85DA-9B126D96E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92491"/>
              </p:ext>
            </p:extLst>
          </p:nvPr>
        </p:nvGraphicFramePr>
        <p:xfrm>
          <a:off x="504825" y="3065463"/>
          <a:ext cx="535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4" name="Equation" r:id="rId6" imgW="5359320" imgH="342720" progId="Equation.DSMT4">
                  <p:embed/>
                </p:oleObj>
              </mc:Choice>
              <mc:Fallback>
                <p:oleObj name="Equation" r:id="rId6" imgW="5359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3065463"/>
                        <a:ext cx="5359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53B8FB-D8C1-4C21-9763-ACA04AC8C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97846"/>
              </p:ext>
            </p:extLst>
          </p:nvPr>
        </p:nvGraphicFramePr>
        <p:xfrm>
          <a:off x="530225" y="3589338"/>
          <a:ext cx="4432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5" name="Equation" r:id="rId8" imgW="4431960" imgH="799920" progId="Equation.DSMT4">
                  <p:embed/>
                </p:oleObj>
              </mc:Choice>
              <mc:Fallback>
                <p:oleObj name="Equation" r:id="rId8" imgW="44319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225" y="3589338"/>
                        <a:ext cx="44323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12820EE-DB53-4759-9278-23A5008BF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264626"/>
              </p:ext>
            </p:extLst>
          </p:nvPr>
        </p:nvGraphicFramePr>
        <p:xfrm>
          <a:off x="479612" y="4570259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6" name="Equation" r:id="rId10" imgW="863280" imgH="291960" progId="Equation.DSMT4">
                  <p:embed/>
                </p:oleObj>
              </mc:Choice>
              <mc:Fallback>
                <p:oleObj name="Equation" r:id="rId10" imgW="863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612" y="4570259"/>
                        <a:ext cx="863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800EB9-F29C-47C6-B597-03266A39B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17996"/>
              </p:ext>
            </p:extLst>
          </p:nvPr>
        </p:nvGraphicFramePr>
        <p:xfrm>
          <a:off x="542925" y="4999038"/>
          <a:ext cx="3517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7" name="Equation" r:id="rId12" imgW="3517560" imgH="876240" progId="Equation.DSMT4">
                  <p:embed/>
                </p:oleObj>
              </mc:Choice>
              <mc:Fallback>
                <p:oleObj name="Equation" r:id="rId12" imgW="3517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2925" y="4999038"/>
                        <a:ext cx="35179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2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200" dirty="0"/>
              <a:t>Example: Annualizing Returns on a Margin Purchase </a:t>
            </a:r>
            <a:r>
              <a:rPr lang="en-US" sz="1000" b="0" dirty="0"/>
              <a:t>1</a:t>
            </a:r>
            <a:endParaRPr lang="en-US" sz="1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19847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buy 1,000 shares of Verizon (V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Z) at $60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initial margin is 50%.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borrow at the 9 percent call money rate plus 2 percent.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sell your Verizon shares 3 months later for $63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were no dividends paid (and suppose the prices above are net of commissions).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63A65-311D-43B4-9938-7DFDCC1633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656169"/>
            <a:ext cx="8458200" cy="873262"/>
          </a:xfrm>
        </p:spPr>
        <p:txBody>
          <a:bodyPr/>
          <a:lstStyle/>
          <a:p>
            <a:pPr algn="ctr"/>
            <a:r>
              <a:rPr lang="en-US" b="1" dirty="0"/>
              <a:t>What is your holding period percentage return and your E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2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200" dirty="0"/>
              <a:t>Example: Annualizing Returns on a Margin Purchase </a:t>
            </a:r>
            <a:r>
              <a:rPr lang="en-US" sz="1000" b="0" dirty="0"/>
              <a:t>2</a:t>
            </a:r>
            <a:endParaRPr lang="en-US" sz="1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2299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Answer: First, you have to repay the 3-month loan, so t = (3/12 = .25)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2E4479-BD36-4630-A251-8CC7272BE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87877"/>
              </p:ext>
            </p:extLst>
          </p:nvPr>
        </p:nvGraphicFramePr>
        <p:xfrm>
          <a:off x="960121" y="1818827"/>
          <a:ext cx="665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8" name="Equation" r:id="rId3" imgW="6654600" imgH="431640" progId="Equation.DSMT4">
                  <p:embed/>
                </p:oleObj>
              </mc:Choice>
              <mc:Fallback>
                <p:oleObj name="Equation" r:id="rId3" imgW="6654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121" y="1818827"/>
                        <a:ext cx="665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4528384-F02D-4EE5-9A50-0B19720A7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6184"/>
              </p:ext>
            </p:extLst>
          </p:nvPr>
        </p:nvGraphicFramePr>
        <p:xfrm>
          <a:off x="998538" y="2316163"/>
          <a:ext cx="383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9" name="Equation" r:id="rId5" imgW="3835080" imgH="431640" progId="Equation.DSMT4">
                  <p:embed/>
                </p:oleObj>
              </mc:Choice>
              <mc:Fallback>
                <p:oleObj name="Equation" r:id="rId5" imgW="3835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8538" y="2316163"/>
                        <a:ext cx="3835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A575C08-332B-4B48-BDE0-01B4CEA14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935783"/>
              </p:ext>
            </p:extLst>
          </p:nvPr>
        </p:nvGraphicFramePr>
        <p:xfrm>
          <a:off x="2693988" y="2830513"/>
          <a:ext cx="198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0" name="Equation" r:id="rId7" imgW="1981080" imgH="266400" progId="Equation.DSMT4">
                  <p:embed/>
                </p:oleObj>
              </mc:Choice>
              <mc:Fallback>
                <p:oleObj name="Equation" r:id="rId7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3988" y="2830513"/>
                        <a:ext cx="1981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5D8026-F03B-4587-B6FE-39CE67D1E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45931"/>
              </p:ext>
            </p:extLst>
          </p:nvPr>
        </p:nvGraphicFramePr>
        <p:xfrm>
          <a:off x="2687638" y="31956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1" name="Equation" r:id="rId9" imgW="990360" imgH="266400" progId="Equation.DSMT4">
                  <p:embed/>
                </p:oleObj>
              </mc:Choice>
              <mc:Fallback>
                <p:oleObj name="Equation" r:id="rId9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7638" y="31956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C8BCAF-168A-4412-A82D-2B30C587C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67039"/>
              </p:ext>
            </p:extLst>
          </p:nvPr>
        </p:nvGraphicFramePr>
        <p:xfrm>
          <a:off x="960121" y="3653918"/>
          <a:ext cx="568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2" name="Equation" r:id="rId11" imgW="5689440" imgH="304560" progId="Equation.DSMT4">
                  <p:embed/>
                </p:oleObj>
              </mc:Choice>
              <mc:Fallback>
                <p:oleObj name="Equation" r:id="rId11" imgW="56894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0121" y="3653918"/>
                        <a:ext cx="5689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FACBDD-504A-4ED5-B8A6-ECD501377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78989"/>
              </p:ext>
            </p:extLst>
          </p:nvPr>
        </p:nvGraphicFramePr>
        <p:xfrm>
          <a:off x="3094038" y="4051300"/>
          <a:ext cx="1841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" name="Equation" r:id="rId13" imgW="1841400" imgH="266400" progId="Equation.DSMT4">
                  <p:embed/>
                </p:oleObj>
              </mc:Choice>
              <mc:Fallback>
                <p:oleObj name="Equation" r:id="rId13" imgW="1841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94038" y="4051300"/>
                        <a:ext cx="1841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3808E6-F05B-4BD0-91A6-57F02A7D6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3366"/>
              </p:ext>
            </p:extLst>
          </p:nvPr>
        </p:nvGraphicFramePr>
        <p:xfrm>
          <a:off x="3055938" y="4411663"/>
          <a:ext cx="1003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" name="Equation" r:id="rId15" imgW="1002960" imgH="266400" progId="Equation.DSMT4">
                  <p:embed/>
                </p:oleObj>
              </mc:Choice>
              <mc:Fallback>
                <p:oleObj name="Equation" r:id="rId15" imgW="1002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55938" y="4411663"/>
                        <a:ext cx="1003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691D489-9181-4BB9-982A-CCB82FBAC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09398"/>
              </p:ext>
            </p:extLst>
          </p:nvPr>
        </p:nvGraphicFramePr>
        <p:xfrm>
          <a:off x="960121" y="4857303"/>
          <a:ext cx="549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" name="Equation" r:id="rId17" imgW="5499000" imgH="253800" progId="Equation.DSMT4">
                  <p:embed/>
                </p:oleObj>
              </mc:Choice>
              <mc:Fallback>
                <p:oleObj name="Equation" r:id="rId17" imgW="5499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0121" y="4857303"/>
                        <a:ext cx="5499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A5D1FE8-CD8D-4729-88B2-127883E2A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36150"/>
              </p:ext>
            </p:extLst>
          </p:nvPr>
        </p:nvGraphicFramePr>
        <p:xfrm>
          <a:off x="2297113" y="5241925"/>
          <a:ext cx="198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6" name="Equation" r:id="rId19" imgW="1981080" imgH="266400" progId="Equation.DSMT4">
                  <p:embed/>
                </p:oleObj>
              </mc:Choice>
              <mc:Fallback>
                <p:oleObj name="Equation" r:id="rId19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97113" y="5241925"/>
                        <a:ext cx="1981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EF1C58E-A7BC-4B40-BBD2-24E5E497D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57321"/>
              </p:ext>
            </p:extLst>
          </p:nvPr>
        </p:nvGraphicFramePr>
        <p:xfrm>
          <a:off x="2287588" y="5595938"/>
          <a:ext cx="876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7" name="Equation" r:id="rId21" imgW="876240" imgH="266400" progId="Equation.DSMT4">
                  <p:embed/>
                </p:oleObj>
              </mc:Choice>
              <mc:Fallback>
                <p:oleObj name="Equation" r:id="rId21" imgW="87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87588" y="5595938"/>
                        <a:ext cx="876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559362" cy="903231"/>
          </a:xfrm>
        </p:spPr>
        <p:txBody>
          <a:bodyPr>
            <a:noAutofit/>
          </a:bodyPr>
          <a:lstStyle/>
          <a:p>
            <a:r>
              <a:rPr lang="en-US" sz="3200" dirty="0"/>
              <a:t>Example: Annualizing Returns on a Margin Purchase </a:t>
            </a:r>
            <a:r>
              <a:rPr lang="en-US" sz="1000" b="0" dirty="0"/>
              <a:t>3</a:t>
            </a:r>
            <a:endParaRPr lang="en-US" sz="1000" b="0" i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966ED1-0A95-4529-8301-2EEB5160D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41181"/>
              </p:ext>
            </p:extLst>
          </p:nvPr>
        </p:nvGraphicFramePr>
        <p:xfrm>
          <a:off x="693738" y="1385888"/>
          <a:ext cx="7035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7" name="Equation" r:id="rId3" imgW="7035480" imgH="749160" progId="Equation.DSMT4">
                  <p:embed/>
                </p:oleObj>
              </mc:Choice>
              <mc:Fallback>
                <p:oleObj name="Equation" r:id="rId3" imgW="70354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738" y="1385888"/>
                        <a:ext cx="70358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113110-E133-4713-8231-9C506C721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468"/>
              </p:ext>
            </p:extLst>
          </p:nvPr>
        </p:nvGraphicFramePr>
        <p:xfrm>
          <a:off x="4922838" y="2220913"/>
          <a:ext cx="1460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8" name="Equation" r:id="rId5" imgW="1460160" imgH="749160" progId="Equation.DSMT4">
                  <p:embed/>
                </p:oleObj>
              </mc:Choice>
              <mc:Fallback>
                <p:oleObj name="Equation" r:id="rId5" imgW="146016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2838" y="2220913"/>
                        <a:ext cx="1460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EBED20-E781-40E7-83E6-8DD092BA8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05928"/>
              </p:ext>
            </p:extLst>
          </p:nvPr>
        </p:nvGraphicFramePr>
        <p:xfrm>
          <a:off x="4872689" y="3064584"/>
          <a:ext cx="321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9" name="Equation" r:id="rId7" imgW="3213000" imgH="342720" progId="Equation.DSMT4">
                  <p:embed/>
                </p:oleObj>
              </mc:Choice>
              <mc:Fallback>
                <p:oleObj name="Equation" r:id="rId7" imgW="321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2689" y="3064584"/>
                        <a:ext cx="3213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BE4AEBB-20C0-4C0E-AA49-462627153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4532"/>
              </p:ext>
            </p:extLst>
          </p:nvPr>
        </p:nvGraphicFramePr>
        <p:xfrm>
          <a:off x="341313" y="3532188"/>
          <a:ext cx="636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0" name="Equation" r:id="rId9" imgW="6362640" imgH="495000" progId="Equation.DSMT4">
                  <p:embed/>
                </p:oleObj>
              </mc:Choice>
              <mc:Fallback>
                <p:oleObj name="Equation" r:id="rId9" imgW="63626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313" y="3532188"/>
                        <a:ext cx="6362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67FDE9F-83BF-46DA-890D-27A8637B4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67499"/>
              </p:ext>
            </p:extLst>
          </p:nvPr>
        </p:nvGraphicFramePr>
        <p:xfrm>
          <a:off x="1427929" y="4081764"/>
          <a:ext cx="180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1" name="Equation" r:id="rId11" imgW="1803240" imgH="495000" progId="Equation.DSMT4">
                  <p:embed/>
                </p:oleObj>
              </mc:Choice>
              <mc:Fallback>
                <p:oleObj name="Equation" r:id="rId11" imgW="18032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7929" y="4081764"/>
                        <a:ext cx="1803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E247F2D-7E25-4FD2-AFE9-F39ADA86A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54028"/>
              </p:ext>
            </p:extLst>
          </p:nvPr>
        </p:nvGraphicFramePr>
        <p:xfrm>
          <a:off x="1427929" y="4685397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2" name="Equation" r:id="rId13" imgW="1079280" imgH="279360" progId="Equation.DSMT4">
                  <p:embed/>
                </p:oleObj>
              </mc:Choice>
              <mc:Fallback>
                <p:oleObj name="Equation" r:id="rId13" imgW="1079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7929" y="4685397"/>
                        <a:ext cx="1079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9D29D6-360E-4F94-A111-3711154D8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26164"/>
              </p:ext>
            </p:extLst>
          </p:nvPr>
        </p:nvGraphicFramePr>
        <p:xfrm>
          <a:off x="298450" y="5313363"/>
          <a:ext cx="384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3" name="Equation" r:id="rId15" imgW="3848040" imgH="342720" progId="Equation.DSMT4">
                  <p:embed/>
                </p:oleObj>
              </mc:Choice>
              <mc:Fallback>
                <p:oleObj name="Equation" r:id="rId15" imgW="3848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8450" y="5313363"/>
                        <a:ext cx="3848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688" y="4323839"/>
            <a:ext cx="3928411" cy="1777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A9131A"/>
                </a:solidFill>
              </a:rPr>
              <a:t>Note that there are 12/3 = 4 three-month holding periods in a year.</a:t>
            </a:r>
          </a:p>
          <a:p>
            <a:pPr algn="ctr"/>
            <a:r>
              <a:rPr lang="en-US" b="1" dirty="0">
                <a:solidFill>
                  <a:srgbClr val="A9131A"/>
                </a:solidFill>
              </a:rPr>
              <a:t>Therefore, m = 4.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109F-9D1D-46EF-AC68-A85EB547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Hypothecation and Street Name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A079-78D8-4614-98F2-A97C4B6CDB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Hypothecation</a:t>
            </a:r>
            <a:r>
              <a:rPr lang="en-US" dirty="0"/>
              <a:t> is the act of pledging securities as a collateral against a loan.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This pledge is needed so that the securities can be sold by the broker if the customer is unwilling or unable to meet a margin call.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Street name registration </a:t>
            </a:r>
            <a:r>
              <a:rPr lang="en-US" dirty="0"/>
              <a:t>is an arrangement under which a broker is the registered owner of a security. (You, as the account holder, are the “beneficial owner.”)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4765-D37C-431D-8868-507FAC7AC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Retirement Accounts: Company Sponsored Plans </a:t>
            </a:r>
            <a:r>
              <a:rPr lang="en-US" sz="11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84242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You will probably have access to a company-sponsored retirement plan such as a 401(k).</a:t>
            </a:r>
          </a:p>
          <a:p>
            <a:r>
              <a:rPr lang="en-US" sz="2200" dirty="0">
                <a:solidFill>
                  <a:schemeClr val="tx1"/>
                </a:solidFill>
              </a:rPr>
              <a:t>Typically, you (the employee) decide how much of your money to contribute to the plan through payroll deductions.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Generally, your employer also makes contributions to the plan.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For example, your company could make dollar-for-dollar matching contributions up to a certain percentage of your salary.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Even after your contributions hit the maximum amount your employer will match, you can still contribute additional funds.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Internal Revenue Service (I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1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S) limits your total contribution.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E81B-36A7-4FEC-8315-11844223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F3429-4F48-4462-9F38-1560511AA0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en-US" dirty="0"/>
              <a:t>Don’t sell yourself short. Instead, learn about these key investment subjects:</a:t>
            </a:r>
          </a:p>
          <a:p>
            <a:pPr marL="402336" indent="-402336" algn="just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importance of an investment policy statement</a:t>
            </a:r>
            <a:r>
              <a:rPr lang="en-US" dirty="0"/>
              <a:t>.</a:t>
            </a:r>
          </a:p>
          <a:p>
            <a:pPr marL="402336" indent="-402336" algn="just">
              <a:buFont typeface="+mj-lt"/>
              <a:buAutoNum type="arabicPeriod"/>
            </a:pPr>
            <a:r>
              <a:rPr lang="en-US" dirty="0"/>
              <a:t>The various types of securities brokers and brokerage accounts.</a:t>
            </a:r>
          </a:p>
          <a:p>
            <a:pPr marL="402336" indent="-402336" algn="just">
              <a:buFont typeface="+mj-lt"/>
              <a:buAutoNum type="arabicPeriod"/>
            </a:pPr>
            <a:r>
              <a:rPr lang="en-US" dirty="0"/>
              <a:t>How to trade on margin, including calculating the initial and maintenance margins.</a:t>
            </a:r>
          </a:p>
          <a:p>
            <a:pPr marL="402336" indent="-402336" algn="just">
              <a:buFont typeface="+mj-lt"/>
              <a:buAutoNum type="arabicPeriod"/>
            </a:pPr>
            <a:r>
              <a:rPr lang="en-US" dirty="0"/>
              <a:t>The workings of short sales.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19CC5-85E0-4388-AE5E-52C84830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30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BA1A-95D7-4856-9A5A-C95A79E8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Retirement Accounts: Company Sponsored Plans </a:t>
            </a:r>
            <a:r>
              <a:rPr lang="en-US" sz="1000" b="0" dirty="0"/>
              <a:t>2</a:t>
            </a:r>
            <a:endParaRPr lang="en-US" sz="1000" b="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5481A-DB30-44F6-851F-DF6EE6FACF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230284"/>
          </a:xfrm>
        </p:spPr>
        <p:txBody>
          <a:bodyPr/>
          <a:lstStyle/>
          <a:p>
            <a:r>
              <a:rPr lang="en-US" sz="1800" b="1" dirty="0"/>
              <a:t>The general investing approach applies to your retirement plan.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You decide your percentage allocations to asset classes (like stocks, bonds, and T-bills) and then choose particular securities (that is, mutual funds) in each asset class.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You will also make the decision whether to invest in U.S. securities, securities in other regions of the world, securities in specific countries, large company securities, small company securities, or a combination of these categories.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DD3A-50B3-430E-A72B-E60BAA41FB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566433"/>
            <a:ext cx="8458200" cy="2371787"/>
          </a:xfrm>
        </p:spPr>
        <p:txBody>
          <a:bodyPr/>
          <a:lstStyle/>
          <a:p>
            <a:r>
              <a:rPr lang="en-US" sz="1800" b="1" dirty="0"/>
              <a:t>The primary benefit of company-sponsored plans is that money you deposit into the account lowers your taxable income.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So, your tax bill is lower, and your net “out of pocket” cost is lower.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For example, if you are in the 15 percent tax bracket and decide to deposit $12,000 next year, your net out of pocket cost is only $10,200.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Why? You will pay $1,800 (.15 × $12,000) less in taxes than you would if you had not made this deposit.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9BF590-C3DA-4C50-AC4B-382244800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5992007"/>
            <a:ext cx="8458200" cy="602430"/>
          </a:xfrm>
        </p:spPr>
        <p:txBody>
          <a:bodyPr/>
          <a:lstStyle/>
          <a:p>
            <a:r>
              <a:rPr lang="en-US" sz="1800" b="1" dirty="0"/>
              <a:t>Of course, nothing is free. You must pay taxes on the withdrawals you make during retirement.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EFDE44-8684-4340-8686-1240E08F3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8F14-04D0-4B4E-8BD5-8DA4FDD9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Retirement Accounts, I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6EA2-4C7A-4EE8-AACB-581E4A8830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500147"/>
          </a:xfrm>
        </p:spPr>
        <p:txBody>
          <a:bodyPr/>
          <a:lstStyle/>
          <a:p>
            <a:r>
              <a:rPr lang="en-US" sz="2000" dirty="0"/>
              <a:t>Generally, I</a:t>
            </a:r>
            <a:r>
              <a:rPr lang="en-US" sz="100" dirty="0"/>
              <a:t> </a:t>
            </a:r>
            <a:r>
              <a:rPr lang="en-US" sz="2000" dirty="0"/>
              <a:t>R</a:t>
            </a:r>
            <a:r>
              <a:rPr lang="en-US" sz="100" dirty="0"/>
              <a:t> </a:t>
            </a:r>
            <a:r>
              <a:rPr lang="en-US" sz="2000" dirty="0"/>
              <a:t>A’s are for people who do not have access to a company-sponsored plan.</a:t>
            </a:r>
          </a:p>
          <a:p>
            <a:r>
              <a:rPr lang="en-US" sz="2000" dirty="0"/>
              <a:t>The essential difference between I</a:t>
            </a:r>
            <a:r>
              <a:rPr lang="en-US" sz="100" dirty="0"/>
              <a:t> </a:t>
            </a:r>
            <a:r>
              <a:rPr lang="en-US" sz="2000" dirty="0"/>
              <a:t>R</a:t>
            </a:r>
            <a:r>
              <a:rPr lang="en-US" sz="100" dirty="0"/>
              <a:t> </a:t>
            </a:r>
            <a:r>
              <a:rPr lang="en-US" sz="2000" dirty="0"/>
              <a:t>A’s lies in taxes (“Pay me now or pay me later.”)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Roth Individual Retirement Account (Roth I</a:t>
            </a:r>
            <a:r>
              <a:rPr lang="en-US" sz="100" dirty="0"/>
              <a:t> </a:t>
            </a:r>
            <a:r>
              <a:rPr lang="en-US" sz="2000" dirty="0"/>
              <a:t>R</a:t>
            </a:r>
            <a:r>
              <a:rPr lang="en-US" sz="100" dirty="0"/>
              <a:t> </a:t>
            </a:r>
            <a:r>
              <a:rPr lang="en-US" sz="2000" dirty="0"/>
              <a:t>A)</a:t>
            </a:r>
          </a:p>
          <a:p>
            <a:pPr marL="621792" lvl="1" indent="-320040"/>
            <a:r>
              <a:rPr lang="en-US" sz="2000" dirty="0"/>
              <a:t>Today, you invest after-tax money.</a:t>
            </a:r>
          </a:p>
          <a:p>
            <a:pPr marL="621792" lvl="1" indent="-320040"/>
            <a:r>
              <a:rPr lang="en-US" sz="2000" dirty="0"/>
              <a:t>Therefore, you pay no taxes when you make withdrawals.</a:t>
            </a:r>
          </a:p>
          <a:p>
            <a:pPr marL="621792" lvl="1" indent="-320040"/>
            <a:r>
              <a:rPr lang="en-US" sz="2000" dirty="0"/>
              <a:t>So, capital gains and dividends accumulate tax-free.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“Tax-Deferred” or Traditional I</a:t>
            </a:r>
            <a:r>
              <a:rPr lang="en-US" sz="100" dirty="0"/>
              <a:t> </a:t>
            </a:r>
            <a:r>
              <a:rPr lang="en-US" sz="2000" dirty="0"/>
              <a:t>R</a:t>
            </a:r>
            <a:r>
              <a:rPr lang="en-US" sz="100" dirty="0"/>
              <a:t> </a:t>
            </a:r>
            <a:r>
              <a:rPr lang="en-US" sz="2000" dirty="0"/>
              <a:t>A’s.</a:t>
            </a:r>
          </a:p>
          <a:p>
            <a:pPr marL="621792" lvl="1" indent="-320040"/>
            <a:r>
              <a:rPr lang="en-US" sz="2000" dirty="0"/>
              <a:t>You do not pay taxes on money you place into this account.</a:t>
            </a:r>
          </a:p>
          <a:p>
            <a:pPr marL="621792" lvl="1" indent="-320040"/>
            <a:r>
              <a:rPr lang="en-US" sz="2000" dirty="0"/>
              <a:t>When money is removed from this account, you pay taxes.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EBD71-0DBC-488B-B87A-8B463638AA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5957844"/>
            <a:ext cx="8458200" cy="475229"/>
          </a:xfrm>
        </p:spPr>
        <p:txBody>
          <a:bodyPr/>
          <a:lstStyle/>
          <a:p>
            <a:r>
              <a:rPr lang="en-US" sz="2000" dirty="0"/>
              <a:t>Roth I</a:t>
            </a:r>
            <a:r>
              <a:rPr lang="en-US" sz="100" dirty="0"/>
              <a:t> </a:t>
            </a:r>
            <a:r>
              <a:rPr lang="en-US" sz="2000" dirty="0"/>
              <a:t>R</a:t>
            </a:r>
            <a:r>
              <a:rPr lang="en-US" sz="100" dirty="0"/>
              <a:t> </a:t>
            </a:r>
            <a:r>
              <a:rPr lang="en-US" sz="2000" dirty="0"/>
              <a:t>A’s benefit younger investors in a low tax bracket.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0F4-4DC3-4088-94DE-1F20E7C49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Short Sales </a:t>
            </a:r>
            <a:r>
              <a:rPr lang="en-US" sz="1000" b="0" dirty="0"/>
              <a:t>1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864063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Short Sale </a:t>
            </a:r>
            <a:r>
              <a:rPr lang="en-US" dirty="0">
                <a:solidFill>
                  <a:schemeClr val="tx1"/>
                </a:solidFill>
              </a:rPr>
              <a:t>is a sale in which the seller does not actually own the security that is sold.</a:t>
            </a:r>
          </a:p>
        </p:txBody>
      </p:sp>
      <p:pic>
        <p:nvPicPr>
          <p:cNvPr id="4" name="Picture 3" descr="Today: Borrow shares from someone and sell them in the market. In the future: Buy shares in the market and return the borrowed shares.">
            <a:extLst>
              <a:ext uri="{FF2B5EF4-FFF2-40B4-BE49-F238E27FC236}">
                <a16:creationId xmlns:a16="http://schemas.microsoft.com/office/drawing/2014/main" id="{BC873AA9-CCC5-4435-BB72-618DB6CE2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3" y="2564937"/>
            <a:ext cx="7632854" cy="23715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4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 Sales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899" y="1276710"/>
            <a:ext cx="8585947" cy="23486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investor with a </a:t>
            </a:r>
            <a:r>
              <a:rPr lang="en-US" b="1" dirty="0">
                <a:solidFill>
                  <a:schemeClr val="tx1"/>
                </a:solidFill>
              </a:rPr>
              <a:t>long</a:t>
            </a:r>
            <a:r>
              <a:rPr lang="en-US" dirty="0">
                <a:solidFill>
                  <a:schemeClr val="tx1"/>
                </a:solidFill>
              </a:rPr>
              <a:t> position benefits from price increases.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Easy to understand.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Example: You buy today at $34, and sell later at $57, you profit!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Buy low, sell high.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78C2C7-005E-4A3A-81BB-1ECE9ADC03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700631"/>
            <a:ext cx="8585946" cy="2689411"/>
          </a:xfrm>
        </p:spPr>
        <p:txBody>
          <a:bodyPr/>
          <a:lstStyle/>
          <a:p>
            <a:r>
              <a:rPr lang="en-US" dirty="0"/>
              <a:t>An investor with a </a:t>
            </a:r>
            <a:r>
              <a:rPr lang="en-US" b="1" dirty="0"/>
              <a:t>short </a:t>
            </a:r>
            <a:r>
              <a:rPr lang="en-US" dirty="0"/>
              <a:t>position benefits from price decreases.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Also easy to understand.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Example: You sell today at $83, and buy later at $27, you profit.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9131A"/>
                </a:solidFill>
              </a:rPr>
              <a:t>Sell high, buy low.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Short Sales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64983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You short 100 shares of A</a:t>
            </a:r>
            <a:r>
              <a:rPr lang="en-US" sz="100" dirty="0"/>
              <a:t> </a:t>
            </a:r>
            <a:r>
              <a:rPr lang="en-US" sz="2000" dirty="0"/>
              <a:t>T&amp;T (T) at $30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50% initial margin (here you deposit $1,500) and a 40% maintenance margin on short sales.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The market value of stock borrowed that is sold short is: $30 × $100 = $3,000.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$3,000 is a liability: You are obligated to buy A</a:t>
            </a:r>
            <a:r>
              <a:rPr lang="en-US" sz="100" dirty="0"/>
              <a:t> </a:t>
            </a:r>
            <a:r>
              <a:rPr lang="en-US" sz="2000" dirty="0"/>
              <a:t>T&amp;T shares later at the market value.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249272"/>
            <a:ext cx="3895613" cy="398032"/>
          </a:xfrm>
        </p:spPr>
        <p:txBody>
          <a:bodyPr/>
          <a:lstStyle/>
          <a:p>
            <a:pPr algn="ctr"/>
            <a:r>
              <a:rPr lang="en-US" sz="2000" b="1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2852"/>
              </p:ext>
            </p:extLst>
          </p:nvPr>
        </p:nvGraphicFramePr>
        <p:xfrm>
          <a:off x="342900" y="4721116"/>
          <a:ext cx="38956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12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195801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Sale Proceeds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$ 3,000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Initial Margin Deposit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$ 1,500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249272"/>
            <a:ext cx="4293646" cy="375022"/>
          </a:xfrm>
        </p:spPr>
        <p:txBody>
          <a:bodyPr/>
          <a:lstStyle/>
          <a:p>
            <a:pPr algn="ctr"/>
            <a:r>
              <a:rPr lang="en-US" sz="2000" b="1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31373"/>
              </p:ext>
            </p:extLst>
          </p:nvPr>
        </p:nvGraphicFramePr>
        <p:xfrm>
          <a:off x="4335326" y="4721116"/>
          <a:ext cx="429364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Short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$ 1,500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8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Short Sales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047403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AT&amp;T stock price falls to $20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Sold at $30, value today is $20, so you are "ahead" by $10 per share, or $1,000. The market value of the shares is $2,000.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Your liability is now $</a:t>
            </a:r>
            <a:r>
              <a:rPr lang="en-US" sz="2000" dirty="0">
                <a:solidFill>
                  <a:srgbClr val="A9131A"/>
                </a:solidFill>
              </a:rPr>
              <a:t>2,000.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Also, new margin: $</a:t>
            </a:r>
            <a:r>
              <a:rPr lang="en-US" sz="2000" dirty="0">
                <a:solidFill>
                  <a:srgbClr val="002060"/>
                </a:solidFill>
              </a:rPr>
              <a:t>2,500</a:t>
            </a:r>
            <a:r>
              <a:rPr lang="en-US" sz="2000" dirty="0"/>
              <a:t> / $</a:t>
            </a:r>
            <a:r>
              <a:rPr lang="en-US" sz="2000" dirty="0">
                <a:solidFill>
                  <a:srgbClr val="A9131A"/>
                </a:solidFill>
              </a:rPr>
              <a:t>2,000</a:t>
            </a:r>
            <a:r>
              <a:rPr lang="en-US" sz="2000" dirty="0"/>
              <a:t> = 125%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249272"/>
            <a:ext cx="3895613" cy="398032"/>
          </a:xfrm>
        </p:spPr>
        <p:txBody>
          <a:bodyPr/>
          <a:lstStyle/>
          <a:p>
            <a:pPr algn="ctr"/>
            <a:r>
              <a:rPr lang="en-US" sz="2000" b="1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4721116"/>
          <a:ext cx="38956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12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195801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Sale Proceeds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$ 3,000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Initial Margin Deposit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$ 1,500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249272"/>
            <a:ext cx="4293646" cy="375022"/>
          </a:xfrm>
        </p:spPr>
        <p:txBody>
          <a:bodyPr/>
          <a:lstStyle/>
          <a:p>
            <a:pPr algn="ctr"/>
            <a:r>
              <a:rPr lang="en-US" sz="2000" b="1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701"/>
              </p:ext>
            </p:extLst>
          </p:nvPr>
        </p:nvGraphicFramePr>
        <p:xfrm>
          <a:off x="4335326" y="4721116"/>
          <a:ext cx="429364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Short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b="1" dirty="0">
                          <a:solidFill>
                            <a:srgbClr val="A9131A"/>
                          </a:solidFill>
                        </a:rPr>
                        <a:t>2,000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2,500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2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Short Sales </a:t>
            </a:r>
            <a:r>
              <a:rPr lang="en-US" sz="1000" b="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628316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AT&amp;T stock price rises to $40 per share.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You sold short at $30, stock price is now $40, you are "behind" by $10 per share, or $1,000.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The market value of the shares is $4,000. The short position liability is $4,000.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Also: new margin = $</a:t>
            </a:r>
            <a:r>
              <a:rPr lang="en-US" sz="2000" dirty="0">
                <a:solidFill>
                  <a:srgbClr val="002060"/>
                </a:solidFill>
              </a:rPr>
              <a:t>500</a:t>
            </a:r>
            <a:r>
              <a:rPr lang="en-US" sz="2000" dirty="0"/>
              <a:t> / $</a:t>
            </a:r>
            <a:r>
              <a:rPr lang="en-US" sz="2000" dirty="0">
                <a:solidFill>
                  <a:srgbClr val="A9131A"/>
                </a:solidFill>
              </a:rPr>
              <a:t>4,000</a:t>
            </a:r>
            <a:r>
              <a:rPr lang="en-US" sz="2000" dirty="0"/>
              <a:t> = 12.5% &lt; 40%. Therefore, you are subject to a margin call.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9D88-A06E-47E3-BCFE-7C6D44444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249272"/>
            <a:ext cx="3895613" cy="398032"/>
          </a:xfrm>
        </p:spPr>
        <p:txBody>
          <a:bodyPr/>
          <a:lstStyle/>
          <a:p>
            <a:pPr algn="ctr"/>
            <a:r>
              <a:rPr lang="en-US" sz="2000" b="1" dirty="0"/>
              <a:t>Assets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A037BA-D8D4-4258-B4CE-DEF82F9FF19A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4721116"/>
          <a:ext cx="38956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12">
                  <a:extLst>
                    <a:ext uri="{9D8B030D-6E8A-4147-A177-3AD203B41FA5}">
                      <a16:colId xmlns:a16="http://schemas.microsoft.com/office/drawing/2014/main" val="2508746622"/>
                    </a:ext>
                  </a:extLst>
                </a:gridCol>
                <a:gridCol w="1195801">
                  <a:extLst>
                    <a:ext uri="{9D8B030D-6E8A-4147-A177-3AD203B41FA5}">
                      <a16:colId xmlns:a16="http://schemas.microsoft.com/office/drawing/2014/main" val="272500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Sale Proceeds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$ 3,000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Initial Margin Deposit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$ 1,500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3663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8B6C80-C201-4071-8311-DEEC0EC040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67606" y="4249272"/>
            <a:ext cx="4293646" cy="375022"/>
          </a:xfrm>
        </p:spPr>
        <p:txBody>
          <a:bodyPr/>
          <a:lstStyle/>
          <a:p>
            <a:pPr algn="ctr"/>
            <a:r>
              <a:rPr lang="en-US" sz="2000" b="1" dirty="0"/>
              <a:t>Liabilities and Account Equity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1AD3E6-8C0D-423B-AA12-6A91D128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09687"/>
              </p:ext>
            </p:extLst>
          </p:nvPr>
        </p:nvGraphicFramePr>
        <p:xfrm>
          <a:off x="4335326" y="4721116"/>
          <a:ext cx="429364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601">
                  <a:extLst>
                    <a:ext uri="{9D8B030D-6E8A-4147-A177-3AD203B41FA5}">
                      <a16:colId xmlns:a16="http://schemas.microsoft.com/office/drawing/2014/main" val="4162631901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4127284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Short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b="1" dirty="0">
                          <a:solidFill>
                            <a:srgbClr val="A9131A"/>
                          </a:solidFill>
                        </a:rPr>
                        <a:t>4,000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  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$ 4,500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021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3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More on Short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242424"/>
          </a:xfrm>
        </p:spPr>
        <p:txBody>
          <a:bodyPr/>
          <a:lstStyle/>
          <a:p>
            <a:r>
              <a:rPr lang="en-US" sz="2200" b="1" dirty="0"/>
              <a:t>Short interest </a:t>
            </a:r>
            <a:r>
              <a:rPr lang="en-US" sz="2200" dirty="0"/>
              <a:t>is the amount of common stock held in short positions.</a:t>
            </a:r>
          </a:p>
          <a:p>
            <a:r>
              <a:rPr lang="en-US" sz="2200" dirty="0"/>
              <a:t>In practice, short selling is quite common and a substantial volume of stock sales are initiated by short sellers.</a:t>
            </a:r>
          </a:p>
          <a:p>
            <a:r>
              <a:rPr lang="en-US" sz="2200" dirty="0"/>
              <a:t>Note that with a short position, you may lose more than your total investment, as there is no theoretical limit to how high the stock price may rise.</a:t>
            </a:r>
          </a:p>
          <a:p>
            <a:r>
              <a:rPr lang="en-US" sz="2200" dirty="0"/>
              <a:t>Short sellers face constraints.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From government intervention (that is, the S</a:t>
            </a:r>
            <a:r>
              <a:rPr lang="en-US" sz="100" dirty="0"/>
              <a:t> </a:t>
            </a:r>
            <a:r>
              <a:rPr lang="en-US" sz="2200" dirty="0"/>
              <a:t>E</a:t>
            </a:r>
            <a:r>
              <a:rPr lang="en-US" sz="100" dirty="0"/>
              <a:t> </a:t>
            </a:r>
            <a:r>
              <a:rPr lang="en-US" sz="2200" dirty="0"/>
              <a:t>C)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Also, there might not be enough shares available to borrow to short sell.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Constraints reduce liquidity, increase volatility, and lead to inefficient pricing.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90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BD85-E37B-4EC8-8F66-684027A8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Short Positions for Tesla (T</a:t>
            </a:r>
            <a:r>
              <a:rPr lang="en-US" sz="100" dirty="0"/>
              <a:t> </a:t>
            </a:r>
            <a:r>
              <a:rPr lang="en-US" dirty="0"/>
              <a:t>S</a:t>
            </a:r>
            <a:r>
              <a:rPr lang="en-US" sz="100" dirty="0"/>
              <a:t> </a:t>
            </a:r>
            <a:r>
              <a:rPr lang="en-US" dirty="0"/>
              <a:t>L</a:t>
            </a:r>
            <a:r>
              <a:rPr lang="en-US" sz="100" dirty="0"/>
              <a:t> </a:t>
            </a:r>
            <a:r>
              <a:rPr lang="en-US" dirty="0"/>
              <a:t>A) (found at: </a:t>
            </a:r>
            <a:r>
              <a:rPr lang="en-US" dirty="0">
                <a:hlinkClick r:id="rId2"/>
              </a:rPr>
              <a:t>www.Nasdaq.com</a:t>
            </a:r>
            <a:r>
              <a:rPr lang="en-US" dirty="0"/>
              <a:t>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D2DCA2-9879-4042-92F4-40962EF7A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22280"/>
              </p:ext>
            </p:extLst>
          </p:nvPr>
        </p:nvGraphicFramePr>
        <p:xfrm>
          <a:off x="342900" y="1611107"/>
          <a:ext cx="8458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641891471"/>
                    </a:ext>
                  </a:extLst>
                </a:gridCol>
                <a:gridCol w="1843380">
                  <a:extLst>
                    <a:ext uri="{9D8B030D-6E8A-4147-A177-3AD203B41FA5}">
                      <a16:colId xmlns:a16="http://schemas.microsoft.com/office/drawing/2014/main" val="196827064"/>
                    </a:ext>
                  </a:extLst>
                </a:gridCol>
                <a:gridCol w="2680883">
                  <a:extLst>
                    <a:ext uri="{9D8B030D-6E8A-4147-A177-3AD203B41FA5}">
                      <a16:colId xmlns:a16="http://schemas.microsoft.com/office/drawing/2014/main" val="2192401128"/>
                    </a:ext>
                  </a:extLst>
                </a:gridCol>
                <a:gridCol w="1819387">
                  <a:extLst>
                    <a:ext uri="{9D8B030D-6E8A-4147-A177-3AD203B41FA5}">
                      <a16:colId xmlns:a16="http://schemas.microsoft.com/office/drawing/2014/main" val="3421400903"/>
                    </a:ext>
                  </a:extLst>
                </a:gridCol>
              </a:tblGrid>
              <a:tr h="131632">
                <a:tc>
                  <a:txBody>
                    <a:bodyPr/>
                    <a:lstStyle/>
                    <a:p>
                      <a:r>
                        <a:rPr lang="en-US" sz="1400" dirty="0"/>
                        <a:t>SETTLEMENT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AVG. DAILY SHARE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DAYS TO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660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12/31/2021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22,471,754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23,331,804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12/15/2021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25,817,321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22,805,635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1.132059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90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11/30/2021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26,570,674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24,911,984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1.066582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35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11/15/2021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25,702,669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36,054,532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3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10/29/2021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28,075,921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32,901,460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402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30,337,020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17,943,717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1.690676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71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09/30/2021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29,205,723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20,300,731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1.438654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6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09/15/2021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26,999,741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16,561,475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1.630274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79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08/31/2021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27,432,219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17,361,855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1.580028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0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08/13/2021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26,828,057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17,287,331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1.551891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36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07/30/2021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29,914,139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20,929,992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1.429248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42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07/15/2021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32,355,387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21,704,535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1.49072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23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06/30/2021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34,093,281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25,464,832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1.338838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04272"/>
                  </a:ext>
                </a:extLst>
              </a:tr>
              <a:tr h="199764">
                <a:tc>
                  <a:txBody>
                    <a:bodyPr/>
                    <a:lstStyle/>
                    <a:p>
                      <a:r>
                        <a:rPr lang="en-US" sz="1400" dirty="0"/>
                        <a:t>06/15/2021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39,363,717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21,688,018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1.814998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24442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8A5E-C07D-435A-B0C8-32F7945F1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3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8B8A-0C4A-4516-A5A8-FBEE22AF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Important Closing Note on Short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5B84-85D6-458F-9473-E12862777F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242424"/>
          </a:xfrm>
        </p:spPr>
        <p:txBody>
          <a:bodyPr/>
          <a:lstStyle/>
          <a:p>
            <a:r>
              <a:rPr lang="en-US" sz="2000" dirty="0"/>
              <a:t>With a long position, the most you can ever lose is your total investment. If you buy $10,000 worth of stock, $10,000 is the most you can lose.</a:t>
            </a:r>
          </a:p>
          <a:p>
            <a:r>
              <a:rPr lang="en-US" sz="2000" b="1" dirty="0">
                <a:solidFill>
                  <a:srgbClr val="A9131A"/>
                </a:solidFill>
              </a:rPr>
              <a:t>If you short $10,000 of stock, however, you can lose much more than $10,000: The stock price can keep rising without any particular limit.</a:t>
            </a:r>
          </a:p>
          <a:p>
            <a:r>
              <a:rPr lang="en-US" sz="2000" dirty="0"/>
              <a:t>The possibility for large losses can occur when trading “meme” stocks.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Meme stocks are those widely followed on social media and have gained a big following, like GameStop (G</a:t>
            </a:r>
            <a:r>
              <a:rPr lang="en-US" sz="100" dirty="0"/>
              <a:t> </a:t>
            </a:r>
            <a:r>
              <a:rPr lang="en-US" sz="2000" dirty="0"/>
              <a:t>M</a:t>
            </a:r>
            <a:r>
              <a:rPr lang="en-US" sz="100" dirty="0"/>
              <a:t> </a:t>
            </a:r>
            <a:r>
              <a:rPr lang="en-US" sz="2000" dirty="0"/>
              <a:t>E).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After a number of positive blog posts, shares in G</a:t>
            </a:r>
            <a:r>
              <a:rPr lang="en-US" sz="100" dirty="0"/>
              <a:t> </a:t>
            </a:r>
            <a:r>
              <a:rPr lang="en-US" sz="2000" dirty="0"/>
              <a:t>M</a:t>
            </a:r>
            <a:r>
              <a:rPr lang="en-US" sz="100" dirty="0"/>
              <a:t> </a:t>
            </a:r>
            <a:r>
              <a:rPr lang="en-US" sz="2000" dirty="0"/>
              <a:t>E rose from around $18 on January 8, 2021, to a high of $325 on January 29, 2021—squeezing those who were short.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As of early 2022, shares were still trading around $120 per share.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D908-88A6-4C53-B68C-526D08B34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DA45-1ABB-4B87-83F2-8E2BDCA1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Investing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32B3-E766-4EFA-AF1C-374658F757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950585"/>
          </a:xfrm>
        </p:spPr>
        <p:txBody>
          <a:bodyPr/>
          <a:lstStyle/>
          <a:p>
            <a:r>
              <a:rPr lang="en-US" b="1" dirty="0"/>
              <a:t>Fundamental Question: Why invest at all?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We invest today to </a:t>
            </a:r>
            <a:r>
              <a:rPr lang="en-US" dirty="0">
                <a:solidFill>
                  <a:srgbClr val="00B050"/>
                </a:solidFill>
              </a:rPr>
              <a:t>have more tomorrow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Investment is simply </a:t>
            </a:r>
            <a:r>
              <a:rPr lang="en-US" dirty="0">
                <a:solidFill>
                  <a:srgbClr val="00B050"/>
                </a:solidFill>
              </a:rPr>
              <a:t>deferred consumption.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We choose to wait because we </a:t>
            </a:r>
            <a:r>
              <a:rPr lang="en-US" dirty="0">
                <a:solidFill>
                  <a:srgbClr val="00B050"/>
                </a:solidFill>
              </a:rPr>
              <a:t>want more to spend later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67DED-7732-45B0-AAF8-4F8462B55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356386"/>
            <a:ext cx="8458200" cy="2892014"/>
          </a:xfrm>
        </p:spPr>
        <p:txBody>
          <a:bodyPr/>
          <a:lstStyle/>
          <a:p>
            <a:pPr algn="just"/>
            <a:r>
              <a:rPr lang="en-US" dirty="0"/>
              <a:t>Investors have their own </a:t>
            </a:r>
            <a:r>
              <a:rPr lang="en-US" b="1" dirty="0">
                <a:solidFill>
                  <a:srgbClr val="FF0000"/>
                </a:solidFill>
              </a:rPr>
              <a:t>investment objectives and strategies.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The Investment Policy Statement (I</a:t>
            </a:r>
            <a:r>
              <a:rPr lang="en-US" sz="1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</a:t>
            </a:r>
            <a:r>
              <a:rPr lang="en-US" sz="1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S).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dirty="0"/>
              <a:t>Designed to reflect your objectives and strategies.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dirty="0"/>
              <a:t>Two parts: 1) Objectives, 2) Constraints.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3996-D318-46F4-9295-0B9593EB9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1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200" dirty="0"/>
              <a:t>Forming a Real Investment Portfolio </a:t>
            </a:r>
            <a:r>
              <a:rPr lang="en-US" sz="1000" b="0" dirty="0"/>
              <a:t>1</a:t>
            </a:r>
            <a:r>
              <a:rPr lang="en-US" sz="3200" dirty="0"/>
              <a:t>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77248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gave a Risk Tolerance Quiz to some employees at a well-known University.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Possible quiz scores ranged from 10 (very risk averse) to 45 (little risk aversion).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What type of portfolio do you recommend for each of them?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4DC427-775C-4540-A541-C29AD92E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51664"/>
              </p:ext>
            </p:extLst>
          </p:nvPr>
        </p:nvGraphicFramePr>
        <p:xfrm>
          <a:off x="470772" y="2956828"/>
          <a:ext cx="815564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482">
                  <a:extLst>
                    <a:ext uri="{9D8B030D-6E8A-4147-A177-3AD203B41FA5}">
                      <a16:colId xmlns:a16="http://schemas.microsoft.com/office/drawing/2014/main" val="374558191"/>
                    </a:ext>
                  </a:extLst>
                </a:gridCol>
                <a:gridCol w="1204857">
                  <a:extLst>
                    <a:ext uri="{9D8B030D-6E8A-4147-A177-3AD203B41FA5}">
                      <a16:colId xmlns:a16="http://schemas.microsoft.com/office/drawing/2014/main" val="3194806263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2119216072"/>
                    </a:ext>
                  </a:extLst>
                </a:gridCol>
                <a:gridCol w="2646381">
                  <a:extLst>
                    <a:ext uri="{9D8B030D-6E8A-4147-A177-3AD203B41FA5}">
                      <a16:colId xmlns:a16="http://schemas.microsoft.com/office/drawing/2014/main" val="334517179"/>
                    </a:ext>
                  </a:extLst>
                </a:gridCol>
                <a:gridCol w="1504850">
                  <a:extLst>
                    <a:ext uri="{9D8B030D-6E8A-4147-A177-3AD203B41FA5}">
                      <a16:colId xmlns:a16="http://schemas.microsoft.com/office/drawing/2014/main" val="283205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Investment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7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39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Lucy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23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Isabel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93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Brigit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8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39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Patrick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Little or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2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Imelda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than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82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52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9472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400" dirty="0"/>
                        <a:t>Marie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More than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9279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0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Forming a Real Investment Portfolio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3907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What do the scores mean?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D946DA-BAC0-4611-85EE-9D9827458B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807286"/>
            <a:ext cx="8458200" cy="2173043"/>
          </a:xfrm>
        </p:spPr>
        <p:txBody>
          <a:bodyPr/>
          <a:lstStyle/>
          <a:p>
            <a:r>
              <a:rPr lang="en-US" sz="2000" dirty="0"/>
              <a:t>Marie: 21-year-old accounting major.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Long investment horizon to retirement (30+ years).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Score of 40 indicates an aggressive approach: heavy weight on equity.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How much? Rule of thumb: 100 (or 110) minus age.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100 − 21 = 79% ; 110 − 21 = 89%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F29D64-B884-48A6-9E09-0A33C62567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4120180"/>
            <a:ext cx="8458200" cy="2105345"/>
          </a:xfrm>
        </p:spPr>
        <p:txBody>
          <a:bodyPr/>
          <a:lstStyle/>
          <a:p>
            <a:r>
              <a:rPr lang="en-US" sz="2000" dirty="0"/>
              <a:t>Imelda: 59-year-old college professor.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Short investment horizon to retirement (5–10 years).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Score of 18 indicates a conservative approach: smaller weight on equity.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000" dirty="0"/>
              <a:t>100 − 59 = 41 % ; 110 − 59 = 51%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92490"/>
            <a:ext cx="8464769" cy="903231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 err="1"/>
              <a:t>A</a:t>
            </a:r>
            <a:r>
              <a:rPr lang="en-US" sz="100" dirty="0"/>
              <a:t> </a:t>
            </a:r>
            <a:r>
              <a:rPr lang="en-US" dirty="0"/>
              <a:t>I</a:t>
            </a:r>
            <a:r>
              <a:rPr lang="en-US" sz="100" dirty="0"/>
              <a:t> </a:t>
            </a:r>
            <a:r>
              <a:rPr lang="en-US" dirty="0" err="1"/>
              <a:t>I</a:t>
            </a:r>
            <a:r>
              <a:rPr lang="en-US" dirty="0"/>
              <a:t> Asset Allocation Models Suggested Allocations by Investor Profile</a:t>
            </a:r>
          </a:p>
        </p:txBody>
      </p:sp>
      <p:pic>
        <p:nvPicPr>
          <p:cNvPr id="3" name="Picture 2" descr="An infographic titled A A I I Asset Allocation Models has 3 columns with 3 sections each.">
            <a:extLst>
              <a:ext uri="{FF2B5EF4-FFF2-40B4-BE49-F238E27FC236}">
                <a16:creationId xmlns:a16="http://schemas.microsoft.com/office/drawing/2014/main" id="{12E5B294-B0EA-4063-B5C1-4B38173B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62" y="1359774"/>
            <a:ext cx="5054576" cy="466661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3A943-C3ED-4BD9-BC87-D5F682AC14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8634" y="6290442"/>
            <a:ext cx="3366733" cy="224658"/>
          </a:xfrm>
        </p:spPr>
        <p:txBody>
          <a:bodyPr/>
          <a:lstStyle/>
          <a:p>
            <a:r>
              <a:rPr lang="en-US" sz="1200" dirty="0">
                <a:hlinkClick r:id="rId3" action="ppaction://hlinksldjump"/>
              </a:rPr>
              <a:t>Access the text alternative for slide images.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08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27EE-D69E-4482-865B-F3849B9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Asset Allocation: Other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2042-B02E-460C-8500-E6858F5EA5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606339"/>
          </a:xfrm>
        </p:spPr>
        <p:txBody>
          <a:bodyPr/>
          <a:lstStyle/>
          <a:p>
            <a:r>
              <a:rPr lang="en-US" sz="1800" dirty="0"/>
              <a:t>Recall that </a:t>
            </a:r>
            <a:r>
              <a:rPr lang="en-US" sz="1800" b="1" dirty="0"/>
              <a:t>asset allocation </a:t>
            </a:r>
            <a:r>
              <a:rPr lang="en-US" sz="1800" dirty="0"/>
              <a:t>is more important than security selection.</a:t>
            </a:r>
          </a:p>
          <a:p>
            <a:r>
              <a:rPr lang="en-US" sz="1800" dirty="0"/>
              <a:t>As objectives change, investors modify their asset allocation.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Strategic Asset Allocation: Your targeted asset allocation.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Tactical Asset Allocation: Short-term changes to your strategic asset allocation.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8F6DF-3452-49BE-B9E8-9C1F26CF2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064038"/>
            <a:ext cx="8458200" cy="3184363"/>
          </a:xfrm>
        </p:spPr>
        <p:txBody>
          <a:bodyPr/>
          <a:lstStyle/>
          <a:p>
            <a:r>
              <a:rPr lang="en-US" sz="1800" dirty="0"/>
              <a:t>There are other ways to invest: one example is R</a:t>
            </a:r>
            <a:r>
              <a:rPr lang="en-US" sz="100" dirty="0"/>
              <a:t> </a:t>
            </a:r>
            <a:r>
              <a:rPr lang="en-US" sz="1800" dirty="0"/>
              <a:t>E</a:t>
            </a:r>
            <a:r>
              <a:rPr lang="en-US" sz="100" dirty="0"/>
              <a:t> </a:t>
            </a:r>
            <a:r>
              <a:rPr lang="en-US" sz="1800" dirty="0"/>
              <a:t>I</a:t>
            </a:r>
            <a:r>
              <a:rPr lang="en-US" sz="100" dirty="0"/>
              <a:t> </a:t>
            </a:r>
            <a:r>
              <a:rPr lang="en-US" sz="1800" dirty="0"/>
              <a:t>T</a:t>
            </a:r>
            <a:r>
              <a:rPr lang="en-US" sz="100" dirty="0"/>
              <a:t> </a:t>
            </a:r>
            <a:r>
              <a:rPr lang="en-US" sz="1800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Real Estate Investment Trust.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A R</a:t>
            </a:r>
            <a:r>
              <a:rPr lang="en-US" sz="100" dirty="0"/>
              <a:t> </a:t>
            </a:r>
            <a:r>
              <a:rPr lang="en-US" sz="1800" dirty="0"/>
              <a:t>E</a:t>
            </a:r>
            <a:r>
              <a:rPr lang="en-US" sz="100" dirty="0"/>
              <a:t> </a:t>
            </a:r>
            <a:r>
              <a:rPr lang="en-US" sz="1800" dirty="0"/>
              <a:t>I</a:t>
            </a:r>
            <a:r>
              <a:rPr lang="en-US" sz="100" dirty="0"/>
              <a:t> </a:t>
            </a:r>
            <a:r>
              <a:rPr lang="en-US" sz="1800" dirty="0"/>
              <a:t>T is a company owning income-producing real estate.</a:t>
            </a:r>
          </a:p>
          <a:p>
            <a:pPr marL="621792" lvl="1" indent="-320040"/>
            <a:r>
              <a:rPr lang="en-US" sz="1800" dirty="0"/>
              <a:t>Apartments.</a:t>
            </a:r>
          </a:p>
          <a:p>
            <a:pPr marL="621792" lvl="1" indent="-320040"/>
            <a:r>
              <a:rPr lang="en-US" sz="1800" dirty="0"/>
              <a:t>Shopping Centers.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R</a:t>
            </a:r>
            <a:r>
              <a:rPr lang="en-US" sz="100" dirty="0"/>
              <a:t> </a:t>
            </a:r>
            <a:r>
              <a:rPr lang="en-US" sz="1800" dirty="0"/>
              <a:t>E</a:t>
            </a:r>
            <a:r>
              <a:rPr lang="en-US" sz="100" dirty="0"/>
              <a:t> </a:t>
            </a:r>
            <a:r>
              <a:rPr lang="en-US" sz="1800" dirty="0"/>
              <a:t>I</a:t>
            </a:r>
            <a:r>
              <a:rPr lang="en-US" sz="100" dirty="0"/>
              <a:t> </a:t>
            </a:r>
            <a:r>
              <a:rPr lang="en-US" sz="1800" dirty="0"/>
              <a:t>T</a:t>
            </a:r>
            <a:r>
              <a:rPr lang="en-US" sz="100" dirty="0"/>
              <a:t> </a:t>
            </a:r>
            <a:r>
              <a:rPr lang="en-US" sz="1800" dirty="0"/>
              <a:t>S allow investors to diversify into real estate (without dealing with tenants).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R</a:t>
            </a:r>
            <a:r>
              <a:rPr lang="en-US" sz="100" dirty="0"/>
              <a:t> </a:t>
            </a:r>
            <a:r>
              <a:rPr lang="en-US" sz="1800" dirty="0"/>
              <a:t>E</a:t>
            </a:r>
            <a:r>
              <a:rPr lang="en-US" sz="100" dirty="0"/>
              <a:t> </a:t>
            </a:r>
            <a:r>
              <a:rPr lang="en-US" sz="1800" dirty="0"/>
              <a:t>I</a:t>
            </a:r>
            <a:r>
              <a:rPr lang="en-US" sz="100" dirty="0"/>
              <a:t> </a:t>
            </a:r>
            <a:r>
              <a:rPr lang="en-US" sz="1800" dirty="0"/>
              <a:t>T</a:t>
            </a:r>
            <a:r>
              <a:rPr lang="en-US" sz="100" dirty="0"/>
              <a:t> </a:t>
            </a:r>
            <a:r>
              <a:rPr lang="en-US" sz="1800" dirty="0"/>
              <a:t>S are risky: cash flows are not guaranteed.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74E72-6DA7-45AB-B63A-A4315A68B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3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A929-56CF-45C2-BA49-87EB5B84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Internet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7D009-FFF2-450C-923A-AA28EE87E9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5176643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www.msn.com/en-us/money/investing</a:t>
            </a:r>
            <a:r>
              <a:rPr lang="en-US" sz="2200" dirty="0"/>
              <a:t> (a reference for portfolio building)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www.cfainstitute.org</a:t>
            </a:r>
            <a:r>
              <a:rPr lang="en-US" sz="2200" dirty="0"/>
              <a:t> (a reference for a career in financial advice)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www.cfp.net</a:t>
            </a:r>
            <a:r>
              <a:rPr lang="en-US" sz="2200" dirty="0"/>
              <a:t> (another reference for a career in financial advice)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5"/>
              </a:rPr>
              <a:t>www.brightscope.com</a:t>
            </a:r>
            <a:r>
              <a:rPr lang="en-US" sz="2200" dirty="0"/>
              <a:t> (a reference to compare 401(k) plans)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6"/>
              </a:rPr>
              <a:t>www.bearmarketcentral.com</a:t>
            </a:r>
            <a:r>
              <a:rPr lang="en-US" sz="2200" dirty="0"/>
              <a:t> (a reference devoted to short selling)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7"/>
              </a:rPr>
              <a:t>www.AAII.com</a:t>
            </a:r>
            <a:r>
              <a:rPr lang="en-US" sz="2200" dirty="0"/>
              <a:t> (a reference for investing as an individual)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>
                <a:hlinkClick r:id="rId8"/>
              </a:rPr>
              <a:t>jmdinvestments.blogspot.com</a:t>
            </a:r>
            <a:r>
              <a:rPr lang="en-US" sz="2200" dirty="0"/>
              <a:t> (reference for recent financial information)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BE5F-48C0-48A2-AE60-427071D27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48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95A9-5EAA-4256-B522-465B0BF9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Chapter Review </a:t>
            </a:r>
            <a:r>
              <a:rPr lang="en-US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67F6-034E-4D0C-B3FA-05696C9047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423921"/>
          </a:xfrm>
        </p:spPr>
        <p:txBody>
          <a:bodyPr/>
          <a:lstStyle/>
          <a:p>
            <a:r>
              <a:rPr lang="en-US" sz="2200" dirty="0"/>
              <a:t>The importance of an investment policy statement (I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The investment policy statement (I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S) identifies the objectives (risk and return) of an investor, as well as the constraints the investor faces in achieving these objectives.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The I</a:t>
            </a:r>
            <a:r>
              <a:rPr lang="en-US" sz="100" dirty="0"/>
              <a:t> </a:t>
            </a:r>
            <a:r>
              <a:rPr lang="en-US" sz="2200" dirty="0"/>
              <a:t>P</a:t>
            </a:r>
            <a:r>
              <a:rPr lang="en-US" sz="100" dirty="0"/>
              <a:t> </a:t>
            </a:r>
            <a:r>
              <a:rPr lang="en-US" sz="2200" dirty="0"/>
              <a:t>S provides an investing “roadmap” and will influence the strategies, type of account, and holdings an investor chooses.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F13BE-9DEB-40A6-A03C-5F27B6E794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828525"/>
            <a:ext cx="8458200" cy="2712123"/>
          </a:xfrm>
        </p:spPr>
        <p:txBody>
          <a:bodyPr/>
          <a:lstStyle/>
          <a:p>
            <a:r>
              <a:rPr lang="en-US" sz="2200" dirty="0"/>
              <a:t>The various types of securities brokers.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Choosing a Broker.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Online Brokers.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Security Investors Protection Corporation.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Broker-Customer Relations.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BD5918-FD0A-4A8B-A78C-AA575AB09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6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95A9-5EAA-4256-B522-465B0BF9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Chapter Review </a:t>
            </a:r>
            <a:r>
              <a:rPr lang="en-US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67F6-034E-4D0C-B3FA-05696C9047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327103"/>
          </a:xfrm>
        </p:spPr>
        <p:txBody>
          <a:bodyPr/>
          <a:lstStyle/>
          <a:p>
            <a:r>
              <a:rPr lang="en-US" dirty="0"/>
              <a:t>Brokerage Accounts.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Cash Accounts.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Margin Accounts and how to calculate initial and maintenance margin.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 Note on Annualizing Returns.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F13BE-9DEB-40A6-A03C-5F27B6E794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775934"/>
            <a:ext cx="8458200" cy="1452282"/>
          </a:xfrm>
        </p:spPr>
        <p:txBody>
          <a:bodyPr/>
          <a:lstStyle/>
          <a:p>
            <a:r>
              <a:rPr lang="en-US" dirty="0"/>
              <a:t>Short Sales.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Basics of a Short Sale.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Some Details.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F79AE5-AD87-4519-9994-D5C1143C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5400338"/>
            <a:ext cx="8458200" cy="825186"/>
          </a:xfrm>
        </p:spPr>
        <p:txBody>
          <a:bodyPr/>
          <a:lstStyle/>
          <a:p>
            <a:r>
              <a:rPr lang="en-US" dirty="0"/>
              <a:t>Forming a Actual Investment Portfolio.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BD5918-FD0A-4A8B-A78C-AA575AB09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55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2C4D4-C867-4E2F-BF62-33A518B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 of Main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A61A-BFE6-4A7C-8D2C-21B89B6A8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8768" y="6526389"/>
            <a:ext cx="8715375" cy="315310"/>
          </a:xfrm>
        </p:spPr>
        <p:txBody>
          <a:bodyPr/>
          <a:lstStyle/>
          <a:p>
            <a:r>
              <a:rPr lang="en-US" sz="1200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48266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4319-0CE7-446D-9BE3-6C7EF31C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869A4-640C-411D-950A-F5B7A06D7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82841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E85A-0F91-4415-B8AC-FE50711B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Cash Account – Text Alternative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5945BC-5221-4A0B-B7AE-B89623261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parent-slide containing images.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D81CA-E91F-464F-AA3B-67B77BF5EB4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A. Open the account leads to. B. Deposit $10,000 leads to. C. Buy 100 shares of stock at $80 per share leads to. D. Pay commission say $50 leads to. E. Cash account has $1,950 in cash and $8,000 in stock.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6AFC46-630D-4BA8-9B1B-20C53F622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parent-slide containing images.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F5A3-F0FF-4ED6-8DF3-97FD9B492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z="800" smtClean="0"/>
              <a:t>49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496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DA45-1ABB-4B87-83F2-8E2BDCA1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Objectives: Risk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32B3-E766-4EFA-AF1C-374658F757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950585"/>
          </a:xfrm>
        </p:spPr>
        <p:txBody>
          <a:bodyPr/>
          <a:lstStyle/>
          <a:p>
            <a:pPr algn="just"/>
            <a:r>
              <a:rPr lang="en-US" dirty="0"/>
              <a:t>In formulating investment objectives, </a:t>
            </a:r>
            <a:r>
              <a:rPr lang="en-US" b="1" dirty="0">
                <a:solidFill>
                  <a:srgbClr val="0070C0"/>
                </a:solidFill>
              </a:rPr>
              <a:t>the individual must balance return objectives with risk tolerance.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dirty="0"/>
              <a:t>Investors must think about </a:t>
            </a:r>
            <a:r>
              <a:rPr lang="en-US" b="1" dirty="0"/>
              <a:t>risk and return</a:t>
            </a:r>
            <a:r>
              <a:rPr lang="en-US" dirty="0"/>
              <a:t>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dirty="0"/>
              <a:t>Investors must think about how much risk they can handle.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67DED-7732-45B0-AAF8-4F8462B55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356386"/>
            <a:ext cx="8458200" cy="2892014"/>
          </a:xfrm>
        </p:spPr>
        <p:txBody>
          <a:bodyPr/>
          <a:lstStyle/>
          <a:p>
            <a:r>
              <a:rPr lang="en-US" dirty="0"/>
              <a:t>Your </a:t>
            </a:r>
            <a:r>
              <a:rPr lang="en-US" b="1" dirty="0">
                <a:solidFill>
                  <a:srgbClr val="0070C0"/>
                </a:solidFill>
              </a:rPr>
              <a:t>risk tolerance </a:t>
            </a:r>
            <a:r>
              <a:rPr lang="en-US" dirty="0"/>
              <a:t>is affected by: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en-US" dirty="0"/>
              <a:t> to take risk.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willingness</a:t>
            </a:r>
            <a:r>
              <a:rPr lang="en-US" dirty="0"/>
              <a:t> to take risk.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3996-D318-46F4-9295-0B9593EB9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5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E85A-0F91-4415-B8AC-FE50711B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100" dirty="0"/>
              <a:t> </a:t>
            </a:r>
            <a:r>
              <a:rPr lang="en-US" sz="2800" dirty="0" err="1"/>
              <a:t>A</a:t>
            </a:r>
            <a:r>
              <a:rPr lang="en-US" sz="100" dirty="0"/>
              <a:t> </a:t>
            </a:r>
            <a:r>
              <a:rPr lang="en-US" sz="2800" dirty="0"/>
              <a:t>I</a:t>
            </a:r>
            <a:r>
              <a:rPr lang="en-US" sz="1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Asset Allocation Models Suggested Allocations by Investor Profile – Text Alternative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390A1-3720-4EAB-895C-D45C73BAA2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parent-slide containing images.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D81CA-E91F-464F-AA3B-67B77BF5EB4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infographic has 3 columns labeled aggressive investor 90% diversified stock, moderate investor 60% diversified stock, and conservative investor 40% diversified stock. Each column has 3 sections for time horizon; characteristics with sub-divisions growth, income, and risk; and allocations with a sub-section for portfolio return.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CE21-69D7-42EF-BCE8-794ED7E04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>
                <a:hlinkClick r:id="rId2" action="ppaction://hlinksldjump"/>
              </a:rPr>
              <a:t>Return to parent-slide containing images.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F5A3-F0FF-4ED6-8DF3-97FD9B492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z="800" smtClean="0"/>
              <a:t>50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3271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AE08-DACD-48EE-90AF-FD1C8F06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9C15-A469-40D9-8155-3285D27CA2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/>
              <a:t>Resources. </a:t>
            </a:r>
            <a:r>
              <a:rPr lang="en-US" dirty="0"/>
              <a:t>What is the minimum sum needed? What are the associated costs?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/>
              <a:t>Horizon. </a:t>
            </a:r>
            <a:r>
              <a:rPr lang="en-US" dirty="0"/>
              <a:t>When do you need the money?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/>
              <a:t>Liquidity. </a:t>
            </a:r>
            <a:r>
              <a:rPr lang="en-US" dirty="0"/>
              <a:t>Can you sell the asset quickly without a big price reduction?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/>
              <a:t>Taxes.</a:t>
            </a:r>
            <a:r>
              <a:rPr lang="en-US" dirty="0"/>
              <a:t> After-tax returns matter. Which tax bracket are you in?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i="1" dirty="0"/>
              <a:t>Special circumstances. </a:t>
            </a:r>
            <a:r>
              <a:rPr lang="en-US" dirty="0"/>
              <a:t>Does your company match your investments? Do you face any restrictions on what stocks you can buy? Do you have a conflict of interest?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1069-6AFD-4C2D-B676-FB1FE582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AE08-DACD-48EE-90AF-FD1C8F06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Strategies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9C15-A469-40D9-8155-3285D27CA2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Investment management. </a:t>
            </a:r>
            <a:r>
              <a:rPr lang="en-US" dirty="0"/>
              <a:t>Should you manage your investments yourself or hire someone else to do it?</a:t>
            </a:r>
          </a:p>
          <a:p>
            <a:pPr marL="292608" indent="-29260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Market timing. </a:t>
            </a:r>
            <a:r>
              <a:rPr lang="en-US" dirty="0"/>
              <a:t>Should you try to buy and sell to anticipate the future direction of the market?</a:t>
            </a:r>
          </a:p>
          <a:p>
            <a:pPr marL="292608" indent="-29260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Asset allocation. </a:t>
            </a:r>
            <a:r>
              <a:rPr lang="en-US" dirty="0"/>
              <a:t>How should you distribute your investment funds across the different classes of assets?</a:t>
            </a:r>
          </a:p>
          <a:p>
            <a:pPr marL="292608" indent="-29260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Security selection. </a:t>
            </a:r>
            <a:r>
              <a:rPr lang="en-US" dirty="0"/>
              <a:t>Within each asset class, which specific securities should you buy?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1069-6AFD-4C2D-B676-FB1FE582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DA45-1ABB-4B87-83F2-8E2BDCA1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Asset Allocation or Security Selection?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32B3-E766-4EFA-AF1C-374658F757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295291"/>
          </a:xfrm>
        </p:spPr>
        <p:txBody>
          <a:bodyPr/>
          <a:lstStyle/>
          <a:p>
            <a:pPr algn="just"/>
            <a:r>
              <a:rPr lang="en-US" sz="2200" b="1" dirty="0"/>
              <a:t>Is asset allocation or security selection more important to the success of a portfolio?</a:t>
            </a:r>
          </a:p>
          <a:p>
            <a:pPr algn="just"/>
            <a:r>
              <a:rPr lang="en-US" sz="2200" b="1" dirty="0">
                <a:solidFill>
                  <a:srgbClr val="A9131A"/>
                </a:solidFill>
              </a:rPr>
              <a:t>Most people are inclined to think security selection is the more important element for successful investing.</a:t>
            </a:r>
          </a:p>
          <a:p>
            <a:pPr algn="just"/>
            <a:r>
              <a:rPr lang="en-US" sz="2200" b="1" dirty="0">
                <a:solidFill>
                  <a:srgbClr val="002060"/>
                </a:solidFill>
              </a:rPr>
              <a:t>Research shows that asset allocation is more important.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sz="2200" dirty="0"/>
              <a:t>About </a:t>
            </a:r>
            <a:r>
              <a:rPr lang="en-US" sz="2200" b="1" dirty="0"/>
              <a:t>90% of portfolio performance stems from asset allocation</a:t>
            </a:r>
            <a:r>
              <a:rPr lang="en-US" sz="2200" dirty="0"/>
              <a:t>.</a:t>
            </a:r>
          </a:p>
          <a:p>
            <a:pPr marL="292608" indent="-292608" algn="just">
              <a:buFont typeface="Arial" panose="020B0604020202020204" pitchFamily="34" charset="0"/>
              <a:buChar char="•"/>
            </a:pPr>
            <a:r>
              <a:rPr lang="en-US" sz="2200" dirty="0"/>
              <a:t>So, only 10% of portfolio performance comes from security selection.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67DED-7732-45B0-AAF8-4F8462B55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861348"/>
            <a:ext cx="8458200" cy="1699708"/>
          </a:xfrm>
        </p:spPr>
        <p:txBody>
          <a:bodyPr/>
          <a:lstStyle/>
          <a:p>
            <a:r>
              <a:rPr lang="en-US" sz="2200" dirty="0"/>
              <a:t>How is this result possible? Consider the Crash of 2008.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Bonds outperformed stocks in 2008.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2200" dirty="0"/>
              <a:t>Even those elusive “skilled stock pickers” might underperform bonds because stocks tend to move together.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3996-D318-46F4-9295-0B9593EB9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2E7-F1C4-48F8-A0C7-D5DCAF5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>
            <a:normAutofit/>
          </a:bodyPr>
          <a:lstStyle/>
          <a:p>
            <a:r>
              <a:rPr lang="en-US" sz="3600" dirty="0"/>
              <a:t>Choosing a Broker/Advisor </a:t>
            </a:r>
            <a:r>
              <a:rPr lang="en-US" sz="1000" b="0" dirty="0"/>
              <a:t>1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FBE-C6E3-45BF-869C-5FA2A59E8F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994538"/>
          </a:xfrm>
        </p:spPr>
        <p:txBody>
          <a:bodyPr/>
          <a:lstStyle/>
          <a:p>
            <a:r>
              <a:rPr lang="en-US" dirty="0"/>
              <a:t>What do you do after carefully crafting your Investment Policy Statement (I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S)?</a:t>
            </a:r>
          </a:p>
          <a:p>
            <a:r>
              <a:rPr lang="en-US" dirty="0"/>
              <a:t>After setting up your I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A (highly advised), you might decide to invest other money.</a:t>
            </a:r>
          </a:p>
          <a:p>
            <a:r>
              <a:rPr lang="en-US" dirty="0"/>
              <a:t>If so, you need to choose the type of brokerage account and your broker/advisor from: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full-service brokers.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discount brokers.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deep-discount brokers.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563A65-311D-43B4-9938-7DFDCC1633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5368065"/>
            <a:ext cx="8458200" cy="1183341"/>
          </a:xfrm>
        </p:spPr>
        <p:txBody>
          <a:bodyPr/>
          <a:lstStyle/>
          <a:p>
            <a:r>
              <a:rPr lang="en-US" dirty="0"/>
              <a:t>These three groups can be distinguished by the level of service provided, as well as the level of commissions charged.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58DB-0291-4486-B0D6-950D46E43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008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FEE61EC3-6634-45B5-BF77-FBC9B835BC79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A15A20A0-BEE6-47A5-BC6B-F87134FBF13C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22313DF8-AA3F-4A8D-9652-6DDC53D759E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Nickels_UB13e_PPT_Instructor_Ch03</Template>
  <TotalTime>5128</TotalTime>
  <Words>4190</Words>
  <Application>Microsoft Office PowerPoint</Application>
  <PresentationFormat>On-screen Show (4:3)</PresentationFormat>
  <Paragraphs>551</Paragraphs>
  <Slides>50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Title Slides Master</vt:lpstr>
      <vt:lpstr>MainContentSlideMaster</vt:lpstr>
      <vt:lpstr>ClosingMaster</vt:lpstr>
      <vt:lpstr>DividerSlideMaster</vt:lpstr>
      <vt:lpstr>ImageDescriptionAppendixSlideMaster</vt:lpstr>
      <vt:lpstr>Equation</vt:lpstr>
      <vt:lpstr>Chapter 2</vt:lpstr>
      <vt:lpstr>The Investment Process</vt:lpstr>
      <vt:lpstr>Learning Objectives</vt:lpstr>
      <vt:lpstr>Investing Overview</vt:lpstr>
      <vt:lpstr>Objectives: Risk and Return</vt:lpstr>
      <vt:lpstr>Investor Constraints</vt:lpstr>
      <vt:lpstr>Investment Strategies and Policies</vt:lpstr>
      <vt:lpstr>Asset Allocation or Security Selection?</vt:lpstr>
      <vt:lpstr>Choosing a Broker/Advisor 1 </vt:lpstr>
      <vt:lpstr>Choosing a Broker/Advisor 2  </vt:lpstr>
      <vt:lpstr>Securities Investor Protection Corporation (S I P C)</vt:lpstr>
      <vt:lpstr>Advisor-Customer Relations</vt:lpstr>
      <vt:lpstr>Two Types of Brokerage Accounts</vt:lpstr>
      <vt:lpstr>A Cash Account</vt:lpstr>
      <vt:lpstr>Margin Accounts 1</vt:lpstr>
      <vt:lpstr>Example: Margin Accounts, The Balance Sheet</vt:lpstr>
      <vt:lpstr>Margin Accounts 2</vt:lpstr>
      <vt:lpstr>Example: The Workings of a Margin Account 1</vt:lpstr>
      <vt:lpstr>Example: The Workings of a Margin Account 2</vt:lpstr>
      <vt:lpstr>Example: The Effects of Margin 1</vt:lpstr>
      <vt:lpstr>Example: The Effects of Margin 2</vt:lpstr>
      <vt:lpstr>Example: The Effects of Margin 3</vt:lpstr>
      <vt:lpstr>Example: How Low Can it Go?</vt:lpstr>
      <vt:lpstr>Example: How Low Can it Go? (Answer)</vt:lpstr>
      <vt:lpstr>Example: Annualizing Returns on a Margin Purchase 1</vt:lpstr>
      <vt:lpstr>Example: Annualizing Returns on a Margin Purchase 2</vt:lpstr>
      <vt:lpstr>Example: Annualizing Returns on a Margin Purchase 3</vt:lpstr>
      <vt:lpstr>Hypothecation and Street Name Registration</vt:lpstr>
      <vt:lpstr>Retirement Accounts: Company Sponsored Plans 1</vt:lpstr>
      <vt:lpstr>Retirement Accounts: Company Sponsored Plans 2</vt:lpstr>
      <vt:lpstr>Individual Retirement Accounts, I R A’s</vt:lpstr>
      <vt:lpstr>Short Sales 1 </vt:lpstr>
      <vt:lpstr>Short Sales 2</vt:lpstr>
      <vt:lpstr>Example: Short Sales 1</vt:lpstr>
      <vt:lpstr>Example: Short Sales 2</vt:lpstr>
      <vt:lpstr>Example: Short Sales 3</vt:lpstr>
      <vt:lpstr>More on Short Sales</vt:lpstr>
      <vt:lpstr>Actual Short Positions for Tesla (T S L A) (found at: www.Nasdaq.com)</vt:lpstr>
      <vt:lpstr>Important Closing Note on Short Sales</vt:lpstr>
      <vt:lpstr>Forming a Real Investment Portfolio 1    </vt:lpstr>
      <vt:lpstr>Forming a Real Investment Portfolio 2</vt:lpstr>
      <vt:lpstr>A A I I Asset Allocation Models Suggested Allocations by Investor Profile</vt:lpstr>
      <vt:lpstr>Asset Allocation: Other Thoughts</vt:lpstr>
      <vt:lpstr>Useful Internet Sites</vt:lpstr>
      <vt:lpstr>Chapter Review 1</vt:lpstr>
      <vt:lpstr>Chapter Review 2</vt:lpstr>
      <vt:lpstr>End of Main Content</vt:lpstr>
      <vt:lpstr>Accessibility content: Text Alternatives for images</vt:lpstr>
      <vt:lpstr>A Cash Account – Text Alternative</vt:lpstr>
      <vt:lpstr>A A I I Asset Allocation Models Suggested Allocations by Investor Profile – Text Alternative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/>
  <cp:keywords/>
  <cp:lastModifiedBy>NNU</cp:lastModifiedBy>
  <cp:revision>1578</cp:revision>
  <dcterms:created xsi:type="dcterms:W3CDTF">2020-12-08T04:00:13Z</dcterms:created>
  <dcterms:modified xsi:type="dcterms:W3CDTF">2024-02-25T06:59:50Z</dcterms:modified>
</cp:coreProperties>
</file>