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5"/>
  </p:notesMasterIdLst>
  <p:sldIdLst>
    <p:sldId id="256" r:id="rId2"/>
    <p:sldId id="275" r:id="rId3"/>
    <p:sldId id="276" r:id="rId4"/>
    <p:sldId id="274" r:id="rId5"/>
    <p:sldId id="273" r:id="rId6"/>
    <p:sldId id="272" r:id="rId7"/>
    <p:sldId id="271" r:id="rId8"/>
    <p:sldId id="270" r:id="rId9"/>
    <p:sldId id="269" r:id="rId10"/>
    <p:sldId id="277" r:id="rId11"/>
    <p:sldId id="268" r:id="rId12"/>
    <p:sldId id="267" r:id="rId13"/>
    <p:sldId id="266" r:id="rId14"/>
    <p:sldId id="265" r:id="rId15"/>
    <p:sldId id="264" r:id="rId16"/>
    <p:sldId id="263" r:id="rId17"/>
    <p:sldId id="262" r:id="rId18"/>
    <p:sldId id="257" r:id="rId19"/>
    <p:sldId id="261" r:id="rId20"/>
    <p:sldId id="260" r:id="rId21"/>
    <p:sldId id="295" r:id="rId22"/>
    <p:sldId id="294" r:id="rId23"/>
    <p:sldId id="293" r:id="rId24"/>
    <p:sldId id="291" r:id="rId25"/>
    <p:sldId id="292" r:id="rId26"/>
    <p:sldId id="290" r:id="rId27"/>
    <p:sldId id="289" r:id="rId28"/>
    <p:sldId id="300" r:id="rId29"/>
    <p:sldId id="299" r:id="rId30"/>
    <p:sldId id="298" r:id="rId31"/>
    <p:sldId id="297" r:id="rId32"/>
    <p:sldId id="296" r:id="rId33"/>
    <p:sldId id="287" r:id="rId34"/>
    <p:sldId id="301" r:id="rId35"/>
    <p:sldId id="286" r:id="rId36"/>
    <p:sldId id="285" r:id="rId37"/>
    <p:sldId id="284" r:id="rId38"/>
    <p:sldId id="283" r:id="rId39"/>
    <p:sldId id="282" r:id="rId40"/>
    <p:sldId id="281" r:id="rId41"/>
    <p:sldId id="280" r:id="rId42"/>
    <p:sldId id="311" r:id="rId43"/>
    <p:sldId id="312" r:id="rId44"/>
    <p:sldId id="313" r:id="rId45"/>
    <p:sldId id="308" r:id="rId46"/>
    <p:sldId id="309" r:id="rId47"/>
    <p:sldId id="310" r:id="rId48"/>
    <p:sldId id="305" r:id="rId49"/>
    <p:sldId id="306" r:id="rId50"/>
    <p:sldId id="307" r:id="rId51"/>
    <p:sldId id="302" r:id="rId52"/>
    <p:sldId id="303" r:id="rId53"/>
    <p:sldId id="304" r:id="rId54"/>
    <p:sldId id="279" r:id="rId55"/>
    <p:sldId id="319" r:id="rId56"/>
    <p:sldId id="318" r:id="rId57"/>
    <p:sldId id="259" r:id="rId58"/>
    <p:sldId id="317" r:id="rId59"/>
    <p:sldId id="316" r:id="rId60"/>
    <p:sldId id="315" r:id="rId61"/>
    <p:sldId id="314" r:id="rId62"/>
    <p:sldId id="323" r:id="rId63"/>
    <p:sldId id="322" r:id="rId64"/>
    <p:sldId id="321" r:id="rId65"/>
    <p:sldId id="320" r:id="rId66"/>
    <p:sldId id="327" r:id="rId67"/>
    <p:sldId id="326" r:id="rId68"/>
    <p:sldId id="325" r:id="rId69"/>
    <p:sldId id="324" r:id="rId70"/>
    <p:sldId id="341" r:id="rId71"/>
    <p:sldId id="339" r:id="rId72"/>
    <p:sldId id="340" r:id="rId73"/>
    <p:sldId id="337" r:id="rId74"/>
    <p:sldId id="338" r:id="rId75"/>
    <p:sldId id="335" r:id="rId76"/>
    <p:sldId id="336" r:id="rId77"/>
    <p:sldId id="333" r:id="rId78"/>
    <p:sldId id="334" r:id="rId79"/>
    <p:sldId id="331" r:id="rId80"/>
    <p:sldId id="332" r:id="rId81"/>
    <p:sldId id="329" r:id="rId82"/>
    <p:sldId id="330" r:id="rId83"/>
    <p:sldId id="328" r:id="rId84"/>
    <p:sldId id="350" r:id="rId85"/>
    <p:sldId id="349" r:id="rId86"/>
    <p:sldId id="348" r:id="rId87"/>
    <p:sldId id="347" r:id="rId88"/>
    <p:sldId id="346" r:id="rId89"/>
    <p:sldId id="345" r:id="rId90"/>
    <p:sldId id="344" r:id="rId91"/>
    <p:sldId id="343" r:id="rId92"/>
    <p:sldId id="342" r:id="rId93"/>
    <p:sldId id="357" r:id="rId94"/>
    <p:sldId id="356" r:id="rId95"/>
    <p:sldId id="355" r:id="rId96"/>
    <p:sldId id="354" r:id="rId97"/>
    <p:sldId id="353" r:id="rId98"/>
    <p:sldId id="361" r:id="rId99"/>
    <p:sldId id="362" r:id="rId100"/>
    <p:sldId id="363" r:id="rId101"/>
    <p:sldId id="358" r:id="rId102"/>
    <p:sldId id="359" r:id="rId103"/>
    <p:sldId id="360" r:id="rId104"/>
    <p:sldId id="352" r:id="rId105"/>
    <p:sldId id="351" r:id="rId106"/>
    <p:sldId id="278" r:id="rId107"/>
    <p:sldId id="365" r:id="rId108"/>
    <p:sldId id="366" r:id="rId109"/>
    <p:sldId id="375" r:id="rId110"/>
    <p:sldId id="374" r:id="rId111"/>
    <p:sldId id="373" r:id="rId112"/>
    <p:sldId id="372" r:id="rId113"/>
    <p:sldId id="371" r:id="rId114"/>
    <p:sldId id="370" r:id="rId115"/>
    <p:sldId id="369" r:id="rId116"/>
    <p:sldId id="368" r:id="rId117"/>
    <p:sldId id="380" r:id="rId118"/>
    <p:sldId id="381" r:id="rId119"/>
    <p:sldId id="378" r:id="rId120"/>
    <p:sldId id="379" r:id="rId121"/>
    <p:sldId id="376" r:id="rId122"/>
    <p:sldId id="377" r:id="rId123"/>
    <p:sldId id="382" r:id="rId124"/>
    <p:sldId id="383" r:id="rId125"/>
    <p:sldId id="367" r:id="rId126"/>
    <p:sldId id="387" r:id="rId127"/>
    <p:sldId id="386" r:id="rId128"/>
    <p:sldId id="385" r:id="rId129"/>
    <p:sldId id="384" r:id="rId130"/>
    <p:sldId id="390" r:id="rId131"/>
    <p:sldId id="389" r:id="rId132"/>
    <p:sldId id="391" r:id="rId133"/>
    <p:sldId id="392" r:id="rId134"/>
    <p:sldId id="388" r:id="rId135"/>
    <p:sldId id="364" r:id="rId136"/>
    <p:sldId id="398" r:id="rId137"/>
    <p:sldId id="397" r:id="rId138"/>
    <p:sldId id="396" r:id="rId139"/>
    <p:sldId id="395" r:id="rId140"/>
    <p:sldId id="394" r:id="rId141"/>
    <p:sldId id="393" r:id="rId142"/>
    <p:sldId id="399" r:id="rId143"/>
    <p:sldId id="408" r:id="rId144"/>
    <p:sldId id="412" r:id="rId145"/>
    <p:sldId id="409" r:id="rId146"/>
    <p:sldId id="410" r:id="rId147"/>
    <p:sldId id="411" r:id="rId148"/>
    <p:sldId id="404" r:id="rId149"/>
    <p:sldId id="405" r:id="rId150"/>
    <p:sldId id="406" r:id="rId151"/>
    <p:sldId id="407" r:id="rId152"/>
    <p:sldId id="403" r:id="rId153"/>
    <p:sldId id="402" r:id="rId154"/>
    <p:sldId id="401" r:id="rId155"/>
    <p:sldId id="414" r:id="rId156"/>
    <p:sldId id="413" r:id="rId157"/>
    <p:sldId id="434" r:id="rId158"/>
    <p:sldId id="435" r:id="rId159"/>
    <p:sldId id="432" r:id="rId160"/>
    <p:sldId id="433" r:id="rId161"/>
    <p:sldId id="430" r:id="rId162"/>
    <p:sldId id="431" r:id="rId163"/>
    <p:sldId id="428" r:id="rId164"/>
    <p:sldId id="429" r:id="rId165"/>
    <p:sldId id="426" r:id="rId166"/>
    <p:sldId id="427" r:id="rId167"/>
    <p:sldId id="424" r:id="rId168"/>
    <p:sldId id="425" r:id="rId169"/>
    <p:sldId id="422" r:id="rId170"/>
    <p:sldId id="423" r:id="rId171"/>
    <p:sldId id="420" r:id="rId172"/>
    <p:sldId id="421" r:id="rId173"/>
    <p:sldId id="418" r:id="rId174"/>
    <p:sldId id="419" r:id="rId175"/>
    <p:sldId id="416" r:id="rId176"/>
    <p:sldId id="417" r:id="rId177"/>
    <p:sldId id="400" r:id="rId178"/>
    <p:sldId id="447" r:id="rId179"/>
    <p:sldId id="448" r:id="rId180"/>
    <p:sldId id="445" r:id="rId181"/>
    <p:sldId id="446" r:id="rId182"/>
    <p:sldId id="443" r:id="rId183"/>
    <p:sldId id="444" r:id="rId184"/>
    <p:sldId id="441" r:id="rId185"/>
    <p:sldId id="442" r:id="rId186"/>
    <p:sldId id="439" r:id="rId187"/>
    <p:sldId id="440" r:id="rId188"/>
    <p:sldId id="437" r:id="rId189"/>
    <p:sldId id="438" r:id="rId190"/>
    <p:sldId id="451" r:id="rId191"/>
    <p:sldId id="452" r:id="rId192"/>
    <p:sldId id="449" r:id="rId193"/>
    <p:sldId id="450" r:id="rId194"/>
    <p:sldId id="455" r:id="rId195"/>
    <p:sldId id="454" r:id="rId196"/>
    <p:sldId id="453" r:id="rId197"/>
    <p:sldId id="456" r:id="rId198"/>
    <p:sldId id="436" r:id="rId199"/>
    <p:sldId id="459" r:id="rId200"/>
    <p:sldId id="486" r:id="rId201"/>
    <p:sldId id="487" r:id="rId202"/>
    <p:sldId id="488" r:id="rId203"/>
    <p:sldId id="483" r:id="rId204"/>
    <p:sldId id="484" r:id="rId205"/>
    <p:sldId id="485" r:id="rId206"/>
    <p:sldId id="480" r:id="rId207"/>
    <p:sldId id="481" r:id="rId208"/>
    <p:sldId id="482" r:id="rId209"/>
    <p:sldId id="477" r:id="rId210"/>
    <p:sldId id="478" r:id="rId211"/>
    <p:sldId id="479" r:id="rId212"/>
    <p:sldId id="474" r:id="rId213"/>
    <p:sldId id="475" r:id="rId214"/>
    <p:sldId id="476" r:id="rId215"/>
    <p:sldId id="471" r:id="rId216"/>
    <p:sldId id="491" r:id="rId217"/>
    <p:sldId id="490" r:id="rId218"/>
    <p:sldId id="489" r:id="rId219"/>
    <p:sldId id="496" r:id="rId220"/>
    <p:sldId id="495" r:id="rId221"/>
    <p:sldId id="494" r:id="rId222"/>
    <p:sldId id="493" r:id="rId223"/>
    <p:sldId id="492" r:id="rId224"/>
    <p:sldId id="472" r:id="rId225"/>
    <p:sldId id="497" r:id="rId226"/>
    <p:sldId id="473" r:id="rId227"/>
    <p:sldId id="499" r:id="rId228"/>
    <p:sldId id="498" r:id="rId229"/>
    <p:sldId id="508" r:id="rId230"/>
    <p:sldId id="507" r:id="rId231"/>
    <p:sldId id="506" r:id="rId232"/>
    <p:sldId id="505" r:id="rId233"/>
    <p:sldId id="504" r:id="rId234"/>
    <p:sldId id="503" r:id="rId235"/>
    <p:sldId id="502" r:id="rId236"/>
    <p:sldId id="501" r:id="rId237"/>
    <p:sldId id="500" r:id="rId238"/>
    <p:sldId id="468" r:id="rId239"/>
    <p:sldId id="469" r:id="rId240"/>
    <p:sldId id="509" r:id="rId241"/>
    <p:sldId id="510" r:id="rId242"/>
    <p:sldId id="511" r:id="rId243"/>
    <p:sldId id="512" r:id="rId244"/>
    <p:sldId id="514" r:id="rId245"/>
    <p:sldId id="513" r:id="rId246"/>
    <p:sldId id="470" r:id="rId247"/>
    <p:sldId id="465" r:id="rId248"/>
    <p:sldId id="466" r:id="rId249"/>
    <p:sldId id="467" r:id="rId250"/>
    <p:sldId id="462" r:id="rId251"/>
    <p:sldId id="516" r:id="rId252"/>
    <p:sldId id="515" r:id="rId253"/>
    <p:sldId id="463" r:id="rId254"/>
    <p:sldId id="521" r:id="rId255"/>
    <p:sldId id="522" r:id="rId256"/>
    <p:sldId id="523" r:id="rId257"/>
    <p:sldId id="524" r:id="rId258"/>
    <p:sldId id="517" r:id="rId259"/>
    <p:sldId id="518" r:id="rId260"/>
    <p:sldId id="519" r:id="rId261"/>
    <p:sldId id="520" r:id="rId262"/>
    <p:sldId id="464" r:id="rId263"/>
    <p:sldId id="461" r:id="rId264"/>
    <p:sldId id="526" r:id="rId265"/>
    <p:sldId id="525" r:id="rId266"/>
    <p:sldId id="460" r:id="rId267"/>
    <p:sldId id="535" r:id="rId268"/>
    <p:sldId id="534" r:id="rId269"/>
    <p:sldId id="533" r:id="rId270"/>
    <p:sldId id="532" r:id="rId271"/>
    <p:sldId id="531" r:id="rId272"/>
    <p:sldId id="530" r:id="rId273"/>
    <p:sldId id="529" r:id="rId274"/>
    <p:sldId id="528" r:id="rId275"/>
    <p:sldId id="527" r:id="rId276"/>
    <p:sldId id="415" r:id="rId277"/>
    <p:sldId id="536" r:id="rId278"/>
    <p:sldId id="557" r:id="rId279"/>
    <p:sldId id="558" r:id="rId280"/>
    <p:sldId id="555" r:id="rId281"/>
    <p:sldId id="556" r:id="rId282"/>
    <p:sldId id="553" r:id="rId283"/>
    <p:sldId id="554" r:id="rId284"/>
    <p:sldId id="560" r:id="rId285"/>
    <p:sldId id="559" r:id="rId286"/>
    <p:sldId id="551" r:id="rId287"/>
    <p:sldId id="552" r:id="rId288"/>
    <p:sldId id="549" r:id="rId289"/>
    <p:sldId id="561" r:id="rId290"/>
    <p:sldId id="562" r:id="rId291"/>
    <p:sldId id="565" r:id="rId292"/>
    <p:sldId id="564" r:id="rId293"/>
    <p:sldId id="563" r:id="rId294"/>
    <p:sldId id="550" r:id="rId295"/>
    <p:sldId id="547" r:id="rId296"/>
    <p:sldId id="548" r:id="rId297"/>
    <p:sldId id="545" r:id="rId298"/>
    <p:sldId id="569" r:id="rId299"/>
    <p:sldId id="568" r:id="rId300"/>
    <p:sldId id="567" r:id="rId301"/>
    <p:sldId id="566" r:id="rId302"/>
    <p:sldId id="570" r:id="rId303"/>
    <p:sldId id="571" r:id="rId304"/>
    <p:sldId id="572" r:id="rId305"/>
    <p:sldId id="546" r:id="rId306"/>
    <p:sldId id="543" r:id="rId307"/>
    <p:sldId id="544" r:id="rId308"/>
    <p:sldId id="541" r:id="rId309"/>
    <p:sldId id="542" r:id="rId310"/>
    <p:sldId id="574" r:id="rId311"/>
    <p:sldId id="573" r:id="rId312"/>
    <p:sldId id="539" r:id="rId313"/>
    <p:sldId id="540" r:id="rId314"/>
    <p:sldId id="583" r:id="rId315"/>
    <p:sldId id="584" r:id="rId316"/>
    <p:sldId id="581" r:id="rId317"/>
    <p:sldId id="582" r:id="rId318"/>
    <p:sldId id="579" r:id="rId319"/>
    <p:sldId id="580" r:id="rId320"/>
    <p:sldId id="577" r:id="rId321"/>
    <p:sldId id="578" r:id="rId322"/>
    <p:sldId id="585" r:id="rId323"/>
    <p:sldId id="586" r:id="rId324"/>
    <p:sldId id="575" r:id="rId325"/>
    <p:sldId id="576" r:id="rId326"/>
    <p:sldId id="538" r:id="rId327"/>
    <p:sldId id="537" r:id="rId328"/>
    <p:sldId id="587" r:id="rId329"/>
    <p:sldId id="588" r:id="rId330"/>
    <p:sldId id="589" r:id="rId331"/>
    <p:sldId id="594" r:id="rId332"/>
    <p:sldId id="593" r:id="rId333"/>
    <p:sldId id="592" r:id="rId334"/>
    <p:sldId id="597" r:id="rId335"/>
    <p:sldId id="596" r:id="rId336"/>
    <p:sldId id="595" r:id="rId337"/>
    <p:sldId id="598" r:id="rId338"/>
    <p:sldId id="600" r:id="rId339"/>
    <p:sldId id="599" r:id="rId340"/>
    <p:sldId id="601" r:id="rId341"/>
    <p:sldId id="602" r:id="rId342"/>
    <p:sldId id="591" r:id="rId343"/>
    <p:sldId id="590" r:id="rId3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notesMaster" Target="notesMasters/notesMaster1.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theme" Target="theme/theme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r-mohammed\Desktop\Modeling%20and%20simulation\references\Excel%20exampl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'Building AC consumption'!$B$4:$B$15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'Building AC consumption'!$D$4:$D$15</c:f>
              <c:numCache>
                <c:formatCode>General</c:formatCode>
                <c:ptCount val="12"/>
                <c:pt idx="0">
                  <c:v>30</c:v>
                </c:pt>
                <c:pt idx="1">
                  <c:v>33</c:v>
                </c:pt>
                <c:pt idx="2">
                  <c:v>28</c:v>
                </c:pt>
                <c:pt idx="3">
                  <c:v>29</c:v>
                </c:pt>
                <c:pt idx="4">
                  <c:v>39</c:v>
                </c:pt>
                <c:pt idx="5">
                  <c:v>70</c:v>
                </c:pt>
                <c:pt idx="6">
                  <c:v>78</c:v>
                </c:pt>
                <c:pt idx="7">
                  <c:v>83</c:v>
                </c:pt>
                <c:pt idx="8">
                  <c:v>75</c:v>
                </c:pt>
                <c:pt idx="9">
                  <c:v>42</c:v>
                </c:pt>
                <c:pt idx="10">
                  <c:v>35</c:v>
                </c:pt>
                <c:pt idx="11">
                  <c:v>32</c:v>
                </c:pt>
              </c:numCache>
            </c:numRef>
          </c:val>
          <c:smooth val="0"/>
          <c:extLst>
            <c:ext xmlns:c16="http://schemas.microsoft.com/office/drawing/2014/chart" uri="{C3380CC4-5D6E-409C-BE32-E72D297353CC}">
              <c16:uniqueId val="{00000000-590D-4598-A2C8-0256A0B87AD2}"/>
            </c:ext>
          </c:extLst>
        </c:ser>
        <c:dLbls>
          <c:showLegendKey val="0"/>
          <c:showVal val="0"/>
          <c:showCatName val="0"/>
          <c:showSerName val="0"/>
          <c:showPercent val="0"/>
          <c:showBubbleSize val="0"/>
        </c:dLbls>
        <c:marker val="1"/>
        <c:smooth val="0"/>
        <c:axId val="508627368"/>
        <c:axId val="508626712"/>
      </c:lineChart>
      <c:catAx>
        <c:axId val="50862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08626712"/>
        <c:crosses val="autoZero"/>
        <c:auto val="1"/>
        <c:lblAlgn val="ctr"/>
        <c:lblOffset val="100"/>
        <c:noMultiLvlLbl val="0"/>
      </c:catAx>
      <c:valAx>
        <c:axId val="508626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MWh</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08627368"/>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FFAC6-44A9-490B-941D-5BF979CE739C}"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C7030-F832-4167-933A-4B6062C51A8E}" type="slidenum">
              <a:rPr lang="en-US" smtClean="0"/>
              <a:t>‹#›</a:t>
            </a:fld>
            <a:endParaRPr lang="en-US"/>
          </a:p>
        </p:txBody>
      </p:sp>
    </p:spTree>
    <p:extLst>
      <p:ext uri="{BB962C8B-B14F-4D97-AF65-F5344CB8AC3E}">
        <p14:creationId xmlns:p14="http://schemas.microsoft.com/office/powerpoint/2010/main" val="3113043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33743-94CA-4BEF-99AC-1C310EFBAB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131751-AC1A-4B68-9AA5-42D1CF008B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708C0B-07B2-4A85-AF89-617DC07FA489}"/>
              </a:ext>
            </a:extLst>
          </p:cNvPr>
          <p:cNvSpPr>
            <a:spLocks noGrp="1"/>
          </p:cNvSpPr>
          <p:nvPr>
            <p:ph type="dt" sz="half" idx="10"/>
          </p:nvPr>
        </p:nvSpPr>
        <p:spPr/>
        <p:txBody>
          <a:bodyPr/>
          <a:lstStyle/>
          <a:p>
            <a:fld id="{23D2015D-BC4B-4F41-834B-633B7597386E}" type="datetime1">
              <a:rPr lang="en-US" smtClean="0"/>
              <a:t>3/11/2022</a:t>
            </a:fld>
            <a:endParaRPr lang="en-US"/>
          </a:p>
        </p:txBody>
      </p:sp>
      <p:sp>
        <p:nvSpPr>
          <p:cNvPr id="5" name="Footer Placeholder 4">
            <a:extLst>
              <a:ext uri="{FF2B5EF4-FFF2-40B4-BE49-F238E27FC236}">
                <a16:creationId xmlns:a16="http://schemas.microsoft.com/office/drawing/2014/main" id="{2E8CCC1C-23FD-4663-B916-8201492BF7A1}"/>
              </a:ext>
            </a:extLst>
          </p:cNvPr>
          <p:cNvSpPr>
            <a:spLocks noGrp="1"/>
          </p:cNvSpPr>
          <p:nvPr>
            <p:ph type="ftr" sz="quarter" idx="11"/>
          </p:nvPr>
        </p:nvSpPr>
        <p:spPr/>
        <p:txBody>
          <a:bodyPr/>
          <a:lstStyle/>
          <a:p>
            <a:r>
              <a:rPr lang="en-US"/>
              <a:t>Dr. Alsayed - Energy Modeling &amp; Simulation</a:t>
            </a:r>
          </a:p>
        </p:txBody>
      </p:sp>
      <p:sp>
        <p:nvSpPr>
          <p:cNvPr id="6" name="Slide Number Placeholder 5">
            <a:extLst>
              <a:ext uri="{FF2B5EF4-FFF2-40B4-BE49-F238E27FC236}">
                <a16:creationId xmlns:a16="http://schemas.microsoft.com/office/drawing/2014/main" id="{540E23FA-D3D1-4613-ACD8-AD8CAB852BC8}"/>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336836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3AAA-690F-4A0F-9D89-BB7FC9C976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EB0FC-7802-4EA3-87B9-E10BD9CF38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610D7-6CE5-4DB9-ABA5-F8B01A4F0AC1}"/>
              </a:ext>
            </a:extLst>
          </p:cNvPr>
          <p:cNvSpPr>
            <a:spLocks noGrp="1"/>
          </p:cNvSpPr>
          <p:nvPr>
            <p:ph type="dt" sz="half" idx="10"/>
          </p:nvPr>
        </p:nvSpPr>
        <p:spPr/>
        <p:txBody>
          <a:bodyPr/>
          <a:lstStyle/>
          <a:p>
            <a:fld id="{B7CE1C56-F600-43F9-B9DC-78D97E8C35B6}" type="datetime1">
              <a:rPr lang="en-US" smtClean="0"/>
              <a:t>3/11/2022</a:t>
            </a:fld>
            <a:endParaRPr lang="en-US"/>
          </a:p>
        </p:txBody>
      </p:sp>
      <p:sp>
        <p:nvSpPr>
          <p:cNvPr id="5" name="Footer Placeholder 4">
            <a:extLst>
              <a:ext uri="{FF2B5EF4-FFF2-40B4-BE49-F238E27FC236}">
                <a16:creationId xmlns:a16="http://schemas.microsoft.com/office/drawing/2014/main" id="{1C23E720-D311-4A9C-A88B-691DACF7CA61}"/>
              </a:ext>
            </a:extLst>
          </p:cNvPr>
          <p:cNvSpPr>
            <a:spLocks noGrp="1"/>
          </p:cNvSpPr>
          <p:nvPr>
            <p:ph type="ftr" sz="quarter" idx="11"/>
          </p:nvPr>
        </p:nvSpPr>
        <p:spPr/>
        <p:txBody>
          <a:bodyPr/>
          <a:lstStyle/>
          <a:p>
            <a:r>
              <a:rPr lang="en-US"/>
              <a:t>Dr. Alsayed - Energy Modeling &amp; Simulation</a:t>
            </a:r>
          </a:p>
        </p:txBody>
      </p:sp>
      <p:sp>
        <p:nvSpPr>
          <p:cNvPr id="6" name="Slide Number Placeholder 5">
            <a:extLst>
              <a:ext uri="{FF2B5EF4-FFF2-40B4-BE49-F238E27FC236}">
                <a16:creationId xmlns:a16="http://schemas.microsoft.com/office/drawing/2014/main" id="{A1575A3C-DC63-4A67-8C49-CE3A3FE178EC}"/>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1359799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89B9F6-AE04-48FE-B2E8-262A6F36EE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F829D-BFAD-429E-90D7-9847D726A7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8C71C-0532-418B-AB2F-271EBBBD6095}"/>
              </a:ext>
            </a:extLst>
          </p:cNvPr>
          <p:cNvSpPr>
            <a:spLocks noGrp="1"/>
          </p:cNvSpPr>
          <p:nvPr>
            <p:ph type="dt" sz="half" idx="10"/>
          </p:nvPr>
        </p:nvSpPr>
        <p:spPr/>
        <p:txBody>
          <a:bodyPr/>
          <a:lstStyle/>
          <a:p>
            <a:fld id="{FEC6C3CA-7A59-4D15-9D62-4B87F2B045C8}" type="datetime1">
              <a:rPr lang="en-US" smtClean="0"/>
              <a:t>3/11/2022</a:t>
            </a:fld>
            <a:endParaRPr lang="en-US"/>
          </a:p>
        </p:txBody>
      </p:sp>
      <p:sp>
        <p:nvSpPr>
          <p:cNvPr id="5" name="Footer Placeholder 4">
            <a:extLst>
              <a:ext uri="{FF2B5EF4-FFF2-40B4-BE49-F238E27FC236}">
                <a16:creationId xmlns:a16="http://schemas.microsoft.com/office/drawing/2014/main" id="{2718ADDD-60B3-4206-B127-23962640FECA}"/>
              </a:ext>
            </a:extLst>
          </p:cNvPr>
          <p:cNvSpPr>
            <a:spLocks noGrp="1"/>
          </p:cNvSpPr>
          <p:nvPr>
            <p:ph type="ftr" sz="quarter" idx="11"/>
          </p:nvPr>
        </p:nvSpPr>
        <p:spPr/>
        <p:txBody>
          <a:bodyPr/>
          <a:lstStyle/>
          <a:p>
            <a:r>
              <a:rPr lang="en-US"/>
              <a:t>Dr. Alsayed - Energy Modeling &amp; Simulation</a:t>
            </a:r>
          </a:p>
        </p:txBody>
      </p:sp>
      <p:sp>
        <p:nvSpPr>
          <p:cNvPr id="6" name="Slide Number Placeholder 5">
            <a:extLst>
              <a:ext uri="{FF2B5EF4-FFF2-40B4-BE49-F238E27FC236}">
                <a16:creationId xmlns:a16="http://schemas.microsoft.com/office/drawing/2014/main" id="{8936D7E9-4E06-4CF3-AD41-3A73FDC8F73C}"/>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203181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6A6F-35F0-4D57-90EA-5F6494DD5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462609-6091-4A99-BD96-DC447AD7FA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49B3B-EE5F-4A4C-9520-24276328F019}"/>
              </a:ext>
            </a:extLst>
          </p:cNvPr>
          <p:cNvSpPr>
            <a:spLocks noGrp="1"/>
          </p:cNvSpPr>
          <p:nvPr>
            <p:ph type="dt" sz="half" idx="10"/>
          </p:nvPr>
        </p:nvSpPr>
        <p:spPr/>
        <p:txBody>
          <a:bodyPr/>
          <a:lstStyle/>
          <a:p>
            <a:fld id="{8F7A4B61-424F-4A86-A9FF-C4F0554AD37A}" type="datetime1">
              <a:rPr lang="en-US" smtClean="0"/>
              <a:t>3/11/2022</a:t>
            </a:fld>
            <a:endParaRPr lang="en-US"/>
          </a:p>
        </p:txBody>
      </p:sp>
      <p:sp>
        <p:nvSpPr>
          <p:cNvPr id="5" name="Footer Placeholder 4">
            <a:extLst>
              <a:ext uri="{FF2B5EF4-FFF2-40B4-BE49-F238E27FC236}">
                <a16:creationId xmlns:a16="http://schemas.microsoft.com/office/drawing/2014/main" id="{81CF3B3D-D80E-4769-9D12-8EF1CD8289A4}"/>
              </a:ext>
            </a:extLst>
          </p:cNvPr>
          <p:cNvSpPr>
            <a:spLocks noGrp="1"/>
          </p:cNvSpPr>
          <p:nvPr>
            <p:ph type="ftr" sz="quarter" idx="11"/>
          </p:nvPr>
        </p:nvSpPr>
        <p:spPr/>
        <p:txBody>
          <a:bodyPr/>
          <a:lstStyle/>
          <a:p>
            <a:r>
              <a:rPr lang="en-US"/>
              <a:t>Dr. Alsayed - Energy Modeling &amp; Simulation</a:t>
            </a:r>
          </a:p>
        </p:txBody>
      </p:sp>
      <p:sp>
        <p:nvSpPr>
          <p:cNvPr id="6" name="Slide Number Placeholder 5">
            <a:extLst>
              <a:ext uri="{FF2B5EF4-FFF2-40B4-BE49-F238E27FC236}">
                <a16:creationId xmlns:a16="http://schemas.microsoft.com/office/drawing/2014/main" id="{2F406D72-B93C-40F9-B2CA-B903BF3FE932}"/>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672183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2A3F-42E4-44E9-9C59-5755ADE97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E074BE-5057-4719-A4FC-459270118C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9590EF-FF83-483A-84BD-53D7D4CFC568}"/>
              </a:ext>
            </a:extLst>
          </p:cNvPr>
          <p:cNvSpPr>
            <a:spLocks noGrp="1"/>
          </p:cNvSpPr>
          <p:nvPr>
            <p:ph type="dt" sz="half" idx="10"/>
          </p:nvPr>
        </p:nvSpPr>
        <p:spPr/>
        <p:txBody>
          <a:bodyPr/>
          <a:lstStyle/>
          <a:p>
            <a:fld id="{BE57A18D-D7D4-41CE-98C8-D815B33EF2D4}" type="datetime1">
              <a:rPr lang="en-US" smtClean="0"/>
              <a:t>3/11/2022</a:t>
            </a:fld>
            <a:endParaRPr lang="en-US"/>
          </a:p>
        </p:txBody>
      </p:sp>
      <p:sp>
        <p:nvSpPr>
          <p:cNvPr id="5" name="Footer Placeholder 4">
            <a:extLst>
              <a:ext uri="{FF2B5EF4-FFF2-40B4-BE49-F238E27FC236}">
                <a16:creationId xmlns:a16="http://schemas.microsoft.com/office/drawing/2014/main" id="{B423F7E6-F953-49B3-B505-B0F155166B84}"/>
              </a:ext>
            </a:extLst>
          </p:cNvPr>
          <p:cNvSpPr>
            <a:spLocks noGrp="1"/>
          </p:cNvSpPr>
          <p:nvPr>
            <p:ph type="ftr" sz="quarter" idx="11"/>
          </p:nvPr>
        </p:nvSpPr>
        <p:spPr/>
        <p:txBody>
          <a:bodyPr/>
          <a:lstStyle/>
          <a:p>
            <a:r>
              <a:rPr lang="en-US"/>
              <a:t>Dr. Alsayed - Energy Modeling &amp; Simulation</a:t>
            </a:r>
          </a:p>
        </p:txBody>
      </p:sp>
      <p:sp>
        <p:nvSpPr>
          <p:cNvPr id="6" name="Slide Number Placeholder 5">
            <a:extLst>
              <a:ext uri="{FF2B5EF4-FFF2-40B4-BE49-F238E27FC236}">
                <a16:creationId xmlns:a16="http://schemas.microsoft.com/office/drawing/2014/main" id="{D002FE75-AB93-4E56-950A-CE7DE2EE53AD}"/>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126570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ABB9-91C1-40FB-AAB1-EB30F8E06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EE99E-CC0F-416C-9FEA-BAEFB5B1BA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34A48A-0B6E-417B-AE7B-6236312974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91F0F9-C0BB-4AEC-83BE-E4A4108C5A01}"/>
              </a:ext>
            </a:extLst>
          </p:cNvPr>
          <p:cNvSpPr>
            <a:spLocks noGrp="1"/>
          </p:cNvSpPr>
          <p:nvPr>
            <p:ph type="dt" sz="half" idx="10"/>
          </p:nvPr>
        </p:nvSpPr>
        <p:spPr/>
        <p:txBody>
          <a:bodyPr/>
          <a:lstStyle/>
          <a:p>
            <a:fld id="{D2B431F5-F04C-47A6-955F-9466240D2487}" type="datetime1">
              <a:rPr lang="en-US" smtClean="0"/>
              <a:t>3/11/2022</a:t>
            </a:fld>
            <a:endParaRPr lang="en-US"/>
          </a:p>
        </p:txBody>
      </p:sp>
      <p:sp>
        <p:nvSpPr>
          <p:cNvPr id="6" name="Footer Placeholder 5">
            <a:extLst>
              <a:ext uri="{FF2B5EF4-FFF2-40B4-BE49-F238E27FC236}">
                <a16:creationId xmlns:a16="http://schemas.microsoft.com/office/drawing/2014/main" id="{F960C71C-E826-4455-80D5-D5337FD0B091}"/>
              </a:ext>
            </a:extLst>
          </p:cNvPr>
          <p:cNvSpPr>
            <a:spLocks noGrp="1"/>
          </p:cNvSpPr>
          <p:nvPr>
            <p:ph type="ftr" sz="quarter" idx="11"/>
          </p:nvPr>
        </p:nvSpPr>
        <p:spPr/>
        <p:txBody>
          <a:bodyPr/>
          <a:lstStyle/>
          <a:p>
            <a:r>
              <a:rPr lang="en-US"/>
              <a:t>Dr. Alsayed - Energy Modeling &amp; Simulation</a:t>
            </a:r>
          </a:p>
        </p:txBody>
      </p:sp>
      <p:sp>
        <p:nvSpPr>
          <p:cNvPr id="7" name="Slide Number Placeholder 6">
            <a:extLst>
              <a:ext uri="{FF2B5EF4-FFF2-40B4-BE49-F238E27FC236}">
                <a16:creationId xmlns:a16="http://schemas.microsoft.com/office/drawing/2014/main" id="{AA07847D-D837-4E34-97E1-D9784E9D1D94}"/>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148383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3819-7877-4FBC-BCBA-1FCCC7FC1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E1157E-B830-4F22-ADDE-27A122BB06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FDE8B1-5EDD-4B34-83CD-2FD7C7815D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E0E3D1-6152-4021-A5EB-D9A4A2A0D2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08DD61-1359-40AD-897F-5FC68C407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EE8A0F-5143-40B5-A770-7AC39E81301A}"/>
              </a:ext>
            </a:extLst>
          </p:cNvPr>
          <p:cNvSpPr>
            <a:spLocks noGrp="1"/>
          </p:cNvSpPr>
          <p:nvPr>
            <p:ph type="dt" sz="half" idx="10"/>
          </p:nvPr>
        </p:nvSpPr>
        <p:spPr/>
        <p:txBody>
          <a:bodyPr/>
          <a:lstStyle/>
          <a:p>
            <a:fld id="{4B83A3C7-6F92-4AF9-99E7-50D07377F034}" type="datetime1">
              <a:rPr lang="en-US" smtClean="0"/>
              <a:t>3/11/2022</a:t>
            </a:fld>
            <a:endParaRPr lang="en-US"/>
          </a:p>
        </p:txBody>
      </p:sp>
      <p:sp>
        <p:nvSpPr>
          <p:cNvPr id="8" name="Footer Placeholder 7">
            <a:extLst>
              <a:ext uri="{FF2B5EF4-FFF2-40B4-BE49-F238E27FC236}">
                <a16:creationId xmlns:a16="http://schemas.microsoft.com/office/drawing/2014/main" id="{7F414D92-79C3-4BA2-9D3A-520A45ACBEA2}"/>
              </a:ext>
            </a:extLst>
          </p:cNvPr>
          <p:cNvSpPr>
            <a:spLocks noGrp="1"/>
          </p:cNvSpPr>
          <p:nvPr>
            <p:ph type="ftr" sz="quarter" idx="11"/>
          </p:nvPr>
        </p:nvSpPr>
        <p:spPr/>
        <p:txBody>
          <a:bodyPr/>
          <a:lstStyle/>
          <a:p>
            <a:r>
              <a:rPr lang="en-US"/>
              <a:t>Dr. Alsayed - Energy Modeling &amp; Simulation</a:t>
            </a:r>
          </a:p>
        </p:txBody>
      </p:sp>
      <p:sp>
        <p:nvSpPr>
          <p:cNvPr id="9" name="Slide Number Placeholder 8">
            <a:extLst>
              <a:ext uri="{FF2B5EF4-FFF2-40B4-BE49-F238E27FC236}">
                <a16:creationId xmlns:a16="http://schemas.microsoft.com/office/drawing/2014/main" id="{2D7A0F16-BF01-41A8-87E6-5BA311F2CB1A}"/>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1438584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5893-0ECB-4CD2-BE70-ADEDBC904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2E5F15-6695-4720-A913-AA42B76668AB}"/>
              </a:ext>
            </a:extLst>
          </p:cNvPr>
          <p:cNvSpPr>
            <a:spLocks noGrp="1"/>
          </p:cNvSpPr>
          <p:nvPr>
            <p:ph type="dt" sz="half" idx="10"/>
          </p:nvPr>
        </p:nvSpPr>
        <p:spPr/>
        <p:txBody>
          <a:bodyPr/>
          <a:lstStyle/>
          <a:p>
            <a:fld id="{544D7E9D-4C91-43A8-8047-BBAF42715D58}" type="datetime1">
              <a:rPr lang="en-US" smtClean="0"/>
              <a:t>3/11/2022</a:t>
            </a:fld>
            <a:endParaRPr lang="en-US"/>
          </a:p>
        </p:txBody>
      </p:sp>
      <p:sp>
        <p:nvSpPr>
          <p:cNvPr id="4" name="Footer Placeholder 3">
            <a:extLst>
              <a:ext uri="{FF2B5EF4-FFF2-40B4-BE49-F238E27FC236}">
                <a16:creationId xmlns:a16="http://schemas.microsoft.com/office/drawing/2014/main" id="{A862975C-8C0C-4461-9012-DFB62AC9E52D}"/>
              </a:ext>
            </a:extLst>
          </p:cNvPr>
          <p:cNvSpPr>
            <a:spLocks noGrp="1"/>
          </p:cNvSpPr>
          <p:nvPr>
            <p:ph type="ftr" sz="quarter" idx="11"/>
          </p:nvPr>
        </p:nvSpPr>
        <p:spPr/>
        <p:txBody>
          <a:bodyPr/>
          <a:lstStyle/>
          <a:p>
            <a:r>
              <a:rPr lang="en-US"/>
              <a:t>Dr. Alsayed - Energy Modeling &amp; Simulation</a:t>
            </a:r>
          </a:p>
        </p:txBody>
      </p:sp>
      <p:sp>
        <p:nvSpPr>
          <p:cNvPr id="5" name="Slide Number Placeholder 4">
            <a:extLst>
              <a:ext uri="{FF2B5EF4-FFF2-40B4-BE49-F238E27FC236}">
                <a16:creationId xmlns:a16="http://schemas.microsoft.com/office/drawing/2014/main" id="{5ED31792-48BD-47DD-99F9-BE4CB304D025}"/>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181345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C8EE8-EE96-4BD8-ACB4-BB58F5CCA74E}"/>
              </a:ext>
            </a:extLst>
          </p:cNvPr>
          <p:cNvSpPr>
            <a:spLocks noGrp="1"/>
          </p:cNvSpPr>
          <p:nvPr>
            <p:ph type="dt" sz="half" idx="10"/>
          </p:nvPr>
        </p:nvSpPr>
        <p:spPr/>
        <p:txBody>
          <a:bodyPr/>
          <a:lstStyle/>
          <a:p>
            <a:fld id="{B03AA09F-114B-46EA-B11E-D1456D5C89D6}" type="datetime1">
              <a:rPr lang="en-US" smtClean="0"/>
              <a:t>3/11/2022</a:t>
            </a:fld>
            <a:endParaRPr lang="en-US"/>
          </a:p>
        </p:txBody>
      </p:sp>
      <p:sp>
        <p:nvSpPr>
          <p:cNvPr id="3" name="Footer Placeholder 2">
            <a:extLst>
              <a:ext uri="{FF2B5EF4-FFF2-40B4-BE49-F238E27FC236}">
                <a16:creationId xmlns:a16="http://schemas.microsoft.com/office/drawing/2014/main" id="{831FAD97-CE0F-4F47-AA3F-26F15E8ED519}"/>
              </a:ext>
            </a:extLst>
          </p:cNvPr>
          <p:cNvSpPr>
            <a:spLocks noGrp="1"/>
          </p:cNvSpPr>
          <p:nvPr>
            <p:ph type="ftr" sz="quarter" idx="11"/>
          </p:nvPr>
        </p:nvSpPr>
        <p:spPr/>
        <p:txBody>
          <a:bodyPr/>
          <a:lstStyle/>
          <a:p>
            <a:r>
              <a:rPr lang="en-US"/>
              <a:t>Dr. Alsayed - Energy Modeling &amp; Simulation</a:t>
            </a:r>
          </a:p>
        </p:txBody>
      </p:sp>
      <p:sp>
        <p:nvSpPr>
          <p:cNvPr id="4" name="Slide Number Placeholder 3">
            <a:extLst>
              <a:ext uri="{FF2B5EF4-FFF2-40B4-BE49-F238E27FC236}">
                <a16:creationId xmlns:a16="http://schemas.microsoft.com/office/drawing/2014/main" id="{F740512D-54CE-4AB3-9DF9-3014CD8C3532}"/>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220406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D037-5E24-4036-B825-78CB324F0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7D392-A250-4B07-AD07-D6ED5E27C0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DF1E9E-ED5C-48AF-8DD5-EB4370724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5B1E43-3CE1-4440-A934-A32A740C91E1}"/>
              </a:ext>
            </a:extLst>
          </p:cNvPr>
          <p:cNvSpPr>
            <a:spLocks noGrp="1"/>
          </p:cNvSpPr>
          <p:nvPr>
            <p:ph type="dt" sz="half" idx="10"/>
          </p:nvPr>
        </p:nvSpPr>
        <p:spPr/>
        <p:txBody>
          <a:bodyPr/>
          <a:lstStyle/>
          <a:p>
            <a:fld id="{8E103CA5-07B8-4D0D-B79D-A35FE0467B83}" type="datetime1">
              <a:rPr lang="en-US" smtClean="0"/>
              <a:t>3/11/2022</a:t>
            </a:fld>
            <a:endParaRPr lang="en-US"/>
          </a:p>
        </p:txBody>
      </p:sp>
      <p:sp>
        <p:nvSpPr>
          <p:cNvPr id="6" name="Footer Placeholder 5">
            <a:extLst>
              <a:ext uri="{FF2B5EF4-FFF2-40B4-BE49-F238E27FC236}">
                <a16:creationId xmlns:a16="http://schemas.microsoft.com/office/drawing/2014/main" id="{616CE97D-D374-4606-99EE-A67FFE5A15E6}"/>
              </a:ext>
            </a:extLst>
          </p:cNvPr>
          <p:cNvSpPr>
            <a:spLocks noGrp="1"/>
          </p:cNvSpPr>
          <p:nvPr>
            <p:ph type="ftr" sz="quarter" idx="11"/>
          </p:nvPr>
        </p:nvSpPr>
        <p:spPr/>
        <p:txBody>
          <a:bodyPr/>
          <a:lstStyle/>
          <a:p>
            <a:r>
              <a:rPr lang="en-US"/>
              <a:t>Dr. Alsayed - Energy Modeling &amp; Simulation</a:t>
            </a:r>
          </a:p>
        </p:txBody>
      </p:sp>
      <p:sp>
        <p:nvSpPr>
          <p:cNvPr id="7" name="Slide Number Placeholder 6">
            <a:extLst>
              <a:ext uri="{FF2B5EF4-FFF2-40B4-BE49-F238E27FC236}">
                <a16:creationId xmlns:a16="http://schemas.microsoft.com/office/drawing/2014/main" id="{66246449-2A43-47F3-A522-BEE47C86EE83}"/>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279612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F988-3CC9-41DE-B667-798699DB10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18AC2F-C55B-4F4D-A922-EBBC9233F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EEE34E-C304-4C88-BCB1-B720B37A8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8D983-8FC8-40BA-A55C-080CB9BCA7F6}"/>
              </a:ext>
            </a:extLst>
          </p:cNvPr>
          <p:cNvSpPr>
            <a:spLocks noGrp="1"/>
          </p:cNvSpPr>
          <p:nvPr>
            <p:ph type="dt" sz="half" idx="10"/>
          </p:nvPr>
        </p:nvSpPr>
        <p:spPr/>
        <p:txBody>
          <a:bodyPr/>
          <a:lstStyle/>
          <a:p>
            <a:fld id="{C24B2636-B5F0-465D-98DA-0E0F8FACB921}" type="datetime1">
              <a:rPr lang="en-US" smtClean="0"/>
              <a:t>3/11/2022</a:t>
            </a:fld>
            <a:endParaRPr lang="en-US"/>
          </a:p>
        </p:txBody>
      </p:sp>
      <p:sp>
        <p:nvSpPr>
          <p:cNvPr id="6" name="Footer Placeholder 5">
            <a:extLst>
              <a:ext uri="{FF2B5EF4-FFF2-40B4-BE49-F238E27FC236}">
                <a16:creationId xmlns:a16="http://schemas.microsoft.com/office/drawing/2014/main" id="{54C83D57-00E7-417D-A090-8EC76A295ACE}"/>
              </a:ext>
            </a:extLst>
          </p:cNvPr>
          <p:cNvSpPr>
            <a:spLocks noGrp="1"/>
          </p:cNvSpPr>
          <p:nvPr>
            <p:ph type="ftr" sz="quarter" idx="11"/>
          </p:nvPr>
        </p:nvSpPr>
        <p:spPr/>
        <p:txBody>
          <a:bodyPr/>
          <a:lstStyle/>
          <a:p>
            <a:r>
              <a:rPr lang="en-US"/>
              <a:t>Dr. Alsayed - Energy Modeling &amp; Simulation</a:t>
            </a:r>
          </a:p>
        </p:txBody>
      </p:sp>
      <p:sp>
        <p:nvSpPr>
          <p:cNvPr id="7" name="Slide Number Placeholder 6">
            <a:extLst>
              <a:ext uri="{FF2B5EF4-FFF2-40B4-BE49-F238E27FC236}">
                <a16:creationId xmlns:a16="http://schemas.microsoft.com/office/drawing/2014/main" id="{AD632945-B119-45F6-B693-F85F1C6B91E1}"/>
              </a:ext>
            </a:extLst>
          </p:cNvPr>
          <p:cNvSpPr>
            <a:spLocks noGrp="1"/>
          </p:cNvSpPr>
          <p:nvPr>
            <p:ph type="sldNum" sz="quarter" idx="12"/>
          </p:nvPr>
        </p:nvSpPr>
        <p:spPr/>
        <p:txBody>
          <a:bodyPr/>
          <a:lstStyle/>
          <a:p>
            <a:fld id="{CBC93735-6AE7-438C-8922-07F016894498}" type="slidenum">
              <a:rPr lang="en-US" smtClean="0"/>
              <a:t>‹#›</a:t>
            </a:fld>
            <a:endParaRPr lang="en-US"/>
          </a:p>
        </p:txBody>
      </p:sp>
    </p:spTree>
    <p:extLst>
      <p:ext uri="{BB962C8B-B14F-4D97-AF65-F5344CB8AC3E}">
        <p14:creationId xmlns:p14="http://schemas.microsoft.com/office/powerpoint/2010/main" val="109213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C9E4D3-0F04-48EF-97EC-BE7EE87A3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5CA8E-FB4A-4B0E-80AC-C68F29616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36C11-89BC-41F4-8449-30625FE47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F13FC-6065-43EC-B922-7972D4F800D6}" type="datetime1">
              <a:rPr lang="en-US" smtClean="0"/>
              <a:t>3/11/2022</a:t>
            </a:fld>
            <a:endParaRPr lang="en-US"/>
          </a:p>
        </p:txBody>
      </p:sp>
      <p:sp>
        <p:nvSpPr>
          <p:cNvPr id="5" name="Footer Placeholder 4">
            <a:extLst>
              <a:ext uri="{FF2B5EF4-FFF2-40B4-BE49-F238E27FC236}">
                <a16:creationId xmlns:a16="http://schemas.microsoft.com/office/drawing/2014/main" id="{B0E79518-6D5F-4079-817B-2811F931A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Alsayed - Energy Modeling &amp; Simulation</a:t>
            </a:r>
          </a:p>
        </p:txBody>
      </p:sp>
      <p:sp>
        <p:nvSpPr>
          <p:cNvPr id="6" name="Slide Number Placeholder 5">
            <a:extLst>
              <a:ext uri="{FF2B5EF4-FFF2-40B4-BE49-F238E27FC236}">
                <a16:creationId xmlns:a16="http://schemas.microsoft.com/office/drawing/2014/main" id="{DA3B8A2E-D0E5-41F6-BF8B-EA1016D00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93735-6AE7-438C-8922-07F016894498}" type="slidenum">
              <a:rPr lang="en-US" smtClean="0"/>
              <a:t>‹#›</a:t>
            </a:fld>
            <a:endParaRPr lang="en-US"/>
          </a:p>
        </p:txBody>
      </p:sp>
    </p:spTree>
    <p:extLst>
      <p:ext uri="{BB962C8B-B14F-4D97-AF65-F5344CB8AC3E}">
        <p14:creationId xmlns:p14="http://schemas.microsoft.com/office/powerpoint/2010/main" val="1754672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hyperlink" Target="http://ehmatthes.github.io/pcc_2e/" TargetMode="External"/><Relationship Id="rId2" Type="http://schemas.openxmlformats.org/officeDocument/2006/relationships/hyperlink" Target="https://nostarch.com/pythoncrashcourse2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ython.org/dev/peps/pep-0008/"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ython.org/"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2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20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2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blimetext.com/" TargetMode="Externa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24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26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2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27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27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28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9.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2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29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nostarch.com/pythoncrashcourse2e/" TargetMode="Externa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30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30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33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freedownloadmanager.org/Windows-PC/Energy3D-FREE.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14E6-E7BE-450C-81D2-40532FF56817}"/>
              </a:ext>
            </a:extLst>
          </p:cNvPr>
          <p:cNvSpPr>
            <a:spLocks noGrp="1"/>
          </p:cNvSpPr>
          <p:nvPr>
            <p:ph type="ctrTitle"/>
          </p:nvPr>
        </p:nvSpPr>
        <p:spPr>
          <a:xfrm>
            <a:off x="1524000" y="1122362"/>
            <a:ext cx="9144000" cy="2977689"/>
          </a:xfrm>
        </p:spPr>
        <p:txBody>
          <a:bodyPr>
            <a:noAutofit/>
          </a:bodyPr>
          <a:lstStyle/>
          <a:p>
            <a:r>
              <a:rPr lang="en-US" sz="4200" dirty="0"/>
              <a:t>An-Najah National University</a:t>
            </a:r>
            <a:br>
              <a:rPr lang="en-US" sz="4200" dirty="0"/>
            </a:br>
            <a:r>
              <a:rPr lang="en-US" sz="4200" dirty="0"/>
              <a:t>Faculty of Engineering and IT</a:t>
            </a:r>
            <a:br>
              <a:rPr lang="en-US" sz="4200" dirty="0"/>
            </a:br>
            <a:r>
              <a:rPr lang="en-US" sz="4200" dirty="0"/>
              <a:t>Energy Engineering &amp; Environment Dept.</a:t>
            </a:r>
            <a:br>
              <a:rPr lang="en-US" sz="4200" dirty="0"/>
            </a:br>
            <a:r>
              <a:rPr lang="en-US" sz="4200" dirty="0"/>
              <a:t>Modeling &amp; Simulating Energy Systems</a:t>
            </a:r>
            <a:br>
              <a:rPr lang="en-US" sz="4200" dirty="0"/>
            </a:br>
            <a:r>
              <a:rPr lang="en-US" sz="4200" dirty="0"/>
              <a:t>(10656312)</a:t>
            </a:r>
          </a:p>
        </p:txBody>
      </p:sp>
      <p:sp>
        <p:nvSpPr>
          <p:cNvPr id="3" name="Subtitle 2">
            <a:extLst>
              <a:ext uri="{FF2B5EF4-FFF2-40B4-BE49-F238E27FC236}">
                <a16:creationId xmlns:a16="http://schemas.microsoft.com/office/drawing/2014/main" id="{3B0A4377-1ED5-45E9-B50C-38EF523945C6}"/>
              </a:ext>
            </a:extLst>
          </p:cNvPr>
          <p:cNvSpPr>
            <a:spLocks noGrp="1"/>
          </p:cNvSpPr>
          <p:nvPr>
            <p:ph type="subTitle" idx="1"/>
          </p:nvPr>
        </p:nvSpPr>
        <p:spPr>
          <a:xfrm>
            <a:off x="1524000" y="4752412"/>
            <a:ext cx="9144000" cy="1655762"/>
          </a:xfrm>
        </p:spPr>
        <p:txBody>
          <a:bodyPr/>
          <a:lstStyle/>
          <a:p>
            <a:r>
              <a:rPr lang="en-US" dirty="0"/>
              <a:t>Dr. Mohammed F. </a:t>
            </a:r>
            <a:r>
              <a:rPr lang="en-US" dirty="0" err="1"/>
              <a:t>Alsayed</a:t>
            </a:r>
            <a:endParaRPr lang="en-US" dirty="0"/>
          </a:p>
        </p:txBody>
      </p:sp>
      <p:pic>
        <p:nvPicPr>
          <p:cNvPr id="4" name="Picture 3">
            <a:extLst>
              <a:ext uri="{FF2B5EF4-FFF2-40B4-BE49-F238E27FC236}">
                <a16:creationId xmlns:a16="http://schemas.microsoft.com/office/drawing/2014/main" id="{432C1106-B158-4E9D-90CD-9B2A321512AE}"/>
              </a:ext>
            </a:extLst>
          </p:cNvPr>
          <p:cNvPicPr>
            <a:picLocks noChangeAspect="1"/>
          </p:cNvPicPr>
          <p:nvPr/>
        </p:nvPicPr>
        <p:blipFill>
          <a:blip r:embed="rId2"/>
          <a:stretch>
            <a:fillRect/>
          </a:stretch>
        </p:blipFill>
        <p:spPr>
          <a:xfrm>
            <a:off x="0" y="-1"/>
            <a:ext cx="1224116" cy="1224116"/>
          </a:xfrm>
          <a:prstGeom prst="rect">
            <a:avLst/>
          </a:prstGeom>
        </p:spPr>
      </p:pic>
    </p:spTree>
    <p:extLst>
      <p:ext uri="{BB962C8B-B14F-4D97-AF65-F5344CB8AC3E}">
        <p14:creationId xmlns:p14="http://schemas.microsoft.com/office/powerpoint/2010/main" val="262523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FF875-812C-48CA-B017-3BA5992FABF6}"/>
              </a:ext>
            </a:extLst>
          </p:cNvPr>
          <p:cNvSpPr>
            <a:spLocks noGrp="1"/>
          </p:cNvSpPr>
          <p:nvPr>
            <p:ph type="ftr" sz="quarter" idx="11"/>
          </p:nvPr>
        </p:nvSpPr>
        <p:spPr/>
        <p:txBody>
          <a:bodyPr/>
          <a:lstStyle/>
          <a:p>
            <a:r>
              <a:rPr lang="en-US"/>
              <a:t>Dr. Alsayed - Energy Modeling &amp; Simulation</a:t>
            </a:r>
          </a:p>
        </p:txBody>
      </p:sp>
      <p:pic>
        <p:nvPicPr>
          <p:cNvPr id="5" name="Picture 4">
            <a:extLst>
              <a:ext uri="{FF2B5EF4-FFF2-40B4-BE49-F238E27FC236}">
                <a16:creationId xmlns:a16="http://schemas.microsoft.com/office/drawing/2014/main" id="{FF58303D-169C-4D0A-8C8B-22102686940A}"/>
              </a:ext>
            </a:extLst>
          </p:cNvPr>
          <p:cNvPicPr>
            <a:picLocks noChangeAspect="1"/>
          </p:cNvPicPr>
          <p:nvPr/>
        </p:nvPicPr>
        <p:blipFill>
          <a:blip r:embed="rId2"/>
          <a:stretch>
            <a:fillRect/>
          </a:stretch>
        </p:blipFill>
        <p:spPr>
          <a:xfrm>
            <a:off x="0" y="-1"/>
            <a:ext cx="1224116" cy="1224116"/>
          </a:xfrm>
          <a:prstGeom prst="rect">
            <a:avLst/>
          </a:prstGeom>
        </p:spPr>
      </p:pic>
      <p:pic>
        <p:nvPicPr>
          <p:cNvPr id="1026" name="Picture 2">
            <a:extLst>
              <a:ext uri="{FF2B5EF4-FFF2-40B4-BE49-F238E27FC236}">
                <a16:creationId xmlns:a16="http://schemas.microsoft.com/office/drawing/2014/main" id="{1A762301-BC8D-4E0F-822C-3714319D4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59" y="2075067"/>
            <a:ext cx="8016881" cy="270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7935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Printing a List in Reverse Order</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To reverse the original order of a list, you can use the reverse() method. </a:t>
            </a:r>
          </a:p>
          <a:p>
            <a:r>
              <a:rPr lang="en-US" dirty="0">
                <a:latin typeface="Candara Light" panose="020E0502030303020204" pitchFamily="34" charset="0"/>
              </a:rPr>
              <a:t>The reverse() method changes the order of a list permanently, but you can revert to the original order anytime by applying reverse() to the same list a second time.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1BB8138-65BD-4E97-9374-F03D2D191912}"/>
              </a:ext>
            </a:extLst>
          </p:cNvPr>
          <p:cNvPicPr>
            <a:picLocks noChangeAspect="1"/>
          </p:cNvPicPr>
          <p:nvPr/>
        </p:nvPicPr>
        <p:blipFill rotWithShape="1">
          <a:blip r:embed="rId3"/>
          <a:srcRect l="24557" t="26609" r="10000" b="51829"/>
          <a:stretch/>
        </p:blipFill>
        <p:spPr>
          <a:xfrm>
            <a:off x="2106561" y="4049636"/>
            <a:ext cx="7978878" cy="1478014"/>
          </a:xfrm>
          <a:prstGeom prst="rect">
            <a:avLst/>
          </a:prstGeom>
        </p:spPr>
      </p:pic>
      <p:pic>
        <p:nvPicPr>
          <p:cNvPr id="8" name="Picture 7">
            <a:extLst>
              <a:ext uri="{FF2B5EF4-FFF2-40B4-BE49-F238E27FC236}">
                <a16:creationId xmlns:a16="http://schemas.microsoft.com/office/drawing/2014/main" id="{24544022-5861-48A9-AA81-E49D12193F70}"/>
              </a:ext>
            </a:extLst>
          </p:cNvPr>
          <p:cNvPicPr>
            <a:picLocks noChangeAspect="1"/>
          </p:cNvPicPr>
          <p:nvPr/>
        </p:nvPicPr>
        <p:blipFill rotWithShape="1">
          <a:blip r:embed="rId3"/>
          <a:srcRect l="24557" t="61777" r="10000" b="27340"/>
          <a:stretch/>
        </p:blipFill>
        <p:spPr>
          <a:xfrm>
            <a:off x="2106561" y="6128622"/>
            <a:ext cx="7978878" cy="745996"/>
          </a:xfrm>
          <a:prstGeom prst="rect">
            <a:avLst/>
          </a:prstGeom>
        </p:spPr>
      </p:pic>
    </p:spTree>
    <p:extLst>
      <p:ext uri="{BB962C8B-B14F-4D97-AF65-F5344CB8AC3E}">
        <p14:creationId xmlns:p14="http://schemas.microsoft.com/office/powerpoint/2010/main" val="1350975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Finding the Length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You can quickly find the length of a list by using the </a:t>
            </a:r>
            <a:r>
              <a:rPr lang="en-US" dirty="0" err="1">
                <a:latin typeface="Candara Light" panose="020E0502030303020204" pitchFamily="34" charset="0"/>
              </a:rPr>
              <a:t>len</a:t>
            </a:r>
            <a:r>
              <a:rPr lang="en-US" dirty="0">
                <a:latin typeface="Candara Light" panose="020E0502030303020204" pitchFamily="34" charset="0"/>
              </a:rPr>
              <a:t>() function.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BC2C7272-FB0A-4C3E-A1DA-FA8931F4F3FD}"/>
              </a:ext>
            </a:extLst>
          </p:cNvPr>
          <p:cNvPicPr>
            <a:picLocks noChangeAspect="1"/>
          </p:cNvPicPr>
          <p:nvPr/>
        </p:nvPicPr>
        <p:blipFill rotWithShape="1">
          <a:blip r:embed="rId3"/>
          <a:srcRect l="24557" t="34831" r="9758" b="50000"/>
          <a:stretch/>
        </p:blipFill>
        <p:spPr>
          <a:xfrm>
            <a:off x="2091812" y="2909119"/>
            <a:ext cx="8008375" cy="1039761"/>
          </a:xfrm>
          <a:prstGeom prst="rect">
            <a:avLst/>
          </a:prstGeom>
        </p:spPr>
      </p:pic>
    </p:spTree>
    <p:extLst>
      <p:ext uri="{BB962C8B-B14F-4D97-AF65-F5344CB8AC3E}">
        <p14:creationId xmlns:p14="http://schemas.microsoft.com/office/powerpoint/2010/main" val="14303898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825624"/>
            <a:ext cx="10515600" cy="5032375"/>
          </a:xfrm>
        </p:spPr>
        <p:txBody>
          <a:bodyPr>
            <a:normAutofit fontScale="70000" lnSpcReduction="20000"/>
          </a:bodyPr>
          <a:lstStyle/>
          <a:p>
            <a:r>
              <a:rPr lang="en-US" b="1" dirty="0">
                <a:latin typeface="Candara Light" panose="020E0502030303020204" pitchFamily="34" charset="0"/>
              </a:rPr>
              <a:t>3-8. Seeing the World: </a:t>
            </a:r>
            <a:r>
              <a:rPr lang="en-US" dirty="0">
                <a:latin typeface="Candara Light" panose="020E0502030303020204" pitchFamily="34" charset="0"/>
              </a:rPr>
              <a:t>Think of at least five places in the world you’d like to visit.</a:t>
            </a:r>
          </a:p>
          <a:p>
            <a:r>
              <a:rPr lang="en-US" dirty="0">
                <a:latin typeface="Candara Light" panose="020E0502030303020204" pitchFamily="34" charset="0"/>
              </a:rPr>
              <a:t>Store the locations in a list. Make sure the list is not in alphabetical order.</a:t>
            </a:r>
          </a:p>
          <a:p>
            <a:r>
              <a:rPr lang="en-US" dirty="0">
                <a:latin typeface="Candara Light" panose="020E0502030303020204" pitchFamily="34" charset="0"/>
              </a:rPr>
              <a:t>Print your list in its original order. Don’t worry about printing the list neatly, just print it as a raw Python list.</a:t>
            </a:r>
          </a:p>
          <a:p>
            <a:r>
              <a:rPr lang="en-US" dirty="0">
                <a:latin typeface="Candara Light" panose="020E0502030303020204" pitchFamily="34" charset="0"/>
              </a:rPr>
              <a:t>Use sorted() to print your list in alphabetical order without modifying the actual list.</a:t>
            </a:r>
          </a:p>
          <a:p>
            <a:r>
              <a:rPr lang="en-US" dirty="0">
                <a:latin typeface="Candara Light" panose="020E0502030303020204" pitchFamily="34" charset="0"/>
              </a:rPr>
              <a:t>Show that your list is still in its original order by printing it.</a:t>
            </a:r>
          </a:p>
          <a:p>
            <a:r>
              <a:rPr lang="en-US" dirty="0">
                <a:latin typeface="Candara Light" panose="020E0502030303020204" pitchFamily="34" charset="0"/>
              </a:rPr>
              <a:t>Use sorted() to print your list in reverse alphabetical order without changing the order of the original list.</a:t>
            </a:r>
          </a:p>
          <a:p>
            <a:r>
              <a:rPr lang="en-US" dirty="0">
                <a:latin typeface="Candara Light" panose="020E0502030303020204" pitchFamily="34" charset="0"/>
              </a:rPr>
              <a:t>Show that your list is still in its original order by printing it again.</a:t>
            </a:r>
          </a:p>
          <a:p>
            <a:r>
              <a:rPr lang="en-US" dirty="0">
                <a:latin typeface="Candara Light" panose="020E0502030303020204" pitchFamily="34" charset="0"/>
              </a:rPr>
              <a:t>Use reverse() to change the order of your list. Print the list to show that its order has changed.</a:t>
            </a:r>
          </a:p>
          <a:p>
            <a:r>
              <a:rPr lang="en-US" dirty="0">
                <a:latin typeface="Candara Light" panose="020E0502030303020204" pitchFamily="34" charset="0"/>
              </a:rPr>
              <a:t>Use reverse() to change the order of your list again. Print the list to show it’s back to its original order.</a:t>
            </a:r>
          </a:p>
          <a:p>
            <a:r>
              <a:rPr lang="en-US" dirty="0">
                <a:latin typeface="Candara Light" panose="020E0502030303020204" pitchFamily="34" charset="0"/>
              </a:rPr>
              <a:t>Use sort() to change your list so it’s stored in alphabetical order. Print the list to show that its order has been changed.</a:t>
            </a:r>
          </a:p>
          <a:p>
            <a:r>
              <a:rPr lang="en-US" dirty="0">
                <a:latin typeface="Candara Light" panose="020E0502030303020204" pitchFamily="34" charset="0"/>
              </a:rPr>
              <a:t>Use sort() to change your list so it’s stored in reverse alphabetical order. Print the list to show that its order has changed.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Tree>
    <p:extLst>
      <p:ext uri="{BB962C8B-B14F-4D97-AF65-F5344CB8AC3E}">
        <p14:creationId xmlns:p14="http://schemas.microsoft.com/office/powerpoint/2010/main" val="26129219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3-9. Dinner Guests</a:t>
            </a:r>
            <a:r>
              <a:rPr lang="en-US" dirty="0">
                <a:latin typeface="Candara Light" panose="020E0502030303020204" pitchFamily="34" charset="0"/>
              </a:rPr>
              <a:t>: Working with one of the programs from Exercises 3-4 through 3-7 (page 42), use </a:t>
            </a:r>
            <a:r>
              <a:rPr lang="en-US" dirty="0" err="1">
                <a:latin typeface="Candara Light" panose="020E0502030303020204" pitchFamily="34" charset="0"/>
              </a:rPr>
              <a:t>len</a:t>
            </a:r>
            <a:r>
              <a:rPr lang="en-US" dirty="0">
                <a:latin typeface="Candara Light" panose="020E0502030303020204" pitchFamily="34" charset="0"/>
              </a:rPr>
              <a:t>() to print a message indicating the number of people you are inviting to dinner.</a:t>
            </a:r>
          </a:p>
          <a:p>
            <a:r>
              <a:rPr lang="en-US" b="1" dirty="0">
                <a:latin typeface="Candara Light" panose="020E0502030303020204" pitchFamily="34" charset="0"/>
              </a:rPr>
              <a:t>3-10. Every Function</a:t>
            </a:r>
            <a:r>
              <a:rPr lang="en-US" dirty="0">
                <a:latin typeface="Candara Light" panose="020E0502030303020204" pitchFamily="34" charset="0"/>
              </a:rPr>
              <a:t>: Think of something you could store in a list. For example, you could make a list of mountains, rivers, countries, cities, languages, or anything else you’d like. Write a program that creates a list containing these items and then uses each function introduced in this chapter at least once.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8073894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Index Errors When Working with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One type of error is common to see when you’re working with lists for the first time. Let’s say you have a list with three items, and you ask for the fourth item:</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B2346F2-FCBE-4082-82D6-3B16780F04CE}"/>
              </a:ext>
            </a:extLst>
          </p:cNvPr>
          <p:cNvPicPr>
            <a:picLocks noChangeAspect="1"/>
          </p:cNvPicPr>
          <p:nvPr/>
        </p:nvPicPr>
        <p:blipFill rotWithShape="1">
          <a:blip r:embed="rId3"/>
          <a:srcRect l="23952" t="50000" r="10242" b="38059"/>
          <a:stretch/>
        </p:blipFill>
        <p:spPr>
          <a:xfrm>
            <a:off x="2084438" y="3311013"/>
            <a:ext cx="8023123" cy="818535"/>
          </a:xfrm>
          <a:prstGeom prst="rect">
            <a:avLst/>
          </a:prstGeom>
        </p:spPr>
      </p:pic>
      <p:pic>
        <p:nvPicPr>
          <p:cNvPr id="9" name="Picture 8">
            <a:extLst>
              <a:ext uri="{FF2B5EF4-FFF2-40B4-BE49-F238E27FC236}">
                <a16:creationId xmlns:a16="http://schemas.microsoft.com/office/drawing/2014/main" id="{3E04E95B-A5AB-4077-93F6-031F519A757F}"/>
              </a:ext>
            </a:extLst>
          </p:cNvPr>
          <p:cNvPicPr>
            <a:picLocks noChangeAspect="1"/>
          </p:cNvPicPr>
          <p:nvPr/>
        </p:nvPicPr>
        <p:blipFill rotWithShape="1">
          <a:blip r:embed="rId4"/>
          <a:srcRect l="24315" t="29967" r="9879" b="51721"/>
          <a:stretch/>
        </p:blipFill>
        <p:spPr>
          <a:xfrm>
            <a:off x="2084437" y="4525656"/>
            <a:ext cx="8023123" cy="1255199"/>
          </a:xfrm>
          <a:prstGeom prst="rect">
            <a:avLst/>
          </a:prstGeom>
        </p:spPr>
      </p:pic>
    </p:spTree>
    <p:extLst>
      <p:ext uri="{BB962C8B-B14F-4D97-AF65-F5344CB8AC3E}">
        <p14:creationId xmlns:p14="http://schemas.microsoft.com/office/powerpoint/2010/main" val="21841377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Index Errors When Working with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Keep in mind that whenever you want to access the last item in a list you use the index -1. This will always work, even if your list has changed size since the last time you accessed it.</a:t>
            </a:r>
          </a:p>
          <a:p>
            <a:r>
              <a:rPr lang="en-US" dirty="0">
                <a:latin typeface="Candara Light" panose="020E0502030303020204" pitchFamily="34" charset="0"/>
              </a:rPr>
              <a:t>The only time this approach will cause an error is when you request the last item from an empty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8573C9C-554D-4A0F-AF9E-BEA0A55C6EC1}"/>
              </a:ext>
            </a:extLst>
          </p:cNvPr>
          <p:cNvPicPr>
            <a:picLocks noChangeAspect="1"/>
          </p:cNvPicPr>
          <p:nvPr/>
        </p:nvPicPr>
        <p:blipFill rotWithShape="1">
          <a:blip r:embed="rId3"/>
          <a:srcRect l="24193" t="26609" r="9879" b="61511"/>
          <a:stretch/>
        </p:blipFill>
        <p:spPr>
          <a:xfrm>
            <a:off x="2077064" y="4298826"/>
            <a:ext cx="8037872" cy="814336"/>
          </a:xfrm>
          <a:prstGeom prst="rect">
            <a:avLst/>
          </a:prstGeom>
        </p:spPr>
      </p:pic>
      <p:pic>
        <p:nvPicPr>
          <p:cNvPr id="8" name="Picture 7">
            <a:extLst>
              <a:ext uri="{FF2B5EF4-FFF2-40B4-BE49-F238E27FC236}">
                <a16:creationId xmlns:a16="http://schemas.microsoft.com/office/drawing/2014/main" id="{8EE5B442-62DB-417F-A0A1-954DD78D3483}"/>
              </a:ext>
            </a:extLst>
          </p:cNvPr>
          <p:cNvPicPr>
            <a:picLocks noChangeAspect="1"/>
          </p:cNvPicPr>
          <p:nvPr/>
        </p:nvPicPr>
        <p:blipFill rotWithShape="1">
          <a:blip r:embed="rId3"/>
          <a:srcRect l="24193" t="50883" r="9879" b="41802"/>
          <a:stretch/>
        </p:blipFill>
        <p:spPr>
          <a:xfrm>
            <a:off x="2077064" y="5292549"/>
            <a:ext cx="8037872" cy="501444"/>
          </a:xfrm>
          <a:prstGeom prst="rect">
            <a:avLst/>
          </a:prstGeom>
        </p:spPr>
      </p:pic>
      <p:pic>
        <p:nvPicPr>
          <p:cNvPr id="9" name="Picture 8">
            <a:extLst>
              <a:ext uri="{FF2B5EF4-FFF2-40B4-BE49-F238E27FC236}">
                <a16:creationId xmlns:a16="http://schemas.microsoft.com/office/drawing/2014/main" id="{070A35C0-8FB0-49E6-B145-1F5A1D66F42E}"/>
              </a:ext>
            </a:extLst>
          </p:cNvPr>
          <p:cNvPicPr>
            <a:picLocks noChangeAspect="1"/>
          </p:cNvPicPr>
          <p:nvPr/>
        </p:nvPicPr>
        <p:blipFill rotWithShape="1">
          <a:blip r:embed="rId3"/>
          <a:srcRect l="24193" t="70936" r="9879" b="16408"/>
          <a:stretch/>
        </p:blipFill>
        <p:spPr>
          <a:xfrm>
            <a:off x="2077064" y="5973380"/>
            <a:ext cx="8037872" cy="867543"/>
          </a:xfrm>
          <a:prstGeom prst="rect">
            <a:avLst/>
          </a:prstGeom>
        </p:spPr>
      </p:pic>
    </p:spTree>
    <p:extLst>
      <p:ext uri="{BB962C8B-B14F-4D97-AF65-F5344CB8AC3E}">
        <p14:creationId xmlns:p14="http://schemas.microsoft.com/office/powerpoint/2010/main" val="25071970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Index Errors When Working with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lnSpcReduction="10000"/>
          </a:bodyPr>
          <a:lstStyle/>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r>
              <a:rPr lang="en-US" b="1" dirty="0">
                <a:latin typeface="Candara Light" panose="020E0502030303020204" pitchFamily="34" charset="0"/>
              </a:rPr>
              <a:t>Note</a:t>
            </a:r>
            <a:r>
              <a:rPr lang="en-US" dirty="0">
                <a:latin typeface="Candara Light" panose="020E0502030303020204" pitchFamily="34" charset="0"/>
              </a:rPr>
              <a:t>: if an index error occurs and you can’t figure out how to resolve it, try printing your list or just printing the length of your list. Your list might look much different than you thought it did, especially if it has been managed dynamically by your program. Seeing the actual list, or the exact number of items in your list, can help you sort out such logical errors.</a:t>
            </a:r>
          </a:p>
          <a:p>
            <a:pPr algn="just"/>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DF483A8-BDB2-4D01-8246-5C692C7AF423}"/>
              </a:ext>
            </a:extLst>
          </p:cNvPr>
          <p:cNvPicPr>
            <a:picLocks noChangeAspect="1"/>
          </p:cNvPicPr>
          <p:nvPr/>
        </p:nvPicPr>
        <p:blipFill rotWithShape="1">
          <a:blip r:embed="rId3"/>
          <a:srcRect l="24193" t="28377" r="9637" b="52285"/>
          <a:stretch/>
        </p:blipFill>
        <p:spPr>
          <a:xfrm>
            <a:off x="2062315" y="2103437"/>
            <a:ext cx="8067369" cy="1325563"/>
          </a:xfrm>
          <a:prstGeom prst="rect">
            <a:avLst/>
          </a:prstGeom>
        </p:spPr>
      </p:pic>
    </p:spTree>
    <p:extLst>
      <p:ext uri="{BB962C8B-B14F-4D97-AF65-F5344CB8AC3E}">
        <p14:creationId xmlns:p14="http://schemas.microsoft.com/office/powerpoint/2010/main" val="18930229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Candara Light" panose="020E0502030303020204" pitchFamily="34" charset="0"/>
              </a:rPr>
              <a:t>3-11. Intentional Error: If you haven’t received an index error in one of your programs yet, try to make one happen. Change an index in one of your programs to produce an index error. Make sure you correct the error before closing the program.</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7853906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4: Working With Lists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4543458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What it is about?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In Chapter 3 you learned how to make a simple list, and you learned to work with the individual elements in a list. </a:t>
            </a:r>
          </a:p>
          <a:p>
            <a:r>
              <a:rPr lang="en-US" dirty="0">
                <a:latin typeface="Candara Light" panose="020E0502030303020204" pitchFamily="34" charset="0"/>
              </a:rPr>
              <a:t>In this chapter you’ll learn how to loop through an entire list using just a few lines of code regardless of how long the list is. </a:t>
            </a:r>
          </a:p>
          <a:p>
            <a:r>
              <a:rPr lang="en-US" dirty="0">
                <a:latin typeface="Candara Light" panose="020E0502030303020204" pitchFamily="34" charset="0"/>
              </a:rPr>
              <a:t>Looping allows you to take the same action, or set of actions, with every item in a list. </a:t>
            </a:r>
          </a:p>
          <a:p>
            <a:r>
              <a:rPr lang="en-US" dirty="0">
                <a:latin typeface="Candara Light" panose="020E0502030303020204" pitchFamily="34" charset="0"/>
              </a:rPr>
              <a:t>As a result, you’ll be able to work efficiently with lists of any length, including those with thousands or even millions of items.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05216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Textbook &amp; Outlines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5B94B330-3A45-41C8-AD5A-5BFC2D57D979}"/>
              </a:ext>
            </a:extLst>
          </p:cNvPr>
          <p:cNvPicPr>
            <a:picLocks noChangeAspect="1"/>
          </p:cNvPicPr>
          <p:nvPr/>
        </p:nvPicPr>
        <p:blipFill rotWithShape="1">
          <a:blip r:embed="rId3"/>
          <a:srcRect l="33125" t="15252" r="34073" b="7294"/>
          <a:stretch/>
        </p:blipFill>
        <p:spPr>
          <a:xfrm>
            <a:off x="8192729" y="1548785"/>
            <a:ext cx="3999271" cy="5309215"/>
          </a:xfrm>
          <a:prstGeom prst="rect">
            <a:avLst/>
          </a:prstGeom>
        </p:spPr>
      </p:pic>
      <p:pic>
        <p:nvPicPr>
          <p:cNvPr id="9" name="Picture 8">
            <a:extLst>
              <a:ext uri="{FF2B5EF4-FFF2-40B4-BE49-F238E27FC236}">
                <a16:creationId xmlns:a16="http://schemas.microsoft.com/office/drawing/2014/main" id="{C61F5491-4E82-49B0-BB8B-9B7CCD3DA425}"/>
              </a:ext>
            </a:extLst>
          </p:cNvPr>
          <p:cNvPicPr>
            <a:picLocks noChangeAspect="1"/>
          </p:cNvPicPr>
          <p:nvPr/>
        </p:nvPicPr>
        <p:blipFill rotWithShape="1">
          <a:blip r:embed="rId4"/>
          <a:srcRect l="24193" t="26609" r="28992" b="20846"/>
          <a:stretch/>
        </p:blipFill>
        <p:spPr>
          <a:xfrm>
            <a:off x="838200" y="1933934"/>
            <a:ext cx="6622597" cy="4179170"/>
          </a:xfrm>
          <a:prstGeom prst="rect">
            <a:avLst/>
          </a:prstGeom>
        </p:spPr>
      </p:pic>
    </p:spTree>
    <p:extLst>
      <p:ext uri="{BB962C8B-B14F-4D97-AF65-F5344CB8AC3E}">
        <p14:creationId xmlns:p14="http://schemas.microsoft.com/office/powerpoint/2010/main" val="18080411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an Entire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Let’s use a for loop to print out each name in a list of magicians:</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F2B7A39-6EEE-4203-90A8-48C0C5D20A0A}"/>
              </a:ext>
            </a:extLst>
          </p:cNvPr>
          <p:cNvPicPr>
            <a:picLocks noChangeAspect="1"/>
          </p:cNvPicPr>
          <p:nvPr/>
        </p:nvPicPr>
        <p:blipFill rotWithShape="1">
          <a:blip r:embed="rId3"/>
          <a:srcRect l="23710" t="17833" r="10363" b="67321"/>
          <a:stretch/>
        </p:blipFill>
        <p:spPr>
          <a:xfrm>
            <a:off x="2077064" y="2467179"/>
            <a:ext cx="8037871" cy="1017640"/>
          </a:xfrm>
          <a:prstGeom prst="rect">
            <a:avLst/>
          </a:prstGeom>
        </p:spPr>
      </p:pic>
      <p:pic>
        <p:nvPicPr>
          <p:cNvPr id="8" name="Picture 7">
            <a:extLst>
              <a:ext uri="{FF2B5EF4-FFF2-40B4-BE49-F238E27FC236}">
                <a16:creationId xmlns:a16="http://schemas.microsoft.com/office/drawing/2014/main" id="{7296DB88-B7B2-40EC-9858-DD4730D0C99F}"/>
              </a:ext>
            </a:extLst>
          </p:cNvPr>
          <p:cNvPicPr>
            <a:picLocks noChangeAspect="1"/>
          </p:cNvPicPr>
          <p:nvPr/>
        </p:nvPicPr>
        <p:blipFill rotWithShape="1">
          <a:blip r:embed="rId3"/>
          <a:srcRect l="23710" t="66892" r="10363" b="18261"/>
          <a:stretch/>
        </p:blipFill>
        <p:spPr>
          <a:xfrm>
            <a:off x="2077064" y="4001294"/>
            <a:ext cx="8037871" cy="1017640"/>
          </a:xfrm>
          <a:prstGeom prst="rect">
            <a:avLst/>
          </a:prstGeom>
        </p:spPr>
      </p:pic>
    </p:spTree>
    <p:extLst>
      <p:ext uri="{BB962C8B-B14F-4D97-AF65-F5344CB8AC3E}">
        <p14:creationId xmlns:p14="http://schemas.microsoft.com/office/powerpoint/2010/main" val="28343747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 Closer Look at Looping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For example, here’s a good way to start a for loop for a list of cats, a list of dogs, and a general list of items:</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r>
              <a:rPr lang="en-US" dirty="0">
                <a:latin typeface="Candara Light" panose="020E0502030303020204" pitchFamily="34" charset="0"/>
              </a:rPr>
              <a:t>Using singular and plural names can help you identify whether a section of code is working with a single element from the list or the entire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5021CA7-18D2-4E43-A02C-F69883E88F5D}"/>
              </a:ext>
            </a:extLst>
          </p:cNvPr>
          <p:cNvPicPr>
            <a:picLocks noChangeAspect="1"/>
          </p:cNvPicPr>
          <p:nvPr/>
        </p:nvPicPr>
        <p:blipFill rotWithShape="1">
          <a:blip r:embed="rId3"/>
          <a:srcRect l="24557" t="21061" r="9758" b="63663"/>
          <a:stretch/>
        </p:blipFill>
        <p:spPr>
          <a:xfrm>
            <a:off x="2091812" y="3126659"/>
            <a:ext cx="8008375" cy="1047135"/>
          </a:xfrm>
          <a:prstGeom prst="rect">
            <a:avLst/>
          </a:prstGeom>
        </p:spPr>
      </p:pic>
    </p:spTree>
    <p:extLst>
      <p:ext uri="{BB962C8B-B14F-4D97-AF65-F5344CB8AC3E}">
        <p14:creationId xmlns:p14="http://schemas.microsoft.com/office/powerpoint/2010/main" val="28829950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Doing More Work Within a for Loop</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You can do just about anything with each item in a for loop. Let’s build on the previous example by printing a message to each magician, telling them that they performed a great trick:</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01DC864-AB4E-49B3-A1FD-A35B5F119648}"/>
              </a:ext>
            </a:extLst>
          </p:cNvPr>
          <p:cNvPicPr>
            <a:picLocks noChangeAspect="1"/>
          </p:cNvPicPr>
          <p:nvPr/>
        </p:nvPicPr>
        <p:blipFill rotWithShape="1">
          <a:blip r:embed="rId3"/>
          <a:srcRect l="24556" t="28377" r="9879" b="56562"/>
          <a:stretch/>
        </p:blipFill>
        <p:spPr>
          <a:xfrm>
            <a:off x="2099187" y="3200400"/>
            <a:ext cx="7993626" cy="1032387"/>
          </a:xfrm>
          <a:prstGeom prst="rect">
            <a:avLst/>
          </a:prstGeom>
        </p:spPr>
      </p:pic>
      <p:pic>
        <p:nvPicPr>
          <p:cNvPr id="8" name="Picture 7">
            <a:extLst>
              <a:ext uri="{FF2B5EF4-FFF2-40B4-BE49-F238E27FC236}">
                <a16:creationId xmlns:a16="http://schemas.microsoft.com/office/drawing/2014/main" id="{49901F6A-41CE-47BE-A5C9-9707A4D301E7}"/>
              </a:ext>
            </a:extLst>
          </p:cNvPr>
          <p:cNvPicPr>
            <a:picLocks noChangeAspect="1"/>
          </p:cNvPicPr>
          <p:nvPr/>
        </p:nvPicPr>
        <p:blipFill rotWithShape="1">
          <a:blip r:embed="rId3"/>
          <a:srcRect l="24556" t="72896" r="9879" b="12043"/>
          <a:stretch/>
        </p:blipFill>
        <p:spPr>
          <a:xfrm>
            <a:off x="2099187" y="4688681"/>
            <a:ext cx="7993626" cy="1032387"/>
          </a:xfrm>
          <a:prstGeom prst="rect">
            <a:avLst/>
          </a:prstGeom>
        </p:spPr>
      </p:pic>
    </p:spTree>
    <p:extLst>
      <p:ext uri="{BB962C8B-B14F-4D97-AF65-F5344CB8AC3E}">
        <p14:creationId xmlns:p14="http://schemas.microsoft.com/office/powerpoint/2010/main" val="4581229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Doing More Work Within a for Loop</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You can also write as many lines of code as you like in the for loop. </a:t>
            </a:r>
          </a:p>
          <a:p>
            <a:r>
              <a:rPr lang="en-US" dirty="0">
                <a:latin typeface="Candara Light" panose="020E0502030303020204" pitchFamily="34" charset="0"/>
              </a:rPr>
              <a:t>Every indented line following the line for magician in magicians is considered inside the loop, and each indented line is executed once for each value in the list. </a:t>
            </a:r>
          </a:p>
          <a:p>
            <a:r>
              <a:rPr lang="en-US" dirty="0">
                <a:latin typeface="Candara Light" panose="020E0502030303020204" pitchFamily="34" charset="0"/>
              </a:rPr>
              <a:t>Therefore, you can do as much work as you like with each value in the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88B802FE-B2FD-416E-A8E0-42FF77847747}"/>
              </a:ext>
            </a:extLst>
          </p:cNvPr>
          <p:cNvPicPr>
            <a:picLocks noChangeAspect="1"/>
          </p:cNvPicPr>
          <p:nvPr/>
        </p:nvPicPr>
        <p:blipFill rotWithShape="1">
          <a:blip r:embed="rId3"/>
          <a:srcRect l="23588" t="23161" r="16199" b="57501"/>
          <a:stretch/>
        </p:blipFill>
        <p:spPr>
          <a:xfrm>
            <a:off x="25766" y="4671655"/>
            <a:ext cx="6699499" cy="1209708"/>
          </a:xfrm>
          <a:prstGeom prst="rect">
            <a:avLst/>
          </a:prstGeom>
        </p:spPr>
      </p:pic>
      <p:pic>
        <p:nvPicPr>
          <p:cNvPr id="8" name="Picture 7">
            <a:extLst>
              <a:ext uri="{FF2B5EF4-FFF2-40B4-BE49-F238E27FC236}">
                <a16:creationId xmlns:a16="http://schemas.microsoft.com/office/drawing/2014/main" id="{769F88D4-CBF9-4C97-9DA8-865290ACCD6F}"/>
              </a:ext>
            </a:extLst>
          </p:cNvPr>
          <p:cNvPicPr>
            <a:picLocks noChangeAspect="1"/>
          </p:cNvPicPr>
          <p:nvPr/>
        </p:nvPicPr>
        <p:blipFill rotWithShape="1">
          <a:blip r:embed="rId4"/>
          <a:srcRect l="23588" t="32033" r="37339" b="34617"/>
          <a:stretch/>
        </p:blipFill>
        <p:spPr>
          <a:xfrm>
            <a:off x="8077200" y="4289212"/>
            <a:ext cx="4114800" cy="1974594"/>
          </a:xfrm>
          <a:prstGeom prst="rect">
            <a:avLst/>
          </a:prstGeom>
        </p:spPr>
      </p:pic>
      <p:sp>
        <p:nvSpPr>
          <p:cNvPr id="9" name="Arrow: Notched Right 8">
            <a:extLst>
              <a:ext uri="{FF2B5EF4-FFF2-40B4-BE49-F238E27FC236}">
                <a16:creationId xmlns:a16="http://schemas.microsoft.com/office/drawing/2014/main" id="{6D7846D0-8CA6-4C8D-A626-6674EA94B136}"/>
              </a:ext>
            </a:extLst>
          </p:cNvPr>
          <p:cNvSpPr/>
          <p:nvPr/>
        </p:nvSpPr>
        <p:spPr>
          <a:xfrm>
            <a:off x="6961239" y="5138228"/>
            <a:ext cx="973393" cy="3334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5726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Doing Something After a for Loop</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Start the new line without ‘indentation’’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9" name="Picture 8">
            <a:extLst>
              <a:ext uri="{FF2B5EF4-FFF2-40B4-BE49-F238E27FC236}">
                <a16:creationId xmlns:a16="http://schemas.microsoft.com/office/drawing/2014/main" id="{08EFD35B-AF65-440A-AE3D-66A8CDBEAED3}"/>
              </a:ext>
            </a:extLst>
          </p:cNvPr>
          <p:cNvPicPr>
            <a:picLocks noChangeAspect="1"/>
          </p:cNvPicPr>
          <p:nvPr/>
        </p:nvPicPr>
        <p:blipFill rotWithShape="1">
          <a:blip r:embed="rId3"/>
          <a:srcRect l="23710" t="32464" r="10242" b="41071"/>
          <a:stretch/>
        </p:blipFill>
        <p:spPr>
          <a:xfrm>
            <a:off x="2069690" y="2327352"/>
            <a:ext cx="8052619" cy="1814052"/>
          </a:xfrm>
          <a:prstGeom prst="rect">
            <a:avLst/>
          </a:prstGeom>
        </p:spPr>
      </p:pic>
      <p:pic>
        <p:nvPicPr>
          <p:cNvPr id="11" name="Picture 10">
            <a:extLst>
              <a:ext uri="{FF2B5EF4-FFF2-40B4-BE49-F238E27FC236}">
                <a16:creationId xmlns:a16="http://schemas.microsoft.com/office/drawing/2014/main" id="{74C40212-1C62-41D2-A122-5DD5D80A30D7}"/>
              </a:ext>
            </a:extLst>
          </p:cNvPr>
          <p:cNvPicPr>
            <a:picLocks noChangeAspect="1"/>
          </p:cNvPicPr>
          <p:nvPr/>
        </p:nvPicPr>
        <p:blipFill rotWithShape="1">
          <a:blip r:embed="rId4"/>
          <a:srcRect l="24193" t="17833" r="9758" b="41501"/>
          <a:stretch/>
        </p:blipFill>
        <p:spPr>
          <a:xfrm>
            <a:off x="2325329" y="4247535"/>
            <a:ext cx="7541340" cy="2610465"/>
          </a:xfrm>
          <a:prstGeom prst="rect">
            <a:avLst/>
          </a:prstGeom>
        </p:spPr>
      </p:pic>
    </p:spTree>
    <p:extLst>
      <p:ext uri="{BB962C8B-B14F-4D97-AF65-F5344CB8AC3E}">
        <p14:creationId xmlns:p14="http://schemas.microsoft.com/office/powerpoint/2010/main" val="39470880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Indentation Errors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pPr algn="just"/>
            <a:r>
              <a:rPr lang="en-US" dirty="0">
                <a:latin typeface="Candara Light" panose="020E0502030303020204" pitchFamily="34" charset="0"/>
              </a:rPr>
              <a:t>Python uses indentation to determine how a line, or group of lines, is related to the rest of the program.</a:t>
            </a:r>
          </a:p>
          <a:p>
            <a:pPr algn="just"/>
            <a:r>
              <a:rPr lang="en-US" dirty="0">
                <a:latin typeface="Candara Light" panose="020E0502030303020204" pitchFamily="34" charset="0"/>
              </a:rPr>
              <a:t>Basically, it uses whitespace to force you to write neatly formatted code with a clear visual structure.</a:t>
            </a:r>
          </a:p>
          <a:p>
            <a:pPr algn="just"/>
            <a:r>
              <a:rPr lang="en-US" dirty="0">
                <a:latin typeface="Candara Light" panose="020E0502030303020204" pitchFamily="34" charset="0"/>
              </a:rPr>
              <a:t>As you begin to write code that relies on proper indentation, you’ll need to watch for a few common indentation errors. </a:t>
            </a:r>
          </a:p>
          <a:p>
            <a:pPr algn="just"/>
            <a:r>
              <a:rPr lang="en-US" dirty="0">
                <a:latin typeface="Candara Light" panose="020E0502030303020204" pitchFamily="34" charset="0"/>
              </a:rPr>
              <a:t>For example, people sometimes indent lines of code that don’t need to be indented or forget to indent lines that need to be indented.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6580744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Indentation Errors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Forgetting to Indent</a:t>
            </a:r>
          </a:p>
          <a:p>
            <a:pPr lvl="1"/>
            <a:r>
              <a:rPr lang="en-US" dirty="0">
                <a:latin typeface="Candara Light" panose="020E0502030303020204" pitchFamily="34" charset="0"/>
              </a:rPr>
              <a:t>Always indent the line after the for statement in a loop. If you forget, Python will remind you:</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54BC8CD-B94E-42BA-847F-28B6C0E25584}"/>
              </a:ext>
            </a:extLst>
          </p:cNvPr>
          <p:cNvPicPr>
            <a:picLocks noChangeAspect="1"/>
          </p:cNvPicPr>
          <p:nvPr/>
        </p:nvPicPr>
        <p:blipFill rotWithShape="1">
          <a:blip r:embed="rId3"/>
          <a:srcRect l="24436" t="41071" r="9758" b="43438"/>
          <a:stretch/>
        </p:blipFill>
        <p:spPr>
          <a:xfrm>
            <a:off x="2084438" y="3259394"/>
            <a:ext cx="8023123" cy="1061884"/>
          </a:xfrm>
          <a:prstGeom prst="rect">
            <a:avLst/>
          </a:prstGeom>
        </p:spPr>
      </p:pic>
      <p:pic>
        <p:nvPicPr>
          <p:cNvPr id="9" name="Picture 8">
            <a:extLst>
              <a:ext uri="{FF2B5EF4-FFF2-40B4-BE49-F238E27FC236}">
                <a16:creationId xmlns:a16="http://schemas.microsoft.com/office/drawing/2014/main" id="{DD73646D-339E-4749-9F0E-01FFE4871812}"/>
              </a:ext>
            </a:extLst>
          </p:cNvPr>
          <p:cNvPicPr>
            <a:picLocks noChangeAspect="1"/>
          </p:cNvPicPr>
          <p:nvPr/>
        </p:nvPicPr>
        <p:blipFill rotWithShape="1">
          <a:blip r:embed="rId4"/>
          <a:srcRect l="23830" t="45159" r="10362" b="36983"/>
          <a:stretch/>
        </p:blipFill>
        <p:spPr>
          <a:xfrm>
            <a:off x="2084438" y="4637062"/>
            <a:ext cx="8023123" cy="1224117"/>
          </a:xfrm>
          <a:prstGeom prst="rect">
            <a:avLst/>
          </a:prstGeom>
        </p:spPr>
      </p:pic>
    </p:spTree>
    <p:extLst>
      <p:ext uri="{BB962C8B-B14F-4D97-AF65-F5344CB8AC3E}">
        <p14:creationId xmlns:p14="http://schemas.microsoft.com/office/powerpoint/2010/main" val="17756100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Indentation Errors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Forgetting to Indent Additional Lines</a:t>
            </a:r>
          </a:p>
          <a:p>
            <a:pPr lvl="1"/>
            <a:r>
              <a:rPr lang="en-US" dirty="0">
                <a:latin typeface="Candara Light" panose="020E0502030303020204" pitchFamily="34" charset="0"/>
              </a:rPr>
              <a:t>Sometimes your loop will run without any errors but won’t produce the expected result. This can happen when you’re trying to do several tasks in a loop and you forget to indent some of its lines.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02AB1F7-C377-40FB-A066-995562786083}"/>
              </a:ext>
            </a:extLst>
          </p:cNvPr>
          <p:cNvPicPr>
            <a:picLocks noChangeAspect="1"/>
          </p:cNvPicPr>
          <p:nvPr/>
        </p:nvPicPr>
        <p:blipFill rotWithShape="1">
          <a:blip r:embed="rId3"/>
          <a:srcRect l="23710" t="16113" r="10242" b="64549"/>
          <a:stretch/>
        </p:blipFill>
        <p:spPr>
          <a:xfrm>
            <a:off x="2069688" y="3525837"/>
            <a:ext cx="8052619" cy="1325563"/>
          </a:xfrm>
          <a:prstGeom prst="rect">
            <a:avLst/>
          </a:prstGeom>
        </p:spPr>
      </p:pic>
      <p:pic>
        <p:nvPicPr>
          <p:cNvPr id="8" name="Picture 7">
            <a:extLst>
              <a:ext uri="{FF2B5EF4-FFF2-40B4-BE49-F238E27FC236}">
                <a16:creationId xmlns:a16="http://schemas.microsoft.com/office/drawing/2014/main" id="{A4C6AAA8-89DD-4D10-8B62-151475B5C6FD}"/>
              </a:ext>
            </a:extLst>
          </p:cNvPr>
          <p:cNvPicPr>
            <a:picLocks noChangeAspect="1"/>
          </p:cNvPicPr>
          <p:nvPr/>
        </p:nvPicPr>
        <p:blipFill rotWithShape="1">
          <a:blip r:embed="rId3"/>
          <a:srcRect l="23710" t="68739" r="10242" b="11923"/>
          <a:stretch/>
        </p:blipFill>
        <p:spPr>
          <a:xfrm>
            <a:off x="2069688" y="4986337"/>
            <a:ext cx="8052619" cy="1325563"/>
          </a:xfrm>
          <a:prstGeom prst="rect">
            <a:avLst/>
          </a:prstGeom>
        </p:spPr>
      </p:pic>
    </p:spTree>
    <p:extLst>
      <p:ext uri="{BB962C8B-B14F-4D97-AF65-F5344CB8AC3E}">
        <p14:creationId xmlns:p14="http://schemas.microsoft.com/office/powerpoint/2010/main" val="34888325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Indentation Errors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sz="2800" b="1" dirty="0">
                <a:latin typeface="Candara Light" panose="020E0502030303020204" pitchFamily="34" charset="0"/>
              </a:rPr>
              <a:t>Indenting Unnecessarily</a:t>
            </a:r>
          </a:p>
          <a:p>
            <a:pPr lvl="1"/>
            <a:r>
              <a:rPr lang="en-US" dirty="0">
                <a:latin typeface="Candara Light" panose="020E0502030303020204" pitchFamily="34" charset="0"/>
              </a:rPr>
              <a:t>If you accidentally indent a line that doesn’t need to be indented, Python informs you about the unexpected indent: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E5F12807-3C93-4640-BCA1-F3CD663C0083}"/>
              </a:ext>
            </a:extLst>
          </p:cNvPr>
          <p:cNvPicPr>
            <a:picLocks noChangeAspect="1"/>
          </p:cNvPicPr>
          <p:nvPr/>
        </p:nvPicPr>
        <p:blipFill rotWithShape="1">
          <a:blip r:embed="rId3"/>
          <a:srcRect l="24557" t="24641" r="9758" b="63662"/>
          <a:stretch/>
        </p:blipFill>
        <p:spPr>
          <a:xfrm>
            <a:off x="2091812" y="3429000"/>
            <a:ext cx="8008375" cy="801789"/>
          </a:xfrm>
          <a:prstGeom prst="rect">
            <a:avLst/>
          </a:prstGeom>
        </p:spPr>
      </p:pic>
      <p:pic>
        <p:nvPicPr>
          <p:cNvPr id="8" name="Picture 7">
            <a:extLst>
              <a:ext uri="{FF2B5EF4-FFF2-40B4-BE49-F238E27FC236}">
                <a16:creationId xmlns:a16="http://schemas.microsoft.com/office/drawing/2014/main" id="{0CF32DDF-08D7-4B7C-B307-20FA1DC13E8B}"/>
              </a:ext>
            </a:extLst>
          </p:cNvPr>
          <p:cNvPicPr>
            <a:picLocks noChangeAspect="1"/>
          </p:cNvPicPr>
          <p:nvPr/>
        </p:nvPicPr>
        <p:blipFill rotWithShape="1">
          <a:blip r:embed="rId3"/>
          <a:srcRect l="24557" t="48429" r="9758" b="33067"/>
          <a:stretch/>
        </p:blipFill>
        <p:spPr>
          <a:xfrm>
            <a:off x="2091811" y="4493955"/>
            <a:ext cx="8008375" cy="1268361"/>
          </a:xfrm>
          <a:prstGeom prst="rect">
            <a:avLst/>
          </a:prstGeom>
        </p:spPr>
      </p:pic>
    </p:spTree>
    <p:extLst>
      <p:ext uri="{BB962C8B-B14F-4D97-AF65-F5344CB8AC3E}">
        <p14:creationId xmlns:p14="http://schemas.microsoft.com/office/powerpoint/2010/main" val="1001478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Indentation Errors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Indenting Unnecessarily After the Loop</a:t>
            </a:r>
          </a:p>
          <a:p>
            <a:pPr lvl="1"/>
            <a:r>
              <a:rPr lang="en-US" dirty="0">
                <a:latin typeface="Candara Light" panose="020E0502030303020204" pitchFamily="34" charset="0"/>
              </a:rPr>
              <a:t>Sometimes this prompts Python to report an error, but often this will result in a logical error.</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8351DC7-9DDC-4301-8617-31F4589F0235}"/>
              </a:ext>
            </a:extLst>
          </p:cNvPr>
          <p:cNvPicPr>
            <a:picLocks noChangeAspect="1"/>
          </p:cNvPicPr>
          <p:nvPr/>
        </p:nvPicPr>
        <p:blipFill rotWithShape="1">
          <a:blip r:embed="rId3"/>
          <a:srcRect l="24557" t="24641" r="15081" b="50000"/>
          <a:stretch/>
        </p:blipFill>
        <p:spPr>
          <a:xfrm>
            <a:off x="0" y="4040474"/>
            <a:ext cx="6636774" cy="1567616"/>
          </a:xfrm>
          <a:prstGeom prst="rect">
            <a:avLst/>
          </a:prstGeom>
        </p:spPr>
      </p:pic>
      <p:pic>
        <p:nvPicPr>
          <p:cNvPr id="9" name="Picture 8">
            <a:extLst>
              <a:ext uri="{FF2B5EF4-FFF2-40B4-BE49-F238E27FC236}">
                <a16:creationId xmlns:a16="http://schemas.microsoft.com/office/drawing/2014/main" id="{A95440E9-FA1A-481E-B4AB-27DA7C755927}"/>
              </a:ext>
            </a:extLst>
          </p:cNvPr>
          <p:cNvPicPr>
            <a:picLocks noChangeAspect="1"/>
          </p:cNvPicPr>
          <p:nvPr/>
        </p:nvPicPr>
        <p:blipFill rotWithShape="1">
          <a:blip r:embed="rId4"/>
          <a:srcRect l="24193" t="32034" r="34153" b="19770"/>
          <a:stretch/>
        </p:blipFill>
        <p:spPr>
          <a:xfrm>
            <a:off x="7860890" y="3415519"/>
            <a:ext cx="4331110" cy="2817526"/>
          </a:xfrm>
          <a:prstGeom prst="rect">
            <a:avLst/>
          </a:prstGeom>
        </p:spPr>
      </p:pic>
      <p:sp>
        <p:nvSpPr>
          <p:cNvPr id="10" name="Arrow: Notched Right 9">
            <a:extLst>
              <a:ext uri="{FF2B5EF4-FFF2-40B4-BE49-F238E27FC236}">
                <a16:creationId xmlns:a16="http://schemas.microsoft.com/office/drawing/2014/main" id="{621E6E36-95A6-49E6-B3BF-F85A6211B663}"/>
              </a:ext>
            </a:extLst>
          </p:cNvPr>
          <p:cNvSpPr/>
          <p:nvPr/>
        </p:nvSpPr>
        <p:spPr>
          <a:xfrm>
            <a:off x="6829732" y="4645742"/>
            <a:ext cx="839429" cy="35396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019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Textbook and outlines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lnSpcReduction="10000"/>
          </a:bodyPr>
          <a:lstStyle/>
          <a:p>
            <a:r>
              <a:rPr lang="en-US" b="1" dirty="0">
                <a:latin typeface="Candara Light" panose="020E0502030303020204" pitchFamily="34" charset="0"/>
              </a:rPr>
              <a:t>Online Resources </a:t>
            </a:r>
          </a:p>
          <a:p>
            <a:pPr lvl="1"/>
            <a:r>
              <a:rPr lang="en-US" dirty="0">
                <a:latin typeface="Candara Light" panose="020E0502030303020204" pitchFamily="34" charset="0"/>
              </a:rPr>
              <a:t>You can find all the supplementary resources for the book online at </a:t>
            </a:r>
          </a:p>
          <a:p>
            <a:pPr lvl="1"/>
            <a:r>
              <a:rPr lang="en-US" dirty="0">
                <a:latin typeface="Candara Light" panose="020E0502030303020204" pitchFamily="34" charset="0"/>
                <a:hlinkClick r:id="rId2"/>
              </a:rPr>
              <a:t>https://nostarch.com/pythoncrashcourse2e/</a:t>
            </a:r>
            <a:r>
              <a:rPr lang="en-US" dirty="0">
                <a:latin typeface="Candara Light" panose="020E0502030303020204" pitchFamily="34" charset="0"/>
              </a:rPr>
              <a:t> or </a:t>
            </a:r>
            <a:r>
              <a:rPr lang="en-US" dirty="0">
                <a:latin typeface="Candara Light" panose="020E0502030303020204" pitchFamily="34" charset="0"/>
                <a:hlinkClick r:id="rId3"/>
              </a:rPr>
              <a:t>http://ehmatthes.github.io/pcc_2e/</a:t>
            </a:r>
            <a:r>
              <a:rPr lang="en-US" dirty="0">
                <a:latin typeface="Candara Light" panose="020E0502030303020204" pitchFamily="34" charset="0"/>
              </a:rPr>
              <a:t>.</a:t>
            </a:r>
          </a:p>
          <a:p>
            <a:pPr lvl="1"/>
            <a:r>
              <a:rPr lang="en-US" dirty="0">
                <a:latin typeface="Candara Light" panose="020E0502030303020204" pitchFamily="34" charset="0"/>
              </a:rPr>
              <a:t>These resources include: </a:t>
            </a:r>
          </a:p>
          <a:p>
            <a:pPr lvl="2"/>
            <a:r>
              <a:rPr lang="en-US" dirty="0">
                <a:latin typeface="Candara Light" panose="020E0502030303020204" pitchFamily="34" charset="0"/>
              </a:rPr>
              <a:t>Setup instructions These instructions are identical to what’s in the book but include active links you can click for all the different pieces. </a:t>
            </a:r>
          </a:p>
          <a:p>
            <a:pPr lvl="2"/>
            <a:r>
              <a:rPr lang="en-US" dirty="0">
                <a:latin typeface="Candara Light" panose="020E0502030303020204" pitchFamily="34" charset="0"/>
              </a:rPr>
              <a:t>Updates Python, like all languages, is constantly evolving. </a:t>
            </a:r>
          </a:p>
          <a:p>
            <a:pPr lvl="2"/>
            <a:r>
              <a:rPr lang="en-US" dirty="0">
                <a:latin typeface="Candara Light" panose="020E0502030303020204" pitchFamily="34" charset="0"/>
              </a:rPr>
              <a:t>Solutions to exercises You should spend significant time on your own attempting the exercises in the “Try It Yourself” sections. But if you’re stuck and can’t make any progress, solutions to most of the exercises are online. </a:t>
            </a:r>
          </a:p>
          <a:p>
            <a:pPr lvl="2"/>
            <a:r>
              <a:rPr lang="en-US" dirty="0">
                <a:latin typeface="Candara Light" panose="020E0502030303020204" pitchFamily="34" charset="0"/>
              </a:rPr>
              <a:t>Cheat sheets A full set of downloadable cheat sheets for a quick reference to major concepts is also online.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4"/>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520719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Indentation Errors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Forgetting the Colon </a:t>
            </a:r>
          </a:p>
          <a:p>
            <a:pPr lvl="1"/>
            <a:r>
              <a:rPr lang="en-US" dirty="0">
                <a:latin typeface="+mj-lt"/>
              </a:rPr>
              <a:t>The colon at the end of a for statement tells Python to interpret the next line as the start of a loop. </a:t>
            </a:r>
          </a:p>
          <a:p>
            <a:pPr lvl="1"/>
            <a:r>
              <a:rPr lang="en-US" dirty="0">
                <a:latin typeface="+mj-lt"/>
              </a:rPr>
              <a:t>If you accidentally forget the colon, you’ll get a syntax error because Python doesn’t know what you’re trying to do.</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CC61A86-ED71-42C7-A13F-F8590A00E7A7}"/>
              </a:ext>
            </a:extLst>
          </p:cNvPr>
          <p:cNvPicPr>
            <a:picLocks noChangeAspect="1"/>
          </p:cNvPicPr>
          <p:nvPr/>
        </p:nvPicPr>
        <p:blipFill rotWithShape="1">
          <a:blip r:embed="rId3"/>
          <a:srcRect l="23952" t="24641" r="10726" b="60650"/>
          <a:stretch/>
        </p:blipFill>
        <p:spPr>
          <a:xfrm>
            <a:off x="2113935" y="4271656"/>
            <a:ext cx="7964130" cy="1008267"/>
          </a:xfrm>
          <a:prstGeom prst="rect">
            <a:avLst/>
          </a:prstGeom>
        </p:spPr>
      </p:pic>
    </p:spTree>
    <p:extLst>
      <p:ext uri="{BB962C8B-B14F-4D97-AF65-F5344CB8AC3E}">
        <p14:creationId xmlns:p14="http://schemas.microsoft.com/office/powerpoint/2010/main" val="26822345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4-1. Pizzas</a:t>
            </a:r>
            <a:r>
              <a:rPr lang="en-US" dirty="0">
                <a:latin typeface="Candara Light" panose="020E0502030303020204" pitchFamily="34" charset="0"/>
              </a:rPr>
              <a:t>: Think of at least three kinds of your favorite pizza. Store these pizza names in a list, and then use a for loop to print the name of each pizza.</a:t>
            </a:r>
          </a:p>
          <a:p>
            <a:pPr lvl="1"/>
            <a:r>
              <a:rPr lang="en-US" dirty="0">
                <a:latin typeface="Candara Light" panose="020E0502030303020204" pitchFamily="34" charset="0"/>
              </a:rPr>
              <a:t>Modify your for loop to print a sentence using the name of the pizza instead of printing just the name of the pizza. For each pizza you should have one line of output containing a simple statement like I like pepperoni pizza.</a:t>
            </a:r>
          </a:p>
          <a:p>
            <a:pPr lvl="1"/>
            <a:r>
              <a:rPr lang="en-US" dirty="0">
                <a:latin typeface="Candara Light" panose="020E0502030303020204" pitchFamily="34" charset="0"/>
              </a:rPr>
              <a:t>Add a line at the end of your program, outside the for loop, that states how much you like pizza. The output should consist of three or more lines about the kinds of pizza you like and then an additional sentence, such as I really love pizza!</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4973486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4-2. Animals</a:t>
            </a:r>
            <a:r>
              <a:rPr lang="en-US" dirty="0">
                <a:latin typeface="Candara Light" panose="020E0502030303020204" pitchFamily="34" charset="0"/>
              </a:rPr>
              <a:t>: Think of at least three different animals that have a common characteristic. Store the names of these animals in a list, and then use a for loop to print out the name of each animal.</a:t>
            </a:r>
          </a:p>
          <a:p>
            <a:pPr lvl="1"/>
            <a:r>
              <a:rPr lang="en-US" dirty="0">
                <a:latin typeface="Candara Light" panose="020E0502030303020204" pitchFamily="34" charset="0"/>
              </a:rPr>
              <a:t>Modify your program to print a statement about each animal, such as A dog would make a great pet.</a:t>
            </a:r>
          </a:p>
          <a:p>
            <a:pPr lvl="1"/>
            <a:r>
              <a:rPr lang="en-US" dirty="0">
                <a:latin typeface="Candara Light" panose="020E0502030303020204" pitchFamily="34" charset="0"/>
              </a:rPr>
              <a:t>Add a line at the end of your program stating what these animals have in common. You could print a sentence such as Any of these animals would make a great pet!</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5091596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Making Numerical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the range() Function</a:t>
            </a:r>
          </a:p>
          <a:p>
            <a:pPr lvl="1"/>
            <a:r>
              <a:rPr lang="en-US" dirty="0">
                <a:latin typeface="Candara Light" panose="020E0502030303020204" pitchFamily="34" charset="0"/>
              </a:rPr>
              <a:t>Python’s range() function makes it easy to generate a series of numbers. </a:t>
            </a:r>
          </a:p>
          <a:p>
            <a:pPr lvl="1"/>
            <a:r>
              <a:rPr lang="en-US" dirty="0">
                <a:latin typeface="Candara Light" panose="020E0502030303020204" pitchFamily="34" charset="0"/>
              </a:rPr>
              <a:t>For example, you can use the range() function to print a series of numbers like this: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08DE2FB-BAA5-4E74-B0CF-50DB00390221}"/>
              </a:ext>
            </a:extLst>
          </p:cNvPr>
          <p:cNvPicPr>
            <a:picLocks noChangeAspect="1"/>
          </p:cNvPicPr>
          <p:nvPr/>
        </p:nvPicPr>
        <p:blipFill rotWithShape="1">
          <a:blip r:embed="rId3"/>
          <a:srcRect l="24436" t="29967" r="9758" b="57423"/>
          <a:stretch/>
        </p:blipFill>
        <p:spPr>
          <a:xfrm>
            <a:off x="2084438" y="3569110"/>
            <a:ext cx="8023123" cy="864367"/>
          </a:xfrm>
          <a:prstGeom prst="rect">
            <a:avLst/>
          </a:prstGeom>
        </p:spPr>
      </p:pic>
      <p:pic>
        <p:nvPicPr>
          <p:cNvPr id="8" name="Picture 7">
            <a:extLst>
              <a:ext uri="{FF2B5EF4-FFF2-40B4-BE49-F238E27FC236}">
                <a16:creationId xmlns:a16="http://schemas.microsoft.com/office/drawing/2014/main" id="{3683157A-50D7-4E00-85DB-0D08796040A9}"/>
              </a:ext>
            </a:extLst>
          </p:cNvPr>
          <p:cNvPicPr>
            <a:picLocks noChangeAspect="1"/>
          </p:cNvPicPr>
          <p:nvPr/>
        </p:nvPicPr>
        <p:blipFill rotWithShape="1">
          <a:blip r:embed="rId3"/>
          <a:srcRect l="24436" t="54230" r="9758" b="26836"/>
          <a:stretch/>
        </p:blipFill>
        <p:spPr>
          <a:xfrm>
            <a:off x="2084437" y="4568414"/>
            <a:ext cx="8023123" cy="1297858"/>
          </a:xfrm>
          <a:prstGeom prst="rect">
            <a:avLst/>
          </a:prstGeom>
        </p:spPr>
      </p:pic>
    </p:spTree>
    <p:extLst>
      <p:ext uri="{BB962C8B-B14F-4D97-AF65-F5344CB8AC3E}">
        <p14:creationId xmlns:p14="http://schemas.microsoft.com/office/powerpoint/2010/main" val="22543699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Making Numerical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the range() Function – continued</a:t>
            </a:r>
            <a:endParaRPr lang="en-US" dirty="0">
              <a:latin typeface="Candara Light" panose="020E0502030303020204" pitchFamily="34" charset="0"/>
            </a:endParaRPr>
          </a:p>
          <a:p>
            <a:pPr lvl="1"/>
            <a:r>
              <a:rPr lang="en-US" dirty="0">
                <a:latin typeface="Candara Light" panose="020E0502030303020204" pitchFamily="34" charset="0"/>
              </a:rPr>
              <a:t>The range() function causes Python to start counting at the first value you give it, and it stops when it reaches the second value you provide. </a:t>
            </a:r>
          </a:p>
          <a:p>
            <a:pPr lvl="1"/>
            <a:r>
              <a:rPr lang="en-US" dirty="0">
                <a:latin typeface="Candara Light" panose="020E0502030303020204" pitchFamily="34" charset="0"/>
              </a:rPr>
              <a:t>Because it stops at that second value, the output never contains the end value, which would have been 5 in this case.</a:t>
            </a:r>
          </a:p>
          <a:p>
            <a:pPr lvl="1"/>
            <a:r>
              <a:rPr lang="en-US" dirty="0">
                <a:latin typeface="Candara Light" panose="020E0502030303020204" pitchFamily="34" charset="0"/>
              </a:rPr>
              <a:t>To print the numbers from 1 to 5, you would use range(1, 6):</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89D2691-7891-4EBD-86F9-D7BB23764D9F}"/>
              </a:ext>
            </a:extLst>
          </p:cNvPr>
          <p:cNvPicPr>
            <a:picLocks noChangeAspect="1"/>
          </p:cNvPicPr>
          <p:nvPr/>
        </p:nvPicPr>
        <p:blipFill rotWithShape="1">
          <a:blip r:embed="rId3"/>
          <a:srcRect l="24315" t="19770" r="9638" b="67966"/>
          <a:stretch/>
        </p:blipFill>
        <p:spPr>
          <a:xfrm>
            <a:off x="2069689" y="4259878"/>
            <a:ext cx="8052619" cy="840658"/>
          </a:xfrm>
          <a:prstGeom prst="rect">
            <a:avLst/>
          </a:prstGeom>
        </p:spPr>
      </p:pic>
      <p:pic>
        <p:nvPicPr>
          <p:cNvPr id="8" name="Picture 7">
            <a:extLst>
              <a:ext uri="{FF2B5EF4-FFF2-40B4-BE49-F238E27FC236}">
                <a16:creationId xmlns:a16="http://schemas.microsoft.com/office/drawing/2014/main" id="{5E9CC812-E16D-4C25-B843-88992D393FAE}"/>
              </a:ext>
            </a:extLst>
          </p:cNvPr>
          <p:cNvPicPr>
            <a:picLocks noChangeAspect="1"/>
          </p:cNvPicPr>
          <p:nvPr/>
        </p:nvPicPr>
        <p:blipFill rotWithShape="1">
          <a:blip r:embed="rId3"/>
          <a:srcRect l="24315" t="38639" r="9638" b="38339"/>
          <a:stretch/>
        </p:blipFill>
        <p:spPr>
          <a:xfrm>
            <a:off x="2069689" y="5137099"/>
            <a:ext cx="8052619" cy="1578077"/>
          </a:xfrm>
          <a:prstGeom prst="rect">
            <a:avLst/>
          </a:prstGeom>
        </p:spPr>
      </p:pic>
    </p:spTree>
    <p:extLst>
      <p:ext uri="{BB962C8B-B14F-4D97-AF65-F5344CB8AC3E}">
        <p14:creationId xmlns:p14="http://schemas.microsoft.com/office/powerpoint/2010/main" val="15980745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Making Numerical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the range() Function – continued</a:t>
            </a:r>
            <a:endParaRPr lang="en-US" dirty="0">
              <a:latin typeface="Candara Light" panose="020E0502030303020204" pitchFamily="34" charset="0"/>
            </a:endParaRPr>
          </a:p>
          <a:p>
            <a:pPr lvl="1"/>
            <a:r>
              <a:rPr lang="en-US" dirty="0">
                <a:latin typeface="Candara Light" panose="020E0502030303020204" pitchFamily="34" charset="0"/>
              </a:rPr>
              <a:t>If your output is different than what you expect when you’re using </a:t>
            </a:r>
          </a:p>
          <a:p>
            <a:pPr lvl="1"/>
            <a:r>
              <a:rPr lang="en-US" dirty="0">
                <a:latin typeface="Candara Light" panose="020E0502030303020204" pitchFamily="34" charset="0"/>
              </a:rPr>
              <a:t>range(), try adjusting your end value by 1.</a:t>
            </a:r>
          </a:p>
          <a:p>
            <a:pPr lvl="1"/>
            <a:r>
              <a:rPr lang="en-US" dirty="0">
                <a:latin typeface="Candara Light" panose="020E0502030303020204" pitchFamily="34" charset="0"/>
              </a:rPr>
              <a:t>You can also pass range() only one argument, and it will start the sequence of numbers at 0. </a:t>
            </a:r>
          </a:p>
          <a:p>
            <a:pPr lvl="1"/>
            <a:r>
              <a:rPr lang="en-US" dirty="0">
                <a:latin typeface="Candara Light" panose="020E0502030303020204" pitchFamily="34" charset="0"/>
              </a:rPr>
              <a:t>For example, range(6) would return the numbers from 0 through 5.</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5526227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Making Numerical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range() to Make a List of Numbers</a:t>
            </a:r>
          </a:p>
          <a:p>
            <a:pPr lvl="1"/>
            <a:r>
              <a:rPr lang="en-US" dirty="0">
                <a:latin typeface="Candara Light" panose="020E0502030303020204" pitchFamily="34" charset="0"/>
              </a:rPr>
              <a:t>In the example in the previous section, we simply printed out a series of numbers. We can use list() to convert that same set of numbers into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2D79852B-128C-46B0-9F92-FF37574F2B6D}"/>
              </a:ext>
            </a:extLst>
          </p:cNvPr>
          <p:cNvPicPr>
            <a:picLocks noChangeAspect="1"/>
          </p:cNvPicPr>
          <p:nvPr/>
        </p:nvPicPr>
        <p:blipFill rotWithShape="1">
          <a:blip r:embed="rId3"/>
          <a:srcRect l="23588" t="23185" r="10242" b="64308"/>
          <a:stretch/>
        </p:blipFill>
        <p:spPr>
          <a:xfrm>
            <a:off x="2062316" y="3572635"/>
            <a:ext cx="8067368" cy="857317"/>
          </a:xfrm>
          <a:prstGeom prst="rect">
            <a:avLst/>
          </a:prstGeom>
        </p:spPr>
      </p:pic>
      <p:pic>
        <p:nvPicPr>
          <p:cNvPr id="8" name="Picture 7">
            <a:extLst>
              <a:ext uri="{FF2B5EF4-FFF2-40B4-BE49-F238E27FC236}">
                <a16:creationId xmlns:a16="http://schemas.microsoft.com/office/drawing/2014/main" id="{825E58B5-4630-4D28-8AF0-50ADB59B3CF3}"/>
              </a:ext>
            </a:extLst>
          </p:cNvPr>
          <p:cNvPicPr>
            <a:picLocks noChangeAspect="1"/>
          </p:cNvPicPr>
          <p:nvPr/>
        </p:nvPicPr>
        <p:blipFill rotWithShape="1">
          <a:blip r:embed="rId3"/>
          <a:srcRect l="23588" t="43261" r="10242" b="48563"/>
          <a:stretch/>
        </p:blipFill>
        <p:spPr>
          <a:xfrm>
            <a:off x="2062316" y="4743018"/>
            <a:ext cx="8067368" cy="560439"/>
          </a:xfrm>
          <a:prstGeom prst="rect">
            <a:avLst/>
          </a:prstGeom>
        </p:spPr>
      </p:pic>
    </p:spTree>
    <p:extLst>
      <p:ext uri="{BB962C8B-B14F-4D97-AF65-F5344CB8AC3E}">
        <p14:creationId xmlns:p14="http://schemas.microsoft.com/office/powerpoint/2010/main" val="12988158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Making Numerical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range() to Make a List of Numbers - continued</a:t>
            </a:r>
            <a:endParaRPr lang="en-US" dirty="0">
              <a:latin typeface="Candara Light" panose="020E0502030303020204" pitchFamily="34" charset="0"/>
            </a:endParaRPr>
          </a:p>
          <a:p>
            <a:pPr lvl="1"/>
            <a:r>
              <a:rPr lang="en-US" dirty="0">
                <a:latin typeface="Candara Light" panose="020E0502030303020204" pitchFamily="34" charset="0"/>
              </a:rPr>
              <a:t>We can also use the range() function to tell Python to skip numbers in a given range. If you pass a third argument to range(), Python uses that value as a step size when generating numbers.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13D989E-43A9-4E35-9226-835794A849F8}"/>
              </a:ext>
            </a:extLst>
          </p:cNvPr>
          <p:cNvPicPr>
            <a:picLocks noChangeAspect="1"/>
          </p:cNvPicPr>
          <p:nvPr/>
        </p:nvPicPr>
        <p:blipFill rotWithShape="1">
          <a:blip r:embed="rId3"/>
          <a:srcRect l="23710" t="19770" r="10363" b="68396"/>
          <a:stretch/>
        </p:blipFill>
        <p:spPr>
          <a:xfrm>
            <a:off x="2077064" y="3775588"/>
            <a:ext cx="8037871" cy="811161"/>
          </a:xfrm>
          <a:prstGeom prst="rect">
            <a:avLst/>
          </a:prstGeom>
        </p:spPr>
      </p:pic>
      <p:pic>
        <p:nvPicPr>
          <p:cNvPr id="8" name="Picture 7">
            <a:extLst>
              <a:ext uri="{FF2B5EF4-FFF2-40B4-BE49-F238E27FC236}">
                <a16:creationId xmlns:a16="http://schemas.microsoft.com/office/drawing/2014/main" id="{71609D4C-5DB8-46CC-95D1-A6E8FF6F0B91}"/>
              </a:ext>
            </a:extLst>
          </p:cNvPr>
          <p:cNvPicPr>
            <a:picLocks noChangeAspect="1"/>
          </p:cNvPicPr>
          <p:nvPr/>
        </p:nvPicPr>
        <p:blipFill rotWithShape="1">
          <a:blip r:embed="rId3"/>
          <a:srcRect l="23710" t="47919" r="10363" b="43940"/>
          <a:stretch/>
        </p:blipFill>
        <p:spPr>
          <a:xfrm>
            <a:off x="2077063" y="4766136"/>
            <a:ext cx="8037871" cy="558032"/>
          </a:xfrm>
          <a:prstGeom prst="rect">
            <a:avLst/>
          </a:prstGeom>
        </p:spPr>
      </p:pic>
    </p:spTree>
    <p:extLst>
      <p:ext uri="{BB962C8B-B14F-4D97-AF65-F5344CB8AC3E}">
        <p14:creationId xmlns:p14="http://schemas.microsoft.com/office/powerpoint/2010/main" val="30314883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Making Numerical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range() to Make a List of Numbers - continued</a:t>
            </a:r>
            <a:endParaRPr lang="en-US" dirty="0">
              <a:latin typeface="Candara Light" panose="020E0502030303020204" pitchFamily="34" charset="0"/>
            </a:endParaRPr>
          </a:p>
          <a:p>
            <a:pPr lvl="1"/>
            <a:r>
              <a:rPr lang="en-US" dirty="0">
                <a:latin typeface="Candara Light" panose="020E0502030303020204" pitchFamily="34" charset="0"/>
              </a:rPr>
              <a:t>You can create almost any set of numbers you want to using the range()function. </a:t>
            </a:r>
          </a:p>
          <a:p>
            <a:pPr lvl="1"/>
            <a:r>
              <a:rPr lang="en-US" dirty="0">
                <a:latin typeface="Candara Light" panose="020E0502030303020204" pitchFamily="34" charset="0"/>
              </a:rPr>
              <a:t>For example, consider how you might make a list of the first 10 square numbers (that is, the square of each integer from 1 through 10). </a:t>
            </a:r>
          </a:p>
          <a:p>
            <a:pPr lvl="1"/>
            <a:r>
              <a:rPr lang="en-US" dirty="0">
                <a:latin typeface="Candara Light" panose="020E0502030303020204" pitchFamily="34" charset="0"/>
              </a:rPr>
              <a:t>In Python, two asterisks (**) represent exponents.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2FCB964B-47DC-40AE-9245-E6A2E866053C}"/>
              </a:ext>
            </a:extLst>
          </p:cNvPr>
          <p:cNvPicPr>
            <a:picLocks noChangeAspect="1"/>
          </p:cNvPicPr>
          <p:nvPr/>
        </p:nvPicPr>
        <p:blipFill rotWithShape="1">
          <a:blip r:embed="rId3"/>
          <a:srcRect l="23952" t="39780" r="51855" b="34401"/>
          <a:stretch/>
        </p:blipFill>
        <p:spPr>
          <a:xfrm>
            <a:off x="2255275" y="4407157"/>
            <a:ext cx="2949677" cy="1769806"/>
          </a:xfrm>
          <a:prstGeom prst="rect">
            <a:avLst/>
          </a:prstGeom>
        </p:spPr>
      </p:pic>
      <p:pic>
        <p:nvPicPr>
          <p:cNvPr id="9" name="Picture 8">
            <a:extLst>
              <a:ext uri="{FF2B5EF4-FFF2-40B4-BE49-F238E27FC236}">
                <a16:creationId xmlns:a16="http://schemas.microsoft.com/office/drawing/2014/main" id="{CA030CCB-368D-4239-AC42-2AD47FAFAD5C}"/>
              </a:ext>
            </a:extLst>
          </p:cNvPr>
          <p:cNvPicPr>
            <a:picLocks noChangeAspect="1"/>
          </p:cNvPicPr>
          <p:nvPr/>
        </p:nvPicPr>
        <p:blipFill rotWithShape="1">
          <a:blip r:embed="rId4"/>
          <a:srcRect l="24315" t="54865" r="41936" b="35730"/>
          <a:stretch/>
        </p:blipFill>
        <p:spPr>
          <a:xfrm>
            <a:off x="6622026" y="4969738"/>
            <a:ext cx="4114800" cy="644644"/>
          </a:xfrm>
          <a:prstGeom prst="rect">
            <a:avLst/>
          </a:prstGeom>
        </p:spPr>
      </p:pic>
      <p:sp>
        <p:nvSpPr>
          <p:cNvPr id="10" name="Arrow: Notched Right 9">
            <a:extLst>
              <a:ext uri="{FF2B5EF4-FFF2-40B4-BE49-F238E27FC236}">
                <a16:creationId xmlns:a16="http://schemas.microsoft.com/office/drawing/2014/main" id="{1983B723-9CE9-4725-A7E3-12B55ED71273}"/>
              </a:ext>
            </a:extLst>
          </p:cNvPr>
          <p:cNvSpPr/>
          <p:nvPr/>
        </p:nvSpPr>
        <p:spPr>
          <a:xfrm>
            <a:off x="5442155" y="5076903"/>
            <a:ext cx="899651" cy="430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3140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Making Numerical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Simple Statistics with a List of Numbers</a:t>
            </a:r>
          </a:p>
          <a:p>
            <a:pPr lvl="1"/>
            <a:r>
              <a:rPr lang="en-US" dirty="0">
                <a:latin typeface="Candara Light" panose="020E0502030303020204" pitchFamily="34" charset="0"/>
              </a:rPr>
              <a:t>The examples in this section use short lists of numbers in order to fit easily on the page. They would work just as well if your list contained a million or more numbers.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560D7D2-63BC-4E8A-8D7D-FEBD2C3357CD}"/>
              </a:ext>
            </a:extLst>
          </p:cNvPr>
          <p:cNvPicPr>
            <a:picLocks noChangeAspect="1"/>
          </p:cNvPicPr>
          <p:nvPr/>
        </p:nvPicPr>
        <p:blipFill rotWithShape="1">
          <a:blip r:embed="rId3"/>
          <a:srcRect l="24436" t="29967" r="9637" b="39780"/>
          <a:stretch/>
        </p:blipFill>
        <p:spPr>
          <a:xfrm>
            <a:off x="2077064" y="3429000"/>
            <a:ext cx="8037871" cy="2073734"/>
          </a:xfrm>
          <a:prstGeom prst="rect">
            <a:avLst/>
          </a:prstGeom>
        </p:spPr>
      </p:pic>
    </p:spTree>
    <p:extLst>
      <p:ext uri="{BB962C8B-B14F-4D97-AF65-F5344CB8AC3E}">
        <p14:creationId xmlns:p14="http://schemas.microsoft.com/office/powerpoint/2010/main" val="607864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dirty="0"/>
              <a:t>Why Python? </a:t>
            </a:r>
            <a:endParaRPr lang="en-US" dirty="0">
              <a:latin typeface="Candara Light" panose="020E0502030303020204" pitchFamily="34" charset="0"/>
            </a:endParaRP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pPr algn="just"/>
            <a:r>
              <a:rPr lang="en-US" dirty="0">
                <a:latin typeface="+mj-lt"/>
              </a:rPr>
              <a:t>Python is an incredibly efficient language: your programs will do more in fewer lines of code. </a:t>
            </a:r>
          </a:p>
          <a:p>
            <a:pPr algn="just"/>
            <a:r>
              <a:rPr lang="en-US" dirty="0">
                <a:latin typeface="+mj-lt"/>
              </a:rPr>
              <a:t>Python’s syntax will also help you write “clean” code. Your code will be easy to read, easy to debug, and easy to extend and build upon compared to other languages. </a:t>
            </a:r>
          </a:p>
          <a:p>
            <a:pPr algn="just"/>
            <a:r>
              <a:rPr lang="en-US" dirty="0">
                <a:latin typeface="+mj-lt"/>
              </a:rPr>
              <a:t>Python is also used heavily in scientific fields for academic research and applied work. </a:t>
            </a:r>
          </a:p>
          <a:p>
            <a:pPr algn="just"/>
            <a:r>
              <a:rPr lang="en-US" dirty="0">
                <a:latin typeface="+mj-lt"/>
              </a:rPr>
              <a:t>Python community includes an incredibly diverse and welcoming group of people.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2966842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Making Numerical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List Comprehensions</a:t>
            </a:r>
          </a:p>
          <a:p>
            <a:pPr lvl="1"/>
            <a:r>
              <a:rPr lang="en-US" dirty="0">
                <a:latin typeface="Candara Light" panose="020E0502030303020204" pitchFamily="34" charset="0"/>
              </a:rPr>
              <a:t>The approach described earlier for generating the list squares consisted of using three or four lines of code. </a:t>
            </a:r>
          </a:p>
          <a:p>
            <a:pPr lvl="1"/>
            <a:r>
              <a:rPr lang="en-US" dirty="0">
                <a:latin typeface="Candara Light" panose="020E0502030303020204" pitchFamily="34" charset="0"/>
              </a:rPr>
              <a:t>A list comprehension allows you to generate this same list in just one line of code. </a:t>
            </a:r>
          </a:p>
          <a:p>
            <a:pPr lvl="1"/>
            <a:r>
              <a:rPr lang="en-US" dirty="0">
                <a:latin typeface="Candara Light" panose="020E0502030303020204" pitchFamily="34" charset="0"/>
              </a:rPr>
              <a:t>A list comprehension combines the for loop and the creation of new elements into one line, and automatically appends each new element.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FFA5EA5-F500-44BF-89FB-CF05FF8A1B20}"/>
              </a:ext>
            </a:extLst>
          </p:cNvPr>
          <p:cNvPicPr>
            <a:picLocks noChangeAspect="1"/>
          </p:cNvPicPr>
          <p:nvPr/>
        </p:nvPicPr>
        <p:blipFill rotWithShape="1">
          <a:blip r:embed="rId3"/>
          <a:srcRect l="23468" t="17833" r="10242" b="70033"/>
          <a:stretch/>
        </p:blipFill>
        <p:spPr>
          <a:xfrm>
            <a:off x="2054941" y="4498257"/>
            <a:ext cx="8082117" cy="831699"/>
          </a:xfrm>
          <a:prstGeom prst="rect">
            <a:avLst/>
          </a:prstGeom>
        </p:spPr>
      </p:pic>
      <p:pic>
        <p:nvPicPr>
          <p:cNvPr id="8" name="Picture 7">
            <a:extLst>
              <a:ext uri="{FF2B5EF4-FFF2-40B4-BE49-F238E27FC236}">
                <a16:creationId xmlns:a16="http://schemas.microsoft.com/office/drawing/2014/main" id="{5FF3310A-7288-42FC-A38A-A99E88A08A78}"/>
              </a:ext>
            </a:extLst>
          </p:cNvPr>
          <p:cNvPicPr>
            <a:picLocks noChangeAspect="1"/>
          </p:cNvPicPr>
          <p:nvPr/>
        </p:nvPicPr>
        <p:blipFill rotWithShape="1">
          <a:blip r:embed="rId3"/>
          <a:srcRect l="23468" t="72149" r="10242" b="19907"/>
          <a:stretch/>
        </p:blipFill>
        <p:spPr>
          <a:xfrm>
            <a:off x="2054941" y="5632451"/>
            <a:ext cx="8082117" cy="544512"/>
          </a:xfrm>
          <a:prstGeom prst="rect">
            <a:avLst/>
          </a:prstGeom>
        </p:spPr>
      </p:pic>
    </p:spTree>
    <p:extLst>
      <p:ext uri="{BB962C8B-B14F-4D97-AF65-F5344CB8AC3E}">
        <p14:creationId xmlns:p14="http://schemas.microsoft.com/office/powerpoint/2010/main" val="3365617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4-3. Counting to Twenty</a:t>
            </a:r>
            <a:r>
              <a:rPr lang="en-US" dirty="0">
                <a:latin typeface="Candara Light" panose="020E0502030303020204" pitchFamily="34" charset="0"/>
              </a:rPr>
              <a:t>: Use a for loop to print the numbers from 1 to 20, inclusive.</a:t>
            </a:r>
          </a:p>
          <a:p>
            <a:r>
              <a:rPr lang="en-US" b="1" dirty="0">
                <a:latin typeface="Candara Light" panose="020E0502030303020204" pitchFamily="34" charset="0"/>
              </a:rPr>
              <a:t>4-4. One Million</a:t>
            </a:r>
            <a:r>
              <a:rPr lang="en-US" dirty="0">
                <a:latin typeface="Candara Light" panose="020E0502030303020204" pitchFamily="34" charset="0"/>
              </a:rPr>
              <a:t>: Make a list of the numbers from one to one million, and then use a for loop to print the numbers. (If the output is taking too long, stop it by pressing ctrl-C or by closing the output window.)</a:t>
            </a:r>
          </a:p>
          <a:p>
            <a:r>
              <a:rPr lang="en-US" b="1" dirty="0">
                <a:latin typeface="Candara Light" panose="020E0502030303020204" pitchFamily="34" charset="0"/>
              </a:rPr>
              <a:t>4-5. Summing a Million</a:t>
            </a:r>
            <a:r>
              <a:rPr lang="en-US" dirty="0">
                <a:latin typeface="Candara Light" panose="020E0502030303020204" pitchFamily="34" charset="0"/>
              </a:rPr>
              <a:t>: Make a list of the numbers from one to one million, and then use min() and max() to make sure your list actually starts at one and ends at one million. Also, use the sum() function to see how quickly Python can add a million numbers.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8034687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b="1" dirty="0">
                <a:latin typeface="Candara Light" panose="020E0502030303020204" pitchFamily="34" charset="0"/>
              </a:rPr>
              <a:t>4-6. Odd Numbers</a:t>
            </a:r>
            <a:r>
              <a:rPr lang="en-US" dirty="0">
                <a:latin typeface="Candara Light" panose="020E0502030303020204" pitchFamily="34" charset="0"/>
              </a:rPr>
              <a:t>: Use the third argument of the range() function to make a list of the odd numbers from 1 to 20. Use a for loop to print each number.</a:t>
            </a:r>
          </a:p>
          <a:p>
            <a:r>
              <a:rPr lang="en-US" b="1" dirty="0">
                <a:latin typeface="Candara Light" panose="020E0502030303020204" pitchFamily="34" charset="0"/>
              </a:rPr>
              <a:t>4-7. Threes</a:t>
            </a:r>
            <a:r>
              <a:rPr lang="en-US" dirty="0">
                <a:latin typeface="Candara Light" panose="020E0502030303020204" pitchFamily="34" charset="0"/>
              </a:rPr>
              <a:t>: Make a list of the multiples of 3 from 3 to 30. Use a for loop to print the numbers in your list.</a:t>
            </a:r>
          </a:p>
          <a:p>
            <a:r>
              <a:rPr lang="en-US" b="1" dirty="0">
                <a:latin typeface="Candara Light" panose="020E0502030303020204" pitchFamily="34" charset="0"/>
              </a:rPr>
              <a:t>4-8. Cubes</a:t>
            </a:r>
            <a:r>
              <a:rPr lang="en-US" dirty="0">
                <a:latin typeface="Candara Light" panose="020E0502030303020204" pitchFamily="34" charset="0"/>
              </a:rPr>
              <a:t>: A number raised to the third power is called a cube. For example, the cube of 2 is written as 2**3 in Python. Make a list of the first 10 cubes (that is, the cube of each integer from 1 through 10), and use a for loop to print out the value of each cube.</a:t>
            </a:r>
          </a:p>
          <a:p>
            <a:r>
              <a:rPr lang="en-US" b="1" dirty="0">
                <a:latin typeface="Candara Light" panose="020E0502030303020204" pitchFamily="34" charset="0"/>
              </a:rPr>
              <a:t>4-9. Cube Comprehension</a:t>
            </a:r>
            <a:r>
              <a:rPr lang="en-US" dirty="0">
                <a:latin typeface="Candara Light" panose="020E0502030303020204" pitchFamily="34" charset="0"/>
              </a:rPr>
              <a:t>: Use a list comprehension to generate a list of the first 10 cubes.</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912152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In Python, you can also work with a specific group of items in a list, which Python calls a </a:t>
            </a:r>
            <a:r>
              <a:rPr lang="en-US" b="1" i="1" dirty="0">
                <a:latin typeface="Candara Light" panose="020E0502030303020204" pitchFamily="34" charset="0"/>
              </a:rPr>
              <a:t>slice</a:t>
            </a:r>
            <a:r>
              <a:rPr lang="en-US" dirty="0">
                <a:latin typeface="Candara Light" panose="020E0502030303020204" pitchFamily="34" charset="0"/>
              </a:rPr>
              <a:t>.</a:t>
            </a:r>
          </a:p>
          <a:p>
            <a:r>
              <a:rPr lang="en-US" b="1" dirty="0">
                <a:latin typeface="Candara Light" panose="020E0502030303020204" pitchFamily="34" charset="0"/>
              </a:rPr>
              <a:t>Slicing a List</a:t>
            </a:r>
          </a:p>
          <a:p>
            <a:pPr lvl="1"/>
            <a:r>
              <a:rPr lang="en-US" dirty="0">
                <a:latin typeface="Candara Light" panose="020E0502030303020204" pitchFamily="34" charset="0"/>
              </a:rPr>
              <a:t>To make a slice, you specify the index of the first and last elements you want to work with. As with the range() function, Python stops one item before the second index you specify.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7564030-FD6A-4186-8A8B-E01C47B2FBE3}"/>
              </a:ext>
            </a:extLst>
          </p:cNvPr>
          <p:cNvPicPr>
            <a:picLocks noChangeAspect="1"/>
          </p:cNvPicPr>
          <p:nvPr/>
        </p:nvPicPr>
        <p:blipFill rotWithShape="1">
          <a:blip r:embed="rId3"/>
          <a:srcRect l="23226" t="19986" r="10847" b="67965"/>
          <a:stretch/>
        </p:blipFill>
        <p:spPr>
          <a:xfrm>
            <a:off x="2077064" y="4778478"/>
            <a:ext cx="8037871" cy="825910"/>
          </a:xfrm>
          <a:prstGeom prst="rect">
            <a:avLst/>
          </a:prstGeom>
        </p:spPr>
      </p:pic>
      <p:pic>
        <p:nvPicPr>
          <p:cNvPr id="8" name="Picture 7">
            <a:extLst>
              <a:ext uri="{FF2B5EF4-FFF2-40B4-BE49-F238E27FC236}">
                <a16:creationId xmlns:a16="http://schemas.microsoft.com/office/drawing/2014/main" id="{C0FDDB59-8725-4C9F-8ED3-906A9489670E}"/>
              </a:ext>
            </a:extLst>
          </p:cNvPr>
          <p:cNvPicPr>
            <a:picLocks noChangeAspect="1"/>
          </p:cNvPicPr>
          <p:nvPr/>
        </p:nvPicPr>
        <p:blipFill rotWithShape="1">
          <a:blip r:embed="rId3"/>
          <a:srcRect l="23226" t="48088" r="10847" b="43951"/>
          <a:stretch/>
        </p:blipFill>
        <p:spPr>
          <a:xfrm>
            <a:off x="2077063" y="5644717"/>
            <a:ext cx="8037871" cy="545689"/>
          </a:xfrm>
          <a:prstGeom prst="rect">
            <a:avLst/>
          </a:prstGeom>
        </p:spPr>
      </p:pic>
    </p:spTree>
    <p:extLst>
      <p:ext uri="{BB962C8B-B14F-4D97-AF65-F5344CB8AC3E}">
        <p14:creationId xmlns:p14="http://schemas.microsoft.com/office/powerpoint/2010/main" val="24616115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8C9AFC64-651B-43FB-8702-1F7668E04BD1}"/>
              </a:ext>
            </a:extLst>
          </p:cNvPr>
          <p:cNvPicPr>
            <a:picLocks noChangeAspect="1"/>
          </p:cNvPicPr>
          <p:nvPr/>
        </p:nvPicPr>
        <p:blipFill rotWithShape="1">
          <a:blip r:embed="rId3"/>
          <a:srcRect l="23226" t="72961" r="10847" b="16066"/>
          <a:stretch/>
        </p:blipFill>
        <p:spPr>
          <a:xfrm>
            <a:off x="2077064" y="2055814"/>
            <a:ext cx="8037871" cy="752167"/>
          </a:xfrm>
          <a:prstGeom prst="rect">
            <a:avLst/>
          </a:prstGeom>
        </p:spPr>
      </p:pic>
      <p:pic>
        <p:nvPicPr>
          <p:cNvPr id="8" name="Picture 7">
            <a:extLst>
              <a:ext uri="{FF2B5EF4-FFF2-40B4-BE49-F238E27FC236}">
                <a16:creationId xmlns:a16="http://schemas.microsoft.com/office/drawing/2014/main" id="{3E656244-D9E0-4B45-99E0-EE98AD0883B4}"/>
              </a:ext>
            </a:extLst>
          </p:cNvPr>
          <p:cNvPicPr>
            <a:picLocks noChangeAspect="1"/>
          </p:cNvPicPr>
          <p:nvPr/>
        </p:nvPicPr>
        <p:blipFill rotWithShape="1">
          <a:blip r:embed="rId4"/>
          <a:srcRect l="23105" t="38919" r="10968" b="52259"/>
          <a:stretch/>
        </p:blipFill>
        <p:spPr>
          <a:xfrm>
            <a:off x="2077063" y="2752716"/>
            <a:ext cx="8037871" cy="604684"/>
          </a:xfrm>
          <a:prstGeom prst="rect">
            <a:avLst/>
          </a:prstGeom>
        </p:spPr>
      </p:pic>
      <p:pic>
        <p:nvPicPr>
          <p:cNvPr id="9" name="Picture 8">
            <a:extLst>
              <a:ext uri="{FF2B5EF4-FFF2-40B4-BE49-F238E27FC236}">
                <a16:creationId xmlns:a16="http://schemas.microsoft.com/office/drawing/2014/main" id="{6FCE26D0-F6C2-408F-8DA2-E179FCF1FE5D}"/>
              </a:ext>
            </a:extLst>
          </p:cNvPr>
          <p:cNvPicPr>
            <a:picLocks noChangeAspect="1"/>
          </p:cNvPicPr>
          <p:nvPr/>
        </p:nvPicPr>
        <p:blipFill rotWithShape="1">
          <a:blip r:embed="rId4"/>
          <a:srcRect l="23105" t="60928" r="10968" b="27883"/>
          <a:stretch/>
        </p:blipFill>
        <p:spPr>
          <a:xfrm>
            <a:off x="2077063" y="4001294"/>
            <a:ext cx="8037871" cy="766916"/>
          </a:xfrm>
          <a:prstGeom prst="rect">
            <a:avLst/>
          </a:prstGeom>
        </p:spPr>
      </p:pic>
      <p:pic>
        <p:nvPicPr>
          <p:cNvPr id="10" name="Picture 9">
            <a:extLst>
              <a:ext uri="{FF2B5EF4-FFF2-40B4-BE49-F238E27FC236}">
                <a16:creationId xmlns:a16="http://schemas.microsoft.com/office/drawing/2014/main" id="{261761A0-CC89-414C-AA3F-E28D9646338C}"/>
              </a:ext>
            </a:extLst>
          </p:cNvPr>
          <p:cNvPicPr>
            <a:picLocks noChangeAspect="1"/>
          </p:cNvPicPr>
          <p:nvPr/>
        </p:nvPicPr>
        <p:blipFill rotWithShape="1">
          <a:blip r:embed="rId4"/>
          <a:srcRect l="23105" t="78653" r="10968" b="10158"/>
          <a:stretch/>
        </p:blipFill>
        <p:spPr>
          <a:xfrm>
            <a:off x="2077063" y="4730749"/>
            <a:ext cx="8037871" cy="766915"/>
          </a:xfrm>
          <a:prstGeom prst="rect">
            <a:avLst/>
          </a:prstGeom>
        </p:spPr>
      </p:pic>
    </p:spTree>
    <p:extLst>
      <p:ext uri="{BB962C8B-B14F-4D97-AF65-F5344CB8AC3E}">
        <p14:creationId xmlns:p14="http://schemas.microsoft.com/office/powerpoint/2010/main" val="21047267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A similar syntax works if you want a slice that includes the end of a list.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0672564-CA9A-4890-BAC5-FA659CD7D38C}"/>
              </a:ext>
            </a:extLst>
          </p:cNvPr>
          <p:cNvPicPr>
            <a:picLocks noChangeAspect="1"/>
          </p:cNvPicPr>
          <p:nvPr/>
        </p:nvPicPr>
        <p:blipFill rotWithShape="1">
          <a:blip r:embed="rId3"/>
          <a:srcRect l="22863" t="33971" r="11451" b="53765"/>
          <a:stretch/>
        </p:blipFill>
        <p:spPr>
          <a:xfrm>
            <a:off x="2091812" y="2846440"/>
            <a:ext cx="8008375" cy="840658"/>
          </a:xfrm>
          <a:prstGeom prst="rect">
            <a:avLst/>
          </a:prstGeom>
        </p:spPr>
      </p:pic>
      <p:pic>
        <p:nvPicPr>
          <p:cNvPr id="8" name="Picture 7">
            <a:extLst>
              <a:ext uri="{FF2B5EF4-FFF2-40B4-BE49-F238E27FC236}">
                <a16:creationId xmlns:a16="http://schemas.microsoft.com/office/drawing/2014/main" id="{C3D77515-C90A-41D4-BAEB-B1BF248A6EC5}"/>
              </a:ext>
            </a:extLst>
          </p:cNvPr>
          <p:cNvPicPr>
            <a:picLocks noChangeAspect="1"/>
          </p:cNvPicPr>
          <p:nvPr/>
        </p:nvPicPr>
        <p:blipFill rotWithShape="1">
          <a:blip r:embed="rId3"/>
          <a:srcRect l="22863" t="54053" r="11451" b="37986"/>
          <a:stretch/>
        </p:blipFill>
        <p:spPr>
          <a:xfrm>
            <a:off x="2091811" y="3912802"/>
            <a:ext cx="8008375" cy="545691"/>
          </a:xfrm>
          <a:prstGeom prst="rect">
            <a:avLst/>
          </a:prstGeom>
        </p:spPr>
      </p:pic>
    </p:spTree>
    <p:extLst>
      <p:ext uri="{BB962C8B-B14F-4D97-AF65-F5344CB8AC3E}">
        <p14:creationId xmlns:p14="http://schemas.microsoft.com/office/powerpoint/2010/main" val="39204633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825625"/>
            <a:ext cx="10515600" cy="4895850"/>
          </a:xfrm>
        </p:spPr>
        <p:txBody>
          <a:bodyPr>
            <a:normAutofit fontScale="92500" lnSpcReduction="20000"/>
          </a:bodyPr>
          <a:lstStyle/>
          <a:p>
            <a:r>
              <a:rPr lang="en-US" dirty="0">
                <a:latin typeface="Candara Light" panose="020E0502030303020204" pitchFamily="34" charset="0"/>
              </a:rPr>
              <a:t>Recall that a negative index returns an element a certain distance from the end of a list; therefore, you can output any slice from the end of a list. For example, if we want to output the last three players on the roster, we can use the slice players [-3:]:</a:t>
            </a:r>
          </a:p>
          <a:p>
            <a:endParaRPr lang="en-US" dirty="0">
              <a:latin typeface="Candara Light" panose="020E0502030303020204" pitchFamily="34" charset="0"/>
            </a:endParaRPr>
          </a:p>
          <a:p>
            <a:endParaRPr lang="en-US" dirty="0">
              <a:latin typeface="Candara Light" panose="020E0502030303020204" pitchFamily="34" charset="0"/>
            </a:endParaRPr>
          </a:p>
          <a:p>
            <a:pPr marL="0" indent="0">
              <a:buNone/>
            </a:pPr>
            <a:endParaRPr lang="en-US" dirty="0">
              <a:latin typeface="Candara Light" panose="020E0502030303020204" pitchFamily="34" charset="0"/>
            </a:endParaRPr>
          </a:p>
          <a:p>
            <a:r>
              <a:rPr lang="en-US" dirty="0">
                <a:latin typeface="Candara Light" panose="020E0502030303020204" pitchFamily="34" charset="0"/>
              </a:rPr>
              <a:t>This prints the names of the last three players and would continue to  work as the list of players changes in size.</a:t>
            </a:r>
          </a:p>
          <a:p>
            <a:endParaRPr lang="en-US" dirty="0">
              <a:latin typeface="Candara Light" panose="020E0502030303020204" pitchFamily="34" charset="0"/>
            </a:endParaRPr>
          </a:p>
          <a:p>
            <a:r>
              <a:rPr lang="en-US" b="1" dirty="0">
                <a:latin typeface="Candara Light" panose="020E0502030303020204" pitchFamily="34" charset="0"/>
              </a:rPr>
              <a:t>Note</a:t>
            </a:r>
            <a:r>
              <a:rPr lang="en-US" dirty="0">
                <a:latin typeface="Candara Light" panose="020E0502030303020204" pitchFamily="34" charset="0"/>
              </a:rPr>
              <a:t>: You can include a third value in the brackets indicating a slice. If a third value is included, this tells Python how many items to skip between items in the specified range.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74ADA78-D72A-40F1-93F7-76FAEB1908EC}"/>
              </a:ext>
            </a:extLst>
          </p:cNvPr>
          <p:cNvPicPr>
            <a:picLocks noChangeAspect="1"/>
          </p:cNvPicPr>
          <p:nvPr/>
        </p:nvPicPr>
        <p:blipFill rotWithShape="1">
          <a:blip r:embed="rId3"/>
          <a:srcRect l="22863" t="50000" r="11814" b="39134"/>
          <a:stretch/>
        </p:blipFill>
        <p:spPr>
          <a:xfrm>
            <a:off x="2113935" y="3190132"/>
            <a:ext cx="7964130" cy="744794"/>
          </a:xfrm>
          <a:prstGeom prst="rect">
            <a:avLst/>
          </a:prstGeom>
        </p:spPr>
      </p:pic>
    </p:spTree>
    <p:extLst>
      <p:ext uri="{BB962C8B-B14F-4D97-AF65-F5344CB8AC3E}">
        <p14:creationId xmlns:p14="http://schemas.microsoft.com/office/powerpoint/2010/main" val="33482664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 Slice</a:t>
            </a:r>
          </a:p>
          <a:p>
            <a:pPr lvl="1"/>
            <a:r>
              <a:rPr lang="en-US" dirty="0">
                <a:latin typeface="Candara Light" panose="020E0502030303020204" pitchFamily="34" charset="0"/>
              </a:rPr>
              <a:t>You can use a slice in a for loop if you want to loop through a subset of the elements in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4AE28058-3724-46DE-946C-C2E7C45DBCCC}"/>
              </a:ext>
            </a:extLst>
          </p:cNvPr>
          <p:cNvPicPr>
            <a:picLocks noChangeAspect="1"/>
          </p:cNvPicPr>
          <p:nvPr/>
        </p:nvPicPr>
        <p:blipFill rotWithShape="1">
          <a:blip r:embed="rId3"/>
          <a:srcRect l="22621" t="19555" r="11573" b="57639"/>
          <a:stretch/>
        </p:blipFill>
        <p:spPr>
          <a:xfrm>
            <a:off x="2084438" y="3219629"/>
            <a:ext cx="8023123" cy="1563329"/>
          </a:xfrm>
          <a:prstGeom prst="rect">
            <a:avLst/>
          </a:prstGeom>
        </p:spPr>
      </p:pic>
      <p:pic>
        <p:nvPicPr>
          <p:cNvPr id="8" name="Picture 7">
            <a:extLst>
              <a:ext uri="{FF2B5EF4-FFF2-40B4-BE49-F238E27FC236}">
                <a16:creationId xmlns:a16="http://schemas.microsoft.com/office/drawing/2014/main" id="{2BB6EA70-8CDF-4E7C-BADF-2A645D13C9E2}"/>
              </a:ext>
            </a:extLst>
          </p:cNvPr>
          <p:cNvPicPr>
            <a:picLocks noChangeAspect="1"/>
          </p:cNvPicPr>
          <p:nvPr/>
        </p:nvPicPr>
        <p:blipFill rotWithShape="1">
          <a:blip r:embed="rId3"/>
          <a:srcRect l="22621" t="55141" r="11573" b="26721"/>
          <a:stretch/>
        </p:blipFill>
        <p:spPr>
          <a:xfrm>
            <a:off x="2084437" y="4962345"/>
            <a:ext cx="8023123" cy="1243345"/>
          </a:xfrm>
          <a:prstGeom prst="rect">
            <a:avLst/>
          </a:prstGeom>
        </p:spPr>
      </p:pic>
    </p:spTree>
    <p:extLst>
      <p:ext uri="{BB962C8B-B14F-4D97-AF65-F5344CB8AC3E}">
        <p14:creationId xmlns:p14="http://schemas.microsoft.com/office/powerpoint/2010/main" val="3605014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Copying a List</a:t>
            </a:r>
          </a:p>
          <a:p>
            <a:pPr lvl="1"/>
            <a:r>
              <a:rPr lang="en-US" dirty="0">
                <a:latin typeface="+mj-lt"/>
              </a:rPr>
              <a:t>To copy a list, you can make a slice that includes the entire original list by omitting the first index and the second index ([:]). This tells Python to make a slice that starts at the first item and ends with the last item, producing a copy of the entire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19EA233-388E-4820-83BA-26050877E0C1}"/>
              </a:ext>
            </a:extLst>
          </p:cNvPr>
          <p:cNvPicPr>
            <a:picLocks noChangeAspect="1"/>
          </p:cNvPicPr>
          <p:nvPr/>
        </p:nvPicPr>
        <p:blipFill rotWithShape="1">
          <a:blip r:embed="rId3"/>
          <a:srcRect l="23225" t="21276" r="37561" b="45159"/>
          <a:stretch/>
        </p:blipFill>
        <p:spPr>
          <a:xfrm>
            <a:off x="1516626" y="3876214"/>
            <a:ext cx="4780936" cy="2300749"/>
          </a:xfrm>
          <a:prstGeom prst="rect">
            <a:avLst/>
          </a:prstGeom>
        </p:spPr>
      </p:pic>
      <p:pic>
        <p:nvPicPr>
          <p:cNvPr id="9" name="Picture 8">
            <a:extLst>
              <a:ext uri="{FF2B5EF4-FFF2-40B4-BE49-F238E27FC236}">
                <a16:creationId xmlns:a16="http://schemas.microsoft.com/office/drawing/2014/main" id="{AB331AA7-24CA-4DE2-B135-44AC0A9CDD89}"/>
              </a:ext>
            </a:extLst>
          </p:cNvPr>
          <p:cNvPicPr>
            <a:picLocks noChangeAspect="1"/>
          </p:cNvPicPr>
          <p:nvPr/>
        </p:nvPicPr>
        <p:blipFill rotWithShape="1">
          <a:blip r:embed="rId4"/>
          <a:srcRect l="23226" t="44083" r="46774" b="33756"/>
          <a:stretch/>
        </p:blipFill>
        <p:spPr>
          <a:xfrm>
            <a:off x="8018207" y="4267046"/>
            <a:ext cx="3657600" cy="1519084"/>
          </a:xfrm>
          <a:prstGeom prst="rect">
            <a:avLst/>
          </a:prstGeom>
        </p:spPr>
      </p:pic>
      <p:sp>
        <p:nvSpPr>
          <p:cNvPr id="10" name="Arrow: Notched Right 9">
            <a:extLst>
              <a:ext uri="{FF2B5EF4-FFF2-40B4-BE49-F238E27FC236}">
                <a16:creationId xmlns:a16="http://schemas.microsoft.com/office/drawing/2014/main" id="{45E2DEAC-38C6-4D93-AC13-E941D1FBB21C}"/>
              </a:ext>
            </a:extLst>
          </p:cNvPr>
          <p:cNvSpPr/>
          <p:nvPr/>
        </p:nvSpPr>
        <p:spPr>
          <a:xfrm flipV="1">
            <a:off x="6560574" y="4750709"/>
            <a:ext cx="1135626" cy="55175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1530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To prove that we actually have two separate lists, we’ll add a new food to each list and show that each list keeps track of the appropriate person’s favorite foods.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674F8E9-3501-484C-B439-4D0C30115809}"/>
              </a:ext>
            </a:extLst>
          </p:cNvPr>
          <p:cNvPicPr>
            <a:picLocks noChangeAspect="1"/>
          </p:cNvPicPr>
          <p:nvPr/>
        </p:nvPicPr>
        <p:blipFill rotWithShape="1">
          <a:blip r:embed="rId3"/>
          <a:srcRect l="23226" t="20631" r="37944" b="58068"/>
          <a:stretch/>
        </p:blipFill>
        <p:spPr>
          <a:xfrm>
            <a:off x="1224116" y="3271249"/>
            <a:ext cx="4734232" cy="1460090"/>
          </a:xfrm>
          <a:prstGeom prst="rect">
            <a:avLst/>
          </a:prstGeom>
        </p:spPr>
      </p:pic>
      <p:pic>
        <p:nvPicPr>
          <p:cNvPr id="9" name="Picture 8">
            <a:extLst>
              <a:ext uri="{FF2B5EF4-FFF2-40B4-BE49-F238E27FC236}">
                <a16:creationId xmlns:a16="http://schemas.microsoft.com/office/drawing/2014/main" id="{2B024B5C-ACD5-45D4-92BE-07912ACB5B17}"/>
              </a:ext>
            </a:extLst>
          </p:cNvPr>
          <p:cNvPicPr>
            <a:picLocks noChangeAspect="1"/>
          </p:cNvPicPr>
          <p:nvPr/>
        </p:nvPicPr>
        <p:blipFill rotWithShape="1">
          <a:blip r:embed="rId4"/>
          <a:srcRect l="22863" t="19770" r="37177" b="58929"/>
          <a:stretch/>
        </p:blipFill>
        <p:spPr>
          <a:xfrm>
            <a:off x="1224115" y="4709640"/>
            <a:ext cx="4871885" cy="1460090"/>
          </a:xfrm>
          <a:prstGeom prst="rect">
            <a:avLst/>
          </a:prstGeom>
        </p:spPr>
      </p:pic>
      <p:pic>
        <p:nvPicPr>
          <p:cNvPr id="11" name="Picture 10">
            <a:extLst>
              <a:ext uri="{FF2B5EF4-FFF2-40B4-BE49-F238E27FC236}">
                <a16:creationId xmlns:a16="http://schemas.microsoft.com/office/drawing/2014/main" id="{5B29B7A4-A76C-4F13-B27E-CCCB5DA9ABBB}"/>
              </a:ext>
            </a:extLst>
          </p:cNvPr>
          <p:cNvPicPr>
            <a:picLocks noChangeAspect="1"/>
          </p:cNvPicPr>
          <p:nvPr/>
        </p:nvPicPr>
        <p:blipFill rotWithShape="1">
          <a:blip r:embed="rId5"/>
          <a:srcRect l="22742" t="29967" r="36129" b="46665"/>
          <a:stretch/>
        </p:blipFill>
        <p:spPr>
          <a:xfrm>
            <a:off x="7177549" y="4001294"/>
            <a:ext cx="5014451" cy="1601786"/>
          </a:xfrm>
          <a:prstGeom prst="rect">
            <a:avLst/>
          </a:prstGeom>
        </p:spPr>
      </p:pic>
      <p:sp>
        <p:nvSpPr>
          <p:cNvPr id="12" name="Arrow: Notched Right 11">
            <a:extLst>
              <a:ext uri="{FF2B5EF4-FFF2-40B4-BE49-F238E27FC236}">
                <a16:creationId xmlns:a16="http://schemas.microsoft.com/office/drawing/2014/main" id="{4B465AED-E214-4033-A2F4-DF17A1A1512C}"/>
              </a:ext>
            </a:extLst>
          </p:cNvPr>
          <p:cNvSpPr/>
          <p:nvPr/>
        </p:nvSpPr>
        <p:spPr>
          <a:xfrm>
            <a:off x="6157450" y="4616385"/>
            <a:ext cx="776748" cy="37160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020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1: Getting Started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4777049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solidFill>
                  <a:srgbClr val="FF0000"/>
                </a:solidFill>
                <a:latin typeface="Candara Light" panose="020E0502030303020204" pitchFamily="34" charset="0"/>
              </a:rPr>
              <a:t>Be careful</a:t>
            </a:r>
            <a:r>
              <a:rPr lang="en-US" dirty="0">
                <a:latin typeface="Candara Light" panose="020E0502030303020204" pitchFamily="34" charset="0"/>
              </a:rPr>
              <a:t>: If we had simply set </a:t>
            </a:r>
            <a:r>
              <a:rPr lang="en-US" dirty="0" err="1">
                <a:latin typeface="Candara Light" panose="020E0502030303020204" pitchFamily="34" charset="0"/>
              </a:rPr>
              <a:t>friend_foods</a:t>
            </a:r>
            <a:r>
              <a:rPr lang="en-US" dirty="0">
                <a:latin typeface="Candara Light" panose="020E0502030303020204" pitchFamily="34" charset="0"/>
              </a:rPr>
              <a:t> equal to </a:t>
            </a:r>
            <a:r>
              <a:rPr lang="en-US" dirty="0" err="1">
                <a:latin typeface="Candara Light" panose="020E0502030303020204" pitchFamily="34" charset="0"/>
              </a:rPr>
              <a:t>my_foods</a:t>
            </a:r>
            <a:r>
              <a:rPr lang="en-US" dirty="0">
                <a:latin typeface="Candara Light" panose="020E0502030303020204" pitchFamily="34" charset="0"/>
              </a:rPr>
              <a:t>, we would not produce two separate lists. For example, here’s what happens when you try to copy a list without using a slice.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A3C1EA7-23A5-4B34-A3F5-F2DB2D1C13EB}"/>
              </a:ext>
            </a:extLst>
          </p:cNvPr>
          <p:cNvPicPr>
            <a:picLocks noChangeAspect="1"/>
          </p:cNvPicPr>
          <p:nvPr/>
        </p:nvPicPr>
        <p:blipFill rotWithShape="1">
          <a:blip r:embed="rId3"/>
          <a:srcRect l="22742" t="29967" r="11574" b="18695"/>
          <a:stretch/>
        </p:blipFill>
        <p:spPr>
          <a:xfrm>
            <a:off x="2091813" y="3338924"/>
            <a:ext cx="8008374" cy="3519076"/>
          </a:xfrm>
          <a:prstGeom prst="rect">
            <a:avLst/>
          </a:prstGeom>
        </p:spPr>
      </p:pic>
    </p:spTree>
    <p:extLst>
      <p:ext uri="{BB962C8B-B14F-4D97-AF65-F5344CB8AC3E}">
        <p14:creationId xmlns:p14="http://schemas.microsoft.com/office/powerpoint/2010/main" val="10345476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Instead of storing a copy of </a:t>
            </a:r>
            <a:r>
              <a:rPr lang="en-US" dirty="0" err="1">
                <a:latin typeface="Candara Light" panose="020E0502030303020204" pitchFamily="34" charset="0"/>
              </a:rPr>
              <a:t>my_foods</a:t>
            </a:r>
            <a:r>
              <a:rPr lang="en-US" dirty="0">
                <a:latin typeface="Candara Light" panose="020E0502030303020204" pitchFamily="34" charset="0"/>
              </a:rPr>
              <a:t> in </a:t>
            </a:r>
            <a:r>
              <a:rPr lang="en-US" dirty="0" err="1">
                <a:latin typeface="Candara Light" panose="020E0502030303020204" pitchFamily="34" charset="0"/>
              </a:rPr>
              <a:t>friend_foods</a:t>
            </a:r>
            <a:r>
              <a:rPr lang="en-US" dirty="0">
                <a:latin typeface="Candara Light" panose="020E0502030303020204" pitchFamily="34" charset="0"/>
              </a:rPr>
              <a:t>, we set </a:t>
            </a:r>
            <a:r>
              <a:rPr lang="en-US" dirty="0" err="1">
                <a:latin typeface="Candara Light" panose="020E0502030303020204" pitchFamily="34" charset="0"/>
              </a:rPr>
              <a:t>friend_foods</a:t>
            </a:r>
            <a:r>
              <a:rPr lang="en-US" dirty="0">
                <a:latin typeface="Candara Light" panose="020E0502030303020204" pitchFamily="34" charset="0"/>
              </a:rPr>
              <a:t> equal to </a:t>
            </a:r>
            <a:r>
              <a:rPr lang="en-US" dirty="0" err="1">
                <a:latin typeface="Candara Light" panose="020E0502030303020204" pitchFamily="34" charset="0"/>
              </a:rPr>
              <a:t>my_foods</a:t>
            </a:r>
            <a:r>
              <a:rPr lang="en-US" dirty="0">
                <a:latin typeface="Candara Light" panose="020E0502030303020204" pitchFamily="34" charset="0"/>
              </a:rPr>
              <a:t>. This syntax actually tells Python to associate the new variable </a:t>
            </a:r>
            <a:r>
              <a:rPr lang="en-US" dirty="0" err="1">
                <a:latin typeface="Candara Light" panose="020E0502030303020204" pitchFamily="34" charset="0"/>
              </a:rPr>
              <a:t>friend_foods</a:t>
            </a:r>
            <a:r>
              <a:rPr lang="en-US" dirty="0">
                <a:latin typeface="Candara Light" panose="020E0502030303020204" pitchFamily="34" charset="0"/>
              </a:rPr>
              <a:t> with the list that is already associated with </a:t>
            </a:r>
            <a:r>
              <a:rPr lang="en-US" dirty="0" err="1">
                <a:latin typeface="Candara Light" panose="020E0502030303020204" pitchFamily="34" charset="0"/>
              </a:rPr>
              <a:t>my_foods</a:t>
            </a:r>
            <a:r>
              <a:rPr lang="en-US" dirty="0">
                <a:latin typeface="Candara Light" panose="020E0502030303020204" pitchFamily="34" charset="0"/>
              </a:rPr>
              <a:t>, so now both variables point to the same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11" name="Picture 10">
            <a:extLst>
              <a:ext uri="{FF2B5EF4-FFF2-40B4-BE49-F238E27FC236}">
                <a16:creationId xmlns:a16="http://schemas.microsoft.com/office/drawing/2014/main" id="{67A817AA-1C7B-416A-90A9-ADEDB6A5015E}"/>
              </a:ext>
            </a:extLst>
          </p:cNvPr>
          <p:cNvPicPr>
            <a:picLocks noChangeAspect="1"/>
          </p:cNvPicPr>
          <p:nvPr/>
        </p:nvPicPr>
        <p:blipFill rotWithShape="1">
          <a:blip r:embed="rId3"/>
          <a:srcRect l="22742" t="24642" r="11331" b="62801"/>
          <a:stretch/>
        </p:blipFill>
        <p:spPr>
          <a:xfrm>
            <a:off x="2077064" y="3755462"/>
            <a:ext cx="8037872" cy="860783"/>
          </a:xfrm>
          <a:prstGeom prst="rect">
            <a:avLst/>
          </a:prstGeom>
        </p:spPr>
      </p:pic>
      <p:pic>
        <p:nvPicPr>
          <p:cNvPr id="12" name="Picture 11">
            <a:extLst>
              <a:ext uri="{FF2B5EF4-FFF2-40B4-BE49-F238E27FC236}">
                <a16:creationId xmlns:a16="http://schemas.microsoft.com/office/drawing/2014/main" id="{3742DFB4-7335-48C5-9F5F-15CD6D065303}"/>
              </a:ext>
            </a:extLst>
          </p:cNvPr>
          <p:cNvPicPr>
            <a:picLocks noChangeAspect="1"/>
          </p:cNvPicPr>
          <p:nvPr/>
        </p:nvPicPr>
        <p:blipFill rotWithShape="1">
          <a:blip r:embed="rId3"/>
          <a:srcRect l="22742" t="77968" r="11331" b="11705"/>
          <a:stretch/>
        </p:blipFill>
        <p:spPr>
          <a:xfrm>
            <a:off x="2077064" y="4795632"/>
            <a:ext cx="8037872" cy="707923"/>
          </a:xfrm>
          <a:prstGeom prst="rect">
            <a:avLst/>
          </a:prstGeom>
        </p:spPr>
      </p:pic>
    </p:spTree>
    <p:extLst>
      <p:ext uri="{BB962C8B-B14F-4D97-AF65-F5344CB8AC3E}">
        <p14:creationId xmlns:p14="http://schemas.microsoft.com/office/powerpoint/2010/main" val="20347487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Part of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Note</a:t>
            </a:r>
            <a:r>
              <a:rPr lang="en-US" dirty="0">
                <a:latin typeface="Candara Light" panose="020E0502030303020204" pitchFamily="34" charset="0"/>
              </a:rPr>
              <a:t>: Don’t worry about the details in this example for now. Basically, if you’re trying to work with a copy of a list and you see unexpected behavior, make sure you are copying the list using a slice, as we did in the first example.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3309015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4-10. Slices: </a:t>
            </a:r>
            <a:r>
              <a:rPr lang="en-US" dirty="0">
                <a:latin typeface="Candara Light" panose="020E0502030303020204" pitchFamily="34" charset="0"/>
              </a:rPr>
              <a:t>Using one of the programs you wrote in this chapter, add several lines to the end of the program that do the following:</a:t>
            </a:r>
          </a:p>
          <a:p>
            <a:pPr lvl="1"/>
            <a:r>
              <a:rPr lang="en-US" dirty="0">
                <a:latin typeface="Candara Light" panose="020E0502030303020204" pitchFamily="34" charset="0"/>
              </a:rPr>
              <a:t>Print the message </a:t>
            </a:r>
            <a:r>
              <a:rPr lang="en-US" b="1" i="1" dirty="0">
                <a:latin typeface="Candara Light" panose="020E0502030303020204" pitchFamily="34" charset="0"/>
              </a:rPr>
              <a:t>The first three items in the list are</a:t>
            </a:r>
            <a:r>
              <a:rPr lang="en-US" dirty="0">
                <a:latin typeface="Candara Light" panose="020E0502030303020204" pitchFamily="34" charset="0"/>
              </a:rPr>
              <a:t>:. Then use a slice to print the first three items from that program’s list.</a:t>
            </a:r>
          </a:p>
          <a:p>
            <a:pPr lvl="1"/>
            <a:r>
              <a:rPr lang="en-US" dirty="0">
                <a:latin typeface="Candara Light" panose="020E0502030303020204" pitchFamily="34" charset="0"/>
              </a:rPr>
              <a:t>Print the message </a:t>
            </a:r>
            <a:r>
              <a:rPr lang="en-US" b="1" dirty="0">
                <a:latin typeface="Candara Light" panose="020E0502030303020204" pitchFamily="34" charset="0"/>
              </a:rPr>
              <a:t>Three items from the middle of the list are</a:t>
            </a:r>
            <a:r>
              <a:rPr lang="en-US" dirty="0">
                <a:latin typeface="Candara Light" panose="020E0502030303020204" pitchFamily="34" charset="0"/>
              </a:rPr>
              <a:t>:. Use a slice to print three items from the middle of the list.</a:t>
            </a:r>
          </a:p>
          <a:p>
            <a:pPr lvl="1"/>
            <a:r>
              <a:rPr lang="en-US" dirty="0">
                <a:latin typeface="Candara Light" panose="020E0502030303020204" pitchFamily="34" charset="0"/>
              </a:rPr>
              <a:t>Print the message </a:t>
            </a:r>
            <a:r>
              <a:rPr lang="en-US" b="1" dirty="0">
                <a:latin typeface="Candara Light" panose="020E0502030303020204" pitchFamily="34" charset="0"/>
              </a:rPr>
              <a:t>The last three items in the list are</a:t>
            </a:r>
            <a:r>
              <a:rPr lang="en-US" dirty="0">
                <a:latin typeface="Candara Light" panose="020E0502030303020204" pitchFamily="34" charset="0"/>
              </a:rPr>
              <a:t>:. Use a slice to print the last three items in the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4489575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b="1" dirty="0">
                <a:latin typeface="Candara Light" panose="020E0502030303020204" pitchFamily="34" charset="0"/>
              </a:rPr>
              <a:t>4-11. My Pizzas</a:t>
            </a:r>
            <a:r>
              <a:rPr lang="en-US" dirty="0">
                <a:latin typeface="Candara Light" panose="020E0502030303020204" pitchFamily="34" charset="0"/>
              </a:rPr>
              <a:t>, Your Pizzas: Start with your program from Exercise 4-1 (page 56). Make a copy of the list of pizzas, and call it </a:t>
            </a:r>
            <a:r>
              <a:rPr lang="en-US" dirty="0" err="1">
                <a:latin typeface="Candara Light" panose="020E0502030303020204" pitchFamily="34" charset="0"/>
              </a:rPr>
              <a:t>friend_pizzas</a:t>
            </a:r>
            <a:r>
              <a:rPr lang="en-US" dirty="0">
                <a:latin typeface="Candara Light" panose="020E0502030303020204" pitchFamily="34" charset="0"/>
              </a:rPr>
              <a:t>. Then, do the following:</a:t>
            </a:r>
          </a:p>
          <a:p>
            <a:pPr lvl="1"/>
            <a:r>
              <a:rPr lang="en-US" dirty="0">
                <a:latin typeface="Candara Light" panose="020E0502030303020204" pitchFamily="34" charset="0"/>
              </a:rPr>
              <a:t>Add a new pizza to the original list.</a:t>
            </a:r>
          </a:p>
          <a:p>
            <a:pPr lvl="1"/>
            <a:r>
              <a:rPr lang="en-US" dirty="0">
                <a:latin typeface="Candara Light" panose="020E0502030303020204" pitchFamily="34" charset="0"/>
              </a:rPr>
              <a:t>Add a different pizza to the list </a:t>
            </a:r>
            <a:r>
              <a:rPr lang="en-US" dirty="0" err="1">
                <a:latin typeface="Candara Light" panose="020E0502030303020204" pitchFamily="34" charset="0"/>
              </a:rPr>
              <a:t>friend_pizzas</a:t>
            </a:r>
            <a:r>
              <a:rPr lang="en-US" dirty="0">
                <a:latin typeface="Candara Light" panose="020E0502030303020204" pitchFamily="34" charset="0"/>
              </a:rPr>
              <a:t>.</a:t>
            </a:r>
          </a:p>
          <a:p>
            <a:pPr lvl="1"/>
            <a:r>
              <a:rPr lang="en-US" dirty="0">
                <a:latin typeface="Candara Light" panose="020E0502030303020204" pitchFamily="34" charset="0"/>
              </a:rPr>
              <a:t>Prove that you have two separate lists. Print the message </a:t>
            </a:r>
            <a:r>
              <a:rPr lang="en-US" b="1" dirty="0">
                <a:latin typeface="Candara Light" panose="020E0502030303020204" pitchFamily="34" charset="0"/>
              </a:rPr>
              <a:t>My favorite pizzas are:</a:t>
            </a:r>
            <a:r>
              <a:rPr lang="en-US" dirty="0">
                <a:latin typeface="Candara Light" panose="020E0502030303020204" pitchFamily="34" charset="0"/>
              </a:rPr>
              <a:t>, and then use a for loop to print the first list. </a:t>
            </a:r>
          </a:p>
          <a:p>
            <a:pPr lvl="1"/>
            <a:r>
              <a:rPr lang="en-US" dirty="0">
                <a:latin typeface="Candara Light" panose="020E0502030303020204" pitchFamily="34" charset="0"/>
              </a:rPr>
              <a:t>Print the message </a:t>
            </a:r>
            <a:r>
              <a:rPr lang="en-US" b="1" dirty="0">
                <a:latin typeface="Candara Light" panose="020E0502030303020204" pitchFamily="34" charset="0"/>
              </a:rPr>
              <a:t>My friend’s favorite pizzas are:</a:t>
            </a:r>
            <a:r>
              <a:rPr lang="en-US" dirty="0">
                <a:latin typeface="Candara Light" panose="020E0502030303020204" pitchFamily="34" charset="0"/>
              </a:rPr>
              <a:t>, and then use a for loop to print the </a:t>
            </a:r>
            <a:r>
              <a:rPr lang="en-US" dirty="0" err="1">
                <a:latin typeface="Candara Light" panose="020E0502030303020204" pitchFamily="34" charset="0"/>
              </a:rPr>
              <a:t>second</a:t>
            </a:r>
            <a:r>
              <a:rPr lang="en-US" dirty="0">
                <a:latin typeface="Candara Light" panose="020E0502030303020204" pitchFamily="34" charset="0"/>
              </a:rPr>
              <a:t> list. Make sure each new pizza is stored in the appropriate list.</a:t>
            </a:r>
          </a:p>
          <a:p>
            <a:r>
              <a:rPr lang="en-US" b="1" dirty="0">
                <a:latin typeface="Candara Light" panose="020E0502030303020204" pitchFamily="34" charset="0"/>
              </a:rPr>
              <a:t>4-12. More Loops</a:t>
            </a:r>
            <a:r>
              <a:rPr lang="en-US" dirty="0">
                <a:latin typeface="Candara Light" panose="020E0502030303020204" pitchFamily="34" charset="0"/>
              </a:rPr>
              <a:t>: All versions of foods.py in this section have avoided using  for loops when printing to save space. Choose a version of foods.py, and  write two for loops to print each list of foods.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6945263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Tuples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The ability to modify lists is particularly important when you’re working with a list of users on a website or a list of characters in a game. However, sometimes you’ll want to create a list of items that cannot change. </a:t>
            </a:r>
          </a:p>
          <a:p>
            <a:r>
              <a:rPr lang="en-US" dirty="0">
                <a:latin typeface="Candara Light" panose="020E0502030303020204" pitchFamily="34" charset="0"/>
              </a:rPr>
              <a:t>Python refers to values that cannot change as immutable, and an immutable list is called a tuple.</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6475873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Tuples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Defining a Tuple</a:t>
            </a:r>
          </a:p>
          <a:p>
            <a:pPr lvl="1"/>
            <a:r>
              <a:rPr lang="en-US" dirty="0">
                <a:latin typeface="Candara Light" panose="020E0502030303020204" pitchFamily="34" charset="0"/>
              </a:rPr>
              <a:t>A tuple looks just like a list except you use parentheses instead of square brackets. </a:t>
            </a:r>
          </a:p>
          <a:p>
            <a:pPr lvl="1"/>
            <a:r>
              <a:rPr lang="en-US" dirty="0">
                <a:latin typeface="Candara Light" panose="020E0502030303020204" pitchFamily="34" charset="0"/>
              </a:rPr>
              <a:t>Once you define a tuple, you can access individual elements by using each item’s index, just as you would for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2E1AE6D-26CB-4C30-BBF0-DDCE1083D772}"/>
              </a:ext>
            </a:extLst>
          </p:cNvPr>
          <p:cNvPicPr>
            <a:picLocks noChangeAspect="1"/>
          </p:cNvPicPr>
          <p:nvPr/>
        </p:nvPicPr>
        <p:blipFill rotWithShape="1">
          <a:blip r:embed="rId3"/>
          <a:srcRect l="22863" t="20200" r="11451" b="64954"/>
          <a:stretch/>
        </p:blipFill>
        <p:spPr>
          <a:xfrm>
            <a:off x="2091812" y="3790336"/>
            <a:ext cx="8008375" cy="1017639"/>
          </a:xfrm>
          <a:prstGeom prst="rect">
            <a:avLst/>
          </a:prstGeom>
        </p:spPr>
      </p:pic>
      <p:pic>
        <p:nvPicPr>
          <p:cNvPr id="8" name="Picture 7">
            <a:extLst>
              <a:ext uri="{FF2B5EF4-FFF2-40B4-BE49-F238E27FC236}">
                <a16:creationId xmlns:a16="http://schemas.microsoft.com/office/drawing/2014/main" id="{74CF7FC8-EB48-4705-B4E6-D80DA8592637}"/>
              </a:ext>
            </a:extLst>
          </p:cNvPr>
          <p:cNvPicPr>
            <a:picLocks noChangeAspect="1"/>
          </p:cNvPicPr>
          <p:nvPr/>
        </p:nvPicPr>
        <p:blipFill rotWithShape="1">
          <a:blip r:embed="rId3"/>
          <a:srcRect l="22863" t="51844" r="11451" b="36537"/>
          <a:stretch/>
        </p:blipFill>
        <p:spPr>
          <a:xfrm>
            <a:off x="2091811" y="4807975"/>
            <a:ext cx="8008375" cy="796412"/>
          </a:xfrm>
          <a:prstGeom prst="rect">
            <a:avLst/>
          </a:prstGeom>
        </p:spPr>
      </p:pic>
    </p:spTree>
    <p:extLst>
      <p:ext uri="{BB962C8B-B14F-4D97-AF65-F5344CB8AC3E}">
        <p14:creationId xmlns:p14="http://schemas.microsoft.com/office/powerpoint/2010/main" val="12836637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Tuples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Let’s see what happens if we try to change one of the items in the tuple dimensions.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F127835-9FF1-487E-9AEE-13F777DBED1A}"/>
              </a:ext>
            </a:extLst>
          </p:cNvPr>
          <p:cNvPicPr>
            <a:picLocks noChangeAspect="1"/>
          </p:cNvPicPr>
          <p:nvPr/>
        </p:nvPicPr>
        <p:blipFill rotWithShape="1">
          <a:blip r:embed="rId3"/>
          <a:srcRect l="22742" t="23161" r="11573" b="64738"/>
          <a:stretch/>
        </p:blipFill>
        <p:spPr>
          <a:xfrm>
            <a:off x="2091812" y="2842855"/>
            <a:ext cx="8008375" cy="829494"/>
          </a:xfrm>
          <a:prstGeom prst="rect">
            <a:avLst/>
          </a:prstGeom>
        </p:spPr>
      </p:pic>
      <p:pic>
        <p:nvPicPr>
          <p:cNvPr id="8" name="Picture 7">
            <a:extLst>
              <a:ext uri="{FF2B5EF4-FFF2-40B4-BE49-F238E27FC236}">
                <a16:creationId xmlns:a16="http://schemas.microsoft.com/office/drawing/2014/main" id="{85B9309C-225B-4183-817C-A5F6E08D0D34}"/>
              </a:ext>
            </a:extLst>
          </p:cNvPr>
          <p:cNvPicPr>
            <a:picLocks noChangeAspect="1"/>
          </p:cNvPicPr>
          <p:nvPr/>
        </p:nvPicPr>
        <p:blipFill rotWithShape="1">
          <a:blip r:embed="rId3"/>
          <a:srcRect l="22742" t="55888" r="11573" b="24784"/>
          <a:stretch/>
        </p:blipFill>
        <p:spPr>
          <a:xfrm>
            <a:off x="2091811" y="3851736"/>
            <a:ext cx="8008375" cy="1324948"/>
          </a:xfrm>
          <a:prstGeom prst="rect">
            <a:avLst/>
          </a:prstGeom>
        </p:spPr>
      </p:pic>
    </p:spTree>
    <p:extLst>
      <p:ext uri="{BB962C8B-B14F-4D97-AF65-F5344CB8AC3E}">
        <p14:creationId xmlns:p14="http://schemas.microsoft.com/office/powerpoint/2010/main" val="9695730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Tuples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Note: Tuples are technically defined by the presence of a comma; the parentheses make them look neater and more readable. If you want to define a tuple with one element, you need to include a trailing comma:</a:t>
            </a:r>
          </a:p>
          <a:p>
            <a:endParaRPr lang="en-US" dirty="0">
              <a:latin typeface="Candara Light" panose="020E0502030303020204" pitchFamily="34" charset="0"/>
            </a:endParaRPr>
          </a:p>
          <a:p>
            <a:endParaRPr lang="en-US" dirty="0">
              <a:latin typeface="Candara Light" panose="020E0502030303020204" pitchFamily="34" charset="0"/>
            </a:endParaRPr>
          </a:p>
          <a:p>
            <a:r>
              <a:rPr lang="en-US" dirty="0">
                <a:latin typeface="Candara Light" panose="020E0502030303020204" pitchFamily="34" charset="0"/>
              </a:rPr>
              <a:t>It doesn’t often make sense to build a tuple with one element, but this can happen when tuples are generated automatically.</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BAB5C06B-C672-4800-930D-FF1FF85B626D}"/>
              </a:ext>
            </a:extLst>
          </p:cNvPr>
          <p:cNvPicPr>
            <a:picLocks noChangeAspect="1"/>
          </p:cNvPicPr>
          <p:nvPr/>
        </p:nvPicPr>
        <p:blipFill rotWithShape="1">
          <a:blip r:embed="rId3"/>
          <a:srcRect l="22621" t="51829" r="11573" b="40210"/>
          <a:stretch/>
        </p:blipFill>
        <p:spPr>
          <a:xfrm>
            <a:off x="2084438" y="3728448"/>
            <a:ext cx="8023123" cy="545691"/>
          </a:xfrm>
          <a:prstGeom prst="rect">
            <a:avLst/>
          </a:prstGeom>
        </p:spPr>
      </p:pic>
    </p:spTree>
    <p:extLst>
      <p:ext uri="{BB962C8B-B14F-4D97-AF65-F5344CB8AC3E}">
        <p14:creationId xmlns:p14="http://schemas.microsoft.com/office/powerpoint/2010/main" val="2822502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Tuples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All Values in a Tuple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4AD16B06-93BD-4A7B-8152-0E2E893565D0}"/>
              </a:ext>
            </a:extLst>
          </p:cNvPr>
          <p:cNvPicPr>
            <a:picLocks noChangeAspect="1"/>
          </p:cNvPicPr>
          <p:nvPr/>
        </p:nvPicPr>
        <p:blipFill rotWithShape="1">
          <a:blip r:embed="rId3"/>
          <a:srcRect l="23105" t="32680" r="10846" b="51829"/>
          <a:stretch/>
        </p:blipFill>
        <p:spPr>
          <a:xfrm>
            <a:off x="2069690" y="2521975"/>
            <a:ext cx="8052619" cy="1061884"/>
          </a:xfrm>
          <a:prstGeom prst="rect">
            <a:avLst/>
          </a:prstGeom>
        </p:spPr>
      </p:pic>
      <p:pic>
        <p:nvPicPr>
          <p:cNvPr id="8" name="Picture 7">
            <a:extLst>
              <a:ext uri="{FF2B5EF4-FFF2-40B4-BE49-F238E27FC236}">
                <a16:creationId xmlns:a16="http://schemas.microsoft.com/office/drawing/2014/main" id="{2C763E5D-69A6-47F1-A550-39C96DF02E14}"/>
              </a:ext>
            </a:extLst>
          </p:cNvPr>
          <p:cNvPicPr>
            <a:picLocks noChangeAspect="1"/>
          </p:cNvPicPr>
          <p:nvPr/>
        </p:nvPicPr>
        <p:blipFill rotWithShape="1">
          <a:blip r:embed="rId3"/>
          <a:srcRect l="23105" t="56561" r="10846" b="32681"/>
          <a:stretch/>
        </p:blipFill>
        <p:spPr>
          <a:xfrm>
            <a:off x="2069689" y="3763246"/>
            <a:ext cx="8052619" cy="737418"/>
          </a:xfrm>
          <a:prstGeom prst="rect">
            <a:avLst/>
          </a:prstGeom>
        </p:spPr>
      </p:pic>
    </p:spTree>
    <p:extLst>
      <p:ext uri="{BB962C8B-B14F-4D97-AF65-F5344CB8AC3E}">
        <p14:creationId xmlns:p14="http://schemas.microsoft.com/office/powerpoint/2010/main" val="3053176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t>Python Versions </a:t>
            </a:r>
            <a:endParaRPr lang="en-US" sz="3600" dirty="0">
              <a:latin typeface="Candara Light" panose="020E0502030303020204" pitchFamily="34" charset="0"/>
            </a:endParaRP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As of this writing, the latest version is Python 3.7, but everything in this book should run on Python 3.6 or later. </a:t>
            </a:r>
          </a:p>
          <a:p>
            <a:endParaRPr lang="en-US" dirty="0">
              <a:latin typeface="+mj-lt"/>
            </a:endParaRPr>
          </a:p>
          <a:p>
            <a:r>
              <a:rPr lang="en-US" dirty="0">
                <a:latin typeface="+mj-lt"/>
              </a:rPr>
              <a:t>Appendix A contains a comprehensive guide to installing the latest version of Python on each major operating system as well.</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7247051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Tuples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Writing over a Tuple</a:t>
            </a:r>
          </a:p>
          <a:p>
            <a:pPr lvl="1"/>
            <a:r>
              <a:rPr lang="en-US" dirty="0">
                <a:latin typeface="Candara Light" panose="020E0502030303020204" pitchFamily="34" charset="0"/>
              </a:rPr>
              <a:t>Although you can’t modify a tuple, you can assign a new value to a variable that represents a tuple.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3EB192C-B8BD-4BE0-9597-A855C40B05F9}"/>
              </a:ext>
            </a:extLst>
          </p:cNvPr>
          <p:cNvPicPr>
            <a:picLocks noChangeAspect="1"/>
          </p:cNvPicPr>
          <p:nvPr/>
        </p:nvPicPr>
        <p:blipFill rotWithShape="1">
          <a:blip r:embed="rId3"/>
          <a:srcRect l="23347" t="38274" r="50403" b="24719"/>
          <a:stretch/>
        </p:blipFill>
        <p:spPr>
          <a:xfrm>
            <a:off x="1292944" y="3428999"/>
            <a:ext cx="3200400" cy="2536722"/>
          </a:xfrm>
          <a:prstGeom prst="rect">
            <a:avLst/>
          </a:prstGeom>
        </p:spPr>
      </p:pic>
      <p:pic>
        <p:nvPicPr>
          <p:cNvPr id="9" name="Picture 8">
            <a:extLst>
              <a:ext uri="{FF2B5EF4-FFF2-40B4-BE49-F238E27FC236}">
                <a16:creationId xmlns:a16="http://schemas.microsoft.com/office/drawing/2014/main" id="{B17E440D-CC7C-492E-9E2D-A964072C7860}"/>
              </a:ext>
            </a:extLst>
          </p:cNvPr>
          <p:cNvPicPr>
            <a:picLocks noChangeAspect="1"/>
          </p:cNvPicPr>
          <p:nvPr/>
        </p:nvPicPr>
        <p:blipFill rotWithShape="1">
          <a:blip r:embed="rId4"/>
          <a:srcRect l="23226" t="36520" r="57057" b="33756"/>
          <a:stretch/>
        </p:blipFill>
        <p:spPr>
          <a:xfrm>
            <a:off x="7698657" y="3678603"/>
            <a:ext cx="2403987" cy="2037515"/>
          </a:xfrm>
          <a:prstGeom prst="rect">
            <a:avLst/>
          </a:prstGeom>
        </p:spPr>
      </p:pic>
      <p:sp>
        <p:nvSpPr>
          <p:cNvPr id="10" name="Arrow: Notched Right 9">
            <a:extLst>
              <a:ext uri="{FF2B5EF4-FFF2-40B4-BE49-F238E27FC236}">
                <a16:creationId xmlns:a16="http://schemas.microsoft.com/office/drawing/2014/main" id="{5CA567BE-38D0-4419-8B5F-6793E3702A81}"/>
              </a:ext>
            </a:extLst>
          </p:cNvPr>
          <p:cNvSpPr/>
          <p:nvPr/>
        </p:nvSpPr>
        <p:spPr>
          <a:xfrm>
            <a:off x="5225845" y="4468761"/>
            <a:ext cx="1740310"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5542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4-13. Buffet</a:t>
            </a:r>
            <a:r>
              <a:rPr lang="en-US" dirty="0">
                <a:latin typeface="Candara Light" panose="020E0502030303020204" pitchFamily="34" charset="0"/>
              </a:rPr>
              <a:t>: A buffet-style restaurant offers only five basic foods. Think of five simple foods, and store them in a tuple.</a:t>
            </a:r>
          </a:p>
          <a:p>
            <a:pPr lvl="1"/>
            <a:r>
              <a:rPr lang="en-US" dirty="0">
                <a:latin typeface="Candara Light" panose="020E0502030303020204" pitchFamily="34" charset="0"/>
              </a:rPr>
              <a:t>Use a for loop to print each food the restaurant offers.</a:t>
            </a:r>
          </a:p>
          <a:p>
            <a:pPr lvl="1"/>
            <a:r>
              <a:rPr lang="en-US" dirty="0">
                <a:latin typeface="Candara Light" panose="020E0502030303020204" pitchFamily="34" charset="0"/>
              </a:rPr>
              <a:t>Try to modify one of the items, and make sure that Python rejects the change.</a:t>
            </a:r>
          </a:p>
          <a:p>
            <a:pPr lvl="1"/>
            <a:r>
              <a:rPr lang="en-US" dirty="0">
                <a:latin typeface="Candara Light" panose="020E0502030303020204" pitchFamily="34" charset="0"/>
              </a:rPr>
              <a:t>The restaurant changes its menu, replacing two of the items with different foods. Add a line that rewrites the tuple, and then use a for loop to print each of the items on the revised menu.</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789522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Styling Your Code</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The Style Guide</a:t>
            </a:r>
          </a:p>
          <a:p>
            <a:pPr lvl="1"/>
            <a:r>
              <a:rPr lang="en-US" dirty="0">
                <a:latin typeface="Candara Light" panose="020E0502030303020204" pitchFamily="34" charset="0"/>
              </a:rPr>
              <a:t>When someone wants to make a change to the Python language, they write a Python Enhancement Proposal (PEP). One of the oldest PEPs is PEP 8, which instructs Python programmers on how to style their code. </a:t>
            </a:r>
          </a:p>
          <a:p>
            <a:pPr lvl="1"/>
            <a:r>
              <a:rPr lang="en-US" dirty="0">
                <a:latin typeface="Candara Light" panose="020E0502030303020204" pitchFamily="34" charset="0"/>
              </a:rPr>
              <a:t>The Python style guide was written with the understanding that code is read more often than it is written. </a:t>
            </a:r>
          </a:p>
          <a:p>
            <a:pPr lvl="1"/>
            <a:r>
              <a:rPr lang="en-US" dirty="0">
                <a:latin typeface="Candara Light" panose="020E0502030303020204" pitchFamily="34" charset="0"/>
              </a:rPr>
              <a:t>Given the choice between writing code that’s easier to write or code that’s easier to read, Python programmers will almost always encourage you to write code that’s easier to read.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22083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Styling Your Code</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The Style Guide – cont.</a:t>
            </a:r>
          </a:p>
          <a:p>
            <a:r>
              <a:rPr lang="en-US" dirty="0">
                <a:latin typeface="Candara Light" panose="020E0502030303020204" pitchFamily="34" charset="0"/>
              </a:rPr>
              <a:t>The following guidelines will help you write clear code from the start:</a:t>
            </a:r>
          </a:p>
          <a:p>
            <a:pPr lvl="1"/>
            <a:r>
              <a:rPr lang="en-US" b="1" dirty="0">
                <a:latin typeface="Candara Light" panose="020E0502030303020204" pitchFamily="34" charset="0"/>
              </a:rPr>
              <a:t>Indentation</a:t>
            </a:r>
          </a:p>
          <a:p>
            <a:pPr lvl="2"/>
            <a:r>
              <a:rPr lang="en-US" dirty="0">
                <a:latin typeface="Candara Light" panose="020E0502030303020204" pitchFamily="34" charset="0"/>
              </a:rPr>
              <a:t>PEP 8 recommends that you use four spaces per indentation level. Using four spaces improves readability while leaving room for multiple levels of indentation on each line.</a:t>
            </a:r>
          </a:p>
          <a:p>
            <a:pPr lvl="1"/>
            <a:r>
              <a:rPr lang="en-US" b="1" dirty="0">
                <a:latin typeface="Candara Light" panose="020E0502030303020204" pitchFamily="34" charset="0"/>
              </a:rPr>
              <a:t>Line Length</a:t>
            </a:r>
          </a:p>
          <a:p>
            <a:pPr lvl="2"/>
            <a:r>
              <a:rPr lang="en-US" dirty="0">
                <a:latin typeface="Candara Light" panose="020E0502030303020204" pitchFamily="34" charset="0"/>
              </a:rPr>
              <a:t>Many Python programmers recommend that each line should be less than 80 characters.</a:t>
            </a:r>
          </a:p>
          <a:p>
            <a:pPr lvl="2"/>
            <a:r>
              <a:rPr lang="en-US" b="1" dirty="0">
                <a:latin typeface="Candara Light" panose="020E0502030303020204" pitchFamily="34" charset="0"/>
              </a:rPr>
              <a:t>Note</a:t>
            </a:r>
            <a:r>
              <a:rPr lang="en-US" dirty="0">
                <a:latin typeface="Candara Light" panose="020E0502030303020204" pitchFamily="34" charset="0"/>
              </a:rPr>
              <a:t>: Appendix B shows you how to configure your text editor so it always inserts four spaces each time you press the tab key and shows a vertical guideline to help you follow the 79-character limit.</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7552282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Styling Your Code</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The Style Guide – cont.</a:t>
            </a:r>
          </a:p>
          <a:p>
            <a:pPr lvl="1"/>
            <a:r>
              <a:rPr lang="en-US" b="1" dirty="0">
                <a:latin typeface="Candara Light" panose="020E0502030303020204" pitchFamily="34" charset="0"/>
              </a:rPr>
              <a:t>Blank Lines</a:t>
            </a:r>
          </a:p>
          <a:p>
            <a:pPr lvl="2"/>
            <a:r>
              <a:rPr lang="en-US" dirty="0">
                <a:latin typeface="Candara Light" panose="020E0502030303020204" pitchFamily="34" charset="0"/>
              </a:rPr>
              <a:t>To group parts of your program visually, use blank lines. You should use blank lines to organize your files, but don’t do so excessively. By following the examples provided in this book, you should strike the right balance. For example, if you have five lines of code that build a list, and then another three lines that do something with that list, it’s appropriate to place a blank line between the two sections.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1140561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4-14. PEP 8</a:t>
            </a:r>
            <a:r>
              <a:rPr lang="en-US" dirty="0">
                <a:latin typeface="Candara Light" panose="020E0502030303020204" pitchFamily="34" charset="0"/>
              </a:rPr>
              <a:t>: Look through the original PEP 8 style guide at </a:t>
            </a:r>
            <a:r>
              <a:rPr lang="en-US" dirty="0">
                <a:latin typeface="Candara Light" panose="020E0502030303020204" pitchFamily="34" charset="0"/>
                <a:hlinkClick r:id="rId2"/>
              </a:rPr>
              <a:t>https://python.org/dev/peps/pep-0008/</a:t>
            </a:r>
            <a:r>
              <a:rPr lang="en-US" dirty="0">
                <a:latin typeface="Candara Light" panose="020E0502030303020204" pitchFamily="34" charset="0"/>
              </a:rPr>
              <a:t>. You won’t use much of it now, but it might be interesting to skim through it. </a:t>
            </a:r>
          </a:p>
          <a:p>
            <a:r>
              <a:rPr lang="en-US" b="1" dirty="0">
                <a:latin typeface="Candara Light" panose="020E0502030303020204" pitchFamily="34" charset="0"/>
              </a:rPr>
              <a:t>4-15. Code Review</a:t>
            </a:r>
            <a:r>
              <a:rPr lang="en-US" dirty="0">
                <a:latin typeface="Candara Light" panose="020E0502030303020204" pitchFamily="34" charset="0"/>
              </a:rPr>
              <a:t>: Choose three of the programs you’ve written in this chapter and modify each one to comply with PEP 8:</a:t>
            </a:r>
          </a:p>
          <a:p>
            <a:pPr lvl="1"/>
            <a:r>
              <a:rPr lang="en-US" dirty="0">
                <a:latin typeface="Candara Light" panose="020E0502030303020204" pitchFamily="34" charset="0"/>
              </a:rPr>
              <a:t>Use four spaces for each indentation level. Set your text editor to insert four spaces every time you press tab, if you haven’t already done so (see Appendix B for instructions on how to do this).</a:t>
            </a:r>
          </a:p>
          <a:p>
            <a:pPr lvl="1"/>
            <a:r>
              <a:rPr lang="en-US" dirty="0">
                <a:latin typeface="Candara Light" panose="020E0502030303020204" pitchFamily="34" charset="0"/>
              </a:rPr>
              <a:t>Use less than 80 characters on each line, and set your editor to show a vertical guideline at the 80th character position.</a:t>
            </a:r>
          </a:p>
          <a:p>
            <a:pPr lvl="1"/>
            <a:r>
              <a:rPr lang="en-US" dirty="0">
                <a:latin typeface="Candara Light" panose="020E0502030303020204" pitchFamily="34" charset="0"/>
              </a:rPr>
              <a:t>Don’t use blank lines excessively in your program files.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3"/>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6548586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5: IF statements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428474917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 Simple Example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81B8350-B1BE-4023-9C97-C42B33784986}"/>
              </a:ext>
            </a:extLst>
          </p:cNvPr>
          <p:cNvPicPr>
            <a:picLocks noChangeAspect="1"/>
          </p:cNvPicPr>
          <p:nvPr/>
        </p:nvPicPr>
        <p:blipFill rotWithShape="1">
          <a:blip r:embed="rId3"/>
          <a:srcRect l="26371" t="21061" r="15806" b="52690"/>
          <a:stretch/>
        </p:blipFill>
        <p:spPr>
          <a:xfrm>
            <a:off x="2571135" y="1870075"/>
            <a:ext cx="7049729" cy="1799303"/>
          </a:xfrm>
          <a:prstGeom prst="rect">
            <a:avLst/>
          </a:prstGeom>
        </p:spPr>
      </p:pic>
      <p:pic>
        <p:nvPicPr>
          <p:cNvPr id="8" name="Picture 7">
            <a:extLst>
              <a:ext uri="{FF2B5EF4-FFF2-40B4-BE49-F238E27FC236}">
                <a16:creationId xmlns:a16="http://schemas.microsoft.com/office/drawing/2014/main" id="{98B64068-006F-474A-9546-D0F44A7DB90D}"/>
              </a:ext>
            </a:extLst>
          </p:cNvPr>
          <p:cNvPicPr>
            <a:picLocks noChangeAspect="1"/>
          </p:cNvPicPr>
          <p:nvPr/>
        </p:nvPicPr>
        <p:blipFill rotWithShape="1">
          <a:blip r:embed="rId3"/>
          <a:srcRect l="26371" t="61618" r="15806" b="21117"/>
          <a:stretch/>
        </p:blipFill>
        <p:spPr>
          <a:xfrm>
            <a:off x="2571134" y="4331442"/>
            <a:ext cx="7049729" cy="1183456"/>
          </a:xfrm>
          <a:prstGeom prst="rect">
            <a:avLst/>
          </a:prstGeom>
        </p:spPr>
      </p:pic>
    </p:spTree>
    <p:extLst>
      <p:ext uri="{BB962C8B-B14F-4D97-AF65-F5344CB8AC3E}">
        <p14:creationId xmlns:p14="http://schemas.microsoft.com/office/powerpoint/2010/main" val="15250678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Conditional Tests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Checking for Equality</a:t>
            </a:r>
          </a:p>
          <a:p>
            <a:pPr lvl="1"/>
            <a:r>
              <a:rPr lang="en-US" dirty="0">
                <a:latin typeface="Candara Light" panose="020E0502030303020204" pitchFamily="34" charset="0"/>
              </a:rPr>
              <a:t>Most conditional tests compare the current value of a variable to a specific value of interest.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8A103564-3DB7-41F8-898C-6C7EDB9BFC14}"/>
              </a:ext>
            </a:extLst>
          </p:cNvPr>
          <p:cNvPicPr>
            <a:picLocks noChangeAspect="1"/>
          </p:cNvPicPr>
          <p:nvPr/>
        </p:nvPicPr>
        <p:blipFill rotWithShape="1">
          <a:blip r:embed="rId3"/>
          <a:srcRect l="26613" t="23161" r="15806" b="63877"/>
          <a:stretch/>
        </p:blipFill>
        <p:spPr>
          <a:xfrm>
            <a:off x="1537101" y="3241062"/>
            <a:ext cx="9117798" cy="1153958"/>
          </a:xfrm>
          <a:prstGeom prst="rect">
            <a:avLst/>
          </a:prstGeom>
        </p:spPr>
      </p:pic>
      <p:pic>
        <p:nvPicPr>
          <p:cNvPr id="10" name="Picture 9">
            <a:extLst>
              <a:ext uri="{FF2B5EF4-FFF2-40B4-BE49-F238E27FC236}">
                <a16:creationId xmlns:a16="http://schemas.microsoft.com/office/drawing/2014/main" id="{A623C5E5-C001-44D1-A554-A801FDBC9CEE}"/>
              </a:ext>
            </a:extLst>
          </p:cNvPr>
          <p:cNvPicPr>
            <a:picLocks noChangeAspect="1"/>
          </p:cNvPicPr>
          <p:nvPr/>
        </p:nvPicPr>
        <p:blipFill rotWithShape="1">
          <a:blip r:embed="rId4"/>
          <a:srcRect l="27097" t="38059" r="15202" b="47525"/>
          <a:stretch/>
        </p:blipFill>
        <p:spPr>
          <a:xfrm>
            <a:off x="1537101" y="4574407"/>
            <a:ext cx="9537845" cy="1339696"/>
          </a:xfrm>
          <a:prstGeom prst="rect">
            <a:avLst/>
          </a:prstGeom>
        </p:spPr>
      </p:pic>
    </p:spTree>
    <p:extLst>
      <p:ext uri="{BB962C8B-B14F-4D97-AF65-F5344CB8AC3E}">
        <p14:creationId xmlns:p14="http://schemas.microsoft.com/office/powerpoint/2010/main" val="28761536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Conditional Tests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Ignoring Case When Checking for Equality</a:t>
            </a:r>
          </a:p>
          <a:p>
            <a:pPr lvl="1"/>
            <a:r>
              <a:rPr lang="en-US" dirty="0">
                <a:latin typeface="Candara Light" panose="020E0502030303020204" pitchFamily="34" charset="0"/>
              </a:rPr>
              <a:t>Testing for equality is case sensitive in Python.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F683E4E-D1B8-4433-9B3E-0E358B016734}"/>
              </a:ext>
            </a:extLst>
          </p:cNvPr>
          <p:cNvPicPr>
            <a:picLocks noChangeAspect="1"/>
          </p:cNvPicPr>
          <p:nvPr/>
        </p:nvPicPr>
        <p:blipFill rotWithShape="1">
          <a:blip r:embed="rId3"/>
          <a:srcRect l="26975" t="38059" r="15323" b="48386"/>
          <a:stretch/>
        </p:blipFill>
        <p:spPr>
          <a:xfrm>
            <a:off x="1517676" y="2993923"/>
            <a:ext cx="9156648" cy="1209368"/>
          </a:xfrm>
          <a:prstGeom prst="rect">
            <a:avLst/>
          </a:prstGeom>
        </p:spPr>
      </p:pic>
      <p:pic>
        <p:nvPicPr>
          <p:cNvPr id="8" name="Picture 7">
            <a:extLst>
              <a:ext uri="{FF2B5EF4-FFF2-40B4-BE49-F238E27FC236}">
                <a16:creationId xmlns:a16="http://schemas.microsoft.com/office/drawing/2014/main" id="{22D72D28-5670-45C6-8408-77D1A4DA85D8}"/>
              </a:ext>
            </a:extLst>
          </p:cNvPr>
          <p:cNvPicPr>
            <a:picLocks noChangeAspect="1"/>
          </p:cNvPicPr>
          <p:nvPr/>
        </p:nvPicPr>
        <p:blipFill rotWithShape="1">
          <a:blip r:embed="rId3"/>
          <a:srcRect l="26975" t="65121" r="15323" b="21324"/>
          <a:stretch/>
        </p:blipFill>
        <p:spPr>
          <a:xfrm>
            <a:off x="1517676" y="4585442"/>
            <a:ext cx="9156648" cy="1209369"/>
          </a:xfrm>
          <a:prstGeom prst="rect">
            <a:avLst/>
          </a:prstGeom>
        </p:spPr>
      </p:pic>
    </p:spTree>
    <p:extLst>
      <p:ext uri="{BB962C8B-B14F-4D97-AF65-F5344CB8AC3E}">
        <p14:creationId xmlns:p14="http://schemas.microsoft.com/office/powerpoint/2010/main" val="126831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PYTHON installation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Python on windows </a:t>
            </a:r>
          </a:p>
          <a:p>
            <a:r>
              <a:rPr lang="en-US" dirty="0">
                <a:latin typeface="+mj-lt"/>
              </a:rPr>
              <a:t>Installing Python </a:t>
            </a:r>
          </a:p>
          <a:p>
            <a:pPr lvl="1"/>
            <a:r>
              <a:rPr lang="en-US" dirty="0">
                <a:latin typeface="+mj-lt"/>
              </a:rPr>
              <a:t>First, check whether Python is installed on your system. Open a command window by entering command into the Start menu or by holding down the shift key while right-clicking on your desktop and selecting Open command window here from the menu. </a:t>
            </a:r>
          </a:p>
          <a:p>
            <a:pPr lvl="1"/>
            <a:r>
              <a:rPr lang="en-US" dirty="0">
                <a:latin typeface="+mj-lt"/>
              </a:rPr>
              <a:t>In the terminal window, enter python in lowercase. If you get a Python prompt (&gt;&gt;&gt;) in response, Python is installed on your system. If you see an error message telling you that python is not a recognized command, Python isn’t installed.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5508802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Conditional Tests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Ignoring Case When Checking for Equality - continued</a:t>
            </a:r>
          </a:p>
          <a:p>
            <a:pPr lvl="1"/>
            <a:r>
              <a:rPr lang="en-US" dirty="0">
                <a:latin typeface="Candara Light" panose="020E0502030303020204" pitchFamily="34" charset="0"/>
              </a:rPr>
              <a:t>In the previous example, this test would return True no matter how the value 'Audi' is formatted because the test is now case insensitive. </a:t>
            </a:r>
          </a:p>
          <a:p>
            <a:pPr lvl="1"/>
            <a:r>
              <a:rPr lang="en-US" dirty="0">
                <a:latin typeface="Candara Light" panose="020E0502030303020204" pitchFamily="34" charset="0"/>
              </a:rPr>
              <a:t>The lower() function doesn’t change the value that was originally stored in car, so you can do this kind of comparison without affecting the original variable.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437C466-29F5-47BD-9912-C48B51BF89FF}"/>
              </a:ext>
            </a:extLst>
          </p:cNvPr>
          <p:cNvPicPr>
            <a:picLocks noChangeAspect="1"/>
          </p:cNvPicPr>
          <p:nvPr/>
        </p:nvPicPr>
        <p:blipFill rotWithShape="1">
          <a:blip r:embed="rId3"/>
          <a:srcRect l="27218" t="43222" r="15323" b="35908"/>
          <a:stretch/>
        </p:blipFill>
        <p:spPr>
          <a:xfrm>
            <a:off x="1777319" y="4150264"/>
            <a:ext cx="8637361" cy="1763839"/>
          </a:xfrm>
          <a:prstGeom prst="rect">
            <a:avLst/>
          </a:prstGeom>
        </p:spPr>
      </p:pic>
    </p:spTree>
    <p:extLst>
      <p:ext uri="{BB962C8B-B14F-4D97-AF65-F5344CB8AC3E}">
        <p14:creationId xmlns:p14="http://schemas.microsoft.com/office/powerpoint/2010/main" val="17347666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Conditional Tests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Ignoring Case When Checking for Equality - continued</a:t>
            </a:r>
          </a:p>
          <a:p>
            <a:pPr lvl="1"/>
            <a:r>
              <a:rPr lang="en-US" dirty="0">
                <a:latin typeface="Candara Light" panose="020E0502030303020204" pitchFamily="34" charset="0"/>
              </a:rPr>
              <a:t>How can this be useful?</a:t>
            </a:r>
          </a:p>
          <a:p>
            <a:pPr lvl="1"/>
            <a:r>
              <a:rPr lang="en-US" dirty="0">
                <a:latin typeface="Candara Light" panose="020E0502030303020204" pitchFamily="34" charset="0"/>
              </a:rPr>
              <a:t>Websites enforce certain rules for the data that users enter in a manner similar to this. For example, a site might use a conditional test like this to ensure that every user has a truly unique username, not just a variation on the capitalization of another person’s username. When someone submits a new username, that new username is converted to lowercase and compared to the lowercase versions of all existing usernames. During this check, a username like 'John' will be rejected if any variation of 'john’ is already in use.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8175012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Conditional Tests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Checking for Inequality</a:t>
            </a:r>
          </a:p>
          <a:p>
            <a:pPr lvl="1"/>
            <a:r>
              <a:rPr lang="en-US" dirty="0">
                <a:latin typeface="Candara Light" panose="020E0502030303020204" pitchFamily="34" charset="0"/>
              </a:rPr>
              <a:t>The exclamation point represents not, as it does in many programming languages.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86F1D5C-EA43-4F37-BE31-EC025B96894B}"/>
              </a:ext>
            </a:extLst>
          </p:cNvPr>
          <p:cNvPicPr>
            <a:picLocks noChangeAspect="1"/>
          </p:cNvPicPr>
          <p:nvPr/>
        </p:nvPicPr>
        <p:blipFill rotWithShape="1">
          <a:blip r:embed="rId3"/>
          <a:srcRect l="26371" t="36520" r="15806" b="46450"/>
          <a:stretch/>
        </p:blipFill>
        <p:spPr>
          <a:xfrm>
            <a:off x="1496984" y="3239746"/>
            <a:ext cx="9198031" cy="1523096"/>
          </a:xfrm>
          <a:prstGeom prst="rect">
            <a:avLst/>
          </a:prstGeom>
        </p:spPr>
      </p:pic>
      <p:pic>
        <p:nvPicPr>
          <p:cNvPr id="8" name="Picture 7">
            <a:extLst>
              <a:ext uri="{FF2B5EF4-FFF2-40B4-BE49-F238E27FC236}">
                <a16:creationId xmlns:a16="http://schemas.microsoft.com/office/drawing/2014/main" id="{4A714FC0-2531-46CE-A64C-89F9020E8D20}"/>
              </a:ext>
            </a:extLst>
          </p:cNvPr>
          <p:cNvPicPr>
            <a:picLocks noChangeAspect="1"/>
          </p:cNvPicPr>
          <p:nvPr/>
        </p:nvPicPr>
        <p:blipFill rotWithShape="1">
          <a:blip r:embed="rId3"/>
          <a:srcRect l="26371" t="79141" r="15806" b="13593"/>
          <a:stretch/>
        </p:blipFill>
        <p:spPr>
          <a:xfrm>
            <a:off x="1496983" y="5291934"/>
            <a:ext cx="9198031" cy="649815"/>
          </a:xfrm>
          <a:prstGeom prst="rect">
            <a:avLst/>
          </a:prstGeom>
        </p:spPr>
      </p:pic>
    </p:spTree>
    <p:extLst>
      <p:ext uri="{BB962C8B-B14F-4D97-AF65-F5344CB8AC3E}">
        <p14:creationId xmlns:p14="http://schemas.microsoft.com/office/powerpoint/2010/main" val="41333277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Conditional Tests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Numerical Comparisons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FB7F9A9-A516-451F-B9CD-E3FBA2CCA811}"/>
              </a:ext>
            </a:extLst>
          </p:cNvPr>
          <p:cNvPicPr>
            <a:picLocks noChangeAspect="1"/>
          </p:cNvPicPr>
          <p:nvPr/>
        </p:nvPicPr>
        <p:blipFill rotWithShape="1">
          <a:blip r:embed="rId3"/>
          <a:srcRect l="26734" t="17833" r="15928" b="70033"/>
          <a:stretch/>
        </p:blipFill>
        <p:spPr>
          <a:xfrm>
            <a:off x="2098105" y="2477728"/>
            <a:ext cx="7995790" cy="951272"/>
          </a:xfrm>
          <a:prstGeom prst="rect">
            <a:avLst/>
          </a:prstGeom>
        </p:spPr>
      </p:pic>
      <p:pic>
        <p:nvPicPr>
          <p:cNvPr id="9" name="Picture 8">
            <a:extLst>
              <a:ext uri="{FF2B5EF4-FFF2-40B4-BE49-F238E27FC236}">
                <a16:creationId xmlns:a16="http://schemas.microsoft.com/office/drawing/2014/main" id="{C01FBB11-9FD5-4824-B8DB-509C0F8E490E}"/>
              </a:ext>
            </a:extLst>
          </p:cNvPr>
          <p:cNvPicPr>
            <a:picLocks noChangeAspect="1"/>
          </p:cNvPicPr>
          <p:nvPr/>
        </p:nvPicPr>
        <p:blipFill rotWithShape="1">
          <a:blip r:embed="rId4"/>
          <a:srcRect l="27097" t="45804" r="15323" b="36553"/>
          <a:stretch/>
        </p:blipFill>
        <p:spPr>
          <a:xfrm>
            <a:off x="2098104" y="4201805"/>
            <a:ext cx="7990809" cy="1376568"/>
          </a:xfrm>
          <a:prstGeom prst="rect">
            <a:avLst/>
          </a:prstGeom>
        </p:spPr>
      </p:pic>
      <p:pic>
        <p:nvPicPr>
          <p:cNvPr id="10" name="Picture 9">
            <a:extLst>
              <a:ext uri="{FF2B5EF4-FFF2-40B4-BE49-F238E27FC236}">
                <a16:creationId xmlns:a16="http://schemas.microsoft.com/office/drawing/2014/main" id="{97263713-C1E6-4C61-B04D-EEC59261B3F3}"/>
              </a:ext>
            </a:extLst>
          </p:cNvPr>
          <p:cNvPicPr>
            <a:picLocks noChangeAspect="1"/>
          </p:cNvPicPr>
          <p:nvPr/>
        </p:nvPicPr>
        <p:blipFill rotWithShape="1">
          <a:blip r:embed="rId4"/>
          <a:srcRect l="27097" t="74205" r="15323" b="19621"/>
          <a:stretch/>
        </p:blipFill>
        <p:spPr>
          <a:xfrm>
            <a:off x="2098104" y="5695234"/>
            <a:ext cx="7990809" cy="481729"/>
          </a:xfrm>
          <a:prstGeom prst="rect">
            <a:avLst/>
          </a:prstGeom>
        </p:spPr>
      </p:pic>
    </p:spTree>
    <p:extLst>
      <p:ext uri="{BB962C8B-B14F-4D97-AF65-F5344CB8AC3E}">
        <p14:creationId xmlns:p14="http://schemas.microsoft.com/office/powerpoint/2010/main" val="26006625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Conditional Tests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Numerical Comparisons - continued</a:t>
            </a:r>
          </a:p>
          <a:p>
            <a:pPr lvl="1"/>
            <a:r>
              <a:rPr lang="en-US" dirty="0">
                <a:latin typeface="Candara Light" panose="020E0502030303020204" pitchFamily="34" charset="0"/>
              </a:rPr>
              <a:t>You can include various mathematical comparisons in your conditional statements as well.</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2E16E064-8DE0-4712-BC46-1F196F08D135}"/>
              </a:ext>
            </a:extLst>
          </p:cNvPr>
          <p:cNvPicPr>
            <a:picLocks noChangeAspect="1"/>
          </p:cNvPicPr>
          <p:nvPr/>
        </p:nvPicPr>
        <p:blipFill rotWithShape="1">
          <a:blip r:embed="rId3"/>
          <a:srcRect l="27097" t="29967" r="15444" b="36122"/>
          <a:stretch/>
        </p:blipFill>
        <p:spPr>
          <a:xfrm>
            <a:off x="2193217" y="3073452"/>
            <a:ext cx="7805566" cy="2589928"/>
          </a:xfrm>
          <a:prstGeom prst="rect">
            <a:avLst/>
          </a:prstGeom>
        </p:spPr>
      </p:pic>
    </p:spTree>
    <p:extLst>
      <p:ext uri="{BB962C8B-B14F-4D97-AF65-F5344CB8AC3E}">
        <p14:creationId xmlns:p14="http://schemas.microsoft.com/office/powerpoint/2010/main" val="7098612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Checking Multiple Conditions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and to Check Multiple Conditions</a:t>
            </a:r>
          </a:p>
          <a:p>
            <a:pPr lvl="1"/>
            <a:r>
              <a:rPr lang="en-US" dirty="0">
                <a:latin typeface="Candara Light" panose="020E0502030303020204" pitchFamily="34" charset="0"/>
              </a:rPr>
              <a:t>To improve readability, you can use parentheses around the individual tests, but they are not required.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E803AB0C-9116-4AA1-8407-25A1F1753A17}"/>
              </a:ext>
            </a:extLst>
          </p:cNvPr>
          <p:cNvPicPr>
            <a:picLocks noChangeAspect="1"/>
          </p:cNvPicPr>
          <p:nvPr/>
        </p:nvPicPr>
        <p:blipFill rotWithShape="1">
          <a:blip r:embed="rId3"/>
          <a:srcRect l="27097" t="16113" r="15444" b="67965"/>
          <a:stretch/>
        </p:blipFill>
        <p:spPr>
          <a:xfrm>
            <a:off x="1915399" y="3043545"/>
            <a:ext cx="8508680" cy="1325563"/>
          </a:xfrm>
          <a:prstGeom prst="rect">
            <a:avLst/>
          </a:prstGeom>
        </p:spPr>
      </p:pic>
      <p:pic>
        <p:nvPicPr>
          <p:cNvPr id="8" name="Picture 7">
            <a:extLst>
              <a:ext uri="{FF2B5EF4-FFF2-40B4-BE49-F238E27FC236}">
                <a16:creationId xmlns:a16="http://schemas.microsoft.com/office/drawing/2014/main" id="{C1FED779-03CF-48A9-B62F-E24A651B462C}"/>
              </a:ext>
            </a:extLst>
          </p:cNvPr>
          <p:cNvPicPr>
            <a:picLocks noChangeAspect="1"/>
          </p:cNvPicPr>
          <p:nvPr/>
        </p:nvPicPr>
        <p:blipFill rotWithShape="1">
          <a:blip r:embed="rId3"/>
          <a:srcRect l="26312" t="65813" r="15445" b="22630"/>
          <a:stretch/>
        </p:blipFill>
        <p:spPr>
          <a:xfrm>
            <a:off x="1857349" y="4369108"/>
            <a:ext cx="8624779" cy="962230"/>
          </a:xfrm>
          <a:prstGeom prst="rect">
            <a:avLst/>
          </a:prstGeom>
        </p:spPr>
      </p:pic>
      <p:pic>
        <p:nvPicPr>
          <p:cNvPr id="10" name="Picture 9">
            <a:extLst>
              <a:ext uri="{FF2B5EF4-FFF2-40B4-BE49-F238E27FC236}">
                <a16:creationId xmlns:a16="http://schemas.microsoft.com/office/drawing/2014/main" id="{96B996FE-E61C-44CD-8345-31D4F9EBCE79}"/>
              </a:ext>
            </a:extLst>
          </p:cNvPr>
          <p:cNvPicPr>
            <a:picLocks noChangeAspect="1"/>
          </p:cNvPicPr>
          <p:nvPr/>
        </p:nvPicPr>
        <p:blipFill rotWithShape="1">
          <a:blip r:embed="rId4"/>
          <a:srcRect l="26492" t="66890" r="16169" b="24934"/>
          <a:stretch/>
        </p:blipFill>
        <p:spPr>
          <a:xfrm>
            <a:off x="1857349" y="5696465"/>
            <a:ext cx="8556993" cy="686004"/>
          </a:xfrm>
          <a:prstGeom prst="rect">
            <a:avLst/>
          </a:prstGeom>
        </p:spPr>
      </p:pic>
    </p:spTree>
    <p:extLst>
      <p:ext uri="{BB962C8B-B14F-4D97-AF65-F5344CB8AC3E}">
        <p14:creationId xmlns:p14="http://schemas.microsoft.com/office/powerpoint/2010/main" val="18999205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Checking Multiple Conditions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or to Check Multiple Conditions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20E9A8A-AD6D-4DEB-84C2-AE1540D787CA}"/>
              </a:ext>
            </a:extLst>
          </p:cNvPr>
          <p:cNvPicPr>
            <a:picLocks noChangeAspect="1"/>
          </p:cNvPicPr>
          <p:nvPr/>
        </p:nvPicPr>
        <p:blipFill rotWithShape="1">
          <a:blip r:embed="rId3"/>
          <a:srcRect l="26492" t="29967" r="16049" b="43007"/>
          <a:stretch/>
        </p:blipFill>
        <p:spPr>
          <a:xfrm>
            <a:off x="1765135" y="2414255"/>
            <a:ext cx="8661729" cy="2290481"/>
          </a:xfrm>
          <a:prstGeom prst="rect">
            <a:avLst/>
          </a:prstGeom>
        </p:spPr>
      </p:pic>
    </p:spTree>
    <p:extLst>
      <p:ext uri="{BB962C8B-B14F-4D97-AF65-F5344CB8AC3E}">
        <p14:creationId xmlns:p14="http://schemas.microsoft.com/office/powerpoint/2010/main" val="3284036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Checking Whether a Value Is in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E06EF33-33BB-4DBA-8AE5-50A4B302A308}"/>
              </a:ext>
            </a:extLst>
          </p:cNvPr>
          <p:cNvPicPr>
            <a:picLocks noChangeAspect="1"/>
          </p:cNvPicPr>
          <p:nvPr/>
        </p:nvPicPr>
        <p:blipFill rotWithShape="1">
          <a:blip r:embed="rId3"/>
          <a:srcRect l="26975" t="36520" r="15444" b="44142"/>
          <a:stretch/>
        </p:blipFill>
        <p:spPr>
          <a:xfrm>
            <a:off x="1542008" y="2281521"/>
            <a:ext cx="9107984" cy="1719773"/>
          </a:xfrm>
          <a:prstGeom prst="rect">
            <a:avLst/>
          </a:prstGeom>
        </p:spPr>
      </p:pic>
    </p:spTree>
    <p:extLst>
      <p:ext uri="{BB962C8B-B14F-4D97-AF65-F5344CB8AC3E}">
        <p14:creationId xmlns:p14="http://schemas.microsoft.com/office/powerpoint/2010/main" val="14099905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Checking Whether a Value Is Not in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F0B5F89-010D-4D69-A4B6-ADAFACD85CCC}"/>
              </a:ext>
            </a:extLst>
          </p:cNvPr>
          <p:cNvPicPr>
            <a:picLocks noChangeAspect="1"/>
          </p:cNvPicPr>
          <p:nvPr/>
        </p:nvPicPr>
        <p:blipFill rotWithShape="1">
          <a:blip r:embed="rId3"/>
          <a:srcRect l="26856" t="26609" r="15564" b="54053"/>
          <a:stretch/>
        </p:blipFill>
        <p:spPr>
          <a:xfrm>
            <a:off x="1620117" y="2351677"/>
            <a:ext cx="8951766" cy="1690276"/>
          </a:xfrm>
          <a:prstGeom prst="rect">
            <a:avLst/>
          </a:prstGeom>
        </p:spPr>
      </p:pic>
      <p:pic>
        <p:nvPicPr>
          <p:cNvPr id="8" name="Picture 7">
            <a:extLst>
              <a:ext uri="{FF2B5EF4-FFF2-40B4-BE49-F238E27FC236}">
                <a16:creationId xmlns:a16="http://schemas.microsoft.com/office/drawing/2014/main" id="{15EF2D9C-54D6-493A-90B4-02008735F303}"/>
              </a:ext>
            </a:extLst>
          </p:cNvPr>
          <p:cNvPicPr>
            <a:picLocks noChangeAspect="1"/>
          </p:cNvPicPr>
          <p:nvPr/>
        </p:nvPicPr>
        <p:blipFill rotWithShape="1">
          <a:blip r:embed="rId3"/>
          <a:srcRect l="26856" t="65048" r="15564" b="28668"/>
          <a:stretch/>
        </p:blipFill>
        <p:spPr>
          <a:xfrm>
            <a:off x="1620117" y="4412252"/>
            <a:ext cx="8951766" cy="549274"/>
          </a:xfrm>
          <a:prstGeom prst="rect">
            <a:avLst/>
          </a:prstGeom>
        </p:spPr>
      </p:pic>
    </p:spTree>
    <p:extLst>
      <p:ext uri="{BB962C8B-B14F-4D97-AF65-F5344CB8AC3E}">
        <p14:creationId xmlns:p14="http://schemas.microsoft.com/office/powerpoint/2010/main" val="19401053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Boolean Expressions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400" dirty="0">
                <a:latin typeface="Candara Light" panose="020E0502030303020204" pitchFamily="34" charset="0"/>
              </a:rPr>
              <a:t>As you learn more about programming, you’ll hear the term Boolean  expression at some point. A Boolean expression is just another name for a conditional test. A Boolean value is either True or False, just like the value of a conditional expression after it has been evaluated.</a:t>
            </a:r>
          </a:p>
          <a:p>
            <a:r>
              <a:rPr lang="en-US" sz="2400" dirty="0">
                <a:latin typeface="Candara Light" panose="020E0502030303020204" pitchFamily="34" charset="0"/>
              </a:rPr>
              <a:t>Boolean values are often used to keep track of certain conditions, such as whether a game is running or whether a user can edit certain content on a website.</a:t>
            </a:r>
          </a:p>
          <a:p>
            <a:r>
              <a:rPr lang="en-US" sz="2400" dirty="0">
                <a:latin typeface="Candara Light" panose="020E0502030303020204" pitchFamily="34" charset="0"/>
              </a:rPr>
              <a:t>Boolean values provide an efficient way to track the state of a program or a particular condition that is important in your program.</a:t>
            </a:r>
          </a:p>
          <a:p>
            <a:endParaRPr lang="en-US" sz="2400"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6C7565C-888A-430A-A5BD-845DACB3FAE8}"/>
              </a:ext>
            </a:extLst>
          </p:cNvPr>
          <p:cNvPicPr>
            <a:picLocks noChangeAspect="1"/>
          </p:cNvPicPr>
          <p:nvPr/>
        </p:nvPicPr>
        <p:blipFill rotWithShape="1">
          <a:blip r:embed="rId3"/>
          <a:srcRect l="26975" t="46235" r="15323" b="43868"/>
          <a:stretch/>
        </p:blipFill>
        <p:spPr>
          <a:xfrm>
            <a:off x="1534787" y="5386925"/>
            <a:ext cx="9122426" cy="879731"/>
          </a:xfrm>
          <a:prstGeom prst="rect">
            <a:avLst/>
          </a:prstGeom>
        </p:spPr>
      </p:pic>
    </p:spTree>
    <p:extLst>
      <p:ext uri="{BB962C8B-B14F-4D97-AF65-F5344CB8AC3E}">
        <p14:creationId xmlns:p14="http://schemas.microsoft.com/office/powerpoint/2010/main" val="2211572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In that case, or if you see a version of Python earlier than Python 3.6, you need to download a Python installer for Windows. </a:t>
            </a:r>
          </a:p>
          <a:p>
            <a:r>
              <a:rPr lang="en-US" dirty="0">
                <a:latin typeface="+mj-lt"/>
              </a:rPr>
              <a:t>Go to </a:t>
            </a:r>
            <a:r>
              <a:rPr lang="en-US" dirty="0">
                <a:latin typeface="+mj-lt"/>
                <a:hlinkClick r:id="rId2"/>
              </a:rPr>
              <a:t>https://python.org/</a:t>
            </a:r>
            <a:r>
              <a:rPr lang="en-US" dirty="0">
                <a:latin typeface="+mj-lt"/>
              </a:rPr>
              <a:t> </a:t>
            </a:r>
          </a:p>
          <a:p>
            <a:r>
              <a:rPr lang="en-US" dirty="0">
                <a:latin typeface="+mj-lt"/>
              </a:rPr>
              <a:t>Hover over the Downloads link. You should see a button for downloading the latest version of Python. Click the button, which should automatically start downloading the correct installer for your system.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3"/>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D4CBDD4D-0B1C-4AA7-9E5E-C78256EA8ECC}"/>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PYTHON installation</a:t>
            </a:r>
          </a:p>
        </p:txBody>
      </p:sp>
    </p:spTree>
    <p:extLst>
      <p:ext uri="{BB962C8B-B14F-4D97-AF65-F5344CB8AC3E}">
        <p14:creationId xmlns:p14="http://schemas.microsoft.com/office/powerpoint/2010/main" val="76418616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lnSpcReduction="10000"/>
          </a:bodyPr>
          <a:lstStyle/>
          <a:p>
            <a:r>
              <a:rPr lang="en-US" b="1" dirty="0">
                <a:latin typeface="Candara Light" panose="020E0502030303020204" pitchFamily="34" charset="0"/>
              </a:rPr>
              <a:t>5-1. Conditional Tests</a:t>
            </a:r>
            <a:r>
              <a:rPr lang="en-US" dirty="0">
                <a:latin typeface="Candara Light" panose="020E0502030303020204" pitchFamily="34" charset="0"/>
              </a:rPr>
              <a:t>: Write a series of conditional tests. Print a statement describing each test and your prediction for the results of each test. Your code should look something like this:</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pPr lvl="1"/>
            <a:r>
              <a:rPr lang="en-US" dirty="0">
                <a:latin typeface="Candara Light" panose="020E0502030303020204" pitchFamily="34" charset="0"/>
              </a:rPr>
              <a:t>Look closely at your results, and make sure you understand why each line evaluates to True or False.</a:t>
            </a:r>
          </a:p>
          <a:p>
            <a:pPr lvl="1"/>
            <a:r>
              <a:rPr lang="en-US" dirty="0">
                <a:latin typeface="Candara Light" panose="020E0502030303020204" pitchFamily="34" charset="0"/>
              </a:rPr>
              <a:t>Create at least ten tests. Have at least five tests evaluate to True and another five tests evaluate to False.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92E28D0-67C6-4DD9-93A6-A56AD9DD9BE8}"/>
              </a:ext>
            </a:extLst>
          </p:cNvPr>
          <p:cNvPicPr>
            <a:picLocks noChangeAspect="1"/>
          </p:cNvPicPr>
          <p:nvPr/>
        </p:nvPicPr>
        <p:blipFill rotWithShape="1">
          <a:blip r:embed="rId3"/>
          <a:srcRect l="29879" t="38059" r="19073" b="40640"/>
          <a:stretch/>
        </p:blipFill>
        <p:spPr>
          <a:xfrm>
            <a:off x="2984090" y="3111910"/>
            <a:ext cx="6223819" cy="1460090"/>
          </a:xfrm>
          <a:prstGeom prst="rect">
            <a:avLst/>
          </a:prstGeom>
        </p:spPr>
      </p:pic>
    </p:spTree>
    <p:extLst>
      <p:ext uri="{BB962C8B-B14F-4D97-AF65-F5344CB8AC3E}">
        <p14:creationId xmlns:p14="http://schemas.microsoft.com/office/powerpoint/2010/main" val="34155458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5-2. More Conditional Tests</a:t>
            </a:r>
            <a:r>
              <a:rPr lang="en-US" dirty="0">
                <a:latin typeface="Candara Light" panose="020E0502030303020204" pitchFamily="34" charset="0"/>
              </a:rPr>
              <a:t>: You don’t have to limit the number of tests you create to ten. If you want to try more comparisons, write more tests and add them to conditional_tests.py. Have at least one True and one False result for each of the following:</a:t>
            </a:r>
          </a:p>
          <a:p>
            <a:pPr lvl="1"/>
            <a:r>
              <a:rPr lang="en-US" dirty="0">
                <a:latin typeface="Candara Light" panose="020E0502030303020204" pitchFamily="34" charset="0"/>
              </a:rPr>
              <a:t>Tests for equality and inequality with strings</a:t>
            </a:r>
          </a:p>
          <a:p>
            <a:pPr lvl="1"/>
            <a:r>
              <a:rPr lang="en-US" dirty="0">
                <a:latin typeface="Candara Light" panose="020E0502030303020204" pitchFamily="34" charset="0"/>
              </a:rPr>
              <a:t>Tests using the lower() method</a:t>
            </a:r>
          </a:p>
          <a:p>
            <a:pPr lvl="1"/>
            <a:r>
              <a:rPr lang="en-US" dirty="0">
                <a:latin typeface="Candara Light" panose="020E0502030303020204" pitchFamily="34" charset="0"/>
              </a:rPr>
              <a:t>Numerical tests involving equality and inequality, greater than and less than, greater than or equal to, and less than or equal to</a:t>
            </a:r>
          </a:p>
          <a:p>
            <a:pPr lvl="1"/>
            <a:r>
              <a:rPr lang="en-US" dirty="0">
                <a:latin typeface="Candara Light" panose="020E0502030303020204" pitchFamily="34" charset="0"/>
              </a:rPr>
              <a:t>Tests using the and keyword and the or keyword</a:t>
            </a:r>
          </a:p>
          <a:p>
            <a:pPr lvl="1"/>
            <a:r>
              <a:rPr lang="en-US" dirty="0">
                <a:latin typeface="Candara Light" panose="020E0502030303020204" pitchFamily="34" charset="0"/>
              </a:rPr>
              <a:t>Test whether an item is in a list</a:t>
            </a:r>
          </a:p>
          <a:p>
            <a:pPr lvl="1"/>
            <a:r>
              <a:rPr lang="en-US" dirty="0">
                <a:latin typeface="Candara Light" panose="020E0502030303020204" pitchFamily="34" charset="0"/>
              </a:rPr>
              <a:t>Test whether an item is not in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197136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if Statements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Simple if Statements</a:t>
            </a:r>
          </a:p>
          <a:p>
            <a:pPr lvl="1"/>
            <a:r>
              <a:rPr lang="en-US" dirty="0">
                <a:latin typeface="Candara Light" panose="020E0502030303020204" pitchFamily="34" charset="0"/>
              </a:rPr>
              <a:t>The simplest kind of if statement has one test and one action.</a:t>
            </a:r>
          </a:p>
          <a:p>
            <a:pPr lvl="1"/>
            <a:r>
              <a:rPr lang="en-US" dirty="0">
                <a:latin typeface="Candara Light" panose="020E0502030303020204" pitchFamily="34" charset="0"/>
              </a:rPr>
              <a:t>If the conditional test evaluates to True, Python executes the code following the if statement. </a:t>
            </a:r>
          </a:p>
          <a:p>
            <a:pPr lvl="1"/>
            <a:r>
              <a:rPr lang="en-US" dirty="0">
                <a:latin typeface="Candara Light" panose="020E0502030303020204" pitchFamily="34" charset="0"/>
              </a:rPr>
              <a:t>If the test evaluates to False, Python ignores the code following the if statement.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264BBC2-1321-4F94-ADD4-ED5B86B71DA4}"/>
              </a:ext>
            </a:extLst>
          </p:cNvPr>
          <p:cNvPicPr>
            <a:picLocks noChangeAspect="1"/>
          </p:cNvPicPr>
          <p:nvPr/>
        </p:nvPicPr>
        <p:blipFill rotWithShape="1">
          <a:blip r:embed="rId3"/>
          <a:srcRect l="26492" t="62371" r="16049" b="26871"/>
          <a:stretch/>
        </p:blipFill>
        <p:spPr>
          <a:xfrm>
            <a:off x="1913993" y="4463627"/>
            <a:ext cx="8364013" cy="880423"/>
          </a:xfrm>
          <a:prstGeom prst="rect">
            <a:avLst/>
          </a:prstGeom>
        </p:spPr>
      </p:pic>
    </p:spTree>
    <p:extLst>
      <p:ext uri="{BB962C8B-B14F-4D97-AF65-F5344CB8AC3E}">
        <p14:creationId xmlns:p14="http://schemas.microsoft.com/office/powerpoint/2010/main" val="37553534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if Statements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Simple if statements – continued</a:t>
            </a:r>
          </a:p>
          <a:p>
            <a:pPr lvl="1"/>
            <a:r>
              <a:rPr lang="en-US" dirty="0">
                <a:latin typeface="Candara Light" panose="020E0502030303020204" pitchFamily="34" charset="0"/>
              </a:rPr>
              <a:t>Indentation plays the same role in if statements as it did in for loops.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1CB4436-C859-4C8D-A624-BB97A22006D6}"/>
              </a:ext>
            </a:extLst>
          </p:cNvPr>
          <p:cNvPicPr>
            <a:picLocks noChangeAspect="1"/>
          </p:cNvPicPr>
          <p:nvPr/>
        </p:nvPicPr>
        <p:blipFill rotWithShape="1">
          <a:blip r:embed="rId3"/>
          <a:srcRect l="26855" t="24641" r="43266" b="61511"/>
          <a:stretch/>
        </p:blipFill>
        <p:spPr>
          <a:xfrm>
            <a:off x="1224116" y="3247413"/>
            <a:ext cx="4350318" cy="1133628"/>
          </a:xfrm>
          <a:prstGeom prst="rect">
            <a:avLst/>
          </a:prstGeom>
        </p:spPr>
      </p:pic>
      <p:pic>
        <p:nvPicPr>
          <p:cNvPr id="8" name="Picture 7">
            <a:extLst>
              <a:ext uri="{FF2B5EF4-FFF2-40B4-BE49-F238E27FC236}">
                <a16:creationId xmlns:a16="http://schemas.microsoft.com/office/drawing/2014/main" id="{DD441C18-3CA6-41DA-BB5A-B87362E11535}"/>
              </a:ext>
            </a:extLst>
          </p:cNvPr>
          <p:cNvPicPr>
            <a:picLocks noChangeAspect="1"/>
          </p:cNvPicPr>
          <p:nvPr/>
        </p:nvPicPr>
        <p:blipFill rotWithShape="1">
          <a:blip r:embed="rId3"/>
          <a:srcRect l="26855" t="49552" r="43266" b="43602"/>
          <a:stretch/>
        </p:blipFill>
        <p:spPr>
          <a:xfrm>
            <a:off x="1224116" y="4560428"/>
            <a:ext cx="4350318" cy="560438"/>
          </a:xfrm>
          <a:prstGeom prst="rect">
            <a:avLst/>
          </a:prstGeom>
        </p:spPr>
      </p:pic>
      <p:pic>
        <p:nvPicPr>
          <p:cNvPr id="10" name="Picture 9">
            <a:extLst>
              <a:ext uri="{FF2B5EF4-FFF2-40B4-BE49-F238E27FC236}">
                <a16:creationId xmlns:a16="http://schemas.microsoft.com/office/drawing/2014/main" id="{BB0154A5-1714-4C10-97EE-DC632AB95BA9}"/>
              </a:ext>
            </a:extLst>
          </p:cNvPr>
          <p:cNvPicPr>
            <a:picLocks noChangeAspect="1"/>
          </p:cNvPicPr>
          <p:nvPr/>
        </p:nvPicPr>
        <p:blipFill rotWithShape="1">
          <a:blip r:embed="rId4"/>
          <a:srcRect l="26855" t="21276" r="39395" b="62186"/>
          <a:stretch/>
        </p:blipFill>
        <p:spPr>
          <a:xfrm>
            <a:off x="6853084" y="3247413"/>
            <a:ext cx="4114800" cy="1133628"/>
          </a:xfrm>
          <a:prstGeom prst="rect">
            <a:avLst/>
          </a:prstGeom>
        </p:spPr>
      </p:pic>
      <p:pic>
        <p:nvPicPr>
          <p:cNvPr id="11" name="Picture 10">
            <a:extLst>
              <a:ext uri="{FF2B5EF4-FFF2-40B4-BE49-F238E27FC236}">
                <a16:creationId xmlns:a16="http://schemas.microsoft.com/office/drawing/2014/main" id="{57A65A32-041A-4625-9107-DF91B674F625}"/>
              </a:ext>
            </a:extLst>
          </p:cNvPr>
          <p:cNvPicPr>
            <a:picLocks noChangeAspect="1"/>
          </p:cNvPicPr>
          <p:nvPr/>
        </p:nvPicPr>
        <p:blipFill rotWithShape="1">
          <a:blip r:embed="rId4"/>
          <a:srcRect l="26855" t="47910" r="39395" b="40948"/>
          <a:stretch/>
        </p:blipFill>
        <p:spPr>
          <a:xfrm>
            <a:off x="6853084" y="4515978"/>
            <a:ext cx="4114800" cy="763739"/>
          </a:xfrm>
          <a:prstGeom prst="rect">
            <a:avLst/>
          </a:prstGeom>
        </p:spPr>
      </p:pic>
    </p:spTree>
    <p:extLst>
      <p:ext uri="{BB962C8B-B14F-4D97-AF65-F5344CB8AC3E}">
        <p14:creationId xmlns:p14="http://schemas.microsoft.com/office/powerpoint/2010/main" val="994932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if-else Statements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Often, you’ll want to take one action when a conditional test passes and a different action in all other cases. </a:t>
            </a:r>
          </a:p>
          <a:p>
            <a:r>
              <a:rPr lang="en-US" dirty="0">
                <a:latin typeface="Candara Light" panose="020E0502030303020204" pitchFamily="34" charset="0"/>
              </a:rPr>
              <a:t>Python’s if-else syntax makes this possible. It allows you to define an action or set of actions that are executed when the conditional test fails.</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6085520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if-else Statements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4B2B0488-3124-4441-B9BD-31B1AAF42E8B}"/>
              </a:ext>
            </a:extLst>
          </p:cNvPr>
          <p:cNvPicPr>
            <a:picLocks noChangeAspect="1"/>
          </p:cNvPicPr>
          <p:nvPr/>
        </p:nvPicPr>
        <p:blipFill rotWithShape="1">
          <a:blip r:embed="rId3"/>
          <a:srcRect l="26492" t="23161" r="15806" b="50000"/>
          <a:stretch/>
        </p:blipFill>
        <p:spPr>
          <a:xfrm>
            <a:off x="1804243" y="1870075"/>
            <a:ext cx="8583514" cy="2244725"/>
          </a:xfrm>
          <a:prstGeom prst="rect">
            <a:avLst/>
          </a:prstGeom>
        </p:spPr>
      </p:pic>
      <p:pic>
        <p:nvPicPr>
          <p:cNvPr id="8" name="Picture 7">
            <a:extLst>
              <a:ext uri="{FF2B5EF4-FFF2-40B4-BE49-F238E27FC236}">
                <a16:creationId xmlns:a16="http://schemas.microsoft.com/office/drawing/2014/main" id="{A4E65CAB-C6F0-4DE7-946A-10636538C853}"/>
              </a:ext>
            </a:extLst>
          </p:cNvPr>
          <p:cNvPicPr>
            <a:picLocks noChangeAspect="1"/>
          </p:cNvPicPr>
          <p:nvPr/>
        </p:nvPicPr>
        <p:blipFill rotWithShape="1">
          <a:blip r:embed="rId3"/>
          <a:srcRect l="26492" t="68181" r="15806" b="21591"/>
          <a:stretch/>
        </p:blipFill>
        <p:spPr>
          <a:xfrm>
            <a:off x="1804243" y="4294187"/>
            <a:ext cx="8583514" cy="855406"/>
          </a:xfrm>
          <a:prstGeom prst="rect">
            <a:avLst/>
          </a:prstGeom>
        </p:spPr>
      </p:pic>
    </p:spTree>
    <p:extLst>
      <p:ext uri="{BB962C8B-B14F-4D97-AF65-F5344CB8AC3E}">
        <p14:creationId xmlns:p14="http://schemas.microsoft.com/office/powerpoint/2010/main" val="24281489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The if-</a:t>
            </a:r>
            <a:r>
              <a:rPr lang="en-US" sz="3600" dirty="0" err="1">
                <a:latin typeface="Candara Light" panose="020E0502030303020204" pitchFamily="34" charset="0"/>
              </a:rPr>
              <a:t>elif</a:t>
            </a:r>
            <a:r>
              <a:rPr lang="en-US" sz="3600" dirty="0">
                <a:latin typeface="Candara Light" panose="020E0502030303020204" pitchFamily="34" charset="0"/>
              </a:rPr>
              <a:t>-else Chain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Often, you’ll need to test more than two possible situations, and to evaluate these you can use Python’s if-</a:t>
            </a:r>
            <a:r>
              <a:rPr lang="en-US" dirty="0" err="1">
                <a:latin typeface="Candara Light" panose="020E0502030303020204" pitchFamily="34" charset="0"/>
              </a:rPr>
              <a:t>elif</a:t>
            </a:r>
            <a:r>
              <a:rPr lang="en-US" dirty="0">
                <a:latin typeface="Candara Light" panose="020E0502030303020204" pitchFamily="34" charset="0"/>
              </a:rPr>
              <a:t>-else syntax. Python executes only one block in an if-</a:t>
            </a:r>
            <a:r>
              <a:rPr lang="en-US" dirty="0" err="1">
                <a:latin typeface="Candara Light" panose="020E0502030303020204" pitchFamily="34" charset="0"/>
              </a:rPr>
              <a:t>elif</a:t>
            </a:r>
            <a:r>
              <a:rPr lang="en-US" dirty="0">
                <a:latin typeface="Candara Light" panose="020E0502030303020204" pitchFamily="34" charset="0"/>
              </a:rPr>
              <a:t>-else chain. It runs each conditional test in order until one passes. </a:t>
            </a:r>
          </a:p>
          <a:p>
            <a:r>
              <a:rPr lang="en-US" dirty="0">
                <a:latin typeface="Candara Light" panose="020E0502030303020204" pitchFamily="34" charset="0"/>
              </a:rPr>
              <a:t>When a test passes, the code following that test is executed and Python skips the rest of the tests.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9550711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The if-</a:t>
            </a:r>
            <a:r>
              <a:rPr lang="en-US" sz="3600" dirty="0" err="1">
                <a:latin typeface="Candara Light" panose="020E0502030303020204" pitchFamily="34" charset="0"/>
              </a:rPr>
              <a:t>elif</a:t>
            </a:r>
            <a:r>
              <a:rPr lang="en-US" sz="3600" dirty="0">
                <a:latin typeface="Candara Light" panose="020E0502030303020204" pitchFamily="34" charset="0"/>
              </a:rPr>
              <a:t>-else Chain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9A71333-EDA5-4B50-8E6E-B07E81542F0F}"/>
              </a:ext>
            </a:extLst>
          </p:cNvPr>
          <p:cNvPicPr>
            <a:picLocks noChangeAspect="1"/>
          </p:cNvPicPr>
          <p:nvPr/>
        </p:nvPicPr>
        <p:blipFill rotWithShape="1">
          <a:blip r:embed="rId3"/>
          <a:srcRect l="26733" t="17833" r="15323" b="64308"/>
          <a:stretch/>
        </p:blipFill>
        <p:spPr>
          <a:xfrm>
            <a:off x="1597659" y="1870075"/>
            <a:ext cx="8996681" cy="1558925"/>
          </a:xfrm>
          <a:prstGeom prst="rect">
            <a:avLst/>
          </a:prstGeom>
        </p:spPr>
      </p:pic>
      <p:pic>
        <p:nvPicPr>
          <p:cNvPr id="8" name="Picture 7">
            <a:extLst>
              <a:ext uri="{FF2B5EF4-FFF2-40B4-BE49-F238E27FC236}">
                <a16:creationId xmlns:a16="http://schemas.microsoft.com/office/drawing/2014/main" id="{AD9F0981-053A-4D6A-9886-69F008173072}"/>
              </a:ext>
            </a:extLst>
          </p:cNvPr>
          <p:cNvPicPr>
            <a:picLocks noChangeAspect="1"/>
          </p:cNvPicPr>
          <p:nvPr/>
        </p:nvPicPr>
        <p:blipFill rotWithShape="1">
          <a:blip r:embed="rId3"/>
          <a:srcRect l="26733" t="66745" r="15323" b="17880"/>
          <a:stretch/>
        </p:blipFill>
        <p:spPr>
          <a:xfrm>
            <a:off x="1597658" y="3330242"/>
            <a:ext cx="8996681" cy="1342104"/>
          </a:xfrm>
          <a:prstGeom prst="rect">
            <a:avLst/>
          </a:prstGeom>
        </p:spPr>
      </p:pic>
      <p:pic>
        <p:nvPicPr>
          <p:cNvPr id="10" name="Picture 9">
            <a:extLst>
              <a:ext uri="{FF2B5EF4-FFF2-40B4-BE49-F238E27FC236}">
                <a16:creationId xmlns:a16="http://schemas.microsoft.com/office/drawing/2014/main" id="{293CDC0C-D403-4660-A9B3-1C10CF8AB738}"/>
              </a:ext>
            </a:extLst>
          </p:cNvPr>
          <p:cNvPicPr>
            <a:picLocks noChangeAspect="1"/>
          </p:cNvPicPr>
          <p:nvPr/>
        </p:nvPicPr>
        <p:blipFill rotWithShape="1">
          <a:blip r:embed="rId4"/>
          <a:srcRect l="27097" t="61081" r="15323" b="31861"/>
          <a:stretch/>
        </p:blipFill>
        <p:spPr>
          <a:xfrm>
            <a:off x="1597658" y="4889167"/>
            <a:ext cx="9094159" cy="626730"/>
          </a:xfrm>
          <a:prstGeom prst="rect">
            <a:avLst/>
          </a:prstGeom>
        </p:spPr>
      </p:pic>
    </p:spTree>
    <p:extLst>
      <p:ext uri="{BB962C8B-B14F-4D97-AF65-F5344CB8AC3E}">
        <p14:creationId xmlns:p14="http://schemas.microsoft.com/office/powerpoint/2010/main" val="55804866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The if-</a:t>
            </a:r>
            <a:r>
              <a:rPr lang="en-US" sz="3600" dirty="0" err="1">
                <a:latin typeface="Candara Light" panose="020E0502030303020204" pitchFamily="34" charset="0"/>
              </a:rPr>
              <a:t>elif</a:t>
            </a:r>
            <a:r>
              <a:rPr lang="en-US" sz="3600" dirty="0">
                <a:latin typeface="Candara Light" panose="020E0502030303020204" pitchFamily="34" charset="0"/>
              </a:rPr>
              <a:t>-else Chain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3B6133A-395A-41D0-87C5-D3EDB75B1515}"/>
              </a:ext>
            </a:extLst>
          </p:cNvPr>
          <p:cNvPicPr>
            <a:picLocks noChangeAspect="1"/>
          </p:cNvPicPr>
          <p:nvPr/>
        </p:nvPicPr>
        <p:blipFill rotWithShape="1">
          <a:blip r:embed="rId3"/>
          <a:srcRect l="26975" t="33110" r="15323" b="31388"/>
          <a:stretch/>
        </p:blipFill>
        <p:spPr>
          <a:xfrm>
            <a:off x="1619192" y="2452713"/>
            <a:ext cx="8953615" cy="3097161"/>
          </a:xfrm>
          <a:prstGeom prst="rect">
            <a:avLst/>
          </a:prstGeom>
        </p:spPr>
      </p:pic>
    </p:spTree>
    <p:extLst>
      <p:ext uri="{BB962C8B-B14F-4D97-AF65-F5344CB8AC3E}">
        <p14:creationId xmlns:p14="http://schemas.microsoft.com/office/powerpoint/2010/main" val="38267706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Multiple </a:t>
            </a:r>
            <a:r>
              <a:rPr lang="en-US" sz="3600" dirty="0" err="1">
                <a:latin typeface="Candara Light" panose="020E0502030303020204" pitchFamily="34" charset="0"/>
              </a:rPr>
              <a:t>elif</a:t>
            </a:r>
            <a:r>
              <a:rPr lang="en-US" sz="3600" dirty="0">
                <a:latin typeface="Candara Light" panose="020E0502030303020204" pitchFamily="34" charset="0"/>
              </a:rPr>
              <a:t> Blocks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You can use as many </a:t>
            </a:r>
            <a:r>
              <a:rPr lang="en-US" dirty="0" err="1">
                <a:latin typeface="Candara Light" panose="020E0502030303020204" pitchFamily="34" charset="0"/>
              </a:rPr>
              <a:t>elif</a:t>
            </a:r>
            <a:r>
              <a:rPr lang="en-US" dirty="0">
                <a:latin typeface="Candara Light" panose="020E0502030303020204" pitchFamily="34" charset="0"/>
              </a:rPr>
              <a:t> blocks in your code as you like.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0086C11-16EA-456F-9643-8BD1C45DB27C}"/>
              </a:ext>
            </a:extLst>
          </p:cNvPr>
          <p:cNvPicPr>
            <a:picLocks noChangeAspect="1"/>
          </p:cNvPicPr>
          <p:nvPr/>
        </p:nvPicPr>
        <p:blipFill rotWithShape="1">
          <a:blip r:embed="rId3"/>
          <a:srcRect l="26492" t="29967" r="16049" b="26225"/>
          <a:stretch/>
        </p:blipFill>
        <p:spPr>
          <a:xfrm>
            <a:off x="2113413" y="2426110"/>
            <a:ext cx="7965174" cy="3414251"/>
          </a:xfrm>
          <a:prstGeom prst="rect">
            <a:avLst/>
          </a:prstGeom>
        </p:spPr>
      </p:pic>
    </p:spTree>
    <p:extLst>
      <p:ext uri="{BB962C8B-B14F-4D97-AF65-F5344CB8AC3E}">
        <p14:creationId xmlns:p14="http://schemas.microsoft.com/office/powerpoint/2010/main" val="2700274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When you click the link, you will go to:</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5FA8D2B4-B7B9-4F2F-A8B4-D1AFF2796C5C}"/>
              </a:ext>
            </a:extLst>
          </p:cNvPr>
          <p:cNvPicPr>
            <a:picLocks noChangeAspect="1"/>
          </p:cNvPicPr>
          <p:nvPr/>
        </p:nvPicPr>
        <p:blipFill>
          <a:blip r:embed="rId3"/>
          <a:stretch>
            <a:fillRect/>
          </a:stretch>
        </p:blipFill>
        <p:spPr>
          <a:xfrm>
            <a:off x="2286000" y="2437317"/>
            <a:ext cx="7620000" cy="4284158"/>
          </a:xfrm>
          <a:prstGeom prst="rect">
            <a:avLst/>
          </a:prstGeom>
        </p:spPr>
      </p:pic>
      <p:sp>
        <p:nvSpPr>
          <p:cNvPr id="8" name="Title 1">
            <a:extLst>
              <a:ext uri="{FF2B5EF4-FFF2-40B4-BE49-F238E27FC236}">
                <a16:creationId xmlns:a16="http://schemas.microsoft.com/office/drawing/2014/main" id="{65584E22-25A1-4A6E-845B-D11216CE7C5F}"/>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PYTHON installation</a:t>
            </a:r>
          </a:p>
        </p:txBody>
      </p:sp>
    </p:spTree>
    <p:extLst>
      <p:ext uri="{BB962C8B-B14F-4D97-AF65-F5344CB8AC3E}">
        <p14:creationId xmlns:p14="http://schemas.microsoft.com/office/powerpoint/2010/main" val="34976639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Omitting the else Block</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Python does not require an else block at the end of an if-</a:t>
            </a:r>
            <a:r>
              <a:rPr lang="en-US" dirty="0" err="1">
                <a:latin typeface="Candara Light" panose="020E0502030303020204" pitchFamily="34" charset="0"/>
              </a:rPr>
              <a:t>elif</a:t>
            </a:r>
            <a:r>
              <a:rPr lang="en-US" dirty="0">
                <a:latin typeface="Candara Light" panose="020E0502030303020204" pitchFamily="34" charset="0"/>
              </a:rPr>
              <a:t> chain. Sometimes an else block is useful; sometimes it is clearer to use an additional </a:t>
            </a:r>
            <a:r>
              <a:rPr lang="en-US" dirty="0" err="1">
                <a:latin typeface="Candara Light" panose="020E0502030303020204" pitchFamily="34" charset="0"/>
              </a:rPr>
              <a:t>elif</a:t>
            </a:r>
            <a:r>
              <a:rPr lang="en-US" dirty="0">
                <a:latin typeface="Candara Light" panose="020E0502030303020204" pitchFamily="34" charset="0"/>
              </a:rPr>
              <a:t> statement that catches the specific condition of interest.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5C6EE0C-93DB-41DC-811C-4622028F59EF}"/>
              </a:ext>
            </a:extLst>
          </p:cNvPr>
          <p:cNvPicPr>
            <a:picLocks noChangeAspect="1"/>
          </p:cNvPicPr>
          <p:nvPr/>
        </p:nvPicPr>
        <p:blipFill rotWithShape="1">
          <a:blip r:embed="rId3"/>
          <a:srcRect l="26613" t="24641" r="15928" b="31389"/>
          <a:stretch/>
        </p:blipFill>
        <p:spPr>
          <a:xfrm>
            <a:off x="2064694" y="3308991"/>
            <a:ext cx="8062611" cy="3468866"/>
          </a:xfrm>
          <a:prstGeom prst="rect">
            <a:avLst/>
          </a:prstGeom>
        </p:spPr>
      </p:pic>
    </p:spTree>
    <p:extLst>
      <p:ext uri="{BB962C8B-B14F-4D97-AF65-F5344CB8AC3E}">
        <p14:creationId xmlns:p14="http://schemas.microsoft.com/office/powerpoint/2010/main" val="8527278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Testing Multiple Conditions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The if-</a:t>
            </a:r>
            <a:r>
              <a:rPr lang="en-US" dirty="0" err="1">
                <a:latin typeface="Candara Light" panose="020E0502030303020204" pitchFamily="34" charset="0"/>
              </a:rPr>
              <a:t>elif</a:t>
            </a:r>
            <a:r>
              <a:rPr lang="en-US" dirty="0">
                <a:latin typeface="Candara Light" panose="020E0502030303020204" pitchFamily="34" charset="0"/>
              </a:rPr>
              <a:t>-else chain is powerful, but it’s only appropriate to use when you just need one test to pass. As soon as Python finds one test that passes, it skips the rest of the tests. </a:t>
            </a:r>
          </a:p>
          <a:p>
            <a:r>
              <a:rPr lang="en-US" dirty="0">
                <a:latin typeface="Candara Light" panose="020E0502030303020204" pitchFamily="34" charset="0"/>
              </a:rPr>
              <a:t>This behavior is beneficial, because it’s efficient and allows you to test for one specific condition.</a:t>
            </a:r>
          </a:p>
          <a:p>
            <a:r>
              <a:rPr lang="en-US" dirty="0">
                <a:latin typeface="Candara Light" panose="020E0502030303020204" pitchFamily="34" charset="0"/>
              </a:rPr>
              <a:t>However, sometimes it’s important to check all of the conditions of interest. In this case, you should use a series of simple if statements with no </a:t>
            </a:r>
            <a:r>
              <a:rPr lang="en-US" dirty="0" err="1">
                <a:latin typeface="Candara Light" panose="020E0502030303020204" pitchFamily="34" charset="0"/>
              </a:rPr>
              <a:t>elif</a:t>
            </a:r>
            <a:r>
              <a:rPr lang="en-US" dirty="0">
                <a:latin typeface="Candara Light" panose="020E0502030303020204" pitchFamily="34" charset="0"/>
              </a:rPr>
              <a:t> or else blocks. </a:t>
            </a:r>
          </a:p>
          <a:p>
            <a:r>
              <a:rPr lang="en-US" dirty="0">
                <a:latin typeface="Candara Light" panose="020E0502030303020204" pitchFamily="34" charset="0"/>
              </a:rPr>
              <a:t>This technique makes sense when more than one condition could be True, and you want to act on every condition that is True.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5217842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Testing Multiple Conditions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BD12F5D3-62DE-4688-9841-24AF7DF987D5}"/>
              </a:ext>
            </a:extLst>
          </p:cNvPr>
          <p:cNvPicPr>
            <a:picLocks noChangeAspect="1"/>
          </p:cNvPicPr>
          <p:nvPr/>
        </p:nvPicPr>
        <p:blipFill rotWithShape="1">
          <a:blip r:embed="rId3"/>
          <a:srcRect l="26975" t="19986" r="15444" b="44083"/>
          <a:stretch/>
        </p:blipFill>
        <p:spPr>
          <a:xfrm>
            <a:off x="2310580" y="1870075"/>
            <a:ext cx="7570839" cy="2656156"/>
          </a:xfrm>
          <a:prstGeom prst="rect">
            <a:avLst/>
          </a:prstGeom>
        </p:spPr>
      </p:pic>
      <p:pic>
        <p:nvPicPr>
          <p:cNvPr id="9" name="Picture 8">
            <a:extLst>
              <a:ext uri="{FF2B5EF4-FFF2-40B4-BE49-F238E27FC236}">
                <a16:creationId xmlns:a16="http://schemas.microsoft.com/office/drawing/2014/main" id="{8C5B193D-14E9-4DCE-8430-AC885F73B418}"/>
              </a:ext>
            </a:extLst>
          </p:cNvPr>
          <p:cNvPicPr>
            <a:picLocks noChangeAspect="1"/>
          </p:cNvPicPr>
          <p:nvPr/>
        </p:nvPicPr>
        <p:blipFill rotWithShape="1">
          <a:blip r:embed="rId4"/>
          <a:srcRect l="26975" t="27258" r="15444" b="55271"/>
          <a:stretch/>
        </p:blipFill>
        <p:spPr>
          <a:xfrm>
            <a:off x="2250757" y="4705618"/>
            <a:ext cx="7690486" cy="1311929"/>
          </a:xfrm>
          <a:prstGeom prst="rect">
            <a:avLst/>
          </a:prstGeom>
        </p:spPr>
      </p:pic>
    </p:spTree>
    <p:extLst>
      <p:ext uri="{BB962C8B-B14F-4D97-AF65-F5344CB8AC3E}">
        <p14:creationId xmlns:p14="http://schemas.microsoft.com/office/powerpoint/2010/main" val="6953614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Testing Multiple Conditions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The previous code would not work properly if we used an if-</a:t>
            </a:r>
            <a:r>
              <a:rPr lang="en-US" dirty="0" err="1">
                <a:latin typeface="Candara Light" panose="020E0502030303020204" pitchFamily="34" charset="0"/>
              </a:rPr>
              <a:t>elif</a:t>
            </a:r>
            <a:r>
              <a:rPr lang="en-US" dirty="0">
                <a:latin typeface="Candara Light" panose="020E0502030303020204" pitchFamily="34" charset="0"/>
              </a:rPr>
              <a:t>-else block, because the code would stop running after only one test passes.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6CD826C-7C04-4AF8-A89B-9D730E9BAE34}"/>
              </a:ext>
            </a:extLst>
          </p:cNvPr>
          <p:cNvPicPr>
            <a:picLocks noChangeAspect="1"/>
          </p:cNvPicPr>
          <p:nvPr/>
        </p:nvPicPr>
        <p:blipFill rotWithShape="1">
          <a:blip r:embed="rId3"/>
          <a:srcRect l="26129" t="15037" r="15806" b="48386"/>
          <a:stretch/>
        </p:blipFill>
        <p:spPr>
          <a:xfrm>
            <a:off x="2556387" y="2768780"/>
            <a:ext cx="7079225" cy="2507226"/>
          </a:xfrm>
          <a:prstGeom prst="rect">
            <a:avLst/>
          </a:prstGeom>
        </p:spPr>
      </p:pic>
      <p:pic>
        <p:nvPicPr>
          <p:cNvPr id="8" name="Picture 7">
            <a:extLst>
              <a:ext uri="{FF2B5EF4-FFF2-40B4-BE49-F238E27FC236}">
                <a16:creationId xmlns:a16="http://schemas.microsoft.com/office/drawing/2014/main" id="{8CF66740-1B7F-4DB9-8A41-BA8FAF205AE0}"/>
              </a:ext>
            </a:extLst>
          </p:cNvPr>
          <p:cNvPicPr>
            <a:picLocks noChangeAspect="1"/>
          </p:cNvPicPr>
          <p:nvPr/>
        </p:nvPicPr>
        <p:blipFill rotWithShape="1">
          <a:blip r:embed="rId3"/>
          <a:srcRect l="26129" t="72962" r="15806" b="13483"/>
          <a:stretch/>
        </p:blipFill>
        <p:spPr>
          <a:xfrm>
            <a:off x="2556386" y="5427201"/>
            <a:ext cx="7079225" cy="929149"/>
          </a:xfrm>
          <a:prstGeom prst="rect">
            <a:avLst/>
          </a:prstGeom>
        </p:spPr>
      </p:pic>
    </p:spTree>
    <p:extLst>
      <p:ext uri="{BB962C8B-B14F-4D97-AF65-F5344CB8AC3E}">
        <p14:creationId xmlns:p14="http://schemas.microsoft.com/office/powerpoint/2010/main" val="291021053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5-3. Alien Colors #1</a:t>
            </a:r>
            <a:r>
              <a:rPr lang="en-US" dirty="0">
                <a:latin typeface="Candara Light" panose="020E0502030303020204" pitchFamily="34" charset="0"/>
              </a:rPr>
              <a:t>: Imagine an alien was just shot down in a game. Create a variable called </a:t>
            </a:r>
            <a:r>
              <a:rPr lang="en-US" dirty="0" err="1">
                <a:latin typeface="Candara Light" panose="020E0502030303020204" pitchFamily="34" charset="0"/>
              </a:rPr>
              <a:t>alien_color</a:t>
            </a:r>
            <a:r>
              <a:rPr lang="en-US" dirty="0">
                <a:latin typeface="Candara Light" panose="020E0502030303020204" pitchFamily="34" charset="0"/>
              </a:rPr>
              <a:t> and assign it a value of 'green', 'yellow', or 'red'.</a:t>
            </a:r>
          </a:p>
          <a:p>
            <a:pPr lvl="1"/>
            <a:r>
              <a:rPr lang="en-US" dirty="0">
                <a:latin typeface="Candara Light" panose="020E0502030303020204" pitchFamily="34" charset="0"/>
              </a:rPr>
              <a:t>Write an if statement to test whether the alien’s color is green. If it is, print a message that the player just earned 5 points.</a:t>
            </a:r>
          </a:p>
          <a:p>
            <a:pPr lvl="1"/>
            <a:r>
              <a:rPr lang="en-US" dirty="0">
                <a:latin typeface="Candara Light" panose="020E0502030303020204" pitchFamily="34" charset="0"/>
              </a:rPr>
              <a:t>Write one version of this program that passes the if test and another that fails. (The version that fails will have no output.)</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67386550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5-4. Alien Colors #2</a:t>
            </a:r>
            <a:r>
              <a:rPr lang="en-US" dirty="0">
                <a:latin typeface="Candara Light" panose="020E0502030303020204" pitchFamily="34" charset="0"/>
              </a:rPr>
              <a:t>: Choose a color for an alien as you did in Exercise 5-3, and write an if-else chain.</a:t>
            </a:r>
          </a:p>
          <a:p>
            <a:pPr lvl="1"/>
            <a:r>
              <a:rPr lang="en-US" dirty="0">
                <a:latin typeface="Candara Light" panose="020E0502030303020204" pitchFamily="34" charset="0"/>
              </a:rPr>
              <a:t>If the alien’s color is green, print a statement that the player just earned 5 points for shooting the alien.</a:t>
            </a:r>
          </a:p>
          <a:p>
            <a:pPr lvl="1"/>
            <a:r>
              <a:rPr lang="en-US" dirty="0">
                <a:latin typeface="Candara Light" panose="020E0502030303020204" pitchFamily="34" charset="0"/>
              </a:rPr>
              <a:t>If the alien’s color isn’t green, print a statement that the player just earned 10 points.</a:t>
            </a:r>
          </a:p>
          <a:p>
            <a:pPr lvl="1"/>
            <a:r>
              <a:rPr lang="en-US" dirty="0">
                <a:latin typeface="Candara Light" panose="020E0502030303020204" pitchFamily="34" charset="0"/>
              </a:rPr>
              <a:t>Write one version of this program that runs the if block and another that runs the else block.</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7724423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5-5. Alien Colors #3: </a:t>
            </a:r>
            <a:r>
              <a:rPr lang="en-US" dirty="0">
                <a:latin typeface="Candara Light" panose="020E0502030303020204" pitchFamily="34" charset="0"/>
              </a:rPr>
              <a:t>Turn your if-else chain from Exercise 5-4 into an if-</a:t>
            </a:r>
            <a:r>
              <a:rPr lang="en-US" dirty="0" err="1">
                <a:latin typeface="Candara Light" panose="020E0502030303020204" pitchFamily="34" charset="0"/>
              </a:rPr>
              <a:t>elif</a:t>
            </a:r>
            <a:r>
              <a:rPr lang="en-US" dirty="0">
                <a:latin typeface="Candara Light" panose="020E0502030303020204" pitchFamily="34" charset="0"/>
              </a:rPr>
              <a:t>-else chain.</a:t>
            </a:r>
          </a:p>
          <a:p>
            <a:pPr lvl="1"/>
            <a:r>
              <a:rPr lang="en-US" dirty="0">
                <a:latin typeface="Candara Light" panose="020E0502030303020204" pitchFamily="34" charset="0"/>
              </a:rPr>
              <a:t>If the alien is green, print a message that the player earned 5 points.</a:t>
            </a:r>
          </a:p>
          <a:p>
            <a:pPr lvl="1"/>
            <a:r>
              <a:rPr lang="en-US" dirty="0">
                <a:latin typeface="Candara Light" panose="020E0502030303020204" pitchFamily="34" charset="0"/>
              </a:rPr>
              <a:t>If the alien is yellow, print a message that the player earned 10 points.</a:t>
            </a:r>
          </a:p>
          <a:p>
            <a:pPr lvl="1"/>
            <a:r>
              <a:rPr lang="en-US" dirty="0">
                <a:latin typeface="Candara Light" panose="020E0502030303020204" pitchFamily="34" charset="0"/>
              </a:rPr>
              <a:t>If the alien is red, print a message that the player earned 15 points.</a:t>
            </a:r>
          </a:p>
          <a:p>
            <a:pPr lvl="1"/>
            <a:r>
              <a:rPr lang="en-US" dirty="0">
                <a:latin typeface="Candara Light" panose="020E0502030303020204" pitchFamily="34" charset="0"/>
              </a:rPr>
              <a:t>Write three versions of this program, making sure each message is printed for the appropriate color alien.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01917924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a:bodyPr>
          <a:lstStyle/>
          <a:p>
            <a:r>
              <a:rPr lang="en-US" b="1" dirty="0">
                <a:latin typeface="Candara Light" panose="020E0502030303020204" pitchFamily="34" charset="0"/>
              </a:rPr>
              <a:t>5-6. Stages of Life: </a:t>
            </a:r>
            <a:r>
              <a:rPr lang="en-US" dirty="0">
                <a:latin typeface="Candara Light" panose="020E0502030303020204" pitchFamily="34" charset="0"/>
              </a:rPr>
              <a:t>Write an if-</a:t>
            </a:r>
            <a:r>
              <a:rPr lang="en-US" dirty="0" err="1">
                <a:latin typeface="Candara Light" panose="020E0502030303020204" pitchFamily="34" charset="0"/>
              </a:rPr>
              <a:t>elif</a:t>
            </a:r>
            <a:r>
              <a:rPr lang="en-US" dirty="0">
                <a:latin typeface="Candara Light" panose="020E0502030303020204" pitchFamily="34" charset="0"/>
              </a:rPr>
              <a:t>-else chain that determines a person’s stage of life. Set a value for the variable age, and then:</a:t>
            </a:r>
          </a:p>
          <a:p>
            <a:pPr lvl="1"/>
            <a:r>
              <a:rPr lang="en-US" dirty="0">
                <a:latin typeface="Candara Light" panose="020E0502030303020204" pitchFamily="34" charset="0"/>
              </a:rPr>
              <a:t>If the person is less than 2 years old, print a message that the person is a baby.</a:t>
            </a:r>
          </a:p>
          <a:p>
            <a:pPr lvl="1"/>
            <a:r>
              <a:rPr lang="en-US" dirty="0">
                <a:latin typeface="Candara Light" panose="020E0502030303020204" pitchFamily="34" charset="0"/>
              </a:rPr>
              <a:t>If the person is at least 2 years old but less than 4, print a message that the person is a toddler.</a:t>
            </a:r>
          </a:p>
          <a:p>
            <a:pPr lvl="1"/>
            <a:r>
              <a:rPr lang="en-US" dirty="0">
                <a:latin typeface="Candara Light" panose="020E0502030303020204" pitchFamily="34" charset="0"/>
              </a:rPr>
              <a:t>If the person is at least 4 years old but less than 13, print a message that the person is a kid.</a:t>
            </a:r>
          </a:p>
          <a:p>
            <a:pPr lvl="1"/>
            <a:r>
              <a:rPr lang="en-US" dirty="0">
                <a:latin typeface="Candara Light" panose="020E0502030303020204" pitchFamily="34" charset="0"/>
              </a:rPr>
              <a:t>If the person is at least 13 years old but less than 20, print a message that the person is a teenager.</a:t>
            </a:r>
          </a:p>
          <a:p>
            <a:pPr lvl="1"/>
            <a:r>
              <a:rPr lang="en-US" dirty="0">
                <a:latin typeface="Candara Light" panose="020E0502030303020204" pitchFamily="34" charset="0"/>
              </a:rPr>
              <a:t>If the person is at least 20 years old but less than 65, print a message that the person is an adult.</a:t>
            </a:r>
          </a:p>
          <a:p>
            <a:pPr lvl="1"/>
            <a:r>
              <a:rPr lang="en-US" dirty="0">
                <a:latin typeface="Candara Light" panose="020E0502030303020204" pitchFamily="34" charset="0"/>
              </a:rPr>
              <a:t>If the person is age 65 or older, print a message that the person is an elder.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459069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5-7. Favorite Fruit</a:t>
            </a:r>
            <a:r>
              <a:rPr lang="en-US" dirty="0">
                <a:latin typeface="Candara Light" panose="020E0502030303020204" pitchFamily="34" charset="0"/>
              </a:rPr>
              <a:t>: Make a list of your favorite fruits, and then write a series of independent if statements that check for certain fruits in your list.</a:t>
            </a:r>
          </a:p>
          <a:p>
            <a:pPr lvl="1"/>
            <a:r>
              <a:rPr lang="en-US" dirty="0">
                <a:latin typeface="Candara Light" panose="020E0502030303020204" pitchFamily="34" charset="0"/>
              </a:rPr>
              <a:t>Make a list of your three favorite fruits and call it </a:t>
            </a:r>
            <a:r>
              <a:rPr lang="en-US" dirty="0" err="1">
                <a:latin typeface="Candara Light" panose="020E0502030303020204" pitchFamily="34" charset="0"/>
              </a:rPr>
              <a:t>favorite_fruits</a:t>
            </a:r>
            <a:r>
              <a:rPr lang="en-US" dirty="0">
                <a:latin typeface="Candara Light" panose="020E0502030303020204" pitchFamily="34" charset="0"/>
              </a:rPr>
              <a:t>.</a:t>
            </a:r>
          </a:p>
          <a:p>
            <a:pPr lvl="1"/>
            <a:r>
              <a:rPr lang="en-US" dirty="0">
                <a:latin typeface="Candara Light" panose="020E0502030303020204" pitchFamily="34" charset="0"/>
              </a:rPr>
              <a:t>Write five if statements. Each should check whether a certain kind of fruit is in your list. If the fruit is in your list, the if block should print a statement, such as You really like bananas!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4769754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if Statements with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You can do some interesting work when you combine lists and if statements. You can watch for special values that need to be treated differently than other values in the list. You can manage changing conditions efficiently, such as the availability of certain items in a restaurant throughout a shift. You can also begin to prove that your code works as you expect it to in all possible situations.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913204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Go to downloads and select ‘’Windows’’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5D31AEEE-C24C-4499-B2DC-171B154AB257}"/>
              </a:ext>
            </a:extLst>
          </p:cNvPr>
          <p:cNvPicPr>
            <a:picLocks noChangeAspect="1"/>
          </p:cNvPicPr>
          <p:nvPr/>
        </p:nvPicPr>
        <p:blipFill>
          <a:blip r:embed="rId3"/>
          <a:stretch>
            <a:fillRect/>
          </a:stretch>
        </p:blipFill>
        <p:spPr>
          <a:xfrm>
            <a:off x="2123767" y="2254894"/>
            <a:ext cx="7944465" cy="4466581"/>
          </a:xfrm>
          <a:prstGeom prst="rect">
            <a:avLst/>
          </a:prstGeom>
        </p:spPr>
      </p:pic>
      <p:sp>
        <p:nvSpPr>
          <p:cNvPr id="8" name="Title 1">
            <a:extLst>
              <a:ext uri="{FF2B5EF4-FFF2-40B4-BE49-F238E27FC236}">
                <a16:creationId xmlns:a16="http://schemas.microsoft.com/office/drawing/2014/main" id="{F44262E1-1AEE-4072-803D-9383FF498B84}"/>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PYTHON installation</a:t>
            </a:r>
          </a:p>
        </p:txBody>
      </p:sp>
      <p:sp>
        <p:nvSpPr>
          <p:cNvPr id="9" name="Arrow: Right 8">
            <a:extLst>
              <a:ext uri="{FF2B5EF4-FFF2-40B4-BE49-F238E27FC236}">
                <a16:creationId xmlns:a16="http://schemas.microsoft.com/office/drawing/2014/main" id="{E7D18612-4904-4D43-ABA1-C2CFD16DB7FE}"/>
              </a:ext>
            </a:extLst>
          </p:cNvPr>
          <p:cNvSpPr/>
          <p:nvPr/>
        </p:nvSpPr>
        <p:spPr>
          <a:xfrm rot="18897332">
            <a:off x="3158136" y="4120509"/>
            <a:ext cx="1002890" cy="4701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19878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if Statements with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Checking for Special Items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E3AD2DD-C8F7-4764-A421-F2C1F587D9AC}"/>
              </a:ext>
            </a:extLst>
          </p:cNvPr>
          <p:cNvPicPr>
            <a:picLocks noChangeAspect="1"/>
          </p:cNvPicPr>
          <p:nvPr/>
        </p:nvPicPr>
        <p:blipFill rotWithShape="1">
          <a:blip r:embed="rId3"/>
          <a:srcRect l="26492" t="17833" r="16049" b="58714"/>
          <a:stretch/>
        </p:blipFill>
        <p:spPr>
          <a:xfrm>
            <a:off x="2593257" y="2393719"/>
            <a:ext cx="7005485" cy="1607575"/>
          </a:xfrm>
          <a:prstGeom prst="rect">
            <a:avLst/>
          </a:prstGeom>
        </p:spPr>
      </p:pic>
      <p:pic>
        <p:nvPicPr>
          <p:cNvPr id="8" name="Picture 7">
            <a:extLst>
              <a:ext uri="{FF2B5EF4-FFF2-40B4-BE49-F238E27FC236}">
                <a16:creationId xmlns:a16="http://schemas.microsoft.com/office/drawing/2014/main" id="{8E99C749-C5B2-4EA3-8490-02166D9ACD6A}"/>
              </a:ext>
            </a:extLst>
          </p:cNvPr>
          <p:cNvPicPr>
            <a:picLocks noChangeAspect="1"/>
          </p:cNvPicPr>
          <p:nvPr/>
        </p:nvPicPr>
        <p:blipFill rotWithShape="1">
          <a:blip r:embed="rId3"/>
          <a:srcRect l="26492" t="47280" r="16049" b="31741"/>
          <a:stretch/>
        </p:blipFill>
        <p:spPr>
          <a:xfrm>
            <a:off x="2593256" y="4180681"/>
            <a:ext cx="7005485" cy="1437968"/>
          </a:xfrm>
          <a:prstGeom prst="rect">
            <a:avLst/>
          </a:prstGeom>
        </p:spPr>
      </p:pic>
    </p:spTree>
    <p:extLst>
      <p:ext uri="{BB962C8B-B14F-4D97-AF65-F5344CB8AC3E}">
        <p14:creationId xmlns:p14="http://schemas.microsoft.com/office/powerpoint/2010/main" val="5026961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if Statements with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Checking for Special Items - continued</a:t>
            </a:r>
          </a:p>
          <a:p>
            <a:pPr lvl="1"/>
            <a:r>
              <a:rPr lang="en-US" dirty="0">
                <a:latin typeface="Candara Light" panose="020E0502030303020204" pitchFamily="34" charset="0"/>
              </a:rPr>
              <a:t>But what if the pizzeria runs out of green peppers? An if statement inside the for loop can handle this situation appropriately.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D325220-1CEE-4169-86D3-88F87C3B8AE7}"/>
              </a:ext>
            </a:extLst>
          </p:cNvPr>
          <p:cNvPicPr>
            <a:picLocks noChangeAspect="1"/>
          </p:cNvPicPr>
          <p:nvPr/>
        </p:nvPicPr>
        <p:blipFill rotWithShape="1">
          <a:blip r:embed="rId3"/>
          <a:srcRect l="26492" t="39995" r="15927" b="27731"/>
          <a:stretch/>
        </p:blipFill>
        <p:spPr>
          <a:xfrm>
            <a:off x="2585883" y="3170904"/>
            <a:ext cx="7020233" cy="2212258"/>
          </a:xfrm>
          <a:prstGeom prst="rect">
            <a:avLst/>
          </a:prstGeom>
        </p:spPr>
      </p:pic>
      <p:pic>
        <p:nvPicPr>
          <p:cNvPr id="9" name="Picture 8">
            <a:extLst>
              <a:ext uri="{FF2B5EF4-FFF2-40B4-BE49-F238E27FC236}">
                <a16:creationId xmlns:a16="http://schemas.microsoft.com/office/drawing/2014/main" id="{8DDDD7FC-9977-447C-B519-80871B36413C}"/>
              </a:ext>
            </a:extLst>
          </p:cNvPr>
          <p:cNvPicPr>
            <a:picLocks noChangeAspect="1"/>
          </p:cNvPicPr>
          <p:nvPr/>
        </p:nvPicPr>
        <p:blipFill rotWithShape="1">
          <a:blip r:embed="rId4"/>
          <a:srcRect l="26856" t="34831" r="15564" b="44513"/>
          <a:stretch/>
        </p:blipFill>
        <p:spPr>
          <a:xfrm>
            <a:off x="2585882" y="5469040"/>
            <a:ext cx="7020233" cy="1415845"/>
          </a:xfrm>
          <a:prstGeom prst="rect">
            <a:avLst/>
          </a:prstGeom>
        </p:spPr>
      </p:pic>
    </p:spTree>
    <p:extLst>
      <p:ext uri="{BB962C8B-B14F-4D97-AF65-F5344CB8AC3E}">
        <p14:creationId xmlns:p14="http://schemas.microsoft.com/office/powerpoint/2010/main" val="123616345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if Statements with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Checking That a List Is Not Empty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23EBF571-88A5-4DBA-9BDD-C67EE87D46E5}"/>
              </a:ext>
            </a:extLst>
          </p:cNvPr>
          <p:cNvPicPr>
            <a:picLocks noChangeAspect="1"/>
          </p:cNvPicPr>
          <p:nvPr/>
        </p:nvPicPr>
        <p:blipFill rotWithShape="1">
          <a:blip r:embed="rId3"/>
          <a:srcRect l="26856" t="15252" r="15564" b="55487"/>
          <a:stretch/>
        </p:blipFill>
        <p:spPr>
          <a:xfrm>
            <a:off x="2585884" y="2426109"/>
            <a:ext cx="7020232" cy="2005781"/>
          </a:xfrm>
          <a:prstGeom prst="rect">
            <a:avLst/>
          </a:prstGeom>
        </p:spPr>
      </p:pic>
      <p:pic>
        <p:nvPicPr>
          <p:cNvPr id="8" name="Picture 7">
            <a:extLst>
              <a:ext uri="{FF2B5EF4-FFF2-40B4-BE49-F238E27FC236}">
                <a16:creationId xmlns:a16="http://schemas.microsoft.com/office/drawing/2014/main" id="{D784615D-8527-4257-B519-1791A5FC728E}"/>
              </a:ext>
            </a:extLst>
          </p:cNvPr>
          <p:cNvPicPr>
            <a:picLocks noChangeAspect="1"/>
          </p:cNvPicPr>
          <p:nvPr/>
        </p:nvPicPr>
        <p:blipFill rotWithShape="1">
          <a:blip r:embed="rId3"/>
          <a:srcRect l="26856" t="80935" r="15564" b="12180"/>
          <a:stretch/>
        </p:blipFill>
        <p:spPr>
          <a:xfrm>
            <a:off x="2585884" y="4796400"/>
            <a:ext cx="7020232" cy="471948"/>
          </a:xfrm>
          <a:prstGeom prst="rect">
            <a:avLst/>
          </a:prstGeom>
        </p:spPr>
      </p:pic>
    </p:spTree>
    <p:extLst>
      <p:ext uri="{BB962C8B-B14F-4D97-AF65-F5344CB8AC3E}">
        <p14:creationId xmlns:p14="http://schemas.microsoft.com/office/powerpoint/2010/main" val="42624053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if Statements with Lists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Multiple Lists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E42B025-CA6E-413D-B775-034BE7AD705E}"/>
              </a:ext>
            </a:extLst>
          </p:cNvPr>
          <p:cNvPicPr>
            <a:picLocks noChangeAspect="1"/>
          </p:cNvPicPr>
          <p:nvPr/>
        </p:nvPicPr>
        <p:blipFill rotWithShape="1">
          <a:blip r:embed="rId3"/>
          <a:srcRect l="26372" t="23161" r="16047" b="34616"/>
          <a:stretch/>
        </p:blipFill>
        <p:spPr>
          <a:xfrm>
            <a:off x="2585883" y="2370906"/>
            <a:ext cx="7020233" cy="2894269"/>
          </a:xfrm>
          <a:prstGeom prst="rect">
            <a:avLst/>
          </a:prstGeom>
        </p:spPr>
      </p:pic>
      <p:pic>
        <p:nvPicPr>
          <p:cNvPr id="9" name="Picture 8">
            <a:extLst>
              <a:ext uri="{FF2B5EF4-FFF2-40B4-BE49-F238E27FC236}">
                <a16:creationId xmlns:a16="http://schemas.microsoft.com/office/drawing/2014/main" id="{03287604-1E77-4F46-9A59-2F7C87F2E956}"/>
              </a:ext>
            </a:extLst>
          </p:cNvPr>
          <p:cNvPicPr>
            <a:picLocks noChangeAspect="1"/>
          </p:cNvPicPr>
          <p:nvPr/>
        </p:nvPicPr>
        <p:blipFill rotWithShape="1">
          <a:blip r:embed="rId4"/>
          <a:srcRect l="26492" t="40425" r="15927" b="38919"/>
          <a:stretch/>
        </p:blipFill>
        <p:spPr>
          <a:xfrm>
            <a:off x="2585882" y="5305630"/>
            <a:ext cx="7020234" cy="1415845"/>
          </a:xfrm>
          <a:prstGeom prst="rect">
            <a:avLst/>
          </a:prstGeom>
        </p:spPr>
      </p:pic>
    </p:spTree>
    <p:extLst>
      <p:ext uri="{BB962C8B-B14F-4D97-AF65-F5344CB8AC3E}">
        <p14:creationId xmlns:p14="http://schemas.microsoft.com/office/powerpoint/2010/main" val="445663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b="1" dirty="0">
                <a:latin typeface="Candara Light" panose="020E0502030303020204" pitchFamily="34" charset="0"/>
              </a:rPr>
              <a:t>5-8. Hello Admin</a:t>
            </a:r>
            <a:r>
              <a:rPr lang="en-US" dirty="0">
                <a:latin typeface="Candara Light" panose="020E0502030303020204" pitchFamily="34" charset="0"/>
              </a:rPr>
              <a:t>: Make a list of five or more usernames, including the name 'admin'. Imagine you are writing code that will print a greeting to each user after they log in to a website. Loop through the list, and print a greeting to each user:</a:t>
            </a:r>
          </a:p>
          <a:p>
            <a:pPr lvl="1"/>
            <a:r>
              <a:rPr lang="en-US" dirty="0">
                <a:latin typeface="Candara Light" panose="020E0502030303020204" pitchFamily="34" charset="0"/>
              </a:rPr>
              <a:t>If the username is 'admin', print a special greeting, such as Hello admin, would you like to see a status report?</a:t>
            </a:r>
          </a:p>
          <a:p>
            <a:pPr lvl="1"/>
            <a:r>
              <a:rPr lang="en-US" dirty="0">
                <a:latin typeface="Candara Light" panose="020E0502030303020204" pitchFamily="34" charset="0"/>
              </a:rPr>
              <a:t>Otherwise, print a generic greeting, such as Hello Jaden, thank you for logging in again.</a:t>
            </a:r>
          </a:p>
          <a:p>
            <a:r>
              <a:rPr lang="en-US" b="1" dirty="0">
                <a:latin typeface="Candara Light" panose="020E0502030303020204" pitchFamily="34" charset="0"/>
              </a:rPr>
              <a:t>5-9. No Users</a:t>
            </a:r>
            <a:r>
              <a:rPr lang="en-US" dirty="0">
                <a:latin typeface="Candara Light" panose="020E0502030303020204" pitchFamily="34" charset="0"/>
              </a:rPr>
              <a:t>: Add an if test to hello_admin.py to make sure the list of users is not empty.</a:t>
            </a:r>
          </a:p>
          <a:p>
            <a:pPr lvl="1"/>
            <a:r>
              <a:rPr lang="en-US" dirty="0">
                <a:latin typeface="Candara Light" panose="020E0502030303020204" pitchFamily="34" charset="0"/>
              </a:rPr>
              <a:t>If the list is empty, print the message We need to find some users!</a:t>
            </a:r>
          </a:p>
          <a:p>
            <a:pPr lvl="1"/>
            <a:r>
              <a:rPr lang="en-US" dirty="0">
                <a:latin typeface="Candara Light" panose="020E0502030303020204" pitchFamily="34" charset="0"/>
              </a:rPr>
              <a:t>Remove all of the usernames from your list, and make sure the correct message is printed.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88937622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lnSpcReduction="10000"/>
          </a:bodyPr>
          <a:lstStyle/>
          <a:p>
            <a:r>
              <a:rPr lang="en-US" b="1" dirty="0">
                <a:latin typeface="Candara Light" panose="020E0502030303020204" pitchFamily="34" charset="0"/>
              </a:rPr>
              <a:t>5-10. Checking Usernames</a:t>
            </a:r>
            <a:r>
              <a:rPr lang="en-US" dirty="0">
                <a:latin typeface="Candara Light" panose="020E0502030303020204" pitchFamily="34" charset="0"/>
              </a:rPr>
              <a:t>: Do the following to create a program that simulates how websites ensure that everyone has a unique username.</a:t>
            </a:r>
          </a:p>
          <a:p>
            <a:pPr lvl="1"/>
            <a:r>
              <a:rPr lang="en-US" dirty="0">
                <a:latin typeface="Candara Light" panose="020E0502030303020204" pitchFamily="34" charset="0"/>
              </a:rPr>
              <a:t>Make a list of five or more usernames called </a:t>
            </a:r>
            <a:r>
              <a:rPr lang="en-US" dirty="0" err="1">
                <a:latin typeface="Candara Light" panose="020E0502030303020204" pitchFamily="34" charset="0"/>
              </a:rPr>
              <a:t>current_users</a:t>
            </a:r>
            <a:r>
              <a:rPr lang="en-US" dirty="0">
                <a:latin typeface="Candara Light" panose="020E0502030303020204" pitchFamily="34" charset="0"/>
              </a:rPr>
              <a:t>.</a:t>
            </a:r>
          </a:p>
          <a:p>
            <a:pPr lvl="1"/>
            <a:r>
              <a:rPr lang="en-US" dirty="0">
                <a:latin typeface="Candara Light" panose="020E0502030303020204" pitchFamily="34" charset="0"/>
              </a:rPr>
              <a:t>Make another list of five usernames called </a:t>
            </a:r>
            <a:r>
              <a:rPr lang="en-US" dirty="0" err="1">
                <a:latin typeface="Candara Light" panose="020E0502030303020204" pitchFamily="34" charset="0"/>
              </a:rPr>
              <a:t>new_users</a:t>
            </a:r>
            <a:r>
              <a:rPr lang="en-US" dirty="0">
                <a:latin typeface="Candara Light" panose="020E0502030303020204" pitchFamily="34" charset="0"/>
              </a:rPr>
              <a:t>. Make sure one or two of the new usernames are also in the </a:t>
            </a:r>
            <a:r>
              <a:rPr lang="en-US" dirty="0" err="1">
                <a:latin typeface="Candara Light" panose="020E0502030303020204" pitchFamily="34" charset="0"/>
              </a:rPr>
              <a:t>current_users</a:t>
            </a:r>
            <a:r>
              <a:rPr lang="en-US" dirty="0">
                <a:latin typeface="Candara Light" panose="020E0502030303020204" pitchFamily="34" charset="0"/>
              </a:rPr>
              <a:t> list.</a:t>
            </a:r>
          </a:p>
          <a:p>
            <a:pPr lvl="1"/>
            <a:r>
              <a:rPr lang="en-US" dirty="0">
                <a:latin typeface="Candara Light" panose="020E0502030303020204" pitchFamily="34" charset="0"/>
              </a:rPr>
              <a:t>Loop through the </a:t>
            </a:r>
            <a:r>
              <a:rPr lang="en-US" dirty="0" err="1">
                <a:latin typeface="Candara Light" panose="020E0502030303020204" pitchFamily="34" charset="0"/>
              </a:rPr>
              <a:t>new_users</a:t>
            </a:r>
            <a:r>
              <a:rPr lang="en-US" dirty="0">
                <a:latin typeface="Candara Light" panose="020E0502030303020204" pitchFamily="34" charset="0"/>
              </a:rPr>
              <a:t> list to see if each new username has already been used. If it has, print a message that the person will need to enter a new username. If a username has not been used, print a message saying that the username is available.</a:t>
            </a:r>
          </a:p>
          <a:p>
            <a:pPr lvl="1"/>
            <a:r>
              <a:rPr lang="en-US" dirty="0">
                <a:latin typeface="Candara Light" panose="020E0502030303020204" pitchFamily="34" charset="0"/>
              </a:rPr>
              <a:t>Make sure your comparison is case insensitive. If 'John' has been used, 'JOHN' should not be accepted. (To do this, you’ll need to make a copy of </a:t>
            </a:r>
            <a:r>
              <a:rPr lang="en-US" dirty="0" err="1">
                <a:latin typeface="Candara Light" panose="020E0502030303020204" pitchFamily="34" charset="0"/>
              </a:rPr>
              <a:t>current_users</a:t>
            </a:r>
            <a:r>
              <a:rPr lang="en-US" dirty="0">
                <a:latin typeface="Candara Light" panose="020E0502030303020204" pitchFamily="34" charset="0"/>
              </a:rPr>
              <a:t> containing the lowercase versions of all existing users.)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1488478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5-11. Ordinal Numbers</a:t>
            </a:r>
            <a:r>
              <a:rPr lang="en-US" dirty="0">
                <a:latin typeface="Candara Light" panose="020E0502030303020204" pitchFamily="34" charset="0"/>
              </a:rPr>
              <a:t>: Ordinal numbers indicate their position in a list, such as 1st or 2nd. Most ordinal numbers end in </a:t>
            </a:r>
            <a:r>
              <a:rPr lang="en-US" dirty="0" err="1">
                <a:latin typeface="Candara Light" panose="020E0502030303020204" pitchFamily="34" charset="0"/>
              </a:rPr>
              <a:t>th</a:t>
            </a:r>
            <a:r>
              <a:rPr lang="en-US" dirty="0">
                <a:latin typeface="Candara Light" panose="020E0502030303020204" pitchFamily="34" charset="0"/>
              </a:rPr>
              <a:t>, except 1, 2, and 3.</a:t>
            </a:r>
          </a:p>
          <a:p>
            <a:pPr lvl="1"/>
            <a:r>
              <a:rPr lang="en-US" dirty="0">
                <a:latin typeface="Candara Light" panose="020E0502030303020204" pitchFamily="34" charset="0"/>
              </a:rPr>
              <a:t>Store the numbers 1 through 9 in a list.</a:t>
            </a:r>
          </a:p>
          <a:p>
            <a:pPr lvl="1"/>
            <a:r>
              <a:rPr lang="en-US" dirty="0">
                <a:latin typeface="Candara Light" panose="020E0502030303020204" pitchFamily="34" charset="0"/>
              </a:rPr>
              <a:t>Loop through the list.</a:t>
            </a:r>
          </a:p>
          <a:p>
            <a:pPr lvl="1"/>
            <a:r>
              <a:rPr lang="en-US" dirty="0">
                <a:latin typeface="Candara Light" panose="020E0502030303020204" pitchFamily="34" charset="0"/>
              </a:rPr>
              <a:t>Use an if-</a:t>
            </a:r>
            <a:r>
              <a:rPr lang="en-US" dirty="0" err="1">
                <a:latin typeface="Candara Light" panose="020E0502030303020204" pitchFamily="34" charset="0"/>
              </a:rPr>
              <a:t>elif</a:t>
            </a:r>
            <a:r>
              <a:rPr lang="en-US" dirty="0">
                <a:latin typeface="Candara Light" panose="020E0502030303020204" pitchFamily="34" charset="0"/>
              </a:rPr>
              <a:t>-else chain inside the loop to print the proper ordinal ending for each number. Your output should read "1st 2nd 3rd 4th 5th 6th 7th 8th 9th", and each result should be on a separate line.</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05826943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Styling Your if Statements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In every example in this chapter, you’ve seen good styling habits. The only recommendation PEP 8 provides for styling conditional tests is to use a single space around comparison operators, such as ==, &gt;=, &lt;=.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C8734B6-1203-4AC3-B637-A05F0AC68EB6}"/>
              </a:ext>
            </a:extLst>
          </p:cNvPr>
          <p:cNvPicPr>
            <a:picLocks noChangeAspect="1"/>
          </p:cNvPicPr>
          <p:nvPr/>
        </p:nvPicPr>
        <p:blipFill rotWithShape="1">
          <a:blip r:embed="rId3"/>
          <a:srcRect l="26613" t="52259" r="15806" b="25579"/>
          <a:stretch/>
        </p:blipFill>
        <p:spPr>
          <a:xfrm>
            <a:off x="1665757" y="3613355"/>
            <a:ext cx="8860486" cy="1917290"/>
          </a:xfrm>
          <a:prstGeom prst="rect">
            <a:avLst/>
          </a:prstGeom>
        </p:spPr>
      </p:pic>
    </p:spTree>
    <p:extLst>
      <p:ext uri="{BB962C8B-B14F-4D97-AF65-F5344CB8AC3E}">
        <p14:creationId xmlns:p14="http://schemas.microsoft.com/office/powerpoint/2010/main" val="9617509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lnSpcReduction="10000"/>
          </a:bodyPr>
          <a:lstStyle/>
          <a:p>
            <a:r>
              <a:rPr lang="en-US" b="1" dirty="0">
                <a:latin typeface="Candara Light" panose="020E0502030303020204" pitchFamily="34" charset="0"/>
              </a:rPr>
              <a:t>5-12. Styling if statements</a:t>
            </a:r>
            <a:r>
              <a:rPr lang="en-US" dirty="0">
                <a:latin typeface="Candara Light" panose="020E0502030303020204" pitchFamily="34" charset="0"/>
              </a:rPr>
              <a:t>: Review the programs you wrote in this chapter, and make sure you styled your conditional tests appropriately.</a:t>
            </a:r>
          </a:p>
          <a:p>
            <a:r>
              <a:rPr lang="en-US" b="1" dirty="0">
                <a:latin typeface="Candara Light" panose="020E0502030303020204" pitchFamily="34" charset="0"/>
              </a:rPr>
              <a:t>5-13. Your Ideas</a:t>
            </a:r>
            <a:r>
              <a:rPr lang="en-US" dirty="0">
                <a:latin typeface="Candara Light" panose="020E0502030303020204" pitchFamily="34" charset="0"/>
              </a:rPr>
              <a:t>: At this point, you’re a more capable programmer than you were when you started this book. Now that you have a better sense of how real-world situations are modeled in programs, you might be thinking of some problems you could solve with your own programs. Record any new ideas you have about problems you might want to solve as your programming skills continue to improve. Consider games you might want to write, data sets you might want to explore, and web applications you’d like to create.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27106976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6: Dictionaries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21609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What is energy modeling and simulation?</a:t>
            </a:r>
          </a:p>
          <a:p>
            <a:r>
              <a:rPr lang="en-US" dirty="0">
                <a:latin typeface="Candara Light" panose="020E0502030303020204" pitchFamily="34" charset="0"/>
              </a:rPr>
              <a:t>Why energy modeling and simulation?</a:t>
            </a:r>
          </a:p>
          <a:p>
            <a:r>
              <a:rPr lang="en-US" dirty="0">
                <a:latin typeface="Candara Light" panose="020E0502030303020204" pitchFamily="34" charset="0"/>
              </a:rPr>
              <a:t>How to model and simulate energy systems?</a:t>
            </a:r>
          </a:p>
          <a:p>
            <a:r>
              <a:rPr lang="en-US" dirty="0">
                <a:latin typeface="Candara Light" panose="020E0502030303020204" pitchFamily="34" charset="0"/>
              </a:rPr>
              <a:t>How to become good in energy modeling and simulation?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2291438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200" dirty="0">
                <a:latin typeface="+mj-lt"/>
              </a:rPr>
              <a:t>After you’ve downloaded the file, run the installer. </a:t>
            </a:r>
            <a:r>
              <a:rPr lang="en-US" sz="2200" b="1" dirty="0">
                <a:latin typeface="+mj-lt"/>
              </a:rPr>
              <a:t>Make sure </a:t>
            </a:r>
            <a:r>
              <a:rPr lang="en-US" sz="2200" dirty="0">
                <a:latin typeface="+mj-lt"/>
              </a:rPr>
              <a:t>you select the option </a:t>
            </a:r>
            <a:r>
              <a:rPr lang="en-US" sz="2200" b="1" dirty="0">
                <a:latin typeface="+mj-lt"/>
              </a:rPr>
              <a:t>Add Python to PATH</a:t>
            </a:r>
            <a:r>
              <a:rPr lang="en-US" sz="2200" dirty="0">
                <a:latin typeface="+mj-lt"/>
              </a:rPr>
              <a:t>, which will make it easier to configure your system correctly.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90175771-8CDA-4B28-8F05-288E1EA03CCF}"/>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PYTHON installation</a:t>
            </a:r>
          </a:p>
        </p:txBody>
      </p:sp>
      <p:pic>
        <p:nvPicPr>
          <p:cNvPr id="8" name="Picture 7">
            <a:extLst>
              <a:ext uri="{FF2B5EF4-FFF2-40B4-BE49-F238E27FC236}">
                <a16:creationId xmlns:a16="http://schemas.microsoft.com/office/drawing/2014/main" id="{9886F662-694E-47C0-BA49-E8C7854C2679}"/>
              </a:ext>
            </a:extLst>
          </p:cNvPr>
          <p:cNvPicPr>
            <a:picLocks noChangeAspect="1"/>
          </p:cNvPicPr>
          <p:nvPr/>
        </p:nvPicPr>
        <p:blipFill>
          <a:blip r:embed="rId3"/>
          <a:stretch>
            <a:fillRect/>
          </a:stretch>
        </p:blipFill>
        <p:spPr>
          <a:xfrm>
            <a:off x="2315497" y="2607010"/>
            <a:ext cx="7561006" cy="4250990"/>
          </a:xfrm>
          <a:prstGeom prst="rect">
            <a:avLst/>
          </a:prstGeom>
        </p:spPr>
      </p:pic>
    </p:spTree>
    <p:extLst>
      <p:ext uri="{BB962C8B-B14F-4D97-AF65-F5344CB8AC3E}">
        <p14:creationId xmlns:p14="http://schemas.microsoft.com/office/powerpoint/2010/main" val="357068958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400" dirty="0">
                <a:latin typeface="Candara Light" panose="020E0502030303020204" pitchFamily="34" charset="0"/>
              </a:rPr>
              <a:t>Understanding dictionaries allows you to model a variety of real-world objects more accurately. You’ll be able to create a dictionary representing a person and then store as much information as you want about that person. You can store their name, age, location, profession, and any other aspect of a person you can describe.</a:t>
            </a:r>
          </a:p>
          <a:p>
            <a:r>
              <a:rPr lang="en-US" sz="2400" dirty="0">
                <a:latin typeface="Candara Light" panose="020E0502030303020204" pitchFamily="34" charset="0"/>
              </a:rPr>
              <a:t>A Simple Dictionary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40FED2FC-CA82-432E-884E-2499CD6EE4BC}"/>
              </a:ext>
            </a:extLst>
          </p:cNvPr>
          <p:cNvPicPr>
            <a:picLocks noChangeAspect="1"/>
          </p:cNvPicPr>
          <p:nvPr/>
        </p:nvPicPr>
        <p:blipFill rotWithShape="1">
          <a:blip r:embed="rId3"/>
          <a:srcRect l="26371" t="41931" r="15685" b="40856"/>
          <a:stretch/>
        </p:blipFill>
        <p:spPr>
          <a:xfrm>
            <a:off x="2563761" y="4200884"/>
            <a:ext cx="7064478" cy="1179871"/>
          </a:xfrm>
          <a:prstGeom prst="rect">
            <a:avLst/>
          </a:prstGeom>
        </p:spPr>
      </p:pic>
      <p:pic>
        <p:nvPicPr>
          <p:cNvPr id="8" name="Picture 7">
            <a:extLst>
              <a:ext uri="{FF2B5EF4-FFF2-40B4-BE49-F238E27FC236}">
                <a16:creationId xmlns:a16="http://schemas.microsoft.com/office/drawing/2014/main" id="{8C5D3492-59E5-462A-A4B9-0DFC661EE681}"/>
              </a:ext>
            </a:extLst>
          </p:cNvPr>
          <p:cNvPicPr>
            <a:picLocks noChangeAspect="1"/>
          </p:cNvPicPr>
          <p:nvPr/>
        </p:nvPicPr>
        <p:blipFill rotWithShape="1">
          <a:blip r:embed="rId3"/>
          <a:srcRect l="26371" t="69553" r="15685" b="20151"/>
          <a:stretch/>
        </p:blipFill>
        <p:spPr>
          <a:xfrm>
            <a:off x="2563761" y="5469936"/>
            <a:ext cx="7064478" cy="705721"/>
          </a:xfrm>
          <a:prstGeom prst="rect">
            <a:avLst/>
          </a:prstGeom>
        </p:spPr>
      </p:pic>
    </p:spTree>
    <p:extLst>
      <p:ext uri="{BB962C8B-B14F-4D97-AF65-F5344CB8AC3E}">
        <p14:creationId xmlns:p14="http://schemas.microsoft.com/office/powerpoint/2010/main" val="385662531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Working with Dictionaries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A dictionary in Python is a collection of key-value pairs. Each key is connected to a value, and you can use a key to access the value associated with that key. </a:t>
            </a:r>
          </a:p>
          <a:p>
            <a:r>
              <a:rPr lang="en-US" dirty="0">
                <a:latin typeface="Candara Light" panose="020E0502030303020204" pitchFamily="34" charset="0"/>
              </a:rPr>
              <a:t>In Python, a dictionary is wrapped in braces, {}.</a:t>
            </a:r>
          </a:p>
          <a:p>
            <a:r>
              <a:rPr lang="en-US" i="1" dirty="0">
                <a:latin typeface="Candara Light" panose="020E0502030303020204" pitchFamily="34" charset="0"/>
              </a:rPr>
              <a:t>A key-value pair </a:t>
            </a:r>
            <a:r>
              <a:rPr lang="en-US" dirty="0">
                <a:latin typeface="Candara Light" panose="020E0502030303020204" pitchFamily="34" charset="0"/>
              </a:rPr>
              <a:t>is a set of values associated with each other. </a:t>
            </a:r>
          </a:p>
          <a:p>
            <a:r>
              <a:rPr lang="en-US" dirty="0">
                <a:latin typeface="Candara Light" panose="020E0502030303020204" pitchFamily="34" charset="0"/>
              </a:rPr>
              <a:t>When you provide a key, Python returns the value associated with that key. Every key is connected to its value by a colon, and individual key-value pairs are separated by commas. </a:t>
            </a:r>
          </a:p>
          <a:p>
            <a:r>
              <a:rPr lang="en-US" dirty="0">
                <a:latin typeface="Candara Light" panose="020E0502030303020204" pitchFamily="34" charset="0"/>
              </a:rPr>
              <a:t>You can store as many key-value pairs as you want in a dictionary.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64716716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Accessing Values in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To get the value associated with a key, give the name of the dictionary and then place the key inside a set of square brackets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291619B3-732E-4503-A241-EB75A113588B}"/>
              </a:ext>
            </a:extLst>
          </p:cNvPr>
          <p:cNvPicPr>
            <a:picLocks noChangeAspect="1"/>
          </p:cNvPicPr>
          <p:nvPr/>
        </p:nvPicPr>
        <p:blipFill rotWithShape="1">
          <a:blip r:embed="rId3"/>
          <a:srcRect l="26855" t="19770" r="41282" b="70033"/>
          <a:stretch/>
        </p:blipFill>
        <p:spPr>
          <a:xfrm>
            <a:off x="273809" y="2797505"/>
            <a:ext cx="5319271" cy="957059"/>
          </a:xfrm>
          <a:prstGeom prst="rect">
            <a:avLst/>
          </a:prstGeom>
        </p:spPr>
      </p:pic>
      <p:pic>
        <p:nvPicPr>
          <p:cNvPr id="8" name="Picture 7">
            <a:extLst>
              <a:ext uri="{FF2B5EF4-FFF2-40B4-BE49-F238E27FC236}">
                <a16:creationId xmlns:a16="http://schemas.microsoft.com/office/drawing/2014/main" id="{64F825A4-6F85-4C5C-A22B-2EF5AFE734A8}"/>
              </a:ext>
            </a:extLst>
          </p:cNvPr>
          <p:cNvPicPr>
            <a:picLocks noChangeAspect="1"/>
          </p:cNvPicPr>
          <p:nvPr/>
        </p:nvPicPr>
        <p:blipFill rotWithShape="1">
          <a:blip r:embed="rId3"/>
          <a:srcRect l="26855" t="41413" r="41282" b="51085"/>
          <a:stretch/>
        </p:blipFill>
        <p:spPr>
          <a:xfrm>
            <a:off x="273809" y="3873017"/>
            <a:ext cx="5319271" cy="704215"/>
          </a:xfrm>
          <a:prstGeom prst="rect">
            <a:avLst/>
          </a:prstGeom>
        </p:spPr>
      </p:pic>
      <p:pic>
        <p:nvPicPr>
          <p:cNvPr id="11" name="Picture 10">
            <a:extLst>
              <a:ext uri="{FF2B5EF4-FFF2-40B4-BE49-F238E27FC236}">
                <a16:creationId xmlns:a16="http://schemas.microsoft.com/office/drawing/2014/main" id="{EF81A44F-7834-4480-810D-999CE96AAC6A}"/>
              </a:ext>
            </a:extLst>
          </p:cNvPr>
          <p:cNvPicPr>
            <a:picLocks noChangeAspect="1"/>
          </p:cNvPicPr>
          <p:nvPr/>
        </p:nvPicPr>
        <p:blipFill rotWithShape="1">
          <a:blip r:embed="rId4"/>
          <a:srcRect l="26874" t="48664" r="35397" b="36124"/>
          <a:stretch/>
        </p:blipFill>
        <p:spPr>
          <a:xfrm>
            <a:off x="6263129" y="2797505"/>
            <a:ext cx="5852671" cy="1326515"/>
          </a:xfrm>
          <a:prstGeom prst="rect">
            <a:avLst/>
          </a:prstGeom>
        </p:spPr>
      </p:pic>
      <p:pic>
        <p:nvPicPr>
          <p:cNvPr id="12" name="Picture 11">
            <a:extLst>
              <a:ext uri="{FF2B5EF4-FFF2-40B4-BE49-F238E27FC236}">
                <a16:creationId xmlns:a16="http://schemas.microsoft.com/office/drawing/2014/main" id="{448FE354-5981-4C24-BA77-E93E0908EC89}"/>
              </a:ext>
            </a:extLst>
          </p:cNvPr>
          <p:cNvPicPr>
            <a:picLocks noChangeAspect="1"/>
          </p:cNvPicPr>
          <p:nvPr/>
        </p:nvPicPr>
        <p:blipFill rotWithShape="1">
          <a:blip r:embed="rId4"/>
          <a:srcRect l="26874" t="82211" r="35397" b="9713"/>
          <a:stretch/>
        </p:blipFill>
        <p:spPr>
          <a:xfrm>
            <a:off x="6263129" y="4225124"/>
            <a:ext cx="5852671" cy="704215"/>
          </a:xfrm>
          <a:prstGeom prst="rect">
            <a:avLst/>
          </a:prstGeom>
        </p:spPr>
      </p:pic>
    </p:spTree>
    <p:extLst>
      <p:ext uri="{BB962C8B-B14F-4D97-AF65-F5344CB8AC3E}">
        <p14:creationId xmlns:p14="http://schemas.microsoft.com/office/powerpoint/2010/main" val="50829676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Adding New Key-Value Pairs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Dictionaries are dynamic structures, and you can add new key-value pairs to a dictionary at any time.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A37A17C-1FF7-47A3-9FED-E2E4A912902F}"/>
              </a:ext>
            </a:extLst>
          </p:cNvPr>
          <p:cNvPicPr>
            <a:picLocks noChangeAspect="1"/>
          </p:cNvPicPr>
          <p:nvPr/>
        </p:nvPicPr>
        <p:blipFill rotWithShape="1">
          <a:blip r:embed="rId3"/>
          <a:srcRect l="26371" t="23161" r="15806" b="52904"/>
          <a:stretch/>
        </p:blipFill>
        <p:spPr>
          <a:xfrm>
            <a:off x="2064774" y="2754364"/>
            <a:ext cx="8062452" cy="1876343"/>
          </a:xfrm>
          <a:prstGeom prst="rect">
            <a:avLst/>
          </a:prstGeom>
        </p:spPr>
      </p:pic>
      <p:pic>
        <p:nvPicPr>
          <p:cNvPr id="8" name="Picture 7">
            <a:extLst>
              <a:ext uri="{FF2B5EF4-FFF2-40B4-BE49-F238E27FC236}">
                <a16:creationId xmlns:a16="http://schemas.microsoft.com/office/drawing/2014/main" id="{0763C25A-A76D-476E-92B0-02C011853609}"/>
              </a:ext>
            </a:extLst>
          </p:cNvPr>
          <p:cNvPicPr>
            <a:picLocks noChangeAspect="1"/>
          </p:cNvPicPr>
          <p:nvPr/>
        </p:nvPicPr>
        <p:blipFill rotWithShape="1">
          <a:blip r:embed="rId3"/>
          <a:srcRect l="26371" t="68417" r="15806" b="21332"/>
          <a:stretch/>
        </p:blipFill>
        <p:spPr>
          <a:xfrm>
            <a:off x="2064774" y="4630707"/>
            <a:ext cx="8062452" cy="803639"/>
          </a:xfrm>
          <a:prstGeom prst="rect">
            <a:avLst/>
          </a:prstGeom>
        </p:spPr>
      </p:pic>
    </p:spTree>
    <p:extLst>
      <p:ext uri="{BB962C8B-B14F-4D97-AF65-F5344CB8AC3E}">
        <p14:creationId xmlns:p14="http://schemas.microsoft.com/office/powerpoint/2010/main" val="40157639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Starting with an Empty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It’s sometimes convenient, or even necessary, to start with an empty dictionary and then add each new item to it.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AA5828F-4C59-4611-ADD8-D9FA2F5FF0F6}"/>
              </a:ext>
            </a:extLst>
          </p:cNvPr>
          <p:cNvPicPr>
            <a:picLocks noChangeAspect="1"/>
          </p:cNvPicPr>
          <p:nvPr/>
        </p:nvPicPr>
        <p:blipFill rotWithShape="1">
          <a:blip r:embed="rId3"/>
          <a:srcRect l="26129" t="40425" r="15806" b="36123"/>
          <a:stretch/>
        </p:blipFill>
        <p:spPr>
          <a:xfrm>
            <a:off x="1582181" y="2595716"/>
            <a:ext cx="9027637" cy="2050026"/>
          </a:xfrm>
          <a:prstGeom prst="rect">
            <a:avLst/>
          </a:prstGeom>
        </p:spPr>
      </p:pic>
      <p:pic>
        <p:nvPicPr>
          <p:cNvPr id="8" name="Picture 7">
            <a:extLst>
              <a:ext uri="{FF2B5EF4-FFF2-40B4-BE49-F238E27FC236}">
                <a16:creationId xmlns:a16="http://schemas.microsoft.com/office/drawing/2014/main" id="{D13B20FF-6FF2-4DD6-9A02-870E2939D2B2}"/>
              </a:ext>
            </a:extLst>
          </p:cNvPr>
          <p:cNvPicPr>
            <a:picLocks noChangeAspect="1"/>
          </p:cNvPicPr>
          <p:nvPr/>
        </p:nvPicPr>
        <p:blipFill rotWithShape="1">
          <a:blip r:embed="rId3"/>
          <a:srcRect l="26129" t="78320" r="15806" b="14762"/>
          <a:stretch/>
        </p:blipFill>
        <p:spPr>
          <a:xfrm>
            <a:off x="1582180" y="4780679"/>
            <a:ext cx="9027637" cy="604684"/>
          </a:xfrm>
          <a:prstGeom prst="rect">
            <a:avLst/>
          </a:prstGeom>
        </p:spPr>
      </p:pic>
    </p:spTree>
    <p:extLst>
      <p:ext uri="{BB962C8B-B14F-4D97-AF65-F5344CB8AC3E}">
        <p14:creationId xmlns:p14="http://schemas.microsoft.com/office/powerpoint/2010/main" val="253504999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Modifying Values in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To modify a value in a dictionary, give the name of the dictionary with the key in square brackets and then the new value you want associated with that key.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D730049F-4ACC-4546-A2B3-E3B0030006DE}"/>
              </a:ext>
            </a:extLst>
          </p:cNvPr>
          <p:cNvPicPr>
            <a:picLocks noChangeAspect="1"/>
          </p:cNvPicPr>
          <p:nvPr/>
        </p:nvPicPr>
        <p:blipFill rotWithShape="1">
          <a:blip r:embed="rId3"/>
          <a:srcRect l="26975" t="17833" r="15444" b="62828"/>
          <a:stretch/>
        </p:blipFill>
        <p:spPr>
          <a:xfrm>
            <a:off x="1995325" y="3126656"/>
            <a:ext cx="8201350" cy="1548582"/>
          </a:xfrm>
          <a:prstGeom prst="rect">
            <a:avLst/>
          </a:prstGeom>
        </p:spPr>
      </p:pic>
      <p:pic>
        <p:nvPicPr>
          <p:cNvPr id="8" name="Picture 7">
            <a:extLst>
              <a:ext uri="{FF2B5EF4-FFF2-40B4-BE49-F238E27FC236}">
                <a16:creationId xmlns:a16="http://schemas.microsoft.com/office/drawing/2014/main" id="{A5C352A3-6955-44F3-BD48-6E87B187E13F}"/>
              </a:ext>
            </a:extLst>
          </p:cNvPr>
          <p:cNvPicPr>
            <a:picLocks noChangeAspect="1"/>
          </p:cNvPicPr>
          <p:nvPr/>
        </p:nvPicPr>
        <p:blipFill rotWithShape="1">
          <a:blip r:embed="rId3"/>
          <a:srcRect l="26975" t="52841" r="15444" b="37950"/>
          <a:stretch/>
        </p:blipFill>
        <p:spPr>
          <a:xfrm>
            <a:off x="1995325" y="4810175"/>
            <a:ext cx="8201350" cy="737418"/>
          </a:xfrm>
          <a:prstGeom prst="rect">
            <a:avLst/>
          </a:prstGeom>
        </p:spPr>
      </p:pic>
    </p:spTree>
    <p:extLst>
      <p:ext uri="{BB962C8B-B14F-4D97-AF65-F5344CB8AC3E}">
        <p14:creationId xmlns:p14="http://schemas.microsoft.com/office/powerpoint/2010/main" val="397208237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Modifying Values in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442163"/>
            <a:ext cx="10515600" cy="4351338"/>
          </a:xfrm>
        </p:spPr>
        <p:txBody>
          <a:bodyPr>
            <a:normAutofit/>
          </a:bodyPr>
          <a:lstStyle/>
          <a:p>
            <a:r>
              <a:rPr lang="en-US" sz="2200" dirty="0">
                <a:latin typeface="Candara Light" panose="020E0502030303020204" pitchFamily="34" charset="0"/>
              </a:rPr>
              <a:t>For a more interesting example, let’s track the position of an alien that can move at different speeds.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99FFC3A-ECA8-4C3A-B8A9-4D5FBAC0951B}"/>
              </a:ext>
            </a:extLst>
          </p:cNvPr>
          <p:cNvPicPr>
            <a:picLocks noChangeAspect="1"/>
          </p:cNvPicPr>
          <p:nvPr/>
        </p:nvPicPr>
        <p:blipFill rotWithShape="1">
          <a:blip r:embed="rId3"/>
          <a:srcRect l="26856" t="33971" r="24999" b="7942"/>
          <a:stretch/>
        </p:blipFill>
        <p:spPr>
          <a:xfrm>
            <a:off x="0" y="2253537"/>
            <a:ext cx="5869858" cy="3981655"/>
          </a:xfrm>
          <a:prstGeom prst="rect">
            <a:avLst/>
          </a:prstGeom>
        </p:spPr>
      </p:pic>
      <p:pic>
        <p:nvPicPr>
          <p:cNvPr id="8" name="Picture 7">
            <a:extLst>
              <a:ext uri="{FF2B5EF4-FFF2-40B4-BE49-F238E27FC236}">
                <a16:creationId xmlns:a16="http://schemas.microsoft.com/office/drawing/2014/main" id="{97965FA5-D7E9-479F-A053-01AB7564FFFF}"/>
              </a:ext>
            </a:extLst>
          </p:cNvPr>
          <p:cNvPicPr>
            <a:picLocks noChangeAspect="1"/>
          </p:cNvPicPr>
          <p:nvPr/>
        </p:nvPicPr>
        <p:blipFill rotWithShape="1">
          <a:blip r:embed="rId4"/>
          <a:srcRect l="26492" t="28377" r="40443" b="60435"/>
          <a:stretch/>
        </p:blipFill>
        <p:spPr>
          <a:xfrm>
            <a:off x="7634748" y="2862662"/>
            <a:ext cx="4031226" cy="766916"/>
          </a:xfrm>
          <a:prstGeom prst="rect">
            <a:avLst/>
          </a:prstGeom>
        </p:spPr>
      </p:pic>
      <p:sp>
        <p:nvSpPr>
          <p:cNvPr id="10" name="Arrow: Notched Right 9">
            <a:extLst>
              <a:ext uri="{FF2B5EF4-FFF2-40B4-BE49-F238E27FC236}">
                <a16:creationId xmlns:a16="http://schemas.microsoft.com/office/drawing/2014/main" id="{843B0608-34FC-4210-B59F-DEAADF86AB61}"/>
              </a:ext>
            </a:extLst>
          </p:cNvPr>
          <p:cNvSpPr/>
          <p:nvPr/>
        </p:nvSpPr>
        <p:spPr>
          <a:xfrm>
            <a:off x="6096000" y="3063240"/>
            <a:ext cx="1097280" cy="3657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8053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Removing Key-Value Pairs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dirty="0">
                <a:latin typeface="Candara Light" panose="020E0502030303020204" pitchFamily="34" charset="0"/>
              </a:rPr>
              <a:t>When you no longer need a piece of information that’s stored in a dictionary, you can use the del statement to completely remove a key-value pair. </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r>
              <a:rPr lang="en-US" dirty="0">
                <a:latin typeface="Candara Light" panose="020E0502030303020204" pitchFamily="34" charset="0"/>
              </a:rPr>
              <a:t>Note: Be aware that the deleted key-value pair is removed permanently.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9" name="Picture 8">
            <a:extLst>
              <a:ext uri="{FF2B5EF4-FFF2-40B4-BE49-F238E27FC236}">
                <a16:creationId xmlns:a16="http://schemas.microsoft.com/office/drawing/2014/main" id="{94C76A6C-CEE9-4E40-9BA6-A2F22134DC0A}"/>
              </a:ext>
            </a:extLst>
          </p:cNvPr>
          <p:cNvPicPr>
            <a:picLocks noChangeAspect="1"/>
          </p:cNvPicPr>
          <p:nvPr/>
        </p:nvPicPr>
        <p:blipFill rotWithShape="1">
          <a:blip r:embed="rId3"/>
          <a:srcRect l="26500" t="20431" r="15750" b="58448"/>
          <a:stretch/>
        </p:blipFill>
        <p:spPr>
          <a:xfrm>
            <a:off x="1982644" y="3017520"/>
            <a:ext cx="8226712" cy="1691640"/>
          </a:xfrm>
          <a:prstGeom prst="rect">
            <a:avLst/>
          </a:prstGeom>
        </p:spPr>
      </p:pic>
      <p:pic>
        <p:nvPicPr>
          <p:cNvPr id="10" name="Picture 9">
            <a:extLst>
              <a:ext uri="{FF2B5EF4-FFF2-40B4-BE49-F238E27FC236}">
                <a16:creationId xmlns:a16="http://schemas.microsoft.com/office/drawing/2014/main" id="{F99F5E17-342B-4DE1-B271-9CB42119AF5C}"/>
              </a:ext>
            </a:extLst>
          </p:cNvPr>
          <p:cNvPicPr>
            <a:picLocks noChangeAspect="1"/>
          </p:cNvPicPr>
          <p:nvPr/>
        </p:nvPicPr>
        <p:blipFill rotWithShape="1">
          <a:blip r:embed="rId3"/>
          <a:srcRect l="26500" t="58998" r="15750" b="31108"/>
          <a:stretch/>
        </p:blipFill>
        <p:spPr>
          <a:xfrm>
            <a:off x="1982644" y="4650582"/>
            <a:ext cx="8226712" cy="792479"/>
          </a:xfrm>
          <a:prstGeom prst="rect">
            <a:avLst/>
          </a:prstGeom>
        </p:spPr>
      </p:pic>
    </p:spTree>
    <p:extLst>
      <p:ext uri="{BB962C8B-B14F-4D97-AF65-F5344CB8AC3E}">
        <p14:creationId xmlns:p14="http://schemas.microsoft.com/office/powerpoint/2010/main" val="408515205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 Dictionary of Similar Objects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200" dirty="0">
                <a:latin typeface="Candara Light" panose="020E0502030303020204" pitchFamily="34" charset="0"/>
              </a:rPr>
              <a:t>You can also use a dictionary to store one kind of information about many objects.</a:t>
            </a:r>
          </a:p>
          <a:p>
            <a:r>
              <a:rPr lang="en-US" sz="2200" dirty="0">
                <a:latin typeface="Candara Light" panose="020E0502030303020204" pitchFamily="34" charset="0"/>
              </a:rPr>
              <a:t>When you know you’ll need more than one line to define a dictionary, press enter after the opening brace. Then indent the next line one. </a:t>
            </a:r>
          </a:p>
          <a:p>
            <a:r>
              <a:rPr lang="en-US" sz="2200" dirty="0">
                <a:latin typeface="Candara Light" panose="020E0502030303020204" pitchFamily="34" charset="0"/>
              </a:rPr>
              <a:t>Once you’ve finished defining the dictionary, add a closing brace on a new line after the last key-value pair and indent it one level so it aligns with the keys in the dictionary. </a:t>
            </a:r>
          </a:p>
          <a:p>
            <a:r>
              <a:rPr lang="en-US" sz="2200" dirty="0">
                <a:latin typeface="Candara Light" panose="020E0502030303020204" pitchFamily="34" charset="0"/>
              </a:rPr>
              <a:t>It’s good practice to include a comma after the last key-value pair as well, so you’re ready to add a new key-value pair on the next line.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D4D6A187-3B85-47A8-AB98-1B37EB97423A}"/>
              </a:ext>
            </a:extLst>
          </p:cNvPr>
          <p:cNvPicPr>
            <a:picLocks noChangeAspect="1"/>
          </p:cNvPicPr>
          <p:nvPr/>
        </p:nvPicPr>
        <p:blipFill rotWithShape="1">
          <a:blip r:embed="rId3"/>
          <a:srcRect l="26625" t="43108" r="54326" b="32658"/>
          <a:stretch/>
        </p:blipFill>
        <p:spPr>
          <a:xfrm>
            <a:off x="8503920" y="4274530"/>
            <a:ext cx="3611880" cy="2583470"/>
          </a:xfrm>
          <a:prstGeom prst="rect">
            <a:avLst/>
          </a:prstGeom>
        </p:spPr>
      </p:pic>
    </p:spTree>
    <p:extLst>
      <p:ext uri="{BB962C8B-B14F-4D97-AF65-F5344CB8AC3E}">
        <p14:creationId xmlns:p14="http://schemas.microsoft.com/office/powerpoint/2010/main" val="201180944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234105"/>
            <a:ext cx="10515600" cy="1325563"/>
          </a:xfrm>
        </p:spPr>
        <p:txBody>
          <a:bodyPr>
            <a:normAutofit/>
          </a:bodyPr>
          <a:lstStyle/>
          <a:p>
            <a:pPr algn="ctr"/>
            <a:r>
              <a:rPr lang="en-US" sz="3600" dirty="0">
                <a:latin typeface="Candara Light" panose="020E0502030303020204" pitchFamily="34" charset="0"/>
              </a:rPr>
              <a:t>A Dictionary of Similar Objects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3471C3C-14DF-41BD-89CF-729FD9916575}"/>
              </a:ext>
            </a:extLst>
          </p:cNvPr>
          <p:cNvPicPr>
            <a:picLocks noChangeAspect="1"/>
          </p:cNvPicPr>
          <p:nvPr/>
        </p:nvPicPr>
        <p:blipFill rotWithShape="1">
          <a:blip r:embed="rId3"/>
          <a:srcRect l="26855" t="38274" r="15081" b="29022"/>
          <a:stretch/>
        </p:blipFill>
        <p:spPr>
          <a:xfrm>
            <a:off x="1573647" y="2194540"/>
            <a:ext cx="9044706" cy="2864157"/>
          </a:xfrm>
          <a:prstGeom prst="rect">
            <a:avLst/>
          </a:prstGeom>
        </p:spPr>
      </p:pic>
    </p:spTree>
    <p:extLst>
      <p:ext uri="{BB962C8B-B14F-4D97-AF65-F5344CB8AC3E}">
        <p14:creationId xmlns:p14="http://schemas.microsoft.com/office/powerpoint/2010/main" val="783314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Running Python in a Terminal Session</a:t>
            </a:r>
          </a:p>
          <a:p>
            <a:pPr lvl="1"/>
            <a:r>
              <a:rPr lang="en-US" dirty="0">
                <a:latin typeface="+mj-lt"/>
              </a:rPr>
              <a:t>Open a command window and enter python in lowercase. You should see a Python prompt (&gt;&gt;&gt;), which means Windows has found the version of Python you just installed.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D01E3FBE-B423-47B3-B4F8-99AED06EA2E7}"/>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PYTHON installation</a:t>
            </a:r>
          </a:p>
        </p:txBody>
      </p:sp>
      <p:pic>
        <p:nvPicPr>
          <p:cNvPr id="8" name="Picture 7">
            <a:extLst>
              <a:ext uri="{FF2B5EF4-FFF2-40B4-BE49-F238E27FC236}">
                <a16:creationId xmlns:a16="http://schemas.microsoft.com/office/drawing/2014/main" id="{F93CA8FE-E401-4861-8B59-177379EB3A2F}"/>
              </a:ext>
            </a:extLst>
          </p:cNvPr>
          <p:cNvPicPr>
            <a:picLocks noChangeAspect="1"/>
          </p:cNvPicPr>
          <p:nvPr/>
        </p:nvPicPr>
        <p:blipFill rotWithShape="1">
          <a:blip r:embed="rId3"/>
          <a:srcRect r="23020" b="21863"/>
          <a:stretch/>
        </p:blipFill>
        <p:spPr>
          <a:xfrm>
            <a:off x="4894007" y="3171513"/>
            <a:ext cx="6459793" cy="3686487"/>
          </a:xfrm>
          <a:prstGeom prst="rect">
            <a:avLst/>
          </a:prstGeom>
        </p:spPr>
      </p:pic>
    </p:spTree>
    <p:extLst>
      <p:ext uri="{BB962C8B-B14F-4D97-AF65-F5344CB8AC3E}">
        <p14:creationId xmlns:p14="http://schemas.microsoft.com/office/powerpoint/2010/main" val="38216580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get() to Access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Using keys in square brackets to retrieve the value you’re interested in from a dictionary might cause one potential problem: if the key you ask for doesn’t exist, you’ll get an error.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1DBFBA0-05C0-42A9-B96F-45A6C7B10E06}"/>
              </a:ext>
            </a:extLst>
          </p:cNvPr>
          <p:cNvPicPr>
            <a:picLocks noChangeAspect="1"/>
          </p:cNvPicPr>
          <p:nvPr/>
        </p:nvPicPr>
        <p:blipFill rotWithShape="1">
          <a:blip r:embed="rId3"/>
          <a:srcRect l="26363" t="24641" r="15568" b="63845"/>
          <a:stretch/>
        </p:blipFill>
        <p:spPr>
          <a:xfrm>
            <a:off x="2556163" y="3429000"/>
            <a:ext cx="7079673" cy="789276"/>
          </a:xfrm>
          <a:prstGeom prst="rect">
            <a:avLst/>
          </a:prstGeom>
        </p:spPr>
      </p:pic>
      <p:pic>
        <p:nvPicPr>
          <p:cNvPr id="8" name="Picture 7">
            <a:extLst>
              <a:ext uri="{FF2B5EF4-FFF2-40B4-BE49-F238E27FC236}">
                <a16:creationId xmlns:a16="http://schemas.microsoft.com/office/drawing/2014/main" id="{1B3CFD98-F564-4823-8F62-4EF5B466D151}"/>
              </a:ext>
            </a:extLst>
          </p:cNvPr>
          <p:cNvPicPr>
            <a:picLocks noChangeAspect="1"/>
          </p:cNvPicPr>
          <p:nvPr/>
        </p:nvPicPr>
        <p:blipFill rotWithShape="1">
          <a:blip r:embed="rId3"/>
          <a:srcRect l="26363" t="42690" r="15568" b="40374"/>
          <a:stretch/>
        </p:blipFill>
        <p:spPr>
          <a:xfrm>
            <a:off x="2556163" y="4525314"/>
            <a:ext cx="7079673" cy="1160895"/>
          </a:xfrm>
          <a:prstGeom prst="rect">
            <a:avLst/>
          </a:prstGeom>
        </p:spPr>
      </p:pic>
    </p:spTree>
    <p:extLst>
      <p:ext uri="{BB962C8B-B14F-4D97-AF65-F5344CB8AC3E}">
        <p14:creationId xmlns:p14="http://schemas.microsoft.com/office/powerpoint/2010/main" val="13065607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get() to Access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200" dirty="0">
                <a:latin typeface="Candara Light" panose="020E0502030303020204" pitchFamily="34" charset="0"/>
              </a:rPr>
              <a:t>The get() method requires a key as a first argument. As a second optional argument, you can pass the value to be returned if the key doesn’t exist.</a:t>
            </a:r>
          </a:p>
          <a:p>
            <a:r>
              <a:rPr lang="en-US" sz="2200" dirty="0">
                <a:latin typeface="Candara Light" panose="020E0502030303020204" pitchFamily="34" charset="0"/>
              </a:rPr>
              <a:t>If the key 'points' exists in the dictionary, you’ll get the corresponding value. If it doesn’t, you get the default value. In this case, points doesn’t exist, and we get a clean message instead of an error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58CBC80-6500-4A83-90FA-61C5D78AC3B7}"/>
              </a:ext>
            </a:extLst>
          </p:cNvPr>
          <p:cNvPicPr>
            <a:picLocks noChangeAspect="1"/>
          </p:cNvPicPr>
          <p:nvPr/>
        </p:nvPicPr>
        <p:blipFill rotWithShape="1">
          <a:blip r:embed="rId3"/>
          <a:srcRect l="26363" t="29967" r="15795" b="51920"/>
          <a:stretch/>
        </p:blipFill>
        <p:spPr>
          <a:xfrm>
            <a:off x="1585503" y="3964860"/>
            <a:ext cx="8940577" cy="1574077"/>
          </a:xfrm>
          <a:prstGeom prst="rect">
            <a:avLst/>
          </a:prstGeom>
        </p:spPr>
      </p:pic>
      <p:pic>
        <p:nvPicPr>
          <p:cNvPr id="8" name="Picture 7">
            <a:extLst>
              <a:ext uri="{FF2B5EF4-FFF2-40B4-BE49-F238E27FC236}">
                <a16:creationId xmlns:a16="http://schemas.microsoft.com/office/drawing/2014/main" id="{91DDFB7C-D0BA-4DD5-9AE1-B71379A57DA2}"/>
              </a:ext>
            </a:extLst>
          </p:cNvPr>
          <p:cNvPicPr>
            <a:picLocks noChangeAspect="1"/>
          </p:cNvPicPr>
          <p:nvPr/>
        </p:nvPicPr>
        <p:blipFill rotWithShape="1">
          <a:blip r:embed="rId3"/>
          <a:srcRect l="26363" t="61987" r="15795" b="30737"/>
          <a:stretch/>
        </p:blipFill>
        <p:spPr>
          <a:xfrm>
            <a:off x="1585503" y="5538937"/>
            <a:ext cx="9020991" cy="638026"/>
          </a:xfrm>
          <a:prstGeom prst="rect">
            <a:avLst/>
          </a:prstGeom>
        </p:spPr>
      </p:pic>
    </p:spTree>
    <p:extLst>
      <p:ext uri="{BB962C8B-B14F-4D97-AF65-F5344CB8AC3E}">
        <p14:creationId xmlns:p14="http://schemas.microsoft.com/office/powerpoint/2010/main" val="90703869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get() to Access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Note: </a:t>
            </a:r>
          </a:p>
          <a:p>
            <a:r>
              <a:rPr lang="en-US" dirty="0">
                <a:latin typeface="Candara Light" panose="020E0502030303020204" pitchFamily="34" charset="0"/>
              </a:rPr>
              <a:t>If you leave out the second argument in the call to get() and the key doesn’t exist, Python will return the value None. The special value None means “no value exists.” This is not an error: it’s a special value meant to indicate the absence of a value. </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86861920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lnSpcReduction="10000"/>
          </a:bodyPr>
          <a:lstStyle/>
          <a:p>
            <a:r>
              <a:rPr lang="en-US" b="1" dirty="0">
                <a:latin typeface="Candara Light" panose="020E0502030303020204" pitchFamily="34" charset="0"/>
              </a:rPr>
              <a:t>6-1. Person</a:t>
            </a:r>
            <a:r>
              <a:rPr lang="en-US" dirty="0">
                <a:latin typeface="Candara Light" panose="020E0502030303020204" pitchFamily="34" charset="0"/>
              </a:rPr>
              <a:t>: Use a dictionary to store information about a person you know. Store their first name, last name, age, and the city in which they live. You should have keys such as </a:t>
            </a:r>
            <a:r>
              <a:rPr lang="en-US" dirty="0" err="1">
                <a:latin typeface="Candara Light" panose="020E0502030303020204" pitchFamily="34" charset="0"/>
              </a:rPr>
              <a:t>first_name</a:t>
            </a:r>
            <a:r>
              <a:rPr lang="en-US" dirty="0">
                <a:latin typeface="Candara Light" panose="020E0502030303020204" pitchFamily="34" charset="0"/>
              </a:rPr>
              <a:t>, </a:t>
            </a:r>
            <a:r>
              <a:rPr lang="en-US" dirty="0" err="1">
                <a:latin typeface="Candara Light" panose="020E0502030303020204" pitchFamily="34" charset="0"/>
              </a:rPr>
              <a:t>last_name</a:t>
            </a:r>
            <a:r>
              <a:rPr lang="en-US" dirty="0">
                <a:latin typeface="Candara Light" panose="020E0502030303020204" pitchFamily="34" charset="0"/>
              </a:rPr>
              <a:t>, age, and city. Print each piece of information stored in your dictionary.</a:t>
            </a:r>
          </a:p>
          <a:p>
            <a:r>
              <a:rPr lang="en-US" b="1" dirty="0">
                <a:latin typeface="Candara Light" panose="020E0502030303020204" pitchFamily="34" charset="0"/>
              </a:rPr>
              <a:t>6-2. Favorite Numbers</a:t>
            </a:r>
            <a:r>
              <a:rPr lang="en-US" dirty="0">
                <a:latin typeface="Candara Light" panose="020E0502030303020204" pitchFamily="34" charset="0"/>
              </a:rPr>
              <a:t>: Use a dictionary to store people’s favorite numbers. Think of five names, and use them as keys in your dictionary. Think of a favorite number for each person, and store each as a value in your dictionary. Print each person’s name and their favorite number. For even more fun, poll a few friends and get some actual data for your program.</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52264105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6-3. Glossary</a:t>
            </a:r>
            <a:r>
              <a:rPr lang="en-US" dirty="0">
                <a:latin typeface="Candara Light" panose="020E0502030303020204" pitchFamily="34" charset="0"/>
              </a:rPr>
              <a:t>: A Python dictionary can be used to model an actual dictionary. However, to avoid confusion, let’s call it a glossary.</a:t>
            </a:r>
          </a:p>
          <a:p>
            <a:pPr lvl="1"/>
            <a:r>
              <a:rPr lang="en-US" dirty="0">
                <a:latin typeface="Candara Light" panose="020E0502030303020204" pitchFamily="34" charset="0"/>
              </a:rPr>
              <a:t>Think of five programming words you’ve learned about in the previous chapters. Use these words as the keys in your glossary, and store their meanings as values.</a:t>
            </a:r>
          </a:p>
          <a:p>
            <a:pPr lvl="1"/>
            <a:r>
              <a:rPr lang="en-US" dirty="0">
                <a:latin typeface="Candara Light" panose="020E0502030303020204" pitchFamily="34" charset="0"/>
              </a:rPr>
              <a:t>Print each word and its meaning as neatly formatted output. You might print the word followed by a colon and then its meaning, or print the word on one line and then print its meaning indented on a second line. Use the newline character (\n) to insert a blank line between each word-meaning pair in your output.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8803550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Looping Through All Key-Value Pairs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BB2468A-C840-48CF-BF57-88CB7AD3E1CD}"/>
              </a:ext>
            </a:extLst>
          </p:cNvPr>
          <p:cNvPicPr>
            <a:picLocks noChangeAspect="1"/>
          </p:cNvPicPr>
          <p:nvPr/>
        </p:nvPicPr>
        <p:blipFill rotWithShape="1">
          <a:blip r:embed="rId3"/>
          <a:srcRect l="26477" t="17833" r="16023" b="50000"/>
          <a:stretch/>
        </p:blipFill>
        <p:spPr>
          <a:xfrm>
            <a:off x="838200" y="2326557"/>
            <a:ext cx="7010401" cy="2204885"/>
          </a:xfrm>
          <a:prstGeom prst="rect">
            <a:avLst/>
          </a:prstGeom>
        </p:spPr>
      </p:pic>
      <p:pic>
        <p:nvPicPr>
          <p:cNvPr id="9" name="Picture 8">
            <a:extLst>
              <a:ext uri="{FF2B5EF4-FFF2-40B4-BE49-F238E27FC236}">
                <a16:creationId xmlns:a16="http://schemas.microsoft.com/office/drawing/2014/main" id="{2D3625AE-055E-4E87-BB78-45CECB4F154B}"/>
              </a:ext>
            </a:extLst>
          </p:cNvPr>
          <p:cNvPicPr>
            <a:picLocks noChangeAspect="1"/>
          </p:cNvPicPr>
          <p:nvPr/>
        </p:nvPicPr>
        <p:blipFill rotWithShape="1">
          <a:blip r:embed="rId4"/>
          <a:srcRect l="26477" t="47271" r="16023" b="23624"/>
          <a:stretch/>
        </p:blipFill>
        <p:spPr>
          <a:xfrm>
            <a:off x="838199" y="4710829"/>
            <a:ext cx="7010402" cy="1995054"/>
          </a:xfrm>
          <a:prstGeom prst="rect">
            <a:avLst/>
          </a:prstGeom>
        </p:spPr>
      </p:pic>
      <p:pic>
        <p:nvPicPr>
          <p:cNvPr id="11" name="Picture 10">
            <a:extLst>
              <a:ext uri="{FF2B5EF4-FFF2-40B4-BE49-F238E27FC236}">
                <a16:creationId xmlns:a16="http://schemas.microsoft.com/office/drawing/2014/main" id="{31A6DC69-BDDD-4B99-AB82-086326FF71A0}"/>
              </a:ext>
            </a:extLst>
          </p:cNvPr>
          <p:cNvPicPr>
            <a:picLocks noChangeAspect="1"/>
          </p:cNvPicPr>
          <p:nvPr/>
        </p:nvPicPr>
        <p:blipFill rotWithShape="1">
          <a:blip r:embed="rId5"/>
          <a:srcRect l="26591" t="36519" r="53295" b="57983"/>
          <a:stretch/>
        </p:blipFill>
        <p:spPr>
          <a:xfrm rot="1521329">
            <a:off x="7203093" y="3788183"/>
            <a:ext cx="4796215" cy="737079"/>
          </a:xfrm>
          <a:prstGeom prst="rect">
            <a:avLst/>
          </a:prstGeom>
        </p:spPr>
      </p:pic>
    </p:spTree>
    <p:extLst>
      <p:ext uri="{BB962C8B-B14F-4D97-AF65-F5344CB8AC3E}">
        <p14:creationId xmlns:p14="http://schemas.microsoft.com/office/powerpoint/2010/main" val="240978044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Looping Through All Key-Value Pairs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A4F214F-B27E-424F-8DF4-5D08F85E96CE}"/>
              </a:ext>
            </a:extLst>
          </p:cNvPr>
          <p:cNvPicPr>
            <a:picLocks noChangeAspect="1"/>
          </p:cNvPicPr>
          <p:nvPr/>
        </p:nvPicPr>
        <p:blipFill rotWithShape="1">
          <a:blip r:embed="rId3"/>
          <a:srcRect l="26932" t="14326" r="15569" b="53133"/>
          <a:stretch/>
        </p:blipFill>
        <p:spPr>
          <a:xfrm>
            <a:off x="2590798" y="2343223"/>
            <a:ext cx="7010401" cy="2230582"/>
          </a:xfrm>
          <a:prstGeom prst="rect">
            <a:avLst/>
          </a:prstGeom>
        </p:spPr>
      </p:pic>
      <p:pic>
        <p:nvPicPr>
          <p:cNvPr id="8" name="Picture 7">
            <a:extLst>
              <a:ext uri="{FF2B5EF4-FFF2-40B4-BE49-F238E27FC236}">
                <a16:creationId xmlns:a16="http://schemas.microsoft.com/office/drawing/2014/main" id="{53E074D5-7F0F-4D29-96E1-41D1497F13A8}"/>
              </a:ext>
            </a:extLst>
          </p:cNvPr>
          <p:cNvPicPr>
            <a:picLocks noChangeAspect="1"/>
          </p:cNvPicPr>
          <p:nvPr/>
        </p:nvPicPr>
        <p:blipFill rotWithShape="1">
          <a:blip r:embed="rId3"/>
          <a:srcRect l="26932" t="72333" r="15569" b="10891"/>
          <a:stretch/>
        </p:blipFill>
        <p:spPr>
          <a:xfrm>
            <a:off x="2590798" y="4641273"/>
            <a:ext cx="7010401" cy="1149926"/>
          </a:xfrm>
          <a:prstGeom prst="rect">
            <a:avLst/>
          </a:prstGeom>
        </p:spPr>
      </p:pic>
    </p:spTree>
    <p:extLst>
      <p:ext uri="{BB962C8B-B14F-4D97-AF65-F5344CB8AC3E}">
        <p14:creationId xmlns:p14="http://schemas.microsoft.com/office/powerpoint/2010/main" val="252055256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All the Keys in a Dictionary</a:t>
            </a:r>
          </a:p>
          <a:p>
            <a:pPr lvl="1"/>
            <a:r>
              <a:rPr lang="en-US" dirty="0">
                <a:latin typeface="Candara Light" panose="020E0502030303020204" pitchFamily="34" charset="0"/>
              </a:rPr>
              <a:t>The keys() method is useful when you don’t need to work with all of the values in a dictionary.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46238D3-3DF0-48B5-BE01-331CB51C26E3}"/>
              </a:ext>
            </a:extLst>
          </p:cNvPr>
          <p:cNvPicPr>
            <a:picLocks noChangeAspect="1"/>
          </p:cNvPicPr>
          <p:nvPr/>
        </p:nvPicPr>
        <p:blipFill rotWithShape="1">
          <a:blip r:embed="rId3"/>
          <a:srcRect l="27159" t="16347" r="15454" b="50000"/>
          <a:stretch/>
        </p:blipFill>
        <p:spPr>
          <a:xfrm>
            <a:off x="2597727" y="3000303"/>
            <a:ext cx="6996546" cy="2306782"/>
          </a:xfrm>
          <a:prstGeom prst="rect">
            <a:avLst/>
          </a:prstGeom>
        </p:spPr>
      </p:pic>
      <p:pic>
        <p:nvPicPr>
          <p:cNvPr id="9" name="Picture 8">
            <a:extLst>
              <a:ext uri="{FF2B5EF4-FFF2-40B4-BE49-F238E27FC236}">
                <a16:creationId xmlns:a16="http://schemas.microsoft.com/office/drawing/2014/main" id="{0F7ECDCE-3DF7-4662-81DB-4AB3F21D55D7}"/>
              </a:ext>
            </a:extLst>
          </p:cNvPr>
          <p:cNvPicPr>
            <a:picLocks noChangeAspect="1"/>
          </p:cNvPicPr>
          <p:nvPr/>
        </p:nvPicPr>
        <p:blipFill rotWithShape="1">
          <a:blip r:embed="rId4"/>
          <a:srcRect l="26363" t="26609" r="16250" b="56254"/>
          <a:stretch/>
        </p:blipFill>
        <p:spPr>
          <a:xfrm>
            <a:off x="2597726" y="5486472"/>
            <a:ext cx="6996547" cy="1174678"/>
          </a:xfrm>
          <a:prstGeom prst="rect">
            <a:avLst/>
          </a:prstGeom>
        </p:spPr>
      </p:pic>
    </p:spTree>
    <p:extLst>
      <p:ext uri="{BB962C8B-B14F-4D97-AF65-F5344CB8AC3E}">
        <p14:creationId xmlns:p14="http://schemas.microsoft.com/office/powerpoint/2010/main" val="76953071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All the Keys in a Dictionary – continued</a:t>
            </a:r>
          </a:p>
          <a:p>
            <a:pPr lvl="1"/>
            <a:r>
              <a:rPr lang="en-US" dirty="0">
                <a:latin typeface="Candara Light" panose="020E0502030303020204" pitchFamily="34" charset="0"/>
              </a:rPr>
              <a:t>Looping through the keys is actually the default behavior when looping through a dictionary, so this code would have exactly the same output if you wrote . . .</a:t>
            </a:r>
          </a:p>
          <a:p>
            <a:pPr lvl="1"/>
            <a:endParaRPr lang="en-US" dirty="0">
              <a:latin typeface="Candara Light" panose="020E0502030303020204" pitchFamily="34" charset="0"/>
            </a:endParaRPr>
          </a:p>
          <a:p>
            <a:pPr lvl="1"/>
            <a:endParaRPr lang="en-US" dirty="0">
              <a:latin typeface="Candara Light" panose="020E0502030303020204" pitchFamily="34" charset="0"/>
            </a:endParaRPr>
          </a:p>
          <a:p>
            <a:pPr lvl="1"/>
            <a:r>
              <a:rPr lang="en-US" dirty="0">
                <a:latin typeface="Candara Light" panose="020E0502030303020204" pitchFamily="34" charset="0"/>
              </a:rPr>
              <a:t>Rather than</a:t>
            </a:r>
          </a:p>
          <a:p>
            <a:pPr lvl="1"/>
            <a:endParaRPr lang="en-US" dirty="0">
              <a:latin typeface="Candara Light" panose="020E0502030303020204" pitchFamily="34" charset="0"/>
            </a:endParaRPr>
          </a:p>
          <a:p>
            <a:pPr lvl="1"/>
            <a:endParaRPr lang="en-US" dirty="0">
              <a:latin typeface="Candara Light" panose="020E0502030303020204" pitchFamily="34" charset="0"/>
            </a:endParaRPr>
          </a:p>
          <a:p>
            <a:pPr lvl="1"/>
            <a:r>
              <a:rPr lang="en-US" dirty="0">
                <a:latin typeface="Candara Light" panose="020E0502030303020204" pitchFamily="34" charset="0"/>
              </a:rPr>
              <a:t>You can choose to use the keys() method explicitly if it makes your code easier to read, or you can omit it if you wish.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8418547A-9037-40D2-A4C4-B3FFF84E1ADE}"/>
              </a:ext>
            </a:extLst>
          </p:cNvPr>
          <p:cNvPicPr>
            <a:picLocks noChangeAspect="1"/>
          </p:cNvPicPr>
          <p:nvPr/>
        </p:nvPicPr>
        <p:blipFill rotWithShape="1">
          <a:blip r:embed="rId3"/>
          <a:srcRect l="26363" t="58340" r="16250" b="34788"/>
          <a:stretch/>
        </p:blipFill>
        <p:spPr>
          <a:xfrm>
            <a:off x="2597725" y="3530241"/>
            <a:ext cx="6996547" cy="471053"/>
          </a:xfrm>
          <a:prstGeom prst="rect">
            <a:avLst/>
          </a:prstGeom>
        </p:spPr>
      </p:pic>
      <p:pic>
        <p:nvPicPr>
          <p:cNvPr id="7" name="Picture 6">
            <a:extLst>
              <a:ext uri="{FF2B5EF4-FFF2-40B4-BE49-F238E27FC236}">
                <a16:creationId xmlns:a16="http://schemas.microsoft.com/office/drawing/2014/main" id="{F793BCE4-E6A8-4C55-BF25-4EB2124BD977}"/>
              </a:ext>
            </a:extLst>
          </p:cNvPr>
          <p:cNvPicPr>
            <a:picLocks noChangeAspect="1"/>
          </p:cNvPicPr>
          <p:nvPr/>
        </p:nvPicPr>
        <p:blipFill rotWithShape="1">
          <a:blip r:embed="rId3"/>
          <a:srcRect l="26363" t="72889" r="16250" b="20239"/>
          <a:stretch/>
        </p:blipFill>
        <p:spPr>
          <a:xfrm>
            <a:off x="2597726" y="4567454"/>
            <a:ext cx="6996547" cy="471053"/>
          </a:xfrm>
          <a:prstGeom prst="rect">
            <a:avLst/>
          </a:prstGeom>
        </p:spPr>
      </p:pic>
    </p:spTree>
    <p:extLst>
      <p:ext uri="{BB962C8B-B14F-4D97-AF65-F5344CB8AC3E}">
        <p14:creationId xmlns:p14="http://schemas.microsoft.com/office/powerpoint/2010/main" val="349481559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All the Keys in a Dictionary – continued</a:t>
            </a:r>
          </a:p>
          <a:p>
            <a:pPr lvl="1"/>
            <a:r>
              <a:rPr lang="en-US" dirty="0">
                <a:latin typeface="Candara Light" panose="020E0502030303020204" pitchFamily="34" charset="0"/>
              </a:rPr>
              <a:t>You can access the value associated with any key you care about inside the loop by using the current key.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A312153-53BA-4DF5-8A91-259E38884573}"/>
              </a:ext>
            </a:extLst>
          </p:cNvPr>
          <p:cNvPicPr>
            <a:picLocks noChangeAspect="1"/>
          </p:cNvPicPr>
          <p:nvPr/>
        </p:nvPicPr>
        <p:blipFill rotWithShape="1">
          <a:blip r:embed="rId3"/>
          <a:srcRect l="26250" t="17833" r="15568" b="41410"/>
          <a:stretch/>
        </p:blipFill>
        <p:spPr>
          <a:xfrm>
            <a:off x="2549236" y="2969788"/>
            <a:ext cx="7093527" cy="2793703"/>
          </a:xfrm>
          <a:prstGeom prst="rect">
            <a:avLst/>
          </a:prstGeom>
        </p:spPr>
      </p:pic>
    </p:spTree>
    <p:extLst>
      <p:ext uri="{BB962C8B-B14F-4D97-AF65-F5344CB8AC3E}">
        <p14:creationId xmlns:p14="http://schemas.microsoft.com/office/powerpoint/2010/main" val="117307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pPr algn="just"/>
            <a:r>
              <a:rPr lang="en-US" dirty="0">
                <a:latin typeface="+mj-lt"/>
              </a:rPr>
              <a:t>Enter the following line in your Python session, and make sure you see the output Hello Python interpreter!</a:t>
            </a:r>
          </a:p>
          <a:p>
            <a:pPr algn="just"/>
            <a:endParaRPr lang="en-US" dirty="0">
              <a:latin typeface="+mj-lt"/>
            </a:endParaRPr>
          </a:p>
          <a:p>
            <a:pPr algn="just"/>
            <a:endParaRPr lang="en-US" dirty="0">
              <a:latin typeface="+mj-lt"/>
            </a:endParaRPr>
          </a:p>
          <a:p>
            <a:pPr algn="just"/>
            <a:endParaRPr lang="en-US" dirty="0">
              <a:latin typeface="+mj-lt"/>
            </a:endParaRPr>
          </a:p>
          <a:p>
            <a:pPr algn="just"/>
            <a:endParaRPr lang="en-US" dirty="0">
              <a:latin typeface="+mj-lt"/>
            </a:endParaRPr>
          </a:p>
          <a:p>
            <a:pPr algn="just"/>
            <a:r>
              <a:rPr lang="en-US" dirty="0">
                <a:latin typeface="+mj-lt"/>
              </a:rPr>
              <a:t>Any time you want to run a snippet of Python code, open a command window and start a Python terminal session. To close the terminal session, press ctrl-Z and then press enter, or enter the command exit(). </a:t>
            </a:r>
          </a:p>
          <a:p>
            <a:pPr algn="just"/>
            <a:endParaRPr lang="en-US" dirty="0">
              <a:latin typeface="+mj-lt"/>
            </a:endParaRPr>
          </a:p>
          <a:p>
            <a:pPr algn="just"/>
            <a:endParaRPr lang="en-US" dirty="0">
              <a:latin typeface="+mj-lt"/>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87B8EEA5-1832-4BE1-9DC3-31F5FA2DFAF3}"/>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PYTHON installation</a:t>
            </a:r>
          </a:p>
        </p:txBody>
      </p:sp>
      <p:pic>
        <p:nvPicPr>
          <p:cNvPr id="8" name="Picture 7">
            <a:extLst>
              <a:ext uri="{FF2B5EF4-FFF2-40B4-BE49-F238E27FC236}">
                <a16:creationId xmlns:a16="http://schemas.microsoft.com/office/drawing/2014/main" id="{CC4CE6A1-BF16-4274-85D0-C7F6AC2FD13C}"/>
              </a:ext>
            </a:extLst>
          </p:cNvPr>
          <p:cNvPicPr>
            <a:picLocks noChangeAspect="1"/>
          </p:cNvPicPr>
          <p:nvPr/>
        </p:nvPicPr>
        <p:blipFill rotWithShape="1">
          <a:blip r:embed="rId3"/>
          <a:srcRect l="26492" t="54841" r="16169" b="30958"/>
          <a:stretch/>
        </p:blipFill>
        <p:spPr>
          <a:xfrm>
            <a:off x="2600632" y="3330242"/>
            <a:ext cx="6990736" cy="973393"/>
          </a:xfrm>
          <a:prstGeom prst="rect">
            <a:avLst/>
          </a:prstGeom>
        </p:spPr>
      </p:pic>
    </p:spTree>
    <p:extLst>
      <p:ext uri="{BB962C8B-B14F-4D97-AF65-F5344CB8AC3E}">
        <p14:creationId xmlns:p14="http://schemas.microsoft.com/office/powerpoint/2010/main" val="259910073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All the Keys in a Dictionary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78DE791-A165-49C7-8A13-3BD391AACC80}"/>
              </a:ext>
            </a:extLst>
          </p:cNvPr>
          <p:cNvPicPr>
            <a:picLocks noChangeAspect="1"/>
          </p:cNvPicPr>
          <p:nvPr/>
        </p:nvPicPr>
        <p:blipFill rotWithShape="1">
          <a:blip r:embed="rId3"/>
          <a:srcRect l="26591" t="23161" r="15909" b="61622"/>
          <a:stretch/>
        </p:blipFill>
        <p:spPr>
          <a:xfrm>
            <a:off x="2590800" y="2385877"/>
            <a:ext cx="7010400" cy="1043123"/>
          </a:xfrm>
          <a:prstGeom prst="rect">
            <a:avLst/>
          </a:prstGeom>
        </p:spPr>
      </p:pic>
      <p:pic>
        <p:nvPicPr>
          <p:cNvPr id="8" name="Picture 7">
            <a:extLst>
              <a:ext uri="{FF2B5EF4-FFF2-40B4-BE49-F238E27FC236}">
                <a16:creationId xmlns:a16="http://schemas.microsoft.com/office/drawing/2014/main" id="{553C884F-A9D8-43F7-86DA-36BFBE512588}"/>
              </a:ext>
            </a:extLst>
          </p:cNvPr>
          <p:cNvPicPr>
            <a:picLocks noChangeAspect="1"/>
          </p:cNvPicPr>
          <p:nvPr/>
        </p:nvPicPr>
        <p:blipFill rotWithShape="1">
          <a:blip r:embed="rId3"/>
          <a:srcRect l="26591" t="66192" r="15909" b="24713"/>
          <a:stretch/>
        </p:blipFill>
        <p:spPr>
          <a:xfrm>
            <a:off x="2535383" y="3563937"/>
            <a:ext cx="7010400" cy="623455"/>
          </a:xfrm>
          <a:prstGeom prst="rect">
            <a:avLst/>
          </a:prstGeom>
        </p:spPr>
      </p:pic>
    </p:spTree>
    <p:extLst>
      <p:ext uri="{BB962C8B-B14F-4D97-AF65-F5344CB8AC3E}">
        <p14:creationId xmlns:p14="http://schemas.microsoft.com/office/powerpoint/2010/main" val="18518428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All the Keys in a Dictionary – continued</a:t>
            </a:r>
          </a:p>
          <a:p>
            <a:pPr lvl="1"/>
            <a:r>
              <a:rPr lang="en-US" dirty="0">
                <a:latin typeface="Candara Light" panose="020E0502030303020204" pitchFamily="34" charset="0"/>
              </a:rPr>
              <a:t>You can also use the keys() method to find out if a particular person was polled. This time, let’s find out if Erin took the poll.</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D53D85EA-3075-4750-8422-92ED94CEB72D}"/>
              </a:ext>
            </a:extLst>
          </p:cNvPr>
          <p:cNvPicPr>
            <a:picLocks noChangeAspect="1"/>
          </p:cNvPicPr>
          <p:nvPr/>
        </p:nvPicPr>
        <p:blipFill rotWithShape="1">
          <a:blip r:embed="rId3"/>
          <a:srcRect l="26818" t="32719" r="15568" b="34740"/>
          <a:stretch/>
        </p:blipFill>
        <p:spPr>
          <a:xfrm>
            <a:off x="2583872" y="3020291"/>
            <a:ext cx="7024255" cy="2230582"/>
          </a:xfrm>
          <a:prstGeom prst="rect">
            <a:avLst/>
          </a:prstGeom>
        </p:spPr>
      </p:pic>
      <p:pic>
        <p:nvPicPr>
          <p:cNvPr id="8" name="Picture 7">
            <a:extLst>
              <a:ext uri="{FF2B5EF4-FFF2-40B4-BE49-F238E27FC236}">
                <a16:creationId xmlns:a16="http://schemas.microsoft.com/office/drawing/2014/main" id="{E856B698-6B5C-4E81-AED8-2BBD3444F38E}"/>
              </a:ext>
            </a:extLst>
          </p:cNvPr>
          <p:cNvPicPr>
            <a:picLocks noChangeAspect="1"/>
          </p:cNvPicPr>
          <p:nvPr/>
        </p:nvPicPr>
        <p:blipFill rotWithShape="1">
          <a:blip r:embed="rId3"/>
          <a:srcRect l="26818" t="78771" r="15568" b="13346"/>
          <a:stretch/>
        </p:blipFill>
        <p:spPr>
          <a:xfrm>
            <a:off x="2583872" y="5250873"/>
            <a:ext cx="7024255" cy="540326"/>
          </a:xfrm>
          <a:prstGeom prst="rect">
            <a:avLst/>
          </a:prstGeom>
        </p:spPr>
      </p:pic>
    </p:spTree>
    <p:extLst>
      <p:ext uri="{BB962C8B-B14F-4D97-AF65-F5344CB8AC3E}">
        <p14:creationId xmlns:p14="http://schemas.microsoft.com/office/powerpoint/2010/main" val="196032862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 Dictionary’s Keys in a Particular Order</a:t>
            </a:r>
          </a:p>
          <a:p>
            <a:pPr lvl="1"/>
            <a:r>
              <a:rPr lang="en-US" dirty="0">
                <a:latin typeface="Candara Light" panose="020E0502030303020204" pitchFamily="34" charset="0"/>
              </a:rPr>
              <a:t>One way to do this is to sort the keys as they’re returned in the for loop. You can use the sorted() function to get a copy of the keys in order.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DD6FFCC9-2431-435E-B25D-A504775B2E6D}"/>
              </a:ext>
            </a:extLst>
          </p:cNvPr>
          <p:cNvPicPr>
            <a:picLocks noChangeAspect="1"/>
          </p:cNvPicPr>
          <p:nvPr/>
        </p:nvPicPr>
        <p:blipFill rotWithShape="1">
          <a:blip r:embed="rId3"/>
          <a:srcRect l="27045" t="14528" r="15796" b="53537"/>
          <a:stretch/>
        </p:blipFill>
        <p:spPr>
          <a:xfrm>
            <a:off x="2611582" y="2983130"/>
            <a:ext cx="6968836" cy="2189018"/>
          </a:xfrm>
          <a:prstGeom prst="rect">
            <a:avLst/>
          </a:prstGeom>
        </p:spPr>
      </p:pic>
      <p:pic>
        <p:nvPicPr>
          <p:cNvPr id="8" name="Picture 7">
            <a:extLst>
              <a:ext uri="{FF2B5EF4-FFF2-40B4-BE49-F238E27FC236}">
                <a16:creationId xmlns:a16="http://schemas.microsoft.com/office/drawing/2014/main" id="{1BB1258C-D42E-4789-AEE5-46BA9F5F31E3}"/>
              </a:ext>
            </a:extLst>
          </p:cNvPr>
          <p:cNvPicPr>
            <a:picLocks noChangeAspect="1"/>
          </p:cNvPicPr>
          <p:nvPr/>
        </p:nvPicPr>
        <p:blipFill rotWithShape="1">
          <a:blip r:embed="rId3"/>
          <a:srcRect l="27045" t="67979" r="15796" b="14468"/>
          <a:stretch/>
        </p:blipFill>
        <p:spPr>
          <a:xfrm>
            <a:off x="2611582" y="5214002"/>
            <a:ext cx="6968836" cy="1203181"/>
          </a:xfrm>
          <a:prstGeom prst="rect">
            <a:avLst/>
          </a:prstGeom>
        </p:spPr>
      </p:pic>
    </p:spTree>
    <p:extLst>
      <p:ext uri="{BB962C8B-B14F-4D97-AF65-F5344CB8AC3E}">
        <p14:creationId xmlns:p14="http://schemas.microsoft.com/office/powerpoint/2010/main" val="219680057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Looping Through All Values in a Dictionary</a:t>
            </a:r>
          </a:p>
          <a:p>
            <a:pPr lvl="1"/>
            <a:r>
              <a:rPr lang="en-US" dirty="0">
                <a:latin typeface="Candara Light" panose="020E0502030303020204" pitchFamily="34" charset="0"/>
              </a:rPr>
              <a:t>If you are primarily interested in the values that a dictionary contains, you can use the values() method to return a list of values without any keys.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947F0AC-B3F0-44B6-9714-0BC5F91CE9D1}"/>
              </a:ext>
            </a:extLst>
          </p:cNvPr>
          <p:cNvPicPr>
            <a:picLocks noChangeAspect="1"/>
          </p:cNvPicPr>
          <p:nvPr/>
        </p:nvPicPr>
        <p:blipFill rotWithShape="1">
          <a:blip r:embed="rId3"/>
          <a:srcRect l="26591" t="23161" r="15909" b="41005"/>
          <a:stretch/>
        </p:blipFill>
        <p:spPr>
          <a:xfrm>
            <a:off x="2590800" y="3016260"/>
            <a:ext cx="7010400" cy="2456286"/>
          </a:xfrm>
          <a:prstGeom prst="rect">
            <a:avLst/>
          </a:prstGeom>
        </p:spPr>
      </p:pic>
      <p:pic>
        <p:nvPicPr>
          <p:cNvPr id="10" name="Picture 9">
            <a:extLst>
              <a:ext uri="{FF2B5EF4-FFF2-40B4-BE49-F238E27FC236}">
                <a16:creationId xmlns:a16="http://schemas.microsoft.com/office/drawing/2014/main" id="{F0739944-DF9A-4DB7-B81E-C91AD3B37AAF}"/>
              </a:ext>
            </a:extLst>
          </p:cNvPr>
          <p:cNvPicPr>
            <a:picLocks noChangeAspect="1"/>
          </p:cNvPicPr>
          <p:nvPr/>
        </p:nvPicPr>
        <p:blipFill rotWithShape="1">
          <a:blip r:embed="rId3"/>
          <a:srcRect l="26591" t="74025" r="15909" b="6976"/>
          <a:stretch/>
        </p:blipFill>
        <p:spPr>
          <a:xfrm>
            <a:off x="2590800" y="5525799"/>
            <a:ext cx="7010400" cy="1302328"/>
          </a:xfrm>
          <a:prstGeom prst="rect">
            <a:avLst/>
          </a:prstGeom>
        </p:spPr>
      </p:pic>
    </p:spTree>
    <p:extLst>
      <p:ext uri="{BB962C8B-B14F-4D97-AF65-F5344CB8AC3E}">
        <p14:creationId xmlns:p14="http://schemas.microsoft.com/office/powerpoint/2010/main" val="157313750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200" b="1" dirty="0">
                <a:latin typeface="Candara Light" panose="020E0502030303020204" pitchFamily="34" charset="0"/>
              </a:rPr>
              <a:t>Looping Through All Values in a Dictionary – continued</a:t>
            </a:r>
          </a:p>
          <a:p>
            <a:pPr lvl="1"/>
            <a:r>
              <a:rPr lang="en-US" sz="2200" dirty="0">
                <a:latin typeface="Candara Light" panose="020E0502030303020204" pitchFamily="34" charset="0"/>
              </a:rPr>
              <a:t>This approach pulls all the values from the dictionary without checking for repeats. That might work fine with a small number of values, but in a poll with a large number of respondents, this would result in a very repetitive list. To see each language chosen without repetition, we can use a set. A set is a collection in which each item must be unique.</a:t>
            </a:r>
          </a:p>
          <a:p>
            <a:endParaRPr lang="en-US" sz="2200"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8" name="Picture 7">
            <a:extLst>
              <a:ext uri="{FF2B5EF4-FFF2-40B4-BE49-F238E27FC236}">
                <a16:creationId xmlns:a16="http://schemas.microsoft.com/office/drawing/2014/main" id="{E8D84239-A618-4A50-83A3-D9F4BD1A896F}"/>
              </a:ext>
            </a:extLst>
          </p:cNvPr>
          <p:cNvPicPr>
            <a:picLocks noChangeAspect="1"/>
          </p:cNvPicPr>
          <p:nvPr/>
        </p:nvPicPr>
        <p:blipFill rotWithShape="1">
          <a:blip r:embed="rId3"/>
          <a:srcRect l="26591" t="19379" r="15909" b="54952"/>
          <a:stretch/>
        </p:blipFill>
        <p:spPr>
          <a:xfrm>
            <a:off x="2590800" y="3823854"/>
            <a:ext cx="7010400" cy="1759528"/>
          </a:xfrm>
          <a:prstGeom prst="rect">
            <a:avLst/>
          </a:prstGeom>
        </p:spPr>
      </p:pic>
      <p:pic>
        <p:nvPicPr>
          <p:cNvPr id="11" name="Picture 10">
            <a:extLst>
              <a:ext uri="{FF2B5EF4-FFF2-40B4-BE49-F238E27FC236}">
                <a16:creationId xmlns:a16="http://schemas.microsoft.com/office/drawing/2014/main" id="{10ED75C9-7715-4A8B-A1BE-6A7C16FAFD43}"/>
              </a:ext>
            </a:extLst>
          </p:cNvPr>
          <p:cNvPicPr>
            <a:picLocks noChangeAspect="1"/>
          </p:cNvPicPr>
          <p:nvPr/>
        </p:nvPicPr>
        <p:blipFill rotWithShape="1">
          <a:blip r:embed="rId4"/>
          <a:srcRect l="26591" t="23161" r="15909" b="67281"/>
          <a:stretch/>
        </p:blipFill>
        <p:spPr>
          <a:xfrm>
            <a:off x="2590800" y="5583382"/>
            <a:ext cx="7010400" cy="655195"/>
          </a:xfrm>
          <a:prstGeom prst="rect">
            <a:avLst/>
          </a:prstGeom>
        </p:spPr>
      </p:pic>
      <p:pic>
        <p:nvPicPr>
          <p:cNvPr id="12" name="Picture 11">
            <a:extLst>
              <a:ext uri="{FF2B5EF4-FFF2-40B4-BE49-F238E27FC236}">
                <a16:creationId xmlns:a16="http://schemas.microsoft.com/office/drawing/2014/main" id="{C8223628-1C03-45A0-AE73-04D4FD025DAA}"/>
              </a:ext>
            </a:extLst>
          </p:cNvPr>
          <p:cNvPicPr>
            <a:picLocks noChangeAspect="1"/>
          </p:cNvPicPr>
          <p:nvPr/>
        </p:nvPicPr>
        <p:blipFill rotWithShape="1">
          <a:blip r:embed="rId4"/>
          <a:srcRect l="26591" t="64878" r="15909" b="27038"/>
          <a:stretch/>
        </p:blipFill>
        <p:spPr>
          <a:xfrm>
            <a:off x="2535380" y="6303818"/>
            <a:ext cx="7010400" cy="554182"/>
          </a:xfrm>
          <a:prstGeom prst="rect">
            <a:avLst/>
          </a:prstGeom>
        </p:spPr>
      </p:pic>
    </p:spTree>
    <p:extLst>
      <p:ext uri="{BB962C8B-B14F-4D97-AF65-F5344CB8AC3E}">
        <p14:creationId xmlns:p14="http://schemas.microsoft.com/office/powerpoint/2010/main" val="304294989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Looping Through a Dictionary</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800" b="1" dirty="0">
                <a:latin typeface="Candara Light" panose="020E0502030303020204" pitchFamily="34" charset="0"/>
              </a:rPr>
              <a:t>Looping Through All Values in a Dictionary – continued</a:t>
            </a:r>
          </a:p>
          <a:p>
            <a:pPr lvl="1"/>
            <a:r>
              <a:rPr lang="en-US" b="1" dirty="0">
                <a:latin typeface="Candara Light" panose="020E0502030303020204" pitchFamily="34" charset="0"/>
              </a:rPr>
              <a:t>Note</a:t>
            </a:r>
            <a:r>
              <a:rPr lang="en-US" dirty="0">
                <a:latin typeface="Candara Light" panose="020E0502030303020204" pitchFamily="34" charset="0"/>
              </a:rPr>
              <a:t>:</a:t>
            </a:r>
          </a:p>
          <a:p>
            <a:pPr lvl="2"/>
            <a:r>
              <a:rPr lang="en-US" dirty="0">
                <a:latin typeface="Candara Light" panose="020E0502030303020204" pitchFamily="34" charset="0"/>
              </a:rPr>
              <a:t>You can build a set directly using braces and separating the elements with commas:</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pPr lvl="2"/>
            <a:r>
              <a:rPr lang="en-US" dirty="0">
                <a:latin typeface="Candara Light" panose="020E0502030303020204" pitchFamily="34" charset="0"/>
              </a:rPr>
              <a:t>It’s easy to mistake sets for dictionaries because they’re both wrapped in braces. When you see braces but no key-value pairs, you’re probably looking at a set. Unlike lists and dictionaries, sets do not retain items in any specific order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75F5CFC-AFB3-4E63-BE38-1D41F01ABFC9}"/>
              </a:ext>
            </a:extLst>
          </p:cNvPr>
          <p:cNvPicPr>
            <a:picLocks noChangeAspect="1"/>
          </p:cNvPicPr>
          <p:nvPr/>
        </p:nvPicPr>
        <p:blipFill rotWithShape="1">
          <a:blip r:embed="rId3"/>
          <a:srcRect l="27159" t="36520" r="15568" b="50000"/>
          <a:stretch/>
        </p:blipFill>
        <p:spPr>
          <a:xfrm>
            <a:off x="2018728" y="3201973"/>
            <a:ext cx="8154544" cy="1079082"/>
          </a:xfrm>
          <a:prstGeom prst="rect">
            <a:avLst/>
          </a:prstGeom>
        </p:spPr>
      </p:pic>
    </p:spTree>
    <p:extLst>
      <p:ext uri="{BB962C8B-B14F-4D97-AF65-F5344CB8AC3E}">
        <p14:creationId xmlns:p14="http://schemas.microsoft.com/office/powerpoint/2010/main" val="81148874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b="1" dirty="0">
                <a:latin typeface="Candara Light" panose="020E0502030303020204" pitchFamily="34" charset="0"/>
              </a:rPr>
              <a:t>6-4. Glossary 2</a:t>
            </a:r>
            <a:r>
              <a:rPr lang="en-US" dirty="0">
                <a:latin typeface="Candara Light" panose="020E0502030303020204" pitchFamily="34" charset="0"/>
              </a:rPr>
              <a:t>: Now that you know how to loop through a dictionary, clean up the code from Exercise 6-3 (page 99) by replacing your series of print() calls with a loop that runs through the dictionary’s keys and values. When you’re sure that your loop works, add five more Python terms to your glossary. When you run your program again, these new words and meanings should automatically be included in the output.</a:t>
            </a:r>
          </a:p>
          <a:p>
            <a:r>
              <a:rPr lang="en-US" b="1" dirty="0">
                <a:latin typeface="Candara Light" panose="020E0502030303020204" pitchFamily="34" charset="0"/>
              </a:rPr>
              <a:t>6-5. Rivers</a:t>
            </a:r>
            <a:r>
              <a:rPr lang="en-US" dirty="0">
                <a:latin typeface="Candara Light" panose="020E0502030303020204" pitchFamily="34" charset="0"/>
              </a:rPr>
              <a:t>: Make a dictionary containing three major rivers and the country each river runs through. One key-value pair might be '</a:t>
            </a:r>
            <a:r>
              <a:rPr lang="en-US" dirty="0" err="1">
                <a:latin typeface="Candara Light" panose="020E0502030303020204" pitchFamily="34" charset="0"/>
              </a:rPr>
              <a:t>nile</a:t>
            </a:r>
            <a:r>
              <a:rPr lang="en-US" dirty="0">
                <a:latin typeface="Candara Light" panose="020E0502030303020204" pitchFamily="34" charset="0"/>
              </a:rPr>
              <a:t>': '</a:t>
            </a:r>
            <a:r>
              <a:rPr lang="en-US" dirty="0" err="1">
                <a:latin typeface="Candara Light" panose="020E0502030303020204" pitchFamily="34" charset="0"/>
              </a:rPr>
              <a:t>egypt</a:t>
            </a:r>
            <a:r>
              <a:rPr lang="en-US" dirty="0">
                <a:latin typeface="Candara Light" panose="020E0502030303020204" pitchFamily="34" charset="0"/>
              </a:rPr>
              <a:t>'.</a:t>
            </a:r>
          </a:p>
          <a:p>
            <a:pPr lvl="1"/>
            <a:r>
              <a:rPr lang="en-US" dirty="0">
                <a:latin typeface="Candara Light" panose="020E0502030303020204" pitchFamily="34" charset="0"/>
              </a:rPr>
              <a:t>Use a loop to print a sentence about each river, such as The Nile runs through Egypt.</a:t>
            </a:r>
          </a:p>
          <a:p>
            <a:pPr lvl="1"/>
            <a:r>
              <a:rPr lang="en-US" dirty="0">
                <a:latin typeface="Candara Light" panose="020E0502030303020204" pitchFamily="34" charset="0"/>
              </a:rPr>
              <a:t>Use a loop to print the name of each river included in the dictionary.</a:t>
            </a:r>
          </a:p>
          <a:p>
            <a:pPr lvl="1"/>
            <a:r>
              <a:rPr lang="en-US" dirty="0">
                <a:latin typeface="Candara Light" panose="020E0502030303020204" pitchFamily="34" charset="0"/>
              </a:rPr>
              <a:t>Use a loop to print the name of each country included in the dictionary.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400467870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6-6. Polling</a:t>
            </a:r>
            <a:r>
              <a:rPr lang="en-US" dirty="0">
                <a:latin typeface="Candara Light" panose="020E0502030303020204" pitchFamily="34" charset="0"/>
              </a:rPr>
              <a:t>: Use the code in favorite_languages.py (page 97).</a:t>
            </a:r>
          </a:p>
          <a:p>
            <a:pPr lvl="1"/>
            <a:r>
              <a:rPr lang="en-US" dirty="0">
                <a:latin typeface="Candara Light" panose="020E0502030303020204" pitchFamily="34" charset="0"/>
              </a:rPr>
              <a:t>Make a list of people who should take the favorite languages poll. Include some names that are already in the dictionary and some that are not. </a:t>
            </a:r>
          </a:p>
          <a:p>
            <a:pPr lvl="1"/>
            <a:r>
              <a:rPr lang="en-US" dirty="0">
                <a:latin typeface="Candara Light" panose="020E0502030303020204" pitchFamily="34" charset="0"/>
              </a:rPr>
              <a:t>Loop through the list of people who should take the poll. If they have already taken the poll, print a message thanking them for responding. If they have not yet taken the poll, print a message inviting them to take the poll.</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85149251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Sometimes you’ll want to store multiple dictionaries in a list, or a list of items as a value in a dictionary. This is called nesting. You can nest dictionaries inside a list, a list of items inside a dictionary, or even a dictionary inside another dictionary.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95922651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 List of Dictionaries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D3E49C24-8CD5-4D70-9FC9-8527A28B5B60}"/>
              </a:ext>
            </a:extLst>
          </p:cNvPr>
          <p:cNvPicPr>
            <a:picLocks noChangeAspect="1"/>
          </p:cNvPicPr>
          <p:nvPr/>
        </p:nvPicPr>
        <p:blipFill rotWithShape="1">
          <a:blip r:embed="rId3"/>
          <a:srcRect l="26363" t="29967" r="15568" b="40399"/>
          <a:stretch/>
        </p:blipFill>
        <p:spPr>
          <a:xfrm>
            <a:off x="2556162" y="2689372"/>
            <a:ext cx="7079673" cy="2031277"/>
          </a:xfrm>
          <a:prstGeom prst="rect">
            <a:avLst/>
          </a:prstGeom>
        </p:spPr>
      </p:pic>
      <p:pic>
        <p:nvPicPr>
          <p:cNvPr id="8" name="Picture 7">
            <a:extLst>
              <a:ext uri="{FF2B5EF4-FFF2-40B4-BE49-F238E27FC236}">
                <a16:creationId xmlns:a16="http://schemas.microsoft.com/office/drawing/2014/main" id="{1ABD9A4F-07CC-48DB-87F7-9DAD604EA188}"/>
              </a:ext>
            </a:extLst>
          </p:cNvPr>
          <p:cNvPicPr>
            <a:picLocks noChangeAspect="1"/>
          </p:cNvPicPr>
          <p:nvPr/>
        </p:nvPicPr>
        <p:blipFill rotWithShape="1">
          <a:blip r:embed="rId3"/>
          <a:srcRect l="26363" t="73801" r="15568" b="12657"/>
          <a:stretch/>
        </p:blipFill>
        <p:spPr>
          <a:xfrm>
            <a:off x="2556162" y="4737173"/>
            <a:ext cx="7079673" cy="928255"/>
          </a:xfrm>
          <a:prstGeom prst="rect">
            <a:avLst/>
          </a:prstGeom>
        </p:spPr>
      </p:pic>
    </p:spTree>
    <p:extLst>
      <p:ext uri="{BB962C8B-B14F-4D97-AF65-F5344CB8AC3E}">
        <p14:creationId xmlns:p14="http://schemas.microsoft.com/office/powerpoint/2010/main" val="211362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mj-lt"/>
              </a:rPr>
              <a:t>Installing Sublime Text </a:t>
            </a:r>
          </a:p>
          <a:p>
            <a:pPr algn="just"/>
            <a:r>
              <a:rPr lang="en-US" dirty="0">
                <a:latin typeface="+mj-lt"/>
              </a:rPr>
              <a:t>You can download an installer for Sublime Text at:</a:t>
            </a:r>
          </a:p>
          <a:p>
            <a:pPr algn="just"/>
            <a:r>
              <a:rPr lang="en-US" dirty="0">
                <a:latin typeface="+mj-lt"/>
                <a:hlinkClick r:id="rId2"/>
              </a:rPr>
              <a:t>https://sublimetext.com/</a:t>
            </a:r>
            <a:r>
              <a:rPr lang="en-US" dirty="0">
                <a:latin typeface="+mj-lt"/>
              </a:rPr>
              <a:t> </a:t>
            </a:r>
          </a:p>
          <a:p>
            <a:pPr algn="just"/>
            <a:r>
              <a:rPr lang="en-US" dirty="0">
                <a:latin typeface="+mj-lt"/>
              </a:rPr>
              <a:t>Click the download link and look for a Windows installer. After downloading the installer, run the installer and accept all of its defaults.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3"/>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850080B7-81D8-4B6D-A44E-F0DFE97730D1}"/>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PYTHON installation</a:t>
            </a:r>
          </a:p>
        </p:txBody>
      </p:sp>
    </p:spTree>
    <p:extLst>
      <p:ext uri="{BB962C8B-B14F-4D97-AF65-F5344CB8AC3E}">
        <p14:creationId xmlns:p14="http://schemas.microsoft.com/office/powerpoint/2010/main" val="12697448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 List of Dictionaries – continued</a:t>
            </a:r>
          </a:p>
          <a:p>
            <a:pPr lvl="1"/>
            <a:r>
              <a:rPr lang="en-US" dirty="0">
                <a:latin typeface="Candara Light" panose="020E0502030303020204" pitchFamily="34" charset="0"/>
              </a:rPr>
              <a:t>A more realistic example would involve more than three aliens with code that automatically generates each alien. In the following example we use range() to create a fleet of 30 aliens.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C2A7CCD-1347-4390-B759-35A83A66E72A}"/>
              </a:ext>
            </a:extLst>
          </p:cNvPr>
          <p:cNvPicPr>
            <a:picLocks noChangeAspect="1"/>
          </p:cNvPicPr>
          <p:nvPr/>
        </p:nvPicPr>
        <p:blipFill rotWithShape="1">
          <a:blip r:embed="rId3"/>
          <a:srcRect l="26591" t="15943" r="15909" b="32113"/>
          <a:stretch/>
        </p:blipFill>
        <p:spPr>
          <a:xfrm>
            <a:off x="2590800" y="3297382"/>
            <a:ext cx="7010400" cy="3560618"/>
          </a:xfrm>
          <a:prstGeom prst="rect">
            <a:avLst/>
          </a:prstGeom>
        </p:spPr>
      </p:pic>
    </p:spTree>
    <p:extLst>
      <p:ext uri="{BB962C8B-B14F-4D97-AF65-F5344CB8AC3E}">
        <p14:creationId xmlns:p14="http://schemas.microsoft.com/office/powerpoint/2010/main" val="26109541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 List of Dictionaries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389FAE6-A3F0-40A8-A767-BD6F16DC2159}"/>
              </a:ext>
            </a:extLst>
          </p:cNvPr>
          <p:cNvPicPr>
            <a:picLocks noChangeAspect="1"/>
          </p:cNvPicPr>
          <p:nvPr/>
        </p:nvPicPr>
        <p:blipFill rotWithShape="1">
          <a:blip r:embed="rId3"/>
          <a:srcRect l="26932" t="26609" r="15454" b="43431"/>
          <a:stretch/>
        </p:blipFill>
        <p:spPr>
          <a:xfrm>
            <a:off x="2583872" y="2268972"/>
            <a:ext cx="7024256" cy="2053648"/>
          </a:xfrm>
          <a:prstGeom prst="rect">
            <a:avLst/>
          </a:prstGeom>
        </p:spPr>
      </p:pic>
    </p:spTree>
    <p:extLst>
      <p:ext uri="{BB962C8B-B14F-4D97-AF65-F5344CB8AC3E}">
        <p14:creationId xmlns:p14="http://schemas.microsoft.com/office/powerpoint/2010/main" val="166999506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 List of Dictionaries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B76F9BA-262C-46D0-AF90-9F7862F0B2DA}"/>
              </a:ext>
            </a:extLst>
          </p:cNvPr>
          <p:cNvPicPr>
            <a:picLocks noChangeAspect="1"/>
          </p:cNvPicPr>
          <p:nvPr/>
        </p:nvPicPr>
        <p:blipFill rotWithShape="1">
          <a:blip r:embed="rId3"/>
          <a:srcRect l="26704" t="17833" r="15341" b="20389"/>
          <a:stretch/>
        </p:blipFill>
        <p:spPr>
          <a:xfrm>
            <a:off x="2563091" y="2486899"/>
            <a:ext cx="7065818" cy="4234576"/>
          </a:xfrm>
          <a:prstGeom prst="rect">
            <a:avLst/>
          </a:prstGeom>
        </p:spPr>
      </p:pic>
    </p:spTree>
    <p:extLst>
      <p:ext uri="{BB962C8B-B14F-4D97-AF65-F5344CB8AC3E}">
        <p14:creationId xmlns:p14="http://schemas.microsoft.com/office/powerpoint/2010/main" val="55836021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 List of Dictionaries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48ED3B96-0FF4-4166-9F28-8472704B2FE5}"/>
              </a:ext>
            </a:extLst>
          </p:cNvPr>
          <p:cNvPicPr>
            <a:picLocks noChangeAspect="1"/>
          </p:cNvPicPr>
          <p:nvPr/>
        </p:nvPicPr>
        <p:blipFill rotWithShape="1">
          <a:blip r:embed="rId3"/>
          <a:srcRect l="26250" t="28272" r="15795" b="47473"/>
          <a:stretch/>
        </p:blipFill>
        <p:spPr>
          <a:xfrm>
            <a:off x="2563091" y="2812472"/>
            <a:ext cx="7065818" cy="1662546"/>
          </a:xfrm>
          <a:prstGeom prst="rect">
            <a:avLst/>
          </a:prstGeom>
        </p:spPr>
      </p:pic>
    </p:spTree>
    <p:extLst>
      <p:ext uri="{BB962C8B-B14F-4D97-AF65-F5344CB8AC3E}">
        <p14:creationId xmlns:p14="http://schemas.microsoft.com/office/powerpoint/2010/main" val="327985104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 List in a Dictionary</a:t>
            </a:r>
          </a:p>
          <a:p>
            <a:pPr lvl="1"/>
            <a:r>
              <a:rPr lang="en-US" dirty="0">
                <a:latin typeface="Candara Light" panose="020E0502030303020204" pitchFamily="34" charset="0"/>
              </a:rPr>
              <a:t>Rather than putting a dictionary inside a list, it’s sometimes useful to put a list inside a dictionary.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E7C9DDFA-9ACD-4DB6-A09B-15A0DD846AC9}"/>
              </a:ext>
            </a:extLst>
          </p:cNvPr>
          <p:cNvPicPr>
            <a:picLocks noChangeAspect="1"/>
          </p:cNvPicPr>
          <p:nvPr/>
        </p:nvPicPr>
        <p:blipFill rotWithShape="1">
          <a:blip r:embed="rId3"/>
          <a:srcRect l="26591" t="16145" r="15909" b="64517"/>
          <a:stretch/>
        </p:blipFill>
        <p:spPr>
          <a:xfrm>
            <a:off x="2102708" y="2992582"/>
            <a:ext cx="7986584" cy="1510145"/>
          </a:xfrm>
          <a:prstGeom prst="rect">
            <a:avLst/>
          </a:prstGeom>
        </p:spPr>
      </p:pic>
      <p:pic>
        <p:nvPicPr>
          <p:cNvPr id="8" name="Picture 7">
            <a:extLst>
              <a:ext uri="{FF2B5EF4-FFF2-40B4-BE49-F238E27FC236}">
                <a16:creationId xmlns:a16="http://schemas.microsoft.com/office/drawing/2014/main" id="{997C996C-8041-4020-BEEB-877EDBA74B03}"/>
              </a:ext>
            </a:extLst>
          </p:cNvPr>
          <p:cNvPicPr>
            <a:picLocks noChangeAspect="1"/>
          </p:cNvPicPr>
          <p:nvPr/>
        </p:nvPicPr>
        <p:blipFill rotWithShape="1">
          <a:blip r:embed="rId3"/>
          <a:srcRect l="26591" t="68454" r="15909" b="10966"/>
          <a:stretch/>
        </p:blipFill>
        <p:spPr>
          <a:xfrm>
            <a:off x="2102708" y="4569836"/>
            <a:ext cx="7986584" cy="1607127"/>
          </a:xfrm>
          <a:prstGeom prst="rect">
            <a:avLst/>
          </a:prstGeom>
        </p:spPr>
      </p:pic>
    </p:spTree>
    <p:extLst>
      <p:ext uri="{BB962C8B-B14F-4D97-AF65-F5344CB8AC3E}">
        <p14:creationId xmlns:p14="http://schemas.microsoft.com/office/powerpoint/2010/main" val="360602395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 List in a Dictionary – continued </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40185EC-BB5F-4CCD-8325-07A55DF6D057}"/>
              </a:ext>
            </a:extLst>
          </p:cNvPr>
          <p:cNvPicPr>
            <a:picLocks noChangeAspect="1"/>
          </p:cNvPicPr>
          <p:nvPr/>
        </p:nvPicPr>
        <p:blipFill rotWithShape="1">
          <a:blip r:embed="rId3"/>
          <a:srcRect l="27046" t="54345" r="15455" b="31304"/>
          <a:stretch/>
        </p:blipFill>
        <p:spPr>
          <a:xfrm>
            <a:off x="1372515" y="2766219"/>
            <a:ext cx="9446970" cy="1325562"/>
          </a:xfrm>
          <a:prstGeom prst="rect">
            <a:avLst/>
          </a:prstGeom>
        </p:spPr>
      </p:pic>
    </p:spTree>
    <p:extLst>
      <p:ext uri="{BB962C8B-B14F-4D97-AF65-F5344CB8AC3E}">
        <p14:creationId xmlns:p14="http://schemas.microsoft.com/office/powerpoint/2010/main" val="364212429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200" b="1" dirty="0">
                <a:latin typeface="Candara Light" panose="020E0502030303020204" pitchFamily="34" charset="0"/>
              </a:rPr>
              <a:t>A List in a Dictionary – continued </a:t>
            </a:r>
          </a:p>
          <a:p>
            <a:pPr lvl="1"/>
            <a:r>
              <a:rPr lang="en-US" sz="2200" dirty="0">
                <a:latin typeface="Candara Light" panose="020E0502030303020204" pitchFamily="34" charset="0"/>
              </a:rPr>
              <a:t>You can nest a list inside a dictionary any time you want more than one value to be associated with a single key in a dictionary.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621F21C-63B1-4923-8C0F-B4D35F83C945}"/>
              </a:ext>
            </a:extLst>
          </p:cNvPr>
          <p:cNvPicPr>
            <a:picLocks noChangeAspect="1"/>
          </p:cNvPicPr>
          <p:nvPr/>
        </p:nvPicPr>
        <p:blipFill rotWithShape="1">
          <a:blip r:embed="rId3"/>
          <a:srcRect l="26932" t="24641" r="15454" b="34538"/>
          <a:stretch/>
        </p:blipFill>
        <p:spPr>
          <a:xfrm>
            <a:off x="2583872" y="3103852"/>
            <a:ext cx="7024256" cy="2798185"/>
          </a:xfrm>
          <a:prstGeom prst="rect">
            <a:avLst/>
          </a:prstGeom>
        </p:spPr>
      </p:pic>
    </p:spTree>
    <p:extLst>
      <p:ext uri="{BB962C8B-B14F-4D97-AF65-F5344CB8AC3E}">
        <p14:creationId xmlns:p14="http://schemas.microsoft.com/office/powerpoint/2010/main" val="173903129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sz="2800" b="1" dirty="0">
                <a:latin typeface="Candara Light" panose="020E0502030303020204" pitchFamily="34" charset="0"/>
              </a:rPr>
              <a:t>A List in a Dictionary – continued </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849F48C-4378-40F4-ADA5-9CC1D2CE1C4C}"/>
              </a:ext>
            </a:extLst>
          </p:cNvPr>
          <p:cNvPicPr>
            <a:picLocks noChangeAspect="1"/>
          </p:cNvPicPr>
          <p:nvPr/>
        </p:nvPicPr>
        <p:blipFill rotWithShape="1">
          <a:blip r:embed="rId3"/>
          <a:srcRect l="26023" t="26609" r="15909" b="24432"/>
          <a:stretch/>
        </p:blipFill>
        <p:spPr>
          <a:xfrm>
            <a:off x="2556163" y="2490643"/>
            <a:ext cx="7079674" cy="3355975"/>
          </a:xfrm>
          <a:prstGeom prst="rect">
            <a:avLst/>
          </a:prstGeom>
        </p:spPr>
      </p:pic>
    </p:spTree>
    <p:extLst>
      <p:ext uri="{BB962C8B-B14F-4D97-AF65-F5344CB8AC3E}">
        <p14:creationId xmlns:p14="http://schemas.microsoft.com/office/powerpoint/2010/main" val="155328061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Note:</a:t>
            </a:r>
          </a:p>
          <a:p>
            <a:r>
              <a:rPr lang="en-US" dirty="0">
                <a:latin typeface="Candara Light" panose="020E0502030303020204" pitchFamily="34" charset="0"/>
              </a:rPr>
              <a:t>You should not nest lists and dictionaries too deeply. If you’re nesting items much deeper than what you see in the preceding examples or you’re working with someone else’s code with significant levels of nesting, most likely a simpler way to solve the problem exists.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401091484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 Dictionary in a Dictionary</a:t>
            </a:r>
          </a:p>
          <a:p>
            <a:pPr lvl="1"/>
            <a:r>
              <a:rPr lang="en-US" dirty="0">
                <a:latin typeface="Candara Light" panose="020E0502030303020204" pitchFamily="34" charset="0"/>
              </a:rPr>
              <a:t>You can nest a dictionary inside another dictionary, but your code can get complicated quickly when you do. </a:t>
            </a:r>
          </a:p>
          <a:p>
            <a:pPr lvl="1"/>
            <a:r>
              <a:rPr lang="en-US" dirty="0">
                <a:latin typeface="Candara Light" panose="020E0502030303020204" pitchFamily="34" charset="0"/>
              </a:rPr>
              <a:t>For example, if you have several users for a website, each with a unique username, you can use the usernames as the keys in a dictionary. You can then store information about each user by using a dictionary as the value associated with their username.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018041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9D2925DC-B1F5-4951-9347-2E9933FBFABC}"/>
              </a:ext>
            </a:extLst>
          </p:cNvPr>
          <p:cNvPicPr>
            <a:picLocks noChangeAspect="1"/>
          </p:cNvPicPr>
          <p:nvPr/>
        </p:nvPicPr>
        <p:blipFill>
          <a:blip r:embed="rId3"/>
          <a:stretch>
            <a:fillRect/>
          </a:stretch>
        </p:blipFill>
        <p:spPr>
          <a:xfrm>
            <a:off x="1375287" y="1456928"/>
            <a:ext cx="9441426" cy="5308210"/>
          </a:xfrm>
          <a:prstGeom prst="rect">
            <a:avLst/>
          </a:prstGeom>
        </p:spPr>
      </p:pic>
      <p:sp>
        <p:nvSpPr>
          <p:cNvPr id="8" name="Title 1">
            <a:extLst>
              <a:ext uri="{FF2B5EF4-FFF2-40B4-BE49-F238E27FC236}">
                <a16:creationId xmlns:a16="http://schemas.microsoft.com/office/drawing/2014/main" id="{701A9F2A-601B-4482-8057-DBF4C762229B}"/>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PYTHON installation</a:t>
            </a:r>
          </a:p>
        </p:txBody>
      </p:sp>
      <p:sp>
        <p:nvSpPr>
          <p:cNvPr id="9" name="Arrow: Right 8">
            <a:extLst>
              <a:ext uri="{FF2B5EF4-FFF2-40B4-BE49-F238E27FC236}">
                <a16:creationId xmlns:a16="http://schemas.microsoft.com/office/drawing/2014/main" id="{C2AA6582-4FFB-487E-AEFE-69FB35887D4D}"/>
              </a:ext>
            </a:extLst>
          </p:cNvPr>
          <p:cNvSpPr/>
          <p:nvPr/>
        </p:nvSpPr>
        <p:spPr>
          <a:xfrm rot="987952">
            <a:off x="2833670" y="2914983"/>
            <a:ext cx="1002890" cy="4701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0427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465395"/>
            <a:ext cx="10515600" cy="4351338"/>
          </a:xfrm>
        </p:spPr>
        <p:txBody>
          <a:bodyPr>
            <a:normAutofit/>
          </a:bodyPr>
          <a:lstStyle/>
          <a:p>
            <a:r>
              <a:rPr lang="en-US" sz="2400" b="1" dirty="0">
                <a:latin typeface="Candara Light" panose="020E0502030303020204" pitchFamily="34" charset="0"/>
              </a:rPr>
              <a:t>A Dictionary in a Dictionary – continued</a:t>
            </a:r>
          </a:p>
          <a:p>
            <a:endParaRPr lang="en-US" sz="2400"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187E365-E19E-48F1-ADD5-953708E2997D}"/>
              </a:ext>
            </a:extLst>
          </p:cNvPr>
          <p:cNvPicPr>
            <a:picLocks noChangeAspect="1"/>
          </p:cNvPicPr>
          <p:nvPr/>
        </p:nvPicPr>
        <p:blipFill rotWithShape="1">
          <a:blip r:embed="rId3"/>
          <a:srcRect l="26704" t="23161" r="15795" b="62430"/>
          <a:stretch/>
        </p:blipFill>
        <p:spPr>
          <a:xfrm>
            <a:off x="2590800" y="1803976"/>
            <a:ext cx="7010400" cy="987704"/>
          </a:xfrm>
          <a:prstGeom prst="rect">
            <a:avLst/>
          </a:prstGeom>
        </p:spPr>
      </p:pic>
      <p:pic>
        <p:nvPicPr>
          <p:cNvPr id="9" name="Picture 8">
            <a:extLst>
              <a:ext uri="{FF2B5EF4-FFF2-40B4-BE49-F238E27FC236}">
                <a16:creationId xmlns:a16="http://schemas.microsoft.com/office/drawing/2014/main" id="{CD8032C3-AF73-424A-8FB7-9F7CC3282514}"/>
              </a:ext>
            </a:extLst>
          </p:cNvPr>
          <p:cNvPicPr>
            <a:picLocks noChangeAspect="1"/>
          </p:cNvPicPr>
          <p:nvPr/>
        </p:nvPicPr>
        <p:blipFill rotWithShape="1">
          <a:blip r:embed="rId4"/>
          <a:srcRect l="27046" t="26609" r="15455" b="9911"/>
          <a:stretch/>
        </p:blipFill>
        <p:spPr>
          <a:xfrm>
            <a:off x="2590800" y="2639281"/>
            <a:ext cx="7010400" cy="4218719"/>
          </a:xfrm>
          <a:prstGeom prst="rect">
            <a:avLst/>
          </a:prstGeom>
        </p:spPr>
      </p:pic>
    </p:spTree>
    <p:extLst>
      <p:ext uri="{BB962C8B-B14F-4D97-AF65-F5344CB8AC3E}">
        <p14:creationId xmlns:p14="http://schemas.microsoft.com/office/powerpoint/2010/main" val="42402976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Nesting</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sz="2800" b="1" dirty="0">
                <a:latin typeface="Candara Light" panose="020E0502030303020204" pitchFamily="34" charset="0"/>
              </a:rPr>
              <a:t>A Dictionary in a Dictionary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D3760C9-AEF9-42EB-BD20-66A732A92406}"/>
              </a:ext>
            </a:extLst>
          </p:cNvPr>
          <p:cNvPicPr>
            <a:picLocks noChangeAspect="1"/>
          </p:cNvPicPr>
          <p:nvPr/>
        </p:nvPicPr>
        <p:blipFill rotWithShape="1">
          <a:blip r:embed="rId3"/>
          <a:srcRect l="27046" t="29967" r="15228" b="44037"/>
          <a:stretch/>
        </p:blipFill>
        <p:spPr>
          <a:xfrm>
            <a:off x="2576945" y="2817813"/>
            <a:ext cx="7038109" cy="1781895"/>
          </a:xfrm>
          <a:prstGeom prst="rect">
            <a:avLst/>
          </a:prstGeom>
        </p:spPr>
      </p:pic>
    </p:spTree>
    <p:extLst>
      <p:ext uri="{BB962C8B-B14F-4D97-AF65-F5344CB8AC3E}">
        <p14:creationId xmlns:p14="http://schemas.microsoft.com/office/powerpoint/2010/main" val="148348741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85000" lnSpcReduction="10000"/>
          </a:bodyPr>
          <a:lstStyle/>
          <a:p>
            <a:r>
              <a:rPr lang="en-US" b="1" dirty="0">
                <a:latin typeface="Candara Light" panose="020E0502030303020204" pitchFamily="34" charset="0"/>
              </a:rPr>
              <a:t>6-7. People</a:t>
            </a:r>
            <a:r>
              <a:rPr lang="en-US" dirty="0">
                <a:latin typeface="Candara Light" panose="020E0502030303020204" pitchFamily="34" charset="0"/>
              </a:rPr>
              <a:t>: Start with the program you wrote for Exercise 6-1 (page 99). Make two new dictionaries representing different people, and store all three dictionaries in a list called people. Loop through your list of people. As you loop through the list, print everything you know about each person.</a:t>
            </a:r>
          </a:p>
          <a:p>
            <a:r>
              <a:rPr lang="en-US" b="1" dirty="0">
                <a:latin typeface="Candara Light" panose="020E0502030303020204" pitchFamily="34" charset="0"/>
              </a:rPr>
              <a:t>6-8. Pets</a:t>
            </a:r>
            <a:r>
              <a:rPr lang="en-US" dirty="0">
                <a:latin typeface="Candara Light" panose="020E0502030303020204" pitchFamily="34" charset="0"/>
              </a:rPr>
              <a:t>: Make several dictionaries, where each dictionary represents a different pet. In each dictionary, include the kind of animal and the owner’s name. Store these dictionaries in a list called pets. Next, loop through your list and as you do, print everything you know about each pet.</a:t>
            </a:r>
          </a:p>
          <a:p>
            <a:r>
              <a:rPr lang="en-US" b="1" dirty="0">
                <a:latin typeface="Candara Light" panose="020E0502030303020204" pitchFamily="34" charset="0"/>
              </a:rPr>
              <a:t>6-9. Favorite Places</a:t>
            </a:r>
            <a:r>
              <a:rPr lang="en-US" dirty="0">
                <a:latin typeface="Candara Light" panose="020E0502030303020204" pitchFamily="34" charset="0"/>
              </a:rPr>
              <a:t>: Make a dictionary called </a:t>
            </a:r>
            <a:r>
              <a:rPr lang="en-US" dirty="0" err="1">
                <a:latin typeface="Candara Light" panose="020E0502030303020204" pitchFamily="34" charset="0"/>
              </a:rPr>
              <a:t>favorite_places</a:t>
            </a:r>
            <a:r>
              <a:rPr lang="en-US" dirty="0">
                <a:latin typeface="Candara Light" panose="020E0502030303020204" pitchFamily="34" charset="0"/>
              </a:rPr>
              <a:t>. Think of three names to use as keys in the dictionary, and store one to three favorite places for each person. To make this exercise a bit more interesting, ask some friends to name a few of their favorite places. Loop through the dictionary, and print each person’s name and their favorite places.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21238744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20000"/>
          </a:bodyPr>
          <a:lstStyle/>
          <a:p>
            <a:r>
              <a:rPr lang="en-US" b="1" dirty="0">
                <a:latin typeface="+mj-lt"/>
              </a:rPr>
              <a:t>6-10. Favorite Numbers</a:t>
            </a:r>
            <a:r>
              <a:rPr lang="en-US" dirty="0">
                <a:latin typeface="+mj-lt"/>
              </a:rPr>
              <a:t>: Modify your program from Exercise 6-2 (page 99) so each person can have more than one favorite number. Then print each person’s name along with their favorite numbers. </a:t>
            </a:r>
          </a:p>
          <a:p>
            <a:r>
              <a:rPr lang="en-US" b="1" dirty="0">
                <a:latin typeface="+mj-lt"/>
              </a:rPr>
              <a:t>6-11. Cities</a:t>
            </a:r>
            <a:r>
              <a:rPr lang="en-US" dirty="0">
                <a:latin typeface="+mj-lt"/>
              </a:rPr>
              <a:t>: Make a dictionary called cities. Use the names of three cities as keys in your dictionary. Create a dictionary of information about each city and include the country that the city is in, its approximate population, and one fact about that city. The keys for each city’s dictionary should be something like country, population, and fact. Print the name of each city and all of the information you have stored about it. </a:t>
            </a:r>
          </a:p>
          <a:p>
            <a:r>
              <a:rPr lang="en-US" b="1" dirty="0">
                <a:latin typeface="+mj-lt"/>
              </a:rPr>
              <a:t>6-12. Extensions</a:t>
            </a:r>
            <a:r>
              <a:rPr lang="en-US" dirty="0">
                <a:latin typeface="+mj-lt"/>
              </a:rPr>
              <a:t>: We’re now working with examples that are complex enough that they can be extended in any number of ways. Use one of the example programs from this chapter, and extend it by adding new keys and values, changing the context of the program or improving the formatting of the output.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79737597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7: User Input and while Loops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7551462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Most programs are written to solve an end user’s problem. To do so, you usually need to get some information from the user.</a:t>
            </a:r>
          </a:p>
          <a:p>
            <a:r>
              <a:rPr lang="en-US" dirty="0">
                <a:latin typeface="Candara Light" panose="020E0502030303020204" pitchFamily="34" charset="0"/>
              </a:rPr>
              <a:t>To do this, you’ll use the input() function.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626594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dirty="0">
                <a:latin typeface="Candara Light" panose="020E0502030303020204" pitchFamily="34" charset="0"/>
              </a:rPr>
              <a:t>How the input() Function Works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a:bodyPr>
          <a:lstStyle/>
          <a:p>
            <a:r>
              <a:rPr lang="en-US" dirty="0">
                <a:latin typeface="Candara Light" panose="020E0502030303020204" pitchFamily="34" charset="0"/>
              </a:rPr>
              <a:t>The input() function pauses your program and waits for the user to enter some text. Once Python receives the user’s input, it assigns that input to a variable to make it convenient for you to work with.</a:t>
            </a:r>
          </a:p>
          <a:p>
            <a:r>
              <a:rPr lang="en-US" dirty="0">
                <a:latin typeface="Candara Light" panose="020E0502030303020204" pitchFamily="34" charset="0"/>
              </a:rPr>
              <a:t>Try this:</a:t>
            </a:r>
          </a:p>
          <a:p>
            <a:endParaRPr lang="en-US" dirty="0">
              <a:latin typeface="Candara Light" panose="020E0502030303020204" pitchFamily="34" charset="0"/>
            </a:endParaRPr>
          </a:p>
          <a:p>
            <a:endParaRPr lang="en-US" dirty="0">
              <a:latin typeface="Candara Light" panose="020E0502030303020204" pitchFamily="34" charset="0"/>
            </a:endParaRPr>
          </a:p>
          <a:p>
            <a:r>
              <a:rPr lang="en-US" b="1" dirty="0">
                <a:latin typeface="Candara Light" panose="020E0502030303020204" pitchFamily="34" charset="0"/>
              </a:rPr>
              <a:t>Note</a:t>
            </a:r>
            <a:r>
              <a:rPr lang="en-US" dirty="0">
                <a:latin typeface="Candara Light" panose="020E0502030303020204" pitchFamily="34" charset="0"/>
              </a:rPr>
              <a:t>: Sublime Text and many other editors don’t run programs that prompt the user for input. You can use these editors to write programs that prompt for input, but you’ll need to run these programs from a terminal. See “Running Python Programs from a Terminal” on page 12.</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572F7AB-A468-463F-A462-48058D21318A}"/>
              </a:ext>
            </a:extLst>
          </p:cNvPr>
          <p:cNvPicPr>
            <a:picLocks noChangeAspect="1"/>
          </p:cNvPicPr>
          <p:nvPr/>
        </p:nvPicPr>
        <p:blipFill rotWithShape="1">
          <a:blip r:embed="rId3"/>
          <a:srcRect l="26251" t="23161" r="15909" b="65058"/>
          <a:stretch/>
        </p:blipFill>
        <p:spPr>
          <a:xfrm>
            <a:off x="1547643" y="3480413"/>
            <a:ext cx="9096714" cy="1041761"/>
          </a:xfrm>
          <a:prstGeom prst="rect">
            <a:avLst/>
          </a:prstGeom>
        </p:spPr>
      </p:pic>
    </p:spTree>
    <p:extLst>
      <p:ext uri="{BB962C8B-B14F-4D97-AF65-F5344CB8AC3E}">
        <p14:creationId xmlns:p14="http://schemas.microsoft.com/office/powerpoint/2010/main" val="38712598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How the input() Function Works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Writing Clear Prompts</a:t>
            </a:r>
          </a:p>
          <a:p>
            <a:pPr lvl="1"/>
            <a:r>
              <a:rPr lang="en-US" dirty="0">
                <a:latin typeface="Candara Light" panose="020E0502030303020204" pitchFamily="34" charset="0"/>
              </a:rPr>
              <a:t>Each time you use the input() function, you should include a clear, easy-to follow prompt that tells the user exactly what kind of information you’re looking for.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523D39F-F49C-45BF-A4E6-5135C476ADAC}"/>
              </a:ext>
            </a:extLst>
          </p:cNvPr>
          <p:cNvPicPr>
            <a:picLocks noChangeAspect="1"/>
          </p:cNvPicPr>
          <p:nvPr/>
        </p:nvPicPr>
        <p:blipFill rotWithShape="1">
          <a:blip r:embed="rId3"/>
          <a:srcRect l="26250" t="29967" r="15795" b="59601"/>
          <a:stretch/>
        </p:blipFill>
        <p:spPr>
          <a:xfrm>
            <a:off x="1612652" y="3663229"/>
            <a:ext cx="8966695" cy="907473"/>
          </a:xfrm>
          <a:prstGeom prst="rect">
            <a:avLst/>
          </a:prstGeom>
        </p:spPr>
      </p:pic>
      <p:pic>
        <p:nvPicPr>
          <p:cNvPr id="8" name="Picture 7">
            <a:extLst>
              <a:ext uri="{FF2B5EF4-FFF2-40B4-BE49-F238E27FC236}">
                <a16:creationId xmlns:a16="http://schemas.microsoft.com/office/drawing/2014/main" id="{E701EE9A-67C0-42AA-9FF7-2DDEC9520319}"/>
              </a:ext>
            </a:extLst>
          </p:cNvPr>
          <p:cNvPicPr>
            <a:picLocks noChangeAspect="1"/>
          </p:cNvPicPr>
          <p:nvPr/>
        </p:nvPicPr>
        <p:blipFill rotWithShape="1">
          <a:blip r:embed="rId3"/>
          <a:srcRect l="26250" t="54243" r="15795" b="35325"/>
          <a:stretch/>
        </p:blipFill>
        <p:spPr>
          <a:xfrm>
            <a:off x="1612652" y="4693228"/>
            <a:ext cx="8966695" cy="907473"/>
          </a:xfrm>
          <a:prstGeom prst="rect">
            <a:avLst/>
          </a:prstGeom>
        </p:spPr>
      </p:pic>
    </p:spTree>
    <p:extLst>
      <p:ext uri="{BB962C8B-B14F-4D97-AF65-F5344CB8AC3E}">
        <p14:creationId xmlns:p14="http://schemas.microsoft.com/office/powerpoint/2010/main" val="20277786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How the input() Function Works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Writing Clear Prompts – continued</a:t>
            </a:r>
          </a:p>
          <a:p>
            <a:pPr lvl="1"/>
            <a:r>
              <a:rPr lang="en-US" dirty="0">
                <a:latin typeface="+mj-lt"/>
              </a:rPr>
              <a:t>Sometimes you’ll want to write a prompt that’s longer than one line. For example, you might want to tell the user why you’re asking for certain input. You can assign your prompt to a variable and pass that variable to the input() function. This allows you to build your prompt over several lines, then write a clean input() statement.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EF4705EA-6084-4F3E-B64B-19E1D662E546}"/>
              </a:ext>
            </a:extLst>
          </p:cNvPr>
          <p:cNvPicPr>
            <a:picLocks noChangeAspect="1"/>
          </p:cNvPicPr>
          <p:nvPr/>
        </p:nvPicPr>
        <p:blipFill rotWithShape="1">
          <a:blip r:embed="rId3"/>
          <a:srcRect l="26953" t="24641" r="15273" b="56021"/>
          <a:stretch/>
        </p:blipFill>
        <p:spPr>
          <a:xfrm>
            <a:off x="2574130" y="4144174"/>
            <a:ext cx="7043739" cy="1325563"/>
          </a:xfrm>
          <a:prstGeom prst="rect">
            <a:avLst/>
          </a:prstGeom>
        </p:spPr>
      </p:pic>
      <p:pic>
        <p:nvPicPr>
          <p:cNvPr id="8" name="Picture 7">
            <a:extLst>
              <a:ext uri="{FF2B5EF4-FFF2-40B4-BE49-F238E27FC236}">
                <a16:creationId xmlns:a16="http://schemas.microsoft.com/office/drawing/2014/main" id="{ECCC4285-91C7-4E94-A388-A57E504A3E83}"/>
              </a:ext>
            </a:extLst>
          </p:cNvPr>
          <p:cNvPicPr>
            <a:picLocks noChangeAspect="1"/>
          </p:cNvPicPr>
          <p:nvPr/>
        </p:nvPicPr>
        <p:blipFill rotWithShape="1">
          <a:blip r:embed="rId3"/>
          <a:srcRect l="26953" t="68951" r="15273" b="14038"/>
          <a:stretch/>
        </p:blipFill>
        <p:spPr>
          <a:xfrm>
            <a:off x="2574129" y="5506244"/>
            <a:ext cx="7043739" cy="1166018"/>
          </a:xfrm>
          <a:prstGeom prst="rect">
            <a:avLst/>
          </a:prstGeom>
        </p:spPr>
      </p:pic>
    </p:spTree>
    <p:extLst>
      <p:ext uri="{BB962C8B-B14F-4D97-AF65-F5344CB8AC3E}">
        <p14:creationId xmlns:p14="http://schemas.microsoft.com/office/powerpoint/2010/main" val="318911643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How the input() Function Works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int() to Accept Numerical Input</a:t>
            </a:r>
          </a:p>
          <a:p>
            <a:pPr lvl="1"/>
            <a:r>
              <a:rPr lang="en-US" dirty="0">
                <a:latin typeface="Candara Light" panose="020E0502030303020204" pitchFamily="34" charset="0"/>
              </a:rPr>
              <a:t>When you use the input() function, Python interprets everything the user enters as a string.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E3B61C3-88E7-4AB4-8208-5552DEEEE6F3}"/>
              </a:ext>
            </a:extLst>
          </p:cNvPr>
          <p:cNvPicPr>
            <a:picLocks noChangeAspect="1"/>
          </p:cNvPicPr>
          <p:nvPr/>
        </p:nvPicPr>
        <p:blipFill rotWithShape="1">
          <a:blip r:embed="rId3"/>
          <a:srcRect l="26818" t="28070" r="15682" b="56165"/>
          <a:stretch/>
        </p:blipFill>
        <p:spPr>
          <a:xfrm>
            <a:off x="2590799" y="3089564"/>
            <a:ext cx="7010401" cy="1080654"/>
          </a:xfrm>
          <a:prstGeom prst="rect">
            <a:avLst/>
          </a:prstGeom>
        </p:spPr>
      </p:pic>
      <p:pic>
        <p:nvPicPr>
          <p:cNvPr id="9" name="Picture 8">
            <a:extLst>
              <a:ext uri="{FF2B5EF4-FFF2-40B4-BE49-F238E27FC236}">
                <a16:creationId xmlns:a16="http://schemas.microsoft.com/office/drawing/2014/main" id="{AFB75165-E53B-474E-9662-38B797141469}"/>
              </a:ext>
            </a:extLst>
          </p:cNvPr>
          <p:cNvPicPr>
            <a:picLocks noChangeAspect="1"/>
          </p:cNvPicPr>
          <p:nvPr/>
        </p:nvPicPr>
        <p:blipFill rotWithShape="1">
          <a:blip r:embed="rId4"/>
          <a:srcRect l="27046" t="23161" r="15455" b="54951"/>
          <a:stretch/>
        </p:blipFill>
        <p:spPr>
          <a:xfrm>
            <a:off x="2590798" y="4305155"/>
            <a:ext cx="7010401" cy="1500323"/>
          </a:xfrm>
          <a:prstGeom prst="rect">
            <a:avLst/>
          </a:prstGeom>
        </p:spPr>
      </p:pic>
    </p:spTree>
    <p:extLst>
      <p:ext uri="{BB962C8B-B14F-4D97-AF65-F5344CB8AC3E}">
        <p14:creationId xmlns:p14="http://schemas.microsoft.com/office/powerpoint/2010/main" val="3497361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vert="horz" lIns="91440" tIns="45720" rIns="91440" bIns="45720" rtlCol="0" anchor="ctr">
            <a:normAutofit/>
          </a:bodyPr>
          <a:lstStyle/>
          <a:p>
            <a:pPr algn="ctr"/>
            <a:r>
              <a:rPr lang="en-US" sz="3600" dirty="0">
                <a:latin typeface="Candara Light" panose="020E0502030303020204" pitchFamily="34" charset="0"/>
              </a:rPr>
              <a:t>Running a Hello World Program</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412667"/>
            <a:ext cx="10515600" cy="4351338"/>
          </a:xfrm>
        </p:spPr>
        <p:txBody>
          <a:bodyPr/>
          <a:lstStyle/>
          <a:p>
            <a:r>
              <a:rPr lang="en-US" dirty="0">
                <a:latin typeface="+mj-lt"/>
              </a:rPr>
              <a:t>Configuring Sublime Text to Use the Correct Python Version</a:t>
            </a:r>
          </a:p>
          <a:p>
            <a:pPr lvl="1"/>
            <a:r>
              <a:rPr lang="en-US" dirty="0">
                <a:latin typeface="+mj-lt"/>
              </a:rPr>
              <a:t>If the python command on your system runs Python 3, you won’t need to configure anything and can skip to the next section. If you use the python3 command, you’ll need to configure Sublime Text to use the correct Python version when it runs your programs. </a:t>
            </a:r>
          </a:p>
          <a:p>
            <a:pPr lvl="1"/>
            <a:r>
              <a:rPr lang="en-US" dirty="0">
                <a:latin typeface="+mj-lt"/>
              </a:rPr>
              <a:t>Click the Sublime Text icon to launch it, or search for Sublime Text in your system’s search bar and then launch it. Go to </a:t>
            </a:r>
            <a:r>
              <a:rPr lang="en-US" b="1" dirty="0">
                <a:latin typeface="+mj-lt"/>
              </a:rPr>
              <a:t>Tools → Build System → New Build System</a:t>
            </a:r>
            <a:r>
              <a:rPr lang="en-US" dirty="0">
                <a:latin typeface="+mj-lt"/>
              </a:rPr>
              <a:t>, which will open a new configuration file for you. Delete what you see and enter the following:</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4C223564-AECF-40EC-9597-C83A8F3769E5}"/>
              </a:ext>
            </a:extLst>
          </p:cNvPr>
          <p:cNvPicPr>
            <a:picLocks noChangeAspect="1"/>
          </p:cNvPicPr>
          <p:nvPr/>
        </p:nvPicPr>
        <p:blipFill rotWithShape="1">
          <a:blip r:embed="rId3"/>
          <a:srcRect l="26613" t="33116" r="15928" b="52474"/>
          <a:stretch/>
        </p:blipFill>
        <p:spPr>
          <a:xfrm>
            <a:off x="2193948" y="4852219"/>
            <a:ext cx="7804103" cy="1100338"/>
          </a:xfrm>
          <a:prstGeom prst="rect">
            <a:avLst/>
          </a:prstGeom>
        </p:spPr>
      </p:pic>
    </p:spTree>
    <p:extLst>
      <p:ext uri="{BB962C8B-B14F-4D97-AF65-F5344CB8AC3E}">
        <p14:creationId xmlns:p14="http://schemas.microsoft.com/office/powerpoint/2010/main" val="313877331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How the input() Function Works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int() to Accept Numerical Input – continued</a:t>
            </a:r>
          </a:p>
          <a:p>
            <a:pPr lvl="1"/>
            <a:r>
              <a:rPr lang="en-US" dirty="0">
                <a:latin typeface="Candara Light" panose="020E0502030303020204" pitchFamily="34" charset="0"/>
              </a:rPr>
              <a:t>We can resolve this issue by using the int() function, which tells Python to treat the input as a numerical value.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C867441-697B-42DA-AC2C-7282BCE1D208}"/>
              </a:ext>
            </a:extLst>
          </p:cNvPr>
          <p:cNvPicPr>
            <a:picLocks noChangeAspect="1"/>
          </p:cNvPicPr>
          <p:nvPr/>
        </p:nvPicPr>
        <p:blipFill rotWithShape="1">
          <a:blip r:embed="rId3"/>
          <a:srcRect l="26704" t="16347" r="15909" b="64315"/>
          <a:stretch/>
        </p:blipFill>
        <p:spPr>
          <a:xfrm>
            <a:off x="2597727" y="3117056"/>
            <a:ext cx="6996546" cy="1325563"/>
          </a:xfrm>
          <a:prstGeom prst="rect">
            <a:avLst/>
          </a:prstGeom>
        </p:spPr>
      </p:pic>
      <p:pic>
        <p:nvPicPr>
          <p:cNvPr id="8" name="Picture 7">
            <a:extLst>
              <a:ext uri="{FF2B5EF4-FFF2-40B4-BE49-F238E27FC236}">
                <a16:creationId xmlns:a16="http://schemas.microsoft.com/office/drawing/2014/main" id="{6EAEEB74-D812-49CC-BF3E-8404804F8742}"/>
              </a:ext>
            </a:extLst>
          </p:cNvPr>
          <p:cNvPicPr>
            <a:picLocks noChangeAspect="1"/>
          </p:cNvPicPr>
          <p:nvPr/>
        </p:nvPicPr>
        <p:blipFill rotWithShape="1">
          <a:blip r:embed="rId3"/>
          <a:srcRect l="26704" t="68624" r="15909" b="5707"/>
          <a:stretch/>
        </p:blipFill>
        <p:spPr>
          <a:xfrm>
            <a:off x="2597727" y="4507129"/>
            <a:ext cx="6996546" cy="1759527"/>
          </a:xfrm>
          <a:prstGeom prst="rect">
            <a:avLst/>
          </a:prstGeom>
        </p:spPr>
      </p:pic>
    </p:spTree>
    <p:extLst>
      <p:ext uri="{BB962C8B-B14F-4D97-AF65-F5344CB8AC3E}">
        <p14:creationId xmlns:p14="http://schemas.microsoft.com/office/powerpoint/2010/main" val="153332630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How the input() Function Works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The Modulo Operator</a:t>
            </a:r>
          </a:p>
          <a:p>
            <a:pPr lvl="1"/>
            <a:r>
              <a:rPr lang="en-US" dirty="0">
                <a:latin typeface="Candara Light" panose="020E0502030303020204" pitchFamily="34" charset="0"/>
              </a:rPr>
              <a:t>A useful tool for working with numerical information is the modulo operator (%), which divides one number by another number and returns the remainder.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85E7A212-2679-4CED-B5AF-CE160E007A72}"/>
              </a:ext>
            </a:extLst>
          </p:cNvPr>
          <p:cNvPicPr>
            <a:picLocks noChangeAspect="1"/>
          </p:cNvPicPr>
          <p:nvPr/>
        </p:nvPicPr>
        <p:blipFill rotWithShape="1">
          <a:blip r:embed="rId3"/>
          <a:srcRect l="26363" t="24641" r="15909" b="65664"/>
          <a:stretch/>
        </p:blipFill>
        <p:spPr>
          <a:xfrm>
            <a:off x="2798618" y="3336709"/>
            <a:ext cx="7038110" cy="664585"/>
          </a:xfrm>
          <a:prstGeom prst="rect">
            <a:avLst/>
          </a:prstGeom>
        </p:spPr>
      </p:pic>
      <p:pic>
        <p:nvPicPr>
          <p:cNvPr id="8" name="Picture 7">
            <a:extLst>
              <a:ext uri="{FF2B5EF4-FFF2-40B4-BE49-F238E27FC236}">
                <a16:creationId xmlns:a16="http://schemas.microsoft.com/office/drawing/2014/main" id="{B1145724-7A0E-44AD-AF96-5B3F8D450619}"/>
              </a:ext>
            </a:extLst>
          </p:cNvPr>
          <p:cNvPicPr>
            <a:picLocks noChangeAspect="1"/>
          </p:cNvPicPr>
          <p:nvPr/>
        </p:nvPicPr>
        <p:blipFill rotWithShape="1">
          <a:blip r:embed="rId3"/>
          <a:srcRect l="26363" t="65386" r="15909" b="12988"/>
          <a:stretch/>
        </p:blipFill>
        <p:spPr>
          <a:xfrm>
            <a:off x="2777836" y="3998408"/>
            <a:ext cx="7038110" cy="1482436"/>
          </a:xfrm>
          <a:prstGeom prst="rect">
            <a:avLst/>
          </a:prstGeom>
        </p:spPr>
      </p:pic>
    </p:spTree>
    <p:extLst>
      <p:ext uri="{BB962C8B-B14F-4D97-AF65-F5344CB8AC3E}">
        <p14:creationId xmlns:p14="http://schemas.microsoft.com/office/powerpoint/2010/main" val="101927477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How the input() Function Works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The Modulo Operator – continued</a:t>
            </a:r>
          </a:p>
          <a:p>
            <a:pPr lvl="1"/>
            <a:r>
              <a:rPr lang="en-US" dirty="0">
                <a:latin typeface="Candara Light" panose="020E0502030303020204" pitchFamily="34" charset="0"/>
              </a:rPr>
              <a:t>When one number is divisible by another number, the remainder is 0, so the modulo operator always returns 0. You can use this fact to determine if a number is even or odd.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8FB3B00C-F035-4285-9E6B-1548C1269B96}"/>
              </a:ext>
            </a:extLst>
          </p:cNvPr>
          <p:cNvPicPr>
            <a:picLocks noChangeAspect="1"/>
          </p:cNvPicPr>
          <p:nvPr/>
        </p:nvPicPr>
        <p:blipFill rotWithShape="1">
          <a:blip r:embed="rId3"/>
          <a:srcRect l="26932" t="33931" r="15454" b="39592"/>
          <a:stretch/>
        </p:blipFill>
        <p:spPr>
          <a:xfrm>
            <a:off x="2583872" y="3476771"/>
            <a:ext cx="7024256" cy="1814945"/>
          </a:xfrm>
          <a:prstGeom prst="rect">
            <a:avLst/>
          </a:prstGeom>
        </p:spPr>
      </p:pic>
      <p:pic>
        <p:nvPicPr>
          <p:cNvPr id="12" name="Picture 11">
            <a:extLst>
              <a:ext uri="{FF2B5EF4-FFF2-40B4-BE49-F238E27FC236}">
                <a16:creationId xmlns:a16="http://schemas.microsoft.com/office/drawing/2014/main" id="{1D5BA5DB-B368-4BB4-96C1-998574EB0ABE}"/>
              </a:ext>
            </a:extLst>
          </p:cNvPr>
          <p:cNvPicPr>
            <a:picLocks noChangeAspect="1"/>
          </p:cNvPicPr>
          <p:nvPr/>
        </p:nvPicPr>
        <p:blipFill rotWithShape="1">
          <a:blip r:embed="rId3"/>
          <a:srcRect l="26932" t="74354" r="15454" b="12593"/>
          <a:stretch/>
        </p:blipFill>
        <p:spPr>
          <a:xfrm>
            <a:off x="2583872" y="5417127"/>
            <a:ext cx="7024256" cy="894773"/>
          </a:xfrm>
          <a:prstGeom prst="rect">
            <a:avLst/>
          </a:prstGeom>
        </p:spPr>
      </p:pic>
    </p:spTree>
    <p:extLst>
      <p:ext uri="{BB962C8B-B14F-4D97-AF65-F5344CB8AC3E}">
        <p14:creationId xmlns:p14="http://schemas.microsoft.com/office/powerpoint/2010/main" val="9035254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7-1. Rental Car</a:t>
            </a:r>
            <a:r>
              <a:rPr lang="en-US" dirty="0">
                <a:latin typeface="+mj-lt"/>
              </a:rPr>
              <a:t>: Write a program that asks the user what kind of rental car they would like. Print a message about that car, such as “Let me see if I can find you a Subaru.” </a:t>
            </a:r>
          </a:p>
          <a:p>
            <a:r>
              <a:rPr lang="en-US" b="1" dirty="0">
                <a:latin typeface="+mj-lt"/>
              </a:rPr>
              <a:t>7-2. Restaurant Seating</a:t>
            </a:r>
            <a:r>
              <a:rPr lang="en-US" dirty="0">
                <a:latin typeface="+mj-lt"/>
              </a:rPr>
              <a:t>: Write a program that asks the user how many people are in their dinner group. If the answer is more than eight, print a message saying they’ll have to wait for a table. Otherwise, report that their table is ready. </a:t>
            </a:r>
          </a:p>
          <a:p>
            <a:r>
              <a:rPr lang="en-US" b="1" dirty="0">
                <a:latin typeface="+mj-lt"/>
              </a:rPr>
              <a:t>7-3. Multiples of Ten</a:t>
            </a:r>
            <a:r>
              <a:rPr lang="en-US" dirty="0">
                <a:latin typeface="+mj-lt"/>
              </a:rPr>
              <a:t>: Ask the user for a number, and then report whether the number is a multiple of 10 or not.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415614770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The for loop takes a collection of items and executes a block of code once for each item in the collection. In contrast, the while loop runs as long as, or while, a certain condition is true.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64599360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The while Loop in Action</a:t>
            </a:r>
          </a:p>
          <a:p>
            <a:pPr lvl="1"/>
            <a:r>
              <a:rPr lang="en-US" dirty="0">
                <a:latin typeface="Candara Light" panose="020E0502030303020204" pitchFamily="34" charset="0"/>
              </a:rPr>
              <a:t>You can use a while loop to count up through a series of numbers. For example, the following while loop counts from 1 to 5.</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D820021-3ADF-4EFB-AE53-6290F175D0D5}"/>
              </a:ext>
            </a:extLst>
          </p:cNvPr>
          <p:cNvPicPr>
            <a:picLocks noChangeAspect="1"/>
          </p:cNvPicPr>
          <p:nvPr/>
        </p:nvPicPr>
        <p:blipFill rotWithShape="1">
          <a:blip r:embed="rId3"/>
          <a:srcRect l="26477" t="15135" r="16023" b="68494"/>
          <a:stretch/>
        </p:blipFill>
        <p:spPr>
          <a:xfrm>
            <a:off x="2590799" y="2992583"/>
            <a:ext cx="7010401" cy="1122217"/>
          </a:xfrm>
          <a:prstGeom prst="rect">
            <a:avLst/>
          </a:prstGeom>
        </p:spPr>
      </p:pic>
      <p:pic>
        <p:nvPicPr>
          <p:cNvPr id="8" name="Picture 7">
            <a:extLst>
              <a:ext uri="{FF2B5EF4-FFF2-40B4-BE49-F238E27FC236}">
                <a16:creationId xmlns:a16="http://schemas.microsoft.com/office/drawing/2014/main" id="{03E97A87-4544-4991-A6ED-1C701EE6826E}"/>
              </a:ext>
            </a:extLst>
          </p:cNvPr>
          <p:cNvPicPr>
            <a:picLocks noChangeAspect="1"/>
          </p:cNvPicPr>
          <p:nvPr/>
        </p:nvPicPr>
        <p:blipFill rotWithShape="1">
          <a:blip r:embed="rId3"/>
          <a:srcRect l="26477" t="75603" r="16023" b="5346"/>
          <a:stretch/>
        </p:blipFill>
        <p:spPr>
          <a:xfrm>
            <a:off x="2590798" y="4249737"/>
            <a:ext cx="7010401" cy="1305936"/>
          </a:xfrm>
          <a:prstGeom prst="rect">
            <a:avLst/>
          </a:prstGeom>
        </p:spPr>
      </p:pic>
    </p:spTree>
    <p:extLst>
      <p:ext uri="{BB962C8B-B14F-4D97-AF65-F5344CB8AC3E}">
        <p14:creationId xmlns:p14="http://schemas.microsoft.com/office/powerpoint/2010/main" val="362233589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Letting the User Choose When to Quit</a:t>
            </a:r>
          </a:p>
          <a:p>
            <a:pPr lvl="1"/>
            <a:r>
              <a:rPr lang="en-US" dirty="0">
                <a:latin typeface="Candara Light" panose="020E0502030303020204" pitchFamily="34" charset="0"/>
              </a:rPr>
              <a:t>We can make the parrot.py program run as long as the user wants by putting most of the program inside a while loop. We’ll define a quit value and then keep the program running as long as the user has not entered the quit value.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D4341A39-FF39-4D73-9135-0E937EC8F2B6}"/>
              </a:ext>
            </a:extLst>
          </p:cNvPr>
          <p:cNvPicPr>
            <a:picLocks noChangeAspect="1"/>
          </p:cNvPicPr>
          <p:nvPr/>
        </p:nvPicPr>
        <p:blipFill rotWithShape="1">
          <a:blip r:embed="rId3"/>
          <a:srcRect l="26477" t="23161" r="15795" b="67483"/>
          <a:stretch/>
        </p:blipFill>
        <p:spPr>
          <a:xfrm>
            <a:off x="1737133" y="3749896"/>
            <a:ext cx="8717733" cy="794395"/>
          </a:xfrm>
          <a:prstGeom prst="rect">
            <a:avLst/>
          </a:prstGeom>
        </p:spPr>
      </p:pic>
      <p:pic>
        <p:nvPicPr>
          <p:cNvPr id="8" name="Picture 7">
            <a:extLst>
              <a:ext uri="{FF2B5EF4-FFF2-40B4-BE49-F238E27FC236}">
                <a16:creationId xmlns:a16="http://schemas.microsoft.com/office/drawing/2014/main" id="{3EDDE3D0-7CCE-4129-BE37-8058EA2DE7E2}"/>
              </a:ext>
            </a:extLst>
          </p:cNvPr>
          <p:cNvPicPr>
            <a:picLocks noChangeAspect="1"/>
          </p:cNvPicPr>
          <p:nvPr/>
        </p:nvPicPr>
        <p:blipFill rotWithShape="1">
          <a:blip r:embed="rId3"/>
          <a:srcRect l="26477" t="67186" r="15795" b="18292"/>
          <a:stretch/>
        </p:blipFill>
        <p:spPr>
          <a:xfrm>
            <a:off x="1737133" y="4544291"/>
            <a:ext cx="8717733" cy="1233055"/>
          </a:xfrm>
          <a:prstGeom prst="rect">
            <a:avLst/>
          </a:prstGeom>
        </p:spPr>
      </p:pic>
    </p:spTree>
    <p:extLst>
      <p:ext uri="{BB962C8B-B14F-4D97-AF65-F5344CB8AC3E}">
        <p14:creationId xmlns:p14="http://schemas.microsoft.com/office/powerpoint/2010/main" val="13614262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Letting the User Choose When to Quit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3584194-EEBC-4FC6-9EF1-5348BEF17AE4}"/>
              </a:ext>
            </a:extLst>
          </p:cNvPr>
          <p:cNvPicPr>
            <a:picLocks noChangeAspect="1"/>
          </p:cNvPicPr>
          <p:nvPr/>
        </p:nvPicPr>
        <p:blipFill rotWithShape="1">
          <a:blip r:embed="rId3"/>
          <a:srcRect l="26818" t="36519" r="15454" b="23422"/>
          <a:stretch/>
        </p:blipFill>
        <p:spPr>
          <a:xfrm>
            <a:off x="2576945" y="2477279"/>
            <a:ext cx="7038110" cy="2745885"/>
          </a:xfrm>
          <a:prstGeom prst="rect">
            <a:avLst/>
          </a:prstGeom>
        </p:spPr>
      </p:pic>
    </p:spTree>
    <p:extLst>
      <p:ext uri="{BB962C8B-B14F-4D97-AF65-F5344CB8AC3E}">
        <p14:creationId xmlns:p14="http://schemas.microsoft.com/office/powerpoint/2010/main" val="217718064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Letting the User Choose When to Quit – continued</a:t>
            </a:r>
          </a:p>
          <a:p>
            <a:pPr lvl="1"/>
            <a:r>
              <a:rPr lang="en-US" dirty="0">
                <a:latin typeface="Candara Light" panose="020E0502030303020204" pitchFamily="34" charset="0"/>
              </a:rPr>
              <a:t>The previous program works well, except that it prints the word 'quit' as if it were an actual message. A simple if test fixes this.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3272BB8-B6ED-422A-8FC3-4B82B8C5B951}"/>
              </a:ext>
            </a:extLst>
          </p:cNvPr>
          <p:cNvPicPr>
            <a:picLocks noChangeAspect="1"/>
          </p:cNvPicPr>
          <p:nvPr/>
        </p:nvPicPr>
        <p:blipFill rotWithShape="1">
          <a:blip r:embed="rId3"/>
          <a:srcRect l="26932" t="44239" r="15454" b="23220"/>
          <a:stretch/>
        </p:blipFill>
        <p:spPr>
          <a:xfrm>
            <a:off x="2583872" y="3546764"/>
            <a:ext cx="7024256" cy="2230582"/>
          </a:xfrm>
          <a:prstGeom prst="rect">
            <a:avLst/>
          </a:prstGeom>
        </p:spPr>
      </p:pic>
    </p:spTree>
    <p:extLst>
      <p:ext uri="{BB962C8B-B14F-4D97-AF65-F5344CB8AC3E}">
        <p14:creationId xmlns:p14="http://schemas.microsoft.com/office/powerpoint/2010/main" val="332882918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Letting the User Choose When to Quit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EFA5B1B-7CA8-40D5-8CE6-13B23D66C755}"/>
              </a:ext>
            </a:extLst>
          </p:cNvPr>
          <p:cNvPicPr>
            <a:picLocks noChangeAspect="1"/>
          </p:cNvPicPr>
          <p:nvPr/>
        </p:nvPicPr>
        <p:blipFill rotWithShape="1">
          <a:blip r:embed="rId3"/>
          <a:srcRect l="26591" t="32112" r="16136" b="31708"/>
          <a:stretch/>
        </p:blipFill>
        <p:spPr>
          <a:xfrm>
            <a:off x="2604654" y="2546712"/>
            <a:ext cx="6982691" cy="2479963"/>
          </a:xfrm>
          <a:prstGeom prst="rect">
            <a:avLst/>
          </a:prstGeom>
        </p:spPr>
      </p:pic>
    </p:spTree>
    <p:extLst>
      <p:ext uri="{BB962C8B-B14F-4D97-AF65-F5344CB8AC3E}">
        <p14:creationId xmlns:p14="http://schemas.microsoft.com/office/powerpoint/2010/main" val="4214365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D7170855-D89A-4CD9-B881-34F9D54D033A}"/>
              </a:ext>
            </a:extLst>
          </p:cNvPr>
          <p:cNvPicPr>
            <a:picLocks noChangeAspect="1"/>
          </p:cNvPicPr>
          <p:nvPr/>
        </p:nvPicPr>
        <p:blipFill rotWithShape="1">
          <a:blip r:embed="rId3"/>
          <a:srcRect r="35645" b="9443"/>
          <a:stretch/>
        </p:blipFill>
        <p:spPr>
          <a:xfrm>
            <a:off x="3050458" y="2039099"/>
            <a:ext cx="6091083" cy="4818901"/>
          </a:xfrm>
          <a:prstGeom prst="rect">
            <a:avLst/>
          </a:prstGeom>
        </p:spPr>
      </p:pic>
      <p:sp>
        <p:nvSpPr>
          <p:cNvPr id="8" name="Title 1">
            <a:extLst>
              <a:ext uri="{FF2B5EF4-FFF2-40B4-BE49-F238E27FC236}">
                <a16:creationId xmlns:a16="http://schemas.microsoft.com/office/drawing/2014/main" id="{C586ECE7-7EFC-4750-8D73-58442BF05C5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600" dirty="0">
                <a:latin typeface="Candara Light" panose="020E0502030303020204" pitchFamily="34" charset="0"/>
              </a:rPr>
              <a:t>Running a Hello World Program</a:t>
            </a:r>
          </a:p>
        </p:txBody>
      </p:sp>
    </p:spTree>
    <p:extLst>
      <p:ext uri="{BB962C8B-B14F-4D97-AF65-F5344CB8AC3E}">
        <p14:creationId xmlns:p14="http://schemas.microsoft.com/office/powerpoint/2010/main" val="233258604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Using a Flag</a:t>
            </a:r>
          </a:p>
          <a:p>
            <a:pPr lvl="1"/>
            <a:r>
              <a:rPr lang="en-US" dirty="0">
                <a:latin typeface="Candara Light" panose="020E0502030303020204" pitchFamily="34" charset="0"/>
              </a:rPr>
              <a:t>For a program that should run only as long as many conditions are true, you can define one variable that determines whether or not the entire program is active. This variable, called a flag, acts as a signal to the program.</a:t>
            </a:r>
          </a:p>
          <a:p>
            <a:pPr lvl="1"/>
            <a:r>
              <a:rPr lang="en-US" dirty="0">
                <a:latin typeface="Candara Light" panose="020E0502030303020204" pitchFamily="34" charset="0"/>
              </a:rPr>
              <a:t>We can write our programs so they run while the flag is set to True and stop running when any of several events sets the value of the flag to False. As a result, our overall while statement needs to check only one condition: whether or not the flag is currently True. Then, all our other tests (to see if an event has occurred that should set the flag to False) can be neatly organized in the rest of the program.</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79668507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825624"/>
            <a:ext cx="10515600" cy="5032375"/>
          </a:xfrm>
        </p:spPr>
        <p:txBody>
          <a:bodyPr>
            <a:normAutofit/>
          </a:bodyPr>
          <a:lstStyle/>
          <a:p>
            <a:r>
              <a:rPr lang="en-US" b="1" dirty="0">
                <a:latin typeface="Candara Light" panose="020E0502030303020204" pitchFamily="34" charset="0"/>
              </a:rPr>
              <a:t>Using a Flag – continued </a:t>
            </a:r>
          </a:p>
          <a:p>
            <a:endParaRPr lang="en-US" b="1" dirty="0">
              <a:latin typeface="Candara Light" panose="020E0502030303020204" pitchFamily="34" charset="0"/>
            </a:endParaRPr>
          </a:p>
          <a:p>
            <a:endParaRPr lang="en-US" b="1" dirty="0">
              <a:latin typeface="Candara Light" panose="020E0502030303020204" pitchFamily="34" charset="0"/>
            </a:endParaRPr>
          </a:p>
          <a:p>
            <a:endParaRPr lang="en-US" b="1" dirty="0">
              <a:latin typeface="Candara Light" panose="020E0502030303020204" pitchFamily="34" charset="0"/>
            </a:endParaRPr>
          </a:p>
          <a:p>
            <a:endParaRPr lang="en-US" b="1" dirty="0">
              <a:latin typeface="Candara Light" panose="020E0502030303020204" pitchFamily="34" charset="0"/>
            </a:endParaRPr>
          </a:p>
          <a:p>
            <a:pPr marL="0" indent="0">
              <a:buNone/>
            </a:pPr>
            <a:endParaRPr lang="en-US" b="1" dirty="0">
              <a:latin typeface="Candara Light" panose="020E0502030303020204" pitchFamily="34" charset="0"/>
            </a:endParaRPr>
          </a:p>
          <a:p>
            <a:pPr marL="0" indent="0">
              <a:buNone/>
            </a:pPr>
            <a:endParaRPr lang="en-US" b="1" dirty="0">
              <a:latin typeface="Candara Light" panose="020E0502030303020204" pitchFamily="34" charset="0"/>
            </a:endParaRPr>
          </a:p>
          <a:p>
            <a:pPr lvl="1"/>
            <a:r>
              <a:rPr lang="en-US" sz="1700" dirty="0">
                <a:latin typeface="+mj-lt"/>
              </a:rPr>
              <a:t>This program has the same output as the previous example where we placed the conditional test directly in the while statement. But now that we have a flag to indicate whether the overall program is in an active state, it would be easy to add more tests (such as </a:t>
            </a:r>
            <a:r>
              <a:rPr lang="en-US" sz="1700" dirty="0" err="1">
                <a:latin typeface="+mj-lt"/>
              </a:rPr>
              <a:t>elif</a:t>
            </a:r>
            <a:r>
              <a:rPr lang="en-US" sz="1700" dirty="0">
                <a:latin typeface="+mj-lt"/>
              </a:rPr>
              <a:t> statements) for events that should cause active to become False. This is useful in complicated programs like games in which there may be many events that should each make the program stop running. </a:t>
            </a:r>
            <a:endParaRPr lang="en-US" sz="1700" b="1" dirty="0">
              <a:latin typeface="+mj-lt"/>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B165BF75-429D-4FE3-87C7-936E959568BF}"/>
              </a:ext>
            </a:extLst>
          </p:cNvPr>
          <p:cNvPicPr>
            <a:picLocks noChangeAspect="1"/>
          </p:cNvPicPr>
          <p:nvPr/>
        </p:nvPicPr>
        <p:blipFill rotWithShape="1">
          <a:blip r:embed="rId3"/>
          <a:srcRect l="26591" t="24641" r="16136" b="34942"/>
          <a:stretch/>
        </p:blipFill>
        <p:spPr>
          <a:xfrm>
            <a:off x="2604654" y="2272579"/>
            <a:ext cx="6982691" cy="2770476"/>
          </a:xfrm>
          <a:prstGeom prst="rect">
            <a:avLst/>
          </a:prstGeom>
        </p:spPr>
      </p:pic>
    </p:spTree>
    <p:extLst>
      <p:ext uri="{BB962C8B-B14F-4D97-AF65-F5344CB8AC3E}">
        <p14:creationId xmlns:p14="http://schemas.microsoft.com/office/powerpoint/2010/main" val="316419305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break to Exit a Loop</a:t>
            </a:r>
          </a:p>
          <a:p>
            <a:pPr lvl="1"/>
            <a:r>
              <a:rPr lang="en-US" dirty="0">
                <a:latin typeface="Candara Light" panose="020E0502030303020204" pitchFamily="34" charset="0"/>
              </a:rPr>
              <a:t>To exit a while loop immediately without running any remaining code in the loop, regardless of the results of any conditional test, use the break statement. </a:t>
            </a:r>
          </a:p>
          <a:p>
            <a:pPr lvl="1"/>
            <a:r>
              <a:rPr lang="en-US" dirty="0">
                <a:latin typeface="Candara Light" panose="020E0502030303020204" pitchFamily="34" charset="0"/>
              </a:rPr>
              <a:t>The break statement directs the flow of your program; you can use it to control which lines of code are executed and which aren’t, so the program only executes code that you want it to, when you want it to.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E9A82B23-63F0-465A-903A-BD234EE05C26}"/>
              </a:ext>
            </a:extLst>
          </p:cNvPr>
          <p:cNvPicPr>
            <a:picLocks noChangeAspect="1"/>
          </p:cNvPicPr>
          <p:nvPr/>
        </p:nvPicPr>
        <p:blipFill rotWithShape="1">
          <a:blip r:embed="rId3"/>
          <a:srcRect l="26932" t="21198" r="15569" b="43431"/>
          <a:stretch/>
        </p:blipFill>
        <p:spPr>
          <a:xfrm>
            <a:off x="2590799" y="4433454"/>
            <a:ext cx="7010401" cy="2424546"/>
          </a:xfrm>
          <a:prstGeom prst="rect">
            <a:avLst/>
          </a:prstGeom>
        </p:spPr>
      </p:pic>
    </p:spTree>
    <p:extLst>
      <p:ext uri="{BB962C8B-B14F-4D97-AF65-F5344CB8AC3E}">
        <p14:creationId xmlns:p14="http://schemas.microsoft.com/office/powerpoint/2010/main" val="227407285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Using break to Exit a Loop – continued</a:t>
            </a:r>
          </a:p>
          <a:p>
            <a:endParaRPr lang="en-US" b="1" dirty="0">
              <a:latin typeface="Candara Light" panose="020E0502030303020204" pitchFamily="34" charset="0"/>
            </a:endParaRPr>
          </a:p>
          <a:p>
            <a:endParaRPr lang="en-US" b="1" dirty="0">
              <a:latin typeface="Candara Light" panose="020E0502030303020204" pitchFamily="34" charset="0"/>
            </a:endParaRPr>
          </a:p>
          <a:p>
            <a:endParaRPr lang="en-US" b="1" dirty="0">
              <a:latin typeface="Candara Light" panose="020E0502030303020204" pitchFamily="34" charset="0"/>
            </a:endParaRPr>
          </a:p>
          <a:p>
            <a:endParaRPr lang="en-US" b="1" dirty="0">
              <a:latin typeface="Candara Light" panose="020E0502030303020204" pitchFamily="34" charset="0"/>
            </a:endParaRPr>
          </a:p>
          <a:p>
            <a:endParaRPr lang="en-US" b="1" dirty="0">
              <a:latin typeface="Candara Light" panose="020E0502030303020204" pitchFamily="34" charset="0"/>
            </a:endParaRPr>
          </a:p>
          <a:p>
            <a:r>
              <a:rPr lang="en-US" b="1" dirty="0">
                <a:latin typeface="Candara Light" panose="020E0502030303020204" pitchFamily="34" charset="0"/>
              </a:rPr>
              <a:t>Note</a:t>
            </a:r>
            <a:r>
              <a:rPr lang="en-US" dirty="0">
                <a:latin typeface="Candara Light" panose="020E0502030303020204" pitchFamily="34" charset="0"/>
              </a:rPr>
              <a:t>: You can use the break statement in any of Python’s loops. For example, you could use break to quit a for loop that’s working through a list or a dictionary.</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8" name="Picture 7">
            <a:extLst>
              <a:ext uri="{FF2B5EF4-FFF2-40B4-BE49-F238E27FC236}">
                <a16:creationId xmlns:a16="http://schemas.microsoft.com/office/drawing/2014/main" id="{E89D9F3F-57C8-4C1D-AF57-679C7C85ED59}"/>
              </a:ext>
            </a:extLst>
          </p:cNvPr>
          <p:cNvPicPr>
            <a:picLocks noChangeAspect="1"/>
          </p:cNvPicPr>
          <p:nvPr/>
        </p:nvPicPr>
        <p:blipFill rotWithShape="1">
          <a:blip r:embed="rId3"/>
          <a:srcRect l="26932" t="74760" r="15569" b="13315"/>
          <a:stretch/>
        </p:blipFill>
        <p:spPr>
          <a:xfrm>
            <a:off x="2590799" y="2341418"/>
            <a:ext cx="7010401" cy="817418"/>
          </a:xfrm>
          <a:prstGeom prst="rect">
            <a:avLst/>
          </a:prstGeom>
        </p:spPr>
      </p:pic>
      <p:pic>
        <p:nvPicPr>
          <p:cNvPr id="10" name="Picture 9">
            <a:extLst>
              <a:ext uri="{FF2B5EF4-FFF2-40B4-BE49-F238E27FC236}">
                <a16:creationId xmlns:a16="http://schemas.microsoft.com/office/drawing/2014/main" id="{7ADE575F-23AE-42FB-A4D1-8611685CAEF1}"/>
              </a:ext>
            </a:extLst>
          </p:cNvPr>
          <p:cNvPicPr>
            <a:picLocks noChangeAspect="1"/>
          </p:cNvPicPr>
          <p:nvPr/>
        </p:nvPicPr>
        <p:blipFill rotWithShape="1">
          <a:blip r:embed="rId4"/>
          <a:srcRect l="26250" t="36520" r="16250" b="39995"/>
          <a:stretch/>
        </p:blipFill>
        <p:spPr>
          <a:xfrm>
            <a:off x="2590798" y="3158836"/>
            <a:ext cx="7010401" cy="1609811"/>
          </a:xfrm>
          <a:prstGeom prst="rect">
            <a:avLst/>
          </a:prstGeom>
        </p:spPr>
      </p:pic>
    </p:spTree>
    <p:extLst>
      <p:ext uri="{BB962C8B-B14F-4D97-AF65-F5344CB8AC3E}">
        <p14:creationId xmlns:p14="http://schemas.microsoft.com/office/powerpoint/2010/main" val="311144988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continue in a Loop</a:t>
            </a:r>
          </a:p>
          <a:p>
            <a:pPr lvl="1"/>
            <a:r>
              <a:rPr lang="en-US" dirty="0">
                <a:latin typeface="Candara Light" panose="020E0502030303020204" pitchFamily="34" charset="0"/>
              </a:rPr>
              <a:t>Rather than breaking out of a loop entirely without executing the rest of its code, you can use the continue statement to return to the beginning of the loop based on the result of a conditional test.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3521124-0633-4F2A-BA13-417714A95FF2}"/>
              </a:ext>
            </a:extLst>
          </p:cNvPr>
          <p:cNvPicPr>
            <a:picLocks noChangeAspect="1"/>
          </p:cNvPicPr>
          <p:nvPr/>
        </p:nvPicPr>
        <p:blipFill rotWithShape="1">
          <a:blip r:embed="rId3"/>
          <a:srcRect l="26250" t="19986" r="15795" b="54143"/>
          <a:stretch/>
        </p:blipFill>
        <p:spPr>
          <a:xfrm>
            <a:off x="2563091" y="3311236"/>
            <a:ext cx="7065818" cy="1773382"/>
          </a:xfrm>
          <a:prstGeom prst="rect">
            <a:avLst/>
          </a:prstGeom>
        </p:spPr>
      </p:pic>
      <p:pic>
        <p:nvPicPr>
          <p:cNvPr id="10" name="Picture 9">
            <a:extLst>
              <a:ext uri="{FF2B5EF4-FFF2-40B4-BE49-F238E27FC236}">
                <a16:creationId xmlns:a16="http://schemas.microsoft.com/office/drawing/2014/main" id="{7F89DB02-2814-4D6F-A0A5-E2D47174227B}"/>
              </a:ext>
            </a:extLst>
          </p:cNvPr>
          <p:cNvPicPr>
            <a:picLocks noChangeAspect="1"/>
          </p:cNvPicPr>
          <p:nvPr/>
        </p:nvPicPr>
        <p:blipFill rotWithShape="1">
          <a:blip r:embed="rId4"/>
          <a:srcRect l="26477" t="46059" r="15568" b="32719"/>
          <a:stretch/>
        </p:blipFill>
        <p:spPr>
          <a:xfrm>
            <a:off x="2563091" y="5266747"/>
            <a:ext cx="7065818" cy="1454728"/>
          </a:xfrm>
          <a:prstGeom prst="rect">
            <a:avLst/>
          </a:prstGeom>
        </p:spPr>
      </p:pic>
    </p:spTree>
    <p:extLst>
      <p:ext uri="{BB962C8B-B14F-4D97-AF65-F5344CB8AC3E}">
        <p14:creationId xmlns:p14="http://schemas.microsoft.com/office/powerpoint/2010/main" val="39422918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Avoiding Infinite Loops</a:t>
            </a:r>
          </a:p>
          <a:p>
            <a:pPr lvl="1"/>
            <a:r>
              <a:rPr lang="en-US" dirty="0">
                <a:latin typeface="Candara Light" panose="020E0502030303020204" pitchFamily="34" charset="0"/>
              </a:rPr>
              <a:t>Every while loop needs a way to stop running so it won’t continue to run forever. For example, this counting loop should count from 1 to 5.</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F91CB02-A2FE-4A91-B45C-52018228CB6B}"/>
              </a:ext>
            </a:extLst>
          </p:cNvPr>
          <p:cNvPicPr>
            <a:picLocks noChangeAspect="1"/>
          </p:cNvPicPr>
          <p:nvPr/>
        </p:nvPicPr>
        <p:blipFill rotWithShape="1">
          <a:blip r:embed="rId3"/>
          <a:srcRect l="26477" t="22007" r="15795" b="60813"/>
          <a:stretch/>
        </p:blipFill>
        <p:spPr>
          <a:xfrm>
            <a:off x="2576945" y="3020290"/>
            <a:ext cx="7038110" cy="1177637"/>
          </a:xfrm>
          <a:prstGeom prst="rect">
            <a:avLst/>
          </a:prstGeom>
        </p:spPr>
      </p:pic>
      <p:pic>
        <p:nvPicPr>
          <p:cNvPr id="8" name="Picture 7">
            <a:extLst>
              <a:ext uri="{FF2B5EF4-FFF2-40B4-BE49-F238E27FC236}">
                <a16:creationId xmlns:a16="http://schemas.microsoft.com/office/drawing/2014/main" id="{2F818284-FE82-480E-9E27-9E8D8D80B97C}"/>
              </a:ext>
            </a:extLst>
          </p:cNvPr>
          <p:cNvPicPr>
            <a:picLocks noChangeAspect="1"/>
          </p:cNvPicPr>
          <p:nvPr/>
        </p:nvPicPr>
        <p:blipFill rotWithShape="1">
          <a:blip r:embed="rId3"/>
          <a:srcRect l="26477" t="79040" r="15795" b="5599"/>
          <a:stretch/>
        </p:blipFill>
        <p:spPr>
          <a:xfrm>
            <a:off x="2576945" y="4866119"/>
            <a:ext cx="7038110" cy="1052945"/>
          </a:xfrm>
          <a:prstGeom prst="rect">
            <a:avLst/>
          </a:prstGeom>
        </p:spPr>
      </p:pic>
    </p:spTree>
    <p:extLst>
      <p:ext uri="{BB962C8B-B14F-4D97-AF65-F5344CB8AC3E}">
        <p14:creationId xmlns:p14="http://schemas.microsoft.com/office/powerpoint/2010/main" val="400610434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Introducing while Loops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Avoiding Infinite Loops</a:t>
            </a:r>
            <a:endParaRPr lang="en-US" dirty="0">
              <a:latin typeface="Candara Light" panose="020E0502030303020204" pitchFamily="34" charset="0"/>
            </a:endParaRPr>
          </a:p>
          <a:p>
            <a:pPr lvl="1"/>
            <a:r>
              <a:rPr lang="en-US" dirty="0">
                <a:latin typeface="+mj-lt"/>
              </a:rPr>
              <a:t>Every programmer accidentally writes an infinite while loop from time to time, especially when a program’s loops have subtle exit conditions. If your program gets stuck in an infinite loop, press ctrl-C or just close the terminal window displaying your program’s output.</a:t>
            </a:r>
          </a:p>
          <a:p>
            <a:pPr lvl="1"/>
            <a:r>
              <a:rPr lang="en-US" dirty="0">
                <a:latin typeface="+mj-lt"/>
              </a:rPr>
              <a:t>To avoid writing infinite loops, test every while loop and make sure the loop stops when you expect it to. </a:t>
            </a:r>
          </a:p>
          <a:p>
            <a:pPr lvl="1"/>
            <a:r>
              <a:rPr lang="en-US" b="1" dirty="0">
                <a:latin typeface="+mj-lt"/>
              </a:rPr>
              <a:t>Note:</a:t>
            </a:r>
          </a:p>
          <a:p>
            <a:pPr lvl="2"/>
            <a:r>
              <a:rPr lang="en-US" dirty="0">
                <a:latin typeface="+mj-lt"/>
              </a:rPr>
              <a:t>Sublime Text and some other editors have an embedded output window. This can make it difficult to stop an infinite loop, and you might have to close the editor to end the loop. Try clicking in the output area of the editor before pressing ctrl-C, and you should be able to cancel an infinite loop.</a:t>
            </a:r>
          </a:p>
          <a:p>
            <a:pPr lvl="1"/>
            <a:endParaRPr lang="en-US" dirty="0">
              <a:latin typeface="+mj-lt"/>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97934012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7-4. Pizza Toppings</a:t>
            </a:r>
            <a:r>
              <a:rPr lang="en-US" dirty="0">
                <a:latin typeface="+mj-lt"/>
              </a:rPr>
              <a:t>: Write a loop that prompts the user to enter a series of pizza toppings until they enter a 'quit' value. As they enter each topping, print a message saying you’ll add that topping to their pizza. </a:t>
            </a:r>
          </a:p>
          <a:p>
            <a:r>
              <a:rPr lang="en-US" b="1" dirty="0">
                <a:latin typeface="+mj-lt"/>
              </a:rPr>
              <a:t>7-5. Movie Tickets</a:t>
            </a:r>
            <a:r>
              <a:rPr lang="en-US" dirty="0">
                <a:latin typeface="+mj-lt"/>
              </a:rPr>
              <a:t>: A movie theater charges different ticket prices depending on a person’s age. If a person is under the age of 3, the ticket is free; if they are between 3 and 12, the ticket is $10; and if they are over age 12, the ticket is $15. Write a loop in which you ask users their age, and then tell them the cost of their movie ticket.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74901148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7-6. Three Exits</a:t>
            </a:r>
            <a:r>
              <a:rPr lang="en-US" dirty="0">
                <a:latin typeface="+mj-lt"/>
              </a:rPr>
              <a:t>: Write different versions of either Exercise 7-4 or Exercise 7-5 that do each of the following at least once: </a:t>
            </a:r>
          </a:p>
          <a:p>
            <a:pPr lvl="1"/>
            <a:r>
              <a:rPr lang="en-US" dirty="0">
                <a:latin typeface="+mj-lt"/>
              </a:rPr>
              <a:t>Use a conditional test in the while statement to stop the loop. </a:t>
            </a:r>
          </a:p>
          <a:p>
            <a:pPr lvl="1"/>
            <a:r>
              <a:rPr lang="en-US" dirty="0">
                <a:latin typeface="+mj-lt"/>
              </a:rPr>
              <a:t>Use an active variable to control how long the loop runs. </a:t>
            </a:r>
          </a:p>
          <a:p>
            <a:pPr lvl="1"/>
            <a:r>
              <a:rPr lang="en-US" dirty="0">
                <a:latin typeface="+mj-lt"/>
              </a:rPr>
              <a:t>Use a break statement to exit the loop when the user enters a 'quit' value. </a:t>
            </a:r>
          </a:p>
          <a:p>
            <a:r>
              <a:rPr lang="en-US" b="1" dirty="0">
                <a:latin typeface="+mj-lt"/>
              </a:rPr>
              <a:t>7-7. Infinity</a:t>
            </a:r>
            <a:r>
              <a:rPr lang="en-US" dirty="0">
                <a:latin typeface="+mj-lt"/>
              </a:rPr>
              <a:t>: Write a loop that never ends, and run it. (To end the loop, press ctrl-C or close the window displaying the output.)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97229423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a while Loop with Lists and Dictionaries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A for loop is effective for looping through a list, but you shouldn’t modify a list inside a for loop because Python will have trouble keeping track of the items in the list. </a:t>
            </a:r>
          </a:p>
          <a:p>
            <a:r>
              <a:rPr lang="en-US" dirty="0">
                <a:latin typeface="+mj-lt"/>
              </a:rPr>
              <a:t>To modify a list as you work through it, use a while loop. Using while loops with lists and dictionaries allows you to collect, store, and organize lots of input to examine and report on later.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4254296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mj-lt"/>
              </a:rPr>
              <a:t>For easy copy and paste:</a:t>
            </a:r>
          </a:p>
          <a:p>
            <a:pPr lvl="1" algn="just"/>
            <a:r>
              <a:rPr lang="en-US" dirty="0">
                <a:latin typeface="+mj-lt"/>
              </a:rPr>
              <a:t>"</a:t>
            </a:r>
            <a:r>
              <a:rPr lang="en-US" dirty="0" err="1">
                <a:latin typeface="+mj-lt"/>
              </a:rPr>
              <a:t>cmd</a:t>
            </a:r>
            <a:r>
              <a:rPr lang="en-US" dirty="0">
                <a:latin typeface="+mj-lt"/>
              </a:rPr>
              <a:t>": ["python3", "-u", "$file"],</a:t>
            </a:r>
          </a:p>
          <a:p>
            <a:pPr algn="just"/>
            <a:endParaRPr lang="en-US" dirty="0">
              <a:latin typeface="+mj-lt"/>
            </a:endParaRPr>
          </a:p>
          <a:p>
            <a:pPr algn="just"/>
            <a:r>
              <a:rPr lang="en-US" dirty="0">
                <a:latin typeface="+mj-lt"/>
              </a:rPr>
              <a:t>This code tells Sublime Text to use your system’s python3 command when running your Python program files. Save the file as </a:t>
            </a:r>
            <a:r>
              <a:rPr lang="en-US" b="1" dirty="0">
                <a:latin typeface="+mj-lt"/>
              </a:rPr>
              <a:t>Python3.sublime-build </a:t>
            </a:r>
            <a:r>
              <a:rPr lang="en-US" dirty="0">
                <a:latin typeface="+mj-lt"/>
              </a:rPr>
              <a:t>in the default directory that Sublime Text opens when you choose Save.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2B7CBB7C-B880-4A4B-886B-2B0465CFB35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600" dirty="0">
                <a:latin typeface="Candara Light" panose="020E0502030303020204" pitchFamily="34" charset="0"/>
              </a:rPr>
              <a:t>Running a Hello World Program</a:t>
            </a:r>
          </a:p>
        </p:txBody>
      </p:sp>
    </p:spTree>
    <p:extLst>
      <p:ext uri="{BB962C8B-B14F-4D97-AF65-F5344CB8AC3E}">
        <p14:creationId xmlns:p14="http://schemas.microsoft.com/office/powerpoint/2010/main" val="423378465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a while Loop with Lists and Dictionaries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Moving Items from One List to Another</a:t>
            </a:r>
          </a:p>
          <a:p>
            <a:pPr lvl="1"/>
            <a:r>
              <a:rPr lang="en-US" dirty="0">
                <a:latin typeface="Candara Light" panose="020E0502030303020204" pitchFamily="34" charset="0"/>
              </a:rPr>
              <a:t>Consider a list of newly registered but unverified users of a website. After we verify these users, how can we move them to a separate list of confirmed users? </a:t>
            </a:r>
          </a:p>
          <a:p>
            <a:pPr lvl="1"/>
            <a:r>
              <a:rPr lang="en-US" dirty="0">
                <a:latin typeface="Candara Light" panose="020E0502030303020204" pitchFamily="34" charset="0"/>
              </a:rPr>
              <a:t>One way would be to use a while loop to pull users from the list of unconfirmed users as we verify them and then add them to a separate list of confirmed users.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424673902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a while Loop with Lists and Dictionaries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Moving Items from One List to Another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08F005B-D390-4D0B-9687-B3071D7EC1BC}"/>
              </a:ext>
            </a:extLst>
          </p:cNvPr>
          <p:cNvPicPr>
            <a:picLocks noChangeAspect="1"/>
          </p:cNvPicPr>
          <p:nvPr/>
        </p:nvPicPr>
        <p:blipFill rotWithShape="1">
          <a:blip r:embed="rId3"/>
          <a:srcRect l="26477" t="31708" r="15795" b="27059"/>
          <a:stretch/>
        </p:blipFill>
        <p:spPr>
          <a:xfrm>
            <a:off x="2576945" y="2396837"/>
            <a:ext cx="7038110" cy="2826327"/>
          </a:xfrm>
          <a:prstGeom prst="rect">
            <a:avLst/>
          </a:prstGeom>
        </p:spPr>
      </p:pic>
      <p:pic>
        <p:nvPicPr>
          <p:cNvPr id="9" name="Picture 8">
            <a:extLst>
              <a:ext uri="{FF2B5EF4-FFF2-40B4-BE49-F238E27FC236}">
                <a16:creationId xmlns:a16="http://schemas.microsoft.com/office/drawing/2014/main" id="{1A9C43F5-1365-4D96-8CF5-81B3FB051E2C}"/>
              </a:ext>
            </a:extLst>
          </p:cNvPr>
          <p:cNvPicPr>
            <a:picLocks noChangeAspect="1"/>
          </p:cNvPicPr>
          <p:nvPr/>
        </p:nvPicPr>
        <p:blipFill rotWithShape="1">
          <a:blip r:embed="rId4"/>
          <a:srcRect l="26705" t="29967" r="15568" b="53941"/>
          <a:stretch/>
        </p:blipFill>
        <p:spPr>
          <a:xfrm>
            <a:off x="2576945" y="5148553"/>
            <a:ext cx="7038110" cy="1103022"/>
          </a:xfrm>
          <a:prstGeom prst="rect">
            <a:avLst/>
          </a:prstGeom>
        </p:spPr>
      </p:pic>
    </p:spTree>
    <p:extLst>
      <p:ext uri="{BB962C8B-B14F-4D97-AF65-F5344CB8AC3E}">
        <p14:creationId xmlns:p14="http://schemas.microsoft.com/office/powerpoint/2010/main" val="194160293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a while Loop with Lists and Dictionaries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Moving Items from One List to Another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4B9C2F3-F181-43B3-853E-8C97ADED4B31}"/>
              </a:ext>
            </a:extLst>
          </p:cNvPr>
          <p:cNvPicPr>
            <a:picLocks noChangeAspect="1"/>
          </p:cNvPicPr>
          <p:nvPr/>
        </p:nvPicPr>
        <p:blipFill rotWithShape="1">
          <a:blip r:embed="rId3"/>
          <a:srcRect l="26705" t="40197" r="15227" b="30496"/>
          <a:stretch/>
        </p:blipFill>
        <p:spPr>
          <a:xfrm>
            <a:off x="2556163" y="2798618"/>
            <a:ext cx="7079673" cy="2008909"/>
          </a:xfrm>
          <a:prstGeom prst="rect">
            <a:avLst/>
          </a:prstGeom>
        </p:spPr>
      </p:pic>
    </p:spTree>
    <p:extLst>
      <p:ext uri="{BB962C8B-B14F-4D97-AF65-F5344CB8AC3E}">
        <p14:creationId xmlns:p14="http://schemas.microsoft.com/office/powerpoint/2010/main" val="344067158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a while Loop with Lists and Dictionaries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Removing All Instances of Specific Values from a List</a:t>
            </a:r>
          </a:p>
          <a:p>
            <a:pPr lvl="1"/>
            <a:r>
              <a:rPr lang="en-US" dirty="0">
                <a:latin typeface="Candara Light" panose="020E0502030303020204" pitchFamily="34" charset="0"/>
              </a:rPr>
              <a:t>In Chapter 3 we used remove() to remove a specific value from a list. The remove() function worked because the value we were interested in appeared only once in the list. But what if you want to remove all instances of a value from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B9FE0D1F-E1AC-425C-9730-4DA48BE05113}"/>
              </a:ext>
            </a:extLst>
          </p:cNvPr>
          <p:cNvPicPr>
            <a:picLocks noChangeAspect="1"/>
          </p:cNvPicPr>
          <p:nvPr/>
        </p:nvPicPr>
        <p:blipFill rotWithShape="1">
          <a:blip r:embed="rId3"/>
          <a:srcRect l="26704" t="21602" r="15454" b="50000"/>
          <a:stretch/>
        </p:blipFill>
        <p:spPr>
          <a:xfrm>
            <a:off x="2570018" y="3754581"/>
            <a:ext cx="7051964" cy="1946564"/>
          </a:xfrm>
          <a:prstGeom prst="rect">
            <a:avLst/>
          </a:prstGeom>
        </p:spPr>
      </p:pic>
      <p:pic>
        <p:nvPicPr>
          <p:cNvPr id="9" name="Picture 8">
            <a:extLst>
              <a:ext uri="{FF2B5EF4-FFF2-40B4-BE49-F238E27FC236}">
                <a16:creationId xmlns:a16="http://schemas.microsoft.com/office/drawing/2014/main" id="{AAE67C9A-FA46-4223-891F-A13A460F2C1F}"/>
              </a:ext>
            </a:extLst>
          </p:cNvPr>
          <p:cNvPicPr>
            <a:picLocks noChangeAspect="1"/>
          </p:cNvPicPr>
          <p:nvPr/>
        </p:nvPicPr>
        <p:blipFill rotWithShape="1">
          <a:blip r:embed="rId4"/>
          <a:srcRect l="26363" t="28474" r="15795" b="60409"/>
          <a:stretch/>
        </p:blipFill>
        <p:spPr>
          <a:xfrm>
            <a:off x="2570018" y="5652872"/>
            <a:ext cx="7051964" cy="762000"/>
          </a:xfrm>
          <a:prstGeom prst="rect">
            <a:avLst/>
          </a:prstGeom>
        </p:spPr>
      </p:pic>
    </p:spTree>
    <p:extLst>
      <p:ext uri="{BB962C8B-B14F-4D97-AF65-F5344CB8AC3E}">
        <p14:creationId xmlns:p14="http://schemas.microsoft.com/office/powerpoint/2010/main" val="241335118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a while Loop with Lists and Dictionaries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825625"/>
            <a:ext cx="3664527" cy="4351338"/>
          </a:xfrm>
        </p:spPr>
        <p:txBody>
          <a:bodyPr/>
          <a:lstStyle/>
          <a:p>
            <a:r>
              <a:rPr lang="en-US" b="1" dirty="0">
                <a:latin typeface="Candara Light" panose="020E0502030303020204" pitchFamily="34" charset="0"/>
              </a:rPr>
              <a:t>Filling a Dictionary with User Input</a:t>
            </a:r>
          </a:p>
          <a:p>
            <a:pPr lvl="1"/>
            <a:r>
              <a:rPr lang="en-US" dirty="0">
                <a:latin typeface="Candara Light" panose="020E0502030303020204" pitchFamily="34" charset="0"/>
              </a:rPr>
              <a:t>You can prompt for as much input as you need in each pass through a while loop.</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80B8F5F-492A-40EF-8000-970BB4E27149}"/>
              </a:ext>
            </a:extLst>
          </p:cNvPr>
          <p:cNvPicPr>
            <a:picLocks noChangeAspect="1"/>
          </p:cNvPicPr>
          <p:nvPr/>
        </p:nvPicPr>
        <p:blipFill rotWithShape="1">
          <a:blip r:embed="rId3"/>
          <a:srcRect l="26477" t="16347" r="16136" b="9911"/>
          <a:stretch/>
        </p:blipFill>
        <p:spPr>
          <a:xfrm>
            <a:off x="4502727" y="1803255"/>
            <a:ext cx="6996547" cy="5054745"/>
          </a:xfrm>
          <a:prstGeom prst="rect">
            <a:avLst/>
          </a:prstGeom>
        </p:spPr>
      </p:pic>
    </p:spTree>
    <p:extLst>
      <p:ext uri="{BB962C8B-B14F-4D97-AF65-F5344CB8AC3E}">
        <p14:creationId xmlns:p14="http://schemas.microsoft.com/office/powerpoint/2010/main" val="259659290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a while Loop with Lists and Dictionaries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Filling a Dictionary with User Input – continued </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A45A6B21-D20A-46CB-9DB8-FE14F4579742}"/>
              </a:ext>
            </a:extLst>
          </p:cNvPr>
          <p:cNvPicPr>
            <a:picLocks noChangeAspect="1"/>
          </p:cNvPicPr>
          <p:nvPr/>
        </p:nvPicPr>
        <p:blipFill rotWithShape="1">
          <a:blip r:embed="rId3"/>
          <a:srcRect l="27046" t="33930" r="15228" b="26454"/>
          <a:stretch/>
        </p:blipFill>
        <p:spPr>
          <a:xfrm>
            <a:off x="2576945" y="2643548"/>
            <a:ext cx="7038109" cy="2715491"/>
          </a:xfrm>
          <a:prstGeom prst="rect">
            <a:avLst/>
          </a:prstGeom>
        </p:spPr>
      </p:pic>
    </p:spTree>
    <p:extLst>
      <p:ext uri="{BB962C8B-B14F-4D97-AF65-F5344CB8AC3E}">
        <p14:creationId xmlns:p14="http://schemas.microsoft.com/office/powerpoint/2010/main" val="348701780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85000" lnSpcReduction="20000"/>
          </a:bodyPr>
          <a:lstStyle/>
          <a:p>
            <a:r>
              <a:rPr lang="en-US" b="1" dirty="0">
                <a:latin typeface="+mj-lt"/>
              </a:rPr>
              <a:t>7-8. Deli</a:t>
            </a:r>
            <a:r>
              <a:rPr lang="en-US" dirty="0">
                <a:latin typeface="+mj-lt"/>
              </a:rPr>
              <a:t>: Make a list called </a:t>
            </a:r>
            <a:r>
              <a:rPr lang="en-US" dirty="0" err="1">
                <a:latin typeface="+mj-lt"/>
              </a:rPr>
              <a:t>sandwich_orders</a:t>
            </a:r>
            <a:r>
              <a:rPr lang="en-US" dirty="0">
                <a:latin typeface="+mj-lt"/>
              </a:rPr>
              <a:t> and fill it with the names of various sandwiches. Then make an empty list called </a:t>
            </a:r>
            <a:r>
              <a:rPr lang="en-US" dirty="0" err="1">
                <a:latin typeface="+mj-lt"/>
              </a:rPr>
              <a:t>finished_sandwiches</a:t>
            </a:r>
            <a:r>
              <a:rPr lang="en-US" dirty="0">
                <a:latin typeface="+mj-lt"/>
              </a:rPr>
              <a:t>. Loop through the list of sandwich orders and print a message for each order, such as I made your tuna sandwich. As each sandwich is made, move it to the list of finished sandwiches. After all the sandwiches have been made, print a message listing each sandwich that was made. </a:t>
            </a:r>
          </a:p>
          <a:p>
            <a:r>
              <a:rPr lang="en-US" b="1" dirty="0">
                <a:latin typeface="+mj-lt"/>
              </a:rPr>
              <a:t>7-9. No Pastrami</a:t>
            </a:r>
            <a:r>
              <a:rPr lang="en-US" dirty="0">
                <a:latin typeface="+mj-lt"/>
              </a:rPr>
              <a:t>: Using the list </a:t>
            </a:r>
            <a:r>
              <a:rPr lang="en-US" dirty="0" err="1">
                <a:latin typeface="+mj-lt"/>
              </a:rPr>
              <a:t>sandwich_orders</a:t>
            </a:r>
            <a:r>
              <a:rPr lang="en-US" dirty="0">
                <a:latin typeface="+mj-lt"/>
              </a:rPr>
              <a:t> from Exercise 7-8, make sure the sandwich 'pastrami' appears in the list at least three times. Add code near the beginning of your program to print a message saying the deli has run out of pastrami, and then use a while loop to remove all occurrences of 'pastrami' from </a:t>
            </a:r>
            <a:r>
              <a:rPr lang="en-US" dirty="0" err="1">
                <a:latin typeface="+mj-lt"/>
              </a:rPr>
              <a:t>sandwich_orders</a:t>
            </a:r>
            <a:r>
              <a:rPr lang="en-US" dirty="0">
                <a:latin typeface="+mj-lt"/>
              </a:rPr>
              <a:t>. Make sure no pastrami sandwiches end up in </a:t>
            </a:r>
            <a:r>
              <a:rPr lang="en-US" dirty="0" err="1">
                <a:latin typeface="+mj-lt"/>
              </a:rPr>
              <a:t>finished_sandwiches</a:t>
            </a:r>
            <a:r>
              <a:rPr lang="en-US" dirty="0">
                <a:latin typeface="+mj-lt"/>
              </a:rPr>
              <a:t>. </a:t>
            </a:r>
          </a:p>
          <a:p>
            <a:r>
              <a:rPr lang="en-US" b="1" dirty="0">
                <a:latin typeface="+mj-lt"/>
              </a:rPr>
              <a:t>7-10. Dream Vacation</a:t>
            </a:r>
            <a:r>
              <a:rPr lang="en-US" dirty="0">
                <a:latin typeface="+mj-lt"/>
              </a:rPr>
              <a:t>: Write a program that polls users about their dream vacation. Write a prompt similar to If you could visit one place in the world, where would you go? Include a block of code that prints the results of the poll.</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17502545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8: Functions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55415093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Introduction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If you need to perform that task multiple times throughout your program, you don’t need to type all the code for the same task again and again; you just call the function dedicated to handling that task, and the call tells Python to run the code inside the function.</a:t>
            </a:r>
          </a:p>
          <a:p>
            <a:r>
              <a:rPr lang="en-US" dirty="0">
                <a:latin typeface="Candara Light" panose="020E0502030303020204" pitchFamily="34" charset="0"/>
              </a:rPr>
              <a:t>You’ll learn to store functions in separate files called modules to help organize your main program files.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89069019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Defining a Function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3144982"/>
            <a:ext cx="10515600" cy="3031980"/>
          </a:xfrm>
        </p:spPr>
        <p:txBody>
          <a:bodyPr>
            <a:normAutofit fontScale="92500" lnSpcReduction="10000"/>
          </a:bodyPr>
          <a:lstStyle/>
          <a:p>
            <a:r>
              <a:rPr lang="en-US" sz="2200" dirty="0">
                <a:latin typeface="Candara Light" panose="020E0502030303020204" pitchFamily="34" charset="0"/>
              </a:rPr>
              <a:t>In this case, the name of the function is </a:t>
            </a:r>
            <a:r>
              <a:rPr lang="en-US" sz="2200" dirty="0" err="1">
                <a:latin typeface="Candara Light" panose="020E0502030303020204" pitchFamily="34" charset="0"/>
              </a:rPr>
              <a:t>greet_user</a:t>
            </a:r>
            <a:r>
              <a:rPr lang="en-US" sz="2200" dirty="0">
                <a:latin typeface="Candara Light" panose="020E0502030303020204" pitchFamily="34" charset="0"/>
              </a:rPr>
              <a:t>(), and it needs no information to do its job, so its parentheses are empty.</a:t>
            </a:r>
          </a:p>
          <a:p>
            <a:r>
              <a:rPr lang="en-US" sz="2200" dirty="0">
                <a:latin typeface="Candara Light" panose="020E0502030303020204" pitchFamily="34" charset="0"/>
              </a:rPr>
              <a:t>Any indented lines that follow def </a:t>
            </a:r>
            <a:r>
              <a:rPr lang="en-US" sz="2200" dirty="0" err="1">
                <a:latin typeface="Candara Light" panose="020E0502030303020204" pitchFamily="34" charset="0"/>
              </a:rPr>
              <a:t>greet_user</a:t>
            </a:r>
            <a:r>
              <a:rPr lang="en-US" sz="2200" dirty="0">
                <a:latin typeface="Candara Light" panose="020E0502030303020204" pitchFamily="34" charset="0"/>
              </a:rPr>
              <a:t>(): make up the body of the function. </a:t>
            </a:r>
          </a:p>
          <a:p>
            <a:r>
              <a:rPr lang="en-US" sz="2200" dirty="0">
                <a:latin typeface="Candara Light" panose="020E0502030303020204" pitchFamily="34" charset="0"/>
              </a:rPr>
              <a:t>The text at line 2 is a comment called a docstring, which describes what the function does. </a:t>
            </a:r>
          </a:p>
          <a:p>
            <a:r>
              <a:rPr lang="en-US" sz="2200" dirty="0">
                <a:latin typeface="Candara Light" panose="020E0502030303020204" pitchFamily="34" charset="0"/>
              </a:rPr>
              <a:t>Docstrings are enclosed in triple quotes, which Python looks for when it generates documentation for the functions in your programs. </a:t>
            </a:r>
          </a:p>
          <a:p>
            <a:pPr>
              <a:lnSpc>
                <a:spcPct val="100000"/>
              </a:lnSpc>
            </a:pPr>
            <a:r>
              <a:rPr lang="en-US" sz="2200" dirty="0">
                <a:latin typeface="Candara Light" panose="020E0502030303020204" pitchFamily="34" charset="0"/>
              </a:rPr>
              <a:t>To call a function, you write the name of the function, followed by any necessary information in parentheses. Because no information is needed here, calling our function is as simple as entering </a:t>
            </a:r>
            <a:r>
              <a:rPr lang="en-US" sz="2200" dirty="0" err="1">
                <a:latin typeface="Candara Light" panose="020E0502030303020204" pitchFamily="34" charset="0"/>
              </a:rPr>
              <a:t>greet_user</a:t>
            </a:r>
            <a:r>
              <a:rPr lang="en-US" sz="2200" dirty="0">
                <a:latin typeface="Candara Light" panose="020E0502030303020204" pitchFamily="34" charset="0"/>
              </a:rPr>
              <a: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89A21F1-DB03-4825-84E2-5A9AE745935A}"/>
              </a:ext>
            </a:extLst>
          </p:cNvPr>
          <p:cNvPicPr>
            <a:picLocks noChangeAspect="1"/>
          </p:cNvPicPr>
          <p:nvPr/>
        </p:nvPicPr>
        <p:blipFill rotWithShape="1">
          <a:blip r:embed="rId3"/>
          <a:srcRect l="26592" t="21602" r="16022" b="59060"/>
          <a:stretch/>
        </p:blipFill>
        <p:spPr>
          <a:xfrm>
            <a:off x="2142398" y="1567722"/>
            <a:ext cx="7907203" cy="1498096"/>
          </a:xfrm>
          <a:prstGeom prst="rect">
            <a:avLst/>
          </a:prstGeom>
        </p:spPr>
      </p:pic>
    </p:spTree>
    <p:extLst>
      <p:ext uri="{BB962C8B-B14F-4D97-AF65-F5344CB8AC3E}">
        <p14:creationId xmlns:p14="http://schemas.microsoft.com/office/powerpoint/2010/main" val="190631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pPr algn="just"/>
            <a:r>
              <a:rPr lang="en-US" dirty="0">
                <a:latin typeface="+mj-lt"/>
              </a:rPr>
              <a:t>Running hello_world.py</a:t>
            </a:r>
          </a:p>
          <a:p>
            <a:pPr lvl="1" algn="just"/>
            <a:r>
              <a:rPr lang="en-US" dirty="0">
                <a:latin typeface="+mj-lt"/>
              </a:rPr>
              <a:t>Before you write your first program, make a folder called </a:t>
            </a:r>
            <a:r>
              <a:rPr lang="en-US" b="1" i="1" dirty="0" err="1">
                <a:latin typeface="+mj-lt"/>
              </a:rPr>
              <a:t>python_work</a:t>
            </a:r>
            <a:r>
              <a:rPr lang="en-US" b="1" i="1" dirty="0">
                <a:latin typeface="+mj-lt"/>
              </a:rPr>
              <a:t> </a:t>
            </a:r>
            <a:r>
              <a:rPr lang="en-US" dirty="0">
                <a:latin typeface="+mj-lt"/>
              </a:rPr>
              <a:t>somewhere on your system for your projects. </a:t>
            </a:r>
          </a:p>
          <a:p>
            <a:pPr lvl="1" algn="just"/>
            <a:r>
              <a:rPr lang="en-US" dirty="0">
                <a:latin typeface="+mj-lt"/>
              </a:rPr>
              <a:t>It’s best to use lowercase letters and underscores for spaces in file and folder names, because Python uses these naming conventions. </a:t>
            </a:r>
          </a:p>
          <a:p>
            <a:pPr lvl="1" algn="just"/>
            <a:r>
              <a:rPr lang="en-US" dirty="0">
                <a:latin typeface="+mj-lt"/>
              </a:rPr>
              <a:t>Open Sublime Text, and save an empty Python file (</a:t>
            </a:r>
            <a:r>
              <a:rPr lang="en-US" b="1" dirty="0">
                <a:latin typeface="+mj-lt"/>
              </a:rPr>
              <a:t>File → Save As</a:t>
            </a:r>
            <a:r>
              <a:rPr lang="en-US" dirty="0">
                <a:latin typeface="+mj-lt"/>
              </a:rPr>
              <a:t>) called hello_world.py in your </a:t>
            </a:r>
            <a:r>
              <a:rPr lang="en-US" dirty="0" err="1">
                <a:latin typeface="+mj-lt"/>
              </a:rPr>
              <a:t>python_work</a:t>
            </a:r>
            <a:r>
              <a:rPr lang="en-US" dirty="0">
                <a:latin typeface="+mj-lt"/>
              </a:rPr>
              <a:t> folder. </a:t>
            </a:r>
          </a:p>
          <a:p>
            <a:pPr lvl="1" algn="just"/>
            <a:r>
              <a:rPr lang="en-US" dirty="0">
                <a:latin typeface="+mj-lt"/>
              </a:rPr>
              <a:t>The extension .</a:t>
            </a:r>
            <a:r>
              <a:rPr lang="en-US" dirty="0" err="1">
                <a:latin typeface="+mj-lt"/>
              </a:rPr>
              <a:t>py</a:t>
            </a:r>
            <a:r>
              <a:rPr lang="en-US" dirty="0">
                <a:latin typeface="+mj-lt"/>
              </a:rPr>
              <a:t> tells Sublime Text that the code in your file is written in Python, which tells it how to run the program and highlight the text in a helpful way. After you’ve saved your file, enter the following line in the text editor: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F45EED74-8DF2-4D68-9912-82BF3A8E9174}"/>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600" dirty="0">
                <a:latin typeface="Candara Light" panose="020E0502030303020204" pitchFamily="34" charset="0"/>
              </a:rPr>
              <a:t>Running a Hello World Program</a:t>
            </a:r>
          </a:p>
        </p:txBody>
      </p:sp>
      <p:pic>
        <p:nvPicPr>
          <p:cNvPr id="7" name="Picture 6">
            <a:extLst>
              <a:ext uri="{FF2B5EF4-FFF2-40B4-BE49-F238E27FC236}">
                <a16:creationId xmlns:a16="http://schemas.microsoft.com/office/drawing/2014/main" id="{A0978DA9-E211-499D-98C8-A2FB3E01AB9F}"/>
              </a:ext>
            </a:extLst>
          </p:cNvPr>
          <p:cNvPicPr>
            <a:picLocks noChangeAspect="1"/>
          </p:cNvPicPr>
          <p:nvPr/>
        </p:nvPicPr>
        <p:blipFill rotWithShape="1">
          <a:blip r:embed="rId3"/>
          <a:srcRect l="26492" t="21491" r="15806" b="70033"/>
          <a:stretch/>
        </p:blipFill>
        <p:spPr>
          <a:xfrm>
            <a:off x="903338" y="5849964"/>
            <a:ext cx="10385323" cy="857659"/>
          </a:xfrm>
          <a:prstGeom prst="rect">
            <a:avLst/>
          </a:prstGeom>
        </p:spPr>
      </p:pic>
    </p:spTree>
    <p:extLst>
      <p:ext uri="{BB962C8B-B14F-4D97-AF65-F5344CB8AC3E}">
        <p14:creationId xmlns:p14="http://schemas.microsoft.com/office/powerpoint/2010/main" val="91425801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Information to a Function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513A7E6-9AAD-4958-88C9-F72C96719D93}"/>
              </a:ext>
            </a:extLst>
          </p:cNvPr>
          <p:cNvPicPr>
            <a:picLocks noChangeAspect="1"/>
          </p:cNvPicPr>
          <p:nvPr/>
        </p:nvPicPr>
        <p:blipFill rotWithShape="1">
          <a:blip r:embed="rId3"/>
          <a:srcRect l="26477" t="59600" r="15909" b="21062"/>
          <a:stretch/>
        </p:blipFill>
        <p:spPr>
          <a:xfrm>
            <a:off x="1668471" y="2055814"/>
            <a:ext cx="8855058" cy="1671059"/>
          </a:xfrm>
          <a:prstGeom prst="rect">
            <a:avLst/>
          </a:prstGeom>
        </p:spPr>
      </p:pic>
      <p:pic>
        <p:nvPicPr>
          <p:cNvPr id="9" name="Picture 8">
            <a:extLst>
              <a:ext uri="{FF2B5EF4-FFF2-40B4-BE49-F238E27FC236}">
                <a16:creationId xmlns:a16="http://schemas.microsoft.com/office/drawing/2014/main" id="{4CB3B350-7F9B-4C48-8139-5847C015B2F6}"/>
              </a:ext>
            </a:extLst>
          </p:cNvPr>
          <p:cNvPicPr>
            <a:picLocks noChangeAspect="1"/>
          </p:cNvPicPr>
          <p:nvPr/>
        </p:nvPicPr>
        <p:blipFill rotWithShape="1">
          <a:blip r:embed="rId4"/>
          <a:srcRect l="27370" t="60611" r="15341" b="32517"/>
          <a:stretch/>
        </p:blipFill>
        <p:spPr>
          <a:xfrm>
            <a:off x="1668470" y="4245337"/>
            <a:ext cx="8952345" cy="603754"/>
          </a:xfrm>
          <a:prstGeom prst="rect">
            <a:avLst/>
          </a:prstGeom>
        </p:spPr>
      </p:pic>
    </p:spTree>
    <p:extLst>
      <p:ext uri="{BB962C8B-B14F-4D97-AF65-F5344CB8AC3E}">
        <p14:creationId xmlns:p14="http://schemas.microsoft.com/office/powerpoint/2010/main" val="286747815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Arguments and Parameters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dirty="0">
                <a:latin typeface="Candara Light" panose="020E0502030303020204" pitchFamily="34" charset="0"/>
              </a:rPr>
              <a:t>The variable username in the definition of </a:t>
            </a:r>
            <a:r>
              <a:rPr lang="en-US" dirty="0" err="1">
                <a:latin typeface="Candara Light" panose="020E0502030303020204" pitchFamily="34" charset="0"/>
              </a:rPr>
              <a:t>greet_user</a:t>
            </a:r>
            <a:r>
              <a:rPr lang="en-US" dirty="0">
                <a:latin typeface="Candara Light" panose="020E0502030303020204" pitchFamily="34" charset="0"/>
              </a:rPr>
              <a:t>() is an example of a </a:t>
            </a:r>
          </a:p>
          <a:p>
            <a:r>
              <a:rPr lang="en-US" dirty="0">
                <a:latin typeface="Candara Light" panose="020E0502030303020204" pitchFamily="34" charset="0"/>
              </a:rPr>
              <a:t>parameter, a piece of information the function needs to do its job. </a:t>
            </a:r>
          </a:p>
          <a:p>
            <a:r>
              <a:rPr lang="en-US" dirty="0">
                <a:latin typeface="Candara Light" panose="020E0502030303020204" pitchFamily="34" charset="0"/>
              </a:rPr>
              <a:t>The value '</a:t>
            </a:r>
            <a:r>
              <a:rPr lang="en-US" dirty="0" err="1">
                <a:latin typeface="Candara Light" panose="020E0502030303020204" pitchFamily="34" charset="0"/>
              </a:rPr>
              <a:t>jesse</a:t>
            </a:r>
            <a:r>
              <a:rPr lang="en-US" dirty="0">
                <a:latin typeface="Candara Light" panose="020E0502030303020204" pitchFamily="34" charset="0"/>
              </a:rPr>
              <a:t>' in </a:t>
            </a:r>
            <a:r>
              <a:rPr lang="en-US" dirty="0" err="1">
                <a:latin typeface="Candara Light" panose="020E0502030303020204" pitchFamily="34" charset="0"/>
              </a:rPr>
              <a:t>greet_user</a:t>
            </a:r>
            <a:r>
              <a:rPr lang="en-US" dirty="0">
                <a:latin typeface="Candara Light" panose="020E0502030303020204" pitchFamily="34" charset="0"/>
              </a:rPr>
              <a:t>('</a:t>
            </a:r>
            <a:r>
              <a:rPr lang="en-US" dirty="0" err="1">
                <a:latin typeface="Candara Light" panose="020E0502030303020204" pitchFamily="34" charset="0"/>
              </a:rPr>
              <a:t>jesse</a:t>
            </a:r>
            <a:r>
              <a:rPr lang="en-US" dirty="0">
                <a:latin typeface="Candara Light" panose="020E0502030303020204" pitchFamily="34" charset="0"/>
              </a:rPr>
              <a:t>') is an example of an argument. </a:t>
            </a:r>
          </a:p>
          <a:p>
            <a:r>
              <a:rPr lang="en-US" dirty="0">
                <a:latin typeface="Candara Light" panose="020E0502030303020204" pitchFamily="34" charset="0"/>
              </a:rPr>
              <a:t>An argument is a piece of information that’s passed from a function call to a function. </a:t>
            </a:r>
          </a:p>
          <a:p>
            <a:r>
              <a:rPr lang="en-US" dirty="0">
                <a:latin typeface="Candara Light" panose="020E0502030303020204" pitchFamily="34" charset="0"/>
              </a:rPr>
              <a:t>In this case the argument '</a:t>
            </a:r>
            <a:r>
              <a:rPr lang="en-US" dirty="0" err="1">
                <a:latin typeface="Candara Light" panose="020E0502030303020204" pitchFamily="34" charset="0"/>
              </a:rPr>
              <a:t>jesse</a:t>
            </a:r>
            <a:r>
              <a:rPr lang="en-US" dirty="0">
                <a:latin typeface="Candara Light" panose="020E0502030303020204" pitchFamily="34" charset="0"/>
              </a:rPr>
              <a:t>' was passed to the function </a:t>
            </a:r>
            <a:r>
              <a:rPr lang="en-US" dirty="0" err="1">
                <a:latin typeface="Candara Light" panose="020E0502030303020204" pitchFamily="34" charset="0"/>
              </a:rPr>
              <a:t>greet_user</a:t>
            </a:r>
            <a:r>
              <a:rPr lang="en-US" dirty="0">
                <a:latin typeface="Candara Light" panose="020E0502030303020204" pitchFamily="34" charset="0"/>
              </a:rPr>
              <a:t>(), and the value was assigned to the parameter username.</a:t>
            </a:r>
          </a:p>
          <a:p>
            <a:r>
              <a:rPr lang="en-US" dirty="0">
                <a:latin typeface="Candara Light" panose="020E0502030303020204" pitchFamily="34" charset="0"/>
              </a:rPr>
              <a:t>Note: People sometimes speak of arguments and parameters interchangeably. Don’t be surprised if you see the variables in a function definition referred to as arguments or the variables in a function call referred to as parameters.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27483176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8-1. Message: Write a function called </a:t>
            </a:r>
            <a:r>
              <a:rPr lang="en-US" dirty="0" err="1">
                <a:latin typeface="Candara Light" panose="020E0502030303020204" pitchFamily="34" charset="0"/>
              </a:rPr>
              <a:t>display_message</a:t>
            </a:r>
            <a:r>
              <a:rPr lang="en-US" dirty="0">
                <a:latin typeface="Candara Light" panose="020E0502030303020204" pitchFamily="34" charset="0"/>
              </a:rPr>
              <a:t>() that prints one sentence telling everyone what you are learning about in this chapter. Call the function, and make sure the message displays correctly.</a:t>
            </a:r>
          </a:p>
          <a:p>
            <a:r>
              <a:rPr lang="en-US" dirty="0">
                <a:latin typeface="Candara Light" panose="020E0502030303020204" pitchFamily="34" charset="0"/>
              </a:rPr>
              <a:t>8-2. Favorite Book: Write a function called </a:t>
            </a:r>
            <a:r>
              <a:rPr lang="en-US" dirty="0" err="1">
                <a:latin typeface="Candara Light" panose="020E0502030303020204" pitchFamily="34" charset="0"/>
              </a:rPr>
              <a:t>favorite_book</a:t>
            </a:r>
            <a:r>
              <a:rPr lang="en-US" dirty="0">
                <a:latin typeface="Candara Light" panose="020E0502030303020204" pitchFamily="34" charset="0"/>
              </a:rPr>
              <a:t>() that accepts one parameter, title. The function should print a message, such as One of my favorite books is Alice in Wonderland. Call the function, making sure to include a book title as an argument in the function call.</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29925713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Because a function definition can have multiple parameters, a function call may need multiple arguments. </a:t>
            </a:r>
          </a:p>
          <a:p>
            <a:r>
              <a:rPr lang="en-US" dirty="0">
                <a:latin typeface="Candara Light" panose="020E0502030303020204" pitchFamily="34" charset="0"/>
              </a:rPr>
              <a:t>You can pass arguments to your functions in a number of ways; positional arguments, keyword arguments, and lists and dictionaries of values.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27366706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Positional Arguments</a:t>
            </a:r>
          </a:p>
          <a:p>
            <a:pPr lvl="1"/>
            <a:r>
              <a:rPr lang="en-US" dirty="0">
                <a:latin typeface="Candara Light" panose="020E0502030303020204" pitchFamily="34" charset="0"/>
              </a:rPr>
              <a:t>When you call a function, Python must match each argument in the function call with a parameter in the function definition. </a:t>
            </a:r>
          </a:p>
          <a:p>
            <a:pPr lvl="1"/>
            <a:r>
              <a:rPr lang="en-US" dirty="0">
                <a:latin typeface="Candara Light" panose="020E0502030303020204" pitchFamily="34" charset="0"/>
              </a:rPr>
              <a:t>The simplest way to do this is based on the order of the arguments provided.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40684430-8295-49B2-8E0F-B81E412D0C4A}"/>
              </a:ext>
            </a:extLst>
          </p:cNvPr>
          <p:cNvPicPr>
            <a:picLocks noChangeAspect="1"/>
          </p:cNvPicPr>
          <p:nvPr/>
        </p:nvPicPr>
        <p:blipFill rotWithShape="1">
          <a:blip r:embed="rId3"/>
          <a:srcRect l="26477" t="26609" r="15795" b="50000"/>
          <a:stretch/>
        </p:blipFill>
        <p:spPr>
          <a:xfrm>
            <a:off x="1923181" y="3737553"/>
            <a:ext cx="8345637" cy="1901247"/>
          </a:xfrm>
          <a:prstGeom prst="rect">
            <a:avLst/>
          </a:prstGeom>
        </p:spPr>
      </p:pic>
      <p:pic>
        <p:nvPicPr>
          <p:cNvPr id="8" name="Picture 7">
            <a:extLst>
              <a:ext uri="{FF2B5EF4-FFF2-40B4-BE49-F238E27FC236}">
                <a16:creationId xmlns:a16="http://schemas.microsoft.com/office/drawing/2014/main" id="{43339A8E-F2F6-436F-8D23-3578BF266A84}"/>
              </a:ext>
            </a:extLst>
          </p:cNvPr>
          <p:cNvPicPr>
            <a:picLocks noChangeAspect="1"/>
          </p:cNvPicPr>
          <p:nvPr/>
        </p:nvPicPr>
        <p:blipFill rotWithShape="1">
          <a:blip r:embed="rId3"/>
          <a:srcRect l="26477" t="82130" r="15795" b="7670"/>
          <a:stretch/>
        </p:blipFill>
        <p:spPr>
          <a:xfrm>
            <a:off x="1923181" y="5824394"/>
            <a:ext cx="8345637" cy="829108"/>
          </a:xfrm>
          <a:prstGeom prst="rect">
            <a:avLst/>
          </a:prstGeom>
        </p:spPr>
      </p:pic>
    </p:spTree>
    <p:extLst>
      <p:ext uri="{BB962C8B-B14F-4D97-AF65-F5344CB8AC3E}">
        <p14:creationId xmlns:p14="http://schemas.microsoft.com/office/powerpoint/2010/main" val="261635300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Multiple Function Calls</a:t>
            </a:r>
          </a:p>
          <a:p>
            <a:pPr lvl="1"/>
            <a:r>
              <a:rPr lang="en-US" dirty="0">
                <a:latin typeface="Candara Light" panose="020E0502030303020204" pitchFamily="34" charset="0"/>
              </a:rPr>
              <a:t>You can call a function as many times as needed.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3894B67-E03C-4471-AB19-B71468C8A789}"/>
              </a:ext>
            </a:extLst>
          </p:cNvPr>
          <p:cNvPicPr>
            <a:picLocks noChangeAspect="1"/>
          </p:cNvPicPr>
          <p:nvPr/>
        </p:nvPicPr>
        <p:blipFill rotWithShape="1">
          <a:blip r:embed="rId3"/>
          <a:srcRect l="26363" t="16347" r="15909" b="57175"/>
          <a:stretch/>
        </p:blipFill>
        <p:spPr>
          <a:xfrm>
            <a:off x="1959095" y="2770908"/>
            <a:ext cx="8273810" cy="2133601"/>
          </a:xfrm>
          <a:prstGeom prst="rect">
            <a:avLst/>
          </a:prstGeom>
        </p:spPr>
      </p:pic>
      <p:pic>
        <p:nvPicPr>
          <p:cNvPr id="9" name="Picture 8">
            <a:extLst>
              <a:ext uri="{FF2B5EF4-FFF2-40B4-BE49-F238E27FC236}">
                <a16:creationId xmlns:a16="http://schemas.microsoft.com/office/drawing/2014/main" id="{FABD62F3-9E14-49C6-ADAA-E200E6B5B586}"/>
              </a:ext>
            </a:extLst>
          </p:cNvPr>
          <p:cNvPicPr>
            <a:picLocks noChangeAspect="1"/>
          </p:cNvPicPr>
          <p:nvPr/>
        </p:nvPicPr>
        <p:blipFill rotWithShape="1">
          <a:blip r:embed="rId4"/>
          <a:srcRect l="27046" t="32921" r="16069" b="47474"/>
          <a:stretch/>
        </p:blipFill>
        <p:spPr>
          <a:xfrm>
            <a:off x="1959095" y="5029200"/>
            <a:ext cx="8273810" cy="1603210"/>
          </a:xfrm>
          <a:prstGeom prst="rect">
            <a:avLst/>
          </a:prstGeom>
        </p:spPr>
      </p:pic>
    </p:spTree>
    <p:extLst>
      <p:ext uri="{BB962C8B-B14F-4D97-AF65-F5344CB8AC3E}">
        <p14:creationId xmlns:p14="http://schemas.microsoft.com/office/powerpoint/2010/main" val="25986993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Order Matters in Positional Arguments</a:t>
            </a:r>
          </a:p>
          <a:p>
            <a:pPr lvl="1"/>
            <a:r>
              <a:rPr lang="en-US" dirty="0">
                <a:latin typeface="Candara Light" panose="020E0502030303020204" pitchFamily="34" charset="0"/>
              </a:rPr>
              <a:t>You can get unexpected results if you mix up the order of the arguments in a function call when using positional arguments.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43CC9BC-9C37-4DBB-BAAB-2038305AEA08}"/>
              </a:ext>
            </a:extLst>
          </p:cNvPr>
          <p:cNvPicPr>
            <a:picLocks noChangeAspect="1"/>
          </p:cNvPicPr>
          <p:nvPr/>
        </p:nvPicPr>
        <p:blipFill rotWithShape="1">
          <a:blip r:embed="rId3"/>
          <a:srcRect l="27046" t="23161" r="15455" b="52930"/>
          <a:stretch/>
        </p:blipFill>
        <p:spPr>
          <a:xfrm>
            <a:off x="1938898" y="2988551"/>
            <a:ext cx="8314204" cy="1943667"/>
          </a:xfrm>
          <a:prstGeom prst="rect">
            <a:avLst/>
          </a:prstGeom>
        </p:spPr>
      </p:pic>
      <p:pic>
        <p:nvPicPr>
          <p:cNvPr id="8" name="Picture 7">
            <a:extLst>
              <a:ext uri="{FF2B5EF4-FFF2-40B4-BE49-F238E27FC236}">
                <a16:creationId xmlns:a16="http://schemas.microsoft.com/office/drawing/2014/main" id="{B5708D88-5C21-49EC-8FC0-32FEE1EDB154}"/>
              </a:ext>
            </a:extLst>
          </p:cNvPr>
          <p:cNvPicPr>
            <a:picLocks noChangeAspect="1"/>
          </p:cNvPicPr>
          <p:nvPr/>
        </p:nvPicPr>
        <p:blipFill rotWithShape="1">
          <a:blip r:embed="rId3"/>
          <a:srcRect l="27046" t="65118" r="15455" b="24997"/>
          <a:stretch/>
        </p:blipFill>
        <p:spPr>
          <a:xfrm>
            <a:off x="1938898" y="5067155"/>
            <a:ext cx="8314204" cy="803564"/>
          </a:xfrm>
          <a:prstGeom prst="rect">
            <a:avLst/>
          </a:prstGeom>
        </p:spPr>
      </p:pic>
    </p:spTree>
    <p:extLst>
      <p:ext uri="{BB962C8B-B14F-4D97-AF65-F5344CB8AC3E}">
        <p14:creationId xmlns:p14="http://schemas.microsoft.com/office/powerpoint/2010/main" val="343303597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Keyword Arguments</a:t>
            </a:r>
          </a:p>
          <a:p>
            <a:pPr lvl="1"/>
            <a:r>
              <a:rPr lang="en-US" dirty="0">
                <a:latin typeface="Candara Light" panose="020E0502030303020204" pitchFamily="34" charset="0"/>
              </a:rPr>
              <a:t>A keyword argument is a name-value pair that you pass to a function. </a:t>
            </a:r>
          </a:p>
          <a:p>
            <a:pPr lvl="1"/>
            <a:r>
              <a:rPr lang="en-US" dirty="0">
                <a:latin typeface="Candara Light" panose="020E0502030303020204" pitchFamily="34" charset="0"/>
              </a:rPr>
              <a:t>You directly associate the name and the value within the argument, so when you pass the argument to the function, there’s no confusion. </a:t>
            </a:r>
          </a:p>
          <a:p>
            <a:r>
              <a:rPr lang="en-US" b="1" dirty="0">
                <a:latin typeface="Candara Light" panose="020E0502030303020204" pitchFamily="34" charset="0"/>
              </a:rPr>
              <a:t>Note</a:t>
            </a:r>
            <a:r>
              <a:rPr lang="en-US" dirty="0">
                <a:latin typeface="Candara Light" panose="020E0502030303020204" pitchFamily="34" charset="0"/>
              </a:rPr>
              <a:t>: When you use keyword arguments, be sure to use the exact names of the parameters in the function’s definition.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A2C98F9-7981-4D3E-B0EC-4CEA0996B282}"/>
              </a:ext>
            </a:extLst>
          </p:cNvPr>
          <p:cNvPicPr>
            <a:picLocks noChangeAspect="1"/>
          </p:cNvPicPr>
          <p:nvPr/>
        </p:nvPicPr>
        <p:blipFill rotWithShape="1">
          <a:blip r:embed="rId3"/>
          <a:srcRect l="26363" t="24641" r="29148" b="52122"/>
          <a:stretch/>
        </p:blipFill>
        <p:spPr>
          <a:xfrm>
            <a:off x="3383971" y="4584124"/>
            <a:ext cx="5424055" cy="1592839"/>
          </a:xfrm>
          <a:prstGeom prst="rect">
            <a:avLst/>
          </a:prstGeom>
        </p:spPr>
      </p:pic>
      <p:pic>
        <p:nvPicPr>
          <p:cNvPr id="8" name="Picture 7">
            <a:extLst>
              <a:ext uri="{FF2B5EF4-FFF2-40B4-BE49-F238E27FC236}">
                <a16:creationId xmlns:a16="http://schemas.microsoft.com/office/drawing/2014/main" id="{4F199E6F-750B-443B-B12C-5F16843E33D5}"/>
              </a:ext>
            </a:extLst>
          </p:cNvPr>
          <p:cNvPicPr>
            <a:picLocks noChangeAspect="1"/>
          </p:cNvPicPr>
          <p:nvPr/>
        </p:nvPicPr>
        <p:blipFill rotWithShape="1">
          <a:blip r:embed="rId3"/>
          <a:srcRect l="26363" t="83493" r="29148" b="5784"/>
          <a:stretch/>
        </p:blipFill>
        <p:spPr>
          <a:xfrm>
            <a:off x="3383972" y="6122986"/>
            <a:ext cx="5424055" cy="735014"/>
          </a:xfrm>
          <a:prstGeom prst="rect">
            <a:avLst/>
          </a:prstGeom>
        </p:spPr>
      </p:pic>
    </p:spTree>
    <p:extLst>
      <p:ext uri="{BB962C8B-B14F-4D97-AF65-F5344CB8AC3E}">
        <p14:creationId xmlns:p14="http://schemas.microsoft.com/office/powerpoint/2010/main" val="419532838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Default Values</a:t>
            </a:r>
          </a:p>
          <a:p>
            <a:pPr lvl="1"/>
            <a:r>
              <a:rPr lang="en-US" dirty="0">
                <a:latin typeface="Candara Light" panose="020E0502030303020204" pitchFamily="34" charset="0"/>
              </a:rPr>
              <a:t>When writing a function, you can define a default value for each parameter. </a:t>
            </a:r>
          </a:p>
          <a:p>
            <a:pPr lvl="1"/>
            <a:r>
              <a:rPr lang="en-US" dirty="0">
                <a:latin typeface="Candara Light" panose="020E0502030303020204" pitchFamily="34" charset="0"/>
              </a:rPr>
              <a:t>If an argument for a parameter is provided in the function call, Python uses the argument value. If not, it uses the parameter’s default value. </a:t>
            </a:r>
          </a:p>
          <a:p>
            <a:pPr lvl="1"/>
            <a:r>
              <a:rPr lang="en-US" dirty="0">
                <a:latin typeface="Candara Light" panose="020E0502030303020204" pitchFamily="34" charset="0"/>
              </a:rPr>
              <a:t>So when you define a default value for a parameter, you can exclude the corresponding argument you’d usually write in the function call. </a:t>
            </a:r>
          </a:p>
          <a:p>
            <a:pPr lvl="1"/>
            <a:r>
              <a:rPr lang="en-US" dirty="0">
                <a:latin typeface="Candara Light" panose="020E0502030303020204" pitchFamily="34" charset="0"/>
              </a:rPr>
              <a:t>For example, if you notice that most of the calls to </a:t>
            </a:r>
            <a:r>
              <a:rPr lang="en-US" dirty="0" err="1">
                <a:latin typeface="Candara Light" panose="020E0502030303020204" pitchFamily="34" charset="0"/>
              </a:rPr>
              <a:t>describe_pet</a:t>
            </a:r>
            <a:r>
              <a:rPr lang="en-US" dirty="0">
                <a:latin typeface="Candara Light" panose="020E0502030303020204" pitchFamily="34" charset="0"/>
              </a:rPr>
              <a:t>() are being used to describe dogs, you can set the default value of </a:t>
            </a:r>
            <a:r>
              <a:rPr lang="en-US" dirty="0" err="1">
                <a:latin typeface="Candara Light" panose="020E0502030303020204" pitchFamily="34" charset="0"/>
              </a:rPr>
              <a:t>animal_type</a:t>
            </a:r>
            <a:r>
              <a:rPr lang="en-US" dirty="0">
                <a:latin typeface="Candara Light" panose="020E0502030303020204" pitchFamily="34" charset="0"/>
              </a:rPr>
              <a:t> to 'dog'. Now anyone calling </a:t>
            </a:r>
            <a:r>
              <a:rPr lang="en-US" dirty="0" err="1">
                <a:latin typeface="Candara Light" panose="020E0502030303020204" pitchFamily="34" charset="0"/>
              </a:rPr>
              <a:t>describe_pet</a:t>
            </a:r>
            <a:r>
              <a:rPr lang="en-US" dirty="0">
                <a:latin typeface="Candara Light" panose="020E0502030303020204" pitchFamily="34" charset="0"/>
              </a:rPr>
              <a:t>() for a dog can omit that information.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75487692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565565"/>
            <a:ext cx="10515600" cy="5155910"/>
          </a:xfrm>
        </p:spPr>
        <p:txBody>
          <a:bodyPr>
            <a:normAutofit fontScale="85000" lnSpcReduction="20000"/>
          </a:bodyPr>
          <a:lstStyle/>
          <a:p>
            <a:r>
              <a:rPr lang="en-US" b="1" dirty="0">
                <a:latin typeface="Candara Light" panose="020E0502030303020204" pitchFamily="34" charset="0"/>
              </a:rPr>
              <a:t>Default Values – continued </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r>
              <a:rPr lang="en-US" b="1" dirty="0">
                <a:latin typeface="Candara Light" panose="020E0502030303020204" pitchFamily="34" charset="0"/>
              </a:rPr>
              <a:t>Note</a:t>
            </a:r>
            <a:r>
              <a:rPr lang="en-US" dirty="0">
                <a:latin typeface="Candara Light" panose="020E0502030303020204" pitchFamily="34" charset="0"/>
              </a:rPr>
              <a:t>: When you use default values, any parameter with a default value needs to be listed after all the parameters that don’t have default values. This allows Python to continue interpreting positional arguments correctly.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454EFA6-0D2B-4436-9548-EBE6AEC45767}"/>
              </a:ext>
            </a:extLst>
          </p:cNvPr>
          <p:cNvPicPr>
            <a:picLocks noChangeAspect="1"/>
          </p:cNvPicPr>
          <p:nvPr/>
        </p:nvPicPr>
        <p:blipFill rotWithShape="1">
          <a:blip r:embed="rId3"/>
          <a:srcRect l="26591" t="26609" r="15909" b="50000"/>
          <a:stretch/>
        </p:blipFill>
        <p:spPr>
          <a:xfrm>
            <a:off x="2590799" y="1926305"/>
            <a:ext cx="7010400" cy="1603375"/>
          </a:xfrm>
          <a:prstGeom prst="rect">
            <a:avLst/>
          </a:prstGeom>
        </p:spPr>
      </p:pic>
      <p:pic>
        <p:nvPicPr>
          <p:cNvPr id="9" name="Picture 8">
            <a:extLst>
              <a:ext uri="{FF2B5EF4-FFF2-40B4-BE49-F238E27FC236}">
                <a16:creationId xmlns:a16="http://schemas.microsoft.com/office/drawing/2014/main" id="{F9830EE1-06E8-4C0C-8D7E-25DDB6DDC8DC}"/>
              </a:ext>
            </a:extLst>
          </p:cNvPr>
          <p:cNvPicPr>
            <a:picLocks noChangeAspect="1"/>
          </p:cNvPicPr>
          <p:nvPr/>
        </p:nvPicPr>
        <p:blipFill rotWithShape="1">
          <a:blip r:embed="rId4"/>
          <a:srcRect l="26932" t="19986" r="15569" b="70032"/>
          <a:stretch/>
        </p:blipFill>
        <p:spPr>
          <a:xfrm>
            <a:off x="2590798" y="3491814"/>
            <a:ext cx="7010401" cy="684214"/>
          </a:xfrm>
          <a:prstGeom prst="rect">
            <a:avLst/>
          </a:prstGeom>
        </p:spPr>
      </p:pic>
      <p:pic>
        <p:nvPicPr>
          <p:cNvPr id="10" name="Picture 9">
            <a:extLst>
              <a:ext uri="{FF2B5EF4-FFF2-40B4-BE49-F238E27FC236}">
                <a16:creationId xmlns:a16="http://schemas.microsoft.com/office/drawing/2014/main" id="{CEA524E2-5657-4CB9-BE26-399B0CDFD7EF}"/>
              </a:ext>
            </a:extLst>
          </p:cNvPr>
          <p:cNvPicPr>
            <a:picLocks noChangeAspect="1"/>
          </p:cNvPicPr>
          <p:nvPr/>
        </p:nvPicPr>
        <p:blipFill rotWithShape="1">
          <a:blip r:embed="rId4"/>
          <a:srcRect l="26932" t="66619" r="15569" b="26495"/>
          <a:stretch/>
        </p:blipFill>
        <p:spPr>
          <a:xfrm>
            <a:off x="2590798" y="4250334"/>
            <a:ext cx="7010401" cy="471991"/>
          </a:xfrm>
          <a:prstGeom prst="rect">
            <a:avLst/>
          </a:prstGeom>
        </p:spPr>
      </p:pic>
      <p:pic>
        <p:nvPicPr>
          <p:cNvPr id="12" name="Picture 11">
            <a:extLst>
              <a:ext uri="{FF2B5EF4-FFF2-40B4-BE49-F238E27FC236}">
                <a16:creationId xmlns:a16="http://schemas.microsoft.com/office/drawing/2014/main" id="{CC38C944-40A3-486E-B0B8-2CA7579BA40C}"/>
              </a:ext>
            </a:extLst>
          </p:cNvPr>
          <p:cNvPicPr>
            <a:picLocks noChangeAspect="1"/>
          </p:cNvPicPr>
          <p:nvPr/>
        </p:nvPicPr>
        <p:blipFill rotWithShape="1">
          <a:blip r:embed="rId5"/>
          <a:srcRect l="27159" t="34958" r="15341" b="58157"/>
          <a:stretch/>
        </p:blipFill>
        <p:spPr>
          <a:xfrm>
            <a:off x="2590799" y="4796631"/>
            <a:ext cx="7010400" cy="471991"/>
          </a:xfrm>
          <a:prstGeom prst="rect">
            <a:avLst/>
          </a:prstGeom>
        </p:spPr>
      </p:pic>
    </p:spTree>
    <p:extLst>
      <p:ext uri="{BB962C8B-B14F-4D97-AF65-F5344CB8AC3E}">
        <p14:creationId xmlns:p14="http://schemas.microsoft.com/office/powerpoint/2010/main" val="3623587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If the python command works on your system, you can run your program by selecting </a:t>
            </a:r>
            <a:r>
              <a:rPr lang="en-US" b="1" dirty="0">
                <a:latin typeface="+mj-lt"/>
              </a:rPr>
              <a:t>Tools → Build </a:t>
            </a:r>
            <a:r>
              <a:rPr lang="en-US" dirty="0">
                <a:latin typeface="+mj-lt"/>
              </a:rPr>
              <a:t>in the menu or by pressing </a:t>
            </a:r>
            <a:r>
              <a:rPr lang="en-US" b="1" dirty="0">
                <a:latin typeface="+mj-lt"/>
              </a:rPr>
              <a:t>ctrl-B</a:t>
            </a:r>
            <a:r>
              <a:rPr lang="en-US" dirty="0">
                <a:latin typeface="+mj-lt"/>
              </a:rPr>
              <a:t>. </a:t>
            </a:r>
          </a:p>
          <a:p>
            <a:r>
              <a:rPr lang="en-US" dirty="0">
                <a:latin typeface="+mj-lt"/>
              </a:rPr>
              <a:t>If you had to configure Sublime Text in the previous section, select </a:t>
            </a:r>
            <a:r>
              <a:rPr lang="en-US" b="1" dirty="0">
                <a:latin typeface="+mj-lt"/>
              </a:rPr>
              <a:t>Tools → Build System </a:t>
            </a:r>
            <a:r>
              <a:rPr lang="en-US" dirty="0">
                <a:latin typeface="+mj-lt"/>
              </a:rPr>
              <a:t>and then select </a:t>
            </a:r>
            <a:r>
              <a:rPr lang="en-US" b="1" dirty="0">
                <a:latin typeface="+mj-lt"/>
              </a:rPr>
              <a:t>Python</a:t>
            </a:r>
            <a:r>
              <a:rPr lang="en-US" dirty="0">
                <a:latin typeface="+mj-lt"/>
              </a:rPr>
              <a:t>. </a:t>
            </a:r>
          </a:p>
          <a:p>
            <a:r>
              <a:rPr lang="en-US" dirty="0">
                <a:latin typeface="+mj-lt"/>
              </a:rPr>
              <a:t>From now on you’ll be able to select </a:t>
            </a:r>
            <a:r>
              <a:rPr lang="en-US" b="1" dirty="0">
                <a:latin typeface="+mj-lt"/>
              </a:rPr>
              <a:t>Tools → Build </a:t>
            </a:r>
            <a:r>
              <a:rPr lang="en-US" dirty="0">
                <a:latin typeface="+mj-lt"/>
              </a:rPr>
              <a:t>or just press </a:t>
            </a:r>
            <a:r>
              <a:rPr lang="en-US" b="1" dirty="0">
                <a:latin typeface="+mj-lt"/>
              </a:rPr>
              <a:t>ctrl-B</a:t>
            </a:r>
            <a:r>
              <a:rPr lang="en-US" dirty="0">
                <a:latin typeface="+mj-lt"/>
              </a:rPr>
              <a:t> to run your programs.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F45EED74-8DF2-4D68-9912-82BF3A8E9174}"/>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600" dirty="0">
                <a:latin typeface="Candara Light" panose="020E0502030303020204" pitchFamily="34" charset="0"/>
              </a:rPr>
              <a:t>Running a Hello World Program</a:t>
            </a:r>
          </a:p>
        </p:txBody>
      </p:sp>
      <p:pic>
        <p:nvPicPr>
          <p:cNvPr id="7" name="Picture 6">
            <a:extLst>
              <a:ext uri="{FF2B5EF4-FFF2-40B4-BE49-F238E27FC236}">
                <a16:creationId xmlns:a16="http://schemas.microsoft.com/office/drawing/2014/main" id="{281FB1F4-8DC2-48C6-8044-2F8FB185DF46}"/>
              </a:ext>
            </a:extLst>
          </p:cNvPr>
          <p:cNvPicPr>
            <a:picLocks noChangeAspect="1"/>
          </p:cNvPicPr>
          <p:nvPr/>
        </p:nvPicPr>
        <p:blipFill rotWithShape="1">
          <a:blip r:embed="rId3"/>
          <a:srcRect l="26492" t="40210" r="15927" b="50000"/>
          <a:stretch/>
        </p:blipFill>
        <p:spPr>
          <a:xfrm>
            <a:off x="1004403" y="4970207"/>
            <a:ext cx="10183194" cy="973394"/>
          </a:xfrm>
          <a:prstGeom prst="rect">
            <a:avLst/>
          </a:prstGeom>
        </p:spPr>
      </p:pic>
    </p:spTree>
    <p:extLst>
      <p:ext uri="{BB962C8B-B14F-4D97-AF65-F5344CB8AC3E}">
        <p14:creationId xmlns:p14="http://schemas.microsoft.com/office/powerpoint/2010/main" val="248492347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Equivalent Function Calls</a:t>
            </a:r>
          </a:p>
          <a:p>
            <a:pPr lvl="1"/>
            <a:r>
              <a:rPr lang="en-US" dirty="0">
                <a:latin typeface="Candara Light" panose="020E0502030303020204" pitchFamily="34" charset="0"/>
              </a:rPr>
              <a:t>Because positional arguments, keyword arguments, and default values can all be used together, often you’ll have several equivalent ways to call a function.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8C534535-038C-43D1-A05F-595ED54B0C87}"/>
              </a:ext>
            </a:extLst>
          </p:cNvPr>
          <p:cNvPicPr>
            <a:picLocks noChangeAspect="1"/>
          </p:cNvPicPr>
          <p:nvPr/>
        </p:nvPicPr>
        <p:blipFill rotWithShape="1">
          <a:blip r:embed="rId3"/>
          <a:srcRect l="26932" t="17833" r="15454" b="75360"/>
          <a:stretch/>
        </p:blipFill>
        <p:spPr>
          <a:xfrm>
            <a:off x="1559379" y="3429000"/>
            <a:ext cx="9073241" cy="602673"/>
          </a:xfrm>
          <a:prstGeom prst="rect">
            <a:avLst/>
          </a:prstGeom>
        </p:spPr>
      </p:pic>
      <p:pic>
        <p:nvPicPr>
          <p:cNvPr id="9" name="Picture 8">
            <a:extLst>
              <a:ext uri="{FF2B5EF4-FFF2-40B4-BE49-F238E27FC236}">
                <a16:creationId xmlns:a16="http://schemas.microsoft.com/office/drawing/2014/main" id="{C04B14CF-4E53-488E-A631-10C1CA1FC52E}"/>
              </a:ext>
            </a:extLst>
          </p:cNvPr>
          <p:cNvPicPr>
            <a:picLocks noChangeAspect="1"/>
          </p:cNvPicPr>
          <p:nvPr/>
        </p:nvPicPr>
        <p:blipFill rotWithShape="1">
          <a:blip r:embed="rId4"/>
          <a:srcRect l="26477" t="26609" r="16023" b="44644"/>
          <a:stretch/>
        </p:blipFill>
        <p:spPr>
          <a:xfrm>
            <a:off x="1559379" y="4119057"/>
            <a:ext cx="8942366" cy="2513567"/>
          </a:xfrm>
          <a:prstGeom prst="rect">
            <a:avLst/>
          </a:prstGeom>
        </p:spPr>
      </p:pic>
    </p:spTree>
    <p:extLst>
      <p:ext uri="{BB962C8B-B14F-4D97-AF65-F5344CB8AC3E}">
        <p14:creationId xmlns:p14="http://schemas.microsoft.com/office/powerpoint/2010/main" val="410751984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endParaRPr lang="en-US" dirty="0">
              <a:latin typeface="Candara Light" panose="020E0502030303020204" pitchFamily="34" charset="0"/>
            </a:endParaRPr>
          </a:p>
          <a:p>
            <a:r>
              <a:rPr lang="en-US" b="1" dirty="0">
                <a:latin typeface="Candara Light" panose="020E0502030303020204" pitchFamily="34" charset="0"/>
              </a:rPr>
              <a:t>Note</a:t>
            </a:r>
            <a:r>
              <a:rPr lang="en-US" dirty="0">
                <a:latin typeface="Candara Light" panose="020E0502030303020204" pitchFamily="34" charset="0"/>
              </a:rPr>
              <a:t>: It doesn’t really matter which calling style you use. As long as your function calls produce the output you want, just use the style you find easiest to understand.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24234647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Avoiding Argument Errors</a:t>
            </a:r>
          </a:p>
          <a:p>
            <a:pPr lvl="1"/>
            <a:r>
              <a:rPr lang="en-US" dirty="0">
                <a:latin typeface="Candara Light" panose="020E0502030303020204" pitchFamily="34" charset="0"/>
              </a:rPr>
              <a:t>When you start to use functions, don’t be surprised if you encounter errors about unmatched arguments. Unmatched arguments occur when you provide fewer or more arguments than a function needs to do its work.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017C4E5-33F9-4F62-897E-E481381633FF}"/>
              </a:ext>
            </a:extLst>
          </p:cNvPr>
          <p:cNvPicPr>
            <a:picLocks noChangeAspect="1"/>
          </p:cNvPicPr>
          <p:nvPr/>
        </p:nvPicPr>
        <p:blipFill rotWithShape="1">
          <a:blip r:embed="rId3"/>
          <a:srcRect l="26592" t="31708" r="16022" b="45250"/>
          <a:stretch/>
        </p:blipFill>
        <p:spPr>
          <a:xfrm>
            <a:off x="2597727" y="3532909"/>
            <a:ext cx="6996545" cy="1579418"/>
          </a:xfrm>
          <a:prstGeom prst="rect">
            <a:avLst/>
          </a:prstGeom>
        </p:spPr>
      </p:pic>
      <p:pic>
        <p:nvPicPr>
          <p:cNvPr id="8" name="Picture 7">
            <a:extLst>
              <a:ext uri="{FF2B5EF4-FFF2-40B4-BE49-F238E27FC236}">
                <a16:creationId xmlns:a16="http://schemas.microsoft.com/office/drawing/2014/main" id="{C74C2E60-A964-475A-8661-FCBC8D5A25CD}"/>
              </a:ext>
            </a:extLst>
          </p:cNvPr>
          <p:cNvPicPr>
            <a:picLocks noChangeAspect="1"/>
          </p:cNvPicPr>
          <p:nvPr/>
        </p:nvPicPr>
        <p:blipFill rotWithShape="1">
          <a:blip r:embed="rId3"/>
          <a:srcRect l="26592" t="65563" r="16022" b="14629"/>
          <a:stretch/>
        </p:blipFill>
        <p:spPr>
          <a:xfrm>
            <a:off x="2597727" y="5351536"/>
            <a:ext cx="6996545" cy="1357745"/>
          </a:xfrm>
          <a:prstGeom prst="rect">
            <a:avLst/>
          </a:prstGeom>
        </p:spPr>
      </p:pic>
    </p:spTree>
    <p:extLst>
      <p:ext uri="{BB962C8B-B14F-4D97-AF65-F5344CB8AC3E}">
        <p14:creationId xmlns:p14="http://schemas.microsoft.com/office/powerpoint/2010/main" val="238440117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825625"/>
            <a:ext cx="10515600" cy="4895850"/>
          </a:xfrm>
        </p:spPr>
        <p:txBody>
          <a:bodyPr>
            <a:normAutofit fontScale="92500" lnSpcReduction="20000"/>
          </a:bodyPr>
          <a:lstStyle/>
          <a:p>
            <a:r>
              <a:rPr lang="en-US" b="1" dirty="0">
                <a:latin typeface="Candara Light" panose="020E0502030303020204" pitchFamily="34" charset="0"/>
              </a:rPr>
              <a:t>8-3. T-Shirt</a:t>
            </a:r>
            <a:r>
              <a:rPr lang="en-US" dirty="0">
                <a:latin typeface="Candara Light" panose="020E0502030303020204" pitchFamily="34" charset="0"/>
              </a:rPr>
              <a:t>: Write a function called </a:t>
            </a:r>
            <a:r>
              <a:rPr lang="en-US" dirty="0" err="1">
                <a:latin typeface="Candara Light" panose="020E0502030303020204" pitchFamily="34" charset="0"/>
              </a:rPr>
              <a:t>make_shirt</a:t>
            </a:r>
            <a:r>
              <a:rPr lang="en-US" dirty="0">
                <a:latin typeface="Candara Light" panose="020E0502030303020204" pitchFamily="34" charset="0"/>
              </a:rPr>
              <a:t>() that accepts a size and the text of a message that should be printed on the shirt. The function should print a sentence summarizing the size of the shirt and the message printed on it. Call the function once using positional arguments to make a shirt. Call the function a second time using keyword arguments.</a:t>
            </a:r>
          </a:p>
          <a:p>
            <a:r>
              <a:rPr lang="en-US" b="1" dirty="0">
                <a:latin typeface="Candara Light" panose="020E0502030303020204" pitchFamily="34" charset="0"/>
              </a:rPr>
              <a:t>8-4. Large Shirts</a:t>
            </a:r>
            <a:r>
              <a:rPr lang="en-US" dirty="0">
                <a:latin typeface="Candara Light" panose="020E0502030303020204" pitchFamily="34" charset="0"/>
              </a:rPr>
              <a:t>: Modify the </a:t>
            </a:r>
            <a:r>
              <a:rPr lang="en-US" dirty="0" err="1">
                <a:latin typeface="Candara Light" panose="020E0502030303020204" pitchFamily="34" charset="0"/>
              </a:rPr>
              <a:t>make_shirt</a:t>
            </a:r>
            <a:r>
              <a:rPr lang="en-US" dirty="0">
                <a:latin typeface="Candara Light" panose="020E0502030303020204" pitchFamily="34" charset="0"/>
              </a:rPr>
              <a:t>() function so that shirts are large by default with a message that reads I love Python. Make a large shirt and a medium shirt with the default message, and a shirt of any size with a different message.</a:t>
            </a:r>
          </a:p>
          <a:p>
            <a:r>
              <a:rPr lang="en-US" b="1" dirty="0">
                <a:latin typeface="Candara Light" panose="020E0502030303020204" pitchFamily="34" charset="0"/>
              </a:rPr>
              <a:t>8-5. Cities: </a:t>
            </a:r>
            <a:r>
              <a:rPr lang="en-US" dirty="0">
                <a:latin typeface="Candara Light" panose="020E0502030303020204" pitchFamily="34" charset="0"/>
              </a:rPr>
              <a:t>Write a function called </a:t>
            </a:r>
            <a:r>
              <a:rPr lang="en-US" dirty="0" err="1">
                <a:latin typeface="Candara Light" panose="020E0502030303020204" pitchFamily="34" charset="0"/>
              </a:rPr>
              <a:t>describe_city</a:t>
            </a:r>
            <a:r>
              <a:rPr lang="en-US" dirty="0">
                <a:latin typeface="Candara Light" panose="020E0502030303020204" pitchFamily="34" charset="0"/>
              </a:rPr>
              <a:t>() that accepts the name of a city and its country. The function should print a simple sentence, such as Reykjavik is in Iceland. Give the parameter for the country a default value. Call your function for three different cities, at least one of which is not in the default country.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61162564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A function doesn’t always have to display its output directly. Instead, it can process some data and then return a value or set of values. The value the function returns is called a return value. </a:t>
            </a:r>
          </a:p>
          <a:p>
            <a:r>
              <a:rPr lang="en-US" b="1" dirty="0">
                <a:latin typeface="+mj-lt"/>
              </a:rPr>
              <a:t>Returning a Simple Value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B0CC1073-16AE-4307-8929-D634EAD5087F}"/>
              </a:ext>
            </a:extLst>
          </p:cNvPr>
          <p:cNvPicPr>
            <a:picLocks noChangeAspect="1"/>
          </p:cNvPicPr>
          <p:nvPr/>
        </p:nvPicPr>
        <p:blipFill rotWithShape="1">
          <a:blip r:embed="rId3"/>
          <a:srcRect l="26591" t="24641" r="16136" b="50000"/>
          <a:stretch/>
        </p:blipFill>
        <p:spPr>
          <a:xfrm>
            <a:off x="2604654" y="3747148"/>
            <a:ext cx="6982691" cy="1738312"/>
          </a:xfrm>
          <a:prstGeom prst="rect">
            <a:avLst/>
          </a:prstGeom>
        </p:spPr>
      </p:pic>
      <p:pic>
        <p:nvPicPr>
          <p:cNvPr id="8" name="Picture 7">
            <a:extLst>
              <a:ext uri="{FF2B5EF4-FFF2-40B4-BE49-F238E27FC236}">
                <a16:creationId xmlns:a16="http://schemas.microsoft.com/office/drawing/2014/main" id="{5B393703-40A5-4B1E-B391-51A77DAF6E85}"/>
              </a:ext>
            </a:extLst>
          </p:cNvPr>
          <p:cNvPicPr>
            <a:picLocks noChangeAspect="1"/>
          </p:cNvPicPr>
          <p:nvPr/>
        </p:nvPicPr>
        <p:blipFill rotWithShape="1">
          <a:blip r:embed="rId3"/>
          <a:srcRect l="26591" t="83356" r="16136" b="9974"/>
          <a:stretch/>
        </p:blipFill>
        <p:spPr>
          <a:xfrm>
            <a:off x="2604654" y="5620397"/>
            <a:ext cx="6982691" cy="457199"/>
          </a:xfrm>
          <a:prstGeom prst="rect">
            <a:avLst/>
          </a:prstGeom>
        </p:spPr>
      </p:pic>
    </p:spTree>
    <p:extLst>
      <p:ext uri="{BB962C8B-B14F-4D97-AF65-F5344CB8AC3E}">
        <p14:creationId xmlns:p14="http://schemas.microsoft.com/office/powerpoint/2010/main" val="425995109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Making an Argument Optional</a:t>
            </a:r>
          </a:p>
          <a:p>
            <a:pPr lvl="1"/>
            <a:r>
              <a:rPr lang="en-US" dirty="0">
                <a:latin typeface="+mj-lt"/>
              </a:rPr>
              <a:t>Sometimes it makes sense to make an argument optional so that people using the function can choose to provide extra information only if they want to. You can use default values to make an argument optional.</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9517E6C5-4CBE-47CB-91D2-302BA4AB4C35}"/>
              </a:ext>
            </a:extLst>
          </p:cNvPr>
          <p:cNvPicPr>
            <a:picLocks noChangeAspect="1"/>
          </p:cNvPicPr>
          <p:nvPr/>
        </p:nvPicPr>
        <p:blipFill rotWithShape="1">
          <a:blip r:embed="rId3"/>
          <a:srcRect l="26363" t="28474" r="15795" b="44644"/>
          <a:stretch/>
        </p:blipFill>
        <p:spPr>
          <a:xfrm>
            <a:off x="1628871" y="3567544"/>
            <a:ext cx="8934258" cy="2334491"/>
          </a:xfrm>
          <a:prstGeom prst="rect">
            <a:avLst/>
          </a:prstGeom>
        </p:spPr>
      </p:pic>
    </p:spTree>
    <p:extLst>
      <p:ext uri="{BB962C8B-B14F-4D97-AF65-F5344CB8AC3E}">
        <p14:creationId xmlns:p14="http://schemas.microsoft.com/office/powerpoint/2010/main" val="166719823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2003D66-9EEE-4376-9810-3C0A9505D5D4}"/>
              </a:ext>
            </a:extLst>
          </p:cNvPr>
          <p:cNvPicPr>
            <a:picLocks noChangeAspect="1"/>
          </p:cNvPicPr>
          <p:nvPr/>
        </p:nvPicPr>
        <p:blipFill rotWithShape="1">
          <a:blip r:embed="rId3"/>
          <a:srcRect l="27159" t="31911" r="15454" b="22007"/>
          <a:stretch/>
        </p:blipFill>
        <p:spPr>
          <a:xfrm>
            <a:off x="2597727" y="1825625"/>
            <a:ext cx="6996546" cy="3158837"/>
          </a:xfrm>
          <a:prstGeom prst="rect">
            <a:avLst/>
          </a:prstGeom>
        </p:spPr>
      </p:pic>
      <p:pic>
        <p:nvPicPr>
          <p:cNvPr id="9" name="Picture 8">
            <a:extLst>
              <a:ext uri="{FF2B5EF4-FFF2-40B4-BE49-F238E27FC236}">
                <a16:creationId xmlns:a16="http://schemas.microsoft.com/office/drawing/2014/main" id="{B9487055-BE46-48E2-B170-2024310E8C39}"/>
              </a:ext>
            </a:extLst>
          </p:cNvPr>
          <p:cNvPicPr>
            <a:picLocks noChangeAspect="1"/>
          </p:cNvPicPr>
          <p:nvPr/>
        </p:nvPicPr>
        <p:blipFill rotWithShape="1">
          <a:blip r:embed="rId4"/>
          <a:srcRect l="26363" t="26609" r="16250" b="62228"/>
          <a:stretch/>
        </p:blipFill>
        <p:spPr>
          <a:xfrm>
            <a:off x="2597727" y="5198125"/>
            <a:ext cx="6996546" cy="765175"/>
          </a:xfrm>
          <a:prstGeom prst="rect">
            <a:avLst/>
          </a:prstGeom>
        </p:spPr>
      </p:pic>
    </p:spTree>
    <p:extLst>
      <p:ext uri="{BB962C8B-B14F-4D97-AF65-F5344CB8AC3E}">
        <p14:creationId xmlns:p14="http://schemas.microsoft.com/office/powerpoint/2010/main" val="295121208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Returning a Dictionary </a:t>
            </a:r>
          </a:p>
          <a:p>
            <a:pPr lvl="1"/>
            <a:r>
              <a:rPr lang="en-US" dirty="0">
                <a:latin typeface="+mj-lt"/>
              </a:rPr>
              <a:t>A function can return any kind of value you need it to, including more complicated data structures like lists and dictionaries.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27C722A-8554-467F-8D79-CE2FE8C065B0}"/>
              </a:ext>
            </a:extLst>
          </p:cNvPr>
          <p:cNvPicPr>
            <a:picLocks noChangeAspect="1"/>
          </p:cNvPicPr>
          <p:nvPr/>
        </p:nvPicPr>
        <p:blipFill rotWithShape="1">
          <a:blip r:embed="rId3"/>
          <a:srcRect l="26477" t="26609" r="16136" b="48282"/>
          <a:stretch/>
        </p:blipFill>
        <p:spPr>
          <a:xfrm>
            <a:off x="2597726" y="3140724"/>
            <a:ext cx="6996547" cy="1721139"/>
          </a:xfrm>
          <a:prstGeom prst="rect">
            <a:avLst/>
          </a:prstGeom>
        </p:spPr>
      </p:pic>
      <p:pic>
        <p:nvPicPr>
          <p:cNvPr id="8" name="Picture 7">
            <a:extLst>
              <a:ext uri="{FF2B5EF4-FFF2-40B4-BE49-F238E27FC236}">
                <a16:creationId xmlns:a16="http://schemas.microsoft.com/office/drawing/2014/main" id="{4D6B5F05-A00B-4DCE-AD3C-A4826BCA94BF}"/>
              </a:ext>
            </a:extLst>
          </p:cNvPr>
          <p:cNvPicPr>
            <a:picLocks noChangeAspect="1"/>
          </p:cNvPicPr>
          <p:nvPr/>
        </p:nvPicPr>
        <p:blipFill rotWithShape="1">
          <a:blip r:embed="rId3"/>
          <a:srcRect l="26477" t="77504" r="16136" b="15624"/>
          <a:stretch/>
        </p:blipFill>
        <p:spPr>
          <a:xfrm>
            <a:off x="2597726" y="5048359"/>
            <a:ext cx="6996547" cy="471054"/>
          </a:xfrm>
          <a:prstGeom prst="rect">
            <a:avLst/>
          </a:prstGeom>
        </p:spPr>
      </p:pic>
    </p:spTree>
    <p:extLst>
      <p:ext uri="{BB962C8B-B14F-4D97-AF65-F5344CB8AC3E}">
        <p14:creationId xmlns:p14="http://schemas.microsoft.com/office/powerpoint/2010/main" val="146150630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Returning a Dictionary – continued </a:t>
            </a:r>
          </a:p>
          <a:p>
            <a:pPr lvl="1"/>
            <a:r>
              <a:rPr lang="en-US" dirty="0">
                <a:latin typeface="Candara Light" panose="020E0502030303020204" pitchFamily="34" charset="0"/>
              </a:rPr>
              <a:t>You can easily extend this function to accept optional values like a middle name, an age, an occupation, or any other information you want to store about a person.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2D3A51A-2C51-45F4-AE76-3F8C63254689}"/>
              </a:ext>
            </a:extLst>
          </p:cNvPr>
          <p:cNvPicPr>
            <a:picLocks noChangeAspect="1"/>
          </p:cNvPicPr>
          <p:nvPr/>
        </p:nvPicPr>
        <p:blipFill rotWithShape="1">
          <a:blip r:embed="rId3"/>
          <a:srcRect l="26363" t="17833" r="15795" b="50000"/>
          <a:stretch/>
        </p:blipFill>
        <p:spPr>
          <a:xfrm>
            <a:off x="2570018" y="3789218"/>
            <a:ext cx="7051964" cy="2204885"/>
          </a:xfrm>
          <a:prstGeom prst="rect">
            <a:avLst/>
          </a:prstGeom>
        </p:spPr>
      </p:pic>
    </p:spTree>
    <p:extLst>
      <p:ext uri="{BB962C8B-B14F-4D97-AF65-F5344CB8AC3E}">
        <p14:creationId xmlns:p14="http://schemas.microsoft.com/office/powerpoint/2010/main" val="368845468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a Function with a while Loop</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61BBBD5-9717-47BB-B297-69BD4CE8B36E}"/>
              </a:ext>
            </a:extLst>
          </p:cNvPr>
          <p:cNvPicPr>
            <a:picLocks noChangeAspect="1"/>
          </p:cNvPicPr>
          <p:nvPr/>
        </p:nvPicPr>
        <p:blipFill rotWithShape="1">
          <a:blip r:embed="rId3"/>
          <a:srcRect l="26932" t="39591" r="15569" b="15337"/>
          <a:stretch/>
        </p:blipFill>
        <p:spPr>
          <a:xfrm>
            <a:off x="2590799" y="2456512"/>
            <a:ext cx="7010401" cy="3089564"/>
          </a:xfrm>
          <a:prstGeom prst="rect">
            <a:avLst/>
          </a:prstGeom>
        </p:spPr>
      </p:pic>
    </p:spTree>
    <p:extLst>
      <p:ext uri="{BB962C8B-B14F-4D97-AF65-F5344CB8AC3E}">
        <p14:creationId xmlns:p14="http://schemas.microsoft.com/office/powerpoint/2010/main" val="129458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381A-32A8-4BE1-BF9C-423E3CDC1DCC}"/>
              </a:ext>
            </a:extLst>
          </p:cNvPr>
          <p:cNvSpPr>
            <a:spLocks noGrp="1"/>
          </p:cNvSpPr>
          <p:nvPr>
            <p:ph type="title"/>
          </p:nvPr>
        </p:nvSpPr>
        <p:spPr>
          <a:xfrm>
            <a:off x="838200" y="365125"/>
            <a:ext cx="10515600" cy="5637469"/>
          </a:xfrm>
        </p:spPr>
        <p:txBody>
          <a:bodyPr/>
          <a:lstStyle/>
          <a:p>
            <a:pPr algn="ctr"/>
            <a:r>
              <a:rPr lang="en-US" dirty="0">
                <a:latin typeface="Candara Light" panose="020E0502030303020204" pitchFamily="34" charset="0"/>
              </a:rPr>
              <a:t>Lets start with very simple examples</a:t>
            </a:r>
          </a:p>
        </p:txBody>
      </p:sp>
      <p:sp>
        <p:nvSpPr>
          <p:cNvPr id="4" name="Footer Placeholder 3">
            <a:extLst>
              <a:ext uri="{FF2B5EF4-FFF2-40B4-BE49-F238E27FC236}">
                <a16:creationId xmlns:a16="http://schemas.microsoft.com/office/drawing/2014/main" id="{6E2E3561-54C6-4F52-AAD5-BBD285FD3364}"/>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527859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85000" lnSpcReduction="20000"/>
          </a:bodyPr>
          <a:lstStyle/>
          <a:p>
            <a:pPr algn="just"/>
            <a:r>
              <a:rPr lang="en-US" dirty="0">
                <a:latin typeface="+mj-lt"/>
              </a:rPr>
              <a:t>When a program contains a significant error, Python displays a traceback, which is an error report. </a:t>
            </a:r>
          </a:p>
          <a:p>
            <a:pPr algn="just"/>
            <a:r>
              <a:rPr lang="en-US" dirty="0">
                <a:latin typeface="+mj-lt"/>
              </a:rPr>
              <a:t>Step away from your computer, take a short break, and then try again. </a:t>
            </a:r>
          </a:p>
          <a:p>
            <a:pPr algn="just"/>
            <a:r>
              <a:rPr lang="en-US" dirty="0">
                <a:latin typeface="+mj-lt"/>
              </a:rPr>
              <a:t>Start over again. </a:t>
            </a:r>
          </a:p>
          <a:p>
            <a:pPr algn="just"/>
            <a:r>
              <a:rPr lang="en-US" dirty="0">
                <a:latin typeface="+mj-lt"/>
              </a:rPr>
              <a:t>Ask someone else to follow the steps in this chapter, on your computer or a different one, and watch what they do carefully. </a:t>
            </a:r>
          </a:p>
          <a:p>
            <a:pPr algn="just"/>
            <a:r>
              <a:rPr lang="en-US" dirty="0">
                <a:latin typeface="+mj-lt"/>
              </a:rPr>
              <a:t>Find someone who knows Python and ask them to help you get set up. </a:t>
            </a:r>
          </a:p>
          <a:p>
            <a:pPr algn="just"/>
            <a:r>
              <a:rPr lang="en-US" dirty="0">
                <a:latin typeface="+mj-lt"/>
              </a:rPr>
              <a:t>The setup instructions in this chapter are also available through the book’s companion website at </a:t>
            </a:r>
            <a:r>
              <a:rPr lang="en-US" dirty="0">
                <a:latin typeface="+mj-lt"/>
                <a:hlinkClick r:id="rId2"/>
              </a:rPr>
              <a:t>https://nostarch.com/pythoncrashcourse2e/</a:t>
            </a:r>
            <a:r>
              <a:rPr lang="en-US" dirty="0">
                <a:latin typeface="+mj-lt"/>
              </a:rPr>
              <a:t>.  </a:t>
            </a:r>
          </a:p>
          <a:p>
            <a:pPr algn="just"/>
            <a:r>
              <a:rPr lang="en-US" dirty="0">
                <a:latin typeface="+mj-lt"/>
              </a:rPr>
              <a:t>Ask for help online. </a:t>
            </a:r>
            <a:r>
              <a:rPr lang="en-US" b="1" dirty="0">
                <a:latin typeface="+mj-lt"/>
              </a:rPr>
              <a:t>Appendix C</a:t>
            </a:r>
            <a:r>
              <a:rPr lang="en-US" dirty="0">
                <a:latin typeface="+mj-lt"/>
              </a:rPr>
              <a:t> provides a number of resources, such as forums and live chat sites, where you can ask for solutions from people who’ve already worked through the issue you’re currently facing.</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3"/>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F45EED74-8DF2-4D68-9912-82BF3A8E9174}"/>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600" dirty="0">
                <a:latin typeface="Candara Light" panose="020E0502030303020204" pitchFamily="34" charset="0"/>
              </a:rPr>
              <a:t>Troubleshooting</a:t>
            </a:r>
          </a:p>
        </p:txBody>
      </p:sp>
    </p:spTree>
    <p:extLst>
      <p:ext uri="{BB962C8B-B14F-4D97-AF65-F5344CB8AC3E}">
        <p14:creationId xmlns:p14="http://schemas.microsoft.com/office/powerpoint/2010/main" val="349553989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a Function with a while Loop – continued</a:t>
            </a:r>
          </a:p>
          <a:p>
            <a:pPr lvl="1"/>
            <a:r>
              <a:rPr lang="en-US" dirty="0">
                <a:latin typeface="+mj-lt"/>
              </a:rPr>
              <a:t>For previous example, we use a simple version of </a:t>
            </a:r>
            <a:r>
              <a:rPr lang="en-US" dirty="0" err="1">
                <a:latin typeface="+mj-lt"/>
              </a:rPr>
              <a:t>get_formatted_name</a:t>
            </a:r>
            <a:r>
              <a:rPr lang="en-US" dirty="0">
                <a:latin typeface="+mj-lt"/>
              </a:rPr>
              <a:t>() that doesn’t involve middle names. </a:t>
            </a:r>
          </a:p>
          <a:p>
            <a:pPr lvl="1"/>
            <a:r>
              <a:rPr lang="en-US" dirty="0">
                <a:latin typeface="+mj-lt"/>
              </a:rPr>
              <a:t>The while loop asks the user to enter their name, and we prompt for their first and last name separately. </a:t>
            </a:r>
          </a:p>
          <a:p>
            <a:pPr lvl="1"/>
            <a:r>
              <a:rPr lang="en-US" dirty="0">
                <a:latin typeface="+mj-lt"/>
              </a:rPr>
              <a:t>But there’s one problem with this while loop: We haven’t defined a quit condition. Where do you put a quit condition when you ask for a series of inputs?</a:t>
            </a:r>
          </a:p>
          <a:p>
            <a:pPr lvl="1"/>
            <a:r>
              <a:rPr lang="en-US" dirty="0">
                <a:latin typeface="+mj-lt"/>
              </a:rPr>
              <a:t>We want the user to be able to quit as easily as possible, so each prompt should offer a way to quit.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98525295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a Function with a while Loop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1170E22-B241-493A-BBB1-019A8105867F}"/>
              </a:ext>
            </a:extLst>
          </p:cNvPr>
          <p:cNvPicPr>
            <a:picLocks noChangeAspect="1"/>
          </p:cNvPicPr>
          <p:nvPr/>
        </p:nvPicPr>
        <p:blipFill rotWithShape="1">
          <a:blip r:embed="rId3"/>
          <a:srcRect l="27045" t="24641" r="15569" b="34538"/>
          <a:stretch/>
        </p:blipFill>
        <p:spPr>
          <a:xfrm>
            <a:off x="2597727" y="2435231"/>
            <a:ext cx="6996545" cy="2798185"/>
          </a:xfrm>
          <a:prstGeom prst="rect">
            <a:avLst/>
          </a:prstGeom>
        </p:spPr>
      </p:pic>
      <p:pic>
        <p:nvPicPr>
          <p:cNvPr id="9" name="Picture 8">
            <a:extLst>
              <a:ext uri="{FF2B5EF4-FFF2-40B4-BE49-F238E27FC236}">
                <a16:creationId xmlns:a16="http://schemas.microsoft.com/office/drawing/2014/main" id="{065BA306-1670-4553-B883-583BDE03D98A}"/>
              </a:ext>
            </a:extLst>
          </p:cNvPr>
          <p:cNvPicPr>
            <a:picLocks noChangeAspect="1"/>
          </p:cNvPicPr>
          <p:nvPr/>
        </p:nvPicPr>
        <p:blipFill rotWithShape="1">
          <a:blip r:embed="rId4"/>
          <a:srcRect l="26477" t="40400" r="16136" b="38377"/>
          <a:stretch/>
        </p:blipFill>
        <p:spPr>
          <a:xfrm>
            <a:off x="2597726" y="5212633"/>
            <a:ext cx="6996546" cy="1454727"/>
          </a:xfrm>
          <a:prstGeom prst="rect">
            <a:avLst/>
          </a:prstGeom>
        </p:spPr>
      </p:pic>
    </p:spTree>
    <p:extLst>
      <p:ext uri="{BB962C8B-B14F-4D97-AF65-F5344CB8AC3E}">
        <p14:creationId xmlns:p14="http://schemas.microsoft.com/office/powerpoint/2010/main" val="233377757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Return Values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a Function with a while Loop – continued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7D0D3EC-1E1E-4C78-8854-FAF320CCC3A2}"/>
              </a:ext>
            </a:extLst>
          </p:cNvPr>
          <p:cNvPicPr>
            <a:picLocks noChangeAspect="1"/>
          </p:cNvPicPr>
          <p:nvPr/>
        </p:nvPicPr>
        <p:blipFill rotWithShape="1">
          <a:blip r:embed="rId3"/>
          <a:srcRect l="26477" t="36520" r="16023" b="26857"/>
          <a:stretch/>
        </p:blipFill>
        <p:spPr>
          <a:xfrm>
            <a:off x="2590799" y="2501121"/>
            <a:ext cx="7010401" cy="2510357"/>
          </a:xfrm>
          <a:prstGeom prst="rect">
            <a:avLst/>
          </a:prstGeom>
        </p:spPr>
      </p:pic>
    </p:spTree>
    <p:extLst>
      <p:ext uri="{BB962C8B-B14F-4D97-AF65-F5344CB8AC3E}">
        <p14:creationId xmlns:p14="http://schemas.microsoft.com/office/powerpoint/2010/main" val="179594684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8-6. City Names</a:t>
            </a:r>
            <a:r>
              <a:rPr lang="en-US" dirty="0">
                <a:latin typeface="+mj-lt"/>
              </a:rPr>
              <a:t>: Write a function called </a:t>
            </a:r>
            <a:r>
              <a:rPr lang="en-US" dirty="0" err="1">
                <a:latin typeface="+mj-lt"/>
              </a:rPr>
              <a:t>city_country</a:t>
            </a:r>
            <a:r>
              <a:rPr lang="en-US" dirty="0">
                <a:latin typeface="+mj-lt"/>
              </a:rPr>
              <a:t>() that takes in the name of a city and its country. The function should return a string formatted like this: </a:t>
            </a:r>
          </a:p>
          <a:p>
            <a:pPr marL="0" indent="0" algn="ctr">
              <a:buNone/>
            </a:pPr>
            <a:r>
              <a:rPr lang="en-US" dirty="0">
                <a:latin typeface="+mj-lt"/>
              </a:rPr>
              <a:t>"Santiago, Chile" </a:t>
            </a:r>
          </a:p>
          <a:p>
            <a:r>
              <a:rPr lang="en-US" dirty="0">
                <a:latin typeface="+mj-lt"/>
              </a:rPr>
              <a:t>Call your function with at least three city-country pairs, and print the values that are returned.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75433878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lnSpcReduction="10000"/>
          </a:bodyPr>
          <a:lstStyle/>
          <a:p>
            <a:r>
              <a:rPr lang="en-US" b="1" dirty="0">
                <a:latin typeface="+mj-lt"/>
              </a:rPr>
              <a:t>8-7. Album</a:t>
            </a:r>
            <a:r>
              <a:rPr lang="en-US" dirty="0">
                <a:latin typeface="+mj-lt"/>
              </a:rPr>
              <a:t>: Write a function called </a:t>
            </a:r>
            <a:r>
              <a:rPr lang="en-US" dirty="0" err="1">
                <a:latin typeface="+mj-lt"/>
              </a:rPr>
              <a:t>make_album</a:t>
            </a:r>
            <a:r>
              <a:rPr lang="en-US" dirty="0">
                <a:latin typeface="+mj-lt"/>
              </a:rPr>
              <a:t>() that builds a dictionary describing a music album. The function should take in an artist name and an album title, and it should return a dictionary containing these two pieces of information. Use the function to make three dictionaries representing different albums. Print each return value to show that the dictionaries are storing the album information correctly. </a:t>
            </a:r>
          </a:p>
          <a:p>
            <a:r>
              <a:rPr lang="en-US" dirty="0">
                <a:latin typeface="+mj-lt"/>
              </a:rPr>
              <a:t>Use None to add an optional parameter to </a:t>
            </a:r>
            <a:r>
              <a:rPr lang="en-US" dirty="0" err="1">
                <a:latin typeface="+mj-lt"/>
              </a:rPr>
              <a:t>make_album</a:t>
            </a:r>
            <a:r>
              <a:rPr lang="en-US" dirty="0">
                <a:latin typeface="+mj-lt"/>
              </a:rPr>
              <a:t>() that allows you to store the number of songs on an album. If the calling line includes a value for the number of songs, add that value to the album’s dictionary. Make at least one new function call that includes the number of songs on an album.</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84600628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8-8. User Albums</a:t>
            </a:r>
            <a:r>
              <a:rPr lang="en-US" dirty="0">
                <a:latin typeface="+mj-lt"/>
              </a:rPr>
              <a:t>: Start with your program from Exercise 8-7. Write a while loop that allows users to enter an album’s artist and title. Once you have that information, call </a:t>
            </a:r>
            <a:r>
              <a:rPr lang="en-US" dirty="0" err="1">
                <a:latin typeface="+mj-lt"/>
              </a:rPr>
              <a:t>make_album</a:t>
            </a:r>
            <a:r>
              <a:rPr lang="en-US" dirty="0">
                <a:latin typeface="+mj-lt"/>
              </a:rPr>
              <a:t>() with the user’s input and print the dictionary that’s created. Be sure to include a quit value in the while loop.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85528349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 List </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sz="2200" dirty="0">
                <a:latin typeface="+mj-lt"/>
              </a:rPr>
              <a:t>You’ll often find it useful to pass a list to a function, whether it’s a list of names, numbers, or more complex objects, such as dictionaries. When you pass a list to a function, the function gets direct access to the contents of the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D2E3E375-2A13-4F11-8E17-28B1863B949B}"/>
              </a:ext>
            </a:extLst>
          </p:cNvPr>
          <p:cNvPicPr>
            <a:picLocks noChangeAspect="1"/>
          </p:cNvPicPr>
          <p:nvPr/>
        </p:nvPicPr>
        <p:blipFill rotWithShape="1">
          <a:blip r:embed="rId3"/>
          <a:srcRect l="27045" t="23161" r="15569" b="47877"/>
          <a:stretch/>
        </p:blipFill>
        <p:spPr>
          <a:xfrm>
            <a:off x="2597727" y="2777836"/>
            <a:ext cx="6996545" cy="1985232"/>
          </a:xfrm>
          <a:prstGeom prst="rect">
            <a:avLst/>
          </a:prstGeom>
        </p:spPr>
      </p:pic>
      <p:pic>
        <p:nvPicPr>
          <p:cNvPr id="8" name="Picture 7">
            <a:extLst>
              <a:ext uri="{FF2B5EF4-FFF2-40B4-BE49-F238E27FC236}">
                <a16:creationId xmlns:a16="http://schemas.microsoft.com/office/drawing/2014/main" id="{09E4AE12-D9E8-4F66-B206-FCF341949DD6}"/>
              </a:ext>
            </a:extLst>
          </p:cNvPr>
          <p:cNvPicPr>
            <a:picLocks noChangeAspect="1"/>
          </p:cNvPicPr>
          <p:nvPr/>
        </p:nvPicPr>
        <p:blipFill rotWithShape="1">
          <a:blip r:embed="rId3"/>
          <a:srcRect l="27045" t="69279" r="15569" b="16168"/>
          <a:stretch/>
        </p:blipFill>
        <p:spPr>
          <a:xfrm>
            <a:off x="2597727" y="4971252"/>
            <a:ext cx="6996545" cy="997526"/>
          </a:xfrm>
          <a:prstGeom prst="rect">
            <a:avLst/>
          </a:prstGeom>
        </p:spPr>
      </p:pic>
    </p:spTree>
    <p:extLst>
      <p:ext uri="{BB962C8B-B14F-4D97-AF65-F5344CB8AC3E}">
        <p14:creationId xmlns:p14="http://schemas.microsoft.com/office/powerpoint/2010/main" val="211062354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 List </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589241"/>
            <a:ext cx="10515600" cy="4587722"/>
          </a:xfrm>
        </p:spPr>
        <p:txBody>
          <a:bodyPr/>
          <a:lstStyle/>
          <a:p>
            <a:r>
              <a:rPr lang="en-US" b="1" dirty="0">
                <a:latin typeface="Candara Light" panose="020E0502030303020204" pitchFamily="34" charset="0"/>
              </a:rPr>
              <a:t>Modifying a List in a Function</a:t>
            </a:r>
          </a:p>
          <a:p>
            <a:pPr lvl="1"/>
            <a:r>
              <a:rPr lang="en-US" dirty="0">
                <a:latin typeface="Candara Light" panose="020E0502030303020204" pitchFamily="34" charset="0"/>
              </a:rPr>
              <a:t>When you pass a list to a function, the function can modify the list. Any changes made to the list inside the function’s body are permanent, allowing you to work efficiently even when you’re dealing with large amounts of data.</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916BE13-7700-42CD-9983-19871CE4A191}"/>
              </a:ext>
            </a:extLst>
          </p:cNvPr>
          <p:cNvPicPr>
            <a:picLocks noChangeAspect="1"/>
          </p:cNvPicPr>
          <p:nvPr/>
        </p:nvPicPr>
        <p:blipFill rotWithShape="1">
          <a:blip r:embed="rId3"/>
          <a:srcRect l="26818" t="15539" r="15227" b="55760"/>
          <a:stretch/>
        </p:blipFill>
        <p:spPr>
          <a:xfrm>
            <a:off x="2563090" y="3144982"/>
            <a:ext cx="7065819" cy="1967345"/>
          </a:xfrm>
          <a:prstGeom prst="rect">
            <a:avLst/>
          </a:prstGeom>
        </p:spPr>
      </p:pic>
      <p:pic>
        <p:nvPicPr>
          <p:cNvPr id="9" name="Picture 8">
            <a:extLst>
              <a:ext uri="{FF2B5EF4-FFF2-40B4-BE49-F238E27FC236}">
                <a16:creationId xmlns:a16="http://schemas.microsoft.com/office/drawing/2014/main" id="{732946AB-B81A-4752-A370-BF9C2ED883AD}"/>
              </a:ext>
            </a:extLst>
          </p:cNvPr>
          <p:cNvPicPr>
            <a:picLocks noChangeAspect="1"/>
          </p:cNvPicPr>
          <p:nvPr/>
        </p:nvPicPr>
        <p:blipFill rotWithShape="1">
          <a:blip r:embed="rId4"/>
          <a:srcRect l="26363" t="44442" r="15682" b="30092"/>
          <a:stretch/>
        </p:blipFill>
        <p:spPr>
          <a:xfrm>
            <a:off x="2563090" y="5112327"/>
            <a:ext cx="7065820" cy="1745673"/>
          </a:xfrm>
          <a:prstGeom prst="rect">
            <a:avLst/>
          </a:prstGeom>
        </p:spPr>
      </p:pic>
    </p:spTree>
    <p:extLst>
      <p:ext uri="{BB962C8B-B14F-4D97-AF65-F5344CB8AC3E}">
        <p14:creationId xmlns:p14="http://schemas.microsoft.com/office/powerpoint/2010/main" val="302799654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 List </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Modifying a List in a Function – continued </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pPr lvl="1"/>
            <a:r>
              <a:rPr lang="en-US" dirty="0">
                <a:latin typeface="Candara Light" panose="020E0502030303020204" pitchFamily="34" charset="0"/>
              </a:rPr>
              <a:t>We can reorganize this code by writing two functions, each of which does one specific job. Most of the code won’t change; we’re just making it more carefully structured.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47E7D8C4-F1BC-4614-A097-D74779AB24EC}"/>
              </a:ext>
            </a:extLst>
          </p:cNvPr>
          <p:cNvPicPr>
            <a:picLocks noChangeAspect="1"/>
          </p:cNvPicPr>
          <p:nvPr/>
        </p:nvPicPr>
        <p:blipFill rotWithShape="1">
          <a:blip r:embed="rId3"/>
          <a:srcRect l="26477" t="28070" r="16136" b="42825"/>
          <a:stretch/>
        </p:blipFill>
        <p:spPr>
          <a:xfrm>
            <a:off x="2597726" y="2459183"/>
            <a:ext cx="6996547" cy="1995054"/>
          </a:xfrm>
          <a:prstGeom prst="rect">
            <a:avLst/>
          </a:prstGeom>
        </p:spPr>
      </p:pic>
    </p:spTree>
    <p:extLst>
      <p:ext uri="{BB962C8B-B14F-4D97-AF65-F5344CB8AC3E}">
        <p14:creationId xmlns:p14="http://schemas.microsoft.com/office/powerpoint/2010/main" val="210206764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 List </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589241"/>
            <a:ext cx="10515600" cy="4587722"/>
          </a:xfrm>
        </p:spPr>
        <p:txBody>
          <a:bodyPr/>
          <a:lstStyle/>
          <a:p>
            <a:r>
              <a:rPr lang="en-US" b="1" dirty="0">
                <a:latin typeface="Candara Light" panose="020E0502030303020204" pitchFamily="34" charset="0"/>
              </a:rPr>
              <a:t>Modifying a List in a Function – continued </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462BF9F7-33DB-4FD6-9B2E-88E22AA2650A}"/>
              </a:ext>
            </a:extLst>
          </p:cNvPr>
          <p:cNvPicPr>
            <a:picLocks noChangeAspect="1"/>
          </p:cNvPicPr>
          <p:nvPr/>
        </p:nvPicPr>
        <p:blipFill rotWithShape="1">
          <a:blip r:embed="rId3"/>
          <a:srcRect l="26592" t="17833" r="16022" b="11698"/>
          <a:stretch/>
        </p:blipFill>
        <p:spPr>
          <a:xfrm>
            <a:off x="2597727" y="2055814"/>
            <a:ext cx="6996545" cy="4830321"/>
          </a:xfrm>
          <a:prstGeom prst="rect">
            <a:avLst/>
          </a:prstGeom>
        </p:spPr>
      </p:pic>
    </p:spTree>
    <p:extLst>
      <p:ext uri="{BB962C8B-B14F-4D97-AF65-F5344CB8AC3E}">
        <p14:creationId xmlns:p14="http://schemas.microsoft.com/office/powerpoint/2010/main" val="1588925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Most of the programs you write in your text editor you’ll run directly from the editor. </a:t>
            </a:r>
          </a:p>
          <a:p>
            <a:r>
              <a:rPr lang="en-US" dirty="0">
                <a:latin typeface="+mj-lt"/>
              </a:rPr>
              <a:t>You can do this on any system with Python installed if you know how to access the directory where the program file is stored. </a:t>
            </a:r>
          </a:p>
          <a:p>
            <a:r>
              <a:rPr lang="en-US" dirty="0">
                <a:latin typeface="+mj-lt"/>
              </a:rPr>
              <a:t>To try this, make sure you’ve saved the hello_world.py file in the </a:t>
            </a:r>
            <a:r>
              <a:rPr lang="en-US" dirty="0" err="1">
                <a:latin typeface="+mj-lt"/>
              </a:rPr>
              <a:t>python_work</a:t>
            </a:r>
            <a:r>
              <a:rPr lang="en-US" dirty="0">
                <a:latin typeface="+mj-lt"/>
              </a:rPr>
              <a:t> folder on your desktop.</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8" name="Title 1">
            <a:extLst>
              <a:ext uri="{FF2B5EF4-FFF2-40B4-BE49-F238E27FC236}">
                <a16:creationId xmlns:a16="http://schemas.microsoft.com/office/drawing/2014/main" id="{87DC58B9-9104-4E28-99FA-A8CC5EDD3C85}"/>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600" dirty="0">
                <a:latin typeface="Candara Light" panose="020E0502030303020204" pitchFamily="34" charset="0"/>
              </a:rPr>
              <a:t>Running Python Programs from a Terminal</a:t>
            </a:r>
          </a:p>
        </p:txBody>
      </p:sp>
    </p:spTree>
    <p:extLst>
      <p:ext uri="{BB962C8B-B14F-4D97-AF65-F5344CB8AC3E}">
        <p14:creationId xmlns:p14="http://schemas.microsoft.com/office/powerpoint/2010/main" val="107314653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 List </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Modifying a List in a Function – continued </a:t>
            </a:r>
          </a:p>
          <a:p>
            <a:pPr lvl="1"/>
            <a:r>
              <a:rPr lang="en-US" dirty="0">
                <a:latin typeface="Candara Light" panose="020E0502030303020204" pitchFamily="34" charset="0"/>
              </a:rPr>
              <a:t>This program has the same output as the version without functions, but the code is much more organized. The code that does most of the work has been moved to two separate functions, which makes the main part of the program easier to understand.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3524BAE-DF54-428A-88E2-15406333ACEA}"/>
              </a:ext>
            </a:extLst>
          </p:cNvPr>
          <p:cNvPicPr>
            <a:picLocks noChangeAspect="1"/>
          </p:cNvPicPr>
          <p:nvPr/>
        </p:nvPicPr>
        <p:blipFill rotWithShape="1">
          <a:blip r:embed="rId3"/>
          <a:srcRect l="27046" t="39793" r="15455" b="40869"/>
          <a:stretch/>
        </p:blipFill>
        <p:spPr>
          <a:xfrm>
            <a:off x="2590800" y="3893128"/>
            <a:ext cx="7010400" cy="1325564"/>
          </a:xfrm>
          <a:prstGeom prst="rect">
            <a:avLst/>
          </a:prstGeom>
        </p:spPr>
      </p:pic>
    </p:spTree>
    <p:extLst>
      <p:ext uri="{BB962C8B-B14F-4D97-AF65-F5344CB8AC3E}">
        <p14:creationId xmlns:p14="http://schemas.microsoft.com/office/powerpoint/2010/main" val="330001735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 List </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a:bodyPr>
          <a:lstStyle/>
          <a:p>
            <a:r>
              <a:rPr lang="en-US" b="1" dirty="0">
                <a:latin typeface="Candara Light" panose="020E0502030303020204" pitchFamily="34" charset="0"/>
              </a:rPr>
              <a:t>Preventing a Function from Modifying a List</a:t>
            </a:r>
          </a:p>
          <a:p>
            <a:pPr lvl="1"/>
            <a:r>
              <a:rPr lang="en-US" dirty="0">
                <a:latin typeface="Candara Light" panose="020E0502030303020204" pitchFamily="34" charset="0"/>
              </a:rPr>
              <a:t>Sometimes you’ll want to prevent a function from modifying a list.</a:t>
            </a:r>
          </a:p>
          <a:p>
            <a:pPr lvl="1"/>
            <a:r>
              <a:rPr lang="en-US" dirty="0">
                <a:latin typeface="Candara Light" panose="020E0502030303020204" pitchFamily="34" charset="0"/>
              </a:rPr>
              <a:t>For example, say that you start with a list of unprinted designs and write a function to move them to a list of completed models, as in the previous example. </a:t>
            </a:r>
          </a:p>
          <a:p>
            <a:pPr lvl="1"/>
            <a:r>
              <a:rPr lang="en-US" dirty="0">
                <a:latin typeface="Candara Light" panose="020E0502030303020204" pitchFamily="34" charset="0"/>
              </a:rPr>
              <a:t>You may decide that even though you’ve printed all the designs, you want to keep the original list of unprinted designs for your records. </a:t>
            </a:r>
          </a:p>
          <a:p>
            <a:pPr lvl="1">
              <a:lnSpc>
                <a:spcPct val="100000"/>
              </a:lnSpc>
            </a:pPr>
            <a:r>
              <a:rPr lang="en-US" dirty="0">
                <a:latin typeface="Candara Light" panose="020E0502030303020204" pitchFamily="34" charset="0"/>
              </a:rPr>
              <a:t>But because you moved all the design names out of </a:t>
            </a:r>
            <a:r>
              <a:rPr lang="en-US" dirty="0" err="1">
                <a:latin typeface="Candara Light" panose="020E0502030303020204" pitchFamily="34" charset="0"/>
              </a:rPr>
              <a:t>unprinted_designs</a:t>
            </a:r>
            <a:r>
              <a:rPr lang="en-US" dirty="0">
                <a:latin typeface="Candara Light" panose="020E0502030303020204" pitchFamily="34" charset="0"/>
              </a:rPr>
              <a:t>, the list is now empty, and the empty list is the only version you have; the original is gone. </a:t>
            </a:r>
          </a:p>
          <a:p>
            <a:pPr lvl="1">
              <a:lnSpc>
                <a:spcPct val="100000"/>
              </a:lnSpc>
            </a:pPr>
            <a:r>
              <a:rPr lang="en-US" dirty="0">
                <a:latin typeface="Candara Light" panose="020E0502030303020204" pitchFamily="34" charset="0"/>
              </a:rPr>
              <a:t>In this case, you can address this issue by passing the function a copy of the list, not the original. </a:t>
            </a:r>
          </a:p>
          <a:p>
            <a:pPr lvl="1">
              <a:lnSpc>
                <a:spcPct val="100000"/>
              </a:lnSpc>
            </a:pPr>
            <a:r>
              <a:rPr lang="en-US" dirty="0">
                <a:latin typeface="Candara Light" panose="020E0502030303020204" pitchFamily="34" charset="0"/>
              </a:rPr>
              <a:t>Any changes the function makes to the list will affect only the copy, leaving the original list intact.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17984511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 List </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Preventing a Function from Modifying a List – continued</a:t>
            </a:r>
          </a:p>
          <a:p>
            <a:pPr lvl="1"/>
            <a:r>
              <a:rPr lang="en-US" dirty="0">
                <a:latin typeface="Candara Light" panose="020E0502030303020204" pitchFamily="34" charset="0"/>
              </a:rPr>
              <a:t>You can send a copy of a list to a function like this:</a:t>
            </a:r>
          </a:p>
          <a:p>
            <a:pPr lvl="1"/>
            <a:endParaRPr lang="en-US" dirty="0">
              <a:latin typeface="Candara Light" panose="020E0502030303020204" pitchFamily="34" charset="0"/>
            </a:endParaRPr>
          </a:p>
          <a:p>
            <a:pPr lvl="1"/>
            <a:endParaRPr lang="en-US" dirty="0">
              <a:latin typeface="Candara Light" panose="020E0502030303020204" pitchFamily="34" charset="0"/>
            </a:endParaRPr>
          </a:p>
          <a:p>
            <a:pPr lvl="1"/>
            <a:r>
              <a:rPr lang="en-US" dirty="0">
                <a:latin typeface="Candara Light" panose="020E0502030303020204" pitchFamily="34" charset="0"/>
              </a:rPr>
              <a:t>The slice notation [:] makes a copy of the list to send to the function. </a:t>
            </a:r>
          </a:p>
          <a:p>
            <a:pPr lvl="1"/>
            <a:r>
              <a:rPr lang="en-US" dirty="0">
                <a:latin typeface="Candara Light" panose="020E0502030303020204" pitchFamily="34" charset="0"/>
              </a:rPr>
              <a:t>If we didn’t want to empty the list of unprinted designs in printing_models.py, we could call </a:t>
            </a:r>
            <a:r>
              <a:rPr lang="en-US" dirty="0" err="1">
                <a:latin typeface="Candara Light" panose="020E0502030303020204" pitchFamily="34" charset="0"/>
              </a:rPr>
              <a:t>print_models</a:t>
            </a:r>
            <a:r>
              <a:rPr lang="en-US" dirty="0">
                <a:latin typeface="Candara Light" panose="020E0502030303020204" pitchFamily="34" charset="0"/>
              </a:rPr>
              <a:t>() like this:</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AE36A5A-2B52-4E99-B8E6-D9F2E38EA099}"/>
              </a:ext>
            </a:extLst>
          </p:cNvPr>
          <p:cNvPicPr>
            <a:picLocks noChangeAspect="1"/>
          </p:cNvPicPr>
          <p:nvPr/>
        </p:nvPicPr>
        <p:blipFill rotWithShape="1">
          <a:blip r:embed="rId3"/>
          <a:srcRect l="26591" t="38783" r="16136" b="54749"/>
          <a:stretch/>
        </p:blipFill>
        <p:spPr>
          <a:xfrm>
            <a:off x="2604654" y="2985655"/>
            <a:ext cx="6982691" cy="443345"/>
          </a:xfrm>
          <a:prstGeom prst="rect">
            <a:avLst/>
          </a:prstGeom>
        </p:spPr>
      </p:pic>
      <p:pic>
        <p:nvPicPr>
          <p:cNvPr id="8" name="Picture 7">
            <a:extLst>
              <a:ext uri="{FF2B5EF4-FFF2-40B4-BE49-F238E27FC236}">
                <a16:creationId xmlns:a16="http://schemas.microsoft.com/office/drawing/2014/main" id="{B9BDBEDF-C394-4A5C-9EC6-2079187B6C80}"/>
              </a:ext>
            </a:extLst>
          </p:cNvPr>
          <p:cNvPicPr>
            <a:picLocks noChangeAspect="1"/>
          </p:cNvPicPr>
          <p:nvPr/>
        </p:nvPicPr>
        <p:blipFill rotWithShape="1">
          <a:blip r:embed="rId3"/>
          <a:srcRect l="26591" t="60081" r="16136" b="33451"/>
          <a:stretch/>
        </p:blipFill>
        <p:spPr>
          <a:xfrm>
            <a:off x="2604653" y="4849092"/>
            <a:ext cx="6982691" cy="443345"/>
          </a:xfrm>
          <a:prstGeom prst="rect">
            <a:avLst/>
          </a:prstGeom>
        </p:spPr>
      </p:pic>
    </p:spTree>
    <p:extLst>
      <p:ext uri="{BB962C8B-B14F-4D97-AF65-F5344CB8AC3E}">
        <p14:creationId xmlns:p14="http://schemas.microsoft.com/office/powerpoint/2010/main" val="21696378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b="1" dirty="0">
                <a:latin typeface="+mj-lt"/>
              </a:rPr>
              <a:t>8-9. Messages</a:t>
            </a:r>
            <a:r>
              <a:rPr lang="en-US" dirty="0">
                <a:latin typeface="+mj-lt"/>
              </a:rPr>
              <a:t>: Make a list containing a series of short text messages. Pass the list to a function called </a:t>
            </a:r>
            <a:r>
              <a:rPr lang="en-US" dirty="0" err="1">
                <a:latin typeface="+mj-lt"/>
              </a:rPr>
              <a:t>show_messages</a:t>
            </a:r>
            <a:r>
              <a:rPr lang="en-US" dirty="0">
                <a:latin typeface="+mj-lt"/>
              </a:rPr>
              <a:t>(), which prints each text message. </a:t>
            </a:r>
          </a:p>
          <a:p>
            <a:r>
              <a:rPr lang="en-US" b="1" dirty="0">
                <a:latin typeface="+mj-lt"/>
              </a:rPr>
              <a:t>8-10. Sending Messages</a:t>
            </a:r>
            <a:r>
              <a:rPr lang="en-US" dirty="0">
                <a:latin typeface="+mj-lt"/>
              </a:rPr>
              <a:t>: Start with a copy of your program from Exercise 8-9. Write a function called </a:t>
            </a:r>
            <a:r>
              <a:rPr lang="en-US" dirty="0" err="1">
                <a:latin typeface="+mj-lt"/>
              </a:rPr>
              <a:t>send_messages</a:t>
            </a:r>
            <a:r>
              <a:rPr lang="en-US" dirty="0">
                <a:latin typeface="+mj-lt"/>
              </a:rPr>
              <a:t>() that prints each text message and moves each message to a new list called </a:t>
            </a:r>
            <a:r>
              <a:rPr lang="en-US" dirty="0" err="1">
                <a:latin typeface="+mj-lt"/>
              </a:rPr>
              <a:t>sent_messages</a:t>
            </a:r>
            <a:r>
              <a:rPr lang="en-US" dirty="0">
                <a:latin typeface="+mj-lt"/>
              </a:rPr>
              <a:t> as it’s printed. After calling the function, print both of your lists to make sure the messages were moved correctly. </a:t>
            </a:r>
          </a:p>
          <a:p>
            <a:r>
              <a:rPr lang="en-US" b="1" dirty="0">
                <a:latin typeface="+mj-lt"/>
              </a:rPr>
              <a:t>8-11. Archived Messages</a:t>
            </a:r>
            <a:r>
              <a:rPr lang="en-US" dirty="0">
                <a:latin typeface="+mj-lt"/>
              </a:rPr>
              <a:t>: Start with your work from Exercise 8-10. Call the function </a:t>
            </a:r>
            <a:r>
              <a:rPr lang="en-US" dirty="0" err="1">
                <a:latin typeface="+mj-lt"/>
              </a:rPr>
              <a:t>send_messages</a:t>
            </a:r>
            <a:r>
              <a:rPr lang="en-US" dirty="0">
                <a:latin typeface="+mj-lt"/>
              </a:rPr>
              <a:t>() with a copy of the list of messages. After calling the function, print both of your lists to show that the original list has retained its messages.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81051782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an Arbitrary Number of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Sometimes you won’t know ahead of time how many arguments a function needs to accept. Fortunately, Python allows a function to collect an arbitrary number of arguments from the calling statement. </a:t>
            </a:r>
          </a:p>
          <a:p>
            <a:r>
              <a:rPr lang="en-US" dirty="0">
                <a:latin typeface="Candara Light" panose="020E0502030303020204" pitchFamily="34" charset="0"/>
              </a:rPr>
              <a:t>For example, consider a function that builds a pizza. It needs to accept a number of toppings, but you can’t know ahead of time how many toppings a person will want.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59574822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an Arbitrary Number of Arguments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C644620-6AF0-4847-BBCE-3E831CA568D0}"/>
              </a:ext>
            </a:extLst>
          </p:cNvPr>
          <p:cNvPicPr>
            <a:picLocks noChangeAspect="1"/>
          </p:cNvPicPr>
          <p:nvPr/>
        </p:nvPicPr>
        <p:blipFill rotWithShape="1">
          <a:blip r:embed="rId3"/>
          <a:srcRect l="26592" t="17833" r="15681" b="59197"/>
          <a:stretch/>
        </p:blipFill>
        <p:spPr>
          <a:xfrm>
            <a:off x="1315633" y="1984283"/>
            <a:ext cx="9560732" cy="2138842"/>
          </a:xfrm>
          <a:prstGeom prst="rect">
            <a:avLst/>
          </a:prstGeom>
        </p:spPr>
      </p:pic>
      <p:pic>
        <p:nvPicPr>
          <p:cNvPr id="8" name="Picture 7">
            <a:extLst>
              <a:ext uri="{FF2B5EF4-FFF2-40B4-BE49-F238E27FC236}">
                <a16:creationId xmlns:a16="http://schemas.microsoft.com/office/drawing/2014/main" id="{85545083-BAD6-42D9-8AC1-2EC834A37756}"/>
              </a:ext>
            </a:extLst>
          </p:cNvPr>
          <p:cNvPicPr>
            <a:picLocks noChangeAspect="1"/>
          </p:cNvPicPr>
          <p:nvPr/>
        </p:nvPicPr>
        <p:blipFill rotWithShape="1">
          <a:blip r:embed="rId3"/>
          <a:srcRect l="26592" t="66835" r="15681" b="23261"/>
          <a:stretch/>
        </p:blipFill>
        <p:spPr>
          <a:xfrm>
            <a:off x="1315633" y="4416721"/>
            <a:ext cx="9560732" cy="922197"/>
          </a:xfrm>
          <a:prstGeom prst="rect">
            <a:avLst/>
          </a:prstGeom>
        </p:spPr>
      </p:pic>
    </p:spTree>
    <p:extLst>
      <p:ext uri="{BB962C8B-B14F-4D97-AF65-F5344CB8AC3E}">
        <p14:creationId xmlns:p14="http://schemas.microsoft.com/office/powerpoint/2010/main" val="316486763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an Arbitrary Number of Arguments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69EB89E-06A8-498D-816B-E77E9ADBF71E}"/>
              </a:ext>
            </a:extLst>
          </p:cNvPr>
          <p:cNvPicPr>
            <a:picLocks noChangeAspect="1"/>
          </p:cNvPicPr>
          <p:nvPr/>
        </p:nvPicPr>
        <p:blipFill rotWithShape="1">
          <a:blip r:embed="rId3"/>
          <a:srcRect l="27045" t="23161" r="15569" b="47473"/>
          <a:stretch/>
        </p:blipFill>
        <p:spPr>
          <a:xfrm>
            <a:off x="2074523" y="1825625"/>
            <a:ext cx="8042954" cy="2313998"/>
          </a:xfrm>
          <a:prstGeom prst="rect">
            <a:avLst/>
          </a:prstGeom>
        </p:spPr>
      </p:pic>
      <p:pic>
        <p:nvPicPr>
          <p:cNvPr id="8" name="Picture 7">
            <a:extLst>
              <a:ext uri="{FF2B5EF4-FFF2-40B4-BE49-F238E27FC236}">
                <a16:creationId xmlns:a16="http://schemas.microsoft.com/office/drawing/2014/main" id="{66CC609B-49F9-44E3-9D3B-AEA1B6244A53}"/>
              </a:ext>
            </a:extLst>
          </p:cNvPr>
          <p:cNvPicPr>
            <a:picLocks noChangeAspect="1"/>
          </p:cNvPicPr>
          <p:nvPr/>
        </p:nvPicPr>
        <p:blipFill rotWithShape="1">
          <a:blip r:embed="rId3"/>
          <a:srcRect l="27045" t="63646" r="15569" b="10332"/>
          <a:stretch/>
        </p:blipFill>
        <p:spPr>
          <a:xfrm>
            <a:off x="2074523" y="4319010"/>
            <a:ext cx="8042954" cy="2050473"/>
          </a:xfrm>
          <a:prstGeom prst="rect">
            <a:avLst/>
          </a:prstGeom>
        </p:spPr>
      </p:pic>
    </p:spTree>
    <p:extLst>
      <p:ext uri="{BB962C8B-B14F-4D97-AF65-F5344CB8AC3E}">
        <p14:creationId xmlns:p14="http://schemas.microsoft.com/office/powerpoint/2010/main" val="389120231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an Arbitrary Number of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Mixing Positional and Arbitrary Arguments</a:t>
            </a:r>
          </a:p>
          <a:p>
            <a:pPr lvl="1"/>
            <a:r>
              <a:rPr lang="en-US" dirty="0">
                <a:latin typeface="+mj-lt"/>
              </a:rPr>
              <a:t>If you want a function to accept several different kinds of arguments, the parameter that accepts an arbitrary number of arguments </a:t>
            </a:r>
            <a:r>
              <a:rPr lang="en-US" b="1" dirty="0">
                <a:latin typeface="+mj-lt"/>
              </a:rPr>
              <a:t>must</a:t>
            </a:r>
            <a:r>
              <a:rPr lang="en-US" dirty="0">
                <a:latin typeface="+mj-lt"/>
              </a:rPr>
              <a:t> be placed last in the function definition. Python matches positional and keyword arguments first and then collects any remaining arguments in the final parameter.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57B9EC3-7B64-4B8C-B195-712A4E408E99}"/>
              </a:ext>
            </a:extLst>
          </p:cNvPr>
          <p:cNvPicPr>
            <a:picLocks noChangeAspect="1"/>
          </p:cNvPicPr>
          <p:nvPr/>
        </p:nvPicPr>
        <p:blipFill rotWithShape="1">
          <a:blip r:embed="rId3"/>
          <a:srcRect l="26250" t="34538" r="16022" b="35953"/>
          <a:stretch/>
        </p:blipFill>
        <p:spPr>
          <a:xfrm>
            <a:off x="2576945" y="3768438"/>
            <a:ext cx="7038109" cy="2022764"/>
          </a:xfrm>
          <a:prstGeom prst="rect">
            <a:avLst/>
          </a:prstGeom>
        </p:spPr>
      </p:pic>
    </p:spTree>
    <p:extLst>
      <p:ext uri="{BB962C8B-B14F-4D97-AF65-F5344CB8AC3E}">
        <p14:creationId xmlns:p14="http://schemas.microsoft.com/office/powerpoint/2010/main" val="360157702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an Arbitrary Number of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Arbitrary Keyword Arguments</a:t>
            </a:r>
          </a:p>
          <a:p>
            <a:pPr lvl="1"/>
            <a:r>
              <a:rPr lang="en-US" dirty="0">
                <a:latin typeface="Candara Light" panose="020E0502030303020204" pitchFamily="34" charset="0"/>
              </a:rPr>
              <a:t>Sometimes you’ll want to accept an arbitrary number of arguments, but you won’t know ahead of time what kind of information will be passed to the function. In this case, you can write functions that accept as many key-value pairs as the calling statement provides.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EB72128F-00FE-4ED9-843D-5BB16B06F6A9}"/>
              </a:ext>
            </a:extLst>
          </p:cNvPr>
          <p:cNvPicPr>
            <a:picLocks noChangeAspect="1"/>
          </p:cNvPicPr>
          <p:nvPr/>
        </p:nvPicPr>
        <p:blipFill rotWithShape="1">
          <a:blip r:embed="rId3"/>
          <a:srcRect l="26932" t="23161" r="15454" b="40803"/>
          <a:stretch/>
        </p:blipFill>
        <p:spPr>
          <a:xfrm>
            <a:off x="2583872" y="3841759"/>
            <a:ext cx="7024256" cy="2470141"/>
          </a:xfrm>
          <a:prstGeom prst="rect">
            <a:avLst/>
          </a:prstGeom>
        </p:spPr>
      </p:pic>
    </p:spTree>
    <p:extLst>
      <p:ext uri="{BB962C8B-B14F-4D97-AF65-F5344CB8AC3E}">
        <p14:creationId xmlns:p14="http://schemas.microsoft.com/office/powerpoint/2010/main" val="317817188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an Arbitrary Number of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Using Arbitrary Keyword Arguments – continued </a:t>
            </a:r>
          </a:p>
          <a:p>
            <a:pPr lvl="1"/>
            <a:r>
              <a:rPr lang="en-US" dirty="0">
                <a:latin typeface="Candara Light" panose="020E0502030303020204" pitchFamily="34" charset="0"/>
              </a:rPr>
              <a:t>The definition of </a:t>
            </a:r>
            <a:r>
              <a:rPr lang="en-US" dirty="0" err="1">
                <a:latin typeface="Candara Light" panose="020E0502030303020204" pitchFamily="34" charset="0"/>
              </a:rPr>
              <a:t>build_profile</a:t>
            </a:r>
            <a:r>
              <a:rPr lang="en-US" dirty="0">
                <a:latin typeface="Candara Light" panose="020E0502030303020204" pitchFamily="34" charset="0"/>
              </a:rPr>
              <a:t>() expects a first and last name, and then it allows the user to pass in as many name-value pairs as they want. </a:t>
            </a:r>
          </a:p>
          <a:p>
            <a:pPr lvl="1"/>
            <a:r>
              <a:rPr lang="en-US" dirty="0">
                <a:latin typeface="Candara Light" panose="020E0502030303020204" pitchFamily="34" charset="0"/>
              </a:rPr>
              <a:t>The double asterisks before the parameter **</a:t>
            </a:r>
            <a:r>
              <a:rPr lang="en-US" dirty="0" err="1">
                <a:latin typeface="Candara Light" panose="020E0502030303020204" pitchFamily="34" charset="0"/>
              </a:rPr>
              <a:t>user_info</a:t>
            </a:r>
            <a:r>
              <a:rPr lang="en-US" dirty="0">
                <a:latin typeface="Candara Light" panose="020E0502030303020204" pitchFamily="34" charset="0"/>
              </a:rPr>
              <a:t> cause Python to create an empty dictionary called </a:t>
            </a:r>
            <a:r>
              <a:rPr lang="en-US" dirty="0" err="1">
                <a:latin typeface="Candara Light" panose="020E0502030303020204" pitchFamily="34" charset="0"/>
              </a:rPr>
              <a:t>user_info</a:t>
            </a:r>
            <a:r>
              <a:rPr lang="en-US" dirty="0">
                <a:latin typeface="Candara Light" panose="020E0502030303020204" pitchFamily="34" charset="0"/>
              </a:rPr>
              <a:t> and pack whatever name-value pairs it receives into this dictionary. </a:t>
            </a:r>
          </a:p>
          <a:p>
            <a:pPr lvl="1"/>
            <a:r>
              <a:rPr lang="en-US" dirty="0">
                <a:latin typeface="Candara Light" panose="020E0502030303020204" pitchFamily="34" charset="0"/>
              </a:rPr>
              <a:t>Within the function, you can access the key-value pairs in </a:t>
            </a:r>
            <a:r>
              <a:rPr lang="en-US" dirty="0" err="1">
                <a:latin typeface="Candara Light" panose="020E0502030303020204" pitchFamily="34" charset="0"/>
              </a:rPr>
              <a:t>user_info</a:t>
            </a:r>
            <a:r>
              <a:rPr lang="en-US" dirty="0">
                <a:latin typeface="Candara Light" panose="020E0502030303020204" pitchFamily="34" charset="0"/>
              </a:rPr>
              <a:t> just as you would for any dictionary.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4130EC2-88EB-42B9-AD12-CE3EF7608B67}"/>
              </a:ext>
            </a:extLst>
          </p:cNvPr>
          <p:cNvPicPr>
            <a:picLocks noChangeAspect="1"/>
          </p:cNvPicPr>
          <p:nvPr/>
        </p:nvPicPr>
        <p:blipFill rotWithShape="1">
          <a:blip r:embed="rId3"/>
          <a:srcRect l="26704" t="27258" r="15000" b="61824"/>
          <a:stretch/>
        </p:blipFill>
        <p:spPr>
          <a:xfrm>
            <a:off x="1818689" y="4793383"/>
            <a:ext cx="8554622" cy="900835"/>
          </a:xfrm>
          <a:prstGeom prst="rect">
            <a:avLst/>
          </a:prstGeom>
        </p:spPr>
      </p:pic>
    </p:spTree>
    <p:extLst>
      <p:ext uri="{BB962C8B-B14F-4D97-AF65-F5344CB8AC3E}">
        <p14:creationId xmlns:p14="http://schemas.microsoft.com/office/powerpoint/2010/main" val="2834215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b="1" dirty="0">
                <a:latin typeface="+mj-lt"/>
              </a:rPr>
              <a:t>On Windows</a:t>
            </a:r>
          </a:p>
          <a:p>
            <a:pPr lvl="1" algn="just"/>
            <a:r>
              <a:rPr lang="en-US" dirty="0">
                <a:latin typeface="+mj-lt"/>
              </a:rPr>
              <a:t>You can use the terminal command cd, for change directory, to navigate through your filesystem in a command window. The command </a:t>
            </a:r>
            <a:r>
              <a:rPr lang="en-US" dirty="0" err="1">
                <a:latin typeface="+mj-lt"/>
              </a:rPr>
              <a:t>dir</a:t>
            </a:r>
            <a:r>
              <a:rPr lang="en-US" dirty="0">
                <a:latin typeface="+mj-lt"/>
              </a:rPr>
              <a:t>, for directory, shows you all the files that exist in the current directory. Open a new terminal window and enter the following commands to run hello_world.py: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11" name="Title 1">
            <a:extLst>
              <a:ext uri="{FF2B5EF4-FFF2-40B4-BE49-F238E27FC236}">
                <a16:creationId xmlns:a16="http://schemas.microsoft.com/office/drawing/2014/main" id="{94CB2507-1396-48D0-AEE5-38708A3F1B5F}"/>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600" dirty="0">
                <a:latin typeface="Candara Light" panose="020E0502030303020204" pitchFamily="34" charset="0"/>
              </a:rPr>
              <a:t>Running Python Programs from a Terminal</a:t>
            </a:r>
          </a:p>
        </p:txBody>
      </p:sp>
      <p:pic>
        <p:nvPicPr>
          <p:cNvPr id="13" name="Picture 12">
            <a:extLst>
              <a:ext uri="{FF2B5EF4-FFF2-40B4-BE49-F238E27FC236}">
                <a16:creationId xmlns:a16="http://schemas.microsoft.com/office/drawing/2014/main" id="{D4590E8A-E124-42E2-A2B9-1664B9D25B84}"/>
              </a:ext>
            </a:extLst>
          </p:cNvPr>
          <p:cNvPicPr>
            <a:picLocks noChangeAspect="1"/>
          </p:cNvPicPr>
          <p:nvPr/>
        </p:nvPicPr>
        <p:blipFill rotWithShape="1">
          <a:blip r:embed="rId3"/>
          <a:srcRect l="21291" t="47956" r="10484" b="28161"/>
          <a:stretch/>
        </p:blipFill>
        <p:spPr>
          <a:xfrm>
            <a:off x="1337451" y="4001294"/>
            <a:ext cx="9517098" cy="1873046"/>
          </a:xfrm>
          <a:prstGeom prst="rect">
            <a:avLst/>
          </a:prstGeom>
        </p:spPr>
      </p:pic>
    </p:spTree>
    <p:extLst>
      <p:ext uri="{BB962C8B-B14F-4D97-AF65-F5344CB8AC3E}">
        <p14:creationId xmlns:p14="http://schemas.microsoft.com/office/powerpoint/2010/main" val="171231790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Passing an Arbitrary Number of Arguments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Arbitrary Keyword Arguments – continued </a:t>
            </a:r>
          </a:p>
          <a:p>
            <a:pPr lvl="1"/>
            <a:r>
              <a:rPr lang="en-US" b="1" dirty="0">
                <a:latin typeface="Candara Light" panose="020E0502030303020204" pitchFamily="34" charset="0"/>
              </a:rPr>
              <a:t>Note</a:t>
            </a:r>
            <a:r>
              <a:rPr lang="en-US" dirty="0">
                <a:latin typeface="Candara Light" panose="020E0502030303020204" pitchFamily="34" charset="0"/>
              </a:rPr>
              <a:t>: You’ll often see the generic parameter name *</a:t>
            </a:r>
            <a:r>
              <a:rPr lang="en-US" dirty="0" err="1">
                <a:latin typeface="Candara Light" panose="020E0502030303020204" pitchFamily="34" charset="0"/>
              </a:rPr>
              <a:t>args</a:t>
            </a:r>
            <a:r>
              <a:rPr lang="en-US" dirty="0">
                <a:latin typeface="Candara Light" panose="020E0502030303020204" pitchFamily="34" charset="0"/>
              </a:rPr>
              <a:t>, which collects arbitrary positional arguments like this.</a:t>
            </a:r>
          </a:p>
          <a:p>
            <a:pPr lvl="1"/>
            <a:r>
              <a:rPr lang="en-US" b="1" dirty="0">
                <a:latin typeface="Candara Light" panose="020E0502030303020204" pitchFamily="34" charset="0"/>
              </a:rPr>
              <a:t>Note</a:t>
            </a:r>
            <a:r>
              <a:rPr lang="en-US" dirty="0">
                <a:latin typeface="Candara Light" panose="020E0502030303020204" pitchFamily="34" charset="0"/>
              </a:rPr>
              <a:t>: You’ll often see the parameter name **</a:t>
            </a:r>
            <a:r>
              <a:rPr lang="en-US" dirty="0" err="1">
                <a:latin typeface="Candara Light" panose="020E0502030303020204" pitchFamily="34" charset="0"/>
              </a:rPr>
              <a:t>kwargs</a:t>
            </a:r>
            <a:r>
              <a:rPr lang="en-US" dirty="0">
                <a:latin typeface="Candara Light" panose="020E0502030303020204" pitchFamily="34" charset="0"/>
              </a:rPr>
              <a:t> used to collect non-specific keyword arguments.</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51020980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8-12. Sandwiches</a:t>
            </a:r>
            <a:r>
              <a:rPr lang="en-US" dirty="0">
                <a:latin typeface="+mj-lt"/>
              </a:rPr>
              <a:t>: Write a function that accepts a list of items a person wants on a sandwich. The function should have one parameter that collects as many items as the function call provides, and it should print a summary of the sandwich that’s being ordered. Call the function three times, using a different number of arguments each time. </a:t>
            </a:r>
          </a:p>
          <a:p>
            <a:r>
              <a:rPr lang="en-US" b="1" dirty="0">
                <a:latin typeface="+mj-lt"/>
              </a:rPr>
              <a:t>8-13. User Profile</a:t>
            </a:r>
            <a:r>
              <a:rPr lang="en-US" dirty="0">
                <a:latin typeface="+mj-lt"/>
              </a:rPr>
              <a:t>: Start with a copy of user_profile.py from page 149. Build a profile of yourself by calling </a:t>
            </a:r>
            <a:r>
              <a:rPr lang="en-US" dirty="0" err="1">
                <a:latin typeface="+mj-lt"/>
              </a:rPr>
              <a:t>build_profile</a:t>
            </a:r>
            <a:r>
              <a:rPr lang="en-US" dirty="0">
                <a:latin typeface="+mj-lt"/>
              </a:rPr>
              <a:t>(), using your first and last names and three other key-value pairs that describe you.</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88402682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cs typeface="Times New Roman" panose="02020603050405020304" pitchFamily="18" charset="0"/>
              </a:rPr>
              <a:t>8-14. Cars: </a:t>
            </a:r>
            <a:r>
              <a:rPr lang="en-US" dirty="0">
                <a:latin typeface="+mj-lt"/>
                <a:cs typeface="Times New Roman" panose="02020603050405020304" pitchFamily="18" charset="0"/>
              </a:rPr>
              <a:t>Write a function that stores information about a car in a dictionary. The function should always receive a manufacturer and a model name. It should then accept an arbitrary number of keyword arguments. Call the function with the required information and two other name-value pairs, such as a color or an optional feature. Your function should work for a call like this one: </a:t>
            </a:r>
          </a:p>
          <a:p>
            <a:pPr marL="0" indent="0" algn="ctr">
              <a:buNone/>
            </a:pPr>
            <a:r>
              <a:rPr lang="en-US" dirty="0">
                <a:latin typeface="+mj-lt"/>
                <a:cs typeface="Times New Roman" panose="02020603050405020304" pitchFamily="18" charset="0"/>
              </a:rPr>
              <a:t>car = </a:t>
            </a:r>
            <a:r>
              <a:rPr lang="en-US" dirty="0" err="1">
                <a:latin typeface="+mj-lt"/>
                <a:cs typeface="Times New Roman" panose="02020603050405020304" pitchFamily="18" charset="0"/>
              </a:rPr>
              <a:t>make_car</a:t>
            </a:r>
            <a:r>
              <a:rPr lang="en-US" dirty="0">
                <a:latin typeface="+mj-lt"/>
                <a:cs typeface="Times New Roman" panose="02020603050405020304" pitchFamily="18" charset="0"/>
              </a:rPr>
              <a:t>('</a:t>
            </a:r>
            <a:r>
              <a:rPr lang="en-US" dirty="0" err="1">
                <a:latin typeface="+mj-lt"/>
                <a:cs typeface="Times New Roman" panose="02020603050405020304" pitchFamily="18" charset="0"/>
              </a:rPr>
              <a:t>subaru</a:t>
            </a:r>
            <a:r>
              <a:rPr lang="en-US" dirty="0">
                <a:latin typeface="+mj-lt"/>
                <a:cs typeface="Times New Roman" panose="02020603050405020304" pitchFamily="18" charset="0"/>
              </a:rPr>
              <a:t>', 'outback', color='blue', </a:t>
            </a:r>
            <a:r>
              <a:rPr lang="en-US" dirty="0" err="1">
                <a:latin typeface="+mj-lt"/>
                <a:cs typeface="Times New Roman" panose="02020603050405020304" pitchFamily="18" charset="0"/>
              </a:rPr>
              <a:t>tow_package</a:t>
            </a:r>
            <a:r>
              <a:rPr lang="en-US" dirty="0">
                <a:latin typeface="+mj-lt"/>
                <a:cs typeface="Times New Roman" panose="02020603050405020304" pitchFamily="18" charset="0"/>
              </a:rPr>
              <a:t>=True) </a:t>
            </a:r>
          </a:p>
          <a:p>
            <a:r>
              <a:rPr lang="en-US" dirty="0">
                <a:latin typeface="+mj-lt"/>
                <a:cs typeface="Times New Roman" panose="02020603050405020304" pitchFamily="18" charset="0"/>
              </a:rPr>
              <a:t>Print the dictionary that’s returned to make sure all the information was stored correctly.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052355202"/>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20000"/>
          </a:bodyPr>
          <a:lstStyle/>
          <a:p>
            <a:r>
              <a:rPr lang="en-US" dirty="0">
                <a:latin typeface="+mj-lt"/>
              </a:rPr>
              <a:t>One advantage of functions is the way they separate blocks of code from your main program. </a:t>
            </a:r>
          </a:p>
          <a:p>
            <a:r>
              <a:rPr lang="en-US" dirty="0">
                <a:latin typeface="+mj-lt"/>
              </a:rPr>
              <a:t>By using descriptive names for your functions, your main program will be much easier to follow. </a:t>
            </a:r>
          </a:p>
          <a:p>
            <a:r>
              <a:rPr lang="en-US" dirty="0">
                <a:latin typeface="+mj-lt"/>
              </a:rPr>
              <a:t>You can go a step further by storing your functions in a separate file called a module and then importing that module into your main program. </a:t>
            </a:r>
          </a:p>
          <a:p>
            <a:r>
              <a:rPr lang="en-US" dirty="0">
                <a:latin typeface="+mj-lt"/>
              </a:rPr>
              <a:t>An import statement tells Python to make the code in a module available in the currently running program file. </a:t>
            </a:r>
          </a:p>
          <a:p>
            <a:r>
              <a:rPr lang="en-US" dirty="0">
                <a:latin typeface="+mj-lt"/>
              </a:rPr>
              <a:t>When you store your functions in separate files, you can share those files with other programmers without having to share your entire program. </a:t>
            </a:r>
          </a:p>
          <a:p>
            <a:r>
              <a:rPr lang="en-US" dirty="0">
                <a:latin typeface="+mj-lt"/>
              </a:rPr>
              <a:t>Knowing how to import functions also allows you to use libraries of functions that other programmers have written.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54162011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Importing an Entire Module</a:t>
            </a:r>
          </a:p>
          <a:p>
            <a:pPr lvl="1"/>
            <a:r>
              <a:rPr lang="en-US" dirty="0">
                <a:latin typeface="Candara Light" panose="020E0502030303020204" pitchFamily="34" charset="0"/>
              </a:rPr>
              <a:t>To start importing functions, we first need to create a module. A module is a file ending in .</a:t>
            </a:r>
            <a:r>
              <a:rPr lang="en-US" dirty="0" err="1">
                <a:latin typeface="Candara Light" panose="020E0502030303020204" pitchFamily="34" charset="0"/>
              </a:rPr>
              <a:t>py</a:t>
            </a:r>
            <a:r>
              <a:rPr lang="en-US" dirty="0">
                <a:latin typeface="Candara Light" panose="020E0502030303020204" pitchFamily="34" charset="0"/>
              </a:rPr>
              <a:t> that contains the code you want to import into your Functions program.</a:t>
            </a:r>
          </a:p>
          <a:p>
            <a:pPr lvl="1"/>
            <a:r>
              <a:rPr lang="en-US" dirty="0">
                <a:latin typeface="Candara Light" panose="020E0502030303020204" pitchFamily="34" charset="0"/>
              </a:rPr>
              <a:t>Let’s make a module that contains the function </a:t>
            </a:r>
            <a:r>
              <a:rPr lang="en-US" dirty="0" err="1">
                <a:latin typeface="Candara Light" panose="020E0502030303020204" pitchFamily="34" charset="0"/>
              </a:rPr>
              <a:t>make_pizza</a:t>
            </a:r>
            <a:r>
              <a:rPr lang="en-US" dirty="0">
                <a:latin typeface="Candara Light" panose="020E0502030303020204" pitchFamily="34" charset="0"/>
              </a:rPr>
              <a:t>(). </a:t>
            </a:r>
          </a:p>
          <a:p>
            <a:pPr lvl="1"/>
            <a:r>
              <a:rPr lang="en-US" dirty="0">
                <a:latin typeface="Candara Light" panose="020E0502030303020204" pitchFamily="34" charset="0"/>
              </a:rPr>
              <a:t>To make this module, we’ll remove everything from the file pizza.py except the function </a:t>
            </a:r>
            <a:r>
              <a:rPr lang="en-US" dirty="0" err="1">
                <a:latin typeface="Candara Light" panose="020E0502030303020204" pitchFamily="34" charset="0"/>
              </a:rPr>
              <a:t>make_pizza</a:t>
            </a:r>
            <a:r>
              <a:rPr lang="en-US" dirty="0">
                <a:latin typeface="Candara Light" panose="020E0502030303020204" pitchFamily="34" charset="0"/>
              </a:rPr>
              <a: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46987999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825624"/>
            <a:ext cx="10515600" cy="5032375"/>
          </a:xfrm>
        </p:spPr>
        <p:txBody>
          <a:bodyPr>
            <a:normAutofit lnSpcReduction="10000"/>
          </a:bodyPr>
          <a:lstStyle/>
          <a:p>
            <a:r>
              <a:rPr lang="en-US" b="1" dirty="0">
                <a:latin typeface="Candara Light" panose="020E0502030303020204" pitchFamily="34" charset="0"/>
              </a:rPr>
              <a:t>Importing an Entire Module – continued </a:t>
            </a:r>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pPr marL="0" indent="0">
              <a:buNone/>
            </a:pPr>
            <a:endParaRPr lang="en-US" dirty="0">
              <a:latin typeface="Candara Light" panose="020E0502030303020204" pitchFamily="34" charset="0"/>
            </a:endParaRPr>
          </a:p>
          <a:p>
            <a:pPr lvl="1"/>
            <a:r>
              <a:rPr lang="en-US" dirty="0">
                <a:latin typeface="+mj-lt"/>
              </a:rPr>
              <a:t>When Python reads this file, the line import pizza tells Python to open the file pizza.py and copy all the functions from it into this program. You don’t actually see code being copied between files because Python copies the code behind the scenes just before the program runs. All you need to know is that any function defined in pizza.py will now be available in making_pizzas.py.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a:xfrm>
            <a:off x="4038600" y="6494900"/>
            <a:ext cx="4114800" cy="365125"/>
          </a:xfrm>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DB15A362-6F07-4C4B-9E6E-9E1250A2A10B}"/>
              </a:ext>
            </a:extLst>
          </p:cNvPr>
          <p:cNvPicPr>
            <a:picLocks noChangeAspect="1"/>
          </p:cNvPicPr>
          <p:nvPr/>
        </p:nvPicPr>
        <p:blipFill rotWithShape="1">
          <a:blip r:embed="rId3"/>
          <a:srcRect l="16932" t="29967" r="15341" b="50000"/>
          <a:stretch/>
        </p:blipFill>
        <p:spPr>
          <a:xfrm>
            <a:off x="1967345" y="2253456"/>
            <a:ext cx="8257310" cy="1373186"/>
          </a:xfrm>
          <a:prstGeom prst="rect">
            <a:avLst/>
          </a:prstGeom>
        </p:spPr>
      </p:pic>
      <p:pic>
        <p:nvPicPr>
          <p:cNvPr id="8" name="Picture 7">
            <a:extLst>
              <a:ext uri="{FF2B5EF4-FFF2-40B4-BE49-F238E27FC236}">
                <a16:creationId xmlns:a16="http://schemas.microsoft.com/office/drawing/2014/main" id="{22C88465-11DF-4212-9D7C-73AFF97405E8}"/>
              </a:ext>
            </a:extLst>
          </p:cNvPr>
          <p:cNvPicPr>
            <a:picLocks noChangeAspect="1"/>
          </p:cNvPicPr>
          <p:nvPr/>
        </p:nvPicPr>
        <p:blipFill rotWithShape="1">
          <a:blip r:embed="rId3"/>
          <a:srcRect l="16932" t="64968" r="15341" b="18660"/>
          <a:stretch/>
        </p:blipFill>
        <p:spPr>
          <a:xfrm>
            <a:off x="1967345" y="3761578"/>
            <a:ext cx="8257310" cy="1122217"/>
          </a:xfrm>
          <a:prstGeom prst="rect">
            <a:avLst/>
          </a:prstGeom>
        </p:spPr>
      </p:pic>
    </p:spTree>
    <p:extLst>
      <p:ext uri="{BB962C8B-B14F-4D97-AF65-F5344CB8AC3E}">
        <p14:creationId xmlns:p14="http://schemas.microsoft.com/office/powerpoint/2010/main" val="305085166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Importing an Entire Module – continued </a:t>
            </a:r>
            <a:endParaRPr lang="en-US" dirty="0">
              <a:latin typeface="Candara Light" panose="020E0502030303020204" pitchFamily="34" charset="0"/>
            </a:endParaRP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8E5EC27-214C-4E0F-8044-63DF2FF8E50B}"/>
              </a:ext>
            </a:extLst>
          </p:cNvPr>
          <p:cNvPicPr>
            <a:picLocks noChangeAspect="1"/>
          </p:cNvPicPr>
          <p:nvPr/>
        </p:nvPicPr>
        <p:blipFill rotWithShape="1">
          <a:blip r:embed="rId3"/>
          <a:srcRect l="27045" t="57378" r="15569" b="16145"/>
          <a:stretch/>
        </p:blipFill>
        <p:spPr>
          <a:xfrm>
            <a:off x="2597727" y="2812473"/>
            <a:ext cx="6996545" cy="1814945"/>
          </a:xfrm>
          <a:prstGeom prst="rect">
            <a:avLst/>
          </a:prstGeom>
        </p:spPr>
      </p:pic>
    </p:spTree>
    <p:extLst>
      <p:ext uri="{BB962C8B-B14F-4D97-AF65-F5344CB8AC3E}">
        <p14:creationId xmlns:p14="http://schemas.microsoft.com/office/powerpoint/2010/main" val="420061375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Importing an Entire Module – continued </a:t>
            </a:r>
            <a:endParaRPr lang="en-US" dirty="0">
              <a:latin typeface="Candara Light" panose="020E0502030303020204" pitchFamily="34" charset="0"/>
            </a:endParaRPr>
          </a:p>
          <a:p>
            <a:pPr lvl="1"/>
            <a:r>
              <a:rPr lang="en-US" dirty="0">
                <a:latin typeface="+mj-lt"/>
              </a:rPr>
              <a:t>This first approach to importing, in which you simply write import followed by the name of the module, makes every function from the module available in your program. If you use this kind of import statement to import an entire module named module_name.py, each function in the module is available through the following syntax:</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ECC2A6C3-58D4-4916-9487-E6EDB4AF6E21}"/>
              </a:ext>
            </a:extLst>
          </p:cNvPr>
          <p:cNvPicPr>
            <a:picLocks noChangeAspect="1"/>
          </p:cNvPicPr>
          <p:nvPr/>
        </p:nvPicPr>
        <p:blipFill rotWithShape="1">
          <a:blip r:embed="rId3"/>
          <a:srcRect l="26818" t="69706" r="15454" b="23624"/>
          <a:stretch/>
        </p:blipFill>
        <p:spPr>
          <a:xfrm>
            <a:off x="1617202" y="4599709"/>
            <a:ext cx="8957595" cy="581891"/>
          </a:xfrm>
          <a:prstGeom prst="rect">
            <a:avLst/>
          </a:prstGeom>
        </p:spPr>
      </p:pic>
    </p:spTree>
    <p:extLst>
      <p:ext uri="{BB962C8B-B14F-4D97-AF65-F5344CB8AC3E}">
        <p14:creationId xmlns:p14="http://schemas.microsoft.com/office/powerpoint/2010/main" val="30896316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Importing Specific Functions</a:t>
            </a:r>
          </a:p>
          <a:p>
            <a:pPr lvl="1"/>
            <a:r>
              <a:rPr lang="en-US" dirty="0">
                <a:latin typeface="Candara Light" panose="020E0502030303020204" pitchFamily="34" charset="0"/>
              </a:rPr>
              <a:t>You can also import a specific function from a module.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00C0B20-BEE5-4AF3-A2F6-5C4F0522C2E8}"/>
              </a:ext>
            </a:extLst>
          </p:cNvPr>
          <p:cNvPicPr>
            <a:picLocks noChangeAspect="1"/>
          </p:cNvPicPr>
          <p:nvPr/>
        </p:nvPicPr>
        <p:blipFill rotWithShape="1">
          <a:blip r:embed="rId3"/>
          <a:srcRect l="26250" t="31708" r="15795" b="61016"/>
          <a:stretch/>
        </p:blipFill>
        <p:spPr>
          <a:xfrm>
            <a:off x="1238251" y="2805546"/>
            <a:ext cx="9715498" cy="685799"/>
          </a:xfrm>
          <a:prstGeom prst="rect">
            <a:avLst/>
          </a:prstGeom>
        </p:spPr>
      </p:pic>
      <p:pic>
        <p:nvPicPr>
          <p:cNvPr id="8" name="Picture 7">
            <a:extLst>
              <a:ext uri="{FF2B5EF4-FFF2-40B4-BE49-F238E27FC236}">
                <a16:creationId xmlns:a16="http://schemas.microsoft.com/office/drawing/2014/main" id="{45BFBB44-BF97-4BAF-AF29-1A2B823FFAFF}"/>
              </a:ext>
            </a:extLst>
          </p:cNvPr>
          <p:cNvPicPr>
            <a:picLocks noChangeAspect="1"/>
          </p:cNvPicPr>
          <p:nvPr/>
        </p:nvPicPr>
        <p:blipFill rotWithShape="1">
          <a:blip r:embed="rId3"/>
          <a:srcRect l="26250" t="49408" r="15795" b="43316"/>
          <a:stretch/>
        </p:blipFill>
        <p:spPr>
          <a:xfrm>
            <a:off x="1224116" y="3638406"/>
            <a:ext cx="9715498" cy="685799"/>
          </a:xfrm>
          <a:prstGeom prst="rect">
            <a:avLst/>
          </a:prstGeom>
        </p:spPr>
      </p:pic>
      <p:pic>
        <p:nvPicPr>
          <p:cNvPr id="9" name="Picture 8">
            <a:extLst>
              <a:ext uri="{FF2B5EF4-FFF2-40B4-BE49-F238E27FC236}">
                <a16:creationId xmlns:a16="http://schemas.microsoft.com/office/drawing/2014/main" id="{03FC8DA1-E14D-4BE0-80E6-87810B7E064C}"/>
              </a:ext>
            </a:extLst>
          </p:cNvPr>
          <p:cNvPicPr>
            <a:picLocks noChangeAspect="1"/>
          </p:cNvPicPr>
          <p:nvPr/>
        </p:nvPicPr>
        <p:blipFill rotWithShape="1">
          <a:blip r:embed="rId3"/>
          <a:srcRect l="26250" t="67062" r="15795" b="16034"/>
          <a:stretch/>
        </p:blipFill>
        <p:spPr>
          <a:xfrm>
            <a:off x="1238251" y="4471266"/>
            <a:ext cx="9715498" cy="1593273"/>
          </a:xfrm>
          <a:prstGeom prst="rect">
            <a:avLst/>
          </a:prstGeom>
        </p:spPr>
      </p:pic>
    </p:spTree>
    <p:extLst>
      <p:ext uri="{BB962C8B-B14F-4D97-AF65-F5344CB8AC3E}">
        <p14:creationId xmlns:p14="http://schemas.microsoft.com/office/powerpoint/2010/main" val="360017286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Importing Specific Functions – continued</a:t>
            </a:r>
          </a:p>
          <a:p>
            <a:pPr lvl="1"/>
            <a:r>
              <a:rPr lang="en-US" dirty="0">
                <a:latin typeface="Candara Light" panose="020E0502030303020204" pitchFamily="34" charset="0"/>
              </a:rPr>
              <a:t>With previous syntax, you don’t need to use the dot notation when you call a function. Because we’ve explicitly imported the function </a:t>
            </a:r>
            <a:r>
              <a:rPr lang="en-US" dirty="0" err="1">
                <a:latin typeface="Candara Light" panose="020E0502030303020204" pitchFamily="34" charset="0"/>
              </a:rPr>
              <a:t>make_pizza</a:t>
            </a:r>
            <a:r>
              <a:rPr lang="en-US" dirty="0">
                <a:latin typeface="Candara Light" panose="020E0502030303020204" pitchFamily="34" charset="0"/>
              </a:rPr>
              <a:t>() in the import statement, we can call it by name when we use the function.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567375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vert="horz" lIns="91440" tIns="45720" rIns="91440" bIns="45720" rtlCol="0" anchor="ct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20000"/>
          </a:bodyPr>
          <a:lstStyle/>
          <a:p>
            <a:pPr algn="just"/>
            <a:r>
              <a:rPr lang="en-US" b="1" dirty="0">
                <a:latin typeface="+mj-lt"/>
              </a:rPr>
              <a:t>1-1. python.org</a:t>
            </a:r>
            <a:r>
              <a:rPr lang="en-US" dirty="0">
                <a:latin typeface="+mj-lt"/>
              </a:rPr>
              <a:t>: Explore the Python home page (https://python.org/) to find topics that interest you. </a:t>
            </a:r>
          </a:p>
          <a:p>
            <a:pPr algn="just"/>
            <a:r>
              <a:rPr lang="en-US" b="1" dirty="0">
                <a:latin typeface="+mj-lt"/>
              </a:rPr>
              <a:t>1-2. Hello World Typos</a:t>
            </a:r>
            <a:r>
              <a:rPr lang="en-US" dirty="0">
                <a:latin typeface="+mj-lt"/>
              </a:rPr>
              <a:t>: Open the hello_world.py file you just created. Make a typo somewhere in the line and run the program again. Can you make a typo that generates an error? Can you make sense of the error message? Can you make a typo that doesn’t generate an error? Why do you think it didn’t make an error? </a:t>
            </a:r>
          </a:p>
          <a:p>
            <a:pPr algn="just"/>
            <a:r>
              <a:rPr lang="en-US" b="1" dirty="0">
                <a:latin typeface="+mj-lt"/>
              </a:rPr>
              <a:t>1-3. Infinite Skills</a:t>
            </a:r>
            <a:r>
              <a:rPr lang="en-US" dirty="0">
                <a:latin typeface="+mj-lt"/>
              </a:rPr>
              <a:t>: If you had infinite programming skills, what would you build? You’re about to learn how to program. If you have an end goal in mind, you’ll have an immediate use for your new skills; now is a great time to draft descriptions of what you want to create. It’s a good habit to keep an “ideas” notebook that you can refer to whenever you want to start a new project. Take a few minutes now to describe three programs you want to create.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104046967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Using as to Give a Function an Alias </a:t>
            </a:r>
          </a:p>
          <a:p>
            <a:pPr lvl="1"/>
            <a:r>
              <a:rPr lang="en-US" dirty="0">
                <a:latin typeface="+mj-lt"/>
              </a:rPr>
              <a:t>If the name of a function you’re importing might conflict with an existing name in your program or if the function name is long, you can use a short, unique alias—an alternate name similar to a nickname for the function.</a:t>
            </a:r>
          </a:p>
          <a:p>
            <a:pPr lvl="1"/>
            <a:r>
              <a:rPr lang="en-US" dirty="0">
                <a:latin typeface="+mj-lt"/>
              </a:rPr>
              <a:t>You’ll give the function this special nickname when you import the function. Here we give the function </a:t>
            </a:r>
            <a:r>
              <a:rPr lang="en-US" dirty="0" err="1">
                <a:latin typeface="+mj-lt"/>
              </a:rPr>
              <a:t>make_pizza</a:t>
            </a:r>
            <a:r>
              <a:rPr lang="en-US" dirty="0">
                <a:latin typeface="+mj-lt"/>
              </a:rPr>
              <a:t>() an alias, </a:t>
            </a:r>
            <a:r>
              <a:rPr lang="en-US" dirty="0" err="1">
                <a:latin typeface="+mj-lt"/>
              </a:rPr>
              <a:t>mp</a:t>
            </a:r>
            <a:r>
              <a:rPr lang="en-US" dirty="0">
                <a:latin typeface="+mj-lt"/>
              </a:rPr>
              <a:t>(), by importing </a:t>
            </a:r>
            <a:r>
              <a:rPr lang="en-US" dirty="0" err="1">
                <a:latin typeface="+mj-lt"/>
              </a:rPr>
              <a:t>make_pizza</a:t>
            </a:r>
            <a:r>
              <a:rPr lang="en-US" dirty="0">
                <a:latin typeface="+mj-lt"/>
              </a:rPr>
              <a:t> as </a:t>
            </a:r>
            <a:r>
              <a:rPr lang="en-US" dirty="0" err="1">
                <a:latin typeface="+mj-lt"/>
              </a:rPr>
              <a:t>mp</a:t>
            </a:r>
            <a:r>
              <a:rPr lang="en-US" dirty="0">
                <a:latin typeface="+mj-lt"/>
              </a:rPr>
              <a: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422794903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Using as to Give a Function an Alias – continued</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pPr lvl="1"/>
            <a:r>
              <a:rPr lang="en-US" dirty="0">
                <a:latin typeface="Candara Light" panose="020E0502030303020204" pitchFamily="34" charset="0"/>
              </a:rPr>
              <a:t>The general syntax for providing an alias is: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955DC15-EE0A-4CF4-969D-CB56CE5F026D}"/>
              </a:ext>
            </a:extLst>
          </p:cNvPr>
          <p:cNvPicPr>
            <a:picLocks noChangeAspect="1"/>
          </p:cNvPicPr>
          <p:nvPr/>
        </p:nvPicPr>
        <p:blipFill rotWithShape="1">
          <a:blip r:embed="rId3"/>
          <a:srcRect l="26363" t="19581" r="15682" b="64250"/>
          <a:stretch/>
        </p:blipFill>
        <p:spPr>
          <a:xfrm>
            <a:off x="2563090" y="2806628"/>
            <a:ext cx="7065819" cy="1108364"/>
          </a:xfrm>
          <a:prstGeom prst="rect">
            <a:avLst/>
          </a:prstGeom>
        </p:spPr>
      </p:pic>
      <p:pic>
        <p:nvPicPr>
          <p:cNvPr id="9" name="Picture 8">
            <a:extLst>
              <a:ext uri="{FF2B5EF4-FFF2-40B4-BE49-F238E27FC236}">
                <a16:creationId xmlns:a16="http://schemas.microsoft.com/office/drawing/2014/main" id="{4D580F3A-738D-4D9A-8320-745F000EB1A2}"/>
              </a:ext>
            </a:extLst>
          </p:cNvPr>
          <p:cNvPicPr>
            <a:picLocks noChangeAspect="1"/>
          </p:cNvPicPr>
          <p:nvPr/>
        </p:nvPicPr>
        <p:blipFill rotWithShape="1">
          <a:blip r:embed="rId4"/>
          <a:srcRect l="26477" t="61420" r="15568" b="31505"/>
          <a:stretch/>
        </p:blipFill>
        <p:spPr>
          <a:xfrm>
            <a:off x="2563090" y="5070764"/>
            <a:ext cx="7065820" cy="484909"/>
          </a:xfrm>
          <a:prstGeom prst="rect">
            <a:avLst/>
          </a:prstGeom>
        </p:spPr>
      </p:pic>
    </p:spTree>
    <p:extLst>
      <p:ext uri="{BB962C8B-B14F-4D97-AF65-F5344CB8AC3E}">
        <p14:creationId xmlns:p14="http://schemas.microsoft.com/office/powerpoint/2010/main" val="323199407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Using as to Give a Module an Alias</a:t>
            </a:r>
          </a:p>
          <a:p>
            <a:pPr lvl="1"/>
            <a:r>
              <a:rPr lang="en-US" dirty="0">
                <a:latin typeface="Candara Light" panose="020E0502030303020204" pitchFamily="34" charset="0"/>
              </a:rPr>
              <a:t>You can also provide an alias for a module name. Giving a module a short alias, like p for pizza, allows you to call the module’s functions more quickly. </a:t>
            </a:r>
          </a:p>
          <a:p>
            <a:pPr lvl="1"/>
            <a:r>
              <a:rPr lang="en-US" dirty="0">
                <a:latin typeface="Candara Light" panose="020E0502030303020204" pitchFamily="34" charset="0"/>
              </a:rPr>
              <a:t>Calling </a:t>
            </a:r>
            <a:r>
              <a:rPr lang="en-US" dirty="0" err="1">
                <a:latin typeface="Candara Light" panose="020E0502030303020204" pitchFamily="34" charset="0"/>
              </a:rPr>
              <a:t>p.make_pizza</a:t>
            </a:r>
            <a:r>
              <a:rPr lang="en-US" dirty="0">
                <a:latin typeface="Candara Light" panose="020E0502030303020204" pitchFamily="34" charset="0"/>
              </a:rPr>
              <a:t>() is more concise than calling </a:t>
            </a:r>
            <a:r>
              <a:rPr lang="en-US" dirty="0" err="1">
                <a:latin typeface="Candara Light" panose="020E0502030303020204" pitchFamily="34" charset="0"/>
              </a:rPr>
              <a:t>pizza.make_pizza</a:t>
            </a:r>
            <a:r>
              <a:rPr lang="en-US" dirty="0">
                <a:latin typeface="Candara Light" panose="020E0502030303020204" pitchFamily="34" charset="0"/>
              </a:rPr>
              <a: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715E042E-25CC-4981-86B5-A9AB0CCB7FF0}"/>
              </a:ext>
            </a:extLst>
          </p:cNvPr>
          <p:cNvPicPr>
            <a:picLocks noChangeAspect="1"/>
          </p:cNvPicPr>
          <p:nvPr/>
        </p:nvPicPr>
        <p:blipFill rotWithShape="1">
          <a:blip r:embed="rId3"/>
          <a:srcRect l="26932" t="26609" r="15341" b="56569"/>
          <a:stretch/>
        </p:blipFill>
        <p:spPr>
          <a:xfrm>
            <a:off x="2184960" y="3759994"/>
            <a:ext cx="7822079" cy="1281545"/>
          </a:xfrm>
          <a:prstGeom prst="rect">
            <a:avLst/>
          </a:prstGeom>
        </p:spPr>
      </p:pic>
      <p:pic>
        <p:nvPicPr>
          <p:cNvPr id="8" name="Picture 7">
            <a:extLst>
              <a:ext uri="{FF2B5EF4-FFF2-40B4-BE49-F238E27FC236}">
                <a16:creationId xmlns:a16="http://schemas.microsoft.com/office/drawing/2014/main" id="{1F05537B-E0B2-4350-B5CF-B7E8DBF48933}"/>
              </a:ext>
            </a:extLst>
          </p:cNvPr>
          <p:cNvPicPr>
            <a:picLocks noChangeAspect="1"/>
          </p:cNvPicPr>
          <p:nvPr/>
        </p:nvPicPr>
        <p:blipFill rotWithShape="1">
          <a:blip r:embed="rId3"/>
          <a:srcRect l="26932" t="76028" r="15341" b="16955"/>
          <a:stretch/>
        </p:blipFill>
        <p:spPr>
          <a:xfrm>
            <a:off x="2184960" y="5176476"/>
            <a:ext cx="7822079" cy="534555"/>
          </a:xfrm>
          <a:prstGeom prst="rect">
            <a:avLst/>
          </a:prstGeom>
        </p:spPr>
      </p:pic>
    </p:spTree>
    <p:extLst>
      <p:ext uri="{BB962C8B-B14F-4D97-AF65-F5344CB8AC3E}">
        <p14:creationId xmlns:p14="http://schemas.microsoft.com/office/powerpoint/2010/main" val="183566518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Importing All Functions in a Module</a:t>
            </a:r>
          </a:p>
          <a:p>
            <a:pPr lvl="1"/>
            <a:r>
              <a:rPr lang="en-US" dirty="0">
                <a:latin typeface="Candara Light" panose="020E0502030303020204" pitchFamily="34" charset="0"/>
              </a:rPr>
              <a:t>You can tell Python to import every function in a module by using the asterisk (*) operator: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5177A21C-0339-48AF-B399-84C7FBB6712E}"/>
              </a:ext>
            </a:extLst>
          </p:cNvPr>
          <p:cNvPicPr>
            <a:picLocks noChangeAspect="1"/>
          </p:cNvPicPr>
          <p:nvPr/>
        </p:nvPicPr>
        <p:blipFill rotWithShape="1">
          <a:blip r:embed="rId3"/>
          <a:srcRect l="26704" t="39187" r="15341" b="44037"/>
          <a:stretch/>
        </p:blipFill>
        <p:spPr>
          <a:xfrm>
            <a:off x="2009747" y="3131128"/>
            <a:ext cx="8172506" cy="1330035"/>
          </a:xfrm>
          <a:prstGeom prst="rect">
            <a:avLst/>
          </a:prstGeom>
        </p:spPr>
      </p:pic>
    </p:spTree>
    <p:extLst>
      <p:ext uri="{BB962C8B-B14F-4D97-AF65-F5344CB8AC3E}">
        <p14:creationId xmlns:p14="http://schemas.microsoft.com/office/powerpoint/2010/main" val="248330985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Storing Your Functions in Modules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Importing All Functions in a Module – continued </a:t>
            </a:r>
          </a:p>
          <a:p>
            <a:pPr lvl="1"/>
            <a:r>
              <a:rPr lang="en-US" dirty="0">
                <a:latin typeface="+mj-lt"/>
              </a:rPr>
              <a:t>The asterisk in the import statement tells Python to copy every function from the module pizza into this program file. Because every function is imported, you can call each function by name without using the dot notation. However, it’s best not to use this approach when you’re working with larger modules that you didn’t write: if the module has a function name that matches an existing name in your project, you can get some unexpected results. </a:t>
            </a:r>
          </a:p>
          <a:p>
            <a:pPr lvl="1"/>
            <a:r>
              <a:rPr lang="en-US" dirty="0">
                <a:latin typeface="+mj-lt"/>
              </a:rPr>
              <a:t>The best approach is to import the function or functions you want, or import the entire module and use the dot notation.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E4225EBD-38A4-40BC-99DE-D41C41A9B046}"/>
              </a:ext>
            </a:extLst>
          </p:cNvPr>
          <p:cNvPicPr>
            <a:picLocks noChangeAspect="1"/>
          </p:cNvPicPr>
          <p:nvPr/>
        </p:nvPicPr>
        <p:blipFill rotWithShape="1">
          <a:blip r:embed="rId3"/>
          <a:srcRect l="27046" t="34942" r="15228" b="56973"/>
          <a:stretch/>
        </p:blipFill>
        <p:spPr>
          <a:xfrm>
            <a:off x="1521233" y="5320145"/>
            <a:ext cx="9149534" cy="720436"/>
          </a:xfrm>
          <a:prstGeom prst="rect">
            <a:avLst/>
          </a:prstGeom>
        </p:spPr>
      </p:pic>
    </p:spTree>
    <p:extLst>
      <p:ext uri="{BB962C8B-B14F-4D97-AF65-F5344CB8AC3E}">
        <p14:creationId xmlns:p14="http://schemas.microsoft.com/office/powerpoint/2010/main" val="155615654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Styling Functions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85000" lnSpcReduction="20000"/>
          </a:bodyPr>
          <a:lstStyle/>
          <a:p>
            <a:r>
              <a:rPr lang="en-US" dirty="0">
                <a:latin typeface="+mj-lt"/>
              </a:rPr>
              <a:t>Functions should have descriptive names, and these names should use lowercase letters and underscores. </a:t>
            </a:r>
          </a:p>
          <a:p>
            <a:r>
              <a:rPr lang="en-US" dirty="0">
                <a:latin typeface="+mj-lt"/>
              </a:rPr>
              <a:t>Descriptive names help you and others understand what your code is trying to do. </a:t>
            </a:r>
          </a:p>
          <a:p>
            <a:r>
              <a:rPr lang="en-US" dirty="0">
                <a:latin typeface="+mj-lt"/>
              </a:rPr>
              <a:t>Module names should use these conventions as well. </a:t>
            </a:r>
          </a:p>
          <a:p>
            <a:r>
              <a:rPr lang="en-US" dirty="0">
                <a:latin typeface="+mj-lt"/>
              </a:rPr>
              <a:t>Every function should have a comment that explains concisely what the function does. </a:t>
            </a:r>
          </a:p>
          <a:p>
            <a:r>
              <a:rPr lang="en-US" dirty="0">
                <a:latin typeface="+mj-lt"/>
              </a:rPr>
              <a:t>This comment should appear immediately after the function definition and use the docstring format. </a:t>
            </a:r>
          </a:p>
          <a:p>
            <a:r>
              <a:rPr lang="en-US" dirty="0">
                <a:latin typeface="+mj-lt"/>
              </a:rPr>
              <a:t>In a well-documented function, other programmers can use the function by reading only the description in the docstring. They should be able to trust that the code works as described, and as long as they know the name of the function, the arguments it needs, and the kind of value it returns, they should be able to use it in their programs.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77569696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Styling Functions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If you specify a default value for a parameter, no spaces should be used on either side of the equal sign:</a:t>
            </a:r>
          </a:p>
          <a:p>
            <a:endParaRPr lang="en-US" dirty="0">
              <a:latin typeface="+mj-lt"/>
            </a:endParaRPr>
          </a:p>
          <a:p>
            <a:r>
              <a:rPr lang="en-US" dirty="0">
                <a:latin typeface="+mj-lt"/>
              </a:rPr>
              <a:t>The same convention should be used for keyword arguments in function calls:</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D26BC2E-59FD-41C3-8718-DB6EB9B64677}"/>
              </a:ext>
            </a:extLst>
          </p:cNvPr>
          <p:cNvPicPr>
            <a:picLocks noChangeAspect="1"/>
          </p:cNvPicPr>
          <p:nvPr/>
        </p:nvPicPr>
        <p:blipFill rotWithShape="1">
          <a:blip r:embed="rId3"/>
          <a:srcRect l="26477" t="24641" r="16023" b="68493"/>
          <a:stretch/>
        </p:blipFill>
        <p:spPr>
          <a:xfrm>
            <a:off x="2590799" y="2771343"/>
            <a:ext cx="7010401" cy="470621"/>
          </a:xfrm>
          <a:prstGeom prst="rect">
            <a:avLst/>
          </a:prstGeom>
        </p:spPr>
      </p:pic>
      <p:pic>
        <p:nvPicPr>
          <p:cNvPr id="8" name="Picture 7">
            <a:extLst>
              <a:ext uri="{FF2B5EF4-FFF2-40B4-BE49-F238E27FC236}">
                <a16:creationId xmlns:a16="http://schemas.microsoft.com/office/drawing/2014/main" id="{F54D9D43-D4B5-440A-B4FC-BF77A70B04C4}"/>
              </a:ext>
            </a:extLst>
          </p:cNvPr>
          <p:cNvPicPr>
            <a:picLocks noChangeAspect="1"/>
          </p:cNvPicPr>
          <p:nvPr/>
        </p:nvPicPr>
        <p:blipFill rotWithShape="1">
          <a:blip r:embed="rId3"/>
          <a:srcRect l="26477" t="42631" r="16023" b="49029"/>
          <a:stretch/>
        </p:blipFill>
        <p:spPr>
          <a:xfrm>
            <a:off x="2590798" y="4079299"/>
            <a:ext cx="7010401" cy="571644"/>
          </a:xfrm>
          <a:prstGeom prst="rect">
            <a:avLst/>
          </a:prstGeom>
        </p:spPr>
      </p:pic>
    </p:spTree>
    <p:extLst>
      <p:ext uri="{BB962C8B-B14F-4D97-AF65-F5344CB8AC3E}">
        <p14:creationId xmlns:p14="http://schemas.microsoft.com/office/powerpoint/2010/main" val="47932904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Styling Functions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PEP 8 (https://www.python.org/dev/peps/pep-0008/) recommends that you limit lines of code to 79 characters so every line is visible in a reasonably sized editor window. </a:t>
            </a:r>
          </a:p>
          <a:p>
            <a:r>
              <a:rPr lang="en-US" dirty="0">
                <a:latin typeface="+mj-lt"/>
              </a:rPr>
              <a:t>If a set of parameters causes a function’s definition to be longer than 79 characters, press enter after the opening parenthesis on the definition line. On the next line, press tab twice to separate the list of arguments from the body of the function, which will only be indented one level.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96701614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Styling Functions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dirty="0">
                <a:latin typeface="+mj-lt"/>
              </a:rPr>
              <a:t>Most editors automatically line up any additional lines of parameters to match the indentation you have established on the first line:</a:t>
            </a:r>
          </a:p>
          <a:p>
            <a:endParaRPr lang="en-US" dirty="0">
              <a:latin typeface="+mj-lt"/>
            </a:endParaRPr>
          </a:p>
          <a:p>
            <a:endParaRPr lang="en-US" dirty="0">
              <a:latin typeface="+mj-lt"/>
            </a:endParaRPr>
          </a:p>
          <a:p>
            <a:endParaRPr lang="en-US" dirty="0">
              <a:latin typeface="+mj-lt"/>
            </a:endParaRPr>
          </a:p>
          <a:p>
            <a:r>
              <a:rPr lang="en-US" dirty="0">
                <a:latin typeface="+mj-lt"/>
              </a:rPr>
              <a:t>If your program or module has more than one function, you can separate each by two blank lines to make it easier to see where one function ends and the next one begins.</a:t>
            </a:r>
          </a:p>
          <a:p>
            <a:r>
              <a:rPr lang="en-US" dirty="0">
                <a:latin typeface="+mj-lt"/>
              </a:rPr>
              <a:t>All import statements should be written at the beginning of a file. The only exception is if you use comments at the beginning of your file to describe the overall program. </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0ACD97A0-9C03-44B6-8CB2-D830B473B347}"/>
              </a:ext>
            </a:extLst>
          </p:cNvPr>
          <p:cNvPicPr>
            <a:picLocks noChangeAspect="1"/>
          </p:cNvPicPr>
          <p:nvPr/>
        </p:nvPicPr>
        <p:blipFill rotWithShape="1">
          <a:blip r:embed="rId3"/>
          <a:srcRect l="26364" t="31507" r="15795" b="52526"/>
          <a:stretch/>
        </p:blipFill>
        <p:spPr>
          <a:xfrm>
            <a:off x="2570018" y="2757054"/>
            <a:ext cx="7051963" cy="1094509"/>
          </a:xfrm>
          <a:prstGeom prst="rect">
            <a:avLst/>
          </a:prstGeom>
        </p:spPr>
      </p:pic>
    </p:spTree>
    <p:extLst>
      <p:ext uri="{BB962C8B-B14F-4D97-AF65-F5344CB8AC3E}">
        <p14:creationId xmlns:p14="http://schemas.microsoft.com/office/powerpoint/2010/main" val="404386948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8-15. Printing Models</a:t>
            </a:r>
            <a:r>
              <a:rPr lang="en-US" dirty="0">
                <a:latin typeface="+mj-lt"/>
              </a:rPr>
              <a:t>: Put the functions for the example printing_models.py in a separate file called printing_functions.py. Write an import statement at the top of printing_models.py, and modify the file to use the imported functions.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647456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2: </a:t>
            </a:r>
            <a:r>
              <a:rPr lang="pt-BR" sz="6600" dirty="0">
                <a:latin typeface="Candara Light" panose="020E0502030303020204" pitchFamily="34" charset="0"/>
              </a:rPr>
              <a:t>Variables and Simple  Data  Types</a:t>
            </a:r>
            <a:endParaRPr lang="en-US" sz="6600"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134475167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mj-lt"/>
              </a:rPr>
              <a:t>8-16. Imports</a:t>
            </a:r>
            <a:r>
              <a:rPr lang="en-US" dirty="0">
                <a:latin typeface="+mj-lt"/>
              </a:rPr>
              <a:t>: Using a program you wrote that has one function in it, store that function in a separate file. Import the function into your main program file, and call the function using each of these approaches: </a:t>
            </a:r>
          </a:p>
          <a:p>
            <a:endParaRPr lang="en-US" dirty="0">
              <a:latin typeface="+mj-lt"/>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39507DEE-EF77-4CC2-AEB1-B11C95051BDD}"/>
              </a:ext>
            </a:extLst>
          </p:cNvPr>
          <p:cNvPicPr>
            <a:picLocks noChangeAspect="1"/>
          </p:cNvPicPr>
          <p:nvPr/>
        </p:nvPicPr>
        <p:blipFill rotWithShape="1">
          <a:blip r:embed="rId3"/>
          <a:srcRect l="30341" t="53335" r="18750" b="28807"/>
          <a:stretch/>
        </p:blipFill>
        <p:spPr>
          <a:xfrm>
            <a:off x="2431473" y="3865417"/>
            <a:ext cx="7329054" cy="1445441"/>
          </a:xfrm>
          <a:prstGeom prst="rect">
            <a:avLst/>
          </a:prstGeom>
        </p:spPr>
      </p:pic>
    </p:spTree>
    <p:extLst>
      <p:ext uri="{BB962C8B-B14F-4D97-AF65-F5344CB8AC3E}">
        <p14:creationId xmlns:p14="http://schemas.microsoft.com/office/powerpoint/2010/main" val="81302636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8-17. Styling Functions</a:t>
            </a:r>
            <a:r>
              <a:rPr lang="en-US" dirty="0">
                <a:latin typeface="Candara Light" panose="020E0502030303020204" pitchFamily="34" charset="0"/>
              </a:rPr>
              <a:t>: Choose any three programs you wrote for this chapter, and make sure they follow the styling guidelines described in this section.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31257098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9: Classes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295714482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endParaRPr lang="en-US" sz="3600" dirty="0">
              <a:latin typeface="Candara Light" panose="020E0502030303020204" pitchFamily="34" charset="0"/>
            </a:endParaRP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050965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Variables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Let’s try using a variable in hello_world.py. Add a new line at the beginning of the file, and modify the second line:</a:t>
            </a:r>
          </a:p>
          <a:p>
            <a:endParaRPr lang="en-US" dirty="0">
              <a:latin typeface="+mj-lt"/>
            </a:endParaRPr>
          </a:p>
          <a:p>
            <a:endParaRPr lang="en-US" dirty="0">
              <a:latin typeface="+mj-lt"/>
            </a:endParaRPr>
          </a:p>
          <a:p>
            <a:endParaRPr lang="en-US" dirty="0">
              <a:latin typeface="+mj-lt"/>
            </a:endParaRPr>
          </a:p>
          <a:p>
            <a:r>
              <a:rPr lang="en-US" dirty="0">
                <a:latin typeface="+mj-lt"/>
              </a:rPr>
              <a:t>Run this program to see what happens. You should see the same output you saw previously: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9" name="Picture 8">
            <a:extLst>
              <a:ext uri="{FF2B5EF4-FFF2-40B4-BE49-F238E27FC236}">
                <a16:creationId xmlns:a16="http://schemas.microsoft.com/office/drawing/2014/main" id="{35086430-A8DB-4B02-BFD5-EAD6C95F7F47}"/>
              </a:ext>
            </a:extLst>
          </p:cNvPr>
          <p:cNvPicPr>
            <a:picLocks noChangeAspect="1"/>
          </p:cNvPicPr>
          <p:nvPr/>
        </p:nvPicPr>
        <p:blipFill rotWithShape="1">
          <a:blip r:embed="rId3"/>
          <a:srcRect l="23951" t="34401" r="10364" b="52474"/>
          <a:stretch/>
        </p:blipFill>
        <p:spPr>
          <a:xfrm>
            <a:off x="1369747" y="2993923"/>
            <a:ext cx="9452505" cy="1061884"/>
          </a:xfrm>
          <a:prstGeom prst="rect">
            <a:avLst/>
          </a:prstGeom>
        </p:spPr>
      </p:pic>
      <p:pic>
        <p:nvPicPr>
          <p:cNvPr id="11" name="Picture 10">
            <a:extLst>
              <a:ext uri="{FF2B5EF4-FFF2-40B4-BE49-F238E27FC236}">
                <a16:creationId xmlns:a16="http://schemas.microsoft.com/office/drawing/2014/main" id="{144BD572-CB3D-4E7E-854D-63E488632395}"/>
              </a:ext>
            </a:extLst>
          </p:cNvPr>
          <p:cNvPicPr>
            <a:picLocks noChangeAspect="1"/>
          </p:cNvPicPr>
          <p:nvPr/>
        </p:nvPicPr>
        <p:blipFill rotWithShape="1">
          <a:blip r:embed="rId3"/>
          <a:srcRect l="23588" t="58929" r="10362" b="31988"/>
          <a:stretch/>
        </p:blipFill>
        <p:spPr>
          <a:xfrm>
            <a:off x="1224116" y="5309419"/>
            <a:ext cx="9537475" cy="737419"/>
          </a:xfrm>
          <a:prstGeom prst="rect">
            <a:avLst/>
          </a:prstGeom>
        </p:spPr>
      </p:pic>
    </p:spTree>
    <p:extLst>
      <p:ext uri="{BB962C8B-B14F-4D97-AF65-F5344CB8AC3E}">
        <p14:creationId xmlns:p14="http://schemas.microsoft.com/office/powerpoint/2010/main" val="3604854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Let’s expand on this program by modifying hello_world.py to print a second message. Add a blank line to hello_world.py, and then add two new lines of code:</a:t>
            </a:r>
          </a:p>
          <a:p>
            <a:endParaRPr lang="en-US" dirty="0">
              <a:latin typeface="+mj-lt"/>
            </a:endParaRPr>
          </a:p>
          <a:p>
            <a:endParaRPr lang="en-US" dirty="0">
              <a:latin typeface="+mj-lt"/>
            </a:endParaRPr>
          </a:p>
          <a:p>
            <a:endParaRPr lang="en-US" dirty="0">
              <a:latin typeface="+mj-lt"/>
            </a:endParaRPr>
          </a:p>
          <a:p>
            <a:r>
              <a:rPr lang="en-US" dirty="0">
                <a:latin typeface="+mj-lt"/>
              </a:rPr>
              <a:t>Now when you run hello_world.py, you should see two lines of output: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565946A8-AD2A-4479-8ABB-D48260D29117}"/>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Variables</a:t>
            </a:r>
          </a:p>
        </p:txBody>
      </p:sp>
      <p:pic>
        <p:nvPicPr>
          <p:cNvPr id="8" name="Picture 7">
            <a:extLst>
              <a:ext uri="{FF2B5EF4-FFF2-40B4-BE49-F238E27FC236}">
                <a16:creationId xmlns:a16="http://schemas.microsoft.com/office/drawing/2014/main" id="{9D76F5D0-BF58-47F5-A2ED-AA6B8955E6F7}"/>
              </a:ext>
            </a:extLst>
          </p:cNvPr>
          <p:cNvPicPr>
            <a:picLocks noChangeAspect="1"/>
          </p:cNvPicPr>
          <p:nvPr/>
        </p:nvPicPr>
        <p:blipFill rotWithShape="1">
          <a:blip r:embed="rId3"/>
          <a:srcRect l="23468" t="36520" r="10121" b="41286"/>
          <a:stretch/>
        </p:blipFill>
        <p:spPr>
          <a:xfrm>
            <a:off x="2047567" y="3035929"/>
            <a:ext cx="8096866" cy="1521322"/>
          </a:xfrm>
          <a:prstGeom prst="rect">
            <a:avLst/>
          </a:prstGeom>
        </p:spPr>
      </p:pic>
      <p:pic>
        <p:nvPicPr>
          <p:cNvPr id="10" name="Picture 9">
            <a:extLst>
              <a:ext uri="{FF2B5EF4-FFF2-40B4-BE49-F238E27FC236}">
                <a16:creationId xmlns:a16="http://schemas.microsoft.com/office/drawing/2014/main" id="{DA481857-7E3B-4118-AC01-5A50DACC06AF}"/>
              </a:ext>
            </a:extLst>
          </p:cNvPr>
          <p:cNvPicPr>
            <a:picLocks noChangeAspect="1"/>
          </p:cNvPicPr>
          <p:nvPr/>
        </p:nvPicPr>
        <p:blipFill rotWithShape="1">
          <a:blip r:embed="rId3"/>
          <a:srcRect l="23710" t="66460" r="9879" b="20415"/>
          <a:stretch/>
        </p:blipFill>
        <p:spPr>
          <a:xfrm>
            <a:off x="2047567" y="5317729"/>
            <a:ext cx="8096866" cy="899652"/>
          </a:xfrm>
          <a:prstGeom prst="rect">
            <a:avLst/>
          </a:prstGeom>
        </p:spPr>
      </p:pic>
    </p:spTree>
    <p:extLst>
      <p:ext uri="{BB962C8B-B14F-4D97-AF65-F5344CB8AC3E}">
        <p14:creationId xmlns:p14="http://schemas.microsoft.com/office/powerpoint/2010/main" val="1249546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Naming and Using Variables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pPr algn="just"/>
            <a:r>
              <a:rPr lang="en-US" dirty="0">
                <a:latin typeface="+mj-lt"/>
              </a:rPr>
              <a:t>Be sure to keep the following variable rules in mind: </a:t>
            </a:r>
          </a:p>
          <a:p>
            <a:pPr lvl="1" algn="just"/>
            <a:r>
              <a:rPr lang="en-US" dirty="0">
                <a:latin typeface="+mj-lt"/>
              </a:rPr>
              <a:t>Variable names can contain only letters, numbers, and underscores. They can start with a letter or an underscore, but not with a number. For instance, you can call a variable message_1 but not 1_message. </a:t>
            </a:r>
          </a:p>
          <a:p>
            <a:pPr lvl="1" algn="just"/>
            <a:r>
              <a:rPr lang="en-US" dirty="0">
                <a:latin typeface="+mj-lt"/>
              </a:rPr>
              <a:t>Spaces are not allowed in variable names, but underscores can be used to separate words in variable names. </a:t>
            </a:r>
          </a:p>
          <a:p>
            <a:pPr lvl="1" algn="just"/>
            <a:r>
              <a:rPr lang="en-US" dirty="0">
                <a:latin typeface="+mj-lt"/>
              </a:rPr>
              <a:t>Avoid using Python keywords and function names as variable names; that is, do not use words that Python has reserved for a particular programmatic purpose, such as the word print. (See “Python Keywords and Built-in Functions” on page 471.) </a:t>
            </a:r>
          </a:p>
          <a:p>
            <a:pPr lvl="1" algn="just"/>
            <a:r>
              <a:rPr lang="en-US" dirty="0">
                <a:latin typeface="+mj-lt"/>
              </a:rPr>
              <a:t>Variable names should be short but descriptive. For example, name is better than n, </a:t>
            </a:r>
            <a:r>
              <a:rPr lang="en-US" dirty="0" err="1">
                <a:latin typeface="+mj-lt"/>
              </a:rPr>
              <a:t>student_name</a:t>
            </a:r>
            <a:r>
              <a:rPr lang="en-US" dirty="0">
                <a:latin typeface="+mj-lt"/>
              </a:rPr>
              <a:t> is better than </a:t>
            </a:r>
            <a:r>
              <a:rPr lang="en-US" dirty="0" err="1">
                <a:latin typeface="+mj-lt"/>
              </a:rPr>
              <a:t>s_n</a:t>
            </a:r>
            <a:r>
              <a:rPr lang="en-US" dirty="0">
                <a:latin typeface="+mj-lt"/>
              </a:rPr>
              <a:t>, and </a:t>
            </a:r>
            <a:r>
              <a:rPr lang="en-US" dirty="0" err="1">
                <a:latin typeface="+mj-lt"/>
              </a:rPr>
              <a:t>name_length</a:t>
            </a:r>
            <a:r>
              <a:rPr lang="en-US" dirty="0">
                <a:latin typeface="+mj-lt"/>
              </a:rPr>
              <a:t> is better than </a:t>
            </a:r>
            <a:r>
              <a:rPr lang="en-US" dirty="0" err="1">
                <a:latin typeface="+mj-lt"/>
              </a:rPr>
              <a:t>length_of_persons_name</a:t>
            </a:r>
            <a:r>
              <a:rPr lang="en-US" dirty="0">
                <a:latin typeface="+mj-lt"/>
              </a:rPr>
              <a:t>. </a:t>
            </a:r>
          </a:p>
          <a:p>
            <a:pPr lvl="1" algn="just"/>
            <a:r>
              <a:rPr lang="en-US" dirty="0">
                <a:latin typeface="+mj-lt"/>
              </a:rPr>
              <a:t>Be careful when using the lowercase letter l and the uppercase letter O because they could be confused with the numbers 1 and 0.</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1193673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mj-lt"/>
              </a:rPr>
              <a:t>Note:</a:t>
            </a:r>
          </a:p>
          <a:p>
            <a:pPr algn="just"/>
            <a:r>
              <a:rPr lang="en-US" dirty="0">
                <a:latin typeface="+mj-lt"/>
              </a:rPr>
              <a:t>The Python variables you’re using at this point should be lowercase. You won’t get errors if you use uppercase letters, but uppercase letters in variable names have special meanings that we’ll discuss in later chapters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7B83DA00-EC13-4F10-AD33-E4B35B065FD1}"/>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Naming and Using Variables</a:t>
            </a:r>
          </a:p>
        </p:txBody>
      </p:sp>
    </p:spTree>
    <p:extLst>
      <p:ext uri="{BB962C8B-B14F-4D97-AF65-F5344CB8AC3E}">
        <p14:creationId xmlns:p14="http://schemas.microsoft.com/office/powerpoint/2010/main" val="159074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Name Errors When Using Variables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We’ll write some code that generates an error on purpose.</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r>
              <a:rPr lang="en-US" dirty="0">
                <a:latin typeface="Candara Light" panose="020E0502030303020204" pitchFamily="34" charset="0"/>
              </a:rPr>
              <a:t>The Python interpreter doesn’t spellcheck your code, but it does ensure that variable names are spelled consistently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553FC831-0216-489D-B20C-82BA83B9D835}"/>
              </a:ext>
            </a:extLst>
          </p:cNvPr>
          <p:cNvPicPr>
            <a:picLocks noChangeAspect="1"/>
          </p:cNvPicPr>
          <p:nvPr/>
        </p:nvPicPr>
        <p:blipFill rotWithShape="1">
          <a:blip r:embed="rId3"/>
          <a:srcRect l="24315" t="32895" r="9879" b="55271"/>
          <a:stretch/>
        </p:blipFill>
        <p:spPr>
          <a:xfrm>
            <a:off x="1136262" y="2426111"/>
            <a:ext cx="9919475" cy="1002889"/>
          </a:xfrm>
          <a:prstGeom prst="rect">
            <a:avLst/>
          </a:prstGeom>
        </p:spPr>
      </p:pic>
      <p:pic>
        <p:nvPicPr>
          <p:cNvPr id="9" name="Picture 8">
            <a:extLst>
              <a:ext uri="{FF2B5EF4-FFF2-40B4-BE49-F238E27FC236}">
                <a16:creationId xmlns:a16="http://schemas.microsoft.com/office/drawing/2014/main" id="{557CE575-45A7-4F37-9B12-E5FFD89D4D7A}"/>
              </a:ext>
            </a:extLst>
          </p:cNvPr>
          <p:cNvPicPr>
            <a:picLocks noChangeAspect="1"/>
          </p:cNvPicPr>
          <p:nvPr/>
        </p:nvPicPr>
        <p:blipFill rotWithShape="1">
          <a:blip r:embed="rId4"/>
          <a:srcRect l="23830" t="39565" r="10241" b="48031"/>
          <a:stretch/>
        </p:blipFill>
        <p:spPr>
          <a:xfrm>
            <a:off x="1355485" y="4991305"/>
            <a:ext cx="9481028" cy="1002889"/>
          </a:xfrm>
          <a:prstGeom prst="rect">
            <a:avLst/>
          </a:prstGeom>
        </p:spPr>
      </p:pic>
    </p:spTree>
    <p:extLst>
      <p:ext uri="{BB962C8B-B14F-4D97-AF65-F5344CB8AC3E}">
        <p14:creationId xmlns:p14="http://schemas.microsoft.com/office/powerpoint/2010/main" val="2024931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Ex. 1: Residential solar water heater</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a:xfrm>
            <a:off x="838200" y="1825625"/>
            <a:ext cx="6373761" cy="4351338"/>
          </a:xfrm>
        </p:spPr>
        <p:txBody>
          <a:bodyPr/>
          <a:lstStyle/>
          <a:p>
            <a:r>
              <a:rPr lang="en-US" dirty="0">
                <a:latin typeface="Candara Light" panose="020E0502030303020204" pitchFamily="34" charset="0"/>
              </a:rPr>
              <a:t>What equations and data do we need to model and simulate the system?</a:t>
            </a:r>
          </a:p>
          <a:p>
            <a:r>
              <a:rPr lang="en-US" dirty="0">
                <a:latin typeface="Candara Light" panose="020E0502030303020204" pitchFamily="34" charset="0"/>
              </a:rPr>
              <a:t>Output required!!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2050" name="Picture 2" descr="See the source image">
            <a:extLst>
              <a:ext uri="{FF2B5EF4-FFF2-40B4-BE49-F238E27FC236}">
                <a16:creationId xmlns:a16="http://schemas.microsoft.com/office/drawing/2014/main" id="{19A5C691-C9C1-4ABD-A1DB-CB86F64BD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551" y="2034381"/>
            <a:ext cx="4048125"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102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Variables Are Labels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Variables are often described as boxes you can store values in. This idea can be helpful the first few times you use a variable, but it isn’t an accurate way to describe how variables are represented internally in Python. </a:t>
            </a:r>
          </a:p>
          <a:p>
            <a:r>
              <a:rPr lang="en-US" dirty="0">
                <a:latin typeface="Candara Light" panose="020E0502030303020204" pitchFamily="34" charset="0"/>
              </a:rPr>
              <a:t>It’s much better to think of variables as labels that you can assign to values. You can also say that a variable references a certain value.</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1646053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Good Advice</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The best way to understand new programming concepts is to try using them in your programs. If you get stuck while working on an exercise in this book, try doing something else for a while. If you’re still stuck, review the relevant part of that chapter. </a:t>
            </a:r>
          </a:p>
          <a:p>
            <a:r>
              <a:rPr lang="en-US" dirty="0">
                <a:latin typeface="Candara Light" panose="020E0502030303020204" pitchFamily="34" charset="0"/>
              </a:rPr>
              <a:t>If you still need help, see the suggestions in Appendix C.</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1127697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Write a separate program to accomplish each of these exercises. Save each program with a filename that follows standard Python conventions, using lowercase letters and underscores, such as simple_message.py and simple_messages.py.</a:t>
            </a:r>
          </a:p>
          <a:p>
            <a:r>
              <a:rPr lang="en-US" b="1" dirty="0">
                <a:latin typeface="Candara Light" panose="020E0502030303020204" pitchFamily="34" charset="0"/>
              </a:rPr>
              <a:t>2-1. Simple Message</a:t>
            </a:r>
            <a:r>
              <a:rPr lang="en-US" dirty="0">
                <a:latin typeface="Candara Light" panose="020E0502030303020204" pitchFamily="34" charset="0"/>
              </a:rPr>
              <a:t>: Assign a message to a variable, and then print that message.</a:t>
            </a:r>
          </a:p>
          <a:p>
            <a:r>
              <a:rPr lang="en-US" b="1" dirty="0">
                <a:latin typeface="Candara Light" panose="020E0502030303020204" pitchFamily="34" charset="0"/>
              </a:rPr>
              <a:t>2-2. Simple Messages</a:t>
            </a:r>
            <a:r>
              <a:rPr lang="en-US" dirty="0">
                <a:latin typeface="Candara Light" panose="020E0502030303020204" pitchFamily="34" charset="0"/>
              </a:rPr>
              <a:t>: Assign a message to a variable, and print that message. Then change the value of the variable to a new message, and print the new message.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2174194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Strings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A string is a series of characters. Anything inside quotes is considered a string in Python, and you can use single or double quotes around your strings like this: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44F125E9-69AF-48A8-B6CB-83F2CEFD4490}"/>
              </a:ext>
            </a:extLst>
          </p:cNvPr>
          <p:cNvPicPr>
            <a:picLocks noChangeAspect="1"/>
          </p:cNvPicPr>
          <p:nvPr/>
        </p:nvPicPr>
        <p:blipFill rotWithShape="1">
          <a:blip r:embed="rId3"/>
          <a:srcRect l="24436" t="24641" r="9637" b="62802"/>
          <a:stretch/>
        </p:blipFill>
        <p:spPr>
          <a:xfrm>
            <a:off x="1061883" y="3140511"/>
            <a:ext cx="9924081" cy="1062779"/>
          </a:xfrm>
          <a:prstGeom prst="rect">
            <a:avLst/>
          </a:prstGeom>
        </p:spPr>
      </p:pic>
      <p:pic>
        <p:nvPicPr>
          <p:cNvPr id="9" name="Picture 8">
            <a:extLst>
              <a:ext uri="{FF2B5EF4-FFF2-40B4-BE49-F238E27FC236}">
                <a16:creationId xmlns:a16="http://schemas.microsoft.com/office/drawing/2014/main" id="{E105D57B-1655-4F88-A8C0-5C82F1CF0340}"/>
              </a:ext>
            </a:extLst>
          </p:cNvPr>
          <p:cNvPicPr>
            <a:picLocks noChangeAspect="1"/>
          </p:cNvPicPr>
          <p:nvPr/>
        </p:nvPicPr>
        <p:blipFill rotWithShape="1">
          <a:blip r:embed="rId3"/>
          <a:srcRect l="24315" t="50000" r="9892" b="36087"/>
          <a:stretch/>
        </p:blipFill>
        <p:spPr>
          <a:xfrm>
            <a:off x="1061882" y="4382677"/>
            <a:ext cx="9550873" cy="1135499"/>
          </a:xfrm>
          <a:prstGeom prst="rect">
            <a:avLst/>
          </a:prstGeom>
        </p:spPr>
      </p:pic>
    </p:spTree>
    <p:extLst>
      <p:ext uri="{BB962C8B-B14F-4D97-AF65-F5344CB8AC3E}">
        <p14:creationId xmlns:p14="http://schemas.microsoft.com/office/powerpoint/2010/main" val="2123451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Case in a String with Methods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pPr algn="just"/>
            <a:r>
              <a:rPr lang="en-US" dirty="0">
                <a:latin typeface="Candara Light" panose="020E0502030303020204" pitchFamily="34" charset="0"/>
              </a:rPr>
              <a:t>Try</a:t>
            </a: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r>
              <a:rPr lang="en-US" dirty="0">
                <a:latin typeface="Candara Light" panose="020E0502030303020204" pitchFamily="34" charset="0"/>
              </a:rPr>
              <a:t>A method is an action that Python can perform on a piece of data. The dot (.) after name in </a:t>
            </a:r>
            <a:r>
              <a:rPr lang="en-US" dirty="0" err="1">
                <a:latin typeface="Candara Light" panose="020E0502030303020204" pitchFamily="34" charset="0"/>
              </a:rPr>
              <a:t>name.title</a:t>
            </a:r>
            <a:r>
              <a:rPr lang="en-US" dirty="0">
                <a:latin typeface="Candara Light" panose="020E0502030303020204" pitchFamily="34" charset="0"/>
              </a:rPr>
              <a:t>() tells Python to make the title() method act on the variable name. </a:t>
            </a:r>
          </a:p>
          <a:p>
            <a:pPr algn="just"/>
            <a:r>
              <a:rPr lang="en-US" dirty="0">
                <a:latin typeface="Candara Light" panose="020E0502030303020204" pitchFamily="34" charset="0"/>
              </a:rPr>
              <a:t>The title() method changes each word to title case, where each word begins with a capital letter. This is useful because you’ll often want to think of a name as a piece of information. For example, you might want your program to recognize the input values Ada, ADA, and </a:t>
            </a:r>
            <a:r>
              <a:rPr lang="en-US" dirty="0" err="1">
                <a:latin typeface="Candara Light" panose="020E0502030303020204" pitchFamily="34" charset="0"/>
              </a:rPr>
              <a:t>ada</a:t>
            </a:r>
            <a:r>
              <a:rPr lang="en-US" dirty="0">
                <a:latin typeface="Candara Light" panose="020E0502030303020204" pitchFamily="34" charset="0"/>
              </a:rPr>
              <a:t> as the same name, and display all of them as Ada.</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B7C42782-981E-4DEA-9E0E-6FD8CE92A73F}"/>
              </a:ext>
            </a:extLst>
          </p:cNvPr>
          <p:cNvPicPr>
            <a:picLocks noChangeAspect="1"/>
          </p:cNvPicPr>
          <p:nvPr/>
        </p:nvPicPr>
        <p:blipFill rotWithShape="1">
          <a:blip r:embed="rId3"/>
          <a:srcRect l="23830" t="38704" r="10605" b="50000"/>
          <a:stretch/>
        </p:blipFill>
        <p:spPr>
          <a:xfrm>
            <a:off x="1907457" y="2055814"/>
            <a:ext cx="9228075" cy="893863"/>
          </a:xfrm>
          <a:prstGeom prst="rect">
            <a:avLst/>
          </a:prstGeom>
        </p:spPr>
      </p:pic>
    </p:spTree>
    <p:extLst>
      <p:ext uri="{BB962C8B-B14F-4D97-AF65-F5344CB8AC3E}">
        <p14:creationId xmlns:p14="http://schemas.microsoft.com/office/powerpoint/2010/main" val="2116404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Candara Light" panose="020E0502030303020204" pitchFamily="34" charset="0"/>
              </a:rPr>
              <a:t>Try also</a:t>
            </a: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r>
              <a:rPr lang="en-US" dirty="0">
                <a:latin typeface="Candara Light" panose="020E0502030303020204" pitchFamily="34" charset="0"/>
              </a:rPr>
              <a:t>The lower() method is particularly useful for storing data. Many times you won’t want to trust the capitalization that your users provide, so you’ll convert strings to lowercase before storing them. Then when you want to display the information, you’ll use the case that makes the most sense for each string.</a:t>
            </a:r>
          </a:p>
          <a:p>
            <a:pPr algn="just"/>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5EF67C3A-209D-4B60-9CF1-448DC8EE7E19}"/>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Changing Case in a String with Methods</a:t>
            </a:r>
          </a:p>
        </p:txBody>
      </p:sp>
      <p:pic>
        <p:nvPicPr>
          <p:cNvPr id="8" name="Picture 7">
            <a:extLst>
              <a:ext uri="{FF2B5EF4-FFF2-40B4-BE49-F238E27FC236}">
                <a16:creationId xmlns:a16="http://schemas.microsoft.com/office/drawing/2014/main" id="{C6BB7116-FE23-49A8-8AD6-A171580EECEC}"/>
              </a:ext>
            </a:extLst>
          </p:cNvPr>
          <p:cNvPicPr>
            <a:picLocks noChangeAspect="1"/>
          </p:cNvPicPr>
          <p:nvPr/>
        </p:nvPicPr>
        <p:blipFill rotWithShape="1">
          <a:blip r:embed="rId3"/>
          <a:srcRect l="23468" t="28377" r="10362" b="55486"/>
          <a:stretch/>
        </p:blipFill>
        <p:spPr>
          <a:xfrm>
            <a:off x="2492478" y="1870075"/>
            <a:ext cx="9261988" cy="1269925"/>
          </a:xfrm>
          <a:prstGeom prst="rect">
            <a:avLst/>
          </a:prstGeom>
        </p:spPr>
      </p:pic>
    </p:spTree>
    <p:extLst>
      <p:ext uri="{BB962C8B-B14F-4D97-AF65-F5344CB8AC3E}">
        <p14:creationId xmlns:p14="http://schemas.microsoft.com/office/powerpoint/2010/main" val="1658230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Candara Light" panose="020E0502030303020204" pitchFamily="34" charset="0"/>
              </a:rPr>
              <a:t>In some situations, you’ll want to use a variable’s value inside a string. </a:t>
            </a: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r>
              <a:rPr lang="en-US" dirty="0">
                <a:latin typeface="Candara Light" panose="020E0502030303020204" pitchFamily="34" charset="0"/>
              </a:rPr>
              <a:t>These strings are called </a:t>
            </a:r>
            <a:r>
              <a:rPr lang="en-US" b="1" i="1" dirty="0">
                <a:latin typeface="Candara Light" panose="020E0502030303020204" pitchFamily="34" charset="0"/>
              </a:rPr>
              <a:t>f-strings</a:t>
            </a:r>
            <a:r>
              <a:rPr lang="en-US" dirty="0">
                <a:latin typeface="Candara Light" panose="020E0502030303020204" pitchFamily="34" charset="0"/>
              </a:rPr>
              <a:t>. The </a:t>
            </a:r>
            <a:r>
              <a:rPr lang="en-US" b="1" i="1" dirty="0">
                <a:latin typeface="Candara Light" panose="020E0502030303020204" pitchFamily="34" charset="0"/>
              </a:rPr>
              <a:t>f</a:t>
            </a:r>
            <a:r>
              <a:rPr lang="en-US" dirty="0">
                <a:latin typeface="Candara Light" panose="020E0502030303020204" pitchFamily="34" charset="0"/>
              </a:rPr>
              <a:t> is for format, because Python formats the string by replacing the name of any variable in braces with its value.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F1C2EC6F-F79E-44D9-B08C-36B0C0CC529A}"/>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Using Variables in Strings</a:t>
            </a:r>
          </a:p>
        </p:txBody>
      </p:sp>
      <p:pic>
        <p:nvPicPr>
          <p:cNvPr id="8" name="Picture 7">
            <a:extLst>
              <a:ext uri="{FF2B5EF4-FFF2-40B4-BE49-F238E27FC236}">
                <a16:creationId xmlns:a16="http://schemas.microsoft.com/office/drawing/2014/main" id="{888C248C-8BB1-4DCB-A303-BB9912D555A3}"/>
              </a:ext>
            </a:extLst>
          </p:cNvPr>
          <p:cNvPicPr>
            <a:picLocks noChangeAspect="1"/>
          </p:cNvPicPr>
          <p:nvPr/>
        </p:nvPicPr>
        <p:blipFill rotWithShape="1">
          <a:blip r:embed="rId3"/>
          <a:srcRect l="24436" t="44729" r="9516" b="35933"/>
          <a:stretch/>
        </p:blipFill>
        <p:spPr>
          <a:xfrm>
            <a:off x="1014234" y="2810463"/>
            <a:ext cx="10163532" cy="1673047"/>
          </a:xfrm>
          <a:prstGeom prst="rect">
            <a:avLst/>
          </a:prstGeom>
        </p:spPr>
      </p:pic>
    </p:spTree>
    <p:extLst>
      <p:ext uri="{BB962C8B-B14F-4D97-AF65-F5344CB8AC3E}">
        <p14:creationId xmlns:p14="http://schemas.microsoft.com/office/powerpoint/2010/main" val="653169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Try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60BDC136-3D83-42D1-BC5E-6E26D37649EF}"/>
              </a:ext>
            </a:extLst>
          </p:cNvPr>
          <p:cNvPicPr>
            <a:picLocks noChangeAspect="1"/>
          </p:cNvPicPr>
          <p:nvPr/>
        </p:nvPicPr>
        <p:blipFill rotWithShape="1">
          <a:blip r:embed="rId3"/>
          <a:srcRect l="24315" t="38704" r="9638" b="41958"/>
          <a:stretch/>
        </p:blipFill>
        <p:spPr>
          <a:xfrm>
            <a:off x="1360869" y="2342024"/>
            <a:ext cx="9470262" cy="1558925"/>
          </a:xfrm>
          <a:prstGeom prst="rect">
            <a:avLst/>
          </a:prstGeom>
        </p:spPr>
      </p:pic>
      <p:sp>
        <p:nvSpPr>
          <p:cNvPr id="8" name="Title 1">
            <a:extLst>
              <a:ext uri="{FF2B5EF4-FFF2-40B4-BE49-F238E27FC236}">
                <a16:creationId xmlns:a16="http://schemas.microsoft.com/office/drawing/2014/main" id="{05C37603-B6B8-45F2-B246-6B7A580AD444}"/>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Using Variables in Strings</a:t>
            </a:r>
          </a:p>
        </p:txBody>
      </p:sp>
      <p:pic>
        <p:nvPicPr>
          <p:cNvPr id="10" name="Picture 9">
            <a:extLst>
              <a:ext uri="{FF2B5EF4-FFF2-40B4-BE49-F238E27FC236}">
                <a16:creationId xmlns:a16="http://schemas.microsoft.com/office/drawing/2014/main" id="{4E1A98D8-0716-4DF9-A8FE-457E2113C7CA}"/>
              </a:ext>
            </a:extLst>
          </p:cNvPr>
          <p:cNvPicPr>
            <a:picLocks noChangeAspect="1"/>
          </p:cNvPicPr>
          <p:nvPr/>
        </p:nvPicPr>
        <p:blipFill rotWithShape="1">
          <a:blip r:embed="rId4"/>
          <a:srcRect l="24315" t="45159" r="9396" b="32098"/>
          <a:stretch/>
        </p:blipFill>
        <p:spPr>
          <a:xfrm>
            <a:off x="1360869" y="4259493"/>
            <a:ext cx="9266340" cy="1787346"/>
          </a:xfrm>
          <a:prstGeom prst="rect">
            <a:avLst/>
          </a:prstGeom>
        </p:spPr>
      </p:pic>
    </p:spTree>
    <p:extLst>
      <p:ext uri="{BB962C8B-B14F-4D97-AF65-F5344CB8AC3E}">
        <p14:creationId xmlns:p14="http://schemas.microsoft.com/office/powerpoint/2010/main" val="2360726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400" dirty="0">
                <a:latin typeface="Candara Light" panose="020E0502030303020204" pitchFamily="34" charset="0"/>
              </a:rPr>
              <a:t>Adding Whitespace to Strings with Tabs or Newlines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To add a tab to your text, use the character combination \t:</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r>
              <a:rPr lang="en-US" dirty="0">
                <a:latin typeface="Candara Light" panose="020E0502030303020204" pitchFamily="34" charset="0"/>
              </a:rPr>
              <a:t>To add a newline in a string, use the character combination \n: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18957E69-CED9-49BA-8C7A-A6F96BF4BFA2}"/>
              </a:ext>
            </a:extLst>
          </p:cNvPr>
          <p:cNvPicPr>
            <a:picLocks noChangeAspect="1"/>
          </p:cNvPicPr>
          <p:nvPr/>
        </p:nvPicPr>
        <p:blipFill rotWithShape="1">
          <a:blip r:embed="rId3"/>
          <a:srcRect l="23588" t="29967" r="10242" b="50000"/>
          <a:stretch/>
        </p:blipFill>
        <p:spPr>
          <a:xfrm>
            <a:off x="1417132" y="2408469"/>
            <a:ext cx="9357732" cy="1592825"/>
          </a:xfrm>
          <a:prstGeom prst="rect">
            <a:avLst/>
          </a:prstGeom>
        </p:spPr>
      </p:pic>
      <p:pic>
        <p:nvPicPr>
          <p:cNvPr id="9" name="Picture 8">
            <a:extLst>
              <a:ext uri="{FF2B5EF4-FFF2-40B4-BE49-F238E27FC236}">
                <a16:creationId xmlns:a16="http://schemas.microsoft.com/office/drawing/2014/main" id="{A6CCBDE7-4E09-4D10-BFCF-86F462380FD0}"/>
              </a:ext>
            </a:extLst>
          </p:cNvPr>
          <p:cNvPicPr>
            <a:picLocks noChangeAspect="1"/>
          </p:cNvPicPr>
          <p:nvPr/>
        </p:nvPicPr>
        <p:blipFill rotWithShape="1">
          <a:blip r:embed="rId3"/>
          <a:srcRect l="23588" t="56993" r="10242" b="19770"/>
          <a:stretch/>
        </p:blipFill>
        <p:spPr>
          <a:xfrm>
            <a:off x="1599991" y="4984419"/>
            <a:ext cx="8992017" cy="1775388"/>
          </a:xfrm>
          <a:prstGeom prst="rect">
            <a:avLst/>
          </a:prstGeom>
        </p:spPr>
      </p:pic>
    </p:spTree>
    <p:extLst>
      <p:ext uri="{BB962C8B-B14F-4D97-AF65-F5344CB8AC3E}">
        <p14:creationId xmlns:p14="http://schemas.microsoft.com/office/powerpoint/2010/main" val="561828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You can combine it together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C908E550-D172-4409-ACF7-7454FB203D0D}"/>
              </a:ext>
            </a:extLst>
          </p:cNvPr>
          <p:cNvSpPr>
            <a:spLocks noGrp="1"/>
          </p:cNvSpPr>
          <p:nvPr>
            <p:ph type="title"/>
          </p:nvPr>
        </p:nvSpPr>
        <p:spPr>
          <a:xfrm>
            <a:off x="838200" y="365125"/>
            <a:ext cx="10515600" cy="1325563"/>
          </a:xfrm>
        </p:spPr>
        <p:txBody>
          <a:bodyPr>
            <a:normAutofit/>
          </a:bodyPr>
          <a:lstStyle/>
          <a:p>
            <a:pPr algn="ctr"/>
            <a:r>
              <a:rPr lang="en-US" sz="3400" dirty="0">
                <a:latin typeface="Candara Light" panose="020E0502030303020204" pitchFamily="34" charset="0"/>
              </a:rPr>
              <a:t>Adding Whitespace to Strings with Tabs or Newlines</a:t>
            </a:r>
          </a:p>
        </p:txBody>
      </p:sp>
      <p:pic>
        <p:nvPicPr>
          <p:cNvPr id="8" name="Picture 7">
            <a:extLst>
              <a:ext uri="{FF2B5EF4-FFF2-40B4-BE49-F238E27FC236}">
                <a16:creationId xmlns:a16="http://schemas.microsoft.com/office/drawing/2014/main" id="{3A50B454-AD55-4B3D-8D1D-BB51AC57941D}"/>
              </a:ext>
            </a:extLst>
          </p:cNvPr>
          <p:cNvPicPr>
            <a:picLocks noChangeAspect="1"/>
          </p:cNvPicPr>
          <p:nvPr/>
        </p:nvPicPr>
        <p:blipFill rotWithShape="1">
          <a:blip r:embed="rId3"/>
          <a:srcRect l="23830" t="38059" r="10362" b="39565"/>
          <a:stretch/>
        </p:blipFill>
        <p:spPr>
          <a:xfrm>
            <a:off x="1216551" y="2496164"/>
            <a:ext cx="9758897" cy="1865671"/>
          </a:xfrm>
          <a:prstGeom prst="rect">
            <a:avLst/>
          </a:prstGeom>
        </p:spPr>
      </p:pic>
    </p:spTree>
    <p:extLst>
      <p:ext uri="{BB962C8B-B14F-4D97-AF65-F5344CB8AC3E}">
        <p14:creationId xmlns:p14="http://schemas.microsoft.com/office/powerpoint/2010/main" val="372038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Ex. 1: Residential solar water heater</a:t>
            </a:r>
          </a:p>
        </p:txBody>
      </p:sp>
      <p:graphicFrame>
        <p:nvGraphicFramePr>
          <p:cNvPr id="6" name="Content Placeholder 5">
            <a:extLst>
              <a:ext uri="{FF2B5EF4-FFF2-40B4-BE49-F238E27FC236}">
                <a16:creationId xmlns:a16="http://schemas.microsoft.com/office/drawing/2014/main" id="{443560C0-1880-45D7-B49A-4BD68CE2672D}"/>
              </a:ext>
            </a:extLst>
          </p:cNvPr>
          <p:cNvGraphicFramePr>
            <a:graphicFrameLocks noGrp="1"/>
          </p:cNvGraphicFramePr>
          <p:nvPr>
            <p:ph idx="1"/>
            <p:extLst>
              <p:ext uri="{D42A27DB-BD31-4B8C-83A1-F6EECF244321}">
                <p14:modId xmlns:p14="http://schemas.microsoft.com/office/powerpoint/2010/main" val="1144935864"/>
              </p:ext>
            </p:extLst>
          </p:nvPr>
        </p:nvGraphicFramePr>
        <p:xfrm>
          <a:off x="1224116" y="1446530"/>
          <a:ext cx="9837174" cy="4878705"/>
        </p:xfrm>
        <a:graphic>
          <a:graphicData uri="http://schemas.openxmlformats.org/drawingml/2006/table">
            <a:tbl>
              <a:tblPr>
                <a:tableStyleId>{5C22544A-7EE6-4342-B048-85BDC9FD1C3A}</a:tableStyleId>
              </a:tblPr>
              <a:tblGrid>
                <a:gridCol w="1325430">
                  <a:extLst>
                    <a:ext uri="{9D8B030D-6E8A-4147-A177-3AD203B41FA5}">
                      <a16:colId xmlns:a16="http://schemas.microsoft.com/office/drawing/2014/main" val="806553678"/>
                    </a:ext>
                  </a:extLst>
                </a:gridCol>
                <a:gridCol w="2712988">
                  <a:extLst>
                    <a:ext uri="{9D8B030D-6E8A-4147-A177-3AD203B41FA5}">
                      <a16:colId xmlns:a16="http://schemas.microsoft.com/office/drawing/2014/main" val="2246868256"/>
                    </a:ext>
                  </a:extLst>
                </a:gridCol>
                <a:gridCol w="1325430">
                  <a:extLst>
                    <a:ext uri="{9D8B030D-6E8A-4147-A177-3AD203B41FA5}">
                      <a16:colId xmlns:a16="http://schemas.microsoft.com/office/drawing/2014/main" val="1862836444"/>
                    </a:ext>
                  </a:extLst>
                </a:gridCol>
                <a:gridCol w="1325430">
                  <a:extLst>
                    <a:ext uri="{9D8B030D-6E8A-4147-A177-3AD203B41FA5}">
                      <a16:colId xmlns:a16="http://schemas.microsoft.com/office/drawing/2014/main" val="3408074253"/>
                    </a:ext>
                  </a:extLst>
                </a:gridCol>
                <a:gridCol w="1325430">
                  <a:extLst>
                    <a:ext uri="{9D8B030D-6E8A-4147-A177-3AD203B41FA5}">
                      <a16:colId xmlns:a16="http://schemas.microsoft.com/office/drawing/2014/main" val="3237290210"/>
                    </a:ext>
                  </a:extLst>
                </a:gridCol>
                <a:gridCol w="1822466">
                  <a:extLst>
                    <a:ext uri="{9D8B030D-6E8A-4147-A177-3AD203B41FA5}">
                      <a16:colId xmlns:a16="http://schemas.microsoft.com/office/drawing/2014/main" val="2906737587"/>
                    </a:ext>
                  </a:extLst>
                </a:gridCol>
              </a:tblGrid>
              <a:tr h="295657">
                <a:tc>
                  <a:txBody>
                    <a:bodyPr/>
                    <a:lstStyle/>
                    <a:p>
                      <a:pPr algn="ctr" fontAlgn="b"/>
                      <a:r>
                        <a:rPr lang="en-US" sz="2400" u="none" strike="noStrike" dirty="0">
                          <a:effectLst/>
                          <a:latin typeface="+mj-lt"/>
                        </a:rPr>
                        <a:t># of days</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dirty="0">
                          <a:effectLst/>
                          <a:latin typeface="+mj-lt"/>
                        </a:rPr>
                        <a:t>month</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dirty="0">
                          <a:effectLst/>
                          <a:latin typeface="+mj-lt"/>
                        </a:rPr>
                        <a:t>MJ/m2</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dirty="0">
                          <a:effectLst/>
                          <a:latin typeface="+mj-lt"/>
                        </a:rPr>
                        <a:t>Ta</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dirty="0">
                          <a:effectLst/>
                          <a:latin typeface="+mj-lt"/>
                        </a:rPr>
                        <a:t>Tm (tap)</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dirty="0">
                          <a:effectLst/>
                          <a:latin typeface="+mj-lt"/>
                        </a:rPr>
                        <a:t>L (MJ)</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560549684"/>
                  </a:ext>
                </a:extLst>
              </a:tr>
              <a:tr h="295657">
                <a:tc>
                  <a:txBody>
                    <a:bodyPr/>
                    <a:lstStyle/>
                    <a:p>
                      <a:pPr algn="ctr" fontAlgn="b"/>
                      <a:r>
                        <a:rPr lang="en-US" sz="2400" u="none" strike="noStrike" dirty="0">
                          <a:effectLst/>
                          <a:latin typeface="+mj-lt"/>
                        </a:rPr>
                        <a:t>31</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January</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12.13</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7.7</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12.7</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61.29</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616515409"/>
                  </a:ext>
                </a:extLst>
              </a:tr>
              <a:tr h="295657">
                <a:tc>
                  <a:txBody>
                    <a:bodyPr/>
                    <a:lstStyle/>
                    <a:p>
                      <a:pPr algn="ctr" fontAlgn="b"/>
                      <a:r>
                        <a:rPr lang="en-US" sz="2400" u="none" strike="noStrike" dirty="0">
                          <a:effectLst/>
                          <a:latin typeface="+mj-lt"/>
                        </a:rPr>
                        <a:t>28</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February</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15.12</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8.2</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13.2</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54.77</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101907267"/>
                  </a:ext>
                </a:extLst>
              </a:tr>
              <a:tr h="295657">
                <a:tc>
                  <a:txBody>
                    <a:bodyPr/>
                    <a:lstStyle/>
                    <a:p>
                      <a:pPr algn="ctr" fontAlgn="b"/>
                      <a:r>
                        <a:rPr lang="en-US" sz="2400" u="none" strike="noStrike" dirty="0">
                          <a:effectLst/>
                          <a:latin typeface="+mj-lt"/>
                        </a:rPr>
                        <a:t>31</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dirty="0">
                          <a:effectLst/>
                          <a:latin typeface="+mj-lt"/>
                        </a:rPr>
                        <a:t>March</a:t>
                      </a:r>
                      <a:endParaRPr lang="en-US" sz="2400" b="0" i="0" u="none" strike="noStrike" dirty="0">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19.08</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10.4</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15.4</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57.79</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1934448435"/>
                  </a:ext>
                </a:extLst>
              </a:tr>
              <a:tr h="295657">
                <a:tc>
                  <a:txBody>
                    <a:bodyPr/>
                    <a:lstStyle/>
                    <a:p>
                      <a:pPr algn="ctr" fontAlgn="b"/>
                      <a:r>
                        <a:rPr lang="en-US" sz="2400" u="none" strike="noStrike">
                          <a:effectLst/>
                          <a:latin typeface="+mj-lt"/>
                        </a:rPr>
                        <a:t>30</a:t>
                      </a:r>
                      <a:endParaRPr lang="en-US" sz="2400" b="0" i="0" u="none" strike="noStrike">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April</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24.52</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15.1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22</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47.65</a:t>
                      </a:r>
                      <a:endParaRPr lang="en-US" sz="2400" b="0" i="0" u="none" strike="noStrike">
                        <a:solidFill>
                          <a:srgbClr val="000000"/>
                        </a:solidFill>
                        <a:effectLst/>
                        <a:latin typeface="+mj-lt"/>
                      </a:endParaRPr>
                    </a:p>
                  </a:txBody>
                  <a:tcPr marL="9525" marR="9525" marT="9525" marB="0" anchor="b">
                    <a:noFill/>
                  </a:tcPr>
                </a:tc>
                <a:extLst>
                  <a:ext uri="{0D108BD9-81ED-4DB2-BD59-A6C34878D82A}">
                    <a16:rowId xmlns:a16="http://schemas.microsoft.com/office/drawing/2014/main" val="2521697323"/>
                  </a:ext>
                </a:extLst>
              </a:tr>
              <a:tr h="295657">
                <a:tc>
                  <a:txBody>
                    <a:bodyPr/>
                    <a:lstStyle/>
                    <a:p>
                      <a:pPr algn="ctr" fontAlgn="b"/>
                      <a:r>
                        <a:rPr lang="en-US" sz="2400" u="none" strike="noStrike" dirty="0">
                          <a:effectLst/>
                          <a:latin typeface="+mj-lt"/>
                        </a:rPr>
                        <a:t>31</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May</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28.19</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19.1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22</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49.24</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3006441238"/>
                  </a:ext>
                </a:extLst>
              </a:tr>
              <a:tr h="295657">
                <a:tc>
                  <a:txBody>
                    <a:bodyPr/>
                    <a:lstStyle/>
                    <a:p>
                      <a:pPr algn="ctr" fontAlgn="b"/>
                      <a:r>
                        <a:rPr lang="en-US" sz="2400" u="none" strike="noStrike" dirty="0">
                          <a:effectLst/>
                          <a:latin typeface="+mj-lt"/>
                        </a:rPr>
                        <a:t>30</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June</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30.85</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21.4</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23.5</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45.77</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1408805973"/>
                  </a:ext>
                </a:extLst>
              </a:tr>
              <a:tr h="295657">
                <a:tc>
                  <a:txBody>
                    <a:bodyPr/>
                    <a:lstStyle/>
                    <a:p>
                      <a:pPr algn="ctr" fontAlgn="b"/>
                      <a:r>
                        <a:rPr lang="en-US" sz="2400" u="none" strike="noStrike" dirty="0">
                          <a:effectLst/>
                          <a:latin typeface="+mj-lt"/>
                        </a:rPr>
                        <a:t>31</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July</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30.24</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23.1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18.1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54.29</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638185211"/>
                  </a:ext>
                </a:extLst>
              </a:tr>
              <a:tr h="295657">
                <a:tc>
                  <a:txBody>
                    <a:bodyPr/>
                    <a:lstStyle/>
                    <a:p>
                      <a:pPr algn="ctr" fontAlgn="b"/>
                      <a:r>
                        <a:rPr lang="en-US" sz="2400" u="none" strike="noStrike" dirty="0">
                          <a:effectLst/>
                          <a:latin typeface="+mj-lt"/>
                        </a:rPr>
                        <a:t>31</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August</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28.26</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23.1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18.1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54.29</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2986359331"/>
                  </a:ext>
                </a:extLst>
              </a:tr>
              <a:tr h="295657">
                <a:tc>
                  <a:txBody>
                    <a:bodyPr/>
                    <a:lstStyle/>
                    <a:p>
                      <a:pPr algn="ctr" fontAlgn="b"/>
                      <a:r>
                        <a:rPr lang="en-US" sz="2400" u="none" strike="noStrike" dirty="0">
                          <a:effectLst/>
                          <a:latin typeface="+mj-lt"/>
                        </a:rPr>
                        <a:t>30</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September</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24.23</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21.8</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16.8</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54.17</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2491343474"/>
                  </a:ext>
                </a:extLst>
              </a:tr>
              <a:tr h="295657">
                <a:tc>
                  <a:txBody>
                    <a:bodyPr/>
                    <a:lstStyle/>
                    <a:p>
                      <a:pPr algn="ctr" fontAlgn="b"/>
                      <a:r>
                        <a:rPr lang="en-US" sz="2400" u="none" strike="noStrike" dirty="0">
                          <a:effectLst/>
                          <a:latin typeface="+mj-lt"/>
                        </a:rPr>
                        <a:t>31</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October</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19.01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19.1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23.1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47.82</a:t>
                      </a:r>
                      <a:endParaRPr lang="en-US" sz="2400" b="0" i="0" u="none" strike="noStrike">
                        <a:solidFill>
                          <a:srgbClr val="000000"/>
                        </a:solidFill>
                        <a:effectLst/>
                        <a:latin typeface="+mj-lt"/>
                      </a:endParaRPr>
                    </a:p>
                  </a:txBody>
                  <a:tcPr marL="9525" marR="9525" marT="9525" marB="0" anchor="b">
                    <a:noFill/>
                  </a:tcPr>
                </a:tc>
                <a:extLst>
                  <a:ext uri="{0D108BD9-81ED-4DB2-BD59-A6C34878D82A}">
                    <a16:rowId xmlns:a16="http://schemas.microsoft.com/office/drawing/2014/main" val="3354432936"/>
                  </a:ext>
                </a:extLst>
              </a:tr>
              <a:tr h="295657">
                <a:tc>
                  <a:txBody>
                    <a:bodyPr/>
                    <a:lstStyle/>
                    <a:p>
                      <a:pPr algn="ctr" fontAlgn="b"/>
                      <a:r>
                        <a:rPr lang="en-US" sz="2400" u="none" strike="noStrike" dirty="0">
                          <a:effectLst/>
                          <a:latin typeface="+mj-lt"/>
                        </a:rPr>
                        <a:t>30</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November</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13.46</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14.1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19.1</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51.29</a:t>
                      </a:r>
                      <a:endParaRPr lang="en-US" sz="2400" b="0" i="0" u="none" strike="noStrike">
                        <a:solidFill>
                          <a:srgbClr val="000000"/>
                        </a:solidFill>
                        <a:effectLst/>
                        <a:latin typeface="+mj-lt"/>
                      </a:endParaRPr>
                    </a:p>
                  </a:txBody>
                  <a:tcPr marL="9525" marR="9525" marT="9525" marB="0" anchor="b">
                    <a:noFill/>
                  </a:tcPr>
                </a:tc>
                <a:extLst>
                  <a:ext uri="{0D108BD9-81ED-4DB2-BD59-A6C34878D82A}">
                    <a16:rowId xmlns:a16="http://schemas.microsoft.com/office/drawing/2014/main" val="2116611141"/>
                  </a:ext>
                </a:extLst>
              </a:tr>
              <a:tr h="295657">
                <a:tc>
                  <a:txBody>
                    <a:bodyPr/>
                    <a:lstStyle/>
                    <a:p>
                      <a:pPr algn="ctr" fontAlgn="b"/>
                      <a:r>
                        <a:rPr lang="en-US" sz="2400" u="none" strike="noStrike" dirty="0">
                          <a:effectLst/>
                          <a:latin typeface="+mj-lt"/>
                        </a:rPr>
                        <a:t>31</a:t>
                      </a:r>
                      <a:endParaRPr lang="en-US" sz="2400" b="0" i="0" u="none" strike="noStrike" dirty="0">
                        <a:solidFill>
                          <a:srgbClr val="000000"/>
                        </a:solidFill>
                        <a:effectLst/>
                        <a:latin typeface="+mj-lt"/>
                      </a:endParaRPr>
                    </a:p>
                  </a:txBody>
                  <a:tcPr marL="9525" marR="9525" marT="9525" marB="0" anchor="b">
                    <a:solidFill>
                      <a:schemeClr val="accent1">
                        <a:lumMod val="40000"/>
                        <a:lumOff val="60000"/>
                      </a:schemeClr>
                    </a:solidFill>
                  </a:tcPr>
                </a:tc>
                <a:tc>
                  <a:txBody>
                    <a:bodyPr/>
                    <a:lstStyle/>
                    <a:p>
                      <a:pPr algn="ctr" fontAlgn="b"/>
                      <a:r>
                        <a:rPr lang="en-US" sz="2400" u="none" strike="noStrike">
                          <a:effectLst/>
                          <a:latin typeface="+mj-lt"/>
                        </a:rPr>
                        <a:t>December</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10.98</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9.7</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a:effectLst/>
                          <a:latin typeface="+mj-lt"/>
                        </a:rPr>
                        <a:t>14.7</a:t>
                      </a:r>
                      <a:endParaRPr lang="en-US" sz="2400" b="0" i="0" u="none" strike="noStrike">
                        <a:solidFill>
                          <a:srgbClr val="000000"/>
                        </a:solidFill>
                        <a:effectLst/>
                        <a:latin typeface="+mj-lt"/>
                      </a:endParaRPr>
                    </a:p>
                  </a:txBody>
                  <a:tcPr marL="9525" marR="9525" marT="9525" marB="0" anchor="b">
                    <a:noFill/>
                  </a:tcPr>
                </a:tc>
                <a:tc>
                  <a:txBody>
                    <a:bodyPr/>
                    <a:lstStyle/>
                    <a:p>
                      <a:pPr algn="ctr" fontAlgn="b"/>
                      <a:r>
                        <a:rPr lang="en-US" sz="2400" u="none" strike="noStrike" dirty="0">
                          <a:effectLst/>
                          <a:latin typeface="+mj-lt"/>
                        </a:rPr>
                        <a:t>58.70</a:t>
                      </a:r>
                      <a:endParaRPr lang="en-US" sz="2400" b="0" i="0" u="none" strike="noStrike" dirty="0">
                        <a:solidFill>
                          <a:srgbClr val="000000"/>
                        </a:solidFill>
                        <a:effectLst/>
                        <a:latin typeface="+mj-lt"/>
                      </a:endParaRPr>
                    </a:p>
                  </a:txBody>
                  <a:tcPr marL="9525" marR="9525" marT="9525" marB="0" anchor="b">
                    <a:noFill/>
                  </a:tcPr>
                </a:tc>
                <a:extLst>
                  <a:ext uri="{0D108BD9-81ED-4DB2-BD59-A6C34878D82A}">
                    <a16:rowId xmlns:a16="http://schemas.microsoft.com/office/drawing/2014/main" val="2251312050"/>
                  </a:ext>
                </a:extLst>
              </a:tr>
            </a:tbl>
          </a:graphicData>
        </a:graphic>
      </p:graphicFrame>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824077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Stripping Whitespace</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Extra whitespace can be confusing in your programs. To programmers </a:t>
            </a:r>
            <a:r>
              <a:rPr lang="en-US" b="1" dirty="0">
                <a:latin typeface="Candara Light" panose="020E0502030303020204" pitchFamily="34" charset="0"/>
              </a:rPr>
              <a:t>'python'</a:t>
            </a:r>
            <a:r>
              <a:rPr lang="en-US" dirty="0">
                <a:latin typeface="Candara Light" panose="020E0502030303020204" pitchFamily="34" charset="0"/>
              </a:rPr>
              <a:t> and </a:t>
            </a:r>
            <a:r>
              <a:rPr lang="en-US" b="1" dirty="0">
                <a:latin typeface="Candara Light" panose="020E0502030303020204" pitchFamily="34" charset="0"/>
              </a:rPr>
              <a:t>'python '</a:t>
            </a:r>
            <a:r>
              <a:rPr lang="en-US" dirty="0">
                <a:latin typeface="Candara Light" panose="020E0502030303020204" pitchFamily="34" charset="0"/>
              </a:rPr>
              <a:t> look pretty much the same. But to a program, they are two different strings.</a:t>
            </a:r>
          </a:p>
          <a:p>
            <a:r>
              <a:rPr lang="en-US" dirty="0">
                <a:latin typeface="Candara Light" panose="020E0502030303020204" pitchFamily="34" charset="0"/>
              </a:rPr>
              <a:t>Python can look for extra whitespace on the right and left sides of a string. To ensure that no whitespace exists at the right end of a string, use the </a:t>
            </a:r>
            <a:r>
              <a:rPr lang="en-US" dirty="0" err="1">
                <a:latin typeface="Candara Light" panose="020E0502030303020204" pitchFamily="34" charset="0"/>
              </a:rPr>
              <a:t>rstrip</a:t>
            </a:r>
            <a:r>
              <a:rPr lang="en-US" dirty="0">
                <a:latin typeface="Candara Light" panose="020E0502030303020204" pitchFamily="34" charset="0"/>
              </a:rPr>
              <a:t>() method.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1446718A-43AF-44B2-A6A4-6EECB0810FA1}"/>
              </a:ext>
            </a:extLst>
          </p:cNvPr>
          <p:cNvPicPr>
            <a:picLocks noChangeAspect="1"/>
          </p:cNvPicPr>
          <p:nvPr/>
        </p:nvPicPr>
        <p:blipFill rotWithShape="1">
          <a:blip r:embed="rId3"/>
          <a:srcRect l="24436" t="39350" r="9516" b="30098"/>
          <a:stretch/>
        </p:blipFill>
        <p:spPr>
          <a:xfrm>
            <a:off x="1790700" y="4482088"/>
            <a:ext cx="8610600" cy="2239387"/>
          </a:xfrm>
          <a:prstGeom prst="rect">
            <a:avLst/>
          </a:prstGeom>
        </p:spPr>
      </p:pic>
    </p:spTree>
    <p:extLst>
      <p:ext uri="{BB962C8B-B14F-4D97-AF65-F5344CB8AC3E}">
        <p14:creationId xmlns:p14="http://schemas.microsoft.com/office/powerpoint/2010/main" val="2327126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When you ask Python for this value in a terminal session, you can see the space at the end of the value. When the </a:t>
            </a:r>
            <a:r>
              <a:rPr lang="en-US" dirty="0" err="1">
                <a:latin typeface="Candara Light" panose="020E0502030303020204" pitchFamily="34" charset="0"/>
              </a:rPr>
              <a:t>rstrip</a:t>
            </a:r>
            <a:r>
              <a:rPr lang="en-US" dirty="0">
                <a:latin typeface="Candara Light" panose="020E0502030303020204" pitchFamily="34" charset="0"/>
              </a:rPr>
              <a:t>() method acts on the variable </a:t>
            </a:r>
            <a:r>
              <a:rPr lang="en-US" dirty="0" err="1">
                <a:latin typeface="Candara Light" panose="020E0502030303020204" pitchFamily="34" charset="0"/>
              </a:rPr>
              <a:t>favorite_language</a:t>
            </a:r>
            <a:r>
              <a:rPr lang="en-US" dirty="0">
                <a:latin typeface="Candara Light" panose="020E0502030303020204" pitchFamily="34" charset="0"/>
              </a:rPr>
              <a:t>, this extra space is removed. However, it is only removed </a:t>
            </a:r>
            <a:r>
              <a:rPr lang="en-US" b="1" dirty="0">
                <a:latin typeface="Candara Light" panose="020E0502030303020204" pitchFamily="34" charset="0"/>
              </a:rPr>
              <a:t>temporarily</a:t>
            </a:r>
            <a:r>
              <a:rPr lang="en-US" dirty="0">
                <a:latin typeface="Candara Light" panose="020E0502030303020204" pitchFamily="34" charset="0"/>
              </a:rPr>
              <a:t>.</a:t>
            </a:r>
          </a:p>
          <a:p>
            <a:r>
              <a:rPr lang="en-US" dirty="0">
                <a:latin typeface="Candara Light" panose="020E0502030303020204" pitchFamily="34" charset="0"/>
              </a:rPr>
              <a:t>To remove the whitespace from the string </a:t>
            </a:r>
            <a:r>
              <a:rPr lang="en-US" b="1" dirty="0">
                <a:latin typeface="Candara Light" panose="020E0502030303020204" pitchFamily="34" charset="0"/>
              </a:rPr>
              <a:t>permanently</a:t>
            </a:r>
            <a:r>
              <a:rPr lang="en-US" dirty="0">
                <a:latin typeface="Candara Light" panose="020E0502030303020204" pitchFamily="34" charset="0"/>
              </a:rPr>
              <a:t>, you have to associate the stripped value with the variable name: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C4D8D637-10E3-4061-AE06-6D8418105AB0}"/>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Stripping Whitespace</a:t>
            </a:r>
          </a:p>
        </p:txBody>
      </p:sp>
      <p:pic>
        <p:nvPicPr>
          <p:cNvPr id="8" name="Picture 7">
            <a:extLst>
              <a:ext uri="{FF2B5EF4-FFF2-40B4-BE49-F238E27FC236}">
                <a16:creationId xmlns:a16="http://schemas.microsoft.com/office/drawing/2014/main" id="{CC3C8D60-083B-4AAA-A604-DD50A960AB70}"/>
              </a:ext>
            </a:extLst>
          </p:cNvPr>
          <p:cNvPicPr>
            <a:picLocks noChangeAspect="1"/>
          </p:cNvPicPr>
          <p:nvPr/>
        </p:nvPicPr>
        <p:blipFill rotWithShape="1">
          <a:blip r:embed="rId3"/>
          <a:srcRect l="24557" t="59144" r="9637" b="21518"/>
          <a:stretch/>
        </p:blipFill>
        <p:spPr>
          <a:xfrm>
            <a:off x="1224116" y="4468761"/>
            <a:ext cx="10339090" cy="1708202"/>
          </a:xfrm>
          <a:prstGeom prst="rect">
            <a:avLst/>
          </a:prstGeom>
        </p:spPr>
      </p:pic>
    </p:spTree>
    <p:extLst>
      <p:ext uri="{BB962C8B-B14F-4D97-AF65-F5344CB8AC3E}">
        <p14:creationId xmlns:p14="http://schemas.microsoft.com/office/powerpoint/2010/main" val="3240272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92500" lnSpcReduction="10000"/>
          </a:bodyPr>
          <a:lstStyle/>
          <a:p>
            <a:r>
              <a:rPr lang="en-US" dirty="0">
                <a:latin typeface="Candara Light" panose="020E0502030303020204" pitchFamily="34" charset="0"/>
              </a:rPr>
              <a:t>You can also strip whitespace from the left side of a string using the  </a:t>
            </a:r>
            <a:r>
              <a:rPr lang="en-US" b="1" dirty="0" err="1">
                <a:latin typeface="Candara Light" panose="020E0502030303020204" pitchFamily="34" charset="0"/>
              </a:rPr>
              <a:t>lstrip</a:t>
            </a:r>
            <a:r>
              <a:rPr lang="en-US" b="1" dirty="0">
                <a:latin typeface="Candara Light" panose="020E0502030303020204" pitchFamily="34" charset="0"/>
              </a:rPr>
              <a:t>() </a:t>
            </a:r>
            <a:r>
              <a:rPr lang="en-US" dirty="0">
                <a:latin typeface="Candara Light" panose="020E0502030303020204" pitchFamily="34" charset="0"/>
              </a:rPr>
              <a:t>method, or from both sides at once using </a:t>
            </a:r>
            <a:r>
              <a:rPr lang="en-US" b="1" dirty="0">
                <a:latin typeface="Candara Light" panose="020E0502030303020204" pitchFamily="34" charset="0"/>
              </a:rPr>
              <a:t>strip()</a:t>
            </a:r>
            <a:r>
              <a:rPr lang="en-US" dirty="0">
                <a:latin typeface="Candara Light" panose="020E0502030303020204" pitchFamily="34" charset="0"/>
              </a:rPr>
              <a:t>:</a:t>
            </a: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r>
              <a:rPr lang="en-US" dirty="0">
                <a:latin typeface="Candara Light" panose="020E0502030303020204" pitchFamily="34" charset="0"/>
              </a:rPr>
              <a:t>In the real world, these stripping functions are used most often to clean up user input before it’s stored in a program.</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CCB0D0C4-DF1F-41E1-A86F-72699B0F0838}"/>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Stripping Whitespace</a:t>
            </a:r>
          </a:p>
        </p:txBody>
      </p:sp>
      <p:pic>
        <p:nvPicPr>
          <p:cNvPr id="8" name="Picture 7">
            <a:extLst>
              <a:ext uri="{FF2B5EF4-FFF2-40B4-BE49-F238E27FC236}">
                <a16:creationId xmlns:a16="http://schemas.microsoft.com/office/drawing/2014/main" id="{6DBBACB1-6122-472F-A865-4551F50E3CE6}"/>
              </a:ext>
            </a:extLst>
          </p:cNvPr>
          <p:cNvPicPr>
            <a:picLocks noChangeAspect="1"/>
          </p:cNvPicPr>
          <p:nvPr/>
        </p:nvPicPr>
        <p:blipFill rotWithShape="1">
          <a:blip r:embed="rId3"/>
          <a:srcRect l="24315" t="48387" r="9638" b="21706"/>
          <a:stretch/>
        </p:blipFill>
        <p:spPr>
          <a:xfrm>
            <a:off x="1108122" y="2607571"/>
            <a:ext cx="9975756" cy="2539616"/>
          </a:xfrm>
          <a:prstGeom prst="rect">
            <a:avLst/>
          </a:prstGeom>
        </p:spPr>
      </p:pic>
    </p:spTree>
    <p:extLst>
      <p:ext uri="{BB962C8B-B14F-4D97-AF65-F5344CB8AC3E}">
        <p14:creationId xmlns:p14="http://schemas.microsoft.com/office/powerpoint/2010/main" val="2605756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Avoiding Syntax Errors with Strings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mj-lt"/>
              </a:rPr>
              <a:t>A syntax error occurs when Python doesn’t recognize a section of your program as valid Python code. </a:t>
            </a:r>
          </a:p>
          <a:p>
            <a:pPr algn="just"/>
            <a:r>
              <a:rPr lang="en-US" dirty="0">
                <a:latin typeface="+mj-lt"/>
              </a:rPr>
              <a:t>For example, if you use an apostrophe within single quotes, you’ll produce an error. This happens because Python interprets everything between the first single quote and the apostrophe as a string. It then tries to interpret the rest of the text as Python code, which causes errors.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51810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Develop the following program and call it </a:t>
            </a:r>
            <a:r>
              <a:rPr lang="en-US" b="1" i="1" dirty="0">
                <a:latin typeface="Candara Light" panose="020E0502030303020204" pitchFamily="34" charset="0"/>
              </a:rPr>
              <a:t>apostrophe.py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E5444020-BA15-4554-8D4C-01161409C631}"/>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Avoiding Syntax Errors with Strings</a:t>
            </a:r>
          </a:p>
        </p:txBody>
      </p:sp>
      <p:pic>
        <p:nvPicPr>
          <p:cNvPr id="10" name="Picture 9">
            <a:extLst>
              <a:ext uri="{FF2B5EF4-FFF2-40B4-BE49-F238E27FC236}">
                <a16:creationId xmlns:a16="http://schemas.microsoft.com/office/drawing/2014/main" id="{70504CA9-4997-440A-82D6-2CA630954EF9}"/>
              </a:ext>
            </a:extLst>
          </p:cNvPr>
          <p:cNvPicPr>
            <a:picLocks noChangeAspect="1"/>
          </p:cNvPicPr>
          <p:nvPr/>
        </p:nvPicPr>
        <p:blipFill rotWithShape="1">
          <a:blip r:embed="rId3"/>
          <a:srcRect l="23952" t="36520" r="10604" b="52259"/>
          <a:stretch/>
        </p:blipFill>
        <p:spPr>
          <a:xfrm>
            <a:off x="2106561" y="2659846"/>
            <a:ext cx="7978878" cy="769154"/>
          </a:xfrm>
          <a:prstGeom prst="rect">
            <a:avLst/>
          </a:prstGeom>
        </p:spPr>
      </p:pic>
      <p:pic>
        <p:nvPicPr>
          <p:cNvPr id="12" name="Picture 11">
            <a:extLst>
              <a:ext uri="{FF2B5EF4-FFF2-40B4-BE49-F238E27FC236}">
                <a16:creationId xmlns:a16="http://schemas.microsoft.com/office/drawing/2014/main" id="{B915F363-BA8F-434C-B406-AFA7D0AB6F2E}"/>
              </a:ext>
            </a:extLst>
          </p:cNvPr>
          <p:cNvPicPr>
            <a:picLocks noChangeAspect="1"/>
          </p:cNvPicPr>
          <p:nvPr/>
        </p:nvPicPr>
        <p:blipFill rotWithShape="1">
          <a:blip r:embed="rId3"/>
          <a:srcRect l="23588" t="80662" r="10968" b="8117"/>
          <a:stretch/>
        </p:blipFill>
        <p:spPr>
          <a:xfrm>
            <a:off x="2106560" y="3649250"/>
            <a:ext cx="7978879" cy="769154"/>
          </a:xfrm>
          <a:prstGeom prst="rect">
            <a:avLst/>
          </a:prstGeom>
        </p:spPr>
      </p:pic>
    </p:spTree>
    <p:extLst>
      <p:ext uri="{BB962C8B-B14F-4D97-AF65-F5344CB8AC3E}">
        <p14:creationId xmlns:p14="http://schemas.microsoft.com/office/powerpoint/2010/main" val="1982407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Save each of the following exercises as a separate file with a name like name_cases.py. If you get stuck, take a break or see the suggestions in Appendix C. </a:t>
            </a:r>
          </a:p>
          <a:p>
            <a:r>
              <a:rPr lang="en-US" b="1" dirty="0">
                <a:latin typeface="+mj-lt"/>
              </a:rPr>
              <a:t>2-3. Personal Message</a:t>
            </a:r>
            <a:r>
              <a:rPr lang="en-US" dirty="0">
                <a:latin typeface="+mj-lt"/>
              </a:rPr>
              <a:t>: Use a variable to represent a person’s name, and print a message to that person. Your message should be simple, such as, “Hello Eric, would you like to learn some Python today?” </a:t>
            </a:r>
          </a:p>
          <a:p>
            <a:r>
              <a:rPr lang="en-US" b="1" dirty="0">
                <a:latin typeface="+mj-lt"/>
              </a:rPr>
              <a:t>2-4. Name Cases: </a:t>
            </a:r>
            <a:r>
              <a:rPr lang="en-US" dirty="0">
                <a:latin typeface="+mj-lt"/>
              </a:rPr>
              <a:t>Use a variable to represent a person’s name, and then print that person’s name in lowercase, uppercase, and title case.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B9FB2540-9747-433C-A5F9-771F094F1D2B}"/>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Try It Yourself</a:t>
            </a:r>
          </a:p>
        </p:txBody>
      </p:sp>
    </p:spTree>
    <p:extLst>
      <p:ext uri="{BB962C8B-B14F-4D97-AF65-F5344CB8AC3E}">
        <p14:creationId xmlns:p14="http://schemas.microsoft.com/office/powerpoint/2010/main" val="38389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b="1" dirty="0">
                <a:latin typeface="+mj-lt"/>
              </a:rPr>
              <a:t>2-5. Famous Quote</a:t>
            </a:r>
            <a:r>
              <a:rPr lang="en-US" dirty="0">
                <a:latin typeface="+mj-lt"/>
              </a:rPr>
              <a:t>: Find a quote from a famous person you admire. Print the quote and the name of its author. Your output should look something like the following, including the quotation marks: </a:t>
            </a:r>
          </a:p>
          <a:p>
            <a:pPr lvl="1" algn="just"/>
            <a:r>
              <a:rPr lang="en-US" dirty="0">
                <a:latin typeface="+mj-lt"/>
              </a:rPr>
              <a:t>Albert Einstein once said, “A person who never made a mistake never tried anything new.” </a:t>
            </a:r>
          </a:p>
          <a:p>
            <a:pPr algn="just"/>
            <a:r>
              <a:rPr lang="en-US" b="1" dirty="0">
                <a:latin typeface="+mj-lt"/>
              </a:rPr>
              <a:t>2-6. Famous Quote 2</a:t>
            </a:r>
            <a:r>
              <a:rPr lang="en-US" dirty="0">
                <a:latin typeface="+mj-lt"/>
              </a:rPr>
              <a:t>: Repeat Exercise 2-5, but this time, represent the famous person’s name using a variable called </a:t>
            </a:r>
            <a:r>
              <a:rPr lang="en-US" dirty="0" err="1">
                <a:latin typeface="+mj-lt"/>
              </a:rPr>
              <a:t>famous_person</a:t>
            </a:r>
            <a:r>
              <a:rPr lang="en-US" dirty="0">
                <a:latin typeface="+mj-lt"/>
              </a:rPr>
              <a:t>. Then compose your message and represent it with a new variable called message. Print your message.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C316F957-C9AC-45CF-B4FC-DEF0FD2AFCA0}"/>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Try It Yourself</a:t>
            </a:r>
          </a:p>
        </p:txBody>
      </p:sp>
    </p:spTree>
    <p:extLst>
      <p:ext uri="{BB962C8B-B14F-4D97-AF65-F5344CB8AC3E}">
        <p14:creationId xmlns:p14="http://schemas.microsoft.com/office/powerpoint/2010/main" val="43292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b="1" dirty="0">
                <a:latin typeface="+mj-lt"/>
              </a:rPr>
              <a:t>2-7. Stripping Names: </a:t>
            </a:r>
            <a:r>
              <a:rPr lang="en-US" dirty="0">
                <a:latin typeface="+mj-lt"/>
              </a:rPr>
              <a:t>Use a variable to represent a person’s name, and include some whitespace characters at the beginning and end of the name. Make sure you use each character combination, "\t" and "\n", at least once. Print the name once, so the whitespace around the name is displayed. Then print the name using each of the three stripping functions, </a:t>
            </a:r>
            <a:r>
              <a:rPr lang="en-US" dirty="0" err="1">
                <a:latin typeface="+mj-lt"/>
              </a:rPr>
              <a:t>lstrip</a:t>
            </a:r>
            <a:r>
              <a:rPr lang="en-US" dirty="0">
                <a:latin typeface="+mj-lt"/>
              </a:rPr>
              <a:t>(), </a:t>
            </a:r>
            <a:r>
              <a:rPr lang="en-US" dirty="0" err="1">
                <a:latin typeface="+mj-lt"/>
              </a:rPr>
              <a:t>rstrip</a:t>
            </a:r>
            <a:r>
              <a:rPr lang="en-US" dirty="0">
                <a:latin typeface="+mj-lt"/>
              </a:rPr>
              <a:t>(), and strip().</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1390006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Numbers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Let’s first look at how Python manages integers, because they’re the simplest to work with.</a:t>
            </a:r>
          </a:p>
          <a:p>
            <a:r>
              <a:rPr lang="en-US" dirty="0">
                <a:latin typeface="Candara Light" panose="020E0502030303020204" pitchFamily="34" charset="0"/>
              </a:rPr>
              <a:t>You can add (+), subtract (-), multiply (*), and divide (/) integers in Python.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EEE92309-E45F-4C68-AAD7-F13CE93D1A73}"/>
              </a:ext>
            </a:extLst>
          </p:cNvPr>
          <p:cNvPicPr>
            <a:picLocks noChangeAspect="1"/>
          </p:cNvPicPr>
          <p:nvPr/>
        </p:nvPicPr>
        <p:blipFill rotWithShape="1">
          <a:blip r:embed="rId3"/>
          <a:srcRect l="23588" t="17833" r="10000" b="47741"/>
          <a:stretch/>
        </p:blipFill>
        <p:spPr>
          <a:xfrm>
            <a:off x="1917290" y="3687096"/>
            <a:ext cx="8096866" cy="2359743"/>
          </a:xfrm>
          <a:prstGeom prst="rect">
            <a:avLst/>
          </a:prstGeom>
        </p:spPr>
      </p:pic>
    </p:spTree>
    <p:extLst>
      <p:ext uri="{BB962C8B-B14F-4D97-AF65-F5344CB8AC3E}">
        <p14:creationId xmlns:p14="http://schemas.microsoft.com/office/powerpoint/2010/main" val="3096267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Python uses two multiplication symbols to represent exponents: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EA1DEFAC-96C9-4734-A315-D0917BE2DB41}"/>
              </a:ext>
            </a:extLst>
          </p:cNvPr>
          <p:cNvPicPr>
            <a:picLocks noChangeAspect="1"/>
          </p:cNvPicPr>
          <p:nvPr/>
        </p:nvPicPr>
        <p:blipFill rotWithShape="1">
          <a:blip r:embed="rId3"/>
          <a:srcRect l="23830" t="63878" r="10362" b="7942"/>
          <a:stretch/>
        </p:blipFill>
        <p:spPr>
          <a:xfrm>
            <a:off x="2084438" y="2463185"/>
            <a:ext cx="8023123" cy="1931629"/>
          </a:xfrm>
          <a:prstGeom prst="rect">
            <a:avLst/>
          </a:prstGeom>
        </p:spPr>
      </p:pic>
      <p:sp>
        <p:nvSpPr>
          <p:cNvPr id="8" name="Title 1">
            <a:extLst>
              <a:ext uri="{FF2B5EF4-FFF2-40B4-BE49-F238E27FC236}">
                <a16:creationId xmlns:a16="http://schemas.microsoft.com/office/drawing/2014/main" id="{538375B5-57ED-4313-9C8D-5EEBAD5FD216}"/>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Numbers</a:t>
            </a:r>
          </a:p>
        </p:txBody>
      </p:sp>
    </p:spTree>
    <p:extLst>
      <p:ext uri="{BB962C8B-B14F-4D97-AF65-F5344CB8AC3E}">
        <p14:creationId xmlns:p14="http://schemas.microsoft.com/office/powerpoint/2010/main" val="160475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Ex. 1: Residential solar water heater</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Conclusions:</a:t>
            </a:r>
          </a:p>
          <a:p>
            <a:r>
              <a:rPr lang="en-US" dirty="0">
                <a:latin typeface="Candara Light" panose="020E0502030303020204" pitchFamily="34" charset="0"/>
              </a:rPr>
              <a:t>Energy balance &amp; mass balance are essential.</a:t>
            </a:r>
          </a:p>
          <a:p>
            <a:r>
              <a:rPr lang="en-US" dirty="0">
                <a:latin typeface="Candara Light" panose="020E0502030303020204" pitchFamily="34" charset="0"/>
              </a:rPr>
              <a:t>Data visualization is an art.</a:t>
            </a:r>
          </a:p>
          <a:p>
            <a:r>
              <a:rPr lang="en-US" dirty="0">
                <a:latin typeface="Candara Light" panose="020E0502030303020204" pitchFamily="34" charset="0"/>
              </a:rPr>
              <a:t>Accuracy is not cheap.</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126835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Python supports the order of operations too, so you can use multiple operations in one expression. You can also use parentheses to modify the order of operations. </a:t>
            </a:r>
          </a:p>
          <a:p>
            <a:endParaRPr lang="en-US" dirty="0">
              <a:latin typeface="+mj-lt"/>
            </a:endParaRPr>
          </a:p>
          <a:p>
            <a:endParaRPr lang="en-US" dirty="0">
              <a:latin typeface="+mj-lt"/>
            </a:endParaRPr>
          </a:p>
          <a:p>
            <a:endParaRPr lang="en-US" dirty="0">
              <a:latin typeface="+mj-lt"/>
            </a:endParaRPr>
          </a:p>
          <a:p>
            <a:r>
              <a:rPr lang="en-US" dirty="0">
                <a:latin typeface="+mj-lt"/>
              </a:rPr>
              <a:t>The spacing in these examples has no effect on how Python evaluates the expressions.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
        <p:nvSpPr>
          <p:cNvPr id="6" name="Title 1">
            <a:extLst>
              <a:ext uri="{FF2B5EF4-FFF2-40B4-BE49-F238E27FC236}">
                <a16:creationId xmlns:a16="http://schemas.microsoft.com/office/drawing/2014/main" id="{62273F75-CE88-4784-A998-E37A4E5412A5}"/>
              </a:ext>
            </a:extLst>
          </p:cNvPr>
          <p:cNvSpPr>
            <a:spLocks noGrp="1"/>
          </p:cNvSpPr>
          <p:nvPr>
            <p:ph type="title"/>
          </p:nvPr>
        </p:nvSpPr>
        <p:spPr>
          <a:xfrm>
            <a:off x="838200" y="365125"/>
            <a:ext cx="10515600" cy="1325563"/>
          </a:xfrm>
        </p:spPr>
        <p:txBody>
          <a:bodyPr>
            <a:normAutofit/>
          </a:bodyPr>
          <a:lstStyle/>
          <a:p>
            <a:pPr algn="ctr"/>
            <a:r>
              <a:rPr lang="en-US" sz="3600" dirty="0">
                <a:latin typeface="Candara Light" panose="020E0502030303020204" pitchFamily="34" charset="0"/>
              </a:rPr>
              <a:t>Numbers</a:t>
            </a:r>
          </a:p>
        </p:txBody>
      </p:sp>
      <p:pic>
        <p:nvPicPr>
          <p:cNvPr id="8" name="Picture 7">
            <a:extLst>
              <a:ext uri="{FF2B5EF4-FFF2-40B4-BE49-F238E27FC236}">
                <a16:creationId xmlns:a16="http://schemas.microsoft.com/office/drawing/2014/main" id="{DDB7F831-FF64-47BC-A7D6-0C65EFE8E638}"/>
              </a:ext>
            </a:extLst>
          </p:cNvPr>
          <p:cNvPicPr>
            <a:picLocks noChangeAspect="1"/>
          </p:cNvPicPr>
          <p:nvPr/>
        </p:nvPicPr>
        <p:blipFill rotWithShape="1">
          <a:blip r:embed="rId3"/>
          <a:srcRect l="23951" t="24641" r="10364" b="56021"/>
          <a:stretch/>
        </p:blipFill>
        <p:spPr>
          <a:xfrm>
            <a:off x="1401892" y="3091785"/>
            <a:ext cx="9388215" cy="1553957"/>
          </a:xfrm>
          <a:prstGeom prst="rect">
            <a:avLst/>
          </a:prstGeom>
        </p:spPr>
      </p:pic>
    </p:spTree>
    <p:extLst>
      <p:ext uri="{BB962C8B-B14F-4D97-AF65-F5344CB8AC3E}">
        <p14:creationId xmlns:p14="http://schemas.microsoft.com/office/powerpoint/2010/main" val="2115025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Floats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Python calls any number with a decimal point a float. </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442E5313-55B3-4B7E-B21A-06D4BF8432D6}"/>
              </a:ext>
            </a:extLst>
          </p:cNvPr>
          <p:cNvPicPr>
            <a:picLocks noChangeAspect="1"/>
          </p:cNvPicPr>
          <p:nvPr/>
        </p:nvPicPr>
        <p:blipFill rotWithShape="1">
          <a:blip r:embed="rId3"/>
          <a:srcRect l="24436" t="34616" r="9516" b="31819"/>
          <a:stretch/>
        </p:blipFill>
        <p:spPr>
          <a:xfrm>
            <a:off x="2069690" y="2850919"/>
            <a:ext cx="8052620" cy="2300749"/>
          </a:xfrm>
          <a:prstGeom prst="rect">
            <a:avLst/>
          </a:prstGeom>
        </p:spPr>
      </p:pic>
    </p:spTree>
    <p:extLst>
      <p:ext uri="{BB962C8B-B14F-4D97-AF65-F5344CB8AC3E}">
        <p14:creationId xmlns:p14="http://schemas.microsoft.com/office/powerpoint/2010/main" val="822960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Integers and Floats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mj-lt"/>
              </a:rPr>
              <a:t>When you divide any two numbers, even if they are integers that result in a whole number, you’ll always get a float.</a:t>
            </a:r>
          </a:p>
          <a:p>
            <a:pPr algn="just"/>
            <a:r>
              <a:rPr lang="en-US" dirty="0">
                <a:latin typeface="+mj-lt"/>
              </a:rPr>
              <a:t>If you mix an integer and a float in any other operation, you’ll get a float as well.</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BA304B8B-6015-4051-97CD-C03EFB6EA8AB}"/>
              </a:ext>
            </a:extLst>
          </p:cNvPr>
          <p:cNvPicPr>
            <a:picLocks noChangeAspect="1"/>
          </p:cNvPicPr>
          <p:nvPr/>
        </p:nvPicPr>
        <p:blipFill rotWithShape="1">
          <a:blip r:embed="rId3"/>
          <a:srcRect l="24072" t="17833" r="9516" b="70033"/>
          <a:stretch/>
        </p:blipFill>
        <p:spPr>
          <a:xfrm>
            <a:off x="1686635" y="3659186"/>
            <a:ext cx="9030124" cy="927562"/>
          </a:xfrm>
          <a:prstGeom prst="rect">
            <a:avLst/>
          </a:prstGeom>
        </p:spPr>
      </p:pic>
      <p:pic>
        <p:nvPicPr>
          <p:cNvPr id="9" name="Picture 8">
            <a:extLst>
              <a:ext uri="{FF2B5EF4-FFF2-40B4-BE49-F238E27FC236}">
                <a16:creationId xmlns:a16="http://schemas.microsoft.com/office/drawing/2014/main" id="{DECBC33D-8789-4CFD-8EEF-7B9171EA6F80}"/>
              </a:ext>
            </a:extLst>
          </p:cNvPr>
          <p:cNvPicPr>
            <a:picLocks noChangeAspect="1"/>
          </p:cNvPicPr>
          <p:nvPr/>
        </p:nvPicPr>
        <p:blipFill rotWithShape="1">
          <a:blip r:embed="rId3"/>
          <a:srcRect l="24435" t="42362" r="9154" b="31389"/>
          <a:stretch/>
        </p:blipFill>
        <p:spPr>
          <a:xfrm>
            <a:off x="1962686" y="4837471"/>
            <a:ext cx="8478021" cy="1884004"/>
          </a:xfrm>
          <a:prstGeom prst="rect">
            <a:avLst/>
          </a:prstGeom>
        </p:spPr>
      </p:pic>
    </p:spTree>
    <p:extLst>
      <p:ext uri="{BB962C8B-B14F-4D97-AF65-F5344CB8AC3E}">
        <p14:creationId xmlns:p14="http://schemas.microsoft.com/office/powerpoint/2010/main" val="2389654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Underscores in Numbers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mj-lt"/>
              </a:rPr>
              <a:t>When you’re writing long numbers, you can group digits using underscores to make large numbers more readable: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9" name="Picture 8">
            <a:extLst>
              <a:ext uri="{FF2B5EF4-FFF2-40B4-BE49-F238E27FC236}">
                <a16:creationId xmlns:a16="http://schemas.microsoft.com/office/drawing/2014/main" id="{D8EE7B6A-0274-4288-B909-746B6D71AAAF}"/>
              </a:ext>
            </a:extLst>
          </p:cNvPr>
          <p:cNvPicPr>
            <a:picLocks noChangeAspect="1"/>
          </p:cNvPicPr>
          <p:nvPr/>
        </p:nvPicPr>
        <p:blipFill rotWithShape="1">
          <a:blip r:embed="rId3"/>
          <a:srcRect l="23710" t="36520" r="10363" b="56347"/>
          <a:stretch/>
        </p:blipFill>
        <p:spPr>
          <a:xfrm>
            <a:off x="1116436" y="2896937"/>
            <a:ext cx="9959128" cy="605803"/>
          </a:xfrm>
          <a:prstGeom prst="rect">
            <a:avLst/>
          </a:prstGeom>
        </p:spPr>
      </p:pic>
    </p:spTree>
    <p:extLst>
      <p:ext uri="{BB962C8B-B14F-4D97-AF65-F5344CB8AC3E}">
        <p14:creationId xmlns:p14="http://schemas.microsoft.com/office/powerpoint/2010/main" val="3436933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Multiple Assignment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pPr algn="just"/>
            <a:r>
              <a:rPr lang="en-US" dirty="0">
                <a:latin typeface="Candara Light" panose="020E0502030303020204" pitchFamily="34" charset="0"/>
              </a:rPr>
              <a:t>You can assign values to more than one variable using just a single line.</a:t>
            </a:r>
          </a:p>
          <a:p>
            <a:pPr algn="just"/>
            <a:endParaRPr lang="en-US" dirty="0">
              <a:latin typeface="Candara Light" panose="020E0502030303020204" pitchFamily="34" charset="0"/>
            </a:endParaRPr>
          </a:p>
          <a:p>
            <a:pPr algn="just"/>
            <a:endParaRPr lang="en-US" dirty="0">
              <a:latin typeface="Candara Light" panose="020E0502030303020204" pitchFamily="34" charset="0"/>
            </a:endParaRPr>
          </a:p>
          <a:p>
            <a:pPr algn="just"/>
            <a:r>
              <a:rPr lang="en-US" dirty="0">
                <a:latin typeface="Candara Light" panose="020E0502030303020204" pitchFamily="34" charset="0"/>
              </a:rPr>
              <a:t>You need to separate the variable names with commas, and do the same with the values, and Python will assign each value to its respectively positioned variable. As long as the number of values matches the number of variables, Python will match them up correctly.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D6BBCC2B-5B7A-4669-822F-314607811F7F}"/>
              </a:ext>
            </a:extLst>
          </p:cNvPr>
          <p:cNvPicPr>
            <a:picLocks noChangeAspect="1"/>
          </p:cNvPicPr>
          <p:nvPr/>
        </p:nvPicPr>
        <p:blipFill rotWithShape="1">
          <a:blip r:embed="rId3"/>
          <a:srcRect l="23710" t="50000" r="10242" b="40425"/>
          <a:stretch/>
        </p:blipFill>
        <p:spPr>
          <a:xfrm>
            <a:off x="1029180" y="2824316"/>
            <a:ext cx="10133640" cy="825910"/>
          </a:xfrm>
          <a:prstGeom prst="rect">
            <a:avLst/>
          </a:prstGeom>
        </p:spPr>
      </p:pic>
    </p:spTree>
    <p:extLst>
      <p:ext uri="{BB962C8B-B14F-4D97-AF65-F5344CB8AC3E}">
        <p14:creationId xmlns:p14="http://schemas.microsoft.com/office/powerpoint/2010/main" val="506320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Constants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Candara Light" panose="020E0502030303020204" pitchFamily="34" charset="0"/>
              </a:rPr>
              <a:t>A constant is like a variable whose value stays the same throughout the life of a program.</a:t>
            </a:r>
          </a:p>
          <a:p>
            <a:pPr algn="just"/>
            <a:r>
              <a:rPr lang="en-US" dirty="0">
                <a:latin typeface="Candara Light" panose="020E0502030303020204" pitchFamily="34" charset="0"/>
              </a:rPr>
              <a:t>Python doesn’t have built-in constant types, but Python programmers use all capital letters to indicate a variable should be treated as a constant and never be changed.</a:t>
            </a:r>
          </a:p>
          <a:p>
            <a:pPr algn="just"/>
            <a:r>
              <a:rPr lang="en-US" dirty="0">
                <a:latin typeface="Candara Light" panose="020E0502030303020204" pitchFamily="34" charset="0"/>
              </a:rPr>
              <a:t>When you want to treat a variable as a constant in your code, make the name of the variable all capital letters.</a:t>
            </a:r>
          </a:p>
          <a:p>
            <a:pPr algn="just"/>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1AAE0378-92B7-4BB8-B288-9C63E990CDF7}"/>
              </a:ext>
            </a:extLst>
          </p:cNvPr>
          <p:cNvPicPr>
            <a:picLocks noChangeAspect="1"/>
          </p:cNvPicPr>
          <p:nvPr/>
        </p:nvPicPr>
        <p:blipFill rotWithShape="1">
          <a:blip r:embed="rId3"/>
          <a:srcRect l="23952" t="55056" r="10121" b="36768"/>
          <a:stretch/>
        </p:blipFill>
        <p:spPr>
          <a:xfrm>
            <a:off x="838200" y="4999702"/>
            <a:ext cx="10787668" cy="752168"/>
          </a:xfrm>
          <a:prstGeom prst="rect">
            <a:avLst/>
          </a:prstGeom>
        </p:spPr>
      </p:pic>
    </p:spTree>
    <p:extLst>
      <p:ext uri="{BB962C8B-B14F-4D97-AF65-F5344CB8AC3E}">
        <p14:creationId xmlns:p14="http://schemas.microsoft.com/office/powerpoint/2010/main" val="4145309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b="1" dirty="0">
                <a:latin typeface="+mj-lt"/>
              </a:rPr>
              <a:t>2-8. Number Eight</a:t>
            </a:r>
            <a:r>
              <a:rPr lang="en-US" dirty="0">
                <a:latin typeface="+mj-lt"/>
              </a:rPr>
              <a:t>: Write addition, subtraction, multiplication, and division operations that each result in the number 8. Be sure to enclose your operations in print() calls to see the results. You should create four lines that look like this: </a:t>
            </a:r>
          </a:p>
          <a:p>
            <a:pPr lvl="1" algn="just"/>
            <a:r>
              <a:rPr lang="en-US" dirty="0">
                <a:latin typeface="+mj-lt"/>
              </a:rPr>
              <a:t>print(5+3) </a:t>
            </a:r>
          </a:p>
          <a:p>
            <a:pPr lvl="1" algn="just"/>
            <a:r>
              <a:rPr lang="en-US" dirty="0">
                <a:latin typeface="+mj-lt"/>
              </a:rPr>
              <a:t>Your output should simply be four lines with the number 8 appearing once on each line. </a:t>
            </a:r>
          </a:p>
          <a:p>
            <a:pPr algn="just"/>
            <a:r>
              <a:rPr lang="en-US" b="1" dirty="0">
                <a:latin typeface="+mj-lt"/>
              </a:rPr>
              <a:t>2-9. Favorite Number</a:t>
            </a:r>
            <a:r>
              <a:rPr lang="en-US" dirty="0">
                <a:latin typeface="+mj-lt"/>
              </a:rPr>
              <a:t>: Use a variable to represent your favorite number. Then, using that variable, create a message that reveals your favorite number. Print that message.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288617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Comments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 A comment allows you to write notes in English within your programs.</a:t>
            </a:r>
          </a:p>
          <a:p>
            <a:r>
              <a:rPr lang="en-US" dirty="0">
                <a:latin typeface="+mj-lt"/>
              </a:rPr>
              <a:t>In Python, the hash mark (</a:t>
            </a:r>
            <a:r>
              <a:rPr lang="en-US" b="1" dirty="0">
                <a:latin typeface="+mj-lt"/>
              </a:rPr>
              <a:t>#</a:t>
            </a:r>
            <a:r>
              <a:rPr lang="en-US" dirty="0">
                <a:latin typeface="+mj-lt"/>
              </a:rPr>
              <a:t>) indicates a comment. Anything following a hash mark in your code is ignored by the Python interpreter.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96DF0F9D-31E9-4F21-B000-53419A1E7D9F}"/>
              </a:ext>
            </a:extLst>
          </p:cNvPr>
          <p:cNvPicPr>
            <a:picLocks noChangeAspect="1"/>
          </p:cNvPicPr>
          <p:nvPr/>
        </p:nvPicPr>
        <p:blipFill rotWithShape="1">
          <a:blip r:embed="rId3"/>
          <a:srcRect l="24315" t="43868" r="9396" b="43653"/>
          <a:stretch/>
        </p:blipFill>
        <p:spPr>
          <a:xfrm>
            <a:off x="2054942" y="3429000"/>
            <a:ext cx="8082116" cy="855406"/>
          </a:xfrm>
          <a:prstGeom prst="rect">
            <a:avLst/>
          </a:prstGeom>
        </p:spPr>
      </p:pic>
    </p:spTree>
    <p:extLst>
      <p:ext uri="{BB962C8B-B14F-4D97-AF65-F5344CB8AC3E}">
        <p14:creationId xmlns:p14="http://schemas.microsoft.com/office/powerpoint/2010/main" val="549913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b="1" dirty="0">
                <a:latin typeface="+mj-lt"/>
              </a:rPr>
              <a:t>2-10. Adding Comments: </a:t>
            </a:r>
            <a:r>
              <a:rPr lang="en-US" dirty="0">
                <a:latin typeface="+mj-lt"/>
              </a:rPr>
              <a:t>Choose two of the programs you’ve written, and add at least one comment to each. If you don’t have anything specific to write because your programs are too simple at this point, just add your name and the current date at the top of each program file. Then write one sentence describing what the program does.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6173014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The Zen of Python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mj-lt"/>
              </a:rPr>
              <a:t>Python community’s philosophy is contained in “The Zen of Python” by Tim Peters.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pic>
        <p:nvPicPr>
          <p:cNvPr id="7" name="Picture 6">
            <a:extLst>
              <a:ext uri="{FF2B5EF4-FFF2-40B4-BE49-F238E27FC236}">
                <a16:creationId xmlns:a16="http://schemas.microsoft.com/office/drawing/2014/main" id="{F36EC182-5F04-4CB3-82EF-A5D684A3F54F}"/>
              </a:ext>
            </a:extLst>
          </p:cNvPr>
          <p:cNvPicPr>
            <a:picLocks noChangeAspect="1"/>
          </p:cNvPicPr>
          <p:nvPr/>
        </p:nvPicPr>
        <p:blipFill rotWithShape="1">
          <a:blip r:embed="rId3"/>
          <a:srcRect l="24193" t="34831" r="9758" b="34616"/>
          <a:stretch/>
        </p:blipFill>
        <p:spPr>
          <a:xfrm>
            <a:off x="2069689" y="2772697"/>
            <a:ext cx="8052621" cy="2094271"/>
          </a:xfrm>
          <a:prstGeom prst="rect">
            <a:avLst/>
          </a:prstGeom>
        </p:spPr>
      </p:pic>
    </p:spTree>
    <p:extLst>
      <p:ext uri="{BB962C8B-B14F-4D97-AF65-F5344CB8AC3E}">
        <p14:creationId xmlns:p14="http://schemas.microsoft.com/office/powerpoint/2010/main" val="120018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Ex. 2: Building simulation using Energy 3D software</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Download it free from:</a:t>
            </a:r>
          </a:p>
          <a:p>
            <a:r>
              <a:rPr lang="en-US" dirty="0">
                <a:hlinkClick r:id="rId2"/>
              </a:rPr>
              <a:t>Energy3D (free) download Windows version (freedownloadmanager.org)</a:t>
            </a:r>
            <a:endParaRPr lang="en-US" dirty="0"/>
          </a:p>
          <a:p>
            <a:endParaRPr lang="en-US" dirty="0">
              <a:latin typeface="Candara Light" panose="020E0502030303020204" pitchFamily="34" charset="0"/>
            </a:endParaRPr>
          </a:p>
          <a:p>
            <a:r>
              <a:rPr lang="en-US" dirty="0">
                <a:latin typeface="Candara Light" panose="020E0502030303020204" pitchFamily="34" charset="0"/>
              </a:rPr>
              <a:t>What do think the main differences between the two approaches?</a:t>
            </a:r>
          </a:p>
          <a:p>
            <a:r>
              <a:rPr lang="en-US" dirty="0">
                <a:latin typeface="Candara Light" panose="020E0502030303020204" pitchFamily="34" charset="0"/>
              </a:rPr>
              <a:t>Which one you liked more?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3"/>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940095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a:xfrm>
            <a:off x="838200" y="365125"/>
            <a:ext cx="10515600" cy="5873443"/>
          </a:xfrm>
        </p:spPr>
        <p:txBody>
          <a:bodyPr>
            <a:normAutofit/>
          </a:bodyPr>
          <a:lstStyle/>
          <a:p>
            <a:pPr algn="ctr"/>
            <a:r>
              <a:rPr lang="en-US" sz="6600" dirty="0">
                <a:latin typeface="Candara Light" panose="020E0502030303020204" pitchFamily="34" charset="0"/>
              </a:rPr>
              <a:t>Chapter 3: Introducing Lists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9014379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What Is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Candara Light" panose="020E0502030303020204" pitchFamily="34" charset="0"/>
              </a:rPr>
              <a:t>A list is a collection of items in a particular order. </a:t>
            </a:r>
          </a:p>
          <a:p>
            <a:pPr algn="just"/>
            <a:r>
              <a:rPr lang="en-US" dirty="0">
                <a:latin typeface="Candara Light" panose="020E0502030303020204" pitchFamily="34" charset="0"/>
              </a:rPr>
              <a:t>You can make a list that includes the letters of the alphabet, the digits from 0–9, or the names of all the people in your family.</a:t>
            </a:r>
          </a:p>
          <a:p>
            <a:pPr algn="just"/>
            <a:endParaRPr lang="en-US" dirty="0">
              <a:latin typeface="Candara Light" panose="020E0502030303020204" pitchFamily="34" charset="0"/>
            </a:endParaRPr>
          </a:p>
          <a:p>
            <a:pPr algn="just"/>
            <a:r>
              <a:rPr lang="en-US" dirty="0">
                <a:latin typeface="Candara Light" panose="020E0502030303020204" pitchFamily="34" charset="0"/>
              </a:rPr>
              <a:t>In Python, square brackets ([]) indicate a list, and individual elements in the list are separated by commas.</a:t>
            </a:r>
          </a:p>
          <a:p>
            <a:pPr algn="just"/>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3725801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What Is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endParaRPr lang="en-US" dirty="0">
              <a:latin typeface="Candara Light" panose="020E0502030303020204" pitchFamily="34" charset="0"/>
            </a:endParaRPr>
          </a:p>
          <a:p>
            <a:r>
              <a:rPr lang="en-US" dirty="0">
                <a:latin typeface="Candara Light" panose="020E0502030303020204" pitchFamily="34" charset="0"/>
              </a:rPr>
              <a:t>Because this isn’t the output you want your users to see, let’s learn how to access the individual items in a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FF68D15E-B516-43A1-82B3-A788DD5EF1B7}"/>
              </a:ext>
            </a:extLst>
          </p:cNvPr>
          <p:cNvPicPr>
            <a:picLocks noChangeAspect="1"/>
          </p:cNvPicPr>
          <p:nvPr/>
        </p:nvPicPr>
        <p:blipFill rotWithShape="1">
          <a:blip r:embed="rId3"/>
          <a:srcRect l="25641" t="40479" r="14584" b="48689"/>
          <a:stretch/>
        </p:blipFill>
        <p:spPr bwMode="auto">
          <a:xfrm>
            <a:off x="973355" y="2055814"/>
            <a:ext cx="10245289" cy="10437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9668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Accessing Elements in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You can access any element in a list by telling Python the position, or index.</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C233E21D-A0A4-4F4A-8A53-C0C00144124F}"/>
              </a:ext>
            </a:extLst>
          </p:cNvPr>
          <p:cNvPicPr>
            <a:picLocks noChangeAspect="1"/>
          </p:cNvPicPr>
          <p:nvPr/>
        </p:nvPicPr>
        <p:blipFill rotWithShape="1">
          <a:blip r:embed="rId3"/>
          <a:srcRect l="25641" t="21664" r="14584" b="68358"/>
          <a:stretch/>
        </p:blipFill>
        <p:spPr bwMode="auto">
          <a:xfrm>
            <a:off x="2097706" y="2855400"/>
            <a:ext cx="7996587" cy="75035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9AD8EACD-4BD4-4708-AE31-BBABDBBC2110}"/>
              </a:ext>
            </a:extLst>
          </p:cNvPr>
          <p:cNvPicPr>
            <a:picLocks noChangeAspect="1"/>
          </p:cNvPicPr>
          <p:nvPr/>
        </p:nvPicPr>
        <p:blipFill rotWithShape="1">
          <a:blip r:embed="rId3"/>
          <a:srcRect l="25641" t="43614" r="14584" b="49829"/>
          <a:stretch/>
        </p:blipFill>
        <p:spPr bwMode="auto">
          <a:xfrm>
            <a:off x="2155019" y="4170228"/>
            <a:ext cx="7881961" cy="486019"/>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2CC79689-8C98-4ED9-863F-45EE49E4A5F7}"/>
              </a:ext>
            </a:extLst>
          </p:cNvPr>
          <p:cNvPicPr>
            <a:picLocks noChangeAspect="1"/>
          </p:cNvPicPr>
          <p:nvPr/>
        </p:nvPicPr>
        <p:blipFill rotWithShape="1">
          <a:blip r:embed="rId3"/>
          <a:srcRect l="25641" t="72983" r="14584" b="16754"/>
          <a:stretch/>
        </p:blipFill>
        <p:spPr bwMode="auto">
          <a:xfrm>
            <a:off x="2208769" y="5141132"/>
            <a:ext cx="7774460" cy="750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04784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Index Positions Start at 0, Not 1</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dirty="0">
                <a:latin typeface="Candara Light" panose="020E0502030303020204" pitchFamily="34" charset="0"/>
              </a:rPr>
              <a:t>Python considers the first item in a list to be at position 0, not position 1.</a:t>
            </a:r>
          </a:p>
          <a:p>
            <a:pPr algn="just"/>
            <a:r>
              <a:rPr lang="en-US" dirty="0">
                <a:latin typeface="Candara Light" panose="020E0502030303020204" pitchFamily="34" charset="0"/>
              </a:rPr>
              <a:t>The second item in a list has an index of 1. Using this counting system, you can get any element you want from a list by subtracting one from its position in the list.</a:t>
            </a:r>
          </a:p>
          <a:p>
            <a:pPr algn="just"/>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03247983-4850-4277-8E95-563422C6C5C6}"/>
              </a:ext>
            </a:extLst>
          </p:cNvPr>
          <p:cNvPicPr>
            <a:picLocks noChangeAspect="1"/>
          </p:cNvPicPr>
          <p:nvPr/>
        </p:nvPicPr>
        <p:blipFill rotWithShape="1">
          <a:blip r:embed="rId3"/>
          <a:srcRect l="26091" t="20155" r="14241" b="67087"/>
          <a:stretch/>
        </p:blipFill>
        <p:spPr bwMode="auto">
          <a:xfrm>
            <a:off x="2259750" y="4001294"/>
            <a:ext cx="7672499" cy="92196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32D7889-A3F1-4602-8D55-95098DD20C0E}"/>
              </a:ext>
            </a:extLst>
          </p:cNvPr>
          <p:cNvPicPr>
            <a:picLocks noChangeAspect="1"/>
          </p:cNvPicPr>
          <p:nvPr/>
        </p:nvPicPr>
        <p:blipFill rotWithShape="1">
          <a:blip r:embed="rId3"/>
          <a:srcRect l="26091" t="41417" r="14241" b="48413"/>
          <a:stretch/>
        </p:blipFill>
        <p:spPr bwMode="auto">
          <a:xfrm>
            <a:off x="2259750" y="5578685"/>
            <a:ext cx="7652846" cy="7332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5040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Index Positions Start at 0, Not 1</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Python has a special syntax for accessing the last element in a list. By asking for the item at index -1, Python always returns the last item in the list:</a:t>
            </a:r>
          </a:p>
          <a:p>
            <a:endParaRPr lang="en-US" dirty="0">
              <a:latin typeface="Candara Light" panose="020E0502030303020204" pitchFamily="34" charset="0"/>
            </a:endParaRPr>
          </a:p>
          <a:p>
            <a:endParaRPr lang="en-US" dirty="0">
              <a:latin typeface="Candara Light" panose="020E0502030303020204" pitchFamily="34" charset="0"/>
            </a:endParaRPr>
          </a:p>
          <a:p>
            <a:r>
              <a:rPr lang="en-US" dirty="0">
                <a:latin typeface="Candara Light" panose="020E0502030303020204" pitchFamily="34" charset="0"/>
              </a:rPr>
              <a:t>This convention extends to other negative index values as well. The index -2 returns the second item from the end of the list, the index -3 returns the third item from the end, and so forth.</a:t>
            </a:r>
          </a:p>
          <a:p>
            <a:endParaRPr lang="en-US" dirty="0">
              <a:latin typeface="Candara Light" panose="020E0502030303020204" pitchFamily="34" charset="0"/>
            </a:endParaRP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B8662DA6-7308-4166-BDC9-71792DD50B72}"/>
              </a:ext>
            </a:extLst>
          </p:cNvPr>
          <p:cNvPicPr>
            <a:picLocks noChangeAspect="1"/>
          </p:cNvPicPr>
          <p:nvPr/>
        </p:nvPicPr>
        <p:blipFill rotWithShape="1">
          <a:blip r:embed="rId3"/>
          <a:srcRect l="26091" t="63053" r="14241" b="26593"/>
          <a:stretch/>
        </p:blipFill>
        <p:spPr bwMode="auto">
          <a:xfrm>
            <a:off x="2522404" y="3080856"/>
            <a:ext cx="7147192" cy="696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9761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Using Individual Values from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You can use individual values from a list just as you would any other variable.</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E1687D67-B543-44D1-8F23-300B64C67A78}"/>
              </a:ext>
            </a:extLst>
          </p:cNvPr>
          <p:cNvPicPr>
            <a:picLocks noChangeAspect="1"/>
          </p:cNvPicPr>
          <p:nvPr/>
        </p:nvPicPr>
        <p:blipFill rotWithShape="1">
          <a:blip r:embed="rId3"/>
          <a:srcRect l="26091" t="38091" r="14241" b="44898"/>
          <a:stretch/>
        </p:blipFill>
        <p:spPr bwMode="auto">
          <a:xfrm>
            <a:off x="2656075" y="2877651"/>
            <a:ext cx="6879850" cy="11026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5279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85000" lnSpcReduction="10000"/>
          </a:bodyPr>
          <a:lstStyle/>
          <a:p>
            <a:r>
              <a:rPr lang="en-US" dirty="0">
                <a:latin typeface="Candara Light" panose="020E0502030303020204" pitchFamily="34" charset="0"/>
              </a:rPr>
              <a:t>Try these short programs to get some firsthand experience with Python’s lists. You might want to create a new folder for each chapter’s exercises to keep them organized.</a:t>
            </a:r>
          </a:p>
          <a:p>
            <a:r>
              <a:rPr lang="en-US" b="1" dirty="0">
                <a:latin typeface="Candara Light" panose="020E0502030303020204" pitchFamily="34" charset="0"/>
              </a:rPr>
              <a:t>3-1. Names</a:t>
            </a:r>
            <a:r>
              <a:rPr lang="en-US" dirty="0">
                <a:latin typeface="Candara Light" panose="020E0502030303020204" pitchFamily="34" charset="0"/>
              </a:rPr>
              <a:t>: Store the names of a few of your friends in a list called names. Print each person’s name by accessing each element in the list, one at a time.</a:t>
            </a:r>
          </a:p>
          <a:p>
            <a:r>
              <a:rPr lang="en-US" b="1" dirty="0">
                <a:latin typeface="Candara Light" panose="020E0502030303020204" pitchFamily="34" charset="0"/>
              </a:rPr>
              <a:t>3-2. Greetings: </a:t>
            </a:r>
            <a:r>
              <a:rPr lang="en-US" dirty="0">
                <a:latin typeface="Candara Light" panose="020E0502030303020204" pitchFamily="34" charset="0"/>
              </a:rPr>
              <a:t>Start with the list you used in Exercise 3-1, but instead of just printing each person’s name, print a message to them. The text of each message should be the same, but each message should be personalized with the person’s name.</a:t>
            </a:r>
          </a:p>
          <a:p>
            <a:r>
              <a:rPr lang="en-US" b="1" dirty="0">
                <a:latin typeface="Candara Light" panose="020E0502030303020204" pitchFamily="34" charset="0"/>
              </a:rPr>
              <a:t>3-3. Your Own List: </a:t>
            </a:r>
            <a:r>
              <a:rPr lang="en-US" dirty="0">
                <a:latin typeface="Candara Light" panose="020E0502030303020204" pitchFamily="34" charset="0"/>
              </a:rPr>
              <a:t>Think of your favorite mode of transportation, such as a motorcycle or a car, and make a list that stores several examples. Use your list to print a series of statements about these items, such as “I would like to own a Honda motorcycle.”</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61540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Modifying Elements in a List</a:t>
            </a:r>
          </a:p>
          <a:p>
            <a:pPr lvl="1"/>
            <a:r>
              <a:rPr lang="en-US" dirty="0">
                <a:latin typeface="Candara Light" panose="020E0502030303020204" pitchFamily="34" charset="0"/>
              </a:rPr>
              <a:t>The syntax for modifying an element is similar to the syntax for accessing an element in a list.</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A045998A-94B5-4373-9E4E-A3AF45C9F37D}"/>
              </a:ext>
            </a:extLst>
          </p:cNvPr>
          <p:cNvPicPr>
            <a:picLocks noChangeAspect="1"/>
          </p:cNvPicPr>
          <p:nvPr/>
        </p:nvPicPr>
        <p:blipFill rotWithShape="1">
          <a:blip r:embed="rId3"/>
          <a:srcRect l="26091" t="22929" r="14241" b="57102"/>
          <a:stretch/>
        </p:blipFill>
        <p:spPr bwMode="auto">
          <a:xfrm>
            <a:off x="2402482" y="3402575"/>
            <a:ext cx="7387036" cy="1389038"/>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175CECF-1F0D-4501-B0F9-82348ED5B7BD}"/>
              </a:ext>
            </a:extLst>
          </p:cNvPr>
          <p:cNvPicPr>
            <a:picLocks noChangeAspect="1"/>
          </p:cNvPicPr>
          <p:nvPr/>
        </p:nvPicPr>
        <p:blipFill rotWithShape="1">
          <a:blip r:embed="rId3"/>
          <a:srcRect l="26091" t="62129" r="14241" b="27887"/>
          <a:stretch/>
        </p:blipFill>
        <p:spPr bwMode="auto">
          <a:xfrm>
            <a:off x="2402482" y="5231453"/>
            <a:ext cx="7794514" cy="7328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48196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Adding Elements to a List</a:t>
            </a:r>
          </a:p>
          <a:p>
            <a:pPr lvl="1"/>
            <a:r>
              <a:rPr lang="en-US" dirty="0">
                <a:latin typeface="Candara Light" panose="020E0502030303020204" pitchFamily="34" charset="0"/>
              </a:rPr>
              <a:t>You might want to add a new element to a list for many reasons.</a:t>
            </a:r>
          </a:p>
          <a:p>
            <a:pPr lvl="1"/>
            <a:r>
              <a:rPr lang="en-US" b="1" dirty="0">
                <a:latin typeface="Candara Light" panose="020E0502030303020204" pitchFamily="34" charset="0"/>
              </a:rPr>
              <a:t>Appending Elements to the End of a List</a:t>
            </a:r>
          </a:p>
          <a:p>
            <a:pPr lvl="2"/>
            <a:r>
              <a:rPr lang="en-US" dirty="0">
                <a:latin typeface="Candara Light" panose="020E0502030303020204" pitchFamily="34" charset="0"/>
              </a:rPr>
              <a:t>The simplest way to add a new element to a list is to append the item to the list. When you append an item to a list, the new element is added to the end of the list.</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C600DA77-71C8-4758-96AF-04801E4F680E}"/>
              </a:ext>
            </a:extLst>
          </p:cNvPr>
          <p:cNvPicPr>
            <a:picLocks noChangeAspect="1"/>
          </p:cNvPicPr>
          <p:nvPr/>
        </p:nvPicPr>
        <p:blipFill rotWithShape="1">
          <a:blip r:embed="rId3"/>
          <a:srcRect l="26091" t="22189" r="14137" b="57657"/>
          <a:stretch/>
        </p:blipFill>
        <p:spPr bwMode="auto">
          <a:xfrm>
            <a:off x="2153024" y="3776099"/>
            <a:ext cx="7885951" cy="1494299"/>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82644E7-48CC-4572-8B59-7327493AA72F}"/>
              </a:ext>
            </a:extLst>
          </p:cNvPr>
          <p:cNvPicPr>
            <a:picLocks noChangeAspect="1"/>
          </p:cNvPicPr>
          <p:nvPr/>
        </p:nvPicPr>
        <p:blipFill rotWithShape="1">
          <a:blip r:embed="rId3"/>
          <a:srcRect l="26091" t="53807" r="14137" b="36023"/>
          <a:stretch/>
        </p:blipFill>
        <p:spPr bwMode="auto">
          <a:xfrm>
            <a:off x="2422263" y="5603414"/>
            <a:ext cx="7347473" cy="7026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218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Ex. 3: Building AC simulation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graphicFrame>
        <p:nvGraphicFramePr>
          <p:cNvPr id="6" name="Chart 5">
            <a:extLst>
              <a:ext uri="{FF2B5EF4-FFF2-40B4-BE49-F238E27FC236}">
                <a16:creationId xmlns:a16="http://schemas.microsoft.com/office/drawing/2014/main" id="{F638C116-D5C1-48B2-9C64-B48078ED1394}"/>
              </a:ext>
            </a:extLst>
          </p:cNvPr>
          <p:cNvGraphicFramePr>
            <a:graphicFrameLocks/>
          </p:cNvGraphicFramePr>
          <p:nvPr>
            <p:extLst>
              <p:ext uri="{D42A27DB-BD31-4B8C-83A1-F6EECF244321}">
                <p14:modId xmlns:p14="http://schemas.microsoft.com/office/powerpoint/2010/main" val="3706826235"/>
              </p:ext>
            </p:extLst>
          </p:nvPr>
        </p:nvGraphicFramePr>
        <p:xfrm>
          <a:off x="4439265" y="1774390"/>
          <a:ext cx="6914535" cy="4498257"/>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a:extLst>
              <a:ext uri="{FF2B5EF4-FFF2-40B4-BE49-F238E27FC236}">
                <a16:creationId xmlns:a16="http://schemas.microsoft.com/office/drawing/2014/main" id="{F9886508-B67E-40DA-A219-35F3AF2DD81F}"/>
              </a:ext>
            </a:extLst>
          </p:cNvPr>
          <p:cNvSpPr>
            <a:spLocks noGrp="1"/>
          </p:cNvSpPr>
          <p:nvPr>
            <p:ph idx="1"/>
          </p:nvPr>
        </p:nvSpPr>
        <p:spPr>
          <a:xfrm>
            <a:off x="838200" y="1825625"/>
            <a:ext cx="2993923" cy="4351338"/>
          </a:xfrm>
        </p:spPr>
        <p:txBody>
          <a:bodyPr/>
          <a:lstStyle/>
          <a:p>
            <a:r>
              <a:rPr lang="en-US" dirty="0">
                <a:latin typeface="Candara Light" panose="020E0502030303020204" pitchFamily="34" charset="0"/>
              </a:rPr>
              <a:t>Use linear regression to develop a model. </a:t>
            </a:r>
          </a:p>
        </p:txBody>
      </p:sp>
      <p:pic>
        <p:nvPicPr>
          <p:cNvPr id="3074" name="Picture 2" descr="Linear Regression Formula">
            <a:extLst>
              <a:ext uri="{FF2B5EF4-FFF2-40B4-BE49-F238E27FC236}">
                <a16:creationId xmlns:a16="http://schemas.microsoft.com/office/drawing/2014/main" id="{3A1E2A76-A29B-409D-8793-0C1290677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56" y="3883307"/>
            <a:ext cx="4098410" cy="1888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84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The append() method makes it easy to build lists dynamically. </a:t>
            </a:r>
          </a:p>
          <a:p>
            <a:r>
              <a:rPr lang="en-US" dirty="0">
                <a:latin typeface="Candara Light" panose="020E0502030303020204" pitchFamily="34" charset="0"/>
              </a:rPr>
              <a:t>For example, you can start with an empty list and then add items to the list using a series of append() calls. Using an empty list, let’s add the elements '</a:t>
            </a:r>
            <a:r>
              <a:rPr lang="en-US" dirty="0" err="1">
                <a:latin typeface="Candara Light" panose="020E0502030303020204" pitchFamily="34" charset="0"/>
              </a:rPr>
              <a:t>honda</a:t>
            </a:r>
            <a:r>
              <a:rPr lang="en-US" dirty="0">
                <a:latin typeface="Candara Light" panose="020E0502030303020204" pitchFamily="34" charset="0"/>
              </a:rPr>
              <a:t>', '</a:t>
            </a:r>
            <a:r>
              <a:rPr lang="en-US" dirty="0" err="1">
                <a:latin typeface="Candara Light" panose="020E0502030303020204" pitchFamily="34" charset="0"/>
              </a:rPr>
              <a:t>yamaha</a:t>
            </a:r>
            <a:r>
              <a:rPr lang="en-US" dirty="0">
                <a:latin typeface="Candara Light" panose="020E0502030303020204" pitchFamily="34" charset="0"/>
              </a:rPr>
              <a:t>', and '</a:t>
            </a:r>
            <a:r>
              <a:rPr lang="en-US" dirty="0" err="1">
                <a:latin typeface="Candara Light" panose="020E0502030303020204" pitchFamily="34" charset="0"/>
              </a:rPr>
              <a:t>suzuki</a:t>
            </a:r>
            <a:r>
              <a:rPr lang="en-US" dirty="0">
                <a:latin typeface="Candara Light" panose="020E0502030303020204" pitchFamily="34" charset="0"/>
              </a:rPr>
              <a:t>' to the list:</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12D777EA-B708-4149-A326-B7AC53A5F46C}"/>
              </a:ext>
            </a:extLst>
          </p:cNvPr>
          <p:cNvPicPr>
            <a:picLocks noChangeAspect="1"/>
          </p:cNvPicPr>
          <p:nvPr/>
        </p:nvPicPr>
        <p:blipFill rotWithShape="1">
          <a:blip r:embed="rId3"/>
          <a:srcRect l="25572" t="21449" r="14657" b="51555"/>
          <a:stretch/>
        </p:blipFill>
        <p:spPr bwMode="auto">
          <a:xfrm>
            <a:off x="2589302" y="3703927"/>
            <a:ext cx="7013395" cy="1780304"/>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4717F911-4A74-4F6B-B493-C8F7359C9FE7}"/>
              </a:ext>
            </a:extLst>
          </p:cNvPr>
          <p:cNvPicPr>
            <a:picLocks noChangeAspect="1"/>
          </p:cNvPicPr>
          <p:nvPr/>
        </p:nvPicPr>
        <p:blipFill rotWithShape="1">
          <a:blip r:embed="rId3"/>
          <a:srcRect l="25572" t="59908" r="14657" b="33435"/>
          <a:stretch/>
        </p:blipFill>
        <p:spPr bwMode="auto">
          <a:xfrm>
            <a:off x="1993639" y="5663618"/>
            <a:ext cx="8204720" cy="5133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4213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Inserting Elements into a List</a:t>
            </a:r>
          </a:p>
          <a:p>
            <a:pPr lvl="1"/>
            <a:r>
              <a:rPr lang="en-US" dirty="0">
                <a:latin typeface="Candara Light" panose="020E0502030303020204" pitchFamily="34" charset="0"/>
              </a:rPr>
              <a:t>You can add a new element at any position in your list by using the insert() method.</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B2CA6BEA-6724-4DED-97ED-E388682FA844}"/>
              </a:ext>
            </a:extLst>
          </p:cNvPr>
          <p:cNvPicPr>
            <a:picLocks noChangeAspect="1"/>
          </p:cNvPicPr>
          <p:nvPr/>
        </p:nvPicPr>
        <p:blipFill rotWithShape="1">
          <a:blip r:embed="rId3"/>
          <a:srcRect l="25676" t="39200" r="14553" b="44158"/>
          <a:stretch/>
        </p:blipFill>
        <p:spPr bwMode="auto">
          <a:xfrm>
            <a:off x="1858742" y="3338512"/>
            <a:ext cx="8474514" cy="1325563"/>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CD5D66F-CC22-4E1D-9100-9C40A51088F2}"/>
              </a:ext>
            </a:extLst>
          </p:cNvPr>
          <p:cNvPicPr>
            <a:picLocks noChangeAspect="1"/>
          </p:cNvPicPr>
          <p:nvPr/>
        </p:nvPicPr>
        <p:blipFill rotWithShape="1">
          <a:blip r:embed="rId3"/>
          <a:srcRect l="25676" t="75071" r="14553" b="18457"/>
          <a:stretch/>
        </p:blipFill>
        <p:spPr bwMode="auto">
          <a:xfrm>
            <a:off x="1507471" y="5046611"/>
            <a:ext cx="9177056" cy="5577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0811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Removing Elements from a List</a:t>
            </a:r>
          </a:p>
          <a:p>
            <a:pPr lvl="1"/>
            <a:r>
              <a:rPr lang="en-US" dirty="0">
                <a:latin typeface="Candara Light" panose="020E0502030303020204" pitchFamily="34" charset="0"/>
              </a:rPr>
              <a:t>Removing an Item Using the del Statement</a:t>
            </a:r>
          </a:p>
          <a:p>
            <a:pPr lvl="2"/>
            <a:r>
              <a:rPr lang="en-US" dirty="0">
                <a:latin typeface="Candara Light" panose="020E0502030303020204" pitchFamily="34" charset="0"/>
              </a:rPr>
              <a:t>If you know the position of the item you want to remove from a list, you can use the del statement.</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63AF640B-AB3C-4775-A369-9A117EDD0210}"/>
              </a:ext>
            </a:extLst>
          </p:cNvPr>
          <p:cNvPicPr>
            <a:picLocks noChangeAspect="1"/>
          </p:cNvPicPr>
          <p:nvPr/>
        </p:nvPicPr>
        <p:blipFill rotWithShape="1">
          <a:blip r:embed="rId3"/>
          <a:srcRect l="26194" t="16641" r="14346" b="63574"/>
          <a:stretch/>
        </p:blipFill>
        <p:spPr bwMode="auto">
          <a:xfrm>
            <a:off x="2646651" y="3429000"/>
            <a:ext cx="6898697" cy="129048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FA3DC4F-1AC7-4364-A399-9DD1EA4E0A3F}"/>
              </a:ext>
            </a:extLst>
          </p:cNvPr>
          <p:cNvPicPr>
            <a:picLocks noChangeAspect="1"/>
          </p:cNvPicPr>
          <p:nvPr/>
        </p:nvPicPr>
        <p:blipFill rotWithShape="1">
          <a:blip r:embed="rId3"/>
          <a:srcRect l="26194" t="48076" r="14346" b="42124"/>
          <a:stretch/>
        </p:blipFill>
        <p:spPr bwMode="auto">
          <a:xfrm>
            <a:off x="2524484" y="5275104"/>
            <a:ext cx="7143029" cy="661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95504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C6B9F70A-5C1B-411F-B12E-D12A8C08ABBD}"/>
              </a:ext>
            </a:extLst>
          </p:cNvPr>
          <p:cNvPicPr>
            <a:picLocks noChangeAspect="1"/>
          </p:cNvPicPr>
          <p:nvPr/>
        </p:nvPicPr>
        <p:blipFill rotWithShape="1">
          <a:blip r:embed="rId3"/>
          <a:srcRect l="26194" t="73594" r="14346" b="6436"/>
          <a:stretch/>
        </p:blipFill>
        <p:spPr bwMode="auto">
          <a:xfrm>
            <a:off x="2264486" y="2264927"/>
            <a:ext cx="7663027" cy="144585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9931935-08CF-44B2-B1BF-D50010F9A431}"/>
              </a:ext>
            </a:extLst>
          </p:cNvPr>
          <p:cNvPicPr>
            <a:picLocks noChangeAspect="1"/>
          </p:cNvPicPr>
          <p:nvPr/>
        </p:nvPicPr>
        <p:blipFill rotWithShape="1">
          <a:blip r:embed="rId4"/>
          <a:srcRect l="26195" t="32173" r="14241" b="57657"/>
          <a:stretch/>
        </p:blipFill>
        <p:spPr bwMode="auto">
          <a:xfrm>
            <a:off x="2208609" y="4297849"/>
            <a:ext cx="7774781" cy="746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56487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Removing an Item Using the pop() Method</a:t>
            </a:r>
          </a:p>
          <a:p>
            <a:pPr lvl="1"/>
            <a:r>
              <a:rPr lang="en-US" dirty="0">
                <a:latin typeface="Candara Light" panose="020E0502030303020204" pitchFamily="34" charset="0"/>
              </a:rPr>
              <a:t>For example, you might want to get the x and y position of an alien that was just shot down, so you can draw an explosion at that position. </a:t>
            </a:r>
          </a:p>
          <a:p>
            <a:pPr lvl="1"/>
            <a:r>
              <a:rPr lang="en-US" dirty="0">
                <a:latin typeface="Candara Light" panose="020E0502030303020204" pitchFamily="34" charset="0"/>
              </a:rPr>
              <a:t>In a web application, you might want to remove a user from a list of active members and then add that user to a list of inactive members.</a:t>
            </a:r>
          </a:p>
          <a:p>
            <a:r>
              <a:rPr lang="en-US" dirty="0">
                <a:latin typeface="Candara Light" panose="020E0502030303020204" pitchFamily="34" charset="0"/>
              </a:rPr>
              <a:t>The pop() method removes the last item in a list, but it lets you work with that item after removing it. </a:t>
            </a:r>
          </a:p>
          <a:p>
            <a:pPr marL="0" indent="0">
              <a:buNone/>
            </a:pPr>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2A68372B-88AF-4B5B-ABBF-A347AFA328C0}"/>
              </a:ext>
            </a:extLst>
          </p:cNvPr>
          <p:cNvPicPr>
            <a:picLocks noChangeAspect="1"/>
          </p:cNvPicPr>
          <p:nvPr/>
        </p:nvPicPr>
        <p:blipFill rotWithShape="1">
          <a:blip r:embed="rId3"/>
          <a:srcRect l="23588" t="21061" r="10242" b="51829"/>
          <a:stretch/>
        </p:blipFill>
        <p:spPr>
          <a:xfrm>
            <a:off x="2062315" y="4863178"/>
            <a:ext cx="8067369" cy="1858297"/>
          </a:xfrm>
          <a:prstGeom prst="rect">
            <a:avLst/>
          </a:prstGeom>
        </p:spPr>
      </p:pic>
    </p:spTree>
    <p:extLst>
      <p:ext uri="{BB962C8B-B14F-4D97-AF65-F5344CB8AC3E}">
        <p14:creationId xmlns:p14="http://schemas.microsoft.com/office/powerpoint/2010/main" val="1635758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9" name="Picture 8">
            <a:extLst>
              <a:ext uri="{FF2B5EF4-FFF2-40B4-BE49-F238E27FC236}">
                <a16:creationId xmlns:a16="http://schemas.microsoft.com/office/drawing/2014/main" id="{8AC8A99F-0951-4F7E-8482-686E79DCD4C2}"/>
              </a:ext>
            </a:extLst>
          </p:cNvPr>
          <p:cNvPicPr>
            <a:picLocks noChangeAspect="1"/>
          </p:cNvPicPr>
          <p:nvPr/>
        </p:nvPicPr>
        <p:blipFill rotWithShape="1">
          <a:blip r:embed="rId3"/>
          <a:srcRect l="23710" t="17833" r="10121" b="66459"/>
          <a:stretch/>
        </p:blipFill>
        <p:spPr>
          <a:xfrm>
            <a:off x="2062316" y="1870075"/>
            <a:ext cx="8067368" cy="1076633"/>
          </a:xfrm>
          <a:prstGeom prst="rect">
            <a:avLst/>
          </a:prstGeom>
        </p:spPr>
      </p:pic>
      <p:pic>
        <p:nvPicPr>
          <p:cNvPr id="10" name="Picture 9">
            <a:extLst>
              <a:ext uri="{FF2B5EF4-FFF2-40B4-BE49-F238E27FC236}">
                <a16:creationId xmlns:a16="http://schemas.microsoft.com/office/drawing/2014/main" id="{44E23A7E-083B-41A4-BFEE-0D264E5B54A3}"/>
              </a:ext>
            </a:extLst>
          </p:cNvPr>
          <p:cNvPicPr>
            <a:picLocks noChangeAspect="1"/>
          </p:cNvPicPr>
          <p:nvPr/>
        </p:nvPicPr>
        <p:blipFill rotWithShape="1">
          <a:blip r:embed="rId3"/>
          <a:srcRect l="23710" t="54639" r="10121" b="27071"/>
          <a:stretch/>
        </p:blipFill>
        <p:spPr>
          <a:xfrm>
            <a:off x="2062316" y="3284486"/>
            <a:ext cx="8067368" cy="1253613"/>
          </a:xfrm>
          <a:prstGeom prst="rect">
            <a:avLst/>
          </a:prstGeom>
        </p:spPr>
      </p:pic>
      <p:pic>
        <p:nvPicPr>
          <p:cNvPr id="12" name="Picture 11">
            <a:extLst>
              <a:ext uri="{FF2B5EF4-FFF2-40B4-BE49-F238E27FC236}">
                <a16:creationId xmlns:a16="http://schemas.microsoft.com/office/drawing/2014/main" id="{9A84AB92-4048-427F-AA85-71138E6BE5E9}"/>
              </a:ext>
            </a:extLst>
          </p:cNvPr>
          <p:cNvPicPr>
            <a:picLocks noChangeAspect="1"/>
          </p:cNvPicPr>
          <p:nvPr/>
        </p:nvPicPr>
        <p:blipFill rotWithShape="1">
          <a:blip r:embed="rId4"/>
          <a:srcRect l="23830" t="29967" r="10000" b="61941"/>
          <a:stretch/>
        </p:blipFill>
        <p:spPr>
          <a:xfrm>
            <a:off x="2062316" y="5080205"/>
            <a:ext cx="8067368" cy="554651"/>
          </a:xfrm>
          <a:prstGeom prst="rect">
            <a:avLst/>
          </a:prstGeom>
        </p:spPr>
      </p:pic>
    </p:spTree>
    <p:extLst>
      <p:ext uri="{BB962C8B-B14F-4D97-AF65-F5344CB8AC3E}">
        <p14:creationId xmlns:p14="http://schemas.microsoft.com/office/powerpoint/2010/main" val="7166181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Popping Items from any Position in a List</a:t>
            </a:r>
          </a:p>
          <a:p>
            <a:pPr lvl="1"/>
            <a:r>
              <a:rPr lang="en-US" dirty="0">
                <a:latin typeface="Candara Light" panose="020E0502030303020204" pitchFamily="34" charset="0"/>
              </a:rPr>
              <a:t>You can use pop() to remove an item from any position in a list by including the index of the item you want to remove in parentheses.</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6" name="Picture 5">
            <a:extLst>
              <a:ext uri="{FF2B5EF4-FFF2-40B4-BE49-F238E27FC236}">
                <a16:creationId xmlns:a16="http://schemas.microsoft.com/office/drawing/2014/main" id="{04B86F89-133A-482B-8190-7E54B8CF0A80}"/>
              </a:ext>
            </a:extLst>
          </p:cNvPr>
          <p:cNvPicPr>
            <a:picLocks noChangeAspect="1"/>
          </p:cNvPicPr>
          <p:nvPr/>
        </p:nvPicPr>
        <p:blipFill rotWithShape="1">
          <a:blip r:embed="rId3"/>
          <a:srcRect l="23830" t="61711" r="10000" b="20863"/>
          <a:stretch/>
        </p:blipFill>
        <p:spPr>
          <a:xfrm>
            <a:off x="2062316" y="3273040"/>
            <a:ext cx="8067368" cy="1194415"/>
          </a:xfrm>
          <a:prstGeom prst="rect">
            <a:avLst/>
          </a:prstGeom>
        </p:spPr>
      </p:pic>
      <p:pic>
        <p:nvPicPr>
          <p:cNvPr id="8" name="Picture 7">
            <a:extLst>
              <a:ext uri="{FF2B5EF4-FFF2-40B4-BE49-F238E27FC236}">
                <a16:creationId xmlns:a16="http://schemas.microsoft.com/office/drawing/2014/main" id="{6F38E739-BAA3-4376-AD6C-5DBABB6A1EB7}"/>
              </a:ext>
            </a:extLst>
          </p:cNvPr>
          <p:cNvPicPr>
            <a:picLocks noChangeAspect="1"/>
          </p:cNvPicPr>
          <p:nvPr/>
        </p:nvPicPr>
        <p:blipFill rotWithShape="1">
          <a:blip r:embed="rId4"/>
          <a:srcRect l="24436" t="24641" r="9395" b="66244"/>
          <a:stretch/>
        </p:blipFill>
        <p:spPr>
          <a:xfrm>
            <a:off x="2062316" y="5009804"/>
            <a:ext cx="8067368" cy="624809"/>
          </a:xfrm>
          <a:prstGeom prst="rect">
            <a:avLst/>
          </a:prstGeom>
        </p:spPr>
      </p:pic>
    </p:spTree>
    <p:extLst>
      <p:ext uri="{BB962C8B-B14F-4D97-AF65-F5344CB8AC3E}">
        <p14:creationId xmlns:p14="http://schemas.microsoft.com/office/powerpoint/2010/main" val="898761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pPr algn="just"/>
            <a:r>
              <a:rPr lang="en-US" b="1" dirty="0">
                <a:latin typeface="Candara Light" panose="020E0502030303020204" pitchFamily="34" charset="0"/>
              </a:rPr>
              <a:t>Remember</a:t>
            </a:r>
            <a:r>
              <a:rPr lang="en-US" dirty="0">
                <a:latin typeface="Candara Light" panose="020E0502030303020204" pitchFamily="34" charset="0"/>
              </a:rPr>
              <a:t> that each time you use pop(), the item you work with is no longer stored in the list.</a:t>
            </a:r>
          </a:p>
          <a:p>
            <a:pPr algn="just"/>
            <a:r>
              <a:rPr lang="en-US" dirty="0">
                <a:latin typeface="Candara Light" panose="020E0502030303020204" pitchFamily="34" charset="0"/>
              </a:rPr>
              <a:t>If you’re unsure whether to use the del statement or the pop() method, </a:t>
            </a:r>
            <a:r>
              <a:rPr lang="en-US" b="1" dirty="0">
                <a:latin typeface="Candara Light" panose="020E0502030303020204" pitchFamily="34" charset="0"/>
              </a:rPr>
              <a:t>here’s a simple way to decide</a:t>
            </a:r>
            <a:r>
              <a:rPr lang="en-US" dirty="0">
                <a:latin typeface="Candara Light" panose="020E0502030303020204" pitchFamily="34" charset="0"/>
              </a:rPr>
              <a:t>: when you want to delete an item from a list and not use that item in any way, use the del statement; if you want to use an item as you remove it, use the pop() method.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733661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b="1" dirty="0">
                <a:latin typeface="Candara Light" panose="020E0502030303020204" pitchFamily="34" charset="0"/>
              </a:rPr>
              <a:t>Removing an Item by Value</a:t>
            </a:r>
          </a:p>
          <a:p>
            <a:pPr lvl="1"/>
            <a:r>
              <a:rPr lang="en-US" dirty="0">
                <a:latin typeface="Candara Light" panose="020E0502030303020204" pitchFamily="34" charset="0"/>
              </a:rPr>
              <a:t>Sometimes you won’t know the position of the value you want to remove from a list. If you only know the value of the item you want to remove, you can use the remove() method.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B492E4BA-67FF-49B8-8C2A-CD19C5B8357A}"/>
              </a:ext>
            </a:extLst>
          </p:cNvPr>
          <p:cNvPicPr>
            <a:picLocks noChangeAspect="1"/>
          </p:cNvPicPr>
          <p:nvPr/>
        </p:nvPicPr>
        <p:blipFill rotWithShape="1">
          <a:blip r:embed="rId3"/>
          <a:srcRect l="24557" t="31604" r="10000" b="46880"/>
          <a:stretch/>
        </p:blipFill>
        <p:spPr>
          <a:xfrm>
            <a:off x="2106561" y="3613355"/>
            <a:ext cx="7978878" cy="1474839"/>
          </a:xfrm>
          <a:prstGeom prst="rect">
            <a:avLst/>
          </a:prstGeom>
        </p:spPr>
      </p:pic>
      <p:pic>
        <p:nvPicPr>
          <p:cNvPr id="10" name="Picture 9">
            <a:extLst>
              <a:ext uri="{FF2B5EF4-FFF2-40B4-BE49-F238E27FC236}">
                <a16:creationId xmlns:a16="http://schemas.microsoft.com/office/drawing/2014/main" id="{96FF4FD7-6544-4C91-AAEA-53EDCEAFE2E5}"/>
              </a:ext>
            </a:extLst>
          </p:cNvPr>
          <p:cNvPicPr>
            <a:picLocks noChangeAspect="1"/>
          </p:cNvPicPr>
          <p:nvPr/>
        </p:nvPicPr>
        <p:blipFill rotWithShape="1">
          <a:blip r:embed="rId3"/>
          <a:srcRect l="24557" t="65896" r="10000" b="22055"/>
          <a:stretch/>
        </p:blipFill>
        <p:spPr>
          <a:xfrm>
            <a:off x="2106561" y="5440747"/>
            <a:ext cx="7978878" cy="825910"/>
          </a:xfrm>
          <a:prstGeom prst="rect">
            <a:avLst/>
          </a:prstGeom>
        </p:spPr>
      </p:pic>
    </p:spTree>
    <p:extLst>
      <p:ext uri="{BB962C8B-B14F-4D97-AF65-F5344CB8AC3E}">
        <p14:creationId xmlns:p14="http://schemas.microsoft.com/office/powerpoint/2010/main" val="20750240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CE7ACA89-F43C-4EE5-94D0-AE53158E2B69}"/>
              </a:ext>
            </a:extLst>
          </p:cNvPr>
          <p:cNvPicPr>
            <a:picLocks noChangeAspect="1"/>
          </p:cNvPicPr>
          <p:nvPr/>
        </p:nvPicPr>
        <p:blipFill rotWithShape="1">
          <a:blip r:embed="rId3"/>
          <a:srcRect l="24193" t="21276" r="9637" b="48386"/>
          <a:stretch/>
        </p:blipFill>
        <p:spPr>
          <a:xfrm>
            <a:off x="2062315" y="2055814"/>
            <a:ext cx="8067369" cy="2079523"/>
          </a:xfrm>
          <a:prstGeom prst="rect">
            <a:avLst/>
          </a:prstGeom>
        </p:spPr>
      </p:pic>
      <p:pic>
        <p:nvPicPr>
          <p:cNvPr id="9" name="Picture 8">
            <a:extLst>
              <a:ext uri="{FF2B5EF4-FFF2-40B4-BE49-F238E27FC236}">
                <a16:creationId xmlns:a16="http://schemas.microsoft.com/office/drawing/2014/main" id="{F4AE4507-68D8-47B3-A3AC-F168B2DEF803}"/>
              </a:ext>
            </a:extLst>
          </p:cNvPr>
          <p:cNvPicPr>
            <a:picLocks noChangeAspect="1"/>
          </p:cNvPicPr>
          <p:nvPr/>
        </p:nvPicPr>
        <p:blipFill rotWithShape="1">
          <a:blip r:embed="rId4"/>
          <a:srcRect l="23588" t="34401" r="10242" b="46665"/>
          <a:stretch/>
        </p:blipFill>
        <p:spPr>
          <a:xfrm>
            <a:off x="2062314" y="4507221"/>
            <a:ext cx="8067370" cy="1297858"/>
          </a:xfrm>
          <a:prstGeom prst="rect">
            <a:avLst/>
          </a:prstGeom>
        </p:spPr>
      </p:pic>
    </p:spTree>
    <p:extLst>
      <p:ext uri="{BB962C8B-B14F-4D97-AF65-F5344CB8AC3E}">
        <p14:creationId xmlns:p14="http://schemas.microsoft.com/office/powerpoint/2010/main" val="211946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Ex. 4: Population versus energy consumption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Use the PCBS website to find population and energy consumption historical data. Then, develop suitable modeling equation.</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a:t>Dr. Alsayed - Energy Modeling &amp; Simulation</a:t>
            </a:r>
          </a:p>
        </p:txBody>
      </p:sp>
    </p:spTree>
    <p:extLst>
      <p:ext uri="{BB962C8B-B14F-4D97-AF65-F5344CB8AC3E}">
        <p14:creationId xmlns:p14="http://schemas.microsoft.com/office/powerpoint/2010/main" val="3497637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Changing, Adding, and Removing Elements</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pPr algn="just"/>
            <a:r>
              <a:rPr lang="en-US" b="1" dirty="0">
                <a:latin typeface="Candara Light" panose="020E0502030303020204" pitchFamily="34" charset="0"/>
              </a:rPr>
              <a:t>Note</a:t>
            </a:r>
            <a:r>
              <a:rPr lang="en-US" dirty="0">
                <a:latin typeface="Candara Light" panose="020E0502030303020204" pitchFamily="34" charset="0"/>
              </a:rPr>
              <a:t>: the remove() method deletes only the first occurrence of the value you specify. If there’s a possibility the value appears more than once in the list, you’ll need to use a loop to make sure all occurrences of the value are removed. You’ll learn how to do this in Chapter 7.</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249477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The following exercises are a bit more complex than those in Chapter 2, but they give you an opportunity to use lists in all of the ways described.</a:t>
            </a:r>
          </a:p>
          <a:p>
            <a:r>
              <a:rPr lang="en-US" b="1" dirty="0">
                <a:latin typeface="Candara Light" panose="020E0502030303020204" pitchFamily="34" charset="0"/>
              </a:rPr>
              <a:t>3-4. Guest List: </a:t>
            </a:r>
            <a:r>
              <a:rPr lang="en-US" dirty="0">
                <a:latin typeface="Candara Light" panose="020E0502030303020204" pitchFamily="34" charset="0"/>
              </a:rPr>
              <a:t>If you could invite anyone, living or deceased, to dinner, who would you invite? Make a list that includes at least three people you’d like to invite to dinner. Then use your list to print a message to each person, inviting them to dinner.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464399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3-5. Changing Guest List: </a:t>
            </a:r>
            <a:r>
              <a:rPr lang="en-US" dirty="0">
                <a:latin typeface="Candara Light" panose="020E0502030303020204" pitchFamily="34" charset="0"/>
              </a:rPr>
              <a:t>You just heard that one of your guests can’t make the  dinner, so you need to send out a new set of invitations. You’ll have to think of  someone else to invite.</a:t>
            </a:r>
          </a:p>
          <a:p>
            <a:pPr lvl="1"/>
            <a:r>
              <a:rPr lang="en-US" dirty="0">
                <a:latin typeface="Candara Light" panose="020E0502030303020204" pitchFamily="34" charset="0"/>
              </a:rPr>
              <a:t>Start with your program from Exercise 3-4. Add a print() call at the end  of your program stating the name of the guest who can’t make it.</a:t>
            </a:r>
          </a:p>
          <a:p>
            <a:pPr lvl="1"/>
            <a:r>
              <a:rPr lang="en-US" dirty="0">
                <a:latin typeface="Candara Light" panose="020E0502030303020204" pitchFamily="34" charset="0"/>
              </a:rPr>
              <a:t>Modify your list, replacing the name of the guest who can’t make it with  the name of the new person you are inviting.</a:t>
            </a:r>
          </a:p>
          <a:p>
            <a:pPr lvl="1"/>
            <a:r>
              <a:rPr lang="en-US" dirty="0">
                <a:latin typeface="Candara Light" panose="020E0502030303020204" pitchFamily="34" charset="0"/>
              </a:rPr>
              <a:t>Print a second set of invitation messages, one for each person who is still in your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6359706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b="1" dirty="0">
                <a:latin typeface="Candara Light" panose="020E0502030303020204" pitchFamily="34" charset="0"/>
              </a:rPr>
              <a:t>3-6. More Guests</a:t>
            </a:r>
            <a:r>
              <a:rPr lang="en-US" dirty="0">
                <a:latin typeface="Candara Light" panose="020E0502030303020204" pitchFamily="34" charset="0"/>
              </a:rPr>
              <a:t>: You just found a bigger dinner table, so now more space is available. Think of three more guests to invite to dinner.</a:t>
            </a:r>
          </a:p>
          <a:p>
            <a:pPr lvl="1"/>
            <a:r>
              <a:rPr lang="en-US" dirty="0">
                <a:latin typeface="Candara Light" panose="020E0502030303020204" pitchFamily="34" charset="0"/>
              </a:rPr>
              <a:t>Start with your program from Exercise 3-4 or Exercise 3-5. Add a print() call to the end of your program informing people that you found a bigger dinner table.</a:t>
            </a:r>
          </a:p>
          <a:p>
            <a:pPr lvl="1"/>
            <a:r>
              <a:rPr lang="en-US" dirty="0">
                <a:latin typeface="Candara Light" panose="020E0502030303020204" pitchFamily="34" charset="0"/>
              </a:rPr>
              <a:t>Use insert() to add one new guest to the beginning of your list.</a:t>
            </a:r>
          </a:p>
          <a:p>
            <a:pPr lvl="1"/>
            <a:r>
              <a:rPr lang="en-US" dirty="0">
                <a:latin typeface="Candara Light" panose="020E0502030303020204" pitchFamily="34" charset="0"/>
              </a:rPr>
              <a:t>Use insert() to add one new guest to the middle of your list.</a:t>
            </a:r>
          </a:p>
          <a:p>
            <a:pPr lvl="1"/>
            <a:r>
              <a:rPr lang="en-US" dirty="0">
                <a:latin typeface="Candara Light" panose="020E0502030303020204" pitchFamily="34" charset="0"/>
              </a:rPr>
              <a:t>Use append() to add one new guest to the end of your list.</a:t>
            </a:r>
          </a:p>
          <a:p>
            <a:pPr lvl="1"/>
            <a:r>
              <a:rPr lang="en-US" dirty="0">
                <a:latin typeface="Candara Light" panose="020E0502030303020204" pitchFamily="34" charset="0"/>
              </a:rPr>
              <a:t>Print a new set of invitation messages, one for each person in your list.</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4727917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Try It Yourself</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fontScale="85000" lnSpcReduction="10000"/>
          </a:bodyPr>
          <a:lstStyle/>
          <a:p>
            <a:r>
              <a:rPr lang="en-US" b="1" dirty="0">
                <a:latin typeface="Candara Light" panose="020E0502030303020204" pitchFamily="34" charset="0"/>
              </a:rPr>
              <a:t>3-7. Shrinking Guest List</a:t>
            </a:r>
            <a:r>
              <a:rPr lang="en-US" dirty="0">
                <a:latin typeface="Candara Light" panose="020E0502030303020204" pitchFamily="34" charset="0"/>
              </a:rPr>
              <a:t>: You just found out that your new dinner table won’t arrive in time for the dinner, and you have space for only two guests.</a:t>
            </a:r>
          </a:p>
          <a:p>
            <a:r>
              <a:rPr lang="en-US" dirty="0">
                <a:latin typeface="Candara Light" panose="020E0502030303020204" pitchFamily="34" charset="0"/>
              </a:rPr>
              <a:t>Start with your program from Exercise 3-6. Add a new line that prints a message saying that you can invite only two people for dinner.</a:t>
            </a:r>
          </a:p>
          <a:p>
            <a:r>
              <a:rPr lang="en-US" dirty="0">
                <a:latin typeface="Candara Light" panose="020E0502030303020204" pitchFamily="34" charset="0"/>
              </a:rPr>
              <a:t>Use pop() to remove guests from your list one at a time until only two names remain in your list. Each time you pop a name from your list, print a message to that person letting them know you’re sorry you can’t invite them to dinner.</a:t>
            </a:r>
          </a:p>
          <a:p>
            <a:r>
              <a:rPr lang="en-US" dirty="0">
                <a:latin typeface="Candara Light" panose="020E0502030303020204" pitchFamily="34" charset="0"/>
              </a:rPr>
              <a:t>Print a message to each of the two people still on your list, letting them know they’re still invited.</a:t>
            </a:r>
          </a:p>
          <a:p>
            <a:r>
              <a:rPr lang="en-US" dirty="0">
                <a:latin typeface="Candara Light" panose="020E0502030303020204" pitchFamily="34" charset="0"/>
              </a:rPr>
              <a:t>Use del to remove the last two names from your list, so you have an empty list. Print your list to make sure you actually have an empty list at the end of your program.</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14498306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Organizing a List</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Often, your lists will be created in an unpredictable order, because you can’t always control the order in which your users provide their data. </a:t>
            </a:r>
          </a:p>
          <a:p>
            <a:r>
              <a:rPr lang="en-US" dirty="0">
                <a:latin typeface="Candara Light" panose="020E0502030303020204" pitchFamily="34" charset="0"/>
              </a:rPr>
              <a:t>Although this is unavoidable in most circumstances, you’ll frequently want to present your information in a particular order. </a:t>
            </a:r>
          </a:p>
          <a:p>
            <a:r>
              <a:rPr lang="en-US" dirty="0">
                <a:latin typeface="Candara Light" panose="020E0502030303020204" pitchFamily="34" charset="0"/>
              </a:rPr>
              <a:t>Sometimes you’ll want to preserve the original order of your list, and other times you’ll want to change the original order.</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8913881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Sorting a List Permanently with the sort() Method</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Imagine we have a list of cars and want to change the order of the list to store them alphabetically.</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FCF037FF-8F55-4826-8909-E0726D6D1920}"/>
              </a:ext>
            </a:extLst>
          </p:cNvPr>
          <p:cNvPicPr>
            <a:picLocks noChangeAspect="1"/>
          </p:cNvPicPr>
          <p:nvPr/>
        </p:nvPicPr>
        <p:blipFill rotWithShape="1">
          <a:blip r:embed="rId3"/>
          <a:srcRect l="24436" t="23161" r="9879" b="60650"/>
          <a:stretch/>
        </p:blipFill>
        <p:spPr>
          <a:xfrm>
            <a:off x="2091813" y="2891580"/>
            <a:ext cx="8008374" cy="1109714"/>
          </a:xfrm>
          <a:prstGeom prst="rect">
            <a:avLst/>
          </a:prstGeom>
        </p:spPr>
      </p:pic>
      <p:pic>
        <p:nvPicPr>
          <p:cNvPr id="8" name="Picture 7">
            <a:extLst>
              <a:ext uri="{FF2B5EF4-FFF2-40B4-BE49-F238E27FC236}">
                <a16:creationId xmlns:a16="http://schemas.microsoft.com/office/drawing/2014/main" id="{F50D8532-637E-46E4-AB19-9A6A70449CCE}"/>
              </a:ext>
            </a:extLst>
          </p:cNvPr>
          <p:cNvPicPr>
            <a:picLocks noChangeAspect="1"/>
          </p:cNvPicPr>
          <p:nvPr/>
        </p:nvPicPr>
        <p:blipFill rotWithShape="1">
          <a:blip r:embed="rId3"/>
          <a:srcRect l="24436" t="55166" r="9879" b="36237"/>
          <a:stretch/>
        </p:blipFill>
        <p:spPr>
          <a:xfrm>
            <a:off x="2091813" y="4336655"/>
            <a:ext cx="8008374" cy="589306"/>
          </a:xfrm>
          <a:prstGeom prst="rect">
            <a:avLst/>
          </a:prstGeom>
        </p:spPr>
      </p:pic>
    </p:spTree>
    <p:extLst>
      <p:ext uri="{BB962C8B-B14F-4D97-AF65-F5344CB8AC3E}">
        <p14:creationId xmlns:p14="http://schemas.microsoft.com/office/powerpoint/2010/main" val="26618166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600" dirty="0">
                <a:latin typeface="Candara Light" panose="020E0502030303020204" pitchFamily="34" charset="0"/>
              </a:rPr>
              <a:t>Sorting a List Permanently with the sort() Method</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You can also sort this list in reverse alphabetical order by passing the argument reverse=True to the sort() method.</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2C35D201-192A-4294-9D64-900FE4B0BB2F}"/>
              </a:ext>
            </a:extLst>
          </p:cNvPr>
          <p:cNvPicPr>
            <a:picLocks noChangeAspect="1"/>
          </p:cNvPicPr>
          <p:nvPr/>
        </p:nvPicPr>
        <p:blipFill rotWithShape="1">
          <a:blip r:embed="rId3"/>
          <a:srcRect l="23952" t="38704" r="10242" b="45374"/>
          <a:stretch/>
        </p:blipFill>
        <p:spPr>
          <a:xfrm>
            <a:off x="2084438" y="2909914"/>
            <a:ext cx="8023123" cy="1091380"/>
          </a:xfrm>
          <a:prstGeom prst="rect">
            <a:avLst/>
          </a:prstGeom>
        </p:spPr>
      </p:pic>
      <p:pic>
        <p:nvPicPr>
          <p:cNvPr id="8" name="Picture 7">
            <a:extLst>
              <a:ext uri="{FF2B5EF4-FFF2-40B4-BE49-F238E27FC236}">
                <a16:creationId xmlns:a16="http://schemas.microsoft.com/office/drawing/2014/main" id="{404481DF-A1D1-47F3-A296-17C2AE8237CF}"/>
              </a:ext>
            </a:extLst>
          </p:cNvPr>
          <p:cNvPicPr>
            <a:picLocks noChangeAspect="1"/>
          </p:cNvPicPr>
          <p:nvPr/>
        </p:nvPicPr>
        <p:blipFill rotWithShape="1">
          <a:blip r:embed="rId3"/>
          <a:srcRect l="23952" t="62705" r="10242" b="29555"/>
          <a:stretch/>
        </p:blipFill>
        <p:spPr>
          <a:xfrm>
            <a:off x="2084437" y="4555052"/>
            <a:ext cx="8023123" cy="530531"/>
          </a:xfrm>
          <a:prstGeom prst="rect">
            <a:avLst/>
          </a:prstGeom>
        </p:spPr>
      </p:pic>
    </p:spTree>
    <p:extLst>
      <p:ext uri="{BB962C8B-B14F-4D97-AF65-F5344CB8AC3E}">
        <p14:creationId xmlns:p14="http://schemas.microsoft.com/office/powerpoint/2010/main" val="27052305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400" dirty="0">
                <a:latin typeface="Candara Light" panose="020E0502030303020204" pitchFamily="34" charset="0"/>
              </a:rPr>
              <a:t>Sorting a List Temporarily with the sorted() Function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lstStyle/>
          <a:p>
            <a:r>
              <a:rPr lang="en-US" dirty="0">
                <a:latin typeface="Candara Light" panose="020E0502030303020204" pitchFamily="34" charset="0"/>
              </a:rPr>
              <a:t>To maintain the original order of a list but present it in a sorted order, you can use the sorted() function. The sorted() function lets you display your list in a particular order but doesn’t affect the actual order of the list.</a:t>
            </a: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pic>
        <p:nvPicPr>
          <p:cNvPr id="7" name="Picture 6">
            <a:extLst>
              <a:ext uri="{FF2B5EF4-FFF2-40B4-BE49-F238E27FC236}">
                <a16:creationId xmlns:a16="http://schemas.microsoft.com/office/drawing/2014/main" id="{6044D867-EC2A-435B-906D-4DDCCD9B3F16}"/>
              </a:ext>
            </a:extLst>
          </p:cNvPr>
          <p:cNvPicPr>
            <a:picLocks noChangeAspect="1"/>
          </p:cNvPicPr>
          <p:nvPr/>
        </p:nvPicPr>
        <p:blipFill rotWithShape="1">
          <a:blip r:embed="rId3"/>
          <a:srcRect l="23830" t="28161" r="38911" b="30098"/>
          <a:stretch/>
        </p:blipFill>
        <p:spPr>
          <a:xfrm>
            <a:off x="1224116" y="3576279"/>
            <a:ext cx="4542503" cy="2861187"/>
          </a:xfrm>
          <a:prstGeom prst="rect">
            <a:avLst/>
          </a:prstGeom>
        </p:spPr>
      </p:pic>
      <p:pic>
        <p:nvPicPr>
          <p:cNvPr id="9" name="Picture 8">
            <a:extLst>
              <a:ext uri="{FF2B5EF4-FFF2-40B4-BE49-F238E27FC236}">
                <a16:creationId xmlns:a16="http://schemas.microsoft.com/office/drawing/2014/main" id="{403887A4-F5AE-44E6-865E-06A3E8D4864E}"/>
              </a:ext>
            </a:extLst>
          </p:cNvPr>
          <p:cNvPicPr>
            <a:picLocks noChangeAspect="1"/>
          </p:cNvPicPr>
          <p:nvPr/>
        </p:nvPicPr>
        <p:blipFill rotWithShape="1">
          <a:blip r:embed="rId4"/>
          <a:srcRect l="23830" t="26609" r="44718" b="39134"/>
          <a:stretch/>
        </p:blipFill>
        <p:spPr>
          <a:xfrm>
            <a:off x="7905135" y="3576279"/>
            <a:ext cx="3834581" cy="2348169"/>
          </a:xfrm>
          <a:prstGeom prst="rect">
            <a:avLst/>
          </a:prstGeom>
        </p:spPr>
      </p:pic>
      <p:sp>
        <p:nvSpPr>
          <p:cNvPr id="10" name="Arrow: Right 9">
            <a:extLst>
              <a:ext uri="{FF2B5EF4-FFF2-40B4-BE49-F238E27FC236}">
                <a16:creationId xmlns:a16="http://schemas.microsoft.com/office/drawing/2014/main" id="{BE5FDC91-8BF9-4C17-ADC4-2BBC0F3F8D81}"/>
              </a:ext>
            </a:extLst>
          </p:cNvPr>
          <p:cNvSpPr/>
          <p:nvPr/>
        </p:nvSpPr>
        <p:spPr>
          <a:xfrm>
            <a:off x="6254545" y="4579374"/>
            <a:ext cx="1410929" cy="604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8040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7854-6386-4E94-B630-808CDA2EBC83}"/>
              </a:ext>
            </a:extLst>
          </p:cNvPr>
          <p:cNvSpPr>
            <a:spLocks noGrp="1"/>
          </p:cNvSpPr>
          <p:nvPr>
            <p:ph type="title"/>
          </p:nvPr>
        </p:nvSpPr>
        <p:spPr/>
        <p:txBody>
          <a:bodyPr>
            <a:normAutofit/>
          </a:bodyPr>
          <a:lstStyle/>
          <a:p>
            <a:pPr algn="ctr"/>
            <a:r>
              <a:rPr lang="en-US" sz="3400" dirty="0">
                <a:latin typeface="Candara Light" panose="020E0502030303020204" pitchFamily="34" charset="0"/>
              </a:rPr>
              <a:t>Sorting a List Temporarily with the sorted() Function</a:t>
            </a:r>
          </a:p>
        </p:txBody>
      </p:sp>
      <p:sp>
        <p:nvSpPr>
          <p:cNvPr id="3" name="Content Placeholder 2">
            <a:extLst>
              <a:ext uri="{FF2B5EF4-FFF2-40B4-BE49-F238E27FC236}">
                <a16:creationId xmlns:a16="http://schemas.microsoft.com/office/drawing/2014/main" id="{6204725E-41C2-4049-9E82-5E0B3B4E8FA4}"/>
              </a:ext>
            </a:extLst>
          </p:cNvPr>
          <p:cNvSpPr>
            <a:spLocks noGrp="1"/>
          </p:cNvSpPr>
          <p:nvPr>
            <p:ph idx="1"/>
          </p:nvPr>
        </p:nvSpPr>
        <p:spPr/>
        <p:txBody>
          <a:bodyPr>
            <a:normAutofit/>
          </a:bodyPr>
          <a:lstStyle/>
          <a:p>
            <a:r>
              <a:rPr lang="en-US" dirty="0">
                <a:latin typeface="Candara Light" panose="020E0502030303020204" pitchFamily="34" charset="0"/>
              </a:rPr>
              <a:t>The sorted() function can also accept a reverse=True argument if you want to display a list in reverse alphabetical order.</a:t>
            </a:r>
          </a:p>
          <a:p>
            <a:endParaRPr lang="en-US" dirty="0">
              <a:latin typeface="Candara Light" panose="020E0502030303020204" pitchFamily="34" charset="0"/>
            </a:endParaRPr>
          </a:p>
          <a:p>
            <a:r>
              <a:rPr lang="en-US" dirty="0">
                <a:latin typeface="Candara Light" panose="020E0502030303020204" pitchFamily="34" charset="0"/>
              </a:rPr>
              <a:t>Note: Sorting a list alphabetically is a bit more complicated when all the values are not in lowercase. There are several ways to interpret capital letters when determining a sort order, and specifying the exact order can be more complex than we want to deal with at this time. However, most approaches to sorting will build directly on what you learned in this section.</a:t>
            </a:r>
          </a:p>
          <a:p>
            <a:endParaRPr lang="en-US" dirty="0">
              <a:latin typeface="Candara Light" panose="020E0502030303020204" pitchFamily="34" charset="0"/>
            </a:endParaRPr>
          </a:p>
        </p:txBody>
      </p:sp>
      <p:pic>
        <p:nvPicPr>
          <p:cNvPr id="4" name="Picture 3">
            <a:extLst>
              <a:ext uri="{FF2B5EF4-FFF2-40B4-BE49-F238E27FC236}">
                <a16:creationId xmlns:a16="http://schemas.microsoft.com/office/drawing/2014/main" id="{B5D119EB-D750-401C-A583-A367ECBF3D63}"/>
              </a:ext>
            </a:extLst>
          </p:cNvPr>
          <p:cNvPicPr>
            <a:picLocks noChangeAspect="1"/>
          </p:cNvPicPr>
          <p:nvPr/>
        </p:nvPicPr>
        <p:blipFill>
          <a:blip r:embed="rId2"/>
          <a:stretch>
            <a:fillRect/>
          </a:stretch>
        </p:blipFill>
        <p:spPr>
          <a:xfrm>
            <a:off x="0" y="-1"/>
            <a:ext cx="1224116" cy="1224116"/>
          </a:xfrm>
          <a:prstGeom prst="rect">
            <a:avLst/>
          </a:prstGeom>
        </p:spPr>
      </p:pic>
      <p:sp>
        <p:nvSpPr>
          <p:cNvPr id="5" name="Footer Placeholder 4">
            <a:extLst>
              <a:ext uri="{FF2B5EF4-FFF2-40B4-BE49-F238E27FC236}">
                <a16:creationId xmlns:a16="http://schemas.microsoft.com/office/drawing/2014/main" id="{9299D492-EC41-4ACD-B4E8-E49A2ABEF31E}"/>
              </a:ext>
            </a:extLst>
          </p:cNvPr>
          <p:cNvSpPr>
            <a:spLocks noGrp="1"/>
          </p:cNvSpPr>
          <p:nvPr>
            <p:ph type="ftr" sz="quarter" idx="11"/>
          </p:nvPr>
        </p:nvSpPr>
        <p:spPr/>
        <p:txBody>
          <a:bodyPr/>
          <a:lstStyle/>
          <a:p>
            <a:r>
              <a:rPr lang="en-US" dirty="0"/>
              <a:t>Dr. </a:t>
            </a:r>
            <a:r>
              <a:rPr lang="en-US" dirty="0" err="1"/>
              <a:t>Alsayed</a:t>
            </a:r>
            <a:r>
              <a:rPr lang="en-US" dirty="0"/>
              <a:t> - Energy Modeling &amp; Simulation</a:t>
            </a:r>
          </a:p>
        </p:txBody>
      </p:sp>
    </p:spTree>
    <p:extLst>
      <p:ext uri="{BB962C8B-B14F-4D97-AF65-F5344CB8AC3E}">
        <p14:creationId xmlns:p14="http://schemas.microsoft.com/office/powerpoint/2010/main" val="2970524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2126</TotalTime>
  <Words>23301</Words>
  <Application>Microsoft Office PowerPoint</Application>
  <PresentationFormat>Widescreen</PresentationFormat>
  <Paragraphs>1644</Paragraphs>
  <Slides>343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343</vt:i4>
      </vt:variant>
    </vt:vector>
  </HeadingPairs>
  <TitlesOfParts>
    <vt:vector size="348" baseType="lpstr">
      <vt:lpstr>Arial</vt:lpstr>
      <vt:lpstr>Calibri</vt:lpstr>
      <vt:lpstr>Calibri Light</vt:lpstr>
      <vt:lpstr>Candara Light</vt:lpstr>
      <vt:lpstr>Office Theme</vt:lpstr>
      <vt:lpstr>An-Najah National University Faculty of Engineering and IT Energy Engineering &amp; Environment Dept. Modeling &amp; Simulating Energy Systems (10656312)</vt:lpstr>
      <vt:lpstr>Introduction</vt:lpstr>
      <vt:lpstr>Lets start with very simple examples</vt:lpstr>
      <vt:lpstr>Ex. 1: Residential solar water heater</vt:lpstr>
      <vt:lpstr>Ex. 1: Residential solar water heater</vt:lpstr>
      <vt:lpstr>Ex. 1: Residential solar water heater</vt:lpstr>
      <vt:lpstr>Ex. 2: Building simulation using Energy 3D software</vt:lpstr>
      <vt:lpstr>Ex. 3: Building AC simulation</vt:lpstr>
      <vt:lpstr>Ex. 4: Population versus energy consumption</vt:lpstr>
      <vt:lpstr>PowerPoint Presentation</vt:lpstr>
      <vt:lpstr>Textbook &amp; Outlines</vt:lpstr>
      <vt:lpstr>Textbook and outlines</vt:lpstr>
      <vt:lpstr>Why Python? </vt:lpstr>
      <vt:lpstr>Chapter 1: Getting Started</vt:lpstr>
      <vt:lpstr>Python Versions </vt:lpstr>
      <vt:lpstr>PYTHON installation</vt:lpstr>
      <vt:lpstr>PYTHON installation</vt:lpstr>
      <vt:lpstr>PYTHON installation</vt:lpstr>
      <vt:lpstr>PYTHON installation</vt:lpstr>
      <vt:lpstr>PYTHON installation</vt:lpstr>
      <vt:lpstr>PYTHON installation</vt:lpstr>
      <vt:lpstr>PYTHON installation</vt:lpstr>
      <vt:lpstr>PYTHON installation</vt:lpstr>
      <vt:lpstr>PYTHON installation</vt:lpstr>
      <vt:lpstr>Running a Hello World Program</vt:lpstr>
      <vt:lpstr>Running a Hello World Program</vt:lpstr>
      <vt:lpstr>Running a Hello World Program</vt:lpstr>
      <vt:lpstr>Running a Hello World Program</vt:lpstr>
      <vt:lpstr>Running a Hello World Program</vt:lpstr>
      <vt:lpstr>Troubleshooting</vt:lpstr>
      <vt:lpstr>Running Python Programs from a Terminal</vt:lpstr>
      <vt:lpstr>Running Python Programs from a Terminal</vt:lpstr>
      <vt:lpstr>Try It Yourself</vt:lpstr>
      <vt:lpstr>Chapter 2: Variables and Simple  Data  Types</vt:lpstr>
      <vt:lpstr>Variables</vt:lpstr>
      <vt:lpstr>Variables</vt:lpstr>
      <vt:lpstr>Naming and Using Variables</vt:lpstr>
      <vt:lpstr>Naming and Using Variables</vt:lpstr>
      <vt:lpstr>Avoiding Name Errors When Using Variables</vt:lpstr>
      <vt:lpstr>Variables Are Labels</vt:lpstr>
      <vt:lpstr>Good Advice</vt:lpstr>
      <vt:lpstr>Try It Yourself</vt:lpstr>
      <vt:lpstr>Strings</vt:lpstr>
      <vt:lpstr>Changing Case in a String with Methods</vt:lpstr>
      <vt:lpstr>Changing Case in a String with Methods</vt:lpstr>
      <vt:lpstr>Using Variables in Strings</vt:lpstr>
      <vt:lpstr>Using Variables in Strings</vt:lpstr>
      <vt:lpstr>Adding Whitespace to Strings with Tabs or Newlines</vt:lpstr>
      <vt:lpstr>Adding Whitespace to Strings with Tabs or Newlines</vt:lpstr>
      <vt:lpstr>Stripping Whitespace</vt:lpstr>
      <vt:lpstr>Stripping Whitespace</vt:lpstr>
      <vt:lpstr>Stripping Whitespace</vt:lpstr>
      <vt:lpstr>Avoiding Syntax Errors with Strings</vt:lpstr>
      <vt:lpstr>Avoiding Syntax Errors with Strings</vt:lpstr>
      <vt:lpstr>Try It Yourself</vt:lpstr>
      <vt:lpstr>Try It Yourself</vt:lpstr>
      <vt:lpstr>Try It Yourself</vt:lpstr>
      <vt:lpstr>Numbers</vt:lpstr>
      <vt:lpstr>Numbers</vt:lpstr>
      <vt:lpstr>Numbers</vt:lpstr>
      <vt:lpstr>Floats</vt:lpstr>
      <vt:lpstr>Integers and Floats</vt:lpstr>
      <vt:lpstr>Underscores in Numbers</vt:lpstr>
      <vt:lpstr>Multiple Assignment</vt:lpstr>
      <vt:lpstr>Constants</vt:lpstr>
      <vt:lpstr>Try It Yourself</vt:lpstr>
      <vt:lpstr>Comments</vt:lpstr>
      <vt:lpstr>Try It Yourself</vt:lpstr>
      <vt:lpstr>The Zen of Python</vt:lpstr>
      <vt:lpstr>Chapter 3: Introducing Lists</vt:lpstr>
      <vt:lpstr>What Is a List?</vt:lpstr>
      <vt:lpstr>What Is a List?</vt:lpstr>
      <vt:lpstr>Accessing Elements in a List</vt:lpstr>
      <vt:lpstr>Index Positions Start at 0, Not 1</vt:lpstr>
      <vt:lpstr>Index Positions Start at 0, Not 1</vt:lpstr>
      <vt:lpstr>Using Individual Values from a List</vt:lpstr>
      <vt:lpstr>Try It Yourself</vt:lpstr>
      <vt:lpstr>Changing, Adding, and Removing Elements</vt:lpstr>
      <vt:lpstr>Changing, Adding, and Removing Elements</vt:lpstr>
      <vt:lpstr>Changing, Adding, and Removing Elements</vt:lpstr>
      <vt:lpstr>Changing, Adding, and Removing Elements</vt:lpstr>
      <vt:lpstr>Changing, Adding, and Removing Elements</vt:lpstr>
      <vt:lpstr>Changing, Adding, and Removing Elements</vt:lpstr>
      <vt:lpstr>Changing, Adding, and Removing Elements</vt:lpstr>
      <vt:lpstr>Changing, Adding, and Removing Elements</vt:lpstr>
      <vt:lpstr>Changing, Adding, and Removing Elements</vt:lpstr>
      <vt:lpstr>Changing, Adding, and Removing Elements</vt:lpstr>
      <vt:lpstr>Changing, Adding, and Removing Elements</vt:lpstr>
      <vt:lpstr>Changing, Adding, and Removing Elements</vt:lpstr>
      <vt:lpstr>Changing, Adding, and Removing Elements</vt:lpstr>
      <vt:lpstr>Try It Yourself</vt:lpstr>
      <vt:lpstr>Try It Yourself</vt:lpstr>
      <vt:lpstr>Try It Yourself</vt:lpstr>
      <vt:lpstr>Try It Yourself</vt:lpstr>
      <vt:lpstr>Organizing a List</vt:lpstr>
      <vt:lpstr>Sorting a List Permanently with the sort() Method</vt:lpstr>
      <vt:lpstr>Sorting a List Permanently with the sort() Method</vt:lpstr>
      <vt:lpstr>Sorting a List Temporarily with the sorted() Function</vt:lpstr>
      <vt:lpstr>Sorting a List Temporarily with the sorted() Function</vt:lpstr>
      <vt:lpstr>Printing a List in Reverse Order</vt:lpstr>
      <vt:lpstr>Finding the Length of a List</vt:lpstr>
      <vt:lpstr>Try It Yourself</vt:lpstr>
      <vt:lpstr>Try It Yourself</vt:lpstr>
      <vt:lpstr>Avoiding Index Errors When Working with Lists</vt:lpstr>
      <vt:lpstr>Avoiding Index Errors When Working with Lists</vt:lpstr>
      <vt:lpstr>Avoiding Index Errors When Working with Lists</vt:lpstr>
      <vt:lpstr>Try It Yourself</vt:lpstr>
      <vt:lpstr>Chapter 4: Working With Lists</vt:lpstr>
      <vt:lpstr>What it is about?</vt:lpstr>
      <vt:lpstr>Looping Through an Entire List</vt:lpstr>
      <vt:lpstr>A Closer Look at Looping</vt:lpstr>
      <vt:lpstr>Doing More Work Within a for Loop</vt:lpstr>
      <vt:lpstr>Doing More Work Within a for Loop</vt:lpstr>
      <vt:lpstr>Doing Something After a for Loop</vt:lpstr>
      <vt:lpstr>Avoiding Indentation Errors</vt:lpstr>
      <vt:lpstr>Avoiding Indentation Errors</vt:lpstr>
      <vt:lpstr>Avoiding Indentation Errors</vt:lpstr>
      <vt:lpstr>Avoiding Indentation Errors</vt:lpstr>
      <vt:lpstr>Avoiding Indentation Errors</vt:lpstr>
      <vt:lpstr>Avoiding Indentation Errors</vt:lpstr>
      <vt:lpstr>Try It Yourself</vt:lpstr>
      <vt:lpstr>Try It Yourself</vt:lpstr>
      <vt:lpstr>Making Numerical Lists</vt:lpstr>
      <vt:lpstr>Making Numerical Lists</vt:lpstr>
      <vt:lpstr>Making Numerical Lists</vt:lpstr>
      <vt:lpstr>Making Numerical Lists</vt:lpstr>
      <vt:lpstr>Making Numerical Lists</vt:lpstr>
      <vt:lpstr>Making Numerical Lists</vt:lpstr>
      <vt:lpstr>Making Numerical Lists</vt:lpstr>
      <vt:lpstr>Making Numerical Lists</vt:lpstr>
      <vt:lpstr>Try It Yourself</vt:lpstr>
      <vt:lpstr>Try It Yourself</vt:lpstr>
      <vt:lpstr>Working with Part of a List</vt:lpstr>
      <vt:lpstr>Working with Part of a List</vt:lpstr>
      <vt:lpstr>Working with Part of a List</vt:lpstr>
      <vt:lpstr>Working with Part of a List</vt:lpstr>
      <vt:lpstr>Working with Part of a List</vt:lpstr>
      <vt:lpstr>Working with Part of a List</vt:lpstr>
      <vt:lpstr>Working with Part of a List</vt:lpstr>
      <vt:lpstr>Working with Part of a List</vt:lpstr>
      <vt:lpstr>Working with Part of a List</vt:lpstr>
      <vt:lpstr>Working with Part of a List</vt:lpstr>
      <vt:lpstr>Try it yourself</vt:lpstr>
      <vt:lpstr>Try it yourself</vt:lpstr>
      <vt:lpstr>Tuples</vt:lpstr>
      <vt:lpstr>Tuples</vt:lpstr>
      <vt:lpstr>Tuples</vt:lpstr>
      <vt:lpstr>Tuples</vt:lpstr>
      <vt:lpstr>Tuples</vt:lpstr>
      <vt:lpstr>Tuples</vt:lpstr>
      <vt:lpstr>Try it yourself</vt:lpstr>
      <vt:lpstr>Styling Your Code</vt:lpstr>
      <vt:lpstr>Styling Your Code</vt:lpstr>
      <vt:lpstr>Styling Your Code</vt:lpstr>
      <vt:lpstr>Try it yourself</vt:lpstr>
      <vt:lpstr>Chapter 5: IF statements</vt:lpstr>
      <vt:lpstr>A Simple Example</vt:lpstr>
      <vt:lpstr>Conditional Tests</vt:lpstr>
      <vt:lpstr>Conditional Tests</vt:lpstr>
      <vt:lpstr>Conditional Tests</vt:lpstr>
      <vt:lpstr>Conditional Tests</vt:lpstr>
      <vt:lpstr>Conditional Tests</vt:lpstr>
      <vt:lpstr>Conditional Tests</vt:lpstr>
      <vt:lpstr>Conditional Tests</vt:lpstr>
      <vt:lpstr>Checking Multiple Conditions</vt:lpstr>
      <vt:lpstr>Checking Multiple Conditions</vt:lpstr>
      <vt:lpstr>Checking Whether a Value Is in a List</vt:lpstr>
      <vt:lpstr>Checking Whether a Value Is Not in a List</vt:lpstr>
      <vt:lpstr>Boolean Expressions</vt:lpstr>
      <vt:lpstr>Try It Yourself</vt:lpstr>
      <vt:lpstr>Try It Yourself</vt:lpstr>
      <vt:lpstr>if Statements</vt:lpstr>
      <vt:lpstr>if Statements</vt:lpstr>
      <vt:lpstr>if-else Statements</vt:lpstr>
      <vt:lpstr>if-else Statements</vt:lpstr>
      <vt:lpstr>The if-elif-else Chain</vt:lpstr>
      <vt:lpstr>The if-elif-else Chain</vt:lpstr>
      <vt:lpstr>The if-elif-else Chain</vt:lpstr>
      <vt:lpstr>Using Multiple elif Blocks</vt:lpstr>
      <vt:lpstr>Omitting the else Block</vt:lpstr>
      <vt:lpstr>Testing Multiple Conditions</vt:lpstr>
      <vt:lpstr>Testing Multiple Conditions</vt:lpstr>
      <vt:lpstr>Testing Multiple Conditions</vt:lpstr>
      <vt:lpstr>Try It Yourself</vt:lpstr>
      <vt:lpstr>Try It Yourself</vt:lpstr>
      <vt:lpstr>Try It Yourself</vt:lpstr>
      <vt:lpstr>Try It Yourself</vt:lpstr>
      <vt:lpstr>Try It Yourself</vt:lpstr>
      <vt:lpstr>Using if Statements with Lists</vt:lpstr>
      <vt:lpstr>Using if Statements with Lists</vt:lpstr>
      <vt:lpstr>Using if Statements with Lists</vt:lpstr>
      <vt:lpstr>Using if Statements with Lists</vt:lpstr>
      <vt:lpstr>Using if Statements with Lists</vt:lpstr>
      <vt:lpstr>Try It Yourself</vt:lpstr>
      <vt:lpstr>Try It Yourself</vt:lpstr>
      <vt:lpstr>Try It Yourself</vt:lpstr>
      <vt:lpstr>Styling Your if Statements</vt:lpstr>
      <vt:lpstr>Try It Yourself</vt:lpstr>
      <vt:lpstr>Chapter 6: Dictionaries</vt:lpstr>
      <vt:lpstr>Introduction</vt:lpstr>
      <vt:lpstr>Working with Dictionaries</vt:lpstr>
      <vt:lpstr>Accessing Values in a Dictionary</vt:lpstr>
      <vt:lpstr>Adding New Key-Value Pairs</vt:lpstr>
      <vt:lpstr>Starting with an Empty Dictionary</vt:lpstr>
      <vt:lpstr>Modifying Values in a Dictionary</vt:lpstr>
      <vt:lpstr>Modifying Values in a Dictionary</vt:lpstr>
      <vt:lpstr>Removing Key-Value Pairs</vt:lpstr>
      <vt:lpstr>A Dictionary of Similar Objects</vt:lpstr>
      <vt:lpstr>A Dictionary of Similar Objects</vt:lpstr>
      <vt:lpstr>Using get() to Access Values</vt:lpstr>
      <vt:lpstr>Using get() to Access Values</vt:lpstr>
      <vt:lpstr>Using get() to Access Values</vt:lpstr>
      <vt:lpstr>Try It Yourself</vt:lpstr>
      <vt:lpstr>Try It Yourself</vt:lpstr>
      <vt:lpstr>Looping Through a Dictionary</vt:lpstr>
      <vt:lpstr>Looping Through a Dictionary</vt:lpstr>
      <vt:lpstr>Looping Through a Dictionary</vt:lpstr>
      <vt:lpstr>Looping Through a Dictionary</vt:lpstr>
      <vt:lpstr>Looping Through a Dictionary</vt:lpstr>
      <vt:lpstr>Looping Through a Dictionary</vt:lpstr>
      <vt:lpstr>Looping Through a Dictionary</vt:lpstr>
      <vt:lpstr>Looping Through a Dictionary</vt:lpstr>
      <vt:lpstr>Looping Through a Dictionary</vt:lpstr>
      <vt:lpstr>Looping Through a Dictionary</vt:lpstr>
      <vt:lpstr>Looping Through a Dictionary</vt:lpstr>
      <vt:lpstr>Try It Yourself</vt:lpstr>
      <vt:lpstr>Try It Yourself</vt:lpstr>
      <vt:lpstr>Nesting</vt:lpstr>
      <vt:lpstr>Nesting</vt:lpstr>
      <vt:lpstr>Nesting</vt:lpstr>
      <vt:lpstr>Nesting</vt:lpstr>
      <vt:lpstr>Nesting</vt:lpstr>
      <vt:lpstr>Nesting</vt:lpstr>
      <vt:lpstr>Nesting</vt:lpstr>
      <vt:lpstr>Nesting</vt:lpstr>
      <vt:lpstr>Nesting</vt:lpstr>
      <vt:lpstr>Nesting</vt:lpstr>
      <vt:lpstr>Nesting</vt:lpstr>
      <vt:lpstr>Nesting</vt:lpstr>
      <vt:lpstr>Nesting</vt:lpstr>
      <vt:lpstr>Nesting</vt:lpstr>
      <vt:lpstr>Try It Yourself</vt:lpstr>
      <vt:lpstr>Try It Yourself</vt:lpstr>
      <vt:lpstr>Chapter 7: User Input and while Loops</vt:lpstr>
      <vt:lpstr>Introduction</vt:lpstr>
      <vt:lpstr>How the input() Function Works</vt:lpstr>
      <vt:lpstr>How the input() Function Works</vt:lpstr>
      <vt:lpstr>How the input() Function Works</vt:lpstr>
      <vt:lpstr>How the input() Function Works</vt:lpstr>
      <vt:lpstr>How the input() Function Works</vt:lpstr>
      <vt:lpstr>How the input() Function Works</vt:lpstr>
      <vt:lpstr>How the input() Function Works</vt:lpstr>
      <vt:lpstr>Try It Yourself</vt:lpstr>
      <vt:lpstr>Introducing while Loops</vt:lpstr>
      <vt:lpstr>Introducing while Loops</vt:lpstr>
      <vt:lpstr>Introducing while Loops</vt:lpstr>
      <vt:lpstr>Introducing while Loops</vt:lpstr>
      <vt:lpstr>Introducing while Loops</vt:lpstr>
      <vt:lpstr>Introducing while Loops</vt:lpstr>
      <vt:lpstr>Introducing while Loops</vt:lpstr>
      <vt:lpstr>Introducing while Loops</vt:lpstr>
      <vt:lpstr>Introducing while Loops</vt:lpstr>
      <vt:lpstr>Introducing while Loops</vt:lpstr>
      <vt:lpstr>Introducing while Loops</vt:lpstr>
      <vt:lpstr>Introducing while Loops</vt:lpstr>
      <vt:lpstr>Introducing while Loops</vt:lpstr>
      <vt:lpstr>Try It Yourself</vt:lpstr>
      <vt:lpstr>Try It Yourself</vt:lpstr>
      <vt:lpstr>Using a while Loop with Lists and Dictionaries</vt:lpstr>
      <vt:lpstr>Using a while Loop with Lists and Dictionaries</vt:lpstr>
      <vt:lpstr>Using a while Loop with Lists and Dictionaries</vt:lpstr>
      <vt:lpstr>Using a while Loop with Lists and Dictionaries</vt:lpstr>
      <vt:lpstr>Using a while Loop with Lists and Dictionaries</vt:lpstr>
      <vt:lpstr>Using a while Loop with Lists and Dictionaries</vt:lpstr>
      <vt:lpstr>Using a while Loop with Lists and Dictionaries</vt:lpstr>
      <vt:lpstr>Try It Yourself</vt:lpstr>
      <vt:lpstr>Chapter 8: Functions</vt:lpstr>
      <vt:lpstr>Introduction</vt:lpstr>
      <vt:lpstr>Defining a Function</vt:lpstr>
      <vt:lpstr>Passing Information to a Function</vt:lpstr>
      <vt:lpstr>Arguments and Parameters</vt:lpstr>
      <vt:lpstr>Try It Yourself</vt:lpstr>
      <vt:lpstr>Passing Arguments</vt:lpstr>
      <vt:lpstr>Passing Arguments</vt:lpstr>
      <vt:lpstr>Passing Arguments</vt:lpstr>
      <vt:lpstr>Passing Arguments</vt:lpstr>
      <vt:lpstr>Passing Arguments</vt:lpstr>
      <vt:lpstr>Passing Arguments</vt:lpstr>
      <vt:lpstr>Passing Arguments</vt:lpstr>
      <vt:lpstr>Passing Arguments</vt:lpstr>
      <vt:lpstr>Passing Arguments</vt:lpstr>
      <vt:lpstr>Passing Arguments</vt:lpstr>
      <vt:lpstr>Try It Yourself</vt:lpstr>
      <vt:lpstr>Return Values</vt:lpstr>
      <vt:lpstr>Return Values</vt:lpstr>
      <vt:lpstr>Return Values</vt:lpstr>
      <vt:lpstr>Return Values</vt:lpstr>
      <vt:lpstr>Return Values</vt:lpstr>
      <vt:lpstr>Return Values</vt:lpstr>
      <vt:lpstr>Return Values</vt:lpstr>
      <vt:lpstr>Return Values</vt:lpstr>
      <vt:lpstr>Return Values</vt:lpstr>
      <vt:lpstr>Try It Yourself</vt:lpstr>
      <vt:lpstr>Try It Yourself</vt:lpstr>
      <vt:lpstr>Try It Yourself</vt:lpstr>
      <vt:lpstr>Passing a List </vt:lpstr>
      <vt:lpstr>Passing a List </vt:lpstr>
      <vt:lpstr>Passing a List </vt:lpstr>
      <vt:lpstr>Passing a List </vt:lpstr>
      <vt:lpstr>Passing a List </vt:lpstr>
      <vt:lpstr>Passing a List </vt:lpstr>
      <vt:lpstr>Passing a List </vt:lpstr>
      <vt:lpstr>Try It Yourself</vt:lpstr>
      <vt:lpstr>Passing an Arbitrary Number of Arguments</vt:lpstr>
      <vt:lpstr>Passing an Arbitrary Number of Arguments</vt:lpstr>
      <vt:lpstr>Passing an Arbitrary Number of Arguments</vt:lpstr>
      <vt:lpstr>Passing an Arbitrary Number of Arguments</vt:lpstr>
      <vt:lpstr>Passing an Arbitrary Number of Arguments</vt:lpstr>
      <vt:lpstr>Passing an Arbitrary Number of Arguments</vt:lpstr>
      <vt:lpstr>Passing an Arbitrary Number of Arguments</vt:lpstr>
      <vt:lpstr>Try It Yourself</vt:lpstr>
      <vt:lpstr>Try It Yourself</vt:lpstr>
      <vt:lpstr>Storing Your Functions in Modules</vt:lpstr>
      <vt:lpstr>Storing Your Functions in Modules</vt:lpstr>
      <vt:lpstr>Storing Your Functions in Modules</vt:lpstr>
      <vt:lpstr>Storing Your Functions in Modules</vt:lpstr>
      <vt:lpstr>Storing Your Functions in Modules</vt:lpstr>
      <vt:lpstr>Storing Your Functions in Modules</vt:lpstr>
      <vt:lpstr>Storing Your Functions in Modules</vt:lpstr>
      <vt:lpstr>Storing Your Functions in Modules</vt:lpstr>
      <vt:lpstr>Storing Your Functions in Modules</vt:lpstr>
      <vt:lpstr>Storing Your Functions in Modules</vt:lpstr>
      <vt:lpstr>Storing Your Functions in Modules</vt:lpstr>
      <vt:lpstr>Storing Your Functions in Modules</vt:lpstr>
      <vt:lpstr>Styling Functions</vt:lpstr>
      <vt:lpstr>Styling Functions</vt:lpstr>
      <vt:lpstr>Styling Functions</vt:lpstr>
      <vt:lpstr>Styling Functions</vt:lpstr>
      <vt:lpstr>Try It Yourself</vt:lpstr>
      <vt:lpstr>Try It Yourself</vt:lpstr>
      <vt:lpstr>Try It Yourself</vt:lpstr>
      <vt:lpstr>Chapter 9: Classes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An-Najah National University Faculty of Engineering and IT Energy Engineering &amp; Environment Dept. Modeling &amp; Simulating Energy Systems (10656312)</dc:title>
  <dc:creator>dr-mohammed</dc:creator>
  <cp:lastModifiedBy>dr-mohammed</cp:lastModifiedBy>
  <cp:revision>124</cp:revision>
  <dcterms:created xsi:type="dcterms:W3CDTF">2022-01-25T05:54:46Z</dcterms:created>
  <dcterms:modified xsi:type="dcterms:W3CDTF">2022-03-11T22:12:44Z</dcterms:modified>
</cp:coreProperties>
</file>