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44467-72E5-4287-BD5F-09C6E19E11FC}" type="datetimeFigureOut">
              <a:rPr lang="en-GB" smtClean="0"/>
              <a:t>18/09/2011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77144-672F-430F-A27A-F674CED71AD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Planes of the body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dirty="0" err="1" smtClean="0"/>
              <a:t>Aidah</a:t>
            </a:r>
            <a:r>
              <a:rPr lang="en-GB" dirty="0" smtClean="0"/>
              <a:t> Abu </a:t>
            </a:r>
            <a:r>
              <a:rPr lang="en-GB" dirty="0" err="1" smtClean="0"/>
              <a:t>Elsoud</a:t>
            </a:r>
            <a:r>
              <a:rPr lang="en-GB" dirty="0" smtClean="0"/>
              <a:t> </a:t>
            </a:r>
            <a:r>
              <a:rPr lang="en-GB" dirty="0" err="1" smtClean="0"/>
              <a:t>Alkaissi</a:t>
            </a:r>
            <a:endParaRPr lang="en-GB" dirty="0" smtClean="0"/>
          </a:p>
          <a:p>
            <a:r>
              <a:rPr lang="en-GB" dirty="0" smtClean="0"/>
              <a:t>School of Nursing &amp; Midwifery</a:t>
            </a:r>
          </a:p>
          <a:p>
            <a:r>
              <a:rPr lang="en-GB" dirty="0" smtClean="0"/>
              <a:t>An-</a:t>
            </a:r>
            <a:r>
              <a:rPr lang="en-GB" dirty="0" err="1" smtClean="0"/>
              <a:t>Najah</a:t>
            </a:r>
            <a:r>
              <a:rPr lang="en-GB" dirty="0" smtClean="0"/>
              <a:t> National University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Planes of the body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Frontal (</a:t>
            </a:r>
            <a:r>
              <a:rPr lang="en-GB" dirty="0" err="1" smtClean="0"/>
              <a:t>Cronal</a:t>
            </a:r>
            <a:r>
              <a:rPr lang="en-GB" dirty="0" smtClean="0"/>
              <a:t>) plane</a:t>
            </a:r>
          </a:p>
          <a:p>
            <a:r>
              <a:rPr lang="en-GB" dirty="0" err="1" smtClean="0"/>
              <a:t>Sagital</a:t>
            </a:r>
            <a:r>
              <a:rPr lang="en-GB" dirty="0" smtClean="0"/>
              <a:t> (Lateral)  Plane</a:t>
            </a:r>
          </a:p>
          <a:p>
            <a:r>
              <a:rPr lang="en-GB" dirty="0" smtClean="0"/>
              <a:t>Transverse (axial) Plane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Terminology</a:t>
            </a:r>
            <a:br>
              <a:rPr lang="en-GB" dirty="0" smtClean="0"/>
            </a:br>
            <a:r>
              <a:rPr lang="en-GB" dirty="0" smtClean="0"/>
              <a:t>Combining Form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20520"/>
          <a:ext cx="9144000" cy="5947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2824314"/>
                <a:gridCol w="5132062"/>
              </a:tblGrid>
              <a:tr h="34461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Combinings</a:t>
                      </a:r>
                      <a:r>
                        <a:rPr lang="en-GB" dirty="0" smtClean="0"/>
                        <a:t>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Medical Terms</a:t>
                      </a:r>
                      <a:endParaRPr lang="en-GB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Abdomi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Abdomen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Abdominal</a:t>
                      </a:r>
                      <a:endParaRPr lang="en-GB" dirty="0"/>
                    </a:p>
                  </a:txBody>
                  <a:tcPr/>
                </a:tc>
              </a:tr>
              <a:tr h="594806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Anter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Anterior</a:t>
                      </a:r>
                    </a:p>
                    <a:p>
                      <a:r>
                        <a:rPr lang="en-GB" dirty="0" smtClean="0"/>
                        <a:t>The suffix- IOR means pertaining to</a:t>
                      </a:r>
                      <a:endParaRPr lang="en-GB" dirty="0"/>
                    </a:p>
                  </a:txBody>
                  <a:tcPr/>
                </a:tc>
              </a:tr>
              <a:tr h="8826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Bronch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Bronchial tubes (leading from the windpipe to the lungs)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bronchoscopy</a:t>
                      </a:r>
                      <a:endParaRPr lang="en-GB" dirty="0"/>
                    </a:p>
                  </a:txBody>
                  <a:tcPr/>
                </a:tc>
              </a:tr>
              <a:tr h="786113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Cervi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Neck of the body or neck (cervix) of the uterus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Cervical</a:t>
                      </a:r>
                      <a:endParaRPr lang="en-GB" dirty="0"/>
                    </a:p>
                  </a:txBody>
                  <a:tcPr/>
                </a:tc>
              </a:tr>
              <a:tr h="186938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Chondr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cartilage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Hypochondriac</a:t>
                      </a:r>
                    </a:p>
                    <a:p>
                      <a:r>
                        <a:rPr lang="en-GB" dirty="0" smtClean="0"/>
                        <a:t>This term refers to the regions of the </a:t>
                      </a:r>
                      <a:r>
                        <a:rPr lang="en-GB" dirty="0" err="1" smtClean="0"/>
                        <a:t>abdominopelvic</a:t>
                      </a:r>
                      <a:r>
                        <a:rPr lang="en-GB" dirty="0" smtClean="0"/>
                        <a:t> cavity under the cartilage  of the ribs</a:t>
                      </a:r>
                    </a:p>
                    <a:p>
                      <a:r>
                        <a:rPr lang="en-GB" dirty="0" smtClean="0"/>
                        <a:t>It also describes a person who experiences unusual anxiety about his/her health and has symptoms that cannot be explained</a:t>
                      </a:r>
                      <a:endParaRPr lang="en-GB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"/>
          <a:ext cx="9144000" cy="6746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716"/>
                <a:gridCol w="1680186"/>
                <a:gridCol w="5452098"/>
              </a:tblGrid>
              <a:tr h="486155">
                <a:tc>
                  <a:txBody>
                    <a:bodyPr/>
                    <a:lstStyle/>
                    <a:p>
                      <a:r>
                        <a:rPr lang="en-GB" dirty="0" smtClean="0"/>
                        <a:t>Combining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Medical term</a:t>
                      </a:r>
                      <a:endParaRPr lang="en-GB" dirty="0"/>
                    </a:p>
                  </a:txBody>
                  <a:tcPr/>
                </a:tc>
              </a:tr>
              <a:tr h="83911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Coccyg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Coccyx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Coccygeal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EAL means pertaining to</a:t>
                      </a:r>
                      <a:endParaRPr lang="en-GB" dirty="0"/>
                    </a:p>
                  </a:txBody>
                  <a:tcPr/>
                </a:tc>
              </a:tr>
              <a:tr h="486155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Crani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Skull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Craniotomy</a:t>
                      </a:r>
                      <a:endParaRPr lang="en-GB" dirty="0"/>
                    </a:p>
                  </a:txBody>
                  <a:tcPr/>
                </a:tc>
              </a:tr>
              <a:tr h="1917984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Epitheli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Skin,surface</a:t>
                      </a:r>
                      <a:r>
                        <a:rPr lang="en-GB" dirty="0" smtClean="0"/>
                        <a:t> tissue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Epithelial was first used to describe the surface</a:t>
                      </a:r>
                    </a:p>
                    <a:p>
                      <a:r>
                        <a:rPr lang="en-GB" dirty="0" smtClean="0"/>
                        <a:t>(</a:t>
                      </a:r>
                      <a:r>
                        <a:rPr lang="en-GB" dirty="0" err="1" smtClean="0"/>
                        <a:t>Epi</a:t>
                      </a:r>
                      <a:r>
                        <a:rPr lang="en-GB" dirty="0" smtClean="0"/>
                        <a:t> means upon) of the </a:t>
                      </a:r>
                      <a:r>
                        <a:rPr lang="en-GB" dirty="0" err="1" smtClean="0"/>
                        <a:t>brease</a:t>
                      </a:r>
                      <a:r>
                        <a:rPr lang="en-GB" dirty="0" smtClean="0"/>
                        <a:t> nipple. </a:t>
                      </a:r>
                      <a:r>
                        <a:rPr lang="en-GB" dirty="0" err="1" smtClean="0"/>
                        <a:t>Theli</a:t>
                      </a:r>
                      <a:r>
                        <a:rPr lang="en-GB" dirty="0" smtClean="0"/>
                        <a:t>/o means </a:t>
                      </a:r>
                      <a:r>
                        <a:rPr lang="en-GB" dirty="0" err="1" smtClean="0"/>
                        <a:t>nipple.more</a:t>
                      </a:r>
                      <a:r>
                        <a:rPr lang="en-GB" dirty="0" smtClean="0"/>
                        <a:t> correctly it describes the cells on the outer layer (surface) of the skin as well as the lining of the internal organs that lead to the outside of the body</a:t>
                      </a:r>
                      <a:endParaRPr lang="en-GB" dirty="0"/>
                    </a:p>
                  </a:txBody>
                  <a:tcPr/>
                </a:tc>
              </a:tr>
              <a:tr h="155836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Esophag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Esophagus</a:t>
                      </a:r>
                      <a:r>
                        <a:rPr lang="en-GB" dirty="0" smtClean="0"/>
                        <a:t> (tube from the throat to the stomach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esophageal</a:t>
                      </a:r>
                      <a:endParaRPr lang="en-GB" dirty="0"/>
                    </a:p>
                  </a:txBody>
                  <a:tcPr/>
                </a:tc>
              </a:tr>
              <a:tr h="486155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Hepato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liver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hepatitis</a:t>
                      </a:r>
                      <a:endParaRPr lang="en-GB" dirty="0"/>
                    </a:p>
                  </a:txBody>
                  <a:tcPr/>
                </a:tc>
              </a:tr>
              <a:tr h="486155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Lapar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abdomen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laparoscopy</a:t>
                      </a:r>
                      <a:endParaRPr lang="en-GB" dirty="0"/>
                    </a:p>
                  </a:txBody>
                  <a:tcPr/>
                </a:tc>
              </a:tr>
              <a:tr h="4861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0"/>
          <a:ext cx="8964489" cy="737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1"/>
                <a:gridCol w="1584176"/>
                <a:gridCol w="5580112"/>
              </a:tblGrid>
              <a:tr h="833670">
                <a:tc>
                  <a:txBody>
                    <a:bodyPr/>
                    <a:lstStyle/>
                    <a:p>
                      <a:r>
                        <a:rPr lang="en-GB" dirty="0" smtClean="0"/>
                        <a:t>Combining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Medical Term</a:t>
                      </a:r>
                      <a:endParaRPr lang="en-GB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Laryng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Larynx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Laryngeal</a:t>
                      </a:r>
                    </a:p>
                    <a:p>
                      <a:r>
                        <a:rPr lang="en-GB" dirty="0" err="1" smtClean="0"/>
                        <a:t>Laryngectomy</a:t>
                      </a:r>
                      <a:endParaRPr lang="en-GB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r>
                        <a:rPr lang="en-GB" dirty="0" smtClean="0"/>
                        <a:t>Later/o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Lateral</a:t>
                      </a:r>
                      <a:endParaRPr lang="en-GB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Lumb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Loin (waist)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Lumbar</a:t>
                      </a:r>
                    </a:p>
                    <a:p>
                      <a:r>
                        <a:rPr lang="en-GB" dirty="0" err="1" smtClean="0"/>
                        <a:t>Ar</a:t>
                      </a:r>
                      <a:r>
                        <a:rPr lang="en-GB" dirty="0" smtClean="0"/>
                        <a:t> means pertaining to</a:t>
                      </a:r>
                      <a:endParaRPr lang="en-GB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r>
                        <a:rPr lang="en-GB" dirty="0" smtClean="0"/>
                        <a:t>Lymph/o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Lymph (clear</a:t>
                      </a:r>
                      <a:r>
                        <a:rPr lang="en-GB" baseline="0" dirty="0" smtClean="0"/>
                        <a:t> fluid in tissue spaces and lymph vessels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Lymphocyte</a:t>
                      </a:r>
                    </a:p>
                    <a:p>
                      <a:r>
                        <a:rPr lang="en-GB" dirty="0" smtClean="0"/>
                        <a:t>Are white blood cells </a:t>
                      </a:r>
                      <a:r>
                        <a:rPr lang="en-GB" dirty="0" err="1" smtClean="0"/>
                        <a:t>andare</a:t>
                      </a:r>
                      <a:r>
                        <a:rPr lang="en-GB" dirty="0" smtClean="0"/>
                        <a:t> important in fighting diseases. They produce disease-fighting proteins called antibodies</a:t>
                      </a:r>
                      <a:endParaRPr lang="en-GB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Mediastin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Mediastinum</a:t>
                      </a:r>
                      <a:r>
                        <a:rPr lang="en-GB" dirty="0" smtClean="0"/>
                        <a:t> (space between the lungs)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Mediastinal</a:t>
                      </a:r>
                      <a:endParaRPr lang="en-GB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Pelv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Pelvic (</a:t>
                      </a:r>
                      <a:r>
                        <a:rPr lang="en-GB" baseline="0" dirty="0" smtClean="0"/>
                        <a:t> bones of the hip)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Pelvic</a:t>
                      </a:r>
                      <a:endParaRPr lang="en-GB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0"/>
          <a:ext cx="8964489" cy="6854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1368152"/>
                <a:gridCol w="5508104"/>
              </a:tblGrid>
              <a:tr h="857261">
                <a:tc>
                  <a:txBody>
                    <a:bodyPr/>
                    <a:lstStyle/>
                    <a:p>
                      <a:r>
                        <a:rPr lang="en-GB" dirty="0" smtClean="0"/>
                        <a:t>Combining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Medical terms</a:t>
                      </a:r>
                      <a:endParaRPr lang="en-GB" dirty="0"/>
                    </a:p>
                  </a:txBody>
                  <a:tcPr/>
                </a:tc>
              </a:tr>
              <a:tr h="15044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Peritone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Peritonium</a:t>
                      </a:r>
                      <a:r>
                        <a:rPr lang="en-GB" dirty="0" smtClean="0"/>
                        <a:t> (membrane surrounding</a:t>
                      </a:r>
                      <a:r>
                        <a:rPr lang="en-GB" baseline="0" dirty="0" smtClean="0"/>
                        <a:t> the abdomen)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Peritoneal</a:t>
                      </a:r>
                      <a:endParaRPr lang="en-GB" dirty="0"/>
                    </a:p>
                  </a:txBody>
                  <a:tcPr/>
                </a:tc>
              </a:tr>
              <a:tr h="52607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Ascites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Accumulation of fluid in the </a:t>
                      </a:r>
                      <a:r>
                        <a:rPr lang="en-GB" dirty="0" err="1" smtClean="0"/>
                        <a:t>peritonium</a:t>
                      </a:r>
                      <a:endParaRPr lang="en-GB" dirty="0"/>
                    </a:p>
                  </a:txBody>
                  <a:tcPr/>
                </a:tc>
              </a:tr>
              <a:tr h="940275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Pharyng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Pharynx (throat)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Pharyngeal</a:t>
                      </a:r>
                    </a:p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common passageway for food from the mouth and air from the nose</a:t>
                      </a:r>
                      <a:endParaRPr lang="en-GB" dirty="0"/>
                    </a:p>
                  </a:txBody>
                  <a:tcPr/>
                </a:tc>
              </a:tr>
              <a:tr h="54063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Pleur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Pleura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Pleuritis</a:t>
                      </a:r>
                      <a:endParaRPr lang="en-GB" dirty="0"/>
                    </a:p>
                  </a:txBody>
                  <a:tcPr/>
                </a:tc>
              </a:tr>
              <a:tr h="857261">
                <a:tc>
                  <a:txBody>
                    <a:bodyPr/>
                    <a:lstStyle/>
                    <a:p>
                      <a:r>
                        <a:rPr lang="en-GB" dirty="0" smtClean="0"/>
                        <a:t>Poster/o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Back/ behind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posterior</a:t>
                      </a:r>
                      <a:endParaRPr lang="en-GB" dirty="0"/>
                    </a:p>
                  </a:txBody>
                  <a:tcPr/>
                </a:tc>
              </a:tr>
              <a:tr h="771743">
                <a:tc>
                  <a:txBody>
                    <a:bodyPr/>
                    <a:lstStyle/>
                    <a:p>
                      <a:r>
                        <a:rPr lang="en-GB" dirty="0" smtClean="0"/>
                        <a:t>Spin/o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Spine (backbone)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spinal</a:t>
                      </a:r>
                      <a:endParaRPr lang="en-GB" dirty="0"/>
                    </a:p>
                  </a:txBody>
                  <a:tcPr/>
                </a:tc>
              </a:tr>
              <a:tr h="857261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Thorac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Thoracotomy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Thoracic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334</Words>
  <Application>Microsoft Office PowerPoint</Application>
  <PresentationFormat>On-screen Show (4:3)</PresentationFormat>
  <Paragraphs>102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Planes of the body</vt:lpstr>
      <vt:lpstr>Planes of the body</vt:lpstr>
      <vt:lpstr>Terminology Combining Form</vt:lpstr>
      <vt:lpstr>Slide 4</vt:lpstr>
      <vt:lpstr>Slide 5</vt:lpstr>
      <vt:lpstr>Slide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Planes of the body</dc:title>
  <dc:creator>Dr.Aidah</dc:creator>
  <cp:lastModifiedBy>Dr.Aidah</cp:lastModifiedBy>
  <cp:revision>3</cp:revision>
  <dcterms:created xsi:type="dcterms:W3CDTF">2011-09-18T19:12:53Z</dcterms:created>
  <dcterms:modified xsi:type="dcterms:W3CDTF">2011-09-18T20:21:02Z</dcterms:modified>
</cp:coreProperties>
</file>