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8" r:id="rId2"/>
    <p:sldId id="267" r:id="rId3"/>
    <p:sldId id="268" r:id="rId4"/>
    <p:sldId id="269" r:id="rId5"/>
    <p:sldId id="270" r:id="rId6"/>
    <p:sldId id="278" r:id="rId7"/>
    <p:sldId id="271" r:id="rId8"/>
    <p:sldId id="274" r:id="rId9"/>
    <p:sldId id="275" r:id="rId10"/>
    <p:sldId id="276" r:id="rId11"/>
    <p:sldId id="279" r:id="rId12"/>
    <p:sldId id="280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B3F3E-93B7-4AC0-B9E2-0192D608EA4E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9AA5E-BAE1-463F-988B-3EFD6A35503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9587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AA5E-BAE1-463F-988B-3EFD6A355039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4979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34BA07-05BF-46A4-96F2-B5C6EE21E660}" type="datetimeFigureOut">
              <a:rPr lang="id-ID" smtClean="0"/>
              <a:pPr/>
              <a:t>26/01/2022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F557CE-0BC2-4F0B-8ADB-7E0020D10DC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oking" TargetMode="External"/><Relationship Id="rId13" Type="http://schemas.openxmlformats.org/officeDocument/2006/relationships/hyperlink" Target="http://en.wikipedia.org/wiki/Grilling" TargetMode="External"/><Relationship Id="rId3" Type="http://schemas.openxmlformats.org/officeDocument/2006/relationships/hyperlink" Target="http://en.wikipedia.org/wiki/Peach" TargetMode="External"/><Relationship Id="rId7" Type="http://schemas.openxmlformats.org/officeDocument/2006/relationships/hyperlink" Target="http://en.wikipedia.org/wiki/Emulsification" TargetMode="External"/><Relationship Id="rId12" Type="http://schemas.openxmlformats.org/officeDocument/2006/relationships/hyperlink" Target="http://en.wikipedia.org/wiki/Steaming" TargetMode="External"/><Relationship Id="rId2" Type="http://schemas.openxmlformats.org/officeDocument/2006/relationships/hyperlink" Target="http://en.wikipedia.org/wiki/Pota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ermentation_(food)" TargetMode="External"/><Relationship Id="rId11" Type="http://schemas.openxmlformats.org/officeDocument/2006/relationships/hyperlink" Target="http://en.wikipedia.org/wiki/Frying" TargetMode="External"/><Relationship Id="rId5" Type="http://schemas.openxmlformats.org/officeDocument/2006/relationships/hyperlink" Target="http://en.wikipedia.org/wiki/Fruit_juice" TargetMode="External"/><Relationship Id="rId10" Type="http://schemas.openxmlformats.org/officeDocument/2006/relationships/hyperlink" Target="http://en.wikipedia.org/wiki/Broiling" TargetMode="External"/><Relationship Id="rId4" Type="http://schemas.openxmlformats.org/officeDocument/2006/relationships/hyperlink" Target="http://en.wikipedia.org/wiki/Carrot" TargetMode="External"/><Relationship Id="rId9" Type="http://schemas.openxmlformats.org/officeDocument/2006/relationships/hyperlink" Target="http://en.wikipedia.org/wiki/Boilin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asteurization" TargetMode="External"/><Relationship Id="rId3" Type="http://schemas.openxmlformats.org/officeDocument/2006/relationships/hyperlink" Target="http://en.wikipedia.org/wiki/Baking" TargetMode="External"/><Relationship Id="rId7" Type="http://schemas.openxmlformats.org/officeDocument/2006/relationships/hyperlink" Target="http://en.wikipedia.org/wiki/Spray_drying" TargetMode="External"/><Relationship Id="rId2" Type="http://schemas.openxmlformats.org/officeDocument/2006/relationships/hyperlink" Target="http://en.wikipedia.org/wiki/Deep_fry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oft_drinks" TargetMode="External"/><Relationship Id="rId5" Type="http://schemas.openxmlformats.org/officeDocument/2006/relationships/hyperlink" Target="http://en.wikipedia.org/wiki/Gasification" TargetMode="External"/><Relationship Id="rId4" Type="http://schemas.openxmlformats.org/officeDocument/2006/relationships/hyperlink" Target="http://en.wikipedia.org/wiki/Mixture" TargetMode="External"/><Relationship Id="rId9" Type="http://schemas.openxmlformats.org/officeDocument/2006/relationships/hyperlink" Target="http://en.wikipedia.org/wiki/Packag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3287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Dr</a:t>
            </a:r>
            <a:r>
              <a:rPr lang="en-US" dirty="0"/>
              <a:t>. </a:t>
            </a:r>
            <a:r>
              <a:rPr lang="id-ID" dirty="0"/>
              <a:t>Mohammed </a:t>
            </a:r>
            <a:r>
              <a:rPr lang="id-ID" dirty="0" smtClean="0"/>
              <a:t>Sab</a:t>
            </a:r>
            <a:r>
              <a:rPr lang="en-US" dirty="0" smtClean="0"/>
              <a:t>b</a:t>
            </a:r>
            <a:r>
              <a:rPr lang="id-ID" dirty="0" smtClean="0"/>
              <a:t>ah</a:t>
            </a:r>
            <a:endParaRPr lang="en-US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371600" y="228600"/>
            <a:ext cx="6324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An-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Najah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National </a:t>
            </a: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University</a:t>
            </a:r>
            <a:r>
              <a:rPr lang="id-ID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Faculty of Agriculture</a:t>
            </a:r>
            <a:endParaRPr lang="id-ID" sz="2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</a:t>
            </a:r>
            <a:endParaRPr kumimoji="0" lang="id-ID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0" y="0"/>
          <a:ext cx="163830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r:id="rId4" imgW="1895238" imgH="1961905" progId="">
                  <p:embed/>
                </p:oleObj>
              </mc:Choice>
              <mc:Fallback>
                <p:oleObj r:id="rId4" imgW="1895238" imgH="196190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38300" cy="146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38600" y="6019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2022</a:t>
            </a:r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6FFDA31-7B75-4CEC-9AC1-C1B5953AE76F}"/>
              </a:ext>
            </a:extLst>
          </p:cNvPr>
          <p:cNvSpPr/>
          <p:nvPr/>
        </p:nvSpPr>
        <p:spPr>
          <a:xfrm>
            <a:off x="0" y="1824134"/>
            <a:ext cx="9144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Chapter 1: Introduction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Process Operations, Principles, Good Manufacturing Practices, Food Laws and Regulations.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id-ID" dirty="0">
                <a:solidFill>
                  <a:srgbClr val="000000"/>
                </a:solidFill>
                <a:effectLst/>
              </a:rPr>
              <a:t>I</a:t>
            </a:r>
            <a:r>
              <a:rPr lang="en-US" dirty="0" err="1">
                <a:solidFill>
                  <a:srgbClr val="000000"/>
                </a:solidFill>
                <a:effectLst/>
              </a:rPr>
              <a:t>mproved</a:t>
            </a:r>
            <a:r>
              <a:rPr lang="en-US" dirty="0">
                <a:solidFill>
                  <a:srgbClr val="000000"/>
                </a:solidFill>
                <a:effectLst/>
              </a:rPr>
              <a:t> quality assurance and quality control</a:t>
            </a:r>
          </a:p>
          <a:p>
            <a:pPr eaLnBrk="1" hangingPunct="1">
              <a:defRPr/>
            </a:pPr>
            <a:r>
              <a:rPr lang="id-ID" dirty="0">
                <a:solidFill>
                  <a:srgbClr val="000000"/>
                </a:solidFill>
                <a:effectLst/>
              </a:rPr>
              <a:t>R</a:t>
            </a:r>
            <a:r>
              <a:rPr lang="en-US" dirty="0">
                <a:solidFill>
                  <a:srgbClr val="000000"/>
                </a:solidFill>
                <a:effectLst/>
              </a:rPr>
              <a:t>educes production costs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  <a:effectLst/>
              </a:rPr>
              <a:t>Reduce wastage</a:t>
            </a:r>
          </a:p>
          <a:p>
            <a:pPr eaLnBrk="1" hangingPunct="1">
              <a:defRPr/>
            </a:pPr>
            <a:r>
              <a:rPr lang="id-ID" dirty="0">
                <a:solidFill>
                  <a:srgbClr val="000000"/>
                </a:solidFill>
                <a:effectLst/>
              </a:rPr>
              <a:t>I</a:t>
            </a:r>
            <a:r>
              <a:rPr lang="en-US" dirty="0" err="1">
                <a:solidFill>
                  <a:srgbClr val="000000"/>
                </a:solidFill>
                <a:effectLst/>
              </a:rPr>
              <a:t>ncreases</a:t>
            </a:r>
            <a:r>
              <a:rPr lang="en-US" dirty="0">
                <a:solidFill>
                  <a:srgbClr val="000000"/>
                </a:solidFill>
                <a:effectLst/>
              </a:rPr>
              <a:t> production efficiency,</a:t>
            </a:r>
          </a:p>
          <a:p>
            <a:pPr eaLnBrk="1" hangingPunct="1">
              <a:defRPr/>
            </a:pPr>
            <a:r>
              <a:rPr lang="id-ID" dirty="0">
                <a:solidFill>
                  <a:srgbClr val="000000"/>
                </a:solidFill>
                <a:effectLst/>
              </a:rPr>
              <a:t>A</a:t>
            </a:r>
            <a:r>
              <a:rPr lang="en-US" dirty="0" err="1">
                <a:solidFill>
                  <a:srgbClr val="000000"/>
                </a:solidFill>
                <a:effectLst/>
              </a:rPr>
              <a:t>utomation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effectLst/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effectLst/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u="sng" dirty="0">
                <a:solidFill>
                  <a:srgbClr val="000000"/>
                </a:solidFill>
                <a:effectLst/>
              </a:rPr>
              <a:t>Motivation and changes of food industry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457200"/>
            <a:ext cx="4200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Food Laws and Regulations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0420"/>
            <a:ext cx="9220200" cy="51838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343400" y="6290430"/>
            <a:ext cx="3073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http://www.psi.pna.ps/ar</a:t>
            </a:r>
          </a:p>
        </p:txBody>
      </p:sp>
    </p:spTree>
    <p:extLst>
      <p:ext uri="{BB962C8B-B14F-4D97-AF65-F5344CB8AC3E}">
        <p14:creationId xmlns:p14="http://schemas.microsoft.com/office/powerpoint/2010/main" val="1870940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50791"/>
            <a:ext cx="8229600" cy="579438"/>
          </a:xfrm>
        </p:spPr>
        <p:txBody>
          <a:bodyPr>
            <a:noAutofit/>
          </a:bodyPr>
          <a:lstStyle/>
          <a:p>
            <a:r>
              <a:rPr lang="en-US" sz="1400" dirty="0"/>
              <a:t>https://www.fao.org/fao-who-codexalimentarius/en/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819" y="1358568"/>
            <a:ext cx="9165820" cy="488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2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142984"/>
            <a:ext cx="8229600" cy="2595570"/>
          </a:xfrm>
        </p:spPr>
        <p:txBody>
          <a:bodyPr>
            <a:noAutofit/>
          </a:bodyPr>
          <a:lstStyle/>
          <a:p>
            <a:pPr algn="justLow" eaLnBrk="1" hangingPunct="1">
              <a:defRPr/>
            </a:pPr>
            <a:r>
              <a:rPr lang="en-US" sz="2400" b="1" u="sng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Food processing</a:t>
            </a:r>
            <a:r>
              <a:rPr lang="en-US" sz="2400" u="sng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 the set of methods and techniques used to transform raw</a:t>
            </a:r>
            <a:r>
              <a:rPr lang="id-ID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ingredients into food 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or to transform food into other forms for </a:t>
            </a:r>
            <a:r>
              <a:rPr lang="id-ID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consumption 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by</a:t>
            </a:r>
            <a:r>
              <a:rPr lang="id-ID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humans 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or animals either in the home or by the </a:t>
            </a:r>
            <a:r>
              <a:rPr lang="id-ID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food prosessing industry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lang="id-ID" sz="24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Low" eaLnBrk="1" hangingPunct="1">
              <a:defRPr/>
            </a:pPr>
            <a:endParaRPr lang="id-ID" sz="24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Low" eaLnBrk="1" hangingPunct="1">
              <a:defRPr/>
            </a:pPr>
            <a:r>
              <a:rPr lang="en-US" sz="2400" b="1" u="sng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Food preservation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is the process of treating and handling </a:t>
            </a:r>
            <a:r>
              <a:rPr lang="id-ID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food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to stop or slow down </a:t>
            </a:r>
            <a:r>
              <a:rPr lang="id-ID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spoilage 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(loss of quality, edibility or </a:t>
            </a:r>
            <a:r>
              <a:rPr lang="id-ID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nutritional 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value) and thus allow for longer </a:t>
            </a:r>
            <a:r>
              <a:rPr lang="id-ID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storage</a:t>
            </a:r>
            <a:r>
              <a:rPr lang="en-US" sz="24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lang="en-GB" sz="24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 err="1">
                <a:solidFill>
                  <a:srgbClr val="FF3300"/>
                </a:solidFill>
                <a:effectLst/>
              </a:rPr>
              <a:t>1.Introduction</a:t>
            </a:r>
            <a:endParaRPr lang="en-GB" sz="4000" b="1" u="sng" dirty="0"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5354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Removal of unwanted outer layers, such as </a:t>
            </a:r>
            <a:r>
              <a:rPr lang="en-US" sz="2800" dirty="0">
                <a:solidFill>
                  <a:srgbClr val="000000"/>
                </a:solidFill>
                <a:effectLst/>
                <a:hlinkClick r:id="rId2" tooltip="Potato"/>
              </a:rPr>
              <a:t>potato</a:t>
            </a:r>
            <a:r>
              <a:rPr lang="en-US" sz="2800" dirty="0">
                <a:solidFill>
                  <a:srgbClr val="000000"/>
                </a:solidFill>
                <a:effectLst/>
              </a:rPr>
              <a:t> peeling or the skinning of </a:t>
            </a:r>
            <a:r>
              <a:rPr lang="en-US" sz="2800" dirty="0">
                <a:solidFill>
                  <a:srgbClr val="000000"/>
                </a:solidFill>
                <a:effectLst/>
                <a:hlinkClick r:id="rId3" tooltip="Peach"/>
              </a:rPr>
              <a:t>peaches</a:t>
            </a:r>
            <a:r>
              <a:rPr lang="en-US" sz="2800" dirty="0">
                <a:solidFill>
                  <a:srgbClr val="000000"/>
                </a:solidFill>
                <a:effectLst/>
              </a:rPr>
              <a:t>.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Chopping or slicing e.g. diced </a:t>
            </a:r>
            <a:r>
              <a:rPr lang="en-US" sz="2800" dirty="0">
                <a:solidFill>
                  <a:srgbClr val="000000"/>
                </a:solidFill>
                <a:effectLst/>
                <a:hlinkClick r:id="rId4" tooltip="Carrot"/>
              </a:rPr>
              <a:t>carrots</a:t>
            </a:r>
            <a:r>
              <a:rPr lang="en-US" sz="2800" dirty="0">
                <a:solidFill>
                  <a:srgbClr val="000000"/>
                </a:solidFill>
                <a:effectLst/>
              </a:rPr>
              <a:t>.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Liquefaction, such as to produce </a:t>
            </a:r>
            <a:r>
              <a:rPr lang="en-US" sz="2800" dirty="0">
                <a:solidFill>
                  <a:srgbClr val="000000"/>
                </a:solidFill>
                <a:effectLst/>
                <a:hlinkClick r:id="rId5" tooltip="Fruit juice"/>
              </a:rPr>
              <a:t>fruit juice</a:t>
            </a:r>
            <a:r>
              <a:rPr lang="en-US" sz="2800" dirty="0">
                <a:solidFill>
                  <a:srgbClr val="000000"/>
                </a:solidFill>
                <a:effectLst/>
              </a:rPr>
              <a:t>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effectLst/>
                <a:hlinkClick r:id="rId6" tooltip="Fermentation (food)"/>
              </a:rPr>
              <a:t>Fermentation</a:t>
            </a:r>
            <a:r>
              <a:rPr lang="en-US" sz="2800" dirty="0">
                <a:solidFill>
                  <a:srgbClr val="000000"/>
                </a:solidFill>
                <a:effectLst/>
              </a:rPr>
              <a:t> e.g. in </a:t>
            </a:r>
            <a:r>
              <a:rPr lang="id-ID" sz="2800" dirty="0">
                <a:solidFill>
                  <a:srgbClr val="000000"/>
                </a:solidFill>
                <a:effectLst/>
                <a:hlinkClick r:id="rId5" tooltip="Fruit juice"/>
              </a:rPr>
              <a:t>yogurt</a:t>
            </a:r>
            <a:endParaRPr lang="en-US" sz="2800" dirty="0">
              <a:solidFill>
                <a:srgbClr val="000000"/>
              </a:solidFill>
              <a:effectLst/>
              <a:hlinkClick r:id="rId5" tooltip="Fruit juice"/>
            </a:endParaRPr>
          </a:p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effectLst/>
                <a:hlinkClick r:id="rId7" tooltip="Emulsification"/>
              </a:rPr>
              <a:t>Emulsification</a:t>
            </a:r>
            <a:r>
              <a:rPr lang="en-US" sz="2800" dirty="0">
                <a:solidFill>
                  <a:srgbClr val="000000"/>
                </a:solidFill>
                <a:effectLst/>
              </a:rPr>
              <a:t>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effectLst/>
                <a:hlinkClick r:id="rId8" tooltip="Cooking"/>
              </a:rPr>
              <a:t>Cooking</a:t>
            </a:r>
            <a:r>
              <a:rPr lang="en-US" sz="2800" dirty="0">
                <a:solidFill>
                  <a:srgbClr val="000000"/>
                </a:solidFill>
                <a:effectLst/>
              </a:rPr>
              <a:t>, such as </a:t>
            </a:r>
            <a:r>
              <a:rPr lang="en-US" sz="2800" dirty="0">
                <a:solidFill>
                  <a:srgbClr val="000000"/>
                </a:solidFill>
                <a:effectLst/>
                <a:hlinkClick r:id="rId9" tooltip="Boiling"/>
              </a:rPr>
              <a:t>boiling</a:t>
            </a:r>
            <a:r>
              <a:rPr lang="en-US" sz="2800" dirty="0">
                <a:solidFill>
                  <a:srgbClr val="000000"/>
                </a:solidFill>
                <a:effectLst/>
              </a:rPr>
              <a:t>, </a:t>
            </a:r>
            <a:r>
              <a:rPr lang="en-US" sz="2800" dirty="0">
                <a:solidFill>
                  <a:srgbClr val="000000"/>
                </a:solidFill>
                <a:effectLst/>
                <a:hlinkClick r:id="rId10" tooltip="Broiling"/>
              </a:rPr>
              <a:t>broiling</a:t>
            </a:r>
            <a:r>
              <a:rPr lang="en-US" sz="2800" dirty="0">
                <a:solidFill>
                  <a:srgbClr val="000000"/>
                </a:solidFill>
                <a:effectLst/>
              </a:rPr>
              <a:t>, </a:t>
            </a:r>
            <a:r>
              <a:rPr lang="en-US" sz="2800" dirty="0">
                <a:solidFill>
                  <a:srgbClr val="000000"/>
                </a:solidFill>
                <a:effectLst/>
                <a:hlinkClick r:id="rId11" tooltip="Frying"/>
              </a:rPr>
              <a:t>frying</a:t>
            </a:r>
            <a:r>
              <a:rPr lang="en-US" sz="2800" dirty="0">
                <a:solidFill>
                  <a:srgbClr val="000000"/>
                </a:solidFill>
                <a:effectLst/>
              </a:rPr>
              <a:t>, </a:t>
            </a:r>
            <a:r>
              <a:rPr lang="en-US" sz="2800" dirty="0">
                <a:solidFill>
                  <a:srgbClr val="000000"/>
                </a:solidFill>
                <a:effectLst/>
                <a:hlinkClick r:id="rId12" tooltip="Steaming"/>
              </a:rPr>
              <a:t>steaming</a:t>
            </a:r>
            <a:r>
              <a:rPr lang="en-US" sz="2800" dirty="0">
                <a:solidFill>
                  <a:srgbClr val="000000"/>
                </a:solidFill>
                <a:effectLst/>
              </a:rPr>
              <a:t> or </a:t>
            </a:r>
            <a:r>
              <a:rPr lang="en-US" sz="2800" dirty="0">
                <a:solidFill>
                  <a:srgbClr val="000000"/>
                </a:solidFill>
                <a:effectLst/>
                <a:hlinkClick r:id="rId13" tooltip="Grilling"/>
              </a:rPr>
              <a:t>grilling</a:t>
            </a:r>
            <a:r>
              <a:rPr lang="en-US" sz="2800" dirty="0">
                <a:solidFill>
                  <a:srgbClr val="000000"/>
                </a:solidFill>
                <a:effectLst/>
              </a:rPr>
              <a:t>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Food processing methods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643063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hlinkClick r:id="rId2" tooltip="Deep frying"/>
              </a:rPr>
              <a:t>Deep frying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hlinkClick r:id="rId3" tooltip="Baking"/>
              </a:rPr>
              <a:t>Baking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hlinkClick r:id="rId4" tooltip="Mixture"/>
              </a:rPr>
              <a:t>Mixing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Addition of gas such as </a:t>
            </a:r>
            <a:r>
              <a:rPr lang="en-US" sz="2800" dirty="0">
                <a:hlinkClick r:id="rId5" tooltip="Gasification"/>
              </a:rPr>
              <a:t>gasification</a:t>
            </a:r>
            <a:r>
              <a:rPr lang="en-US" sz="2800" dirty="0"/>
              <a:t> of </a:t>
            </a:r>
            <a:r>
              <a:rPr lang="en-US" sz="2800" dirty="0">
                <a:hlinkClick r:id="rId6" tooltip="Soft drinks"/>
              </a:rPr>
              <a:t>soft drinks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hlinkClick r:id="rId7" tooltip="Spray drying"/>
              </a:rPr>
              <a:t>Spray drying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hlinkClick r:id="rId8" tooltip="Pasteurization"/>
              </a:rPr>
              <a:t>Pasteurization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hlinkClick r:id="rId9" tooltip="Packaging"/>
              </a:rPr>
              <a:t>Packaging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1643042" y="285728"/>
            <a:ext cx="66223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0000"/>
                </a:solidFill>
              </a:rPr>
              <a:t>Preservation Approaches</a:t>
            </a:r>
            <a:endParaRPr lang="id-ID" sz="4000" b="1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1295400"/>
            <a:ext cx="7772400" cy="45720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altLang="en-US" sz="3600" kern="0" dirty="0">
                <a:solidFill>
                  <a:srgbClr val="000000"/>
                </a:solidFill>
                <a:latin typeface="+mn-lt"/>
                <a:cs typeface="+mn-cs"/>
              </a:rPr>
              <a:t>Add heat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altLang="en-US" sz="3600" kern="0" dirty="0">
                <a:solidFill>
                  <a:srgbClr val="000000"/>
                </a:solidFill>
                <a:latin typeface="+mn-lt"/>
                <a:cs typeface="+mn-cs"/>
              </a:rPr>
              <a:t>Remove heat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altLang="en-US" sz="3600" kern="0" dirty="0">
                <a:solidFill>
                  <a:srgbClr val="000000"/>
                </a:solidFill>
                <a:latin typeface="+mn-lt"/>
                <a:cs typeface="+mn-cs"/>
              </a:rPr>
              <a:t>Remove water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altLang="en-US" sz="3600" kern="0" dirty="0">
                <a:solidFill>
                  <a:srgbClr val="000000"/>
                </a:solidFill>
                <a:latin typeface="+mn-lt"/>
                <a:cs typeface="+mn-cs"/>
              </a:rPr>
              <a:t>Reduce pH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altLang="en-US" sz="3600" kern="0" dirty="0">
                <a:solidFill>
                  <a:srgbClr val="000000"/>
                </a:solidFill>
                <a:latin typeface="+mn-lt"/>
                <a:cs typeface="+mn-cs"/>
              </a:rPr>
              <a:t>Add preservatives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altLang="en-US" sz="3600" kern="0" dirty="0">
                <a:solidFill>
                  <a:srgbClr val="000000"/>
                </a:solidFill>
                <a:latin typeface="+mn-lt"/>
                <a:cs typeface="+mn-cs"/>
              </a:rPr>
              <a:t>Fermentation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altLang="en-US" sz="3600" kern="0" dirty="0">
                <a:solidFill>
                  <a:srgbClr val="000000"/>
                </a:solidFill>
                <a:latin typeface="+mn-lt"/>
                <a:cs typeface="+mn-cs"/>
              </a:rPr>
              <a:t>Packaging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229600" cy="4114800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Heat has important influences on food processing in a number of respects</a:t>
            </a:r>
            <a:r>
              <a:rPr lang="id-ID" sz="2800" dirty="0">
                <a:solidFill>
                  <a:srgbClr val="000000"/>
                </a:solidFill>
                <a:effectLst/>
              </a:rPr>
              <a:t>.</a:t>
            </a:r>
          </a:p>
          <a:p>
            <a:pPr algn="just" eaLnBrk="1" hangingPunct="1">
              <a:buNone/>
              <a:defRPr/>
            </a:pPr>
            <a:endParaRPr lang="en-US" sz="2800" dirty="0">
              <a:solidFill>
                <a:srgbClr val="000000"/>
              </a:solidFill>
              <a:effectLst/>
            </a:endParaRPr>
          </a:p>
          <a:p>
            <a:pPr algn="just" eaLnBrk="1" hangingPunct="1">
              <a:defRPr/>
            </a:pPr>
            <a:r>
              <a:rPr lang="id-ID" sz="2800" dirty="0">
                <a:solidFill>
                  <a:srgbClr val="000000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  <a:effectLst/>
              </a:rPr>
              <a:t>t is the most convenient way of extending the shelf life of foods by destroying </a:t>
            </a:r>
            <a:r>
              <a:rPr lang="en-US" sz="2800" dirty="0" err="1">
                <a:solidFill>
                  <a:srgbClr val="000000"/>
                </a:solidFill>
                <a:effectLst/>
              </a:rPr>
              <a:t>enzymic</a:t>
            </a:r>
            <a:r>
              <a:rPr lang="en-US" sz="2800" dirty="0">
                <a:solidFill>
                  <a:srgbClr val="000000"/>
                </a:solidFill>
                <a:effectLst/>
              </a:rPr>
              <a:t> and microbiological activity, or by removing water to inhibit deterioration; it changes the nutritional and sensory qualities of foods; and generation of heat is a major processing cost.</a:t>
            </a:r>
          </a:p>
          <a:p>
            <a:pPr algn="just" eaLnBrk="1" hangingPunct="1"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07249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rgbClr val="000000"/>
                </a:solidFill>
              </a:rPr>
              <a:t>The major aims of the food processing and preservation activities are to: </a:t>
            </a:r>
            <a:endParaRPr lang="id-ID" sz="2000" b="1" u="sng" dirty="0">
              <a:solidFill>
                <a:srgbClr val="000000"/>
              </a:solidFill>
            </a:endParaRPr>
          </a:p>
          <a:p>
            <a:endParaRPr lang="en-US" sz="2400" b="1" u="sng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•  Extend the shelf-life of food</a:t>
            </a:r>
            <a:r>
              <a:rPr lang="id-ID" sz="2400" dirty="0">
                <a:solidFill>
                  <a:srgbClr val="000000"/>
                </a:solidFill>
              </a:rPr>
              <a:t>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   </a:t>
            </a:r>
          </a:p>
          <a:p>
            <a:pPr marL="403225" indent="-403225"/>
            <a:r>
              <a:rPr lang="en-US" sz="2400" dirty="0">
                <a:solidFill>
                  <a:srgbClr val="000000"/>
                </a:solidFill>
              </a:rPr>
              <a:t>•  Increase the </a:t>
            </a:r>
            <a:r>
              <a:rPr lang="en-US" sz="2400" dirty="0" err="1">
                <a:solidFill>
                  <a:srgbClr val="000000"/>
                </a:solidFill>
              </a:rPr>
              <a:t>organoleptic</a:t>
            </a:r>
            <a:r>
              <a:rPr lang="en-US" sz="2400" dirty="0">
                <a:solidFill>
                  <a:srgbClr val="000000"/>
                </a:solidFill>
              </a:rPr>
              <a:t> (flavor, color,</a:t>
            </a:r>
            <a:r>
              <a:rPr lang="id-ID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texture) quality of food</a:t>
            </a:r>
            <a:r>
              <a:rPr lang="id-ID" sz="2400" dirty="0">
                <a:solidFill>
                  <a:srgbClr val="000000"/>
                </a:solidFill>
              </a:rPr>
              <a:t>.</a:t>
            </a:r>
          </a:p>
          <a:p>
            <a:pPr marL="403225" indent="-403225"/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 marL="403225" indent="-403225"/>
            <a:r>
              <a:rPr lang="en-US" sz="2400" dirty="0">
                <a:solidFill>
                  <a:srgbClr val="000000"/>
                </a:solidFill>
              </a:rPr>
              <a:t>•  Provide food with the nutrients required</a:t>
            </a:r>
            <a:r>
              <a:rPr lang="id-ID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for enhancing good health</a:t>
            </a:r>
            <a:r>
              <a:rPr lang="id-ID" sz="2400" dirty="0">
                <a:solidFill>
                  <a:srgbClr val="000000"/>
                </a:solidFill>
              </a:rPr>
              <a:t>.</a:t>
            </a:r>
          </a:p>
          <a:p>
            <a:pPr marL="403225" indent="-403225"/>
            <a:endParaRPr lang="en-US" sz="2400" dirty="0">
              <a:solidFill>
                <a:srgbClr val="000000"/>
              </a:solidFill>
            </a:endParaRPr>
          </a:p>
          <a:p>
            <a:pPr marL="403225" indent="-403225"/>
            <a:r>
              <a:rPr lang="en-US" sz="2400" dirty="0">
                <a:solidFill>
                  <a:srgbClr val="000000"/>
                </a:solidFill>
              </a:rPr>
              <a:t>•  Help build communities and generate</a:t>
            </a:r>
            <a:r>
              <a:rPr lang="id-ID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income for the farmers and manufacturers</a:t>
            </a:r>
            <a:endParaRPr lang="id-ID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effectLst/>
              </a:rPr>
              <a:t>fewer synthetic additives,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effectLst/>
              </a:rPr>
              <a:t>fewer changes during processing.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effectLst/>
              </a:rPr>
              <a:t>‘healthy’ or ‘natural’ image</a:t>
            </a:r>
          </a:p>
          <a:p>
            <a:pPr eaLnBrk="1" hangingPunct="1"/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Consumer demand for foods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285875"/>
            <a:ext cx="82296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>
                <a:solidFill>
                  <a:srgbClr val="000000"/>
                </a:solidFill>
                <a:effectLst/>
              </a:rPr>
              <a:t>This demands effect on food processing industry to launch food products:</a:t>
            </a:r>
            <a:endParaRPr lang="id-ID" sz="2800" u="sng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Free from synthetic additives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low-fat,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 sugar-free 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 low-salt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Supplemented with vitamins, minerals and </a:t>
            </a:r>
            <a:r>
              <a:rPr lang="en-US" sz="2800" dirty="0" err="1">
                <a:solidFill>
                  <a:srgbClr val="000000"/>
                </a:solidFill>
                <a:effectLst/>
              </a:rPr>
              <a:t>probiotic</a:t>
            </a:r>
            <a:r>
              <a:rPr lang="en-US" sz="2800" dirty="0">
                <a:solidFill>
                  <a:srgbClr val="000000"/>
                </a:solidFill>
                <a:effectLst/>
              </a:rPr>
              <a:t> cultures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000000"/>
                </a:solidFill>
                <a:effectLst/>
              </a:rPr>
              <a:t>Organic products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335</Words>
  <Application>Microsoft Office PowerPoint</Application>
  <PresentationFormat>On-screen Show (4:3)</PresentationFormat>
  <Paragraphs>71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1.Introduction</vt:lpstr>
      <vt:lpstr>Food processing methods </vt:lpstr>
      <vt:lpstr>PowerPoint Presentation</vt:lpstr>
      <vt:lpstr>PowerPoint Presentation</vt:lpstr>
      <vt:lpstr>PowerPoint Presentation</vt:lpstr>
      <vt:lpstr>PowerPoint Presentation</vt:lpstr>
      <vt:lpstr>Consumer demand for foods</vt:lpstr>
      <vt:lpstr>PowerPoint Presentation</vt:lpstr>
      <vt:lpstr>Motivation and changes of food industry</vt:lpstr>
      <vt:lpstr>PowerPoint Presentation</vt:lpstr>
      <vt:lpstr>https://www.fao.org/fao-who-codexalimentarius/en/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Food Processing and Preservation</dc:title>
  <dc:creator>user</dc:creator>
  <cp:lastModifiedBy>Mohammed Sabbah</cp:lastModifiedBy>
  <cp:revision>26</cp:revision>
  <dcterms:created xsi:type="dcterms:W3CDTF">2012-01-25T13:43:39Z</dcterms:created>
  <dcterms:modified xsi:type="dcterms:W3CDTF">2022-01-26T21:54:15Z</dcterms:modified>
</cp:coreProperties>
</file>