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09" r:id="rId2"/>
    <p:sldMasterId id="2147483676" r:id="rId3"/>
    <p:sldMasterId id="2147483701" r:id="rId4"/>
    <p:sldMasterId id="2147483679" r:id="rId5"/>
    <p:sldMasterId id="2147483687" r:id="rId6"/>
    <p:sldMasterId id="2147483689" r:id="rId7"/>
    <p:sldMasterId id="2147483691" r:id="rId8"/>
    <p:sldMasterId id="2147483693" r:id="rId9"/>
    <p:sldMasterId id="2147483695" r:id="rId10"/>
    <p:sldMasterId id="2147483697" r:id="rId11"/>
    <p:sldMasterId id="2147483699" r:id="rId12"/>
  </p:sldMasterIdLst>
  <p:notesMasterIdLst>
    <p:notesMasterId r:id="rId170"/>
  </p:notesMasterIdLst>
  <p:sldIdLst>
    <p:sldId id="331" r:id="rId13"/>
    <p:sldId id="340" r:id="rId14"/>
    <p:sldId id="341" r:id="rId15"/>
    <p:sldId id="259" r:id="rId16"/>
    <p:sldId id="263" r:id="rId17"/>
    <p:sldId id="343" r:id="rId18"/>
    <p:sldId id="262" r:id="rId19"/>
    <p:sldId id="345" r:id="rId20"/>
    <p:sldId id="260" r:id="rId21"/>
    <p:sldId id="346" r:id="rId22"/>
    <p:sldId id="347" r:id="rId23"/>
    <p:sldId id="269" r:id="rId24"/>
    <p:sldId id="348" r:id="rId25"/>
    <p:sldId id="349" r:id="rId26"/>
    <p:sldId id="350" r:id="rId27"/>
    <p:sldId id="395" r:id="rId28"/>
    <p:sldId id="351" r:id="rId29"/>
    <p:sldId id="352" r:id="rId30"/>
    <p:sldId id="353" r:id="rId31"/>
    <p:sldId id="396" r:id="rId32"/>
    <p:sldId id="359" r:id="rId33"/>
    <p:sldId id="354" r:id="rId34"/>
    <p:sldId id="355" r:id="rId35"/>
    <p:sldId id="356" r:id="rId36"/>
    <p:sldId id="357" r:id="rId37"/>
    <p:sldId id="358" r:id="rId38"/>
    <p:sldId id="272" r:id="rId39"/>
    <p:sldId id="361" r:id="rId40"/>
    <p:sldId id="360" r:id="rId41"/>
    <p:sldId id="362" r:id="rId42"/>
    <p:sldId id="363" r:id="rId43"/>
    <p:sldId id="364" r:id="rId44"/>
    <p:sldId id="365" r:id="rId45"/>
    <p:sldId id="366" r:id="rId46"/>
    <p:sldId id="275" r:id="rId47"/>
    <p:sldId id="367" r:id="rId48"/>
    <p:sldId id="368" r:id="rId49"/>
    <p:sldId id="370" r:id="rId50"/>
    <p:sldId id="369" r:id="rId51"/>
    <p:sldId id="371" r:id="rId52"/>
    <p:sldId id="372" r:id="rId53"/>
    <p:sldId id="373" r:id="rId54"/>
    <p:sldId id="276" r:id="rId55"/>
    <p:sldId id="277" r:id="rId56"/>
    <p:sldId id="375" r:id="rId57"/>
    <p:sldId id="377" r:id="rId58"/>
    <p:sldId id="378" r:id="rId59"/>
    <p:sldId id="379"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457" r:id="rId113"/>
    <p:sldId id="434" r:id="rId114"/>
    <p:sldId id="435" r:id="rId115"/>
    <p:sldId id="436" r:id="rId116"/>
    <p:sldId id="437" r:id="rId117"/>
    <p:sldId id="438" r:id="rId118"/>
    <p:sldId id="439" r:id="rId119"/>
    <p:sldId id="440" r:id="rId120"/>
    <p:sldId id="441" r:id="rId121"/>
    <p:sldId id="442" r:id="rId122"/>
    <p:sldId id="443" r:id="rId123"/>
    <p:sldId id="444" r:id="rId124"/>
    <p:sldId id="445" r:id="rId125"/>
    <p:sldId id="446" r:id="rId126"/>
    <p:sldId id="447" r:id="rId127"/>
    <p:sldId id="448" r:id="rId128"/>
    <p:sldId id="449" r:id="rId129"/>
    <p:sldId id="450" r:id="rId130"/>
    <p:sldId id="451" r:id="rId131"/>
    <p:sldId id="452" r:id="rId132"/>
    <p:sldId id="453" r:id="rId133"/>
    <p:sldId id="454" r:id="rId134"/>
    <p:sldId id="455" r:id="rId135"/>
    <p:sldId id="456" r:id="rId136"/>
    <p:sldId id="458" r:id="rId137"/>
    <p:sldId id="459" r:id="rId138"/>
    <p:sldId id="460" r:id="rId139"/>
    <p:sldId id="461" r:id="rId140"/>
    <p:sldId id="462" r:id="rId141"/>
    <p:sldId id="463" r:id="rId142"/>
    <p:sldId id="464" r:id="rId143"/>
    <p:sldId id="465" r:id="rId144"/>
    <p:sldId id="466" r:id="rId145"/>
    <p:sldId id="467" r:id="rId146"/>
    <p:sldId id="468" r:id="rId147"/>
    <p:sldId id="469" r:id="rId148"/>
    <p:sldId id="470" r:id="rId149"/>
    <p:sldId id="471" r:id="rId150"/>
    <p:sldId id="472" r:id="rId151"/>
    <p:sldId id="473" r:id="rId152"/>
    <p:sldId id="474" r:id="rId153"/>
    <p:sldId id="475" r:id="rId154"/>
    <p:sldId id="476" r:id="rId155"/>
    <p:sldId id="477" r:id="rId156"/>
    <p:sldId id="478" r:id="rId157"/>
    <p:sldId id="503" r:id="rId158"/>
    <p:sldId id="480" r:id="rId159"/>
    <p:sldId id="481" r:id="rId160"/>
    <p:sldId id="482" r:id="rId161"/>
    <p:sldId id="483" r:id="rId162"/>
    <p:sldId id="484" r:id="rId163"/>
    <p:sldId id="485" r:id="rId164"/>
    <p:sldId id="486" r:id="rId165"/>
    <p:sldId id="487" r:id="rId166"/>
    <p:sldId id="488" r:id="rId167"/>
    <p:sldId id="489" r:id="rId168"/>
    <p:sldId id="490" r:id="rId1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G Kurup" initials="NG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55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78456" autoAdjust="0"/>
  </p:normalViewPr>
  <p:slideViewPr>
    <p:cSldViewPr snapToObjects="1">
      <p:cViewPr varScale="1">
        <p:scale>
          <a:sx n="41" d="100"/>
          <a:sy n="41" d="100"/>
        </p:scale>
        <p:origin x="-1656" y="-86"/>
      </p:cViewPr>
      <p:guideLst>
        <p:guide orient="horz" pos="2160"/>
        <p:guide pos="2880"/>
      </p:guideLst>
    </p:cSldViewPr>
  </p:slideViewPr>
  <p:notesTextViewPr>
    <p:cViewPr>
      <p:scale>
        <a:sx n="100" d="100"/>
        <a:sy n="100" d="100"/>
      </p:scale>
      <p:origin x="0" y="0"/>
    </p:cViewPr>
  </p:notesTextViewPr>
  <p:sorterViewPr>
    <p:cViewPr>
      <p:scale>
        <a:sx n="95" d="100"/>
        <a:sy n="95" d="100"/>
      </p:scale>
      <p:origin x="0" y="1999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slide" Target="slides/slide142.xml"/><Relationship Id="rId159" Type="http://schemas.openxmlformats.org/officeDocument/2006/relationships/slide" Target="slides/slide147.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60" Type="http://schemas.openxmlformats.org/officeDocument/2006/relationships/slide" Target="slides/slide148.xml"/><Relationship Id="rId165" Type="http://schemas.openxmlformats.org/officeDocument/2006/relationships/slide" Target="slides/slide15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slide" Target="slides/slide143.xml"/><Relationship Id="rId171" Type="http://schemas.openxmlformats.org/officeDocument/2006/relationships/commentAuthors" Target="commentAuthor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61" Type="http://schemas.openxmlformats.org/officeDocument/2006/relationships/slide" Target="slides/slide149.xml"/><Relationship Id="rId166" Type="http://schemas.openxmlformats.org/officeDocument/2006/relationships/slide" Target="slides/slide15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slide" Target="slides/slide144.xml"/><Relationship Id="rId164" Type="http://schemas.openxmlformats.org/officeDocument/2006/relationships/slide" Target="slides/slide152.xml"/><Relationship Id="rId169" Type="http://schemas.openxmlformats.org/officeDocument/2006/relationships/slide" Target="slides/slide157.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presProps" Target="presProps.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slide" Target="slides/slide15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theme" Target="theme/theme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112.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F9A0FE3E-C704-4DAD-A8AA-F793521415F2}" type="datetimeFigureOut">
              <a:rPr lang="en-US"/>
              <a:pPr>
                <a:defRPr/>
              </a:pPr>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CDB59D8-75B3-4AA7-AC82-C78F4375EDFE}" type="slidenum">
              <a:rPr lang="en-US" altLang="en-US"/>
              <a:pPr>
                <a:defRPr/>
              </a:pPr>
              <a:t>‹#›</a:t>
            </a:fld>
            <a:endParaRPr lang="en-US" altLang="en-US"/>
          </a:p>
        </p:txBody>
      </p:sp>
    </p:spTree>
    <p:extLst>
      <p:ext uri="{BB962C8B-B14F-4D97-AF65-F5344CB8AC3E}">
        <p14:creationId xmlns:p14="http://schemas.microsoft.com/office/powerpoint/2010/main" xmlns="" val="2529876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380E207-8FC4-44EA-B69D-C52E4A77B91C}" type="slidenum">
              <a:rPr lang="en-US" altLang="en-US" smtClean="0">
                <a:latin typeface="Times" panose="02020603050405020304" pitchFamily="18" charset="0"/>
              </a:rPr>
              <a:pPr eaLnBrk="0" hangingPunct="0">
                <a:spcBef>
                  <a:spcPct val="0"/>
                </a:spcBef>
              </a:pPr>
              <a:t>4</a:t>
            </a:fld>
            <a:endParaRPr lang="en-US" altLang="en-US" smtClean="0">
              <a:latin typeface="Times" panose="02020603050405020304" pitchFamily="18"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99935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C8A6110-8C4C-4437-9293-ECB5D087ED0B}" type="slidenum">
              <a:rPr lang="en-US" altLang="en-US" smtClean="0">
                <a:latin typeface="Times" panose="02020603050405020304" pitchFamily="18" charset="0"/>
              </a:rPr>
              <a:pPr eaLnBrk="0" hangingPunct="0">
                <a:spcBef>
                  <a:spcPct val="0"/>
                </a:spcBef>
              </a:pPr>
              <a:t>44</a:t>
            </a:fld>
            <a:endParaRPr lang="en-US" altLang="en-US" smtClean="0">
              <a:latin typeface="Times" panose="02020603050405020304"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00441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1CC4FC5-736D-4D78-A47D-F4B7C4A56919}" type="slidenum">
              <a:rPr lang="en-US" altLang="en-US" smtClean="0">
                <a:latin typeface="Times" panose="02020603050405020304" pitchFamily="18" charset="0"/>
              </a:rPr>
              <a:pPr eaLnBrk="0" hangingPunct="0">
                <a:spcBef>
                  <a:spcPct val="0"/>
                </a:spcBef>
              </a:pPr>
              <a:t>45</a:t>
            </a:fld>
            <a:endParaRPr lang="en-US" altLang="en-US" smtClean="0">
              <a:latin typeface="Times" panose="02020603050405020304"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9416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454C98-B4E1-417D-A0DA-478E40BA25A6}" type="slidenum">
              <a:rPr lang="en-US" altLang="en-US" sz="1200" smtClean="0">
                <a:latin typeface="Calibri" panose="020F0502020204030204" pitchFamily="34" charset="0"/>
              </a:rPr>
              <a:pPr/>
              <a:t>63</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16864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E546A39-BDF2-4C45-9424-013E4F6F0DAB}" type="slidenum">
              <a:rPr lang="en-US" altLang="en-US" smtClean="0">
                <a:latin typeface="Times" panose="02020603050405020304" pitchFamily="18" charset="0"/>
              </a:rPr>
              <a:pPr eaLnBrk="0" hangingPunct="0">
                <a:spcBef>
                  <a:spcPct val="0"/>
                </a:spcBef>
              </a:pPr>
              <a:t>64</a:t>
            </a:fld>
            <a:endParaRPr lang="en-US" altLang="en-US" smtClean="0">
              <a:latin typeface="Times" panose="02020603050405020304" pitchFamily="18"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59018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06BA3E6-F3D4-4DC6-84B1-FADC7C5AEDAB}" type="slidenum">
              <a:rPr lang="en-US" altLang="en-US" smtClean="0">
                <a:latin typeface="Times" panose="02020603050405020304" pitchFamily="18" charset="0"/>
              </a:rPr>
              <a:pPr eaLnBrk="0" hangingPunct="0">
                <a:spcBef>
                  <a:spcPct val="0"/>
                </a:spcBef>
              </a:pPr>
              <a:t>79</a:t>
            </a:fld>
            <a:endParaRPr lang="en-US" altLang="en-US" smtClean="0">
              <a:latin typeface="Times" panose="02020603050405020304" pitchFamily="18"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16453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57E0098-7789-4A1F-9C0A-633F2DDA1856}" type="slidenum">
              <a:rPr lang="en-US" altLang="en-US" smtClean="0">
                <a:latin typeface="Times" panose="02020603050405020304" pitchFamily="18" charset="0"/>
              </a:rPr>
              <a:pPr eaLnBrk="0" hangingPunct="0">
                <a:spcBef>
                  <a:spcPct val="0"/>
                </a:spcBef>
              </a:pPr>
              <a:t>80</a:t>
            </a:fld>
            <a:endParaRPr lang="en-US" altLang="en-US" smtClean="0">
              <a:latin typeface="Times" panose="02020603050405020304" pitchFamily="18"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02415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2588517-8FD1-448E-BC57-26D6DBCE6F79}" type="slidenum">
              <a:rPr lang="en-US" altLang="en-US" smtClean="0">
                <a:latin typeface="Times" panose="02020603050405020304" pitchFamily="18" charset="0"/>
              </a:rPr>
              <a:pPr eaLnBrk="0" hangingPunct="0">
                <a:spcBef>
                  <a:spcPct val="0"/>
                </a:spcBef>
              </a:pPr>
              <a:t>84</a:t>
            </a:fld>
            <a:endParaRPr lang="en-US" altLang="en-US" smtClean="0">
              <a:latin typeface="Times" panose="02020603050405020304"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3079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08965B2-6ADE-461F-9305-1E4808C60F84}" type="slidenum">
              <a:rPr lang="en-US" altLang="en-US" smtClean="0">
                <a:latin typeface="Times" panose="02020603050405020304" pitchFamily="18" charset="0"/>
              </a:rPr>
              <a:pPr eaLnBrk="0" hangingPunct="0">
                <a:spcBef>
                  <a:spcPct val="0"/>
                </a:spcBef>
              </a:pPr>
              <a:t>85</a:t>
            </a:fld>
            <a:endParaRPr lang="en-US" altLang="en-US" smtClean="0">
              <a:latin typeface="Times" panose="02020603050405020304" pitchFamily="18"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9893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3CFD56D-2744-41FA-9C0D-FD5D629E90FB}" type="slidenum">
              <a:rPr lang="en-US" altLang="en-US" smtClean="0">
                <a:latin typeface="Times" panose="02020603050405020304" pitchFamily="18" charset="0"/>
              </a:rPr>
              <a:pPr eaLnBrk="0" hangingPunct="0">
                <a:spcBef>
                  <a:spcPct val="0"/>
                </a:spcBef>
              </a:pPr>
              <a:t>86</a:t>
            </a:fld>
            <a:endParaRPr lang="en-US" altLang="en-US" smtClean="0">
              <a:latin typeface="Times" panose="02020603050405020304" pitchFamily="18"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74568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B8514AE-78A2-4F8F-B153-E2B7DDE1C75B}" type="slidenum">
              <a:rPr lang="en-US" altLang="en-US" smtClean="0">
                <a:latin typeface="Times" panose="02020603050405020304" pitchFamily="18" charset="0"/>
              </a:rPr>
              <a:pPr eaLnBrk="0" hangingPunct="0">
                <a:spcBef>
                  <a:spcPct val="0"/>
                </a:spcBef>
              </a:pPr>
              <a:t>111</a:t>
            </a:fld>
            <a:endParaRPr lang="en-US" altLang="en-US" smtClean="0">
              <a:latin typeface="Times" panose="02020603050405020304" pitchFamily="18"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28476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F32B262-6728-4D2A-9076-BD7D664E0B98}" type="slidenum">
              <a:rPr lang="en-US" altLang="en-US" smtClean="0">
                <a:latin typeface="Times" panose="02020603050405020304" pitchFamily="18" charset="0"/>
              </a:rPr>
              <a:pPr eaLnBrk="0" hangingPunct="0">
                <a:spcBef>
                  <a:spcPct val="0"/>
                </a:spcBef>
              </a:pPr>
              <a:t>5</a:t>
            </a:fld>
            <a:endParaRPr lang="en-US" altLang="en-US" smtClean="0">
              <a:latin typeface="Times" panose="02020603050405020304" pitchFamily="18"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5677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0E8D33D-E24E-4795-88C2-4B53E00F6EB2}" type="slidenum">
              <a:rPr lang="en-US" altLang="en-US" smtClean="0">
                <a:latin typeface="Times" panose="02020603050405020304" pitchFamily="18" charset="0"/>
              </a:rPr>
              <a:pPr eaLnBrk="0" hangingPunct="0">
                <a:spcBef>
                  <a:spcPct val="0"/>
                </a:spcBef>
              </a:pPr>
              <a:t>112</a:t>
            </a:fld>
            <a:endParaRPr lang="en-US" altLang="en-US" smtClean="0">
              <a:latin typeface="Times" panose="02020603050405020304"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46038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75A265B-51C5-4240-9109-97A22FF57292}" type="slidenum">
              <a:rPr lang="en-US" altLang="en-US" smtClean="0">
                <a:latin typeface="Times" panose="02020603050405020304" pitchFamily="18" charset="0"/>
              </a:rPr>
              <a:pPr eaLnBrk="0" hangingPunct="0">
                <a:spcBef>
                  <a:spcPct val="0"/>
                </a:spcBef>
              </a:pPr>
              <a:t>113</a:t>
            </a:fld>
            <a:endParaRPr lang="en-US" altLang="en-US" smtClean="0">
              <a:latin typeface="Times" panose="02020603050405020304" pitchFamily="18"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9646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D15DAB2-071A-4210-A786-4C57C25AF734}" type="slidenum">
              <a:rPr lang="en-US" altLang="en-US" smtClean="0">
                <a:latin typeface="Times" panose="02020603050405020304" pitchFamily="18" charset="0"/>
              </a:rPr>
              <a:pPr eaLnBrk="0" hangingPunct="0">
                <a:spcBef>
                  <a:spcPct val="0"/>
                </a:spcBef>
              </a:pPr>
              <a:t>114</a:t>
            </a:fld>
            <a:endParaRPr lang="en-US" altLang="en-US" smtClean="0">
              <a:latin typeface="Times"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087587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43F3F2B-3FEF-4C7D-9905-EDB22255D963}" type="slidenum">
              <a:rPr lang="en-US" altLang="en-US" smtClean="0">
                <a:latin typeface="Times" panose="02020603050405020304" pitchFamily="18" charset="0"/>
              </a:rPr>
              <a:pPr eaLnBrk="0" hangingPunct="0">
                <a:spcBef>
                  <a:spcPct val="0"/>
                </a:spcBef>
              </a:pPr>
              <a:t>115</a:t>
            </a:fld>
            <a:endParaRPr lang="en-US" altLang="en-US" smtClean="0">
              <a:latin typeface="Times" panose="02020603050405020304"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149655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5EB410-0EC3-4AB9-98A7-768D3D0DEF70}" type="slidenum">
              <a:rPr lang="en-US" altLang="en-US" sz="1200" smtClean="0">
                <a:latin typeface="Calibri" panose="020F0502020204030204" pitchFamily="34" charset="0"/>
              </a:rPr>
              <a:pPr/>
              <a:t>124</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2974455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3B91BF-DDD5-4B67-A3D0-F8A4C88D7593}" type="slidenum">
              <a:rPr lang="en-US" altLang="en-US" sz="1200" smtClean="0">
                <a:latin typeface="Calibri" panose="020F0502020204030204" pitchFamily="34" charset="0"/>
              </a:rPr>
              <a:pPr/>
              <a:t>125</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xmlns="" val="2395574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EE6E77F-1C8E-4473-AD4C-93926ABACEB8}" type="slidenum">
              <a:rPr lang="en-US" altLang="en-US" smtClean="0">
                <a:latin typeface="Times" panose="02020603050405020304" pitchFamily="18" charset="0"/>
              </a:rPr>
              <a:pPr eaLnBrk="0" hangingPunct="0">
                <a:spcBef>
                  <a:spcPct val="0"/>
                </a:spcBef>
              </a:pPr>
              <a:t>131</a:t>
            </a:fld>
            <a:endParaRPr lang="en-US" altLang="en-US" smtClean="0">
              <a:latin typeface="Times" panose="02020603050405020304" pitchFamily="18"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4060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CA64E77-2356-4479-8E28-AEA185A27C4F}" type="slidenum">
              <a:rPr lang="en-US" altLang="en-US" smtClean="0">
                <a:latin typeface="Times" panose="02020603050405020304" pitchFamily="18" charset="0"/>
              </a:rPr>
              <a:pPr eaLnBrk="0" hangingPunct="0">
                <a:spcBef>
                  <a:spcPct val="0"/>
                </a:spcBef>
              </a:pPr>
              <a:t>132</a:t>
            </a:fld>
            <a:endParaRPr lang="en-US" altLang="en-US" smtClean="0">
              <a:latin typeface="Times"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67856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3C99E71-E007-4D6A-AF31-7CFA36E27D6D}" type="slidenum">
              <a:rPr lang="en-US" altLang="en-US" smtClean="0">
                <a:latin typeface="Times" panose="02020603050405020304" pitchFamily="18" charset="0"/>
              </a:rPr>
              <a:pPr eaLnBrk="0" hangingPunct="0">
                <a:spcBef>
                  <a:spcPct val="0"/>
                </a:spcBef>
              </a:pPr>
              <a:t>133</a:t>
            </a:fld>
            <a:endParaRPr lang="en-US" altLang="en-US" smtClean="0">
              <a:latin typeface="Times"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897180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70925C0-7F16-42EF-9339-6FA7B67B90BA}" type="slidenum">
              <a:rPr lang="en-US" altLang="en-US" smtClean="0">
                <a:latin typeface="Times" panose="02020603050405020304" pitchFamily="18" charset="0"/>
              </a:rPr>
              <a:pPr eaLnBrk="0" hangingPunct="0">
                <a:spcBef>
                  <a:spcPct val="0"/>
                </a:spcBef>
              </a:pPr>
              <a:t>141</a:t>
            </a:fld>
            <a:endParaRPr lang="en-US" altLang="en-US" smtClean="0">
              <a:latin typeface="Times" panose="02020603050405020304" pitchFamily="18"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82124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5A44074-3B06-479D-9C85-FF18DE589DF9}" type="slidenum">
              <a:rPr lang="en-US" altLang="en-US" smtClean="0">
                <a:latin typeface="Times" panose="02020603050405020304" pitchFamily="18" charset="0"/>
              </a:rPr>
              <a:pPr eaLnBrk="0" hangingPunct="0">
                <a:spcBef>
                  <a:spcPct val="0"/>
                </a:spcBef>
              </a:pPr>
              <a:t>7</a:t>
            </a:fld>
            <a:endParaRPr lang="en-US" altLang="en-US" smtClean="0">
              <a:latin typeface="Times" panose="02020603050405020304"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794590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B740690-F3E1-4422-82DF-C45E03E12F49}" type="slidenum">
              <a:rPr lang="en-US" altLang="en-US" smtClean="0">
                <a:latin typeface="Times" panose="02020603050405020304" pitchFamily="18" charset="0"/>
              </a:rPr>
              <a:pPr eaLnBrk="0" hangingPunct="0">
                <a:spcBef>
                  <a:spcPct val="0"/>
                </a:spcBef>
              </a:pPr>
              <a:t>143</a:t>
            </a:fld>
            <a:endParaRPr lang="en-US" altLang="en-US" smtClean="0">
              <a:latin typeface="Times"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771310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B3477BC-A606-432C-AACC-D425832E32C4}" type="slidenum">
              <a:rPr lang="en-US" altLang="en-US" smtClean="0">
                <a:latin typeface="Times" panose="02020603050405020304" pitchFamily="18" charset="0"/>
              </a:rPr>
              <a:pPr eaLnBrk="0" hangingPunct="0">
                <a:spcBef>
                  <a:spcPct val="0"/>
                </a:spcBef>
              </a:pPr>
              <a:t>148</a:t>
            </a:fld>
            <a:endParaRPr lang="en-US" altLang="en-US" smtClean="0">
              <a:latin typeface="Times" panose="02020603050405020304" pitchFamily="18"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848596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8C22B38-9792-46D9-B67E-09D6ED785E3C}" type="slidenum">
              <a:rPr lang="en-US" altLang="en-US" smtClean="0">
                <a:latin typeface="Times" panose="02020603050405020304" pitchFamily="18" charset="0"/>
              </a:rPr>
              <a:pPr eaLnBrk="0" hangingPunct="0">
                <a:spcBef>
                  <a:spcPct val="0"/>
                </a:spcBef>
              </a:pPr>
              <a:t>149</a:t>
            </a:fld>
            <a:endParaRPr lang="en-US" altLang="en-US" smtClean="0">
              <a:latin typeface="Times" panose="02020603050405020304" pitchFamily="18"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062890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F424BAC-F640-4B65-8BAD-AFA6EA699259}" type="slidenum">
              <a:rPr lang="en-US" altLang="en-US" smtClean="0">
                <a:latin typeface="Times" panose="02020603050405020304" pitchFamily="18" charset="0"/>
              </a:rPr>
              <a:pPr eaLnBrk="0" hangingPunct="0">
                <a:spcBef>
                  <a:spcPct val="0"/>
                </a:spcBef>
              </a:pPr>
              <a:t>150</a:t>
            </a:fld>
            <a:endParaRPr lang="en-US" altLang="en-US" smtClean="0">
              <a:latin typeface="Times" panose="02020603050405020304" pitchFamily="18"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840173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2920755-B063-4948-8B3D-C6EA53117A5A}" type="slidenum">
              <a:rPr lang="en-US" altLang="en-US" smtClean="0">
                <a:latin typeface="Times" panose="02020603050405020304" pitchFamily="18" charset="0"/>
              </a:rPr>
              <a:pPr eaLnBrk="0" hangingPunct="0">
                <a:spcBef>
                  <a:spcPct val="0"/>
                </a:spcBef>
              </a:pPr>
              <a:t>157</a:t>
            </a:fld>
            <a:endParaRPr lang="en-US" altLang="en-US" smtClean="0">
              <a:latin typeface="Times" panose="02020603050405020304" pitchFamily="18"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20063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AEA53FF-5A5D-4D4A-8104-854F61E98982}" type="slidenum">
              <a:rPr lang="en-US" altLang="en-US" smtClean="0">
                <a:latin typeface="Times" panose="02020603050405020304" pitchFamily="18" charset="0"/>
              </a:rPr>
              <a:pPr eaLnBrk="0" hangingPunct="0">
                <a:spcBef>
                  <a:spcPct val="0"/>
                </a:spcBef>
              </a:pPr>
              <a:t>9</a:t>
            </a:fld>
            <a:endParaRPr lang="en-US" altLang="en-US" smtClean="0">
              <a:latin typeface="Times" panose="02020603050405020304" pitchFamily="18"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3524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F5A08E7-1EE0-426C-98D4-5F870DA8C3B1}" type="slidenum">
              <a:rPr lang="en-US" altLang="en-US" smtClean="0">
                <a:latin typeface="Times" panose="02020603050405020304" pitchFamily="18" charset="0"/>
              </a:rPr>
              <a:pPr eaLnBrk="0" hangingPunct="0">
                <a:spcBef>
                  <a:spcPct val="0"/>
                </a:spcBef>
              </a:pPr>
              <a:t>12</a:t>
            </a:fld>
            <a:endParaRPr lang="en-US" altLang="en-US" smtClean="0">
              <a:latin typeface="Times" panose="02020603050405020304" pitchFamily="18"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4052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C3D3D26-2ABD-4728-999B-39346BE396E0}" type="slidenum">
              <a:rPr lang="en-US" altLang="en-US" smtClean="0">
                <a:latin typeface="Times" panose="02020603050405020304" pitchFamily="18" charset="0"/>
              </a:rPr>
              <a:pPr eaLnBrk="0" hangingPunct="0">
                <a:spcBef>
                  <a:spcPct val="0"/>
                </a:spcBef>
              </a:pPr>
              <a:t>27</a:t>
            </a:fld>
            <a:endParaRPr lang="en-US" altLang="en-US" smtClean="0">
              <a:latin typeface="Times" panose="02020603050405020304" pitchFamily="18"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9637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A9F1CF4-6EAE-4587-B0F3-6F446E0A699C}" type="slidenum">
              <a:rPr lang="en-US" altLang="en-US" smtClean="0">
                <a:latin typeface="Times" panose="02020603050405020304" pitchFamily="18" charset="0"/>
              </a:rPr>
              <a:pPr eaLnBrk="0" hangingPunct="0">
                <a:spcBef>
                  <a:spcPct val="0"/>
                </a:spcBef>
              </a:pPr>
              <a:t>29</a:t>
            </a:fld>
            <a:endParaRPr lang="en-US" altLang="en-US" smtClean="0">
              <a:latin typeface="Times" panose="02020603050405020304" pitchFamily="18"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3184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BBC3DA2-EA59-4F2B-BBFC-79B121D88481}" type="slidenum">
              <a:rPr lang="en-US" altLang="en-US" smtClean="0">
                <a:latin typeface="Times" panose="02020603050405020304" pitchFamily="18" charset="0"/>
              </a:rPr>
              <a:pPr eaLnBrk="0" hangingPunct="0">
                <a:spcBef>
                  <a:spcPct val="0"/>
                </a:spcBef>
              </a:pPr>
              <a:t>35</a:t>
            </a:fld>
            <a:endParaRPr lang="en-US" altLang="en-US" smtClean="0">
              <a:latin typeface="Times" panose="02020603050405020304"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0084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32CFEF1-0AF2-42E2-92C8-67D1372832BF}" type="slidenum">
              <a:rPr lang="en-US" altLang="en-US" smtClean="0">
                <a:latin typeface="Times" panose="02020603050405020304" pitchFamily="18" charset="0"/>
              </a:rPr>
              <a:pPr eaLnBrk="0" hangingPunct="0">
                <a:spcBef>
                  <a:spcPct val="0"/>
                </a:spcBef>
              </a:pPr>
              <a:t>43</a:t>
            </a:fld>
            <a:endParaRPr lang="en-US" altLang="en-US" smtClean="0">
              <a:latin typeface="Times" panose="02020603050405020304" pitchFamily="18"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290013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smtClean="0">
                <a:solidFill>
                  <a:srgbClr val="FFFFFF"/>
                </a:solidFill>
              </a:rPr>
              <a:t>Chapter 5</a:t>
            </a:r>
          </a:p>
        </p:txBody>
      </p:sp>
      <p:sp>
        <p:nvSpPr>
          <p:cNvPr id="3" name="Rectangle 2"/>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i="1" smtClean="0">
                <a:solidFill>
                  <a:srgbClr val="FFFFFF"/>
                </a:solidFill>
              </a:rPr>
              <a:t>Gases</a:t>
            </a:r>
          </a:p>
        </p:txBody>
      </p:sp>
      <p:pic>
        <p:nvPicPr>
          <p:cNvPr id="4"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68288" y="673100"/>
            <a:ext cx="446087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19179661"/>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0360802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2185777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2976161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xfrm>
            <a:off x="87313" y="6618288"/>
            <a:ext cx="58674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xfrm>
            <a:off x="6629400" y="6629400"/>
            <a:ext cx="24384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01C8414-AED4-453C-BA2C-66FCF7F9F775}" type="slidenum">
              <a:rPr lang="en-US" altLang="en-US"/>
              <a:pPr>
                <a:defRPr/>
              </a:pPr>
              <a:t>‹#›</a:t>
            </a:fld>
            <a:endParaRPr lang="en-US" altLang="en-US"/>
          </a:p>
        </p:txBody>
      </p:sp>
    </p:spTree>
    <p:extLst>
      <p:ext uri="{BB962C8B-B14F-4D97-AF65-F5344CB8AC3E}">
        <p14:creationId xmlns:p14="http://schemas.microsoft.com/office/powerpoint/2010/main" xmlns="" val="372280659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402699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320221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007867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xfrm>
            <a:off x="87313" y="6618288"/>
            <a:ext cx="58674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xfrm>
            <a:off x="6629400" y="6629400"/>
            <a:ext cx="24384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B6D529A-2458-49FA-9A75-6857609609BC}" type="slidenum">
              <a:rPr lang="en-US" altLang="en-US"/>
              <a:pPr>
                <a:defRPr/>
              </a:pPr>
              <a:t>‹#›</a:t>
            </a:fld>
            <a:endParaRPr lang="en-US" altLang="en-US"/>
          </a:p>
        </p:txBody>
      </p:sp>
    </p:spTree>
    <p:extLst>
      <p:ext uri="{BB962C8B-B14F-4D97-AF65-F5344CB8AC3E}">
        <p14:creationId xmlns:p14="http://schemas.microsoft.com/office/powerpoint/2010/main" xmlns="" val="315966690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a:prstGeom prst="rect">
            <a:avLst/>
          </a:prstGeo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7089068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554325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4627949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8379656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0155735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35071862"/>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1" name="Picture 6" descr="screenshot_1968.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5</a:t>
            </a:r>
            <a:endParaRPr lang="en-US" sz="3000" i="1" dirty="0" smtClean="0">
              <a:latin typeface="Calibri" charset="0"/>
              <a:cs typeface="Calibri" charset="0"/>
            </a:endParaRP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2" r:id="rId1"/>
    <p:sldLayoutId id="2147483950" r:id="rId2"/>
    <p:sldLayoutId id="2147483963" r:id="rId3"/>
  </p:sldLayoutIdLst>
  <p:transition spd="slow"/>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43" name="Group 8"/>
          <p:cNvGrpSpPr>
            <a:grpSpLocks/>
          </p:cNvGrpSpPr>
          <p:nvPr userDrawn="1"/>
        </p:nvGrpSpPr>
        <p:grpSpPr bwMode="auto">
          <a:xfrm>
            <a:off x="0" y="0"/>
            <a:ext cx="9144000" cy="1208088"/>
            <a:chOff x="0" y="0"/>
            <a:chExt cx="9144000" cy="1207511"/>
          </a:xfrm>
        </p:grpSpPr>
        <p:pic>
          <p:nvPicPr>
            <p:cNvPr id="10247"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4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5.8</a:t>
            </a:r>
          </a:p>
          <a:p>
            <a:pPr eaLnBrk="1" hangingPunct="1">
              <a:defRPr/>
            </a:pPr>
            <a:r>
              <a:rPr lang="en-US" sz="3000" i="1" dirty="0" smtClean="0">
                <a:latin typeface="Calibri" charset="0"/>
                <a:cs typeface="Calibri" charset="0"/>
              </a:rPr>
              <a:t>Real Gases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9" r:id="rId1"/>
    <p:sldLayoutId id="2147483964" r:id="rId2"/>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1267" name="Group 8"/>
          <p:cNvGrpSpPr>
            <a:grpSpLocks/>
          </p:cNvGrpSpPr>
          <p:nvPr userDrawn="1"/>
        </p:nvGrpSpPr>
        <p:grpSpPr bwMode="auto">
          <a:xfrm>
            <a:off x="0" y="0"/>
            <a:ext cx="9144000" cy="1208088"/>
            <a:chOff x="0" y="0"/>
            <a:chExt cx="9144000" cy="1207511"/>
          </a:xfrm>
        </p:grpSpPr>
        <p:pic>
          <p:nvPicPr>
            <p:cNvPr id="1127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126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5.9</a:t>
            </a:r>
          </a:p>
          <a:p>
            <a:pPr eaLnBrk="1" hangingPunct="1">
              <a:defRPr/>
            </a:pPr>
            <a:r>
              <a:rPr lang="en-US" sz="3000" i="1" dirty="0" smtClean="0">
                <a:latin typeface="Calibri" charset="0"/>
                <a:cs typeface="Calibri" charset="0"/>
              </a:rPr>
              <a:t>Characteristics of Several Real Gases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0"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2291" name="Group 8"/>
          <p:cNvGrpSpPr>
            <a:grpSpLocks/>
          </p:cNvGrpSpPr>
          <p:nvPr userDrawn="1"/>
        </p:nvGrpSpPr>
        <p:grpSpPr bwMode="auto">
          <a:xfrm>
            <a:off x="0" y="0"/>
            <a:ext cx="9144000" cy="1208088"/>
            <a:chOff x="0" y="0"/>
            <a:chExt cx="9144000" cy="1207511"/>
          </a:xfrm>
        </p:grpSpPr>
        <p:pic>
          <p:nvPicPr>
            <p:cNvPr id="1229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229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5.10</a:t>
            </a:r>
          </a:p>
          <a:p>
            <a:pPr eaLnBrk="1" hangingPunct="1">
              <a:defRPr/>
            </a:pPr>
            <a:r>
              <a:rPr lang="en-US" sz="3000" i="1" dirty="0" smtClean="0">
                <a:latin typeface="Calibri" charset="0"/>
                <a:cs typeface="Calibri" charset="0"/>
              </a:rPr>
              <a:t>Chemistry in the Atmosphere</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1"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14300" y="1524000"/>
            <a:ext cx="8877300" cy="5194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Calibri"/>
              </a:endParaRPr>
            </a:p>
          </p:txBody>
        </p:sp>
      </p:gr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smtClean="0">
                <a:latin typeface="Calibri" charset="0"/>
                <a:cs typeface="Calibri" charset="0"/>
              </a:rPr>
              <a:t>Chapter 5</a:t>
            </a:r>
            <a:endParaRPr lang="en-US" sz="3000" dirty="0" smtClean="0">
              <a:latin typeface="Calibri" charset="0"/>
              <a:cs typeface="Calibri" charset="0"/>
            </a:endParaRPr>
          </a:p>
          <a:p>
            <a:pPr eaLnBrk="1" hangingPunct="1">
              <a:defRPr/>
            </a:pPr>
            <a:r>
              <a:rPr lang="en-US" sz="3000" i="1" dirty="0" smtClean="0">
                <a:latin typeface="Calibri" charset="0"/>
                <a:cs typeface="Calibri" charset="0"/>
              </a:rPr>
              <a:t>Table of Contents </a:t>
            </a:r>
          </a:p>
        </p:txBody>
      </p:sp>
      <p:sp>
        <p:nvSpPr>
          <p:cNvPr id="7"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1"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panose="020B0600070205080204" pitchFamily="34" charset="-128"/>
          <a:cs typeface="Calibri"/>
        </a:defRPr>
      </a:lvl1pPr>
      <a:lvl2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panose="020B0600070205080204" pitchFamily="34" charset="-128"/>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panose="020B0600070205080204" pitchFamily="34" charset="-128"/>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panose="020B0600070205080204" pitchFamily="34" charset="-128"/>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panose="020B0600070205080204" pitchFamily="34" charset="-128"/>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panose="020B0600070205080204" pitchFamily="34"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5.1</a:t>
            </a:r>
          </a:p>
          <a:p>
            <a:pPr eaLnBrk="1" hangingPunct="1">
              <a:defRPr/>
            </a:pPr>
            <a:r>
              <a:rPr lang="en-US" sz="3000" i="1" dirty="0" smtClean="0">
                <a:latin typeface="Calibri" charset="0"/>
                <a:cs typeface="Calibri" charset="0"/>
              </a:rPr>
              <a:t>Pressure</a:t>
            </a:r>
            <a:endParaRPr lang="en-US" sz="3000" i="1" dirty="0">
              <a:latin typeface="Calibri" charset="0"/>
              <a:cs typeface="Calibri" charset="0"/>
            </a:endParaRP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2"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5.2</a:t>
            </a:r>
          </a:p>
          <a:p>
            <a:pPr eaLnBrk="1" hangingPunct="1">
              <a:defRPr/>
            </a:pPr>
            <a:r>
              <a:rPr lang="en-US" sz="3000" i="1" dirty="0" smtClean="0">
                <a:latin typeface="Calibri" charset="0"/>
                <a:cs typeface="Calibri" charset="0"/>
              </a:rPr>
              <a:t>The Gas Laws of Boyle, Charles, and Avogadro</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3"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5.3</a:t>
            </a:r>
          </a:p>
          <a:p>
            <a:pPr eaLnBrk="1" hangingPunct="1">
              <a:defRPr/>
            </a:pPr>
            <a:r>
              <a:rPr lang="en-US" sz="3000" i="1" dirty="0" smtClean="0">
                <a:latin typeface="Calibri" charset="0"/>
                <a:cs typeface="Calibri" charset="0"/>
              </a:rPr>
              <a:t>The Ideal Gas Law</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4"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5.4</a:t>
            </a:r>
          </a:p>
          <a:p>
            <a:pPr eaLnBrk="1" hangingPunct="1">
              <a:defRPr/>
            </a:pPr>
            <a:r>
              <a:rPr lang="en-US" sz="3000" i="1" dirty="0" smtClean="0">
                <a:latin typeface="Calibri" charset="0"/>
                <a:cs typeface="Calibri" charset="0"/>
              </a:rPr>
              <a:t>Gas Stoichiometry</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5"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smtClean="0">
                <a:latin typeface="Calibri" pitchFamily="34" charset="0"/>
              </a:rPr>
              <a:t>Section 5.5</a:t>
            </a:r>
          </a:p>
          <a:p>
            <a:pPr eaLnBrk="1" hangingPunct="1">
              <a:defRPr/>
            </a:pPr>
            <a:r>
              <a:rPr lang="en-US" sz="3000" i="1" smtClean="0">
                <a:latin typeface="Calibri" pitchFamily="34" charset="0"/>
              </a:rPr>
              <a:t>Dalton</a:t>
            </a:r>
            <a:r>
              <a:rPr lang="en-US" altLang="en-US" sz="3000" i="1" smtClean="0">
                <a:latin typeface="Calibri" pitchFamily="34" charset="0"/>
              </a:rPr>
              <a:t>’</a:t>
            </a:r>
            <a:r>
              <a:rPr lang="en-US" sz="3000" i="1" smtClean="0">
                <a:latin typeface="Calibri" pitchFamily="34" charset="0"/>
              </a:rPr>
              <a:t>s Law of Partial Pressures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6"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8195" name="Group 8"/>
          <p:cNvGrpSpPr>
            <a:grpSpLocks/>
          </p:cNvGrpSpPr>
          <p:nvPr userDrawn="1"/>
        </p:nvGrpSpPr>
        <p:grpSpPr bwMode="auto">
          <a:xfrm>
            <a:off x="0" y="0"/>
            <a:ext cx="9144000" cy="1208088"/>
            <a:chOff x="0" y="0"/>
            <a:chExt cx="9144000" cy="1207511"/>
          </a:xfrm>
        </p:grpSpPr>
        <p:pic>
          <p:nvPicPr>
            <p:cNvPr id="819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819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5.6</a:t>
            </a:r>
          </a:p>
          <a:p>
            <a:pPr eaLnBrk="1" hangingPunct="1">
              <a:defRPr/>
            </a:pPr>
            <a:r>
              <a:rPr lang="en-US" sz="3000" i="1" dirty="0" smtClean="0">
                <a:latin typeface="Calibri" charset="0"/>
                <a:cs typeface="Calibri" charset="0"/>
              </a:rPr>
              <a:t>The Kinetic Molecular Theory of Gases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7"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9219" name="Group 8"/>
          <p:cNvGrpSpPr>
            <a:grpSpLocks/>
          </p:cNvGrpSpPr>
          <p:nvPr userDrawn="1"/>
        </p:nvGrpSpPr>
        <p:grpSpPr bwMode="auto">
          <a:xfrm>
            <a:off x="0" y="0"/>
            <a:ext cx="9144000" cy="1208088"/>
            <a:chOff x="0" y="0"/>
            <a:chExt cx="9144000" cy="1207511"/>
          </a:xfrm>
        </p:grpSpPr>
        <p:pic>
          <p:nvPicPr>
            <p:cNvPr id="922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922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5.7</a:t>
            </a:r>
          </a:p>
          <a:p>
            <a:pPr eaLnBrk="1" hangingPunct="1">
              <a:defRPr/>
            </a:pPr>
            <a:r>
              <a:rPr lang="en-US" sz="3000" i="1" dirty="0" smtClean="0">
                <a:latin typeface="Calibri" charset="0"/>
                <a:cs typeface="Calibri" charset="0"/>
              </a:rPr>
              <a:t>Effusion and Diffusion</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8" r:id="rId1"/>
  </p:sldLayoutIdLst>
  <p:transition spd="slow"/>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9.xml"/><Relationship Id="rId1" Type="http://schemas.openxmlformats.org/officeDocument/2006/relationships/vmlDrawing" Target="../drawings/vmlDrawing53.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9.xml"/><Relationship Id="rId1" Type="http://schemas.openxmlformats.org/officeDocument/2006/relationships/vmlDrawing" Target="../drawings/vmlDrawing54.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9.xml"/><Relationship Id="rId1" Type="http://schemas.openxmlformats.org/officeDocument/2006/relationships/vmlDrawing" Target="../drawings/vmlDrawing55.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9.xml"/><Relationship Id="rId1" Type="http://schemas.openxmlformats.org/officeDocument/2006/relationships/vmlDrawing" Target="../drawings/vmlDrawing56.vml"/><Relationship Id="rId5" Type="http://schemas.openxmlformats.org/officeDocument/2006/relationships/oleObject" Target="../embeddings/oleObject89.bin"/><Relationship Id="rId4" Type="http://schemas.openxmlformats.org/officeDocument/2006/relationships/oleObject" Target="../embeddings/oleObject88.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9.xml"/><Relationship Id="rId1" Type="http://schemas.openxmlformats.org/officeDocument/2006/relationships/vmlDrawing" Target="../drawings/vmlDrawing57.vml"/><Relationship Id="rId4" Type="http://schemas.openxmlformats.org/officeDocument/2006/relationships/oleObject" Target="../embeddings/oleObject91.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9.xml"/><Relationship Id="rId1" Type="http://schemas.openxmlformats.org/officeDocument/2006/relationships/vmlDrawing" Target="../drawings/vmlDrawing58.vml"/><Relationship Id="rId4" Type="http://schemas.openxmlformats.org/officeDocument/2006/relationships/oleObject" Target="../embeddings/oleObject9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9.xml"/><Relationship Id="rId1" Type="http://schemas.openxmlformats.org/officeDocument/2006/relationships/vmlDrawing" Target="../drawings/vmlDrawing59.vml"/><Relationship Id="rId4" Type="http://schemas.openxmlformats.org/officeDocument/2006/relationships/oleObject" Target="../embeddings/oleObject95.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mlDrawing" Target="../drawings/vmlDrawing60.vml"/><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11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0.xml"/><Relationship Id="rId1" Type="http://schemas.openxmlformats.org/officeDocument/2006/relationships/vmlDrawing" Target="../drawings/vmlDrawing61.vml"/></Relationships>
</file>

<file path=ppt/slides/_rels/slide11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0.xml"/><Relationship Id="rId1" Type="http://schemas.openxmlformats.org/officeDocument/2006/relationships/vmlDrawing" Target="../drawings/vmlDrawing62.vml"/></Relationships>
</file>

<file path=ppt/slides/_rels/slide12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0.xml"/><Relationship Id="rId1" Type="http://schemas.openxmlformats.org/officeDocument/2006/relationships/vmlDrawing" Target="../drawings/vmlDrawing63.vml"/></Relationships>
</file>

<file path=ppt/slides/_rels/slide1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vmlDrawing" Target="../drawings/vmlDrawing64.vml"/><Relationship Id="rId4" Type="http://schemas.openxmlformats.org/officeDocument/2006/relationships/oleObject" Target="../embeddings/oleObject101.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0.xml"/><Relationship Id="rId1" Type="http://schemas.openxmlformats.org/officeDocument/2006/relationships/vmlDrawing" Target="../drawings/vmlDrawing65.vml"/><Relationship Id="rId4" Type="http://schemas.openxmlformats.org/officeDocument/2006/relationships/oleObject" Target="../embeddings/oleObject103.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0.xml"/><Relationship Id="rId1" Type="http://schemas.openxmlformats.org/officeDocument/2006/relationships/vmlDrawing" Target="../drawings/vmlDrawing66.vml"/><Relationship Id="rId4" Type="http://schemas.openxmlformats.org/officeDocument/2006/relationships/oleObject" Target="../embeddings/oleObject105.bin"/></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0.xml"/><Relationship Id="rId1" Type="http://schemas.openxmlformats.org/officeDocument/2006/relationships/vmlDrawing" Target="../drawings/vmlDrawing67.v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10.xml"/><Relationship Id="rId1" Type="http://schemas.openxmlformats.org/officeDocument/2006/relationships/vmlDrawing" Target="../drawings/vmlDrawing68.v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0.xml"/><Relationship Id="rId1" Type="http://schemas.openxmlformats.org/officeDocument/2006/relationships/vmlDrawing" Target="../drawings/vmlDrawing69.v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vmlDrawing" Target="../drawings/vmlDrawing70.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vmlDrawing" Target="../drawings/vmlDrawing71.vml"/><Relationship Id="rId5" Type="http://schemas.openxmlformats.org/officeDocument/2006/relationships/oleObject" Target="../embeddings/oleObject113.bin"/><Relationship Id="rId4" Type="http://schemas.openxmlformats.org/officeDocument/2006/relationships/oleObject" Target="../embeddings/oleObject112.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vmlDrawing" Target="../drawings/vmlDrawing72.vml"/><Relationship Id="rId4" Type="http://schemas.openxmlformats.org/officeDocument/2006/relationships/oleObject" Target="../embeddings/oleObject114.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10.xml"/><Relationship Id="rId1" Type="http://schemas.openxmlformats.org/officeDocument/2006/relationships/vmlDrawing" Target="../drawings/vmlDrawing73.v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10.xml"/><Relationship Id="rId1" Type="http://schemas.openxmlformats.org/officeDocument/2006/relationships/vmlDrawing" Target="../drawings/vmlDrawing74.vml"/><Relationship Id="rId4" Type="http://schemas.openxmlformats.org/officeDocument/2006/relationships/oleObject" Target="../embeddings/oleObject117.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0.xml"/><Relationship Id="rId1" Type="http://schemas.openxmlformats.org/officeDocument/2006/relationships/vmlDrawing" Target="../drawings/vmlDrawing75.v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4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vmlDrawing" Target="../drawings/vmlDrawing76.vml"/><Relationship Id="rId4" Type="http://schemas.openxmlformats.org/officeDocument/2006/relationships/oleObject" Target="../embeddings/oleObject119.bin"/></Relationships>
</file>

<file path=ppt/slides/_rels/slide14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11.xml"/><Relationship Id="rId1" Type="http://schemas.openxmlformats.org/officeDocument/2006/relationships/vmlDrawing" Target="../drawings/vmlDrawing77.v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1.xml"/><Relationship Id="rId1" Type="http://schemas.openxmlformats.org/officeDocument/2006/relationships/vmlDrawing" Target="../drawings/vmlDrawing78.vml"/></Relationships>
</file>

<file path=ppt/slides/_rels/slide14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12.xml"/><Relationship Id="rId1" Type="http://schemas.openxmlformats.org/officeDocument/2006/relationships/vmlDrawing" Target="../drawings/vmlDrawing79.v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12.xml"/><Relationship Id="rId1" Type="http://schemas.openxmlformats.org/officeDocument/2006/relationships/vmlDrawing" Target="../drawings/vmlDrawing80.v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12.xml"/><Relationship Id="rId1" Type="http://schemas.openxmlformats.org/officeDocument/2006/relationships/vmlDrawing" Target="../drawings/vmlDrawing81.v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2.xml"/><Relationship Id="rId1" Type="http://schemas.openxmlformats.org/officeDocument/2006/relationships/vmlDrawing" Target="../drawings/vmlDrawing82.vml"/></Relationships>
</file>

<file path=ppt/slides/_rels/slide15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4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28.vml"/><Relationship Id="rId4" Type="http://schemas.openxmlformats.org/officeDocument/2006/relationships/oleObject" Target="../embeddings/oleObject43.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8.xml"/><Relationship Id="rId1" Type="http://schemas.openxmlformats.org/officeDocument/2006/relationships/vmlDrawing" Target="../drawings/vmlDrawing29.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8.xml"/><Relationship Id="rId1" Type="http://schemas.openxmlformats.org/officeDocument/2006/relationships/vmlDrawing" Target="../drawings/vmlDrawing30.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8.xml"/><Relationship Id="rId1" Type="http://schemas.openxmlformats.org/officeDocument/2006/relationships/vmlDrawing" Target="../drawings/vmlDrawing31.vml"/><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8.xml"/><Relationship Id="rId1" Type="http://schemas.openxmlformats.org/officeDocument/2006/relationships/vmlDrawing" Target="../drawings/vmlDrawing32.v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8.xml"/><Relationship Id="rId1" Type="http://schemas.openxmlformats.org/officeDocument/2006/relationships/vmlDrawing" Target="../drawings/vmlDrawing33.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8.xml"/><Relationship Id="rId1" Type="http://schemas.openxmlformats.org/officeDocument/2006/relationships/vmlDrawing" Target="../drawings/vmlDrawing34.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8.xml"/><Relationship Id="rId1" Type="http://schemas.openxmlformats.org/officeDocument/2006/relationships/vmlDrawing" Target="../drawings/vmlDrawing35.vml"/><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8.xml"/><Relationship Id="rId1" Type="http://schemas.openxmlformats.org/officeDocument/2006/relationships/vmlDrawing" Target="../drawings/vmlDrawing36.vml"/><Relationship Id="rId4" Type="http://schemas.openxmlformats.org/officeDocument/2006/relationships/oleObject" Target="../embeddings/oleObject54.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8.xml"/><Relationship Id="rId1" Type="http://schemas.openxmlformats.org/officeDocument/2006/relationships/vmlDrawing" Target="../drawings/vmlDrawing37.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8.xml"/><Relationship Id="rId1" Type="http://schemas.openxmlformats.org/officeDocument/2006/relationships/vmlDrawing" Target="../drawings/vmlDrawing38.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8.xml"/><Relationship Id="rId1" Type="http://schemas.openxmlformats.org/officeDocument/2006/relationships/vmlDrawing" Target="../drawings/vmlDrawing39.vml"/><Relationship Id="rId4" Type="http://schemas.openxmlformats.org/officeDocument/2006/relationships/oleObject" Target="../embeddings/oleObject5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40.vml"/><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mlDrawing" Target="../drawings/vmlDrawing41.vml"/><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8.xml"/><Relationship Id="rId1" Type="http://schemas.openxmlformats.org/officeDocument/2006/relationships/vmlDrawing" Target="../drawings/vmlDrawing42.vml"/><Relationship Id="rId4" Type="http://schemas.openxmlformats.org/officeDocument/2006/relationships/oleObject" Target="../embeddings/oleObject6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mlDrawing" Target="../drawings/vmlDrawing43.vml"/><Relationship Id="rId4" Type="http://schemas.openxmlformats.org/officeDocument/2006/relationships/oleObject" Target="../embeddings/oleObject65.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mlDrawing" Target="../drawings/vmlDrawing44.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45.vml"/><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8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9.xml"/><Relationship Id="rId1" Type="http://schemas.openxmlformats.org/officeDocument/2006/relationships/vmlDrawing" Target="../drawings/vmlDrawing46.vml"/><Relationship Id="rId4" Type="http://schemas.openxmlformats.org/officeDocument/2006/relationships/oleObject" Target="../embeddings/oleObject71.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9.xml"/><Relationship Id="rId1" Type="http://schemas.openxmlformats.org/officeDocument/2006/relationships/vmlDrawing" Target="../drawings/vmlDrawing47.vml"/><Relationship Id="rId4" Type="http://schemas.openxmlformats.org/officeDocument/2006/relationships/oleObject" Target="../embeddings/oleObject73.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9.xml"/><Relationship Id="rId1" Type="http://schemas.openxmlformats.org/officeDocument/2006/relationships/vmlDrawing" Target="../drawings/vmlDrawing48.vml"/><Relationship Id="rId4" Type="http://schemas.openxmlformats.org/officeDocument/2006/relationships/oleObject" Target="../embeddings/oleObject75.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9.xml"/><Relationship Id="rId1" Type="http://schemas.openxmlformats.org/officeDocument/2006/relationships/vmlDrawing" Target="../drawings/vmlDrawing49.vml"/><Relationship Id="rId4" Type="http://schemas.openxmlformats.org/officeDocument/2006/relationships/oleObject" Target="../embeddings/oleObject77.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9.xml"/><Relationship Id="rId1" Type="http://schemas.openxmlformats.org/officeDocument/2006/relationships/vmlDrawing" Target="../drawings/vmlDrawing50.v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9.xml"/><Relationship Id="rId1" Type="http://schemas.openxmlformats.org/officeDocument/2006/relationships/vmlDrawing" Target="../drawings/vmlDrawing51.vml"/><Relationship Id="rId4" Type="http://schemas.openxmlformats.org/officeDocument/2006/relationships/oleObject" Target="../embeddings/oleObject80.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9.xml"/><Relationship Id="rId1" Type="http://schemas.openxmlformats.org/officeDocument/2006/relationships/vmlDrawing" Target="../drawings/vmlDrawing52.vml"/><Relationship Id="rId5" Type="http://schemas.openxmlformats.org/officeDocument/2006/relationships/oleObject" Target="../embeddings/oleObject83.bin"/><Relationship Id="rId4" Type="http://schemas.openxmlformats.org/officeDocument/2006/relationships/oleObject" Target="../embeddings/oleObject82.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5.1 - Pressure Conversions</a:t>
            </a:r>
          </a:p>
        </p:txBody>
      </p:sp>
      <p:sp>
        <p:nvSpPr>
          <p:cNvPr id="2969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pressure of a gas is measured as 49 torr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Represent this pressure in both atmospheres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and pascals</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5.16 -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3619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mole fraction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can be calculated from the equation</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Note that the mole fraction has no units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36196" name="Object 3"/>
          <p:cNvGraphicFramePr>
            <a:graphicFrameLocks noChangeAspect="1"/>
          </p:cNvGraphicFramePr>
          <p:nvPr/>
        </p:nvGraphicFramePr>
        <p:xfrm>
          <a:off x="2332038" y="3776663"/>
          <a:ext cx="4784725" cy="1044575"/>
        </p:xfrm>
        <a:graphic>
          <a:graphicData uri="http://schemas.openxmlformats.org/presentationml/2006/ole">
            <p:oleObj spid="_x0000_s117775" name="Equation" r:id="rId3" imgW="2095500" imgH="457200" progId="">
              <p:embed/>
            </p:oleObj>
          </a:graphicData>
        </a:graphic>
      </p:graphicFrame>
    </p:spTree>
    <p:extLst>
      <p:ext uri="{BB962C8B-B14F-4D97-AF65-F5344CB8AC3E}">
        <p14:creationId xmlns:p14="http://schemas.microsoft.com/office/powerpoint/2010/main" xmlns="" val="28023516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6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Rearranging the Expression of Mole Fraction</a:t>
            </a:r>
            <a:endParaRPr lang="en-US" dirty="0"/>
          </a:p>
        </p:txBody>
      </p:sp>
      <p:sp>
        <p:nvSpPr>
          <p:cNvPr id="3" name="Content Placeholder 2"/>
          <p:cNvSpPr>
            <a:spLocks noGrp="1"/>
          </p:cNvSpPr>
          <p:nvPr>
            <p:ph idx="1"/>
          </p:nvPr>
        </p:nvSpPr>
        <p:spPr/>
        <p:txBody>
          <a:bodyPr/>
          <a:lstStyle/>
          <a:p>
            <a:endParaRPr lang="en-US" i="1" dirty="0" smtClean="0"/>
          </a:p>
          <a:p>
            <a:endParaRPr lang="en-US" i="1" dirty="0"/>
          </a:p>
          <a:p>
            <a:r>
              <a:rPr lang="en-US" dirty="0" smtClean="0"/>
              <a:t>This can be rearranged to give</a:t>
            </a:r>
          </a:p>
          <a:p>
            <a:pPr marL="457200" lvl="1" indent="0">
              <a:buNone/>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P</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 </a:t>
            </a:r>
            <a:r>
              <a:rPr lang="el-GR" i="1" dirty="0" smtClean="0">
                <a:latin typeface="Times New Roman" panose="02020603050405020304" pitchFamily="18" charset="0"/>
                <a:cs typeface="Times New Roman" panose="02020603050405020304" pitchFamily="18" charset="0"/>
              </a:rPr>
              <a:t>χ</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P</a:t>
            </a:r>
            <a:r>
              <a:rPr lang="en-US" baseline="-25000" dirty="0" smtClean="0">
                <a:latin typeface="Times New Roman" panose="02020603050405020304" pitchFamily="18" charset="0"/>
                <a:cs typeface="Times New Roman" panose="02020603050405020304" pitchFamily="18" charset="0"/>
              </a:rPr>
              <a:t>TOTAL</a:t>
            </a:r>
          </a:p>
          <a:p>
            <a:r>
              <a:rPr lang="en-US" dirty="0" smtClean="0"/>
              <a:t>The </a:t>
            </a:r>
            <a:r>
              <a:rPr lang="en-US" dirty="0"/>
              <a:t>partial pressure of a particular component of a gaseous mixture is the </a:t>
            </a:r>
            <a:r>
              <a:rPr lang="en-US" dirty="0" smtClean="0"/>
              <a:t>mole fraction </a:t>
            </a:r>
            <a:r>
              <a:rPr lang="en-US" dirty="0"/>
              <a:t>of that component times the total pressure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07625188"/>
              </p:ext>
            </p:extLst>
          </p:nvPr>
        </p:nvGraphicFramePr>
        <p:xfrm>
          <a:off x="3634977" y="2113553"/>
          <a:ext cx="1810547" cy="1027518"/>
        </p:xfrm>
        <a:graphic>
          <a:graphicData uri="http://schemas.openxmlformats.org/presentationml/2006/ole">
            <p:oleObj spid="_x0000_s128013" name="Equation" r:id="rId3" imgW="761760" imgH="431640" progId="">
              <p:embed/>
            </p:oleObj>
          </a:graphicData>
        </a:graphic>
      </p:graphicFrame>
    </p:spTree>
    <p:extLst>
      <p:ext uri="{BB962C8B-B14F-4D97-AF65-F5344CB8AC3E}">
        <p14:creationId xmlns:p14="http://schemas.microsoft.com/office/powerpoint/2010/main" xmlns="" val="2022120750"/>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Vapor Pressure of Water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837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When the rate of escape of a gas in a container equals the rate of return:</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Number of water molecules in the vapor state remain constant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Pressure of water vapor remains constant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244488007"/>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5.13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Production of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Oxygen by Thermal Decomposition of Potassium Chlorate </a:t>
            </a:r>
          </a:p>
        </p:txBody>
      </p:sp>
      <p:pic>
        <p:nvPicPr>
          <p:cNvPr id="59395" name="Content Placeholder 3" descr="This illustration shows the production of oxygen gas by thermal decomposition of solid potassium chlorate. A test tube containing potassium chlorate and manganese trioxide is placed over a burner. A delivery tube is placed at the mouth of the test tube. This delivery tube leads to a bottle that is inverted in a trough of water. The gas collected is a combination of oxygen and water vapor. "/>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5750" y="2278446"/>
            <a:ext cx="8509000" cy="4116422"/>
          </a:xfrm>
        </p:spPr>
      </p:pic>
    </p:spTree>
    <p:extLst>
      <p:ext uri="{BB962C8B-B14F-4D97-AF65-F5344CB8AC3E}">
        <p14:creationId xmlns:p14="http://schemas.microsoft.com/office/powerpoint/2010/main" xmlns="" val="4121862934"/>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5.18 - Gas Collection over Water</a:t>
            </a:r>
          </a:p>
        </p:txBody>
      </p:sp>
      <p:sp>
        <p:nvSpPr>
          <p:cNvPr id="6041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sample of solid potassium chlorate (KClO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was heated in a test tube and decomposed by the following reaction:</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7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oxygen produced was collected by displacement of water at 22</a:t>
            </a:r>
            <a:r>
              <a:rPr lang="en-IN"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 at a total pressure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of 754 torr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volume of the gas collected was 0.650 L, and the vapor pressure of water at 22°C is 21 torr</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0420" name="Object 3"/>
          <p:cNvGraphicFramePr>
            <a:graphicFrameLocks noChangeAspect="1"/>
          </p:cNvGraphicFramePr>
          <p:nvPr>
            <p:extLst>
              <p:ext uri="{D42A27DB-BD31-4B8C-83A1-F6EECF244321}">
                <p14:modId xmlns:p14="http://schemas.microsoft.com/office/powerpoint/2010/main" xmlns="" val="1717523628"/>
              </p:ext>
            </p:extLst>
          </p:nvPr>
        </p:nvGraphicFramePr>
        <p:xfrm>
          <a:off x="2042323" y="3773117"/>
          <a:ext cx="4932354" cy="581767"/>
        </p:xfrm>
        <a:graphic>
          <a:graphicData uri="http://schemas.openxmlformats.org/presentationml/2006/ole">
            <p:oleObj spid="_x0000_s118799" name="Equation" r:id="rId3" imgW="2159000" imgH="254000" progId="">
              <p:embed/>
            </p:oleObj>
          </a:graphicData>
        </a:graphic>
      </p:graphicFrame>
    </p:spTree>
    <p:extLst>
      <p:ext uri="{BB962C8B-B14F-4D97-AF65-F5344CB8AC3E}">
        <p14:creationId xmlns:p14="http://schemas.microsoft.com/office/powerpoint/2010/main" xmlns="" val="1321892780"/>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5.18 - Gas Collection over Water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6144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partial pressure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in the gas collected and the mass of KClO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in the sample that was decomposed</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2685405999"/>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5.18 - Solution</a:t>
            </a:r>
          </a:p>
        </p:txBody>
      </p:sp>
      <p:sp>
        <p:nvSpPr>
          <p:cNvPr id="141315"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the partial pressure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in the gas collected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mass of KClO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in the original sample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p:txBody>
      </p:sp>
      <p:pic>
        <p:nvPicPr>
          <p:cNvPr id="141316" name="Picture 5" descr="This table contains three columns and four rows. Column 1 is untitled, column 2 reads gas collected, and column 3 is titled water vapor.&#10;&#10;In row 2, column 1 reads P, column 2 reads 754 torr, and column 3 reads 21 torr.&#10;In row 3, column 1 reads V, column 2 reads 0.650 L, and column 3 does not contain any content. &#10;In row 4, column 1 reads T, column 2 reads 22°C + 273 = 295 K, and column 3 reads 22°C + 273 = 295 K.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1763" y="4808538"/>
            <a:ext cx="6340475"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28045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42339" name="Content Placeholder 2"/>
          <p:cNvSpPr>
            <a:spLocks noGrp="1"/>
          </p:cNvSpPr>
          <p:nvPr>
            <p:ph idx="1"/>
          </p:nvPr>
        </p:nvSpPr>
        <p:spPr/>
        <p:txBody>
          <a:bodyPr/>
          <a:lstStyle/>
          <a:p>
            <a:pPr>
              <a:spcBef>
                <a:spcPts val="500"/>
              </a:spcBef>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partial pressure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spcBef>
                <a:spcPts val="5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5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500"/>
              </a:spcBef>
            </a:pPr>
            <a:endParaRPr lang="en-IN"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number of moles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2">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Now we use the ideal gas law to find the number of moles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42340" name="Object 3"/>
          <p:cNvGraphicFramePr>
            <a:graphicFrameLocks noChangeAspect="1"/>
          </p:cNvGraphicFramePr>
          <p:nvPr>
            <p:extLst>
              <p:ext uri="{D42A27DB-BD31-4B8C-83A1-F6EECF244321}">
                <p14:modId xmlns:p14="http://schemas.microsoft.com/office/powerpoint/2010/main" xmlns="" val="1881296603"/>
              </p:ext>
            </p:extLst>
          </p:nvPr>
        </p:nvGraphicFramePr>
        <p:xfrm>
          <a:off x="1533871" y="3218430"/>
          <a:ext cx="6381058" cy="550091"/>
        </p:xfrm>
        <a:graphic>
          <a:graphicData uri="http://schemas.openxmlformats.org/presentationml/2006/ole">
            <p:oleObj spid="_x0000_s119849" name="Equation" r:id="rId3" imgW="2794000" imgH="241300" progId="">
              <p:embed/>
            </p:oleObj>
          </a:graphicData>
        </a:graphic>
      </p:graphicFrame>
      <p:graphicFrame>
        <p:nvGraphicFramePr>
          <p:cNvPr id="142341" name="Object 4"/>
          <p:cNvGraphicFramePr>
            <a:graphicFrameLocks noChangeAspect="1"/>
          </p:cNvGraphicFramePr>
          <p:nvPr>
            <p:extLst>
              <p:ext uri="{D42A27DB-BD31-4B8C-83A1-F6EECF244321}">
                <p14:modId xmlns:p14="http://schemas.microsoft.com/office/powerpoint/2010/main" xmlns="" val="1608216288"/>
              </p:ext>
            </p:extLst>
          </p:nvPr>
        </p:nvGraphicFramePr>
        <p:xfrm>
          <a:off x="2412723" y="3909228"/>
          <a:ext cx="4447143" cy="508834"/>
        </p:xfrm>
        <a:graphic>
          <a:graphicData uri="http://schemas.openxmlformats.org/presentationml/2006/ole">
            <p:oleObj spid="_x0000_s119850" name="Equation" r:id="rId4" imgW="2108200" imgH="241300" progId="">
              <p:embed/>
            </p:oleObj>
          </a:graphicData>
        </a:graphic>
      </p:graphicFrame>
      <p:graphicFrame>
        <p:nvGraphicFramePr>
          <p:cNvPr id="142342" name="Object 6"/>
          <p:cNvGraphicFramePr>
            <a:graphicFrameLocks noChangeAspect="1"/>
          </p:cNvGraphicFramePr>
          <p:nvPr>
            <p:extLst>
              <p:ext uri="{D42A27DB-BD31-4B8C-83A1-F6EECF244321}">
                <p14:modId xmlns:p14="http://schemas.microsoft.com/office/powerpoint/2010/main" xmlns="" val="551342181"/>
              </p:ext>
            </p:extLst>
          </p:nvPr>
        </p:nvGraphicFramePr>
        <p:xfrm>
          <a:off x="3795669" y="5480069"/>
          <a:ext cx="1524088" cy="897996"/>
        </p:xfrm>
        <a:graphic>
          <a:graphicData uri="http://schemas.openxmlformats.org/presentationml/2006/ole">
            <p:oleObj spid="_x0000_s119851" name="Equation" r:id="rId5" imgW="710891" imgH="418918" progId="">
              <p:embed/>
            </p:oleObj>
          </a:graphicData>
        </a:graphic>
      </p:graphicFrame>
    </p:spTree>
    <p:extLst>
      <p:ext uri="{BB962C8B-B14F-4D97-AF65-F5344CB8AC3E}">
        <p14:creationId xmlns:p14="http://schemas.microsoft.com/office/powerpoint/2010/main" xmlns="" val="11169155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23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23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2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lvl="2">
              <a:defRPr/>
            </a:pPr>
            <a:r>
              <a:rPr lang="en-IN" dirty="0"/>
              <a:t>In this case, the partial pressure of the O</a:t>
            </a:r>
            <a:r>
              <a:rPr lang="en-IN" baseline="-25000" dirty="0"/>
              <a:t>2</a:t>
            </a:r>
            <a:r>
              <a:rPr lang="en-IN" dirty="0"/>
              <a:t> </a:t>
            </a:r>
            <a:r>
              <a:rPr lang="en-IN" dirty="0" smtClean="0"/>
              <a:t>is</a:t>
            </a:r>
          </a:p>
          <a:p>
            <a:pPr lvl="2">
              <a:defRPr/>
            </a:pPr>
            <a:endParaRPr lang="en-IN" dirty="0"/>
          </a:p>
          <a:p>
            <a:pPr marL="914400" lvl="2" indent="0">
              <a:buFont typeface="Wingdings" panose="05000000000000000000" pitchFamily="2" charset="2"/>
              <a:buNone/>
              <a:defRPr/>
            </a:pPr>
            <a:endParaRPr lang="en-IN" dirty="0"/>
          </a:p>
          <a:p>
            <a:pPr lvl="2">
              <a:defRPr/>
            </a:pPr>
            <a:r>
              <a:rPr lang="en-IN" dirty="0"/>
              <a:t>To find the moles of O</a:t>
            </a:r>
            <a:r>
              <a:rPr lang="en-IN" baseline="-25000" dirty="0"/>
              <a:t>2</a:t>
            </a:r>
            <a:r>
              <a:rPr lang="en-IN" dirty="0"/>
              <a:t> produced, we </a:t>
            </a:r>
            <a:r>
              <a:rPr lang="en-IN" dirty="0" smtClean="0"/>
              <a:t>use</a:t>
            </a:r>
          </a:p>
          <a:p>
            <a:pPr marL="914400" lvl="2" indent="0">
              <a:buFont typeface="Wingdings" panose="05000000000000000000" pitchFamily="2" charset="2"/>
              <a:buNone/>
              <a:defRPr/>
            </a:pPr>
            <a:r>
              <a:rPr lang="en-GB" i="1" dirty="0" smtClean="0"/>
              <a:t>			V =</a:t>
            </a:r>
            <a:r>
              <a:rPr lang="en-GB" dirty="0" smtClean="0"/>
              <a:t> </a:t>
            </a:r>
            <a:r>
              <a:rPr lang="en-GB" dirty="0"/>
              <a:t>0.650 </a:t>
            </a:r>
            <a:r>
              <a:rPr lang="en-GB" dirty="0" smtClean="0"/>
              <a:t>L</a:t>
            </a:r>
          </a:p>
          <a:p>
            <a:pPr marL="914400" lvl="2" indent="0">
              <a:buFont typeface="Wingdings" panose="05000000000000000000" pitchFamily="2" charset="2"/>
              <a:buNone/>
              <a:defRPr/>
            </a:pPr>
            <a:r>
              <a:rPr lang="de-DE" i="1" dirty="0" smtClean="0"/>
              <a:t>			T </a:t>
            </a:r>
            <a:r>
              <a:rPr lang="de-DE" dirty="0"/>
              <a:t>=</a:t>
            </a:r>
            <a:r>
              <a:rPr lang="de-DE" dirty="0" smtClean="0"/>
              <a:t> </a:t>
            </a:r>
            <a:r>
              <a:rPr lang="de-DE" dirty="0"/>
              <a:t>22°C </a:t>
            </a:r>
            <a:r>
              <a:rPr lang="de-DE" dirty="0" smtClean="0"/>
              <a:t>+ </a:t>
            </a:r>
            <a:r>
              <a:rPr lang="de-DE" dirty="0"/>
              <a:t>273 </a:t>
            </a:r>
            <a:r>
              <a:rPr lang="de-DE" dirty="0" smtClean="0"/>
              <a:t>= </a:t>
            </a:r>
            <a:r>
              <a:rPr lang="de-DE" dirty="0"/>
              <a:t>295 </a:t>
            </a:r>
            <a:r>
              <a:rPr lang="de-DE" dirty="0" smtClean="0"/>
              <a:t>K</a:t>
            </a:r>
          </a:p>
          <a:p>
            <a:pPr marL="914400" lvl="2" indent="0">
              <a:buFont typeface="Wingdings" panose="05000000000000000000" pitchFamily="2" charset="2"/>
              <a:buNone/>
              <a:defRPr/>
            </a:pPr>
            <a:r>
              <a:rPr lang="pt-BR" i="1" dirty="0" smtClean="0"/>
              <a:t>			R =</a:t>
            </a:r>
            <a:r>
              <a:rPr lang="pt-BR" dirty="0" smtClean="0"/>
              <a:t> </a:t>
            </a:r>
            <a:r>
              <a:rPr lang="pt-BR" dirty="0"/>
              <a:t>0.08206 L </a:t>
            </a:r>
            <a:r>
              <a:rPr lang="pt-BR" dirty="0" smtClean="0"/>
              <a:t>· </a:t>
            </a:r>
            <a:r>
              <a:rPr lang="pt-BR" dirty="0"/>
              <a:t>atm/K </a:t>
            </a:r>
            <a:r>
              <a:rPr lang="pt-BR" dirty="0" smtClean="0"/>
              <a:t>· </a:t>
            </a:r>
            <a:r>
              <a:rPr lang="pt-BR" dirty="0"/>
              <a:t>mol</a:t>
            </a:r>
            <a:endParaRPr lang="en-GB" dirty="0"/>
          </a:p>
        </p:txBody>
      </p:sp>
      <p:graphicFrame>
        <p:nvGraphicFramePr>
          <p:cNvPr id="143364" name="Object 5"/>
          <p:cNvGraphicFramePr>
            <a:graphicFrameLocks noChangeAspect="1"/>
          </p:cNvGraphicFramePr>
          <p:nvPr>
            <p:extLst>
              <p:ext uri="{D42A27DB-BD31-4B8C-83A1-F6EECF244321}">
                <p14:modId xmlns:p14="http://schemas.microsoft.com/office/powerpoint/2010/main" xmlns="" val="504030517"/>
              </p:ext>
            </p:extLst>
          </p:nvPr>
        </p:nvGraphicFramePr>
        <p:xfrm>
          <a:off x="1931617" y="2584995"/>
          <a:ext cx="5217265" cy="857748"/>
        </p:xfrm>
        <a:graphic>
          <a:graphicData uri="http://schemas.openxmlformats.org/presentationml/2006/ole">
            <p:oleObj spid="_x0000_s120860" name="Equation" r:id="rId3" imgW="2705100" imgH="444500" progId="">
              <p:embed/>
            </p:oleObj>
          </a:graphicData>
        </a:graphic>
      </p:graphicFrame>
      <p:graphicFrame>
        <p:nvGraphicFramePr>
          <p:cNvPr id="143365" name="Object 7"/>
          <p:cNvGraphicFramePr>
            <a:graphicFrameLocks noChangeAspect="1"/>
          </p:cNvGraphicFramePr>
          <p:nvPr>
            <p:extLst>
              <p:ext uri="{D42A27DB-BD31-4B8C-83A1-F6EECF244321}">
                <p14:modId xmlns:p14="http://schemas.microsoft.com/office/powerpoint/2010/main" xmlns="" val="94015049"/>
              </p:ext>
            </p:extLst>
          </p:nvPr>
        </p:nvGraphicFramePr>
        <p:xfrm>
          <a:off x="756261" y="5240543"/>
          <a:ext cx="7577505" cy="1035737"/>
        </p:xfrm>
        <a:graphic>
          <a:graphicData uri="http://schemas.openxmlformats.org/presentationml/2006/ole">
            <p:oleObj spid="_x0000_s120861" name="Equation" r:id="rId4" imgW="4089240" imgH="558720" progId="">
              <p:embed/>
            </p:oleObj>
          </a:graphicData>
        </a:graphic>
      </p:graphicFrame>
    </p:spTree>
    <p:extLst>
      <p:ext uri="{BB962C8B-B14F-4D97-AF65-F5344CB8AC3E}">
        <p14:creationId xmlns:p14="http://schemas.microsoft.com/office/powerpoint/2010/main" xmlns="" val="26891775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44387"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many moles of KClO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are required to produce this amount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balanced equation?</a:t>
            </a: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12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mole ratio between KClO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the balanced equation?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44388" name="Object 3"/>
          <p:cNvGraphicFramePr>
            <a:graphicFrameLocks noChangeAspect="1"/>
          </p:cNvGraphicFramePr>
          <p:nvPr>
            <p:extLst>
              <p:ext uri="{D42A27DB-BD31-4B8C-83A1-F6EECF244321}">
                <p14:modId xmlns:p14="http://schemas.microsoft.com/office/powerpoint/2010/main" xmlns="" val="384472292"/>
              </p:ext>
            </p:extLst>
          </p:nvPr>
        </p:nvGraphicFramePr>
        <p:xfrm>
          <a:off x="2593365" y="3552219"/>
          <a:ext cx="4376369" cy="513974"/>
        </p:xfrm>
        <a:graphic>
          <a:graphicData uri="http://schemas.openxmlformats.org/presentationml/2006/ole">
            <p:oleObj spid="_x0000_s121884" name="Equation" r:id="rId3" imgW="2159000" imgH="254000" progId="">
              <p:embed/>
            </p:oleObj>
          </a:graphicData>
        </a:graphic>
      </p:graphicFrame>
      <p:graphicFrame>
        <p:nvGraphicFramePr>
          <p:cNvPr id="144389" name="Object 4"/>
          <p:cNvGraphicFramePr>
            <a:graphicFrameLocks noChangeAspect="1"/>
          </p:cNvGraphicFramePr>
          <p:nvPr>
            <p:extLst>
              <p:ext uri="{D42A27DB-BD31-4B8C-83A1-F6EECF244321}">
                <p14:modId xmlns:p14="http://schemas.microsoft.com/office/powerpoint/2010/main" xmlns="" val="995744526"/>
              </p:ext>
            </p:extLst>
          </p:nvPr>
        </p:nvGraphicFramePr>
        <p:xfrm>
          <a:off x="3887652" y="5044739"/>
          <a:ext cx="1787796" cy="880145"/>
        </p:xfrm>
        <a:graphic>
          <a:graphicData uri="http://schemas.openxmlformats.org/presentationml/2006/ole">
            <p:oleObj spid="_x0000_s121885" name="Equation" r:id="rId4" imgW="876300" imgH="431800" progId="">
              <p:embed/>
            </p:oleObj>
          </a:graphicData>
        </a:graphic>
      </p:graphicFrame>
    </p:spTree>
    <p:extLst>
      <p:ext uri="{BB962C8B-B14F-4D97-AF65-F5344CB8AC3E}">
        <p14:creationId xmlns:p14="http://schemas.microsoft.com/office/powerpoint/2010/main" xmlns="" val="432345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43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5.1 - Solution</a:t>
            </a:r>
          </a:p>
        </p:txBody>
      </p:sp>
      <p:graphicFrame>
        <p:nvGraphicFramePr>
          <p:cNvPr id="4" name="Object 3"/>
          <p:cNvGraphicFramePr>
            <a:graphicFrameLocks noChangeAspect="1"/>
          </p:cNvGraphicFramePr>
          <p:nvPr>
            <p:extLst>
              <p:ext uri="{D42A27DB-BD31-4B8C-83A1-F6EECF244321}">
                <p14:modId xmlns:p14="http://schemas.microsoft.com/office/powerpoint/2010/main" xmlns="" val="2292525132"/>
              </p:ext>
            </p:extLst>
          </p:nvPr>
        </p:nvGraphicFramePr>
        <p:xfrm>
          <a:off x="1732406" y="2628127"/>
          <a:ext cx="5758564" cy="1015958"/>
        </p:xfrm>
        <a:graphic>
          <a:graphicData uri="http://schemas.openxmlformats.org/presentationml/2006/ole">
            <p:oleObj spid="_x0000_s30757" name="Equation" r:id="rId3" imgW="2374560" imgH="41904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658993471"/>
              </p:ext>
            </p:extLst>
          </p:nvPr>
        </p:nvGraphicFramePr>
        <p:xfrm>
          <a:off x="1055688" y="4149725"/>
          <a:ext cx="6972300" cy="995363"/>
        </p:xfrm>
        <a:graphic>
          <a:graphicData uri="http://schemas.openxmlformats.org/presentationml/2006/ole">
            <p:oleObj spid="_x0000_s30758" name="Equation" r:id="rId4" imgW="2933640" imgH="41904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145411" name="Content Placeholder 2"/>
          <p:cNvSpPr>
            <a:spLocks noGrp="1"/>
          </p:cNvSpPr>
          <p:nvPr>
            <p:ph idx="1"/>
          </p:nvPr>
        </p:nvSpPr>
        <p:spPr/>
        <p:txBody>
          <a:bodyPr/>
          <a:lstStyle/>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KClO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mass of KClO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(molar mass 122.6 g/mol) in the original sample?</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45412" name="Object 5"/>
          <p:cNvGraphicFramePr>
            <a:graphicFrameLocks noChangeAspect="1"/>
          </p:cNvGraphicFramePr>
          <p:nvPr>
            <p:extLst>
              <p:ext uri="{D42A27DB-BD31-4B8C-83A1-F6EECF244321}">
                <p14:modId xmlns:p14="http://schemas.microsoft.com/office/powerpoint/2010/main" xmlns="" val="914613464"/>
              </p:ext>
            </p:extLst>
          </p:nvPr>
        </p:nvGraphicFramePr>
        <p:xfrm>
          <a:off x="497526" y="2671273"/>
          <a:ext cx="8085447" cy="936016"/>
        </p:xfrm>
        <a:graphic>
          <a:graphicData uri="http://schemas.openxmlformats.org/presentationml/2006/ole">
            <p:oleObj spid="_x0000_s122908" name="Equation" r:id="rId3" imgW="3949560" imgH="457200" progId="">
              <p:embed/>
            </p:oleObj>
          </a:graphicData>
        </a:graphic>
      </p:graphicFrame>
      <p:graphicFrame>
        <p:nvGraphicFramePr>
          <p:cNvPr id="145413" name="Object 6"/>
          <p:cNvGraphicFramePr>
            <a:graphicFrameLocks noChangeAspect="1"/>
          </p:cNvGraphicFramePr>
          <p:nvPr>
            <p:extLst>
              <p:ext uri="{D42A27DB-BD31-4B8C-83A1-F6EECF244321}">
                <p14:modId xmlns:p14="http://schemas.microsoft.com/office/powerpoint/2010/main" xmlns="" val="1765779255"/>
              </p:ext>
            </p:extLst>
          </p:nvPr>
        </p:nvGraphicFramePr>
        <p:xfrm>
          <a:off x="869956" y="4725195"/>
          <a:ext cx="7340585" cy="917573"/>
        </p:xfrm>
        <a:graphic>
          <a:graphicData uri="http://schemas.openxmlformats.org/presentationml/2006/ole">
            <p:oleObj spid="_x0000_s122909" name="Equation" r:id="rId4" imgW="3657600" imgH="457200" progId="">
              <p:embed/>
            </p:oleObj>
          </a:graphicData>
        </a:graphic>
      </p:graphicFrame>
    </p:spTree>
    <p:extLst>
      <p:ext uri="{BB962C8B-B14F-4D97-AF65-F5344CB8AC3E}">
        <p14:creationId xmlns:p14="http://schemas.microsoft.com/office/powerpoint/2010/main" xmlns="" val="37272998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5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The Kinetic Molecular Theory (KMT)</a:t>
            </a:r>
          </a:p>
        </p:txBody>
      </p:sp>
      <p:sp>
        <p:nvSpPr>
          <p:cNvPr id="67587"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Attempts to explain the properties of an ideal gas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Real gases do not conform to the postulates of the KMT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Based on speculations about the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behavior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of individual gas particles </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75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75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5EDDEB5-43D2-4083-A5CF-BC41E62342C0}" type="slidenum">
              <a:rPr lang="en-US" altLang="en-US" sz="1000">
                <a:solidFill>
                  <a:schemeClr val="tx1"/>
                </a:solidFill>
              </a:rPr>
              <a:pPr>
                <a:spcBef>
                  <a:spcPct val="0"/>
                </a:spcBef>
                <a:buClrTx/>
                <a:buFontTx/>
                <a:buNone/>
              </a:pPr>
              <a:t>111</a:t>
            </a:fld>
            <a:endParaRPr lang="en-US" altLang="en-US" sz="1000">
              <a:solidFill>
                <a:schemeClr val="tx1"/>
              </a:solidFill>
            </a:endParaRPr>
          </a:p>
        </p:txBody>
      </p:sp>
    </p:spTree>
    <p:extLst>
      <p:ext uri="{BB962C8B-B14F-4D97-AF65-F5344CB8AC3E}">
        <p14:creationId xmlns:p14="http://schemas.microsoft.com/office/powerpoint/2010/main" xmlns="" val="3227803917"/>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Postulates of the Kinetic Molecular Theory</a:t>
            </a:r>
          </a:p>
        </p:txBody>
      </p:sp>
      <p:sp>
        <p:nvSpPr>
          <p:cNvPr id="69635" name="Rectangle 2"/>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Particles are so small compared with the distances between them that the volume of the individual particles can be assumed to be negligible (zero)</a:t>
            </a:r>
          </a:p>
        </p:txBody>
      </p:sp>
      <p:sp>
        <p:nvSpPr>
          <p:cNvPr id="696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96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881F147-C4D1-4EA1-8556-4BF6FE50F5E6}" type="slidenum">
              <a:rPr lang="en-US" altLang="en-US" sz="1000">
                <a:solidFill>
                  <a:schemeClr val="tx1"/>
                </a:solidFill>
              </a:rPr>
              <a:pPr>
                <a:spcBef>
                  <a:spcPct val="0"/>
                </a:spcBef>
                <a:buClrTx/>
                <a:buFontTx/>
                <a:buNone/>
              </a:pPr>
              <a:t>112</a:t>
            </a:fld>
            <a:endParaRPr lang="en-US" altLang="en-US" sz="1000">
              <a:solidFill>
                <a:schemeClr val="tx1"/>
              </a:solidFill>
            </a:endParaRPr>
          </a:p>
        </p:txBody>
      </p:sp>
      <p:pic>
        <p:nvPicPr>
          <p:cNvPr id="69638" name="Picture 3" descr="This figure depicts the first postulate of the kinetic molecular theory model. It contains two images. &#10;The image on the left is labeled (a). It shows a beaker that contains one mole of liquid nitrogen. Its corresponding molecular structure is depicted next to the image of the beaker. One mole of liquid nitrogen has a volume of approximately 35 milliliters and a density of 0.81 grams per milliliter.&#10;The image on the right is labeled (b). It contains an image of an inflatable ball that is labeled 1 mole is equal to 22.4 liters. The corresponding molecular structure of the gas particles in the ball is depicted next to the image of the ball. One mole of nitrogen gas has a volume of 22.42 liters (STP) and a density of 0.0012 grams per milliliter.&#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4344" y="4391352"/>
            <a:ext cx="7202313" cy="2023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7473091"/>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Postulates of the Kinetic Molecular Theory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12643" name="Rectangle 2"/>
          <p:cNvSpPr>
            <a:spLocks noGrp="1" noChangeArrowheads="1"/>
          </p:cNvSpPr>
          <p:nvPr>
            <p:ph idx="1"/>
          </p:nvPr>
        </p:nvSpPr>
        <p:spPr/>
        <p:txBody>
          <a:bodyPr/>
          <a:lstStyle/>
          <a:p>
            <a:pPr marL="514350" indent="-514350">
              <a:buFont typeface="+mj-lt"/>
              <a:buAutoNum type="arabicPeriod" startAt="2"/>
              <a:defRPr/>
            </a:pPr>
            <a:r>
              <a:rPr lang="en-US" altLang="en-US" dirty="0" smtClean="0"/>
              <a:t>Particles are in constant motion</a:t>
            </a:r>
          </a:p>
          <a:p>
            <a:pPr lvl="1">
              <a:defRPr/>
            </a:pPr>
            <a:r>
              <a:rPr lang="en-US" altLang="en-US" dirty="0" smtClean="0"/>
              <a:t>Collisions of the particles with the walls of the container are the cause of the pressure exerted by the gas</a:t>
            </a:r>
          </a:p>
          <a:p>
            <a:pPr marL="514350" indent="-514350">
              <a:buFont typeface="+mj-lt"/>
              <a:buAutoNum type="arabicPeriod" startAt="3"/>
              <a:defRPr/>
            </a:pPr>
            <a:r>
              <a:rPr lang="en-US" altLang="en-US" dirty="0" smtClean="0"/>
              <a:t>Particles are assumed to exert no forces on each other</a:t>
            </a:r>
          </a:p>
          <a:p>
            <a:pPr lvl="1">
              <a:defRPr/>
            </a:pPr>
            <a:r>
              <a:rPr lang="en-US" altLang="en-US" dirty="0" smtClean="0"/>
              <a:t>Particles are assumed neither to attract nor to repel each other</a:t>
            </a:r>
          </a:p>
          <a:p>
            <a:pPr>
              <a:defRPr/>
            </a:pPr>
            <a:endParaRPr lang="en-US" altLang="en-US" dirty="0" smtClean="0"/>
          </a:p>
          <a:p>
            <a:pPr lvl="1">
              <a:defRPr/>
            </a:pPr>
            <a:endParaRPr lang="en-US" altLang="en-US" dirty="0" smtClean="0"/>
          </a:p>
        </p:txBody>
      </p:sp>
      <p:sp>
        <p:nvSpPr>
          <p:cNvPr id="716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16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38F9F7D-CEEE-415F-A7A8-A12E11B6D2E5}" type="slidenum">
              <a:rPr lang="en-US" altLang="en-US" sz="1000">
                <a:solidFill>
                  <a:schemeClr val="tx1"/>
                </a:solidFill>
              </a:rPr>
              <a:pPr>
                <a:spcBef>
                  <a:spcPct val="0"/>
                </a:spcBef>
                <a:buClrTx/>
                <a:buFontTx/>
                <a:buNone/>
              </a:pPr>
              <a:t>113</a:t>
            </a:fld>
            <a:endParaRPr lang="en-US" altLang="en-US" sz="1000">
              <a:solidFill>
                <a:schemeClr val="tx1"/>
              </a:solidFill>
            </a:endParaRPr>
          </a:p>
        </p:txBody>
      </p:sp>
    </p:spTree>
    <p:extLst>
      <p:ext uri="{BB962C8B-B14F-4D97-AF65-F5344CB8AC3E}">
        <p14:creationId xmlns:p14="http://schemas.microsoft.com/office/powerpoint/2010/main" xmlns="" val="2280744955"/>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Postulates of the Kinetic Molecular Theory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73731" name="Rectangle 2"/>
          <p:cNvSpPr>
            <a:spLocks noGrp="1" noChangeArrowheads="1"/>
          </p:cNvSpPr>
          <p:nvPr>
            <p:ph idx="1"/>
          </p:nvPr>
        </p:nvSpPr>
        <p:spPr/>
        <p:txBody>
          <a:bodyPr/>
          <a:lstStyle/>
          <a:p>
            <a:pPr marL="514350" indent="-514350">
              <a:buFont typeface="Arial" panose="020B0604020202020204" pitchFamily="34" charset="0"/>
              <a:buAutoNum type="arabicPeriod" startAt="4"/>
            </a:pPr>
            <a:r>
              <a:rPr lang="en-US" altLang="en-US" smtClean="0">
                <a:latin typeface="Calibri" panose="020F0502020204030204" pitchFamily="34" charset="0"/>
                <a:ea typeface="ＭＳ Ｐゴシック" panose="020B0600070205080204" pitchFamily="34" charset="-128"/>
                <a:cs typeface="Calibri" panose="020F0502020204030204" pitchFamily="34" charset="0"/>
              </a:rPr>
              <a:t>Average kinetic energy of a collection of gas particles is assumed to be directly proportional to the Kelvin temperature of the gas</a:t>
            </a:r>
          </a:p>
          <a:p>
            <a:pPr lvl="1"/>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37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37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3BB0294-0F48-43D0-B42A-CC6D7D79E44D}" type="slidenum">
              <a:rPr lang="en-US" altLang="en-US" sz="1000">
                <a:solidFill>
                  <a:schemeClr val="tx1"/>
                </a:solidFill>
              </a:rPr>
              <a:pPr>
                <a:spcBef>
                  <a:spcPct val="0"/>
                </a:spcBef>
                <a:buClrTx/>
                <a:buFontTx/>
                <a:buNone/>
              </a:pPr>
              <a:t>114</a:t>
            </a:fld>
            <a:endParaRPr lang="en-US" altLang="en-US" sz="1000">
              <a:solidFill>
                <a:schemeClr val="tx1"/>
              </a:solidFill>
            </a:endParaRPr>
          </a:p>
        </p:txBody>
      </p:sp>
    </p:spTree>
    <p:extLst>
      <p:ext uri="{BB962C8B-B14F-4D97-AF65-F5344CB8AC3E}">
        <p14:creationId xmlns:p14="http://schemas.microsoft.com/office/powerpoint/2010/main" xmlns="" val="2149808486"/>
      </p:ext>
    </p:extLst>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Pressure and Volume (Boyle’s Law)</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5779"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a given sample of a gas at any given temperature, if the volume decreases, the pressure increases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457200" lvl="1" indent="0">
              <a:buNone/>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KMT, decrease in volume implies that the gas particles would hit the wall more often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Increases pressure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57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57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DB4EE0F-8138-4156-A278-FA269F5DA35C}" type="slidenum">
              <a:rPr lang="en-US" altLang="en-US" sz="1000">
                <a:solidFill>
                  <a:schemeClr val="tx1"/>
                </a:solidFill>
              </a:rPr>
              <a:pPr>
                <a:spcBef>
                  <a:spcPct val="0"/>
                </a:spcBef>
                <a:buClrTx/>
                <a:buFontTx/>
                <a:buNone/>
              </a:pPr>
              <a:t>115</a:t>
            </a:fld>
            <a:endParaRPr lang="en-US" altLang="en-US" sz="1000">
              <a:solidFill>
                <a:schemeClr val="tx1"/>
              </a:solidFill>
            </a:endParaRPr>
          </a:p>
        </p:txBody>
      </p:sp>
      <p:graphicFrame>
        <p:nvGraphicFramePr>
          <p:cNvPr id="75782" name="Object 3"/>
          <p:cNvGraphicFramePr>
            <a:graphicFrameLocks noChangeAspect="1"/>
          </p:cNvGraphicFramePr>
          <p:nvPr>
            <p:extLst>
              <p:ext uri="{D42A27DB-BD31-4B8C-83A1-F6EECF244321}">
                <p14:modId xmlns:p14="http://schemas.microsoft.com/office/powerpoint/2010/main" xmlns="" val="3904429762"/>
              </p:ext>
            </p:extLst>
          </p:nvPr>
        </p:nvGraphicFramePr>
        <p:xfrm>
          <a:off x="3355975" y="3491036"/>
          <a:ext cx="2157413" cy="1012825"/>
        </p:xfrm>
        <a:graphic>
          <a:graphicData uri="http://schemas.openxmlformats.org/presentationml/2006/ole">
            <p:oleObj spid="_x0000_s123936" name="Equation" r:id="rId4" imgW="837836" imgH="393529" progId="">
              <p:embed/>
            </p:oleObj>
          </a:graphicData>
        </a:graphic>
      </p:graphicFrame>
      <p:graphicFrame>
        <p:nvGraphicFramePr>
          <p:cNvPr id="75783" name="Object 4"/>
          <p:cNvGraphicFramePr>
            <a:graphicFrameLocks noChangeAspect="1"/>
          </p:cNvGraphicFramePr>
          <p:nvPr/>
        </p:nvGraphicFramePr>
        <p:xfrm>
          <a:off x="2571750" y="2320925"/>
          <a:ext cx="114300" cy="177800"/>
        </p:xfrm>
        <a:graphic>
          <a:graphicData uri="http://schemas.openxmlformats.org/presentationml/2006/ole">
            <p:oleObj spid="_x0000_s123937" name="Equation" r:id="rId5" imgW="114102" imgH="177492" progId="">
              <p:embed/>
            </p:oleObj>
          </a:graphicData>
        </a:graphic>
      </p:graphicFrame>
      <p:grpSp>
        <p:nvGrpSpPr>
          <p:cNvPr id="75784" name="Group 6"/>
          <p:cNvGrpSpPr>
            <a:grpSpLocks/>
          </p:cNvGrpSpPr>
          <p:nvPr/>
        </p:nvGrpSpPr>
        <p:grpSpPr bwMode="auto">
          <a:xfrm>
            <a:off x="3971925" y="4236539"/>
            <a:ext cx="1120775" cy="724262"/>
            <a:chOff x="3971178" y="3849941"/>
            <a:chExt cx="1121025" cy="723294"/>
          </a:xfrm>
        </p:grpSpPr>
        <p:sp>
          <p:nvSpPr>
            <p:cNvPr id="75785" name="TextBox 6"/>
            <p:cNvSpPr txBox="1">
              <a:spLocks noChangeArrowheads="1"/>
            </p:cNvSpPr>
            <p:nvPr/>
          </p:nvSpPr>
          <p:spPr bwMode="auto">
            <a:xfrm>
              <a:off x="3971178" y="4203655"/>
              <a:ext cx="1121025" cy="369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1800" dirty="0"/>
                <a:t>Constant</a:t>
              </a:r>
            </a:p>
          </p:txBody>
        </p:sp>
        <p:sp>
          <p:nvSpPr>
            <p:cNvPr id="75786" name="Left Brace 5"/>
            <p:cNvSpPr>
              <a:spLocks/>
            </p:cNvSpPr>
            <p:nvPr/>
          </p:nvSpPr>
          <p:spPr bwMode="auto">
            <a:xfrm rot="-5400000">
              <a:off x="4361041" y="3533351"/>
              <a:ext cx="357419" cy="990600"/>
            </a:xfrm>
            <a:prstGeom prst="leftBrace">
              <a:avLst>
                <a:gd name="adj1" fmla="val 14602"/>
                <a:gd name="adj2" fmla="val 49856"/>
              </a:avLst>
            </a:prstGeom>
            <a:noFill/>
            <a:ln w="254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en-GB" altLang="en-US" sz="2400">
                <a:solidFill>
                  <a:srgbClr val="000000"/>
                </a:solidFill>
                <a:latin typeface="Arial" panose="020B0604020202020204" pitchFamily="34" charset="0"/>
              </a:endParaRPr>
            </a:p>
          </p:txBody>
        </p:sp>
      </p:grpSp>
    </p:spTree>
    <p:extLst>
      <p:ext uri="{BB962C8B-B14F-4D97-AF65-F5344CB8AC3E}">
        <p14:creationId xmlns:p14="http://schemas.microsoft.com/office/powerpoint/2010/main" xmlns="" val="248560506"/>
      </p:ext>
    </p:extLst>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5.16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Effects of De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creasing the Volume of a Sample of Gas at Constant Temperature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7827" name="Content Placeholder 3" descr="This figure depicts the effect of decreasing the volume of a sample of gas at constant temperature. On the left, there is an image of a container with gas molecules. In the second image, the piston is lowered inside the container, which increases the pressure."/>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67903" y="2923775"/>
            <a:ext cx="6944694" cy="2867425"/>
          </a:xfrm>
        </p:spPr>
      </p:pic>
    </p:spTree>
    <p:extLst>
      <p:ext uri="{BB962C8B-B14F-4D97-AF65-F5344CB8AC3E}">
        <p14:creationId xmlns:p14="http://schemas.microsoft.com/office/powerpoint/2010/main" xmlns="" val="3245269637"/>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Pressure and Temperature</a:t>
            </a:r>
          </a:p>
        </p:txBody>
      </p:sp>
      <p:sp>
        <p:nvSpPr>
          <p:cNvPr id="7885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the ideal gas law, for a given sample of an ideal gas at constant volume, the pressure is directly proportional to the temperature </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IN" altLang="en-US" sz="11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KMT, as the temperature increases, the speed of the gas particles increases, and they hit the wall with greater force resulting in increased pressure </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8852" name="Object 3"/>
          <p:cNvGraphicFramePr>
            <a:graphicFrameLocks noChangeAspect="1"/>
          </p:cNvGraphicFramePr>
          <p:nvPr>
            <p:extLst>
              <p:ext uri="{D42A27DB-BD31-4B8C-83A1-F6EECF244321}">
                <p14:modId xmlns:p14="http://schemas.microsoft.com/office/powerpoint/2010/main" xmlns="" val="799199190"/>
              </p:ext>
            </p:extLst>
          </p:nvPr>
        </p:nvGraphicFramePr>
        <p:xfrm>
          <a:off x="3519488" y="3606070"/>
          <a:ext cx="1793875" cy="1016000"/>
        </p:xfrm>
        <a:graphic>
          <a:graphicData uri="http://schemas.openxmlformats.org/presentationml/2006/ole">
            <p:oleObj spid="_x0000_s124945" name="Equation" r:id="rId3" imgW="761669" imgH="431613" progId="">
              <p:embed/>
            </p:oleObj>
          </a:graphicData>
        </a:graphic>
      </p:graphicFrame>
      <p:sp>
        <p:nvSpPr>
          <p:cNvPr id="78853" name="TextBox 6"/>
          <p:cNvSpPr txBox="1">
            <a:spLocks noChangeArrowheads="1"/>
          </p:cNvSpPr>
          <p:nvPr/>
        </p:nvSpPr>
        <p:spPr bwMode="auto">
          <a:xfrm>
            <a:off x="3989388" y="4818920"/>
            <a:ext cx="1120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1800" dirty="0"/>
              <a:t>Constant</a:t>
            </a:r>
          </a:p>
        </p:txBody>
      </p:sp>
      <p:sp>
        <p:nvSpPr>
          <p:cNvPr id="7" name="Left Brace 5"/>
          <p:cNvSpPr>
            <a:spLocks/>
          </p:cNvSpPr>
          <p:nvPr/>
        </p:nvSpPr>
        <p:spPr bwMode="auto">
          <a:xfrm rot="16200000">
            <a:off x="4387553" y="4316210"/>
            <a:ext cx="357899" cy="831620"/>
          </a:xfrm>
          <a:prstGeom prst="leftBrace">
            <a:avLst>
              <a:gd name="adj1" fmla="val 14602"/>
              <a:gd name="adj2" fmla="val 49856"/>
            </a:avLst>
          </a:prstGeom>
          <a:noFill/>
          <a:ln w="254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en-GB" alt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xmlns="" val="3181300342"/>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5.16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Effects of I</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ncreasing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Temperature of a Sample of Gas at Constant Volume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9875" name="Content Placeholder 9" descr="This figure depicts the effect of increasing the temperature of a sample of gas at constant volume. On the left, there is an image of a container with gas molecules. The image on the right is of the same container after the temperature is increased. Molecules in the second container move at a faster pace."/>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86955" y="3019229"/>
            <a:ext cx="6906589" cy="2800741"/>
          </a:xfrm>
        </p:spPr>
      </p:pic>
    </p:spTree>
    <p:extLst>
      <p:ext uri="{BB962C8B-B14F-4D97-AF65-F5344CB8AC3E}">
        <p14:creationId xmlns:p14="http://schemas.microsoft.com/office/powerpoint/2010/main" xmlns="" val="3968209919"/>
      </p:ext>
    </p:extLst>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8089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You have learned the postulates of the KMT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if we could not assume the third postulate to be true?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would this affect the measured pressure of a gas?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2510158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Boyle</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ja-JP" smtClean="0">
                <a:latin typeface="Calibri" panose="020F0502020204030204" pitchFamily="34" charset="0"/>
                <a:ea typeface="ＭＳ Ｐゴシック" panose="020B0600070205080204" pitchFamily="34" charset="-128"/>
                <a:cs typeface="Calibri" panose="020F0502020204030204" pitchFamily="34" charset="0"/>
              </a:rPr>
              <a:t>s Law</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174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Robert Boyle studied the relationship between the pressure of trapped gas and its volume </a:t>
            </a:r>
          </a:p>
          <a:p>
            <a:pPr lvl="1"/>
            <a:endParaRPr lang="en-US"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sz="500"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k</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Constant for a given sample of air at a specific temperature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Deduced that pressure and volume are inversely related </a:t>
            </a:r>
            <a:endPar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Ideal gas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Gas that strictly obeys Boyle’s law</a:t>
            </a:r>
          </a:p>
        </p:txBody>
      </p:sp>
      <p:sp>
        <p:nvSpPr>
          <p:cNvPr id="317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17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D2647AF-5A62-489F-B8D8-BD0F9AB1AE54}" type="slidenum">
              <a:rPr lang="en-US" altLang="en-US" sz="1000">
                <a:solidFill>
                  <a:schemeClr val="tx1"/>
                </a:solidFill>
              </a:rPr>
              <a:pPr>
                <a:spcBef>
                  <a:spcPct val="0"/>
                </a:spcBef>
                <a:buClrTx/>
                <a:buFontTx/>
                <a:buNone/>
              </a:pPr>
              <a:t>12</a:t>
            </a:fld>
            <a:endParaRPr lang="en-US" altLang="en-US" sz="1000">
              <a:solidFill>
                <a:schemeClr val="tx1"/>
              </a:solidFill>
            </a:endParaRPr>
          </a:p>
        </p:txBody>
      </p:sp>
      <p:graphicFrame>
        <p:nvGraphicFramePr>
          <p:cNvPr id="31752" name="Object 3"/>
          <p:cNvGraphicFramePr>
            <a:graphicFrameLocks noChangeAspect="1"/>
          </p:cNvGraphicFramePr>
          <p:nvPr>
            <p:extLst>
              <p:ext uri="{D42A27DB-BD31-4B8C-83A1-F6EECF244321}">
                <p14:modId xmlns:p14="http://schemas.microsoft.com/office/powerpoint/2010/main" xmlns="" val="655769741"/>
              </p:ext>
            </p:extLst>
          </p:nvPr>
        </p:nvGraphicFramePr>
        <p:xfrm>
          <a:off x="3627692" y="3263510"/>
          <a:ext cx="1533017" cy="467506"/>
        </p:xfrm>
        <a:graphic>
          <a:graphicData uri="http://schemas.openxmlformats.org/presentationml/2006/ole">
            <p:oleObj spid="_x0000_s31770" name="Equation" r:id="rId4" imgW="583693" imgH="177646" progId="">
              <p:embed/>
            </p:oleObj>
          </a:graphicData>
        </a:graphic>
      </p:graphicFrame>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Volume and Temperature (Charles’s Law)</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1923" name="Content Placeholder 2"/>
          <p:cNvSpPr>
            <a:spLocks noGrp="1"/>
          </p:cNvSpPr>
          <p:nvPr>
            <p:ph idx="1"/>
          </p:nvPr>
        </p:nvSpPr>
        <p:spPr/>
        <p:txBody>
          <a:bodyPr/>
          <a:lstStyle/>
          <a:p>
            <a:pPr>
              <a:spcBef>
                <a:spcPts val="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the ideal gas law, for a sample of a gas at constant pressure</a:t>
            </a:r>
            <a:r>
              <a:rPr lang="en-IN" altLang="en-US" dirty="0">
                <a:latin typeface="Calibri" panose="020F0502020204030204" pitchFamily="34" charset="0"/>
                <a:ea typeface="ＭＳ Ｐゴシック" panose="020B0600070205080204" pitchFamily="34" charset="-128"/>
                <a:cs typeface="Calibri" panose="020F0502020204030204" pitchFamily="34" charset="0"/>
              </a:rPr>
              <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volume of the gas is directly proportional to the temperature in Kelvins </a:t>
            </a:r>
          </a:p>
          <a:p>
            <a:pPr>
              <a:spcBef>
                <a:spcPts val="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0"/>
              </a:spcBef>
            </a:pPr>
            <a:endParaRPr lang="en-IN" altLang="en-US" sz="4000"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the KMT, at higher temperature, the speed of gas molecules increases</a:t>
            </a:r>
          </a:p>
          <a:p>
            <a:pPr lvl="2">
              <a:spcBef>
                <a:spcPts val="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Hit the walls with more force</a:t>
            </a:r>
          </a:p>
          <a:p>
            <a:pPr lvl="1">
              <a:spcBef>
                <a:spcPts val="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81924" name="Object 3"/>
          <p:cNvGraphicFramePr>
            <a:graphicFrameLocks noChangeAspect="1"/>
          </p:cNvGraphicFramePr>
          <p:nvPr>
            <p:extLst>
              <p:ext uri="{D42A27DB-BD31-4B8C-83A1-F6EECF244321}">
                <p14:modId xmlns:p14="http://schemas.microsoft.com/office/powerpoint/2010/main" xmlns="" val="3812109054"/>
              </p:ext>
            </p:extLst>
          </p:nvPr>
        </p:nvGraphicFramePr>
        <p:xfrm>
          <a:off x="3607639" y="3757648"/>
          <a:ext cx="1739810" cy="986140"/>
        </p:xfrm>
        <a:graphic>
          <a:graphicData uri="http://schemas.openxmlformats.org/presentationml/2006/ole">
            <p:oleObj spid="_x0000_s125969" name="Equation" r:id="rId3" imgW="761669" imgH="431613" progId="">
              <p:embed/>
            </p:oleObj>
          </a:graphicData>
        </a:graphic>
      </p:graphicFrame>
      <p:sp>
        <p:nvSpPr>
          <p:cNvPr id="81925" name="TextBox 6"/>
          <p:cNvSpPr txBox="1">
            <a:spLocks noChangeArrowheads="1"/>
          </p:cNvSpPr>
          <p:nvPr/>
        </p:nvSpPr>
        <p:spPr bwMode="auto">
          <a:xfrm>
            <a:off x="4081463" y="4876679"/>
            <a:ext cx="1120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1800" dirty="0"/>
              <a:t>Constant</a:t>
            </a:r>
          </a:p>
        </p:txBody>
      </p:sp>
      <p:sp>
        <p:nvSpPr>
          <p:cNvPr id="7" name="Left Brace 5"/>
          <p:cNvSpPr>
            <a:spLocks/>
          </p:cNvSpPr>
          <p:nvPr/>
        </p:nvSpPr>
        <p:spPr bwMode="auto">
          <a:xfrm rot="16200000">
            <a:off x="4462901" y="4383391"/>
            <a:ext cx="357898" cy="827973"/>
          </a:xfrm>
          <a:prstGeom prst="leftBrace">
            <a:avLst>
              <a:gd name="adj1" fmla="val 14602"/>
              <a:gd name="adj2" fmla="val 49856"/>
            </a:avLst>
          </a:prstGeom>
          <a:noFill/>
          <a:ln w="254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en-GB" alt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xmlns="" val="3032976601"/>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Volume and Temperature (Charles’s Law)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2947"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Pressure can be kept constant only by increasing the volume of the container </a:t>
            </a:r>
          </a:p>
        </p:txBody>
      </p:sp>
      <p:pic>
        <p:nvPicPr>
          <p:cNvPr id="82948" name="Picture 4" descr="This figure depicts the effect of increasing the temperature of a sample of gas at constant pressure. On the left, there is an image of a container with gas molecules. The piston has been lowered inside the container. In the second image, the piston has been raised, and the molecules travel at a faster pace. "/>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8238" y="3457575"/>
            <a:ext cx="6867525"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1206129"/>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Volume and Number of Moles (Avogadro’s Law)</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IN" dirty="0" smtClean="0"/>
              <a:t>According to the ideal gas law, the volume of a gas at constant temperature and pressure directly depends on the number of gas particles present </a:t>
            </a:r>
          </a:p>
          <a:p>
            <a:pPr>
              <a:defRPr/>
            </a:pPr>
            <a:endParaRPr lang="en-IN" dirty="0"/>
          </a:p>
          <a:p>
            <a:pPr>
              <a:defRPr/>
            </a:pPr>
            <a:endParaRPr lang="en-IN" sz="2800" dirty="0" smtClean="0"/>
          </a:p>
          <a:p>
            <a:pPr marL="457200" lvl="1" indent="0">
              <a:buFont typeface="Wingdings" panose="05000000000000000000" pitchFamily="2" charset="2"/>
              <a:buNone/>
              <a:defRPr/>
            </a:pPr>
            <a:endParaRPr lang="en-IN" altLang="en-US" sz="1400" dirty="0" smtClean="0">
              <a:latin typeface="Calibri" panose="020F0502020204030204" pitchFamily="34" charset="0"/>
              <a:ea typeface="ＭＳ Ｐゴシック" panose="020B0600070205080204" pitchFamily="34" charset="-128"/>
              <a:cs typeface="Calibri" panose="020F0502020204030204" pitchFamily="34" charset="0"/>
            </a:endParaRPr>
          </a:p>
          <a:p>
            <a:pPr lvl="1">
              <a:defRPr/>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the KMT, increase in number of gas particles at the same temperature w</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ould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cause the pressure to increase if the volume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were held constant</a:t>
            </a:r>
          </a:p>
        </p:txBody>
      </p:sp>
      <p:graphicFrame>
        <p:nvGraphicFramePr>
          <p:cNvPr id="83972" name="Object 3"/>
          <p:cNvGraphicFramePr>
            <a:graphicFrameLocks noChangeAspect="1"/>
          </p:cNvGraphicFramePr>
          <p:nvPr>
            <p:extLst>
              <p:ext uri="{D42A27DB-BD31-4B8C-83A1-F6EECF244321}">
                <p14:modId xmlns:p14="http://schemas.microsoft.com/office/powerpoint/2010/main" xmlns="" val="1636799550"/>
              </p:ext>
            </p:extLst>
          </p:nvPr>
        </p:nvGraphicFramePr>
        <p:xfrm>
          <a:off x="3677406" y="3654252"/>
          <a:ext cx="1649488" cy="919508"/>
        </p:xfrm>
        <a:graphic>
          <a:graphicData uri="http://schemas.openxmlformats.org/presentationml/2006/ole">
            <p:oleObj spid="_x0000_s126995" name="Equation" r:id="rId3" imgW="774364" imgH="431613" progId="">
              <p:embed/>
            </p:oleObj>
          </a:graphicData>
        </a:graphic>
      </p:graphicFrame>
      <p:sp>
        <p:nvSpPr>
          <p:cNvPr id="83973" name="TextBox 6"/>
          <p:cNvSpPr txBox="1">
            <a:spLocks noChangeArrowheads="1"/>
          </p:cNvSpPr>
          <p:nvPr/>
        </p:nvSpPr>
        <p:spPr bwMode="auto">
          <a:xfrm>
            <a:off x="4135438" y="4800600"/>
            <a:ext cx="1122362" cy="36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IN" altLang="en-US" sz="1800" dirty="0"/>
              <a:t>Constant</a:t>
            </a:r>
          </a:p>
        </p:txBody>
      </p:sp>
      <p:sp>
        <p:nvSpPr>
          <p:cNvPr id="7" name="Left Brace 5"/>
          <p:cNvSpPr>
            <a:spLocks/>
          </p:cNvSpPr>
          <p:nvPr/>
        </p:nvSpPr>
        <p:spPr bwMode="auto">
          <a:xfrm rot="16200000">
            <a:off x="4484516" y="4201111"/>
            <a:ext cx="357898" cy="841080"/>
          </a:xfrm>
          <a:prstGeom prst="leftBrace">
            <a:avLst>
              <a:gd name="adj1" fmla="val 14602"/>
              <a:gd name="adj2" fmla="val 49856"/>
            </a:avLst>
          </a:prstGeom>
          <a:noFill/>
          <a:ln w="25400"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endParaRPr lang="en-GB" altLang="en-US" sz="2400">
              <a:solidFill>
                <a:srgbClr val="000000"/>
              </a:solidFill>
              <a:latin typeface="Arial" panose="020B0604020202020204" pitchFamily="34" charset="0"/>
            </a:endParaRPr>
          </a:p>
        </p:txBody>
      </p:sp>
    </p:spTree>
    <p:extLst>
      <p:ext uri="{BB962C8B-B14F-4D97-AF65-F5344CB8AC3E}">
        <p14:creationId xmlns:p14="http://schemas.microsoft.com/office/powerpoint/2010/main" xmlns="" val="2006292814"/>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14300" y="2133600"/>
            <a:ext cx="88519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smtClean="0"/>
              <a:t>Pressure can return to </a:t>
            </a:r>
            <a:r>
              <a:rPr lang="en-US" dirty="0"/>
              <a:t>its original value </a:t>
            </a:r>
            <a:r>
              <a:rPr lang="en-US" dirty="0" smtClean="0"/>
              <a:t>if volume is increased</a:t>
            </a:r>
            <a:endParaRPr lang="en-US" altLang="en-US" kern="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4994" name="Title 1"/>
          <p:cNvSpPr>
            <a:spLocks noGrp="1"/>
          </p:cNvSpPr>
          <p:nvPr>
            <p:ph type="title"/>
          </p:nvPr>
        </p:nvSpPr>
        <p:spPr/>
        <p:txBody>
          <a:bodyPr/>
          <a:lstStyle/>
          <a:p>
            <a:r>
              <a:rPr lang="en-IN" altLang="en-US" dirty="0">
                <a:latin typeface="Calibri" panose="020F0502020204030204" pitchFamily="34" charset="0"/>
                <a:ea typeface="ＭＳ Ｐゴシック" panose="020B0600070205080204" pitchFamily="34" charset="-128"/>
                <a:cs typeface="Calibri" panose="020F0502020204030204" pitchFamily="34" charset="0"/>
              </a:rPr>
              <a:t>Volume and Number of Moles (Avogadro’s Law</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84995" name="Content Placeholder 3" descr="This image depicts the effects of increasing the number of moles of gas particles at constant temperature and pressure. &#10;&#10;There is a container with gas particles on the left end of the image. The piston has been lowered inside the container. The piston inside the second container is raised. A gas cylinder is connected to this container. Here, the moles of gas have increased. The piston in the third container is raised to a level that is higher than that of the second container. The increase in volume helps the gas particles to return to their original pressure.&#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90600" y="3165234"/>
            <a:ext cx="7042150" cy="3235029"/>
          </a:xfrm>
        </p:spPr>
      </p:pic>
    </p:spTree>
    <p:extLst>
      <p:ext uri="{BB962C8B-B14F-4D97-AF65-F5344CB8AC3E}">
        <p14:creationId xmlns:p14="http://schemas.microsoft.com/office/powerpoint/2010/main" xmlns="" val="3530206722"/>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Mixture of Gases (Dalton’s Law)</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60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Total pressure exerted by a mixture of gases is the sum of the pressures of the individual gases</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KMT assumes that: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All gas particles are independent of one another</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Volume of individual particles are not important </a:t>
            </a:r>
          </a:p>
        </p:txBody>
      </p:sp>
    </p:spTree>
    <p:extLst>
      <p:ext uri="{BB962C8B-B14F-4D97-AF65-F5344CB8AC3E}">
        <p14:creationId xmlns:p14="http://schemas.microsoft.com/office/powerpoint/2010/main" xmlns="" val="1992224512"/>
      </p:ext>
    </p:extLst>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Deriving the Ideal Gas Law</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806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Pressure can be expressed differently by applying the definitions of velocity, momentum, force, and pressure to the collection of particles in an ideal gas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88068" name="Object 3"/>
          <p:cNvGraphicFramePr>
            <a:graphicFrameLocks noChangeAspect="1"/>
          </p:cNvGraphicFramePr>
          <p:nvPr>
            <p:extLst>
              <p:ext uri="{D42A27DB-BD31-4B8C-83A1-F6EECF244321}">
                <p14:modId xmlns:p14="http://schemas.microsoft.com/office/powerpoint/2010/main" xmlns="" val="1358286410"/>
              </p:ext>
            </p:extLst>
          </p:nvPr>
        </p:nvGraphicFramePr>
        <p:xfrm>
          <a:off x="2819400" y="4390295"/>
          <a:ext cx="2946400" cy="1822450"/>
        </p:xfrm>
        <a:graphic>
          <a:graphicData uri="http://schemas.openxmlformats.org/presentationml/2006/ole">
            <p:oleObj spid="_x0000_s129035" name="Equation" r:id="rId4" imgW="1396394" imgH="863225" progId="">
              <p:embed/>
            </p:oleObj>
          </a:graphicData>
        </a:graphic>
      </p:graphicFrame>
    </p:spTree>
    <p:extLst>
      <p:ext uri="{BB962C8B-B14F-4D97-AF65-F5344CB8AC3E}">
        <p14:creationId xmlns:p14="http://schemas.microsoft.com/office/powerpoint/2010/main" xmlns="" val="4185601877"/>
      </p:ext>
    </p:extLst>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Ideal Gas Law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0115" name="Content Placeholder 2"/>
          <p:cNvSpPr>
            <a:spLocks noGrp="1"/>
          </p:cNvSpPr>
          <p:nvPr>
            <p:ph idx="1"/>
          </p:nvPr>
        </p:nvSpPr>
        <p:spPr/>
        <p:txBody>
          <a:bodyPr/>
          <a:lstStyle/>
          <a:p>
            <a:pPr>
              <a:spcBef>
                <a:spcPts val="4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Here,</a:t>
            </a:r>
          </a:p>
          <a:p>
            <a:pPr lvl="1">
              <a:spcBef>
                <a:spcPts val="400"/>
              </a:spcBef>
            </a:pP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Pressure of the gas</a:t>
            </a:r>
          </a:p>
          <a:p>
            <a:pPr lvl="1">
              <a:spcBef>
                <a:spcPts val="400"/>
              </a:spcBef>
            </a:pPr>
            <a:r>
              <a:rPr lang="en-IN" altLang="en-US" i="1" dirty="0">
                <a:latin typeface="Calibri" panose="020F0502020204030204" pitchFamily="34" charset="0"/>
                <a:ea typeface="ＭＳ Ｐゴシック" panose="020B0600070205080204" pitchFamily="34" charset="-128"/>
                <a:cs typeface="Calibri" panose="020F0502020204030204" pitchFamily="34" charset="0"/>
              </a:rPr>
              <a:t>n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Number of moles of gas</a:t>
            </a:r>
          </a:p>
          <a:p>
            <a:pPr lvl="1">
              <a:spcBef>
                <a:spcPts val="400"/>
              </a:spcBef>
            </a:pPr>
            <a:r>
              <a:rPr lang="en-IN" altLang="en-US" i="1" dirty="0">
                <a:latin typeface="Calibri" panose="020F0502020204030204" pitchFamily="34" charset="0"/>
                <a:ea typeface="ＭＳ Ｐゴシック" panose="020B0600070205080204" pitchFamily="34" charset="-128"/>
                <a:cs typeface="Calibri" panose="020F0502020204030204" pitchFamily="34" charset="0"/>
              </a:rPr>
              <a:t>N</a:t>
            </a:r>
            <a:r>
              <a:rPr lang="en-IN" altLang="en-US" i="1" baseline="-25000" dirty="0">
                <a:latin typeface="Calibri" panose="020F0502020204030204" pitchFamily="34" charset="0"/>
                <a:ea typeface="ＭＳ Ｐゴシック" panose="020B0600070205080204" pitchFamily="34" charset="-128"/>
                <a:cs typeface="Calibri" panose="020F0502020204030204" pitchFamily="34" charset="0"/>
              </a:rPr>
              <a:t>A</a:t>
            </a:r>
            <a:r>
              <a:rPr lang="en-IN" altLang="en-US" i="1" dirty="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a:latin typeface="Calibri" panose="020F0502020204030204" pitchFamily="34" charset="0"/>
                <a:ea typeface="ＭＳ Ｐゴシック" panose="020B0600070205080204" pitchFamily="34" charset="-128"/>
                <a:cs typeface="Calibri" panose="020F0502020204030204" pitchFamily="34" charset="0"/>
              </a:rPr>
              <a:t>Avogadro’s number</a:t>
            </a:r>
          </a:p>
          <a:p>
            <a:pPr lvl="1">
              <a:spcBef>
                <a:spcPts val="400"/>
              </a:spcBef>
            </a:pPr>
            <a:r>
              <a:rPr lang="en-IN" altLang="en-US" i="1" dirty="0">
                <a:latin typeface="Calibri" panose="020F0502020204030204" pitchFamily="34" charset="0"/>
                <a:ea typeface="ＭＳ Ｐゴシック" panose="020B0600070205080204" pitchFamily="34" charset="-128"/>
                <a:cs typeface="Calibri" panose="020F0502020204030204" pitchFamily="34" charset="0"/>
              </a:rPr>
              <a:t>m -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Mass of each particle</a:t>
            </a:r>
          </a:p>
          <a:p>
            <a:pPr lvl="1">
              <a:spcBef>
                <a:spcPts val="400"/>
              </a:spcBef>
            </a:pPr>
            <a:r>
              <a:rPr lang="en-IN" altLang="en-US" i="1" dirty="0">
                <a:latin typeface="Calibri" panose="020F0502020204030204" pitchFamily="34" charset="0"/>
                <a:ea typeface="ＭＳ Ｐゴシック" panose="020B0600070205080204" pitchFamily="34" charset="-128"/>
                <a:cs typeface="Calibri" panose="020F0502020204030204" pitchFamily="34" charset="0"/>
              </a:rPr>
              <a:t>     -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Average of the square of the velocities of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particles </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1">
              <a:spcBef>
                <a:spcPts val="400"/>
              </a:spcBef>
            </a:pPr>
            <a:r>
              <a:rPr lang="en-IN" altLang="en-US" i="1" dirty="0">
                <a:latin typeface="Calibri" panose="020F0502020204030204" pitchFamily="34" charset="0"/>
                <a:ea typeface="ＭＳ Ｐゴシック" panose="020B0600070205080204" pitchFamily="34" charset="-128"/>
                <a:cs typeface="Calibri" panose="020F0502020204030204" pitchFamily="34" charset="0"/>
              </a:rPr>
              <a:t>V -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Volume of the container</a:t>
            </a:r>
          </a:p>
          <a:p>
            <a:pPr lvl="1">
              <a:spcBef>
                <a:spcPts val="400"/>
              </a:spcBef>
            </a:pPr>
            <a:r>
              <a:rPr lang="en-IN" altLang="en-US" i="1" dirty="0">
                <a:latin typeface="Calibri" panose="020F0502020204030204" pitchFamily="34" charset="0"/>
                <a:ea typeface="ＭＳ Ｐゴシック" panose="020B0600070205080204" pitchFamily="34" charset="-128"/>
                <a:cs typeface="Calibri" panose="020F0502020204030204" pitchFamily="34" charset="0"/>
              </a:rPr>
              <a:t>           -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Average kinetic energy of a gas particle</a:t>
            </a:r>
          </a:p>
        </p:txBody>
      </p:sp>
      <p:graphicFrame>
        <p:nvGraphicFramePr>
          <p:cNvPr id="90116" name="Object 5"/>
          <p:cNvGraphicFramePr>
            <a:graphicFrameLocks noChangeAspect="1"/>
          </p:cNvGraphicFramePr>
          <p:nvPr>
            <p:extLst>
              <p:ext uri="{D42A27DB-BD31-4B8C-83A1-F6EECF244321}">
                <p14:modId xmlns:p14="http://schemas.microsoft.com/office/powerpoint/2010/main" xmlns="" val="5948266"/>
              </p:ext>
            </p:extLst>
          </p:nvPr>
        </p:nvGraphicFramePr>
        <p:xfrm>
          <a:off x="921044" y="4651876"/>
          <a:ext cx="380413" cy="452158"/>
        </p:xfrm>
        <a:graphic>
          <a:graphicData uri="http://schemas.openxmlformats.org/presentationml/2006/ole">
            <p:oleObj spid="_x0000_s130068" name="Equation" r:id="rId3" imgW="190500" imgH="228600" progId="">
              <p:embed/>
            </p:oleObj>
          </a:graphicData>
        </a:graphic>
      </p:graphicFrame>
      <p:graphicFrame>
        <p:nvGraphicFramePr>
          <p:cNvPr id="90117" name="Object 1"/>
          <p:cNvGraphicFramePr>
            <a:graphicFrameLocks noChangeAspect="1"/>
          </p:cNvGraphicFramePr>
          <p:nvPr>
            <p:extLst>
              <p:ext uri="{D42A27DB-BD31-4B8C-83A1-F6EECF244321}">
                <p14:modId xmlns:p14="http://schemas.microsoft.com/office/powerpoint/2010/main" xmlns="" val="4208076907"/>
              </p:ext>
            </p:extLst>
          </p:nvPr>
        </p:nvGraphicFramePr>
        <p:xfrm>
          <a:off x="889000" y="5862280"/>
          <a:ext cx="746125" cy="700088"/>
        </p:xfrm>
        <a:graphic>
          <a:graphicData uri="http://schemas.openxmlformats.org/presentationml/2006/ole">
            <p:oleObj spid="_x0000_s130069" name="Equation" r:id="rId4" imgW="418918" imgH="393529" progId="">
              <p:embed/>
            </p:oleObj>
          </a:graphicData>
        </a:graphic>
      </p:graphicFrame>
    </p:spTree>
    <p:extLst>
      <p:ext uri="{BB962C8B-B14F-4D97-AF65-F5344CB8AC3E}">
        <p14:creationId xmlns:p14="http://schemas.microsoft.com/office/powerpoint/2010/main" xmlns="" val="1583700834"/>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Ideal Gas Law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1139" name="Content Placeholder 4"/>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Average kinetic energy for a mole of gas particles can be ascertained by multiplying the average kinetic energy of an individual particle by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A</a:t>
            </a:r>
          </a:p>
          <a:p>
            <a:endPar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The expression for pressure can be rewritten as:</a:t>
            </a:r>
          </a:p>
        </p:txBody>
      </p:sp>
      <p:graphicFrame>
        <p:nvGraphicFramePr>
          <p:cNvPr id="91140" name="Object 4"/>
          <p:cNvGraphicFramePr>
            <a:graphicFrameLocks noChangeAspect="1"/>
          </p:cNvGraphicFramePr>
          <p:nvPr/>
        </p:nvGraphicFramePr>
        <p:xfrm>
          <a:off x="3163888" y="3717925"/>
          <a:ext cx="2717800" cy="823913"/>
        </p:xfrm>
        <a:graphic>
          <a:graphicData uri="http://schemas.openxmlformats.org/presentationml/2006/ole">
            <p:oleObj spid="_x0000_s131092" name="Equation" r:id="rId3" imgW="1422400" imgH="431800" progId="">
              <p:embed/>
            </p:oleObj>
          </a:graphicData>
        </a:graphic>
      </p:graphicFrame>
      <p:graphicFrame>
        <p:nvGraphicFramePr>
          <p:cNvPr id="91141" name="Object 5"/>
          <p:cNvGraphicFramePr>
            <a:graphicFrameLocks noChangeAspect="1"/>
          </p:cNvGraphicFramePr>
          <p:nvPr>
            <p:extLst>
              <p:ext uri="{D42A27DB-BD31-4B8C-83A1-F6EECF244321}">
                <p14:modId xmlns:p14="http://schemas.microsoft.com/office/powerpoint/2010/main" xmlns="" val="1939028555"/>
              </p:ext>
            </p:extLst>
          </p:nvPr>
        </p:nvGraphicFramePr>
        <p:xfrm>
          <a:off x="2016838" y="5122376"/>
          <a:ext cx="5043648" cy="1091587"/>
        </p:xfrm>
        <a:graphic>
          <a:graphicData uri="http://schemas.openxmlformats.org/presentationml/2006/ole">
            <p:oleObj spid="_x0000_s131093" name="Equation" r:id="rId4" imgW="2463800" imgH="533400" progId="">
              <p:embed/>
            </p:oleObj>
          </a:graphicData>
        </a:graphic>
      </p:graphicFrame>
    </p:spTree>
    <p:extLst>
      <p:ext uri="{BB962C8B-B14F-4D97-AF65-F5344CB8AC3E}">
        <p14:creationId xmlns:p14="http://schemas.microsoft.com/office/powerpoint/2010/main" xmlns="" val="512252811"/>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Ideal Gas Law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Content Placeholder 4"/>
          <p:cNvSpPr>
            <a:spLocks noGrp="1"/>
          </p:cNvSpPr>
          <p:nvPr>
            <p:ph idx="1"/>
          </p:nvPr>
        </p:nvSpPr>
        <p:spPr/>
        <p:txBody>
          <a:bodyPr/>
          <a:lstStyle/>
          <a:p>
            <a:pPr>
              <a:defRPr/>
            </a:pPr>
            <a:r>
              <a:rPr lang="en-GB" dirty="0" smtClean="0"/>
              <a:t>Since </a:t>
            </a:r>
            <a:r>
              <a:rPr lang="en-IN" dirty="0" smtClean="0"/>
              <a:t>(</a:t>
            </a:r>
            <a:r>
              <a:rPr lang="en-IN" dirty="0"/>
              <a:t>KE)</a:t>
            </a:r>
            <a:r>
              <a:rPr lang="en-IN" baseline="-25000" dirty="0" err="1"/>
              <a:t>avg</a:t>
            </a:r>
            <a:r>
              <a:rPr lang="en-IN" dirty="0"/>
              <a:t> </a:t>
            </a:r>
            <a:r>
              <a:rPr lang="en-IN" dirty="0" smtClean="0"/>
              <a:t>∝</a:t>
            </a:r>
            <a:r>
              <a:rPr lang="en-IN" dirty="0"/>
              <a:t> </a:t>
            </a:r>
            <a:r>
              <a:rPr lang="en-IN" i="1" dirty="0" smtClean="0"/>
              <a:t>T</a:t>
            </a:r>
            <a:r>
              <a:rPr lang="en-IN" dirty="0" smtClean="0"/>
              <a:t>:</a:t>
            </a:r>
          </a:p>
          <a:p>
            <a:pPr>
              <a:defRPr/>
            </a:pPr>
            <a:endParaRPr lang="en-IN" dirty="0"/>
          </a:p>
          <a:p>
            <a:pPr marL="0" indent="0">
              <a:buFont typeface="Wingdings" panose="05000000000000000000" pitchFamily="2" charset="2"/>
              <a:buNone/>
              <a:defRPr/>
            </a:pPr>
            <a:endParaRPr lang="en-IN" dirty="0"/>
          </a:p>
          <a:p>
            <a:pPr marL="0" indent="0">
              <a:buFont typeface="Wingdings" panose="05000000000000000000" pitchFamily="2" charset="2"/>
              <a:buNone/>
              <a:defRPr/>
            </a:pPr>
            <a:endParaRPr lang="en-IN" sz="2400" dirty="0"/>
          </a:p>
          <a:p>
            <a:pPr lvl="1">
              <a:defRPr/>
            </a:pPr>
            <a:r>
              <a:rPr lang="en-IN" dirty="0" smtClean="0"/>
              <a:t>The agreement between the ideal gas law and the postulates of the KMT prove the validity of the KMT model </a:t>
            </a:r>
          </a:p>
          <a:p>
            <a:pPr>
              <a:defRPr/>
            </a:pPr>
            <a:endParaRPr lang="en-GB" dirty="0"/>
          </a:p>
        </p:txBody>
      </p:sp>
      <p:graphicFrame>
        <p:nvGraphicFramePr>
          <p:cNvPr id="92164" name="Object 4"/>
          <p:cNvGraphicFramePr>
            <a:graphicFrameLocks noChangeAspect="1"/>
          </p:cNvGraphicFramePr>
          <p:nvPr>
            <p:extLst>
              <p:ext uri="{D42A27DB-BD31-4B8C-83A1-F6EECF244321}">
                <p14:modId xmlns:p14="http://schemas.microsoft.com/office/powerpoint/2010/main" xmlns="" val="1678771786"/>
              </p:ext>
            </p:extLst>
          </p:nvPr>
        </p:nvGraphicFramePr>
        <p:xfrm>
          <a:off x="2187940" y="3134024"/>
          <a:ext cx="4772882" cy="904576"/>
        </p:xfrm>
        <a:graphic>
          <a:graphicData uri="http://schemas.openxmlformats.org/presentationml/2006/ole">
            <p:oleObj spid="_x0000_s132108" name="Equation" r:id="rId3" imgW="2070100" imgH="393700" progId="">
              <p:embed/>
            </p:oleObj>
          </a:graphicData>
        </a:graphic>
      </p:graphicFrame>
    </p:spTree>
    <p:extLst>
      <p:ext uri="{BB962C8B-B14F-4D97-AF65-F5344CB8AC3E}">
        <p14:creationId xmlns:p14="http://schemas.microsoft.com/office/powerpoint/2010/main" xmlns="" val="1935548417"/>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 Meaning of Temperature</a:t>
            </a:r>
          </a:p>
        </p:txBody>
      </p:sp>
      <p:sp>
        <p:nvSpPr>
          <p:cNvPr id="93187"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According to the KMT, the Kelvin temperature indicates the average kinetic energy of gas particles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This relationship between temperature and average kinetic energy can be obtained when the following equations are combined:</a:t>
            </a:r>
          </a:p>
        </p:txBody>
      </p:sp>
      <p:graphicFrame>
        <p:nvGraphicFramePr>
          <p:cNvPr id="93188" name="Object 3"/>
          <p:cNvGraphicFramePr>
            <a:graphicFrameLocks noChangeAspect="1"/>
          </p:cNvGraphicFramePr>
          <p:nvPr>
            <p:extLst>
              <p:ext uri="{D42A27DB-BD31-4B8C-83A1-F6EECF244321}">
                <p14:modId xmlns:p14="http://schemas.microsoft.com/office/powerpoint/2010/main" xmlns="" val="998788763"/>
              </p:ext>
            </p:extLst>
          </p:nvPr>
        </p:nvGraphicFramePr>
        <p:xfrm>
          <a:off x="2987675" y="5145087"/>
          <a:ext cx="3068638" cy="874713"/>
        </p:xfrm>
        <a:graphic>
          <a:graphicData uri="http://schemas.openxmlformats.org/presentationml/2006/ole">
            <p:oleObj spid="_x0000_s133131" name="Equation" r:id="rId3" imgW="1384300" imgH="393700" progId="">
              <p:embed/>
            </p:oleObj>
          </a:graphicData>
        </a:graphic>
      </p:graphicFrame>
    </p:spTree>
    <p:extLst>
      <p:ext uri="{BB962C8B-B14F-4D97-AF65-F5344CB8AC3E}">
        <p14:creationId xmlns:p14="http://schemas.microsoft.com/office/powerpoint/2010/main" xmlns="" val="424089932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Plot of Boyle’s Law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5" name="Content Placeholder 2"/>
          <p:cNvSpPr>
            <a:spLocks noGrp="1"/>
          </p:cNvSpPr>
          <p:nvPr>
            <p:ph idx="1"/>
          </p:nvPr>
        </p:nvSpPr>
        <p:spPr>
          <a:xfrm>
            <a:off x="114300" y="2133600"/>
            <a:ext cx="4762500" cy="4572000"/>
          </a:xfrm>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plot of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P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versus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V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shows that the volume doubles as the pressure is halved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Resulting curve is a hyperbola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3796" name="Picture 3" descr="This graph plots pressure on the y-axis against volume on the x-axis. The graph illustrates how the volume doubles as the pressure is halved. "/>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37100" y="1790700"/>
            <a:ext cx="4286250" cy="465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 Meaning of Temperature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94211" name="Content Placeholder 2"/>
          <p:cNvSpPr>
            <a:spLocks noGrp="1"/>
          </p:cNvSpPr>
          <p:nvPr>
            <p:ph idx="1"/>
          </p:nvPr>
        </p:nvSpPr>
        <p:spPr/>
        <p:txBody>
          <a:bodyPr/>
          <a:lstStyle/>
          <a:p>
            <a:pPr marL="0" indent="0">
              <a:buNone/>
            </a:pP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shows that the Kelvin temperature is an index of the random motions of particles of a gas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 temperature increases, the motion of the particles becomes greater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4212" name="Object 4"/>
          <p:cNvGraphicFramePr>
            <a:graphicFrameLocks noChangeAspect="1"/>
          </p:cNvGraphicFramePr>
          <p:nvPr>
            <p:extLst>
              <p:ext uri="{D42A27DB-BD31-4B8C-83A1-F6EECF244321}">
                <p14:modId xmlns:p14="http://schemas.microsoft.com/office/powerpoint/2010/main" xmlns="" val="2519497332"/>
              </p:ext>
            </p:extLst>
          </p:nvPr>
        </p:nvGraphicFramePr>
        <p:xfrm>
          <a:off x="3276600" y="2209800"/>
          <a:ext cx="2244725" cy="881063"/>
        </p:xfrm>
        <a:graphic>
          <a:graphicData uri="http://schemas.openxmlformats.org/presentationml/2006/ole">
            <p:oleObj spid="_x0000_s134158" name="Equation" r:id="rId3" imgW="1002865" imgH="393529" progId="">
              <p:embed/>
            </p:oleObj>
          </a:graphicData>
        </a:graphic>
      </p:graphicFrame>
    </p:spTree>
    <p:extLst>
      <p:ext uri="{BB962C8B-B14F-4D97-AF65-F5344CB8AC3E}">
        <p14:creationId xmlns:p14="http://schemas.microsoft.com/office/powerpoint/2010/main" xmlns="" val="3686359968"/>
      </p:ext>
    </p:extLst>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Root Mean Square Velocity</a:t>
            </a:r>
          </a:p>
        </p:txBody>
      </p:sp>
      <p:sp>
        <p:nvSpPr>
          <p:cNvPr id="95235" name="Rectangle 2"/>
          <p:cNvSpPr>
            <a:spLocks noGrp="1" noChangeArrowheads="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Refers to the square root of</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Symbolized by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u</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rms</a:t>
            </a:r>
          </a:p>
          <a:p>
            <a:endPar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2400" baseline="-2500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4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expression for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u</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rms</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can also be attained from the following equations:</a:t>
            </a: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52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52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DCCBB6B-18D4-4797-B2CC-9BB848CB5B55}" type="slidenum">
              <a:rPr lang="en-US" altLang="en-US" sz="1000">
                <a:solidFill>
                  <a:schemeClr val="tx1"/>
                </a:solidFill>
              </a:rPr>
              <a:pPr>
                <a:spcBef>
                  <a:spcPct val="0"/>
                </a:spcBef>
                <a:buClrTx/>
                <a:buFontTx/>
                <a:buNone/>
              </a:pPr>
              <a:t>131</a:t>
            </a:fld>
            <a:endParaRPr lang="en-US" altLang="en-US" sz="1000">
              <a:solidFill>
                <a:schemeClr val="tx1"/>
              </a:solidFill>
            </a:endParaRPr>
          </a:p>
        </p:txBody>
      </p:sp>
      <p:graphicFrame>
        <p:nvGraphicFramePr>
          <p:cNvPr id="95239" name="Object 3"/>
          <p:cNvGraphicFramePr>
            <a:graphicFrameLocks noChangeAspect="1"/>
          </p:cNvGraphicFramePr>
          <p:nvPr>
            <p:extLst>
              <p:ext uri="{D42A27DB-BD31-4B8C-83A1-F6EECF244321}">
                <p14:modId xmlns:p14="http://schemas.microsoft.com/office/powerpoint/2010/main" xmlns="" val="3679190490"/>
              </p:ext>
            </p:extLst>
          </p:nvPr>
        </p:nvGraphicFramePr>
        <p:xfrm>
          <a:off x="5255302" y="2046023"/>
          <a:ext cx="452673" cy="583131"/>
        </p:xfrm>
        <a:graphic>
          <a:graphicData uri="http://schemas.openxmlformats.org/presentationml/2006/ole">
            <p:oleObj spid="_x0000_s135200" name="Equation" r:id="rId4" imgW="177480" imgH="228600" progId="">
              <p:embed/>
            </p:oleObj>
          </a:graphicData>
        </a:graphic>
      </p:graphicFrame>
      <p:graphicFrame>
        <p:nvGraphicFramePr>
          <p:cNvPr id="95240" name="Object 4"/>
          <p:cNvGraphicFramePr>
            <a:graphicFrameLocks noChangeAspect="1"/>
          </p:cNvGraphicFramePr>
          <p:nvPr/>
        </p:nvGraphicFramePr>
        <p:xfrm>
          <a:off x="3795713" y="3397250"/>
          <a:ext cx="1695450" cy="754063"/>
        </p:xfrm>
        <a:graphic>
          <a:graphicData uri="http://schemas.openxmlformats.org/presentationml/2006/ole">
            <p:oleObj spid="_x0000_s135201" name="Equation" r:id="rId5" imgW="685502" imgH="304668" progId="">
              <p:embed/>
            </p:oleObj>
          </a:graphicData>
        </a:graphic>
      </p:graphicFrame>
      <p:graphicFrame>
        <p:nvGraphicFramePr>
          <p:cNvPr id="95241" name="Object 6"/>
          <p:cNvGraphicFramePr>
            <a:graphicFrameLocks noChangeAspect="1"/>
          </p:cNvGraphicFramePr>
          <p:nvPr>
            <p:extLst>
              <p:ext uri="{D42A27DB-BD31-4B8C-83A1-F6EECF244321}">
                <p14:modId xmlns:p14="http://schemas.microsoft.com/office/powerpoint/2010/main" xmlns="" val="1691359987"/>
              </p:ext>
            </p:extLst>
          </p:nvPr>
        </p:nvGraphicFramePr>
        <p:xfrm>
          <a:off x="1687513" y="5280025"/>
          <a:ext cx="5813425" cy="920750"/>
        </p:xfrm>
        <a:graphic>
          <a:graphicData uri="http://schemas.openxmlformats.org/presentationml/2006/ole">
            <p:oleObj spid="_x0000_s135202" name="Equation" r:id="rId6" imgW="2730240" imgH="431640" progId="">
              <p:embed/>
            </p:oleObj>
          </a:graphicData>
        </a:graphic>
      </p:graphicFrame>
    </p:spTree>
    <p:extLst>
      <p:ext uri="{BB962C8B-B14F-4D97-AF65-F5344CB8AC3E}">
        <p14:creationId xmlns:p14="http://schemas.microsoft.com/office/powerpoint/2010/main" xmlns="" val="3265598861"/>
      </p:ext>
    </p:extLst>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Root Mean Square Velocity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97283" name="Rectangle 2"/>
          <p:cNvSpPr>
            <a:spLocks noGrp="1" noChangeArrowheads="1"/>
          </p:cNvSpPr>
          <p:nvPr>
            <p:ph idx="1"/>
          </p:nvPr>
        </p:nvSpPr>
        <p:spPr/>
        <p:txBody>
          <a:bodyPr/>
          <a:lstStyle/>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Combination of the equations gives</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sz="11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Taking square root on both sides, we get: </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Mass (kg) of a single gas particle </a:t>
            </a:r>
          </a:p>
          <a:p>
            <a:pPr lvl="2"/>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A</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Number of particles in a mole</a:t>
            </a:r>
          </a:p>
        </p:txBody>
      </p:sp>
      <p:sp>
        <p:nvSpPr>
          <p:cNvPr id="972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72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DAA098A-A5CD-4885-8488-97563D118939}" type="slidenum">
              <a:rPr lang="en-US" altLang="en-US" sz="1000">
                <a:solidFill>
                  <a:schemeClr val="tx1"/>
                </a:solidFill>
              </a:rPr>
              <a:pPr>
                <a:spcBef>
                  <a:spcPct val="0"/>
                </a:spcBef>
                <a:buClrTx/>
                <a:buFontTx/>
                <a:buNone/>
              </a:pPr>
              <a:t>132</a:t>
            </a:fld>
            <a:endParaRPr lang="en-US" altLang="en-US" sz="1000">
              <a:solidFill>
                <a:schemeClr val="tx1"/>
              </a:solidFill>
            </a:endParaRPr>
          </a:p>
        </p:txBody>
      </p:sp>
      <p:graphicFrame>
        <p:nvGraphicFramePr>
          <p:cNvPr id="97287" name="Object 4"/>
          <p:cNvGraphicFramePr>
            <a:graphicFrameLocks noChangeAspect="1"/>
          </p:cNvGraphicFramePr>
          <p:nvPr>
            <p:extLst>
              <p:ext uri="{D42A27DB-BD31-4B8C-83A1-F6EECF244321}">
                <p14:modId xmlns:p14="http://schemas.microsoft.com/office/powerpoint/2010/main" xmlns="" val="3259339179"/>
              </p:ext>
            </p:extLst>
          </p:nvPr>
        </p:nvGraphicFramePr>
        <p:xfrm>
          <a:off x="2297622" y="2581102"/>
          <a:ext cx="4439219" cy="883614"/>
        </p:xfrm>
        <a:graphic>
          <a:graphicData uri="http://schemas.openxmlformats.org/presentationml/2006/ole">
            <p:oleObj spid="_x0000_s136216" name="Equation" r:id="rId4" imgW="2234880" imgH="444240" progId="">
              <p:embed/>
            </p:oleObj>
          </a:graphicData>
        </a:graphic>
      </p:graphicFrame>
      <p:graphicFrame>
        <p:nvGraphicFramePr>
          <p:cNvPr id="97288" name="Object 5"/>
          <p:cNvGraphicFramePr>
            <a:graphicFrameLocks noChangeAspect="1"/>
          </p:cNvGraphicFramePr>
          <p:nvPr>
            <p:extLst>
              <p:ext uri="{D42A27DB-BD31-4B8C-83A1-F6EECF244321}">
                <p14:modId xmlns:p14="http://schemas.microsoft.com/office/powerpoint/2010/main" xmlns="" val="1384501568"/>
              </p:ext>
            </p:extLst>
          </p:nvPr>
        </p:nvGraphicFramePr>
        <p:xfrm>
          <a:off x="3038475" y="3968750"/>
          <a:ext cx="2871788" cy="1079500"/>
        </p:xfrm>
        <a:graphic>
          <a:graphicData uri="http://schemas.openxmlformats.org/presentationml/2006/ole">
            <p:oleObj spid="_x0000_s136217" name="Equation" r:id="rId5" imgW="1282680" imgH="482400" progId="">
              <p:embed/>
            </p:oleObj>
          </a:graphicData>
        </a:graphic>
      </p:graphicFrame>
    </p:spTree>
    <p:extLst>
      <p:ext uri="{BB962C8B-B14F-4D97-AF65-F5344CB8AC3E}">
        <p14:creationId xmlns:p14="http://schemas.microsoft.com/office/powerpoint/2010/main" xmlns="" val="2523478117"/>
      </p:ext>
    </p:extLst>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Root Mean Square Velocity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99331" name="Rectangle 2"/>
          <p:cNvSpPr>
            <a:spLocks noGrp="1" noChangeArrowheads="1"/>
          </p:cNvSpPr>
          <p:nvPr>
            <p:ph idx="1"/>
          </p:nvPr>
        </p:nvSpPr>
        <p:spPr/>
        <p:txBody>
          <a:bodyPr/>
          <a:lstStyle/>
          <a:p>
            <a:pPr lvl="1"/>
            <a:r>
              <a:rPr lang="en-US" dirty="0"/>
              <a:t>Substituting </a:t>
            </a:r>
            <a:r>
              <a:rPr lang="en-US" i="1" dirty="0"/>
              <a:t>M </a:t>
            </a:r>
            <a:r>
              <a:rPr lang="en-US" dirty="0" smtClean="0"/>
              <a:t>for </a:t>
            </a:r>
            <a:r>
              <a:rPr lang="en-US" i="1" dirty="0" err="1" smtClean="0"/>
              <a:t>N</a:t>
            </a:r>
            <a:r>
              <a:rPr lang="en-US" baseline="-25000" dirty="0" err="1" smtClean="0"/>
              <a:t>A</a:t>
            </a:r>
            <a:r>
              <a:rPr lang="en-US" i="1" dirty="0" err="1" smtClean="0"/>
              <a:t>m</a:t>
            </a:r>
            <a:r>
              <a:rPr lang="en-US" i="1" dirty="0" smtClean="0"/>
              <a:t> </a:t>
            </a:r>
            <a:r>
              <a:rPr lang="en-US" dirty="0"/>
              <a:t>in the equation for </a:t>
            </a:r>
            <a:r>
              <a:rPr lang="en-US" i="1" dirty="0" err="1"/>
              <a:t>u</a:t>
            </a:r>
            <a:r>
              <a:rPr lang="en-US" baseline="-25000" dirty="0" err="1"/>
              <a:t>rms</a:t>
            </a:r>
            <a:r>
              <a:rPr lang="en-US" dirty="0"/>
              <a:t>, we </a:t>
            </a:r>
            <a:r>
              <a:rPr lang="en-US" dirty="0" smtClean="0"/>
              <a:t>obtain:</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Mass of a mole of gas particles (kg)</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8.3145 J</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a:t>
            </a:r>
            <a:r>
              <a:rPr lang="en-US" altLang="en-US" dirty="0" err="1" smtClean="0">
                <a:latin typeface="Calibri" panose="020F0502020204030204" pitchFamily="34" charset="0"/>
                <a:ea typeface="ＭＳ Ｐゴシック" panose="020B0600070205080204" pitchFamily="34" charset="-128"/>
                <a:cs typeface="Arial" panose="020B0604020202020204" pitchFamily="34" charset="0"/>
              </a:rPr>
              <a:t>K·mol</a:t>
            </a:r>
            <a:r>
              <a:rPr lang="en-US" altLang="en-US" dirty="0" smtClean="0">
                <a:latin typeface="Calibri" panose="020F0502020204030204" pitchFamily="34" charset="0"/>
                <a:ea typeface="ＭＳ Ｐゴシック" panose="020B0600070205080204" pitchFamily="34" charset="-128"/>
                <a:cs typeface="Arial" panose="020B0604020202020204" pitchFamily="34" charset="0"/>
              </a:rPr>
              <a:t>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J = </a:t>
            </a:r>
            <a:r>
              <a:rPr lang="en-IN"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joule</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kg</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b="1" baseline="300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9933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933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0981890-6E46-4C43-9F19-CE96888A262D}" type="slidenum">
              <a:rPr lang="en-US" altLang="en-US" sz="1000">
                <a:solidFill>
                  <a:schemeClr val="tx1"/>
                </a:solidFill>
              </a:rPr>
              <a:pPr>
                <a:spcBef>
                  <a:spcPct val="0"/>
                </a:spcBef>
                <a:buClrTx/>
                <a:buFontTx/>
                <a:buNone/>
              </a:pPr>
              <a:t>133</a:t>
            </a:fld>
            <a:endParaRPr lang="en-US" altLang="en-US" sz="1000">
              <a:solidFill>
                <a:schemeClr val="tx1"/>
              </a:solidFill>
            </a:endParaRPr>
          </a:p>
        </p:txBody>
      </p:sp>
      <p:graphicFrame>
        <p:nvGraphicFramePr>
          <p:cNvPr id="99335" name="Object 4"/>
          <p:cNvGraphicFramePr>
            <a:graphicFrameLocks noChangeAspect="1"/>
          </p:cNvGraphicFramePr>
          <p:nvPr>
            <p:extLst>
              <p:ext uri="{D42A27DB-BD31-4B8C-83A1-F6EECF244321}">
                <p14:modId xmlns:p14="http://schemas.microsoft.com/office/powerpoint/2010/main" xmlns="" val="370119809"/>
              </p:ext>
            </p:extLst>
          </p:nvPr>
        </p:nvGraphicFramePr>
        <p:xfrm>
          <a:off x="3636963" y="3109300"/>
          <a:ext cx="1876425" cy="993775"/>
        </p:xfrm>
        <a:graphic>
          <a:graphicData uri="http://schemas.openxmlformats.org/presentationml/2006/ole">
            <p:oleObj spid="_x0000_s137229" name="Equation" r:id="rId4" imgW="837836" imgH="444307" progId="">
              <p:embed/>
            </p:oleObj>
          </a:graphicData>
        </a:graphic>
      </p:graphicFrame>
    </p:spTree>
    <p:extLst>
      <p:ext uri="{BB962C8B-B14F-4D97-AF65-F5344CB8AC3E}">
        <p14:creationId xmlns:p14="http://schemas.microsoft.com/office/powerpoint/2010/main" xmlns="" val="1924973577"/>
      </p:ext>
    </p:extLst>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5.19 - Root Mean Square Velocity</a:t>
            </a:r>
          </a:p>
        </p:txBody>
      </p:sp>
      <p:sp>
        <p:nvSpPr>
          <p:cNvPr id="10137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root mean square velocity for the atoms in a sample of helium gas at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25°C</a:t>
            </a:r>
          </a:p>
        </p:txBody>
      </p:sp>
    </p:spTree>
    <p:extLst>
      <p:ext uri="{BB962C8B-B14F-4D97-AF65-F5344CB8AC3E}">
        <p14:creationId xmlns:p14="http://schemas.microsoft.com/office/powerpoint/2010/main" xmlns="" val="3662576719"/>
      </p:ext>
    </p:extLst>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5.19 -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the root mean square velocity for the atoms of He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de-DE" altLang="en-US" i="1" smtClean="0">
                <a:latin typeface="Calibri" panose="020F0502020204030204" pitchFamily="34" charset="0"/>
                <a:ea typeface="ＭＳ Ｐゴシック" panose="020B0600070205080204" pitchFamily="34" charset="-128"/>
                <a:cs typeface="Calibri" panose="020F0502020204030204" pitchFamily="34" charset="0"/>
              </a:rPr>
              <a:t>T </a:t>
            </a:r>
            <a:r>
              <a:rPr lang="de-DE" altLang="en-US" smtClean="0">
                <a:latin typeface="Calibri" panose="020F0502020204030204" pitchFamily="34" charset="0"/>
                <a:ea typeface="ＭＳ Ｐゴシック" panose="020B0600070205080204" pitchFamily="34" charset="-128"/>
                <a:cs typeface="Calibri" panose="020F0502020204030204" pitchFamily="34" charset="0"/>
              </a:rPr>
              <a:t>= 25°C + 273 = 298 K</a:t>
            </a:r>
          </a:p>
          <a:p>
            <a:pPr lvl="1"/>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R </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8.3145 J/K · mol</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Root mean square velocity is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4"/>
          <p:cNvGraphicFramePr>
            <a:graphicFrameLocks noChangeAspect="1"/>
          </p:cNvGraphicFramePr>
          <p:nvPr/>
        </p:nvGraphicFramePr>
        <p:xfrm>
          <a:off x="5178425" y="5657850"/>
          <a:ext cx="1631950" cy="863600"/>
        </p:xfrm>
        <a:graphic>
          <a:graphicData uri="http://schemas.openxmlformats.org/presentationml/2006/ole">
            <p:oleObj spid="_x0000_s138250" name="Equation" r:id="rId3" imgW="837836" imgH="444307" progId="">
              <p:embed/>
            </p:oleObj>
          </a:graphicData>
        </a:graphic>
      </p:graphicFrame>
    </p:spTree>
    <p:extLst>
      <p:ext uri="{BB962C8B-B14F-4D97-AF65-F5344CB8AC3E}">
        <p14:creationId xmlns:p14="http://schemas.microsoft.com/office/powerpoint/2010/main" xmlns="" val="21871459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5.19 -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mass of a mole of He in kilograms?</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root mean square velocity for the atoms of He?</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841629371"/>
              </p:ext>
            </p:extLst>
          </p:nvPr>
        </p:nvGraphicFramePr>
        <p:xfrm>
          <a:off x="1651337" y="3203088"/>
          <a:ext cx="6330277" cy="1083404"/>
        </p:xfrm>
        <a:graphic>
          <a:graphicData uri="http://schemas.openxmlformats.org/presentationml/2006/ole">
            <p:oleObj spid="_x0000_s139284" name="Equation" r:id="rId3" imgW="2971800" imgH="50796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1723653459"/>
              </p:ext>
            </p:extLst>
          </p:nvPr>
        </p:nvGraphicFramePr>
        <p:xfrm>
          <a:off x="2038350" y="4821238"/>
          <a:ext cx="6283325" cy="1622425"/>
        </p:xfrm>
        <a:graphic>
          <a:graphicData uri="http://schemas.openxmlformats.org/presentationml/2006/ole">
            <p:oleObj spid="_x0000_s139285" name="Equation" r:id="rId4" imgW="3492360" imgH="901440" progId="">
              <p:embed/>
            </p:oleObj>
          </a:graphicData>
        </a:graphic>
      </p:graphicFrame>
    </p:spTree>
    <p:extLst>
      <p:ext uri="{BB962C8B-B14F-4D97-AF65-F5344CB8AC3E}">
        <p14:creationId xmlns:p14="http://schemas.microsoft.com/office/powerpoint/2010/main" xmlns="" val="5583030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5.19 -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the units of J are kg · m</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this expression gives:</a:t>
            </a:r>
          </a:p>
          <a:p>
            <a:pPr lvl="1"/>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 - </a:t>
            </a:r>
            <a:r>
              <a:rPr lang="en-US" dirty="0"/>
              <a:t>The resulting units are appropriate for velocity</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129333300"/>
              </p:ext>
            </p:extLst>
          </p:nvPr>
        </p:nvGraphicFramePr>
        <p:xfrm>
          <a:off x="1539875" y="3276600"/>
          <a:ext cx="6284913" cy="1222375"/>
        </p:xfrm>
        <a:graphic>
          <a:graphicData uri="http://schemas.openxmlformats.org/presentationml/2006/ole">
            <p:oleObj spid="_x0000_s140301" name="Equation" r:id="rId3" imgW="2806560" imgH="545760" progId="">
              <p:embed/>
            </p:oleObj>
          </a:graphicData>
        </a:graphic>
      </p:graphicFrame>
    </p:spTree>
    <p:extLst>
      <p:ext uri="{BB962C8B-B14F-4D97-AF65-F5344CB8AC3E}">
        <p14:creationId xmlns:p14="http://schemas.microsoft.com/office/powerpoint/2010/main" xmlns="" val="6884956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Range of Velocities in Gas Particles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5475" name="Content Placeholder 2"/>
          <p:cNvSpPr>
            <a:spLocks noGrp="1"/>
          </p:cNvSpPr>
          <p:nvPr>
            <p:ph idx="1"/>
          </p:nvPr>
        </p:nvSpPr>
        <p:spPr>
          <a:xfrm>
            <a:off x="120650" y="2133600"/>
            <a:ext cx="8851900" cy="457200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Real gases have large number of collisions between particles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Path of a gas particle is erratic</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Mean free path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Average distance travelled by a particle between collisions in a gas sample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–7</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 for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STP</a:t>
            </a:r>
          </a:p>
        </p:txBody>
      </p:sp>
    </p:spTree>
    <p:extLst>
      <p:ext uri="{BB962C8B-B14F-4D97-AF65-F5344CB8AC3E}">
        <p14:creationId xmlns:p14="http://schemas.microsoft.com/office/powerpoint/2010/main" xmlns="" val="4241573824"/>
      </p:ext>
    </p:extLst>
  </p:cSld>
  <p:clrMapOvr>
    <a:masterClrMapping/>
  </p:clrMapOvr>
  <p:transition spd="slow"/>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Effect of Collisions among Gas Particles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6499" name="Content Placeholder 2"/>
          <p:cNvSpPr>
            <a:spLocks noGrp="1"/>
          </p:cNvSpPr>
          <p:nvPr>
            <p:ph idx="1"/>
          </p:nvPr>
        </p:nvSpPr>
        <p:spPr>
          <a:xfrm>
            <a:off x="114300" y="2133600"/>
            <a:ext cx="5486400" cy="457200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particles collide and exchange kinetic energy, a large range of velocities is produced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plot depicts the relative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number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molecules that have a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given velocity at STP</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06500" name="Picture 3" descr="This graph plots the relative number of oxygen molecules with given velocity on the y-axis against molecular velocity on the x-axis. The graph shows that when particles collide and exchange kinetic energy, a large range of velocities is produced.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0700" y="2187575"/>
            <a:ext cx="3390900" cy="367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21363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Plot of Boyle’s Law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4819"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Boyle’s law can be rearranged to mirror the straight line equation </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y</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x</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 = k</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b</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0</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34820" name="Object 6"/>
          <p:cNvGraphicFramePr>
            <a:graphicFrameLocks noChangeAspect="1"/>
          </p:cNvGraphicFramePr>
          <p:nvPr>
            <p:extLst>
              <p:ext uri="{D42A27DB-BD31-4B8C-83A1-F6EECF244321}">
                <p14:modId xmlns:p14="http://schemas.microsoft.com/office/powerpoint/2010/main" xmlns="" val="4033671539"/>
              </p:ext>
            </p:extLst>
          </p:nvPr>
        </p:nvGraphicFramePr>
        <p:xfrm>
          <a:off x="1765849" y="3321780"/>
          <a:ext cx="1783496" cy="863722"/>
        </p:xfrm>
        <a:graphic>
          <a:graphicData uri="http://schemas.openxmlformats.org/presentationml/2006/ole">
            <p:oleObj spid="_x0000_s34854" name="Equation" r:id="rId3" imgW="812447" imgH="393529" progId="">
              <p:embed/>
            </p:oleObj>
          </a:graphicData>
        </a:graphic>
      </p:graphicFrame>
      <p:graphicFrame>
        <p:nvGraphicFramePr>
          <p:cNvPr id="34821" name="Object 7"/>
          <p:cNvGraphicFramePr>
            <a:graphicFrameLocks noChangeAspect="1"/>
          </p:cNvGraphicFramePr>
          <p:nvPr>
            <p:extLst>
              <p:ext uri="{D42A27DB-BD31-4B8C-83A1-F6EECF244321}">
                <p14:modId xmlns:p14="http://schemas.microsoft.com/office/powerpoint/2010/main" xmlns="" val="1183304224"/>
              </p:ext>
            </p:extLst>
          </p:nvPr>
        </p:nvGraphicFramePr>
        <p:xfrm>
          <a:off x="5462130" y="3533039"/>
          <a:ext cx="1572235" cy="441203"/>
        </p:xfrm>
        <a:graphic>
          <a:graphicData uri="http://schemas.openxmlformats.org/presentationml/2006/ole">
            <p:oleObj spid="_x0000_s34855" name="Equation" r:id="rId4" imgW="723586" imgH="203112" progId="">
              <p:embed/>
            </p:oleObj>
          </a:graphicData>
        </a:graphic>
      </p:graphicFrame>
    </p:spTree>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Effect of Temperature on Velocity Distribution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7523" name="Content Placeholder 2"/>
          <p:cNvSpPr>
            <a:spLocks noGrp="1"/>
          </p:cNvSpPr>
          <p:nvPr>
            <p:ph idx="1"/>
          </p:nvPr>
        </p:nvSpPr>
        <p:spPr>
          <a:xfrm>
            <a:off x="114300" y="2133600"/>
            <a:ext cx="5448300" cy="457200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 the temperature increases, the range of velocities becomes larger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Peak of the curve reflects the most probable velocity </a:t>
            </a:r>
          </a:p>
        </p:txBody>
      </p:sp>
      <p:pic>
        <p:nvPicPr>
          <p:cNvPr id="107524" name="Picture 3" descr="This graph plots the relative number of nitrogen molecules with given velocity at three temperatures on the y-axis against velocity on the x-axis.&#10;When the temperature is 273 K, the velocity is approximately 1200 m/s. &#10;When the temperature is 1273 K, the velocity is approximately 2500 m/s.&#10;When the temperature is 2273 K, the velocity is approximately 3000 m/s.&#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4975" y="2106613"/>
            <a:ext cx="3421063" cy="42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9063330"/>
      </p:ext>
    </p:extLst>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Effusion and Diffusion - An Introduction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8547" name="Rectangle 2"/>
          <p:cNvSpPr>
            <a:spLocks noGrp="1" noChangeArrowheads="1"/>
          </p:cNvSpPr>
          <p:nvPr>
            <p:ph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Diffusion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Describes the mixing of gases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Rate of diffusion is the rate of mixing of gases </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Effusion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Describes the passage of a gas through a tiny orifice into an evacuated chamber</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Rate of effusion measures the speed at which the gas is transferred into the chamber</a:t>
            </a:r>
          </a:p>
          <a:p>
            <a:pPr lvl="2"/>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Inversely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proportional to the square root of the mass of the gas particles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85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085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8DFA1D6-55FA-4429-97CA-E8EA9E473A23}" type="slidenum">
              <a:rPr lang="en-US" altLang="en-US" sz="1000">
                <a:solidFill>
                  <a:schemeClr val="tx1"/>
                </a:solidFill>
              </a:rPr>
              <a:pPr>
                <a:spcBef>
                  <a:spcPct val="0"/>
                </a:spcBef>
                <a:buClrTx/>
                <a:buFontTx/>
                <a:buNone/>
              </a:pPr>
              <a:t>141</a:t>
            </a:fld>
            <a:endParaRPr lang="en-US" altLang="en-US" sz="1000">
              <a:solidFill>
                <a:schemeClr val="tx1"/>
              </a:solidFill>
            </a:endParaRPr>
          </a:p>
        </p:txBody>
      </p:sp>
    </p:spTree>
    <p:extLst>
      <p:ext uri="{BB962C8B-B14F-4D97-AF65-F5344CB8AC3E}">
        <p14:creationId xmlns:p14="http://schemas.microsoft.com/office/powerpoint/2010/main" xmlns="" val="3528788666"/>
      </p:ext>
    </p:extLst>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p:cNvSpPr>
            <a:spLocks noGrp="1"/>
          </p:cNvSpPr>
          <p:nvPr>
            <p:ph type="title"/>
          </p:nvPr>
        </p:nvSpPr>
        <p:spPr/>
        <p:txBody>
          <a:bodyPr/>
          <a:lstStyle/>
          <a:p>
            <a:r>
              <a:rPr lang="en-IN"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5.22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The Effusion of a Gas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i</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nto</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an Evacuated Chamber</a:t>
            </a:r>
          </a:p>
        </p:txBody>
      </p:sp>
      <p:pic>
        <p:nvPicPr>
          <p:cNvPr id="110597" name="Content Placeholder 4" descr="This image illustrates the effusion of a gas into an evacuated chamber. &#10;The image contains a cube with a partition. There are gas particles on the left side of the partition. There is a pinhole on the partition. The right side of the partition is vacuum. A gas particle escapes through the pinhole into the vacuum. &#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05495" y="2221537"/>
            <a:ext cx="6069510" cy="4220277"/>
          </a:xfrm>
        </p:spPr>
      </p:pic>
      <p:sp>
        <p:nvSpPr>
          <p:cNvPr id="11059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059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CF96C2F-3D7E-478B-AC61-A55245F0310D}" type="slidenum">
              <a:rPr lang="en-US" altLang="en-US" sz="1000">
                <a:solidFill>
                  <a:schemeClr val="tx1"/>
                </a:solidFill>
              </a:rPr>
              <a:pPr>
                <a:spcBef>
                  <a:spcPct val="0"/>
                </a:spcBef>
                <a:buClrTx/>
                <a:buFontTx/>
                <a:buNone/>
              </a:pPr>
              <a:t>142</a:t>
            </a:fld>
            <a:endParaRPr lang="en-US" altLang="en-US" sz="1000">
              <a:solidFill>
                <a:schemeClr val="tx1"/>
              </a:solidFill>
            </a:endParaRPr>
          </a:p>
        </p:txBody>
      </p:sp>
    </p:spTree>
    <p:extLst>
      <p:ext uri="{BB962C8B-B14F-4D97-AF65-F5344CB8AC3E}">
        <p14:creationId xmlns:p14="http://schemas.microsoft.com/office/powerpoint/2010/main" xmlns="" val="2666003093"/>
      </p:ext>
    </p:extLst>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Graham</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ja-JP" smtClean="0">
                <a:latin typeface="Calibri" panose="020F0502020204030204" pitchFamily="34" charset="0"/>
                <a:ea typeface="ＭＳ Ｐゴシック" panose="020B0600070205080204" pitchFamily="34" charset="-128"/>
                <a:cs typeface="Calibri" panose="020F0502020204030204" pitchFamily="34" charset="0"/>
              </a:rPr>
              <a:t>s Law of Effusion</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1619" name="Rectangle 2"/>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Relative rates of effusion of two gases at the same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are given by the inverse ratio of the square roots of the masses of the gas particles</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Molar masses of the gases	</a:t>
            </a:r>
          </a:p>
        </p:txBody>
      </p:sp>
      <p:sp>
        <p:nvSpPr>
          <p:cNvPr id="11162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162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B4D1214-3530-4882-B8D5-B73EE3CEB3BF}" type="slidenum">
              <a:rPr lang="en-US" altLang="en-US" sz="1000">
                <a:solidFill>
                  <a:schemeClr val="tx1"/>
                </a:solidFill>
              </a:rPr>
              <a:pPr>
                <a:spcBef>
                  <a:spcPct val="0"/>
                </a:spcBef>
                <a:buClrTx/>
                <a:buFontTx/>
                <a:buNone/>
              </a:pPr>
              <a:t>143</a:t>
            </a:fld>
            <a:endParaRPr lang="en-US" altLang="en-US" sz="1000">
              <a:solidFill>
                <a:schemeClr val="tx1"/>
              </a:solidFill>
            </a:endParaRPr>
          </a:p>
        </p:txBody>
      </p:sp>
      <p:graphicFrame>
        <p:nvGraphicFramePr>
          <p:cNvPr id="111624" name="Object 3"/>
          <p:cNvGraphicFramePr>
            <a:graphicFrameLocks noChangeAspect="1"/>
          </p:cNvGraphicFramePr>
          <p:nvPr/>
        </p:nvGraphicFramePr>
        <p:xfrm>
          <a:off x="1866900" y="3957638"/>
          <a:ext cx="4940300" cy="1182687"/>
        </p:xfrm>
        <a:graphic>
          <a:graphicData uri="http://schemas.openxmlformats.org/presentationml/2006/ole">
            <p:oleObj spid="_x0000_s141324" name="Equation" r:id="rId4" imgW="2120900" imgH="508000" progId="">
              <p:embed/>
            </p:oleObj>
          </a:graphicData>
        </a:graphic>
      </p:graphicFrame>
    </p:spTree>
    <p:extLst>
      <p:ext uri="{BB962C8B-B14F-4D97-AF65-F5344CB8AC3E}">
        <p14:creationId xmlns:p14="http://schemas.microsoft.com/office/powerpoint/2010/main" xmlns="" val="3049229135"/>
      </p:ext>
    </p:extLst>
  </p:cSld>
  <p:clrMapOvr>
    <a:masterClrMapping/>
  </p:clrMapOvr>
  <p:transition spd="slow"/>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5.20 - Effusion Rates</a:t>
            </a:r>
          </a:p>
        </p:txBody>
      </p:sp>
      <p:sp>
        <p:nvSpPr>
          <p:cNvPr id="11366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ratio of the effusion rates of hydrogen gas (H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uranium hexafluoride (UF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 gas used in the enrichment process to produce fuel for nuclear 			          reactors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13668" name="Picture 3" descr="This graph plots the percentage of molecules on the y-axis against speed on the x-axis for hydrogen gas and uranium hexafluoride gas."/>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3670546"/>
            <a:ext cx="4052888" cy="2828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9" name="TextBox 4"/>
          <p:cNvSpPr txBox="1">
            <a:spLocks noChangeArrowheads="1"/>
          </p:cNvSpPr>
          <p:nvPr/>
        </p:nvSpPr>
        <p:spPr bwMode="auto">
          <a:xfrm>
            <a:off x="2057400" y="5284788"/>
            <a:ext cx="2819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2000" b="1" dirty="0">
                <a:solidFill>
                  <a:schemeClr val="bg1"/>
                </a:solidFill>
                <a:latin typeface="Calibri" panose="020F0502020204030204" pitchFamily="34" charset="0"/>
              </a:rPr>
              <a:t>Relative molecular </a:t>
            </a:r>
            <a:r>
              <a:rPr lang="en-IN" altLang="en-US" sz="2000" b="1" dirty="0">
                <a:solidFill>
                  <a:schemeClr val="bg1"/>
                </a:solidFill>
                <a:latin typeface="Calibri" panose="020F0502020204030204" pitchFamily="34" charset="0"/>
              </a:rPr>
              <a:t>speed distribution of H</a:t>
            </a:r>
            <a:r>
              <a:rPr lang="en-IN" altLang="en-US" sz="2000" b="1" baseline="-25000" dirty="0">
                <a:solidFill>
                  <a:schemeClr val="bg1"/>
                </a:solidFill>
                <a:latin typeface="Calibri" panose="020F0502020204030204" pitchFamily="34" charset="0"/>
              </a:rPr>
              <a:t>2</a:t>
            </a:r>
            <a:r>
              <a:rPr lang="en-IN" altLang="en-US" sz="2000" b="1" dirty="0">
                <a:solidFill>
                  <a:schemeClr val="bg1"/>
                </a:solidFill>
                <a:latin typeface="Calibri" panose="020F0502020204030204" pitchFamily="34" charset="0"/>
              </a:rPr>
              <a:t> and UF</a:t>
            </a:r>
            <a:r>
              <a:rPr lang="en-IN" altLang="en-US" sz="2000" b="1" baseline="-25000" dirty="0">
                <a:solidFill>
                  <a:schemeClr val="bg1"/>
                </a:solidFill>
                <a:latin typeface="Calibri" panose="020F0502020204030204" pitchFamily="34" charset="0"/>
              </a:rPr>
              <a:t>6</a:t>
            </a:r>
            <a:endParaRPr lang="en-GB" altLang="en-US" sz="2000" b="1" baseline="-2500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458637793"/>
      </p:ext>
    </p:extLst>
  </p:cSld>
  <p:clrMapOvr>
    <a:masterClrMapping/>
  </p:clrMapOvr>
  <p:transition spd="slow"/>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5.20 - Solution</a:t>
            </a:r>
          </a:p>
        </p:txBody>
      </p:sp>
      <p:sp>
        <p:nvSpPr>
          <p:cNvPr id="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First we need to compute the molar masses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Molar mass of 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2.016 g/</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molar mass of UF</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352.02 g/</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Using Graham’s law, we have:</a:t>
            </a:r>
          </a:p>
          <a:p>
            <a:pPr lvl="2"/>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342900" lvl="1" indent="-342900"/>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342900" lvl="1" indent="-342900"/>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effusion rate of the very light H</a:t>
            </a:r>
            <a:r>
              <a:rPr lang="en-IN" altLang="en-US"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molecules is about 13 times that of the massive </a:t>
            </a:r>
            <a:r>
              <a:rPr lang="en-GB" altLang="en-US" dirty="0">
                <a:latin typeface="Calibri" panose="020F0502020204030204" pitchFamily="34" charset="0"/>
                <a:ea typeface="ＭＳ Ｐゴシック" panose="020B0600070205080204" pitchFamily="34" charset="-128"/>
                <a:cs typeface="Calibri" panose="020F0502020204030204" pitchFamily="34" charset="0"/>
              </a:rPr>
              <a:t>UF</a:t>
            </a:r>
            <a:r>
              <a:rPr lang="en-GB" altLang="en-US" baseline="-25000" dirty="0">
                <a:latin typeface="Calibri" panose="020F0502020204030204" pitchFamily="34" charset="0"/>
                <a:ea typeface="ＭＳ Ｐゴシック" panose="020B0600070205080204" pitchFamily="34" charset="-128"/>
                <a:cs typeface="Calibri" panose="020F0502020204030204" pitchFamily="34" charset="0"/>
              </a:rPr>
              <a:t>6</a:t>
            </a:r>
            <a:r>
              <a:rPr lang="en-GB" altLang="en-US" dirty="0">
                <a:latin typeface="Calibri" panose="020F0502020204030204" pitchFamily="34" charset="0"/>
                <a:ea typeface="ＭＳ Ｐゴシック" panose="020B0600070205080204" pitchFamily="34" charset="-128"/>
                <a:cs typeface="Calibri" panose="020F0502020204030204" pitchFamily="34" charset="0"/>
              </a:rPr>
              <a:t> molecules</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4000"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1332946738"/>
              </p:ext>
            </p:extLst>
          </p:nvPr>
        </p:nvGraphicFramePr>
        <p:xfrm>
          <a:off x="1347458" y="4229279"/>
          <a:ext cx="6269696" cy="1077669"/>
        </p:xfrm>
        <a:graphic>
          <a:graphicData uri="http://schemas.openxmlformats.org/presentationml/2006/ole">
            <p:oleObj spid="_x0000_s142348" name="Equation" r:id="rId3" imgW="3251200" imgH="558800" progId="">
              <p:embed/>
            </p:oleObj>
          </a:graphicData>
        </a:graphic>
      </p:graphicFrame>
    </p:spTree>
    <p:extLst>
      <p:ext uri="{BB962C8B-B14F-4D97-AF65-F5344CB8AC3E}">
        <p14:creationId xmlns:p14="http://schemas.microsoft.com/office/powerpoint/2010/main" xmlns="" val="11620168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of </a:t>
            </a:r>
            <a:r>
              <a:rPr lang="en-US" dirty="0"/>
              <a:t>the </a:t>
            </a:r>
            <a:r>
              <a:rPr lang="en-US" dirty="0" smtClean="0"/>
              <a:t>Relative Effusion Rates </a:t>
            </a:r>
            <a:r>
              <a:rPr lang="en-US" dirty="0"/>
              <a:t>of </a:t>
            </a:r>
            <a:r>
              <a:rPr lang="en-US" dirty="0" smtClean="0"/>
              <a:t>Gases by the KMT</a:t>
            </a:r>
            <a:endParaRPr lang="en-US" dirty="0"/>
          </a:p>
        </p:txBody>
      </p:sp>
      <p:sp>
        <p:nvSpPr>
          <p:cNvPr id="3" name="Content Placeholder 2"/>
          <p:cNvSpPr>
            <a:spLocks noGrp="1"/>
          </p:cNvSpPr>
          <p:nvPr>
            <p:ph idx="1"/>
          </p:nvPr>
        </p:nvSpPr>
        <p:spPr/>
        <p:txBody>
          <a:bodyPr/>
          <a:lstStyle/>
          <a:p>
            <a:r>
              <a:rPr lang="en-US" dirty="0" smtClean="0"/>
              <a:t>The </a:t>
            </a:r>
            <a:r>
              <a:rPr lang="en-US" dirty="0"/>
              <a:t>kinetic molecular model </a:t>
            </a:r>
            <a:r>
              <a:rPr lang="en-US" dirty="0" smtClean="0"/>
              <a:t>fits the </a:t>
            </a:r>
            <a:r>
              <a:rPr lang="en-US" dirty="0"/>
              <a:t>experimental results for the effusion of </a:t>
            </a:r>
            <a:r>
              <a:rPr lang="en-US" dirty="0" smtClean="0"/>
              <a:t>gases</a:t>
            </a:r>
          </a:p>
          <a:p>
            <a:r>
              <a:rPr lang="en-US" dirty="0" smtClean="0"/>
              <a:t>Prediction </a:t>
            </a:r>
            <a:r>
              <a:rPr lang="en-US" dirty="0"/>
              <a:t>for </a:t>
            </a:r>
            <a:r>
              <a:rPr lang="en-US" dirty="0" smtClean="0"/>
              <a:t>two gases </a:t>
            </a:r>
            <a:r>
              <a:rPr lang="en-US" dirty="0"/>
              <a:t>at the same </a:t>
            </a:r>
            <a:r>
              <a:rPr lang="en-US" dirty="0" smtClean="0"/>
              <a:t>pressure </a:t>
            </a:r>
            <a:r>
              <a:rPr lang="en-US" dirty="0"/>
              <a:t>and </a:t>
            </a:r>
            <a:r>
              <a:rPr lang="en-US" dirty="0" smtClean="0"/>
              <a:t>temperature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894870337"/>
              </p:ext>
            </p:extLst>
          </p:nvPr>
        </p:nvGraphicFramePr>
        <p:xfrm>
          <a:off x="956013" y="4137987"/>
          <a:ext cx="7168474" cy="1943107"/>
        </p:xfrm>
        <a:graphic>
          <a:graphicData uri="http://schemas.openxmlformats.org/presentationml/2006/ole">
            <p:oleObj spid="_x0000_s152587" name="Equation" r:id="rId3" imgW="3466800" imgH="939600" progId="">
              <p:embed/>
            </p:oleObj>
          </a:graphicData>
        </a:graphic>
      </p:graphicFrame>
    </p:spTree>
    <p:extLst>
      <p:ext uri="{BB962C8B-B14F-4D97-AF65-F5344CB8AC3E}">
        <p14:creationId xmlns:p14="http://schemas.microsoft.com/office/powerpoint/2010/main" xmlns="" val="3054602383"/>
      </p:ext>
    </p:extLst>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5.24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Demonstration of the Relative Diffusion Rates of NH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HCl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Molecules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116739" name="Content Placeholder 3" descr="This is a demonstration of the relative diffusion rates of ammonia and hydrochloric acid molecules through air. Two cotton plugs, one dipped in an aqueous solution of hydrochloric acid and one dipped in an aqueous solution of ammonia, are simultaneously inserted into the two ends of a tube. Gaseous ammonia and hydrochloric acid vaporize from the cotton plugs and diffuse toward each other. When they meet, they react to form solid ammonium chloride (a white ring is formed). This is depicted in the image on the right."/>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300" y="3350977"/>
            <a:ext cx="8851900" cy="2137246"/>
          </a:xfrm>
        </p:spPr>
      </p:pic>
    </p:spTree>
    <p:extLst>
      <p:ext uri="{BB962C8B-B14F-4D97-AF65-F5344CB8AC3E}">
        <p14:creationId xmlns:p14="http://schemas.microsoft.com/office/powerpoint/2010/main" xmlns="" val="3390767191"/>
      </p:ext>
    </p:extLst>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Ideal Gas Behavior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7763"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Exhibited by real gases under certain conditions of:</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Low pressure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High temperature </a:t>
            </a:r>
          </a:p>
        </p:txBody>
      </p:sp>
      <p:sp>
        <p:nvSpPr>
          <p:cNvPr id="11776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776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0B29CCF-092D-49A0-B891-1B2012115F0D}" type="slidenum">
              <a:rPr lang="en-US" altLang="en-US" sz="1000">
                <a:solidFill>
                  <a:schemeClr val="tx1"/>
                </a:solidFill>
              </a:rPr>
              <a:pPr>
                <a:spcBef>
                  <a:spcPct val="0"/>
                </a:spcBef>
                <a:buClrTx/>
                <a:buFontTx/>
                <a:buNone/>
              </a:pPr>
              <a:t>148</a:t>
            </a:fld>
            <a:endParaRPr lang="en-US" altLang="en-US" sz="1000">
              <a:solidFill>
                <a:schemeClr val="tx1"/>
              </a:solidFill>
            </a:endParaRPr>
          </a:p>
        </p:txBody>
      </p:sp>
    </p:spTree>
    <p:extLst>
      <p:ext uri="{BB962C8B-B14F-4D97-AF65-F5344CB8AC3E}">
        <p14:creationId xmlns:p14="http://schemas.microsoft.com/office/powerpoint/2010/main" xmlns="" val="3650578364"/>
      </p:ext>
    </p:extLst>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5.25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Plots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PV</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nRT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versus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for Several Gases (200 K)</a:t>
            </a:r>
          </a:p>
        </p:txBody>
      </p:sp>
      <p:pic>
        <p:nvPicPr>
          <p:cNvPr id="119811" name="Content Placeholder 3" descr="This graph plots PV/nRT against P for several gases at 200 K. The x-axis depicts pressure in atm, and the y-axis depicts the relationship of PV/nRT.&#10;The graph contains lines that represent nitrogen, carbon dioxide, methane, and hydrogen. There is a point marked 1.0 on the y-axis. A dotted line runs horizontal to the x-axis from this point. This line is labeled ideal gas. All the gases deviate from ideal behavior. The behavior is close to ideal only at low pressures. &#10;"/>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978660" y="2324301"/>
            <a:ext cx="5123180" cy="3952474"/>
          </a:xfrm>
        </p:spPr>
      </p:pic>
      <p:sp>
        <p:nvSpPr>
          <p:cNvPr id="1198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98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DBED32A-3377-4C25-A38B-5849FC39CEA6}" type="slidenum">
              <a:rPr lang="en-US" altLang="en-US" sz="1000">
                <a:solidFill>
                  <a:schemeClr val="tx1"/>
                </a:solidFill>
              </a:rPr>
              <a:pPr>
                <a:spcBef>
                  <a:spcPct val="0"/>
                </a:spcBef>
                <a:buClrTx/>
                <a:buFontTx/>
                <a:buNone/>
              </a:pPr>
              <a:t>149</a:t>
            </a:fld>
            <a:endParaRPr lang="en-US" altLang="en-US" sz="1000">
              <a:solidFill>
                <a:schemeClr val="tx1"/>
              </a:solidFill>
            </a:endParaRPr>
          </a:p>
        </p:txBody>
      </p:sp>
    </p:spTree>
    <p:extLst>
      <p:ext uri="{BB962C8B-B14F-4D97-AF65-F5344CB8AC3E}">
        <p14:creationId xmlns:p14="http://schemas.microsoft.com/office/powerpoint/2010/main" xmlns="" val="419934264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5.5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Linear Plot of Boyle’s Law </a:t>
            </a:r>
          </a:p>
        </p:txBody>
      </p:sp>
      <p:pic>
        <p:nvPicPr>
          <p:cNvPr id="35843" name="Content Placeholder 3" descr="This graph plots volume on the y-axis against 1/P on the x-axis. The plot is linear, and the upward slope on the graph is labeled slope = k. "/>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28030" y="1993900"/>
            <a:ext cx="5819775" cy="4411663"/>
          </a:xfrm>
        </p:spPr>
      </p:pic>
    </p:spTree>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5.26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Plots of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PV</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nRT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versus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for Nitrogen Gas at Three Temperatures</a:t>
            </a:r>
          </a:p>
        </p:txBody>
      </p:sp>
      <p:pic>
        <p:nvPicPr>
          <p:cNvPr id="121859" name="Content Placeholder 3" descr="This graph plots PV/nRT versus P for nitrogen gas at temperatures of 203 K, 293 K, and 673 K. The x-axis depicts pressure in atm, and the y-axis depicts the relationship of PV/nRT.&#10;&#10;There is a point marked 1.0 on the y-axis. A dotted line runs parallel to the x-axis from this point. This line is labeled ideal gas. The behavior is non ideal in all cases but the deviations are smaller at the higher temperatures.&#10;"/>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981200" y="2176752"/>
            <a:ext cx="5126353" cy="4014745"/>
          </a:xfrm>
        </p:spPr>
      </p:pic>
      <p:sp>
        <p:nvSpPr>
          <p:cNvPr id="1218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18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5A70DD3-1609-494E-A1B7-9BADEF73D7EC}" type="slidenum">
              <a:rPr lang="en-US" altLang="en-US" sz="1000">
                <a:solidFill>
                  <a:schemeClr val="tx1"/>
                </a:solidFill>
              </a:rPr>
              <a:pPr>
                <a:spcBef>
                  <a:spcPct val="0"/>
                </a:spcBef>
                <a:buClrTx/>
                <a:buFontTx/>
                <a:buNone/>
              </a:pPr>
              <a:t>150</a:t>
            </a:fld>
            <a:endParaRPr lang="en-US" altLang="en-US" sz="1000">
              <a:solidFill>
                <a:schemeClr val="tx1"/>
              </a:solidFill>
            </a:endParaRPr>
          </a:p>
        </p:txBody>
      </p:sp>
    </p:spTree>
    <p:extLst>
      <p:ext uri="{BB962C8B-B14F-4D97-AF65-F5344CB8AC3E}">
        <p14:creationId xmlns:p14="http://schemas.microsoft.com/office/powerpoint/2010/main" xmlns="" val="4261626041"/>
      </p:ext>
    </p:extLst>
  </p:cSld>
  <p:clrMapOvr>
    <a:masterClrMapping/>
  </p:clrMapOvr>
  <p:transition spd="slow"/>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van der Waals Equation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3907"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Actual volume available to a given gas molecule can be calculated as follows:</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0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Volume of the container</a:t>
            </a:r>
          </a:p>
          <a:p>
            <a:pPr lvl="1"/>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nb</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Correction factor for the volume of the molecules </a:t>
            </a: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Number of moles of gas</a:t>
            </a: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b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Empirical constant</a:t>
            </a: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23908" name="Object 6"/>
          <p:cNvGraphicFramePr>
            <a:graphicFrameLocks noChangeAspect="1"/>
          </p:cNvGraphicFramePr>
          <p:nvPr/>
        </p:nvGraphicFramePr>
        <p:xfrm>
          <a:off x="3667125" y="3300413"/>
          <a:ext cx="1057275" cy="434975"/>
        </p:xfrm>
        <a:graphic>
          <a:graphicData uri="http://schemas.openxmlformats.org/presentationml/2006/ole">
            <p:oleObj spid="_x0000_s143372" name="Equation" r:id="rId3" imgW="431425" imgH="177646" progId="">
              <p:embed/>
            </p:oleObj>
          </a:graphicData>
        </a:graphic>
      </p:graphicFrame>
    </p:spTree>
    <p:extLst>
      <p:ext uri="{BB962C8B-B14F-4D97-AF65-F5344CB8AC3E}">
        <p14:creationId xmlns:p14="http://schemas.microsoft.com/office/powerpoint/2010/main" xmlns="" val="3215435387"/>
      </p:ext>
    </p:extLst>
  </p:cSld>
  <p:clrMapOvr>
    <a:masterClrMapping/>
  </p:clrMapOvr>
  <p:transition spd="slow"/>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van der Waals Equation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4931" name="Content Placeholder 5"/>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ideal gas equation can be modified as follows: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gas particles come close together, attractive forces occur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Cause the particles to hit the walls very slightly and less often </a:t>
            </a:r>
          </a:p>
        </p:txBody>
      </p:sp>
      <p:graphicFrame>
        <p:nvGraphicFramePr>
          <p:cNvPr id="124932" name="Object 1"/>
          <p:cNvGraphicFramePr>
            <a:graphicFrameLocks noChangeAspect="1"/>
          </p:cNvGraphicFramePr>
          <p:nvPr>
            <p:extLst>
              <p:ext uri="{D42A27DB-BD31-4B8C-83A1-F6EECF244321}">
                <p14:modId xmlns:p14="http://schemas.microsoft.com/office/powerpoint/2010/main" xmlns="" val="2142147193"/>
              </p:ext>
            </p:extLst>
          </p:nvPr>
        </p:nvGraphicFramePr>
        <p:xfrm>
          <a:off x="3505200" y="2801938"/>
          <a:ext cx="1716088" cy="885825"/>
        </p:xfrm>
        <a:graphic>
          <a:graphicData uri="http://schemas.openxmlformats.org/presentationml/2006/ole">
            <p:oleObj spid="_x0000_s144396" name="Equation" r:id="rId3" imgW="761760" imgH="393480" progId="">
              <p:embed/>
            </p:oleObj>
          </a:graphicData>
        </a:graphic>
      </p:graphicFrame>
    </p:spTree>
    <p:extLst>
      <p:ext uri="{BB962C8B-B14F-4D97-AF65-F5344CB8AC3E}">
        <p14:creationId xmlns:p14="http://schemas.microsoft.com/office/powerpoint/2010/main" xmlns="" val="3674008190"/>
      </p:ext>
    </p:extLst>
  </p:cSld>
  <p:clrMapOvr>
    <a:masterClrMapping/>
  </p:clrMapOvr>
  <p:transition spd="slow"/>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van der Waals Equation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a:t>
            </a:r>
            <a:r>
              <a:rPr lang="en-IN" altLang="en-US" sz="2000" dirty="0">
                <a:latin typeface="Calibri" panose="020F0502020204030204" pitchFamily="34" charset="0"/>
                <a:ea typeface="ＭＳ Ｐゴシック" panose="020B0600070205080204" pitchFamily="34" charset="-128"/>
                <a:cs typeface="Calibri" panose="020F0502020204030204" pitchFamily="34" charset="0"/>
              </a:rPr>
              <a:t>2</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5955" name="Content Placeholder 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Size of the correction factor depends on the concentration of gas molecules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Higher the concentration, the more likely that the particles will attract each other</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a</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Proportionality constant whose value can be determined by observing the actual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behavior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of the gas </a:t>
            </a:r>
          </a:p>
        </p:txBody>
      </p:sp>
      <p:graphicFrame>
        <p:nvGraphicFramePr>
          <p:cNvPr id="125956" name="Object 2"/>
          <p:cNvGraphicFramePr>
            <a:graphicFrameLocks noChangeAspect="1"/>
          </p:cNvGraphicFramePr>
          <p:nvPr>
            <p:extLst>
              <p:ext uri="{D42A27DB-BD31-4B8C-83A1-F6EECF244321}">
                <p14:modId xmlns:p14="http://schemas.microsoft.com/office/powerpoint/2010/main" xmlns="" val="2605903786"/>
              </p:ext>
            </p:extLst>
          </p:nvPr>
        </p:nvGraphicFramePr>
        <p:xfrm>
          <a:off x="3181350" y="4038600"/>
          <a:ext cx="2501900" cy="1052513"/>
        </p:xfrm>
        <a:graphic>
          <a:graphicData uri="http://schemas.openxmlformats.org/presentationml/2006/ole">
            <p:oleObj spid="_x0000_s145422" name="Equation" r:id="rId3" imgW="1117440" imgH="469800" progId="">
              <p:embed/>
            </p:oleObj>
          </a:graphicData>
        </a:graphic>
      </p:graphicFrame>
    </p:spTree>
    <p:extLst>
      <p:ext uri="{BB962C8B-B14F-4D97-AF65-F5344CB8AC3E}">
        <p14:creationId xmlns:p14="http://schemas.microsoft.com/office/powerpoint/2010/main" xmlns="" val="4086180126"/>
      </p:ext>
    </p:extLst>
  </p:cSld>
  <p:clrMapOvr>
    <a:masterClrMapping/>
  </p:clrMapOvr>
  <p:transition spd="slow"/>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van der Waals Equation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6979" name="Content Placeholder 5"/>
          <p:cNvSpPr>
            <a:spLocks noGrp="1"/>
          </p:cNvSpPr>
          <p:nvPr>
            <p:ph idx="1"/>
          </p:nvPr>
        </p:nvSpPr>
        <p:spPr/>
        <p:txBody>
          <a:bodyPr/>
          <a:lstStyle/>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Values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a</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b</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vary until the best fit for the observed pressure is obtained  </a:t>
            </a:r>
          </a:p>
        </p:txBody>
      </p:sp>
      <p:graphicFrame>
        <p:nvGraphicFramePr>
          <p:cNvPr id="126980" name="Object 5"/>
          <p:cNvGraphicFramePr>
            <a:graphicFrameLocks noChangeAspect="1"/>
          </p:cNvGraphicFramePr>
          <p:nvPr>
            <p:extLst>
              <p:ext uri="{D42A27DB-BD31-4B8C-83A1-F6EECF244321}">
                <p14:modId xmlns:p14="http://schemas.microsoft.com/office/powerpoint/2010/main" xmlns="" val="585767817"/>
              </p:ext>
            </p:extLst>
          </p:nvPr>
        </p:nvGraphicFramePr>
        <p:xfrm>
          <a:off x="2124075" y="2284413"/>
          <a:ext cx="4876800" cy="1984375"/>
        </p:xfrm>
        <a:graphic>
          <a:graphicData uri="http://schemas.openxmlformats.org/presentationml/2006/ole">
            <p:oleObj spid="_x0000_s146446" name="Equation" r:id="rId3" imgW="2031840" imgH="825480" progId="">
              <p:embed/>
            </p:oleObj>
          </a:graphicData>
        </a:graphic>
      </p:graphicFrame>
      <p:sp>
        <p:nvSpPr>
          <p:cNvPr id="2" name="Left Brace 1"/>
          <p:cNvSpPr/>
          <p:nvPr/>
        </p:nvSpPr>
        <p:spPr bwMode="auto">
          <a:xfrm rot="16200000">
            <a:off x="5888039" y="2662599"/>
            <a:ext cx="304799" cy="1943100"/>
          </a:xfrm>
          <a:prstGeom prst="leftBrace">
            <a:avLst>
              <a:gd name="adj1" fmla="val 8333"/>
              <a:gd name="adj2" fmla="val 48352"/>
            </a:avLst>
          </a:prstGeom>
          <a:no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p:cNvSpPr txBox="1"/>
          <p:nvPr/>
        </p:nvSpPr>
        <p:spPr>
          <a:xfrm>
            <a:off x="5068887" y="3276600"/>
            <a:ext cx="2322513" cy="338554"/>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Corrected volume</a:t>
            </a:r>
          </a:p>
        </p:txBody>
      </p:sp>
      <p:sp>
        <p:nvSpPr>
          <p:cNvPr id="4" name="Rectangle 3"/>
          <p:cNvSpPr/>
          <p:nvPr/>
        </p:nvSpPr>
        <p:spPr>
          <a:xfrm flipH="1">
            <a:off x="5726725" y="3839304"/>
            <a:ext cx="740417" cy="338554"/>
          </a:xfrm>
          <a:prstGeom prst="rect">
            <a:avLst/>
          </a:prstGeom>
        </p:spPr>
        <p:txBody>
          <a:bodyPr wrap="square">
            <a:spAutoFit/>
          </a:bodyPr>
          <a:lstStyle/>
          <a:p>
            <a:r>
              <a:rPr lang="en-US" sz="1600" i="1" dirty="0" err="1" smtClean="0">
                <a:solidFill>
                  <a:schemeClr val="bg1"/>
                </a:solidFill>
                <a:latin typeface="Times New Roman" panose="02020603050405020304" pitchFamily="18" charset="0"/>
                <a:cs typeface="Times New Roman" panose="02020603050405020304" pitchFamily="18" charset="0"/>
              </a:rPr>
              <a:t>V</a:t>
            </a:r>
            <a:r>
              <a:rPr lang="en-US" sz="1600" baseline="-25000" dirty="0" err="1" smtClean="0">
                <a:solidFill>
                  <a:schemeClr val="bg1"/>
                </a:solidFill>
                <a:latin typeface="Times New Roman" panose="02020603050405020304" pitchFamily="18" charset="0"/>
                <a:cs typeface="Times New Roman" panose="02020603050405020304" pitchFamily="18" charset="0"/>
              </a:rPr>
              <a:t>ideal</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10847098"/>
      </p:ext>
    </p:extLst>
  </p:cSld>
  <p:clrMapOvr>
    <a:masterClrMapping/>
  </p:clrMapOvr>
  <p:transition spd="slow"/>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6"/>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Table 5.3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Values of the van der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Waals Constants for some Common Gases</a:t>
            </a:r>
          </a:p>
        </p:txBody>
      </p:sp>
      <p:pic>
        <p:nvPicPr>
          <p:cNvPr id="128003" name="Content Placeholder 8" descr="This table contains information about values of the van der Waals constants for some common gases. It contains three columns and 14 rows. &#10;Column 1 is titled gas, column 2 is titled a, and column 3 is titled b.&#10;&#10;In row 2, column 1 reads helium, column 2 reads 0.0341, and column 3 reads 0.0237.&#10;&#10;In row 3, column 1 reads neon, column 2 reads 0.211, and column 3 reads 0.0171.&#10;&#10;In row 4, column 1 reads argon, column 2 reads 1.35, and column 3 reads 0.0322.&#10;&#10;In row 5, column 1 reads krypton, column 2 reads 2.32, and column 3 reads 0.0398.&#10;&#10;In row 6, column 1 reads xenon, column 2 reads 4.19, and column 3 reads 0.0511.&#10;&#10;In row 7, column 1 reads hydrogen, column 2 reads 0.244, and column 3 reads 0.0266.&#10;&#10;In row 8, column 1 reads nitrogen, column 2 reads 1.39, and column 3 reads 0.0391.&#10;&#10;In row 9, column 1 reads oxygen, column 2 reads 1.36, and column 3 reads 0.0318.&#10;&#10;In row 10, column 1 reads chlorine, column 2 reads 6.49, and column 3 reads 0.0562.&#10;&#10;In row 11, column 1 reads carbon dioxide, column 2 reads 3.59, and column 3 reads 0.0427.&#10;&#10;In row 12, column 1 reads methane, column 2 reads 2.25, and column 3 reads 0.0428.&#10;&#10;In row 13, column 1 reads ammonia, column 2 reads 4.17, and column 3 reads 0.0371.&#10;&#10;In row 14, column 1 reads water vapor, column 2 reads 5.46, and column 3 reads 0.0305.&#10;&#10;&#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44298" y="2169968"/>
            <a:ext cx="3591902" cy="4307032"/>
          </a:xfrm>
        </p:spPr>
      </p:pic>
    </p:spTree>
    <p:extLst>
      <p:ext uri="{BB962C8B-B14F-4D97-AF65-F5344CB8AC3E}">
        <p14:creationId xmlns:p14="http://schemas.microsoft.com/office/powerpoint/2010/main" xmlns="" val="543069914"/>
      </p:ext>
    </p:extLst>
  </p:cSld>
  <p:clrMapOvr>
    <a:masterClrMapping/>
  </p:clrMapOvr>
  <p:transition spd="slow"/>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4"/>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29027" name="Content Placeholder 5"/>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You have learned that no gases behave perfectly ideally, but under conditions of high temperature and low pressure (high volume), gases behave more ideally</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all gases always behaved perfectly ideally?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the world be different?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2286599662"/>
      </p:ext>
    </p:extLst>
  </p:cSld>
  <p:clrMapOvr>
    <a:masterClrMapping/>
  </p:clrMapOvr>
  <p:transition spd="slow"/>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Title 2"/>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Behavior of Real Gases - Conclusions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7522" name="Rectangle 2"/>
          <p:cNvSpPr>
            <a:spLocks noGrp="1" noChangeArrowheads="1"/>
          </p:cNvSpPr>
          <p:nvPr>
            <p:ph idx="1"/>
          </p:nvPr>
        </p:nvSpPr>
        <p:spPr/>
        <p:txBody>
          <a:bodyPr/>
          <a:lstStyle/>
          <a:p>
            <a:pPr>
              <a:defRPr/>
            </a:pPr>
            <a:r>
              <a:rPr lang="en-US" altLang="en-US" dirty="0" smtClean="0"/>
              <a:t>For a real gas, the actual observed pressure is lower than the pressure expected for an ideal gas </a:t>
            </a:r>
          </a:p>
          <a:p>
            <a:pPr lvl="1">
              <a:defRPr/>
            </a:pPr>
            <a:r>
              <a:rPr lang="en-US" altLang="en-US" dirty="0" smtClean="0"/>
              <a:t>Caused due to intermolecular attractions that occur in real gases, which increase in the following order:</a:t>
            </a:r>
          </a:p>
          <a:p>
            <a:pPr marL="457200" lvl="1" indent="0">
              <a:buFont typeface="Wingdings" panose="05000000000000000000" pitchFamily="2" charset="2"/>
              <a:buNone/>
              <a:defRPr/>
            </a:pPr>
            <a:endParaRPr lang="en-US" altLang="en-US" sz="1800" dirty="0"/>
          </a:p>
          <a:p>
            <a:pPr marL="457200" lvl="1" indent="0" algn="ctr">
              <a:buFont typeface="Wingdings" panose="05000000000000000000" pitchFamily="2" charset="2"/>
              <a:buNone/>
              <a:defRPr/>
            </a:pPr>
            <a:r>
              <a:rPr lang="en-US" altLang="en-US" dirty="0" smtClean="0"/>
              <a:t>H</a:t>
            </a:r>
            <a:r>
              <a:rPr lang="en-US" altLang="en-US" baseline="-25000" dirty="0" smtClean="0"/>
              <a:t>2</a:t>
            </a:r>
            <a:r>
              <a:rPr lang="en-US" altLang="en-US" dirty="0" smtClean="0"/>
              <a:t> &lt; N</a:t>
            </a:r>
            <a:r>
              <a:rPr lang="en-US" altLang="en-US" baseline="-25000" dirty="0" smtClean="0"/>
              <a:t>2</a:t>
            </a:r>
            <a:r>
              <a:rPr lang="en-US" altLang="en-US" dirty="0" smtClean="0"/>
              <a:t> &lt; CH</a:t>
            </a:r>
            <a:r>
              <a:rPr lang="en-US" altLang="en-US" baseline="-25000" dirty="0" smtClean="0"/>
              <a:t>4</a:t>
            </a:r>
            <a:r>
              <a:rPr lang="en-US" altLang="en-US" dirty="0" smtClean="0"/>
              <a:t> &lt; CO</a:t>
            </a:r>
            <a:r>
              <a:rPr lang="en-US" altLang="en-US" baseline="-25000" dirty="0" smtClean="0"/>
              <a:t>2</a:t>
            </a:r>
          </a:p>
        </p:txBody>
      </p:sp>
      <p:sp>
        <p:nvSpPr>
          <p:cNvPr id="13005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005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F8FB969D-02BB-4B8A-BBFE-633665661C8A}" type="slidenum">
              <a:rPr lang="en-US" altLang="en-US" sz="1000">
                <a:solidFill>
                  <a:schemeClr val="tx1"/>
                </a:solidFill>
              </a:rPr>
              <a:pPr>
                <a:spcBef>
                  <a:spcPct val="0"/>
                </a:spcBef>
                <a:buClrTx/>
                <a:buFontTx/>
                <a:buNone/>
              </a:pPr>
              <a:t>157</a:t>
            </a:fld>
            <a:endParaRPr lang="en-US" altLang="en-US" sz="1000">
              <a:solidFill>
                <a:schemeClr val="tx1"/>
              </a:solidFill>
            </a:endParaRPr>
          </a:p>
        </p:txBody>
      </p:sp>
    </p:spTree>
    <p:extLst>
      <p:ext uri="{BB962C8B-B14F-4D97-AF65-F5344CB8AC3E}">
        <p14:creationId xmlns:p14="http://schemas.microsoft.com/office/powerpoint/2010/main" xmlns="" val="87999535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Figure 5.6 </a:t>
            </a:r>
            <a:r>
              <a:rPr lang="en-US" dirty="0" smtClean="0"/>
              <a:t>- </a:t>
            </a:r>
            <a:r>
              <a:rPr lang="en-US" dirty="0"/>
              <a:t>A </a:t>
            </a:r>
            <a:r>
              <a:rPr lang="en-US" dirty="0" smtClean="0"/>
              <a:t>Plot </a:t>
            </a:r>
            <a:r>
              <a:rPr lang="en-US" dirty="0"/>
              <a:t>of </a:t>
            </a:r>
            <a:r>
              <a:rPr lang="en-US" i="1" dirty="0"/>
              <a:t>PV </a:t>
            </a:r>
            <a:r>
              <a:rPr lang="en-US" dirty="0"/>
              <a:t>v</a:t>
            </a:r>
            <a:r>
              <a:rPr lang="en-US" dirty="0" smtClean="0"/>
              <a:t>ersus </a:t>
            </a:r>
            <a:r>
              <a:rPr lang="en-US" i="1" dirty="0"/>
              <a:t>P </a:t>
            </a:r>
            <a:r>
              <a:rPr lang="en-US" dirty="0"/>
              <a:t>for </a:t>
            </a:r>
            <a:r>
              <a:rPr lang="en-US" dirty="0" smtClean="0"/>
              <a:t>Several Gases </a:t>
            </a:r>
            <a:r>
              <a:rPr lang="en-US" dirty="0"/>
              <a:t>at </a:t>
            </a:r>
            <a:r>
              <a:rPr lang="en-US" dirty="0" smtClean="0"/>
              <a:t>Pressures below </a:t>
            </a:r>
            <a:r>
              <a:rPr lang="en-US" dirty="0"/>
              <a:t>1 </a:t>
            </a:r>
            <a:r>
              <a:rPr lang="en-US" dirty="0" err="1" smtClean="0"/>
              <a:t>atm</a:t>
            </a:r>
            <a:endParaRPr lang="en-US" dirty="0"/>
          </a:p>
        </p:txBody>
      </p:sp>
      <p:pic>
        <p:nvPicPr>
          <p:cNvPr id="4" name="Content Placeholder 3" descr="This graph plots PV on the y-axis against P on the x-axis. A dotted line runs parallel to the x-axis from 22.42 on the y-axis. This line represents the constant value of PV that an ideal gas is expected to have. Lines that represent neon, oxygen, and carbon dioxide gases are seen on the graph. All three lines begin from 22.42 on the y-axis. The PV of carbon dioxide changes from about 22.39 L · atm at 0.25 atm to 22.26 L · atm at 1.00 atm. The PV of oxygen changes from about 22.41 L · atm at 0.25 atm to 22.39 L · atm at 1.00 atm. The PV of neon changes from about 22.43 L · atm at 0.25 atm to 22.44 L · atm at 1.00 atm.  "/>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83434" y="2133600"/>
            <a:ext cx="4913632" cy="4086181"/>
          </a:xfrm>
        </p:spPr>
      </p:pic>
    </p:spTree>
    <p:extLst>
      <p:ext uri="{BB962C8B-B14F-4D97-AF65-F5344CB8AC3E}">
        <p14:creationId xmlns:p14="http://schemas.microsoft.com/office/powerpoint/2010/main" xmlns="" val="390918168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5.2 - Boyle’s Law I</a:t>
            </a:r>
          </a:p>
        </p:txBody>
      </p:sp>
      <p:sp>
        <p:nvSpPr>
          <p:cNvPr id="36867" name="Content Placeholder 2"/>
          <p:cNvSpPr>
            <a:spLocks noGrp="1"/>
          </p:cNvSpPr>
          <p:nvPr>
            <p:ph idx="1"/>
          </p:nvPr>
        </p:nvSpPr>
        <p:spPr/>
        <p:txBody>
          <a:bodyPr/>
          <a:lstStyle/>
          <a:p>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Sulfur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dioxide (SO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 gas that plays a central role in the formation of acid rain, is found in the exhaust of automobiles and power plants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a 1.53-L sample of gaseous 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 pressure of 5.6×10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the pressure is changed to 1.5×10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 at a constant temperature, what will be the new volume of the gas?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5.2 -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new volume of gas</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5.6×10</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Pa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 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1.5×10</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4</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Pa</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1.53 L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 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Boyle’s law</a:t>
            </a:r>
          </a:p>
        </p:txBody>
      </p:sp>
      <p:graphicFrame>
        <p:nvGraphicFramePr>
          <p:cNvPr id="4" name="Object 3"/>
          <p:cNvGraphicFramePr>
            <a:graphicFrameLocks noChangeAspect="1"/>
          </p:cNvGraphicFramePr>
          <p:nvPr/>
        </p:nvGraphicFramePr>
        <p:xfrm>
          <a:off x="2590800" y="5949950"/>
          <a:ext cx="1219200" cy="371475"/>
        </p:xfrm>
        <a:graphic>
          <a:graphicData uri="http://schemas.openxmlformats.org/presentationml/2006/ole">
            <p:oleObj spid="_x0000_s37908" name="Equation" r:id="rId3" imgW="583693" imgH="177646"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Boyle’s law (in a form useful with our knowns)?</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IN" altLang="en-US" i="1"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i="1"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800" i="1"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new volume will be 0.57 L</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nvGraphicFramePr>
        <p:xfrm>
          <a:off x="3286125" y="3514725"/>
          <a:ext cx="1581150" cy="527050"/>
        </p:xfrm>
        <a:graphic>
          <a:graphicData uri="http://schemas.openxmlformats.org/presentationml/2006/ole">
            <p:oleObj spid="_x0000_s38948" name="Equation" r:id="rId3" imgW="685800" imgH="2286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18716134"/>
              </p:ext>
            </p:extLst>
          </p:nvPr>
        </p:nvGraphicFramePr>
        <p:xfrm>
          <a:off x="1676400" y="4891087"/>
          <a:ext cx="5891213" cy="965200"/>
        </p:xfrm>
        <a:graphic>
          <a:graphicData uri="http://schemas.openxmlformats.org/presentationml/2006/ole">
            <p:oleObj spid="_x0000_s38949" name="Equation" r:id="rId4" imgW="2793960" imgH="4572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latin typeface="Calibri" panose="020F0502020204030204" pitchFamily="34" charset="0"/>
                <a:cs typeface="Calibri" panose="020F0502020204030204" pitchFamily="34" charset="0"/>
              </a:rPr>
              <a:t>Table of Contents </a:t>
            </a:r>
          </a:p>
        </p:txBody>
      </p:sp>
      <p:sp>
        <p:nvSpPr>
          <p:cNvPr id="17411" name="Content Placeholder 4"/>
          <p:cNvSpPr>
            <a:spLocks noGrp="1"/>
          </p:cNvSpPr>
          <p:nvPr>
            <p:ph idx="1"/>
          </p:nvPr>
        </p:nvSpPr>
        <p:spPr/>
        <p:txBody>
          <a:bodyPr/>
          <a:lstStyle/>
          <a:p>
            <a:r>
              <a:rPr lang="en-GB" altLang="en-US" dirty="0" smtClean="0">
                <a:latin typeface="Calibri" panose="020F0502020204030204" pitchFamily="34" charset="0"/>
                <a:cs typeface="Calibri" panose="020F0502020204030204" pitchFamily="34" charset="0"/>
              </a:rPr>
              <a:t>(5.1)	 Pressure 	</a:t>
            </a:r>
          </a:p>
          <a:p>
            <a:r>
              <a:rPr lang="en-GB" altLang="en-US" dirty="0" smtClean="0">
                <a:latin typeface="Calibri" panose="020F0502020204030204" pitchFamily="34" charset="0"/>
                <a:cs typeface="Calibri" panose="020F0502020204030204" pitchFamily="34" charset="0"/>
              </a:rPr>
              <a:t>(5.2)	</a:t>
            </a:r>
            <a:r>
              <a:rPr lang="en-IN" altLang="en-US" dirty="0" smtClean="0">
                <a:latin typeface="Calibri" panose="020F0502020204030204" pitchFamily="34" charset="0"/>
                <a:cs typeface="Calibri" panose="020F0502020204030204" pitchFamily="34" charset="0"/>
              </a:rPr>
              <a:t> The gas laws of Boyle, Charles, </a:t>
            </a:r>
            <a:r>
              <a:rPr lang="en-GB" altLang="en-US" dirty="0" smtClean="0">
                <a:latin typeface="Calibri" panose="020F0502020204030204" pitchFamily="34" charset="0"/>
                <a:cs typeface="Calibri" panose="020F0502020204030204" pitchFamily="34" charset="0"/>
              </a:rPr>
              <a:t>and Avogadro</a:t>
            </a:r>
          </a:p>
          <a:p>
            <a:r>
              <a:rPr lang="en-GB" altLang="en-US" dirty="0" smtClean="0">
                <a:latin typeface="Calibri" panose="020F0502020204030204" pitchFamily="34" charset="0"/>
                <a:cs typeface="Calibri" panose="020F0502020204030204" pitchFamily="34" charset="0"/>
              </a:rPr>
              <a:t>(5.3)	 The ideal gas law</a:t>
            </a:r>
          </a:p>
          <a:p>
            <a:r>
              <a:rPr lang="en-GB" altLang="en-US" dirty="0" smtClean="0">
                <a:latin typeface="Calibri" panose="020F0502020204030204" pitchFamily="34" charset="0"/>
                <a:cs typeface="Calibri" panose="020F0502020204030204" pitchFamily="34" charset="0"/>
              </a:rPr>
              <a:t>(5.4)	 Gas stoichiometry</a:t>
            </a:r>
          </a:p>
          <a:p>
            <a:r>
              <a:rPr lang="en-GB" altLang="en-US" dirty="0" smtClean="0">
                <a:latin typeface="Calibri" panose="020F0502020204030204" pitchFamily="34" charset="0"/>
                <a:cs typeface="Calibri" panose="020F0502020204030204" pitchFamily="34" charset="0"/>
              </a:rPr>
              <a:t>(5.5)	</a:t>
            </a:r>
            <a:r>
              <a:rPr lang="en-IN" altLang="en-US" dirty="0" smtClean="0">
                <a:latin typeface="Calibri" panose="020F0502020204030204" pitchFamily="34" charset="0"/>
                <a:cs typeface="Calibri" panose="020F0502020204030204" pitchFamily="34" charset="0"/>
              </a:rPr>
              <a:t> Dalton’s law of partial pressures</a:t>
            </a:r>
            <a:endParaRPr lang="en-GB" altLang="en-US" dirty="0" smtClean="0">
              <a:latin typeface="Calibri" panose="020F0502020204030204" pitchFamily="34" charset="0"/>
              <a:cs typeface="Calibri" panose="020F0502020204030204" pitchFamily="34" charset="0"/>
            </a:endParaRPr>
          </a:p>
          <a:p>
            <a:r>
              <a:rPr lang="en-GB" altLang="en-US" dirty="0" smtClean="0">
                <a:latin typeface="Calibri" panose="020F0502020204030204" pitchFamily="34" charset="0"/>
                <a:cs typeface="Calibri" panose="020F0502020204030204" pitchFamily="34" charset="0"/>
              </a:rPr>
              <a:t>(5.6)	</a:t>
            </a:r>
            <a:r>
              <a:rPr lang="en-IN" altLang="en-US" dirty="0" smtClean="0">
                <a:latin typeface="Calibri" panose="020F0502020204030204" pitchFamily="34" charset="0"/>
                <a:cs typeface="Calibri" panose="020F0502020204030204" pitchFamily="34" charset="0"/>
              </a:rPr>
              <a:t> The kinetic molecular theory of </a:t>
            </a:r>
            <a:r>
              <a:rPr lang="en-GB" altLang="en-US" dirty="0" smtClean="0">
                <a:latin typeface="Calibri" panose="020F0502020204030204" pitchFamily="34" charset="0"/>
                <a:cs typeface="Calibri" panose="020F0502020204030204" pitchFamily="34" charset="0"/>
              </a:rPr>
              <a:t>gases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 </a:t>
            </a:r>
          </a:p>
          <a:p>
            <a:pPr lvl="1"/>
            <a:r>
              <a:rPr lang="en-US" dirty="0"/>
              <a:t>The new volume (0.57 L) is smaller than the original </a:t>
            </a:r>
            <a:r>
              <a:rPr lang="en-US" dirty="0" smtClean="0"/>
              <a:t>volume</a:t>
            </a:r>
          </a:p>
          <a:p>
            <a:pPr lvl="1"/>
            <a:r>
              <a:rPr lang="en-US" dirty="0" smtClean="0"/>
              <a:t>As pressure </a:t>
            </a:r>
            <a:r>
              <a:rPr lang="en-US" dirty="0"/>
              <a:t>increases, the volume should decrease, so our answer is </a:t>
            </a:r>
            <a:r>
              <a:rPr lang="en-US" dirty="0" smtClean="0"/>
              <a:t>reasonable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30637425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Exercise </a:t>
            </a:r>
          </a:p>
        </p:txBody>
      </p:sp>
      <p:sp>
        <p:nvSpPr>
          <p:cNvPr id="39939"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particular balloon is designed by its manufacturer to be inflated to a volume of no more than 2.5 L</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the balloon is filled with 2.0 L helium at sea level, is released, and rises to an altitude at which the atmospheric pressure is only 500 mm Hg, will the balloon burst? (Assume temperature is constant)</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TextBox 3"/>
          <p:cNvSpPr txBox="1">
            <a:spLocks noChangeArrowheads="1"/>
          </p:cNvSpPr>
          <p:nvPr/>
        </p:nvSpPr>
        <p:spPr bwMode="auto">
          <a:xfrm>
            <a:off x="2173288" y="5748338"/>
            <a:ext cx="457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2800" b="1">
                <a:solidFill>
                  <a:srgbClr val="0070C0"/>
                </a:solidFill>
                <a:latin typeface="Calibri" panose="020F0502020204030204" pitchFamily="34" charset="0"/>
              </a:rPr>
              <a:t>The balloon will burst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5.3 - Boyle’s Law II</a:t>
            </a:r>
          </a:p>
        </p:txBody>
      </p:sp>
      <p:sp>
        <p:nvSpPr>
          <p:cNvPr id="4096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In a study to see how closely gaseous ammonia obeys Boyle’s law, several volume measurements were made at various pressures, using 1.0 mole of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gas at a temperature of 0°C</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Using the results listed below, calculate the Boyle’s law constant for NH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the various pressures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5.3 - Boyle’s Law II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pic>
        <p:nvPicPr>
          <p:cNvPr id="41987" name="Content Placeholder 3" descr="This table contains results from an experiment performed on gaseous ammonia. It contains three columns and seven rows. &#10;Column 1 is titled experiment, column 2 is titled pressure (atm), and column 3 is titled volume (L).&#10;In row 2, column 1 reads 1, column 2 reads 0.1300, and column 3 reads 172.1.&#10;In row 3, column 1 reads 2, column 2 reads 0.2500, and column 3 reads 89.28.&#10;In row 4, column 1 reads 3, column 2 reads 0.3000, and column 3 reads 74.35.&#10;In row 5, column 1 reads 4, column 2 reads 0.5000, and column 3 reads 44.49.&#10;In row 6, column 1 reads 5, column 2 reads 0.7500, and column 3 reads 29.55.&#10;In row 7, column 1 reads 6, column 2 reads 1.000, and column 3 reads 22.08.&#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2438400"/>
            <a:ext cx="8301038" cy="3508375"/>
          </a:xfr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5.3 - Solution</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IN" dirty="0"/>
              <a:t>To determine how closely NH</a:t>
            </a:r>
            <a:r>
              <a:rPr lang="en-IN" baseline="-25000" dirty="0"/>
              <a:t>3</a:t>
            </a:r>
            <a:r>
              <a:rPr lang="en-IN" dirty="0"/>
              <a:t> gas follows Boyle’s law under these conditions, </a:t>
            </a:r>
            <a:r>
              <a:rPr lang="en-IN" dirty="0" smtClean="0"/>
              <a:t>we calculate </a:t>
            </a:r>
            <a:r>
              <a:rPr lang="en-IN" dirty="0"/>
              <a:t>the value of </a:t>
            </a:r>
            <a:r>
              <a:rPr lang="en-IN" i="1" dirty="0"/>
              <a:t>k </a:t>
            </a:r>
            <a:r>
              <a:rPr lang="en-IN" dirty="0"/>
              <a:t>(in L </a:t>
            </a:r>
            <a:r>
              <a:rPr lang="en-IN" dirty="0" smtClean="0"/>
              <a:t>· </a:t>
            </a:r>
            <a:r>
              <a:rPr lang="en-IN" dirty="0"/>
              <a:t>atm) for each set of </a:t>
            </a:r>
            <a:r>
              <a:rPr lang="en-IN" dirty="0" smtClean="0"/>
              <a:t>values</a:t>
            </a:r>
          </a:p>
          <a:p>
            <a:pPr marL="0" indent="0">
              <a:buFont typeface="Wingdings" panose="05000000000000000000" pitchFamily="2" charset="2"/>
              <a:buNone/>
              <a:defRPr/>
            </a:pPr>
            <a:endParaRPr lang="en-IN" sz="6000" dirty="0"/>
          </a:p>
        </p:txBody>
      </p:sp>
      <p:pic>
        <p:nvPicPr>
          <p:cNvPr id="41988" name="Picture 4" descr="This table contains two rows and seven columns. &#10;In row 1, column one reads experiment, column two reads 1, column three reads 2, column four reads 3, column five reads 4, column six reads 5, and column seven reads 6.&#10;In row 2, column one reads k = PV, column two reads 22.37, column three reads 22.32, column four reads 22.31, column five reads 22.25, column six reads 22.16, and column seven reads 22.08.&#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4187825"/>
            <a:ext cx="8078788"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5.3 -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43011"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Although the deviations from true Boyle’s law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behavior</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are quite small at these low pressures, note that the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k</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changes regularly in one direction as the pressure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is increased</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calculate the ideal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k</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for NH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we can plot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PV</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versus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and extrapolate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back to zero pressure, where, for reasons we will discuss later, a gas behaves most ideally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5.3 -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44035" name="Content Placeholder 2"/>
          <p:cNvSpPr>
            <a:spLocks noGrp="1"/>
          </p:cNvSpPr>
          <p:nvPr>
            <p:ph idx="1"/>
          </p:nvPr>
        </p:nvSpPr>
        <p:spPr>
          <a:xfrm>
            <a:off x="114300" y="2133600"/>
            <a:ext cx="4838700" cy="4572000"/>
          </a:xfrm>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value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k</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obtained by this extrapolation is 22.41 L·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Notice that this is the same value obtained from similar plots for the gases CO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Ne at 0°C</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4036" name="Picture 5" descr="This graph plots PV on the y-axis against P on the x-axis for 1 mole of ammonia. The dashed line within the graph shows the extrapolation of data (provided for this experiment) to zero pressure to give the ideal value of PV of 22.41 L · atm."/>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4300" y="2033588"/>
            <a:ext cx="3757613" cy="441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Jacques Charles</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6083" name="Rectangle 2"/>
          <p:cNvSpPr>
            <a:spLocks noGrp="1" noChangeArrowheads="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French physicist who made the first solo balloon flight </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Determined that the volume of a gas at constant pressure increases linearly with the temperature of the gas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Plot of volume of gas (at constant pressure) versus temperature (in °C) gives a straight line </a:t>
            </a:r>
          </a:p>
        </p:txBody>
      </p:sp>
      <p:sp>
        <p:nvSpPr>
          <p:cNvPr id="460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60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F1E279B-D8F8-428F-82BC-823345410EA7}" type="slidenum">
              <a:rPr lang="en-US" altLang="en-US" sz="1000">
                <a:solidFill>
                  <a:schemeClr val="tx1"/>
                </a:solidFill>
              </a:rPr>
              <a:pPr>
                <a:spcBef>
                  <a:spcPct val="0"/>
                </a:spcBef>
                <a:buClrTx/>
                <a:buFontTx/>
                <a:buNone/>
              </a:pPr>
              <a:t>27</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5.8</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Plots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versus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 for Several Gases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8131" name="Content Placeholder 3" descr="This graph plots temperature on the x-axis against volume on the y-axis. The graph contains five lines that originate from the point – 273 degrees Celsius on the x-axis. The lines are labeled helium, methane, steam, hydrogen, and nitrous oxide. The solid lines represent experimental measurements of gases. The dashed lines represent extrapolation of the data into regions where these gases would become liquids or solids. At 300 degrees Celsius, the volume of helium is 5.2 L, the volume of methane is 3.9 L, the volume of steam is 3 L, the volume of hydrogen is 1.9 L, and the volume of nitrous oxide is 1 L."/>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011363" y="2212975"/>
            <a:ext cx="5057775" cy="4187825"/>
          </a:xfr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Charles</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ja-JP" smtClean="0">
                <a:latin typeface="Calibri" panose="020F0502020204030204" pitchFamily="34" charset="0"/>
                <a:ea typeface="ＭＳ Ｐゴシック" panose="020B0600070205080204" pitchFamily="34" charset="-128"/>
                <a:cs typeface="Calibri" panose="020F0502020204030204" pitchFamily="34" charset="0"/>
              </a:rPr>
              <a:t>s Law</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Volume of each gas is directly proportional to the temperature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Volume extrapolates to zero when the temperature is equal to 0 K (</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absolute zero</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Temperature in kelvins</a:t>
            </a:r>
          </a:p>
          <a:p>
            <a:pPr lvl="2"/>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b</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Proportionality constant </a:t>
            </a:r>
          </a:p>
          <a:p>
            <a:pPr lvl="2"/>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1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91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E747447-B9D6-4AB9-8D26-41BF85A29C6D}" type="slidenum">
              <a:rPr lang="en-US" altLang="en-US" sz="1000">
                <a:solidFill>
                  <a:schemeClr val="tx1"/>
                </a:solidFill>
              </a:rPr>
              <a:pPr>
                <a:spcBef>
                  <a:spcPct val="0"/>
                </a:spcBef>
                <a:buClrTx/>
                <a:buFontTx/>
                <a:buNone/>
              </a:pPr>
              <a:t>29</a:t>
            </a:fld>
            <a:endParaRPr lang="en-US" altLang="en-US" sz="1000">
              <a:solidFill>
                <a:schemeClr val="tx1"/>
              </a:solidFill>
            </a:endParaRPr>
          </a:p>
        </p:txBody>
      </p:sp>
      <p:graphicFrame>
        <p:nvGraphicFramePr>
          <p:cNvPr id="49158" name="Object 3"/>
          <p:cNvGraphicFramePr>
            <a:graphicFrameLocks noChangeAspect="1"/>
          </p:cNvGraphicFramePr>
          <p:nvPr/>
        </p:nvGraphicFramePr>
        <p:xfrm>
          <a:off x="3886200" y="4248150"/>
          <a:ext cx="1230313" cy="454025"/>
        </p:xfrm>
        <a:graphic>
          <a:graphicData uri="http://schemas.openxmlformats.org/presentationml/2006/ole">
            <p:oleObj spid="_x0000_s49174" name="Equation" r:id="rId4" imgW="482181" imgH="177646" progId="">
              <p:embed/>
            </p:oleObj>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latin typeface="Calibri" panose="020F0502020204030204" pitchFamily="34" charset="0"/>
                <a:cs typeface="Calibri" panose="020F0502020204030204" pitchFamily="34" charset="0"/>
              </a:rPr>
              <a:t>Table of Contents (Continued) </a:t>
            </a:r>
          </a:p>
        </p:txBody>
      </p:sp>
      <p:sp>
        <p:nvSpPr>
          <p:cNvPr id="18435" name="Content Placeholder 4"/>
          <p:cNvSpPr>
            <a:spLocks noGrp="1"/>
          </p:cNvSpPr>
          <p:nvPr>
            <p:ph idx="1"/>
          </p:nvPr>
        </p:nvSpPr>
        <p:spPr/>
        <p:txBody>
          <a:bodyPr/>
          <a:lstStyle/>
          <a:p>
            <a:r>
              <a:rPr lang="en-GB" altLang="en-US" dirty="0" smtClean="0">
                <a:latin typeface="Calibri" panose="020F0502020204030204" pitchFamily="34" charset="0"/>
                <a:cs typeface="Calibri" panose="020F0502020204030204" pitchFamily="34" charset="0"/>
              </a:rPr>
              <a:t>(5.7)	 Effusion and diffusion</a:t>
            </a:r>
          </a:p>
          <a:p>
            <a:r>
              <a:rPr lang="en-GB" altLang="en-US" dirty="0" smtClean="0">
                <a:latin typeface="Calibri" panose="020F0502020204030204" pitchFamily="34" charset="0"/>
                <a:cs typeface="Calibri" panose="020F0502020204030204" pitchFamily="34" charset="0"/>
              </a:rPr>
              <a:t>(5.8) 	 Real gases</a:t>
            </a:r>
          </a:p>
          <a:p>
            <a:r>
              <a:rPr lang="en-GB" altLang="en-US" dirty="0" smtClean="0">
                <a:latin typeface="Calibri" panose="020F0502020204030204" pitchFamily="34" charset="0"/>
                <a:cs typeface="Calibri" panose="020F0502020204030204" pitchFamily="34" charset="0"/>
              </a:rPr>
              <a:t>(5.9)	 Characteristics of several real </a:t>
            </a:r>
            <a:r>
              <a:rPr lang="en-GB" altLang="en-US" dirty="0" smtClean="0">
                <a:latin typeface="Calibri" panose="020F0502020204030204" pitchFamily="34" charset="0"/>
                <a:cs typeface="Calibri" panose="020F0502020204030204" pitchFamily="34" charset="0"/>
              </a:rPr>
              <a:t>gases</a:t>
            </a:r>
            <a:endParaRPr lang="en-GB" altLang="en-US" dirty="0" smtClean="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Critical Thinking</a:t>
            </a:r>
          </a:p>
        </p:txBody>
      </p:sp>
      <p:sp>
        <p:nvSpPr>
          <p:cNvPr id="5120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According to Charles’s law, the volume of a gas is directly related to its temperature in kelvins at constant pressure and number of moles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the volume of a gas was directly related to its temperature in degrees Celsius at constant pressure and number of moles?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differences would you notice?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5.4 - Charles’s Law</a:t>
            </a:r>
          </a:p>
        </p:txBody>
      </p:sp>
      <p:sp>
        <p:nvSpPr>
          <p:cNvPr id="5222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sample of gas at 15°C and 1 atm has a volume of 2.58 L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volume will this gas occupy at 38°C and 1 atm?</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5.4 -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new volume of gas</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de-DE" altLang="en-US" i="1" smtClean="0">
                <a:latin typeface="Calibri" panose="020F0502020204030204" pitchFamily="34" charset="0"/>
                <a:ea typeface="ＭＳ Ｐゴシック" panose="020B0600070205080204" pitchFamily="34" charset="-128"/>
                <a:cs typeface="Calibri" panose="020F0502020204030204" pitchFamily="34" charset="0"/>
              </a:rPr>
              <a:t>T</a:t>
            </a:r>
            <a:r>
              <a:rPr lang="de-DE"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de-DE" altLang="en-US" smtClean="0">
                <a:latin typeface="Calibri" panose="020F0502020204030204" pitchFamily="34" charset="0"/>
                <a:ea typeface="ＭＳ Ｐゴシック" panose="020B0600070205080204" pitchFamily="34" charset="-128"/>
                <a:cs typeface="Calibri" panose="020F0502020204030204" pitchFamily="34" charset="0"/>
              </a:rPr>
              <a:t> = 15°C + 273 = 288 K	</a:t>
            </a:r>
          </a:p>
          <a:p>
            <a:pPr lvl="1"/>
            <a:r>
              <a:rPr lang="de-DE" altLang="en-US" i="1" smtClean="0">
                <a:latin typeface="Calibri" panose="020F0502020204030204" pitchFamily="34" charset="0"/>
                <a:ea typeface="ＭＳ Ｐゴシック" panose="020B0600070205080204" pitchFamily="34" charset="-128"/>
                <a:cs typeface="Calibri" panose="020F0502020204030204" pitchFamily="34" charset="0"/>
              </a:rPr>
              <a:t>T</a:t>
            </a:r>
            <a:r>
              <a:rPr lang="de-DE"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de-DE" altLang="en-US" smtClean="0">
                <a:latin typeface="Calibri" panose="020F0502020204030204" pitchFamily="34" charset="0"/>
                <a:ea typeface="ＭＳ Ｐゴシック" panose="020B0600070205080204" pitchFamily="34" charset="-128"/>
                <a:cs typeface="Calibri" panose="020F0502020204030204" pitchFamily="34" charset="0"/>
              </a:rPr>
              <a:t> = 38°C + 273 = 311 K</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2.58 L</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5.4 -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Charles’s law</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z="140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Charles’s law (in a form useful with our knowns)?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nvGraphicFramePr>
        <p:xfrm>
          <a:off x="3429000" y="3097213"/>
          <a:ext cx="881063" cy="881062"/>
        </p:xfrm>
        <a:graphic>
          <a:graphicData uri="http://schemas.openxmlformats.org/presentationml/2006/ole">
            <p:oleObj spid="_x0000_s54308" name="Equation" r:id="rId3" imgW="393529" imgH="393529" progId="">
              <p:embed/>
            </p:oleObj>
          </a:graphicData>
        </a:graphic>
      </p:graphicFrame>
      <p:graphicFrame>
        <p:nvGraphicFramePr>
          <p:cNvPr id="5" name="Object 4"/>
          <p:cNvGraphicFramePr>
            <a:graphicFrameLocks noChangeAspect="1"/>
          </p:cNvGraphicFramePr>
          <p:nvPr/>
        </p:nvGraphicFramePr>
        <p:xfrm>
          <a:off x="3378200" y="5337175"/>
          <a:ext cx="1054100" cy="920750"/>
        </p:xfrm>
        <a:graphic>
          <a:graphicData uri="http://schemas.openxmlformats.org/presentationml/2006/ole">
            <p:oleObj spid="_x0000_s54309" name="Equation" r:id="rId4" imgW="495085" imgH="431613"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5.4 -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2)</a:t>
            </a:r>
          </a:p>
        </p:txBody>
      </p:sp>
      <p:sp>
        <p:nvSpPr>
          <p:cNvPr id="3" name="Content Placeholder 2"/>
          <p:cNvSpPr>
            <a:spLocks noGrp="1"/>
          </p:cNvSpPr>
          <p:nvPr>
            <p:ph idx="1"/>
          </p:nvPr>
        </p:nvSpPr>
        <p:spPr/>
        <p:txBody>
          <a:bodyPr/>
          <a:lstStyle/>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is V</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457200" lvl="1" indent="0">
              <a:buNone/>
            </a:pP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a:t>
            </a:r>
          </a:p>
          <a:p>
            <a:pPr lvl="1"/>
            <a:r>
              <a:rPr lang="en-US" dirty="0"/>
              <a:t>The new volume is greater than the original volume, which </a:t>
            </a:r>
            <a:r>
              <a:rPr lang="en-US" dirty="0" smtClean="0"/>
              <a:t>makes physical </a:t>
            </a:r>
            <a:r>
              <a:rPr lang="en-US" dirty="0"/>
              <a:t>sense because the gas will expand as it is </a:t>
            </a:r>
            <a:r>
              <a:rPr lang="en-US" dirty="0" smtClean="0"/>
              <a:t>heated</a:t>
            </a: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687795536"/>
              </p:ext>
            </p:extLst>
          </p:nvPr>
        </p:nvGraphicFramePr>
        <p:xfrm>
          <a:off x="2216150" y="2728906"/>
          <a:ext cx="4537075" cy="1090612"/>
        </p:xfrm>
        <a:graphic>
          <a:graphicData uri="http://schemas.openxmlformats.org/presentationml/2006/ole">
            <p:oleObj spid="_x0000_s55334" name="Equation" r:id="rId3" imgW="2006600" imgH="4826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927952605"/>
              </p:ext>
            </p:extLst>
          </p:nvPr>
        </p:nvGraphicFramePr>
        <p:xfrm>
          <a:off x="3694113" y="3887776"/>
          <a:ext cx="1539875" cy="454025"/>
        </p:xfrm>
        <a:graphic>
          <a:graphicData uri="http://schemas.openxmlformats.org/presentationml/2006/ole">
            <p:oleObj spid="_x0000_s55335" name="Equation" r:id="rId4" imgW="774364" imgH="228501"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Avogadro</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ja-JP" smtClean="0">
                <a:latin typeface="Calibri" panose="020F0502020204030204" pitchFamily="34" charset="0"/>
                <a:ea typeface="ＭＳ Ｐゴシック" panose="020B0600070205080204" pitchFamily="34" charset="-128"/>
                <a:cs typeface="Calibri" panose="020F0502020204030204" pitchFamily="34" charset="0"/>
              </a:rPr>
              <a:t>s Law</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6323"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a gas at constant pressure and temperature, the volume is directly proportional to the number of moles of gas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Volume of gas</a:t>
            </a: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Number of moles of gas particles</a:t>
            </a: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a</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Proportionality constant </a:t>
            </a:r>
          </a:p>
        </p:txBody>
      </p:sp>
      <p:sp>
        <p:nvSpPr>
          <p:cNvPr id="563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63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D1E07C1-4363-43B5-B386-7A4E43D05B39}" type="slidenum">
              <a:rPr lang="en-US" altLang="en-US" sz="1000">
                <a:solidFill>
                  <a:schemeClr val="tx1"/>
                </a:solidFill>
              </a:rPr>
              <a:pPr>
                <a:spcBef>
                  <a:spcPct val="0"/>
                </a:spcBef>
                <a:buClrTx/>
                <a:buFontTx/>
                <a:buNone/>
              </a:pPr>
              <a:t>35</a:t>
            </a:fld>
            <a:endParaRPr lang="en-US" altLang="en-US" sz="1000">
              <a:solidFill>
                <a:schemeClr val="tx1"/>
              </a:solidFill>
            </a:endParaRPr>
          </a:p>
        </p:txBody>
      </p:sp>
      <p:graphicFrame>
        <p:nvGraphicFramePr>
          <p:cNvPr id="56326" name="Object 3"/>
          <p:cNvGraphicFramePr>
            <a:graphicFrameLocks noChangeAspect="1"/>
          </p:cNvGraphicFramePr>
          <p:nvPr/>
        </p:nvGraphicFramePr>
        <p:xfrm>
          <a:off x="4038600" y="3683000"/>
          <a:ext cx="1108075" cy="431800"/>
        </p:xfrm>
        <a:graphic>
          <a:graphicData uri="http://schemas.openxmlformats.org/presentationml/2006/ole">
            <p:oleObj spid="_x0000_s56343" name="Equation" r:id="rId4" imgW="457002" imgH="177723" progId="">
              <p:embed/>
            </p:oleObj>
          </a:graphicData>
        </a:graphic>
      </p:graphicFrame>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5.10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Representation of Avogadro’s Law </a:t>
            </a:r>
          </a:p>
        </p:txBody>
      </p:sp>
      <p:pic>
        <p:nvPicPr>
          <p:cNvPr id="58371" name="Content Placeholder 3" descr="This is a schematic representation of Avogadro’s law. The illustration contains four balloons placed in two rows. The balloons are filled with different gases. &#10;&#10;In row 1, the balloon on the left contains nitrogen gas, and the balloon on the right contains hydrogen gas. &#10;In row 2, the balloon on the left contains argon gas, and the balloon on the right contains methane gas. &#10;&#10;Each balloon holds 1.0 liter gas at 25 degrees Celsius and 1 atmosphere. Six molecules are seen in each of the balloons.&#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828800" y="1993900"/>
            <a:ext cx="2667000" cy="4394200"/>
          </a:xfrm>
        </p:spPr>
      </p:pic>
      <p:sp>
        <p:nvSpPr>
          <p:cNvPr id="58372" name="TextBox 4"/>
          <p:cNvSpPr txBox="1">
            <a:spLocks noChangeArrowheads="1"/>
          </p:cNvSpPr>
          <p:nvPr/>
        </p:nvSpPr>
        <p:spPr bwMode="auto">
          <a:xfrm>
            <a:off x="5359400" y="3473450"/>
            <a:ext cx="31750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2000" dirty="0">
                <a:solidFill>
                  <a:schemeClr val="bg1"/>
                </a:solidFill>
                <a:latin typeface="Calibri" panose="020F0502020204030204" pitchFamily="34" charset="0"/>
              </a:rPr>
              <a:t>These balloons each </a:t>
            </a:r>
            <a:r>
              <a:rPr lang="en-IN" altLang="en-US" sz="2000" dirty="0">
                <a:solidFill>
                  <a:schemeClr val="bg1"/>
                </a:solidFill>
                <a:latin typeface="Calibri" panose="020F0502020204030204" pitchFamily="34" charset="0"/>
              </a:rPr>
              <a:t>hold 1.0 L gas at 25°C and 1 </a:t>
            </a:r>
            <a:r>
              <a:rPr lang="en-IN" altLang="en-US" sz="2000" dirty="0" err="1">
                <a:solidFill>
                  <a:schemeClr val="bg1"/>
                </a:solidFill>
                <a:latin typeface="Calibri" panose="020F0502020204030204" pitchFamily="34" charset="0"/>
              </a:rPr>
              <a:t>atm</a:t>
            </a:r>
            <a:r>
              <a:rPr lang="en-IN" altLang="en-US" sz="2000" dirty="0">
                <a:solidFill>
                  <a:schemeClr val="bg1"/>
                </a:solidFill>
                <a:latin typeface="Calibri" panose="020F0502020204030204" pitchFamily="34" charset="0"/>
              </a:rPr>
              <a:t>, and each balloon contains 0.041 mole of gas, or </a:t>
            </a:r>
            <a:r>
              <a:rPr lang="en-GB" altLang="en-US" sz="2000" dirty="0" smtClean="0">
                <a:solidFill>
                  <a:schemeClr val="bg1"/>
                </a:solidFill>
                <a:latin typeface="Calibri" panose="020F0502020204030204" pitchFamily="34" charset="0"/>
              </a:rPr>
              <a:t>2.5×10</a:t>
            </a:r>
            <a:r>
              <a:rPr lang="en-GB" altLang="en-US" sz="2000" baseline="30000" dirty="0" smtClean="0">
                <a:solidFill>
                  <a:schemeClr val="bg1"/>
                </a:solidFill>
                <a:latin typeface="Calibri" panose="020F0502020204030204" pitchFamily="34" charset="0"/>
              </a:rPr>
              <a:t>22</a:t>
            </a:r>
            <a:r>
              <a:rPr lang="en-GB" altLang="en-US" sz="2000" dirty="0" smtClean="0">
                <a:solidFill>
                  <a:schemeClr val="bg1"/>
                </a:solidFill>
                <a:latin typeface="Calibri" panose="020F0502020204030204" pitchFamily="34" charset="0"/>
              </a:rPr>
              <a:t> </a:t>
            </a:r>
            <a:r>
              <a:rPr lang="en-GB" altLang="en-US" sz="2000" dirty="0">
                <a:solidFill>
                  <a:schemeClr val="bg1"/>
                </a:solidFill>
                <a:latin typeface="Calibri" panose="020F0502020204030204" pitchFamily="34" charset="0"/>
              </a:rPr>
              <a:t>molecules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5.5 - Avogadro’s Law</a:t>
            </a:r>
          </a:p>
        </p:txBody>
      </p:sp>
      <p:sp>
        <p:nvSpPr>
          <p:cNvPr id="5939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Suppose we have a 12.2-L sample containing 0.50 mole of oxygen gas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 pressure of 1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 temperature of 25°C</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If all this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were converted to ozone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the same temperature and pressure, what would be the volume of the ozone?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5.5 -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the volume of the ozone produced by 0.50 mole of oxygen</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pt-BR"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 0.50 mol O</a:t>
            </a:r>
            <a:r>
              <a:rPr lang="pt-BR" altLang="en-US" baseline="-25000" smtClean="0">
                <a:latin typeface="Calibri" panose="020F0502020204030204" pitchFamily="34" charset="0"/>
                <a:ea typeface="ＭＳ Ｐゴシック" panose="020B0600070205080204" pitchFamily="34" charset="-128"/>
                <a:cs typeface="Calibri" panose="020F0502020204030204" pitchFamily="34" charset="0"/>
              </a:rPr>
              <a:t>2		</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 mol 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p>
          <a:p>
            <a:pPr lvl="1"/>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pt-BR"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 12.2 L O</a:t>
            </a:r>
            <a:r>
              <a:rPr lang="pt-BR" altLang="en-US" baseline="-25000" smtClean="0">
                <a:latin typeface="Calibri" panose="020F0502020204030204" pitchFamily="34" charset="0"/>
                <a:ea typeface="ＭＳ Ｐゴシック" panose="020B0600070205080204" pitchFamily="34" charset="-128"/>
                <a:cs typeface="Calibri" panose="020F0502020204030204" pitchFamily="34" charset="0"/>
              </a:rPr>
              <a:t>2			</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 L 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Balanced equation</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Moles of 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Avogadro’s law:</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many moles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are produced by 0.50 mole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452135709"/>
              </p:ext>
            </p:extLst>
          </p:nvPr>
        </p:nvGraphicFramePr>
        <p:xfrm>
          <a:off x="3479798" y="3843336"/>
          <a:ext cx="946150" cy="368300"/>
        </p:xfrm>
        <a:graphic>
          <a:graphicData uri="http://schemas.openxmlformats.org/presentationml/2006/ole">
            <p:oleObj spid="_x0000_s61461" name="Equation" r:id="rId3" imgW="457002" imgH="177723"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Properties of Gases</a:t>
            </a:r>
          </a:p>
        </p:txBody>
      </p:sp>
      <p:sp>
        <p:nvSpPr>
          <p:cNvPr id="19459"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Uniformly fill any container</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Easily compressible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Completely mix with other gases</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Exert pressure on their surroundings</a:t>
            </a:r>
          </a:p>
        </p:txBody>
      </p:sp>
      <p:sp>
        <p:nvSpPr>
          <p:cNvPr id="194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94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90DB172-14C2-4FEA-A385-2400C9378FCC}" type="slidenum">
              <a:rPr lang="en-US" altLang="en-US" sz="1000">
                <a:solidFill>
                  <a:schemeClr val="tx1"/>
                </a:solidFill>
              </a:rPr>
              <a:pPr>
                <a:spcBef>
                  <a:spcPct val="0"/>
                </a:spcBef>
                <a:buClrTx/>
                <a:buFontTx/>
                <a:buNone/>
              </a:pPr>
              <a:t>4</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lvl="2"/>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the balanced equation?</a:t>
            </a:r>
          </a:p>
          <a:p>
            <a:pPr lvl="2"/>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mole ratio between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sz="120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Now we can calculate the moles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formed</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nvGraphicFramePr>
        <p:xfrm>
          <a:off x="3343275" y="2759075"/>
          <a:ext cx="2305050" cy="479425"/>
        </p:xfrm>
        <a:graphic>
          <a:graphicData uri="http://schemas.openxmlformats.org/presentationml/2006/ole">
            <p:oleObj spid="_x0000_s62519" name="Equation" r:id="rId3" imgW="1218671" imgH="253890" progId="">
              <p:embed/>
            </p:oleObj>
          </a:graphicData>
        </a:graphic>
      </p:graphicFrame>
      <p:graphicFrame>
        <p:nvGraphicFramePr>
          <p:cNvPr id="6" name="Object 5"/>
          <p:cNvGraphicFramePr>
            <a:graphicFrameLocks noChangeAspect="1"/>
          </p:cNvGraphicFramePr>
          <p:nvPr/>
        </p:nvGraphicFramePr>
        <p:xfrm>
          <a:off x="4054475" y="4038600"/>
          <a:ext cx="1212850" cy="823913"/>
        </p:xfrm>
        <a:graphic>
          <a:graphicData uri="http://schemas.openxmlformats.org/presentationml/2006/ole">
            <p:oleObj spid="_x0000_s62520" name="Equation" r:id="rId4" imgW="634725" imgH="431613" progId="">
              <p:embed/>
            </p:oleObj>
          </a:graphicData>
        </a:graphic>
      </p:graphicFrame>
      <p:graphicFrame>
        <p:nvGraphicFramePr>
          <p:cNvPr id="7" name="Object 6"/>
          <p:cNvGraphicFramePr>
            <a:graphicFrameLocks noChangeAspect="1"/>
          </p:cNvGraphicFramePr>
          <p:nvPr/>
        </p:nvGraphicFramePr>
        <p:xfrm>
          <a:off x="2762250" y="5548313"/>
          <a:ext cx="4433888" cy="790575"/>
        </p:xfrm>
        <a:graphic>
          <a:graphicData uri="http://schemas.openxmlformats.org/presentationml/2006/ole">
            <p:oleObj spid="_x0000_s62521" name="Equation" r:id="rId5" imgW="2565400" imgH="4572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volume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produced?</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Avogadro’s law states that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an,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which can be rearranged to give</a:t>
            </a:r>
          </a:p>
          <a:p>
            <a:pPr lvl="2"/>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8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a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is a constant, an alternative representation is</a:t>
            </a:r>
          </a:p>
          <a:p>
            <a:pPr lvl="2"/>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2000" i="1"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900" i="1"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the volume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moles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sz="400"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gas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the volume of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moles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gas</a:t>
            </a:r>
          </a:p>
        </p:txBody>
      </p:sp>
      <p:graphicFrame>
        <p:nvGraphicFramePr>
          <p:cNvPr id="4" name="Object 3"/>
          <p:cNvGraphicFramePr>
            <a:graphicFrameLocks noChangeAspect="1"/>
          </p:cNvGraphicFramePr>
          <p:nvPr/>
        </p:nvGraphicFramePr>
        <p:xfrm>
          <a:off x="4060825" y="3241675"/>
          <a:ext cx="768350" cy="742950"/>
        </p:xfrm>
        <a:graphic>
          <a:graphicData uri="http://schemas.openxmlformats.org/presentationml/2006/ole">
            <p:oleObj spid="_x0000_s63528" name="Equation" r:id="rId3" imgW="406048" imgH="393359" progId="">
              <p:embed/>
            </p:oleObj>
          </a:graphicData>
        </a:graphic>
      </p:graphicFrame>
      <p:graphicFrame>
        <p:nvGraphicFramePr>
          <p:cNvPr id="8" name="Object 7"/>
          <p:cNvGraphicFramePr>
            <a:graphicFrameLocks noChangeAspect="1"/>
          </p:cNvGraphicFramePr>
          <p:nvPr/>
        </p:nvGraphicFramePr>
        <p:xfrm>
          <a:off x="3806825" y="4595813"/>
          <a:ext cx="1352550" cy="792162"/>
        </p:xfrm>
        <a:graphic>
          <a:graphicData uri="http://schemas.openxmlformats.org/presentationml/2006/ole">
            <p:oleObj spid="_x0000_s63529" name="Equation" r:id="rId4" imgW="736600" imgH="4318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pPr lvl="1">
              <a:spcBef>
                <a:spcPts val="500"/>
              </a:spcBef>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In this case we have</a:t>
            </a:r>
          </a:p>
          <a:p>
            <a:pPr lvl="2">
              <a:spcBef>
                <a:spcPts val="500"/>
              </a:spcBef>
            </a:pP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0.50 mol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n</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0.33 mol</a:t>
            </a:r>
          </a:p>
          <a:p>
            <a:pPr lvl="2">
              <a:spcBef>
                <a:spcPts val="500"/>
              </a:spcBef>
            </a:pP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12.2 L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a:t>
            </a:r>
          </a:p>
          <a:p>
            <a:pPr lvl="1">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Solving for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gives</a:t>
            </a:r>
          </a:p>
          <a:p>
            <a:pPr lvl="1">
              <a:spcBef>
                <a:spcPts val="500"/>
              </a:spcBef>
            </a:pPr>
            <a:endParaRPr lang="en-GB" altLang="en-US" dirty="0">
              <a:latin typeface="Calibri" panose="020F0502020204030204" pitchFamily="34" charset="0"/>
              <a:ea typeface="ＭＳ Ｐゴシック" panose="020B0600070205080204" pitchFamily="34" charset="-128"/>
              <a:cs typeface="Calibri" panose="020F0502020204030204" pitchFamily="34" charset="0"/>
            </a:endParaRPr>
          </a:p>
          <a:p>
            <a:pPr lvl="1">
              <a:spcBef>
                <a:spcPts val="500"/>
              </a:spcBef>
            </a:pP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 - </a:t>
            </a:r>
            <a:r>
              <a:rPr lang="en-US" smtClean="0"/>
              <a:t>Note </a:t>
            </a:r>
            <a:r>
              <a:rPr lang="en-US"/>
              <a:t>that the volume decreases, as it should, since fewer moles of </a:t>
            </a:r>
            <a:r>
              <a:rPr lang="en-US" smtClean="0"/>
              <a:t>gas molecules </a:t>
            </a:r>
            <a:r>
              <a:rPr lang="en-US" dirty="0"/>
              <a:t>will be present after O</a:t>
            </a:r>
            <a:r>
              <a:rPr lang="en-US" baseline="-25000" dirty="0"/>
              <a:t>2</a:t>
            </a:r>
            <a:r>
              <a:rPr lang="en-US" dirty="0"/>
              <a:t> is converted </a:t>
            </a:r>
            <a:r>
              <a:rPr lang="en-US"/>
              <a:t>to </a:t>
            </a:r>
            <a:r>
              <a:rPr lang="en-US" smtClean="0"/>
              <a:t>O</a:t>
            </a:r>
            <a:r>
              <a:rPr lang="en-US" baseline="-25000" smtClean="0"/>
              <a:t>3</a:t>
            </a:r>
            <a:endPar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176126164"/>
              </p:ext>
            </p:extLst>
          </p:nvPr>
        </p:nvGraphicFramePr>
        <p:xfrm>
          <a:off x="2028486" y="4035575"/>
          <a:ext cx="5147352" cy="958530"/>
        </p:xfrm>
        <a:graphic>
          <a:graphicData uri="http://schemas.openxmlformats.org/presentationml/2006/ole">
            <p:oleObj spid="_x0000_s64534" name="Equation" r:id="rId3" imgW="2590800" imgH="4826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p>
        </p:txBody>
      </p:sp>
      <p:sp>
        <p:nvSpPr>
          <p:cNvPr id="65539" name="Rectangle 3"/>
          <p:cNvSpPr>
            <a:spLocks noGrp="1" noChangeArrowheads="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An 11.2-L sample of gas is determined to contain 0.50 mole of N</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the same temperature and pressure, how many moles of gas would there be in a 20-L sample?</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endParaRPr>
          </a:p>
        </p:txBody>
      </p:sp>
      <p:sp>
        <p:nvSpPr>
          <p:cNvPr id="6554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554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28E257E-6344-4DB7-9C62-08749F8DC89C}" type="slidenum">
              <a:rPr lang="en-US" altLang="en-US" sz="1000">
                <a:solidFill>
                  <a:schemeClr val="tx1"/>
                </a:solidFill>
              </a:rPr>
              <a:pPr>
                <a:spcBef>
                  <a:spcPct val="0"/>
                </a:spcBef>
                <a:buClrTx/>
                <a:buFontTx/>
                <a:buNone/>
              </a:pPr>
              <a:t>43</a:t>
            </a:fld>
            <a:endParaRPr lang="en-US" altLang="en-US" sz="1000">
              <a:solidFill>
                <a:schemeClr val="tx1"/>
              </a:solidFill>
            </a:endParaRPr>
          </a:p>
        </p:txBody>
      </p:sp>
      <p:sp>
        <p:nvSpPr>
          <p:cNvPr id="4" name="TextBox 3"/>
          <p:cNvSpPr txBox="1">
            <a:spLocks noChangeArrowheads="1"/>
          </p:cNvSpPr>
          <p:nvPr/>
        </p:nvSpPr>
        <p:spPr bwMode="auto">
          <a:xfrm>
            <a:off x="3276600" y="4708525"/>
            <a:ext cx="2133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GB" altLang="en-US" sz="2800" b="1">
                <a:solidFill>
                  <a:srgbClr val="0070C0"/>
                </a:solidFill>
                <a:latin typeface="Calibri" panose="020F0502020204030204" pitchFamily="34" charset="0"/>
              </a:rPr>
              <a:t>0.89 mol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Title 4"/>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Ideal Gas Law</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758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gas laws of Boyle, Charles, and Avogadro can be combined to give the ideal gas law</a:t>
            </a:r>
          </a:p>
          <a:p>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b="1" dirty="0" smtClean="0">
                <a:solidFill>
                  <a:srgbClr val="0070C0"/>
                </a:solidFill>
              </a:rPr>
              <a:t>Universal </a:t>
            </a:r>
            <a:r>
              <a:rPr lang="en-IN" altLang="en-US" b="1" dirty="0">
                <a:solidFill>
                  <a:srgbClr val="0070C0"/>
                </a:solidFill>
              </a:rPr>
              <a:t>gas </a:t>
            </a:r>
            <a:r>
              <a:rPr lang="en-IN" altLang="en-US" b="1" dirty="0" smtClean="0">
                <a:solidFill>
                  <a:srgbClr val="0070C0"/>
                </a:solidFill>
              </a:rPr>
              <a:t>constant</a:t>
            </a:r>
            <a:r>
              <a:rPr lang="en-IN" altLang="en-US" dirty="0" smtClean="0"/>
              <a:t>: Combined </a:t>
            </a:r>
            <a:r>
              <a:rPr lang="en-IN" altLang="en-US" dirty="0"/>
              <a:t>proportionality constant </a:t>
            </a:r>
            <a:r>
              <a:rPr lang="en-IN" altLang="en-US" dirty="0" smtClean="0"/>
              <a:t>(R)</a:t>
            </a:r>
            <a:endParaRPr lang="en-IN" altLang="en-US" dirty="0"/>
          </a:p>
          <a:p>
            <a:pPr lvl="2"/>
            <a:r>
              <a:rPr lang="en-IN" altLang="en-US" smtClean="0"/>
              <a:t>R </a:t>
            </a:r>
            <a:r>
              <a:rPr lang="en-IN" altLang="en-US"/>
              <a:t>= </a:t>
            </a:r>
            <a:r>
              <a:rPr lang="en-GB"/>
              <a:t>0.08206 L · atm/K · mol when pressure is expressed in </a:t>
            </a:r>
            <a:r>
              <a:rPr lang="en-GB" smtClean="0"/>
              <a:t>atmospheres </a:t>
            </a:r>
            <a:r>
              <a:rPr lang="en-GB"/>
              <a:t>and </a:t>
            </a:r>
            <a:r>
              <a:rPr lang="en-GB" smtClean="0"/>
              <a:t>the volume </a:t>
            </a:r>
            <a:r>
              <a:rPr lang="en-GB"/>
              <a:t>in </a:t>
            </a:r>
            <a:r>
              <a:rPr lang="en-GB" smtClean="0"/>
              <a:t>liters </a:t>
            </a:r>
            <a:endParaRPr lang="en-GB"/>
          </a:p>
        </p:txBody>
      </p:sp>
      <p:sp>
        <p:nvSpPr>
          <p:cNvPr id="675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75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A3C31E4F-BAE9-415A-9ED8-116CFA6AEDEA}" type="slidenum">
              <a:rPr lang="en-US" altLang="en-US" sz="1000">
                <a:solidFill>
                  <a:schemeClr val="tx1"/>
                </a:solidFill>
              </a:rPr>
              <a:pPr>
                <a:spcBef>
                  <a:spcPct val="0"/>
                </a:spcBef>
                <a:buClrTx/>
                <a:buFontTx/>
                <a:buNone/>
              </a:pPr>
              <a:t>44</a:t>
            </a:fld>
            <a:endParaRPr lang="en-US" altLang="en-US" sz="1000">
              <a:solidFill>
                <a:schemeClr val="tx1"/>
              </a:solidFill>
            </a:endParaRPr>
          </a:p>
        </p:txBody>
      </p:sp>
      <p:graphicFrame>
        <p:nvGraphicFramePr>
          <p:cNvPr id="9" name="Object 11"/>
          <p:cNvGraphicFramePr>
            <a:graphicFrameLocks noChangeAspect="1"/>
          </p:cNvGraphicFramePr>
          <p:nvPr>
            <p:extLst>
              <p:ext uri="{D42A27DB-BD31-4B8C-83A1-F6EECF244321}">
                <p14:modId xmlns:p14="http://schemas.microsoft.com/office/powerpoint/2010/main" xmlns="" val="1330752364"/>
              </p:ext>
            </p:extLst>
          </p:nvPr>
        </p:nvGraphicFramePr>
        <p:xfrm>
          <a:off x="3605097" y="3204811"/>
          <a:ext cx="1870307" cy="1078614"/>
        </p:xfrm>
        <a:graphic>
          <a:graphicData uri="http://schemas.openxmlformats.org/presentationml/2006/ole">
            <p:oleObj spid="_x0000_s67618" name="Equation" r:id="rId4" imgW="748975" imgH="431613" progId="">
              <p:embed/>
            </p:oleObj>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Ideal Gas Law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4" name="Rectangle 2"/>
          <p:cNvSpPr>
            <a:spLocks noGrp="1" noChangeArrowheads="1"/>
          </p:cNvSpPr>
          <p:nvPr>
            <p:ph idx="1"/>
          </p:nvPr>
        </p:nvSpPr>
        <p:spPr/>
        <p:txBody>
          <a:bodyPr/>
          <a:lstStyle/>
          <a:p>
            <a:pPr>
              <a:spcBef>
                <a:spcPts val="400"/>
              </a:spcBef>
              <a:defRPr/>
            </a:pPr>
            <a:r>
              <a:rPr lang="en-IN" altLang="en-US" dirty="0" smtClean="0"/>
              <a:t>Can be rearranged to:</a:t>
            </a:r>
          </a:p>
          <a:p>
            <a:pPr>
              <a:spcBef>
                <a:spcPts val="400"/>
              </a:spcBef>
              <a:defRPr/>
            </a:pPr>
            <a:endParaRPr lang="en-IN" altLang="en-US" dirty="0"/>
          </a:p>
          <a:p>
            <a:pPr>
              <a:spcBef>
                <a:spcPts val="400"/>
              </a:spcBef>
            </a:pPr>
            <a:r>
              <a:rPr lang="en-US" altLang="en-US" dirty="0" smtClean="0"/>
              <a:t>Equation </a:t>
            </a:r>
            <a:r>
              <a:rPr lang="en-US" altLang="en-US" dirty="0"/>
              <a:t>of state for a </a:t>
            </a:r>
            <a:r>
              <a:rPr lang="en-US" altLang="en-US" dirty="0" smtClean="0"/>
              <a:t>gas, </a:t>
            </a:r>
            <a:r>
              <a:rPr lang="en-US" dirty="0"/>
              <a:t>where the state of the gas is </a:t>
            </a:r>
            <a:r>
              <a:rPr lang="en-US" dirty="0" smtClean="0"/>
              <a:t>its condition </a:t>
            </a:r>
            <a:r>
              <a:rPr lang="en-US" dirty="0"/>
              <a:t>at a given </a:t>
            </a:r>
            <a:r>
              <a:rPr lang="en-US" dirty="0" smtClean="0"/>
              <a:t>time</a:t>
            </a:r>
          </a:p>
          <a:p>
            <a:pPr lvl="1">
              <a:spcBef>
                <a:spcPts val="400"/>
              </a:spcBef>
            </a:pPr>
            <a:r>
              <a:rPr lang="en-US" dirty="0" smtClean="0"/>
              <a:t>Based </a:t>
            </a:r>
            <a:r>
              <a:rPr lang="en-US" dirty="0"/>
              <a:t>on experimental measurements of the properties of </a:t>
            </a:r>
            <a:r>
              <a:rPr lang="en-US" dirty="0" smtClean="0"/>
              <a:t>gases</a:t>
            </a:r>
          </a:p>
          <a:p>
            <a:pPr lvl="1">
              <a:spcBef>
                <a:spcPts val="400"/>
              </a:spcBef>
            </a:pPr>
            <a:r>
              <a:rPr lang="en-US" altLang="en-US" dirty="0">
                <a:latin typeface="Calibri" panose="020F0502020204030204" pitchFamily="34" charset="0"/>
                <a:ea typeface="ＭＳ Ｐゴシック" panose="020B0600070205080204" pitchFamily="34" charset="-128"/>
                <a:cs typeface="Calibri" panose="020F0502020204030204" pitchFamily="34" charset="0"/>
              </a:rPr>
              <a:t>Any gas that obeys this law is said to be behaving ideally</a:t>
            </a:r>
          </a:p>
          <a:p>
            <a:pPr lvl="2">
              <a:spcBef>
                <a:spcPts val="400"/>
              </a:spcBef>
            </a:pPr>
            <a:r>
              <a:rPr lang="en-US" altLang="en-US" dirty="0">
                <a:latin typeface="Calibri" panose="020F0502020204030204" pitchFamily="34" charset="0"/>
                <a:ea typeface="ＭＳ Ｐゴシック" panose="020B0600070205080204" pitchFamily="34" charset="-128"/>
                <a:cs typeface="Calibri" panose="020F0502020204030204" pitchFamily="34" charset="0"/>
              </a:rPr>
              <a:t>An ideal gas is a hypothetical substance </a:t>
            </a:r>
          </a:p>
          <a:p>
            <a:pPr>
              <a:spcBef>
                <a:spcPts val="400"/>
              </a:spcBef>
            </a:pPr>
            <a:endParaRPr lang="en-IN" altLang="en-US" dirty="0" smtClean="0"/>
          </a:p>
        </p:txBody>
      </p:sp>
      <p:sp>
        <p:nvSpPr>
          <p:cNvPr id="696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96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0261484-687E-4DD5-B00B-7AC7116D3D35}" type="slidenum">
              <a:rPr lang="en-US" altLang="en-US" sz="1000">
                <a:solidFill>
                  <a:schemeClr val="tx1"/>
                </a:solidFill>
              </a:rPr>
              <a:pPr>
                <a:spcBef>
                  <a:spcPct val="0"/>
                </a:spcBef>
                <a:buClrTx/>
                <a:buFontTx/>
                <a:buNone/>
              </a:pPr>
              <a:t>45</a:t>
            </a:fld>
            <a:endParaRPr lang="en-US" altLang="en-US" sz="1000">
              <a:solidFill>
                <a:schemeClr val="tx1"/>
              </a:solidFill>
            </a:endParaRPr>
          </a:p>
        </p:txBody>
      </p:sp>
      <p:graphicFrame>
        <p:nvGraphicFramePr>
          <p:cNvPr id="69639" name="Object 8"/>
          <p:cNvGraphicFramePr>
            <a:graphicFrameLocks noChangeAspect="1"/>
          </p:cNvGraphicFramePr>
          <p:nvPr>
            <p:extLst>
              <p:ext uri="{D42A27DB-BD31-4B8C-83A1-F6EECF244321}">
                <p14:modId xmlns:p14="http://schemas.microsoft.com/office/powerpoint/2010/main" xmlns="" val="1537487368"/>
              </p:ext>
            </p:extLst>
          </p:nvPr>
        </p:nvGraphicFramePr>
        <p:xfrm>
          <a:off x="3622139" y="2740371"/>
          <a:ext cx="1836220" cy="476621"/>
        </p:xfrm>
        <a:graphic>
          <a:graphicData uri="http://schemas.openxmlformats.org/presentationml/2006/ole">
            <p:oleObj spid="_x0000_s69663" name="Equation" r:id="rId4" imgW="685502" imgH="177723" progId="">
              <p:embed/>
            </p:oleObj>
          </a:graphicData>
        </a:graphic>
      </p:graphicFrame>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Gas Law Problems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373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Types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Boyle’s law problems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Charles’s law problems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Avogadro’s law problems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Ideal gas law can be applied to any problem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Place the variables that change on one side of the equal sign and the constants on the other side </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5.7 - Ideal Gas Law II</a:t>
            </a:r>
          </a:p>
        </p:txBody>
      </p:sp>
      <p:sp>
        <p:nvSpPr>
          <p:cNvPr id="74755"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Suppose we have a sample of ammonia gas with a volume of 7.0 mL at a pressure of 1.68 atm</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gas is compressed to a volume of 2.7 mL at a constant temperature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Use the ideal gas law to calculate the final pressure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5.7 -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use the ideal gas equation to determine the final pressure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1.68 atm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 </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7.0 mL			</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2.7 mL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pPr>
              <a:defRPr/>
            </a:pPr>
            <a:r>
              <a:rPr lang="en-IN" dirty="0" smtClean="0"/>
              <a:t>What </a:t>
            </a:r>
            <a:r>
              <a:rPr lang="en-IN" dirty="0"/>
              <a:t>information do we need</a:t>
            </a:r>
            <a:r>
              <a:rPr lang="en-IN" dirty="0" smtClean="0"/>
              <a:t>?</a:t>
            </a:r>
          </a:p>
          <a:p>
            <a:pPr lvl="1">
              <a:defRPr/>
            </a:pPr>
            <a:r>
              <a:rPr lang="en-GB" dirty="0"/>
              <a:t>Ideal gas </a:t>
            </a:r>
            <a:r>
              <a:rPr lang="en-GB" dirty="0" smtClean="0"/>
              <a:t>law</a:t>
            </a:r>
          </a:p>
          <a:p>
            <a:pPr lvl="1">
              <a:defRPr/>
            </a:pPr>
            <a:endParaRPr lang="en-IN" dirty="0"/>
          </a:p>
          <a:p>
            <a:pPr lvl="1">
              <a:defRPr/>
            </a:pPr>
            <a:r>
              <a:rPr lang="pt-BR" i="1" dirty="0"/>
              <a:t>R </a:t>
            </a:r>
            <a:r>
              <a:rPr lang="pt-BR" dirty="0"/>
              <a:t>=</a:t>
            </a:r>
            <a:r>
              <a:rPr lang="pt-BR" dirty="0" smtClean="0"/>
              <a:t> </a:t>
            </a:r>
            <a:r>
              <a:rPr lang="pt-BR" dirty="0"/>
              <a:t>0.08206 L </a:t>
            </a:r>
            <a:r>
              <a:rPr lang="pt-BR" dirty="0" smtClean="0"/>
              <a:t>· </a:t>
            </a:r>
            <a:r>
              <a:rPr lang="pt-BR" dirty="0"/>
              <a:t>atm/K </a:t>
            </a:r>
            <a:r>
              <a:rPr lang="pt-BR" dirty="0" smtClean="0"/>
              <a:t>· mol</a:t>
            </a:r>
          </a:p>
          <a:p>
            <a:pPr>
              <a:defRPr/>
            </a:pPr>
            <a:r>
              <a:rPr lang="en-IN" dirty="0"/>
              <a:t>How do we get there</a:t>
            </a:r>
            <a:r>
              <a:rPr lang="en-IN" dirty="0" smtClean="0"/>
              <a:t>?</a:t>
            </a:r>
          </a:p>
          <a:p>
            <a:pPr lvl="1">
              <a:defRPr/>
            </a:pPr>
            <a:r>
              <a:rPr lang="en-IN" dirty="0"/>
              <a:t>What are the variables that change</a:t>
            </a:r>
            <a:r>
              <a:rPr lang="en-IN" dirty="0" smtClean="0"/>
              <a:t>?</a:t>
            </a:r>
          </a:p>
          <a:p>
            <a:pPr marL="457200" lvl="1" indent="0" algn="ctr">
              <a:buFont typeface="Wingdings" panose="05000000000000000000" pitchFamily="2" charset="2"/>
              <a:buNone/>
              <a:defRPr/>
            </a:pPr>
            <a:r>
              <a:rPr lang="en-IN" i="1" dirty="0" smtClean="0"/>
              <a:t>P</a:t>
            </a:r>
            <a:r>
              <a:rPr lang="en-IN" dirty="0" smtClean="0"/>
              <a:t>, </a:t>
            </a:r>
            <a:r>
              <a:rPr lang="en-IN" i="1" dirty="0" smtClean="0"/>
              <a:t>V</a:t>
            </a:r>
          </a:p>
          <a:p>
            <a:pPr lvl="1">
              <a:defRPr/>
            </a:pPr>
            <a:endParaRPr lang="en-GB" dirty="0"/>
          </a:p>
        </p:txBody>
      </p:sp>
      <p:graphicFrame>
        <p:nvGraphicFramePr>
          <p:cNvPr id="4" name="Object 3"/>
          <p:cNvGraphicFramePr>
            <a:graphicFrameLocks noChangeAspect="1"/>
          </p:cNvGraphicFramePr>
          <p:nvPr/>
        </p:nvGraphicFramePr>
        <p:xfrm>
          <a:off x="2813050" y="3255963"/>
          <a:ext cx="1460500" cy="377825"/>
        </p:xfrm>
        <a:graphic>
          <a:graphicData uri="http://schemas.openxmlformats.org/presentationml/2006/ole">
            <p:oleObj spid="_x0000_s76821" name="Equation" r:id="rId3" imgW="685502" imgH="177723"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eaLnBrk="1" hangingPunct="1"/>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5.1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The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Collapsing Can Experiment </a:t>
            </a:r>
          </a:p>
        </p:txBody>
      </p:sp>
      <p:sp>
        <p:nvSpPr>
          <p:cNvPr id="21507"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1508"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6E6AE61-1B13-4517-A530-EFEF2C7E6161}" type="slidenum">
              <a:rPr lang="en-US" altLang="en-US" sz="1000">
                <a:solidFill>
                  <a:schemeClr val="tx1"/>
                </a:solidFill>
              </a:rPr>
              <a:pPr>
                <a:spcBef>
                  <a:spcPct val="0"/>
                </a:spcBef>
                <a:buClrTx/>
                <a:buFontTx/>
                <a:buNone/>
              </a:pPr>
              <a:t>5</a:t>
            </a:fld>
            <a:endParaRPr lang="en-US" altLang="en-US" sz="1000">
              <a:solidFill>
                <a:schemeClr val="tx1"/>
              </a:solidFill>
            </a:endParaRPr>
          </a:p>
        </p:txBody>
      </p:sp>
      <p:pic>
        <p:nvPicPr>
          <p:cNvPr id="21511" name="Picture 1" descr="This illustration depicts an experiment that can be used to ascertain the pressure exerted by the gases in the atmosphere. It contains two images of a large metal can. &#10;&#10;The image on the left is labeled (a). It shows a large metal can that contains water. The can is placed over a burner in order to boil the water. &#10;&#10;The image on the right is labeled (b). The heat is turned off, and the can is sealed. As the heated water cools, the water vapor condenses, and the gas pressure is lowered inside the can. Due to this, the can crumples.&#10;"/>
          <p:cNvPicPr>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1792288" y="2222500"/>
            <a:ext cx="5546725"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lvl="1">
              <a:defRPr/>
            </a:pPr>
            <a:r>
              <a:rPr lang="en-IN" dirty="0"/>
              <a:t>What are the variables that remain constant</a:t>
            </a:r>
            <a:r>
              <a:rPr lang="en-IN" dirty="0" smtClean="0"/>
              <a:t>?</a:t>
            </a:r>
          </a:p>
          <a:p>
            <a:pPr marL="457200" lvl="1" indent="0" algn="ctr">
              <a:buFont typeface="Wingdings" panose="05000000000000000000" pitchFamily="2" charset="2"/>
              <a:buNone/>
              <a:defRPr/>
            </a:pPr>
            <a:r>
              <a:rPr lang="en-IN" i="1" dirty="0"/>
              <a:t>n</a:t>
            </a:r>
            <a:r>
              <a:rPr lang="en-IN" dirty="0" smtClean="0"/>
              <a:t>, </a:t>
            </a:r>
            <a:r>
              <a:rPr lang="en-IN" i="1" dirty="0" smtClean="0"/>
              <a:t>R</a:t>
            </a:r>
            <a:r>
              <a:rPr lang="en-IN" dirty="0" smtClean="0"/>
              <a:t>, </a:t>
            </a:r>
            <a:r>
              <a:rPr lang="en-IN" i="1" dirty="0" smtClean="0"/>
              <a:t>T</a:t>
            </a:r>
          </a:p>
          <a:p>
            <a:pPr lvl="1">
              <a:defRPr/>
            </a:pPr>
            <a:r>
              <a:rPr lang="en-IN" dirty="0"/>
              <a:t>Write the ideal gas law, collecting the change variables on one side of the equal </a:t>
            </a:r>
            <a:r>
              <a:rPr lang="en-IN" dirty="0" smtClean="0"/>
              <a:t>sign and </a:t>
            </a:r>
            <a:r>
              <a:rPr lang="en-IN" dirty="0"/>
              <a:t>the variables that do not change on the </a:t>
            </a:r>
            <a:r>
              <a:rPr lang="en-IN" dirty="0" smtClean="0"/>
              <a:t>other</a:t>
            </a:r>
            <a:endParaRPr lang="en-GB" b="1" i="1" dirty="0"/>
          </a:p>
        </p:txBody>
      </p:sp>
      <p:graphicFrame>
        <p:nvGraphicFramePr>
          <p:cNvPr id="5" name="Object 4"/>
          <p:cNvGraphicFramePr>
            <a:graphicFrameLocks noChangeAspect="1"/>
          </p:cNvGraphicFramePr>
          <p:nvPr/>
        </p:nvGraphicFramePr>
        <p:xfrm>
          <a:off x="4259263" y="4724400"/>
          <a:ext cx="1460500" cy="379413"/>
        </p:xfrm>
        <a:graphic>
          <a:graphicData uri="http://schemas.openxmlformats.org/presentationml/2006/ole">
            <p:oleObj spid="_x0000_s77849" name="Equation" r:id="rId3" imgW="685502" imgH="177723" progId="">
              <p:embed/>
            </p:oleObj>
          </a:graphicData>
        </a:graphic>
      </p:graphicFrame>
      <p:cxnSp>
        <p:nvCxnSpPr>
          <p:cNvPr id="7" name="Straight Arrow Connector 6"/>
          <p:cNvCxnSpPr/>
          <p:nvPr/>
        </p:nvCxnSpPr>
        <p:spPr bwMode="auto">
          <a:xfrm flipV="1">
            <a:off x="4256088" y="5176838"/>
            <a:ext cx="236537" cy="228600"/>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p:cNvSpPr txBox="1">
            <a:spLocks noChangeArrowheads="1"/>
          </p:cNvSpPr>
          <p:nvPr/>
        </p:nvSpPr>
        <p:spPr bwMode="auto">
          <a:xfrm>
            <a:off x="3570288" y="5434013"/>
            <a:ext cx="1371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2000">
                <a:solidFill>
                  <a:schemeClr val="bg1"/>
                </a:solidFill>
                <a:latin typeface="Calibri" panose="020F0502020204030204" pitchFamily="34" charset="0"/>
              </a:rPr>
              <a:t>Change </a:t>
            </a:r>
            <a:endParaRPr lang="en-GB" altLang="en-US" sz="2000">
              <a:solidFill>
                <a:schemeClr val="bg1"/>
              </a:solidFill>
              <a:latin typeface="Calibri" panose="020F0502020204030204" pitchFamily="34" charset="0"/>
            </a:endParaRPr>
          </a:p>
        </p:txBody>
      </p:sp>
      <p:cxnSp>
        <p:nvCxnSpPr>
          <p:cNvPr id="9" name="Straight Arrow Connector 8"/>
          <p:cNvCxnSpPr/>
          <p:nvPr/>
        </p:nvCxnSpPr>
        <p:spPr bwMode="auto">
          <a:xfrm rot="16200000" flipV="1">
            <a:off x="5399881" y="5203032"/>
            <a:ext cx="236537" cy="228600"/>
          </a:xfrm>
          <a:prstGeom prst="straightConnector1">
            <a:avLst/>
          </a:prstGeom>
          <a:solidFill>
            <a:schemeClr val="accent1"/>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Box 9"/>
          <p:cNvSpPr txBox="1">
            <a:spLocks noChangeArrowheads="1"/>
          </p:cNvSpPr>
          <p:nvPr/>
        </p:nvSpPr>
        <p:spPr bwMode="auto">
          <a:xfrm>
            <a:off x="4941888" y="5410200"/>
            <a:ext cx="1763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IN" altLang="en-US" sz="2000">
                <a:solidFill>
                  <a:schemeClr val="bg1"/>
                </a:solidFill>
                <a:latin typeface="Calibri" panose="020F0502020204030204" pitchFamily="34" charset="0"/>
              </a:rPr>
              <a:t>Remain </a:t>
            </a:r>
          </a:p>
          <a:p>
            <a:pPr algn="ctr"/>
            <a:r>
              <a:rPr lang="en-IN" altLang="en-US" sz="2000">
                <a:solidFill>
                  <a:schemeClr val="bg1"/>
                </a:solidFill>
                <a:latin typeface="Calibri" panose="020F0502020204030204" pitchFamily="34" charset="0"/>
              </a:rPr>
              <a:t>constant </a:t>
            </a:r>
            <a:endParaRPr lang="en-GB" altLang="en-US" sz="2000">
              <a:solidFill>
                <a:schemeClr val="bg1"/>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n</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remain the same in this case, we can write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nRT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nRT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c</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ombining</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these gives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4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1.68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7.0 mL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2.7 mL</a:t>
            </a:r>
          </a:p>
          <a:p>
            <a:pPr lvl="1"/>
            <a:r>
              <a:rPr lang="en-IN" altLang="en-US" dirty="0">
                <a:latin typeface="Calibri" panose="020F0502020204030204" pitchFamily="34" charset="0"/>
                <a:ea typeface="ＭＳ Ｐゴシック" panose="020B0600070205080204" pitchFamily="34" charset="-128"/>
                <a:cs typeface="Calibri" panose="020F0502020204030204" pitchFamily="34" charset="0"/>
              </a:rPr>
              <a:t>Solving for P</a:t>
            </a:r>
            <a:r>
              <a:rPr lang="en-IN" altLang="en-US" baseline="-25000" dirty="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a:latin typeface="Calibri" panose="020F0502020204030204" pitchFamily="34" charset="0"/>
                <a:ea typeface="ＭＳ Ｐゴシック" panose="020B0600070205080204" pitchFamily="34" charset="-128"/>
                <a:cs typeface="Calibri" panose="020F0502020204030204" pitchFamily="34" charset="0"/>
              </a:rPr>
              <a:t> gives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1" name="Object 10"/>
          <p:cNvGraphicFramePr>
            <a:graphicFrameLocks noChangeAspect="1"/>
          </p:cNvGraphicFramePr>
          <p:nvPr/>
        </p:nvGraphicFramePr>
        <p:xfrm>
          <a:off x="2297113" y="3581400"/>
          <a:ext cx="5399087" cy="517525"/>
        </p:xfrm>
        <a:graphic>
          <a:graphicData uri="http://schemas.openxmlformats.org/presentationml/2006/ole">
            <p:oleObj spid="_x0000_s78881" name="Equation" r:id="rId3" imgW="2387600" imgH="2286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4274269177"/>
              </p:ext>
            </p:extLst>
          </p:nvPr>
        </p:nvGraphicFramePr>
        <p:xfrm>
          <a:off x="1761524" y="5320844"/>
          <a:ext cx="5724140" cy="997377"/>
        </p:xfrm>
        <a:graphic>
          <a:graphicData uri="http://schemas.openxmlformats.org/presentationml/2006/ole">
            <p:oleObj spid="_x0000_s78882" name="Equation" r:id="rId4" imgW="2768600" imgH="4826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5.7 -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Reality check -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The </a:t>
            </a:r>
            <a:r>
              <a:rPr lang="en-US" altLang="en-US">
                <a:latin typeface="Calibri" panose="020F0502020204030204" pitchFamily="34" charset="0"/>
                <a:ea typeface="ＭＳ Ｐゴシック" panose="020B0600070205080204" pitchFamily="34" charset="-128"/>
                <a:cs typeface="Calibri" panose="020F0502020204030204" pitchFamily="34" charset="0"/>
              </a:rPr>
              <a:t>volume decreased (at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constant temperature</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so the pressure </a:t>
            </a:r>
            <a:r>
              <a:rPr lang="en-US" altLang="en-US">
                <a:latin typeface="Calibri" panose="020F0502020204030204" pitchFamily="34" charset="0"/>
                <a:ea typeface="ＭＳ Ｐゴシック" panose="020B0600070205080204" pitchFamily="34" charset="-128"/>
                <a:cs typeface="Calibri" panose="020F0502020204030204" pitchFamily="34" charset="0"/>
              </a:rPr>
              <a:t>should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increase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Note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that the calculated final pressure is 4.4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Most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gases do not behave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ideally above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1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If the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pressure of this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gas sample was measured,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the observed pressure would differ slightly from 4.4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5.9 - Ideal Gas Law IV</a:t>
            </a:r>
          </a:p>
        </p:txBody>
      </p:sp>
      <p:sp>
        <p:nvSpPr>
          <p:cNvPr id="8089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sample of diborane gas (B</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 substance that bursts into flame when exposed to air, has a pressure of 345 torr at a temperature of –15°C and a volume of 3.48 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If conditions are changed so that the temperature is 36°C and the pressure is 468 torr, what will be the volume of the sample?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5.9 -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use the ideal gas equation to determine the final volume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de-DE" altLang="en-US" i="1" smtClean="0">
                <a:latin typeface="Calibri" panose="020F0502020204030204" pitchFamily="34" charset="0"/>
                <a:ea typeface="ＭＳ Ｐゴシック" panose="020B0600070205080204" pitchFamily="34" charset="-128"/>
                <a:cs typeface="Calibri" panose="020F0502020204030204" pitchFamily="34" charset="0"/>
              </a:rPr>
              <a:t>T</a:t>
            </a:r>
            <a:r>
              <a:rPr lang="de-DE"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de-DE" altLang="en-US" smtClean="0">
                <a:latin typeface="Calibri" panose="020F0502020204030204" pitchFamily="34" charset="0"/>
                <a:ea typeface="ＭＳ Ｐゴシック" panose="020B0600070205080204" pitchFamily="34" charset="-128"/>
                <a:cs typeface="Calibri" panose="020F0502020204030204" pitchFamily="34" charset="0"/>
              </a:rPr>
              <a:t> = 15°C + 273 = 258 K	     </a:t>
            </a:r>
            <a:r>
              <a:rPr lang="de-DE" altLang="en-US" i="1" smtClean="0">
                <a:latin typeface="Calibri" panose="020F0502020204030204" pitchFamily="34" charset="0"/>
                <a:ea typeface="ＭＳ Ｐゴシック" panose="020B0600070205080204" pitchFamily="34" charset="-128"/>
                <a:cs typeface="Calibri" panose="020F0502020204030204" pitchFamily="34" charset="0"/>
              </a:rPr>
              <a:t>T</a:t>
            </a:r>
            <a:r>
              <a:rPr lang="de-DE"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de-DE" altLang="en-US" smtClean="0">
                <a:latin typeface="Calibri" panose="020F0502020204030204" pitchFamily="34" charset="0"/>
                <a:ea typeface="ＭＳ Ｐゴシック" panose="020B0600070205080204" pitchFamily="34" charset="-128"/>
                <a:cs typeface="Calibri" panose="020F0502020204030204" pitchFamily="34" charset="0"/>
              </a:rPr>
              <a:t> = 36°C + 273 = 309 K</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3.48 L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345 torr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468 torr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5.9 -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1)</a:t>
            </a:r>
          </a:p>
        </p:txBody>
      </p:sp>
      <p:sp>
        <p:nvSpPr>
          <p:cNvPr id="3" name="Content Placeholder 2"/>
          <p:cNvSpPr>
            <a:spLocks noGrp="1"/>
          </p:cNvSpPr>
          <p:nvPr>
            <p:ph idx="1"/>
          </p:nvPr>
        </p:nvSpPr>
        <p:spPr/>
        <p:txBody>
          <a:bodyPr/>
          <a:lstStyle/>
          <a:p>
            <a:pPr>
              <a:defRPr/>
            </a:pPr>
            <a:r>
              <a:rPr lang="en-IN" dirty="0"/>
              <a:t>What information do we need</a:t>
            </a:r>
            <a:r>
              <a:rPr lang="en-IN" dirty="0" smtClean="0"/>
              <a:t>?</a:t>
            </a:r>
          </a:p>
          <a:p>
            <a:pPr lvl="1">
              <a:defRPr/>
            </a:pPr>
            <a:r>
              <a:rPr lang="en-GB" dirty="0"/>
              <a:t>Ideal gas </a:t>
            </a:r>
            <a:r>
              <a:rPr lang="en-GB" dirty="0" smtClean="0"/>
              <a:t>law</a:t>
            </a:r>
          </a:p>
          <a:p>
            <a:pPr lvl="1">
              <a:defRPr/>
            </a:pPr>
            <a:endParaRPr lang="en-IN" dirty="0"/>
          </a:p>
          <a:p>
            <a:pPr lvl="1">
              <a:defRPr/>
            </a:pPr>
            <a:r>
              <a:rPr lang="pt-BR" i="1" dirty="0"/>
              <a:t>R </a:t>
            </a:r>
            <a:r>
              <a:rPr lang="pt-BR" dirty="0"/>
              <a:t>=</a:t>
            </a:r>
            <a:r>
              <a:rPr lang="pt-BR" dirty="0" smtClean="0"/>
              <a:t> </a:t>
            </a:r>
            <a:r>
              <a:rPr lang="pt-BR" dirty="0"/>
              <a:t>0.08206 L </a:t>
            </a:r>
            <a:r>
              <a:rPr lang="pt-BR" dirty="0" smtClean="0"/>
              <a:t>· </a:t>
            </a:r>
            <a:r>
              <a:rPr lang="pt-BR" dirty="0"/>
              <a:t>atm/K </a:t>
            </a:r>
            <a:r>
              <a:rPr lang="pt-BR" dirty="0" smtClean="0"/>
              <a:t>· mol</a:t>
            </a:r>
          </a:p>
          <a:p>
            <a:pPr>
              <a:defRPr/>
            </a:pPr>
            <a:r>
              <a:rPr lang="en-IN" dirty="0"/>
              <a:t>How do we get there</a:t>
            </a:r>
            <a:r>
              <a:rPr lang="en-IN" dirty="0" smtClean="0"/>
              <a:t>?</a:t>
            </a:r>
          </a:p>
          <a:p>
            <a:pPr lvl="1">
              <a:defRPr/>
            </a:pPr>
            <a:r>
              <a:rPr lang="en-IN" dirty="0"/>
              <a:t>What are the variables that change</a:t>
            </a:r>
            <a:r>
              <a:rPr lang="en-IN" dirty="0" smtClean="0"/>
              <a:t>?</a:t>
            </a:r>
          </a:p>
          <a:p>
            <a:pPr marL="457200" lvl="1" indent="0" algn="ctr">
              <a:buFont typeface="Wingdings" panose="05000000000000000000" pitchFamily="2" charset="2"/>
              <a:buNone/>
              <a:defRPr/>
            </a:pPr>
            <a:r>
              <a:rPr lang="en-IN" i="1" dirty="0" smtClean="0"/>
              <a:t>P</a:t>
            </a:r>
            <a:r>
              <a:rPr lang="en-IN" dirty="0" smtClean="0"/>
              <a:t>, </a:t>
            </a:r>
            <a:r>
              <a:rPr lang="en-IN" i="1" dirty="0" smtClean="0"/>
              <a:t>V</a:t>
            </a:r>
            <a:r>
              <a:rPr lang="en-IN" dirty="0" smtClean="0"/>
              <a:t>, </a:t>
            </a:r>
            <a:r>
              <a:rPr lang="en-IN" i="1" dirty="0" smtClean="0"/>
              <a:t>T</a:t>
            </a:r>
            <a:endParaRPr lang="en-GB" i="1" dirty="0"/>
          </a:p>
        </p:txBody>
      </p:sp>
      <p:graphicFrame>
        <p:nvGraphicFramePr>
          <p:cNvPr id="4" name="Object 3"/>
          <p:cNvGraphicFramePr>
            <a:graphicFrameLocks noChangeAspect="1"/>
          </p:cNvGraphicFramePr>
          <p:nvPr/>
        </p:nvGraphicFramePr>
        <p:xfrm>
          <a:off x="2971800" y="3224213"/>
          <a:ext cx="1447800" cy="374650"/>
        </p:xfrm>
        <a:graphic>
          <a:graphicData uri="http://schemas.openxmlformats.org/presentationml/2006/ole">
            <p:oleObj spid="_x0000_s82965" name="Equation" r:id="rId3" imgW="685502" imgH="177723"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5.9 -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2)</a:t>
            </a:r>
          </a:p>
        </p:txBody>
      </p:sp>
      <p:sp>
        <p:nvSpPr>
          <p:cNvPr id="3" name="Content Placeholder 2"/>
          <p:cNvSpPr>
            <a:spLocks noGrp="1"/>
          </p:cNvSpPr>
          <p:nvPr>
            <p:ph idx="1"/>
          </p:nvPr>
        </p:nvSpPr>
        <p:spPr/>
        <p:txBody>
          <a:bodyPr/>
          <a:lstStyle/>
          <a:p>
            <a:pPr lvl="1">
              <a:defRPr/>
            </a:pPr>
            <a:r>
              <a:rPr lang="en-IN" dirty="0"/>
              <a:t>What are the variables that remain constant</a:t>
            </a:r>
            <a:r>
              <a:rPr lang="en-IN" dirty="0" smtClean="0"/>
              <a:t>?</a:t>
            </a:r>
          </a:p>
          <a:p>
            <a:pPr marL="457200" lvl="1" indent="0" algn="ctr">
              <a:buFont typeface="Wingdings" panose="05000000000000000000" pitchFamily="2" charset="2"/>
              <a:buNone/>
              <a:defRPr/>
            </a:pPr>
            <a:r>
              <a:rPr lang="en-IN" i="1" dirty="0" smtClean="0"/>
              <a:t>n</a:t>
            </a:r>
            <a:r>
              <a:rPr lang="en-IN" dirty="0" smtClean="0"/>
              <a:t>,</a:t>
            </a:r>
            <a:r>
              <a:rPr lang="en-IN" i="1" dirty="0" smtClean="0"/>
              <a:t> R</a:t>
            </a:r>
            <a:endParaRPr lang="en-GB" i="1" dirty="0" smtClean="0"/>
          </a:p>
          <a:p>
            <a:pPr lvl="1">
              <a:defRPr/>
            </a:pPr>
            <a:r>
              <a:rPr lang="en-IN" dirty="0"/>
              <a:t>Write the ideal gas law, collecting the change variables on one side of the equal </a:t>
            </a:r>
            <a:r>
              <a:rPr lang="en-IN" dirty="0" smtClean="0"/>
              <a:t>sign and </a:t>
            </a:r>
            <a:r>
              <a:rPr lang="en-IN" dirty="0"/>
              <a:t>the variables that do not change on the </a:t>
            </a:r>
            <a:r>
              <a:rPr lang="en-IN" dirty="0" smtClean="0"/>
              <a:t>other</a:t>
            </a:r>
          </a:p>
        </p:txBody>
      </p:sp>
      <p:graphicFrame>
        <p:nvGraphicFramePr>
          <p:cNvPr id="5" name="Object 4"/>
          <p:cNvGraphicFramePr>
            <a:graphicFrameLocks noChangeAspect="1"/>
          </p:cNvGraphicFramePr>
          <p:nvPr/>
        </p:nvGraphicFramePr>
        <p:xfrm>
          <a:off x="3986213" y="4724400"/>
          <a:ext cx="1285875" cy="830263"/>
        </p:xfrm>
        <a:graphic>
          <a:graphicData uri="http://schemas.openxmlformats.org/presentationml/2006/ole">
            <p:oleObj spid="_x0000_s83989" name="Equation" r:id="rId3" imgW="609336" imgH="393529"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5.9 -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3)</a:t>
            </a:r>
          </a:p>
        </p:txBody>
      </p:sp>
      <p:sp>
        <p:nvSpPr>
          <p:cNvPr id="3" name="Content Placeholder 2"/>
          <p:cNvSpPr>
            <a:spLocks noGrp="1"/>
          </p:cNvSpPr>
          <p:nvPr>
            <p:ph idx="1"/>
          </p:nvPr>
        </p:nvSpPr>
        <p:spPr/>
        <p:txBody>
          <a:bodyPr/>
          <a:lstStyle/>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Solving for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p>
        </p:txBody>
      </p:sp>
      <p:graphicFrame>
        <p:nvGraphicFramePr>
          <p:cNvPr id="7" name="Object 6"/>
          <p:cNvGraphicFramePr>
            <a:graphicFrameLocks noChangeAspect="1"/>
          </p:cNvGraphicFramePr>
          <p:nvPr/>
        </p:nvGraphicFramePr>
        <p:xfrm>
          <a:off x="1905000" y="2424113"/>
          <a:ext cx="4733925" cy="919162"/>
        </p:xfrm>
        <a:graphic>
          <a:graphicData uri="http://schemas.openxmlformats.org/presentationml/2006/ole">
            <p:oleObj spid="_x0000_s85047" name="Equation" r:id="rId3" imgW="2222500" imgH="431800" progId="">
              <p:embed/>
            </p:oleObj>
          </a:graphicData>
        </a:graphic>
      </p:graphicFrame>
      <p:graphicFrame>
        <p:nvGraphicFramePr>
          <p:cNvPr id="4" name="Object 3"/>
          <p:cNvGraphicFramePr>
            <a:graphicFrameLocks noChangeAspect="1"/>
          </p:cNvGraphicFramePr>
          <p:nvPr/>
        </p:nvGraphicFramePr>
        <p:xfrm>
          <a:off x="1900238" y="4264025"/>
          <a:ext cx="5711825" cy="1203325"/>
        </p:xfrm>
        <a:graphic>
          <a:graphicData uri="http://schemas.openxmlformats.org/presentationml/2006/ole">
            <p:oleObj spid="_x0000_s85048" name="Equation" r:id="rId4" imgW="2654300" imgH="558800" progId="">
              <p:embed/>
            </p:oleObj>
          </a:graphicData>
        </a:graphic>
      </p:graphicFrame>
      <p:graphicFrame>
        <p:nvGraphicFramePr>
          <p:cNvPr id="8" name="Object 7"/>
          <p:cNvGraphicFramePr>
            <a:graphicFrameLocks noChangeAspect="1"/>
          </p:cNvGraphicFramePr>
          <p:nvPr/>
        </p:nvGraphicFramePr>
        <p:xfrm>
          <a:off x="3771900" y="5700713"/>
          <a:ext cx="1589088" cy="501650"/>
        </p:xfrm>
        <a:graphic>
          <a:graphicData uri="http://schemas.openxmlformats.org/presentationml/2006/ole">
            <p:oleObj spid="_x0000_s85049" name="Equation" r:id="rId5" imgW="723586" imgH="228501"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5.10 - Ideal Gas Law V</a:t>
            </a:r>
          </a:p>
        </p:txBody>
      </p:sp>
      <p:sp>
        <p:nvSpPr>
          <p:cNvPr id="8601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sample containing 0.35 mole of argon gas at a temperature of 13°C and a pressure of 568 torr is heated to 56°C and a pressure of 897 torr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change in volume that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occurs</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5.10 -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use the ideal gas equation to determine the final volume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p:txBody>
      </p:sp>
      <p:pic>
        <p:nvPicPr>
          <p:cNvPr id="4" name="Picture 3" descr="This table contains the information regarding the number of moles of gas, pressure, and temperature of the first and second states of argon gas. The table contains two columns and four rows. Column 1 is titled state 1 and column 2 is titled state 2. In row 2, column 1 reads n1 = 0.35 mol, and column 2 reads n2 = 0.35 mol. In row 3, column 1 reads P1 = 0.747 atm, and column 2 reads P2 = 1.18 atm. In row 4, column 1 reads T1 = 286 K, and column 2 reads T2 = 329 K."/>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93725" y="4338638"/>
            <a:ext cx="8196263"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Barometer</a:t>
            </a:r>
          </a:p>
        </p:txBody>
      </p:sp>
      <p:sp>
        <p:nvSpPr>
          <p:cNvPr id="23555" name="Content Placeholder 2"/>
          <p:cNvSpPr>
            <a:spLocks noGrp="1"/>
          </p:cNvSpPr>
          <p:nvPr>
            <p:ph idx="1"/>
          </p:nvPr>
        </p:nvSpPr>
        <p:spPr>
          <a:xfrm>
            <a:off x="114300" y="2133600"/>
            <a:ext cx="6186488" cy="4572000"/>
          </a:xfrm>
        </p:spPr>
        <p:txBody>
          <a:bodyPr/>
          <a:lstStyle/>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Device used to measure atmospheric pressure</a:t>
            </a:r>
          </a:p>
          <a:p>
            <a:pPr lvl="1">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Atmospheric pressure results from the weight of the air</a:t>
            </a:r>
          </a:p>
          <a:p>
            <a:pPr lvl="2">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Variations are attributed to change in weather conditions and altitudes </a:t>
            </a:r>
          </a:p>
          <a:p>
            <a:pPr>
              <a:spcBef>
                <a:spcPts val="5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Contains a glass tube filled with liquid mercury that is inverted in a dish containing mercury </a:t>
            </a:r>
          </a:p>
        </p:txBody>
      </p:sp>
      <p:pic>
        <p:nvPicPr>
          <p:cNvPr id="23556" name="Picture 6" descr="This is an image of a torricellian barometer. It is constructed by filling a glass tube with liquid mercury and inverting it in a dish of mercury. Mercury flows out of the tube until the pressure of the column of mercury standing on the surface of the mercury in the dish is equal to the pressure of the air on the rest of the surface of the mercury in the dish.&#10;&#10;The distance from the meniscus of the mercury within the tube to the surface of the mercury in the dish is labeled h = 760 mm Hg for standard atmosphere.&#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788" y="1476375"/>
            <a:ext cx="2690812"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5.10 -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Ideal gas law</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R =</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0.08206 L · atm/K · mol</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and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nvGraphicFramePr>
        <p:xfrm>
          <a:off x="2847975" y="3421063"/>
          <a:ext cx="1695450" cy="439737"/>
        </p:xfrm>
        <a:graphic>
          <a:graphicData uri="http://schemas.openxmlformats.org/presentationml/2006/ole">
            <p:oleObj spid="_x0000_s88085" name="Equation" r:id="rId3" imgW="685502" imgH="177723"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5.10 -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nvGraphicFramePr>
        <p:xfrm>
          <a:off x="3600450" y="3328988"/>
          <a:ext cx="1435100" cy="919162"/>
        </p:xfrm>
        <a:graphic>
          <a:graphicData uri="http://schemas.openxmlformats.org/presentationml/2006/ole">
            <p:oleObj spid="_x0000_s89143" name="Equation" r:id="rId3" imgW="672808" imgH="431613" progId="">
              <p:embed/>
            </p:oleObj>
          </a:graphicData>
        </a:graphic>
      </p:graphicFrame>
      <p:graphicFrame>
        <p:nvGraphicFramePr>
          <p:cNvPr id="7" name="Object 6"/>
          <p:cNvGraphicFramePr>
            <a:graphicFrameLocks noChangeAspect="1"/>
          </p:cNvGraphicFramePr>
          <p:nvPr/>
        </p:nvGraphicFramePr>
        <p:xfrm>
          <a:off x="3944938" y="5641975"/>
          <a:ext cx="1160462" cy="454025"/>
        </p:xfrm>
        <a:graphic>
          <a:graphicData uri="http://schemas.openxmlformats.org/presentationml/2006/ole">
            <p:oleObj spid="_x0000_s89144" name="Equation" r:id="rId4" imgW="583947" imgH="228501" progId="">
              <p:embed/>
            </p:oleObj>
          </a:graphicData>
        </a:graphic>
      </p:graphicFrame>
      <p:graphicFrame>
        <p:nvGraphicFramePr>
          <p:cNvPr id="8" name="Object 7"/>
          <p:cNvGraphicFramePr>
            <a:graphicFrameLocks noChangeAspect="1"/>
          </p:cNvGraphicFramePr>
          <p:nvPr/>
        </p:nvGraphicFramePr>
        <p:xfrm>
          <a:off x="838200" y="4303713"/>
          <a:ext cx="7156450" cy="1133475"/>
        </p:xfrm>
        <a:graphic>
          <a:graphicData uri="http://schemas.openxmlformats.org/presentationml/2006/ole">
            <p:oleObj spid="_x0000_s89145" name="Equation" r:id="rId5" imgW="3530600" imgH="5588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5.10 -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2215318687"/>
              </p:ext>
            </p:extLst>
          </p:nvPr>
        </p:nvGraphicFramePr>
        <p:xfrm>
          <a:off x="3705225" y="2754313"/>
          <a:ext cx="1670050" cy="993775"/>
        </p:xfrm>
        <a:graphic>
          <a:graphicData uri="http://schemas.openxmlformats.org/presentationml/2006/ole">
            <p:oleObj spid="_x0000_s90170" name="Equation" r:id="rId3" imgW="723586" imgH="431613" progId="">
              <p:embed/>
            </p:oleObj>
          </a:graphicData>
        </a:graphic>
      </p:graphicFrame>
      <p:graphicFrame>
        <p:nvGraphicFramePr>
          <p:cNvPr id="5" name="Object 4"/>
          <p:cNvGraphicFramePr>
            <a:graphicFrameLocks noChangeAspect="1"/>
          </p:cNvGraphicFramePr>
          <p:nvPr/>
        </p:nvGraphicFramePr>
        <p:xfrm>
          <a:off x="4132263" y="5254625"/>
          <a:ext cx="1387475" cy="479425"/>
        </p:xfrm>
        <a:graphic>
          <a:graphicData uri="http://schemas.openxmlformats.org/presentationml/2006/ole">
            <p:oleObj spid="_x0000_s90171" name="Equation" r:id="rId4" imgW="660400" imgH="22860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3977564764"/>
              </p:ext>
            </p:extLst>
          </p:nvPr>
        </p:nvGraphicFramePr>
        <p:xfrm>
          <a:off x="1054893" y="3818732"/>
          <a:ext cx="6970713" cy="1100138"/>
        </p:xfrm>
        <a:graphic>
          <a:graphicData uri="http://schemas.openxmlformats.org/presentationml/2006/ole">
            <p:oleObj spid="_x0000_s90172" name="Equation" r:id="rId5" imgW="3543300" imgH="5588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5.10 -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change in volume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Conclusion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change in volume is negative because the volume decreases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 name="Object 6"/>
          <p:cNvGraphicFramePr>
            <a:graphicFrameLocks noChangeAspect="1"/>
          </p:cNvGraphicFramePr>
          <p:nvPr/>
        </p:nvGraphicFramePr>
        <p:xfrm>
          <a:off x="2133600" y="2895600"/>
          <a:ext cx="5151438" cy="549275"/>
        </p:xfrm>
        <a:graphic>
          <a:graphicData uri="http://schemas.openxmlformats.org/presentationml/2006/ole">
            <p:oleObj spid="_x0000_s91158" name="Equation" r:id="rId4" imgW="2146300" imgH="228600" progId="">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Molar Volume of an Ideal Gas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Content Placeholder 4"/>
          <p:cNvSpPr>
            <a:spLocks noGrp="1"/>
          </p:cNvSpPr>
          <p:nvPr>
            <p:ph idx="1"/>
          </p:nvPr>
        </p:nvSpPr>
        <p:spPr/>
        <p:txBody>
          <a:bodyPr/>
          <a:lstStyle/>
          <a:p>
            <a:pPr>
              <a:defRPr/>
            </a:pP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Molar volume</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For 1 mole of an ideal gas at 0°C and 1 atm, the volume of the gas is 22.42 L</a:t>
            </a:r>
          </a:p>
          <a:p>
            <a:pPr>
              <a:defRPr/>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marL="0" indent="0">
              <a:buFont typeface="Wingdings" panose="05000000000000000000" pitchFamily="2" charset="2"/>
              <a:buNone/>
              <a:defRPr/>
            </a:pPr>
            <a:endParaRPr lang="en-US"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pPr lvl="1">
              <a:defRPr/>
            </a:pPr>
            <a:endParaRPr lang="en-US" altLang="en-US" sz="1400"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pPr lvl="1">
              <a:defRPr/>
            </a:pP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Standard temperature and pressure (STP)</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Conditions 0°C and 1 </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defRPr/>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defRPr/>
            </a:pP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defRPr/>
            </a:pPr>
            <a:endParaRPr lang="en-GB" dirty="0"/>
          </a:p>
        </p:txBody>
      </p:sp>
      <p:graphicFrame>
        <p:nvGraphicFramePr>
          <p:cNvPr id="14340" name="Object 5"/>
          <p:cNvGraphicFramePr>
            <a:graphicFrameLocks noChangeAspect="1"/>
          </p:cNvGraphicFramePr>
          <p:nvPr>
            <p:extLst>
              <p:ext uri="{D42A27DB-BD31-4B8C-83A1-F6EECF244321}">
                <p14:modId xmlns:p14="http://schemas.microsoft.com/office/powerpoint/2010/main" xmlns="" val="3038254312"/>
              </p:ext>
            </p:extLst>
          </p:nvPr>
        </p:nvGraphicFramePr>
        <p:xfrm>
          <a:off x="685221" y="3193256"/>
          <a:ext cx="8133921" cy="1443038"/>
        </p:xfrm>
        <a:graphic>
          <a:graphicData uri="http://schemas.openxmlformats.org/presentationml/2006/ole">
            <p:oleObj spid="_x0000_s92176" name="Equation" r:id="rId4" imgW="4012920" imgH="711000" progId="">
              <p:embed/>
            </p:oleObj>
          </a:graphicData>
        </a:graphic>
      </p:graphicFrame>
    </p:spTree>
    <p:extLst>
      <p:ext uri="{BB962C8B-B14F-4D97-AF65-F5344CB8AC3E}">
        <p14:creationId xmlns:p14="http://schemas.microsoft.com/office/powerpoint/2010/main" xmlns="" val="3580622527"/>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638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STP was defined as normal room temperature (22°C) and 1 atm?</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this affect the molar volume of an ideal gas?</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Include an explanation and a number</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85098903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5.12 - Gas Stoichiometry II</a:t>
            </a:r>
          </a:p>
        </p:txBody>
      </p:sp>
      <p:sp>
        <p:nvSpPr>
          <p:cNvPr id="1741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Quicklime (CaO) is produced by the thermal decomposition of calcium carbonate (CaCO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volume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STP produced from the decomposition of 152 g CaCO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by the reaction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7412" name="Object 3"/>
          <p:cNvGraphicFramePr>
            <a:graphicFrameLocks noChangeAspect="1"/>
          </p:cNvGraphicFramePr>
          <p:nvPr/>
        </p:nvGraphicFramePr>
        <p:xfrm>
          <a:off x="2154238" y="4502150"/>
          <a:ext cx="4479925" cy="546100"/>
        </p:xfrm>
        <a:graphic>
          <a:graphicData uri="http://schemas.openxmlformats.org/presentationml/2006/ole">
            <p:oleObj spid="_x0000_s93198" name="Equation" r:id="rId3" imgW="2082800" imgH="254000" progId="">
              <p:embed/>
            </p:oleObj>
          </a:graphicData>
        </a:graphic>
      </p:graphicFrame>
    </p:spTree>
    <p:extLst>
      <p:ext uri="{BB962C8B-B14F-4D97-AF65-F5344CB8AC3E}">
        <p14:creationId xmlns:p14="http://schemas.microsoft.com/office/powerpoint/2010/main" xmlns="" val="346950856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5.12 - Solution</a:t>
            </a:r>
          </a:p>
        </p:txBody>
      </p:sp>
      <p:sp>
        <p:nvSpPr>
          <p:cNvPr id="9728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use stoichiometry to determine the volume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 </a:t>
            </a:r>
          </a:p>
          <a:p>
            <a:pPr lvl="1"/>
            <a:endParaRPr lang="en-IN" altLang="en-US" sz="600" i="1"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Molar volume of a gas at STP is 22.42 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7284" name="Object 4"/>
          <p:cNvGraphicFramePr>
            <a:graphicFrameLocks noChangeAspect="1"/>
          </p:cNvGraphicFramePr>
          <p:nvPr/>
        </p:nvGraphicFramePr>
        <p:xfrm>
          <a:off x="941388" y="4229100"/>
          <a:ext cx="4481512" cy="546100"/>
        </p:xfrm>
        <a:graphic>
          <a:graphicData uri="http://schemas.openxmlformats.org/presentationml/2006/ole">
            <p:oleObj spid="_x0000_s94222" name="Equation" r:id="rId3" imgW="2082800" imgH="254000" progId="">
              <p:embed/>
            </p:oleObj>
          </a:graphicData>
        </a:graphic>
      </p:graphicFrame>
    </p:spTree>
    <p:extLst>
      <p:ext uri="{BB962C8B-B14F-4D97-AF65-F5344CB8AC3E}">
        <p14:creationId xmlns:p14="http://schemas.microsoft.com/office/powerpoint/2010/main" xmlns="" val="35263605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28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9830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balanced equation?</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CaCO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(100.09 g/mol)?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8308" name="Object 5"/>
          <p:cNvGraphicFramePr>
            <a:graphicFrameLocks noChangeAspect="1"/>
          </p:cNvGraphicFramePr>
          <p:nvPr/>
        </p:nvGraphicFramePr>
        <p:xfrm>
          <a:off x="2681288" y="3319463"/>
          <a:ext cx="4481512" cy="546100"/>
        </p:xfrm>
        <a:graphic>
          <a:graphicData uri="http://schemas.openxmlformats.org/presentationml/2006/ole">
            <p:oleObj spid="_x0000_s95260" name="Equation" r:id="rId3" imgW="2082800" imgH="254000" progId="">
              <p:embed/>
            </p:oleObj>
          </a:graphicData>
        </a:graphic>
      </p:graphicFrame>
      <p:graphicFrame>
        <p:nvGraphicFramePr>
          <p:cNvPr id="98309" name="Object 3"/>
          <p:cNvGraphicFramePr>
            <a:graphicFrameLocks noChangeAspect="1"/>
          </p:cNvGraphicFramePr>
          <p:nvPr>
            <p:extLst>
              <p:ext uri="{D42A27DB-BD31-4B8C-83A1-F6EECF244321}">
                <p14:modId xmlns:p14="http://schemas.microsoft.com/office/powerpoint/2010/main" xmlns="" val="3525755936"/>
              </p:ext>
            </p:extLst>
          </p:nvPr>
        </p:nvGraphicFramePr>
        <p:xfrm>
          <a:off x="735561" y="4791989"/>
          <a:ext cx="7609377" cy="1032832"/>
        </p:xfrm>
        <a:graphic>
          <a:graphicData uri="http://schemas.openxmlformats.org/presentationml/2006/ole">
            <p:oleObj spid="_x0000_s95261" name="Equation" r:id="rId4" imgW="3365500" imgH="457200" progId="">
              <p:embed/>
            </p:oleObj>
          </a:graphicData>
        </a:graphic>
      </p:graphicFrame>
    </p:spTree>
    <p:extLst>
      <p:ext uri="{BB962C8B-B14F-4D97-AF65-F5344CB8AC3E}">
        <p14:creationId xmlns:p14="http://schemas.microsoft.com/office/powerpoint/2010/main" xmlns="" val="24507285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8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lvl="1">
              <a:defRPr/>
            </a:pPr>
            <a:r>
              <a:rPr lang="en-IN" dirty="0"/>
              <a:t>What is the mole ratio between CO</a:t>
            </a:r>
            <a:r>
              <a:rPr lang="en-IN" baseline="-25000" dirty="0"/>
              <a:t>2</a:t>
            </a:r>
            <a:r>
              <a:rPr lang="en-IN" dirty="0"/>
              <a:t> and CaCO</a:t>
            </a:r>
            <a:r>
              <a:rPr lang="en-IN" baseline="-25000" dirty="0"/>
              <a:t>3</a:t>
            </a:r>
            <a:r>
              <a:rPr lang="en-IN" dirty="0"/>
              <a:t> in the balanced equation</a:t>
            </a:r>
            <a:r>
              <a:rPr lang="en-IN" dirty="0" smtClean="0"/>
              <a:t>?</a:t>
            </a:r>
          </a:p>
          <a:p>
            <a:pPr lvl="1">
              <a:defRPr/>
            </a:pPr>
            <a:endParaRPr lang="en-IN" dirty="0"/>
          </a:p>
          <a:p>
            <a:pPr lvl="1">
              <a:defRPr/>
            </a:pPr>
            <a:endParaRPr lang="en-IN" i="1" dirty="0" smtClean="0"/>
          </a:p>
          <a:p>
            <a:pPr lvl="1">
              <a:defRPr/>
            </a:pPr>
            <a:endParaRPr lang="en-IN" sz="1050" i="1" dirty="0" smtClean="0"/>
          </a:p>
          <a:p>
            <a:pPr lvl="1">
              <a:defRPr/>
            </a:pPr>
            <a:r>
              <a:rPr lang="en-IN" dirty="0"/>
              <a:t>What are the moles of </a:t>
            </a:r>
            <a:r>
              <a:rPr lang="en-IN" dirty="0" smtClean="0"/>
              <a:t>CO</a:t>
            </a:r>
            <a:r>
              <a:rPr lang="en-IN" baseline="-25000" dirty="0" smtClean="0"/>
              <a:t>2</a:t>
            </a:r>
            <a:r>
              <a:rPr lang="en-IN" dirty="0" smtClean="0"/>
              <a:t>?</a:t>
            </a:r>
          </a:p>
          <a:p>
            <a:pPr lvl="2">
              <a:defRPr/>
            </a:pPr>
            <a:r>
              <a:rPr lang="en-IN" dirty="0" smtClean="0"/>
              <a:t>1.52 </a:t>
            </a:r>
            <a:r>
              <a:rPr lang="en-IN" dirty="0"/>
              <a:t>moles of </a:t>
            </a:r>
            <a:r>
              <a:rPr lang="en-IN" dirty="0" smtClean="0"/>
              <a:t>CO</a:t>
            </a:r>
            <a:r>
              <a:rPr lang="en-IN" baseline="-25000" dirty="0" smtClean="0"/>
              <a:t>2</a:t>
            </a:r>
            <a:r>
              <a:rPr lang="en-IN" dirty="0" smtClean="0"/>
              <a:t>, which </a:t>
            </a:r>
            <a:r>
              <a:rPr lang="en-IN" dirty="0"/>
              <a:t>is the same as the moles of </a:t>
            </a:r>
            <a:r>
              <a:rPr lang="en-IN" dirty="0" smtClean="0"/>
              <a:t>CaCO</a:t>
            </a:r>
            <a:r>
              <a:rPr lang="en-IN" baseline="-25000" dirty="0" smtClean="0"/>
              <a:t>3</a:t>
            </a:r>
            <a:r>
              <a:rPr lang="en-IN" dirty="0" smtClean="0"/>
              <a:t> because </a:t>
            </a:r>
            <a:r>
              <a:rPr lang="en-IN" dirty="0"/>
              <a:t>the </a:t>
            </a:r>
            <a:r>
              <a:rPr lang="en-IN" dirty="0" smtClean="0"/>
              <a:t>mole </a:t>
            </a:r>
            <a:r>
              <a:rPr lang="en-GB" dirty="0" smtClean="0"/>
              <a:t>ratio </a:t>
            </a:r>
            <a:r>
              <a:rPr lang="en-GB" dirty="0"/>
              <a:t>is </a:t>
            </a:r>
            <a:r>
              <a:rPr lang="en-GB" dirty="0" smtClean="0"/>
              <a:t>1</a:t>
            </a:r>
            <a:endParaRPr lang="en-GB" dirty="0"/>
          </a:p>
        </p:txBody>
      </p:sp>
      <p:graphicFrame>
        <p:nvGraphicFramePr>
          <p:cNvPr id="99332" name="Object 4"/>
          <p:cNvGraphicFramePr>
            <a:graphicFrameLocks noChangeAspect="1"/>
          </p:cNvGraphicFramePr>
          <p:nvPr>
            <p:extLst>
              <p:ext uri="{D42A27DB-BD31-4B8C-83A1-F6EECF244321}">
                <p14:modId xmlns:p14="http://schemas.microsoft.com/office/powerpoint/2010/main" xmlns="" val="1270797998"/>
              </p:ext>
            </p:extLst>
          </p:nvPr>
        </p:nvGraphicFramePr>
        <p:xfrm>
          <a:off x="3639831" y="3130439"/>
          <a:ext cx="2010388" cy="977271"/>
        </p:xfrm>
        <a:graphic>
          <a:graphicData uri="http://schemas.openxmlformats.org/presentationml/2006/ole">
            <p:oleObj spid="_x0000_s96271" name="Equation" r:id="rId3" imgW="888614" imgH="431613" progId="">
              <p:embed/>
            </p:oleObj>
          </a:graphicData>
        </a:graphic>
      </p:graphicFrame>
    </p:spTree>
    <p:extLst>
      <p:ext uri="{BB962C8B-B14F-4D97-AF65-F5344CB8AC3E}">
        <p14:creationId xmlns:p14="http://schemas.microsoft.com/office/powerpoint/2010/main" xmlns="" val="23326230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3" descr="This is an illustration of a simple open-ended manometer that is used for measuring the pressure of a gas in a container. The device contains a J-tube that is attached to a flask. The tube contains liquid mercury.&#10;The illustration contains two images. &#10;&#10;The image on the left depicts the situation where gas pressure is equal to atmospheric pressure minus the difference in mercury levels. Atmospheric pressure is exerted through the open end of the J-tube. In the flask, the pressure of the sample of gas is less than the atmospheric pressure. &#10;&#10;The image on the right depicts the situation where gas pressure is equal to atmospheric pressure plus the difference in mercury levels. Atmospheric pressure is exerted through the open end of the J-tube. In the flask, the pressure of the sample of gas is greater than the atmospheric press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0450" y="1985963"/>
            <a:ext cx="5395913" cy="399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Manometer</a:t>
            </a:r>
          </a:p>
        </p:txBody>
      </p:sp>
      <p:sp>
        <p:nvSpPr>
          <p:cNvPr id="24580" name="Rectangle 2"/>
          <p:cNvSpPr>
            <a:spLocks noGrp="1" noChangeArrowheads="1"/>
          </p:cNvSpPr>
          <p:nvPr>
            <p:ph idx="1"/>
          </p:nvPr>
        </p:nvSpPr>
        <p:spPr>
          <a:xfrm>
            <a:off x="114300" y="2133600"/>
            <a:ext cx="3771900" cy="4572000"/>
          </a:xfrm>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Device used for measuring the pressure of a gas in a container</a:t>
            </a:r>
          </a:p>
        </p:txBody>
      </p:sp>
      <p:sp>
        <p:nvSpPr>
          <p:cNvPr id="24581"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458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0CDC4AE-8D93-42E4-A717-CDF0CA504C97}" type="slidenum">
              <a:rPr lang="en-US" altLang="en-US" sz="1000">
                <a:solidFill>
                  <a:schemeClr val="tx1"/>
                </a:solidFill>
              </a:rPr>
              <a:pPr>
                <a:spcBef>
                  <a:spcPct val="0"/>
                </a:spcBef>
                <a:buClrTx/>
                <a:buFontTx/>
                <a:buNone/>
              </a:pPr>
              <a:t>7</a:t>
            </a:fld>
            <a:endParaRPr lang="en-US" altLang="en-US" sz="1000">
              <a:solidFill>
                <a:schemeClr val="tx1"/>
              </a:solidFill>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5.12 -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00355"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volume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can compute this by using the molar volume since the sample is at STP:</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Thus, the decomposition of 152 g CaCO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produces 34.1 L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STP</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0356" name="Object 3"/>
          <p:cNvGraphicFramePr>
            <a:graphicFrameLocks noChangeAspect="1"/>
          </p:cNvGraphicFramePr>
          <p:nvPr>
            <p:extLst>
              <p:ext uri="{D42A27DB-BD31-4B8C-83A1-F6EECF244321}">
                <p14:modId xmlns:p14="http://schemas.microsoft.com/office/powerpoint/2010/main" xmlns="" val="839111183"/>
              </p:ext>
            </p:extLst>
          </p:nvPr>
        </p:nvGraphicFramePr>
        <p:xfrm>
          <a:off x="1573040" y="3621048"/>
          <a:ext cx="5934419" cy="993122"/>
        </p:xfrm>
        <a:graphic>
          <a:graphicData uri="http://schemas.openxmlformats.org/presentationml/2006/ole">
            <p:oleObj spid="_x0000_s97296" name="Equation" r:id="rId3" imgW="2730500" imgH="457200" progId="">
              <p:embed/>
            </p:oleObj>
          </a:graphicData>
        </a:graphic>
      </p:graphicFrame>
    </p:spTree>
    <p:extLst>
      <p:ext uri="{BB962C8B-B14F-4D97-AF65-F5344CB8AC3E}">
        <p14:creationId xmlns:p14="http://schemas.microsoft.com/office/powerpoint/2010/main" xmlns="" val="30800081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5.13 - Gas Stoichiometry III</a:t>
            </a:r>
          </a:p>
        </p:txBody>
      </p:sp>
      <p:sp>
        <p:nvSpPr>
          <p:cNvPr id="2253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sample of methane gas having a volume of 2.80 L at 25°C and 1.65 atm was mixed with a sample of oxygen gas having a volume of 35.0 L at 31°C and 1.25 atm, and the mixture was then ignited to form carbon dioxide and water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volume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formed at a pressure of 2.50 atm and a temperature of 125°C</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4043708504"/>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a:t>
            </a:r>
          </a:p>
        </p:txBody>
      </p:sp>
      <p:sp>
        <p:nvSpPr>
          <p:cNvPr id="10240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the volume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p:txBody>
      </p:sp>
      <p:pic>
        <p:nvPicPr>
          <p:cNvPr id="102404" name="Picture 3" descr="This table contains four columns and four rows. &#10;Column 1 is untitled, column 2 is titled methane, column 3 is titled oxygen, and column 4 is titled carbon dioxide. &#10;In row 2, column 1 reads P, column 2 reads 1.65 atm, column 3 reads 1.25 atm, and column 4 reads 2.50 atm.&#10;In row 3, column 1 reads V, column 2 reads 2.80 L, column 3 reads 35.0 L, and column 4 contains a question mark.&#10;In row 4, column 1 reads T, column 2 reads 25°C + 273 = 298 K, column 3 reads 31°C + 273 = 304 K, and column 3 reads 125°C + 273 = 398 K.&#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088" y="4164013"/>
            <a:ext cx="8875712" cy="149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17142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0342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Balanced chemical equation for the reaction</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Ideal gas law</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R </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0.08206 L · atm/K · mol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3428" name="Object 4"/>
          <p:cNvGraphicFramePr>
            <a:graphicFrameLocks noChangeAspect="1"/>
          </p:cNvGraphicFramePr>
          <p:nvPr/>
        </p:nvGraphicFramePr>
        <p:xfrm>
          <a:off x="3132138" y="3751263"/>
          <a:ext cx="1431925" cy="371475"/>
        </p:xfrm>
        <a:graphic>
          <a:graphicData uri="http://schemas.openxmlformats.org/presentationml/2006/ole">
            <p:oleObj spid="_x0000_s98319" name="Equation" r:id="rId3" imgW="685502" imgH="177723" progId="">
              <p:embed/>
            </p:oleObj>
          </a:graphicData>
        </a:graphic>
      </p:graphicFrame>
    </p:spTree>
    <p:extLst>
      <p:ext uri="{BB962C8B-B14F-4D97-AF65-F5344CB8AC3E}">
        <p14:creationId xmlns:p14="http://schemas.microsoft.com/office/powerpoint/2010/main" xmlns="" val="34253723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10445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balanced equation?</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From the description of the reaction, the unbalanced equation is</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IN" altLang="en-US" sz="140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can be balanced to give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4452" name="Object 3"/>
          <p:cNvGraphicFramePr>
            <a:graphicFrameLocks noChangeAspect="1"/>
          </p:cNvGraphicFramePr>
          <p:nvPr/>
        </p:nvGraphicFramePr>
        <p:xfrm>
          <a:off x="2368550" y="4111625"/>
          <a:ext cx="4946650" cy="490538"/>
        </p:xfrm>
        <a:graphic>
          <a:graphicData uri="http://schemas.openxmlformats.org/presentationml/2006/ole">
            <p:oleObj spid="_x0000_s99356" name="Equation" r:id="rId3" imgW="2565400" imgH="254000" progId="">
              <p:embed/>
            </p:oleObj>
          </a:graphicData>
        </a:graphic>
      </p:graphicFrame>
      <p:graphicFrame>
        <p:nvGraphicFramePr>
          <p:cNvPr id="104453" name="Object 5"/>
          <p:cNvGraphicFramePr>
            <a:graphicFrameLocks noChangeAspect="1"/>
          </p:cNvGraphicFramePr>
          <p:nvPr/>
        </p:nvGraphicFramePr>
        <p:xfrm>
          <a:off x="2362200" y="5403850"/>
          <a:ext cx="4986338" cy="465138"/>
        </p:xfrm>
        <a:graphic>
          <a:graphicData uri="http://schemas.openxmlformats.org/presentationml/2006/ole">
            <p:oleObj spid="_x0000_s99357" name="Equation" r:id="rId4" imgW="2717800" imgH="254000" progId="">
              <p:embed/>
            </p:oleObj>
          </a:graphicData>
        </a:graphic>
      </p:graphicFrame>
    </p:spTree>
    <p:extLst>
      <p:ext uri="{BB962C8B-B14F-4D97-AF65-F5344CB8AC3E}">
        <p14:creationId xmlns:p14="http://schemas.microsoft.com/office/powerpoint/2010/main" xmlns="" val="24472235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44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05475"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limiting reactant?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We can determine this by using the ideal gas law to determine the moles for each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reactant</a:t>
            </a:r>
          </a:p>
        </p:txBody>
      </p:sp>
      <p:graphicFrame>
        <p:nvGraphicFramePr>
          <p:cNvPr id="105476" name="Object 4"/>
          <p:cNvGraphicFramePr>
            <a:graphicFrameLocks noChangeAspect="1"/>
          </p:cNvGraphicFramePr>
          <p:nvPr/>
        </p:nvGraphicFramePr>
        <p:xfrm>
          <a:off x="450850" y="3606800"/>
          <a:ext cx="8315325" cy="1133475"/>
        </p:xfrm>
        <a:graphic>
          <a:graphicData uri="http://schemas.openxmlformats.org/presentationml/2006/ole">
            <p:oleObj spid="_x0000_s100380" name="Equation" r:id="rId3" imgW="4102100" imgH="558800" progId="">
              <p:embed/>
            </p:oleObj>
          </a:graphicData>
        </a:graphic>
      </p:graphicFrame>
      <p:graphicFrame>
        <p:nvGraphicFramePr>
          <p:cNvPr id="105477" name="Object 6"/>
          <p:cNvGraphicFramePr>
            <a:graphicFrameLocks noChangeAspect="1"/>
          </p:cNvGraphicFramePr>
          <p:nvPr/>
        </p:nvGraphicFramePr>
        <p:xfrm>
          <a:off x="623888" y="5040313"/>
          <a:ext cx="8004175" cy="1131887"/>
        </p:xfrm>
        <a:graphic>
          <a:graphicData uri="http://schemas.openxmlformats.org/presentationml/2006/ole">
            <p:oleObj spid="_x0000_s100381" name="Equation" r:id="rId4" imgW="3949700" imgH="558800" progId="">
              <p:embed/>
            </p:oleObj>
          </a:graphicData>
        </a:graphic>
      </p:graphicFrame>
    </p:spTree>
    <p:extLst>
      <p:ext uri="{BB962C8B-B14F-4D97-AF65-F5344CB8AC3E}">
        <p14:creationId xmlns:p14="http://schemas.microsoft.com/office/powerpoint/2010/main" xmlns="" val="3174565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106499" name="Content Placeholder 2"/>
          <p:cNvSpPr>
            <a:spLocks noGrp="1"/>
          </p:cNvSpPr>
          <p:nvPr>
            <p:ph idx="1"/>
          </p:nvPr>
        </p:nvSpPr>
        <p:spPr/>
        <p:txBody>
          <a:bodyPr/>
          <a:lstStyle/>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In the balanced equation for the combustion reaction, 1 mole of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requires 2 moles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endParaRPr lang="en-IN" altLang="en-US">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moles of 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required by 0.189 mole of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can be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calculated as follows:</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marL="914400" lvl="2" indent="0">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limiting reactant is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endPar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6500" name="Object 7"/>
          <p:cNvGraphicFramePr>
            <a:graphicFrameLocks noChangeAspect="1"/>
          </p:cNvGraphicFramePr>
          <p:nvPr>
            <p:extLst>
              <p:ext uri="{D42A27DB-BD31-4B8C-83A1-F6EECF244321}">
                <p14:modId xmlns:p14="http://schemas.microsoft.com/office/powerpoint/2010/main" xmlns="" val="512418242"/>
              </p:ext>
            </p:extLst>
          </p:nvPr>
        </p:nvGraphicFramePr>
        <p:xfrm>
          <a:off x="2479465" y="3740689"/>
          <a:ext cx="5721771" cy="898794"/>
        </p:xfrm>
        <a:graphic>
          <a:graphicData uri="http://schemas.openxmlformats.org/presentationml/2006/ole">
            <p:oleObj spid="_x0000_s101391" name="Equation" r:id="rId3" imgW="2908300" imgH="457200" progId="">
              <p:embed/>
            </p:oleObj>
          </a:graphicData>
        </a:graphic>
      </p:graphicFrame>
    </p:spTree>
    <p:extLst>
      <p:ext uri="{BB962C8B-B14F-4D97-AF65-F5344CB8AC3E}">
        <p14:creationId xmlns:p14="http://schemas.microsoft.com/office/powerpoint/2010/main" xmlns="" val="33630789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p>
        </p:txBody>
      </p:sp>
      <p:sp>
        <p:nvSpPr>
          <p:cNvPr id="3" name="Content Placeholder 2"/>
          <p:cNvSpPr>
            <a:spLocks noGrp="1"/>
          </p:cNvSpPr>
          <p:nvPr>
            <p:ph idx="1"/>
          </p:nvPr>
        </p:nvSpPr>
        <p:spPr/>
        <p:txBody>
          <a:bodyPr/>
          <a:lstStyle/>
          <a:p>
            <a:pPr lvl="1">
              <a:defRPr/>
            </a:pPr>
            <a:r>
              <a:rPr lang="en-IN" dirty="0" smtClean="0"/>
              <a:t>What are the moles of CO</a:t>
            </a:r>
            <a:r>
              <a:rPr lang="en-IN" baseline="-25000" dirty="0" smtClean="0"/>
              <a:t>2</a:t>
            </a:r>
            <a:r>
              <a:rPr lang="en-IN" dirty="0" smtClean="0"/>
              <a:t>?</a:t>
            </a:r>
          </a:p>
          <a:p>
            <a:pPr lvl="2">
              <a:defRPr/>
            </a:pPr>
            <a:r>
              <a:rPr lang="en-IN" dirty="0" smtClean="0"/>
              <a:t>Since CH</a:t>
            </a:r>
            <a:r>
              <a:rPr lang="en-IN" baseline="-25000" dirty="0" smtClean="0"/>
              <a:t>4</a:t>
            </a:r>
            <a:r>
              <a:rPr lang="en-IN" dirty="0" smtClean="0"/>
              <a:t> is limiting, we use the moles of CH</a:t>
            </a:r>
            <a:r>
              <a:rPr lang="en-IN" baseline="-25000" dirty="0" smtClean="0"/>
              <a:t>4</a:t>
            </a:r>
            <a:r>
              <a:rPr lang="en-IN" dirty="0" smtClean="0"/>
              <a:t> to determine the moles of </a:t>
            </a:r>
            <a:r>
              <a:rPr lang="en-IN" smtClean="0"/>
              <a:t>CO</a:t>
            </a:r>
            <a:r>
              <a:rPr lang="en-IN" baseline="-25000" smtClean="0"/>
              <a:t>2</a:t>
            </a:r>
            <a:r>
              <a:rPr lang="en-IN" smtClean="0"/>
              <a:t> </a:t>
            </a:r>
            <a:r>
              <a:rPr lang="en-GB" smtClean="0"/>
              <a:t>produced</a:t>
            </a:r>
            <a:endParaRPr lang="en-GB" dirty="0" smtClean="0"/>
          </a:p>
          <a:p>
            <a:pPr lvl="2">
              <a:defRPr/>
            </a:pPr>
            <a:endParaRPr lang="en-IN" dirty="0"/>
          </a:p>
          <a:p>
            <a:pPr marL="914400" lvl="2" indent="0">
              <a:buFont typeface="Wingdings" panose="05000000000000000000" pitchFamily="2" charset="2"/>
              <a:buNone/>
              <a:defRPr/>
            </a:pPr>
            <a:endParaRPr lang="en-IN" sz="4400" dirty="0"/>
          </a:p>
          <a:p>
            <a:pPr lvl="1">
              <a:defRPr/>
            </a:pPr>
            <a:r>
              <a:rPr lang="en-IN" dirty="0" smtClean="0"/>
              <a:t>What is the volume of CO</a:t>
            </a:r>
            <a:r>
              <a:rPr lang="en-IN" baseline="-25000" dirty="0" smtClean="0"/>
              <a:t>2</a:t>
            </a:r>
            <a:r>
              <a:rPr lang="en-IN" dirty="0" smtClean="0"/>
              <a:t> produced?</a:t>
            </a:r>
          </a:p>
          <a:p>
            <a:pPr lvl="2">
              <a:defRPr/>
            </a:pPr>
            <a:r>
              <a:rPr lang="en-IN" dirty="0" smtClean="0"/>
              <a:t>Since the conditions stated are not STP, we must use the ideal gas law to calculate </a:t>
            </a:r>
            <a:r>
              <a:rPr lang="en-GB" dirty="0" smtClean="0"/>
              <a:t>the volume</a:t>
            </a:r>
          </a:p>
        </p:txBody>
      </p:sp>
      <p:graphicFrame>
        <p:nvGraphicFramePr>
          <p:cNvPr id="107524" name="Object 5"/>
          <p:cNvGraphicFramePr>
            <a:graphicFrameLocks noChangeAspect="1"/>
          </p:cNvGraphicFramePr>
          <p:nvPr/>
        </p:nvGraphicFramePr>
        <p:xfrm>
          <a:off x="2017713" y="3581400"/>
          <a:ext cx="5602287" cy="847725"/>
        </p:xfrm>
        <a:graphic>
          <a:graphicData uri="http://schemas.openxmlformats.org/presentationml/2006/ole">
            <p:oleObj spid="_x0000_s102415" name="Equation" r:id="rId3" imgW="3022600" imgH="457200" progId="">
              <p:embed/>
            </p:oleObj>
          </a:graphicData>
        </a:graphic>
      </p:graphicFrame>
    </p:spTree>
    <p:extLst>
      <p:ext uri="{BB962C8B-B14F-4D97-AF65-F5344CB8AC3E}">
        <p14:creationId xmlns:p14="http://schemas.microsoft.com/office/powerpoint/2010/main" xmlns="" val="35846358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5.13 -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6)</a:t>
            </a:r>
          </a:p>
        </p:txBody>
      </p:sp>
      <p:sp>
        <p:nvSpPr>
          <p:cNvPr id="108547" name="Content Placeholder 2"/>
          <p:cNvSpPr>
            <a:spLocks noGrp="1"/>
          </p:cNvSpPr>
          <p:nvPr>
            <p:ph idx="1"/>
          </p:nvPr>
        </p:nvSpPr>
        <p:spPr/>
        <p:txBody>
          <a:bodyPr/>
          <a:lstStyle/>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this case, n =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0.189 mol, </a:t>
            </a:r>
            <a:r>
              <a:rPr lang="de-DE" altLang="en-US" i="1" dirty="0" smtClean="0">
                <a:latin typeface="Calibri" panose="020F0502020204030204" pitchFamily="34" charset="0"/>
                <a:ea typeface="ＭＳ Ｐゴシック" panose="020B0600070205080204" pitchFamily="34" charset="-128"/>
                <a:cs typeface="Calibri" panose="020F0502020204030204" pitchFamily="34" charset="0"/>
              </a:rPr>
              <a:t>T </a:t>
            </a:r>
            <a:r>
              <a:rPr lang="de-DE" altLang="en-US" dirty="0" smtClean="0">
                <a:latin typeface="Calibri" panose="020F0502020204030204" pitchFamily="34" charset="0"/>
                <a:ea typeface="ＭＳ Ｐゴシック" panose="020B0600070205080204" pitchFamily="34" charset="-128"/>
                <a:cs typeface="Calibri" panose="020F0502020204030204" pitchFamily="34" charset="0"/>
              </a:rPr>
              <a:t>= 125°C + 273 = 398 K,  </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P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2.50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pt-BR" altLang="en-US" i="1" dirty="0" smtClean="0">
                <a:latin typeface="Calibri" panose="020F0502020204030204" pitchFamily="34" charset="0"/>
                <a:ea typeface="ＭＳ Ｐゴシック" panose="020B0600070205080204" pitchFamily="34" charset="-128"/>
                <a:cs typeface="Calibri" panose="020F0502020204030204" pitchFamily="34" charset="0"/>
              </a:rPr>
              <a:t>R </a:t>
            </a:r>
            <a:r>
              <a:rPr lang="pt-BR" altLang="en-US" dirty="0" smtClean="0">
                <a:latin typeface="Calibri" panose="020F0502020204030204" pitchFamily="34" charset="0"/>
                <a:ea typeface="ＭＳ Ｐゴシック" panose="020B0600070205080204" pitchFamily="34" charset="-128"/>
                <a:cs typeface="Calibri" panose="020F0502020204030204" pitchFamily="34" charset="0"/>
              </a:rPr>
              <a:t>= 0.08206 L · atm/K · mol</a:t>
            </a:r>
          </a:p>
          <a:p>
            <a:pPr lvl="1"/>
            <a:endParaRPr lang="pt-BR"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pt-BR"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pt-BR"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represents the volume of CO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produced under these conditions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8548" name="Object 6"/>
          <p:cNvGraphicFramePr>
            <a:graphicFrameLocks noChangeAspect="1"/>
          </p:cNvGraphicFramePr>
          <p:nvPr>
            <p:extLst>
              <p:ext uri="{D42A27DB-BD31-4B8C-83A1-F6EECF244321}">
                <p14:modId xmlns:p14="http://schemas.microsoft.com/office/powerpoint/2010/main" xmlns="" val="195733825"/>
              </p:ext>
            </p:extLst>
          </p:nvPr>
        </p:nvGraphicFramePr>
        <p:xfrm>
          <a:off x="3898900" y="2133600"/>
          <a:ext cx="1282700" cy="847725"/>
        </p:xfrm>
        <a:graphic>
          <a:graphicData uri="http://schemas.openxmlformats.org/presentationml/2006/ole">
            <p:oleObj spid="_x0000_s103452" name="Equation" r:id="rId3" imgW="596641" imgH="393529" progId="">
              <p:embed/>
            </p:oleObj>
          </a:graphicData>
        </a:graphic>
      </p:graphicFrame>
      <p:graphicFrame>
        <p:nvGraphicFramePr>
          <p:cNvPr id="108549" name="Object 7"/>
          <p:cNvGraphicFramePr>
            <a:graphicFrameLocks noChangeAspect="1"/>
          </p:cNvGraphicFramePr>
          <p:nvPr/>
        </p:nvGraphicFramePr>
        <p:xfrm>
          <a:off x="1019175" y="4403725"/>
          <a:ext cx="7515225" cy="946150"/>
        </p:xfrm>
        <a:graphic>
          <a:graphicData uri="http://schemas.openxmlformats.org/presentationml/2006/ole">
            <p:oleObj spid="_x0000_s103453" name="Equation" r:id="rId4" imgW="3937000" imgH="495300" progId="">
              <p:embed/>
            </p:oleObj>
          </a:graphicData>
        </a:graphic>
      </p:graphicFrame>
    </p:spTree>
    <p:extLst>
      <p:ext uri="{BB962C8B-B14F-4D97-AF65-F5344CB8AC3E}">
        <p14:creationId xmlns:p14="http://schemas.microsoft.com/office/powerpoint/2010/main" xmlns="" val="30006024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5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Molar Mass of a Gas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a:defRPr/>
            </a:pPr>
            <a:r>
              <a:rPr lang="en-GB" dirty="0" smtClean="0"/>
              <a:t>Ideal </a:t>
            </a:r>
            <a:r>
              <a:rPr lang="en-GB" dirty="0"/>
              <a:t>gas </a:t>
            </a:r>
            <a:r>
              <a:rPr lang="en-GB" dirty="0" smtClean="0"/>
              <a:t>law is essential for the calculation of molar mass of a gas from its measured density </a:t>
            </a:r>
          </a:p>
          <a:p>
            <a:pPr>
              <a:defRPr/>
            </a:pPr>
            <a:endParaRPr lang="en-IN" dirty="0"/>
          </a:p>
          <a:p>
            <a:pPr marL="0" indent="0">
              <a:buFont typeface="Wingdings" panose="05000000000000000000" pitchFamily="2" charset="2"/>
              <a:buNone/>
              <a:defRPr/>
            </a:pPr>
            <a:endParaRPr lang="en-IN" dirty="0"/>
          </a:p>
          <a:p>
            <a:pPr lvl="1">
              <a:defRPr/>
            </a:pPr>
            <a:r>
              <a:rPr lang="en-IN" dirty="0" smtClean="0"/>
              <a:t>Substituting into </a:t>
            </a:r>
            <a:r>
              <a:rPr lang="en-IN" dirty="0"/>
              <a:t>the ideal gas equation </a:t>
            </a:r>
            <a:r>
              <a:rPr lang="en-IN" dirty="0" smtClean="0"/>
              <a:t>gives:</a:t>
            </a:r>
            <a:endParaRPr lang="en-GB" dirty="0"/>
          </a:p>
        </p:txBody>
      </p:sp>
      <p:graphicFrame>
        <p:nvGraphicFramePr>
          <p:cNvPr id="30724" name="Object 3"/>
          <p:cNvGraphicFramePr>
            <a:graphicFrameLocks noChangeAspect="1"/>
          </p:cNvGraphicFramePr>
          <p:nvPr/>
        </p:nvGraphicFramePr>
        <p:xfrm>
          <a:off x="1709738" y="3400425"/>
          <a:ext cx="5657850" cy="790575"/>
        </p:xfrm>
        <a:graphic>
          <a:graphicData uri="http://schemas.openxmlformats.org/presentationml/2006/ole">
            <p:oleObj spid="_x0000_s104474" name="Equation" r:id="rId4" imgW="2819400" imgH="393700" progId="">
              <p:embed/>
            </p:oleObj>
          </a:graphicData>
        </a:graphic>
      </p:graphicFrame>
      <p:graphicFrame>
        <p:nvGraphicFramePr>
          <p:cNvPr id="30725" name="Object 4"/>
          <p:cNvGraphicFramePr>
            <a:graphicFrameLocks noChangeAspect="1"/>
          </p:cNvGraphicFramePr>
          <p:nvPr/>
        </p:nvGraphicFramePr>
        <p:xfrm>
          <a:off x="1655763" y="5129213"/>
          <a:ext cx="5848350" cy="879475"/>
        </p:xfrm>
        <a:graphic>
          <a:graphicData uri="http://schemas.openxmlformats.org/presentationml/2006/ole">
            <p:oleObj spid="_x0000_s104475" name="Equation" r:id="rId5" imgW="3124200" imgH="469900" progId="">
              <p:embed/>
            </p:oleObj>
          </a:graphicData>
        </a:graphic>
      </p:graphicFrame>
    </p:spTree>
    <p:extLst>
      <p:ext uri="{BB962C8B-B14F-4D97-AF65-F5344CB8AC3E}">
        <p14:creationId xmlns:p14="http://schemas.microsoft.com/office/powerpoint/2010/main" xmlns="" val="197417838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Units of Pressure</a:t>
            </a:r>
          </a:p>
        </p:txBody>
      </p:sp>
      <p:sp>
        <p:nvSpPr>
          <p:cNvPr id="26627"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Based on the height of the mercury column that a gas can support </a:t>
            </a:r>
          </a:p>
          <a:p>
            <a:r>
              <a:rPr lang="en-GB"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a:t>
            </a:r>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 Hg</a:t>
            </a:r>
            <a:r>
              <a:rPr lang="en-GB" altLang="en-US" b="1"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millimeter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of mercury) </a:t>
            </a:r>
          </a:p>
          <a:p>
            <a:pPr lvl="1"/>
            <a:r>
              <a:rPr lang="en-GB" altLang="en-US" b="1" dirty="0" err="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Torr</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and mm Hg are used interchangeably </a:t>
            </a:r>
          </a:p>
          <a:p>
            <a:r>
              <a:rPr lang="en-GB"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Standard atmosphere</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26628" name="Object 3"/>
          <p:cNvGraphicFramePr>
            <a:graphicFrameLocks noChangeAspect="1"/>
          </p:cNvGraphicFramePr>
          <p:nvPr>
            <p:extLst>
              <p:ext uri="{D42A27DB-BD31-4B8C-83A1-F6EECF244321}">
                <p14:modId xmlns:p14="http://schemas.microsoft.com/office/powerpoint/2010/main" xmlns="" val="2438487464"/>
              </p:ext>
            </p:extLst>
          </p:nvPr>
        </p:nvGraphicFramePr>
        <p:xfrm>
          <a:off x="1260475" y="5051425"/>
          <a:ext cx="7054850" cy="411163"/>
        </p:xfrm>
        <a:graphic>
          <a:graphicData uri="http://schemas.openxmlformats.org/presentationml/2006/ole">
            <p:oleObj spid="_x0000_s26646" name="Equation" r:id="rId3" imgW="3479760" imgH="203040" progId="">
              <p:embed/>
            </p:oleObj>
          </a:graphicData>
        </a:graphic>
      </p:graphicFrame>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Molar Mass of a Gas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lvl="1">
              <a:defRPr/>
            </a:pPr>
            <a:r>
              <a:rPr lang="en-IN" dirty="0" smtClean="0"/>
              <a:t>Density,</a:t>
            </a:r>
            <a:r>
              <a:rPr lang="en-IN" i="1" dirty="0" smtClean="0"/>
              <a:t> d</a:t>
            </a:r>
            <a:r>
              <a:rPr lang="en-IN" dirty="0" smtClean="0"/>
              <a:t>, is equal to </a:t>
            </a:r>
            <a:r>
              <a:rPr lang="en-IN" i="1" dirty="0" smtClean="0"/>
              <a:t>m</a:t>
            </a:r>
            <a:r>
              <a:rPr lang="en-IN" dirty="0" smtClean="0"/>
              <a:t>/</a:t>
            </a:r>
            <a:r>
              <a:rPr lang="en-IN" i="1" dirty="0" smtClean="0"/>
              <a:t>V</a:t>
            </a:r>
          </a:p>
          <a:p>
            <a:pPr lvl="1">
              <a:defRPr/>
            </a:pPr>
            <a:endParaRPr lang="en-IN" i="1" dirty="0"/>
          </a:p>
          <a:p>
            <a:pPr lvl="1">
              <a:defRPr/>
            </a:pPr>
            <a:endParaRPr lang="en-IN" i="1" dirty="0" smtClean="0"/>
          </a:p>
          <a:p>
            <a:pPr lvl="1">
              <a:defRPr/>
            </a:pPr>
            <a:endParaRPr lang="en-IN" i="1" dirty="0"/>
          </a:p>
          <a:p>
            <a:pPr marL="457200" lvl="1" indent="0">
              <a:buFont typeface="Wingdings" panose="05000000000000000000" pitchFamily="2" charset="2"/>
              <a:buNone/>
              <a:defRPr/>
            </a:pPr>
            <a:r>
              <a:rPr lang="en-IN" i="1" dirty="0" smtClean="0"/>
              <a:t>		</a:t>
            </a:r>
            <a:r>
              <a:rPr lang="en-IN" dirty="0" smtClean="0"/>
              <a:t>		      Or</a:t>
            </a:r>
          </a:p>
          <a:p>
            <a:pPr marL="457200" lvl="1" indent="0">
              <a:buFont typeface="Wingdings" panose="05000000000000000000" pitchFamily="2" charset="2"/>
              <a:buNone/>
              <a:defRPr/>
            </a:pPr>
            <a:endParaRPr lang="en-GB" i="1" dirty="0"/>
          </a:p>
        </p:txBody>
      </p:sp>
      <p:graphicFrame>
        <p:nvGraphicFramePr>
          <p:cNvPr id="32772" name="Object 5"/>
          <p:cNvGraphicFramePr>
            <a:graphicFrameLocks noChangeAspect="1"/>
          </p:cNvGraphicFramePr>
          <p:nvPr/>
        </p:nvGraphicFramePr>
        <p:xfrm>
          <a:off x="3240088" y="2973388"/>
          <a:ext cx="2390775" cy="927100"/>
        </p:xfrm>
        <a:graphic>
          <a:graphicData uri="http://schemas.openxmlformats.org/presentationml/2006/ole">
            <p:oleObj spid="_x0000_s105500" name="Equation" r:id="rId4" imgW="1016000" imgH="393700" progId="">
              <p:embed/>
            </p:oleObj>
          </a:graphicData>
        </a:graphic>
      </p:graphicFrame>
      <p:graphicFrame>
        <p:nvGraphicFramePr>
          <p:cNvPr id="32773" name="Object 6"/>
          <p:cNvGraphicFramePr>
            <a:graphicFrameLocks noChangeAspect="1"/>
          </p:cNvGraphicFramePr>
          <p:nvPr>
            <p:extLst>
              <p:ext uri="{D42A27DB-BD31-4B8C-83A1-F6EECF244321}">
                <p14:modId xmlns:p14="http://schemas.microsoft.com/office/powerpoint/2010/main" xmlns="" val="482148267"/>
              </p:ext>
            </p:extLst>
          </p:nvPr>
        </p:nvGraphicFramePr>
        <p:xfrm>
          <a:off x="3243263" y="4905375"/>
          <a:ext cx="2674937" cy="871538"/>
        </p:xfrm>
        <a:graphic>
          <a:graphicData uri="http://schemas.openxmlformats.org/presentationml/2006/ole">
            <p:oleObj spid="_x0000_s105501" name="Equation" r:id="rId5" imgW="1206360" imgH="393480" progId="">
              <p:embed/>
            </p:oleObj>
          </a:graphicData>
        </a:graphic>
      </p:graphicFrame>
    </p:spTree>
    <p:extLst>
      <p:ext uri="{BB962C8B-B14F-4D97-AF65-F5344CB8AC3E}">
        <p14:creationId xmlns:p14="http://schemas.microsoft.com/office/powerpoint/2010/main" xmlns="" val="150043197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5.14 - Gas Density/Molar Mass</a:t>
            </a:r>
          </a:p>
        </p:txBody>
      </p:sp>
      <p:sp>
        <p:nvSpPr>
          <p:cNvPr id="3481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density of a gas was measured at 1.50 atm and 27°C and found to be 1.95 g/L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molar mass of the gas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87225856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5.14 - Solution</a:t>
            </a:r>
          </a:p>
        </p:txBody>
      </p:sp>
      <p:sp>
        <p:nvSpPr>
          <p:cNvPr id="114691"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determine the molar mass of the gas</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P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1.50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de-DE" altLang="en-US" i="1" dirty="0" smtClean="0">
                <a:latin typeface="Calibri" panose="020F0502020204030204" pitchFamily="34" charset="0"/>
                <a:ea typeface="ＭＳ Ｐゴシック" panose="020B0600070205080204" pitchFamily="34" charset="-128"/>
                <a:cs typeface="Calibri" panose="020F0502020204030204" pitchFamily="34" charset="0"/>
              </a:rPr>
              <a:t>T </a:t>
            </a:r>
            <a:r>
              <a:rPr lang="de-DE" altLang="en-US" dirty="0" smtClean="0">
                <a:latin typeface="Calibri" panose="020F0502020204030204" pitchFamily="34" charset="0"/>
                <a:ea typeface="ＭＳ Ｐゴシック" panose="020B0600070205080204" pitchFamily="34" charset="-128"/>
                <a:cs typeface="Calibri" panose="020F0502020204030204" pitchFamily="34" charset="0"/>
              </a:rPr>
              <a:t>= 27°C + 273 = 300 K</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d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1.95 g/L</a:t>
            </a:r>
          </a:p>
        </p:txBody>
      </p:sp>
    </p:spTree>
    <p:extLst>
      <p:ext uri="{BB962C8B-B14F-4D97-AF65-F5344CB8AC3E}">
        <p14:creationId xmlns:p14="http://schemas.microsoft.com/office/powerpoint/2010/main" xmlns="" val="39455834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5.14 - Solution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11571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1"/>
            <a:r>
              <a:rPr lang="pt-BR" altLang="en-US" i="1" dirty="0" smtClean="0">
                <a:latin typeface="Calibri" panose="020F0502020204030204" pitchFamily="34" charset="0"/>
                <a:ea typeface="ＭＳ Ｐゴシック" panose="020B0600070205080204" pitchFamily="34" charset="-128"/>
                <a:cs typeface="Calibri" panose="020F0502020204030204" pitchFamily="34" charset="0"/>
              </a:rPr>
              <a:t>R =</a:t>
            </a:r>
            <a:r>
              <a:rPr lang="pt-BR" altLang="en-US" dirty="0" smtClean="0">
                <a:latin typeface="Calibri" panose="020F0502020204030204" pitchFamily="34" charset="0"/>
                <a:ea typeface="ＭＳ Ｐゴシック" panose="020B0600070205080204" pitchFamily="34" charset="-128"/>
                <a:cs typeface="Calibri" panose="020F0502020204030204" pitchFamily="34" charset="0"/>
              </a:rPr>
              <a:t> 0.08206 L · atm/K · mol</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500"/>
              </a:spcBef>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Reality check - </a:t>
            </a:r>
            <a:r>
              <a:rPr lang="en-US" smtClean="0"/>
              <a:t>These </a:t>
            </a:r>
            <a:r>
              <a:rPr lang="en-US"/>
              <a:t>are the units expected for molar </a:t>
            </a:r>
            <a:r>
              <a:rPr lang="en-US" smtClean="0"/>
              <a:t>mass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15716" name="Object 4"/>
          <p:cNvGraphicFramePr>
            <a:graphicFrameLocks noChangeAspect="1"/>
          </p:cNvGraphicFramePr>
          <p:nvPr>
            <p:extLst>
              <p:ext uri="{D42A27DB-BD31-4B8C-83A1-F6EECF244321}">
                <p14:modId xmlns:p14="http://schemas.microsoft.com/office/powerpoint/2010/main" xmlns="" val="2571729193"/>
              </p:ext>
            </p:extLst>
          </p:nvPr>
        </p:nvGraphicFramePr>
        <p:xfrm>
          <a:off x="1036638" y="2542073"/>
          <a:ext cx="2468562" cy="806450"/>
        </p:xfrm>
        <a:graphic>
          <a:graphicData uri="http://schemas.openxmlformats.org/presentationml/2006/ole">
            <p:oleObj spid="_x0000_s106524" name="Equation" r:id="rId3" imgW="1205977" imgH="393529" progId="">
              <p:embed/>
            </p:oleObj>
          </a:graphicData>
        </a:graphic>
      </p:graphicFrame>
      <p:graphicFrame>
        <p:nvGraphicFramePr>
          <p:cNvPr id="115717" name="Object 5"/>
          <p:cNvGraphicFramePr>
            <a:graphicFrameLocks noChangeAspect="1"/>
          </p:cNvGraphicFramePr>
          <p:nvPr>
            <p:extLst>
              <p:ext uri="{D42A27DB-BD31-4B8C-83A1-F6EECF244321}">
                <p14:modId xmlns:p14="http://schemas.microsoft.com/office/powerpoint/2010/main" xmlns="" val="3618393207"/>
              </p:ext>
            </p:extLst>
          </p:nvPr>
        </p:nvGraphicFramePr>
        <p:xfrm>
          <a:off x="315912" y="4246031"/>
          <a:ext cx="8448675" cy="1271588"/>
        </p:xfrm>
        <a:graphic>
          <a:graphicData uri="http://schemas.openxmlformats.org/presentationml/2006/ole">
            <p:oleObj spid="_x0000_s106525" name="Equation" r:id="rId4" imgW="4559300" imgH="685800" progId="">
              <p:embed/>
            </p:oleObj>
          </a:graphicData>
        </a:graphic>
      </p:graphicFrame>
    </p:spTree>
    <p:extLst>
      <p:ext uri="{BB962C8B-B14F-4D97-AF65-F5344CB8AC3E}">
        <p14:creationId xmlns:p14="http://schemas.microsoft.com/office/powerpoint/2010/main" xmlns="" val="9787101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7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Law of Partial Pressures - John Dalton</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7891"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a mixture of gases in a container, the total pressure exerted is the sum of the partial pressures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Partial pressure</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Pressure that a gas would exert if it were alone in a container</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Represented by symbols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789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789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321CAA8-8EB5-4E1C-9273-08A4FD7F4D3B}" type="slidenum">
              <a:rPr lang="en-US" altLang="en-US" sz="1000">
                <a:solidFill>
                  <a:schemeClr val="tx1"/>
                </a:solidFill>
              </a:rPr>
              <a:pPr>
                <a:spcBef>
                  <a:spcPct val="0"/>
                </a:spcBef>
                <a:buClrTx/>
                <a:buFontTx/>
                <a:buNone/>
              </a:pPr>
              <a:t>84</a:t>
            </a:fld>
            <a:endParaRPr lang="en-US" altLang="en-US" sz="1000">
              <a:solidFill>
                <a:schemeClr val="tx1"/>
              </a:solidFill>
            </a:endParaRPr>
          </a:p>
        </p:txBody>
      </p:sp>
      <p:graphicFrame>
        <p:nvGraphicFramePr>
          <p:cNvPr id="37896" name="Object 3"/>
          <p:cNvGraphicFramePr>
            <a:graphicFrameLocks noChangeAspect="1"/>
          </p:cNvGraphicFramePr>
          <p:nvPr/>
        </p:nvGraphicFramePr>
        <p:xfrm>
          <a:off x="2549525" y="3870325"/>
          <a:ext cx="3536950" cy="549275"/>
        </p:xfrm>
        <a:graphic>
          <a:graphicData uri="http://schemas.openxmlformats.org/presentationml/2006/ole">
            <p:oleObj spid="_x0000_s107537" name="Equation" r:id="rId4" imgW="1473200" imgH="228600" progId="">
              <p:embed/>
            </p:oleObj>
          </a:graphicData>
        </a:graphic>
      </p:graphicFrame>
    </p:spTree>
    <p:extLst>
      <p:ext uri="{BB962C8B-B14F-4D97-AF65-F5344CB8AC3E}">
        <p14:creationId xmlns:p14="http://schemas.microsoft.com/office/powerpoint/2010/main" xmlns="" val="2925604165"/>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Law of Partial Pressures - John Dalton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9939"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Assume that all gases behave ideally</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Their partial pressures can be calculated from the ideal gas law </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Total pressure of the mixture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TOTAL</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994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994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EF7C78B-1E46-44F7-8585-F689E3F5D742}" type="slidenum">
              <a:rPr lang="en-US" altLang="en-US" sz="1000">
                <a:solidFill>
                  <a:schemeClr val="tx1"/>
                </a:solidFill>
              </a:rPr>
              <a:pPr>
                <a:spcBef>
                  <a:spcPct val="0"/>
                </a:spcBef>
                <a:buClrTx/>
                <a:buFontTx/>
                <a:buNone/>
              </a:pPr>
              <a:t>85</a:t>
            </a:fld>
            <a:endParaRPr lang="en-US" altLang="en-US" sz="1000">
              <a:solidFill>
                <a:schemeClr val="tx1"/>
              </a:solidFill>
            </a:endParaRPr>
          </a:p>
        </p:txBody>
      </p:sp>
      <p:graphicFrame>
        <p:nvGraphicFramePr>
          <p:cNvPr id="39944" name="Object 1"/>
          <p:cNvGraphicFramePr>
            <a:graphicFrameLocks noChangeAspect="1"/>
          </p:cNvGraphicFramePr>
          <p:nvPr/>
        </p:nvGraphicFramePr>
        <p:xfrm>
          <a:off x="1885950" y="3724275"/>
          <a:ext cx="5092700" cy="814388"/>
        </p:xfrm>
        <a:graphic>
          <a:graphicData uri="http://schemas.openxmlformats.org/presentationml/2006/ole">
            <p:oleObj spid="_x0000_s108578" name="Equation" r:id="rId4" imgW="2463800" imgH="393700" progId="">
              <p:embed/>
            </p:oleObj>
          </a:graphicData>
        </a:graphic>
      </p:graphicFrame>
      <p:graphicFrame>
        <p:nvGraphicFramePr>
          <p:cNvPr id="39945" name="Object 4"/>
          <p:cNvGraphicFramePr>
            <a:graphicFrameLocks noChangeAspect="1"/>
          </p:cNvGraphicFramePr>
          <p:nvPr/>
        </p:nvGraphicFramePr>
        <p:xfrm>
          <a:off x="1000125" y="5259388"/>
          <a:ext cx="7350125" cy="846137"/>
        </p:xfrm>
        <a:graphic>
          <a:graphicData uri="http://schemas.openxmlformats.org/presentationml/2006/ole">
            <p:oleObj spid="_x0000_s108579" name="Equation" r:id="rId5" imgW="3416300" imgH="393700" progId="">
              <p:embed/>
            </p:oleObj>
          </a:graphicData>
        </a:graphic>
      </p:graphicFrame>
    </p:spTree>
    <p:extLst>
      <p:ext uri="{BB962C8B-B14F-4D97-AF65-F5344CB8AC3E}">
        <p14:creationId xmlns:p14="http://schemas.microsoft.com/office/powerpoint/2010/main" xmlns="" val="413752621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Law of Partial Pressures - John Dalton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1987" name="Rectangle 2"/>
          <p:cNvSpPr>
            <a:spLocks noGrp="1" noChangeArrowheads="1"/>
          </p:cNvSpPr>
          <p:nvPr>
            <p:ph idx="1"/>
          </p:nvPr>
        </p:nvSpPr>
        <p:spPr/>
        <p:txBody>
          <a:bodyPr/>
          <a:lstStyle/>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n</a:t>
            </a:r>
            <a:r>
              <a:rPr lang="en-US"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TOTAL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Sum of the number of moles of the various gases </a:t>
            </a:r>
          </a:p>
        </p:txBody>
      </p:sp>
      <p:sp>
        <p:nvSpPr>
          <p:cNvPr id="4198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198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FFA45D8-A339-4F7E-9F1E-D8593E4D2F4E}" type="slidenum">
              <a:rPr lang="en-US" altLang="en-US" sz="1000">
                <a:solidFill>
                  <a:schemeClr val="tx1"/>
                </a:solidFill>
              </a:rPr>
              <a:pPr>
                <a:spcBef>
                  <a:spcPct val="0"/>
                </a:spcBef>
                <a:buClrTx/>
                <a:buFontTx/>
                <a:buNone/>
              </a:pPr>
              <a:t>86</a:t>
            </a:fld>
            <a:endParaRPr lang="en-US" altLang="en-US" sz="1000">
              <a:solidFill>
                <a:schemeClr val="tx1"/>
              </a:solidFill>
            </a:endParaRPr>
          </a:p>
        </p:txBody>
      </p:sp>
      <p:graphicFrame>
        <p:nvGraphicFramePr>
          <p:cNvPr id="41992" name="Object 3"/>
          <p:cNvGraphicFramePr>
            <a:graphicFrameLocks noChangeAspect="1"/>
          </p:cNvGraphicFramePr>
          <p:nvPr>
            <p:extLst>
              <p:ext uri="{D42A27DB-BD31-4B8C-83A1-F6EECF244321}">
                <p14:modId xmlns:p14="http://schemas.microsoft.com/office/powerpoint/2010/main" xmlns="" val="3791277775"/>
              </p:ext>
            </p:extLst>
          </p:nvPr>
        </p:nvGraphicFramePr>
        <p:xfrm>
          <a:off x="1905000" y="2273178"/>
          <a:ext cx="4541929" cy="1015024"/>
        </p:xfrm>
        <a:graphic>
          <a:graphicData uri="http://schemas.openxmlformats.org/presentationml/2006/ole">
            <p:oleObj spid="_x0000_s109604" name="Equation" r:id="rId4" imgW="1930400" imgH="431800" progId="">
              <p:embed/>
            </p:oleObj>
          </a:graphicData>
        </a:graphic>
      </p:graphicFrame>
      <p:graphicFrame>
        <p:nvGraphicFramePr>
          <p:cNvPr id="41993" name="Object 5"/>
          <p:cNvGraphicFramePr>
            <a:graphicFrameLocks noChangeAspect="1"/>
          </p:cNvGraphicFramePr>
          <p:nvPr/>
        </p:nvGraphicFramePr>
        <p:xfrm>
          <a:off x="3044825" y="3478213"/>
          <a:ext cx="2898775" cy="947737"/>
        </p:xfrm>
        <a:graphic>
          <a:graphicData uri="http://schemas.openxmlformats.org/presentationml/2006/ole">
            <p:oleObj spid="_x0000_s109605" name="Equation" r:id="rId5" imgW="1320227" imgH="431613" progId="">
              <p:embed/>
            </p:oleObj>
          </a:graphicData>
        </a:graphic>
      </p:graphicFrame>
    </p:spTree>
    <p:extLst>
      <p:ext uri="{BB962C8B-B14F-4D97-AF65-F5344CB8AC3E}">
        <p14:creationId xmlns:p14="http://schemas.microsoft.com/office/powerpoint/2010/main" xmlns="" val="157778060"/>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5.12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Schematic Diagram of Dalton's Law of Partial Pressures </a:t>
            </a:r>
          </a:p>
        </p:txBody>
      </p:sp>
      <p:pic>
        <p:nvPicPr>
          <p:cNvPr id="44037" name="Content Placeholder 4" descr="This figure depicts three containers with gas particles. The container on the extreme left contains a few gas particles. The container at the center contains more gas particles than the first container. The container on the extreme right contains a mixture of gases from containers 1 and 2. The figure shows that the total pressure of the mixture of gases is the sum of the partial pressures of each gas and depends on the total moles of gas particles present. The volume of the gases remains constant."/>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2007" y="3019229"/>
            <a:ext cx="8316486" cy="2800741"/>
          </a:xfrm>
        </p:spPr>
      </p:pic>
      <p:sp>
        <p:nvSpPr>
          <p:cNvPr id="44035"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4403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FBCBB1C-C551-4D93-9BA3-D9E2DBB9EB0D}" type="slidenum">
              <a:rPr lang="en-US" altLang="en-US" sz="1000">
                <a:solidFill>
                  <a:schemeClr val="tx1"/>
                </a:solidFill>
              </a:rPr>
              <a:pPr>
                <a:spcBef>
                  <a:spcPct val="0"/>
                </a:spcBef>
                <a:buClrTx/>
                <a:buFontTx/>
                <a:buNone/>
              </a:pPr>
              <a:t>87</a:t>
            </a:fld>
            <a:endParaRPr lang="en-US" altLang="en-US" sz="1000">
              <a:solidFill>
                <a:schemeClr val="tx1"/>
              </a:solidFill>
            </a:endParaRPr>
          </a:p>
        </p:txBody>
      </p:sp>
    </p:spTree>
    <p:extLst>
      <p:ext uri="{BB962C8B-B14F-4D97-AF65-F5344CB8AC3E}">
        <p14:creationId xmlns:p14="http://schemas.microsoft.com/office/powerpoint/2010/main" xmlns="" val="105312141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Characteristics of an Ideal Gas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505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the pressure exerted by an ideal gas is unaffected by its identity:</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The volume of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individual gas particles must not be important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forces among the particles must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not be important</a:t>
            </a:r>
          </a:p>
        </p:txBody>
      </p:sp>
    </p:spTree>
    <p:extLst>
      <p:ext uri="{BB962C8B-B14F-4D97-AF65-F5344CB8AC3E}">
        <p14:creationId xmlns:p14="http://schemas.microsoft.com/office/powerpoint/2010/main" xmlns="" val="1833863600"/>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5.15 - Dalton’s Law I</a:t>
            </a:r>
          </a:p>
        </p:txBody>
      </p:sp>
      <p:sp>
        <p:nvSpPr>
          <p:cNvPr id="4608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Mixtures of helium and oxygen can be used in scuba diving tanks to help prevent “the bends”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a particular dive, 46 L He at 25°C and 1.0 atm and 12 L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25°C and 1.0 atm were pumped into a tank with a volume of 5.0 L</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partial pressure of each gas and the total pressure in the tank at 25°C</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01302865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Units of Pressure</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 (Continued)</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651"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Defined as force per unit area </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SI system</a:t>
            </a:r>
            <a:endParaRPr lang="en-US" altLang="en-US" sz="8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Newton/m</a:t>
            </a:r>
            <a:r>
              <a:rPr lang="en-US"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1 </a:t>
            </a:r>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pascal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(Pa)</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1 standard atmosphere = 101,325 Pa</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 atmosphere ≈ 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5</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Pa</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65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765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92AFAF9-1E30-4EA1-8C57-53ED1D196800}" type="slidenum">
              <a:rPr lang="en-US" altLang="en-US" sz="1000">
                <a:solidFill>
                  <a:schemeClr val="tx1"/>
                </a:solidFill>
              </a:rPr>
              <a:pPr>
                <a:spcBef>
                  <a:spcPct val="0"/>
                </a:spcBef>
                <a:buClrTx/>
                <a:buFontTx/>
                <a:buNone/>
              </a:pPr>
              <a:t>9</a:t>
            </a:fld>
            <a:endParaRPr lang="en-US" altLang="en-US" sz="1000">
              <a:solidFill>
                <a:schemeClr val="tx1"/>
              </a:solidFill>
            </a:endParaRPr>
          </a:p>
        </p:txBody>
      </p:sp>
      <p:graphicFrame>
        <p:nvGraphicFramePr>
          <p:cNvPr id="27656" name="Object 5"/>
          <p:cNvGraphicFramePr>
            <a:graphicFrameLocks noChangeAspect="1"/>
          </p:cNvGraphicFramePr>
          <p:nvPr/>
        </p:nvGraphicFramePr>
        <p:xfrm>
          <a:off x="2673350" y="2865438"/>
          <a:ext cx="2590800" cy="944562"/>
        </p:xfrm>
        <a:graphic>
          <a:graphicData uri="http://schemas.openxmlformats.org/presentationml/2006/ole">
            <p:oleObj spid="_x0000_s27674" name="Equation" r:id="rId4" imgW="1079032" imgH="393529" progId="">
              <p:embed/>
            </p:oleObj>
          </a:graphicData>
        </a:graphic>
      </p:graphicFrame>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5.15 - Solution</a:t>
            </a:r>
          </a:p>
        </p:txBody>
      </p:sp>
      <p:sp>
        <p:nvSpPr>
          <p:cNvPr id="125955"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the partial pressure of each gas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the total pressure in the tank at 25°C</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p:txBody>
      </p:sp>
      <p:pic>
        <p:nvPicPr>
          <p:cNvPr id="125956" name="Picture 3" descr="This table contains four columns and four rows. &#10;Column 1 is untitled, column 2 is titled helium, column 3 is titled oxygen, and column 4 is titled tank. &#10;In row 2, column 1 reads P, column 2 reads 1.00 atm, column 3 reads 1.00 atm, and column 4 contains a question mark and a unit of atm. &#10;In row 3, column 1 reads V, column 2 reads 46 L, column 3 reads 12 L, and column 4 reads 5.0 L. &#10;In row 4, column 1 reads T, column 2 reads 25°C + 273 = 298 K, column 3 reads 25°C + 273 = 298 K, and column 4 reads 25°C + 273 = 298 K.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2425" y="4557713"/>
            <a:ext cx="8613775"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79099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2697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information do we need?</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Ideal gas law</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R =</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0.08206 L · atm/K · mol</a:t>
            </a: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many moles are present for each gas?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26980" name="Object 4"/>
          <p:cNvGraphicFramePr>
            <a:graphicFrameLocks noChangeAspect="1"/>
          </p:cNvGraphicFramePr>
          <p:nvPr/>
        </p:nvGraphicFramePr>
        <p:xfrm>
          <a:off x="3033713" y="3276600"/>
          <a:ext cx="1476375" cy="382588"/>
        </p:xfrm>
        <a:graphic>
          <a:graphicData uri="http://schemas.openxmlformats.org/presentationml/2006/ole">
            <p:oleObj spid="_x0000_s110620" name="Equation" r:id="rId3" imgW="685502" imgH="177723" progId="">
              <p:embed/>
            </p:oleObj>
          </a:graphicData>
        </a:graphic>
      </p:graphicFrame>
      <p:graphicFrame>
        <p:nvGraphicFramePr>
          <p:cNvPr id="126981" name="Object 5"/>
          <p:cNvGraphicFramePr>
            <a:graphicFrameLocks noChangeAspect="1"/>
          </p:cNvGraphicFramePr>
          <p:nvPr>
            <p:extLst>
              <p:ext uri="{D42A27DB-BD31-4B8C-83A1-F6EECF244321}">
                <p14:modId xmlns:p14="http://schemas.microsoft.com/office/powerpoint/2010/main" xmlns="" val="3713285234"/>
              </p:ext>
            </p:extLst>
          </p:nvPr>
        </p:nvGraphicFramePr>
        <p:xfrm>
          <a:off x="3689720" y="5376630"/>
          <a:ext cx="1120037" cy="847701"/>
        </p:xfrm>
        <a:graphic>
          <a:graphicData uri="http://schemas.openxmlformats.org/presentationml/2006/ole">
            <p:oleObj spid="_x0000_s110621" name="Equation" r:id="rId4" imgW="520474" imgH="393529" progId="">
              <p:embed/>
            </p:oleObj>
          </a:graphicData>
        </a:graphic>
      </p:graphicFrame>
    </p:spTree>
    <p:extLst>
      <p:ext uri="{BB962C8B-B14F-4D97-AF65-F5344CB8AC3E}">
        <p14:creationId xmlns:p14="http://schemas.microsoft.com/office/powerpoint/2010/main" xmlns="" val="1627131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graphicFrame>
        <p:nvGraphicFramePr>
          <p:cNvPr id="128004" name="Object 3"/>
          <p:cNvGraphicFramePr>
            <a:graphicFrameLocks noChangeAspect="1"/>
          </p:cNvGraphicFramePr>
          <p:nvPr/>
        </p:nvGraphicFramePr>
        <p:xfrm>
          <a:off x="803275" y="2471738"/>
          <a:ext cx="7715250" cy="1238250"/>
        </p:xfrm>
        <a:graphic>
          <a:graphicData uri="http://schemas.openxmlformats.org/presentationml/2006/ole">
            <p:oleObj spid="_x0000_s111644" name="Equation" r:id="rId3" imgW="3479800" imgH="558800" progId="">
              <p:embed/>
            </p:oleObj>
          </a:graphicData>
        </a:graphic>
      </p:graphicFrame>
      <p:graphicFrame>
        <p:nvGraphicFramePr>
          <p:cNvPr id="128005" name="Object 6"/>
          <p:cNvGraphicFramePr>
            <a:graphicFrameLocks noChangeAspect="1"/>
          </p:cNvGraphicFramePr>
          <p:nvPr/>
        </p:nvGraphicFramePr>
        <p:xfrm>
          <a:off x="869950" y="4090988"/>
          <a:ext cx="7677150" cy="1203325"/>
        </p:xfrm>
        <a:graphic>
          <a:graphicData uri="http://schemas.openxmlformats.org/presentationml/2006/ole">
            <p:oleObj spid="_x0000_s111645" name="Equation" r:id="rId4" imgW="3568700" imgH="558800" progId="">
              <p:embed/>
            </p:oleObj>
          </a:graphicData>
        </a:graphic>
      </p:graphicFrame>
    </p:spTree>
    <p:extLst>
      <p:ext uri="{BB962C8B-B14F-4D97-AF65-F5344CB8AC3E}">
        <p14:creationId xmlns:p14="http://schemas.microsoft.com/office/powerpoint/2010/main" xmlns="" val="35436999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29027"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partial pressure for each gas in the tank?</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tank containing the mixture has a volume of 5.0 L, and the temperature is 25°C</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can use these data and the ideal gas law to calculate the partial pressure of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each gas</a:t>
            </a: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29028" name="Object 7"/>
          <p:cNvGraphicFramePr>
            <a:graphicFrameLocks noChangeAspect="1"/>
          </p:cNvGraphicFramePr>
          <p:nvPr>
            <p:extLst>
              <p:ext uri="{D42A27DB-BD31-4B8C-83A1-F6EECF244321}">
                <p14:modId xmlns:p14="http://schemas.microsoft.com/office/powerpoint/2010/main" xmlns="" val="215125902"/>
              </p:ext>
            </p:extLst>
          </p:nvPr>
        </p:nvGraphicFramePr>
        <p:xfrm>
          <a:off x="4180681" y="4208463"/>
          <a:ext cx="1209675" cy="798512"/>
        </p:xfrm>
        <a:graphic>
          <a:graphicData uri="http://schemas.openxmlformats.org/presentationml/2006/ole">
            <p:oleObj spid="_x0000_s112668" name="Equation" r:id="rId3" imgW="596641" imgH="393529" progId="">
              <p:embed/>
            </p:oleObj>
          </a:graphicData>
        </a:graphic>
      </p:graphicFrame>
      <p:graphicFrame>
        <p:nvGraphicFramePr>
          <p:cNvPr id="129029" name="Object 8"/>
          <p:cNvGraphicFramePr>
            <a:graphicFrameLocks noChangeAspect="1"/>
          </p:cNvGraphicFramePr>
          <p:nvPr/>
        </p:nvGraphicFramePr>
        <p:xfrm>
          <a:off x="725488" y="5040313"/>
          <a:ext cx="8120062" cy="973137"/>
        </p:xfrm>
        <a:graphic>
          <a:graphicData uri="http://schemas.openxmlformats.org/presentationml/2006/ole">
            <p:oleObj spid="_x0000_s112669" name="Equation" r:id="rId4" imgW="4127500" imgH="495300" progId="">
              <p:embed/>
            </p:oleObj>
          </a:graphicData>
        </a:graphic>
      </p:graphicFrame>
    </p:spTree>
    <p:extLst>
      <p:ext uri="{BB962C8B-B14F-4D97-AF65-F5344CB8AC3E}">
        <p14:creationId xmlns:p14="http://schemas.microsoft.com/office/powerpoint/2010/main" xmlns="" val="39647735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0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5.15 -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pPr lvl="1">
              <a:defRPr/>
            </a:pPr>
            <a:endParaRPr lang="en-IN" dirty="0" smtClean="0"/>
          </a:p>
          <a:p>
            <a:pPr lvl="1">
              <a:defRPr/>
            </a:pPr>
            <a:endParaRPr lang="en-IN" dirty="0"/>
          </a:p>
          <a:p>
            <a:pPr marL="457200" lvl="1" indent="0">
              <a:buFont typeface="Wingdings" panose="05000000000000000000" pitchFamily="2" charset="2"/>
              <a:buNone/>
              <a:defRPr/>
            </a:pPr>
            <a:endParaRPr lang="en-IN" dirty="0"/>
          </a:p>
          <a:p>
            <a:pPr lvl="1">
              <a:defRPr/>
            </a:pPr>
            <a:r>
              <a:rPr lang="en-IN" dirty="0"/>
              <a:t>What is the total pressure of the mixture of gases in the tank</a:t>
            </a:r>
            <a:r>
              <a:rPr lang="en-IN" dirty="0" smtClean="0"/>
              <a:t>?</a:t>
            </a:r>
          </a:p>
          <a:p>
            <a:pPr lvl="2">
              <a:defRPr/>
            </a:pPr>
            <a:r>
              <a:rPr lang="en-IN" dirty="0"/>
              <a:t>The total pressure is the sum of the partial pressures</a:t>
            </a:r>
            <a:endParaRPr lang="en-IN" dirty="0" smtClean="0"/>
          </a:p>
        </p:txBody>
      </p:sp>
      <p:graphicFrame>
        <p:nvGraphicFramePr>
          <p:cNvPr id="130052" name="Object 8"/>
          <p:cNvGraphicFramePr>
            <a:graphicFrameLocks noChangeAspect="1"/>
          </p:cNvGraphicFramePr>
          <p:nvPr>
            <p:extLst>
              <p:ext uri="{D42A27DB-BD31-4B8C-83A1-F6EECF244321}">
                <p14:modId xmlns:p14="http://schemas.microsoft.com/office/powerpoint/2010/main" xmlns="" val="34508960"/>
              </p:ext>
            </p:extLst>
          </p:nvPr>
        </p:nvGraphicFramePr>
        <p:xfrm>
          <a:off x="502444" y="2355057"/>
          <a:ext cx="8075612" cy="946150"/>
        </p:xfrm>
        <a:graphic>
          <a:graphicData uri="http://schemas.openxmlformats.org/presentationml/2006/ole">
            <p:oleObj spid="_x0000_s113692" name="Equation" r:id="rId3" imgW="4229100" imgH="495300" progId="">
              <p:embed/>
            </p:oleObj>
          </a:graphicData>
        </a:graphic>
      </p:graphicFrame>
      <p:graphicFrame>
        <p:nvGraphicFramePr>
          <p:cNvPr id="130053" name="Object 3"/>
          <p:cNvGraphicFramePr>
            <a:graphicFrameLocks noChangeAspect="1"/>
          </p:cNvGraphicFramePr>
          <p:nvPr>
            <p:extLst>
              <p:ext uri="{D42A27DB-BD31-4B8C-83A1-F6EECF244321}">
                <p14:modId xmlns:p14="http://schemas.microsoft.com/office/powerpoint/2010/main" xmlns="" val="1024447342"/>
              </p:ext>
            </p:extLst>
          </p:nvPr>
        </p:nvGraphicFramePr>
        <p:xfrm>
          <a:off x="1288369" y="5334502"/>
          <a:ext cx="6503762" cy="518716"/>
        </p:xfrm>
        <a:graphic>
          <a:graphicData uri="http://schemas.openxmlformats.org/presentationml/2006/ole">
            <p:oleObj spid="_x0000_s113693" name="Equation" r:id="rId4" imgW="3022600" imgH="241300" progId="">
              <p:embed/>
            </p:oleObj>
          </a:graphicData>
        </a:graphic>
      </p:graphicFrame>
    </p:spTree>
    <p:extLst>
      <p:ext uri="{BB962C8B-B14F-4D97-AF65-F5344CB8AC3E}">
        <p14:creationId xmlns:p14="http://schemas.microsoft.com/office/powerpoint/2010/main" xmlns="" val="6071538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0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Mole Fraction (</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χ</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227"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Ratio of number of moles of a given component in a mixture to the total number of moles in the mixture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Example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a given component in a mixture, </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χ</a:t>
            </a:r>
            <a:r>
              <a:rPr lang="en-US" altLang="en-US" baseline="-25000" smtClean="0">
                <a:latin typeface="Calibri" panose="020F0502020204030204" pitchFamily="34" charset="0"/>
                <a:ea typeface="ＭＳ Ｐゴシック" panose="020B0600070205080204" pitchFamily="34" charset="-128"/>
                <a:cs typeface="Calibri" panose="020F0502020204030204" pitchFamily="34" charset="0"/>
              </a:rPr>
              <a:t>1</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is calculated as follows:</a:t>
            </a:r>
          </a:p>
        </p:txBody>
      </p:sp>
      <p:graphicFrame>
        <p:nvGraphicFramePr>
          <p:cNvPr id="52228" name="Object 3"/>
          <p:cNvGraphicFramePr>
            <a:graphicFrameLocks noChangeAspect="1"/>
          </p:cNvGraphicFramePr>
          <p:nvPr/>
        </p:nvGraphicFramePr>
        <p:xfrm>
          <a:off x="2455863" y="5118100"/>
          <a:ext cx="4090987" cy="979488"/>
        </p:xfrm>
        <a:graphic>
          <a:graphicData uri="http://schemas.openxmlformats.org/presentationml/2006/ole">
            <p:oleObj spid="_x0000_s114703" name="Equation" r:id="rId3" imgW="1803400" imgH="431800" progId="">
              <p:embed/>
            </p:oleObj>
          </a:graphicData>
        </a:graphic>
      </p:graphicFrame>
    </p:spTree>
    <p:extLst>
      <p:ext uri="{BB962C8B-B14F-4D97-AF65-F5344CB8AC3E}">
        <p14:creationId xmlns:p14="http://schemas.microsoft.com/office/powerpoint/2010/main" xmlns="" val="3077060773"/>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Mole Fraction (</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χ</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Terms of Pressure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325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Number of moles of a gas is directly proportional to the pressure of the gas, since</a:t>
            </a:r>
          </a:p>
          <a:p>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Representation of mole fraction in terms of pressure</a:t>
            </a:r>
          </a:p>
        </p:txBody>
      </p:sp>
      <p:graphicFrame>
        <p:nvGraphicFramePr>
          <p:cNvPr id="53252" name="Object 4"/>
          <p:cNvGraphicFramePr>
            <a:graphicFrameLocks noChangeAspect="1"/>
          </p:cNvGraphicFramePr>
          <p:nvPr>
            <p:extLst>
              <p:ext uri="{D42A27DB-BD31-4B8C-83A1-F6EECF244321}">
                <p14:modId xmlns:p14="http://schemas.microsoft.com/office/powerpoint/2010/main" xmlns="" val="791974248"/>
              </p:ext>
            </p:extLst>
          </p:nvPr>
        </p:nvGraphicFramePr>
        <p:xfrm>
          <a:off x="1082257" y="5365555"/>
          <a:ext cx="7019174" cy="961440"/>
        </p:xfrm>
        <a:graphic>
          <a:graphicData uri="http://schemas.openxmlformats.org/presentationml/2006/ole">
            <p:oleObj spid="_x0000_s115742" name="Equation" r:id="rId3" imgW="3429000" imgH="469900" progId="">
              <p:embed/>
            </p:oleObj>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xmlns="" val="3782415080"/>
              </p:ext>
            </p:extLst>
          </p:nvPr>
        </p:nvGraphicFramePr>
        <p:xfrm>
          <a:off x="3427413" y="3161198"/>
          <a:ext cx="1585912" cy="884237"/>
        </p:xfrm>
        <a:graphic>
          <a:graphicData uri="http://schemas.openxmlformats.org/presentationml/2006/ole">
            <p:oleObj spid="_x0000_s115743" name="Equation" r:id="rId4" imgW="774364" imgH="431613" progId="">
              <p:embed/>
            </p:oleObj>
          </a:graphicData>
        </a:graphic>
      </p:graphicFrame>
    </p:spTree>
    <p:extLst>
      <p:ext uri="{BB962C8B-B14F-4D97-AF65-F5344CB8AC3E}">
        <p14:creationId xmlns:p14="http://schemas.microsoft.com/office/powerpoint/2010/main" xmlns="" val="3966780689"/>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Mole Fraction (</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χ</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 Terms of Pressure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4275" name="Content Placeholder 2"/>
          <p:cNvSpPr>
            <a:spLocks noGrp="1"/>
          </p:cNvSpPr>
          <p:nvPr>
            <p:ph idx="1"/>
          </p:nvPr>
        </p:nvSpPr>
        <p:spPr/>
        <p:txBody>
          <a:bodyPr/>
          <a:lstStyle/>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10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Mole fraction of each component in a mixture of ideal gases is directly related to its partial pressure </a:t>
            </a:r>
          </a:p>
        </p:txBody>
      </p:sp>
      <p:graphicFrame>
        <p:nvGraphicFramePr>
          <p:cNvPr id="54276" name="Object 7"/>
          <p:cNvGraphicFramePr>
            <a:graphicFrameLocks noChangeAspect="1"/>
          </p:cNvGraphicFramePr>
          <p:nvPr>
            <p:extLst>
              <p:ext uri="{D42A27DB-BD31-4B8C-83A1-F6EECF244321}">
                <p14:modId xmlns:p14="http://schemas.microsoft.com/office/powerpoint/2010/main" xmlns="" val="1696911553"/>
              </p:ext>
            </p:extLst>
          </p:nvPr>
        </p:nvGraphicFramePr>
        <p:xfrm>
          <a:off x="673100" y="2263775"/>
          <a:ext cx="7594600" cy="1012825"/>
        </p:xfrm>
        <a:graphic>
          <a:graphicData uri="http://schemas.openxmlformats.org/presentationml/2006/ole">
            <p:oleObj spid="_x0000_s116780" name="Equation" r:id="rId3" imgW="3530520" imgH="469800" progId="">
              <p:embed/>
            </p:oleObj>
          </a:graphicData>
        </a:graphic>
      </p:graphicFrame>
      <p:graphicFrame>
        <p:nvGraphicFramePr>
          <p:cNvPr id="54277" name="Object 3"/>
          <p:cNvGraphicFramePr>
            <a:graphicFrameLocks noChangeAspect="1"/>
          </p:cNvGraphicFramePr>
          <p:nvPr/>
        </p:nvGraphicFramePr>
        <p:xfrm>
          <a:off x="2571750" y="2320925"/>
          <a:ext cx="114300" cy="177800"/>
        </p:xfrm>
        <a:graphic>
          <a:graphicData uri="http://schemas.openxmlformats.org/presentationml/2006/ole">
            <p:oleObj spid="_x0000_s116781" name="Equation" r:id="rId4" imgW="114102" imgH="177492" progId="">
              <p:embed/>
            </p:oleObj>
          </a:graphicData>
        </a:graphic>
      </p:graphicFrame>
      <p:graphicFrame>
        <p:nvGraphicFramePr>
          <p:cNvPr id="54278" name="Object 8"/>
          <p:cNvGraphicFramePr>
            <a:graphicFrameLocks noChangeAspect="1"/>
          </p:cNvGraphicFramePr>
          <p:nvPr>
            <p:extLst>
              <p:ext uri="{D42A27DB-BD31-4B8C-83A1-F6EECF244321}">
                <p14:modId xmlns:p14="http://schemas.microsoft.com/office/powerpoint/2010/main" xmlns="" val="1876734086"/>
              </p:ext>
            </p:extLst>
          </p:nvPr>
        </p:nvGraphicFramePr>
        <p:xfrm>
          <a:off x="2976563" y="5084887"/>
          <a:ext cx="2987675" cy="976313"/>
        </p:xfrm>
        <a:graphic>
          <a:graphicData uri="http://schemas.openxmlformats.org/presentationml/2006/ole">
            <p:oleObj spid="_x0000_s116782" name="Equation" r:id="rId5" imgW="1320480" imgH="431640" progId="">
              <p:embed/>
            </p:oleObj>
          </a:graphicData>
        </a:graphic>
      </p:graphicFrame>
    </p:spTree>
    <p:extLst>
      <p:ext uri="{BB962C8B-B14F-4D97-AF65-F5344CB8AC3E}">
        <p14:creationId xmlns:p14="http://schemas.microsoft.com/office/powerpoint/2010/main" xmlns="" val="598509172"/>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5.16 - Dalton’s Law II</a:t>
            </a:r>
          </a:p>
        </p:txBody>
      </p:sp>
      <p:sp>
        <p:nvSpPr>
          <p:cNvPr id="5529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partial pressure of oxygen was observed to be 156 torr in air with a total atmospheric pressure of 743 torr</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mole fraction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present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2427359142"/>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5.16 - Solution</a:t>
            </a:r>
          </a:p>
        </p:txBody>
      </p:sp>
      <p:sp>
        <p:nvSpPr>
          <p:cNvPr id="135171"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determine the mole fraction of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O</a:t>
            </a:r>
            <a:r>
              <a:rPr lang="en-GB" altLang="en-US" baseline="-4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156 torr</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TOTAL</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743 torr</a:t>
            </a:r>
          </a:p>
        </p:txBody>
      </p:sp>
    </p:spTree>
    <p:extLst>
      <p:ext uri="{BB962C8B-B14F-4D97-AF65-F5344CB8AC3E}">
        <p14:creationId xmlns:p14="http://schemas.microsoft.com/office/powerpoint/2010/main" xmlns="" val="13153618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2940</TotalTime>
  <Words>6017</Words>
  <Application>Microsoft Office PowerPoint</Application>
  <PresentationFormat>عرض على الشاشة (3:4)‏</PresentationFormat>
  <Paragraphs>876</Paragraphs>
  <Slides>157</Slides>
  <Notes>34</Notes>
  <HiddenSlides>0</HiddenSlides>
  <MMClips>0</MMClips>
  <ScaleCrop>false</ScaleCrop>
  <HeadingPairs>
    <vt:vector size="6" baseType="variant">
      <vt:variant>
        <vt:lpstr>سمة</vt:lpstr>
      </vt:variant>
      <vt:variant>
        <vt:i4>12</vt:i4>
      </vt:variant>
      <vt:variant>
        <vt:lpstr>خوادم OLE مضمنة</vt:lpstr>
      </vt:variant>
      <vt:variant>
        <vt:i4>1</vt:i4>
      </vt:variant>
      <vt:variant>
        <vt:lpstr>عناوين الشرائح</vt:lpstr>
      </vt:variant>
      <vt:variant>
        <vt:i4>157</vt:i4>
      </vt:variant>
    </vt:vector>
  </HeadingPairs>
  <TitlesOfParts>
    <vt:vector size="170" baseType="lpstr">
      <vt:lpstr>Default Theme</vt:lpstr>
      <vt:lpstr>11_Default Theme</vt:lpstr>
      <vt:lpstr>1_Default Theme</vt:lpstr>
      <vt:lpstr>10_Default Theme</vt:lpstr>
      <vt:lpstr>2_Default Theme</vt:lpstr>
      <vt:lpstr>3_Default Theme</vt:lpstr>
      <vt:lpstr>4_Default Theme</vt:lpstr>
      <vt:lpstr>5_Default Theme</vt:lpstr>
      <vt:lpstr>6_Default Theme</vt:lpstr>
      <vt:lpstr>7_Default Theme</vt:lpstr>
      <vt:lpstr>8_Default Theme</vt:lpstr>
      <vt:lpstr>9_Default Theme</vt:lpstr>
      <vt:lpstr>Equation</vt:lpstr>
      <vt:lpstr>الشريحة 1</vt:lpstr>
      <vt:lpstr>Table of Contents </vt:lpstr>
      <vt:lpstr>Table of Contents (Continued) </vt:lpstr>
      <vt:lpstr>Properties of Gases</vt:lpstr>
      <vt:lpstr>Figure 5.1 - The Collapsing Can Experiment </vt:lpstr>
      <vt:lpstr>Barometer</vt:lpstr>
      <vt:lpstr>Manometer</vt:lpstr>
      <vt:lpstr>Units of Pressure</vt:lpstr>
      <vt:lpstr>Units of Pressure (Continued)</vt:lpstr>
      <vt:lpstr>Interactive Example 5.1 - Pressure Conversions</vt:lpstr>
      <vt:lpstr>Interactive Example 5.1 - Solution</vt:lpstr>
      <vt:lpstr>Boyle’s Law</vt:lpstr>
      <vt:lpstr>Plot of Boyle’s Law </vt:lpstr>
      <vt:lpstr>Plot of Boyle’s Law (Continued)</vt:lpstr>
      <vt:lpstr>Figure 5.5 - Linear Plot of Boyle’s Law </vt:lpstr>
      <vt:lpstr>Figure 5.6 - A Plot of PV versus P for Several Gases at Pressures below 1 atm</vt:lpstr>
      <vt:lpstr>Interactive Example 5.2 - Boyle’s Law I</vt:lpstr>
      <vt:lpstr>Interactive Example 5.2 - Solution</vt:lpstr>
      <vt:lpstr>Interactive Example 5.2 - Solution (Continued 1)</vt:lpstr>
      <vt:lpstr>Interactive Example 5.2 - Solution (Continued 2)</vt:lpstr>
      <vt:lpstr>Exercise </vt:lpstr>
      <vt:lpstr>Example 5.3 - Boyle’s Law II</vt:lpstr>
      <vt:lpstr>Example 5.3 - Boyle’s Law II (Continued)</vt:lpstr>
      <vt:lpstr>Example 5.3 - Solution</vt:lpstr>
      <vt:lpstr>Example 5.3 - Solution (Continued 1)</vt:lpstr>
      <vt:lpstr>Example 5.3 - Solution (Continued 2)</vt:lpstr>
      <vt:lpstr>Jacques Charles</vt:lpstr>
      <vt:lpstr>Figure 5.8 - Plots of V versus T (°C) for Several Gases</vt:lpstr>
      <vt:lpstr>Charles’s Law</vt:lpstr>
      <vt:lpstr>Critical Thinking</vt:lpstr>
      <vt:lpstr>Interactive Example 5.4 - Charles’s Law</vt:lpstr>
      <vt:lpstr>Interactive Example 5.4 - Solution</vt:lpstr>
      <vt:lpstr>Interactive Example 5.4 - Solution (Continued 1)</vt:lpstr>
      <vt:lpstr>Interactive Example 5.4 - Solution (Continued 2)</vt:lpstr>
      <vt:lpstr>Avogadro’s Law</vt:lpstr>
      <vt:lpstr>Figure 5.10 - Representation of Avogadro’s Law </vt:lpstr>
      <vt:lpstr>Interactive Example 5.5 - Avogadro’s Law</vt:lpstr>
      <vt:lpstr>Interactive Example 5.5 - Solution</vt:lpstr>
      <vt:lpstr>Interactive Example 5.5 - Solution (Continued 1)</vt:lpstr>
      <vt:lpstr>Interactive Example 5.5 - Solution (Continued 2)</vt:lpstr>
      <vt:lpstr>Interactive Example 5.5 - Solution (Continued 3)</vt:lpstr>
      <vt:lpstr>Interactive Example 5.5 - Solution (Continued 4)</vt:lpstr>
      <vt:lpstr>Exercise  </vt:lpstr>
      <vt:lpstr>Ideal Gas Law</vt:lpstr>
      <vt:lpstr>Ideal Gas Law (Continued) </vt:lpstr>
      <vt:lpstr>Gas Law Problems </vt:lpstr>
      <vt:lpstr>Interactive Example 5.7 - Ideal Gas Law II</vt:lpstr>
      <vt:lpstr>Interactive Example 5.7 - Solution</vt:lpstr>
      <vt:lpstr>Interactive Example 5.7 - Solution (Continued 1)</vt:lpstr>
      <vt:lpstr>Interactive Example 5.7 - Solution (Continued 2)</vt:lpstr>
      <vt:lpstr>Interactive Example 5.7 - Solution (Continued 3)</vt:lpstr>
      <vt:lpstr>Interactive Example 5.7 - Solution (Continued 4)</vt:lpstr>
      <vt:lpstr>Interactive Example 5.9 - Ideal Gas Law IV</vt:lpstr>
      <vt:lpstr>Interactive Example 5.9 - Solution</vt:lpstr>
      <vt:lpstr>Interactive Example 5.9 - Solution (Continued 1)</vt:lpstr>
      <vt:lpstr>Interactive Example 5.9 - Solution (Continued 2)</vt:lpstr>
      <vt:lpstr>Interactive Example 5.9 - Solution (Continued 3)</vt:lpstr>
      <vt:lpstr>Interactive Example 5.10 - Ideal Gas Law V</vt:lpstr>
      <vt:lpstr>Interactive Example 5.10 - Solution</vt:lpstr>
      <vt:lpstr>Interactive Example 5.10 - Solution (Continued 1)</vt:lpstr>
      <vt:lpstr>Interactive Example 5.10 - Solution (Continued 2)</vt:lpstr>
      <vt:lpstr>Interactive Example 5.10 - Solution (Continued 3)</vt:lpstr>
      <vt:lpstr>Interactive Example 5.10 - Solution (Continued 4)</vt:lpstr>
      <vt:lpstr>Molar Volume of an Ideal Gas</vt:lpstr>
      <vt:lpstr>Critical Thinking </vt:lpstr>
      <vt:lpstr>Interactive Example 5.12 - Gas Stoichiometry II</vt:lpstr>
      <vt:lpstr>Interactive Example 5.12 - Solution</vt:lpstr>
      <vt:lpstr>Interactive Example 5.12 - Solution (Continued 1)</vt:lpstr>
      <vt:lpstr>Interactive Example 5.12 - Solution (Continued 2)</vt:lpstr>
      <vt:lpstr>Interactive Example 5.12 - Solution (Continued 3)</vt:lpstr>
      <vt:lpstr>Interactive Example 5.13 - Gas Stoichiometry III</vt:lpstr>
      <vt:lpstr>Interactive Example 5.13 - Solution</vt:lpstr>
      <vt:lpstr>Interactive Example 5.13 - Solution (Continued 1)</vt:lpstr>
      <vt:lpstr>Interactive Example 5.13 - Solution (Continued 2)</vt:lpstr>
      <vt:lpstr>Interactive Example 5.13 - Solution (Continued 3)</vt:lpstr>
      <vt:lpstr>Interactive Example 5.13 - Solution (Continued 4)</vt:lpstr>
      <vt:lpstr>Interactive Example 5.13 - Solution (Continued 5)</vt:lpstr>
      <vt:lpstr>Interactive Example 5.13 - Solution (Continued 6)</vt:lpstr>
      <vt:lpstr>Molar Mass of a Gas</vt:lpstr>
      <vt:lpstr>Molar Mass of a Gas (Continued)</vt:lpstr>
      <vt:lpstr>Interactive Example 5.14 - Gas Density/Molar Mass</vt:lpstr>
      <vt:lpstr>Interactive Example 5.14 - Solution</vt:lpstr>
      <vt:lpstr>Interactive Example 5.14 - Solution (Continued)</vt:lpstr>
      <vt:lpstr>Law of Partial Pressures - John Dalton</vt:lpstr>
      <vt:lpstr>Law of Partial Pressures - John Dalton (Continued 1)</vt:lpstr>
      <vt:lpstr>Law of Partial Pressures - John Dalton (Continued 2)</vt:lpstr>
      <vt:lpstr>Figure 5.12 - Schematic Diagram of Dalton's Law of Partial Pressures </vt:lpstr>
      <vt:lpstr>Characteristics of an Ideal Gas </vt:lpstr>
      <vt:lpstr>Interactive Example 5.15 - Dalton’s Law I</vt:lpstr>
      <vt:lpstr>Interactive Example 5.15 - Solution</vt:lpstr>
      <vt:lpstr>Interactive Example 5.15 - Solution (Continued 1)</vt:lpstr>
      <vt:lpstr>Interactive Example 5.15 - Solution (Continued 2)</vt:lpstr>
      <vt:lpstr>Interactive Example 5.15 - Solution (Continued 3)</vt:lpstr>
      <vt:lpstr>Interactive Example 5.15 - Solution (Continued 4)</vt:lpstr>
      <vt:lpstr>Mole Fraction (χ)</vt:lpstr>
      <vt:lpstr>Mole Fraction (χ) in Terms of Pressure </vt:lpstr>
      <vt:lpstr>Mole Fraction (χ) in Terms of Pressure (Continued)</vt:lpstr>
      <vt:lpstr>Interactive Example 5.16 - Dalton’s Law II</vt:lpstr>
      <vt:lpstr>Interactive Example 5.16 - Solution</vt:lpstr>
      <vt:lpstr>Interactive Example 5.16 - Solution (Continued)</vt:lpstr>
      <vt:lpstr>Rearranging the Expression of Mole Fraction</vt:lpstr>
      <vt:lpstr>Vapor Pressure of Water </vt:lpstr>
      <vt:lpstr>Figure 5.13 - The Production of Oxygen by Thermal Decomposition of Potassium Chlorate </vt:lpstr>
      <vt:lpstr>Interactive Example 5.18 - Gas Collection over Water</vt:lpstr>
      <vt:lpstr>Interactive Example 5.18 - Gas Collection over Water (Continued)</vt:lpstr>
      <vt:lpstr>Interactive Example 5.18 - Solution</vt:lpstr>
      <vt:lpstr>Interactive Example 5.18 - Solution (Continued 1)</vt:lpstr>
      <vt:lpstr>Interactive Example 5.18 - Solution (Continued 2)</vt:lpstr>
      <vt:lpstr>Interactive Example 5.18 - Solution (Continued 3)</vt:lpstr>
      <vt:lpstr>Interactive Example 5.18 - Solution (Continued 4)</vt:lpstr>
      <vt:lpstr>The Kinetic Molecular Theory (KMT)</vt:lpstr>
      <vt:lpstr>Postulates of the Kinetic Molecular Theory</vt:lpstr>
      <vt:lpstr>Postulates of the Kinetic Molecular Theory (Continued 1)</vt:lpstr>
      <vt:lpstr>Postulates of the Kinetic Molecular Theory (Continued 2)</vt:lpstr>
      <vt:lpstr>Pressure and Volume (Boyle’s Law)</vt:lpstr>
      <vt:lpstr>Figure 5.16 - Effects of Decreasing the Volume of a Sample of Gas at Constant Temperature</vt:lpstr>
      <vt:lpstr>Pressure and Temperature</vt:lpstr>
      <vt:lpstr>Figure 5.16 - Effects of Increasing the Temperature of a Sample of Gas at Constant Volume</vt:lpstr>
      <vt:lpstr>Critical Thinking  </vt:lpstr>
      <vt:lpstr>Volume and Temperature (Charles’s Law)</vt:lpstr>
      <vt:lpstr>Volume and Temperature (Charles’s Law) (Continued)</vt:lpstr>
      <vt:lpstr>Volume and Number of Moles (Avogadro’s Law)</vt:lpstr>
      <vt:lpstr>Volume and Number of Moles (Avogadro’s Law) (Continued)</vt:lpstr>
      <vt:lpstr>Mixture of Gases (Dalton’s Law)</vt:lpstr>
      <vt:lpstr>Deriving the Ideal Gas Law</vt:lpstr>
      <vt:lpstr>Deriving the Ideal Gas Law (Continued 1)</vt:lpstr>
      <vt:lpstr>Deriving the Ideal Gas Law (Continued 2)</vt:lpstr>
      <vt:lpstr>Deriving the Ideal Gas Law (Continued 3)</vt:lpstr>
      <vt:lpstr>The Meaning of Temperature</vt:lpstr>
      <vt:lpstr>The Meaning of Temperature (Continued)</vt:lpstr>
      <vt:lpstr>Root Mean Square Velocity</vt:lpstr>
      <vt:lpstr>Root Mean Square Velocity (Continued 1)</vt:lpstr>
      <vt:lpstr>Root Mean Square Velocity (Continued 2)</vt:lpstr>
      <vt:lpstr>Interactive Example 5.19 - Root Mean Square Velocity</vt:lpstr>
      <vt:lpstr>Interactive Example 5.19 - Solution</vt:lpstr>
      <vt:lpstr>Interactive Example 5.19 - Solution (Continued 1)</vt:lpstr>
      <vt:lpstr>Interactive Example 5.19 - Solution (Continued 2)</vt:lpstr>
      <vt:lpstr>Range of Velocities in Gas Particles </vt:lpstr>
      <vt:lpstr>Effect of Collisions among Gas Particles </vt:lpstr>
      <vt:lpstr>Effect of Temperature on Velocity Distribution </vt:lpstr>
      <vt:lpstr>Effusion and Diffusion - An Introduction </vt:lpstr>
      <vt:lpstr>Figure 5.22 - The Effusion of a Gas into an Evacuated Chamber</vt:lpstr>
      <vt:lpstr>Graham’s Law of Effusion</vt:lpstr>
      <vt:lpstr>Interactive Example 5.20 - Effusion Rates</vt:lpstr>
      <vt:lpstr>Interactive Example 5.20 - Solution</vt:lpstr>
      <vt:lpstr>Prediction of the Relative Effusion Rates of Gases by the KMT</vt:lpstr>
      <vt:lpstr>Figure 5.24 - Demonstration of the Relative Diffusion Rates of NH3 and HCl Molecules</vt:lpstr>
      <vt:lpstr>Ideal Gas Behavior </vt:lpstr>
      <vt:lpstr>Figure 5.25 - Plots of PV/nRT versus P for Several Gases (200 K)</vt:lpstr>
      <vt:lpstr>Figure 5.26 - Plots of PV/nRT versus P for Nitrogen Gas at Three Temperatures</vt:lpstr>
      <vt:lpstr>van der Waals Equation</vt:lpstr>
      <vt:lpstr>van der Waals Equation (Continued 1)</vt:lpstr>
      <vt:lpstr>van der Waals Equation (Continued 2)</vt:lpstr>
      <vt:lpstr>van der Waals Equation (Continued 3)</vt:lpstr>
      <vt:lpstr>Table 5.3 - Values of the van der Waals Constants for some Common Gases</vt:lpstr>
      <vt:lpstr>Critical Thinking   </vt:lpstr>
      <vt:lpstr>Behavior of Real Gases - Conclusions</vt:lpstr>
    </vt:vector>
  </TitlesOfParts>
  <Company>LMP Media,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Bhavana Balaji</dc:creator>
  <cp:lastModifiedBy>hp</cp:lastModifiedBy>
  <cp:revision>205</cp:revision>
  <dcterms:created xsi:type="dcterms:W3CDTF">2013-01-11T23:56:13Z</dcterms:created>
  <dcterms:modified xsi:type="dcterms:W3CDTF">2018-10-29T09:57:29Z</dcterms:modified>
</cp:coreProperties>
</file>