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42"/>
  </p:notesMasterIdLst>
  <p:handoutMasterIdLst>
    <p:handoutMasterId r:id="rId43"/>
  </p:handoutMasterIdLst>
  <p:sldIdLst>
    <p:sldId id="256" r:id="rId2"/>
    <p:sldId id="316" r:id="rId3"/>
    <p:sldId id="317" r:id="rId4"/>
    <p:sldId id="318" r:id="rId5"/>
    <p:sldId id="319" r:id="rId6"/>
    <p:sldId id="384" r:id="rId7"/>
    <p:sldId id="323" r:id="rId8"/>
    <p:sldId id="320" r:id="rId9"/>
    <p:sldId id="321" r:id="rId10"/>
    <p:sldId id="324" r:id="rId11"/>
    <p:sldId id="325" r:id="rId12"/>
    <p:sldId id="328" r:id="rId13"/>
    <p:sldId id="335" r:id="rId14"/>
    <p:sldId id="336" r:id="rId15"/>
    <p:sldId id="337" r:id="rId16"/>
    <p:sldId id="338" r:id="rId17"/>
    <p:sldId id="339" r:id="rId18"/>
    <p:sldId id="340" r:id="rId19"/>
    <p:sldId id="341" r:id="rId20"/>
    <p:sldId id="344" r:id="rId21"/>
    <p:sldId id="342" r:id="rId22"/>
    <p:sldId id="343" r:id="rId23"/>
    <p:sldId id="377" r:id="rId24"/>
    <p:sldId id="378" r:id="rId25"/>
    <p:sldId id="379" r:id="rId26"/>
    <p:sldId id="357" r:id="rId27"/>
    <p:sldId id="364" r:id="rId28"/>
    <p:sldId id="376" r:id="rId29"/>
    <p:sldId id="380" r:id="rId30"/>
    <p:sldId id="385" r:id="rId31"/>
    <p:sldId id="331" r:id="rId32"/>
    <p:sldId id="381" r:id="rId33"/>
    <p:sldId id="382" r:id="rId34"/>
    <p:sldId id="383" r:id="rId35"/>
    <p:sldId id="386" r:id="rId36"/>
    <p:sldId id="388" r:id="rId37"/>
    <p:sldId id="393" r:id="rId38"/>
    <p:sldId id="400" r:id="rId39"/>
    <p:sldId id="410" r:id="rId40"/>
    <p:sldId id="41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M" initials="W.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660"/>
  </p:normalViewPr>
  <p:slideViewPr>
    <p:cSldViewPr>
      <p:cViewPr varScale="1">
        <p:scale>
          <a:sx n="105" d="100"/>
          <a:sy n="105" d="100"/>
        </p:scale>
        <p:origin x="16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7BABE-9CF1-4A4E-8CA0-0A8F2B99C25B}" type="doc">
      <dgm:prSet loTypeId="urn:microsoft.com/office/officeart/2008/layout/VerticalAccentList" loCatId="list" qsTypeId="urn:microsoft.com/office/officeart/2005/8/quickstyle/simple3" qsCatId="simple" csTypeId="urn:microsoft.com/office/officeart/2005/8/colors/colorful4" csCatId="colorful" phldr="1"/>
      <dgm:spPr/>
      <dgm:t>
        <a:bodyPr/>
        <a:lstStyle/>
        <a:p>
          <a:endParaRPr lang="en-US"/>
        </a:p>
      </dgm:t>
    </dgm:pt>
    <dgm:pt modelId="{2BA3C001-08D1-47AB-965D-58DB21B55311}">
      <dgm:prSet custT="1"/>
      <dgm:spPr/>
      <dgm:t>
        <a:bodyPr/>
        <a:lstStyle/>
        <a:p>
          <a:pPr algn="ctr" rtl="0"/>
          <a:r>
            <a:rPr lang="en-US" sz="3200" b="1" dirty="0">
              <a:solidFill>
                <a:schemeClr val="accent6">
                  <a:lumMod val="75000"/>
                </a:schemeClr>
              </a:solidFill>
              <a:latin typeface="Algerian" pitchFamily="82" charset="0"/>
            </a:rPr>
            <a:t>Healthcare Service Management</a:t>
          </a:r>
        </a:p>
      </dgm:t>
    </dgm:pt>
    <dgm:pt modelId="{F3BF4E4A-F6C2-4769-BA5B-1F07A5C16EC0}" type="parTrans" cxnId="{41054D4B-FCB6-431E-B7CA-C75909A5C2C4}">
      <dgm:prSet/>
      <dgm:spPr/>
      <dgm:t>
        <a:bodyPr/>
        <a:lstStyle/>
        <a:p>
          <a:endParaRPr lang="en-US"/>
        </a:p>
      </dgm:t>
    </dgm:pt>
    <dgm:pt modelId="{A8C78DDC-4FB0-4317-8187-6D69849F8479}" type="sibTrans" cxnId="{41054D4B-FCB6-431E-B7CA-C75909A5C2C4}">
      <dgm:prSet/>
      <dgm:spPr/>
      <dgm:t>
        <a:bodyPr/>
        <a:lstStyle/>
        <a:p>
          <a:endParaRPr lang="en-US"/>
        </a:p>
      </dgm:t>
    </dgm:pt>
    <dgm:pt modelId="{F0F7EF23-BE89-49CA-AEB4-58E2619071C1}" type="pres">
      <dgm:prSet presAssocID="{BD97BABE-9CF1-4A4E-8CA0-0A8F2B99C25B}" presName="Name0" presStyleCnt="0">
        <dgm:presLayoutVars>
          <dgm:chMax/>
          <dgm:chPref/>
          <dgm:dir/>
        </dgm:presLayoutVars>
      </dgm:prSet>
      <dgm:spPr/>
    </dgm:pt>
    <dgm:pt modelId="{CE5C048E-E3B0-4BF3-9E0B-FC2D0B7960AB}" type="pres">
      <dgm:prSet presAssocID="{2BA3C001-08D1-47AB-965D-58DB21B55311}" presName="parenttextcomposite" presStyleCnt="0"/>
      <dgm:spPr/>
    </dgm:pt>
    <dgm:pt modelId="{BA3D77C7-C752-4C87-8874-7A070DE5E425}" type="pres">
      <dgm:prSet presAssocID="{2BA3C001-08D1-47AB-965D-58DB21B55311}" presName="parenttext" presStyleLbl="revTx" presStyleIdx="0" presStyleCnt="1" custScaleX="174413">
        <dgm:presLayoutVars>
          <dgm:chMax/>
          <dgm:chPref val="2"/>
          <dgm:bulletEnabled val="1"/>
        </dgm:presLayoutVars>
      </dgm:prSet>
      <dgm:spPr/>
    </dgm:pt>
    <dgm:pt modelId="{F6CEDA04-0065-486B-A2F0-4CA7586FD407}" type="pres">
      <dgm:prSet presAssocID="{2BA3C001-08D1-47AB-965D-58DB21B55311}" presName="parallelogramComposite" presStyleCnt="0"/>
      <dgm:spPr/>
    </dgm:pt>
    <dgm:pt modelId="{C201932C-2FE3-48D2-A587-A877F7914365}" type="pres">
      <dgm:prSet presAssocID="{2BA3C001-08D1-47AB-965D-58DB21B55311}" presName="parallelogram1" presStyleLbl="alignNode1" presStyleIdx="0" presStyleCnt="7"/>
      <dgm:spPr/>
    </dgm:pt>
    <dgm:pt modelId="{4A9D78D1-3AC0-4513-9C6D-9113DA49903F}" type="pres">
      <dgm:prSet presAssocID="{2BA3C001-08D1-47AB-965D-58DB21B55311}" presName="parallelogram2" presStyleLbl="alignNode1" presStyleIdx="1" presStyleCnt="7"/>
      <dgm:spPr/>
    </dgm:pt>
    <dgm:pt modelId="{A83A6850-D5AF-4988-ABE5-74A2B9556DA1}" type="pres">
      <dgm:prSet presAssocID="{2BA3C001-08D1-47AB-965D-58DB21B55311}" presName="parallelogram3" presStyleLbl="alignNode1" presStyleIdx="2" presStyleCnt="7"/>
      <dgm:spPr/>
    </dgm:pt>
    <dgm:pt modelId="{A0796FED-14FE-4806-9F7C-208BB17A10B2}" type="pres">
      <dgm:prSet presAssocID="{2BA3C001-08D1-47AB-965D-58DB21B55311}" presName="parallelogram4" presStyleLbl="alignNode1" presStyleIdx="3" presStyleCnt="7"/>
      <dgm:spPr/>
    </dgm:pt>
    <dgm:pt modelId="{8F4A646B-8CA1-4000-9D84-DEAAF3752C9F}" type="pres">
      <dgm:prSet presAssocID="{2BA3C001-08D1-47AB-965D-58DB21B55311}" presName="parallelogram5" presStyleLbl="alignNode1" presStyleIdx="4" presStyleCnt="7"/>
      <dgm:spPr/>
    </dgm:pt>
    <dgm:pt modelId="{3EA5E7BB-59EB-4DA8-AD7E-9DF75411E701}" type="pres">
      <dgm:prSet presAssocID="{2BA3C001-08D1-47AB-965D-58DB21B55311}" presName="parallelogram6" presStyleLbl="alignNode1" presStyleIdx="5" presStyleCnt="7"/>
      <dgm:spPr/>
    </dgm:pt>
    <dgm:pt modelId="{57F788E5-745F-47C5-BB10-361266249570}" type="pres">
      <dgm:prSet presAssocID="{2BA3C001-08D1-47AB-965D-58DB21B55311}" presName="parallelogram7" presStyleLbl="alignNode1" presStyleIdx="6" presStyleCnt="7"/>
      <dgm:spPr/>
    </dgm:pt>
  </dgm:ptLst>
  <dgm:cxnLst>
    <dgm:cxn modelId="{149CFC48-ED9D-46E5-BAC4-565B0F5AD949}" type="presOf" srcId="{BD97BABE-9CF1-4A4E-8CA0-0A8F2B99C25B}" destId="{F0F7EF23-BE89-49CA-AEB4-58E2619071C1}" srcOrd="0" destOrd="0" presId="urn:microsoft.com/office/officeart/2008/layout/VerticalAccentList"/>
    <dgm:cxn modelId="{41054D4B-FCB6-431E-B7CA-C75909A5C2C4}" srcId="{BD97BABE-9CF1-4A4E-8CA0-0A8F2B99C25B}" destId="{2BA3C001-08D1-47AB-965D-58DB21B55311}" srcOrd="0" destOrd="0" parTransId="{F3BF4E4A-F6C2-4769-BA5B-1F07A5C16EC0}" sibTransId="{A8C78DDC-4FB0-4317-8187-6D69849F8479}"/>
    <dgm:cxn modelId="{1BE369C4-9138-45FD-B190-364537FCA704}" type="presOf" srcId="{2BA3C001-08D1-47AB-965D-58DB21B55311}" destId="{BA3D77C7-C752-4C87-8874-7A070DE5E425}" srcOrd="0" destOrd="0" presId="urn:microsoft.com/office/officeart/2008/layout/VerticalAccentList"/>
    <dgm:cxn modelId="{E43B2346-D2C3-493F-B3E1-D766F04F929E}" type="presParOf" srcId="{F0F7EF23-BE89-49CA-AEB4-58E2619071C1}" destId="{CE5C048E-E3B0-4BF3-9E0B-FC2D0B7960AB}" srcOrd="0" destOrd="0" presId="urn:microsoft.com/office/officeart/2008/layout/VerticalAccentList"/>
    <dgm:cxn modelId="{E81CAAF1-25F0-45A1-9ECD-0CAC662A80DD}" type="presParOf" srcId="{CE5C048E-E3B0-4BF3-9E0B-FC2D0B7960AB}" destId="{BA3D77C7-C752-4C87-8874-7A070DE5E425}" srcOrd="0" destOrd="0" presId="urn:microsoft.com/office/officeart/2008/layout/VerticalAccentList"/>
    <dgm:cxn modelId="{265DFCF0-27D8-40DF-8EBD-048040D3F193}" type="presParOf" srcId="{F0F7EF23-BE89-49CA-AEB4-58E2619071C1}" destId="{F6CEDA04-0065-486B-A2F0-4CA7586FD407}" srcOrd="1" destOrd="0" presId="urn:microsoft.com/office/officeart/2008/layout/VerticalAccentList"/>
    <dgm:cxn modelId="{E1F31F6F-38CA-462E-8B0D-1AD1C89C23A5}" type="presParOf" srcId="{F6CEDA04-0065-486B-A2F0-4CA7586FD407}" destId="{C201932C-2FE3-48D2-A587-A877F7914365}" srcOrd="0" destOrd="0" presId="urn:microsoft.com/office/officeart/2008/layout/VerticalAccentList"/>
    <dgm:cxn modelId="{7FF085EE-6B0E-4862-A32B-1DD0105C9186}" type="presParOf" srcId="{F6CEDA04-0065-486B-A2F0-4CA7586FD407}" destId="{4A9D78D1-3AC0-4513-9C6D-9113DA49903F}" srcOrd="1" destOrd="0" presId="urn:microsoft.com/office/officeart/2008/layout/VerticalAccentList"/>
    <dgm:cxn modelId="{F5945535-F156-4D96-AC37-064E1409F836}" type="presParOf" srcId="{F6CEDA04-0065-486B-A2F0-4CA7586FD407}" destId="{A83A6850-D5AF-4988-ABE5-74A2B9556DA1}" srcOrd="2" destOrd="0" presId="urn:microsoft.com/office/officeart/2008/layout/VerticalAccentList"/>
    <dgm:cxn modelId="{B2E28E44-B595-427E-8CF5-1C176BF6C992}" type="presParOf" srcId="{F6CEDA04-0065-486B-A2F0-4CA7586FD407}" destId="{A0796FED-14FE-4806-9F7C-208BB17A10B2}" srcOrd="3" destOrd="0" presId="urn:microsoft.com/office/officeart/2008/layout/VerticalAccentList"/>
    <dgm:cxn modelId="{719613EF-2609-45DD-9555-265D3EB73056}" type="presParOf" srcId="{F6CEDA04-0065-486B-A2F0-4CA7586FD407}" destId="{8F4A646B-8CA1-4000-9D84-DEAAF3752C9F}" srcOrd="4" destOrd="0" presId="urn:microsoft.com/office/officeart/2008/layout/VerticalAccentList"/>
    <dgm:cxn modelId="{35271645-056A-453D-83E7-42195CC9A2CE}" type="presParOf" srcId="{F6CEDA04-0065-486B-A2F0-4CA7586FD407}" destId="{3EA5E7BB-59EB-4DA8-AD7E-9DF75411E701}" srcOrd="5" destOrd="0" presId="urn:microsoft.com/office/officeart/2008/layout/VerticalAccentList"/>
    <dgm:cxn modelId="{2B9A2842-2CB2-4C02-B516-7E75D844E111}" type="presParOf" srcId="{F6CEDA04-0065-486B-A2F0-4CA7586FD407}" destId="{57F788E5-745F-47C5-BB10-361266249570}"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51A572-10A3-4220-B89C-B8A30F4E69EA}"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25FC8D72-CC1A-4EE7-AA59-4E981F3BD434}">
      <dgm:prSet custT="1"/>
      <dgm:spPr/>
      <dgm:t>
        <a:bodyPr/>
        <a:lstStyle/>
        <a:p>
          <a:pPr rtl="0"/>
          <a:r>
            <a:rPr lang="en-US" sz="1400"/>
            <a:t>Wafaa Menawi </a:t>
          </a:r>
        </a:p>
      </dgm:t>
    </dgm:pt>
    <dgm:pt modelId="{A357D287-4E08-45AA-B29E-1E59674F825A}" type="parTrans" cxnId="{6921544B-3863-4703-B443-1DAA0A15E6BE}">
      <dgm:prSet/>
      <dgm:spPr/>
      <dgm:t>
        <a:bodyPr/>
        <a:lstStyle/>
        <a:p>
          <a:endParaRPr lang="en-US" sz="4000"/>
        </a:p>
      </dgm:t>
    </dgm:pt>
    <dgm:pt modelId="{7F301E39-6095-4BD2-A345-C184257DCFDC}" type="sibTrans" cxnId="{6921544B-3863-4703-B443-1DAA0A15E6BE}">
      <dgm:prSet/>
      <dgm:spPr/>
      <dgm:t>
        <a:bodyPr/>
        <a:lstStyle/>
        <a:p>
          <a:endParaRPr lang="en-US" sz="4000"/>
        </a:p>
      </dgm:t>
    </dgm:pt>
    <dgm:pt modelId="{4EA38C27-7DB7-4565-B56D-12CBB45FB2C5}">
      <dgm:prSet custT="1"/>
      <dgm:spPr/>
      <dgm:t>
        <a:bodyPr/>
        <a:lstStyle/>
        <a:p>
          <a:pPr rtl="0"/>
          <a:r>
            <a:rPr lang="en-US" sz="1400"/>
            <a:t>Ph.D. Health Care Management</a:t>
          </a:r>
        </a:p>
      </dgm:t>
    </dgm:pt>
    <dgm:pt modelId="{13FF59A1-E458-4A7E-B2E9-CCD66BFC2961}" type="parTrans" cxnId="{D8799960-DFAB-4642-9270-8102CAF7D908}">
      <dgm:prSet/>
      <dgm:spPr/>
      <dgm:t>
        <a:bodyPr/>
        <a:lstStyle/>
        <a:p>
          <a:endParaRPr lang="en-US" sz="4000"/>
        </a:p>
      </dgm:t>
    </dgm:pt>
    <dgm:pt modelId="{3A1D57A8-4AAC-4A24-BCA9-9564F7AE98B8}" type="sibTrans" cxnId="{D8799960-DFAB-4642-9270-8102CAF7D908}">
      <dgm:prSet/>
      <dgm:spPr/>
      <dgm:t>
        <a:bodyPr/>
        <a:lstStyle/>
        <a:p>
          <a:endParaRPr lang="en-US" sz="4000"/>
        </a:p>
      </dgm:t>
    </dgm:pt>
    <dgm:pt modelId="{8FB9F61C-6D5C-489A-830C-01BA554D7B10}">
      <dgm:prSet custT="1"/>
      <dgm:spPr/>
      <dgm:t>
        <a:bodyPr/>
        <a:lstStyle/>
        <a:p>
          <a:pPr rtl="0"/>
          <a:r>
            <a:rPr lang="en-US" sz="1400" dirty="0"/>
            <a:t>Head of Quality Assurance Unit </a:t>
          </a:r>
        </a:p>
      </dgm:t>
    </dgm:pt>
    <dgm:pt modelId="{5C0220E1-974B-4D95-8D45-6692792B3CBF}" type="parTrans" cxnId="{A3D3AA6F-8FC5-48A1-BC5D-2FDDEFC3A20B}">
      <dgm:prSet/>
      <dgm:spPr/>
      <dgm:t>
        <a:bodyPr/>
        <a:lstStyle/>
        <a:p>
          <a:endParaRPr lang="en-US" sz="4000"/>
        </a:p>
      </dgm:t>
    </dgm:pt>
    <dgm:pt modelId="{121566B7-D0EB-445A-805E-C78BD3672150}" type="sibTrans" cxnId="{A3D3AA6F-8FC5-48A1-BC5D-2FDDEFC3A20B}">
      <dgm:prSet/>
      <dgm:spPr/>
      <dgm:t>
        <a:bodyPr/>
        <a:lstStyle/>
        <a:p>
          <a:endParaRPr lang="en-US" sz="4000"/>
        </a:p>
      </dgm:t>
    </dgm:pt>
    <dgm:pt modelId="{2880DE91-1B2D-4DC9-9BCA-B0197CEBA15A}">
      <dgm:prSet custT="1"/>
      <dgm:spPr/>
      <dgm:t>
        <a:bodyPr/>
        <a:lstStyle/>
        <a:p>
          <a:pPr rtl="0"/>
          <a:r>
            <a:rPr lang="en-US" sz="1400"/>
            <a:t>An-Najah BioSciences Unit (NBU) </a:t>
          </a:r>
        </a:p>
      </dgm:t>
    </dgm:pt>
    <dgm:pt modelId="{F55BBA5E-FCDB-466A-B4E6-5AA192F803B3}" type="parTrans" cxnId="{DA83C207-408B-4CF5-8D6F-7C97B260C4BF}">
      <dgm:prSet/>
      <dgm:spPr/>
      <dgm:t>
        <a:bodyPr/>
        <a:lstStyle/>
        <a:p>
          <a:endParaRPr lang="en-US" sz="4000"/>
        </a:p>
      </dgm:t>
    </dgm:pt>
    <dgm:pt modelId="{0C5FC74C-343C-4000-8C1D-4D4D2EFC194E}" type="sibTrans" cxnId="{DA83C207-408B-4CF5-8D6F-7C97B260C4BF}">
      <dgm:prSet/>
      <dgm:spPr/>
      <dgm:t>
        <a:bodyPr/>
        <a:lstStyle/>
        <a:p>
          <a:endParaRPr lang="en-US" sz="4000"/>
        </a:p>
      </dgm:t>
    </dgm:pt>
    <dgm:pt modelId="{10B146F6-A4D8-487A-9323-7C10C7CA0E4D}">
      <dgm:prSet custT="1"/>
      <dgm:spPr/>
      <dgm:t>
        <a:bodyPr/>
        <a:lstStyle/>
        <a:p>
          <a:pPr rtl="0"/>
          <a:r>
            <a:rPr lang="en-US" sz="1400"/>
            <a:t>Mobile: +972 568279063 </a:t>
          </a:r>
        </a:p>
      </dgm:t>
    </dgm:pt>
    <dgm:pt modelId="{CF739AC3-A988-4876-8776-8BA65D154E33}" type="parTrans" cxnId="{8D74E65E-BBB9-47A0-A52F-84CBAF08DAAD}">
      <dgm:prSet/>
      <dgm:spPr/>
      <dgm:t>
        <a:bodyPr/>
        <a:lstStyle/>
        <a:p>
          <a:endParaRPr lang="en-US" sz="4000"/>
        </a:p>
      </dgm:t>
    </dgm:pt>
    <dgm:pt modelId="{F6EBE7AE-7ED8-46FC-97B6-17607143069F}" type="sibTrans" cxnId="{8D74E65E-BBB9-47A0-A52F-84CBAF08DAAD}">
      <dgm:prSet/>
      <dgm:spPr/>
      <dgm:t>
        <a:bodyPr/>
        <a:lstStyle/>
        <a:p>
          <a:endParaRPr lang="en-US" sz="4000"/>
        </a:p>
      </dgm:t>
    </dgm:pt>
    <dgm:pt modelId="{E05382F1-5A63-4ED0-A927-633B2FB08288}">
      <dgm:prSet custT="1"/>
      <dgm:spPr/>
      <dgm:t>
        <a:bodyPr/>
        <a:lstStyle/>
        <a:p>
          <a:pPr rtl="0"/>
          <a:r>
            <a:rPr lang="en-US" sz="1400"/>
            <a:t>E. mail: w.menawi@najah.edu </a:t>
          </a:r>
        </a:p>
      </dgm:t>
    </dgm:pt>
    <dgm:pt modelId="{611640D1-2B4D-48AD-8BF5-D26BABFC1D88}" type="parTrans" cxnId="{9BD1DEB2-79AD-4631-8B9F-187CB0228FB4}">
      <dgm:prSet/>
      <dgm:spPr/>
      <dgm:t>
        <a:bodyPr/>
        <a:lstStyle/>
        <a:p>
          <a:endParaRPr lang="en-US" sz="4000"/>
        </a:p>
      </dgm:t>
    </dgm:pt>
    <dgm:pt modelId="{022BED99-AC25-4356-849C-1927A29C0F91}" type="sibTrans" cxnId="{9BD1DEB2-79AD-4631-8B9F-187CB0228FB4}">
      <dgm:prSet/>
      <dgm:spPr/>
      <dgm:t>
        <a:bodyPr/>
        <a:lstStyle/>
        <a:p>
          <a:endParaRPr lang="en-US" sz="4000"/>
        </a:p>
      </dgm:t>
    </dgm:pt>
    <dgm:pt modelId="{CCCD0997-16C1-406F-87F9-C0A35F8F5A15}" type="pres">
      <dgm:prSet presAssocID="{8851A572-10A3-4220-B89C-B8A30F4E69EA}" presName="linear" presStyleCnt="0">
        <dgm:presLayoutVars>
          <dgm:animLvl val="lvl"/>
          <dgm:resizeHandles val="exact"/>
        </dgm:presLayoutVars>
      </dgm:prSet>
      <dgm:spPr/>
    </dgm:pt>
    <dgm:pt modelId="{426527C5-5B68-4FB5-8168-DCF18AE86F68}" type="pres">
      <dgm:prSet presAssocID="{25FC8D72-CC1A-4EE7-AA59-4E981F3BD434}" presName="parentText" presStyleLbl="node1" presStyleIdx="0" presStyleCnt="6">
        <dgm:presLayoutVars>
          <dgm:chMax val="0"/>
          <dgm:bulletEnabled val="1"/>
        </dgm:presLayoutVars>
      </dgm:prSet>
      <dgm:spPr/>
    </dgm:pt>
    <dgm:pt modelId="{5760FA8F-1E66-489A-92A4-9DDE6ECA8ADA}" type="pres">
      <dgm:prSet presAssocID="{7F301E39-6095-4BD2-A345-C184257DCFDC}" presName="spacer" presStyleCnt="0"/>
      <dgm:spPr/>
    </dgm:pt>
    <dgm:pt modelId="{A1D1E4DE-2D3B-4AFB-88BC-72E76FDE38D5}" type="pres">
      <dgm:prSet presAssocID="{4EA38C27-7DB7-4565-B56D-12CBB45FB2C5}" presName="parentText" presStyleLbl="node1" presStyleIdx="1" presStyleCnt="6">
        <dgm:presLayoutVars>
          <dgm:chMax val="0"/>
          <dgm:bulletEnabled val="1"/>
        </dgm:presLayoutVars>
      </dgm:prSet>
      <dgm:spPr/>
    </dgm:pt>
    <dgm:pt modelId="{8EA79A4E-D648-471C-9170-9FDBE2491C3E}" type="pres">
      <dgm:prSet presAssocID="{3A1D57A8-4AAC-4A24-BCA9-9564F7AE98B8}" presName="spacer" presStyleCnt="0"/>
      <dgm:spPr/>
    </dgm:pt>
    <dgm:pt modelId="{B7A8C16C-5DBB-40FF-A23A-A889266DD7CC}" type="pres">
      <dgm:prSet presAssocID="{8FB9F61C-6D5C-489A-830C-01BA554D7B10}" presName="parentText" presStyleLbl="node1" presStyleIdx="2" presStyleCnt="6">
        <dgm:presLayoutVars>
          <dgm:chMax val="0"/>
          <dgm:bulletEnabled val="1"/>
        </dgm:presLayoutVars>
      </dgm:prSet>
      <dgm:spPr/>
    </dgm:pt>
    <dgm:pt modelId="{1CC9FFFA-0224-4E02-BA03-6552DA2BEE43}" type="pres">
      <dgm:prSet presAssocID="{121566B7-D0EB-445A-805E-C78BD3672150}" presName="spacer" presStyleCnt="0"/>
      <dgm:spPr/>
    </dgm:pt>
    <dgm:pt modelId="{B5FBE0E1-6C87-4B3D-8218-7447C7B7BC56}" type="pres">
      <dgm:prSet presAssocID="{2880DE91-1B2D-4DC9-9BCA-B0197CEBA15A}" presName="parentText" presStyleLbl="node1" presStyleIdx="3" presStyleCnt="6">
        <dgm:presLayoutVars>
          <dgm:chMax val="0"/>
          <dgm:bulletEnabled val="1"/>
        </dgm:presLayoutVars>
      </dgm:prSet>
      <dgm:spPr/>
    </dgm:pt>
    <dgm:pt modelId="{9E450E86-ABE1-4D87-A580-5F555EF39BB1}" type="pres">
      <dgm:prSet presAssocID="{0C5FC74C-343C-4000-8C1D-4D4D2EFC194E}" presName="spacer" presStyleCnt="0"/>
      <dgm:spPr/>
    </dgm:pt>
    <dgm:pt modelId="{D51E889A-9972-4DA1-949E-861592BF20DB}" type="pres">
      <dgm:prSet presAssocID="{10B146F6-A4D8-487A-9323-7C10C7CA0E4D}" presName="parentText" presStyleLbl="node1" presStyleIdx="4" presStyleCnt="6">
        <dgm:presLayoutVars>
          <dgm:chMax val="0"/>
          <dgm:bulletEnabled val="1"/>
        </dgm:presLayoutVars>
      </dgm:prSet>
      <dgm:spPr/>
    </dgm:pt>
    <dgm:pt modelId="{35597801-4EC3-41CB-99E1-5F118BE8497A}" type="pres">
      <dgm:prSet presAssocID="{F6EBE7AE-7ED8-46FC-97B6-17607143069F}" presName="spacer" presStyleCnt="0"/>
      <dgm:spPr/>
    </dgm:pt>
    <dgm:pt modelId="{9B79893C-F79B-43DA-8999-DA516CE9FAE1}" type="pres">
      <dgm:prSet presAssocID="{E05382F1-5A63-4ED0-A927-633B2FB08288}" presName="parentText" presStyleLbl="node1" presStyleIdx="5" presStyleCnt="6">
        <dgm:presLayoutVars>
          <dgm:chMax val="0"/>
          <dgm:bulletEnabled val="1"/>
        </dgm:presLayoutVars>
      </dgm:prSet>
      <dgm:spPr/>
    </dgm:pt>
  </dgm:ptLst>
  <dgm:cxnLst>
    <dgm:cxn modelId="{DA83C207-408B-4CF5-8D6F-7C97B260C4BF}" srcId="{8851A572-10A3-4220-B89C-B8A30F4E69EA}" destId="{2880DE91-1B2D-4DC9-9BCA-B0197CEBA15A}" srcOrd="3" destOrd="0" parTransId="{F55BBA5E-FCDB-466A-B4E6-5AA192F803B3}" sibTransId="{0C5FC74C-343C-4000-8C1D-4D4D2EFC194E}"/>
    <dgm:cxn modelId="{147DE737-F812-4808-A861-3AB3993E2CF1}" type="presOf" srcId="{8851A572-10A3-4220-B89C-B8A30F4E69EA}" destId="{CCCD0997-16C1-406F-87F9-C0A35F8F5A15}" srcOrd="0" destOrd="0" presId="urn:microsoft.com/office/officeart/2005/8/layout/vList2"/>
    <dgm:cxn modelId="{8D74E65E-BBB9-47A0-A52F-84CBAF08DAAD}" srcId="{8851A572-10A3-4220-B89C-B8A30F4E69EA}" destId="{10B146F6-A4D8-487A-9323-7C10C7CA0E4D}" srcOrd="4" destOrd="0" parTransId="{CF739AC3-A988-4876-8776-8BA65D154E33}" sibTransId="{F6EBE7AE-7ED8-46FC-97B6-17607143069F}"/>
    <dgm:cxn modelId="{D8799960-DFAB-4642-9270-8102CAF7D908}" srcId="{8851A572-10A3-4220-B89C-B8A30F4E69EA}" destId="{4EA38C27-7DB7-4565-B56D-12CBB45FB2C5}" srcOrd="1" destOrd="0" parTransId="{13FF59A1-E458-4A7E-B2E9-CCD66BFC2961}" sibTransId="{3A1D57A8-4AAC-4A24-BCA9-9564F7AE98B8}"/>
    <dgm:cxn modelId="{6E87314A-9DA1-4E46-B484-BAF80C110BE5}" type="presOf" srcId="{E05382F1-5A63-4ED0-A927-633B2FB08288}" destId="{9B79893C-F79B-43DA-8999-DA516CE9FAE1}" srcOrd="0" destOrd="0" presId="urn:microsoft.com/office/officeart/2005/8/layout/vList2"/>
    <dgm:cxn modelId="{6921544B-3863-4703-B443-1DAA0A15E6BE}" srcId="{8851A572-10A3-4220-B89C-B8A30F4E69EA}" destId="{25FC8D72-CC1A-4EE7-AA59-4E981F3BD434}" srcOrd="0" destOrd="0" parTransId="{A357D287-4E08-45AA-B29E-1E59674F825A}" sibTransId="{7F301E39-6095-4BD2-A345-C184257DCFDC}"/>
    <dgm:cxn modelId="{A3D3AA6F-8FC5-48A1-BC5D-2FDDEFC3A20B}" srcId="{8851A572-10A3-4220-B89C-B8A30F4E69EA}" destId="{8FB9F61C-6D5C-489A-830C-01BA554D7B10}" srcOrd="2" destOrd="0" parTransId="{5C0220E1-974B-4D95-8D45-6692792B3CBF}" sibTransId="{121566B7-D0EB-445A-805E-C78BD3672150}"/>
    <dgm:cxn modelId="{FFEB6573-0CDC-4DF5-A8DE-FEABA28DCE9A}" type="presOf" srcId="{25FC8D72-CC1A-4EE7-AA59-4E981F3BD434}" destId="{426527C5-5B68-4FB5-8168-DCF18AE86F68}" srcOrd="0" destOrd="0" presId="urn:microsoft.com/office/officeart/2005/8/layout/vList2"/>
    <dgm:cxn modelId="{F1AA797A-FCED-4707-B2BA-12ED69D6B728}" type="presOf" srcId="{2880DE91-1B2D-4DC9-9BCA-B0197CEBA15A}" destId="{B5FBE0E1-6C87-4B3D-8218-7447C7B7BC56}" srcOrd="0" destOrd="0" presId="urn:microsoft.com/office/officeart/2005/8/layout/vList2"/>
    <dgm:cxn modelId="{5C240784-E0B6-4363-AF48-180636A63B04}" type="presOf" srcId="{4EA38C27-7DB7-4565-B56D-12CBB45FB2C5}" destId="{A1D1E4DE-2D3B-4AFB-88BC-72E76FDE38D5}" srcOrd="0" destOrd="0" presId="urn:microsoft.com/office/officeart/2005/8/layout/vList2"/>
    <dgm:cxn modelId="{9BD1DEB2-79AD-4631-8B9F-187CB0228FB4}" srcId="{8851A572-10A3-4220-B89C-B8A30F4E69EA}" destId="{E05382F1-5A63-4ED0-A927-633B2FB08288}" srcOrd="5" destOrd="0" parTransId="{611640D1-2B4D-48AD-8BF5-D26BABFC1D88}" sibTransId="{022BED99-AC25-4356-849C-1927A29C0F91}"/>
    <dgm:cxn modelId="{F0270FD4-E1C1-4E69-AEDB-47573350908D}" type="presOf" srcId="{10B146F6-A4D8-487A-9323-7C10C7CA0E4D}" destId="{D51E889A-9972-4DA1-949E-861592BF20DB}" srcOrd="0" destOrd="0" presId="urn:microsoft.com/office/officeart/2005/8/layout/vList2"/>
    <dgm:cxn modelId="{DE8DD4F7-74EC-4D87-9053-19549B4ADC85}" type="presOf" srcId="{8FB9F61C-6D5C-489A-830C-01BA554D7B10}" destId="{B7A8C16C-5DBB-40FF-A23A-A889266DD7CC}" srcOrd="0" destOrd="0" presId="urn:microsoft.com/office/officeart/2005/8/layout/vList2"/>
    <dgm:cxn modelId="{147ED335-ED97-45D5-ACB6-3D5294F2E9DD}" type="presParOf" srcId="{CCCD0997-16C1-406F-87F9-C0A35F8F5A15}" destId="{426527C5-5B68-4FB5-8168-DCF18AE86F68}" srcOrd="0" destOrd="0" presId="urn:microsoft.com/office/officeart/2005/8/layout/vList2"/>
    <dgm:cxn modelId="{5C4589C8-D0FA-4C56-91E9-95147034B3EE}" type="presParOf" srcId="{CCCD0997-16C1-406F-87F9-C0A35F8F5A15}" destId="{5760FA8F-1E66-489A-92A4-9DDE6ECA8ADA}" srcOrd="1" destOrd="0" presId="urn:microsoft.com/office/officeart/2005/8/layout/vList2"/>
    <dgm:cxn modelId="{28D3DB27-05E2-45F5-A23A-D3FC9D051B89}" type="presParOf" srcId="{CCCD0997-16C1-406F-87F9-C0A35F8F5A15}" destId="{A1D1E4DE-2D3B-4AFB-88BC-72E76FDE38D5}" srcOrd="2" destOrd="0" presId="urn:microsoft.com/office/officeart/2005/8/layout/vList2"/>
    <dgm:cxn modelId="{5A52FB26-468C-4461-9CC2-5C8E216C8304}" type="presParOf" srcId="{CCCD0997-16C1-406F-87F9-C0A35F8F5A15}" destId="{8EA79A4E-D648-471C-9170-9FDBE2491C3E}" srcOrd="3" destOrd="0" presId="urn:microsoft.com/office/officeart/2005/8/layout/vList2"/>
    <dgm:cxn modelId="{BEE65F60-23F8-4A5F-8C4E-CE64D78B4CB0}" type="presParOf" srcId="{CCCD0997-16C1-406F-87F9-C0A35F8F5A15}" destId="{B7A8C16C-5DBB-40FF-A23A-A889266DD7CC}" srcOrd="4" destOrd="0" presId="urn:microsoft.com/office/officeart/2005/8/layout/vList2"/>
    <dgm:cxn modelId="{DCD2B995-3CCA-451A-B574-42D6F23161CC}" type="presParOf" srcId="{CCCD0997-16C1-406F-87F9-C0A35F8F5A15}" destId="{1CC9FFFA-0224-4E02-BA03-6552DA2BEE43}" srcOrd="5" destOrd="0" presId="urn:microsoft.com/office/officeart/2005/8/layout/vList2"/>
    <dgm:cxn modelId="{B7A28044-3CEF-4A5A-AF4A-CA1A9C0357A3}" type="presParOf" srcId="{CCCD0997-16C1-406F-87F9-C0A35F8F5A15}" destId="{B5FBE0E1-6C87-4B3D-8218-7447C7B7BC56}" srcOrd="6" destOrd="0" presId="urn:microsoft.com/office/officeart/2005/8/layout/vList2"/>
    <dgm:cxn modelId="{E4D26513-4FB9-4989-8E09-2704E70DE4BA}" type="presParOf" srcId="{CCCD0997-16C1-406F-87F9-C0A35F8F5A15}" destId="{9E450E86-ABE1-4D87-A580-5F555EF39BB1}" srcOrd="7" destOrd="0" presId="urn:microsoft.com/office/officeart/2005/8/layout/vList2"/>
    <dgm:cxn modelId="{1D02B9DD-DFFD-4791-90C2-B6667343E2D7}" type="presParOf" srcId="{CCCD0997-16C1-406F-87F9-C0A35F8F5A15}" destId="{D51E889A-9972-4DA1-949E-861592BF20DB}" srcOrd="8" destOrd="0" presId="urn:microsoft.com/office/officeart/2005/8/layout/vList2"/>
    <dgm:cxn modelId="{D81BAFA6-3762-4D40-AC25-8EA86214D3F9}" type="presParOf" srcId="{CCCD0997-16C1-406F-87F9-C0A35F8F5A15}" destId="{35597801-4EC3-41CB-99E1-5F118BE8497A}" srcOrd="9" destOrd="0" presId="urn:microsoft.com/office/officeart/2005/8/layout/vList2"/>
    <dgm:cxn modelId="{1DCF7A91-BF77-4BD6-AECA-AA19CA50A443}" type="presParOf" srcId="{CCCD0997-16C1-406F-87F9-C0A35F8F5A15}" destId="{9B79893C-F79B-43DA-8999-DA516CE9FAE1}"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794267-E485-412F-960E-4900C26C4D1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FFC3F994-BA06-4655-809C-67B4A9155B36}">
      <dgm:prSet custT="1"/>
      <dgm:spPr/>
      <dgm:t>
        <a:bodyPr/>
        <a:lstStyle/>
        <a:p>
          <a:pPr algn="ctr" rtl="0"/>
          <a:r>
            <a:rPr lang="tr-TR" sz="2400" b="1" dirty="0"/>
            <a:t>We have to know ın thıs chapter</a:t>
          </a:r>
          <a:r>
            <a:rPr lang="en-US" sz="2400" b="1" dirty="0"/>
            <a:t>;</a:t>
          </a:r>
        </a:p>
      </dgm:t>
    </dgm:pt>
    <dgm:pt modelId="{B53CA3BD-CC13-484F-80DC-B138ED845D7F}" type="parTrans" cxnId="{D4DE50A5-A0C7-4018-BEA8-DEF3AB790496}">
      <dgm:prSet/>
      <dgm:spPr/>
      <dgm:t>
        <a:bodyPr/>
        <a:lstStyle/>
        <a:p>
          <a:pPr algn="ctr"/>
          <a:endParaRPr lang="en-US" sz="3200" b="1"/>
        </a:p>
      </dgm:t>
    </dgm:pt>
    <dgm:pt modelId="{02CE1802-8F92-49D4-AA3C-A858F98807D7}" type="sibTrans" cxnId="{D4DE50A5-A0C7-4018-BEA8-DEF3AB790496}">
      <dgm:prSet/>
      <dgm:spPr/>
      <dgm:t>
        <a:bodyPr/>
        <a:lstStyle/>
        <a:p>
          <a:pPr algn="ctr"/>
          <a:endParaRPr lang="en-US" sz="3200" b="1"/>
        </a:p>
      </dgm:t>
    </dgm:pt>
    <dgm:pt modelId="{317A0839-5C8E-4481-8D38-1025DA7F5A05}" type="pres">
      <dgm:prSet presAssocID="{79794267-E485-412F-960E-4900C26C4D1C}" presName="linear" presStyleCnt="0">
        <dgm:presLayoutVars>
          <dgm:animLvl val="lvl"/>
          <dgm:resizeHandles val="exact"/>
        </dgm:presLayoutVars>
      </dgm:prSet>
      <dgm:spPr/>
    </dgm:pt>
    <dgm:pt modelId="{5F4CD2B2-A6BC-4A1B-8B71-1BF460472F23}" type="pres">
      <dgm:prSet presAssocID="{FFC3F994-BA06-4655-809C-67B4A9155B36}" presName="parentText" presStyleLbl="node1" presStyleIdx="0" presStyleCnt="1" custLinFactNeighborY="16692">
        <dgm:presLayoutVars>
          <dgm:chMax val="0"/>
          <dgm:bulletEnabled val="1"/>
        </dgm:presLayoutVars>
      </dgm:prSet>
      <dgm:spPr/>
    </dgm:pt>
  </dgm:ptLst>
  <dgm:cxnLst>
    <dgm:cxn modelId="{D4DE50A5-A0C7-4018-BEA8-DEF3AB790496}" srcId="{79794267-E485-412F-960E-4900C26C4D1C}" destId="{FFC3F994-BA06-4655-809C-67B4A9155B36}" srcOrd="0" destOrd="0" parTransId="{B53CA3BD-CC13-484F-80DC-B138ED845D7F}" sibTransId="{02CE1802-8F92-49D4-AA3C-A858F98807D7}"/>
    <dgm:cxn modelId="{3FE81BE6-CD4E-41E3-B0CB-9FBDB4BF20DE}" type="presOf" srcId="{79794267-E485-412F-960E-4900C26C4D1C}" destId="{317A0839-5C8E-4481-8D38-1025DA7F5A05}" srcOrd="0" destOrd="0" presId="urn:microsoft.com/office/officeart/2005/8/layout/vList2"/>
    <dgm:cxn modelId="{2C2F3BFC-5112-4C66-9A26-B92E50FBB7E9}" type="presOf" srcId="{FFC3F994-BA06-4655-809C-67B4A9155B36}" destId="{5F4CD2B2-A6BC-4A1B-8B71-1BF460472F23}" srcOrd="0" destOrd="0" presId="urn:microsoft.com/office/officeart/2005/8/layout/vList2"/>
    <dgm:cxn modelId="{9A4226C2-4E18-4E74-B3F7-D510A6998082}" type="presParOf" srcId="{317A0839-5C8E-4481-8D38-1025DA7F5A05}" destId="{5F4CD2B2-A6BC-4A1B-8B71-1BF460472F2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BFE5AF-6D4B-4DC6-A958-4333A786486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60E46E5-36C2-4D53-9991-0A667C3E2397}">
      <dgm:prSet/>
      <dgm:spPr/>
      <dgm:t>
        <a:bodyPr/>
        <a:lstStyle/>
        <a:p>
          <a:pPr rtl="0"/>
          <a:r>
            <a:rPr lang="en-US"/>
            <a:t>The road to great leadership that is common to successful leaders: </a:t>
          </a:r>
        </a:p>
      </dgm:t>
    </dgm:pt>
    <dgm:pt modelId="{31230830-83A4-45A5-856D-6279B458F71E}" type="parTrans" cxnId="{50E72BFF-72BF-45A6-BB87-8276334646BB}">
      <dgm:prSet/>
      <dgm:spPr/>
      <dgm:t>
        <a:bodyPr/>
        <a:lstStyle/>
        <a:p>
          <a:endParaRPr lang="en-US"/>
        </a:p>
      </dgm:t>
    </dgm:pt>
    <dgm:pt modelId="{02805BBF-FC6D-4D7A-8699-DEFE50D420B1}" type="sibTrans" cxnId="{50E72BFF-72BF-45A6-BB87-8276334646BB}">
      <dgm:prSet/>
      <dgm:spPr/>
      <dgm:t>
        <a:bodyPr/>
        <a:lstStyle/>
        <a:p>
          <a:endParaRPr lang="en-US"/>
        </a:p>
      </dgm:t>
    </dgm:pt>
    <dgm:pt modelId="{66585CF8-BA7F-46ED-BC3A-C6054084AFD7}">
      <dgm:prSet/>
      <dgm:spPr/>
      <dgm:t>
        <a:bodyPr/>
        <a:lstStyle/>
        <a:p>
          <a:pPr rtl="0"/>
          <a:r>
            <a:rPr lang="en-US"/>
            <a:t>• Challenge the process - First, find a process that you believe needs to be improved the most. </a:t>
          </a:r>
        </a:p>
      </dgm:t>
    </dgm:pt>
    <dgm:pt modelId="{A16E7408-B901-46DD-BF5D-8BBA2D16BE3F}" type="parTrans" cxnId="{9DD74C14-9D90-46CB-B10A-85E99E2E584C}">
      <dgm:prSet/>
      <dgm:spPr/>
      <dgm:t>
        <a:bodyPr/>
        <a:lstStyle/>
        <a:p>
          <a:endParaRPr lang="en-US"/>
        </a:p>
      </dgm:t>
    </dgm:pt>
    <dgm:pt modelId="{5A4F05F8-6A8D-400A-A1B3-1B76BA9D1113}" type="sibTrans" cxnId="{9DD74C14-9D90-46CB-B10A-85E99E2E584C}">
      <dgm:prSet/>
      <dgm:spPr/>
      <dgm:t>
        <a:bodyPr/>
        <a:lstStyle/>
        <a:p>
          <a:endParaRPr lang="en-US"/>
        </a:p>
      </dgm:t>
    </dgm:pt>
    <dgm:pt modelId="{C49ED6B5-873A-41AB-91D1-48F7C8F8ED61}">
      <dgm:prSet/>
      <dgm:spPr/>
      <dgm:t>
        <a:bodyPr/>
        <a:lstStyle/>
        <a:p>
          <a:pPr rtl="0"/>
          <a:r>
            <a:rPr lang="en-US"/>
            <a:t>• Inspire a shared vision - Next, share your vision in words that can be understood by your followers. </a:t>
          </a:r>
        </a:p>
      </dgm:t>
    </dgm:pt>
    <dgm:pt modelId="{D06CB348-209A-4FCA-9471-B2197915EA9F}" type="parTrans" cxnId="{CC9547F7-AD63-4A80-8357-F7296A2E4FC7}">
      <dgm:prSet/>
      <dgm:spPr/>
      <dgm:t>
        <a:bodyPr/>
        <a:lstStyle/>
        <a:p>
          <a:endParaRPr lang="en-US"/>
        </a:p>
      </dgm:t>
    </dgm:pt>
    <dgm:pt modelId="{AA79833E-BAFE-40F0-BD1E-03A3F526E255}" type="sibTrans" cxnId="{CC9547F7-AD63-4A80-8357-F7296A2E4FC7}">
      <dgm:prSet/>
      <dgm:spPr/>
      <dgm:t>
        <a:bodyPr/>
        <a:lstStyle/>
        <a:p>
          <a:endParaRPr lang="en-US"/>
        </a:p>
      </dgm:t>
    </dgm:pt>
    <dgm:pt modelId="{A2481D78-3A86-4A01-8A65-C0FEDEE4A1AA}">
      <dgm:prSet/>
      <dgm:spPr/>
      <dgm:t>
        <a:bodyPr/>
        <a:lstStyle/>
        <a:p>
          <a:pPr rtl="0"/>
          <a:r>
            <a:rPr lang="en-US"/>
            <a:t>• Enable others to act - Give them the tools and methods to solve the problem. </a:t>
          </a:r>
        </a:p>
      </dgm:t>
    </dgm:pt>
    <dgm:pt modelId="{F0012AD6-0ED4-4FFA-8486-28599638DFA2}" type="parTrans" cxnId="{4CE20378-69B0-4812-8DD9-BBDD78E5042F}">
      <dgm:prSet/>
      <dgm:spPr/>
      <dgm:t>
        <a:bodyPr/>
        <a:lstStyle/>
        <a:p>
          <a:endParaRPr lang="en-US"/>
        </a:p>
      </dgm:t>
    </dgm:pt>
    <dgm:pt modelId="{FB5ADA68-E16A-438D-8713-B0B3A91ADD3B}" type="sibTrans" cxnId="{4CE20378-69B0-4812-8DD9-BBDD78E5042F}">
      <dgm:prSet/>
      <dgm:spPr/>
      <dgm:t>
        <a:bodyPr/>
        <a:lstStyle/>
        <a:p>
          <a:endParaRPr lang="en-US"/>
        </a:p>
      </dgm:t>
    </dgm:pt>
    <dgm:pt modelId="{D6CBFDB3-A037-4372-8111-E5C73F9AD82D}">
      <dgm:prSet/>
      <dgm:spPr/>
      <dgm:t>
        <a:bodyPr/>
        <a:lstStyle/>
        <a:p>
          <a:pPr rtl="0"/>
          <a:r>
            <a:rPr lang="en-US" dirty="0"/>
            <a:t>• Model the way - When the process gets tough, get your hands dirty. A boss tells others what to do; a leader shows that it can be done. </a:t>
          </a:r>
        </a:p>
      </dgm:t>
    </dgm:pt>
    <dgm:pt modelId="{7FFEEA96-5313-4CF7-A524-A016FDFC561E}" type="parTrans" cxnId="{2C921BAC-0BD3-44D7-AAB1-D290D66AA597}">
      <dgm:prSet/>
      <dgm:spPr/>
      <dgm:t>
        <a:bodyPr/>
        <a:lstStyle/>
        <a:p>
          <a:endParaRPr lang="en-US"/>
        </a:p>
      </dgm:t>
    </dgm:pt>
    <dgm:pt modelId="{C2C24B31-16F6-40CB-94A7-5C36C7C692D2}" type="sibTrans" cxnId="{2C921BAC-0BD3-44D7-AAB1-D290D66AA597}">
      <dgm:prSet/>
      <dgm:spPr/>
      <dgm:t>
        <a:bodyPr/>
        <a:lstStyle/>
        <a:p>
          <a:endParaRPr lang="en-US"/>
        </a:p>
      </dgm:t>
    </dgm:pt>
    <dgm:pt modelId="{3A488F76-97B3-4A11-A268-8077F07AB086}">
      <dgm:prSet/>
      <dgm:spPr/>
      <dgm:t>
        <a:bodyPr/>
        <a:lstStyle/>
        <a:p>
          <a:pPr rtl="0"/>
          <a:r>
            <a:rPr lang="en-US" dirty="0"/>
            <a:t>• Encourage the heart - Share the glory with your followers' hearts, while keeping the pains within your own. </a:t>
          </a:r>
        </a:p>
      </dgm:t>
    </dgm:pt>
    <dgm:pt modelId="{80EE4728-8B5C-480F-9C53-E7D8153025E7}" type="parTrans" cxnId="{3AF7CCC7-8246-4264-A382-4F305F8BF9AD}">
      <dgm:prSet/>
      <dgm:spPr/>
      <dgm:t>
        <a:bodyPr/>
        <a:lstStyle/>
        <a:p>
          <a:endParaRPr lang="en-US"/>
        </a:p>
      </dgm:t>
    </dgm:pt>
    <dgm:pt modelId="{4D38EE8D-0521-4BA1-9F6B-0C4BBA7F5C05}" type="sibTrans" cxnId="{3AF7CCC7-8246-4264-A382-4F305F8BF9AD}">
      <dgm:prSet/>
      <dgm:spPr/>
      <dgm:t>
        <a:bodyPr/>
        <a:lstStyle/>
        <a:p>
          <a:endParaRPr lang="en-US"/>
        </a:p>
      </dgm:t>
    </dgm:pt>
    <dgm:pt modelId="{9BE6A779-484E-4F7A-9669-8508394C5F21}" type="pres">
      <dgm:prSet presAssocID="{68BFE5AF-6D4B-4DC6-A958-4333A7864863}" presName="linear" presStyleCnt="0">
        <dgm:presLayoutVars>
          <dgm:animLvl val="lvl"/>
          <dgm:resizeHandles val="exact"/>
        </dgm:presLayoutVars>
      </dgm:prSet>
      <dgm:spPr/>
    </dgm:pt>
    <dgm:pt modelId="{C850F3BF-A5DA-44D9-BCFC-651815EEEA4B}" type="pres">
      <dgm:prSet presAssocID="{C60E46E5-36C2-4D53-9991-0A667C3E2397}" presName="parentText" presStyleLbl="node1" presStyleIdx="0" presStyleCnt="6">
        <dgm:presLayoutVars>
          <dgm:chMax val="0"/>
          <dgm:bulletEnabled val="1"/>
        </dgm:presLayoutVars>
      </dgm:prSet>
      <dgm:spPr/>
    </dgm:pt>
    <dgm:pt modelId="{56484780-CB58-4475-9B5E-19DF42646D1D}" type="pres">
      <dgm:prSet presAssocID="{02805BBF-FC6D-4D7A-8699-DEFE50D420B1}" presName="spacer" presStyleCnt="0"/>
      <dgm:spPr/>
    </dgm:pt>
    <dgm:pt modelId="{889E44E5-CDBC-4626-BCDF-412AB9981052}" type="pres">
      <dgm:prSet presAssocID="{66585CF8-BA7F-46ED-BC3A-C6054084AFD7}" presName="parentText" presStyleLbl="node1" presStyleIdx="1" presStyleCnt="6">
        <dgm:presLayoutVars>
          <dgm:chMax val="0"/>
          <dgm:bulletEnabled val="1"/>
        </dgm:presLayoutVars>
      </dgm:prSet>
      <dgm:spPr/>
    </dgm:pt>
    <dgm:pt modelId="{AF091A3B-5627-4AE5-89B0-2DD384696928}" type="pres">
      <dgm:prSet presAssocID="{5A4F05F8-6A8D-400A-A1B3-1B76BA9D1113}" presName="spacer" presStyleCnt="0"/>
      <dgm:spPr/>
    </dgm:pt>
    <dgm:pt modelId="{6B226F6B-7A1F-4E66-A519-73EDFEA59712}" type="pres">
      <dgm:prSet presAssocID="{C49ED6B5-873A-41AB-91D1-48F7C8F8ED61}" presName="parentText" presStyleLbl="node1" presStyleIdx="2" presStyleCnt="6">
        <dgm:presLayoutVars>
          <dgm:chMax val="0"/>
          <dgm:bulletEnabled val="1"/>
        </dgm:presLayoutVars>
      </dgm:prSet>
      <dgm:spPr/>
    </dgm:pt>
    <dgm:pt modelId="{F3C5E001-4B0B-4276-9EB8-34629A3F2188}" type="pres">
      <dgm:prSet presAssocID="{AA79833E-BAFE-40F0-BD1E-03A3F526E255}" presName="spacer" presStyleCnt="0"/>
      <dgm:spPr/>
    </dgm:pt>
    <dgm:pt modelId="{03223204-2532-4A67-AA25-0D0A7B011299}" type="pres">
      <dgm:prSet presAssocID="{A2481D78-3A86-4A01-8A65-C0FEDEE4A1AA}" presName="parentText" presStyleLbl="node1" presStyleIdx="3" presStyleCnt="6">
        <dgm:presLayoutVars>
          <dgm:chMax val="0"/>
          <dgm:bulletEnabled val="1"/>
        </dgm:presLayoutVars>
      </dgm:prSet>
      <dgm:spPr/>
    </dgm:pt>
    <dgm:pt modelId="{3BF238DC-ECAC-40A0-81E4-1C8A55F3B58A}" type="pres">
      <dgm:prSet presAssocID="{FB5ADA68-E16A-438D-8713-B0B3A91ADD3B}" presName="spacer" presStyleCnt="0"/>
      <dgm:spPr/>
    </dgm:pt>
    <dgm:pt modelId="{CC3D6C41-3C76-4B64-A135-1019C711C3D9}" type="pres">
      <dgm:prSet presAssocID="{D6CBFDB3-A037-4372-8111-E5C73F9AD82D}" presName="parentText" presStyleLbl="node1" presStyleIdx="4" presStyleCnt="6">
        <dgm:presLayoutVars>
          <dgm:chMax val="0"/>
          <dgm:bulletEnabled val="1"/>
        </dgm:presLayoutVars>
      </dgm:prSet>
      <dgm:spPr/>
    </dgm:pt>
    <dgm:pt modelId="{086CC44F-0470-416A-B8C0-04382F9F1073}" type="pres">
      <dgm:prSet presAssocID="{C2C24B31-16F6-40CB-94A7-5C36C7C692D2}" presName="spacer" presStyleCnt="0"/>
      <dgm:spPr/>
    </dgm:pt>
    <dgm:pt modelId="{19EA7516-7FDA-4F98-9A4F-C2E1D2604DFE}" type="pres">
      <dgm:prSet presAssocID="{3A488F76-97B3-4A11-A268-8077F07AB086}" presName="parentText" presStyleLbl="node1" presStyleIdx="5" presStyleCnt="6">
        <dgm:presLayoutVars>
          <dgm:chMax val="0"/>
          <dgm:bulletEnabled val="1"/>
        </dgm:presLayoutVars>
      </dgm:prSet>
      <dgm:spPr/>
    </dgm:pt>
  </dgm:ptLst>
  <dgm:cxnLst>
    <dgm:cxn modelId="{9DD74C14-9D90-46CB-B10A-85E99E2E584C}" srcId="{68BFE5AF-6D4B-4DC6-A958-4333A7864863}" destId="{66585CF8-BA7F-46ED-BC3A-C6054084AFD7}" srcOrd="1" destOrd="0" parTransId="{A16E7408-B901-46DD-BF5D-8BBA2D16BE3F}" sibTransId="{5A4F05F8-6A8D-400A-A1B3-1B76BA9D1113}"/>
    <dgm:cxn modelId="{3CA23069-CD36-4E00-BF57-42DDEF07A404}" type="presOf" srcId="{D6CBFDB3-A037-4372-8111-E5C73F9AD82D}" destId="{CC3D6C41-3C76-4B64-A135-1019C711C3D9}" srcOrd="0" destOrd="0" presId="urn:microsoft.com/office/officeart/2005/8/layout/vList2"/>
    <dgm:cxn modelId="{624E4D6B-17E9-4E7C-97A6-646EA95545E1}" type="presOf" srcId="{C60E46E5-36C2-4D53-9991-0A667C3E2397}" destId="{C850F3BF-A5DA-44D9-BCFC-651815EEEA4B}" srcOrd="0" destOrd="0" presId="urn:microsoft.com/office/officeart/2005/8/layout/vList2"/>
    <dgm:cxn modelId="{3F936077-80F9-439F-8EBC-CA276E16EB54}" type="presOf" srcId="{C49ED6B5-873A-41AB-91D1-48F7C8F8ED61}" destId="{6B226F6B-7A1F-4E66-A519-73EDFEA59712}" srcOrd="0" destOrd="0" presId="urn:microsoft.com/office/officeart/2005/8/layout/vList2"/>
    <dgm:cxn modelId="{4CE20378-69B0-4812-8DD9-BBDD78E5042F}" srcId="{68BFE5AF-6D4B-4DC6-A958-4333A7864863}" destId="{A2481D78-3A86-4A01-8A65-C0FEDEE4A1AA}" srcOrd="3" destOrd="0" parTransId="{F0012AD6-0ED4-4FFA-8486-28599638DFA2}" sibTransId="{FB5ADA68-E16A-438D-8713-B0B3A91ADD3B}"/>
    <dgm:cxn modelId="{F3D50F8A-F0E7-4217-B85B-18365309A0CE}" type="presOf" srcId="{66585CF8-BA7F-46ED-BC3A-C6054084AFD7}" destId="{889E44E5-CDBC-4626-BCDF-412AB9981052}" srcOrd="0" destOrd="0" presId="urn:microsoft.com/office/officeart/2005/8/layout/vList2"/>
    <dgm:cxn modelId="{2C921BAC-0BD3-44D7-AAB1-D290D66AA597}" srcId="{68BFE5AF-6D4B-4DC6-A958-4333A7864863}" destId="{D6CBFDB3-A037-4372-8111-E5C73F9AD82D}" srcOrd="4" destOrd="0" parTransId="{7FFEEA96-5313-4CF7-A524-A016FDFC561E}" sibTransId="{C2C24B31-16F6-40CB-94A7-5C36C7C692D2}"/>
    <dgm:cxn modelId="{2B9C6ABE-A603-4A74-B89E-07A740842827}" type="presOf" srcId="{3A488F76-97B3-4A11-A268-8077F07AB086}" destId="{19EA7516-7FDA-4F98-9A4F-C2E1D2604DFE}" srcOrd="0" destOrd="0" presId="urn:microsoft.com/office/officeart/2005/8/layout/vList2"/>
    <dgm:cxn modelId="{3AF7CCC7-8246-4264-A382-4F305F8BF9AD}" srcId="{68BFE5AF-6D4B-4DC6-A958-4333A7864863}" destId="{3A488F76-97B3-4A11-A268-8077F07AB086}" srcOrd="5" destOrd="0" parTransId="{80EE4728-8B5C-480F-9C53-E7D8153025E7}" sibTransId="{4D38EE8D-0521-4BA1-9F6B-0C4BBA7F5C05}"/>
    <dgm:cxn modelId="{2A8455EE-5196-4E49-BA30-11C1E11D4FA8}" type="presOf" srcId="{A2481D78-3A86-4A01-8A65-C0FEDEE4A1AA}" destId="{03223204-2532-4A67-AA25-0D0A7B011299}" srcOrd="0" destOrd="0" presId="urn:microsoft.com/office/officeart/2005/8/layout/vList2"/>
    <dgm:cxn modelId="{CC9547F7-AD63-4A80-8357-F7296A2E4FC7}" srcId="{68BFE5AF-6D4B-4DC6-A958-4333A7864863}" destId="{C49ED6B5-873A-41AB-91D1-48F7C8F8ED61}" srcOrd="2" destOrd="0" parTransId="{D06CB348-209A-4FCA-9471-B2197915EA9F}" sibTransId="{AA79833E-BAFE-40F0-BD1E-03A3F526E255}"/>
    <dgm:cxn modelId="{7DA61EF9-5BE1-4781-AFE7-8CCF22F1925A}" type="presOf" srcId="{68BFE5AF-6D4B-4DC6-A958-4333A7864863}" destId="{9BE6A779-484E-4F7A-9669-8508394C5F21}" srcOrd="0" destOrd="0" presId="urn:microsoft.com/office/officeart/2005/8/layout/vList2"/>
    <dgm:cxn modelId="{50E72BFF-72BF-45A6-BB87-8276334646BB}" srcId="{68BFE5AF-6D4B-4DC6-A958-4333A7864863}" destId="{C60E46E5-36C2-4D53-9991-0A667C3E2397}" srcOrd="0" destOrd="0" parTransId="{31230830-83A4-45A5-856D-6279B458F71E}" sibTransId="{02805BBF-FC6D-4D7A-8699-DEFE50D420B1}"/>
    <dgm:cxn modelId="{F85A9302-A0C9-4CBB-AF9E-BA0358706A87}" type="presParOf" srcId="{9BE6A779-484E-4F7A-9669-8508394C5F21}" destId="{C850F3BF-A5DA-44D9-BCFC-651815EEEA4B}" srcOrd="0" destOrd="0" presId="urn:microsoft.com/office/officeart/2005/8/layout/vList2"/>
    <dgm:cxn modelId="{F997A4C7-C51E-41A3-9C91-6654E844B41F}" type="presParOf" srcId="{9BE6A779-484E-4F7A-9669-8508394C5F21}" destId="{56484780-CB58-4475-9B5E-19DF42646D1D}" srcOrd="1" destOrd="0" presId="urn:microsoft.com/office/officeart/2005/8/layout/vList2"/>
    <dgm:cxn modelId="{DC996CE0-0F9C-4979-BCDC-C366C4A9BB3E}" type="presParOf" srcId="{9BE6A779-484E-4F7A-9669-8508394C5F21}" destId="{889E44E5-CDBC-4626-BCDF-412AB9981052}" srcOrd="2" destOrd="0" presId="urn:microsoft.com/office/officeart/2005/8/layout/vList2"/>
    <dgm:cxn modelId="{789F3E0C-B8A0-4472-8694-82D5B2BDE7F0}" type="presParOf" srcId="{9BE6A779-484E-4F7A-9669-8508394C5F21}" destId="{AF091A3B-5627-4AE5-89B0-2DD384696928}" srcOrd="3" destOrd="0" presId="urn:microsoft.com/office/officeart/2005/8/layout/vList2"/>
    <dgm:cxn modelId="{99DBF3A4-83FD-44DC-9D41-60A10A360909}" type="presParOf" srcId="{9BE6A779-484E-4F7A-9669-8508394C5F21}" destId="{6B226F6B-7A1F-4E66-A519-73EDFEA59712}" srcOrd="4" destOrd="0" presId="urn:microsoft.com/office/officeart/2005/8/layout/vList2"/>
    <dgm:cxn modelId="{C4458916-6C02-4DA5-B79B-479DE99FFEE1}" type="presParOf" srcId="{9BE6A779-484E-4F7A-9669-8508394C5F21}" destId="{F3C5E001-4B0B-4276-9EB8-34629A3F2188}" srcOrd="5" destOrd="0" presId="urn:microsoft.com/office/officeart/2005/8/layout/vList2"/>
    <dgm:cxn modelId="{04211564-D312-4C8E-BD4B-F79F7D9B7342}" type="presParOf" srcId="{9BE6A779-484E-4F7A-9669-8508394C5F21}" destId="{03223204-2532-4A67-AA25-0D0A7B011299}" srcOrd="6" destOrd="0" presId="urn:microsoft.com/office/officeart/2005/8/layout/vList2"/>
    <dgm:cxn modelId="{5119E106-8BCF-4633-9842-E3F1470DF177}" type="presParOf" srcId="{9BE6A779-484E-4F7A-9669-8508394C5F21}" destId="{3BF238DC-ECAC-40A0-81E4-1C8A55F3B58A}" srcOrd="7" destOrd="0" presId="urn:microsoft.com/office/officeart/2005/8/layout/vList2"/>
    <dgm:cxn modelId="{CE770E78-CFC5-4386-A4A8-6022A9A3B5BC}" type="presParOf" srcId="{9BE6A779-484E-4F7A-9669-8508394C5F21}" destId="{CC3D6C41-3C76-4B64-A135-1019C711C3D9}" srcOrd="8" destOrd="0" presId="urn:microsoft.com/office/officeart/2005/8/layout/vList2"/>
    <dgm:cxn modelId="{00A296AD-465E-46F9-A845-838781EE438F}" type="presParOf" srcId="{9BE6A779-484E-4F7A-9669-8508394C5F21}" destId="{086CC44F-0470-416A-B8C0-04382F9F1073}" srcOrd="9" destOrd="0" presId="urn:microsoft.com/office/officeart/2005/8/layout/vList2"/>
    <dgm:cxn modelId="{B6829EF2-1952-44AB-8E9A-2475F37497B6}" type="presParOf" srcId="{9BE6A779-484E-4F7A-9669-8508394C5F21}" destId="{19EA7516-7FDA-4F98-9A4F-C2E1D2604DF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D77C7-C752-4C87-8874-7A070DE5E425}">
      <dsp:nvSpPr>
        <dsp:cNvPr id="0" name=""/>
        <dsp:cNvSpPr/>
      </dsp:nvSpPr>
      <dsp:spPr>
        <a:xfrm>
          <a:off x="-6" y="65078"/>
          <a:ext cx="8763012" cy="456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ctr" defTabSz="1422400" rtl="0">
            <a:lnSpc>
              <a:spcPct val="90000"/>
            </a:lnSpc>
            <a:spcBef>
              <a:spcPct val="0"/>
            </a:spcBef>
            <a:spcAft>
              <a:spcPct val="35000"/>
            </a:spcAft>
            <a:buNone/>
          </a:pPr>
          <a:r>
            <a:rPr lang="en-US" sz="3200" b="1" kern="1200" dirty="0">
              <a:solidFill>
                <a:schemeClr val="accent6">
                  <a:lumMod val="75000"/>
                </a:schemeClr>
              </a:solidFill>
              <a:latin typeface="Algerian" pitchFamily="82" charset="0"/>
            </a:rPr>
            <a:t>Healthcare Service Management</a:t>
          </a:r>
        </a:p>
      </dsp:txBody>
      <dsp:txXfrm>
        <a:off x="-6" y="65078"/>
        <a:ext cx="8763012" cy="456753"/>
      </dsp:txXfrm>
    </dsp:sp>
    <dsp:sp modelId="{C201932C-2FE3-48D2-A587-A877F7914365}">
      <dsp:nvSpPr>
        <dsp:cNvPr id="0" name=""/>
        <dsp:cNvSpPr/>
      </dsp:nvSpPr>
      <dsp:spPr>
        <a:xfrm>
          <a:off x="-6" y="521832"/>
          <a:ext cx="1050532" cy="175088"/>
        </a:xfrm>
        <a:prstGeom prst="parallelogram">
          <a:avLst>
            <a:gd name="adj" fmla="val 14084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A9D78D1-3AC0-4513-9C6D-9113DA49903F}">
      <dsp:nvSpPr>
        <dsp:cNvPr id="0" name=""/>
        <dsp:cNvSpPr/>
      </dsp:nvSpPr>
      <dsp:spPr>
        <a:xfrm>
          <a:off x="1111807" y="521832"/>
          <a:ext cx="1050532" cy="175088"/>
        </a:xfrm>
        <a:prstGeom prst="parallelogram">
          <a:avLst>
            <a:gd name="adj" fmla="val 140840"/>
          </a:avLst>
        </a:prstGeom>
        <a:gradFill rotWithShape="0">
          <a:gsLst>
            <a:gs pos="0">
              <a:schemeClr val="accent4">
                <a:hueOff val="-744128"/>
                <a:satOff val="4483"/>
                <a:lumOff val="359"/>
                <a:alphaOff val="0"/>
                <a:tint val="50000"/>
                <a:satMod val="300000"/>
              </a:schemeClr>
            </a:gs>
            <a:gs pos="35000">
              <a:schemeClr val="accent4">
                <a:hueOff val="-744128"/>
                <a:satOff val="4483"/>
                <a:lumOff val="359"/>
                <a:alphaOff val="0"/>
                <a:tint val="37000"/>
                <a:satMod val="300000"/>
              </a:schemeClr>
            </a:gs>
            <a:gs pos="100000">
              <a:schemeClr val="accent4">
                <a:hueOff val="-744128"/>
                <a:satOff val="4483"/>
                <a:lumOff val="359"/>
                <a:alphaOff val="0"/>
                <a:tint val="15000"/>
                <a:satMod val="350000"/>
              </a:schemeClr>
            </a:gs>
          </a:gsLst>
          <a:lin ang="16200000" scaled="1"/>
        </a:gradFill>
        <a:ln w="9525" cap="flat" cmpd="sng" algn="ctr">
          <a:solidFill>
            <a:schemeClr val="accent4">
              <a:hueOff val="-744128"/>
              <a:satOff val="4483"/>
              <a:lumOff val="35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83A6850-D5AF-4988-ABE5-74A2B9556DA1}">
      <dsp:nvSpPr>
        <dsp:cNvPr id="0" name=""/>
        <dsp:cNvSpPr/>
      </dsp:nvSpPr>
      <dsp:spPr>
        <a:xfrm>
          <a:off x="2223621" y="521832"/>
          <a:ext cx="1050532" cy="175088"/>
        </a:xfrm>
        <a:prstGeom prst="parallelogram">
          <a:avLst>
            <a:gd name="adj" fmla="val 140840"/>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w="9525" cap="flat" cmpd="sng" algn="ctr">
          <a:solidFill>
            <a:schemeClr val="accent4">
              <a:hueOff val="-1488257"/>
              <a:satOff val="8966"/>
              <a:lumOff val="71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0796FED-14FE-4806-9F7C-208BB17A10B2}">
      <dsp:nvSpPr>
        <dsp:cNvPr id="0" name=""/>
        <dsp:cNvSpPr/>
      </dsp:nvSpPr>
      <dsp:spPr>
        <a:xfrm>
          <a:off x="3335435" y="521832"/>
          <a:ext cx="1050532" cy="175088"/>
        </a:xfrm>
        <a:prstGeom prst="parallelogram">
          <a:avLst>
            <a:gd name="adj" fmla="val 14084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w="9525" cap="flat" cmpd="sng" algn="ctr">
          <a:solidFill>
            <a:schemeClr val="accent4">
              <a:hueOff val="-2232385"/>
              <a:satOff val="13449"/>
              <a:lumOff val="107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F4A646B-8CA1-4000-9D84-DEAAF3752C9F}">
      <dsp:nvSpPr>
        <dsp:cNvPr id="0" name=""/>
        <dsp:cNvSpPr/>
      </dsp:nvSpPr>
      <dsp:spPr>
        <a:xfrm>
          <a:off x="4447249" y="521832"/>
          <a:ext cx="1050532" cy="175088"/>
        </a:xfrm>
        <a:prstGeom prst="parallelogram">
          <a:avLst>
            <a:gd name="adj" fmla="val 140840"/>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w="9525" cap="flat" cmpd="sng" algn="ctr">
          <a:solidFill>
            <a:schemeClr val="accent4">
              <a:hueOff val="-2976513"/>
              <a:satOff val="17933"/>
              <a:lumOff val="143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EA5E7BB-59EB-4DA8-AD7E-9DF75411E701}">
      <dsp:nvSpPr>
        <dsp:cNvPr id="0" name=""/>
        <dsp:cNvSpPr/>
      </dsp:nvSpPr>
      <dsp:spPr>
        <a:xfrm>
          <a:off x="5559063" y="521832"/>
          <a:ext cx="1050532" cy="175088"/>
        </a:xfrm>
        <a:prstGeom prst="parallelogram">
          <a:avLst>
            <a:gd name="adj" fmla="val 140840"/>
          </a:avLst>
        </a:prstGeom>
        <a:gradFill rotWithShape="0">
          <a:gsLst>
            <a:gs pos="0">
              <a:schemeClr val="accent4">
                <a:hueOff val="-3720641"/>
                <a:satOff val="22416"/>
                <a:lumOff val="1797"/>
                <a:alphaOff val="0"/>
                <a:tint val="50000"/>
                <a:satMod val="300000"/>
              </a:schemeClr>
            </a:gs>
            <a:gs pos="35000">
              <a:schemeClr val="accent4">
                <a:hueOff val="-3720641"/>
                <a:satOff val="22416"/>
                <a:lumOff val="1797"/>
                <a:alphaOff val="0"/>
                <a:tint val="37000"/>
                <a:satMod val="300000"/>
              </a:schemeClr>
            </a:gs>
            <a:gs pos="100000">
              <a:schemeClr val="accent4">
                <a:hueOff val="-3720641"/>
                <a:satOff val="22416"/>
                <a:lumOff val="1797"/>
                <a:alphaOff val="0"/>
                <a:tint val="15000"/>
                <a:satMod val="350000"/>
              </a:schemeClr>
            </a:gs>
          </a:gsLst>
          <a:lin ang="16200000" scaled="1"/>
        </a:gradFill>
        <a:ln w="9525" cap="flat" cmpd="sng" algn="ctr">
          <a:solidFill>
            <a:schemeClr val="accent4">
              <a:hueOff val="-3720641"/>
              <a:satOff val="22416"/>
              <a:lumOff val="179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7F788E5-745F-47C5-BB10-361266249570}">
      <dsp:nvSpPr>
        <dsp:cNvPr id="0" name=""/>
        <dsp:cNvSpPr/>
      </dsp:nvSpPr>
      <dsp:spPr>
        <a:xfrm>
          <a:off x="6670877" y="521832"/>
          <a:ext cx="1050532" cy="175088"/>
        </a:xfrm>
        <a:prstGeom prst="parallelogram">
          <a:avLst>
            <a:gd name="adj" fmla="val 14084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w="9525" cap="flat" cmpd="sng" algn="ctr">
          <a:solidFill>
            <a:schemeClr val="accent4">
              <a:hueOff val="-4464770"/>
              <a:satOff val="26899"/>
              <a:lumOff val="215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527C5-5B68-4FB5-8168-DCF18AE86F68}">
      <dsp:nvSpPr>
        <dsp:cNvPr id="0" name=""/>
        <dsp:cNvSpPr/>
      </dsp:nvSpPr>
      <dsp:spPr>
        <a:xfrm>
          <a:off x="0" y="14665"/>
          <a:ext cx="2628396" cy="5054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Wafaa Menawi </a:t>
          </a:r>
        </a:p>
      </dsp:txBody>
      <dsp:txXfrm>
        <a:off x="24674" y="39339"/>
        <a:ext cx="2579048" cy="456092"/>
      </dsp:txXfrm>
    </dsp:sp>
    <dsp:sp modelId="{A1D1E4DE-2D3B-4AFB-88BC-72E76FDE38D5}">
      <dsp:nvSpPr>
        <dsp:cNvPr id="0" name=""/>
        <dsp:cNvSpPr/>
      </dsp:nvSpPr>
      <dsp:spPr>
        <a:xfrm>
          <a:off x="0" y="597865"/>
          <a:ext cx="2628396" cy="505440"/>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Ph.D. Health Care Management</a:t>
          </a:r>
        </a:p>
      </dsp:txBody>
      <dsp:txXfrm>
        <a:off x="24674" y="622539"/>
        <a:ext cx="2579048" cy="456092"/>
      </dsp:txXfrm>
    </dsp:sp>
    <dsp:sp modelId="{B7A8C16C-5DBB-40FF-A23A-A889266DD7CC}">
      <dsp:nvSpPr>
        <dsp:cNvPr id="0" name=""/>
        <dsp:cNvSpPr/>
      </dsp:nvSpPr>
      <dsp:spPr>
        <a:xfrm>
          <a:off x="0" y="1181065"/>
          <a:ext cx="2628396" cy="505440"/>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Head of Quality Assurance Unit </a:t>
          </a:r>
        </a:p>
      </dsp:txBody>
      <dsp:txXfrm>
        <a:off x="24674" y="1205739"/>
        <a:ext cx="2579048" cy="456092"/>
      </dsp:txXfrm>
    </dsp:sp>
    <dsp:sp modelId="{B5FBE0E1-6C87-4B3D-8218-7447C7B7BC56}">
      <dsp:nvSpPr>
        <dsp:cNvPr id="0" name=""/>
        <dsp:cNvSpPr/>
      </dsp:nvSpPr>
      <dsp:spPr>
        <a:xfrm>
          <a:off x="0" y="1764265"/>
          <a:ext cx="2628396" cy="505440"/>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An-Najah BioSciences Unit (NBU) </a:t>
          </a:r>
        </a:p>
      </dsp:txBody>
      <dsp:txXfrm>
        <a:off x="24674" y="1788939"/>
        <a:ext cx="2579048" cy="456092"/>
      </dsp:txXfrm>
    </dsp:sp>
    <dsp:sp modelId="{D51E889A-9972-4DA1-949E-861592BF20DB}">
      <dsp:nvSpPr>
        <dsp:cNvPr id="0" name=""/>
        <dsp:cNvSpPr/>
      </dsp:nvSpPr>
      <dsp:spPr>
        <a:xfrm>
          <a:off x="0" y="2347465"/>
          <a:ext cx="2628396" cy="505440"/>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Mobile: +972 568279063 </a:t>
          </a:r>
        </a:p>
      </dsp:txBody>
      <dsp:txXfrm>
        <a:off x="24674" y="2372139"/>
        <a:ext cx="2579048" cy="456092"/>
      </dsp:txXfrm>
    </dsp:sp>
    <dsp:sp modelId="{9B79893C-F79B-43DA-8999-DA516CE9FAE1}">
      <dsp:nvSpPr>
        <dsp:cNvPr id="0" name=""/>
        <dsp:cNvSpPr/>
      </dsp:nvSpPr>
      <dsp:spPr>
        <a:xfrm>
          <a:off x="0" y="2930665"/>
          <a:ext cx="2628396" cy="50544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E. mail: w.menawi@najah.edu </a:t>
          </a:r>
        </a:p>
      </dsp:txBody>
      <dsp:txXfrm>
        <a:off x="24674" y="2955339"/>
        <a:ext cx="2579048" cy="456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CD2B2-A6BC-4A1B-8B71-1BF460472F23}">
      <dsp:nvSpPr>
        <dsp:cNvPr id="0" name=""/>
        <dsp:cNvSpPr/>
      </dsp:nvSpPr>
      <dsp:spPr>
        <a:xfrm>
          <a:off x="0" y="168"/>
          <a:ext cx="5486400" cy="45703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b="1" kern="1200" dirty="0"/>
            <a:t>We have to know ın thıs chapter</a:t>
          </a:r>
          <a:r>
            <a:rPr lang="en-US" sz="2400" b="1" kern="1200" dirty="0"/>
            <a:t>;</a:t>
          </a:r>
        </a:p>
      </dsp:txBody>
      <dsp:txXfrm>
        <a:off x="22310" y="22478"/>
        <a:ext cx="5441780" cy="412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0F3BF-A5DA-44D9-BCFC-651815EEEA4B}">
      <dsp:nvSpPr>
        <dsp:cNvPr id="0" name=""/>
        <dsp:cNvSpPr/>
      </dsp:nvSpPr>
      <dsp:spPr>
        <a:xfrm>
          <a:off x="0" y="23317"/>
          <a:ext cx="8458200" cy="6753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t>The road to great leadership that is common to successful leaders: </a:t>
          </a:r>
        </a:p>
      </dsp:txBody>
      <dsp:txXfrm>
        <a:off x="32967" y="56284"/>
        <a:ext cx="8392266" cy="609393"/>
      </dsp:txXfrm>
    </dsp:sp>
    <dsp:sp modelId="{889E44E5-CDBC-4626-BCDF-412AB9981052}">
      <dsp:nvSpPr>
        <dsp:cNvPr id="0" name=""/>
        <dsp:cNvSpPr/>
      </dsp:nvSpPr>
      <dsp:spPr>
        <a:xfrm>
          <a:off x="0" y="747604"/>
          <a:ext cx="8458200" cy="675327"/>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t>• Challenge the process - First, find a process that you believe needs to be improved the most. </a:t>
          </a:r>
        </a:p>
      </dsp:txBody>
      <dsp:txXfrm>
        <a:off x="32967" y="780571"/>
        <a:ext cx="8392266" cy="609393"/>
      </dsp:txXfrm>
    </dsp:sp>
    <dsp:sp modelId="{6B226F6B-7A1F-4E66-A519-73EDFEA59712}">
      <dsp:nvSpPr>
        <dsp:cNvPr id="0" name=""/>
        <dsp:cNvSpPr/>
      </dsp:nvSpPr>
      <dsp:spPr>
        <a:xfrm>
          <a:off x="0" y="1471892"/>
          <a:ext cx="8458200" cy="675327"/>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t>• Inspire a shared vision - Next, share your vision in words that can be understood by your followers. </a:t>
          </a:r>
        </a:p>
      </dsp:txBody>
      <dsp:txXfrm>
        <a:off x="32967" y="1504859"/>
        <a:ext cx="8392266" cy="609393"/>
      </dsp:txXfrm>
    </dsp:sp>
    <dsp:sp modelId="{03223204-2532-4A67-AA25-0D0A7B011299}">
      <dsp:nvSpPr>
        <dsp:cNvPr id="0" name=""/>
        <dsp:cNvSpPr/>
      </dsp:nvSpPr>
      <dsp:spPr>
        <a:xfrm>
          <a:off x="0" y="2196180"/>
          <a:ext cx="8458200" cy="675327"/>
        </a:xfrm>
        <a:prstGeom prst="round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t>• Enable others to act - Give them the tools and methods to solve the problem. </a:t>
          </a:r>
        </a:p>
      </dsp:txBody>
      <dsp:txXfrm>
        <a:off x="32967" y="2229147"/>
        <a:ext cx="8392266" cy="609393"/>
      </dsp:txXfrm>
    </dsp:sp>
    <dsp:sp modelId="{CC3D6C41-3C76-4B64-A135-1019C711C3D9}">
      <dsp:nvSpPr>
        <dsp:cNvPr id="0" name=""/>
        <dsp:cNvSpPr/>
      </dsp:nvSpPr>
      <dsp:spPr>
        <a:xfrm>
          <a:off x="0" y="2920467"/>
          <a:ext cx="8458200" cy="675327"/>
        </a:xfrm>
        <a:prstGeom prst="round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 Model the way - When the process gets tough, get your hands dirty. A boss tells others what to do; a leader shows that it can be done. </a:t>
          </a:r>
        </a:p>
      </dsp:txBody>
      <dsp:txXfrm>
        <a:off x="32967" y="2953434"/>
        <a:ext cx="8392266" cy="609393"/>
      </dsp:txXfrm>
    </dsp:sp>
    <dsp:sp modelId="{19EA7516-7FDA-4F98-9A4F-C2E1D2604DFE}">
      <dsp:nvSpPr>
        <dsp:cNvPr id="0" name=""/>
        <dsp:cNvSpPr/>
      </dsp:nvSpPr>
      <dsp:spPr>
        <a:xfrm>
          <a:off x="0" y="3644755"/>
          <a:ext cx="8458200" cy="67532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 Encourage the heart - Share the glory with your followers' hearts, while keeping the pains within your own. </a:t>
          </a:r>
        </a:p>
      </dsp:txBody>
      <dsp:txXfrm>
        <a:off x="32967" y="3677722"/>
        <a:ext cx="8392266" cy="609393"/>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D7DEE1-9D27-4A35-AFDC-FD6B57E00C6F}" type="datetimeFigureOut">
              <a:rPr lang="en-US" smtClean="0"/>
              <a:t>5/23/2018</a:t>
            </a:fld>
            <a:endParaRPr lang="en-US"/>
          </a:p>
        </p:txBody>
      </p:sp>
      <p:sp>
        <p:nvSpPr>
          <p:cNvPr id="4" name="عنصر نائب للتذييل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Caop.1</a:t>
            </a:r>
          </a:p>
        </p:txBody>
      </p:sp>
      <p:sp>
        <p:nvSpPr>
          <p:cNvPr id="5" name="عنصر نائب لرقم الشريحة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4AD7B9-E4E1-4C54-A26E-F1E9A3CA57E8}" type="slidenum">
              <a:rPr lang="en-US" smtClean="0"/>
              <a:t>‹#›</a:t>
            </a:fld>
            <a:endParaRPr lang="en-US"/>
          </a:p>
        </p:txBody>
      </p:sp>
    </p:spTree>
    <p:extLst>
      <p:ext uri="{BB962C8B-B14F-4D97-AF65-F5344CB8AC3E}">
        <p14:creationId xmlns:p14="http://schemas.microsoft.com/office/powerpoint/2010/main" val="276864589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81A80-162E-4B3F-B92A-56476647CBB1}" type="datetimeFigureOut">
              <a:rPr lang="en-US" smtClean="0"/>
              <a:t>5/23/2018</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Caop.1</a:t>
            </a:r>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49FED-00C2-4480-A677-C734B0DA65AE}" type="slidenum">
              <a:rPr lang="en-US" smtClean="0"/>
              <a:t>‹#›</a:t>
            </a:fld>
            <a:endParaRPr lang="en-US"/>
          </a:p>
        </p:txBody>
      </p:sp>
    </p:spTree>
    <p:extLst>
      <p:ext uri="{BB962C8B-B14F-4D97-AF65-F5344CB8AC3E}">
        <p14:creationId xmlns:p14="http://schemas.microsoft.com/office/powerpoint/2010/main" val="62211508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لتاريخ 3"/>
          <p:cNvSpPr>
            <a:spLocks noGrp="1"/>
          </p:cNvSpPr>
          <p:nvPr>
            <p:ph type="dt" idx="10"/>
          </p:nvPr>
        </p:nvSpPr>
        <p:spPr/>
        <p:txBody>
          <a:bodyPr/>
          <a:lstStyle/>
          <a:p>
            <a:fld id="{E54486BB-08F9-4D00-AE92-3B7C4FC21972}" type="datetime1">
              <a:rPr lang="en-US" smtClean="0"/>
              <a:t>5/23/2018</a:t>
            </a:fld>
            <a:endParaRPr lang="en-US"/>
          </a:p>
        </p:txBody>
      </p:sp>
      <p:sp>
        <p:nvSpPr>
          <p:cNvPr id="5" name="عنصر نائب للتذييل 4"/>
          <p:cNvSpPr>
            <a:spLocks noGrp="1"/>
          </p:cNvSpPr>
          <p:nvPr>
            <p:ph type="ftr" sz="quarter" idx="11"/>
          </p:nvPr>
        </p:nvSpPr>
        <p:spPr/>
        <p:txBody>
          <a:bodyPr/>
          <a:lstStyle/>
          <a:p>
            <a:r>
              <a:rPr lang="en-US"/>
              <a:t>Caop.1</a:t>
            </a:r>
          </a:p>
        </p:txBody>
      </p:sp>
      <p:sp>
        <p:nvSpPr>
          <p:cNvPr id="6" name="عنصر نائب لرقم الشريحة 5"/>
          <p:cNvSpPr>
            <a:spLocks noGrp="1"/>
          </p:cNvSpPr>
          <p:nvPr>
            <p:ph type="sldNum" sz="quarter" idx="12"/>
          </p:nvPr>
        </p:nvSpPr>
        <p:spPr/>
        <p:txBody>
          <a:bodyPr/>
          <a:lstStyle/>
          <a:p>
            <a:fld id="{82D49FED-00C2-4480-A677-C734B0DA65AE}" type="slidenum">
              <a:rPr lang="en-US" smtClean="0"/>
              <a:t>1</a:t>
            </a:fld>
            <a:endParaRPr lang="en-US"/>
          </a:p>
        </p:txBody>
      </p:sp>
    </p:spTree>
    <p:extLst>
      <p:ext uri="{BB962C8B-B14F-4D97-AF65-F5344CB8AC3E}">
        <p14:creationId xmlns:p14="http://schemas.microsoft.com/office/powerpoint/2010/main" val="820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لتاريخ 3"/>
          <p:cNvSpPr>
            <a:spLocks noGrp="1"/>
          </p:cNvSpPr>
          <p:nvPr>
            <p:ph type="dt" idx="10"/>
          </p:nvPr>
        </p:nvSpPr>
        <p:spPr/>
        <p:txBody>
          <a:bodyPr/>
          <a:lstStyle/>
          <a:p>
            <a:fld id="{C00C3DA3-88A8-4E57-900B-1891A3604F28}" type="datetime1">
              <a:rPr lang="en-US" smtClean="0"/>
              <a:t>5/23/2018</a:t>
            </a:fld>
            <a:endParaRPr lang="en-US"/>
          </a:p>
        </p:txBody>
      </p:sp>
      <p:sp>
        <p:nvSpPr>
          <p:cNvPr id="5" name="عنصر نائب للتذييل 4"/>
          <p:cNvSpPr>
            <a:spLocks noGrp="1"/>
          </p:cNvSpPr>
          <p:nvPr>
            <p:ph type="ftr" sz="quarter" idx="11"/>
          </p:nvPr>
        </p:nvSpPr>
        <p:spPr/>
        <p:txBody>
          <a:bodyPr/>
          <a:lstStyle/>
          <a:p>
            <a:r>
              <a:rPr lang="en-US"/>
              <a:t>Caop.1</a:t>
            </a:r>
          </a:p>
        </p:txBody>
      </p:sp>
      <p:sp>
        <p:nvSpPr>
          <p:cNvPr id="6" name="عنصر نائب لرقم الشريحة 5"/>
          <p:cNvSpPr>
            <a:spLocks noGrp="1"/>
          </p:cNvSpPr>
          <p:nvPr>
            <p:ph type="sldNum" sz="quarter" idx="12"/>
          </p:nvPr>
        </p:nvSpPr>
        <p:spPr/>
        <p:txBody>
          <a:bodyPr/>
          <a:lstStyle/>
          <a:p>
            <a:fld id="{82D49FED-00C2-4480-A677-C734B0DA65AE}" type="slidenum">
              <a:rPr lang="en-US" smtClean="0"/>
              <a:t>6</a:t>
            </a:fld>
            <a:endParaRPr lang="en-US"/>
          </a:p>
        </p:txBody>
      </p:sp>
    </p:spTree>
    <p:extLst>
      <p:ext uri="{BB962C8B-B14F-4D97-AF65-F5344CB8AC3E}">
        <p14:creationId xmlns:p14="http://schemas.microsoft.com/office/powerpoint/2010/main" val="238812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D6E455B-5F5A-4C8E-8B43-0BC5E5BB5F01}" type="datetime1">
              <a:rPr lang="en-US" smtClean="0"/>
              <a:t>5/23/2018</a:t>
            </a:fld>
            <a:endParaRPr lang="en-US"/>
          </a:p>
        </p:txBody>
      </p:sp>
      <p:sp>
        <p:nvSpPr>
          <p:cNvPr id="5" name="Footer Placeholder 4"/>
          <p:cNvSpPr>
            <a:spLocks noGrp="1"/>
          </p:cNvSpPr>
          <p:nvPr>
            <p:ph type="ftr" sz="quarter" idx="11"/>
          </p:nvPr>
        </p:nvSpPr>
        <p:spPr/>
        <p:txBody>
          <a:bodyPr/>
          <a:lstStyle/>
          <a:p>
            <a:r>
              <a:rPr lang="en-US"/>
              <a:t>Caop.1</a:t>
            </a:r>
          </a:p>
        </p:txBody>
      </p:sp>
      <p:sp>
        <p:nvSpPr>
          <p:cNvPr id="6" name="Slide Number Placeholder 5"/>
          <p:cNvSpPr>
            <a:spLocks noGrp="1"/>
          </p:cNvSpPr>
          <p:nvPr>
            <p:ph type="sldNum" sz="quarter" idx="12"/>
          </p:nvPr>
        </p:nvSpPr>
        <p:spPr/>
        <p:txBody>
          <a:bodyPr/>
          <a:lstStyle/>
          <a:p>
            <a:fld id="{82D49FED-00C2-4480-A677-C734B0DA65AE}" type="slidenum">
              <a:rPr lang="en-US" smtClean="0"/>
              <a:t>11</a:t>
            </a:fld>
            <a:endParaRPr lang="en-US"/>
          </a:p>
        </p:txBody>
      </p:sp>
    </p:spTree>
    <p:extLst>
      <p:ext uri="{BB962C8B-B14F-4D97-AF65-F5344CB8AC3E}">
        <p14:creationId xmlns:p14="http://schemas.microsoft.com/office/powerpoint/2010/main" val="3094411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لتاريخ 3"/>
          <p:cNvSpPr>
            <a:spLocks noGrp="1"/>
          </p:cNvSpPr>
          <p:nvPr>
            <p:ph type="dt" idx="10"/>
          </p:nvPr>
        </p:nvSpPr>
        <p:spPr/>
        <p:txBody>
          <a:bodyPr/>
          <a:lstStyle/>
          <a:p>
            <a:fld id="{1295BC10-2251-4CC4-B256-78D8C422389C}" type="datetime1">
              <a:rPr lang="en-US" smtClean="0"/>
              <a:t>5/23/2018</a:t>
            </a:fld>
            <a:endParaRPr lang="en-US"/>
          </a:p>
        </p:txBody>
      </p:sp>
      <p:sp>
        <p:nvSpPr>
          <p:cNvPr id="5" name="عنصر نائب للتذييل 4"/>
          <p:cNvSpPr>
            <a:spLocks noGrp="1"/>
          </p:cNvSpPr>
          <p:nvPr>
            <p:ph type="ftr" sz="quarter" idx="11"/>
          </p:nvPr>
        </p:nvSpPr>
        <p:spPr/>
        <p:txBody>
          <a:bodyPr/>
          <a:lstStyle/>
          <a:p>
            <a:r>
              <a:rPr lang="en-US"/>
              <a:t>Caop.1</a:t>
            </a:r>
          </a:p>
        </p:txBody>
      </p:sp>
      <p:sp>
        <p:nvSpPr>
          <p:cNvPr id="6" name="عنصر نائب لرقم الشريحة 5"/>
          <p:cNvSpPr>
            <a:spLocks noGrp="1"/>
          </p:cNvSpPr>
          <p:nvPr>
            <p:ph type="sldNum" sz="quarter" idx="12"/>
          </p:nvPr>
        </p:nvSpPr>
        <p:spPr/>
        <p:txBody>
          <a:bodyPr/>
          <a:lstStyle/>
          <a:p>
            <a:fld id="{82D49FED-00C2-4480-A677-C734B0DA65AE}" type="slidenum">
              <a:rPr lang="en-US" smtClean="0"/>
              <a:t>36</a:t>
            </a:fld>
            <a:endParaRPr lang="en-US"/>
          </a:p>
        </p:txBody>
      </p:sp>
    </p:spTree>
    <p:extLst>
      <p:ext uri="{BB962C8B-B14F-4D97-AF65-F5344CB8AC3E}">
        <p14:creationId xmlns:p14="http://schemas.microsoft.com/office/powerpoint/2010/main" val="249138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4EB5DDD9-3B4D-4974-9DFC-6869E1C47143}"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48900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4C7A127-01F7-4E73-A172-F14EFFFB47CB}"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408807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0F30C43E-E8BC-4444-9909-71665E4ED682}"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428954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5E3CD99D-2C1F-4422-8F2F-BAB9F193C2B4}"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84094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8E69973D-B9F8-43D9-BA57-21AC81B07611}"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314236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326F56C0-0597-4AC3-A4F0-90296CCC672B}"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42042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560A3E68-9052-45C9-8000-04C1DAC42902}" type="datetime1">
              <a:rPr lang="en-US" smtClean="0"/>
              <a:t>5/23/2018</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43204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88569E0C-1C44-4FF2-9287-9001E0A533F3}" type="datetime1">
              <a:rPr lang="en-US" smtClean="0"/>
              <a:t>5/23/2018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10212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F74F82-1F3F-489F-BE88-DDD1BD6132B8}"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79951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CCF21E65-6A61-4526-B0FA-69B2DAE4E0FC}"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30560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3FA859D9-E27D-4E26-9AEF-ADBD4F6CEA4B}"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342625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818C0-C2D0-4318-9D63-024BE433B148}" type="datetime1">
              <a:rPr lang="en-US" smtClean="0"/>
              <a:t>5/23/2018</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747EB-5D84-4934-B0DB-F12DFCF6C9C9}" type="slidenum">
              <a:rPr lang="en-US" smtClean="0"/>
              <a:t>‹#›</a:t>
            </a:fld>
            <a:endParaRPr lang="en-US"/>
          </a:p>
        </p:txBody>
      </p:sp>
    </p:spTree>
    <p:extLst>
      <p:ext uri="{BB962C8B-B14F-4D97-AF65-F5344CB8AC3E}">
        <p14:creationId xmlns:p14="http://schemas.microsoft.com/office/powerpoint/2010/main" val="223440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sciencedirect.com/science/article/pii/0030507368900044"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extLst>
              <p:ext uri="{D42A27DB-BD31-4B8C-83A1-F6EECF244321}">
                <p14:modId xmlns:p14="http://schemas.microsoft.com/office/powerpoint/2010/main" val="1712626068"/>
              </p:ext>
            </p:extLst>
          </p:nvPr>
        </p:nvGraphicFramePr>
        <p:xfrm>
          <a:off x="348344" y="838200"/>
          <a:ext cx="8762999"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رسم تخطيطي 7"/>
          <p:cNvGraphicFramePr/>
          <p:nvPr>
            <p:extLst>
              <p:ext uri="{D42A27DB-BD31-4B8C-83A1-F6EECF244321}">
                <p14:modId xmlns:p14="http://schemas.microsoft.com/office/powerpoint/2010/main" val="1855154411"/>
              </p:ext>
            </p:extLst>
          </p:nvPr>
        </p:nvGraphicFramePr>
        <p:xfrm>
          <a:off x="76200" y="3276600"/>
          <a:ext cx="2628396" cy="34507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مستطيل 3"/>
          <p:cNvSpPr/>
          <p:nvPr/>
        </p:nvSpPr>
        <p:spPr>
          <a:xfrm>
            <a:off x="3505200" y="1741706"/>
            <a:ext cx="176144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solidFill>
                  <a:schemeClr val="accent6">
                    <a:lumMod val="75000"/>
                  </a:schemeClr>
                </a:solidFill>
              </a:rPr>
              <a:t>Leading </a:t>
            </a:r>
          </a:p>
        </p:txBody>
      </p:sp>
      <p:pic>
        <p:nvPicPr>
          <p:cNvPr id="2" name="Picture 2" descr="نتيجة بحث الصور عن ‪lead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5600" y="2409825"/>
            <a:ext cx="594360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1910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DAA3A-265E-4183-BEE8-4D598DE58860}" type="datetime1">
              <a:rPr lang="en-US" smtClean="0"/>
              <a:t>5/23/2018</a:t>
            </a:fld>
            <a:endParaRPr lang="en-US"/>
          </a:p>
        </p:txBody>
      </p:sp>
      <p:sp>
        <p:nvSpPr>
          <p:cNvPr id="4" name="Slide Number Placeholder 3"/>
          <p:cNvSpPr>
            <a:spLocks noGrp="1"/>
          </p:cNvSpPr>
          <p:nvPr>
            <p:ph type="sldNum" sz="quarter" idx="12"/>
          </p:nvPr>
        </p:nvSpPr>
        <p:spPr/>
        <p:txBody>
          <a:bodyPr/>
          <a:lstStyle/>
          <a:p>
            <a:fld id="{04B747EB-5D84-4934-B0DB-F12DFCF6C9C9}" type="slidenum">
              <a:rPr lang="en-US" smtClean="0"/>
              <a:t>10</a:t>
            </a:fld>
            <a:endParaRPr lang="en-US"/>
          </a:p>
        </p:txBody>
      </p:sp>
      <p:sp>
        <p:nvSpPr>
          <p:cNvPr id="5" name="مستطيل 5"/>
          <p:cNvSpPr/>
          <p:nvPr/>
        </p:nvSpPr>
        <p:spPr>
          <a:xfrm>
            <a:off x="0" y="164068"/>
            <a:ext cx="9144000" cy="369332"/>
          </a:xfrm>
          <a:prstGeom prst="rect">
            <a:avLst/>
          </a:prstGeom>
          <a:solidFill>
            <a:schemeClr val="tx2">
              <a:lumMod val="20000"/>
              <a:lumOff val="80000"/>
            </a:schemeClr>
          </a:solidFill>
        </p:spPr>
        <p:txBody>
          <a:bodyPr wrap="square">
            <a:spAutoFit/>
          </a:bodyPr>
          <a:lstStyle/>
          <a:p>
            <a:pPr algn="ctr"/>
            <a:r>
              <a:rPr lang="en-US" b="1" dirty="0"/>
              <a:t>Environment</a:t>
            </a:r>
            <a:r>
              <a:rPr lang="en-US" dirty="0"/>
              <a:t> </a:t>
            </a:r>
            <a:endParaRPr lang="en-US" b="1" dirty="0"/>
          </a:p>
        </p:txBody>
      </p:sp>
      <p:sp>
        <p:nvSpPr>
          <p:cNvPr id="6" name="Rectangle 5"/>
          <p:cNvSpPr/>
          <p:nvPr/>
        </p:nvSpPr>
        <p:spPr>
          <a:xfrm>
            <a:off x="533400" y="685800"/>
            <a:ext cx="8229600" cy="923330"/>
          </a:xfrm>
          <a:prstGeom prst="rect">
            <a:avLst/>
          </a:prstGeom>
          <a:solidFill>
            <a:schemeClr val="accent4">
              <a:lumMod val="20000"/>
              <a:lumOff val="80000"/>
            </a:schemeClr>
          </a:solidFill>
        </p:spPr>
        <p:txBody>
          <a:bodyPr wrap="square">
            <a:spAutoFit/>
          </a:bodyPr>
          <a:lstStyle/>
          <a:p>
            <a:r>
              <a:rPr lang="en-US" dirty="0"/>
              <a:t>Every organization has a particular work environment, which dictates to a considerable degree how its leaders respond to problems and opportunities. This is brought about by its heritage of past leaders and its present leaders. </a:t>
            </a:r>
          </a:p>
        </p:txBody>
      </p:sp>
      <p:sp>
        <p:nvSpPr>
          <p:cNvPr id="7" name="Rectangle 6"/>
          <p:cNvSpPr/>
          <p:nvPr/>
        </p:nvSpPr>
        <p:spPr>
          <a:xfrm>
            <a:off x="533400" y="1676400"/>
            <a:ext cx="8229600" cy="4801314"/>
          </a:xfrm>
          <a:prstGeom prst="rect">
            <a:avLst/>
          </a:prstGeom>
          <a:solidFill>
            <a:schemeClr val="bg1">
              <a:lumMod val="95000"/>
            </a:schemeClr>
          </a:solidFill>
        </p:spPr>
        <p:txBody>
          <a:bodyPr wrap="square">
            <a:spAutoFit/>
          </a:bodyPr>
          <a:lstStyle/>
          <a:p>
            <a:pPr algn="just"/>
            <a:r>
              <a:rPr lang="en-US" b="1" dirty="0"/>
              <a:t>Leaders exert influence on the environment via three types of actions: </a:t>
            </a:r>
          </a:p>
          <a:p>
            <a:pPr marL="342900" indent="-342900" algn="just">
              <a:buAutoNum type="arabicPeriod"/>
            </a:pPr>
            <a:r>
              <a:rPr lang="en-US" dirty="0"/>
              <a:t>The goals and performance standards they establish. </a:t>
            </a:r>
          </a:p>
          <a:p>
            <a:pPr marL="342900" indent="-342900" algn="just">
              <a:buAutoNum type="arabicPeriod"/>
            </a:pPr>
            <a:r>
              <a:rPr lang="en-US" dirty="0"/>
              <a:t>The values they establish for the organization. </a:t>
            </a:r>
          </a:p>
          <a:p>
            <a:pPr marL="342900" indent="-342900" algn="just">
              <a:buAutoNum type="arabicPeriod"/>
            </a:pPr>
            <a:r>
              <a:rPr lang="en-US" dirty="0"/>
              <a:t>The business and people concepts they establish. </a:t>
            </a:r>
          </a:p>
          <a:p>
            <a:pPr algn="just"/>
            <a:endParaRPr lang="en-US" dirty="0"/>
          </a:p>
          <a:p>
            <a:pPr marL="285750" indent="-285750" algn="just">
              <a:buFont typeface="Arial" pitchFamily="34" charset="0"/>
              <a:buChar char="•"/>
            </a:pPr>
            <a:r>
              <a:rPr lang="en-US" dirty="0"/>
              <a:t>Successful organizations have leaders who set </a:t>
            </a:r>
            <a:r>
              <a:rPr lang="en-US" b="1" dirty="0"/>
              <a:t>high standards and goals </a:t>
            </a:r>
            <a:r>
              <a:rPr lang="en-US" dirty="0"/>
              <a:t>across the entire spectrum, such as strategies, market leadership, plans, meetings and presentations, productivity, quality, and reliability. </a:t>
            </a:r>
          </a:p>
          <a:p>
            <a:pPr algn="just"/>
            <a:endParaRPr lang="en-US" b="1" dirty="0"/>
          </a:p>
          <a:p>
            <a:pPr marL="285750" indent="-285750" algn="just">
              <a:buFont typeface="Arial" pitchFamily="34" charset="0"/>
              <a:buChar char="•"/>
            </a:pPr>
            <a:r>
              <a:rPr lang="en-US" b="1" dirty="0"/>
              <a:t>Values</a:t>
            </a:r>
            <a:r>
              <a:rPr lang="en-US" dirty="0"/>
              <a:t> reflect the concern the organization has for its employees, customers, investors, vendors, and surrounding community. These values define the manner in how business will be conducted. Concepts define what products or services the organization will offer and the methods and processes for conducting business. </a:t>
            </a:r>
          </a:p>
          <a:p>
            <a:pPr marL="285750" indent="-285750" algn="just">
              <a:buFont typeface="Arial" pitchFamily="34" charset="0"/>
              <a:buChar char="•"/>
            </a:pPr>
            <a:endParaRPr lang="en-US" dirty="0"/>
          </a:p>
          <a:p>
            <a:pPr marL="285750" indent="-285750" algn="just">
              <a:buFont typeface="Arial" pitchFamily="34" charset="0"/>
              <a:buChar char="•"/>
            </a:pPr>
            <a:r>
              <a:rPr lang="en-US" b="1" dirty="0"/>
              <a:t>These goals, values, and concepts </a:t>
            </a:r>
            <a:r>
              <a:rPr lang="en-US" dirty="0"/>
              <a:t>make up the organization's personality or how the organization is observed by both outsiders and insiders. This personality defines the roles, relationships, rewards, and rites that take place. </a:t>
            </a:r>
          </a:p>
        </p:txBody>
      </p:sp>
      <p:sp>
        <p:nvSpPr>
          <p:cNvPr id="3" name="عنصر نائب للتذييل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7721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1DEB9-7EDF-4F32-AA2D-83D3E4A741E2}" type="datetime1">
              <a:rPr lang="en-US" smtClean="0"/>
              <a:t>5/23/2018</a:t>
            </a:fld>
            <a:endParaRPr lang="en-US"/>
          </a:p>
        </p:txBody>
      </p:sp>
      <p:sp>
        <p:nvSpPr>
          <p:cNvPr id="4" name="Slide Number Placeholder 3"/>
          <p:cNvSpPr>
            <a:spLocks noGrp="1"/>
          </p:cNvSpPr>
          <p:nvPr>
            <p:ph type="sldNum" sz="quarter" idx="12"/>
          </p:nvPr>
        </p:nvSpPr>
        <p:spPr/>
        <p:txBody>
          <a:bodyPr/>
          <a:lstStyle/>
          <a:p>
            <a:fld id="{04B747EB-5D84-4934-B0DB-F12DFCF6C9C9}" type="slidenum">
              <a:rPr lang="en-US" smtClean="0"/>
              <a:t>11</a:t>
            </a:fld>
            <a:endParaRPr lang="en-US"/>
          </a:p>
        </p:txBody>
      </p:sp>
      <p:sp>
        <p:nvSpPr>
          <p:cNvPr id="5" name="Rectangle 4"/>
          <p:cNvSpPr/>
          <p:nvPr/>
        </p:nvSpPr>
        <p:spPr>
          <a:xfrm>
            <a:off x="373083" y="762000"/>
            <a:ext cx="8458200" cy="5493812"/>
          </a:xfrm>
          <a:prstGeom prst="rect">
            <a:avLst/>
          </a:prstGeom>
          <a:solidFill>
            <a:schemeClr val="bg1">
              <a:lumMod val="95000"/>
            </a:schemeClr>
          </a:solidFill>
        </p:spPr>
        <p:txBody>
          <a:bodyPr wrap="square">
            <a:spAutoFit/>
          </a:bodyPr>
          <a:lstStyle/>
          <a:p>
            <a:pPr marL="285750" indent="-285750" algn="just">
              <a:lnSpc>
                <a:spcPct val="150000"/>
              </a:lnSpc>
              <a:buFont typeface="Arial" pitchFamily="34" charset="0"/>
              <a:buChar char="•"/>
            </a:pPr>
            <a:r>
              <a:rPr lang="en-US" b="1" dirty="0"/>
              <a:t>Roles</a:t>
            </a:r>
            <a:r>
              <a:rPr lang="en-US" dirty="0"/>
              <a:t> are the positions that are defined by a set of expectations about behavior of any job incumbent. </a:t>
            </a:r>
          </a:p>
          <a:p>
            <a:pPr marL="285750" indent="-285750" algn="just">
              <a:lnSpc>
                <a:spcPct val="150000"/>
              </a:lnSpc>
              <a:buFont typeface="Arial" pitchFamily="34" charset="0"/>
              <a:buChar char="•"/>
            </a:pPr>
            <a:r>
              <a:rPr lang="en-US" dirty="0"/>
              <a:t>Each role has a set of tasks and responsibilities.</a:t>
            </a:r>
          </a:p>
          <a:p>
            <a:pPr marL="285750" indent="-285750" algn="just">
              <a:lnSpc>
                <a:spcPct val="150000"/>
              </a:lnSpc>
              <a:buFont typeface="Arial" pitchFamily="34" charset="0"/>
              <a:buChar char="•"/>
            </a:pPr>
            <a:r>
              <a:rPr lang="en-US" dirty="0"/>
              <a:t>Roles have a powerful effect on behavior -money being paid for the performance of the role, there is prestige attached to a role, and a sense of accomplishment or challenge. </a:t>
            </a:r>
          </a:p>
          <a:p>
            <a:pPr marL="285750" indent="-285750" algn="just">
              <a:lnSpc>
                <a:spcPct val="150000"/>
              </a:lnSpc>
              <a:buFont typeface="Arial" pitchFamily="34" charset="0"/>
              <a:buChar char="•"/>
            </a:pPr>
            <a:r>
              <a:rPr lang="en-US" b="1" dirty="0"/>
              <a:t>Relationships</a:t>
            </a:r>
            <a:r>
              <a:rPr lang="en-US" dirty="0"/>
              <a:t> are determined by a role's tasks. </a:t>
            </a:r>
          </a:p>
          <a:p>
            <a:pPr marL="285750" indent="-285750" algn="just">
              <a:lnSpc>
                <a:spcPct val="150000"/>
              </a:lnSpc>
              <a:buFont typeface="Arial" pitchFamily="34" charset="0"/>
              <a:buChar char="•"/>
            </a:pPr>
            <a:r>
              <a:rPr lang="en-US" b="1" dirty="0"/>
              <a:t>The tasks </a:t>
            </a:r>
            <a:r>
              <a:rPr lang="en-US" dirty="0"/>
              <a:t>will determine who the role-holder is required to interact with, how often, and towards what end.</a:t>
            </a:r>
          </a:p>
          <a:p>
            <a:pPr marL="285750" indent="-285750" algn="just">
              <a:lnSpc>
                <a:spcPct val="150000"/>
              </a:lnSpc>
              <a:buFont typeface="Arial" pitchFamily="34" charset="0"/>
              <a:buChar char="•"/>
            </a:pPr>
            <a:r>
              <a:rPr lang="en-US" dirty="0"/>
              <a:t>greater the </a:t>
            </a:r>
            <a:r>
              <a:rPr lang="en-US" b="1" dirty="0"/>
              <a:t>interaction</a:t>
            </a:r>
            <a:r>
              <a:rPr lang="en-US" dirty="0"/>
              <a:t>, the greater the </a:t>
            </a:r>
            <a:r>
              <a:rPr lang="en-US" b="1" dirty="0"/>
              <a:t>liking</a:t>
            </a:r>
            <a:r>
              <a:rPr lang="en-US" dirty="0"/>
              <a:t>. </a:t>
            </a:r>
          </a:p>
          <a:p>
            <a:pPr marL="285750" indent="-285750" algn="just">
              <a:lnSpc>
                <a:spcPct val="150000"/>
              </a:lnSpc>
              <a:buFont typeface="Arial" pitchFamily="34" charset="0"/>
              <a:buChar char="•"/>
            </a:pPr>
            <a:r>
              <a:rPr lang="en-US" dirty="0"/>
              <a:t>In human behavior, its hard to like someone whom we have no contact with, and we tend to seek out those we like. </a:t>
            </a:r>
          </a:p>
          <a:p>
            <a:pPr marL="285750" indent="-285750" algn="just">
              <a:lnSpc>
                <a:spcPct val="150000"/>
              </a:lnSpc>
              <a:buFont typeface="Arial" pitchFamily="34" charset="0"/>
              <a:buChar char="•"/>
            </a:pPr>
            <a:r>
              <a:rPr lang="en-US" dirty="0"/>
              <a:t>People tend to do what they are rewarded for, and friendship is a powerful reward. </a:t>
            </a:r>
          </a:p>
        </p:txBody>
      </p:sp>
      <p:sp>
        <p:nvSpPr>
          <p:cNvPr id="6" name="مستطيل 5"/>
          <p:cNvSpPr/>
          <p:nvPr/>
        </p:nvSpPr>
        <p:spPr>
          <a:xfrm>
            <a:off x="0" y="304800"/>
            <a:ext cx="9144000" cy="369332"/>
          </a:xfrm>
          <a:prstGeom prst="rect">
            <a:avLst/>
          </a:prstGeom>
          <a:solidFill>
            <a:schemeClr val="tx2">
              <a:lumMod val="20000"/>
              <a:lumOff val="80000"/>
            </a:schemeClr>
          </a:solidFill>
        </p:spPr>
        <p:txBody>
          <a:bodyPr wrap="square">
            <a:spAutoFit/>
          </a:bodyPr>
          <a:lstStyle/>
          <a:p>
            <a:pPr algn="ctr"/>
            <a:r>
              <a:rPr lang="en-US" b="1" dirty="0"/>
              <a:t>Roles and Relationships</a:t>
            </a:r>
          </a:p>
        </p:txBody>
      </p:sp>
      <p:sp>
        <p:nvSpPr>
          <p:cNvPr id="3" name="عنصر نائب للتذييل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26114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31009-6AC2-43B3-8B0B-AF98111E2C10}" type="datetime1">
              <a:rPr lang="en-US" smtClean="0"/>
              <a:t>5/23/2018</a:t>
            </a:fld>
            <a:endParaRPr lang="en-US"/>
          </a:p>
        </p:txBody>
      </p:sp>
      <p:sp>
        <p:nvSpPr>
          <p:cNvPr id="4" name="Slide Number Placeholder 3"/>
          <p:cNvSpPr>
            <a:spLocks noGrp="1"/>
          </p:cNvSpPr>
          <p:nvPr>
            <p:ph type="sldNum" sz="quarter" idx="12"/>
          </p:nvPr>
        </p:nvSpPr>
        <p:spPr/>
        <p:txBody>
          <a:bodyPr/>
          <a:lstStyle/>
          <a:p>
            <a:fld id="{04B747EB-5D84-4934-B0DB-F12DFCF6C9C9}" type="slidenum">
              <a:rPr lang="en-US" smtClean="0"/>
              <a:t>12</a:t>
            </a:fld>
            <a:endParaRPr lang="en-US"/>
          </a:p>
        </p:txBody>
      </p:sp>
      <p:graphicFrame>
        <p:nvGraphicFramePr>
          <p:cNvPr id="7" name="Diagram 6"/>
          <p:cNvGraphicFramePr/>
          <p:nvPr>
            <p:extLst>
              <p:ext uri="{D42A27DB-BD31-4B8C-83A1-F6EECF244321}">
                <p14:modId xmlns:p14="http://schemas.microsoft.com/office/powerpoint/2010/main" val="2405859885"/>
              </p:ext>
            </p:extLst>
          </p:nvPr>
        </p:nvGraphicFramePr>
        <p:xfrm>
          <a:off x="304800" y="990600"/>
          <a:ext cx="8458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0" y="381000"/>
            <a:ext cx="9143999" cy="369332"/>
          </a:xfrm>
          <a:prstGeom prst="rect">
            <a:avLst/>
          </a:prstGeom>
          <a:solidFill>
            <a:schemeClr val="bg1">
              <a:lumMod val="95000"/>
            </a:schemeClr>
          </a:solidFill>
        </p:spPr>
        <p:txBody>
          <a:bodyPr wrap="square">
            <a:spAutoFit/>
          </a:bodyPr>
          <a:lstStyle/>
          <a:p>
            <a:pPr algn="ctr"/>
            <a:r>
              <a:rPr lang="en-US" b="1" dirty="0"/>
              <a:t>The Process of Great Leadership</a:t>
            </a:r>
          </a:p>
        </p:txBody>
      </p:sp>
      <p:pic>
        <p:nvPicPr>
          <p:cNvPr id="3074" name="Picture 2" descr="نتيجة بحث الصور عن ‪The Process of Great Leadershi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5224153"/>
            <a:ext cx="67818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عنصر نائب للتذييل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17065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A1854-15FD-4DAD-BCC4-4BE77CBA3AFD}" type="datetime1">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747EB-5D84-4934-B0DB-F12DFCF6C9C9}" type="slidenum">
              <a:rPr lang="en-US" smtClean="0"/>
              <a:t>13</a:t>
            </a:fld>
            <a:endParaRPr lang="en-US"/>
          </a:p>
        </p:txBody>
      </p:sp>
      <p:sp>
        <p:nvSpPr>
          <p:cNvPr id="5" name="Rectangle 4"/>
          <p:cNvSpPr/>
          <p:nvPr/>
        </p:nvSpPr>
        <p:spPr>
          <a:xfrm>
            <a:off x="0" y="304800"/>
            <a:ext cx="9143999" cy="369332"/>
          </a:xfrm>
          <a:prstGeom prst="rect">
            <a:avLst/>
          </a:prstGeom>
          <a:solidFill>
            <a:schemeClr val="accent3">
              <a:lumMod val="60000"/>
              <a:lumOff val="40000"/>
            </a:schemeClr>
          </a:solidFill>
        </p:spPr>
        <p:txBody>
          <a:bodyPr wrap="square">
            <a:spAutoFit/>
          </a:bodyPr>
          <a:lstStyle/>
          <a:p>
            <a:pPr algn="ctr"/>
            <a:r>
              <a:rPr lang="en-US" b="1" dirty="0"/>
              <a:t>Leadership Theories- </a:t>
            </a:r>
            <a:r>
              <a:rPr lang="en-US" dirty="0"/>
              <a:t>A. Great-Man Theory</a:t>
            </a:r>
            <a:r>
              <a:rPr lang="en-US" b="1" dirty="0"/>
              <a:t> </a:t>
            </a:r>
          </a:p>
        </p:txBody>
      </p:sp>
      <p:sp>
        <p:nvSpPr>
          <p:cNvPr id="7" name="AutoShape 2" descr="نتيجة بحث الصور عن ‪A. Great-Man The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نتيجة بحث الصور عن ‪A. Great-Man Theo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نتيجة بحث الصور عن ‪A. Great-Man Theo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نتيجة بحث الصور عن ‪A. Great-Man Theor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6" y="838200"/>
            <a:ext cx="8074024" cy="5333999"/>
          </a:xfrm>
          <a:prstGeom prst="rect">
            <a:avLst/>
          </a:prstGeom>
          <a:noFill/>
          <a:ln w="9525">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497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CF731-E963-49D8-BED1-D92ADBFA060D}" type="datetime1">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747EB-5D84-4934-B0DB-F12DFCF6C9C9}" type="slidenum">
              <a:rPr lang="en-US" smtClean="0"/>
              <a:t>14</a:t>
            </a:fld>
            <a:endParaRPr lang="en-US"/>
          </a:p>
        </p:txBody>
      </p:sp>
      <p:sp>
        <p:nvSpPr>
          <p:cNvPr id="6" name="Rectangle 5"/>
          <p:cNvSpPr/>
          <p:nvPr/>
        </p:nvSpPr>
        <p:spPr>
          <a:xfrm>
            <a:off x="0" y="304800"/>
            <a:ext cx="9143999" cy="369332"/>
          </a:xfrm>
          <a:prstGeom prst="rect">
            <a:avLst/>
          </a:prstGeom>
          <a:solidFill>
            <a:schemeClr val="accent3">
              <a:lumMod val="60000"/>
              <a:lumOff val="40000"/>
            </a:schemeClr>
          </a:solidFill>
        </p:spPr>
        <p:txBody>
          <a:bodyPr wrap="square">
            <a:spAutoFit/>
          </a:bodyPr>
          <a:lstStyle/>
          <a:p>
            <a:pPr algn="ctr"/>
            <a:r>
              <a:rPr lang="en-US" b="1" dirty="0"/>
              <a:t>Leadership Theories- </a:t>
            </a:r>
            <a:r>
              <a:rPr lang="en-US" dirty="0"/>
              <a:t>A. Great-Man Theory</a:t>
            </a:r>
            <a:r>
              <a:rPr lang="en-US" b="1" dirty="0"/>
              <a:t> </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97" y="1371600"/>
            <a:ext cx="7481888" cy="3114675"/>
          </a:xfrm>
          <a:prstGeom prst="rect">
            <a:avLst/>
          </a:prstGeom>
          <a:noFill/>
          <a:ln w="28575">
            <a:solidFill>
              <a:schemeClr val="accent3">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نتيجة بحث الصور عن ‪A. Great-Man Theory‬‏"/>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637877"/>
            <a:ext cx="5562600" cy="22250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589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AF4C7-1BAD-4229-B489-570514AA6411}" type="datetime1">
              <a:rPr lang="en-US" smtClean="0"/>
              <a:t>5/23/2018</a:t>
            </a:fld>
            <a:endParaRPr lang="en-US"/>
          </a:p>
        </p:txBody>
      </p:sp>
      <p:sp>
        <p:nvSpPr>
          <p:cNvPr id="4" name="Slide Number Placeholder 3"/>
          <p:cNvSpPr>
            <a:spLocks noGrp="1"/>
          </p:cNvSpPr>
          <p:nvPr>
            <p:ph type="sldNum" sz="quarter" idx="12"/>
          </p:nvPr>
        </p:nvSpPr>
        <p:spPr/>
        <p:txBody>
          <a:bodyPr/>
          <a:lstStyle/>
          <a:p>
            <a:fld id="{04B747EB-5D84-4934-B0DB-F12DFCF6C9C9}" type="slidenum">
              <a:rPr lang="en-US" smtClean="0"/>
              <a:t>15</a:t>
            </a:fld>
            <a:endParaRPr lang="en-US"/>
          </a:p>
        </p:txBody>
      </p:sp>
      <p:sp>
        <p:nvSpPr>
          <p:cNvPr id="5" name="Rectangle 4"/>
          <p:cNvSpPr/>
          <p:nvPr/>
        </p:nvSpPr>
        <p:spPr>
          <a:xfrm>
            <a:off x="0" y="304800"/>
            <a:ext cx="9143999" cy="369332"/>
          </a:xfrm>
          <a:prstGeom prst="rect">
            <a:avLst/>
          </a:prstGeom>
          <a:solidFill>
            <a:schemeClr val="tx2">
              <a:lumMod val="20000"/>
              <a:lumOff val="80000"/>
            </a:schemeClr>
          </a:solidFill>
        </p:spPr>
        <p:txBody>
          <a:bodyPr wrap="square">
            <a:spAutoFit/>
          </a:bodyPr>
          <a:lstStyle/>
          <a:p>
            <a:pPr algn="ctr"/>
            <a:r>
              <a:rPr lang="en-US" b="1" dirty="0"/>
              <a:t>Leadership Theories- </a:t>
            </a:r>
            <a:r>
              <a:rPr lang="en-US" dirty="0"/>
              <a:t>B. Trait Theory 1930-1940</a:t>
            </a:r>
            <a:endParaRPr lang="en-US" b="1" dirty="0"/>
          </a:p>
        </p:txBody>
      </p:sp>
      <p:sp>
        <p:nvSpPr>
          <p:cNvPr id="6" name="Rectangle 5"/>
          <p:cNvSpPr/>
          <p:nvPr/>
        </p:nvSpPr>
        <p:spPr>
          <a:xfrm>
            <a:off x="685799" y="914400"/>
            <a:ext cx="7772400" cy="2554545"/>
          </a:xfrm>
          <a:prstGeom prst="rect">
            <a:avLst/>
          </a:prstGeom>
          <a:ln>
            <a:solidFill>
              <a:schemeClr val="tx2">
                <a:lumMod val="60000"/>
                <a:lumOff val="40000"/>
              </a:schemeClr>
            </a:solidFill>
          </a:ln>
        </p:spPr>
        <p:txBody>
          <a:bodyPr wrap="square">
            <a:spAutoFit/>
          </a:bodyPr>
          <a:lstStyle/>
          <a:p>
            <a:pPr algn="just"/>
            <a:r>
              <a:rPr lang="en-US" sz="1600" b="1" dirty="0"/>
              <a:t>Jenkins identified two traits; </a:t>
            </a:r>
          </a:p>
          <a:p>
            <a:pPr marL="285750" indent="-285750" algn="just">
              <a:buFont typeface="Arial" pitchFamily="34" charset="0"/>
              <a:buChar char="•"/>
            </a:pPr>
            <a:r>
              <a:rPr lang="en-US" sz="1600" dirty="0"/>
              <a:t>emergent traits (those which are heavily dependent upon heredity) as height, intelligence, attractiveness, and self-confidence </a:t>
            </a:r>
          </a:p>
          <a:p>
            <a:pPr marL="285750" indent="-285750" algn="just">
              <a:buFont typeface="Arial" pitchFamily="34" charset="0"/>
              <a:buChar char="•"/>
            </a:pPr>
            <a:r>
              <a:rPr lang="en-US" sz="1600" dirty="0"/>
              <a:t> effectiveness traits (based on experience or learning), including charisma, as fundamental component of leadership.</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Max Weber termed charisma as “the greatest revolutionary force, capable of producing a completely new orientation through followers and complete personal devotion to leaders they perceived as endowed with almost magical supernatural, superhuman qualities and powers”.  </a:t>
            </a:r>
          </a:p>
        </p:txBody>
      </p:sp>
      <p:sp>
        <p:nvSpPr>
          <p:cNvPr id="7" name="AutoShape 4" descr="نتيجة بحث الصور عن ‪Trait Theory‬‏"/>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57599"/>
            <a:ext cx="5867400" cy="301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تذييل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45348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2049-DFA0-4D49-B3D0-F8C243AFD9F7}" type="datetime1">
              <a:rPr lang="en-US" smtClean="0"/>
              <a:t>5/23/2018</a:t>
            </a:fld>
            <a:endParaRPr lang="en-US"/>
          </a:p>
        </p:txBody>
      </p:sp>
      <p:sp>
        <p:nvSpPr>
          <p:cNvPr id="4" name="Slide Number Placeholder 3"/>
          <p:cNvSpPr>
            <a:spLocks noGrp="1"/>
          </p:cNvSpPr>
          <p:nvPr>
            <p:ph type="sldNum" sz="quarter" idx="12"/>
          </p:nvPr>
        </p:nvSpPr>
        <p:spPr/>
        <p:txBody>
          <a:bodyPr/>
          <a:lstStyle/>
          <a:p>
            <a:fld id="{04B747EB-5D84-4934-B0DB-F12DFCF6C9C9}" type="slidenum">
              <a:rPr lang="en-US" smtClean="0"/>
              <a:t>16</a:t>
            </a:fld>
            <a:endParaRPr lang="en-US"/>
          </a:p>
        </p:txBody>
      </p:sp>
      <p:sp>
        <p:nvSpPr>
          <p:cNvPr id="6" name="Rectangle 5"/>
          <p:cNvSpPr/>
          <p:nvPr/>
        </p:nvSpPr>
        <p:spPr>
          <a:xfrm>
            <a:off x="0" y="304800"/>
            <a:ext cx="9143999" cy="369332"/>
          </a:xfrm>
          <a:prstGeom prst="rect">
            <a:avLst/>
          </a:prstGeom>
          <a:solidFill>
            <a:schemeClr val="tx2">
              <a:lumMod val="40000"/>
              <a:lumOff val="60000"/>
            </a:schemeClr>
          </a:solidFill>
        </p:spPr>
        <p:txBody>
          <a:bodyPr wrap="square">
            <a:spAutoFit/>
          </a:bodyPr>
          <a:lstStyle/>
          <a:p>
            <a:pPr algn="ctr"/>
            <a:r>
              <a:rPr lang="en-US" b="1" dirty="0"/>
              <a:t>Leadership Theories- </a:t>
            </a:r>
            <a:r>
              <a:rPr lang="en-US" dirty="0"/>
              <a:t>C. Contingency Theories (Situational) 1969</a:t>
            </a:r>
          </a:p>
        </p:txBody>
      </p:sp>
      <p:sp>
        <p:nvSpPr>
          <p:cNvPr id="7" name="Rectangle 6"/>
          <p:cNvSpPr/>
          <p:nvPr/>
        </p:nvSpPr>
        <p:spPr>
          <a:xfrm>
            <a:off x="457200" y="990600"/>
            <a:ext cx="8229600" cy="3693319"/>
          </a:xfrm>
          <a:prstGeom prst="rect">
            <a:avLst/>
          </a:prstGeom>
          <a:ln>
            <a:solidFill>
              <a:schemeClr val="accent3">
                <a:lumMod val="75000"/>
              </a:schemeClr>
            </a:solidFill>
          </a:ln>
        </p:spPr>
        <p:txBody>
          <a:bodyPr wrap="square">
            <a:spAutoFit/>
          </a:bodyPr>
          <a:lstStyle/>
          <a:p>
            <a:pPr marL="285750" indent="-285750" algn="just">
              <a:buFont typeface="Arial" pitchFamily="34" charset="0"/>
              <a:buChar char="•"/>
            </a:pPr>
            <a:endParaRPr lang="en-US" dirty="0"/>
          </a:p>
          <a:p>
            <a:pPr marL="285750" indent="-285750" algn="just">
              <a:buFont typeface="Arial" pitchFamily="34" charset="0"/>
              <a:buChar char="•"/>
            </a:pPr>
            <a:r>
              <a:rPr lang="en-US" dirty="0"/>
              <a:t>In a common sense, the theories of contingency are a category of behavioral theory that challenges that there is no one finest way of leading/organizing and that the style of leadership that is operative in some circumstances may not be effective in others </a:t>
            </a:r>
          </a:p>
          <a:p>
            <a:pPr marL="285750" indent="-285750" algn="just">
              <a:buFont typeface="Arial" pitchFamily="34" charset="0"/>
              <a:buChar char="•"/>
            </a:pPr>
            <a:endParaRPr lang="en-US" dirty="0"/>
          </a:p>
          <a:p>
            <a:pPr marL="285750" indent="-285750" algn="just">
              <a:buFont typeface="Arial" pitchFamily="34" charset="0"/>
              <a:buChar char="•"/>
            </a:pPr>
            <a:r>
              <a:rPr lang="en-US" dirty="0"/>
              <a:t>The theory of situational leadership proposes that style of leadership should be accorded with the maturity of the subordinates.</a:t>
            </a:r>
          </a:p>
          <a:p>
            <a:pPr algn="just"/>
            <a:endParaRPr lang="en-US" dirty="0"/>
          </a:p>
          <a:p>
            <a:pPr marL="285750" indent="-285750" algn="just">
              <a:buFont typeface="Arial" pitchFamily="34" charset="0"/>
              <a:buChar char="•"/>
            </a:pPr>
            <a:r>
              <a:rPr lang="en-US" dirty="0"/>
              <a:t>“The situational leadership model, first introduced in 1969, theorized that there was no unsurpassed way to lead and those leaders, to be effective, must be able to adapt to the situation and transform their leadership style between task-oriented and relationship oriented”.</a:t>
            </a:r>
          </a:p>
        </p:txBody>
      </p:sp>
      <p:pic>
        <p:nvPicPr>
          <p:cNvPr id="22530" name="Picture 2" descr="نتيجة بحث الصور عن ‪Contingency Theo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725710"/>
            <a:ext cx="6172200" cy="21050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عنصر نائب للتذييل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72767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E2666-B4F6-48C2-B90F-797E58EBF407}" type="datetime1">
              <a:rPr lang="en-US" smtClean="0"/>
              <a:t>5/23/2018</a:t>
            </a:fld>
            <a:endParaRPr lang="en-US"/>
          </a:p>
        </p:txBody>
      </p:sp>
      <p:sp>
        <p:nvSpPr>
          <p:cNvPr id="4" name="Slide Number Placeholder 3"/>
          <p:cNvSpPr>
            <a:spLocks noGrp="1"/>
          </p:cNvSpPr>
          <p:nvPr>
            <p:ph type="sldNum" sz="quarter" idx="12"/>
          </p:nvPr>
        </p:nvSpPr>
        <p:spPr/>
        <p:txBody>
          <a:bodyPr/>
          <a:lstStyle/>
          <a:p>
            <a:fld id="{04B747EB-5D84-4934-B0DB-F12DFCF6C9C9}" type="slidenum">
              <a:rPr lang="en-US" smtClean="0"/>
              <a:t>17</a:t>
            </a:fld>
            <a:endParaRPr lang="en-US"/>
          </a:p>
        </p:txBody>
      </p:sp>
      <p:sp>
        <p:nvSpPr>
          <p:cNvPr id="5" name="Rectangle 4"/>
          <p:cNvSpPr/>
          <p:nvPr/>
        </p:nvSpPr>
        <p:spPr>
          <a:xfrm>
            <a:off x="0" y="304800"/>
            <a:ext cx="9143999" cy="369332"/>
          </a:xfrm>
          <a:prstGeom prst="rect">
            <a:avLst/>
          </a:prstGeom>
          <a:solidFill>
            <a:schemeClr val="accent3">
              <a:lumMod val="60000"/>
              <a:lumOff val="40000"/>
            </a:schemeClr>
          </a:solidFill>
        </p:spPr>
        <p:txBody>
          <a:bodyPr wrap="square">
            <a:spAutoFit/>
          </a:bodyPr>
          <a:lstStyle/>
          <a:p>
            <a:pPr algn="ctr"/>
            <a:r>
              <a:rPr lang="en-US" b="1" dirty="0"/>
              <a:t>Leadership Theories- </a:t>
            </a:r>
            <a:r>
              <a:rPr lang="en-US" dirty="0"/>
              <a:t>D. Behavioral Theory</a:t>
            </a:r>
          </a:p>
        </p:txBody>
      </p:sp>
      <p:sp>
        <p:nvSpPr>
          <p:cNvPr id="3" name="عنصر نائب للتذييل 2"/>
          <p:cNvSpPr>
            <a:spLocks noGrp="1"/>
          </p:cNvSpPr>
          <p:nvPr>
            <p:ph type="ftr" sz="quarter" idx="11"/>
          </p:nvPr>
        </p:nvSpPr>
        <p:spPr/>
        <p:txBody>
          <a:bodyPr/>
          <a:lstStyle/>
          <a:p>
            <a:endParaRPr lang="en-US"/>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66174"/>
            <a:ext cx="8043919" cy="47774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651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20A5A-281E-49B2-A0E4-DDA20429EDD4}" type="datetime1">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747EB-5D84-4934-B0DB-F12DFCF6C9C9}" type="slidenum">
              <a:rPr lang="en-US" smtClean="0"/>
              <a:t>18</a:t>
            </a:fld>
            <a:endParaRPr lang="en-US"/>
          </a:p>
        </p:txBody>
      </p:sp>
      <p:sp>
        <p:nvSpPr>
          <p:cNvPr id="5" name="Rectangle 4"/>
          <p:cNvSpPr/>
          <p:nvPr/>
        </p:nvSpPr>
        <p:spPr>
          <a:xfrm>
            <a:off x="0" y="304800"/>
            <a:ext cx="9143999" cy="369332"/>
          </a:xfrm>
          <a:prstGeom prst="rect">
            <a:avLst/>
          </a:prstGeom>
          <a:solidFill>
            <a:schemeClr val="accent3">
              <a:lumMod val="60000"/>
              <a:lumOff val="40000"/>
            </a:schemeClr>
          </a:solidFill>
        </p:spPr>
        <p:txBody>
          <a:bodyPr wrap="square">
            <a:spAutoFit/>
          </a:bodyPr>
          <a:lstStyle/>
          <a:p>
            <a:pPr algn="ctr"/>
            <a:r>
              <a:rPr lang="en-US" b="1" dirty="0"/>
              <a:t>Leadership Theories- </a:t>
            </a:r>
            <a:r>
              <a:rPr lang="en-US" dirty="0"/>
              <a:t>E. Servant Leadership Theory</a:t>
            </a:r>
          </a:p>
        </p:txBody>
      </p:sp>
      <p:sp>
        <p:nvSpPr>
          <p:cNvPr id="6" name="Rectangle 5"/>
          <p:cNvSpPr/>
          <p:nvPr/>
        </p:nvSpPr>
        <p:spPr>
          <a:xfrm>
            <a:off x="304799" y="990600"/>
            <a:ext cx="8534400" cy="5355312"/>
          </a:xfrm>
          <a:prstGeom prst="rect">
            <a:avLst/>
          </a:prstGeom>
          <a:ln>
            <a:solidFill>
              <a:schemeClr val="accent3">
                <a:lumMod val="60000"/>
                <a:lumOff val="40000"/>
              </a:schemeClr>
            </a:solidFill>
          </a:ln>
        </p:spPr>
        <p:txBody>
          <a:bodyPr wrap="square">
            <a:spAutoFit/>
          </a:bodyPr>
          <a:lstStyle/>
          <a:p>
            <a:pPr marL="285750" indent="-285750" algn="just">
              <a:buFont typeface="Arial" pitchFamily="34" charset="0"/>
              <a:buChar char="•"/>
            </a:pPr>
            <a:r>
              <a:rPr lang="en-US" dirty="0"/>
              <a:t>Greenleaf introduced servant leadership in the early 1970s. </a:t>
            </a:r>
          </a:p>
          <a:p>
            <a:pPr marL="285750" indent="-285750" algn="just">
              <a:buFont typeface="Arial" pitchFamily="34" charset="0"/>
              <a:buChar char="•"/>
            </a:pPr>
            <a:r>
              <a:rPr lang="en-US" dirty="0"/>
              <a:t>Servant leaders were encouraged to be focused to the anxieties of the followers and the leader should sympathize with them take-care of and nurture them. </a:t>
            </a:r>
          </a:p>
          <a:p>
            <a:pPr marL="285750" indent="-285750" algn="just">
              <a:buFont typeface="Arial" pitchFamily="34" charset="0"/>
              <a:buChar char="•"/>
            </a:pPr>
            <a:r>
              <a:rPr lang="en-US" dirty="0"/>
              <a:t>“The servant leader focuses on the needs of the follower and helps them to become more autonomous freer and knowledgeable”. </a:t>
            </a:r>
          </a:p>
          <a:p>
            <a:pPr marL="285750" indent="-285750" algn="just">
              <a:buFont typeface="Arial" pitchFamily="34" charset="0"/>
              <a:buChar char="•"/>
            </a:pPr>
            <a:r>
              <a:rPr lang="en-US" dirty="0"/>
              <a:t>The servant leader is also more concerned with the “have-nots” and recognizes them as equal.</a:t>
            </a:r>
          </a:p>
          <a:p>
            <a:pPr marL="285750" indent="-285750" algn="just">
              <a:buFont typeface="Arial" pitchFamily="34" charset="0"/>
              <a:buChar char="•"/>
            </a:pPr>
            <a:r>
              <a:rPr lang="en-US" dirty="0"/>
              <a:t>The leaders in learning organizations are to be the steward (servant) of the vision of the organization and not a servant of the people within the organization. </a:t>
            </a:r>
          </a:p>
          <a:p>
            <a:pPr marL="285750" indent="-285750" algn="just">
              <a:buFont typeface="Arial" pitchFamily="34" charset="0"/>
              <a:buChar char="•"/>
            </a:pPr>
            <a:r>
              <a:rPr lang="en-US" dirty="0"/>
              <a:t>Leaders in learning organizations clarify and nurture the vision and consider it to be greater than one-self. The leader aligns themselves or their vision with others in the organization or community at large.</a:t>
            </a:r>
          </a:p>
          <a:p>
            <a:pPr marL="285750" indent="-285750" algn="just">
              <a:buFont typeface="Arial" pitchFamily="34" charset="0"/>
              <a:buChar char="•"/>
            </a:pPr>
            <a:r>
              <a:rPr lang="en-US" dirty="0"/>
              <a:t>process leadership theories and others that have emerged often suggest that the work of leaders is to contribute to the well-being of others with a focus on some form of social responsibility.</a:t>
            </a:r>
          </a:p>
          <a:p>
            <a:pPr marL="285750" indent="-285750" algn="just">
              <a:buFont typeface="Arial" pitchFamily="34" charset="0"/>
              <a:buChar char="•"/>
            </a:pPr>
            <a:r>
              <a:rPr lang="en-US" dirty="0"/>
              <a:t>Leadership theory has moved from birth traits and rights, to acquired traits and styles, to situational and relationship types of leadership, to the function of groups and group processes to the interaction of the group members with an emphasis on personal and organizational moral improvements</a:t>
            </a:r>
          </a:p>
        </p:txBody>
      </p:sp>
    </p:spTree>
    <p:extLst>
      <p:ext uri="{BB962C8B-B14F-4D97-AF65-F5344CB8AC3E}">
        <p14:creationId xmlns:p14="http://schemas.microsoft.com/office/powerpoint/2010/main" val="484630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E5445-E28C-44C2-8348-3C6806D1ABC1}" type="datetime1">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747EB-5D84-4934-B0DB-F12DFCF6C9C9}" type="slidenum">
              <a:rPr lang="en-US" smtClean="0"/>
              <a:t>19</a:t>
            </a:fld>
            <a:endParaRPr lang="en-US"/>
          </a:p>
        </p:txBody>
      </p:sp>
      <p:sp>
        <p:nvSpPr>
          <p:cNvPr id="5" name="Rectangle 4"/>
          <p:cNvSpPr/>
          <p:nvPr/>
        </p:nvSpPr>
        <p:spPr>
          <a:xfrm>
            <a:off x="0" y="304800"/>
            <a:ext cx="9143999" cy="369332"/>
          </a:xfrm>
          <a:prstGeom prst="rect">
            <a:avLst/>
          </a:prstGeom>
          <a:solidFill>
            <a:schemeClr val="accent3">
              <a:lumMod val="60000"/>
              <a:lumOff val="40000"/>
            </a:schemeClr>
          </a:solidFill>
        </p:spPr>
        <p:txBody>
          <a:bodyPr wrap="square">
            <a:spAutoFit/>
          </a:bodyPr>
          <a:lstStyle/>
          <a:p>
            <a:pPr algn="ctr"/>
            <a:r>
              <a:rPr lang="en-US" b="1" dirty="0"/>
              <a:t>Leadership Theories- </a:t>
            </a:r>
            <a:r>
              <a:rPr lang="en-US" dirty="0"/>
              <a:t>F. Transactional Theory 1970s and early 1980s</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1600200"/>
            <a:ext cx="4953000" cy="2857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77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07B757D-4FFC-4AEA-8434-E3CE255707B3}"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a:t>
            </a:fld>
            <a:endParaRPr lang="en-US"/>
          </a:p>
        </p:txBody>
      </p:sp>
      <p:graphicFrame>
        <p:nvGraphicFramePr>
          <p:cNvPr id="5" name="رسم تخطيطي 4"/>
          <p:cNvGraphicFramePr/>
          <p:nvPr>
            <p:extLst>
              <p:ext uri="{D42A27DB-BD31-4B8C-83A1-F6EECF244321}">
                <p14:modId xmlns:p14="http://schemas.microsoft.com/office/powerpoint/2010/main" val="3746307689"/>
              </p:ext>
            </p:extLst>
          </p:nvPr>
        </p:nvGraphicFramePr>
        <p:xfrm>
          <a:off x="514350" y="1066800"/>
          <a:ext cx="548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3"/>
          <p:cNvSpPr/>
          <p:nvPr/>
        </p:nvSpPr>
        <p:spPr>
          <a:xfrm>
            <a:off x="533400" y="2133600"/>
            <a:ext cx="8153400" cy="3970318"/>
          </a:xfrm>
          <a:prstGeom prst="rect">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buFont typeface="Arial" pitchFamily="34" charset="0"/>
              <a:buChar char="•"/>
            </a:pPr>
            <a:r>
              <a:rPr lang="en-US" b="1" dirty="0"/>
              <a:t>Concepts of Leadership</a:t>
            </a:r>
          </a:p>
          <a:p>
            <a:pPr marL="285750" indent="-285750">
              <a:buFont typeface="Arial" pitchFamily="34" charset="0"/>
              <a:buChar char="•"/>
            </a:pPr>
            <a:r>
              <a:rPr lang="en-US" b="1" dirty="0"/>
              <a:t>Definition of Leadership</a:t>
            </a:r>
          </a:p>
          <a:p>
            <a:pPr marL="285750" indent="-285750">
              <a:buFont typeface="Arial" pitchFamily="34" charset="0"/>
              <a:buChar char="•"/>
            </a:pPr>
            <a:r>
              <a:rPr lang="en-US" b="1" dirty="0"/>
              <a:t>Factors of Leadership</a:t>
            </a:r>
          </a:p>
          <a:p>
            <a:pPr marL="285750" indent="-285750">
              <a:buFont typeface="Arial" pitchFamily="34" charset="0"/>
              <a:buChar char="•"/>
            </a:pPr>
            <a:r>
              <a:rPr lang="en-US" b="1" dirty="0"/>
              <a:t>Principles of Leadership</a:t>
            </a:r>
          </a:p>
          <a:p>
            <a:pPr marL="285750" indent="-285750">
              <a:buFont typeface="Arial" pitchFamily="34" charset="0"/>
              <a:buChar char="•"/>
            </a:pPr>
            <a:r>
              <a:rPr lang="en-US" b="1" dirty="0"/>
              <a:t>Attributes of Leadership-BE KNOW DO</a:t>
            </a:r>
          </a:p>
          <a:p>
            <a:pPr marL="285750" indent="-285750">
              <a:buFont typeface="Arial" pitchFamily="34" charset="0"/>
              <a:buChar char="•"/>
            </a:pPr>
            <a:r>
              <a:rPr lang="en-US" b="1" dirty="0"/>
              <a:t>Bass' Theory of Leadership</a:t>
            </a:r>
          </a:p>
          <a:p>
            <a:pPr marL="285750" indent="-285750">
              <a:buFont typeface="Arial" pitchFamily="34" charset="0"/>
              <a:buChar char="•"/>
            </a:pPr>
            <a:r>
              <a:rPr lang="en-US" b="1" dirty="0"/>
              <a:t>What makes a person want to follow a leader?</a:t>
            </a:r>
          </a:p>
          <a:p>
            <a:pPr marL="285750" indent="-285750">
              <a:buFont typeface="Arial" pitchFamily="34" charset="0"/>
              <a:buChar char="•"/>
            </a:pPr>
            <a:r>
              <a:rPr lang="en-US" b="1" dirty="0"/>
              <a:t>Environment</a:t>
            </a:r>
            <a:r>
              <a:rPr lang="en-US" dirty="0"/>
              <a:t> </a:t>
            </a:r>
            <a:endParaRPr lang="en-US" b="1" dirty="0"/>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endParaRPr lang="en-US" b="1" dirty="0"/>
          </a:p>
          <a:p>
            <a:pPr marL="285750" indent="-285750">
              <a:buFont typeface="Arial" pitchFamily="34" charset="0"/>
              <a:buChar char="•"/>
            </a:pPr>
            <a:endParaRPr lang="en-US" b="1" dirty="0"/>
          </a:p>
          <a:p>
            <a:pPr marL="285750" indent="-285750">
              <a:buFont typeface="Arial" pitchFamily="34" charset="0"/>
              <a:buChar char="•"/>
            </a:pPr>
            <a:endParaRPr lang="en-US" b="1" dirty="0"/>
          </a:p>
          <a:p>
            <a:pPr marL="285750" indent="-285750">
              <a:buFont typeface="Arial" pitchFamily="34" charset="0"/>
              <a:buChar char="•"/>
            </a:pPr>
            <a:r>
              <a:rPr lang="en-US" dirty="0">
                <a:latin typeface="+mj-lt"/>
              </a:rPr>
              <a:t> </a:t>
            </a:r>
          </a:p>
        </p:txBody>
      </p:sp>
      <p:sp>
        <p:nvSpPr>
          <p:cNvPr id="7" name="عنصر نائب للتذييل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59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in)">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ircle(in)">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circle(in)">
                                      <p:cBhvr>
                                        <p:cTn id="37" dur="20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circle(in)">
                                      <p:cBhvr>
                                        <p:cTn id="42" dur="2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circle(in)">
                                      <p:cBhvr>
                                        <p:cTn id="47" dur="2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circle(in)">
                                      <p:cBhvr>
                                        <p:cTn id="52" dur="2000"/>
                                        <p:tgtEl>
                                          <p:spTgt spid="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circle(in)">
                                      <p:cBhvr>
                                        <p:cTn id="57" dur="2000"/>
                                        <p:tgtEl>
                                          <p:spTgt spid="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4">
                                            <p:txEl>
                                              <p:pRg st="13" end="13"/>
                                            </p:txEl>
                                          </p:spTgt>
                                        </p:tgtEl>
                                        <p:attrNameLst>
                                          <p:attrName>style.visibility</p:attrName>
                                        </p:attrNameLst>
                                      </p:cBhvr>
                                      <p:to>
                                        <p:strVal val="visible"/>
                                      </p:to>
                                    </p:set>
                                    <p:animEffect transition="in" filter="circle(in)">
                                      <p:cBhvr>
                                        <p:cTn id="62" dur="2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1EEF9-29B2-41CF-A97E-8EFA0C0EACDF}" type="datetime1">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747EB-5D84-4934-B0DB-F12DFCF6C9C9}" type="slidenum">
              <a:rPr lang="en-US" smtClean="0"/>
              <a:t>20</a:t>
            </a:fld>
            <a:endParaRPr lang="en-US"/>
          </a:p>
        </p:txBody>
      </p:sp>
      <p:sp>
        <p:nvSpPr>
          <p:cNvPr id="5" name="Rectangle 4"/>
          <p:cNvSpPr/>
          <p:nvPr/>
        </p:nvSpPr>
        <p:spPr>
          <a:xfrm>
            <a:off x="381000" y="1019711"/>
            <a:ext cx="8382000" cy="4524315"/>
          </a:xfrm>
          <a:prstGeom prst="rect">
            <a:avLst/>
          </a:prstGeom>
          <a:solidFill>
            <a:schemeClr val="tx2">
              <a:lumMod val="20000"/>
              <a:lumOff val="80000"/>
            </a:schemeClr>
          </a:solidFill>
        </p:spPr>
        <p:txBody>
          <a:bodyPr wrap="square">
            <a:spAutoFit/>
          </a:bodyPr>
          <a:lstStyle/>
          <a:p>
            <a:pPr algn="just"/>
            <a:r>
              <a:rPr lang="en-US" dirty="0"/>
              <a:t>Transactional leadership style comprises three components;</a:t>
            </a:r>
          </a:p>
          <a:p>
            <a:pPr marL="285750" indent="-285750" algn="just">
              <a:buFont typeface="Arial" pitchFamily="34" charset="0"/>
              <a:buChar char="•"/>
            </a:pPr>
            <a:r>
              <a:rPr lang="en-US" b="1" dirty="0"/>
              <a:t>Contingent Reward: </a:t>
            </a:r>
          </a:p>
          <a:p>
            <a:pPr algn="just"/>
            <a:r>
              <a:rPr lang="en-US" dirty="0"/>
              <a:t>A transactional leader follows the scheme of contingent rewards to explain performance expectation to the followers and appreciates good performance. </a:t>
            </a:r>
          </a:p>
          <a:p>
            <a:pPr marL="285750" indent="-285750" algn="just">
              <a:buFont typeface="Arial" pitchFamily="34" charset="0"/>
              <a:buChar char="•"/>
            </a:pPr>
            <a:endParaRPr lang="en-US" b="1" dirty="0"/>
          </a:p>
          <a:p>
            <a:pPr marL="285750" indent="-285750" algn="just">
              <a:buFont typeface="Arial" pitchFamily="34" charset="0"/>
              <a:buChar char="•"/>
            </a:pPr>
            <a:r>
              <a:rPr lang="en-US" b="1" dirty="0"/>
              <a:t>Management-by-exception</a:t>
            </a:r>
            <a:r>
              <a:rPr lang="en-US" dirty="0"/>
              <a:t> (active) explains leaders' behavior with regards apt detection of deviations from expected followers’ behavior. by influencing the followers through motivation and respecting their emotions on the basis of common goals, beliefs and values, preferable option is transformational leadership style. </a:t>
            </a:r>
          </a:p>
          <a:p>
            <a:pPr marL="285750" indent="-285750" algn="just">
              <a:buFont typeface="Arial" pitchFamily="34" charset="0"/>
              <a:buChar char="•"/>
            </a:pPr>
            <a:r>
              <a:rPr lang="en-US" dirty="0"/>
              <a:t>Leaders who follow management by exception (active) have an inherent trust in their workers to end the job to a satisfactory standard, and avoid rocking the boat. </a:t>
            </a:r>
          </a:p>
          <a:p>
            <a:pPr marL="285750" indent="-285750" algn="just">
              <a:buFont typeface="Arial" pitchFamily="34" charset="0"/>
              <a:buChar char="•"/>
            </a:pPr>
            <a:endParaRPr lang="en-US" dirty="0"/>
          </a:p>
          <a:p>
            <a:pPr marL="285750" indent="-285750" algn="just">
              <a:buFont typeface="Arial" pitchFamily="34" charset="0"/>
              <a:buChar char="•"/>
            </a:pPr>
            <a:r>
              <a:rPr lang="en-US" b="1" dirty="0"/>
              <a:t>Management by Exception (Passive</a:t>
            </a:r>
            <a:r>
              <a:rPr lang="en-US" dirty="0"/>
              <a:t>). “It is the style of transactional Leadership in which the leaders avoid specifying agreement, and fail to provide goals and standards to be achieved by staff. Sometimes, a leader waits for things to go wrong before taking action” .</a:t>
            </a:r>
          </a:p>
        </p:txBody>
      </p:sp>
      <p:sp>
        <p:nvSpPr>
          <p:cNvPr id="6" name="Rectangle 5"/>
          <p:cNvSpPr/>
          <p:nvPr/>
        </p:nvSpPr>
        <p:spPr>
          <a:xfrm>
            <a:off x="3200400" y="304800"/>
            <a:ext cx="3122458" cy="369332"/>
          </a:xfrm>
          <a:prstGeom prst="rect">
            <a:avLst/>
          </a:prstGeom>
        </p:spPr>
        <p:txBody>
          <a:bodyPr wrap="none">
            <a:spAutoFit/>
          </a:bodyPr>
          <a:lstStyle/>
          <a:p>
            <a:r>
              <a:rPr lang="en-US" b="1" dirty="0"/>
              <a:t>Transactional Leadership Style </a:t>
            </a:r>
          </a:p>
        </p:txBody>
      </p:sp>
    </p:spTree>
    <p:extLst>
      <p:ext uri="{BB962C8B-B14F-4D97-AF65-F5344CB8AC3E}">
        <p14:creationId xmlns:p14="http://schemas.microsoft.com/office/powerpoint/2010/main" val="2665145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68F60-6E1A-44DF-A873-B23B4D89214A}" type="datetime1">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747EB-5D84-4934-B0DB-F12DFCF6C9C9}" type="slidenum">
              <a:rPr lang="en-US" smtClean="0"/>
              <a:t>21</a:t>
            </a:fld>
            <a:endParaRPr lang="en-US"/>
          </a:p>
        </p:txBody>
      </p:sp>
      <p:sp>
        <p:nvSpPr>
          <p:cNvPr id="5" name="Rectangle 4"/>
          <p:cNvSpPr/>
          <p:nvPr/>
        </p:nvSpPr>
        <p:spPr>
          <a:xfrm>
            <a:off x="0" y="304800"/>
            <a:ext cx="9143999" cy="369332"/>
          </a:xfrm>
          <a:prstGeom prst="rect">
            <a:avLst/>
          </a:prstGeom>
          <a:solidFill>
            <a:schemeClr val="accent3">
              <a:lumMod val="60000"/>
              <a:lumOff val="40000"/>
            </a:schemeClr>
          </a:solidFill>
        </p:spPr>
        <p:txBody>
          <a:bodyPr wrap="square">
            <a:spAutoFit/>
          </a:bodyPr>
          <a:lstStyle/>
          <a:p>
            <a:pPr algn="ctr"/>
            <a:r>
              <a:rPr lang="en-US" b="1" dirty="0"/>
              <a:t>Leadership Theories- </a:t>
            </a:r>
            <a:r>
              <a:rPr lang="en-US" dirty="0"/>
              <a:t>G. Transformational Theory </a:t>
            </a:r>
          </a:p>
        </p:txBody>
      </p:sp>
      <p:sp>
        <p:nvSpPr>
          <p:cNvPr id="6" name="Rectangle 5"/>
          <p:cNvSpPr/>
          <p:nvPr/>
        </p:nvSpPr>
        <p:spPr>
          <a:xfrm>
            <a:off x="304799" y="990600"/>
            <a:ext cx="8534400" cy="3970318"/>
          </a:xfrm>
          <a:prstGeom prst="rect">
            <a:avLst/>
          </a:prstGeom>
          <a:solidFill>
            <a:schemeClr val="accent3">
              <a:lumMod val="60000"/>
              <a:lumOff val="40000"/>
            </a:schemeClr>
          </a:solidFill>
        </p:spPr>
        <p:txBody>
          <a:bodyPr wrap="square">
            <a:spAutoFit/>
          </a:bodyPr>
          <a:lstStyle/>
          <a:p>
            <a:pPr marL="285750" indent="-285750" algn="just">
              <a:buFont typeface="Arial" pitchFamily="34" charset="0"/>
              <a:buChar char="•"/>
            </a:pPr>
            <a:r>
              <a:rPr lang="en-US" dirty="0"/>
              <a:t>Transformational leaders “engage in interactions with followers based on common values, beliefs and goals”. </a:t>
            </a:r>
          </a:p>
          <a:p>
            <a:pPr marL="285750" indent="-285750" algn="just">
              <a:buFont typeface="Arial" pitchFamily="34" charset="0"/>
              <a:buChar char="•"/>
            </a:pPr>
            <a:r>
              <a:rPr lang="en-US" dirty="0"/>
              <a:t>Transformational leader, “attempts to induce followers to reorder their needs by transcending self-interests and strive for higher order needs". </a:t>
            </a:r>
          </a:p>
          <a:p>
            <a:pPr marL="285750" indent="-285750" algn="just">
              <a:buFont typeface="Arial" pitchFamily="34" charset="0"/>
              <a:buChar char="•"/>
            </a:pPr>
            <a:r>
              <a:rPr lang="en-US" dirty="0"/>
              <a:t>Transformational leadership is a course that changes and approach targets on beliefs, values and attitudes that enlighten leaders‟ practices and the capacity to lead change.</a:t>
            </a:r>
          </a:p>
          <a:p>
            <a:pPr marL="285750" indent="-285750" algn="just">
              <a:buFont typeface="Arial" pitchFamily="34" charset="0"/>
              <a:buChar char="•"/>
            </a:pPr>
            <a:r>
              <a:rPr lang="en-US" dirty="0"/>
              <a:t>transformational leaders are considered by their capability to identify the need for change, gain the agreement and commitment of others, create a vision that guides change and embed the change.</a:t>
            </a:r>
          </a:p>
          <a:p>
            <a:pPr marL="285750" indent="-285750" algn="just">
              <a:buFont typeface="Arial" pitchFamily="34" charset="0"/>
              <a:buChar char="•"/>
            </a:pPr>
            <a:r>
              <a:rPr lang="en-US" dirty="0"/>
              <a:t>These types of leaders treat subordinates individually and pursue to develop their consciousness, morals and skills by providing significance to their work and challenge.</a:t>
            </a:r>
          </a:p>
          <a:p>
            <a:pPr marL="285750" indent="-285750" algn="just">
              <a:buFont typeface="Arial" pitchFamily="34" charset="0"/>
              <a:buChar char="•"/>
            </a:pPr>
            <a:r>
              <a:rPr lang="en-US" dirty="0"/>
              <a:t>“visionary leaders who seek to appeal to their followers‟ better nature and move them toward higher and more universal needs and purposes”. </a:t>
            </a:r>
          </a:p>
          <a:p>
            <a:pPr marL="285750" indent="-285750" algn="just">
              <a:buFont typeface="Arial" pitchFamily="34" charset="0"/>
              <a:buChar char="•"/>
            </a:pPr>
            <a:endParaRPr lang="en-US" dirty="0"/>
          </a:p>
        </p:txBody>
      </p:sp>
    </p:spTree>
    <p:extLst>
      <p:ext uri="{BB962C8B-B14F-4D97-AF65-F5344CB8AC3E}">
        <p14:creationId xmlns:p14="http://schemas.microsoft.com/office/powerpoint/2010/main" val="283619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62F96-E8DC-41F5-BC07-A2711BC95FF8}" type="datetime1">
              <a:rPr lang="en-US" smtClean="0"/>
              <a:t>5/23/2018</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747EB-5D84-4934-B0DB-F12DFCF6C9C9}" type="slidenum">
              <a:rPr lang="en-US" smtClean="0"/>
              <a:t>22</a:t>
            </a:fld>
            <a:endParaRPr lang="en-US"/>
          </a:p>
        </p:txBody>
      </p:sp>
      <p:sp>
        <p:nvSpPr>
          <p:cNvPr id="5" name="Rectangle 4"/>
          <p:cNvSpPr/>
          <p:nvPr/>
        </p:nvSpPr>
        <p:spPr>
          <a:xfrm>
            <a:off x="2877080" y="228600"/>
            <a:ext cx="3360151" cy="369332"/>
          </a:xfrm>
          <a:prstGeom prst="rect">
            <a:avLst/>
          </a:prstGeom>
        </p:spPr>
        <p:txBody>
          <a:bodyPr wrap="none">
            <a:spAutoFit/>
          </a:bodyPr>
          <a:lstStyle/>
          <a:p>
            <a:r>
              <a:rPr lang="en-US" dirty="0"/>
              <a:t>Transformational Leadership Style</a:t>
            </a:r>
          </a:p>
        </p:txBody>
      </p:sp>
      <p:sp>
        <p:nvSpPr>
          <p:cNvPr id="6" name="Rectangle 5"/>
          <p:cNvSpPr/>
          <p:nvPr/>
        </p:nvSpPr>
        <p:spPr>
          <a:xfrm>
            <a:off x="228600" y="914400"/>
            <a:ext cx="8458200" cy="3416320"/>
          </a:xfrm>
          <a:prstGeom prst="rect">
            <a:avLst/>
          </a:prstGeom>
          <a:ln>
            <a:solidFill>
              <a:schemeClr val="tx2">
                <a:lumMod val="60000"/>
                <a:lumOff val="40000"/>
              </a:schemeClr>
            </a:solidFill>
          </a:ln>
        </p:spPr>
        <p:txBody>
          <a:bodyPr wrap="square">
            <a:spAutoFit/>
          </a:bodyPr>
          <a:lstStyle/>
          <a:p>
            <a:pPr marL="285750" indent="-285750" algn="just">
              <a:buFont typeface="Arial" pitchFamily="34" charset="0"/>
              <a:buChar char="•"/>
            </a:pPr>
            <a:r>
              <a:rPr lang="en-US" dirty="0"/>
              <a:t>Transformational leadership links with positive outcomes on individual as well as organizational levels.</a:t>
            </a:r>
          </a:p>
          <a:p>
            <a:pPr marL="285750" indent="-285750" algn="just">
              <a:buFont typeface="Arial" pitchFamily="34" charset="0"/>
              <a:buChar char="•"/>
            </a:pPr>
            <a:r>
              <a:rPr lang="en-US" dirty="0"/>
              <a:t>Shamir (1993) showed that maintaining self-esteem is a powerful and pervasive social need. These leaders are high in the conviction, transform their followers through regular communication, presenting themselves as role model, and encouraging them toward “achieving the mission and goals of the company”. They have requisite degree of emotional stability and control. “These leaders go beyond inner conflicts and direct their capacities to be masters of their own fate”.</a:t>
            </a:r>
          </a:p>
          <a:p>
            <a:pPr marL="285750" indent="-285750" algn="just">
              <a:buFont typeface="Arial" pitchFamily="34" charset="0"/>
              <a:buChar char="•"/>
            </a:pPr>
            <a:r>
              <a:rPr lang="en-US" dirty="0"/>
              <a:t>Idealized Influence. It is the attribute of a leader which inspires followers to take their leader as a role model. Charisma is an alternate term which replaces idealized influence.</a:t>
            </a:r>
          </a:p>
          <a:p>
            <a:pPr marL="285750" indent="-285750" algn="just">
              <a:buFont typeface="Arial" pitchFamily="34" charset="0"/>
              <a:buChar char="•"/>
            </a:pPr>
            <a:endParaRPr lang="en-US" dirty="0"/>
          </a:p>
        </p:txBody>
      </p:sp>
      <p:pic>
        <p:nvPicPr>
          <p:cNvPr id="13314"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655" y="3886200"/>
            <a:ext cx="57150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92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7E3A059-54A3-4898-B201-F5D31617D754}"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23</a:t>
            </a:fld>
            <a:endParaRPr lang="en-US"/>
          </a:p>
        </p:txBody>
      </p:sp>
      <p:sp>
        <p:nvSpPr>
          <p:cNvPr id="5" name="مستطيل 4"/>
          <p:cNvSpPr/>
          <p:nvPr/>
        </p:nvSpPr>
        <p:spPr>
          <a:xfrm>
            <a:off x="3048000" y="304800"/>
            <a:ext cx="2856936" cy="369332"/>
          </a:xfrm>
          <a:prstGeom prst="rect">
            <a:avLst/>
          </a:prstGeom>
        </p:spPr>
        <p:txBody>
          <a:bodyPr wrap="none">
            <a:spAutoFit/>
          </a:bodyPr>
          <a:lstStyle/>
          <a:p>
            <a:r>
              <a:rPr lang="en-US" b="1" dirty="0"/>
              <a:t>Management Theory: X, Y, Z</a:t>
            </a:r>
          </a:p>
        </p:txBody>
      </p:sp>
      <p:sp>
        <p:nvSpPr>
          <p:cNvPr id="7" name="مربع نص 6"/>
          <p:cNvSpPr txBox="1"/>
          <p:nvPr/>
        </p:nvSpPr>
        <p:spPr>
          <a:xfrm>
            <a:off x="3886200" y="1828800"/>
            <a:ext cx="1828800" cy="369332"/>
          </a:xfrm>
          <a:prstGeom prst="rect">
            <a:avLst/>
          </a:prstGeom>
          <a:noFill/>
        </p:spPr>
        <p:txBody>
          <a:bodyPr wrap="square" rtlCol="0">
            <a:spAutoFit/>
          </a:bodyPr>
          <a:lstStyle/>
          <a:p>
            <a:endParaRPr lang="en-US" dirty="0"/>
          </a:p>
        </p:txBody>
      </p:sp>
      <p:sp>
        <p:nvSpPr>
          <p:cNvPr id="8" name="مربع نص 7"/>
          <p:cNvSpPr txBox="1"/>
          <p:nvPr/>
        </p:nvSpPr>
        <p:spPr>
          <a:xfrm>
            <a:off x="6477000" y="1838325"/>
            <a:ext cx="1828800" cy="369332"/>
          </a:xfrm>
          <a:prstGeom prst="rect">
            <a:avLst/>
          </a:prstGeom>
          <a:noFill/>
        </p:spPr>
        <p:txBody>
          <a:bodyPr wrap="square" rtlCol="0">
            <a:spAutoFit/>
          </a:bodyPr>
          <a:lstStyle/>
          <a:p>
            <a:endParaRPr lang="en-US" dirty="0"/>
          </a:p>
        </p:txBody>
      </p:sp>
      <p:sp>
        <p:nvSpPr>
          <p:cNvPr id="10" name="مستطيل 9"/>
          <p:cNvSpPr/>
          <p:nvPr/>
        </p:nvSpPr>
        <p:spPr>
          <a:xfrm>
            <a:off x="133068" y="685800"/>
            <a:ext cx="8686800" cy="830997"/>
          </a:xfrm>
          <a:prstGeom prst="rect">
            <a:avLst/>
          </a:prstGeom>
          <a:solidFill>
            <a:schemeClr val="accent3">
              <a:lumMod val="20000"/>
              <a:lumOff val="80000"/>
            </a:schemeClr>
          </a:solidFill>
        </p:spPr>
        <p:txBody>
          <a:bodyPr wrap="square">
            <a:spAutoFit/>
          </a:bodyPr>
          <a:lstStyle/>
          <a:p>
            <a:r>
              <a:rPr lang="en-US" sz="1600" dirty="0"/>
              <a:t>Pioneers in the development of these theories include Douglas McGregor for X and Y and Dr. William </a:t>
            </a:r>
            <a:r>
              <a:rPr lang="en-US" sz="1600" dirty="0" err="1"/>
              <a:t>Ouchi</a:t>
            </a:r>
            <a:r>
              <a:rPr lang="en-US" sz="1600" dirty="0"/>
              <a:t> and W. J. </a:t>
            </a:r>
            <a:r>
              <a:rPr lang="en-US" sz="1600" dirty="0" err="1"/>
              <a:t>Reddin</a:t>
            </a:r>
            <a:r>
              <a:rPr lang="en-US" sz="1600" dirty="0"/>
              <a:t> for Z. </a:t>
            </a:r>
            <a:endParaRPr lang="tr-TR" sz="1600" dirty="0"/>
          </a:p>
          <a:p>
            <a:endParaRPr lang="tr-TR" sz="1600" dirty="0"/>
          </a:p>
        </p:txBody>
      </p:sp>
      <p:sp>
        <p:nvSpPr>
          <p:cNvPr id="11" name="مستطيل 10"/>
          <p:cNvSpPr/>
          <p:nvPr/>
        </p:nvSpPr>
        <p:spPr>
          <a:xfrm>
            <a:off x="228600" y="1848772"/>
            <a:ext cx="3505200" cy="1323439"/>
          </a:xfrm>
          <a:prstGeom prst="rect">
            <a:avLst/>
          </a:prstGeom>
          <a:solidFill>
            <a:schemeClr val="accent6">
              <a:lumMod val="20000"/>
              <a:lumOff val="80000"/>
            </a:schemeClr>
          </a:solidFill>
        </p:spPr>
        <p:txBody>
          <a:bodyPr wrap="square">
            <a:spAutoFit/>
          </a:bodyPr>
          <a:lstStyle/>
          <a:p>
            <a:pPr marL="285750" indent="-285750" algn="just">
              <a:buFont typeface="Arial" pitchFamily="34" charset="0"/>
              <a:buChar char="•"/>
            </a:pPr>
            <a:r>
              <a:rPr lang="tr-TR" sz="1600" dirty="0"/>
              <a:t>T</a:t>
            </a:r>
            <a:r>
              <a:rPr lang="en-US" sz="1600" dirty="0" err="1"/>
              <a:t>heory</a:t>
            </a:r>
            <a:r>
              <a:rPr lang="en-US" sz="1600" dirty="0"/>
              <a:t> X subscribes to the position that employees dislike and try to avoid work, so management needs to control, motivate and closely supervise the workforce. </a:t>
            </a:r>
          </a:p>
        </p:txBody>
      </p:sp>
      <p:sp>
        <p:nvSpPr>
          <p:cNvPr id="12" name="مستطيل 11"/>
          <p:cNvSpPr/>
          <p:nvPr/>
        </p:nvSpPr>
        <p:spPr>
          <a:xfrm>
            <a:off x="5105400" y="1994416"/>
            <a:ext cx="3505200" cy="2554545"/>
          </a:xfrm>
          <a:prstGeom prst="rect">
            <a:avLst/>
          </a:prstGeom>
          <a:solidFill>
            <a:schemeClr val="bg1">
              <a:lumMod val="95000"/>
            </a:schemeClr>
          </a:solidFill>
        </p:spPr>
        <p:txBody>
          <a:bodyPr wrap="square">
            <a:spAutoFit/>
          </a:bodyPr>
          <a:lstStyle/>
          <a:p>
            <a:pPr marL="285750" indent="-285750" algn="just">
              <a:buFont typeface="Arial" pitchFamily="34" charset="0"/>
              <a:buChar char="•"/>
            </a:pPr>
            <a:r>
              <a:rPr lang="en-US" sz="1600" dirty="0"/>
              <a:t>Theory Y maintains the outlook that under conducive conditions employees are self-motivated, enjoy work and will seek opportunities to excel. Therefore, theory Y managers establish a climate of trust with the workforce, involving employees in decision-making, allowing them to exercise their talents and seek out further responsibilities. </a:t>
            </a:r>
          </a:p>
        </p:txBody>
      </p:sp>
      <p:sp>
        <p:nvSpPr>
          <p:cNvPr id="13" name="مستطيل 12"/>
          <p:cNvSpPr/>
          <p:nvPr/>
        </p:nvSpPr>
        <p:spPr>
          <a:xfrm>
            <a:off x="152118" y="3505200"/>
            <a:ext cx="3524250" cy="830997"/>
          </a:xfrm>
          <a:prstGeom prst="rect">
            <a:avLst/>
          </a:prstGeom>
          <a:solidFill>
            <a:schemeClr val="accent3">
              <a:lumMod val="20000"/>
              <a:lumOff val="80000"/>
            </a:schemeClr>
          </a:solidFill>
        </p:spPr>
        <p:txBody>
          <a:bodyPr wrap="square">
            <a:spAutoFit/>
          </a:bodyPr>
          <a:lstStyle/>
          <a:p>
            <a:r>
              <a:rPr lang="en-US" sz="1600" dirty="0"/>
              <a:t>Theory Z promoting employee loyalty, concern and security, both in and out of work. </a:t>
            </a:r>
          </a:p>
        </p:txBody>
      </p:sp>
      <p:pic>
        <p:nvPicPr>
          <p:cNvPr id="12290" name="Picture 2" descr="نتيجة بحث الصور عن ‪Management Theory: X, Y, 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800600"/>
            <a:ext cx="6477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39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35AC7BE-890A-4422-B474-30F522FD6C78}"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24</a:t>
            </a:fld>
            <a:endParaRPr lang="en-US"/>
          </a:p>
        </p:txBody>
      </p:sp>
      <p:sp>
        <p:nvSpPr>
          <p:cNvPr id="5" name="مستطيل 4"/>
          <p:cNvSpPr/>
          <p:nvPr/>
        </p:nvSpPr>
        <p:spPr>
          <a:xfrm>
            <a:off x="304800" y="1371600"/>
            <a:ext cx="8382000" cy="3970318"/>
          </a:xfrm>
          <a:prstGeom prst="rect">
            <a:avLst/>
          </a:prstGeom>
          <a:ln>
            <a:solidFill>
              <a:schemeClr val="accent3">
                <a:lumMod val="60000"/>
                <a:lumOff val="40000"/>
              </a:schemeClr>
            </a:solidFill>
          </a:ln>
        </p:spPr>
        <p:txBody>
          <a:bodyPr wrap="square">
            <a:spAutoFit/>
          </a:bodyPr>
          <a:lstStyle/>
          <a:p>
            <a:pPr marL="285750" indent="-285750" algn="just">
              <a:buFont typeface="Arial" pitchFamily="34" charset="0"/>
              <a:buChar char="•"/>
            </a:pPr>
            <a:r>
              <a:rPr lang="en-US" dirty="0"/>
              <a:t>The skills theory of leadership emerged as a prominent theory in 1955 when Robert Katz published his paper "Skills of an Effective Administrator" in the "Harvard Business Review." </a:t>
            </a:r>
          </a:p>
          <a:p>
            <a:pPr marL="285750" indent="-285750" algn="just">
              <a:buFont typeface="Arial" pitchFamily="34" charset="0"/>
              <a:buChar char="•"/>
            </a:pPr>
            <a:r>
              <a:rPr lang="en-US" dirty="0"/>
              <a:t>Katz identified </a:t>
            </a:r>
            <a:r>
              <a:rPr lang="en-US" b="1" dirty="0"/>
              <a:t>technical skills </a:t>
            </a:r>
            <a:r>
              <a:rPr lang="en-US" dirty="0"/>
              <a:t>related to the field, </a:t>
            </a:r>
            <a:r>
              <a:rPr lang="en-US" b="1" dirty="0"/>
              <a:t>human skills </a:t>
            </a:r>
            <a:r>
              <a:rPr lang="en-US" dirty="0"/>
              <a:t>related to communicating with people and </a:t>
            </a:r>
            <a:r>
              <a:rPr lang="en-US" b="1" dirty="0"/>
              <a:t>conceptual skills </a:t>
            </a:r>
            <a:r>
              <a:rPr lang="en-US" dirty="0"/>
              <a:t>related to setting vision as the major areas that leaders need to develop. </a:t>
            </a:r>
          </a:p>
          <a:p>
            <a:pPr marL="285750" indent="-285750" algn="just">
              <a:buFont typeface="Arial" pitchFamily="34" charset="0"/>
              <a:buChar char="•"/>
            </a:pPr>
            <a:r>
              <a:rPr lang="en-US" dirty="0"/>
              <a:t>Higher-level leaders need to be </a:t>
            </a:r>
            <a:r>
              <a:rPr lang="en-US" b="1" dirty="0"/>
              <a:t>stronger on conceptual skills</a:t>
            </a:r>
            <a:r>
              <a:rPr lang="en-US" dirty="0"/>
              <a:t>, whereas more hands-on leaders need to have </a:t>
            </a:r>
            <a:r>
              <a:rPr lang="en-US" b="1" dirty="0"/>
              <a:t>stronger technical skills</a:t>
            </a:r>
            <a:r>
              <a:rPr lang="en-US" dirty="0"/>
              <a:t>. </a:t>
            </a:r>
          </a:p>
          <a:p>
            <a:pPr marL="285750" indent="-285750" algn="just">
              <a:buFont typeface="Arial" pitchFamily="34" charset="0"/>
              <a:buChar char="•"/>
            </a:pPr>
            <a:r>
              <a:rPr lang="en-US" dirty="0"/>
              <a:t>Mumford identified </a:t>
            </a:r>
            <a:r>
              <a:rPr lang="en-US" b="1" dirty="0"/>
              <a:t>problem-solving skills, social judgment skills</a:t>
            </a:r>
            <a:r>
              <a:rPr lang="en-US" dirty="0"/>
              <a:t> and overall </a:t>
            </a:r>
            <a:r>
              <a:rPr lang="en-US" b="1" dirty="0"/>
              <a:t>knowledge</a:t>
            </a:r>
            <a:r>
              <a:rPr lang="en-US" dirty="0"/>
              <a:t> as the three major competencies a leader needs. </a:t>
            </a:r>
          </a:p>
          <a:p>
            <a:pPr marL="285750" indent="-285750" algn="just">
              <a:buFont typeface="Arial" pitchFamily="34" charset="0"/>
              <a:buChar char="•"/>
            </a:pPr>
            <a:r>
              <a:rPr lang="en-US" dirty="0"/>
              <a:t>Mumford's model also acknowledged the importance of personal characteristics, performance, career experiences and the context in which the leader worked as major factors in a leader's effectiveness.</a:t>
            </a:r>
          </a:p>
          <a:p>
            <a:pPr marL="285750" indent="-285750" algn="just">
              <a:buFont typeface="Arial" pitchFamily="34" charset="0"/>
              <a:buChar char="•"/>
            </a:pPr>
            <a:endParaRPr lang="en-US" dirty="0"/>
          </a:p>
        </p:txBody>
      </p:sp>
      <p:sp>
        <p:nvSpPr>
          <p:cNvPr id="7" name="مستطيل 6"/>
          <p:cNvSpPr/>
          <p:nvPr/>
        </p:nvSpPr>
        <p:spPr>
          <a:xfrm>
            <a:off x="0" y="381000"/>
            <a:ext cx="8305800" cy="369332"/>
          </a:xfrm>
          <a:prstGeom prst="rect">
            <a:avLst/>
          </a:prstGeom>
          <a:solidFill>
            <a:schemeClr val="accent3">
              <a:lumMod val="20000"/>
              <a:lumOff val="80000"/>
            </a:schemeClr>
          </a:solidFill>
        </p:spPr>
        <p:txBody>
          <a:bodyPr wrap="square">
            <a:spAutoFit/>
          </a:bodyPr>
          <a:lstStyle/>
          <a:p>
            <a:pPr algn="ctr"/>
            <a:r>
              <a:rPr lang="en-US" b="1" dirty="0"/>
              <a:t>Skills Theory </a:t>
            </a:r>
          </a:p>
        </p:txBody>
      </p:sp>
    </p:spTree>
    <p:extLst>
      <p:ext uri="{BB962C8B-B14F-4D97-AF65-F5344CB8AC3E}">
        <p14:creationId xmlns:p14="http://schemas.microsoft.com/office/powerpoint/2010/main" val="3459223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159042D-EFA7-4A55-AB20-6353A88FFD17}" type="datetime1">
              <a:rPr lang="en-US" smtClean="0"/>
              <a:t>5/23/2018</a:t>
            </a:fld>
            <a:endParaRPr lang="en-US" dirty="0"/>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25</a:t>
            </a:fld>
            <a:endParaRPr lang="en-US"/>
          </a:p>
        </p:txBody>
      </p:sp>
      <p:sp>
        <p:nvSpPr>
          <p:cNvPr id="5" name="مستطيل 4"/>
          <p:cNvSpPr/>
          <p:nvPr/>
        </p:nvSpPr>
        <p:spPr>
          <a:xfrm>
            <a:off x="685800" y="914400"/>
            <a:ext cx="7848600" cy="5078313"/>
          </a:xfrm>
          <a:prstGeom prst="rect">
            <a:avLst/>
          </a:prstGeom>
          <a:solidFill>
            <a:schemeClr val="accent3">
              <a:lumMod val="20000"/>
              <a:lumOff val="80000"/>
            </a:schemeClr>
          </a:solidFill>
        </p:spPr>
        <p:txBody>
          <a:bodyPr wrap="square">
            <a:spAutoFit/>
          </a:bodyPr>
          <a:lstStyle/>
          <a:p>
            <a:pPr marL="285750" indent="-285750" algn="just" fontAlgn="base">
              <a:buFont typeface="Arial" pitchFamily="34" charset="0"/>
              <a:buChar char="•"/>
            </a:pPr>
            <a:r>
              <a:rPr lang="en-US" dirty="0"/>
              <a:t>One of the major benefits of a skills-based theory of leadership is that it acknowledges that anyone can become a leader. </a:t>
            </a:r>
          </a:p>
          <a:p>
            <a:pPr marL="285750" indent="-285750" algn="just" fontAlgn="base">
              <a:buFont typeface="Arial" pitchFamily="34" charset="0"/>
              <a:buChar char="•"/>
            </a:pPr>
            <a:r>
              <a:rPr lang="en-US" dirty="0"/>
              <a:t>Individuals need only work hard to develop the skills of a good leader to be effective. </a:t>
            </a:r>
          </a:p>
          <a:p>
            <a:pPr marL="285750" indent="-285750" algn="just" fontAlgn="base">
              <a:buFont typeface="Arial" pitchFamily="34" charset="0"/>
              <a:buChar char="•"/>
            </a:pPr>
            <a:r>
              <a:rPr lang="en-US" dirty="0"/>
              <a:t>This is encouraging for people who are interested in excelling but do not have the traits or innate abilities proposed in other leadership theories.</a:t>
            </a:r>
          </a:p>
          <a:p>
            <a:pPr marL="285750" indent="-285750" algn="just" fontAlgn="base">
              <a:buFont typeface="Arial" pitchFamily="34" charset="0"/>
              <a:buChar char="•"/>
            </a:pPr>
            <a:r>
              <a:rPr lang="en-US" dirty="0"/>
              <a:t> A skills-based leadership theory also makes it easy to select a leader by taking inventory of each potential leader's skills in the important areas.</a:t>
            </a:r>
          </a:p>
          <a:p>
            <a:pPr marL="285750" indent="-285750" algn="just" fontAlgn="base">
              <a:buFont typeface="Arial" pitchFamily="34" charset="0"/>
              <a:buChar char="•"/>
            </a:pPr>
            <a:endParaRPr lang="en-US" dirty="0"/>
          </a:p>
          <a:p>
            <a:pPr marL="285750" indent="-285750" algn="just" fontAlgn="base">
              <a:buFont typeface="Arial" pitchFamily="34" charset="0"/>
              <a:buChar char="•"/>
            </a:pPr>
            <a:endParaRPr lang="en-US" dirty="0"/>
          </a:p>
          <a:p>
            <a:pPr marL="285750" indent="-285750" algn="just" fontAlgn="base">
              <a:buFont typeface="Arial" pitchFamily="34" charset="0"/>
              <a:buChar char="•"/>
            </a:pPr>
            <a:r>
              <a:rPr lang="en-US" dirty="0"/>
              <a:t>The skills model has a fuzzy line with other leadership models, such as the trait model. The development of many of the skills is heavily influenced by personal traits. For example, social judgment and human skills are easier to develop for people who are naturally extroverted and have empathy. In addition, general knowledge and the ability to learn skills can have roots in biological traits. The skills model also does not offer many explanations for why and how these particular skills affect leadership. Instead, it focuses more on identifying the skills.</a:t>
            </a:r>
          </a:p>
        </p:txBody>
      </p:sp>
      <p:sp>
        <p:nvSpPr>
          <p:cNvPr id="6" name="مستطيل 5"/>
          <p:cNvSpPr/>
          <p:nvPr/>
        </p:nvSpPr>
        <p:spPr>
          <a:xfrm>
            <a:off x="716938" y="533400"/>
            <a:ext cx="2407262" cy="369332"/>
          </a:xfrm>
          <a:prstGeom prst="rect">
            <a:avLst/>
          </a:prstGeom>
          <a:solidFill>
            <a:schemeClr val="accent6">
              <a:lumMod val="20000"/>
              <a:lumOff val="80000"/>
            </a:schemeClr>
          </a:solidFill>
          <a:ln>
            <a:solidFill>
              <a:schemeClr val="accent3">
                <a:lumMod val="60000"/>
                <a:lumOff val="40000"/>
              </a:schemeClr>
            </a:solidFill>
          </a:ln>
        </p:spPr>
        <p:txBody>
          <a:bodyPr wrap="square">
            <a:spAutoFit/>
          </a:bodyPr>
          <a:lstStyle/>
          <a:p>
            <a:pPr algn="just" fontAlgn="base"/>
            <a:r>
              <a:rPr lang="en-US" b="1" dirty="0"/>
              <a:t>Benefits</a:t>
            </a:r>
          </a:p>
        </p:txBody>
      </p:sp>
      <p:sp>
        <p:nvSpPr>
          <p:cNvPr id="7" name="مستطيل 6"/>
          <p:cNvSpPr/>
          <p:nvPr/>
        </p:nvSpPr>
        <p:spPr>
          <a:xfrm>
            <a:off x="685800" y="3212068"/>
            <a:ext cx="2617903" cy="369332"/>
          </a:xfrm>
          <a:prstGeom prst="rect">
            <a:avLst/>
          </a:prstGeom>
          <a:solidFill>
            <a:schemeClr val="accent6">
              <a:lumMod val="20000"/>
              <a:lumOff val="80000"/>
            </a:schemeClr>
          </a:solidFill>
          <a:ln>
            <a:solidFill>
              <a:schemeClr val="accent3">
                <a:lumMod val="60000"/>
                <a:lumOff val="40000"/>
              </a:schemeClr>
            </a:solidFill>
          </a:ln>
        </p:spPr>
        <p:txBody>
          <a:bodyPr wrap="square">
            <a:spAutoFit/>
          </a:bodyPr>
          <a:lstStyle/>
          <a:p>
            <a:pPr algn="just" fontAlgn="base"/>
            <a:r>
              <a:rPr lang="en-US" b="1" dirty="0"/>
              <a:t>Limitations</a:t>
            </a:r>
          </a:p>
        </p:txBody>
      </p:sp>
    </p:spTree>
    <p:extLst>
      <p:ext uri="{BB962C8B-B14F-4D97-AF65-F5344CB8AC3E}">
        <p14:creationId xmlns:p14="http://schemas.microsoft.com/office/powerpoint/2010/main" val="3753068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44513" y="381000"/>
            <a:ext cx="8229600" cy="381000"/>
          </a:xfrm>
          <a:solidFill>
            <a:schemeClr val="accent6">
              <a:lumMod val="20000"/>
              <a:lumOff val="80000"/>
            </a:schemeClr>
          </a:solidFill>
        </p:spPr>
        <p:txBody>
          <a:bodyPr>
            <a:normAutofit/>
          </a:bodyPr>
          <a:lstStyle/>
          <a:p>
            <a:r>
              <a:rPr lang="en-US" sz="1800" b="1" dirty="0"/>
              <a:t>Collaborative Leadership</a:t>
            </a:r>
          </a:p>
        </p:txBody>
      </p:sp>
      <p:sp>
        <p:nvSpPr>
          <p:cNvPr id="18435" name="Rectangle 3"/>
          <p:cNvSpPr>
            <a:spLocks noGrp="1" noChangeArrowheads="1"/>
          </p:cNvSpPr>
          <p:nvPr>
            <p:ph type="body" idx="1"/>
          </p:nvPr>
        </p:nvSpPr>
        <p:spPr>
          <a:xfrm>
            <a:off x="533400" y="1112837"/>
            <a:ext cx="8229600" cy="4525963"/>
          </a:xfrm>
          <a:ln>
            <a:solidFill>
              <a:schemeClr val="accent3">
                <a:lumMod val="60000"/>
                <a:lumOff val="40000"/>
              </a:schemeClr>
            </a:solidFill>
          </a:ln>
        </p:spPr>
        <p:txBody>
          <a:bodyPr>
            <a:normAutofit/>
          </a:bodyPr>
          <a:lstStyle/>
          <a:p>
            <a:pPr algn="just"/>
            <a:r>
              <a:rPr lang="en-US" sz="1800" dirty="0">
                <a:latin typeface="+mj-lt"/>
              </a:rPr>
              <a:t>is a process or method to guide a diverse group of people to find solutions to complex problems that affect them all </a:t>
            </a:r>
          </a:p>
          <a:p>
            <a:pPr algn="just"/>
            <a:r>
              <a:rPr lang="en-US" sz="1800" dirty="0">
                <a:latin typeface="+mj-lt"/>
              </a:rPr>
              <a:t>It uses supportive and inclusive methods to ensure that all people affected by a decision are part of the change process. </a:t>
            </a:r>
          </a:p>
          <a:p>
            <a:pPr algn="just"/>
            <a:r>
              <a:rPr lang="en-US" sz="1800" dirty="0">
                <a:latin typeface="+mj-lt"/>
              </a:rPr>
              <a:t>It requires a new notion of power...the more power we share, the more power we have to use. </a:t>
            </a:r>
          </a:p>
          <a:p>
            <a:pPr algn="just"/>
            <a:r>
              <a:rPr lang="en-US" sz="1800" dirty="0">
                <a:latin typeface="+mj-lt"/>
              </a:rPr>
              <a:t>Various school reform approaches are noteworthy </a:t>
            </a:r>
          </a:p>
          <a:p>
            <a:pPr algn="just"/>
            <a:r>
              <a:rPr lang="en-US" sz="1800" dirty="0">
                <a:latin typeface="+mj-lt"/>
              </a:rPr>
              <a:t>mobilizing networks of parents and developing their leadership capacities;</a:t>
            </a:r>
          </a:p>
          <a:p>
            <a:pPr algn="just"/>
            <a:r>
              <a:rPr lang="en-US" sz="1800" dirty="0">
                <a:latin typeface="+mj-lt"/>
              </a:rPr>
              <a:t> incorporating parents into multidisciplinary teams;</a:t>
            </a:r>
          </a:p>
          <a:p>
            <a:pPr algn="just"/>
            <a:r>
              <a:rPr lang="en-US" sz="1800" dirty="0">
                <a:latin typeface="+mj-lt"/>
              </a:rPr>
              <a:t> bringing adult education and services into school buildings; </a:t>
            </a:r>
          </a:p>
          <a:p>
            <a:pPr algn="just"/>
            <a:r>
              <a:rPr lang="en-US" sz="1800" dirty="0">
                <a:latin typeface="+mj-lt"/>
              </a:rPr>
              <a:t>developing student internships and service learning in community organizations; involving community and local business leaders in mentoring </a:t>
            </a:r>
          </a:p>
          <a:p>
            <a:pPr algn="just"/>
            <a:r>
              <a:rPr lang="en-US" sz="1800" dirty="0">
                <a:latin typeface="+mj-lt"/>
              </a:rPr>
              <a:t>Schools build on the notion of creating a "conspiracy of the entire community" to educate the child</a:t>
            </a:r>
          </a:p>
          <a:p>
            <a:pPr algn="just"/>
            <a:endParaRPr lang="en-US" sz="2000" dirty="0">
              <a:latin typeface="+mj-lt"/>
            </a:endParaRPr>
          </a:p>
          <a:p>
            <a:pPr algn="just">
              <a:buFontTx/>
              <a:buNone/>
            </a:pPr>
            <a:endParaRPr lang="en-US" sz="2400" dirty="0"/>
          </a:p>
        </p:txBody>
      </p:sp>
      <p:pic>
        <p:nvPicPr>
          <p:cNvPr id="18436" name="Picture 4" descr="MCPE01561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5334000"/>
            <a:ext cx="2149111" cy="1426289"/>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لتاريخ 1"/>
          <p:cNvSpPr>
            <a:spLocks noGrp="1"/>
          </p:cNvSpPr>
          <p:nvPr>
            <p:ph type="dt" sz="half" idx="10"/>
          </p:nvPr>
        </p:nvSpPr>
        <p:spPr/>
        <p:txBody>
          <a:bodyPr/>
          <a:lstStyle/>
          <a:p>
            <a:fld id="{4B7C7134-0ACF-4C5A-9718-9907E57A963A}"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26</a:t>
            </a:fld>
            <a:endParaRPr lang="en-US"/>
          </a:p>
        </p:txBody>
      </p:sp>
    </p:spTree>
    <p:extLst>
      <p:ext uri="{BB962C8B-B14F-4D97-AF65-F5344CB8AC3E}">
        <p14:creationId xmlns:p14="http://schemas.microsoft.com/office/powerpoint/2010/main" val="198171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MCj03118320000[1]"/>
          <p:cNvPicPr>
            <a:picLocks noChangeAspect="1" noChangeArrowheads="1"/>
          </p:cNvPicPr>
          <p:nvPr/>
        </p:nvPicPr>
        <p:blipFill>
          <a:blip r:embed="rId2">
            <a:lum bright="48000"/>
            <a:extLst>
              <a:ext uri="{28A0092B-C50C-407E-A947-70E740481C1C}">
                <a14:useLocalDpi xmlns:a14="http://schemas.microsoft.com/office/drawing/2010/main" val="0"/>
              </a:ext>
            </a:extLst>
          </a:blip>
          <a:srcRect/>
          <a:stretch>
            <a:fillRect/>
          </a:stretch>
        </p:blipFill>
        <p:spPr bwMode="auto">
          <a:xfrm>
            <a:off x="609600" y="1195388"/>
            <a:ext cx="6858000" cy="5567362"/>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p:txBody>
          <a:bodyPr>
            <a:normAutofit/>
          </a:bodyPr>
          <a:lstStyle/>
          <a:p>
            <a:r>
              <a:rPr lang="en-US" sz="3200" b="1" dirty="0"/>
              <a:t>Collaborative Leadership</a:t>
            </a:r>
          </a:p>
        </p:txBody>
      </p:sp>
      <p:sp>
        <p:nvSpPr>
          <p:cNvPr id="12291" name="Rectangle 3"/>
          <p:cNvSpPr>
            <a:spLocks noGrp="1" noChangeArrowheads="1"/>
          </p:cNvSpPr>
          <p:nvPr>
            <p:ph type="body" idx="1"/>
          </p:nvPr>
        </p:nvSpPr>
        <p:spPr/>
        <p:txBody>
          <a:bodyPr/>
          <a:lstStyle/>
          <a:p>
            <a:pPr>
              <a:buFontTx/>
              <a:buNone/>
            </a:pPr>
            <a:r>
              <a:rPr lang="en-US" sz="3600"/>
              <a:t>	"Discovery </a:t>
            </a:r>
            <a:r>
              <a:rPr lang="en-US" sz="3600" b="1"/>
              <a:t>consists</a:t>
            </a:r>
            <a:r>
              <a:rPr lang="en-US" sz="3600"/>
              <a:t> of </a:t>
            </a:r>
            <a:r>
              <a:rPr lang="en-US" sz="3600" b="1"/>
              <a:t>looking</a:t>
            </a:r>
            <a:r>
              <a:rPr lang="en-US" sz="3600"/>
              <a:t> at the </a:t>
            </a:r>
            <a:r>
              <a:rPr lang="en-US" sz="3600" b="1"/>
              <a:t>same</a:t>
            </a:r>
            <a:r>
              <a:rPr lang="en-US" sz="3600"/>
              <a:t> </a:t>
            </a:r>
            <a:r>
              <a:rPr lang="en-US" sz="3600" b="1"/>
              <a:t>thing</a:t>
            </a:r>
            <a:r>
              <a:rPr lang="en-US" sz="3600"/>
              <a:t> as everyone else and thinking something different.“</a:t>
            </a:r>
          </a:p>
          <a:p>
            <a:pPr>
              <a:buFontTx/>
              <a:buNone/>
            </a:pPr>
            <a:r>
              <a:rPr lang="en-US" sz="3600"/>
              <a:t>	-Albert Szent Gyorgi</a:t>
            </a:r>
            <a:r>
              <a:rPr lang="en-US"/>
              <a:t> </a:t>
            </a:r>
          </a:p>
        </p:txBody>
      </p:sp>
      <p:sp>
        <p:nvSpPr>
          <p:cNvPr id="2" name="عنصر نائب للتاريخ 1"/>
          <p:cNvSpPr>
            <a:spLocks noGrp="1"/>
          </p:cNvSpPr>
          <p:nvPr>
            <p:ph type="dt" sz="half" idx="10"/>
          </p:nvPr>
        </p:nvSpPr>
        <p:spPr/>
        <p:txBody>
          <a:bodyPr/>
          <a:lstStyle/>
          <a:p>
            <a:fld id="{057697E4-9ABD-4B5B-A074-8DBBF8313D3A}"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27</a:t>
            </a:fld>
            <a:endParaRPr lang="en-US"/>
          </a:p>
        </p:txBody>
      </p:sp>
    </p:spTree>
    <p:extLst>
      <p:ext uri="{BB962C8B-B14F-4D97-AF65-F5344CB8AC3E}">
        <p14:creationId xmlns:p14="http://schemas.microsoft.com/office/powerpoint/2010/main" val="770775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61E4C6A-3A03-4B30-830B-ECCE6E7CC144}"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28</a:t>
            </a:fld>
            <a:endParaRPr lang="en-US"/>
          </a:p>
        </p:txBody>
      </p:sp>
      <p:sp>
        <p:nvSpPr>
          <p:cNvPr id="1028" name="مستطيل 1027"/>
          <p:cNvSpPr/>
          <p:nvPr/>
        </p:nvSpPr>
        <p:spPr>
          <a:xfrm>
            <a:off x="2819400" y="228600"/>
            <a:ext cx="3825021" cy="369332"/>
          </a:xfrm>
          <a:prstGeom prst="rect">
            <a:avLst/>
          </a:prstGeom>
          <a:solidFill>
            <a:schemeClr val="accent6">
              <a:lumMod val="20000"/>
              <a:lumOff val="80000"/>
            </a:schemeClr>
          </a:solidFill>
          <a:ln>
            <a:solidFill>
              <a:schemeClr val="accent3">
                <a:lumMod val="60000"/>
                <a:lumOff val="40000"/>
              </a:schemeClr>
            </a:solidFill>
          </a:ln>
        </p:spPr>
        <p:txBody>
          <a:bodyPr wrap="none">
            <a:spAutoFit/>
          </a:bodyPr>
          <a:lstStyle/>
          <a:p>
            <a:r>
              <a:rPr lang="en-US" b="1" dirty="0"/>
              <a:t>Leading in a Professional Bureaucracy </a:t>
            </a:r>
          </a:p>
        </p:txBody>
      </p:sp>
      <p:sp>
        <p:nvSpPr>
          <p:cNvPr id="1029" name="مستطيل 1028"/>
          <p:cNvSpPr/>
          <p:nvPr/>
        </p:nvSpPr>
        <p:spPr>
          <a:xfrm>
            <a:off x="762000" y="1143000"/>
            <a:ext cx="7543800" cy="1754326"/>
          </a:xfrm>
          <a:prstGeom prst="rect">
            <a:avLst/>
          </a:prstGeom>
        </p:spPr>
        <p:txBody>
          <a:bodyPr wrap="square">
            <a:spAutoFit/>
          </a:bodyPr>
          <a:lstStyle/>
          <a:p>
            <a:pPr marL="285750" indent="-285750">
              <a:buFont typeface="Arial" pitchFamily="34" charset="0"/>
              <a:buChar char="•"/>
            </a:pPr>
            <a:r>
              <a:rPr lang="en-US" dirty="0"/>
              <a:t>bureaucracy, is characterized by centralized power with a formal decision making chain of authority, </a:t>
            </a:r>
            <a:endParaRPr lang="tr-TR" dirty="0"/>
          </a:p>
          <a:p>
            <a:pPr marL="285750" indent="-285750">
              <a:buFont typeface="Arial" pitchFamily="34" charset="0"/>
              <a:buChar char="•"/>
            </a:pPr>
            <a:r>
              <a:rPr lang="en-US" dirty="0"/>
              <a:t>highly specialized and formalized procedures with a clear separation of line workers and management; </a:t>
            </a:r>
            <a:endParaRPr lang="tr-TR" dirty="0"/>
          </a:p>
          <a:p>
            <a:pPr marL="285750" indent="-285750">
              <a:buFont typeface="Arial" pitchFamily="34" charset="0"/>
              <a:buChar char="•"/>
            </a:pPr>
            <a:r>
              <a:rPr lang="en-US" dirty="0"/>
              <a:t>it is often found in older stable organizations </a:t>
            </a:r>
            <a:endParaRPr lang="tr-TR" dirty="0"/>
          </a:p>
          <a:p>
            <a:pPr marL="285750" indent="-285750">
              <a:buFont typeface="Arial" pitchFamily="34" charset="0"/>
              <a:buChar char="•"/>
            </a:pPr>
            <a:r>
              <a:rPr lang="en-US" dirty="0"/>
              <a:t>communication is preferably formal throughout all the levels </a:t>
            </a:r>
          </a:p>
        </p:txBody>
      </p:sp>
      <p:sp>
        <p:nvSpPr>
          <p:cNvPr id="1030" name="مستطيل 1029"/>
          <p:cNvSpPr/>
          <p:nvPr/>
        </p:nvSpPr>
        <p:spPr>
          <a:xfrm>
            <a:off x="762000" y="3810000"/>
            <a:ext cx="7543800" cy="1477328"/>
          </a:xfrm>
          <a:prstGeom prst="rect">
            <a:avLst/>
          </a:prstGeom>
        </p:spPr>
        <p:txBody>
          <a:bodyPr wrap="square">
            <a:spAutoFit/>
          </a:bodyPr>
          <a:lstStyle/>
          <a:p>
            <a:pPr marL="285750" indent="-285750" algn="just">
              <a:buFont typeface="Arial" pitchFamily="34" charset="0"/>
              <a:buChar char="•"/>
            </a:pPr>
            <a:r>
              <a:rPr lang="en-US" dirty="0"/>
              <a:t>highly specialized jobs and minimal formalization; </a:t>
            </a:r>
            <a:endParaRPr lang="tr-TR" dirty="0"/>
          </a:p>
          <a:p>
            <a:pPr marL="285750" indent="-285750" algn="just">
              <a:buFont typeface="Arial" pitchFamily="34" charset="0"/>
              <a:buChar char="•"/>
            </a:pPr>
            <a:r>
              <a:rPr lang="en-US" dirty="0"/>
              <a:t>the structure decentralized both vertically and horizontally allows for a freer working environment; </a:t>
            </a:r>
            <a:endParaRPr lang="tr-TR" dirty="0"/>
          </a:p>
          <a:p>
            <a:pPr marL="285750" indent="-285750" algn="just">
              <a:buFont typeface="Arial" pitchFamily="34" charset="0"/>
              <a:buChar char="•"/>
            </a:pPr>
            <a:r>
              <a:rPr lang="en-US" dirty="0"/>
              <a:t>keeps the standardization requirements used by a large organization in stable and complex ambiance </a:t>
            </a:r>
          </a:p>
        </p:txBody>
      </p:sp>
      <p:sp>
        <p:nvSpPr>
          <p:cNvPr id="1031" name="مستطيل 1030"/>
          <p:cNvSpPr/>
          <p:nvPr/>
        </p:nvSpPr>
        <p:spPr>
          <a:xfrm>
            <a:off x="3277501" y="3059668"/>
            <a:ext cx="2581091" cy="369332"/>
          </a:xfrm>
          <a:prstGeom prst="rect">
            <a:avLst/>
          </a:prstGeom>
        </p:spPr>
        <p:txBody>
          <a:bodyPr wrap="none">
            <a:spAutoFit/>
          </a:bodyPr>
          <a:lstStyle/>
          <a:p>
            <a:r>
              <a:rPr lang="en-US" b="1" dirty="0"/>
              <a:t>Professional Bureaucracy</a:t>
            </a:r>
          </a:p>
        </p:txBody>
      </p:sp>
    </p:spTree>
    <p:extLst>
      <p:ext uri="{BB962C8B-B14F-4D97-AF65-F5344CB8AC3E}">
        <p14:creationId xmlns:p14="http://schemas.microsoft.com/office/powerpoint/2010/main" val="889847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F74F82-1F3F-489F-BE88-DDD1BD6132B8}"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29</a:t>
            </a:fld>
            <a:endParaRPr lang="en-US"/>
          </a:p>
        </p:txBody>
      </p:sp>
      <p:sp>
        <p:nvSpPr>
          <p:cNvPr id="10" name="مستطيل 9"/>
          <p:cNvSpPr/>
          <p:nvPr/>
        </p:nvSpPr>
        <p:spPr>
          <a:xfrm>
            <a:off x="381000" y="1143000"/>
            <a:ext cx="8382000" cy="3693319"/>
          </a:xfrm>
          <a:prstGeom prst="rect">
            <a:avLst/>
          </a:prstGeom>
          <a:ln>
            <a:solidFill>
              <a:schemeClr val="accent3">
                <a:lumMod val="60000"/>
                <a:lumOff val="40000"/>
              </a:schemeClr>
            </a:solidFill>
          </a:ln>
        </p:spPr>
        <p:txBody>
          <a:bodyPr wrap="square">
            <a:spAutoFit/>
          </a:bodyPr>
          <a:lstStyle/>
          <a:p>
            <a:pPr marL="285750" indent="-285750" algn="just">
              <a:buFont typeface="Arial" pitchFamily="34" charset="0"/>
              <a:buChar char="•"/>
            </a:pPr>
            <a:r>
              <a:rPr lang="en-US" dirty="0"/>
              <a:t>Authority is based on highly specialized education, training and expertise of professional workers </a:t>
            </a:r>
          </a:p>
          <a:p>
            <a:pPr marL="285750" indent="-285750" algn="just">
              <a:buFont typeface="Arial" pitchFamily="34" charset="0"/>
              <a:buChar char="•"/>
            </a:pPr>
            <a:r>
              <a:rPr lang="en-US" dirty="0"/>
              <a:t>HCO’s at least partly bureaucratic </a:t>
            </a:r>
          </a:p>
          <a:p>
            <a:pPr marL="285750" indent="-285750" algn="just">
              <a:buFont typeface="Arial" pitchFamily="34" charset="0"/>
              <a:buChar char="•"/>
            </a:pPr>
            <a:r>
              <a:rPr lang="en-US" dirty="0"/>
              <a:t>Internal bureaucratic authority and rules less important </a:t>
            </a:r>
          </a:p>
          <a:p>
            <a:pPr marL="285750" indent="-285750" algn="just">
              <a:buFont typeface="Arial" pitchFamily="34" charset="0"/>
              <a:buChar char="•"/>
            </a:pPr>
            <a:r>
              <a:rPr lang="en-US" dirty="0"/>
              <a:t>Professional’s expect autonomy not much managerial oversight; </a:t>
            </a:r>
          </a:p>
          <a:p>
            <a:pPr marL="285750" indent="-285750" algn="just">
              <a:buFont typeface="Arial" pitchFamily="34" charset="0"/>
              <a:buChar char="•"/>
            </a:pPr>
            <a:r>
              <a:rPr lang="en-US" dirty="0"/>
              <a:t>Physicians believe managerial authority differs from professional experience </a:t>
            </a:r>
          </a:p>
          <a:p>
            <a:pPr marL="285750" indent="-285750" algn="just">
              <a:buFont typeface="Arial" pitchFamily="34" charset="0"/>
              <a:buChar char="•"/>
            </a:pPr>
            <a:r>
              <a:rPr lang="en-US" dirty="0"/>
              <a:t>Today environment physicians and HCOs interdependent; must learn how to choose a style that work well with physicians </a:t>
            </a:r>
          </a:p>
          <a:p>
            <a:pPr marL="285750" indent="-285750" algn="just">
              <a:buFont typeface="Arial" pitchFamily="34" charset="0"/>
              <a:buChar char="•"/>
            </a:pPr>
            <a:r>
              <a:rPr lang="en-US" dirty="0"/>
              <a:t>trusting relationships with few key physicians </a:t>
            </a:r>
          </a:p>
          <a:p>
            <a:pPr marL="285750" indent="-285750" algn="just">
              <a:buFont typeface="Arial" pitchFamily="34" charset="0"/>
              <a:buChar char="•"/>
            </a:pPr>
            <a:r>
              <a:rPr lang="en-US" dirty="0"/>
              <a:t>acknowledge physicians expertise, </a:t>
            </a:r>
          </a:p>
          <a:p>
            <a:pPr marL="285750" indent="-285750" algn="just">
              <a:buFont typeface="Arial" pitchFamily="34" charset="0"/>
              <a:buChar char="•"/>
            </a:pPr>
            <a:r>
              <a:rPr lang="en-US" dirty="0"/>
              <a:t>minimize use of authority, bureaucratic rules, and organizational hierarchy</a:t>
            </a:r>
          </a:p>
          <a:p>
            <a:pPr marL="285750" indent="-285750" algn="just">
              <a:buFont typeface="Arial" pitchFamily="34" charset="0"/>
              <a:buChar char="•"/>
            </a:pPr>
            <a:r>
              <a:rPr lang="en-US" dirty="0"/>
              <a:t> Explain yourself, respect, avoid long meetings and allow data ideas and opinion to skin in and take root, </a:t>
            </a:r>
          </a:p>
        </p:txBody>
      </p:sp>
      <p:sp>
        <p:nvSpPr>
          <p:cNvPr id="11" name="مستطيل 10"/>
          <p:cNvSpPr/>
          <p:nvPr/>
        </p:nvSpPr>
        <p:spPr>
          <a:xfrm>
            <a:off x="2286000" y="381000"/>
            <a:ext cx="4535088" cy="369332"/>
          </a:xfrm>
          <a:prstGeom prst="rect">
            <a:avLst/>
          </a:prstGeom>
          <a:solidFill>
            <a:schemeClr val="accent6">
              <a:lumMod val="20000"/>
              <a:lumOff val="80000"/>
            </a:schemeClr>
          </a:solidFill>
        </p:spPr>
        <p:txBody>
          <a:bodyPr wrap="none">
            <a:spAutoFit/>
          </a:bodyPr>
          <a:lstStyle/>
          <a:p>
            <a:r>
              <a:rPr lang="en-US" b="1" dirty="0"/>
              <a:t>Leading in a professional Bureaucracy (HCOs) </a:t>
            </a:r>
          </a:p>
        </p:txBody>
      </p:sp>
    </p:spTree>
    <p:extLst>
      <p:ext uri="{BB962C8B-B14F-4D97-AF65-F5344CB8AC3E}">
        <p14:creationId xmlns:p14="http://schemas.microsoft.com/office/powerpoint/2010/main" val="132692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10E48DD-4F3F-43C6-9447-BB3535FB6133}" type="datetime1">
              <a:rPr lang="en-US" smtClean="0"/>
              <a:t>5/23/2018</a:t>
            </a:fld>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3</a:t>
            </a:fld>
            <a:endParaRPr lang="en-US"/>
          </a:p>
        </p:txBody>
      </p:sp>
      <p:sp>
        <p:nvSpPr>
          <p:cNvPr id="5" name="مستطيل 4"/>
          <p:cNvSpPr/>
          <p:nvPr/>
        </p:nvSpPr>
        <p:spPr>
          <a:xfrm>
            <a:off x="457200" y="304800"/>
            <a:ext cx="8229600" cy="2585323"/>
          </a:xfrm>
          <a:prstGeom prst="rect">
            <a:avLst/>
          </a:prstGeom>
          <a:solidFill>
            <a:schemeClr val="bg1">
              <a:lumMod val="95000"/>
            </a:schemeClr>
          </a:solidFill>
        </p:spPr>
        <p:txBody>
          <a:bodyPr wrap="square">
            <a:spAutoFit/>
          </a:bodyPr>
          <a:lstStyle/>
          <a:p>
            <a:pPr marL="285750" indent="-285750" algn="just">
              <a:buFont typeface="Wingdings" pitchFamily="2" charset="2"/>
              <a:buChar char="q"/>
            </a:pPr>
            <a:r>
              <a:rPr lang="en-US" dirty="0"/>
              <a:t>Leadership and management must go hand in hand. </a:t>
            </a:r>
          </a:p>
          <a:p>
            <a:pPr marL="285750" indent="-285750" algn="just">
              <a:buFont typeface="Wingdings" pitchFamily="2" charset="2"/>
              <a:buChar char="q"/>
            </a:pPr>
            <a:r>
              <a:rPr lang="en-US" dirty="0"/>
              <a:t> they are necessarily linked, and complementary. </a:t>
            </a:r>
          </a:p>
          <a:p>
            <a:pPr marL="285750" indent="-285750" algn="just">
              <a:buFont typeface="Wingdings" pitchFamily="2" charset="2"/>
              <a:buChar char="q"/>
            </a:pPr>
            <a:r>
              <a:rPr lang="en-US" dirty="0"/>
              <a:t>The manager’s job is to plan, organize and coordinate. </a:t>
            </a:r>
          </a:p>
          <a:p>
            <a:pPr marL="285750" indent="-285750" algn="just">
              <a:buFont typeface="Wingdings" pitchFamily="2" charset="2"/>
              <a:buChar char="q"/>
            </a:pPr>
            <a:r>
              <a:rPr lang="en-US" dirty="0"/>
              <a:t>The leader’s job is to </a:t>
            </a:r>
            <a:r>
              <a:rPr lang="en-US" b="1" dirty="0"/>
              <a:t>inspire and motivate</a:t>
            </a:r>
            <a:r>
              <a:rPr lang="en-US" dirty="0"/>
              <a:t>. </a:t>
            </a:r>
          </a:p>
          <a:p>
            <a:pPr marL="285750" indent="-285750" algn="just">
              <a:buFont typeface="Wingdings" pitchFamily="2" charset="2"/>
              <a:buChar char="q"/>
            </a:pPr>
            <a:r>
              <a:rPr lang="en-US" dirty="0"/>
              <a:t>Good leaders are </a:t>
            </a:r>
            <a:r>
              <a:rPr lang="en-US" b="1" dirty="0"/>
              <a:t>made</a:t>
            </a:r>
            <a:r>
              <a:rPr lang="en-US" dirty="0"/>
              <a:t> not born.</a:t>
            </a:r>
          </a:p>
          <a:p>
            <a:pPr marL="285750" indent="-285750" algn="just">
              <a:buFont typeface="Wingdings" pitchFamily="2" charset="2"/>
              <a:buChar char="q"/>
            </a:pPr>
            <a:r>
              <a:rPr lang="en-US" dirty="0"/>
              <a:t>Good leaders develop through a never ending process of self-study, education, training, and experience.</a:t>
            </a:r>
          </a:p>
          <a:p>
            <a:pPr marL="285750" indent="-285750" algn="just">
              <a:buFont typeface="Wingdings" pitchFamily="2" charset="2"/>
              <a:buChar char="q"/>
            </a:pPr>
            <a:r>
              <a:rPr lang="en-US" dirty="0"/>
              <a:t>To inspire your workers into higher levels of teamwork, there are certain things you must </a:t>
            </a:r>
            <a:r>
              <a:rPr lang="en-US" b="1" dirty="0"/>
              <a:t>be</a:t>
            </a:r>
            <a:r>
              <a:rPr lang="en-US" dirty="0"/>
              <a:t>, </a:t>
            </a:r>
            <a:r>
              <a:rPr lang="en-US" b="1" dirty="0"/>
              <a:t>know, and, do.</a:t>
            </a:r>
          </a:p>
        </p:txBody>
      </p:sp>
      <p:pic>
        <p:nvPicPr>
          <p:cNvPr id="2050" name="Picture 2" descr="نتيجة بحث الصور عن ‪leader and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2971800"/>
            <a:ext cx="5715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30" name="مستطيل 29"/>
          <p:cNvSpPr/>
          <p:nvPr/>
        </p:nvSpPr>
        <p:spPr>
          <a:xfrm>
            <a:off x="6264999" y="308491"/>
            <a:ext cx="2401107" cy="369332"/>
          </a:xfrm>
          <a:prstGeom prst="rect">
            <a:avLst/>
          </a:prstGeom>
          <a:solidFill>
            <a:schemeClr val="accent2">
              <a:lumMod val="20000"/>
              <a:lumOff val="80000"/>
            </a:schemeClr>
          </a:solidFill>
        </p:spPr>
        <p:txBody>
          <a:bodyPr wrap="none">
            <a:spAutoFit/>
          </a:bodyPr>
          <a:lstStyle/>
          <a:p>
            <a:r>
              <a:rPr lang="en-US" b="1" dirty="0"/>
              <a:t>Concepts of Leadership</a:t>
            </a:r>
          </a:p>
        </p:txBody>
      </p:sp>
      <p:sp>
        <p:nvSpPr>
          <p:cNvPr id="3" name="عنصر نائب للتذييل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0683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F74F82-1F3F-489F-BE88-DDD1BD6132B8}"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30</a:t>
            </a:fld>
            <a:endParaRPr lang="en-US"/>
          </a:p>
        </p:txBody>
      </p:sp>
      <p:sp>
        <p:nvSpPr>
          <p:cNvPr id="5" name="مستطيل 4"/>
          <p:cNvSpPr/>
          <p:nvPr/>
        </p:nvSpPr>
        <p:spPr>
          <a:xfrm>
            <a:off x="381000" y="990600"/>
            <a:ext cx="8458199" cy="2308324"/>
          </a:xfrm>
          <a:prstGeom prst="rect">
            <a:avLst/>
          </a:prstGeom>
          <a:ln>
            <a:solidFill>
              <a:schemeClr val="accent3">
                <a:lumMod val="60000"/>
                <a:lumOff val="40000"/>
              </a:schemeClr>
            </a:solidFill>
          </a:ln>
        </p:spPr>
        <p:txBody>
          <a:bodyPr wrap="square">
            <a:spAutoFit/>
          </a:bodyPr>
          <a:lstStyle/>
          <a:p>
            <a:pPr algn="just"/>
            <a:endParaRPr lang="en-US" b="1" dirty="0"/>
          </a:p>
          <a:p>
            <a:pPr algn="just"/>
            <a:r>
              <a:rPr lang="en-US" b="1" dirty="0"/>
              <a:t>Motivation</a:t>
            </a:r>
            <a:r>
              <a:rPr lang="en-US" dirty="0"/>
              <a:t> can be defined as “the extent to which persistent effort is directed toward a goal” (Campbell, </a:t>
            </a:r>
            <a:r>
              <a:rPr lang="en-US" dirty="0" err="1"/>
              <a:t>Dunnette</a:t>
            </a:r>
            <a:r>
              <a:rPr lang="en-US" dirty="0"/>
              <a:t>, Lawler &amp;</a:t>
            </a:r>
            <a:r>
              <a:rPr lang="en-US" dirty="0" err="1"/>
              <a:t>Weick</a:t>
            </a:r>
            <a:r>
              <a:rPr lang="en-US" dirty="0"/>
              <a:t>). </a:t>
            </a:r>
          </a:p>
          <a:p>
            <a:pPr algn="just"/>
            <a:endParaRPr lang="en-US" dirty="0"/>
          </a:p>
          <a:p>
            <a:pPr algn="just"/>
            <a:r>
              <a:rPr lang="en-US" b="1" dirty="0"/>
              <a:t>Effort: </a:t>
            </a:r>
            <a:r>
              <a:rPr lang="en-US" dirty="0"/>
              <a:t>The first aspect of motivation refers to the amount of effort being applied to the job. This effort must be defined in relation to its appropriateness to the objectives being pursued. </a:t>
            </a:r>
          </a:p>
          <a:p>
            <a:pPr algn="just"/>
            <a:endParaRPr lang="en-US" dirty="0"/>
          </a:p>
        </p:txBody>
      </p:sp>
      <p:sp>
        <p:nvSpPr>
          <p:cNvPr id="6" name="مستطيل 5"/>
          <p:cNvSpPr/>
          <p:nvPr/>
        </p:nvSpPr>
        <p:spPr>
          <a:xfrm>
            <a:off x="3973377" y="381000"/>
            <a:ext cx="1246752" cy="369332"/>
          </a:xfrm>
          <a:prstGeom prst="rect">
            <a:avLst/>
          </a:prstGeom>
        </p:spPr>
        <p:txBody>
          <a:bodyPr wrap="none">
            <a:spAutoFit/>
          </a:bodyPr>
          <a:lstStyle/>
          <a:p>
            <a:r>
              <a:rPr lang="en-US" b="1" dirty="0"/>
              <a:t>Motivation</a:t>
            </a:r>
          </a:p>
        </p:txBody>
      </p:sp>
    </p:spTree>
    <p:extLst>
      <p:ext uri="{BB962C8B-B14F-4D97-AF65-F5344CB8AC3E}">
        <p14:creationId xmlns:p14="http://schemas.microsoft.com/office/powerpoint/2010/main" val="2256985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FBC3C-C686-4FD9-B3C6-11EDC3DCEDD0}" type="datetime1">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747EB-5D84-4934-B0DB-F12DFCF6C9C9}" type="slidenum">
              <a:rPr lang="en-US" smtClean="0"/>
              <a:t>31</a:t>
            </a:fld>
            <a:endParaRPr lang="en-US"/>
          </a:p>
        </p:txBody>
      </p:sp>
      <p:sp>
        <p:nvSpPr>
          <p:cNvPr id="5" name="Rectangle 4"/>
          <p:cNvSpPr/>
          <p:nvPr/>
        </p:nvSpPr>
        <p:spPr>
          <a:xfrm>
            <a:off x="304800" y="838200"/>
            <a:ext cx="8534400" cy="1815882"/>
          </a:xfrm>
          <a:prstGeom prst="rect">
            <a:avLst/>
          </a:prstGeom>
          <a:solidFill>
            <a:schemeClr val="accent3">
              <a:lumMod val="60000"/>
              <a:lumOff val="40000"/>
            </a:schemeClr>
          </a:solidFill>
        </p:spPr>
        <p:txBody>
          <a:bodyPr wrap="square">
            <a:spAutoFit/>
          </a:bodyPr>
          <a:lstStyle/>
          <a:p>
            <a:pPr algn="just"/>
            <a:r>
              <a:rPr lang="en-US" sz="1600" b="1" dirty="0"/>
              <a:t>Maslow's Hierarchy of Needs </a:t>
            </a:r>
          </a:p>
          <a:p>
            <a:pPr algn="just"/>
            <a:r>
              <a:rPr lang="en-US" sz="1600" dirty="0"/>
              <a:t>Each of us is motivated by needs. Our most basic needs are inborn, having evolved over tens of thousands of years. Abraham Maslow's Hierarchy of Needs helps to explain how these needs motivate us all. Maslow's Hierarchy of Needs states that we must satisfy each need in turn, starting with the first, which deals with the most obvious needs for survival itself. Only when the lower order needs of physical and emotional well-being are satisfied are we concerned with the higher order needs of influence and personal development. </a:t>
            </a:r>
          </a:p>
        </p:txBody>
      </p:sp>
      <p:sp>
        <p:nvSpPr>
          <p:cNvPr id="6" name="Rectangle 5"/>
          <p:cNvSpPr/>
          <p:nvPr/>
        </p:nvSpPr>
        <p:spPr>
          <a:xfrm>
            <a:off x="1447800" y="381000"/>
            <a:ext cx="6248400" cy="369332"/>
          </a:xfrm>
          <a:prstGeom prst="rect">
            <a:avLst/>
          </a:prstGeom>
          <a:solidFill>
            <a:schemeClr val="bg1">
              <a:lumMod val="95000"/>
            </a:schemeClr>
          </a:solidFill>
        </p:spPr>
        <p:txBody>
          <a:bodyPr wrap="square">
            <a:spAutoFit/>
          </a:bodyPr>
          <a:lstStyle/>
          <a:p>
            <a:pPr algn="ctr"/>
            <a:r>
              <a:rPr lang="en-US" b="1" dirty="0"/>
              <a:t>Motivation Theory and Models </a:t>
            </a:r>
          </a:p>
        </p:txBody>
      </p:sp>
      <p:pic>
        <p:nvPicPr>
          <p:cNvPr id="5122" name="Picture 2" descr="نتيجة بحث الصور عن ‪Maslow's Hierarchy of N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96635"/>
            <a:ext cx="6400800" cy="408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610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F74F82-1F3F-489F-BE88-DDD1BD6132B8}" type="datetime1">
              <a:rPr lang="en-US" smtClean="0"/>
              <a:t>5/23/2018</a:t>
            </a:fld>
            <a:endParaRPr lang="en-US" dirty="0"/>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32</a:t>
            </a:fld>
            <a:endParaRPr lang="en-US"/>
          </a:p>
        </p:txBody>
      </p:sp>
      <p:sp>
        <p:nvSpPr>
          <p:cNvPr id="5" name="مستطيل 4"/>
          <p:cNvSpPr/>
          <p:nvPr/>
        </p:nvSpPr>
        <p:spPr>
          <a:xfrm>
            <a:off x="3617140" y="674132"/>
            <a:ext cx="2275303" cy="369332"/>
          </a:xfrm>
          <a:prstGeom prst="rect">
            <a:avLst/>
          </a:prstGeom>
        </p:spPr>
        <p:txBody>
          <a:bodyPr wrap="none">
            <a:spAutoFit/>
          </a:bodyPr>
          <a:lstStyle/>
          <a:p>
            <a:r>
              <a:rPr lang="en-US" b="1" dirty="0" err="1"/>
              <a:t>Alderfer’s</a:t>
            </a:r>
            <a:r>
              <a:rPr lang="en-US" b="1" dirty="0"/>
              <a:t> ERG Theory</a:t>
            </a:r>
          </a:p>
        </p:txBody>
      </p:sp>
      <p:sp>
        <p:nvSpPr>
          <p:cNvPr id="6" name="مستطيل 5"/>
          <p:cNvSpPr/>
          <p:nvPr/>
        </p:nvSpPr>
        <p:spPr>
          <a:xfrm>
            <a:off x="533400" y="1162883"/>
            <a:ext cx="8077200" cy="3970318"/>
          </a:xfrm>
          <a:prstGeom prst="rect">
            <a:avLst/>
          </a:prstGeom>
          <a:ln>
            <a:solidFill>
              <a:schemeClr val="accent3">
                <a:lumMod val="60000"/>
                <a:lumOff val="40000"/>
              </a:schemeClr>
            </a:solidFill>
          </a:ln>
        </p:spPr>
        <p:txBody>
          <a:bodyPr wrap="square">
            <a:spAutoFit/>
          </a:bodyPr>
          <a:lstStyle/>
          <a:p>
            <a:pPr algn="just"/>
            <a:r>
              <a:rPr lang="en-US" b="1" dirty="0"/>
              <a:t>Clayton </a:t>
            </a:r>
            <a:r>
              <a:rPr lang="en-US" b="1" dirty="0" err="1"/>
              <a:t>Alderfer</a:t>
            </a:r>
            <a:r>
              <a:rPr lang="en-US" b="1" dirty="0"/>
              <a:t> </a:t>
            </a:r>
            <a:r>
              <a:rPr lang="en-US" dirty="0"/>
              <a:t>developed needs-based theory that consists of three basic needs. </a:t>
            </a:r>
            <a:r>
              <a:rPr lang="en-US" b="1" dirty="0" err="1"/>
              <a:t>Alderfer</a:t>
            </a:r>
            <a:r>
              <a:rPr lang="en-US" b="1" dirty="0"/>
              <a:t> </a:t>
            </a:r>
            <a:r>
              <a:rPr lang="en-US" dirty="0"/>
              <a:t>also sees his three levels which includes existence, relatedness, and growth (ERG) needs as being hierarchical, and thus, influenced by personal growth and extrinsic and intrinsic rewards. </a:t>
            </a:r>
            <a:endParaRPr lang="ar-SA" dirty="0"/>
          </a:p>
          <a:p>
            <a:pPr marL="342900" indent="-342900" algn="just">
              <a:buAutoNum type="arabicPeriod"/>
            </a:pPr>
            <a:r>
              <a:rPr lang="en-US" b="1" dirty="0"/>
              <a:t>Existence needs: </a:t>
            </a:r>
            <a:r>
              <a:rPr lang="en-US" dirty="0"/>
              <a:t>These include needs that are satisfied by material substances or conditions. </a:t>
            </a:r>
            <a:r>
              <a:rPr lang="ar-SA" dirty="0"/>
              <a:t>-</a:t>
            </a:r>
            <a:r>
              <a:rPr lang="en-US" dirty="0"/>
              <a:t>food, shelter, pay, and safe working conditions. </a:t>
            </a:r>
            <a:endParaRPr lang="ar-SA" dirty="0"/>
          </a:p>
          <a:p>
            <a:pPr marL="342900" indent="-342900" algn="just">
              <a:buAutoNum type="arabicPeriod"/>
            </a:pPr>
            <a:r>
              <a:rPr lang="en-US" b="1" dirty="0"/>
              <a:t>Relatedness needs</a:t>
            </a:r>
            <a:r>
              <a:rPr lang="en-US" dirty="0"/>
              <a:t>: These are needs that may be satisfied by communication, or exchange and interaction with other individuals. Thus, the motivation is provided by a combination of intrinsic and extrinsic rewards. These rewards include accurate and honest feedback, which may involve direction and advice rather than unconditional pleasantness or agreement. </a:t>
            </a:r>
          </a:p>
          <a:p>
            <a:pPr marL="342900" indent="-342900" algn="just">
              <a:buAutoNum type="arabicPeriod"/>
            </a:pPr>
            <a:r>
              <a:rPr lang="en-US" b="1" dirty="0"/>
              <a:t>Growth needs: </a:t>
            </a:r>
            <a:r>
              <a:rPr lang="en-US" dirty="0"/>
              <a:t>These are needs that are fulfilled by strong personal involvement that fully utilizes our skills, abilities, and creativity. They include Maslow’s self- actualization as well as esteem needs that rely on intrinsic rewards. </a:t>
            </a:r>
          </a:p>
        </p:txBody>
      </p:sp>
      <p:sp>
        <p:nvSpPr>
          <p:cNvPr id="7" name="مستطيل 6"/>
          <p:cNvSpPr/>
          <p:nvPr/>
        </p:nvSpPr>
        <p:spPr>
          <a:xfrm>
            <a:off x="1981200" y="5380108"/>
            <a:ext cx="4572000" cy="646331"/>
          </a:xfrm>
          <a:prstGeom prst="rect">
            <a:avLst/>
          </a:prstGeom>
          <a:ln>
            <a:solidFill>
              <a:schemeClr val="accent3">
                <a:lumMod val="60000"/>
                <a:lumOff val="40000"/>
              </a:schemeClr>
            </a:solidFill>
          </a:ln>
        </p:spPr>
        <p:txBody>
          <a:bodyPr>
            <a:spAutoFit/>
          </a:bodyPr>
          <a:lstStyle/>
          <a:p>
            <a:pPr algn="ctr"/>
            <a:r>
              <a:rPr lang="en-US" dirty="0"/>
              <a:t>-can strive to fulfill these in any order</a:t>
            </a:r>
          </a:p>
          <a:p>
            <a:pPr algn="ctr"/>
            <a:r>
              <a:rPr lang="en-US" dirty="0"/>
              <a:t>-can use this to motivate employees</a:t>
            </a:r>
          </a:p>
        </p:txBody>
      </p:sp>
      <p:sp>
        <p:nvSpPr>
          <p:cNvPr id="8" name="مستطيل 7"/>
          <p:cNvSpPr/>
          <p:nvPr/>
        </p:nvSpPr>
        <p:spPr>
          <a:xfrm>
            <a:off x="3155476" y="304800"/>
            <a:ext cx="3198633" cy="369332"/>
          </a:xfrm>
          <a:prstGeom prst="rect">
            <a:avLst/>
          </a:prstGeom>
        </p:spPr>
        <p:txBody>
          <a:bodyPr wrap="none">
            <a:spAutoFit/>
          </a:bodyPr>
          <a:lstStyle/>
          <a:p>
            <a:r>
              <a:rPr lang="en-US" b="1" dirty="0"/>
              <a:t>Motivation Theory and Models </a:t>
            </a:r>
          </a:p>
        </p:txBody>
      </p:sp>
    </p:spTree>
    <p:extLst>
      <p:ext uri="{BB962C8B-B14F-4D97-AF65-F5344CB8AC3E}">
        <p14:creationId xmlns:p14="http://schemas.microsoft.com/office/powerpoint/2010/main" val="2777903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F74F82-1F3F-489F-BE88-DDD1BD6132B8}" type="datetime1">
              <a:rPr lang="en-US" smtClean="0"/>
              <a:t>5/23/2018</a:t>
            </a:fld>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33</a:t>
            </a:fld>
            <a:endParaRPr lang="en-US"/>
          </a:p>
        </p:txBody>
      </p:sp>
      <p:sp>
        <p:nvSpPr>
          <p:cNvPr id="5" name="مستطيل 4"/>
          <p:cNvSpPr/>
          <p:nvPr/>
        </p:nvSpPr>
        <p:spPr>
          <a:xfrm>
            <a:off x="3089926" y="228600"/>
            <a:ext cx="3008452" cy="369332"/>
          </a:xfrm>
          <a:prstGeom prst="rect">
            <a:avLst/>
          </a:prstGeom>
        </p:spPr>
        <p:txBody>
          <a:bodyPr wrap="none">
            <a:spAutoFit/>
          </a:bodyPr>
          <a:lstStyle/>
          <a:p>
            <a:r>
              <a:rPr lang="en-US" b="1" dirty="0"/>
              <a:t>McClelland’s Theory of Needs</a:t>
            </a:r>
          </a:p>
        </p:txBody>
      </p:sp>
      <p:sp>
        <p:nvSpPr>
          <p:cNvPr id="6" name="مستطيل 5"/>
          <p:cNvSpPr/>
          <p:nvPr/>
        </p:nvSpPr>
        <p:spPr>
          <a:xfrm>
            <a:off x="609600" y="941487"/>
            <a:ext cx="7924800" cy="5078313"/>
          </a:xfrm>
          <a:prstGeom prst="rect">
            <a:avLst/>
          </a:prstGeom>
          <a:ln>
            <a:solidFill>
              <a:schemeClr val="accent3">
                <a:lumMod val="60000"/>
                <a:lumOff val="40000"/>
              </a:schemeClr>
            </a:solidFill>
          </a:ln>
        </p:spPr>
        <p:txBody>
          <a:bodyPr wrap="square">
            <a:spAutoFit/>
          </a:bodyPr>
          <a:lstStyle/>
          <a:p>
            <a:pPr algn="just"/>
            <a:r>
              <a:rPr lang="en-US" dirty="0"/>
              <a:t>Psychologist David McClelland has been more concerned with the </a:t>
            </a:r>
            <a:r>
              <a:rPr lang="en-US" dirty="0" err="1"/>
              <a:t>behavioural</a:t>
            </a:r>
            <a:r>
              <a:rPr lang="en-US" dirty="0"/>
              <a:t> consequences of need.  The three areas of need he has identified include the need for achievement, the need for affiliation, and the need for power. </a:t>
            </a:r>
          </a:p>
          <a:p>
            <a:pPr algn="just"/>
            <a:endParaRPr lang="en-US" dirty="0"/>
          </a:p>
          <a:p>
            <a:pPr marL="342900" indent="-342900" algn="just">
              <a:buAutoNum type="arabicPeriod"/>
            </a:pPr>
            <a:r>
              <a:rPr lang="en-US" b="1" dirty="0"/>
              <a:t>Need for achievement: </a:t>
            </a:r>
            <a:r>
              <a:rPr lang="en-US" dirty="0"/>
              <a:t>Individuals in this category have a strong desire to perform challenging tasks well. They have a preference for situations where personal responsibility can be taken for successful outcomes. The goals they set provide for moderate and calculated risk, and the individual seeks performance feedback to allow for modification and to ensure success. </a:t>
            </a:r>
          </a:p>
          <a:p>
            <a:pPr marL="342900" indent="-342900" algn="just">
              <a:buAutoNum type="arabicPeriod"/>
            </a:pPr>
            <a:r>
              <a:rPr lang="en-US" b="1" dirty="0"/>
              <a:t>Need for affiliation: </a:t>
            </a:r>
            <a:r>
              <a:rPr lang="en-US" dirty="0"/>
              <a:t>People in this category display a need to establish and maintain friendly, compatible relationships. They have a need to like other people and want others to like them. They have an ability to create social networks that will result in meeting these needs. </a:t>
            </a:r>
          </a:p>
          <a:p>
            <a:pPr marL="342900" indent="-342900" algn="just">
              <a:buAutoNum type="arabicPeriod"/>
            </a:pPr>
            <a:r>
              <a:rPr lang="en-US" b="1" dirty="0"/>
              <a:t>Need for power: </a:t>
            </a:r>
            <a:r>
              <a:rPr lang="en-US" dirty="0"/>
              <a:t>People in this category have a strong need to have influence over others. They wish to make a significant impact and impression on those with whom they come in contact. This need for power corresponds in many ways to Maslow’s esteem needs where power is used to get attention or to build personal prestige.</a:t>
            </a:r>
          </a:p>
        </p:txBody>
      </p:sp>
    </p:spTree>
    <p:extLst>
      <p:ext uri="{BB962C8B-B14F-4D97-AF65-F5344CB8AC3E}">
        <p14:creationId xmlns:p14="http://schemas.microsoft.com/office/powerpoint/2010/main" val="3271953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F74F82-1F3F-489F-BE88-DDD1BD6132B8}"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34</a:t>
            </a:fld>
            <a:endParaRPr lang="en-US"/>
          </a:p>
        </p:txBody>
      </p:sp>
      <p:pic>
        <p:nvPicPr>
          <p:cNvPr id="13314" name="Picture 2" descr="نتيجة بحث الصور عن ‪Vroom's Expectancy Theory/Process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47" y="1447800"/>
            <a:ext cx="8355217" cy="4191000"/>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6"/>
          <p:cNvSpPr/>
          <p:nvPr/>
        </p:nvSpPr>
        <p:spPr>
          <a:xfrm>
            <a:off x="3276600" y="304800"/>
            <a:ext cx="3181768" cy="400110"/>
          </a:xfrm>
          <a:prstGeom prst="rect">
            <a:avLst/>
          </a:prstGeom>
        </p:spPr>
        <p:txBody>
          <a:bodyPr wrap="none">
            <a:spAutoFit/>
          </a:bodyPr>
          <a:lstStyle/>
          <a:p>
            <a:r>
              <a:rPr lang="en-US" sz="2000" b="1" dirty="0"/>
              <a:t>Vroom's Expectancy Theory </a:t>
            </a:r>
          </a:p>
        </p:txBody>
      </p:sp>
    </p:spTree>
    <p:extLst>
      <p:ext uri="{BB962C8B-B14F-4D97-AF65-F5344CB8AC3E}">
        <p14:creationId xmlns:p14="http://schemas.microsoft.com/office/powerpoint/2010/main" val="529206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F74F82-1F3F-489F-BE88-DDD1BD6132B8}"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35</a:t>
            </a:fld>
            <a:endParaRPr lang="en-US"/>
          </a:p>
        </p:txBody>
      </p:sp>
      <p:sp>
        <p:nvSpPr>
          <p:cNvPr id="5" name="مستطيل 4"/>
          <p:cNvSpPr/>
          <p:nvPr/>
        </p:nvSpPr>
        <p:spPr>
          <a:xfrm>
            <a:off x="3130675" y="304800"/>
            <a:ext cx="3006079" cy="369332"/>
          </a:xfrm>
          <a:prstGeom prst="rect">
            <a:avLst/>
          </a:prstGeom>
        </p:spPr>
        <p:txBody>
          <a:bodyPr wrap="none">
            <a:spAutoFit/>
          </a:bodyPr>
          <a:lstStyle/>
          <a:p>
            <a:pPr fontAlgn="base"/>
            <a:r>
              <a:rPr lang="en-US" b="1" dirty="0" err="1"/>
              <a:t>herzberg’s</a:t>
            </a:r>
            <a:r>
              <a:rPr lang="en-US" b="1" dirty="0"/>
              <a:t> Two-Factor Theory</a:t>
            </a:r>
          </a:p>
        </p:txBody>
      </p:sp>
      <p:sp>
        <p:nvSpPr>
          <p:cNvPr id="6" name="مستطيل 5"/>
          <p:cNvSpPr/>
          <p:nvPr/>
        </p:nvSpPr>
        <p:spPr>
          <a:xfrm>
            <a:off x="381000" y="838200"/>
            <a:ext cx="8382000" cy="1631216"/>
          </a:xfrm>
          <a:prstGeom prst="rect">
            <a:avLst/>
          </a:prstGeom>
          <a:ln>
            <a:solidFill>
              <a:schemeClr val="accent3">
                <a:lumMod val="60000"/>
                <a:lumOff val="40000"/>
              </a:schemeClr>
            </a:solidFill>
          </a:ln>
        </p:spPr>
        <p:txBody>
          <a:bodyPr wrap="square">
            <a:spAutoFit/>
          </a:bodyPr>
          <a:lstStyle/>
          <a:p>
            <a:pPr marL="285750" indent="-285750" algn="just" fontAlgn="base">
              <a:buFont typeface="Arial" pitchFamily="34" charset="0"/>
              <a:buChar char="•"/>
            </a:pPr>
            <a:r>
              <a:rPr lang="en-US" sz="1600" dirty="0"/>
              <a:t>American psychologist </a:t>
            </a:r>
            <a:r>
              <a:rPr lang="en-US" sz="1600" b="1" dirty="0"/>
              <a:t>Frederick Herzberg</a:t>
            </a:r>
            <a:r>
              <a:rPr lang="en-US" sz="1600" dirty="0"/>
              <a:t> is regarded as one of the great original thinkers in management and motivational theory. </a:t>
            </a:r>
          </a:p>
          <a:p>
            <a:pPr marL="285750" indent="-285750" algn="just" fontAlgn="base">
              <a:buFont typeface="Arial" pitchFamily="34" charset="0"/>
              <a:buChar char="•"/>
            </a:pPr>
            <a:r>
              <a:rPr lang="en-US" sz="1600" dirty="0"/>
              <a:t>Herzberg set out to determine the effect of attitude on motivation, by simply asking people to describe the times when they felt really good, and really bad, about their jobs. </a:t>
            </a:r>
          </a:p>
          <a:p>
            <a:pPr marL="285750" indent="-285750" algn="just" fontAlgn="base">
              <a:buFont typeface="Arial" pitchFamily="34" charset="0"/>
              <a:buChar char="•"/>
            </a:pPr>
            <a:r>
              <a:rPr lang="en-US" sz="1600" b="1" dirty="0"/>
              <a:t>The results from this inquiry form the basis of Herzberg’s Motivation-Hygiene Theory (sometimes known as Herzberg’s “Two Factor Theory”). </a:t>
            </a:r>
            <a:endParaRPr lang="en-US" sz="1600" dirty="0"/>
          </a:p>
        </p:txBody>
      </p:sp>
      <p:pic>
        <p:nvPicPr>
          <p:cNvPr id="7" name="Picture 2" descr="https://s3-us-west-2.amazonaws.com/courses-images/wp-content/uploads/sites/143/2017/02/04203023/Herzber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473194"/>
            <a:ext cx="6743249" cy="400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40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F74F82-1F3F-489F-BE88-DDD1BD6132B8}" type="datetime1">
              <a:rPr lang="en-US" smtClean="0"/>
              <a:t>5/23/2018</a:t>
            </a:fld>
            <a:endParaRPr lang="en-US" dirty="0"/>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36</a:t>
            </a:fld>
            <a:endParaRPr lang="en-US"/>
          </a:p>
        </p:txBody>
      </p:sp>
      <p:sp>
        <p:nvSpPr>
          <p:cNvPr id="7" name="مستطيل 6"/>
          <p:cNvSpPr/>
          <p:nvPr/>
        </p:nvSpPr>
        <p:spPr>
          <a:xfrm>
            <a:off x="3151550" y="381000"/>
            <a:ext cx="2859950" cy="369332"/>
          </a:xfrm>
          <a:prstGeom prst="rect">
            <a:avLst/>
          </a:prstGeom>
        </p:spPr>
        <p:txBody>
          <a:bodyPr wrap="none">
            <a:spAutoFit/>
          </a:bodyPr>
          <a:lstStyle/>
          <a:p>
            <a:pPr fontAlgn="base"/>
            <a:r>
              <a:rPr lang="en-US" b="1" dirty="0"/>
              <a:t>Stacey Adams Equity Theory</a:t>
            </a:r>
          </a:p>
        </p:txBody>
      </p:sp>
      <p:sp>
        <p:nvSpPr>
          <p:cNvPr id="8" name="مستطيل 7"/>
          <p:cNvSpPr/>
          <p:nvPr/>
        </p:nvSpPr>
        <p:spPr>
          <a:xfrm>
            <a:off x="257175" y="914400"/>
            <a:ext cx="8610600" cy="2308324"/>
          </a:xfrm>
          <a:prstGeom prst="rect">
            <a:avLst/>
          </a:prstGeom>
          <a:ln>
            <a:solidFill>
              <a:schemeClr val="accent3">
                <a:lumMod val="60000"/>
                <a:lumOff val="40000"/>
              </a:schemeClr>
            </a:solidFill>
          </a:ln>
        </p:spPr>
        <p:txBody>
          <a:bodyPr wrap="square">
            <a:spAutoFit/>
          </a:bodyPr>
          <a:lstStyle/>
          <a:p>
            <a:pPr marL="285750" indent="-285750" algn="just">
              <a:buFont typeface="Arial" pitchFamily="34" charset="0"/>
              <a:buChar char="•"/>
            </a:pPr>
            <a:r>
              <a:rPr lang="en-US" sz="1600" dirty="0"/>
              <a:t>John Stacey Adams' equity theory helps explain why pay and conditions alone do not determine motivation. It also explains why giving one person a promotion or pay-rise can have a demotivating effect on others.</a:t>
            </a:r>
          </a:p>
          <a:p>
            <a:pPr algn="just"/>
            <a:endParaRPr lang="en-US" sz="1600" dirty="0"/>
          </a:p>
          <a:p>
            <a:pPr marL="285750" indent="-285750" algn="just">
              <a:buFont typeface="Arial" pitchFamily="34" charset="0"/>
              <a:buChar char="•"/>
            </a:pPr>
            <a:r>
              <a:rPr lang="en-US" sz="1600" dirty="0"/>
              <a:t>Employees seek to maintain equity between the inputs that they bring to a job and the outcomes that they receive from it against the perceived inputs and outcomes of others. The belief in equity theory is that people value fair treatment which causes them to be motivated to keep the fairness maintained within the relationships of their co-workers and the organization.</a:t>
            </a:r>
          </a:p>
          <a:p>
            <a:pPr marL="285750" indent="-285750" algn="just">
              <a:buFont typeface="Arial" pitchFamily="34" charset="0"/>
              <a:buChar char="•"/>
            </a:pPr>
            <a:endParaRPr lang="en-US" sz="1600" dirty="0"/>
          </a:p>
        </p:txBody>
      </p:sp>
      <p:sp>
        <p:nvSpPr>
          <p:cNvPr id="9" name="مستطيل 8"/>
          <p:cNvSpPr/>
          <p:nvPr/>
        </p:nvSpPr>
        <p:spPr>
          <a:xfrm>
            <a:off x="257175" y="3386078"/>
            <a:ext cx="8610600" cy="2308324"/>
          </a:xfrm>
          <a:prstGeom prst="rect">
            <a:avLst/>
          </a:prstGeom>
          <a:ln>
            <a:solidFill>
              <a:schemeClr val="accent3">
                <a:lumMod val="60000"/>
                <a:lumOff val="40000"/>
              </a:schemeClr>
            </a:solidFill>
          </a:ln>
        </p:spPr>
        <p:txBody>
          <a:bodyPr wrap="square">
            <a:spAutoFit/>
          </a:bodyPr>
          <a:lstStyle/>
          <a:p>
            <a:pPr marL="285750" indent="-285750" algn="just" fontAlgn="base">
              <a:buFont typeface="Arial" pitchFamily="34" charset="0"/>
              <a:buChar char="•"/>
            </a:pPr>
            <a:r>
              <a:rPr lang="en-US" dirty="0"/>
              <a:t>Employees expect a fair return for what they contribute to their jobs, a concept referred to as the "equity norm".</a:t>
            </a:r>
          </a:p>
          <a:p>
            <a:pPr marL="285750" indent="-285750" algn="just" fontAlgn="base">
              <a:buFont typeface="Arial" pitchFamily="34" charset="0"/>
              <a:buChar char="•"/>
            </a:pPr>
            <a:r>
              <a:rPr lang="en-US" dirty="0"/>
              <a:t>Employees determine what their equitable return should be after comparing their inputs and outcomes with those of their coworkers (social comparison).</a:t>
            </a:r>
          </a:p>
          <a:p>
            <a:pPr marL="285750" indent="-285750" algn="just" fontAlgn="base">
              <a:buFont typeface="Arial" pitchFamily="34" charset="0"/>
              <a:buChar char="•"/>
            </a:pPr>
            <a:r>
              <a:rPr lang="en-US" dirty="0"/>
              <a:t>Employees who perceive themselves as being in an inequitable situation will seek to reduce the inequity either by distorting inputs and/or outcomes in their own minds ("cognitive distortion"), by directly altering inputs and/or outputs, or by leaving the organization.</a:t>
            </a:r>
          </a:p>
        </p:txBody>
      </p:sp>
    </p:spTree>
    <p:extLst>
      <p:ext uri="{BB962C8B-B14F-4D97-AF65-F5344CB8AC3E}">
        <p14:creationId xmlns:p14="http://schemas.microsoft.com/office/powerpoint/2010/main" val="1661796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F74F82-1F3F-489F-BE88-DDD1BD6132B8}"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37</a:t>
            </a:fld>
            <a:endParaRPr lang="en-US"/>
          </a:p>
        </p:txBody>
      </p:sp>
      <p:sp>
        <p:nvSpPr>
          <p:cNvPr id="5" name="مستطيل 4"/>
          <p:cNvSpPr/>
          <p:nvPr/>
        </p:nvSpPr>
        <p:spPr>
          <a:xfrm>
            <a:off x="542925" y="685800"/>
            <a:ext cx="8077200" cy="2031325"/>
          </a:xfrm>
          <a:prstGeom prst="rect">
            <a:avLst/>
          </a:prstGeom>
          <a:ln>
            <a:solidFill>
              <a:schemeClr val="accent3">
                <a:lumMod val="60000"/>
                <a:lumOff val="40000"/>
              </a:schemeClr>
            </a:solidFill>
          </a:ln>
        </p:spPr>
        <p:txBody>
          <a:bodyPr wrap="square">
            <a:spAutoFit/>
          </a:bodyPr>
          <a:lstStyle/>
          <a:p>
            <a:pPr algn="just" fontAlgn="base"/>
            <a:r>
              <a:rPr lang="en-US" dirty="0"/>
              <a:t>In the late 1960s, Locke's pioneering research into goal setting and motivation gave us our modern understanding of goal setting. In his 1968 article "</a:t>
            </a:r>
            <a:r>
              <a:rPr lang="en-US" b="1" dirty="0">
                <a:hlinkClick r:id="rId2"/>
              </a:rPr>
              <a:t>Toward a Theory of Task Motivation and Incentives</a:t>
            </a:r>
            <a:r>
              <a:rPr lang="en-US" dirty="0"/>
              <a:t>," he showed that clear goals and appropriate feedback motivate employees. He went on to highlight that working toward a goal is also a major source of motivation – which, in turn, improves performance.</a:t>
            </a:r>
          </a:p>
          <a:p>
            <a:pPr algn="just" fontAlgn="base"/>
            <a:r>
              <a:rPr lang="en-US" dirty="0"/>
              <a:t>Locke's research showed that the more difficult and specific a goal is, the harder people tend to work to achieve it.</a:t>
            </a:r>
          </a:p>
        </p:txBody>
      </p:sp>
      <p:sp>
        <p:nvSpPr>
          <p:cNvPr id="6" name="مستطيل 5"/>
          <p:cNvSpPr/>
          <p:nvPr/>
        </p:nvSpPr>
        <p:spPr>
          <a:xfrm>
            <a:off x="3276600" y="304800"/>
            <a:ext cx="2769348" cy="369332"/>
          </a:xfrm>
          <a:prstGeom prst="rect">
            <a:avLst/>
          </a:prstGeom>
        </p:spPr>
        <p:txBody>
          <a:bodyPr wrap="none">
            <a:spAutoFit/>
          </a:bodyPr>
          <a:lstStyle/>
          <a:p>
            <a:pPr fontAlgn="base"/>
            <a:r>
              <a:rPr lang="en-US" b="1" dirty="0"/>
              <a:t>Locke and Latham's Theory</a:t>
            </a:r>
          </a:p>
        </p:txBody>
      </p:sp>
      <p:sp>
        <p:nvSpPr>
          <p:cNvPr id="7" name="مستطيل 6"/>
          <p:cNvSpPr/>
          <p:nvPr/>
        </p:nvSpPr>
        <p:spPr>
          <a:xfrm>
            <a:off x="542925" y="3200400"/>
            <a:ext cx="8077200" cy="2308324"/>
          </a:xfrm>
          <a:prstGeom prst="rect">
            <a:avLst/>
          </a:prstGeom>
        </p:spPr>
        <p:txBody>
          <a:bodyPr wrap="square">
            <a:spAutoFit/>
          </a:bodyPr>
          <a:lstStyle/>
          <a:p>
            <a:pPr fontAlgn="base"/>
            <a:r>
              <a:rPr lang="en-US" b="1" dirty="0"/>
              <a:t>Locke and Latham's Five Principles</a:t>
            </a:r>
          </a:p>
          <a:p>
            <a:pPr fontAlgn="base"/>
            <a:r>
              <a:rPr lang="en-US" dirty="0"/>
              <a:t>According to Locke and Latham, there are five goal setting principles that can improve our chances of success:</a:t>
            </a:r>
          </a:p>
          <a:p>
            <a:pPr marL="342900" indent="-342900" fontAlgn="base">
              <a:buFont typeface="+mj-lt"/>
              <a:buAutoNum type="arabicPeriod"/>
            </a:pPr>
            <a:r>
              <a:rPr lang="en-US" dirty="0"/>
              <a:t>Clarity- SMART</a:t>
            </a:r>
          </a:p>
          <a:p>
            <a:pPr marL="342900" indent="-342900" fontAlgn="base">
              <a:buFont typeface="+mj-lt"/>
              <a:buAutoNum type="arabicPeriod"/>
            </a:pPr>
            <a:r>
              <a:rPr lang="en-US" dirty="0"/>
              <a:t>Challenge- the Inverted-U model -</a:t>
            </a:r>
            <a:r>
              <a:rPr lang="en-US" i="1" dirty="0"/>
              <a:t> Yerkes-Dodson Law</a:t>
            </a:r>
            <a:endParaRPr lang="en-US" dirty="0"/>
          </a:p>
          <a:p>
            <a:pPr marL="342900" indent="-342900" fontAlgn="base">
              <a:buFont typeface="+mj-lt"/>
              <a:buAutoNum type="arabicPeriod"/>
            </a:pPr>
            <a:r>
              <a:rPr lang="en-US" dirty="0"/>
              <a:t>Commitment- </a:t>
            </a:r>
            <a:r>
              <a:rPr lang="en-US" dirty="0" err="1"/>
              <a:t>Amabile</a:t>
            </a:r>
            <a:r>
              <a:rPr lang="en-US" dirty="0"/>
              <a:t> and Kramer's Progress Theory </a:t>
            </a:r>
          </a:p>
          <a:p>
            <a:pPr marL="342900" indent="-342900" fontAlgn="base">
              <a:buFont typeface="+mj-lt"/>
              <a:buAutoNum type="arabicPeriod"/>
            </a:pPr>
            <a:r>
              <a:rPr lang="en-US" dirty="0"/>
              <a:t>Feedback- Stop – Keep Doing – Start    model </a:t>
            </a:r>
          </a:p>
          <a:p>
            <a:pPr marL="342900" indent="-342900" fontAlgn="base">
              <a:buFont typeface="+mj-lt"/>
              <a:buAutoNum type="arabicPeriod"/>
            </a:pPr>
            <a:r>
              <a:rPr lang="en-US" dirty="0"/>
              <a:t>Task complexity.</a:t>
            </a:r>
          </a:p>
        </p:txBody>
      </p:sp>
      <p:pic>
        <p:nvPicPr>
          <p:cNvPr id="15362" name="Picture 2" descr="Inverted-U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33800"/>
            <a:ext cx="3028950" cy="287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272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F74F82-1F3F-489F-BE88-DDD1BD6132B8}"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38</a:t>
            </a:fld>
            <a:endParaRPr lang="en-US"/>
          </a:p>
        </p:txBody>
      </p:sp>
      <p:sp>
        <p:nvSpPr>
          <p:cNvPr id="5" name="مستطيل 4"/>
          <p:cNvSpPr/>
          <p:nvPr/>
        </p:nvSpPr>
        <p:spPr>
          <a:xfrm>
            <a:off x="2958513" y="304800"/>
            <a:ext cx="3226974" cy="369332"/>
          </a:xfrm>
          <a:prstGeom prst="rect">
            <a:avLst/>
          </a:prstGeom>
        </p:spPr>
        <p:txBody>
          <a:bodyPr wrap="none">
            <a:spAutoFit/>
          </a:bodyPr>
          <a:lstStyle/>
          <a:p>
            <a:r>
              <a:rPr lang="en-US" b="1" dirty="0"/>
              <a:t>Skinner's Reinforcement Theory</a:t>
            </a:r>
          </a:p>
        </p:txBody>
      </p:sp>
      <p:sp>
        <p:nvSpPr>
          <p:cNvPr id="7" name="مستطيل 6"/>
          <p:cNvSpPr/>
          <p:nvPr/>
        </p:nvSpPr>
        <p:spPr>
          <a:xfrm>
            <a:off x="533400" y="990600"/>
            <a:ext cx="8001000" cy="3139321"/>
          </a:xfrm>
          <a:prstGeom prst="rect">
            <a:avLst/>
          </a:prstGeom>
          <a:ln>
            <a:solidFill>
              <a:schemeClr val="accent3">
                <a:lumMod val="60000"/>
                <a:lumOff val="40000"/>
              </a:schemeClr>
            </a:solidFill>
          </a:ln>
        </p:spPr>
        <p:txBody>
          <a:bodyPr wrap="square">
            <a:spAutoFit/>
          </a:bodyPr>
          <a:lstStyle/>
          <a:p>
            <a:pPr algn="just"/>
            <a:r>
              <a:rPr lang="en-US" dirty="0"/>
              <a:t>Operant conditioning can be described as a process that attempts to modify behavior through the use of positive and negative reinforcement. Through operant conditioning, an individual makes an association between a particular behavior and a consequence (Skinner, 1938).</a:t>
            </a:r>
          </a:p>
          <a:p>
            <a:pPr algn="just"/>
            <a:endParaRPr lang="en-US" dirty="0"/>
          </a:p>
          <a:p>
            <a:pPr fontAlgn="t"/>
            <a:r>
              <a:rPr lang="en-US" dirty="0"/>
              <a:t>-Skinner assuming that people are motivated by consequences of their behavior</a:t>
            </a:r>
            <a:br>
              <a:rPr lang="en-US" dirty="0"/>
            </a:br>
            <a:r>
              <a:rPr lang="en-US" dirty="0"/>
              <a:t>-rewards and punishments are thought to motivate people to behave in certain ways</a:t>
            </a:r>
            <a:br>
              <a:rPr lang="en-US" dirty="0"/>
            </a:br>
            <a:r>
              <a:rPr lang="en-US" dirty="0"/>
              <a:t>-this theory begins with a stimulus which causes a response from a person</a:t>
            </a:r>
            <a:br>
              <a:rPr lang="en-US" dirty="0"/>
            </a:br>
            <a:r>
              <a:rPr lang="en-US" dirty="0"/>
              <a:t>-reinforcement works when there is a clear relationship between someone's response to a stimulus and consequence</a:t>
            </a:r>
          </a:p>
        </p:txBody>
      </p:sp>
    </p:spTree>
    <p:extLst>
      <p:ext uri="{BB962C8B-B14F-4D97-AF65-F5344CB8AC3E}">
        <p14:creationId xmlns:p14="http://schemas.microsoft.com/office/powerpoint/2010/main" val="1056332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F74F82-1F3F-489F-BE88-DDD1BD6132B8}"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39</a:t>
            </a:fld>
            <a:endParaRPr lang="en-US"/>
          </a:p>
        </p:txBody>
      </p:sp>
      <p:sp>
        <p:nvSpPr>
          <p:cNvPr id="5" name="مستطيل 4"/>
          <p:cNvSpPr/>
          <p:nvPr/>
        </p:nvSpPr>
        <p:spPr>
          <a:xfrm>
            <a:off x="504825" y="1066800"/>
            <a:ext cx="8077200" cy="3693319"/>
          </a:xfrm>
          <a:prstGeom prst="rect">
            <a:avLst/>
          </a:prstGeom>
          <a:ln>
            <a:solidFill>
              <a:schemeClr val="accent3">
                <a:lumMod val="60000"/>
                <a:lumOff val="40000"/>
              </a:schemeClr>
            </a:solidFill>
          </a:ln>
        </p:spPr>
        <p:txBody>
          <a:bodyPr wrap="square">
            <a:spAutoFit/>
          </a:bodyPr>
          <a:lstStyle/>
          <a:p>
            <a:r>
              <a:rPr lang="en-US" b="1" dirty="0"/>
              <a:t>Power</a:t>
            </a:r>
          </a:p>
          <a:p>
            <a:pPr marL="285750" indent="-285750">
              <a:buFont typeface="Arial" pitchFamily="34" charset="0"/>
              <a:buChar char="•"/>
            </a:pPr>
            <a:r>
              <a:rPr lang="en-US" dirty="0"/>
              <a:t>the ability to influence others to bring about desired outcomes</a:t>
            </a:r>
          </a:p>
          <a:p>
            <a:endParaRPr lang="en-US" dirty="0"/>
          </a:p>
          <a:p>
            <a:r>
              <a:rPr lang="en-US" b="1" dirty="0"/>
              <a:t>Politics</a:t>
            </a:r>
          </a:p>
          <a:p>
            <a:pPr marL="285750" indent="-285750">
              <a:buFont typeface="Arial" pitchFamily="34" charset="0"/>
              <a:buChar char="•"/>
            </a:pPr>
            <a:r>
              <a:rPr lang="en-US" dirty="0"/>
              <a:t>use of power to influence decisions</a:t>
            </a:r>
          </a:p>
          <a:p>
            <a:pPr marL="285750" indent="-285750">
              <a:buFont typeface="Arial" pitchFamily="34" charset="0"/>
              <a:buChar char="•"/>
            </a:pPr>
            <a:r>
              <a:rPr lang="en-US" dirty="0"/>
              <a:t>power use can have an impact on career progress, on job performance, on organizational effectiveness, </a:t>
            </a:r>
          </a:p>
          <a:p>
            <a:pPr marL="285750" indent="-285750">
              <a:buFont typeface="Arial" pitchFamily="34" charset="0"/>
              <a:buChar char="•"/>
            </a:pPr>
            <a:r>
              <a:rPr lang="en-US" dirty="0"/>
              <a:t>make rigid bureaucracies more flexible, innovative, and adaptive.</a:t>
            </a:r>
          </a:p>
          <a:p>
            <a:pPr marL="285750" indent="-285750">
              <a:buFont typeface="Arial" pitchFamily="34" charset="0"/>
              <a:buChar char="•"/>
            </a:pPr>
            <a:r>
              <a:rPr lang="en-US" dirty="0"/>
              <a:t>formal power as a sole source of influencing behavior to make organizations more competitive, responsive,</a:t>
            </a:r>
          </a:p>
          <a:p>
            <a:pPr marL="285750" indent="-285750">
              <a:buFont typeface="Arial" pitchFamily="34" charset="0"/>
              <a:buChar char="•"/>
            </a:pPr>
            <a:endParaRPr lang="en-US" b="1" dirty="0"/>
          </a:p>
          <a:p>
            <a:r>
              <a:rPr lang="en-US" b="1" dirty="0"/>
              <a:t>power be used if</a:t>
            </a:r>
          </a:p>
          <a:p>
            <a:pPr marL="285750" indent="-285750">
              <a:buFont typeface="Arial" pitchFamily="34" charset="0"/>
              <a:buChar char="•"/>
            </a:pPr>
            <a:r>
              <a:rPr lang="en-US" dirty="0"/>
              <a:t>important decisions, performance is difficult, to re-gather group etc.</a:t>
            </a:r>
          </a:p>
        </p:txBody>
      </p:sp>
    </p:spTree>
    <p:extLst>
      <p:ext uri="{BB962C8B-B14F-4D97-AF65-F5344CB8AC3E}">
        <p14:creationId xmlns:p14="http://schemas.microsoft.com/office/powerpoint/2010/main" val="253893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D7EF2BE-626E-4F5F-9393-FE8A987E9EB0}" type="datetime1">
              <a:rPr lang="en-US" smtClean="0"/>
              <a:t>5/23/2018</a:t>
            </a:fld>
            <a:endParaRPr lang="en-US" dirty="0"/>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4</a:t>
            </a:fld>
            <a:endParaRPr lang="en-US"/>
          </a:p>
        </p:txBody>
      </p:sp>
      <p:sp>
        <p:nvSpPr>
          <p:cNvPr id="5" name="مستطيل 4"/>
          <p:cNvSpPr/>
          <p:nvPr/>
        </p:nvSpPr>
        <p:spPr>
          <a:xfrm>
            <a:off x="3200400" y="381000"/>
            <a:ext cx="2531783" cy="369332"/>
          </a:xfrm>
          <a:prstGeom prst="rect">
            <a:avLst/>
          </a:prstGeom>
        </p:spPr>
        <p:txBody>
          <a:bodyPr wrap="none">
            <a:spAutoFit/>
          </a:bodyPr>
          <a:lstStyle/>
          <a:p>
            <a:r>
              <a:rPr lang="en-US" b="1" dirty="0"/>
              <a:t> Definition of Leadership</a:t>
            </a:r>
          </a:p>
        </p:txBody>
      </p:sp>
      <p:sp>
        <p:nvSpPr>
          <p:cNvPr id="6" name="مستطيل 5"/>
          <p:cNvSpPr/>
          <p:nvPr/>
        </p:nvSpPr>
        <p:spPr>
          <a:xfrm>
            <a:off x="457200" y="990600"/>
            <a:ext cx="8229600" cy="2585323"/>
          </a:xfrm>
          <a:prstGeom prst="rect">
            <a:avLst/>
          </a:prstGeom>
        </p:spPr>
        <p:txBody>
          <a:bodyPr wrap="square">
            <a:spAutoFit/>
          </a:bodyPr>
          <a:lstStyle/>
          <a:p>
            <a:pPr marL="285750" indent="-285750" algn="just">
              <a:buFont typeface="Arial" pitchFamily="34" charset="0"/>
              <a:buChar char="•"/>
            </a:pPr>
            <a:r>
              <a:rPr lang="en-US" dirty="0"/>
              <a:t>Leadership is a process by which a person influences others to accomplish an objective and directs the organization in a way that makes it more cohesive.</a:t>
            </a:r>
          </a:p>
          <a:p>
            <a:pPr marL="285750" indent="-285750" algn="just">
              <a:buFont typeface="Arial" pitchFamily="34" charset="0"/>
              <a:buChar char="•"/>
            </a:pPr>
            <a:endParaRPr lang="en-US" dirty="0"/>
          </a:p>
          <a:p>
            <a:pPr marL="285750" indent="-285750" algn="just">
              <a:buFont typeface="Arial" pitchFamily="34" charset="0"/>
              <a:buChar char="•"/>
            </a:pPr>
            <a:r>
              <a:rPr lang="en-US" dirty="0"/>
              <a:t>Leaders carry out this process by applying their leadership knowledge and skills. This is called Process Leadership.</a:t>
            </a:r>
          </a:p>
          <a:p>
            <a:pPr marL="285750" indent="-285750" algn="just">
              <a:buFont typeface="Arial" pitchFamily="34" charset="0"/>
              <a:buChar char="•"/>
            </a:pPr>
            <a:endParaRPr lang="en-US" dirty="0"/>
          </a:p>
          <a:p>
            <a:pPr marL="285750" indent="-285750" algn="just">
              <a:buFont typeface="Arial" pitchFamily="34" charset="0"/>
              <a:buChar char="•"/>
            </a:pPr>
            <a:r>
              <a:rPr lang="en-US" dirty="0"/>
              <a:t>leadership is learned, the skills and knowledge processed by the leader can be influenced by his or hers attributes or traits; such as beliefs, values, ethics, and character.</a:t>
            </a:r>
          </a:p>
        </p:txBody>
      </p:sp>
      <p:pic>
        <p:nvPicPr>
          <p:cNvPr id="3074" name="Picture 2" descr="نتيجة بحث الصور عن ‪Definition of Leade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90" y="3852922"/>
            <a:ext cx="8335309" cy="2457391"/>
          </a:xfrm>
          <a:prstGeom prst="rect">
            <a:avLst/>
          </a:prstGeom>
          <a:noFill/>
          <a:extLst>
            <a:ext uri="{909E8E84-426E-40DD-AFC4-6F175D3DCCD1}">
              <a14:hiddenFill xmlns:a14="http://schemas.microsoft.com/office/drawing/2010/main">
                <a:solidFill>
                  <a:srgbClr val="FFFFFF"/>
                </a:solidFill>
              </a14:hiddenFill>
            </a:ext>
          </a:extLst>
        </p:spPr>
      </p:pic>
      <p:sp>
        <p:nvSpPr>
          <p:cNvPr id="7" name="سهم للأسفل 6"/>
          <p:cNvSpPr/>
          <p:nvPr/>
        </p:nvSpPr>
        <p:spPr>
          <a:xfrm>
            <a:off x="228600" y="565666"/>
            <a:ext cx="304800" cy="408253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تذييل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9332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F74F82-1F3F-489F-BE88-DDD1BD6132B8}"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40</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974724"/>
            <a:ext cx="8604250" cy="550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23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6C2D13D-F700-4255-8FA0-8297FEEA8C86}" type="datetime1">
              <a:rPr lang="en-US" smtClean="0"/>
              <a:t>5/23/2018</a:t>
            </a:fld>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5</a:t>
            </a:fld>
            <a:endParaRPr lang="en-US"/>
          </a:p>
        </p:txBody>
      </p:sp>
      <p:sp>
        <p:nvSpPr>
          <p:cNvPr id="5" name="مستطيل 4"/>
          <p:cNvSpPr/>
          <p:nvPr/>
        </p:nvSpPr>
        <p:spPr>
          <a:xfrm>
            <a:off x="0" y="304800"/>
            <a:ext cx="9144000" cy="369332"/>
          </a:xfrm>
          <a:prstGeom prst="rect">
            <a:avLst/>
          </a:prstGeom>
          <a:solidFill>
            <a:schemeClr val="accent6">
              <a:lumMod val="20000"/>
              <a:lumOff val="80000"/>
            </a:schemeClr>
          </a:solidFill>
        </p:spPr>
        <p:txBody>
          <a:bodyPr wrap="square">
            <a:spAutoFit/>
          </a:bodyPr>
          <a:lstStyle/>
          <a:p>
            <a:pPr algn="ctr"/>
            <a:r>
              <a:rPr lang="en-US" b="1" dirty="0"/>
              <a:t>Factors of Leadership</a:t>
            </a:r>
          </a:p>
        </p:txBody>
      </p:sp>
      <p:sp>
        <p:nvSpPr>
          <p:cNvPr id="6" name="مستطيل 5"/>
          <p:cNvSpPr/>
          <p:nvPr/>
        </p:nvSpPr>
        <p:spPr>
          <a:xfrm>
            <a:off x="381000" y="838200"/>
            <a:ext cx="8305800" cy="5509200"/>
          </a:xfrm>
          <a:prstGeom prst="rect">
            <a:avLst/>
          </a:prstGeom>
          <a:solidFill>
            <a:schemeClr val="accent3">
              <a:lumMod val="40000"/>
              <a:lumOff val="60000"/>
            </a:schemeClr>
          </a:solidFill>
        </p:spPr>
        <p:txBody>
          <a:bodyPr wrap="square">
            <a:spAutoFit/>
          </a:bodyPr>
          <a:lstStyle/>
          <a:p>
            <a:pPr algn="just"/>
            <a:r>
              <a:rPr lang="en-US" sz="1600" b="1" dirty="0"/>
              <a:t>1. Leader</a:t>
            </a:r>
          </a:p>
          <a:p>
            <a:pPr algn="just"/>
            <a:r>
              <a:rPr lang="en-US" sz="1600" dirty="0"/>
              <a:t>You must have an honest understanding of who you are, what you know, and what you can do. To be successful you have to convince your followers, not yourself or your superiors, that you are worthy of being followed. </a:t>
            </a:r>
          </a:p>
          <a:p>
            <a:pPr algn="just"/>
            <a:endParaRPr lang="en-US" sz="1600" dirty="0"/>
          </a:p>
          <a:p>
            <a:pPr algn="just"/>
            <a:r>
              <a:rPr lang="en-US" sz="1600" b="1" dirty="0"/>
              <a:t>2. Followers </a:t>
            </a:r>
            <a:endParaRPr lang="en-US" sz="1600" dirty="0"/>
          </a:p>
          <a:p>
            <a:pPr algn="just"/>
            <a:r>
              <a:rPr lang="en-US" sz="1600" dirty="0"/>
              <a:t>You must know your people! The fundamental starting point is having a good understanding of human nature, such as needs, emotions, and motivation. </a:t>
            </a:r>
          </a:p>
          <a:p>
            <a:pPr algn="just"/>
            <a:endParaRPr lang="en-US" sz="1600" dirty="0"/>
          </a:p>
          <a:p>
            <a:pPr algn="just"/>
            <a:r>
              <a:rPr lang="en-US" sz="1600" b="1" dirty="0"/>
              <a:t> 3. Communication </a:t>
            </a:r>
            <a:endParaRPr lang="en-US" sz="1600" dirty="0"/>
          </a:p>
          <a:p>
            <a:pPr algn="just"/>
            <a:r>
              <a:rPr lang="en-US" sz="1600" dirty="0"/>
              <a:t>You lead through two-way communication. Much of it is nonverbal. What and how you communicate either builds or harms the relationship between you and your employees. </a:t>
            </a:r>
          </a:p>
          <a:p>
            <a:pPr algn="just"/>
            <a:endParaRPr lang="en-US" sz="1600" dirty="0"/>
          </a:p>
          <a:p>
            <a:pPr algn="just"/>
            <a:r>
              <a:rPr lang="en-US" sz="1600" b="1" dirty="0"/>
              <a:t>4. Situation </a:t>
            </a:r>
          </a:p>
          <a:p>
            <a:pPr algn="just"/>
            <a:r>
              <a:rPr lang="en-US" sz="1600" dirty="0"/>
              <a:t>What you do in one situation will not always work in another. You must use your judgment to decide the best course of action and the leadership style needed for each situation.</a:t>
            </a:r>
          </a:p>
          <a:p>
            <a:pPr algn="just"/>
            <a:endParaRPr lang="en-US" sz="1600" dirty="0"/>
          </a:p>
          <a:p>
            <a:pPr algn="just"/>
            <a:r>
              <a:rPr lang="en-US" sz="1600" b="1" dirty="0"/>
              <a:t>Various forces will affect these four factors. Examples of forces are:</a:t>
            </a:r>
          </a:p>
          <a:p>
            <a:pPr algn="just"/>
            <a:r>
              <a:rPr lang="en-US" sz="1600" dirty="0"/>
              <a:t>• Your relationship with your seniors. </a:t>
            </a:r>
          </a:p>
          <a:p>
            <a:pPr algn="just"/>
            <a:r>
              <a:rPr lang="en-US" sz="1600" dirty="0"/>
              <a:t>• The skill of your followers. </a:t>
            </a:r>
          </a:p>
          <a:p>
            <a:pPr algn="just"/>
            <a:r>
              <a:rPr lang="en-US" sz="1600" dirty="0"/>
              <a:t>• The informal leaders within your organization. </a:t>
            </a:r>
          </a:p>
          <a:p>
            <a:pPr algn="just"/>
            <a:r>
              <a:rPr lang="en-US" sz="1600" dirty="0"/>
              <a:t>• How your organization is organized. </a:t>
            </a:r>
          </a:p>
        </p:txBody>
      </p:sp>
      <p:sp>
        <p:nvSpPr>
          <p:cNvPr id="3" name="عنصر نائب للتذييل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7217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F74F82-1F3F-489F-BE88-DDD1BD6132B8}"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6</a:t>
            </a:fld>
            <a:endParaRPr lang="en-US"/>
          </a:p>
        </p:txBody>
      </p:sp>
      <p:sp>
        <p:nvSpPr>
          <p:cNvPr id="5" name="مستطيل 4"/>
          <p:cNvSpPr/>
          <p:nvPr/>
        </p:nvSpPr>
        <p:spPr>
          <a:xfrm>
            <a:off x="381000" y="645855"/>
            <a:ext cx="8382000" cy="2800767"/>
          </a:xfrm>
          <a:prstGeom prst="rect">
            <a:avLst/>
          </a:prstGeom>
          <a:ln>
            <a:solidFill>
              <a:schemeClr val="accent3">
                <a:lumMod val="60000"/>
                <a:lumOff val="40000"/>
              </a:schemeClr>
            </a:solidFill>
          </a:ln>
        </p:spPr>
        <p:txBody>
          <a:bodyPr wrap="square">
            <a:spAutoFit/>
          </a:bodyPr>
          <a:lstStyle/>
          <a:p>
            <a:pPr algn="just"/>
            <a:r>
              <a:rPr lang="en-US" sz="1600" dirty="0"/>
              <a:t>It is apparent that leaders must possess many qualities in order to be successful and maintain the support of subordinates. </a:t>
            </a:r>
          </a:p>
          <a:p>
            <a:pPr algn="just"/>
            <a:endParaRPr lang="en-US" sz="1600" dirty="0"/>
          </a:p>
          <a:p>
            <a:pPr marL="342900" indent="-342900" algn="just">
              <a:buAutoNum type="arabicPeriod"/>
            </a:pPr>
            <a:r>
              <a:rPr lang="en-US" sz="1600" b="1" dirty="0"/>
              <a:t>Intellectual stimulation</a:t>
            </a:r>
          </a:p>
          <a:p>
            <a:pPr marL="342900" indent="-342900" algn="just">
              <a:buAutoNum type="arabicPeriod"/>
            </a:pPr>
            <a:r>
              <a:rPr lang="en-US" sz="1600" b="1" dirty="0"/>
              <a:t>Energy</a:t>
            </a:r>
          </a:p>
          <a:p>
            <a:pPr marL="342900" indent="-342900" algn="just">
              <a:buAutoNum type="arabicPeriod"/>
            </a:pPr>
            <a:r>
              <a:rPr lang="en-US" sz="1600" b="1" dirty="0"/>
              <a:t> Self-confidence</a:t>
            </a:r>
          </a:p>
          <a:p>
            <a:pPr marL="342900" indent="-342900" algn="just">
              <a:buAutoNum type="arabicPeriod"/>
            </a:pPr>
            <a:r>
              <a:rPr lang="en-US" sz="1600" b="1" dirty="0"/>
              <a:t>Assertiveness</a:t>
            </a:r>
          </a:p>
          <a:p>
            <a:pPr marL="342900" indent="-342900" algn="just">
              <a:buAutoNum type="arabicPeriod"/>
            </a:pPr>
            <a:r>
              <a:rPr lang="en-US" sz="1600" b="1" dirty="0"/>
              <a:t>Dominance</a:t>
            </a:r>
          </a:p>
          <a:p>
            <a:pPr marL="342900" indent="-342900" algn="just">
              <a:buAutoNum type="arabicPeriod"/>
            </a:pPr>
            <a:r>
              <a:rPr lang="en-US" sz="1600" b="1" dirty="0"/>
              <a:t>Motivation: </a:t>
            </a:r>
          </a:p>
          <a:p>
            <a:pPr marL="342900" indent="-342900" algn="just">
              <a:buAutoNum type="arabicPeriod"/>
            </a:pPr>
            <a:r>
              <a:rPr lang="en-US" sz="1600" b="1" dirty="0"/>
              <a:t>Honesty and Integrity</a:t>
            </a:r>
          </a:p>
          <a:p>
            <a:pPr marL="342900" indent="-342900" algn="just">
              <a:buFont typeface="+mj-lt"/>
              <a:buAutoNum type="arabicPeriod"/>
            </a:pPr>
            <a:r>
              <a:rPr lang="en-US" sz="1600" b="1" dirty="0"/>
              <a:t>Charisma</a:t>
            </a:r>
          </a:p>
        </p:txBody>
      </p:sp>
      <p:sp>
        <p:nvSpPr>
          <p:cNvPr id="6" name="مستطيل 5"/>
          <p:cNvSpPr/>
          <p:nvPr/>
        </p:nvSpPr>
        <p:spPr>
          <a:xfrm>
            <a:off x="3663216" y="164068"/>
            <a:ext cx="1789272" cy="369332"/>
          </a:xfrm>
          <a:prstGeom prst="rect">
            <a:avLst/>
          </a:prstGeom>
        </p:spPr>
        <p:txBody>
          <a:bodyPr wrap="none">
            <a:spAutoFit/>
          </a:bodyPr>
          <a:lstStyle/>
          <a:p>
            <a:r>
              <a:rPr lang="en-US" b="1" dirty="0"/>
              <a:t>Leader Qualities </a:t>
            </a:r>
          </a:p>
        </p:txBody>
      </p:sp>
      <p:pic>
        <p:nvPicPr>
          <p:cNvPr id="14338" name="Picture 2" descr="http://mediacaffeine.com/wp-content/uploads/2012/03/Leadership-Qualit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90062"/>
            <a:ext cx="7924800" cy="282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52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8F9E888-EDC7-4668-84C7-24DB7864819F}" type="datetime1">
              <a:rPr lang="en-US" smtClean="0"/>
              <a:t>5/23/2018</a:t>
            </a:fld>
            <a:endParaRPr lang="en-US" dirty="0"/>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7</a:t>
            </a:fld>
            <a:endParaRPr lang="en-US"/>
          </a:p>
        </p:txBody>
      </p:sp>
      <p:sp>
        <p:nvSpPr>
          <p:cNvPr id="5" name="مستطيل 4"/>
          <p:cNvSpPr/>
          <p:nvPr/>
        </p:nvSpPr>
        <p:spPr>
          <a:xfrm>
            <a:off x="304800" y="941487"/>
            <a:ext cx="8534400" cy="5078313"/>
          </a:xfrm>
          <a:prstGeom prst="rect">
            <a:avLst/>
          </a:prstGeom>
          <a:solidFill>
            <a:schemeClr val="accent4">
              <a:lumMod val="20000"/>
              <a:lumOff val="80000"/>
            </a:schemeClr>
          </a:solidFill>
        </p:spPr>
        <p:txBody>
          <a:bodyPr wrap="square">
            <a:spAutoFit/>
          </a:bodyPr>
          <a:lstStyle/>
          <a:p>
            <a:pPr algn="just"/>
            <a:r>
              <a:rPr lang="en-US" dirty="0"/>
              <a:t>If you are a leader who can be trusted, then those around you will grow to respect you. To be such a leader, there is a Leadership Framework to guide you:  </a:t>
            </a:r>
          </a:p>
          <a:p>
            <a:pPr algn="just"/>
            <a:r>
              <a:rPr lang="en-US" dirty="0"/>
              <a:t> </a:t>
            </a:r>
          </a:p>
          <a:p>
            <a:pPr algn="ctr"/>
            <a:r>
              <a:rPr lang="en-US" b="1" dirty="0"/>
              <a:t>BE KNOW DO  </a:t>
            </a:r>
          </a:p>
          <a:p>
            <a:pPr marL="285750" indent="-285750" algn="just">
              <a:buFont typeface="Wingdings" pitchFamily="2" charset="2"/>
              <a:buChar char="ü"/>
            </a:pPr>
            <a:r>
              <a:rPr lang="en-US" dirty="0"/>
              <a:t>BE a professional. </a:t>
            </a:r>
          </a:p>
          <a:p>
            <a:pPr marL="285750" indent="-285750" algn="just">
              <a:buFont typeface="Wingdings" pitchFamily="2" charset="2"/>
              <a:buChar char="ü"/>
            </a:pPr>
            <a:r>
              <a:rPr lang="en-US" dirty="0"/>
              <a:t>Be loyal to the organization, perform selfless service, take personal responsibility.  </a:t>
            </a:r>
          </a:p>
          <a:p>
            <a:pPr marL="285750" indent="-285750" algn="just">
              <a:buFont typeface="Wingdings" pitchFamily="2" charset="2"/>
              <a:buChar char="ü"/>
            </a:pPr>
            <a:r>
              <a:rPr lang="en-US" dirty="0"/>
              <a:t>BE a professional who possess good character traits-Honesty, competence, candor, commitment, integrity, courage, straightforwardness, imagination. </a:t>
            </a:r>
          </a:p>
          <a:p>
            <a:pPr marL="285750" indent="-285750" algn="just">
              <a:buFont typeface="Wingdings" pitchFamily="2" charset="2"/>
              <a:buChar char="ü"/>
            </a:pPr>
            <a:r>
              <a:rPr lang="en-US" dirty="0"/>
              <a:t>KNOW the four factors of leadership — follower, leader, communication, situation. </a:t>
            </a:r>
          </a:p>
          <a:p>
            <a:pPr marL="285750" indent="-285750" algn="just">
              <a:buFont typeface="Wingdings" pitchFamily="2" charset="2"/>
              <a:buChar char="ü"/>
            </a:pPr>
            <a:r>
              <a:rPr lang="en-US" dirty="0"/>
              <a:t>KNOW yourself -strengths and weakness of your character, knowledge, and skills.  </a:t>
            </a:r>
          </a:p>
          <a:p>
            <a:pPr marL="285750" indent="-285750" algn="just">
              <a:buFont typeface="Wingdings" pitchFamily="2" charset="2"/>
              <a:buChar char="ü"/>
            </a:pPr>
            <a:r>
              <a:rPr lang="en-US" dirty="0"/>
              <a:t>KNOW human nature- Human needs, emotions, and how people respond to stress. </a:t>
            </a:r>
          </a:p>
          <a:p>
            <a:pPr marL="285750" indent="-285750" algn="just">
              <a:buFont typeface="Wingdings" pitchFamily="2" charset="2"/>
              <a:buChar char="ü"/>
            </a:pPr>
            <a:r>
              <a:rPr lang="en-US" dirty="0"/>
              <a:t> KNOW your job- be proficient and be able to train others in their tasks. </a:t>
            </a:r>
          </a:p>
          <a:p>
            <a:pPr marL="285750" indent="-285750" algn="just">
              <a:buFont typeface="Wingdings" pitchFamily="2" charset="2"/>
              <a:buChar char="ü"/>
            </a:pPr>
            <a:r>
              <a:rPr lang="en-US" dirty="0"/>
              <a:t> KNOW your organization-where to go for help, its climate and culture, who the unofficial leaders are.  </a:t>
            </a:r>
          </a:p>
          <a:p>
            <a:pPr marL="285750" indent="-285750" algn="just">
              <a:buFont typeface="Wingdings" pitchFamily="2" charset="2"/>
              <a:buChar char="ü"/>
            </a:pPr>
            <a:r>
              <a:rPr lang="en-US" dirty="0"/>
              <a:t>DO provide direction-goal setting, problem solving, decision making, planning.  </a:t>
            </a:r>
          </a:p>
          <a:p>
            <a:pPr marL="285750" indent="-285750" algn="just">
              <a:buFont typeface="Wingdings" pitchFamily="2" charset="2"/>
              <a:buChar char="ü"/>
            </a:pPr>
            <a:r>
              <a:rPr lang="en-US" dirty="0"/>
              <a:t>DO implement-communicating, coordinating, evaluating.  </a:t>
            </a:r>
          </a:p>
          <a:p>
            <a:pPr marL="285750" indent="-285750" algn="just">
              <a:buFont typeface="Wingdings" pitchFamily="2" charset="2"/>
              <a:buChar char="ü"/>
            </a:pPr>
            <a:r>
              <a:rPr lang="en-US" dirty="0"/>
              <a:t>DO motivate-develop morale and esprit de corps in the organization, train, coach, counsel. </a:t>
            </a:r>
          </a:p>
        </p:txBody>
      </p:sp>
      <p:sp>
        <p:nvSpPr>
          <p:cNvPr id="6" name="مستطيل 5"/>
          <p:cNvSpPr/>
          <p:nvPr/>
        </p:nvSpPr>
        <p:spPr>
          <a:xfrm>
            <a:off x="0" y="164068"/>
            <a:ext cx="9144000" cy="369332"/>
          </a:xfrm>
          <a:prstGeom prst="rect">
            <a:avLst/>
          </a:prstGeom>
          <a:solidFill>
            <a:schemeClr val="tx2">
              <a:lumMod val="20000"/>
              <a:lumOff val="80000"/>
            </a:schemeClr>
          </a:solidFill>
        </p:spPr>
        <p:txBody>
          <a:bodyPr wrap="square">
            <a:spAutoFit/>
          </a:bodyPr>
          <a:lstStyle/>
          <a:p>
            <a:pPr algn="ctr"/>
            <a:r>
              <a:rPr lang="en-US" b="1" dirty="0"/>
              <a:t>Attributes of Leadership-BE KNOW DO  </a:t>
            </a:r>
          </a:p>
        </p:txBody>
      </p:sp>
    </p:spTree>
    <p:extLst>
      <p:ext uri="{BB962C8B-B14F-4D97-AF65-F5344CB8AC3E}">
        <p14:creationId xmlns:p14="http://schemas.microsoft.com/office/powerpoint/2010/main" val="1927428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0A2ED89-1E78-4788-81B8-2328E1278CD5}"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8</a:t>
            </a:fld>
            <a:endParaRPr lang="en-US"/>
          </a:p>
        </p:txBody>
      </p:sp>
      <p:sp>
        <p:nvSpPr>
          <p:cNvPr id="5" name="مستطيل 4"/>
          <p:cNvSpPr/>
          <p:nvPr/>
        </p:nvSpPr>
        <p:spPr>
          <a:xfrm>
            <a:off x="495300" y="1447800"/>
            <a:ext cx="8153400" cy="3970318"/>
          </a:xfrm>
          <a:prstGeom prst="rect">
            <a:avLst/>
          </a:prstGeom>
          <a:solidFill>
            <a:schemeClr val="bg2">
              <a:lumMod val="90000"/>
            </a:schemeClr>
          </a:solidFill>
        </p:spPr>
        <p:txBody>
          <a:bodyPr wrap="square">
            <a:spAutoFit/>
          </a:bodyPr>
          <a:lstStyle/>
          <a:p>
            <a:pPr marL="285750" indent="-285750" algn="just">
              <a:buFont typeface="Wingdings" pitchFamily="2" charset="2"/>
              <a:buChar char="q"/>
            </a:pPr>
            <a:r>
              <a:rPr lang="en-US" b="1" dirty="0"/>
              <a:t>Bass' theory of leadership states that there are three basic ways to explain how people become leaders (</a:t>
            </a:r>
            <a:r>
              <a:rPr lang="en-US" b="1" dirty="0" err="1"/>
              <a:t>Stogdill</a:t>
            </a:r>
            <a:r>
              <a:rPr lang="en-US" b="1" dirty="0"/>
              <a:t>, 1989; Bass, 1990). These theories are:  </a:t>
            </a:r>
          </a:p>
          <a:p>
            <a:pPr algn="just"/>
            <a:endParaRPr lang="en-US" dirty="0"/>
          </a:p>
          <a:p>
            <a:pPr algn="just"/>
            <a:r>
              <a:rPr lang="en-US" dirty="0"/>
              <a:t>• Some personality traits may lead people naturally into leadership roles. This is the Trait Theory. </a:t>
            </a:r>
          </a:p>
          <a:p>
            <a:pPr algn="just"/>
            <a:endParaRPr lang="en-US" dirty="0"/>
          </a:p>
          <a:p>
            <a:pPr algn="just"/>
            <a:r>
              <a:rPr lang="en-US" dirty="0"/>
              <a:t> • A crisis or important event may cause a person to rise to the occasion, which brings out extraordinary leadership qualities in an ordinary person. This is the Great Events Theory. </a:t>
            </a:r>
          </a:p>
          <a:p>
            <a:pPr algn="just"/>
            <a:endParaRPr lang="en-US" dirty="0"/>
          </a:p>
          <a:p>
            <a:pPr algn="just"/>
            <a:r>
              <a:rPr lang="en-US" dirty="0"/>
              <a:t> • People can learn leadership skills. This is the Transformational or Process Leadership Theory. It is the most widely accepted theory today and the premise on which this guide is based. </a:t>
            </a:r>
          </a:p>
          <a:p>
            <a:r>
              <a:rPr lang="en-US" dirty="0"/>
              <a:t> </a:t>
            </a:r>
          </a:p>
        </p:txBody>
      </p:sp>
      <p:sp>
        <p:nvSpPr>
          <p:cNvPr id="6" name="مستطيل 5"/>
          <p:cNvSpPr/>
          <p:nvPr/>
        </p:nvSpPr>
        <p:spPr>
          <a:xfrm>
            <a:off x="0" y="533400"/>
            <a:ext cx="9144000" cy="369332"/>
          </a:xfrm>
          <a:prstGeom prst="rect">
            <a:avLst/>
          </a:prstGeom>
          <a:solidFill>
            <a:schemeClr val="accent2">
              <a:lumMod val="40000"/>
              <a:lumOff val="60000"/>
            </a:schemeClr>
          </a:solidFill>
        </p:spPr>
        <p:txBody>
          <a:bodyPr wrap="square">
            <a:spAutoFit/>
          </a:bodyPr>
          <a:lstStyle/>
          <a:p>
            <a:pPr algn="ctr"/>
            <a:r>
              <a:rPr lang="en-US" b="1" dirty="0"/>
              <a:t>Bass' Theory of Leadership</a:t>
            </a:r>
          </a:p>
        </p:txBody>
      </p:sp>
    </p:spTree>
    <p:extLst>
      <p:ext uri="{BB962C8B-B14F-4D97-AF65-F5344CB8AC3E}">
        <p14:creationId xmlns:p14="http://schemas.microsoft.com/office/powerpoint/2010/main" val="3906736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D156BD8-7BDC-4815-B69A-A2F3C4EF0626}" type="datetime1">
              <a:rPr lang="en-US" smtClean="0"/>
              <a:t>5/23/2018</a:t>
            </a:fld>
            <a:endParaRPr lang="en-US" dirty="0"/>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9</a:t>
            </a:fld>
            <a:endParaRPr lang="en-US"/>
          </a:p>
        </p:txBody>
      </p:sp>
      <p:sp>
        <p:nvSpPr>
          <p:cNvPr id="5" name="مستطيل 4"/>
          <p:cNvSpPr/>
          <p:nvPr/>
        </p:nvSpPr>
        <p:spPr>
          <a:xfrm>
            <a:off x="380999" y="1295400"/>
            <a:ext cx="8382000" cy="4524315"/>
          </a:xfrm>
          <a:prstGeom prst="rect">
            <a:avLst/>
          </a:prstGeom>
          <a:solidFill>
            <a:schemeClr val="accent5">
              <a:lumMod val="20000"/>
              <a:lumOff val="80000"/>
            </a:schemeClr>
          </a:solidFill>
        </p:spPr>
        <p:txBody>
          <a:bodyPr wrap="square">
            <a:spAutoFit/>
          </a:bodyPr>
          <a:lstStyle/>
          <a:p>
            <a:pPr algn="just"/>
            <a:endParaRPr lang="en-US" b="1" dirty="0"/>
          </a:p>
          <a:p>
            <a:pPr algn="just"/>
            <a:r>
              <a:rPr lang="en-US" b="1" dirty="0"/>
              <a:t> </a:t>
            </a:r>
            <a:endParaRPr lang="en-US" dirty="0"/>
          </a:p>
          <a:p>
            <a:pPr marL="285750" indent="-285750" algn="just">
              <a:buFont typeface="Arial" pitchFamily="34" charset="0"/>
              <a:buChar char="•"/>
            </a:pPr>
            <a:r>
              <a:rPr lang="en-US" dirty="0"/>
              <a:t>People want to be guided by leaders they respect and who have a clear sense of direction. </a:t>
            </a:r>
          </a:p>
          <a:p>
            <a:pPr algn="just"/>
            <a:endParaRPr lang="en-US" dirty="0"/>
          </a:p>
          <a:p>
            <a:pPr marL="285750" indent="-285750" algn="just">
              <a:buFont typeface="Arial" pitchFamily="34" charset="0"/>
              <a:buChar char="•"/>
            </a:pPr>
            <a:r>
              <a:rPr lang="en-US" dirty="0"/>
              <a:t>To gain respect, they must be ethical. A sense of direction is achieved by conveying a strong vision of the future.  When people are deciding if they respect you as a leader, they do not think about your attributes, rather, they observe what you do so that they can know who you really are. They use this observation to tell if you are an honorable and trusted leader or a self-serving person who misuses authority to look good and get promoted. </a:t>
            </a:r>
          </a:p>
          <a:p>
            <a:pPr marL="285750" indent="-285750" algn="just">
              <a:buFont typeface="Arial" pitchFamily="34" charset="0"/>
              <a:buChar char="•"/>
            </a:pPr>
            <a:endParaRPr lang="en-US" dirty="0"/>
          </a:p>
          <a:p>
            <a:pPr marL="285750" indent="-285750" algn="just">
              <a:buFont typeface="Arial" pitchFamily="34" charset="0"/>
              <a:buChar char="•"/>
            </a:pPr>
            <a:r>
              <a:rPr lang="en-US" dirty="0"/>
              <a:t>Self-serving leaders are not as effective because their employees only obey them, not follow them. They succeed in many areas because they present a good image to their seniors at the expense of their workers.  </a:t>
            </a:r>
          </a:p>
          <a:p>
            <a:pPr algn="just"/>
            <a:r>
              <a:rPr lang="en-US" dirty="0"/>
              <a:t> </a:t>
            </a:r>
          </a:p>
        </p:txBody>
      </p:sp>
      <p:sp>
        <p:nvSpPr>
          <p:cNvPr id="6" name="مستطيل 5"/>
          <p:cNvSpPr/>
          <p:nvPr/>
        </p:nvSpPr>
        <p:spPr>
          <a:xfrm>
            <a:off x="0" y="382012"/>
            <a:ext cx="9143999" cy="369332"/>
          </a:xfrm>
          <a:prstGeom prst="rect">
            <a:avLst/>
          </a:prstGeom>
          <a:solidFill>
            <a:schemeClr val="bg2">
              <a:lumMod val="90000"/>
            </a:schemeClr>
          </a:solidFill>
        </p:spPr>
        <p:txBody>
          <a:bodyPr wrap="square">
            <a:spAutoFit/>
          </a:bodyPr>
          <a:lstStyle/>
          <a:p>
            <a:pPr algn="just"/>
            <a:r>
              <a:rPr lang="en-US" b="1" dirty="0"/>
              <a:t>What makes a person want to follow a leader? </a:t>
            </a:r>
          </a:p>
        </p:txBody>
      </p:sp>
      <p:sp>
        <p:nvSpPr>
          <p:cNvPr id="3" name="عنصر نائب للتذييل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491692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48885</TotalTime>
  <Words>4242</Words>
  <Application>Microsoft Office PowerPoint</Application>
  <PresentationFormat>On-screen Show (4:3)</PresentationFormat>
  <Paragraphs>375</Paragraphs>
  <Slides>40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Algerian</vt:lpstr>
      <vt:lpstr>Arial</vt:lpstr>
      <vt:lpstr>Calibri</vt:lpstr>
      <vt:lpstr>Times New Roman</vt:lpstr>
      <vt:lpstr>Wingdings</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Collaborative Leadership</vt:lpstr>
      <vt:lpstr>Collaborative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Management and Quality Control</dc:title>
  <dc:creator>Windows User</dc:creator>
  <cp:lastModifiedBy>Wafaa Menawi</cp:lastModifiedBy>
  <cp:revision>1369</cp:revision>
  <dcterms:created xsi:type="dcterms:W3CDTF">2018-01-13T08:44:23Z</dcterms:created>
  <dcterms:modified xsi:type="dcterms:W3CDTF">2018-05-23T09:24:34Z</dcterms:modified>
</cp:coreProperties>
</file>