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71" r:id="rId6"/>
    <p:sldId id="272" r:id="rId7"/>
    <p:sldId id="276" r:id="rId8"/>
    <p:sldId id="259" r:id="rId9"/>
    <p:sldId id="277" r:id="rId10"/>
    <p:sldId id="273" r:id="rId11"/>
    <p:sldId id="264" r:id="rId12"/>
    <p:sldId id="278" r:id="rId13"/>
    <p:sldId id="266" r:id="rId14"/>
    <p:sldId id="282" r:id="rId15"/>
    <p:sldId id="283" r:id="rId16"/>
    <p:sldId id="284" r:id="rId17"/>
    <p:sldId id="285" r:id="rId18"/>
    <p:sldId id="286" r:id="rId19"/>
    <p:sldId id="287" r:id="rId20"/>
    <p:sldId id="288" r:id="rId21"/>
    <p:sldId id="289"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C9FDA3-961F-488F-B9EF-0DC650222B56}"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9FDA3-961F-488F-B9EF-0DC650222B56}"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9FDA3-961F-488F-B9EF-0DC650222B56}"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9FDA3-961F-488F-B9EF-0DC650222B56}"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9FDA3-961F-488F-B9EF-0DC650222B56}"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C9FDA3-961F-488F-B9EF-0DC650222B56}"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C9FDA3-961F-488F-B9EF-0DC650222B56}" type="datetimeFigureOut">
              <a:rPr lang="en-US" smtClean="0"/>
              <a:pPr/>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C9FDA3-961F-488F-B9EF-0DC650222B56}" type="datetimeFigureOut">
              <a:rPr lang="en-US" smtClean="0"/>
              <a:pPr/>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9FDA3-961F-488F-B9EF-0DC650222B56}" type="datetimeFigureOut">
              <a:rPr lang="en-US" smtClean="0"/>
              <a:pPr/>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51CA4-6EAB-4A82-8203-8C8DB04C66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9FDA3-961F-488F-B9EF-0DC650222B56}"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51CA4-6EAB-4A82-8203-8C8DB04C664A}"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CC9FDA3-961F-488F-B9EF-0DC650222B56}" type="datetimeFigureOut">
              <a:rPr lang="en-US" smtClean="0"/>
              <a:pPr/>
              <a:t>9/5/2017</a:t>
            </a:fld>
            <a:endParaRPr lang="en-US"/>
          </a:p>
        </p:txBody>
      </p:sp>
      <p:sp>
        <p:nvSpPr>
          <p:cNvPr id="9" name="Slide Number Placeholder 8"/>
          <p:cNvSpPr>
            <a:spLocks noGrp="1"/>
          </p:cNvSpPr>
          <p:nvPr>
            <p:ph type="sldNum" sz="quarter" idx="11"/>
          </p:nvPr>
        </p:nvSpPr>
        <p:spPr/>
        <p:txBody>
          <a:bodyPr/>
          <a:lstStyle/>
          <a:p>
            <a:fld id="{97051CA4-6EAB-4A82-8203-8C8DB04C664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7051CA4-6EAB-4A82-8203-8C8DB04C664A}"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CC9FDA3-961F-488F-B9EF-0DC650222B56}" type="datetimeFigureOut">
              <a:rPr lang="en-US" smtClean="0"/>
              <a:pPr/>
              <a:t>9/5/2017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solidFill>
                  <a:schemeClr val="tx1"/>
                </a:solidFill>
                <a:effectLst>
                  <a:outerShdw blurRad="38100" dist="38100" dir="2700000" algn="tl">
                    <a:srgbClr val="000000">
                      <a:alpha val="43137"/>
                    </a:srgbClr>
                  </a:outerShdw>
                </a:effectLst>
                <a:latin typeface="Impact" pitchFamily="34" charset="0"/>
              </a:rPr>
              <a:t>Fossil Fuels</a:t>
            </a:r>
          </a:p>
        </p:txBody>
      </p:sp>
    </p:spTree>
    <p:extLst>
      <p:ext uri="{BB962C8B-B14F-4D97-AF65-F5344CB8AC3E}">
        <p14:creationId xmlns:p14="http://schemas.microsoft.com/office/powerpoint/2010/main" val="320212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tx1"/>
                </a:solidFill>
                <a:effectLst>
                  <a:outerShdw blurRad="38100" dist="38100" dir="2700000" algn="tl">
                    <a:srgbClr val="000000">
                      <a:alpha val="43137"/>
                    </a:srgbClr>
                  </a:outerShdw>
                </a:effectLst>
                <a:latin typeface="Impact" pitchFamily="34" charset="0"/>
              </a:rPr>
              <a:t>What is Natural Gas ?</a:t>
            </a:r>
            <a:endParaRPr lang="en-US" dirty="0">
              <a:solidFill>
                <a:schemeClr val="tx1"/>
              </a:solidFill>
            </a:endParaRPr>
          </a:p>
        </p:txBody>
      </p:sp>
      <p:sp>
        <p:nvSpPr>
          <p:cNvPr id="30721" name="Rectangle 1"/>
          <p:cNvSpPr>
            <a:spLocks noGrp="1" noChangeArrowheads="1"/>
          </p:cNvSpPr>
          <p:nvPr>
            <p:ph idx="1"/>
          </p:nvPr>
        </p:nvSpPr>
        <p:spPr bwMode="auto">
          <a:xfrm>
            <a:off x="457201" y="1265468"/>
            <a:ext cx="3581400" cy="48505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1800" dirty="0"/>
          </a:p>
          <a:p>
            <a:pPr algn="just"/>
            <a:r>
              <a:rPr lang="en-US" sz="2800" dirty="0"/>
              <a:t>Natural gas is a mixture of hydrocarbons, primarily methane.</a:t>
            </a:r>
          </a:p>
          <a:p>
            <a:pPr algn="just"/>
            <a:r>
              <a:rPr lang="en-US" sz="2800" dirty="0"/>
              <a:t> Other gases present typically include ethane, propane, nitrogen, water vapor, &amp; carbon dioxide.</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30723" name="Picture 3"/>
          <p:cNvPicPr>
            <a:picLocks noChangeAspect="1" noChangeArrowheads="1"/>
          </p:cNvPicPr>
          <p:nvPr/>
        </p:nvPicPr>
        <p:blipFill>
          <a:blip r:embed="rId2"/>
          <a:srcRect/>
          <a:stretch>
            <a:fillRect/>
          </a:stretch>
        </p:blipFill>
        <p:spPr bwMode="auto">
          <a:xfrm>
            <a:off x="4038600" y="1371600"/>
            <a:ext cx="3581400" cy="3581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effectLst>
                  <a:outerShdw blurRad="38100" dist="38100" dir="2700000" algn="tl">
                    <a:srgbClr val="000000">
                      <a:alpha val="43137"/>
                    </a:srgbClr>
                  </a:outerShdw>
                </a:effectLst>
                <a:latin typeface="Impact" pitchFamily="34" charset="0"/>
              </a:rPr>
              <a:t>How is natural gas formed?</a:t>
            </a:r>
          </a:p>
        </p:txBody>
      </p:sp>
      <p:sp>
        <p:nvSpPr>
          <p:cNvPr id="3" name="Content Placeholder 2"/>
          <p:cNvSpPr>
            <a:spLocks noGrp="1"/>
          </p:cNvSpPr>
          <p:nvPr>
            <p:ph idx="1"/>
          </p:nvPr>
        </p:nvSpPr>
        <p:spPr>
          <a:xfrm>
            <a:off x="457200" y="1417638"/>
            <a:ext cx="7848600" cy="5287962"/>
          </a:xfrm>
        </p:spPr>
        <p:txBody>
          <a:bodyPr>
            <a:normAutofit fontScale="92500" lnSpcReduction="20000"/>
          </a:bodyPr>
          <a:lstStyle/>
          <a:p>
            <a:pPr algn="just"/>
            <a:r>
              <a:rPr lang="en-US" sz="2800" dirty="0"/>
              <a:t>Theory states natural gas is composed of the remnants of decayed plant and animal matter that has been subjected to immense pressure under the earth’s crust over millions of years. </a:t>
            </a:r>
          </a:p>
          <a:p>
            <a:pPr algn="just"/>
            <a:endParaRPr lang="en-US" sz="2800" dirty="0"/>
          </a:p>
          <a:p>
            <a:pPr algn="just"/>
            <a:r>
              <a:rPr lang="en-US" sz="2800" dirty="0"/>
              <a:t>    A further way in which natural gas can be produced is by microorganisms breaking down organic matter and producing methane.  </a:t>
            </a:r>
          </a:p>
          <a:p>
            <a:pPr algn="just"/>
            <a:endParaRPr lang="en-US" sz="2800" dirty="0"/>
          </a:p>
          <a:p>
            <a:pPr algn="just"/>
            <a:r>
              <a:rPr lang="en-US" sz="2800" dirty="0"/>
              <a:t>     Natural gas is made up of a combination of gases, which consists largely of methane (CH4) with lesser amounts of </a:t>
            </a:r>
            <a:r>
              <a:rPr lang="en-US" sz="2800" b="1" dirty="0">
                <a:solidFill>
                  <a:srgbClr val="FF0000"/>
                </a:solidFill>
                <a:effectLst>
                  <a:outerShdw blurRad="38100" dist="38100" dir="2700000" algn="tl">
                    <a:srgbClr val="000000">
                      <a:alpha val="43137"/>
                    </a:srgbClr>
                  </a:outerShdw>
                </a:effectLst>
              </a:rPr>
              <a:t>Ethane, Propane And Butane </a:t>
            </a:r>
            <a:r>
              <a:rPr lang="en-US" sz="2800" dirty="0"/>
              <a:t>as well as </a:t>
            </a:r>
            <a:r>
              <a:rPr lang="en-US" sz="2800" b="1" dirty="0">
                <a:solidFill>
                  <a:srgbClr val="FF0000"/>
                </a:solidFill>
                <a:effectLst>
                  <a:outerShdw blurRad="38100" dist="38100" dir="2700000" algn="tl">
                    <a:srgbClr val="000000">
                      <a:alpha val="43137"/>
                    </a:srgbClr>
                  </a:outerShdw>
                </a:effectLst>
              </a:rPr>
              <a:t>Nitrogen, Carbon Dioxide </a:t>
            </a:r>
            <a:r>
              <a:rPr lang="en-US" sz="2800" dirty="0"/>
              <a:t>&amp; traces of some other gases.  </a:t>
            </a:r>
          </a:p>
        </p:txBody>
      </p:sp>
    </p:spTree>
    <p:extLst>
      <p:ext uri="{BB962C8B-B14F-4D97-AF65-F5344CB8AC3E}">
        <p14:creationId xmlns:p14="http://schemas.microsoft.com/office/powerpoint/2010/main" val="211407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effectLst>
                  <a:outerShdw blurRad="38100" dist="38100" dir="2700000" algn="tl">
                    <a:srgbClr val="000000">
                      <a:alpha val="43137"/>
                    </a:srgbClr>
                  </a:outerShdw>
                </a:effectLst>
                <a:latin typeface="Impact" pitchFamily="34" charset="0"/>
              </a:rPr>
              <a:t>Natural gas uses</a:t>
            </a:r>
          </a:p>
        </p:txBody>
      </p:sp>
      <p:sp>
        <p:nvSpPr>
          <p:cNvPr id="3" name="Content Placeholder 2"/>
          <p:cNvSpPr>
            <a:spLocks noGrp="1"/>
          </p:cNvSpPr>
          <p:nvPr>
            <p:ph idx="1"/>
          </p:nvPr>
        </p:nvSpPr>
        <p:spPr>
          <a:xfrm>
            <a:off x="457200" y="1600200"/>
            <a:ext cx="3810000" cy="4800600"/>
          </a:xfrm>
        </p:spPr>
        <p:txBody>
          <a:bodyPr>
            <a:normAutofit fontScale="92500"/>
          </a:bodyPr>
          <a:lstStyle/>
          <a:p>
            <a:pPr algn="just"/>
            <a:r>
              <a:rPr lang="en-US" sz="2400" b="1" dirty="0">
                <a:solidFill>
                  <a:srgbClr val="FF0000"/>
                </a:solidFill>
                <a:effectLst>
                  <a:outerShdw blurRad="38100" dist="38100" dir="2700000" algn="tl">
                    <a:srgbClr val="000000">
                      <a:alpha val="43137"/>
                    </a:srgbClr>
                  </a:outerShdw>
                </a:effectLst>
              </a:rPr>
              <a:t>Natural gas </a:t>
            </a:r>
            <a:r>
              <a:rPr lang="en-US" sz="2400" dirty="0"/>
              <a:t>is used to produce </a:t>
            </a:r>
            <a:r>
              <a:rPr lang="en-US" sz="2400" b="1" dirty="0">
                <a:solidFill>
                  <a:srgbClr val="FF0000"/>
                </a:solidFill>
              </a:rPr>
              <a:t>steel, glass, paper, clothing, brick, electricity and as an essential raw material for many common products. </a:t>
            </a:r>
          </a:p>
          <a:p>
            <a:pPr marL="114300" indent="0" algn="just">
              <a:buNone/>
            </a:pPr>
            <a:endParaRPr lang="en-US" sz="2400" dirty="0"/>
          </a:p>
          <a:p>
            <a:pPr algn="just"/>
            <a:r>
              <a:rPr lang="en-US" sz="2400" b="1" dirty="0"/>
              <a:t>Some products that use natural gas as a raw material are: </a:t>
            </a:r>
          </a:p>
          <a:p>
            <a:pPr marL="114300" indent="0" algn="just">
              <a:buNone/>
            </a:pPr>
            <a:r>
              <a:rPr lang="en-US" sz="2400" b="1" dirty="0"/>
              <a:t>paints, fertilizer, plastics, antifreeze, dyes, photographic film, medicines, &amp; explosives.</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266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1"/>
            <a:ext cx="2667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89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effectLst>
                  <a:outerShdw blurRad="38100" dist="38100" dir="2700000" algn="tl">
                    <a:srgbClr val="000000">
                      <a:alpha val="43137"/>
                    </a:srgbClr>
                  </a:outerShdw>
                </a:effectLst>
                <a:latin typeface="Impact" pitchFamily="34" charset="0"/>
              </a:rPr>
              <a:t>Refineries</a:t>
            </a:r>
          </a:p>
        </p:txBody>
      </p:sp>
      <p:sp>
        <p:nvSpPr>
          <p:cNvPr id="3" name="Content Placeholder 2"/>
          <p:cNvSpPr>
            <a:spLocks noGrp="1"/>
          </p:cNvSpPr>
          <p:nvPr>
            <p:ph idx="1"/>
          </p:nvPr>
        </p:nvSpPr>
        <p:spPr>
          <a:xfrm>
            <a:off x="457200" y="1295400"/>
            <a:ext cx="3505200" cy="5562600"/>
          </a:xfrm>
        </p:spPr>
        <p:txBody>
          <a:bodyPr>
            <a:normAutofit fontScale="70000" lnSpcReduction="20000"/>
          </a:bodyPr>
          <a:lstStyle/>
          <a:p>
            <a:pPr algn="just"/>
            <a:r>
              <a:rPr lang="en-US" sz="3400" dirty="0"/>
              <a:t>A refinery is a factory. </a:t>
            </a:r>
          </a:p>
          <a:p>
            <a:pPr marL="114300" indent="0" algn="just">
              <a:buNone/>
            </a:pPr>
            <a:r>
              <a:rPr lang="en-US" sz="3400" dirty="0"/>
              <a:t>A refinery takes a raw material (crude oil) and transforms it into petrol and hundreds of other useful products. A typical large refinery costs billions of pounds to build and millions more to run and upgrade. </a:t>
            </a:r>
          </a:p>
          <a:p>
            <a:pPr marL="114300" indent="0" algn="just">
              <a:buNone/>
            </a:pPr>
            <a:r>
              <a:rPr lang="en-US" sz="3400" dirty="0"/>
              <a:t>It runs around the clock 365 days a year, employs  hundreds of people and occupies as much land as several hundred football pitches.</a:t>
            </a:r>
          </a:p>
          <a:p>
            <a:pPr>
              <a:buNone/>
            </a:pPr>
            <a:endParaRPr lang="en-US" sz="1800" dirty="0"/>
          </a:p>
          <a:p>
            <a:pPr>
              <a:buNone/>
            </a:pPr>
            <a:endParaRPr lang="en-US" sz="1800" dirty="0"/>
          </a:p>
        </p:txBody>
      </p:sp>
      <p:pic>
        <p:nvPicPr>
          <p:cNvPr id="4098" name="Picture 2" descr="C:\Users\Badawi\Desktop\chevron_site.gif"/>
          <p:cNvPicPr>
            <a:picLocks noChangeAspect="1" noChangeArrowheads="1"/>
          </p:cNvPicPr>
          <p:nvPr/>
        </p:nvPicPr>
        <p:blipFill>
          <a:blip r:embed="rId2"/>
          <a:srcRect/>
          <a:stretch>
            <a:fillRect/>
          </a:stretch>
        </p:blipFill>
        <p:spPr bwMode="auto">
          <a:xfrm>
            <a:off x="4191000" y="914400"/>
            <a:ext cx="4038600" cy="4800600"/>
          </a:xfrm>
          <a:prstGeom prst="rect">
            <a:avLst/>
          </a:prstGeom>
          <a:noFill/>
        </p:spPr>
      </p:pic>
    </p:spTree>
    <p:extLst>
      <p:ext uri="{BB962C8B-B14F-4D97-AF65-F5344CB8AC3E}">
        <p14:creationId xmlns:p14="http://schemas.microsoft.com/office/powerpoint/2010/main" val="46447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4800" dirty="0">
                <a:solidFill>
                  <a:schemeClr val="tx1"/>
                </a:solidFill>
                <a:effectLst>
                  <a:outerShdw blurRad="38100" dist="38100" dir="2700000" algn="tl">
                    <a:srgbClr val="000000">
                      <a:alpha val="43137"/>
                    </a:srgbClr>
                  </a:outerShdw>
                </a:effectLst>
                <a:latin typeface="Impact" pitchFamily="34" charset="0"/>
              </a:rPr>
              <a:t>How are Refineries worked ?</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algn="just"/>
            <a:r>
              <a:rPr lang="en-US" sz="3600" b="1" dirty="0"/>
              <a:t>All refineries perform three basic steps:</a:t>
            </a:r>
          </a:p>
          <a:p>
            <a:pPr algn="just">
              <a:buNone/>
            </a:pPr>
            <a:endParaRPr lang="en-US" sz="2400" dirty="0"/>
          </a:p>
          <a:p>
            <a:pPr algn="just"/>
            <a:r>
              <a:rPr lang="en-US" sz="3200" dirty="0"/>
              <a:t>Separation (fractional distillation) </a:t>
            </a:r>
          </a:p>
          <a:p>
            <a:pPr algn="just">
              <a:buNone/>
            </a:pPr>
            <a:endParaRPr lang="en-US" sz="3200" dirty="0"/>
          </a:p>
          <a:p>
            <a:pPr algn="just"/>
            <a:r>
              <a:rPr lang="en-US" sz="3200" dirty="0"/>
              <a:t>Conversion (cracking and rearranging the molecules) </a:t>
            </a:r>
          </a:p>
          <a:p>
            <a:pPr algn="just">
              <a:buNone/>
            </a:pPr>
            <a:endParaRPr lang="en-US" sz="3200" dirty="0"/>
          </a:p>
          <a:p>
            <a:pPr algn="just"/>
            <a:r>
              <a:rPr lang="en-US" sz="3200" dirty="0"/>
              <a:t>Treatment ( the finishing touch)</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effectLst>
                  <a:outerShdw blurRad="38100" dist="38100" dir="2700000" algn="tl">
                    <a:srgbClr val="000000">
                      <a:alpha val="43137"/>
                    </a:srgbClr>
                  </a:outerShdw>
                </a:effectLst>
                <a:latin typeface="Impact" pitchFamily="34" charset="0"/>
              </a:rPr>
              <a:t>Step.1 : Separation  </a:t>
            </a:r>
            <a:endParaRPr lang="en-US" dirty="0">
              <a:solidFill>
                <a:schemeClr val="tx1"/>
              </a:solidFill>
            </a:endParaRPr>
          </a:p>
        </p:txBody>
      </p:sp>
      <p:sp>
        <p:nvSpPr>
          <p:cNvPr id="6" name="Content Placeholder 5"/>
          <p:cNvSpPr>
            <a:spLocks noGrp="1"/>
          </p:cNvSpPr>
          <p:nvPr>
            <p:ph sz="half" idx="1"/>
          </p:nvPr>
        </p:nvSpPr>
        <p:spPr/>
        <p:txBody>
          <a:bodyPr/>
          <a:lstStyle/>
          <a:p>
            <a:pPr algn="just"/>
            <a:r>
              <a:rPr lang="en-US" dirty="0"/>
              <a:t>Modern separation involves piping crude oil through hot furnaces. </a:t>
            </a:r>
          </a:p>
          <a:p>
            <a:pPr marL="114300" indent="0" algn="just">
              <a:buNone/>
            </a:pPr>
            <a:endParaRPr lang="en-US" dirty="0"/>
          </a:p>
          <a:p>
            <a:pPr algn="just"/>
            <a:r>
              <a:rPr lang="en-US" dirty="0"/>
              <a:t>The resulting liquids and vapors are passed into distillation towers.</a:t>
            </a:r>
          </a:p>
        </p:txBody>
      </p:sp>
      <p:pic>
        <p:nvPicPr>
          <p:cNvPr id="7" name="Picture 2"/>
          <p:cNvPicPr>
            <a:picLocks noGrp="1" noChangeAspect="1" noChangeArrowheads="1"/>
          </p:cNvPicPr>
          <p:nvPr>
            <p:ph sz="half" idx="2"/>
          </p:nvPr>
        </p:nvPicPr>
        <p:blipFill>
          <a:blip r:embed="rId2"/>
          <a:stretch>
            <a:fillRect/>
          </a:stretch>
        </p:blipFill>
        <p:spPr bwMode="auto">
          <a:xfrm>
            <a:off x="4419600" y="1447800"/>
            <a:ext cx="3657600" cy="4648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4400" dirty="0">
                <a:solidFill>
                  <a:schemeClr val="tx1"/>
                </a:solidFill>
                <a:effectLst>
                  <a:outerShdw blurRad="38100" dist="38100" dir="2700000" algn="tl">
                    <a:srgbClr val="000000">
                      <a:alpha val="43137"/>
                    </a:srgbClr>
                  </a:outerShdw>
                </a:effectLst>
                <a:latin typeface="Impact" pitchFamily="34" charset="0"/>
              </a:rPr>
              <a:t>Step.1 : Separation  </a:t>
            </a:r>
            <a:endParaRPr lang="en-US" dirty="0">
              <a:solidFill>
                <a:schemeClr val="tx1"/>
              </a:solidFill>
            </a:endParaRPr>
          </a:p>
        </p:txBody>
      </p:sp>
      <p:sp>
        <p:nvSpPr>
          <p:cNvPr id="6" name="Content Placeholder 5"/>
          <p:cNvSpPr>
            <a:spLocks noGrp="1"/>
          </p:cNvSpPr>
          <p:nvPr>
            <p:ph sz="half" idx="1"/>
          </p:nvPr>
        </p:nvSpPr>
        <p:spPr>
          <a:xfrm>
            <a:off x="76200" y="1143000"/>
            <a:ext cx="4419600" cy="5638800"/>
          </a:xfrm>
        </p:spPr>
        <p:txBody>
          <a:bodyPr>
            <a:normAutofit fontScale="25000" lnSpcReduction="20000"/>
          </a:bodyPr>
          <a:lstStyle/>
          <a:p>
            <a:pPr algn="just"/>
            <a:r>
              <a:rPr lang="en-US" sz="9200" dirty="0"/>
              <a:t>It is important to realize that the column is hot at the bottom and cool at the top. </a:t>
            </a:r>
          </a:p>
          <a:p>
            <a:pPr marL="114300" indent="0" algn="just">
              <a:buNone/>
            </a:pPr>
            <a:endParaRPr lang="en-US" sz="9200" dirty="0"/>
          </a:p>
          <a:p>
            <a:pPr algn="just"/>
            <a:r>
              <a:rPr lang="en-US" sz="9200" dirty="0"/>
              <a:t>The crude oil separates into fractions </a:t>
            </a:r>
            <a:r>
              <a:rPr lang="en-US" sz="9200" b="1" u="sng" dirty="0">
                <a:solidFill>
                  <a:srgbClr val="FF0000"/>
                </a:solidFill>
              </a:rPr>
              <a:t>according to weight and boiling point. </a:t>
            </a:r>
          </a:p>
          <a:p>
            <a:pPr marL="114300" indent="0" algn="just">
              <a:buNone/>
            </a:pPr>
            <a:endParaRPr lang="en-US" sz="9200" dirty="0"/>
          </a:p>
          <a:p>
            <a:pPr algn="just"/>
            <a:r>
              <a:rPr lang="en-US" sz="9200" dirty="0"/>
              <a:t>The lightest fractions, including petrol &amp; liquid petroleum gas (LPG), vaporize and rise to the top of the tower. </a:t>
            </a:r>
          </a:p>
          <a:p>
            <a:pPr marL="114300" indent="0" algn="just">
              <a:buNone/>
            </a:pPr>
            <a:endParaRPr lang="en-US" sz="9200" dirty="0"/>
          </a:p>
          <a:p>
            <a:pPr algn="just"/>
            <a:r>
              <a:rPr lang="en-US" sz="9200" dirty="0"/>
              <a:t>Kerosene (aviation fuel) &amp; diesel oil, stay in the middle of the tower </a:t>
            </a:r>
          </a:p>
          <a:p>
            <a:pPr algn="just"/>
            <a:r>
              <a:rPr lang="en-US" sz="9200" dirty="0"/>
              <a:t>Heavier </a:t>
            </a:r>
            <a:r>
              <a:rPr lang="en-US" sz="9600" dirty="0"/>
              <a:t>liquids separate lower down. </a:t>
            </a:r>
          </a:p>
          <a:p>
            <a:pPr marL="114300" indent="0" algn="just">
              <a:buNone/>
            </a:pPr>
            <a:endParaRPr lang="en-US" sz="9600" dirty="0"/>
          </a:p>
          <a:p>
            <a:pPr algn="just"/>
            <a:r>
              <a:rPr lang="en-US" sz="9600" dirty="0"/>
              <a:t>The heaviest fractions with the highest boiling </a:t>
            </a:r>
            <a:r>
              <a:rPr lang="en-US" sz="8000" dirty="0"/>
              <a:t>points settle at the very bottom.</a:t>
            </a:r>
          </a:p>
          <a:p>
            <a:pPr>
              <a:buNone/>
            </a:pPr>
            <a:endParaRPr lang="en-US" dirty="0"/>
          </a:p>
        </p:txBody>
      </p:sp>
      <p:pic>
        <p:nvPicPr>
          <p:cNvPr id="7" name="Picture 2"/>
          <p:cNvPicPr>
            <a:picLocks noGrp="1" noChangeAspect="1" noChangeArrowheads="1"/>
          </p:cNvPicPr>
          <p:nvPr>
            <p:ph sz="half" idx="2"/>
          </p:nvPr>
        </p:nvPicPr>
        <p:blipFill>
          <a:blip r:embed="rId2"/>
          <a:stretch>
            <a:fillRect/>
          </a:stretch>
        </p:blipFill>
        <p:spPr bwMode="auto">
          <a:xfrm>
            <a:off x="4419600" y="1447800"/>
            <a:ext cx="3657600" cy="46482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7620000" cy="1143000"/>
          </a:xfrm>
        </p:spPr>
        <p:txBody>
          <a:bodyPr/>
          <a:lstStyle/>
          <a:p>
            <a:r>
              <a:rPr lang="en-US" sz="4400" dirty="0">
                <a:solidFill>
                  <a:schemeClr val="tx1"/>
                </a:solidFill>
                <a:effectLst>
                  <a:outerShdw blurRad="38100" dist="38100" dir="2700000" algn="tl">
                    <a:srgbClr val="000000">
                      <a:alpha val="43137"/>
                    </a:srgbClr>
                  </a:outerShdw>
                </a:effectLst>
                <a:latin typeface="Impact" pitchFamily="34" charset="0"/>
              </a:rPr>
              <a:t>Step.2: Conversion</a:t>
            </a:r>
            <a:endParaRPr lang="en-US" dirty="0">
              <a:solidFill>
                <a:schemeClr val="tx1"/>
              </a:solidFill>
            </a:endParaRPr>
          </a:p>
        </p:txBody>
      </p:sp>
      <p:sp>
        <p:nvSpPr>
          <p:cNvPr id="6" name="Content Placeholder 5"/>
          <p:cNvSpPr>
            <a:spLocks noGrp="1"/>
          </p:cNvSpPr>
          <p:nvPr>
            <p:ph sz="half" idx="1"/>
          </p:nvPr>
        </p:nvSpPr>
        <p:spPr>
          <a:xfrm>
            <a:off x="76200" y="1295400"/>
            <a:ext cx="4419600" cy="5410200"/>
          </a:xfrm>
        </p:spPr>
        <p:txBody>
          <a:bodyPr>
            <a:normAutofit fontScale="25000" lnSpcReduction="20000"/>
          </a:bodyPr>
          <a:lstStyle/>
          <a:p>
            <a:pPr algn="just"/>
            <a:r>
              <a:rPr lang="en-US" sz="8800" dirty="0"/>
              <a:t>The most widely used conversion method is called cracking because it uses heat and pressure to "crack" heavy hydrocarbon molecules into lighter ones. </a:t>
            </a:r>
          </a:p>
          <a:p>
            <a:pPr algn="just"/>
            <a:r>
              <a:rPr lang="en-US" sz="8800" dirty="0"/>
              <a:t>A cracking unit consists of one or more tall, thick-walled, reactors and a network of furnaces, heat exchangers &amp; other vessels. </a:t>
            </a:r>
          </a:p>
          <a:p>
            <a:pPr algn="just"/>
            <a:r>
              <a:rPr lang="en-US" sz="8800" dirty="0"/>
              <a:t>Catalytic cracking, or "cat cracking," is the basic petrol-making process. Using intense heat (about 600°C), low pressure and a powdered catalyst (a substance that speeds up a  chemical reaction), the cat. cracker can convert most of the heavy fractions into smaller more useful molecules.</a:t>
            </a:r>
          </a:p>
          <a:p>
            <a:pPr>
              <a:buNone/>
            </a:pPr>
            <a:endParaRPr lang="en-US" dirty="0"/>
          </a:p>
        </p:txBody>
      </p:sp>
      <p:pic>
        <p:nvPicPr>
          <p:cNvPr id="9" name="Content Placeholder 8" descr="cracking_picture.gif"/>
          <p:cNvPicPr>
            <a:picLocks noGrp="1" noChangeAspect="1"/>
          </p:cNvPicPr>
          <p:nvPr>
            <p:ph sz="half" idx="2"/>
          </p:nvPr>
        </p:nvPicPr>
        <p:blipFill>
          <a:blip r:embed="rId2"/>
          <a:stretch>
            <a:fillRect/>
          </a:stretch>
        </p:blipFill>
        <p:spPr>
          <a:xfrm>
            <a:off x="4495800" y="1676400"/>
            <a:ext cx="3810000" cy="4267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4400" dirty="0">
                <a:solidFill>
                  <a:schemeClr val="tx1"/>
                </a:solidFill>
                <a:effectLst>
                  <a:outerShdw blurRad="38100" dist="38100" dir="2700000" algn="tl">
                    <a:srgbClr val="000000">
                      <a:alpha val="43137"/>
                    </a:srgbClr>
                  </a:outerShdw>
                </a:effectLst>
                <a:latin typeface="Impact" pitchFamily="34" charset="0"/>
              </a:rPr>
              <a:t>Step.3: Treatment</a:t>
            </a:r>
            <a:endParaRPr lang="en-US" dirty="0">
              <a:solidFill>
                <a:schemeClr val="tx1"/>
              </a:solidFill>
            </a:endParaRPr>
          </a:p>
        </p:txBody>
      </p:sp>
      <p:sp>
        <p:nvSpPr>
          <p:cNvPr id="6" name="Content Placeholder 5"/>
          <p:cNvSpPr>
            <a:spLocks noGrp="1"/>
          </p:cNvSpPr>
          <p:nvPr>
            <p:ph sz="half" idx="1"/>
          </p:nvPr>
        </p:nvSpPr>
        <p:spPr>
          <a:xfrm>
            <a:off x="76200" y="1066800"/>
            <a:ext cx="4191000" cy="5791200"/>
          </a:xfrm>
        </p:spPr>
        <p:txBody>
          <a:bodyPr>
            <a:noAutofit/>
          </a:bodyPr>
          <a:lstStyle/>
          <a:p>
            <a:pPr algn="just"/>
            <a:r>
              <a:rPr lang="en-US" sz="2200" dirty="0"/>
              <a:t>Today, a major portion of refining involves blending, purifying, fine-tuning and improving products to meet specific requirements. </a:t>
            </a:r>
          </a:p>
          <a:p>
            <a:pPr algn="just"/>
            <a:r>
              <a:rPr lang="en-US" sz="2200" dirty="0"/>
              <a:t>To make petrol, refinery workers carefully blend together a variety of hydrocarbons. Technicians also add performance additives and dyes that distinguish the various grades of fuel. </a:t>
            </a:r>
          </a:p>
          <a:p>
            <a:pPr algn="just"/>
            <a:r>
              <a:rPr lang="en-US" sz="2200" dirty="0"/>
              <a:t>By the time the petrol is pumped into a car it contains more than 200 hydrocarbons and additives.</a:t>
            </a:r>
          </a:p>
        </p:txBody>
      </p:sp>
      <p:pic>
        <p:nvPicPr>
          <p:cNvPr id="7" name="Content Placeholder 6" descr="nozzle_of_a_petrol_pump.gif"/>
          <p:cNvPicPr>
            <a:picLocks noGrp="1" noChangeAspect="1"/>
          </p:cNvPicPr>
          <p:nvPr>
            <p:ph sz="half" idx="2"/>
          </p:nvPr>
        </p:nvPicPr>
        <p:blipFill>
          <a:blip r:embed="rId2"/>
          <a:stretch>
            <a:fillRect/>
          </a:stretch>
        </p:blipFill>
        <p:spPr>
          <a:xfrm>
            <a:off x="4495800" y="2286000"/>
            <a:ext cx="3657600" cy="3276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F0000"/>
                </a:solidFill>
                <a:effectLst>
                  <a:outerShdw blurRad="38100" dist="38100" dir="2700000" algn="tl">
                    <a:srgbClr val="000000">
                      <a:alpha val="43137"/>
                    </a:srgbClr>
                  </a:outerShdw>
                </a:effectLst>
                <a:latin typeface="Impact" pitchFamily="34" charset="0"/>
              </a:rPr>
              <a:t>Pollution</a:t>
            </a:r>
            <a:r>
              <a:rPr lang="en-US" sz="4800" dirty="0">
                <a:solidFill>
                  <a:schemeClr val="tx1"/>
                </a:solidFill>
                <a:effectLst>
                  <a:outerShdw blurRad="38100" dist="38100" dir="2700000" algn="tl">
                    <a:srgbClr val="000000">
                      <a:alpha val="43137"/>
                    </a:srgbClr>
                  </a:outerShdw>
                </a:effectLst>
                <a:latin typeface="Impact" pitchFamily="34" charset="0"/>
              </a:rPr>
              <a:t> From Fossil Fuels</a:t>
            </a:r>
            <a:endParaRPr lang="en-US" dirty="0">
              <a:solidFill>
                <a:schemeClr val="tx1"/>
              </a:solidFill>
            </a:endParaRPr>
          </a:p>
        </p:txBody>
      </p:sp>
      <p:sp>
        <p:nvSpPr>
          <p:cNvPr id="3" name="Content Placeholder 2"/>
          <p:cNvSpPr>
            <a:spLocks noGrp="1"/>
          </p:cNvSpPr>
          <p:nvPr>
            <p:ph sz="half" idx="1"/>
          </p:nvPr>
        </p:nvSpPr>
        <p:spPr>
          <a:xfrm>
            <a:off x="457200" y="1536192"/>
            <a:ext cx="3657600" cy="5093208"/>
          </a:xfrm>
        </p:spPr>
        <p:txBody>
          <a:bodyPr>
            <a:normAutofit fontScale="77500" lnSpcReduction="20000"/>
          </a:bodyPr>
          <a:lstStyle/>
          <a:p>
            <a:pPr algn="just"/>
            <a:r>
              <a:rPr lang="en-US" sz="3300" b="1" i="1" dirty="0">
                <a:solidFill>
                  <a:srgbClr val="C00000"/>
                </a:solidFill>
              </a:rPr>
              <a:t>Problem: </a:t>
            </a:r>
          </a:p>
          <a:p>
            <a:pPr marL="114300" indent="0" algn="just">
              <a:buNone/>
            </a:pPr>
            <a:r>
              <a:rPr lang="en-US" sz="3300" dirty="0"/>
              <a:t>The burning of fossil fuels is dangerous to the Earth, and all of the earth’s living species.</a:t>
            </a:r>
          </a:p>
          <a:p>
            <a:pPr marL="114300" indent="0" algn="just">
              <a:buNone/>
            </a:pPr>
            <a:endParaRPr lang="en-US" sz="3300" b="1" i="1" dirty="0">
              <a:solidFill>
                <a:srgbClr val="C00000"/>
              </a:solidFill>
            </a:endParaRPr>
          </a:p>
          <a:p>
            <a:pPr algn="just"/>
            <a:r>
              <a:rPr lang="en-US" sz="3300" b="1" i="1" dirty="0">
                <a:solidFill>
                  <a:srgbClr val="C00000"/>
                </a:solidFill>
              </a:rPr>
              <a:t>Solution: </a:t>
            </a:r>
          </a:p>
          <a:p>
            <a:pPr marL="114300" indent="0" algn="just">
              <a:buNone/>
            </a:pPr>
            <a:r>
              <a:rPr lang="en-US" sz="3600" b="1" dirty="0">
                <a:solidFill>
                  <a:srgbClr val="00B050"/>
                </a:solidFill>
                <a:effectLst>
                  <a:outerShdw blurRad="38100" dist="38100" dir="2700000" algn="tl">
                    <a:srgbClr val="000000">
                      <a:alpha val="43137"/>
                    </a:srgbClr>
                  </a:outerShdw>
                </a:effectLst>
              </a:rPr>
              <a:t>We need to find an alternate power source, such as wind power, solar power, and water currents, and only use a little of the fossil fuels.</a:t>
            </a:r>
          </a:p>
          <a:p>
            <a:endParaRPr lang="en-US" dirty="0"/>
          </a:p>
        </p:txBody>
      </p:sp>
      <p:pic>
        <p:nvPicPr>
          <p:cNvPr id="5" name="Content Placeholder 4" descr="fossil-fuels-skeleton-hand1.jpg"/>
          <p:cNvPicPr>
            <a:picLocks noGrp="1" noChangeAspect="1"/>
          </p:cNvPicPr>
          <p:nvPr>
            <p:ph sz="half" idx="2"/>
          </p:nvPr>
        </p:nvPicPr>
        <p:blipFill>
          <a:blip r:embed="rId2"/>
          <a:stretch>
            <a:fillRect/>
          </a:stretch>
        </p:blipFill>
        <p:spPr>
          <a:xfrm>
            <a:off x="4419600" y="1524000"/>
            <a:ext cx="3657600" cy="403859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effectLst>
                  <a:outerShdw blurRad="38100" dist="38100" dir="2700000" algn="tl">
                    <a:srgbClr val="000000">
                      <a:alpha val="43137"/>
                    </a:srgbClr>
                  </a:outerShdw>
                </a:effectLst>
                <a:latin typeface="Impact" pitchFamily="34" charset="0"/>
              </a:rPr>
              <a:t>What is fossil fuels?</a:t>
            </a:r>
          </a:p>
        </p:txBody>
      </p:sp>
      <p:sp>
        <p:nvSpPr>
          <p:cNvPr id="3" name="Content Placeholder 2"/>
          <p:cNvSpPr>
            <a:spLocks noGrp="1"/>
          </p:cNvSpPr>
          <p:nvPr>
            <p:ph idx="1"/>
          </p:nvPr>
        </p:nvSpPr>
        <p:spPr>
          <a:xfrm>
            <a:off x="457200" y="1600200"/>
            <a:ext cx="3276600" cy="4800600"/>
          </a:xfrm>
        </p:spPr>
        <p:txBody>
          <a:bodyPr>
            <a:normAutofit lnSpcReduction="10000"/>
          </a:bodyPr>
          <a:lstStyle/>
          <a:p>
            <a:pPr algn="just"/>
            <a:r>
              <a:rPr lang="en-US" sz="2400" b="1" dirty="0"/>
              <a:t> Fossil fuel is an energy resource that is formed from the remains of plant and animals that lived a long time ago.</a:t>
            </a:r>
          </a:p>
          <a:p>
            <a:pPr algn="just"/>
            <a:r>
              <a:rPr lang="en-US" sz="2400" b="1" dirty="0"/>
              <a:t>Fossil fuels consist largely of hydrocarbons, which are complex chains of hydrogen and carbon atoms. They are extracted from the earth’s crust .</a:t>
            </a:r>
          </a:p>
        </p:txBody>
      </p:sp>
      <p:pic>
        <p:nvPicPr>
          <p:cNvPr id="5" name="Picture Placeholder 6" descr="fossil_fuels.gif"/>
          <p:cNvPicPr>
            <a:picLocks noChangeAspect="1"/>
          </p:cNvPicPr>
          <p:nvPr/>
        </p:nvPicPr>
        <p:blipFill>
          <a:blip r:embed="rId2" cstate="print"/>
          <a:stretch>
            <a:fillRect/>
          </a:stretch>
        </p:blipFill>
        <p:spPr>
          <a:xfrm>
            <a:off x="5105400" y="914400"/>
            <a:ext cx="2843614" cy="4636328"/>
          </a:xfrm>
          <a:prstGeom prst="rect">
            <a:avLst/>
          </a:prstGeom>
          <a:noFill/>
          <a:ln>
            <a:noFill/>
          </a:ln>
        </p:spPr>
      </p:pic>
    </p:spTree>
    <p:extLst>
      <p:ext uri="{BB962C8B-B14F-4D97-AF65-F5344CB8AC3E}">
        <p14:creationId xmlns:p14="http://schemas.microsoft.com/office/powerpoint/2010/main" val="1697698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762000"/>
          </a:xfrm>
        </p:spPr>
        <p:txBody>
          <a:bodyPr/>
          <a:lstStyle/>
          <a:p>
            <a:r>
              <a:rPr lang="en-US" sz="4400" dirty="0">
                <a:solidFill>
                  <a:schemeClr val="tx1"/>
                </a:solidFill>
                <a:effectLst>
                  <a:outerShdw blurRad="38100" dist="38100" dir="2700000" algn="tl">
                    <a:srgbClr val="000000">
                      <a:alpha val="43137"/>
                    </a:srgbClr>
                  </a:outerShdw>
                </a:effectLst>
                <a:latin typeface="Impact" pitchFamily="34" charset="0"/>
              </a:rPr>
              <a:t>Prices of Fossil Fuels</a:t>
            </a:r>
            <a:endParaRPr lang="en-US" dirty="0">
              <a:solidFill>
                <a:schemeClr val="tx1"/>
              </a:solidFill>
            </a:endParaRPr>
          </a:p>
        </p:txBody>
      </p:sp>
      <p:sp>
        <p:nvSpPr>
          <p:cNvPr id="3" name="Content Placeholder 2"/>
          <p:cNvSpPr>
            <a:spLocks noGrp="1"/>
          </p:cNvSpPr>
          <p:nvPr>
            <p:ph sz="half" idx="1"/>
          </p:nvPr>
        </p:nvSpPr>
        <p:spPr>
          <a:xfrm>
            <a:off x="0" y="838200"/>
            <a:ext cx="4495800" cy="6019800"/>
          </a:xfrm>
        </p:spPr>
        <p:txBody>
          <a:bodyPr>
            <a:noAutofit/>
          </a:bodyPr>
          <a:lstStyle/>
          <a:p>
            <a:pPr algn="just"/>
            <a:r>
              <a:rPr lang="en-US" sz="2300" dirty="0"/>
              <a:t>The costs of continuing on our current energy path are steep. American consumers and businesses already spend roughly $700 billion to $1 trillion each year on coal, oil and natural gas, </a:t>
            </a:r>
            <a:r>
              <a:rPr lang="en-US" sz="2300" b="1" dirty="0">
                <a:solidFill>
                  <a:srgbClr val="C00000"/>
                </a:solidFill>
                <a:effectLst>
                  <a:outerShdw blurRad="38100" dist="38100" dir="2700000" algn="tl">
                    <a:srgbClr val="000000">
                      <a:alpha val="43137"/>
                    </a:srgbClr>
                  </a:outerShdw>
                </a:effectLst>
              </a:rPr>
              <a:t>and suffer the incalculable costs of pollution from fossil fuels through damage to our health and environment.</a:t>
            </a:r>
          </a:p>
          <a:p>
            <a:pPr marL="114300" indent="0" algn="just">
              <a:buNone/>
            </a:pPr>
            <a:endParaRPr lang="en-US" sz="2300" dirty="0"/>
          </a:p>
          <a:p>
            <a:pPr algn="just"/>
            <a:r>
              <a:rPr lang="en-US" sz="2300" dirty="0"/>
              <a:t> </a:t>
            </a:r>
            <a:r>
              <a:rPr lang="en-US" sz="2200" dirty="0"/>
              <a:t>If America continues along a business-as-usual energy path, U.S. fossil fuel spending is likely to grow, totaling an estimated $23 trillion between 2010 and 2030.</a:t>
            </a:r>
          </a:p>
        </p:txBody>
      </p:sp>
      <p:pic>
        <p:nvPicPr>
          <p:cNvPr id="5" name="Content Placeholder 4" descr="oil.bmp"/>
          <p:cNvPicPr>
            <a:picLocks noGrp="1" noChangeAspect="1"/>
          </p:cNvPicPr>
          <p:nvPr>
            <p:ph sz="half" idx="2"/>
          </p:nvPr>
        </p:nvPicPr>
        <p:blipFill>
          <a:blip r:embed="rId2"/>
          <a:stretch>
            <a:fillRect/>
          </a:stretch>
        </p:blipFill>
        <p:spPr>
          <a:xfrm>
            <a:off x="4495800" y="1600200"/>
            <a:ext cx="3770142" cy="449579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tx1"/>
                </a:solidFill>
                <a:effectLst>
                  <a:outerShdw blurRad="38100" dist="38100" dir="2700000" algn="tl">
                    <a:srgbClr val="000000">
                      <a:alpha val="43137"/>
                    </a:srgbClr>
                  </a:outerShdw>
                </a:effectLst>
                <a:latin typeface="Impact" pitchFamily="34" charset="0"/>
              </a:rPr>
              <a:t>Global warming</a:t>
            </a:r>
            <a:endParaRPr lang="en-US" dirty="0">
              <a:solidFill>
                <a:schemeClr val="tx1"/>
              </a:solidFill>
            </a:endParaRPr>
          </a:p>
        </p:txBody>
      </p:sp>
      <p:sp>
        <p:nvSpPr>
          <p:cNvPr id="3" name="Content Placeholder 2"/>
          <p:cNvSpPr>
            <a:spLocks noGrp="1"/>
          </p:cNvSpPr>
          <p:nvPr>
            <p:ph sz="half" idx="1"/>
          </p:nvPr>
        </p:nvSpPr>
        <p:spPr>
          <a:xfrm>
            <a:off x="0" y="1295400"/>
            <a:ext cx="4343400" cy="5791200"/>
          </a:xfrm>
        </p:spPr>
        <p:txBody>
          <a:bodyPr>
            <a:noAutofit/>
          </a:bodyPr>
          <a:lstStyle/>
          <a:p>
            <a:pPr algn="just"/>
            <a:r>
              <a:rPr lang="en-US" sz="2400" b="1" dirty="0"/>
              <a:t>Global warming: </a:t>
            </a:r>
            <a:r>
              <a:rPr lang="en-US" sz="2400" dirty="0"/>
              <a:t>Carbon monoxide is the result of burning fossil fuels. The temperature of the earth has increased by approximately </a:t>
            </a:r>
            <a:r>
              <a:rPr lang="en-US" sz="2400" dirty="0">
                <a:solidFill>
                  <a:srgbClr val="C00000"/>
                </a:solidFill>
              </a:rPr>
              <a:t>1° centigrade since the 1800s. </a:t>
            </a:r>
            <a:r>
              <a:rPr lang="en-US" sz="2400" dirty="0"/>
              <a:t>This has led to glacier melting in the Polar Regions, thus increasing the water content in the seas. This has further led to inundation of river deltas, wetlands, and coastal areas. Extreme weather is reported throughout the world.</a:t>
            </a:r>
          </a:p>
        </p:txBody>
      </p:sp>
      <p:pic>
        <p:nvPicPr>
          <p:cNvPr id="5" name="Content Placeholder 4" descr="http://1.bp.blogspot.com/-6-OBzOZmgDY/TsG1HjpRqnI/AAAAAAAACMg/G-cDxr49Pdc/s1600/Global+Warming+Politics.JPG"/>
          <p:cNvPicPr>
            <a:picLocks noGrp="1"/>
          </p:cNvPicPr>
          <p:nvPr>
            <p:ph sz="half" idx="2"/>
          </p:nvPr>
        </p:nvPicPr>
        <p:blipFill>
          <a:blip r:embed="rId2"/>
          <a:srcRect/>
          <a:stretch>
            <a:fillRect/>
          </a:stretch>
        </p:blipFill>
        <p:spPr bwMode="auto">
          <a:xfrm>
            <a:off x="4419600" y="1524000"/>
            <a:ext cx="3657600" cy="4267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0"/>
            <a:ext cx="4181914" cy="685800"/>
          </a:xfrm>
        </p:spPr>
        <p:txBody>
          <a:bodyPr/>
          <a:lstStyle/>
          <a:p>
            <a:r>
              <a:rPr lang="en-US" sz="4000" b="1" dirty="0">
                <a:solidFill>
                  <a:srgbClr val="C00000"/>
                </a:solidFill>
                <a:effectLst>
                  <a:outerShdw blurRad="38100" dist="38100" dir="2700000" algn="tl">
                    <a:srgbClr val="000000">
                      <a:alpha val="43137"/>
                    </a:srgbClr>
                  </a:outerShdw>
                </a:effectLst>
                <a:latin typeface="Impact" pitchFamily="34" charset="0"/>
              </a:rPr>
              <a:t>Exxon Valdez oil spill</a:t>
            </a:r>
          </a:p>
        </p:txBody>
      </p:sp>
      <p:sp>
        <p:nvSpPr>
          <p:cNvPr id="3" name="Content Placeholder 2"/>
          <p:cNvSpPr>
            <a:spLocks noGrp="1"/>
          </p:cNvSpPr>
          <p:nvPr>
            <p:ph idx="1"/>
          </p:nvPr>
        </p:nvSpPr>
        <p:spPr>
          <a:xfrm>
            <a:off x="152400" y="685800"/>
            <a:ext cx="4114800" cy="6096000"/>
          </a:xfrm>
        </p:spPr>
        <p:txBody>
          <a:bodyPr>
            <a:normAutofit/>
          </a:bodyPr>
          <a:lstStyle/>
          <a:p>
            <a:pPr algn="just"/>
            <a:r>
              <a:rPr lang="en-US" sz="2400" dirty="0"/>
              <a:t>The Exxon Valdez oil spill occurred in Prince William Sound, Alaska, on March 24, 1989, when the Exxon Valdez, an oil tanker bound for Long Beach, California, hit Prince William Sound's Bligh Reef and spilled an estimated minimum 10.8 million US gallons of crude oil. </a:t>
            </a:r>
          </a:p>
          <a:p>
            <a:pPr algn="just"/>
            <a:r>
              <a:rPr lang="en-US" sz="2400" b="1" dirty="0">
                <a:solidFill>
                  <a:srgbClr val="C00000"/>
                </a:solidFill>
              </a:rPr>
              <a:t>It is considered to be one of the most devastating human-caused environmental disasters ever to occur in history.</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338943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25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sz="4000" dirty="0">
                <a:solidFill>
                  <a:schemeClr val="tx1"/>
                </a:solidFill>
                <a:effectLst>
                  <a:outerShdw blurRad="38100" dist="38100" dir="2700000" algn="tl">
                    <a:srgbClr val="000000">
                      <a:alpha val="43137"/>
                    </a:srgbClr>
                  </a:outerShdw>
                </a:effectLst>
                <a:latin typeface="Impact" pitchFamily="34" charset="0"/>
              </a:rPr>
              <a:t>What are different types of fossil fuels?</a:t>
            </a:r>
          </a:p>
        </p:txBody>
      </p:sp>
      <p:sp>
        <p:nvSpPr>
          <p:cNvPr id="3" name="Content Placeholder 2"/>
          <p:cNvSpPr>
            <a:spLocks noGrp="1"/>
          </p:cNvSpPr>
          <p:nvPr>
            <p:ph idx="1"/>
          </p:nvPr>
        </p:nvSpPr>
        <p:spPr>
          <a:xfrm>
            <a:off x="457200" y="1600200"/>
            <a:ext cx="3429000" cy="4800600"/>
          </a:xfrm>
        </p:spPr>
        <p:txBody>
          <a:bodyPr>
            <a:normAutofit/>
          </a:bodyPr>
          <a:lstStyle/>
          <a:p>
            <a:endParaRPr lang="en-US" sz="2000" b="1" dirty="0">
              <a:solidFill>
                <a:schemeClr val="tx2">
                  <a:lumMod val="75000"/>
                </a:schemeClr>
              </a:solidFill>
            </a:endParaRPr>
          </a:p>
        </p:txBody>
      </p:sp>
      <p:pic>
        <p:nvPicPr>
          <p:cNvPr id="6" name="Picture Placeholder 4" descr="fossil_fuels.gif"/>
          <p:cNvPicPr>
            <a:picLocks noChangeAspect="1"/>
          </p:cNvPicPr>
          <p:nvPr/>
        </p:nvPicPr>
        <p:blipFill>
          <a:blip r:embed="rId2" cstate="print"/>
          <a:srcRect l="1766" r="1766"/>
          <a:stretch>
            <a:fillRect/>
          </a:stretch>
        </p:blipFill>
        <p:spPr>
          <a:xfrm>
            <a:off x="609600" y="1524000"/>
            <a:ext cx="7239000" cy="4752844"/>
          </a:xfrm>
          <a:prstGeom prst="rect">
            <a:avLst/>
          </a:prstGeom>
          <a:noFill/>
          <a:ln>
            <a:noFill/>
          </a:ln>
        </p:spPr>
      </p:pic>
    </p:spTree>
    <p:extLst>
      <p:ext uri="{BB962C8B-B14F-4D97-AF65-F5344CB8AC3E}">
        <p14:creationId xmlns:p14="http://schemas.microsoft.com/office/powerpoint/2010/main" val="38050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tx1"/>
                </a:solidFill>
                <a:effectLst>
                  <a:outerShdw blurRad="38100" dist="38100" dir="2700000" algn="tl">
                    <a:srgbClr val="000000">
                      <a:alpha val="43137"/>
                    </a:srgbClr>
                  </a:outerShdw>
                </a:effectLst>
                <a:latin typeface="Impact" pitchFamily="34" charset="0"/>
              </a:rPr>
              <a:t>What is Oil ?</a:t>
            </a:r>
            <a:endParaRPr lang="en-US" dirty="0">
              <a:solidFill>
                <a:schemeClr val="tx1"/>
              </a:solidFill>
            </a:endParaRPr>
          </a:p>
        </p:txBody>
      </p:sp>
      <p:pic>
        <p:nvPicPr>
          <p:cNvPr id="4" name="Picture Placeholder 4" descr="fossil-fuels-without-the-fossils_1.jpg"/>
          <p:cNvPicPr>
            <a:picLocks noGrp="1" noChangeAspect="1"/>
          </p:cNvPicPr>
          <p:nvPr>
            <p:ph idx="1"/>
          </p:nvPr>
        </p:nvPicPr>
        <p:blipFill>
          <a:blip r:embed="rId2" cstate="print"/>
          <a:srcRect t="2014" b="2014"/>
          <a:stretch>
            <a:fillRect/>
          </a:stretch>
        </p:blipFill>
        <p:spPr>
          <a:xfrm>
            <a:off x="5114925" y="1417638"/>
            <a:ext cx="2962275" cy="4191000"/>
          </a:xfrm>
          <a:noFill/>
          <a:ln>
            <a:noFill/>
          </a:ln>
        </p:spPr>
      </p:pic>
      <p:sp>
        <p:nvSpPr>
          <p:cNvPr id="6" name="Rectangle 5"/>
          <p:cNvSpPr/>
          <p:nvPr/>
        </p:nvSpPr>
        <p:spPr>
          <a:xfrm>
            <a:off x="76200" y="1905000"/>
            <a:ext cx="4876800" cy="4893647"/>
          </a:xfrm>
          <a:prstGeom prst="rect">
            <a:avLst/>
          </a:prstGeom>
        </p:spPr>
        <p:txBody>
          <a:bodyPr wrap="square">
            <a:spAutoFit/>
          </a:bodyPr>
          <a:lstStyle/>
          <a:p>
            <a:pPr algn="just"/>
            <a:r>
              <a:rPr lang="en-US" sz="2600" b="1" dirty="0"/>
              <a:t>Oil is a liquid fossil fuel composed of decayed organic matter that occurs naturally in underground reservoirs.</a:t>
            </a:r>
          </a:p>
          <a:p>
            <a:pPr algn="just"/>
            <a:endParaRPr lang="en-US" sz="2600" b="1" dirty="0"/>
          </a:p>
          <a:p>
            <a:pPr algn="just"/>
            <a:endParaRPr lang="en-US" sz="2600" b="1" dirty="0"/>
          </a:p>
          <a:p>
            <a:pPr algn="just"/>
            <a:r>
              <a:rPr lang="en-US" sz="2600" b="1" dirty="0"/>
              <a:t>It is extracted from subsurface reservoirs as crude oil and is sent</a:t>
            </a:r>
          </a:p>
          <a:p>
            <a:pPr algn="just"/>
            <a:r>
              <a:rPr lang="en-US" sz="2600" b="1" dirty="0"/>
              <a:t>to a refinery for separation into its various component fuels such as </a:t>
            </a:r>
            <a:r>
              <a:rPr lang="en-US" sz="2600" b="1" i="1" dirty="0">
                <a:solidFill>
                  <a:srgbClr val="C00000"/>
                </a:solidFill>
              </a:rPr>
              <a:t>Kerosene</a:t>
            </a:r>
            <a:r>
              <a:rPr lang="en-US" sz="2600" b="1" dirty="0">
                <a:solidFill>
                  <a:srgbClr val="C00000"/>
                </a:solidFill>
              </a:rPr>
              <a:t>, Diesel Fuel,</a:t>
            </a:r>
          </a:p>
          <a:p>
            <a:pPr algn="just"/>
            <a:r>
              <a:rPr lang="en-US" sz="2600" b="1" dirty="0"/>
              <a:t>and</a:t>
            </a:r>
            <a:r>
              <a:rPr lang="en-US" sz="2600" b="1" dirty="0">
                <a:solidFill>
                  <a:schemeClr val="tx2">
                    <a:lumMod val="75000"/>
                  </a:schemeClr>
                </a:solidFill>
              </a:rPr>
              <a:t> </a:t>
            </a:r>
            <a:r>
              <a:rPr lang="en-US" sz="2600" b="1" dirty="0">
                <a:solidFill>
                  <a:srgbClr val="C00000"/>
                </a:solidFill>
              </a:rPr>
              <a:t>Aviation Fuel.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effectLst>
                  <a:outerShdw blurRad="38100" dist="38100" dir="2700000" algn="tl">
                    <a:srgbClr val="000000">
                      <a:alpha val="43137"/>
                    </a:srgbClr>
                  </a:outerShdw>
                </a:effectLst>
                <a:latin typeface="Impact" pitchFamily="34" charset="0"/>
              </a:rPr>
              <a:t>How is Oil Formed ?</a:t>
            </a:r>
            <a:endParaRPr lang="en-US" dirty="0">
              <a:solidFill>
                <a:schemeClr val="tx1"/>
              </a:solidFill>
            </a:endParaRPr>
          </a:p>
        </p:txBody>
      </p:sp>
      <p:sp>
        <p:nvSpPr>
          <p:cNvPr id="3" name="Content Placeholder 2"/>
          <p:cNvSpPr>
            <a:spLocks noGrp="1"/>
          </p:cNvSpPr>
          <p:nvPr>
            <p:ph idx="1"/>
          </p:nvPr>
        </p:nvSpPr>
        <p:spPr>
          <a:xfrm>
            <a:off x="457200" y="1600200"/>
            <a:ext cx="3352800" cy="3581400"/>
          </a:xfrm>
        </p:spPr>
        <p:txBody>
          <a:bodyPr>
            <a:normAutofit/>
          </a:bodyPr>
          <a:lstStyle/>
          <a:p>
            <a:endParaRPr lang="en-US" sz="2400" dirty="0">
              <a:solidFill>
                <a:schemeClr val="accent1">
                  <a:lumMod val="50000"/>
                </a:schemeClr>
              </a:solidFill>
            </a:endParaRPr>
          </a:p>
          <a:p>
            <a:endParaRPr lang="en-US" dirty="0"/>
          </a:p>
        </p:txBody>
      </p:sp>
      <p:pic>
        <p:nvPicPr>
          <p:cNvPr id="5" name="Picture 3" descr="C:\Users\User\Pictures\OILGASFORMATION.gif"/>
          <p:cNvPicPr>
            <a:picLocks noChangeAspect="1" noChangeArrowheads="1"/>
          </p:cNvPicPr>
          <p:nvPr/>
        </p:nvPicPr>
        <p:blipFill>
          <a:blip r:embed="rId2" cstate="print"/>
          <a:srcRect/>
          <a:stretch>
            <a:fillRect/>
          </a:stretch>
        </p:blipFill>
        <p:spPr bwMode="auto">
          <a:xfrm>
            <a:off x="67034" y="1752600"/>
            <a:ext cx="8043970" cy="4648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tx1"/>
                </a:solidFill>
                <a:effectLst>
                  <a:outerShdw blurRad="38100" dist="38100" dir="2700000" algn="tl">
                    <a:srgbClr val="000000">
                      <a:alpha val="43137"/>
                    </a:srgbClr>
                  </a:outerShdw>
                </a:effectLst>
                <a:latin typeface="Impact" pitchFamily="34" charset="0"/>
              </a:rPr>
              <a:t>How is Oil Formed ?</a:t>
            </a:r>
            <a:endParaRPr lang="en-US" dirty="0">
              <a:solidFill>
                <a:schemeClr val="tx1"/>
              </a:solidFill>
            </a:endParaRPr>
          </a:p>
        </p:txBody>
      </p:sp>
      <p:sp>
        <p:nvSpPr>
          <p:cNvPr id="3" name="Content Placeholder 2"/>
          <p:cNvSpPr>
            <a:spLocks noGrp="1"/>
          </p:cNvSpPr>
          <p:nvPr>
            <p:ph idx="1"/>
          </p:nvPr>
        </p:nvSpPr>
        <p:spPr>
          <a:xfrm>
            <a:off x="304800" y="1676400"/>
            <a:ext cx="3886200" cy="4953000"/>
          </a:xfrm>
        </p:spPr>
        <p:txBody>
          <a:bodyPr>
            <a:normAutofit fontScale="92500" lnSpcReduction="20000"/>
          </a:bodyPr>
          <a:lstStyle/>
          <a:p>
            <a:pPr algn="just"/>
            <a:r>
              <a:rPr lang="en-US" sz="3200" dirty="0"/>
              <a:t>The remains of animals and plants that lived millions of years ago in water environment were covered by layers of sand and silt.</a:t>
            </a:r>
          </a:p>
          <a:p>
            <a:pPr algn="just"/>
            <a:r>
              <a:rPr lang="en-US" sz="3200" dirty="0"/>
              <a:t> Heat and pressure from these layers helped the remains turn into what we today call crude oil.</a:t>
            </a:r>
            <a:endParaRPr lang="en-US" sz="2800" dirty="0"/>
          </a:p>
        </p:txBody>
      </p:sp>
      <p:pic>
        <p:nvPicPr>
          <p:cNvPr id="1026" name="Picture 2" descr="http://blogs.ngm.com/.a/6a00e009822691883301156f6b2a8c970c-800wi"/>
          <p:cNvPicPr>
            <a:picLocks noChangeAspect="1" noChangeArrowheads="1"/>
          </p:cNvPicPr>
          <p:nvPr/>
        </p:nvPicPr>
        <p:blipFill>
          <a:blip r:embed="rId2"/>
          <a:srcRect/>
          <a:stretch>
            <a:fillRect/>
          </a:stretch>
        </p:blipFill>
        <p:spPr bwMode="auto">
          <a:xfrm>
            <a:off x="4419600" y="1219200"/>
            <a:ext cx="3965035" cy="40957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effectLst>
                  <a:outerShdw blurRad="38100" dist="38100" dir="2700000" algn="tl">
                    <a:srgbClr val="000000">
                      <a:alpha val="43137"/>
                    </a:srgbClr>
                  </a:outerShdw>
                </a:effectLst>
                <a:latin typeface="Impact" pitchFamily="34" charset="0"/>
              </a:rPr>
              <a:t>Oil Uses</a:t>
            </a:r>
          </a:p>
        </p:txBody>
      </p:sp>
      <p:sp>
        <p:nvSpPr>
          <p:cNvPr id="3" name="Content Placeholder 2"/>
          <p:cNvSpPr>
            <a:spLocks noGrp="1"/>
          </p:cNvSpPr>
          <p:nvPr>
            <p:ph idx="1"/>
          </p:nvPr>
        </p:nvSpPr>
        <p:spPr>
          <a:xfrm>
            <a:off x="457200" y="1600200"/>
            <a:ext cx="3657600" cy="4800600"/>
          </a:xfrm>
        </p:spPr>
        <p:txBody>
          <a:bodyPr>
            <a:normAutofit/>
          </a:bodyPr>
          <a:lstStyle/>
          <a:p>
            <a:pPr algn="just"/>
            <a:r>
              <a:rPr lang="en-US" sz="2800" dirty="0"/>
              <a:t>When petroleum is refined, its various chemical parts are separated and some become gasoline, some lubricants, some asphalt, and others the raw materials for plastics and rubber and many more things.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1524001"/>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15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lumMod val="50000"/>
                    <a:lumOff val="50000"/>
                  </a:schemeClr>
                </a:solidFill>
                <a:effectLst>
                  <a:outerShdw blurRad="38100" dist="38100" dir="2700000" algn="tl">
                    <a:srgbClr val="000000">
                      <a:alpha val="43137"/>
                    </a:srgbClr>
                  </a:outerShdw>
                </a:effectLst>
                <a:latin typeface="Impact" pitchFamily="34" charset="0"/>
              </a:rPr>
              <a:t> </a:t>
            </a:r>
            <a:r>
              <a:rPr lang="en-US" sz="4000" dirty="0">
                <a:solidFill>
                  <a:schemeClr val="tx1"/>
                </a:solidFill>
                <a:effectLst>
                  <a:outerShdw blurRad="38100" dist="38100" dir="2700000" algn="tl">
                    <a:srgbClr val="000000">
                      <a:alpha val="43137"/>
                    </a:srgbClr>
                  </a:outerShdw>
                </a:effectLst>
                <a:latin typeface="Impact" pitchFamily="34" charset="0"/>
              </a:rPr>
              <a:t>What is coal ?</a:t>
            </a:r>
          </a:p>
        </p:txBody>
      </p:sp>
      <p:sp>
        <p:nvSpPr>
          <p:cNvPr id="3" name="Content Placeholder 2"/>
          <p:cNvSpPr>
            <a:spLocks noGrp="1"/>
          </p:cNvSpPr>
          <p:nvPr>
            <p:ph idx="1"/>
          </p:nvPr>
        </p:nvSpPr>
        <p:spPr>
          <a:xfrm>
            <a:off x="457200" y="1600200"/>
            <a:ext cx="3810000" cy="4800600"/>
          </a:xfrm>
        </p:spPr>
        <p:txBody>
          <a:bodyPr>
            <a:normAutofit lnSpcReduction="10000"/>
          </a:bodyPr>
          <a:lstStyle/>
          <a:p>
            <a:pPr>
              <a:buNone/>
            </a:pPr>
            <a:r>
              <a:rPr lang="en-US" sz="1800" b="1" dirty="0"/>
              <a:t> </a:t>
            </a:r>
            <a:endParaRPr lang="en-US" sz="1800" dirty="0"/>
          </a:p>
          <a:p>
            <a:pPr algn="just"/>
            <a:r>
              <a:rPr lang="en-US" sz="3200" dirty="0"/>
              <a:t>Coal is a readily combustible rock consisting of more than 50 % by weight and more than 70 % by volume of carbonaceous materials.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2667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91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effectLst>
                  <a:outerShdw blurRad="38100" dist="38100" dir="2700000" algn="tl">
                    <a:srgbClr val="000000">
                      <a:alpha val="43137"/>
                    </a:srgbClr>
                  </a:outerShdw>
                </a:effectLst>
                <a:latin typeface="Impact" pitchFamily="34" charset="0"/>
              </a:rPr>
              <a:t>Coal uses</a:t>
            </a:r>
          </a:p>
        </p:txBody>
      </p:sp>
      <p:sp>
        <p:nvSpPr>
          <p:cNvPr id="3" name="Content Placeholder 2"/>
          <p:cNvSpPr>
            <a:spLocks noGrp="1"/>
          </p:cNvSpPr>
          <p:nvPr>
            <p:ph idx="1"/>
          </p:nvPr>
        </p:nvSpPr>
        <p:spPr>
          <a:xfrm>
            <a:off x="457200" y="1600200"/>
            <a:ext cx="3810000" cy="4800600"/>
          </a:xfrm>
        </p:spPr>
        <p:txBody>
          <a:bodyPr>
            <a:normAutofit/>
          </a:bodyPr>
          <a:lstStyle/>
          <a:p>
            <a:pPr algn="just"/>
            <a:r>
              <a:rPr lang="en-US" sz="2400" dirty="0"/>
              <a:t>Coal is very commonly used today to produce electricity. </a:t>
            </a:r>
          </a:p>
          <a:p>
            <a:pPr algn="just"/>
            <a:endParaRPr lang="en-US" sz="2400" dirty="0"/>
          </a:p>
          <a:p>
            <a:pPr algn="just"/>
            <a:r>
              <a:rPr lang="en-US" sz="2400" dirty="0"/>
              <a:t>Coal is also used in iron and steel production, cement manufacturing, in the production of coal tar, home heating, and any number of industrial applications that require heat.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3999"/>
            <a:ext cx="2895600" cy="352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239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655</TotalTime>
  <Words>1019</Words>
  <Application>Microsoft Office PowerPoint</Application>
  <PresentationFormat>On-screen Show (4:3)</PresentationFormat>
  <Paragraphs>90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vt:lpstr>
      <vt:lpstr>Impact</vt:lpstr>
      <vt:lpstr>Adjacency</vt:lpstr>
      <vt:lpstr>Fossil Fuels</vt:lpstr>
      <vt:lpstr>What is fossil fuels?</vt:lpstr>
      <vt:lpstr>What are different types of fossil fuels?</vt:lpstr>
      <vt:lpstr>What is Oil ?</vt:lpstr>
      <vt:lpstr>How is Oil Formed ?</vt:lpstr>
      <vt:lpstr>How is Oil Formed ?</vt:lpstr>
      <vt:lpstr>Oil Uses</vt:lpstr>
      <vt:lpstr> What is coal ?</vt:lpstr>
      <vt:lpstr>Coal uses</vt:lpstr>
      <vt:lpstr>What is Natural Gas ?</vt:lpstr>
      <vt:lpstr>How is natural gas formed?</vt:lpstr>
      <vt:lpstr>Natural gas uses</vt:lpstr>
      <vt:lpstr>Refineries</vt:lpstr>
      <vt:lpstr>How are Refineries worked ?</vt:lpstr>
      <vt:lpstr>Step.1 : Separation  </vt:lpstr>
      <vt:lpstr>Step.1 : Separation  </vt:lpstr>
      <vt:lpstr>Step.2: Conversion</vt:lpstr>
      <vt:lpstr>Step.3: Treatment</vt:lpstr>
      <vt:lpstr>Pollution From Fossil Fuels</vt:lpstr>
      <vt:lpstr>Prices of Fossil Fuels</vt:lpstr>
      <vt:lpstr>Global warming</vt:lpstr>
      <vt:lpstr>Exxon Valdez oil spill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 Fuels</dc:title>
  <dc:creator>A satisfied Microsoft Office User</dc:creator>
  <cp:lastModifiedBy>Adel</cp:lastModifiedBy>
  <cp:revision>92</cp:revision>
  <dcterms:created xsi:type="dcterms:W3CDTF">2004-10-13T05:23:36Z</dcterms:created>
  <dcterms:modified xsi:type="dcterms:W3CDTF">2017-09-05T05:50:36Z</dcterms:modified>
</cp:coreProperties>
</file>