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220"/>
  </p:notesMasterIdLst>
  <p:sldIdLst>
    <p:sldId id="334" r:id="rId2"/>
    <p:sldId id="335" r:id="rId3"/>
    <p:sldId id="336" r:id="rId4"/>
    <p:sldId id="337" r:id="rId5"/>
    <p:sldId id="338" r:id="rId6"/>
    <p:sldId id="339" r:id="rId7"/>
    <p:sldId id="340" r:id="rId8"/>
    <p:sldId id="341" r:id="rId9"/>
    <p:sldId id="342" r:id="rId10"/>
    <p:sldId id="343" r:id="rId11"/>
    <p:sldId id="344" r:id="rId12"/>
    <p:sldId id="345" r:id="rId13"/>
    <p:sldId id="346" r:id="rId14"/>
    <p:sldId id="347" r:id="rId15"/>
    <p:sldId id="348" r:id="rId16"/>
    <p:sldId id="349" r:id="rId17"/>
    <p:sldId id="350" r:id="rId18"/>
    <p:sldId id="351" r:id="rId19"/>
    <p:sldId id="352" r:id="rId20"/>
    <p:sldId id="353" r:id="rId21"/>
    <p:sldId id="583" r:id="rId22"/>
    <p:sldId id="354" r:id="rId23"/>
    <p:sldId id="357" r:id="rId24"/>
    <p:sldId id="360" r:id="rId25"/>
    <p:sldId id="359" r:id="rId26"/>
    <p:sldId id="355" r:id="rId27"/>
    <p:sldId id="358" r:id="rId28"/>
    <p:sldId id="256" r:id="rId29"/>
    <p:sldId id="333" r:id="rId30"/>
    <p:sldId id="257" r:id="rId31"/>
    <p:sldId id="258" r:id="rId32"/>
    <p:sldId id="259" r:id="rId33"/>
    <p:sldId id="260" r:id="rId34"/>
    <p:sldId id="261" r:id="rId35"/>
    <p:sldId id="262" r:id="rId36"/>
    <p:sldId id="263" r:id="rId37"/>
    <p:sldId id="264" r:id="rId38"/>
    <p:sldId id="361" r:id="rId39"/>
    <p:sldId id="362" r:id="rId40"/>
    <p:sldId id="363" r:id="rId41"/>
    <p:sldId id="364" r:id="rId42"/>
    <p:sldId id="365" r:id="rId43"/>
    <p:sldId id="366" r:id="rId44"/>
    <p:sldId id="367" r:id="rId45"/>
    <p:sldId id="368" r:id="rId46"/>
    <p:sldId id="369" r:id="rId47"/>
    <p:sldId id="376" r:id="rId48"/>
    <p:sldId id="377" r:id="rId49"/>
    <p:sldId id="378" r:id="rId50"/>
    <p:sldId id="379" r:id="rId51"/>
    <p:sldId id="380" r:id="rId52"/>
    <p:sldId id="381" r:id="rId53"/>
    <p:sldId id="382" r:id="rId54"/>
    <p:sldId id="383" r:id="rId55"/>
    <p:sldId id="385" r:id="rId56"/>
    <p:sldId id="386" r:id="rId57"/>
    <p:sldId id="387" r:id="rId58"/>
    <p:sldId id="388" r:id="rId59"/>
    <p:sldId id="389" r:id="rId60"/>
    <p:sldId id="390" r:id="rId61"/>
    <p:sldId id="391" r:id="rId62"/>
    <p:sldId id="392" r:id="rId63"/>
    <p:sldId id="393" r:id="rId64"/>
    <p:sldId id="394" r:id="rId65"/>
    <p:sldId id="370" r:id="rId66"/>
    <p:sldId id="371" r:id="rId67"/>
    <p:sldId id="372" r:id="rId68"/>
    <p:sldId id="373" r:id="rId69"/>
    <p:sldId id="395" r:id="rId70"/>
    <p:sldId id="374" r:id="rId71"/>
    <p:sldId id="375" r:id="rId72"/>
    <p:sldId id="397" r:id="rId73"/>
    <p:sldId id="398" r:id="rId74"/>
    <p:sldId id="265" r:id="rId75"/>
    <p:sldId id="401" r:id="rId76"/>
    <p:sldId id="402" r:id="rId77"/>
    <p:sldId id="403" r:id="rId78"/>
    <p:sldId id="404" r:id="rId79"/>
    <p:sldId id="405" r:id="rId80"/>
    <p:sldId id="406" r:id="rId81"/>
    <p:sldId id="407" r:id="rId82"/>
    <p:sldId id="408" r:id="rId83"/>
    <p:sldId id="409" r:id="rId84"/>
    <p:sldId id="410" r:id="rId85"/>
    <p:sldId id="411" r:id="rId86"/>
    <p:sldId id="412" r:id="rId87"/>
    <p:sldId id="585" r:id="rId88"/>
    <p:sldId id="413" r:id="rId89"/>
    <p:sldId id="414" r:id="rId90"/>
    <p:sldId id="415" r:id="rId91"/>
    <p:sldId id="416" r:id="rId92"/>
    <p:sldId id="417" r:id="rId93"/>
    <p:sldId id="418" r:id="rId94"/>
    <p:sldId id="419" r:id="rId95"/>
    <p:sldId id="420" r:id="rId96"/>
    <p:sldId id="421" r:id="rId97"/>
    <p:sldId id="422" r:id="rId98"/>
    <p:sldId id="423" r:id="rId99"/>
    <p:sldId id="424" r:id="rId100"/>
    <p:sldId id="425" r:id="rId101"/>
    <p:sldId id="426" r:id="rId102"/>
    <p:sldId id="427" r:id="rId103"/>
    <p:sldId id="428" r:id="rId104"/>
    <p:sldId id="429" r:id="rId105"/>
    <p:sldId id="431" r:id="rId106"/>
    <p:sldId id="432" r:id="rId107"/>
    <p:sldId id="433" r:id="rId108"/>
    <p:sldId id="434" r:id="rId109"/>
    <p:sldId id="435" r:id="rId110"/>
    <p:sldId id="436" r:id="rId111"/>
    <p:sldId id="437" r:id="rId112"/>
    <p:sldId id="438" r:id="rId113"/>
    <p:sldId id="439" r:id="rId114"/>
    <p:sldId id="440" r:id="rId115"/>
    <p:sldId id="441" r:id="rId116"/>
    <p:sldId id="442" r:id="rId117"/>
    <p:sldId id="443" r:id="rId118"/>
    <p:sldId id="444" r:id="rId119"/>
    <p:sldId id="445" r:id="rId120"/>
    <p:sldId id="446" r:id="rId121"/>
    <p:sldId id="447" r:id="rId122"/>
    <p:sldId id="448" r:id="rId123"/>
    <p:sldId id="449" r:id="rId124"/>
    <p:sldId id="450" r:id="rId125"/>
    <p:sldId id="451" r:id="rId126"/>
    <p:sldId id="452" r:id="rId127"/>
    <p:sldId id="453" r:id="rId128"/>
    <p:sldId id="454" r:id="rId129"/>
    <p:sldId id="455" r:id="rId130"/>
    <p:sldId id="456" r:id="rId131"/>
    <p:sldId id="457" r:id="rId132"/>
    <p:sldId id="458" r:id="rId133"/>
    <p:sldId id="459" r:id="rId134"/>
    <p:sldId id="586" r:id="rId135"/>
    <p:sldId id="502" r:id="rId136"/>
    <p:sldId id="504" r:id="rId137"/>
    <p:sldId id="505" r:id="rId138"/>
    <p:sldId id="506" r:id="rId139"/>
    <p:sldId id="507" r:id="rId140"/>
    <p:sldId id="508" r:id="rId141"/>
    <p:sldId id="510" r:id="rId142"/>
    <p:sldId id="511" r:id="rId143"/>
    <p:sldId id="512" r:id="rId144"/>
    <p:sldId id="513" r:id="rId145"/>
    <p:sldId id="514" r:id="rId146"/>
    <p:sldId id="515" r:id="rId147"/>
    <p:sldId id="516" r:id="rId148"/>
    <p:sldId id="517" r:id="rId149"/>
    <p:sldId id="518" r:id="rId150"/>
    <p:sldId id="519" r:id="rId151"/>
    <p:sldId id="520" r:id="rId152"/>
    <p:sldId id="521" r:id="rId153"/>
    <p:sldId id="522" r:id="rId154"/>
    <p:sldId id="523" r:id="rId155"/>
    <p:sldId id="524" r:id="rId156"/>
    <p:sldId id="525" r:id="rId157"/>
    <p:sldId id="526" r:id="rId158"/>
    <p:sldId id="528" r:id="rId159"/>
    <p:sldId id="529" r:id="rId160"/>
    <p:sldId id="530" r:id="rId161"/>
    <p:sldId id="584" r:id="rId162"/>
    <p:sldId id="531" r:id="rId163"/>
    <p:sldId id="532" r:id="rId164"/>
    <p:sldId id="533" r:id="rId165"/>
    <p:sldId id="534" r:id="rId166"/>
    <p:sldId id="535" r:id="rId167"/>
    <p:sldId id="537" r:id="rId168"/>
    <p:sldId id="538" r:id="rId169"/>
    <p:sldId id="539" r:id="rId170"/>
    <p:sldId id="540" r:id="rId171"/>
    <p:sldId id="541" r:id="rId172"/>
    <p:sldId id="542" r:id="rId173"/>
    <p:sldId id="543" r:id="rId174"/>
    <p:sldId id="544" r:id="rId175"/>
    <p:sldId id="587" r:id="rId176"/>
    <p:sldId id="588" r:id="rId177"/>
    <p:sldId id="589" r:id="rId178"/>
    <p:sldId id="590" r:id="rId179"/>
    <p:sldId id="591" r:id="rId180"/>
    <p:sldId id="592" r:id="rId181"/>
    <p:sldId id="593" r:id="rId182"/>
    <p:sldId id="594" r:id="rId183"/>
    <p:sldId id="595" r:id="rId184"/>
    <p:sldId id="596" r:id="rId185"/>
    <p:sldId id="597" r:id="rId186"/>
    <p:sldId id="582" r:id="rId187"/>
    <p:sldId id="547" r:id="rId188"/>
    <p:sldId id="548" r:id="rId189"/>
    <p:sldId id="549" r:id="rId190"/>
    <p:sldId id="550" r:id="rId191"/>
    <p:sldId id="551" r:id="rId192"/>
    <p:sldId id="552" r:id="rId193"/>
    <p:sldId id="553" r:id="rId194"/>
    <p:sldId id="554" r:id="rId195"/>
    <p:sldId id="555" r:id="rId196"/>
    <p:sldId id="556" r:id="rId197"/>
    <p:sldId id="557" r:id="rId198"/>
    <p:sldId id="558" r:id="rId199"/>
    <p:sldId id="559" r:id="rId200"/>
    <p:sldId id="560" r:id="rId201"/>
    <p:sldId id="561" r:id="rId202"/>
    <p:sldId id="562" r:id="rId203"/>
    <p:sldId id="564" r:id="rId204"/>
    <p:sldId id="565" r:id="rId205"/>
    <p:sldId id="566" r:id="rId206"/>
    <p:sldId id="567" r:id="rId207"/>
    <p:sldId id="568" r:id="rId208"/>
    <p:sldId id="569" r:id="rId209"/>
    <p:sldId id="570" r:id="rId210"/>
    <p:sldId id="571" r:id="rId211"/>
    <p:sldId id="572" r:id="rId212"/>
    <p:sldId id="573" r:id="rId213"/>
    <p:sldId id="574" r:id="rId214"/>
    <p:sldId id="575" r:id="rId215"/>
    <p:sldId id="576" r:id="rId216"/>
    <p:sldId id="579" r:id="rId217"/>
    <p:sldId id="580" r:id="rId218"/>
    <p:sldId id="581" r:id="rId2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34" autoAdjust="0"/>
    <p:restoredTop sz="94671" autoAdjust="0"/>
  </p:normalViewPr>
  <p:slideViewPr>
    <p:cSldViewPr>
      <p:cViewPr>
        <p:scale>
          <a:sx n="70" d="100"/>
          <a:sy n="70" d="100"/>
        </p:scale>
        <p:origin x="-2022" y="-18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09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224" Type="http://schemas.openxmlformats.org/officeDocument/2006/relationships/tableStyles" Target="tableStyle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433DD6-673B-49B1-B5C9-F2540E678BC4}" type="doc">
      <dgm:prSet loTypeId="urn:microsoft.com/office/officeart/2005/8/layout/hierarchy6" loCatId="hierarchy" qsTypeId="urn:microsoft.com/office/officeart/2005/8/quickstyle/3d3" qsCatId="3D" csTypeId="urn:microsoft.com/office/officeart/2005/8/colors/colorful3" csCatId="colorful" phldr="1"/>
      <dgm:spPr/>
      <dgm:t>
        <a:bodyPr/>
        <a:lstStyle/>
        <a:p>
          <a:endParaRPr lang="en-US"/>
        </a:p>
      </dgm:t>
    </dgm:pt>
    <dgm:pt modelId="{E1279B44-899B-404B-8CCA-577E23A223F8}">
      <dgm:prSet phldrT="[Text]" custT="1"/>
      <dgm:spPr/>
      <dgm:t>
        <a:bodyPr/>
        <a:lstStyle/>
        <a:p>
          <a:r>
            <a:rPr lang="en-US" sz="4000" dirty="0" smtClean="0">
              <a:solidFill>
                <a:schemeClr val="tx1"/>
              </a:solidFill>
            </a:rPr>
            <a:t>Lipid </a:t>
          </a:r>
          <a:endParaRPr lang="en-US" sz="4000" dirty="0">
            <a:solidFill>
              <a:schemeClr val="tx1"/>
            </a:solidFill>
          </a:endParaRPr>
        </a:p>
      </dgm:t>
    </dgm:pt>
    <dgm:pt modelId="{5432E096-03BC-4BAA-AA6F-C38B9161A3F0}" type="parTrans" cxnId="{E00B6842-ACF2-4236-9A4E-5F89CF81B77B}">
      <dgm:prSet/>
      <dgm:spPr/>
      <dgm:t>
        <a:bodyPr/>
        <a:lstStyle/>
        <a:p>
          <a:endParaRPr lang="en-US" sz="4800"/>
        </a:p>
      </dgm:t>
    </dgm:pt>
    <dgm:pt modelId="{FDC4D32A-3326-4E5A-9093-676AD5EB669B}" type="sibTrans" cxnId="{E00B6842-ACF2-4236-9A4E-5F89CF81B77B}">
      <dgm:prSet/>
      <dgm:spPr/>
      <dgm:t>
        <a:bodyPr/>
        <a:lstStyle/>
        <a:p>
          <a:endParaRPr lang="en-US" sz="4800"/>
        </a:p>
      </dgm:t>
    </dgm:pt>
    <dgm:pt modelId="{3F987584-FB71-4048-B16D-F16C8AEBEA45}">
      <dgm:prSet phldrT="[Text]" custT="1"/>
      <dgm:spPr/>
      <dgm:t>
        <a:bodyPr/>
        <a:lstStyle/>
        <a:p>
          <a:r>
            <a:rPr lang="en-US" sz="2400" dirty="0" smtClean="0">
              <a:solidFill>
                <a:schemeClr val="tx1"/>
              </a:solidFill>
            </a:rPr>
            <a:t>Compound </a:t>
          </a:r>
          <a:endParaRPr lang="en-US" sz="2400" dirty="0">
            <a:solidFill>
              <a:schemeClr val="tx1"/>
            </a:solidFill>
          </a:endParaRPr>
        </a:p>
      </dgm:t>
    </dgm:pt>
    <dgm:pt modelId="{8AA9307D-AF74-4A77-B95E-C566B89CDE19}" type="parTrans" cxnId="{30779DD0-A020-4341-A25C-5C13907548C7}">
      <dgm:prSet/>
      <dgm:spPr/>
      <dgm:t>
        <a:bodyPr/>
        <a:lstStyle/>
        <a:p>
          <a:endParaRPr lang="en-US" sz="4800"/>
        </a:p>
      </dgm:t>
    </dgm:pt>
    <dgm:pt modelId="{0E60F47D-6B34-474F-ADD7-99CEE24A0D47}" type="sibTrans" cxnId="{30779DD0-A020-4341-A25C-5C13907548C7}">
      <dgm:prSet/>
      <dgm:spPr/>
      <dgm:t>
        <a:bodyPr/>
        <a:lstStyle/>
        <a:p>
          <a:endParaRPr lang="en-US" sz="4800"/>
        </a:p>
      </dgm:t>
    </dgm:pt>
    <dgm:pt modelId="{06CBB1AA-D380-4683-BE3C-37C319DFF860}">
      <dgm:prSet phldrT="[Text]" custT="1"/>
      <dgm:spPr/>
      <dgm:t>
        <a:bodyPr/>
        <a:lstStyle/>
        <a:p>
          <a:r>
            <a:rPr lang="en-US" sz="1600" dirty="0" smtClean="0">
              <a:solidFill>
                <a:schemeClr val="tx1"/>
              </a:solidFill>
            </a:rPr>
            <a:t>phospholipid</a:t>
          </a:r>
          <a:endParaRPr lang="en-US" sz="1600" dirty="0">
            <a:solidFill>
              <a:schemeClr val="tx1"/>
            </a:solidFill>
          </a:endParaRPr>
        </a:p>
      </dgm:t>
    </dgm:pt>
    <dgm:pt modelId="{392A1039-A011-4E39-AFC7-5B78BD205694}" type="parTrans" cxnId="{76365E6A-BC74-47E8-ADFB-AD1B27C16E4E}">
      <dgm:prSet/>
      <dgm:spPr/>
      <dgm:t>
        <a:bodyPr/>
        <a:lstStyle/>
        <a:p>
          <a:endParaRPr lang="en-US" sz="4800"/>
        </a:p>
      </dgm:t>
    </dgm:pt>
    <dgm:pt modelId="{8CD254B0-1053-45C1-AEC7-05DF42D0179F}" type="sibTrans" cxnId="{76365E6A-BC74-47E8-ADFB-AD1B27C16E4E}">
      <dgm:prSet/>
      <dgm:spPr/>
      <dgm:t>
        <a:bodyPr/>
        <a:lstStyle/>
        <a:p>
          <a:endParaRPr lang="en-US" sz="4800"/>
        </a:p>
      </dgm:t>
    </dgm:pt>
    <dgm:pt modelId="{A70014D4-4F24-47E8-BA09-00B5732992EF}">
      <dgm:prSet phldrT="[Text]" custT="1"/>
      <dgm:spPr/>
      <dgm:t>
        <a:bodyPr/>
        <a:lstStyle/>
        <a:p>
          <a:r>
            <a:rPr lang="en-US" sz="1600" dirty="0" smtClean="0">
              <a:solidFill>
                <a:schemeClr val="tx1"/>
              </a:solidFill>
            </a:rPr>
            <a:t>Lipoprotein </a:t>
          </a:r>
          <a:endParaRPr lang="en-US" sz="1600" dirty="0">
            <a:solidFill>
              <a:schemeClr val="tx1"/>
            </a:solidFill>
          </a:endParaRPr>
        </a:p>
      </dgm:t>
    </dgm:pt>
    <dgm:pt modelId="{4C9450EC-3175-4253-884A-B0AF094AB3CC}" type="parTrans" cxnId="{787DF6BF-1C64-4AE6-8B32-DB36A53708C0}">
      <dgm:prSet/>
      <dgm:spPr/>
      <dgm:t>
        <a:bodyPr/>
        <a:lstStyle/>
        <a:p>
          <a:endParaRPr lang="en-US" sz="4800"/>
        </a:p>
      </dgm:t>
    </dgm:pt>
    <dgm:pt modelId="{A55E8F32-029A-4ED6-876C-1D314B247B44}" type="sibTrans" cxnId="{787DF6BF-1C64-4AE6-8B32-DB36A53708C0}">
      <dgm:prSet/>
      <dgm:spPr/>
      <dgm:t>
        <a:bodyPr/>
        <a:lstStyle/>
        <a:p>
          <a:endParaRPr lang="en-US" sz="4800"/>
        </a:p>
      </dgm:t>
    </dgm:pt>
    <dgm:pt modelId="{7FE8C500-13D6-479A-AA0A-E954F60831A4}">
      <dgm:prSet phldrT="[Text]" custT="1"/>
      <dgm:spPr/>
      <dgm:t>
        <a:bodyPr/>
        <a:lstStyle/>
        <a:p>
          <a:r>
            <a:rPr lang="en-US" sz="2800" dirty="0" smtClean="0">
              <a:solidFill>
                <a:schemeClr val="tx1"/>
              </a:solidFill>
            </a:rPr>
            <a:t>Simple </a:t>
          </a:r>
          <a:endParaRPr lang="en-US" sz="2800" dirty="0">
            <a:solidFill>
              <a:schemeClr val="tx1"/>
            </a:solidFill>
          </a:endParaRPr>
        </a:p>
      </dgm:t>
    </dgm:pt>
    <dgm:pt modelId="{3DEC973A-A98E-407F-8B8E-620B28E80249}" type="parTrans" cxnId="{47B8056A-0DFB-4317-9A19-51245054E095}">
      <dgm:prSet/>
      <dgm:spPr/>
      <dgm:t>
        <a:bodyPr/>
        <a:lstStyle/>
        <a:p>
          <a:endParaRPr lang="en-US" sz="4800"/>
        </a:p>
      </dgm:t>
    </dgm:pt>
    <dgm:pt modelId="{EFFE0580-FE99-484D-9F1E-8D4DA93B0DCE}" type="sibTrans" cxnId="{47B8056A-0DFB-4317-9A19-51245054E095}">
      <dgm:prSet/>
      <dgm:spPr/>
      <dgm:t>
        <a:bodyPr/>
        <a:lstStyle/>
        <a:p>
          <a:endParaRPr lang="en-US" sz="4800"/>
        </a:p>
      </dgm:t>
    </dgm:pt>
    <dgm:pt modelId="{665E3ECE-8692-44DB-9EE2-1ADFCBBFB250}">
      <dgm:prSet phldrT="[Text]" custT="1"/>
      <dgm:spPr/>
      <dgm:t>
        <a:bodyPr/>
        <a:lstStyle/>
        <a:p>
          <a:r>
            <a:rPr lang="en-US" sz="1800" dirty="0" smtClean="0">
              <a:solidFill>
                <a:schemeClr val="tx1"/>
              </a:solidFill>
            </a:rPr>
            <a:t>Fatty acids </a:t>
          </a:r>
          <a:endParaRPr lang="en-US" sz="1800" dirty="0">
            <a:solidFill>
              <a:schemeClr val="tx1"/>
            </a:solidFill>
          </a:endParaRPr>
        </a:p>
      </dgm:t>
    </dgm:pt>
    <dgm:pt modelId="{36C03CCB-7110-43CA-89F4-40C544946BF3}" type="parTrans" cxnId="{18A38D9C-FB02-4EC8-8645-190E3A148EBB}">
      <dgm:prSet/>
      <dgm:spPr/>
      <dgm:t>
        <a:bodyPr/>
        <a:lstStyle/>
        <a:p>
          <a:endParaRPr lang="en-US" sz="4800"/>
        </a:p>
      </dgm:t>
    </dgm:pt>
    <dgm:pt modelId="{0CF9563E-7EE1-4497-B1B2-C88616D86FAE}" type="sibTrans" cxnId="{18A38D9C-FB02-4EC8-8645-190E3A148EBB}">
      <dgm:prSet/>
      <dgm:spPr/>
      <dgm:t>
        <a:bodyPr/>
        <a:lstStyle/>
        <a:p>
          <a:endParaRPr lang="en-US" sz="4800"/>
        </a:p>
      </dgm:t>
    </dgm:pt>
    <dgm:pt modelId="{FEE5BCCE-6045-4C3A-9F6C-7843728C3893}">
      <dgm:prSet phldrT="[Text]" custT="1"/>
      <dgm:spPr/>
      <dgm:t>
        <a:bodyPr/>
        <a:lstStyle/>
        <a:p>
          <a:r>
            <a:rPr lang="en-US" sz="1800" dirty="0" err="1" smtClean="0">
              <a:solidFill>
                <a:schemeClr val="tx1"/>
              </a:solidFill>
            </a:rPr>
            <a:t>Triacylglycerols</a:t>
          </a:r>
          <a:r>
            <a:rPr lang="en-US" sz="1800" dirty="0" smtClean="0">
              <a:solidFill>
                <a:schemeClr val="tx1"/>
              </a:solidFill>
            </a:rPr>
            <a:t>, </a:t>
          </a:r>
          <a:endParaRPr lang="en-US" sz="1800" dirty="0">
            <a:solidFill>
              <a:schemeClr val="tx1"/>
            </a:solidFill>
          </a:endParaRPr>
        </a:p>
      </dgm:t>
    </dgm:pt>
    <dgm:pt modelId="{79D7F99C-2623-4EB0-9016-BD6BCC04726A}" type="parTrans" cxnId="{3C769D1A-7FB4-4A06-AE30-901006B94E80}">
      <dgm:prSet/>
      <dgm:spPr/>
      <dgm:t>
        <a:bodyPr/>
        <a:lstStyle/>
        <a:p>
          <a:endParaRPr lang="en-US" sz="4800"/>
        </a:p>
      </dgm:t>
    </dgm:pt>
    <dgm:pt modelId="{0B69B1D2-430E-4C6A-995D-319D89DD81B1}" type="sibTrans" cxnId="{3C769D1A-7FB4-4A06-AE30-901006B94E80}">
      <dgm:prSet/>
      <dgm:spPr/>
      <dgm:t>
        <a:bodyPr/>
        <a:lstStyle/>
        <a:p>
          <a:endParaRPr lang="en-US" sz="4800"/>
        </a:p>
      </dgm:t>
    </dgm:pt>
    <dgm:pt modelId="{C8218F89-9D5A-4774-835D-A4FB51AFC611}">
      <dgm:prSet phldrT="[Text]" custT="1"/>
      <dgm:spPr/>
      <dgm:t>
        <a:bodyPr/>
        <a:lstStyle/>
        <a:p>
          <a:r>
            <a:rPr lang="en-US" sz="1800" dirty="0" smtClean="0">
              <a:solidFill>
                <a:schemeClr val="tx1"/>
              </a:solidFill>
            </a:rPr>
            <a:t>Waxes </a:t>
          </a:r>
          <a:endParaRPr lang="en-US" sz="1800" dirty="0">
            <a:solidFill>
              <a:schemeClr val="tx1"/>
            </a:solidFill>
          </a:endParaRPr>
        </a:p>
      </dgm:t>
    </dgm:pt>
    <dgm:pt modelId="{2002D24E-8F6B-4451-8945-23FF77C4ADEC}" type="parTrans" cxnId="{8F545330-87E4-440B-BCB3-E68D311C82C0}">
      <dgm:prSet/>
      <dgm:spPr/>
      <dgm:t>
        <a:bodyPr/>
        <a:lstStyle/>
        <a:p>
          <a:endParaRPr lang="en-US" sz="4800"/>
        </a:p>
      </dgm:t>
    </dgm:pt>
    <dgm:pt modelId="{CB82DA5A-1D87-473A-AE0E-43C6870B6494}" type="sibTrans" cxnId="{8F545330-87E4-440B-BCB3-E68D311C82C0}">
      <dgm:prSet/>
      <dgm:spPr/>
      <dgm:t>
        <a:bodyPr/>
        <a:lstStyle/>
        <a:p>
          <a:endParaRPr lang="en-US" sz="4800"/>
        </a:p>
      </dgm:t>
    </dgm:pt>
    <dgm:pt modelId="{BA05FA32-2C99-4D31-8260-C9335A4E5A2F}">
      <dgm:prSet phldrT="[Text]" custT="1"/>
      <dgm:spPr/>
      <dgm:t>
        <a:bodyPr/>
        <a:lstStyle/>
        <a:p>
          <a:r>
            <a:rPr lang="en-US" sz="1600" dirty="0" smtClean="0">
              <a:solidFill>
                <a:schemeClr val="tx1"/>
              </a:solidFill>
            </a:rPr>
            <a:t>Glycoprotein </a:t>
          </a:r>
          <a:endParaRPr lang="en-US" sz="1600" dirty="0">
            <a:solidFill>
              <a:schemeClr val="tx1"/>
            </a:solidFill>
          </a:endParaRPr>
        </a:p>
      </dgm:t>
    </dgm:pt>
    <dgm:pt modelId="{7A19AB23-502B-4D3B-B279-28A9EE5CC628}" type="parTrans" cxnId="{7967A2AB-1EAD-434D-954E-F986233BB6A6}">
      <dgm:prSet/>
      <dgm:spPr/>
      <dgm:t>
        <a:bodyPr/>
        <a:lstStyle/>
        <a:p>
          <a:endParaRPr lang="en-US" sz="4800"/>
        </a:p>
      </dgm:t>
    </dgm:pt>
    <dgm:pt modelId="{B35AB616-B042-480B-8C38-445B532A3F2D}" type="sibTrans" cxnId="{7967A2AB-1EAD-434D-954E-F986233BB6A6}">
      <dgm:prSet/>
      <dgm:spPr/>
      <dgm:t>
        <a:bodyPr/>
        <a:lstStyle/>
        <a:p>
          <a:endParaRPr lang="en-US" sz="4800"/>
        </a:p>
      </dgm:t>
    </dgm:pt>
    <dgm:pt modelId="{5F0978E5-A79B-41F7-A373-619948049226}" type="pres">
      <dgm:prSet presAssocID="{B2433DD6-673B-49B1-B5C9-F2540E678BC4}" presName="mainComposite" presStyleCnt="0">
        <dgm:presLayoutVars>
          <dgm:chPref val="1"/>
          <dgm:dir/>
          <dgm:animOne val="branch"/>
          <dgm:animLvl val="lvl"/>
          <dgm:resizeHandles val="exact"/>
        </dgm:presLayoutVars>
      </dgm:prSet>
      <dgm:spPr/>
      <dgm:t>
        <a:bodyPr/>
        <a:lstStyle/>
        <a:p>
          <a:endParaRPr lang="en-US"/>
        </a:p>
      </dgm:t>
    </dgm:pt>
    <dgm:pt modelId="{5AE91D84-8D73-4146-9C96-153236934621}" type="pres">
      <dgm:prSet presAssocID="{B2433DD6-673B-49B1-B5C9-F2540E678BC4}" presName="hierFlow" presStyleCnt="0"/>
      <dgm:spPr/>
    </dgm:pt>
    <dgm:pt modelId="{709E70EB-A40C-4B4C-89A9-4AED271D8D9D}" type="pres">
      <dgm:prSet presAssocID="{B2433DD6-673B-49B1-B5C9-F2540E678BC4}" presName="hierChild1" presStyleCnt="0">
        <dgm:presLayoutVars>
          <dgm:chPref val="1"/>
          <dgm:animOne val="branch"/>
          <dgm:animLvl val="lvl"/>
        </dgm:presLayoutVars>
      </dgm:prSet>
      <dgm:spPr/>
    </dgm:pt>
    <dgm:pt modelId="{A5EB1949-29F6-4F94-919E-01DD879FE14E}" type="pres">
      <dgm:prSet presAssocID="{E1279B44-899B-404B-8CCA-577E23A223F8}" presName="Name14" presStyleCnt="0"/>
      <dgm:spPr/>
    </dgm:pt>
    <dgm:pt modelId="{8347B3DE-DF1E-45A4-BF04-0F36F5C0B569}" type="pres">
      <dgm:prSet presAssocID="{E1279B44-899B-404B-8CCA-577E23A223F8}" presName="level1Shape" presStyleLbl="node0" presStyleIdx="0" presStyleCnt="1" custScaleX="288687" custScaleY="164684">
        <dgm:presLayoutVars>
          <dgm:chPref val="3"/>
        </dgm:presLayoutVars>
      </dgm:prSet>
      <dgm:spPr/>
      <dgm:t>
        <a:bodyPr/>
        <a:lstStyle/>
        <a:p>
          <a:endParaRPr lang="en-US"/>
        </a:p>
      </dgm:t>
    </dgm:pt>
    <dgm:pt modelId="{AD29676E-7704-4D98-9001-B38492D1D623}" type="pres">
      <dgm:prSet presAssocID="{E1279B44-899B-404B-8CCA-577E23A223F8}" presName="hierChild2" presStyleCnt="0"/>
      <dgm:spPr/>
    </dgm:pt>
    <dgm:pt modelId="{4F8C66D4-DF72-464F-B3D8-680E48045115}" type="pres">
      <dgm:prSet presAssocID="{8AA9307D-AF74-4A77-B95E-C566B89CDE19}" presName="Name19" presStyleLbl="parChTrans1D2" presStyleIdx="0" presStyleCnt="2"/>
      <dgm:spPr/>
      <dgm:t>
        <a:bodyPr/>
        <a:lstStyle/>
        <a:p>
          <a:endParaRPr lang="en-US"/>
        </a:p>
      </dgm:t>
    </dgm:pt>
    <dgm:pt modelId="{3033BFCD-D57E-4DE5-A30F-55773D050B54}" type="pres">
      <dgm:prSet presAssocID="{3F987584-FB71-4048-B16D-F16C8AEBEA45}" presName="Name21" presStyleCnt="0"/>
      <dgm:spPr/>
    </dgm:pt>
    <dgm:pt modelId="{CFB2C119-BC60-40E4-9116-1F00D9717346}" type="pres">
      <dgm:prSet presAssocID="{3F987584-FB71-4048-B16D-F16C8AEBEA45}" presName="level2Shape" presStyleLbl="node2" presStyleIdx="0" presStyleCnt="2" custScaleX="244430"/>
      <dgm:spPr/>
      <dgm:t>
        <a:bodyPr/>
        <a:lstStyle/>
        <a:p>
          <a:endParaRPr lang="en-US"/>
        </a:p>
      </dgm:t>
    </dgm:pt>
    <dgm:pt modelId="{9288B813-D809-44C0-B0D6-9A1BA821EFB7}" type="pres">
      <dgm:prSet presAssocID="{3F987584-FB71-4048-B16D-F16C8AEBEA45}" presName="hierChild3" presStyleCnt="0"/>
      <dgm:spPr/>
    </dgm:pt>
    <dgm:pt modelId="{17C09A2C-7826-46FA-A080-C49505BED2E2}" type="pres">
      <dgm:prSet presAssocID="{392A1039-A011-4E39-AFC7-5B78BD205694}" presName="Name19" presStyleLbl="parChTrans1D3" presStyleIdx="0" presStyleCnt="6"/>
      <dgm:spPr/>
      <dgm:t>
        <a:bodyPr/>
        <a:lstStyle/>
        <a:p>
          <a:endParaRPr lang="en-US"/>
        </a:p>
      </dgm:t>
    </dgm:pt>
    <dgm:pt modelId="{F84C2C01-66B2-4D25-A913-1AB2F13E63F4}" type="pres">
      <dgm:prSet presAssocID="{06CBB1AA-D380-4683-BE3C-37C319DFF860}" presName="Name21" presStyleCnt="0"/>
      <dgm:spPr/>
    </dgm:pt>
    <dgm:pt modelId="{68585A82-0F3D-4044-BB91-8150944046FE}" type="pres">
      <dgm:prSet presAssocID="{06CBB1AA-D380-4683-BE3C-37C319DFF860}" presName="level2Shape" presStyleLbl="node3" presStyleIdx="0" presStyleCnt="6" custScaleY="315237"/>
      <dgm:spPr/>
      <dgm:t>
        <a:bodyPr/>
        <a:lstStyle/>
        <a:p>
          <a:endParaRPr lang="en-US"/>
        </a:p>
      </dgm:t>
    </dgm:pt>
    <dgm:pt modelId="{85F414B5-A913-4009-B840-A1EBC748FEB5}" type="pres">
      <dgm:prSet presAssocID="{06CBB1AA-D380-4683-BE3C-37C319DFF860}" presName="hierChild3" presStyleCnt="0"/>
      <dgm:spPr/>
    </dgm:pt>
    <dgm:pt modelId="{18CE2F78-8B72-4FAA-918E-03171CD7C720}" type="pres">
      <dgm:prSet presAssocID="{7A19AB23-502B-4D3B-B279-28A9EE5CC628}" presName="Name19" presStyleLbl="parChTrans1D3" presStyleIdx="1" presStyleCnt="6"/>
      <dgm:spPr/>
      <dgm:t>
        <a:bodyPr/>
        <a:lstStyle/>
        <a:p>
          <a:endParaRPr lang="en-US"/>
        </a:p>
      </dgm:t>
    </dgm:pt>
    <dgm:pt modelId="{22561DE2-A5E4-4CD8-88E4-CD92AE96BDD6}" type="pres">
      <dgm:prSet presAssocID="{BA05FA32-2C99-4D31-8260-C9335A4E5A2F}" presName="Name21" presStyleCnt="0"/>
      <dgm:spPr/>
    </dgm:pt>
    <dgm:pt modelId="{0C8FD356-432A-437E-9DFC-BA5E7667CEF1}" type="pres">
      <dgm:prSet presAssocID="{BA05FA32-2C99-4D31-8260-C9335A4E5A2F}" presName="level2Shape" presStyleLbl="node3" presStyleIdx="1" presStyleCnt="6" custScaleY="330008"/>
      <dgm:spPr/>
      <dgm:t>
        <a:bodyPr/>
        <a:lstStyle/>
        <a:p>
          <a:endParaRPr lang="en-US"/>
        </a:p>
      </dgm:t>
    </dgm:pt>
    <dgm:pt modelId="{4AE59B9C-F513-4669-A0FC-A0D95EDC9B9D}" type="pres">
      <dgm:prSet presAssocID="{BA05FA32-2C99-4D31-8260-C9335A4E5A2F}" presName="hierChild3" presStyleCnt="0"/>
      <dgm:spPr/>
    </dgm:pt>
    <dgm:pt modelId="{7B72A926-C213-419A-A45A-607B99E557AB}" type="pres">
      <dgm:prSet presAssocID="{4C9450EC-3175-4253-884A-B0AF094AB3CC}" presName="Name19" presStyleLbl="parChTrans1D3" presStyleIdx="2" presStyleCnt="6"/>
      <dgm:spPr/>
      <dgm:t>
        <a:bodyPr/>
        <a:lstStyle/>
        <a:p>
          <a:endParaRPr lang="en-US"/>
        </a:p>
      </dgm:t>
    </dgm:pt>
    <dgm:pt modelId="{7E593A67-412B-4A66-A989-452C4CC90B09}" type="pres">
      <dgm:prSet presAssocID="{A70014D4-4F24-47E8-BA09-00B5732992EF}" presName="Name21" presStyleCnt="0"/>
      <dgm:spPr/>
    </dgm:pt>
    <dgm:pt modelId="{C2DF9094-61B5-49B9-ADED-244DD12A7BCE}" type="pres">
      <dgm:prSet presAssocID="{A70014D4-4F24-47E8-BA09-00B5732992EF}" presName="level2Shape" presStyleLbl="node3" presStyleIdx="2" presStyleCnt="6" custScaleY="310010"/>
      <dgm:spPr/>
      <dgm:t>
        <a:bodyPr/>
        <a:lstStyle/>
        <a:p>
          <a:endParaRPr lang="en-US"/>
        </a:p>
      </dgm:t>
    </dgm:pt>
    <dgm:pt modelId="{E5B91147-1C12-4EA1-9CDE-DE28B1A4820A}" type="pres">
      <dgm:prSet presAssocID="{A70014D4-4F24-47E8-BA09-00B5732992EF}" presName="hierChild3" presStyleCnt="0"/>
      <dgm:spPr/>
    </dgm:pt>
    <dgm:pt modelId="{CF0E9C2C-DFE7-4372-AACD-9286E285475F}" type="pres">
      <dgm:prSet presAssocID="{3DEC973A-A98E-407F-8B8E-620B28E80249}" presName="Name19" presStyleLbl="parChTrans1D2" presStyleIdx="1" presStyleCnt="2"/>
      <dgm:spPr/>
      <dgm:t>
        <a:bodyPr/>
        <a:lstStyle/>
        <a:p>
          <a:endParaRPr lang="en-US"/>
        </a:p>
      </dgm:t>
    </dgm:pt>
    <dgm:pt modelId="{F9CB6D10-30D3-4F6C-B887-75A926F44BB2}" type="pres">
      <dgm:prSet presAssocID="{7FE8C500-13D6-479A-AA0A-E954F60831A4}" presName="Name21" presStyleCnt="0"/>
      <dgm:spPr/>
    </dgm:pt>
    <dgm:pt modelId="{45AED387-4956-4C20-A2E2-0714EAC95BB2}" type="pres">
      <dgm:prSet presAssocID="{7FE8C500-13D6-479A-AA0A-E954F60831A4}" presName="level2Shape" presStyleLbl="node2" presStyleIdx="1" presStyleCnt="2" custScaleX="220904"/>
      <dgm:spPr/>
      <dgm:t>
        <a:bodyPr/>
        <a:lstStyle/>
        <a:p>
          <a:endParaRPr lang="en-US"/>
        </a:p>
      </dgm:t>
    </dgm:pt>
    <dgm:pt modelId="{2E712679-BE82-48EC-9682-F2346793428E}" type="pres">
      <dgm:prSet presAssocID="{7FE8C500-13D6-479A-AA0A-E954F60831A4}" presName="hierChild3" presStyleCnt="0"/>
      <dgm:spPr/>
    </dgm:pt>
    <dgm:pt modelId="{A00BB0BC-93CC-4EEF-82E2-30DCDC284271}" type="pres">
      <dgm:prSet presAssocID="{36C03CCB-7110-43CA-89F4-40C544946BF3}" presName="Name19" presStyleLbl="parChTrans1D3" presStyleIdx="3" presStyleCnt="6"/>
      <dgm:spPr/>
      <dgm:t>
        <a:bodyPr/>
        <a:lstStyle/>
        <a:p>
          <a:endParaRPr lang="en-US"/>
        </a:p>
      </dgm:t>
    </dgm:pt>
    <dgm:pt modelId="{D7CF0AE1-B0E2-4C91-AB9B-D91F7795921E}" type="pres">
      <dgm:prSet presAssocID="{665E3ECE-8692-44DB-9EE2-1ADFCBBFB250}" presName="Name21" presStyleCnt="0"/>
      <dgm:spPr/>
    </dgm:pt>
    <dgm:pt modelId="{92EAC2D7-9506-4D9B-B75A-326985C08A94}" type="pres">
      <dgm:prSet presAssocID="{665E3ECE-8692-44DB-9EE2-1ADFCBBFB250}" presName="level2Shape" presStyleLbl="node3" presStyleIdx="3" presStyleCnt="6" custScaleY="304676"/>
      <dgm:spPr/>
      <dgm:t>
        <a:bodyPr/>
        <a:lstStyle/>
        <a:p>
          <a:endParaRPr lang="en-US"/>
        </a:p>
      </dgm:t>
    </dgm:pt>
    <dgm:pt modelId="{3F1B9E2F-4524-4D25-B9CB-920839F3152C}" type="pres">
      <dgm:prSet presAssocID="{665E3ECE-8692-44DB-9EE2-1ADFCBBFB250}" presName="hierChild3" presStyleCnt="0"/>
      <dgm:spPr/>
    </dgm:pt>
    <dgm:pt modelId="{837558A9-4A71-403B-AC5F-7574D84443F2}" type="pres">
      <dgm:prSet presAssocID="{79D7F99C-2623-4EB0-9016-BD6BCC04726A}" presName="Name19" presStyleLbl="parChTrans1D3" presStyleIdx="4" presStyleCnt="6"/>
      <dgm:spPr/>
      <dgm:t>
        <a:bodyPr/>
        <a:lstStyle/>
        <a:p>
          <a:endParaRPr lang="en-US"/>
        </a:p>
      </dgm:t>
    </dgm:pt>
    <dgm:pt modelId="{71A7E552-B868-4BAC-B5E2-0CCE02DBF7FA}" type="pres">
      <dgm:prSet presAssocID="{FEE5BCCE-6045-4C3A-9F6C-7843728C3893}" presName="Name21" presStyleCnt="0"/>
      <dgm:spPr/>
    </dgm:pt>
    <dgm:pt modelId="{A1585792-5074-4662-9C4F-7DB7E4FB8D8A}" type="pres">
      <dgm:prSet presAssocID="{FEE5BCCE-6045-4C3A-9F6C-7843728C3893}" presName="level2Shape" presStyleLbl="node3" presStyleIdx="4" presStyleCnt="6" custScaleY="312932"/>
      <dgm:spPr/>
      <dgm:t>
        <a:bodyPr/>
        <a:lstStyle/>
        <a:p>
          <a:endParaRPr lang="en-US"/>
        </a:p>
      </dgm:t>
    </dgm:pt>
    <dgm:pt modelId="{730F0F03-E78A-47D8-A2E4-76A2987DB560}" type="pres">
      <dgm:prSet presAssocID="{FEE5BCCE-6045-4C3A-9F6C-7843728C3893}" presName="hierChild3" presStyleCnt="0"/>
      <dgm:spPr/>
    </dgm:pt>
    <dgm:pt modelId="{1DC8375F-F3C2-41AC-8B1C-D6A1D3C5AF4C}" type="pres">
      <dgm:prSet presAssocID="{2002D24E-8F6B-4451-8945-23FF77C4ADEC}" presName="Name19" presStyleLbl="parChTrans1D3" presStyleIdx="5" presStyleCnt="6"/>
      <dgm:spPr/>
      <dgm:t>
        <a:bodyPr/>
        <a:lstStyle/>
        <a:p>
          <a:endParaRPr lang="en-US"/>
        </a:p>
      </dgm:t>
    </dgm:pt>
    <dgm:pt modelId="{956687DE-E5E8-4803-B7C4-AF6A2BF0E5BE}" type="pres">
      <dgm:prSet presAssocID="{C8218F89-9D5A-4774-835D-A4FB51AFC611}" presName="Name21" presStyleCnt="0"/>
      <dgm:spPr/>
    </dgm:pt>
    <dgm:pt modelId="{00BB4302-9705-4532-9585-75A906E2F7D4}" type="pres">
      <dgm:prSet presAssocID="{C8218F89-9D5A-4774-835D-A4FB51AFC611}" presName="level2Shape" presStyleLbl="node3" presStyleIdx="5" presStyleCnt="6" custScaleY="304676"/>
      <dgm:spPr/>
      <dgm:t>
        <a:bodyPr/>
        <a:lstStyle/>
        <a:p>
          <a:endParaRPr lang="en-US"/>
        </a:p>
      </dgm:t>
    </dgm:pt>
    <dgm:pt modelId="{2180F2F0-D799-49E4-AAFE-3A970AF41636}" type="pres">
      <dgm:prSet presAssocID="{C8218F89-9D5A-4774-835D-A4FB51AFC611}" presName="hierChild3" presStyleCnt="0"/>
      <dgm:spPr/>
    </dgm:pt>
    <dgm:pt modelId="{DF3EF35D-6012-4139-818B-78727F629A8E}" type="pres">
      <dgm:prSet presAssocID="{B2433DD6-673B-49B1-B5C9-F2540E678BC4}" presName="bgShapesFlow" presStyleCnt="0"/>
      <dgm:spPr/>
    </dgm:pt>
  </dgm:ptLst>
  <dgm:cxnLst>
    <dgm:cxn modelId="{B148947C-9B90-4CA8-9AD4-317C707A966C}" type="presOf" srcId="{B2433DD6-673B-49B1-B5C9-F2540E678BC4}" destId="{5F0978E5-A79B-41F7-A373-619948049226}" srcOrd="0" destOrd="0" presId="urn:microsoft.com/office/officeart/2005/8/layout/hierarchy6"/>
    <dgm:cxn modelId="{CA9B67DB-A183-438F-B89F-A599C365F831}" type="presOf" srcId="{4C9450EC-3175-4253-884A-B0AF094AB3CC}" destId="{7B72A926-C213-419A-A45A-607B99E557AB}" srcOrd="0" destOrd="0" presId="urn:microsoft.com/office/officeart/2005/8/layout/hierarchy6"/>
    <dgm:cxn modelId="{76EDE235-04F8-4F31-87B4-E1B882E814B2}" type="presOf" srcId="{C8218F89-9D5A-4774-835D-A4FB51AFC611}" destId="{00BB4302-9705-4532-9585-75A906E2F7D4}" srcOrd="0" destOrd="0" presId="urn:microsoft.com/office/officeart/2005/8/layout/hierarchy6"/>
    <dgm:cxn modelId="{6DA66AC8-2D6C-4947-891D-7E1AE54F40FC}" type="presOf" srcId="{FEE5BCCE-6045-4C3A-9F6C-7843728C3893}" destId="{A1585792-5074-4662-9C4F-7DB7E4FB8D8A}" srcOrd="0" destOrd="0" presId="urn:microsoft.com/office/officeart/2005/8/layout/hierarchy6"/>
    <dgm:cxn modelId="{18A38D9C-FB02-4EC8-8645-190E3A148EBB}" srcId="{7FE8C500-13D6-479A-AA0A-E954F60831A4}" destId="{665E3ECE-8692-44DB-9EE2-1ADFCBBFB250}" srcOrd="0" destOrd="0" parTransId="{36C03CCB-7110-43CA-89F4-40C544946BF3}" sibTransId="{0CF9563E-7EE1-4497-B1B2-C88616D86FAE}"/>
    <dgm:cxn modelId="{76365E6A-BC74-47E8-ADFB-AD1B27C16E4E}" srcId="{3F987584-FB71-4048-B16D-F16C8AEBEA45}" destId="{06CBB1AA-D380-4683-BE3C-37C319DFF860}" srcOrd="0" destOrd="0" parTransId="{392A1039-A011-4E39-AFC7-5B78BD205694}" sibTransId="{8CD254B0-1053-45C1-AEC7-05DF42D0179F}"/>
    <dgm:cxn modelId="{64EA72B3-E052-4754-A0B0-40017EDA2ADB}" type="presOf" srcId="{BA05FA32-2C99-4D31-8260-C9335A4E5A2F}" destId="{0C8FD356-432A-437E-9DFC-BA5E7667CEF1}" srcOrd="0" destOrd="0" presId="urn:microsoft.com/office/officeart/2005/8/layout/hierarchy6"/>
    <dgm:cxn modelId="{BD9B9F45-3C76-4B68-83D3-451191F29D26}" type="presOf" srcId="{3F987584-FB71-4048-B16D-F16C8AEBEA45}" destId="{CFB2C119-BC60-40E4-9116-1F00D9717346}" srcOrd="0" destOrd="0" presId="urn:microsoft.com/office/officeart/2005/8/layout/hierarchy6"/>
    <dgm:cxn modelId="{9377D816-BB35-4958-BFBF-2EC28BC5268C}" type="presOf" srcId="{3DEC973A-A98E-407F-8B8E-620B28E80249}" destId="{CF0E9C2C-DFE7-4372-AACD-9286E285475F}" srcOrd="0" destOrd="0" presId="urn:microsoft.com/office/officeart/2005/8/layout/hierarchy6"/>
    <dgm:cxn modelId="{30779DD0-A020-4341-A25C-5C13907548C7}" srcId="{E1279B44-899B-404B-8CCA-577E23A223F8}" destId="{3F987584-FB71-4048-B16D-F16C8AEBEA45}" srcOrd="0" destOrd="0" parTransId="{8AA9307D-AF74-4A77-B95E-C566B89CDE19}" sibTransId="{0E60F47D-6B34-474F-ADD7-99CEE24A0D47}"/>
    <dgm:cxn modelId="{47B8056A-0DFB-4317-9A19-51245054E095}" srcId="{E1279B44-899B-404B-8CCA-577E23A223F8}" destId="{7FE8C500-13D6-479A-AA0A-E954F60831A4}" srcOrd="1" destOrd="0" parTransId="{3DEC973A-A98E-407F-8B8E-620B28E80249}" sibTransId="{EFFE0580-FE99-484D-9F1E-8D4DA93B0DCE}"/>
    <dgm:cxn modelId="{8F545330-87E4-440B-BCB3-E68D311C82C0}" srcId="{7FE8C500-13D6-479A-AA0A-E954F60831A4}" destId="{C8218F89-9D5A-4774-835D-A4FB51AFC611}" srcOrd="2" destOrd="0" parTransId="{2002D24E-8F6B-4451-8945-23FF77C4ADEC}" sibTransId="{CB82DA5A-1D87-473A-AE0E-43C6870B6494}"/>
    <dgm:cxn modelId="{230B1145-67AA-4D2E-8E53-6E06C7AC1236}" type="presOf" srcId="{79D7F99C-2623-4EB0-9016-BD6BCC04726A}" destId="{837558A9-4A71-403B-AC5F-7574D84443F2}" srcOrd="0" destOrd="0" presId="urn:microsoft.com/office/officeart/2005/8/layout/hierarchy6"/>
    <dgm:cxn modelId="{E00B6842-ACF2-4236-9A4E-5F89CF81B77B}" srcId="{B2433DD6-673B-49B1-B5C9-F2540E678BC4}" destId="{E1279B44-899B-404B-8CCA-577E23A223F8}" srcOrd="0" destOrd="0" parTransId="{5432E096-03BC-4BAA-AA6F-C38B9161A3F0}" sibTransId="{FDC4D32A-3326-4E5A-9093-676AD5EB669B}"/>
    <dgm:cxn modelId="{3C769D1A-7FB4-4A06-AE30-901006B94E80}" srcId="{7FE8C500-13D6-479A-AA0A-E954F60831A4}" destId="{FEE5BCCE-6045-4C3A-9F6C-7843728C3893}" srcOrd="1" destOrd="0" parTransId="{79D7F99C-2623-4EB0-9016-BD6BCC04726A}" sibTransId="{0B69B1D2-430E-4C6A-995D-319D89DD81B1}"/>
    <dgm:cxn modelId="{8467E265-36DD-488F-B22F-1B35E9B5F704}" type="presOf" srcId="{8AA9307D-AF74-4A77-B95E-C566B89CDE19}" destId="{4F8C66D4-DF72-464F-B3D8-680E48045115}" srcOrd="0" destOrd="0" presId="urn:microsoft.com/office/officeart/2005/8/layout/hierarchy6"/>
    <dgm:cxn modelId="{91117A24-27C7-4A4C-AC28-FB720A46F0F4}" type="presOf" srcId="{392A1039-A011-4E39-AFC7-5B78BD205694}" destId="{17C09A2C-7826-46FA-A080-C49505BED2E2}" srcOrd="0" destOrd="0" presId="urn:microsoft.com/office/officeart/2005/8/layout/hierarchy6"/>
    <dgm:cxn modelId="{9F97909A-9675-41ED-9FAA-CAB7DF7C5840}" type="presOf" srcId="{7A19AB23-502B-4D3B-B279-28A9EE5CC628}" destId="{18CE2F78-8B72-4FAA-918E-03171CD7C720}" srcOrd="0" destOrd="0" presId="urn:microsoft.com/office/officeart/2005/8/layout/hierarchy6"/>
    <dgm:cxn modelId="{26287007-C43E-4DD1-9534-FB92C7FDC20A}" type="presOf" srcId="{2002D24E-8F6B-4451-8945-23FF77C4ADEC}" destId="{1DC8375F-F3C2-41AC-8B1C-D6A1D3C5AF4C}" srcOrd="0" destOrd="0" presId="urn:microsoft.com/office/officeart/2005/8/layout/hierarchy6"/>
    <dgm:cxn modelId="{2C0C0A0D-ADC2-4C23-9BCD-4CA410B17F92}" type="presOf" srcId="{A70014D4-4F24-47E8-BA09-00B5732992EF}" destId="{C2DF9094-61B5-49B9-ADED-244DD12A7BCE}" srcOrd="0" destOrd="0" presId="urn:microsoft.com/office/officeart/2005/8/layout/hierarchy6"/>
    <dgm:cxn modelId="{7967A2AB-1EAD-434D-954E-F986233BB6A6}" srcId="{3F987584-FB71-4048-B16D-F16C8AEBEA45}" destId="{BA05FA32-2C99-4D31-8260-C9335A4E5A2F}" srcOrd="1" destOrd="0" parTransId="{7A19AB23-502B-4D3B-B279-28A9EE5CC628}" sibTransId="{B35AB616-B042-480B-8C38-445B532A3F2D}"/>
    <dgm:cxn modelId="{01388971-1E1E-45CC-8E09-70C1BD78B2B2}" type="presOf" srcId="{7FE8C500-13D6-479A-AA0A-E954F60831A4}" destId="{45AED387-4956-4C20-A2E2-0714EAC95BB2}" srcOrd="0" destOrd="0" presId="urn:microsoft.com/office/officeart/2005/8/layout/hierarchy6"/>
    <dgm:cxn modelId="{975E18CE-C35E-4681-9E5F-88B29E0D8525}" type="presOf" srcId="{36C03CCB-7110-43CA-89F4-40C544946BF3}" destId="{A00BB0BC-93CC-4EEF-82E2-30DCDC284271}" srcOrd="0" destOrd="0" presId="urn:microsoft.com/office/officeart/2005/8/layout/hierarchy6"/>
    <dgm:cxn modelId="{88CDAB67-5D69-47B1-A574-54B8C93F314D}" type="presOf" srcId="{E1279B44-899B-404B-8CCA-577E23A223F8}" destId="{8347B3DE-DF1E-45A4-BF04-0F36F5C0B569}" srcOrd="0" destOrd="0" presId="urn:microsoft.com/office/officeart/2005/8/layout/hierarchy6"/>
    <dgm:cxn modelId="{5D966945-7A9D-4E2A-A4E4-75A78DFAC443}" type="presOf" srcId="{06CBB1AA-D380-4683-BE3C-37C319DFF860}" destId="{68585A82-0F3D-4044-BB91-8150944046FE}" srcOrd="0" destOrd="0" presId="urn:microsoft.com/office/officeart/2005/8/layout/hierarchy6"/>
    <dgm:cxn modelId="{69054786-1AF6-40CC-8D79-1F320BED8129}" type="presOf" srcId="{665E3ECE-8692-44DB-9EE2-1ADFCBBFB250}" destId="{92EAC2D7-9506-4D9B-B75A-326985C08A94}" srcOrd="0" destOrd="0" presId="urn:microsoft.com/office/officeart/2005/8/layout/hierarchy6"/>
    <dgm:cxn modelId="{787DF6BF-1C64-4AE6-8B32-DB36A53708C0}" srcId="{3F987584-FB71-4048-B16D-F16C8AEBEA45}" destId="{A70014D4-4F24-47E8-BA09-00B5732992EF}" srcOrd="2" destOrd="0" parTransId="{4C9450EC-3175-4253-884A-B0AF094AB3CC}" sibTransId="{A55E8F32-029A-4ED6-876C-1D314B247B44}"/>
    <dgm:cxn modelId="{90BA3E5A-EFBE-4E42-A16C-841096531D8E}" type="presParOf" srcId="{5F0978E5-A79B-41F7-A373-619948049226}" destId="{5AE91D84-8D73-4146-9C96-153236934621}" srcOrd="0" destOrd="0" presId="urn:microsoft.com/office/officeart/2005/8/layout/hierarchy6"/>
    <dgm:cxn modelId="{9200EFEA-EB79-4E55-9DA5-718851F22D07}" type="presParOf" srcId="{5AE91D84-8D73-4146-9C96-153236934621}" destId="{709E70EB-A40C-4B4C-89A9-4AED271D8D9D}" srcOrd="0" destOrd="0" presId="urn:microsoft.com/office/officeart/2005/8/layout/hierarchy6"/>
    <dgm:cxn modelId="{9E174218-C363-40A9-8740-0FCC11AC365A}" type="presParOf" srcId="{709E70EB-A40C-4B4C-89A9-4AED271D8D9D}" destId="{A5EB1949-29F6-4F94-919E-01DD879FE14E}" srcOrd="0" destOrd="0" presId="urn:microsoft.com/office/officeart/2005/8/layout/hierarchy6"/>
    <dgm:cxn modelId="{952693CA-1720-41B6-91D9-27239ACBC831}" type="presParOf" srcId="{A5EB1949-29F6-4F94-919E-01DD879FE14E}" destId="{8347B3DE-DF1E-45A4-BF04-0F36F5C0B569}" srcOrd="0" destOrd="0" presId="urn:microsoft.com/office/officeart/2005/8/layout/hierarchy6"/>
    <dgm:cxn modelId="{9F146F3C-E7FE-494C-8238-F20EBDF68477}" type="presParOf" srcId="{A5EB1949-29F6-4F94-919E-01DD879FE14E}" destId="{AD29676E-7704-4D98-9001-B38492D1D623}" srcOrd="1" destOrd="0" presId="urn:microsoft.com/office/officeart/2005/8/layout/hierarchy6"/>
    <dgm:cxn modelId="{28B8C983-D72A-4239-9E78-24F945D8373D}" type="presParOf" srcId="{AD29676E-7704-4D98-9001-B38492D1D623}" destId="{4F8C66D4-DF72-464F-B3D8-680E48045115}" srcOrd="0" destOrd="0" presId="urn:microsoft.com/office/officeart/2005/8/layout/hierarchy6"/>
    <dgm:cxn modelId="{4D36EE78-DA91-45EB-B395-AAC02266CF04}" type="presParOf" srcId="{AD29676E-7704-4D98-9001-B38492D1D623}" destId="{3033BFCD-D57E-4DE5-A30F-55773D050B54}" srcOrd="1" destOrd="0" presId="urn:microsoft.com/office/officeart/2005/8/layout/hierarchy6"/>
    <dgm:cxn modelId="{EC8B0933-12EC-4AEB-966E-06BE4698C5B8}" type="presParOf" srcId="{3033BFCD-D57E-4DE5-A30F-55773D050B54}" destId="{CFB2C119-BC60-40E4-9116-1F00D9717346}" srcOrd="0" destOrd="0" presId="urn:microsoft.com/office/officeart/2005/8/layout/hierarchy6"/>
    <dgm:cxn modelId="{1B25586E-596D-44C9-BD46-6BBF45E214C9}" type="presParOf" srcId="{3033BFCD-D57E-4DE5-A30F-55773D050B54}" destId="{9288B813-D809-44C0-B0D6-9A1BA821EFB7}" srcOrd="1" destOrd="0" presId="urn:microsoft.com/office/officeart/2005/8/layout/hierarchy6"/>
    <dgm:cxn modelId="{7DA7B2F3-2F83-4E14-BD34-37D0DF1F8806}" type="presParOf" srcId="{9288B813-D809-44C0-B0D6-9A1BA821EFB7}" destId="{17C09A2C-7826-46FA-A080-C49505BED2E2}" srcOrd="0" destOrd="0" presId="urn:microsoft.com/office/officeart/2005/8/layout/hierarchy6"/>
    <dgm:cxn modelId="{9E5C54C1-A2CE-4DEF-B809-8C25E7E146E5}" type="presParOf" srcId="{9288B813-D809-44C0-B0D6-9A1BA821EFB7}" destId="{F84C2C01-66B2-4D25-A913-1AB2F13E63F4}" srcOrd="1" destOrd="0" presId="urn:microsoft.com/office/officeart/2005/8/layout/hierarchy6"/>
    <dgm:cxn modelId="{686DAB95-7F90-476B-83F5-0204CD104D49}" type="presParOf" srcId="{F84C2C01-66B2-4D25-A913-1AB2F13E63F4}" destId="{68585A82-0F3D-4044-BB91-8150944046FE}" srcOrd="0" destOrd="0" presId="urn:microsoft.com/office/officeart/2005/8/layout/hierarchy6"/>
    <dgm:cxn modelId="{EFA2A97E-507F-4717-A9DE-319D661FAAC5}" type="presParOf" srcId="{F84C2C01-66B2-4D25-A913-1AB2F13E63F4}" destId="{85F414B5-A913-4009-B840-A1EBC748FEB5}" srcOrd="1" destOrd="0" presId="urn:microsoft.com/office/officeart/2005/8/layout/hierarchy6"/>
    <dgm:cxn modelId="{5B18AF03-F2DB-4698-9A4E-66DB8C584616}" type="presParOf" srcId="{9288B813-D809-44C0-B0D6-9A1BA821EFB7}" destId="{18CE2F78-8B72-4FAA-918E-03171CD7C720}" srcOrd="2" destOrd="0" presId="urn:microsoft.com/office/officeart/2005/8/layout/hierarchy6"/>
    <dgm:cxn modelId="{F6A42AEA-B367-4E93-8BC3-DDE390064CE2}" type="presParOf" srcId="{9288B813-D809-44C0-B0D6-9A1BA821EFB7}" destId="{22561DE2-A5E4-4CD8-88E4-CD92AE96BDD6}" srcOrd="3" destOrd="0" presId="urn:microsoft.com/office/officeart/2005/8/layout/hierarchy6"/>
    <dgm:cxn modelId="{28BBA6CF-024D-46B7-9027-928953DD7EEE}" type="presParOf" srcId="{22561DE2-A5E4-4CD8-88E4-CD92AE96BDD6}" destId="{0C8FD356-432A-437E-9DFC-BA5E7667CEF1}" srcOrd="0" destOrd="0" presId="urn:microsoft.com/office/officeart/2005/8/layout/hierarchy6"/>
    <dgm:cxn modelId="{D13070F9-347B-4680-B6CA-18904A9936DE}" type="presParOf" srcId="{22561DE2-A5E4-4CD8-88E4-CD92AE96BDD6}" destId="{4AE59B9C-F513-4669-A0FC-A0D95EDC9B9D}" srcOrd="1" destOrd="0" presId="urn:microsoft.com/office/officeart/2005/8/layout/hierarchy6"/>
    <dgm:cxn modelId="{418C3B10-5401-49B6-8069-0DF4DB0954EB}" type="presParOf" srcId="{9288B813-D809-44C0-B0D6-9A1BA821EFB7}" destId="{7B72A926-C213-419A-A45A-607B99E557AB}" srcOrd="4" destOrd="0" presId="urn:microsoft.com/office/officeart/2005/8/layout/hierarchy6"/>
    <dgm:cxn modelId="{2C3F6809-415E-4F23-8DCF-A01D4492DDC5}" type="presParOf" srcId="{9288B813-D809-44C0-B0D6-9A1BA821EFB7}" destId="{7E593A67-412B-4A66-A989-452C4CC90B09}" srcOrd="5" destOrd="0" presId="urn:microsoft.com/office/officeart/2005/8/layout/hierarchy6"/>
    <dgm:cxn modelId="{951052DB-0775-47C5-8FBD-3A8FBF65AB96}" type="presParOf" srcId="{7E593A67-412B-4A66-A989-452C4CC90B09}" destId="{C2DF9094-61B5-49B9-ADED-244DD12A7BCE}" srcOrd="0" destOrd="0" presId="urn:microsoft.com/office/officeart/2005/8/layout/hierarchy6"/>
    <dgm:cxn modelId="{7CD3EEB9-37E7-4757-8B12-16A29E18E922}" type="presParOf" srcId="{7E593A67-412B-4A66-A989-452C4CC90B09}" destId="{E5B91147-1C12-4EA1-9CDE-DE28B1A4820A}" srcOrd="1" destOrd="0" presId="urn:microsoft.com/office/officeart/2005/8/layout/hierarchy6"/>
    <dgm:cxn modelId="{D4916E58-AF46-433E-8449-D3CE3706C007}" type="presParOf" srcId="{AD29676E-7704-4D98-9001-B38492D1D623}" destId="{CF0E9C2C-DFE7-4372-AACD-9286E285475F}" srcOrd="2" destOrd="0" presId="urn:microsoft.com/office/officeart/2005/8/layout/hierarchy6"/>
    <dgm:cxn modelId="{09ED8F7A-89BF-4F04-B26F-B411458CFC14}" type="presParOf" srcId="{AD29676E-7704-4D98-9001-B38492D1D623}" destId="{F9CB6D10-30D3-4F6C-B887-75A926F44BB2}" srcOrd="3" destOrd="0" presId="urn:microsoft.com/office/officeart/2005/8/layout/hierarchy6"/>
    <dgm:cxn modelId="{0A3F4A6F-4EB5-409F-872E-B3B69E2DD029}" type="presParOf" srcId="{F9CB6D10-30D3-4F6C-B887-75A926F44BB2}" destId="{45AED387-4956-4C20-A2E2-0714EAC95BB2}" srcOrd="0" destOrd="0" presId="urn:microsoft.com/office/officeart/2005/8/layout/hierarchy6"/>
    <dgm:cxn modelId="{8BDE33FA-2F7D-4F8D-99C3-AA8554885721}" type="presParOf" srcId="{F9CB6D10-30D3-4F6C-B887-75A926F44BB2}" destId="{2E712679-BE82-48EC-9682-F2346793428E}" srcOrd="1" destOrd="0" presId="urn:microsoft.com/office/officeart/2005/8/layout/hierarchy6"/>
    <dgm:cxn modelId="{CEA9427A-4D55-4C6D-BAA4-34D2E04E5A63}" type="presParOf" srcId="{2E712679-BE82-48EC-9682-F2346793428E}" destId="{A00BB0BC-93CC-4EEF-82E2-30DCDC284271}" srcOrd="0" destOrd="0" presId="urn:microsoft.com/office/officeart/2005/8/layout/hierarchy6"/>
    <dgm:cxn modelId="{5B56C98D-65C4-48F8-A80C-B498B6DAC880}" type="presParOf" srcId="{2E712679-BE82-48EC-9682-F2346793428E}" destId="{D7CF0AE1-B0E2-4C91-AB9B-D91F7795921E}" srcOrd="1" destOrd="0" presId="urn:microsoft.com/office/officeart/2005/8/layout/hierarchy6"/>
    <dgm:cxn modelId="{B9E8BB15-994E-4577-AC0A-52F4607B33CA}" type="presParOf" srcId="{D7CF0AE1-B0E2-4C91-AB9B-D91F7795921E}" destId="{92EAC2D7-9506-4D9B-B75A-326985C08A94}" srcOrd="0" destOrd="0" presId="urn:microsoft.com/office/officeart/2005/8/layout/hierarchy6"/>
    <dgm:cxn modelId="{9F8D1048-B786-45B5-92BE-421A071F4EB3}" type="presParOf" srcId="{D7CF0AE1-B0E2-4C91-AB9B-D91F7795921E}" destId="{3F1B9E2F-4524-4D25-B9CB-920839F3152C}" srcOrd="1" destOrd="0" presId="urn:microsoft.com/office/officeart/2005/8/layout/hierarchy6"/>
    <dgm:cxn modelId="{B9FD4B4F-70C3-45F2-AFAB-013D8CC19857}" type="presParOf" srcId="{2E712679-BE82-48EC-9682-F2346793428E}" destId="{837558A9-4A71-403B-AC5F-7574D84443F2}" srcOrd="2" destOrd="0" presId="urn:microsoft.com/office/officeart/2005/8/layout/hierarchy6"/>
    <dgm:cxn modelId="{AC5F9214-D206-4EB3-B7C5-50D760798EB4}" type="presParOf" srcId="{2E712679-BE82-48EC-9682-F2346793428E}" destId="{71A7E552-B868-4BAC-B5E2-0CCE02DBF7FA}" srcOrd="3" destOrd="0" presId="urn:microsoft.com/office/officeart/2005/8/layout/hierarchy6"/>
    <dgm:cxn modelId="{0EDAAB83-792F-4E9D-9BB2-1AB53E1EDCA7}" type="presParOf" srcId="{71A7E552-B868-4BAC-B5E2-0CCE02DBF7FA}" destId="{A1585792-5074-4662-9C4F-7DB7E4FB8D8A}" srcOrd="0" destOrd="0" presId="urn:microsoft.com/office/officeart/2005/8/layout/hierarchy6"/>
    <dgm:cxn modelId="{59AF6BDB-4428-42AF-A2A1-1CADAFBC19F1}" type="presParOf" srcId="{71A7E552-B868-4BAC-B5E2-0CCE02DBF7FA}" destId="{730F0F03-E78A-47D8-A2E4-76A2987DB560}" srcOrd="1" destOrd="0" presId="urn:microsoft.com/office/officeart/2005/8/layout/hierarchy6"/>
    <dgm:cxn modelId="{CEF49EB1-0F6B-4A1B-909C-A530609A4E79}" type="presParOf" srcId="{2E712679-BE82-48EC-9682-F2346793428E}" destId="{1DC8375F-F3C2-41AC-8B1C-D6A1D3C5AF4C}" srcOrd="4" destOrd="0" presId="urn:microsoft.com/office/officeart/2005/8/layout/hierarchy6"/>
    <dgm:cxn modelId="{62E707CD-2454-4EE8-9B04-34E8410EC2F5}" type="presParOf" srcId="{2E712679-BE82-48EC-9682-F2346793428E}" destId="{956687DE-E5E8-4803-B7C4-AF6A2BF0E5BE}" srcOrd="5" destOrd="0" presId="urn:microsoft.com/office/officeart/2005/8/layout/hierarchy6"/>
    <dgm:cxn modelId="{6437FF23-9675-4D9E-8EC5-CFDEB0AAD27A}" type="presParOf" srcId="{956687DE-E5E8-4803-B7C4-AF6A2BF0E5BE}" destId="{00BB4302-9705-4532-9585-75A906E2F7D4}" srcOrd="0" destOrd="0" presId="urn:microsoft.com/office/officeart/2005/8/layout/hierarchy6"/>
    <dgm:cxn modelId="{931CD251-3CBD-4D12-87AB-977BC0012499}" type="presParOf" srcId="{956687DE-E5E8-4803-B7C4-AF6A2BF0E5BE}" destId="{2180F2F0-D799-49E4-AAFE-3A970AF41636}" srcOrd="1" destOrd="0" presId="urn:microsoft.com/office/officeart/2005/8/layout/hierarchy6"/>
    <dgm:cxn modelId="{A23F0BA0-8334-4EA2-8BB1-82B56F5BFD97}" type="presParOf" srcId="{5F0978E5-A79B-41F7-A373-619948049226}" destId="{DF3EF35D-6012-4139-818B-78727F629A8E}"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CB2475-D830-40BF-80EB-0053EC753969}" type="datetimeFigureOut">
              <a:rPr lang="en-US" smtClean="0"/>
              <a:t>9/9/2021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BA221F-9050-4EDD-B11B-89FE6F442878}" type="slidenum">
              <a:rPr lang="en-US" smtClean="0"/>
              <a:t>‹#›</a:t>
            </a:fld>
            <a:endParaRPr lang="en-US"/>
          </a:p>
        </p:txBody>
      </p:sp>
    </p:spTree>
    <p:extLst>
      <p:ext uri="{BB962C8B-B14F-4D97-AF65-F5344CB8AC3E}">
        <p14:creationId xmlns:p14="http://schemas.microsoft.com/office/powerpoint/2010/main" val="179705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ea typeface="ＭＳ Ｐゴシック" pitchFamily="34" charset="-128"/>
              </a:rPr>
              <a:t>To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smtClean="0"/>
          </a:p>
        </p:txBody>
      </p:sp>
      <p:sp>
        <p:nvSpPr>
          <p:cNvPr id="4" name="Slide Number Placeholder 3"/>
          <p:cNvSpPr>
            <a:spLocks noGrp="1"/>
          </p:cNvSpPr>
          <p:nvPr>
            <p:ph type="sldNum" sz="quarter" idx="10"/>
          </p:nvPr>
        </p:nvSpPr>
        <p:spPr/>
        <p:txBody>
          <a:bodyPr/>
          <a:lstStyle/>
          <a:p>
            <a:pPr>
              <a:defRPr/>
            </a:pPr>
            <a:fld id="{53535B1D-8B4A-4712-8AFD-2A042908E92D}" type="slidenum">
              <a:rPr lang="en-GB" smtClean="0"/>
              <a:pPr>
                <a:defRPr/>
              </a:pPr>
              <a:t>177</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E862A6DB-AA8D-4F5D-8410-E5D2B1946626}" type="slidenum">
              <a:rPr lang="en-GB" smtClean="0"/>
              <a:pPr/>
              <a:t>178</a:t>
            </a:fld>
            <a:endParaRPr lang="en-GB"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53535B1D-8B4A-4712-8AFD-2A042908E92D}" type="slidenum">
              <a:rPr lang="en-GB" smtClean="0"/>
              <a:pPr>
                <a:defRPr/>
              </a:pPr>
              <a:t>179</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3535B1D-8B4A-4712-8AFD-2A042908E92D}" type="slidenum">
              <a:rPr lang="en-GB" smtClean="0"/>
              <a:pPr>
                <a:defRPr/>
              </a:pPr>
              <a:t>180</a:t>
            </a:fld>
            <a:endParaRPr lang="en-GB"/>
          </a:p>
        </p:txBody>
      </p:sp>
    </p:spTree>
    <p:extLst>
      <p:ext uri="{BB962C8B-B14F-4D97-AF65-F5344CB8AC3E}">
        <p14:creationId xmlns:p14="http://schemas.microsoft.com/office/powerpoint/2010/main" val="3351157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image des diapositives 1"/>
          <p:cNvSpPr>
            <a:spLocks noGrp="1" noRot="1" noChangeAspect="1" noTextEdit="1"/>
          </p:cNvSpPr>
          <p:nvPr>
            <p:ph type="sldImg"/>
          </p:nvPr>
        </p:nvSpPr>
        <p:spPr>
          <a:ln/>
        </p:spPr>
      </p:sp>
      <p:sp>
        <p:nvSpPr>
          <p:cNvPr id="3072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ea typeface="ＭＳ Ｐゴシック" pitchFamily="34" charset="-128"/>
            </a:endParaRPr>
          </a:p>
        </p:txBody>
      </p:sp>
      <p:sp>
        <p:nvSpPr>
          <p:cNvPr id="3072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6CFE60F-6F84-488B-B520-259D3005EE63}" type="slidenum">
              <a:rPr lang="en-GB" sz="1200"/>
              <a:pPr/>
              <a:t>20</a:t>
            </a:fld>
            <a:endParaRPr lang="en-GB"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BA221F-9050-4EDD-B11B-89FE6F442878}" type="slidenum">
              <a:rPr lang="en-US" smtClean="0"/>
              <a:t>23</a:t>
            </a:fld>
            <a:endParaRPr lang="en-US"/>
          </a:p>
        </p:txBody>
      </p:sp>
    </p:spTree>
    <p:extLst>
      <p:ext uri="{BB962C8B-B14F-4D97-AF65-F5344CB8AC3E}">
        <p14:creationId xmlns:p14="http://schemas.microsoft.com/office/powerpoint/2010/main" val="617984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GB" dirty="0"/>
          </a:p>
        </p:txBody>
      </p:sp>
      <p:sp>
        <p:nvSpPr>
          <p:cNvPr id="90116" name="Slide Number Placeholder 3"/>
          <p:cNvSpPr>
            <a:spLocks noGrp="1"/>
          </p:cNvSpPr>
          <p:nvPr>
            <p:ph type="sldNum" sz="quarter" idx="5"/>
          </p:nvPr>
        </p:nvSpPr>
        <p:spPr>
          <a:noFill/>
        </p:spPr>
        <p:txBody>
          <a:bodyPr/>
          <a:lstStyle/>
          <a:p>
            <a:fld id="{F7FE6794-B0A5-4A45-8F1C-20E06AD76929}" type="slidenum">
              <a:rPr lang="en-GB" smtClean="0"/>
              <a:pPr/>
              <a:t>24</a:t>
            </a:fld>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fld id="{49A51897-33BD-4D5E-BF15-3173DDE57A4B}" type="slidenum">
              <a:rPr lang="ar-SA" b="0" smtClean="0"/>
              <a:pPr eaLnBrk="1" hangingPunct="1"/>
              <a:t>40</a:t>
            </a:fld>
            <a:endParaRPr lang="en-US" b="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fld id="{8664624A-A974-49C2-8A24-B54F5ED73BBE}" type="slidenum">
              <a:rPr lang="ar-SA" b="0" smtClean="0"/>
              <a:pPr eaLnBrk="1" hangingPunct="1"/>
              <a:t>43</a:t>
            </a:fld>
            <a:endParaRPr lang="en-US" b="0"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28" charset="-128"/>
              </a:defRPr>
            </a:lvl1pPr>
            <a:lvl2pPr marL="742950" indent="-285750">
              <a:defRPr sz="2400">
                <a:solidFill>
                  <a:schemeClr val="tx1"/>
                </a:solidFill>
                <a:latin typeface="Arial" charset="0"/>
                <a:ea typeface="ＭＳ Ｐゴシック" pitchFamily="28" charset="-128"/>
              </a:defRPr>
            </a:lvl2pPr>
            <a:lvl3pPr marL="1143000" indent="-228600">
              <a:defRPr sz="2400">
                <a:solidFill>
                  <a:schemeClr val="tx1"/>
                </a:solidFill>
                <a:latin typeface="Arial" charset="0"/>
                <a:ea typeface="ＭＳ Ｐゴシック" pitchFamily="28" charset="-128"/>
              </a:defRPr>
            </a:lvl3pPr>
            <a:lvl4pPr marL="1600200" indent="-228600">
              <a:defRPr sz="2400">
                <a:solidFill>
                  <a:schemeClr val="tx1"/>
                </a:solidFill>
                <a:latin typeface="Arial" charset="0"/>
                <a:ea typeface="ＭＳ Ｐゴシック" pitchFamily="28" charset="-128"/>
              </a:defRPr>
            </a:lvl4pPr>
            <a:lvl5pPr marL="2057400" indent="-228600">
              <a:defRPr sz="2400">
                <a:solidFill>
                  <a:schemeClr val="tx1"/>
                </a:solidFill>
                <a:latin typeface="Arial" charset="0"/>
                <a:ea typeface="ＭＳ Ｐゴシック" pitchFamily="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28" charset="-128"/>
              </a:defRPr>
            </a:lvl9pPr>
          </a:lstStyle>
          <a:p>
            <a:fld id="{6F9BA792-BD04-4690-8B9D-14C34E98FFAE}" type="slidenum">
              <a:rPr lang="en-US" altLang="en-US" sz="1200"/>
              <a:pPr/>
              <a:t>136</a:t>
            </a:fld>
            <a:endParaRPr lang="en-US" altLang="en-US" sz="1200"/>
          </a:p>
        </p:txBody>
      </p:sp>
      <p:sp>
        <p:nvSpPr>
          <p:cNvPr id="108546"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US" altLang="en-US" smtClean="0">
              <a:ea typeface="ＭＳ Ｐゴシック" pitchFamily="2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28" charset="-128"/>
              </a:defRPr>
            </a:lvl1pPr>
            <a:lvl2pPr marL="742950" indent="-285750">
              <a:defRPr sz="2400">
                <a:solidFill>
                  <a:schemeClr val="tx1"/>
                </a:solidFill>
                <a:latin typeface="Arial" charset="0"/>
                <a:ea typeface="ＭＳ Ｐゴシック" pitchFamily="28" charset="-128"/>
              </a:defRPr>
            </a:lvl2pPr>
            <a:lvl3pPr marL="1143000" indent="-228600">
              <a:defRPr sz="2400">
                <a:solidFill>
                  <a:schemeClr val="tx1"/>
                </a:solidFill>
                <a:latin typeface="Arial" charset="0"/>
                <a:ea typeface="ＭＳ Ｐゴシック" pitchFamily="28" charset="-128"/>
              </a:defRPr>
            </a:lvl3pPr>
            <a:lvl4pPr marL="1600200" indent="-228600">
              <a:defRPr sz="2400">
                <a:solidFill>
                  <a:schemeClr val="tx1"/>
                </a:solidFill>
                <a:latin typeface="Arial" charset="0"/>
                <a:ea typeface="ＭＳ Ｐゴシック" pitchFamily="28" charset="-128"/>
              </a:defRPr>
            </a:lvl4pPr>
            <a:lvl5pPr marL="2057400" indent="-228600">
              <a:defRPr sz="2400">
                <a:solidFill>
                  <a:schemeClr val="tx1"/>
                </a:solidFill>
                <a:latin typeface="Arial" charset="0"/>
                <a:ea typeface="ＭＳ Ｐゴシック" pitchFamily="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28" charset="-128"/>
              </a:defRPr>
            </a:lvl9pPr>
          </a:lstStyle>
          <a:p>
            <a:fld id="{E9A695E7-38A1-4DB4-B475-4EF30CE5B35D}" type="slidenum">
              <a:rPr lang="en-US" altLang="en-US" sz="1200"/>
              <a:pPr/>
              <a:t>167</a:t>
            </a:fld>
            <a:endParaRPr lang="en-US" altLang="en-US" sz="1200"/>
          </a:p>
        </p:txBody>
      </p:sp>
      <p:sp>
        <p:nvSpPr>
          <p:cNvPr id="239618"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smtClean="0">
              <a:ea typeface="ＭＳ Ｐゴシック" pitchFamily="28"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53535B1D-8B4A-4712-8AFD-2A042908E92D}" type="slidenum">
              <a:rPr lang="en-GB" smtClean="0"/>
              <a:pPr>
                <a:defRPr/>
              </a:pPr>
              <a:t>176</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1D8BD707-D9CF-40AE-B4C6-C98DA3205C09}" type="datetimeFigureOut">
              <a:rPr lang="en-US" smtClean="0"/>
              <a:pPr/>
              <a:t>9/9/2021</a:t>
            </a:fld>
            <a:endParaRPr lang="en-US"/>
          </a:p>
        </p:txBody>
      </p:sp>
      <p:sp>
        <p:nvSpPr>
          <p:cNvPr id="5" name="Footer Placeholder 4"/>
          <p:cNvSpPr>
            <a:spLocks noGrp="1"/>
          </p:cNvSpPr>
          <p:nvPr>
            <p:ph type="ftr" sz="quarter" idx="11"/>
          </p:nvPr>
        </p:nvSpPr>
        <p:spPr>
          <a:xfrm>
            <a:off x="1174044" y="5357592"/>
            <a:ext cx="5034845" cy="365125"/>
          </a:xfrm>
        </p:spPr>
        <p:txBody>
          <a:bodyPr/>
          <a:lstStyle/>
          <a:p>
            <a:endParaRPr lang="en-US"/>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x-none"/>
          </a:p>
        </p:txBody>
      </p:sp>
      <p:sp>
        <p:nvSpPr>
          <p:cNvPr id="3" name="Table Placeholder 2"/>
          <p:cNvSpPr>
            <a:spLocks noGrp="1"/>
          </p:cNvSpPr>
          <p:nvPr>
            <p:ph type="tbl" idx="1"/>
          </p:nvPr>
        </p:nvSpPr>
        <p:spPr>
          <a:xfrm>
            <a:off x="685800" y="1981200"/>
            <a:ext cx="7772400" cy="4114800"/>
          </a:xfrm>
        </p:spPr>
        <p:txBody>
          <a:bodyPr/>
          <a:lstStyle/>
          <a:p>
            <a:pPr lvl="0"/>
            <a:endParaRPr lang="x-none" noProof="0"/>
          </a:p>
        </p:txBody>
      </p:sp>
      <p:sp>
        <p:nvSpPr>
          <p:cNvPr id="4" name="Date Placeholder 3"/>
          <p:cNvSpPr>
            <a:spLocks noGrp="1"/>
          </p:cNvSpPr>
          <p:nvPr>
            <p:ph type="dt" sz="half" idx="10"/>
          </p:nvPr>
        </p:nvSpPr>
        <p:spPr>
          <a:xfrm>
            <a:off x="685800" y="6248400"/>
            <a:ext cx="1905000" cy="457200"/>
          </a:xfrm>
        </p:spPr>
        <p:txBody>
          <a:bodyPr/>
          <a:lstStyle>
            <a:lvl1pPr>
              <a:defRPr>
                <a:latin typeface="Arial" charset="0"/>
                <a:ea typeface="+mn-ea"/>
                <a:cs typeface="Arial" charset="0"/>
              </a:defRPr>
            </a:lvl1pPr>
          </a:lstStyle>
          <a:p>
            <a:pPr>
              <a:defRPr/>
            </a:pPr>
            <a:endParaRPr lang="zh-CN"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B7C9465C-BD37-4014-9D86-BCE3316C56A5}" type="slidenum">
              <a:rPr lang="zh-CN" altLang="en-US"/>
              <a:pPr/>
              <a:t>‹#›</a:t>
            </a:fld>
            <a:endParaRPr lang="zh-CN" altLang="en-US"/>
          </a:p>
        </p:txBody>
      </p:sp>
    </p:spTree>
    <p:extLst>
      <p:ext uri="{BB962C8B-B14F-4D97-AF65-F5344CB8AC3E}">
        <p14:creationId xmlns:p14="http://schemas.microsoft.com/office/powerpoint/2010/main" val="555524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C130E84-E8FF-4A39-AF09-1364EEA630D4}" type="slidenum">
              <a:rPr lang="en-GB"/>
              <a:pPr>
                <a:defRPr/>
              </a:pPr>
              <a:t>‹#›</a:t>
            </a:fld>
            <a:endParaRPr lang="en-GB"/>
          </a:p>
        </p:txBody>
      </p:sp>
    </p:spTree>
    <p:extLst>
      <p:ext uri="{BB962C8B-B14F-4D97-AF65-F5344CB8AC3E}">
        <p14:creationId xmlns:p14="http://schemas.microsoft.com/office/powerpoint/2010/main" val="3547042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9/9/2021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1D8BD707-D9CF-40AE-B4C6-C98DA3205C09}" type="datetimeFigureOut">
              <a:rPr lang="en-US" smtClean="0"/>
              <a:pPr/>
              <a:t>9/9/2021</a:t>
            </a:fld>
            <a:endParaRPr lang="en-US"/>
          </a:p>
        </p:txBody>
      </p:sp>
      <p:sp>
        <p:nvSpPr>
          <p:cNvPr id="6" name="Footer Placeholder 5"/>
          <p:cNvSpPr>
            <a:spLocks noGrp="1"/>
          </p:cNvSpPr>
          <p:nvPr>
            <p:ph type="ftr" sz="quarter" idx="11"/>
          </p:nvPr>
        </p:nvSpPr>
        <p:spPr>
          <a:xfrm rot="-60000">
            <a:off x="914554" y="5829261"/>
            <a:ext cx="3522607" cy="365125"/>
          </a:xfrm>
        </p:spPr>
        <p:txBody>
          <a:bodyPr/>
          <a:lstStyle/>
          <a:p>
            <a:endParaRPr lang="en-US"/>
          </a:p>
        </p:txBody>
      </p:sp>
      <p:sp>
        <p:nvSpPr>
          <p:cNvPr id="7" name="Slide Number Placeholder 6"/>
          <p:cNvSpPr>
            <a:spLocks noGrp="1"/>
          </p:cNvSpPr>
          <p:nvPr>
            <p:ph type="sldNum" sz="quarter" idx="12"/>
          </p:nvPr>
        </p:nvSpPr>
        <p:spPr>
          <a:xfrm rot="60000">
            <a:off x="7557313" y="5896961"/>
            <a:ext cx="554023" cy="365125"/>
          </a:xfr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1D8BD707-D9CF-40AE-B4C6-C98DA3205C09}" type="datetimeFigureOut">
              <a:rPr lang="en-US" smtClean="0"/>
              <a:pPr/>
              <a:t>9/9/2021</a:t>
            </a:fld>
            <a:endParaRPr lang="en-US"/>
          </a:p>
        </p:txBody>
      </p:sp>
      <p:sp>
        <p:nvSpPr>
          <p:cNvPr id="6" name="Footer Placeholder 5"/>
          <p:cNvSpPr>
            <a:spLocks noGrp="1"/>
          </p:cNvSpPr>
          <p:nvPr>
            <p:ph type="ftr" sz="quarter" idx="11"/>
          </p:nvPr>
        </p:nvSpPr>
        <p:spPr>
          <a:xfrm rot="-60000">
            <a:off x="914569" y="5831037"/>
            <a:ext cx="3319043" cy="365125"/>
          </a:xfrm>
        </p:spPr>
        <p:txBody>
          <a:bodyPr/>
          <a:lstStyle/>
          <a:p>
            <a:endParaRPr lang="en-US"/>
          </a:p>
        </p:txBody>
      </p:sp>
      <p:sp>
        <p:nvSpPr>
          <p:cNvPr id="7" name="Slide Number Placeholder 6"/>
          <p:cNvSpPr>
            <a:spLocks noGrp="1"/>
          </p:cNvSpPr>
          <p:nvPr>
            <p:ph type="sldNum" sz="quarter" idx="12"/>
          </p:nvPr>
        </p:nvSpPr>
        <p:spPr>
          <a:xfrm rot="60000">
            <a:off x="7562089" y="5900026"/>
            <a:ext cx="554023" cy="365125"/>
          </a:xfr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5"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6"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6"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1D8BD707-D9CF-40AE-B4C6-C98DA3205C09}" type="datetimeFigureOut">
              <a:rPr lang="en-US" smtClean="0"/>
              <a:pPr/>
              <a:t>9/9/2021</a:t>
            </a:fld>
            <a:endParaRPr lang="en-US"/>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US"/>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143000"/>
            <a:ext cx="7772400" cy="1470025"/>
          </a:xfrm>
        </p:spPr>
        <p:txBody>
          <a:bodyPr>
            <a:normAutofit/>
          </a:bodyPr>
          <a:lstStyle/>
          <a:p>
            <a:r>
              <a:rPr lang="en-US" sz="7200" dirty="0" smtClean="0"/>
              <a:t>Metabolism </a:t>
            </a:r>
            <a:endParaRPr lang="en-US" sz="7200" dirty="0"/>
          </a:p>
        </p:txBody>
      </p:sp>
      <p:sp>
        <p:nvSpPr>
          <p:cNvPr id="3" name="Subtitle 2"/>
          <p:cNvSpPr>
            <a:spLocks noGrp="1"/>
          </p:cNvSpPr>
          <p:nvPr>
            <p:ph type="subTitle" idx="1"/>
          </p:nvPr>
        </p:nvSpPr>
        <p:spPr>
          <a:xfrm>
            <a:off x="990600" y="3886200"/>
            <a:ext cx="7772400" cy="1752600"/>
          </a:xfrm>
        </p:spPr>
        <p:txBody>
          <a:bodyPr>
            <a:normAutofit fontScale="92500" lnSpcReduction="20000"/>
          </a:bodyPr>
          <a:lstStyle/>
          <a:p>
            <a:r>
              <a:rPr lang="en-US" dirty="0" smtClean="0">
                <a:solidFill>
                  <a:schemeClr val="tx1"/>
                </a:solidFill>
              </a:rPr>
              <a:t>Dr. </a:t>
            </a:r>
            <a:r>
              <a:rPr lang="en-US" dirty="0" err="1" smtClean="0">
                <a:solidFill>
                  <a:schemeClr val="tx1"/>
                </a:solidFill>
              </a:rPr>
              <a:t>Manal</a:t>
            </a:r>
            <a:r>
              <a:rPr lang="en-US" dirty="0" smtClean="0">
                <a:solidFill>
                  <a:schemeClr val="tx1"/>
                </a:solidFill>
              </a:rPr>
              <a:t> Haj </a:t>
            </a:r>
            <a:r>
              <a:rPr lang="en-US" dirty="0" err="1" smtClean="0">
                <a:solidFill>
                  <a:schemeClr val="tx1"/>
                </a:solidFill>
              </a:rPr>
              <a:t>Hamad</a:t>
            </a:r>
            <a:endParaRPr lang="en-US" dirty="0" smtClean="0">
              <a:solidFill>
                <a:schemeClr val="tx1"/>
              </a:solidFill>
            </a:endParaRPr>
          </a:p>
          <a:p>
            <a:pPr algn="l"/>
            <a:endParaRPr lang="en-US" dirty="0">
              <a:solidFill>
                <a:schemeClr val="tx1"/>
              </a:solidFill>
            </a:endParaRPr>
          </a:p>
          <a:p>
            <a:pPr algn="l"/>
            <a:r>
              <a:rPr lang="en-US" dirty="0" smtClean="0">
                <a:solidFill>
                  <a:schemeClr val="tx1"/>
                </a:solidFill>
              </a:rPr>
              <a:t>References :</a:t>
            </a:r>
          </a:p>
          <a:p>
            <a:pPr algn="l"/>
            <a:r>
              <a:rPr lang="en-US" dirty="0" smtClean="0">
                <a:solidFill>
                  <a:schemeClr val="tx1"/>
                </a:solidFill>
              </a:rPr>
              <a:t>1- advanced human nutrition and metabolism </a:t>
            </a:r>
          </a:p>
          <a:p>
            <a:pPr algn="l"/>
            <a:r>
              <a:rPr lang="en-US" dirty="0" smtClean="0">
                <a:solidFill>
                  <a:schemeClr val="tx1"/>
                </a:solidFill>
              </a:rPr>
              <a:t>2-Contemporary nutrition , functional approach </a:t>
            </a:r>
          </a:p>
          <a:p>
            <a:pPr algn="l"/>
            <a:endParaRPr lang="en-US" dirty="0">
              <a:solidFill>
                <a:schemeClr val="tx1"/>
              </a:solidFill>
            </a:endParaRPr>
          </a:p>
        </p:txBody>
      </p:sp>
    </p:spTree>
    <p:extLst>
      <p:ext uri="{BB962C8B-B14F-4D97-AF65-F5344CB8AC3E}">
        <p14:creationId xmlns:p14="http://schemas.microsoft.com/office/powerpoint/2010/main" val="13891660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Text Box 3"/>
          <p:cNvSpPr txBox="1">
            <a:spLocks noChangeArrowheads="1"/>
          </p:cNvSpPr>
          <p:nvPr/>
        </p:nvSpPr>
        <p:spPr bwMode="auto">
          <a:xfrm>
            <a:off x="228600" y="2971800"/>
            <a:ext cx="304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en-US" altLang="zh-CN" sz="2800" b="1" dirty="0">
                <a:latin typeface="Cambria" pitchFamily="18" charset="0"/>
                <a:ea typeface="SimSun" pitchFamily="2" charset="-122"/>
              </a:rPr>
              <a:t>Biosynthetic</a:t>
            </a:r>
          </a:p>
        </p:txBody>
      </p:sp>
      <p:sp>
        <p:nvSpPr>
          <p:cNvPr id="145412" name="Text Box 4"/>
          <p:cNvSpPr txBox="1">
            <a:spLocks noChangeArrowheads="1"/>
          </p:cNvSpPr>
          <p:nvPr/>
        </p:nvSpPr>
        <p:spPr bwMode="auto">
          <a:xfrm>
            <a:off x="5715000" y="2971800"/>
            <a:ext cx="281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en-US" altLang="zh-CN" sz="2800" b="1">
                <a:latin typeface="Cambria" pitchFamily="18" charset="0"/>
                <a:ea typeface="SimSun" pitchFamily="2" charset="-122"/>
              </a:rPr>
              <a:t>Degradative</a:t>
            </a:r>
          </a:p>
        </p:txBody>
      </p:sp>
      <p:sp>
        <p:nvSpPr>
          <p:cNvPr id="145413" name="Text Box 5"/>
          <p:cNvSpPr txBox="1">
            <a:spLocks noChangeArrowheads="1"/>
          </p:cNvSpPr>
          <p:nvPr/>
        </p:nvSpPr>
        <p:spPr bwMode="auto">
          <a:xfrm>
            <a:off x="304800" y="3733800"/>
            <a:ext cx="685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en-US" altLang="zh-CN" sz="2800" b="1">
                <a:latin typeface="Cambria" pitchFamily="18" charset="0"/>
                <a:ea typeface="SimSun" pitchFamily="2" charset="-122"/>
              </a:rPr>
              <a:t>Reductive </a:t>
            </a:r>
          </a:p>
        </p:txBody>
      </p:sp>
      <p:sp>
        <p:nvSpPr>
          <p:cNvPr id="145414" name="Text Box 6"/>
          <p:cNvSpPr txBox="1">
            <a:spLocks noChangeArrowheads="1"/>
          </p:cNvSpPr>
          <p:nvPr/>
        </p:nvSpPr>
        <p:spPr bwMode="auto">
          <a:xfrm>
            <a:off x="5791200" y="3657600"/>
            <a:ext cx="274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en-US" altLang="zh-CN" sz="2800" b="1">
                <a:latin typeface="Cambria" pitchFamily="18" charset="0"/>
                <a:ea typeface="SimSun" pitchFamily="2" charset="-122"/>
              </a:rPr>
              <a:t>Oxidative </a:t>
            </a:r>
          </a:p>
        </p:txBody>
      </p:sp>
      <p:sp>
        <p:nvSpPr>
          <p:cNvPr id="145415" name="Text Box 7"/>
          <p:cNvSpPr txBox="1">
            <a:spLocks noChangeArrowheads="1"/>
          </p:cNvSpPr>
          <p:nvPr/>
        </p:nvSpPr>
        <p:spPr bwMode="auto">
          <a:xfrm>
            <a:off x="304800" y="4648200"/>
            <a:ext cx="403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en-US" altLang="zh-CN" sz="2800" b="1">
                <a:latin typeface="Cambria" pitchFamily="18" charset="0"/>
                <a:ea typeface="SimSun" pitchFamily="2" charset="-122"/>
              </a:rPr>
              <a:t>Energy Required</a:t>
            </a:r>
          </a:p>
        </p:txBody>
      </p:sp>
      <p:sp>
        <p:nvSpPr>
          <p:cNvPr id="145416" name="Text Box 8"/>
          <p:cNvSpPr txBox="1">
            <a:spLocks noChangeArrowheads="1"/>
          </p:cNvSpPr>
          <p:nvPr/>
        </p:nvSpPr>
        <p:spPr bwMode="auto">
          <a:xfrm>
            <a:off x="5791200" y="4572000"/>
            <a:ext cx="304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en-US" altLang="zh-CN" sz="2800" b="1">
                <a:latin typeface="Cambria" pitchFamily="18" charset="0"/>
                <a:ea typeface="SimSun" pitchFamily="2" charset="-122"/>
              </a:rPr>
              <a:t>Energy Liberated</a:t>
            </a:r>
          </a:p>
        </p:txBody>
      </p:sp>
      <p:sp>
        <p:nvSpPr>
          <p:cNvPr id="17417" name="Text Box 11"/>
          <p:cNvSpPr txBox="1">
            <a:spLocks noChangeArrowheads="1"/>
          </p:cNvSpPr>
          <p:nvPr/>
        </p:nvSpPr>
        <p:spPr bwMode="auto">
          <a:xfrm>
            <a:off x="4800600" y="1600200"/>
            <a:ext cx="43434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eaLnBrk="1" hangingPunct="1">
              <a:spcBef>
                <a:spcPct val="50000"/>
              </a:spcBef>
            </a:pPr>
            <a:r>
              <a:rPr lang="en-US" altLang="zh-CN" sz="2200" dirty="0">
                <a:latin typeface="Cambria" pitchFamily="18" charset="0"/>
                <a:ea typeface="SimSun" pitchFamily="2" charset="-122"/>
              </a:rPr>
              <a:t>Decomposition of large complex molecules into small </a:t>
            </a:r>
            <a:r>
              <a:rPr lang="en-US" altLang="zh-CN" sz="2200" dirty="0" smtClean="0">
                <a:latin typeface="Cambria" pitchFamily="18" charset="0"/>
                <a:ea typeface="SimSun" pitchFamily="2" charset="-122"/>
              </a:rPr>
              <a:t>molecules</a:t>
            </a:r>
          </a:p>
          <a:p>
            <a:pPr algn="l" eaLnBrk="1" hangingPunct="1">
              <a:spcBef>
                <a:spcPct val="50000"/>
              </a:spcBef>
            </a:pPr>
            <a:endParaRPr lang="zh-CN" altLang="en-US" sz="2200" dirty="0">
              <a:latin typeface="Cambria" pitchFamily="18" charset="0"/>
              <a:ea typeface="SimSun" pitchFamily="2" charset="-122"/>
            </a:endParaRPr>
          </a:p>
        </p:txBody>
      </p:sp>
      <p:sp>
        <p:nvSpPr>
          <p:cNvPr id="17418" name="Text Box 12"/>
          <p:cNvSpPr txBox="1">
            <a:spLocks noChangeArrowheads="1"/>
          </p:cNvSpPr>
          <p:nvPr/>
        </p:nvSpPr>
        <p:spPr bwMode="auto">
          <a:xfrm>
            <a:off x="228600" y="1524000"/>
            <a:ext cx="3581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rtl="0" eaLnBrk="1" hangingPunct="1">
              <a:spcBef>
                <a:spcPts val="600"/>
              </a:spcBef>
            </a:pPr>
            <a:r>
              <a:rPr lang="en-US" altLang="zh-CN" sz="2200" dirty="0">
                <a:latin typeface="Cambria" pitchFamily="18" charset="0"/>
                <a:ea typeface="SimSun" pitchFamily="2" charset="-122"/>
              </a:rPr>
              <a:t>large complex organic molecules are constructed from small molecules</a:t>
            </a:r>
            <a:endParaRPr lang="zh-CN" altLang="en-US" sz="2200" dirty="0">
              <a:latin typeface="Cambria" pitchFamily="18" charset="0"/>
              <a:ea typeface="SimSun" pitchFamily="2" charset="-122"/>
            </a:endParaRPr>
          </a:p>
        </p:txBody>
      </p:sp>
      <p:sp>
        <p:nvSpPr>
          <p:cNvPr id="15" name="TextBox 14"/>
          <p:cNvSpPr txBox="1"/>
          <p:nvPr/>
        </p:nvSpPr>
        <p:spPr>
          <a:xfrm>
            <a:off x="228600" y="533400"/>
            <a:ext cx="2971800" cy="58477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200" dirty="0">
                <a:solidFill>
                  <a:srgbClr val="000000"/>
                </a:solidFill>
                <a:effectLst>
                  <a:outerShdw blurRad="38100" dist="38100" dir="2700000" algn="tl">
                    <a:srgbClr val="C0C0C0"/>
                  </a:outerShdw>
                </a:effectLst>
                <a:latin typeface="Perpetua" pitchFamily="18" charset="0"/>
              </a:rPr>
              <a:t>Anabolism</a:t>
            </a:r>
            <a:endParaRPr lang="ar-SA" sz="3200" dirty="0">
              <a:solidFill>
                <a:srgbClr val="000000"/>
              </a:solidFill>
              <a:effectLst>
                <a:outerShdw blurRad="38100" dist="38100" dir="2700000" algn="tl">
                  <a:srgbClr val="C0C0C0"/>
                </a:outerShdw>
              </a:effectLst>
              <a:latin typeface="Perpetua" pitchFamily="18" charset="0"/>
            </a:endParaRPr>
          </a:p>
        </p:txBody>
      </p:sp>
      <p:sp>
        <p:nvSpPr>
          <p:cNvPr id="22" name="Down Arrow 21"/>
          <p:cNvSpPr/>
          <p:nvPr/>
        </p:nvSpPr>
        <p:spPr>
          <a:xfrm>
            <a:off x="1524000" y="114300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ar-SA">
              <a:solidFill>
                <a:srgbClr val="FFFFFF"/>
              </a:solidFill>
              <a:ea typeface="ＭＳ Ｐゴシック" pitchFamily="34" charset="-128"/>
            </a:endParaRPr>
          </a:p>
        </p:txBody>
      </p:sp>
      <p:sp>
        <p:nvSpPr>
          <p:cNvPr id="23" name="TextBox 22"/>
          <p:cNvSpPr txBox="1"/>
          <p:nvPr/>
        </p:nvSpPr>
        <p:spPr>
          <a:xfrm>
            <a:off x="5562600" y="533400"/>
            <a:ext cx="2971800" cy="58477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200">
                <a:solidFill>
                  <a:srgbClr val="000000"/>
                </a:solidFill>
                <a:effectLst>
                  <a:outerShdw blurRad="38100" dist="38100" dir="2700000" algn="tl">
                    <a:srgbClr val="C0C0C0"/>
                  </a:outerShdw>
                </a:effectLst>
                <a:latin typeface="Perpetua" pitchFamily="18" charset="0"/>
              </a:rPr>
              <a:t>Catabolism</a:t>
            </a:r>
            <a:endParaRPr lang="ar-SA" sz="3200">
              <a:solidFill>
                <a:srgbClr val="000000"/>
              </a:solidFill>
              <a:effectLst>
                <a:outerShdw blurRad="38100" dist="38100" dir="2700000" algn="tl">
                  <a:srgbClr val="C0C0C0"/>
                </a:outerShdw>
              </a:effectLst>
              <a:latin typeface="Perpetua" pitchFamily="18" charset="0"/>
            </a:endParaRPr>
          </a:p>
        </p:txBody>
      </p:sp>
      <p:sp>
        <p:nvSpPr>
          <p:cNvPr id="24" name="Down Arrow 23"/>
          <p:cNvSpPr/>
          <p:nvPr/>
        </p:nvSpPr>
        <p:spPr>
          <a:xfrm>
            <a:off x="6858000" y="114300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ar-SA">
              <a:solidFill>
                <a:srgbClr val="FFFFFF"/>
              </a:solidFill>
              <a:ea typeface="ＭＳ Ｐゴシック" pitchFamily="34" charset="-128"/>
            </a:endParaRPr>
          </a:p>
        </p:txBody>
      </p:sp>
    </p:spTree>
    <p:extLst>
      <p:ext uri="{BB962C8B-B14F-4D97-AF65-F5344CB8AC3E}">
        <p14:creationId xmlns:p14="http://schemas.microsoft.com/office/powerpoint/2010/main" val="1685938992"/>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r>
              <a:rPr lang="en-US" dirty="0" err="1" smtClean="0"/>
              <a:t>Apolipoproteins</a:t>
            </a:r>
            <a:r>
              <a:rPr lang="en-US" dirty="0"/>
              <a:t>, the protein components of </a:t>
            </a:r>
            <a:r>
              <a:rPr lang="en-US" dirty="0" smtClean="0"/>
              <a:t>lipoproteins, tend </a:t>
            </a:r>
            <a:r>
              <a:rPr lang="en-US" dirty="0"/>
              <a:t>to stabilize the lipoproteins as they circulate in </a:t>
            </a:r>
            <a:r>
              <a:rPr lang="en-US" dirty="0" smtClean="0"/>
              <a:t>the aqueous </a:t>
            </a:r>
            <a:r>
              <a:rPr lang="en-US" dirty="0"/>
              <a:t>environment of the </a:t>
            </a:r>
            <a:r>
              <a:rPr lang="en-US" dirty="0" smtClean="0"/>
              <a:t>blood</a:t>
            </a:r>
          </a:p>
          <a:p>
            <a:pPr marL="109728" indent="0">
              <a:buNone/>
            </a:pPr>
            <a:endParaRPr lang="en-US" dirty="0" smtClean="0"/>
          </a:p>
          <a:p>
            <a:r>
              <a:rPr lang="en-US" dirty="0" err="1" smtClean="0"/>
              <a:t>Apolipoprotein</a:t>
            </a:r>
            <a:r>
              <a:rPr lang="en-US" dirty="0" smtClean="0"/>
              <a:t>: allow the lipoprotein  </a:t>
            </a:r>
            <a:r>
              <a:rPr lang="en-US" dirty="0"/>
              <a:t>to be recognized </a:t>
            </a:r>
            <a:r>
              <a:rPr lang="en-US" dirty="0" smtClean="0"/>
              <a:t>by specific </a:t>
            </a:r>
            <a:r>
              <a:rPr lang="en-US" dirty="0"/>
              <a:t>receptors on cell surfaces.</a:t>
            </a:r>
          </a:p>
        </p:txBody>
      </p:sp>
    </p:spTree>
    <p:extLst>
      <p:ext uri="{BB962C8B-B14F-4D97-AF65-F5344CB8AC3E}">
        <p14:creationId xmlns:p14="http://schemas.microsoft.com/office/powerpoint/2010/main" val="58774086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27477" y="533400"/>
            <a:ext cx="6965245" cy="1202485"/>
          </a:xfrm>
        </p:spPr>
        <p:txBody>
          <a:bodyPr>
            <a:normAutofit fontScale="90000"/>
          </a:bodyPr>
          <a:lstStyle/>
          <a:p>
            <a:r>
              <a:rPr lang="en-US" dirty="0" smtClean="0"/>
              <a:t>Role of liver in lipid metabolism </a:t>
            </a:r>
            <a:endParaRPr lang="en-US" dirty="0"/>
          </a:p>
        </p:txBody>
      </p:sp>
      <p:sp>
        <p:nvSpPr>
          <p:cNvPr id="4" name="Content Placeholder 3"/>
          <p:cNvSpPr>
            <a:spLocks noGrp="1"/>
          </p:cNvSpPr>
          <p:nvPr>
            <p:ph idx="1"/>
          </p:nvPr>
        </p:nvSpPr>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277" t="56797" r="19037" b="21632"/>
          <a:stretch/>
        </p:blipFill>
        <p:spPr bwMode="auto">
          <a:xfrm>
            <a:off x="304800" y="1295400"/>
            <a:ext cx="8610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17296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381000"/>
            <a:ext cx="8609013"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294367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endParaRPr lang="en-US" sz="3600" dirty="0"/>
          </a:p>
        </p:txBody>
      </p:sp>
      <p:sp>
        <p:nvSpPr>
          <p:cNvPr id="3" name="Content Placeholder 2"/>
          <p:cNvSpPr>
            <a:spLocks noGrp="1"/>
          </p:cNvSpPr>
          <p:nvPr>
            <p:ph idx="1"/>
          </p:nvPr>
        </p:nvSpPr>
        <p:spPr>
          <a:xfrm>
            <a:off x="457200" y="1676400"/>
            <a:ext cx="8229600" cy="4525963"/>
          </a:xfrm>
        </p:spPr>
        <p:txBody>
          <a:bodyPr>
            <a:normAutofit/>
          </a:bodyPr>
          <a:lstStyle/>
          <a:p>
            <a:pPr marL="109728" indent="0">
              <a:buNone/>
            </a:pPr>
            <a:r>
              <a:rPr lang="en-US" dirty="0" smtClean="0"/>
              <a:t>1- hepatic synthesis of </a:t>
            </a:r>
            <a:r>
              <a:rPr lang="en-US" dirty="0"/>
              <a:t>the bile salts, indispensable for digesting and </a:t>
            </a:r>
            <a:r>
              <a:rPr lang="en-US" dirty="0" smtClean="0"/>
              <a:t>absorbing dietary </a:t>
            </a:r>
            <a:r>
              <a:rPr lang="en-US" dirty="0"/>
              <a:t>lipids, </a:t>
            </a:r>
            <a:endParaRPr lang="en-US" dirty="0" smtClean="0"/>
          </a:p>
          <a:p>
            <a:pPr marL="109728" indent="0">
              <a:buNone/>
            </a:pPr>
            <a:r>
              <a:rPr lang="en-US" dirty="0" smtClean="0"/>
              <a:t>2- it </a:t>
            </a:r>
            <a:r>
              <a:rPr lang="en-US" dirty="0"/>
              <a:t>is the site of </a:t>
            </a:r>
            <a:r>
              <a:rPr lang="en-US" dirty="0" smtClean="0"/>
              <a:t>synthesis of </a:t>
            </a:r>
            <a:r>
              <a:rPr lang="en-US" dirty="0"/>
              <a:t>lipoproteins formed from endogenous lipids </a:t>
            </a:r>
            <a:r>
              <a:rPr lang="en-US" dirty="0" smtClean="0"/>
              <a:t>and </a:t>
            </a:r>
            <a:r>
              <a:rPr lang="en-US" dirty="0" err="1" smtClean="0"/>
              <a:t>apoproteins</a:t>
            </a:r>
            <a:r>
              <a:rPr lang="en-US" dirty="0" smtClean="0"/>
              <a:t>.</a:t>
            </a:r>
          </a:p>
          <a:p>
            <a:pPr marL="109728" indent="0">
              <a:buNone/>
            </a:pPr>
            <a:r>
              <a:rPr lang="en-US" dirty="0" smtClean="0"/>
              <a:t>3-  </a:t>
            </a:r>
            <a:r>
              <a:rPr lang="en-US" dirty="0"/>
              <a:t>The liver is capable of synthesizing new lipids</a:t>
            </a:r>
          </a:p>
          <a:p>
            <a:pPr marL="109728" indent="0">
              <a:buNone/>
            </a:pPr>
            <a:r>
              <a:rPr lang="en-US" dirty="0"/>
              <a:t>from </a:t>
            </a:r>
            <a:r>
              <a:rPr lang="en-US" dirty="0" err="1"/>
              <a:t>nonlipid</a:t>
            </a:r>
            <a:r>
              <a:rPr lang="en-US" dirty="0"/>
              <a:t> precursors, such as glucose and amino acids.</a:t>
            </a:r>
          </a:p>
          <a:p>
            <a:pPr marL="109728" indent="0">
              <a:buNone/>
            </a:pPr>
            <a:r>
              <a:rPr lang="en-US" dirty="0" smtClean="0"/>
              <a:t>4- It </a:t>
            </a:r>
            <a:r>
              <a:rPr lang="en-US" dirty="0"/>
              <a:t>can also take up and catabolize exogenous lipids </a:t>
            </a:r>
            <a:r>
              <a:rPr lang="en-US" dirty="0" smtClean="0"/>
              <a:t>delivered to </a:t>
            </a:r>
            <a:r>
              <a:rPr lang="en-US" dirty="0"/>
              <a:t>it in the form of chylomicron remnants, </a:t>
            </a:r>
            <a:r>
              <a:rPr lang="en-US" dirty="0" smtClean="0"/>
              <a:t>repackaging their </a:t>
            </a:r>
            <a:r>
              <a:rPr lang="en-US" dirty="0"/>
              <a:t>lipids into HDL and VLDL forms. </a:t>
            </a:r>
          </a:p>
        </p:txBody>
      </p:sp>
    </p:spTree>
    <p:extLst>
      <p:ext uri="{BB962C8B-B14F-4D97-AF65-F5344CB8AC3E}">
        <p14:creationId xmlns:p14="http://schemas.microsoft.com/office/powerpoint/2010/main" val="337116121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630218"/>
          </a:xfrm>
        </p:spPr>
        <p:txBody>
          <a:bodyPr>
            <a:noAutofit/>
          </a:bodyPr>
          <a:lstStyle/>
          <a:p>
            <a:r>
              <a:rPr lang="en-US" sz="3600" dirty="0" smtClean="0"/>
              <a:t>The role of adipose tissue </a:t>
            </a:r>
            <a:endParaRPr lang="en-US" sz="3600"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99" t="21551" r="36750" b="6250"/>
          <a:stretch/>
        </p:blipFill>
        <p:spPr bwMode="auto">
          <a:xfrm>
            <a:off x="228600" y="1676400"/>
            <a:ext cx="8610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08866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Lipid metabolism </a:t>
            </a:r>
            <a:endParaRPr lang="en-US" dirty="0"/>
          </a:p>
        </p:txBody>
      </p:sp>
      <p:sp>
        <p:nvSpPr>
          <p:cNvPr id="3" name="Content Placeholder 2"/>
          <p:cNvSpPr>
            <a:spLocks noGrp="1"/>
          </p:cNvSpPr>
          <p:nvPr>
            <p:ph idx="1"/>
          </p:nvPr>
        </p:nvSpPr>
        <p:spPr/>
        <p:txBody>
          <a:bodyPr>
            <a:normAutofit lnSpcReduction="10000"/>
          </a:bodyPr>
          <a:lstStyle/>
          <a:p>
            <a:pPr marL="109728" indent="0">
              <a:buNone/>
            </a:pPr>
            <a:r>
              <a:rPr lang="en-US" dirty="0" smtClean="0"/>
              <a:t>Triglyceride:(triacylglycerol, </a:t>
            </a:r>
            <a:r>
              <a:rPr lang="en-US" dirty="0" err="1" smtClean="0"/>
              <a:t>triacyleglyceride</a:t>
            </a:r>
            <a:r>
              <a:rPr lang="en-US" dirty="0" smtClean="0"/>
              <a:t>)</a:t>
            </a:r>
          </a:p>
          <a:p>
            <a:pPr marL="109728" indent="0">
              <a:buNone/>
            </a:pPr>
            <a:endParaRPr lang="en-US" dirty="0"/>
          </a:p>
          <a:p>
            <a:r>
              <a:rPr lang="en-US" dirty="0"/>
              <a:t>The complete hydrolysis of </a:t>
            </a:r>
            <a:r>
              <a:rPr lang="en-US" dirty="0" err="1"/>
              <a:t>triacylglycerols</a:t>
            </a:r>
            <a:r>
              <a:rPr lang="en-US" dirty="0"/>
              <a:t> yields </a:t>
            </a:r>
            <a:r>
              <a:rPr lang="en-US" dirty="0" smtClean="0"/>
              <a:t>glycerol and </a:t>
            </a:r>
            <a:r>
              <a:rPr lang="en-US" dirty="0"/>
              <a:t>three fatty acids</a:t>
            </a:r>
            <a:r>
              <a:rPr lang="en-US" dirty="0" smtClean="0"/>
              <a:t>.</a:t>
            </a:r>
          </a:p>
          <a:p>
            <a:endParaRPr lang="en-US" dirty="0"/>
          </a:p>
          <a:p>
            <a:r>
              <a:rPr lang="en-US" dirty="0"/>
              <a:t>The glycerol </a:t>
            </a:r>
            <a:r>
              <a:rPr lang="en-US" dirty="0" smtClean="0"/>
              <a:t>portion can </a:t>
            </a:r>
            <a:r>
              <a:rPr lang="en-US" dirty="0"/>
              <a:t>be used for energy by the liver and by other </a:t>
            </a:r>
            <a:r>
              <a:rPr lang="en-US" dirty="0" smtClean="0"/>
              <a:t>tissues</a:t>
            </a:r>
          </a:p>
          <a:p>
            <a:r>
              <a:rPr lang="en-US" dirty="0" smtClean="0"/>
              <a:t>Glycerol can </a:t>
            </a:r>
            <a:r>
              <a:rPr lang="en-US" dirty="0"/>
              <a:t>enter the glycolytic </a:t>
            </a:r>
            <a:r>
              <a:rPr lang="en-US" dirty="0" smtClean="0"/>
              <a:t>pathway: energy </a:t>
            </a:r>
            <a:r>
              <a:rPr lang="en-US" dirty="0"/>
              <a:t>oxidation or gluconeogenesis </a:t>
            </a:r>
            <a:endParaRPr lang="en-US" dirty="0" smtClean="0"/>
          </a:p>
          <a:p>
            <a:endParaRPr lang="en-US" dirty="0"/>
          </a:p>
        </p:txBody>
      </p:sp>
    </p:spTree>
    <p:extLst>
      <p:ext uri="{BB962C8B-B14F-4D97-AF65-F5344CB8AC3E}">
        <p14:creationId xmlns:p14="http://schemas.microsoft.com/office/powerpoint/2010/main" val="346520773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a:xfrm>
            <a:off x="914400" y="2119257"/>
            <a:ext cx="7315200" cy="3603812"/>
          </a:xfrm>
        </p:spPr>
        <p:txBody>
          <a:bodyPr>
            <a:normAutofit fontScale="92500" lnSpcReduction="10000"/>
          </a:bodyPr>
          <a:lstStyle/>
          <a:p>
            <a:pPr algn="just">
              <a:lnSpc>
                <a:spcPct val="90000"/>
              </a:lnSpc>
            </a:pPr>
            <a:r>
              <a:rPr lang="en-US" sz="2800" b="1" i="1" dirty="0">
                <a:latin typeface="Times New Roman" pitchFamily="18" charset="0"/>
                <a:cs typeface="Times New Roman" pitchFamily="18" charset="0"/>
              </a:rPr>
              <a:t>Glycerol </a:t>
            </a:r>
            <a:r>
              <a:rPr lang="en-US" sz="2800" b="1" i="1" dirty="0">
                <a:latin typeface="Times New Roman" pitchFamily="18" charset="0"/>
                <a:cs typeface="Times New Roman" pitchFamily="18" charset="0"/>
                <a:sym typeface="Symbol" pitchFamily="18" charset="2"/>
              </a:rPr>
              <a: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Pyruvat</a:t>
            </a:r>
            <a:r>
              <a:rPr lang="en-US" sz="2800" b="1" i="1" dirty="0">
                <a:latin typeface="Times New Roman" pitchFamily="18" charset="0"/>
                <a:cs typeface="Times New Roman" pitchFamily="18" charset="0"/>
              </a:rPr>
              <a:t>:</a:t>
            </a:r>
            <a:r>
              <a:rPr lang="en-US" sz="2800" dirty="0">
                <a:latin typeface="Times New Roman" pitchFamily="18" charset="0"/>
                <a:cs typeface="Times New Roman" pitchFamily="18" charset="0"/>
              </a:rPr>
              <a:t> Glycerol (3C) is easily converted into other 3C molecules, intermediate for glucose or </a:t>
            </a:r>
            <a:r>
              <a:rPr lang="en-US" sz="2800" dirty="0" err="1">
                <a:latin typeface="Times New Roman" pitchFamily="18" charset="0"/>
                <a:cs typeface="Times New Roman" pitchFamily="18" charset="0"/>
              </a:rPr>
              <a:t>pyruvat</a:t>
            </a:r>
            <a:r>
              <a:rPr lang="en-US" sz="2800" dirty="0">
                <a:latin typeface="Times New Roman" pitchFamily="18" charset="0"/>
                <a:cs typeface="Times New Roman" pitchFamily="18" charset="0"/>
              </a:rPr>
              <a:t> production, and further to </a:t>
            </a:r>
            <a:r>
              <a:rPr lang="en-US" sz="2800" dirty="0" smtClean="0">
                <a:latin typeface="Times New Roman" pitchFamily="18" charset="0"/>
                <a:cs typeface="Times New Roman" pitchFamily="18" charset="0"/>
              </a:rPr>
              <a:t>Acetyl  </a:t>
            </a:r>
            <a:r>
              <a:rPr lang="en-US" sz="2800" dirty="0">
                <a:latin typeface="Times New Roman" pitchFamily="18" charset="0"/>
                <a:cs typeface="Times New Roman" pitchFamily="18" charset="0"/>
              </a:rPr>
              <a:t>CoA &amp; CO2.</a:t>
            </a:r>
            <a:endParaRPr lang="en-US" sz="2800" b="1" dirty="0">
              <a:latin typeface="Times New Roman" pitchFamily="18" charset="0"/>
              <a:cs typeface="Times New Roman" pitchFamily="18" charset="0"/>
            </a:endParaRPr>
          </a:p>
          <a:p>
            <a:pPr algn="just">
              <a:lnSpc>
                <a:spcPct val="90000"/>
              </a:lnSpc>
              <a:buNone/>
            </a:pPr>
            <a:endParaRPr lang="en-US" sz="2800" dirty="0">
              <a:cs typeface="Times New Roman" pitchFamily="18" charset="0"/>
            </a:endParaRPr>
          </a:p>
          <a:p>
            <a:pPr algn="just">
              <a:lnSpc>
                <a:spcPct val="90000"/>
              </a:lnSpc>
            </a:pPr>
            <a:r>
              <a:rPr lang="en-US" sz="2800" b="1" i="1" dirty="0">
                <a:cs typeface="Times New Roman" pitchFamily="18" charset="0"/>
              </a:rPr>
              <a:t>Fatty acid </a:t>
            </a:r>
            <a:r>
              <a:rPr lang="en-US" sz="2800" b="1" i="1" dirty="0">
                <a:latin typeface="Times New Roman" pitchFamily="18" charset="0"/>
                <a:cs typeface="Times New Roman" pitchFamily="18" charset="0"/>
                <a:sym typeface="Symbol" pitchFamily="18" charset="2"/>
              </a:rPr>
              <a:t></a:t>
            </a:r>
            <a:r>
              <a:rPr lang="en-US" sz="2800" b="1" i="1" dirty="0">
                <a:cs typeface="Times New Roman" pitchFamily="18" charset="0"/>
              </a:rPr>
              <a:t> </a:t>
            </a:r>
            <a:r>
              <a:rPr lang="en-US" sz="2800" b="1" i="1" dirty="0" err="1" smtClean="0">
                <a:cs typeface="Times New Roman" pitchFamily="18" charset="0"/>
              </a:rPr>
              <a:t>Acety</a:t>
            </a:r>
            <a:r>
              <a:rPr lang="en-US" sz="2800" b="1" i="1" dirty="0" smtClean="0">
                <a:cs typeface="Times New Roman" pitchFamily="18" charset="0"/>
              </a:rPr>
              <a:t> </a:t>
            </a:r>
            <a:r>
              <a:rPr lang="en-US" sz="2800" b="1" i="1" dirty="0" err="1" smtClean="0">
                <a:cs typeface="Times New Roman" pitchFamily="18" charset="0"/>
              </a:rPr>
              <a:t>lCoA</a:t>
            </a:r>
            <a:r>
              <a:rPr lang="en-US" sz="2800" b="1" i="1" dirty="0">
                <a:cs typeface="Times New Roman" pitchFamily="18" charset="0"/>
              </a:rPr>
              <a:t>:</a:t>
            </a:r>
            <a:r>
              <a:rPr lang="en-US" sz="2800" dirty="0">
                <a:cs typeface="Times New Roman" pitchFamily="18" charset="0"/>
              </a:rPr>
              <a:t> If energy is needed fatty acid will be </a:t>
            </a:r>
            <a:r>
              <a:rPr lang="en-US" sz="2800" dirty="0" smtClean="0">
                <a:cs typeface="Times New Roman" pitchFamily="18" charset="0"/>
              </a:rPr>
              <a:t>oxidized </a:t>
            </a:r>
            <a:r>
              <a:rPr lang="en-US" sz="2800" dirty="0">
                <a:cs typeface="Times New Roman" pitchFamily="18" charset="0"/>
              </a:rPr>
              <a:t>in Beta oxidation (- 2 C and condensation with CoA to produce </a:t>
            </a:r>
            <a:r>
              <a:rPr lang="en-US" sz="2800" dirty="0" smtClean="0">
                <a:cs typeface="Times New Roman" pitchFamily="18" charset="0"/>
              </a:rPr>
              <a:t>Acetyl </a:t>
            </a:r>
            <a:r>
              <a:rPr lang="en-US" sz="2800" dirty="0">
                <a:cs typeface="Times New Roman" pitchFamily="18" charset="0"/>
              </a:rPr>
              <a:t>CoA). If energy is not needed, </a:t>
            </a:r>
            <a:r>
              <a:rPr lang="en-US" sz="2800" dirty="0" err="1" smtClean="0">
                <a:cs typeface="Times New Roman" pitchFamily="18" charset="0"/>
              </a:rPr>
              <a:t>AcetylCoA</a:t>
            </a:r>
            <a:r>
              <a:rPr lang="en-US" sz="2800" dirty="0" smtClean="0">
                <a:cs typeface="Times New Roman" pitchFamily="18" charset="0"/>
              </a:rPr>
              <a:t> </a:t>
            </a:r>
            <a:r>
              <a:rPr lang="en-US" sz="2800" dirty="0">
                <a:cs typeface="Times New Roman" pitchFamily="18" charset="0"/>
              </a:rPr>
              <a:t>can be used for free fatty acid synthesis/ adipose tissue.</a:t>
            </a:r>
          </a:p>
          <a:p>
            <a:endParaRPr lang="en-US" dirty="0"/>
          </a:p>
        </p:txBody>
      </p:sp>
    </p:spTree>
    <p:extLst>
      <p:ext uri="{BB962C8B-B14F-4D97-AF65-F5344CB8AC3E}">
        <p14:creationId xmlns:p14="http://schemas.microsoft.com/office/powerpoint/2010/main" val="259156748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90600" y="2119257"/>
            <a:ext cx="7162800" cy="3603812"/>
          </a:xfrm>
        </p:spPr>
        <p:txBody>
          <a:bodyPr/>
          <a:lstStyle/>
          <a:p>
            <a:r>
              <a:rPr lang="en-US" dirty="0"/>
              <a:t>Fatty acids are a very rich source of </a:t>
            </a:r>
            <a:r>
              <a:rPr lang="en-US" dirty="0" smtClean="0"/>
              <a:t>energy, </a:t>
            </a:r>
          </a:p>
          <a:p>
            <a:r>
              <a:rPr lang="en-US" dirty="0"/>
              <a:t>The oxidation of fatty acids occurs within the mitochondrion</a:t>
            </a:r>
            <a:r>
              <a:rPr lang="en-US" dirty="0" smtClean="0"/>
              <a:t>.</a:t>
            </a:r>
          </a:p>
          <a:p>
            <a:r>
              <a:rPr lang="en-US" dirty="0"/>
              <a:t>Short-chain fatty acids can pass directly into </a:t>
            </a:r>
            <a:r>
              <a:rPr lang="en-US" dirty="0" smtClean="0"/>
              <a:t>the mitochondrial matrix, long chain fatty acids need carrier (L-</a:t>
            </a:r>
            <a:r>
              <a:rPr lang="en-US" dirty="0" err="1" smtClean="0"/>
              <a:t>carnitine</a:t>
            </a:r>
            <a:r>
              <a:rPr lang="en-US" dirty="0" smtClean="0"/>
              <a:t> amino acid)</a:t>
            </a:r>
            <a:endParaRPr lang="en-US" dirty="0"/>
          </a:p>
        </p:txBody>
      </p:sp>
    </p:spTree>
    <p:extLst>
      <p:ext uri="{BB962C8B-B14F-4D97-AF65-F5344CB8AC3E}">
        <p14:creationId xmlns:p14="http://schemas.microsoft.com/office/powerpoint/2010/main" val="287559453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Beta oxidation</a:t>
            </a:r>
            <a:endParaRPr lang="en-US" dirty="0"/>
          </a:p>
        </p:txBody>
      </p:sp>
      <p:sp>
        <p:nvSpPr>
          <p:cNvPr id="3" name="Content Placeholder 2"/>
          <p:cNvSpPr>
            <a:spLocks noGrp="1"/>
          </p:cNvSpPr>
          <p:nvPr>
            <p:ph idx="1"/>
          </p:nvPr>
        </p:nvSpPr>
        <p:spPr>
          <a:xfrm>
            <a:off x="838200" y="2119257"/>
            <a:ext cx="7543800" cy="3603812"/>
          </a:xfrm>
        </p:spPr>
        <p:txBody>
          <a:bodyPr/>
          <a:lstStyle/>
          <a:p>
            <a:r>
              <a:rPr lang="en-US" dirty="0"/>
              <a:t>The oxidation of the activated fatty acid in the </a:t>
            </a:r>
            <a:r>
              <a:rPr lang="en-US" dirty="0" smtClean="0"/>
              <a:t>mitochondrion occurs </a:t>
            </a:r>
            <a:r>
              <a:rPr lang="en-US" dirty="0"/>
              <a:t>through a cyclic </a:t>
            </a:r>
            <a:r>
              <a:rPr lang="en-US" dirty="0" err="1"/>
              <a:t>degradative</a:t>
            </a:r>
            <a:r>
              <a:rPr lang="en-US" dirty="0"/>
              <a:t> </a:t>
            </a:r>
            <a:r>
              <a:rPr lang="en-US" dirty="0" smtClean="0"/>
              <a:t>pathway  by </a:t>
            </a:r>
            <a:r>
              <a:rPr lang="en-US" dirty="0"/>
              <a:t>which two-carbon units in the form of acetyl </a:t>
            </a:r>
            <a:r>
              <a:rPr lang="en-US" dirty="0" smtClean="0"/>
              <a:t>CoA are </a:t>
            </a:r>
            <a:r>
              <a:rPr lang="en-US" dirty="0"/>
              <a:t>cleaved one by one from the carboxyl end.</a:t>
            </a:r>
          </a:p>
        </p:txBody>
      </p:sp>
    </p:spTree>
    <p:extLst>
      <p:ext uri="{BB962C8B-B14F-4D97-AF65-F5344CB8AC3E}">
        <p14:creationId xmlns:p14="http://schemas.microsoft.com/office/powerpoint/2010/main" val="212735849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79248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8348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533400" y="0"/>
            <a:ext cx="312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en-US" altLang="zh-CN" sz="2800" b="1" dirty="0">
                <a:latin typeface="Cambria" pitchFamily="18" charset="0"/>
                <a:ea typeface="SimSun" pitchFamily="2" charset="-122"/>
              </a:rPr>
              <a:t>Catabolism</a:t>
            </a:r>
          </a:p>
        </p:txBody>
      </p:sp>
      <p:sp>
        <p:nvSpPr>
          <p:cNvPr id="217092" name="Text Box 4"/>
          <p:cNvSpPr txBox="1">
            <a:spLocks noChangeArrowheads="1"/>
          </p:cNvSpPr>
          <p:nvPr/>
        </p:nvSpPr>
        <p:spPr bwMode="auto">
          <a:xfrm>
            <a:off x="304800" y="990600"/>
            <a:ext cx="327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zh-CN" altLang="en-US" sz="1800" b="1">
                <a:latin typeface="Cambria" pitchFamily="18" charset="0"/>
                <a:ea typeface="SimSun" pitchFamily="2" charset="-122"/>
              </a:rPr>
              <a:t>   </a:t>
            </a:r>
            <a:r>
              <a:rPr lang="en-US" altLang="zh-CN" sz="1800" b="1">
                <a:latin typeface="Cambria" pitchFamily="18" charset="0"/>
                <a:ea typeface="SimSun" pitchFamily="2" charset="-122"/>
              </a:rPr>
              <a:t>Many </a:t>
            </a:r>
          </a:p>
        </p:txBody>
      </p:sp>
      <p:sp>
        <p:nvSpPr>
          <p:cNvPr id="217093" name="Line 5"/>
          <p:cNvSpPr>
            <a:spLocks noChangeShapeType="1"/>
          </p:cNvSpPr>
          <p:nvPr/>
        </p:nvSpPr>
        <p:spPr bwMode="auto">
          <a:xfrm>
            <a:off x="1295400" y="1219200"/>
            <a:ext cx="685800" cy="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7094" name="Text Box 6"/>
          <p:cNvSpPr txBox="1">
            <a:spLocks noChangeArrowheads="1"/>
          </p:cNvSpPr>
          <p:nvPr/>
        </p:nvSpPr>
        <p:spPr bwMode="auto">
          <a:xfrm>
            <a:off x="1828800" y="1042988"/>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zh-CN" altLang="en-US" sz="1800" b="1" dirty="0">
                <a:latin typeface="Cambria" pitchFamily="18" charset="0"/>
                <a:ea typeface="SimSun" pitchFamily="2" charset="-122"/>
              </a:rPr>
              <a:t>   </a:t>
            </a:r>
            <a:r>
              <a:rPr lang="en-US" altLang="zh-CN" sz="1800" b="1" dirty="0">
                <a:latin typeface="Cambria" pitchFamily="18" charset="0"/>
                <a:ea typeface="SimSun" pitchFamily="2" charset="-122"/>
              </a:rPr>
              <a:t>Few </a:t>
            </a:r>
          </a:p>
        </p:txBody>
      </p:sp>
      <p:sp>
        <p:nvSpPr>
          <p:cNvPr id="217095" name="Text Box 7"/>
          <p:cNvSpPr txBox="1">
            <a:spLocks noChangeArrowheads="1"/>
          </p:cNvSpPr>
          <p:nvPr/>
        </p:nvSpPr>
        <p:spPr bwMode="auto">
          <a:xfrm>
            <a:off x="5562600" y="0"/>
            <a:ext cx="220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zh-CN" altLang="en-US" sz="2800" b="1" dirty="0">
                <a:latin typeface="Cambria" pitchFamily="18" charset="0"/>
                <a:ea typeface="SimSun" pitchFamily="2" charset="-122"/>
              </a:rPr>
              <a:t> </a:t>
            </a:r>
            <a:r>
              <a:rPr lang="en-US" altLang="zh-CN" sz="2800" b="1" dirty="0">
                <a:latin typeface="Cambria" pitchFamily="18" charset="0"/>
                <a:ea typeface="SimSun" pitchFamily="2" charset="-122"/>
              </a:rPr>
              <a:t>Anabolism</a:t>
            </a:r>
          </a:p>
        </p:txBody>
      </p:sp>
      <p:sp>
        <p:nvSpPr>
          <p:cNvPr id="217096" name="Text Box 8"/>
          <p:cNvSpPr txBox="1">
            <a:spLocks noChangeArrowheads="1"/>
          </p:cNvSpPr>
          <p:nvPr/>
        </p:nvSpPr>
        <p:spPr bwMode="auto">
          <a:xfrm>
            <a:off x="5181600" y="9144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zh-CN" altLang="en-US" sz="1800" b="1">
                <a:latin typeface="Cambria" pitchFamily="18" charset="0"/>
                <a:ea typeface="SimSun" pitchFamily="2" charset="-122"/>
              </a:rPr>
              <a:t>      </a:t>
            </a:r>
            <a:r>
              <a:rPr lang="en-US" altLang="zh-CN" sz="1800" b="1">
                <a:latin typeface="Cambria" pitchFamily="18" charset="0"/>
                <a:ea typeface="SimSun" pitchFamily="2" charset="-122"/>
              </a:rPr>
              <a:t>Few </a:t>
            </a:r>
          </a:p>
        </p:txBody>
      </p:sp>
      <p:sp>
        <p:nvSpPr>
          <p:cNvPr id="217097" name="Line 9"/>
          <p:cNvSpPr>
            <a:spLocks noChangeShapeType="1"/>
          </p:cNvSpPr>
          <p:nvPr/>
        </p:nvSpPr>
        <p:spPr bwMode="auto">
          <a:xfrm>
            <a:off x="6324600" y="1143000"/>
            <a:ext cx="685800" cy="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7098" name="Text Box 10"/>
          <p:cNvSpPr txBox="1">
            <a:spLocks noChangeArrowheads="1"/>
          </p:cNvSpPr>
          <p:nvPr/>
        </p:nvSpPr>
        <p:spPr bwMode="auto">
          <a:xfrm>
            <a:off x="6934200" y="914400"/>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zh-CN" altLang="en-US" sz="1800" b="1" dirty="0">
                <a:latin typeface="Cambria" pitchFamily="18" charset="0"/>
                <a:ea typeface="SimSun" pitchFamily="2" charset="-122"/>
              </a:rPr>
              <a:t>  </a:t>
            </a:r>
            <a:r>
              <a:rPr lang="en-US" altLang="zh-CN" sz="1800" b="1" dirty="0">
                <a:latin typeface="Cambria" pitchFamily="18" charset="0"/>
                <a:ea typeface="SimSun" pitchFamily="2" charset="-122"/>
              </a:rPr>
              <a:t>Many</a:t>
            </a:r>
          </a:p>
        </p:txBody>
      </p:sp>
      <p:sp>
        <p:nvSpPr>
          <p:cNvPr id="217099" name="Text Box 11"/>
          <p:cNvSpPr txBox="1">
            <a:spLocks noChangeArrowheads="1"/>
          </p:cNvSpPr>
          <p:nvPr/>
        </p:nvSpPr>
        <p:spPr bwMode="auto">
          <a:xfrm>
            <a:off x="748352" y="523875"/>
            <a:ext cx="266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zh-CN" altLang="en-US" sz="2800" b="1" dirty="0">
                <a:latin typeface="Cambria" pitchFamily="18" charset="0"/>
                <a:ea typeface="SimSun" pitchFamily="2" charset="-122"/>
              </a:rPr>
              <a:t>(</a:t>
            </a:r>
            <a:r>
              <a:rPr lang="en-US" altLang="zh-CN" sz="2800" b="1" dirty="0">
                <a:latin typeface="Cambria" pitchFamily="18" charset="0"/>
                <a:ea typeface="SimSun" pitchFamily="2" charset="-122"/>
              </a:rPr>
              <a:t>converging)</a:t>
            </a:r>
          </a:p>
        </p:txBody>
      </p:sp>
      <p:sp>
        <p:nvSpPr>
          <p:cNvPr id="217100" name="Text Box 12"/>
          <p:cNvSpPr txBox="1">
            <a:spLocks noChangeArrowheads="1"/>
          </p:cNvSpPr>
          <p:nvPr/>
        </p:nvSpPr>
        <p:spPr bwMode="auto">
          <a:xfrm>
            <a:off x="5562600" y="457200"/>
            <a:ext cx="236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spcBef>
                <a:spcPct val="50000"/>
              </a:spcBef>
            </a:pPr>
            <a:r>
              <a:rPr lang="zh-CN" altLang="en-US" sz="2800" b="1" dirty="0">
                <a:latin typeface="Cambria" pitchFamily="18" charset="0"/>
                <a:ea typeface="SimSun" pitchFamily="2" charset="-122"/>
              </a:rPr>
              <a:t> (</a:t>
            </a:r>
            <a:r>
              <a:rPr lang="en-US" altLang="zh-CN" sz="2800" b="1" dirty="0">
                <a:latin typeface="Cambria" pitchFamily="18" charset="0"/>
                <a:ea typeface="SimSun" pitchFamily="2" charset="-122"/>
              </a:rPr>
              <a:t>diverging)</a:t>
            </a:r>
          </a:p>
        </p:txBody>
      </p:sp>
      <p:pic>
        <p:nvPicPr>
          <p:cNvPr id="604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7924800" cy="49530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341930"/>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FORMATION OF KETONE BODIES</a:t>
            </a:r>
          </a:p>
        </p:txBody>
      </p:sp>
      <p:sp>
        <p:nvSpPr>
          <p:cNvPr id="3" name="Content Placeholder 2"/>
          <p:cNvSpPr>
            <a:spLocks noGrp="1"/>
          </p:cNvSpPr>
          <p:nvPr>
            <p:ph idx="1"/>
          </p:nvPr>
        </p:nvSpPr>
        <p:spPr/>
        <p:txBody>
          <a:bodyPr/>
          <a:lstStyle/>
          <a:p>
            <a:r>
              <a:rPr lang="en-US" dirty="0"/>
              <a:t>In addition to its direct oxidation through the </a:t>
            </a:r>
            <a:r>
              <a:rPr lang="en-US" dirty="0" smtClean="0"/>
              <a:t>TCA cycle</a:t>
            </a:r>
          </a:p>
          <a:p>
            <a:r>
              <a:rPr lang="en-US" dirty="0" smtClean="0"/>
              <a:t>acetyl </a:t>
            </a:r>
            <a:r>
              <a:rPr lang="en-US" dirty="0"/>
              <a:t>CoA may follow other catabolic routes in </a:t>
            </a:r>
            <a:r>
              <a:rPr lang="en-US" dirty="0" smtClean="0"/>
              <a:t>the liver</a:t>
            </a:r>
            <a:r>
              <a:rPr lang="en-US" dirty="0"/>
              <a:t>, one of which is the pathway by which the </a:t>
            </a:r>
            <a:r>
              <a:rPr lang="en-US" dirty="0" smtClean="0"/>
              <a:t>so-called </a:t>
            </a:r>
            <a:r>
              <a:rPr lang="en-US" b="1" dirty="0" smtClean="0"/>
              <a:t>ketone </a:t>
            </a:r>
            <a:r>
              <a:rPr lang="en-US" b="1" dirty="0"/>
              <a:t>bodies </a:t>
            </a:r>
            <a:r>
              <a:rPr lang="en-US" dirty="0"/>
              <a:t>(acetoacetate, </a:t>
            </a:r>
            <a:r>
              <a:rPr lang="el-GR" dirty="0"/>
              <a:t>β-</a:t>
            </a:r>
            <a:r>
              <a:rPr lang="en-US" dirty="0" err="1"/>
              <a:t>hydroxybutyrate</a:t>
            </a:r>
            <a:r>
              <a:rPr lang="en-US" dirty="0"/>
              <a:t>, and</a:t>
            </a:r>
          </a:p>
          <a:p>
            <a:r>
              <a:rPr lang="en-US" dirty="0"/>
              <a:t>acetone) </a:t>
            </a:r>
          </a:p>
        </p:txBody>
      </p:sp>
    </p:spTree>
    <p:extLst>
      <p:ext uri="{BB962C8B-B14F-4D97-AF65-F5344CB8AC3E}">
        <p14:creationId xmlns:p14="http://schemas.microsoft.com/office/powerpoint/2010/main" val="412840618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acetoacetate, </a:t>
            </a:r>
            <a:r>
              <a:rPr lang="el-GR" dirty="0"/>
              <a:t>β-</a:t>
            </a:r>
            <a:r>
              <a:rPr lang="en-US" dirty="0" err="1"/>
              <a:t>hydroxybutyrate</a:t>
            </a:r>
            <a:r>
              <a:rPr lang="en-US" dirty="0"/>
              <a:t> </a:t>
            </a:r>
            <a:r>
              <a:rPr lang="en-US" dirty="0" smtClean="0"/>
              <a:t>: are </a:t>
            </a:r>
            <a:r>
              <a:rPr lang="en-US" dirty="0"/>
              <a:t>not oxidized further in the liver but instead are </a:t>
            </a:r>
            <a:r>
              <a:rPr lang="en-US" dirty="0" smtClean="0"/>
              <a:t>transported by </a:t>
            </a:r>
            <a:r>
              <a:rPr lang="en-US" dirty="0"/>
              <a:t>the blood to peripheral tissues</a:t>
            </a:r>
            <a:r>
              <a:rPr lang="en-US" dirty="0" smtClean="0"/>
              <a:t>,</a:t>
            </a:r>
          </a:p>
          <a:p>
            <a:r>
              <a:rPr lang="en-US" sz="2400" dirty="0"/>
              <a:t>Water soluble </a:t>
            </a:r>
            <a:endParaRPr lang="en-US" sz="2400" dirty="0">
              <a:latin typeface="Wingdings" charset="2"/>
            </a:endParaRPr>
          </a:p>
          <a:p>
            <a:r>
              <a:rPr lang="en-US" sz="2400" dirty="0"/>
              <a:t>Transported across the inner mitochondrial membrane as well as across the blood-brain barrier and cell membranes. </a:t>
            </a:r>
          </a:p>
          <a:p>
            <a:r>
              <a:rPr lang="en-US" sz="2400" dirty="0"/>
              <a:t>Source of fuel for brain, heart and some muscles </a:t>
            </a:r>
          </a:p>
          <a:p>
            <a:r>
              <a:rPr lang="en-US" sz="2400" dirty="0"/>
              <a:t>Major energy source(75%) for brain during starvation </a:t>
            </a:r>
          </a:p>
          <a:p>
            <a:endParaRPr lang="en-US" dirty="0"/>
          </a:p>
        </p:txBody>
      </p:sp>
    </p:spTree>
    <p:extLst>
      <p:ext uri="{BB962C8B-B14F-4D97-AF65-F5344CB8AC3E}">
        <p14:creationId xmlns:p14="http://schemas.microsoft.com/office/powerpoint/2010/main" val="136301651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normAutofit fontScale="92500"/>
          </a:bodyPr>
          <a:lstStyle/>
          <a:p>
            <a:r>
              <a:rPr lang="en-US" sz="2800" dirty="0"/>
              <a:t>When excess ketone bodies accumulate, this abnormal (but not necessarily harmful) state is called ketosis. </a:t>
            </a:r>
          </a:p>
          <a:p>
            <a:endParaRPr lang="en-US" sz="2800" dirty="0">
              <a:latin typeface="Wingdings" charset="2"/>
            </a:endParaRPr>
          </a:p>
          <a:p>
            <a:r>
              <a:rPr lang="en-US" sz="2800" dirty="0"/>
              <a:t>When even larger amounts of ketone bodies accumulate such that the body's pH is lowered to dangerously acidic levels, this state is called ketoacidosis</a:t>
            </a:r>
            <a:endParaRPr lang="en-US" b="1" dirty="0"/>
          </a:p>
        </p:txBody>
      </p:sp>
    </p:spTree>
    <p:extLst>
      <p:ext uri="{BB962C8B-B14F-4D97-AF65-F5344CB8AC3E}">
        <p14:creationId xmlns:p14="http://schemas.microsoft.com/office/powerpoint/2010/main" val="130921784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2" name="Content Placeholder 1"/>
          <p:cNvSpPr>
            <a:spLocks noGrp="1"/>
          </p:cNvSpPr>
          <p:nvPr>
            <p:ph idx="1"/>
          </p:nvPr>
        </p:nvSpPr>
        <p:spPr/>
        <p:txBody>
          <a:bodyPr/>
          <a:lstStyle/>
          <a:p>
            <a:pPr marL="109728" indent="0">
              <a:buNone/>
            </a:pPr>
            <a:r>
              <a:rPr lang="en-US" sz="2400" dirty="0" smtClean="0"/>
              <a:t> </a:t>
            </a:r>
            <a:endParaRPr lang="en-US" sz="2400" dirty="0"/>
          </a:p>
          <a:p>
            <a:r>
              <a:rPr lang="en-US" sz="2400" dirty="0"/>
              <a:t>Ketone bodies are produced when glucose is not available as fuel source. </a:t>
            </a:r>
          </a:p>
          <a:p>
            <a:r>
              <a:rPr lang="en-US" sz="2400" dirty="0"/>
              <a:t>Transport of fatty acids through the mitochondrial membrane is an important regulatory point. </a:t>
            </a:r>
          </a:p>
          <a:p>
            <a:endParaRPr lang="en-US" dirty="0"/>
          </a:p>
        </p:txBody>
      </p:sp>
    </p:spTree>
    <p:extLst>
      <p:ext uri="{BB962C8B-B14F-4D97-AF65-F5344CB8AC3E}">
        <p14:creationId xmlns:p14="http://schemas.microsoft.com/office/powerpoint/2010/main" val="338409886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316" t="36458" r="13178" b="6251"/>
          <a:stretch/>
        </p:blipFill>
        <p:spPr bwMode="auto">
          <a:xfrm>
            <a:off x="381000" y="304800"/>
            <a:ext cx="82296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816506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706418"/>
          </a:xfrm>
        </p:spPr>
        <p:txBody>
          <a:bodyPr>
            <a:normAutofit/>
          </a:bodyPr>
          <a:lstStyle/>
          <a:p>
            <a:r>
              <a:rPr lang="en-US" sz="2800" dirty="0"/>
              <a:t>CATABOLISM OF CHOLESTEROL</a:t>
            </a:r>
          </a:p>
        </p:txBody>
      </p:sp>
      <p:sp>
        <p:nvSpPr>
          <p:cNvPr id="3" name="Content Placeholder 2"/>
          <p:cNvSpPr>
            <a:spLocks noGrp="1"/>
          </p:cNvSpPr>
          <p:nvPr>
            <p:ph idx="1"/>
          </p:nvPr>
        </p:nvSpPr>
        <p:spPr/>
        <p:txBody>
          <a:bodyPr/>
          <a:lstStyle/>
          <a:p>
            <a:r>
              <a:rPr lang="en-US" dirty="0"/>
              <a:t>Unlike the </a:t>
            </a:r>
            <a:r>
              <a:rPr lang="en-US" dirty="0" err="1"/>
              <a:t>triacylglycerols</a:t>
            </a:r>
            <a:r>
              <a:rPr lang="en-US" dirty="0"/>
              <a:t> and fatty acids, cholesterol is </a:t>
            </a:r>
            <a:r>
              <a:rPr lang="en-US" dirty="0" smtClean="0"/>
              <a:t>not an </a:t>
            </a:r>
            <a:r>
              <a:rPr lang="en-US" dirty="0"/>
              <a:t>energy-producing nutrient</a:t>
            </a:r>
            <a:r>
              <a:rPr lang="en-US" dirty="0" smtClean="0"/>
              <a:t>.</a:t>
            </a:r>
          </a:p>
          <a:p>
            <a:r>
              <a:rPr lang="en-US" dirty="0" smtClean="0"/>
              <a:t> </a:t>
            </a:r>
            <a:r>
              <a:rPr lang="en-US" dirty="0"/>
              <a:t>Its four-ring core </a:t>
            </a:r>
            <a:r>
              <a:rPr lang="en-US" dirty="0" smtClean="0"/>
              <a:t>structure remains </a:t>
            </a:r>
            <a:r>
              <a:rPr lang="en-US" dirty="0"/>
              <a:t>intact in the course of its catabolism and is eliminated</a:t>
            </a:r>
          </a:p>
          <a:p>
            <a:pPr marL="109728" indent="0">
              <a:buNone/>
            </a:pPr>
            <a:r>
              <a:rPr lang="en-US" dirty="0" smtClean="0"/>
              <a:t>   as </a:t>
            </a:r>
            <a:r>
              <a:rPr lang="en-US" dirty="0"/>
              <a:t>such through the biliary system,</a:t>
            </a:r>
          </a:p>
        </p:txBody>
      </p:sp>
    </p:spTree>
    <p:extLst>
      <p:ext uri="{BB962C8B-B14F-4D97-AF65-F5344CB8AC3E}">
        <p14:creationId xmlns:p14="http://schemas.microsoft.com/office/powerpoint/2010/main" val="244956121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782618"/>
          </a:xfrm>
        </p:spPr>
        <p:txBody>
          <a:bodyPr/>
          <a:lstStyle/>
          <a:p>
            <a:r>
              <a:rPr lang="en-US" dirty="0" smtClean="0"/>
              <a:t>Fatty acid synthesis </a:t>
            </a:r>
            <a:endParaRPr lang="en-US" dirty="0"/>
          </a:p>
        </p:txBody>
      </p:sp>
      <p:sp>
        <p:nvSpPr>
          <p:cNvPr id="3" name="Content Placeholder 2"/>
          <p:cNvSpPr>
            <a:spLocks noGrp="1"/>
          </p:cNvSpPr>
          <p:nvPr>
            <p:ph idx="1"/>
          </p:nvPr>
        </p:nvSpPr>
        <p:spPr>
          <a:xfrm>
            <a:off x="1143000" y="1905000"/>
            <a:ext cx="6858000" cy="3818069"/>
          </a:xfrm>
        </p:spPr>
        <p:txBody>
          <a:bodyPr>
            <a:normAutofit/>
          </a:bodyPr>
          <a:lstStyle/>
          <a:p>
            <a:r>
              <a:rPr lang="en-US" dirty="0" smtClean="0"/>
              <a:t>linoleic </a:t>
            </a:r>
            <a:r>
              <a:rPr lang="en-US" dirty="0"/>
              <a:t>acid and α-</a:t>
            </a:r>
            <a:r>
              <a:rPr lang="en-US" dirty="0" err="1"/>
              <a:t>linolenic</a:t>
            </a:r>
            <a:r>
              <a:rPr lang="en-US" dirty="0"/>
              <a:t> acid, which </a:t>
            </a:r>
            <a:r>
              <a:rPr lang="en-US" dirty="0" smtClean="0"/>
              <a:t>are essential </a:t>
            </a:r>
            <a:r>
              <a:rPr lang="en-US" dirty="0"/>
              <a:t>and must be acquired from the diet, the </a:t>
            </a:r>
            <a:r>
              <a:rPr lang="en-US" dirty="0" smtClean="0"/>
              <a:t>body is </a:t>
            </a:r>
            <a:r>
              <a:rPr lang="en-US" dirty="0"/>
              <a:t>capable of synthesizing fatty acids from simple precursors</a:t>
            </a:r>
            <a:r>
              <a:rPr lang="en-US" dirty="0" smtClean="0"/>
              <a:t>.</a:t>
            </a:r>
          </a:p>
          <a:p>
            <a:r>
              <a:rPr lang="en-US" dirty="0" smtClean="0"/>
              <a:t>The basic process involve assembly of </a:t>
            </a:r>
            <a:r>
              <a:rPr lang="en-US" dirty="0"/>
              <a:t>a “starter” molecule of acetyl CoA with units of </a:t>
            </a:r>
            <a:r>
              <a:rPr lang="en-US" dirty="0" err="1" smtClean="0"/>
              <a:t>malonyl</a:t>
            </a:r>
            <a:r>
              <a:rPr lang="en-US" dirty="0" smtClean="0"/>
              <a:t> CoA ( by product of </a:t>
            </a:r>
            <a:r>
              <a:rPr lang="en-US" dirty="0" err="1" smtClean="0"/>
              <a:t>acetyle</a:t>
            </a:r>
            <a:r>
              <a:rPr lang="en-US" dirty="0" smtClean="0"/>
              <a:t> </a:t>
            </a:r>
            <a:r>
              <a:rPr lang="en-US" dirty="0" err="1" smtClean="0"/>
              <a:t>coA</a:t>
            </a:r>
            <a:r>
              <a:rPr lang="en-US" dirty="0" smtClean="0"/>
              <a:t>)</a:t>
            </a:r>
          </a:p>
          <a:p>
            <a:r>
              <a:rPr lang="en-US" dirty="0"/>
              <a:t>This reaction occurs in the cytoplasm.</a:t>
            </a:r>
          </a:p>
          <a:p>
            <a:pPr marL="109728" indent="0">
              <a:buNone/>
            </a:pPr>
            <a:r>
              <a:rPr lang="en-US" dirty="0" smtClean="0"/>
              <a:t> It </a:t>
            </a:r>
            <a:r>
              <a:rPr lang="en-US" dirty="0"/>
              <a:t>is catalyzed by acetyl CoA carboxylase</a:t>
            </a:r>
          </a:p>
        </p:txBody>
      </p:sp>
    </p:spTree>
    <p:extLst>
      <p:ext uri="{BB962C8B-B14F-4D97-AF65-F5344CB8AC3E}">
        <p14:creationId xmlns:p14="http://schemas.microsoft.com/office/powerpoint/2010/main" val="216719347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Nearly all the acetyl CoA formed in </a:t>
            </a:r>
            <a:r>
              <a:rPr lang="en-US" dirty="0" smtClean="0"/>
              <a:t> metabolism occurs in </a:t>
            </a:r>
            <a:r>
              <a:rPr lang="en-US" dirty="0"/>
              <a:t>the mitochondria</a:t>
            </a:r>
            <a:r>
              <a:rPr lang="en-US" dirty="0" smtClean="0"/>
              <a:t>.</a:t>
            </a:r>
          </a:p>
          <a:p>
            <a:endParaRPr lang="en-US" dirty="0"/>
          </a:p>
          <a:p>
            <a:r>
              <a:rPr lang="en-US" dirty="0" smtClean="0"/>
              <a:t> </a:t>
            </a:r>
            <a:r>
              <a:rPr lang="en-US" dirty="0"/>
              <a:t>It is formed there from </a:t>
            </a:r>
            <a:r>
              <a:rPr lang="en-US" dirty="0" smtClean="0"/>
              <a:t>pyruvate oxidation</a:t>
            </a:r>
            <a:r>
              <a:rPr lang="en-US" dirty="0"/>
              <a:t>, from the oxidation of fatty acids, and from the</a:t>
            </a:r>
          </a:p>
          <a:p>
            <a:pPr marL="109728" indent="0">
              <a:buNone/>
            </a:pPr>
            <a:r>
              <a:rPr lang="en-US" dirty="0" smtClean="0"/>
              <a:t>  degradation </a:t>
            </a:r>
            <a:r>
              <a:rPr lang="en-US" dirty="0"/>
              <a:t>of the carbon skeletons of some amino </a:t>
            </a:r>
            <a:r>
              <a:rPr lang="en-US" dirty="0" smtClean="0"/>
              <a:t>acids</a:t>
            </a:r>
          </a:p>
          <a:p>
            <a:pPr marL="109728" indent="0">
              <a:buNone/>
            </a:pPr>
            <a:endParaRPr lang="en-US" dirty="0"/>
          </a:p>
          <a:p>
            <a:pPr marL="109728" indent="0">
              <a:buNone/>
            </a:pPr>
            <a:r>
              <a:rPr lang="en-US" dirty="0" smtClean="0"/>
              <a:t>Followed by steps to elongate the fatty acid chain ( reverse the beta oxidation) </a:t>
            </a:r>
            <a:endParaRPr lang="en-US" dirty="0"/>
          </a:p>
        </p:txBody>
      </p:sp>
    </p:spTree>
    <p:extLst>
      <p:ext uri="{BB962C8B-B14F-4D97-AF65-F5344CB8AC3E}">
        <p14:creationId xmlns:p14="http://schemas.microsoft.com/office/powerpoint/2010/main" val="109956807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Impact of Diet on Fatty Acid Synthesis</a:t>
            </a:r>
            <a:br>
              <a:rPr lang="en-US" sz="3200" dirty="0"/>
            </a:br>
            <a:endParaRPr lang="en-US" sz="3200" dirty="0"/>
          </a:p>
        </p:txBody>
      </p:sp>
      <p:sp>
        <p:nvSpPr>
          <p:cNvPr id="3" name="Content Placeholder 2"/>
          <p:cNvSpPr>
            <a:spLocks noGrp="1"/>
          </p:cNvSpPr>
          <p:nvPr>
            <p:ph idx="1"/>
          </p:nvPr>
        </p:nvSpPr>
        <p:spPr/>
        <p:txBody>
          <a:bodyPr>
            <a:normAutofit fontScale="70000" lnSpcReduction="20000"/>
          </a:bodyPr>
          <a:lstStyle/>
          <a:p>
            <a:r>
              <a:rPr lang="en-US" dirty="0" smtClean="0"/>
              <a:t>The </a:t>
            </a:r>
            <a:r>
              <a:rPr lang="en-US" dirty="0"/>
              <a:t>rate of fatty acid synthesis can be influenced by diet.</a:t>
            </a:r>
          </a:p>
          <a:p>
            <a:pPr marL="109728" indent="0">
              <a:buNone/>
            </a:pPr>
            <a:r>
              <a:rPr lang="en-US" dirty="0"/>
              <a:t>Diets high in simple carbohydrates and low in fats induce</a:t>
            </a:r>
          </a:p>
          <a:p>
            <a:pPr marL="109728" indent="0">
              <a:buNone/>
            </a:pPr>
            <a:r>
              <a:rPr lang="en-US" dirty="0"/>
              <a:t>a set of </a:t>
            </a:r>
            <a:r>
              <a:rPr lang="en-US" dirty="0" err="1"/>
              <a:t>lipogenic</a:t>
            </a:r>
            <a:r>
              <a:rPr lang="en-US" dirty="0"/>
              <a:t> enzymes in the liver</a:t>
            </a:r>
            <a:r>
              <a:rPr lang="en-US" dirty="0" smtClean="0"/>
              <a:t>.</a:t>
            </a:r>
          </a:p>
          <a:p>
            <a:pPr marL="109728" indent="0">
              <a:buNone/>
            </a:pPr>
            <a:r>
              <a:rPr lang="en-US" dirty="0" smtClean="0"/>
              <a:t> </a:t>
            </a:r>
          </a:p>
          <a:p>
            <a:pPr marL="109728" indent="0">
              <a:buNone/>
            </a:pPr>
            <a:r>
              <a:rPr lang="en-US" dirty="0" smtClean="0"/>
              <a:t>Other </a:t>
            </a:r>
            <a:r>
              <a:rPr lang="en-US" dirty="0"/>
              <a:t>studies have confirmed that a very low fat–</a:t>
            </a:r>
          </a:p>
          <a:p>
            <a:pPr marL="109728" indent="0">
              <a:buNone/>
            </a:pPr>
            <a:r>
              <a:rPr lang="en-US" dirty="0"/>
              <a:t>high sugar diet causes an increase in fatty acid synthesis</a:t>
            </a:r>
          </a:p>
          <a:p>
            <a:pPr marL="109728" indent="0">
              <a:buNone/>
            </a:pPr>
            <a:endParaRPr lang="en-US" dirty="0"/>
          </a:p>
          <a:p>
            <a:pPr marL="109728" indent="0">
              <a:buNone/>
            </a:pPr>
            <a:endParaRPr lang="en-US" dirty="0"/>
          </a:p>
          <a:p>
            <a:pPr marL="109728" indent="0">
              <a:buNone/>
            </a:pPr>
            <a:r>
              <a:rPr lang="en-US" dirty="0"/>
              <a:t>Furthermore, the effect may be reduced if starch</a:t>
            </a:r>
          </a:p>
          <a:p>
            <a:pPr marL="109728" indent="0">
              <a:buNone/>
            </a:pPr>
            <a:r>
              <a:rPr lang="en-US" dirty="0"/>
              <a:t>is substituted for the sugar, possibly owing to the slower</a:t>
            </a:r>
          </a:p>
          <a:p>
            <a:pPr marL="109728" indent="0">
              <a:buNone/>
            </a:pPr>
            <a:r>
              <a:rPr lang="en-US" dirty="0"/>
              <a:t>absorption of starch glucose and a lower postprandial</a:t>
            </a:r>
          </a:p>
          <a:p>
            <a:pPr marL="109728" indent="0">
              <a:buNone/>
            </a:pPr>
            <a:r>
              <a:rPr lang="en-US" dirty="0"/>
              <a:t>insulin response </a:t>
            </a:r>
          </a:p>
        </p:txBody>
      </p:sp>
    </p:spTree>
    <p:extLst>
      <p:ext uri="{BB962C8B-B14F-4D97-AF65-F5344CB8AC3E}">
        <p14:creationId xmlns:p14="http://schemas.microsoft.com/office/powerpoint/2010/main" val="31256456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SYNTHESIS OF TRIACYLGLYCEROLS</a:t>
            </a:r>
            <a:br>
              <a:rPr lang="en-US" sz="2800" dirty="0"/>
            </a:br>
            <a:r>
              <a:rPr lang="en-US" sz="2800" dirty="0" smtClean="0"/>
              <a:t>TRIGLYCERIDES</a:t>
            </a:r>
            <a:endParaRPr lang="en-US" sz="2800" dirty="0"/>
          </a:p>
        </p:txBody>
      </p:sp>
      <p:sp>
        <p:nvSpPr>
          <p:cNvPr id="3" name="Content Placeholder 2"/>
          <p:cNvSpPr>
            <a:spLocks noGrp="1"/>
          </p:cNvSpPr>
          <p:nvPr>
            <p:ph idx="1"/>
          </p:nvPr>
        </p:nvSpPr>
        <p:spPr/>
        <p:txBody>
          <a:bodyPr/>
          <a:lstStyle/>
          <a:p>
            <a:r>
              <a:rPr lang="en-US" dirty="0"/>
              <a:t>The precursors are </a:t>
            </a:r>
            <a:r>
              <a:rPr lang="en-US" dirty="0" smtClean="0"/>
              <a:t>CoA-activated fatty </a:t>
            </a:r>
            <a:r>
              <a:rPr lang="en-US" dirty="0"/>
              <a:t>acids and glycerol 3-phosphate, the latter of which </a:t>
            </a:r>
            <a:r>
              <a:rPr lang="en-US" dirty="0" smtClean="0"/>
              <a:t>is produced </a:t>
            </a:r>
            <a:r>
              <a:rPr lang="en-US" dirty="0"/>
              <a:t>either from the reduction of </a:t>
            </a:r>
            <a:r>
              <a:rPr lang="en-US" dirty="0" err="1" smtClean="0"/>
              <a:t>dihydroxyacetone</a:t>
            </a:r>
            <a:r>
              <a:rPr lang="en-US" dirty="0" smtClean="0"/>
              <a:t> phosphate </a:t>
            </a:r>
            <a:r>
              <a:rPr lang="en-US" dirty="0"/>
              <a:t>or from the phosphorylation of glycerol</a:t>
            </a:r>
          </a:p>
        </p:txBody>
      </p:sp>
    </p:spTree>
    <p:extLst>
      <p:ext uri="{BB962C8B-B14F-4D97-AF65-F5344CB8AC3E}">
        <p14:creationId xmlns:p14="http://schemas.microsoft.com/office/powerpoint/2010/main" val="5229618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ChangeArrowheads="1"/>
          </p:cNvSpPr>
          <p:nvPr/>
        </p:nvSpPr>
        <p:spPr bwMode="auto">
          <a:xfrm>
            <a:off x="2743200" y="2286000"/>
            <a:ext cx="4114800" cy="3429000"/>
          </a:xfrm>
          <a:prstGeom prst="irregularSeal2">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pPr algn="ctr" rtl="0">
              <a:defRPr/>
            </a:pPr>
            <a:endParaRPr kumimoji="1" lang="zh-CN" altLang="en-US" sz="2400" dirty="0">
              <a:solidFill>
                <a:srgbClr val="0000FF"/>
              </a:solidFill>
              <a:latin typeface="Times New Roman" pitchFamily="18" charset="0"/>
            </a:endParaRPr>
          </a:p>
        </p:txBody>
      </p:sp>
      <p:sp>
        <p:nvSpPr>
          <p:cNvPr id="17411" name="Text Box 3"/>
          <p:cNvSpPr txBox="1">
            <a:spLocks noChangeArrowheads="1"/>
          </p:cNvSpPr>
          <p:nvPr/>
        </p:nvSpPr>
        <p:spPr bwMode="auto">
          <a:xfrm>
            <a:off x="533400" y="1219200"/>
            <a:ext cx="2743200" cy="120956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rtl="0" eaLnBrk="0" hangingPunct="0">
              <a:lnSpc>
                <a:spcPct val="80000"/>
              </a:lnSpc>
              <a:spcBef>
                <a:spcPct val="50000"/>
              </a:spcBef>
              <a:defRPr/>
            </a:pPr>
            <a:r>
              <a:rPr lang="en-AU" altLang="en-AU" sz="2200" b="1" dirty="0">
                <a:solidFill>
                  <a:schemeClr val="accent6">
                    <a:lumMod val="50000"/>
                  </a:schemeClr>
                </a:solidFill>
                <a:latin typeface="Cambria" pitchFamily="18" charset="0"/>
              </a:rPr>
              <a:t>Nutrients</a:t>
            </a:r>
          </a:p>
          <a:p>
            <a:pPr algn="l" rtl="0" eaLnBrk="0" hangingPunct="0">
              <a:lnSpc>
                <a:spcPct val="40000"/>
              </a:lnSpc>
              <a:spcBef>
                <a:spcPct val="50000"/>
              </a:spcBef>
              <a:defRPr/>
            </a:pPr>
            <a:r>
              <a:rPr lang="en-AU" altLang="en-AU" sz="2200" dirty="0">
                <a:solidFill>
                  <a:schemeClr val="accent6">
                    <a:lumMod val="50000"/>
                  </a:schemeClr>
                </a:solidFill>
                <a:latin typeface="Cambria" pitchFamily="18" charset="0"/>
              </a:rPr>
              <a:t>      Carbohydrates</a:t>
            </a:r>
          </a:p>
          <a:p>
            <a:pPr algn="l" rtl="0" eaLnBrk="0" hangingPunct="0">
              <a:lnSpc>
                <a:spcPct val="30000"/>
              </a:lnSpc>
              <a:spcBef>
                <a:spcPct val="50000"/>
              </a:spcBef>
              <a:defRPr/>
            </a:pPr>
            <a:r>
              <a:rPr lang="en-AU" altLang="en-AU" sz="2200" dirty="0">
                <a:solidFill>
                  <a:schemeClr val="accent6">
                    <a:lumMod val="50000"/>
                  </a:schemeClr>
                </a:solidFill>
                <a:latin typeface="Cambria" pitchFamily="18" charset="0"/>
              </a:rPr>
              <a:t>      Fats</a:t>
            </a:r>
          </a:p>
          <a:p>
            <a:pPr algn="l" rtl="0" eaLnBrk="0" hangingPunct="0">
              <a:lnSpc>
                <a:spcPct val="30000"/>
              </a:lnSpc>
              <a:spcBef>
                <a:spcPct val="50000"/>
              </a:spcBef>
              <a:defRPr/>
            </a:pPr>
            <a:r>
              <a:rPr lang="en-AU" altLang="en-AU" sz="2200" dirty="0">
                <a:solidFill>
                  <a:schemeClr val="accent6">
                    <a:lumMod val="50000"/>
                  </a:schemeClr>
                </a:solidFill>
                <a:latin typeface="Cambria" pitchFamily="18" charset="0"/>
              </a:rPr>
              <a:t>      Proteins</a:t>
            </a:r>
          </a:p>
        </p:txBody>
      </p:sp>
      <p:sp>
        <p:nvSpPr>
          <p:cNvPr id="17412" name="Rectangle 4"/>
          <p:cNvSpPr>
            <a:spLocks noChangeArrowheads="1"/>
          </p:cNvSpPr>
          <p:nvPr/>
        </p:nvSpPr>
        <p:spPr bwMode="auto">
          <a:xfrm>
            <a:off x="685800" y="5410200"/>
            <a:ext cx="2819400" cy="76944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l" rtl="0" eaLnBrk="0" hangingPunct="0">
              <a:lnSpc>
                <a:spcPct val="90000"/>
              </a:lnSpc>
              <a:spcBef>
                <a:spcPct val="50000"/>
              </a:spcBef>
              <a:defRPr/>
            </a:pPr>
            <a:r>
              <a:rPr lang="en-AU" altLang="en-AU" sz="2200" b="1" dirty="0">
                <a:solidFill>
                  <a:schemeClr val="accent6">
                    <a:lumMod val="50000"/>
                  </a:schemeClr>
                </a:solidFill>
                <a:latin typeface="Cambria" pitchFamily="18" charset="0"/>
              </a:rPr>
              <a:t>   End products</a:t>
            </a:r>
          </a:p>
          <a:p>
            <a:pPr algn="l" rtl="0" eaLnBrk="0" hangingPunct="0">
              <a:lnSpc>
                <a:spcPct val="60000"/>
              </a:lnSpc>
              <a:spcBef>
                <a:spcPct val="50000"/>
              </a:spcBef>
              <a:defRPr/>
            </a:pPr>
            <a:r>
              <a:rPr lang="en-AU" altLang="en-AU" sz="2200" dirty="0">
                <a:solidFill>
                  <a:schemeClr val="accent6">
                    <a:lumMod val="50000"/>
                  </a:schemeClr>
                </a:solidFill>
                <a:latin typeface="Cambria" pitchFamily="18" charset="0"/>
              </a:rPr>
              <a:t>     H</a:t>
            </a:r>
            <a:r>
              <a:rPr lang="en-AU" altLang="en-AU" sz="2200" baseline="-25000" dirty="0">
                <a:solidFill>
                  <a:schemeClr val="accent6">
                    <a:lumMod val="50000"/>
                  </a:schemeClr>
                </a:solidFill>
                <a:latin typeface="Cambria" pitchFamily="18" charset="0"/>
              </a:rPr>
              <a:t>2</a:t>
            </a:r>
            <a:r>
              <a:rPr lang="en-AU" altLang="en-AU" sz="2200" dirty="0">
                <a:solidFill>
                  <a:schemeClr val="accent6">
                    <a:lumMod val="50000"/>
                  </a:schemeClr>
                </a:solidFill>
                <a:latin typeface="Cambria" pitchFamily="18" charset="0"/>
              </a:rPr>
              <a:t>O, CO</a:t>
            </a:r>
            <a:r>
              <a:rPr lang="en-AU" altLang="en-AU" sz="2200" baseline="-25000" dirty="0">
                <a:solidFill>
                  <a:schemeClr val="accent6">
                    <a:lumMod val="50000"/>
                  </a:schemeClr>
                </a:solidFill>
                <a:latin typeface="Cambria" pitchFamily="18" charset="0"/>
              </a:rPr>
              <a:t>2, </a:t>
            </a:r>
            <a:r>
              <a:rPr lang="en-AU" altLang="en-AU" sz="2200" dirty="0">
                <a:solidFill>
                  <a:schemeClr val="accent6">
                    <a:lumMod val="50000"/>
                  </a:schemeClr>
                </a:solidFill>
                <a:latin typeface="Cambria" pitchFamily="18" charset="0"/>
              </a:rPr>
              <a:t>NH</a:t>
            </a:r>
            <a:r>
              <a:rPr lang="en-AU" altLang="en-AU" sz="2200" baseline="-25000" dirty="0">
                <a:solidFill>
                  <a:schemeClr val="accent6">
                    <a:lumMod val="50000"/>
                  </a:schemeClr>
                </a:solidFill>
                <a:latin typeface="Cambria" pitchFamily="18" charset="0"/>
              </a:rPr>
              <a:t>3</a:t>
            </a:r>
            <a:endParaRPr lang="en-AU" altLang="en-AU" sz="2200" dirty="0">
              <a:solidFill>
                <a:schemeClr val="accent6">
                  <a:lumMod val="50000"/>
                </a:schemeClr>
              </a:solidFill>
              <a:latin typeface="Cambria" pitchFamily="18" charset="0"/>
            </a:endParaRPr>
          </a:p>
        </p:txBody>
      </p:sp>
      <p:sp>
        <p:nvSpPr>
          <p:cNvPr id="17413" name="Line 5"/>
          <p:cNvSpPr>
            <a:spLocks noChangeShapeType="1"/>
          </p:cNvSpPr>
          <p:nvPr/>
        </p:nvSpPr>
        <p:spPr bwMode="auto">
          <a:xfrm>
            <a:off x="2286000" y="2667000"/>
            <a:ext cx="0" cy="26670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4" name="Text Box 6"/>
          <p:cNvSpPr txBox="1">
            <a:spLocks noChangeArrowheads="1"/>
          </p:cNvSpPr>
          <p:nvPr/>
        </p:nvSpPr>
        <p:spPr bwMode="auto">
          <a:xfrm>
            <a:off x="0" y="3352800"/>
            <a:ext cx="22098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rtl="0">
              <a:spcBef>
                <a:spcPct val="50000"/>
              </a:spcBef>
            </a:pPr>
            <a:r>
              <a:rPr lang="en-AU" sz="2800" b="1">
                <a:latin typeface="Times" pitchFamily="5" charset="0"/>
              </a:rPr>
              <a:t>Catabolism </a:t>
            </a:r>
            <a:r>
              <a:rPr lang="en-AU">
                <a:latin typeface="Times" pitchFamily="5" charset="0"/>
              </a:rPr>
              <a:t>(oxidative, exergonic)</a:t>
            </a:r>
          </a:p>
        </p:txBody>
      </p:sp>
      <p:sp>
        <p:nvSpPr>
          <p:cNvPr id="17415" name="Rectangle 7"/>
          <p:cNvSpPr>
            <a:spLocks noChangeArrowheads="1"/>
          </p:cNvSpPr>
          <p:nvPr/>
        </p:nvSpPr>
        <p:spPr bwMode="auto">
          <a:xfrm>
            <a:off x="6096000" y="1143000"/>
            <a:ext cx="2513509" cy="148534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lgn="ctr" rtl="0" eaLnBrk="0" hangingPunct="0">
              <a:lnSpc>
                <a:spcPct val="80000"/>
              </a:lnSpc>
              <a:spcBef>
                <a:spcPct val="50000"/>
              </a:spcBef>
              <a:defRPr/>
            </a:pPr>
            <a:r>
              <a:rPr lang="en-AU" altLang="en-AU" sz="2200" b="1" dirty="0">
                <a:solidFill>
                  <a:schemeClr val="tx1"/>
                </a:solidFill>
                <a:latin typeface="Cambria" pitchFamily="18" charset="0"/>
              </a:rPr>
              <a:t>Macromolecules</a:t>
            </a:r>
          </a:p>
          <a:p>
            <a:pPr algn="l" rtl="0" eaLnBrk="0" hangingPunct="0">
              <a:lnSpc>
                <a:spcPct val="30000"/>
              </a:lnSpc>
              <a:spcBef>
                <a:spcPct val="50000"/>
              </a:spcBef>
              <a:defRPr/>
            </a:pPr>
            <a:r>
              <a:rPr lang="en-AU" altLang="en-AU" sz="2200" dirty="0">
                <a:solidFill>
                  <a:schemeClr val="tx1"/>
                </a:solidFill>
                <a:latin typeface="Cambria" pitchFamily="18" charset="0"/>
              </a:rPr>
              <a:t>      Proteins </a:t>
            </a:r>
          </a:p>
          <a:p>
            <a:pPr algn="l" rtl="0" eaLnBrk="0" hangingPunct="0">
              <a:lnSpc>
                <a:spcPct val="30000"/>
              </a:lnSpc>
              <a:spcBef>
                <a:spcPct val="50000"/>
              </a:spcBef>
              <a:defRPr/>
            </a:pPr>
            <a:r>
              <a:rPr lang="en-AU" altLang="en-AU" sz="2200" dirty="0">
                <a:solidFill>
                  <a:schemeClr val="tx1"/>
                </a:solidFill>
                <a:latin typeface="Cambria" pitchFamily="18" charset="0"/>
              </a:rPr>
              <a:t>      Polysaccharides</a:t>
            </a:r>
          </a:p>
          <a:p>
            <a:pPr algn="l" rtl="0" eaLnBrk="0" hangingPunct="0">
              <a:lnSpc>
                <a:spcPct val="30000"/>
              </a:lnSpc>
              <a:spcBef>
                <a:spcPct val="50000"/>
              </a:spcBef>
              <a:defRPr/>
            </a:pPr>
            <a:r>
              <a:rPr lang="en-AU" altLang="en-AU" sz="2200" dirty="0">
                <a:solidFill>
                  <a:schemeClr val="tx1"/>
                </a:solidFill>
                <a:latin typeface="Cambria" pitchFamily="18" charset="0"/>
              </a:rPr>
              <a:t>      Lipids</a:t>
            </a:r>
          </a:p>
          <a:p>
            <a:pPr algn="l" rtl="0" eaLnBrk="0" hangingPunct="0">
              <a:lnSpc>
                <a:spcPct val="30000"/>
              </a:lnSpc>
              <a:spcBef>
                <a:spcPct val="50000"/>
              </a:spcBef>
              <a:defRPr/>
            </a:pPr>
            <a:r>
              <a:rPr lang="en-AU" altLang="en-AU" sz="2200" dirty="0">
                <a:solidFill>
                  <a:schemeClr val="tx1"/>
                </a:solidFill>
                <a:latin typeface="Cambria" pitchFamily="18" charset="0"/>
              </a:rPr>
              <a:t>      Nucleic acids</a:t>
            </a:r>
          </a:p>
        </p:txBody>
      </p:sp>
      <p:sp>
        <p:nvSpPr>
          <p:cNvPr id="17416" name="Rectangle 8"/>
          <p:cNvSpPr>
            <a:spLocks noChangeArrowheads="1"/>
          </p:cNvSpPr>
          <p:nvPr/>
        </p:nvSpPr>
        <p:spPr bwMode="auto">
          <a:xfrm>
            <a:off x="5943600" y="5105400"/>
            <a:ext cx="2847959" cy="1485343"/>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a:spAutoFit/>
          </a:bodyPr>
          <a:lstStyle/>
          <a:p>
            <a:pPr algn="l" rtl="0" eaLnBrk="0" hangingPunct="0">
              <a:lnSpc>
                <a:spcPct val="80000"/>
              </a:lnSpc>
              <a:spcBef>
                <a:spcPct val="50000"/>
              </a:spcBef>
              <a:defRPr/>
            </a:pPr>
            <a:r>
              <a:rPr lang="en-AU" altLang="en-AU" sz="2200" b="1" dirty="0">
                <a:solidFill>
                  <a:schemeClr val="tx1"/>
                </a:solidFill>
                <a:latin typeface="Cambria" pitchFamily="18" charset="0"/>
              </a:rPr>
              <a:t>Precursor Molecules</a:t>
            </a:r>
          </a:p>
          <a:p>
            <a:pPr algn="l" rtl="0" eaLnBrk="0" hangingPunct="0">
              <a:lnSpc>
                <a:spcPct val="30000"/>
              </a:lnSpc>
              <a:spcBef>
                <a:spcPct val="50000"/>
              </a:spcBef>
              <a:defRPr/>
            </a:pPr>
            <a:r>
              <a:rPr lang="en-AU" altLang="en-AU" sz="2200" dirty="0">
                <a:solidFill>
                  <a:schemeClr val="tx1"/>
                </a:solidFill>
                <a:latin typeface="Cambria" pitchFamily="18" charset="0"/>
              </a:rPr>
              <a:t>      Amino acids</a:t>
            </a:r>
          </a:p>
          <a:p>
            <a:pPr algn="l" rtl="0" eaLnBrk="0" hangingPunct="0">
              <a:lnSpc>
                <a:spcPct val="30000"/>
              </a:lnSpc>
              <a:spcBef>
                <a:spcPct val="50000"/>
              </a:spcBef>
              <a:defRPr/>
            </a:pPr>
            <a:r>
              <a:rPr lang="en-AU" altLang="en-AU" sz="2200" dirty="0">
                <a:solidFill>
                  <a:schemeClr val="tx1"/>
                </a:solidFill>
                <a:latin typeface="Cambria" pitchFamily="18" charset="0"/>
              </a:rPr>
              <a:t>      Sugars</a:t>
            </a:r>
          </a:p>
          <a:p>
            <a:pPr algn="l" rtl="0" eaLnBrk="0" hangingPunct="0">
              <a:lnSpc>
                <a:spcPct val="30000"/>
              </a:lnSpc>
              <a:spcBef>
                <a:spcPct val="50000"/>
              </a:spcBef>
              <a:defRPr/>
            </a:pPr>
            <a:r>
              <a:rPr lang="en-AU" altLang="en-AU" sz="2200" dirty="0">
                <a:solidFill>
                  <a:schemeClr val="tx1"/>
                </a:solidFill>
                <a:latin typeface="Cambria" pitchFamily="18" charset="0"/>
              </a:rPr>
              <a:t>      Fatty acids</a:t>
            </a:r>
          </a:p>
          <a:p>
            <a:pPr algn="l" rtl="0" eaLnBrk="0" hangingPunct="0">
              <a:lnSpc>
                <a:spcPct val="30000"/>
              </a:lnSpc>
              <a:spcBef>
                <a:spcPct val="50000"/>
              </a:spcBef>
              <a:defRPr/>
            </a:pPr>
            <a:r>
              <a:rPr lang="en-AU" altLang="en-AU" sz="2200" dirty="0">
                <a:solidFill>
                  <a:schemeClr val="tx1"/>
                </a:solidFill>
                <a:latin typeface="Cambria" pitchFamily="18" charset="0"/>
              </a:rPr>
              <a:t>      Nitrogenous bases</a:t>
            </a:r>
          </a:p>
        </p:txBody>
      </p:sp>
      <p:sp>
        <p:nvSpPr>
          <p:cNvPr id="17417" name="Line 9"/>
          <p:cNvSpPr>
            <a:spLocks noChangeShapeType="1"/>
          </p:cNvSpPr>
          <p:nvPr/>
        </p:nvSpPr>
        <p:spPr bwMode="auto">
          <a:xfrm flipV="1">
            <a:off x="6934200" y="2819400"/>
            <a:ext cx="0" cy="22860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8" name="Rectangle 10"/>
          <p:cNvSpPr>
            <a:spLocks noChangeArrowheads="1"/>
          </p:cNvSpPr>
          <p:nvPr/>
        </p:nvSpPr>
        <p:spPr bwMode="auto">
          <a:xfrm>
            <a:off x="6934200" y="3352800"/>
            <a:ext cx="20574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rtl="0" eaLnBrk="0" hangingPunct="0">
              <a:spcBef>
                <a:spcPct val="50000"/>
              </a:spcBef>
            </a:pPr>
            <a:r>
              <a:rPr lang="en-AU" sz="2800" b="1">
                <a:latin typeface="Times" pitchFamily="5" charset="0"/>
              </a:rPr>
              <a:t>Anabolism </a:t>
            </a:r>
            <a:r>
              <a:rPr lang="en-AU" sz="2400">
                <a:latin typeface="Times" pitchFamily="5" charset="0"/>
              </a:rPr>
              <a:t>(reductive, endergonic)</a:t>
            </a:r>
          </a:p>
        </p:txBody>
      </p:sp>
      <p:grpSp>
        <p:nvGrpSpPr>
          <p:cNvPr id="2" name="Group 11"/>
          <p:cNvGrpSpPr>
            <a:grpSpLocks/>
          </p:cNvGrpSpPr>
          <p:nvPr/>
        </p:nvGrpSpPr>
        <p:grpSpPr bwMode="auto">
          <a:xfrm>
            <a:off x="2286000" y="3733800"/>
            <a:ext cx="990600" cy="485775"/>
            <a:chOff x="1584" y="1200"/>
            <a:chExt cx="624" cy="306"/>
          </a:xfrm>
        </p:grpSpPr>
        <p:sp>
          <p:nvSpPr>
            <p:cNvPr id="19498" name="Line 12"/>
            <p:cNvSpPr>
              <a:spLocks noChangeShapeType="1"/>
            </p:cNvSpPr>
            <p:nvPr/>
          </p:nvSpPr>
          <p:spPr bwMode="auto">
            <a:xfrm>
              <a:off x="1728" y="1488"/>
              <a:ext cx="480" cy="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9499" name="AutoShape 13"/>
            <p:cNvCxnSpPr>
              <a:cxnSpLocks noChangeShapeType="1"/>
            </p:cNvCxnSpPr>
            <p:nvPr/>
          </p:nvCxnSpPr>
          <p:spPr bwMode="auto">
            <a:xfrm rot="5400000" flipV="1">
              <a:off x="1503" y="1281"/>
              <a:ext cx="306" cy="144"/>
            </a:xfrm>
            <a:prstGeom prst="curvedConnector3">
              <a:avLst>
                <a:gd name="adj1" fmla="val 90519"/>
              </a:avLst>
            </a:prstGeom>
            <a:noFill/>
            <a:ln w="19050">
              <a:solidFill>
                <a:schemeClr val="accent2"/>
              </a:solidFill>
              <a:round/>
              <a:headEnd/>
              <a:tailEnd/>
            </a:ln>
            <a:extLst>
              <a:ext uri="{909E8E84-426E-40DD-AFC4-6F175D3DCCD1}">
                <a14:hiddenFill xmlns:a14="http://schemas.microsoft.com/office/drawing/2010/main">
                  <a:noFill/>
                </a14:hiddenFill>
              </a:ext>
            </a:extLst>
          </p:spPr>
        </p:cxnSp>
      </p:grpSp>
      <p:sp>
        <p:nvSpPr>
          <p:cNvPr id="17420" name="Text Box 14"/>
          <p:cNvSpPr txBox="1">
            <a:spLocks noChangeArrowheads="1"/>
          </p:cNvSpPr>
          <p:nvPr/>
        </p:nvSpPr>
        <p:spPr bwMode="auto">
          <a:xfrm>
            <a:off x="3810000" y="3657600"/>
            <a:ext cx="1828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rtl="0">
              <a:spcBef>
                <a:spcPct val="50000"/>
              </a:spcBef>
            </a:pPr>
            <a:r>
              <a:rPr lang="en-AU" sz="2200" b="1" dirty="0">
                <a:latin typeface="Cambria" pitchFamily="18" charset="0"/>
              </a:rPr>
              <a:t>Chemical energy</a:t>
            </a:r>
            <a:endParaRPr lang="en-AU" sz="2200" dirty="0">
              <a:latin typeface="Cambria" pitchFamily="18" charset="0"/>
            </a:endParaRPr>
          </a:p>
        </p:txBody>
      </p:sp>
      <p:sp>
        <p:nvSpPr>
          <p:cNvPr id="17421" name="Text Box 15"/>
          <p:cNvSpPr txBox="1">
            <a:spLocks noChangeArrowheads="1"/>
          </p:cNvSpPr>
          <p:nvPr/>
        </p:nvSpPr>
        <p:spPr bwMode="auto">
          <a:xfrm>
            <a:off x="4343400" y="3124200"/>
            <a:ext cx="838200" cy="369888"/>
          </a:xfrm>
          <a:prstGeom prst="rect">
            <a:avLst/>
          </a:prstGeom>
          <a:noFill/>
          <a:ln w="9525">
            <a:noFill/>
            <a:miter lim="800000"/>
            <a:headEnd/>
            <a:tailEnd/>
          </a:ln>
        </p:spPr>
        <p:txBody>
          <a:bodyPr>
            <a:spAutoFit/>
          </a:bodyPr>
          <a:lstStyle/>
          <a:p>
            <a:pPr algn="l" rtl="0" eaLnBrk="0" hangingPunct="0">
              <a:spcBef>
                <a:spcPct val="50000"/>
              </a:spcBef>
              <a:defRPr/>
            </a:pPr>
            <a:r>
              <a:rPr lang="en-AU" altLang="en-AU" b="1" dirty="0">
                <a:solidFill>
                  <a:schemeClr val="accent2">
                    <a:lumMod val="75000"/>
                  </a:schemeClr>
                </a:solidFill>
                <a:latin typeface="Times" pitchFamily="18" charset="0"/>
                <a:ea typeface="+mn-ea"/>
                <a:cs typeface="Arial" pitchFamily="34" charset="0"/>
              </a:rPr>
              <a:t>ATP</a:t>
            </a:r>
          </a:p>
        </p:txBody>
      </p:sp>
      <p:sp>
        <p:nvSpPr>
          <p:cNvPr id="17422" name="Rectangle 16"/>
          <p:cNvSpPr>
            <a:spLocks noChangeArrowheads="1"/>
          </p:cNvSpPr>
          <p:nvPr/>
        </p:nvSpPr>
        <p:spPr bwMode="auto">
          <a:xfrm>
            <a:off x="5257800" y="3352800"/>
            <a:ext cx="1004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rtl="0" eaLnBrk="0" hangingPunct="0">
              <a:spcBef>
                <a:spcPct val="50000"/>
              </a:spcBef>
            </a:pPr>
            <a:r>
              <a:rPr lang="en-AU" b="1">
                <a:latin typeface="Times" pitchFamily="5" charset="0"/>
              </a:rPr>
              <a:t>NADPH</a:t>
            </a:r>
          </a:p>
        </p:txBody>
      </p:sp>
      <p:sp>
        <p:nvSpPr>
          <p:cNvPr id="17423" name="Rectangle 17"/>
          <p:cNvSpPr>
            <a:spLocks noChangeArrowheads="1"/>
          </p:cNvSpPr>
          <p:nvPr/>
        </p:nvSpPr>
        <p:spPr bwMode="auto">
          <a:xfrm>
            <a:off x="3124200" y="3505200"/>
            <a:ext cx="1004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rtl="0" eaLnBrk="0" hangingPunct="0"/>
            <a:r>
              <a:rPr lang="en-AU" b="1">
                <a:latin typeface="Times" pitchFamily="5" charset="0"/>
              </a:rPr>
              <a:t>NADPH</a:t>
            </a:r>
          </a:p>
        </p:txBody>
      </p:sp>
      <p:sp>
        <p:nvSpPr>
          <p:cNvPr id="17424" name="Rectangle 18"/>
          <p:cNvSpPr>
            <a:spLocks noChangeArrowheads="1"/>
          </p:cNvSpPr>
          <p:nvPr/>
        </p:nvSpPr>
        <p:spPr bwMode="auto">
          <a:xfrm>
            <a:off x="3124200" y="4191000"/>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rtl="0" eaLnBrk="0" hangingPunct="0"/>
            <a:r>
              <a:rPr lang="en-AU" b="1">
                <a:latin typeface="Times" pitchFamily="5" charset="0"/>
              </a:rPr>
              <a:t>NADPH</a:t>
            </a:r>
          </a:p>
        </p:txBody>
      </p:sp>
      <p:sp>
        <p:nvSpPr>
          <p:cNvPr id="17425" name="Rectangle 19"/>
          <p:cNvSpPr>
            <a:spLocks noChangeArrowheads="1"/>
          </p:cNvSpPr>
          <p:nvPr/>
        </p:nvSpPr>
        <p:spPr bwMode="auto">
          <a:xfrm>
            <a:off x="4876800" y="2895600"/>
            <a:ext cx="658813" cy="369888"/>
          </a:xfrm>
          <a:prstGeom prst="rect">
            <a:avLst/>
          </a:prstGeom>
          <a:noFill/>
          <a:ln w="9525">
            <a:noFill/>
            <a:miter lim="800000"/>
            <a:headEnd/>
            <a:tailEnd/>
          </a:ln>
        </p:spPr>
        <p:txBody>
          <a:bodyPr wrap="none">
            <a:spAutoFit/>
          </a:bodyPr>
          <a:lstStyle/>
          <a:p>
            <a:pPr algn="l" rtl="0" eaLnBrk="0" hangingPunct="0">
              <a:spcBef>
                <a:spcPct val="50000"/>
              </a:spcBef>
              <a:defRPr/>
            </a:pPr>
            <a:r>
              <a:rPr lang="en-AU" altLang="en-AU" b="1" dirty="0">
                <a:solidFill>
                  <a:schemeClr val="accent2">
                    <a:lumMod val="75000"/>
                  </a:schemeClr>
                </a:solidFill>
                <a:latin typeface="Times" pitchFamily="18" charset="0"/>
                <a:ea typeface="+mn-ea"/>
                <a:cs typeface="Arial" pitchFamily="34" charset="0"/>
              </a:rPr>
              <a:t>GTP</a:t>
            </a:r>
          </a:p>
        </p:txBody>
      </p:sp>
      <p:sp>
        <p:nvSpPr>
          <p:cNvPr id="17426" name="Rectangle 20"/>
          <p:cNvSpPr>
            <a:spLocks noChangeArrowheads="1"/>
          </p:cNvSpPr>
          <p:nvPr/>
        </p:nvSpPr>
        <p:spPr bwMode="auto">
          <a:xfrm>
            <a:off x="4419600" y="4419600"/>
            <a:ext cx="604838" cy="369888"/>
          </a:xfrm>
          <a:prstGeom prst="rect">
            <a:avLst/>
          </a:prstGeom>
          <a:noFill/>
          <a:ln w="9525">
            <a:noFill/>
            <a:miter lim="800000"/>
            <a:headEnd/>
            <a:tailEnd/>
          </a:ln>
        </p:spPr>
        <p:txBody>
          <a:bodyPr wrap="none">
            <a:spAutoFit/>
          </a:bodyPr>
          <a:lstStyle/>
          <a:p>
            <a:pPr algn="l" rtl="0" eaLnBrk="0" hangingPunct="0">
              <a:spcBef>
                <a:spcPct val="50000"/>
              </a:spcBef>
              <a:defRPr/>
            </a:pPr>
            <a:r>
              <a:rPr lang="en-AU" altLang="en-AU" b="1" dirty="0">
                <a:solidFill>
                  <a:schemeClr val="accent2">
                    <a:lumMod val="75000"/>
                  </a:schemeClr>
                </a:solidFill>
                <a:latin typeface="Cambria" pitchFamily="18" charset="0"/>
                <a:ea typeface="+mn-ea"/>
                <a:cs typeface="Arial" pitchFamily="34" charset="0"/>
              </a:rPr>
              <a:t>ATP</a:t>
            </a:r>
          </a:p>
        </p:txBody>
      </p:sp>
      <p:sp>
        <p:nvSpPr>
          <p:cNvPr id="17427" name="Rectangle 21"/>
          <p:cNvSpPr>
            <a:spLocks noChangeArrowheads="1"/>
          </p:cNvSpPr>
          <p:nvPr/>
        </p:nvSpPr>
        <p:spPr bwMode="auto">
          <a:xfrm>
            <a:off x="3657600" y="4800600"/>
            <a:ext cx="646113" cy="369888"/>
          </a:xfrm>
          <a:prstGeom prst="rect">
            <a:avLst/>
          </a:prstGeom>
          <a:noFill/>
          <a:ln w="9525">
            <a:noFill/>
            <a:miter lim="800000"/>
            <a:headEnd/>
            <a:tailEnd/>
          </a:ln>
        </p:spPr>
        <p:txBody>
          <a:bodyPr wrap="none">
            <a:spAutoFit/>
          </a:bodyPr>
          <a:lstStyle/>
          <a:p>
            <a:pPr algn="l" rtl="0" eaLnBrk="0" hangingPunct="0">
              <a:spcBef>
                <a:spcPct val="50000"/>
              </a:spcBef>
              <a:defRPr/>
            </a:pPr>
            <a:r>
              <a:rPr lang="en-AU" altLang="en-AU" b="1" dirty="0">
                <a:solidFill>
                  <a:schemeClr val="accent2">
                    <a:lumMod val="75000"/>
                  </a:schemeClr>
                </a:solidFill>
                <a:latin typeface="Times" pitchFamily="18" charset="0"/>
                <a:ea typeface="+mn-ea"/>
                <a:cs typeface="Arial" pitchFamily="34" charset="0"/>
              </a:rPr>
              <a:t>ATP</a:t>
            </a:r>
          </a:p>
        </p:txBody>
      </p:sp>
      <p:sp>
        <p:nvSpPr>
          <p:cNvPr id="17428" name="Rectangle 22"/>
          <p:cNvSpPr>
            <a:spLocks noChangeArrowheads="1"/>
          </p:cNvSpPr>
          <p:nvPr/>
        </p:nvSpPr>
        <p:spPr bwMode="auto">
          <a:xfrm>
            <a:off x="5181600" y="4267200"/>
            <a:ext cx="86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rtl="0" eaLnBrk="0" hangingPunct="0"/>
            <a:r>
              <a:rPr lang="en-AU" b="1">
                <a:latin typeface="Times" pitchFamily="5" charset="0"/>
              </a:rPr>
              <a:t>NADH</a:t>
            </a:r>
          </a:p>
        </p:txBody>
      </p:sp>
      <p:sp>
        <p:nvSpPr>
          <p:cNvPr id="17429" name="Line 23"/>
          <p:cNvSpPr>
            <a:spLocks noChangeShapeType="1"/>
          </p:cNvSpPr>
          <p:nvPr/>
        </p:nvSpPr>
        <p:spPr bwMode="auto">
          <a:xfrm>
            <a:off x="6019800" y="3276600"/>
            <a:ext cx="7620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3" name="Group 24"/>
          <p:cNvGrpSpPr>
            <a:grpSpLocks/>
          </p:cNvGrpSpPr>
          <p:nvPr/>
        </p:nvGrpSpPr>
        <p:grpSpPr bwMode="auto">
          <a:xfrm>
            <a:off x="2286000" y="3276600"/>
            <a:ext cx="990600" cy="485775"/>
            <a:chOff x="1584" y="1200"/>
            <a:chExt cx="624" cy="306"/>
          </a:xfrm>
        </p:grpSpPr>
        <p:sp>
          <p:nvSpPr>
            <p:cNvPr id="19496" name="Line 25"/>
            <p:cNvSpPr>
              <a:spLocks noChangeShapeType="1"/>
            </p:cNvSpPr>
            <p:nvPr/>
          </p:nvSpPr>
          <p:spPr bwMode="auto">
            <a:xfrm>
              <a:off x="1728" y="1488"/>
              <a:ext cx="480" cy="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9497" name="AutoShape 26"/>
            <p:cNvCxnSpPr>
              <a:cxnSpLocks noChangeShapeType="1"/>
            </p:cNvCxnSpPr>
            <p:nvPr/>
          </p:nvCxnSpPr>
          <p:spPr bwMode="auto">
            <a:xfrm rot="5400000" flipV="1">
              <a:off x="1503" y="1281"/>
              <a:ext cx="306" cy="144"/>
            </a:xfrm>
            <a:prstGeom prst="curvedConnector3">
              <a:avLst>
                <a:gd name="adj1" fmla="val 90519"/>
              </a:avLst>
            </a:prstGeom>
            <a:noFill/>
            <a:ln w="19050">
              <a:solidFill>
                <a:schemeClr val="accent2"/>
              </a:solidFill>
              <a:round/>
              <a:headEnd/>
              <a:tailEnd/>
            </a:ln>
            <a:extLst>
              <a:ext uri="{909E8E84-426E-40DD-AFC4-6F175D3DCCD1}">
                <a14:hiddenFill xmlns:a14="http://schemas.microsoft.com/office/drawing/2010/main">
                  <a:noFill/>
                </a14:hiddenFill>
              </a:ext>
            </a:extLst>
          </p:spPr>
        </p:cxnSp>
      </p:grpSp>
      <p:grpSp>
        <p:nvGrpSpPr>
          <p:cNvPr id="4" name="Group 27"/>
          <p:cNvGrpSpPr>
            <a:grpSpLocks/>
          </p:cNvGrpSpPr>
          <p:nvPr/>
        </p:nvGrpSpPr>
        <p:grpSpPr bwMode="auto">
          <a:xfrm>
            <a:off x="2286000" y="2743200"/>
            <a:ext cx="990600" cy="485775"/>
            <a:chOff x="1584" y="1200"/>
            <a:chExt cx="624" cy="306"/>
          </a:xfrm>
        </p:grpSpPr>
        <p:sp>
          <p:nvSpPr>
            <p:cNvPr id="19494" name="Line 28"/>
            <p:cNvSpPr>
              <a:spLocks noChangeShapeType="1"/>
            </p:cNvSpPr>
            <p:nvPr/>
          </p:nvSpPr>
          <p:spPr bwMode="auto">
            <a:xfrm>
              <a:off x="1728" y="1488"/>
              <a:ext cx="480" cy="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9495" name="AutoShape 29"/>
            <p:cNvCxnSpPr>
              <a:cxnSpLocks noChangeShapeType="1"/>
            </p:cNvCxnSpPr>
            <p:nvPr/>
          </p:nvCxnSpPr>
          <p:spPr bwMode="auto">
            <a:xfrm rot="5400000" flipV="1">
              <a:off x="1503" y="1281"/>
              <a:ext cx="306" cy="144"/>
            </a:xfrm>
            <a:prstGeom prst="curvedConnector3">
              <a:avLst>
                <a:gd name="adj1" fmla="val 90519"/>
              </a:avLst>
            </a:prstGeom>
            <a:noFill/>
            <a:ln w="19050">
              <a:solidFill>
                <a:schemeClr val="accent2"/>
              </a:solidFill>
              <a:round/>
              <a:headEnd/>
              <a:tailEnd/>
            </a:ln>
            <a:extLst>
              <a:ext uri="{909E8E84-426E-40DD-AFC4-6F175D3DCCD1}">
                <a14:hiddenFill xmlns:a14="http://schemas.microsoft.com/office/drawing/2010/main">
                  <a:noFill/>
                </a14:hiddenFill>
              </a:ext>
            </a:extLst>
          </p:spPr>
        </p:cxnSp>
      </p:grpSp>
      <p:sp>
        <p:nvSpPr>
          <p:cNvPr id="17432" name="Line 30"/>
          <p:cNvSpPr>
            <a:spLocks noChangeShapeType="1"/>
          </p:cNvSpPr>
          <p:nvPr/>
        </p:nvSpPr>
        <p:spPr bwMode="auto">
          <a:xfrm>
            <a:off x="6019800" y="3886200"/>
            <a:ext cx="7620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33" name="Line 31"/>
          <p:cNvSpPr>
            <a:spLocks noChangeShapeType="1"/>
          </p:cNvSpPr>
          <p:nvPr/>
        </p:nvSpPr>
        <p:spPr bwMode="auto">
          <a:xfrm>
            <a:off x="6019800" y="4267200"/>
            <a:ext cx="7620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34" name="Line 32"/>
          <p:cNvSpPr>
            <a:spLocks noChangeShapeType="1"/>
          </p:cNvSpPr>
          <p:nvPr/>
        </p:nvSpPr>
        <p:spPr bwMode="auto">
          <a:xfrm>
            <a:off x="6019800" y="4724400"/>
            <a:ext cx="7620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 name="Group 33"/>
          <p:cNvGrpSpPr>
            <a:grpSpLocks/>
          </p:cNvGrpSpPr>
          <p:nvPr/>
        </p:nvGrpSpPr>
        <p:grpSpPr bwMode="auto">
          <a:xfrm>
            <a:off x="2286000" y="4267200"/>
            <a:ext cx="990600" cy="485775"/>
            <a:chOff x="1584" y="1200"/>
            <a:chExt cx="624" cy="306"/>
          </a:xfrm>
        </p:grpSpPr>
        <p:sp>
          <p:nvSpPr>
            <p:cNvPr id="19492" name="Line 34"/>
            <p:cNvSpPr>
              <a:spLocks noChangeShapeType="1"/>
            </p:cNvSpPr>
            <p:nvPr/>
          </p:nvSpPr>
          <p:spPr bwMode="auto">
            <a:xfrm>
              <a:off x="1728" y="1488"/>
              <a:ext cx="480" cy="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cxnSp>
          <p:nvCxnSpPr>
            <p:cNvPr id="19493" name="AutoShape 35"/>
            <p:cNvCxnSpPr>
              <a:cxnSpLocks noChangeShapeType="1"/>
            </p:cNvCxnSpPr>
            <p:nvPr/>
          </p:nvCxnSpPr>
          <p:spPr bwMode="auto">
            <a:xfrm rot="5400000" flipV="1">
              <a:off x="1503" y="1281"/>
              <a:ext cx="306" cy="144"/>
            </a:xfrm>
            <a:prstGeom prst="curvedConnector3">
              <a:avLst>
                <a:gd name="adj1" fmla="val 90519"/>
              </a:avLst>
            </a:prstGeom>
            <a:noFill/>
            <a:ln w="19050">
              <a:solidFill>
                <a:schemeClr val="accent2"/>
              </a:solidFill>
              <a:round/>
              <a:headEnd/>
              <a:tailEnd/>
            </a:ln>
            <a:extLst>
              <a:ext uri="{909E8E84-426E-40DD-AFC4-6F175D3DCCD1}">
                <a14:hiddenFill xmlns:a14="http://schemas.microsoft.com/office/drawing/2010/main">
                  <a:noFill/>
                </a14:hiddenFill>
              </a:ext>
            </a:extLst>
          </p:spPr>
        </p:cxnSp>
      </p:grpSp>
      <p:sp>
        <p:nvSpPr>
          <p:cNvPr id="49188" name="Text Box 36"/>
          <p:cNvSpPr txBox="1">
            <a:spLocks noChangeArrowheads="1"/>
          </p:cNvSpPr>
          <p:nvPr/>
        </p:nvSpPr>
        <p:spPr bwMode="auto">
          <a:xfrm>
            <a:off x="457200" y="533400"/>
            <a:ext cx="81534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rtl="0" eaLnBrk="1" hangingPunct="1"/>
            <a:r>
              <a:rPr lang="en-US" altLang="zh-CN" b="1">
                <a:effectLst>
                  <a:outerShdw blurRad="38100" dist="38100" dir="2700000" algn="tl">
                    <a:srgbClr val="C0C0C0"/>
                  </a:outerShdw>
                </a:effectLst>
                <a:latin typeface="Cambria" pitchFamily="18" charset="0"/>
                <a:ea typeface="SimSun" pitchFamily="2" charset="-122"/>
              </a:rPr>
              <a:t>Catabolism and anabolism are always related</a:t>
            </a:r>
          </a:p>
        </p:txBody>
      </p:sp>
    </p:spTree>
    <p:extLst>
      <p:ext uri="{BB962C8B-B14F-4D97-AF65-F5344CB8AC3E}">
        <p14:creationId xmlns:p14="http://schemas.microsoft.com/office/powerpoint/2010/main" val="423660520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SYNTHESIS OF CHOLESTEROL</a:t>
            </a:r>
            <a:br>
              <a:rPr lang="en-US" sz="3600" dirty="0"/>
            </a:br>
            <a:endParaRPr lang="en-US" sz="3600" dirty="0"/>
          </a:p>
        </p:txBody>
      </p:sp>
      <p:sp>
        <p:nvSpPr>
          <p:cNvPr id="3" name="Content Placeholder 2"/>
          <p:cNvSpPr>
            <a:spLocks noGrp="1"/>
          </p:cNvSpPr>
          <p:nvPr>
            <p:ph idx="1"/>
          </p:nvPr>
        </p:nvSpPr>
        <p:spPr/>
        <p:txBody>
          <a:bodyPr/>
          <a:lstStyle/>
          <a:p>
            <a:r>
              <a:rPr lang="en-US" dirty="0" smtClean="0"/>
              <a:t>Nearly </a:t>
            </a:r>
            <a:r>
              <a:rPr lang="en-US" dirty="0"/>
              <a:t>all tissues in the body are capable of </a:t>
            </a:r>
            <a:r>
              <a:rPr lang="en-US" dirty="0" smtClean="0"/>
              <a:t>synthesizing cholesterol </a:t>
            </a:r>
            <a:r>
              <a:rPr lang="en-US" dirty="0"/>
              <a:t>from acetyl CoA</a:t>
            </a:r>
            <a:r>
              <a:rPr lang="en-US" dirty="0" smtClean="0"/>
              <a:t>.</a:t>
            </a:r>
          </a:p>
          <a:p>
            <a:r>
              <a:rPr lang="en-US" dirty="0"/>
              <a:t>The liver accounts for </a:t>
            </a:r>
            <a:r>
              <a:rPr lang="en-US" dirty="0" smtClean="0"/>
              <a:t>about 20</a:t>
            </a:r>
            <a:r>
              <a:rPr lang="en-US" dirty="0"/>
              <a:t>% of endogenous cholesterol</a:t>
            </a:r>
            <a:r>
              <a:rPr lang="en-US" dirty="0" smtClean="0"/>
              <a:t>.</a:t>
            </a:r>
          </a:p>
          <a:p>
            <a:r>
              <a:rPr lang="en-US" dirty="0"/>
              <a:t>Among the </a:t>
            </a:r>
            <a:r>
              <a:rPr lang="en-US" dirty="0" err="1"/>
              <a:t>extrahepatic</a:t>
            </a:r>
            <a:r>
              <a:rPr lang="en-US" dirty="0"/>
              <a:t> </a:t>
            </a:r>
            <a:r>
              <a:rPr lang="en-US" dirty="0" smtClean="0"/>
              <a:t>tissues, which </a:t>
            </a:r>
            <a:r>
              <a:rPr lang="en-US" dirty="0"/>
              <a:t>are responsible for the remaining 80% </a:t>
            </a:r>
            <a:r>
              <a:rPr lang="en-US" dirty="0" smtClean="0"/>
              <a:t>of synthesized</a:t>
            </a:r>
            <a:r>
              <a:rPr lang="en-US" dirty="0"/>
              <a:t> </a:t>
            </a:r>
            <a:r>
              <a:rPr lang="en-US" dirty="0" smtClean="0"/>
              <a:t>cholesterol</a:t>
            </a:r>
            <a:r>
              <a:rPr lang="en-US" dirty="0"/>
              <a:t>, the intestine is probably the most active.</a:t>
            </a:r>
          </a:p>
        </p:txBody>
      </p:sp>
    </p:spTree>
    <p:extLst>
      <p:ext uri="{BB962C8B-B14F-4D97-AF65-F5344CB8AC3E}">
        <p14:creationId xmlns:p14="http://schemas.microsoft.com/office/powerpoint/2010/main" val="15119649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The cholesterol production rate, which includes both </a:t>
            </a:r>
            <a:r>
              <a:rPr lang="en-US" dirty="0" smtClean="0"/>
              <a:t>absorbed cholesterol </a:t>
            </a:r>
            <a:r>
              <a:rPr lang="en-US" dirty="0"/>
              <a:t>and endogenously synthesized </a:t>
            </a:r>
            <a:r>
              <a:rPr lang="en-US" dirty="0" smtClean="0"/>
              <a:t>cholesterol (1gm/day)</a:t>
            </a:r>
          </a:p>
          <a:p>
            <a:r>
              <a:rPr lang="en-US" dirty="0" smtClean="0"/>
              <a:t>Recommended diet intake 300mg/day</a:t>
            </a:r>
          </a:p>
          <a:p>
            <a:endParaRPr lang="en-US" dirty="0"/>
          </a:p>
          <a:p>
            <a:r>
              <a:rPr lang="en-US" dirty="0"/>
              <a:t>Endogenous synthesis therefore</a:t>
            </a:r>
          </a:p>
          <a:p>
            <a:pPr marL="109728" indent="0">
              <a:buNone/>
            </a:pPr>
            <a:r>
              <a:rPr lang="en-US" dirty="0"/>
              <a:t>accounts for more than two-thirds of the daily total.</a:t>
            </a:r>
          </a:p>
        </p:txBody>
      </p:sp>
    </p:spTree>
    <p:extLst>
      <p:ext uri="{BB962C8B-B14F-4D97-AF65-F5344CB8AC3E}">
        <p14:creationId xmlns:p14="http://schemas.microsoft.com/office/powerpoint/2010/main" val="128058511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Steps of cholesterol synthesis </a:t>
            </a:r>
            <a:endParaRPr lang="en-US" dirty="0"/>
          </a:p>
        </p:txBody>
      </p:sp>
      <p:sp>
        <p:nvSpPr>
          <p:cNvPr id="3" name="Content Placeholder 2"/>
          <p:cNvSpPr>
            <a:spLocks noGrp="1"/>
          </p:cNvSpPr>
          <p:nvPr>
            <p:ph idx="1"/>
          </p:nvPr>
        </p:nvSpPr>
        <p:spPr>
          <a:xfrm>
            <a:off x="914400" y="2119257"/>
            <a:ext cx="7086600" cy="3603812"/>
          </a:xfrm>
        </p:spPr>
        <p:txBody>
          <a:bodyPr>
            <a:normAutofit fontScale="85000" lnSpcReduction="20000"/>
          </a:bodyPr>
          <a:lstStyle/>
          <a:p>
            <a:r>
              <a:rPr lang="en-US" dirty="0"/>
              <a:t>At least 26 steps are known to be involved in the </a:t>
            </a:r>
            <a:r>
              <a:rPr lang="en-US" dirty="0" smtClean="0"/>
              <a:t>formation of </a:t>
            </a:r>
            <a:r>
              <a:rPr lang="en-US" dirty="0"/>
              <a:t>cholesterol from acetyl CoA</a:t>
            </a:r>
            <a:r>
              <a:rPr lang="en-US" dirty="0" smtClean="0"/>
              <a:t>.</a:t>
            </a:r>
          </a:p>
          <a:p>
            <a:r>
              <a:rPr lang="en-US" dirty="0"/>
              <a:t>the synthesis of cholesterol </a:t>
            </a:r>
            <a:r>
              <a:rPr lang="en-US" dirty="0" smtClean="0"/>
              <a:t>can  be </a:t>
            </a:r>
            <a:r>
              <a:rPr lang="en-US" dirty="0"/>
              <a:t>thought of as occurring in three stages</a:t>
            </a:r>
            <a:r>
              <a:rPr lang="en-US" dirty="0" smtClean="0"/>
              <a:t>:</a:t>
            </a:r>
          </a:p>
          <a:p>
            <a:pPr marL="109728" indent="0">
              <a:buNone/>
            </a:pPr>
            <a:r>
              <a:rPr lang="en-US" dirty="0" smtClean="0"/>
              <a:t>1- a </a:t>
            </a:r>
            <a:r>
              <a:rPr lang="en-US" dirty="0"/>
              <a:t>cytoplasmic sequence by which </a:t>
            </a:r>
            <a:r>
              <a:rPr lang="en-US" dirty="0" smtClean="0"/>
              <a:t>3-hydroxy-3-methylglutaryl  CoA </a:t>
            </a:r>
            <a:r>
              <a:rPr lang="en-US" dirty="0"/>
              <a:t>(HMG CoA) is formed from 3 </a:t>
            </a:r>
            <a:r>
              <a:rPr lang="en-US" dirty="0" smtClean="0"/>
              <a:t>molecules of acetyl CoA</a:t>
            </a:r>
          </a:p>
          <a:p>
            <a:pPr marL="624078" indent="-514350">
              <a:buAutoNum type="arabicPeriod"/>
            </a:pPr>
            <a:endParaRPr lang="en-US" dirty="0"/>
          </a:p>
          <a:p>
            <a:pPr marL="109728" indent="0">
              <a:buNone/>
            </a:pPr>
            <a:r>
              <a:rPr lang="en-US" b="1" dirty="0"/>
              <a:t>2. </a:t>
            </a:r>
            <a:r>
              <a:rPr lang="en-US" dirty="0"/>
              <a:t>the conversion of HMG CoA to </a:t>
            </a:r>
            <a:r>
              <a:rPr lang="en-US" dirty="0" err="1"/>
              <a:t>squalene</a:t>
            </a:r>
            <a:r>
              <a:rPr lang="en-US" dirty="0"/>
              <a:t>, including </a:t>
            </a:r>
            <a:r>
              <a:rPr lang="en-US" dirty="0" smtClean="0"/>
              <a:t>the important </a:t>
            </a:r>
            <a:r>
              <a:rPr lang="en-US" dirty="0"/>
              <a:t>rate-limiting step of cholesterol synthesis</a:t>
            </a:r>
            <a:r>
              <a:rPr lang="en-US" dirty="0" smtClean="0"/>
              <a:t>,  in </a:t>
            </a:r>
            <a:r>
              <a:rPr lang="en-US" dirty="0"/>
              <a:t>which HMG CoA is reduced to </a:t>
            </a:r>
            <a:r>
              <a:rPr lang="en-US" dirty="0" err="1"/>
              <a:t>mevalonic</a:t>
            </a:r>
            <a:r>
              <a:rPr lang="en-US" dirty="0"/>
              <a:t> acid </a:t>
            </a:r>
            <a:r>
              <a:rPr lang="en-US" dirty="0" smtClean="0"/>
              <a:t>by HMG </a:t>
            </a:r>
            <a:r>
              <a:rPr lang="en-US" dirty="0"/>
              <a:t>CoA </a:t>
            </a:r>
            <a:r>
              <a:rPr lang="en-US" dirty="0" err="1" smtClean="0"/>
              <a:t>reductase</a:t>
            </a:r>
            <a:endParaRPr lang="en-US" dirty="0" smtClean="0"/>
          </a:p>
          <a:p>
            <a:pPr marL="109728" indent="0">
              <a:buNone/>
            </a:pPr>
            <a:endParaRPr lang="en-US" dirty="0"/>
          </a:p>
          <a:p>
            <a:pPr marL="109728" indent="0">
              <a:buNone/>
            </a:pPr>
            <a:r>
              <a:rPr lang="en-US" b="1" dirty="0"/>
              <a:t>3. </a:t>
            </a:r>
            <a:r>
              <a:rPr lang="en-US" dirty="0"/>
              <a:t>the formation of cholesterol from </a:t>
            </a:r>
            <a:r>
              <a:rPr lang="en-US" dirty="0" err="1"/>
              <a:t>squalene</a:t>
            </a:r>
            <a:endParaRPr lang="en-US" dirty="0"/>
          </a:p>
        </p:txBody>
      </p:sp>
    </p:spTree>
    <p:extLst>
      <p:ext uri="{BB962C8B-B14F-4D97-AF65-F5344CB8AC3E}">
        <p14:creationId xmlns:p14="http://schemas.microsoft.com/office/powerpoint/2010/main" val="110896668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dirty="0"/>
              <a:t>As total body cholesterol increases, the rate of </a:t>
            </a:r>
            <a:r>
              <a:rPr lang="en-US" dirty="0" smtClean="0"/>
              <a:t>synthesis tends </a:t>
            </a:r>
            <a:r>
              <a:rPr lang="en-US" dirty="0"/>
              <a:t>to decrease</a:t>
            </a:r>
            <a:r>
              <a:rPr lang="en-US" dirty="0" smtClean="0"/>
              <a:t>. </a:t>
            </a:r>
            <a:r>
              <a:rPr lang="en-US" b="1" dirty="0" smtClean="0">
                <a:solidFill>
                  <a:srgbClr val="FF0000"/>
                </a:solidFill>
              </a:rPr>
              <a:t>(negative feedback mechanism)</a:t>
            </a:r>
          </a:p>
          <a:p>
            <a:r>
              <a:rPr lang="en-US" dirty="0" smtClean="0"/>
              <a:t> </a:t>
            </a:r>
            <a:r>
              <a:rPr lang="en-US" dirty="0"/>
              <a:t>This is known to be caused by a </a:t>
            </a:r>
            <a:r>
              <a:rPr lang="en-US" dirty="0" smtClean="0"/>
              <a:t>negative </a:t>
            </a:r>
            <a:r>
              <a:rPr lang="en-US" dirty="0"/>
              <a:t>feedback regulation of the HMG CoA </a:t>
            </a:r>
            <a:r>
              <a:rPr lang="en-US" dirty="0" err="1"/>
              <a:t>reductase</a:t>
            </a:r>
            <a:r>
              <a:rPr lang="en-US" dirty="0"/>
              <a:t> reaction</a:t>
            </a:r>
            <a:r>
              <a:rPr lang="en-US" dirty="0" smtClean="0"/>
              <a:t>.</a:t>
            </a:r>
          </a:p>
          <a:p>
            <a:r>
              <a:rPr lang="en-US" dirty="0"/>
              <a:t>The suppression is not sufficient to</a:t>
            </a:r>
          </a:p>
          <a:p>
            <a:pPr marL="109728" indent="0">
              <a:buNone/>
            </a:pPr>
            <a:r>
              <a:rPr lang="en-US" dirty="0" smtClean="0"/>
              <a:t> prevent </a:t>
            </a:r>
            <a:r>
              <a:rPr lang="en-US" dirty="0"/>
              <a:t>an increase in the total body pool of </a:t>
            </a:r>
            <a:r>
              <a:rPr lang="en-US" dirty="0" smtClean="0"/>
              <a:t>cholesterol when </a:t>
            </a:r>
            <a:r>
              <a:rPr lang="en-US" dirty="0"/>
              <a:t>dietary intake is high.</a:t>
            </a:r>
          </a:p>
        </p:txBody>
      </p:sp>
    </p:spTree>
    <p:extLst>
      <p:ext uri="{BB962C8B-B14F-4D97-AF65-F5344CB8AC3E}">
        <p14:creationId xmlns:p14="http://schemas.microsoft.com/office/powerpoint/2010/main" val="395233337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706418"/>
          </a:xfrm>
        </p:spPr>
        <p:txBody>
          <a:bodyPr>
            <a:normAutofit/>
          </a:bodyPr>
          <a:lstStyle/>
          <a:p>
            <a:r>
              <a:rPr lang="en-US" sz="3600" dirty="0"/>
              <a:t>Regulation of Lipid Metabolism</a:t>
            </a:r>
          </a:p>
        </p:txBody>
      </p:sp>
      <p:sp>
        <p:nvSpPr>
          <p:cNvPr id="3" name="Content Placeholder 2"/>
          <p:cNvSpPr>
            <a:spLocks noGrp="1"/>
          </p:cNvSpPr>
          <p:nvPr>
            <p:ph idx="1"/>
          </p:nvPr>
        </p:nvSpPr>
        <p:spPr>
          <a:xfrm>
            <a:off x="990600" y="1600200"/>
            <a:ext cx="7315200" cy="4122869"/>
          </a:xfrm>
        </p:spPr>
        <p:txBody>
          <a:bodyPr>
            <a:normAutofit fontScale="92500" lnSpcReduction="10000"/>
          </a:bodyPr>
          <a:lstStyle/>
          <a:p>
            <a:r>
              <a:rPr lang="en-US" dirty="0"/>
              <a:t>The regulation of fatty acid oxidation is closely linked </a:t>
            </a:r>
            <a:r>
              <a:rPr lang="en-US" dirty="0" smtClean="0"/>
              <a:t>to carbohydrate </a:t>
            </a:r>
            <a:r>
              <a:rPr lang="en-US" dirty="0"/>
              <a:t>status</a:t>
            </a:r>
            <a:r>
              <a:rPr lang="en-US" dirty="0" smtClean="0"/>
              <a:t>.</a:t>
            </a:r>
          </a:p>
          <a:p>
            <a:endParaRPr lang="en-US" dirty="0"/>
          </a:p>
          <a:p>
            <a:r>
              <a:rPr lang="en-US" dirty="0"/>
              <a:t>Fatty acids formed in the </a:t>
            </a:r>
            <a:r>
              <a:rPr lang="en-US" dirty="0" smtClean="0"/>
              <a:t>cytoplast of </a:t>
            </a:r>
            <a:r>
              <a:rPr lang="en-US" dirty="0"/>
              <a:t>liver cells can either be converted </a:t>
            </a:r>
            <a:r>
              <a:rPr lang="en-US" dirty="0" smtClean="0"/>
              <a:t>into </a:t>
            </a:r>
            <a:r>
              <a:rPr lang="en-US" dirty="0" err="1" smtClean="0"/>
              <a:t>triacylglycerols</a:t>
            </a:r>
            <a:r>
              <a:rPr lang="en-US" dirty="0"/>
              <a:t> </a:t>
            </a:r>
            <a:r>
              <a:rPr lang="en-US" dirty="0" smtClean="0"/>
              <a:t>and </a:t>
            </a:r>
            <a:r>
              <a:rPr lang="en-US" dirty="0"/>
              <a:t>phospholipids or be transported via </a:t>
            </a:r>
            <a:r>
              <a:rPr lang="en-US" dirty="0" err="1"/>
              <a:t>carnitine</a:t>
            </a:r>
            <a:r>
              <a:rPr lang="en-US" dirty="0"/>
              <a:t> </a:t>
            </a:r>
            <a:r>
              <a:rPr lang="en-US" dirty="0" smtClean="0"/>
              <a:t>into the </a:t>
            </a:r>
            <a:r>
              <a:rPr lang="en-US" dirty="0"/>
              <a:t>mitochondrion for oxidation</a:t>
            </a:r>
            <a:r>
              <a:rPr lang="en-US" dirty="0" smtClean="0"/>
              <a:t>.</a:t>
            </a:r>
          </a:p>
          <a:p>
            <a:r>
              <a:rPr lang="en-US" dirty="0"/>
              <a:t>The enzyme </a:t>
            </a:r>
            <a:r>
              <a:rPr lang="en-US" dirty="0" err="1" smtClean="0"/>
              <a:t>carnitine</a:t>
            </a:r>
            <a:r>
              <a:rPr lang="en-US" dirty="0"/>
              <a:t> </a:t>
            </a:r>
            <a:r>
              <a:rPr lang="en-US" dirty="0" smtClean="0"/>
              <a:t>acyl </a:t>
            </a:r>
            <a:r>
              <a:rPr lang="en-US" dirty="0" err="1"/>
              <a:t>transferase</a:t>
            </a:r>
            <a:r>
              <a:rPr lang="en-US" dirty="0"/>
              <a:t> I, which catalyzes the transfer of fatty </a:t>
            </a:r>
            <a:r>
              <a:rPr lang="en-US" dirty="0" smtClean="0"/>
              <a:t>acyl groups </a:t>
            </a:r>
            <a:r>
              <a:rPr lang="en-US" dirty="0"/>
              <a:t>to </a:t>
            </a:r>
            <a:r>
              <a:rPr lang="en-US" dirty="0" err="1"/>
              <a:t>carnitine</a:t>
            </a:r>
            <a:r>
              <a:rPr lang="en-US" dirty="0"/>
              <a:t> </a:t>
            </a:r>
            <a:r>
              <a:rPr lang="en-US" dirty="0" smtClean="0"/>
              <a:t>(, </a:t>
            </a:r>
            <a:r>
              <a:rPr lang="en-US" dirty="0"/>
              <a:t>is specifically </a:t>
            </a:r>
            <a:r>
              <a:rPr lang="en-US" dirty="0" smtClean="0"/>
              <a:t>inhibited by </a:t>
            </a:r>
            <a:r>
              <a:rPr lang="en-US" dirty="0" err="1"/>
              <a:t>malonyl</a:t>
            </a:r>
            <a:r>
              <a:rPr lang="en-US" dirty="0"/>
              <a:t> CoA. </a:t>
            </a:r>
            <a:endParaRPr lang="en-US" dirty="0" smtClean="0"/>
          </a:p>
          <a:p>
            <a:r>
              <a:rPr lang="en-US" dirty="0" smtClean="0"/>
              <a:t>Recall </a:t>
            </a:r>
            <a:r>
              <a:rPr lang="en-US" dirty="0"/>
              <a:t>that </a:t>
            </a:r>
            <a:r>
              <a:rPr lang="en-US" dirty="0" err="1"/>
              <a:t>malonyl</a:t>
            </a:r>
            <a:r>
              <a:rPr lang="en-US" dirty="0"/>
              <a:t> CoA is the </a:t>
            </a:r>
            <a:r>
              <a:rPr lang="en-US" dirty="0" smtClean="0"/>
              <a:t>first intermediate </a:t>
            </a:r>
            <a:r>
              <a:rPr lang="en-US" dirty="0"/>
              <a:t>in the synthesis of fatty acids</a:t>
            </a:r>
          </a:p>
        </p:txBody>
      </p:sp>
    </p:spTree>
    <p:extLst>
      <p:ext uri="{BB962C8B-B14F-4D97-AF65-F5344CB8AC3E}">
        <p14:creationId xmlns:p14="http://schemas.microsoft.com/office/powerpoint/2010/main" val="112856587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Therefore, </a:t>
            </a:r>
            <a:r>
              <a:rPr lang="en-US" dirty="0" smtClean="0"/>
              <a:t>it is </a:t>
            </a:r>
            <a:r>
              <a:rPr lang="en-US" dirty="0"/>
              <a:t>logical that an increase in the concentration of </a:t>
            </a:r>
            <a:r>
              <a:rPr lang="en-US" dirty="0" err="1" smtClean="0"/>
              <a:t>malonyl</a:t>
            </a:r>
            <a:r>
              <a:rPr lang="en-US" dirty="0" smtClean="0"/>
              <a:t> CoA </a:t>
            </a:r>
            <a:r>
              <a:rPr lang="en-US" dirty="0"/>
              <a:t>would promote fatty acid synthesis while </a:t>
            </a:r>
            <a:r>
              <a:rPr lang="en-US" dirty="0" smtClean="0"/>
              <a:t>inhibiting fatty </a:t>
            </a:r>
            <a:r>
              <a:rPr lang="en-US" dirty="0"/>
              <a:t>acid oxidation</a:t>
            </a:r>
            <a:r>
              <a:rPr lang="en-US" dirty="0" smtClean="0"/>
              <a:t>.</a:t>
            </a:r>
          </a:p>
          <a:p>
            <a:endParaRPr lang="en-US" dirty="0"/>
          </a:p>
          <a:p>
            <a:r>
              <a:rPr lang="en-US" dirty="0" err="1"/>
              <a:t>Malonyl</a:t>
            </a:r>
            <a:r>
              <a:rPr lang="en-US" dirty="0"/>
              <a:t> CoA </a:t>
            </a:r>
            <a:r>
              <a:rPr lang="en-US" dirty="0" smtClean="0"/>
              <a:t>concentration increases </a:t>
            </a:r>
            <a:r>
              <a:rPr lang="en-US" dirty="0"/>
              <a:t>whenever a person is well supplied with carbohydrate</a:t>
            </a:r>
          </a:p>
        </p:txBody>
      </p:sp>
    </p:spTree>
    <p:extLst>
      <p:ext uri="{BB962C8B-B14F-4D97-AF65-F5344CB8AC3E}">
        <p14:creationId xmlns:p14="http://schemas.microsoft.com/office/powerpoint/2010/main" val="383523307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219200"/>
            <a:ext cx="6934200" cy="4503869"/>
          </a:xfrm>
        </p:spPr>
        <p:txBody>
          <a:bodyPr>
            <a:normAutofit fontScale="92500" lnSpcReduction="10000"/>
          </a:bodyPr>
          <a:lstStyle/>
          <a:p>
            <a:r>
              <a:rPr lang="en-US" dirty="0"/>
              <a:t>Blood glucose levels can affect lipolysis and fatty </a:t>
            </a:r>
            <a:r>
              <a:rPr lang="en-US" dirty="0" smtClean="0"/>
              <a:t>acid oxidation </a:t>
            </a:r>
            <a:r>
              <a:rPr lang="en-US" dirty="0"/>
              <a:t>by other </a:t>
            </a:r>
            <a:r>
              <a:rPr lang="en-US" dirty="0" smtClean="0"/>
              <a:t>mechanisms.</a:t>
            </a:r>
          </a:p>
          <a:p>
            <a:pPr marL="109728" indent="0">
              <a:buNone/>
            </a:pPr>
            <a:endParaRPr lang="en-US" dirty="0" smtClean="0"/>
          </a:p>
          <a:p>
            <a:r>
              <a:rPr lang="en-US" dirty="0"/>
              <a:t>Hyperglycemia </a:t>
            </a:r>
            <a:r>
              <a:rPr lang="en-US" dirty="0" smtClean="0"/>
              <a:t>triggers the </a:t>
            </a:r>
            <a:r>
              <a:rPr lang="en-US" dirty="0"/>
              <a:t>release of insulin, which promotes glucose </a:t>
            </a:r>
            <a:r>
              <a:rPr lang="en-US" dirty="0" smtClean="0"/>
              <a:t>transport into </a:t>
            </a:r>
            <a:r>
              <a:rPr lang="en-US" dirty="0"/>
              <a:t>the adipose cell and therefore promotes </a:t>
            </a:r>
            <a:r>
              <a:rPr lang="en-US" dirty="0" err="1"/>
              <a:t>lipogenesis</a:t>
            </a:r>
            <a:r>
              <a:rPr lang="en-US" dirty="0" smtClean="0"/>
              <a:t>.</a:t>
            </a:r>
          </a:p>
          <a:p>
            <a:pPr marL="109728" indent="0">
              <a:buNone/>
            </a:pPr>
            <a:endParaRPr lang="en-US" dirty="0" smtClean="0"/>
          </a:p>
          <a:p>
            <a:r>
              <a:rPr lang="en-US" dirty="0"/>
              <a:t>Hypoglycemia</a:t>
            </a:r>
            <a:r>
              <a:rPr lang="en-US" dirty="0" smtClean="0"/>
              <a:t>, results </a:t>
            </a:r>
            <a:r>
              <a:rPr lang="en-US" dirty="0"/>
              <a:t>in a reduced </a:t>
            </a:r>
            <a:r>
              <a:rPr lang="en-US" dirty="0" smtClean="0"/>
              <a:t>intracellular supply </a:t>
            </a:r>
            <a:r>
              <a:rPr lang="en-US" dirty="0"/>
              <a:t>of glucose, thereby suppressing </a:t>
            </a:r>
            <a:r>
              <a:rPr lang="en-US" dirty="0" err="1"/>
              <a:t>lipogenesis</a:t>
            </a:r>
            <a:r>
              <a:rPr lang="en-US" dirty="0" smtClean="0"/>
              <a:t>.</a:t>
            </a:r>
          </a:p>
          <a:p>
            <a:pPr marL="109728" indent="0">
              <a:buNone/>
            </a:pPr>
            <a:endParaRPr lang="en-US" dirty="0" smtClean="0"/>
          </a:p>
          <a:p>
            <a:r>
              <a:rPr lang="en-US" dirty="0"/>
              <a:t>the low level of insulin accompanying the </a:t>
            </a:r>
            <a:r>
              <a:rPr lang="en-US" dirty="0" smtClean="0"/>
              <a:t>hypoglycemic state </a:t>
            </a:r>
            <a:r>
              <a:rPr lang="en-US" dirty="0"/>
              <a:t>would favor lipolysis, with a flow of free fatty </a:t>
            </a:r>
            <a:r>
              <a:rPr lang="en-US" dirty="0" smtClean="0"/>
              <a:t>acids into </a:t>
            </a:r>
            <a:r>
              <a:rPr lang="en-US" dirty="0"/>
              <a:t>the bloodstream</a:t>
            </a:r>
          </a:p>
        </p:txBody>
      </p:sp>
    </p:spTree>
    <p:extLst>
      <p:ext uri="{BB962C8B-B14F-4D97-AF65-F5344CB8AC3E}">
        <p14:creationId xmlns:p14="http://schemas.microsoft.com/office/powerpoint/2010/main" val="220193627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Low glucose levels also stimulate </a:t>
            </a:r>
            <a:r>
              <a:rPr lang="en-US" dirty="0" smtClean="0"/>
              <a:t>the rate </a:t>
            </a:r>
            <a:r>
              <a:rPr lang="en-US" dirty="0"/>
              <a:t>of fatty acid oxidation </a:t>
            </a:r>
            <a:r>
              <a:rPr lang="en-US" dirty="0" smtClean="0"/>
              <a:t>and lead to formation of ketone </a:t>
            </a:r>
            <a:r>
              <a:rPr lang="en-US" dirty="0"/>
              <a:t>bodies.</a:t>
            </a:r>
          </a:p>
        </p:txBody>
      </p:sp>
    </p:spTree>
    <p:extLst>
      <p:ext uri="{BB962C8B-B14F-4D97-AF65-F5344CB8AC3E}">
        <p14:creationId xmlns:p14="http://schemas.microsoft.com/office/powerpoint/2010/main" val="361915139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Lipolysis is stimulated by hormones such as </a:t>
            </a:r>
            <a:r>
              <a:rPr lang="en-US" dirty="0" smtClean="0"/>
              <a:t>epinephrine and </a:t>
            </a:r>
            <a:r>
              <a:rPr lang="en-US" dirty="0"/>
              <a:t>norepinephrine, adrenocorticotropic </a:t>
            </a:r>
            <a:r>
              <a:rPr lang="en-US" dirty="0" smtClean="0"/>
              <a:t>hormone (ACTH</a:t>
            </a:r>
            <a:r>
              <a:rPr lang="en-US" dirty="0"/>
              <a:t>), thyroid-stimulating hormone (TSH), </a:t>
            </a:r>
            <a:r>
              <a:rPr lang="en-US" dirty="0" smtClean="0"/>
              <a:t>glucagon, growth hormone, thyroxin, </a:t>
            </a:r>
          </a:p>
          <a:p>
            <a:endParaRPr lang="en-US" dirty="0"/>
          </a:p>
          <a:p>
            <a:endParaRPr lang="en-US" dirty="0" smtClean="0"/>
          </a:p>
          <a:p>
            <a:r>
              <a:rPr lang="en-US" dirty="0" smtClean="0"/>
              <a:t>The </a:t>
            </a:r>
            <a:r>
              <a:rPr lang="en-US" dirty="0"/>
              <a:t>key enzyme for the mobilization of fat is </a:t>
            </a:r>
            <a:r>
              <a:rPr lang="en-US" dirty="0" smtClean="0"/>
              <a:t>hormone- sensitive triacylglycerol </a:t>
            </a:r>
            <a:r>
              <a:rPr lang="en-US" dirty="0"/>
              <a:t>lipase, found in adipose </a:t>
            </a:r>
            <a:r>
              <a:rPr lang="en-US" dirty="0" smtClean="0"/>
              <a:t>tissue  cells. Then </a:t>
            </a:r>
            <a:r>
              <a:rPr lang="en-US" dirty="0" err="1" smtClean="0"/>
              <a:t>acetyle</a:t>
            </a:r>
            <a:r>
              <a:rPr lang="en-US" dirty="0" smtClean="0"/>
              <a:t> </a:t>
            </a:r>
            <a:r>
              <a:rPr lang="en-US" dirty="0" err="1" smtClean="0"/>
              <a:t>coA</a:t>
            </a:r>
            <a:r>
              <a:rPr lang="en-US" dirty="0" smtClean="0"/>
              <a:t> carboxylase </a:t>
            </a:r>
            <a:endParaRPr lang="en-US" dirty="0"/>
          </a:p>
        </p:txBody>
      </p:sp>
    </p:spTree>
    <p:extLst>
      <p:ext uri="{BB962C8B-B14F-4D97-AF65-F5344CB8AC3E}">
        <p14:creationId xmlns:p14="http://schemas.microsoft.com/office/powerpoint/2010/main" val="291639051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 Fat Thermogenesis</a:t>
            </a:r>
          </a:p>
        </p:txBody>
      </p:sp>
      <p:sp>
        <p:nvSpPr>
          <p:cNvPr id="3" name="Content Placeholder 2"/>
          <p:cNvSpPr>
            <a:spLocks noGrp="1"/>
          </p:cNvSpPr>
          <p:nvPr>
            <p:ph idx="1"/>
          </p:nvPr>
        </p:nvSpPr>
        <p:spPr/>
        <p:txBody>
          <a:bodyPr/>
          <a:lstStyle/>
          <a:p>
            <a:r>
              <a:rPr lang="en-US" dirty="0"/>
              <a:t>Brown adipose tissue obtains its name from its high </a:t>
            </a:r>
            <a:r>
              <a:rPr lang="en-US" dirty="0" smtClean="0"/>
              <a:t>degree of </a:t>
            </a:r>
            <a:r>
              <a:rPr lang="en-US" dirty="0"/>
              <a:t>vascularity and the abundant mitochondria present </a:t>
            </a:r>
            <a:r>
              <a:rPr lang="en-US" dirty="0" smtClean="0"/>
              <a:t>in it as compared to white fat.</a:t>
            </a:r>
          </a:p>
          <a:p>
            <a:r>
              <a:rPr lang="en-US" dirty="0" smtClean="0"/>
              <a:t> the </a:t>
            </a:r>
            <a:r>
              <a:rPr lang="en-US" dirty="0"/>
              <a:t>mitochondria also are structurally</a:t>
            </a:r>
          </a:p>
          <a:p>
            <a:pPr marL="109728" indent="0">
              <a:buNone/>
            </a:pPr>
            <a:r>
              <a:rPr lang="en-US" dirty="0"/>
              <a:t>different, to promote </a:t>
            </a:r>
            <a:r>
              <a:rPr lang="en-US" b="1" dirty="0"/>
              <a:t>thermogenesis </a:t>
            </a:r>
            <a:r>
              <a:rPr lang="en-US" dirty="0"/>
              <a:t>(heat </a:t>
            </a:r>
            <a:r>
              <a:rPr lang="en-US" dirty="0" smtClean="0"/>
              <a:t>production) at </a:t>
            </a:r>
            <a:r>
              <a:rPr lang="en-US" dirty="0"/>
              <a:t>the expense of producing ATP.</a:t>
            </a:r>
          </a:p>
        </p:txBody>
      </p:sp>
    </p:spTree>
    <p:extLst>
      <p:ext uri="{BB962C8B-B14F-4D97-AF65-F5344CB8AC3E}">
        <p14:creationId xmlns:p14="http://schemas.microsoft.com/office/powerpoint/2010/main" val="23528911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4" name="Rectangle 4"/>
          <p:cNvSpPr>
            <a:spLocks noGrp="1" noChangeArrowheads="1"/>
          </p:cNvSpPr>
          <p:nvPr>
            <p:ph type="title"/>
          </p:nvPr>
        </p:nvSpPr>
        <p:spPr>
          <a:xfrm>
            <a:off x="2438400" y="685800"/>
            <a:ext cx="4343400" cy="685800"/>
          </a:xfrm>
        </p:spPr>
        <p:txBody>
          <a:bodyPr/>
          <a:lstStyle/>
          <a:p>
            <a:pPr eaLnBrk="1" hangingPunct="1">
              <a:defRPr/>
            </a:pPr>
            <a:r>
              <a:rPr lang="en-US" altLang="zh-CN" sz="3600" dirty="0">
                <a:effectLst>
                  <a:outerShdw blurRad="38100" dist="38100" dir="2700000" algn="tl">
                    <a:srgbClr val="000000">
                      <a:alpha val="43137"/>
                    </a:srgbClr>
                  </a:outerShdw>
                </a:effectLst>
                <a:latin typeface="Cambria" pitchFamily="18" charset="0"/>
                <a:ea typeface="+mj-ea"/>
              </a:rPr>
              <a:t>Chemical energy</a:t>
            </a:r>
            <a:endParaRPr lang="zh-CN" altLang="en-US" sz="3600" dirty="0">
              <a:effectLst>
                <a:outerShdw blurRad="38100" dist="38100" dir="2700000" algn="tl">
                  <a:srgbClr val="000000">
                    <a:alpha val="43137"/>
                  </a:srgbClr>
                </a:outerShdw>
              </a:effectLst>
              <a:latin typeface="Cambria" pitchFamily="18" charset="0"/>
              <a:ea typeface="+mj-ea"/>
            </a:endParaRPr>
          </a:p>
        </p:txBody>
      </p:sp>
      <p:sp>
        <p:nvSpPr>
          <p:cNvPr id="92165" name="Rectangle 5"/>
          <p:cNvSpPr>
            <a:spLocks noGrp="1" noChangeArrowheads="1"/>
          </p:cNvSpPr>
          <p:nvPr>
            <p:ph idx="1"/>
          </p:nvPr>
        </p:nvSpPr>
        <p:spPr>
          <a:xfrm>
            <a:off x="685800" y="1600200"/>
            <a:ext cx="7848600" cy="4419600"/>
          </a:xfrm>
        </p:spPr>
        <p:txBody>
          <a:bodyPr>
            <a:normAutofit/>
          </a:bodyPr>
          <a:lstStyle/>
          <a:p>
            <a:pPr algn="l" rtl="0" eaLnBrk="1" hangingPunct="1">
              <a:lnSpc>
                <a:spcPct val="150000"/>
              </a:lnSpc>
              <a:buFont typeface="Wingdings" pitchFamily="2" charset="2"/>
              <a:buChar char="ü"/>
              <a:defRPr/>
            </a:pPr>
            <a:r>
              <a:rPr lang="en-US" altLang="zh-CN" dirty="0">
                <a:solidFill>
                  <a:srgbClr val="0000FF"/>
                </a:solidFill>
                <a:effectLst>
                  <a:outerShdw blurRad="38100" dist="38100" dir="2700000" algn="tl">
                    <a:srgbClr val="000000">
                      <a:alpha val="43137"/>
                    </a:srgbClr>
                  </a:outerShdw>
                </a:effectLst>
                <a:latin typeface="Cambria" pitchFamily="18" charset="0"/>
                <a:ea typeface="+mn-ea"/>
              </a:rPr>
              <a:t>ATP -</a:t>
            </a:r>
            <a:r>
              <a:rPr lang="en-US" altLang="zh-CN" dirty="0">
                <a:solidFill>
                  <a:srgbClr val="CC0099"/>
                </a:solidFill>
                <a:effectLst>
                  <a:outerShdw blurRad="38100" dist="38100" dir="2700000" algn="tl">
                    <a:srgbClr val="000000">
                      <a:alpha val="43137"/>
                    </a:srgbClr>
                  </a:outerShdw>
                </a:effectLst>
                <a:latin typeface="Cambria" pitchFamily="18" charset="0"/>
                <a:ea typeface="+mn-ea"/>
              </a:rPr>
              <a:t> </a:t>
            </a:r>
            <a:r>
              <a:rPr lang="en-US" altLang="zh-CN" dirty="0">
                <a:latin typeface="Cambria" pitchFamily="18" charset="0"/>
                <a:ea typeface="+mn-ea"/>
              </a:rPr>
              <a:t>energy currency. </a:t>
            </a:r>
            <a:r>
              <a:rPr lang="en-US" altLang="en-US" dirty="0">
                <a:latin typeface="Cambria" pitchFamily="18" charset="0"/>
                <a:ea typeface="+mn-ea"/>
              </a:rPr>
              <a:t>It serves as the driving force for nearly all biochemical processes</a:t>
            </a:r>
            <a:endParaRPr lang="en-US" altLang="zh-CN" dirty="0">
              <a:latin typeface="Cambria" pitchFamily="18" charset="0"/>
              <a:ea typeface="+mn-ea"/>
            </a:endParaRPr>
          </a:p>
          <a:p>
            <a:pPr algn="l" rtl="0" eaLnBrk="1" hangingPunct="1">
              <a:lnSpc>
                <a:spcPct val="150000"/>
              </a:lnSpc>
              <a:buFont typeface="Wingdings" pitchFamily="2" charset="2"/>
              <a:buChar char="ü"/>
              <a:defRPr/>
            </a:pPr>
            <a:r>
              <a:rPr lang="en-US" altLang="zh-CN" dirty="0">
                <a:solidFill>
                  <a:srgbClr val="0000FF"/>
                </a:solidFill>
                <a:effectLst>
                  <a:outerShdw blurRad="38100" dist="38100" dir="2700000" algn="tl">
                    <a:srgbClr val="000000">
                      <a:alpha val="43137"/>
                    </a:srgbClr>
                  </a:outerShdw>
                </a:effectLst>
                <a:latin typeface="Cambria" pitchFamily="18" charset="0"/>
                <a:ea typeface="+mn-ea"/>
              </a:rPr>
              <a:t>NADH,NADPH</a:t>
            </a:r>
            <a:r>
              <a:rPr lang="en-US" altLang="zh-CN" dirty="0">
                <a:latin typeface="Cambria" pitchFamily="18" charset="0"/>
                <a:ea typeface="+mn-ea"/>
              </a:rPr>
              <a:t> - reducing power.</a:t>
            </a:r>
          </a:p>
          <a:p>
            <a:pPr algn="l" rtl="0" eaLnBrk="1" hangingPunct="1">
              <a:lnSpc>
                <a:spcPct val="150000"/>
              </a:lnSpc>
              <a:buFont typeface="Wingdings" pitchFamily="2" charset="2"/>
              <a:buNone/>
              <a:defRPr/>
            </a:pPr>
            <a:r>
              <a:rPr lang="en-US" altLang="zh-CN" dirty="0">
                <a:latin typeface="Cambria" pitchFamily="18" charset="0"/>
                <a:ea typeface="+mn-ea"/>
              </a:rPr>
              <a:t>    </a:t>
            </a:r>
            <a:r>
              <a:rPr lang="en-US" altLang="zh-CN" dirty="0">
                <a:solidFill>
                  <a:srgbClr val="CC0099"/>
                </a:solidFill>
                <a:latin typeface="Cambria" pitchFamily="18" charset="0"/>
                <a:ea typeface="+mn-ea"/>
              </a:rPr>
              <a:t>NADH</a:t>
            </a:r>
            <a:r>
              <a:rPr lang="en-US" altLang="zh-CN" dirty="0">
                <a:latin typeface="Cambria" pitchFamily="18" charset="0"/>
                <a:ea typeface="+mn-ea"/>
              </a:rPr>
              <a:t> </a:t>
            </a:r>
            <a:r>
              <a:rPr lang="en-US" altLang="en-US" dirty="0">
                <a:latin typeface="Cambria" pitchFamily="18" charset="0"/>
                <a:ea typeface="+mn-ea"/>
              </a:rPr>
              <a:t>for oxidation and energy yielding. </a:t>
            </a:r>
          </a:p>
          <a:p>
            <a:pPr algn="l" rtl="0" eaLnBrk="1" hangingPunct="1">
              <a:lnSpc>
                <a:spcPct val="150000"/>
              </a:lnSpc>
              <a:buFont typeface="Wingdings" pitchFamily="2" charset="2"/>
              <a:buNone/>
              <a:defRPr/>
            </a:pPr>
            <a:r>
              <a:rPr lang="en-US" altLang="en-US" dirty="0">
                <a:latin typeface="Cambria" pitchFamily="18" charset="0"/>
                <a:ea typeface="+mn-ea"/>
              </a:rPr>
              <a:t>    </a:t>
            </a:r>
            <a:r>
              <a:rPr lang="en-US" altLang="en-US" dirty="0">
                <a:solidFill>
                  <a:srgbClr val="CC0099"/>
                </a:solidFill>
                <a:latin typeface="Cambria" pitchFamily="18" charset="0"/>
                <a:ea typeface="+mn-ea"/>
              </a:rPr>
              <a:t>NADPH</a:t>
            </a:r>
            <a:r>
              <a:rPr lang="en-US" altLang="en-US" dirty="0">
                <a:latin typeface="Cambria" pitchFamily="18" charset="0"/>
                <a:ea typeface="+mn-ea"/>
              </a:rPr>
              <a:t> for biosynthetic processes </a:t>
            </a:r>
            <a:endParaRPr lang="en-US" altLang="zh-CN" dirty="0">
              <a:latin typeface="Cambria" pitchFamily="18" charset="0"/>
              <a:ea typeface="+mn-ea"/>
            </a:endParaRPr>
          </a:p>
        </p:txBody>
      </p:sp>
    </p:spTree>
    <p:extLst>
      <p:ext uri="{BB962C8B-B14F-4D97-AF65-F5344CB8AC3E}">
        <p14:creationId xmlns:p14="http://schemas.microsoft.com/office/powerpoint/2010/main" val="165357676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t>Two types of external stimuli trigger thermogenesis: </a:t>
            </a:r>
            <a:endParaRPr lang="en-US" dirty="0" smtClean="0"/>
          </a:p>
          <a:p>
            <a:r>
              <a:rPr lang="en-US" dirty="0" smtClean="0"/>
              <a:t>(1) ingestion </a:t>
            </a:r>
            <a:r>
              <a:rPr lang="en-US" dirty="0"/>
              <a:t>of food and </a:t>
            </a:r>
            <a:endParaRPr lang="en-US" dirty="0" smtClean="0"/>
          </a:p>
          <a:p>
            <a:r>
              <a:rPr lang="en-US" dirty="0" smtClean="0"/>
              <a:t>(</a:t>
            </a:r>
            <a:r>
              <a:rPr lang="en-US" dirty="0"/>
              <a:t>2) prolonged exposure to cold temperature.</a:t>
            </a:r>
          </a:p>
          <a:p>
            <a:r>
              <a:rPr lang="en-US" dirty="0"/>
              <a:t>Both of these events stimulate the tissue via </a:t>
            </a:r>
            <a:r>
              <a:rPr lang="en-US" dirty="0" smtClean="0"/>
              <a:t>sympathetic innervation </a:t>
            </a:r>
            <a:r>
              <a:rPr lang="en-US" dirty="0"/>
              <a:t>via the hormone norepinephrine</a:t>
            </a:r>
            <a:r>
              <a:rPr lang="en-US" dirty="0" smtClean="0"/>
              <a:t>.</a:t>
            </a:r>
          </a:p>
          <a:p>
            <a:r>
              <a:rPr lang="en-US" dirty="0"/>
              <a:t>Theoretically, then, weight reduction should </a:t>
            </a:r>
            <a:r>
              <a:rPr lang="en-US" dirty="0" smtClean="0"/>
              <a:t>accompany a </a:t>
            </a:r>
            <a:r>
              <a:rPr lang="en-US" dirty="0"/>
              <a:t>higher activity of brown fat,</a:t>
            </a:r>
          </a:p>
        </p:txBody>
      </p:sp>
    </p:spTree>
    <p:extLst>
      <p:ext uri="{BB962C8B-B14F-4D97-AF65-F5344CB8AC3E}">
        <p14:creationId xmlns:p14="http://schemas.microsoft.com/office/powerpoint/2010/main" val="400516753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r>
              <a:rPr lang="en-US" dirty="0" smtClean="0"/>
              <a:t>It </a:t>
            </a:r>
            <a:r>
              <a:rPr lang="en-US" dirty="0"/>
              <a:t>was once thought that, in humans, only babies had brown fat. But in 2009, researchers found small amounts of brown fat in </a:t>
            </a:r>
            <a:r>
              <a:rPr lang="en-US" dirty="0" smtClean="0"/>
              <a:t>adults</a:t>
            </a:r>
          </a:p>
          <a:p>
            <a:r>
              <a:rPr lang="en-US" dirty="0"/>
              <a:t>What's more, they found that people with lower body mass indexes (BMIs) tended to have more brown fat.</a:t>
            </a:r>
          </a:p>
        </p:txBody>
      </p:sp>
    </p:spTree>
    <p:extLst>
      <p:ext uri="{BB962C8B-B14F-4D97-AF65-F5344CB8AC3E}">
        <p14:creationId xmlns:p14="http://schemas.microsoft.com/office/powerpoint/2010/main" val="208551620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83058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221403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458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610435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21/3: seminar + metabolism </a:t>
            </a:r>
          </a:p>
          <a:p>
            <a:r>
              <a:rPr lang="en-US" dirty="0" smtClean="0"/>
              <a:t>28/3: metabolism + energy balance </a:t>
            </a:r>
          </a:p>
          <a:p>
            <a:r>
              <a:rPr lang="en-US" dirty="0" smtClean="0"/>
              <a:t>4/4 : vitamins water soluble </a:t>
            </a:r>
          </a:p>
          <a:p>
            <a:r>
              <a:rPr lang="en-US" dirty="0" smtClean="0"/>
              <a:t>11/4 fat soluble </a:t>
            </a:r>
          </a:p>
          <a:p>
            <a:r>
              <a:rPr lang="en-US" dirty="0" smtClean="0"/>
              <a:t>18/ 4 minerals + water </a:t>
            </a:r>
          </a:p>
          <a:p>
            <a:r>
              <a:rPr lang="en-US" dirty="0" smtClean="0"/>
              <a:t>24/4 oxidative stress  </a:t>
            </a:r>
          </a:p>
          <a:p>
            <a:r>
              <a:rPr lang="en-US" dirty="0" smtClean="0"/>
              <a:t>2/5  appetite control </a:t>
            </a:r>
          </a:p>
          <a:p>
            <a:endParaRPr lang="en-US" dirty="0"/>
          </a:p>
          <a:p>
            <a:endParaRPr lang="en-US" dirty="0"/>
          </a:p>
        </p:txBody>
      </p:sp>
    </p:spTree>
    <p:extLst>
      <p:ext uri="{BB962C8B-B14F-4D97-AF65-F5344CB8AC3E}">
        <p14:creationId xmlns:p14="http://schemas.microsoft.com/office/powerpoint/2010/main" val="17821493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Protein metabolism </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6297630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15793" y="374073"/>
            <a:ext cx="8229600" cy="845127"/>
          </a:xfrm>
        </p:spPr>
        <p:txBody>
          <a:bodyPr/>
          <a:lstStyle/>
          <a:p>
            <a:pPr eaLnBrk="1" hangingPunct="1">
              <a:lnSpc>
                <a:spcPct val="100000"/>
              </a:lnSpc>
            </a:pPr>
            <a:r>
              <a:rPr lang="en-US" altLang="en-US" sz="2000" dirty="0" smtClean="0"/>
              <a:t>Summary of protein digestion in  the human body. </a:t>
            </a:r>
            <a:r>
              <a:rPr lang="en-US" altLang="en-US" sz="1800" dirty="0" smtClean="0"/>
              <a:t>Possible fates for amino acid degradation products.</a:t>
            </a:r>
          </a:p>
        </p:txBody>
      </p:sp>
      <p:pic>
        <p:nvPicPr>
          <p:cNvPr id="86019" name="Picture 3" descr="01fig_26_01"/>
          <p:cNvPicPr preferRelativeResize="0">
            <a:picLocks noChangeAspect="1" noChangeArrowheads="1"/>
          </p:cNvPicPr>
          <p:nvPr/>
        </p:nvPicPr>
        <p:blipFill>
          <a:blip r:embed="rId3"/>
          <a:srcRect/>
          <a:stretch>
            <a:fillRect/>
          </a:stretch>
        </p:blipFill>
        <p:spPr bwMode="auto">
          <a:xfrm>
            <a:off x="304800" y="1600200"/>
            <a:ext cx="8461375" cy="475773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36129118"/>
      </p:ext>
    </p:extLst>
  </p:cSld>
  <p:clrMapOvr>
    <a:masterClrMapping/>
  </p:clrMapOvr>
  <p:transition spd="med">
    <p:wipe dir="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 of protein </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smtClean="0">
                <a:solidFill>
                  <a:schemeClr val="tx1"/>
                </a:solidFill>
              </a:rPr>
              <a:t>1- Catalysts </a:t>
            </a:r>
          </a:p>
          <a:p>
            <a:pPr marL="0" indent="0">
              <a:buNone/>
            </a:pPr>
            <a:r>
              <a:rPr lang="en-US" b="1" dirty="0">
                <a:solidFill>
                  <a:schemeClr val="tx1"/>
                </a:solidFill>
              </a:rPr>
              <a:t>Enzymes </a:t>
            </a:r>
            <a:r>
              <a:rPr lang="en-US" dirty="0">
                <a:solidFill>
                  <a:schemeClr val="tx1"/>
                </a:solidFill>
              </a:rPr>
              <a:t>are protein molecules (generally designated by the suffix </a:t>
            </a:r>
            <a:r>
              <a:rPr lang="en-US" i="1" dirty="0">
                <a:solidFill>
                  <a:schemeClr val="tx1"/>
                </a:solidFill>
              </a:rPr>
              <a:t>-</a:t>
            </a:r>
            <a:r>
              <a:rPr lang="en-US" i="1" dirty="0" err="1">
                <a:solidFill>
                  <a:schemeClr val="tx1"/>
                </a:solidFill>
              </a:rPr>
              <a:t>ase</a:t>
            </a:r>
            <a:r>
              <a:rPr lang="en-US" dirty="0">
                <a:solidFill>
                  <a:schemeClr val="tx1"/>
                </a:solidFill>
              </a:rPr>
              <a:t>) that </a:t>
            </a:r>
            <a:r>
              <a:rPr lang="en-US" dirty="0" smtClean="0">
                <a:solidFill>
                  <a:schemeClr val="tx1"/>
                </a:solidFill>
              </a:rPr>
              <a:t>act as </a:t>
            </a:r>
            <a:r>
              <a:rPr lang="en-US" dirty="0">
                <a:solidFill>
                  <a:schemeClr val="tx1"/>
                </a:solidFill>
              </a:rPr>
              <a:t>catalysts: they change the rate of reactions occurring in the body</a:t>
            </a:r>
            <a:r>
              <a:rPr lang="en-US" dirty="0" smtClean="0">
                <a:solidFill>
                  <a:schemeClr val="tx1"/>
                </a:solidFill>
              </a:rPr>
              <a:t>.</a:t>
            </a:r>
          </a:p>
          <a:p>
            <a:pPr marL="0" indent="0">
              <a:buNone/>
            </a:pPr>
            <a:endParaRPr lang="en-US" dirty="0" smtClean="0">
              <a:solidFill>
                <a:schemeClr val="tx1"/>
              </a:solidFill>
            </a:endParaRPr>
          </a:p>
          <a:p>
            <a:pPr marL="0" indent="0">
              <a:buNone/>
            </a:pPr>
            <a:r>
              <a:rPr lang="en-US" b="1" dirty="0" smtClean="0">
                <a:solidFill>
                  <a:schemeClr val="tx1"/>
                </a:solidFill>
              </a:rPr>
              <a:t>2-Messengers </a:t>
            </a:r>
          </a:p>
          <a:p>
            <a:pPr marL="0" indent="0">
              <a:buNone/>
            </a:pPr>
            <a:r>
              <a:rPr lang="en-US" dirty="0">
                <a:solidFill>
                  <a:schemeClr val="tx1"/>
                </a:solidFill>
              </a:rPr>
              <a:t>Some proteins are hormones. </a:t>
            </a:r>
            <a:r>
              <a:rPr lang="en-US" b="1" dirty="0">
                <a:solidFill>
                  <a:schemeClr val="tx1"/>
                </a:solidFill>
              </a:rPr>
              <a:t>Hormones </a:t>
            </a:r>
            <a:r>
              <a:rPr lang="en-US" dirty="0">
                <a:solidFill>
                  <a:schemeClr val="tx1"/>
                </a:solidFill>
              </a:rPr>
              <a:t>act as </a:t>
            </a:r>
            <a:r>
              <a:rPr lang="en-US" dirty="0" smtClean="0">
                <a:solidFill>
                  <a:schemeClr val="tx1"/>
                </a:solidFill>
              </a:rPr>
              <a:t>chemical messengers</a:t>
            </a:r>
            <a:r>
              <a:rPr lang="en-US" dirty="0">
                <a:solidFill>
                  <a:schemeClr val="tx1"/>
                </a:solidFill>
              </a:rPr>
              <a:t>. They are synthesized and secreted by </a:t>
            </a:r>
            <a:r>
              <a:rPr lang="en-US" dirty="0" smtClean="0">
                <a:solidFill>
                  <a:schemeClr val="tx1"/>
                </a:solidFill>
              </a:rPr>
              <a:t>endocrine tissue </a:t>
            </a:r>
            <a:r>
              <a:rPr lang="en-US" dirty="0">
                <a:solidFill>
                  <a:schemeClr val="tx1"/>
                </a:solidFill>
              </a:rPr>
              <a:t>(glands) and transported in the blood to target </a:t>
            </a:r>
            <a:r>
              <a:rPr lang="en-US" dirty="0" smtClean="0">
                <a:solidFill>
                  <a:schemeClr val="tx1"/>
                </a:solidFill>
              </a:rPr>
              <a:t>tissues or </a:t>
            </a:r>
            <a:r>
              <a:rPr lang="en-US" dirty="0">
                <a:solidFill>
                  <a:schemeClr val="tx1"/>
                </a:solidFill>
              </a:rPr>
              <a:t>organs, where they bind to protein receptors.</a:t>
            </a:r>
            <a:endParaRPr lang="en-US" dirty="0" smtClean="0">
              <a:solidFill>
                <a:schemeClr val="tx1"/>
              </a:solidFill>
            </a:endParaRPr>
          </a:p>
          <a:p>
            <a:pPr marL="0" indent="0">
              <a:buNone/>
            </a:pPr>
            <a:endParaRPr lang="en-US" dirty="0">
              <a:solidFill>
                <a:schemeClr val="tx1"/>
              </a:solidFill>
            </a:endParaRPr>
          </a:p>
        </p:txBody>
      </p:sp>
    </p:spTree>
    <p:extLst>
      <p:ext uri="{BB962C8B-B14F-4D97-AF65-F5344CB8AC3E}">
        <p14:creationId xmlns:p14="http://schemas.microsoft.com/office/powerpoint/2010/main" val="111638555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524000"/>
            <a:ext cx="7010400" cy="4199069"/>
          </a:xfrm>
        </p:spPr>
        <p:txBody>
          <a:bodyPr>
            <a:normAutofit fontScale="77500" lnSpcReduction="20000"/>
          </a:bodyPr>
          <a:lstStyle/>
          <a:p>
            <a:pPr marL="0" indent="0">
              <a:buNone/>
            </a:pPr>
            <a:r>
              <a:rPr lang="en-US" dirty="0" smtClean="0">
                <a:solidFill>
                  <a:schemeClr val="tx1"/>
                </a:solidFill>
              </a:rPr>
              <a:t>3- </a:t>
            </a:r>
            <a:r>
              <a:rPr lang="en-US" b="1" dirty="0" smtClean="0">
                <a:solidFill>
                  <a:schemeClr val="tx1"/>
                </a:solidFill>
              </a:rPr>
              <a:t>Structural elements </a:t>
            </a:r>
          </a:p>
          <a:p>
            <a:r>
              <a:rPr lang="en-US" dirty="0">
                <a:solidFill>
                  <a:schemeClr val="tx1"/>
                </a:solidFill>
              </a:rPr>
              <a:t>contractile </a:t>
            </a:r>
            <a:r>
              <a:rPr lang="en-US" dirty="0" smtClean="0">
                <a:solidFill>
                  <a:schemeClr val="tx1"/>
                </a:solidFill>
              </a:rPr>
              <a:t>proteins ( actin and myosin) </a:t>
            </a:r>
            <a:endParaRPr lang="en-US" dirty="0">
              <a:solidFill>
                <a:schemeClr val="tx1"/>
              </a:solidFill>
            </a:endParaRPr>
          </a:p>
          <a:p>
            <a:r>
              <a:rPr lang="en-US" dirty="0">
                <a:solidFill>
                  <a:schemeClr val="tx1"/>
                </a:solidFill>
              </a:rPr>
              <a:t>fibrous </a:t>
            </a:r>
            <a:r>
              <a:rPr lang="en-US" dirty="0" smtClean="0">
                <a:solidFill>
                  <a:schemeClr val="tx1"/>
                </a:solidFill>
              </a:rPr>
              <a:t>proteins ( collagen, keratin , bone, teeth, skin, tendons, nails, hair)</a:t>
            </a:r>
            <a:endParaRPr lang="en-US" dirty="0">
              <a:solidFill>
                <a:schemeClr val="tx1"/>
              </a:solidFill>
            </a:endParaRPr>
          </a:p>
          <a:p>
            <a:r>
              <a:rPr lang="en-US" dirty="0">
                <a:solidFill>
                  <a:schemeClr val="tx1"/>
                </a:solidFill>
              </a:rPr>
              <a:t>globular </a:t>
            </a:r>
            <a:r>
              <a:rPr lang="en-US" dirty="0" smtClean="0">
                <a:solidFill>
                  <a:schemeClr val="tx1"/>
                </a:solidFill>
              </a:rPr>
              <a:t>proteins (</a:t>
            </a:r>
            <a:r>
              <a:rPr lang="en-US" dirty="0">
                <a:solidFill>
                  <a:schemeClr val="tx1"/>
                </a:solidFill>
              </a:rPr>
              <a:t>myoglobin, </a:t>
            </a:r>
            <a:r>
              <a:rPr lang="en-US" dirty="0" err="1">
                <a:solidFill>
                  <a:schemeClr val="tx1"/>
                </a:solidFill>
              </a:rPr>
              <a:t>calmodulin</a:t>
            </a:r>
            <a:r>
              <a:rPr lang="en-US" dirty="0">
                <a:solidFill>
                  <a:schemeClr val="tx1"/>
                </a:solidFill>
              </a:rPr>
              <a:t>, and many enzymes.</a:t>
            </a:r>
            <a:endParaRPr lang="en-US" dirty="0" smtClean="0">
              <a:solidFill>
                <a:schemeClr val="tx1"/>
              </a:solidFill>
            </a:endParaRPr>
          </a:p>
          <a:p>
            <a:pPr marL="0" indent="0">
              <a:buNone/>
            </a:pPr>
            <a:endParaRPr lang="en-US" dirty="0">
              <a:solidFill>
                <a:schemeClr val="tx1"/>
              </a:solidFill>
            </a:endParaRPr>
          </a:p>
          <a:p>
            <a:pPr marL="0" indent="0">
              <a:buNone/>
            </a:pPr>
            <a:endParaRPr lang="en-US" dirty="0" smtClean="0">
              <a:solidFill>
                <a:schemeClr val="tx1"/>
              </a:solidFill>
            </a:endParaRPr>
          </a:p>
          <a:p>
            <a:r>
              <a:rPr lang="en-US" dirty="0" smtClean="0">
                <a:solidFill>
                  <a:schemeClr val="tx1"/>
                </a:solidFill>
              </a:rPr>
              <a:t>4- </a:t>
            </a:r>
            <a:r>
              <a:rPr lang="en-US" b="1" dirty="0">
                <a:solidFill>
                  <a:schemeClr val="tx1"/>
                </a:solidFill>
              </a:rPr>
              <a:t>IMMUNOPROTECTORS</a:t>
            </a:r>
          </a:p>
          <a:p>
            <a:r>
              <a:rPr lang="en-US" dirty="0" err="1">
                <a:solidFill>
                  <a:schemeClr val="tx1"/>
                </a:solidFill>
              </a:rPr>
              <a:t>Immunoprotection</a:t>
            </a:r>
            <a:r>
              <a:rPr lang="en-US" dirty="0">
                <a:solidFill>
                  <a:schemeClr val="tx1"/>
                </a:solidFill>
              </a:rPr>
              <a:t> is provided to the body in part by a</a:t>
            </a:r>
          </a:p>
          <a:p>
            <a:r>
              <a:rPr lang="en-US" dirty="0">
                <a:solidFill>
                  <a:schemeClr val="tx1"/>
                </a:solidFill>
              </a:rPr>
              <a:t>group of proteins called </a:t>
            </a:r>
            <a:r>
              <a:rPr lang="en-US" b="1" dirty="0" err="1">
                <a:solidFill>
                  <a:schemeClr val="tx1"/>
                </a:solidFill>
              </a:rPr>
              <a:t>immunoproteins</a:t>
            </a:r>
            <a:r>
              <a:rPr lang="en-US" b="1" dirty="0">
                <a:solidFill>
                  <a:schemeClr val="tx1"/>
                </a:solidFill>
              </a:rPr>
              <a:t>, </a:t>
            </a:r>
            <a:r>
              <a:rPr lang="en-US" dirty="0">
                <a:solidFill>
                  <a:schemeClr val="tx1"/>
                </a:solidFill>
              </a:rPr>
              <a:t>also called</a:t>
            </a:r>
          </a:p>
          <a:p>
            <a:r>
              <a:rPr lang="de-DE" dirty="0">
                <a:solidFill>
                  <a:schemeClr val="tx1"/>
                </a:solidFill>
              </a:rPr>
              <a:t>immunoglobulins (Ig) or antibodies (Ab). These immunoproteins,</a:t>
            </a:r>
          </a:p>
          <a:p>
            <a:r>
              <a:rPr lang="en-US" dirty="0">
                <a:solidFill>
                  <a:schemeClr val="tx1"/>
                </a:solidFill>
              </a:rPr>
              <a:t>of which there are five major classes (</a:t>
            </a:r>
            <a:r>
              <a:rPr lang="en-US" dirty="0" err="1">
                <a:solidFill>
                  <a:schemeClr val="tx1"/>
                </a:solidFill>
              </a:rPr>
              <a:t>IgG</a:t>
            </a:r>
            <a:r>
              <a:rPr lang="en-US" dirty="0">
                <a:solidFill>
                  <a:schemeClr val="tx1"/>
                </a:solidFill>
              </a:rPr>
              <a:t>,</a:t>
            </a:r>
          </a:p>
          <a:p>
            <a:r>
              <a:rPr lang="sv-SE" dirty="0">
                <a:solidFill>
                  <a:schemeClr val="tx1"/>
                </a:solidFill>
              </a:rPr>
              <a:t>IgA, IgM, IgE, and IgD),</a:t>
            </a:r>
            <a:endParaRPr lang="en-US" dirty="0">
              <a:solidFill>
                <a:schemeClr val="tx1"/>
              </a:solidFill>
            </a:endParaRPr>
          </a:p>
        </p:txBody>
      </p:sp>
    </p:spTree>
    <p:extLst>
      <p:ext uri="{BB962C8B-B14F-4D97-AF65-F5344CB8AC3E}">
        <p14:creationId xmlns:p14="http://schemas.microsoft.com/office/powerpoint/2010/main" val="213710809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371600"/>
            <a:ext cx="6781800" cy="4351469"/>
          </a:xfrm>
        </p:spPr>
        <p:txBody>
          <a:bodyPr>
            <a:normAutofit fontScale="92500"/>
          </a:bodyPr>
          <a:lstStyle/>
          <a:p>
            <a:pPr marL="0" indent="0">
              <a:buNone/>
            </a:pPr>
            <a:r>
              <a:rPr lang="en-US" dirty="0" smtClean="0">
                <a:solidFill>
                  <a:schemeClr val="tx1"/>
                </a:solidFill>
              </a:rPr>
              <a:t>5- </a:t>
            </a:r>
            <a:r>
              <a:rPr lang="en-US" b="1" dirty="0" smtClean="0">
                <a:solidFill>
                  <a:schemeClr val="tx1"/>
                </a:solidFill>
              </a:rPr>
              <a:t>TRANSPORTERS ( albumin, transferrin )</a:t>
            </a:r>
            <a:endParaRPr lang="en-US" b="1" dirty="0">
              <a:solidFill>
                <a:schemeClr val="tx1"/>
              </a:solidFill>
            </a:endParaRPr>
          </a:p>
          <a:p>
            <a:pPr marL="0" indent="0">
              <a:buNone/>
            </a:pPr>
            <a:r>
              <a:rPr lang="en-US" dirty="0">
                <a:solidFill>
                  <a:schemeClr val="tx1"/>
                </a:solidFill>
              </a:rPr>
              <a:t>Transport proteins are a diverse group of proteins that</a:t>
            </a:r>
          </a:p>
          <a:p>
            <a:pPr marL="0" indent="0">
              <a:buNone/>
            </a:pPr>
            <a:r>
              <a:rPr lang="en-US" dirty="0">
                <a:solidFill>
                  <a:schemeClr val="tx1"/>
                </a:solidFill>
              </a:rPr>
              <a:t>combine with other substances (especially vitamins </a:t>
            </a:r>
            <a:r>
              <a:rPr lang="en-US" dirty="0" smtClean="0">
                <a:solidFill>
                  <a:schemeClr val="tx1"/>
                </a:solidFill>
              </a:rPr>
              <a:t>and minerals</a:t>
            </a:r>
            <a:r>
              <a:rPr lang="en-US" dirty="0">
                <a:solidFill>
                  <a:schemeClr val="tx1"/>
                </a:solidFill>
              </a:rPr>
              <a:t>, but also other nutrients) to provide a </a:t>
            </a:r>
            <a:r>
              <a:rPr lang="en-US" dirty="0" smtClean="0">
                <a:solidFill>
                  <a:schemeClr val="tx1"/>
                </a:solidFill>
              </a:rPr>
              <a:t>means of </a:t>
            </a:r>
            <a:r>
              <a:rPr lang="en-US" dirty="0">
                <a:solidFill>
                  <a:schemeClr val="tx1"/>
                </a:solidFill>
              </a:rPr>
              <a:t>carrying those substances in the blood, or into </a:t>
            </a:r>
            <a:r>
              <a:rPr lang="en-US" dirty="0" smtClean="0">
                <a:solidFill>
                  <a:schemeClr val="tx1"/>
                </a:solidFill>
              </a:rPr>
              <a:t>cells, or </a:t>
            </a:r>
            <a:r>
              <a:rPr lang="en-US" dirty="0">
                <a:solidFill>
                  <a:schemeClr val="tx1"/>
                </a:solidFill>
              </a:rPr>
              <a:t>out of cells, or within cells</a:t>
            </a:r>
            <a:r>
              <a:rPr lang="en-US" dirty="0" smtClean="0">
                <a:solidFill>
                  <a:schemeClr val="tx1"/>
                </a:solidFill>
              </a:rPr>
              <a:t>.</a:t>
            </a:r>
          </a:p>
          <a:p>
            <a:pPr marL="0" indent="0">
              <a:buNone/>
            </a:pPr>
            <a:endParaRPr lang="en-US" dirty="0">
              <a:solidFill>
                <a:schemeClr val="tx1"/>
              </a:solidFill>
            </a:endParaRPr>
          </a:p>
          <a:p>
            <a:pPr marL="0" indent="0">
              <a:buNone/>
            </a:pPr>
            <a:r>
              <a:rPr lang="en-US" dirty="0" smtClean="0">
                <a:solidFill>
                  <a:schemeClr val="tx1"/>
                </a:solidFill>
              </a:rPr>
              <a:t>6- </a:t>
            </a:r>
            <a:r>
              <a:rPr lang="en-US" b="1" dirty="0">
                <a:solidFill>
                  <a:schemeClr val="tx1"/>
                </a:solidFill>
              </a:rPr>
              <a:t>BUFFERS</a:t>
            </a:r>
          </a:p>
          <a:p>
            <a:pPr marL="0" indent="0">
              <a:buNone/>
            </a:pPr>
            <a:r>
              <a:rPr lang="en-US" dirty="0">
                <a:solidFill>
                  <a:schemeClr val="tx1"/>
                </a:solidFill>
              </a:rPr>
              <a:t>Proteins, because of their constituent amino acids, </a:t>
            </a:r>
            <a:r>
              <a:rPr lang="en-US" dirty="0" smtClean="0">
                <a:solidFill>
                  <a:schemeClr val="tx1"/>
                </a:solidFill>
              </a:rPr>
              <a:t>can serve </a:t>
            </a:r>
            <a:r>
              <a:rPr lang="en-US" dirty="0">
                <a:solidFill>
                  <a:schemeClr val="tx1"/>
                </a:solidFill>
              </a:rPr>
              <a:t>as a buffer in the body and thus help to regulate </a:t>
            </a:r>
            <a:r>
              <a:rPr lang="en-US" dirty="0" err="1" smtClean="0">
                <a:solidFill>
                  <a:schemeClr val="tx1"/>
                </a:solidFill>
              </a:rPr>
              <a:t>acidbase</a:t>
            </a:r>
            <a:r>
              <a:rPr lang="en-US" dirty="0" smtClean="0">
                <a:solidFill>
                  <a:schemeClr val="tx1"/>
                </a:solidFill>
              </a:rPr>
              <a:t> balance</a:t>
            </a:r>
            <a:r>
              <a:rPr lang="en-US" dirty="0">
                <a:solidFill>
                  <a:schemeClr val="tx1"/>
                </a:solidFill>
              </a:rPr>
              <a:t>.</a:t>
            </a:r>
          </a:p>
        </p:txBody>
      </p:sp>
    </p:spTree>
    <p:extLst>
      <p:ext uri="{BB962C8B-B14F-4D97-AF65-F5344CB8AC3E}">
        <p14:creationId xmlns:p14="http://schemas.microsoft.com/office/powerpoint/2010/main" val="31752864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a:xfrm>
            <a:off x="2514600" y="228600"/>
            <a:ext cx="4648200" cy="838200"/>
          </a:xfrm>
        </p:spPr>
        <p:txBody>
          <a:bodyPr bIns="45720">
            <a:normAutofit/>
          </a:bodyPr>
          <a:lstStyle/>
          <a:p>
            <a:pPr eaLnBrk="1" hangingPunct="1"/>
            <a:r>
              <a:rPr lang="en-US" altLang="zh-CN" sz="3600" smtClean="0">
                <a:effectLst>
                  <a:outerShdw blurRad="38100" dist="38100" dir="2700000" algn="tl">
                    <a:srgbClr val="C0C0C0"/>
                  </a:outerShdw>
                </a:effectLst>
                <a:latin typeface="Cambria" pitchFamily="18" charset="0"/>
                <a:ea typeface="ＭＳ Ｐゴシック" pitchFamily="34" charset="-128"/>
              </a:rPr>
              <a:t>Metabolic Pathways</a:t>
            </a:r>
          </a:p>
        </p:txBody>
      </p:sp>
      <p:sp>
        <p:nvSpPr>
          <p:cNvPr id="19468" name="Text Box 4"/>
          <p:cNvSpPr txBox="1">
            <a:spLocks noChangeArrowheads="1"/>
          </p:cNvSpPr>
          <p:nvPr/>
        </p:nvSpPr>
        <p:spPr bwMode="auto">
          <a:xfrm>
            <a:off x="609600" y="3152775"/>
            <a:ext cx="106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rtl="0">
              <a:spcBef>
                <a:spcPct val="50000"/>
              </a:spcBef>
            </a:pPr>
            <a:r>
              <a:rPr lang="en-US" altLang="zh-CN" sz="3600" b="1">
                <a:latin typeface="Times New Roman" pitchFamily="18" charset="0"/>
                <a:ea typeface="SimSun" pitchFamily="2" charset="-122"/>
              </a:rPr>
              <a:t>A </a:t>
            </a:r>
          </a:p>
        </p:txBody>
      </p:sp>
      <p:sp>
        <p:nvSpPr>
          <p:cNvPr id="19469" name="Line 5"/>
          <p:cNvSpPr>
            <a:spLocks noChangeShapeType="1"/>
          </p:cNvSpPr>
          <p:nvPr/>
        </p:nvSpPr>
        <p:spPr bwMode="auto">
          <a:xfrm>
            <a:off x="1219200" y="3533775"/>
            <a:ext cx="1371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0" name="Text Box 6"/>
          <p:cNvSpPr txBox="1">
            <a:spLocks noChangeArrowheads="1"/>
          </p:cNvSpPr>
          <p:nvPr/>
        </p:nvSpPr>
        <p:spPr bwMode="auto">
          <a:xfrm>
            <a:off x="2819400" y="3152775"/>
            <a:ext cx="99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rtl="0">
              <a:spcBef>
                <a:spcPct val="50000"/>
              </a:spcBef>
            </a:pPr>
            <a:r>
              <a:rPr lang="en-US" altLang="zh-CN" sz="3600" b="1">
                <a:latin typeface="Times New Roman" pitchFamily="18" charset="0"/>
                <a:ea typeface="SimSun" pitchFamily="2" charset="-122"/>
              </a:rPr>
              <a:t>B</a:t>
            </a:r>
          </a:p>
        </p:txBody>
      </p:sp>
      <p:sp>
        <p:nvSpPr>
          <p:cNvPr id="19471" name="Line 7"/>
          <p:cNvSpPr>
            <a:spLocks noChangeShapeType="1"/>
          </p:cNvSpPr>
          <p:nvPr/>
        </p:nvSpPr>
        <p:spPr bwMode="auto">
          <a:xfrm>
            <a:off x="3505200" y="3533775"/>
            <a:ext cx="1219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2" name="Text Box 8"/>
          <p:cNvSpPr txBox="1">
            <a:spLocks noChangeArrowheads="1"/>
          </p:cNvSpPr>
          <p:nvPr/>
        </p:nvSpPr>
        <p:spPr bwMode="auto">
          <a:xfrm>
            <a:off x="4876800" y="3152775"/>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rtl="0">
              <a:spcBef>
                <a:spcPct val="50000"/>
              </a:spcBef>
            </a:pPr>
            <a:r>
              <a:rPr lang="en-US" altLang="zh-CN" sz="3600" b="1">
                <a:latin typeface="Times New Roman" pitchFamily="18" charset="0"/>
                <a:ea typeface="SimSun" pitchFamily="2" charset="-122"/>
              </a:rPr>
              <a:t>C</a:t>
            </a:r>
          </a:p>
        </p:txBody>
      </p:sp>
      <p:sp>
        <p:nvSpPr>
          <p:cNvPr id="19473" name="Line 9"/>
          <p:cNvSpPr>
            <a:spLocks noChangeShapeType="1"/>
          </p:cNvSpPr>
          <p:nvPr/>
        </p:nvSpPr>
        <p:spPr bwMode="auto">
          <a:xfrm>
            <a:off x="5486400" y="3533775"/>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4" name="Text Box 10"/>
          <p:cNvSpPr txBox="1">
            <a:spLocks noChangeArrowheads="1"/>
          </p:cNvSpPr>
          <p:nvPr/>
        </p:nvSpPr>
        <p:spPr bwMode="auto">
          <a:xfrm>
            <a:off x="6934200" y="3152775"/>
            <a:ext cx="106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rtl="0">
              <a:spcBef>
                <a:spcPct val="50000"/>
              </a:spcBef>
            </a:pPr>
            <a:r>
              <a:rPr lang="en-US" altLang="zh-CN" sz="3600" b="1">
                <a:latin typeface="Times New Roman" pitchFamily="18" charset="0"/>
                <a:ea typeface="SimSun" pitchFamily="2" charset="-122"/>
              </a:rPr>
              <a:t>D</a:t>
            </a:r>
          </a:p>
        </p:txBody>
      </p:sp>
      <p:sp>
        <p:nvSpPr>
          <p:cNvPr id="52235" name="Text Box 11"/>
          <p:cNvSpPr txBox="1">
            <a:spLocks noChangeArrowheads="1"/>
          </p:cNvSpPr>
          <p:nvPr/>
        </p:nvSpPr>
        <p:spPr bwMode="auto">
          <a:xfrm>
            <a:off x="228600" y="4267200"/>
            <a:ext cx="472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rtl="0">
              <a:spcBef>
                <a:spcPct val="50000"/>
              </a:spcBef>
              <a:buFont typeface="Wingdings" pitchFamily="2" charset="2"/>
              <a:buChar char="ü"/>
            </a:pPr>
            <a:r>
              <a:rPr lang="en-US" altLang="zh-CN" sz="2000" b="1" dirty="0">
                <a:latin typeface="Cambria" pitchFamily="18" charset="0"/>
                <a:ea typeface="SimSun" pitchFamily="2" charset="-122"/>
              </a:rPr>
              <a:t> A is a precursor  for B, C and D</a:t>
            </a:r>
          </a:p>
        </p:txBody>
      </p:sp>
      <p:sp>
        <p:nvSpPr>
          <p:cNvPr id="52236" name="Text Box 12"/>
          <p:cNvSpPr txBox="1">
            <a:spLocks noChangeArrowheads="1"/>
          </p:cNvSpPr>
          <p:nvPr/>
        </p:nvSpPr>
        <p:spPr bwMode="auto">
          <a:xfrm>
            <a:off x="228600" y="4800600"/>
            <a:ext cx="3886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rtl="0">
              <a:spcBef>
                <a:spcPct val="50000"/>
              </a:spcBef>
              <a:buFont typeface="Wingdings" pitchFamily="2" charset="2"/>
              <a:buChar char="ü"/>
            </a:pPr>
            <a:r>
              <a:rPr lang="en-US" altLang="zh-CN" sz="2000" b="1" dirty="0">
                <a:latin typeface="Cambria" pitchFamily="18" charset="0"/>
                <a:ea typeface="SimSun" pitchFamily="2" charset="-122"/>
              </a:rPr>
              <a:t> B is a precursor  for C and D</a:t>
            </a:r>
          </a:p>
        </p:txBody>
      </p:sp>
      <p:sp>
        <p:nvSpPr>
          <p:cNvPr id="52237" name="Text Box 13"/>
          <p:cNvSpPr txBox="1">
            <a:spLocks noChangeArrowheads="1"/>
          </p:cNvSpPr>
          <p:nvPr/>
        </p:nvSpPr>
        <p:spPr bwMode="auto">
          <a:xfrm>
            <a:off x="228600" y="5257800"/>
            <a:ext cx="3352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rtl="0">
              <a:spcBef>
                <a:spcPct val="50000"/>
              </a:spcBef>
              <a:buFont typeface="Wingdings" pitchFamily="2" charset="2"/>
              <a:buChar char="ü"/>
            </a:pPr>
            <a:r>
              <a:rPr lang="en-US" altLang="zh-CN" sz="2000" b="1">
                <a:latin typeface="Cambria" pitchFamily="18" charset="0"/>
                <a:ea typeface="SimSun" pitchFamily="2" charset="-122"/>
              </a:rPr>
              <a:t> C is a precursor for D</a:t>
            </a:r>
          </a:p>
        </p:txBody>
      </p:sp>
      <p:sp>
        <p:nvSpPr>
          <p:cNvPr id="52238" name="AutoShape 14"/>
          <p:cNvSpPr>
            <a:spLocks/>
          </p:cNvSpPr>
          <p:nvPr/>
        </p:nvSpPr>
        <p:spPr bwMode="auto">
          <a:xfrm rot="5400000">
            <a:off x="3848100" y="1895475"/>
            <a:ext cx="381000" cy="2286000"/>
          </a:xfrm>
          <a:prstGeom prst="leftBrace">
            <a:avLst>
              <a:gd name="adj1" fmla="val 50000"/>
              <a:gd name="adj2" fmla="val 50000"/>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algn="ctr" rtl="0" eaLnBrk="0" hangingPunct="0"/>
            <a:endParaRPr lang="zh-CN" altLang="en-US" sz="3600" b="1">
              <a:solidFill>
                <a:schemeClr val="accent2"/>
              </a:solidFill>
              <a:latin typeface="Times New Roman" pitchFamily="18" charset="0"/>
              <a:ea typeface="SimSun" pitchFamily="2" charset="-122"/>
            </a:endParaRPr>
          </a:p>
        </p:txBody>
      </p:sp>
      <p:sp>
        <p:nvSpPr>
          <p:cNvPr id="52239" name="Text Box 15"/>
          <p:cNvSpPr txBox="1">
            <a:spLocks noChangeArrowheads="1"/>
          </p:cNvSpPr>
          <p:nvPr/>
        </p:nvSpPr>
        <p:spPr bwMode="auto">
          <a:xfrm>
            <a:off x="2819400" y="2362200"/>
            <a:ext cx="2895600" cy="523875"/>
          </a:xfrm>
          <a:prstGeom prst="rect">
            <a:avLst/>
          </a:prstGeom>
          <a:noFill/>
          <a:ln w="9525">
            <a:no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rtl="0">
              <a:spcBef>
                <a:spcPct val="50000"/>
              </a:spcBef>
            </a:pPr>
            <a:r>
              <a:rPr lang="en-US" altLang="zh-CN" sz="2800" dirty="0">
                <a:effectLst>
                  <a:outerShdw blurRad="38100" dist="38100" dir="2700000" algn="tl">
                    <a:srgbClr val="C0C0C0"/>
                  </a:outerShdw>
                </a:effectLst>
                <a:latin typeface="Cambria" pitchFamily="18" charset="0"/>
                <a:ea typeface="SimSun" pitchFamily="2" charset="-122"/>
              </a:rPr>
              <a:t>intermediates</a:t>
            </a:r>
          </a:p>
        </p:txBody>
      </p:sp>
      <p:sp>
        <p:nvSpPr>
          <p:cNvPr id="52240" name="Text Box 16"/>
          <p:cNvSpPr txBox="1">
            <a:spLocks noChangeArrowheads="1"/>
          </p:cNvSpPr>
          <p:nvPr/>
        </p:nvSpPr>
        <p:spPr bwMode="auto">
          <a:xfrm>
            <a:off x="4419600" y="4191000"/>
            <a:ext cx="3429000" cy="523875"/>
          </a:xfrm>
          <a:prstGeom prst="rect">
            <a:avLst/>
          </a:prstGeom>
          <a:noFill/>
          <a:ln w="9525">
            <a:no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rtl="0">
              <a:spcBef>
                <a:spcPct val="50000"/>
              </a:spcBef>
            </a:pPr>
            <a:r>
              <a:rPr lang="en-US" altLang="zh-CN" sz="2800" dirty="0">
                <a:effectLst>
                  <a:outerShdw blurRad="38100" dist="38100" dir="2700000" algn="tl">
                    <a:srgbClr val="C0C0C0"/>
                  </a:outerShdw>
                </a:effectLst>
                <a:latin typeface="Cambria" pitchFamily="18" charset="0"/>
                <a:ea typeface="SimSun" pitchFamily="2" charset="-122"/>
              </a:rPr>
              <a:t>metabolites of A</a:t>
            </a:r>
          </a:p>
        </p:txBody>
      </p:sp>
      <p:sp>
        <p:nvSpPr>
          <p:cNvPr id="52241" name="Text Box 17"/>
          <p:cNvSpPr txBox="1">
            <a:spLocks noChangeArrowheads="1"/>
          </p:cNvSpPr>
          <p:nvPr/>
        </p:nvSpPr>
        <p:spPr bwMode="auto">
          <a:xfrm>
            <a:off x="1524000" y="1828800"/>
            <a:ext cx="5791200" cy="461963"/>
          </a:xfrm>
          <a:prstGeom prst="rect">
            <a:avLst/>
          </a:prstGeom>
          <a:gradFill flip="none" rotWithShape="1">
            <a:gsLst>
              <a:gs pos="0">
                <a:schemeClr val="accent3">
                  <a:lumMod val="40000"/>
                  <a:lumOff val="60000"/>
                </a:schemeClr>
              </a:gs>
              <a:gs pos="50000">
                <a:schemeClr val="accent1">
                  <a:tint val="44500"/>
                  <a:satMod val="160000"/>
                </a:schemeClr>
              </a:gs>
              <a:gs pos="100000">
                <a:schemeClr val="accent1">
                  <a:tint val="23500"/>
                  <a:satMod val="160000"/>
                </a:schemeClr>
              </a:gs>
            </a:gsLst>
            <a:lin ang="5400000" scaled="1"/>
            <a:tileRect/>
          </a:gradFill>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l" rtl="0" eaLnBrk="0" hangingPunct="0">
              <a:spcBef>
                <a:spcPct val="50000"/>
              </a:spcBef>
              <a:defRPr/>
            </a:pPr>
            <a:r>
              <a:rPr kumimoji="1" lang="en-US" altLang="en-AU" sz="2400" b="1" dirty="0">
                <a:latin typeface="Cambria" pitchFamily="18" charset="0"/>
                <a:ea typeface="SimSun" pitchFamily="2" charset="-122"/>
              </a:rPr>
              <a:t>Sequential steps catalyzed by enzymes</a:t>
            </a:r>
            <a:endParaRPr kumimoji="1" lang="en-US" altLang="zh-CN" sz="2400" b="1" dirty="0">
              <a:latin typeface="Cambria" pitchFamily="18" charset="0"/>
            </a:endParaRPr>
          </a:p>
        </p:txBody>
      </p:sp>
      <p:sp>
        <p:nvSpPr>
          <p:cNvPr id="52242" name="AutoShape 18"/>
          <p:cNvSpPr>
            <a:spLocks/>
          </p:cNvSpPr>
          <p:nvPr/>
        </p:nvSpPr>
        <p:spPr bwMode="auto">
          <a:xfrm rot="5374380">
            <a:off x="4911725" y="1790700"/>
            <a:ext cx="385763" cy="4418013"/>
          </a:xfrm>
          <a:prstGeom prst="rightBrace">
            <a:avLst>
              <a:gd name="adj1" fmla="val 95439"/>
              <a:gd name="adj2" fmla="val 50000"/>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rtl="0"/>
            <a:endParaRPr lang="fr-FR"/>
          </a:p>
        </p:txBody>
      </p:sp>
    </p:spTree>
    <p:extLst>
      <p:ext uri="{BB962C8B-B14F-4D97-AF65-F5344CB8AC3E}">
        <p14:creationId xmlns:p14="http://schemas.microsoft.com/office/powerpoint/2010/main" val="2248327362"/>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solidFill>
                  <a:schemeClr val="tx1"/>
                </a:solidFill>
              </a:rPr>
              <a:t>FLUID BALANCERS</a:t>
            </a:r>
          </a:p>
          <a:p>
            <a:pPr marL="0" indent="0">
              <a:buNone/>
            </a:pPr>
            <a:r>
              <a:rPr lang="en-US" dirty="0">
                <a:solidFill>
                  <a:schemeClr val="tx1"/>
                </a:solidFill>
              </a:rPr>
              <a:t>In addition to acid-base balance, proteins (along with</a:t>
            </a:r>
          </a:p>
          <a:p>
            <a:pPr marL="0" indent="0">
              <a:buNone/>
            </a:pPr>
            <a:r>
              <a:rPr lang="en-US" dirty="0">
                <a:solidFill>
                  <a:schemeClr val="tx1"/>
                </a:solidFill>
              </a:rPr>
              <a:t>other factors) influence fluid balance. The presence of </a:t>
            </a:r>
            <a:r>
              <a:rPr lang="en-US" dirty="0" smtClean="0">
                <a:solidFill>
                  <a:schemeClr val="tx1"/>
                </a:solidFill>
              </a:rPr>
              <a:t>protein in </a:t>
            </a:r>
            <a:r>
              <a:rPr lang="en-US" dirty="0">
                <a:solidFill>
                  <a:schemeClr val="tx1"/>
                </a:solidFill>
              </a:rPr>
              <a:t>the blood and in cells helps maintain fluid </a:t>
            </a:r>
            <a:r>
              <a:rPr lang="en-US" dirty="0" smtClean="0">
                <a:solidFill>
                  <a:schemeClr val="tx1"/>
                </a:solidFill>
              </a:rPr>
              <a:t>balance, or </a:t>
            </a:r>
            <a:r>
              <a:rPr lang="en-US" dirty="0">
                <a:solidFill>
                  <a:schemeClr val="tx1"/>
                </a:solidFill>
              </a:rPr>
              <a:t>stated differently, helps attract water and contribute </a:t>
            </a:r>
            <a:r>
              <a:rPr lang="en-US" dirty="0" smtClean="0">
                <a:solidFill>
                  <a:schemeClr val="tx1"/>
                </a:solidFill>
              </a:rPr>
              <a:t>to osmotic </a:t>
            </a:r>
            <a:r>
              <a:rPr lang="en-US" dirty="0">
                <a:solidFill>
                  <a:schemeClr val="tx1"/>
                </a:solidFill>
              </a:rPr>
              <a:t>pressure.</a:t>
            </a:r>
          </a:p>
        </p:txBody>
      </p:sp>
    </p:spTree>
    <p:extLst>
      <p:ext uri="{BB962C8B-B14F-4D97-AF65-F5344CB8AC3E}">
        <p14:creationId xmlns:p14="http://schemas.microsoft.com/office/powerpoint/2010/main" val="370112980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Structural classification </a:t>
            </a:r>
            <a:endParaRPr lang="en-US" dirty="0"/>
          </a:p>
        </p:txBody>
      </p:sp>
      <p:sp>
        <p:nvSpPr>
          <p:cNvPr id="3" name="Content Placeholder 2"/>
          <p:cNvSpPr>
            <a:spLocks noGrp="1"/>
          </p:cNvSpPr>
          <p:nvPr>
            <p:ph idx="1"/>
          </p:nvPr>
        </p:nvSpPr>
        <p:spPr/>
        <p:txBody>
          <a:bodyPr/>
          <a:lstStyle/>
          <a:p>
            <a:r>
              <a:rPr lang="en-US" dirty="0"/>
              <a:t>all amino acids have a central carbon (C), at least one amino group (—NH2), at least one </a:t>
            </a:r>
            <a:r>
              <a:rPr lang="en-US" dirty="0" err="1"/>
              <a:t>carboxy</a:t>
            </a:r>
            <a:r>
              <a:rPr lang="en-US" dirty="0"/>
              <a:t> (acid) group (—COOH), and a side chain (R group) that makes each amino acid unique.</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0"/>
            <a:ext cx="6629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584582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solidFill>
                  <a:schemeClr val="tx1"/>
                </a:solidFill>
              </a:rPr>
              <a:t>The tendency of an amino acid to interact with water </a:t>
            </a:r>
            <a:r>
              <a:rPr lang="en-US" dirty="0" smtClean="0">
                <a:solidFill>
                  <a:schemeClr val="tx1"/>
                </a:solidFill>
              </a:rPr>
              <a:t>at physiological </a:t>
            </a:r>
            <a:r>
              <a:rPr lang="en-US" dirty="0">
                <a:solidFill>
                  <a:schemeClr val="tx1"/>
                </a:solidFill>
              </a:rPr>
              <a:t>pH—that is, its polarity—represents </a:t>
            </a:r>
            <a:r>
              <a:rPr lang="en-US" dirty="0" smtClean="0">
                <a:solidFill>
                  <a:schemeClr val="tx1"/>
                </a:solidFill>
              </a:rPr>
              <a:t>another  means </a:t>
            </a:r>
            <a:r>
              <a:rPr lang="en-US" dirty="0">
                <a:solidFill>
                  <a:schemeClr val="tx1"/>
                </a:solidFill>
              </a:rPr>
              <a:t>of classifying amino acids. </a:t>
            </a:r>
            <a:endParaRPr lang="en-US" dirty="0" smtClean="0">
              <a:solidFill>
                <a:schemeClr val="tx1"/>
              </a:solidFill>
            </a:endParaRPr>
          </a:p>
          <a:p>
            <a:r>
              <a:rPr lang="en-US" dirty="0" smtClean="0">
                <a:solidFill>
                  <a:schemeClr val="tx1"/>
                </a:solidFill>
              </a:rPr>
              <a:t>Polarity </a:t>
            </a:r>
            <a:r>
              <a:rPr lang="en-US" dirty="0">
                <a:solidFill>
                  <a:schemeClr val="tx1"/>
                </a:solidFill>
              </a:rPr>
              <a:t>depends on </a:t>
            </a:r>
            <a:r>
              <a:rPr lang="en-US" dirty="0" smtClean="0">
                <a:solidFill>
                  <a:schemeClr val="tx1"/>
                </a:solidFill>
              </a:rPr>
              <a:t>the  side </a:t>
            </a:r>
            <a:r>
              <a:rPr lang="en-US" dirty="0">
                <a:solidFill>
                  <a:schemeClr val="tx1"/>
                </a:solidFill>
              </a:rPr>
              <a:t>chain or R group of the amino acid.</a:t>
            </a:r>
          </a:p>
        </p:txBody>
      </p:sp>
    </p:spTree>
    <p:extLst>
      <p:ext uri="{BB962C8B-B14F-4D97-AF65-F5344CB8AC3E}">
        <p14:creationId xmlns:p14="http://schemas.microsoft.com/office/powerpoint/2010/main" val="48760918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872" t="58929" r="19905" b="20535"/>
          <a:stretch/>
        </p:blipFill>
        <p:spPr bwMode="auto">
          <a:xfrm>
            <a:off x="228600" y="1447800"/>
            <a:ext cx="8382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474522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Essentiality of AA</a:t>
            </a:r>
            <a:endParaRPr lang="en-US" dirty="0"/>
          </a:p>
        </p:txBody>
      </p:sp>
      <p:sp>
        <p:nvSpPr>
          <p:cNvPr id="3" name="Content Placeholder 2"/>
          <p:cNvSpPr>
            <a:spLocks noGrp="1"/>
          </p:cNvSpPr>
          <p:nvPr>
            <p:ph idx="1"/>
          </p:nvPr>
        </p:nvSpPr>
        <p:spPr/>
        <p:txBody>
          <a:bodyPr>
            <a:normAutofit fontScale="92500" lnSpcReduction="20000"/>
          </a:bodyPr>
          <a:lstStyle/>
          <a:p>
            <a:r>
              <a:rPr lang="en-US" dirty="0">
                <a:solidFill>
                  <a:schemeClr val="tx1"/>
                </a:solidFill>
              </a:rPr>
              <a:t>categorized the amino acids found in proteins as</a:t>
            </a:r>
          </a:p>
          <a:p>
            <a:pPr marL="0" indent="0">
              <a:buNone/>
            </a:pPr>
            <a:r>
              <a:rPr lang="en-US" dirty="0">
                <a:solidFill>
                  <a:schemeClr val="tx1"/>
                </a:solidFill>
              </a:rPr>
              <a:t>nutritionally essential (indispensable) or nutritionally</a:t>
            </a:r>
          </a:p>
          <a:p>
            <a:pPr marL="0" indent="0">
              <a:buNone/>
            </a:pPr>
            <a:r>
              <a:rPr lang="en-US" dirty="0">
                <a:solidFill>
                  <a:schemeClr val="tx1"/>
                </a:solidFill>
              </a:rPr>
              <a:t>nonessential (dispensable). </a:t>
            </a:r>
            <a:endParaRPr lang="en-US" dirty="0" smtClean="0">
              <a:solidFill>
                <a:schemeClr val="tx1"/>
              </a:solidFill>
            </a:endParaRPr>
          </a:p>
          <a:p>
            <a:pPr marL="0" indent="0">
              <a:buNone/>
            </a:pPr>
            <a:endParaRPr lang="en-US" dirty="0">
              <a:solidFill>
                <a:schemeClr val="tx1"/>
              </a:solidFill>
            </a:endParaRPr>
          </a:p>
          <a:p>
            <a:pPr marL="0" indent="0">
              <a:buNone/>
            </a:pPr>
            <a:r>
              <a:rPr lang="en-US" dirty="0" smtClean="0">
                <a:solidFill>
                  <a:schemeClr val="tx1"/>
                </a:solidFill>
              </a:rPr>
              <a:t>Previously only </a:t>
            </a:r>
            <a:r>
              <a:rPr lang="en-US" dirty="0">
                <a:solidFill>
                  <a:schemeClr val="tx1"/>
                </a:solidFill>
              </a:rPr>
              <a:t>eight </a:t>
            </a:r>
            <a:r>
              <a:rPr lang="en-US" dirty="0" smtClean="0">
                <a:solidFill>
                  <a:schemeClr val="tx1"/>
                </a:solidFill>
              </a:rPr>
              <a:t>amino acids—</a:t>
            </a:r>
            <a:r>
              <a:rPr lang="en-US" dirty="0" err="1" smtClean="0">
                <a:solidFill>
                  <a:schemeClr val="tx1"/>
                </a:solidFill>
              </a:rPr>
              <a:t>leucine</a:t>
            </a:r>
            <a:r>
              <a:rPr lang="en-US" dirty="0">
                <a:solidFill>
                  <a:schemeClr val="tx1"/>
                </a:solidFill>
              </a:rPr>
              <a:t>, isoleucine, </a:t>
            </a:r>
            <a:r>
              <a:rPr lang="en-US" dirty="0" err="1">
                <a:solidFill>
                  <a:schemeClr val="tx1"/>
                </a:solidFill>
              </a:rPr>
              <a:t>valine</a:t>
            </a:r>
            <a:r>
              <a:rPr lang="en-US" dirty="0">
                <a:solidFill>
                  <a:schemeClr val="tx1"/>
                </a:solidFill>
              </a:rPr>
              <a:t>, lysine, tryptophan, </a:t>
            </a:r>
            <a:r>
              <a:rPr lang="en-US" dirty="0" smtClean="0">
                <a:solidFill>
                  <a:schemeClr val="tx1"/>
                </a:solidFill>
              </a:rPr>
              <a:t>threonine, methionine</a:t>
            </a:r>
            <a:r>
              <a:rPr lang="en-US" dirty="0">
                <a:solidFill>
                  <a:schemeClr val="tx1"/>
                </a:solidFill>
              </a:rPr>
              <a:t>, and phenylalanine—were considered </a:t>
            </a:r>
            <a:r>
              <a:rPr lang="en-US" dirty="0" smtClean="0">
                <a:solidFill>
                  <a:schemeClr val="tx1"/>
                </a:solidFill>
              </a:rPr>
              <a:t>essential for </a:t>
            </a:r>
            <a:r>
              <a:rPr lang="en-US" dirty="0">
                <a:solidFill>
                  <a:schemeClr val="tx1"/>
                </a:solidFill>
              </a:rPr>
              <a:t>adult humans. </a:t>
            </a:r>
            <a:endParaRPr lang="en-US" dirty="0" smtClean="0">
              <a:solidFill>
                <a:schemeClr val="tx1"/>
              </a:solidFill>
            </a:endParaRPr>
          </a:p>
          <a:p>
            <a:pPr marL="0" indent="0">
              <a:buNone/>
            </a:pPr>
            <a:r>
              <a:rPr lang="en-US" dirty="0" err="1" smtClean="0">
                <a:solidFill>
                  <a:schemeClr val="tx1"/>
                </a:solidFill>
              </a:rPr>
              <a:t>Histidine</a:t>
            </a:r>
            <a:r>
              <a:rPr lang="en-US" dirty="0" smtClean="0">
                <a:solidFill>
                  <a:schemeClr val="tx1"/>
                </a:solidFill>
              </a:rPr>
              <a:t> </a:t>
            </a:r>
            <a:r>
              <a:rPr lang="en-US" dirty="0">
                <a:solidFill>
                  <a:schemeClr val="tx1"/>
                </a:solidFill>
              </a:rPr>
              <a:t>was later added as </a:t>
            </a:r>
            <a:r>
              <a:rPr lang="en-US" dirty="0" smtClean="0">
                <a:solidFill>
                  <a:schemeClr val="tx1"/>
                </a:solidFill>
              </a:rPr>
              <a:t>an essential </a:t>
            </a:r>
            <a:r>
              <a:rPr lang="en-US" dirty="0">
                <a:solidFill>
                  <a:schemeClr val="tx1"/>
                </a:solidFill>
              </a:rPr>
              <a:t>amino acid.</a:t>
            </a:r>
          </a:p>
        </p:txBody>
      </p:sp>
    </p:spTree>
    <p:extLst>
      <p:ext uri="{BB962C8B-B14F-4D97-AF65-F5344CB8AC3E}">
        <p14:creationId xmlns:p14="http://schemas.microsoft.com/office/powerpoint/2010/main" val="343498041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Essentiality of AA</a:t>
            </a:r>
            <a:endParaRPr lang="en-US" dirty="0"/>
          </a:p>
        </p:txBody>
      </p:sp>
      <p:sp>
        <p:nvSpPr>
          <p:cNvPr id="4" name="Content Placeholder 3"/>
          <p:cNvSpPr>
            <a:spLocks noGrp="1"/>
          </p:cNvSpPr>
          <p:nvPr>
            <p:ph idx="1"/>
          </p:nvPr>
        </p:nvSpPr>
        <p:spPr/>
        <p:txBody>
          <a:bodyPr/>
          <a:lstStyle/>
          <a:p>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306" t="70238" r="22359" b="12121"/>
          <a:stretch/>
        </p:blipFill>
        <p:spPr bwMode="auto">
          <a:xfrm>
            <a:off x="914400" y="1828800"/>
            <a:ext cx="6858000" cy="353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009373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a:solidFill>
                  <a:schemeClr val="tx1"/>
                </a:solidFill>
              </a:rPr>
              <a:t>Newer </a:t>
            </a:r>
            <a:r>
              <a:rPr lang="en-US" dirty="0" smtClean="0">
                <a:solidFill>
                  <a:schemeClr val="tx1"/>
                </a:solidFill>
              </a:rPr>
              <a:t>categories added </a:t>
            </a:r>
            <a:r>
              <a:rPr lang="en-US" dirty="0">
                <a:solidFill>
                  <a:schemeClr val="tx1"/>
                </a:solidFill>
              </a:rPr>
              <a:t>to the essential/indispensable and </a:t>
            </a:r>
            <a:r>
              <a:rPr lang="en-US" dirty="0" smtClean="0">
                <a:solidFill>
                  <a:schemeClr val="tx1"/>
                </a:solidFill>
              </a:rPr>
              <a:t>nonessential/ dispensable </a:t>
            </a:r>
            <a:r>
              <a:rPr lang="en-US" dirty="0">
                <a:solidFill>
                  <a:schemeClr val="tx1"/>
                </a:solidFill>
              </a:rPr>
              <a:t>categories </a:t>
            </a:r>
            <a:r>
              <a:rPr lang="en-US" dirty="0" smtClean="0">
                <a:solidFill>
                  <a:schemeClr val="tx1"/>
                </a:solidFill>
              </a:rPr>
              <a:t>include</a:t>
            </a:r>
          </a:p>
          <a:p>
            <a:r>
              <a:rPr lang="en-US" dirty="0" smtClean="0">
                <a:solidFill>
                  <a:schemeClr val="tx1"/>
                </a:solidFill>
              </a:rPr>
              <a:t> </a:t>
            </a:r>
            <a:r>
              <a:rPr lang="en-US" dirty="0">
                <a:solidFill>
                  <a:schemeClr val="tx1"/>
                </a:solidFill>
              </a:rPr>
              <a:t>conditionally or </a:t>
            </a:r>
            <a:r>
              <a:rPr lang="en-US" dirty="0" smtClean="0">
                <a:solidFill>
                  <a:schemeClr val="tx1"/>
                </a:solidFill>
              </a:rPr>
              <a:t>acquired </a:t>
            </a:r>
            <a:r>
              <a:rPr lang="es-ES" dirty="0" smtClean="0">
                <a:solidFill>
                  <a:schemeClr val="tx1"/>
                </a:solidFill>
              </a:rPr>
              <a:t>indispensable </a:t>
            </a:r>
            <a:r>
              <a:rPr lang="es-ES" dirty="0">
                <a:solidFill>
                  <a:schemeClr val="tx1"/>
                </a:solidFill>
              </a:rPr>
              <a:t>amino </a:t>
            </a:r>
            <a:r>
              <a:rPr lang="es-ES" dirty="0" err="1">
                <a:solidFill>
                  <a:schemeClr val="tx1"/>
                </a:solidFill>
              </a:rPr>
              <a:t>acids</a:t>
            </a:r>
            <a:r>
              <a:rPr lang="es-ES" dirty="0">
                <a:solidFill>
                  <a:schemeClr val="tx1"/>
                </a:solidFill>
              </a:rPr>
              <a:t>. </a:t>
            </a:r>
            <a:endParaRPr lang="es-ES" dirty="0" smtClean="0">
              <a:solidFill>
                <a:schemeClr val="tx1"/>
              </a:solidFill>
            </a:endParaRPr>
          </a:p>
          <a:p>
            <a:r>
              <a:rPr lang="es-ES" dirty="0" smtClean="0">
                <a:solidFill>
                  <a:schemeClr val="tx1"/>
                </a:solidFill>
              </a:rPr>
              <a:t>A </a:t>
            </a:r>
            <a:r>
              <a:rPr lang="es-ES" dirty="0">
                <a:solidFill>
                  <a:schemeClr val="tx1"/>
                </a:solidFill>
              </a:rPr>
              <a:t>dispensable amino </a:t>
            </a:r>
            <a:r>
              <a:rPr lang="es-ES" dirty="0" err="1">
                <a:solidFill>
                  <a:schemeClr val="tx1"/>
                </a:solidFill>
              </a:rPr>
              <a:t>acid</a:t>
            </a:r>
            <a:r>
              <a:rPr lang="es-ES" dirty="0">
                <a:solidFill>
                  <a:schemeClr val="tx1"/>
                </a:solidFill>
              </a:rPr>
              <a:t> </a:t>
            </a:r>
            <a:r>
              <a:rPr lang="es-ES" dirty="0" err="1" smtClean="0">
                <a:solidFill>
                  <a:schemeClr val="tx1"/>
                </a:solidFill>
              </a:rPr>
              <a:t>may</a:t>
            </a:r>
            <a:r>
              <a:rPr lang="es-ES" dirty="0" smtClean="0">
                <a:solidFill>
                  <a:schemeClr val="tx1"/>
                </a:solidFill>
              </a:rPr>
              <a:t> </a:t>
            </a:r>
            <a:r>
              <a:rPr lang="en-US" dirty="0" smtClean="0">
                <a:solidFill>
                  <a:schemeClr val="tx1"/>
                </a:solidFill>
              </a:rPr>
              <a:t>become </a:t>
            </a:r>
            <a:r>
              <a:rPr lang="en-US" dirty="0">
                <a:solidFill>
                  <a:schemeClr val="tx1"/>
                </a:solidFill>
              </a:rPr>
              <a:t>indispensable if an organ fails to function properly</a:t>
            </a:r>
            <a:r>
              <a:rPr lang="en-US" dirty="0" smtClean="0">
                <a:solidFill>
                  <a:schemeClr val="tx1"/>
                </a:solidFill>
              </a:rPr>
              <a:t>,</a:t>
            </a:r>
          </a:p>
          <a:p>
            <a:r>
              <a:rPr lang="en-US" dirty="0" smtClean="0">
                <a:solidFill>
                  <a:schemeClr val="tx1"/>
                </a:solidFill>
              </a:rPr>
              <a:t>(premature , </a:t>
            </a:r>
            <a:r>
              <a:rPr lang="en-US" dirty="0">
                <a:solidFill>
                  <a:schemeClr val="tx1"/>
                </a:solidFill>
              </a:rPr>
              <a:t>disease-associated organ </a:t>
            </a:r>
            <a:r>
              <a:rPr lang="en-US" dirty="0" smtClean="0">
                <a:solidFill>
                  <a:schemeClr val="tx1"/>
                </a:solidFill>
              </a:rPr>
              <a:t>malfunction)</a:t>
            </a:r>
            <a:endParaRPr lang="en-US" dirty="0">
              <a:solidFill>
                <a:schemeClr val="tx1"/>
              </a:solidFill>
            </a:endParaRPr>
          </a:p>
        </p:txBody>
      </p:sp>
    </p:spTree>
    <p:extLst>
      <p:ext uri="{BB962C8B-B14F-4D97-AF65-F5344CB8AC3E}">
        <p14:creationId xmlns:p14="http://schemas.microsoft.com/office/powerpoint/2010/main" val="325933303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15" t="17460" r="48351" b="61111"/>
          <a:stretch/>
        </p:blipFill>
        <p:spPr bwMode="auto">
          <a:xfrm>
            <a:off x="533400" y="1277256"/>
            <a:ext cx="8153400" cy="4742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927544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Amino acid metabolism </a:t>
            </a:r>
            <a:endParaRPr lang="en-US" dirty="0"/>
          </a:p>
        </p:txBody>
      </p:sp>
      <p:sp>
        <p:nvSpPr>
          <p:cNvPr id="3" name="Content Placeholder 2"/>
          <p:cNvSpPr>
            <a:spLocks noGrp="1"/>
          </p:cNvSpPr>
          <p:nvPr>
            <p:ph idx="1"/>
          </p:nvPr>
        </p:nvSpPr>
        <p:spPr>
          <a:xfrm>
            <a:off x="990600" y="2119257"/>
            <a:ext cx="7391400" cy="3603812"/>
          </a:xfrm>
        </p:spPr>
        <p:txBody>
          <a:bodyPr>
            <a:noAutofit/>
          </a:bodyPr>
          <a:lstStyle/>
          <a:p>
            <a:r>
              <a:rPr lang="en-US" sz="2800" dirty="0">
                <a:solidFill>
                  <a:schemeClr val="tx1"/>
                </a:solidFill>
              </a:rPr>
              <a:t>The liver is the primary site for the uptake of most </a:t>
            </a:r>
            <a:r>
              <a:rPr lang="en-US" sz="2800" dirty="0" smtClean="0">
                <a:solidFill>
                  <a:schemeClr val="tx1"/>
                </a:solidFill>
              </a:rPr>
              <a:t>amino acids </a:t>
            </a:r>
            <a:r>
              <a:rPr lang="en-US" sz="2800" dirty="0">
                <a:solidFill>
                  <a:schemeClr val="tx1"/>
                </a:solidFill>
              </a:rPr>
              <a:t>(about 50%–65%) following ingestion of a meal</a:t>
            </a:r>
            <a:r>
              <a:rPr lang="en-US" sz="2800" dirty="0" smtClean="0">
                <a:solidFill>
                  <a:schemeClr val="tx1"/>
                </a:solidFill>
              </a:rPr>
              <a:t>.</a:t>
            </a:r>
            <a:endParaRPr lang="en-US" sz="2800" dirty="0">
              <a:solidFill>
                <a:schemeClr val="tx1"/>
              </a:solidFill>
            </a:endParaRPr>
          </a:p>
          <a:p>
            <a:r>
              <a:rPr lang="en-US" sz="2800" dirty="0">
                <a:solidFill>
                  <a:schemeClr val="tx1"/>
                </a:solidFill>
              </a:rPr>
              <a:t>The liver is thought to monitor the absorbed amino </a:t>
            </a:r>
            <a:r>
              <a:rPr lang="en-US" sz="2800" dirty="0" smtClean="0">
                <a:solidFill>
                  <a:schemeClr val="tx1"/>
                </a:solidFill>
              </a:rPr>
              <a:t>acids and </a:t>
            </a:r>
            <a:r>
              <a:rPr lang="en-US" sz="2800" dirty="0">
                <a:solidFill>
                  <a:schemeClr val="tx1"/>
                </a:solidFill>
              </a:rPr>
              <a:t>to adjust the rate of their metabolism (</a:t>
            </a:r>
            <a:r>
              <a:rPr lang="en-US" sz="2800" dirty="0" smtClean="0">
                <a:solidFill>
                  <a:schemeClr val="tx1"/>
                </a:solidFill>
              </a:rPr>
              <a:t>including catabolism</a:t>
            </a:r>
            <a:r>
              <a:rPr lang="en-US" sz="2800" dirty="0">
                <a:solidFill>
                  <a:schemeClr val="tx1"/>
                </a:solidFill>
              </a:rPr>
              <a:t>, or breakdown of amino acids, and </a:t>
            </a:r>
            <a:r>
              <a:rPr lang="en-US" sz="2800" dirty="0" smtClean="0">
                <a:solidFill>
                  <a:schemeClr val="tx1"/>
                </a:solidFill>
              </a:rPr>
              <a:t>anabolism, or </a:t>
            </a:r>
            <a:r>
              <a:rPr lang="en-US" sz="2800" dirty="0">
                <a:solidFill>
                  <a:schemeClr val="tx1"/>
                </a:solidFill>
              </a:rPr>
              <a:t>use of amino acids for synthesis) according to the </a:t>
            </a:r>
            <a:r>
              <a:rPr lang="en-US" sz="2800" dirty="0" smtClean="0">
                <a:solidFill>
                  <a:schemeClr val="tx1"/>
                </a:solidFill>
              </a:rPr>
              <a:t>needs of </a:t>
            </a:r>
            <a:r>
              <a:rPr lang="en-US" sz="2800" dirty="0">
                <a:solidFill>
                  <a:schemeClr val="tx1"/>
                </a:solidFill>
              </a:rPr>
              <a:t>the body.</a:t>
            </a:r>
          </a:p>
        </p:txBody>
      </p:sp>
    </p:spTree>
    <p:extLst>
      <p:ext uri="{BB962C8B-B14F-4D97-AF65-F5344CB8AC3E}">
        <p14:creationId xmlns:p14="http://schemas.microsoft.com/office/powerpoint/2010/main" val="135051673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solidFill>
                  <a:schemeClr val="tx1"/>
                </a:solidFill>
              </a:rPr>
              <a:t>Typically, of the amino acids entering the liver</a:t>
            </a:r>
          </a:p>
          <a:p>
            <a:pPr marL="0" indent="0">
              <a:buNone/>
            </a:pPr>
            <a:r>
              <a:rPr lang="en-US" dirty="0">
                <a:solidFill>
                  <a:schemeClr val="tx1"/>
                </a:solidFill>
              </a:rPr>
              <a:t>after a meal, about 20% are used to synthesize proteins </a:t>
            </a:r>
            <a:r>
              <a:rPr lang="en-US" dirty="0" smtClean="0">
                <a:solidFill>
                  <a:schemeClr val="tx1"/>
                </a:solidFill>
              </a:rPr>
              <a:t>and nitrogen-containing </a:t>
            </a:r>
            <a:r>
              <a:rPr lang="en-US" dirty="0">
                <a:solidFill>
                  <a:schemeClr val="tx1"/>
                </a:solidFill>
              </a:rPr>
              <a:t>compounds; </a:t>
            </a:r>
            <a:endParaRPr lang="en-US" dirty="0" smtClean="0">
              <a:solidFill>
                <a:schemeClr val="tx1"/>
              </a:solidFill>
            </a:endParaRPr>
          </a:p>
          <a:p>
            <a:pPr marL="0" indent="0">
              <a:buNone/>
            </a:pPr>
            <a:endParaRPr lang="en-US" dirty="0">
              <a:solidFill>
                <a:schemeClr val="tx1"/>
              </a:solidFill>
            </a:endParaRPr>
          </a:p>
          <a:p>
            <a:r>
              <a:rPr lang="en-US" dirty="0" smtClean="0">
                <a:solidFill>
                  <a:schemeClr val="tx1"/>
                </a:solidFill>
              </a:rPr>
              <a:t> the rest is released into the plasma. </a:t>
            </a:r>
          </a:p>
        </p:txBody>
      </p:sp>
    </p:spTree>
    <p:extLst>
      <p:ext uri="{BB962C8B-B14F-4D97-AF65-F5344CB8AC3E}">
        <p14:creationId xmlns:p14="http://schemas.microsoft.com/office/powerpoint/2010/main" val="3508503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p:cNvSpPr>
          <p:nvPr>
            <p:ph type="title"/>
          </p:nvPr>
        </p:nvSpPr>
        <p:spPr>
          <a:xfrm>
            <a:off x="609600" y="457200"/>
            <a:ext cx="8229600" cy="609600"/>
          </a:xfrm>
        </p:spPr>
        <p:txBody>
          <a:bodyPr bIns="45720">
            <a:normAutofit fontScale="90000"/>
          </a:bodyPr>
          <a:lstStyle/>
          <a:p>
            <a:pPr eaLnBrk="1" hangingPunct="1">
              <a:defRPr/>
            </a:pPr>
            <a:r>
              <a:rPr lang="en-US" altLang="zh-CN" sz="3600" dirty="0" smtClean="0">
                <a:effectLst>
                  <a:outerShdw blurRad="38100" dist="38100" dir="2700000" algn="tl">
                    <a:srgbClr val="000000">
                      <a:alpha val="43137"/>
                    </a:srgbClr>
                  </a:outerShdw>
                </a:effectLst>
                <a:latin typeface="Cambria" pitchFamily="18" charset="0"/>
                <a:ea typeface="+mj-ea"/>
                <a:cs typeface="幼圆"/>
              </a:rPr>
              <a:t>Characteristics of  Metabolic Pathways</a:t>
            </a:r>
            <a:endParaRPr lang="zh-CN" altLang="en-US" sz="3600" dirty="0" smtClean="0">
              <a:effectLst>
                <a:outerShdw blurRad="38100" dist="38100" dir="2700000" algn="tl">
                  <a:srgbClr val="000000">
                    <a:alpha val="43137"/>
                  </a:srgbClr>
                </a:outerShdw>
              </a:effectLst>
              <a:latin typeface="Cambria" pitchFamily="18" charset="0"/>
              <a:ea typeface="+mj-ea"/>
              <a:cs typeface="幼圆"/>
            </a:endParaRPr>
          </a:p>
        </p:txBody>
      </p:sp>
      <p:sp>
        <p:nvSpPr>
          <p:cNvPr id="53251" name="Rectangle 3"/>
          <p:cNvSpPr>
            <a:spLocks noGrp="1"/>
          </p:cNvSpPr>
          <p:nvPr>
            <p:ph idx="1"/>
          </p:nvPr>
        </p:nvSpPr>
        <p:spPr>
          <a:xfrm>
            <a:off x="685800" y="1676400"/>
            <a:ext cx="7391400" cy="3881438"/>
          </a:xfrm>
        </p:spPr>
        <p:txBody>
          <a:bodyPr>
            <a:normAutofit fontScale="92500" lnSpcReduction="10000"/>
          </a:bodyPr>
          <a:lstStyle/>
          <a:p>
            <a:pPr marL="274320" indent="-274320" algn="l" rtl="0" eaLnBrk="1" fontAlgn="auto" hangingPunct="1">
              <a:spcBef>
                <a:spcPts val="580"/>
              </a:spcBef>
              <a:spcAft>
                <a:spcPts val="0"/>
              </a:spcAft>
              <a:buFont typeface="Wingdings 2"/>
              <a:buChar char=""/>
              <a:defRPr/>
            </a:pPr>
            <a:r>
              <a:rPr lang="en-US" altLang="zh-CN" sz="2400" b="1" dirty="0" smtClean="0">
                <a:latin typeface="Cambria" pitchFamily="18" charset="0"/>
                <a:ea typeface="+mn-ea"/>
              </a:rPr>
              <a:t>Metabolic pathways are irreversible </a:t>
            </a:r>
          </a:p>
          <a:p>
            <a:pPr marL="274320" indent="-274320" algn="l" rtl="0" eaLnBrk="1" fontAlgn="auto" hangingPunct="1">
              <a:spcBef>
                <a:spcPts val="580"/>
              </a:spcBef>
              <a:spcAft>
                <a:spcPts val="0"/>
              </a:spcAft>
              <a:buFont typeface="Wingdings 2"/>
              <a:buChar char=""/>
              <a:defRPr/>
            </a:pPr>
            <a:endParaRPr lang="en-US" altLang="zh-CN" b="1" dirty="0" smtClean="0">
              <a:latin typeface="Cambria" pitchFamily="18" charset="0"/>
              <a:ea typeface="+mn-ea"/>
            </a:endParaRPr>
          </a:p>
          <a:p>
            <a:pPr marL="274320" indent="-274320" algn="l" rtl="0" eaLnBrk="1" fontAlgn="auto" hangingPunct="1">
              <a:spcBef>
                <a:spcPts val="580"/>
              </a:spcBef>
              <a:spcAft>
                <a:spcPts val="0"/>
              </a:spcAft>
              <a:buFont typeface="Wingdings 2"/>
              <a:buChar char=""/>
              <a:defRPr/>
            </a:pPr>
            <a:r>
              <a:rPr lang="en-US" altLang="zh-CN" sz="2400" b="1" dirty="0" smtClean="0">
                <a:latin typeface="Cambria" pitchFamily="18" charset="0"/>
                <a:ea typeface="+mn-ea"/>
              </a:rPr>
              <a:t>Metabolic pathways have committed step </a:t>
            </a:r>
          </a:p>
          <a:p>
            <a:pPr marL="548640" lvl="1" algn="l" rtl="0" eaLnBrk="1" fontAlgn="auto" hangingPunct="1">
              <a:spcBef>
                <a:spcPts val="370"/>
              </a:spcBef>
              <a:spcAft>
                <a:spcPts val="0"/>
              </a:spcAft>
              <a:buFont typeface="Wingdings 2"/>
              <a:buChar char=""/>
              <a:defRPr/>
            </a:pPr>
            <a:r>
              <a:rPr lang="en-US" dirty="0" smtClean="0">
                <a:latin typeface="Cambria" pitchFamily="18" charset="0"/>
                <a:ea typeface="+mn-ea"/>
              </a:rPr>
              <a:t>Early step unique to a pathway</a:t>
            </a:r>
          </a:p>
          <a:p>
            <a:pPr marL="548640" lvl="1" algn="l" rtl="0" eaLnBrk="1" fontAlgn="auto" hangingPunct="1">
              <a:spcBef>
                <a:spcPts val="370"/>
              </a:spcBef>
              <a:spcAft>
                <a:spcPts val="0"/>
              </a:spcAft>
              <a:buFont typeface="Wingdings 2"/>
              <a:buChar char=""/>
              <a:defRPr/>
            </a:pPr>
            <a:r>
              <a:rPr lang="en-US" dirty="0" smtClean="0">
                <a:latin typeface="Cambria" pitchFamily="18" charset="0"/>
                <a:ea typeface="+mn-ea"/>
              </a:rPr>
              <a:t>Irreversible step</a:t>
            </a:r>
          </a:p>
          <a:p>
            <a:pPr marL="822960" lvl="2" algn="l" rtl="0" eaLnBrk="1" fontAlgn="auto" hangingPunct="1">
              <a:spcBef>
                <a:spcPts val="370"/>
              </a:spcBef>
              <a:spcAft>
                <a:spcPts val="0"/>
              </a:spcAft>
              <a:buClr>
                <a:srgbClr val="1FAECD"/>
              </a:buClr>
              <a:buFont typeface="Wingdings 2"/>
              <a:buChar char=""/>
              <a:defRPr/>
            </a:pPr>
            <a:r>
              <a:rPr lang="en-US" dirty="0" smtClean="0">
                <a:latin typeface="Cambria" pitchFamily="18" charset="0"/>
                <a:ea typeface="+mn-ea"/>
              </a:rPr>
              <a:t>Requires energy</a:t>
            </a:r>
          </a:p>
          <a:p>
            <a:pPr marL="822960" lvl="2" algn="l" rtl="0" eaLnBrk="1" fontAlgn="auto" hangingPunct="1">
              <a:spcBef>
                <a:spcPts val="370"/>
              </a:spcBef>
              <a:spcAft>
                <a:spcPts val="0"/>
              </a:spcAft>
              <a:buClr>
                <a:srgbClr val="1FAECD"/>
              </a:buClr>
              <a:buFont typeface="Wingdings 2"/>
              <a:buChar char=""/>
              <a:defRPr/>
            </a:pPr>
            <a:r>
              <a:rPr lang="en-US" dirty="0" smtClean="0">
                <a:latin typeface="Cambria" pitchFamily="18" charset="0"/>
                <a:ea typeface="+mn-ea"/>
              </a:rPr>
              <a:t>Often results in a </a:t>
            </a:r>
            <a:r>
              <a:rPr lang="en-US" dirty="0" err="1" smtClean="0">
                <a:latin typeface="Cambria" pitchFamily="18" charset="0"/>
                <a:ea typeface="+mn-ea"/>
              </a:rPr>
              <a:t>phosphorylated</a:t>
            </a:r>
            <a:r>
              <a:rPr lang="en-US" dirty="0" smtClean="0">
                <a:latin typeface="Cambria" pitchFamily="18" charset="0"/>
                <a:ea typeface="+mn-ea"/>
              </a:rPr>
              <a:t> compound</a:t>
            </a:r>
          </a:p>
          <a:p>
            <a:pPr marL="822960" lvl="2" algn="l" rtl="0" eaLnBrk="1" fontAlgn="auto" hangingPunct="1">
              <a:spcBef>
                <a:spcPts val="370"/>
              </a:spcBef>
              <a:spcAft>
                <a:spcPts val="0"/>
              </a:spcAft>
              <a:buClr>
                <a:srgbClr val="1FAECD"/>
              </a:buClr>
              <a:buFont typeface="Wingdings 2" pitchFamily="18" charset="2"/>
              <a:buNone/>
              <a:defRPr/>
            </a:pPr>
            <a:endParaRPr lang="en-US" altLang="zh-CN" sz="800" b="1" dirty="0" smtClean="0">
              <a:latin typeface="Cambria" pitchFamily="18" charset="0"/>
              <a:ea typeface="+mn-ea"/>
            </a:endParaRPr>
          </a:p>
          <a:p>
            <a:pPr marL="274320" indent="-274320" algn="l" rtl="0" eaLnBrk="1" fontAlgn="auto" hangingPunct="1">
              <a:spcBef>
                <a:spcPts val="580"/>
              </a:spcBef>
              <a:spcAft>
                <a:spcPts val="0"/>
              </a:spcAft>
              <a:buFont typeface="Wingdings 2"/>
              <a:buChar char=""/>
              <a:defRPr/>
            </a:pPr>
            <a:r>
              <a:rPr lang="en-US" altLang="zh-CN" sz="2400" b="1" dirty="0" smtClean="0">
                <a:latin typeface="Cambria" pitchFamily="18" charset="0"/>
                <a:ea typeface="+mn-ea"/>
              </a:rPr>
              <a:t>Metabolic pathways are regulated </a:t>
            </a:r>
          </a:p>
          <a:p>
            <a:pPr marL="274320" indent="-274320" algn="l" rtl="0" eaLnBrk="1" fontAlgn="auto" hangingPunct="1">
              <a:spcBef>
                <a:spcPts val="580"/>
              </a:spcBef>
              <a:spcAft>
                <a:spcPts val="0"/>
              </a:spcAft>
              <a:buFont typeface="Wingdings 2"/>
              <a:buChar char=""/>
              <a:defRPr/>
            </a:pPr>
            <a:endParaRPr lang="en-US" altLang="zh-CN" b="1" dirty="0" smtClean="0">
              <a:latin typeface="Cambria" pitchFamily="18" charset="0"/>
              <a:ea typeface="+mn-ea"/>
            </a:endParaRPr>
          </a:p>
          <a:p>
            <a:pPr marL="274320" indent="-274320" algn="l" rtl="0" eaLnBrk="1" fontAlgn="auto" hangingPunct="1">
              <a:spcBef>
                <a:spcPts val="580"/>
              </a:spcBef>
              <a:spcAft>
                <a:spcPts val="0"/>
              </a:spcAft>
              <a:buFont typeface="Wingdings 2"/>
              <a:buChar char=""/>
              <a:defRPr/>
            </a:pPr>
            <a:r>
              <a:rPr lang="en-US" altLang="zh-CN" sz="2400" b="1" dirty="0" smtClean="0">
                <a:latin typeface="Cambria" pitchFamily="18" charset="0"/>
                <a:ea typeface="+mn-ea"/>
              </a:rPr>
              <a:t>Metabolic pathways are compartmentalized. </a:t>
            </a:r>
            <a:endParaRPr lang="zh-CN" altLang="en-US" sz="2400" b="1" dirty="0" smtClean="0">
              <a:latin typeface="Cambria" pitchFamily="18" charset="0"/>
              <a:ea typeface="+mn-ea"/>
            </a:endParaRPr>
          </a:p>
        </p:txBody>
      </p:sp>
    </p:spTree>
    <p:extLst>
      <p:ext uri="{BB962C8B-B14F-4D97-AF65-F5344CB8AC3E}">
        <p14:creationId xmlns:p14="http://schemas.microsoft.com/office/powerpoint/2010/main" val="302203557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6965245" cy="630218"/>
          </a:xfrm>
        </p:spPr>
        <p:txBody>
          <a:bodyPr>
            <a:normAutofit fontScale="90000"/>
          </a:bodyPr>
          <a:lstStyle/>
          <a:p>
            <a:r>
              <a:rPr lang="en-US" dirty="0" smtClean="0"/>
              <a:t>Plasma protein </a:t>
            </a:r>
            <a:endParaRPr lang="en-US" dirty="0"/>
          </a:p>
        </p:txBody>
      </p:sp>
      <p:sp>
        <p:nvSpPr>
          <p:cNvPr id="3" name="Content Placeholder 2"/>
          <p:cNvSpPr>
            <a:spLocks noGrp="1"/>
          </p:cNvSpPr>
          <p:nvPr>
            <p:ph idx="1"/>
          </p:nvPr>
        </p:nvSpPr>
        <p:spPr>
          <a:xfrm>
            <a:off x="838200" y="1600200"/>
            <a:ext cx="7467600" cy="4876800"/>
          </a:xfrm>
        </p:spPr>
        <p:txBody>
          <a:bodyPr>
            <a:normAutofit fontScale="92500"/>
          </a:bodyPr>
          <a:lstStyle/>
          <a:p>
            <a:r>
              <a:rPr lang="en-US" dirty="0">
                <a:solidFill>
                  <a:schemeClr val="tx1"/>
                </a:solidFill>
              </a:rPr>
              <a:t>Albumin, the most abundant of the plasma proteins,</a:t>
            </a:r>
          </a:p>
          <a:p>
            <a:pPr marL="0" indent="0">
              <a:buNone/>
            </a:pPr>
            <a:r>
              <a:rPr lang="en-US" dirty="0">
                <a:solidFill>
                  <a:schemeClr val="tx1"/>
                </a:solidFill>
              </a:rPr>
              <a:t>is synthesized by the liver and released into the blood</a:t>
            </a:r>
            <a:r>
              <a:rPr lang="en-US" dirty="0" smtClean="0">
                <a:solidFill>
                  <a:schemeClr val="tx1"/>
                </a:solidFill>
              </a:rPr>
              <a:t>.</a:t>
            </a:r>
            <a:endParaRPr lang="en-US" dirty="0">
              <a:solidFill>
                <a:schemeClr val="tx1"/>
              </a:solidFill>
            </a:endParaRPr>
          </a:p>
          <a:p>
            <a:r>
              <a:rPr lang="en-US" dirty="0">
                <a:solidFill>
                  <a:schemeClr val="tx1"/>
                </a:solidFill>
              </a:rPr>
              <a:t>A healthy person makes about 9 to 12 g albumin </a:t>
            </a:r>
            <a:r>
              <a:rPr lang="en-US" dirty="0" smtClean="0">
                <a:solidFill>
                  <a:schemeClr val="tx1"/>
                </a:solidFill>
              </a:rPr>
              <a:t>per day , half life 14-18 day</a:t>
            </a:r>
          </a:p>
          <a:p>
            <a:r>
              <a:rPr lang="en-US" dirty="0">
                <a:solidFill>
                  <a:schemeClr val="tx1"/>
                </a:solidFill>
              </a:rPr>
              <a:t>Albumin in the plasma maintains oncotic pressure</a:t>
            </a:r>
          </a:p>
          <a:p>
            <a:pPr marL="0" indent="0">
              <a:buNone/>
            </a:pPr>
            <a:r>
              <a:rPr lang="en-US" dirty="0">
                <a:solidFill>
                  <a:schemeClr val="tx1"/>
                </a:solidFill>
              </a:rPr>
              <a:t>and transports nutrients such as vitamin B6; minerals</a:t>
            </a:r>
          </a:p>
          <a:p>
            <a:pPr marL="0" indent="0">
              <a:buNone/>
            </a:pPr>
            <a:r>
              <a:rPr lang="en-US" dirty="0">
                <a:solidFill>
                  <a:schemeClr val="tx1"/>
                </a:solidFill>
              </a:rPr>
              <a:t>including zinc, calcium, and small amounts of copper;</a:t>
            </a:r>
          </a:p>
          <a:p>
            <a:pPr marL="0" indent="0">
              <a:buNone/>
            </a:pPr>
            <a:r>
              <a:rPr lang="en-US" dirty="0">
                <a:solidFill>
                  <a:schemeClr val="tx1"/>
                </a:solidFill>
              </a:rPr>
              <a:t>nutrients such as fatty acids; and the amino acid tryptophan</a:t>
            </a:r>
            <a:r>
              <a:rPr lang="en-US" dirty="0" smtClean="0">
                <a:solidFill>
                  <a:schemeClr val="tx1"/>
                </a:solidFill>
              </a:rPr>
              <a:t>.</a:t>
            </a:r>
          </a:p>
          <a:p>
            <a:pPr marL="0" indent="0">
              <a:buNone/>
            </a:pPr>
            <a:r>
              <a:rPr lang="en-US" dirty="0" smtClean="0">
                <a:solidFill>
                  <a:schemeClr val="tx1"/>
                </a:solidFill>
              </a:rPr>
              <a:t>Some </a:t>
            </a:r>
            <a:r>
              <a:rPr lang="en-US" dirty="0">
                <a:solidFill>
                  <a:schemeClr val="tx1"/>
                </a:solidFill>
              </a:rPr>
              <a:t>drugs and hormones are also </a:t>
            </a:r>
            <a:r>
              <a:rPr lang="en-US" dirty="0" smtClean="0">
                <a:solidFill>
                  <a:schemeClr val="tx1"/>
                </a:solidFill>
              </a:rPr>
              <a:t>transported by </a:t>
            </a:r>
            <a:r>
              <a:rPr lang="en-US" dirty="0">
                <a:solidFill>
                  <a:schemeClr val="tx1"/>
                </a:solidFill>
              </a:rPr>
              <a:t>albumin. </a:t>
            </a:r>
            <a:endParaRPr lang="en-US" dirty="0" smtClean="0">
              <a:solidFill>
                <a:schemeClr val="tx1"/>
              </a:solidFill>
            </a:endParaRPr>
          </a:p>
          <a:p>
            <a:r>
              <a:rPr lang="en-US" dirty="0" smtClean="0">
                <a:solidFill>
                  <a:schemeClr val="tx1"/>
                </a:solidFill>
              </a:rPr>
              <a:t>Albumin </a:t>
            </a:r>
            <a:r>
              <a:rPr lang="en-US" dirty="0">
                <a:solidFill>
                  <a:schemeClr val="tx1"/>
                </a:solidFill>
              </a:rPr>
              <a:t>is used with a few other proteins </a:t>
            </a:r>
            <a:r>
              <a:rPr lang="en-US" dirty="0" smtClean="0">
                <a:solidFill>
                  <a:schemeClr val="tx1"/>
                </a:solidFill>
              </a:rPr>
              <a:t>in the </a:t>
            </a:r>
            <a:r>
              <a:rPr lang="en-US" dirty="0">
                <a:solidFill>
                  <a:schemeClr val="tx1"/>
                </a:solidFill>
              </a:rPr>
              <a:t>blood to assess an individual’s protein status, </a:t>
            </a:r>
            <a:r>
              <a:rPr lang="en-US" dirty="0" smtClean="0">
                <a:solidFill>
                  <a:schemeClr val="tx1"/>
                </a:solidFill>
              </a:rPr>
              <a:t>specifically </a:t>
            </a:r>
            <a:r>
              <a:rPr lang="nn-NO" dirty="0" smtClean="0">
                <a:solidFill>
                  <a:schemeClr val="tx1"/>
                </a:solidFill>
              </a:rPr>
              <a:t>visceral </a:t>
            </a:r>
            <a:r>
              <a:rPr lang="nn-NO" dirty="0">
                <a:solidFill>
                  <a:schemeClr val="tx1"/>
                </a:solidFill>
              </a:rPr>
              <a:t>(internal organ) protein status.</a:t>
            </a:r>
            <a:endParaRPr lang="en-US" dirty="0">
              <a:solidFill>
                <a:schemeClr val="tx1"/>
              </a:solidFill>
            </a:endParaRPr>
          </a:p>
        </p:txBody>
      </p:sp>
    </p:spTree>
    <p:extLst>
      <p:ext uri="{BB962C8B-B14F-4D97-AF65-F5344CB8AC3E}">
        <p14:creationId xmlns:p14="http://schemas.microsoft.com/office/powerpoint/2010/main" val="271926787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685800"/>
            <a:ext cx="7239000" cy="5440363"/>
          </a:xfrm>
        </p:spPr>
        <p:txBody>
          <a:bodyPr>
            <a:normAutofit/>
          </a:bodyPr>
          <a:lstStyle/>
          <a:p>
            <a:r>
              <a:rPr lang="en-US" dirty="0">
                <a:solidFill>
                  <a:schemeClr val="tx1"/>
                </a:solidFill>
              </a:rPr>
              <a:t>Two other proteins synthesized by the liver and </a:t>
            </a:r>
            <a:r>
              <a:rPr lang="en-US" dirty="0" smtClean="0">
                <a:solidFill>
                  <a:schemeClr val="tx1"/>
                </a:solidFill>
              </a:rPr>
              <a:t>released into </a:t>
            </a:r>
            <a:r>
              <a:rPr lang="en-US" dirty="0">
                <a:solidFill>
                  <a:schemeClr val="tx1"/>
                </a:solidFill>
              </a:rPr>
              <a:t>plasma are </a:t>
            </a:r>
            <a:r>
              <a:rPr lang="en-US" dirty="0" err="1">
                <a:solidFill>
                  <a:schemeClr val="tx1"/>
                </a:solidFill>
              </a:rPr>
              <a:t>transthyretin</a:t>
            </a:r>
            <a:r>
              <a:rPr lang="en-US" dirty="0">
                <a:solidFill>
                  <a:schemeClr val="tx1"/>
                </a:solidFill>
              </a:rPr>
              <a:t> (also called </a:t>
            </a:r>
            <a:r>
              <a:rPr lang="en-US" dirty="0" err="1">
                <a:solidFill>
                  <a:schemeClr val="tx1"/>
                </a:solidFill>
              </a:rPr>
              <a:t>prealbumin</a:t>
            </a:r>
            <a:r>
              <a:rPr lang="en-US" dirty="0">
                <a:solidFill>
                  <a:schemeClr val="tx1"/>
                </a:solidFill>
              </a:rPr>
              <a:t>) </a:t>
            </a:r>
            <a:r>
              <a:rPr lang="en-US" dirty="0" smtClean="0">
                <a:solidFill>
                  <a:schemeClr val="tx1"/>
                </a:solidFill>
              </a:rPr>
              <a:t>and retinol-binding </a:t>
            </a:r>
            <a:r>
              <a:rPr lang="en-US" dirty="0">
                <a:solidFill>
                  <a:schemeClr val="tx1"/>
                </a:solidFill>
              </a:rPr>
              <a:t>protein (which is </a:t>
            </a:r>
            <a:r>
              <a:rPr lang="en-US" dirty="0" err="1">
                <a:solidFill>
                  <a:schemeClr val="tx1"/>
                </a:solidFill>
              </a:rPr>
              <a:t>complexed</a:t>
            </a:r>
            <a:r>
              <a:rPr lang="en-US" dirty="0">
                <a:solidFill>
                  <a:schemeClr val="tx1"/>
                </a:solidFill>
              </a:rPr>
              <a:t> together </a:t>
            </a:r>
            <a:r>
              <a:rPr lang="en-US" dirty="0" smtClean="0">
                <a:solidFill>
                  <a:schemeClr val="tx1"/>
                </a:solidFill>
              </a:rPr>
              <a:t>and involved </a:t>
            </a:r>
            <a:r>
              <a:rPr lang="en-US" dirty="0">
                <a:solidFill>
                  <a:schemeClr val="tx1"/>
                </a:solidFill>
              </a:rPr>
              <a:t>with retinol, or vitamin A, and thyroid </a:t>
            </a:r>
            <a:r>
              <a:rPr lang="en-US" dirty="0" smtClean="0">
                <a:solidFill>
                  <a:schemeClr val="tx1"/>
                </a:solidFill>
              </a:rPr>
              <a:t>hormone transport</a:t>
            </a:r>
            <a:r>
              <a:rPr lang="en-US" dirty="0">
                <a:solidFill>
                  <a:schemeClr val="tx1"/>
                </a:solidFill>
              </a:rPr>
              <a:t>). </a:t>
            </a:r>
            <a:endParaRPr lang="en-US" dirty="0" smtClean="0">
              <a:solidFill>
                <a:schemeClr val="tx1"/>
              </a:solidFill>
            </a:endParaRPr>
          </a:p>
          <a:p>
            <a:endParaRPr lang="en-US" dirty="0">
              <a:solidFill>
                <a:schemeClr val="tx1"/>
              </a:solidFill>
            </a:endParaRPr>
          </a:p>
          <a:p>
            <a:r>
              <a:rPr lang="en-US" dirty="0" err="1" smtClean="0">
                <a:solidFill>
                  <a:schemeClr val="tx1"/>
                </a:solidFill>
              </a:rPr>
              <a:t>Transthyretin</a:t>
            </a:r>
            <a:r>
              <a:rPr lang="en-US" dirty="0" smtClean="0">
                <a:solidFill>
                  <a:schemeClr val="tx1"/>
                </a:solidFill>
              </a:rPr>
              <a:t> </a:t>
            </a:r>
            <a:r>
              <a:rPr lang="en-US" dirty="0">
                <a:solidFill>
                  <a:schemeClr val="tx1"/>
                </a:solidFill>
              </a:rPr>
              <a:t>and retinol-binding protein, like</a:t>
            </a:r>
          </a:p>
          <a:p>
            <a:pPr marL="0" indent="0">
              <a:buNone/>
            </a:pPr>
            <a:r>
              <a:rPr lang="en-US" dirty="0">
                <a:solidFill>
                  <a:schemeClr val="tx1"/>
                </a:solidFill>
              </a:rPr>
              <a:t>albumin, are used as biochemical indicators of </a:t>
            </a:r>
            <a:r>
              <a:rPr lang="en-US" dirty="0" smtClean="0">
                <a:solidFill>
                  <a:schemeClr val="tx1"/>
                </a:solidFill>
              </a:rPr>
              <a:t>visceral protein </a:t>
            </a:r>
            <a:r>
              <a:rPr lang="en-US" dirty="0">
                <a:solidFill>
                  <a:schemeClr val="tx1"/>
                </a:solidFill>
              </a:rPr>
              <a:t>status</a:t>
            </a:r>
            <a:r>
              <a:rPr lang="en-US" dirty="0" smtClean="0">
                <a:solidFill>
                  <a:schemeClr val="tx1"/>
                </a:solidFill>
              </a:rPr>
              <a:t>. </a:t>
            </a:r>
          </a:p>
          <a:p>
            <a:pPr marL="0" indent="0">
              <a:buNone/>
            </a:pPr>
            <a:endParaRPr lang="en-US" dirty="0">
              <a:solidFill>
                <a:schemeClr val="tx1"/>
              </a:solidFill>
            </a:endParaRPr>
          </a:p>
          <a:p>
            <a:pPr marL="0" indent="0">
              <a:buNone/>
            </a:pPr>
            <a:r>
              <a:rPr lang="en-US" dirty="0" smtClean="0">
                <a:solidFill>
                  <a:schemeClr val="tx1"/>
                </a:solidFill>
              </a:rPr>
              <a:t>Half life 2 days- 2 and a half day</a:t>
            </a:r>
            <a:endParaRPr lang="en-US" dirty="0">
              <a:solidFill>
                <a:schemeClr val="tx1"/>
              </a:solidFill>
            </a:endParaRPr>
          </a:p>
        </p:txBody>
      </p:sp>
    </p:spTree>
    <p:extLst>
      <p:ext uri="{BB962C8B-B14F-4D97-AF65-F5344CB8AC3E}">
        <p14:creationId xmlns:p14="http://schemas.microsoft.com/office/powerpoint/2010/main" val="38102782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762000"/>
            <a:ext cx="7543800" cy="5791200"/>
          </a:xfrm>
        </p:spPr>
        <p:txBody>
          <a:bodyPr>
            <a:normAutofit lnSpcReduction="10000"/>
          </a:bodyPr>
          <a:lstStyle/>
          <a:p>
            <a:r>
              <a:rPr lang="en-US" dirty="0">
                <a:solidFill>
                  <a:schemeClr val="tx1"/>
                </a:solidFill>
              </a:rPr>
              <a:t>Some of the other proteins made by the liver and</a:t>
            </a:r>
          </a:p>
          <a:p>
            <a:pPr marL="0" indent="0">
              <a:buNone/>
            </a:pPr>
            <a:r>
              <a:rPr lang="en-US" dirty="0">
                <a:solidFill>
                  <a:schemeClr val="tx1"/>
                </a:solidFill>
              </a:rPr>
              <a:t>released into the blood are those needed for blood </a:t>
            </a:r>
            <a:r>
              <a:rPr lang="en-US" dirty="0" smtClean="0">
                <a:solidFill>
                  <a:schemeClr val="tx1"/>
                </a:solidFill>
              </a:rPr>
              <a:t>clotting, for </a:t>
            </a:r>
            <a:r>
              <a:rPr lang="en-US" dirty="0" err="1" smtClean="0">
                <a:solidFill>
                  <a:schemeClr val="tx1"/>
                </a:solidFill>
              </a:rPr>
              <a:t>immunoprotection</a:t>
            </a:r>
            <a:endParaRPr lang="en-US" dirty="0">
              <a:solidFill>
                <a:schemeClr val="tx1"/>
              </a:solidFill>
            </a:endParaRPr>
          </a:p>
          <a:p>
            <a:pPr marL="0" indent="0">
              <a:buNone/>
            </a:pPr>
            <a:r>
              <a:rPr lang="el-GR" dirty="0">
                <a:solidFill>
                  <a:schemeClr val="tx1"/>
                </a:solidFill>
              </a:rPr>
              <a:t>α 1-</a:t>
            </a:r>
            <a:r>
              <a:rPr lang="en-US" dirty="0">
                <a:solidFill>
                  <a:schemeClr val="tx1"/>
                </a:solidFill>
              </a:rPr>
              <a:t>globulins: glycoproteins, high-density lipoproteins</a:t>
            </a:r>
          </a:p>
          <a:p>
            <a:pPr marL="0" indent="0">
              <a:buNone/>
            </a:pPr>
            <a:r>
              <a:rPr lang="en-US" dirty="0">
                <a:solidFill>
                  <a:schemeClr val="tx1"/>
                </a:solidFill>
              </a:rPr>
              <a:t>(for lipid transport</a:t>
            </a:r>
            <a:r>
              <a:rPr lang="en-US" dirty="0" smtClean="0">
                <a:solidFill>
                  <a:schemeClr val="tx1"/>
                </a:solidFill>
              </a:rPr>
              <a:t>)</a:t>
            </a:r>
            <a:endParaRPr lang="en-US" dirty="0">
              <a:solidFill>
                <a:schemeClr val="tx1"/>
              </a:solidFill>
            </a:endParaRPr>
          </a:p>
          <a:p>
            <a:pPr marL="0" indent="0">
              <a:buNone/>
            </a:pPr>
            <a:r>
              <a:rPr lang="el-GR" dirty="0">
                <a:solidFill>
                  <a:schemeClr val="tx1"/>
                </a:solidFill>
              </a:rPr>
              <a:t>α 2-</a:t>
            </a:r>
            <a:r>
              <a:rPr lang="en-US" dirty="0">
                <a:solidFill>
                  <a:schemeClr val="tx1"/>
                </a:solidFill>
              </a:rPr>
              <a:t>globulins: glycoproteins, </a:t>
            </a:r>
            <a:r>
              <a:rPr lang="en-US" dirty="0" err="1">
                <a:solidFill>
                  <a:schemeClr val="tx1"/>
                </a:solidFill>
              </a:rPr>
              <a:t>haptoglobin</a:t>
            </a:r>
            <a:r>
              <a:rPr lang="en-US" dirty="0">
                <a:solidFill>
                  <a:schemeClr val="tx1"/>
                </a:solidFill>
              </a:rPr>
              <a:t> (for </a:t>
            </a:r>
            <a:r>
              <a:rPr lang="en-US" dirty="0" smtClean="0">
                <a:solidFill>
                  <a:schemeClr val="tx1"/>
                </a:solidFill>
              </a:rPr>
              <a:t>free hemoglobin </a:t>
            </a:r>
            <a:r>
              <a:rPr lang="en-US" dirty="0">
                <a:solidFill>
                  <a:schemeClr val="tx1"/>
                </a:solidFill>
              </a:rPr>
              <a:t>transport), </a:t>
            </a:r>
            <a:r>
              <a:rPr lang="en-US" dirty="0" err="1">
                <a:solidFill>
                  <a:schemeClr val="tx1"/>
                </a:solidFill>
              </a:rPr>
              <a:t>ceruloplasmin</a:t>
            </a:r>
            <a:r>
              <a:rPr lang="en-US" dirty="0">
                <a:solidFill>
                  <a:schemeClr val="tx1"/>
                </a:solidFill>
              </a:rPr>
              <a:t> (for </a:t>
            </a:r>
            <a:r>
              <a:rPr lang="en-US" dirty="0" smtClean="0">
                <a:solidFill>
                  <a:schemeClr val="tx1"/>
                </a:solidFill>
              </a:rPr>
              <a:t>copper transport </a:t>
            </a:r>
            <a:r>
              <a:rPr lang="en-US" dirty="0">
                <a:solidFill>
                  <a:schemeClr val="tx1"/>
                </a:solidFill>
              </a:rPr>
              <a:t>and oxidase activity), </a:t>
            </a:r>
            <a:r>
              <a:rPr lang="en-US" dirty="0" err="1">
                <a:solidFill>
                  <a:schemeClr val="tx1"/>
                </a:solidFill>
              </a:rPr>
              <a:t>prothrombin</a:t>
            </a:r>
            <a:r>
              <a:rPr lang="en-US" dirty="0">
                <a:solidFill>
                  <a:schemeClr val="tx1"/>
                </a:solidFill>
              </a:rPr>
              <a:t> (for </a:t>
            </a:r>
            <a:r>
              <a:rPr lang="en-US" dirty="0" smtClean="0">
                <a:solidFill>
                  <a:schemeClr val="tx1"/>
                </a:solidFill>
              </a:rPr>
              <a:t>blood coagulation</a:t>
            </a:r>
            <a:r>
              <a:rPr lang="en-US" dirty="0">
                <a:solidFill>
                  <a:schemeClr val="tx1"/>
                </a:solidFill>
              </a:rPr>
              <a:t>), and very low density lipoproteins (for </a:t>
            </a:r>
            <a:r>
              <a:rPr lang="en-US" dirty="0" smtClean="0">
                <a:solidFill>
                  <a:schemeClr val="tx1"/>
                </a:solidFill>
              </a:rPr>
              <a:t>lipid transport</a:t>
            </a:r>
            <a:r>
              <a:rPr lang="en-US" dirty="0">
                <a:solidFill>
                  <a:schemeClr val="tx1"/>
                </a:solidFill>
              </a:rPr>
              <a:t>)</a:t>
            </a:r>
          </a:p>
          <a:p>
            <a:pPr marL="0" indent="0">
              <a:buNone/>
            </a:pPr>
            <a:r>
              <a:rPr lang="en-US" dirty="0">
                <a:solidFill>
                  <a:schemeClr val="tx1"/>
                </a:solidFill>
              </a:rPr>
              <a:t>β-globulins: transferrin (for iron and other mineral transport)</a:t>
            </a:r>
          </a:p>
          <a:p>
            <a:pPr marL="0" indent="0">
              <a:buNone/>
            </a:pPr>
            <a:r>
              <a:rPr lang="en-US" dirty="0">
                <a:solidFill>
                  <a:schemeClr val="tx1"/>
                </a:solidFill>
              </a:rPr>
              <a:t>and low-density lipoproteins (for lipid transport)</a:t>
            </a:r>
          </a:p>
          <a:p>
            <a:pPr marL="0" indent="0">
              <a:buNone/>
            </a:pPr>
            <a:r>
              <a:rPr lang="el-GR" dirty="0">
                <a:solidFill>
                  <a:schemeClr val="tx1"/>
                </a:solidFill>
              </a:rPr>
              <a:t>γ-</a:t>
            </a:r>
            <a:r>
              <a:rPr lang="en-US" dirty="0">
                <a:solidFill>
                  <a:schemeClr val="tx1"/>
                </a:solidFill>
              </a:rPr>
              <a:t>globulins: </a:t>
            </a:r>
            <a:r>
              <a:rPr lang="en-US" dirty="0" err="1">
                <a:solidFill>
                  <a:schemeClr val="tx1"/>
                </a:solidFill>
              </a:rPr>
              <a:t>immunoglobulins</a:t>
            </a:r>
            <a:r>
              <a:rPr lang="en-US" dirty="0">
                <a:solidFill>
                  <a:schemeClr val="tx1"/>
                </a:solidFill>
              </a:rPr>
              <a:t> or antibodies (</a:t>
            </a:r>
            <a:r>
              <a:rPr lang="en-US" dirty="0" smtClean="0">
                <a:solidFill>
                  <a:schemeClr val="tx1"/>
                </a:solidFill>
              </a:rPr>
              <a:t>for </a:t>
            </a:r>
            <a:r>
              <a:rPr lang="en-US" dirty="0" err="1" smtClean="0">
                <a:solidFill>
                  <a:schemeClr val="tx1"/>
                </a:solidFill>
              </a:rPr>
              <a:t>immunoprotection</a:t>
            </a:r>
            <a:r>
              <a:rPr lang="en-US" dirty="0"/>
              <a:t>)</a:t>
            </a:r>
            <a:endParaRPr lang="en-US" dirty="0" smtClean="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p:txBody>
      </p:sp>
    </p:spTree>
    <p:extLst>
      <p:ext uri="{BB962C8B-B14F-4D97-AF65-F5344CB8AC3E}">
        <p14:creationId xmlns:p14="http://schemas.microsoft.com/office/powerpoint/2010/main" val="129738843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990600" y="1524000"/>
            <a:ext cx="7162800" cy="4199069"/>
          </a:xfrm>
        </p:spPr>
        <p:txBody>
          <a:bodyPr>
            <a:normAutofit/>
          </a:bodyPr>
          <a:lstStyle/>
          <a:p>
            <a:r>
              <a:rPr lang="en-US" dirty="0" smtClean="0">
                <a:solidFill>
                  <a:schemeClr val="tx1"/>
                </a:solidFill>
              </a:rPr>
              <a:t>Other group o protein released during inflammation</a:t>
            </a:r>
          </a:p>
          <a:p>
            <a:endParaRPr lang="en-US" dirty="0">
              <a:solidFill>
                <a:schemeClr val="tx1"/>
              </a:solidFill>
            </a:endParaRPr>
          </a:p>
          <a:p>
            <a:r>
              <a:rPr lang="en-US" dirty="0">
                <a:solidFill>
                  <a:schemeClr val="tx1"/>
                </a:solidFill>
              </a:rPr>
              <a:t>is </a:t>
            </a:r>
            <a:r>
              <a:rPr lang="en-US" dirty="0" smtClean="0">
                <a:solidFill>
                  <a:schemeClr val="tx1"/>
                </a:solidFill>
              </a:rPr>
              <a:t>called acute </a:t>
            </a:r>
            <a:r>
              <a:rPr lang="en-US" dirty="0">
                <a:solidFill>
                  <a:schemeClr val="tx1"/>
                </a:solidFill>
              </a:rPr>
              <a:t>phase proteins or positive acute phase </a:t>
            </a:r>
            <a:r>
              <a:rPr lang="en-US" dirty="0" smtClean="0">
                <a:solidFill>
                  <a:schemeClr val="tx1"/>
                </a:solidFill>
              </a:rPr>
              <a:t>reactant proteins</a:t>
            </a:r>
            <a:r>
              <a:rPr lang="en-US" dirty="0">
                <a:solidFill>
                  <a:schemeClr val="tx1"/>
                </a:solidFill>
              </a:rPr>
              <a:t>. Some examples of these acute phase </a:t>
            </a:r>
            <a:r>
              <a:rPr lang="en-US" dirty="0" smtClean="0">
                <a:solidFill>
                  <a:schemeClr val="tx1"/>
                </a:solidFill>
              </a:rPr>
              <a:t>proteins are </a:t>
            </a:r>
            <a:r>
              <a:rPr lang="en-US" sz="2800" b="1" dirty="0">
                <a:solidFill>
                  <a:schemeClr val="tx1"/>
                </a:solidFill>
              </a:rPr>
              <a:t>C-reactive protein, </a:t>
            </a:r>
            <a:r>
              <a:rPr lang="en-US" dirty="0" err="1">
                <a:solidFill>
                  <a:schemeClr val="tx1"/>
                </a:solidFill>
              </a:rPr>
              <a:t>fibronectin</a:t>
            </a:r>
            <a:r>
              <a:rPr lang="en-US" dirty="0">
                <a:solidFill>
                  <a:schemeClr val="tx1"/>
                </a:solidFill>
              </a:rPr>
              <a:t>, </a:t>
            </a:r>
            <a:r>
              <a:rPr lang="en-US" dirty="0" err="1">
                <a:solidFill>
                  <a:schemeClr val="tx1"/>
                </a:solidFill>
              </a:rPr>
              <a:t>orosomucoid</a:t>
            </a:r>
            <a:r>
              <a:rPr lang="en-US" dirty="0">
                <a:solidFill>
                  <a:schemeClr val="tx1"/>
                </a:solidFill>
              </a:rPr>
              <a:t> (</a:t>
            </a:r>
            <a:r>
              <a:rPr lang="en-US" dirty="0" smtClean="0">
                <a:solidFill>
                  <a:schemeClr val="tx1"/>
                </a:solidFill>
              </a:rPr>
              <a:t>also called </a:t>
            </a:r>
            <a:r>
              <a:rPr lang="en-US" dirty="0">
                <a:solidFill>
                  <a:schemeClr val="tx1"/>
                </a:solidFill>
              </a:rPr>
              <a:t>α 1 acid glycoprotein), α 1 antitrypsin, </a:t>
            </a:r>
            <a:r>
              <a:rPr lang="en-US" dirty="0" err="1" smtClean="0">
                <a:solidFill>
                  <a:schemeClr val="tx1"/>
                </a:solidFill>
              </a:rPr>
              <a:t>haptoglobin</a:t>
            </a:r>
            <a:r>
              <a:rPr lang="en-US" dirty="0" smtClean="0">
                <a:solidFill>
                  <a:schemeClr val="tx1"/>
                </a:solidFill>
              </a:rPr>
              <a:t>, </a:t>
            </a:r>
            <a:r>
              <a:rPr lang="el-GR" dirty="0" smtClean="0">
                <a:solidFill>
                  <a:schemeClr val="tx1"/>
                </a:solidFill>
              </a:rPr>
              <a:t>α </a:t>
            </a:r>
            <a:r>
              <a:rPr lang="el-GR" dirty="0">
                <a:solidFill>
                  <a:schemeClr val="tx1"/>
                </a:solidFill>
              </a:rPr>
              <a:t>2 </a:t>
            </a:r>
            <a:r>
              <a:rPr lang="en-US" dirty="0">
                <a:solidFill>
                  <a:schemeClr val="tx1"/>
                </a:solidFill>
              </a:rPr>
              <a:t>macroglobulin, </a:t>
            </a:r>
            <a:r>
              <a:rPr lang="en-US" dirty="0" err="1">
                <a:solidFill>
                  <a:schemeClr val="tx1"/>
                </a:solidFill>
              </a:rPr>
              <a:t>ceruloplasmin</a:t>
            </a:r>
            <a:r>
              <a:rPr lang="en-US" dirty="0">
                <a:solidFill>
                  <a:schemeClr val="tx1"/>
                </a:solidFill>
              </a:rPr>
              <a:t>, </a:t>
            </a:r>
            <a:r>
              <a:rPr lang="en-US" dirty="0" err="1">
                <a:solidFill>
                  <a:schemeClr val="tx1"/>
                </a:solidFill>
              </a:rPr>
              <a:t>metallothionein</a:t>
            </a:r>
            <a:r>
              <a:rPr lang="en-US" dirty="0">
                <a:solidFill>
                  <a:schemeClr val="tx1"/>
                </a:solidFill>
              </a:rPr>
              <a:t>,</a:t>
            </a:r>
          </a:p>
          <a:p>
            <a:pPr marL="0" indent="0">
              <a:buNone/>
            </a:pPr>
            <a:r>
              <a:rPr lang="en-US" dirty="0" smtClean="0">
                <a:solidFill>
                  <a:schemeClr val="tx1"/>
                </a:solidFill>
              </a:rPr>
              <a:t>    and </a:t>
            </a:r>
            <a:r>
              <a:rPr lang="en-US" dirty="0">
                <a:solidFill>
                  <a:schemeClr val="tx1"/>
                </a:solidFill>
              </a:rPr>
              <a:t>serum amyloid A</a:t>
            </a:r>
            <a:r>
              <a:rPr lang="en-US" dirty="0" smtClean="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52827782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solidFill>
                  <a:schemeClr val="tx1"/>
                </a:solidFill>
              </a:rPr>
              <a:t>The body also generates another group of proteins,</a:t>
            </a:r>
          </a:p>
          <a:p>
            <a:pPr marL="0" indent="0">
              <a:buNone/>
            </a:pPr>
            <a:r>
              <a:rPr lang="en-US" sz="2800" b="1" dirty="0">
                <a:solidFill>
                  <a:schemeClr val="tx1"/>
                </a:solidFill>
              </a:rPr>
              <a:t>called stress or (heat) shock proteins </a:t>
            </a:r>
            <a:r>
              <a:rPr lang="en-US" dirty="0">
                <a:solidFill>
                  <a:schemeClr val="tx1"/>
                </a:solidFill>
              </a:rPr>
              <a:t>(abbreviated </a:t>
            </a:r>
            <a:r>
              <a:rPr lang="en-US" i="1" dirty="0" err="1">
                <a:solidFill>
                  <a:schemeClr val="tx1"/>
                </a:solidFill>
              </a:rPr>
              <a:t>hsp</a:t>
            </a:r>
            <a:r>
              <a:rPr lang="en-US" dirty="0" smtClean="0">
                <a:solidFill>
                  <a:schemeClr val="tx1"/>
                </a:solidFill>
              </a:rPr>
              <a:t>).</a:t>
            </a:r>
          </a:p>
          <a:p>
            <a:pPr marL="0" indent="0">
              <a:buNone/>
            </a:pPr>
            <a:endParaRPr lang="en-US" dirty="0">
              <a:solidFill>
                <a:schemeClr val="tx1"/>
              </a:solidFill>
            </a:endParaRPr>
          </a:p>
          <a:p>
            <a:r>
              <a:rPr lang="en-US" dirty="0">
                <a:solidFill>
                  <a:schemeClr val="tx1"/>
                </a:solidFill>
              </a:rPr>
              <a:t>These proteins are synthesized in response to stress, </a:t>
            </a:r>
            <a:r>
              <a:rPr lang="en-US" dirty="0" smtClean="0">
                <a:solidFill>
                  <a:schemeClr val="tx1"/>
                </a:solidFill>
              </a:rPr>
              <a:t>including heat </a:t>
            </a:r>
            <a:r>
              <a:rPr lang="en-US" dirty="0">
                <a:solidFill>
                  <a:schemeClr val="tx1"/>
                </a:solidFill>
              </a:rPr>
              <a:t>stress and oxidative stress.</a:t>
            </a:r>
          </a:p>
        </p:txBody>
      </p:sp>
    </p:spTree>
    <p:extLst>
      <p:ext uri="{BB962C8B-B14F-4D97-AF65-F5344CB8AC3E}">
        <p14:creationId xmlns:p14="http://schemas.microsoft.com/office/powerpoint/2010/main" val="366354648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6965245" cy="1202485"/>
          </a:xfrm>
        </p:spPr>
        <p:txBody>
          <a:bodyPr>
            <a:normAutofit fontScale="90000"/>
          </a:bodyPr>
          <a:lstStyle/>
          <a:p>
            <a:r>
              <a:rPr lang="en-US" sz="4000" b="1" i="1" dirty="0"/>
              <a:t>Nitrogen-Containing </a:t>
            </a:r>
            <a:r>
              <a:rPr lang="en-US" sz="4000" b="1" i="1" dirty="0" err="1"/>
              <a:t>Nonprotein</a:t>
            </a:r>
            <a:r>
              <a:rPr lang="en-US" sz="4000" b="1" i="1" dirty="0"/>
              <a:t> Compounds</a:t>
            </a:r>
            <a:endParaRPr lang="en-US" sz="4000" dirty="0"/>
          </a:p>
        </p:txBody>
      </p:sp>
      <p:sp>
        <p:nvSpPr>
          <p:cNvPr id="3" name="Content Placeholder 2"/>
          <p:cNvSpPr>
            <a:spLocks noGrp="1"/>
          </p:cNvSpPr>
          <p:nvPr>
            <p:ph idx="1"/>
          </p:nvPr>
        </p:nvSpPr>
        <p:spPr>
          <a:xfrm>
            <a:off x="838200" y="1600200"/>
            <a:ext cx="7543800" cy="4343399"/>
          </a:xfrm>
        </p:spPr>
        <p:txBody>
          <a:bodyPr>
            <a:noAutofit/>
          </a:bodyPr>
          <a:lstStyle/>
          <a:p>
            <a:r>
              <a:rPr lang="en-US" sz="2400" dirty="0">
                <a:solidFill>
                  <a:schemeClr val="tx1"/>
                </a:solidFill>
              </a:rPr>
              <a:t>Nitrogen-containing </a:t>
            </a:r>
            <a:r>
              <a:rPr lang="en-US" sz="2400" dirty="0" err="1">
                <a:solidFill>
                  <a:schemeClr val="tx1"/>
                </a:solidFill>
              </a:rPr>
              <a:t>nonprotein</a:t>
            </a:r>
            <a:r>
              <a:rPr lang="en-US" sz="2400" dirty="0">
                <a:solidFill>
                  <a:schemeClr val="tx1"/>
                </a:solidFill>
              </a:rPr>
              <a:t> compounds or </a:t>
            </a:r>
            <a:r>
              <a:rPr lang="en-US" sz="2400" dirty="0" smtClean="0">
                <a:solidFill>
                  <a:schemeClr val="tx1"/>
                </a:solidFill>
              </a:rPr>
              <a:t>molecules, of </a:t>
            </a:r>
            <a:r>
              <a:rPr lang="en-US" sz="2400" dirty="0">
                <a:solidFill>
                  <a:schemeClr val="tx1"/>
                </a:solidFill>
              </a:rPr>
              <a:t>which several exist, are also synthesized in the </a:t>
            </a:r>
            <a:r>
              <a:rPr lang="en-US" sz="2400" dirty="0" smtClean="0">
                <a:solidFill>
                  <a:schemeClr val="tx1"/>
                </a:solidFill>
              </a:rPr>
              <a:t>liver (and </a:t>
            </a:r>
            <a:r>
              <a:rPr lang="en-US" sz="2400" dirty="0">
                <a:solidFill>
                  <a:schemeClr val="tx1"/>
                </a:solidFill>
              </a:rPr>
              <a:t>often in other sites) from amino acids and </a:t>
            </a:r>
            <a:r>
              <a:rPr lang="en-US" sz="2400" dirty="0" smtClean="0">
                <a:solidFill>
                  <a:schemeClr val="tx1"/>
                </a:solidFill>
              </a:rPr>
              <a:t>perform a </a:t>
            </a:r>
            <a:r>
              <a:rPr lang="en-US" sz="2400" dirty="0">
                <a:solidFill>
                  <a:schemeClr val="tx1"/>
                </a:solidFill>
              </a:rPr>
              <a:t>number of functions in the body</a:t>
            </a:r>
            <a:r>
              <a:rPr lang="en-US" sz="2400" dirty="0" smtClean="0">
                <a:solidFill>
                  <a:schemeClr val="tx1"/>
                </a:solidFill>
              </a:rPr>
              <a:t>.</a:t>
            </a:r>
            <a:endParaRPr lang="en-US" sz="2400" dirty="0">
              <a:solidFill>
                <a:schemeClr val="tx1"/>
              </a:solidFill>
            </a:endParaRPr>
          </a:p>
          <a:p>
            <a:r>
              <a:rPr lang="en-US" sz="2400" b="1" dirty="0">
                <a:solidFill>
                  <a:schemeClr val="tx1"/>
                </a:solidFill>
              </a:rPr>
              <a:t>Glutathione </a:t>
            </a:r>
            <a:r>
              <a:rPr lang="en-US" sz="2400" dirty="0" err="1">
                <a:solidFill>
                  <a:schemeClr val="tx1"/>
                </a:solidFill>
              </a:rPr>
              <a:t>Glutathione</a:t>
            </a:r>
            <a:r>
              <a:rPr lang="en-US" sz="2400" dirty="0">
                <a:solidFill>
                  <a:schemeClr val="tx1"/>
                </a:solidFill>
              </a:rPr>
              <a:t> is a </a:t>
            </a:r>
            <a:r>
              <a:rPr lang="en-US" sz="2400" dirty="0" err="1">
                <a:solidFill>
                  <a:schemeClr val="tx1"/>
                </a:solidFill>
              </a:rPr>
              <a:t>tripeptide</a:t>
            </a:r>
            <a:r>
              <a:rPr lang="en-US" sz="2400" dirty="0">
                <a:solidFill>
                  <a:schemeClr val="tx1"/>
                </a:solidFill>
              </a:rPr>
              <a:t> synthesized </a:t>
            </a:r>
            <a:r>
              <a:rPr lang="en-US" sz="2400" dirty="0" smtClean="0">
                <a:solidFill>
                  <a:schemeClr val="tx1"/>
                </a:solidFill>
              </a:rPr>
              <a:t>from three </a:t>
            </a:r>
            <a:r>
              <a:rPr lang="en-US" sz="2400" dirty="0">
                <a:solidFill>
                  <a:schemeClr val="tx1"/>
                </a:solidFill>
              </a:rPr>
              <a:t>amino acids: glycine, cysteine, and glutamate</a:t>
            </a:r>
            <a:r>
              <a:rPr lang="en-US" sz="2400" dirty="0" smtClean="0">
                <a:solidFill>
                  <a:schemeClr val="tx1"/>
                </a:solidFill>
              </a:rPr>
              <a:t>.</a:t>
            </a:r>
          </a:p>
          <a:p>
            <a:r>
              <a:rPr lang="en-US" sz="2400" dirty="0">
                <a:solidFill>
                  <a:schemeClr val="tx1"/>
                </a:solidFill>
              </a:rPr>
              <a:t>Glutathione is synthesized and found in the cytosol </a:t>
            </a:r>
            <a:r>
              <a:rPr lang="en-US" sz="2400" dirty="0" smtClean="0">
                <a:solidFill>
                  <a:schemeClr val="tx1"/>
                </a:solidFill>
              </a:rPr>
              <a:t>of most </a:t>
            </a:r>
            <a:r>
              <a:rPr lang="en-US" sz="2400" dirty="0">
                <a:solidFill>
                  <a:schemeClr val="tx1"/>
                </a:solidFill>
              </a:rPr>
              <a:t>cells of the body</a:t>
            </a:r>
            <a:r>
              <a:rPr lang="en-US" sz="2400" dirty="0" smtClean="0">
                <a:solidFill>
                  <a:schemeClr val="tx1"/>
                </a:solidFill>
              </a:rPr>
              <a:t>,</a:t>
            </a:r>
          </a:p>
          <a:p>
            <a:r>
              <a:rPr lang="en-US" sz="2400" dirty="0">
                <a:solidFill>
                  <a:schemeClr val="tx1"/>
                </a:solidFill>
              </a:rPr>
              <a:t>It is a major </a:t>
            </a:r>
            <a:r>
              <a:rPr lang="en-US" sz="2400" dirty="0" smtClean="0">
                <a:solidFill>
                  <a:schemeClr val="tx1"/>
                </a:solidFill>
              </a:rPr>
              <a:t>antioxidant with </a:t>
            </a:r>
            <a:r>
              <a:rPr lang="en-US" sz="2400" dirty="0">
                <a:solidFill>
                  <a:schemeClr val="tx1"/>
                </a:solidFill>
              </a:rPr>
              <a:t>the ability to scavenge free radicals</a:t>
            </a:r>
          </a:p>
        </p:txBody>
      </p:sp>
    </p:spTree>
    <p:extLst>
      <p:ext uri="{BB962C8B-B14F-4D97-AF65-F5344CB8AC3E}">
        <p14:creationId xmlns:p14="http://schemas.microsoft.com/office/powerpoint/2010/main" val="257313306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err="1"/>
              <a:t>Creatine</a:t>
            </a:r>
            <a:r>
              <a:rPr lang="en-US" b="1" dirty="0"/>
              <a:t> </a:t>
            </a:r>
            <a:r>
              <a:rPr lang="en-US" dirty="0" smtClean="0"/>
              <a:t> </a:t>
            </a:r>
            <a:r>
              <a:rPr lang="en-US" dirty="0"/>
              <a:t>a key component of </a:t>
            </a:r>
            <a:r>
              <a:rPr lang="en-US" dirty="0" smtClean="0"/>
              <a:t>the energy </a:t>
            </a:r>
            <a:r>
              <a:rPr lang="en-US" dirty="0"/>
              <a:t>compound </a:t>
            </a:r>
            <a:r>
              <a:rPr lang="en-US" dirty="0" err="1"/>
              <a:t>creatine</a:t>
            </a:r>
            <a:r>
              <a:rPr lang="en-US" dirty="0"/>
              <a:t> phosphate, also called </a:t>
            </a:r>
            <a:r>
              <a:rPr lang="en-US" dirty="0" smtClean="0"/>
              <a:t>phosphocreatine, can </a:t>
            </a:r>
            <a:r>
              <a:rPr lang="en-US" dirty="0"/>
              <a:t>be obtained from foods (primarily meat and </a:t>
            </a:r>
            <a:r>
              <a:rPr lang="en-US" dirty="0" smtClean="0"/>
              <a:t>fish) or </a:t>
            </a:r>
            <a:r>
              <a:rPr lang="en-US" dirty="0"/>
              <a:t>synthesized in the body.</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26" t="56349" r="48351" b="30492"/>
          <a:stretch/>
        </p:blipFill>
        <p:spPr bwMode="auto">
          <a:xfrm>
            <a:off x="990600" y="3810000"/>
            <a:ext cx="7391400" cy="205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57138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i="1" dirty="0"/>
              <a:t>Purine and Pyrimidine Bases</a:t>
            </a:r>
            <a:endParaRPr lang="en-US" sz="4800" dirty="0"/>
          </a:p>
        </p:txBody>
      </p:sp>
      <p:sp>
        <p:nvSpPr>
          <p:cNvPr id="3" name="Content Placeholder 2"/>
          <p:cNvSpPr>
            <a:spLocks noGrp="1"/>
          </p:cNvSpPr>
          <p:nvPr>
            <p:ph idx="1"/>
          </p:nvPr>
        </p:nvSpPr>
        <p:spPr/>
        <p:txBody>
          <a:bodyPr>
            <a:normAutofit fontScale="85000" lnSpcReduction="20000"/>
          </a:bodyPr>
          <a:lstStyle/>
          <a:p>
            <a:r>
              <a:rPr lang="en-US" dirty="0">
                <a:solidFill>
                  <a:schemeClr val="tx1"/>
                </a:solidFill>
              </a:rPr>
              <a:t>Another group of compounds derived in part from </a:t>
            </a:r>
            <a:r>
              <a:rPr lang="en-US" dirty="0" smtClean="0">
                <a:solidFill>
                  <a:schemeClr val="tx1"/>
                </a:solidFill>
              </a:rPr>
              <a:t>amino acids </a:t>
            </a:r>
            <a:r>
              <a:rPr lang="en-US" dirty="0">
                <a:solidFill>
                  <a:schemeClr val="tx1"/>
                </a:solidFill>
              </a:rPr>
              <a:t>consists of purine and pyrimidine bases. </a:t>
            </a:r>
            <a:endParaRPr lang="en-US" dirty="0" smtClean="0">
              <a:solidFill>
                <a:schemeClr val="tx1"/>
              </a:solidFill>
            </a:endParaRPr>
          </a:p>
          <a:p>
            <a:r>
              <a:rPr lang="en-US" dirty="0" smtClean="0">
                <a:solidFill>
                  <a:schemeClr val="tx1"/>
                </a:solidFill>
              </a:rPr>
              <a:t>Purine and pyrimidine </a:t>
            </a:r>
            <a:r>
              <a:rPr lang="en-US" dirty="0">
                <a:solidFill>
                  <a:schemeClr val="tx1"/>
                </a:solidFill>
              </a:rPr>
              <a:t>bases are main constituents of two </a:t>
            </a:r>
            <a:r>
              <a:rPr lang="en-US" dirty="0" smtClean="0">
                <a:solidFill>
                  <a:schemeClr val="tx1"/>
                </a:solidFill>
              </a:rPr>
              <a:t>nucleic acids—deoxyribonucleic </a:t>
            </a:r>
            <a:r>
              <a:rPr lang="en-US" dirty="0">
                <a:solidFill>
                  <a:schemeClr val="tx1"/>
                </a:solidFill>
              </a:rPr>
              <a:t>acid (DNA) and ribonucleic </a:t>
            </a:r>
            <a:r>
              <a:rPr lang="en-US" dirty="0" smtClean="0">
                <a:solidFill>
                  <a:schemeClr val="tx1"/>
                </a:solidFill>
              </a:rPr>
              <a:t>acid  (</a:t>
            </a:r>
            <a:r>
              <a:rPr lang="en-US" dirty="0">
                <a:solidFill>
                  <a:schemeClr val="tx1"/>
                </a:solidFill>
              </a:rPr>
              <a:t>RNA</a:t>
            </a:r>
            <a:r>
              <a:rPr lang="en-US" dirty="0" smtClean="0">
                <a:solidFill>
                  <a:schemeClr val="tx1"/>
                </a:solidFill>
              </a:rPr>
              <a:t>).</a:t>
            </a:r>
          </a:p>
          <a:p>
            <a:endParaRPr lang="en-US" dirty="0">
              <a:solidFill>
                <a:schemeClr val="tx1"/>
              </a:solidFill>
            </a:endParaRPr>
          </a:p>
          <a:p>
            <a:r>
              <a:rPr lang="en-US" dirty="0">
                <a:solidFill>
                  <a:schemeClr val="tx1"/>
                </a:solidFill>
              </a:rPr>
              <a:t>The synthesis of the nitrogen-containing bases used </a:t>
            </a:r>
            <a:r>
              <a:rPr lang="en-US" dirty="0" smtClean="0">
                <a:solidFill>
                  <a:schemeClr val="tx1"/>
                </a:solidFill>
              </a:rPr>
              <a:t>to make </a:t>
            </a:r>
            <a:r>
              <a:rPr lang="en-US" dirty="0">
                <a:solidFill>
                  <a:schemeClr val="tx1"/>
                </a:solidFill>
              </a:rPr>
              <a:t>nucleic acids and nucleotides occurs for the </a:t>
            </a:r>
            <a:r>
              <a:rPr lang="en-US" dirty="0" smtClean="0">
                <a:solidFill>
                  <a:schemeClr val="tx1"/>
                </a:solidFill>
              </a:rPr>
              <a:t>most part </a:t>
            </a:r>
            <a:r>
              <a:rPr lang="en-US" dirty="0">
                <a:solidFill>
                  <a:schemeClr val="tx1"/>
                </a:solidFill>
              </a:rPr>
              <a:t>de novo in the liver</a:t>
            </a:r>
            <a:r>
              <a:rPr lang="en-US" dirty="0" smtClean="0">
                <a:solidFill>
                  <a:schemeClr val="tx1"/>
                </a:solidFill>
              </a:rPr>
              <a:t>.</a:t>
            </a:r>
          </a:p>
          <a:p>
            <a:endParaRPr lang="en-US" dirty="0">
              <a:solidFill>
                <a:schemeClr val="tx1"/>
              </a:solidFill>
            </a:endParaRPr>
          </a:p>
          <a:p>
            <a:r>
              <a:rPr lang="en-US" b="1" dirty="0">
                <a:solidFill>
                  <a:schemeClr val="tx1"/>
                </a:solidFill>
              </a:rPr>
              <a:t>De novo synthesis</a:t>
            </a:r>
            <a:r>
              <a:rPr lang="en-US" dirty="0">
                <a:solidFill>
                  <a:schemeClr val="tx1"/>
                </a:solidFill>
              </a:rPr>
              <a:t> refers to the </a:t>
            </a:r>
            <a:r>
              <a:rPr lang="en-US" b="1" dirty="0">
                <a:solidFill>
                  <a:schemeClr val="tx1"/>
                </a:solidFill>
              </a:rPr>
              <a:t>synthesis</a:t>
            </a:r>
            <a:r>
              <a:rPr lang="en-US" dirty="0">
                <a:solidFill>
                  <a:schemeClr val="tx1"/>
                </a:solidFill>
              </a:rPr>
              <a:t> of complex molecules from simple molecules </a:t>
            </a:r>
          </a:p>
        </p:txBody>
      </p:sp>
    </p:spTree>
    <p:extLst>
      <p:ext uri="{BB962C8B-B14F-4D97-AF65-F5344CB8AC3E}">
        <p14:creationId xmlns:p14="http://schemas.microsoft.com/office/powerpoint/2010/main" val="293931072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30" t="11706" r="23698" b="6250"/>
          <a:stretch/>
        </p:blipFill>
        <p:spPr bwMode="auto">
          <a:xfrm>
            <a:off x="381000" y="304800"/>
            <a:ext cx="8305800" cy="655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336590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normAutofit/>
          </a:bodyPr>
          <a:lstStyle/>
          <a:p>
            <a:r>
              <a:rPr lang="en-US" dirty="0">
                <a:solidFill>
                  <a:schemeClr val="tx1"/>
                </a:solidFill>
              </a:rPr>
              <a:t>Use of </a:t>
            </a:r>
            <a:r>
              <a:rPr lang="en-US" dirty="0" smtClean="0">
                <a:solidFill>
                  <a:schemeClr val="tx1"/>
                </a:solidFill>
              </a:rPr>
              <a:t>amino acids </a:t>
            </a:r>
            <a:r>
              <a:rPr lang="en-US" dirty="0">
                <a:solidFill>
                  <a:schemeClr val="tx1"/>
                </a:solidFill>
              </a:rPr>
              <a:t>for anabolism occurs throughout the day, but </a:t>
            </a:r>
            <a:r>
              <a:rPr lang="en-US" dirty="0" smtClean="0">
                <a:solidFill>
                  <a:schemeClr val="tx1"/>
                </a:solidFill>
              </a:rPr>
              <a:t>especially following </a:t>
            </a:r>
            <a:r>
              <a:rPr lang="en-US" dirty="0">
                <a:solidFill>
                  <a:schemeClr val="tx1"/>
                </a:solidFill>
              </a:rPr>
              <a:t>meal ingestion (foods containing </a:t>
            </a:r>
            <a:r>
              <a:rPr lang="en-US" dirty="0" smtClean="0">
                <a:solidFill>
                  <a:schemeClr val="tx1"/>
                </a:solidFill>
              </a:rPr>
              <a:t>carbohydrate, fat</a:t>
            </a:r>
            <a:r>
              <a:rPr lang="en-US" dirty="0">
                <a:solidFill>
                  <a:schemeClr val="tx1"/>
                </a:solidFill>
              </a:rPr>
              <a:t>, and protein</a:t>
            </a:r>
            <a:r>
              <a:rPr lang="en-US" dirty="0" smtClean="0">
                <a:solidFill>
                  <a:schemeClr val="tx1"/>
                </a:solidFill>
              </a:rPr>
              <a:t>).</a:t>
            </a:r>
          </a:p>
          <a:p>
            <a:pPr marL="0" indent="0">
              <a:buNone/>
            </a:pPr>
            <a:endParaRPr lang="en-US" dirty="0" smtClean="0">
              <a:solidFill>
                <a:schemeClr val="tx1"/>
              </a:solidFill>
            </a:endParaRPr>
          </a:p>
          <a:p>
            <a:r>
              <a:rPr lang="en-US" dirty="0">
                <a:solidFill>
                  <a:schemeClr val="tx1"/>
                </a:solidFill>
              </a:rPr>
              <a:t>Although protein synthesis typically predominates </a:t>
            </a:r>
            <a:r>
              <a:rPr lang="en-US" dirty="0" smtClean="0">
                <a:solidFill>
                  <a:schemeClr val="tx1"/>
                </a:solidFill>
              </a:rPr>
              <a:t>over protein </a:t>
            </a:r>
            <a:r>
              <a:rPr lang="en-US" dirty="0">
                <a:solidFill>
                  <a:schemeClr val="tx1"/>
                </a:solidFill>
              </a:rPr>
              <a:t>degradation after eating, the opposite </a:t>
            </a:r>
            <a:r>
              <a:rPr lang="en-US" dirty="0" smtClean="0">
                <a:solidFill>
                  <a:schemeClr val="tx1"/>
                </a:solidFill>
              </a:rPr>
              <a:t>becomes  true </a:t>
            </a:r>
            <a:r>
              <a:rPr lang="en-US" dirty="0">
                <a:solidFill>
                  <a:schemeClr val="tx1"/>
                </a:solidFill>
              </a:rPr>
              <a:t>when food is not eaten. During prolonged </a:t>
            </a:r>
            <a:r>
              <a:rPr lang="en-US" dirty="0" smtClean="0">
                <a:solidFill>
                  <a:schemeClr val="tx1"/>
                </a:solidFill>
              </a:rPr>
              <a:t>periods in </a:t>
            </a:r>
            <a:r>
              <a:rPr lang="en-US" dirty="0">
                <a:solidFill>
                  <a:schemeClr val="tx1"/>
                </a:solidFill>
              </a:rPr>
              <a:t>which food is not eaten, such as during the </a:t>
            </a:r>
            <a:r>
              <a:rPr lang="en-US" dirty="0" smtClean="0">
                <a:solidFill>
                  <a:schemeClr val="tx1"/>
                </a:solidFill>
              </a:rPr>
              <a:t>overnight hours </a:t>
            </a:r>
            <a:r>
              <a:rPr lang="en-US" dirty="0">
                <a:solidFill>
                  <a:schemeClr val="tx1"/>
                </a:solidFill>
              </a:rPr>
              <a:t>or a fast, protein synthesis still occurs but at a </a:t>
            </a:r>
            <a:r>
              <a:rPr lang="en-US" dirty="0" smtClean="0">
                <a:solidFill>
                  <a:schemeClr val="tx1"/>
                </a:solidFill>
              </a:rPr>
              <a:t>much lower </a:t>
            </a:r>
            <a:r>
              <a:rPr lang="en-US" dirty="0">
                <a:solidFill>
                  <a:schemeClr val="tx1"/>
                </a:solidFill>
              </a:rPr>
              <a:t>rate, and protein degradation increases</a:t>
            </a:r>
            <a:r>
              <a:rPr lang="en-US" dirty="0" smtClean="0">
                <a:solidFill>
                  <a:schemeClr val="tx1"/>
                </a:solidFill>
              </a:rPr>
              <a:t>.</a:t>
            </a:r>
          </a:p>
          <a:p>
            <a:endParaRPr lang="en-US" dirty="0">
              <a:solidFill>
                <a:schemeClr val="tx1"/>
              </a:solidFill>
            </a:endParaRPr>
          </a:p>
          <a:p>
            <a:r>
              <a:rPr lang="en-US" dirty="0" err="1" smtClean="0">
                <a:solidFill>
                  <a:schemeClr val="tx1"/>
                </a:solidFill>
              </a:rPr>
              <a:t>Protien</a:t>
            </a:r>
            <a:r>
              <a:rPr lang="en-US" dirty="0" smtClean="0">
                <a:solidFill>
                  <a:schemeClr val="tx1"/>
                </a:solidFill>
              </a:rPr>
              <a:t> synthesis Affect and affected by many processes (page 207-210 FYI ) </a:t>
            </a:r>
            <a:endParaRPr lang="en-US" dirty="0">
              <a:solidFill>
                <a:schemeClr val="tx1"/>
              </a:solidFill>
            </a:endParaRPr>
          </a:p>
        </p:txBody>
      </p:sp>
    </p:spTree>
    <p:extLst>
      <p:ext uri="{BB962C8B-B14F-4D97-AF65-F5344CB8AC3E}">
        <p14:creationId xmlns:p14="http://schemas.microsoft.com/office/powerpoint/2010/main" val="30090264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a:xfrm>
            <a:off x="914400" y="685800"/>
            <a:ext cx="7772400" cy="579438"/>
          </a:xfrm>
        </p:spPr>
        <p:txBody>
          <a:bodyPr bIns="45720"/>
          <a:lstStyle/>
          <a:p>
            <a:pPr algn="ctr" eaLnBrk="1" hangingPunct="1">
              <a:defRPr/>
            </a:pPr>
            <a:r>
              <a:rPr lang="en-US" altLang="zh-CN" sz="3200" dirty="0" smtClean="0">
                <a:effectLst>
                  <a:outerShdw blurRad="38100" dist="38100" dir="2700000" algn="tl">
                    <a:srgbClr val="000000">
                      <a:alpha val="43137"/>
                    </a:srgbClr>
                  </a:outerShdw>
                </a:effectLst>
                <a:latin typeface="Cambria" pitchFamily="18" charset="0"/>
                <a:ea typeface="+mj-ea"/>
                <a:cs typeface="幼圆"/>
              </a:rPr>
              <a:t>Cellular level </a:t>
            </a:r>
            <a:r>
              <a:rPr lang="en-US" altLang="zh-CN" sz="3200" dirty="0" err="1" smtClean="0">
                <a:effectLst>
                  <a:outerShdw blurRad="38100" dist="38100" dir="2700000" algn="tl">
                    <a:srgbClr val="000000">
                      <a:alpha val="43137"/>
                    </a:srgbClr>
                  </a:outerShdw>
                </a:effectLst>
                <a:latin typeface="Cambria" pitchFamily="18" charset="0"/>
                <a:ea typeface="+mj-ea"/>
                <a:cs typeface="幼圆"/>
              </a:rPr>
              <a:t>Compartmentation</a:t>
            </a:r>
            <a:r>
              <a:rPr lang="en-US" altLang="zh-CN" sz="3200" dirty="0" smtClean="0">
                <a:effectLst>
                  <a:outerShdw blurRad="38100" dist="38100" dir="2700000" algn="tl">
                    <a:srgbClr val="000000">
                      <a:alpha val="43137"/>
                    </a:srgbClr>
                  </a:outerShdw>
                </a:effectLst>
                <a:latin typeface="Cambria" pitchFamily="18" charset="0"/>
                <a:ea typeface="+mj-ea"/>
                <a:cs typeface="幼圆"/>
              </a:rPr>
              <a:t> </a:t>
            </a:r>
            <a:endParaRPr lang="zh-CN" altLang="en-US" sz="3200" dirty="0" smtClean="0">
              <a:effectLst>
                <a:outerShdw blurRad="38100" dist="38100" dir="2700000" algn="tl">
                  <a:srgbClr val="000000">
                    <a:alpha val="43137"/>
                  </a:srgbClr>
                </a:outerShdw>
              </a:effectLst>
              <a:latin typeface="Cambria" pitchFamily="18" charset="0"/>
              <a:ea typeface="+mj-ea"/>
              <a:cs typeface="幼圆"/>
            </a:endParaRPr>
          </a:p>
        </p:txBody>
      </p:sp>
      <p:sp>
        <p:nvSpPr>
          <p:cNvPr id="54275" name="Rectangle 3"/>
          <p:cNvSpPr>
            <a:spLocks noGrp="1"/>
          </p:cNvSpPr>
          <p:nvPr>
            <p:ph idx="1"/>
          </p:nvPr>
        </p:nvSpPr>
        <p:spPr>
          <a:xfrm>
            <a:off x="381000" y="1828800"/>
            <a:ext cx="5486400" cy="4525963"/>
          </a:xfrm>
        </p:spPr>
        <p:txBody>
          <a:bodyPr/>
          <a:lstStyle/>
          <a:p>
            <a:pPr algn="l" rtl="0" eaLnBrk="1" hangingPunct="1">
              <a:lnSpc>
                <a:spcPct val="125000"/>
              </a:lnSpc>
              <a:buFont typeface="Wingdings" pitchFamily="2" charset="2"/>
              <a:buChar char="ü"/>
            </a:pPr>
            <a:r>
              <a:rPr lang="en-US" altLang="zh-CN" sz="2400" b="1" dirty="0" smtClean="0">
                <a:latin typeface="Cambria" pitchFamily="18" charset="0"/>
                <a:ea typeface="SimSun" pitchFamily="2" charset="-122"/>
              </a:rPr>
              <a:t>Mitochondria</a:t>
            </a:r>
            <a:r>
              <a:rPr lang="en-US" altLang="zh-CN" sz="2400" dirty="0" smtClean="0">
                <a:latin typeface="Cambria" pitchFamily="18" charset="0"/>
                <a:ea typeface="SimSun" pitchFamily="2" charset="-122"/>
              </a:rPr>
              <a:t> (TCA cycle, fatty acid oxidation, amino acid breakdown)</a:t>
            </a:r>
          </a:p>
          <a:p>
            <a:pPr algn="l" rtl="0" eaLnBrk="1" hangingPunct="1">
              <a:lnSpc>
                <a:spcPct val="125000"/>
              </a:lnSpc>
            </a:pPr>
            <a:endParaRPr lang="en-US" altLang="zh-CN" sz="2400" dirty="0" smtClean="0">
              <a:latin typeface="Cambria" pitchFamily="18" charset="0"/>
              <a:ea typeface="SimSun" pitchFamily="2" charset="-122"/>
            </a:endParaRPr>
          </a:p>
          <a:p>
            <a:pPr algn="l" rtl="0" eaLnBrk="1" hangingPunct="1">
              <a:lnSpc>
                <a:spcPct val="125000"/>
              </a:lnSpc>
              <a:buFont typeface="Wingdings" pitchFamily="2" charset="2"/>
              <a:buChar char="ü"/>
            </a:pPr>
            <a:r>
              <a:rPr lang="en-US" altLang="zh-CN" sz="2400" b="1" dirty="0" smtClean="0">
                <a:latin typeface="Cambria" pitchFamily="18" charset="0"/>
                <a:ea typeface="SimSun" pitchFamily="2" charset="-122"/>
              </a:rPr>
              <a:t>Cytosol</a:t>
            </a:r>
            <a:r>
              <a:rPr lang="en-US" altLang="zh-CN" sz="2400" dirty="0" smtClean="0">
                <a:latin typeface="Cambria" pitchFamily="18" charset="0"/>
                <a:ea typeface="SimSun" pitchFamily="2" charset="-122"/>
              </a:rPr>
              <a:t> (glycolysis, fatty acid biosynthesis, pentose phosphate pathway)</a:t>
            </a:r>
          </a:p>
          <a:p>
            <a:pPr algn="l" rtl="0" eaLnBrk="1" hangingPunct="1">
              <a:lnSpc>
                <a:spcPct val="125000"/>
              </a:lnSpc>
              <a:spcBef>
                <a:spcPct val="0"/>
              </a:spcBef>
              <a:buClrTx/>
              <a:buSzTx/>
              <a:buFontTx/>
              <a:buNone/>
            </a:pPr>
            <a:endParaRPr lang="zh-CN" altLang="en-US" sz="2400" dirty="0" smtClean="0">
              <a:latin typeface="Cambria" pitchFamily="18" charset="0"/>
              <a:ea typeface="SimSun" pitchFamily="2" charset="-122"/>
            </a:endParaRP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0" y="2133600"/>
            <a:ext cx="2865438" cy="3810000"/>
          </a:xfrm>
          <a:prstGeom prst="rect">
            <a:avLst/>
          </a:prstGeom>
          <a:solidFill>
            <a:schemeClr val="bg1"/>
          </a:solidFill>
          <a:ln>
            <a:noFill/>
          </a:ln>
          <a:effectLst>
            <a:outerShdw blurRad="292100" dist="139700" dir="2700000" algn="tl" rotWithShape="0">
              <a:srgbClr val="333333">
                <a:alpha val="64999"/>
              </a:srgbClr>
            </a:outerShdw>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11806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Amino acids catabolism </a:t>
            </a:r>
            <a:endParaRPr lang="en-US" dirty="0"/>
          </a:p>
        </p:txBody>
      </p:sp>
      <p:sp>
        <p:nvSpPr>
          <p:cNvPr id="3" name="Content Placeholder 2"/>
          <p:cNvSpPr>
            <a:spLocks noGrp="1"/>
          </p:cNvSpPr>
          <p:nvPr>
            <p:ph idx="1"/>
          </p:nvPr>
        </p:nvSpPr>
        <p:spPr/>
        <p:txBody>
          <a:bodyPr>
            <a:normAutofit/>
          </a:bodyPr>
          <a:lstStyle/>
          <a:p>
            <a:r>
              <a:rPr lang="en-US" dirty="0">
                <a:solidFill>
                  <a:schemeClr val="tx1"/>
                </a:solidFill>
              </a:rPr>
              <a:t>Liver cells have a high capacity for the uptake and </a:t>
            </a:r>
            <a:r>
              <a:rPr lang="en-US" dirty="0" smtClean="0">
                <a:solidFill>
                  <a:schemeClr val="tx1"/>
                </a:solidFill>
              </a:rPr>
              <a:t>catabolism of </a:t>
            </a:r>
            <a:r>
              <a:rPr lang="en-US" dirty="0">
                <a:solidFill>
                  <a:schemeClr val="tx1"/>
                </a:solidFill>
              </a:rPr>
              <a:t>amino acids. Catabolism of amino acids occurs </a:t>
            </a:r>
            <a:r>
              <a:rPr lang="en-US" dirty="0" smtClean="0">
                <a:solidFill>
                  <a:schemeClr val="tx1"/>
                </a:solidFill>
              </a:rPr>
              <a:t>to varying </a:t>
            </a:r>
            <a:r>
              <a:rPr lang="en-US" dirty="0">
                <a:solidFill>
                  <a:schemeClr val="tx1"/>
                </a:solidFill>
              </a:rPr>
              <a:t>degrees in different tissues both during </a:t>
            </a:r>
            <a:r>
              <a:rPr lang="en-US" dirty="0" smtClean="0">
                <a:solidFill>
                  <a:schemeClr val="tx1"/>
                </a:solidFill>
              </a:rPr>
              <a:t>fasting  periods </a:t>
            </a:r>
            <a:r>
              <a:rPr lang="en-US" dirty="0">
                <a:solidFill>
                  <a:schemeClr val="tx1"/>
                </a:solidFill>
              </a:rPr>
              <a:t>and after eating</a:t>
            </a:r>
            <a:r>
              <a:rPr lang="en-US" dirty="0" smtClean="0">
                <a:solidFill>
                  <a:schemeClr val="tx1"/>
                </a:solidFill>
              </a:rPr>
              <a:t>.</a:t>
            </a:r>
          </a:p>
          <a:p>
            <a:endParaRPr lang="en-US" dirty="0">
              <a:solidFill>
                <a:schemeClr val="tx1"/>
              </a:solidFill>
            </a:endParaRPr>
          </a:p>
          <a:p>
            <a:r>
              <a:rPr lang="en-US" dirty="0" smtClean="0">
                <a:solidFill>
                  <a:schemeClr val="tx1"/>
                </a:solidFill>
              </a:rPr>
              <a:t>Different </a:t>
            </a:r>
            <a:r>
              <a:rPr lang="en-US" dirty="0" err="1" smtClean="0">
                <a:solidFill>
                  <a:schemeClr val="tx1"/>
                </a:solidFill>
              </a:rPr>
              <a:t>a.a</a:t>
            </a:r>
            <a:r>
              <a:rPr lang="en-US" dirty="0" smtClean="0">
                <a:solidFill>
                  <a:schemeClr val="tx1"/>
                </a:solidFill>
              </a:rPr>
              <a:t>. have different way and rate of catabolism ( BCAA catabolized much slower than other </a:t>
            </a:r>
            <a:r>
              <a:rPr lang="en-US" dirty="0" err="1" smtClean="0">
                <a:solidFill>
                  <a:schemeClr val="tx1"/>
                </a:solidFill>
              </a:rPr>
              <a:t>a.a</a:t>
            </a:r>
            <a:endParaRPr lang="en-US" dirty="0">
              <a:solidFill>
                <a:schemeClr val="tx1"/>
              </a:solidFill>
            </a:endParaRPr>
          </a:p>
        </p:txBody>
      </p:sp>
    </p:spTree>
    <p:extLst>
      <p:ext uri="{BB962C8B-B14F-4D97-AF65-F5344CB8AC3E}">
        <p14:creationId xmlns:p14="http://schemas.microsoft.com/office/powerpoint/2010/main" val="334439669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ext uri="{28A0092B-C50C-407E-A947-70E740481C1C}">
                <a14:useLocalDpi xmlns:a14="http://schemas.microsoft.com/office/drawing/2010/main" val="0"/>
              </a:ext>
            </a:extLst>
          </a:blip>
          <a:srcRect l="45274" t="26460" r="14563" b="15581"/>
          <a:stretch>
            <a:fillRect/>
          </a:stretch>
        </p:blipFill>
        <p:spPr bwMode="auto">
          <a:xfrm>
            <a:off x="762000" y="333376"/>
            <a:ext cx="7848600" cy="583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77494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sz="4400" dirty="0" smtClean="0"/>
              <a:t>Steps of amino acid metabolism </a:t>
            </a:r>
            <a:endParaRPr lang="en-US" sz="4400" dirty="0"/>
          </a:p>
        </p:txBody>
      </p:sp>
      <p:sp>
        <p:nvSpPr>
          <p:cNvPr id="3" name="Content Placeholder 2"/>
          <p:cNvSpPr>
            <a:spLocks noGrp="1"/>
          </p:cNvSpPr>
          <p:nvPr>
            <p:ph idx="1"/>
          </p:nvPr>
        </p:nvSpPr>
        <p:spPr>
          <a:xfrm>
            <a:off x="381000" y="1219200"/>
            <a:ext cx="8305800" cy="4906963"/>
          </a:xfrm>
        </p:spPr>
        <p:txBody>
          <a:bodyPr>
            <a:normAutofit lnSpcReduction="10000"/>
          </a:bodyPr>
          <a:lstStyle/>
          <a:p>
            <a:pPr marL="0" indent="0">
              <a:buNone/>
            </a:pPr>
            <a:r>
              <a:rPr lang="en-US" dirty="0" smtClean="0">
                <a:solidFill>
                  <a:schemeClr val="tx1"/>
                </a:solidFill>
              </a:rPr>
              <a:t>1- </a:t>
            </a:r>
            <a:r>
              <a:rPr lang="en-US" b="1" i="1" dirty="0">
                <a:solidFill>
                  <a:schemeClr val="tx1"/>
                </a:solidFill>
              </a:rPr>
              <a:t>Transamination and/or Deamination</a:t>
            </a:r>
          </a:p>
          <a:p>
            <a:pPr marL="0" indent="0">
              <a:buNone/>
            </a:pPr>
            <a:r>
              <a:rPr lang="en-US" b="1" i="1" dirty="0">
                <a:solidFill>
                  <a:schemeClr val="tx1"/>
                </a:solidFill>
              </a:rPr>
              <a:t>of Amino Acids</a:t>
            </a:r>
            <a:endParaRPr lang="en-US" dirty="0" smtClean="0">
              <a:solidFill>
                <a:schemeClr val="tx1"/>
              </a:solidFill>
            </a:endParaRPr>
          </a:p>
          <a:p>
            <a:pPr marL="0" indent="0">
              <a:buNone/>
            </a:pPr>
            <a:r>
              <a:rPr lang="en-US" dirty="0" smtClean="0">
                <a:solidFill>
                  <a:schemeClr val="tx1"/>
                </a:solidFill>
              </a:rPr>
              <a:t>the </a:t>
            </a:r>
            <a:r>
              <a:rPr lang="en-US" dirty="0">
                <a:solidFill>
                  <a:schemeClr val="tx1"/>
                </a:solidFill>
              </a:rPr>
              <a:t>first step in the metabolism of amino acids not</a:t>
            </a:r>
          </a:p>
          <a:p>
            <a:pPr marL="0" indent="0">
              <a:buNone/>
            </a:pPr>
            <a:r>
              <a:rPr lang="en-US" dirty="0">
                <a:solidFill>
                  <a:schemeClr val="tx1"/>
                </a:solidFill>
              </a:rPr>
              <a:t>used for the synthesis of proteins or nitrogen- </a:t>
            </a:r>
            <a:r>
              <a:rPr lang="en-US" dirty="0" smtClean="0">
                <a:solidFill>
                  <a:schemeClr val="tx1"/>
                </a:solidFill>
              </a:rPr>
              <a:t>containing compounds </a:t>
            </a:r>
            <a:r>
              <a:rPr lang="en-US" dirty="0">
                <a:solidFill>
                  <a:schemeClr val="tx1"/>
                </a:solidFill>
              </a:rPr>
              <a:t>is the removal of the amino group from </a:t>
            </a:r>
            <a:r>
              <a:rPr lang="en-US" dirty="0" smtClean="0">
                <a:solidFill>
                  <a:schemeClr val="tx1"/>
                </a:solidFill>
              </a:rPr>
              <a:t>the amino </a:t>
            </a:r>
            <a:r>
              <a:rPr lang="en-US" dirty="0">
                <a:solidFill>
                  <a:schemeClr val="tx1"/>
                </a:solidFill>
              </a:rPr>
              <a:t>acid</a:t>
            </a:r>
            <a:r>
              <a:rPr lang="en-US" dirty="0" smtClean="0">
                <a:solidFill>
                  <a:schemeClr val="tx1"/>
                </a:solidFill>
              </a:rPr>
              <a:t>.</a:t>
            </a:r>
          </a:p>
          <a:p>
            <a:pPr marL="0" indent="0">
              <a:buNone/>
            </a:pPr>
            <a:endParaRPr lang="en-US" dirty="0">
              <a:solidFill>
                <a:schemeClr val="tx1"/>
              </a:solidFill>
            </a:endParaRPr>
          </a:p>
          <a:p>
            <a:r>
              <a:rPr lang="en-US" dirty="0" smtClean="0">
                <a:solidFill>
                  <a:schemeClr val="tx1"/>
                </a:solidFill>
              </a:rPr>
              <a:t>Deamination reactions </a:t>
            </a:r>
            <a:r>
              <a:rPr lang="en-US" dirty="0">
                <a:solidFill>
                  <a:schemeClr val="tx1"/>
                </a:solidFill>
              </a:rPr>
              <a:t>involve only the removal of an amino group, </a:t>
            </a:r>
            <a:r>
              <a:rPr lang="en-US" dirty="0" smtClean="0">
                <a:solidFill>
                  <a:schemeClr val="tx1"/>
                </a:solidFill>
              </a:rPr>
              <a:t>with no </a:t>
            </a:r>
            <a:r>
              <a:rPr lang="en-US" dirty="0">
                <a:solidFill>
                  <a:schemeClr val="tx1"/>
                </a:solidFill>
              </a:rPr>
              <a:t>direct transfer to another compound</a:t>
            </a:r>
            <a:r>
              <a:rPr lang="en-US" dirty="0" smtClean="0">
                <a:solidFill>
                  <a:schemeClr val="tx1"/>
                </a:solidFill>
              </a:rPr>
              <a:t>.</a:t>
            </a:r>
          </a:p>
          <a:p>
            <a:endParaRPr lang="en-US" dirty="0">
              <a:solidFill>
                <a:schemeClr val="tx1"/>
              </a:solidFill>
            </a:endParaRPr>
          </a:p>
          <a:p>
            <a:r>
              <a:rPr lang="en-US" dirty="0">
                <a:solidFill>
                  <a:schemeClr val="tx1"/>
                </a:solidFill>
              </a:rPr>
              <a:t>Transamination reactions involve the transfer of </a:t>
            </a:r>
            <a:r>
              <a:rPr lang="en-US" dirty="0" smtClean="0">
                <a:solidFill>
                  <a:schemeClr val="tx1"/>
                </a:solidFill>
              </a:rPr>
              <a:t>an amino </a:t>
            </a:r>
            <a:r>
              <a:rPr lang="en-US" dirty="0">
                <a:solidFill>
                  <a:schemeClr val="tx1"/>
                </a:solidFill>
              </a:rPr>
              <a:t>group from one amino acid to an amino </a:t>
            </a:r>
            <a:r>
              <a:rPr lang="en-US" dirty="0" smtClean="0">
                <a:solidFill>
                  <a:schemeClr val="tx1"/>
                </a:solidFill>
              </a:rPr>
              <a:t>acid carbon </a:t>
            </a:r>
            <a:r>
              <a:rPr lang="en-US" dirty="0">
                <a:solidFill>
                  <a:schemeClr val="tx1"/>
                </a:solidFill>
              </a:rPr>
              <a:t>skeleton</a:t>
            </a:r>
          </a:p>
        </p:txBody>
      </p:sp>
    </p:spTree>
    <p:extLst>
      <p:ext uri="{BB962C8B-B14F-4D97-AF65-F5344CB8AC3E}">
        <p14:creationId xmlns:p14="http://schemas.microsoft.com/office/powerpoint/2010/main" val="246751712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lnSpcReduction="10000"/>
          </a:bodyPr>
          <a:lstStyle/>
          <a:p>
            <a:pPr marL="0" indent="0">
              <a:buNone/>
            </a:pPr>
            <a:r>
              <a:rPr lang="en-US" sz="2800" dirty="0" smtClean="0">
                <a:solidFill>
                  <a:schemeClr val="tx1"/>
                </a:solidFill>
              </a:rPr>
              <a:t>2- </a:t>
            </a:r>
            <a:r>
              <a:rPr lang="en-US" sz="2800" b="1" i="1" dirty="0">
                <a:solidFill>
                  <a:schemeClr val="tx1"/>
                </a:solidFill>
              </a:rPr>
              <a:t>Disposal of Ammonia—The Urea </a:t>
            </a:r>
            <a:r>
              <a:rPr lang="en-US" sz="2800" b="1" i="1" dirty="0" smtClean="0">
                <a:solidFill>
                  <a:schemeClr val="tx1"/>
                </a:solidFill>
              </a:rPr>
              <a:t>Cycle</a:t>
            </a:r>
          </a:p>
          <a:p>
            <a:r>
              <a:rPr lang="en-US" sz="2800" dirty="0">
                <a:solidFill>
                  <a:schemeClr val="tx1"/>
                </a:solidFill>
              </a:rPr>
              <a:t>The urea cycle</a:t>
            </a:r>
            <a:r>
              <a:rPr lang="en-US" sz="2800" dirty="0" smtClean="0">
                <a:solidFill>
                  <a:schemeClr val="tx1"/>
                </a:solidFill>
              </a:rPr>
              <a:t>, </a:t>
            </a:r>
            <a:r>
              <a:rPr lang="en-US" sz="2800" dirty="0">
                <a:solidFill>
                  <a:schemeClr val="tx1"/>
                </a:solidFill>
              </a:rPr>
              <a:t>functions </a:t>
            </a:r>
            <a:r>
              <a:rPr lang="en-US" sz="2800" dirty="0" smtClean="0">
                <a:solidFill>
                  <a:schemeClr val="tx1"/>
                </a:solidFill>
              </a:rPr>
              <a:t>in the </a:t>
            </a:r>
            <a:r>
              <a:rPr lang="en-US" sz="2800" dirty="0">
                <a:solidFill>
                  <a:schemeClr val="tx1"/>
                </a:solidFill>
              </a:rPr>
              <a:t>liver and is important for the removal of ammonia </a:t>
            </a:r>
            <a:r>
              <a:rPr lang="en-US" sz="2800" dirty="0" smtClean="0">
                <a:solidFill>
                  <a:schemeClr val="tx1"/>
                </a:solidFill>
              </a:rPr>
              <a:t>from the </a:t>
            </a:r>
            <a:r>
              <a:rPr lang="en-US" sz="2800" dirty="0">
                <a:solidFill>
                  <a:schemeClr val="tx1"/>
                </a:solidFill>
              </a:rPr>
              <a:t>body</a:t>
            </a:r>
            <a:r>
              <a:rPr lang="en-US" sz="2800" dirty="0" smtClean="0">
                <a:solidFill>
                  <a:schemeClr val="tx1"/>
                </a:solidFill>
              </a:rPr>
              <a:t>.</a:t>
            </a:r>
          </a:p>
          <a:p>
            <a:endParaRPr lang="en-US" sz="2800" b="1" i="1" dirty="0">
              <a:solidFill>
                <a:schemeClr val="tx1"/>
              </a:solidFill>
            </a:endParaRPr>
          </a:p>
          <a:p>
            <a:r>
              <a:rPr lang="en-US" sz="2800" dirty="0">
                <a:solidFill>
                  <a:schemeClr val="tx1"/>
                </a:solidFill>
              </a:rPr>
              <a:t>Too much ammonia in the body (as can occur with</a:t>
            </a:r>
          </a:p>
          <a:p>
            <a:pPr marL="0" indent="0">
              <a:buNone/>
            </a:pPr>
            <a:r>
              <a:rPr lang="en-US" sz="2800" dirty="0">
                <a:solidFill>
                  <a:schemeClr val="tx1"/>
                </a:solidFill>
              </a:rPr>
              <a:t>liver failure) is toxic and can lead to brain malfunction </a:t>
            </a:r>
            <a:r>
              <a:rPr lang="en-US" sz="2800" dirty="0" smtClean="0">
                <a:solidFill>
                  <a:schemeClr val="tx1"/>
                </a:solidFill>
              </a:rPr>
              <a:t>and coma</a:t>
            </a:r>
            <a:r>
              <a:rPr lang="en-US" sz="2800" dirty="0">
                <a:solidFill>
                  <a:schemeClr val="tx1"/>
                </a:solidFill>
              </a:rPr>
              <a:t>.</a:t>
            </a:r>
            <a:endParaRPr lang="en-US" sz="2800" b="1" i="1" dirty="0" smtClean="0">
              <a:solidFill>
                <a:schemeClr val="tx1"/>
              </a:solidFill>
            </a:endParaRPr>
          </a:p>
          <a:p>
            <a:pPr marL="0" indent="0">
              <a:buNone/>
            </a:pPr>
            <a:endParaRPr lang="en-US" sz="2800" dirty="0" smtClean="0">
              <a:solidFill>
                <a:schemeClr val="tx1"/>
              </a:solidFill>
            </a:endParaRPr>
          </a:p>
          <a:p>
            <a:pPr marL="0" indent="0">
              <a:buNone/>
            </a:pPr>
            <a:r>
              <a:rPr lang="en-US" sz="2800" dirty="0" smtClean="0">
                <a:solidFill>
                  <a:schemeClr val="tx1"/>
                </a:solidFill>
              </a:rPr>
              <a:t>Ammonia in human body may come ( food, intestinal </a:t>
            </a:r>
            <a:r>
              <a:rPr lang="en-US" sz="2800" dirty="0" err="1" smtClean="0">
                <a:solidFill>
                  <a:schemeClr val="tx1"/>
                </a:solidFill>
              </a:rPr>
              <a:t>bac</a:t>
            </a:r>
            <a:r>
              <a:rPr lang="en-US" sz="2800" dirty="0" smtClean="0">
                <a:solidFill>
                  <a:schemeClr val="tx1"/>
                </a:solidFill>
              </a:rPr>
              <a:t> these two sources enter the portal blood sources ( changed directly to urea in the liver )</a:t>
            </a:r>
            <a:endParaRPr lang="en-US" sz="2800" dirty="0">
              <a:solidFill>
                <a:schemeClr val="tx1"/>
              </a:solidFill>
            </a:endParaRPr>
          </a:p>
        </p:txBody>
      </p:sp>
    </p:spTree>
    <p:extLst>
      <p:ext uri="{BB962C8B-B14F-4D97-AF65-F5344CB8AC3E}">
        <p14:creationId xmlns:p14="http://schemas.microsoft.com/office/powerpoint/2010/main" val="132832235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Urea cycle </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sz="2800" dirty="0">
                <a:solidFill>
                  <a:schemeClr val="tx1"/>
                </a:solidFill>
              </a:rPr>
              <a:t> Urea is the major end product in Nitrogen</a:t>
            </a:r>
          </a:p>
          <a:p>
            <a:pPr marL="0" indent="0">
              <a:buNone/>
            </a:pPr>
            <a:r>
              <a:rPr lang="en-US" sz="2800" dirty="0">
                <a:solidFill>
                  <a:schemeClr val="tx1"/>
                </a:solidFill>
              </a:rPr>
              <a:t>metabolism in humans and mammals.</a:t>
            </a:r>
          </a:p>
          <a:p>
            <a:pPr marL="0" indent="0">
              <a:buNone/>
            </a:pPr>
            <a:r>
              <a:rPr lang="en-US" sz="2800" dirty="0">
                <a:solidFill>
                  <a:schemeClr val="tx1"/>
                </a:solidFill>
              </a:rPr>
              <a:t> NH3, the product of oxidative deamination</a:t>
            </a:r>
          </a:p>
          <a:p>
            <a:pPr marL="0" indent="0">
              <a:buNone/>
            </a:pPr>
            <a:r>
              <a:rPr lang="en-US" sz="2800" dirty="0">
                <a:solidFill>
                  <a:schemeClr val="tx1"/>
                </a:solidFill>
              </a:rPr>
              <a:t>reaction, is toxic in even small amount and</a:t>
            </a:r>
          </a:p>
          <a:p>
            <a:pPr marL="0" indent="0">
              <a:buNone/>
            </a:pPr>
            <a:r>
              <a:rPr lang="en-US" sz="2800" dirty="0">
                <a:solidFill>
                  <a:schemeClr val="tx1"/>
                </a:solidFill>
              </a:rPr>
              <a:t>must be removed from the body.</a:t>
            </a:r>
          </a:p>
          <a:p>
            <a:pPr marL="0" indent="0">
              <a:buNone/>
            </a:pPr>
            <a:r>
              <a:rPr lang="en-US" sz="2800" dirty="0">
                <a:solidFill>
                  <a:schemeClr val="tx1"/>
                </a:solidFill>
              </a:rPr>
              <a:t> Urea cycle </a:t>
            </a:r>
            <a:r>
              <a:rPr lang="en-US" sz="2800" dirty="0" smtClean="0">
                <a:solidFill>
                  <a:schemeClr val="tx1"/>
                </a:solidFill>
              </a:rPr>
              <a:t> </a:t>
            </a:r>
            <a:r>
              <a:rPr lang="en-US" sz="2800" dirty="0">
                <a:solidFill>
                  <a:schemeClr val="tx1"/>
                </a:solidFill>
              </a:rPr>
              <a:t>is </a:t>
            </a:r>
            <a:r>
              <a:rPr lang="en-US" sz="2800" dirty="0" smtClean="0">
                <a:solidFill>
                  <a:schemeClr val="tx1"/>
                </a:solidFill>
              </a:rPr>
              <a:t>the conversion </a:t>
            </a:r>
            <a:r>
              <a:rPr lang="en-US" sz="2800" dirty="0">
                <a:solidFill>
                  <a:schemeClr val="tx1"/>
                </a:solidFill>
              </a:rPr>
              <a:t>reactions of NH3 into urea.</a:t>
            </a:r>
          </a:p>
        </p:txBody>
      </p:sp>
    </p:spTree>
    <p:extLst>
      <p:ext uri="{BB962C8B-B14F-4D97-AF65-F5344CB8AC3E}">
        <p14:creationId xmlns:p14="http://schemas.microsoft.com/office/powerpoint/2010/main" val="14753697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Urea cycle </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sz="2800" dirty="0">
                <a:solidFill>
                  <a:schemeClr val="tx1"/>
                </a:solidFill>
              </a:rPr>
              <a:t>This reaction occur in liver (certain occur in</a:t>
            </a:r>
          </a:p>
          <a:p>
            <a:pPr marL="0" indent="0">
              <a:buNone/>
            </a:pPr>
            <a:r>
              <a:rPr lang="en-US" sz="2800" dirty="0">
                <a:solidFill>
                  <a:schemeClr val="tx1"/>
                </a:solidFill>
              </a:rPr>
              <a:t>cytosol and mitochondria)</a:t>
            </a:r>
          </a:p>
          <a:p>
            <a:pPr marL="0" indent="0">
              <a:buNone/>
            </a:pPr>
            <a:r>
              <a:rPr lang="en-US" sz="2800" dirty="0">
                <a:solidFill>
                  <a:schemeClr val="tx1"/>
                </a:solidFill>
              </a:rPr>
              <a:t> The urea is transported to the kidney where </a:t>
            </a:r>
            <a:r>
              <a:rPr lang="en-US" sz="2800" dirty="0" smtClean="0">
                <a:solidFill>
                  <a:schemeClr val="tx1"/>
                </a:solidFill>
              </a:rPr>
              <a:t>it is </a:t>
            </a:r>
            <a:r>
              <a:rPr lang="en-US" sz="2800" dirty="0">
                <a:solidFill>
                  <a:schemeClr val="tx1"/>
                </a:solidFill>
              </a:rPr>
              <a:t>excreted.</a:t>
            </a:r>
          </a:p>
          <a:p>
            <a:pPr marL="0" indent="0">
              <a:buNone/>
            </a:pPr>
            <a:r>
              <a:rPr lang="en-US" sz="2800" dirty="0">
                <a:solidFill>
                  <a:schemeClr val="tx1"/>
                </a:solidFill>
              </a:rPr>
              <a:t> The overall urea formation reaction is :-</a:t>
            </a:r>
          </a:p>
          <a:p>
            <a:pPr marL="0" indent="0">
              <a:buNone/>
            </a:pPr>
            <a:r>
              <a:rPr lang="pt-BR" sz="2800" dirty="0">
                <a:solidFill>
                  <a:schemeClr val="tx1"/>
                </a:solidFill>
              </a:rPr>
              <a:t>2 NH3 + CO2 + 3ATP ---&gt; urea + H2O + 3 ADP</a:t>
            </a:r>
            <a:endParaRPr lang="en-US" sz="2800" dirty="0">
              <a:solidFill>
                <a:schemeClr val="tx1"/>
              </a:solidFill>
            </a:endParaRPr>
          </a:p>
        </p:txBody>
      </p:sp>
    </p:spTree>
    <p:extLst>
      <p:ext uri="{BB962C8B-B14F-4D97-AF65-F5344CB8AC3E}">
        <p14:creationId xmlns:p14="http://schemas.microsoft.com/office/powerpoint/2010/main" val="310192531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Urea cycle </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solidFill>
                  <a:schemeClr val="tx1"/>
                </a:solidFill>
              </a:rPr>
              <a:t>Steps of urea cycle </a:t>
            </a:r>
          </a:p>
          <a:p>
            <a:endParaRPr lang="en-US" dirty="0">
              <a:solidFill>
                <a:schemeClr val="tx1"/>
              </a:solidFill>
            </a:endParaRPr>
          </a:p>
          <a:p>
            <a:pPr marL="0" indent="0">
              <a:buNone/>
            </a:pPr>
            <a:r>
              <a:rPr lang="en-US" dirty="0" smtClean="0">
                <a:solidFill>
                  <a:schemeClr val="tx1"/>
                </a:solidFill>
              </a:rPr>
              <a:t>1- </a:t>
            </a:r>
            <a:r>
              <a:rPr lang="en-US" b="1" dirty="0">
                <a:solidFill>
                  <a:schemeClr val="tx1"/>
                </a:solidFill>
              </a:rPr>
              <a:t>Synthesis of </a:t>
            </a:r>
            <a:r>
              <a:rPr lang="en-US" b="1" dirty="0" err="1">
                <a:solidFill>
                  <a:schemeClr val="tx1"/>
                </a:solidFill>
              </a:rPr>
              <a:t>carbamoyl</a:t>
            </a:r>
            <a:r>
              <a:rPr lang="en-US" b="1" dirty="0">
                <a:solidFill>
                  <a:schemeClr val="tx1"/>
                </a:solidFill>
              </a:rPr>
              <a:t> </a:t>
            </a:r>
            <a:r>
              <a:rPr lang="en-US" b="1" dirty="0" smtClean="0">
                <a:solidFill>
                  <a:schemeClr val="tx1"/>
                </a:solidFill>
              </a:rPr>
              <a:t>phosphate ( need 2 ATP, enzymes, irreversible) </a:t>
            </a:r>
          </a:p>
          <a:p>
            <a:r>
              <a:rPr lang="en-US" b="1" dirty="0" smtClean="0">
                <a:solidFill>
                  <a:schemeClr val="tx1"/>
                </a:solidFill>
              </a:rPr>
              <a:t>(</a:t>
            </a:r>
            <a:r>
              <a:rPr lang="en-US" dirty="0">
                <a:solidFill>
                  <a:schemeClr val="tx1"/>
                </a:solidFill>
              </a:rPr>
              <a:t>condensation </a:t>
            </a:r>
            <a:r>
              <a:rPr lang="en-US" dirty="0" smtClean="0">
                <a:solidFill>
                  <a:schemeClr val="tx1"/>
                </a:solidFill>
              </a:rPr>
              <a:t>of NH4 + </a:t>
            </a:r>
            <a:r>
              <a:rPr lang="en-US" dirty="0">
                <a:solidFill>
                  <a:schemeClr val="tx1"/>
                </a:solidFill>
              </a:rPr>
              <a:t>ions with </a:t>
            </a:r>
            <a:r>
              <a:rPr lang="en-US" dirty="0" smtClean="0">
                <a:solidFill>
                  <a:schemeClr val="tx1"/>
                </a:solidFill>
              </a:rPr>
              <a:t>CO2) </a:t>
            </a:r>
          </a:p>
          <a:p>
            <a:pPr marL="0" indent="0">
              <a:buNone/>
            </a:pPr>
            <a:r>
              <a:rPr lang="en-US" b="1" dirty="0" smtClean="0">
                <a:solidFill>
                  <a:schemeClr val="tx1"/>
                </a:solidFill>
              </a:rPr>
              <a:t>2- </a:t>
            </a:r>
            <a:r>
              <a:rPr lang="en-US" b="1" dirty="0">
                <a:solidFill>
                  <a:schemeClr val="tx1"/>
                </a:solidFill>
              </a:rPr>
              <a:t>Formation of </a:t>
            </a:r>
            <a:r>
              <a:rPr lang="en-US" b="1" dirty="0" err="1" smtClean="0">
                <a:solidFill>
                  <a:schemeClr val="tx1"/>
                </a:solidFill>
              </a:rPr>
              <a:t>citrulline</a:t>
            </a:r>
            <a:r>
              <a:rPr lang="en-US" b="1" dirty="0" smtClean="0">
                <a:solidFill>
                  <a:schemeClr val="tx1"/>
                </a:solidFill>
              </a:rPr>
              <a:t>: intermediate in urea cycle </a:t>
            </a:r>
            <a:endParaRPr lang="en-US" b="1" dirty="0">
              <a:solidFill>
                <a:schemeClr val="tx1"/>
              </a:solidFill>
            </a:endParaRPr>
          </a:p>
          <a:p>
            <a:pPr marL="0" indent="0">
              <a:buNone/>
            </a:pPr>
            <a:r>
              <a:rPr lang="en-US" b="1" dirty="0" smtClean="0">
                <a:solidFill>
                  <a:schemeClr val="tx1"/>
                </a:solidFill>
              </a:rPr>
              <a:t>3-  </a:t>
            </a:r>
            <a:r>
              <a:rPr lang="en-US" b="1" dirty="0">
                <a:solidFill>
                  <a:schemeClr val="tx1"/>
                </a:solidFill>
              </a:rPr>
              <a:t>Synthesis of </a:t>
            </a:r>
            <a:r>
              <a:rPr lang="en-US" b="1" dirty="0" err="1" smtClean="0">
                <a:solidFill>
                  <a:schemeClr val="tx1"/>
                </a:solidFill>
              </a:rPr>
              <a:t>arginosuccinate</a:t>
            </a:r>
            <a:r>
              <a:rPr lang="en-US" b="1" dirty="0" smtClean="0">
                <a:solidFill>
                  <a:schemeClr val="tx1"/>
                </a:solidFill>
              </a:rPr>
              <a:t> ( need ATP) </a:t>
            </a:r>
          </a:p>
          <a:p>
            <a:pPr marL="0" indent="0">
              <a:buNone/>
            </a:pPr>
            <a:r>
              <a:rPr lang="en-US" b="1" dirty="0">
                <a:solidFill>
                  <a:schemeClr val="tx1"/>
                </a:solidFill>
              </a:rPr>
              <a:t>4. Cleavage of </a:t>
            </a:r>
            <a:r>
              <a:rPr lang="en-US" b="1" dirty="0" err="1">
                <a:solidFill>
                  <a:schemeClr val="tx1"/>
                </a:solidFill>
              </a:rPr>
              <a:t>arginosuccinate</a:t>
            </a:r>
            <a:r>
              <a:rPr lang="en-US" b="1" dirty="0">
                <a:solidFill>
                  <a:schemeClr val="tx1"/>
                </a:solidFill>
              </a:rPr>
              <a:t> </a:t>
            </a:r>
            <a:r>
              <a:rPr lang="en-US" dirty="0" smtClean="0">
                <a:solidFill>
                  <a:schemeClr val="tx1"/>
                </a:solidFill>
              </a:rPr>
              <a:t>:</a:t>
            </a:r>
          </a:p>
          <a:p>
            <a:r>
              <a:rPr lang="en-US" dirty="0">
                <a:solidFill>
                  <a:schemeClr val="tx1"/>
                </a:solidFill>
              </a:rPr>
              <a:t>cleaves </a:t>
            </a:r>
            <a:r>
              <a:rPr lang="en-US" dirty="0" smtClean="0">
                <a:solidFill>
                  <a:schemeClr val="tx1"/>
                </a:solidFill>
              </a:rPr>
              <a:t>to give arginine ( precursor of urea  </a:t>
            </a:r>
            <a:r>
              <a:rPr lang="en-US" dirty="0">
                <a:solidFill>
                  <a:schemeClr val="tx1"/>
                </a:solidFill>
              </a:rPr>
              <a:t>and </a:t>
            </a:r>
            <a:r>
              <a:rPr lang="en-US" dirty="0" err="1">
                <a:solidFill>
                  <a:schemeClr val="tx1"/>
                </a:solidFill>
              </a:rPr>
              <a:t>fumarate</a:t>
            </a:r>
            <a:r>
              <a:rPr lang="en-US" dirty="0">
                <a:solidFill>
                  <a:schemeClr val="tx1"/>
                </a:solidFill>
              </a:rPr>
              <a:t>.</a:t>
            </a:r>
            <a:endParaRPr lang="en-US" b="1" dirty="0" smtClean="0">
              <a:solidFill>
                <a:schemeClr val="tx1"/>
              </a:solidFill>
            </a:endParaRPr>
          </a:p>
          <a:p>
            <a:pPr marL="0" indent="0">
              <a:buNone/>
            </a:pPr>
            <a:r>
              <a:rPr lang="en-US" b="1" dirty="0" smtClean="0">
                <a:solidFill>
                  <a:schemeClr val="tx1"/>
                </a:solidFill>
              </a:rPr>
              <a:t>5. Formation </a:t>
            </a:r>
            <a:r>
              <a:rPr lang="en-US" b="1" dirty="0">
                <a:solidFill>
                  <a:schemeClr val="tx1"/>
                </a:solidFill>
              </a:rPr>
              <a:t>of urea</a:t>
            </a:r>
            <a:endParaRPr lang="en-US" dirty="0">
              <a:solidFill>
                <a:schemeClr val="tx1"/>
              </a:solidFill>
            </a:endParaRPr>
          </a:p>
        </p:txBody>
      </p:sp>
    </p:spTree>
    <p:extLst>
      <p:ext uri="{BB962C8B-B14F-4D97-AF65-F5344CB8AC3E}">
        <p14:creationId xmlns:p14="http://schemas.microsoft.com/office/powerpoint/2010/main" val="345058927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057400" y="76200"/>
            <a:ext cx="7010400" cy="762000"/>
          </a:xfrm>
        </p:spPr>
        <p:txBody>
          <a:bodyPr/>
          <a:lstStyle/>
          <a:p>
            <a:pPr eaLnBrk="1" hangingPunct="1"/>
            <a:r>
              <a:rPr lang="en-US" altLang="en-US" sz="2800" dirty="0" smtClean="0"/>
              <a:t>Fates of C skeletons of 20 amino acids.</a:t>
            </a:r>
            <a:r>
              <a:rPr lang="en-US" altLang="en-US" dirty="0" smtClean="0"/>
              <a:t> </a:t>
            </a:r>
          </a:p>
        </p:txBody>
      </p:sp>
      <p:pic>
        <p:nvPicPr>
          <p:cNvPr id="176131" name="Picture 3" descr="10fig_26_08"/>
          <p:cNvPicPr preferRelativeResize="0">
            <a:picLocks noChangeAspect="1" noChangeArrowheads="1"/>
          </p:cNvPicPr>
          <p:nvPr/>
        </p:nvPicPr>
        <p:blipFill>
          <a:blip r:embed="rId3"/>
          <a:srcRect/>
          <a:stretch>
            <a:fillRect/>
          </a:stretch>
        </p:blipFill>
        <p:spPr bwMode="auto">
          <a:xfrm>
            <a:off x="152400" y="914400"/>
            <a:ext cx="8839200" cy="5575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92181587"/>
      </p:ext>
    </p:extLst>
  </p:cSld>
  <p:clrMapOvr>
    <a:masterClrMapping/>
  </p:clrMapOvr>
  <p:transition spd="med">
    <p:wipe dir="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57200"/>
            <a:ext cx="7162800" cy="5668963"/>
          </a:xfrm>
        </p:spPr>
        <p:txBody>
          <a:bodyPr>
            <a:normAutofit/>
          </a:bodyPr>
          <a:lstStyle/>
          <a:p>
            <a:r>
              <a:rPr lang="en-US" dirty="0">
                <a:solidFill>
                  <a:schemeClr val="tx1"/>
                </a:solidFill>
              </a:rPr>
              <a:t>Carbon skeletons of amino acids can be further</a:t>
            </a:r>
          </a:p>
          <a:p>
            <a:pPr marL="0" indent="0">
              <a:buNone/>
            </a:pPr>
            <a:r>
              <a:rPr lang="en-US" dirty="0">
                <a:solidFill>
                  <a:schemeClr val="tx1"/>
                </a:solidFill>
              </a:rPr>
              <a:t>metabolized with the potential for multiple uses in the cell.</a:t>
            </a:r>
          </a:p>
          <a:p>
            <a:pPr marL="0" indent="0">
              <a:buNone/>
            </a:pPr>
            <a:r>
              <a:rPr lang="en-US" dirty="0">
                <a:solidFill>
                  <a:schemeClr val="tx1"/>
                </a:solidFill>
              </a:rPr>
              <a:t>An amino acid’s carbon skeleton, for example, can be </a:t>
            </a:r>
            <a:r>
              <a:rPr lang="en-US" dirty="0" smtClean="0">
                <a:solidFill>
                  <a:schemeClr val="tx1"/>
                </a:solidFill>
              </a:rPr>
              <a:t>used to </a:t>
            </a:r>
            <a:r>
              <a:rPr lang="en-US" dirty="0">
                <a:solidFill>
                  <a:schemeClr val="tx1"/>
                </a:solidFill>
              </a:rPr>
              <a:t>produce:</a:t>
            </a:r>
          </a:p>
          <a:p>
            <a:r>
              <a:rPr lang="en-US" dirty="0" smtClean="0">
                <a:solidFill>
                  <a:schemeClr val="tx1"/>
                </a:solidFill>
              </a:rPr>
              <a:t>Energy</a:t>
            </a:r>
          </a:p>
          <a:p>
            <a:r>
              <a:rPr lang="en-US" dirty="0" smtClean="0">
                <a:solidFill>
                  <a:schemeClr val="tx1"/>
                </a:solidFill>
              </a:rPr>
              <a:t>Glucose</a:t>
            </a:r>
          </a:p>
          <a:p>
            <a:r>
              <a:rPr lang="en-US" dirty="0" smtClean="0">
                <a:solidFill>
                  <a:schemeClr val="tx1"/>
                </a:solidFill>
              </a:rPr>
              <a:t>Ketone Bodies</a:t>
            </a:r>
          </a:p>
          <a:p>
            <a:r>
              <a:rPr lang="en-US" dirty="0" smtClean="0">
                <a:solidFill>
                  <a:schemeClr val="tx1"/>
                </a:solidFill>
              </a:rPr>
              <a:t>Cholesterol</a:t>
            </a:r>
          </a:p>
          <a:p>
            <a:r>
              <a:rPr lang="en-US" dirty="0" smtClean="0">
                <a:solidFill>
                  <a:schemeClr val="tx1"/>
                </a:solidFill>
              </a:rPr>
              <a:t>Fatty Acids</a:t>
            </a:r>
            <a:endParaRPr lang="en-US" dirty="0">
              <a:solidFill>
                <a:schemeClr val="tx1"/>
              </a:solidFill>
            </a:endParaRPr>
          </a:p>
        </p:txBody>
      </p:sp>
    </p:spTree>
    <p:extLst>
      <p:ext uri="{BB962C8B-B14F-4D97-AF65-F5344CB8AC3E}">
        <p14:creationId xmlns:p14="http://schemas.microsoft.com/office/powerpoint/2010/main" val="378487303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533400"/>
            <a:ext cx="7620000" cy="5592763"/>
          </a:xfrm>
        </p:spPr>
        <p:txBody>
          <a:bodyPr/>
          <a:lstStyle/>
          <a:p>
            <a:r>
              <a:rPr lang="en-US" dirty="0">
                <a:solidFill>
                  <a:schemeClr val="tx1"/>
                </a:solidFill>
              </a:rPr>
              <a:t>all amino acids can be completely oxidized to</a:t>
            </a:r>
          </a:p>
          <a:p>
            <a:pPr marL="0" indent="0">
              <a:buNone/>
            </a:pPr>
            <a:r>
              <a:rPr lang="en-US" dirty="0">
                <a:solidFill>
                  <a:schemeClr val="tx1"/>
                </a:solidFill>
              </a:rPr>
              <a:t>generate energy, not all amino acids can be used for </a:t>
            </a:r>
            <a:r>
              <a:rPr lang="en-US" dirty="0" smtClean="0">
                <a:solidFill>
                  <a:schemeClr val="tx1"/>
                </a:solidFill>
              </a:rPr>
              <a:t>synthesis of </a:t>
            </a:r>
            <a:r>
              <a:rPr lang="en-US" dirty="0">
                <a:solidFill>
                  <a:schemeClr val="tx1"/>
                </a:solidFill>
              </a:rPr>
              <a:t>glucose</a:t>
            </a:r>
            <a:r>
              <a:rPr lang="en-US" dirty="0" smtClean="0">
                <a:solidFill>
                  <a:schemeClr val="tx1"/>
                </a:solidFill>
              </a:rPr>
              <a:t>.</a:t>
            </a:r>
          </a:p>
          <a:p>
            <a:pPr marL="0" indent="0">
              <a:buNone/>
            </a:pPr>
            <a:endParaRPr lang="en-US" dirty="0">
              <a:solidFill>
                <a:schemeClr val="tx1"/>
              </a:solidFill>
            </a:endParaRPr>
          </a:p>
          <a:p>
            <a:r>
              <a:rPr lang="en-US" dirty="0" smtClean="0">
                <a:solidFill>
                  <a:schemeClr val="tx1"/>
                </a:solidFill>
              </a:rPr>
              <a:t> </a:t>
            </a:r>
            <a:r>
              <a:rPr lang="en-US" dirty="0">
                <a:solidFill>
                  <a:schemeClr val="tx1"/>
                </a:solidFill>
              </a:rPr>
              <a:t>Furthermore, the fate of the amino acid’s</a:t>
            </a:r>
          </a:p>
          <a:p>
            <a:pPr marL="0" indent="0">
              <a:buNone/>
            </a:pPr>
            <a:r>
              <a:rPr lang="en-US" dirty="0">
                <a:solidFill>
                  <a:schemeClr val="tx1"/>
                </a:solidFill>
              </a:rPr>
              <a:t>carbon skeleton depends on the physiological </a:t>
            </a:r>
            <a:r>
              <a:rPr lang="en-US" dirty="0" smtClean="0">
                <a:solidFill>
                  <a:schemeClr val="tx1"/>
                </a:solidFill>
              </a:rPr>
              <a:t>nutritional state </a:t>
            </a:r>
            <a:r>
              <a:rPr lang="en-US" dirty="0">
                <a:solidFill>
                  <a:schemeClr val="tx1"/>
                </a:solidFill>
              </a:rPr>
              <a:t>of the body.</a:t>
            </a:r>
          </a:p>
        </p:txBody>
      </p:sp>
    </p:spTree>
    <p:extLst>
      <p:ext uri="{BB962C8B-B14F-4D97-AF65-F5344CB8AC3E}">
        <p14:creationId xmlns:p14="http://schemas.microsoft.com/office/powerpoint/2010/main" val="28773323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85800" y="457200"/>
            <a:ext cx="7772400" cy="685800"/>
          </a:xfrm>
        </p:spPr>
        <p:txBody>
          <a:bodyPr/>
          <a:lstStyle/>
          <a:p>
            <a:pPr algn="ctr" eaLnBrk="1" hangingPunct="1"/>
            <a:r>
              <a:rPr lang="en-US" sz="3600" dirty="0" smtClean="0">
                <a:effectLst>
                  <a:outerShdw blurRad="38100" dist="38100" dir="2700000" algn="tl">
                    <a:srgbClr val="C0C0C0"/>
                  </a:outerShdw>
                </a:effectLst>
                <a:latin typeface="Cambria" pitchFamily="18" charset="0"/>
                <a:ea typeface="ＭＳ Ｐゴシック" pitchFamily="34" charset="-128"/>
              </a:rPr>
              <a:t>Control of metabolic pathways</a:t>
            </a:r>
          </a:p>
        </p:txBody>
      </p:sp>
      <p:sp>
        <p:nvSpPr>
          <p:cNvPr id="141316" name="Rectangle 4"/>
          <p:cNvSpPr>
            <a:spLocks noGrp="1" noChangeArrowheads="1"/>
          </p:cNvSpPr>
          <p:nvPr>
            <p:ph idx="1"/>
          </p:nvPr>
        </p:nvSpPr>
        <p:spPr>
          <a:xfrm>
            <a:off x="381000" y="1676400"/>
            <a:ext cx="8458200" cy="3886200"/>
          </a:xfrm>
        </p:spPr>
        <p:txBody>
          <a:bodyPr/>
          <a:lstStyle/>
          <a:p>
            <a:pPr algn="l" rtl="0" eaLnBrk="1" hangingPunct="1">
              <a:buFont typeface="Wingdings" pitchFamily="2" charset="2"/>
              <a:buNone/>
              <a:defRPr/>
            </a:pPr>
            <a:r>
              <a:rPr lang="en-US" altLang="zh-CN" sz="3200" dirty="0">
                <a:effectLst>
                  <a:outerShdw blurRad="38100" dist="38100" dir="2700000" algn="tl">
                    <a:srgbClr val="000000">
                      <a:alpha val="43137"/>
                    </a:srgbClr>
                  </a:outerShdw>
                </a:effectLst>
                <a:latin typeface="Cambria" pitchFamily="18" charset="0"/>
                <a:ea typeface="+mn-ea"/>
              </a:rPr>
              <a:t>Molecular </a:t>
            </a:r>
            <a:r>
              <a:rPr lang="en-US" altLang="zh-CN" sz="3200" dirty="0" smtClean="0">
                <a:effectLst>
                  <a:outerShdw blurRad="38100" dist="38100" dir="2700000" algn="tl">
                    <a:srgbClr val="000000">
                      <a:alpha val="43137"/>
                    </a:srgbClr>
                  </a:outerShdw>
                </a:effectLst>
                <a:latin typeface="Cambria" pitchFamily="18" charset="0"/>
                <a:ea typeface="+mn-ea"/>
              </a:rPr>
              <a:t>level:</a:t>
            </a:r>
            <a:endParaRPr lang="en-US" altLang="zh-CN" sz="3200" dirty="0">
              <a:effectLst>
                <a:outerShdw blurRad="38100" dist="38100" dir="2700000" algn="tl">
                  <a:srgbClr val="000000">
                    <a:alpha val="43137"/>
                  </a:srgbClr>
                </a:outerShdw>
              </a:effectLst>
              <a:latin typeface="Cambria" pitchFamily="18" charset="0"/>
              <a:ea typeface="+mn-ea"/>
            </a:endParaRPr>
          </a:p>
          <a:p>
            <a:pPr algn="l" rtl="0" eaLnBrk="1" hangingPunct="1">
              <a:buFont typeface="Wingdings" pitchFamily="2" charset="2"/>
              <a:buChar char="ü"/>
              <a:defRPr/>
            </a:pPr>
            <a:r>
              <a:rPr lang="en-US" altLang="zh-CN" sz="2400" b="1" dirty="0">
                <a:latin typeface="Cambria" pitchFamily="18" charset="0"/>
                <a:ea typeface="+mn-ea"/>
              </a:rPr>
              <a:t>Control of enzyme </a:t>
            </a:r>
            <a:r>
              <a:rPr lang="en-US" altLang="zh-CN" sz="2400" b="1" dirty="0" smtClean="0">
                <a:latin typeface="Cambria" pitchFamily="18" charset="0"/>
                <a:ea typeface="+mn-ea"/>
              </a:rPr>
              <a:t>levels</a:t>
            </a:r>
            <a:endParaRPr lang="en-US" altLang="zh-CN" sz="2400" dirty="0" smtClean="0">
              <a:latin typeface="Cambria" pitchFamily="18" charset="0"/>
              <a:ea typeface="+mn-ea"/>
            </a:endParaRPr>
          </a:p>
          <a:p>
            <a:pPr algn="l" rtl="0" eaLnBrk="1" hangingPunct="1">
              <a:buFont typeface="Wingdings 2" pitchFamily="18" charset="2"/>
              <a:buNone/>
              <a:defRPr/>
            </a:pPr>
            <a:r>
              <a:rPr lang="en-US" altLang="zh-CN" sz="2400" dirty="0" smtClean="0">
                <a:latin typeface="Cambria" pitchFamily="18" charset="0"/>
                <a:ea typeface="+mn-ea"/>
              </a:rPr>
              <a:t>    </a:t>
            </a:r>
            <a:r>
              <a:rPr lang="en-US" altLang="en-US" dirty="0" smtClean="0">
                <a:latin typeface="Cambria" pitchFamily="18" charset="0"/>
                <a:ea typeface="+mn-ea"/>
              </a:rPr>
              <a:t>gene expression</a:t>
            </a:r>
            <a:endParaRPr lang="en-US" altLang="en-US" dirty="0">
              <a:latin typeface="Cambria" pitchFamily="18" charset="0"/>
              <a:ea typeface="+mn-ea"/>
            </a:endParaRPr>
          </a:p>
          <a:p>
            <a:pPr algn="l" rtl="0" eaLnBrk="1" hangingPunct="1">
              <a:buFont typeface="Wingdings" pitchFamily="2" charset="2"/>
              <a:buChar char="ü"/>
              <a:defRPr/>
            </a:pPr>
            <a:r>
              <a:rPr lang="en-US" altLang="zh-CN" sz="2400" b="1" dirty="0">
                <a:latin typeface="Cambria" pitchFamily="18" charset="0"/>
                <a:ea typeface="+mn-ea"/>
              </a:rPr>
              <a:t>Control of enzyme </a:t>
            </a:r>
            <a:r>
              <a:rPr lang="en-US" altLang="zh-CN" sz="2400" b="1" dirty="0" smtClean="0">
                <a:latin typeface="Cambria" pitchFamily="18" charset="0"/>
                <a:ea typeface="+mn-ea"/>
              </a:rPr>
              <a:t>activity</a:t>
            </a:r>
            <a:endParaRPr lang="en-US" altLang="zh-CN" dirty="0">
              <a:latin typeface="Cambria" pitchFamily="18" charset="0"/>
              <a:ea typeface="+mn-ea"/>
            </a:endParaRPr>
          </a:p>
          <a:p>
            <a:pPr algn="l" rtl="0" eaLnBrk="1" hangingPunct="1">
              <a:buFont typeface="Wingdings" pitchFamily="2" charset="2"/>
              <a:buNone/>
              <a:defRPr/>
            </a:pPr>
            <a:r>
              <a:rPr lang="en-US" altLang="en-US" dirty="0">
                <a:latin typeface="Cambria" pitchFamily="18" charset="0"/>
                <a:ea typeface="+mn-ea"/>
              </a:rPr>
              <a:t>     </a:t>
            </a:r>
            <a:endParaRPr lang="zh-CN" altLang="en-US" dirty="0">
              <a:latin typeface="Cambria" pitchFamily="18" charset="0"/>
              <a:ea typeface="+mn-ea"/>
            </a:endParaRPr>
          </a:p>
        </p:txBody>
      </p:sp>
    </p:spTree>
    <p:extLst>
      <p:ext uri="{BB962C8B-B14F-4D97-AF65-F5344CB8AC3E}">
        <p14:creationId xmlns:p14="http://schemas.microsoft.com/office/powerpoint/2010/main" val="218141034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metabolism </a:t>
            </a:r>
            <a:endParaRPr lang="en-US" dirty="0"/>
          </a:p>
        </p:txBody>
      </p:sp>
      <p:sp>
        <p:nvSpPr>
          <p:cNvPr id="3" name="Content Placeholder 2"/>
          <p:cNvSpPr>
            <a:spLocks noGrp="1"/>
          </p:cNvSpPr>
          <p:nvPr>
            <p:ph idx="1"/>
          </p:nvPr>
        </p:nvSpPr>
        <p:spPr/>
        <p:txBody>
          <a:bodyPr/>
          <a:lstStyle/>
          <a:p>
            <a:pPr marL="0" indent="0">
              <a:buNone/>
            </a:pPr>
            <a:r>
              <a:rPr lang="en-US" b="1" dirty="0">
                <a:solidFill>
                  <a:schemeClr val="tx1"/>
                </a:solidFill>
              </a:rPr>
              <a:t>Energy Generation </a:t>
            </a:r>
            <a:r>
              <a:rPr lang="en-US" dirty="0">
                <a:solidFill>
                  <a:schemeClr val="tx1"/>
                </a:solidFill>
              </a:rPr>
              <a:t>The complete oxidation of amino </a:t>
            </a:r>
            <a:r>
              <a:rPr lang="en-US" dirty="0" smtClean="0">
                <a:solidFill>
                  <a:schemeClr val="tx1"/>
                </a:solidFill>
              </a:rPr>
              <a:t>acids generates </a:t>
            </a:r>
            <a:r>
              <a:rPr lang="en-US" dirty="0">
                <a:solidFill>
                  <a:schemeClr val="tx1"/>
                </a:solidFill>
              </a:rPr>
              <a:t>energy, </a:t>
            </a:r>
            <a:r>
              <a:rPr lang="en-US" dirty="0" smtClean="0">
                <a:solidFill>
                  <a:schemeClr val="tx1"/>
                </a:solidFill>
              </a:rPr>
              <a:t>CO2/HCO3 , </a:t>
            </a:r>
            <a:r>
              <a:rPr lang="en-US" dirty="0">
                <a:solidFill>
                  <a:schemeClr val="tx1"/>
                </a:solidFill>
              </a:rPr>
              <a:t>and ammonia/ammonium.</a:t>
            </a:r>
          </a:p>
          <a:p>
            <a:pPr marL="0" indent="0">
              <a:buNone/>
            </a:pPr>
            <a:r>
              <a:rPr lang="en-US" dirty="0">
                <a:solidFill>
                  <a:schemeClr val="tx1"/>
                </a:solidFill>
              </a:rPr>
              <a:t>Amino acids are used for energy in the body when </a:t>
            </a:r>
            <a:r>
              <a:rPr lang="en-US" dirty="0" smtClean="0">
                <a:solidFill>
                  <a:schemeClr val="tx1"/>
                </a:solidFill>
              </a:rPr>
              <a:t>diets are </a:t>
            </a:r>
            <a:r>
              <a:rPr lang="en-US" dirty="0">
                <a:solidFill>
                  <a:schemeClr val="tx1"/>
                </a:solidFill>
              </a:rPr>
              <a:t>inadequate in energy</a:t>
            </a:r>
          </a:p>
        </p:txBody>
      </p:sp>
    </p:spTree>
    <p:extLst>
      <p:ext uri="{BB962C8B-B14F-4D97-AF65-F5344CB8AC3E}">
        <p14:creationId xmlns:p14="http://schemas.microsoft.com/office/powerpoint/2010/main" val="112754834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Glucose and Ketone Body Production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a:solidFill>
                  <a:schemeClr val="tx1"/>
                </a:solidFill>
              </a:rPr>
              <a:t>Gluconeogenesis </a:t>
            </a:r>
            <a:r>
              <a:rPr lang="en-US" dirty="0" smtClean="0">
                <a:solidFill>
                  <a:schemeClr val="tx1"/>
                </a:solidFill>
              </a:rPr>
              <a:t>occurs primarily </a:t>
            </a:r>
            <a:r>
              <a:rPr lang="en-US" dirty="0">
                <a:solidFill>
                  <a:schemeClr val="tx1"/>
                </a:solidFill>
              </a:rPr>
              <a:t>in the liver but also in the kidney. </a:t>
            </a:r>
            <a:endParaRPr lang="en-US" dirty="0" smtClean="0">
              <a:solidFill>
                <a:schemeClr val="tx1"/>
              </a:solidFill>
            </a:endParaRPr>
          </a:p>
          <a:p>
            <a:r>
              <a:rPr lang="en-US" dirty="0" smtClean="0">
                <a:solidFill>
                  <a:schemeClr val="tx1"/>
                </a:solidFill>
              </a:rPr>
              <a:t>The carbon skeletons </a:t>
            </a:r>
            <a:r>
              <a:rPr lang="en-US" dirty="0">
                <a:solidFill>
                  <a:schemeClr val="tx1"/>
                </a:solidFill>
              </a:rPr>
              <a:t>of several amino acids can be used to </a:t>
            </a:r>
            <a:r>
              <a:rPr lang="en-US" dirty="0" smtClean="0">
                <a:solidFill>
                  <a:schemeClr val="tx1"/>
                </a:solidFill>
              </a:rPr>
              <a:t>synthesize  glucose.</a:t>
            </a:r>
          </a:p>
          <a:p>
            <a:r>
              <a:rPr lang="en-US" dirty="0">
                <a:solidFill>
                  <a:schemeClr val="tx1"/>
                </a:solidFill>
              </a:rPr>
              <a:t>the carbon skeleton of asparagine can be converted </a:t>
            </a:r>
            <a:r>
              <a:rPr lang="en-US" dirty="0" smtClean="0">
                <a:solidFill>
                  <a:schemeClr val="tx1"/>
                </a:solidFill>
              </a:rPr>
              <a:t>into oxaloacetate</a:t>
            </a:r>
            <a:endParaRPr lang="en-US" dirty="0">
              <a:solidFill>
                <a:schemeClr val="tx1"/>
              </a:solidFill>
            </a:endParaRPr>
          </a:p>
          <a:p>
            <a:r>
              <a:rPr lang="en-US" dirty="0" smtClean="0">
                <a:solidFill>
                  <a:schemeClr val="tx1"/>
                </a:solidFill>
              </a:rPr>
              <a:t> </a:t>
            </a:r>
            <a:r>
              <a:rPr lang="en-US" dirty="0">
                <a:solidFill>
                  <a:schemeClr val="tx1"/>
                </a:solidFill>
              </a:rPr>
              <a:t>the carbon skeletons of glycine, serine,</a:t>
            </a:r>
          </a:p>
          <a:p>
            <a:pPr marL="0" indent="0">
              <a:buNone/>
            </a:pPr>
            <a:r>
              <a:rPr lang="en-US" dirty="0">
                <a:solidFill>
                  <a:schemeClr val="tx1"/>
                </a:solidFill>
              </a:rPr>
              <a:t>cysteine, tryptophan, and threonine can be converted </a:t>
            </a:r>
            <a:r>
              <a:rPr lang="en-US" dirty="0" smtClean="0">
                <a:solidFill>
                  <a:schemeClr val="tx1"/>
                </a:solidFill>
              </a:rPr>
              <a:t>into pyruvate </a:t>
            </a:r>
            <a:r>
              <a:rPr lang="en-US" dirty="0">
                <a:solidFill>
                  <a:schemeClr val="tx1"/>
                </a:solidFill>
              </a:rPr>
              <a:t>for glucose production in the liver.</a:t>
            </a:r>
          </a:p>
        </p:txBody>
      </p:sp>
    </p:spTree>
    <p:extLst>
      <p:ext uri="{BB962C8B-B14F-4D97-AF65-F5344CB8AC3E}">
        <p14:creationId xmlns:p14="http://schemas.microsoft.com/office/powerpoint/2010/main" val="72276610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r>
              <a:rPr lang="en-US" dirty="0">
                <a:solidFill>
                  <a:schemeClr val="tx1"/>
                </a:solidFill>
              </a:rPr>
              <a:t>Some amino acids, such as phenylalanine and </a:t>
            </a:r>
            <a:r>
              <a:rPr lang="en-US" dirty="0" smtClean="0">
                <a:solidFill>
                  <a:schemeClr val="tx1"/>
                </a:solidFill>
              </a:rPr>
              <a:t>tyrosine, can </a:t>
            </a:r>
            <a:r>
              <a:rPr lang="en-US" dirty="0">
                <a:solidFill>
                  <a:schemeClr val="tx1"/>
                </a:solidFill>
              </a:rPr>
              <a:t>be degraded to form </a:t>
            </a:r>
            <a:r>
              <a:rPr lang="en-US" dirty="0" err="1">
                <a:solidFill>
                  <a:schemeClr val="tx1"/>
                </a:solidFill>
              </a:rPr>
              <a:t>fumarate</a:t>
            </a:r>
            <a:r>
              <a:rPr lang="en-US" dirty="0">
                <a:solidFill>
                  <a:schemeClr val="tx1"/>
                </a:solidFill>
              </a:rPr>
              <a:t> (an intermediate </a:t>
            </a:r>
            <a:r>
              <a:rPr lang="en-US" dirty="0" smtClean="0">
                <a:solidFill>
                  <a:schemeClr val="tx1"/>
                </a:solidFill>
              </a:rPr>
              <a:t>of the </a:t>
            </a:r>
            <a:r>
              <a:rPr lang="en-US" dirty="0">
                <a:solidFill>
                  <a:schemeClr val="tx1"/>
                </a:solidFill>
              </a:rPr>
              <a:t>TCA cycle</a:t>
            </a:r>
            <a:r>
              <a:rPr lang="en-US" dirty="0" smtClean="0">
                <a:solidFill>
                  <a:schemeClr val="tx1"/>
                </a:solidFill>
              </a:rPr>
              <a:t>), </a:t>
            </a:r>
            <a:r>
              <a:rPr lang="en-US" dirty="0">
                <a:solidFill>
                  <a:schemeClr val="tx1"/>
                </a:solidFill>
              </a:rPr>
              <a:t>which can be used to form glucose, </a:t>
            </a:r>
            <a:r>
              <a:rPr lang="en-US" sz="2600" b="1" dirty="0" smtClean="0">
                <a:solidFill>
                  <a:schemeClr val="tx1"/>
                </a:solidFill>
              </a:rPr>
              <a:t>OR </a:t>
            </a:r>
            <a:r>
              <a:rPr lang="en-US" dirty="0" smtClean="0">
                <a:solidFill>
                  <a:schemeClr val="tx1"/>
                </a:solidFill>
              </a:rPr>
              <a:t>it can also converted to  </a:t>
            </a:r>
            <a:r>
              <a:rPr lang="en-US" dirty="0">
                <a:solidFill>
                  <a:schemeClr val="tx1"/>
                </a:solidFill>
              </a:rPr>
              <a:t>acetoacetate, which can be used to synthesize </a:t>
            </a:r>
            <a:r>
              <a:rPr lang="en-US" dirty="0" smtClean="0">
                <a:solidFill>
                  <a:schemeClr val="tx1"/>
                </a:solidFill>
              </a:rPr>
              <a:t>ketone bodies.</a:t>
            </a:r>
          </a:p>
          <a:p>
            <a:pPr marL="0" indent="0">
              <a:buNone/>
            </a:pPr>
            <a:endParaRPr lang="en-US" dirty="0" smtClean="0">
              <a:solidFill>
                <a:schemeClr val="tx1"/>
              </a:solidFill>
            </a:endParaRPr>
          </a:p>
          <a:p>
            <a:r>
              <a:rPr lang="en-US" sz="2800" b="1" dirty="0">
                <a:solidFill>
                  <a:schemeClr val="tx1"/>
                </a:solidFill>
              </a:rPr>
              <a:t>Thus, these two amino acids are both </a:t>
            </a:r>
            <a:r>
              <a:rPr lang="en-US" sz="2800" b="1" dirty="0" err="1" smtClean="0">
                <a:solidFill>
                  <a:schemeClr val="tx1"/>
                </a:solidFill>
              </a:rPr>
              <a:t>glucogenic</a:t>
            </a:r>
            <a:r>
              <a:rPr lang="en-US" sz="2800" b="1" dirty="0" smtClean="0">
                <a:solidFill>
                  <a:schemeClr val="tx1"/>
                </a:solidFill>
              </a:rPr>
              <a:t> and </a:t>
            </a:r>
            <a:r>
              <a:rPr lang="en-US" sz="2800" b="1" dirty="0" err="1">
                <a:solidFill>
                  <a:schemeClr val="tx1"/>
                </a:solidFill>
              </a:rPr>
              <a:t>ketogenic</a:t>
            </a:r>
            <a:r>
              <a:rPr lang="en-US" sz="2800" b="1" dirty="0" smtClean="0">
                <a:solidFill>
                  <a:schemeClr val="tx1"/>
                </a:solidFill>
              </a:rPr>
              <a:t>.</a:t>
            </a:r>
            <a:endParaRPr lang="en-US" sz="2800" b="1" dirty="0">
              <a:solidFill>
                <a:schemeClr val="tx1"/>
              </a:solidFill>
            </a:endParaRPr>
          </a:p>
          <a:p>
            <a:endParaRPr lang="en-US" sz="2800" b="1" dirty="0" smtClean="0">
              <a:solidFill>
                <a:schemeClr val="tx1"/>
              </a:solidFill>
            </a:endParaRPr>
          </a:p>
          <a:p>
            <a:r>
              <a:rPr lang="en-US" sz="2800" dirty="0" smtClean="0">
                <a:solidFill>
                  <a:schemeClr val="tx1"/>
                </a:solidFill>
              </a:rPr>
              <a:t>AA  </a:t>
            </a:r>
            <a:r>
              <a:rPr lang="en-US" sz="2800" dirty="0">
                <a:solidFill>
                  <a:schemeClr val="tx1"/>
                </a:solidFill>
              </a:rPr>
              <a:t>considered a </a:t>
            </a:r>
            <a:r>
              <a:rPr lang="en-US" sz="2800" dirty="0" err="1">
                <a:solidFill>
                  <a:schemeClr val="tx1"/>
                </a:solidFill>
              </a:rPr>
              <a:t>glucogenic</a:t>
            </a:r>
            <a:r>
              <a:rPr lang="en-US" sz="2800" dirty="0">
                <a:solidFill>
                  <a:schemeClr val="tx1"/>
                </a:solidFill>
              </a:rPr>
              <a:t> amino acid, </a:t>
            </a:r>
            <a:r>
              <a:rPr lang="en-US" sz="2800" dirty="0" smtClean="0">
                <a:solidFill>
                  <a:schemeClr val="tx1"/>
                </a:solidFill>
              </a:rPr>
              <a:t>catabolism of </a:t>
            </a:r>
            <a:r>
              <a:rPr lang="en-US" sz="2800" dirty="0">
                <a:solidFill>
                  <a:schemeClr val="tx1"/>
                </a:solidFill>
              </a:rPr>
              <a:t>the amino acid must yield selected intermediates </a:t>
            </a:r>
            <a:r>
              <a:rPr lang="en-US" sz="2800" dirty="0" smtClean="0">
                <a:solidFill>
                  <a:schemeClr val="tx1"/>
                </a:solidFill>
              </a:rPr>
              <a:t>of the </a:t>
            </a:r>
            <a:r>
              <a:rPr lang="en-US" sz="2800" dirty="0">
                <a:solidFill>
                  <a:schemeClr val="tx1"/>
                </a:solidFill>
              </a:rPr>
              <a:t>TCA cycle.</a:t>
            </a:r>
            <a:endParaRPr lang="en-US" sz="2800" b="1" dirty="0" smtClean="0">
              <a:solidFill>
                <a:schemeClr val="tx1"/>
              </a:solidFill>
            </a:endParaRP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75370701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1295400"/>
          </a:xfrm>
        </p:spPr>
        <p:txBody>
          <a:bodyPr/>
          <a:lstStyle/>
          <a:p>
            <a:r>
              <a:rPr lang="en-US" dirty="0" smtClean="0"/>
              <a:t>Regulations </a:t>
            </a:r>
            <a:endParaRPr lang="en-US" dirty="0"/>
          </a:p>
        </p:txBody>
      </p:sp>
      <p:sp>
        <p:nvSpPr>
          <p:cNvPr id="3" name="Content Placeholder 2"/>
          <p:cNvSpPr>
            <a:spLocks noGrp="1"/>
          </p:cNvSpPr>
          <p:nvPr>
            <p:ph idx="1"/>
          </p:nvPr>
        </p:nvSpPr>
        <p:spPr>
          <a:xfrm>
            <a:off x="457200" y="1600200"/>
            <a:ext cx="8458200" cy="4525963"/>
          </a:xfrm>
        </p:spPr>
        <p:txBody>
          <a:bodyPr>
            <a:noAutofit/>
          </a:bodyPr>
          <a:lstStyle/>
          <a:p>
            <a:r>
              <a:rPr lang="en-US" sz="2800" dirty="0">
                <a:solidFill>
                  <a:schemeClr val="tx1"/>
                </a:solidFill>
              </a:rPr>
              <a:t>The conversion of amino acids to glucose</a:t>
            </a:r>
          </a:p>
          <a:p>
            <a:pPr marL="0" indent="0">
              <a:buNone/>
            </a:pPr>
            <a:r>
              <a:rPr lang="en-US" sz="2800" dirty="0">
                <a:solidFill>
                  <a:schemeClr val="tx1"/>
                </a:solidFill>
              </a:rPr>
              <a:t>is accelerated </a:t>
            </a:r>
            <a:r>
              <a:rPr lang="en-US" sz="2800" dirty="0" smtClean="0">
                <a:solidFill>
                  <a:schemeClr val="tx1"/>
                </a:solidFill>
              </a:rPr>
              <a:t>by</a:t>
            </a:r>
          </a:p>
          <a:p>
            <a:pPr marL="0" indent="0">
              <a:buNone/>
            </a:pPr>
            <a:r>
              <a:rPr lang="en-US" sz="2800" dirty="0" smtClean="0">
                <a:solidFill>
                  <a:schemeClr val="tx1"/>
                </a:solidFill>
              </a:rPr>
              <a:t>1-  </a:t>
            </a:r>
            <a:r>
              <a:rPr lang="en-US" sz="2800" dirty="0">
                <a:solidFill>
                  <a:schemeClr val="tx1"/>
                </a:solidFill>
              </a:rPr>
              <a:t>H</a:t>
            </a:r>
            <a:r>
              <a:rPr lang="en-US" sz="2800" dirty="0" smtClean="0">
                <a:solidFill>
                  <a:schemeClr val="tx1"/>
                </a:solidFill>
              </a:rPr>
              <a:t>igh </a:t>
            </a:r>
            <a:r>
              <a:rPr lang="en-US" sz="2800" dirty="0">
                <a:solidFill>
                  <a:schemeClr val="tx1"/>
                </a:solidFill>
              </a:rPr>
              <a:t>glucagon</a:t>
            </a:r>
            <a:r>
              <a:rPr lang="en-US" sz="2800" dirty="0" smtClean="0">
                <a:solidFill>
                  <a:schemeClr val="tx1"/>
                </a:solidFill>
              </a:rPr>
              <a:t>: insulin </a:t>
            </a:r>
            <a:r>
              <a:rPr lang="en-US" sz="2800" dirty="0">
                <a:solidFill>
                  <a:schemeClr val="tx1"/>
                </a:solidFill>
              </a:rPr>
              <a:t>ratios </a:t>
            </a:r>
          </a:p>
          <a:p>
            <a:pPr marL="0" indent="0">
              <a:buNone/>
            </a:pPr>
            <a:r>
              <a:rPr lang="en-US" sz="2800" dirty="0" smtClean="0">
                <a:solidFill>
                  <a:schemeClr val="tx1"/>
                </a:solidFill>
              </a:rPr>
              <a:t>2- glucocorticoids</a:t>
            </a:r>
            <a:r>
              <a:rPr lang="en-US" sz="2800" dirty="0">
                <a:solidFill>
                  <a:schemeClr val="tx1"/>
                </a:solidFill>
              </a:rPr>
              <a:t> </a:t>
            </a:r>
            <a:r>
              <a:rPr lang="en-US" sz="2800" dirty="0" smtClean="0">
                <a:solidFill>
                  <a:schemeClr val="tx1"/>
                </a:solidFill>
              </a:rPr>
              <a:t>such </a:t>
            </a:r>
            <a:r>
              <a:rPr lang="en-US" sz="2800" dirty="0">
                <a:solidFill>
                  <a:schemeClr val="tx1"/>
                </a:solidFill>
              </a:rPr>
              <a:t>as </a:t>
            </a:r>
            <a:r>
              <a:rPr lang="en-US" sz="2800" dirty="0" smtClean="0">
                <a:solidFill>
                  <a:schemeClr val="tx1"/>
                </a:solidFill>
              </a:rPr>
              <a:t>cortisol</a:t>
            </a:r>
            <a:r>
              <a:rPr lang="en-US" sz="2800" dirty="0">
                <a:solidFill>
                  <a:schemeClr val="tx1"/>
                </a:solidFill>
              </a:rPr>
              <a:t> </a:t>
            </a:r>
            <a:r>
              <a:rPr lang="en-US" sz="2800" dirty="0" smtClean="0">
                <a:solidFill>
                  <a:schemeClr val="tx1"/>
                </a:solidFill>
              </a:rPr>
              <a:t>) </a:t>
            </a:r>
            <a:r>
              <a:rPr lang="en-US" sz="2800" dirty="0">
                <a:solidFill>
                  <a:schemeClr val="tx1"/>
                </a:solidFill>
              </a:rPr>
              <a:t>hormones are </a:t>
            </a:r>
            <a:r>
              <a:rPr lang="en-US" sz="2800" dirty="0" smtClean="0">
                <a:solidFill>
                  <a:schemeClr val="tx1"/>
                </a:solidFill>
              </a:rPr>
              <a:t>elevated when </a:t>
            </a:r>
            <a:r>
              <a:rPr lang="en-US" sz="2800" dirty="0">
                <a:solidFill>
                  <a:schemeClr val="tx1"/>
                </a:solidFill>
              </a:rPr>
              <a:t>people are not receiving sufficient energy or </a:t>
            </a:r>
            <a:r>
              <a:rPr lang="en-US" sz="2800" dirty="0" smtClean="0">
                <a:solidFill>
                  <a:schemeClr val="tx1"/>
                </a:solidFill>
              </a:rPr>
              <a:t>carbohydrate in </a:t>
            </a:r>
            <a:r>
              <a:rPr lang="en-US" sz="2800" dirty="0">
                <a:solidFill>
                  <a:schemeClr val="tx1"/>
                </a:solidFill>
              </a:rPr>
              <a:t>the diet, in times of illness such as occurs </a:t>
            </a:r>
            <a:r>
              <a:rPr lang="en-US" sz="2800" dirty="0" smtClean="0">
                <a:solidFill>
                  <a:schemeClr val="tx1"/>
                </a:solidFill>
              </a:rPr>
              <a:t>with infection </a:t>
            </a:r>
            <a:r>
              <a:rPr lang="en-US" sz="2800" dirty="0">
                <a:solidFill>
                  <a:schemeClr val="tx1"/>
                </a:solidFill>
              </a:rPr>
              <a:t>or trauma</a:t>
            </a:r>
            <a:r>
              <a:rPr lang="en-US" sz="2800" dirty="0" smtClean="0">
                <a:solidFill>
                  <a:schemeClr val="tx1"/>
                </a:solidFill>
              </a:rPr>
              <a:t>,</a:t>
            </a:r>
          </a:p>
          <a:p>
            <a:pPr marL="0" indent="0">
              <a:buNone/>
            </a:pPr>
            <a:r>
              <a:rPr lang="en-US" sz="2800" dirty="0" smtClean="0">
                <a:solidFill>
                  <a:schemeClr val="tx1"/>
                </a:solidFill>
              </a:rPr>
              <a:t>3-  </a:t>
            </a:r>
            <a:r>
              <a:rPr lang="en-US" sz="2800" dirty="0">
                <a:solidFill>
                  <a:schemeClr val="tx1"/>
                </a:solidFill>
              </a:rPr>
              <a:t>I</a:t>
            </a:r>
            <a:r>
              <a:rPr lang="en-US" sz="2800" dirty="0" smtClean="0">
                <a:solidFill>
                  <a:schemeClr val="tx1"/>
                </a:solidFill>
              </a:rPr>
              <a:t>n </a:t>
            </a:r>
            <a:r>
              <a:rPr lang="en-US" sz="2800" dirty="0">
                <a:solidFill>
                  <a:schemeClr val="tx1"/>
                </a:solidFill>
              </a:rPr>
              <a:t>certain disease states such as untreated</a:t>
            </a:r>
          </a:p>
          <a:p>
            <a:pPr marL="0" indent="0">
              <a:buNone/>
            </a:pPr>
            <a:r>
              <a:rPr lang="en-US" sz="2800" dirty="0" smtClean="0">
                <a:solidFill>
                  <a:schemeClr val="tx1"/>
                </a:solidFill>
              </a:rPr>
              <a:t> diabetes </a:t>
            </a:r>
            <a:r>
              <a:rPr lang="en-US" sz="2800" dirty="0">
                <a:solidFill>
                  <a:schemeClr val="tx1"/>
                </a:solidFill>
              </a:rPr>
              <a:t>mellitus and liver disease,</a:t>
            </a:r>
          </a:p>
        </p:txBody>
      </p:sp>
    </p:spTree>
    <p:extLst>
      <p:ext uri="{BB962C8B-B14F-4D97-AF65-F5344CB8AC3E}">
        <p14:creationId xmlns:p14="http://schemas.microsoft.com/office/powerpoint/2010/main" val="7474115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Cholesterol Production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a:solidFill>
                  <a:schemeClr val="tx1"/>
                </a:solidFill>
              </a:rPr>
              <a:t>Leucine</a:t>
            </a:r>
            <a:r>
              <a:rPr lang="en-US" dirty="0">
                <a:solidFill>
                  <a:schemeClr val="tx1"/>
                </a:solidFill>
              </a:rPr>
              <a:t> </a:t>
            </a:r>
            <a:r>
              <a:rPr lang="en-US" dirty="0" smtClean="0">
                <a:solidFill>
                  <a:schemeClr val="tx1"/>
                </a:solidFill>
              </a:rPr>
              <a:t>is </a:t>
            </a:r>
            <a:r>
              <a:rPr lang="en-US" dirty="0">
                <a:solidFill>
                  <a:schemeClr val="tx1"/>
                </a:solidFill>
              </a:rPr>
              <a:t>the only amino </a:t>
            </a:r>
            <a:r>
              <a:rPr lang="en-US" dirty="0" smtClean="0">
                <a:solidFill>
                  <a:schemeClr val="tx1"/>
                </a:solidFill>
              </a:rPr>
              <a:t>acid whose </a:t>
            </a:r>
            <a:r>
              <a:rPr lang="en-US" dirty="0">
                <a:solidFill>
                  <a:schemeClr val="tx1"/>
                </a:solidFill>
              </a:rPr>
              <a:t>catabolism generates </a:t>
            </a:r>
            <a:r>
              <a:rPr lang="el-GR" dirty="0">
                <a:solidFill>
                  <a:schemeClr val="tx1"/>
                </a:solidFill>
              </a:rPr>
              <a:t>β-</a:t>
            </a:r>
            <a:r>
              <a:rPr lang="en-US" dirty="0" err="1">
                <a:solidFill>
                  <a:schemeClr val="tx1"/>
                </a:solidFill>
              </a:rPr>
              <a:t>hydroxy</a:t>
            </a:r>
            <a:r>
              <a:rPr lang="en-US" dirty="0">
                <a:solidFill>
                  <a:schemeClr val="tx1"/>
                </a:solidFill>
              </a:rPr>
              <a:t> </a:t>
            </a:r>
            <a:r>
              <a:rPr lang="el-GR" dirty="0">
                <a:solidFill>
                  <a:schemeClr val="tx1"/>
                </a:solidFill>
              </a:rPr>
              <a:t>β- </a:t>
            </a:r>
            <a:r>
              <a:rPr lang="en-US" dirty="0" err="1" smtClean="0">
                <a:solidFill>
                  <a:schemeClr val="tx1"/>
                </a:solidFill>
              </a:rPr>
              <a:t>methylglutaryl</a:t>
            </a:r>
            <a:r>
              <a:rPr lang="en-US" dirty="0" smtClean="0">
                <a:solidFill>
                  <a:schemeClr val="tx1"/>
                </a:solidFill>
              </a:rPr>
              <a:t> (HMG</a:t>
            </a:r>
            <a:r>
              <a:rPr lang="en-US" dirty="0">
                <a:solidFill>
                  <a:schemeClr val="tx1"/>
                </a:solidFill>
              </a:rPr>
              <a:t>) CoA, an intermediate in the synthesis of cholesterol</a:t>
            </a:r>
            <a:r>
              <a:rPr lang="en-US" dirty="0" smtClean="0">
                <a:solidFill>
                  <a:schemeClr val="tx1"/>
                </a:solidFill>
              </a:rPr>
              <a:t>.</a:t>
            </a:r>
          </a:p>
          <a:p>
            <a:endParaRPr lang="en-US" dirty="0">
              <a:solidFill>
                <a:schemeClr val="tx1"/>
              </a:solidFill>
            </a:endParaRPr>
          </a:p>
          <a:p>
            <a:r>
              <a:rPr lang="en-US" b="1" dirty="0">
                <a:solidFill>
                  <a:schemeClr val="tx1"/>
                </a:solidFill>
              </a:rPr>
              <a:t>Fatty Acid Production </a:t>
            </a:r>
            <a:endParaRPr lang="en-US" b="1" dirty="0" smtClean="0">
              <a:solidFill>
                <a:schemeClr val="tx1"/>
              </a:solidFill>
            </a:endParaRPr>
          </a:p>
          <a:p>
            <a:pPr marL="0" indent="0">
              <a:buNone/>
            </a:pPr>
            <a:r>
              <a:rPr lang="en-US" dirty="0" smtClean="0">
                <a:solidFill>
                  <a:schemeClr val="tx1"/>
                </a:solidFill>
              </a:rPr>
              <a:t>In </a:t>
            </a:r>
            <a:r>
              <a:rPr lang="en-US" dirty="0">
                <a:solidFill>
                  <a:schemeClr val="tx1"/>
                </a:solidFill>
              </a:rPr>
              <a:t>times of excess energy and </a:t>
            </a:r>
            <a:r>
              <a:rPr lang="en-US" dirty="0" smtClean="0">
                <a:solidFill>
                  <a:schemeClr val="tx1"/>
                </a:solidFill>
              </a:rPr>
              <a:t>protein intakes </a:t>
            </a:r>
            <a:r>
              <a:rPr lang="en-US" dirty="0">
                <a:solidFill>
                  <a:schemeClr val="tx1"/>
                </a:solidFill>
              </a:rPr>
              <a:t>coupled with adequate carbohydrate </a:t>
            </a:r>
            <a:r>
              <a:rPr lang="en-US" dirty="0" smtClean="0">
                <a:solidFill>
                  <a:schemeClr val="tx1"/>
                </a:solidFill>
              </a:rPr>
              <a:t>intake, the </a:t>
            </a:r>
            <a:r>
              <a:rPr lang="en-US" dirty="0">
                <a:solidFill>
                  <a:schemeClr val="tx1"/>
                </a:solidFill>
              </a:rPr>
              <a:t>carbon skeleton of amino acids may be used to </a:t>
            </a:r>
            <a:r>
              <a:rPr lang="en-US" dirty="0" smtClean="0">
                <a:solidFill>
                  <a:schemeClr val="tx1"/>
                </a:solidFill>
              </a:rPr>
              <a:t>synthesize fatty </a:t>
            </a:r>
            <a:r>
              <a:rPr lang="en-US" dirty="0">
                <a:solidFill>
                  <a:schemeClr val="tx1"/>
                </a:solidFill>
              </a:rPr>
              <a:t>acids.</a:t>
            </a:r>
          </a:p>
        </p:txBody>
      </p:sp>
    </p:spTree>
    <p:extLst>
      <p:ext uri="{BB962C8B-B14F-4D97-AF65-F5344CB8AC3E}">
        <p14:creationId xmlns:p14="http://schemas.microsoft.com/office/powerpoint/2010/main" val="241849267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Nitrogen balance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6556846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84187" y="-420414"/>
            <a:ext cx="8229600" cy="1399032"/>
          </a:xfrm>
        </p:spPr>
        <p:txBody>
          <a:bodyPr/>
          <a:lstStyle/>
          <a:p>
            <a:pPr eaLnBrk="1" hangingPunct="1"/>
            <a:r>
              <a:rPr lang="en-GB" b="1" dirty="0" smtClean="0">
                <a:latin typeface="Calibri" pitchFamily="34" charset="0"/>
              </a:rPr>
              <a:t>The amino acid pool</a:t>
            </a:r>
          </a:p>
        </p:txBody>
      </p:sp>
      <p:grpSp>
        <p:nvGrpSpPr>
          <p:cNvPr id="26627" name="Group 11"/>
          <p:cNvGrpSpPr>
            <a:grpSpLocks/>
          </p:cNvGrpSpPr>
          <p:nvPr/>
        </p:nvGrpSpPr>
        <p:grpSpPr bwMode="auto">
          <a:xfrm>
            <a:off x="980142" y="1820910"/>
            <a:ext cx="1501775" cy="3743325"/>
            <a:chOff x="816" y="1260"/>
            <a:chExt cx="946" cy="2358"/>
          </a:xfrm>
        </p:grpSpPr>
        <p:sp>
          <p:nvSpPr>
            <p:cNvPr id="26653" name="Freeform 4"/>
            <p:cNvSpPr>
              <a:spLocks/>
            </p:cNvSpPr>
            <p:nvPr/>
          </p:nvSpPr>
          <p:spPr bwMode="auto">
            <a:xfrm>
              <a:off x="1462" y="1278"/>
              <a:ext cx="159" cy="2310"/>
            </a:xfrm>
            <a:custGeom>
              <a:avLst/>
              <a:gdLst>
                <a:gd name="T0" fmla="*/ 38 w 159"/>
                <a:gd name="T1" fmla="*/ 2310 h 2310"/>
                <a:gd name="T2" fmla="*/ 50 w 159"/>
                <a:gd name="T3" fmla="*/ 2238 h 2310"/>
                <a:gd name="T4" fmla="*/ 26 w 159"/>
                <a:gd name="T5" fmla="*/ 2172 h 2310"/>
                <a:gd name="T6" fmla="*/ 44 w 159"/>
                <a:gd name="T7" fmla="*/ 2058 h 2310"/>
                <a:gd name="T8" fmla="*/ 68 w 159"/>
                <a:gd name="T9" fmla="*/ 2004 h 2310"/>
                <a:gd name="T10" fmla="*/ 44 w 159"/>
                <a:gd name="T11" fmla="*/ 1968 h 2310"/>
                <a:gd name="T12" fmla="*/ 32 w 159"/>
                <a:gd name="T13" fmla="*/ 1950 h 2310"/>
                <a:gd name="T14" fmla="*/ 56 w 159"/>
                <a:gd name="T15" fmla="*/ 1722 h 2310"/>
                <a:gd name="T16" fmla="*/ 74 w 159"/>
                <a:gd name="T17" fmla="*/ 1338 h 2310"/>
                <a:gd name="T18" fmla="*/ 62 w 159"/>
                <a:gd name="T19" fmla="*/ 1284 h 2310"/>
                <a:gd name="T20" fmla="*/ 44 w 159"/>
                <a:gd name="T21" fmla="*/ 1260 h 2310"/>
                <a:gd name="T22" fmla="*/ 104 w 159"/>
                <a:gd name="T23" fmla="*/ 1074 h 2310"/>
                <a:gd name="T24" fmla="*/ 146 w 159"/>
                <a:gd name="T25" fmla="*/ 978 h 2310"/>
                <a:gd name="T26" fmla="*/ 158 w 159"/>
                <a:gd name="T27" fmla="*/ 942 h 2310"/>
                <a:gd name="T28" fmla="*/ 110 w 159"/>
                <a:gd name="T29" fmla="*/ 726 h 2310"/>
                <a:gd name="T30" fmla="*/ 146 w 159"/>
                <a:gd name="T31" fmla="*/ 516 h 2310"/>
                <a:gd name="T32" fmla="*/ 104 w 159"/>
                <a:gd name="T33" fmla="*/ 306 h 2310"/>
                <a:gd name="T34" fmla="*/ 122 w 159"/>
                <a:gd name="T35" fmla="*/ 162 h 2310"/>
                <a:gd name="T36" fmla="*/ 146 w 159"/>
                <a:gd name="T37" fmla="*/ 90 h 2310"/>
                <a:gd name="T38" fmla="*/ 122 w 159"/>
                <a:gd name="T39" fmla="*/ 0 h 23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9"/>
                <a:gd name="T61" fmla="*/ 0 h 2310"/>
                <a:gd name="T62" fmla="*/ 159 w 159"/>
                <a:gd name="T63" fmla="*/ 2310 h 23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9" h="2310">
                  <a:moveTo>
                    <a:pt x="38" y="2310"/>
                  </a:moveTo>
                  <a:cubicBezTo>
                    <a:pt x="41" y="2286"/>
                    <a:pt x="52" y="2262"/>
                    <a:pt x="50" y="2238"/>
                  </a:cubicBezTo>
                  <a:cubicBezTo>
                    <a:pt x="48" y="2215"/>
                    <a:pt x="33" y="2194"/>
                    <a:pt x="26" y="2172"/>
                  </a:cubicBezTo>
                  <a:cubicBezTo>
                    <a:pt x="29" y="2139"/>
                    <a:pt x="28" y="2091"/>
                    <a:pt x="44" y="2058"/>
                  </a:cubicBezTo>
                  <a:cubicBezTo>
                    <a:pt x="53" y="2040"/>
                    <a:pt x="68" y="2004"/>
                    <a:pt x="68" y="2004"/>
                  </a:cubicBezTo>
                  <a:cubicBezTo>
                    <a:pt x="60" y="1992"/>
                    <a:pt x="52" y="1980"/>
                    <a:pt x="44" y="1968"/>
                  </a:cubicBezTo>
                  <a:cubicBezTo>
                    <a:pt x="40" y="1962"/>
                    <a:pt x="32" y="1950"/>
                    <a:pt x="32" y="1950"/>
                  </a:cubicBezTo>
                  <a:cubicBezTo>
                    <a:pt x="35" y="1863"/>
                    <a:pt x="30" y="1799"/>
                    <a:pt x="56" y="1722"/>
                  </a:cubicBezTo>
                  <a:cubicBezTo>
                    <a:pt x="0" y="1609"/>
                    <a:pt x="35" y="1454"/>
                    <a:pt x="74" y="1338"/>
                  </a:cubicBezTo>
                  <a:cubicBezTo>
                    <a:pt x="70" y="1320"/>
                    <a:pt x="69" y="1301"/>
                    <a:pt x="62" y="1284"/>
                  </a:cubicBezTo>
                  <a:cubicBezTo>
                    <a:pt x="58" y="1275"/>
                    <a:pt x="46" y="1270"/>
                    <a:pt x="44" y="1260"/>
                  </a:cubicBezTo>
                  <a:cubicBezTo>
                    <a:pt x="36" y="1208"/>
                    <a:pt x="77" y="1115"/>
                    <a:pt x="104" y="1074"/>
                  </a:cubicBezTo>
                  <a:cubicBezTo>
                    <a:pt x="123" y="1045"/>
                    <a:pt x="135" y="1011"/>
                    <a:pt x="146" y="978"/>
                  </a:cubicBezTo>
                  <a:cubicBezTo>
                    <a:pt x="150" y="966"/>
                    <a:pt x="158" y="942"/>
                    <a:pt x="158" y="942"/>
                  </a:cubicBezTo>
                  <a:cubicBezTo>
                    <a:pt x="144" y="766"/>
                    <a:pt x="159" y="824"/>
                    <a:pt x="110" y="726"/>
                  </a:cubicBezTo>
                  <a:cubicBezTo>
                    <a:pt x="115" y="654"/>
                    <a:pt x="123" y="585"/>
                    <a:pt x="146" y="516"/>
                  </a:cubicBezTo>
                  <a:cubicBezTo>
                    <a:pt x="154" y="413"/>
                    <a:pt x="139" y="394"/>
                    <a:pt x="104" y="306"/>
                  </a:cubicBezTo>
                  <a:cubicBezTo>
                    <a:pt x="111" y="185"/>
                    <a:pt x="99" y="232"/>
                    <a:pt x="122" y="162"/>
                  </a:cubicBezTo>
                  <a:cubicBezTo>
                    <a:pt x="130" y="138"/>
                    <a:pt x="146" y="90"/>
                    <a:pt x="146" y="90"/>
                  </a:cubicBezTo>
                  <a:cubicBezTo>
                    <a:pt x="133" y="6"/>
                    <a:pt x="153" y="31"/>
                    <a:pt x="122" y="0"/>
                  </a:cubicBezTo>
                </a:path>
              </a:pathLst>
            </a:custGeom>
            <a:noFill/>
            <a:ln w="19050">
              <a:solidFill>
                <a:schemeClr val="tx1"/>
              </a:solidFill>
              <a:round/>
              <a:headEnd/>
              <a:tailEnd/>
            </a:ln>
          </p:spPr>
          <p:txBody>
            <a:bodyPr/>
            <a:lstStyle/>
            <a:p>
              <a:endParaRPr lang="en-GB">
                <a:latin typeface="Calibri" pitchFamily="34" charset="0"/>
              </a:endParaRPr>
            </a:p>
          </p:txBody>
        </p:sp>
        <p:sp>
          <p:nvSpPr>
            <p:cNvPr id="26654" name="Freeform 5"/>
            <p:cNvSpPr>
              <a:spLocks/>
            </p:cNvSpPr>
            <p:nvPr/>
          </p:nvSpPr>
          <p:spPr bwMode="auto">
            <a:xfrm>
              <a:off x="1611" y="1260"/>
              <a:ext cx="151" cy="2358"/>
            </a:xfrm>
            <a:custGeom>
              <a:avLst/>
              <a:gdLst>
                <a:gd name="T0" fmla="*/ 45 w 151"/>
                <a:gd name="T1" fmla="*/ 0 h 2358"/>
                <a:gd name="T2" fmla="*/ 45 w 151"/>
                <a:gd name="T3" fmla="*/ 144 h 2358"/>
                <a:gd name="T4" fmla="*/ 9 w 151"/>
                <a:gd name="T5" fmla="*/ 234 h 2358"/>
                <a:gd name="T6" fmla="*/ 9 w 151"/>
                <a:gd name="T7" fmla="*/ 288 h 2358"/>
                <a:gd name="T8" fmla="*/ 21 w 151"/>
                <a:gd name="T9" fmla="*/ 342 h 2358"/>
                <a:gd name="T10" fmla="*/ 39 w 151"/>
                <a:gd name="T11" fmla="*/ 408 h 2358"/>
                <a:gd name="T12" fmla="*/ 39 w 151"/>
                <a:gd name="T13" fmla="*/ 474 h 2358"/>
                <a:gd name="T14" fmla="*/ 45 w 151"/>
                <a:gd name="T15" fmla="*/ 570 h 2358"/>
                <a:gd name="T16" fmla="*/ 9 w 151"/>
                <a:gd name="T17" fmla="*/ 618 h 2358"/>
                <a:gd name="T18" fmla="*/ 3 w 151"/>
                <a:gd name="T19" fmla="*/ 726 h 2358"/>
                <a:gd name="T20" fmla="*/ 27 w 151"/>
                <a:gd name="T21" fmla="*/ 762 h 2358"/>
                <a:gd name="T22" fmla="*/ 51 w 151"/>
                <a:gd name="T23" fmla="*/ 822 h 2358"/>
                <a:gd name="T24" fmla="*/ 51 w 151"/>
                <a:gd name="T25" fmla="*/ 864 h 2358"/>
                <a:gd name="T26" fmla="*/ 57 w 151"/>
                <a:gd name="T27" fmla="*/ 966 h 2358"/>
                <a:gd name="T28" fmla="*/ 45 w 151"/>
                <a:gd name="T29" fmla="*/ 1020 h 2358"/>
                <a:gd name="T30" fmla="*/ 9 w 151"/>
                <a:gd name="T31" fmla="*/ 1050 h 2358"/>
                <a:gd name="T32" fmla="*/ 21 w 151"/>
                <a:gd name="T33" fmla="*/ 1110 h 2358"/>
                <a:gd name="T34" fmla="*/ 33 w 151"/>
                <a:gd name="T35" fmla="*/ 1158 h 2358"/>
                <a:gd name="T36" fmla="*/ 111 w 151"/>
                <a:gd name="T37" fmla="*/ 1284 h 2358"/>
                <a:gd name="T38" fmla="*/ 111 w 151"/>
                <a:gd name="T39" fmla="*/ 1338 h 2358"/>
                <a:gd name="T40" fmla="*/ 99 w 151"/>
                <a:gd name="T41" fmla="*/ 1422 h 2358"/>
                <a:gd name="T42" fmla="*/ 105 w 151"/>
                <a:gd name="T43" fmla="*/ 1476 h 2358"/>
                <a:gd name="T44" fmla="*/ 45 w 151"/>
                <a:gd name="T45" fmla="*/ 1560 h 2358"/>
                <a:gd name="T46" fmla="*/ 75 w 151"/>
                <a:gd name="T47" fmla="*/ 1680 h 2358"/>
                <a:gd name="T48" fmla="*/ 99 w 151"/>
                <a:gd name="T49" fmla="*/ 1758 h 2358"/>
                <a:gd name="T50" fmla="*/ 147 w 151"/>
                <a:gd name="T51" fmla="*/ 1878 h 2358"/>
                <a:gd name="T52" fmla="*/ 75 w 151"/>
                <a:gd name="T53" fmla="*/ 1974 h 2358"/>
                <a:gd name="T54" fmla="*/ 81 w 151"/>
                <a:gd name="T55" fmla="*/ 2028 h 2358"/>
                <a:gd name="T56" fmla="*/ 123 w 151"/>
                <a:gd name="T57" fmla="*/ 2112 h 2358"/>
                <a:gd name="T58" fmla="*/ 123 w 151"/>
                <a:gd name="T59" fmla="*/ 2184 h 2358"/>
                <a:gd name="T60" fmla="*/ 123 w 151"/>
                <a:gd name="T61" fmla="*/ 2244 h 2358"/>
                <a:gd name="T62" fmla="*/ 111 w 151"/>
                <a:gd name="T63" fmla="*/ 2286 h 2358"/>
                <a:gd name="T64" fmla="*/ 99 w 151"/>
                <a:gd name="T65" fmla="*/ 2358 h 23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1"/>
                <a:gd name="T100" fmla="*/ 0 h 2358"/>
                <a:gd name="T101" fmla="*/ 151 w 151"/>
                <a:gd name="T102" fmla="*/ 2358 h 23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1" h="2358">
                  <a:moveTo>
                    <a:pt x="45" y="0"/>
                  </a:moveTo>
                  <a:cubicBezTo>
                    <a:pt x="48" y="52"/>
                    <a:pt x="51" y="105"/>
                    <a:pt x="45" y="144"/>
                  </a:cubicBezTo>
                  <a:cubicBezTo>
                    <a:pt x="39" y="183"/>
                    <a:pt x="15" y="210"/>
                    <a:pt x="9" y="234"/>
                  </a:cubicBezTo>
                  <a:cubicBezTo>
                    <a:pt x="3" y="258"/>
                    <a:pt x="7" y="270"/>
                    <a:pt x="9" y="288"/>
                  </a:cubicBezTo>
                  <a:cubicBezTo>
                    <a:pt x="11" y="306"/>
                    <a:pt x="16" y="322"/>
                    <a:pt x="21" y="342"/>
                  </a:cubicBezTo>
                  <a:cubicBezTo>
                    <a:pt x="26" y="362"/>
                    <a:pt x="36" y="386"/>
                    <a:pt x="39" y="408"/>
                  </a:cubicBezTo>
                  <a:cubicBezTo>
                    <a:pt x="42" y="430"/>
                    <a:pt x="38" y="447"/>
                    <a:pt x="39" y="474"/>
                  </a:cubicBezTo>
                  <a:cubicBezTo>
                    <a:pt x="40" y="501"/>
                    <a:pt x="50" y="546"/>
                    <a:pt x="45" y="570"/>
                  </a:cubicBezTo>
                  <a:cubicBezTo>
                    <a:pt x="40" y="594"/>
                    <a:pt x="16" y="592"/>
                    <a:pt x="9" y="618"/>
                  </a:cubicBezTo>
                  <a:cubicBezTo>
                    <a:pt x="2" y="644"/>
                    <a:pt x="0" y="702"/>
                    <a:pt x="3" y="726"/>
                  </a:cubicBezTo>
                  <a:cubicBezTo>
                    <a:pt x="6" y="750"/>
                    <a:pt x="19" y="746"/>
                    <a:pt x="27" y="762"/>
                  </a:cubicBezTo>
                  <a:cubicBezTo>
                    <a:pt x="35" y="778"/>
                    <a:pt x="47" y="805"/>
                    <a:pt x="51" y="822"/>
                  </a:cubicBezTo>
                  <a:cubicBezTo>
                    <a:pt x="55" y="839"/>
                    <a:pt x="50" y="840"/>
                    <a:pt x="51" y="864"/>
                  </a:cubicBezTo>
                  <a:cubicBezTo>
                    <a:pt x="52" y="888"/>
                    <a:pt x="58" y="940"/>
                    <a:pt x="57" y="966"/>
                  </a:cubicBezTo>
                  <a:cubicBezTo>
                    <a:pt x="56" y="992"/>
                    <a:pt x="53" y="1006"/>
                    <a:pt x="45" y="1020"/>
                  </a:cubicBezTo>
                  <a:cubicBezTo>
                    <a:pt x="37" y="1034"/>
                    <a:pt x="13" y="1035"/>
                    <a:pt x="9" y="1050"/>
                  </a:cubicBezTo>
                  <a:cubicBezTo>
                    <a:pt x="5" y="1065"/>
                    <a:pt x="17" y="1092"/>
                    <a:pt x="21" y="1110"/>
                  </a:cubicBezTo>
                  <a:cubicBezTo>
                    <a:pt x="25" y="1128"/>
                    <a:pt x="18" y="1129"/>
                    <a:pt x="33" y="1158"/>
                  </a:cubicBezTo>
                  <a:cubicBezTo>
                    <a:pt x="48" y="1187"/>
                    <a:pt x="98" y="1254"/>
                    <a:pt x="111" y="1284"/>
                  </a:cubicBezTo>
                  <a:cubicBezTo>
                    <a:pt x="124" y="1314"/>
                    <a:pt x="113" y="1315"/>
                    <a:pt x="111" y="1338"/>
                  </a:cubicBezTo>
                  <a:cubicBezTo>
                    <a:pt x="109" y="1361"/>
                    <a:pt x="100" y="1399"/>
                    <a:pt x="99" y="1422"/>
                  </a:cubicBezTo>
                  <a:cubicBezTo>
                    <a:pt x="98" y="1445"/>
                    <a:pt x="114" y="1453"/>
                    <a:pt x="105" y="1476"/>
                  </a:cubicBezTo>
                  <a:cubicBezTo>
                    <a:pt x="96" y="1499"/>
                    <a:pt x="50" y="1526"/>
                    <a:pt x="45" y="1560"/>
                  </a:cubicBezTo>
                  <a:cubicBezTo>
                    <a:pt x="40" y="1594"/>
                    <a:pt x="66" y="1647"/>
                    <a:pt x="75" y="1680"/>
                  </a:cubicBezTo>
                  <a:cubicBezTo>
                    <a:pt x="84" y="1713"/>
                    <a:pt x="87" y="1725"/>
                    <a:pt x="99" y="1758"/>
                  </a:cubicBezTo>
                  <a:cubicBezTo>
                    <a:pt x="111" y="1791"/>
                    <a:pt x="151" y="1842"/>
                    <a:pt x="147" y="1878"/>
                  </a:cubicBezTo>
                  <a:cubicBezTo>
                    <a:pt x="143" y="1914"/>
                    <a:pt x="86" y="1949"/>
                    <a:pt x="75" y="1974"/>
                  </a:cubicBezTo>
                  <a:cubicBezTo>
                    <a:pt x="64" y="1999"/>
                    <a:pt x="73" y="2005"/>
                    <a:pt x="81" y="2028"/>
                  </a:cubicBezTo>
                  <a:cubicBezTo>
                    <a:pt x="89" y="2051"/>
                    <a:pt x="116" y="2086"/>
                    <a:pt x="123" y="2112"/>
                  </a:cubicBezTo>
                  <a:cubicBezTo>
                    <a:pt x="130" y="2138"/>
                    <a:pt x="123" y="2162"/>
                    <a:pt x="123" y="2184"/>
                  </a:cubicBezTo>
                  <a:cubicBezTo>
                    <a:pt x="123" y="2206"/>
                    <a:pt x="125" y="2227"/>
                    <a:pt x="123" y="2244"/>
                  </a:cubicBezTo>
                  <a:cubicBezTo>
                    <a:pt x="121" y="2261"/>
                    <a:pt x="115" y="2267"/>
                    <a:pt x="111" y="2286"/>
                  </a:cubicBezTo>
                  <a:cubicBezTo>
                    <a:pt x="107" y="2305"/>
                    <a:pt x="101" y="2343"/>
                    <a:pt x="99" y="2358"/>
                  </a:cubicBezTo>
                </a:path>
              </a:pathLst>
            </a:custGeom>
            <a:noFill/>
            <a:ln w="19050">
              <a:solidFill>
                <a:schemeClr val="tx1"/>
              </a:solidFill>
              <a:round/>
              <a:headEnd/>
              <a:tailEnd/>
            </a:ln>
          </p:spPr>
          <p:txBody>
            <a:bodyPr/>
            <a:lstStyle/>
            <a:p>
              <a:endParaRPr lang="en-GB">
                <a:latin typeface="Calibri" pitchFamily="34" charset="0"/>
              </a:endParaRPr>
            </a:p>
          </p:txBody>
        </p:sp>
        <p:sp>
          <p:nvSpPr>
            <p:cNvPr id="26655" name="Text Box 6"/>
            <p:cNvSpPr txBox="1">
              <a:spLocks noChangeArrowheads="1"/>
            </p:cNvSpPr>
            <p:nvPr/>
          </p:nvSpPr>
          <p:spPr bwMode="auto">
            <a:xfrm>
              <a:off x="816" y="1602"/>
              <a:ext cx="798" cy="404"/>
            </a:xfrm>
            <a:prstGeom prst="rect">
              <a:avLst/>
            </a:prstGeom>
            <a:noFill/>
            <a:ln w="9525">
              <a:noFill/>
              <a:miter lim="800000"/>
              <a:headEnd/>
              <a:tailEnd/>
            </a:ln>
          </p:spPr>
          <p:txBody>
            <a:bodyPr>
              <a:spAutoFit/>
            </a:bodyPr>
            <a:lstStyle/>
            <a:p>
              <a:pPr algn="r">
                <a:spcBef>
                  <a:spcPct val="50000"/>
                </a:spcBef>
              </a:pPr>
              <a:r>
                <a:rPr lang="en-GB">
                  <a:latin typeface="Calibri" pitchFamily="34" charset="0"/>
                </a:rPr>
                <a:t>Small intestine</a:t>
              </a:r>
            </a:p>
          </p:txBody>
        </p:sp>
        <p:sp>
          <p:nvSpPr>
            <p:cNvPr id="26656" name="Text Box 7"/>
            <p:cNvSpPr txBox="1">
              <a:spLocks noChangeArrowheads="1"/>
            </p:cNvSpPr>
            <p:nvPr/>
          </p:nvSpPr>
          <p:spPr bwMode="auto">
            <a:xfrm>
              <a:off x="904" y="2812"/>
              <a:ext cx="618" cy="231"/>
            </a:xfrm>
            <a:prstGeom prst="rect">
              <a:avLst/>
            </a:prstGeom>
            <a:noFill/>
            <a:ln w="9525">
              <a:noFill/>
              <a:miter lim="800000"/>
              <a:headEnd/>
              <a:tailEnd/>
            </a:ln>
          </p:spPr>
          <p:txBody>
            <a:bodyPr>
              <a:spAutoFit/>
            </a:bodyPr>
            <a:lstStyle/>
            <a:p>
              <a:pPr algn="r">
                <a:spcBef>
                  <a:spcPct val="50000"/>
                </a:spcBef>
              </a:pPr>
              <a:r>
                <a:rPr lang="en-GB">
                  <a:latin typeface="Calibri" pitchFamily="34" charset="0"/>
                </a:rPr>
                <a:t>Colon</a:t>
              </a:r>
            </a:p>
          </p:txBody>
        </p:sp>
      </p:grpSp>
      <p:sp>
        <p:nvSpPr>
          <p:cNvPr id="88072" name="AutoShape 8"/>
          <p:cNvSpPr>
            <a:spLocks noChangeArrowheads="1"/>
          </p:cNvSpPr>
          <p:nvPr/>
        </p:nvSpPr>
        <p:spPr bwMode="auto">
          <a:xfrm>
            <a:off x="4123392" y="2525760"/>
            <a:ext cx="1419225" cy="876300"/>
          </a:xfrm>
          <a:prstGeom prst="roundRect">
            <a:avLst>
              <a:gd name="adj" fmla="val 16667"/>
            </a:avLst>
          </a:prstGeom>
          <a:solidFill>
            <a:schemeClr val="accent1">
              <a:alpha val="45097"/>
            </a:schemeClr>
          </a:solidFill>
          <a:ln w="15875">
            <a:solidFill>
              <a:schemeClr val="bg2"/>
            </a:solidFill>
            <a:round/>
            <a:headEnd/>
            <a:tailEnd/>
          </a:ln>
        </p:spPr>
        <p:txBody>
          <a:bodyPr wrap="none" anchor="ctr"/>
          <a:lstStyle/>
          <a:p>
            <a:pPr algn="ctr"/>
            <a:r>
              <a:rPr lang="en-GB">
                <a:latin typeface="Calibri" pitchFamily="34" charset="0"/>
              </a:rPr>
              <a:t>Amino acid </a:t>
            </a:r>
            <a:br>
              <a:rPr lang="en-GB">
                <a:latin typeface="Calibri" pitchFamily="34" charset="0"/>
              </a:rPr>
            </a:br>
            <a:r>
              <a:rPr lang="en-GB">
                <a:latin typeface="Calibri" pitchFamily="34" charset="0"/>
              </a:rPr>
              <a:t>pool</a:t>
            </a:r>
          </a:p>
        </p:txBody>
      </p:sp>
      <p:sp>
        <p:nvSpPr>
          <p:cNvPr id="88073" name="AutoShape 9"/>
          <p:cNvSpPr>
            <a:spLocks noChangeArrowheads="1"/>
          </p:cNvSpPr>
          <p:nvPr/>
        </p:nvSpPr>
        <p:spPr bwMode="auto">
          <a:xfrm>
            <a:off x="4129742" y="4538710"/>
            <a:ext cx="1419225" cy="876300"/>
          </a:xfrm>
          <a:prstGeom prst="roundRect">
            <a:avLst>
              <a:gd name="adj" fmla="val 16667"/>
            </a:avLst>
          </a:prstGeom>
          <a:solidFill>
            <a:schemeClr val="accent1">
              <a:alpha val="45097"/>
            </a:schemeClr>
          </a:solidFill>
          <a:ln w="15875">
            <a:solidFill>
              <a:schemeClr val="bg2"/>
            </a:solidFill>
            <a:round/>
            <a:headEnd/>
            <a:tailEnd/>
          </a:ln>
        </p:spPr>
        <p:txBody>
          <a:bodyPr wrap="none" anchor="ctr"/>
          <a:lstStyle/>
          <a:p>
            <a:pPr algn="ctr"/>
            <a:r>
              <a:rPr lang="en-GB">
                <a:latin typeface="Calibri" pitchFamily="34" charset="0"/>
              </a:rPr>
              <a:t>Urea </a:t>
            </a:r>
            <a:br>
              <a:rPr lang="en-GB">
                <a:latin typeface="Calibri" pitchFamily="34" charset="0"/>
              </a:rPr>
            </a:br>
            <a:r>
              <a:rPr lang="en-GB">
                <a:latin typeface="Calibri" pitchFamily="34" charset="0"/>
              </a:rPr>
              <a:t>pool</a:t>
            </a:r>
          </a:p>
        </p:txBody>
      </p:sp>
      <p:sp>
        <p:nvSpPr>
          <p:cNvPr id="88074" name="AutoShape 10"/>
          <p:cNvSpPr>
            <a:spLocks noChangeArrowheads="1"/>
          </p:cNvSpPr>
          <p:nvPr/>
        </p:nvSpPr>
        <p:spPr bwMode="auto">
          <a:xfrm>
            <a:off x="7349192" y="2522585"/>
            <a:ext cx="1581150" cy="876300"/>
          </a:xfrm>
          <a:prstGeom prst="roundRect">
            <a:avLst>
              <a:gd name="adj" fmla="val 16667"/>
            </a:avLst>
          </a:prstGeom>
          <a:solidFill>
            <a:schemeClr val="accent1">
              <a:alpha val="45097"/>
            </a:schemeClr>
          </a:solidFill>
          <a:ln w="15875">
            <a:solidFill>
              <a:schemeClr val="bg2"/>
            </a:solidFill>
            <a:round/>
            <a:headEnd/>
            <a:tailEnd/>
          </a:ln>
        </p:spPr>
        <p:txBody>
          <a:bodyPr wrap="none" anchor="ctr"/>
          <a:lstStyle/>
          <a:p>
            <a:pPr algn="ctr"/>
            <a:r>
              <a:rPr lang="en-GB">
                <a:latin typeface="Calibri" pitchFamily="34" charset="0"/>
              </a:rPr>
              <a:t>Total body </a:t>
            </a:r>
            <a:br>
              <a:rPr lang="en-GB">
                <a:latin typeface="Calibri" pitchFamily="34" charset="0"/>
              </a:rPr>
            </a:br>
            <a:r>
              <a:rPr lang="en-GB">
                <a:latin typeface="Calibri" pitchFamily="34" charset="0"/>
              </a:rPr>
              <a:t>protein</a:t>
            </a:r>
          </a:p>
        </p:txBody>
      </p:sp>
      <p:sp>
        <p:nvSpPr>
          <p:cNvPr id="26631" name="Text Box 17"/>
          <p:cNvSpPr txBox="1">
            <a:spLocks noChangeArrowheads="1"/>
          </p:cNvSpPr>
          <p:nvPr/>
        </p:nvSpPr>
        <p:spPr bwMode="auto">
          <a:xfrm>
            <a:off x="1199217" y="1192260"/>
            <a:ext cx="2066925" cy="382588"/>
          </a:xfrm>
          <a:prstGeom prst="rect">
            <a:avLst/>
          </a:prstGeom>
          <a:solidFill>
            <a:srgbClr val="800000">
              <a:alpha val="45097"/>
            </a:srgbClr>
          </a:solidFill>
          <a:ln w="15875">
            <a:solidFill>
              <a:schemeClr val="bg2"/>
            </a:solidFill>
            <a:miter lim="800000"/>
            <a:headEnd/>
            <a:tailEnd/>
          </a:ln>
        </p:spPr>
        <p:txBody>
          <a:bodyPr>
            <a:spAutoFit/>
          </a:bodyPr>
          <a:lstStyle/>
          <a:p>
            <a:pPr algn="ctr">
              <a:spcBef>
                <a:spcPct val="50000"/>
              </a:spcBef>
            </a:pPr>
            <a:r>
              <a:rPr lang="en-GB">
                <a:latin typeface="Calibri" pitchFamily="34" charset="0"/>
              </a:rPr>
              <a:t>Protein Intake</a:t>
            </a:r>
          </a:p>
        </p:txBody>
      </p:sp>
      <p:sp>
        <p:nvSpPr>
          <p:cNvPr id="26632" name="AutoShape 18"/>
          <p:cNvSpPr>
            <a:spLocks noChangeArrowheads="1"/>
          </p:cNvSpPr>
          <p:nvPr/>
        </p:nvSpPr>
        <p:spPr bwMode="auto">
          <a:xfrm>
            <a:off x="2142192" y="1601835"/>
            <a:ext cx="238125" cy="295275"/>
          </a:xfrm>
          <a:prstGeom prst="downArrow">
            <a:avLst>
              <a:gd name="adj1" fmla="val 50000"/>
              <a:gd name="adj2" fmla="val 31000"/>
            </a:avLst>
          </a:prstGeom>
          <a:solidFill>
            <a:schemeClr val="tx1"/>
          </a:solidFill>
          <a:ln w="9525">
            <a:solidFill>
              <a:schemeClr val="tx1"/>
            </a:solidFill>
            <a:miter lim="800000"/>
            <a:headEnd/>
            <a:tailEnd/>
          </a:ln>
        </p:spPr>
        <p:txBody>
          <a:bodyPr vert="eaVert" wrap="none" anchor="ctr"/>
          <a:lstStyle/>
          <a:p>
            <a:endParaRPr lang="en-US">
              <a:latin typeface="Calibri" pitchFamily="34" charset="0"/>
            </a:endParaRPr>
          </a:p>
        </p:txBody>
      </p:sp>
      <p:cxnSp>
        <p:nvCxnSpPr>
          <p:cNvPr id="88084" name="AutoShape 20"/>
          <p:cNvCxnSpPr>
            <a:cxnSpLocks noChangeShapeType="1"/>
            <a:stCxn id="26654" idx="7"/>
          </p:cNvCxnSpPr>
          <p:nvPr/>
        </p:nvCxnSpPr>
        <p:spPr bwMode="auto">
          <a:xfrm>
            <a:off x="2313642" y="2716260"/>
            <a:ext cx="1716088" cy="247650"/>
          </a:xfrm>
          <a:prstGeom prst="straightConnector1">
            <a:avLst/>
          </a:prstGeom>
          <a:noFill/>
          <a:ln w="50800">
            <a:solidFill>
              <a:schemeClr val="tx1"/>
            </a:solidFill>
            <a:round/>
            <a:headEnd/>
            <a:tailEnd type="triangle" w="med" len="med"/>
          </a:ln>
        </p:spPr>
      </p:cxnSp>
      <p:cxnSp>
        <p:nvCxnSpPr>
          <p:cNvPr id="88085" name="AutoShape 21"/>
          <p:cNvCxnSpPr>
            <a:cxnSpLocks noChangeShapeType="1"/>
            <a:stCxn id="26654" idx="21"/>
          </p:cNvCxnSpPr>
          <p:nvPr/>
        </p:nvCxnSpPr>
        <p:spPr bwMode="auto">
          <a:xfrm flipV="1">
            <a:off x="2408892" y="3259185"/>
            <a:ext cx="1649413" cy="914400"/>
          </a:xfrm>
          <a:prstGeom prst="straightConnector1">
            <a:avLst/>
          </a:prstGeom>
          <a:noFill/>
          <a:ln w="50800">
            <a:solidFill>
              <a:schemeClr val="tx1"/>
            </a:solidFill>
            <a:round/>
            <a:headEnd/>
            <a:tailEnd type="triangle" w="med" len="med"/>
          </a:ln>
        </p:spPr>
      </p:cxnSp>
      <p:cxnSp>
        <p:nvCxnSpPr>
          <p:cNvPr id="88086" name="AutoShape 22"/>
          <p:cNvCxnSpPr>
            <a:cxnSpLocks noChangeShapeType="1"/>
            <a:stCxn id="88072" idx="2"/>
            <a:endCxn id="88073" idx="0"/>
          </p:cNvCxnSpPr>
          <p:nvPr/>
        </p:nvCxnSpPr>
        <p:spPr bwMode="auto">
          <a:xfrm>
            <a:off x="4833005" y="3409998"/>
            <a:ext cx="6350" cy="1120775"/>
          </a:xfrm>
          <a:prstGeom prst="straightConnector1">
            <a:avLst/>
          </a:prstGeom>
          <a:noFill/>
          <a:ln w="50800">
            <a:solidFill>
              <a:schemeClr val="tx1"/>
            </a:solidFill>
            <a:round/>
            <a:headEnd/>
            <a:tailEnd type="triangle" w="med" len="med"/>
          </a:ln>
        </p:spPr>
      </p:cxnSp>
      <p:cxnSp>
        <p:nvCxnSpPr>
          <p:cNvPr id="88088" name="AutoShape 24"/>
          <p:cNvCxnSpPr>
            <a:cxnSpLocks noChangeShapeType="1"/>
          </p:cNvCxnSpPr>
          <p:nvPr/>
        </p:nvCxnSpPr>
        <p:spPr bwMode="auto">
          <a:xfrm flipV="1">
            <a:off x="5655330" y="2855960"/>
            <a:ext cx="1533525" cy="3175"/>
          </a:xfrm>
          <a:prstGeom prst="straightConnector1">
            <a:avLst/>
          </a:prstGeom>
          <a:noFill/>
          <a:ln w="50800">
            <a:solidFill>
              <a:schemeClr val="tx1"/>
            </a:solidFill>
            <a:round/>
            <a:headEnd/>
            <a:tailEnd type="triangle" w="med" len="med"/>
          </a:ln>
        </p:spPr>
      </p:cxnSp>
      <p:cxnSp>
        <p:nvCxnSpPr>
          <p:cNvPr id="88089" name="AutoShape 25"/>
          <p:cNvCxnSpPr>
            <a:cxnSpLocks noChangeShapeType="1"/>
          </p:cNvCxnSpPr>
          <p:nvPr/>
        </p:nvCxnSpPr>
        <p:spPr bwMode="auto">
          <a:xfrm flipH="1">
            <a:off x="5604530" y="3075035"/>
            <a:ext cx="1600200" cy="6350"/>
          </a:xfrm>
          <a:prstGeom prst="straightConnector1">
            <a:avLst/>
          </a:prstGeom>
          <a:noFill/>
          <a:ln w="50800">
            <a:solidFill>
              <a:schemeClr val="tx1"/>
            </a:solidFill>
            <a:round/>
            <a:headEnd/>
            <a:tailEnd type="triangle" w="med" len="med"/>
          </a:ln>
        </p:spPr>
      </p:cxnSp>
      <p:sp>
        <p:nvSpPr>
          <p:cNvPr id="88090" name="Text Box 26"/>
          <p:cNvSpPr txBox="1">
            <a:spLocks noChangeArrowheads="1"/>
          </p:cNvSpPr>
          <p:nvPr/>
        </p:nvSpPr>
        <p:spPr bwMode="auto">
          <a:xfrm>
            <a:off x="5739467" y="2368598"/>
            <a:ext cx="1457325" cy="338554"/>
          </a:xfrm>
          <a:prstGeom prst="rect">
            <a:avLst/>
          </a:prstGeom>
          <a:solidFill>
            <a:schemeClr val="folHlink">
              <a:alpha val="45097"/>
            </a:schemeClr>
          </a:solidFill>
          <a:ln w="15875">
            <a:solidFill>
              <a:schemeClr val="bg2"/>
            </a:solidFill>
            <a:miter lim="800000"/>
            <a:headEnd/>
            <a:tailEnd/>
          </a:ln>
        </p:spPr>
        <p:txBody>
          <a:bodyPr>
            <a:spAutoFit/>
          </a:bodyPr>
          <a:lstStyle/>
          <a:p>
            <a:pPr algn="ctr">
              <a:spcBef>
                <a:spcPct val="50000"/>
              </a:spcBef>
            </a:pPr>
            <a:r>
              <a:rPr lang="en-GB" sz="1600">
                <a:latin typeface="Calibri" pitchFamily="34" charset="0"/>
              </a:rPr>
              <a:t>Synthesis</a:t>
            </a:r>
          </a:p>
        </p:txBody>
      </p:sp>
      <p:sp>
        <p:nvSpPr>
          <p:cNvPr id="88091" name="Text Box 27"/>
          <p:cNvSpPr txBox="1">
            <a:spLocks noChangeArrowheads="1"/>
          </p:cNvSpPr>
          <p:nvPr/>
        </p:nvSpPr>
        <p:spPr bwMode="auto">
          <a:xfrm>
            <a:off x="5745817" y="3194098"/>
            <a:ext cx="1457325" cy="338554"/>
          </a:xfrm>
          <a:prstGeom prst="rect">
            <a:avLst/>
          </a:prstGeom>
          <a:solidFill>
            <a:schemeClr val="folHlink">
              <a:alpha val="45097"/>
            </a:schemeClr>
          </a:solidFill>
          <a:ln w="15875">
            <a:solidFill>
              <a:schemeClr val="bg2"/>
            </a:solidFill>
            <a:miter lim="800000"/>
            <a:headEnd/>
            <a:tailEnd/>
          </a:ln>
        </p:spPr>
        <p:txBody>
          <a:bodyPr>
            <a:spAutoFit/>
          </a:bodyPr>
          <a:lstStyle/>
          <a:p>
            <a:pPr algn="ctr">
              <a:spcBef>
                <a:spcPct val="50000"/>
              </a:spcBef>
            </a:pPr>
            <a:r>
              <a:rPr lang="en-GB" sz="1600">
                <a:latin typeface="Calibri" pitchFamily="34" charset="0"/>
              </a:rPr>
              <a:t>Degradation</a:t>
            </a:r>
          </a:p>
        </p:txBody>
      </p:sp>
      <p:cxnSp>
        <p:nvCxnSpPr>
          <p:cNvPr id="88092" name="AutoShape 28"/>
          <p:cNvCxnSpPr>
            <a:cxnSpLocks noChangeShapeType="1"/>
            <a:stCxn id="88073" idx="2"/>
            <a:endCxn id="88093" idx="0"/>
          </p:cNvCxnSpPr>
          <p:nvPr/>
        </p:nvCxnSpPr>
        <p:spPr bwMode="auto">
          <a:xfrm flipH="1">
            <a:off x="4834593" y="5415010"/>
            <a:ext cx="4762" cy="446088"/>
          </a:xfrm>
          <a:prstGeom prst="straightConnector1">
            <a:avLst/>
          </a:prstGeom>
          <a:noFill/>
          <a:ln w="50800">
            <a:solidFill>
              <a:schemeClr val="tx1"/>
            </a:solidFill>
            <a:round/>
            <a:headEnd/>
            <a:tailEnd type="triangle" w="med" len="med"/>
          </a:ln>
        </p:spPr>
      </p:cxnSp>
      <p:sp>
        <p:nvSpPr>
          <p:cNvPr id="88093" name="Text Box 29"/>
          <p:cNvSpPr txBox="1">
            <a:spLocks noChangeArrowheads="1"/>
          </p:cNvSpPr>
          <p:nvPr/>
        </p:nvSpPr>
        <p:spPr bwMode="auto">
          <a:xfrm>
            <a:off x="4423430" y="5861098"/>
            <a:ext cx="822325" cy="338554"/>
          </a:xfrm>
          <a:prstGeom prst="rect">
            <a:avLst/>
          </a:prstGeom>
          <a:solidFill>
            <a:srgbClr val="800000">
              <a:alpha val="45097"/>
            </a:srgbClr>
          </a:solidFill>
          <a:ln w="15875">
            <a:solidFill>
              <a:schemeClr val="bg2"/>
            </a:solidFill>
            <a:miter lim="800000"/>
            <a:headEnd/>
            <a:tailEnd/>
          </a:ln>
        </p:spPr>
        <p:txBody>
          <a:bodyPr>
            <a:spAutoFit/>
          </a:bodyPr>
          <a:lstStyle/>
          <a:p>
            <a:pPr algn="ctr">
              <a:spcBef>
                <a:spcPct val="50000"/>
              </a:spcBef>
            </a:pPr>
            <a:r>
              <a:rPr lang="en-GB" sz="1600">
                <a:latin typeface="Calibri" pitchFamily="34" charset="0"/>
              </a:rPr>
              <a:t>Urine</a:t>
            </a:r>
          </a:p>
        </p:txBody>
      </p:sp>
      <p:cxnSp>
        <p:nvCxnSpPr>
          <p:cNvPr id="88094" name="AutoShape 30"/>
          <p:cNvCxnSpPr>
            <a:cxnSpLocks noChangeShapeType="1"/>
            <a:stCxn id="88073" idx="1"/>
            <a:endCxn id="26654" idx="25"/>
          </p:cNvCxnSpPr>
          <p:nvPr/>
        </p:nvCxnSpPr>
        <p:spPr bwMode="auto">
          <a:xfrm flipH="1" flipV="1">
            <a:off x="2475567" y="4811760"/>
            <a:ext cx="1646238" cy="165100"/>
          </a:xfrm>
          <a:prstGeom prst="straightConnector1">
            <a:avLst/>
          </a:prstGeom>
          <a:noFill/>
          <a:ln w="50800">
            <a:solidFill>
              <a:schemeClr val="tx1"/>
            </a:solidFill>
            <a:round/>
            <a:headEnd/>
            <a:tailEnd type="triangle" w="med" len="med"/>
          </a:ln>
        </p:spPr>
      </p:cxnSp>
      <p:sp>
        <p:nvSpPr>
          <p:cNvPr id="88095" name="Text Box 31"/>
          <p:cNvSpPr txBox="1">
            <a:spLocks noChangeArrowheads="1"/>
          </p:cNvSpPr>
          <p:nvPr/>
        </p:nvSpPr>
        <p:spPr bwMode="auto">
          <a:xfrm>
            <a:off x="4952067" y="3898948"/>
            <a:ext cx="1181100" cy="338554"/>
          </a:xfrm>
          <a:prstGeom prst="rect">
            <a:avLst/>
          </a:prstGeom>
          <a:solidFill>
            <a:schemeClr val="folHlink">
              <a:alpha val="45097"/>
            </a:schemeClr>
          </a:solidFill>
          <a:ln w="15875">
            <a:solidFill>
              <a:schemeClr val="bg2"/>
            </a:solidFill>
            <a:miter lim="800000"/>
            <a:headEnd/>
            <a:tailEnd/>
          </a:ln>
        </p:spPr>
        <p:txBody>
          <a:bodyPr>
            <a:spAutoFit/>
          </a:bodyPr>
          <a:lstStyle/>
          <a:p>
            <a:pPr algn="ctr">
              <a:spcBef>
                <a:spcPct val="50000"/>
              </a:spcBef>
            </a:pPr>
            <a:r>
              <a:rPr lang="en-GB" sz="1600">
                <a:latin typeface="Calibri" pitchFamily="34" charset="0"/>
              </a:rPr>
              <a:t>Oxidation</a:t>
            </a:r>
          </a:p>
        </p:txBody>
      </p:sp>
      <p:sp>
        <p:nvSpPr>
          <p:cNvPr id="26644" name="Text Box 32"/>
          <p:cNvSpPr txBox="1">
            <a:spLocks noChangeArrowheads="1"/>
          </p:cNvSpPr>
          <p:nvPr/>
        </p:nvSpPr>
        <p:spPr bwMode="auto">
          <a:xfrm>
            <a:off x="1207155" y="5811885"/>
            <a:ext cx="2066925" cy="382588"/>
          </a:xfrm>
          <a:prstGeom prst="rect">
            <a:avLst/>
          </a:prstGeom>
          <a:solidFill>
            <a:srgbClr val="800000">
              <a:alpha val="45097"/>
            </a:srgbClr>
          </a:solidFill>
          <a:ln w="15875">
            <a:solidFill>
              <a:schemeClr val="bg2"/>
            </a:solidFill>
            <a:miter lim="800000"/>
            <a:headEnd/>
            <a:tailEnd/>
          </a:ln>
        </p:spPr>
        <p:txBody>
          <a:bodyPr>
            <a:spAutoFit/>
          </a:bodyPr>
          <a:lstStyle/>
          <a:p>
            <a:pPr algn="ctr">
              <a:spcBef>
                <a:spcPct val="50000"/>
              </a:spcBef>
            </a:pPr>
            <a:r>
              <a:rPr lang="en-GB" dirty="0">
                <a:latin typeface="Calibri" pitchFamily="34" charset="0"/>
              </a:rPr>
              <a:t>Faeces</a:t>
            </a:r>
          </a:p>
        </p:txBody>
      </p:sp>
      <p:sp>
        <p:nvSpPr>
          <p:cNvPr id="26645" name="AutoShape 33"/>
          <p:cNvSpPr>
            <a:spLocks noChangeArrowheads="1"/>
          </p:cNvSpPr>
          <p:nvPr/>
        </p:nvSpPr>
        <p:spPr bwMode="auto">
          <a:xfrm>
            <a:off x="2127905" y="5475335"/>
            <a:ext cx="238125" cy="295275"/>
          </a:xfrm>
          <a:prstGeom prst="downArrow">
            <a:avLst>
              <a:gd name="adj1" fmla="val 50000"/>
              <a:gd name="adj2" fmla="val 31000"/>
            </a:avLst>
          </a:prstGeom>
          <a:solidFill>
            <a:schemeClr val="tx1"/>
          </a:solidFill>
          <a:ln w="9525">
            <a:solidFill>
              <a:schemeClr val="tx1"/>
            </a:solidFill>
            <a:miter lim="800000"/>
            <a:headEnd/>
            <a:tailEnd/>
          </a:ln>
        </p:spPr>
        <p:txBody>
          <a:bodyPr vert="eaVert" wrap="none" anchor="ctr"/>
          <a:lstStyle/>
          <a:p>
            <a:endParaRPr lang="en-US">
              <a:latin typeface="Calibri" pitchFamily="34" charset="0"/>
            </a:endParaRPr>
          </a:p>
        </p:txBody>
      </p:sp>
      <p:sp>
        <p:nvSpPr>
          <p:cNvPr id="88098" name="Text Box 34"/>
          <p:cNvSpPr txBox="1">
            <a:spLocks noChangeArrowheads="1"/>
          </p:cNvSpPr>
          <p:nvPr/>
        </p:nvSpPr>
        <p:spPr bwMode="auto">
          <a:xfrm>
            <a:off x="2413655" y="2997248"/>
            <a:ext cx="1319212" cy="338554"/>
          </a:xfrm>
          <a:prstGeom prst="rect">
            <a:avLst/>
          </a:prstGeom>
          <a:solidFill>
            <a:schemeClr val="folHlink">
              <a:alpha val="45097"/>
            </a:schemeClr>
          </a:solidFill>
          <a:ln w="15875">
            <a:solidFill>
              <a:schemeClr val="bg2"/>
            </a:solidFill>
            <a:miter lim="800000"/>
            <a:headEnd/>
            <a:tailEnd/>
          </a:ln>
        </p:spPr>
        <p:txBody>
          <a:bodyPr>
            <a:spAutoFit/>
          </a:bodyPr>
          <a:lstStyle/>
          <a:p>
            <a:pPr algn="ctr">
              <a:spcBef>
                <a:spcPct val="50000"/>
              </a:spcBef>
            </a:pPr>
            <a:r>
              <a:rPr lang="en-GB" sz="1600">
                <a:latin typeface="Calibri" pitchFamily="34" charset="0"/>
              </a:rPr>
              <a:t>Absorption</a:t>
            </a:r>
          </a:p>
        </p:txBody>
      </p:sp>
      <p:sp>
        <p:nvSpPr>
          <p:cNvPr id="88099" name="Text Box 35"/>
          <p:cNvSpPr txBox="1">
            <a:spLocks noChangeArrowheads="1"/>
          </p:cNvSpPr>
          <p:nvPr/>
        </p:nvSpPr>
        <p:spPr bwMode="auto">
          <a:xfrm>
            <a:off x="2694642" y="5202285"/>
            <a:ext cx="1319213" cy="338554"/>
          </a:xfrm>
          <a:prstGeom prst="rect">
            <a:avLst/>
          </a:prstGeom>
          <a:solidFill>
            <a:schemeClr val="folHlink">
              <a:alpha val="45097"/>
            </a:schemeClr>
          </a:solidFill>
          <a:ln w="15875">
            <a:solidFill>
              <a:schemeClr val="bg2"/>
            </a:solidFill>
            <a:miter lim="800000"/>
            <a:headEnd/>
            <a:tailEnd/>
          </a:ln>
        </p:spPr>
        <p:txBody>
          <a:bodyPr>
            <a:spAutoFit/>
          </a:bodyPr>
          <a:lstStyle/>
          <a:p>
            <a:pPr algn="ctr">
              <a:spcBef>
                <a:spcPct val="50000"/>
              </a:spcBef>
            </a:pPr>
            <a:r>
              <a:rPr lang="en-GB" sz="1600">
                <a:latin typeface="Calibri" pitchFamily="34" charset="0"/>
              </a:rPr>
              <a:t>Excretion</a:t>
            </a:r>
          </a:p>
        </p:txBody>
      </p:sp>
      <p:sp>
        <p:nvSpPr>
          <p:cNvPr id="88101" name="AutoShape 37"/>
          <p:cNvSpPr>
            <a:spLocks noChangeArrowheads="1"/>
          </p:cNvSpPr>
          <p:nvPr/>
        </p:nvSpPr>
        <p:spPr bwMode="auto">
          <a:xfrm>
            <a:off x="4042430" y="1174798"/>
            <a:ext cx="1581150" cy="876300"/>
          </a:xfrm>
          <a:prstGeom prst="roundRect">
            <a:avLst>
              <a:gd name="adj" fmla="val 16667"/>
            </a:avLst>
          </a:prstGeom>
          <a:solidFill>
            <a:schemeClr val="accent1">
              <a:alpha val="45097"/>
            </a:schemeClr>
          </a:solidFill>
          <a:ln w="15875">
            <a:solidFill>
              <a:schemeClr val="bg2"/>
            </a:solidFill>
            <a:round/>
            <a:headEnd/>
            <a:tailEnd/>
          </a:ln>
        </p:spPr>
        <p:txBody>
          <a:bodyPr wrap="none" anchor="ctr"/>
          <a:lstStyle/>
          <a:p>
            <a:pPr algn="ctr"/>
            <a:r>
              <a:rPr lang="en-GB">
                <a:latin typeface="Calibri" pitchFamily="34" charset="0"/>
              </a:rPr>
              <a:t>Other </a:t>
            </a:r>
            <a:br>
              <a:rPr lang="en-GB">
                <a:latin typeface="Calibri" pitchFamily="34" charset="0"/>
              </a:rPr>
            </a:br>
            <a:r>
              <a:rPr lang="en-GB">
                <a:latin typeface="Calibri" pitchFamily="34" charset="0"/>
              </a:rPr>
              <a:t>metabolites</a:t>
            </a:r>
          </a:p>
        </p:txBody>
      </p:sp>
      <p:cxnSp>
        <p:nvCxnSpPr>
          <p:cNvPr id="88102" name="AutoShape 38"/>
          <p:cNvCxnSpPr>
            <a:cxnSpLocks noChangeShapeType="1"/>
            <a:stCxn id="88072" idx="0"/>
            <a:endCxn id="88101" idx="2"/>
          </p:cNvCxnSpPr>
          <p:nvPr/>
        </p:nvCxnSpPr>
        <p:spPr bwMode="auto">
          <a:xfrm flipV="1">
            <a:off x="4833005" y="2059035"/>
            <a:ext cx="0" cy="458788"/>
          </a:xfrm>
          <a:prstGeom prst="straightConnector1">
            <a:avLst/>
          </a:prstGeom>
          <a:noFill/>
          <a:ln w="50800">
            <a:solidFill>
              <a:schemeClr val="tx1"/>
            </a:solidFill>
            <a:round/>
            <a:headEnd/>
            <a:tailEnd type="triangle" w="med" len="med"/>
          </a:ln>
        </p:spPr>
      </p:cxnSp>
      <p:cxnSp>
        <p:nvCxnSpPr>
          <p:cNvPr id="88103" name="AutoShape 39"/>
          <p:cNvCxnSpPr>
            <a:cxnSpLocks noChangeShapeType="1"/>
            <a:stCxn id="88072" idx="2"/>
            <a:endCxn id="88095" idx="0"/>
          </p:cNvCxnSpPr>
          <p:nvPr/>
        </p:nvCxnSpPr>
        <p:spPr bwMode="auto">
          <a:xfrm rot="16200000" flipH="1">
            <a:off x="4939367" y="3295698"/>
            <a:ext cx="496888" cy="709612"/>
          </a:xfrm>
          <a:prstGeom prst="curvedConnector3">
            <a:avLst>
              <a:gd name="adj1" fmla="val 50000"/>
            </a:avLst>
          </a:prstGeom>
          <a:noFill/>
          <a:ln w="50800">
            <a:solidFill>
              <a:schemeClr val="tx1"/>
            </a:solidFill>
            <a:round/>
            <a:headEnd/>
            <a:tailEnd type="triangle" w="med" len="med"/>
          </a:ln>
        </p:spPr>
      </p:cxnSp>
      <p:sp>
        <p:nvSpPr>
          <p:cNvPr id="88105" name="Text Box 41"/>
          <p:cNvSpPr txBox="1">
            <a:spLocks noChangeArrowheads="1"/>
          </p:cNvSpPr>
          <p:nvPr/>
        </p:nvSpPr>
        <p:spPr bwMode="auto">
          <a:xfrm>
            <a:off x="6318905" y="4660948"/>
            <a:ext cx="1181100" cy="338554"/>
          </a:xfrm>
          <a:prstGeom prst="rect">
            <a:avLst/>
          </a:prstGeom>
          <a:solidFill>
            <a:schemeClr val="folHlink">
              <a:alpha val="45097"/>
            </a:schemeClr>
          </a:solidFill>
          <a:ln w="15875">
            <a:solidFill>
              <a:schemeClr val="bg2"/>
            </a:solidFill>
            <a:miter lim="800000"/>
            <a:headEnd/>
            <a:tailEnd/>
          </a:ln>
        </p:spPr>
        <p:txBody>
          <a:bodyPr>
            <a:spAutoFit/>
          </a:bodyPr>
          <a:lstStyle/>
          <a:p>
            <a:pPr algn="ctr">
              <a:spcBef>
                <a:spcPct val="50000"/>
              </a:spcBef>
            </a:pPr>
            <a:r>
              <a:rPr lang="en-GB" sz="1600">
                <a:latin typeface="Calibri" pitchFamily="34" charset="0"/>
              </a:rPr>
              <a:t>Energy</a:t>
            </a:r>
          </a:p>
        </p:txBody>
      </p:sp>
      <p:cxnSp>
        <p:nvCxnSpPr>
          <p:cNvPr id="88106" name="AutoShape 42"/>
          <p:cNvCxnSpPr>
            <a:cxnSpLocks noChangeShapeType="1"/>
            <a:stCxn id="88095" idx="2"/>
            <a:endCxn id="88105" idx="0"/>
          </p:cNvCxnSpPr>
          <p:nvPr/>
        </p:nvCxnSpPr>
        <p:spPr bwMode="auto">
          <a:xfrm rot="16200000" flipH="1">
            <a:off x="6014313" y="3765806"/>
            <a:ext cx="423446" cy="1366838"/>
          </a:xfrm>
          <a:prstGeom prst="curvedConnector3">
            <a:avLst>
              <a:gd name="adj1" fmla="val 50000"/>
            </a:avLst>
          </a:prstGeom>
          <a:noFill/>
          <a:ln w="50800">
            <a:solidFill>
              <a:schemeClr val="tx1"/>
            </a:solidFill>
            <a:round/>
            <a:headEnd/>
            <a:tailEnd type="triangle" w="med" len="med"/>
          </a:ln>
        </p:spPr>
      </p:cxnSp>
      <p:sp>
        <p:nvSpPr>
          <p:cNvPr id="3" name="TextBox 2"/>
          <p:cNvSpPr txBox="1"/>
          <p:nvPr/>
        </p:nvSpPr>
        <p:spPr>
          <a:xfrm>
            <a:off x="6226034" y="5076268"/>
            <a:ext cx="2088231" cy="1569660"/>
          </a:xfrm>
          <a:prstGeom prst="rect">
            <a:avLst/>
          </a:prstGeom>
          <a:noFill/>
        </p:spPr>
        <p:txBody>
          <a:bodyPr wrap="square" rtlCol="0">
            <a:spAutoFit/>
          </a:bodyPr>
          <a:lstStyle/>
          <a:p>
            <a:r>
              <a:rPr lang="en-GB" sz="1600" dirty="0" smtClean="0"/>
              <a:t>Amino acid pool: amino acid circulation in the body: which are available for body use</a:t>
            </a:r>
            <a:endParaRPr lang="en-GB" sz="1600" dirty="0"/>
          </a:p>
        </p:txBody>
      </p:sp>
      <p:sp>
        <p:nvSpPr>
          <p:cNvPr id="4" name="TextBox 3"/>
          <p:cNvSpPr txBox="1"/>
          <p:nvPr/>
        </p:nvSpPr>
        <p:spPr>
          <a:xfrm>
            <a:off x="4048528" y="6342743"/>
            <a:ext cx="1459054" cy="369332"/>
          </a:xfrm>
          <a:prstGeom prst="rect">
            <a:avLst/>
          </a:prstGeom>
          <a:noFill/>
        </p:spPr>
        <p:txBody>
          <a:bodyPr wrap="none" rtlCol="0">
            <a:spAutoFit/>
          </a:bodyPr>
          <a:lstStyle/>
          <a:p>
            <a:r>
              <a:rPr lang="en-GB" dirty="0" err="1" smtClean="0"/>
              <a:t>Ureagensis</a:t>
            </a:r>
            <a:endParaRPr lang="en-GB" dirty="0"/>
          </a:p>
        </p:txBody>
      </p:sp>
      <p:sp>
        <p:nvSpPr>
          <p:cNvPr id="5" name="TextBox 4"/>
          <p:cNvSpPr txBox="1"/>
          <p:nvPr/>
        </p:nvSpPr>
        <p:spPr>
          <a:xfrm>
            <a:off x="7586704" y="4678912"/>
            <a:ext cx="1218603" cy="338554"/>
          </a:xfrm>
          <a:prstGeom prst="rect">
            <a:avLst/>
          </a:prstGeom>
          <a:noFill/>
        </p:spPr>
        <p:txBody>
          <a:bodyPr wrap="none" rtlCol="0">
            <a:spAutoFit/>
          </a:bodyPr>
          <a:lstStyle/>
          <a:p>
            <a:r>
              <a:rPr lang="en-GB" sz="1600" dirty="0" smtClean="0"/>
              <a:t>Low carbs</a:t>
            </a:r>
            <a:endParaRPr lang="en-GB" sz="1600" dirty="0"/>
          </a:p>
        </p:txBody>
      </p:sp>
    </p:spTree>
    <p:extLst>
      <p:ext uri="{BB962C8B-B14F-4D97-AF65-F5344CB8AC3E}">
        <p14:creationId xmlns:p14="http://schemas.microsoft.com/office/powerpoint/2010/main" val="371882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0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0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0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80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808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809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80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808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0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808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807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809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810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810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810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809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809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809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809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810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8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2" grpId="0" animBg="1"/>
      <p:bldP spid="88073" grpId="0" animBg="1"/>
      <p:bldP spid="88074" grpId="0" animBg="1"/>
      <p:bldP spid="88090" grpId="0" animBg="1"/>
      <p:bldP spid="88091" grpId="0" animBg="1"/>
      <p:bldP spid="88093" grpId="0" animBg="1"/>
      <p:bldP spid="88095" grpId="0" animBg="1"/>
      <p:bldP spid="88098" grpId="0" animBg="1"/>
      <p:bldP spid="88099" grpId="0" animBg="1"/>
      <p:bldP spid="88101" grpId="0" animBg="1"/>
      <p:bldP spid="88105"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GB" b="1" dirty="0" smtClean="0">
                <a:latin typeface="Calibri" pitchFamily="34" charset="0"/>
              </a:rPr>
              <a:t>The Amino Acid Pool</a:t>
            </a:r>
          </a:p>
        </p:txBody>
      </p:sp>
      <p:sp>
        <p:nvSpPr>
          <p:cNvPr id="27651" name="AutoShape 8"/>
          <p:cNvSpPr>
            <a:spLocks noChangeArrowheads="1"/>
          </p:cNvSpPr>
          <p:nvPr/>
        </p:nvSpPr>
        <p:spPr bwMode="auto">
          <a:xfrm>
            <a:off x="3608388" y="3244850"/>
            <a:ext cx="2184400" cy="1471613"/>
          </a:xfrm>
          <a:prstGeom prst="roundRect">
            <a:avLst>
              <a:gd name="adj" fmla="val 16667"/>
            </a:avLst>
          </a:prstGeom>
          <a:solidFill>
            <a:schemeClr val="accent1">
              <a:alpha val="45097"/>
            </a:schemeClr>
          </a:solidFill>
          <a:ln w="15875">
            <a:solidFill>
              <a:schemeClr val="bg2"/>
            </a:solidFill>
            <a:round/>
            <a:headEnd/>
            <a:tailEnd/>
          </a:ln>
        </p:spPr>
        <p:txBody>
          <a:bodyPr wrap="none" anchor="ctr"/>
          <a:lstStyle/>
          <a:p>
            <a:pPr algn="ctr"/>
            <a:r>
              <a:rPr lang="en-GB" dirty="0">
                <a:latin typeface="Calibri" pitchFamily="34" charset="0"/>
              </a:rPr>
              <a:t>Amino acid </a:t>
            </a:r>
            <a:br>
              <a:rPr lang="en-GB" dirty="0">
                <a:latin typeface="Calibri" pitchFamily="34" charset="0"/>
              </a:rPr>
            </a:br>
            <a:r>
              <a:rPr lang="en-GB" dirty="0">
                <a:latin typeface="Calibri" pitchFamily="34" charset="0"/>
              </a:rPr>
              <a:t>pool</a:t>
            </a:r>
          </a:p>
        </p:txBody>
      </p:sp>
      <p:sp>
        <p:nvSpPr>
          <p:cNvPr id="27652" name="Text Box 18"/>
          <p:cNvSpPr txBox="1">
            <a:spLocks noChangeArrowheads="1"/>
          </p:cNvSpPr>
          <p:nvPr/>
        </p:nvSpPr>
        <p:spPr bwMode="auto">
          <a:xfrm>
            <a:off x="1292225" y="2478088"/>
            <a:ext cx="1457325" cy="412750"/>
          </a:xfrm>
          <a:prstGeom prst="rect">
            <a:avLst/>
          </a:prstGeom>
          <a:solidFill>
            <a:srgbClr val="800000">
              <a:alpha val="45097"/>
            </a:srgbClr>
          </a:solidFill>
          <a:ln w="15875">
            <a:solidFill>
              <a:schemeClr val="bg2"/>
            </a:solidFill>
            <a:miter lim="800000"/>
            <a:headEnd/>
            <a:tailEnd/>
          </a:ln>
        </p:spPr>
        <p:txBody>
          <a:bodyPr>
            <a:spAutoFit/>
          </a:bodyPr>
          <a:lstStyle/>
          <a:p>
            <a:pPr algn="ctr">
              <a:spcBef>
                <a:spcPct val="50000"/>
              </a:spcBef>
            </a:pPr>
            <a:r>
              <a:rPr lang="en-GB" sz="2000">
                <a:latin typeface="Calibri" pitchFamily="34" charset="0"/>
              </a:rPr>
              <a:t>SUPPLY</a:t>
            </a:r>
          </a:p>
        </p:txBody>
      </p:sp>
      <p:sp>
        <p:nvSpPr>
          <p:cNvPr id="27653" name="Text Box 19"/>
          <p:cNvSpPr txBox="1">
            <a:spLocks noChangeArrowheads="1"/>
          </p:cNvSpPr>
          <p:nvPr/>
        </p:nvSpPr>
        <p:spPr bwMode="auto">
          <a:xfrm>
            <a:off x="6630988" y="2486025"/>
            <a:ext cx="1457325" cy="412750"/>
          </a:xfrm>
          <a:prstGeom prst="rect">
            <a:avLst/>
          </a:prstGeom>
          <a:solidFill>
            <a:srgbClr val="800000">
              <a:alpha val="45097"/>
            </a:srgbClr>
          </a:solidFill>
          <a:ln w="15875">
            <a:solidFill>
              <a:schemeClr val="bg2"/>
            </a:solidFill>
            <a:miter lim="800000"/>
            <a:headEnd/>
            <a:tailEnd/>
          </a:ln>
        </p:spPr>
        <p:txBody>
          <a:bodyPr>
            <a:spAutoFit/>
          </a:bodyPr>
          <a:lstStyle/>
          <a:p>
            <a:pPr algn="ctr">
              <a:spcBef>
                <a:spcPct val="50000"/>
              </a:spcBef>
            </a:pPr>
            <a:r>
              <a:rPr lang="en-GB" sz="2000">
                <a:latin typeface="Calibri" pitchFamily="34" charset="0"/>
              </a:rPr>
              <a:t>DEMAND</a:t>
            </a:r>
          </a:p>
        </p:txBody>
      </p:sp>
      <p:grpSp>
        <p:nvGrpSpPr>
          <p:cNvPr id="2" name="Group 45"/>
          <p:cNvGrpSpPr>
            <a:grpSpLocks/>
          </p:cNvGrpSpPr>
          <p:nvPr/>
        </p:nvGrpSpPr>
        <p:grpSpPr bwMode="auto">
          <a:xfrm>
            <a:off x="820738" y="3173414"/>
            <a:ext cx="2755900" cy="1600200"/>
            <a:chOff x="484" y="2023"/>
            <a:chExt cx="1736" cy="1008"/>
          </a:xfrm>
        </p:grpSpPr>
        <p:sp>
          <p:nvSpPr>
            <p:cNvPr id="27662" name="Text Box 30"/>
            <p:cNvSpPr txBox="1">
              <a:spLocks noChangeArrowheads="1"/>
            </p:cNvSpPr>
            <p:nvPr/>
          </p:nvSpPr>
          <p:spPr bwMode="auto">
            <a:xfrm>
              <a:off x="484" y="2023"/>
              <a:ext cx="1514" cy="213"/>
            </a:xfrm>
            <a:prstGeom prst="rect">
              <a:avLst/>
            </a:prstGeom>
            <a:solidFill>
              <a:schemeClr val="hlink">
                <a:alpha val="45097"/>
              </a:schemeClr>
            </a:solidFill>
            <a:ln w="15875">
              <a:solidFill>
                <a:schemeClr val="bg2"/>
              </a:solidFill>
              <a:miter lim="800000"/>
              <a:headEnd/>
              <a:tailEnd/>
            </a:ln>
          </p:spPr>
          <p:txBody>
            <a:bodyPr>
              <a:spAutoFit/>
            </a:bodyPr>
            <a:lstStyle/>
            <a:p>
              <a:pPr algn="ctr">
                <a:spcBef>
                  <a:spcPct val="50000"/>
                </a:spcBef>
              </a:pPr>
              <a:r>
                <a:rPr lang="en-GB" sz="1600">
                  <a:latin typeface="Calibri" pitchFamily="34" charset="0"/>
                </a:rPr>
                <a:t>Dietary Intake</a:t>
              </a:r>
            </a:p>
          </p:txBody>
        </p:sp>
        <p:sp>
          <p:nvSpPr>
            <p:cNvPr id="27663" name="Text Box 32"/>
            <p:cNvSpPr txBox="1">
              <a:spLocks noChangeArrowheads="1"/>
            </p:cNvSpPr>
            <p:nvPr/>
          </p:nvSpPr>
          <p:spPr bwMode="auto">
            <a:xfrm>
              <a:off x="486" y="2421"/>
              <a:ext cx="1514" cy="213"/>
            </a:xfrm>
            <a:prstGeom prst="rect">
              <a:avLst/>
            </a:prstGeom>
            <a:solidFill>
              <a:schemeClr val="hlink">
                <a:alpha val="45097"/>
              </a:schemeClr>
            </a:solidFill>
            <a:ln w="15875">
              <a:solidFill>
                <a:schemeClr val="bg2"/>
              </a:solidFill>
              <a:miter lim="800000"/>
              <a:headEnd/>
              <a:tailEnd/>
            </a:ln>
          </p:spPr>
          <p:txBody>
            <a:bodyPr>
              <a:spAutoFit/>
            </a:bodyPr>
            <a:lstStyle/>
            <a:p>
              <a:pPr algn="ctr">
                <a:spcBef>
                  <a:spcPct val="50000"/>
                </a:spcBef>
              </a:pPr>
              <a:r>
                <a:rPr lang="en-GB" sz="1600" i="1">
                  <a:latin typeface="Calibri" pitchFamily="34" charset="0"/>
                </a:rPr>
                <a:t>De novo</a:t>
              </a:r>
              <a:r>
                <a:rPr lang="en-GB" sz="1600">
                  <a:latin typeface="Calibri" pitchFamily="34" charset="0"/>
                </a:rPr>
                <a:t> synthesis</a:t>
              </a:r>
            </a:p>
          </p:txBody>
        </p:sp>
        <p:sp>
          <p:nvSpPr>
            <p:cNvPr id="27664" name="Text Box 34"/>
            <p:cNvSpPr txBox="1">
              <a:spLocks noChangeArrowheads="1"/>
            </p:cNvSpPr>
            <p:nvPr/>
          </p:nvSpPr>
          <p:spPr bwMode="auto">
            <a:xfrm>
              <a:off x="488" y="2818"/>
              <a:ext cx="1514" cy="213"/>
            </a:xfrm>
            <a:prstGeom prst="rect">
              <a:avLst/>
            </a:prstGeom>
            <a:solidFill>
              <a:schemeClr val="hlink">
                <a:alpha val="45097"/>
              </a:schemeClr>
            </a:solidFill>
            <a:ln w="15875">
              <a:solidFill>
                <a:schemeClr val="bg2"/>
              </a:solidFill>
              <a:miter lim="800000"/>
              <a:headEnd/>
              <a:tailEnd/>
            </a:ln>
          </p:spPr>
          <p:txBody>
            <a:bodyPr>
              <a:spAutoFit/>
            </a:bodyPr>
            <a:lstStyle/>
            <a:p>
              <a:pPr algn="ctr">
                <a:spcBef>
                  <a:spcPct val="50000"/>
                </a:spcBef>
              </a:pPr>
              <a:r>
                <a:rPr lang="en-GB" sz="1600">
                  <a:latin typeface="Calibri" pitchFamily="34" charset="0"/>
                </a:rPr>
                <a:t>Protein degradation</a:t>
              </a:r>
            </a:p>
          </p:txBody>
        </p:sp>
        <p:sp>
          <p:nvSpPr>
            <p:cNvPr id="27665" name="AutoShape 39"/>
            <p:cNvSpPr>
              <a:spLocks noChangeArrowheads="1"/>
            </p:cNvSpPr>
            <p:nvPr/>
          </p:nvSpPr>
          <p:spPr bwMode="auto">
            <a:xfrm>
              <a:off x="2029" y="2068"/>
              <a:ext cx="187" cy="140"/>
            </a:xfrm>
            <a:prstGeom prst="rightArrow">
              <a:avLst>
                <a:gd name="adj1" fmla="val 50000"/>
                <a:gd name="adj2" fmla="val 3339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27666" name="AutoShape 40"/>
            <p:cNvSpPr>
              <a:spLocks noChangeArrowheads="1"/>
            </p:cNvSpPr>
            <p:nvPr/>
          </p:nvSpPr>
          <p:spPr bwMode="auto">
            <a:xfrm>
              <a:off x="2031" y="2462"/>
              <a:ext cx="187" cy="140"/>
            </a:xfrm>
            <a:prstGeom prst="rightArrow">
              <a:avLst>
                <a:gd name="adj1" fmla="val 50000"/>
                <a:gd name="adj2" fmla="val 3339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27667" name="AutoShape 41"/>
            <p:cNvSpPr>
              <a:spLocks noChangeArrowheads="1"/>
            </p:cNvSpPr>
            <p:nvPr/>
          </p:nvSpPr>
          <p:spPr bwMode="auto">
            <a:xfrm>
              <a:off x="2033" y="2856"/>
              <a:ext cx="187" cy="140"/>
            </a:xfrm>
            <a:prstGeom prst="rightArrow">
              <a:avLst>
                <a:gd name="adj1" fmla="val 50000"/>
                <a:gd name="adj2" fmla="val 3339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grpSp>
      <p:grpSp>
        <p:nvGrpSpPr>
          <p:cNvPr id="3" name="Group 46"/>
          <p:cNvGrpSpPr>
            <a:grpSpLocks/>
          </p:cNvGrpSpPr>
          <p:nvPr/>
        </p:nvGrpSpPr>
        <p:grpSpPr bwMode="auto">
          <a:xfrm>
            <a:off x="5835650" y="3138489"/>
            <a:ext cx="2732088" cy="1600200"/>
            <a:chOff x="3643" y="2001"/>
            <a:chExt cx="1721" cy="1008"/>
          </a:xfrm>
        </p:grpSpPr>
        <p:sp>
          <p:nvSpPr>
            <p:cNvPr id="27656" name="Text Box 31"/>
            <p:cNvSpPr txBox="1">
              <a:spLocks noChangeArrowheads="1"/>
            </p:cNvSpPr>
            <p:nvPr/>
          </p:nvSpPr>
          <p:spPr bwMode="auto">
            <a:xfrm>
              <a:off x="3846" y="2001"/>
              <a:ext cx="1514" cy="213"/>
            </a:xfrm>
            <a:prstGeom prst="rect">
              <a:avLst/>
            </a:prstGeom>
            <a:solidFill>
              <a:schemeClr val="hlink">
                <a:alpha val="45097"/>
              </a:schemeClr>
            </a:solidFill>
            <a:ln w="15875">
              <a:solidFill>
                <a:schemeClr val="bg2"/>
              </a:solidFill>
              <a:miter lim="800000"/>
              <a:headEnd/>
              <a:tailEnd/>
            </a:ln>
          </p:spPr>
          <p:txBody>
            <a:bodyPr>
              <a:spAutoFit/>
            </a:bodyPr>
            <a:lstStyle/>
            <a:p>
              <a:pPr algn="ctr">
                <a:spcBef>
                  <a:spcPct val="50000"/>
                </a:spcBef>
              </a:pPr>
              <a:r>
                <a:rPr lang="en-GB" sz="1600" dirty="0" smtClean="0">
                  <a:latin typeface="Calibri" pitchFamily="34" charset="0"/>
                </a:rPr>
                <a:t>Oxidation ( deamination)</a:t>
              </a:r>
              <a:endParaRPr lang="en-GB" sz="1600" dirty="0">
                <a:latin typeface="Calibri" pitchFamily="34" charset="0"/>
              </a:endParaRPr>
            </a:p>
          </p:txBody>
        </p:sp>
        <p:sp>
          <p:nvSpPr>
            <p:cNvPr id="27657" name="Text Box 33"/>
            <p:cNvSpPr txBox="1">
              <a:spLocks noChangeArrowheads="1"/>
            </p:cNvSpPr>
            <p:nvPr/>
          </p:nvSpPr>
          <p:spPr bwMode="auto">
            <a:xfrm>
              <a:off x="3847" y="2421"/>
              <a:ext cx="1514" cy="213"/>
            </a:xfrm>
            <a:prstGeom prst="rect">
              <a:avLst/>
            </a:prstGeom>
            <a:solidFill>
              <a:schemeClr val="hlink">
                <a:alpha val="45097"/>
              </a:schemeClr>
            </a:solidFill>
            <a:ln w="15875">
              <a:solidFill>
                <a:schemeClr val="bg2"/>
              </a:solidFill>
              <a:miter lim="800000"/>
              <a:headEnd/>
              <a:tailEnd/>
            </a:ln>
          </p:spPr>
          <p:txBody>
            <a:bodyPr>
              <a:spAutoFit/>
            </a:bodyPr>
            <a:lstStyle/>
            <a:p>
              <a:pPr algn="ctr">
                <a:spcBef>
                  <a:spcPct val="50000"/>
                </a:spcBef>
              </a:pPr>
              <a:r>
                <a:rPr lang="en-GB" sz="1600">
                  <a:latin typeface="Calibri" pitchFamily="34" charset="0"/>
                </a:rPr>
                <a:t>Other pathways</a:t>
              </a:r>
            </a:p>
          </p:txBody>
        </p:sp>
        <p:sp>
          <p:nvSpPr>
            <p:cNvPr id="27658" name="Text Box 35"/>
            <p:cNvSpPr txBox="1">
              <a:spLocks noChangeArrowheads="1"/>
            </p:cNvSpPr>
            <p:nvPr/>
          </p:nvSpPr>
          <p:spPr bwMode="auto">
            <a:xfrm>
              <a:off x="3850" y="2796"/>
              <a:ext cx="1514" cy="213"/>
            </a:xfrm>
            <a:prstGeom prst="rect">
              <a:avLst/>
            </a:prstGeom>
            <a:solidFill>
              <a:schemeClr val="hlink">
                <a:alpha val="45097"/>
              </a:schemeClr>
            </a:solidFill>
            <a:ln w="15875">
              <a:solidFill>
                <a:schemeClr val="bg2"/>
              </a:solidFill>
              <a:miter lim="800000"/>
              <a:headEnd/>
              <a:tailEnd/>
            </a:ln>
          </p:spPr>
          <p:txBody>
            <a:bodyPr>
              <a:spAutoFit/>
            </a:bodyPr>
            <a:lstStyle/>
            <a:p>
              <a:pPr algn="ctr">
                <a:spcBef>
                  <a:spcPct val="50000"/>
                </a:spcBef>
              </a:pPr>
              <a:r>
                <a:rPr lang="en-GB" sz="1600">
                  <a:latin typeface="Calibri" pitchFamily="34" charset="0"/>
                </a:rPr>
                <a:t>Protein synthesis</a:t>
              </a:r>
            </a:p>
          </p:txBody>
        </p:sp>
        <p:sp>
          <p:nvSpPr>
            <p:cNvPr id="27659" name="AutoShape 42"/>
            <p:cNvSpPr>
              <a:spLocks noChangeArrowheads="1"/>
            </p:cNvSpPr>
            <p:nvPr/>
          </p:nvSpPr>
          <p:spPr bwMode="auto">
            <a:xfrm>
              <a:off x="3643" y="2033"/>
              <a:ext cx="187" cy="140"/>
            </a:xfrm>
            <a:prstGeom prst="rightArrow">
              <a:avLst>
                <a:gd name="adj1" fmla="val 50000"/>
                <a:gd name="adj2" fmla="val 3339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27660" name="AutoShape 43"/>
            <p:cNvSpPr>
              <a:spLocks noChangeArrowheads="1"/>
            </p:cNvSpPr>
            <p:nvPr/>
          </p:nvSpPr>
          <p:spPr bwMode="auto">
            <a:xfrm>
              <a:off x="3645" y="2427"/>
              <a:ext cx="187" cy="140"/>
            </a:xfrm>
            <a:prstGeom prst="rightArrow">
              <a:avLst>
                <a:gd name="adj1" fmla="val 50000"/>
                <a:gd name="adj2" fmla="val 3339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27661" name="AutoShape 44"/>
            <p:cNvSpPr>
              <a:spLocks noChangeArrowheads="1"/>
            </p:cNvSpPr>
            <p:nvPr/>
          </p:nvSpPr>
          <p:spPr bwMode="auto">
            <a:xfrm>
              <a:off x="3647" y="2821"/>
              <a:ext cx="187" cy="140"/>
            </a:xfrm>
            <a:prstGeom prst="rightArrow">
              <a:avLst>
                <a:gd name="adj1" fmla="val 50000"/>
                <a:gd name="adj2" fmla="val 3339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grpSp>
    </p:spTree>
    <p:extLst>
      <p:ext uri="{BB962C8B-B14F-4D97-AF65-F5344CB8AC3E}">
        <p14:creationId xmlns:p14="http://schemas.microsoft.com/office/powerpoint/2010/main" val="256817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5821" y="1576552"/>
            <a:ext cx="8345213" cy="107205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74" name="Rectangle 2"/>
          <p:cNvSpPr>
            <a:spLocks noGrp="1" noChangeArrowheads="1"/>
          </p:cNvSpPr>
          <p:nvPr>
            <p:ph type="title"/>
          </p:nvPr>
        </p:nvSpPr>
        <p:spPr>
          <a:xfrm>
            <a:off x="325821" y="457200"/>
            <a:ext cx="7672552" cy="1371600"/>
          </a:xfrm>
        </p:spPr>
        <p:txBody>
          <a:bodyPr/>
          <a:lstStyle/>
          <a:p>
            <a:pPr eaLnBrk="1" hangingPunct="1"/>
            <a:r>
              <a:rPr lang="en-GB" b="1" dirty="0" smtClean="0">
                <a:latin typeface="Calibri" pitchFamily="34" charset="0"/>
              </a:rPr>
              <a:t>Demands for amino acids</a:t>
            </a:r>
          </a:p>
        </p:txBody>
      </p:sp>
      <p:sp>
        <p:nvSpPr>
          <p:cNvPr id="112643" name="Rectangle 3"/>
          <p:cNvSpPr>
            <a:spLocks noGrp="1" noChangeArrowheads="1"/>
          </p:cNvSpPr>
          <p:nvPr>
            <p:ph idx="1"/>
          </p:nvPr>
        </p:nvSpPr>
        <p:spPr>
          <a:xfrm>
            <a:off x="457200" y="1600200"/>
            <a:ext cx="8329613" cy="4981575"/>
          </a:xfrm>
        </p:spPr>
        <p:txBody>
          <a:bodyPr>
            <a:normAutofit/>
          </a:bodyPr>
          <a:lstStyle/>
          <a:p>
            <a:pPr marL="342900" indent="-342900" eaLnBrk="1" hangingPunct="1">
              <a:buClr>
                <a:schemeClr val="tx2"/>
              </a:buClr>
              <a:buFont typeface="Wingdings" pitchFamily="2" charset="2"/>
              <a:buChar char="§"/>
            </a:pPr>
            <a:r>
              <a:rPr lang="en-GB" dirty="0" smtClean="0">
                <a:latin typeface="Calibri" pitchFamily="34" charset="0"/>
              </a:rPr>
              <a:t>Protein synthesis</a:t>
            </a:r>
          </a:p>
          <a:p>
            <a:pPr lvl="1" eaLnBrk="1" hangingPunct="1">
              <a:buFont typeface="Wingdings" pitchFamily="2" charset="2"/>
              <a:buChar char="§"/>
            </a:pPr>
            <a:r>
              <a:rPr lang="en-GB" dirty="0" smtClean="0">
                <a:latin typeface="Calibri" pitchFamily="34" charset="0"/>
              </a:rPr>
              <a:t>Supply of proteins for a variety of functions</a:t>
            </a:r>
          </a:p>
          <a:p>
            <a:pPr lvl="4" eaLnBrk="1" hangingPunct="1">
              <a:buFont typeface="Wingdings" pitchFamily="2" charset="2"/>
              <a:buChar char="§"/>
            </a:pPr>
            <a:endParaRPr lang="en-GB" dirty="0" smtClean="0">
              <a:latin typeface="Calibri" pitchFamily="34" charset="0"/>
            </a:endParaRPr>
          </a:p>
          <a:p>
            <a:pPr marL="342900" indent="-342900" eaLnBrk="1" hangingPunct="1">
              <a:buClr>
                <a:schemeClr val="tx2"/>
              </a:buClr>
              <a:buFont typeface="Wingdings" pitchFamily="2" charset="2"/>
              <a:buChar char="§"/>
            </a:pPr>
            <a:r>
              <a:rPr lang="en-GB" dirty="0" smtClean="0">
                <a:latin typeface="Calibri" pitchFamily="34" charset="0"/>
              </a:rPr>
              <a:t>Oxidation (deamination) </a:t>
            </a:r>
          </a:p>
          <a:p>
            <a:pPr lvl="1" eaLnBrk="1" hangingPunct="1">
              <a:buFont typeface="Wingdings" pitchFamily="2" charset="2"/>
              <a:buChar char="§"/>
            </a:pPr>
            <a:r>
              <a:rPr lang="en-GB" dirty="0" smtClean="0">
                <a:latin typeface="Calibri" pitchFamily="34" charset="0"/>
              </a:rPr>
              <a:t>Produces energy as an alternative metabolic fuel source</a:t>
            </a:r>
          </a:p>
          <a:p>
            <a:pPr lvl="1" eaLnBrk="1" hangingPunct="1">
              <a:buFont typeface="Wingdings" pitchFamily="2" charset="2"/>
              <a:buChar char="§"/>
            </a:pPr>
            <a:r>
              <a:rPr lang="en-GB" dirty="0" smtClean="0">
                <a:latin typeface="Calibri" pitchFamily="34" charset="0"/>
              </a:rPr>
              <a:t>Breakdown and excretion of excess amino acids</a:t>
            </a:r>
          </a:p>
          <a:p>
            <a:pPr lvl="4" eaLnBrk="1" hangingPunct="1">
              <a:buFont typeface="Wingdings" pitchFamily="2" charset="2"/>
              <a:buChar char="§"/>
            </a:pPr>
            <a:endParaRPr lang="en-GB" dirty="0" smtClean="0">
              <a:latin typeface="Calibri" pitchFamily="34" charset="0"/>
            </a:endParaRPr>
          </a:p>
          <a:p>
            <a:pPr marL="342900" indent="-342900" eaLnBrk="1" hangingPunct="1">
              <a:buClr>
                <a:schemeClr val="tx2"/>
              </a:buClr>
              <a:buFont typeface="Wingdings" pitchFamily="2" charset="2"/>
              <a:buChar char="§"/>
            </a:pPr>
            <a:r>
              <a:rPr lang="en-GB" dirty="0" smtClean="0">
                <a:latin typeface="Calibri" pitchFamily="34" charset="0"/>
              </a:rPr>
              <a:t>Other pathways</a:t>
            </a:r>
          </a:p>
          <a:p>
            <a:pPr lvl="1" eaLnBrk="1" hangingPunct="1">
              <a:buFont typeface="Wingdings" pitchFamily="2" charset="2"/>
              <a:buChar char="§"/>
            </a:pPr>
            <a:r>
              <a:rPr lang="en-GB" dirty="0" smtClean="0">
                <a:latin typeface="Calibri" pitchFamily="34" charset="0"/>
              </a:rPr>
              <a:t>Amino acids are precursors for other important nitrogen-containing compounds</a:t>
            </a:r>
          </a:p>
        </p:txBody>
      </p:sp>
    </p:spTree>
    <p:extLst>
      <p:ext uri="{BB962C8B-B14F-4D97-AF65-F5344CB8AC3E}">
        <p14:creationId xmlns:p14="http://schemas.microsoft.com/office/powerpoint/2010/main" val="153238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4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264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4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64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264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64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62000" y="685800"/>
            <a:ext cx="5791200" cy="1371600"/>
          </a:xfrm>
        </p:spPr>
        <p:txBody>
          <a:bodyPr/>
          <a:lstStyle/>
          <a:p>
            <a:pPr eaLnBrk="1" hangingPunct="1"/>
            <a:r>
              <a:rPr lang="en-GB" b="1" dirty="0" smtClean="0">
                <a:latin typeface="Calibri" pitchFamily="34" charset="0"/>
              </a:rPr>
              <a:t>Protein synthesis</a:t>
            </a:r>
          </a:p>
        </p:txBody>
      </p:sp>
      <p:sp>
        <p:nvSpPr>
          <p:cNvPr id="108547" name="Rectangle 3"/>
          <p:cNvSpPr>
            <a:spLocks noGrp="1" noChangeArrowheads="1"/>
          </p:cNvSpPr>
          <p:nvPr>
            <p:ph idx="1"/>
          </p:nvPr>
        </p:nvSpPr>
        <p:spPr/>
        <p:txBody>
          <a:bodyPr>
            <a:normAutofit fontScale="92500" lnSpcReduction="10000"/>
          </a:bodyPr>
          <a:lstStyle/>
          <a:p>
            <a:pPr marL="342900" indent="-342900" eaLnBrk="1" hangingPunct="1">
              <a:lnSpc>
                <a:spcPct val="90000"/>
              </a:lnSpc>
              <a:buClr>
                <a:schemeClr val="tx2"/>
              </a:buClr>
              <a:buFont typeface="Wingdings" pitchFamily="2" charset="2"/>
              <a:buChar char="§"/>
            </a:pPr>
            <a:r>
              <a:rPr lang="en-GB" dirty="0" smtClean="0">
                <a:solidFill>
                  <a:srgbClr val="000000"/>
                </a:solidFill>
                <a:latin typeface="Calibri" pitchFamily="34" charset="0"/>
              </a:rPr>
              <a:t>All proteins are synthesised from amino acids in the body</a:t>
            </a:r>
          </a:p>
          <a:p>
            <a:pPr lvl="1" eaLnBrk="1" hangingPunct="1">
              <a:lnSpc>
                <a:spcPct val="90000"/>
              </a:lnSpc>
              <a:buFont typeface="Wingdings" pitchFamily="2" charset="2"/>
              <a:buChar char="§"/>
            </a:pPr>
            <a:r>
              <a:rPr lang="en-GB" dirty="0" smtClean="0">
                <a:solidFill>
                  <a:srgbClr val="000000"/>
                </a:solidFill>
                <a:latin typeface="Calibri" pitchFamily="34" charset="0"/>
              </a:rPr>
              <a:t>Processes of </a:t>
            </a:r>
            <a:r>
              <a:rPr lang="en-GB" b="1" u="sng" dirty="0" smtClean="0">
                <a:solidFill>
                  <a:srgbClr val="000000"/>
                </a:solidFill>
                <a:latin typeface="Calibri" pitchFamily="34" charset="0"/>
              </a:rPr>
              <a:t>transcription</a:t>
            </a:r>
            <a:r>
              <a:rPr lang="en-GB" dirty="0" smtClean="0">
                <a:solidFill>
                  <a:srgbClr val="000000"/>
                </a:solidFill>
                <a:latin typeface="Calibri" pitchFamily="34" charset="0"/>
              </a:rPr>
              <a:t> and </a:t>
            </a:r>
            <a:r>
              <a:rPr lang="en-GB" b="1" u="sng" dirty="0" smtClean="0">
                <a:solidFill>
                  <a:srgbClr val="000000"/>
                </a:solidFill>
                <a:latin typeface="Calibri" pitchFamily="34" charset="0"/>
              </a:rPr>
              <a:t>translation</a:t>
            </a:r>
          </a:p>
          <a:p>
            <a:pPr marL="274320" lvl="1" indent="0" eaLnBrk="1" hangingPunct="1">
              <a:lnSpc>
                <a:spcPct val="90000"/>
              </a:lnSpc>
              <a:buNone/>
            </a:pPr>
            <a:endParaRPr lang="en-GB" b="1" u="sng" dirty="0" smtClean="0">
              <a:solidFill>
                <a:srgbClr val="000000"/>
              </a:solidFill>
              <a:latin typeface="Calibri" pitchFamily="34" charset="0"/>
            </a:endParaRPr>
          </a:p>
          <a:p>
            <a:pPr lvl="4">
              <a:lnSpc>
                <a:spcPct val="90000"/>
              </a:lnSpc>
              <a:buFont typeface="Wingdings" pitchFamily="2" charset="2"/>
              <a:buChar char="§"/>
            </a:pPr>
            <a:endParaRPr lang="en-GB" dirty="0" smtClean="0">
              <a:solidFill>
                <a:srgbClr val="000000"/>
              </a:solidFill>
              <a:latin typeface="Calibri" pitchFamily="34" charset="0"/>
            </a:endParaRPr>
          </a:p>
          <a:p>
            <a:pPr marL="342900" indent="-342900" eaLnBrk="1" hangingPunct="1">
              <a:lnSpc>
                <a:spcPct val="90000"/>
              </a:lnSpc>
              <a:buClr>
                <a:schemeClr val="tx2"/>
              </a:buClr>
              <a:buFont typeface="Wingdings" pitchFamily="2" charset="2"/>
              <a:buChar char="§"/>
            </a:pPr>
            <a:r>
              <a:rPr lang="en-GB" dirty="0" smtClean="0">
                <a:solidFill>
                  <a:srgbClr val="000000"/>
                </a:solidFill>
                <a:latin typeface="Calibri" pitchFamily="34" charset="0"/>
              </a:rPr>
              <a:t>Protein synthesis relies on all the amino acids required being available</a:t>
            </a:r>
          </a:p>
          <a:p>
            <a:pPr eaLnBrk="1" hangingPunct="1">
              <a:lnSpc>
                <a:spcPct val="90000"/>
              </a:lnSpc>
              <a:buClr>
                <a:schemeClr val="tx2"/>
              </a:buClr>
            </a:pPr>
            <a:endParaRPr lang="en-GB" dirty="0" smtClean="0">
              <a:solidFill>
                <a:srgbClr val="000000"/>
              </a:solidFill>
              <a:latin typeface="Calibri" pitchFamily="34" charset="0"/>
            </a:endParaRPr>
          </a:p>
          <a:p>
            <a:pPr lvl="4" eaLnBrk="1" hangingPunct="1">
              <a:lnSpc>
                <a:spcPct val="90000"/>
              </a:lnSpc>
              <a:buFont typeface="Wingdings" pitchFamily="2" charset="2"/>
              <a:buChar char="§"/>
            </a:pPr>
            <a:endParaRPr lang="en-GB" dirty="0" smtClean="0">
              <a:solidFill>
                <a:srgbClr val="000000"/>
              </a:solidFill>
              <a:latin typeface="Calibri" pitchFamily="34" charset="0"/>
            </a:endParaRPr>
          </a:p>
          <a:p>
            <a:pPr marL="342900" indent="-342900" eaLnBrk="1" hangingPunct="1">
              <a:lnSpc>
                <a:spcPct val="90000"/>
              </a:lnSpc>
              <a:buClr>
                <a:schemeClr val="tx2"/>
              </a:buClr>
              <a:buFont typeface="Wingdings" pitchFamily="2" charset="2"/>
              <a:buChar char="§"/>
            </a:pPr>
            <a:r>
              <a:rPr lang="en-GB" dirty="0" smtClean="0">
                <a:solidFill>
                  <a:srgbClr val="000000"/>
                </a:solidFill>
                <a:latin typeface="Calibri" pitchFamily="34" charset="0"/>
              </a:rPr>
              <a:t>If an amino acid is in short supply, this will limit protein synthesis</a:t>
            </a:r>
          </a:p>
          <a:p>
            <a:pPr lvl="1" eaLnBrk="1" hangingPunct="1">
              <a:lnSpc>
                <a:spcPct val="90000"/>
              </a:lnSpc>
              <a:buFont typeface="Wingdings" pitchFamily="2" charset="2"/>
              <a:buChar char="§"/>
            </a:pPr>
            <a:r>
              <a:rPr lang="en-GB" dirty="0" smtClean="0">
                <a:solidFill>
                  <a:srgbClr val="000000"/>
                </a:solidFill>
                <a:latin typeface="Calibri" pitchFamily="34" charset="0"/>
              </a:rPr>
              <a:t>‘Limiting amino acid’</a:t>
            </a:r>
          </a:p>
        </p:txBody>
      </p:sp>
    </p:spTree>
    <p:extLst>
      <p:ext uri="{BB962C8B-B14F-4D97-AF65-F5344CB8AC3E}">
        <p14:creationId xmlns:p14="http://schemas.microsoft.com/office/powerpoint/2010/main" val="59685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54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85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62400" y="381000"/>
            <a:ext cx="1143000" cy="1143000"/>
          </a:xfrm>
        </p:spPr>
        <p:txBody>
          <a:bodyPr/>
          <a:lstStyle/>
          <a:p>
            <a:pPr eaLnBrk="1" hangingPunct="1"/>
            <a:r>
              <a:rPr lang="en-US" sz="3600" b="1" dirty="0" smtClean="0">
                <a:effectLst>
                  <a:outerShdw blurRad="38100" dist="38100" dir="2700000" algn="tl">
                    <a:srgbClr val="C0C0C0"/>
                  </a:outerShdw>
                </a:effectLst>
                <a:latin typeface="Cambria" pitchFamily="18" charset="0"/>
                <a:ea typeface="ＭＳ Ｐゴシック" pitchFamily="34" charset="-128"/>
              </a:rPr>
              <a:t>ATP</a:t>
            </a:r>
          </a:p>
        </p:txBody>
      </p:sp>
      <p:sp>
        <p:nvSpPr>
          <p:cNvPr id="20484" name="Rectangle 4"/>
          <p:cNvSpPr txBox="1">
            <a:spLocks noChangeArrowheads="1"/>
          </p:cNvSpPr>
          <p:nvPr/>
        </p:nvSpPr>
        <p:spPr bwMode="auto">
          <a:xfrm>
            <a:off x="838200" y="1447800"/>
            <a:ext cx="51244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eaLnBrk="0" hangingPunct="0">
              <a:defRPr sz="2400">
                <a:solidFill>
                  <a:schemeClr val="tx1"/>
                </a:solidFill>
                <a:latin typeface="Arial" pitchFamily="34" charset="0"/>
                <a:ea typeface="ＭＳ Ｐゴシック" pitchFamily="34" charset="-128"/>
              </a:defRPr>
            </a:lvl1pPr>
            <a:lvl2pPr marL="365125" indent="-255588"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rtl="0" eaLnBrk="1" hangingPunct="1">
              <a:spcBef>
                <a:spcPts val="400"/>
              </a:spcBef>
              <a:buClr>
                <a:schemeClr val="accent1"/>
              </a:buClr>
              <a:buSzPct val="68000"/>
              <a:buFont typeface="Wingdings 3" pitchFamily="18" charset="2"/>
              <a:buChar char=""/>
            </a:pPr>
            <a:r>
              <a:rPr lang="en-US" sz="2200" dirty="0">
                <a:latin typeface="Cambria" pitchFamily="18" charset="0"/>
              </a:rPr>
              <a:t>Nucleotide with three phosphate groups attached to the ribose sugar</a:t>
            </a:r>
          </a:p>
          <a:p>
            <a:pPr algn="just" rtl="0" eaLnBrk="1" hangingPunct="1">
              <a:spcBef>
                <a:spcPts val="400"/>
              </a:spcBef>
              <a:buClr>
                <a:schemeClr val="accent1"/>
              </a:buClr>
              <a:buSzPct val="68000"/>
              <a:buFont typeface="Wingdings 3" pitchFamily="18" charset="2"/>
              <a:buChar char=""/>
            </a:pPr>
            <a:endParaRPr lang="en-US" sz="2200" dirty="0">
              <a:latin typeface="Cambria" pitchFamily="18" charset="0"/>
            </a:endParaRPr>
          </a:p>
          <a:p>
            <a:pPr lvl="1" algn="just" rtl="0" eaLnBrk="1" hangingPunct="1">
              <a:spcBef>
                <a:spcPts val="400"/>
              </a:spcBef>
              <a:buClr>
                <a:srgbClr val="1FAECD"/>
              </a:buClr>
              <a:buSzPct val="68000"/>
              <a:buFont typeface="Wingdings 3" pitchFamily="18" charset="2"/>
              <a:buChar char=""/>
            </a:pPr>
            <a:r>
              <a:rPr lang="en-US" sz="2200" dirty="0">
                <a:latin typeface="Cambria" pitchFamily="18" charset="0"/>
              </a:rPr>
              <a:t>Most important phosphate compound in metabolism</a:t>
            </a:r>
          </a:p>
          <a:p>
            <a:pPr lvl="1" algn="just" rtl="0" eaLnBrk="1" hangingPunct="1">
              <a:spcBef>
                <a:spcPts val="400"/>
              </a:spcBef>
              <a:buClr>
                <a:srgbClr val="1FAECD"/>
              </a:buClr>
              <a:buSzPct val="68000"/>
              <a:buFont typeface="Wingdings 3" pitchFamily="18" charset="2"/>
              <a:buChar char=""/>
            </a:pPr>
            <a:endParaRPr lang="en-US" sz="2200" dirty="0">
              <a:latin typeface="Cambria" pitchFamily="18" charset="0"/>
            </a:endParaRPr>
          </a:p>
          <a:p>
            <a:pPr algn="just" rtl="0" eaLnBrk="1" hangingPunct="1">
              <a:spcBef>
                <a:spcPts val="400"/>
              </a:spcBef>
              <a:buClr>
                <a:schemeClr val="accent1"/>
              </a:buClr>
              <a:buSzPct val="68000"/>
              <a:buFont typeface="Wingdings 3" pitchFamily="18" charset="2"/>
              <a:buChar char=""/>
            </a:pPr>
            <a:r>
              <a:rPr lang="en-US" sz="2200" dirty="0">
                <a:latin typeface="Cambria" pitchFamily="18" charset="0"/>
              </a:rPr>
              <a:t>One of the common links between catabolism and anabolism is ATP</a:t>
            </a:r>
          </a:p>
          <a:p>
            <a:pPr algn="just" rtl="0" eaLnBrk="1" hangingPunct="1">
              <a:spcBef>
                <a:spcPts val="400"/>
              </a:spcBef>
              <a:buClr>
                <a:schemeClr val="accent1"/>
              </a:buClr>
              <a:buSzPct val="68000"/>
              <a:buFont typeface="Wingdings 3" pitchFamily="18" charset="2"/>
              <a:buChar char=""/>
            </a:pPr>
            <a:endParaRPr lang="en-US" sz="2200" dirty="0">
              <a:latin typeface="Cambria" pitchFamily="18" charset="0"/>
            </a:endParaRPr>
          </a:p>
          <a:p>
            <a:pPr algn="just" rtl="0" eaLnBrk="1" hangingPunct="1">
              <a:spcBef>
                <a:spcPts val="400"/>
              </a:spcBef>
              <a:buClr>
                <a:schemeClr val="accent1"/>
              </a:buClr>
              <a:buSzPct val="68000"/>
              <a:buFont typeface="Wingdings 3" pitchFamily="18" charset="2"/>
              <a:buChar char=""/>
            </a:pPr>
            <a:r>
              <a:rPr lang="en-US" sz="2200" dirty="0">
                <a:latin typeface="Cambria" pitchFamily="18" charset="0"/>
              </a:rPr>
              <a:t>ATP is used to shuttle chemical energy from catabolism to anabolism</a:t>
            </a:r>
          </a:p>
          <a:p>
            <a:pPr algn="just" rtl="0" eaLnBrk="1" hangingPunct="1">
              <a:spcBef>
                <a:spcPts val="400"/>
              </a:spcBef>
              <a:buClr>
                <a:schemeClr val="accent1"/>
              </a:buClr>
              <a:buSzPct val="68000"/>
              <a:buFont typeface="Wingdings 3" pitchFamily="18" charset="2"/>
              <a:buNone/>
            </a:pPr>
            <a:endParaRPr lang="en-US" sz="2200" dirty="0">
              <a:latin typeface="Cambria" pitchFamily="18" charset="0"/>
            </a:endParaRPr>
          </a:p>
          <a:p>
            <a:pPr algn="just" rtl="0" eaLnBrk="1" hangingPunct="1">
              <a:spcBef>
                <a:spcPts val="400"/>
              </a:spcBef>
              <a:buClr>
                <a:schemeClr val="accent1"/>
              </a:buClr>
              <a:buSzPct val="68000"/>
            </a:pPr>
            <a:endParaRPr lang="en-US" sz="2200" dirty="0">
              <a:latin typeface="Cambria" pitchFamily="18" charset="0"/>
            </a:endParaRPr>
          </a:p>
        </p:txBody>
      </p:sp>
      <p:pic>
        <p:nvPicPr>
          <p:cNvPr id="27651" name="Picture 11" descr="http://t1.gstatic.com/images?q=tbn:ANd9GcRygyoZ33DHIN8v7RMF_nopRNLgP_oFQAtMNlxDnuUkOchbU2x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79617" y="252484"/>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AT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3234" y="2362200"/>
            <a:ext cx="2242616" cy="21336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316971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316037" y="-6927"/>
            <a:ext cx="5791200" cy="1371600"/>
          </a:xfrm>
        </p:spPr>
        <p:txBody>
          <a:bodyPr/>
          <a:lstStyle/>
          <a:p>
            <a:pPr eaLnBrk="1" hangingPunct="1"/>
            <a:r>
              <a:rPr lang="en-GB" b="1" dirty="0" smtClean="0">
                <a:latin typeface="Calibri" pitchFamily="34" charset="0"/>
              </a:rPr>
              <a:t>A dynamic equilibrium</a:t>
            </a:r>
          </a:p>
        </p:txBody>
      </p:sp>
      <p:sp>
        <p:nvSpPr>
          <p:cNvPr id="89091" name="Rectangle 3"/>
          <p:cNvSpPr>
            <a:spLocks noGrp="1" noChangeArrowheads="1"/>
          </p:cNvSpPr>
          <p:nvPr>
            <p:ph idx="1"/>
          </p:nvPr>
        </p:nvSpPr>
        <p:spPr>
          <a:xfrm>
            <a:off x="457200" y="1354878"/>
            <a:ext cx="8229600" cy="4956175"/>
          </a:xfrm>
        </p:spPr>
        <p:txBody>
          <a:bodyPr>
            <a:normAutofit lnSpcReduction="10000"/>
          </a:bodyPr>
          <a:lstStyle/>
          <a:p>
            <a:pPr marL="342900" indent="-342900" eaLnBrk="1" hangingPunct="1">
              <a:buClr>
                <a:schemeClr val="tx2"/>
              </a:buClr>
              <a:buFont typeface="Wingdings" pitchFamily="2" charset="2"/>
              <a:buChar char="§"/>
            </a:pPr>
            <a:r>
              <a:rPr lang="en-GB" dirty="0" smtClean="0">
                <a:latin typeface="Calibri" pitchFamily="34" charset="0"/>
              </a:rPr>
              <a:t>The proteins of the body are continually broken down &amp; replaced</a:t>
            </a:r>
          </a:p>
          <a:p>
            <a:pPr lvl="1" eaLnBrk="1" hangingPunct="1">
              <a:buFont typeface="Wingdings" pitchFamily="2" charset="2"/>
              <a:buChar char="§"/>
            </a:pPr>
            <a:endParaRPr lang="en-GB" sz="2000" u="sng" dirty="0" smtClean="0">
              <a:latin typeface="Calibri" pitchFamily="34" charset="0"/>
            </a:endParaRPr>
          </a:p>
          <a:p>
            <a:pPr lvl="1" eaLnBrk="1" hangingPunct="1">
              <a:buFont typeface="Wingdings" pitchFamily="2" charset="2"/>
              <a:buChar char="§"/>
            </a:pPr>
            <a:endParaRPr lang="en-GB" sz="2000" u="sng" dirty="0" smtClean="0">
              <a:latin typeface="Calibri" pitchFamily="34" charset="0"/>
            </a:endParaRPr>
          </a:p>
          <a:p>
            <a:pPr lvl="1" eaLnBrk="1" hangingPunct="1">
              <a:buFont typeface="Wingdings" pitchFamily="2" charset="2"/>
              <a:buChar char="§"/>
            </a:pPr>
            <a:endParaRPr lang="en-GB" sz="2000" u="sng" dirty="0" smtClean="0">
              <a:latin typeface="Calibri" pitchFamily="34" charset="0"/>
            </a:endParaRPr>
          </a:p>
          <a:p>
            <a:pPr lvl="1" eaLnBrk="1" hangingPunct="1">
              <a:buFont typeface="Wingdings" pitchFamily="2" charset="2"/>
              <a:buChar char="§"/>
            </a:pPr>
            <a:endParaRPr lang="en-GB" sz="2000" u="sng" dirty="0" smtClean="0">
              <a:latin typeface="Calibri" pitchFamily="34" charset="0"/>
            </a:endParaRPr>
          </a:p>
          <a:p>
            <a:pPr lvl="1" eaLnBrk="1" hangingPunct="1">
              <a:buFont typeface="Wingdings" pitchFamily="2" charset="2"/>
              <a:buChar char="§"/>
            </a:pPr>
            <a:endParaRPr lang="en-GB" sz="2000" u="sng" dirty="0" smtClean="0">
              <a:latin typeface="Calibri" pitchFamily="34" charset="0"/>
            </a:endParaRPr>
          </a:p>
          <a:p>
            <a:pPr lvl="1" eaLnBrk="1" hangingPunct="1">
              <a:buFont typeface="Wingdings" pitchFamily="2" charset="2"/>
              <a:buChar char="§"/>
            </a:pPr>
            <a:endParaRPr lang="en-GB" sz="2000" u="sng" dirty="0" smtClean="0">
              <a:latin typeface="Calibri" pitchFamily="34" charset="0"/>
            </a:endParaRPr>
          </a:p>
          <a:p>
            <a:pPr lvl="1" eaLnBrk="1" hangingPunct="1">
              <a:buFont typeface="Wingdings" pitchFamily="2" charset="2"/>
              <a:buChar char="§"/>
            </a:pPr>
            <a:r>
              <a:rPr lang="en-GB" sz="2000" u="sng" dirty="0" smtClean="0">
                <a:latin typeface="Calibri" pitchFamily="34" charset="0"/>
              </a:rPr>
              <a:t>Adults: </a:t>
            </a:r>
          </a:p>
          <a:p>
            <a:pPr lvl="2" eaLnBrk="1" hangingPunct="1">
              <a:buFont typeface="Wingdings" pitchFamily="2" charset="2"/>
              <a:buChar char="§"/>
            </a:pPr>
            <a:r>
              <a:rPr lang="en-GB" dirty="0" smtClean="0">
                <a:latin typeface="Calibri" pitchFamily="34" charset="0"/>
              </a:rPr>
              <a:t>Nitrogen balance (synthesis = degradation)</a:t>
            </a:r>
          </a:p>
          <a:p>
            <a:pPr lvl="1" eaLnBrk="1" hangingPunct="1">
              <a:buFont typeface="Wingdings" pitchFamily="2" charset="2"/>
              <a:buChar char="§"/>
            </a:pPr>
            <a:r>
              <a:rPr lang="en-GB" sz="2000" u="sng" dirty="0" smtClean="0">
                <a:solidFill>
                  <a:srgbClr val="000000"/>
                </a:solidFill>
                <a:latin typeface="Calibri" pitchFamily="34" charset="0"/>
              </a:rPr>
              <a:t>Childhood, pregnancy, recovery from protein loss:</a:t>
            </a:r>
          </a:p>
          <a:p>
            <a:pPr lvl="2" eaLnBrk="1" hangingPunct="1">
              <a:buFont typeface="Wingdings" pitchFamily="2" charset="2"/>
              <a:buChar char="§"/>
            </a:pPr>
            <a:r>
              <a:rPr lang="en-GB" b="1" u="sng" dirty="0" smtClean="0">
                <a:solidFill>
                  <a:srgbClr val="000000"/>
                </a:solidFill>
                <a:latin typeface="Calibri" pitchFamily="34" charset="0"/>
              </a:rPr>
              <a:t>Positive</a:t>
            </a:r>
            <a:r>
              <a:rPr lang="en-GB" dirty="0" smtClean="0">
                <a:solidFill>
                  <a:srgbClr val="000000"/>
                </a:solidFill>
                <a:latin typeface="Calibri" pitchFamily="34" charset="0"/>
              </a:rPr>
              <a:t> nitrogen balance (synthesis </a:t>
            </a:r>
            <a:r>
              <a:rPr lang="en-GB" b="1" u="sng" dirty="0" smtClean="0">
                <a:solidFill>
                  <a:srgbClr val="000000"/>
                </a:solidFill>
                <a:latin typeface="Calibri" pitchFamily="34" charset="0"/>
              </a:rPr>
              <a:t>&gt;</a:t>
            </a:r>
            <a:r>
              <a:rPr lang="en-GB" dirty="0" smtClean="0">
                <a:solidFill>
                  <a:srgbClr val="000000"/>
                </a:solidFill>
                <a:latin typeface="Calibri" pitchFamily="34" charset="0"/>
              </a:rPr>
              <a:t> degradation)</a:t>
            </a:r>
          </a:p>
          <a:p>
            <a:pPr lvl="1" eaLnBrk="1" hangingPunct="1">
              <a:buFont typeface="Wingdings" pitchFamily="2" charset="2"/>
              <a:buChar char="§"/>
            </a:pPr>
            <a:r>
              <a:rPr lang="en-GB" sz="2000" u="sng" dirty="0" smtClean="0">
                <a:solidFill>
                  <a:srgbClr val="000000"/>
                </a:solidFill>
                <a:latin typeface="Calibri" pitchFamily="34" charset="0"/>
              </a:rPr>
              <a:t>Insufficient protein intake, in response to trauma:</a:t>
            </a:r>
          </a:p>
          <a:p>
            <a:pPr lvl="2" eaLnBrk="1" hangingPunct="1">
              <a:buFont typeface="Wingdings" pitchFamily="2" charset="2"/>
              <a:buChar char="§"/>
            </a:pPr>
            <a:r>
              <a:rPr lang="en-GB" b="1" u="sng" dirty="0" smtClean="0">
                <a:solidFill>
                  <a:srgbClr val="000000"/>
                </a:solidFill>
                <a:latin typeface="Calibri" pitchFamily="34" charset="0"/>
              </a:rPr>
              <a:t>Negative</a:t>
            </a:r>
            <a:r>
              <a:rPr lang="en-GB" dirty="0" smtClean="0">
                <a:solidFill>
                  <a:srgbClr val="000000"/>
                </a:solidFill>
                <a:latin typeface="Calibri" pitchFamily="34" charset="0"/>
              </a:rPr>
              <a:t> nitrogen balance (synthesis </a:t>
            </a:r>
            <a:r>
              <a:rPr lang="en-GB" b="1" u="sng" dirty="0" smtClean="0">
                <a:solidFill>
                  <a:srgbClr val="000000"/>
                </a:solidFill>
                <a:latin typeface="Calibri" pitchFamily="34" charset="0"/>
              </a:rPr>
              <a:t>&lt;</a:t>
            </a:r>
            <a:r>
              <a:rPr lang="en-GB" dirty="0" smtClean="0">
                <a:solidFill>
                  <a:srgbClr val="000000"/>
                </a:solidFill>
                <a:latin typeface="Calibri" pitchFamily="34" charset="0"/>
              </a:rPr>
              <a:t> degradation)</a:t>
            </a:r>
          </a:p>
        </p:txBody>
      </p:sp>
      <p:grpSp>
        <p:nvGrpSpPr>
          <p:cNvPr id="30725" name="Group 12"/>
          <p:cNvGrpSpPr>
            <a:grpSpLocks/>
          </p:cNvGrpSpPr>
          <p:nvPr/>
        </p:nvGrpSpPr>
        <p:grpSpPr bwMode="auto">
          <a:xfrm>
            <a:off x="1860550" y="2512283"/>
            <a:ext cx="4806950" cy="1163638"/>
            <a:chOff x="1152" y="3216"/>
            <a:chExt cx="3028" cy="733"/>
          </a:xfrm>
        </p:grpSpPr>
        <p:sp>
          <p:nvSpPr>
            <p:cNvPr id="30730" name="AutoShape 5"/>
            <p:cNvSpPr>
              <a:spLocks noChangeArrowheads="1"/>
            </p:cNvSpPr>
            <p:nvPr/>
          </p:nvSpPr>
          <p:spPr bwMode="auto">
            <a:xfrm>
              <a:off x="1152" y="3315"/>
              <a:ext cx="894" cy="552"/>
            </a:xfrm>
            <a:prstGeom prst="roundRect">
              <a:avLst>
                <a:gd name="adj" fmla="val 16667"/>
              </a:avLst>
            </a:prstGeom>
            <a:solidFill>
              <a:schemeClr val="accent1">
                <a:alpha val="45097"/>
              </a:schemeClr>
            </a:solidFill>
            <a:ln w="15875">
              <a:solidFill>
                <a:schemeClr val="bg2"/>
              </a:solidFill>
              <a:round/>
              <a:headEnd/>
              <a:tailEnd/>
            </a:ln>
          </p:spPr>
          <p:txBody>
            <a:bodyPr wrap="none" anchor="ctr"/>
            <a:lstStyle/>
            <a:p>
              <a:pPr algn="ctr"/>
              <a:r>
                <a:rPr lang="en-GB">
                  <a:latin typeface="Calibri" pitchFamily="34" charset="0"/>
                </a:rPr>
                <a:t>Amino acid </a:t>
              </a:r>
              <a:br>
                <a:rPr lang="en-GB">
                  <a:latin typeface="Calibri" pitchFamily="34" charset="0"/>
                </a:rPr>
              </a:br>
              <a:r>
                <a:rPr lang="en-GB">
                  <a:latin typeface="Calibri" pitchFamily="34" charset="0"/>
                </a:rPr>
                <a:t>pool</a:t>
              </a:r>
            </a:p>
          </p:txBody>
        </p:sp>
        <p:sp>
          <p:nvSpPr>
            <p:cNvPr id="30731" name="AutoShape 6"/>
            <p:cNvSpPr>
              <a:spLocks noChangeArrowheads="1"/>
            </p:cNvSpPr>
            <p:nvPr/>
          </p:nvSpPr>
          <p:spPr bwMode="auto">
            <a:xfrm>
              <a:off x="3184" y="3313"/>
              <a:ext cx="996" cy="552"/>
            </a:xfrm>
            <a:prstGeom prst="roundRect">
              <a:avLst>
                <a:gd name="adj" fmla="val 16667"/>
              </a:avLst>
            </a:prstGeom>
            <a:solidFill>
              <a:schemeClr val="accent1">
                <a:alpha val="45097"/>
              </a:schemeClr>
            </a:solidFill>
            <a:ln w="15875">
              <a:solidFill>
                <a:schemeClr val="bg2"/>
              </a:solidFill>
              <a:round/>
              <a:headEnd/>
              <a:tailEnd/>
            </a:ln>
          </p:spPr>
          <p:txBody>
            <a:bodyPr wrap="none" anchor="ctr"/>
            <a:lstStyle/>
            <a:p>
              <a:pPr algn="ctr"/>
              <a:r>
                <a:rPr lang="en-GB">
                  <a:latin typeface="Calibri" pitchFamily="34" charset="0"/>
                </a:rPr>
                <a:t>Total body </a:t>
              </a:r>
              <a:br>
                <a:rPr lang="en-GB">
                  <a:latin typeface="Calibri" pitchFamily="34" charset="0"/>
                </a:rPr>
              </a:br>
              <a:r>
                <a:rPr lang="en-GB">
                  <a:latin typeface="Calibri" pitchFamily="34" charset="0"/>
                </a:rPr>
                <a:t>protein</a:t>
              </a:r>
            </a:p>
          </p:txBody>
        </p:sp>
        <p:cxnSp>
          <p:nvCxnSpPr>
            <p:cNvPr id="30732" name="AutoShape 7"/>
            <p:cNvCxnSpPr>
              <a:cxnSpLocks noChangeShapeType="1"/>
            </p:cNvCxnSpPr>
            <p:nvPr/>
          </p:nvCxnSpPr>
          <p:spPr bwMode="auto">
            <a:xfrm flipV="1">
              <a:off x="2117" y="3523"/>
              <a:ext cx="966" cy="2"/>
            </a:xfrm>
            <a:prstGeom prst="straightConnector1">
              <a:avLst/>
            </a:prstGeom>
            <a:noFill/>
            <a:ln w="50800">
              <a:solidFill>
                <a:schemeClr val="tx1"/>
              </a:solidFill>
              <a:round/>
              <a:headEnd/>
              <a:tailEnd type="triangle" w="med" len="med"/>
            </a:ln>
          </p:spPr>
        </p:cxnSp>
        <p:cxnSp>
          <p:nvCxnSpPr>
            <p:cNvPr id="30733" name="AutoShape 8"/>
            <p:cNvCxnSpPr>
              <a:cxnSpLocks noChangeShapeType="1"/>
            </p:cNvCxnSpPr>
            <p:nvPr/>
          </p:nvCxnSpPr>
          <p:spPr bwMode="auto">
            <a:xfrm flipH="1">
              <a:off x="2085" y="3661"/>
              <a:ext cx="1008" cy="4"/>
            </a:xfrm>
            <a:prstGeom prst="straightConnector1">
              <a:avLst/>
            </a:prstGeom>
            <a:noFill/>
            <a:ln w="50800">
              <a:solidFill>
                <a:schemeClr val="tx1"/>
              </a:solidFill>
              <a:round/>
              <a:headEnd/>
              <a:tailEnd type="triangle" w="med" len="med"/>
            </a:ln>
          </p:spPr>
        </p:cxnSp>
        <p:sp>
          <p:nvSpPr>
            <p:cNvPr id="30734" name="Text Box 9"/>
            <p:cNvSpPr txBox="1">
              <a:spLocks noChangeArrowheads="1"/>
            </p:cNvSpPr>
            <p:nvPr/>
          </p:nvSpPr>
          <p:spPr bwMode="auto">
            <a:xfrm>
              <a:off x="2170" y="3216"/>
              <a:ext cx="918" cy="213"/>
            </a:xfrm>
            <a:prstGeom prst="rect">
              <a:avLst/>
            </a:prstGeom>
            <a:solidFill>
              <a:schemeClr val="folHlink">
                <a:alpha val="45097"/>
              </a:schemeClr>
            </a:solidFill>
            <a:ln w="15875">
              <a:solidFill>
                <a:schemeClr val="bg2"/>
              </a:solidFill>
              <a:miter lim="800000"/>
              <a:headEnd/>
              <a:tailEnd/>
            </a:ln>
          </p:spPr>
          <p:txBody>
            <a:bodyPr>
              <a:spAutoFit/>
            </a:bodyPr>
            <a:lstStyle/>
            <a:p>
              <a:pPr algn="ctr">
                <a:spcBef>
                  <a:spcPct val="50000"/>
                </a:spcBef>
              </a:pPr>
              <a:r>
                <a:rPr lang="en-GB" sz="1600">
                  <a:latin typeface="Calibri" pitchFamily="34" charset="0"/>
                </a:rPr>
                <a:t>Synthesis</a:t>
              </a:r>
            </a:p>
          </p:txBody>
        </p:sp>
        <p:sp>
          <p:nvSpPr>
            <p:cNvPr id="30735" name="Text Box 10"/>
            <p:cNvSpPr txBox="1">
              <a:spLocks noChangeArrowheads="1"/>
            </p:cNvSpPr>
            <p:nvPr/>
          </p:nvSpPr>
          <p:spPr bwMode="auto">
            <a:xfrm>
              <a:off x="2174" y="3736"/>
              <a:ext cx="918" cy="213"/>
            </a:xfrm>
            <a:prstGeom prst="rect">
              <a:avLst/>
            </a:prstGeom>
            <a:solidFill>
              <a:schemeClr val="folHlink">
                <a:alpha val="45097"/>
              </a:schemeClr>
            </a:solidFill>
            <a:ln w="15875">
              <a:solidFill>
                <a:schemeClr val="bg2"/>
              </a:solidFill>
              <a:miter lim="800000"/>
              <a:headEnd/>
              <a:tailEnd/>
            </a:ln>
          </p:spPr>
          <p:txBody>
            <a:bodyPr>
              <a:spAutoFit/>
            </a:bodyPr>
            <a:lstStyle/>
            <a:p>
              <a:pPr algn="ctr">
                <a:spcBef>
                  <a:spcPct val="50000"/>
                </a:spcBef>
              </a:pPr>
              <a:r>
                <a:rPr lang="en-GB" sz="1600">
                  <a:latin typeface="Calibri" pitchFamily="34" charset="0"/>
                </a:rPr>
                <a:t>Degradation</a:t>
              </a:r>
            </a:p>
          </p:txBody>
        </p:sp>
      </p:grpSp>
    </p:spTree>
    <p:extLst>
      <p:ext uri="{BB962C8B-B14F-4D97-AF65-F5344CB8AC3E}">
        <p14:creationId xmlns:p14="http://schemas.microsoft.com/office/powerpoint/2010/main" val="363390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1">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091">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9091">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9091">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9091">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909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434552" cy="4373563"/>
          </a:xfrm>
        </p:spPr>
        <p:txBody>
          <a:bodyPr>
            <a:normAutofit fontScale="92500" lnSpcReduction="20000"/>
          </a:bodyPr>
          <a:lstStyle/>
          <a:p>
            <a:r>
              <a:rPr lang="en-US" b="0" dirty="0"/>
              <a:t>Nitrogen homeostasis is a highly regulated function. Nitrogen balance is commonly referred to as the net difference between the intake (and/or the effective absorption) of nitrogen contained in the diet and its excretion</a:t>
            </a:r>
            <a:r>
              <a:rPr lang="en-US" b="0" dirty="0" smtClean="0"/>
              <a:t>.</a:t>
            </a:r>
          </a:p>
          <a:p>
            <a:endParaRPr lang="en-US" b="0" dirty="0"/>
          </a:p>
          <a:p>
            <a:r>
              <a:rPr lang="en-US" dirty="0"/>
              <a:t>Nitrogen excretion and/or loss can occur through different routes. The principal component is in the urine as urea, ammonia and </a:t>
            </a:r>
            <a:r>
              <a:rPr lang="en-US" dirty="0" err="1" smtClean="0"/>
              <a:t>creatinine</a:t>
            </a:r>
            <a:endParaRPr lang="en-US" dirty="0" smtClean="0"/>
          </a:p>
          <a:p>
            <a:r>
              <a:rPr lang="en-US" dirty="0"/>
              <a:t>Nitrogen balance can be used to derive estimates of human nitrogen (i.e. protein) requirements </a:t>
            </a:r>
            <a:endParaRPr lang="en-US" dirty="0" smtClean="0"/>
          </a:p>
          <a:p>
            <a:endParaRPr lang="en-US" dirty="0"/>
          </a:p>
          <a:p>
            <a:endParaRPr lang="en-US" dirty="0" smtClean="0"/>
          </a:p>
          <a:p>
            <a:r>
              <a:rPr lang="en-US" dirty="0"/>
              <a:t>http://eknygos.lsmuni.lt/springer/556/Section%203/73-79.pdf</a:t>
            </a:r>
            <a:endParaRPr lang="en-US" dirty="0" smtClean="0"/>
          </a:p>
          <a:p>
            <a:endParaRPr lang="en-US" b="0" dirty="0"/>
          </a:p>
        </p:txBody>
      </p:sp>
    </p:spTree>
    <p:extLst>
      <p:ext uri="{BB962C8B-B14F-4D97-AF65-F5344CB8AC3E}">
        <p14:creationId xmlns:p14="http://schemas.microsoft.com/office/powerpoint/2010/main" val="34054131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295400"/>
            <a:ext cx="6364045" cy="4427669"/>
          </a:xfrm>
        </p:spPr>
        <p:txBody>
          <a:bodyPr>
            <a:normAutofit fontScale="92500" lnSpcReduction="10000"/>
          </a:bodyPr>
          <a:lstStyle/>
          <a:p>
            <a:r>
              <a:rPr lang="en-US" dirty="0"/>
              <a:t>Steps to Calculate Nitrogen </a:t>
            </a:r>
            <a:r>
              <a:rPr lang="en-US" dirty="0" smtClean="0"/>
              <a:t>Balance</a:t>
            </a:r>
          </a:p>
          <a:p>
            <a:endParaRPr lang="en-US" b="0" dirty="0"/>
          </a:p>
          <a:p>
            <a:r>
              <a:rPr lang="en-US" b="0" dirty="0"/>
              <a:t>Nitrogen balance .= Nitrogen intake  - Nitrogen out put + 4 </a:t>
            </a:r>
          </a:p>
          <a:p>
            <a:endParaRPr lang="en-US" b="0" dirty="0"/>
          </a:p>
          <a:p>
            <a:r>
              <a:rPr lang="en-US" b="0" dirty="0"/>
              <a:t>Determine </a:t>
            </a:r>
            <a:r>
              <a:rPr lang="en-US" dirty="0"/>
              <a:t>nitrogen</a:t>
            </a:r>
            <a:r>
              <a:rPr lang="en-US" b="0" dirty="0"/>
              <a:t> lost in urine by a 24 hour urinary urea </a:t>
            </a:r>
            <a:r>
              <a:rPr lang="en-US" dirty="0"/>
              <a:t>nitrogen</a:t>
            </a:r>
            <a:r>
              <a:rPr lang="en-US" b="0" dirty="0"/>
              <a:t> test</a:t>
            </a:r>
            <a:r>
              <a:rPr lang="en-US" b="0" dirty="0" smtClean="0"/>
              <a:t>.</a:t>
            </a:r>
          </a:p>
          <a:p>
            <a:endParaRPr lang="en-US" b="0" dirty="0"/>
          </a:p>
          <a:p>
            <a:r>
              <a:rPr lang="en-US" b="0" dirty="0"/>
              <a:t>Add 4* to the UUN to account for non-urinary losses of </a:t>
            </a:r>
            <a:r>
              <a:rPr lang="en-US" dirty="0"/>
              <a:t>nitrogen</a:t>
            </a:r>
            <a:r>
              <a:rPr lang="en-US" b="0" dirty="0"/>
              <a:t>.</a:t>
            </a:r>
          </a:p>
          <a:p>
            <a:r>
              <a:rPr lang="en-US" b="0" dirty="0"/>
              <a:t>Determine </a:t>
            </a:r>
            <a:r>
              <a:rPr lang="en-US" dirty="0"/>
              <a:t>nitrogen</a:t>
            </a:r>
            <a:r>
              <a:rPr lang="en-US" b="0" dirty="0"/>
              <a:t> intake by dividing the daily protein intake by 6.25.</a:t>
            </a:r>
          </a:p>
          <a:p>
            <a:endParaRPr lang="en-US" dirty="0"/>
          </a:p>
        </p:txBody>
      </p:sp>
    </p:spTree>
    <p:extLst>
      <p:ext uri="{BB962C8B-B14F-4D97-AF65-F5344CB8AC3E}">
        <p14:creationId xmlns:p14="http://schemas.microsoft.com/office/powerpoint/2010/main" val="384019994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Calculate   NB</a:t>
            </a:r>
            <a:endParaRPr lang="en-US" dirty="0"/>
          </a:p>
        </p:txBody>
      </p:sp>
      <p:sp>
        <p:nvSpPr>
          <p:cNvPr id="3" name="Content Placeholder 2"/>
          <p:cNvSpPr>
            <a:spLocks noGrp="1"/>
          </p:cNvSpPr>
          <p:nvPr>
            <p:ph idx="1"/>
          </p:nvPr>
        </p:nvSpPr>
        <p:spPr/>
        <p:txBody>
          <a:bodyPr>
            <a:normAutofit/>
          </a:bodyPr>
          <a:lstStyle/>
          <a:p>
            <a:r>
              <a:rPr lang="en-US" dirty="0" smtClean="0"/>
              <a:t>Protein intake  91g / day </a:t>
            </a:r>
          </a:p>
          <a:p>
            <a:endParaRPr lang="en-US" dirty="0"/>
          </a:p>
          <a:p>
            <a:r>
              <a:rPr lang="en-US" dirty="0" smtClean="0"/>
              <a:t>24 hours urine nitrogen  (10- 12, 20)</a:t>
            </a:r>
          </a:p>
          <a:p>
            <a:r>
              <a:rPr lang="en-US" dirty="0" smtClean="0"/>
              <a:t>91 and 10 </a:t>
            </a:r>
            <a:endParaRPr lang="en-US" dirty="0"/>
          </a:p>
          <a:p>
            <a:r>
              <a:rPr lang="en-US" dirty="0" smtClean="0"/>
              <a:t>NB:  91/6.25 – (UUN +4) </a:t>
            </a:r>
            <a:endParaRPr lang="en-US" dirty="0"/>
          </a:p>
          <a:p>
            <a:r>
              <a:rPr lang="en-US" dirty="0" smtClean="0"/>
              <a:t>= 0.56 </a:t>
            </a:r>
            <a:endParaRPr lang="en-US" dirty="0"/>
          </a:p>
          <a:p>
            <a:r>
              <a:rPr lang="en-US" dirty="0" smtClean="0"/>
              <a:t>91 and 12 (-1.4)</a:t>
            </a:r>
          </a:p>
          <a:p>
            <a:r>
              <a:rPr lang="en-US" dirty="0" smtClean="0"/>
              <a:t>91 and 20 (-9.4)</a:t>
            </a:r>
            <a:endParaRPr lang="en-US" dirty="0"/>
          </a:p>
        </p:txBody>
      </p:sp>
    </p:spTree>
    <p:extLst>
      <p:ext uri="{BB962C8B-B14F-4D97-AF65-F5344CB8AC3E}">
        <p14:creationId xmlns:p14="http://schemas.microsoft.com/office/powerpoint/2010/main" val="117501220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r>
              <a:rPr lang="en-US" b="0" dirty="0"/>
              <a:t>A</a:t>
            </a:r>
            <a:r>
              <a:rPr lang="en-US" b="0" dirty="0" smtClean="0"/>
              <a:t>ssume </a:t>
            </a:r>
            <a:r>
              <a:rPr lang="en-US" b="0" dirty="0"/>
              <a:t>we have two critically </a:t>
            </a:r>
            <a:r>
              <a:rPr lang="en-US" b="0" dirty="0" smtClean="0"/>
              <a:t>ill  patients</a:t>
            </a:r>
            <a:r>
              <a:rPr lang="en-US" b="0" dirty="0"/>
              <a:t>: one not receiving </a:t>
            </a:r>
            <a:r>
              <a:rPr lang="en-US" b="0" dirty="0" smtClean="0"/>
              <a:t>nutrition </a:t>
            </a:r>
            <a:r>
              <a:rPr lang="en-US" b="0" dirty="0"/>
              <a:t>support with a NB of –20 </a:t>
            </a:r>
            <a:r>
              <a:rPr lang="en-US" b="0" dirty="0" smtClean="0"/>
              <a:t>g/d  and </a:t>
            </a:r>
            <a:r>
              <a:rPr lang="en-US" b="0" dirty="0"/>
              <a:t>another receiving </a:t>
            </a:r>
            <a:r>
              <a:rPr lang="en-US" b="0" dirty="0" smtClean="0"/>
              <a:t>nutrition support </a:t>
            </a:r>
            <a:r>
              <a:rPr lang="en-US" b="0" dirty="0"/>
              <a:t>at –5 g/d. </a:t>
            </a:r>
            <a:endParaRPr lang="en-US" b="0" dirty="0" smtClean="0"/>
          </a:p>
          <a:p>
            <a:r>
              <a:rPr lang="en-US" b="0" dirty="0" smtClean="0"/>
              <a:t>Compare the risk and clinical outcome </a:t>
            </a:r>
            <a:endParaRPr lang="en-US" b="0" dirty="0"/>
          </a:p>
          <a:p>
            <a:endParaRPr lang="en-US" b="0" dirty="0" smtClean="0"/>
          </a:p>
          <a:p>
            <a:r>
              <a:rPr lang="en-US" b="0" dirty="0" smtClean="0"/>
              <a:t>when </a:t>
            </a:r>
            <a:r>
              <a:rPr lang="en-US" b="0" dirty="0"/>
              <a:t>a patient </a:t>
            </a:r>
            <a:r>
              <a:rPr lang="en-US" b="0" dirty="0" smtClean="0"/>
              <a:t>loses about </a:t>
            </a:r>
            <a:r>
              <a:rPr lang="en-US" b="0" dirty="0"/>
              <a:t>30% to 40% of their body</a:t>
            </a:r>
          </a:p>
          <a:p>
            <a:r>
              <a:rPr lang="en-US" b="0" dirty="0"/>
              <a:t>cell mass, the patient can die </a:t>
            </a:r>
            <a:r>
              <a:rPr lang="en-US" b="0" dirty="0" smtClean="0"/>
              <a:t>from  protein </a:t>
            </a:r>
            <a:r>
              <a:rPr lang="en-US" b="0" dirty="0"/>
              <a:t>malnutrition or starvation.</a:t>
            </a:r>
          </a:p>
          <a:p>
            <a:r>
              <a:rPr lang="en-US" b="0" dirty="0" smtClean="0"/>
              <a:t>. </a:t>
            </a:r>
            <a:endParaRPr lang="en-US" b="0" dirty="0"/>
          </a:p>
          <a:p>
            <a:endParaRPr lang="en-US" b="0" dirty="0"/>
          </a:p>
        </p:txBody>
      </p:sp>
    </p:spTree>
    <p:extLst>
      <p:ext uri="{BB962C8B-B14F-4D97-AF65-F5344CB8AC3E}">
        <p14:creationId xmlns:p14="http://schemas.microsoft.com/office/powerpoint/2010/main" val="277971693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NPC : N ratio</a:t>
            </a:r>
            <a:endParaRPr lang="en-US" dirty="0"/>
          </a:p>
        </p:txBody>
      </p:sp>
      <p:sp>
        <p:nvSpPr>
          <p:cNvPr id="3" name="Content Placeholder 2"/>
          <p:cNvSpPr>
            <a:spLocks noGrp="1"/>
          </p:cNvSpPr>
          <p:nvPr>
            <p:ph idx="1"/>
          </p:nvPr>
        </p:nvSpPr>
        <p:spPr/>
        <p:txBody>
          <a:bodyPr/>
          <a:lstStyle/>
          <a:p>
            <a:r>
              <a:rPr lang="en-US" b="0" dirty="0" err="1"/>
              <a:t>Desireable</a:t>
            </a:r>
            <a:r>
              <a:rPr lang="en-US" b="0" dirty="0"/>
              <a:t> NPC:N Ratios</a:t>
            </a:r>
          </a:p>
          <a:p>
            <a:r>
              <a:rPr lang="en-US" b="0" dirty="0"/>
              <a:t>80:1 the most severely stressed patients</a:t>
            </a:r>
          </a:p>
          <a:p>
            <a:r>
              <a:rPr lang="en-US" b="0" dirty="0"/>
              <a:t>100:1 severely stressed patients</a:t>
            </a:r>
          </a:p>
          <a:p>
            <a:r>
              <a:rPr lang="en-US" b="0" dirty="0"/>
              <a:t>150:1 unstressed patient</a:t>
            </a:r>
          </a:p>
          <a:p>
            <a:endParaRPr lang="en-US" dirty="0"/>
          </a:p>
        </p:txBody>
      </p:sp>
    </p:spTree>
    <p:extLst>
      <p:ext uri="{BB962C8B-B14F-4D97-AF65-F5344CB8AC3E}">
        <p14:creationId xmlns:p14="http://schemas.microsoft.com/office/powerpoint/2010/main" val="159375897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of metabolism</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6221894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p:cNvSpPr>
            <a:spLocks noGrp="1" noChangeArrowheads="1"/>
          </p:cNvSpPr>
          <p:nvPr>
            <p:ph type="title"/>
          </p:nvPr>
        </p:nvSpPr>
        <p:spPr>
          <a:xfrm>
            <a:off x="762000" y="1028700"/>
            <a:ext cx="7924800" cy="609600"/>
          </a:xfrm>
        </p:spPr>
        <p:txBody>
          <a:bodyPr>
            <a:normAutofit fontScale="90000"/>
          </a:bodyPr>
          <a:lstStyle/>
          <a:p>
            <a:pPr eaLnBrk="1" fontAlgn="auto" hangingPunct="1">
              <a:spcAft>
                <a:spcPts val="0"/>
              </a:spcAft>
              <a:defRPr/>
            </a:pPr>
            <a:r>
              <a:rPr lang="en-US" b="1" smtClean="0">
                <a:latin typeface="Times New Roman" pitchFamily="18" charset="0"/>
                <a:cs typeface="Times New Roman" pitchFamily="18" charset="0"/>
              </a:rPr>
              <a:t>Adipose Tissue</a:t>
            </a:r>
          </a:p>
        </p:txBody>
      </p:sp>
      <p:sp>
        <p:nvSpPr>
          <p:cNvPr id="10243" name="Rectangle 3"/>
          <p:cNvSpPr>
            <a:spLocks noGrp="1" noChangeArrowheads="1"/>
          </p:cNvSpPr>
          <p:nvPr>
            <p:ph idx="1"/>
          </p:nvPr>
        </p:nvSpPr>
        <p:spPr/>
        <p:txBody>
          <a:bodyPr/>
          <a:lstStyle/>
          <a:p>
            <a:pPr algn="just" eaLnBrk="1" hangingPunct="1"/>
            <a:r>
              <a:rPr lang="en-US" smtClean="0">
                <a:cs typeface="Times New Roman" pitchFamily="18" charset="0"/>
              </a:rPr>
              <a:t>Main energy source (geometry structure (3D), anhydros.</a:t>
            </a:r>
          </a:p>
          <a:p>
            <a:pPr algn="just" eaLnBrk="1" hangingPunct="1"/>
            <a:r>
              <a:rPr lang="en-US" smtClean="0">
                <a:cs typeface="Times New Roman" pitchFamily="18" charset="0"/>
              </a:rPr>
              <a:t>Whole body (subcutaneous).   </a:t>
            </a:r>
          </a:p>
          <a:p>
            <a:pPr algn="just" eaLnBrk="1" hangingPunct="1"/>
            <a:r>
              <a:rPr lang="en-US" smtClean="0">
                <a:cs typeface="Times New Roman" pitchFamily="18" charset="0"/>
              </a:rPr>
              <a:t>Geometry structure at tissue with a lot of capillaries.</a:t>
            </a:r>
          </a:p>
          <a:p>
            <a:pPr algn="just" eaLnBrk="1" hangingPunct="1"/>
            <a:r>
              <a:rPr lang="en-US" smtClean="0">
                <a:cs typeface="Times New Roman" pitchFamily="18" charset="0"/>
              </a:rPr>
              <a:t>Synthesized from VLDL (liver) &amp; chylomicron (small intestine).</a:t>
            </a:r>
          </a:p>
          <a:p>
            <a:pPr eaLnBrk="1" hangingPunct="1"/>
            <a:endParaRPr lang="en-US" smtClean="0"/>
          </a:p>
        </p:txBody>
      </p:sp>
    </p:spTree>
    <p:extLst>
      <p:ext uri="{BB962C8B-B14F-4D97-AF65-F5344CB8AC3E}">
        <p14:creationId xmlns:p14="http://schemas.microsoft.com/office/powerpoint/2010/main" val="168326008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p:cNvSpPr>
            <a:spLocks noGrp="1" noChangeArrowheads="1"/>
          </p:cNvSpPr>
          <p:nvPr>
            <p:ph type="title"/>
          </p:nvPr>
        </p:nvSpPr>
        <p:spPr>
          <a:xfrm>
            <a:off x="762000" y="1028700"/>
            <a:ext cx="7924800" cy="609600"/>
          </a:xfrm>
        </p:spPr>
        <p:txBody>
          <a:bodyPr>
            <a:normAutofit fontScale="90000"/>
          </a:bodyPr>
          <a:lstStyle/>
          <a:p>
            <a:pPr eaLnBrk="1" fontAlgn="auto" hangingPunct="1">
              <a:spcAft>
                <a:spcPts val="0"/>
              </a:spcAft>
              <a:defRPr/>
            </a:pPr>
            <a:r>
              <a:rPr lang="en-US" smtClean="0">
                <a:latin typeface="Times New Roman" pitchFamily="18" charset="0"/>
                <a:cs typeface="Times New Roman" pitchFamily="18" charset="0"/>
              </a:rPr>
              <a:t>Liver</a:t>
            </a:r>
          </a:p>
        </p:txBody>
      </p:sp>
      <p:sp>
        <p:nvSpPr>
          <p:cNvPr id="11267" name="Rectangle 3"/>
          <p:cNvSpPr>
            <a:spLocks noGrp="1" noChangeArrowheads="1"/>
          </p:cNvSpPr>
          <p:nvPr>
            <p:ph idx="1"/>
          </p:nvPr>
        </p:nvSpPr>
        <p:spPr/>
        <p:txBody>
          <a:bodyPr/>
          <a:lstStyle/>
          <a:p>
            <a:pPr algn="just" eaLnBrk="1" hangingPunct="1">
              <a:lnSpc>
                <a:spcPct val="90000"/>
              </a:lnSpc>
            </a:pPr>
            <a:r>
              <a:rPr lang="en-US" smtClean="0">
                <a:cs typeface="Times New Roman" pitchFamily="18" charset="0"/>
              </a:rPr>
              <a:t>Control center for CHO, lipid &amp; amino acid  metabolism.</a:t>
            </a:r>
          </a:p>
          <a:p>
            <a:pPr algn="just" eaLnBrk="1" hangingPunct="1">
              <a:lnSpc>
                <a:spcPct val="90000"/>
              </a:lnSpc>
            </a:pPr>
            <a:r>
              <a:rPr lang="en-US" smtClean="0">
                <a:cs typeface="Times New Roman" pitchFamily="18" charset="0"/>
              </a:rPr>
              <a:t>Liver &amp; renal: gluconeogenesis (production of glucose from glycerol, lactate &amp; alpha ketoacids from  amino acid (especially Alanin).</a:t>
            </a:r>
          </a:p>
          <a:p>
            <a:pPr algn="just" eaLnBrk="1" hangingPunct="1">
              <a:lnSpc>
                <a:spcPct val="90000"/>
              </a:lnSpc>
            </a:pPr>
            <a:r>
              <a:rPr lang="en-US" smtClean="0">
                <a:cs typeface="Times New Roman" pitchFamily="18" charset="0"/>
              </a:rPr>
              <a:t>After meal, liver can take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glucose &amp; store as glycogen.</a:t>
            </a:r>
          </a:p>
          <a:p>
            <a:pPr algn="just" eaLnBrk="1" hangingPunct="1">
              <a:lnSpc>
                <a:spcPct val="90000"/>
              </a:lnSpc>
            </a:pPr>
            <a:r>
              <a:rPr lang="en-US" smtClean="0">
                <a:cs typeface="Times New Roman" pitchFamily="18" charset="0"/>
              </a:rPr>
              <a:t>During fasting, liver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glucose (glycogenolysis &amp; gluconeogenesis).</a:t>
            </a:r>
          </a:p>
          <a:p>
            <a:pPr eaLnBrk="1" hangingPunct="1">
              <a:lnSpc>
                <a:spcPct val="90000"/>
              </a:lnSpc>
              <a:buFont typeface="Wingdings" pitchFamily="2" charset="2"/>
              <a:buNone/>
            </a:pPr>
            <a:endParaRPr lang="en-US" smtClean="0"/>
          </a:p>
        </p:txBody>
      </p:sp>
    </p:spTree>
    <p:extLst>
      <p:ext uri="{BB962C8B-B14F-4D97-AF65-F5344CB8AC3E}">
        <p14:creationId xmlns:p14="http://schemas.microsoft.com/office/powerpoint/2010/main" val="288177518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2"/>
          <p:cNvSpPr>
            <a:spLocks noGrp="1" noChangeArrowheads="1"/>
          </p:cNvSpPr>
          <p:nvPr>
            <p:ph type="title"/>
          </p:nvPr>
        </p:nvSpPr>
        <p:spPr>
          <a:xfrm>
            <a:off x="762000" y="1028700"/>
            <a:ext cx="7924800" cy="609600"/>
          </a:xfrm>
        </p:spPr>
        <p:txBody>
          <a:bodyPr>
            <a:normAutofit fontScale="90000"/>
          </a:bodyPr>
          <a:lstStyle/>
          <a:p>
            <a:pPr eaLnBrk="1" fontAlgn="auto" hangingPunct="1">
              <a:spcAft>
                <a:spcPts val="0"/>
              </a:spcAft>
              <a:defRPr/>
            </a:pPr>
            <a:r>
              <a:rPr lang="en-US" dirty="0" smtClean="0">
                <a:latin typeface="Times New Roman" pitchFamily="18" charset="0"/>
                <a:cs typeface="Times New Roman" pitchFamily="18" charset="0"/>
              </a:rPr>
              <a:t>Liver</a:t>
            </a:r>
          </a:p>
        </p:txBody>
      </p:sp>
      <p:sp>
        <p:nvSpPr>
          <p:cNvPr id="12291" name="Rectangle 3"/>
          <p:cNvSpPr>
            <a:spLocks noGrp="1" noChangeArrowheads="1"/>
          </p:cNvSpPr>
          <p:nvPr>
            <p:ph idx="1"/>
          </p:nvPr>
        </p:nvSpPr>
        <p:spPr>
          <a:xfrm>
            <a:off x="1219200" y="1828800"/>
            <a:ext cx="6440245" cy="3894269"/>
          </a:xfrm>
        </p:spPr>
        <p:txBody>
          <a:bodyPr/>
          <a:lstStyle/>
          <a:p>
            <a:pPr algn="just" eaLnBrk="1" hangingPunct="1">
              <a:lnSpc>
                <a:spcPct val="90000"/>
              </a:lnSpc>
            </a:pPr>
            <a:r>
              <a:rPr lang="en-US" dirty="0" smtClean="0">
                <a:cs typeface="Times New Roman" pitchFamily="18" charset="0"/>
              </a:rPr>
              <a:t>After meal, synthesis of fatty acid occurs</a:t>
            </a:r>
            <a:r>
              <a:rPr lang="en-US" dirty="0" smtClean="0">
                <a:latin typeface="Times New Roman" pitchFamily="18" charset="0"/>
                <a:cs typeface="Times New Roman" pitchFamily="18" charset="0"/>
                <a:sym typeface="Symbol" pitchFamily="18" charset="2"/>
              </a:rPr>
              <a:t></a:t>
            </a:r>
            <a:r>
              <a:rPr lang="en-US" dirty="0" smtClean="0">
                <a:cs typeface="Times New Roman" pitchFamily="18" charset="0"/>
              </a:rPr>
              <a:t> plasma (VLDL).</a:t>
            </a:r>
          </a:p>
          <a:p>
            <a:pPr algn="just" eaLnBrk="1" hangingPunct="1">
              <a:lnSpc>
                <a:spcPct val="90000"/>
              </a:lnSpc>
            </a:pPr>
            <a:r>
              <a:rPr lang="en-US" dirty="0" smtClean="0">
                <a:cs typeface="Times New Roman" pitchFamily="18" charset="0"/>
              </a:rPr>
              <a:t>During fasting, liver degrade FFA </a:t>
            </a:r>
            <a:r>
              <a:rPr lang="en-US" dirty="0" smtClean="0">
                <a:latin typeface="Times New Roman" pitchFamily="18" charset="0"/>
                <a:cs typeface="Times New Roman" pitchFamily="18" charset="0"/>
                <a:sym typeface="Symbol" pitchFamily="18" charset="2"/>
              </a:rPr>
              <a:t></a:t>
            </a:r>
            <a:r>
              <a:rPr lang="en-US" dirty="0" smtClean="0">
                <a:cs typeface="Times New Roman" pitchFamily="18" charset="0"/>
              </a:rPr>
              <a:t> </a:t>
            </a:r>
            <a:r>
              <a:rPr lang="en-US" dirty="0" err="1" smtClean="0">
                <a:cs typeface="Times New Roman" pitchFamily="18" charset="0"/>
              </a:rPr>
              <a:t>keton</a:t>
            </a:r>
            <a:r>
              <a:rPr lang="en-US" dirty="0" smtClean="0">
                <a:cs typeface="Times New Roman" pitchFamily="18" charset="0"/>
              </a:rPr>
              <a:t> bodies.</a:t>
            </a:r>
          </a:p>
          <a:p>
            <a:pPr algn="just" eaLnBrk="1" hangingPunct="1">
              <a:lnSpc>
                <a:spcPct val="90000"/>
              </a:lnSpc>
            </a:pPr>
            <a:r>
              <a:rPr lang="en-US" dirty="0" smtClean="0">
                <a:cs typeface="Times New Roman" pitchFamily="18" charset="0"/>
              </a:rPr>
              <a:t>Controller of pathway: </a:t>
            </a:r>
            <a:r>
              <a:rPr lang="en-US" dirty="0" err="1" smtClean="0">
                <a:cs typeface="Times New Roman" pitchFamily="18" charset="0"/>
              </a:rPr>
              <a:t>malonyl</a:t>
            </a:r>
            <a:r>
              <a:rPr lang="en-US" dirty="0" smtClean="0">
                <a:cs typeface="Times New Roman" pitchFamily="18" charset="0"/>
              </a:rPr>
              <a:t> CoA level.</a:t>
            </a:r>
          </a:p>
          <a:p>
            <a:pPr algn="just" eaLnBrk="1" hangingPunct="1">
              <a:lnSpc>
                <a:spcPct val="90000"/>
              </a:lnSpc>
            </a:pPr>
            <a:r>
              <a:rPr lang="en-US" dirty="0" smtClean="0">
                <a:cs typeface="Times New Roman" pitchFamily="18" charset="0"/>
              </a:rPr>
              <a:t>Energy source for liver: amino acid Carbon skeleton from diet/ tissue.  </a:t>
            </a:r>
          </a:p>
          <a:p>
            <a:pPr algn="just" eaLnBrk="1" hangingPunct="1">
              <a:lnSpc>
                <a:spcPct val="90000"/>
              </a:lnSpc>
            </a:pPr>
            <a:r>
              <a:rPr lang="en-US" dirty="0" smtClean="0">
                <a:cs typeface="Times New Roman" pitchFamily="18" charset="0"/>
              </a:rPr>
              <a:t>Glycolysis occur in liver</a:t>
            </a:r>
            <a:endParaRPr lang="en-US" dirty="0" smtClean="0"/>
          </a:p>
        </p:txBody>
      </p:sp>
    </p:spTree>
    <p:extLst>
      <p:ext uri="{BB962C8B-B14F-4D97-AF65-F5344CB8AC3E}">
        <p14:creationId xmlns:p14="http://schemas.microsoft.com/office/powerpoint/2010/main" val="9990985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81000" y="533400"/>
            <a:ext cx="7543800" cy="692150"/>
          </a:xfrm>
        </p:spPr>
        <p:txBody>
          <a:bodyPr>
            <a:normAutofit fontScale="90000"/>
          </a:bodyPr>
          <a:lstStyle/>
          <a:p>
            <a:pPr eaLnBrk="1" hangingPunct="1"/>
            <a:r>
              <a:rPr lang="en-US" sz="3200" dirty="0" smtClean="0">
                <a:latin typeface="Cambria" pitchFamily="18" charset="0"/>
                <a:ea typeface="ＭＳ Ｐゴシック" pitchFamily="34" charset="-128"/>
              </a:rPr>
              <a:t>A large amount of energy is liberated when </a:t>
            </a:r>
          </a:p>
        </p:txBody>
      </p:sp>
      <p:sp>
        <p:nvSpPr>
          <p:cNvPr id="25604" name="Text Box 4"/>
          <p:cNvSpPr txBox="1">
            <a:spLocks noChangeArrowheads="1"/>
          </p:cNvSpPr>
          <p:nvPr/>
        </p:nvSpPr>
        <p:spPr bwMode="auto">
          <a:xfrm>
            <a:off x="754063" y="1447800"/>
            <a:ext cx="495300" cy="461963"/>
          </a:xfrm>
          <a:prstGeom prst="rect">
            <a:avLst/>
          </a:prstGeom>
          <a:noFill/>
          <a:ln w="9525">
            <a:noFill/>
            <a:miter lim="800000"/>
            <a:headEnd/>
            <a:tailEnd/>
          </a:ln>
        </p:spPr>
        <p:txBody>
          <a:bodyPr wrap="none">
            <a:spAutoFit/>
          </a:bodyPr>
          <a:lstStyle/>
          <a:p>
            <a:pPr algn="ctr" rtl="0">
              <a:defRPr/>
            </a:pPr>
            <a:r>
              <a:rPr lang="en-US" sz="2400" b="1" dirty="0">
                <a:solidFill>
                  <a:schemeClr val="accent2">
                    <a:lumMod val="75000"/>
                  </a:schemeClr>
                </a:solidFill>
                <a:latin typeface="Cambria" pitchFamily="18" charset="0"/>
                <a:ea typeface="+mn-ea"/>
                <a:cs typeface="Arial" charset="0"/>
              </a:rPr>
              <a:t>1.</a:t>
            </a:r>
            <a:r>
              <a:rPr lang="en-US" sz="2000" b="1" dirty="0">
                <a:solidFill>
                  <a:schemeClr val="accent2">
                    <a:lumMod val="75000"/>
                  </a:schemeClr>
                </a:solidFill>
                <a:latin typeface="Cambria" pitchFamily="18" charset="0"/>
                <a:ea typeface="+mn-ea"/>
                <a:cs typeface="Arial" charset="0"/>
              </a:rPr>
              <a:t> </a:t>
            </a:r>
          </a:p>
        </p:txBody>
      </p:sp>
      <p:sp>
        <p:nvSpPr>
          <p:cNvPr id="25605" name="Text Box 5"/>
          <p:cNvSpPr txBox="1">
            <a:spLocks noChangeArrowheads="1"/>
          </p:cNvSpPr>
          <p:nvPr/>
        </p:nvSpPr>
        <p:spPr bwMode="auto">
          <a:xfrm>
            <a:off x="914400" y="5029200"/>
            <a:ext cx="463550" cy="400050"/>
          </a:xfrm>
          <a:prstGeom prst="rect">
            <a:avLst/>
          </a:prstGeom>
          <a:noFill/>
          <a:ln w="9525">
            <a:noFill/>
            <a:miter lim="800000"/>
            <a:headEnd/>
            <a:tailEnd/>
          </a:ln>
        </p:spPr>
        <p:txBody>
          <a:bodyPr wrap="none">
            <a:spAutoFit/>
          </a:bodyPr>
          <a:lstStyle/>
          <a:p>
            <a:pPr algn="ctr" rtl="0">
              <a:defRPr/>
            </a:pPr>
            <a:r>
              <a:rPr lang="en-US" sz="2000" b="1" dirty="0">
                <a:solidFill>
                  <a:schemeClr val="accent2">
                    <a:lumMod val="75000"/>
                  </a:schemeClr>
                </a:solidFill>
                <a:latin typeface="+mj-lt"/>
                <a:ea typeface="+mn-ea"/>
                <a:cs typeface="Arial" charset="0"/>
              </a:rPr>
              <a:t>2.</a:t>
            </a:r>
            <a:r>
              <a:rPr lang="en-US" sz="2000" dirty="0">
                <a:solidFill>
                  <a:schemeClr val="accent2">
                    <a:lumMod val="75000"/>
                  </a:schemeClr>
                </a:solidFill>
                <a:latin typeface="+mj-lt"/>
                <a:ea typeface="+mn-ea"/>
                <a:cs typeface="Arial" charset="0"/>
              </a:rPr>
              <a:t> </a:t>
            </a:r>
          </a:p>
        </p:txBody>
      </p:sp>
      <p:sp>
        <p:nvSpPr>
          <p:cNvPr id="24582" name="Rectangle 6"/>
          <p:cNvSpPr>
            <a:spLocks noChangeArrowheads="1"/>
          </p:cNvSpPr>
          <p:nvPr/>
        </p:nvSpPr>
        <p:spPr bwMode="auto">
          <a:xfrm>
            <a:off x="1447800" y="4953000"/>
            <a:ext cx="5410200" cy="457200"/>
          </a:xfrm>
          <a:prstGeom prst="rect">
            <a:avLst/>
          </a:prstGeom>
          <a:noFill/>
          <a:ln w="9525">
            <a:noFill/>
            <a:miter lim="800000"/>
            <a:headEnd/>
            <a:tailEnd/>
          </a:ln>
        </p:spPr>
        <p:txBody>
          <a:bodyPr anchor="ctr">
            <a:spAutoFit/>
          </a:bodyPr>
          <a:lstStyle/>
          <a:p>
            <a:pPr algn="l" rtl="0"/>
            <a:r>
              <a:rPr lang="en-US" sz="2400">
                <a:solidFill>
                  <a:srgbClr val="404040"/>
                </a:solidFill>
                <a:effectLst>
                  <a:outerShdw blurRad="38100" dist="38100" dir="2700000" algn="tl">
                    <a:srgbClr val="C0C0C0"/>
                  </a:outerShdw>
                </a:effectLst>
                <a:latin typeface="Cambria" pitchFamily="18" charset="0"/>
              </a:rPr>
              <a:t>ATP → AMP + PPi (pyrophospahte)</a:t>
            </a:r>
          </a:p>
        </p:txBody>
      </p:sp>
      <p:sp>
        <p:nvSpPr>
          <p:cNvPr id="24583" name="Rectangle 7"/>
          <p:cNvSpPr>
            <a:spLocks noChangeArrowheads="1"/>
          </p:cNvSpPr>
          <p:nvPr/>
        </p:nvSpPr>
        <p:spPr bwMode="auto">
          <a:xfrm>
            <a:off x="1254125" y="1447800"/>
            <a:ext cx="4710113" cy="461963"/>
          </a:xfrm>
          <a:prstGeom prst="rect">
            <a:avLst/>
          </a:prstGeom>
          <a:noFill/>
          <a:ln w="9525">
            <a:noFill/>
            <a:miter lim="800000"/>
            <a:headEnd/>
            <a:tailEnd/>
          </a:ln>
        </p:spPr>
        <p:txBody>
          <a:bodyPr wrap="none">
            <a:spAutoFit/>
          </a:bodyPr>
          <a:lstStyle/>
          <a:p>
            <a:pPr algn="ctr" rtl="0"/>
            <a:r>
              <a:rPr lang="en-US" sz="2400">
                <a:solidFill>
                  <a:srgbClr val="404040"/>
                </a:solidFill>
                <a:effectLst>
                  <a:outerShdw blurRad="38100" dist="38100" dir="2700000" algn="tl">
                    <a:srgbClr val="C0C0C0"/>
                  </a:outerShdw>
                </a:effectLst>
                <a:latin typeface="Cambria" pitchFamily="18" charset="0"/>
              </a:rPr>
              <a:t>ATP → ADP + Pi (orthophosphate)</a:t>
            </a:r>
            <a:r>
              <a:rPr lang="en-US" sz="2000">
                <a:solidFill>
                  <a:srgbClr val="404040"/>
                </a:solidFill>
                <a:effectLst>
                  <a:outerShdw blurRad="38100" dist="38100" dir="2700000" algn="tl">
                    <a:srgbClr val="C0C0C0"/>
                  </a:outerShdw>
                </a:effectLst>
                <a:latin typeface="Cambria" pitchFamily="18" charset="0"/>
              </a:rPr>
              <a:t> </a:t>
            </a:r>
          </a:p>
        </p:txBody>
      </p:sp>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057400"/>
            <a:ext cx="5899150" cy="257651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17060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Grp="1" noChangeArrowheads="1"/>
          </p:cNvSpPr>
          <p:nvPr>
            <p:ph type="title"/>
          </p:nvPr>
        </p:nvSpPr>
        <p:spPr/>
        <p:txBody>
          <a:bodyPr>
            <a:normAutofit fontScale="90000"/>
          </a:bodyPr>
          <a:lstStyle/>
          <a:p>
            <a:pPr eaLnBrk="1" fontAlgn="auto" hangingPunct="1">
              <a:spcAft>
                <a:spcPts val="0"/>
              </a:spcAft>
              <a:defRPr/>
            </a:pPr>
            <a:r>
              <a:rPr lang="en-US" smtClean="0">
                <a:latin typeface="Times New Roman" pitchFamily="18" charset="0"/>
                <a:cs typeface="Times New Roman" pitchFamily="18" charset="0"/>
              </a:rPr>
              <a:t>Muscle</a:t>
            </a:r>
            <a:br>
              <a:rPr lang="en-US" smtClean="0">
                <a:latin typeface="Times New Roman" pitchFamily="18" charset="0"/>
                <a:cs typeface="Times New Roman" pitchFamily="18" charset="0"/>
              </a:rPr>
            </a:br>
            <a:endParaRPr lang="en-US" smtClean="0">
              <a:latin typeface="Times New Roman" pitchFamily="18" charset="0"/>
              <a:cs typeface="Times New Roman" pitchFamily="18" charset="0"/>
            </a:endParaRPr>
          </a:p>
        </p:txBody>
      </p:sp>
      <p:sp>
        <p:nvSpPr>
          <p:cNvPr id="25603" name="Rectangle 3"/>
          <p:cNvSpPr>
            <a:spLocks noGrp="1" noChangeArrowheads="1"/>
          </p:cNvSpPr>
          <p:nvPr>
            <p:ph idx="1"/>
          </p:nvPr>
        </p:nvSpPr>
        <p:spPr/>
        <p:txBody>
          <a:bodyPr>
            <a:normAutofit/>
          </a:bodyPr>
          <a:lstStyle/>
          <a:p>
            <a:pPr marL="274320" indent="-274320" algn="just" eaLnBrk="1" fontAlgn="auto" hangingPunct="1">
              <a:lnSpc>
                <a:spcPct val="90000"/>
              </a:lnSpc>
              <a:spcAft>
                <a:spcPts val="0"/>
              </a:spcAft>
              <a:buFont typeface="Wingdings"/>
              <a:buChar char=""/>
              <a:defRPr/>
            </a:pPr>
            <a:r>
              <a:rPr lang="en-US" dirty="0" smtClean="0">
                <a:latin typeface="Times New Roman" pitchFamily="18" charset="0"/>
                <a:cs typeface="Times New Roman" pitchFamily="18" charset="0"/>
                <a:sym typeface="Symbol" pitchFamily="18" charset="2"/>
              </a:rPr>
              <a:t></a:t>
            </a:r>
            <a:r>
              <a:rPr lang="en-US" dirty="0" smtClean="0">
                <a:cs typeface="Times New Roman" pitchFamily="18" charset="0"/>
              </a:rPr>
              <a:t> glycogen storage after meal.</a:t>
            </a:r>
          </a:p>
          <a:p>
            <a:pPr marL="274320" indent="-274320" algn="just" eaLnBrk="1" fontAlgn="auto" hangingPunct="1">
              <a:lnSpc>
                <a:spcPct val="90000"/>
              </a:lnSpc>
              <a:spcAft>
                <a:spcPts val="0"/>
              </a:spcAft>
              <a:buFont typeface="Wingdings"/>
              <a:buChar char=""/>
              <a:defRPr/>
            </a:pPr>
            <a:r>
              <a:rPr lang="en-US" dirty="0" smtClean="0">
                <a:cs typeface="Times New Roman" pitchFamily="18" charset="0"/>
              </a:rPr>
              <a:t>Exercise: glycogen is converted directly to glucose 6-phosfat (enter glycolysis pathway).</a:t>
            </a:r>
          </a:p>
          <a:p>
            <a:pPr marL="0" indent="0" algn="just" eaLnBrk="1" fontAlgn="auto" hangingPunct="1">
              <a:lnSpc>
                <a:spcPct val="90000"/>
              </a:lnSpc>
              <a:spcAft>
                <a:spcPts val="0"/>
              </a:spcAft>
              <a:buFont typeface="Wingdings"/>
              <a:buNone/>
              <a:defRPr/>
            </a:pPr>
            <a:endParaRPr lang="en-US" dirty="0" smtClean="0">
              <a:cs typeface="Times New Roman" pitchFamily="18" charset="0"/>
            </a:endParaRPr>
          </a:p>
          <a:p>
            <a:pPr marL="274320" indent="-274320" algn="just" eaLnBrk="1" fontAlgn="auto" hangingPunct="1">
              <a:lnSpc>
                <a:spcPct val="90000"/>
              </a:lnSpc>
              <a:spcAft>
                <a:spcPts val="0"/>
              </a:spcAft>
              <a:buFont typeface="Wingdings"/>
              <a:buChar char=""/>
              <a:defRPr/>
            </a:pPr>
            <a:r>
              <a:rPr lang="en-US" dirty="0" smtClean="0">
                <a:cs typeface="Times New Roman" pitchFamily="18" charset="0"/>
              </a:rPr>
              <a:t>Vigorous exercise: anaerobic glycolysis </a:t>
            </a:r>
            <a:r>
              <a:rPr lang="en-US" dirty="0" smtClean="0">
                <a:latin typeface="Times New Roman" pitchFamily="18" charset="0"/>
                <a:cs typeface="Times New Roman" pitchFamily="18" charset="0"/>
                <a:sym typeface="Symbol" pitchFamily="18" charset="2"/>
              </a:rPr>
              <a:t></a:t>
            </a:r>
            <a:r>
              <a:rPr lang="en-US" dirty="0" smtClean="0">
                <a:cs typeface="Times New Roman" pitchFamily="18" charset="0"/>
              </a:rPr>
              <a:t> main E source, not from fatty acid or protein.  </a:t>
            </a:r>
          </a:p>
          <a:p>
            <a:pPr marL="274320" indent="-274320" algn="just" eaLnBrk="1" fontAlgn="auto" hangingPunct="1">
              <a:lnSpc>
                <a:spcPct val="90000"/>
              </a:lnSpc>
              <a:spcAft>
                <a:spcPts val="0"/>
              </a:spcAft>
              <a:buFont typeface="Wingdings"/>
              <a:buChar char=""/>
              <a:defRPr/>
            </a:pPr>
            <a:endParaRPr lang="en-US" dirty="0" smtClean="0"/>
          </a:p>
        </p:txBody>
      </p:sp>
    </p:spTree>
    <p:extLst>
      <p:ext uri="{BB962C8B-B14F-4D97-AF65-F5344CB8AC3E}">
        <p14:creationId xmlns:p14="http://schemas.microsoft.com/office/powerpoint/2010/main" val="2261234620"/>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Grp="1" noChangeArrowheads="1"/>
          </p:cNvSpPr>
          <p:nvPr>
            <p:ph type="title"/>
          </p:nvPr>
        </p:nvSpPr>
        <p:spPr/>
        <p:txBody>
          <a:bodyPr>
            <a:normAutofit fontScale="90000"/>
          </a:bodyPr>
          <a:lstStyle/>
          <a:p>
            <a:pPr eaLnBrk="1" fontAlgn="auto" hangingPunct="1">
              <a:spcAft>
                <a:spcPts val="0"/>
              </a:spcAft>
              <a:defRPr/>
            </a:pPr>
            <a:r>
              <a:rPr lang="en-US" smtClean="0">
                <a:latin typeface="Times New Roman" pitchFamily="18" charset="0"/>
                <a:cs typeface="Times New Roman" pitchFamily="18" charset="0"/>
              </a:rPr>
              <a:t>Muscle</a:t>
            </a:r>
            <a:br>
              <a:rPr lang="en-US" smtClean="0">
                <a:latin typeface="Times New Roman" pitchFamily="18" charset="0"/>
                <a:cs typeface="Times New Roman" pitchFamily="18" charset="0"/>
              </a:rPr>
            </a:br>
            <a:endParaRPr lang="en-US" smtClean="0">
              <a:latin typeface="Times New Roman" pitchFamily="18" charset="0"/>
              <a:cs typeface="Times New Roman" pitchFamily="18" charset="0"/>
            </a:endParaRPr>
          </a:p>
        </p:txBody>
      </p:sp>
      <p:sp>
        <p:nvSpPr>
          <p:cNvPr id="14339" name="Rectangle 3"/>
          <p:cNvSpPr>
            <a:spLocks noGrp="1" noChangeArrowheads="1"/>
          </p:cNvSpPr>
          <p:nvPr>
            <p:ph idx="1"/>
          </p:nvPr>
        </p:nvSpPr>
        <p:spPr/>
        <p:txBody>
          <a:bodyPr/>
          <a:lstStyle/>
          <a:p>
            <a:pPr algn="just" eaLnBrk="1" hangingPunct="1"/>
            <a:r>
              <a:rPr lang="en-US" smtClean="0">
                <a:cs typeface="Times New Roman" pitchFamily="18" charset="0"/>
              </a:rPr>
              <a:t>During resting, Energy obtained from oxidation of fatty acid.</a:t>
            </a:r>
          </a:p>
          <a:p>
            <a:pPr algn="just" eaLnBrk="1" hangingPunct="1"/>
            <a:r>
              <a:rPr lang="en-US" smtClean="0">
                <a:cs typeface="Times New Roman" pitchFamily="18" charset="0"/>
              </a:rPr>
              <a:t>Heart muscle, energy from ketone bodies.</a:t>
            </a:r>
          </a:p>
          <a:p>
            <a:pPr algn="just" eaLnBrk="1" hangingPunct="1"/>
            <a:r>
              <a:rPr lang="en-US" smtClean="0">
                <a:cs typeface="Times New Roman" pitchFamily="18" charset="0"/>
              </a:rPr>
              <a:t>Muscle protein: main energy source, especially during starvation/ malnutrition, muscle mass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AA (gluconeogenesis at liver).</a:t>
            </a:r>
          </a:p>
          <a:p>
            <a:pPr eaLnBrk="1" hangingPunct="1">
              <a:buFont typeface="Wingdings" pitchFamily="2" charset="2"/>
              <a:buNone/>
            </a:pPr>
            <a:endParaRPr lang="en-US" smtClean="0"/>
          </a:p>
        </p:txBody>
      </p:sp>
    </p:spTree>
    <p:extLst>
      <p:ext uri="{BB962C8B-B14F-4D97-AF65-F5344CB8AC3E}">
        <p14:creationId xmlns:p14="http://schemas.microsoft.com/office/powerpoint/2010/main" val="427178873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p:cNvSpPr>
            <a:spLocks noGrp="1" noChangeArrowheads="1"/>
          </p:cNvSpPr>
          <p:nvPr>
            <p:ph type="title"/>
          </p:nvPr>
        </p:nvSpPr>
        <p:spPr>
          <a:xfrm>
            <a:off x="762000" y="1028700"/>
            <a:ext cx="7924800" cy="609600"/>
          </a:xfrm>
        </p:spPr>
        <p:txBody>
          <a:bodyPr>
            <a:normAutofit fontScale="90000"/>
          </a:bodyPr>
          <a:lstStyle/>
          <a:p>
            <a:pPr eaLnBrk="1" fontAlgn="auto" hangingPunct="1">
              <a:spcAft>
                <a:spcPts val="0"/>
              </a:spcAft>
              <a:defRPr/>
            </a:pPr>
            <a:r>
              <a:rPr lang="en-US" dirty="0" smtClean="0">
                <a:solidFill>
                  <a:schemeClr val="tx1"/>
                </a:solidFill>
                <a:latin typeface="Times New Roman" pitchFamily="18" charset="0"/>
                <a:cs typeface="Times New Roman" pitchFamily="18" charset="0"/>
              </a:rPr>
              <a:t>Renal</a:t>
            </a:r>
          </a:p>
        </p:txBody>
      </p:sp>
      <p:sp>
        <p:nvSpPr>
          <p:cNvPr id="15363" name="Rectangle 3"/>
          <p:cNvSpPr>
            <a:spLocks noGrp="1" noChangeArrowheads="1"/>
          </p:cNvSpPr>
          <p:nvPr>
            <p:ph idx="1"/>
          </p:nvPr>
        </p:nvSpPr>
        <p:spPr/>
        <p:txBody>
          <a:bodyPr/>
          <a:lstStyle/>
          <a:p>
            <a:pPr algn="just" eaLnBrk="1" hangingPunct="1"/>
            <a:r>
              <a:rPr lang="en-US" smtClean="0">
                <a:cs typeface="Times New Roman" pitchFamily="18" charset="0"/>
              </a:rPr>
              <a:t>Renal medulla is hypoxic. Energy from anaerobic glycolysis, lactate is produced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glucose (liver) (cori cycle).</a:t>
            </a:r>
          </a:p>
          <a:p>
            <a:pPr eaLnBrk="1" hangingPunct="1"/>
            <a:r>
              <a:rPr lang="en-US" smtClean="0">
                <a:cs typeface="Times New Roman" pitchFamily="18" charset="0"/>
              </a:rPr>
              <a:t>Renal cortex, gluconeogenesis as liver but most of the energy obtained from oxidation of FFA/ ketone bodies.</a:t>
            </a:r>
            <a:r>
              <a:rPr lang="en-US" smtClean="0"/>
              <a:t> </a:t>
            </a:r>
          </a:p>
        </p:txBody>
      </p:sp>
    </p:spTree>
    <p:extLst>
      <p:ext uri="{BB962C8B-B14F-4D97-AF65-F5344CB8AC3E}">
        <p14:creationId xmlns:p14="http://schemas.microsoft.com/office/powerpoint/2010/main" val="3595266667"/>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p:cNvSpPr>
            <a:spLocks noGrp="1" noChangeArrowheads="1"/>
          </p:cNvSpPr>
          <p:nvPr>
            <p:ph type="title"/>
          </p:nvPr>
        </p:nvSpPr>
        <p:spPr>
          <a:xfrm>
            <a:off x="762000" y="1028700"/>
            <a:ext cx="7924800" cy="609600"/>
          </a:xfrm>
        </p:spPr>
        <p:txBody>
          <a:bodyPr>
            <a:normAutofit fontScale="90000"/>
          </a:bodyPr>
          <a:lstStyle/>
          <a:p>
            <a:pPr eaLnBrk="1" fontAlgn="auto" hangingPunct="1">
              <a:spcAft>
                <a:spcPts val="0"/>
              </a:spcAft>
              <a:defRPr/>
            </a:pPr>
            <a:r>
              <a:rPr lang="en-US" smtClean="0">
                <a:latin typeface="Times New Roman" pitchFamily="18" charset="0"/>
                <a:cs typeface="Times New Roman" pitchFamily="18" charset="0"/>
              </a:rPr>
              <a:t>Brain</a:t>
            </a:r>
          </a:p>
        </p:txBody>
      </p:sp>
      <p:sp>
        <p:nvSpPr>
          <p:cNvPr id="16387" name="Rectangle 3"/>
          <p:cNvSpPr>
            <a:spLocks noGrp="1" noChangeArrowheads="1"/>
          </p:cNvSpPr>
          <p:nvPr>
            <p:ph idx="1"/>
          </p:nvPr>
        </p:nvSpPr>
        <p:spPr/>
        <p:txBody>
          <a:bodyPr/>
          <a:lstStyle/>
          <a:p>
            <a:pPr algn="just" eaLnBrk="1" hangingPunct="1">
              <a:lnSpc>
                <a:spcPct val="90000"/>
              </a:lnSpc>
            </a:pPr>
            <a:r>
              <a:rPr lang="en-US" smtClean="0">
                <a:cs typeface="Times New Roman" pitchFamily="18" charset="0"/>
              </a:rPr>
              <a:t>Energy  from glucose in plasma (from glycolysis &amp; TCA).  </a:t>
            </a:r>
          </a:p>
          <a:p>
            <a:pPr algn="just" eaLnBrk="1" hangingPunct="1">
              <a:lnSpc>
                <a:spcPct val="90000"/>
              </a:lnSpc>
            </a:pPr>
            <a:r>
              <a:rPr lang="en-US" smtClean="0">
                <a:cs typeface="Times New Roman" pitchFamily="18" charset="0"/>
              </a:rPr>
              <a:t>Use 2/3 of total glucose (400 – 600 kal).</a:t>
            </a:r>
          </a:p>
          <a:p>
            <a:pPr algn="just" eaLnBrk="1" hangingPunct="1">
              <a:lnSpc>
                <a:spcPct val="90000"/>
              </a:lnSpc>
            </a:pPr>
            <a:r>
              <a:rPr lang="en-US" smtClean="0">
                <a:cs typeface="Times New Roman" pitchFamily="18" charset="0"/>
              </a:rPr>
              <a:t>Prolonged starvation: adaptation of the brain, 2/3 of energy requirement from ketone bodies.</a:t>
            </a:r>
          </a:p>
          <a:p>
            <a:pPr algn="just" eaLnBrk="1" hangingPunct="1">
              <a:lnSpc>
                <a:spcPct val="90000"/>
              </a:lnSpc>
            </a:pPr>
            <a:r>
              <a:rPr lang="en-US" smtClean="0">
                <a:cs typeface="Times New Roman" pitchFamily="18" charset="0"/>
              </a:rPr>
              <a:t>Prolonged starvation, irreversible effect.</a:t>
            </a:r>
            <a:endParaRPr lang="en-US" smtClean="0"/>
          </a:p>
        </p:txBody>
      </p:sp>
    </p:spTree>
    <p:extLst>
      <p:ext uri="{BB962C8B-B14F-4D97-AF65-F5344CB8AC3E}">
        <p14:creationId xmlns:p14="http://schemas.microsoft.com/office/powerpoint/2010/main" val="130500408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p:cNvSpPr>
            <a:spLocks noGrp="1" noChangeArrowheads="1"/>
          </p:cNvSpPr>
          <p:nvPr>
            <p:ph type="title"/>
          </p:nvPr>
        </p:nvSpPr>
        <p:spPr>
          <a:xfrm>
            <a:off x="762000" y="914400"/>
            <a:ext cx="7924800" cy="609600"/>
          </a:xfrm>
        </p:spPr>
        <p:txBody>
          <a:bodyPr>
            <a:normAutofit fontScale="90000"/>
          </a:bodyPr>
          <a:lstStyle/>
          <a:p>
            <a:pPr eaLnBrk="1" fontAlgn="auto" hangingPunct="1">
              <a:spcAft>
                <a:spcPts val="0"/>
              </a:spcAft>
              <a:defRPr/>
            </a:pPr>
            <a:r>
              <a:rPr lang="en-US" dirty="0" smtClean="0">
                <a:latin typeface="Times New Roman" pitchFamily="18" charset="0"/>
                <a:cs typeface="Times New Roman" pitchFamily="18" charset="0"/>
              </a:rPr>
              <a:t>Red Blood Cell</a:t>
            </a:r>
          </a:p>
        </p:txBody>
      </p:sp>
      <p:sp>
        <p:nvSpPr>
          <p:cNvPr id="17411" name="Rectangle 3"/>
          <p:cNvSpPr>
            <a:spLocks noGrp="1" noChangeArrowheads="1"/>
          </p:cNvSpPr>
          <p:nvPr>
            <p:ph idx="1"/>
          </p:nvPr>
        </p:nvSpPr>
        <p:spPr/>
        <p:txBody>
          <a:bodyPr/>
          <a:lstStyle/>
          <a:p>
            <a:pPr algn="just" eaLnBrk="1" hangingPunct="1"/>
            <a:r>
              <a:rPr lang="en-US" smtClean="0">
                <a:cs typeface="Times New Roman" pitchFamily="18" charset="0"/>
              </a:rPr>
              <a:t>No mitochondria, Energy  from glycolysis.</a:t>
            </a:r>
          </a:p>
          <a:p>
            <a:pPr algn="just" eaLnBrk="1" hangingPunct="1">
              <a:buFont typeface="Wingdings" pitchFamily="2" charset="2"/>
              <a:buNone/>
            </a:pPr>
            <a:endParaRPr lang="en-US" smtClean="0">
              <a:cs typeface="Times New Roman" pitchFamily="18" charset="0"/>
            </a:endParaRPr>
          </a:p>
          <a:p>
            <a:pPr eaLnBrk="1" hangingPunct="1">
              <a:buFont typeface="Wingdings" pitchFamily="2" charset="2"/>
              <a:buNone/>
            </a:pPr>
            <a:endParaRPr lang="en-US" smtClean="0"/>
          </a:p>
        </p:txBody>
      </p:sp>
    </p:spTree>
    <p:extLst>
      <p:ext uri="{BB962C8B-B14F-4D97-AF65-F5344CB8AC3E}">
        <p14:creationId xmlns:p14="http://schemas.microsoft.com/office/powerpoint/2010/main" val="1545959522"/>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latin typeface="Times New Roman" pitchFamily="18" charset="0"/>
                <a:cs typeface="Times New Roman" pitchFamily="18" charset="0"/>
              </a:rPr>
              <a:t>HORMONS REGULATING METABOLISME</a:t>
            </a:r>
          </a:p>
        </p:txBody>
      </p:sp>
      <p:sp>
        <p:nvSpPr>
          <p:cNvPr id="18435" name="Rectangle 3"/>
          <p:cNvSpPr>
            <a:spLocks noGrp="1" noChangeArrowheads="1"/>
          </p:cNvSpPr>
          <p:nvPr>
            <p:ph idx="1"/>
          </p:nvPr>
        </p:nvSpPr>
        <p:spPr/>
        <p:txBody>
          <a:bodyPr/>
          <a:lstStyle/>
          <a:p>
            <a:pPr algn="just" eaLnBrk="1" hangingPunct="1"/>
            <a:r>
              <a:rPr lang="en-US" b="1" smtClean="0">
                <a:latin typeface="Times New Roman" pitchFamily="18" charset="0"/>
                <a:cs typeface="Times New Roman" pitchFamily="18" charset="0"/>
              </a:rPr>
              <a:t>Insulin</a:t>
            </a:r>
          </a:p>
          <a:p>
            <a:pPr algn="just" eaLnBrk="1" hangingPunct="1"/>
            <a:r>
              <a:rPr lang="en-US" b="1" smtClean="0">
                <a:latin typeface="Times New Roman" pitchFamily="18" charset="0"/>
                <a:cs typeface="Times New Roman" pitchFamily="18" charset="0"/>
              </a:rPr>
              <a:t>Glucagon</a:t>
            </a:r>
          </a:p>
          <a:p>
            <a:pPr algn="just" eaLnBrk="1" hangingPunct="1"/>
            <a:r>
              <a:rPr lang="en-US" b="1" smtClean="0">
                <a:latin typeface="Times New Roman" pitchFamily="18" charset="0"/>
                <a:cs typeface="Times New Roman" pitchFamily="18" charset="0"/>
              </a:rPr>
              <a:t>Adrenalin (epinephrine)</a:t>
            </a:r>
          </a:p>
          <a:p>
            <a:pPr algn="just" eaLnBrk="1" hangingPunct="1"/>
            <a:r>
              <a:rPr lang="en-US" b="1" smtClean="0">
                <a:latin typeface="Times New Roman" pitchFamily="18" charset="0"/>
                <a:cs typeface="Times New Roman" pitchFamily="18" charset="0"/>
              </a:rPr>
              <a:t>Cortisol</a:t>
            </a:r>
          </a:p>
          <a:p>
            <a:pPr algn="just" eaLnBrk="1" hangingPunct="1"/>
            <a:r>
              <a:rPr lang="en-US" b="1" smtClean="0">
                <a:latin typeface="Times New Roman" pitchFamily="18" charset="0"/>
                <a:cs typeface="Times New Roman" pitchFamily="18" charset="0"/>
              </a:rPr>
              <a:t>Growth Hormon </a:t>
            </a:r>
          </a:p>
          <a:p>
            <a:pPr algn="just" eaLnBrk="1" hangingPunct="1"/>
            <a:endParaRPr lang="en-US" b="1" smtClean="0">
              <a:latin typeface="Times New Roman" pitchFamily="18" charset="0"/>
              <a:cs typeface="Times New Roman" pitchFamily="18" charset="0"/>
            </a:endParaRPr>
          </a:p>
          <a:p>
            <a:pPr algn="just" eaLnBrk="1" hangingPunct="1"/>
            <a:endParaRPr lang="en-US" b="1" smtClean="0">
              <a:latin typeface="Times New Roman" pitchFamily="18" charset="0"/>
              <a:cs typeface="Times New Roman" pitchFamily="18" charset="0"/>
            </a:endParaRPr>
          </a:p>
          <a:p>
            <a:pPr algn="just" eaLnBrk="1" hangingPunct="1"/>
            <a:endParaRPr lang="en-US" b="1" smtClean="0">
              <a:latin typeface="Times New Roman" pitchFamily="18" charset="0"/>
              <a:cs typeface="Times New Roman" pitchFamily="18" charset="0"/>
            </a:endParaRPr>
          </a:p>
          <a:p>
            <a:pPr eaLnBrk="1" hangingPunct="1"/>
            <a:endParaRPr lang="en-US" smtClean="0"/>
          </a:p>
        </p:txBody>
      </p:sp>
    </p:spTree>
    <p:extLst>
      <p:ext uri="{BB962C8B-B14F-4D97-AF65-F5344CB8AC3E}">
        <p14:creationId xmlns:p14="http://schemas.microsoft.com/office/powerpoint/2010/main" val="295285666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latin typeface="Times New Roman" pitchFamily="18" charset="0"/>
                <a:cs typeface="Times New Roman" pitchFamily="18" charset="0"/>
              </a:rPr>
              <a:t>Insulin</a:t>
            </a:r>
            <a:br>
              <a:rPr lang="en-US" dirty="0" smtClean="0">
                <a:latin typeface="Times New Roman" pitchFamily="18" charset="0"/>
                <a:cs typeface="Times New Roman" pitchFamily="18" charset="0"/>
              </a:rPr>
            </a:br>
            <a:endParaRPr lang="en-US" dirty="0" smtClean="0">
              <a:latin typeface="Times New Roman" pitchFamily="18" charset="0"/>
              <a:cs typeface="Times New Roman" pitchFamily="18" charset="0"/>
            </a:endParaRPr>
          </a:p>
        </p:txBody>
      </p:sp>
      <p:sp>
        <p:nvSpPr>
          <p:cNvPr id="19459" name="Rectangle 3"/>
          <p:cNvSpPr>
            <a:spLocks noGrp="1" noChangeArrowheads="1"/>
          </p:cNvSpPr>
          <p:nvPr>
            <p:ph idx="1"/>
          </p:nvPr>
        </p:nvSpPr>
        <p:spPr>
          <a:xfrm>
            <a:off x="685800" y="1371600"/>
            <a:ext cx="7772400" cy="4114800"/>
          </a:xfrm>
        </p:spPr>
        <p:txBody>
          <a:bodyPr>
            <a:normAutofit/>
          </a:bodyPr>
          <a:lstStyle/>
          <a:p>
            <a:pPr algn="just" eaLnBrk="1" hangingPunct="1">
              <a:lnSpc>
                <a:spcPct val="90000"/>
              </a:lnSpc>
            </a:pPr>
            <a:r>
              <a:rPr lang="en-US" smtClean="0">
                <a:cs typeface="Times New Roman" pitchFamily="18" charset="0"/>
              </a:rPr>
              <a:t>Main hormone after meals.</a:t>
            </a:r>
          </a:p>
          <a:p>
            <a:pPr algn="just" eaLnBrk="1" hangingPunct="1">
              <a:lnSpc>
                <a:spcPct val="90000"/>
              </a:lnSpc>
            </a:pPr>
            <a:endParaRPr lang="en-US" smtClean="0">
              <a:cs typeface="Times New Roman" pitchFamily="18" charset="0"/>
            </a:endParaRPr>
          </a:p>
          <a:p>
            <a:pPr algn="just" eaLnBrk="1" hangingPunct="1">
              <a:lnSpc>
                <a:spcPct val="90000"/>
              </a:lnSpc>
            </a:pPr>
            <a:r>
              <a:rPr lang="en-US" smtClean="0">
                <a:cs typeface="Times New Roman" pitchFamily="18" charset="0"/>
              </a:rPr>
              <a:t>Promote energy storage as glycogen &amp; protein synthesis. ( anabolic)</a:t>
            </a:r>
          </a:p>
          <a:p>
            <a:pPr algn="just" eaLnBrk="1" hangingPunct="1">
              <a:lnSpc>
                <a:spcPct val="90000"/>
              </a:lnSpc>
            </a:pPr>
            <a:r>
              <a:rPr lang="en-US" smtClean="0">
                <a:cs typeface="Times New Roman" pitchFamily="18" charset="0"/>
              </a:rPr>
              <a:t>Excreted during </a:t>
            </a:r>
            <a:r>
              <a:rPr lang="en-US" smtClean="0">
                <a:latin typeface="Times New Roman" pitchFamily="18" charset="0"/>
                <a:cs typeface="Times New Roman" pitchFamily="18" charset="0"/>
                <a:sym typeface="Symbol" pitchFamily="18" charset="2"/>
              </a:rPr>
              <a:t>increase  </a:t>
            </a:r>
            <a:r>
              <a:rPr lang="en-US" smtClean="0">
                <a:cs typeface="Times New Roman" pitchFamily="18" charset="0"/>
              </a:rPr>
              <a:t>glucose in plasma/ </a:t>
            </a:r>
            <a:r>
              <a:rPr lang="en-US" smtClean="0">
                <a:latin typeface="Times New Roman" pitchFamily="18" charset="0"/>
                <a:cs typeface="Times New Roman" pitchFamily="18" charset="0"/>
                <a:sym typeface="Symbol" pitchFamily="18" charset="2"/>
              </a:rPr>
              <a:t>increase </a:t>
            </a:r>
            <a:r>
              <a:rPr lang="en-US" smtClean="0">
                <a:cs typeface="Times New Roman" pitchFamily="18" charset="0"/>
              </a:rPr>
              <a:t>amino acid  in plasma.</a:t>
            </a:r>
          </a:p>
          <a:p>
            <a:pPr algn="just" eaLnBrk="1" hangingPunct="1">
              <a:lnSpc>
                <a:spcPct val="90000"/>
              </a:lnSpc>
            </a:pPr>
            <a:r>
              <a:rPr lang="en-US" smtClean="0">
                <a:cs typeface="Times New Roman" pitchFamily="18" charset="0"/>
              </a:rPr>
              <a:t>Oral glucose &gt; significant from IV.</a:t>
            </a:r>
          </a:p>
          <a:p>
            <a:pPr algn="just" eaLnBrk="1" hangingPunct="1">
              <a:lnSpc>
                <a:spcPct val="90000"/>
              </a:lnSpc>
            </a:pPr>
            <a:r>
              <a:rPr lang="en-US" smtClean="0">
                <a:cs typeface="Times New Roman" pitchFamily="18" charset="0"/>
              </a:rPr>
              <a:t>Rapidly degraded in the liver.  T1/2  5 min.</a:t>
            </a:r>
          </a:p>
          <a:p>
            <a:pPr algn="just" eaLnBrk="1" hangingPunct="1">
              <a:lnSpc>
                <a:spcPct val="90000"/>
              </a:lnSpc>
            </a:pPr>
            <a:endParaRPr lang="en-US" smtClean="0">
              <a:cs typeface="Times New Roman" pitchFamily="18" charset="0"/>
            </a:endParaRPr>
          </a:p>
          <a:p>
            <a:pPr algn="just" eaLnBrk="1" hangingPunct="1">
              <a:lnSpc>
                <a:spcPct val="90000"/>
              </a:lnSpc>
            </a:pPr>
            <a:r>
              <a:rPr lang="en-US" smtClean="0">
                <a:cs typeface="Times New Roman" pitchFamily="18" charset="0"/>
              </a:rPr>
              <a:t>Justify : TPN has metabolic disturbances </a:t>
            </a:r>
          </a:p>
          <a:p>
            <a:pPr eaLnBrk="1" hangingPunct="1">
              <a:lnSpc>
                <a:spcPct val="90000"/>
              </a:lnSpc>
            </a:pPr>
            <a:endParaRPr lang="en-US" smtClean="0"/>
          </a:p>
        </p:txBody>
      </p:sp>
    </p:spTree>
    <p:extLst>
      <p:ext uri="{BB962C8B-B14F-4D97-AF65-F5344CB8AC3E}">
        <p14:creationId xmlns:p14="http://schemas.microsoft.com/office/powerpoint/2010/main" val="3034084066"/>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noGrp="1" noChangeArrowheads="1"/>
          </p:cNvSpPr>
          <p:nvPr>
            <p:ph type="title"/>
          </p:nvPr>
        </p:nvSpPr>
        <p:spPr/>
        <p:txBody>
          <a:bodyPr>
            <a:normAutofit fontScale="90000"/>
          </a:bodyPr>
          <a:lstStyle/>
          <a:p>
            <a:pPr eaLnBrk="1" fontAlgn="auto" hangingPunct="1">
              <a:spcAft>
                <a:spcPts val="0"/>
              </a:spcAft>
              <a:defRPr/>
            </a:pPr>
            <a:r>
              <a:rPr lang="en-US" smtClean="0">
                <a:latin typeface="Times New Roman" pitchFamily="18" charset="0"/>
                <a:cs typeface="Times New Roman" pitchFamily="18" charset="0"/>
              </a:rPr>
              <a:t>Glucagon</a:t>
            </a:r>
            <a:br>
              <a:rPr lang="en-US" smtClean="0">
                <a:latin typeface="Times New Roman" pitchFamily="18" charset="0"/>
                <a:cs typeface="Times New Roman" pitchFamily="18" charset="0"/>
              </a:rPr>
            </a:br>
            <a:endParaRPr lang="en-US" smtClean="0">
              <a:latin typeface="Times New Roman" pitchFamily="18" charset="0"/>
              <a:cs typeface="Times New Roman" pitchFamily="18" charset="0"/>
            </a:endParaRPr>
          </a:p>
        </p:txBody>
      </p:sp>
      <p:sp>
        <p:nvSpPr>
          <p:cNvPr id="20483" name="Rectangle 3"/>
          <p:cNvSpPr>
            <a:spLocks noGrp="1" noChangeArrowheads="1"/>
          </p:cNvSpPr>
          <p:nvPr>
            <p:ph idx="1"/>
          </p:nvPr>
        </p:nvSpPr>
        <p:spPr>
          <a:xfrm>
            <a:off x="457200" y="1600200"/>
            <a:ext cx="8458200" cy="4873625"/>
          </a:xfrm>
        </p:spPr>
        <p:txBody>
          <a:bodyPr>
            <a:normAutofit/>
          </a:bodyPr>
          <a:lstStyle/>
          <a:p>
            <a:pPr algn="just" eaLnBrk="1" hangingPunct="1">
              <a:lnSpc>
                <a:spcPct val="90000"/>
              </a:lnSpc>
            </a:pPr>
            <a:r>
              <a:rPr lang="en-US" sz="2800" dirty="0" smtClean="0">
                <a:cs typeface="Times New Roman" pitchFamily="18" charset="0"/>
              </a:rPr>
              <a:t>Prevent </a:t>
            </a:r>
            <a:r>
              <a:rPr lang="en-US" sz="2800" dirty="0" err="1" smtClean="0">
                <a:cs typeface="Times New Roman" pitchFamily="18" charset="0"/>
              </a:rPr>
              <a:t>hypoglycaemia</a:t>
            </a:r>
            <a:r>
              <a:rPr lang="en-US" sz="2800" dirty="0" smtClean="0">
                <a:cs typeface="Times New Roman" pitchFamily="18" charset="0"/>
              </a:rPr>
              <a:t> during fasting.</a:t>
            </a:r>
          </a:p>
          <a:p>
            <a:pPr algn="just" eaLnBrk="1" hangingPunct="1">
              <a:lnSpc>
                <a:spcPct val="90000"/>
              </a:lnSpc>
            </a:pPr>
            <a:r>
              <a:rPr lang="en-US" sz="2800" dirty="0" smtClean="0">
                <a:cs typeface="Times New Roman" pitchFamily="18" charset="0"/>
              </a:rPr>
              <a:t>Source: islets of pancreas alpha cells.</a:t>
            </a:r>
          </a:p>
          <a:p>
            <a:pPr algn="just" eaLnBrk="1" hangingPunct="1">
              <a:lnSpc>
                <a:spcPct val="90000"/>
              </a:lnSpc>
            </a:pPr>
            <a:r>
              <a:rPr lang="en-US" sz="2800" dirty="0" smtClean="0">
                <a:cs typeface="Times New Roman" pitchFamily="18" charset="0"/>
              </a:rPr>
              <a:t>Action: (catabolic) </a:t>
            </a:r>
          </a:p>
          <a:p>
            <a:pPr algn="just" eaLnBrk="1" hangingPunct="1">
              <a:lnSpc>
                <a:spcPct val="90000"/>
              </a:lnSpc>
            </a:pPr>
            <a:r>
              <a:rPr lang="en-US" sz="2800" dirty="0" smtClean="0">
                <a:cs typeface="Times New Roman" pitchFamily="18" charset="0"/>
              </a:rPr>
              <a:t>Main - </a:t>
            </a:r>
            <a:r>
              <a:rPr lang="en-US" sz="2800" dirty="0" err="1" smtClean="0">
                <a:cs typeface="Times New Roman" pitchFamily="18" charset="0"/>
              </a:rPr>
              <a:t>glycogenolysis</a:t>
            </a:r>
            <a:r>
              <a:rPr lang="en-US" sz="2800" dirty="0" smtClean="0">
                <a:cs typeface="Times New Roman" pitchFamily="18" charset="0"/>
              </a:rPr>
              <a:t> in the liver.</a:t>
            </a:r>
          </a:p>
          <a:p>
            <a:pPr algn="just" eaLnBrk="1" hangingPunct="1">
              <a:lnSpc>
                <a:spcPct val="90000"/>
              </a:lnSpc>
            </a:pPr>
            <a:r>
              <a:rPr lang="en-US" sz="2800" dirty="0" smtClean="0">
                <a:cs typeface="Times New Roman" pitchFamily="18" charset="0"/>
              </a:rPr>
              <a:t>Gluconeogenesis, </a:t>
            </a:r>
            <a:r>
              <a:rPr lang="en-US" sz="2800" dirty="0" smtClean="0">
                <a:latin typeface="Times New Roman" pitchFamily="18" charset="0"/>
                <a:cs typeface="Times New Roman" pitchFamily="18" charset="0"/>
                <a:sym typeface="Symbol" pitchFamily="18" charset="2"/>
              </a:rPr>
              <a:t>increase </a:t>
            </a:r>
            <a:r>
              <a:rPr lang="en-US" sz="2800" dirty="0" smtClean="0">
                <a:cs typeface="Times New Roman" pitchFamily="18" charset="0"/>
              </a:rPr>
              <a:t> catabolism amino acid  &amp; </a:t>
            </a:r>
            <a:r>
              <a:rPr lang="en-US" sz="2800" dirty="0" smtClean="0">
                <a:latin typeface="Times New Roman" pitchFamily="18" charset="0"/>
                <a:cs typeface="Times New Roman" pitchFamily="18" charset="0"/>
                <a:sym typeface="Symbol" pitchFamily="18" charset="2"/>
              </a:rPr>
              <a:t>decrease </a:t>
            </a:r>
            <a:r>
              <a:rPr lang="en-US" sz="2800" dirty="0" smtClean="0">
                <a:cs typeface="Times New Roman" pitchFamily="18" charset="0"/>
              </a:rPr>
              <a:t> </a:t>
            </a:r>
            <a:r>
              <a:rPr lang="en-US" sz="2400" dirty="0" smtClean="0">
                <a:cs typeface="Times New Roman" pitchFamily="18" charset="0"/>
              </a:rPr>
              <a:t>synthesis</a:t>
            </a:r>
            <a:r>
              <a:rPr lang="en-US" sz="2800" dirty="0" smtClean="0">
                <a:cs typeface="Times New Roman" pitchFamily="18" charset="0"/>
              </a:rPr>
              <a:t> FFA.</a:t>
            </a:r>
          </a:p>
          <a:p>
            <a:pPr algn="just" eaLnBrk="1" hangingPunct="1">
              <a:lnSpc>
                <a:spcPct val="90000"/>
              </a:lnSpc>
            </a:pPr>
            <a:r>
              <a:rPr lang="en-US" sz="2800" dirty="0" smtClean="0">
                <a:cs typeface="Times New Roman" pitchFamily="18" charset="0"/>
              </a:rPr>
              <a:t>Excreted together with insulin after meal containing protein. </a:t>
            </a:r>
          </a:p>
          <a:p>
            <a:pPr algn="just" eaLnBrk="1" hangingPunct="1">
              <a:lnSpc>
                <a:spcPct val="90000"/>
              </a:lnSpc>
            </a:pPr>
            <a:r>
              <a:rPr lang="en-US" sz="2800" dirty="0" smtClean="0">
                <a:cs typeface="Times New Roman" pitchFamily="18" charset="0"/>
              </a:rPr>
              <a:t>Therefore, excretion of insulin due to increase of amino acid in plasma will not result in </a:t>
            </a:r>
            <a:r>
              <a:rPr lang="en-US" sz="2800" dirty="0" err="1" smtClean="0">
                <a:cs typeface="Times New Roman" pitchFamily="18" charset="0"/>
              </a:rPr>
              <a:t>hypoglycaemia</a:t>
            </a:r>
            <a:r>
              <a:rPr lang="en-US" sz="2800" dirty="0" smtClean="0">
                <a:cs typeface="Times New Roman" pitchFamily="18" charset="0"/>
              </a:rPr>
              <a:t>.</a:t>
            </a:r>
          </a:p>
          <a:p>
            <a:pPr eaLnBrk="1" hangingPunct="1">
              <a:lnSpc>
                <a:spcPct val="90000"/>
              </a:lnSpc>
            </a:pPr>
            <a:endParaRPr lang="en-US" sz="2800" dirty="0" smtClean="0"/>
          </a:p>
        </p:txBody>
      </p:sp>
    </p:spTree>
    <p:extLst>
      <p:ext uri="{BB962C8B-B14F-4D97-AF65-F5344CB8AC3E}">
        <p14:creationId xmlns:p14="http://schemas.microsoft.com/office/powerpoint/2010/main" val="1042270158"/>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latin typeface="Times New Roman" pitchFamily="18" charset="0"/>
                <a:cs typeface="Times New Roman" pitchFamily="18" charset="0"/>
              </a:rPr>
              <a:t>Adrenalin (epinephrine)</a:t>
            </a:r>
            <a:br>
              <a:rPr lang="en-US" dirty="0" smtClean="0">
                <a:latin typeface="Times New Roman" pitchFamily="18" charset="0"/>
                <a:cs typeface="Times New Roman" pitchFamily="18" charset="0"/>
              </a:rPr>
            </a:br>
            <a:endParaRPr lang="en-US" dirty="0" smtClean="0">
              <a:latin typeface="Times New Roman" pitchFamily="18" charset="0"/>
              <a:cs typeface="Times New Roman" pitchFamily="18" charset="0"/>
            </a:endParaRPr>
          </a:p>
        </p:txBody>
      </p:sp>
      <p:sp>
        <p:nvSpPr>
          <p:cNvPr id="21507" name="Rectangle 3"/>
          <p:cNvSpPr>
            <a:spLocks noGrp="1" noChangeArrowheads="1"/>
          </p:cNvSpPr>
          <p:nvPr>
            <p:ph idx="1"/>
          </p:nvPr>
        </p:nvSpPr>
        <p:spPr/>
        <p:txBody>
          <a:bodyPr/>
          <a:lstStyle/>
          <a:p>
            <a:pPr algn="just" eaLnBrk="1" hangingPunct="1"/>
            <a:r>
              <a:rPr lang="en-US" smtClean="0">
                <a:cs typeface="Times New Roman" pitchFamily="18" charset="0"/>
              </a:rPr>
              <a:t>Excreted by medulla of adrenal during hypoglycemia/ stress.</a:t>
            </a:r>
          </a:p>
          <a:p>
            <a:pPr algn="just" eaLnBrk="1" hangingPunct="1">
              <a:buFont typeface="Wingdings" pitchFamily="2" charset="2"/>
              <a:buNone/>
            </a:pPr>
            <a:endParaRPr lang="en-US" smtClean="0">
              <a:cs typeface="Times New Roman" pitchFamily="18" charset="0"/>
            </a:endParaRPr>
          </a:p>
          <a:p>
            <a:pPr eaLnBrk="1" hangingPunct="1"/>
            <a:r>
              <a:rPr lang="en-US" smtClean="0">
                <a:cs typeface="Times New Roman" pitchFamily="18" charset="0"/>
              </a:rPr>
              <a:t>Metabolic action: (muscle) </a:t>
            </a:r>
            <a:r>
              <a:rPr lang="en-US" smtClean="0">
                <a:latin typeface="Times New Roman" pitchFamily="18" charset="0"/>
                <a:cs typeface="Times New Roman" pitchFamily="18" charset="0"/>
                <a:sym typeface="Symbol" pitchFamily="18" charset="2"/>
              </a:rPr>
              <a:t>increase </a:t>
            </a:r>
            <a:r>
              <a:rPr lang="en-US" smtClean="0">
                <a:cs typeface="Times New Roman" pitchFamily="18" charset="0"/>
              </a:rPr>
              <a:t> glycogenolysis, (adipose tissue)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lipolysis.</a:t>
            </a:r>
            <a:r>
              <a:rPr lang="en-US" smtClean="0"/>
              <a:t> </a:t>
            </a:r>
          </a:p>
        </p:txBody>
      </p:sp>
    </p:spTree>
    <p:extLst>
      <p:ext uri="{BB962C8B-B14F-4D97-AF65-F5344CB8AC3E}">
        <p14:creationId xmlns:p14="http://schemas.microsoft.com/office/powerpoint/2010/main" val="4031645751"/>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Grp="1" noChangeArrowheads="1"/>
          </p:cNvSpPr>
          <p:nvPr>
            <p:ph type="title"/>
          </p:nvPr>
        </p:nvSpPr>
        <p:spPr/>
        <p:txBody>
          <a:bodyPr>
            <a:normAutofit fontScale="90000"/>
          </a:bodyPr>
          <a:lstStyle/>
          <a:p>
            <a:pPr eaLnBrk="1" fontAlgn="auto" hangingPunct="1">
              <a:spcAft>
                <a:spcPts val="0"/>
              </a:spcAft>
              <a:defRPr/>
            </a:pPr>
            <a:r>
              <a:rPr lang="en-US" smtClean="0">
                <a:latin typeface="Times New Roman" pitchFamily="18" charset="0"/>
                <a:cs typeface="Times New Roman" pitchFamily="18" charset="0"/>
              </a:rPr>
              <a:t>Cortisol</a:t>
            </a:r>
            <a:br>
              <a:rPr lang="en-US" smtClean="0">
                <a:latin typeface="Times New Roman" pitchFamily="18" charset="0"/>
                <a:cs typeface="Times New Roman" pitchFamily="18" charset="0"/>
              </a:rPr>
            </a:br>
            <a:endParaRPr lang="en-US" smtClean="0">
              <a:latin typeface="Times New Roman" pitchFamily="18" charset="0"/>
              <a:cs typeface="Times New Roman" pitchFamily="18" charset="0"/>
            </a:endParaRPr>
          </a:p>
        </p:txBody>
      </p:sp>
      <p:sp>
        <p:nvSpPr>
          <p:cNvPr id="34819" name="Rectangle 3"/>
          <p:cNvSpPr>
            <a:spLocks noGrp="1" noChangeArrowheads="1"/>
          </p:cNvSpPr>
          <p:nvPr>
            <p:ph idx="1"/>
          </p:nvPr>
        </p:nvSpPr>
        <p:spPr/>
        <p:txBody>
          <a:bodyPr>
            <a:normAutofit/>
          </a:bodyPr>
          <a:lstStyle/>
          <a:p>
            <a:pPr marL="274320" indent="-274320" algn="just" eaLnBrk="1" fontAlgn="auto" hangingPunct="1">
              <a:spcAft>
                <a:spcPts val="0"/>
              </a:spcAft>
              <a:buFont typeface="Wingdings"/>
              <a:buChar char=""/>
              <a:defRPr/>
            </a:pPr>
            <a:r>
              <a:rPr lang="en-US" dirty="0" smtClean="0">
                <a:cs typeface="Times New Roman" pitchFamily="18" charset="0"/>
              </a:rPr>
              <a:t>Excreted from cortex of adrenal, slow action during </a:t>
            </a:r>
            <a:r>
              <a:rPr lang="en-US" dirty="0" err="1" smtClean="0">
                <a:cs typeface="Times New Roman" pitchFamily="18" charset="0"/>
              </a:rPr>
              <a:t>hypoglycaemia</a:t>
            </a:r>
            <a:r>
              <a:rPr lang="en-US" dirty="0" smtClean="0">
                <a:cs typeface="Times New Roman" pitchFamily="18" charset="0"/>
              </a:rPr>
              <a:t>, stress/ injury.</a:t>
            </a:r>
          </a:p>
          <a:p>
            <a:pPr marL="274320" indent="-274320" algn="just" eaLnBrk="1" fontAlgn="auto" hangingPunct="1">
              <a:spcAft>
                <a:spcPts val="0"/>
              </a:spcAft>
              <a:buFont typeface="Wingdings" pitchFamily="2" charset="2"/>
              <a:buNone/>
              <a:defRPr/>
            </a:pPr>
            <a:endParaRPr lang="en-US" dirty="0" smtClean="0">
              <a:cs typeface="Times New Roman" pitchFamily="18" charset="0"/>
            </a:endParaRPr>
          </a:p>
          <a:p>
            <a:pPr marL="274320" indent="-274320" algn="just" eaLnBrk="1" fontAlgn="auto" hangingPunct="1">
              <a:spcAft>
                <a:spcPts val="0"/>
              </a:spcAft>
              <a:buFont typeface="Wingdings"/>
              <a:buChar char=""/>
              <a:defRPr/>
            </a:pPr>
            <a:r>
              <a:rPr lang="en-US" dirty="0" smtClean="0">
                <a:latin typeface="Times New Roman" pitchFamily="18" charset="0"/>
                <a:cs typeface="Times New Roman" pitchFamily="18" charset="0"/>
                <a:sym typeface="Symbol" pitchFamily="18" charset="2"/>
              </a:rPr>
              <a:t>Decrease </a:t>
            </a:r>
            <a:r>
              <a:rPr lang="en-US" dirty="0" smtClean="0">
                <a:cs typeface="Times New Roman" pitchFamily="18" charset="0"/>
              </a:rPr>
              <a:t> synthesis protein &amp; </a:t>
            </a:r>
            <a:r>
              <a:rPr lang="en-US" dirty="0" smtClean="0">
                <a:latin typeface="Times New Roman" pitchFamily="18" charset="0"/>
                <a:cs typeface="Times New Roman" pitchFamily="18" charset="0"/>
                <a:sym typeface="Symbol" pitchFamily="18" charset="2"/>
              </a:rPr>
              <a:t>increase </a:t>
            </a:r>
            <a:r>
              <a:rPr lang="en-US" dirty="0" smtClean="0">
                <a:cs typeface="Times New Roman" pitchFamily="18" charset="0"/>
              </a:rPr>
              <a:t> release of amino acid  in muscle for gluconeogenesis.</a:t>
            </a:r>
          </a:p>
          <a:p>
            <a:pPr marL="274320" indent="-274320" algn="just" eaLnBrk="1" fontAlgn="auto" hangingPunct="1">
              <a:spcAft>
                <a:spcPts val="0"/>
              </a:spcAft>
              <a:buFont typeface="Wingdings"/>
              <a:buChar char=""/>
              <a:defRPr/>
            </a:pPr>
            <a:endParaRPr lang="en-US" dirty="0">
              <a:cs typeface="Times New Roman" pitchFamily="18" charset="0"/>
            </a:endParaRPr>
          </a:p>
          <a:p>
            <a:pPr marL="0" indent="0" algn="just" eaLnBrk="1" fontAlgn="auto" hangingPunct="1">
              <a:spcAft>
                <a:spcPts val="0"/>
              </a:spcAft>
              <a:buFont typeface="Wingdings"/>
              <a:buNone/>
              <a:defRPr/>
            </a:pPr>
            <a:r>
              <a:rPr lang="en-US" dirty="0" smtClean="0">
                <a:cs typeface="Times New Roman" pitchFamily="18" charset="0"/>
              </a:rPr>
              <a:t> Catabolic </a:t>
            </a:r>
          </a:p>
          <a:p>
            <a:pPr marL="0" indent="0" algn="just" eaLnBrk="1" fontAlgn="auto" hangingPunct="1">
              <a:spcAft>
                <a:spcPts val="0"/>
              </a:spcAft>
              <a:buFont typeface="Wingdings"/>
              <a:buNone/>
              <a:defRPr/>
            </a:pPr>
            <a:endParaRPr lang="en-US" dirty="0" smtClean="0">
              <a:cs typeface="Times New Roman" pitchFamily="18" charset="0"/>
            </a:endParaRPr>
          </a:p>
          <a:p>
            <a:pPr marL="274320" indent="-274320" eaLnBrk="1" fontAlgn="auto" hangingPunct="1">
              <a:spcAft>
                <a:spcPts val="0"/>
              </a:spcAft>
              <a:buFont typeface="Wingdings"/>
              <a:buChar char=""/>
              <a:defRPr/>
            </a:pPr>
            <a:endParaRPr lang="en-US" dirty="0" smtClean="0"/>
          </a:p>
        </p:txBody>
      </p:sp>
    </p:spTree>
    <p:extLst>
      <p:ext uri="{BB962C8B-B14F-4D97-AF65-F5344CB8AC3E}">
        <p14:creationId xmlns:p14="http://schemas.microsoft.com/office/powerpoint/2010/main" val="35467143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smtClean="0"/>
              <a:t>Introduction </a:t>
            </a:r>
            <a:endParaRPr lang="en-US" sz="54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7470315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idx="1"/>
          </p:nvPr>
        </p:nvSpPr>
        <p:spPr>
          <a:xfrm>
            <a:off x="762000" y="533400"/>
            <a:ext cx="7620000" cy="3276600"/>
          </a:xfrm>
        </p:spPr>
        <p:txBody>
          <a:bodyPr/>
          <a:lstStyle/>
          <a:p>
            <a:pPr algn="l" rtl="0" eaLnBrk="1" hangingPunct="1">
              <a:lnSpc>
                <a:spcPct val="90000"/>
              </a:lnSpc>
            </a:pPr>
            <a:r>
              <a:rPr lang="en-US" smtClean="0">
                <a:latin typeface="Cambria" pitchFamily="18" charset="0"/>
                <a:ea typeface="ＭＳ Ｐゴシック" pitchFamily="34" charset="-128"/>
              </a:rPr>
              <a:t>ATP is continuously formed and consumed </a:t>
            </a:r>
          </a:p>
          <a:p>
            <a:pPr algn="l" rtl="0" eaLnBrk="1" hangingPunct="1">
              <a:lnSpc>
                <a:spcPct val="90000"/>
              </a:lnSpc>
              <a:buFont typeface="Wingdings 3" pitchFamily="18" charset="2"/>
              <a:buNone/>
            </a:pPr>
            <a:endParaRPr lang="en-US" smtClean="0">
              <a:latin typeface="Cambria" pitchFamily="18" charset="0"/>
              <a:ea typeface="ＭＳ Ｐゴシック" pitchFamily="34" charset="-128"/>
            </a:endParaRPr>
          </a:p>
          <a:p>
            <a:pPr algn="l" rtl="0" eaLnBrk="1" hangingPunct="1">
              <a:lnSpc>
                <a:spcPct val="90000"/>
              </a:lnSpc>
            </a:pPr>
            <a:r>
              <a:rPr lang="en-US" smtClean="0">
                <a:latin typeface="Cambria" pitchFamily="18" charset="0"/>
                <a:ea typeface="ＭＳ Ｐゴシック" pitchFamily="34" charset="-128"/>
              </a:rPr>
              <a:t>Resting person consumes ~ 40kg of ATP/ 24 hr. </a:t>
            </a:r>
          </a:p>
        </p:txBody>
      </p:sp>
      <p:sp>
        <p:nvSpPr>
          <p:cNvPr id="25603" name="Text Box 3"/>
          <p:cNvSpPr txBox="1">
            <a:spLocks noChangeArrowheads="1"/>
          </p:cNvSpPr>
          <p:nvPr/>
        </p:nvSpPr>
        <p:spPr bwMode="auto">
          <a:xfrm>
            <a:off x="1182688" y="3284538"/>
            <a:ext cx="10477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rtl="0" eaLnBrk="1" hangingPunct="1"/>
            <a:r>
              <a:rPr lang="en-US" sz="3200" b="1" dirty="0">
                <a:latin typeface="Comic Sans MS" pitchFamily="66" charset="0"/>
              </a:rPr>
              <a:t>ADP</a:t>
            </a:r>
            <a:r>
              <a:rPr lang="en-US" sz="2000" b="1" dirty="0">
                <a:latin typeface="Calibri" pitchFamily="34" charset="0"/>
              </a:rPr>
              <a:t> </a:t>
            </a:r>
          </a:p>
        </p:txBody>
      </p:sp>
      <p:sp>
        <p:nvSpPr>
          <p:cNvPr id="25604" name="Line 4"/>
          <p:cNvSpPr>
            <a:spLocks noChangeShapeType="1"/>
          </p:cNvSpPr>
          <p:nvPr/>
        </p:nvSpPr>
        <p:spPr bwMode="auto">
          <a:xfrm>
            <a:off x="2514600" y="3657600"/>
            <a:ext cx="3352800"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05" name="Line 5"/>
          <p:cNvSpPr>
            <a:spLocks noChangeShapeType="1"/>
          </p:cNvSpPr>
          <p:nvPr/>
        </p:nvSpPr>
        <p:spPr bwMode="auto">
          <a:xfrm flipH="1">
            <a:off x="2438400" y="3429000"/>
            <a:ext cx="3429000"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06" name="Text Box 6"/>
          <p:cNvSpPr txBox="1">
            <a:spLocks noChangeArrowheads="1"/>
          </p:cNvSpPr>
          <p:nvPr/>
        </p:nvSpPr>
        <p:spPr bwMode="auto">
          <a:xfrm>
            <a:off x="6178550" y="3208338"/>
            <a:ext cx="1111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rtl="0" eaLnBrk="1" hangingPunct="1"/>
            <a:r>
              <a:rPr lang="en-US" sz="3200" b="1" dirty="0">
                <a:latin typeface="Comic Sans MS" pitchFamily="66" charset="0"/>
              </a:rPr>
              <a:t>ATP</a:t>
            </a:r>
            <a:r>
              <a:rPr lang="en-US" b="1" dirty="0">
                <a:latin typeface="Comic Sans MS" pitchFamily="66" charset="0"/>
              </a:rPr>
              <a:t> </a:t>
            </a:r>
          </a:p>
        </p:txBody>
      </p:sp>
      <p:sp>
        <p:nvSpPr>
          <p:cNvPr id="25608" name="Text Box 8"/>
          <p:cNvSpPr txBox="1">
            <a:spLocks noChangeArrowheads="1"/>
          </p:cNvSpPr>
          <p:nvPr/>
        </p:nvSpPr>
        <p:spPr bwMode="auto">
          <a:xfrm>
            <a:off x="2247900" y="3886200"/>
            <a:ext cx="4038600" cy="650875"/>
          </a:xfrm>
          <a:prstGeom prst="rect">
            <a:avLst/>
          </a:prstGeom>
          <a:noFill/>
          <a:ln w="9525">
            <a:solidFill>
              <a:schemeClr val="tx1"/>
            </a:solidFill>
            <a:miter lim="800000"/>
            <a:headEnd/>
            <a:tailEnd/>
          </a:ln>
        </p:spPr>
        <p:txBody>
          <a:bodyPr>
            <a:spAutoFit/>
          </a:bodyPr>
          <a:lstStyle/>
          <a:p>
            <a:pPr algn="ctr" rtl="0">
              <a:spcBef>
                <a:spcPct val="50000"/>
              </a:spcBef>
              <a:defRPr/>
            </a:pPr>
            <a:r>
              <a:rPr lang="en-US" b="1" dirty="0">
                <a:latin typeface="Cambria" pitchFamily="18" charset="0"/>
                <a:ea typeface="+mn-ea"/>
                <a:cs typeface="Arial" pitchFamily="34" charset="0"/>
              </a:rPr>
              <a:t>Photosynthesis or oxidation of fuel molecules</a:t>
            </a:r>
            <a:endParaRPr lang="en-US" dirty="0">
              <a:latin typeface="Cambria" pitchFamily="18" charset="0"/>
              <a:ea typeface="+mn-ea"/>
              <a:cs typeface="Arial" pitchFamily="34" charset="0"/>
            </a:endParaRPr>
          </a:p>
        </p:txBody>
      </p:sp>
      <p:sp>
        <p:nvSpPr>
          <p:cNvPr id="25609" name="Text Box 9"/>
          <p:cNvSpPr txBox="1">
            <a:spLocks noChangeArrowheads="1"/>
          </p:cNvSpPr>
          <p:nvPr/>
        </p:nvSpPr>
        <p:spPr bwMode="auto">
          <a:xfrm>
            <a:off x="1295400" y="4876800"/>
            <a:ext cx="6619875" cy="830263"/>
          </a:xfrm>
          <a:prstGeom prst="rect">
            <a:avLst/>
          </a:prstGeom>
          <a:noFill/>
          <a:ln w="9525">
            <a:no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r" rtl="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rtl="0" eaLnBrk="1" hangingPunct="1"/>
            <a:r>
              <a:rPr lang="en-US" dirty="0">
                <a:effectLst>
                  <a:outerShdw blurRad="38100" dist="38100" dir="2700000" algn="tl">
                    <a:srgbClr val="C0C0C0"/>
                  </a:outerShdw>
                </a:effectLst>
                <a:latin typeface="Cambria" pitchFamily="18" charset="0"/>
              </a:rPr>
              <a:t>Basic model of energy exchange in biological systems</a:t>
            </a:r>
          </a:p>
        </p:txBody>
      </p:sp>
    </p:spTree>
    <p:extLst>
      <p:ext uri="{BB962C8B-B14F-4D97-AF65-F5344CB8AC3E}">
        <p14:creationId xmlns:p14="http://schemas.microsoft.com/office/powerpoint/2010/main" val="612563708"/>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latin typeface="Times New Roman" pitchFamily="18" charset="0"/>
                <a:cs typeface="Times New Roman" pitchFamily="18" charset="0"/>
              </a:rPr>
              <a:t>Growth Hormone</a:t>
            </a:r>
            <a:br>
              <a:rPr lang="en-US" dirty="0" smtClean="0">
                <a:latin typeface="Times New Roman" pitchFamily="18" charset="0"/>
                <a:cs typeface="Times New Roman" pitchFamily="18" charset="0"/>
              </a:rPr>
            </a:br>
            <a:endParaRPr lang="en-US" dirty="0" smtClean="0">
              <a:latin typeface="Times New Roman" pitchFamily="18" charset="0"/>
              <a:cs typeface="Times New Roman" pitchFamily="18" charset="0"/>
            </a:endParaRPr>
          </a:p>
        </p:txBody>
      </p:sp>
      <p:sp>
        <p:nvSpPr>
          <p:cNvPr id="35843" name="Rectangle 3"/>
          <p:cNvSpPr>
            <a:spLocks noGrp="1" noChangeArrowheads="1"/>
          </p:cNvSpPr>
          <p:nvPr>
            <p:ph idx="1"/>
          </p:nvPr>
        </p:nvSpPr>
        <p:spPr/>
        <p:txBody>
          <a:bodyPr>
            <a:normAutofit/>
          </a:bodyPr>
          <a:lstStyle/>
          <a:p>
            <a:pPr marL="0" indent="0" algn="just" eaLnBrk="1" fontAlgn="auto" hangingPunct="1">
              <a:spcAft>
                <a:spcPts val="0"/>
              </a:spcAft>
              <a:buNone/>
              <a:defRPr/>
            </a:pPr>
            <a:r>
              <a:rPr lang="en-US" dirty="0" smtClean="0">
                <a:cs typeface="Times New Roman" pitchFamily="18" charset="0"/>
              </a:rPr>
              <a:t>Main action: Promote tissue growth (bone &amp; muscle), </a:t>
            </a:r>
            <a:r>
              <a:rPr lang="en-US" dirty="0" smtClean="0">
                <a:latin typeface="Times New Roman" pitchFamily="18" charset="0"/>
                <a:cs typeface="Times New Roman" pitchFamily="18" charset="0"/>
                <a:sym typeface="Symbol" pitchFamily="18" charset="2"/>
              </a:rPr>
              <a:t>increase</a:t>
            </a:r>
            <a:r>
              <a:rPr lang="en-US" dirty="0" smtClean="0">
                <a:cs typeface="Times New Roman" pitchFamily="18" charset="0"/>
              </a:rPr>
              <a:t> glucose in plasma (</a:t>
            </a:r>
            <a:r>
              <a:rPr lang="en-US" dirty="0" smtClean="0">
                <a:latin typeface="Times New Roman" pitchFamily="18" charset="0"/>
                <a:cs typeface="Times New Roman" pitchFamily="18" charset="0"/>
                <a:sym typeface="Symbol" pitchFamily="18" charset="2"/>
              </a:rPr>
              <a:t></a:t>
            </a:r>
            <a:r>
              <a:rPr lang="en-US" dirty="0" smtClean="0">
                <a:cs typeface="Times New Roman" pitchFamily="18" charset="0"/>
              </a:rPr>
              <a:t> release of glucose from liver &amp; </a:t>
            </a:r>
            <a:r>
              <a:rPr lang="en-US" dirty="0" smtClean="0">
                <a:latin typeface="Times New Roman" pitchFamily="18" charset="0"/>
                <a:cs typeface="Times New Roman" pitchFamily="18" charset="0"/>
                <a:sym typeface="Symbol" pitchFamily="18" charset="2"/>
              </a:rPr>
              <a:t></a:t>
            </a:r>
            <a:r>
              <a:rPr lang="en-US" dirty="0" smtClean="0">
                <a:cs typeface="Times New Roman" pitchFamily="18" charset="0"/>
              </a:rPr>
              <a:t> glucose uptake to muscle).</a:t>
            </a:r>
          </a:p>
          <a:p>
            <a:pPr marL="274320" indent="-274320" eaLnBrk="1" fontAlgn="auto" hangingPunct="1">
              <a:spcAft>
                <a:spcPts val="0"/>
              </a:spcAft>
              <a:buFont typeface="Wingdings"/>
              <a:buChar char=""/>
              <a:defRPr/>
            </a:pPr>
            <a:endParaRPr lang="en-US" dirty="0" smtClean="0"/>
          </a:p>
        </p:txBody>
      </p:sp>
    </p:spTree>
    <p:extLst>
      <p:ext uri="{BB962C8B-B14F-4D97-AF65-F5344CB8AC3E}">
        <p14:creationId xmlns:p14="http://schemas.microsoft.com/office/powerpoint/2010/main" val="2956830460"/>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p:cNvSpPr>
            <a:spLocks noGrp="1" noChangeArrowheads="1"/>
          </p:cNvSpPr>
          <p:nvPr>
            <p:ph type="title"/>
          </p:nvPr>
        </p:nvSpPr>
        <p:spPr>
          <a:xfrm>
            <a:off x="685800" y="31750"/>
            <a:ext cx="7772400" cy="946150"/>
          </a:xfrm>
        </p:spPr>
        <p:txBody>
          <a:bodyPr/>
          <a:lstStyle/>
          <a:p>
            <a:pPr eaLnBrk="1" fontAlgn="auto" hangingPunct="1">
              <a:spcAft>
                <a:spcPts val="0"/>
              </a:spcAft>
              <a:defRPr/>
            </a:pPr>
            <a:r>
              <a:rPr lang="en-US" sz="2000" dirty="0" smtClean="0">
                <a:latin typeface="Times New Roman" pitchFamily="18" charset="0"/>
                <a:cs typeface="Times New Roman" pitchFamily="18" charset="0"/>
              </a:rPr>
              <a:t>Actions of glucagon, adrenalin, cortisol &amp; GH in the liver</a:t>
            </a:r>
          </a:p>
        </p:txBody>
      </p:sp>
      <p:sp>
        <p:nvSpPr>
          <p:cNvPr id="24579" name="Rectangle 3"/>
          <p:cNvSpPr>
            <a:spLocks noGrp="1" noChangeArrowheads="1"/>
          </p:cNvSpPr>
          <p:nvPr>
            <p:ph idx="1"/>
          </p:nvPr>
        </p:nvSpPr>
        <p:spPr/>
        <p:txBody>
          <a:bodyPr/>
          <a:lstStyle/>
          <a:p>
            <a:pPr eaLnBrk="1" hangingPunct="1"/>
            <a:endParaRPr lang="en-US" smtClean="0"/>
          </a:p>
        </p:txBody>
      </p:sp>
      <p:graphicFrame>
        <p:nvGraphicFramePr>
          <p:cNvPr id="65667" name="Group 131"/>
          <p:cNvGraphicFramePr>
            <a:graphicFrameLocks noGrp="1"/>
          </p:cNvGraphicFramePr>
          <p:nvPr>
            <p:extLst>
              <p:ext uri="{D42A27DB-BD31-4B8C-83A1-F6EECF244321}">
                <p14:modId xmlns:p14="http://schemas.microsoft.com/office/powerpoint/2010/main" val="516758815"/>
              </p:ext>
            </p:extLst>
          </p:nvPr>
        </p:nvGraphicFramePr>
        <p:xfrm>
          <a:off x="838200" y="1066800"/>
          <a:ext cx="7924801" cy="5359400"/>
        </p:xfrm>
        <a:graphic>
          <a:graphicData uri="http://schemas.openxmlformats.org/drawingml/2006/table">
            <a:tbl>
              <a:tblPr>
                <a:tableStyleId>{E8B1032C-EA38-4F05-BA0D-38AFFFC7BED3}</a:tableStyleId>
              </a:tblPr>
              <a:tblGrid>
                <a:gridCol w="2433053"/>
                <a:gridCol w="1755274"/>
                <a:gridCol w="1575165"/>
                <a:gridCol w="1368829"/>
                <a:gridCol w="792480"/>
              </a:tblGrid>
              <a:tr h="773012">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dirty="0" smtClean="0">
                          <a:ln>
                            <a:noFill/>
                          </a:ln>
                          <a:effectLst/>
                        </a:rPr>
                        <a:t>Glucagon </a:t>
                      </a:r>
                      <a:endParaRPr kumimoji="0" lang="en-US" sz="2000" b="0" i="0" u="none" strike="noStrike" cap="none" normalizeH="0" baseline="0" dirty="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Adrenalin </a:t>
                      </a: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just"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dirty="0" smtClean="0">
                          <a:ln>
                            <a:noFill/>
                          </a:ln>
                          <a:effectLst/>
                        </a:rPr>
                        <a:t>Cortisol</a:t>
                      </a: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dirty="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GH</a:t>
                      </a: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r>
              <a:tr h="567443">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dirty="0" smtClean="0">
                          <a:ln>
                            <a:noFill/>
                          </a:ln>
                          <a:effectLst/>
                        </a:rPr>
                        <a:t>Glycogen synthesis </a:t>
                      </a:r>
                      <a:endParaRPr kumimoji="0" lang="en-US" sz="2000" b="0" i="0" u="none" strike="noStrike" cap="none" normalizeH="0" baseline="0" dirty="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r>
              <a:tr h="711171">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dirty="0" smtClean="0">
                          <a:ln>
                            <a:noFill/>
                          </a:ln>
                          <a:effectLst/>
                        </a:rPr>
                        <a:t>Glycogen degradation </a:t>
                      </a:r>
                      <a:endParaRPr kumimoji="0" lang="en-US" sz="2000" b="0" i="0" u="none" strike="noStrike" cap="none" normalizeH="0" baseline="0" dirty="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r>
              <a:tr h="568997">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dirty="0" smtClean="0">
                          <a:ln>
                            <a:noFill/>
                          </a:ln>
                          <a:effectLst/>
                        </a:rPr>
                        <a:t>Gluconeogenesis </a:t>
                      </a:r>
                      <a:endParaRPr kumimoji="0" lang="en-US" sz="2000" b="0" i="0" u="none" strike="noStrike" cap="none" normalizeH="0" baseline="0" dirty="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dirty="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r>
              <a:tr h="568997">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Release of glucose </a:t>
                      </a: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r>
              <a:tr h="711171">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Produce ketone bodies</a:t>
                      </a: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r>
              <a:tr h="685597">
                <a:tc>
                  <a:txBody>
                    <a:bodyPr/>
                    <a:lstStyle/>
                    <a:p>
                      <a:pPr marL="0" marR="0" lvl="0" indent="0" algn="just"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Catabolisma AA</a:t>
                      </a: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r>
              <a:tr h="773012">
                <a:tc>
                  <a:txBody>
                    <a:bodyPr/>
                    <a:lstStyle/>
                    <a:p>
                      <a:pPr marL="0" marR="0" lvl="0" indent="0" algn="just"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FA synthesis</a:t>
                      </a:r>
                    </a:p>
                    <a:p>
                      <a:pPr marL="0" marR="0" lvl="0" indent="0" algn="just"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dirty="0" smtClean="0">
                          <a:ln>
                            <a:noFill/>
                          </a:ln>
                          <a:effectLst/>
                          <a:sym typeface="Symbol" pitchFamily="18" charset="2"/>
                        </a:rPr>
                        <a:t></a:t>
                      </a:r>
                      <a:endParaRPr kumimoji="0" lang="en-US" sz="2000" b="0" i="0" u="none" strike="noStrike" cap="none" normalizeH="0" baseline="0" dirty="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7" marB="45727"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dirty="0" smtClean="0">
                        <a:ln>
                          <a:noFill/>
                        </a:ln>
                        <a:solidFill>
                          <a:schemeClr val="tx1"/>
                        </a:solidFill>
                        <a:effectLst/>
                        <a:latin typeface="Arial" charset="0"/>
                      </a:endParaRPr>
                    </a:p>
                  </a:txBody>
                  <a:tcPr marT="45727" marB="45727" horzOverflow="overflow">
                    <a:solidFill>
                      <a:schemeClr val="tx2">
                        <a:lumMod val="20000"/>
                        <a:lumOff val="80000"/>
                      </a:schemeClr>
                    </a:solidFill>
                  </a:tcPr>
                </a:tc>
              </a:tr>
            </a:tbl>
          </a:graphicData>
        </a:graphic>
      </p:graphicFrame>
    </p:spTree>
    <p:extLst>
      <p:ext uri="{BB962C8B-B14F-4D97-AF65-F5344CB8AC3E}">
        <p14:creationId xmlns:p14="http://schemas.microsoft.com/office/powerpoint/2010/main" val="1971133233"/>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533400" y="0"/>
            <a:ext cx="79279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2400" b="1">
                <a:solidFill>
                  <a:schemeClr val="tx2"/>
                </a:solidFill>
                <a:latin typeface="Times New Roman" pitchFamily="18" charset="0"/>
                <a:cs typeface="Times New Roman" pitchFamily="18" charset="0"/>
              </a:rPr>
              <a:t>Actions of glucagon, adrenalin, cortisol &amp; GH in the muscle</a:t>
            </a:r>
          </a:p>
          <a:p>
            <a:pPr eaLnBrk="1" hangingPunct="1"/>
            <a:r>
              <a:rPr lang="en-US" sz="2400" b="1">
                <a:solidFill>
                  <a:schemeClr val="tx2"/>
                </a:solidFill>
                <a:latin typeface="Times New Roman" pitchFamily="18" charset="0"/>
                <a:cs typeface="Times New Roman" pitchFamily="18" charset="0"/>
              </a:rPr>
              <a:t>&amp; adipose tissue</a:t>
            </a:r>
          </a:p>
        </p:txBody>
      </p:sp>
      <p:graphicFrame>
        <p:nvGraphicFramePr>
          <p:cNvPr id="67656" name="Group 72"/>
          <p:cNvGraphicFramePr>
            <a:graphicFrameLocks noGrp="1"/>
          </p:cNvGraphicFramePr>
          <p:nvPr>
            <p:extLst>
              <p:ext uri="{D42A27DB-BD31-4B8C-83A1-F6EECF244321}">
                <p14:modId xmlns:p14="http://schemas.microsoft.com/office/powerpoint/2010/main" val="4165366593"/>
              </p:ext>
            </p:extLst>
          </p:nvPr>
        </p:nvGraphicFramePr>
        <p:xfrm>
          <a:off x="1066799" y="1143000"/>
          <a:ext cx="7620001" cy="5086349"/>
        </p:xfrm>
        <a:graphic>
          <a:graphicData uri="http://schemas.openxmlformats.org/drawingml/2006/table">
            <a:tbl>
              <a:tblPr>
                <a:tableStyleId>{E8B1032C-EA38-4F05-BA0D-38AFFFC7BED3}</a:tableStyleId>
              </a:tblPr>
              <a:tblGrid>
                <a:gridCol w="2339475"/>
                <a:gridCol w="1687763"/>
                <a:gridCol w="1596554"/>
                <a:gridCol w="1067808"/>
                <a:gridCol w="928401"/>
              </a:tblGrid>
              <a:tr h="762095">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400" u="none" strike="noStrike" cap="none" normalizeH="0" baseline="0" dirty="0" smtClean="0">
                          <a:ln>
                            <a:noFill/>
                          </a:ln>
                          <a:effectLst/>
                        </a:rPr>
                        <a:t>Muscle:</a:t>
                      </a:r>
                      <a:endParaRPr kumimoji="0" lang="en-US" sz="2400" b="0" i="0" u="none" strike="noStrike" cap="none" normalizeH="0" baseline="0" dirty="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dirty="0" smtClean="0">
                          <a:ln>
                            <a:noFill/>
                          </a:ln>
                          <a:effectLst/>
                        </a:rPr>
                        <a:t>Glucagon </a:t>
                      </a:r>
                      <a:endParaRPr kumimoji="0" lang="en-US" sz="2000" b="0" i="0" u="none" strike="noStrike" cap="none" normalizeH="0" baseline="0" dirty="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Adrenalin </a:t>
                      </a: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just"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Cortisol</a:t>
                      </a: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GH </a:t>
                      </a: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r>
              <a:tr h="579510">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Utilisation of FA </a:t>
                      </a: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r>
              <a:tr h="701127">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Degradation of glycogen </a:t>
                      </a: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r>
              <a:tr h="581097">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dirty="0" smtClean="0">
                          <a:ln>
                            <a:noFill/>
                          </a:ln>
                          <a:effectLst/>
                        </a:rPr>
                        <a:t>Glucose uptake </a:t>
                      </a:r>
                      <a:endParaRPr kumimoji="0" lang="en-US" sz="2000" b="0" i="0" u="none" strike="noStrike" cap="none" normalizeH="0" baseline="0" dirty="0" smtClean="0">
                        <a:ln>
                          <a:noFill/>
                        </a:ln>
                        <a:solidFill>
                          <a:schemeClr val="tx1"/>
                        </a:solidFill>
                        <a:effectLst/>
                        <a:latin typeface="Arial" charset="0"/>
                        <a:cs typeface="Times New Roman" charset="0"/>
                      </a:endParaRPr>
                    </a:p>
                  </a:txBody>
                  <a:tcPr marT="45726" marB="45726"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r>
              <a:tr h="581097">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Protein synthesis </a:t>
                      </a: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r>
              <a:tr h="579510">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400" u="none" strike="noStrike" cap="none" normalizeH="0" baseline="0" dirty="0" smtClean="0">
                          <a:ln>
                            <a:noFill/>
                          </a:ln>
                          <a:effectLst/>
                        </a:rPr>
                        <a:t>Adipose tissue: </a:t>
                      </a:r>
                      <a:endParaRPr kumimoji="0" lang="en-US" sz="2400" b="0" i="0" u="none" strike="noStrike" cap="none" normalizeH="0" baseline="0" dirty="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r>
              <a:tr h="700175">
                <a:tc>
                  <a:txBody>
                    <a:bodyPr/>
                    <a:lstStyle/>
                    <a:p>
                      <a:pPr marL="0" marR="0" lvl="0" indent="0" algn="just"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dirty="0" smtClean="0">
                          <a:ln>
                            <a:noFill/>
                          </a:ln>
                          <a:effectLst/>
                        </a:rPr>
                        <a:t>Release of FA </a:t>
                      </a:r>
                      <a:endParaRPr kumimoji="0" lang="en-US" sz="2000" b="0" i="0" u="none" strike="noStrike" cap="none" normalizeH="0" baseline="0" dirty="0" smtClean="0">
                        <a:ln>
                          <a:noFill/>
                        </a:ln>
                        <a:solidFill>
                          <a:schemeClr val="tx1"/>
                        </a:solidFill>
                        <a:effectLst/>
                        <a:latin typeface="Arial" charset="0"/>
                        <a:cs typeface="Times New Roman" charset="0"/>
                      </a:endParaRPr>
                    </a:p>
                  </a:txBody>
                  <a:tcPr marT="45726" marB="45726"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sym typeface="Symbol" pitchFamily="18" charset="2"/>
                        </a:rPr>
                        <a:t></a:t>
                      </a:r>
                      <a:endParaRPr kumimoji="0" lang="en-US" sz="2000" b="0" i="0" u="none" strike="noStrike" cap="none" normalizeH="0" baseline="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r>
              <a:tr h="601738">
                <a:tc>
                  <a:txBody>
                    <a:bodyPr/>
                    <a:lstStyle/>
                    <a:p>
                      <a:pPr marL="0" marR="0" lvl="0" indent="0" algn="just"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smtClean="0">
                          <a:ln>
                            <a:noFill/>
                          </a:ln>
                          <a:effectLst/>
                        </a:rPr>
                        <a:t>Tg synthesis</a:t>
                      </a:r>
                      <a:endParaRPr kumimoji="0" lang="en-US" sz="2000" b="0" i="0" u="none" strike="noStrike" cap="none" normalizeH="0" baseline="0" smtClean="0">
                        <a:ln>
                          <a:noFill/>
                        </a:ln>
                        <a:solidFill>
                          <a:schemeClr val="tx1"/>
                        </a:solidFill>
                        <a:effectLst/>
                        <a:latin typeface="Arial" charset="0"/>
                        <a:cs typeface="Times New Roman" charset="0"/>
                      </a:endParaRPr>
                    </a:p>
                  </a:txBody>
                  <a:tcPr marT="45726" marB="45726"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0" i="0" u="none" strike="noStrike" cap="none" normalizeH="0" baseline="0" smtClean="0">
                        <a:ln>
                          <a:noFill/>
                        </a:ln>
                        <a:solidFill>
                          <a:schemeClr val="tx1"/>
                        </a:solidFill>
                        <a:effectLst/>
                        <a:latin typeface="Arial" charset="0"/>
                      </a:endParaRPr>
                    </a:p>
                  </a:txBody>
                  <a:tcPr marT="45726" marB="45726"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sz="2000" u="none" strike="noStrike" cap="none" normalizeH="0" baseline="0" dirty="0" smtClean="0">
                          <a:ln>
                            <a:noFill/>
                          </a:ln>
                          <a:effectLst/>
                          <a:sym typeface="Symbol" pitchFamily="18" charset="2"/>
                        </a:rPr>
                        <a:t></a:t>
                      </a:r>
                      <a:endParaRPr kumimoji="0" lang="en-US" sz="2000" b="0" i="0" u="none" strike="noStrike" cap="none" normalizeH="0" baseline="0" dirty="0" smtClean="0">
                        <a:ln>
                          <a:noFill/>
                        </a:ln>
                        <a:solidFill>
                          <a:schemeClr val="tx1"/>
                        </a:solidFill>
                        <a:effectLst/>
                        <a:latin typeface="Arial" charset="0"/>
                        <a:sym typeface="Symbol" pitchFamily="18" charset="2"/>
                      </a:endParaRPr>
                    </a:p>
                  </a:txBody>
                  <a:tcPr marT="45726" marB="45726" horzOverflow="overflow">
                    <a:solidFill>
                      <a:schemeClr val="tx2">
                        <a:lumMod val="20000"/>
                        <a:lumOff val="80000"/>
                      </a:schemeClr>
                    </a:solidFill>
                  </a:tcPr>
                </a:tc>
              </a:tr>
            </a:tbl>
          </a:graphicData>
        </a:graphic>
      </p:graphicFrame>
    </p:spTree>
    <p:extLst>
      <p:ext uri="{BB962C8B-B14F-4D97-AF65-F5344CB8AC3E}">
        <p14:creationId xmlns:p14="http://schemas.microsoft.com/office/powerpoint/2010/main" val="332116401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latin typeface="Times New Roman" pitchFamily="18" charset="0"/>
                <a:cs typeface="Times New Roman" pitchFamily="18" charset="0"/>
              </a:rPr>
              <a:t>The effect of meal and fasting on metabolism </a:t>
            </a:r>
          </a:p>
        </p:txBody>
      </p:sp>
      <p:sp>
        <p:nvSpPr>
          <p:cNvPr id="27651" name="Rectangle 3"/>
          <p:cNvSpPr>
            <a:spLocks noGrp="1" noChangeArrowheads="1"/>
          </p:cNvSpPr>
          <p:nvPr>
            <p:ph idx="1"/>
          </p:nvPr>
        </p:nvSpPr>
        <p:spPr/>
        <p:txBody>
          <a:bodyPr/>
          <a:lstStyle/>
          <a:p>
            <a:pPr algn="just" eaLnBrk="1" hangingPunct="1">
              <a:lnSpc>
                <a:spcPct val="90000"/>
              </a:lnSpc>
            </a:pPr>
            <a:r>
              <a:rPr lang="en-US" sz="2000" smtClean="0">
                <a:cs typeface="Times New Roman" pitchFamily="18" charset="0"/>
              </a:rPr>
              <a:t>Liver glycogen: control glucose level in plasma during of fasting. </a:t>
            </a:r>
          </a:p>
          <a:p>
            <a:pPr algn="just" eaLnBrk="1" hangingPunct="1">
              <a:lnSpc>
                <a:spcPct val="90000"/>
              </a:lnSpc>
            </a:pPr>
            <a:r>
              <a:rPr lang="en-US" sz="2000" smtClean="0">
                <a:cs typeface="Times New Roman" pitchFamily="18" charset="0"/>
              </a:rPr>
              <a:t>Ingestion and absorption of CHO: </a:t>
            </a:r>
            <a:r>
              <a:rPr lang="en-US" sz="2000" smtClean="0">
                <a:latin typeface="Times New Roman" pitchFamily="18" charset="0"/>
                <a:cs typeface="Times New Roman" pitchFamily="18" charset="0"/>
                <a:sym typeface="Symbol" pitchFamily="18" charset="2"/>
              </a:rPr>
              <a:t></a:t>
            </a:r>
            <a:r>
              <a:rPr lang="en-US" sz="2000" smtClean="0">
                <a:cs typeface="Times New Roman" pitchFamily="18" charset="0"/>
              </a:rPr>
              <a:t> glucose in plasma (</a:t>
            </a:r>
            <a:r>
              <a:rPr lang="en-US" sz="2000" smtClean="0">
                <a:latin typeface="Times New Roman" pitchFamily="18" charset="0"/>
                <a:cs typeface="Times New Roman" pitchFamily="18" charset="0"/>
                <a:sym typeface="Symbol" pitchFamily="18" charset="2"/>
              </a:rPr>
              <a:t></a:t>
            </a:r>
            <a:r>
              <a:rPr lang="en-US" sz="2000" smtClean="0">
                <a:cs typeface="Times New Roman" pitchFamily="18" charset="0"/>
              </a:rPr>
              <a:t>insulin, </a:t>
            </a:r>
            <a:r>
              <a:rPr lang="en-US" sz="2000" smtClean="0">
                <a:latin typeface="Times New Roman" pitchFamily="18" charset="0"/>
                <a:cs typeface="Times New Roman" pitchFamily="18" charset="0"/>
                <a:sym typeface="Symbol" pitchFamily="18" charset="2"/>
              </a:rPr>
              <a:t></a:t>
            </a:r>
            <a:r>
              <a:rPr lang="en-US" sz="2000" smtClean="0">
                <a:cs typeface="Times New Roman" pitchFamily="18" charset="0"/>
              </a:rPr>
              <a:t> glucagon). </a:t>
            </a:r>
          </a:p>
          <a:p>
            <a:pPr algn="just" eaLnBrk="1" hangingPunct="1">
              <a:lnSpc>
                <a:spcPct val="90000"/>
              </a:lnSpc>
            </a:pPr>
            <a:r>
              <a:rPr lang="en-US" sz="2000" smtClean="0">
                <a:cs typeface="Times New Roman" pitchFamily="18" charset="0"/>
              </a:rPr>
              <a:t>Glucose uptake by liver, glycogen synthesis.</a:t>
            </a:r>
          </a:p>
          <a:p>
            <a:pPr algn="just" eaLnBrk="1" hangingPunct="1">
              <a:lnSpc>
                <a:spcPct val="90000"/>
              </a:lnSpc>
            </a:pPr>
            <a:r>
              <a:rPr lang="en-US" sz="2000" smtClean="0">
                <a:cs typeface="Times New Roman" pitchFamily="18" charset="0"/>
              </a:rPr>
              <a:t>Glucose uptake by muscle tissue &amp; adipos tissue (E &amp; Tg synthesis). (Synthesis of Tg after glycogen storage is saturated).</a:t>
            </a:r>
          </a:p>
          <a:p>
            <a:pPr algn="just" eaLnBrk="1" hangingPunct="1">
              <a:lnSpc>
                <a:spcPct val="90000"/>
              </a:lnSpc>
            </a:pPr>
            <a:r>
              <a:rPr lang="en-US" sz="2000" smtClean="0">
                <a:cs typeface="Times New Roman" pitchFamily="18" charset="0"/>
              </a:rPr>
              <a:t>AA uptake by liver, glycogen synthesis.  The remaining of AA including BCAA is transported to muscle </a:t>
            </a:r>
            <a:r>
              <a:rPr lang="en-US" sz="2000" smtClean="0">
                <a:latin typeface="Times New Roman" pitchFamily="18" charset="0"/>
                <a:cs typeface="Times New Roman" pitchFamily="18" charset="0"/>
                <a:sym typeface="Symbol" pitchFamily="18" charset="2"/>
              </a:rPr>
              <a:t></a:t>
            </a:r>
            <a:r>
              <a:rPr lang="en-US" sz="2000" smtClean="0">
                <a:cs typeface="Times New Roman" pitchFamily="18" charset="0"/>
              </a:rPr>
              <a:t> muscle protein.  Protein +++, glucogenic/ ketogenic.</a:t>
            </a:r>
          </a:p>
          <a:p>
            <a:pPr algn="just" eaLnBrk="1" hangingPunct="1">
              <a:lnSpc>
                <a:spcPct val="90000"/>
              </a:lnSpc>
              <a:buFont typeface="Wingdings" pitchFamily="2" charset="2"/>
              <a:buNone/>
            </a:pPr>
            <a:endParaRPr lang="en-US" sz="2000" smtClean="0">
              <a:cs typeface="Times New Roman" pitchFamily="18" charset="0"/>
            </a:endParaRPr>
          </a:p>
          <a:p>
            <a:pPr eaLnBrk="1" hangingPunct="1">
              <a:lnSpc>
                <a:spcPct val="90000"/>
              </a:lnSpc>
            </a:pPr>
            <a:endParaRPr lang="en-US" sz="2000" smtClean="0"/>
          </a:p>
        </p:txBody>
      </p:sp>
    </p:spTree>
    <p:extLst>
      <p:ext uri="{BB962C8B-B14F-4D97-AF65-F5344CB8AC3E}">
        <p14:creationId xmlns:p14="http://schemas.microsoft.com/office/powerpoint/2010/main" val="1059114855"/>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p:cNvSpPr>
            <a:spLocks noGrp="1" noChangeArrowheads="1"/>
          </p:cNvSpPr>
          <p:nvPr>
            <p:ph type="title"/>
          </p:nvPr>
        </p:nvSpPr>
        <p:spPr/>
        <p:txBody>
          <a:bodyPr>
            <a:normAutofit fontScale="90000"/>
          </a:bodyPr>
          <a:lstStyle/>
          <a:p>
            <a:pPr eaLnBrk="1" fontAlgn="auto" hangingPunct="1">
              <a:spcAft>
                <a:spcPts val="0"/>
              </a:spcAft>
              <a:defRPr/>
            </a:pPr>
            <a:r>
              <a:rPr lang="en-US" smtClean="0">
                <a:latin typeface="Times New Roman" pitchFamily="18" charset="0"/>
                <a:cs typeface="Times New Roman" pitchFamily="18" charset="0"/>
              </a:rPr>
              <a:t>The effect of meal and fasting on metabolisme</a:t>
            </a:r>
          </a:p>
        </p:txBody>
      </p:sp>
      <p:sp>
        <p:nvSpPr>
          <p:cNvPr id="28675" name="Rectangle 3"/>
          <p:cNvSpPr>
            <a:spLocks noGrp="1" noChangeArrowheads="1"/>
          </p:cNvSpPr>
          <p:nvPr>
            <p:ph idx="1"/>
          </p:nvPr>
        </p:nvSpPr>
        <p:spPr/>
        <p:txBody>
          <a:bodyPr/>
          <a:lstStyle/>
          <a:p>
            <a:pPr algn="just" eaLnBrk="1" hangingPunct="1"/>
            <a:r>
              <a:rPr lang="en-US" smtClean="0">
                <a:cs typeface="Times New Roman" pitchFamily="18" charset="0"/>
              </a:rPr>
              <a:t>TG from diet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Chylomicron: Adiose tissue, E for muscle &amp; other tissue &amp; transported to liver (VLDL).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insulin: promote lipoprotein lipase &amp; uptake of lipoprotein by adipose tissue. </a:t>
            </a:r>
          </a:p>
          <a:p>
            <a:pPr algn="just" eaLnBrk="1" hangingPunct="1">
              <a:buFont typeface="Wingdings" pitchFamily="2" charset="2"/>
              <a:buNone/>
            </a:pPr>
            <a:endParaRPr lang="en-US" smtClean="0">
              <a:cs typeface="Times New Roman" pitchFamily="18" charset="0"/>
            </a:endParaRPr>
          </a:p>
          <a:p>
            <a:pPr algn="just" eaLnBrk="1" hangingPunct="1"/>
            <a:r>
              <a:rPr lang="en-US" smtClean="0">
                <a:cs typeface="Times New Roman" pitchFamily="18" charset="0"/>
              </a:rPr>
              <a:t> </a:t>
            </a:r>
            <a:r>
              <a:rPr lang="en-US" b="1" i="1" smtClean="0">
                <a:cs typeface="Times New Roman" pitchFamily="18" charset="0"/>
              </a:rPr>
              <a:t>Eating+++, store as fat either from CHO, protein &amp; fat.  Body can easily store energy if the excess of food is fat.</a:t>
            </a:r>
            <a:endParaRPr lang="en-US" smtClean="0">
              <a:cs typeface="Times New Roman" pitchFamily="18" charset="0"/>
            </a:endParaRPr>
          </a:p>
          <a:p>
            <a:pPr eaLnBrk="1" hangingPunct="1">
              <a:buFont typeface="Wingdings" pitchFamily="2" charset="2"/>
              <a:buNone/>
            </a:pPr>
            <a:endParaRPr lang="en-US" smtClean="0"/>
          </a:p>
        </p:txBody>
      </p:sp>
    </p:spTree>
    <p:extLst>
      <p:ext uri="{BB962C8B-B14F-4D97-AF65-F5344CB8AC3E}">
        <p14:creationId xmlns:p14="http://schemas.microsoft.com/office/powerpoint/2010/main" val="224426654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
            <a:ext cx="8229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5"/>
          <p:cNvSpPr txBox="1">
            <a:spLocks noChangeArrowheads="1"/>
          </p:cNvSpPr>
          <p:nvPr/>
        </p:nvSpPr>
        <p:spPr bwMode="auto">
          <a:xfrm>
            <a:off x="304800" y="5715000"/>
            <a:ext cx="853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latin typeface="Times New Roman" pitchFamily="18" charset="0"/>
              </a:rPr>
              <a:t>The movements of fuel molecules during the digestion of a meal</a:t>
            </a:r>
          </a:p>
        </p:txBody>
      </p:sp>
    </p:spTree>
    <p:extLst>
      <p:ext uri="{BB962C8B-B14F-4D97-AF65-F5344CB8AC3E}">
        <p14:creationId xmlns:p14="http://schemas.microsoft.com/office/powerpoint/2010/main" val="773275861"/>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p:cNvSpPr>
            <a:spLocks noGrp="1" noChangeArrowheads="1"/>
          </p:cNvSpPr>
          <p:nvPr>
            <p:ph type="title"/>
          </p:nvPr>
        </p:nvSpPr>
        <p:spPr>
          <a:xfrm>
            <a:off x="762000" y="1028700"/>
            <a:ext cx="7924800" cy="609600"/>
          </a:xfrm>
        </p:spPr>
        <p:txBody>
          <a:bodyPr>
            <a:normAutofit fontScale="90000"/>
          </a:bodyPr>
          <a:lstStyle/>
          <a:p>
            <a:pPr eaLnBrk="1" fontAlgn="auto" hangingPunct="1">
              <a:spcAft>
                <a:spcPts val="0"/>
              </a:spcAft>
              <a:defRPr/>
            </a:pPr>
            <a:r>
              <a:rPr lang="en-US" i="1" smtClean="0">
                <a:cs typeface="Times New Roman" pitchFamily="18" charset="0"/>
              </a:rPr>
              <a:t>In between meals</a:t>
            </a:r>
            <a:endParaRPr lang="en-US" smtClean="0"/>
          </a:p>
        </p:txBody>
      </p:sp>
      <p:sp>
        <p:nvSpPr>
          <p:cNvPr id="30723" name="Rectangle 3"/>
          <p:cNvSpPr>
            <a:spLocks noGrp="1" noChangeArrowheads="1"/>
          </p:cNvSpPr>
          <p:nvPr>
            <p:ph idx="1"/>
          </p:nvPr>
        </p:nvSpPr>
        <p:spPr/>
        <p:txBody>
          <a:bodyPr/>
          <a:lstStyle/>
          <a:p>
            <a:pPr algn="just" eaLnBrk="1" hangingPunct="1"/>
            <a:r>
              <a:rPr lang="en-US" smtClean="0">
                <a:cs typeface="Times New Roman" pitchFamily="18" charset="0"/>
              </a:rPr>
              <a:t>insulin</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glucagon</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a:t>
            </a:r>
          </a:p>
          <a:p>
            <a:pPr algn="just" eaLnBrk="1" hangingPunct="1">
              <a:buFont typeface="Wingdings" pitchFamily="2" charset="2"/>
              <a:buNone/>
            </a:pPr>
            <a:endParaRPr lang="en-US" smtClean="0">
              <a:cs typeface="Times New Roman" pitchFamily="18" charset="0"/>
            </a:endParaRPr>
          </a:p>
          <a:p>
            <a:pPr algn="just" eaLnBrk="1" hangingPunct="1"/>
            <a:r>
              <a:rPr lang="en-US" smtClean="0">
                <a:cs typeface="Times New Roman" pitchFamily="18" charset="0"/>
              </a:rPr>
              <a:t>Energy source for brain (&amp; RBC): glycogen from hepatic store.</a:t>
            </a:r>
          </a:p>
          <a:p>
            <a:pPr algn="just" eaLnBrk="1" hangingPunct="1">
              <a:buFont typeface="Wingdings" pitchFamily="2" charset="2"/>
              <a:buNone/>
            </a:pPr>
            <a:r>
              <a:rPr lang="en-US" smtClean="0">
                <a:cs typeface="Times New Roman" pitchFamily="18" charset="0"/>
              </a:rPr>
              <a:t>  </a:t>
            </a:r>
          </a:p>
          <a:p>
            <a:pPr algn="just" eaLnBrk="1" hangingPunct="1"/>
            <a:r>
              <a:rPr lang="en-US" smtClean="0">
                <a:cs typeface="Times New Roman" pitchFamily="18" charset="0"/>
              </a:rPr>
              <a:t>Energy source for muscle &amp; other tissue including liver: FFA.</a:t>
            </a:r>
          </a:p>
          <a:p>
            <a:pPr algn="just" eaLnBrk="1" hangingPunct="1">
              <a:buFont typeface="Wingdings" pitchFamily="2" charset="2"/>
              <a:buNone/>
            </a:pPr>
            <a:endParaRPr lang="en-US" smtClean="0"/>
          </a:p>
        </p:txBody>
      </p:sp>
    </p:spTree>
    <p:extLst>
      <p:ext uri="{BB962C8B-B14F-4D97-AF65-F5344CB8AC3E}">
        <p14:creationId xmlns:p14="http://schemas.microsoft.com/office/powerpoint/2010/main" val="1494071257"/>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4800"/>
            <a:ext cx="7391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5"/>
          <p:cNvSpPr txBox="1">
            <a:spLocks noChangeArrowheads="1"/>
          </p:cNvSpPr>
          <p:nvPr/>
        </p:nvSpPr>
        <p:spPr bwMode="auto">
          <a:xfrm>
            <a:off x="1066800" y="5791200"/>
            <a:ext cx="6710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Times New Roman" pitchFamily="18" charset="0"/>
              </a:rPr>
              <a:t>Fuel metabolism between meals</a:t>
            </a:r>
          </a:p>
        </p:txBody>
      </p:sp>
    </p:spTree>
    <p:extLst>
      <p:ext uri="{BB962C8B-B14F-4D97-AF65-F5344CB8AC3E}">
        <p14:creationId xmlns:p14="http://schemas.microsoft.com/office/powerpoint/2010/main" val="374097243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p:cNvSpPr>
            <a:spLocks noGrp="1" noChangeArrowheads="1"/>
          </p:cNvSpPr>
          <p:nvPr>
            <p:ph type="title"/>
          </p:nvPr>
        </p:nvSpPr>
        <p:spPr/>
        <p:txBody>
          <a:bodyPr/>
          <a:lstStyle/>
          <a:p>
            <a:pPr eaLnBrk="1" fontAlgn="auto" hangingPunct="1">
              <a:spcAft>
                <a:spcPts val="0"/>
              </a:spcAft>
              <a:defRPr/>
            </a:pPr>
            <a:r>
              <a:rPr lang="en-US" i="1" smtClean="0">
                <a:cs typeface="Times New Roman" pitchFamily="18" charset="0"/>
              </a:rPr>
              <a:t>After an overnight fasting:</a:t>
            </a:r>
            <a:r>
              <a:rPr lang="en-US" smtClean="0">
                <a:cs typeface="Times New Roman" pitchFamily="18" charset="0"/>
              </a:rPr>
              <a:t> </a:t>
            </a:r>
          </a:p>
        </p:txBody>
      </p:sp>
      <p:sp>
        <p:nvSpPr>
          <p:cNvPr id="32771" name="Rectangle 3"/>
          <p:cNvSpPr>
            <a:spLocks noGrp="1" noChangeArrowheads="1"/>
          </p:cNvSpPr>
          <p:nvPr>
            <p:ph idx="1"/>
          </p:nvPr>
        </p:nvSpPr>
        <p:spPr/>
        <p:txBody>
          <a:bodyPr>
            <a:normAutofit lnSpcReduction="10000"/>
          </a:bodyPr>
          <a:lstStyle/>
          <a:p>
            <a:pPr algn="just" eaLnBrk="1" hangingPunct="1">
              <a:lnSpc>
                <a:spcPct val="90000"/>
              </a:lnSpc>
            </a:pPr>
            <a:r>
              <a:rPr lang="en-US" smtClean="0">
                <a:cs typeface="Times New Roman" pitchFamily="18" charset="0"/>
              </a:rPr>
              <a:t>Most of the liver glycogen has been used, there is a little glycogen stored in the muscle.</a:t>
            </a:r>
          </a:p>
          <a:p>
            <a:pPr algn="just" eaLnBrk="1" hangingPunct="1">
              <a:lnSpc>
                <a:spcPct val="90000"/>
              </a:lnSpc>
            </a:pPr>
            <a:r>
              <a:rPr lang="en-US" smtClean="0">
                <a:cs typeface="Times New Roman" pitchFamily="18" charset="0"/>
              </a:rPr>
              <a:t>Degradation of muscle protein begin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AA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pyruvat (gluconeogenesis). Gluconeogenesis also occurs at renal cortex.</a:t>
            </a:r>
          </a:p>
          <a:p>
            <a:pPr algn="just" eaLnBrk="1" hangingPunct="1">
              <a:lnSpc>
                <a:spcPct val="90000"/>
              </a:lnSpc>
            </a:pPr>
            <a:r>
              <a:rPr lang="en-US" smtClean="0">
                <a:cs typeface="Times New Roman" pitchFamily="18" charset="0"/>
              </a:rPr>
              <a:t>AA ketogenic: E for other body cells. </a:t>
            </a:r>
          </a:p>
          <a:p>
            <a:pPr algn="just" eaLnBrk="1" hangingPunct="1">
              <a:lnSpc>
                <a:spcPct val="90000"/>
              </a:lnSpc>
            </a:pPr>
            <a:r>
              <a:rPr lang="en-US" smtClean="0">
                <a:cs typeface="Times New Roman" pitchFamily="18" charset="0"/>
              </a:rPr>
              <a:t>FFA is continuously being released from adipose tissue to provide E for tissues other than brain &amp; RBC.  </a:t>
            </a:r>
          </a:p>
          <a:p>
            <a:pPr algn="just" eaLnBrk="1" hangingPunct="1">
              <a:lnSpc>
                <a:spcPct val="90000"/>
              </a:lnSpc>
            </a:pPr>
            <a:r>
              <a:rPr lang="en-US" smtClean="0">
                <a:cs typeface="Times New Roman" pitchFamily="18" charset="0"/>
              </a:rPr>
              <a:t>Ketone bodies (liver): Energy  for muscle.</a:t>
            </a:r>
          </a:p>
          <a:p>
            <a:pPr eaLnBrk="1" hangingPunct="1">
              <a:lnSpc>
                <a:spcPct val="90000"/>
              </a:lnSpc>
              <a:buFont typeface="Wingdings" pitchFamily="2" charset="2"/>
              <a:buNone/>
            </a:pPr>
            <a:endParaRPr lang="en-US" smtClean="0"/>
          </a:p>
        </p:txBody>
      </p:sp>
    </p:spTree>
    <p:extLst>
      <p:ext uri="{BB962C8B-B14F-4D97-AF65-F5344CB8AC3E}">
        <p14:creationId xmlns:p14="http://schemas.microsoft.com/office/powerpoint/2010/main" val="3811828712"/>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7696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5"/>
          <p:cNvSpPr txBox="1">
            <a:spLocks noChangeArrowheads="1"/>
          </p:cNvSpPr>
          <p:nvPr/>
        </p:nvSpPr>
        <p:spPr bwMode="auto">
          <a:xfrm>
            <a:off x="212725" y="5680075"/>
            <a:ext cx="8245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Times New Roman" pitchFamily="18" charset="0"/>
              </a:rPr>
              <a:t>Fuel metabolism after an overnight fast.  The renal cortex also</a:t>
            </a:r>
          </a:p>
          <a:p>
            <a:pPr eaLnBrk="1" hangingPunct="1"/>
            <a:r>
              <a:rPr lang="en-US" sz="2400">
                <a:latin typeface="Times New Roman" pitchFamily="18" charset="0"/>
              </a:rPr>
              <a:t>Plays a major part in gluconeogenesis from amino acids.  Some</a:t>
            </a:r>
          </a:p>
          <a:p>
            <a:pPr eaLnBrk="1" hangingPunct="1"/>
            <a:r>
              <a:rPr lang="en-US" sz="2400">
                <a:latin typeface="Times New Roman" pitchFamily="18" charset="0"/>
              </a:rPr>
              <a:t>Glycogen is still available in muscle</a:t>
            </a:r>
          </a:p>
        </p:txBody>
      </p:sp>
    </p:spTree>
    <p:extLst>
      <p:ext uri="{BB962C8B-B14F-4D97-AF65-F5344CB8AC3E}">
        <p14:creationId xmlns:p14="http://schemas.microsoft.com/office/powerpoint/2010/main" val="26169491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Carbohydrate metabolism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0049396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p:cNvSpPr>
            <a:spLocks noGrp="1" noChangeArrowheads="1"/>
          </p:cNvSpPr>
          <p:nvPr>
            <p:ph type="title"/>
          </p:nvPr>
        </p:nvSpPr>
        <p:spPr/>
        <p:txBody>
          <a:bodyPr/>
          <a:lstStyle/>
          <a:p>
            <a:pPr eaLnBrk="1" fontAlgn="auto" hangingPunct="1">
              <a:spcAft>
                <a:spcPts val="0"/>
              </a:spcAft>
              <a:defRPr/>
            </a:pPr>
            <a:r>
              <a:rPr lang="en-US" i="1" smtClean="0">
                <a:cs typeface="Times New Roman" pitchFamily="18" charset="0"/>
              </a:rPr>
              <a:t>After prolonged fasting</a:t>
            </a:r>
            <a:r>
              <a:rPr lang="en-US" smtClean="0"/>
              <a:t> </a:t>
            </a:r>
          </a:p>
        </p:txBody>
      </p:sp>
      <p:sp>
        <p:nvSpPr>
          <p:cNvPr id="34819" name="Rectangle 3"/>
          <p:cNvSpPr>
            <a:spLocks noGrp="1" noChangeArrowheads="1"/>
          </p:cNvSpPr>
          <p:nvPr>
            <p:ph idx="1"/>
          </p:nvPr>
        </p:nvSpPr>
        <p:spPr/>
        <p:txBody>
          <a:bodyPr>
            <a:normAutofit lnSpcReduction="10000"/>
          </a:bodyPr>
          <a:lstStyle/>
          <a:p>
            <a:pPr algn="just" eaLnBrk="1" hangingPunct="1">
              <a:lnSpc>
                <a:spcPct val="90000"/>
              </a:lnSpc>
            </a:pPr>
            <a:r>
              <a:rPr lang="en-US" smtClean="0">
                <a:latin typeface="Times New Roman" pitchFamily="18" charset="0"/>
                <a:cs typeface="Times New Roman" pitchFamily="18" charset="0"/>
                <a:sym typeface="Symbol" pitchFamily="18" charset="2"/>
              </a:rPr>
              <a:t></a:t>
            </a:r>
            <a:r>
              <a:rPr lang="en-US" smtClean="0">
                <a:cs typeface="Times New Roman" pitchFamily="18" charset="0"/>
              </a:rPr>
              <a:t> 2 days fasting, no glycogen storage in the liver.</a:t>
            </a:r>
          </a:p>
          <a:p>
            <a:pPr algn="just" eaLnBrk="1" hangingPunct="1">
              <a:lnSpc>
                <a:spcPct val="90000"/>
              </a:lnSpc>
            </a:pPr>
            <a:r>
              <a:rPr lang="en-US" smtClean="0">
                <a:cs typeface="Times New Roman" pitchFamily="18" charset="0"/>
              </a:rPr>
              <a:t> glucose production from gluconeogenesis of AA, glycerol &amp; lactate. </a:t>
            </a:r>
          </a:p>
          <a:p>
            <a:pPr algn="just" eaLnBrk="1" hangingPunct="1">
              <a:lnSpc>
                <a:spcPct val="90000"/>
              </a:lnSpc>
            </a:pPr>
            <a:r>
              <a:rPr lang="en-US" i="1" smtClean="0">
                <a:cs typeface="Times New Roman" pitchFamily="18" charset="0"/>
              </a:rPr>
              <a:t>Catabolisme of protein for gluconeogenesis is a very expensive way to obtain glucose.</a:t>
            </a:r>
            <a:r>
              <a:rPr lang="en-US" smtClean="0">
                <a:cs typeface="Times New Roman" pitchFamily="18" charset="0"/>
              </a:rPr>
              <a:t> </a:t>
            </a:r>
          </a:p>
          <a:p>
            <a:pPr algn="just" eaLnBrk="1" hangingPunct="1">
              <a:lnSpc>
                <a:spcPct val="90000"/>
              </a:lnSpc>
            </a:pPr>
            <a:r>
              <a:rPr lang="en-US" smtClean="0">
                <a:cs typeface="Times New Roman" pitchFamily="18" charset="0"/>
              </a:rPr>
              <a:t>Within a few days of fasting: 90% of glucose requirement fulfilled by gluconeogenesis; glycerol provide10% of the needs.  </a:t>
            </a:r>
            <a:r>
              <a:rPr lang="en-US" i="1" smtClean="0">
                <a:cs typeface="Times New Roman" pitchFamily="18" charset="0"/>
              </a:rPr>
              <a:t>If protein gluconeogenesis continuously occur at this rate, death will occur within 3 weeks</a:t>
            </a:r>
            <a:r>
              <a:rPr lang="en-US" smtClean="0">
                <a:cs typeface="Times New Roman" pitchFamily="18" charset="0"/>
              </a:rPr>
              <a:t>.  </a:t>
            </a:r>
          </a:p>
          <a:p>
            <a:pPr eaLnBrk="1" hangingPunct="1">
              <a:lnSpc>
                <a:spcPct val="90000"/>
              </a:lnSpc>
              <a:buFont typeface="Wingdings" pitchFamily="2" charset="2"/>
              <a:buNone/>
            </a:pPr>
            <a:endParaRPr lang="en-US" smtClean="0"/>
          </a:p>
        </p:txBody>
      </p:sp>
    </p:spTree>
    <p:extLst>
      <p:ext uri="{BB962C8B-B14F-4D97-AF65-F5344CB8AC3E}">
        <p14:creationId xmlns:p14="http://schemas.microsoft.com/office/powerpoint/2010/main" val="2651383171"/>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038" y="66675"/>
            <a:ext cx="6257925"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5"/>
          <p:cNvSpPr txBox="1">
            <a:spLocks noChangeArrowheads="1"/>
          </p:cNvSpPr>
          <p:nvPr/>
        </p:nvSpPr>
        <p:spPr bwMode="auto">
          <a:xfrm>
            <a:off x="573088" y="5791200"/>
            <a:ext cx="7683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latin typeface="Times New Roman" pitchFamily="18" charset="0"/>
              </a:rPr>
              <a:t>Fuel metabolism after a prolonged fast.  The brain derives an</a:t>
            </a:r>
          </a:p>
          <a:p>
            <a:pPr eaLnBrk="1" hangingPunct="1"/>
            <a:r>
              <a:rPr lang="en-US" sz="2400">
                <a:latin typeface="Times New Roman" pitchFamily="18" charset="0"/>
              </a:rPr>
              <a:t>Increasing proportion of its energy from ketone bodies</a:t>
            </a:r>
          </a:p>
        </p:txBody>
      </p:sp>
    </p:spTree>
    <p:extLst>
      <p:ext uri="{BB962C8B-B14F-4D97-AF65-F5344CB8AC3E}">
        <p14:creationId xmlns:p14="http://schemas.microsoft.com/office/powerpoint/2010/main" val="184135786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p:cNvSpPr>
            <a:spLocks noGrp="1" noChangeArrowheads="1"/>
          </p:cNvSpPr>
          <p:nvPr>
            <p:ph type="title"/>
          </p:nvPr>
        </p:nvSpPr>
        <p:spPr/>
        <p:txBody>
          <a:bodyPr/>
          <a:lstStyle/>
          <a:p>
            <a:pPr eaLnBrk="1" fontAlgn="auto" hangingPunct="1">
              <a:spcAft>
                <a:spcPts val="0"/>
              </a:spcAft>
              <a:defRPr/>
            </a:pPr>
            <a:r>
              <a:rPr lang="en-US" i="1" smtClean="0">
                <a:cs typeface="Times New Roman" pitchFamily="18" charset="0"/>
              </a:rPr>
              <a:t>After Prolonged Fasting</a:t>
            </a:r>
          </a:p>
        </p:txBody>
      </p:sp>
      <p:sp>
        <p:nvSpPr>
          <p:cNvPr id="36867" name="Rectangle 3"/>
          <p:cNvSpPr>
            <a:spLocks noGrp="1" noChangeArrowheads="1"/>
          </p:cNvSpPr>
          <p:nvPr>
            <p:ph idx="1"/>
          </p:nvPr>
        </p:nvSpPr>
        <p:spPr/>
        <p:txBody>
          <a:bodyPr>
            <a:normAutofit fontScale="92500" lnSpcReduction="20000"/>
          </a:bodyPr>
          <a:lstStyle/>
          <a:p>
            <a:pPr algn="just" eaLnBrk="1" hangingPunct="1">
              <a:lnSpc>
                <a:spcPct val="90000"/>
              </a:lnSpc>
            </a:pPr>
            <a:r>
              <a:rPr lang="en-US" sz="2800" dirty="0" smtClean="0">
                <a:cs typeface="Times New Roman" pitchFamily="18" charset="0"/>
              </a:rPr>
              <a:t>Therefore, lipolysis continuously occurs: FFA (E cell) &amp; glycerol (glucose).  </a:t>
            </a:r>
          </a:p>
          <a:p>
            <a:pPr algn="just" eaLnBrk="1" hangingPunct="1">
              <a:lnSpc>
                <a:spcPct val="90000"/>
              </a:lnSpc>
            </a:pPr>
            <a:r>
              <a:rPr lang="en-US" sz="2800" dirty="0" smtClean="0">
                <a:cs typeface="Times New Roman" pitchFamily="18" charset="0"/>
              </a:rPr>
              <a:t>Some of FFA </a:t>
            </a:r>
            <a:r>
              <a:rPr lang="en-US" sz="2800" dirty="0" smtClean="0">
                <a:latin typeface="Times New Roman" pitchFamily="18" charset="0"/>
                <a:cs typeface="Times New Roman" pitchFamily="18" charset="0"/>
                <a:sym typeface="Symbol" pitchFamily="18" charset="2"/>
              </a:rPr>
              <a:t></a:t>
            </a:r>
            <a:r>
              <a:rPr lang="en-US" sz="2800" dirty="0" smtClean="0">
                <a:cs typeface="Times New Roman" pitchFamily="18" charset="0"/>
              </a:rPr>
              <a:t> ketone bodies (liver).  Brain adaptation, condensation of </a:t>
            </a:r>
            <a:r>
              <a:rPr lang="en-US" sz="2800" dirty="0" err="1" smtClean="0">
                <a:cs typeface="Times New Roman" pitchFamily="18" charset="0"/>
              </a:rPr>
              <a:t>Acetil</a:t>
            </a:r>
            <a:r>
              <a:rPr lang="en-US" sz="2800" dirty="0" smtClean="0">
                <a:cs typeface="Times New Roman" pitchFamily="18" charset="0"/>
              </a:rPr>
              <a:t> CoA </a:t>
            </a:r>
            <a:r>
              <a:rPr lang="en-US" sz="2800" dirty="0" smtClean="0">
                <a:latin typeface="Times New Roman" pitchFamily="18" charset="0"/>
                <a:cs typeface="Times New Roman" pitchFamily="18" charset="0"/>
                <a:sym typeface="Symbol" pitchFamily="18" charset="2"/>
              </a:rPr>
              <a:t></a:t>
            </a:r>
            <a:r>
              <a:rPr lang="en-US" sz="2800" dirty="0" smtClean="0">
                <a:cs typeface="Times New Roman" pitchFamily="18" charset="0"/>
              </a:rPr>
              <a:t> Ketone bodies: E for selected brain cells.  </a:t>
            </a:r>
          </a:p>
          <a:p>
            <a:pPr algn="just" eaLnBrk="1" hangingPunct="1">
              <a:lnSpc>
                <a:spcPct val="90000"/>
              </a:lnSpc>
            </a:pPr>
            <a:r>
              <a:rPr lang="en-US" sz="2800" dirty="0" smtClean="0">
                <a:cs typeface="Times New Roman" pitchFamily="18" charset="0"/>
              </a:rPr>
              <a:t>Body protein continue being degraded </a:t>
            </a:r>
            <a:r>
              <a:rPr lang="en-US" sz="2800" dirty="0" smtClean="0">
                <a:latin typeface="Times New Roman" pitchFamily="18" charset="0"/>
                <a:cs typeface="Times New Roman" pitchFamily="18" charset="0"/>
                <a:sym typeface="Symbol" pitchFamily="18" charset="2"/>
              </a:rPr>
              <a:t></a:t>
            </a:r>
            <a:r>
              <a:rPr lang="en-US" sz="2800" dirty="0" smtClean="0">
                <a:cs typeface="Times New Roman" pitchFamily="18" charset="0"/>
              </a:rPr>
              <a:t> glucose for other brain cells. Until </a:t>
            </a:r>
            <a:r>
              <a:rPr lang="en-US" sz="2800" dirty="0" smtClean="0">
                <a:latin typeface="Times New Roman" pitchFamily="18" charset="0"/>
                <a:cs typeface="Times New Roman" pitchFamily="18" charset="0"/>
                <a:sym typeface="Symbol" pitchFamily="18" charset="2"/>
              </a:rPr>
              <a:t></a:t>
            </a:r>
            <a:r>
              <a:rPr lang="en-US" sz="2800" dirty="0" smtClean="0">
                <a:cs typeface="Times New Roman" pitchFamily="18" charset="0"/>
              </a:rPr>
              <a:t>10 d, KB main energy source for brain as compared to glucose. </a:t>
            </a:r>
            <a:r>
              <a:rPr lang="en-US" sz="2800" i="1" dirty="0" smtClean="0">
                <a:latin typeface="Times New Roman" pitchFamily="18" charset="0"/>
                <a:cs typeface="Times New Roman" pitchFamily="18" charset="0"/>
                <a:sym typeface="Symbol" pitchFamily="18" charset="2"/>
              </a:rPr>
              <a:t></a:t>
            </a:r>
            <a:r>
              <a:rPr lang="en-US" sz="2800" i="1" dirty="0" smtClean="0">
                <a:cs typeface="Times New Roman" pitchFamily="18" charset="0"/>
              </a:rPr>
              <a:t> degradation of muscle protein</a:t>
            </a:r>
            <a:r>
              <a:rPr lang="en-US" sz="2800" dirty="0" smtClean="0">
                <a:cs typeface="Times New Roman" pitchFamily="18" charset="0"/>
              </a:rPr>
              <a:t>. </a:t>
            </a:r>
            <a:r>
              <a:rPr lang="en-US" sz="2800" i="1" dirty="0" smtClean="0">
                <a:cs typeface="Times New Roman" pitchFamily="18" charset="0"/>
              </a:rPr>
              <a:t>Emotional changes due to the usage of KB by brain.</a:t>
            </a:r>
            <a:endParaRPr lang="en-US" sz="2800" dirty="0" smtClean="0">
              <a:cs typeface="Times New Roman" pitchFamily="18" charset="0"/>
            </a:endParaRPr>
          </a:p>
          <a:p>
            <a:pPr algn="just" eaLnBrk="1" hangingPunct="1">
              <a:lnSpc>
                <a:spcPct val="90000"/>
              </a:lnSpc>
            </a:pPr>
            <a:endParaRPr lang="en-US" sz="2800" dirty="0" smtClean="0"/>
          </a:p>
        </p:txBody>
      </p:sp>
    </p:spTree>
    <p:extLst>
      <p:ext uri="{BB962C8B-B14F-4D97-AF65-F5344CB8AC3E}">
        <p14:creationId xmlns:p14="http://schemas.microsoft.com/office/powerpoint/2010/main" val="1111089598"/>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p:cNvSpPr>
            <a:spLocks noGrp="1" noChangeArrowheads="1"/>
          </p:cNvSpPr>
          <p:nvPr>
            <p:ph type="title"/>
          </p:nvPr>
        </p:nvSpPr>
        <p:spPr/>
        <p:txBody>
          <a:bodyPr/>
          <a:lstStyle/>
          <a:p>
            <a:pPr eaLnBrk="1" fontAlgn="auto" hangingPunct="1">
              <a:spcAft>
                <a:spcPts val="0"/>
              </a:spcAft>
              <a:defRPr/>
            </a:pPr>
            <a:r>
              <a:rPr lang="en-US" i="1" smtClean="0">
                <a:cs typeface="Times New Roman" pitchFamily="18" charset="0"/>
              </a:rPr>
              <a:t>After Prolonged Fasting</a:t>
            </a:r>
          </a:p>
        </p:txBody>
      </p:sp>
      <p:sp>
        <p:nvSpPr>
          <p:cNvPr id="37891" name="Rectangle 3"/>
          <p:cNvSpPr>
            <a:spLocks noGrp="1" noChangeArrowheads="1"/>
          </p:cNvSpPr>
          <p:nvPr>
            <p:ph idx="1"/>
          </p:nvPr>
        </p:nvSpPr>
        <p:spPr/>
        <p:txBody>
          <a:bodyPr/>
          <a:lstStyle/>
          <a:p>
            <a:pPr algn="just" eaLnBrk="1" hangingPunct="1"/>
            <a:r>
              <a:rPr lang="en-US" b="1" i="1" smtClean="0">
                <a:cs typeface="Times New Roman" pitchFamily="18" charset="0"/>
              </a:rPr>
              <a:t>Starvation symptom:</a:t>
            </a:r>
            <a:r>
              <a:rPr lang="en-US" smtClean="0">
                <a:cs typeface="Times New Roman" pitchFamily="18" charset="0"/>
              </a:rPr>
              <a:t>  Muscle wasting, decrease of BMR, </a:t>
            </a:r>
            <a:r>
              <a:rPr lang="en-US" smtClean="0">
                <a:cs typeface="Times New Roman" pitchFamily="18" charset="0"/>
                <a:sym typeface="Symbol" pitchFamily="18" charset="2"/>
              </a:rPr>
              <a:t> body temperature, immunity against diseases.</a:t>
            </a:r>
            <a:endParaRPr lang="en-US" smtClean="0">
              <a:cs typeface="Times New Roman" pitchFamily="18" charset="0"/>
            </a:endParaRPr>
          </a:p>
          <a:p>
            <a:pPr algn="just" eaLnBrk="1" hangingPunct="1">
              <a:buFont typeface="Wingdings" pitchFamily="2" charset="2"/>
              <a:buNone/>
            </a:pPr>
            <a:r>
              <a:rPr lang="en-US" smtClean="0">
                <a:cs typeface="Times New Roman" pitchFamily="18" charset="0"/>
              </a:rPr>
              <a:t> </a:t>
            </a:r>
          </a:p>
          <a:p>
            <a:pPr algn="just" eaLnBrk="1" hangingPunct="1"/>
            <a:r>
              <a:rPr lang="en-US" smtClean="0">
                <a:cs typeface="Times New Roman" pitchFamily="18" charset="0"/>
              </a:rPr>
              <a:t>Starving children &amp; adult, individual who are on hunger strike, anorexia nervosa and malnourished patient.</a:t>
            </a:r>
          </a:p>
          <a:p>
            <a:pPr eaLnBrk="1" hangingPunct="1">
              <a:buFont typeface="Wingdings" pitchFamily="2" charset="2"/>
              <a:buNone/>
            </a:pPr>
            <a:endParaRPr lang="en-US" smtClean="0"/>
          </a:p>
        </p:txBody>
      </p:sp>
    </p:spTree>
    <p:extLst>
      <p:ext uri="{BB962C8B-B14F-4D97-AF65-F5344CB8AC3E}">
        <p14:creationId xmlns:p14="http://schemas.microsoft.com/office/powerpoint/2010/main" val="2597609755"/>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p:cNvSpPr>
            <a:spLocks noGrp="1" noChangeArrowheads="1"/>
          </p:cNvSpPr>
          <p:nvPr>
            <p:ph type="title"/>
          </p:nvPr>
        </p:nvSpPr>
        <p:spPr/>
        <p:txBody>
          <a:bodyPr/>
          <a:lstStyle/>
          <a:p>
            <a:pPr eaLnBrk="1" fontAlgn="auto" hangingPunct="1">
              <a:spcAft>
                <a:spcPts val="0"/>
              </a:spcAft>
              <a:defRPr/>
            </a:pPr>
            <a:r>
              <a:rPr lang="en-US" i="1" smtClean="0">
                <a:cs typeface="Times New Roman" pitchFamily="18" charset="0"/>
              </a:rPr>
              <a:t>After Prolonged Fasting</a:t>
            </a:r>
          </a:p>
        </p:txBody>
      </p:sp>
      <p:sp>
        <p:nvSpPr>
          <p:cNvPr id="38915" name="Rectangle 3"/>
          <p:cNvSpPr>
            <a:spLocks noGrp="1" noChangeArrowheads="1"/>
          </p:cNvSpPr>
          <p:nvPr>
            <p:ph idx="1"/>
          </p:nvPr>
        </p:nvSpPr>
        <p:spPr/>
        <p:txBody>
          <a:bodyPr/>
          <a:lstStyle/>
          <a:p>
            <a:pPr algn="just" eaLnBrk="1" hangingPunct="1"/>
            <a:r>
              <a:rPr lang="en-US" b="1" smtClean="0">
                <a:cs typeface="Times New Roman" pitchFamily="18" charset="0"/>
              </a:rPr>
              <a:t>Reduced appetite:</a:t>
            </a:r>
            <a:r>
              <a:rPr lang="en-US" smtClean="0">
                <a:cs typeface="Times New Roman" pitchFamily="18" charset="0"/>
              </a:rPr>
              <a:t> Ketosis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pH in blood &amp; ketone bodies in urine &amp; acetone breath)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LOA (coping mechanisme for starving individual).  Regain appetite if food is available.</a:t>
            </a:r>
          </a:p>
          <a:p>
            <a:pPr algn="just" eaLnBrk="1" hangingPunct="1">
              <a:buFont typeface="Wingdings" pitchFamily="2" charset="2"/>
              <a:buNone/>
            </a:pPr>
            <a:r>
              <a:rPr lang="en-US" smtClean="0">
                <a:cs typeface="Times New Roman" pitchFamily="18" charset="0"/>
              </a:rPr>
              <a:t> </a:t>
            </a:r>
          </a:p>
          <a:p>
            <a:pPr algn="just" eaLnBrk="1" hangingPunct="1"/>
            <a:r>
              <a:rPr lang="en-US" smtClean="0">
                <a:cs typeface="Times New Roman" pitchFamily="18" charset="0"/>
              </a:rPr>
              <a:t>Ketogenic diet? ? ?</a:t>
            </a:r>
          </a:p>
          <a:p>
            <a:pPr eaLnBrk="1" hangingPunct="1">
              <a:buFont typeface="Wingdings" pitchFamily="2" charset="2"/>
              <a:buNone/>
            </a:pPr>
            <a:endParaRPr lang="en-US" smtClean="0"/>
          </a:p>
        </p:txBody>
      </p:sp>
    </p:spTree>
    <p:extLst>
      <p:ext uri="{BB962C8B-B14F-4D97-AF65-F5344CB8AC3E}">
        <p14:creationId xmlns:p14="http://schemas.microsoft.com/office/powerpoint/2010/main" val="292791873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2"/>
          <p:cNvSpPr>
            <a:spLocks noGrp="1" noChangeArrowheads="1"/>
          </p:cNvSpPr>
          <p:nvPr>
            <p:ph type="title"/>
          </p:nvPr>
        </p:nvSpPr>
        <p:spPr/>
        <p:txBody>
          <a:bodyPr/>
          <a:lstStyle/>
          <a:p>
            <a:pPr eaLnBrk="1" fontAlgn="auto" hangingPunct="1">
              <a:spcAft>
                <a:spcPts val="0"/>
              </a:spcAft>
              <a:defRPr/>
            </a:pPr>
            <a:r>
              <a:rPr lang="en-US" i="1" smtClean="0">
                <a:cs typeface="Times New Roman" pitchFamily="18" charset="0"/>
              </a:rPr>
              <a:t>After Prolonged Fasting</a:t>
            </a:r>
          </a:p>
        </p:txBody>
      </p:sp>
      <p:sp>
        <p:nvSpPr>
          <p:cNvPr id="39939" name="Rectangle 3"/>
          <p:cNvSpPr>
            <a:spLocks noGrp="1" noChangeArrowheads="1"/>
          </p:cNvSpPr>
          <p:nvPr>
            <p:ph idx="1"/>
          </p:nvPr>
        </p:nvSpPr>
        <p:spPr/>
        <p:txBody>
          <a:bodyPr/>
          <a:lstStyle/>
          <a:p>
            <a:pPr algn="just" eaLnBrk="1" hangingPunct="1">
              <a:lnSpc>
                <a:spcPct val="90000"/>
              </a:lnSpc>
            </a:pPr>
            <a:r>
              <a:rPr lang="en-US" smtClean="0">
                <a:latin typeface="Times New Roman" pitchFamily="18" charset="0"/>
                <a:cs typeface="Times New Roman" pitchFamily="18" charset="0"/>
                <a:sym typeface="Symbol" pitchFamily="18" charset="2"/>
              </a:rPr>
              <a:t></a:t>
            </a:r>
            <a:r>
              <a:rPr lang="en-US" b="1" i="1" smtClean="0">
                <a:cs typeface="Times New Roman" pitchFamily="18" charset="0"/>
              </a:rPr>
              <a:t> Metabolisme Rate:</a:t>
            </a:r>
            <a:r>
              <a:rPr lang="en-US" smtClean="0">
                <a:cs typeface="Times New Roman" pitchFamily="18" charset="0"/>
              </a:rPr>
              <a:t>  If body use Ketone Bodies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E expenditure (body try to maintain adipose tissue and muscle fat). Losses of muscle tissue: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BMR &amp; energy expenditure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Losses of muscle tissue: </a:t>
            </a:r>
            <a:r>
              <a:rPr lang="en-US" smtClean="0">
                <a:latin typeface="Times New Roman" pitchFamily="18" charset="0"/>
                <a:cs typeface="Times New Roman" pitchFamily="18" charset="0"/>
                <a:sym typeface="Symbol" pitchFamily="18" charset="2"/>
              </a:rPr>
              <a:t>work capacity/ physical activity </a:t>
            </a:r>
            <a:r>
              <a:rPr lang="en-US" smtClean="0">
                <a:cs typeface="Times New Roman" pitchFamily="18" charset="0"/>
              </a:rPr>
              <a:t>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E requirement.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metabolisme rate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losses of fat is less as compared to the losses in individuals on low calories diet. </a:t>
            </a:r>
            <a:endParaRPr lang="en-US" sz="1800" smtClean="0"/>
          </a:p>
        </p:txBody>
      </p:sp>
    </p:spTree>
    <p:extLst>
      <p:ext uri="{BB962C8B-B14F-4D97-AF65-F5344CB8AC3E}">
        <p14:creationId xmlns:p14="http://schemas.microsoft.com/office/powerpoint/2010/main" val="1799340036"/>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2"/>
          <p:cNvSpPr>
            <a:spLocks noGrp="1" noChangeArrowheads="1"/>
          </p:cNvSpPr>
          <p:nvPr>
            <p:ph type="title"/>
          </p:nvPr>
        </p:nvSpPr>
        <p:spPr>
          <a:xfrm>
            <a:off x="685800" y="761999"/>
            <a:ext cx="7772400" cy="1066801"/>
          </a:xfrm>
        </p:spPr>
        <p:txBody>
          <a:bodyPr/>
          <a:lstStyle/>
          <a:p>
            <a:pPr eaLnBrk="1" fontAlgn="auto" hangingPunct="1">
              <a:spcAft>
                <a:spcPts val="0"/>
              </a:spcAft>
              <a:defRPr/>
            </a:pPr>
            <a:r>
              <a:rPr lang="en-US" dirty="0" smtClean="0">
                <a:latin typeface="Times New Roman" pitchFamily="18" charset="0"/>
                <a:cs typeface="Times New Roman" pitchFamily="18" charset="0"/>
              </a:rPr>
              <a:t>Metabolism  AFTER INJURY</a:t>
            </a:r>
          </a:p>
        </p:txBody>
      </p:sp>
      <p:sp>
        <p:nvSpPr>
          <p:cNvPr id="43011" name="Rectangle 3"/>
          <p:cNvSpPr>
            <a:spLocks noGrp="1" noChangeArrowheads="1"/>
          </p:cNvSpPr>
          <p:nvPr>
            <p:ph idx="1"/>
          </p:nvPr>
        </p:nvSpPr>
        <p:spPr/>
        <p:txBody>
          <a:bodyPr/>
          <a:lstStyle/>
          <a:p>
            <a:pPr algn="just" eaLnBrk="1" hangingPunct="1"/>
            <a:r>
              <a:rPr lang="en-US" smtClean="0">
                <a:cs typeface="Times New Roman" pitchFamily="18" charset="0"/>
              </a:rPr>
              <a:t>After injury/ surgery (3/4 d): </a:t>
            </a:r>
          </a:p>
          <a:p>
            <a:pPr algn="just" eaLnBrk="1" hangingPunct="1"/>
            <a:r>
              <a:rPr lang="en-US" smtClean="0">
                <a:latin typeface="Times New Roman" pitchFamily="18" charset="0"/>
                <a:cs typeface="Times New Roman" pitchFamily="18" charset="0"/>
                <a:sym typeface="Symbol" pitchFamily="18" charset="2"/>
              </a:rPr>
              <a:t></a:t>
            </a:r>
            <a:r>
              <a:rPr lang="en-US" smtClean="0">
                <a:cs typeface="Times New Roman" pitchFamily="18" charset="0"/>
              </a:rPr>
              <a:t>catecolamine (sympathetic nervous system  &amp; medulla of adrenal):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insulin,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glucagon;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ACTH,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cortisol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rapid degradation of glycogen &amp; muscle protein; </a:t>
            </a:r>
            <a:r>
              <a:rPr lang="en-US" smtClean="0">
                <a:latin typeface="Times New Roman" pitchFamily="18" charset="0"/>
                <a:cs typeface="Times New Roman" pitchFamily="18" charset="0"/>
                <a:sym typeface="Symbol" pitchFamily="18" charset="2"/>
              </a:rPr>
              <a:t></a:t>
            </a:r>
            <a:r>
              <a:rPr lang="en-US" smtClean="0">
                <a:cs typeface="Times New Roman" pitchFamily="18" charset="0"/>
              </a:rPr>
              <a:t> mobilisation of FFA from adipose tissue; ketone bodies in the liver.</a:t>
            </a:r>
          </a:p>
          <a:p>
            <a:pPr eaLnBrk="1" hangingPunct="1">
              <a:buFont typeface="Wingdings" pitchFamily="2" charset="2"/>
              <a:buNone/>
            </a:pPr>
            <a:endParaRPr lang="en-US" smtClean="0"/>
          </a:p>
        </p:txBody>
      </p:sp>
    </p:spTree>
    <p:extLst>
      <p:ext uri="{BB962C8B-B14F-4D97-AF65-F5344CB8AC3E}">
        <p14:creationId xmlns:p14="http://schemas.microsoft.com/office/powerpoint/2010/main" val="360392664"/>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Grp="1" noChangeArrowheads="1"/>
          </p:cNvSpPr>
          <p:nvPr>
            <p:ph type="title"/>
          </p:nvPr>
        </p:nvSpPr>
        <p:spPr>
          <a:xfrm>
            <a:off x="762000" y="1028700"/>
            <a:ext cx="7924800" cy="609600"/>
          </a:xfrm>
        </p:spPr>
        <p:txBody>
          <a:bodyPr>
            <a:normAutofit fontScale="90000"/>
          </a:bodyPr>
          <a:lstStyle/>
          <a:p>
            <a:pPr eaLnBrk="1" fontAlgn="auto" hangingPunct="1">
              <a:spcAft>
                <a:spcPts val="0"/>
              </a:spcAft>
              <a:defRPr/>
            </a:pPr>
            <a:r>
              <a:rPr lang="en-US" smtClean="0"/>
              <a:t>Insulinomas</a:t>
            </a:r>
          </a:p>
        </p:txBody>
      </p:sp>
      <p:sp>
        <p:nvSpPr>
          <p:cNvPr id="44035" name="Rectangle 3"/>
          <p:cNvSpPr>
            <a:spLocks noGrp="1" noChangeArrowheads="1"/>
          </p:cNvSpPr>
          <p:nvPr>
            <p:ph idx="1"/>
          </p:nvPr>
        </p:nvSpPr>
        <p:spPr/>
        <p:txBody>
          <a:bodyPr/>
          <a:lstStyle/>
          <a:p>
            <a:pPr eaLnBrk="1" hangingPunct="1"/>
            <a:r>
              <a:rPr lang="en-US" smtClean="0"/>
              <a:t>Tumor produces insulin in the pancreas.</a:t>
            </a:r>
          </a:p>
          <a:p>
            <a:pPr eaLnBrk="1" hangingPunct="1"/>
            <a:r>
              <a:rPr lang="en-US" smtClean="0"/>
              <a:t>Rare.</a:t>
            </a:r>
          </a:p>
          <a:p>
            <a:pPr eaLnBrk="1" hangingPunct="1"/>
            <a:r>
              <a:rPr lang="en-US" smtClean="0"/>
              <a:t>Sx: dizziness after meal.</a:t>
            </a:r>
          </a:p>
          <a:p>
            <a:pPr eaLnBrk="1" hangingPunct="1"/>
            <a:r>
              <a:rPr lang="en-US" smtClean="0"/>
              <a:t>Tx: Increase the fq of high carbohydrate snacks.</a:t>
            </a:r>
          </a:p>
          <a:p>
            <a:pPr eaLnBrk="1" hangingPunct="1"/>
            <a:r>
              <a:rPr lang="en-US" smtClean="0"/>
              <a:t>Complication: Obesity</a:t>
            </a:r>
          </a:p>
        </p:txBody>
      </p:sp>
    </p:spTree>
    <p:extLst>
      <p:ext uri="{BB962C8B-B14F-4D97-AF65-F5344CB8AC3E}">
        <p14:creationId xmlns:p14="http://schemas.microsoft.com/office/powerpoint/2010/main" val="4050315974"/>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AutoShape 2"/>
          <p:cNvSpPr>
            <a:spLocks noGrp="1" noChangeArrowheads="1"/>
          </p:cNvSpPr>
          <p:nvPr>
            <p:ph type="title"/>
          </p:nvPr>
        </p:nvSpPr>
        <p:spPr>
          <a:xfrm>
            <a:off x="762000" y="1028700"/>
            <a:ext cx="7924800" cy="609600"/>
          </a:xfrm>
        </p:spPr>
        <p:txBody>
          <a:bodyPr>
            <a:normAutofit fontScale="90000"/>
          </a:bodyPr>
          <a:lstStyle/>
          <a:p>
            <a:pPr eaLnBrk="1" fontAlgn="auto" hangingPunct="1">
              <a:spcAft>
                <a:spcPts val="0"/>
              </a:spcAft>
              <a:defRPr/>
            </a:pPr>
            <a:r>
              <a:rPr lang="en-US" smtClean="0"/>
              <a:t>Excessive Glucagon </a:t>
            </a:r>
          </a:p>
        </p:txBody>
      </p:sp>
      <p:sp>
        <p:nvSpPr>
          <p:cNvPr id="45059" name="Rectangle 3"/>
          <p:cNvSpPr>
            <a:spLocks noGrp="1" noChangeArrowheads="1"/>
          </p:cNvSpPr>
          <p:nvPr>
            <p:ph idx="1"/>
          </p:nvPr>
        </p:nvSpPr>
        <p:spPr/>
        <p:txBody>
          <a:bodyPr/>
          <a:lstStyle/>
          <a:p>
            <a:pPr eaLnBrk="1" hangingPunct="1"/>
            <a:r>
              <a:rPr lang="en-US" smtClean="0"/>
              <a:t>Tumor produces glucagon in the pancreas.</a:t>
            </a:r>
          </a:p>
          <a:p>
            <a:pPr eaLnBrk="1" hangingPunct="1"/>
            <a:r>
              <a:rPr lang="en-US" smtClean="0"/>
              <a:t>Sx: Dermatological problems (skin lession), probably due to the severe reduction in  AA level/ pool.</a:t>
            </a:r>
          </a:p>
          <a:p>
            <a:pPr eaLnBrk="1" hangingPunct="1"/>
            <a:r>
              <a:rPr lang="en-US" smtClean="0"/>
              <a:t>Glucose in plasma is normal due to increase in insulin production.</a:t>
            </a:r>
          </a:p>
        </p:txBody>
      </p:sp>
    </p:spTree>
    <p:extLst>
      <p:ext uri="{BB962C8B-B14F-4D97-AF65-F5344CB8AC3E}">
        <p14:creationId xmlns:p14="http://schemas.microsoft.com/office/powerpoint/2010/main" val="35853802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964"/>
            <a:ext cx="8229600" cy="796636"/>
          </a:xfrm>
        </p:spPr>
        <p:txBody>
          <a:bodyPr/>
          <a:lstStyle/>
          <a:p>
            <a:r>
              <a:rPr lang="en-US" dirty="0" smtClean="0"/>
              <a:t>Structural features </a:t>
            </a:r>
            <a:endParaRPr lang="en-US" dirty="0"/>
          </a:p>
        </p:txBody>
      </p:sp>
      <p:sp>
        <p:nvSpPr>
          <p:cNvPr id="3" name="Content Placeholder 2"/>
          <p:cNvSpPr>
            <a:spLocks noGrp="1"/>
          </p:cNvSpPr>
          <p:nvPr>
            <p:ph idx="1"/>
          </p:nvPr>
        </p:nvSpPr>
        <p:spPr>
          <a:xfrm>
            <a:off x="228600" y="5943600"/>
            <a:ext cx="8229600" cy="914400"/>
          </a:xfrm>
        </p:spPr>
        <p:txBody>
          <a:bodyPr>
            <a:normAutofit/>
          </a:bodyPr>
          <a:lstStyle/>
          <a:p>
            <a:r>
              <a:rPr lang="en-US" sz="1800" dirty="0" smtClean="0"/>
              <a:t>Source: advanced nutrition and human metabolism  (P:64)</a:t>
            </a:r>
            <a:endParaRPr lang="en-US" sz="18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92" t="18163" r="15393" b="27840"/>
          <a:stretch/>
        </p:blipFill>
        <p:spPr bwMode="auto">
          <a:xfrm>
            <a:off x="381000" y="1143001"/>
            <a:ext cx="8382000" cy="47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57550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867400"/>
            <a:ext cx="8229600" cy="762000"/>
          </a:xfrm>
        </p:spPr>
        <p:txBody>
          <a:bodyPr>
            <a:noAutofit/>
          </a:bodyPr>
          <a:lstStyle/>
          <a:p>
            <a:pPr algn="l"/>
            <a:r>
              <a:rPr lang="en-US" sz="1400" dirty="0" smtClean="0"/>
              <a:t>Source: Contemporary nutrition, functional approach  </a:t>
            </a:r>
            <a:endParaRPr lang="en-US" sz="1400"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485" t="11706" r="51140" b="8333"/>
          <a:stretch/>
        </p:blipFill>
        <p:spPr bwMode="auto">
          <a:xfrm>
            <a:off x="457200" y="381000"/>
            <a:ext cx="82296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33490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44381" y="-124800"/>
            <a:ext cx="8229600" cy="1139825"/>
          </a:xfrm>
        </p:spPr>
        <p:txBody>
          <a:bodyPr>
            <a:normAutofit/>
          </a:bodyPr>
          <a:lstStyle/>
          <a:p>
            <a:pPr eaLnBrk="1" hangingPunct="1"/>
            <a:r>
              <a:rPr lang="en-GB" b="1" dirty="0" smtClean="0">
                <a:latin typeface="Calibri" pitchFamily="34" charset="0"/>
              </a:rPr>
              <a:t>Classification of carbohydrates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95802952"/>
              </p:ext>
            </p:extLst>
          </p:nvPr>
        </p:nvGraphicFramePr>
        <p:xfrm>
          <a:off x="266398" y="1476257"/>
          <a:ext cx="8561672" cy="4472479"/>
        </p:xfrm>
        <a:graphic>
          <a:graphicData uri="http://schemas.openxmlformats.org/drawingml/2006/table">
            <a:tbl>
              <a:tblPr firstRow="1" bandRow="1">
                <a:tableStyleId>{5C22544A-7EE6-4342-B048-85BDC9FD1C3A}</a:tableStyleId>
              </a:tblPr>
              <a:tblGrid>
                <a:gridCol w="1644595"/>
                <a:gridCol w="3215811"/>
                <a:gridCol w="3701266"/>
              </a:tblGrid>
              <a:tr h="579710">
                <a:tc>
                  <a:txBody>
                    <a:bodyPr/>
                    <a:lstStyle/>
                    <a:p>
                      <a:r>
                        <a:rPr lang="en-GB" sz="1600" b="1" dirty="0" smtClean="0">
                          <a:latin typeface="Calibri" pitchFamily="34" charset="0"/>
                        </a:rPr>
                        <a:t>CLASS (DP)</a:t>
                      </a:r>
                      <a:endParaRPr lang="en-GB" sz="1600" b="1" dirty="0">
                        <a:latin typeface="Calibri" pitchFamily="34" charset="0"/>
                      </a:endParaRPr>
                    </a:p>
                  </a:txBody>
                  <a:tcPr>
                    <a:solidFill>
                      <a:schemeClr val="accent6">
                        <a:lumMod val="50000"/>
                      </a:schemeClr>
                    </a:solidFill>
                  </a:tcPr>
                </a:tc>
                <a:tc>
                  <a:txBody>
                    <a:bodyPr/>
                    <a:lstStyle/>
                    <a:p>
                      <a:r>
                        <a:rPr lang="en-GB" sz="1600" b="1" dirty="0" smtClean="0">
                          <a:latin typeface="Calibri" pitchFamily="34" charset="0"/>
                        </a:rPr>
                        <a:t>SUBGROUP</a:t>
                      </a:r>
                      <a:endParaRPr lang="en-GB" sz="1600" b="1" dirty="0">
                        <a:latin typeface="Calibri" pitchFamily="34" charset="0"/>
                      </a:endParaRPr>
                    </a:p>
                  </a:txBody>
                  <a:tcPr>
                    <a:solidFill>
                      <a:schemeClr val="accent6">
                        <a:lumMod val="50000"/>
                      </a:schemeClr>
                    </a:solidFill>
                  </a:tcPr>
                </a:tc>
                <a:tc>
                  <a:txBody>
                    <a:bodyPr/>
                    <a:lstStyle/>
                    <a:p>
                      <a:r>
                        <a:rPr lang="en-GB" sz="1600" b="1" dirty="0" smtClean="0">
                          <a:latin typeface="Calibri" pitchFamily="34" charset="0"/>
                        </a:rPr>
                        <a:t>EXAMPLES</a:t>
                      </a:r>
                      <a:endParaRPr lang="en-GB" sz="1600" b="1" dirty="0">
                        <a:latin typeface="Calibri" pitchFamily="34" charset="0"/>
                      </a:endParaRPr>
                    </a:p>
                  </a:txBody>
                  <a:tcPr>
                    <a:solidFill>
                      <a:schemeClr val="accent6">
                        <a:lumMod val="50000"/>
                      </a:schemeClr>
                    </a:solidFill>
                  </a:tcPr>
                </a:tc>
              </a:tr>
              <a:tr h="1419938">
                <a:tc>
                  <a:txBody>
                    <a:bodyPr/>
                    <a:lstStyle/>
                    <a:p>
                      <a:r>
                        <a:rPr lang="en-GB" sz="1600" dirty="0" smtClean="0">
                          <a:latin typeface="Calibri" pitchFamily="34" charset="0"/>
                        </a:rPr>
                        <a:t>Sugars</a:t>
                      </a:r>
                      <a:r>
                        <a:rPr lang="en-GB" sz="1600" baseline="0" dirty="0" smtClean="0">
                          <a:latin typeface="Calibri" pitchFamily="34" charset="0"/>
                        </a:rPr>
                        <a:t> </a:t>
                      </a:r>
                    </a:p>
                    <a:p>
                      <a:r>
                        <a:rPr lang="en-GB" sz="1600" baseline="0" dirty="0" smtClean="0">
                          <a:latin typeface="Calibri" pitchFamily="34" charset="0"/>
                        </a:rPr>
                        <a:t>(1 – 2)</a:t>
                      </a:r>
                      <a:endParaRPr lang="en-GB" sz="1600" dirty="0">
                        <a:latin typeface="Calibri" pitchFamily="34" charset="0"/>
                      </a:endParaRPr>
                    </a:p>
                  </a:txBody>
                  <a:tcPr/>
                </a:tc>
                <a:tc>
                  <a:txBody>
                    <a:bodyPr/>
                    <a:lstStyle/>
                    <a:p>
                      <a:r>
                        <a:rPr lang="en-GB" sz="1600" dirty="0" smtClean="0">
                          <a:latin typeface="Calibri" pitchFamily="34" charset="0"/>
                        </a:rPr>
                        <a:t>Monosaccharides</a:t>
                      </a:r>
                    </a:p>
                    <a:p>
                      <a:endParaRPr lang="en-GB" sz="1600" dirty="0" smtClean="0">
                        <a:latin typeface="Calibri" pitchFamily="34" charset="0"/>
                      </a:endParaRPr>
                    </a:p>
                    <a:p>
                      <a:r>
                        <a:rPr lang="en-GB" sz="1600" dirty="0" smtClean="0">
                          <a:latin typeface="Calibri" pitchFamily="34" charset="0"/>
                        </a:rPr>
                        <a:t>Disaccharides</a:t>
                      </a:r>
                    </a:p>
                    <a:p>
                      <a:endParaRPr lang="en-GB" sz="1600" dirty="0" smtClean="0">
                        <a:latin typeface="Calibri" pitchFamily="34" charset="0"/>
                      </a:endParaRPr>
                    </a:p>
                    <a:p>
                      <a:r>
                        <a:rPr lang="en-GB" sz="1600" dirty="0" smtClean="0">
                          <a:latin typeface="Calibri" pitchFamily="34" charset="0"/>
                        </a:rPr>
                        <a:t>Polyols</a:t>
                      </a:r>
                      <a:r>
                        <a:rPr lang="en-GB" sz="1600" baseline="0" dirty="0" smtClean="0">
                          <a:latin typeface="Calibri" pitchFamily="34" charset="0"/>
                        </a:rPr>
                        <a:t> (sugar alcohols)</a:t>
                      </a:r>
                      <a:endParaRPr lang="en-GB" sz="1600" dirty="0">
                        <a:latin typeface="Calibri" pitchFamily="34" charset="0"/>
                      </a:endParaRPr>
                    </a:p>
                  </a:txBody>
                  <a:tcPr/>
                </a:tc>
                <a:tc>
                  <a:txBody>
                    <a:bodyPr/>
                    <a:lstStyle/>
                    <a:p>
                      <a:r>
                        <a:rPr lang="en-GB" sz="1600" dirty="0" smtClean="0">
                          <a:latin typeface="Calibri" pitchFamily="34" charset="0"/>
                        </a:rPr>
                        <a:t>Glucose, fructose, galactose</a:t>
                      </a:r>
                    </a:p>
                    <a:p>
                      <a:endParaRPr lang="en-GB" sz="1600" dirty="0" smtClean="0">
                        <a:latin typeface="Calibri" pitchFamily="34" charset="0"/>
                      </a:endParaRPr>
                    </a:p>
                    <a:p>
                      <a:r>
                        <a:rPr lang="en-GB" sz="1600" dirty="0" smtClean="0">
                          <a:latin typeface="Calibri" pitchFamily="34" charset="0"/>
                        </a:rPr>
                        <a:t>Sucrose, lactose,</a:t>
                      </a:r>
                      <a:r>
                        <a:rPr lang="en-GB" sz="1600" baseline="0" dirty="0" smtClean="0">
                          <a:latin typeface="Calibri" pitchFamily="34" charset="0"/>
                        </a:rPr>
                        <a:t> maltose, </a:t>
                      </a:r>
                    </a:p>
                    <a:p>
                      <a:endParaRPr lang="en-GB" sz="1600" baseline="0" dirty="0" smtClean="0">
                        <a:latin typeface="Calibri" pitchFamily="34" charset="0"/>
                      </a:endParaRPr>
                    </a:p>
                    <a:p>
                      <a:r>
                        <a:rPr lang="en-GB" sz="1600" baseline="0" dirty="0" err="1" smtClean="0">
                          <a:latin typeface="Calibri" pitchFamily="34" charset="0"/>
                        </a:rPr>
                        <a:t>Sorbitol</a:t>
                      </a:r>
                      <a:r>
                        <a:rPr lang="en-GB" sz="1600" baseline="0" dirty="0" smtClean="0">
                          <a:latin typeface="Calibri" pitchFamily="34" charset="0"/>
                        </a:rPr>
                        <a:t>, </a:t>
                      </a:r>
                      <a:r>
                        <a:rPr lang="en-GB" sz="1600" baseline="0" dirty="0" err="1" smtClean="0">
                          <a:latin typeface="Calibri" pitchFamily="34" charset="0"/>
                        </a:rPr>
                        <a:t>mannitol</a:t>
                      </a:r>
                      <a:r>
                        <a:rPr lang="en-GB" sz="1600" baseline="0" dirty="0" smtClean="0">
                          <a:latin typeface="Calibri" pitchFamily="34" charset="0"/>
                        </a:rPr>
                        <a:t>, </a:t>
                      </a:r>
                      <a:r>
                        <a:rPr lang="en-GB" sz="1600" baseline="0" dirty="0" err="1" smtClean="0">
                          <a:latin typeface="Calibri" pitchFamily="34" charset="0"/>
                        </a:rPr>
                        <a:t>lactitol</a:t>
                      </a:r>
                      <a:r>
                        <a:rPr lang="en-GB" sz="1600" baseline="0" dirty="0" smtClean="0">
                          <a:latin typeface="Calibri" pitchFamily="34" charset="0"/>
                        </a:rPr>
                        <a:t>, </a:t>
                      </a:r>
                      <a:r>
                        <a:rPr lang="en-GB" sz="1600" baseline="0" dirty="0" err="1" smtClean="0">
                          <a:latin typeface="Calibri" pitchFamily="34" charset="0"/>
                        </a:rPr>
                        <a:t>xylitol</a:t>
                      </a:r>
                      <a:endParaRPr lang="en-GB" sz="1600" baseline="0" dirty="0" smtClean="0">
                        <a:latin typeface="Calibri" pitchFamily="34" charset="0"/>
                      </a:endParaRPr>
                    </a:p>
                    <a:p>
                      <a:endParaRPr lang="en-GB" sz="1600" dirty="0">
                        <a:latin typeface="Calibri" pitchFamily="34" charset="0"/>
                      </a:endParaRPr>
                    </a:p>
                  </a:txBody>
                  <a:tcPr/>
                </a:tc>
              </a:tr>
              <a:tr h="1187584">
                <a:tc>
                  <a:txBody>
                    <a:bodyPr/>
                    <a:lstStyle/>
                    <a:p>
                      <a:r>
                        <a:rPr lang="en-GB" sz="1600" dirty="0" smtClean="0">
                          <a:latin typeface="Calibri" pitchFamily="34" charset="0"/>
                        </a:rPr>
                        <a:t>Oligosaccharides </a:t>
                      </a:r>
                    </a:p>
                    <a:p>
                      <a:r>
                        <a:rPr lang="en-GB" sz="1600" dirty="0" smtClean="0">
                          <a:latin typeface="Calibri" pitchFamily="34" charset="0"/>
                        </a:rPr>
                        <a:t>(3 – 9)</a:t>
                      </a:r>
                      <a:endParaRPr lang="en-GB" sz="1600" dirty="0">
                        <a:latin typeface="Calibri" pitchFamily="34" charset="0"/>
                      </a:endParaRPr>
                    </a:p>
                  </a:txBody>
                  <a:tcPr/>
                </a:tc>
                <a:tc>
                  <a:txBody>
                    <a:bodyPr/>
                    <a:lstStyle/>
                    <a:p>
                      <a:r>
                        <a:rPr lang="en-GB" sz="1600" dirty="0" smtClean="0">
                          <a:latin typeface="Calibri" pitchFamily="34" charset="0"/>
                        </a:rPr>
                        <a:t>a-</a:t>
                      </a:r>
                      <a:r>
                        <a:rPr lang="en-GB" sz="1600" dirty="0" err="1" smtClean="0">
                          <a:latin typeface="Calibri" pitchFamily="34" charset="0"/>
                        </a:rPr>
                        <a:t>glucans</a:t>
                      </a:r>
                      <a:r>
                        <a:rPr lang="en-GB" sz="1600" baseline="0" dirty="0" smtClean="0">
                          <a:latin typeface="Calibri" pitchFamily="34" charset="0"/>
                        </a:rPr>
                        <a:t> (</a:t>
                      </a:r>
                      <a:r>
                        <a:rPr lang="en-GB" sz="1600" baseline="0" dirty="0" err="1" smtClean="0">
                          <a:latin typeface="Calibri" pitchFamily="34" charset="0"/>
                        </a:rPr>
                        <a:t>m</a:t>
                      </a:r>
                      <a:r>
                        <a:rPr lang="en-GB" sz="1600" dirty="0" err="1" smtClean="0">
                          <a:latin typeface="Calibri" pitchFamily="34" charset="0"/>
                        </a:rPr>
                        <a:t>alto</a:t>
                      </a:r>
                      <a:r>
                        <a:rPr lang="en-GB" sz="1600" dirty="0" smtClean="0">
                          <a:latin typeface="Calibri" pitchFamily="34" charset="0"/>
                        </a:rPr>
                        <a:t>-oligosaccharides)</a:t>
                      </a:r>
                      <a:endParaRPr lang="en-GB" sz="1600" dirty="0">
                        <a:latin typeface="Calibri" pitchFamily="34" charset="0"/>
                      </a:endParaRPr>
                    </a:p>
                    <a:p>
                      <a:endParaRPr lang="en-GB" sz="1600" dirty="0" smtClean="0">
                        <a:latin typeface="Calibri" pitchFamily="34" charset="0"/>
                      </a:endParaRPr>
                    </a:p>
                    <a:p>
                      <a:r>
                        <a:rPr lang="en-GB" sz="1600" dirty="0" smtClean="0">
                          <a:latin typeface="Calibri" pitchFamily="34" charset="0"/>
                        </a:rPr>
                        <a:t>Non a-</a:t>
                      </a:r>
                      <a:r>
                        <a:rPr lang="en-GB" sz="1600" dirty="0" err="1" smtClean="0">
                          <a:latin typeface="Calibri" pitchFamily="34" charset="0"/>
                        </a:rPr>
                        <a:t>glucan</a:t>
                      </a:r>
                      <a:r>
                        <a:rPr lang="en-GB" sz="1600" dirty="0" smtClean="0">
                          <a:latin typeface="Calibri" pitchFamily="34" charset="0"/>
                        </a:rPr>
                        <a:t> oligosaccharides</a:t>
                      </a:r>
                      <a:endParaRPr lang="en-GB" sz="1600" dirty="0">
                        <a:latin typeface="Calibri" pitchFamily="34" charset="0"/>
                      </a:endParaRPr>
                    </a:p>
                  </a:txBody>
                  <a:tcPr/>
                </a:tc>
                <a:tc>
                  <a:txBody>
                    <a:bodyPr/>
                    <a:lstStyle/>
                    <a:p>
                      <a:r>
                        <a:rPr lang="en-GB" sz="1600" dirty="0" err="1" smtClean="0">
                          <a:latin typeface="Calibri" pitchFamily="34" charset="0"/>
                        </a:rPr>
                        <a:t>Maltodextrins</a:t>
                      </a:r>
                      <a:endParaRPr lang="en-GB" sz="1600" dirty="0">
                        <a:latin typeface="Calibri" pitchFamily="34" charset="0"/>
                      </a:endParaRPr>
                    </a:p>
                    <a:p>
                      <a:endParaRPr lang="en-GB" sz="1600" dirty="0" smtClean="0">
                        <a:latin typeface="Calibri" pitchFamily="34" charset="0"/>
                      </a:endParaRPr>
                    </a:p>
                    <a:p>
                      <a:r>
                        <a:rPr lang="en-GB" sz="1600" dirty="0" err="1" smtClean="0">
                          <a:latin typeface="Calibri" pitchFamily="34" charset="0"/>
                        </a:rPr>
                        <a:t>Raffinose</a:t>
                      </a:r>
                      <a:r>
                        <a:rPr lang="en-GB" sz="1600" dirty="0" smtClean="0">
                          <a:latin typeface="Calibri" pitchFamily="34" charset="0"/>
                        </a:rPr>
                        <a:t>, </a:t>
                      </a:r>
                      <a:r>
                        <a:rPr lang="en-GB" sz="1600" dirty="0" err="1" smtClean="0">
                          <a:latin typeface="Calibri" pitchFamily="34" charset="0"/>
                        </a:rPr>
                        <a:t>fructo</a:t>
                      </a:r>
                      <a:r>
                        <a:rPr lang="en-GB" sz="1600" baseline="0" dirty="0" smtClean="0">
                          <a:latin typeface="Calibri" pitchFamily="34" charset="0"/>
                        </a:rPr>
                        <a:t>- and </a:t>
                      </a:r>
                      <a:r>
                        <a:rPr lang="en-GB" sz="1600" baseline="0" dirty="0" err="1" smtClean="0">
                          <a:latin typeface="Calibri" pitchFamily="34" charset="0"/>
                        </a:rPr>
                        <a:t>galacto</a:t>
                      </a:r>
                      <a:r>
                        <a:rPr lang="en-GB" sz="1600" baseline="0" dirty="0" smtClean="0">
                          <a:latin typeface="Calibri" pitchFamily="34" charset="0"/>
                        </a:rPr>
                        <a:t>-oligosaccharides, </a:t>
                      </a:r>
                      <a:r>
                        <a:rPr lang="en-GB" sz="1600" baseline="0" dirty="0" err="1" smtClean="0">
                          <a:latin typeface="Calibri" pitchFamily="34" charset="0"/>
                        </a:rPr>
                        <a:t>polydextrose</a:t>
                      </a:r>
                      <a:r>
                        <a:rPr lang="en-GB" sz="1600" baseline="0" dirty="0" smtClean="0">
                          <a:latin typeface="Calibri" pitchFamily="34" charset="0"/>
                        </a:rPr>
                        <a:t>, inulin</a:t>
                      </a:r>
                      <a:endParaRPr lang="en-GB" sz="1600" dirty="0">
                        <a:latin typeface="Calibri" pitchFamily="34" charset="0"/>
                      </a:endParaRPr>
                    </a:p>
                  </a:txBody>
                  <a:tcPr/>
                </a:tc>
              </a:tr>
              <a:tr h="1150705">
                <a:tc>
                  <a:txBody>
                    <a:bodyPr/>
                    <a:lstStyle/>
                    <a:p>
                      <a:r>
                        <a:rPr lang="en-GB" sz="1600" dirty="0" smtClean="0">
                          <a:latin typeface="Calibri" pitchFamily="34" charset="0"/>
                        </a:rPr>
                        <a:t>Polysaccharides </a:t>
                      </a:r>
                    </a:p>
                    <a:p>
                      <a:r>
                        <a:rPr lang="en-GB" sz="1600" dirty="0" smtClean="0">
                          <a:latin typeface="Calibri" pitchFamily="34" charset="0"/>
                        </a:rPr>
                        <a:t>(&gt;9)</a:t>
                      </a:r>
                      <a:endParaRPr lang="en-GB" sz="1600" dirty="0">
                        <a:latin typeface="Calibri" pitchFamily="34" charset="0"/>
                      </a:endParaRPr>
                    </a:p>
                  </a:txBody>
                  <a:tcPr/>
                </a:tc>
                <a:tc>
                  <a:txBody>
                    <a:bodyPr/>
                    <a:lstStyle/>
                    <a:p>
                      <a:r>
                        <a:rPr lang="en-GB" sz="1600" dirty="0" smtClean="0">
                          <a:latin typeface="Calibri" pitchFamily="34" charset="0"/>
                        </a:rPr>
                        <a:t>Starch (a-</a:t>
                      </a:r>
                      <a:r>
                        <a:rPr lang="en-GB" sz="1600" dirty="0" err="1" smtClean="0">
                          <a:latin typeface="Calibri" pitchFamily="34" charset="0"/>
                        </a:rPr>
                        <a:t>glucans</a:t>
                      </a:r>
                      <a:r>
                        <a:rPr lang="en-GB" sz="1600" dirty="0" smtClean="0">
                          <a:latin typeface="Calibri" pitchFamily="34" charset="0"/>
                        </a:rPr>
                        <a:t>)</a:t>
                      </a:r>
                    </a:p>
                    <a:p>
                      <a:endParaRPr lang="en-GB" sz="1600" dirty="0" smtClean="0">
                        <a:latin typeface="Calibri" pitchFamily="34" charset="0"/>
                      </a:endParaRPr>
                    </a:p>
                    <a:p>
                      <a:r>
                        <a:rPr lang="en-GB" sz="1600" dirty="0" smtClean="0">
                          <a:latin typeface="Calibri" pitchFamily="34" charset="0"/>
                        </a:rPr>
                        <a:t>Non-starch polysaccharides</a:t>
                      </a:r>
                      <a:endParaRPr lang="en-GB" sz="1600" dirty="0">
                        <a:latin typeface="Calibri" pitchFamily="34" charset="0"/>
                      </a:endParaRPr>
                    </a:p>
                  </a:txBody>
                  <a:tcPr/>
                </a:tc>
                <a:tc>
                  <a:txBody>
                    <a:bodyPr/>
                    <a:lstStyle/>
                    <a:p>
                      <a:r>
                        <a:rPr lang="en-GB" sz="1600" dirty="0" smtClean="0">
                          <a:latin typeface="Calibri" pitchFamily="34" charset="0"/>
                        </a:rPr>
                        <a:t>Amylose, </a:t>
                      </a:r>
                      <a:r>
                        <a:rPr lang="en-GB" sz="1600" dirty="0" err="1" smtClean="0">
                          <a:latin typeface="Calibri" pitchFamily="34" charset="0"/>
                        </a:rPr>
                        <a:t>amylopectin</a:t>
                      </a:r>
                      <a:r>
                        <a:rPr lang="en-GB" sz="1600" dirty="0" smtClean="0">
                          <a:latin typeface="Calibri" pitchFamily="34" charset="0"/>
                        </a:rPr>
                        <a:t>, modified starches</a:t>
                      </a:r>
                    </a:p>
                    <a:p>
                      <a:endParaRPr lang="en-GB" sz="1600" dirty="0" smtClean="0">
                        <a:latin typeface="Calibri" pitchFamily="34" charset="0"/>
                      </a:endParaRPr>
                    </a:p>
                    <a:p>
                      <a:r>
                        <a:rPr lang="en-GB" sz="1600" dirty="0" smtClean="0">
                          <a:latin typeface="Calibri" pitchFamily="34" charset="0"/>
                        </a:rPr>
                        <a:t>Cellulose, </a:t>
                      </a:r>
                      <a:r>
                        <a:rPr lang="en-GB" sz="1600" dirty="0" err="1" smtClean="0">
                          <a:latin typeface="Calibri" pitchFamily="34" charset="0"/>
                        </a:rPr>
                        <a:t>hemicellulose</a:t>
                      </a:r>
                      <a:r>
                        <a:rPr lang="en-GB" sz="1600" dirty="0" smtClean="0">
                          <a:latin typeface="Calibri" pitchFamily="34" charset="0"/>
                        </a:rPr>
                        <a:t>, pectin, </a:t>
                      </a:r>
                      <a:r>
                        <a:rPr lang="en-GB" sz="1600" dirty="0" err="1" smtClean="0">
                          <a:latin typeface="Calibri" pitchFamily="34" charset="0"/>
                        </a:rPr>
                        <a:t>arabinoxylans</a:t>
                      </a:r>
                      <a:r>
                        <a:rPr lang="en-GB" sz="1600" dirty="0" smtClean="0">
                          <a:latin typeface="Calibri" pitchFamily="34" charset="0"/>
                        </a:rPr>
                        <a:t>, plant gums. </a:t>
                      </a:r>
                      <a:endParaRPr lang="en-GB" sz="1600" dirty="0">
                        <a:latin typeface="Calibri" pitchFamily="34" charset="0"/>
                      </a:endParaRPr>
                    </a:p>
                  </a:txBody>
                  <a:tcPr/>
                </a:tc>
              </a:tr>
            </a:tbl>
          </a:graphicData>
        </a:graphic>
      </p:graphicFrame>
      <p:sp>
        <p:nvSpPr>
          <p:cNvPr id="2" name="TextBox 1"/>
          <p:cNvSpPr txBox="1"/>
          <p:nvPr/>
        </p:nvSpPr>
        <p:spPr>
          <a:xfrm>
            <a:off x="178130" y="5913912"/>
            <a:ext cx="8585860" cy="830997"/>
          </a:xfrm>
          <a:prstGeom prst="rect">
            <a:avLst/>
          </a:prstGeom>
          <a:noFill/>
        </p:spPr>
        <p:txBody>
          <a:bodyPr wrap="square" rtlCol="0">
            <a:spAutoFit/>
          </a:bodyPr>
          <a:lstStyle/>
          <a:p>
            <a:r>
              <a:rPr lang="en-US" sz="1600" b="1" dirty="0"/>
              <a:t>amylose </a:t>
            </a:r>
            <a:r>
              <a:rPr lang="en-US" sz="1600" dirty="0"/>
              <a:t>A digestible straight-chain type </a:t>
            </a:r>
            <a:r>
              <a:rPr lang="en-US" sz="1600" dirty="0" smtClean="0"/>
              <a:t>of starch </a:t>
            </a:r>
            <a:r>
              <a:rPr lang="en-US" sz="1600" dirty="0"/>
              <a:t>composed of glucose units.</a:t>
            </a:r>
          </a:p>
          <a:p>
            <a:r>
              <a:rPr lang="en-US" sz="1600" b="1" dirty="0"/>
              <a:t>amylopectin </a:t>
            </a:r>
            <a:r>
              <a:rPr lang="en-US" sz="1600" dirty="0"/>
              <a:t>A digestible </a:t>
            </a:r>
            <a:r>
              <a:rPr lang="en-US" sz="1600" dirty="0" smtClean="0"/>
              <a:t>branched-chain type </a:t>
            </a:r>
            <a:r>
              <a:rPr lang="en-US" sz="1600" dirty="0"/>
              <a:t>of starch composed of glucose units.</a:t>
            </a:r>
          </a:p>
        </p:txBody>
      </p:sp>
    </p:spTree>
    <p:extLst>
      <p:ext uri="{BB962C8B-B14F-4D97-AF65-F5344CB8AC3E}">
        <p14:creationId xmlns:p14="http://schemas.microsoft.com/office/powerpoint/2010/main" val="94130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Fiber </a:t>
            </a:r>
            <a:endParaRPr lang="en-US" dirty="0"/>
          </a:p>
        </p:txBody>
      </p:sp>
      <p:sp>
        <p:nvSpPr>
          <p:cNvPr id="3" name="Content Placeholder 2"/>
          <p:cNvSpPr>
            <a:spLocks noGrp="1"/>
          </p:cNvSpPr>
          <p:nvPr>
            <p:ph idx="1"/>
          </p:nvPr>
        </p:nvSpPr>
        <p:spPr>
          <a:xfrm>
            <a:off x="457200" y="6019800"/>
            <a:ext cx="8229600" cy="533400"/>
          </a:xfrm>
        </p:spPr>
        <p:txBody>
          <a:bodyPr>
            <a:normAutofit/>
          </a:bodyPr>
          <a:lstStyle/>
          <a:p>
            <a:r>
              <a:rPr lang="en-US" sz="1800" dirty="0"/>
              <a:t>Source: Contemporary nutrition, functional approach </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06" t="36905" r="10423" b="29545"/>
          <a:stretch/>
        </p:blipFill>
        <p:spPr bwMode="auto">
          <a:xfrm>
            <a:off x="304800" y="1600200"/>
            <a:ext cx="8610601" cy="3292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090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CHO in human body- Digestion  </a:t>
            </a:r>
            <a:endParaRPr lang="en-US" dirty="0"/>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263" t="14870" r="25360" b="11206"/>
          <a:stretch/>
        </p:blipFill>
        <p:spPr bwMode="auto">
          <a:xfrm>
            <a:off x="381000" y="1905000"/>
            <a:ext cx="8001000" cy="460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4019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38" t="14323" r="18155" b="6250"/>
          <a:stretch/>
        </p:blipFill>
        <p:spPr bwMode="auto">
          <a:xfrm>
            <a:off x="133350" y="609600"/>
            <a:ext cx="8324850" cy="581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02951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663" t="10678" r="18302" b="6250"/>
          <a:stretch/>
        </p:blipFill>
        <p:spPr bwMode="auto">
          <a:xfrm>
            <a:off x="228600" y="228600"/>
            <a:ext cx="8610600" cy="661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3820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CHO in human body- Absorption </a:t>
            </a:r>
            <a:endParaRPr lang="en-US" dirty="0"/>
          </a:p>
        </p:txBody>
      </p:sp>
      <p:sp>
        <p:nvSpPr>
          <p:cNvPr id="3" name="Content Placeholder 2"/>
          <p:cNvSpPr>
            <a:spLocks noGrp="1"/>
          </p:cNvSpPr>
          <p:nvPr>
            <p:ph idx="1"/>
          </p:nvPr>
        </p:nvSpPr>
        <p:spPr/>
        <p:txBody>
          <a:bodyPr/>
          <a:lstStyle/>
          <a:p>
            <a:r>
              <a:rPr lang="en-US" dirty="0"/>
              <a:t>Glucose and </a:t>
            </a:r>
            <a:r>
              <a:rPr lang="en-US" dirty="0" err="1"/>
              <a:t>galactose</a:t>
            </a:r>
            <a:r>
              <a:rPr lang="en-US" dirty="0"/>
              <a:t> are absorbed into the mucosal </a:t>
            </a:r>
            <a:r>
              <a:rPr lang="en-US" dirty="0" smtClean="0"/>
              <a:t>cells by </a:t>
            </a:r>
            <a:r>
              <a:rPr lang="en-US" dirty="0"/>
              <a:t>active transport, a process that requires energy and </a:t>
            </a:r>
            <a:r>
              <a:rPr lang="en-US" dirty="0" smtClean="0"/>
              <a:t>the involvement </a:t>
            </a:r>
            <a:r>
              <a:rPr lang="en-US" dirty="0"/>
              <a:t>of a specific receptor</a:t>
            </a:r>
            <a:r>
              <a:rPr lang="en-US" dirty="0" smtClean="0"/>
              <a:t>.</a:t>
            </a:r>
          </a:p>
          <a:p>
            <a:endParaRPr lang="en-US" dirty="0"/>
          </a:p>
          <a:p>
            <a:r>
              <a:rPr lang="en-US" dirty="0"/>
              <a:t>Fructose is transported into the mucosal cell by a </a:t>
            </a:r>
            <a:r>
              <a:rPr lang="en-US" dirty="0" smtClean="0"/>
              <a:t>specific facilitative </a:t>
            </a:r>
            <a:r>
              <a:rPr lang="en-US" dirty="0"/>
              <a:t>transporter</a:t>
            </a:r>
          </a:p>
        </p:txBody>
      </p:sp>
    </p:spTree>
    <p:extLst>
      <p:ext uri="{BB962C8B-B14F-4D97-AF65-F5344CB8AC3E}">
        <p14:creationId xmlns:p14="http://schemas.microsoft.com/office/powerpoint/2010/main" val="1231064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Metabolism </a:t>
            </a:r>
            <a:endParaRPr lang="en-US" dirty="0"/>
          </a:p>
        </p:txBody>
      </p:sp>
      <p:sp>
        <p:nvSpPr>
          <p:cNvPr id="3" name="Content Placeholder 2"/>
          <p:cNvSpPr>
            <a:spLocks noGrp="1"/>
          </p:cNvSpPr>
          <p:nvPr>
            <p:ph idx="1"/>
          </p:nvPr>
        </p:nvSpPr>
        <p:spPr/>
        <p:txBody>
          <a:bodyPr/>
          <a:lstStyle/>
          <a:p>
            <a:r>
              <a:rPr lang="en-US" altLang="en-US" dirty="0"/>
              <a:t>The totality of an organism’s chemical processes.</a:t>
            </a:r>
          </a:p>
          <a:p>
            <a:r>
              <a:rPr lang="en-US" altLang="en-US" dirty="0"/>
              <a:t>Concerned with managing the material and energy resources of the cell</a:t>
            </a:r>
            <a:r>
              <a:rPr lang="en-US" altLang="en-US" dirty="0" smtClean="0"/>
              <a:t>.</a:t>
            </a:r>
          </a:p>
          <a:p>
            <a:r>
              <a:rPr lang="en-US" dirty="0"/>
              <a:t>Metabolism is an emergent property of life that arises from interactions between molecules within the cell </a:t>
            </a:r>
            <a:endParaRPr lang="en-US" altLang="en-US" dirty="0"/>
          </a:p>
          <a:p>
            <a:endParaRPr lang="en-US" dirty="0"/>
          </a:p>
        </p:txBody>
      </p:sp>
    </p:spTree>
    <p:extLst>
      <p:ext uri="{BB962C8B-B14F-4D97-AF65-F5344CB8AC3E}">
        <p14:creationId xmlns:p14="http://schemas.microsoft.com/office/powerpoint/2010/main" val="20738939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 – transportation </a:t>
            </a:r>
            <a:endParaRPr lang="en-US" dirty="0"/>
          </a:p>
        </p:txBody>
      </p:sp>
      <p:sp>
        <p:nvSpPr>
          <p:cNvPr id="3" name="Content Placeholder 2"/>
          <p:cNvSpPr>
            <a:spLocks noGrp="1"/>
          </p:cNvSpPr>
          <p:nvPr>
            <p:ph idx="1"/>
          </p:nvPr>
        </p:nvSpPr>
        <p:spPr/>
        <p:txBody>
          <a:bodyPr>
            <a:normAutofit fontScale="85000" lnSpcReduction="10000"/>
          </a:bodyPr>
          <a:lstStyle/>
          <a:p>
            <a:r>
              <a:rPr lang="en-US" dirty="0"/>
              <a:t>Glucose is effectively used by a wide variety of cell </a:t>
            </a:r>
            <a:r>
              <a:rPr lang="en-US" dirty="0" smtClean="0"/>
              <a:t>types under </a:t>
            </a:r>
            <a:r>
              <a:rPr lang="en-US" dirty="0"/>
              <a:t>normal conditions, and its concentration in </a:t>
            </a:r>
            <a:r>
              <a:rPr lang="en-US" dirty="0" smtClean="0"/>
              <a:t>the blood </a:t>
            </a:r>
            <a:r>
              <a:rPr lang="en-US" dirty="0"/>
              <a:t>must be precisely controlled</a:t>
            </a:r>
            <a:r>
              <a:rPr lang="en-US" dirty="0" smtClean="0"/>
              <a:t>.</a:t>
            </a:r>
          </a:p>
          <a:p>
            <a:r>
              <a:rPr lang="en-US" dirty="0"/>
              <a:t>The cellular uptake of glucose requires that it cross the </a:t>
            </a:r>
            <a:r>
              <a:rPr lang="en-US" dirty="0" smtClean="0"/>
              <a:t>plasma membrane </a:t>
            </a:r>
            <a:r>
              <a:rPr lang="en-US" dirty="0"/>
              <a:t>of the cell. </a:t>
            </a:r>
            <a:endParaRPr lang="en-US" dirty="0" smtClean="0"/>
          </a:p>
          <a:p>
            <a:r>
              <a:rPr lang="en-US" dirty="0" smtClean="0"/>
              <a:t>The </a:t>
            </a:r>
            <a:r>
              <a:rPr lang="en-US" dirty="0"/>
              <a:t>highly polar glucose </a:t>
            </a:r>
            <a:r>
              <a:rPr lang="en-US" dirty="0" smtClean="0"/>
              <a:t>molecule cannot </a:t>
            </a:r>
            <a:r>
              <a:rPr lang="en-US" dirty="0"/>
              <a:t>move across the cellular membrane by simple </a:t>
            </a:r>
            <a:r>
              <a:rPr lang="en-US" dirty="0" smtClean="0"/>
              <a:t>diffusion,  because </a:t>
            </a:r>
            <a:r>
              <a:rPr lang="en-US" dirty="0"/>
              <a:t>the highly polar molecule cannot pass </a:t>
            </a:r>
            <a:r>
              <a:rPr lang="en-US" dirty="0" smtClean="0"/>
              <a:t>through the </a:t>
            </a:r>
            <a:r>
              <a:rPr lang="en-US" dirty="0"/>
              <a:t>nonpolar matrix of the lipid </a:t>
            </a:r>
            <a:r>
              <a:rPr lang="en-US" dirty="0" smtClean="0"/>
              <a:t>bilayer. </a:t>
            </a:r>
          </a:p>
          <a:p>
            <a:r>
              <a:rPr lang="en-US" dirty="0"/>
              <a:t>For glucose </a:t>
            </a:r>
            <a:r>
              <a:rPr lang="en-US" dirty="0" smtClean="0"/>
              <a:t>to be </a:t>
            </a:r>
            <a:r>
              <a:rPr lang="en-US" dirty="0"/>
              <a:t>used by cells, an efficient transport system for </a:t>
            </a:r>
            <a:r>
              <a:rPr lang="en-US" dirty="0" smtClean="0"/>
              <a:t>moving  the </a:t>
            </a:r>
            <a:r>
              <a:rPr lang="en-US" dirty="0"/>
              <a:t>molecule into and out of cells is essential</a:t>
            </a:r>
            <a:r>
              <a:rPr lang="en-US" dirty="0" smtClean="0"/>
              <a:t>.</a:t>
            </a:r>
          </a:p>
        </p:txBody>
      </p:sp>
    </p:spTree>
    <p:extLst>
      <p:ext uri="{BB962C8B-B14F-4D97-AF65-F5344CB8AC3E}">
        <p14:creationId xmlns:p14="http://schemas.microsoft.com/office/powerpoint/2010/main" val="2962619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r>
              <a:rPr lang="en-US" dirty="0"/>
              <a:t>G</a:t>
            </a:r>
            <a:r>
              <a:rPr lang="en-US" dirty="0" smtClean="0"/>
              <a:t>lucose </a:t>
            </a:r>
            <a:r>
              <a:rPr lang="en-US" dirty="0"/>
              <a:t>is passively </a:t>
            </a:r>
            <a:r>
              <a:rPr lang="en-US" dirty="0" smtClean="0"/>
              <a:t>admitted to </a:t>
            </a:r>
            <a:r>
              <a:rPr lang="en-US" dirty="0"/>
              <a:t>nearly all cells in the body by a carrier-mediated </a:t>
            </a:r>
            <a:r>
              <a:rPr lang="en-US" dirty="0" smtClean="0"/>
              <a:t>transport mechanism </a:t>
            </a:r>
            <a:r>
              <a:rPr lang="en-US" dirty="0"/>
              <a:t>that does not require energy. </a:t>
            </a:r>
          </a:p>
          <a:p>
            <a:pPr marL="0" indent="0">
              <a:buNone/>
            </a:pPr>
            <a:endParaRPr lang="en-US" dirty="0" smtClean="0"/>
          </a:p>
          <a:p>
            <a:r>
              <a:rPr lang="en-US" dirty="0" smtClean="0"/>
              <a:t>The </a:t>
            </a:r>
            <a:r>
              <a:rPr lang="en-US" dirty="0"/>
              <a:t>family of protein carriers involved in this process are called glucose transporters, abbreviated </a:t>
            </a:r>
            <a:r>
              <a:rPr lang="en-US" dirty="0" smtClean="0"/>
              <a:t>GLUT ( </a:t>
            </a:r>
            <a:r>
              <a:rPr lang="en-US" dirty="0"/>
              <a:t>twelve individual transport proteins have </a:t>
            </a:r>
            <a:r>
              <a:rPr lang="en-US" dirty="0" smtClean="0"/>
              <a:t>been identified </a:t>
            </a:r>
            <a:r>
              <a:rPr lang="en-US" dirty="0"/>
              <a:t>along with the genes that code for </a:t>
            </a:r>
            <a:r>
              <a:rPr lang="en-US" dirty="0" smtClean="0"/>
              <a:t>them).</a:t>
            </a:r>
            <a:endParaRPr lang="en-US" dirty="0"/>
          </a:p>
          <a:p>
            <a:endParaRPr lang="en-US" dirty="0"/>
          </a:p>
        </p:txBody>
      </p:sp>
    </p:spTree>
    <p:extLst>
      <p:ext uri="{BB962C8B-B14F-4D97-AF65-F5344CB8AC3E}">
        <p14:creationId xmlns:p14="http://schemas.microsoft.com/office/powerpoint/2010/main" val="27263664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031" t="10677" r="44510" b="10937"/>
          <a:stretch/>
        </p:blipFill>
        <p:spPr bwMode="auto">
          <a:xfrm>
            <a:off x="304800" y="304800"/>
            <a:ext cx="8458200" cy="621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4017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Glucose cellular absorption </a:t>
            </a:r>
            <a:endParaRPr lang="en-US" dirty="0"/>
          </a:p>
        </p:txBody>
      </p:sp>
      <p:sp>
        <p:nvSpPr>
          <p:cNvPr id="3" name="Content Placeholder 2"/>
          <p:cNvSpPr>
            <a:spLocks noGrp="1"/>
          </p:cNvSpPr>
          <p:nvPr>
            <p:ph idx="1"/>
          </p:nvPr>
        </p:nvSpPr>
        <p:spPr>
          <a:xfrm>
            <a:off x="457200" y="914400"/>
            <a:ext cx="8229600" cy="5211763"/>
          </a:xfrm>
        </p:spPr>
        <p:txBody>
          <a:bodyPr/>
          <a:lstStyle/>
          <a:p>
            <a:r>
              <a:rPr lang="en-US" sz="2400" dirty="0" smtClean="0"/>
              <a:t>Insulin </a:t>
            </a:r>
            <a:r>
              <a:rPr lang="en-US" sz="2400" dirty="0"/>
              <a:t>is a very powerful </a:t>
            </a:r>
            <a:r>
              <a:rPr lang="en-US" sz="2400" dirty="0" smtClean="0"/>
              <a:t>anabolic hormone </a:t>
            </a:r>
            <a:r>
              <a:rPr lang="en-US" sz="2400" dirty="0"/>
              <a:t>and is involved in glucose, lipid, and amino </a:t>
            </a:r>
            <a:r>
              <a:rPr lang="en-US" sz="2400" dirty="0" smtClean="0"/>
              <a:t>acid/ protein </a:t>
            </a:r>
            <a:r>
              <a:rPr lang="en-US" sz="2400" dirty="0"/>
              <a:t>synthesis and storage</a:t>
            </a:r>
            <a:r>
              <a:rPr lang="en-US" dirty="0"/>
              <a:t>.</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327" t="22656" r="22401" b="10677"/>
          <a:stretch/>
        </p:blipFill>
        <p:spPr bwMode="auto">
          <a:xfrm>
            <a:off x="381000" y="2133600"/>
            <a:ext cx="8229600" cy="4427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13511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295400" y="1676400"/>
            <a:ext cx="6629400" cy="4525963"/>
          </a:xfrm>
        </p:spPr>
        <p:txBody>
          <a:bodyPr>
            <a:normAutofit fontScale="92500" lnSpcReduction="20000"/>
          </a:bodyPr>
          <a:lstStyle/>
          <a:p>
            <a:r>
              <a:rPr lang="en-US" sz="2400" dirty="0">
                <a:latin typeface="Times" pitchFamily="18" charset="0"/>
                <a:cs typeface="Times" pitchFamily="18" charset="0"/>
              </a:rPr>
              <a:t>When blood glucose levels are elevated, insulin is </a:t>
            </a:r>
            <a:r>
              <a:rPr lang="en-US" sz="2400" dirty="0" smtClean="0">
                <a:latin typeface="Times" pitchFamily="18" charset="0"/>
                <a:cs typeface="Times" pitchFamily="18" charset="0"/>
              </a:rPr>
              <a:t>released by </a:t>
            </a:r>
            <a:r>
              <a:rPr lang="en-US" sz="2400" dirty="0">
                <a:latin typeface="Times" pitchFamily="18" charset="0"/>
                <a:cs typeface="Times" pitchFamily="18" charset="0"/>
              </a:rPr>
              <a:t>the β-cells of the pancreas. Insulin stimulates the </a:t>
            </a:r>
            <a:r>
              <a:rPr lang="en-US" sz="2400" dirty="0" smtClean="0">
                <a:latin typeface="Times" pitchFamily="18" charset="0"/>
                <a:cs typeface="Times" pitchFamily="18" charset="0"/>
              </a:rPr>
              <a:t>uptake of </a:t>
            </a:r>
            <a:r>
              <a:rPr lang="en-US" sz="2400" dirty="0">
                <a:latin typeface="Times" pitchFamily="18" charset="0"/>
                <a:cs typeface="Times" pitchFamily="18" charset="0"/>
              </a:rPr>
              <a:t>glucose by muscle and adipose and also inhibits </a:t>
            </a:r>
            <a:r>
              <a:rPr lang="en-US" sz="2400" dirty="0" smtClean="0">
                <a:latin typeface="Times" pitchFamily="18" charset="0"/>
                <a:cs typeface="Times" pitchFamily="18" charset="0"/>
              </a:rPr>
              <a:t>the synthesis </a:t>
            </a:r>
            <a:r>
              <a:rPr lang="en-US" sz="2400" dirty="0">
                <a:latin typeface="Times" pitchFamily="18" charset="0"/>
                <a:cs typeface="Times" pitchFamily="18" charset="0"/>
              </a:rPr>
              <a:t>of </a:t>
            </a:r>
            <a:r>
              <a:rPr lang="en-US" sz="2400" dirty="0" smtClean="0">
                <a:latin typeface="Times" pitchFamily="18" charset="0"/>
                <a:cs typeface="Times" pitchFamily="18" charset="0"/>
              </a:rPr>
              <a:t>glucose gluconeogenesis</a:t>
            </a:r>
            <a:r>
              <a:rPr lang="en-US" sz="2400" dirty="0">
                <a:latin typeface="Times" pitchFamily="18" charset="0"/>
                <a:cs typeface="Times" pitchFamily="18" charset="0"/>
              </a:rPr>
              <a:t>) by the liver</a:t>
            </a:r>
            <a:r>
              <a:rPr lang="en-US" sz="2400" dirty="0" smtClean="0">
                <a:latin typeface="Times" pitchFamily="18" charset="0"/>
                <a:cs typeface="Times" pitchFamily="18" charset="0"/>
              </a:rPr>
              <a:t>.</a:t>
            </a:r>
          </a:p>
          <a:p>
            <a:endParaRPr lang="en-US" sz="2400" dirty="0">
              <a:latin typeface="Times" pitchFamily="18" charset="0"/>
              <a:cs typeface="Times" pitchFamily="18" charset="0"/>
            </a:endParaRPr>
          </a:p>
          <a:p>
            <a:r>
              <a:rPr lang="en-US" sz="2400" dirty="0" smtClean="0">
                <a:latin typeface="Times" pitchFamily="18" charset="0"/>
                <a:cs typeface="Times" pitchFamily="18" charset="0"/>
              </a:rPr>
              <a:t>Insulin binds </a:t>
            </a:r>
            <a:r>
              <a:rPr lang="en-US" sz="2400" dirty="0">
                <a:latin typeface="Times" pitchFamily="18" charset="0"/>
                <a:cs typeface="Times" pitchFamily="18" charset="0"/>
              </a:rPr>
              <a:t>to a specific receptor located on the cell membrane</a:t>
            </a:r>
          </a:p>
          <a:p>
            <a:r>
              <a:rPr lang="en-US" sz="2400" dirty="0">
                <a:latin typeface="Times" pitchFamily="18" charset="0"/>
                <a:cs typeface="Times" pitchFamily="18" charset="0"/>
              </a:rPr>
              <a:t>of muscle and adipose tissue and stimulates </a:t>
            </a:r>
            <a:r>
              <a:rPr lang="en-US" sz="2400" dirty="0" smtClean="0">
                <a:latin typeface="Times" pitchFamily="18" charset="0"/>
                <a:cs typeface="Times" pitchFamily="18" charset="0"/>
              </a:rPr>
              <a:t>the </a:t>
            </a:r>
            <a:r>
              <a:rPr lang="en-US" sz="2400" dirty="0" err="1" smtClean="0">
                <a:latin typeface="Times" pitchFamily="18" charset="0"/>
                <a:cs typeface="Times" pitchFamily="18" charset="0"/>
              </a:rPr>
              <a:t>tubulovesicle</a:t>
            </a:r>
            <a:r>
              <a:rPr lang="en-US" sz="2400" dirty="0" smtClean="0">
                <a:latin typeface="Times" pitchFamily="18" charset="0"/>
                <a:cs typeface="Times" pitchFamily="18" charset="0"/>
              </a:rPr>
              <a:t>-enclosed </a:t>
            </a:r>
            <a:r>
              <a:rPr lang="en-US" sz="2400" dirty="0">
                <a:latin typeface="Times" pitchFamily="18" charset="0"/>
                <a:cs typeface="Times" pitchFamily="18" charset="0"/>
              </a:rPr>
              <a:t>GLUT4 transports to be </a:t>
            </a:r>
            <a:r>
              <a:rPr lang="en-US" sz="2400" dirty="0" err="1" smtClean="0">
                <a:latin typeface="Times" pitchFamily="18" charset="0"/>
                <a:cs typeface="Times" pitchFamily="18" charset="0"/>
              </a:rPr>
              <a:t>translocated</a:t>
            </a:r>
            <a:r>
              <a:rPr lang="en-US" sz="2400" dirty="0" smtClean="0">
                <a:latin typeface="Times" pitchFamily="18" charset="0"/>
                <a:cs typeface="Times" pitchFamily="18" charset="0"/>
              </a:rPr>
              <a:t> to </a:t>
            </a:r>
            <a:r>
              <a:rPr lang="en-US" sz="2400" dirty="0">
                <a:latin typeface="Times" pitchFamily="18" charset="0"/>
                <a:cs typeface="Times" pitchFamily="18" charset="0"/>
              </a:rPr>
              <a:t>the plasma membrane</a:t>
            </a:r>
            <a:r>
              <a:rPr lang="en-US" sz="2400" dirty="0" smtClean="0">
                <a:latin typeface="Times" pitchFamily="18" charset="0"/>
                <a:cs typeface="Times" pitchFamily="18" charset="0"/>
              </a:rPr>
              <a:t>.</a:t>
            </a:r>
          </a:p>
          <a:p>
            <a:endParaRPr lang="en-US" sz="2400" dirty="0">
              <a:latin typeface="Times" pitchFamily="18" charset="0"/>
              <a:cs typeface="Times" pitchFamily="18" charset="0"/>
            </a:endParaRPr>
          </a:p>
          <a:p>
            <a:r>
              <a:rPr lang="en-US" sz="2800" b="1" dirty="0" smtClean="0">
                <a:solidFill>
                  <a:srgbClr val="FF0000"/>
                </a:solidFill>
                <a:latin typeface="Times" pitchFamily="18" charset="0"/>
                <a:cs typeface="Times" pitchFamily="18" charset="0"/>
              </a:rPr>
              <a:t>Glucose regulation: glycemic response, glycemic load and glycemic index ???</a:t>
            </a:r>
            <a:endParaRPr lang="en-US" sz="2800" b="1" dirty="0">
              <a:solidFill>
                <a:srgbClr val="FF0000"/>
              </a:solidFill>
              <a:latin typeface="Times" pitchFamily="18" charset="0"/>
              <a:cs typeface="Times" pitchFamily="18" charset="0"/>
            </a:endParaRPr>
          </a:p>
        </p:txBody>
      </p:sp>
    </p:spTree>
    <p:extLst>
      <p:ext uri="{BB962C8B-B14F-4D97-AF65-F5344CB8AC3E}">
        <p14:creationId xmlns:p14="http://schemas.microsoft.com/office/powerpoint/2010/main" val="30062933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Metabolism </a:t>
            </a:r>
            <a:endParaRPr lang="en-US" dirty="0"/>
          </a:p>
        </p:txBody>
      </p:sp>
      <p:sp>
        <p:nvSpPr>
          <p:cNvPr id="3" name="Content Placeholder 2"/>
          <p:cNvSpPr>
            <a:spLocks noGrp="1"/>
          </p:cNvSpPr>
          <p:nvPr>
            <p:ph idx="1"/>
          </p:nvPr>
        </p:nvSpPr>
        <p:spPr/>
        <p:txBody>
          <a:bodyPr>
            <a:normAutofit fontScale="92500" lnSpcReduction="10000"/>
          </a:bodyPr>
          <a:lstStyle/>
          <a:p>
            <a:r>
              <a:rPr lang="en-US" dirty="0"/>
              <a:t>The metabolic fate of the </a:t>
            </a:r>
            <a:r>
              <a:rPr lang="en-US" dirty="0" err="1"/>
              <a:t>monosaccharides</a:t>
            </a:r>
            <a:r>
              <a:rPr lang="en-US" dirty="0"/>
              <a:t> depends to </a:t>
            </a:r>
            <a:r>
              <a:rPr lang="en-US" dirty="0" smtClean="0"/>
              <a:t>a great </a:t>
            </a:r>
            <a:r>
              <a:rPr lang="en-US" dirty="0"/>
              <a:t>extent on the body’s energy needs at the </a:t>
            </a:r>
            <a:r>
              <a:rPr lang="en-US" dirty="0" smtClean="0"/>
              <a:t>time.</a:t>
            </a:r>
          </a:p>
          <a:p>
            <a:endParaRPr lang="en-US" dirty="0"/>
          </a:p>
          <a:p>
            <a:r>
              <a:rPr lang="en-US" dirty="0"/>
              <a:t>The major </a:t>
            </a:r>
            <a:r>
              <a:rPr lang="en-US" dirty="0" smtClean="0"/>
              <a:t>regulatory mechanisms </a:t>
            </a:r>
            <a:r>
              <a:rPr lang="en-US" dirty="0"/>
              <a:t>are hormonal (involving the action of </a:t>
            </a:r>
            <a:r>
              <a:rPr lang="en-US" dirty="0" smtClean="0"/>
              <a:t>hormones such </a:t>
            </a:r>
            <a:r>
              <a:rPr lang="en-US" dirty="0"/>
              <a:t>as insulin, glucagon, epinephrine, and the corticosteroid</a:t>
            </a:r>
          </a:p>
          <a:p>
            <a:pPr marL="0" indent="0">
              <a:buNone/>
            </a:pPr>
            <a:r>
              <a:rPr lang="en-US" dirty="0" smtClean="0"/>
              <a:t>   hormones)</a:t>
            </a:r>
          </a:p>
          <a:p>
            <a:r>
              <a:rPr lang="en-US" dirty="0" smtClean="0"/>
              <a:t> </a:t>
            </a:r>
            <a:r>
              <a:rPr lang="en-US" dirty="0"/>
              <a:t>allosteric enzyme activation </a:t>
            </a:r>
            <a:r>
              <a:rPr lang="en-US" dirty="0" smtClean="0"/>
              <a:t>or suppression</a:t>
            </a:r>
            <a:endParaRPr lang="en-US" dirty="0"/>
          </a:p>
        </p:txBody>
      </p:sp>
    </p:spTree>
    <p:extLst>
      <p:ext uri="{BB962C8B-B14F-4D97-AF65-F5344CB8AC3E}">
        <p14:creationId xmlns:p14="http://schemas.microsoft.com/office/powerpoint/2010/main" val="17707351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38" t="36979" r="50000" b="13020"/>
          <a:stretch/>
        </p:blipFill>
        <p:spPr bwMode="auto">
          <a:xfrm>
            <a:off x="609600" y="304800"/>
            <a:ext cx="82296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68884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Metabolic fate of glucose </a:t>
            </a:r>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8245522" cy="5009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68572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965245" cy="630218"/>
          </a:xfrm>
        </p:spPr>
        <p:txBody>
          <a:bodyPr>
            <a:normAutofit fontScale="90000"/>
          </a:bodyPr>
          <a:lstStyle/>
          <a:p>
            <a:r>
              <a:rPr lang="en-US" dirty="0"/>
              <a:t>P</a:t>
            </a:r>
            <a:r>
              <a:rPr lang="en-US" dirty="0" smtClean="0"/>
              <a:t>athways of  CHO metabolism  </a:t>
            </a:r>
            <a:endParaRPr lang="en-US" dirty="0"/>
          </a:p>
        </p:txBody>
      </p:sp>
      <p:sp>
        <p:nvSpPr>
          <p:cNvPr id="3" name="Content Placeholder 2"/>
          <p:cNvSpPr>
            <a:spLocks noGrp="1"/>
          </p:cNvSpPr>
          <p:nvPr>
            <p:ph idx="1"/>
          </p:nvPr>
        </p:nvSpPr>
        <p:spPr>
          <a:xfrm>
            <a:off x="1066800" y="1447800"/>
            <a:ext cx="7619999" cy="4333187"/>
          </a:xfrm>
        </p:spPr>
        <p:txBody>
          <a:bodyPr>
            <a:normAutofit/>
          </a:bodyPr>
          <a:lstStyle/>
          <a:p>
            <a:pPr marL="0" indent="0">
              <a:buNone/>
            </a:pPr>
            <a:r>
              <a:rPr lang="en-US" dirty="0" smtClean="0"/>
              <a:t>   FIRST:</a:t>
            </a:r>
          </a:p>
          <a:p>
            <a:pPr marL="0" indent="0">
              <a:buNone/>
            </a:pPr>
            <a:r>
              <a:rPr lang="en-US" b="1" dirty="0" smtClean="0"/>
              <a:t>Glycolysis</a:t>
            </a:r>
          </a:p>
          <a:p>
            <a:pPr marL="0" indent="0">
              <a:buNone/>
            </a:pPr>
            <a:r>
              <a:rPr lang="en-US" dirty="0" smtClean="0"/>
              <a:t>process of breaking glucose to two molecules of </a:t>
            </a:r>
            <a:r>
              <a:rPr lang="en-US" dirty="0" err="1" smtClean="0"/>
              <a:t>pyrovate</a:t>
            </a:r>
            <a:r>
              <a:rPr lang="en-US" dirty="0" smtClean="0"/>
              <a:t> + 2 ATP+ 2 NADPH + H+ </a:t>
            </a:r>
          </a:p>
          <a:p>
            <a:pPr marL="0" indent="0">
              <a:buNone/>
            </a:pPr>
            <a:r>
              <a:rPr lang="en-US" dirty="0" smtClean="0"/>
              <a:t>This process occur at cytosol </a:t>
            </a:r>
          </a:p>
          <a:p>
            <a:pPr marL="0" indent="0">
              <a:buNone/>
            </a:pPr>
            <a:r>
              <a:rPr lang="en-US" dirty="0" smtClean="0"/>
              <a:t>Second </a:t>
            </a:r>
          </a:p>
          <a:p>
            <a:pPr marL="0" indent="0">
              <a:buNone/>
            </a:pPr>
            <a:r>
              <a:rPr lang="en-US" b="1" dirty="0" smtClean="0"/>
              <a:t>Glycogenesis: </a:t>
            </a:r>
            <a:r>
              <a:rPr lang="en-US" dirty="0" smtClean="0"/>
              <a:t>the conversion of glucose to the glycogen in liver </a:t>
            </a:r>
          </a:p>
          <a:p>
            <a:pPr marL="0" indent="0">
              <a:buNone/>
            </a:pPr>
            <a:r>
              <a:rPr lang="en-US" dirty="0"/>
              <a:t> </a:t>
            </a:r>
            <a:r>
              <a:rPr lang="en-US" dirty="0" smtClean="0"/>
              <a:t> n glucose -</a:t>
            </a:r>
            <a:r>
              <a:rPr lang="en-US" dirty="0" smtClean="0">
                <a:sym typeface="Wingdings" pitchFamily="2" charset="2"/>
              </a:rPr>
              <a:t> glycogen </a:t>
            </a:r>
          </a:p>
          <a:p>
            <a:pPr marL="0" indent="0">
              <a:buNone/>
            </a:pPr>
            <a:endParaRPr lang="en-US" dirty="0"/>
          </a:p>
        </p:txBody>
      </p:sp>
    </p:spTree>
    <p:extLst>
      <p:ext uri="{BB962C8B-B14F-4D97-AF65-F5344CB8AC3E}">
        <p14:creationId xmlns:p14="http://schemas.microsoft.com/office/powerpoint/2010/main" val="31515745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Third </a:t>
            </a:r>
          </a:p>
          <a:p>
            <a:pPr marL="0" indent="0">
              <a:buNone/>
            </a:pPr>
            <a:r>
              <a:rPr lang="en-US" b="1" dirty="0" err="1" smtClean="0"/>
              <a:t>Glycogenolysis</a:t>
            </a:r>
            <a:r>
              <a:rPr lang="en-US" b="1" dirty="0" smtClean="0"/>
              <a:t> </a:t>
            </a:r>
          </a:p>
          <a:p>
            <a:pPr marL="0" indent="0">
              <a:buNone/>
            </a:pPr>
            <a:r>
              <a:rPr lang="en-US" dirty="0" smtClean="0"/>
              <a:t>The conversion of glycogen to glucose </a:t>
            </a:r>
          </a:p>
          <a:p>
            <a:pPr marL="0" indent="0">
              <a:buNone/>
            </a:pPr>
            <a:endParaRPr lang="en-US" dirty="0"/>
          </a:p>
          <a:p>
            <a:pPr marL="0" indent="0">
              <a:buNone/>
            </a:pPr>
            <a:r>
              <a:rPr lang="en-US" dirty="0" smtClean="0"/>
              <a:t>Fourth </a:t>
            </a:r>
          </a:p>
          <a:p>
            <a:pPr marL="0" indent="0">
              <a:buNone/>
            </a:pPr>
            <a:r>
              <a:rPr lang="en-US" b="1" dirty="0" smtClean="0"/>
              <a:t>Gluconeogenesis</a:t>
            </a:r>
          </a:p>
          <a:p>
            <a:pPr marL="0" indent="0">
              <a:buNone/>
            </a:pPr>
            <a:r>
              <a:rPr lang="en-US" dirty="0" smtClean="0"/>
              <a:t>The synthesis of glucose from the materials other than CHO </a:t>
            </a:r>
          </a:p>
          <a:p>
            <a:pPr marL="0" indent="0">
              <a:buNone/>
            </a:pPr>
            <a:r>
              <a:rPr lang="en-US" dirty="0" smtClean="0"/>
              <a:t>Such as amino acid, lactate and glycerol  </a:t>
            </a:r>
          </a:p>
          <a:p>
            <a:pPr marL="0" indent="0">
              <a:buNone/>
            </a:pPr>
            <a:endParaRPr lang="en-US" dirty="0"/>
          </a:p>
        </p:txBody>
      </p:sp>
    </p:spTree>
    <p:extLst>
      <p:ext uri="{BB962C8B-B14F-4D97-AF65-F5344CB8AC3E}">
        <p14:creationId xmlns:p14="http://schemas.microsoft.com/office/powerpoint/2010/main" val="1223547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Metabolism </a:t>
            </a:r>
            <a:endParaRPr lang="en-US" dirty="0"/>
          </a:p>
        </p:txBody>
      </p:sp>
      <p:sp>
        <p:nvSpPr>
          <p:cNvPr id="3" name="Content Placeholder 2"/>
          <p:cNvSpPr>
            <a:spLocks noGrp="1"/>
          </p:cNvSpPr>
          <p:nvPr>
            <p:ph idx="1"/>
          </p:nvPr>
        </p:nvSpPr>
        <p:spPr/>
        <p:txBody>
          <a:bodyPr/>
          <a:lstStyle/>
          <a:p>
            <a:r>
              <a:rPr lang="en-US" dirty="0"/>
              <a:t>A metabolic pathway begins with a specific molecule and ends with a product </a:t>
            </a:r>
            <a:endParaRPr lang="en-US" dirty="0" smtClean="0"/>
          </a:p>
          <a:p>
            <a:r>
              <a:rPr lang="en-US" dirty="0" smtClean="0"/>
              <a:t>Each </a:t>
            </a:r>
            <a:r>
              <a:rPr lang="en-US" dirty="0"/>
              <a:t>step is catalyzed by a specific enzyme </a:t>
            </a:r>
            <a:endParaRPr lang="en-US" dirty="0" smtClean="0"/>
          </a:p>
          <a:p>
            <a:endParaRPr lang="en-US" dirty="0"/>
          </a:p>
          <a:p>
            <a:r>
              <a:rPr lang="en-US" dirty="0" smtClean="0"/>
              <a:t>A </a:t>
            </a:r>
            <a:r>
              <a:rPr lang="en-US" dirty="0" smtClean="0">
                <a:sym typeface="Wingdings" pitchFamily="2" charset="2"/>
              </a:rPr>
              <a:t> B  C D ( out put, catalyst)</a:t>
            </a:r>
            <a:endParaRPr lang="en-US" dirty="0"/>
          </a:p>
        </p:txBody>
      </p:sp>
    </p:spTree>
    <p:extLst>
      <p:ext uri="{BB962C8B-B14F-4D97-AF65-F5344CB8AC3E}">
        <p14:creationId xmlns:p14="http://schemas.microsoft.com/office/powerpoint/2010/main" val="32870519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50825" y="260352"/>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42900" indent="-342900" algn="l" rtl="0">
              <a:spcBef>
                <a:spcPct val="20000"/>
              </a:spcBef>
            </a:pPr>
            <a:endParaRPr lang="en-US" sz="2000"/>
          </a:p>
        </p:txBody>
      </p:sp>
      <p:sp>
        <p:nvSpPr>
          <p:cNvPr id="18435" name="Rectangle 3"/>
          <p:cNvSpPr>
            <a:spLocks noChangeArrowheads="1"/>
          </p:cNvSpPr>
          <p:nvPr/>
        </p:nvSpPr>
        <p:spPr bwMode="auto">
          <a:xfrm>
            <a:off x="395288" y="1341440"/>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42900" indent="-342900" algn="l" rtl="0">
              <a:spcBef>
                <a:spcPct val="20000"/>
              </a:spcBef>
            </a:pPr>
            <a:endParaRPr lang="en-US" sz="2000"/>
          </a:p>
        </p:txBody>
      </p:sp>
      <p:sp>
        <p:nvSpPr>
          <p:cNvPr id="18436" name="Rectangle 4"/>
          <p:cNvSpPr>
            <a:spLocks noChangeArrowheads="1"/>
          </p:cNvSpPr>
          <p:nvPr/>
        </p:nvSpPr>
        <p:spPr bwMode="auto">
          <a:xfrm>
            <a:off x="323850" y="549277"/>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42900" indent="-342900" algn="l" rtl="0">
              <a:spcBef>
                <a:spcPct val="20000"/>
              </a:spcBef>
            </a:pPr>
            <a:endParaRPr lang="en-US" sz="2000"/>
          </a:p>
        </p:txBody>
      </p:sp>
      <p:sp>
        <p:nvSpPr>
          <p:cNvPr id="18437" name="Rectangle 5"/>
          <p:cNvSpPr>
            <a:spLocks noChangeArrowheads="1"/>
          </p:cNvSpPr>
          <p:nvPr/>
        </p:nvSpPr>
        <p:spPr bwMode="auto">
          <a:xfrm>
            <a:off x="827689" y="620713"/>
            <a:ext cx="7635275"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57188" indent="-357188" algn="l" rtl="0">
              <a:lnSpc>
                <a:spcPct val="130000"/>
              </a:lnSpc>
            </a:pPr>
            <a:r>
              <a:rPr lang="en-US" sz="3200" dirty="0"/>
              <a:t> I. Glycolysis </a:t>
            </a:r>
          </a:p>
          <a:p>
            <a:pPr marL="357188" indent="-357188" algn="l" rtl="0">
              <a:lnSpc>
                <a:spcPct val="130000"/>
              </a:lnSpc>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Definition:</a:t>
            </a:r>
          </a:p>
          <a:p>
            <a:pPr marL="357188" indent="-357188" algn="l" rtl="0">
              <a:lnSpc>
                <a:spcPct val="130000"/>
              </a:lnSpc>
            </a:pPr>
            <a:r>
              <a:rPr lang="en-US" sz="2000" b="0" dirty="0">
                <a:latin typeface="Times New Roman" pitchFamily="18" charset="0"/>
                <a:cs typeface="Times New Roman" pitchFamily="18" charset="0"/>
              </a:rPr>
              <a:t>         1. Glycolysis means oxidation of glucose to give pyruvate (in the </a:t>
            </a:r>
          </a:p>
          <a:p>
            <a:pPr marL="357188" indent="-357188" algn="l" rtl="0">
              <a:lnSpc>
                <a:spcPct val="130000"/>
              </a:lnSpc>
            </a:pPr>
            <a:r>
              <a:rPr lang="en-US" sz="2000" b="0" dirty="0">
                <a:latin typeface="Times New Roman" pitchFamily="18" charset="0"/>
                <a:cs typeface="Times New Roman" pitchFamily="18" charset="0"/>
              </a:rPr>
              <a:t>             presence of oxygen) or lactate (in the absence of oxygen).</a:t>
            </a:r>
          </a:p>
          <a:p>
            <a:pPr marL="357188" indent="-357188" algn="l" rtl="0">
              <a:lnSpc>
                <a:spcPct val="130000"/>
              </a:lnSpc>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Site</a:t>
            </a:r>
            <a:r>
              <a:rPr lang="en-US" sz="2800" dirty="0">
                <a:latin typeface="Times New Roman" pitchFamily="18" charset="0"/>
                <a:cs typeface="Times New Roman" pitchFamily="18" charset="0"/>
              </a:rPr>
              <a:t>:</a:t>
            </a:r>
            <a:r>
              <a:rPr lang="en-US" sz="2000" b="0" dirty="0">
                <a:latin typeface="Times New Roman" pitchFamily="18" charset="0"/>
                <a:cs typeface="Times New Roman" pitchFamily="18" charset="0"/>
              </a:rPr>
              <a:t> </a:t>
            </a:r>
          </a:p>
          <a:p>
            <a:pPr marL="357188" indent="-357188" algn="l" rtl="0">
              <a:lnSpc>
                <a:spcPct val="130000"/>
              </a:lnSpc>
            </a:pPr>
            <a:r>
              <a:rPr lang="en-US" sz="2000" b="0" dirty="0">
                <a:latin typeface="Times New Roman" pitchFamily="18" charset="0"/>
                <a:cs typeface="Times New Roman" pitchFamily="18" charset="0"/>
              </a:rPr>
              <a:t>         cytoplasm of all tissue cells, but it is of physiological importance in:</a:t>
            </a:r>
          </a:p>
          <a:p>
            <a:pPr marL="357188" indent="-357188" algn="l" rtl="0">
              <a:lnSpc>
                <a:spcPct val="130000"/>
              </a:lnSpc>
            </a:pPr>
            <a:r>
              <a:rPr lang="en-US" sz="2000" b="0" dirty="0">
                <a:latin typeface="Times New Roman" pitchFamily="18" charset="0"/>
                <a:cs typeface="Times New Roman" pitchFamily="18" charset="0"/>
              </a:rPr>
              <a:t>       1. Tissues with no mitochondria: mature RBCs, cornea and lens.</a:t>
            </a:r>
          </a:p>
          <a:p>
            <a:pPr marL="357188" indent="-357188" algn="l" rtl="0">
              <a:lnSpc>
                <a:spcPct val="130000"/>
              </a:lnSpc>
            </a:pPr>
            <a:r>
              <a:rPr lang="en-US" sz="2000" b="0" dirty="0">
                <a:latin typeface="Times New Roman" pitchFamily="18" charset="0"/>
                <a:cs typeface="Times New Roman" pitchFamily="18" charset="0"/>
              </a:rPr>
              <a:t>       2. Tissues with few mitochondria: Testis, leucocytes, medulla of the    </a:t>
            </a:r>
          </a:p>
          <a:p>
            <a:pPr marL="357188" indent="-357188" algn="l" rtl="0">
              <a:lnSpc>
                <a:spcPct val="130000"/>
              </a:lnSpc>
            </a:pPr>
            <a:r>
              <a:rPr lang="en-US" sz="2000" b="0" dirty="0">
                <a:latin typeface="Times New Roman" pitchFamily="18" charset="0"/>
                <a:cs typeface="Times New Roman" pitchFamily="18" charset="0"/>
              </a:rPr>
              <a:t>            kidney, retina, skin and gastrointestinal tract. </a:t>
            </a:r>
          </a:p>
          <a:p>
            <a:pPr marL="357188" indent="-357188" algn="l" rtl="0">
              <a:lnSpc>
                <a:spcPct val="130000"/>
              </a:lnSpc>
            </a:pPr>
            <a:r>
              <a:rPr lang="en-US" sz="2000" b="0" dirty="0">
                <a:latin typeface="Times New Roman" pitchFamily="18" charset="0"/>
                <a:cs typeface="Times New Roman" pitchFamily="18" charset="0"/>
              </a:rPr>
              <a:t>       3. Tissues undergo frequent oxygen lack: skeletal muscles especially </a:t>
            </a:r>
          </a:p>
          <a:p>
            <a:pPr marL="357188" indent="-357188" algn="l" rtl="0">
              <a:lnSpc>
                <a:spcPct val="130000"/>
              </a:lnSpc>
            </a:pPr>
            <a:r>
              <a:rPr lang="en-US" sz="2000" b="0" dirty="0">
                <a:latin typeface="Times New Roman" pitchFamily="18" charset="0"/>
                <a:cs typeface="Times New Roman" pitchFamily="18" charset="0"/>
              </a:rPr>
              <a:t>           during exercise.</a:t>
            </a:r>
          </a:p>
        </p:txBody>
      </p:sp>
    </p:spTree>
    <p:extLst>
      <p:ext uri="{BB962C8B-B14F-4D97-AF65-F5344CB8AC3E}">
        <p14:creationId xmlns:p14="http://schemas.microsoft.com/office/powerpoint/2010/main" val="41509498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b="4466"/>
          <a:stretch>
            <a:fillRect/>
          </a:stretch>
        </p:blipFill>
        <p:spPr bwMode="auto">
          <a:xfrm>
            <a:off x="265114" y="77789"/>
            <a:ext cx="8612187" cy="6241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5"/>
          <p:cNvSpPr txBox="1">
            <a:spLocks noChangeArrowheads="1"/>
          </p:cNvSpPr>
          <p:nvPr/>
        </p:nvSpPr>
        <p:spPr bwMode="auto">
          <a:xfrm>
            <a:off x="2600831" y="438785"/>
            <a:ext cx="6172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r" rtl="1" eaLnBrk="0" fontAlgn="base" hangingPunct="0">
              <a:spcBef>
                <a:spcPct val="0"/>
              </a:spcBef>
              <a:spcAft>
                <a:spcPct val="0"/>
              </a:spcAft>
              <a:defRPr b="1">
                <a:solidFill>
                  <a:schemeClr val="tx1"/>
                </a:solidFill>
                <a:latin typeface="Arial" charset="0"/>
                <a:cs typeface="Arial" charset="0"/>
              </a:defRPr>
            </a:lvl6pPr>
            <a:lvl7pPr marL="2971800" indent="-228600" algn="r" rtl="1" eaLnBrk="0" fontAlgn="base" hangingPunct="0">
              <a:spcBef>
                <a:spcPct val="0"/>
              </a:spcBef>
              <a:spcAft>
                <a:spcPct val="0"/>
              </a:spcAft>
              <a:defRPr b="1">
                <a:solidFill>
                  <a:schemeClr val="tx1"/>
                </a:solidFill>
                <a:latin typeface="Arial" charset="0"/>
                <a:cs typeface="Arial" charset="0"/>
              </a:defRPr>
            </a:lvl7pPr>
            <a:lvl8pPr marL="3429000" indent="-228600" algn="r" rtl="1" eaLnBrk="0" fontAlgn="base" hangingPunct="0">
              <a:spcBef>
                <a:spcPct val="0"/>
              </a:spcBef>
              <a:spcAft>
                <a:spcPct val="0"/>
              </a:spcAft>
              <a:defRPr b="1">
                <a:solidFill>
                  <a:schemeClr val="tx1"/>
                </a:solidFill>
                <a:latin typeface="Arial" charset="0"/>
                <a:cs typeface="Arial" charset="0"/>
              </a:defRPr>
            </a:lvl8pPr>
            <a:lvl9pPr marL="3886200" indent="-228600" algn="r" rtl="1"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2800" dirty="0">
                <a:solidFill>
                  <a:schemeClr val="tx2"/>
                </a:solidFill>
              </a:rPr>
              <a:t>Energy Investment Phase (steps 1-5)</a:t>
            </a:r>
          </a:p>
        </p:txBody>
      </p:sp>
    </p:spTree>
    <p:extLst>
      <p:ext uri="{BB962C8B-B14F-4D97-AF65-F5344CB8AC3E}">
        <p14:creationId xmlns:p14="http://schemas.microsoft.com/office/powerpoint/2010/main" val="14804936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b="4466"/>
          <a:stretch>
            <a:fillRect/>
          </a:stretch>
        </p:blipFill>
        <p:spPr bwMode="auto">
          <a:xfrm>
            <a:off x="703264" y="179389"/>
            <a:ext cx="7735887" cy="538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2286000" y="5566002"/>
            <a:ext cx="5638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r" rtl="1" eaLnBrk="0" fontAlgn="base" hangingPunct="0">
              <a:spcBef>
                <a:spcPct val="0"/>
              </a:spcBef>
              <a:spcAft>
                <a:spcPct val="0"/>
              </a:spcAft>
              <a:defRPr b="1">
                <a:solidFill>
                  <a:schemeClr val="tx1"/>
                </a:solidFill>
                <a:latin typeface="Arial" charset="0"/>
                <a:cs typeface="Arial" charset="0"/>
              </a:defRPr>
            </a:lvl6pPr>
            <a:lvl7pPr marL="2971800" indent="-228600" algn="r" rtl="1" eaLnBrk="0" fontAlgn="base" hangingPunct="0">
              <a:spcBef>
                <a:spcPct val="0"/>
              </a:spcBef>
              <a:spcAft>
                <a:spcPct val="0"/>
              </a:spcAft>
              <a:defRPr b="1">
                <a:solidFill>
                  <a:schemeClr val="tx1"/>
                </a:solidFill>
                <a:latin typeface="Arial" charset="0"/>
                <a:cs typeface="Arial" charset="0"/>
              </a:defRPr>
            </a:lvl7pPr>
            <a:lvl8pPr marL="3429000" indent="-228600" algn="r" rtl="1" eaLnBrk="0" fontAlgn="base" hangingPunct="0">
              <a:spcBef>
                <a:spcPct val="0"/>
              </a:spcBef>
              <a:spcAft>
                <a:spcPct val="0"/>
              </a:spcAft>
              <a:defRPr b="1">
                <a:solidFill>
                  <a:schemeClr val="tx1"/>
                </a:solidFill>
                <a:latin typeface="Arial" charset="0"/>
                <a:cs typeface="Arial" charset="0"/>
              </a:defRPr>
            </a:lvl8pPr>
            <a:lvl9pPr marL="3886200" indent="-228600" algn="r" rtl="1"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r>
              <a:rPr lang="en-US" sz="2800" dirty="0">
                <a:solidFill>
                  <a:schemeClr val="tx2"/>
                </a:solidFill>
              </a:rPr>
              <a:t>Energy-Payoff Phase (Steps 6-10)</a:t>
            </a:r>
          </a:p>
        </p:txBody>
      </p:sp>
    </p:spTree>
    <p:extLst>
      <p:ext uri="{BB962C8B-B14F-4D97-AF65-F5344CB8AC3E}">
        <p14:creationId xmlns:p14="http://schemas.microsoft.com/office/powerpoint/2010/main" val="19226926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250825" y="260352"/>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42900" indent="-342900" algn="l" rtl="0">
              <a:spcBef>
                <a:spcPct val="20000"/>
              </a:spcBef>
            </a:pPr>
            <a:endParaRPr lang="en-US" sz="2000"/>
          </a:p>
        </p:txBody>
      </p:sp>
      <p:sp>
        <p:nvSpPr>
          <p:cNvPr id="26627" name="Rectangle 3"/>
          <p:cNvSpPr>
            <a:spLocks noChangeArrowheads="1"/>
          </p:cNvSpPr>
          <p:nvPr/>
        </p:nvSpPr>
        <p:spPr bwMode="auto">
          <a:xfrm>
            <a:off x="395288" y="1341440"/>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42900" indent="-342900" algn="l" rtl="0">
              <a:spcBef>
                <a:spcPct val="20000"/>
              </a:spcBef>
            </a:pPr>
            <a:endParaRPr lang="en-US" sz="2000"/>
          </a:p>
        </p:txBody>
      </p:sp>
      <p:sp>
        <p:nvSpPr>
          <p:cNvPr id="26628" name="Rectangle 4"/>
          <p:cNvSpPr>
            <a:spLocks noChangeArrowheads="1"/>
          </p:cNvSpPr>
          <p:nvPr/>
        </p:nvSpPr>
        <p:spPr bwMode="auto">
          <a:xfrm>
            <a:off x="323850" y="549277"/>
            <a:ext cx="8496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42900" indent="-342900" algn="l" rtl="0">
              <a:spcBef>
                <a:spcPct val="20000"/>
              </a:spcBef>
            </a:pPr>
            <a:endParaRPr lang="en-US" sz="2000"/>
          </a:p>
        </p:txBody>
      </p:sp>
      <p:sp>
        <p:nvSpPr>
          <p:cNvPr id="26629" name="Rectangle 5"/>
          <p:cNvSpPr>
            <a:spLocks noChangeArrowheads="1"/>
          </p:cNvSpPr>
          <p:nvPr/>
        </p:nvSpPr>
        <p:spPr bwMode="auto">
          <a:xfrm>
            <a:off x="767686" y="620714"/>
            <a:ext cx="7615451" cy="560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571500" indent="-571500" algn="l" rtl="0">
              <a:lnSpc>
                <a:spcPct val="130000"/>
              </a:lnSpc>
              <a:buAutoNum type="romanUcPeriod"/>
            </a:pPr>
            <a:r>
              <a:rPr lang="en-US" sz="3200" dirty="0" smtClean="0"/>
              <a:t>Special </a:t>
            </a:r>
            <a:r>
              <a:rPr lang="en-US" sz="3200" dirty="0"/>
              <a:t>features of glycolysis in </a:t>
            </a:r>
            <a:r>
              <a:rPr lang="en-US" sz="3200" dirty="0" smtClean="0"/>
              <a:t>RBCs</a:t>
            </a:r>
            <a:endParaRPr lang="en-US" sz="3200" dirty="0"/>
          </a:p>
          <a:p>
            <a:pPr marL="357188" indent="-357188" algn="l" rtl="0">
              <a:lnSpc>
                <a:spcPct val="130000"/>
              </a:lnSpc>
            </a:pPr>
            <a:r>
              <a:rPr lang="en-US" sz="2000" dirty="0">
                <a:latin typeface="Times New Roman" pitchFamily="18" charset="0"/>
                <a:cs typeface="Times New Roman" pitchFamily="18" charset="0"/>
              </a:rPr>
              <a:t>    1. Mature RBCs contain no mitochondria, thus</a:t>
            </a:r>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p>
            <a:pPr marL="357188" indent="-357188" algn="l" rtl="0">
              <a:lnSpc>
                <a:spcPct val="130000"/>
              </a:lnSpc>
            </a:pPr>
            <a:r>
              <a:rPr lang="en-US" sz="2000" dirty="0">
                <a:latin typeface="Times New Roman" pitchFamily="18" charset="0"/>
                <a:cs typeface="Times New Roman" pitchFamily="18" charset="0"/>
              </a:rPr>
              <a:t>        a) They depend only upon glycolysis for energy production (=2 ATP).</a:t>
            </a:r>
          </a:p>
          <a:p>
            <a:pPr marL="357188" indent="-357188" algn="l" rtl="0">
              <a:lnSpc>
                <a:spcPct val="130000"/>
              </a:lnSpc>
            </a:pPr>
            <a:r>
              <a:rPr lang="en-US" sz="2000" dirty="0">
                <a:latin typeface="Times New Roman" pitchFamily="18" charset="0"/>
                <a:cs typeface="Times New Roman" pitchFamily="18" charset="0"/>
              </a:rPr>
              <a:t>        b) Lactate is always the end product</a:t>
            </a:r>
            <a:r>
              <a:rPr lang="en-US" sz="2000" dirty="0" smtClean="0">
                <a:latin typeface="Times New Roman" pitchFamily="18" charset="0"/>
                <a:cs typeface="Times New Roman" pitchFamily="18" charset="0"/>
              </a:rPr>
              <a:t>.</a:t>
            </a:r>
          </a:p>
          <a:p>
            <a:pPr marL="357188" indent="-357188" algn="l" rtl="0">
              <a:lnSpc>
                <a:spcPct val="130000"/>
              </a:lnSpc>
            </a:pPr>
            <a:endParaRPr lang="en-US" sz="2000" dirty="0">
              <a:latin typeface="Times New Roman" pitchFamily="18" charset="0"/>
              <a:cs typeface="Times New Roman" pitchFamily="18" charset="0"/>
            </a:endParaRPr>
          </a:p>
          <a:p>
            <a:pPr marL="357188" indent="-357188" algn="l" rtl="0">
              <a:lnSpc>
                <a:spcPct val="130000"/>
              </a:lnSpc>
            </a:pPr>
            <a:r>
              <a:rPr lang="en-US" sz="2000" dirty="0">
                <a:latin typeface="Times New Roman" pitchFamily="18" charset="0"/>
                <a:cs typeface="Times New Roman" pitchFamily="18" charset="0"/>
              </a:rPr>
              <a:t>    2. Glucose uptake by RBCs is independent on insulin hormone</a:t>
            </a:r>
            <a:r>
              <a:rPr lang="en-US" sz="2000" dirty="0" smtClean="0">
                <a:latin typeface="Times New Roman" pitchFamily="18" charset="0"/>
                <a:cs typeface="Times New Roman" pitchFamily="18" charset="0"/>
              </a:rPr>
              <a:t>. ( differ from the other cells)</a:t>
            </a:r>
          </a:p>
          <a:p>
            <a:pPr marL="357188" indent="-357188" algn="l" rtl="0">
              <a:lnSpc>
                <a:spcPct val="130000"/>
              </a:lnSpc>
            </a:pPr>
            <a:endParaRPr lang="en-US" sz="2000" dirty="0">
              <a:latin typeface="Times New Roman" pitchFamily="18" charset="0"/>
              <a:cs typeface="Times New Roman" pitchFamily="18" charset="0"/>
            </a:endParaRPr>
          </a:p>
          <a:p>
            <a:pPr marL="357188" indent="-357188" algn="l" rtl="0">
              <a:lnSpc>
                <a:spcPct val="130000"/>
              </a:lnSpc>
            </a:pPr>
            <a:r>
              <a:rPr lang="en-US" sz="2000" dirty="0">
                <a:latin typeface="Times New Roman" pitchFamily="18" charset="0"/>
                <a:cs typeface="Times New Roman" pitchFamily="18" charset="0"/>
              </a:rPr>
              <a:t>    3. </a:t>
            </a:r>
            <a:r>
              <a:rPr lang="en-US" sz="2000" dirty="0" smtClean="0">
                <a:latin typeface="Times New Roman" pitchFamily="18" charset="0"/>
                <a:cs typeface="Times New Roman" pitchFamily="18" charset="0"/>
              </a:rPr>
              <a:t>Glycolysis </a:t>
            </a:r>
            <a:r>
              <a:rPr lang="en-US" sz="2000" dirty="0">
                <a:latin typeface="Times New Roman" pitchFamily="18" charset="0"/>
                <a:cs typeface="Times New Roman" pitchFamily="18" charset="0"/>
              </a:rPr>
              <a:t>produces NADH+H+, which </a:t>
            </a:r>
            <a:r>
              <a:rPr lang="en-US" sz="2000" dirty="0" smtClean="0">
                <a:latin typeface="Times New Roman" pitchFamily="18" charset="0"/>
                <a:cs typeface="Times New Roman" pitchFamily="18" charset="0"/>
              </a:rPr>
              <a:t> used </a:t>
            </a:r>
            <a:r>
              <a:rPr lang="en-US" sz="2000" dirty="0">
                <a:latin typeface="Times New Roman" pitchFamily="18" charset="0"/>
                <a:cs typeface="Times New Roman" pitchFamily="18" charset="0"/>
              </a:rPr>
              <a:t>for reduction of met-hemoglobin in red cells.</a:t>
            </a:r>
            <a:r>
              <a:rPr lang="en-US" sz="2000" dirty="0"/>
              <a:t> </a:t>
            </a:r>
            <a:endParaRPr lang="en-US" sz="2000" dirty="0" smtClean="0"/>
          </a:p>
          <a:p>
            <a:pPr marL="357188" indent="-357188" algn="l" rtl="0">
              <a:lnSpc>
                <a:spcPct val="130000"/>
              </a:lnSpc>
            </a:pPr>
            <a:endParaRPr lang="en-US" sz="2000" dirty="0"/>
          </a:p>
          <a:p>
            <a:pPr marL="357188" indent="-357188" algn="l" rtl="0">
              <a:lnSpc>
                <a:spcPct val="130000"/>
              </a:lnSpc>
            </a:pPr>
            <a:endParaRPr lang="en-US" sz="2000" dirty="0" smtClean="0"/>
          </a:p>
          <a:p>
            <a:pPr marL="357188" indent="-357188" algn="l" rtl="0">
              <a:lnSpc>
                <a:spcPct val="130000"/>
              </a:lnSpc>
            </a:pPr>
            <a:r>
              <a:rPr lang="en-US" sz="2000" dirty="0" smtClean="0"/>
              <a:t>*met hemoglobin: ????/</a:t>
            </a:r>
            <a:endParaRPr lang="en-US" sz="2000" dirty="0"/>
          </a:p>
        </p:txBody>
      </p:sp>
    </p:spTree>
    <p:extLst>
      <p:ext uri="{BB962C8B-B14F-4D97-AF65-F5344CB8AC3E}">
        <p14:creationId xmlns:p14="http://schemas.microsoft.com/office/powerpoint/2010/main" val="13290801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685800" y="685801"/>
            <a:ext cx="7591097" cy="437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l">
              <a:spcBef>
                <a:spcPct val="20000"/>
              </a:spcBef>
              <a:buClr>
                <a:schemeClr val="tx2"/>
              </a:buClr>
              <a:buFontTx/>
              <a:buChar char="•"/>
              <a:tabLst>
                <a:tab pos="2743200" algn="l"/>
              </a:tabLst>
            </a:pPr>
            <a:r>
              <a:rPr lang="en-US" altLang="en-US" sz="2400" dirty="0"/>
              <a:t>As pyruvate enters the mitochondrion, a </a:t>
            </a:r>
            <a:r>
              <a:rPr lang="en-US" altLang="en-US" sz="2400" dirty="0" err="1"/>
              <a:t>multienzyme</a:t>
            </a:r>
            <a:r>
              <a:rPr lang="en-US" altLang="en-US" sz="2400" dirty="0"/>
              <a:t> complex modifies pyruvate to acetyl CoA which enters the Krebs cycle in the matrix.</a:t>
            </a:r>
          </a:p>
          <a:p>
            <a:pPr marL="742950" lvl="1" indent="-285750" algn="l">
              <a:spcBef>
                <a:spcPct val="20000"/>
              </a:spcBef>
              <a:buClr>
                <a:schemeClr val="tx2"/>
              </a:buClr>
              <a:buFontTx/>
              <a:buChar char="–"/>
              <a:tabLst>
                <a:tab pos="2743200" algn="l"/>
              </a:tabLst>
            </a:pPr>
            <a:r>
              <a:rPr lang="en-US" altLang="en-US" sz="2400" dirty="0"/>
              <a:t>A carboxyl group is removed as CO</a:t>
            </a:r>
            <a:r>
              <a:rPr lang="en-US" altLang="en-US" sz="2400" baseline="-25000" dirty="0"/>
              <a:t>2</a:t>
            </a:r>
            <a:r>
              <a:rPr lang="en-US" altLang="en-US" sz="2400" dirty="0"/>
              <a:t>.</a:t>
            </a:r>
          </a:p>
          <a:p>
            <a:pPr marL="742950" lvl="1" indent="-285750" algn="l">
              <a:spcBef>
                <a:spcPct val="20000"/>
              </a:spcBef>
              <a:buClr>
                <a:schemeClr val="tx2"/>
              </a:buClr>
              <a:buFontTx/>
              <a:buChar char="–"/>
              <a:tabLst>
                <a:tab pos="2743200" algn="l"/>
              </a:tabLst>
            </a:pPr>
            <a:r>
              <a:rPr lang="en-US" altLang="en-US" sz="2400" dirty="0"/>
              <a:t>A pair of electrons is transferred from the remaining two-carbon fragment to NAD</a:t>
            </a:r>
            <a:r>
              <a:rPr lang="en-US" altLang="en-US" sz="2400" baseline="30000" dirty="0"/>
              <a:t>+</a:t>
            </a:r>
            <a:r>
              <a:rPr lang="en-US" altLang="en-US" sz="2400" dirty="0"/>
              <a:t> to form NADH.</a:t>
            </a:r>
          </a:p>
          <a:p>
            <a:pPr marL="742950" lvl="1" indent="-285750">
              <a:spcBef>
                <a:spcPct val="20000"/>
              </a:spcBef>
              <a:buClr>
                <a:schemeClr val="tx2"/>
              </a:buClr>
              <a:buFontTx/>
              <a:buChar char="–"/>
              <a:tabLst>
                <a:tab pos="2743200" algn="l"/>
              </a:tabLst>
            </a:pPr>
            <a:r>
              <a:rPr lang="en-US" altLang="en-US" sz="2400" dirty="0"/>
              <a:t>The oxidized </a:t>
            </a:r>
            <a:br>
              <a:rPr lang="en-US" altLang="en-US" sz="2400" dirty="0"/>
            </a:br>
            <a:r>
              <a:rPr lang="en-US" altLang="en-US" sz="2400" dirty="0"/>
              <a:t>fragment, acetate, </a:t>
            </a:r>
            <a:br>
              <a:rPr lang="en-US" altLang="en-US" sz="2400" dirty="0"/>
            </a:br>
            <a:r>
              <a:rPr lang="en-US" altLang="en-US" sz="2400" dirty="0"/>
              <a:t>combines with </a:t>
            </a:r>
            <a:br>
              <a:rPr lang="en-US" altLang="en-US" sz="2400" dirty="0"/>
            </a:br>
            <a:r>
              <a:rPr lang="en-US" altLang="en-US" sz="2400" dirty="0"/>
              <a:t>coenzyme A to </a:t>
            </a:r>
            <a:br>
              <a:rPr lang="en-US" altLang="en-US" sz="2400" dirty="0"/>
            </a:br>
            <a:r>
              <a:rPr lang="en-US" altLang="en-US" sz="2400" dirty="0"/>
              <a:t>form acetyl CoA.</a:t>
            </a: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b="5855"/>
          <a:stretch>
            <a:fillRect/>
          </a:stretch>
        </p:blipFill>
        <p:spPr bwMode="auto">
          <a:xfrm>
            <a:off x="3709989" y="3429000"/>
            <a:ext cx="51831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3776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637" y="1129928"/>
            <a:ext cx="8621363" cy="1200329"/>
          </a:xfrm>
          <a:prstGeom prst="rect">
            <a:avLst/>
          </a:prstGeom>
          <a:noFill/>
        </p:spPr>
        <p:txBody>
          <a:bodyPr wrap="square" rtlCol="0">
            <a:spAutoFit/>
          </a:bodyPr>
          <a:lstStyle/>
          <a:p>
            <a:r>
              <a:rPr lang="en-US" sz="3600" dirty="0" smtClean="0"/>
              <a:t>Pyruvate                              ACETYL CO-A</a:t>
            </a:r>
          </a:p>
          <a:p>
            <a:r>
              <a:rPr lang="en-US" sz="3600" dirty="0" smtClean="0"/>
              <a:t>   3 C                                        2 C</a:t>
            </a:r>
            <a:endParaRPr lang="en-US" sz="3600" dirty="0"/>
          </a:p>
        </p:txBody>
      </p:sp>
      <p:sp>
        <p:nvSpPr>
          <p:cNvPr id="4" name="Right Arrow 3"/>
          <p:cNvSpPr/>
          <p:nvPr/>
        </p:nvSpPr>
        <p:spPr>
          <a:xfrm>
            <a:off x="1843089" y="187967"/>
            <a:ext cx="2389584" cy="1171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6745" y="2968716"/>
            <a:ext cx="7531976" cy="2800767"/>
          </a:xfrm>
          <a:prstGeom prst="rect">
            <a:avLst/>
          </a:prstGeom>
          <a:noFill/>
        </p:spPr>
        <p:txBody>
          <a:bodyPr wrap="square" rtlCol="0">
            <a:spAutoFit/>
          </a:bodyPr>
          <a:lstStyle/>
          <a:p>
            <a:pPr marL="342900" indent="-342900">
              <a:buFont typeface="Arial" charset="0"/>
              <a:buChar char="•"/>
            </a:pPr>
            <a:endParaRPr lang="en-US" sz="2400" dirty="0" smtClean="0"/>
          </a:p>
          <a:p>
            <a:pPr marL="342900" indent="-342900">
              <a:buFont typeface="Arial" charset="0"/>
              <a:buChar char="•"/>
            </a:pPr>
            <a:r>
              <a:rPr lang="en-US" sz="2400" dirty="0" smtClean="0"/>
              <a:t>Enzyme used is </a:t>
            </a:r>
            <a:r>
              <a:rPr lang="en-US" sz="2400" u="sng" dirty="0" smtClean="0"/>
              <a:t>Pyruvate dehydrogenase complex</a:t>
            </a:r>
          </a:p>
          <a:p>
            <a:pPr marL="342900" indent="-342900">
              <a:buFont typeface="Arial" charset="0"/>
              <a:buChar char="•"/>
            </a:pPr>
            <a:endParaRPr lang="en-US" sz="2400" u="sng" dirty="0" smtClean="0"/>
          </a:p>
          <a:p>
            <a:pPr marL="342900" indent="-342900">
              <a:buFont typeface="Arial" charset="0"/>
              <a:buChar char="•"/>
            </a:pPr>
            <a:r>
              <a:rPr lang="en-US" sz="2400" dirty="0" smtClean="0"/>
              <a:t>Four vitamins important for the activity of the complex:</a:t>
            </a:r>
          </a:p>
          <a:p>
            <a:pPr marL="800100" lvl="1" indent="-342900">
              <a:buFontTx/>
              <a:buChar char="-"/>
            </a:pPr>
            <a:r>
              <a:rPr lang="en-US" sz="2000" dirty="0" smtClean="0"/>
              <a:t>Thiamin B</a:t>
            </a:r>
            <a:r>
              <a:rPr lang="en-US" sz="2000" baseline="-25000" dirty="0" smtClean="0"/>
              <a:t>1</a:t>
            </a:r>
          </a:p>
          <a:p>
            <a:pPr marL="800100" lvl="1" indent="-342900">
              <a:buFontTx/>
              <a:buChar char="-"/>
            </a:pPr>
            <a:r>
              <a:rPr lang="en-US" sz="2000" dirty="0"/>
              <a:t>Riboflavin </a:t>
            </a:r>
            <a:r>
              <a:rPr lang="en-US" sz="2000" dirty="0" smtClean="0"/>
              <a:t>B</a:t>
            </a:r>
            <a:r>
              <a:rPr lang="en-US" sz="2000" baseline="-25000" dirty="0" smtClean="0"/>
              <a:t>2</a:t>
            </a:r>
          </a:p>
          <a:p>
            <a:pPr marL="800100" lvl="1" indent="-342900">
              <a:buFontTx/>
              <a:buChar char="-"/>
            </a:pPr>
            <a:r>
              <a:rPr lang="en-US" sz="2000" dirty="0"/>
              <a:t>Niacin </a:t>
            </a:r>
            <a:r>
              <a:rPr lang="en-US" sz="2000" dirty="0" smtClean="0"/>
              <a:t>B</a:t>
            </a:r>
            <a:r>
              <a:rPr lang="en-US" sz="2000" baseline="-25000" dirty="0" smtClean="0"/>
              <a:t>3</a:t>
            </a:r>
          </a:p>
          <a:p>
            <a:pPr lvl="1"/>
            <a:r>
              <a:rPr lang="en-US" sz="2000" dirty="0" smtClean="0"/>
              <a:t>- Pantothenic Acid B</a:t>
            </a:r>
            <a:r>
              <a:rPr lang="en-US" sz="2000" baseline="-25000" dirty="0" smtClean="0"/>
              <a:t>5</a:t>
            </a:r>
            <a:r>
              <a:rPr lang="en-US" sz="2000" dirty="0" smtClean="0"/>
              <a:t> (part of the CO-A structure) </a:t>
            </a:r>
          </a:p>
        </p:txBody>
      </p:sp>
      <p:cxnSp>
        <p:nvCxnSpPr>
          <p:cNvPr id="8" name="Straight Arrow Connector 7"/>
          <p:cNvCxnSpPr/>
          <p:nvPr/>
        </p:nvCxnSpPr>
        <p:spPr>
          <a:xfrm>
            <a:off x="2084191" y="1326608"/>
            <a:ext cx="10715" cy="634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284448" y="1355792"/>
            <a:ext cx="10715" cy="634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43089" y="2126826"/>
            <a:ext cx="503634" cy="605294"/>
          </a:xfrm>
          <a:prstGeom prst="rect">
            <a:avLst/>
          </a:prstGeom>
          <a:noFill/>
        </p:spPr>
        <p:txBody>
          <a:bodyPr wrap="square" rtlCol="0">
            <a:spAutoFit/>
          </a:bodyPr>
          <a:lstStyle/>
          <a:p>
            <a:r>
              <a:rPr lang="en-US" sz="2000" b="1" dirty="0" smtClean="0"/>
              <a:t>Co</a:t>
            </a:r>
            <a:r>
              <a:rPr lang="en-US" sz="2000" b="1" baseline="-25000" dirty="0" smtClean="0"/>
              <a:t>2</a:t>
            </a:r>
            <a:endParaRPr lang="en-US" sz="2000" b="1" baseline="-25000" dirty="0"/>
          </a:p>
        </p:txBody>
      </p:sp>
      <p:sp>
        <p:nvSpPr>
          <p:cNvPr id="11" name="TextBox 10"/>
          <p:cNvSpPr txBox="1"/>
          <p:nvPr/>
        </p:nvSpPr>
        <p:spPr>
          <a:xfrm>
            <a:off x="2866538" y="2092603"/>
            <a:ext cx="857249" cy="400110"/>
          </a:xfrm>
          <a:prstGeom prst="rect">
            <a:avLst/>
          </a:prstGeom>
          <a:noFill/>
        </p:spPr>
        <p:txBody>
          <a:bodyPr wrap="square" rtlCol="0">
            <a:spAutoFit/>
          </a:bodyPr>
          <a:lstStyle/>
          <a:p>
            <a:r>
              <a:rPr lang="en-US" sz="2000" b="1" dirty="0" smtClean="0"/>
              <a:t>NADH</a:t>
            </a:r>
            <a:endParaRPr lang="en-US" sz="2000" b="1" dirty="0"/>
          </a:p>
        </p:txBody>
      </p:sp>
    </p:spTree>
    <p:extLst>
      <p:ext uri="{BB962C8B-B14F-4D97-AF65-F5344CB8AC3E}">
        <p14:creationId xmlns:p14="http://schemas.microsoft.com/office/powerpoint/2010/main" val="31738111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6438" y="1409574"/>
            <a:ext cx="7001983" cy="4008587"/>
          </a:xfrm>
        </p:spPr>
        <p:txBody>
          <a:bodyPr>
            <a:normAutofit/>
          </a:bodyPr>
          <a:lstStyle/>
          <a:p>
            <a:r>
              <a:rPr lang="en-US" dirty="0" err="1" smtClean="0"/>
              <a:t>Galactose</a:t>
            </a:r>
            <a:r>
              <a:rPr lang="en-US" dirty="0" smtClean="0"/>
              <a:t> </a:t>
            </a:r>
          </a:p>
          <a:p>
            <a:pPr marL="0" indent="0">
              <a:buNone/>
            </a:pPr>
            <a:r>
              <a:rPr lang="en-US" dirty="0" err="1" smtClean="0"/>
              <a:t>Galactose</a:t>
            </a:r>
            <a:r>
              <a:rPr lang="en-US" dirty="0" smtClean="0"/>
              <a:t> will convert to glucose -1- phosphate ( enzyme) </a:t>
            </a:r>
          </a:p>
          <a:p>
            <a:pPr marL="0" indent="0">
              <a:buNone/>
            </a:pPr>
            <a:r>
              <a:rPr lang="en-US" dirty="0" smtClean="0"/>
              <a:t>then continue the steps like glucose </a:t>
            </a:r>
          </a:p>
          <a:p>
            <a:pPr marL="0" indent="0">
              <a:buNone/>
            </a:pPr>
            <a:endParaRPr lang="en-US" dirty="0"/>
          </a:p>
          <a:p>
            <a:pPr marL="0" indent="0">
              <a:buNone/>
            </a:pPr>
            <a:r>
              <a:rPr lang="en-US" dirty="0" smtClean="0"/>
              <a:t>Fructose </a:t>
            </a:r>
          </a:p>
          <a:p>
            <a:pPr marL="0" indent="0">
              <a:buNone/>
            </a:pPr>
            <a:r>
              <a:rPr lang="en-US" dirty="0" smtClean="0"/>
              <a:t>Fructose converted to fructose -1- </a:t>
            </a:r>
            <a:r>
              <a:rPr lang="en-US" dirty="0" err="1" smtClean="0"/>
              <a:t>phospaphate</a:t>
            </a:r>
            <a:r>
              <a:rPr lang="en-US" dirty="0" smtClean="0"/>
              <a:t> </a:t>
            </a:r>
            <a:r>
              <a:rPr lang="en-US" dirty="0" smtClean="0">
                <a:sym typeface="Wingdings" pitchFamily="2" charset="2"/>
              </a:rPr>
              <a:t> change to glyceraldehyde  then continue the steps </a:t>
            </a:r>
            <a:endParaRPr lang="en-US" dirty="0"/>
          </a:p>
        </p:txBody>
      </p:sp>
    </p:spTree>
    <p:extLst>
      <p:ext uri="{BB962C8B-B14F-4D97-AF65-F5344CB8AC3E}">
        <p14:creationId xmlns:p14="http://schemas.microsoft.com/office/powerpoint/2010/main" val="4326265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GLYCOGEN synthesis  </a:t>
            </a:r>
            <a:endParaRPr lang="en-US" dirty="0"/>
          </a:p>
        </p:txBody>
      </p:sp>
      <p:sp>
        <p:nvSpPr>
          <p:cNvPr id="3" name="Content Placeholder 2"/>
          <p:cNvSpPr>
            <a:spLocks noGrp="1"/>
          </p:cNvSpPr>
          <p:nvPr>
            <p:ph idx="1"/>
          </p:nvPr>
        </p:nvSpPr>
        <p:spPr>
          <a:xfrm>
            <a:off x="762000" y="1752600"/>
            <a:ext cx="7924800" cy="3970469"/>
          </a:xfrm>
        </p:spPr>
        <p:txBody>
          <a:bodyPr>
            <a:normAutofit/>
          </a:bodyPr>
          <a:lstStyle/>
          <a:p>
            <a:r>
              <a:rPr lang="en-US" dirty="0"/>
              <a:t>Glycogen is the storage form of glucose. The synthesis and degradation of </a:t>
            </a:r>
            <a:r>
              <a:rPr lang="en-US" dirty="0" smtClean="0"/>
              <a:t>glycogen are </a:t>
            </a:r>
            <a:r>
              <a:rPr lang="en-US" dirty="0"/>
              <a:t>carefully regulated so that sufficient glucose is available for the body’s</a:t>
            </a:r>
          </a:p>
          <a:p>
            <a:pPr marL="0" indent="0">
              <a:buNone/>
            </a:pPr>
            <a:r>
              <a:rPr lang="en-US" dirty="0" smtClean="0"/>
              <a:t>   energy </a:t>
            </a:r>
            <a:r>
              <a:rPr lang="en-US" dirty="0"/>
              <a:t>needs. Both glycogenesis and </a:t>
            </a:r>
            <a:r>
              <a:rPr lang="en-US" dirty="0" err="1"/>
              <a:t>glycogenolysis</a:t>
            </a:r>
            <a:r>
              <a:rPr lang="en-US" dirty="0"/>
              <a:t> are </a:t>
            </a:r>
            <a:r>
              <a:rPr lang="en-US" dirty="0" smtClean="0"/>
              <a:t>  controlled primarily by </a:t>
            </a:r>
            <a:r>
              <a:rPr lang="en-US" dirty="0"/>
              <a:t>three hormones: insulin, glucagon, and epinephrine</a:t>
            </a:r>
            <a:r>
              <a:rPr lang="en-US" dirty="0" smtClean="0"/>
              <a:t>.</a:t>
            </a:r>
          </a:p>
          <a:p>
            <a:r>
              <a:rPr lang="en-US" dirty="0"/>
              <a:t>Glycogen synthesis occurs after a meal, when blood glucose levels are high. </a:t>
            </a:r>
            <a:r>
              <a:rPr lang="en-US" dirty="0" smtClean="0"/>
              <a:t>It has </a:t>
            </a:r>
            <a:r>
              <a:rPr lang="en-US" dirty="0"/>
              <a:t>long been recognized that the consumption of a carbohydrate meal is </a:t>
            </a:r>
            <a:r>
              <a:rPr lang="en-US" dirty="0" smtClean="0"/>
              <a:t>followed promptly </a:t>
            </a:r>
            <a:r>
              <a:rPr lang="en-US" dirty="0"/>
              <a:t>by liver glycogenesis.</a:t>
            </a:r>
          </a:p>
        </p:txBody>
      </p:sp>
    </p:spTree>
    <p:extLst>
      <p:ext uri="{BB962C8B-B14F-4D97-AF65-F5344CB8AC3E}">
        <p14:creationId xmlns:p14="http://schemas.microsoft.com/office/powerpoint/2010/main" val="4455929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Reactions in glycogenesis </a:t>
            </a:r>
            <a:endParaRPr lang="en-US" dirty="0"/>
          </a:p>
        </p:txBody>
      </p:sp>
      <p:sp>
        <p:nvSpPr>
          <p:cNvPr id="3" name="Content Placeholder 2"/>
          <p:cNvSpPr>
            <a:spLocks noGrp="1"/>
          </p:cNvSpPr>
          <p:nvPr>
            <p:ph idx="1"/>
          </p:nvPr>
        </p:nvSpPr>
        <p:spPr>
          <a:xfrm>
            <a:off x="1066800" y="1905000"/>
            <a:ext cx="6858000" cy="3818069"/>
          </a:xfrm>
        </p:spPr>
        <p:txBody>
          <a:bodyPr>
            <a:normAutofit/>
          </a:bodyPr>
          <a:lstStyle/>
          <a:p>
            <a:r>
              <a:rPr lang="en-US" b="1" dirty="0"/>
              <a:t>1. Synthesis of glucose-1-phosphate</a:t>
            </a:r>
            <a:r>
              <a:rPr lang="en-US" dirty="0"/>
              <a:t>. Glucose-6-phosphate is reversibly </a:t>
            </a:r>
            <a:r>
              <a:rPr lang="en-US" dirty="0" smtClean="0"/>
              <a:t>converted to </a:t>
            </a:r>
            <a:r>
              <a:rPr lang="en-US" dirty="0"/>
              <a:t>glucose-1-phosphate by </a:t>
            </a:r>
            <a:r>
              <a:rPr lang="en-US" dirty="0" err="1"/>
              <a:t>phosphoglucomutase</a:t>
            </a:r>
            <a:r>
              <a:rPr lang="en-US" dirty="0" smtClean="0"/>
              <a:t>,</a:t>
            </a:r>
          </a:p>
          <a:p>
            <a:pPr marL="0" indent="0">
              <a:buNone/>
            </a:pPr>
            <a:endParaRPr lang="en-US" dirty="0" smtClean="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759" t="34375" r="13031" b="27344"/>
          <a:stretch/>
        </p:blipFill>
        <p:spPr bwMode="auto">
          <a:xfrm>
            <a:off x="857250" y="3752851"/>
            <a:ext cx="7443788"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6127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2- </a:t>
            </a:r>
            <a:r>
              <a:rPr lang="en-US" b="1" dirty="0"/>
              <a:t>Synthesis of UDP-glucose</a:t>
            </a:r>
            <a:r>
              <a:rPr lang="en-US" dirty="0" smtClean="0"/>
              <a:t>.</a:t>
            </a:r>
          </a:p>
          <a:p>
            <a:pPr marL="0" indent="0">
              <a:buNone/>
            </a:pPr>
            <a:r>
              <a:rPr lang="en-US" dirty="0" smtClean="0"/>
              <a:t>UDP : </a:t>
            </a:r>
            <a:r>
              <a:rPr lang="en-US" dirty="0" err="1" smtClean="0"/>
              <a:t>uridine</a:t>
            </a:r>
            <a:r>
              <a:rPr lang="en-US" dirty="0" smtClean="0"/>
              <a:t> </a:t>
            </a:r>
            <a:r>
              <a:rPr lang="en-US" dirty="0" err="1" smtClean="0"/>
              <a:t>diphosphate</a:t>
            </a:r>
            <a:r>
              <a:rPr lang="en-US" dirty="0" smtClean="0"/>
              <a:t> </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3" t="64323" r="53148" b="17838"/>
          <a:stretch/>
        </p:blipFill>
        <p:spPr bwMode="auto">
          <a:xfrm>
            <a:off x="1095024" y="3067051"/>
            <a:ext cx="7291739" cy="2933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95448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85801"/>
            <a:ext cx="76962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69543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t>3. Synthesis of glycogen from UDP-glucose</a:t>
            </a:r>
            <a:r>
              <a:rPr lang="en-US" dirty="0" smtClean="0"/>
              <a:t>.</a:t>
            </a:r>
          </a:p>
          <a:p>
            <a:pPr marL="0" indent="0">
              <a:buNone/>
            </a:pPr>
            <a:endParaRPr lang="en-US" dirty="0"/>
          </a:p>
          <a:p>
            <a:r>
              <a:rPr lang="en-US" dirty="0"/>
              <a:t>The formation of glycogen </a:t>
            </a:r>
            <a:r>
              <a:rPr lang="en-US" dirty="0" smtClean="0"/>
              <a:t>from UDP-glucose </a:t>
            </a:r>
            <a:r>
              <a:rPr lang="en-US" dirty="0"/>
              <a:t>requires two enzymes: (a) glycogen </a:t>
            </a:r>
            <a:r>
              <a:rPr lang="en-US" dirty="0" smtClean="0"/>
              <a:t>synthase ( activate the end of the UDP – glucose </a:t>
            </a:r>
          </a:p>
          <a:p>
            <a:pPr marL="0" indent="0">
              <a:buNone/>
            </a:pPr>
            <a:r>
              <a:rPr lang="en-US" dirty="0" smtClean="0"/>
              <a:t>                      (b) </a:t>
            </a:r>
            <a:r>
              <a:rPr lang="en-US" dirty="0" err="1" smtClean="0"/>
              <a:t>amylo</a:t>
            </a:r>
            <a:r>
              <a:rPr lang="en-US" dirty="0" smtClean="0"/>
              <a:t>- alpha ( link the branches)</a:t>
            </a:r>
            <a:endParaRPr lang="en-US" dirty="0"/>
          </a:p>
        </p:txBody>
      </p:sp>
    </p:spTree>
    <p:extLst>
      <p:ext uri="{BB962C8B-B14F-4D97-AF65-F5344CB8AC3E}">
        <p14:creationId xmlns:p14="http://schemas.microsoft.com/office/powerpoint/2010/main" val="20783849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200" t="14301" r="33601" b="11458"/>
          <a:stretch/>
        </p:blipFill>
        <p:spPr bwMode="auto">
          <a:xfrm>
            <a:off x="1228725" y="817584"/>
            <a:ext cx="6831543" cy="5430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37047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Glycogenolysis</a:t>
            </a:r>
            <a:r>
              <a:rPr lang="en-US" dirty="0" smtClean="0"/>
              <a:t> </a:t>
            </a:r>
            <a:endParaRPr lang="en-US" dirty="0"/>
          </a:p>
        </p:txBody>
      </p:sp>
      <p:sp>
        <p:nvSpPr>
          <p:cNvPr id="3" name="Content Placeholder 2"/>
          <p:cNvSpPr>
            <a:spLocks noGrp="1"/>
          </p:cNvSpPr>
          <p:nvPr>
            <p:ph idx="1"/>
          </p:nvPr>
        </p:nvSpPr>
        <p:spPr>
          <a:xfrm>
            <a:off x="1463041" y="2020069"/>
            <a:ext cx="6196405" cy="3703001"/>
          </a:xfrm>
        </p:spPr>
        <p:txBody>
          <a:bodyPr>
            <a:normAutofit fontScale="92500" lnSpcReduction="20000"/>
          </a:bodyPr>
          <a:lstStyle/>
          <a:p>
            <a:r>
              <a:rPr lang="en-US" dirty="0"/>
              <a:t>Glycogen degradation requires the following two reactions.</a:t>
            </a:r>
          </a:p>
          <a:p>
            <a:pPr marL="457200" indent="-457200">
              <a:buAutoNum type="arabicPeriod"/>
            </a:pPr>
            <a:r>
              <a:rPr lang="en-US" b="1" dirty="0" smtClean="0"/>
              <a:t>Removal </a:t>
            </a:r>
            <a:r>
              <a:rPr lang="en-US" b="1" dirty="0"/>
              <a:t>of glucose from the </a:t>
            </a:r>
            <a:r>
              <a:rPr lang="en-US" b="1" dirty="0" err="1"/>
              <a:t>nonreducing</a:t>
            </a:r>
            <a:r>
              <a:rPr lang="en-US" b="1" dirty="0"/>
              <a:t> ends of glycogen</a:t>
            </a:r>
            <a:r>
              <a:rPr lang="en-US" dirty="0" smtClean="0"/>
              <a:t>.</a:t>
            </a:r>
          </a:p>
          <a:p>
            <a:pPr marL="0" indent="0">
              <a:buNone/>
            </a:pPr>
            <a:r>
              <a:rPr lang="en-US" dirty="0" smtClean="0"/>
              <a:t>Using the enzyme : Glycogen </a:t>
            </a:r>
            <a:r>
              <a:rPr lang="en-US" dirty="0" err="1" smtClean="0"/>
              <a:t>phosphorylase</a:t>
            </a:r>
            <a:r>
              <a:rPr lang="en-US" dirty="0" smtClean="0"/>
              <a:t>. </a:t>
            </a:r>
          </a:p>
          <a:p>
            <a:pPr marL="0" indent="0">
              <a:buNone/>
            </a:pPr>
            <a:endParaRPr lang="en-US" dirty="0"/>
          </a:p>
          <a:p>
            <a:pPr marL="0" indent="0">
              <a:buNone/>
            </a:pPr>
            <a:r>
              <a:rPr lang="en-US" b="1" dirty="0"/>
              <a:t>2. Hydrolysis of the a(1,6) </a:t>
            </a:r>
            <a:r>
              <a:rPr lang="en-US" b="1" dirty="0" err="1"/>
              <a:t>glycosidic</a:t>
            </a:r>
            <a:r>
              <a:rPr lang="en-US" b="1" dirty="0"/>
              <a:t> bonds at branch points of glycogen.</a:t>
            </a:r>
          </a:p>
          <a:p>
            <a:pPr marL="0" indent="0">
              <a:buNone/>
            </a:pPr>
            <a:r>
              <a:rPr lang="en-US" dirty="0" err="1"/>
              <a:t>Amylo</a:t>
            </a:r>
            <a:r>
              <a:rPr lang="en-US" dirty="0"/>
              <a:t>-(1,6)-</a:t>
            </a:r>
            <a:r>
              <a:rPr lang="en-US" dirty="0" err="1"/>
              <a:t>glucosidase</a:t>
            </a:r>
            <a:r>
              <a:rPr lang="en-US" dirty="0"/>
              <a:t>, also called </a:t>
            </a:r>
            <a:r>
              <a:rPr lang="en-US" dirty="0" err="1"/>
              <a:t>debranching</a:t>
            </a:r>
            <a:r>
              <a:rPr lang="en-US" dirty="0"/>
              <a:t> enzyme, begins the</a:t>
            </a:r>
          </a:p>
          <a:p>
            <a:pPr marL="0" indent="0">
              <a:buNone/>
            </a:pPr>
            <a:r>
              <a:rPr lang="en-US" dirty="0"/>
              <a:t>removal of (1,6) branch </a:t>
            </a:r>
            <a:r>
              <a:rPr lang="en-US" dirty="0" smtClean="0"/>
              <a:t>points</a:t>
            </a:r>
            <a:endParaRPr lang="en-US" dirty="0"/>
          </a:p>
        </p:txBody>
      </p:sp>
    </p:spTree>
    <p:extLst>
      <p:ext uri="{BB962C8B-B14F-4D97-AF65-F5344CB8AC3E}">
        <p14:creationId xmlns:p14="http://schemas.microsoft.com/office/powerpoint/2010/main" val="42500758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404" t="27615" r="29136" b="14173"/>
          <a:stretch/>
        </p:blipFill>
        <p:spPr bwMode="auto">
          <a:xfrm>
            <a:off x="957262" y="817584"/>
            <a:ext cx="6986588" cy="529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6031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6965245" cy="477818"/>
          </a:xfrm>
        </p:spPr>
        <p:txBody>
          <a:bodyPr>
            <a:normAutofit fontScale="90000"/>
          </a:bodyPr>
          <a:lstStyle/>
          <a:p>
            <a:r>
              <a:rPr lang="en-US" dirty="0" smtClean="0"/>
              <a:t>Gluconeogenesis </a:t>
            </a:r>
            <a:endParaRPr lang="en-US" dirty="0"/>
          </a:p>
        </p:txBody>
      </p:sp>
      <p:sp>
        <p:nvSpPr>
          <p:cNvPr id="3" name="Content Placeholder 2"/>
          <p:cNvSpPr>
            <a:spLocks noGrp="1"/>
          </p:cNvSpPr>
          <p:nvPr>
            <p:ph idx="1"/>
          </p:nvPr>
        </p:nvSpPr>
        <p:spPr>
          <a:xfrm>
            <a:off x="533400" y="1524000"/>
            <a:ext cx="8610599" cy="4199069"/>
          </a:xfrm>
        </p:spPr>
        <p:txBody>
          <a:bodyPr>
            <a:normAutofit fontScale="92500"/>
          </a:bodyPr>
          <a:lstStyle/>
          <a:p>
            <a:r>
              <a:rPr lang="en-US" dirty="0"/>
              <a:t>Gluconeogenesis, the formation of new glucose molecules from </a:t>
            </a:r>
            <a:r>
              <a:rPr lang="en-US" dirty="0" err="1" smtClean="0"/>
              <a:t>noncarbohydrate</a:t>
            </a:r>
            <a:r>
              <a:rPr lang="en-US" dirty="0"/>
              <a:t> </a:t>
            </a:r>
            <a:r>
              <a:rPr lang="en-US" dirty="0" smtClean="0"/>
              <a:t>precursors</a:t>
            </a:r>
            <a:r>
              <a:rPr lang="en-US" dirty="0"/>
              <a:t>, occurs primarily in the liver. Precursor molecules include lactate, </a:t>
            </a:r>
            <a:r>
              <a:rPr lang="en-US" dirty="0" smtClean="0"/>
              <a:t>pyruvate , glycerol</a:t>
            </a:r>
            <a:r>
              <a:rPr lang="en-US" dirty="0"/>
              <a:t>, and certain -</a:t>
            </a:r>
            <a:r>
              <a:rPr lang="en-US" dirty="0" err="1"/>
              <a:t>keto</a:t>
            </a:r>
            <a:r>
              <a:rPr lang="en-US" dirty="0"/>
              <a:t> acids (molecules derived from amino acids</a:t>
            </a:r>
            <a:r>
              <a:rPr lang="en-US" dirty="0" smtClean="0"/>
              <a:t>).</a:t>
            </a:r>
          </a:p>
          <a:p>
            <a:endParaRPr lang="en-US" dirty="0"/>
          </a:p>
          <a:p>
            <a:r>
              <a:rPr lang="en-US" dirty="0"/>
              <a:t>Between meals adequate blood </a:t>
            </a:r>
            <a:r>
              <a:rPr lang="en-US" dirty="0" smtClean="0"/>
              <a:t>glucose levels </a:t>
            </a:r>
            <a:r>
              <a:rPr lang="en-US" dirty="0"/>
              <a:t>are maintained by the hydrolysis of liver glycogen. When liver </a:t>
            </a:r>
            <a:r>
              <a:rPr lang="en-US" dirty="0" smtClean="0"/>
              <a:t>glycogen is </a:t>
            </a:r>
            <a:r>
              <a:rPr lang="en-US" dirty="0"/>
              <a:t>depleted (e.g., owing to prolonged fasting or vigorous exercise), the gluconeogenesis</a:t>
            </a:r>
          </a:p>
          <a:p>
            <a:pPr marL="0" indent="0">
              <a:buNone/>
            </a:pPr>
            <a:r>
              <a:rPr lang="en-US" dirty="0"/>
              <a:t>pathway provides the body with adequate glucose. Brain and red blood</a:t>
            </a:r>
          </a:p>
          <a:p>
            <a:pPr marL="0" indent="0">
              <a:buNone/>
            </a:pPr>
            <a:r>
              <a:rPr lang="en-US" dirty="0"/>
              <a:t>cells rely exclusively on glucose as their energy source.</a:t>
            </a:r>
          </a:p>
        </p:txBody>
      </p:sp>
    </p:spTree>
    <p:extLst>
      <p:ext uri="{BB962C8B-B14F-4D97-AF65-F5344CB8AC3E}">
        <p14:creationId xmlns:p14="http://schemas.microsoft.com/office/powerpoint/2010/main" val="39961816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001000" cy="630218"/>
          </a:xfrm>
        </p:spPr>
        <p:txBody>
          <a:bodyPr>
            <a:normAutofit fontScale="90000"/>
          </a:bodyPr>
          <a:lstStyle/>
          <a:p>
            <a:r>
              <a:rPr lang="en-US" sz="3600" dirty="0" smtClean="0"/>
              <a:t>Gluconeogenesis reaction-pyruvate  </a:t>
            </a:r>
            <a:endParaRPr lang="en-US" sz="3600" dirty="0"/>
          </a:p>
        </p:txBody>
      </p:sp>
      <p:sp>
        <p:nvSpPr>
          <p:cNvPr id="3" name="Content Placeholder 2"/>
          <p:cNvSpPr>
            <a:spLocks noGrp="1"/>
          </p:cNvSpPr>
          <p:nvPr>
            <p:ph idx="1"/>
          </p:nvPr>
        </p:nvSpPr>
        <p:spPr>
          <a:xfrm>
            <a:off x="762000" y="1524000"/>
            <a:ext cx="7696200" cy="4602163"/>
          </a:xfrm>
        </p:spPr>
        <p:txBody>
          <a:bodyPr>
            <a:normAutofit/>
          </a:bodyPr>
          <a:lstStyle/>
          <a:p>
            <a:r>
              <a:rPr lang="en-US" b="1" dirty="0"/>
              <a:t>1. Synthesis of </a:t>
            </a:r>
            <a:r>
              <a:rPr lang="en-US" b="1" dirty="0" smtClean="0"/>
              <a:t>PEP</a:t>
            </a:r>
            <a:r>
              <a:rPr lang="en-US" dirty="0"/>
              <a:t> </a:t>
            </a:r>
            <a:r>
              <a:rPr lang="en-US" dirty="0" smtClean="0"/>
              <a:t>(</a:t>
            </a:r>
            <a:r>
              <a:rPr lang="en-US" dirty="0" err="1" smtClean="0"/>
              <a:t>phosphoenolpyruvate</a:t>
            </a:r>
            <a:r>
              <a:rPr lang="en-US" dirty="0"/>
              <a:t> </a:t>
            </a:r>
            <a:r>
              <a:rPr lang="en-US" dirty="0" smtClean="0"/>
              <a:t>(PEP))</a:t>
            </a:r>
          </a:p>
          <a:p>
            <a:pPr marL="0" indent="0">
              <a:buNone/>
            </a:pPr>
            <a:r>
              <a:rPr lang="en-US" dirty="0" smtClean="0"/>
              <a:t>PEP </a:t>
            </a:r>
            <a:r>
              <a:rPr lang="en-US" dirty="0"/>
              <a:t>synthesis from pyruvate requires two </a:t>
            </a:r>
            <a:r>
              <a:rPr lang="en-US" dirty="0" smtClean="0"/>
              <a:t>enzymes: pyruvate </a:t>
            </a:r>
            <a:r>
              <a:rPr lang="en-US" dirty="0"/>
              <a:t>carboxylase and PEP </a:t>
            </a:r>
            <a:r>
              <a:rPr lang="en-US" dirty="0" err="1"/>
              <a:t>carboxykinase</a:t>
            </a:r>
            <a:r>
              <a:rPr lang="en-US" dirty="0"/>
              <a:t>. Pyruvate carboxylase, </a:t>
            </a:r>
            <a:r>
              <a:rPr lang="en-US" dirty="0" smtClean="0"/>
              <a:t>found within </a:t>
            </a:r>
            <a:r>
              <a:rPr lang="en-US" dirty="0"/>
              <a:t>mitochondria, converts pyruvate to oxaloacetate (OAA</a:t>
            </a:r>
            <a:r>
              <a:rPr lang="en-US" dirty="0" smtClean="0"/>
              <a:t>).</a:t>
            </a:r>
          </a:p>
          <a:p>
            <a:endParaRPr lang="en-US" dirty="0"/>
          </a:p>
          <a:p>
            <a:r>
              <a:rPr lang="en-US" dirty="0"/>
              <a:t>OAA is then </a:t>
            </a:r>
            <a:r>
              <a:rPr lang="en-US" dirty="0" err="1"/>
              <a:t>decarboxylated</a:t>
            </a:r>
            <a:r>
              <a:rPr lang="en-US" dirty="0"/>
              <a:t> and phosphorylated by PEP </a:t>
            </a:r>
            <a:endParaRPr lang="en-US" dirty="0" smtClean="0"/>
          </a:p>
          <a:p>
            <a:pPr marL="0" indent="0">
              <a:buNone/>
            </a:pPr>
            <a:r>
              <a:rPr lang="en-US" dirty="0" err="1" smtClean="0"/>
              <a:t>carboxykinase</a:t>
            </a:r>
            <a:r>
              <a:rPr lang="en-US" dirty="0" smtClean="0"/>
              <a:t> ( found in the mitochondria / cytoplasm ) changed to Malate , Malate changes to </a:t>
            </a:r>
            <a:r>
              <a:rPr lang="en-US" b="1" dirty="0"/>
              <a:t>Fructose-1,6-bisphosphate</a:t>
            </a: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15096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609601"/>
            <a:ext cx="7110412" cy="5113470"/>
          </a:xfrm>
        </p:spPr>
        <p:txBody>
          <a:bodyPr>
            <a:normAutofit/>
          </a:bodyPr>
          <a:lstStyle/>
          <a:p>
            <a:r>
              <a:rPr lang="en-US" b="1" dirty="0"/>
              <a:t>2. Conversion of fructose-1,6-bisphosphate to fructose-6-phosphate.</a:t>
            </a:r>
          </a:p>
          <a:p>
            <a:pPr marL="0" indent="0">
              <a:buNone/>
            </a:pPr>
            <a:r>
              <a:rPr lang="en-US" dirty="0" smtClean="0"/>
              <a:t>Using  </a:t>
            </a:r>
            <a:r>
              <a:rPr lang="en-US" dirty="0"/>
              <a:t>PFK-1</a:t>
            </a:r>
            <a:r>
              <a:rPr lang="en-US" dirty="0" smtClean="0"/>
              <a:t>– enzyme catalyzed </a:t>
            </a:r>
          </a:p>
          <a:p>
            <a:pPr marL="0" indent="0">
              <a:buNone/>
            </a:pPr>
            <a:endParaRPr lang="en-US" dirty="0"/>
          </a:p>
          <a:p>
            <a:r>
              <a:rPr lang="en-US" b="1" dirty="0"/>
              <a:t>3. Formation of glucose from glucose-6-phosphate</a:t>
            </a:r>
            <a:r>
              <a:rPr lang="en-US" dirty="0"/>
              <a:t>. </a:t>
            </a:r>
            <a:r>
              <a:rPr lang="en-US" dirty="0" smtClean="0"/>
              <a:t>Glucose-6-phosphatase, found </a:t>
            </a:r>
            <a:r>
              <a:rPr lang="en-US" dirty="0"/>
              <a:t>only in liver and kidney, catalyzes the irreversible hydrolysis of </a:t>
            </a:r>
            <a:r>
              <a:rPr lang="en-US" dirty="0" smtClean="0"/>
              <a:t>glucose- 6-phosphate </a:t>
            </a:r>
            <a:r>
              <a:rPr lang="en-US" dirty="0"/>
              <a:t>to form glucose and Pi. Glucose is subsequently </a:t>
            </a:r>
            <a:r>
              <a:rPr lang="en-US" dirty="0" smtClean="0"/>
              <a:t>released  into the blood. </a:t>
            </a:r>
            <a:endParaRPr lang="en-US" dirty="0"/>
          </a:p>
        </p:txBody>
      </p:sp>
    </p:spTree>
    <p:extLst>
      <p:ext uri="{BB962C8B-B14F-4D97-AF65-F5344CB8AC3E}">
        <p14:creationId xmlns:p14="http://schemas.microsoft.com/office/powerpoint/2010/main" val="5016599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Gluconeogenesis from lactate </a:t>
            </a:r>
            <a:endParaRPr lang="en-US" dirty="0"/>
          </a:p>
        </p:txBody>
      </p:sp>
      <p:sp>
        <p:nvSpPr>
          <p:cNvPr id="3" name="Content Placeholder 2"/>
          <p:cNvSpPr>
            <a:spLocks noGrp="1"/>
          </p:cNvSpPr>
          <p:nvPr>
            <p:ph idx="1"/>
          </p:nvPr>
        </p:nvSpPr>
        <p:spPr/>
        <p:txBody>
          <a:bodyPr/>
          <a:lstStyle/>
          <a:p>
            <a:r>
              <a:rPr lang="en-US" dirty="0"/>
              <a:t>Lactate is released by red blood cells and other cells that lack mitochondria </a:t>
            </a:r>
            <a:r>
              <a:rPr lang="en-US" dirty="0" smtClean="0"/>
              <a:t>or have </a:t>
            </a:r>
            <a:r>
              <a:rPr lang="en-US" dirty="0"/>
              <a:t>low oxygen concentrations</a:t>
            </a:r>
            <a:r>
              <a:rPr lang="en-US" dirty="0" smtClean="0"/>
              <a:t>. Also lactate is released from  skeletal muscle from during exercise. </a:t>
            </a:r>
          </a:p>
          <a:p>
            <a:endParaRPr lang="en-US" dirty="0"/>
          </a:p>
          <a:p>
            <a:endParaRPr lang="en-US" dirty="0"/>
          </a:p>
          <a:p>
            <a:endParaRPr lang="en-US" dirty="0"/>
          </a:p>
        </p:txBody>
      </p:sp>
    </p:spTree>
    <p:extLst>
      <p:ext uri="{BB962C8B-B14F-4D97-AF65-F5344CB8AC3E}">
        <p14:creationId xmlns:p14="http://schemas.microsoft.com/office/powerpoint/2010/main" val="13855891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Cori cycle</a:t>
            </a:r>
            <a:endParaRPr lang="en-US" dirty="0"/>
          </a:p>
        </p:txBody>
      </p:sp>
      <p:sp>
        <p:nvSpPr>
          <p:cNvPr id="3" name="Content Placeholder 2"/>
          <p:cNvSpPr>
            <a:spLocks noGrp="1"/>
          </p:cNvSpPr>
          <p:nvPr>
            <p:ph idx="1"/>
          </p:nvPr>
        </p:nvSpPr>
        <p:spPr/>
        <p:txBody>
          <a:bodyPr>
            <a:normAutofit/>
          </a:bodyPr>
          <a:lstStyle/>
          <a:p>
            <a:r>
              <a:rPr lang="en-US" sz="2400" dirty="0"/>
              <a:t>The  (also known as the Lactic acid cycle), named after its discoverers, Carl </a:t>
            </a:r>
            <a:r>
              <a:rPr lang="en-US" sz="2400" dirty="0" smtClean="0"/>
              <a:t>Ferdinand Cori and</a:t>
            </a:r>
            <a:r>
              <a:rPr lang="en-US" sz="2400" dirty="0"/>
              <a:t> </a:t>
            </a:r>
            <a:r>
              <a:rPr lang="en-US" sz="2400" u="sng" dirty="0" err="1"/>
              <a:t>Gerty</a:t>
            </a:r>
            <a:r>
              <a:rPr lang="en-US" sz="2400" u="sng" dirty="0"/>
              <a:t> Cori</a:t>
            </a:r>
            <a:r>
              <a:rPr lang="en-US" sz="2400" dirty="0" smtClean="0"/>
              <a:t>,</a:t>
            </a:r>
            <a:r>
              <a:rPr lang="en-US" sz="2400" dirty="0"/>
              <a:t> refers to the metabolic pathway in which lactate produced by anaerobic glycolysis in the </a:t>
            </a:r>
            <a:r>
              <a:rPr lang="en-US" sz="2400" dirty="0" smtClean="0"/>
              <a:t>muscles and other cells  </a:t>
            </a:r>
            <a:r>
              <a:rPr lang="en-US" sz="2400" dirty="0"/>
              <a:t>moves to the liver and is converted to glucose, which then returns to the muscles and is metabolized back to lactate</a:t>
            </a:r>
          </a:p>
        </p:txBody>
      </p:sp>
    </p:spTree>
    <p:extLst>
      <p:ext uri="{BB962C8B-B14F-4D97-AF65-F5344CB8AC3E}">
        <p14:creationId xmlns:p14="http://schemas.microsoft.com/office/powerpoint/2010/main" val="8230655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76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1400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381000"/>
            <a:ext cx="87630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78548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6965245" cy="833796"/>
          </a:xfrm>
        </p:spPr>
        <p:txBody>
          <a:bodyPr/>
          <a:lstStyle/>
          <a:p>
            <a:r>
              <a:rPr lang="en-US" dirty="0" smtClean="0"/>
              <a:t>Facts – principles </a:t>
            </a:r>
            <a:endParaRPr lang="en-US" dirty="0"/>
          </a:p>
        </p:txBody>
      </p:sp>
      <p:sp>
        <p:nvSpPr>
          <p:cNvPr id="3" name="Content Placeholder 2"/>
          <p:cNvSpPr>
            <a:spLocks noGrp="1"/>
          </p:cNvSpPr>
          <p:nvPr>
            <p:ph idx="1"/>
          </p:nvPr>
        </p:nvSpPr>
        <p:spPr>
          <a:xfrm>
            <a:off x="304800" y="1295400"/>
            <a:ext cx="8229600" cy="4724400"/>
          </a:xfrm>
        </p:spPr>
        <p:txBody>
          <a:bodyPr>
            <a:noAutofit/>
          </a:bodyPr>
          <a:lstStyle/>
          <a:p>
            <a:r>
              <a:rPr lang="en-US" sz="2800" dirty="0"/>
              <a:t>The cycle's importance is based on the prevention of lactic acidosis in the muscle under anaerobic conditions. However, normally before this happens the lactic acid is moved out of the muscles and into the </a:t>
            </a:r>
            <a:r>
              <a:rPr lang="en-US" sz="2800" dirty="0" smtClean="0"/>
              <a:t>liver</a:t>
            </a:r>
          </a:p>
          <a:p>
            <a:r>
              <a:rPr lang="en-US" sz="2800" dirty="0"/>
              <a:t>The cycle is also important in producing ATP, an energy source, during muscle activity. </a:t>
            </a:r>
            <a:endParaRPr lang="en-US" sz="2800" dirty="0" smtClean="0"/>
          </a:p>
          <a:p>
            <a:r>
              <a:rPr lang="en-US" sz="2800" dirty="0" smtClean="0"/>
              <a:t>The </a:t>
            </a:r>
            <a:r>
              <a:rPr lang="en-US" sz="2800" dirty="0"/>
              <a:t>Cori cycle functions more efficiently when muscle activity has ceased. This allows the oxygen debt to be repaid such that the Krebs cycle and electron transport chain can produce energy at peak efficiency.</a:t>
            </a:r>
          </a:p>
        </p:txBody>
      </p:sp>
    </p:spTree>
    <p:extLst>
      <p:ext uri="{BB962C8B-B14F-4D97-AF65-F5344CB8AC3E}">
        <p14:creationId xmlns:p14="http://schemas.microsoft.com/office/powerpoint/2010/main" val="15397752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The contribution of Cori cycle lactate to overall glucose production increases with fasting </a:t>
            </a:r>
            <a:r>
              <a:rPr lang="en-US" dirty="0" smtClean="0"/>
              <a:t>duration</a:t>
            </a:r>
          </a:p>
          <a:p>
            <a:endParaRPr lang="en-US" dirty="0"/>
          </a:p>
          <a:p>
            <a:r>
              <a:rPr lang="en-US" dirty="0"/>
              <a:t>Specifically, after 12, 20, and 40 hours of fasting by human volunteers, the contribution of Cori cycle lactate to gluconeogenesis is 41%, 71%, and 92%, </a:t>
            </a:r>
            <a:r>
              <a:rPr lang="en-US" dirty="0" smtClean="0"/>
              <a:t>respectively</a:t>
            </a:r>
          </a:p>
          <a:p>
            <a:endParaRPr lang="en-US" dirty="0"/>
          </a:p>
          <a:p>
            <a:pPr marL="0" indent="0" algn="ctr">
              <a:buNone/>
            </a:pPr>
            <a:r>
              <a:rPr lang="en-US" sz="2800" b="1" dirty="0" smtClean="0">
                <a:solidFill>
                  <a:srgbClr val="FF0000"/>
                </a:solidFill>
              </a:rPr>
              <a:t>Discuss ???</a:t>
            </a:r>
            <a:endParaRPr lang="en-US" sz="2800" b="1" dirty="0">
              <a:solidFill>
                <a:srgbClr val="FF0000"/>
              </a:solidFill>
            </a:endParaRPr>
          </a:p>
        </p:txBody>
      </p:sp>
    </p:spTree>
    <p:extLst>
      <p:ext uri="{BB962C8B-B14F-4D97-AF65-F5344CB8AC3E}">
        <p14:creationId xmlns:p14="http://schemas.microsoft.com/office/powerpoint/2010/main" val="42078907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86715"/>
            <a:ext cx="7543800" cy="4903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64201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fontAlgn="base"/>
            <a:r>
              <a:rPr lang="en-US" b="1" dirty="0"/>
              <a:t>Energy cost of the Cori </a:t>
            </a:r>
            <a:r>
              <a:rPr lang="en-US" b="1" dirty="0" smtClean="0"/>
              <a:t>cycle </a:t>
            </a:r>
            <a:r>
              <a:rPr lang="en-US" dirty="0" smtClean="0"/>
              <a:t>The </a:t>
            </a:r>
            <a:r>
              <a:rPr lang="en-US" dirty="0"/>
              <a:t>Cori cycle results in a </a:t>
            </a:r>
            <a:r>
              <a:rPr lang="en-US" b="1" dirty="0"/>
              <a:t>net consumption of 4 ATP</a:t>
            </a:r>
            <a:endParaRPr lang="en-US" dirty="0"/>
          </a:p>
          <a:p>
            <a:endParaRPr lang="en-US" dirty="0"/>
          </a:p>
        </p:txBody>
      </p:sp>
    </p:spTree>
    <p:extLst>
      <p:ext uri="{BB962C8B-B14F-4D97-AF65-F5344CB8AC3E}">
        <p14:creationId xmlns:p14="http://schemas.microsoft.com/office/powerpoint/2010/main" val="33134881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sz="2800" b="1" dirty="0">
                <a:solidFill>
                  <a:schemeClr val="accent5"/>
                </a:solidFill>
              </a:rPr>
              <a:t>Gluconeogenesis from amino </a:t>
            </a:r>
            <a:r>
              <a:rPr lang="en-US" sz="2800" b="1" dirty="0" smtClean="0">
                <a:solidFill>
                  <a:schemeClr val="accent5"/>
                </a:solidFill>
              </a:rPr>
              <a:t>acids and fatty acids </a:t>
            </a:r>
            <a:r>
              <a:rPr lang="en-US" sz="2800" b="1" dirty="0">
                <a:solidFill>
                  <a:schemeClr val="accent5"/>
                </a:solidFill>
              </a:rPr>
              <a:t>,,, will be discussed next chapters   ( Protein </a:t>
            </a:r>
            <a:r>
              <a:rPr lang="en-US" sz="2800" b="1" dirty="0" smtClean="0">
                <a:solidFill>
                  <a:schemeClr val="accent5"/>
                </a:solidFill>
              </a:rPr>
              <a:t>and fat metabolism</a:t>
            </a:r>
            <a:r>
              <a:rPr lang="en-US" sz="2800" b="1" dirty="0">
                <a:solidFill>
                  <a:schemeClr val="accent5"/>
                </a:solidFill>
              </a:rPr>
              <a:t>) </a:t>
            </a:r>
          </a:p>
          <a:p>
            <a:endParaRPr lang="en-US" dirty="0"/>
          </a:p>
        </p:txBody>
      </p:sp>
    </p:spTree>
    <p:extLst>
      <p:ext uri="{BB962C8B-B14F-4D97-AF65-F5344CB8AC3E}">
        <p14:creationId xmlns:p14="http://schemas.microsoft.com/office/powerpoint/2010/main" val="12737071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ltLang="x-none" dirty="0" smtClean="0"/>
              <a:t>TCA CYCLE</a:t>
            </a:r>
            <a:endParaRPr lang="en-US" altLang="x-none" dirty="0"/>
          </a:p>
        </p:txBody>
      </p:sp>
      <p:sp>
        <p:nvSpPr>
          <p:cNvPr id="2" name="Subtitle 1"/>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747647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ea typeface="ＭＳ Ｐゴシック" charset="-128"/>
              </a:rPr>
              <a:t>overview</a:t>
            </a:r>
            <a:endParaRPr lang="ar-SA" altLang="en-US" dirty="0">
              <a:ea typeface="ＭＳ Ｐゴシック" charset="-128"/>
            </a:endParaRPr>
          </a:p>
        </p:txBody>
      </p:sp>
      <p:sp>
        <p:nvSpPr>
          <p:cNvPr id="3" name="Content Placeholder 2"/>
          <p:cNvSpPr>
            <a:spLocks noGrp="1"/>
          </p:cNvSpPr>
          <p:nvPr>
            <p:ph idx="1"/>
          </p:nvPr>
        </p:nvSpPr>
        <p:spPr>
          <a:xfrm>
            <a:off x="733096" y="1765738"/>
            <a:ext cx="7083511" cy="4306450"/>
          </a:xfrm>
        </p:spPr>
        <p:txBody>
          <a:bodyPr>
            <a:normAutofit/>
          </a:bodyPr>
          <a:lstStyle/>
          <a:p>
            <a:pPr algn="just">
              <a:buFont typeface="Wingdings" charset="2"/>
              <a:buChar char="ü"/>
            </a:pPr>
            <a:r>
              <a:rPr lang="en-US" altLang="en-US" sz="2200" dirty="0">
                <a:latin typeface="Cambria" charset="0"/>
                <a:ea typeface="ＭＳ Ｐゴシック" charset="-128"/>
              </a:rPr>
              <a:t>Also called </a:t>
            </a:r>
            <a:r>
              <a:rPr lang="en-US" altLang="en-US" sz="2200" dirty="0">
                <a:solidFill>
                  <a:srgbClr val="0000FF"/>
                </a:solidFill>
                <a:effectLst>
                  <a:outerShdw blurRad="38100" dist="38100" dir="2700000" algn="tl">
                    <a:srgbClr val="C0C0C0"/>
                  </a:outerShdw>
                </a:effectLst>
                <a:latin typeface="Cambria" charset="0"/>
                <a:ea typeface="ＭＳ Ｐゴシック" charset="-128"/>
              </a:rPr>
              <a:t>citric acid cycle </a:t>
            </a:r>
            <a:r>
              <a:rPr lang="en-US" altLang="en-US" sz="2200" dirty="0">
                <a:latin typeface="Cambria" charset="0"/>
                <a:ea typeface="ＭＳ Ｐゴシック" charset="-128"/>
              </a:rPr>
              <a:t>or the </a:t>
            </a:r>
            <a:r>
              <a:rPr lang="en-US" altLang="en-US" sz="2200" dirty="0">
                <a:solidFill>
                  <a:srgbClr val="CC0099"/>
                </a:solidFill>
                <a:effectLst>
                  <a:outerShdw blurRad="38100" dist="38100" dir="2700000" algn="tl">
                    <a:srgbClr val="C0C0C0"/>
                  </a:outerShdw>
                </a:effectLst>
                <a:latin typeface="Cambria" charset="0"/>
                <a:ea typeface="ＭＳ Ｐゴシック" charset="-128"/>
              </a:rPr>
              <a:t>Krebs </a:t>
            </a:r>
            <a:r>
              <a:rPr lang="en-US" altLang="en-US" sz="2200" dirty="0" smtClean="0">
                <a:solidFill>
                  <a:srgbClr val="CC0099"/>
                </a:solidFill>
                <a:effectLst>
                  <a:outerShdw blurRad="38100" dist="38100" dir="2700000" algn="tl">
                    <a:srgbClr val="C0C0C0"/>
                  </a:outerShdw>
                </a:effectLst>
                <a:latin typeface="Cambria" charset="0"/>
                <a:ea typeface="ＭＳ Ｐゴシック" charset="-128"/>
              </a:rPr>
              <a:t>cycle, </a:t>
            </a:r>
            <a:r>
              <a:rPr lang="en-US" sz="2000" b="1" dirty="0" err="1"/>
              <a:t>tricarboxylic</a:t>
            </a:r>
            <a:r>
              <a:rPr lang="en-US" sz="2000" b="1" dirty="0"/>
              <a:t> acid</a:t>
            </a:r>
            <a:r>
              <a:rPr lang="en-US" sz="2000" dirty="0"/>
              <a:t> (</a:t>
            </a:r>
            <a:r>
              <a:rPr lang="en-US" sz="2000" b="1" dirty="0"/>
              <a:t>TCA</a:t>
            </a:r>
            <a:r>
              <a:rPr lang="en-US" sz="2000" dirty="0"/>
              <a:t>) </a:t>
            </a:r>
            <a:r>
              <a:rPr lang="en-US" sz="2000" b="1" dirty="0"/>
              <a:t>cycle</a:t>
            </a:r>
            <a:r>
              <a:rPr lang="en-US" sz="2000" dirty="0"/>
              <a:t> </a:t>
            </a:r>
            <a:endParaRPr lang="en-US" altLang="en-US" sz="2200" dirty="0" smtClean="0">
              <a:solidFill>
                <a:srgbClr val="CC0099"/>
              </a:solidFill>
              <a:effectLst>
                <a:outerShdw blurRad="38100" dist="38100" dir="2700000" algn="tl">
                  <a:srgbClr val="C0C0C0"/>
                </a:outerShdw>
              </a:effectLst>
              <a:latin typeface="Cambria" charset="0"/>
              <a:ea typeface="ＭＳ Ｐゴシック" charset="-128"/>
            </a:endParaRPr>
          </a:p>
          <a:p>
            <a:pPr algn="just" rtl="0">
              <a:buFont typeface="Wingdings 2" charset="2"/>
              <a:buNone/>
            </a:pPr>
            <a:r>
              <a:rPr lang="en-US" altLang="en-US" sz="2200" dirty="0" smtClean="0">
                <a:solidFill>
                  <a:srgbClr val="CC0099"/>
                </a:solidFill>
                <a:effectLst>
                  <a:outerShdw blurRad="38100" dist="38100" dir="2700000" algn="tl">
                    <a:srgbClr val="C0C0C0"/>
                  </a:outerShdw>
                </a:effectLst>
                <a:latin typeface="Cambria" charset="0"/>
                <a:ea typeface="ＭＳ Ｐゴシック" charset="-128"/>
              </a:rPr>
              <a:t> </a:t>
            </a:r>
            <a:r>
              <a:rPr lang="en-US" altLang="en-US" sz="2200" dirty="0" smtClean="0">
                <a:latin typeface="Cambria" charset="0"/>
                <a:ea typeface="ＭＳ Ｐゴシック" charset="-128"/>
              </a:rPr>
              <a:t>(after its discoverer, Hans Krebs). </a:t>
            </a:r>
            <a:endParaRPr lang="en-US" altLang="en-US" sz="2200" dirty="0">
              <a:latin typeface="Cambria" charset="0"/>
              <a:ea typeface="ＭＳ Ｐゴシック" charset="-128"/>
            </a:endParaRPr>
          </a:p>
          <a:p>
            <a:pPr algn="just" rtl="0">
              <a:buFont typeface="Wingdings" charset="2"/>
              <a:buChar char="ü"/>
            </a:pPr>
            <a:r>
              <a:rPr lang="en-US" altLang="en-US" sz="2200" dirty="0" smtClean="0">
                <a:latin typeface="Cambria" charset="0"/>
                <a:ea typeface="ＭＳ Ｐゴシック" charset="-128"/>
              </a:rPr>
              <a:t>Function of TCA cycle: </a:t>
            </a:r>
          </a:p>
          <a:p>
            <a:pPr lvl="1" algn="just">
              <a:buFont typeface="Wingdings" charset="2"/>
              <a:buChar char="ü"/>
            </a:pPr>
            <a:r>
              <a:rPr lang="en-US" altLang="en-US" dirty="0" smtClean="0">
                <a:latin typeface="Cambria" charset="0"/>
                <a:ea typeface="ＭＳ Ｐゴシック" charset="-128"/>
              </a:rPr>
              <a:t>a </a:t>
            </a:r>
            <a:r>
              <a:rPr lang="en-US" altLang="en-US" dirty="0">
                <a:latin typeface="Cambria" charset="0"/>
                <a:ea typeface="ＭＳ Ｐゴシック" charset="-128"/>
              </a:rPr>
              <a:t>series of </a:t>
            </a:r>
            <a:r>
              <a:rPr lang="en-US" altLang="en-US" dirty="0" smtClean="0">
                <a:latin typeface="Cambria" charset="0"/>
                <a:ea typeface="ＭＳ Ｐゴシック" charset="-128"/>
              </a:rPr>
              <a:t>reactions </a:t>
            </a:r>
            <a:r>
              <a:rPr lang="en-US" altLang="en-US" dirty="0">
                <a:latin typeface="Cambria" charset="0"/>
                <a:ea typeface="ＭＳ Ｐゴシック" charset="-128"/>
              </a:rPr>
              <a:t>catalyzed by different enzymes in which acetyl CoA is oxidized into CO</a:t>
            </a:r>
            <a:r>
              <a:rPr lang="en-US" altLang="en-US" baseline="-25000" dirty="0">
                <a:latin typeface="Cambria" charset="0"/>
                <a:ea typeface="ＭＳ Ｐゴシック" charset="-128"/>
              </a:rPr>
              <a:t>2</a:t>
            </a:r>
            <a:r>
              <a:rPr lang="en-US" altLang="en-US" dirty="0">
                <a:latin typeface="Cambria" charset="0"/>
                <a:ea typeface="ＭＳ Ｐゴシック" charset="-128"/>
              </a:rPr>
              <a:t>, H</a:t>
            </a:r>
            <a:r>
              <a:rPr lang="en-US" altLang="en-US" baseline="-25000" dirty="0">
                <a:latin typeface="Cambria" charset="0"/>
                <a:ea typeface="ＭＳ Ｐゴシック" charset="-128"/>
              </a:rPr>
              <a:t>2</a:t>
            </a:r>
            <a:r>
              <a:rPr lang="en-US" altLang="en-US" dirty="0">
                <a:latin typeface="Cambria" charset="0"/>
                <a:ea typeface="ＭＳ Ｐゴシック" charset="-128"/>
              </a:rPr>
              <a:t>O  </a:t>
            </a:r>
            <a:r>
              <a:rPr lang="en-US" altLang="en-US" dirty="0" smtClean="0">
                <a:latin typeface="Cambria" charset="0"/>
                <a:ea typeface="ＭＳ Ｐゴシック" charset="-128"/>
              </a:rPr>
              <a:t>&amp; energy</a:t>
            </a:r>
            <a:r>
              <a:rPr lang="en-US" altLang="en-US" dirty="0">
                <a:latin typeface="Cambria" charset="0"/>
                <a:ea typeface="ＭＳ Ｐゴシック" charset="-128"/>
              </a:rPr>
              <a:t>. </a:t>
            </a:r>
            <a:endParaRPr lang="en-US" altLang="en-US" dirty="0" smtClean="0">
              <a:latin typeface="Cambria" charset="0"/>
              <a:ea typeface="ＭＳ Ｐゴシック" charset="-128"/>
            </a:endParaRPr>
          </a:p>
          <a:p>
            <a:pPr lvl="1" algn="just">
              <a:buFont typeface="Wingdings" charset="2"/>
              <a:buChar char="ü"/>
            </a:pPr>
            <a:r>
              <a:rPr lang="en-US" altLang="en-US" dirty="0" smtClean="0">
                <a:latin typeface="Cambria" charset="0"/>
                <a:ea typeface="ＭＳ Ｐゴシック" charset="-128"/>
              </a:rPr>
              <a:t>Also used for synthesis of NADH</a:t>
            </a:r>
          </a:p>
          <a:p>
            <a:pPr marL="365760" lvl="1" indent="0" algn="just">
              <a:buNone/>
            </a:pPr>
            <a:endParaRPr lang="en-US" altLang="en-US" dirty="0" smtClean="0">
              <a:latin typeface="Cambria" charset="0"/>
              <a:ea typeface="ＭＳ Ｐゴシック" charset="-128"/>
            </a:endParaRPr>
          </a:p>
          <a:p>
            <a:pPr marL="457200" lvl="1" indent="0" algn="just">
              <a:buNone/>
            </a:pPr>
            <a:endParaRPr lang="en-US" altLang="en-US" sz="2200" dirty="0">
              <a:latin typeface="Cambria" charset="0"/>
              <a:ea typeface="ＭＳ Ｐゴシック" charset="-128"/>
            </a:endParaRPr>
          </a:p>
          <a:p>
            <a:pPr algn="just" rtl="0">
              <a:buFont typeface="Wingdings" charset="2"/>
              <a:buChar char="ü"/>
            </a:pPr>
            <a:r>
              <a:rPr lang="en-US" altLang="en-US" sz="2200" dirty="0">
                <a:latin typeface="Cambria" charset="0"/>
                <a:ea typeface="ＭＳ Ｐゴシック" charset="-128"/>
              </a:rPr>
              <a:t>It occurs in the mitochondrial matrix aerobically</a:t>
            </a:r>
            <a:r>
              <a:rPr lang="en-US" altLang="en-US" sz="2200" dirty="0" smtClean="0">
                <a:latin typeface="Cambria" charset="0"/>
                <a:ea typeface="ＭＳ Ｐゴシック" charset="-128"/>
              </a:rPr>
              <a:t>.</a:t>
            </a:r>
            <a:endParaRPr lang="en-US" altLang="en-US" sz="2200" dirty="0">
              <a:latin typeface="Cambria" charset="0"/>
              <a:ea typeface="ＭＳ Ｐゴシック" charset="-128"/>
            </a:endParaRPr>
          </a:p>
          <a:p>
            <a:pPr algn="just" rtl="0">
              <a:buFont typeface="Wingdings" charset="2"/>
              <a:buChar char="ü"/>
            </a:pPr>
            <a:endParaRPr lang="en-US" altLang="en-US" sz="2200" dirty="0">
              <a:latin typeface="Cambria" charset="0"/>
              <a:ea typeface="ＭＳ Ｐゴシック" charset="-128"/>
            </a:endParaRPr>
          </a:p>
          <a:p>
            <a:pPr algn="just" rtl="0"/>
            <a:endParaRPr lang="ar-SA" altLang="en-US" sz="2200" dirty="0">
              <a:latin typeface="Cambria" charset="0"/>
              <a:ea typeface="ＭＳ Ｐゴシック" charset="-128"/>
            </a:endParaRPr>
          </a:p>
        </p:txBody>
      </p:sp>
    </p:spTree>
    <p:extLst>
      <p:ext uri="{BB962C8B-B14F-4D97-AF65-F5344CB8AC3E}">
        <p14:creationId xmlns:p14="http://schemas.microsoft.com/office/powerpoint/2010/main" val="10704867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922282" y="1718441"/>
            <a:ext cx="7244363" cy="4401205"/>
          </a:xfrm>
          <a:prstGeom prst="rect">
            <a:avLst/>
          </a:prstGeom>
          <a:noFill/>
          <a:ln w="9525">
            <a:noFill/>
            <a:miter lim="800000"/>
            <a:headEnd/>
            <a:tailEnd/>
          </a:ln>
        </p:spPr>
        <p:txBody>
          <a:bodyPr wrap="square">
            <a:spAutoFit/>
          </a:bodyPr>
          <a:lstStyle/>
          <a:p>
            <a:pPr algn="just" rtl="0">
              <a:buClr>
                <a:srgbClr val="C00000"/>
              </a:buClr>
              <a:buSzPct val="90000"/>
              <a:buFont typeface="Wingdings" pitchFamily="2" charset="2"/>
              <a:buChar char="ü"/>
              <a:defRPr/>
            </a:pPr>
            <a:r>
              <a:rPr lang="en-US" sz="2800" dirty="0">
                <a:latin typeface="Cambria" pitchFamily="18" charset="0"/>
                <a:cs typeface="Arial" pitchFamily="34" charset="0"/>
              </a:rPr>
              <a:t> The </a:t>
            </a:r>
            <a:r>
              <a:rPr lang="en-US" sz="2800" dirty="0" smtClean="0">
                <a:latin typeface="Cambria" pitchFamily="18" charset="0"/>
                <a:cs typeface="Arial" pitchFamily="34" charset="0"/>
              </a:rPr>
              <a:t>TCA cycle </a:t>
            </a:r>
            <a:r>
              <a:rPr lang="en-US" sz="2800" dirty="0">
                <a:latin typeface="Cambria" pitchFamily="18" charset="0"/>
                <a:cs typeface="Arial" pitchFamily="34" charset="0"/>
              </a:rPr>
              <a:t>is the </a:t>
            </a:r>
            <a:r>
              <a:rPr lang="en-US" sz="2800" i="1" dirty="0">
                <a:latin typeface="Cambria" pitchFamily="18" charset="0"/>
                <a:cs typeface="Arial" pitchFamily="34" charset="0"/>
              </a:rPr>
              <a:t>final </a:t>
            </a:r>
            <a:r>
              <a:rPr lang="en-US" sz="2800" i="1" dirty="0" smtClean="0">
                <a:latin typeface="Cambria" pitchFamily="18" charset="0"/>
                <a:cs typeface="Arial" pitchFamily="34" charset="0"/>
              </a:rPr>
              <a:t>common catabolic </a:t>
            </a:r>
            <a:r>
              <a:rPr lang="en-US" sz="2800" i="1" dirty="0">
                <a:latin typeface="Cambria" pitchFamily="18" charset="0"/>
                <a:cs typeface="Arial" pitchFamily="34" charset="0"/>
              </a:rPr>
              <a:t>pathway </a:t>
            </a:r>
            <a:r>
              <a:rPr lang="en-US" sz="2800" dirty="0">
                <a:latin typeface="Cambria" pitchFamily="18" charset="0"/>
                <a:cs typeface="Arial" pitchFamily="34" charset="0"/>
              </a:rPr>
              <a:t>for the  oxidation of fuel molecules</a:t>
            </a:r>
            <a:r>
              <a:rPr lang="en-US" sz="2800" dirty="0" smtClean="0">
                <a:latin typeface="Cambria" pitchFamily="18" charset="0"/>
                <a:cs typeface="Arial" pitchFamily="34" charset="0"/>
              </a:rPr>
              <a:t>:</a:t>
            </a:r>
          </a:p>
          <a:p>
            <a:pPr marL="914400" lvl="1" indent="-457200" algn="just">
              <a:buClr>
                <a:srgbClr val="C00000"/>
              </a:buClr>
              <a:buSzPct val="90000"/>
              <a:buFont typeface="Arial" charset="0"/>
              <a:buChar char="•"/>
              <a:defRPr/>
            </a:pPr>
            <a:r>
              <a:rPr lang="en-US" sz="2800" dirty="0" smtClean="0">
                <a:latin typeface="Cambria" pitchFamily="18" charset="0"/>
                <a:cs typeface="Arial" pitchFamily="34" charset="0"/>
              </a:rPr>
              <a:t>amino </a:t>
            </a:r>
            <a:r>
              <a:rPr lang="en-US" sz="2800" dirty="0">
                <a:latin typeface="Cambria" pitchFamily="18" charset="0"/>
                <a:cs typeface="Arial" pitchFamily="34" charset="0"/>
              </a:rPr>
              <a:t>acids, </a:t>
            </a:r>
            <a:endParaRPr lang="en-US" sz="2800" dirty="0" smtClean="0">
              <a:latin typeface="Cambria" pitchFamily="18" charset="0"/>
              <a:cs typeface="Arial" pitchFamily="34" charset="0"/>
            </a:endParaRPr>
          </a:p>
          <a:p>
            <a:pPr marL="914400" lvl="1" indent="-457200" algn="just">
              <a:buClr>
                <a:srgbClr val="C00000"/>
              </a:buClr>
              <a:buSzPct val="90000"/>
              <a:buFont typeface="Arial" charset="0"/>
              <a:buChar char="•"/>
              <a:defRPr/>
            </a:pPr>
            <a:r>
              <a:rPr lang="en-US" sz="2800" dirty="0" smtClean="0">
                <a:latin typeface="Cambria" pitchFamily="18" charset="0"/>
                <a:cs typeface="Arial" pitchFamily="34" charset="0"/>
              </a:rPr>
              <a:t>fatty </a:t>
            </a:r>
            <a:r>
              <a:rPr lang="en-US" sz="2800" dirty="0">
                <a:latin typeface="Cambria" pitchFamily="18" charset="0"/>
                <a:cs typeface="Arial" pitchFamily="34" charset="0"/>
              </a:rPr>
              <a:t>acids </a:t>
            </a:r>
            <a:endParaRPr lang="en-US" sz="2800" dirty="0" smtClean="0">
              <a:latin typeface="Cambria" pitchFamily="18" charset="0"/>
              <a:cs typeface="Arial" pitchFamily="34" charset="0"/>
            </a:endParaRPr>
          </a:p>
          <a:p>
            <a:pPr marL="914400" lvl="1" indent="-457200" algn="just">
              <a:buClr>
                <a:srgbClr val="C00000"/>
              </a:buClr>
              <a:buSzPct val="90000"/>
              <a:buFont typeface="Arial" charset="0"/>
              <a:buChar char="•"/>
              <a:defRPr/>
            </a:pPr>
            <a:r>
              <a:rPr lang="en-US" sz="2800" dirty="0" smtClean="0">
                <a:latin typeface="Cambria" pitchFamily="18" charset="0"/>
                <a:cs typeface="Arial" pitchFamily="34" charset="0"/>
              </a:rPr>
              <a:t>carbohydrates</a:t>
            </a:r>
            <a:r>
              <a:rPr lang="en-US" sz="2800" dirty="0">
                <a:latin typeface="Cambria" pitchFamily="18" charset="0"/>
                <a:cs typeface="Arial" pitchFamily="34" charset="0"/>
              </a:rPr>
              <a:t>. </a:t>
            </a:r>
            <a:endParaRPr lang="en-US" sz="2800" dirty="0" smtClean="0">
              <a:latin typeface="Cambria" pitchFamily="18" charset="0"/>
              <a:cs typeface="Arial" pitchFamily="34" charset="0"/>
            </a:endParaRPr>
          </a:p>
          <a:p>
            <a:pPr lvl="1" algn="just">
              <a:buClr>
                <a:srgbClr val="C00000"/>
              </a:buClr>
              <a:buSzPct val="90000"/>
              <a:defRPr/>
            </a:pPr>
            <a:endParaRPr lang="en-US" sz="2800" dirty="0">
              <a:latin typeface="Cambria" pitchFamily="18" charset="0"/>
              <a:cs typeface="Arial" pitchFamily="34" charset="0"/>
            </a:endParaRPr>
          </a:p>
          <a:p>
            <a:pPr algn="just" rtl="0">
              <a:defRPr/>
            </a:pPr>
            <a:endParaRPr lang="en-US" sz="2800" dirty="0">
              <a:latin typeface="Cambria" pitchFamily="18" charset="0"/>
              <a:cs typeface="Arial" pitchFamily="34" charset="0"/>
            </a:endParaRPr>
          </a:p>
          <a:p>
            <a:pPr algn="just" rtl="0">
              <a:buClr>
                <a:srgbClr val="C00000"/>
              </a:buClr>
              <a:buSzPct val="90000"/>
              <a:buFont typeface="Wingdings" pitchFamily="2" charset="2"/>
              <a:buChar char="ü"/>
              <a:defRPr/>
            </a:pPr>
            <a:r>
              <a:rPr lang="en-US" sz="2800" dirty="0">
                <a:latin typeface="Cambria" pitchFamily="18" charset="0"/>
                <a:cs typeface="Arial" pitchFamily="34" charset="0"/>
              </a:rPr>
              <a:t> </a:t>
            </a:r>
            <a:r>
              <a:rPr lang="en-US" sz="2800" dirty="0" smtClean="0">
                <a:latin typeface="Cambria" pitchFamily="18" charset="0"/>
                <a:cs typeface="Arial" pitchFamily="34" charset="0"/>
              </a:rPr>
              <a:t>90% of energy released from food is a result of TCA cycle.</a:t>
            </a:r>
            <a:endParaRPr lang="en-US" sz="2800" dirty="0">
              <a:solidFill>
                <a:srgbClr val="0000FF"/>
              </a:solidFill>
              <a:effectLst>
                <a:outerShdw blurRad="38100" dist="38100" dir="2700000" algn="tl">
                  <a:srgbClr val="000000">
                    <a:alpha val="43137"/>
                  </a:srgbClr>
                </a:outerShdw>
              </a:effectLst>
              <a:latin typeface="Cambria" pitchFamily="18" charset="0"/>
              <a:cs typeface="Arial" pitchFamily="34" charset="0"/>
            </a:endParaRPr>
          </a:p>
          <a:p>
            <a:pPr algn="just" rtl="0">
              <a:buClr>
                <a:srgbClr val="C00000"/>
              </a:buClr>
              <a:buSzPct val="90000"/>
              <a:defRPr/>
            </a:pPr>
            <a:r>
              <a:rPr lang="en-US" sz="2800" dirty="0">
                <a:solidFill>
                  <a:srgbClr val="0000FF"/>
                </a:solidFill>
                <a:effectLst>
                  <a:outerShdw blurRad="38100" dist="38100" dir="2700000" algn="tl">
                    <a:srgbClr val="000000">
                      <a:alpha val="43137"/>
                    </a:srgbClr>
                  </a:outerShdw>
                </a:effectLst>
                <a:latin typeface="Cambria" pitchFamily="18" charset="0"/>
                <a:cs typeface="Arial" pitchFamily="34" charset="0"/>
              </a:rPr>
              <a:t> </a:t>
            </a:r>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221" y="2666999"/>
            <a:ext cx="2077872" cy="1959591"/>
          </a:xfrm>
          <a:prstGeom prst="rect">
            <a:avLst/>
          </a:prstGeom>
          <a:noFill/>
          <a:ln w="19050">
            <a:solidFill>
              <a:schemeClr val="accent1"/>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6988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chemeClr val="bg1"/>
          </a:solidFill>
          <a:ln>
            <a:solidFill>
              <a:srgbClr val="FA9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428" y="643467"/>
            <a:ext cx="7255764" cy="5571066"/>
          </a:xfrm>
          <a:prstGeom prst="rect">
            <a:avLst/>
          </a:prstGeom>
        </p:spPr>
      </p:pic>
    </p:spTree>
    <p:extLst>
      <p:ext uri="{BB962C8B-B14F-4D97-AF65-F5344CB8AC3E}">
        <p14:creationId xmlns:p14="http://schemas.microsoft.com/office/powerpoint/2010/main" val="38233297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086" t="11198" r="26501" b="6250"/>
          <a:stretch/>
        </p:blipFill>
        <p:spPr bwMode="auto">
          <a:xfrm>
            <a:off x="457200" y="457200"/>
            <a:ext cx="7696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38200" y="5867400"/>
            <a:ext cx="7620000" cy="369332"/>
          </a:xfrm>
          <a:prstGeom prst="rect">
            <a:avLst/>
          </a:prstGeom>
          <a:noFill/>
        </p:spPr>
        <p:txBody>
          <a:bodyPr wrap="square" rtlCol="0">
            <a:spAutoFit/>
          </a:bodyPr>
          <a:lstStyle/>
          <a:p>
            <a:r>
              <a:rPr lang="en-US" dirty="0" smtClean="0"/>
              <a:t>Source: advance  nutrition and human metabolism page: 87 </a:t>
            </a:r>
            <a:endParaRPr lang="en-US" dirty="0"/>
          </a:p>
        </p:txBody>
      </p:sp>
    </p:spTree>
    <p:extLst>
      <p:ext uri="{BB962C8B-B14F-4D97-AF65-F5344CB8AC3E}">
        <p14:creationId xmlns:p14="http://schemas.microsoft.com/office/powerpoint/2010/main" val="30752459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Metabolic pathways </a:t>
            </a:r>
            <a:endParaRPr lang="en-US" dirty="0"/>
          </a:p>
        </p:txBody>
      </p:sp>
      <p:sp>
        <p:nvSpPr>
          <p:cNvPr id="3" name="Content Placeholder 2"/>
          <p:cNvSpPr>
            <a:spLocks noGrp="1"/>
          </p:cNvSpPr>
          <p:nvPr>
            <p:ph idx="1"/>
          </p:nvPr>
        </p:nvSpPr>
        <p:spPr/>
        <p:txBody>
          <a:bodyPr>
            <a:normAutofit/>
          </a:bodyPr>
          <a:lstStyle/>
          <a:p>
            <a:r>
              <a:rPr lang="en-US" sz="3200" dirty="0" smtClean="0"/>
              <a:t>Metabolic: ---------- Anabolic </a:t>
            </a:r>
          </a:p>
          <a:p>
            <a:pPr marL="0" indent="0">
              <a:buNone/>
            </a:pPr>
            <a:r>
              <a:rPr lang="en-US" sz="3200" dirty="0"/>
              <a:t> </a:t>
            </a:r>
            <a:r>
              <a:rPr lang="en-US" sz="3200" dirty="0" smtClean="0"/>
              <a:t>                     ---------- Catabolic  </a:t>
            </a:r>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20382725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762000"/>
          </a:xfrm>
        </p:spPr>
        <p:txBody>
          <a:bodyPr>
            <a:normAutofit/>
          </a:bodyPr>
          <a:lstStyle/>
          <a:p>
            <a:r>
              <a:rPr lang="en-US" altLang="en-US" dirty="0">
                <a:effectLst>
                  <a:outerShdw blurRad="38100" dist="38100" dir="2700000" algn="tl">
                    <a:srgbClr val="C0C0C0"/>
                  </a:outerShdw>
                </a:effectLst>
                <a:latin typeface="Cambria" charset="0"/>
                <a:ea typeface="ＭＳ Ｐゴシック" charset="-128"/>
              </a:rPr>
              <a:t>Enzyme Control of the </a:t>
            </a:r>
            <a:r>
              <a:rPr lang="en-US" altLang="en-US" dirty="0" smtClean="0">
                <a:effectLst>
                  <a:outerShdw blurRad="38100" dist="38100" dir="2700000" algn="tl">
                    <a:srgbClr val="C0C0C0"/>
                  </a:outerShdw>
                </a:effectLst>
                <a:latin typeface="Cambria" charset="0"/>
                <a:ea typeface="ＭＳ Ｐゴシック" charset="-128"/>
              </a:rPr>
              <a:t>TCA Cycle </a:t>
            </a:r>
            <a:endParaRPr lang="ar-SA" altLang="en-US" dirty="0">
              <a:effectLst>
                <a:outerShdw blurRad="38100" dist="38100" dir="2700000" algn="tl">
                  <a:srgbClr val="C0C0C0"/>
                </a:outerShdw>
              </a:effectLst>
              <a:latin typeface="Cambria" charset="0"/>
              <a:ea typeface="ＭＳ Ｐゴシック" charset="-128"/>
            </a:endParaRPr>
          </a:p>
        </p:txBody>
      </p:sp>
      <p:pic>
        <p:nvPicPr>
          <p:cNvPr id="4" name="Picture 3" descr="Screen Shot 2012-03-02 at 3.52.05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1992" y="1258824"/>
            <a:ext cx="4567428" cy="5522976"/>
          </a:xfrm>
          <a:prstGeom prst="rect">
            <a:avLst/>
          </a:prstGeom>
          <a:noFill/>
          <a:ln w="28575">
            <a:solidFill>
              <a:schemeClr val="accent1"/>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6264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92138"/>
            <a:ext cx="7202488" cy="1049337"/>
          </a:xfrm>
        </p:spPr>
        <p:txBody>
          <a:bodyPr/>
          <a:lstStyle/>
          <a:p>
            <a:r>
              <a:rPr lang="en-US" altLang="en-US" sz="3600" dirty="0">
                <a:effectLst>
                  <a:outerShdw blurRad="38100" dist="38100" dir="2700000" algn="tl">
                    <a:srgbClr val="C0C0C0"/>
                  </a:outerShdw>
                </a:effectLst>
                <a:latin typeface="Cambria" charset="0"/>
                <a:ea typeface="ＭＳ Ｐゴシック" charset="-128"/>
              </a:rPr>
              <a:t>Inhibitors of TCA Cycle</a:t>
            </a:r>
            <a:endParaRPr lang="ar-SA" altLang="en-US" sz="3600" dirty="0">
              <a:effectLst>
                <a:outerShdw blurRad="38100" dist="38100" dir="2700000" algn="tl">
                  <a:srgbClr val="C0C0C0"/>
                </a:outerShdw>
              </a:effectLst>
              <a:latin typeface="Cambria" charset="0"/>
              <a:ea typeface="ＭＳ Ｐゴシック" charset="-128"/>
            </a:endParaRPr>
          </a:p>
        </p:txBody>
      </p:sp>
      <p:sp>
        <p:nvSpPr>
          <p:cNvPr id="4" name="Content Placeholder 2"/>
          <p:cNvSpPr>
            <a:spLocks noGrp="1"/>
          </p:cNvSpPr>
          <p:nvPr>
            <p:ph idx="4294967295"/>
          </p:nvPr>
        </p:nvSpPr>
        <p:spPr>
          <a:xfrm>
            <a:off x="1552575" y="1231900"/>
            <a:ext cx="7591425" cy="4730750"/>
          </a:xfrm>
        </p:spPr>
        <p:txBody>
          <a:bodyPr>
            <a:noAutofit/>
          </a:bodyPr>
          <a:lstStyle/>
          <a:p>
            <a:pPr algn="just" rtl="0"/>
            <a:endParaRPr lang="en-US" altLang="en-US" dirty="0">
              <a:solidFill>
                <a:srgbClr val="CC0099"/>
              </a:solidFill>
              <a:effectLst>
                <a:outerShdw blurRad="38100" dist="38100" dir="2700000" algn="tl">
                  <a:srgbClr val="C0C0C0"/>
                </a:outerShdw>
              </a:effectLst>
              <a:latin typeface="Cambria" charset="0"/>
              <a:ea typeface="ＭＳ Ｐゴシック" charset="-128"/>
            </a:endParaRPr>
          </a:p>
          <a:p>
            <a:pPr algn="just" rtl="0"/>
            <a:r>
              <a:rPr lang="en-US" altLang="en-US" sz="2400" dirty="0" smtClean="0">
                <a:effectLst>
                  <a:outerShdw blurRad="38100" dist="38100" dir="2700000" algn="tl">
                    <a:srgbClr val="C0C0C0"/>
                  </a:outerShdw>
                </a:effectLst>
                <a:latin typeface="Cambria" charset="0"/>
                <a:ea typeface="ＭＳ Ｐゴシック" charset="-128"/>
              </a:rPr>
              <a:t>Arsenate </a:t>
            </a:r>
            <a:r>
              <a:rPr lang="en-US" altLang="en-US" sz="2400" dirty="0">
                <a:effectLst>
                  <a:outerShdw blurRad="38100" dist="38100" dir="2700000" algn="tl">
                    <a:srgbClr val="C0C0C0"/>
                  </a:outerShdw>
                </a:effectLst>
                <a:latin typeface="Cambria" charset="0"/>
                <a:ea typeface="ＭＳ Ｐゴシック" charset="-128"/>
              </a:rPr>
              <a:t>and Mercury : </a:t>
            </a:r>
          </a:p>
          <a:p>
            <a:pPr algn="just" rtl="0">
              <a:buFont typeface="Wingdings 2" charset="2"/>
              <a:buNone/>
            </a:pPr>
            <a:r>
              <a:rPr lang="en-US" altLang="en-US" sz="2400" dirty="0">
                <a:solidFill>
                  <a:srgbClr val="191919"/>
                </a:solidFill>
                <a:latin typeface="Cambria" charset="0"/>
                <a:ea typeface="ＭＳ Ｐゴシック" charset="-128"/>
              </a:rPr>
              <a:t>-Inhibit Pyruvate dehydrogenase and α-ketoglutarate dehydrogenase </a:t>
            </a:r>
            <a:r>
              <a:rPr lang="en-US" altLang="en-US" sz="2400" dirty="0" smtClean="0">
                <a:solidFill>
                  <a:srgbClr val="191919"/>
                </a:solidFill>
                <a:latin typeface="Cambria" charset="0"/>
                <a:ea typeface="ＭＳ Ｐゴシック" charset="-128"/>
              </a:rPr>
              <a:t>complexes.</a:t>
            </a:r>
          </a:p>
          <a:p>
            <a:pPr algn="just" rtl="0">
              <a:buFont typeface="Wingdings 2" charset="2"/>
              <a:buNone/>
            </a:pPr>
            <a:endParaRPr lang="en-US" altLang="en-US" sz="2400" dirty="0">
              <a:solidFill>
                <a:srgbClr val="191919"/>
              </a:solidFill>
              <a:latin typeface="Cambria" charset="0"/>
              <a:ea typeface="ＭＳ Ｐゴシック" charset="-128"/>
            </a:endParaRPr>
          </a:p>
          <a:p>
            <a:pPr algn="just"/>
            <a:r>
              <a:rPr lang="en-US" altLang="en-US" sz="2400" dirty="0" smtClean="0">
                <a:solidFill>
                  <a:srgbClr val="191919"/>
                </a:solidFill>
                <a:latin typeface="Cambria" charset="0"/>
                <a:ea typeface="ＭＳ Ｐゴシック" charset="-128"/>
              </a:rPr>
              <a:t>Certain free radical hydrogen peroxide (H2O2) </a:t>
            </a:r>
            <a:endParaRPr lang="en-US" altLang="en-US" sz="2400" dirty="0">
              <a:solidFill>
                <a:srgbClr val="191919"/>
              </a:solidFill>
              <a:latin typeface="Cambria" charset="0"/>
              <a:ea typeface="ＭＳ Ｐゴシック" charset="-128"/>
            </a:endParaRPr>
          </a:p>
          <a:p>
            <a:pPr algn="just" rtl="0">
              <a:buFont typeface="Wingdings 2" charset="2"/>
              <a:buNone/>
            </a:pPr>
            <a:endParaRPr lang="en-US" altLang="en-US" sz="2400" dirty="0">
              <a:solidFill>
                <a:srgbClr val="191919"/>
              </a:solidFill>
              <a:latin typeface="Cambria" charset="0"/>
              <a:ea typeface="ＭＳ Ｐゴシック" charset="-128"/>
            </a:endParaRPr>
          </a:p>
        </p:txBody>
      </p:sp>
    </p:spTree>
    <p:extLst>
      <p:ext uri="{BB962C8B-B14F-4D97-AF65-F5344CB8AC3E}">
        <p14:creationId xmlns:p14="http://schemas.microsoft.com/office/powerpoint/2010/main" val="21297601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0492" y="765048"/>
            <a:ext cx="5829300" cy="914400"/>
          </a:xfrm>
        </p:spPr>
        <p:txBody>
          <a:bodyPr/>
          <a:lstStyle/>
          <a:p>
            <a:r>
              <a:rPr lang="en-US" altLang="en-US" sz="3600" dirty="0">
                <a:effectLst>
                  <a:outerShdw blurRad="38100" dist="38100" dir="2700000" algn="tl">
                    <a:srgbClr val="C0C0C0"/>
                  </a:outerShdw>
                </a:effectLst>
                <a:latin typeface="Cambria" charset="0"/>
                <a:ea typeface="ＭＳ Ｐゴシック" charset="-128"/>
              </a:rPr>
              <a:t>Products of </a:t>
            </a:r>
            <a:r>
              <a:rPr lang="en-US" altLang="en-US" sz="3600" dirty="0" err="1">
                <a:effectLst>
                  <a:outerShdw blurRad="38100" dist="38100" dir="2700000" algn="tl">
                    <a:srgbClr val="C0C0C0"/>
                  </a:outerShdw>
                </a:effectLst>
                <a:latin typeface="Cambria" charset="0"/>
                <a:ea typeface="ＭＳ Ｐゴシック" charset="-128"/>
              </a:rPr>
              <a:t>Kreb</a:t>
            </a:r>
            <a:r>
              <a:rPr lang="ja-JP" altLang="en-US" sz="3600" dirty="0">
                <a:effectLst>
                  <a:outerShdw blurRad="38100" dist="38100" dir="2700000" algn="tl">
                    <a:srgbClr val="C0C0C0"/>
                  </a:outerShdw>
                </a:effectLst>
                <a:latin typeface="Cambria" charset="0"/>
                <a:ea typeface="ＭＳ Ｐゴシック" charset="-128"/>
              </a:rPr>
              <a:t>’</a:t>
            </a:r>
            <a:r>
              <a:rPr lang="en-US" altLang="ja-JP" sz="3600" dirty="0">
                <a:effectLst>
                  <a:outerShdw blurRad="38100" dist="38100" dir="2700000" algn="tl">
                    <a:srgbClr val="C0C0C0"/>
                  </a:outerShdw>
                </a:effectLst>
                <a:latin typeface="Cambria" charset="0"/>
                <a:ea typeface="ＭＳ Ｐゴシック" charset="-128"/>
              </a:rPr>
              <a:t>s Cycle</a:t>
            </a:r>
            <a:endParaRPr lang="ar-SA" altLang="en-US" sz="3600" dirty="0">
              <a:effectLst>
                <a:outerShdw blurRad="38100" dist="38100" dir="2700000" algn="tl">
                  <a:srgbClr val="C0C0C0"/>
                </a:outerShdw>
              </a:effectLst>
              <a:latin typeface="Cambria" charset="0"/>
              <a:ea typeface="ＭＳ Ｐゴシック" charset="-128"/>
            </a:endParaRPr>
          </a:p>
        </p:txBody>
      </p:sp>
      <p:sp>
        <p:nvSpPr>
          <p:cNvPr id="4" name="Content Placeholder 2"/>
          <p:cNvSpPr>
            <a:spLocks noGrp="1"/>
          </p:cNvSpPr>
          <p:nvPr>
            <p:ph idx="1"/>
          </p:nvPr>
        </p:nvSpPr>
        <p:spPr>
          <a:xfrm>
            <a:off x="1206062" y="2015732"/>
            <a:ext cx="7476165" cy="3964444"/>
          </a:xfrm>
        </p:spPr>
        <p:txBody>
          <a:bodyPr rtlCol="0">
            <a:normAutofit/>
          </a:bodyPr>
          <a:lstStyle/>
          <a:p>
            <a:pPr>
              <a:buFont typeface="Wingdings 2" pitchFamily="18" charset="2"/>
              <a:buChar char=""/>
              <a:defRPr/>
            </a:pPr>
            <a:r>
              <a:rPr lang="en-US" sz="2400" dirty="0">
                <a:latin typeface="Cambria" pitchFamily="18" charset="0"/>
              </a:rPr>
              <a:t>2 CO</a:t>
            </a:r>
            <a:r>
              <a:rPr lang="en-US" sz="2400" baseline="-25000" dirty="0">
                <a:latin typeface="Cambria" pitchFamily="18" charset="0"/>
              </a:rPr>
              <a:t>2</a:t>
            </a:r>
          </a:p>
          <a:p>
            <a:pPr>
              <a:buFont typeface="Wingdings 2" pitchFamily="18" charset="2"/>
              <a:buChar char=""/>
              <a:defRPr/>
            </a:pPr>
            <a:r>
              <a:rPr lang="en-US" sz="2400" dirty="0">
                <a:latin typeface="Cambria" pitchFamily="18" charset="0"/>
              </a:rPr>
              <a:t>3 NADH</a:t>
            </a:r>
          </a:p>
          <a:p>
            <a:pPr>
              <a:buFont typeface="Wingdings 2" pitchFamily="18" charset="2"/>
              <a:buChar char=""/>
              <a:defRPr/>
            </a:pPr>
            <a:r>
              <a:rPr lang="en-US" sz="2400" dirty="0">
                <a:latin typeface="Cambria" pitchFamily="18" charset="0"/>
              </a:rPr>
              <a:t>1 ATP            </a:t>
            </a:r>
            <a:r>
              <a:rPr lang="en-US" sz="2400" dirty="0" smtClean="0">
                <a:latin typeface="Cambria" pitchFamily="18" charset="0"/>
              </a:rPr>
              <a:t> </a:t>
            </a:r>
            <a:r>
              <a:rPr lang="en-US" sz="2400" dirty="0">
                <a:latin typeface="Cambria" pitchFamily="18" charset="0"/>
              </a:rPr>
              <a:t>Per 1 Acetyl CoA  (double for </a:t>
            </a:r>
            <a:r>
              <a:rPr lang="en-US" sz="2400" dirty="0" smtClean="0">
                <a:latin typeface="Cambria" pitchFamily="18" charset="0"/>
              </a:rPr>
              <a:t>1 </a:t>
            </a:r>
            <a:r>
              <a:rPr lang="en-US" sz="2400" dirty="0">
                <a:latin typeface="Cambria" pitchFamily="18" charset="0"/>
              </a:rPr>
              <a:t>glucose)          </a:t>
            </a:r>
          </a:p>
          <a:p>
            <a:pPr>
              <a:buFont typeface="Wingdings 2" pitchFamily="18" charset="2"/>
              <a:buChar char=""/>
              <a:defRPr/>
            </a:pPr>
            <a:r>
              <a:rPr lang="en-US" sz="2400" dirty="0">
                <a:latin typeface="Cambria" pitchFamily="18" charset="0"/>
              </a:rPr>
              <a:t>1 FADH</a:t>
            </a:r>
            <a:r>
              <a:rPr lang="en-US" sz="2400" baseline="-25000" dirty="0">
                <a:latin typeface="Cambria" pitchFamily="18" charset="0"/>
              </a:rPr>
              <a:t>2</a:t>
            </a:r>
          </a:p>
          <a:p>
            <a:pPr>
              <a:buNone/>
              <a:defRPr/>
            </a:pPr>
            <a:endParaRPr lang="en-US" sz="2400" dirty="0">
              <a:latin typeface="Cambria" pitchFamily="18" charset="0"/>
            </a:endParaRPr>
          </a:p>
          <a:p>
            <a:pPr>
              <a:buFont typeface="Wingdings 2" pitchFamily="18" charset="2"/>
              <a:buChar char=""/>
              <a:defRPr/>
            </a:pPr>
            <a:r>
              <a:rPr lang="en-US" sz="2400" dirty="0">
                <a:effectLst>
                  <a:outerShdw blurRad="38100" dist="38100" dir="2700000" algn="tl">
                    <a:srgbClr val="000000">
                      <a:alpha val="43137"/>
                    </a:srgbClr>
                  </a:outerShdw>
                </a:effectLst>
                <a:latin typeface="Cambria" pitchFamily="18" charset="0"/>
              </a:rPr>
              <a:t>ATP Yield:</a:t>
            </a:r>
          </a:p>
          <a:p>
            <a:pPr lvl="1">
              <a:buFont typeface="Arial"/>
              <a:buChar char="•"/>
              <a:defRPr/>
            </a:pPr>
            <a:r>
              <a:rPr lang="en-US" dirty="0" smtClean="0">
                <a:latin typeface="Cambria" pitchFamily="18" charset="0"/>
                <a:ea typeface="+mn-ea"/>
              </a:rPr>
              <a:t>Each NADH yields 3 ATP</a:t>
            </a:r>
          </a:p>
          <a:p>
            <a:pPr lvl="1">
              <a:buFont typeface="Arial"/>
              <a:buChar char="•"/>
              <a:defRPr/>
            </a:pPr>
            <a:r>
              <a:rPr lang="en-US" dirty="0" smtClean="0">
                <a:latin typeface="Cambria" pitchFamily="18" charset="0"/>
                <a:ea typeface="+mn-ea"/>
              </a:rPr>
              <a:t>Each FADH</a:t>
            </a:r>
            <a:r>
              <a:rPr lang="en-US" baseline="-25000" dirty="0" smtClean="0">
                <a:latin typeface="Cambria" pitchFamily="18" charset="0"/>
                <a:ea typeface="+mn-ea"/>
              </a:rPr>
              <a:t>2</a:t>
            </a:r>
            <a:r>
              <a:rPr lang="en-US" dirty="0">
                <a:latin typeface="Cambria" pitchFamily="18" charset="0"/>
                <a:ea typeface="+mn-ea"/>
              </a:rPr>
              <a:t> </a:t>
            </a:r>
            <a:r>
              <a:rPr lang="en-US" dirty="0" smtClean="0">
                <a:latin typeface="Cambria" pitchFamily="18" charset="0"/>
                <a:ea typeface="+mn-ea"/>
              </a:rPr>
              <a:t>yields 2 ATP</a:t>
            </a:r>
            <a:endParaRPr lang="en-US" baseline="-25000" dirty="0">
              <a:latin typeface="Cambria" pitchFamily="18" charset="0"/>
              <a:ea typeface="+mn-ea"/>
            </a:endParaRPr>
          </a:p>
        </p:txBody>
      </p:sp>
      <p:sp>
        <p:nvSpPr>
          <p:cNvPr id="5" name="Left Brace 4"/>
          <p:cNvSpPr>
            <a:spLocks/>
          </p:cNvSpPr>
          <p:nvPr/>
        </p:nvSpPr>
        <p:spPr bwMode="auto">
          <a:xfrm rot="10800000">
            <a:off x="2615023" y="2133599"/>
            <a:ext cx="532210" cy="1752600"/>
          </a:xfrm>
          <a:prstGeom prst="leftBrace">
            <a:avLst>
              <a:gd name="adj1" fmla="val 11526"/>
              <a:gd name="adj2" fmla="val 46190"/>
            </a:avLst>
          </a:prstGeom>
          <a:noFill/>
          <a:ln w="28575">
            <a:solidFill>
              <a:schemeClr val="accent1"/>
            </a:solidFill>
            <a:round/>
            <a:headEnd/>
            <a:tailEnd/>
          </a:ln>
          <a:effectLst>
            <a:outerShdw blurRad="63500" dist="26940" dir="5400000" algn="t" rotWithShape="0">
              <a:srgbClr val="000000">
                <a:alpha val="50000"/>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r" rtl="1"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r" rtl="1"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r" rtl="1"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r" rtl="1" eaLnBrk="0" fontAlgn="base" hangingPunct="0">
              <a:spcBef>
                <a:spcPct val="0"/>
              </a:spcBef>
              <a:spcAft>
                <a:spcPct val="0"/>
              </a:spcAft>
              <a:defRPr sz="2400">
                <a:solidFill>
                  <a:schemeClr val="tx1"/>
                </a:solidFill>
                <a:latin typeface="Arial" charset="0"/>
                <a:ea typeface="ＭＳ Ｐゴシック" charset="-128"/>
              </a:defRPr>
            </a:lvl9pPr>
          </a:lstStyle>
          <a:p>
            <a:pPr algn="ctr" rtl="0" eaLnBrk="1" hangingPunct="1"/>
            <a:endParaRPr lang="en-US" altLang="en-US" sz="1800" b="1">
              <a:latin typeface="Perpetua" charset="0"/>
            </a:endParaRPr>
          </a:p>
        </p:txBody>
      </p:sp>
    </p:spTree>
    <p:extLst>
      <p:ext uri="{BB962C8B-B14F-4D97-AF65-F5344CB8AC3E}">
        <p14:creationId xmlns:p14="http://schemas.microsoft.com/office/powerpoint/2010/main" val="374254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5740" y="274638"/>
            <a:ext cx="8490204" cy="639762"/>
          </a:xfrm>
        </p:spPr>
        <p:txBody>
          <a:bodyPr>
            <a:normAutofit fontScale="90000"/>
          </a:bodyPr>
          <a:lstStyle/>
          <a:p>
            <a:pPr algn="ctr"/>
            <a:r>
              <a:rPr lang="en-US" altLang="en-US" sz="2400" dirty="0">
                <a:effectLst>
                  <a:outerShdw blurRad="38100" dist="38100" dir="2700000" algn="tl">
                    <a:srgbClr val="C0C0C0"/>
                  </a:outerShdw>
                </a:effectLst>
                <a:latin typeface="Cambria" charset="0"/>
                <a:ea typeface="ＭＳ Ｐゴシック" charset="-128"/>
              </a:rPr>
              <a:t>Summary of total energy yield of  complete oxidation of 1 glucose molecule  </a:t>
            </a: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15212256"/>
              </p:ext>
            </p:extLst>
          </p:nvPr>
        </p:nvGraphicFramePr>
        <p:xfrm>
          <a:off x="457200" y="1144685"/>
          <a:ext cx="8458201" cy="4929546"/>
        </p:xfrm>
        <a:graphic>
          <a:graphicData uri="http://schemas.openxmlformats.org/drawingml/2006/table">
            <a:tbl>
              <a:tblPr/>
              <a:tblGrid>
                <a:gridCol w="2364168"/>
                <a:gridCol w="1475859"/>
                <a:gridCol w="1401676"/>
                <a:gridCol w="3216498"/>
              </a:tblGrid>
              <a:tr h="725008">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erpetua" charset="0"/>
                          <a:ea typeface="ＭＳ Ｐゴシック" charset="-128"/>
                        </a:rPr>
                        <a:t>Step</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erpetua" charset="0"/>
                          <a:ea typeface="ＭＳ Ｐゴシック" charset="-128"/>
                        </a:rPr>
                        <a:t>Coenzyme Yield</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erpetua" charset="0"/>
                          <a:ea typeface="ＭＳ Ｐゴシック" charset="-128"/>
                        </a:rPr>
                        <a:t>ATP Yield</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erpetua" charset="0"/>
                          <a:ea typeface="ＭＳ Ｐゴシック" charset="-128"/>
                        </a:rPr>
                        <a:t>Source of ATP</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r>
              <a:tr h="625127">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erpetua" charset="0"/>
                          <a:ea typeface="ＭＳ Ｐゴシック" charset="-128"/>
                        </a:rPr>
                        <a:t>Glycolysis –Stage 1</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Perpetua" charset="0"/>
                        <a:ea typeface="ＭＳ Ｐゴシック" charset="-128"/>
                      </a:endParaRP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erpetua" charset="0"/>
                          <a:ea typeface="ＭＳ Ｐゴシック" charset="-128"/>
                        </a:rPr>
                        <a:t>- 2</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Perpetua" charset="0"/>
                          <a:ea typeface="ＭＳ Ｐゴシック" charset="-128"/>
                        </a:rPr>
                        <a:t>Phosphorylation of glucose and fructose uses 2 ATP</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r>
              <a:tr h="570122">
                <a:tc rowSpan="2">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erpetua" charset="0"/>
                          <a:ea typeface="ＭＳ Ｐゴシック" charset="-128"/>
                        </a:rPr>
                        <a:t>Glycolysis –Stage 2</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Perpetua" charset="0"/>
                        <a:ea typeface="ＭＳ Ｐゴシック" charset="-128"/>
                      </a:endParaRP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0000"/>
                          </a:solidFill>
                          <a:effectLst/>
                          <a:latin typeface="Perpetua" charset="0"/>
                          <a:ea typeface="ＭＳ Ｐゴシック" charset="-128"/>
                        </a:rPr>
                        <a:t>4</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Perpetua" charset="0"/>
                          <a:ea typeface="ＭＳ Ｐゴシック" charset="-128"/>
                        </a:rPr>
                        <a:t>Substrate level phosphorylation</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r>
              <a:tr h="413785">
                <a:tc vMerge="1">
                  <a:txBody>
                    <a:bodyPr/>
                    <a:lstStyle/>
                    <a:p>
                      <a:endParaRPr lang="en-US"/>
                    </a:p>
                  </a:txBody>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Perpetua" charset="0"/>
                          <a:ea typeface="ＭＳ Ｐゴシック" charset="-128"/>
                        </a:rPr>
                        <a:t>2 NADH</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0000"/>
                          </a:solidFill>
                          <a:effectLst/>
                          <a:latin typeface="Perpetua" charset="0"/>
                          <a:ea typeface="ＭＳ Ｐゴシック" charset="-128"/>
                        </a:rPr>
                        <a:t>2 * 3 = </a:t>
                      </a:r>
                      <a:r>
                        <a:rPr kumimoji="0" lang="en-US" altLang="en-US" sz="2000" b="1" i="0" u="none" strike="noStrike" cap="none" normalizeH="0" baseline="0" dirty="0" smtClean="0">
                          <a:ln>
                            <a:noFill/>
                          </a:ln>
                          <a:solidFill>
                            <a:srgbClr val="000000"/>
                          </a:solidFill>
                          <a:effectLst/>
                          <a:latin typeface="Perpetua" charset="0"/>
                          <a:ea typeface="ＭＳ Ｐゴシック" charset="-128"/>
                        </a:rPr>
                        <a:t>6</a:t>
                      </a:r>
                      <a:endParaRPr kumimoji="0" lang="en-US" altLang="en-US" sz="2000" b="1" i="0" u="none" strike="noStrike" cap="none" normalizeH="0" baseline="0" dirty="0">
                        <a:ln>
                          <a:noFill/>
                        </a:ln>
                        <a:solidFill>
                          <a:srgbClr val="000000"/>
                        </a:solidFill>
                        <a:effectLst/>
                        <a:latin typeface="Perpetua" charset="0"/>
                        <a:ea typeface="ＭＳ Ｐゴシック" charset="-128"/>
                      </a:endParaRP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Perpetua" charset="0"/>
                          <a:ea typeface="ＭＳ Ｐゴシック" charset="-128"/>
                        </a:rPr>
                        <a:t>Oxidative phosphorylation</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r>
              <a:tr h="570122">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erpetua" charset="0"/>
                          <a:ea typeface="ＭＳ Ｐゴシック" charset="-128"/>
                        </a:rPr>
                        <a:t>Pyruvate metabolism</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Perpetua" charset="0"/>
                          <a:ea typeface="ＭＳ Ｐゴシック" charset="-128"/>
                        </a:rPr>
                        <a:t>2 NADH</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en-US" sz="2000" b="0" i="0" u="none" strike="noStrike" cap="none" normalizeH="0" baseline="0" dirty="0" smtClean="0">
                          <a:ln>
                            <a:noFill/>
                          </a:ln>
                          <a:solidFill>
                            <a:srgbClr val="000000"/>
                          </a:solidFill>
                          <a:effectLst/>
                          <a:latin typeface="Perpetua" charset="0"/>
                          <a:ea typeface="ＭＳ Ｐゴシック" charset="-128"/>
                        </a:rPr>
                        <a:t>2 * 3 = </a:t>
                      </a:r>
                      <a:r>
                        <a:rPr kumimoji="0" lang="en-US" altLang="en-US" sz="2000" b="1" i="0" u="none" strike="noStrike" cap="none" normalizeH="0" baseline="0" dirty="0" smtClean="0">
                          <a:ln>
                            <a:noFill/>
                          </a:ln>
                          <a:solidFill>
                            <a:srgbClr val="000000"/>
                          </a:solidFill>
                          <a:effectLst/>
                          <a:latin typeface="Perpetua" charset="0"/>
                          <a:ea typeface="ＭＳ Ｐゴシック" charset="-128"/>
                        </a:rPr>
                        <a:t>6</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Perpetua" charset="0"/>
                          <a:ea typeface="ＭＳ Ｐゴシック" charset="-128"/>
                        </a:rPr>
                        <a:t>Oxidative phosphorylation</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r>
              <a:tr h="570122">
                <a:tc rowSpan="3">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erpetua" charset="0"/>
                          <a:ea typeface="ＭＳ Ｐゴシック" charset="-128"/>
                        </a:rPr>
                        <a:t>TCA cycle</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Perpetua" charset="0"/>
                        <a:ea typeface="ＭＳ Ｐゴシック" charset="-128"/>
                      </a:endParaRP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FF0000"/>
                          </a:solidFill>
                          <a:effectLst/>
                          <a:latin typeface="Perpetua" charset="0"/>
                          <a:ea typeface="ＭＳ Ｐゴシック" charset="-128"/>
                        </a:rPr>
                        <a:t>2</a:t>
                      </a:r>
                      <a:endParaRPr kumimoji="0" lang="en-US" altLang="en-US" sz="2000" b="1" i="0" u="none" strike="noStrike" cap="none" normalizeH="0" baseline="0" dirty="0">
                        <a:ln>
                          <a:noFill/>
                        </a:ln>
                        <a:solidFill>
                          <a:srgbClr val="FF0000"/>
                        </a:solidFill>
                        <a:effectLst/>
                        <a:latin typeface="Perpetua" charset="0"/>
                        <a:ea typeface="ＭＳ Ｐゴシック" charset="-128"/>
                      </a:endParaRP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Perpetua" charset="0"/>
                          <a:ea typeface="ＭＳ Ｐゴシック" charset="-128"/>
                        </a:rPr>
                        <a:t>Substrate level phosphorylation</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r>
              <a:tr h="413785">
                <a:tc vMerge="1">
                  <a:txBody>
                    <a:bodyPr/>
                    <a:lstStyle/>
                    <a:p>
                      <a:endParaRPr lang="en-US"/>
                    </a:p>
                  </a:txBody>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Perpetua" charset="0"/>
                          <a:ea typeface="ＭＳ Ｐゴシック" charset="-128"/>
                        </a:rPr>
                        <a:t>6 NADH</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0000"/>
                          </a:solidFill>
                          <a:effectLst/>
                          <a:latin typeface="Perpetua" charset="0"/>
                          <a:ea typeface="ＭＳ Ｐゴシック" charset="-128"/>
                        </a:rPr>
                        <a:t>6 * 3 = </a:t>
                      </a:r>
                      <a:r>
                        <a:rPr kumimoji="0" lang="en-US" altLang="en-US" sz="2000" b="1" i="0" u="none" strike="noStrike" cap="none" normalizeH="0" baseline="0" dirty="0" smtClean="0">
                          <a:ln>
                            <a:noFill/>
                          </a:ln>
                          <a:solidFill>
                            <a:srgbClr val="000000"/>
                          </a:solidFill>
                          <a:effectLst/>
                          <a:latin typeface="Perpetua" charset="0"/>
                          <a:ea typeface="ＭＳ Ｐゴシック" charset="-128"/>
                        </a:rPr>
                        <a:t>18</a:t>
                      </a:r>
                      <a:endParaRPr kumimoji="0" lang="en-US" altLang="en-US" sz="2000" b="1" i="0" u="none" strike="noStrike" cap="none" normalizeH="0" baseline="0" dirty="0">
                        <a:ln>
                          <a:noFill/>
                        </a:ln>
                        <a:solidFill>
                          <a:srgbClr val="000000"/>
                        </a:solidFill>
                        <a:effectLst/>
                        <a:latin typeface="Perpetua" charset="0"/>
                        <a:ea typeface="ＭＳ Ｐゴシック" charset="-128"/>
                      </a:endParaRP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Perpetua" charset="0"/>
                          <a:ea typeface="ＭＳ Ｐゴシック" charset="-128"/>
                        </a:rPr>
                        <a:t>Oxidative phosphorylation</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r>
              <a:tr h="413785">
                <a:tc vMerge="1">
                  <a:txBody>
                    <a:bodyPr/>
                    <a:lstStyle/>
                    <a:p>
                      <a:endParaRPr lang="en-US"/>
                    </a:p>
                  </a:txBody>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Perpetua" charset="0"/>
                          <a:ea typeface="ＭＳ Ｐゴシック" charset="-128"/>
                        </a:rPr>
                        <a:t>2 FADH</a:t>
                      </a:r>
                      <a:r>
                        <a:rPr kumimoji="0" lang="en-US" altLang="en-US" sz="2000" b="0" i="0" u="none" strike="noStrike" cap="none" normalizeH="0" baseline="-25000">
                          <a:ln>
                            <a:noFill/>
                          </a:ln>
                          <a:solidFill>
                            <a:srgbClr val="000000"/>
                          </a:solidFill>
                          <a:effectLst/>
                          <a:latin typeface="Perpetua" charset="0"/>
                          <a:ea typeface="ＭＳ Ｐゴシック" charset="-128"/>
                        </a:rPr>
                        <a:t>2</a:t>
                      </a:r>
                      <a:endParaRPr kumimoji="0" lang="en-US" altLang="en-US" sz="2000" b="0" i="0" u="none" strike="noStrike" cap="none" normalizeH="0" baseline="0">
                        <a:ln>
                          <a:noFill/>
                        </a:ln>
                        <a:solidFill>
                          <a:srgbClr val="000000"/>
                        </a:solidFill>
                        <a:effectLst/>
                        <a:latin typeface="Perpetua" charset="0"/>
                        <a:ea typeface="ＭＳ Ｐゴシック" charset="-128"/>
                      </a:endParaRP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0000"/>
                          </a:solidFill>
                          <a:effectLst/>
                          <a:latin typeface="Perpetua" charset="0"/>
                          <a:ea typeface="ＭＳ Ｐゴシック" charset="-128"/>
                        </a:rPr>
                        <a:t>2 * 2 = </a:t>
                      </a:r>
                      <a:r>
                        <a:rPr kumimoji="0" lang="en-US" altLang="en-US" sz="2000" b="1" i="0" u="none" strike="noStrike" cap="none" normalizeH="0" baseline="0" dirty="0" smtClean="0">
                          <a:ln>
                            <a:noFill/>
                          </a:ln>
                          <a:solidFill>
                            <a:srgbClr val="000000"/>
                          </a:solidFill>
                          <a:effectLst/>
                          <a:latin typeface="Perpetua" charset="0"/>
                          <a:ea typeface="ＭＳ Ｐゴシック" charset="-128"/>
                        </a:rPr>
                        <a:t>4</a:t>
                      </a:r>
                      <a:endParaRPr kumimoji="0" lang="en-US" altLang="en-US" sz="2000" b="1" i="0" u="none" strike="noStrike" cap="none" normalizeH="0" baseline="0" dirty="0">
                        <a:ln>
                          <a:noFill/>
                        </a:ln>
                        <a:solidFill>
                          <a:srgbClr val="000000"/>
                        </a:solidFill>
                        <a:effectLst/>
                        <a:latin typeface="Perpetua" charset="0"/>
                        <a:ea typeface="ＭＳ Ｐゴシック" charset="-128"/>
                      </a:endParaRP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Perpetua" charset="0"/>
                          <a:ea typeface="ＭＳ Ｐゴシック" charset="-128"/>
                        </a:rPr>
                        <a:t>Oxidative phosphorylation</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DECDCC"/>
                    </a:solidFill>
                  </a:tcPr>
                </a:tc>
              </a:tr>
              <a:tr h="420859">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Perpetua" charset="0"/>
                          <a:ea typeface="ＭＳ Ｐゴシック" charset="-128"/>
                        </a:rPr>
                        <a:t>Total Yield</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Perpetua" charset="0"/>
                        <a:ea typeface="ＭＳ Ｐゴシック" charset="-128"/>
                      </a:endParaRP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0000"/>
                          </a:solidFill>
                          <a:effectLst/>
                          <a:latin typeface="Perpetua" charset="0"/>
                          <a:ea typeface="ＭＳ Ｐゴシック" charset="-128"/>
                        </a:rPr>
                        <a:t>38 ATP</a:t>
                      </a: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algn="r" rtl="1"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Perpetua" charset="0"/>
                        <a:ea typeface="ＭＳ Ｐゴシック" charset="-128"/>
                      </a:endParaRPr>
                    </a:p>
                  </a:txBody>
                  <a:tcPr marL="68580" marR="6858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FE8E7"/>
                    </a:solidFill>
                  </a:tcPr>
                </a:tc>
              </a:tr>
            </a:tbl>
          </a:graphicData>
        </a:graphic>
      </p:graphicFrame>
    </p:spTree>
    <p:extLst>
      <p:ext uri="{BB962C8B-B14F-4D97-AF65-F5344CB8AC3E}">
        <p14:creationId xmlns:p14="http://schemas.microsoft.com/office/powerpoint/2010/main" val="286940052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09800"/>
            <a:ext cx="8229600" cy="1143000"/>
          </a:xfrm>
        </p:spPr>
        <p:txBody>
          <a:bodyPr>
            <a:normAutofit/>
          </a:bodyPr>
          <a:lstStyle/>
          <a:p>
            <a:r>
              <a:rPr lang="en-US" sz="6000" b="1" dirty="0" smtClean="0"/>
              <a:t>Lipids </a:t>
            </a:r>
            <a:endParaRPr lang="en-US" sz="6000" b="1"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1249469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lipids </a:t>
            </a:r>
            <a:endParaRPr lang="en-US" dirty="0"/>
          </a:p>
        </p:txBody>
      </p:sp>
      <p:sp>
        <p:nvSpPr>
          <p:cNvPr id="3" name="Content Placeholder 2"/>
          <p:cNvSpPr>
            <a:spLocks noGrp="1"/>
          </p:cNvSpPr>
          <p:nvPr>
            <p:ph idx="1"/>
          </p:nvPr>
        </p:nvSpPr>
        <p:spPr/>
        <p:txBody>
          <a:bodyPr>
            <a:normAutofit lnSpcReduction="10000"/>
          </a:bodyPr>
          <a:lstStyle/>
          <a:p>
            <a:pPr marL="109728" indent="0">
              <a:buNone/>
            </a:pPr>
            <a:r>
              <a:rPr lang="en-US" b="1" dirty="0"/>
              <a:t>1. </a:t>
            </a:r>
            <a:r>
              <a:rPr lang="en-US" dirty="0"/>
              <a:t>Simple lipids</a:t>
            </a:r>
          </a:p>
          <a:p>
            <a:pPr marL="109728" indent="0">
              <a:buNone/>
            </a:pPr>
            <a:r>
              <a:rPr lang="en-US" b="1" dirty="0"/>
              <a:t>a. </a:t>
            </a:r>
            <a:r>
              <a:rPr lang="en-US" dirty="0"/>
              <a:t>Fatty acids</a:t>
            </a:r>
          </a:p>
          <a:p>
            <a:pPr marL="109728" indent="0">
              <a:buNone/>
            </a:pPr>
            <a:r>
              <a:rPr lang="en-US" b="1" dirty="0"/>
              <a:t>b. </a:t>
            </a:r>
            <a:r>
              <a:rPr lang="en-US" dirty="0" err="1"/>
              <a:t>Triacylglycerols</a:t>
            </a:r>
            <a:r>
              <a:rPr lang="en-US" dirty="0"/>
              <a:t>, </a:t>
            </a:r>
            <a:r>
              <a:rPr lang="en-US" dirty="0" err="1"/>
              <a:t>diacylglycerols</a:t>
            </a:r>
            <a:r>
              <a:rPr lang="en-US" dirty="0"/>
              <a:t>, and </a:t>
            </a:r>
            <a:r>
              <a:rPr lang="en-US" dirty="0" err="1"/>
              <a:t>monoacylglycerols</a:t>
            </a:r>
            <a:endParaRPr lang="en-US" dirty="0"/>
          </a:p>
          <a:p>
            <a:pPr marL="109728" indent="0">
              <a:buNone/>
            </a:pPr>
            <a:r>
              <a:rPr lang="en-US" b="1" dirty="0"/>
              <a:t>c. </a:t>
            </a:r>
            <a:r>
              <a:rPr lang="en-US" dirty="0"/>
              <a:t>Waxes (esters of fatty acids with higher alcohols)</a:t>
            </a:r>
          </a:p>
          <a:p>
            <a:pPr marL="109728" indent="0">
              <a:buNone/>
            </a:pPr>
            <a:r>
              <a:rPr lang="en-US" b="1" dirty="0"/>
              <a:t>(1) </a:t>
            </a:r>
            <a:r>
              <a:rPr lang="en-US" dirty="0"/>
              <a:t>Sterol esters (cholesterol–fatty acid esters)</a:t>
            </a:r>
          </a:p>
          <a:p>
            <a:pPr marL="109728" indent="0">
              <a:buNone/>
            </a:pPr>
            <a:r>
              <a:rPr lang="en-US" b="1" dirty="0"/>
              <a:t>(2) </a:t>
            </a:r>
            <a:r>
              <a:rPr lang="en-US" dirty="0" err="1"/>
              <a:t>Nonsterol</a:t>
            </a:r>
            <a:r>
              <a:rPr lang="en-US" dirty="0"/>
              <a:t> </a:t>
            </a:r>
            <a:r>
              <a:rPr lang="en-US" dirty="0" smtClean="0"/>
              <a:t>esters</a:t>
            </a:r>
            <a:endParaRPr lang="en-US" dirty="0"/>
          </a:p>
        </p:txBody>
      </p:sp>
    </p:spTree>
    <p:extLst>
      <p:ext uri="{BB962C8B-B14F-4D97-AF65-F5344CB8AC3E}">
        <p14:creationId xmlns:p14="http://schemas.microsoft.com/office/powerpoint/2010/main" val="412475298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109728" indent="0">
              <a:buNone/>
            </a:pPr>
            <a:r>
              <a:rPr lang="en-US" dirty="0"/>
              <a:t>Compound lipids</a:t>
            </a:r>
          </a:p>
          <a:p>
            <a:pPr marL="109728" indent="0">
              <a:buNone/>
            </a:pPr>
            <a:r>
              <a:rPr lang="en-US" b="1" dirty="0"/>
              <a:t>a. </a:t>
            </a:r>
            <a:r>
              <a:rPr lang="en-US" dirty="0"/>
              <a:t>Phospholipids</a:t>
            </a:r>
          </a:p>
          <a:p>
            <a:pPr marL="109728" indent="0">
              <a:buNone/>
            </a:pPr>
            <a:r>
              <a:rPr lang="en-US" b="1" dirty="0"/>
              <a:t>(1) </a:t>
            </a:r>
            <a:r>
              <a:rPr lang="en-US" dirty="0" err="1"/>
              <a:t>Phosphatidic</a:t>
            </a:r>
            <a:r>
              <a:rPr lang="en-US" dirty="0"/>
              <a:t> acids (i.e., lecithin, </a:t>
            </a:r>
            <a:r>
              <a:rPr lang="en-US" dirty="0" err="1"/>
              <a:t>cephalins</a:t>
            </a:r>
            <a:r>
              <a:rPr lang="en-US" dirty="0"/>
              <a:t>)</a:t>
            </a:r>
          </a:p>
          <a:p>
            <a:pPr marL="109728" indent="0">
              <a:buNone/>
            </a:pPr>
            <a:r>
              <a:rPr lang="en-US" b="1" dirty="0"/>
              <a:t>(2) </a:t>
            </a:r>
            <a:r>
              <a:rPr lang="en-US" dirty="0" err="1"/>
              <a:t>Plasmalogens</a:t>
            </a:r>
            <a:endParaRPr lang="en-US" dirty="0"/>
          </a:p>
          <a:p>
            <a:pPr marL="109728" indent="0">
              <a:buNone/>
            </a:pPr>
            <a:r>
              <a:rPr lang="en-US" b="1" dirty="0"/>
              <a:t>(3) </a:t>
            </a:r>
            <a:r>
              <a:rPr lang="en-US" dirty="0" err="1"/>
              <a:t>Sphingomyelins</a:t>
            </a:r>
            <a:endParaRPr lang="en-US" dirty="0"/>
          </a:p>
          <a:p>
            <a:pPr marL="109728" indent="0">
              <a:buNone/>
            </a:pPr>
            <a:r>
              <a:rPr lang="en-US" b="1" dirty="0"/>
              <a:t>b. </a:t>
            </a:r>
            <a:r>
              <a:rPr lang="en-US" dirty="0"/>
              <a:t>Glycolipids (carbohydrate containing)</a:t>
            </a:r>
          </a:p>
          <a:p>
            <a:pPr marL="109728" indent="0">
              <a:buNone/>
            </a:pPr>
            <a:r>
              <a:rPr lang="en-US" b="1" dirty="0"/>
              <a:t>c. </a:t>
            </a:r>
            <a:r>
              <a:rPr lang="en-US" dirty="0"/>
              <a:t>Lipoproteins (lipids in association with proteins)</a:t>
            </a:r>
          </a:p>
        </p:txBody>
      </p:sp>
    </p:spTree>
    <p:extLst>
      <p:ext uri="{BB962C8B-B14F-4D97-AF65-F5344CB8AC3E}">
        <p14:creationId xmlns:p14="http://schemas.microsoft.com/office/powerpoint/2010/main" val="33417267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109728" indent="0">
              <a:buNone/>
            </a:pPr>
            <a:r>
              <a:rPr lang="en-US" dirty="0" smtClean="0"/>
              <a:t>3- Derived </a:t>
            </a:r>
            <a:r>
              <a:rPr lang="en-US" dirty="0"/>
              <a:t>lipids (derivatives such as sterols and straight-chain alcohols </a:t>
            </a:r>
            <a:r>
              <a:rPr lang="en-US" dirty="0" smtClean="0"/>
              <a:t>obtained by </a:t>
            </a:r>
            <a:r>
              <a:rPr lang="en-US" dirty="0"/>
              <a:t>hydrolysis of those lipids in groups 1 and 2 that still possess </a:t>
            </a:r>
            <a:r>
              <a:rPr lang="en-US" dirty="0" smtClean="0"/>
              <a:t>general properties </a:t>
            </a:r>
            <a:r>
              <a:rPr lang="en-US" dirty="0"/>
              <a:t>of lipids</a:t>
            </a:r>
            <a:r>
              <a:rPr lang="en-US" dirty="0" smtClean="0"/>
              <a:t>)</a:t>
            </a:r>
          </a:p>
          <a:p>
            <a:pPr marL="109728" indent="0">
              <a:buNone/>
            </a:pPr>
            <a:endParaRPr lang="en-US" dirty="0"/>
          </a:p>
          <a:p>
            <a:r>
              <a:rPr lang="en-US" b="1" dirty="0"/>
              <a:t>4. </a:t>
            </a:r>
            <a:r>
              <a:rPr lang="en-US" dirty="0"/>
              <a:t>Ethyl alcohol (though it is not a </a:t>
            </a:r>
            <a:r>
              <a:rPr lang="en-US" dirty="0" smtClean="0"/>
              <a:t>lipid, </a:t>
            </a:r>
            <a:r>
              <a:rPr lang="en-US" dirty="0"/>
              <a:t>it does supply dietary </a:t>
            </a:r>
            <a:r>
              <a:rPr lang="en-US" dirty="0" smtClean="0"/>
              <a:t>energy, and </a:t>
            </a:r>
            <a:r>
              <a:rPr lang="en-US" dirty="0"/>
              <a:t>its metabolism resembles lipid metabolism)</a:t>
            </a:r>
          </a:p>
        </p:txBody>
      </p:sp>
    </p:spTree>
    <p:extLst>
      <p:ext uri="{BB962C8B-B14F-4D97-AF65-F5344CB8AC3E}">
        <p14:creationId xmlns:p14="http://schemas.microsoft.com/office/powerpoint/2010/main" val="10201720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80221894"/>
              </p:ext>
            </p:extLst>
          </p:nvPr>
        </p:nvGraphicFramePr>
        <p:xfrm>
          <a:off x="457200" y="228600"/>
          <a:ext cx="79248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25849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Fatty acids </a:t>
            </a:r>
            <a:endParaRPr lang="en-US" dirty="0"/>
          </a:p>
        </p:txBody>
      </p:sp>
      <p:sp>
        <p:nvSpPr>
          <p:cNvPr id="3" name="Content Placeholder 2"/>
          <p:cNvSpPr>
            <a:spLocks noGrp="1"/>
          </p:cNvSpPr>
          <p:nvPr>
            <p:ph idx="1"/>
          </p:nvPr>
        </p:nvSpPr>
        <p:spPr/>
        <p:txBody>
          <a:bodyPr>
            <a:normAutofit fontScale="92500" lnSpcReduction="20000"/>
          </a:bodyPr>
          <a:lstStyle/>
          <a:p>
            <a:r>
              <a:rPr lang="en-US" dirty="0"/>
              <a:t>As a class, the fatty acids are the simplest of the lipids</a:t>
            </a:r>
            <a:r>
              <a:rPr lang="en-US" dirty="0" smtClean="0"/>
              <a:t>.</a:t>
            </a:r>
          </a:p>
          <a:p>
            <a:r>
              <a:rPr lang="en-US" dirty="0" smtClean="0"/>
              <a:t>They are </a:t>
            </a:r>
            <a:r>
              <a:rPr lang="en-US" dirty="0"/>
              <a:t>composed of a straight hydrocarbon chain </a:t>
            </a:r>
            <a:r>
              <a:rPr lang="en-US" dirty="0" smtClean="0"/>
              <a:t>terminating with </a:t>
            </a:r>
            <a:r>
              <a:rPr lang="en-US" dirty="0"/>
              <a:t>a carboxylic acid group</a:t>
            </a:r>
            <a:r>
              <a:rPr lang="en-US" dirty="0" smtClean="0"/>
              <a:t>.</a:t>
            </a:r>
          </a:p>
          <a:p>
            <a:r>
              <a:rPr lang="en-US" dirty="0"/>
              <a:t>They are of vital importance as an energy</a:t>
            </a:r>
          </a:p>
          <a:p>
            <a:pPr marL="109728" indent="0">
              <a:buNone/>
            </a:pPr>
            <a:r>
              <a:rPr lang="en-US" dirty="0"/>
              <a:t>nutrient, furnishing most of the calories from dietary fat</a:t>
            </a:r>
            <a:r>
              <a:rPr lang="en-US" dirty="0" smtClean="0"/>
              <a:t>.</a:t>
            </a:r>
          </a:p>
          <a:p>
            <a:r>
              <a:rPr lang="en-US" dirty="0"/>
              <a:t>The length of the carbon chains of fatty acids found </a:t>
            </a:r>
            <a:r>
              <a:rPr lang="en-US" dirty="0" smtClean="0"/>
              <a:t>in foods </a:t>
            </a:r>
            <a:r>
              <a:rPr lang="en-US" dirty="0"/>
              <a:t>and body tissues varies from 4 to about 24 </a:t>
            </a:r>
            <a:r>
              <a:rPr lang="en-US" dirty="0" smtClean="0"/>
              <a:t>carbon atoms.</a:t>
            </a:r>
          </a:p>
          <a:p>
            <a:r>
              <a:rPr lang="en-US" dirty="0"/>
              <a:t>May be saturated SFA, MUFA or PUFA </a:t>
            </a:r>
          </a:p>
          <a:p>
            <a:pPr marL="109728" indent="0">
              <a:buNone/>
            </a:pPr>
            <a:endParaRPr lang="en-US" b="1" dirty="0"/>
          </a:p>
        </p:txBody>
      </p:sp>
    </p:spTree>
    <p:extLst>
      <p:ext uri="{BB962C8B-B14F-4D97-AF65-F5344CB8AC3E}">
        <p14:creationId xmlns:p14="http://schemas.microsoft.com/office/powerpoint/2010/main" val="31155568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Catabolic  pathways </a:t>
            </a:r>
            <a:endParaRPr lang="en-US" dirty="0"/>
          </a:p>
        </p:txBody>
      </p:sp>
      <p:sp>
        <p:nvSpPr>
          <p:cNvPr id="3" name="Content Placeholder 2"/>
          <p:cNvSpPr>
            <a:spLocks noGrp="1"/>
          </p:cNvSpPr>
          <p:nvPr>
            <p:ph idx="1"/>
          </p:nvPr>
        </p:nvSpPr>
        <p:spPr/>
        <p:txBody>
          <a:bodyPr/>
          <a:lstStyle/>
          <a:p>
            <a:r>
              <a:rPr lang="en-US" dirty="0"/>
              <a:t>Catabolic pathways release energy by breaking down complex molecules into simpler compounds </a:t>
            </a:r>
            <a:endParaRPr lang="en-US" dirty="0" smtClean="0"/>
          </a:p>
          <a:p>
            <a:r>
              <a:rPr lang="en-US" dirty="0" smtClean="0"/>
              <a:t>Cellular </a:t>
            </a:r>
            <a:r>
              <a:rPr lang="en-US" dirty="0"/>
              <a:t>respiration, the breakdown of glucose in the presence of oxygen, is an example of a pathway of catabolism </a:t>
            </a:r>
          </a:p>
        </p:txBody>
      </p:sp>
    </p:spTree>
    <p:extLst>
      <p:ext uri="{BB962C8B-B14F-4D97-AF65-F5344CB8AC3E}">
        <p14:creationId xmlns:p14="http://schemas.microsoft.com/office/powerpoint/2010/main" val="36744968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868" t="13691" r="24813" b="6250"/>
          <a:stretch/>
        </p:blipFill>
        <p:spPr bwMode="auto">
          <a:xfrm>
            <a:off x="353291" y="297872"/>
            <a:ext cx="8305800" cy="6255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019031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a:xfrm>
            <a:off x="457200" y="1481328"/>
            <a:ext cx="8534400" cy="5071872"/>
          </a:xfrm>
        </p:spPr>
        <p:txBody>
          <a:bodyPr>
            <a:normAutofit fontScale="92500" lnSpcReduction="2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a:p>
            <a:pPr marL="109728" indent="0">
              <a:buNone/>
            </a:pPr>
            <a:r>
              <a:rPr lang="en-US" dirty="0" smtClean="0"/>
              <a:t>Delta: number of chain and location of the unsaturation) </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53" t="21032" r="22805" b="24206"/>
          <a:stretch/>
        </p:blipFill>
        <p:spPr bwMode="auto">
          <a:xfrm>
            <a:off x="381000" y="228600"/>
            <a:ext cx="8610600" cy="533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66986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Fatty Acids</a:t>
            </a:r>
          </a:p>
        </p:txBody>
      </p:sp>
      <p:sp>
        <p:nvSpPr>
          <p:cNvPr id="3" name="Content Placeholder 2"/>
          <p:cNvSpPr>
            <a:spLocks noGrp="1"/>
          </p:cNvSpPr>
          <p:nvPr>
            <p:ph idx="1"/>
          </p:nvPr>
        </p:nvSpPr>
        <p:spPr/>
        <p:txBody>
          <a:bodyPr/>
          <a:lstStyle/>
          <a:p>
            <a:r>
              <a:rPr lang="en-US" dirty="0"/>
              <a:t>If fat is entirely excluded from the diet of humans, a </a:t>
            </a:r>
            <a:r>
              <a:rPr lang="en-US" dirty="0" smtClean="0"/>
              <a:t>condition develops </a:t>
            </a:r>
            <a:r>
              <a:rPr lang="en-US" dirty="0"/>
              <a:t>that is characterized by retarded growth, dermatitis,</a:t>
            </a:r>
          </a:p>
          <a:p>
            <a:pPr marL="109728" indent="0">
              <a:buNone/>
            </a:pPr>
            <a:r>
              <a:rPr lang="en-US" dirty="0" smtClean="0"/>
              <a:t>  kidney </a:t>
            </a:r>
            <a:r>
              <a:rPr lang="en-US" dirty="0"/>
              <a:t>lesions, and early death</a:t>
            </a:r>
            <a:r>
              <a:rPr lang="en-US" dirty="0" smtClean="0"/>
              <a:t>.</a:t>
            </a:r>
          </a:p>
          <a:p>
            <a:r>
              <a:rPr lang="en-US" dirty="0"/>
              <a:t>eating certain unsaturated fatty acids such as </a:t>
            </a:r>
            <a:r>
              <a:rPr lang="en-US" dirty="0" smtClean="0"/>
              <a:t>linoleic, α-</a:t>
            </a:r>
            <a:r>
              <a:rPr lang="en-US" dirty="0" err="1" smtClean="0"/>
              <a:t>linolenic</a:t>
            </a:r>
            <a:r>
              <a:rPr lang="en-US" dirty="0"/>
              <a:t>, and </a:t>
            </a:r>
            <a:r>
              <a:rPr lang="en-US" dirty="0" err="1"/>
              <a:t>arachidonic</a:t>
            </a:r>
            <a:r>
              <a:rPr lang="en-US" dirty="0"/>
              <a:t> acids is effective in </a:t>
            </a:r>
            <a:r>
              <a:rPr lang="en-US" dirty="0" smtClean="0"/>
              <a:t>curing the </a:t>
            </a:r>
            <a:r>
              <a:rPr lang="en-US" dirty="0"/>
              <a:t>conditions related to the lack of these fatty acids.</a:t>
            </a:r>
          </a:p>
        </p:txBody>
      </p:sp>
    </p:spTree>
    <p:extLst>
      <p:ext uri="{BB962C8B-B14F-4D97-AF65-F5344CB8AC3E}">
        <p14:creationId xmlns:p14="http://schemas.microsoft.com/office/powerpoint/2010/main" val="12187380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Some unsaturated </a:t>
            </a:r>
            <a:r>
              <a:rPr lang="en-US" dirty="0"/>
              <a:t>fatty acids thus cannot be synthesized in </a:t>
            </a:r>
            <a:r>
              <a:rPr lang="en-US" dirty="0" smtClean="0"/>
              <a:t>animal cells </a:t>
            </a:r>
            <a:r>
              <a:rPr lang="en-US" dirty="0"/>
              <a:t>but must be acquired in the </a:t>
            </a:r>
            <a:r>
              <a:rPr lang="en-US" dirty="0" smtClean="0"/>
              <a:t>diet.</a:t>
            </a:r>
          </a:p>
          <a:p>
            <a:r>
              <a:rPr lang="en-US" dirty="0" smtClean="0"/>
              <a:t>The two </a:t>
            </a:r>
            <a:r>
              <a:rPr lang="en-US" dirty="0"/>
              <a:t>essential fatty acids are linoleic acid (18:2 n-6) </a:t>
            </a:r>
            <a:r>
              <a:rPr lang="en-US" dirty="0" smtClean="0"/>
              <a:t>and </a:t>
            </a:r>
            <a:r>
              <a:rPr lang="el-GR" dirty="0" smtClean="0"/>
              <a:t>α-</a:t>
            </a:r>
            <a:r>
              <a:rPr lang="en-US" dirty="0" err="1"/>
              <a:t>linolenic</a:t>
            </a:r>
            <a:r>
              <a:rPr lang="en-US" dirty="0"/>
              <a:t> acid (18:3 n-3).</a:t>
            </a:r>
          </a:p>
        </p:txBody>
      </p:sp>
    </p:spTree>
    <p:extLst>
      <p:ext uri="{BB962C8B-B14F-4D97-AF65-F5344CB8AC3E}">
        <p14:creationId xmlns:p14="http://schemas.microsoft.com/office/powerpoint/2010/main" val="30188738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linoleic acid (18:2 n-6)</a:t>
            </a: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60" t="54960" r="50000" b="16270"/>
          <a:stretch/>
        </p:blipFill>
        <p:spPr bwMode="auto">
          <a:xfrm>
            <a:off x="1066800" y="1752600"/>
            <a:ext cx="72390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7397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Omega 3</a:t>
            </a:r>
            <a:endParaRPr lang="en-US" dirty="0"/>
          </a:p>
        </p:txBody>
      </p:sp>
      <p:sp>
        <p:nvSpPr>
          <p:cNvPr id="3" name="Content Placeholder 2"/>
          <p:cNvSpPr>
            <a:spLocks noGrp="1"/>
          </p:cNvSpPr>
          <p:nvPr>
            <p:ph idx="1"/>
          </p:nvPr>
        </p:nvSpPr>
        <p:spPr/>
        <p:txBody>
          <a:bodyPr/>
          <a:lstStyle/>
          <a:p>
            <a:r>
              <a:rPr lang="en-US" dirty="0"/>
              <a:t>Nutritional interest in the n-3 fatty acids has </a:t>
            </a:r>
            <a:r>
              <a:rPr lang="en-US" dirty="0" smtClean="0"/>
              <a:t>escalated enormously </a:t>
            </a:r>
            <a:r>
              <a:rPr lang="en-US" dirty="0"/>
              <a:t>in recent years because of their </a:t>
            </a:r>
            <a:r>
              <a:rPr lang="en-US" dirty="0" smtClean="0"/>
              <a:t>reported </a:t>
            </a:r>
            <a:r>
              <a:rPr lang="en-US" dirty="0" err="1" smtClean="0"/>
              <a:t>hypolipidemic</a:t>
            </a:r>
            <a:r>
              <a:rPr lang="en-US" dirty="0" smtClean="0"/>
              <a:t> </a:t>
            </a:r>
            <a:r>
              <a:rPr lang="en-US" dirty="0"/>
              <a:t>and antithrombotic effects. </a:t>
            </a:r>
            <a:endParaRPr lang="en-US" dirty="0" smtClean="0"/>
          </a:p>
          <a:p>
            <a:r>
              <a:rPr lang="en-US" dirty="0" smtClean="0"/>
              <a:t>An </a:t>
            </a:r>
            <a:r>
              <a:rPr lang="en-US" dirty="0"/>
              <a:t>n-3 </a:t>
            </a:r>
            <a:r>
              <a:rPr lang="en-US" dirty="0" smtClean="0"/>
              <a:t>fatty acid </a:t>
            </a:r>
            <a:r>
              <a:rPr lang="en-US" dirty="0"/>
              <a:t>of particular interest is </a:t>
            </a:r>
            <a:r>
              <a:rPr lang="en-US" dirty="0" err="1"/>
              <a:t>eicosapentaenoic</a:t>
            </a:r>
            <a:r>
              <a:rPr lang="en-US" dirty="0"/>
              <a:t> acid (20:5 n-3),</a:t>
            </a:r>
          </a:p>
        </p:txBody>
      </p:sp>
    </p:spTree>
    <p:extLst>
      <p:ext uri="{BB962C8B-B14F-4D97-AF65-F5344CB8AC3E}">
        <p14:creationId xmlns:p14="http://schemas.microsoft.com/office/powerpoint/2010/main" val="383495157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195" t="63294" r="22583" b="13294"/>
          <a:stretch/>
        </p:blipFill>
        <p:spPr bwMode="auto">
          <a:xfrm>
            <a:off x="457200" y="1295400"/>
            <a:ext cx="82296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094656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048" t="22132" r="18586" b="14232"/>
          <a:stretch/>
        </p:blipFill>
        <p:spPr bwMode="auto">
          <a:xfrm>
            <a:off x="762000" y="228600"/>
            <a:ext cx="76962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43816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6965245" cy="782618"/>
          </a:xfrm>
        </p:spPr>
        <p:txBody>
          <a:bodyPr>
            <a:normAutofit/>
          </a:bodyPr>
          <a:lstStyle/>
          <a:p>
            <a:r>
              <a:rPr lang="en-US" sz="2800" dirty="0" smtClean="0"/>
              <a:t>TRIACYLGLYCEROLS (TRIGLYCERIDES)</a:t>
            </a:r>
            <a:endParaRPr lang="en-US" sz="2800" dirty="0"/>
          </a:p>
        </p:txBody>
      </p:sp>
      <p:sp>
        <p:nvSpPr>
          <p:cNvPr id="3" name="Content Placeholder 2"/>
          <p:cNvSpPr>
            <a:spLocks noGrp="1"/>
          </p:cNvSpPr>
          <p:nvPr>
            <p:ph idx="1"/>
          </p:nvPr>
        </p:nvSpPr>
        <p:spPr>
          <a:xfrm>
            <a:off x="400050" y="1524000"/>
            <a:ext cx="8229600" cy="3645091"/>
          </a:xfrm>
        </p:spPr>
        <p:txBody>
          <a:bodyPr>
            <a:normAutofit/>
          </a:bodyPr>
          <a:lstStyle/>
          <a:p>
            <a:r>
              <a:rPr lang="en-US" sz="2200" dirty="0"/>
              <a:t>Most stored body fat is in the form of </a:t>
            </a:r>
            <a:r>
              <a:rPr lang="en-US" sz="2200" dirty="0" err="1" smtClean="0"/>
              <a:t>triacylglycerols</a:t>
            </a:r>
            <a:r>
              <a:rPr lang="en-US" sz="2200" dirty="0"/>
              <a:t> </a:t>
            </a:r>
            <a:r>
              <a:rPr lang="en-US" sz="2200" dirty="0" smtClean="0"/>
              <a:t>(TAG</a:t>
            </a:r>
            <a:r>
              <a:rPr lang="en-US" sz="2200" dirty="0"/>
              <a:t>), which represent a highly concentrated form </a:t>
            </a:r>
            <a:r>
              <a:rPr lang="en-US" sz="2200" dirty="0" smtClean="0"/>
              <a:t>of energy.</a:t>
            </a:r>
            <a:endParaRPr lang="en-US" sz="2200" dirty="0"/>
          </a:p>
          <a:p>
            <a:r>
              <a:rPr lang="en-US" sz="2200" dirty="0"/>
              <a:t>Structurally, they are composed of a </a:t>
            </a:r>
            <a:r>
              <a:rPr lang="en-US" sz="2200" dirty="0" err="1" smtClean="0"/>
              <a:t>trihydroxy</a:t>
            </a:r>
            <a:r>
              <a:rPr lang="en-US" sz="2200" dirty="0" smtClean="0"/>
              <a:t> alcohol</a:t>
            </a:r>
            <a:r>
              <a:rPr lang="en-US" sz="2200" dirty="0"/>
              <a:t>, glycerol, to which three fatty acids are </a:t>
            </a:r>
            <a:r>
              <a:rPr lang="en-US" sz="2200" dirty="0" smtClean="0"/>
              <a:t>attached by </a:t>
            </a:r>
            <a:r>
              <a:rPr lang="en-US" sz="2200" dirty="0"/>
              <a:t>ester bonds</a:t>
            </a:r>
            <a:r>
              <a:rPr lang="en-US" sz="2200" dirty="0" smtClean="0"/>
              <a:t>,</a:t>
            </a:r>
          </a:p>
          <a:p>
            <a:r>
              <a:rPr lang="en-US" sz="2200" dirty="0" err="1"/>
              <a:t>Triacylglycerols</a:t>
            </a:r>
            <a:r>
              <a:rPr lang="en-US" sz="2200" dirty="0"/>
              <a:t> exist as fats (solid) or oils (liquid) at room temperature, depending on the nature of the component fatty acids.</a:t>
            </a:r>
          </a:p>
          <a:p>
            <a:endParaRPr lang="en-US" sz="22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038600"/>
            <a:ext cx="7543800" cy="250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47690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STEROLS AND STEROIDS</a:t>
            </a:r>
          </a:p>
        </p:txBody>
      </p:sp>
      <p:sp>
        <p:nvSpPr>
          <p:cNvPr id="3" name="Content Placeholder 2"/>
          <p:cNvSpPr>
            <a:spLocks noGrp="1"/>
          </p:cNvSpPr>
          <p:nvPr>
            <p:ph idx="1"/>
          </p:nvPr>
        </p:nvSpPr>
        <p:spPr/>
        <p:txBody>
          <a:bodyPr/>
          <a:lstStyle/>
          <a:p>
            <a:r>
              <a:rPr lang="en-US" dirty="0"/>
              <a:t>This class of lipid is characterized by a four-ring </a:t>
            </a:r>
            <a:r>
              <a:rPr lang="en-US" dirty="0" smtClean="0"/>
              <a:t>core structure </a:t>
            </a:r>
            <a:r>
              <a:rPr lang="en-US" dirty="0"/>
              <a:t>called the </a:t>
            </a:r>
            <a:r>
              <a:rPr lang="en-US" dirty="0" err="1" smtClean="0"/>
              <a:t>cyclopentanoperhydrophenanthrene</a:t>
            </a:r>
            <a:r>
              <a:rPr lang="en-US" dirty="0" smtClean="0"/>
              <a:t>, or </a:t>
            </a:r>
            <a:r>
              <a:rPr lang="en-US" dirty="0"/>
              <a:t>steroid, nucleus</a:t>
            </a:r>
            <a:r>
              <a:rPr lang="en-US" dirty="0" smtClean="0"/>
              <a:t>.</a:t>
            </a:r>
          </a:p>
          <a:p>
            <a:pPr marL="109728" indent="0">
              <a:buNone/>
            </a:pPr>
            <a:endParaRPr lang="en-US" dirty="0" smtClean="0"/>
          </a:p>
          <a:p>
            <a:r>
              <a:rPr lang="en-US" b="1" dirty="0"/>
              <a:t>Sterols </a:t>
            </a:r>
            <a:r>
              <a:rPr lang="en-US" dirty="0"/>
              <a:t>are </a:t>
            </a:r>
            <a:r>
              <a:rPr lang="en-US" dirty="0" err="1"/>
              <a:t>monohydroxy</a:t>
            </a:r>
            <a:r>
              <a:rPr lang="en-US" dirty="0"/>
              <a:t> alcohols </a:t>
            </a:r>
            <a:r>
              <a:rPr lang="en-US" dirty="0" smtClean="0"/>
              <a:t>of steroidal </a:t>
            </a:r>
            <a:r>
              <a:rPr lang="en-US" dirty="0"/>
              <a:t>structure, with cholesterol being the most </a:t>
            </a:r>
            <a:r>
              <a:rPr lang="en-US" dirty="0" smtClean="0"/>
              <a:t>common example</a:t>
            </a:r>
            <a:r>
              <a:rPr lang="en-US" dirty="0"/>
              <a:t>.</a:t>
            </a:r>
          </a:p>
        </p:txBody>
      </p:sp>
    </p:spTree>
    <p:extLst>
      <p:ext uri="{BB962C8B-B14F-4D97-AF65-F5344CB8AC3E}">
        <p14:creationId xmlns:p14="http://schemas.microsoft.com/office/powerpoint/2010/main" val="5937413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Anabolic pathways </a:t>
            </a:r>
            <a:endParaRPr lang="en-US" dirty="0"/>
          </a:p>
        </p:txBody>
      </p:sp>
      <p:sp>
        <p:nvSpPr>
          <p:cNvPr id="3" name="Content Placeholder 2"/>
          <p:cNvSpPr>
            <a:spLocks noGrp="1"/>
          </p:cNvSpPr>
          <p:nvPr>
            <p:ph idx="1"/>
          </p:nvPr>
        </p:nvSpPr>
        <p:spPr/>
        <p:txBody>
          <a:bodyPr/>
          <a:lstStyle/>
          <a:p>
            <a:r>
              <a:rPr lang="en-US" dirty="0"/>
              <a:t>Anabolic pathways consume energy to build complex molecules from simpler ones </a:t>
            </a:r>
            <a:endParaRPr lang="en-US" dirty="0" smtClean="0"/>
          </a:p>
          <a:p>
            <a:r>
              <a:rPr lang="en-US" dirty="0" smtClean="0"/>
              <a:t> </a:t>
            </a:r>
            <a:r>
              <a:rPr lang="en-US" dirty="0"/>
              <a:t>The synthesis of protein from amino acids is an example of anabolism </a:t>
            </a:r>
            <a:endParaRPr lang="en-US" dirty="0" smtClean="0"/>
          </a:p>
          <a:p>
            <a:pPr marL="0" indent="0">
              <a:buNone/>
            </a:pPr>
            <a:r>
              <a:rPr lang="en-US" dirty="0" smtClean="0"/>
              <a:t> </a:t>
            </a:r>
            <a:endParaRPr lang="en-US" dirty="0"/>
          </a:p>
        </p:txBody>
      </p:sp>
    </p:spTree>
    <p:extLst>
      <p:ext uri="{BB962C8B-B14F-4D97-AF65-F5344CB8AC3E}">
        <p14:creationId xmlns:p14="http://schemas.microsoft.com/office/powerpoint/2010/main" val="785799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896" t="15278" r="34742" b="6250"/>
          <a:stretch/>
        </p:blipFill>
        <p:spPr bwMode="auto">
          <a:xfrm>
            <a:off x="381000" y="228600"/>
            <a:ext cx="84582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300125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092891"/>
          </a:xfrm>
        </p:spPr>
        <p:txBody>
          <a:bodyPr>
            <a:normAutofit/>
          </a:bodyPr>
          <a:lstStyle/>
          <a:p>
            <a:r>
              <a:rPr lang="en-US" dirty="0" smtClean="0"/>
              <a:t>In </a:t>
            </a:r>
            <a:r>
              <a:rPr lang="en-US" dirty="0"/>
              <a:t>the body, this sterol is an essential component of </a:t>
            </a:r>
            <a:r>
              <a:rPr lang="en-US" dirty="0" smtClean="0"/>
              <a:t>cell membranes</a:t>
            </a:r>
            <a:r>
              <a:rPr lang="en-US" dirty="0"/>
              <a:t>, particularly the membranes of nerve tissue</a:t>
            </a:r>
            <a:r>
              <a:rPr lang="en-US" dirty="0" smtClean="0"/>
              <a:t>.</a:t>
            </a:r>
          </a:p>
          <a:p>
            <a:pPr marL="109728" indent="0">
              <a:buNone/>
            </a:pPr>
            <a:endParaRPr lang="en-US" dirty="0" smtClean="0"/>
          </a:p>
          <a:p>
            <a:r>
              <a:rPr lang="en-US" dirty="0"/>
              <a:t>Despite the bad press that cholesterol has </a:t>
            </a:r>
            <a:r>
              <a:rPr lang="en-US" dirty="0" smtClean="0"/>
              <a:t>implication </a:t>
            </a:r>
            <a:r>
              <a:rPr lang="en-US" dirty="0"/>
              <a:t>in cardiovascular </a:t>
            </a:r>
            <a:r>
              <a:rPr lang="en-US" dirty="0" smtClean="0"/>
              <a:t>disease, it </a:t>
            </a:r>
            <a:r>
              <a:rPr lang="en-US" dirty="0"/>
              <a:t>serves as the precursor for many other </a:t>
            </a:r>
            <a:r>
              <a:rPr lang="en-US" dirty="0" smtClean="0"/>
              <a:t>important steroids </a:t>
            </a:r>
            <a:r>
              <a:rPr lang="en-US" dirty="0"/>
              <a:t>in the body, including the bile acids; steroid </a:t>
            </a:r>
            <a:r>
              <a:rPr lang="en-US" dirty="0" smtClean="0"/>
              <a:t>sex hormones </a:t>
            </a:r>
            <a:r>
              <a:rPr lang="en-US" dirty="0"/>
              <a:t>such as estrogens, androgens, and progesterone;</a:t>
            </a:r>
          </a:p>
          <a:p>
            <a:pPr marL="109728" indent="0">
              <a:buNone/>
            </a:pPr>
            <a:r>
              <a:rPr lang="en-US" dirty="0" smtClean="0"/>
              <a:t>   the </a:t>
            </a:r>
            <a:r>
              <a:rPr lang="en-US" dirty="0"/>
              <a:t>adrenocortical hormones; and the vitamin </a:t>
            </a:r>
            <a:r>
              <a:rPr lang="en-US" dirty="0" smtClean="0"/>
              <a:t>D of </a:t>
            </a:r>
            <a:r>
              <a:rPr lang="en-US" dirty="0"/>
              <a:t>animal tissues (</a:t>
            </a:r>
            <a:r>
              <a:rPr lang="en-US" dirty="0" err="1"/>
              <a:t>cholecalciferol</a:t>
            </a:r>
            <a:endParaRPr lang="en-US" dirty="0"/>
          </a:p>
        </p:txBody>
      </p:sp>
    </p:spTree>
    <p:extLst>
      <p:ext uri="{BB962C8B-B14F-4D97-AF65-F5344CB8AC3E}">
        <p14:creationId xmlns:p14="http://schemas.microsoft.com/office/powerpoint/2010/main" val="263558390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6965245" cy="782618"/>
          </a:xfrm>
        </p:spPr>
        <p:txBody>
          <a:bodyPr/>
          <a:lstStyle/>
          <a:p>
            <a:r>
              <a:rPr lang="en-US" dirty="0" smtClean="0"/>
              <a:t>Phospholipids </a:t>
            </a:r>
            <a:endParaRPr lang="en-US" dirty="0"/>
          </a:p>
        </p:txBody>
      </p:sp>
      <p:sp>
        <p:nvSpPr>
          <p:cNvPr id="3" name="Content Placeholder 2"/>
          <p:cNvSpPr>
            <a:spLocks noGrp="1"/>
          </p:cNvSpPr>
          <p:nvPr>
            <p:ph idx="1"/>
          </p:nvPr>
        </p:nvSpPr>
        <p:spPr>
          <a:xfrm>
            <a:off x="457200" y="1371600"/>
            <a:ext cx="8305800" cy="4800600"/>
          </a:xfrm>
        </p:spPr>
        <p:txBody>
          <a:bodyPr/>
          <a:lstStyle/>
          <a:p>
            <a:r>
              <a:rPr lang="en-US" dirty="0"/>
              <a:t>As the name implies, lipids belonging to </a:t>
            </a:r>
            <a:r>
              <a:rPr lang="en-US" b="1" dirty="0" smtClean="0"/>
              <a:t>phospholipids </a:t>
            </a:r>
            <a:r>
              <a:rPr lang="en-US" dirty="0" smtClean="0"/>
              <a:t>contain </a:t>
            </a:r>
            <a:r>
              <a:rPr lang="en-US" dirty="0"/>
              <a:t>phosphate</a:t>
            </a:r>
            <a:r>
              <a:rPr lang="en-US" dirty="0" smtClean="0"/>
              <a:t>.</a:t>
            </a:r>
          </a:p>
          <a:p>
            <a:r>
              <a:rPr lang="en-US" dirty="0"/>
              <a:t>Phospholipids are categorized into one of</a:t>
            </a:r>
          </a:p>
          <a:p>
            <a:pPr marL="109728" indent="0">
              <a:buNone/>
            </a:pPr>
            <a:r>
              <a:rPr lang="en-US" dirty="0"/>
              <a:t>two groups </a:t>
            </a:r>
            <a:r>
              <a:rPr lang="en-US" dirty="0" smtClean="0"/>
              <a:t>called:</a:t>
            </a:r>
          </a:p>
          <a:p>
            <a:pPr marL="109728" indent="0">
              <a:buNone/>
            </a:pPr>
            <a:r>
              <a:rPr lang="en-US" dirty="0" smtClean="0"/>
              <a:t> </a:t>
            </a:r>
            <a:r>
              <a:rPr lang="en-US" dirty="0" err="1"/>
              <a:t>glycerophosphatides</a:t>
            </a:r>
            <a:r>
              <a:rPr lang="en-US" dirty="0"/>
              <a:t> </a:t>
            </a:r>
            <a:r>
              <a:rPr lang="en-US" dirty="0" smtClean="0"/>
              <a:t>an </a:t>
            </a:r>
            <a:r>
              <a:rPr lang="en-US" dirty="0" err="1" smtClean="0"/>
              <a:t>sphingophosphatides</a:t>
            </a:r>
            <a:r>
              <a:rPr lang="en-US" dirty="0"/>
              <a:t>,</a:t>
            </a:r>
          </a:p>
          <a:p>
            <a:pPr marL="109728" indent="0">
              <a:buNone/>
            </a:pPr>
            <a:r>
              <a:rPr lang="en-US" dirty="0"/>
              <a:t>depending on whether their core structure</a:t>
            </a:r>
          </a:p>
          <a:p>
            <a:pPr marL="109728" indent="0">
              <a:buNone/>
            </a:pPr>
            <a:r>
              <a:rPr lang="en-US" dirty="0"/>
              <a:t>is glycerol (</a:t>
            </a:r>
            <a:r>
              <a:rPr lang="en-US" dirty="0" err="1"/>
              <a:t>glycerophosphatides</a:t>
            </a:r>
            <a:r>
              <a:rPr lang="en-US" dirty="0"/>
              <a:t>) or the amino </a:t>
            </a:r>
            <a:r>
              <a:rPr lang="en-US" dirty="0" smtClean="0"/>
              <a:t>alcohol </a:t>
            </a:r>
            <a:r>
              <a:rPr lang="en-US" dirty="0" err="1" smtClean="0"/>
              <a:t>sphingosine</a:t>
            </a:r>
            <a:r>
              <a:rPr lang="en-US" dirty="0" smtClean="0"/>
              <a:t> </a:t>
            </a:r>
            <a:r>
              <a:rPr lang="en-US" dirty="0"/>
              <a:t>(</a:t>
            </a:r>
            <a:r>
              <a:rPr lang="en-US" dirty="0" err="1"/>
              <a:t>sphingolipids</a:t>
            </a:r>
            <a:endParaRPr lang="en-US" dirty="0"/>
          </a:p>
        </p:txBody>
      </p:sp>
    </p:spTree>
    <p:extLst>
      <p:ext uri="{BB962C8B-B14F-4D97-AF65-F5344CB8AC3E}">
        <p14:creationId xmlns:p14="http://schemas.microsoft.com/office/powerpoint/2010/main" val="384341600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Glycolipid </a:t>
            </a:r>
            <a:endParaRPr lang="en-US" dirty="0"/>
          </a:p>
        </p:txBody>
      </p:sp>
      <p:sp>
        <p:nvSpPr>
          <p:cNvPr id="3" name="Content Placeholder 2"/>
          <p:cNvSpPr>
            <a:spLocks noGrp="1"/>
          </p:cNvSpPr>
          <p:nvPr>
            <p:ph idx="1"/>
          </p:nvPr>
        </p:nvSpPr>
        <p:spPr/>
        <p:txBody>
          <a:bodyPr>
            <a:normAutofit lnSpcReduction="10000"/>
          </a:bodyPr>
          <a:lstStyle/>
          <a:p>
            <a:r>
              <a:rPr lang="en-US" dirty="0"/>
              <a:t>Glycolipids can be </a:t>
            </a:r>
            <a:r>
              <a:rPr lang="en-US" dirty="0" smtClean="0"/>
              <a:t>sub classified </a:t>
            </a:r>
            <a:r>
              <a:rPr lang="en-US" dirty="0"/>
              <a:t>into </a:t>
            </a:r>
            <a:r>
              <a:rPr lang="en-US" dirty="0" err="1"/>
              <a:t>cerebrosides</a:t>
            </a:r>
            <a:r>
              <a:rPr lang="en-US" dirty="0"/>
              <a:t> </a:t>
            </a:r>
            <a:r>
              <a:rPr lang="en-US" dirty="0" smtClean="0"/>
              <a:t>and </a:t>
            </a:r>
            <a:r>
              <a:rPr lang="en-US" dirty="0" err="1" smtClean="0"/>
              <a:t>gangliosides</a:t>
            </a:r>
            <a:r>
              <a:rPr lang="en-US" dirty="0" smtClean="0"/>
              <a:t>.</a:t>
            </a:r>
          </a:p>
          <a:p>
            <a:r>
              <a:rPr lang="en-US" dirty="0" smtClean="0"/>
              <a:t>They </a:t>
            </a:r>
            <a:r>
              <a:rPr lang="en-US" dirty="0"/>
              <a:t>are so named because they have a </a:t>
            </a:r>
            <a:r>
              <a:rPr lang="en-US" dirty="0" smtClean="0"/>
              <a:t>carbohydrate component </a:t>
            </a:r>
            <a:r>
              <a:rPr lang="en-US" dirty="0"/>
              <a:t>within their structure</a:t>
            </a:r>
            <a:r>
              <a:rPr lang="en-US" dirty="0" smtClean="0"/>
              <a:t>.</a:t>
            </a:r>
          </a:p>
          <a:p>
            <a:r>
              <a:rPr lang="en-US" dirty="0"/>
              <a:t>T</a:t>
            </a:r>
            <a:r>
              <a:rPr lang="en-US" dirty="0" smtClean="0"/>
              <a:t>heir </a:t>
            </a:r>
            <a:r>
              <a:rPr lang="en-US" dirty="0"/>
              <a:t>physiological role is principally </a:t>
            </a:r>
            <a:r>
              <a:rPr lang="en-US" dirty="0" smtClean="0"/>
              <a:t>structural, contributing </a:t>
            </a:r>
            <a:r>
              <a:rPr lang="en-US" dirty="0"/>
              <a:t>little as an energy </a:t>
            </a:r>
            <a:r>
              <a:rPr lang="en-US" dirty="0" smtClean="0"/>
              <a:t>source(</a:t>
            </a:r>
            <a:r>
              <a:rPr lang="en-US" dirty="0" err="1" smtClean="0"/>
              <a:t>Cerebrosides</a:t>
            </a:r>
            <a:r>
              <a:rPr lang="en-US" dirty="0"/>
              <a:t> </a:t>
            </a:r>
            <a:r>
              <a:rPr lang="en-US" dirty="0" smtClean="0"/>
              <a:t>and </a:t>
            </a:r>
            <a:r>
              <a:rPr lang="en-US" dirty="0" err="1"/>
              <a:t>gangliosides</a:t>
            </a:r>
            <a:r>
              <a:rPr lang="en-US" dirty="0"/>
              <a:t> occur in the medullary sheaths of </a:t>
            </a:r>
            <a:r>
              <a:rPr lang="en-US" dirty="0" smtClean="0"/>
              <a:t>nerves and </a:t>
            </a:r>
            <a:r>
              <a:rPr lang="en-US" dirty="0"/>
              <a:t>in brain tissue, particularly the white matter</a:t>
            </a:r>
            <a:endParaRPr lang="en-US" dirty="0" smtClean="0"/>
          </a:p>
          <a:p>
            <a:endParaRPr lang="en-US" dirty="0"/>
          </a:p>
        </p:txBody>
      </p:sp>
    </p:spTree>
    <p:extLst>
      <p:ext uri="{BB962C8B-B14F-4D97-AF65-F5344CB8AC3E}">
        <p14:creationId xmlns:p14="http://schemas.microsoft.com/office/powerpoint/2010/main" val="13477846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Digestion and absorption </a:t>
            </a:r>
            <a:endParaRPr lang="en-US" dirty="0"/>
          </a:p>
        </p:txBody>
      </p:sp>
      <p:sp>
        <p:nvSpPr>
          <p:cNvPr id="2" name="Content Placeholder 1"/>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37995539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0"/>
            <a:ext cx="7467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97607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3" y="460375"/>
            <a:ext cx="800417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039557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Chylomicrons</a:t>
            </a:r>
            <a:br>
              <a:rPr lang="en-US" dirty="0"/>
            </a:br>
            <a:endParaRPr lang="en-US" dirty="0"/>
          </a:p>
        </p:txBody>
      </p:sp>
      <p:sp>
        <p:nvSpPr>
          <p:cNvPr id="2" name="Content Placeholder 1"/>
          <p:cNvSpPr>
            <a:spLocks noGrp="1"/>
          </p:cNvSpPr>
          <p:nvPr>
            <p:ph idx="1"/>
          </p:nvPr>
        </p:nvSpPr>
        <p:spPr>
          <a:xfrm>
            <a:off x="457200" y="1295400"/>
            <a:ext cx="8382000" cy="4711891"/>
          </a:xfrm>
        </p:spPr>
        <p:txBody>
          <a:bodyPr>
            <a:normAutofit fontScale="92500" lnSpcReduction="10000"/>
          </a:bodyPr>
          <a:lstStyle/>
          <a:p>
            <a:r>
              <a:rPr lang="en-US" dirty="0" smtClean="0"/>
              <a:t>are </a:t>
            </a:r>
            <a:r>
              <a:rPr lang="en-US" dirty="0"/>
              <a:t>the primary form of lipoprotein formed from </a:t>
            </a:r>
            <a:r>
              <a:rPr lang="en-US" dirty="0" smtClean="0"/>
              <a:t>exogenous (dietary</a:t>
            </a:r>
            <a:r>
              <a:rPr lang="en-US" dirty="0"/>
              <a:t>) lipids. The role of the chylomicron is </a:t>
            </a:r>
            <a:r>
              <a:rPr lang="en-US" dirty="0" smtClean="0"/>
              <a:t>to deliver </a:t>
            </a:r>
            <a:r>
              <a:rPr lang="en-US" dirty="0"/>
              <a:t>dietary lipid mostly to tissues other than the </a:t>
            </a:r>
            <a:r>
              <a:rPr lang="en-US" dirty="0" smtClean="0"/>
              <a:t>liver, such </a:t>
            </a:r>
            <a:r>
              <a:rPr lang="en-US" dirty="0"/>
              <a:t>as muscle and adipose tissue (80</a:t>
            </a:r>
            <a:r>
              <a:rPr lang="en-US" dirty="0" smtClean="0"/>
              <a:t>%).</a:t>
            </a:r>
          </a:p>
          <a:p>
            <a:pPr marL="109728" indent="0">
              <a:buNone/>
            </a:pPr>
            <a:endParaRPr lang="en-US" dirty="0" smtClean="0"/>
          </a:p>
          <a:p>
            <a:r>
              <a:rPr lang="en-US" dirty="0"/>
              <a:t>Chylomicrons are transported by the blood </a:t>
            </a:r>
            <a:r>
              <a:rPr lang="en-US" dirty="0" smtClean="0"/>
              <a:t>throughout all </a:t>
            </a:r>
            <a:r>
              <a:rPr lang="en-US" dirty="0"/>
              <a:t>tissues in the body, while undergoing </a:t>
            </a:r>
            <a:r>
              <a:rPr lang="en-US" dirty="0" smtClean="0"/>
              <a:t>intravascular hydrolysis </a:t>
            </a:r>
            <a:r>
              <a:rPr lang="en-US" dirty="0"/>
              <a:t>at certain tissue sites</a:t>
            </a:r>
            <a:r>
              <a:rPr lang="en-US" dirty="0" smtClean="0"/>
              <a:t>. (enzymes)</a:t>
            </a:r>
          </a:p>
          <a:p>
            <a:pPr marL="109728" indent="0">
              <a:buNone/>
            </a:pPr>
            <a:endParaRPr lang="en-US" dirty="0" smtClean="0"/>
          </a:p>
          <a:p>
            <a:r>
              <a:rPr lang="en-US" b="1" dirty="0"/>
              <a:t>chylomicron remnant</a:t>
            </a:r>
            <a:r>
              <a:rPr lang="en-US" dirty="0"/>
              <a:t>—a smaller particle, relatively</a:t>
            </a:r>
          </a:p>
          <a:p>
            <a:pPr marL="109728" indent="0">
              <a:buNone/>
            </a:pPr>
            <a:r>
              <a:rPr lang="en-US" dirty="0"/>
              <a:t>less rich in triacylglycerol, but richer in cholesterol and</a:t>
            </a:r>
          </a:p>
          <a:p>
            <a:pPr marL="109728" indent="0">
              <a:buNone/>
            </a:pPr>
            <a:r>
              <a:rPr lang="en-US" dirty="0" err="1"/>
              <a:t>cholesteryl</a:t>
            </a:r>
            <a:r>
              <a:rPr lang="en-US" dirty="0"/>
              <a:t> esters</a:t>
            </a:r>
            <a:r>
              <a:rPr lang="en-US" dirty="0" smtClean="0"/>
              <a:t>. These </a:t>
            </a:r>
            <a:r>
              <a:rPr lang="en-US" dirty="0"/>
              <a:t>remnants are removed from </a:t>
            </a:r>
            <a:r>
              <a:rPr lang="en-US" dirty="0" smtClean="0"/>
              <a:t>the bloodstream </a:t>
            </a:r>
            <a:r>
              <a:rPr lang="en-US" dirty="0"/>
              <a:t>by liver </a:t>
            </a:r>
            <a:r>
              <a:rPr lang="en-US" dirty="0" smtClean="0"/>
              <a:t>cell</a:t>
            </a:r>
            <a:endParaRPr lang="en-US" dirty="0"/>
          </a:p>
        </p:txBody>
      </p:sp>
    </p:spTree>
    <p:extLst>
      <p:ext uri="{BB962C8B-B14F-4D97-AF65-F5344CB8AC3E}">
        <p14:creationId xmlns:p14="http://schemas.microsoft.com/office/powerpoint/2010/main" val="73379811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endParaRPr lang="en-US" sz="2400" dirty="0"/>
          </a:p>
        </p:txBody>
      </p:sp>
      <p:sp>
        <p:nvSpPr>
          <p:cNvPr id="2" name="Content Placeholder 1"/>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391399" cy="548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18896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265" t="21455" r="26610" b="9313"/>
          <a:stretch/>
        </p:blipFill>
        <p:spPr bwMode="auto">
          <a:xfrm>
            <a:off x="304800" y="381000"/>
            <a:ext cx="85344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204372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4813</TotalTime>
  <Words>8334</Words>
  <Application>Microsoft Office PowerPoint</Application>
  <PresentationFormat>On-screen Show (4:3)</PresentationFormat>
  <Paragraphs>1088</Paragraphs>
  <Slides>218</Slides>
  <Notes>13</Notes>
  <HiddenSlides>0</HiddenSlides>
  <MMClips>0</MMClips>
  <ScaleCrop>false</ScaleCrop>
  <HeadingPairs>
    <vt:vector size="4" baseType="variant">
      <vt:variant>
        <vt:lpstr>Theme</vt:lpstr>
      </vt:variant>
      <vt:variant>
        <vt:i4>1</vt:i4>
      </vt:variant>
      <vt:variant>
        <vt:lpstr>Slide Titles</vt:lpstr>
      </vt:variant>
      <vt:variant>
        <vt:i4>218</vt:i4>
      </vt:variant>
    </vt:vector>
  </HeadingPairs>
  <TitlesOfParts>
    <vt:vector size="219" baseType="lpstr">
      <vt:lpstr>Pushpin</vt:lpstr>
      <vt:lpstr>Metabolism </vt:lpstr>
      <vt:lpstr>Introduction </vt:lpstr>
      <vt:lpstr>Metabolism </vt:lpstr>
      <vt:lpstr>Metabolism </vt:lpstr>
      <vt:lpstr>PowerPoint Presentation</vt:lpstr>
      <vt:lpstr>PowerPoint Presentation</vt:lpstr>
      <vt:lpstr>Metabolic pathways </vt:lpstr>
      <vt:lpstr>Catabolic  pathways </vt:lpstr>
      <vt:lpstr>Anabolic pathways </vt:lpstr>
      <vt:lpstr>PowerPoint Presentation</vt:lpstr>
      <vt:lpstr>PowerPoint Presentation</vt:lpstr>
      <vt:lpstr>PowerPoint Presentation</vt:lpstr>
      <vt:lpstr>Chemical energy</vt:lpstr>
      <vt:lpstr>Metabolic Pathways</vt:lpstr>
      <vt:lpstr>Characteristics of  Metabolic Pathways</vt:lpstr>
      <vt:lpstr>Cellular level Compartmentation </vt:lpstr>
      <vt:lpstr>Control of metabolic pathways</vt:lpstr>
      <vt:lpstr>ATP</vt:lpstr>
      <vt:lpstr>A large amount of energy is liberated when </vt:lpstr>
      <vt:lpstr>PowerPoint Presentation</vt:lpstr>
      <vt:lpstr>Carbohydrate metabolism </vt:lpstr>
      <vt:lpstr>Structural features </vt:lpstr>
      <vt:lpstr>Source: Contemporary nutrition, functional approach  </vt:lpstr>
      <vt:lpstr>Classification of carbohydrates</vt:lpstr>
      <vt:lpstr>Fiber </vt:lpstr>
      <vt:lpstr>CHO in human body- Digestion  </vt:lpstr>
      <vt:lpstr>PowerPoint Presentation</vt:lpstr>
      <vt:lpstr>PowerPoint Presentation</vt:lpstr>
      <vt:lpstr>CHO in human body- Absorption </vt:lpstr>
      <vt:lpstr>CHO – transportation </vt:lpstr>
      <vt:lpstr>PowerPoint Presentation</vt:lpstr>
      <vt:lpstr>PowerPoint Presentation</vt:lpstr>
      <vt:lpstr>Glucose cellular absorption </vt:lpstr>
      <vt:lpstr>PowerPoint Presentation</vt:lpstr>
      <vt:lpstr>Metabolism </vt:lpstr>
      <vt:lpstr>PowerPoint Presentation</vt:lpstr>
      <vt:lpstr>Metabolic fate of glucose </vt:lpstr>
      <vt:lpstr>Pathways of  CHO metabolism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GLYCOGEN synthesis  </vt:lpstr>
      <vt:lpstr>Reactions in glycogenesis </vt:lpstr>
      <vt:lpstr>PowerPoint Presentation</vt:lpstr>
      <vt:lpstr>PowerPoint Presentation</vt:lpstr>
      <vt:lpstr>PowerPoint Presentation</vt:lpstr>
      <vt:lpstr>Glycogenolysis </vt:lpstr>
      <vt:lpstr>PowerPoint Presentation</vt:lpstr>
      <vt:lpstr>Gluconeogenesis </vt:lpstr>
      <vt:lpstr>Gluconeogenesis reaction-pyruvate  </vt:lpstr>
      <vt:lpstr>PowerPoint Presentation</vt:lpstr>
      <vt:lpstr>Gluconeogenesis from lactate </vt:lpstr>
      <vt:lpstr>Cori cycle</vt:lpstr>
      <vt:lpstr>PowerPoint Presentation</vt:lpstr>
      <vt:lpstr>Facts – principles </vt:lpstr>
      <vt:lpstr>PowerPoint Presentation</vt:lpstr>
      <vt:lpstr>PowerPoint Presentation</vt:lpstr>
      <vt:lpstr>PowerPoint Presentation</vt:lpstr>
      <vt:lpstr>PowerPoint Presentation</vt:lpstr>
      <vt:lpstr>TCA CYCLE</vt:lpstr>
      <vt:lpstr>overview</vt:lpstr>
      <vt:lpstr>PowerPoint Presentation</vt:lpstr>
      <vt:lpstr>PowerPoint Presentation</vt:lpstr>
      <vt:lpstr>PowerPoint Presentation</vt:lpstr>
      <vt:lpstr>Enzyme Control of the TCA Cycle </vt:lpstr>
      <vt:lpstr>Inhibitors of TCA Cycle</vt:lpstr>
      <vt:lpstr>Products of Kreb’s Cycle</vt:lpstr>
      <vt:lpstr>Summary of total energy yield of  complete oxidation of 1 glucose molecule  </vt:lpstr>
      <vt:lpstr>Lipids </vt:lpstr>
      <vt:lpstr>Types of lipids </vt:lpstr>
      <vt:lpstr>PowerPoint Presentation</vt:lpstr>
      <vt:lpstr>PowerPoint Presentation</vt:lpstr>
      <vt:lpstr>PowerPoint Presentation</vt:lpstr>
      <vt:lpstr>Fatty acids </vt:lpstr>
      <vt:lpstr>PowerPoint Presentation</vt:lpstr>
      <vt:lpstr>PowerPoint Presentation</vt:lpstr>
      <vt:lpstr>Essential Fatty Acids</vt:lpstr>
      <vt:lpstr>PowerPoint Presentation</vt:lpstr>
      <vt:lpstr>linoleic acid (18:2 n-6)</vt:lpstr>
      <vt:lpstr>Omega 3</vt:lpstr>
      <vt:lpstr>PowerPoint Presentation</vt:lpstr>
      <vt:lpstr>PowerPoint Presentation</vt:lpstr>
      <vt:lpstr>TRIACYLGLYCEROLS (TRIGLYCERIDES)</vt:lpstr>
      <vt:lpstr>STEROLS AND STEROIDS</vt:lpstr>
      <vt:lpstr>PowerPoint Presentation</vt:lpstr>
      <vt:lpstr>PowerPoint Presentation</vt:lpstr>
      <vt:lpstr>Phospholipids </vt:lpstr>
      <vt:lpstr>Glycolipid </vt:lpstr>
      <vt:lpstr>Digestion and absorption </vt:lpstr>
      <vt:lpstr>PowerPoint Presentation</vt:lpstr>
      <vt:lpstr>PowerPoint Presentation</vt:lpstr>
      <vt:lpstr>Chylomicrons </vt:lpstr>
      <vt:lpstr>PowerPoint Presentation</vt:lpstr>
      <vt:lpstr>PowerPoint Presentation</vt:lpstr>
      <vt:lpstr>PowerPoint Presentation</vt:lpstr>
      <vt:lpstr>Role of liver in lipid metabolism </vt:lpstr>
      <vt:lpstr>PowerPoint Presentation</vt:lpstr>
      <vt:lpstr>PowerPoint Presentation</vt:lpstr>
      <vt:lpstr>The role of adipose tissue </vt:lpstr>
      <vt:lpstr>Lipid metabolism </vt:lpstr>
      <vt:lpstr>PowerPoint Presentation</vt:lpstr>
      <vt:lpstr>PowerPoint Presentation</vt:lpstr>
      <vt:lpstr>Beta oxidation</vt:lpstr>
      <vt:lpstr>PowerPoint Presentation</vt:lpstr>
      <vt:lpstr>FORMATION OF KETONE BODIES</vt:lpstr>
      <vt:lpstr>PowerPoint Presentation</vt:lpstr>
      <vt:lpstr>PowerPoint Presentation</vt:lpstr>
      <vt:lpstr>PowerPoint Presentation</vt:lpstr>
      <vt:lpstr>PowerPoint Presentation</vt:lpstr>
      <vt:lpstr>CATABOLISM OF CHOLESTEROL</vt:lpstr>
      <vt:lpstr>Fatty acid synthesis </vt:lpstr>
      <vt:lpstr>PowerPoint Presentation</vt:lpstr>
      <vt:lpstr>Impact of Diet on Fatty Acid Synthesis </vt:lpstr>
      <vt:lpstr>SYNTHESIS OF TRIACYLGLYCEROLS TRIGLYCERIDES</vt:lpstr>
      <vt:lpstr>SYNTHESIS OF CHOLESTEROL </vt:lpstr>
      <vt:lpstr>PowerPoint Presentation</vt:lpstr>
      <vt:lpstr>Steps of cholesterol synthesis </vt:lpstr>
      <vt:lpstr>PowerPoint Presentation</vt:lpstr>
      <vt:lpstr>Regulation of Lipid Metabolism</vt:lpstr>
      <vt:lpstr>PowerPoint Presentation</vt:lpstr>
      <vt:lpstr>PowerPoint Presentation</vt:lpstr>
      <vt:lpstr>PowerPoint Presentation</vt:lpstr>
      <vt:lpstr>PowerPoint Presentation</vt:lpstr>
      <vt:lpstr>Brown Fat Thermogenesis</vt:lpstr>
      <vt:lpstr>PowerPoint Presentation</vt:lpstr>
      <vt:lpstr>PowerPoint Presentation</vt:lpstr>
      <vt:lpstr>PowerPoint Presentation</vt:lpstr>
      <vt:lpstr>PowerPoint Presentation</vt:lpstr>
      <vt:lpstr>PowerPoint Presentation</vt:lpstr>
      <vt:lpstr>Protein metabolism </vt:lpstr>
      <vt:lpstr>Summary of protein digestion in  the human body. Possible fates for amino acid degradation products.</vt:lpstr>
      <vt:lpstr>Function of protein </vt:lpstr>
      <vt:lpstr>PowerPoint Presentation</vt:lpstr>
      <vt:lpstr>PowerPoint Presentation</vt:lpstr>
      <vt:lpstr>PowerPoint Presentation</vt:lpstr>
      <vt:lpstr>Structural classification </vt:lpstr>
      <vt:lpstr>PowerPoint Presentation</vt:lpstr>
      <vt:lpstr>PowerPoint Presentation</vt:lpstr>
      <vt:lpstr>Essentiality of AA</vt:lpstr>
      <vt:lpstr>Essentiality of AA</vt:lpstr>
      <vt:lpstr>PowerPoint Presentation</vt:lpstr>
      <vt:lpstr>PowerPoint Presentation</vt:lpstr>
      <vt:lpstr>Amino acid metabolism </vt:lpstr>
      <vt:lpstr>PowerPoint Presentation</vt:lpstr>
      <vt:lpstr>Plasma protein </vt:lpstr>
      <vt:lpstr>PowerPoint Presentation</vt:lpstr>
      <vt:lpstr>PowerPoint Presentation</vt:lpstr>
      <vt:lpstr>PowerPoint Presentation</vt:lpstr>
      <vt:lpstr>PowerPoint Presentation</vt:lpstr>
      <vt:lpstr>Nitrogen-Containing Nonprotein Compounds</vt:lpstr>
      <vt:lpstr>PowerPoint Presentation</vt:lpstr>
      <vt:lpstr>Purine and Pyrimidine Bases</vt:lpstr>
      <vt:lpstr>PowerPoint Presentation</vt:lpstr>
      <vt:lpstr>PowerPoint Presentation</vt:lpstr>
      <vt:lpstr>Amino acids catabolism </vt:lpstr>
      <vt:lpstr>PowerPoint Presentation</vt:lpstr>
      <vt:lpstr>Steps of amino acid metabolism </vt:lpstr>
      <vt:lpstr>PowerPoint Presentation</vt:lpstr>
      <vt:lpstr>Urea cycle </vt:lpstr>
      <vt:lpstr>Urea cycle </vt:lpstr>
      <vt:lpstr>Urea cycle </vt:lpstr>
      <vt:lpstr>Fates of C skeletons of 20 amino acids. </vt:lpstr>
      <vt:lpstr>PowerPoint Presentation</vt:lpstr>
      <vt:lpstr>PowerPoint Presentation</vt:lpstr>
      <vt:lpstr>Energy metabolism </vt:lpstr>
      <vt:lpstr>Glucose and Ketone Body Production</vt:lpstr>
      <vt:lpstr>PowerPoint Presentation</vt:lpstr>
      <vt:lpstr>Regulations </vt:lpstr>
      <vt:lpstr>Cholesterol Production</vt:lpstr>
      <vt:lpstr>Nitrogen balance </vt:lpstr>
      <vt:lpstr>The amino acid pool</vt:lpstr>
      <vt:lpstr>The Amino Acid Pool</vt:lpstr>
      <vt:lpstr>Demands for amino acids</vt:lpstr>
      <vt:lpstr>Protein synthesis</vt:lpstr>
      <vt:lpstr>A dynamic equilibrium</vt:lpstr>
      <vt:lpstr>PowerPoint Presentation</vt:lpstr>
      <vt:lpstr>PowerPoint Presentation</vt:lpstr>
      <vt:lpstr>Calculate   NB</vt:lpstr>
      <vt:lpstr>PowerPoint Presentation</vt:lpstr>
      <vt:lpstr>NPC : N ratio</vt:lpstr>
      <vt:lpstr>Integration of metabolism</vt:lpstr>
      <vt:lpstr>Adipose Tissue</vt:lpstr>
      <vt:lpstr>Liver</vt:lpstr>
      <vt:lpstr>Liver</vt:lpstr>
      <vt:lpstr>Muscle </vt:lpstr>
      <vt:lpstr>Muscle </vt:lpstr>
      <vt:lpstr>Renal</vt:lpstr>
      <vt:lpstr>Brain</vt:lpstr>
      <vt:lpstr>Red Blood Cell</vt:lpstr>
      <vt:lpstr>HORMONS REGULATING METABOLISME</vt:lpstr>
      <vt:lpstr>Insulin </vt:lpstr>
      <vt:lpstr>Glucagon </vt:lpstr>
      <vt:lpstr>Adrenalin (epinephrine) </vt:lpstr>
      <vt:lpstr>Cortisol </vt:lpstr>
      <vt:lpstr>Growth Hormone </vt:lpstr>
      <vt:lpstr>Actions of glucagon, adrenalin, cortisol &amp; GH in the liver</vt:lpstr>
      <vt:lpstr>PowerPoint Presentation</vt:lpstr>
      <vt:lpstr>The effect of meal and fasting on metabolism </vt:lpstr>
      <vt:lpstr>The effect of meal and fasting on metabolisme</vt:lpstr>
      <vt:lpstr>PowerPoint Presentation</vt:lpstr>
      <vt:lpstr>In between meals</vt:lpstr>
      <vt:lpstr>PowerPoint Presentation</vt:lpstr>
      <vt:lpstr>After an overnight fasting: </vt:lpstr>
      <vt:lpstr>PowerPoint Presentation</vt:lpstr>
      <vt:lpstr>After prolonged fasting </vt:lpstr>
      <vt:lpstr>PowerPoint Presentation</vt:lpstr>
      <vt:lpstr>After Prolonged Fasting</vt:lpstr>
      <vt:lpstr>After Prolonged Fasting</vt:lpstr>
      <vt:lpstr>After Prolonged Fasting</vt:lpstr>
      <vt:lpstr>After Prolonged Fasting</vt:lpstr>
      <vt:lpstr>Metabolism  AFTER INJURY</vt:lpstr>
      <vt:lpstr>Insulinomas</vt:lpstr>
      <vt:lpstr>Excessive Glucagon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dc:creator>
  <cp:lastModifiedBy>Google Tech</cp:lastModifiedBy>
  <cp:revision>55</cp:revision>
  <dcterms:created xsi:type="dcterms:W3CDTF">2006-08-16T00:00:00Z</dcterms:created>
  <dcterms:modified xsi:type="dcterms:W3CDTF">2021-09-09T15:51:08Z</dcterms:modified>
</cp:coreProperties>
</file>